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0" r:id="rId4"/>
    <p:sldMasterId id="2147483651" r:id="rId5"/>
    <p:sldMasterId id="2147483652" r:id="rId6"/>
    <p:sldMasterId id="2147483653" r:id="rId7"/>
  </p:sldMasterIdLst>
  <p:notesMasterIdLst>
    <p:notesMasterId r:id="rId69"/>
  </p:notesMasterIdLst>
  <p:sldIdLst>
    <p:sldId id="483" r:id="rId8"/>
    <p:sldId id="486" r:id="rId9"/>
    <p:sldId id="488" r:id="rId10"/>
    <p:sldId id="489" r:id="rId11"/>
    <p:sldId id="490" r:id="rId12"/>
    <p:sldId id="491" r:id="rId13"/>
    <p:sldId id="492" r:id="rId14"/>
    <p:sldId id="493" r:id="rId15"/>
    <p:sldId id="494" r:id="rId16"/>
    <p:sldId id="495" r:id="rId17"/>
    <p:sldId id="496" r:id="rId18"/>
    <p:sldId id="497" r:id="rId19"/>
    <p:sldId id="498" r:id="rId20"/>
    <p:sldId id="499" r:id="rId21"/>
    <p:sldId id="500" r:id="rId22"/>
    <p:sldId id="501" r:id="rId23"/>
    <p:sldId id="502" r:id="rId24"/>
    <p:sldId id="503" r:id="rId25"/>
    <p:sldId id="504" r:id="rId26"/>
    <p:sldId id="505" r:id="rId27"/>
    <p:sldId id="506" r:id="rId28"/>
    <p:sldId id="507" r:id="rId29"/>
    <p:sldId id="508" r:id="rId30"/>
    <p:sldId id="509" r:id="rId31"/>
    <p:sldId id="510" r:id="rId32"/>
    <p:sldId id="546" r:id="rId33"/>
    <p:sldId id="512" r:id="rId34"/>
    <p:sldId id="513" r:id="rId35"/>
    <p:sldId id="514" r:id="rId36"/>
    <p:sldId id="515" r:id="rId37"/>
    <p:sldId id="516" r:id="rId38"/>
    <p:sldId id="517" r:id="rId39"/>
    <p:sldId id="518" r:id="rId40"/>
    <p:sldId id="519" r:id="rId41"/>
    <p:sldId id="520" r:id="rId42"/>
    <p:sldId id="521" r:id="rId43"/>
    <p:sldId id="522" r:id="rId44"/>
    <p:sldId id="523" r:id="rId45"/>
    <p:sldId id="524" r:id="rId46"/>
    <p:sldId id="525" r:id="rId47"/>
    <p:sldId id="526" r:id="rId48"/>
    <p:sldId id="527" r:id="rId49"/>
    <p:sldId id="528" r:id="rId50"/>
    <p:sldId id="529" r:id="rId51"/>
    <p:sldId id="530" r:id="rId52"/>
    <p:sldId id="531" r:id="rId53"/>
    <p:sldId id="532" r:id="rId54"/>
    <p:sldId id="533" r:id="rId55"/>
    <p:sldId id="534" r:id="rId56"/>
    <p:sldId id="535" r:id="rId57"/>
    <p:sldId id="536" r:id="rId58"/>
    <p:sldId id="537" r:id="rId59"/>
    <p:sldId id="538" r:id="rId60"/>
    <p:sldId id="539" r:id="rId61"/>
    <p:sldId id="540" r:id="rId62"/>
    <p:sldId id="541" r:id="rId63"/>
    <p:sldId id="548" r:id="rId64"/>
    <p:sldId id="547" r:id="rId65"/>
    <p:sldId id="543" r:id="rId66"/>
    <p:sldId id="544" r:id="rId67"/>
    <p:sldId id="545" r:id="rId68"/>
  </p:sldIdLst>
  <p:sldSz cx="9144000" cy="6858000" type="screen4x3"/>
  <p:notesSz cx="6858000"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294">
          <p15:clr>
            <a:srgbClr val="A4A3A4"/>
          </p15:clr>
        </p15:guide>
        <p15:guide id="2" orient="horz" pos="2205">
          <p15:clr>
            <a:srgbClr val="A4A3A4"/>
          </p15:clr>
        </p15:guide>
        <p15:guide id="3" orient="horz" pos="2478">
          <p15:clr>
            <a:srgbClr val="A4A3A4"/>
          </p15:clr>
        </p15:guide>
        <p15:guide id="4" orient="horz" pos="4020">
          <p15:clr>
            <a:srgbClr val="A4A3A4"/>
          </p15:clr>
        </p15:guide>
        <p15:guide id="5" pos="5647">
          <p15:clr>
            <a:srgbClr val="A4A3A4"/>
          </p15:clr>
        </p15:guide>
        <p15:guide id="6" pos="347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4EE"/>
    <a:srgbClr val="4D8AED"/>
    <a:srgbClr val="3399FF"/>
    <a:srgbClr val="278DE9"/>
    <a:srgbClr val="27A8E9"/>
    <a:srgbClr val="3366FF"/>
    <a:srgbClr val="FFFFFF"/>
    <a:srgbClr val="FF6565"/>
    <a:srgbClr val="4D7E4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830" autoAdjust="0"/>
    <p:restoredTop sz="95383" autoAdjust="0"/>
  </p:normalViewPr>
  <p:slideViewPr>
    <p:cSldViewPr>
      <p:cViewPr varScale="1">
        <p:scale>
          <a:sx n="69" d="100"/>
          <a:sy n="69" d="100"/>
        </p:scale>
        <p:origin x="1392" y="54"/>
      </p:cViewPr>
      <p:guideLst>
        <p:guide orient="horz" pos="3294"/>
        <p:guide orient="horz" pos="2205"/>
        <p:guide orient="horz" pos="2478"/>
        <p:guide orient="horz" pos="4020"/>
        <p:guide pos="5647"/>
        <p:guide pos="34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64"/>
    </p:cViewPr>
  </p:sorterViewPr>
  <p:notesViewPr>
    <p:cSldViewPr>
      <p:cViewPr varScale="1">
        <p:scale>
          <a:sx n="83" d="100"/>
          <a:sy n="83" d="100"/>
        </p:scale>
        <p:origin x="-2040" y="-84"/>
      </p:cViewPr>
      <p:guideLst>
        <p:guide orient="horz" pos="2880"/>
        <p:guide pos="2160"/>
        <p:guide orient="horz"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96332"/>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96332"/>
          </a:xfrm>
          <a:prstGeom prst="rect">
            <a:avLst/>
          </a:prstGeom>
        </p:spPr>
        <p:txBody>
          <a:bodyPr vert="horz" lIns="91440" tIns="45720" rIns="91440" bIns="45720" rtlCol="1"/>
          <a:lstStyle>
            <a:lvl1pPr algn="l">
              <a:defRPr sz="1200"/>
            </a:lvl1pPr>
          </a:lstStyle>
          <a:p>
            <a:fld id="{AC10B1C8-3DB4-4014-90DA-6F849D847CE5}" type="datetimeFigureOut">
              <a:rPr lang="he-IL" smtClean="0"/>
              <a:pPr/>
              <a:t>ו'/אב/תשע"ט</a:t>
            </a:fld>
            <a:endParaRPr lang="he-IL"/>
          </a:p>
        </p:txBody>
      </p:sp>
      <p:sp>
        <p:nvSpPr>
          <p:cNvPr id="4" name="מציין מיקום של תמונת שקופית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715153"/>
            <a:ext cx="5486400" cy="4466987"/>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9428583"/>
            <a:ext cx="2971800" cy="496332"/>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8583"/>
            <a:ext cx="2971800" cy="496332"/>
          </a:xfrm>
          <a:prstGeom prst="rect">
            <a:avLst/>
          </a:prstGeom>
        </p:spPr>
        <p:txBody>
          <a:bodyPr vert="horz" lIns="91440" tIns="45720" rIns="91440" bIns="45720" rtlCol="1" anchor="b"/>
          <a:lstStyle>
            <a:lvl1pPr algn="l">
              <a:defRPr sz="1200"/>
            </a:lvl1pPr>
          </a:lstStyle>
          <a:p>
            <a:fld id="{BE53CE87-4250-4137-9FC5-52990AF25F81}" type="slidenum">
              <a:rPr lang="he-IL" smtClean="0"/>
              <a:pPr/>
              <a:t>‹#›</a:t>
            </a:fld>
            <a:endParaRPr lang="he-IL"/>
          </a:p>
        </p:txBody>
      </p:sp>
    </p:spTree>
    <p:extLst>
      <p:ext uri="{BB962C8B-B14F-4D97-AF65-F5344CB8AC3E}">
        <p14:creationId xmlns:p14="http://schemas.microsoft.com/office/powerpoint/2010/main" val="21379604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51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a:prstGeom prst="rect">
            <a:avLst/>
          </a:prstGeo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11"/>
          <p:cNvSpPr>
            <a:spLocks noGrp="1" noChangeArrowheads="1"/>
          </p:cNvSpPr>
          <p:nvPr>
            <p:ph type="sldNum" sz="quarter" idx="10"/>
          </p:nvPr>
        </p:nvSpPr>
        <p:spPr>
          <a:ln/>
        </p:spPr>
        <p:txBody>
          <a:bodyPr/>
          <a:lstStyle>
            <a:lvl1pPr>
              <a:defRPr/>
            </a:lvl1pPr>
          </a:lstStyle>
          <a:p>
            <a:pPr>
              <a:defRPr/>
            </a:pPr>
            <a:fld id="{AA616BBC-E303-4BA4-A5AE-DD366306BFE0}"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1600200"/>
            <a:ext cx="8229600" cy="4525963"/>
          </a:xfrm>
          <a:prstGeom prst="rect">
            <a:avLst/>
          </a:prstGeo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11"/>
          <p:cNvSpPr>
            <a:spLocks noGrp="1" noChangeArrowheads="1"/>
          </p:cNvSpPr>
          <p:nvPr>
            <p:ph type="sldNum" sz="quarter" idx="10"/>
          </p:nvPr>
        </p:nvSpPr>
        <p:spPr>
          <a:ln/>
        </p:spPr>
        <p:txBody>
          <a:bodyPr/>
          <a:lstStyle>
            <a:lvl1pPr>
              <a:defRPr/>
            </a:lvl1pPr>
          </a:lstStyle>
          <a:p>
            <a:pPr>
              <a:defRPr/>
            </a:pPr>
            <a:fld id="{75441F43-BF20-45AC-A18E-76399D78DAA7}"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אנכית וטקסט">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lvl1pPr>
              <a:defRPr/>
            </a:lvl1pPr>
          </a:lstStyle>
          <a:p>
            <a:pPr>
              <a:defRPr/>
            </a:pPr>
            <a:fld id="{0DF6901A-6412-4C87-AA15-BBA0041C89DF}" type="slidenum">
              <a:rPr lang="he-IL"/>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4"/>
          <p:cNvSpPr>
            <a:spLocks noGrp="1" noChangeArrowheads="1"/>
          </p:cNvSpPr>
          <p:nvPr>
            <p:ph type="sldNum" sz="quarter" idx="10"/>
          </p:nvPr>
        </p:nvSpPr>
        <p:spPr>
          <a:ln/>
        </p:spPr>
        <p:txBody>
          <a:bodyPr/>
          <a:lstStyle>
            <a:lvl1pPr>
              <a:defRPr/>
            </a:lvl1pPr>
          </a:lstStyle>
          <a:p>
            <a:pPr>
              <a:defRPr/>
            </a:pPr>
            <a:fld id="{DAE98600-B710-488C-8820-658F00854D88}" type="slidenum">
              <a:rPr lang="he-IL"/>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sldNum" sz="quarter" idx="10"/>
          </p:nvPr>
        </p:nvSpPr>
        <p:spPr>
          <a:ln/>
        </p:spPr>
        <p:txBody>
          <a:bodyPr/>
          <a:lstStyle>
            <a:lvl1pPr>
              <a:defRPr/>
            </a:lvl1pPr>
          </a:lstStyle>
          <a:p>
            <a:pPr>
              <a:defRPr/>
            </a:pPr>
            <a:fld id="{235327A2-5036-4260-B535-FE22F06BCF57}" type="slidenum">
              <a:rPr lang="he-IL"/>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4"/>
          <p:cNvSpPr>
            <a:spLocks noGrp="1" noChangeArrowheads="1"/>
          </p:cNvSpPr>
          <p:nvPr>
            <p:ph type="sldNum" sz="quarter" idx="10"/>
          </p:nvPr>
        </p:nvSpPr>
        <p:spPr>
          <a:ln/>
        </p:spPr>
        <p:txBody>
          <a:bodyPr/>
          <a:lstStyle>
            <a:lvl1pPr>
              <a:defRPr/>
            </a:lvl1pPr>
          </a:lstStyle>
          <a:p>
            <a:pPr>
              <a:defRPr/>
            </a:pPr>
            <a:fld id="{55100A78-7334-48CC-8EAD-A71EF818CE4E}" type="slidenum">
              <a:rPr lang="he-IL"/>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sldNum" sz="quarter" idx="10"/>
          </p:nvPr>
        </p:nvSpPr>
        <p:spPr>
          <a:ln/>
        </p:spPr>
        <p:txBody>
          <a:bodyPr/>
          <a:lstStyle>
            <a:lvl1pPr>
              <a:defRPr/>
            </a:lvl1pPr>
          </a:lstStyle>
          <a:p>
            <a:pPr>
              <a:defRPr/>
            </a:pPr>
            <a:fld id="{6C635B80-2040-42AF-9E2A-FD0690D24D1C}" type="slidenum">
              <a:rPr lang="he-IL"/>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4"/>
          <p:cNvSpPr>
            <a:spLocks noGrp="1" noChangeArrowheads="1"/>
          </p:cNvSpPr>
          <p:nvPr>
            <p:ph type="sldNum" sz="quarter" idx="10"/>
          </p:nvPr>
        </p:nvSpPr>
        <p:spPr>
          <a:ln/>
        </p:spPr>
        <p:txBody>
          <a:bodyPr/>
          <a:lstStyle>
            <a:lvl1pPr>
              <a:defRPr/>
            </a:lvl1pPr>
          </a:lstStyle>
          <a:p>
            <a:pPr>
              <a:defRPr/>
            </a:pPr>
            <a:fld id="{38D9F162-B865-4C69-8A9C-4D574BB9777F}" type="slidenum">
              <a:rPr lang="he-IL"/>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4"/>
          <p:cNvSpPr>
            <a:spLocks noGrp="1" noChangeArrowheads="1"/>
          </p:cNvSpPr>
          <p:nvPr>
            <p:ph type="sldNum" sz="quarter" idx="10"/>
          </p:nvPr>
        </p:nvSpPr>
        <p:spPr>
          <a:ln/>
        </p:spPr>
        <p:txBody>
          <a:bodyPr/>
          <a:lstStyle>
            <a:lvl1pPr>
              <a:defRPr/>
            </a:lvl1pPr>
          </a:lstStyle>
          <a:p>
            <a:pPr>
              <a:defRPr/>
            </a:pPr>
            <a:fld id="{B078A6B7-8963-4E59-BC8D-5AB3B2E1458C}" type="slidenum">
              <a:rPr lang="he-IL"/>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4"/>
          <p:cNvSpPr>
            <a:spLocks noGrp="1" noChangeArrowheads="1"/>
          </p:cNvSpPr>
          <p:nvPr>
            <p:ph type="sldNum" sz="quarter" idx="10"/>
          </p:nvPr>
        </p:nvSpPr>
        <p:spPr>
          <a:ln/>
        </p:spPr>
        <p:txBody>
          <a:bodyPr/>
          <a:lstStyle>
            <a:lvl1pPr>
              <a:defRPr/>
            </a:lvl1pPr>
          </a:lstStyle>
          <a:p>
            <a:pPr>
              <a:defRPr/>
            </a:pPr>
            <a:fld id="{03ADE464-2B20-4828-890D-D3E0A46A917C}" type="slidenum">
              <a:rPr lang="he-IL"/>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8A7FD56B-017B-4053-AA8F-0DD8B8C3276D}"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שקופית כותרת">
    <p:spTree>
      <p:nvGrpSpPr>
        <p:cNvPr id="1" name=""/>
        <p:cNvGrpSpPr/>
        <p:nvPr/>
      </p:nvGrpSpPr>
      <p:grpSpPr>
        <a:xfrm>
          <a:off x="0" y="0"/>
          <a:ext cx="0" cy="0"/>
          <a:chOff x="0" y="0"/>
          <a:chExt cx="0" cy="0"/>
        </a:xfrm>
      </p:grpSpPr>
      <p:sp>
        <p:nvSpPr>
          <p:cNvPr id="3" name="מציין מיקום של מספר שקופית 18"/>
          <p:cNvSpPr>
            <a:spLocks noGrp="1"/>
          </p:cNvSpPr>
          <p:nvPr>
            <p:ph type="sldNum" sz="quarter" idx="11"/>
          </p:nvPr>
        </p:nvSpPr>
        <p:spPr/>
        <p:txBody>
          <a:bodyPr/>
          <a:lstStyle>
            <a:lvl1pPr algn="ctr">
              <a:defRPr lang="he-IL" sz="1050" b="1" kern="1200">
                <a:solidFill>
                  <a:prstClr val="black"/>
                </a:solidFill>
                <a:latin typeface="Arial" pitchFamily="34" charset="0"/>
                <a:ea typeface="+mj-ea"/>
                <a:cs typeface="+mn-cs"/>
              </a:defRPr>
            </a:lvl1pPr>
          </a:lstStyle>
          <a:p>
            <a:pPr>
              <a:defRPr/>
            </a:pPr>
            <a:fld id="{F50030FC-B0FB-4CE1-ACEE-E6F57A60E344}" type="slidenum">
              <a:rPr/>
              <a:pPr>
                <a:defRPr/>
              </a:pPr>
              <a:t>‹#›</a:t>
            </a:fld>
            <a:endParaRPr dirty="0"/>
          </a:p>
        </p:txBody>
      </p:sp>
      <p:sp>
        <p:nvSpPr>
          <p:cNvPr id="4" name="מציין מיקום של כותרת תחתונה 15"/>
          <p:cNvSpPr>
            <a:spLocks noGrp="1"/>
          </p:cNvSpPr>
          <p:nvPr>
            <p:ph type="ftr" sz="quarter" idx="10"/>
          </p:nvPr>
        </p:nvSpPr>
        <p:spPr>
          <a:xfrm>
            <a:off x="0" y="6572250"/>
            <a:ext cx="3590925" cy="28575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1050">
                <a:solidFill>
                  <a:prstClr val="black"/>
                </a:solidFill>
              </a:defRPr>
            </a:lvl1pPr>
          </a:lstStyle>
          <a:p>
            <a:pPr>
              <a:defRPr/>
            </a:pPr>
            <a:r>
              <a:rPr lang="en-US" dirty="0" smtClean="0"/>
              <a:t>Israel Defense Forces// The Strategic Division </a:t>
            </a:r>
            <a:endParaRPr lang="he-IL" dirty="0">
              <a:ea typeface="+mn-e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שקופית כותרת">
    <p:spTree>
      <p:nvGrpSpPr>
        <p:cNvPr id="1" name=""/>
        <p:cNvGrpSpPr/>
        <p:nvPr/>
      </p:nvGrpSpPr>
      <p:grpSpPr>
        <a:xfrm>
          <a:off x="0" y="0"/>
          <a:ext cx="0" cy="0"/>
          <a:chOff x="0" y="0"/>
          <a:chExt cx="0" cy="0"/>
        </a:xfrm>
      </p:grpSpPr>
      <p:sp>
        <p:nvSpPr>
          <p:cNvPr id="4" name="כותרת 3"/>
          <p:cNvSpPr>
            <a:spLocks noGrp="1"/>
          </p:cNvSpPr>
          <p:nvPr>
            <p:ph type="title"/>
          </p:nvPr>
        </p:nvSpPr>
        <p:spPr>
          <a:xfrm>
            <a:off x="914400" y="2428868"/>
            <a:ext cx="8229600" cy="1143000"/>
          </a:xfrm>
          <a:prstGeom prst="rect">
            <a:avLst/>
          </a:prstGeom>
        </p:spPr>
        <p:txBody>
          <a:bodyPr/>
          <a:lstStyle>
            <a:lvl1pPr algn="l" rtl="0">
              <a:defRPr sz="3600" b="1"/>
            </a:lvl1pPr>
          </a:lstStyle>
          <a:p>
            <a:r>
              <a:rPr lang="he-IL" smtClean="0"/>
              <a:t>לחץ כדי לערוך סגנון כותרת של תבנית בסיס</a:t>
            </a:r>
            <a:endParaRPr lang="he-IL" dirty="0"/>
          </a:p>
        </p:txBody>
      </p:sp>
      <p:sp>
        <p:nvSpPr>
          <p:cNvPr id="6" name="מציין מיקום של מספר שקופית 18"/>
          <p:cNvSpPr>
            <a:spLocks noGrp="1"/>
          </p:cNvSpPr>
          <p:nvPr>
            <p:ph type="sldNum" sz="quarter" idx="11"/>
          </p:nvPr>
        </p:nvSpPr>
        <p:spPr/>
        <p:txBody>
          <a:bodyPr/>
          <a:lstStyle>
            <a:lvl1pPr algn="ctr">
              <a:defRPr lang="he-IL" sz="1050" b="1" kern="1200">
                <a:solidFill>
                  <a:prstClr val="black"/>
                </a:solidFill>
                <a:latin typeface="Arial" pitchFamily="34" charset="0"/>
                <a:ea typeface="+mj-ea"/>
                <a:cs typeface="+mn-cs"/>
              </a:defRPr>
            </a:lvl1pPr>
          </a:lstStyle>
          <a:p>
            <a:pPr>
              <a:defRPr/>
            </a:pPr>
            <a:fld id="{802B3D47-7E11-4C1F-A741-438515B760E8}" type="slidenum">
              <a:rPr/>
              <a:pPr>
                <a:defRPr/>
              </a:pPr>
              <a:t>‹#›</a:t>
            </a:fld>
            <a:endParaRPr dirty="0"/>
          </a:p>
        </p:txBody>
      </p:sp>
      <p:sp>
        <p:nvSpPr>
          <p:cNvPr id="7" name="מציין מיקום של כותרת תחתונה 15"/>
          <p:cNvSpPr>
            <a:spLocks noGrp="1"/>
          </p:cNvSpPr>
          <p:nvPr>
            <p:ph type="ftr" sz="quarter" idx="10"/>
          </p:nvPr>
        </p:nvSpPr>
        <p:spPr>
          <a:xfrm>
            <a:off x="0" y="6572250"/>
            <a:ext cx="3590925" cy="28575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1050">
                <a:solidFill>
                  <a:prstClr val="black"/>
                </a:solidFill>
              </a:defRPr>
            </a:lvl1pPr>
          </a:lstStyle>
          <a:p>
            <a:pPr>
              <a:defRPr/>
            </a:pPr>
            <a:r>
              <a:rPr lang="en-US" dirty="0" smtClean="0"/>
              <a:t>Israel Defense Forces// The Strategic Division </a:t>
            </a:r>
            <a:endParaRPr lang="he-IL" dirty="0">
              <a:ea typeface="+mn-e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Text Box 6"/>
          <p:cNvSpPr txBox="1">
            <a:spLocks noChangeArrowheads="1"/>
          </p:cNvSpPr>
          <p:nvPr/>
        </p:nvSpPr>
        <p:spPr bwMode="auto">
          <a:xfrm>
            <a:off x="417513" y="6597650"/>
            <a:ext cx="4802187" cy="263525"/>
          </a:xfrm>
          <a:prstGeom prst="rect">
            <a:avLst/>
          </a:prstGeom>
          <a:noFill/>
          <a:ln w="9525">
            <a:noFill/>
            <a:miter lim="800000"/>
            <a:headEnd/>
            <a:tailEnd/>
          </a:ln>
          <a:effectLst/>
        </p:spPr>
        <p:txBody>
          <a:bodyPr>
            <a:spAutoFit/>
          </a:bodyPr>
          <a:lstStyle/>
          <a:p>
            <a:pPr algn="l" rtl="0">
              <a:lnSpc>
                <a:spcPct val="70000"/>
              </a:lnSpc>
              <a:spcBef>
                <a:spcPct val="50000"/>
              </a:spcBef>
              <a:defRPr/>
            </a:pPr>
            <a:r>
              <a:rPr lang="en-US" sz="1600">
                <a:solidFill>
                  <a:schemeClr val="bg2"/>
                </a:solidFill>
              </a:rPr>
              <a:t>|</a:t>
            </a:r>
            <a:r>
              <a:rPr lang="en-US" sz="1000">
                <a:solidFill>
                  <a:schemeClr val="bg2"/>
                </a:solidFill>
              </a:rPr>
              <a:t> For Official Use Only</a:t>
            </a:r>
          </a:p>
        </p:txBody>
      </p:sp>
      <p:sp>
        <p:nvSpPr>
          <p:cNvPr id="74763" name="Rectangle 11"/>
          <p:cNvSpPr>
            <a:spLocks noGrp="1" noChangeArrowheads="1"/>
          </p:cNvSpPr>
          <p:nvPr>
            <p:ph type="sldNum" sz="quarter" idx="4"/>
          </p:nvPr>
        </p:nvSpPr>
        <p:spPr bwMode="auto">
          <a:xfrm>
            <a:off x="-106363" y="6529388"/>
            <a:ext cx="6588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1">
                <a:solidFill>
                  <a:schemeClr val="bg2"/>
                </a:solidFill>
                <a:latin typeface="Arial" pitchFamily="34" charset="0"/>
                <a:cs typeface="Arial" pitchFamily="34" charset="0"/>
              </a:defRPr>
            </a:lvl1pPr>
          </a:lstStyle>
          <a:p>
            <a:pPr>
              <a:defRPr/>
            </a:pPr>
            <a:fld id="{2329BA22-89F2-4AD0-9FBC-7F545DD7E4BC}" type="slidenum">
              <a:rPr lang="he-IL"/>
              <a:pPr>
                <a:defRPr/>
              </a:pPr>
              <a:t>‹#›</a:t>
            </a:fld>
            <a:endParaRPr lang="en-US"/>
          </a:p>
        </p:txBody>
      </p:sp>
      <p:sp>
        <p:nvSpPr>
          <p:cNvPr id="74768" name="Rectangle 16"/>
          <p:cNvSpPr>
            <a:spLocks noChangeArrowheads="1"/>
          </p:cNvSpPr>
          <p:nvPr/>
        </p:nvSpPr>
        <p:spPr bwMode="auto">
          <a:xfrm>
            <a:off x="0" y="2046288"/>
            <a:ext cx="9144000" cy="2535237"/>
          </a:xfrm>
          <a:prstGeom prst="rect">
            <a:avLst/>
          </a:prstGeom>
          <a:gradFill rotWithShape="1">
            <a:gsLst>
              <a:gs pos="0">
                <a:srgbClr val="C0C0C0"/>
              </a:gs>
              <a:gs pos="100000">
                <a:srgbClr val="EAEAEA"/>
              </a:gs>
            </a:gsLst>
            <a:lin ang="18900000" scaled="1"/>
          </a:gradFill>
          <a:ln w="9525">
            <a:noFill/>
            <a:miter lim="800000"/>
            <a:headEnd/>
            <a:tailEnd/>
          </a:ln>
          <a:effectLst/>
        </p:spPr>
        <p:txBody>
          <a:bodyPr wrap="none" anchor="ctr"/>
          <a:lstStyle/>
          <a:p>
            <a:pPr>
              <a:defRPr/>
            </a:pPr>
            <a:endParaRPr lang="he-IL"/>
          </a:p>
        </p:txBody>
      </p:sp>
      <p:sp>
        <p:nvSpPr>
          <p:cNvPr id="74770" name="Rectangle 18"/>
          <p:cNvSpPr>
            <a:spLocks noChangeArrowheads="1"/>
          </p:cNvSpPr>
          <p:nvPr/>
        </p:nvSpPr>
        <p:spPr bwMode="auto">
          <a:xfrm>
            <a:off x="0" y="1325563"/>
            <a:ext cx="9144000" cy="720725"/>
          </a:xfrm>
          <a:prstGeom prst="rect">
            <a:avLst/>
          </a:prstGeom>
          <a:gradFill rotWithShape="1">
            <a:gsLst>
              <a:gs pos="0">
                <a:srgbClr val="FFCC66"/>
              </a:gs>
              <a:gs pos="100000">
                <a:srgbClr val="FF9933"/>
              </a:gs>
            </a:gsLst>
            <a:lin ang="2700000" scaled="1"/>
          </a:gradFill>
          <a:ln w="9525">
            <a:noFill/>
            <a:miter lim="800000"/>
            <a:headEnd/>
            <a:tailEnd/>
          </a:ln>
          <a:effectLst/>
        </p:spPr>
        <p:txBody>
          <a:bodyPr wrap="none" anchor="ctr"/>
          <a:lstStyle/>
          <a:p>
            <a:pPr algn="ctr" rtl="0">
              <a:defRPr/>
            </a:pPr>
            <a:endParaRPr lang="en-US" sz="2400">
              <a:solidFill>
                <a:srgbClr val="5F5F5F"/>
              </a:solidFill>
              <a:latin typeface="Gill Sans MT" pitchFamily="34" charset="0"/>
            </a:endParaRPr>
          </a:p>
        </p:txBody>
      </p:sp>
      <p:sp>
        <p:nvSpPr>
          <p:cNvPr id="74771" name="Rectangle 19"/>
          <p:cNvSpPr>
            <a:spLocks noChangeArrowheads="1"/>
          </p:cNvSpPr>
          <p:nvPr/>
        </p:nvSpPr>
        <p:spPr bwMode="auto">
          <a:xfrm>
            <a:off x="0" y="2017713"/>
            <a:ext cx="9144000" cy="36512"/>
          </a:xfrm>
          <a:prstGeom prst="rect">
            <a:avLst/>
          </a:prstGeom>
          <a:gradFill rotWithShape="1">
            <a:gsLst>
              <a:gs pos="0">
                <a:srgbClr val="EAEAEA"/>
              </a:gs>
              <a:gs pos="50000">
                <a:srgbClr val="B2B2B2"/>
              </a:gs>
              <a:gs pos="100000">
                <a:srgbClr val="EAEAEA"/>
              </a:gs>
            </a:gsLst>
            <a:lin ang="0" scaled="1"/>
          </a:gradFill>
          <a:ln w="9525">
            <a:noFill/>
            <a:miter lim="800000"/>
            <a:headEnd/>
            <a:tailEnd/>
          </a:ln>
          <a:effectLst/>
        </p:spPr>
        <p:txBody>
          <a:bodyPr wrap="none" anchor="ctr"/>
          <a:lstStyle/>
          <a:p>
            <a:pPr algn="ctr">
              <a:defRPr/>
            </a:pPr>
            <a:endParaRPr lang="en-US">
              <a:latin typeface="Gill Sans MT" pitchFamily="34" charset="0"/>
            </a:endParaRPr>
          </a:p>
        </p:txBody>
      </p:sp>
      <p:sp>
        <p:nvSpPr>
          <p:cNvPr id="74772" name="Rectangle 20"/>
          <p:cNvSpPr>
            <a:spLocks noChangeArrowheads="1"/>
          </p:cNvSpPr>
          <p:nvPr/>
        </p:nvSpPr>
        <p:spPr bwMode="auto">
          <a:xfrm>
            <a:off x="-6350" y="4559300"/>
            <a:ext cx="9144000" cy="36513"/>
          </a:xfrm>
          <a:prstGeom prst="rect">
            <a:avLst/>
          </a:prstGeom>
          <a:gradFill rotWithShape="1">
            <a:gsLst>
              <a:gs pos="0">
                <a:srgbClr val="EAEAEA"/>
              </a:gs>
              <a:gs pos="50000">
                <a:srgbClr val="B2B2B2"/>
              </a:gs>
              <a:gs pos="100000">
                <a:srgbClr val="EAEAEA"/>
              </a:gs>
            </a:gsLst>
            <a:lin ang="0" scaled="1"/>
          </a:gradFill>
          <a:ln w="9525">
            <a:noFill/>
            <a:miter lim="800000"/>
            <a:headEnd/>
            <a:tailEnd/>
          </a:ln>
          <a:effectLst/>
        </p:spPr>
        <p:txBody>
          <a:bodyPr wrap="none" anchor="ctr"/>
          <a:lstStyle/>
          <a:p>
            <a:pPr algn="ctr">
              <a:defRPr/>
            </a:pPr>
            <a:endParaRPr lang="en-US">
              <a:latin typeface="Gill Sans MT" pitchFamily="34" charset="0"/>
            </a:endParaRPr>
          </a:p>
        </p:txBody>
      </p:sp>
      <p:sp>
        <p:nvSpPr>
          <p:cNvPr id="74773" name="Rectangle 21"/>
          <p:cNvSpPr>
            <a:spLocks noChangeArrowheads="1"/>
          </p:cNvSpPr>
          <p:nvPr/>
        </p:nvSpPr>
        <p:spPr bwMode="auto">
          <a:xfrm>
            <a:off x="0" y="1312863"/>
            <a:ext cx="9144000" cy="36512"/>
          </a:xfrm>
          <a:prstGeom prst="rect">
            <a:avLst/>
          </a:prstGeom>
          <a:gradFill rotWithShape="1">
            <a:gsLst>
              <a:gs pos="0">
                <a:srgbClr val="EAEAEA"/>
              </a:gs>
              <a:gs pos="50000">
                <a:srgbClr val="B2B2B2"/>
              </a:gs>
              <a:gs pos="100000">
                <a:srgbClr val="EAEAEA"/>
              </a:gs>
            </a:gsLst>
            <a:lin ang="0" scaled="1"/>
          </a:gradFill>
          <a:ln w="9525">
            <a:noFill/>
            <a:miter lim="800000"/>
            <a:headEnd/>
            <a:tailEnd/>
          </a:ln>
          <a:effectLst/>
        </p:spPr>
        <p:txBody>
          <a:bodyPr wrap="none" anchor="ctr"/>
          <a:lstStyle/>
          <a:p>
            <a:pPr algn="ctr">
              <a:defRPr/>
            </a:pPr>
            <a:endParaRPr lang="en-US">
              <a:latin typeface="Gill Sans MT" pitchFamily="34" charset="0"/>
            </a:endParaRPr>
          </a:p>
        </p:txBody>
      </p:sp>
      <p:sp>
        <p:nvSpPr>
          <p:cNvPr id="74783" name="Text Box 31"/>
          <p:cNvSpPr txBox="1">
            <a:spLocks noChangeArrowheads="1"/>
          </p:cNvSpPr>
          <p:nvPr/>
        </p:nvSpPr>
        <p:spPr bwMode="auto">
          <a:xfrm>
            <a:off x="5500694" y="0"/>
            <a:ext cx="3643306" cy="461665"/>
          </a:xfrm>
          <a:prstGeom prst="rect">
            <a:avLst/>
          </a:prstGeom>
          <a:noFill/>
          <a:ln w="9525">
            <a:noFill/>
            <a:miter lim="800000"/>
            <a:headEnd/>
            <a:tailEnd/>
          </a:ln>
          <a:effectLst/>
        </p:spPr>
        <p:txBody>
          <a:bodyPr wrap="square">
            <a:spAutoFit/>
          </a:bodyPr>
          <a:lstStyle/>
          <a:p>
            <a:pPr rtl="0">
              <a:spcBef>
                <a:spcPts val="0"/>
              </a:spcBef>
              <a:defRPr/>
            </a:pPr>
            <a:r>
              <a:rPr lang="en-US" sz="1200" b="1" dirty="0">
                <a:solidFill>
                  <a:schemeClr val="tx1">
                    <a:lumMod val="50000"/>
                    <a:lumOff val="50000"/>
                  </a:schemeClr>
                </a:solidFill>
                <a:latin typeface="Cooper Std Black" pitchFamily="18" charset="0"/>
                <a:cs typeface="Aharoni" pitchFamily="2" charset="-79"/>
              </a:rPr>
              <a:t>Military-Strategic Information Section</a:t>
            </a:r>
          </a:p>
          <a:p>
            <a:pPr rtl="0">
              <a:spcBef>
                <a:spcPts val="0"/>
              </a:spcBef>
              <a:defRPr/>
            </a:pPr>
            <a:r>
              <a:rPr lang="en-US" sz="1200" dirty="0" smtClean="0">
                <a:solidFill>
                  <a:schemeClr val="tx1">
                    <a:lumMod val="50000"/>
                    <a:lumOff val="50000"/>
                  </a:schemeClr>
                </a:solidFill>
                <a:latin typeface="Cooper Std Black" pitchFamily="18" charset="0"/>
                <a:cs typeface="Aharoni" pitchFamily="2" charset="-79"/>
              </a:rPr>
              <a:t>Planning</a:t>
            </a:r>
            <a:r>
              <a:rPr lang="en-US" sz="1200" baseline="0" dirty="0" smtClean="0">
                <a:solidFill>
                  <a:schemeClr val="tx1">
                    <a:lumMod val="50000"/>
                    <a:lumOff val="50000"/>
                  </a:schemeClr>
                </a:solidFill>
                <a:latin typeface="Cooper Std Black" pitchFamily="18" charset="0"/>
                <a:cs typeface="Aharoni" pitchFamily="2" charset="-79"/>
              </a:rPr>
              <a:t> Directorate</a:t>
            </a:r>
            <a:r>
              <a:rPr lang="en-US" sz="1200" dirty="0" smtClean="0">
                <a:solidFill>
                  <a:schemeClr val="tx1">
                    <a:lumMod val="50000"/>
                    <a:lumOff val="50000"/>
                  </a:schemeClr>
                </a:solidFill>
                <a:latin typeface="Cooper Std Black" pitchFamily="18" charset="0"/>
                <a:cs typeface="Aharoni" pitchFamily="2" charset="-79"/>
              </a:rPr>
              <a:t>/</a:t>
            </a:r>
            <a:r>
              <a:rPr lang="en-US" sz="1200" baseline="0" dirty="0" smtClean="0">
                <a:solidFill>
                  <a:schemeClr val="tx1">
                    <a:lumMod val="50000"/>
                    <a:lumOff val="50000"/>
                  </a:schemeClr>
                </a:solidFill>
                <a:latin typeface="Cooper Std Black" pitchFamily="18" charset="0"/>
                <a:cs typeface="Aharoni" pitchFamily="2" charset="-79"/>
              </a:rPr>
              <a:t> </a:t>
            </a:r>
            <a:r>
              <a:rPr lang="en-US" sz="1200" dirty="0" smtClean="0">
                <a:solidFill>
                  <a:schemeClr val="tx1">
                    <a:lumMod val="50000"/>
                    <a:lumOff val="50000"/>
                  </a:schemeClr>
                </a:solidFill>
                <a:latin typeface="Cooper Std Black" pitchFamily="18" charset="0"/>
                <a:cs typeface="Aharoni" pitchFamily="2" charset="-79"/>
              </a:rPr>
              <a:t>Israel </a:t>
            </a:r>
            <a:r>
              <a:rPr lang="en-US" sz="1200" dirty="0">
                <a:solidFill>
                  <a:schemeClr val="tx1">
                    <a:lumMod val="50000"/>
                    <a:lumOff val="50000"/>
                  </a:schemeClr>
                </a:solidFill>
                <a:latin typeface="Cooper Std Black" pitchFamily="18" charset="0"/>
                <a:cs typeface="Aharoni" pitchFamily="2" charset="-79"/>
              </a:rPr>
              <a:t>Defense Forces</a:t>
            </a:r>
          </a:p>
        </p:txBody>
      </p:sp>
      <p:sp>
        <p:nvSpPr>
          <p:cNvPr id="74787" name="Rectangle 35"/>
          <p:cNvSpPr>
            <a:spLocks noChangeArrowheads="1"/>
          </p:cNvSpPr>
          <p:nvPr/>
        </p:nvSpPr>
        <p:spPr bwMode="auto">
          <a:xfrm>
            <a:off x="34925" y="6488113"/>
            <a:ext cx="9144000" cy="36512"/>
          </a:xfrm>
          <a:prstGeom prst="rect">
            <a:avLst/>
          </a:prstGeom>
          <a:gradFill rotWithShape="1">
            <a:gsLst>
              <a:gs pos="0">
                <a:srgbClr val="EAEAEA"/>
              </a:gs>
              <a:gs pos="50000">
                <a:srgbClr val="B2B2B2"/>
              </a:gs>
              <a:gs pos="100000">
                <a:srgbClr val="EAEAEA"/>
              </a:gs>
            </a:gsLst>
            <a:lin ang="0" scaled="1"/>
          </a:gradFill>
          <a:ln w="9525">
            <a:noFill/>
            <a:miter lim="800000"/>
            <a:headEnd/>
            <a:tailEnd/>
          </a:ln>
          <a:effectLst/>
        </p:spPr>
        <p:txBody>
          <a:bodyPr wrap="none" anchor="ctr"/>
          <a:lstStyle/>
          <a:p>
            <a:pPr algn="ctr">
              <a:defRPr/>
            </a:pPr>
            <a:endParaRPr lang="en-US">
              <a:latin typeface="Gill Sans MT" pitchFamily="34" charset="0"/>
            </a:endParaRPr>
          </a:p>
        </p:txBody>
      </p:sp>
      <p:pic>
        <p:nvPicPr>
          <p:cNvPr id="13" name="Picture 12"/>
          <p:cNvPicPr>
            <a:picLocks noChangeAspect="1" noChangeArrowheads="1"/>
          </p:cNvPicPr>
          <p:nvPr userDrawn="1"/>
        </p:nvPicPr>
        <p:blipFill>
          <a:blip r:embed="rId13" cstate="email"/>
          <a:srcRect/>
          <a:stretch>
            <a:fillRect/>
          </a:stretch>
        </p:blipFill>
        <p:spPr bwMode="auto">
          <a:xfrm>
            <a:off x="684213" y="52388"/>
            <a:ext cx="865187" cy="865187"/>
          </a:xfrm>
          <a:prstGeom prst="rect">
            <a:avLst/>
          </a:prstGeom>
          <a:noFill/>
          <a:ln w="9525">
            <a:noFill/>
            <a:miter lim="800000"/>
            <a:headEnd/>
            <a:tailEnd/>
          </a:ln>
        </p:spPr>
      </p:pic>
      <p:pic>
        <p:nvPicPr>
          <p:cNvPr id="14" name="Picture 3"/>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0" y="53935"/>
            <a:ext cx="1028700" cy="928694"/>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id="1" dur="indefinite" restart="never" nodeType="tmRoot"/>
      </p:par>
    </p:tnLst>
  </p:timing>
  <p:hf hdr="0" ftr="0" dt="0"/>
  <p:txStyles>
    <p:titleStyle>
      <a:lvl1pPr algn="ctr" rtl="1" eaLnBrk="0" fontAlgn="base" hangingPunct="0">
        <a:spcBef>
          <a:spcPct val="0"/>
        </a:spcBef>
        <a:spcAft>
          <a:spcPct val="0"/>
        </a:spcAft>
        <a:defRPr sz="2400" b="1">
          <a:solidFill>
            <a:schemeClr val="accent2"/>
          </a:solidFill>
          <a:latin typeface="+mj-lt"/>
          <a:ea typeface="+mj-ea"/>
          <a:cs typeface="+mj-cs"/>
        </a:defRPr>
      </a:lvl1pPr>
      <a:lvl2pPr algn="ctr" rtl="1" eaLnBrk="0" fontAlgn="base" hangingPunct="0">
        <a:spcBef>
          <a:spcPct val="0"/>
        </a:spcBef>
        <a:spcAft>
          <a:spcPct val="0"/>
        </a:spcAft>
        <a:defRPr sz="2400" b="1">
          <a:solidFill>
            <a:schemeClr val="accent2"/>
          </a:solidFill>
          <a:latin typeface="Arial" pitchFamily="34" charset="0"/>
          <a:cs typeface="Arial" pitchFamily="34" charset="0"/>
        </a:defRPr>
      </a:lvl2pPr>
      <a:lvl3pPr algn="ctr" rtl="1" eaLnBrk="0" fontAlgn="base" hangingPunct="0">
        <a:spcBef>
          <a:spcPct val="0"/>
        </a:spcBef>
        <a:spcAft>
          <a:spcPct val="0"/>
        </a:spcAft>
        <a:defRPr sz="2400" b="1">
          <a:solidFill>
            <a:schemeClr val="accent2"/>
          </a:solidFill>
          <a:latin typeface="Arial" pitchFamily="34" charset="0"/>
          <a:cs typeface="Arial" pitchFamily="34" charset="0"/>
        </a:defRPr>
      </a:lvl3pPr>
      <a:lvl4pPr algn="ctr" rtl="1" eaLnBrk="0" fontAlgn="base" hangingPunct="0">
        <a:spcBef>
          <a:spcPct val="0"/>
        </a:spcBef>
        <a:spcAft>
          <a:spcPct val="0"/>
        </a:spcAft>
        <a:defRPr sz="2400" b="1">
          <a:solidFill>
            <a:schemeClr val="accent2"/>
          </a:solidFill>
          <a:latin typeface="Arial" pitchFamily="34" charset="0"/>
          <a:cs typeface="Arial" pitchFamily="34" charset="0"/>
        </a:defRPr>
      </a:lvl4pPr>
      <a:lvl5pPr algn="ctr" rtl="1" eaLnBrk="0" fontAlgn="base" hangingPunct="0">
        <a:spcBef>
          <a:spcPct val="0"/>
        </a:spcBef>
        <a:spcAft>
          <a:spcPct val="0"/>
        </a:spcAft>
        <a:defRPr sz="2400" b="1">
          <a:solidFill>
            <a:schemeClr val="accent2"/>
          </a:solidFill>
          <a:latin typeface="Arial" pitchFamily="34" charset="0"/>
          <a:cs typeface="Arial" pitchFamily="34" charset="0"/>
        </a:defRPr>
      </a:lvl5pPr>
      <a:lvl6pPr marL="457200" algn="ctr" rtl="1" fontAlgn="base">
        <a:spcBef>
          <a:spcPct val="0"/>
        </a:spcBef>
        <a:spcAft>
          <a:spcPct val="0"/>
        </a:spcAft>
        <a:defRPr sz="2400" b="1">
          <a:solidFill>
            <a:schemeClr val="accent2"/>
          </a:solidFill>
          <a:latin typeface="Arial" pitchFamily="34" charset="0"/>
          <a:cs typeface="Arial" pitchFamily="34" charset="0"/>
        </a:defRPr>
      </a:lvl6pPr>
      <a:lvl7pPr marL="914400" algn="ctr" rtl="1" fontAlgn="base">
        <a:spcBef>
          <a:spcPct val="0"/>
        </a:spcBef>
        <a:spcAft>
          <a:spcPct val="0"/>
        </a:spcAft>
        <a:defRPr sz="2400" b="1">
          <a:solidFill>
            <a:schemeClr val="accent2"/>
          </a:solidFill>
          <a:latin typeface="Arial" pitchFamily="34" charset="0"/>
          <a:cs typeface="Arial" pitchFamily="34" charset="0"/>
        </a:defRPr>
      </a:lvl7pPr>
      <a:lvl8pPr marL="1371600" algn="ctr" rtl="1" fontAlgn="base">
        <a:spcBef>
          <a:spcPct val="0"/>
        </a:spcBef>
        <a:spcAft>
          <a:spcPct val="0"/>
        </a:spcAft>
        <a:defRPr sz="2400" b="1">
          <a:solidFill>
            <a:schemeClr val="accent2"/>
          </a:solidFill>
          <a:latin typeface="Arial" pitchFamily="34" charset="0"/>
          <a:cs typeface="Arial" pitchFamily="34" charset="0"/>
        </a:defRPr>
      </a:lvl8pPr>
      <a:lvl9pPr marL="1828800" algn="ctr" rtl="1" fontAlgn="base">
        <a:spcBef>
          <a:spcPct val="0"/>
        </a:spcBef>
        <a:spcAft>
          <a:spcPct val="0"/>
        </a:spcAft>
        <a:defRPr sz="2400" b="1">
          <a:solidFill>
            <a:schemeClr val="accent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1" name="מחבר ישר 20"/>
          <p:cNvCxnSpPr/>
          <p:nvPr/>
        </p:nvCxnSpPr>
        <p:spPr>
          <a:xfrm rot="10800000">
            <a:off x="0" y="714356"/>
            <a:ext cx="9144000" cy="0"/>
          </a:xfrm>
          <a:prstGeom prst="line">
            <a:avLst/>
          </a:prstGeom>
          <a:ln>
            <a:gradFill flip="none" rotWithShape="1">
              <a:gsLst>
                <a:gs pos="0">
                  <a:schemeClr val="tx1"/>
                </a:gs>
                <a:gs pos="50000">
                  <a:schemeClr val="tx2">
                    <a:lumMod val="50000"/>
                    <a:lumOff val="50000"/>
                  </a:schemeClr>
                </a:gs>
                <a:gs pos="100000">
                  <a:schemeClr val="bg1"/>
                </a:gs>
              </a:gsLst>
              <a:lin ang="21594000" scaled="0"/>
              <a:tileRect/>
            </a:gradFill>
          </a:ln>
          <a:effectLst/>
        </p:spPr>
        <p:style>
          <a:lnRef idx="3">
            <a:schemeClr val="dk1"/>
          </a:lnRef>
          <a:fillRef idx="0">
            <a:schemeClr val="dk1"/>
          </a:fillRef>
          <a:effectRef idx="2">
            <a:schemeClr val="dk1"/>
          </a:effectRef>
          <a:fontRef idx="minor">
            <a:schemeClr val="tx1"/>
          </a:fontRef>
        </p:style>
      </p:cxnSp>
      <p:sp>
        <p:nvSpPr>
          <p:cNvPr id="907280" name="Rectangle 16"/>
          <p:cNvSpPr>
            <a:spLocks noChangeArrowheads="1"/>
          </p:cNvSpPr>
          <p:nvPr/>
        </p:nvSpPr>
        <p:spPr bwMode="auto">
          <a:xfrm>
            <a:off x="112713" y="706438"/>
            <a:ext cx="1439862" cy="73025"/>
          </a:xfrm>
          <a:prstGeom prst="rect">
            <a:avLst/>
          </a:prstGeom>
          <a:gradFill rotWithShape="1">
            <a:gsLst>
              <a:gs pos="0">
                <a:schemeClr val="bg1"/>
              </a:gs>
              <a:gs pos="50000">
                <a:schemeClr val="bg1"/>
              </a:gs>
              <a:gs pos="100000">
                <a:schemeClr val="bg1"/>
              </a:gs>
            </a:gsLst>
            <a:lin ang="0" scaled="1"/>
          </a:gradFill>
          <a:ln w="9525">
            <a:noFill/>
            <a:miter lim="800000"/>
            <a:headEnd/>
            <a:tailEnd/>
          </a:ln>
          <a:effectLst/>
        </p:spPr>
        <p:txBody>
          <a:bodyPr wrap="none" anchor="ctr"/>
          <a:lstStyle/>
          <a:p>
            <a:pPr>
              <a:defRPr/>
            </a:pPr>
            <a:endParaRPr lang="he-IL"/>
          </a:p>
        </p:txBody>
      </p:sp>
      <p:sp>
        <p:nvSpPr>
          <p:cNvPr id="907266" name="Text Box 2"/>
          <p:cNvSpPr txBox="1">
            <a:spLocks noChangeArrowheads="1"/>
          </p:cNvSpPr>
          <p:nvPr/>
        </p:nvSpPr>
        <p:spPr bwMode="auto">
          <a:xfrm>
            <a:off x="417513" y="6597650"/>
            <a:ext cx="4802187" cy="263525"/>
          </a:xfrm>
          <a:prstGeom prst="rect">
            <a:avLst/>
          </a:prstGeom>
          <a:noFill/>
          <a:ln w="9525">
            <a:noFill/>
            <a:miter lim="800000"/>
            <a:headEnd/>
            <a:tailEnd/>
          </a:ln>
          <a:effectLst/>
        </p:spPr>
        <p:txBody>
          <a:bodyPr>
            <a:spAutoFit/>
          </a:bodyPr>
          <a:lstStyle/>
          <a:p>
            <a:pPr algn="l" rtl="0">
              <a:lnSpc>
                <a:spcPct val="70000"/>
              </a:lnSpc>
              <a:spcBef>
                <a:spcPct val="50000"/>
              </a:spcBef>
              <a:defRPr/>
            </a:pPr>
            <a:r>
              <a:rPr lang="en-US" sz="1600">
                <a:solidFill>
                  <a:schemeClr val="bg2"/>
                </a:solidFill>
              </a:rPr>
              <a:t>|</a:t>
            </a:r>
            <a:r>
              <a:rPr lang="en-US" sz="1000">
                <a:solidFill>
                  <a:schemeClr val="bg2"/>
                </a:solidFill>
              </a:rPr>
              <a:t> For Official Use Only</a:t>
            </a:r>
          </a:p>
        </p:txBody>
      </p:sp>
      <p:sp>
        <p:nvSpPr>
          <p:cNvPr id="907267" name="Text Box 3"/>
          <p:cNvSpPr txBox="1">
            <a:spLocks noChangeArrowheads="1"/>
          </p:cNvSpPr>
          <p:nvPr/>
        </p:nvSpPr>
        <p:spPr bwMode="auto">
          <a:xfrm>
            <a:off x="3419475" y="0"/>
            <a:ext cx="2244725"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chemeClr val="bg1"/>
                </a:solidFill>
              </a:rPr>
              <a:t>For Official Use Only</a:t>
            </a:r>
            <a:endParaRPr lang="en-US" sz="1000" i="1">
              <a:solidFill>
                <a:schemeClr val="bg1"/>
              </a:solidFill>
            </a:endParaRPr>
          </a:p>
        </p:txBody>
      </p:sp>
      <p:sp>
        <p:nvSpPr>
          <p:cNvPr id="907268" name="Rectangle 4"/>
          <p:cNvSpPr>
            <a:spLocks noGrp="1" noChangeArrowheads="1"/>
          </p:cNvSpPr>
          <p:nvPr>
            <p:ph type="sldNum" sz="quarter" idx="4"/>
          </p:nvPr>
        </p:nvSpPr>
        <p:spPr bwMode="auto">
          <a:xfrm>
            <a:off x="-106363" y="6529388"/>
            <a:ext cx="6588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1">
                <a:solidFill>
                  <a:schemeClr val="bg2"/>
                </a:solidFill>
                <a:latin typeface="Arial" pitchFamily="34" charset="0"/>
                <a:cs typeface="Arial" pitchFamily="34" charset="0"/>
              </a:defRPr>
            </a:lvl1pPr>
          </a:lstStyle>
          <a:p>
            <a:pPr>
              <a:defRPr/>
            </a:pPr>
            <a:fld id="{8CC6BF1B-4907-48D0-AEB3-506B72E911E6}" type="slidenum">
              <a:rPr lang="he-IL"/>
              <a:pPr>
                <a:defRPr/>
              </a:pPr>
              <a:t>‹#›</a:t>
            </a:fld>
            <a:endParaRPr lang="en-US"/>
          </a:p>
        </p:txBody>
      </p:sp>
      <p:sp>
        <p:nvSpPr>
          <p:cNvPr id="907278" name="Text Box 14"/>
          <p:cNvSpPr txBox="1">
            <a:spLocks noChangeArrowheads="1"/>
          </p:cNvSpPr>
          <p:nvPr/>
        </p:nvSpPr>
        <p:spPr bwMode="auto">
          <a:xfrm>
            <a:off x="4032250" y="0"/>
            <a:ext cx="5111750" cy="461665"/>
          </a:xfrm>
          <a:prstGeom prst="rect">
            <a:avLst/>
          </a:prstGeom>
          <a:noFill/>
          <a:ln w="9525">
            <a:noFill/>
            <a:miter lim="800000"/>
            <a:headEnd/>
            <a:tailEnd/>
          </a:ln>
          <a:effectLst/>
        </p:spPr>
        <p:txBody>
          <a:bodyPr>
            <a:spAutoFit/>
          </a:bodyPr>
          <a:lstStyle/>
          <a:p>
            <a:pPr rtl="0">
              <a:spcBef>
                <a:spcPts val="0"/>
              </a:spcBef>
              <a:defRPr/>
            </a:pPr>
            <a:r>
              <a:rPr lang="en-US" sz="1200" b="1" dirty="0" smtClean="0">
                <a:solidFill>
                  <a:schemeClr val="tx1">
                    <a:lumMod val="50000"/>
                    <a:lumOff val="50000"/>
                  </a:schemeClr>
                </a:solidFill>
                <a:latin typeface="Cooper Std Black" pitchFamily="18" charset="0"/>
                <a:cs typeface="Aharoni" pitchFamily="2" charset="-79"/>
              </a:rPr>
              <a:t>Military-Strategic Information Section</a:t>
            </a:r>
          </a:p>
          <a:p>
            <a:pPr rtl="0">
              <a:spcBef>
                <a:spcPts val="0"/>
              </a:spcBef>
              <a:defRPr/>
            </a:pPr>
            <a:r>
              <a:rPr lang="en-US" sz="1200" dirty="0" smtClean="0">
                <a:solidFill>
                  <a:schemeClr val="tx1">
                    <a:lumMod val="50000"/>
                    <a:lumOff val="50000"/>
                  </a:schemeClr>
                </a:solidFill>
                <a:latin typeface="Cooper Std Black" pitchFamily="18" charset="0"/>
                <a:cs typeface="Aharoni" pitchFamily="2" charset="-79"/>
              </a:rPr>
              <a:t>Planning Directorate/</a:t>
            </a:r>
            <a:r>
              <a:rPr lang="en-US" sz="1200" baseline="0" dirty="0" smtClean="0">
                <a:solidFill>
                  <a:schemeClr val="tx1">
                    <a:lumMod val="50000"/>
                    <a:lumOff val="50000"/>
                  </a:schemeClr>
                </a:solidFill>
                <a:latin typeface="Cooper Std Black" pitchFamily="18" charset="0"/>
                <a:cs typeface="Aharoni" pitchFamily="2" charset="-79"/>
              </a:rPr>
              <a:t> </a:t>
            </a:r>
            <a:r>
              <a:rPr lang="en-US" sz="1200" dirty="0" smtClean="0">
                <a:solidFill>
                  <a:schemeClr val="tx1">
                    <a:lumMod val="50000"/>
                    <a:lumOff val="50000"/>
                  </a:schemeClr>
                </a:solidFill>
                <a:latin typeface="Cooper Std Black" pitchFamily="18" charset="0"/>
                <a:cs typeface="Aharoni" pitchFamily="2" charset="-79"/>
              </a:rPr>
              <a:t>Israel Defense Forces</a:t>
            </a:r>
            <a:endParaRPr lang="en-US" sz="1200" dirty="0">
              <a:solidFill>
                <a:schemeClr val="tx1">
                  <a:lumMod val="50000"/>
                  <a:lumOff val="50000"/>
                </a:schemeClr>
              </a:solidFill>
              <a:latin typeface="Cooper Std Black" pitchFamily="18" charset="0"/>
              <a:cs typeface="Aharoni" pitchFamily="2" charset="-79"/>
            </a:endParaRPr>
          </a:p>
        </p:txBody>
      </p:sp>
      <p:sp>
        <p:nvSpPr>
          <p:cNvPr id="2059" name="Rectangle 18"/>
          <p:cNvSpPr>
            <a:spLocks noGrp="1" noChangeArrowheads="1"/>
          </p:cNvSpPr>
          <p:nvPr>
            <p:ph type="title"/>
          </p:nvPr>
        </p:nvSpPr>
        <p:spPr bwMode="auto">
          <a:xfrm>
            <a:off x="1643042" y="1428736"/>
            <a:ext cx="8229600" cy="5556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Title</a:t>
            </a:r>
          </a:p>
        </p:txBody>
      </p:sp>
      <p:cxnSp>
        <p:nvCxnSpPr>
          <p:cNvPr id="17" name="מחבר ישר 16"/>
          <p:cNvCxnSpPr/>
          <p:nvPr/>
        </p:nvCxnSpPr>
        <p:spPr>
          <a:xfrm>
            <a:off x="0" y="6500834"/>
            <a:ext cx="9144000" cy="0"/>
          </a:xfrm>
          <a:prstGeom prst="line">
            <a:avLst/>
          </a:prstGeom>
          <a:ln>
            <a:gradFill flip="none" rotWithShape="1">
              <a:gsLst>
                <a:gs pos="0">
                  <a:schemeClr val="tx1"/>
                </a:gs>
                <a:gs pos="50000">
                  <a:schemeClr val="tx2">
                    <a:lumMod val="50000"/>
                    <a:lumOff val="50000"/>
                  </a:schemeClr>
                </a:gs>
                <a:gs pos="100000">
                  <a:schemeClr val="bg1"/>
                </a:gs>
              </a:gsLst>
              <a:lin ang="21594000" scaled="0"/>
              <a:tileRect/>
            </a:gradFill>
          </a:ln>
          <a:effectLst/>
        </p:spPr>
        <p:style>
          <a:lnRef idx="3">
            <a:schemeClr val="dk1"/>
          </a:lnRef>
          <a:fillRef idx="0">
            <a:schemeClr val="dk1"/>
          </a:fillRef>
          <a:effectRef idx="2">
            <a:schemeClr val="dk1"/>
          </a:effectRef>
          <a:fontRef idx="minor">
            <a:schemeClr val="tx1"/>
          </a:fontRef>
        </p:style>
      </p:cxnSp>
      <p:pic>
        <p:nvPicPr>
          <p:cNvPr id="12" name="Picture 12"/>
          <p:cNvPicPr>
            <a:picLocks noChangeAspect="1" noChangeArrowheads="1"/>
          </p:cNvPicPr>
          <p:nvPr userDrawn="1"/>
        </p:nvPicPr>
        <p:blipFill>
          <a:blip r:embed="rId16" cstate="email"/>
          <a:srcRect/>
          <a:stretch>
            <a:fillRect/>
          </a:stretch>
        </p:blipFill>
        <p:spPr bwMode="auto">
          <a:xfrm>
            <a:off x="684213" y="52388"/>
            <a:ext cx="865187" cy="865187"/>
          </a:xfrm>
          <a:prstGeom prst="rect">
            <a:avLst/>
          </a:prstGeom>
          <a:noFill/>
          <a:ln w="9525">
            <a:noFill/>
            <a:miter lim="800000"/>
            <a:headEnd/>
            <a:tailEnd/>
          </a:ln>
        </p:spPr>
      </p:pic>
      <p:pic>
        <p:nvPicPr>
          <p:cNvPr id="13" name="Picture 3"/>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0" y="53935"/>
            <a:ext cx="1028700" cy="928694"/>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47" r:id="rId13"/>
    <p:sldLayoutId id="2147483748"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rgbClr val="5F5F5F"/>
          </a:solidFill>
          <a:latin typeface="+mj-lt"/>
          <a:ea typeface="+mj-ea"/>
          <a:cs typeface="+mj-cs"/>
        </a:defRPr>
      </a:lvl1pPr>
      <a:lvl2pPr algn="l" rtl="0" eaLnBrk="0" fontAlgn="base" hangingPunct="0">
        <a:spcBef>
          <a:spcPct val="0"/>
        </a:spcBef>
        <a:spcAft>
          <a:spcPct val="0"/>
        </a:spcAft>
        <a:defRPr sz="2400">
          <a:solidFill>
            <a:srgbClr val="5F5F5F"/>
          </a:solidFill>
          <a:latin typeface="Gill Sans MT" pitchFamily="34" charset="0"/>
          <a:cs typeface="Arial" pitchFamily="34" charset="0"/>
        </a:defRPr>
      </a:lvl2pPr>
      <a:lvl3pPr algn="l" rtl="0" eaLnBrk="0" fontAlgn="base" hangingPunct="0">
        <a:spcBef>
          <a:spcPct val="0"/>
        </a:spcBef>
        <a:spcAft>
          <a:spcPct val="0"/>
        </a:spcAft>
        <a:defRPr sz="2400">
          <a:solidFill>
            <a:srgbClr val="5F5F5F"/>
          </a:solidFill>
          <a:latin typeface="Gill Sans MT" pitchFamily="34" charset="0"/>
          <a:cs typeface="Arial" pitchFamily="34" charset="0"/>
        </a:defRPr>
      </a:lvl3pPr>
      <a:lvl4pPr algn="l" rtl="0" eaLnBrk="0" fontAlgn="base" hangingPunct="0">
        <a:spcBef>
          <a:spcPct val="0"/>
        </a:spcBef>
        <a:spcAft>
          <a:spcPct val="0"/>
        </a:spcAft>
        <a:defRPr sz="2400">
          <a:solidFill>
            <a:srgbClr val="5F5F5F"/>
          </a:solidFill>
          <a:latin typeface="Gill Sans MT" pitchFamily="34" charset="0"/>
          <a:cs typeface="Arial" pitchFamily="34" charset="0"/>
        </a:defRPr>
      </a:lvl4pPr>
      <a:lvl5pPr algn="l" rtl="0" eaLnBrk="0" fontAlgn="base" hangingPunct="0">
        <a:spcBef>
          <a:spcPct val="0"/>
        </a:spcBef>
        <a:spcAft>
          <a:spcPct val="0"/>
        </a:spcAft>
        <a:defRPr sz="2400">
          <a:solidFill>
            <a:srgbClr val="5F5F5F"/>
          </a:solidFill>
          <a:latin typeface="Gill Sans MT" pitchFamily="34" charset="0"/>
          <a:cs typeface="Arial" pitchFamily="34" charset="0"/>
        </a:defRPr>
      </a:lvl5pPr>
      <a:lvl6pPr marL="457200" algn="l" rtl="0" fontAlgn="base">
        <a:spcBef>
          <a:spcPct val="0"/>
        </a:spcBef>
        <a:spcAft>
          <a:spcPct val="0"/>
        </a:spcAft>
        <a:defRPr sz="2400">
          <a:solidFill>
            <a:srgbClr val="5F5F5F"/>
          </a:solidFill>
          <a:latin typeface="Gill Sans MT" pitchFamily="34" charset="0"/>
          <a:cs typeface="Arial" pitchFamily="34" charset="0"/>
        </a:defRPr>
      </a:lvl6pPr>
      <a:lvl7pPr marL="914400" algn="l" rtl="0" fontAlgn="base">
        <a:spcBef>
          <a:spcPct val="0"/>
        </a:spcBef>
        <a:spcAft>
          <a:spcPct val="0"/>
        </a:spcAft>
        <a:defRPr sz="2400">
          <a:solidFill>
            <a:srgbClr val="5F5F5F"/>
          </a:solidFill>
          <a:latin typeface="Gill Sans MT" pitchFamily="34" charset="0"/>
          <a:cs typeface="Arial" pitchFamily="34" charset="0"/>
        </a:defRPr>
      </a:lvl7pPr>
      <a:lvl8pPr marL="1371600" algn="l" rtl="0" fontAlgn="base">
        <a:spcBef>
          <a:spcPct val="0"/>
        </a:spcBef>
        <a:spcAft>
          <a:spcPct val="0"/>
        </a:spcAft>
        <a:defRPr sz="2400">
          <a:solidFill>
            <a:srgbClr val="5F5F5F"/>
          </a:solidFill>
          <a:latin typeface="Gill Sans MT" pitchFamily="34" charset="0"/>
          <a:cs typeface="Arial" pitchFamily="34" charset="0"/>
        </a:defRPr>
      </a:lvl8pPr>
      <a:lvl9pPr marL="1828800" algn="l" rtl="0" fontAlgn="base">
        <a:spcBef>
          <a:spcPct val="0"/>
        </a:spcBef>
        <a:spcAft>
          <a:spcPct val="0"/>
        </a:spcAft>
        <a:defRPr sz="2400">
          <a:solidFill>
            <a:srgbClr val="5F5F5F"/>
          </a:solidFill>
          <a:latin typeface="Gill Sans MT"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8" name="מחבר ישר 17"/>
          <p:cNvCxnSpPr/>
          <p:nvPr/>
        </p:nvCxnSpPr>
        <p:spPr>
          <a:xfrm rot="10800000">
            <a:off x="0" y="714356"/>
            <a:ext cx="9144000" cy="0"/>
          </a:xfrm>
          <a:prstGeom prst="line">
            <a:avLst/>
          </a:prstGeom>
          <a:ln>
            <a:gradFill flip="none" rotWithShape="1">
              <a:gsLst>
                <a:gs pos="0">
                  <a:schemeClr val="tx1"/>
                </a:gs>
                <a:gs pos="50000">
                  <a:schemeClr val="tx2">
                    <a:lumMod val="50000"/>
                    <a:lumOff val="50000"/>
                  </a:schemeClr>
                </a:gs>
                <a:gs pos="100000">
                  <a:schemeClr val="bg1"/>
                </a:gs>
              </a:gsLst>
              <a:lin ang="21594000" scaled="0"/>
              <a:tileRect/>
            </a:gradFill>
          </a:ln>
          <a:effectLst/>
        </p:spPr>
        <p:style>
          <a:lnRef idx="3">
            <a:schemeClr val="dk1"/>
          </a:lnRef>
          <a:fillRef idx="0">
            <a:schemeClr val="dk1"/>
          </a:fillRef>
          <a:effectRef idx="2">
            <a:schemeClr val="dk1"/>
          </a:effectRef>
          <a:fontRef idx="minor">
            <a:schemeClr val="tx1"/>
          </a:fontRef>
        </p:style>
      </p:cxnSp>
      <p:cxnSp>
        <p:nvCxnSpPr>
          <p:cNvPr id="19" name="מחבר ישר 18"/>
          <p:cNvCxnSpPr/>
          <p:nvPr/>
        </p:nvCxnSpPr>
        <p:spPr>
          <a:xfrm>
            <a:off x="0" y="6500834"/>
            <a:ext cx="9144000" cy="0"/>
          </a:xfrm>
          <a:prstGeom prst="line">
            <a:avLst/>
          </a:prstGeom>
          <a:ln>
            <a:gradFill flip="none" rotWithShape="1">
              <a:gsLst>
                <a:gs pos="0">
                  <a:schemeClr val="tx1"/>
                </a:gs>
                <a:gs pos="50000">
                  <a:schemeClr val="tx2">
                    <a:lumMod val="50000"/>
                    <a:lumOff val="50000"/>
                  </a:schemeClr>
                </a:gs>
                <a:gs pos="100000">
                  <a:schemeClr val="bg1"/>
                </a:gs>
              </a:gsLst>
              <a:lin ang="21594000" scaled="0"/>
              <a:tileRect/>
            </a:gradFill>
          </a:ln>
          <a:effectLst/>
        </p:spPr>
        <p:style>
          <a:lnRef idx="3">
            <a:schemeClr val="dk1"/>
          </a:lnRef>
          <a:fillRef idx="0">
            <a:schemeClr val="dk1"/>
          </a:fillRef>
          <a:effectRef idx="2">
            <a:schemeClr val="dk1"/>
          </a:effectRef>
          <a:fontRef idx="minor">
            <a:schemeClr val="tx1"/>
          </a:fontRef>
        </p:style>
      </p:cxnSp>
      <p:sp>
        <p:nvSpPr>
          <p:cNvPr id="917511" name="Rectangle 7"/>
          <p:cNvSpPr>
            <a:spLocks noChangeArrowheads="1"/>
          </p:cNvSpPr>
          <p:nvPr/>
        </p:nvSpPr>
        <p:spPr bwMode="auto">
          <a:xfrm>
            <a:off x="0" y="1928802"/>
            <a:ext cx="9144000" cy="128429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18900000" scaled="0"/>
          </a:gradFill>
          <a:ln w="9525">
            <a:noFill/>
            <a:miter lim="800000"/>
            <a:headEnd/>
            <a:tailEnd/>
          </a:ln>
          <a:effectLst/>
        </p:spPr>
        <p:txBody>
          <a:bodyPr wrap="none" anchor="ctr"/>
          <a:lstStyle/>
          <a:p>
            <a:pPr>
              <a:defRPr/>
            </a:pPr>
            <a:endParaRPr lang="he-IL"/>
          </a:p>
        </p:txBody>
      </p:sp>
      <p:sp>
        <p:nvSpPr>
          <p:cNvPr id="917537" name="Rectangle 33"/>
          <p:cNvSpPr>
            <a:spLocks noChangeArrowheads="1"/>
          </p:cNvSpPr>
          <p:nvPr/>
        </p:nvSpPr>
        <p:spPr bwMode="auto">
          <a:xfrm>
            <a:off x="0" y="1906587"/>
            <a:ext cx="9144000" cy="45719"/>
          </a:xfrm>
          <a:prstGeom prst="rect">
            <a:avLst/>
          </a:prstGeom>
          <a:ln>
            <a:headEnd/>
            <a:tailEnd/>
          </a:ln>
        </p:spPr>
        <p:style>
          <a:lnRef idx="1">
            <a:schemeClr val="dk1"/>
          </a:lnRef>
          <a:fillRef idx="3">
            <a:schemeClr val="dk1"/>
          </a:fillRef>
          <a:effectRef idx="2">
            <a:schemeClr val="dk1"/>
          </a:effectRef>
          <a:fontRef idx="minor">
            <a:schemeClr val="lt1"/>
          </a:fontRef>
        </p:style>
        <p:txBody>
          <a:bodyPr wrap="none" anchor="ctr"/>
          <a:lstStyle/>
          <a:p>
            <a:pPr algn="ctr">
              <a:defRPr/>
            </a:pPr>
            <a:endParaRPr lang="en-US">
              <a:latin typeface="Gill Sans MT" pitchFamily="34" charset="0"/>
            </a:endParaRPr>
          </a:p>
        </p:txBody>
      </p:sp>
      <p:sp>
        <p:nvSpPr>
          <p:cNvPr id="917524" name="Rectangle 20"/>
          <p:cNvSpPr>
            <a:spLocks noChangeArrowheads="1"/>
          </p:cNvSpPr>
          <p:nvPr/>
        </p:nvSpPr>
        <p:spPr bwMode="auto">
          <a:xfrm flipV="1">
            <a:off x="0" y="3197225"/>
            <a:ext cx="9144000" cy="69850"/>
          </a:xfrm>
          <a:prstGeom prst="rect">
            <a:avLst/>
          </a:prstGeom>
          <a:ln>
            <a:headEnd/>
            <a:tailEnd/>
          </a:ln>
        </p:spPr>
        <p:style>
          <a:lnRef idx="1">
            <a:schemeClr val="dk1"/>
          </a:lnRef>
          <a:fillRef idx="3">
            <a:schemeClr val="dk1"/>
          </a:fillRef>
          <a:effectRef idx="2">
            <a:schemeClr val="dk1"/>
          </a:effectRef>
          <a:fontRef idx="minor">
            <a:schemeClr val="lt1"/>
          </a:fontRef>
        </p:style>
        <p:txBody>
          <a:bodyPr wrap="none" anchor="ctr"/>
          <a:lstStyle/>
          <a:p>
            <a:pPr>
              <a:defRPr/>
            </a:pPr>
            <a:endParaRPr lang="he-IL"/>
          </a:p>
        </p:txBody>
      </p:sp>
      <p:sp>
        <p:nvSpPr>
          <p:cNvPr id="917525" name="Rectangle 21"/>
          <p:cNvSpPr>
            <a:spLocks noChangeArrowheads="1"/>
          </p:cNvSpPr>
          <p:nvPr/>
        </p:nvSpPr>
        <p:spPr bwMode="auto">
          <a:xfrm flipV="1">
            <a:off x="32" y="1401763"/>
            <a:ext cx="9144000" cy="69850"/>
          </a:xfrm>
          <a:prstGeom prst="rect">
            <a:avLst/>
          </a:prstGeom>
          <a:ln>
            <a:headEnd/>
            <a:tailEnd/>
          </a:ln>
        </p:spPr>
        <p:style>
          <a:lnRef idx="1">
            <a:schemeClr val="dk1"/>
          </a:lnRef>
          <a:fillRef idx="3">
            <a:schemeClr val="dk1"/>
          </a:fillRef>
          <a:effectRef idx="2">
            <a:schemeClr val="dk1"/>
          </a:effectRef>
          <a:fontRef idx="minor">
            <a:schemeClr val="lt1"/>
          </a:fontRef>
        </p:style>
        <p:txBody>
          <a:bodyPr wrap="none" anchor="ctr"/>
          <a:lstStyle/>
          <a:p>
            <a:pPr>
              <a:defRPr/>
            </a:pPr>
            <a:endParaRPr lang="he-IL"/>
          </a:p>
        </p:txBody>
      </p:sp>
      <p:sp>
        <p:nvSpPr>
          <p:cNvPr id="917527" name="Rectangle 23"/>
          <p:cNvSpPr>
            <a:spLocks noChangeArrowheads="1"/>
          </p:cNvSpPr>
          <p:nvPr/>
        </p:nvSpPr>
        <p:spPr bwMode="auto">
          <a:xfrm>
            <a:off x="112713" y="706438"/>
            <a:ext cx="1439862" cy="73025"/>
          </a:xfrm>
          <a:prstGeom prst="rect">
            <a:avLst/>
          </a:prstGeom>
          <a:gradFill rotWithShape="1">
            <a:gsLst>
              <a:gs pos="0">
                <a:schemeClr val="bg1"/>
              </a:gs>
              <a:gs pos="50000">
                <a:schemeClr val="bg1"/>
              </a:gs>
              <a:gs pos="100000">
                <a:schemeClr val="bg1"/>
              </a:gs>
            </a:gsLst>
            <a:lin ang="0" scaled="1"/>
          </a:gradFill>
          <a:ln w="9525">
            <a:noFill/>
            <a:miter lim="800000"/>
            <a:headEnd/>
            <a:tailEnd/>
          </a:ln>
          <a:effectLst/>
        </p:spPr>
        <p:txBody>
          <a:bodyPr wrap="none" anchor="ctr"/>
          <a:lstStyle/>
          <a:p>
            <a:pPr>
              <a:defRPr/>
            </a:pPr>
            <a:endParaRPr lang="he-IL"/>
          </a:p>
        </p:txBody>
      </p:sp>
      <p:sp>
        <p:nvSpPr>
          <p:cNvPr id="917528" name="Text Box 24"/>
          <p:cNvSpPr txBox="1">
            <a:spLocks noChangeArrowheads="1"/>
          </p:cNvSpPr>
          <p:nvPr/>
        </p:nvSpPr>
        <p:spPr bwMode="auto">
          <a:xfrm>
            <a:off x="417513" y="6597650"/>
            <a:ext cx="4802187" cy="263525"/>
          </a:xfrm>
          <a:prstGeom prst="rect">
            <a:avLst/>
          </a:prstGeom>
          <a:noFill/>
          <a:ln w="9525">
            <a:noFill/>
            <a:miter lim="800000"/>
            <a:headEnd/>
            <a:tailEnd/>
          </a:ln>
          <a:effectLst/>
        </p:spPr>
        <p:txBody>
          <a:bodyPr>
            <a:spAutoFit/>
          </a:bodyPr>
          <a:lstStyle/>
          <a:p>
            <a:pPr algn="l" rtl="0">
              <a:lnSpc>
                <a:spcPct val="70000"/>
              </a:lnSpc>
              <a:spcBef>
                <a:spcPct val="50000"/>
              </a:spcBef>
              <a:defRPr/>
            </a:pPr>
            <a:r>
              <a:rPr lang="en-US" sz="1600" dirty="0">
                <a:solidFill>
                  <a:schemeClr val="bg2"/>
                </a:solidFill>
              </a:rPr>
              <a:t>|</a:t>
            </a:r>
            <a:r>
              <a:rPr lang="en-US" sz="1000" dirty="0">
                <a:solidFill>
                  <a:schemeClr val="bg2"/>
                </a:solidFill>
              </a:rPr>
              <a:t> For Official Use Only</a:t>
            </a:r>
          </a:p>
        </p:txBody>
      </p:sp>
      <p:sp>
        <p:nvSpPr>
          <p:cNvPr id="917530" name="Rectangle 26"/>
          <p:cNvSpPr>
            <a:spLocks noGrp="1" noChangeArrowheads="1"/>
          </p:cNvSpPr>
          <p:nvPr>
            <p:ph type="sldNum" sz="quarter" idx="4"/>
          </p:nvPr>
        </p:nvSpPr>
        <p:spPr bwMode="auto">
          <a:xfrm>
            <a:off x="-106363" y="6529388"/>
            <a:ext cx="6588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1">
                <a:solidFill>
                  <a:schemeClr val="bg2"/>
                </a:solidFill>
                <a:latin typeface="Arial" pitchFamily="34" charset="0"/>
                <a:cs typeface="Arial" pitchFamily="34" charset="0"/>
              </a:defRPr>
            </a:lvl1pPr>
          </a:lstStyle>
          <a:p>
            <a:pPr>
              <a:defRPr/>
            </a:pPr>
            <a:fld id="{5FBF702C-FB70-4BCE-A591-7FA4E28E4686}" type="slidenum">
              <a:rPr lang="he-IL"/>
              <a:pPr>
                <a:defRPr/>
              </a:pPr>
              <a:t>‹#›</a:t>
            </a:fld>
            <a:endParaRPr lang="en-US"/>
          </a:p>
        </p:txBody>
      </p:sp>
      <p:sp>
        <p:nvSpPr>
          <p:cNvPr id="917531" name="Text Box 27"/>
          <p:cNvSpPr txBox="1">
            <a:spLocks noChangeArrowheads="1"/>
          </p:cNvSpPr>
          <p:nvPr/>
        </p:nvSpPr>
        <p:spPr bwMode="auto">
          <a:xfrm>
            <a:off x="5143504" y="0"/>
            <a:ext cx="4000496" cy="461665"/>
          </a:xfrm>
          <a:prstGeom prst="rect">
            <a:avLst/>
          </a:prstGeom>
          <a:noFill/>
          <a:ln w="9525">
            <a:noFill/>
            <a:miter lim="800000"/>
            <a:headEnd/>
            <a:tailEnd/>
          </a:ln>
          <a:effectLst/>
        </p:spPr>
        <p:txBody>
          <a:bodyPr wrap="square">
            <a:spAutoFit/>
          </a:bodyPr>
          <a:lstStyle/>
          <a:p>
            <a:pPr rtl="0">
              <a:spcBef>
                <a:spcPts val="0"/>
              </a:spcBef>
              <a:defRPr/>
            </a:pPr>
            <a:r>
              <a:rPr lang="en-US" sz="1200" b="1" dirty="0" smtClean="0">
                <a:solidFill>
                  <a:schemeClr val="tx1">
                    <a:lumMod val="50000"/>
                    <a:lumOff val="50000"/>
                  </a:schemeClr>
                </a:solidFill>
                <a:latin typeface="Cooper Std Black" pitchFamily="18" charset="0"/>
                <a:cs typeface="Aharoni" pitchFamily="2" charset="-79"/>
              </a:rPr>
              <a:t>Military-Strategic Information Section</a:t>
            </a:r>
          </a:p>
          <a:p>
            <a:pPr rtl="0">
              <a:spcBef>
                <a:spcPts val="0"/>
              </a:spcBef>
              <a:defRPr/>
            </a:pPr>
            <a:r>
              <a:rPr lang="en-US" sz="1200" dirty="0" smtClean="0">
                <a:solidFill>
                  <a:schemeClr val="tx1">
                    <a:lumMod val="50000"/>
                    <a:lumOff val="50000"/>
                  </a:schemeClr>
                </a:solidFill>
                <a:latin typeface="Cooper Std Black" pitchFamily="18" charset="0"/>
                <a:cs typeface="Aharoni" pitchFamily="2" charset="-79"/>
              </a:rPr>
              <a:t>Strategic Division /</a:t>
            </a:r>
            <a:r>
              <a:rPr lang="en-US" sz="1200" baseline="0" dirty="0" smtClean="0">
                <a:solidFill>
                  <a:schemeClr val="tx1">
                    <a:lumMod val="50000"/>
                    <a:lumOff val="50000"/>
                  </a:schemeClr>
                </a:solidFill>
                <a:latin typeface="Cooper Std Black" pitchFamily="18" charset="0"/>
                <a:cs typeface="Aharoni" pitchFamily="2" charset="-79"/>
              </a:rPr>
              <a:t> </a:t>
            </a:r>
            <a:r>
              <a:rPr lang="en-US" sz="1200" dirty="0" smtClean="0">
                <a:solidFill>
                  <a:schemeClr val="tx1">
                    <a:lumMod val="50000"/>
                    <a:lumOff val="50000"/>
                  </a:schemeClr>
                </a:solidFill>
                <a:latin typeface="Cooper Std Black" pitchFamily="18" charset="0"/>
                <a:cs typeface="Aharoni" pitchFamily="2" charset="-79"/>
              </a:rPr>
              <a:t>Israel Defense Forces</a:t>
            </a:r>
            <a:endParaRPr lang="en-US" sz="1200" dirty="0">
              <a:solidFill>
                <a:schemeClr val="tx1">
                  <a:lumMod val="50000"/>
                  <a:lumOff val="50000"/>
                </a:schemeClr>
              </a:solidFill>
              <a:latin typeface="Cooper Std Black" pitchFamily="18" charset="0"/>
              <a:cs typeface="Aharoni" pitchFamily="2" charset="-79"/>
            </a:endParaRPr>
          </a:p>
        </p:txBody>
      </p:sp>
      <p:pic>
        <p:nvPicPr>
          <p:cNvPr id="14" name="Picture 12"/>
          <p:cNvPicPr>
            <a:picLocks noChangeAspect="1" noChangeArrowheads="1"/>
          </p:cNvPicPr>
          <p:nvPr userDrawn="1"/>
        </p:nvPicPr>
        <p:blipFill>
          <a:blip r:embed="rId13" cstate="email"/>
          <a:srcRect/>
          <a:stretch>
            <a:fillRect/>
          </a:stretch>
        </p:blipFill>
        <p:spPr bwMode="auto">
          <a:xfrm>
            <a:off x="684213" y="52388"/>
            <a:ext cx="865187" cy="865187"/>
          </a:xfrm>
          <a:prstGeom prst="rect">
            <a:avLst/>
          </a:prstGeom>
          <a:noFill/>
          <a:ln w="9525">
            <a:noFill/>
            <a:miter lim="800000"/>
            <a:headEnd/>
            <a:tailEnd/>
          </a:ln>
        </p:spPr>
      </p:pic>
      <p:pic>
        <p:nvPicPr>
          <p:cNvPr id="15" name="Picture 3"/>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0" y="53935"/>
            <a:ext cx="1028700" cy="928694"/>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ctr" rtl="0" eaLnBrk="0" fontAlgn="base" hangingPunct="0">
        <a:spcBef>
          <a:spcPct val="0"/>
        </a:spcBef>
        <a:spcAft>
          <a:spcPct val="0"/>
        </a:spcAft>
        <a:defRPr sz="4400">
          <a:solidFill>
            <a:srgbClr val="333333"/>
          </a:solidFill>
          <a:latin typeface="+mj-lt"/>
          <a:ea typeface="+mj-ea"/>
          <a:cs typeface="+mj-cs"/>
        </a:defRPr>
      </a:lvl1pPr>
      <a:lvl2pPr algn="ctr" rtl="0" eaLnBrk="0" fontAlgn="base" hangingPunct="0">
        <a:spcBef>
          <a:spcPct val="0"/>
        </a:spcBef>
        <a:spcAft>
          <a:spcPct val="0"/>
        </a:spcAft>
        <a:defRPr sz="4400">
          <a:solidFill>
            <a:srgbClr val="333333"/>
          </a:solidFill>
          <a:latin typeface="Arial" pitchFamily="34" charset="0"/>
          <a:cs typeface="Arial" pitchFamily="34" charset="0"/>
        </a:defRPr>
      </a:lvl2pPr>
      <a:lvl3pPr algn="ctr" rtl="0" eaLnBrk="0" fontAlgn="base" hangingPunct="0">
        <a:spcBef>
          <a:spcPct val="0"/>
        </a:spcBef>
        <a:spcAft>
          <a:spcPct val="0"/>
        </a:spcAft>
        <a:defRPr sz="4400">
          <a:solidFill>
            <a:srgbClr val="333333"/>
          </a:solidFill>
          <a:latin typeface="Arial" pitchFamily="34" charset="0"/>
          <a:cs typeface="Arial" pitchFamily="34" charset="0"/>
        </a:defRPr>
      </a:lvl3pPr>
      <a:lvl4pPr algn="ctr" rtl="0" eaLnBrk="0" fontAlgn="base" hangingPunct="0">
        <a:spcBef>
          <a:spcPct val="0"/>
        </a:spcBef>
        <a:spcAft>
          <a:spcPct val="0"/>
        </a:spcAft>
        <a:defRPr sz="4400">
          <a:solidFill>
            <a:srgbClr val="333333"/>
          </a:solidFill>
          <a:latin typeface="Arial" pitchFamily="34" charset="0"/>
          <a:cs typeface="Arial" pitchFamily="34" charset="0"/>
        </a:defRPr>
      </a:lvl4pPr>
      <a:lvl5pPr algn="ctr" rtl="0" eaLnBrk="0" fontAlgn="base" hangingPunct="0">
        <a:spcBef>
          <a:spcPct val="0"/>
        </a:spcBef>
        <a:spcAft>
          <a:spcPct val="0"/>
        </a:spcAft>
        <a:defRPr sz="4400">
          <a:solidFill>
            <a:srgbClr val="333333"/>
          </a:solidFill>
          <a:latin typeface="Arial" pitchFamily="34" charset="0"/>
          <a:cs typeface="Arial" pitchFamily="34" charset="0"/>
        </a:defRPr>
      </a:lvl5pPr>
      <a:lvl6pPr marL="457200" algn="ctr" rtl="0" fontAlgn="base">
        <a:spcBef>
          <a:spcPct val="0"/>
        </a:spcBef>
        <a:spcAft>
          <a:spcPct val="0"/>
        </a:spcAft>
        <a:defRPr sz="4400">
          <a:solidFill>
            <a:srgbClr val="333333"/>
          </a:solidFill>
          <a:latin typeface="Arial" pitchFamily="34" charset="0"/>
          <a:cs typeface="Arial" pitchFamily="34" charset="0"/>
        </a:defRPr>
      </a:lvl6pPr>
      <a:lvl7pPr marL="914400" algn="ctr" rtl="0" fontAlgn="base">
        <a:spcBef>
          <a:spcPct val="0"/>
        </a:spcBef>
        <a:spcAft>
          <a:spcPct val="0"/>
        </a:spcAft>
        <a:defRPr sz="4400">
          <a:solidFill>
            <a:srgbClr val="333333"/>
          </a:solidFill>
          <a:latin typeface="Arial" pitchFamily="34" charset="0"/>
          <a:cs typeface="Arial" pitchFamily="34" charset="0"/>
        </a:defRPr>
      </a:lvl7pPr>
      <a:lvl8pPr marL="1371600" algn="ctr" rtl="0" fontAlgn="base">
        <a:spcBef>
          <a:spcPct val="0"/>
        </a:spcBef>
        <a:spcAft>
          <a:spcPct val="0"/>
        </a:spcAft>
        <a:defRPr sz="4400">
          <a:solidFill>
            <a:srgbClr val="333333"/>
          </a:solidFill>
          <a:latin typeface="Arial" pitchFamily="34" charset="0"/>
          <a:cs typeface="Arial" pitchFamily="34" charset="0"/>
        </a:defRPr>
      </a:lvl8pPr>
      <a:lvl9pPr marL="1828800" algn="ctr" rtl="0" fontAlgn="base">
        <a:spcBef>
          <a:spcPct val="0"/>
        </a:spcBef>
        <a:spcAft>
          <a:spcPct val="0"/>
        </a:spcAft>
        <a:defRPr sz="4400">
          <a:solidFill>
            <a:srgbClr val="333333"/>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007" name="Rectangle 7"/>
          <p:cNvSpPr>
            <a:spLocks noChangeArrowheads="1"/>
          </p:cNvSpPr>
          <p:nvPr/>
        </p:nvSpPr>
        <p:spPr bwMode="auto">
          <a:xfrm>
            <a:off x="0" y="0"/>
            <a:ext cx="4071934" cy="6858000"/>
          </a:xfrm>
          <a:prstGeom prst="rect">
            <a:avLst/>
          </a:prstGeom>
          <a:solidFill>
            <a:schemeClr val="bg1">
              <a:lumMod val="5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he-IL"/>
          </a:p>
        </p:txBody>
      </p:sp>
      <p:sp>
        <p:nvSpPr>
          <p:cNvPr id="1024012" name="Text Box 12"/>
          <p:cNvSpPr txBox="1">
            <a:spLocks noChangeArrowheads="1"/>
          </p:cNvSpPr>
          <p:nvPr/>
        </p:nvSpPr>
        <p:spPr bwMode="auto">
          <a:xfrm>
            <a:off x="2285984" y="-428652"/>
            <a:ext cx="1584325" cy="3939540"/>
          </a:xfrm>
          <a:prstGeom prst="rect">
            <a:avLst/>
          </a:prstGeom>
          <a:noFill/>
          <a:ln w="9525">
            <a:noFill/>
            <a:miter lim="800000"/>
            <a:headEnd/>
            <a:tailEnd/>
          </a:ln>
          <a:effectLst/>
        </p:spPr>
        <p:txBody>
          <a:bodyPr wrap="square">
            <a:spAutoFit/>
          </a:bodyPr>
          <a:lstStyle/>
          <a:p>
            <a:pPr algn="l" rtl="0">
              <a:spcBef>
                <a:spcPct val="50000"/>
              </a:spcBef>
              <a:defRPr/>
            </a:pPr>
            <a:r>
              <a:rPr lang="en-US" sz="25000" b="1" dirty="0">
                <a:solidFill>
                  <a:sysClr val="windowText" lastClr="000000"/>
                </a:solidFill>
                <a:effectLst>
                  <a:outerShdw blurRad="38100" dist="38100" dir="2700000" algn="tl">
                    <a:srgbClr val="000000">
                      <a:alpha val="43137"/>
                    </a:srgbClr>
                  </a:outerShdw>
                </a:effectLst>
              </a:rPr>
              <a:t>“</a:t>
            </a:r>
          </a:p>
        </p:txBody>
      </p:sp>
      <p:sp>
        <p:nvSpPr>
          <p:cNvPr id="1024008" name="Rectangle 8"/>
          <p:cNvSpPr>
            <a:spLocks noChangeArrowheads="1"/>
          </p:cNvSpPr>
          <p:nvPr/>
        </p:nvSpPr>
        <p:spPr bwMode="auto">
          <a:xfrm>
            <a:off x="611188" y="5300663"/>
            <a:ext cx="6697662" cy="935037"/>
          </a:xfrm>
          <a:prstGeom prst="rect">
            <a:avLst/>
          </a:prstGeom>
          <a:noFill/>
          <a:ln w="9525">
            <a:noFill/>
            <a:miter lim="800000"/>
            <a:headEnd/>
            <a:tailEnd/>
          </a:ln>
          <a:effectLst/>
        </p:spPr>
        <p:txBody>
          <a:bodyPr anchor="ctr"/>
          <a:lstStyle/>
          <a:p>
            <a:pPr algn="ctr">
              <a:defRPr/>
            </a:pPr>
            <a:endParaRPr lang="en-US" sz="4400">
              <a:solidFill>
                <a:schemeClr val="tx2"/>
              </a:solidFill>
            </a:endParaRPr>
          </a:p>
        </p:txBody>
      </p:sp>
      <p:sp>
        <p:nvSpPr>
          <p:cNvPr id="4102" name="Rectangle 10"/>
          <p:cNvSpPr>
            <a:spLocks noGrp="1" noChangeArrowheads="1"/>
          </p:cNvSpPr>
          <p:nvPr>
            <p:ph type="title"/>
          </p:nvPr>
        </p:nvSpPr>
        <p:spPr bwMode="auto">
          <a:xfrm>
            <a:off x="3924300" y="1587500"/>
            <a:ext cx="4824413"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Quote</a:t>
            </a:r>
          </a:p>
        </p:txBody>
      </p:sp>
      <p:sp>
        <p:nvSpPr>
          <p:cNvPr id="1024011" name="Line 11"/>
          <p:cNvSpPr>
            <a:spLocks noChangeShapeType="1"/>
          </p:cNvSpPr>
          <p:nvPr/>
        </p:nvSpPr>
        <p:spPr bwMode="auto">
          <a:xfrm>
            <a:off x="250825" y="5013325"/>
            <a:ext cx="2952750"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he-IL"/>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79388" indent="277813" algn="l" rtl="0" eaLnBrk="0" fontAlgn="base" hangingPunct="0">
        <a:spcBef>
          <a:spcPct val="20000"/>
        </a:spcBef>
        <a:spcAft>
          <a:spcPct val="0"/>
        </a:spcAft>
        <a:buChar char="–"/>
        <a:defRPr sz="2800">
          <a:solidFill>
            <a:schemeClr val="tx1"/>
          </a:solidFill>
          <a:latin typeface="+mn-lt"/>
          <a:cs typeface="+mn-cs"/>
        </a:defRPr>
      </a:lvl2pPr>
      <a:lvl3pPr marL="1146175" indent="-228600" algn="r" rtl="1" eaLnBrk="0" fontAlgn="base" hangingPunct="0">
        <a:spcBef>
          <a:spcPct val="20000"/>
        </a:spcBef>
        <a:spcAft>
          <a:spcPct val="0"/>
        </a:spcAft>
        <a:buChar char="•"/>
        <a:defRPr sz="2400">
          <a:solidFill>
            <a:schemeClr val="tx1"/>
          </a:solidFill>
          <a:latin typeface="+mj-lt"/>
          <a:cs typeface="+mn-cs"/>
        </a:defRPr>
      </a:lvl3pPr>
      <a:lvl4pPr marL="1600200" indent="-228600" algn="r" rtl="1" eaLnBrk="0" fontAlgn="base" hangingPunct="0">
        <a:spcBef>
          <a:spcPct val="20000"/>
        </a:spcBef>
        <a:spcAft>
          <a:spcPct val="0"/>
        </a:spcAft>
        <a:buChar char="–"/>
        <a:defRPr sz="2000">
          <a:solidFill>
            <a:schemeClr val="tx1"/>
          </a:solidFill>
          <a:latin typeface="+mj-lt"/>
          <a:cs typeface="+mn-cs"/>
        </a:defRPr>
      </a:lvl4pPr>
      <a:lvl5pPr marL="2057400" indent="-228600" algn="r" rtl="1" eaLnBrk="0" fontAlgn="base" hangingPunct="0">
        <a:spcBef>
          <a:spcPct val="20000"/>
        </a:spcBef>
        <a:spcAft>
          <a:spcPct val="0"/>
        </a:spcAft>
        <a:buChar char="»"/>
        <a:defRPr sz="2000">
          <a:solidFill>
            <a:schemeClr val="tx1"/>
          </a:solidFill>
          <a:latin typeface="+mj-lt"/>
          <a:cs typeface="+mn-cs"/>
        </a:defRPr>
      </a:lvl5pPr>
      <a:lvl6pPr marL="2514600" indent="-228600" algn="r" rtl="1" fontAlgn="base">
        <a:spcBef>
          <a:spcPct val="20000"/>
        </a:spcBef>
        <a:spcAft>
          <a:spcPct val="0"/>
        </a:spcAft>
        <a:buChar char="»"/>
        <a:defRPr sz="2000">
          <a:solidFill>
            <a:schemeClr val="tx1"/>
          </a:solidFill>
          <a:latin typeface="+mj-lt"/>
          <a:cs typeface="+mn-cs"/>
        </a:defRPr>
      </a:lvl6pPr>
      <a:lvl7pPr marL="2971800" indent="-228600" algn="r" rtl="1" fontAlgn="base">
        <a:spcBef>
          <a:spcPct val="20000"/>
        </a:spcBef>
        <a:spcAft>
          <a:spcPct val="0"/>
        </a:spcAft>
        <a:buChar char="»"/>
        <a:defRPr sz="2000">
          <a:solidFill>
            <a:schemeClr val="tx1"/>
          </a:solidFill>
          <a:latin typeface="+mj-lt"/>
          <a:cs typeface="+mn-cs"/>
        </a:defRPr>
      </a:lvl7pPr>
      <a:lvl8pPr marL="3429000" indent="-228600" algn="r" rtl="1" fontAlgn="base">
        <a:spcBef>
          <a:spcPct val="20000"/>
        </a:spcBef>
        <a:spcAft>
          <a:spcPct val="0"/>
        </a:spcAft>
        <a:buChar char="»"/>
        <a:defRPr sz="2000">
          <a:solidFill>
            <a:schemeClr val="tx1"/>
          </a:solidFill>
          <a:latin typeface="+mj-lt"/>
          <a:cs typeface="+mn-cs"/>
        </a:defRPr>
      </a:lvl8pPr>
      <a:lvl9pPr marL="3886200" indent="-228600" algn="r" rtl="1" fontAlgn="base">
        <a:spcBef>
          <a:spcPct val="20000"/>
        </a:spcBef>
        <a:spcAft>
          <a:spcPct val="0"/>
        </a:spcAft>
        <a:buChar char="»"/>
        <a:defRPr sz="2000">
          <a:solidFill>
            <a:schemeClr val="tx1"/>
          </a:solidFill>
          <a:latin typeface="+mj-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5.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emf"/><Relationship Id="rId17" Type="http://schemas.openxmlformats.org/officeDocument/2006/relationships/image" Target="../media/image24.png"/><Relationship Id="rId2" Type="http://schemas.openxmlformats.org/officeDocument/2006/relationships/image" Target="../media/image6.png"/><Relationship Id="rId16" Type="http://schemas.openxmlformats.org/officeDocument/2006/relationships/image" Target="http://maznei-tzedek.leshem.idf/MZedek/img/DocHeader.bmp" TargetMode="External"/><Relationship Id="rId1" Type="http://schemas.openxmlformats.org/officeDocument/2006/relationships/slideLayout" Target="../slideLayouts/slideLayout24.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emf"/><Relationship Id="rId1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1.bin"/><Relationship Id="rId7" Type="http://schemas.openxmlformats.org/officeDocument/2006/relationships/image" Target="../media/image29.png"/><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8.png"/><Relationship Id="rId10" Type="http://schemas.openxmlformats.org/officeDocument/2006/relationships/slide" Target="slide26.xml"/><Relationship Id="rId4" Type="http://schemas.openxmlformats.org/officeDocument/2006/relationships/image" Target="../media/image27.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6"/>
          <p:cNvSpPr>
            <a:spLocks noChangeArrowheads="1"/>
          </p:cNvSpPr>
          <p:nvPr/>
        </p:nvSpPr>
        <p:spPr bwMode="auto">
          <a:xfrm>
            <a:off x="0" y="2046289"/>
            <a:ext cx="9144000" cy="216853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18900000" scaled="0"/>
          </a:gradFill>
          <a:ln w="9525">
            <a:noFill/>
            <a:miter lim="800000"/>
            <a:headEnd/>
            <a:tailEnd/>
          </a:ln>
          <a:effectLst/>
        </p:spPr>
        <p:txBody>
          <a:bodyPr wrap="none" anchor="ctr"/>
          <a:lstStyle/>
          <a:p>
            <a:pPr>
              <a:defRPr/>
            </a:pPr>
            <a:endParaRPr lang="he-IL"/>
          </a:p>
        </p:txBody>
      </p:sp>
      <p:sp>
        <p:nvSpPr>
          <p:cNvPr id="54273" name="מציין מיקום של מספר שקופית 3"/>
          <p:cNvSpPr>
            <a:spLocks noGrp="1"/>
          </p:cNvSpPr>
          <p:nvPr>
            <p:ph type="sldNum" sz="quarter" idx="10"/>
          </p:nvPr>
        </p:nvSpPr>
        <p:spPr>
          <a:noFill/>
        </p:spPr>
        <p:txBody>
          <a:bodyPr/>
          <a:lstStyle/>
          <a:p>
            <a:fld id="{73172832-BC41-4435-BD24-41CADB411C26}" type="slidenum">
              <a:rPr lang="he-IL" smtClean="0">
                <a:latin typeface="Arial" charset="0"/>
                <a:cs typeface="Arial" charset="0"/>
              </a:rPr>
              <a:pPr/>
              <a:t>1</a:t>
            </a:fld>
            <a:endParaRPr lang="en-US" dirty="0" smtClean="0">
              <a:latin typeface="Arial" charset="0"/>
              <a:cs typeface="Arial" charset="0"/>
            </a:endParaRPr>
          </a:p>
        </p:txBody>
      </p:sp>
      <p:sp>
        <p:nvSpPr>
          <p:cNvPr id="6158" name="Rectangle 44"/>
          <p:cNvSpPr>
            <a:spLocks noChangeArrowheads="1"/>
          </p:cNvSpPr>
          <p:nvPr/>
        </p:nvSpPr>
        <p:spPr bwMode="auto">
          <a:xfrm>
            <a:off x="14761" y="2428868"/>
            <a:ext cx="9129239" cy="830997"/>
          </a:xfrm>
          <a:prstGeom prst="rect">
            <a:avLst/>
          </a:prstGeom>
          <a:noFill/>
          <a:ln w="9525">
            <a:noFill/>
            <a:miter lim="800000"/>
            <a:headEnd/>
            <a:tailEnd/>
          </a:ln>
        </p:spPr>
        <p:txBody>
          <a:bodyPr wrap="square">
            <a:spAutoFit/>
          </a:bodyPr>
          <a:lstStyle/>
          <a:p>
            <a:pPr algn="ctr" rtl="0">
              <a:spcBef>
                <a:spcPct val="50000"/>
              </a:spcBef>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IDF General Structure</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Arial" pitchFamily="34" charset="0"/>
            </a:endParaRPr>
          </a:p>
        </p:txBody>
      </p:sp>
      <p:sp>
        <p:nvSpPr>
          <p:cNvPr id="17" name="מלבן 16"/>
          <p:cNvSpPr/>
          <p:nvPr/>
        </p:nvSpPr>
        <p:spPr>
          <a:xfrm>
            <a:off x="0" y="1357298"/>
            <a:ext cx="9144000" cy="714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solidFill>
                  <a:schemeClr val="bg1"/>
                </a:solidFill>
                <a:latin typeface="Calibri" pitchFamily="34" charset="0"/>
                <a:cs typeface="Arial" charset="0"/>
              </a:rPr>
              <a:t>2015</a:t>
            </a:r>
          </a:p>
        </p:txBody>
      </p:sp>
      <p:pic>
        <p:nvPicPr>
          <p:cNvPr id="18" name="Picture 5" descr="צהל צבע אנגלית"/>
          <p:cNvPicPr>
            <a:picLocks noChangeAspect="1" noChangeArrowheads="1"/>
          </p:cNvPicPr>
          <p:nvPr/>
        </p:nvPicPr>
        <p:blipFill>
          <a:blip r:embed="rId3" cstate="email"/>
          <a:stretch>
            <a:fillRect/>
          </a:stretch>
        </p:blipFill>
        <p:spPr bwMode="auto">
          <a:xfrm>
            <a:off x="3428992" y="3643314"/>
            <a:ext cx="2420314" cy="21431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10</a:t>
            </a:fld>
            <a:endParaRPr lang="he-IL" sz="1800" dirty="0" smtClean="0">
              <a:solidFill>
                <a:schemeClr val="bg2"/>
              </a:solidFill>
              <a:cs typeface="Arial" pitchFamily="34" charset="0"/>
            </a:endParaRPr>
          </a:p>
          <a:p>
            <a:pPr>
              <a:defRPr/>
            </a:pPr>
            <a:endParaRPr sz="1800" dirty="0"/>
          </a:p>
        </p:txBody>
      </p:sp>
      <p:sp>
        <p:nvSpPr>
          <p:cNvPr id="8" name="TextBox 7"/>
          <p:cNvSpPr txBox="1"/>
          <p:nvPr/>
        </p:nvSpPr>
        <p:spPr>
          <a:xfrm>
            <a:off x="1500227" y="285728"/>
            <a:ext cx="8715375" cy="892552"/>
          </a:xfrm>
          <a:prstGeom prst="rect">
            <a:avLst/>
          </a:prstGeom>
          <a:noFill/>
        </p:spPr>
        <p:txBody>
          <a:bodyPr rtlCol="1">
            <a:spAutoFit/>
          </a:bodyPr>
          <a:lstStyle/>
          <a:p>
            <a:pPr algn="l" rtl="0">
              <a:defRPr/>
            </a:pPr>
            <a:r>
              <a:rPr lang="en-US" sz="2400" b="1" dirty="0" smtClean="0">
                <a:effectLst>
                  <a:outerShdw blurRad="38100" dist="38100" dir="2700000" algn="tl">
                    <a:srgbClr val="000000">
                      <a:alpha val="43137"/>
                    </a:srgbClr>
                  </a:outerShdw>
                </a:effectLst>
              </a:rPr>
              <a:t>Ministry of Defense</a:t>
            </a:r>
            <a:endParaRPr lang="en-US" sz="2400" b="1" dirty="0">
              <a:effectLst>
                <a:outerShdw blurRad="38100" dist="38100" dir="2700000" algn="tl">
                  <a:srgbClr val="000000">
                    <a:alpha val="43137"/>
                  </a:srgbClr>
                </a:outerShdw>
              </a:effectLst>
            </a:endParaRPr>
          </a:p>
          <a:p>
            <a:pPr algn="just" rtl="0">
              <a:defRPr/>
            </a:pPr>
            <a:endParaRPr lang="en-US" sz="1400" u="sng" dirty="0"/>
          </a:p>
          <a:p>
            <a:pPr algn="just" rtl="0">
              <a:defRPr/>
            </a:pPr>
            <a:endParaRPr lang="en-US" sz="1400" dirty="0"/>
          </a:p>
        </p:txBody>
      </p:sp>
      <p:sp>
        <p:nvSpPr>
          <p:cNvPr id="35" name="מלבן מעוגל 34"/>
          <p:cNvSpPr/>
          <p:nvPr/>
        </p:nvSpPr>
        <p:spPr>
          <a:xfrm>
            <a:off x="3214678" y="1714488"/>
            <a:ext cx="1643074"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rPr>
              <a:t>Director General</a:t>
            </a:r>
            <a:endParaRPr lang="he-IL" sz="1400" b="1" dirty="0">
              <a:solidFill>
                <a:schemeClr val="tx1"/>
              </a:solidFill>
            </a:endParaRPr>
          </a:p>
        </p:txBody>
      </p:sp>
      <p:sp>
        <p:nvSpPr>
          <p:cNvPr id="40" name="מלבן מעוגל 39"/>
          <p:cNvSpPr/>
          <p:nvPr/>
        </p:nvSpPr>
        <p:spPr>
          <a:xfrm>
            <a:off x="2643174" y="857232"/>
            <a:ext cx="2786082"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Minister of Defense</a:t>
            </a:r>
            <a:endParaRPr lang="he-IL" b="1" dirty="0">
              <a:solidFill>
                <a:schemeClr val="tx1"/>
              </a:solidFill>
            </a:endParaRPr>
          </a:p>
        </p:txBody>
      </p:sp>
      <p:cxnSp>
        <p:nvCxnSpPr>
          <p:cNvPr id="41" name="מחבר ישר 40"/>
          <p:cNvCxnSpPr>
            <a:stCxn id="49" idx="3"/>
            <a:endCxn id="40" idx="1"/>
          </p:cNvCxnSpPr>
          <p:nvPr/>
        </p:nvCxnSpPr>
        <p:spPr>
          <a:xfrm flipV="1">
            <a:off x="1928794" y="1178703"/>
            <a:ext cx="714380" cy="142876"/>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 name="מלבן מעוגל 48"/>
          <p:cNvSpPr/>
          <p:nvPr/>
        </p:nvSpPr>
        <p:spPr>
          <a:xfrm>
            <a:off x="357158" y="1000108"/>
            <a:ext cx="1571636" cy="642942"/>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bg1"/>
                </a:solidFill>
              </a:rPr>
              <a:t>Deputy Minister</a:t>
            </a:r>
            <a:endParaRPr lang="he-IL" sz="1400" b="1" dirty="0">
              <a:solidFill>
                <a:schemeClr val="bg1"/>
              </a:solidFill>
            </a:endParaRPr>
          </a:p>
        </p:txBody>
      </p:sp>
      <p:sp>
        <p:nvSpPr>
          <p:cNvPr id="50" name="מלבן מעוגל 49"/>
          <p:cNvSpPr/>
          <p:nvPr/>
        </p:nvSpPr>
        <p:spPr>
          <a:xfrm>
            <a:off x="357158" y="1785926"/>
            <a:ext cx="1571636"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bg1"/>
                </a:solidFill>
              </a:rPr>
              <a:t>NEMA</a:t>
            </a:r>
            <a:endParaRPr lang="he-IL" sz="1400" b="1" dirty="0">
              <a:solidFill>
                <a:schemeClr val="bg1"/>
              </a:solidFill>
            </a:endParaRPr>
          </a:p>
        </p:txBody>
      </p:sp>
      <p:cxnSp>
        <p:nvCxnSpPr>
          <p:cNvPr id="57" name="מחבר ישר 56"/>
          <p:cNvCxnSpPr>
            <a:endCxn id="49" idx="2"/>
          </p:cNvCxnSpPr>
          <p:nvPr/>
        </p:nvCxnSpPr>
        <p:spPr>
          <a:xfrm rot="5400000" flipH="1" flipV="1">
            <a:off x="1035819" y="1750207"/>
            <a:ext cx="21431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4" name="מלבן מעוגל 53"/>
          <p:cNvSpPr/>
          <p:nvPr/>
        </p:nvSpPr>
        <p:spPr>
          <a:xfrm>
            <a:off x="5715008" y="857232"/>
            <a:ext cx="1571636" cy="642942"/>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bg1"/>
                </a:solidFill>
              </a:rPr>
              <a:t>Assistant NBC Defense</a:t>
            </a:r>
            <a:endParaRPr lang="he-IL" sz="1400" b="1" dirty="0">
              <a:solidFill>
                <a:schemeClr val="bg1"/>
              </a:solidFill>
            </a:endParaRPr>
          </a:p>
        </p:txBody>
      </p:sp>
      <p:cxnSp>
        <p:nvCxnSpPr>
          <p:cNvPr id="55" name="מחבר ישר 54"/>
          <p:cNvCxnSpPr>
            <a:stCxn id="40" idx="3"/>
            <a:endCxn id="54" idx="1"/>
          </p:cNvCxnSpPr>
          <p:nvPr/>
        </p:nvCxnSpPr>
        <p:spPr>
          <a:xfrm>
            <a:off x="5429256" y="1178703"/>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9" name="מלבן מעוגל 58"/>
          <p:cNvSpPr/>
          <p:nvPr/>
        </p:nvSpPr>
        <p:spPr>
          <a:xfrm>
            <a:off x="7429520" y="857232"/>
            <a:ext cx="1571636"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700" b="1" dirty="0" smtClean="0">
                <a:solidFill>
                  <a:schemeClr val="tx1"/>
                </a:solidFill>
              </a:rPr>
              <a:t>Government</a:t>
            </a:r>
            <a:endParaRPr lang="he-IL" sz="1700" b="1" dirty="0">
              <a:solidFill>
                <a:schemeClr val="tx1"/>
              </a:solidFill>
            </a:endParaRPr>
          </a:p>
        </p:txBody>
      </p:sp>
      <p:cxnSp>
        <p:nvCxnSpPr>
          <p:cNvPr id="60" name="מחבר ישר 59"/>
          <p:cNvCxnSpPr>
            <a:stCxn id="35" idx="0"/>
            <a:endCxn id="40" idx="2"/>
          </p:cNvCxnSpPr>
          <p:nvPr/>
        </p:nvCxnSpPr>
        <p:spPr>
          <a:xfrm rot="5400000" flipH="1" flipV="1">
            <a:off x="3929058" y="1607331"/>
            <a:ext cx="21431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מחבר ישר 64"/>
          <p:cNvCxnSpPr/>
          <p:nvPr/>
        </p:nvCxnSpPr>
        <p:spPr>
          <a:xfrm>
            <a:off x="1785918" y="3786190"/>
            <a:ext cx="585791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0" name="מלבן מעוגל 69"/>
          <p:cNvSpPr/>
          <p:nvPr/>
        </p:nvSpPr>
        <p:spPr>
          <a:xfrm>
            <a:off x="7429520" y="1857364"/>
            <a:ext cx="1571636" cy="71438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bg1"/>
                </a:solidFill>
              </a:rPr>
              <a:t>Chief of the General Staff</a:t>
            </a:r>
            <a:endParaRPr lang="he-IL" sz="1400" b="1" dirty="0">
              <a:solidFill>
                <a:schemeClr val="bg1"/>
              </a:solidFill>
            </a:endParaRPr>
          </a:p>
        </p:txBody>
      </p:sp>
      <p:sp>
        <p:nvSpPr>
          <p:cNvPr id="72" name="מלבן מעוגל 71"/>
          <p:cNvSpPr/>
          <p:nvPr/>
        </p:nvSpPr>
        <p:spPr>
          <a:xfrm>
            <a:off x="7572396" y="2786058"/>
            <a:ext cx="1285884" cy="7143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bg1"/>
                </a:solidFill>
              </a:rPr>
              <a:t>IDF</a:t>
            </a:r>
            <a:endParaRPr lang="he-IL" sz="1400" b="1" dirty="0">
              <a:solidFill>
                <a:schemeClr val="bg1"/>
              </a:solidFill>
            </a:endParaRPr>
          </a:p>
        </p:txBody>
      </p:sp>
      <p:sp>
        <p:nvSpPr>
          <p:cNvPr id="73" name="מלבן מעוגל 72"/>
          <p:cNvSpPr/>
          <p:nvPr/>
        </p:nvSpPr>
        <p:spPr>
          <a:xfrm>
            <a:off x="6072198" y="2786058"/>
            <a:ext cx="1357322" cy="7143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bg1"/>
                </a:solidFill>
              </a:rPr>
              <a:t>Home Front Command</a:t>
            </a:r>
            <a:endParaRPr lang="he-IL" sz="1400" b="1" dirty="0">
              <a:solidFill>
                <a:schemeClr val="bg1"/>
              </a:solidFill>
            </a:endParaRPr>
          </a:p>
        </p:txBody>
      </p:sp>
      <p:cxnSp>
        <p:nvCxnSpPr>
          <p:cNvPr id="75" name="מחבר ישר 74"/>
          <p:cNvCxnSpPr>
            <a:stCxn id="72" idx="0"/>
            <a:endCxn id="70" idx="2"/>
          </p:cNvCxnSpPr>
          <p:nvPr/>
        </p:nvCxnSpPr>
        <p:spPr>
          <a:xfrm rot="5400000" flipH="1" flipV="1">
            <a:off x="8108181" y="2678901"/>
            <a:ext cx="21431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0" name="מחבר ישר 79"/>
          <p:cNvCxnSpPr>
            <a:stCxn id="72" idx="1"/>
            <a:endCxn id="73" idx="3"/>
          </p:cNvCxnSpPr>
          <p:nvPr/>
        </p:nvCxnSpPr>
        <p:spPr>
          <a:xfrm rot="10800000">
            <a:off x="7429520" y="3143248"/>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5" name="מחבר ישר 84"/>
          <p:cNvCxnSpPr>
            <a:stCxn id="59" idx="2"/>
            <a:endCxn id="70" idx="0"/>
          </p:cNvCxnSpPr>
          <p:nvPr/>
        </p:nvCxnSpPr>
        <p:spPr>
          <a:xfrm rot="5400000">
            <a:off x="8036743" y="1678769"/>
            <a:ext cx="35719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מחבר ישר 21"/>
          <p:cNvCxnSpPr/>
          <p:nvPr/>
        </p:nvCxnSpPr>
        <p:spPr>
          <a:xfrm rot="16200000" flipV="1">
            <a:off x="3393273" y="3107528"/>
            <a:ext cx="1357322" cy="1"/>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מלבן מעוגל 37"/>
          <p:cNvSpPr/>
          <p:nvPr/>
        </p:nvSpPr>
        <p:spPr>
          <a:xfrm>
            <a:off x="2786050" y="2786058"/>
            <a:ext cx="1143008"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rPr>
              <a:t>Legal Advisor</a:t>
            </a:r>
            <a:endParaRPr lang="he-IL" sz="1400" b="1" dirty="0">
              <a:solidFill>
                <a:schemeClr val="tx1"/>
              </a:solidFill>
            </a:endParaRPr>
          </a:p>
        </p:txBody>
      </p:sp>
      <p:sp>
        <p:nvSpPr>
          <p:cNvPr id="44" name="מלבן מעוגל 43"/>
          <p:cNvSpPr/>
          <p:nvPr/>
        </p:nvSpPr>
        <p:spPr>
          <a:xfrm>
            <a:off x="214282" y="2786058"/>
            <a:ext cx="1143008"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000" b="1" dirty="0" smtClean="0">
                <a:solidFill>
                  <a:schemeClr val="tx1"/>
                </a:solidFill>
              </a:rPr>
              <a:t>Spokesperson</a:t>
            </a:r>
            <a:endParaRPr lang="he-IL" sz="1000" b="1" dirty="0">
              <a:solidFill>
                <a:schemeClr val="tx1"/>
              </a:solidFill>
            </a:endParaRPr>
          </a:p>
        </p:txBody>
      </p:sp>
      <p:sp>
        <p:nvSpPr>
          <p:cNvPr id="45" name="מלבן מעוגל 44"/>
          <p:cNvSpPr/>
          <p:nvPr/>
        </p:nvSpPr>
        <p:spPr>
          <a:xfrm>
            <a:off x="1500166" y="2786058"/>
            <a:ext cx="1143008"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rPr>
              <a:t>Economic Advisor</a:t>
            </a:r>
            <a:endParaRPr lang="he-IL" sz="1400" b="1" dirty="0">
              <a:solidFill>
                <a:schemeClr val="tx1"/>
              </a:solidFill>
            </a:endParaRPr>
          </a:p>
        </p:txBody>
      </p:sp>
      <p:sp>
        <p:nvSpPr>
          <p:cNvPr id="46" name="מלבן מעוגל 45"/>
          <p:cNvSpPr/>
          <p:nvPr/>
        </p:nvSpPr>
        <p:spPr>
          <a:xfrm>
            <a:off x="4214810" y="2786058"/>
            <a:ext cx="1143008"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rPr>
              <a:t>Budgeting Director</a:t>
            </a:r>
            <a:endParaRPr lang="he-IL" sz="1400" b="1" dirty="0">
              <a:solidFill>
                <a:schemeClr val="tx1"/>
              </a:solidFill>
            </a:endParaRPr>
          </a:p>
        </p:txBody>
      </p:sp>
      <p:cxnSp>
        <p:nvCxnSpPr>
          <p:cNvPr id="47" name="מחבר ישר 46"/>
          <p:cNvCxnSpPr/>
          <p:nvPr/>
        </p:nvCxnSpPr>
        <p:spPr>
          <a:xfrm>
            <a:off x="785786" y="2571744"/>
            <a:ext cx="4000528"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מחבר ישר 50"/>
          <p:cNvCxnSpPr>
            <a:endCxn id="46" idx="0"/>
          </p:cNvCxnSpPr>
          <p:nvPr/>
        </p:nvCxnSpPr>
        <p:spPr>
          <a:xfrm rot="5400000">
            <a:off x="4679158" y="2678900"/>
            <a:ext cx="214314" cy="2"/>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מחבר ישר 57"/>
          <p:cNvCxnSpPr>
            <a:endCxn id="38" idx="0"/>
          </p:cNvCxnSpPr>
          <p:nvPr/>
        </p:nvCxnSpPr>
        <p:spPr>
          <a:xfrm rot="5400000">
            <a:off x="3250397" y="2678901"/>
            <a:ext cx="21431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מחבר ישר 62"/>
          <p:cNvCxnSpPr>
            <a:endCxn id="45" idx="0"/>
          </p:cNvCxnSpPr>
          <p:nvPr/>
        </p:nvCxnSpPr>
        <p:spPr>
          <a:xfrm rot="5400000">
            <a:off x="1964513" y="2678901"/>
            <a:ext cx="21431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מחבר ישר 65"/>
          <p:cNvCxnSpPr>
            <a:stCxn id="44" idx="0"/>
          </p:cNvCxnSpPr>
          <p:nvPr/>
        </p:nvCxnSpPr>
        <p:spPr>
          <a:xfrm rot="5400000" flipH="1" flipV="1">
            <a:off x="678629" y="2678901"/>
            <a:ext cx="21431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rot="10800000">
            <a:off x="5072066" y="1714488"/>
            <a:ext cx="3143272"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rot="5400000" flipH="1" flipV="1">
            <a:off x="4964909" y="1607331"/>
            <a:ext cx="214314"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1" name="מלבן מעוגל 90"/>
          <p:cNvSpPr/>
          <p:nvPr/>
        </p:nvSpPr>
        <p:spPr>
          <a:xfrm>
            <a:off x="1928794" y="4000504"/>
            <a:ext cx="1214446" cy="71438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smtClean="0">
                <a:solidFill>
                  <a:schemeClr val="bg1"/>
                </a:solidFill>
              </a:rPr>
              <a:t>Policy and Political – Military Affairs (*)</a:t>
            </a:r>
            <a:endParaRPr lang="he-IL" sz="1100" b="1" dirty="0">
              <a:solidFill>
                <a:schemeClr val="bg1"/>
              </a:solidFill>
            </a:endParaRPr>
          </a:p>
        </p:txBody>
      </p:sp>
      <p:sp>
        <p:nvSpPr>
          <p:cNvPr id="92" name="מלבן מעוגל 91"/>
          <p:cNvSpPr/>
          <p:nvPr/>
        </p:nvSpPr>
        <p:spPr>
          <a:xfrm>
            <a:off x="3357554" y="4000504"/>
            <a:ext cx="1214446"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smtClean="0">
                <a:solidFill>
                  <a:schemeClr val="bg1"/>
                </a:solidFill>
              </a:rPr>
              <a:t>Defense R&amp;D (*)</a:t>
            </a:r>
            <a:endParaRPr lang="he-IL" sz="1100" b="1" dirty="0">
              <a:solidFill>
                <a:schemeClr val="bg1"/>
              </a:solidFill>
            </a:endParaRPr>
          </a:p>
        </p:txBody>
      </p:sp>
      <p:sp>
        <p:nvSpPr>
          <p:cNvPr id="93" name="מלבן מעוגל 92"/>
          <p:cNvSpPr/>
          <p:nvPr/>
        </p:nvSpPr>
        <p:spPr>
          <a:xfrm>
            <a:off x="4857752" y="4000504"/>
            <a:ext cx="1214446" cy="71438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smtClean="0">
                <a:solidFill>
                  <a:schemeClr val="bg1"/>
                </a:solidFill>
                <a:latin typeface="Times New Roman" pitchFamily="18" charset="0"/>
              </a:rPr>
              <a:t>Finance </a:t>
            </a:r>
            <a:r>
              <a:rPr lang="en-US" sz="1100" b="1" dirty="0" smtClean="0">
                <a:solidFill>
                  <a:schemeClr val="bg1"/>
                </a:solidFill>
              </a:rPr>
              <a:t>(*)</a:t>
            </a:r>
            <a:endParaRPr lang="en-US" sz="1100" b="1" dirty="0" smtClean="0">
              <a:solidFill>
                <a:schemeClr val="bg1"/>
              </a:solidFill>
              <a:latin typeface="Times New Roman" pitchFamily="18" charset="0"/>
            </a:endParaRPr>
          </a:p>
          <a:p>
            <a:pPr algn="ctr" rtl="0"/>
            <a:endParaRPr lang="he-IL" sz="1100" b="1" dirty="0">
              <a:solidFill>
                <a:schemeClr val="bg1"/>
              </a:solidFill>
            </a:endParaRPr>
          </a:p>
        </p:txBody>
      </p:sp>
      <p:sp>
        <p:nvSpPr>
          <p:cNvPr id="94" name="מלבן מעוגל 93"/>
          <p:cNvSpPr/>
          <p:nvPr/>
        </p:nvSpPr>
        <p:spPr>
          <a:xfrm>
            <a:off x="6286512" y="4000504"/>
            <a:ext cx="1214446"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smtClean="0">
                <a:latin typeface="Times New Roman" pitchFamily="18" charset="0"/>
              </a:rPr>
              <a:t>Rehabilitation &amp; Perpetuation</a:t>
            </a:r>
            <a:r>
              <a:rPr lang="en-US" sz="1100" b="1" dirty="0" smtClean="0">
                <a:solidFill>
                  <a:schemeClr val="bg1"/>
                </a:solidFill>
              </a:rPr>
              <a:t> (*)</a:t>
            </a:r>
            <a:endParaRPr lang="he-IL" sz="1100" b="1" dirty="0">
              <a:solidFill>
                <a:schemeClr val="bg1"/>
              </a:solidFill>
            </a:endParaRPr>
          </a:p>
        </p:txBody>
      </p:sp>
      <p:sp>
        <p:nvSpPr>
          <p:cNvPr id="95" name="מלבן מעוגל 94"/>
          <p:cNvSpPr/>
          <p:nvPr/>
        </p:nvSpPr>
        <p:spPr>
          <a:xfrm>
            <a:off x="7786710" y="4000504"/>
            <a:ext cx="1214446" cy="71438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smtClean="0">
                <a:latin typeface="Times New Roman" pitchFamily="18" charset="0"/>
              </a:rPr>
              <a:t>Logistic Operations and Assets </a:t>
            </a:r>
            <a:r>
              <a:rPr lang="en-US" sz="1100" b="1" dirty="0" smtClean="0">
                <a:solidFill>
                  <a:schemeClr val="bg1"/>
                </a:solidFill>
              </a:rPr>
              <a:t>(*)</a:t>
            </a:r>
            <a:endParaRPr lang="en-US" sz="1100" b="1" dirty="0" smtClean="0">
              <a:latin typeface="Times New Roman" pitchFamily="18" charset="0"/>
            </a:endParaRPr>
          </a:p>
          <a:p>
            <a:pPr algn="ctr" rtl="0"/>
            <a:endParaRPr lang="he-IL" sz="1100" b="1" dirty="0">
              <a:solidFill>
                <a:schemeClr val="bg1"/>
              </a:solidFill>
            </a:endParaRPr>
          </a:p>
        </p:txBody>
      </p:sp>
      <p:sp>
        <p:nvSpPr>
          <p:cNvPr id="96" name="מלבן מעוגל 95"/>
          <p:cNvSpPr/>
          <p:nvPr/>
        </p:nvSpPr>
        <p:spPr>
          <a:xfrm>
            <a:off x="357158" y="4000504"/>
            <a:ext cx="1285884"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smtClean="0">
                <a:solidFill>
                  <a:schemeClr val="bg1"/>
                </a:solidFill>
              </a:rPr>
              <a:t>Security of the Defense Establishment (*)</a:t>
            </a:r>
            <a:endParaRPr lang="he-IL" sz="1100" b="1" dirty="0">
              <a:solidFill>
                <a:schemeClr val="bg1"/>
              </a:solidFill>
            </a:endParaRPr>
          </a:p>
        </p:txBody>
      </p:sp>
      <p:sp>
        <p:nvSpPr>
          <p:cNvPr id="97" name="מלבן מעוגל 96"/>
          <p:cNvSpPr/>
          <p:nvPr/>
        </p:nvSpPr>
        <p:spPr>
          <a:xfrm>
            <a:off x="1928794" y="4786322"/>
            <a:ext cx="1214446" cy="71438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smtClean="0">
                <a:solidFill>
                  <a:schemeClr val="bg1"/>
                </a:solidFill>
              </a:rPr>
              <a:t>Procurement and Production (*)</a:t>
            </a:r>
            <a:endParaRPr lang="he-IL" sz="1100" b="1" dirty="0" smtClean="0">
              <a:solidFill>
                <a:schemeClr val="bg1"/>
              </a:solidFill>
            </a:endParaRPr>
          </a:p>
          <a:p>
            <a:pPr algn="ctr" rtl="0"/>
            <a:endParaRPr lang="he-IL" sz="1100" b="1" dirty="0">
              <a:solidFill>
                <a:schemeClr val="bg1"/>
              </a:solidFill>
            </a:endParaRPr>
          </a:p>
        </p:txBody>
      </p:sp>
      <p:sp>
        <p:nvSpPr>
          <p:cNvPr id="98" name="מלבן מעוגל 97"/>
          <p:cNvSpPr/>
          <p:nvPr/>
        </p:nvSpPr>
        <p:spPr>
          <a:xfrm>
            <a:off x="3357554" y="4786322"/>
            <a:ext cx="1214446"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smtClean="0">
                <a:latin typeface="Times New Roman" pitchFamily="18" charset="0"/>
              </a:rPr>
              <a:t>Defense export &amp; defense cooperation (SIBAT) </a:t>
            </a:r>
            <a:r>
              <a:rPr lang="en-US" sz="1100" b="1" dirty="0" smtClean="0">
                <a:solidFill>
                  <a:schemeClr val="bg1"/>
                </a:solidFill>
              </a:rPr>
              <a:t>(*)</a:t>
            </a:r>
            <a:endParaRPr lang="he-IL" sz="1100" b="1" dirty="0">
              <a:solidFill>
                <a:schemeClr val="bg1"/>
              </a:solidFill>
            </a:endParaRPr>
          </a:p>
        </p:txBody>
      </p:sp>
      <p:sp>
        <p:nvSpPr>
          <p:cNvPr id="99" name="מלבן מעוגל 98"/>
          <p:cNvSpPr/>
          <p:nvPr/>
        </p:nvSpPr>
        <p:spPr>
          <a:xfrm>
            <a:off x="4857752" y="4786322"/>
            <a:ext cx="1214446" cy="71438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000" b="1" dirty="0" smtClean="0">
                <a:solidFill>
                  <a:schemeClr val="bg1"/>
                </a:solidFill>
                <a:latin typeface="Times New Roman" pitchFamily="18" charset="0"/>
              </a:rPr>
              <a:t>Computerization</a:t>
            </a:r>
            <a:r>
              <a:rPr lang="en-US" sz="1100" b="1" dirty="0" smtClean="0">
                <a:solidFill>
                  <a:schemeClr val="bg1"/>
                </a:solidFill>
                <a:latin typeface="Times New Roman" pitchFamily="18" charset="0"/>
              </a:rPr>
              <a:t> &amp; Information Systems </a:t>
            </a:r>
            <a:r>
              <a:rPr lang="en-US" sz="1100" b="1" dirty="0" smtClean="0">
                <a:solidFill>
                  <a:schemeClr val="bg1"/>
                </a:solidFill>
              </a:rPr>
              <a:t>(*)</a:t>
            </a:r>
            <a:endParaRPr lang="he-IL" sz="1100" b="1" dirty="0">
              <a:solidFill>
                <a:schemeClr val="bg1"/>
              </a:solidFill>
            </a:endParaRPr>
          </a:p>
        </p:txBody>
      </p:sp>
      <p:sp>
        <p:nvSpPr>
          <p:cNvPr id="100" name="מלבן מעוגל 99"/>
          <p:cNvSpPr/>
          <p:nvPr/>
        </p:nvSpPr>
        <p:spPr>
          <a:xfrm>
            <a:off x="6286512" y="4786322"/>
            <a:ext cx="1214446"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smtClean="0">
                <a:latin typeface="Times New Roman" pitchFamily="18" charset="0"/>
              </a:rPr>
              <a:t>Social-defense Affairs </a:t>
            </a:r>
            <a:r>
              <a:rPr lang="en-US" sz="1100" b="1" dirty="0" smtClean="0">
                <a:solidFill>
                  <a:schemeClr val="bg1"/>
                </a:solidFill>
              </a:rPr>
              <a:t>(*)</a:t>
            </a:r>
            <a:endParaRPr lang="he-IL" sz="1100" b="1" dirty="0">
              <a:solidFill>
                <a:schemeClr val="bg1"/>
              </a:solidFill>
            </a:endParaRPr>
          </a:p>
        </p:txBody>
      </p:sp>
      <p:sp>
        <p:nvSpPr>
          <p:cNvPr id="101" name="מלבן מעוגל 100"/>
          <p:cNvSpPr/>
          <p:nvPr/>
        </p:nvSpPr>
        <p:spPr>
          <a:xfrm>
            <a:off x="7786710" y="4786322"/>
            <a:ext cx="1214446" cy="71438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smtClean="0">
                <a:latin typeface="Times New Roman" pitchFamily="18" charset="0"/>
              </a:rPr>
              <a:t>Organization and Management Department </a:t>
            </a:r>
            <a:r>
              <a:rPr lang="en-US" sz="1100" b="1" dirty="0" smtClean="0">
                <a:solidFill>
                  <a:schemeClr val="bg1"/>
                </a:solidFill>
              </a:rPr>
              <a:t>(*)</a:t>
            </a:r>
            <a:endParaRPr lang="he-IL" sz="1100" b="1" dirty="0">
              <a:solidFill>
                <a:schemeClr val="bg1"/>
              </a:solidFill>
            </a:endParaRPr>
          </a:p>
        </p:txBody>
      </p:sp>
      <p:sp>
        <p:nvSpPr>
          <p:cNvPr id="103" name="מלבן מעוגל 102"/>
          <p:cNvSpPr/>
          <p:nvPr/>
        </p:nvSpPr>
        <p:spPr>
          <a:xfrm>
            <a:off x="1928794" y="5572140"/>
            <a:ext cx="1214446" cy="71438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smtClean="0">
                <a:solidFill>
                  <a:schemeClr val="bg1"/>
                </a:solidFill>
              </a:rPr>
              <a:t>Missions Abroad (*)</a:t>
            </a:r>
            <a:endParaRPr lang="he-IL" sz="1100" b="1" dirty="0" smtClean="0">
              <a:solidFill>
                <a:schemeClr val="bg1"/>
              </a:solidFill>
            </a:endParaRPr>
          </a:p>
          <a:p>
            <a:pPr algn="ctr" rtl="0"/>
            <a:endParaRPr lang="he-IL" sz="1100" b="1" dirty="0">
              <a:solidFill>
                <a:schemeClr val="bg1"/>
              </a:solidFill>
            </a:endParaRPr>
          </a:p>
        </p:txBody>
      </p:sp>
      <p:sp>
        <p:nvSpPr>
          <p:cNvPr id="104" name="מלבן מעוגל 103"/>
          <p:cNvSpPr/>
          <p:nvPr/>
        </p:nvSpPr>
        <p:spPr>
          <a:xfrm>
            <a:off x="3357554" y="5572140"/>
            <a:ext cx="1214446"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smtClean="0">
                <a:solidFill>
                  <a:schemeClr val="bg1"/>
                </a:solidFill>
              </a:rPr>
              <a:t>Defense Export Control (*)</a:t>
            </a:r>
            <a:endParaRPr lang="he-IL" sz="1100" b="1" dirty="0" smtClean="0">
              <a:solidFill>
                <a:schemeClr val="bg1"/>
              </a:solidFill>
            </a:endParaRPr>
          </a:p>
          <a:p>
            <a:pPr algn="ctr" rtl="0"/>
            <a:endParaRPr lang="he-IL" sz="1100" b="1" dirty="0">
              <a:solidFill>
                <a:schemeClr val="bg1"/>
              </a:solidFill>
            </a:endParaRPr>
          </a:p>
        </p:txBody>
      </p:sp>
      <p:sp>
        <p:nvSpPr>
          <p:cNvPr id="105" name="מלבן מעוגל 104"/>
          <p:cNvSpPr/>
          <p:nvPr/>
        </p:nvSpPr>
        <p:spPr>
          <a:xfrm>
            <a:off x="4857752" y="5572140"/>
            <a:ext cx="1214446" cy="71438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smtClean="0">
                <a:solidFill>
                  <a:schemeClr val="bg1"/>
                </a:solidFill>
                <a:latin typeface="Times New Roman" pitchFamily="18" charset="0"/>
              </a:rPr>
              <a:t>Building &amp; Construction </a:t>
            </a:r>
            <a:r>
              <a:rPr lang="en-US" sz="1100" b="1" dirty="0" smtClean="0">
                <a:solidFill>
                  <a:schemeClr val="bg1"/>
                </a:solidFill>
              </a:rPr>
              <a:t>(*)</a:t>
            </a:r>
            <a:endParaRPr lang="he-IL" sz="1100" b="1" dirty="0">
              <a:solidFill>
                <a:schemeClr val="bg1"/>
              </a:solidFill>
            </a:endParaRPr>
          </a:p>
        </p:txBody>
      </p:sp>
      <p:sp>
        <p:nvSpPr>
          <p:cNvPr id="106" name="מלבן מעוגל 105"/>
          <p:cNvSpPr/>
          <p:nvPr/>
        </p:nvSpPr>
        <p:spPr>
          <a:xfrm>
            <a:off x="6286512" y="5572140"/>
            <a:ext cx="1214446"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smtClean="0">
                <a:latin typeface="Times New Roman" pitchFamily="18" charset="0"/>
              </a:rPr>
              <a:t>commemoration and families </a:t>
            </a:r>
            <a:r>
              <a:rPr lang="en-US" sz="1100" b="1" dirty="0" smtClean="0">
                <a:solidFill>
                  <a:schemeClr val="bg1"/>
                </a:solidFill>
              </a:rPr>
              <a:t>(*)</a:t>
            </a:r>
            <a:endParaRPr lang="he-IL" sz="1100" b="1" dirty="0">
              <a:solidFill>
                <a:schemeClr val="bg1"/>
              </a:solidFill>
            </a:endParaRPr>
          </a:p>
        </p:txBody>
      </p:sp>
      <p:sp>
        <p:nvSpPr>
          <p:cNvPr id="107" name="מלבן מעוגל 106"/>
          <p:cNvSpPr/>
          <p:nvPr/>
        </p:nvSpPr>
        <p:spPr>
          <a:xfrm>
            <a:off x="7786710" y="5572140"/>
            <a:ext cx="1214446" cy="71438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smtClean="0">
                <a:latin typeface="Times New Roman" pitchFamily="18" charset="0"/>
              </a:rPr>
              <a:t>Human Resources </a:t>
            </a:r>
            <a:r>
              <a:rPr lang="en-US" sz="1100" b="1" dirty="0" smtClean="0">
                <a:solidFill>
                  <a:schemeClr val="bg1"/>
                </a:solidFill>
              </a:rPr>
              <a:t>(*)</a:t>
            </a:r>
            <a:endParaRPr lang="he-IL" sz="1100" b="1" dirty="0">
              <a:solidFill>
                <a:schemeClr val="bg1"/>
              </a:solidFill>
            </a:endParaRPr>
          </a:p>
        </p:txBody>
      </p:sp>
      <p:cxnSp>
        <p:nvCxnSpPr>
          <p:cNvPr id="109" name="מחבר ישר 108"/>
          <p:cNvCxnSpPr>
            <a:stCxn id="96" idx="3"/>
            <a:endCxn id="91" idx="1"/>
          </p:cNvCxnSpPr>
          <p:nvPr/>
        </p:nvCxnSpPr>
        <p:spPr>
          <a:xfrm>
            <a:off x="1643042" y="4357694"/>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2" name="מחבר ישר 111"/>
          <p:cNvCxnSpPr>
            <a:stCxn id="92" idx="3"/>
            <a:endCxn id="93" idx="1"/>
          </p:cNvCxnSpPr>
          <p:nvPr/>
        </p:nvCxnSpPr>
        <p:spPr>
          <a:xfrm>
            <a:off x="4572000" y="4357694"/>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3" name="מחבר ישר 112"/>
          <p:cNvCxnSpPr>
            <a:stCxn id="98" idx="3"/>
            <a:endCxn id="99" idx="1"/>
          </p:cNvCxnSpPr>
          <p:nvPr/>
        </p:nvCxnSpPr>
        <p:spPr>
          <a:xfrm>
            <a:off x="4572000" y="5143512"/>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4" name="מחבר ישר 113"/>
          <p:cNvCxnSpPr>
            <a:stCxn id="104" idx="3"/>
            <a:endCxn id="105" idx="1"/>
          </p:cNvCxnSpPr>
          <p:nvPr/>
        </p:nvCxnSpPr>
        <p:spPr>
          <a:xfrm>
            <a:off x="4572000" y="5929330"/>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5" name="מחבר ישר 114"/>
          <p:cNvCxnSpPr>
            <a:stCxn id="106" idx="3"/>
            <a:endCxn id="107" idx="1"/>
          </p:cNvCxnSpPr>
          <p:nvPr/>
        </p:nvCxnSpPr>
        <p:spPr>
          <a:xfrm>
            <a:off x="7500958" y="5929330"/>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6" name="מחבר ישר 115"/>
          <p:cNvCxnSpPr>
            <a:stCxn id="100" idx="3"/>
            <a:endCxn id="101" idx="1"/>
          </p:cNvCxnSpPr>
          <p:nvPr/>
        </p:nvCxnSpPr>
        <p:spPr>
          <a:xfrm>
            <a:off x="7500958" y="5143512"/>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7" name="מחבר ישר 116"/>
          <p:cNvCxnSpPr>
            <a:stCxn id="94" idx="3"/>
            <a:endCxn id="95" idx="1"/>
          </p:cNvCxnSpPr>
          <p:nvPr/>
        </p:nvCxnSpPr>
        <p:spPr>
          <a:xfrm>
            <a:off x="7500958" y="4357694"/>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2" name="מחבר ישר 131"/>
          <p:cNvCxnSpPr/>
          <p:nvPr/>
        </p:nvCxnSpPr>
        <p:spPr>
          <a:xfrm rot="5400000" flipH="1" flipV="1">
            <a:off x="6572264" y="4857760"/>
            <a:ext cx="214314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4" name="מחבר ישר 133"/>
          <p:cNvCxnSpPr/>
          <p:nvPr/>
        </p:nvCxnSpPr>
        <p:spPr>
          <a:xfrm rot="5400000" flipH="1" flipV="1">
            <a:off x="3643306" y="4857760"/>
            <a:ext cx="214314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5" name="מחבר ישר 134"/>
          <p:cNvCxnSpPr/>
          <p:nvPr/>
        </p:nvCxnSpPr>
        <p:spPr>
          <a:xfrm rot="5400000" flipH="1" flipV="1">
            <a:off x="714348" y="4857760"/>
            <a:ext cx="214314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7" name="מחבר ישר 136"/>
          <p:cNvCxnSpPr>
            <a:stCxn id="97" idx="1"/>
          </p:cNvCxnSpPr>
          <p:nvPr/>
        </p:nvCxnSpPr>
        <p:spPr>
          <a:xfrm rot="10800000">
            <a:off x="1785918" y="5143512"/>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0" name="מחבר ישר 139"/>
          <p:cNvCxnSpPr>
            <a:stCxn id="103" idx="1"/>
          </p:cNvCxnSpPr>
          <p:nvPr/>
        </p:nvCxnSpPr>
        <p:spPr>
          <a:xfrm rot="10800000">
            <a:off x="1785918" y="5929330"/>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3" name="מלבן מעוגל 142"/>
          <p:cNvSpPr/>
          <p:nvPr/>
        </p:nvSpPr>
        <p:spPr>
          <a:xfrm>
            <a:off x="285720" y="4857760"/>
            <a:ext cx="1357322" cy="142876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300" b="1" dirty="0" smtClean="0">
                <a:solidFill>
                  <a:schemeClr val="tx1"/>
                </a:solidFill>
              </a:rPr>
              <a:t>Industries and Defense Corporations</a:t>
            </a:r>
            <a:endParaRPr lang="he-IL" sz="1300" b="1" dirty="0">
              <a:solidFill>
                <a:schemeClr val="tx1"/>
              </a:solidFill>
            </a:endParaRPr>
          </a:p>
        </p:txBody>
      </p:sp>
      <p:sp>
        <p:nvSpPr>
          <p:cNvPr id="87" name="TextBox 86"/>
          <p:cNvSpPr txBox="1"/>
          <p:nvPr/>
        </p:nvSpPr>
        <p:spPr>
          <a:xfrm>
            <a:off x="7858116" y="6357958"/>
            <a:ext cx="1285884" cy="261610"/>
          </a:xfrm>
          <a:prstGeom prst="rect">
            <a:avLst/>
          </a:prstGeom>
          <a:noFill/>
        </p:spPr>
        <p:txBody>
          <a:bodyPr wrap="square" rtlCol="1">
            <a:spAutoFit/>
          </a:bodyPr>
          <a:lstStyle/>
          <a:p>
            <a:pPr algn="l" rtl="0"/>
            <a:r>
              <a:rPr lang="en-US" sz="1100" b="1" dirty="0" smtClean="0"/>
              <a:t>(*) – Director of</a:t>
            </a:r>
            <a:endParaRPr lang="he-IL" sz="11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a:xfrm>
            <a:off x="-106363" y="6500834"/>
            <a:ext cx="658813" cy="476250"/>
          </a:xfrm>
        </p:spPr>
        <p:txBody>
          <a:bodyPr/>
          <a:lstStyle/>
          <a:p>
            <a:pPr>
              <a:defRPr/>
            </a:pPr>
            <a:fld id="{F50030FC-B0FB-4CE1-ACEE-E6F57A60E344}" type="slidenum">
              <a:rPr lang="he-IL" sz="1800" smtClean="0">
                <a:solidFill>
                  <a:schemeClr val="bg2"/>
                </a:solidFill>
                <a:cs typeface="Arial" pitchFamily="34" charset="0"/>
              </a:rPr>
              <a:pPr>
                <a:defRPr/>
              </a:pPr>
              <a:t>11</a:t>
            </a:fld>
            <a:endParaRPr sz="1800" dirty="0"/>
          </a:p>
        </p:txBody>
      </p:sp>
      <p:sp>
        <p:nvSpPr>
          <p:cNvPr id="8" name="TextBox 7"/>
          <p:cNvSpPr txBox="1"/>
          <p:nvPr/>
        </p:nvSpPr>
        <p:spPr>
          <a:xfrm>
            <a:off x="1500166" y="285728"/>
            <a:ext cx="8715375" cy="1200329"/>
          </a:xfrm>
          <a:prstGeom prst="rect">
            <a:avLst/>
          </a:prstGeom>
          <a:noFill/>
        </p:spPr>
        <p:txBody>
          <a:bodyPr rtlCol="1">
            <a:spAutoFit/>
          </a:bodyPr>
          <a:lstStyle/>
          <a:p>
            <a:pPr algn="l" rtl="0">
              <a:defRPr/>
            </a:pPr>
            <a:r>
              <a:rPr lang="en-US" sz="2400" b="1" dirty="0" smtClean="0">
                <a:effectLst>
                  <a:outerShdw blurRad="38100" dist="38100" dir="2700000" algn="tl">
                    <a:srgbClr val="000000">
                      <a:alpha val="43137"/>
                    </a:srgbClr>
                  </a:outerShdw>
                </a:effectLst>
              </a:rPr>
              <a:t>Ministry of Defense - Mission</a:t>
            </a:r>
            <a:endParaRPr lang="en-US" sz="2400" b="1" dirty="0">
              <a:effectLst>
                <a:outerShdw blurRad="38100" dist="38100" dir="2700000" algn="tl">
                  <a:srgbClr val="000000">
                    <a:alpha val="43137"/>
                  </a:srgbClr>
                </a:outerShdw>
              </a:effectLst>
            </a:endParaRPr>
          </a:p>
          <a:p>
            <a:pPr algn="just" rtl="0">
              <a:defRPr/>
            </a:pPr>
            <a:endParaRPr lang="en-US" sz="2400" u="sng" dirty="0"/>
          </a:p>
          <a:p>
            <a:pPr algn="just" rtl="0">
              <a:defRPr/>
            </a:pPr>
            <a:endParaRPr lang="en-US" sz="2400" dirty="0"/>
          </a:p>
        </p:txBody>
      </p:sp>
      <p:sp>
        <p:nvSpPr>
          <p:cNvPr id="64" name="מלבן 63"/>
          <p:cNvSpPr/>
          <p:nvPr/>
        </p:nvSpPr>
        <p:spPr>
          <a:xfrm>
            <a:off x="71406" y="1014346"/>
            <a:ext cx="8858312" cy="4486356"/>
          </a:xfrm>
          <a:prstGeom prst="rect">
            <a:avLst/>
          </a:prstGeom>
        </p:spPr>
        <p:txBody>
          <a:bodyPr wrap="square">
            <a:spAutoFit/>
          </a:bodyPr>
          <a:lstStyle/>
          <a:p>
            <a:pPr marL="266700" indent="-266700" algn="just" rtl="0" eaLnBrk="0" hangingPunct="0">
              <a:lnSpc>
                <a:spcPct val="150000"/>
              </a:lnSpc>
              <a:spcBef>
                <a:spcPct val="20000"/>
              </a:spcBef>
              <a:buClr>
                <a:schemeClr val="accent6">
                  <a:lumMod val="75000"/>
                </a:schemeClr>
              </a:buClr>
              <a:buSzPct val="75000"/>
              <a:buFont typeface="Wingdings" pitchFamily="2" charset="2"/>
              <a:buChar char="Ø"/>
              <a:defRPr/>
            </a:pPr>
            <a:r>
              <a:rPr lang="en-US" dirty="0" smtClean="0">
                <a:latin typeface="+mn-lt"/>
                <a:cs typeface="David" pitchFamily="2" charset="-79"/>
                <a:sym typeface="Wingdings 2" pitchFamily="18" charset="2"/>
              </a:rPr>
              <a:t>Guide, direct and serve as a ministerial umbrella to the IDF and other security organizations (not subordinate directly to the MOD).</a:t>
            </a:r>
          </a:p>
          <a:p>
            <a:pPr marL="266700" indent="-266700" algn="just" rtl="0" eaLnBrk="0" hangingPunct="0">
              <a:lnSpc>
                <a:spcPct val="150000"/>
              </a:lnSpc>
              <a:spcBef>
                <a:spcPct val="20000"/>
              </a:spcBef>
              <a:buClr>
                <a:schemeClr val="accent6">
                  <a:lumMod val="75000"/>
                </a:schemeClr>
              </a:buClr>
              <a:buSzPct val="75000"/>
              <a:buFont typeface="Wingdings" pitchFamily="2" charset="2"/>
              <a:buChar char="Ø"/>
              <a:defRPr/>
            </a:pPr>
            <a:r>
              <a:rPr lang="en-US" dirty="0" smtClean="0">
                <a:latin typeface="+mn-lt"/>
                <a:cs typeface="David" pitchFamily="2" charset="-79"/>
                <a:sym typeface="Wingdings 2" pitchFamily="18" charset="2"/>
              </a:rPr>
              <a:t>Assist the IDF in implementing its missions, mainly – force buildup.</a:t>
            </a:r>
          </a:p>
          <a:p>
            <a:pPr marL="266700" indent="-266700" algn="just" rtl="0" eaLnBrk="0" hangingPunct="0">
              <a:lnSpc>
                <a:spcPct val="150000"/>
              </a:lnSpc>
              <a:spcBef>
                <a:spcPct val="20000"/>
              </a:spcBef>
              <a:buClr>
                <a:schemeClr val="accent6">
                  <a:lumMod val="75000"/>
                </a:schemeClr>
              </a:buClr>
              <a:buSzPct val="75000"/>
              <a:buFont typeface="Wingdings" pitchFamily="2" charset="2"/>
              <a:buChar char="Ø"/>
              <a:defRPr/>
            </a:pPr>
            <a:r>
              <a:rPr lang="en-US" dirty="0" smtClean="0">
                <a:latin typeface="+mn-lt"/>
                <a:cs typeface="David" pitchFamily="2" charset="-79"/>
                <a:sym typeface="Wingdings 2" pitchFamily="18" charset="2"/>
              </a:rPr>
              <a:t>Guide and support the development of Israel’s defense technology infrastructure and qualitative superiority.</a:t>
            </a:r>
          </a:p>
          <a:p>
            <a:pPr marL="266700" indent="-266700" algn="just" rtl="0" eaLnBrk="0" hangingPunct="0">
              <a:lnSpc>
                <a:spcPct val="150000"/>
              </a:lnSpc>
              <a:spcBef>
                <a:spcPct val="20000"/>
              </a:spcBef>
              <a:buClr>
                <a:schemeClr val="accent6">
                  <a:lumMod val="75000"/>
                </a:schemeClr>
              </a:buClr>
              <a:buSzPct val="75000"/>
              <a:buFont typeface="Wingdings" pitchFamily="2" charset="2"/>
              <a:buChar char="Ø"/>
              <a:defRPr/>
            </a:pPr>
            <a:r>
              <a:rPr lang="en-US" dirty="0" smtClean="0">
                <a:latin typeface="+mn-lt"/>
                <a:cs typeface="David" pitchFamily="2" charset="-79"/>
                <a:sym typeface="Wingdings 2" pitchFamily="18" charset="2"/>
              </a:rPr>
              <a:t>Provide policy guidance, establish and maintain defense cooperation with defense establishments abroad</a:t>
            </a:r>
          </a:p>
          <a:p>
            <a:pPr marL="266700" indent="-266700" algn="just" rtl="0" eaLnBrk="0" hangingPunct="0">
              <a:lnSpc>
                <a:spcPct val="150000"/>
              </a:lnSpc>
              <a:spcBef>
                <a:spcPct val="20000"/>
              </a:spcBef>
              <a:buClr>
                <a:schemeClr val="accent6">
                  <a:lumMod val="75000"/>
                </a:schemeClr>
              </a:buClr>
              <a:buSzPct val="75000"/>
              <a:buFont typeface="Wingdings" pitchFamily="2" charset="2"/>
              <a:buChar char="Ø"/>
              <a:defRPr/>
            </a:pPr>
            <a:r>
              <a:rPr lang="en-US" dirty="0" smtClean="0">
                <a:latin typeface="+mn-lt"/>
                <a:cs typeface="David" pitchFamily="2" charset="-79"/>
                <a:sym typeface="Wingdings 2" pitchFamily="18" charset="2"/>
              </a:rPr>
              <a:t>Civil Defense.</a:t>
            </a:r>
          </a:p>
          <a:p>
            <a:pPr marL="266700" indent="-266700" algn="just" rtl="0" eaLnBrk="0" hangingPunct="0">
              <a:lnSpc>
                <a:spcPct val="150000"/>
              </a:lnSpc>
              <a:spcBef>
                <a:spcPct val="20000"/>
              </a:spcBef>
              <a:buClr>
                <a:schemeClr val="accent6">
                  <a:lumMod val="75000"/>
                </a:schemeClr>
              </a:buClr>
              <a:buSzPct val="75000"/>
              <a:buFont typeface="Wingdings" pitchFamily="2" charset="2"/>
              <a:buChar char="Ø"/>
              <a:defRPr/>
            </a:pPr>
            <a:r>
              <a:rPr lang="en-US" dirty="0" smtClean="0">
                <a:latin typeface="+mn-lt"/>
                <a:cs typeface="David" pitchFamily="2" charset="-79"/>
                <a:sym typeface="Wingdings 2" pitchFamily="18" charset="2"/>
              </a:rPr>
              <a:t>Maintain contacts with civilian “clients”: youngsters before military service and singles or families which suffered war damages (injury/ death).  </a:t>
            </a:r>
            <a:endParaRPr lang="he-IL" dirty="0" smtClean="0">
              <a:latin typeface="+mn-lt"/>
              <a:cs typeface="David"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1"/>
          </p:nvPr>
        </p:nvSpPr>
        <p:spPr/>
        <p:txBody>
          <a:bodyPr/>
          <a:lstStyle/>
          <a:p>
            <a:pPr>
              <a:defRPr/>
            </a:pPr>
            <a:fld id="{7245C4D1-9FF4-4A29-AEB8-9F59CDAF4551}" type="slidenum">
              <a:rPr lang="he-IL" sz="1800" smtClean="0">
                <a:solidFill>
                  <a:schemeClr val="bg2"/>
                </a:solidFill>
                <a:cs typeface="Arial" pitchFamily="34" charset="0"/>
              </a:rPr>
              <a:pPr>
                <a:defRPr/>
              </a:pPr>
              <a:t>12</a:t>
            </a:fld>
            <a:endParaRPr lang="he-IL" sz="1800" dirty="0">
              <a:solidFill>
                <a:schemeClr val="bg2"/>
              </a:solidFill>
              <a:cs typeface="Arial" pitchFamily="34" charset="0"/>
            </a:endParaRPr>
          </a:p>
        </p:txBody>
      </p:sp>
      <p:sp>
        <p:nvSpPr>
          <p:cNvPr id="7" name="Rectangle 16"/>
          <p:cNvSpPr>
            <a:spLocks noChangeArrowheads="1"/>
          </p:cNvSpPr>
          <p:nvPr/>
        </p:nvSpPr>
        <p:spPr bwMode="auto">
          <a:xfrm>
            <a:off x="0" y="1974850"/>
            <a:ext cx="9144000" cy="216853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18900000" scaled="0"/>
          </a:gradFill>
          <a:ln w="9525">
            <a:noFill/>
            <a:miter lim="800000"/>
            <a:headEnd/>
            <a:tailEnd/>
          </a:ln>
          <a:effectLst/>
        </p:spPr>
        <p:txBody>
          <a:bodyPr wrap="none" anchor="ctr"/>
          <a:lstStyle/>
          <a:p>
            <a:pPr>
              <a:defRPr/>
            </a:pPr>
            <a:endParaRPr lang="he-IL"/>
          </a:p>
        </p:txBody>
      </p:sp>
      <p:pic>
        <p:nvPicPr>
          <p:cNvPr id="8" name="Picture 5" descr="צהל צבע אנגלית"/>
          <p:cNvPicPr>
            <a:picLocks noChangeAspect="1" noChangeArrowheads="1"/>
          </p:cNvPicPr>
          <p:nvPr/>
        </p:nvPicPr>
        <p:blipFill>
          <a:blip r:embed="rId2" cstate="email"/>
          <a:stretch>
            <a:fillRect/>
          </a:stretch>
        </p:blipFill>
        <p:spPr bwMode="auto">
          <a:xfrm>
            <a:off x="3428992" y="4000504"/>
            <a:ext cx="2420314" cy="21431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Rectangle 44"/>
          <p:cNvSpPr>
            <a:spLocks noChangeArrowheads="1"/>
          </p:cNvSpPr>
          <p:nvPr/>
        </p:nvSpPr>
        <p:spPr bwMode="auto">
          <a:xfrm>
            <a:off x="14761" y="2428868"/>
            <a:ext cx="9129239" cy="1569660"/>
          </a:xfrm>
          <a:prstGeom prst="rect">
            <a:avLst/>
          </a:prstGeom>
          <a:noFill/>
          <a:ln w="9525">
            <a:noFill/>
            <a:miter lim="800000"/>
            <a:headEnd/>
            <a:tailEnd/>
          </a:ln>
        </p:spPr>
        <p:txBody>
          <a:bodyPr wrap="square">
            <a:spAutoFit/>
          </a:bodyPr>
          <a:lstStyle/>
          <a:p>
            <a:pPr algn="ctr" rtl="0">
              <a:spcBef>
                <a:spcPct val="50000"/>
              </a:spcBef>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IDF Organizational Challenges </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13</a:t>
            </a:fld>
            <a:endParaRPr lang="he-IL" sz="1800" dirty="0">
              <a:solidFill>
                <a:schemeClr val="bg2"/>
              </a:solidFill>
              <a:cs typeface="Arial" pitchFamily="34" charset="0"/>
            </a:endParaRPr>
          </a:p>
        </p:txBody>
      </p:sp>
      <p:sp>
        <p:nvSpPr>
          <p:cNvPr id="8" name="TextBox 7"/>
          <p:cNvSpPr txBox="1"/>
          <p:nvPr/>
        </p:nvSpPr>
        <p:spPr>
          <a:xfrm>
            <a:off x="1571665"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Factors Affecting the IDF’s Organization</a:t>
            </a:r>
            <a:endParaRPr lang="en-US" sz="2000" dirty="0"/>
          </a:p>
          <a:p>
            <a:pPr algn="just" rtl="0">
              <a:defRPr/>
            </a:pPr>
            <a:endParaRPr lang="en-US" sz="1400" u="sng" dirty="0"/>
          </a:p>
          <a:p>
            <a:pPr algn="just" rtl="0">
              <a:defRPr/>
            </a:pPr>
            <a:endParaRPr lang="en-US" sz="1400" dirty="0"/>
          </a:p>
        </p:txBody>
      </p:sp>
      <p:sp>
        <p:nvSpPr>
          <p:cNvPr id="18" name="יהלום 17"/>
          <p:cNvSpPr/>
          <p:nvPr/>
        </p:nvSpPr>
        <p:spPr>
          <a:xfrm>
            <a:off x="2571736" y="1643050"/>
            <a:ext cx="4000528" cy="3571900"/>
          </a:xfrm>
          <a:prstGeom prst="diamond">
            <a:avLst/>
          </a:prstGeom>
          <a:gradFill flip="none" rotWithShape="1">
            <a:gsLst>
              <a:gs pos="0">
                <a:schemeClr val="bg1">
                  <a:lumMod val="50000"/>
                </a:schemeClr>
              </a:gs>
              <a:gs pos="50000">
                <a:schemeClr val="tx1">
                  <a:lumMod val="65000"/>
                  <a:lumOff val="35000"/>
                </a:schemeClr>
              </a:gs>
              <a:gs pos="100000">
                <a:schemeClr val="tx1">
                  <a:lumMod val="75000"/>
                  <a:lumOff val="25000"/>
                </a:schemeClr>
              </a:gs>
            </a:gsLst>
            <a:path path="circle">
              <a:fillToRect l="50000" t="50000" r="50000" b="50000"/>
            </a:path>
            <a:tileRect/>
          </a:gradFill>
          <a:ln w="9525">
            <a:solidFill>
              <a:srgbClr val="FF0000"/>
            </a:solidFill>
          </a:ln>
          <a:effectLst>
            <a:outerShdw blurRad="1270000" dir="21540000" sx="125000" sy="1250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bg1"/>
                </a:solidFill>
                <a:effectLst>
                  <a:outerShdw blurRad="38100" dist="38100" dir="2700000" algn="tl">
                    <a:srgbClr val="000000">
                      <a:alpha val="43137"/>
                    </a:srgbClr>
                  </a:outerShdw>
                </a:effectLst>
              </a:rPr>
              <a:t>IDF Structure</a:t>
            </a:r>
            <a:endParaRPr lang="he-IL" sz="2400" b="1"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6715140" y="3143248"/>
            <a:ext cx="2428860" cy="523220"/>
          </a:xfrm>
          <a:prstGeom prst="rect">
            <a:avLst/>
          </a:prstGeom>
          <a:noFill/>
        </p:spPr>
        <p:txBody>
          <a:bodyPr wrap="square" rtlCol="1">
            <a:spAutoFit/>
          </a:bodyPr>
          <a:lstStyle/>
          <a:p>
            <a:pPr algn="ctr" rtl="0"/>
            <a:r>
              <a:rPr lang="en-US" sz="2800" b="1" dirty="0" smtClean="0">
                <a:effectLst>
                  <a:outerShdw blurRad="38100" dist="38100" dir="2700000" algn="tl">
                    <a:srgbClr val="000000">
                      <a:alpha val="43137"/>
                    </a:srgbClr>
                  </a:outerShdw>
                </a:effectLst>
              </a:rPr>
              <a:t>Environment</a:t>
            </a:r>
            <a:endParaRPr lang="he-IL" sz="2800" b="1" dirty="0">
              <a:effectLst>
                <a:outerShdw blurRad="38100" dist="38100" dir="2700000" algn="tl">
                  <a:srgbClr val="000000">
                    <a:alpha val="43137"/>
                  </a:srgbClr>
                </a:outerShdw>
              </a:effectLst>
            </a:endParaRPr>
          </a:p>
        </p:txBody>
      </p:sp>
      <p:sp>
        <p:nvSpPr>
          <p:cNvPr id="24" name="TextBox 23"/>
          <p:cNvSpPr txBox="1"/>
          <p:nvPr/>
        </p:nvSpPr>
        <p:spPr>
          <a:xfrm>
            <a:off x="3714744" y="5345684"/>
            <a:ext cx="1785950" cy="523220"/>
          </a:xfrm>
          <a:prstGeom prst="rect">
            <a:avLst/>
          </a:prstGeom>
          <a:noFill/>
        </p:spPr>
        <p:txBody>
          <a:bodyPr wrap="square" rtlCol="1">
            <a:spAutoFit/>
          </a:bodyPr>
          <a:lstStyle/>
          <a:p>
            <a:pPr algn="ctr" rtl="0"/>
            <a:r>
              <a:rPr lang="en-US" sz="2800" b="1" dirty="0" smtClean="0">
                <a:effectLst>
                  <a:outerShdw blurRad="38100" dist="38100" dir="2700000" algn="tl">
                    <a:srgbClr val="000000">
                      <a:alpha val="43137"/>
                    </a:srgbClr>
                  </a:outerShdw>
                </a:effectLst>
              </a:rPr>
              <a:t>Outlook</a:t>
            </a:r>
            <a:endParaRPr lang="he-IL" sz="2800" b="1" dirty="0">
              <a:effectLst>
                <a:outerShdw blurRad="38100" dist="38100" dir="2700000" algn="tl">
                  <a:srgbClr val="000000">
                    <a:alpha val="43137"/>
                  </a:srgbClr>
                </a:outerShdw>
              </a:effectLst>
            </a:endParaRPr>
          </a:p>
        </p:txBody>
      </p:sp>
      <p:sp>
        <p:nvSpPr>
          <p:cNvPr id="25" name="TextBox 24"/>
          <p:cNvSpPr txBox="1"/>
          <p:nvPr/>
        </p:nvSpPr>
        <p:spPr>
          <a:xfrm>
            <a:off x="3786182" y="1142984"/>
            <a:ext cx="1571636" cy="523220"/>
          </a:xfrm>
          <a:prstGeom prst="rect">
            <a:avLst/>
          </a:prstGeom>
          <a:noFill/>
        </p:spPr>
        <p:txBody>
          <a:bodyPr wrap="square" rtlCol="1">
            <a:spAutoFit/>
          </a:bodyPr>
          <a:lstStyle/>
          <a:p>
            <a:pPr algn="ctr" rtl="0"/>
            <a:r>
              <a:rPr lang="en-US" sz="2800" b="1" dirty="0" smtClean="0">
                <a:effectLst>
                  <a:outerShdw blurRad="38100" dist="38100" dir="2700000" algn="tl">
                    <a:srgbClr val="000000">
                      <a:alpha val="43137"/>
                    </a:srgbClr>
                  </a:outerShdw>
                </a:effectLst>
              </a:rPr>
              <a:t>Mission</a:t>
            </a:r>
            <a:endParaRPr lang="he-IL" sz="2800" b="1" dirty="0">
              <a:effectLst>
                <a:outerShdw blurRad="38100" dist="38100" dir="2700000" algn="tl">
                  <a:srgbClr val="000000">
                    <a:alpha val="43137"/>
                  </a:srgbClr>
                </a:outerShdw>
              </a:effectLst>
            </a:endParaRPr>
          </a:p>
        </p:txBody>
      </p:sp>
      <p:sp>
        <p:nvSpPr>
          <p:cNvPr id="26" name="TextBox 25"/>
          <p:cNvSpPr txBox="1"/>
          <p:nvPr/>
        </p:nvSpPr>
        <p:spPr>
          <a:xfrm>
            <a:off x="285720" y="3143248"/>
            <a:ext cx="2214578" cy="523220"/>
          </a:xfrm>
          <a:prstGeom prst="rect">
            <a:avLst/>
          </a:prstGeom>
          <a:noFill/>
        </p:spPr>
        <p:txBody>
          <a:bodyPr wrap="square" rtlCol="1">
            <a:spAutoFit/>
          </a:bodyPr>
          <a:lstStyle/>
          <a:p>
            <a:pPr algn="ctr" rtl="0"/>
            <a:r>
              <a:rPr lang="en-US" sz="2800" b="1" dirty="0" smtClean="0">
                <a:effectLst>
                  <a:outerShdw blurRad="38100" dist="38100" dir="2700000" algn="tl">
                    <a:srgbClr val="000000">
                      <a:alpha val="43137"/>
                    </a:srgbClr>
                  </a:outerShdw>
                </a:effectLst>
              </a:rPr>
              <a:t>Resources</a:t>
            </a:r>
            <a:endParaRPr lang="he-IL" sz="2800" b="1" dirty="0">
              <a:effectLst>
                <a:outerShdw blurRad="38100" dist="38100" dir="2700000" algn="tl">
                  <a:srgbClr val="000000">
                    <a:alpha val="43137"/>
                  </a:srgbClr>
                </a:outerShdw>
              </a:effectLst>
            </a:endParaRPr>
          </a:p>
        </p:txBody>
      </p:sp>
      <p:sp>
        <p:nvSpPr>
          <p:cNvPr id="27" name="מלבן 26"/>
          <p:cNvSpPr/>
          <p:nvPr/>
        </p:nvSpPr>
        <p:spPr>
          <a:xfrm>
            <a:off x="6858016" y="4857760"/>
            <a:ext cx="2000264" cy="714380"/>
          </a:xfrm>
          <a:prstGeom prst="rect">
            <a:avLst/>
          </a:prstGeom>
          <a:solidFill>
            <a:srgbClr val="D1C9C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effectLst>
                  <a:outerShdw blurRad="38100" dist="38100" dir="2700000" algn="tl">
                    <a:srgbClr val="000000">
                      <a:alpha val="43137"/>
                    </a:srgbClr>
                  </a:outerShdw>
                </a:effectLst>
              </a:rPr>
              <a:t>Field Experience</a:t>
            </a:r>
            <a:endParaRPr lang="he-IL"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14</a:t>
            </a:fld>
            <a:endParaRPr lang="he-IL" sz="1800" dirty="0">
              <a:solidFill>
                <a:schemeClr val="bg2"/>
              </a:solidFill>
              <a:cs typeface="Arial" pitchFamily="34" charset="0"/>
            </a:endParaRPr>
          </a:p>
        </p:txBody>
      </p:sp>
      <p:sp>
        <p:nvSpPr>
          <p:cNvPr id="4" name="TextBox 3"/>
          <p:cNvSpPr txBox="1"/>
          <p:nvPr/>
        </p:nvSpPr>
        <p:spPr>
          <a:xfrm>
            <a:off x="1500227"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IDF’s Primary Organizational Challenges</a:t>
            </a:r>
            <a:endParaRPr lang="en-US" sz="2000" dirty="0"/>
          </a:p>
          <a:p>
            <a:pPr algn="just" rtl="0">
              <a:defRPr/>
            </a:pPr>
            <a:endParaRPr lang="en-US" sz="1400" u="sng" dirty="0"/>
          </a:p>
          <a:p>
            <a:pPr algn="just" rtl="0">
              <a:defRPr/>
            </a:pPr>
            <a:endParaRPr lang="en-US" sz="1400" dirty="0"/>
          </a:p>
        </p:txBody>
      </p:sp>
      <p:sp>
        <p:nvSpPr>
          <p:cNvPr id="5" name="מלבן 4"/>
          <p:cNvSpPr/>
          <p:nvPr/>
        </p:nvSpPr>
        <p:spPr>
          <a:xfrm>
            <a:off x="142844" y="1285860"/>
            <a:ext cx="8501122" cy="3820982"/>
          </a:xfrm>
          <a:prstGeom prst="rect">
            <a:avLst/>
          </a:prstGeom>
          <a:solidFill>
            <a:srgbClr val="5C94EE"/>
          </a:solidFill>
          <a:ln>
            <a:noFill/>
          </a:ln>
          <a:effectLst>
            <a:outerShdw blurRad="50800" dist="50800" dir="5400000" algn="ctr" rotWithShape="0">
              <a:schemeClr val="bg1"/>
            </a:outerShdw>
          </a:effectLst>
        </p:spPr>
        <p:txBody>
          <a:bodyPr wrap="square">
            <a:spAutoFit/>
          </a:bodyPr>
          <a:lstStyle/>
          <a:p>
            <a:pPr marL="266700" indent="-266700" algn="l"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mn-lt"/>
                <a:cs typeface="David" pitchFamily="2" charset="-79"/>
              </a:rPr>
              <a:t>Coordination between ground forces build-up and ground forces operation</a:t>
            </a:r>
          </a:p>
          <a:p>
            <a:pPr marL="266700" indent="-266700" algn="l" rtl="0" eaLnBrk="0" hangingPunct="0">
              <a:lnSpc>
                <a:spcPct val="110000"/>
              </a:lnSpc>
              <a:spcBef>
                <a:spcPct val="20000"/>
              </a:spcBef>
              <a:buClr>
                <a:schemeClr val="accent6">
                  <a:lumMod val="75000"/>
                </a:schemeClr>
              </a:buClr>
              <a:buSzPct val="75000"/>
              <a:buFont typeface="Wingdings" pitchFamily="2" charset="2"/>
              <a:buChar char="Ø"/>
            </a:pPr>
            <a:endParaRPr lang="en-US" sz="2000" dirty="0" smtClean="0">
              <a:latin typeface="+mn-lt"/>
              <a:cs typeface="David" pitchFamily="2" charset="-79"/>
            </a:endParaRPr>
          </a:p>
          <a:p>
            <a:pPr marL="266700" indent="-266700" algn="l"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mn-lt"/>
                <a:cs typeface="David" pitchFamily="2" charset="-79"/>
              </a:rPr>
              <a:t>Managing a joint battle (air, navy and ground)</a:t>
            </a:r>
          </a:p>
          <a:p>
            <a:pPr marL="266700" indent="-266700" algn="l" rtl="0" eaLnBrk="0" hangingPunct="0">
              <a:lnSpc>
                <a:spcPct val="110000"/>
              </a:lnSpc>
              <a:spcBef>
                <a:spcPct val="20000"/>
              </a:spcBef>
              <a:buClr>
                <a:schemeClr val="accent6">
                  <a:lumMod val="75000"/>
                </a:schemeClr>
              </a:buClr>
              <a:buSzPct val="75000"/>
              <a:buFont typeface="Wingdings" pitchFamily="2" charset="2"/>
              <a:buChar char="Ø"/>
            </a:pPr>
            <a:endParaRPr lang="en-US" sz="2000" dirty="0" smtClean="0">
              <a:latin typeface="+mn-lt"/>
              <a:cs typeface="David" pitchFamily="2" charset="-79"/>
            </a:endParaRPr>
          </a:p>
          <a:p>
            <a:pPr marL="266700" indent="-266700" algn="l"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mn-lt"/>
                <a:cs typeface="David" pitchFamily="2" charset="-79"/>
              </a:rPr>
              <a:t>Budget restrictions</a:t>
            </a:r>
          </a:p>
          <a:p>
            <a:pPr marL="266700" indent="-266700" algn="l" rtl="0" eaLnBrk="0" hangingPunct="0">
              <a:lnSpc>
                <a:spcPct val="110000"/>
              </a:lnSpc>
              <a:spcBef>
                <a:spcPct val="20000"/>
              </a:spcBef>
              <a:buClr>
                <a:schemeClr val="accent6">
                  <a:lumMod val="75000"/>
                </a:schemeClr>
              </a:buClr>
              <a:buSzPct val="75000"/>
              <a:buFont typeface="Wingdings" pitchFamily="2" charset="2"/>
              <a:buChar char="Ø"/>
            </a:pPr>
            <a:endParaRPr lang="en-US" sz="2000" dirty="0" smtClean="0">
              <a:latin typeface="+mn-lt"/>
              <a:cs typeface="David" pitchFamily="2" charset="-79"/>
            </a:endParaRPr>
          </a:p>
          <a:p>
            <a:pPr marL="266700" indent="-266700" algn="l"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mn-lt"/>
                <a:cs typeface="David" pitchFamily="2" charset="-79"/>
              </a:rPr>
              <a:t>Changes in the nature of warfare (cyber, media, home-front, global terror, high-tech, asymmetrical and irregular warfare, guerrilla, stability operations)</a:t>
            </a:r>
            <a:endParaRPr lang="en-US" sz="2000" dirty="0">
              <a:latin typeface="+mn-lt"/>
              <a:cs typeface="David" pitchFamily="2" charset="-79"/>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15</a:t>
            </a:fld>
            <a:endParaRPr lang="he-IL" sz="1800" dirty="0">
              <a:solidFill>
                <a:schemeClr val="bg2"/>
              </a:solidFill>
              <a:cs typeface="Arial" pitchFamily="34" charset="0"/>
            </a:endParaRPr>
          </a:p>
        </p:txBody>
      </p:sp>
      <p:sp>
        <p:nvSpPr>
          <p:cNvPr id="6" name="Rectangle 16"/>
          <p:cNvSpPr>
            <a:spLocks noChangeArrowheads="1"/>
          </p:cNvSpPr>
          <p:nvPr/>
        </p:nvSpPr>
        <p:spPr bwMode="auto">
          <a:xfrm>
            <a:off x="0" y="1974850"/>
            <a:ext cx="9144000" cy="216853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18900000" scaled="0"/>
          </a:gradFill>
          <a:ln w="9525">
            <a:noFill/>
            <a:miter lim="800000"/>
            <a:headEnd/>
            <a:tailEnd/>
          </a:ln>
          <a:effectLst/>
        </p:spPr>
        <p:txBody>
          <a:bodyPr wrap="none" anchor="ctr"/>
          <a:lstStyle/>
          <a:p>
            <a:pPr>
              <a:defRPr/>
            </a:pPr>
            <a:endParaRPr lang="he-IL"/>
          </a:p>
        </p:txBody>
      </p:sp>
      <p:pic>
        <p:nvPicPr>
          <p:cNvPr id="7" name="Picture 5" descr="צהל צבע אנגלית"/>
          <p:cNvPicPr>
            <a:picLocks noChangeAspect="1" noChangeArrowheads="1"/>
          </p:cNvPicPr>
          <p:nvPr/>
        </p:nvPicPr>
        <p:blipFill>
          <a:blip r:embed="rId2" cstate="email"/>
          <a:stretch>
            <a:fillRect/>
          </a:stretch>
        </p:blipFill>
        <p:spPr bwMode="auto">
          <a:xfrm>
            <a:off x="3428992" y="3286124"/>
            <a:ext cx="2420314" cy="21431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Rectangle 44"/>
          <p:cNvSpPr>
            <a:spLocks noChangeArrowheads="1"/>
          </p:cNvSpPr>
          <p:nvPr/>
        </p:nvSpPr>
        <p:spPr bwMode="auto">
          <a:xfrm>
            <a:off x="14761" y="2428868"/>
            <a:ext cx="9129239" cy="830997"/>
          </a:xfrm>
          <a:prstGeom prst="rect">
            <a:avLst/>
          </a:prstGeom>
          <a:noFill/>
          <a:ln w="9525">
            <a:noFill/>
            <a:miter lim="800000"/>
            <a:headEnd/>
            <a:tailEnd/>
          </a:ln>
        </p:spPr>
        <p:txBody>
          <a:bodyPr wrap="square">
            <a:spAutoFit/>
          </a:bodyPr>
          <a:lstStyle/>
          <a:p>
            <a:pPr algn="ctr" rtl="0">
              <a:spcBef>
                <a:spcPct val="50000"/>
              </a:spcBef>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The Primary Systems </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16</a:t>
            </a:fld>
            <a:endParaRPr lang="he-IL" sz="1800" dirty="0">
              <a:solidFill>
                <a:schemeClr val="bg2"/>
              </a:solidFill>
              <a:cs typeface="Arial" pitchFamily="34" charset="0"/>
            </a:endParaRPr>
          </a:p>
        </p:txBody>
      </p:sp>
      <p:sp>
        <p:nvSpPr>
          <p:cNvPr id="8" name="TextBox 7"/>
          <p:cNvSpPr txBox="1"/>
          <p:nvPr/>
        </p:nvSpPr>
        <p:spPr>
          <a:xfrm>
            <a:off x="1571604" y="250432"/>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Primary Systems</a:t>
            </a:r>
            <a:endParaRPr lang="en-US" sz="2000" b="1" dirty="0">
              <a:effectLst>
                <a:outerShdw blurRad="38100" dist="38100" dir="2700000" algn="tl">
                  <a:srgbClr val="000000">
                    <a:alpha val="43137"/>
                  </a:srgbClr>
                </a:outerShdw>
              </a:effectLst>
            </a:endParaRPr>
          </a:p>
          <a:p>
            <a:pPr algn="just" rtl="0">
              <a:defRPr/>
            </a:pPr>
            <a:endParaRPr lang="en-US" sz="1400" u="sng" dirty="0"/>
          </a:p>
          <a:p>
            <a:pPr algn="just" rtl="0">
              <a:defRPr/>
            </a:pPr>
            <a:endParaRPr lang="en-US" sz="1400" dirty="0"/>
          </a:p>
        </p:txBody>
      </p:sp>
      <p:sp>
        <p:nvSpPr>
          <p:cNvPr id="6" name="מלבן 5"/>
          <p:cNvSpPr/>
          <p:nvPr/>
        </p:nvSpPr>
        <p:spPr>
          <a:xfrm>
            <a:off x="285720" y="959955"/>
            <a:ext cx="8572560" cy="873316"/>
          </a:xfrm>
          <a:prstGeom prst="rect">
            <a:avLst/>
          </a:prstGeom>
        </p:spPr>
        <p:txBody>
          <a:bodyPr wrap="square">
            <a:spAutoFit/>
          </a:bodyPr>
          <a:lstStyle/>
          <a:p>
            <a:pPr algn="ctr" rtl="0" eaLnBrk="0" hangingPunct="0">
              <a:lnSpc>
                <a:spcPct val="110000"/>
              </a:lnSpc>
              <a:spcBef>
                <a:spcPct val="20000"/>
              </a:spcBef>
              <a:buClr>
                <a:schemeClr val="accent6">
                  <a:lumMod val="75000"/>
                </a:schemeClr>
              </a:buClr>
              <a:buSzPct val="75000"/>
            </a:pPr>
            <a:r>
              <a:rPr lang="en-US" sz="2400" dirty="0" smtClean="0">
                <a:latin typeface="+mn-lt"/>
                <a:cs typeface="Times New Roman" pitchFamily="18" charset="0"/>
              </a:rPr>
              <a:t>The IDF Structure relies on two primary systems, both functional and organizational</a:t>
            </a:r>
            <a:endParaRPr lang="en-US" sz="2400" dirty="0">
              <a:latin typeface="+mn-lt"/>
            </a:endParaRPr>
          </a:p>
        </p:txBody>
      </p:sp>
      <p:sp>
        <p:nvSpPr>
          <p:cNvPr id="7" name="מלבן 6"/>
          <p:cNvSpPr/>
          <p:nvPr/>
        </p:nvSpPr>
        <p:spPr>
          <a:xfrm>
            <a:off x="285720" y="2714620"/>
            <a:ext cx="3571900" cy="714380"/>
          </a:xfrm>
          <a:prstGeom prst="rect">
            <a:avLst/>
          </a:prstGeom>
          <a:solidFill>
            <a:srgbClr val="5C9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tx1"/>
                </a:solidFill>
              </a:rPr>
              <a:t>The Operational System</a:t>
            </a:r>
            <a:endParaRPr lang="he-IL" sz="2400" b="1" dirty="0">
              <a:solidFill>
                <a:schemeClr val="tx1"/>
              </a:solidFill>
            </a:endParaRPr>
          </a:p>
        </p:txBody>
      </p:sp>
      <p:sp>
        <p:nvSpPr>
          <p:cNvPr id="10" name="מלבן 9"/>
          <p:cNvSpPr/>
          <p:nvPr/>
        </p:nvSpPr>
        <p:spPr>
          <a:xfrm>
            <a:off x="5286380" y="2714620"/>
            <a:ext cx="3643338" cy="714380"/>
          </a:xfrm>
          <a:prstGeom prst="rect">
            <a:avLst/>
          </a:prstGeom>
          <a:solidFill>
            <a:srgbClr val="5C9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tx1"/>
                </a:solidFill>
              </a:rPr>
              <a:t>The Professional (Build-Up) System</a:t>
            </a:r>
            <a:endParaRPr lang="he-IL" sz="2400" b="1" dirty="0">
              <a:solidFill>
                <a:schemeClr val="tx1"/>
              </a:solidFill>
            </a:endParaRPr>
          </a:p>
        </p:txBody>
      </p:sp>
      <p:cxnSp>
        <p:nvCxnSpPr>
          <p:cNvPr id="12" name="מחבר ישר 11"/>
          <p:cNvCxnSpPr>
            <a:stCxn id="6" idx="2"/>
            <a:endCxn id="7" idx="0"/>
          </p:cNvCxnSpPr>
          <p:nvPr/>
        </p:nvCxnSpPr>
        <p:spPr>
          <a:xfrm rot="5400000">
            <a:off x="2881161" y="1023780"/>
            <a:ext cx="881349" cy="25003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מחבר ישר 13"/>
          <p:cNvCxnSpPr>
            <a:stCxn id="6" idx="2"/>
            <a:endCxn id="10" idx="0"/>
          </p:cNvCxnSpPr>
          <p:nvPr/>
        </p:nvCxnSpPr>
        <p:spPr>
          <a:xfrm rot="16200000" flipH="1">
            <a:off x="5399350" y="1005920"/>
            <a:ext cx="881349" cy="253604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מלבן 29"/>
          <p:cNvSpPr/>
          <p:nvPr/>
        </p:nvSpPr>
        <p:spPr>
          <a:xfrm>
            <a:off x="285720" y="3571876"/>
            <a:ext cx="3571900" cy="285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p:cNvSpPr/>
          <p:nvPr/>
        </p:nvSpPr>
        <p:spPr>
          <a:xfrm>
            <a:off x="5286380" y="3571876"/>
            <a:ext cx="3643338" cy="285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מלבן 31"/>
          <p:cNvSpPr/>
          <p:nvPr/>
        </p:nvSpPr>
        <p:spPr>
          <a:xfrm>
            <a:off x="285720" y="3571876"/>
            <a:ext cx="3571900" cy="2585323"/>
          </a:xfrm>
          <a:prstGeom prst="rect">
            <a:avLst/>
          </a:prstGeom>
        </p:spPr>
        <p:txBody>
          <a:bodyPr wrap="square">
            <a:spAutoFit/>
          </a:bodyPr>
          <a:lstStyle/>
          <a:p>
            <a:pPr algn="just" rtl="0">
              <a:lnSpc>
                <a:spcPct val="150000"/>
              </a:lnSpc>
              <a:buFont typeface="Wingdings" pitchFamily="2" charset="2"/>
              <a:buChar char="Ø"/>
            </a:pPr>
            <a:r>
              <a:rPr lang="en-US" sz="1200" dirty="0" smtClean="0"/>
              <a:t>Made up of the operational bodies and frameworks responsible for achieving military, strategic, operational and tactical goals</a:t>
            </a:r>
          </a:p>
          <a:p>
            <a:pPr algn="just" rtl="0">
              <a:lnSpc>
                <a:spcPct val="150000"/>
              </a:lnSpc>
              <a:buFont typeface="Wingdings" pitchFamily="2" charset="2"/>
              <a:buChar char="Ø"/>
            </a:pPr>
            <a:endParaRPr lang="en-US" sz="1200" dirty="0" smtClean="0"/>
          </a:p>
          <a:p>
            <a:pPr algn="just" rtl="0">
              <a:lnSpc>
                <a:spcPct val="150000"/>
              </a:lnSpc>
              <a:buFont typeface="Wingdings" pitchFamily="2" charset="2"/>
              <a:buChar char="Ø"/>
            </a:pPr>
            <a:r>
              <a:rPr lang="en-US" sz="1200" dirty="0" smtClean="0"/>
              <a:t>Built according to </a:t>
            </a:r>
            <a:r>
              <a:rPr lang="en-US" sz="1200" b="1" dirty="0" smtClean="0"/>
              <a:t>Operational Chain of Command</a:t>
            </a:r>
          </a:p>
          <a:p>
            <a:pPr algn="just" rtl="0">
              <a:lnSpc>
                <a:spcPct val="150000"/>
              </a:lnSpc>
              <a:buFont typeface="Wingdings" pitchFamily="2" charset="2"/>
              <a:buChar char="Ø"/>
            </a:pPr>
            <a:endParaRPr lang="en-US" sz="1200" b="1" dirty="0" smtClean="0"/>
          </a:p>
          <a:p>
            <a:pPr algn="just" rtl="0">
              <a:lnSpc>
                <a:spcPct val="150000"/>
              </a:lnSpc>
              <a:buFont typeface="Wingdings" pitchFamily="2" charset="2"/>
              <a:buChar char="Ø"/>
            </a:pPr>
            <a:r>
              <a:rPr lang="en-US" sz="1200" b="1" dirty="0" smtClean="0"/>
              <a:t>Responsible for preparation and operational plans</a:t>
            </a:r>
          </a:p>
        </p:txBody>
      </p:sp>
      <p:sp>
        <p:nvSpPr>
          <p:cNvPr id="33" name="מלבן 32"/>
          <p:cNvSpPr/>
          <p:nvPr/>
        </p:nvSpPr>
        <p:spPr>
          <a:xfrm>
            <a:off x="5286380" y="3571877"/>
            <a:ext cx="3643338" cy="3139321"/>
          </a:xfrm>
          <a:prstGeom prst="rect">
            <a:avLst/>
          </a:prstGeom>
        </p:spPr>
        <p:txBody>
          <a:bodyPr wrap="square">
            <a:spAutoFit/>
          </a:bodyPr>
          <a:lstStyle/>
          <a:p>
            <a:pPr algn="just" rtl="0">
              <a:lnSpc>
                <a:spcPct val="150000"/>
              </a:lnSpc>
              <a:buFont typeface="Wingdings" pitchFamily="2" charset="2"/>
              <a:buChar char="Ø"/>
            </a:pPr>
            <a:r>
              <a:rPr lang="en-US" sz="1200" dirty="0" smtClean="0"/>
              <a:t>Made up of the operational bodies and frameworks </a:t>
            </a:r>
            <a:r>
              <a:rPr lang="en-US" sz="1200" b="1" dirty="0" smtClean="0"/>
              <a:t>responsible</a:t>
            </a:r>
            <a:r>
              <a:rPr lang="en-US" sz="1200" dirty="0" smtClean="0"/>
              <a:t> </a:t>
            </a:r>
            <a:r>
              <a:rPr lang="en-US" sz="1200" b="1" dirty="0" smtClean="0"/>
              <a:t>for the construction, maintenance and development of the operational system in war and in peace</a:t>
            </a:r>
          </a:p>
          <a:p>
            <a:pPr algn="just" rtl="0">
              <a:lnSpc>
                <a:spcPct val="150000"/>
              </a:lnSpc>
            </a:pPr>
            <a:endParaRPr lang="en-US" sz="1200" b="1" dirty="0" smtClean="0"/>
          </a:p>
          <a:p>
            <a:pPr algn="just" rtl="0">
              <a:lnSpc>
                <a:spcPct val="150000"/>
              </a:lnSpc>
              <a:buFont typeface="Wingdings" pitchFamily="2" charset="2"/>
              <a:buChar char="Ø"/>
            </a:pPr>
            <a:r>
              <a:rPr lang="en-US" sz="1200" dirty="0" smtClean="0"/>
              <a:t>Built according to </a:t>
            </a:r>
            <a:r>
              <a:rPr lang="en-US" sz="1200" b="1" dirty="0" smtClean="0"/>
              <a:t>Professional Chain of Command</a:t>
            </a:r>
          </a:p>
          <a:p>
            <a:pPr algn="just" rtl="0">
              <a:lnSpc>
                <a:spcPct val="150000"/>
              </a:lnSpc>
            </a:pPr>
            <a:endParaRPr lang="en-US" sz="1200" b="1" dirty="0" smtClean="0"/>
          </a:p>
          <a:p>
            <a:pPr algn="just" rtl="0">
              <a:lnSpc>
                <a:spcPct val="150000"/>
              </a:lnSpc>
            </a:pPr>
            <a:r>
              <a:rPr lang="en-US" sz="1200" dirty="0" smtClean="0"/>
              <a:t>* There are professional bodies which are not titled as corps</a:t>
            </a:r>
          </a:p>
          <a:p>
            <a:pPr algn="just" rtl="0">
              <a:lnSpc>
                <a:spcPct val="150000"/>
              </a:lnSpc>
              <a:buFont typeface="Wingdings" pitchFamily="2" charset="2"/>
              <a:buChar char="Ø"/>
            </a:pPr>
            <a:endParaRPr lang="en-US" sz="1200" b="1" dirty="0" smtClean="0"/>
          </a:p>
        </p:txBody>
      </p:sp>
      <p:cxnSp>
        <p:nvCxnSpPr>
          <p:cNvPr id="35" name="מחבר ישר 34"/>
          <p:cNvCxnSpPr/>
          <p:nvPr/>
        </p:nvCxnSpPr>
        <p:spPr>
          <a:xfrm rot="5400000">
            <a:off x="3143240" y="4929198"/>
            <a:ext cx="2857520" cy="0"/>
          </a:xfrm>
          <a:prstGeom prst="line">
            <a:avLst/>
          </a:prstGeom>
          <a:ln w="6350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17</a:t>
            </a:fld>
            <a:endParaRPr lang="he-IL" sz="1800" dirty="0">
              <a:solidFill>
                <a:schemeClr val="bg2"/>
              </a:solidFill>
              <a:cs typeface="Arial" pitchFamily="34" charset="0"/>
            </a:endParaRPr>
          </a:p>
        </p:txBody>
      </p:sp>
      <p:sp>
        <p:nvSpPr>
          <p:cNvPr id="6" name="Rectangle 16"/>
          <p:cNvSpPr>
            <a:spLocks noChangeArrowheads="1"/>
          </p:cNvSpPr>
          <p:nvPr/>
        </p:nvSpPr>
        <p:spPr bwMode="auto">
          <a:xfrm>
            <a:off x="0" y="1412776"/>
            <a:ext cx="9144000" cy="216853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18900000" scaled="0"/>
          </a:gradFill>
          <a:ln w="9525">
            <a:noFill/>
            <a:miter lim="800000"/>
            <a:headEnd/>
            <a:tailEnd/>
          </a:ln>
          <a:effectLst/>
        </p:spPr>
        <p:txBody>
          <a:bodyPr wrap="none" anchor="ctr"/>
          <a:lstStyle/>
          <a:p>
            <a:pPr>
              <a:defRPr/>
            </a:pPr>
            <a:endParaRPr lang="he-IL"/>
          </a:p>
        </p:txBody>
      </p:sp>
      <p:pic>
        <p:nvPicPr>
          <p:cNvPr id="7" name="Picture 5" descr="צהל צבע אנגלית"/>
          <p:cNvPicPr>
            <a:picLocks noChangeAspect="1" noChangeArrowheads="1"/>
          </p:cNvPicPr>
          <p:nvPr/>
        </p:nvPicPr>
        <p:blipFill>
          <a:blip r:embed="rId2" cstate="email"/>
          <a:stretch>
            <a:fillRect/>
          </a:stretch>
        </p:blipFill>
        <p:spPr bwMode="auto">
          <a:xfrm>
            <a:off x="3428992" y="3286124"/>
            <a:ext cx="2420314" cy="21431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Rectangle 44"/>
          <p:cNvSpPr>
            <a:spLocks noChangeArrowheads="1"/>
          </p:cNvSpPr>
          <p:nvPr/>
        </p:nvSpPr>
        <p:spPr bwMode="auto">
          <a:xfrm>
            <a:off x="14761" y="1340768"/>
            <a:ext cx="9129239" cy="3046988"/>
          </a:xfrm>
          <a:prstGeom prst="rect">
            <a:avLst/>
          </a:prstGeom>
          <a:noFill/>
          <a:ln w="9525">
            <a:noFill/>
            <a:miter lim="800000"/>
            <a:headEnd/>
            <a:tailEnd/>
          </a:ln>
        </p:spPr>
        <p:txBody>
          <a:bodyPr wrap="square">
            <a:spAutoFit/>
          </a:bodyPr>
          <a:lstStyle/>
          <a:p>
            <a:pPr algn="ctr" rtl="0">
              <a:spcBef>
                <a:spcPct val="50000"/>
              </a:spcBef>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The Professional</a:t>
            </a:r>
          </a:p>
          <a:p>
            <a:pPr algn="ctr" rtl="0">
              <a:spcBef>
                <a:spcPct val="50000"/>
              </a:spcBef>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 </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BUILD-UP) System</a:t>
            </a:r>
          </a:p>
          <a:p>
            <a:pPr algn="ctr" rtl="0">
              <a:spcBef>
                <a:spcPct val="50000"/>
              </a:spcBef>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 </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18</a:t>
            </a:fld>
            <a:endParaRPr lang="he-IL" sz="1800" dirty="0">
              <a:solidFill>
                <a:schemeClr val="bg2"/>
              </a:solidFill>
              <a:cs typeface="Arial" pitchFamily="34" charset="0"/>
            </a:endParaRPr>
          </a:p>
        </p:txBody>
      </p:sp>
      <p:sp>
        <p:nvSpPr>
          <p:cNvPr id="8" name="TextBox 7"/>
          <p:cNvSpPr txBox="1"/>
          <p:nvPr/>
        </p:nvSpPr>
        <p:spPr>
          <a:xfrm>
            <a:off x="1500227" y="342765"/>
            <a:ext cx="8715375" cy="800219"/>
          </a:xfrm>
          <a:prstGeom prst="rect">
            <a:avLst/>
          </a:prstGeom>
          <a:noFill/>
        </p:spPr>
        <p:txBody>
          <a:bodyPr rtlCol="1">
            <a:spAutoFit/>
          </a:bodyPr>
          <a:lstStyle/>
          <a:p>
            <a:pPr algn="l" rtl="0">
              <a:defRPr/>
            </a:pPr>
            <a:r>
              <a:rPr lang="en-US" b="1" dirty="0" smtClean="0">
                <a:effectLst>
                  <a:outerShdw blurRad="38100" dist="38100" dir="2700000" algn="tl">
                    <a:srgbClr val="000000">
                      <a:alpha val="43137"/>
                    </a:srgbClr>
                  </a:outerShdw>
                </a:effectLst>
              </a:rPr>
              <a:t>The Professional System – Schematic Overview</a:t>
            </a:r>
            <a:endParaRPr lang="en-US" dirty="0"/>
          </a:p>
          <a:p>
            <a:pPr algn="just" rtl="0">
              <a:defRPr/>
            </a:pPr>
            <a:endParaRPr lang="en-US" sz="1400" u="sng" dirty="0"/>
          </a:p>
          <a:p>
            <a:pPr algn="just" rtl="0">
              <a:defRPr/>
            </a:pPr>
            <a:endParaRPr lang="en-US" sz="1400" dirty="0"/>
          </a:p>
        </p:txBody>
      </p:sp>
      <p:sp>
        <p:nvSpPr>
          <p:cNvPr id="15" name="מלבן 14"/>
          <p:cNvSpPr/>
          <p:nvPr/>
        </p:nvSpPr>
        <p:spPr>
          <a:xfrm>
            <a:off x="3607587" y="1428736"/>
            <a:ext cx="1928826" cy="7143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Chief of the General Staff</a:t>
            </a:r>
            <a:endParaRPr lang="he-IL" dirty="0">
              <a:solidFill>
                <a:schemeClr val="tx1"/>
              </a:solidFill>
            </a:endParaRPr>
          </a:p>
        </p:txBody>
      </p:sp>
      <p:sp>
        <p:nvSpPr>
          <p:cNvPr id="16" name="מלבן 15"/>
          <p:cNvSpPr/>
          <p:nvPr/>
        </p:nvSpPr>
        <p:spPr>
          <a:xfrm>
            <a:off x="3607587" y="5214950"/>
            <a:ext cx="1928826" cy="7143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Subordinate Bodies Chiefs</a:t>
            </a:r>
            <a:endParaRPr lang="he-IL" dirty="0"/>
          </a:p>
        </p:txBody>
      </p:sp>
      <p:sp>
        <p:nvSpPr>
          <p:cNvPr id="17" name="מלבן 16"/>
          <p:cNvSpPr/>
          <p:nvPr/>
        </p:nvSpPr>
        <p:spPr>
          <a:xfrm>
            <a:off x="3607587" y="3786190"/>
            <a:ext cx="1928826" cy="7143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Chief Corps Officers</a:t>
            </a:r>
            <a:endParaRPr lang="he-IL" dirty="0"/>
          </a:p>
        </p:txBody>
      </p:sp>
      <p:sp>
        <p:nvSpPr>
          <p:cNvPr id="19" name="מלבן 18"/>
          <p:cNvSpPr/>
          <p:nvPr/>
        </p:nvSpPr>
        <p:spPr>
          <a:xfrm>
            <a:off x="1214414" y="2500306"/>
            <a:ext cx="1928826" cy="714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Services Chiefs</a:t>
            </a:r>
            <a:endParaRPr lang="he-IL" dirty="0">
              <a:solidFill>
                <a:schemeClr val="tx1"/>
              </a:solidFill>
            </a:endParaRPr>
          </a:p>
        </p:txBody>
      </p:sp>
      <p:sp>
        <p:nvSpPr>
          <p:cNvPr id="20" name="מלבן 19"/>
          <p:cNvSpPr/>
          <p:nvPr/>
        </p:nvSpPr>
        <p:spPr>
          <a:xfrm>
            <a:off x="6000760" y="2500306"/>
            <a:ext cx="1928826" cy="714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General Staff Branches</a:t>
            </a:r>
            <a:endParaRPr lang="he-IL" dirty="0">
              <a:solidFill>
                <a:schemeClr val="tx1"/>
              </a:solidFill>
            </a:endParaRPr>
          </a:p>
        </p:txBody>
      </p:sp>
      <p:cxnSp>
        <p:nvCxnSpPr>
          <p:cNvPr id="22" name="מחבר ישר 21"/>
          <p:cNvCxnSpPr>
            <a:stCxn id="15" idx="3"/>
            <a:endCxn id="20" idx="0"/>
          </p:cNvCxnSpPr>
          <p:nvPr/>
        </p:nvCxnSpPr>
        <p:spPr>
          <a:xfrm>
            <a:off x="5536413" y="1785926"/>
            <a:ext cx="1428760" cy="714380"/>
          </a:xfrm>
          <a:prstGeom prst="line">
            <a:avLst/>
          </a:prstGeom>
          <a:ln w="31750">
            <a:solidFill>
              <a:srgbClr val="5C94EE"/>
            </a:solidFill>
          </a:ln>
        </p:spPr>
        <p:style>
          <a:lnRef idx="1">
            <a:schemeClr val="accent1"/>
          </a:lnRef>
          <a:fillRef idx="0">
            <a:schemeClr val="accent1"/>
          </a:fillRef>
          <a:effectRef idx="0">
            <a:schemeClr val="accent1"/>
          </a:effectRef>
          <a:fontRef idx="minor">
            <a:schemeClr val="tx1"/>
          </a:fontRef>
        </p:style>
      </p:cxnSp>
      <p:cxnSp>
        <p:nvCxnSpPr>
          <p:cNvPr id="25" name="מחבר ישר 24"/>
          <p:cNvCxnSpPr>
            <a:stCxn id="17" idx="3"/>
            <a:endCxn id="20" idx="2"/>
          </p:cNvCxnSpPr>
          <p:nvPr/>
        </p:nvCxnSpPr>
        <p:spPr>
          <a:xfrm flipV="1">
            <a:off x="5536413" y="3214686"/>
            <a:ext cx="1428760" cy="928694"/>
          </a:xfrm>
          <a:prstGeom prst="line">
            <a:avLst/>
          </a:prstGeom>
          <a:ln w="31750">
            <a:solidFill>
              <a:srgbClr val="5C94EE"/>
            </a:solidFill>
          </a:ln>
        </p:spPr>
        <p:style>
          <a:lnRef idx="1">
            <a:schemeClr val="accent1"/>
          </a:lnRef>
          <a:fillRef idx="0">
            <a:schemeClr val="accent1"/>
          </a:fillRef>
          <a:effectRef idx="0">
            <a:schemeClr val="accent1"/>
          </a:effectRef>
          <a:fontRef idx="minor">
            <a:schemeClr val="tx1"/>
          </a:fontRef>
        </p:style>
      </p:cxnSp>
      <p:cxnSp>
        <p:nvCxnSpPr>
          <p:cNvPr id="26" name="מחבר ישר 25"/>
          <p:cNvCxnSpPr>
            <a:stCxn id="15" idx="1"/>
            <a:endCxn id="19" idx="0"/>
          </p:cNvCxnSpPr>
          <p:nvPr/>
        </p:nvCxnSpPr>
        <p:spPr>
          <a:xfrm rot="10800000" flipV="1">
            <a:off x="2178827" y="1785926"/>
            <a:ext cx="1428760" cy="714380"/>
          </a:xfrm>
          <a:prstGeom prst="line">
            <a:avLst/>
          </a:prstGeom>
          <a:ln w="31750">
            <a:solidFill>
              <a:srgbClr val="5C94EE"/>
            </a:solidFill>
          </a:ln>
        </p:spPr>
        <p:style>
          <a:lnRef idx="1">
            <a:schemeClr val="accent1"/>
          </a:lnRef>
          <a:fillRef idx="0">
            <a:schemeClr val="accent1"/>
          </a:fillRef>
          <a:effectRef idx="0">
            <a:schemeClr val="accent1"/>
          </a:effectRef>
          <a:fontRef idx="minor">
            <a:schemeClr val="tx1"/>
          </a:fontRef>
        </p:style>
      </p:cxnSp>
      <p:cxnSp>
        <p:nvCxnSpPr>
          <p:cNvPr id="27" name="מחבר ישר 26"/>
          <p:cNvCxnSpPr>
            <a:stCxn id="19" idx="2"/>
            <a:endCxn id="17" idx="1"/>
          </p:cNvCxnSpPr>
          <p:nvPr/>
        </p:nvCxnSpPr>
        <p:spPr>
          <a:xfrm rot="16200000" flipH="1">
            <a:off x="2428860" y="2964653"/>
            <a:ext cx="928694" cy="1428760"/>
          </a:xfrm>
          <a:prstGeom prst="line">
            <a:avLst/>
          </a:prstGeom>
          <a:ln w="31750">
            <a:solidFill>
              <a:srgbClr val="5C94EE"/>
            </a:solidFill>
          </a:ln>
        </p:spPr>
        <p:style>
          <a:lnRef idx="1">
            <a:schemeClr val="accent1"/>
          </a:lnRef>
          <a:fillRef idx="0">
            <a:schemeClr val="accent1"/>
          </a:fillRef>
          <a:effectRef idx="0">
            <a:schemeClr val="accent1"/>
          </a:effectRef>
          <a:fontRef idx="minor">
            <a:schemeClr val="tx1"/>
          </a:fontRef>
        </p:style>
      </p:cxnSp>
      <p:cxnSp>
        <p:nvCxnSpPr>
          <p:cNvPr id="28" name="מחבר ישר 27"/>
          <p:cNvCxnSpPr>
            <a:stCxn id="17" idx="2"/>
            <a:endCxn id="16" idx="0"/>
          </p:cNvCxnSpPr>
          <p:nvPr/>
        </p:nvCxnSpPr>
        <p:spPr>
          <a:xfrm rot="5400000">
            <a:off x="4214810" y="4857760"/>
            <a:ext cx="714380" cy="0"/>
          </a:xfrm>
          <a:prstGeom prst="line">
            <a:avLst/>
          </a:prstGeom>
          <a:ln w="31750">
            <a:solidFill>
              <a:srgbClr val="5C94E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982678D1-B02A-402A-A855-3766198ACAD1}" type="slidenum">
              <a:rPr lang="he-IL" sz="1800" smtClean="0">
                <a:solidFill>
                  <a:schemeClr val="bg2"/>
                </a:solidFill>
                <a:cs typeface="Arial" pitchFamily="34" charset="0"/>
              </a:rPr>
              <a:pPr>
                <a:defRPr/>
              </a:pPr>
              <a:t>19</a:t>
            </a:fld>
            <a:endParaRPr lang="he-IL" sz="1800" dirty="0">
              <a:solidFill>
                <a:schemeClr val="bg2"/>
              </a:solidFill>
              <a:cs typeface="Arial" pitchFamily="34" charset="0"/>
            </a:endParaRPr>
          </a:p>
        </p:txBody>
      </p:sp>
      <p:sp>
        <p:nvSpPr>
          <p:cNvPr id="4" name="TextBox 3"/>
          <p:cNvSpPr txBox="1"/>
          <p:nvPr/>
        </p:nvSpPr>
        <p:spPr>
          <a:xfrm>
            <a:off x="1643042" y="250432"/>
            <a:ext cx="7072301" cy="830997"/>
          </a:xfrm>
          <a:prstGeom prst="rect">
            <a:avLst/>
          </a:prstGeom>
          <a:noFill/>
        </p:spPr>
        <p:txBody>
          <a:bodyPr wrap="square" rtlCol="1">
            <a:spAutoFit/>
          </a:bodyPr>
          <a:lstStyle/>
          <a:p>
            <a:pPr algn="l" rtl="0">
              <a:defRPr/>
            </a:pPr>
            <a:r>
              <a:rPr lang="en-US" sz="2000" b="1" dirty="0" smtClean="0">
                <a:effectLst>
                  <a:outerShdw blurRad="38100" dist="38100" dir="2700000" algn="tl">
                    <a:srgbClr val="000000">
                      <a:alpha val="43137"/>
                    </a:srgbClr>
                  </a:outerShdw>
                </a:effectLst>
              </a:rPr>
              <a:t>The Corps Authority</a:t>
            </a:r>
            <a:endParaRPr lang="en-US" sz="2000" b="1" dirty="0">
              <a:effectLst>
                <a:outerShdw blurRad="38100" dist="38100" dir="2700000" algn="tl">
                  <a:srgbClr val="000000">
                    <a:alpha val="43137"/>
                  </a:srgbClr>
                </a:outerShdw>
              </a:effectLst>
            </a:endParaRPr>
          </a:p>
          <a:p>
            <a:pPr algn="just" rtl="0">
              <a:defRPr/>
            </a:pPr>
            <a:endParaRPr lang="en-US" sz="1400" u="sng" dirty="0"/>
          </a:p>
          <a:p>
            <a:pPr algn="just" rtl="0">
              <a:defRPr/>
            </a:pPr>
            <a:endParaRPr lang="en-US" sz="1400" dirty="0"/>
          </a:p>
        </p:txBody>
      </p:sp>
      <p:sp>
        <p:nvSpPr>
          <p:cNvPr id="6" name="מלבן 5"/>
          <p:cNvSpPr/>
          <p:nvPr/>
        </p:nvSpPr>
        <p:spPr>
          <a:xfrm>
            <a:off x="2071670" y="1428736"/>
            <a:ext cx="1928826" cy="7143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Doctrine</a:t>
            </a:r>
            <a:endParaRPr lang="he-IL" dirty="0"/>
          </a:p>
        </p:txBody>
      </p:sp>
      <p:sp>
        <p:nvSpPr>
          <p:cNvPr id="7" name="מלבן 6"/>
          <p:cNvSpPr/>
          <p:nvPr/>
        </p:nvSpPr>
        <p:spPr>
          <a:xfrm>
            <a:off x="285720" y="2928934"/>
            <a:ext cx="1928826" cy="7143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Manpower Administrator</a:t>
            </a:r>
            <a:endParaRPr lang="he-IL" dirty="0"/>
          </a:p>
        </p:txBody>
      </p:sp>
      <p:sp>
        <p:nvSpPr>
          <p:cNvPr id="8" name="מלבן 7"/>
          <p:cNvSpPr/>
          <p:nvPr/>
        </p:nvSpPr>
        <p:spPr>
          <a:xfrm>
            <a:off x="3929058" y="2928934"/>
            <a:ext cx="1928826" cy="7143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Training</a:t>
            </a:r>
            <a:endParaRPr lang="he-IL" dirty="0"/>
          </a:p>
        </p:txBody>
      </p:sp>
      <p:sp>
        <p:nvSpPr>
          <p:cNvPr id="9" name="מלבן 8"/>
          <p:cNvSpPr/>
          <p:nvPr/>
        </p:nvSpPr>
        <p:spPr>
          <a:xfrm>
            <a:off x="6858016" y="1285860"/>
            <a:ext cx="1928826" cy="7143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Means</a:t>
            </a:r>
            <a:endParaRPr lang="he-IL" dirty="0"/>
          </a:p>
        </p:txBody>
      </p:sp>
      <p:sp>
        <p:nvSpPr>
          <p:cNvPr id="10" name="מלבן 9"/>
          <p:cNvSpPr/>
          <p:nvPr/>
        </p:nvSpPr>
        <p:spPr>
          <a:xfrm>
            <a:off x="6858016" y="3429000"/>
            <a:ext cx="1928826" cy="7143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Organization</a:t>
            </a:r>
            <a:endParaRPr lang="he-IL" dirty="0"/>
          </a:p>
        </p:txBody>
      </p:sp>
      <p:cxnSp>
        <p:nvCxnSpPr>
          <p:cNvPr id="12" name="מחבר חץ ישר 11"/>
          <p:cNvCxnSpPr/>
          <p:nvPr/>
        </p:nvCxnSpPr>
        <p:spPr>
          <a:xfrm>
            <a:off x="4286248" y="1928802"/>
            <a:ext cx="785818" cy="714380"/>
          </a:xfrm>
          <a:prstGeom prst="straightConnector1">
            <a:avLst/>
          </a:prstGeom>
          <a:ln w="50800">
            <a:solidFill>
              <a:srgbClr val="5C94E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rot="5400000" flipH="1" flipV="1">
            <a:off x="1142976" y="2009764"/>
            <a:ext cx="866780" cy="704856"/>
          </a:xfrm>
          <a:prstGeom prst="straightConnector1">
            <a:avLst/>
          </a:prstGeom>
          <a:ln w="50800">
            <a:solidFill>
              <a:srgbClr val="5C94E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V="1">
            <a:off x="2285984" y="3286124"/>
            <a:ext cx="1500198" cy="9524"/>
          </a:xfrm>
          <a:prstGeom prst="straightConnector1">
            <a:avLst/>
          </a:prstGeom>
          <a:ln w="50800">
            <a:solidFill>
              <a:srgbClr val="5C94EE"/>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00166" y="3835603"/>
            <a:ext cx="3214710" cy="307777"/>
          </a:xfrm>
          <a:prstGeom prst="rect">
            <a:avLst/>
          </a:prstGeom>
          <a:noFill/>
        </p:spPr>
        <p:txBody>
          <a:bodyPr wrap="square" rtlCol="1">
            <a:spAutoFit/>
          </a:bodyPr>
          <a:lstStyle/>
          <a:p>
            <a:pPr algn="ctr" rtl="0"/>
            <a:r>
              <a:rPr lang="en-US" sz="1400" b="1" dirty="0" smtClean="0"/>
              <a:t>Legacy, Identity, Casualties</a:t>
            </a:r>
            <a:endParaRPr lang="he-IL" sz="1400" b="1" dirty="0"/>
          </a:p>
        </p:txBody>
      </p:sp>
      <p:sp>
        <p:nvSpPr>
          <p:cNvPr id="19" name="מלבן 18"/>
          <p:cNvSpPr/>
          <p:nvPr/>
        </p:nvSpPr>
        <p:spPr>
          <a:xfrm>
            <a:off x="285720" y="4857760"/>
            <a:ext cx="8501122" cy="78581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solidFill>
                  <a:schemeClr val="tx1"/>
                </a:solidFill>
              </a:rPr>
              <a:t>The Corps is the primary professional authority in the IDF</a:t>
            </a:r>
            <a:endParaRPr lang="he-IL" sz="24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0"/>
          </p:nvPr>
        </p:nvSpPr>
        <p:spPr/>
        <p:txBody>
          <a:bodyPr/>
          <a:lstStyle/>
          <a:p>
            <a:pPr>
              <a:defRPr/>
            </a:pPr>
            <a:fld id="{235327A2-5036-4260-B535-FE22F06BCF57}" type="slidenum">
              <a:rPr lang="he-IL" smtClean="0"/>
              <a:pPr>
                <a:defRPr/>
              </a:pPr>
              <a:t>2</a:t>
            </a:fld>
            <a:endParaRPr lang="en-US" dirty="0"/>
          </a:p>
        </p:txBody>
      </p:sp>
      <p:sp>
        <p:nvSpPr>
          <p:cNvPr id="4" name="TextBox 3"/>
          <p:cNvSpPr txBox="1"/>
          <p:nvPr/>
        </p:nvSpPr>
        <p:spPr>
          <a:xfrm>
            <a:off x="1571665" y="285728"/>
            <a:ext cx="8715375" cy="892552"/>
          </a:xfrm>
          <a:prstGeom prst="rect">
            <a:avLst/>
          </a:prstGeom>
          <a:noFill/>
        </p:spPr>
        <p:txBody>
          <a:bodyPr rtlCol="1">
            <a:spAutoFit/>
          </a:bodyPr>
          <a:lstStyle/>
          <a:p>
            <a:pPr algn="l" rtl="0">
              <a:defRPr/>
            </a:pPr>
            <a:r>
              <a:rPr lang="en-US" sz="2400" b="1" dirty="0" smtClean="0">
                <a:effectLst>
                  <a:outerShdw blurRad="38100" dist="38100" dir="2700000" algn="tl">
                    <a:srgbClr val="000000">
                      <a:alpha val="43137"/>
                    </a:srgbClr>
                  </a:outerShdw>
                </a:effectLst>
              </a:rPr>
              <a:t>Table of Contents</a:t>
            </a:r>
            <a:endParaRPr lang="en-US" sz="2400" dirty="0"/>
          </a:p>
          <a:p>
            <a:pPr algn="just" rtl="0">
              <a:defRPr/>
            </a:pPr>
            <a:endParaRPr lang="en-US" sz="1400" u="sng" dirty="0"/>
          </a:p>
          <a:p>
            <a:pPr algn="just" rtl="0">
              <a:defRPr/>
            </a:pPr>
            <a:endParaRPr lang="en-US" sz="1400" dirty="0"/>
          </a:p>
        </p:txBody>
      </p:sp>
      <p:sp>
        <p:nvSpPr>
          <p:cNvPr id="6" name="מלבן 5"/>
          <p:cNvSpPr/>
          <p:nvPr/>
        </p:nvSpPr>
        <p:spPr>
          <a:xfrm>
            <a:off x="142844" y="5357826"/>
            <a:ext cx="4357718" cy="357190"/>
          </a:xfrm>
          <a:prstGeom prst="rect">
            <a:avLst/>
          </a:prstGeom>
          <a:solidFill>
            <a:srgbClr val="5C94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dirty="0" smtClean="0">
                <a:solidFill>
                  <a:schemeClr val="tx1"/>
                </a:solidFill>
              </a:rPr>
              <a:t>Founding Principles</a:t>
            </a:r>
            <a:endParaRPr lang="he-IL" sz="1600" dirty="0">
              <a:solidFill>
                <a:schemeClr val="tx1"/>
              </a:solidFill>
            </a:endParaRPr>
          </a:p>
        </p:txBody>
      </p:sp>
      <p:sp>
        <p:nvSpPr>
          <p:cNvPr id="7" name="מלבן 6"/>
          <p:cNvSpPr/>
          <p:nvPr/>
        </p:nvSpPr>
        <p:spPr>
          <a:xfrm>
            <a:off x="142844" y="1714488"/>
            <a:ext cx="4357718" cy="357190"/>
          </a:xfrm>
          <a:prstGeom prst="rect">
            <a:avLst/>
          </a:prstGeom>
          <a:solidFill>
            <a:srgbClr val="5C94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dirty="0" smtClean="0">
                <a:solidFill>
                  <a:schemeClr val="tx1"/>
                </a:solidFill>
              </a:rPr>
              <a:t>Defense Doctrine and IDF – MOD Relations</a:t>
            </a:r>
            <a:endParaRPr lang="he-IL" sz="1600" dirty="0">
              <a:solidFill>
                <a:schemeClr val="tx1"/>
              </a:solidFill>
            </a:endParaRPr>
          </a:p>
        </p:txBody>
      </p:sp>
      <p:sp>
        <p:nvSpPr>
          <p:cNvPr id="8" name="מלבן 7"/>
          <p:cNvSpPr/>
          <p:nvPr/>
        </p:nvSpPr>
        <p:spPr>
          <a:xfrm>
            <a:off x="142844" y="2357430"/>
            <a:ext cx="4357718" cy="357190"/>
          </a:xfrm>
          <a:prstGeom prst="rect">
            <a:avLst/>
          </a:prstGeom>
          <a:solidFill>
            <a:srgbClr val="5C94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dirty="0" smtClean="0">
                <a:solidFill>
                  <a:schemeClr val="tx1"/>
                </a:solidFill>
              </a:rPr>
              <a:t>Organizational Challenges</a:t>
            </a:r>
            <a:endParaRPr lang="he-IL" sz="1600" dirty="0">
              <a:solidFill>
                <a:schemeClr val="tx1"/>
              </a:solidFill>
            </a:endParaRPr>
          </a:p>
        </p:txBody>
      </p:sp>
      <p:sp>
        <p:nvSpPr>
          <p:cNvPr id="9" name="מלבן 8"/>
          <p:cNvSpPr/>
          <p:nvPr/>
        </p:nvSpPr>
        <p:spPr>
          <a:xfrm>
            <a:off x="142844" y="3000372"/>
            <a:ext cx="4357718" cy="357190"/>
          </a:xfrm>
          <a:prstGeom prst="rect">
            <a:avLst/>
          </a:prstGeom>
          <a:solidFill>
            <a:srgbClr val="5C94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dirty="0" smtClean="0">
                <a:solidFill>
                  <a:schemeClr val="tx1"/>
                </a:solidFill>
              </a:rPr>
              <a:t>The Primary Systems</a:t>
            </a:r>
            <a:endParaRPr lang="he-IL" sz="1600" dirty="0">
              <a:solidFill>
                <a:schemeClr val="tx1"/>
              </a:solidFill>
            </a:endParaRPr>
          </a:p>
        </p:txBody>
      </p:sp>
      <p:sp>
        <p:nvSpPr>
          <p:cNvPr id="10" name="מלבן 9"/>
          <p:cNvSpPr/>
          <p:nvPr/>
        </p:nvSpPr>
        <p:spPr>
          <a:xfrm>
            <a:off x="142844" y="3643314"/>
            <a:ext cx="4357718" cy="357190"/>
          </a:xfrm>
          <a:prstGeom prst="rect">
            <a:avLst/>
          </a:prstGeom>
          <a:solidFill>
            <a:srgbClr val="5C94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dirty="0" smtClean="0">
                <a:solidFill>
                  <a:schemeClr val="tx1"/>
                </a:solidFill>
              </a:rPr>
              <a:t>The Professional System</a:t>
            </a:r>
            <a:endParaRPr lang="he-IL" sz="1600" dirty="0">
              <a:solidFill>
                <a:schemeClr val="tx1"/>
              </a:solidFill>
            </a:endParaRPr>
          </a:p>
        </p:txBody>
      </p:sp>
      <p:sp>
        <p:nvSpPr>
          <p:cNvPr id="11" name="מלבן 10"/>
          <p:cNvSpPr/>
          <p:nvPr/>
        </p:nvSpPr>
        <p:spPr>
          <a:xfrm>
            <a:off x="142844" y="4214818"/>
            <a:ext cx="4357718" cy="357190"/>
          </a:xfrm>
          <a:prstGeom prst="rect">
            <a:avLst/>
          </a:prstGeom>
          <a:solidFill>
            <a:srgbClr val="5C94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dirty="0" smtClean="0">
                <a:solidFill>
                  <a:schemeClr val="tx1"/>
                </a:solidFill>
              </a:rPr>
              <a:t>The General Staff</a:t>
            </a:r>
            <a:endParaRPr lang="he-IL" sz="1600" dirty="0">
              <a:solidFill>
                <a:schemeClr val="tx1"/>
              </a:solidFill>
            </a:endParaRPr>
          </a:p>
        </p:txBody>
      </p:sp>
      <p:sp>
        <p:nvSpPr>
          <p:cNvPr id="12" name="מלבן 11"/>
          <p:cNvSpPr/>
          <p:nvPr/>
        </p:nvSpPr>
        <p:spPr>
          <a:xfrm>
            <a:off x="4643438" y="1714488"/>
            <a:ext cx="4357718" cy="357190"/>
          </a:xfrm>
          <a:prstGeom prst="rect">
            <a:avLst/>
          </a:prstGeom>
          <a:solidFill>
            <a:srgbClr val="5C94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dirty="0" smtClean="0">
                <a:solidFill>
                  <a:schemeClr val="tx1"/>
                </a:solidFill>
              </a:rPr>
              <a:t>The Regional Commands</a:t>
            </a:r>
            <a:endParaRPr lang="he-IL" sz="1600" dirty="0">
              <a:solidFill>
                <a:schemeClr val="tx1"/>
              </a:solidFill>
            </a:endParaRPr>
          </a:p>
        </p:txBody>
      </p:sp>
      <p:sp>
        <p:nvSpPr>
          <p:cNvPr id="13" name="מלבן 12"/>
          <p:cNvSpPr/>
          <p:nvPr/>
        </p:nvSpPr>
        <p:spPr>
          <a:xfrm>
            <a:off x="4643438" y="2357430"/>
            <a:ext cx="4357718" cy="357190"/>
          </a:xfrm>
          <a:prstGeom prst="rect">
            <a:avLst/>
          </a:prstGeom>
          <a:solidFill>
            <a:srgbClr val="5C94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dirty="0" smtClean="0">
                <a:solidFill>
                  <a:schemeClr val="tx1"/>
                </a:solidFill>
              </a:rPr>
              <a:t>The Forces</a:t>
            </a:r>
            <a:endParaRPr lang="he-IL" sz="1600" dirty="0">
              <a:solidFill>
                <a:schemeClr val="tx1"/>
              </a:solidFill>
            </a:endParaRPr>
          </a:p>
        </p:txBody>
      </p:sp>
      <p:sp>
        <p:nvSpPr>
          <p:cNvPr id="14" name="מלבן 13"/>
          <p:cNvSpPr/>
          <p:nvPr/>
        </p:nvSpPr>
        <p:spPr>
          <a:xfrm>
            <a:off x="4643438" y="3000372"/>
            <a:ext cx="4357718" cy="357190"/>
          </a:xfrm>
          <a:prstGeom prst="rect">
            <a:avLst/>
          </a:prstGeom>
          <a:solidFill>
            <a:srgbClr val="5C94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dirty="0" smtClean="0">
                <a:solidFill>
                  <a:schemeClr val="tx1"/>
                </a:solidFill>
              </a:rPr>
              <a:t>The Branches</a:t>
            </a:r>
            <a:endParaRPr lang="he-IL" sz="1600" dirty="0">
              <a:solidFill>
                <a:schemeClr val="tx1"/>
              </a:solidFill>
            </a:endParaRPr>
          </a:p>
        </p:txBody>
      </p:sp>
      <p:sp>
        <p:nvSpPr>
          <p:cNvPr id="15" name="מלבן 14"/>
          <p:cNvSpPr/>
          <p:nvPr/>
        </p:nvSpPr>
        <p:spPr>
          <a:xfrm>
            <a:off x="4643438" y="3643314"/>
            <a:ext cx="4357718" cy="357190"/>
          </a:xfrm>
          <a:prstGeom prst="rect">
            <a:avLst/>
          </a:prstGeom>
          <a:solidFill>
            <a:srgbClr val="5C94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dirty="0" smtClean="0">
                <a:solidFill>
                  <a:schemeClr val="tx1"/>
                </a:solidFill>
              </a:rPr>
              <a:t>The Strategic Division</a:t>
            </a:r>
            <a:endParaRPr lang="he-IL" sz="1600" dirty="0">
              <a:solidFill>
                <a:schemeClr val="tx1"/>
              </a:solidFill>
            </a:endParaRPr>
          </a:p>
        </p:txBody>
      </p:sp>
      <p:sp>
        <p:nvSpPr>
          <p:cNvPr id="16" name="מלבן 15"/>
          <p:cNvSpPr/>
          <p:nvPr/>
        </p:nvSpPr>
        <p:spPr>
          <a:xfrm>
            <a:off x="4643438" y="4786322"/>
            <a:ext cx="4357718" cy="357190"/>
          </a:xfrm>
          <a:prstGeom prst="rect">
            <a:avLst/>
          </a:prstGeom>
          <a:solidFill>
            <a:srgbClr val="5C94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dirty="0" smtClean="0">
                <a:solidFill>
                  <a:schemeClr val="tx1"/>
                </a:solidFill>
              </a:rPr>
              <a:t>IDF Foreign Relations System</a:t>
            </a:r>
            <a:endParaRPr lang="he-IL" sz="1600" dirty="0">
              <a:solidFill>
                <a:schemeClr val="tx1"/>
              </a:solidFill>
            </a:endParaRPr>
          </a:p>
        </p:txBody>
      </p:sp>
      <p:cxnSp>
        <p:nvCxnSpPr>
          <p:cNvPr id="17" name="מחבר ישר 16"/>
          <p:cNvCxnSpPr/>
          <p:nvPr/>
        </p:nvCxnSpPr>
        <p:spPr>
          <a:xfrm rot="5400000">
            <a:off x="2035951" y="3821909"/>
            <a:ext cx="5072098" cy="0"/>
          </a:xfrm>
          <a:prstGeom prst="line">
            <a:avLst/>
          </a:prstGeom>
          <a:ln w="50800">
            <a:solidFill>
              <a:schemeClr val="tx1"/>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מלבן 17"/>
          <p:cNvSpPr/>
          <p:nvPr/>
        </p:nvSpPr>
        <p:spPr>
          <a:xfrm>
            <a:off x="142844" y="4786322"/>
            <a:ext cx="4357718" cy="357190"/>
          </a:xfrm>
          <a:prstGeom prst="rect">
            <a:avLst/>
          </a:prstGeom>
          <a:solidFill>
            <a:srgbClr val="5C94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dirty="0" smtClean="0">
                <a:solidFill>
                  <a:schemeClr val="tx1"/>
                </a:solidFill>
              </a:rPr>
              <a:t>The Operational System</a:t>
            </a:r>
            <a:endParaRPr lang="he-IL" sz="1600" dirty="0">
              <a:solidFill>
                <a:schemeClr val="tx1"/>
              </a:solidFill>
            </a:endParaRPr>
          </a:p>
        </p:txBody>
      </p:sp>
      <p:sp>
        <p:nvSpPr>
          <p:cNvPr id="19" name="מלבן 18"/>
          <p:cNvSpPr/>
          <p:nvPr/>
        </p:nvSpPr>
        <p:spPr>
          <a:xfrm>
            <a:off x="4643438" y="4214818"/>
            <a:ext cx="4357686" cy="357190"/>
          </a:xfrm>
          <a:prstGeom prst="rect">
            <a:avLst/>
          </a:prstGeom>
          <a:solidFill>
            <a:srgbClr val="5C94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dirty="0" smtClean="0">
                <a:solidFill>
                  <a:schemeClr val="tx1"/>
                </a:solidFill>
              </a:rPr>
              <a:t>International  Military Cooperation Department</a:t>
            </a:r>
            <a:endParaRPr lang="he-IL" sz="16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982678D1-B02A-402A-A855-3766198ACAD1}" type="slidenum">
              <a:rPr lang="he-IL" sz="1800" smtClean="0">
                <a:solidFill>
                  <a:schemeClr val="bg2"/>
                </a:solidFill>
                <a:cs typeface="Arial" pitchFamily="34" charset="0"/>
              </a:rPr>
              <a:pPr>
                <a:defRPr/>
              </a:pPr>
              <a:t>20</a:t>
            </a:fld>
            <a:endParaRPr lang="he-IL" sz="1800" dirty="0">
              <a:solidFill>
                <a:schemeClr val="bg2"/>
              </a:solidFill>
              <a:cs typeface="Arial" pitchFamily="34" charset="0"/>
            </a:endParaRPr>
          </a:p>
        </p:txBody>
      </p:sp>
      <p:sp>
        <p:nvSpPr>
          <p:cNvPr id="4" name="TextBox 3"/>
          <p:cNvSpPr txBox="1"/>
          <p:nvPr/>
        </p:nvSpPr>
        <p:spPr>
          <a:xfrm>
            <a:off x="1500227" y="250432"/>
            <a:ext cx="8715375" cy="892552"/>
          </a:xfrm>
          <a:prstGeom prst="rect">
            <a:avLst/>
          </a:prstGeom>
          <a:noFill/>
        </p:spPr>
        <p:txBody>
          <a:bodyPr rtlCol="1">
            <a:spAutoFit/>
          </a:bodyPr>
          <a:lstStyle/>
          <a:p>
            <a:pPr algn="l" rtl="0">
              <a:defRPr/>
            </a:pPr>
            <a:r>
              <a:rPr lang="en-US" sz="2200" b="1" dirty="0" smtClean="0">
                <a:effectLst>
                  <a:outerShdw blurRad="38100" dist="38100" dir="2700000" algn="tl">
                    <a:srgbClr val="000000">
                      <a:alpha val="43137"/>
                    </a:srgbClr>
                  </a:outerShdw>
                </a:effectLst>
              </a:rPr>
              <a:t>The Corps – Mission and Roles</a:t>
            </a:r>
            <a:endParaRPr lang="en-US" sz="2200" dirty="0"/>
          </a:p>
          <a:p>
            <a:pPr algn="just" rtl="0">
              <a:defRPr/>
            </a:pPr>
            <a:endParaRPr lang="en-US" sz="1400" u="sng" dirty="0"/>
          </a:p>
          <a:p>
            <a:pPr algn="just" rtl="0">
              <a:defRPr/>
            </a:pPr>
            <a:endParaRPr lang="en-US" sz="1400" dirty="0"/>
          </a:p>
        </p:txBody>
      </p:sp>
      <p:sp>
        <p:nvSpPr>
          <p:cNvPr id="5" name="מלבן 4"/>
          <p:cNvSpPr/>
          <p:nvPr/>
        </p:nvSpPr>
        <p:spPr>
          <a:xfrm>
            <a:off x="214282" y="1810772"/>
            <a:ext cx="8501122" cy="3046988"/>
          </a:xfrm>
          <a:prstGeom prst="rect">
            <a:avLst/>
          </a:prstGeom>
          <a:solidFill>
            <a:srgbClr val="5C94EE"/>
          </a:solidFill>
        </p:spPr>
        <p:txBody>
          <a:bodyPr wrap="square">
            <a:spAutoFit/>
          </a:bodyPr>
          <a:lstStyle/>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mn-lt"/>
                <a:cs typeface="David" pitchFamily="2" charset="-79"/>
              </a:rPr>
              <a:t>To Serve as the professional advisors to the Chief of the General Staff and the General Staff</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sz="2000"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mn-lt"/>
                <a:cs typeface="David" pitchFamily="2" charset="-79"/>
              </a:rPr>
              <a:t>To serve as the main professional authorities in their areas of responsibility to the IDF as a whole</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sz="2000"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mn-lt"/>
                <a:cs typeface="David" pitchFamily="2" charset="-79"/>
              </a:rPr>
              <a:t>To set professional directives and publish them to all IDF units and supervise their implementation.</a:t>
            </a:r>
            <a:endParaRPr lang="en-US" sz="2000" dirty="0">
              <a:latin typeface="+mn-lt"/>
              <a:cs typeface="David" pitchFamily="2" charset="-79"/>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21</a:t>
            </a:fld>
            <a:endParaRPr lang="he-IL" sz="1800" dirty="0">
              <a:solidFill>
                <a:schemeClr val="bg2"/>
              </a:solidFill>
              <a:cs typeface="Arial" pitchFamily="34" charset="0"/>
            </a:endParaRPr>
          </a:p>
        </p:txBody>
      </p:sp>
      <p:sp>
        <p:nvSpPr>
          <p:cNvPr id="5" name="Rectangle 16"/>
          <p:cNvSpPr>
            <a:spLocks noChangeArrowheads="1"/>
          </p:cNvSpPr>
          <p:nvPr/>
        </p:nvSpPr>
        <p:spPr bwMode="auto">
          <a:xfrm>
            <a:off x="0" y="1974850"/>
            <a:ext cx="9144000" cy="216853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18900000" scaled="0"/>
          </a:gradFill>
          <a:ln w="9525">
            <a:noFill/>
            <a:miter lim="800000"/>
            <a:headEnd/>
            <a:tailEnd/>
          </a:ln>
          <a:effectLst/>
        </p:spPr>
        <p:txBody>
          <a:bodyPr wrap="none" anchor="ctr"/>
          <a:lstStyle/>
          <a:p>
            <a:pPr>
              <a:defRPr/>
            </a:pPr>
            <a:endParaRPr lang="he-IL"/>
          </a:p>
        </p:txBody>
      </p:sp>
      <p:pic>
        <p:nvPicPr>
          <p:cNvPr id="6" name="Picture 5" descr="צהל צבע אנגלית"/>
          <p:cNvPicPr>
            <a:picLocks noChangeAspect="1" noChangeArrowheads="1"/>
          </p:cNvPicPr>
          <p:nvPr/>
        </p:nvPicPr>
        <p:blipFill>
          <a:blip r:embed="rId2" cstate="email"/>
          <a:stretch>
            <a:fillRect/>
          </a:stretch>
        </p:blipFill>
        <p:spPr bwMode="auto">
          <a:xfrm>
            <a:off x="3428992" y="3286124"/>
            <a:ext cx="2420314" cy="21431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ectangle 44"/>
          <p:cNvSpPr>
            <a:spLocks noChangeArrowheads="1"/>
          </p:cNvSpPr>
          <p:nvPr/>
        </p:nvSpPr>
        <p:spPr bwMode="auto">
          <a:xfrm>
            <a:off x="14761" y="2428868"/>
            <a:ext cx="9129239" cy="830997"/>
          </a:xfrm>
          <a:prstGeom prst="rect">
            <a:avLst/>
          </a:prstGeom>
          <a:noFill/>
          <a:ln w="9525">
            <a:noFill/>
            <a:miter lim="800000"/>
            <a:headEnd/>
            <a:tailEnd/>
          </a:ln>
        </p:spPr>
        <p:txBody>
          <a:bodyPr wrap="square">
            <a:spAutoFit/>
          </a:bodyPr>
          <a:lstStyle/>
          <a:p>
            <a:pPr algn="ctr" rtl="0">
              <a:spcBef>
                <a:spcPct val="50000"/>
              </a:spcBef>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The Operational System </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982678D1-B02A-402A-A855-3766198ACAD1}" type="slidenum">
              <a:rPr lang="he-IL" sz="1800" smtClean="0">
                <a:solidFill>
                  <a:schemeClr val="bg2"/>
                </a:solidFill>
                <a:cs typeface="Arial" pitchFamily="34" charset="0"/>
              </a:rPr>
              <a:pPr>
                <a:defRPr/>
              </a:pPr>
              <a:t>22</a:t>
            </a:fld>
            <a:endParaRPr lang="he-IL" sz="1800" dirty="0">
              <a:solidFill>
                <a:schemeClr val="bg2"/>
              </a:solidFill>
              <a:cs typeface="Arial" pitchFamily="34" charset="0"/>
            </a:endParaRPr>
          </a:p>
        </p:txBody>
      </p:sp>
      <p:sp>
        <p:nvSpPr>
          <p:cNvPr id="4" name="TextBox 3"/>
          <p:cNvSpPr txBox="1"/>
          <p:nvPr/>
        </p:nvSpPr>
        <p:spPr>
          <a:xfrm>
            <a:off x="1571665"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Operational System – Schematic Overview</a:t>
            </a:r>
            <a:endParaRPr lang="en-US" sz="2000" dirty="0"/>
          </a:p>
          <a:p>
            <a:pPr algn="just" rtl="0">
              <a:defRPr/>
            </a:pPr>
            <a:endParaRPr lang="en-US" sz="1400" u="sng" dirty="0"/>
          </a:p>
          <a:p>
            <a:pPr algn="just" rtl="0">
              <a:defRPr/>
            </a:pPr>
            <a:endParaRPr lang="en-US" sz="1400" dirty="0"/>
          </a:p>
        </p:txBody>
      </p:sp>
      <p:sp>
        <p:nvSpPr>
          <p:cNvPr id="5" name="מלבן 4"/>
          <p:cNvSpPr/>
          <p:nvPr/>
        </p:nvSpPr>
        <p:spPr>
          <a:xfrm>
            <a:off x="3607587" y="1500174"/>
            <a:ext cx="1928826" cy="7143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bg1"/>
                </a:solidFill>
              </a:rPr>
              <a:t>Chief of the General Staff</a:t>
            </a:r>
            <a:endParaRPr lang="he-IL" b="1" dirty="0">
              <a:solidFill>
                <a:schemeClr val="bg1"/>
              </a:solidFill>
            </a:endParaRPr>
          </a:p>
        </p:txBody>
      </p:sp>
      <p:cxnSp>
        <p:nvCxnSpPr>
          <p:cNvPr id="7" name="מחבר ישר 6"/>
          <p:cNvCxnSpPr>
            <a:stCxn id="5" idx="2"/>
          </p:cNvCxnSpPr>
          <p:nvPr/>
        </p:nvCxnSpPr>
        <p:spPr>
          <a:xfrm rot="5400000">
            <a:off x="4250528" y="2536026"/>
            <a:ext cx="642944" cy="0"/>
          </a:xfrm>
          <a:prstGeom prst="line">
            <a:avLst/>
          </a:prstGeom>
          <a:ln w="38100">
            <a:solidFill>
              <a:srgbClr val="5C94EE"/>
            </a:solidFill>
          </a:ln>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rot="10800000">
            <a:off x="1071538" y="2857496"/>
            <a:ext cx="7072364" cy="0"/>
          </a:xfrm>
          <a:prstGeom prst="line">
            <a:avLst/>
          </a:prstGeom>
          <a:ln w="38100">
            <a:solidFill>
              <a:srgbClr val="5C94EE"/>
            </a:solidFill>
          </a:ln>
        </p:spPr>
        <p:style>
          <a:lnRef idx="1">
            <a:schemeClr val="accent1"/>
          </a:lnRef>
          <a:fillRef idx="0">
            <a:schemeClr val="accent1"/>
          </a:fillRef>
          <a:effectRef idx="0">
            <a:schemeClr val="accent1"/>
          </a:effectRef>
          <a:fontRef idx="minor">
            <a:schemeClr val="tx1"/>
          </a:fontRef>
        </p:style>
      </p:cxnSp>
      <p:cxnSp>
        <p:nvCxnSpPr>
          <p:cNvPr id="34" name="מחבר ישר 33"/>
          <p:cNvCxnSpPr/>
          <p:nvPr/>
        </p:nvCxnSpPr>
        <p:spPr>
          <a:xfrm>
            <a:off x="4788024" y="2857496"/>
            <a:ext cx="3990" cy="499496"/>
          </a:xfrm>
          <a:prstGeom prst="line">
            <a:avLst/>
          </a:prstGeom>
          <a:ln w="38100">
            <a:solidFill>
              <a:srgbClr val="5C94EE"/>
            </a:solidFill>
          </a:ln>
        </p:spPr>
        <p:style>
          <a:lnRef idx="1">
            <a:schemeClr val="accent1"/>
          </a:lnRef>
          <a:fillRef idx="0">
            <a:schemeClr val="accent1"/>
          </a:fillRef>
          <a:effectRef idx="0">
            <a:schemeClr val="accent1"/>
          </a:effectRef>
          <a:fontRef idx="minor">
            <a:schemeClr val="tx1"/>
          </a:fontRef>
        </p:style>
      </p:cxnSp>
      <p:cxnSp>
        <p:nvCxnSpPr>
          <p:cNvPr id="37" name="מחבר ישר 36"/>
          <p:cNvCxnSpPr>
            <a:endCxn id="55" idx="0"/>
          </p:cNvCxnSpPr>
          <p:nvPr/>
        </p:nvCxnSpPr>
        <p:spPr>
          <a:xfrm rot="5400000">
            <a:off x="1348363" y="3562946"/>
            <a:ext cx="1428757" cy="17862"/>
          </a:xfrm>
          <a:prstGeom prst="line">
            <a:avLst/>
          </a:prstGeom>
          <a:ln w="38100">
            <a:solidFill>
              <a:srgbClr val="5C94EE"/>
            </a:solidFill>
          </a:ln>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a:off x="2843808" y="2852936"/>
            <a:ext cx="0" cy="576064"/>
          </a:xfrm>
          <a:prstGeom prst="line">
            <a:avLst/>
          </a:prstGeom>
          <a:ln w="38100">
            <a:solidFill>
              <a:srgbClr val="5C94EE"/>
            </a:solidFill>
          </a:ln>
        </p:spPr>
        <p:style>
          <a:lnRef idx="1">
            <a:schemeClr val="accent1"/>
          </a:lnRef>
          <a:fillRef idx="0">
            <a:schemeClr val="accent1"/>
          </a:fillRef>
          <a:effectRef idx="0">
            <a:schemeClr val="accent1"/>
          </a:effectRef>
          <a:fontRef idx="minor">
            <a:schemeClr val="tx1"/>
          </a:fontRef>
        </p:style>
      </p:cxnSp>
      <p:cxnSp>
        <p:nvCxnSpPr>
          <p:cNvPr id="45" name="מחבר ישר 44"/>
          <p:cNvCxnSpPr/>
          <p:nvPr/>
        </p:nvCxnSpPr>
        <p:spPr>
          <a:xfrm flipV="1">
            <a:off x="1115616" y="2857496"/>
            <a:ext cx="0" cy="499496"/>
          </a:xfrm>
          <a:prstGeom prst="line">
            <a:avLst/>
          </a:prstGeom>
          <a:ln w="38100">
            <a:solidFill>
              <a:srgbClr val="5C94EE"/>
            </a:solidFill>
          </a:ln>
        </p:spPr>
        <p:style>
          <a:lnRef idx="1">
            <a:schemeClr val="accent1"/>
          </a:lnRef>
          <a:fillRef idx="0">
            <a:schemeClr val="accent1"/>
          </a:fillRef>
          <a:effectRef idx="0">
            <a:schemeClr val="accent1"/>
          </a:effectRef>
          <a:fontRef idx="minor">
            <a:schemeClr val="tx1"/>
          </a:fontRef>
        </p:style>
      </p:cxnSp>
      <p:sp>
        <p:nvSpPr>
          <p:cNvPr id="21" name="מלבן 20"/>
          <p:cNvSpPr/>
          <p:nvPr/>
        </p:nvSpPr>
        <p:spPr>
          <a:xfrm>
            <a:off x="-36512" y="3358702"/>
            <a:ext cx="1366410" cy="570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b="1" dirty="0" smtClean="0">
                <a:solidFill>
                  <a:schemeClr val="bg1"/>
                </a:solidFill>
              </a:rPr>
              <a:t>Southern Command</a:t>
            </a:r>
            <a:endParaRPr lang="he-IL" sz="1600" b="1" dirty="0">
              <a:solidFill>
                <a:schemeClr val="bg1"/>
              </a:solidFill>
            </a:endParaRPr>
          </a:p>
        </p:txBody>
      </p:sp>
      <p:sp>
        <p:nvSpPr>
          <p:cNvPr id="51" name="מלבן 50"/>
          <p:cNvSpPr/>
          <p:nvPr/>
        </p:nvSpPr>
        <p:spPr>
          <a:xfrm>
            <a:off x="1963752" y="3358702"/>
            <a:ext cx="1366410" cy="570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b="1" dirty="0" smtClean="0">
                <a:solidFill>
                  <a:schemeClr val="bg1"/>
                </a:solidFill>
              </a:rPr>
              <a:t>Central Command</a:t>
            </a:r>
            <a:endParaRPr lang="he-IL" sz="1600" b="1" dirty="0">
              <a:solidFill>
                <a:schemeClr val="bg1"/>
              </a:solidFill>
            </a:endParaRPr>
          </a:p>
        </p:txBody>
      </p:sp>
      <p:sp>
        <p:nvSpPr>
          <p:cNvPr id="52" name="מלבן 51"/>
          <p:cNvSpPr/>
          <p:nvPr/>
        </p:nvSpPr>
        <p:spPr>
          <a:xfrm>
            <a:off x="3964016" y="3358702"/>
            <a:ext cx="1366410" cy="570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b="1" dirty="0" smtClean="0">
                <a:solidFill>
                  <a:schemeClr val="bg1"/>
                </a:solidFill>
              </a:rPr>
              <a:t>Northern Command</a:t>
            </a:r>
            <a:endParaRPr lang="he-IL" sz="1600" b="1" dirty="0">
              <a:solidFill>
                <a:schemeClr val="bg1"/>
              </a:solidFill>
            </a:endParaRPr>
          </a:p>
        </p:txBody>
      </p:sp>
      <p:sp>
        <p:nvSpPr>
          <p:cNvPr id="53" name="מלבן 52"/>
          <p:cNvSpPr/>
          <p:nvPr/>
        </p:nvSpPr>
        <p:spPr>
          <a:xfrm>
            <a:off x="5964280" y="3358702"/>
            <a:ext cx="1366410" cy="570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b="1" dirty="0" smtClean="0">
                <a:solidFill>
                  <a:schemeClr val="bg1"/>
                </a:solidFill>
              </a:rPr>
              <a:t>Home Front Command</a:t>
            </a:r>
            <a:endParaRPr lang="he-IL" sz="1600" b="1" dirty="0">
              <a:solidFill>
                <a:schemeClr val="bg1"/>
              </a:solidFill>
            </a:endParaRPr>
          </a:p>
        </p:txBody>
      </p:sp>
      <p:sp>
        <p:nvSpPr>
          <p:cNvPr id="55" name="מלבן 54"/>
          <p:cNvSpPr/>
          <p:nvPr/>
        </p:nvSpPr>
        <p:spPr>
          <a:xfrm>
            <a:off x="1214414" y="4286256"/>
            <a:ext cx="1678792" cy="7143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bg1"/>
                </a:solidFill>
              </a:rPr>
              <a:t>Navy</a:t>
            </a:r>
            <a:endParaRPr lang="he-IL" b="1" dirty="0">
              <a:solidFill>
                <a:schemeClr val="bg1"/>
              </a:solidFill>
            </a:endParaRPr>
          </a:p>
        </p:txBody>
      </p:sp>
      <p:sp>
        <p:nvSpPr>
          <p:cNvPr id="73" name="מלבן 72"/>
          <p:cNvSpPr/>
          <p:nvPr/>
        </p:nvSpPr>
        <p:spPr>
          <a:xfrm>
            <a:off x="3214678" y="4286256"/>
            <a:ext cx="1678792" cy="7143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bg1"/>
                </a:solidFill>
              </a:rPr>
              <a:t>Air Force</a:t>
            </a:r>
            <a:endParaRPr lang="he-IL" b="1" dirty="0">
              <a:solidFill>
                <a:schemeClr val="bg1"/>
              </a:solidFill>
            </a:endParaRPr>
          </a:p>
        </p:txBody>
      </p:sp>
      <p:sp>
        <p:nvSpPr>
          <p:cNvPr id="74" name="מלבן 73"/>
          <p:cNvSpPr/>
          <p:nvPr/>
        </p:nvSpPr>
        <p:spPr>
          <a:xfrm>
            <a:off x="5179224" y="4286256"/>
            <a:ext cx="1678792" cy="7143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bg1"/>
                </a:solidFill>
              </a:rPr>
              <a:t>Intelligence Command</a:t>
            </a:r>
            <a:endParaRPr lang="he-IL" b="1" dirty="0">
              <a:solidFill>
                <a:schemeClr val="bg1"/>
              </a:solidFill>
            </a:endParaRPr>
          </a:p>
        </p:txBody>
      </p:sp>
      <p:cxnSp>
        <p:nvCxnSpPr>
          <p:cNvPr id="76" name="מחבר ישר 75"/>
          <p:cNvCxnSpPr/>
          <p:nvPr/>
        </p:nvCxnSpPr>
        <p:spPr>
          <a:xfrm rot="5400000">
            <a:off x="3175482" y="3562946"/>
            <a:ext cx="1428760" cy="17860"/>
          </a:xfrm>
          <a:prstGeom prst="line">
            <a:avLst/>
          </a:prstGeom>
          <a:ln w="38100">
            <a:solidFill>
              <a:srgbClr val="5C94EE"/>
            </a:solidFill>
          </a:ln>
        </p:spPr>
        <p:style>
          <a:lnRef idx="1">
            <a:schemeClr val="accent1"/>
          </a:lnRef>
          <a:fillRef idx="0">
            <a:schemeClr val="accent1"/>
          </a:fillRef>
          <a:effectRef idx="0">
            <a:schemeClr val="accent1"/>
          </a:effectRef>
          <a:fontRef idx="minor">
            <a:schemeClr val="tx1"/>
          </a:fontRef>
        </p:style>
      </p:cxnSp>
      <p:cxnSp>
        <p:nvCxnSpPr>
          <p:cNvPr id="83" name="מחבר ישר 82"/>
          <p:cNvCxnSpPr/>
          <p:nvPr/>
        </p:nvCxnSpPr>
        <p:spPr>
          <a:xfrm rot="5400000">
            <a:off x="5143504" y="3571876"/>
            <a:ext cx="1428760" cy="0"/>
          </a:xfrm>
          <a:prstGeom prst="line">
            <a:avLst/>
          </a:prstGeom>
          <a:ln w="38100">
            <a:solidFill>
              <a:srgbClr val="5C94EE"/>
            </a:solidFill>
          </a:ln>
        </p:spPr>
        <p:style>
          <a:lnRef idx="1">
            <a:schemeClr val="accent1"/>
          </a:lnRef>
          <a:fillRef idx="0">
            <a:schemeClr val="accent1"/>
          </a:fillRef>
          <a:effectRef idx="0">
            <a:schemeClr val="accent1"/>
          </a:effectRef>
          <a:fontRef idx="minor">
            <a:schemeClr val="tx1"/>
          </a:fontRef>
        </p:style>
      </p:cxnSp>
      <p:cxnSp>
        <p:nvCxnSpPr>
          <p:cNvPr id="84" name="מחבר ישר 83"/>
          <p:cNvCxnSpPr/>
          <p:nvPr/>
        </p:nvCxnSpPr>
        <p:spPr>
          <a:xfrm rot="5400000">
            <a:off x="7393800" y="3607595"/>
            <a:ext cx="1500198" cy="0"/>
          </a:xfrm>
          <a:prstGeom prst="line">
            <a:avLst/>
          </a:prstGeom>
          <a:ln w="38100">
            <a:solidFill>
              <a:srgbClr val="5C94EE"/>
            </a:solidFill>
          </a:ln>
        </p:spPr>
        <p:style>
          <a:lnRef idx="1">
            <a:schemeClr val="accent1"/>
          </a:lnRef>
          <a:fillRef idx="0">
            <a:schemeClr val="accent1"/>
          </a:fillRef>
          <a:effectRef idx="0">
            <a:schemeClr val="accent1"/>
          </a:effectRef>
          <a:fontRef idx="minor">
            <a:schemeClr val="tx1"/>
          </a:fontRef>
        </p:style>
      </p:cxnSp>
      <p:sp>
        <p:nvSpPr>
          <p:cNvPr id="75" name="מלבן 74"/>
          <p:cNvSpPr/>
          <p:nvPr/>
        </p:nvSpPr>
        <p:spPr>
          <a:xfrm>
            <a:off x="7179488" y="4286256"/>
            <a:ext cx="1678792" cy="7143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bg1"/>
                </a:solidFill>
              </a:rPr>
              <a:t>Logistics Command</a:t>
            </a:r>
            <a:endParaRPr lang="he-IL" b="1" dirty="0">
              <a:solidFill>
                <a:schemeClr val="bg1"/>
              </a:solidFill>
            </a:endParaRPr>
          </a:p>
        </p:txBody>
      </p:sp>
      <p:sp>
        <p:nvSpPr>
          <p:cNvPr id="24" name="מלבן 23"/>
          <p:cNvSpPr/>
          <p:nvPr/>
        </p:nvSpPr>
        <p:spPr>
          <a:xfrm>
            <a:off x="7777590" y="3356992"/>
            <a:ext cx="1366410" cy="570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b="1" dirty="0" smtClean="0">
                <a:solidFill>
                  <a:schemeClr val="bg1"/>
                </a:solidFill>
              </a:rPr>
              <a:t>Depth</a:t>
            </a:r>
          </a:p>
          <a:p>
            <a:pPr algn="ctr" rtl="0"/>
            <a:r>
              <a:rPr lang="en-US" sz="1600" b="1" dirty="0" smtClean="0">
                <a:solidFill>
                  <a:schemeClr val="bg1"/>
                </a:solidFill>
              </a:rPr>
              <a:t>Command</a:t>
            </a:r>
            <a:endParaRPr lang="he-IL" sz="1600" b="1" dirty="0">
              <a:solidFill>
                <a:schemeClr val="bg1"/>
              </a:solidFill>
            </a:endParaRPr>
          </a:p>
        </p:txBody>
      </p:sp>
      <p:cxnSp>
        <p:nvCxnSpPr>
          <p:cNvPr id="39" name="מחבר ישר 38"/>
          <p:cNvCxnSpPr/>
          <p:nvPr/>
        </p:nvCxnSpPr>
        <p:spPr>
          <a:xfrm rot="5400000">
            <a:off x="6543100" y="3096414"/>
            <a:ext cx="504626" cy="17670"/>
          </a:xfrm>
          <a:prstGeom prst="line">
            <a:avLst/>
          </a:prstGeom>
          <a:ln w="38100">
            <a:solidFill>
              <a:srgbClr val="5C94E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982678D1-B02A-402A-A855-3766198ACAD1}" type="slidenum">
              <a:rPr lang="he-IL" sz="1800" smtClean="0">
                <a:solidFill>
                  <a:schemeClr val="bg2"/>
                </a:solidFill>
                <a:cs typeface="Arial" pitchFamily="34" charset="0"/>
              </a:rPr>
              <a:pPr>
                <a:defRPr/>
              </a:pPr>
              <a:t>23</a:t>
            </a:fld>
            <a:endParaRPr lang="he-IL" sz="1800" dirty="0">
              <a:solidFill>
                <a:schemeClr val="bg2"/>
              </a:solidFill>
              <a:cs typeface="Arial" pitchFamily="34" charset="0"/>
            </a:endParaRPr>
          </a:p>
        </p:txBody>
      </p:sp>
      <p:sp>
        <p:nvSpPr>
          <p:cNvPr id="4" name="TextBox 3"/>
          <p:cNvSpPr txBox="1"/>
          <p:nvPr/>
        </p:nvSpPr>
        <p:spPr>
          <a:xfrm>
            <a:off x="1500166"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Operational System – Mission and Roles</a:t>
            </a:r>
            <a:endParaRPr lang="en-US" sz="2000" dirty="0"/>
          </a:p>
          <a:p>
            <a:pPr algn="just" rtl="0">
              <a:defRPr/>
            </a:pPr>
            <a:endParaRPr lang="en-US" sz="1400" u="sng" dirty="0"/>
          </a:p>
          <a:p>
            <a:pPr algn="just" rtl="0">
              <a:defRPr/>
            </a:pPr>
            <a:endParaRPr lang="en-US" sz="1400" dirty="0"/>
          </a:p>
        </p:txBody>
      </p:sp>
      <p:sp>
        <p:nvSpPr>
          <p:cNvPr id="5" name="מלבן 4"/>
          <p:cNvSpPr/>
          <p:nvPr/>
        </p:nvSpPr>
        <p:spPr>
          <a:xfrm>
            <a:off x="142844" y="1263826"/>
            <a:ext cx="8501122" cy="2683876"/>
          </a:xfrm>
          <a:prstGeom prst="rect">
            <a:avLst/>
          </a:prstGeom>
        </p:spPr>
        <p:txBody>
          <a:bodyPr wrap="square">
            <a:spAutoFit/>
          </a:bodyPr>
          <a:lstStyle/>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Times New Roman" pitchFamily="18" charset="0"/>
                <a:cs typeface="David" pitchFamily="2" charset="-79"/>
              </a:rPr>
              <a:t>The system is made up of the IDF’s professional bodies, and its task is to accomplish the military, strategic and tactical operational objectives.</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sz="2000" dirty="0" smtClean="0">
              <a:latin typeface="Times New Roman" pitchFamily="18" charset="0"/>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Times New Roman" pitchFamily="18" charset="0"/>
                <a:cs typeface="David" pitchFamily="2" charset="-79"/>
              </a:rPr>
              <a:t>The system is based upon the operational chain of command, which flows from the Chief of the General Staff to the operational forces’ commanders.</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sz="2000" dirty="0" smtClean="0">
              <a:latin typeface="Times New Roman" pitchFamily="18" charset="0"/>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sz="2000" dirty="0">
              <a:latin typeface="Times New Roman" pitchFamily="18" charset="0"/>
              <a:cs typeface="David" pitchFamily="2" charset="-79"/>
            </a:endParaRPr>
          </a:p>
        </p:txBody>
      </p:sp>
      <p:grpSp>
        <p:nvGrpSpPr>
          <p:cNvPr id="6" name="קבוצה 16"/>
          <p:cNvGrpSpPr/>
          <p:nvPr/>
        </p:nvGrpSpPr>
        <p:grpSpPr>
          <a:xfrm rot="16200000">
            <a:off x="3107522" y="1214421"/>
            <a:ext cx="2928958" cy="7358116"/>
            <a:chOff x="71439" y="1785926"/>
            <a:chExt cx="4539852" cy="4130872"/>
          </a:xfrm>
        </p:grpSpPr>
        <p:sp>
          <p:nvSpPr>
            <p:cNvPr id="18" name="מלבן 17"/>
            <p:cNvSpPr/>
            <p:nvPr/>
          </p:nvSpPr>
          <p:spPr>
            <a:xfrm>
              <a:off x="428596" y="2000240"/>
              <a:ext cx="4000528" cy="3571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428596" y="2428868"/>
              <a:ext cx="4000528" cy="3571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428596" y="2857496"/>
              <a:ext cx="4000528" cy="3571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428596" y="3286124"/>
              <a:ext cx="4000528" cy="3571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428596" y="3714752"/>
              <a:ext cx="4000528" cy="3571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428596" y="4143380"/>
              <a:ext cx="4000528" cy="3571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428596" y="4572008"/>
              <a:ext cx="4000528" cy="3571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428596" y="5000636"/>
              <a:ext cx="4000528" cy="3571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TextBox 25"/>
            <p:cNvSpPr txBox="1"/>
            <p:nvPr/>
          </p:nvSpPr>
          <p:spPr>
            <a:xfrm>
              <a:off x="1142975" y="2507325"/>
              <a:ext cx="2357454" cy="293738"/>
            </a:xfrm>
            <a:prstGeom prst="rect">
              <a:avLst/>
            </a:prstGeom>
            <a:noFill/>
          </p:spPr>
          <p:txBody>
            <a:bodyPr wrap="square" rtlCol="1">
              <a:spAutoFit/>
            </a:bodyPr>
            <a:lstStyle/>
            <a:p>
              <a:pPr algn="l" rtl="0"/>
              <a:r>
                <a:rPr lang="en-US" sz="1400" b="1" dirty="0" smtClean="0">
                  <a:solidFill>
                    <a:schemeClr val="bg1"/>
                  </a:solidFill>
                </a:rPr>
                <a:t>Regional Command</a:t>
              </a:r>
              <a:endParaRPr lang="he-IL" sz="1400" b="1" dirty="0">
                <a:solidFill>
                  <a:schemeClr val="bg1"/>
                </a:solidFill>
              </a:endParaRPr>
            </a:p>
          </p:txBody>
        </p:sp>
        <p:sp>
          <p:nvSpPr>
            <p:cNvPr id="27" name="TextBox 26"/>
            <p:cNvSpPr txBox="1"/>
            <p:nvPr/>
          </p:nvSpPr>
          <p:spPr>
            <a:xfrm>
              <a:off x="1142976" y="2935953"/>
              <a:ext cx="2643205" cy="293738"/>
            </a:xfrm>
            <a:prstGeom prst="rect">
              <a:avLst/>
            </a:prstGeom>
            <a:noFill/>
          </p:spPr>
          <p:txBody>
            <a:bodyPr wrap="square" rtlCol="1">
              <a:spAutoFit/>
            </a:bodyPr>
            <a:lstStyle/>
            <a:p>
              <a:pPr algn="l" rtl="0"/>
              <a:r>
                <a:rPr lang="en-US" sz="1400" b="1" dirty="0" smtClean="0">
                  <a:solidFill>
                    <a:schemeClr val="bg1"/>
                  </a:solidFill>
                </a:rPr>
                <a:t>Corps (Reserve Force Only)</a:t>
              </a:r>
              <a:endParaRPr lang="he-IL" sz="1400" b="1" dirty="0">
                <a:solidFill>
                  <a:schemeClr val="bg1"/>
                </a:solidFill>
              </a:endParaRPr>
            </a:p>
          </p:txBody>
        </p:sp>
        <p:sp>
          <p:nvSpPr>
            <p:cNvPr id="28" name="TextBox 27"/>
            <p:cNvSpPr txBox="1"/>
            <p:nvPr/>
          </p:nvSpPr>
          <p:spPr>
            <a:xfrm>
              <a:off x="1142976" y="3425057"/>
              <a:ext cx="2643205" cy="172787"/>
            </a:xfrm>
            <a:prstGeom prst="rect">
              <a:avLst/>
            </a:prstGeom>
            <a:noFill/>
          </p:spPr>
          <p:txBody>
            <a:bodyPr wrap="square" rtlCol="1">
              <a:spAutoFit/>
            </a:bodyPr>
            <a:lstStyle/>
            <a:p>
              <a:pPr algn="l" rtl="0"/>
              <a:r>
                <a:rPr lang="en-US" sz="1400" b="1" dirty="0" smtClean="0">
                  <a:solidFill>
                    <a:schemeClr val="bg1"/>
                  </a:solidFill>
                </a:rPr>
                <a:t>Division</a:t>
              </a:r>
              <a:endParaRPr lang="he-IL" sz="1400" b="1" dirty="0">
                <a:solidFill>
                  <a:schemeClr val="bg1"/>
                </a:solidFill>
              </a:endParaRPr>
            </a:p>
          </p:txBody>
        </p:sp>
        <p:sp>
          <p:nvSpPr>
            <p:cNvPr id="29" name="TextBox 28"/>
            <p:cNvSpPr txBox="1"/>
            <p:nvPr/>
          </p:nvSpPr>
          <p:spPr>
            <a:xfrm>
              <a:off x="1142976" y="3853685"/>
              <a:ext cx="2643205" cy="172787"/>
            </a:xfrm>
            <a:prstGeom prst="rect">
              <a:avLst/>
            </a:prstGeom>
            <a:noFill/>
          </p:spPr>
          <p:txBody>
            <a:bodyPr wrap="square" rtlCol="1">
              <a:spAutoFit/>
            </a:bodyPr>
            <a:lstStyle/>
            <a:p>
              <a:pPr algn="l" rtl="0"/>
              <a:r>
                <a:rPr lang="en-US" sz="1400" b="1" dirty="0" smtClean="0">
                  <a:solidFill>
                    <a:schemeClr val="bg1"/>
                  </a:solidFill>
                </a:rPr>
                <a:t>Brigade</a:t>
              </a:r>
              <a:endParaRPr lang="he-IL" sz="1400" b="1" dirty="0">
                <a:solidFill>
                  <a:schemeClr val="bg1"/>
                </a:solidFill>
              </a:endParaRPr>
            </a:p>
          </p:txBody>
        </p:sp>
        <p:sp>
          <p:nvSpPr>
            <p:cNvPr id="30" name="TextBox 29"/>
            <p:cNvSpPr txBox="1"/>
            <p:nvPr/>
          </p:nvSpPr>
          <p:spPr>
            <a:xfrm>
              <a:off x="1142976" y="4282312"/>
              <a:ext cx="2643205" cy="172787"/>
            </a:xfrm>
            <a:prstGeom prst="rect">
              <a:avLst/>
            </a:prstGeom>
            <a:noFill/>
          </p:spPr>
          <p:txBody>
            <a:bodyPr wrap="square" rtlCol="1">
              <a:spAutoFit/>
            </a:bodyPr>
            <a:lstStyle/>
            <a:p>
              <a:pPr algn="l" rtl="0"/>
              <a:r>
                <a:rPr lang="en-US" sz="1400" b="1" dirty="0" smtClean="0">
                  <a:solidFill>
                    <a:schemeClr val="bg1"/>
                  </a:solidFill>
                </a:rPr>
                <a:t>Battalion</a:t>
              </a:r>
              <a:endParaRPr lang="he-IL" sz="1400" b="1" dirty="0">
                <a:solidFill>
                  <a:schemeClr val="bg1"/>
                </a:solidFill>
              </a:endParaRPr>
            </a:p>
          </p:txBody>
        </p:sp>
        <p:sp>
          <p:nvSpPr>
            <p:cNvPr id="31" name="TextBox 30"/>
            <p:cNvSpPr txBox="1"/>
            <p:nvPr/>
          </p:nvSpPr>
          <p:spPr>
            <a:xfrm>
              <a:off x="1142976" y="4710941"/>
              <a:ext cx="2643205" cy="172787"/>
            </a:xfrm>
            <a:prstGeom prst="rect">
              <a:avLst/>
            </a:prstGeom>
            <a:noFill/>
          </p:spPr>
          <p:txBody>
            <a:bodyPr wrap="square" rtlCol="1">
              <a:spAutoFit/>
            </a:bodyPr>
            <a:lstStyle/>
            <a:p>
              <a:pPr algn="l" rtl="0"/>
              <a:r>
                <a:rPr lang="en-US" sz="1400" b="1" dirty="0" smtClean="0">
                  <a:solidFill>
                    <a:schemeClr val="bg1"/>
                  </a:solidFill>
                </a:rPr>
                <a:t>Company</a:t>
              </a:r>
              <a:endParaRPr lang="he-IL" sz="1400" b="1" dirty="0">
                <a:solidFill>
                  <a:schemeClr val="bg1"/>
                </a:solidFill>
              </a:endParaRPr>
            </a:p>
          </p:txBody>
        </p:sp>
        <p:sp>
          <p:nvSpPr>
            <p:cNvPr id="32" name="TextBox 31"/>
            <p:cNvSpPr txBox="1"/>
            <p:nvPr/>
          </p:nvSpPr>
          <p:spPr>
            <a:xfrm>
              <a:off x="1142976" y="5090156"/>
              <a:ext cx="2643205" cy="172787"/>
            </a:xfrm>
            <a:prstGeom prst="rect">
              <a:avLst/>
            </a:prstGeom>
            <a:noFill/>
          </p:spPr>
          <p:txBody>
            <a:bodyPr wrap="square" rtlCol="1">
              <a:spAutoFit/>
            </a:bodyPr>
            <a:lstStyle/>
            <a:p>
              <a:pPr algn="l" rtl="0"/>
              <a:r>
                <a:rPr lang="en-US" sz="1400" b="1" dirty="0" smtClean="0">
                  <a:solidFill>
                    <a:schemeClr val="bg1"/>
                  </a:solidFill>
                </a:rPr>
                <a:t>Platoon</a:t>
              </a:r>
              <a:endParaRPr lang="he-IL" sz="1400" b="1" dirty="0">
                <a:solidFill>
                  <a:schemeClr val="bg1"/>
                </a:solidFill>
              </a:endParaRPr>
            </a:p>
          </p:txBody>
        </p:sp>
        <p:sp>
          <p:nvSpPr>
            <p:cNvPr id="33" name="TextBox 32"/>
            <p:cNvSpPr txBox="1"/>
            <p:nvPr/>
          </p:nvSpPr>
          <p:spPr>
            <a:xfrm>
              <a:off x="1142975" y="2056673"/>
              <a:ext cx="2357454" cy="293738"/>
            </a:xfrm>
            <a:prstGeom prst="rect">
              <a:avLst/>
            </a:prstGeom>
            <a:noFill/>
          </p:spPr>
          <p:txBody>
            <a:bodyPr wrap="square" rtlCol="1">
              <a:spAutoFit/>
            </a:bodyPr>
            <a:lstStyle/>
            <a:p>
              <a:pPr algn="l" rtl="0"/>
              <a:r>
                <a:rPr lang="en-US" sz="1400" b="1" dirty="0" smtClean="0">
                  <a:solidFill>
                    <a:schemeClr val="bg1"/>
                  </a:solidFill>
                </a:rPr>
                <a:t>Chief of the General Staff</a:t>
              </a:r>
              <a:endParaRPr lang="he-IL" sz="1400" b="1" dirty="0">
                <a:solidFill>
                  <a:schemeClr val="bg1"/>
                </a:solidFill>
              </a:endParaRPr>
            </a:p>
          </p:txBody>
        </p:sp>
        <p:sp>
          <p:nvSpPr>
            <p:cNvPr id="34" name="TextBox 33"/>
            <p:cNvSpPr txBox="1"/>
            <p:nvPr/>
          </p:nvSpPr>
          <p:spPr>
            <a:xfrm>
              <a:off x="3718327" y="2134427"/>
              <a:ext cx="892964" cy="138229"/>
            </a:xfrm>
            <a:prstGeom prst="rect">
              <a:avLst/>
            </a:prstGeom>
            <a:noFill/>
          </p:spPr>
          <p:txBody>
            <a:bodyPr wrap="square" rtlCol="1">
              <a:spAutoFit/>
            </a:bodyPr>
            <a:lstStyle/>
            <a:p>
              <a:pPr algn="l" rtl="0"/>
              <a:r>
                <a:rPr lang="en-US" sz="1000" b="1" dirty="0" smtClean="0">
                  <a:solidFill>
                    <a:schemeClr val="bg1"/>
                  </a:solidFill>
                </a:rPr>
                <a:t>LTG</a:t>
              </a:r>
              <a:endParaRPr lang="he-IL" sz="1000" b="1" dirty="0" smtClean="0">
                <a:solidFill>
                  <a:schemeClr val="bg1"/>
                </a:solidFill>
              </a:endParaRPr>
            </a:p>
          </p:txBody>
        </p:sp>
        <p:sp>
          <p:nvSpPr>
            <p:cNvPr id="35" name="TextBox 34"/>
            <p:cNvSpPr txBox="1"/>
            <p:nvPr/>
          </p:nvSpPr>
          <p:spPr>
            <a:xfrm>
              <a:off x="3643305" y="2563055"/>
              <a:ext cx="642942" cy="138229"/>
            </a:xfrm>
            <a:prstGeom prst="rect">
              <a:avLst/>
            </a:prstGeom>
            <a:noFill/>
          </p:spPr>
          <p:txBody>
            <a:bodyPr wrap="square" rtlCol="1">
              <a:spAutoFit/>
            </a:bodyPr>
            <a:lstStyle/>
            <a:p>
              <a:pPr algn="l" rtl="0"/>
              <a:r>
                <a:rPr lang="en-US" sz="1000" b="1" dirty="0" smtClean="0">
                  <a:solidFill>
                    <a:schemeClr val="bg1"/>
                  </a:solidFill>
                </a:rPr>
                <a:t>MG</a:t>
              </a:r>
              <a:endParaRPr lang="he-IL" sz="1000" b="1" dirty="0" smtClean="0">
                <a:solidFill>
                  <a:schemeClr val="bg1"/>
                </a:solidFill>
              </a:endParaRPr>
            </a:p>
          </p:txBody>
        </p:sp>
        <p:sp>
          <p:nvSpPr>
            <p:cNvPr id="36" name="TextBox 35"/>
            <p:cNvSpPr txBox="1"/>
            <p:nvPr/>
          </p:nvSpPr>
          <p:spPr>
            <a:xfrm>
              <a:off x="3643305" y="2991682"/>
              <a:ext cx="642942" cy="138229"/>
            </a:xfrm>
            <a:prstGeom prst="rect">
              <a:avLst/>
            </a:prstGeom>
            <a:noFill/>
          </p:spPr>
          <p:txBody>
            <a:bodyPr wrap="square" rtlCol="1">
              <a:spAutoFit/>
            </a:bodyPr>
            <a:lstStyle/>
            <a:p>
              <a:pPr algn="l" rtl="0"/>
              <a:r>
                <a:rPr lang="en-US" sz="1000" b="1" dirty="0" smtClean="0">
                  <a:solidFill>
                    <a:schemeClr val="bg1"/>
                  </a:solidFill>
                </a:rPr>
                <a:t>MG</a:t>
              </a:r>
              <a:endParaRPr lang="he-IL" sz="1000" b="1" dirty="0" smtClean="0">
                <a:solidFill>
                  <a:schemeClr val="bg1"/>
                </a:solidFill>
              </a:endParaRPr>
            </a:p>
          </p:txBody>
        </p:sp>
        <p:sp>
          <p:nvSpPr>
            <p:cNvPr id="37" name="TextBox 36"/>
            <p:cNvSpPr txBox="1"/>
            <p:nvPr/>
          </p:nvSpPr>
          <p:spPr>
            <a:xfrm>
              <a:off x="3643305" y="3420311"/>
              <a:ext cx="642942" cy="138229"/>
            </a:xfrm>
            <a:prstGeom prst="rect">
              <a:avLst/>
            </a:prstGeom>
            <a:noFill/>
          </p:spPr>
          <p:txBody>
            <a:bodyPr wrap="square" rtlCol="1">
              <a:spAutoFit/>
            </a:bodyPr>
            <a:lstStyle/>
            <a:p>
              <a:pPr algn="l" rtl="0"/>
              <a:r>
                <a:rPr lang="en-US" sz="1000" b="1" dirty="0" smtClean="0">
                  <a:solidFill>
                    <a:schemeClr val="bg1"/>
                  </a:solidFill>
                </a:rPr>
                <a:t>BG</a:t>
              </a:r>
              <a:endParaRPr lang="he-IL" sz="1000" b="1" dirty="0" smtClean="0">
                <a:solidFill>
                  <a:schemeClr val="bg1"/>
                </a:solidFill>
              </a:endParaRPr>
            </a:p>
          </p:txBody>
        </p:sp>
        <p:sp>
          <p:nvSpPr>
            <p:cNvPr id="38" name="TextBox 37"/>
            <p:cNvSpPr txBox="1"/>
            <p:nvPr/>
          </p:nvSpPr>
          <p:spPr>
            <a:xfrm>
              <a:off x="3607596" y="3848938"/>
              <a:ext cx="782237" cy="138229"/>
            </a:xfrm>
            <a:prstGeom prst="rect">
              <a:avLst/>
            </a:prstGeom>
            <a:noFill/>
          </p:spPr>
          <p:txBody>
            <a:bodyPr wrap="square" rtlCol="1">
              <a:spAutoFit/>
            </a:bodyPr>
            <a:lstStyle/>
            <a:p>
              <a:pPr algn="l" rtl="0"/>
              <a:r>
                <a:rPr lang="en-US" sz="1000" b="1" dirty="0" smtClean="0">
                  <a:solidFill>
                    <a:schemeClr val="bg1"/>
                  </a:solidFill>
                </a:rPr>
                <a:t>COL</a:t>
              </a:r>
              <a:endParaRPr lang="he-IL" sz="1000" b="1" dirty="0" smtClean="0">
                <a:solidFill>
                  <a:schemeClr val="bg1"/>
                </a:solidFill>
              </a:endParaRPr>
            </a:p>
          </p:txBody>
        </p:sp>
        <p:sp>
          <p:nvSpPr>
            <p:cNvPr id="39" name="TextBox 38"/>
            <p:cNvSpPr txBox="1"/>
            <p:nvPr/>
          </p:nvSpPr>
          <p:spPr>
            <a:xfrm>
              <a:off x="3607596" y="4268814"/>
              <a:ext cx="782237" cy="138229"/>
            </a:xfrm>
            <a:prstGeom prst="rect">
              <a:avLst/>
            </a:prstGeom>
            <a:noFill/>
          </p:spPr>
          <p:txBody>
            <a:bodyPr wrap="square" rtlCol="1">
              <a:spAutoFit/>
            </a:bodyPr>
            <a:lstStyle/>
            <a:p>
              <a:pPr algn="l" rtl="0"/>
              <a:r>
                <a:rPr lang="en-US" sz="1000" b="1" dirty="0" smtClean="0">
                  <a:solidFill>
                    <a:schemeClr val="bg1"/>
                  </a:solidFill>
                </a:rPr>
                <a:t>LTC</a:t>
              </a:r>
              <a:endParaRPr lang="he-IL" sz="1000" b="1" dirty="0" smtClean="0">
                <a:solidFill>
                  <a:schemeClr val="bg1"/>
                </a:solidFill>
              </a:endParaRPr>
            </a:p>
          </p:txBody>
        </p:sp>
        <p:sp>
          <p:nvSpPr>
            <p:cNvPr id="40" name="TextBox 39"/>
            <p:cNvSpPr txBox="1"/>
            <p:nvPr/>
          </p:nvSpPr>
          <p:spPr>
            <a:xfrm>
              <a:off x="3643307" y="4693776"/>
              <a:ext cx="857256" cy="224623"/>
            </a:xfrm>
            <a:prstGeom prst="rect">
              <a:avLst/>
            </a:prstGeom>
            <a:noFill/>
          </p:spPr>
          <p:txBody>
            <a:bodyPr wrap="square" rtlCol="1">
              <a:spAutoFit/>
            </a:bodyPr>
            <a:lstStyle/>
            <a:p>
              <a:pPr algn="l" rtl="0"/>
              <a:r>
                <a:rPr lang="en-US" sz="1000" b="1" dirty="0" smtClean="0">
                  <a:solidFill>
                    <a:schemeClr val="bg1"/>
                  </a:solidFill>
                </a:rPr>
                <a:t>MAJ / CPT</a:t>
              </a:r>
              <a:endParaRPr lang="he-IL" sz="1000" b="1" dirty="0">
                <a:solidFill>
                  <a:schemeClr val="bg1"/>
                </a:solidFill>
              </a:endParaRPr>
            </a:p>
          </p:txBody>
        </p:sp>
        <p:sp>
          <p:nvSpPr>
            <p:cNvPr id="41" name="TextBox 40"/>
            <p:cNvSpPr txBox="1"/>
            <p:nvPr/>
          </p:nvSpPr>
          <p:spPr>
            <a:xfrm>
              <a:off x="3746892" y="5165601"/>
              <a:ext cx="642942" cy="138229"/>
            </a:xfrm>
            <a:prstGeom prst="rect">
              <a:avLst/>
            </a:prstGeom>
            <a:noFill/>
          </p:spPr>
          <p:txBody>
            <a:bodyPr wrap="square" rtlCol="1">
              <a:spAutoFit/>
            </a:bodyPr>
            <a:lstStyle/>
            <a:p>
              <a:pPr algn="l" rtl="0"/>
              <a:r>
                <a:rPr lang="en-US" sz="1000" b="1" dirty="0" smtClean="0">
                  <a:solidFill>
                    <a:schemeClr val="bg1"/>
                  </a:solidFill>
                </a:rPr>
                <a:t>LT</a:t>
              </a:r>
              <a:endParaRPr lang="he-IL" sz="1000" b="1" dirty="0" smtClean="0">
                <a:solidFill>
                  <a:schemeClr val="bg1"/>
                </a:solidFill>
              </a:endParaRPr>
            </a:p>
          </p:txBody>
        </p:sp>
        <p:sp>
          <p:nvSpPr>
            <p:cNvPr id="42" name="חץ למטה 41"/>
            <p:cNvSpPr/>
            <p:nvPr/>
          </p:nvSpPr>
          <p:spPr>
            <a:xfrm>
              <a:off x="71439" y="1785926"/>
              <a:ext cx="1357290" cy="4130872"/>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24</a:t>
            </a:fld>
            <a:endParaRPr lang="he-IL" sz="1800" dirty="0">
              <a:solidFill>
                <a:schemeClr val="bg2"/>
              </a:solidFill>
              <a:cs typeface="Arial" pitchFamily="34" charset="0"/>
            </a:endParaRPr>
          </a:p>
        </p:txBody>
      </p:sp>
      <p:sp>
        <p:nvSpPr>
          <p:cNvPr id="5" name="Rectangle 16"/>
          <p:cNvSpPr>
            <a:spLocks noChangeArrowheads="1"/>
          </p:cNvSpPr>
          <p:nvPr/>
        </p:nvSpPr>
        <p:spPr bwMode="auto">
          <a:xfrm>
            <a:off x="0" y="1974850"/>
            <a:ext cx="9144000" cy="216853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18900000" scaled="0"/>
          </a:gradFill>
          <a:ln w="9525">
            <a:noFill/>
            <a:miter lim="800000"/>
            <a:headEnd/>
            <a:tailEnd/>
          </a:ln>
          <a:effectLst/>
        </p:spPr>
        <p:txBody>
          <a:bodyPr wrap="none" anchor="ctr"/>
          <a:lstStyle/>
          <a:p>
            <a:pPr>
              <a:defRPr/>
            </a:pPr>
            <a:endParaRPr lang="he-IL"/>
          </a:p>
        </p:txBody>
      </p:sp>
      <p:pic>
        <p:nvPicPr>
          <p:cNvPr id="6" name="Picture 5" descr="צהל צבע אנגלית"/>
          <p:cNvPicPr>
            <a:picLocks noChangeAspect="1" noChangeArrowheads="1"/>
          </p:cNvPicPr>
          <p:nvPr/>
        </p:nvPicPr>
        <p:blipFill>
          <a:blip r:embed="rId2" cstate="email"/>
          <a:stretch>
            <a:fillRect/>
          </a:stretch>
        </p:blipFill>
        <p:spPr bwMode="auto">
          <a:xfrm>
            <a:off x="3428992" y="3286124"/>
            <a:ext cx="2420314" cy="21431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ectangle 44"/>
          <p:cNvSpPr>
            <a:spLocks noChangeArrowheads="1"/>
          </p:cNvSpPr>
          <p:nvPr/>
        </p:nvSpPr>
        <p:spPr bwMode="auto">
          <a:xfrm>
            <a:off x="14761" y="2428868"/>
            <a:ext cx="9129239" cy="830997"/>
          </a:xfrm>
          <a:prstGeom prst="rect">
            <a:avLst/>
          </a:prstGeom>
          <a:noFill/>
          <a:ln w="9525">
            <a:noFill/>
            <a:miter lim="800000"/>
            <a:headEnd/>
            <a:tailEnd/>
          </a:ln>
        </p:spPr>
        <p:txBody>
          <a:bodyPr wrap="square">
            <a:spAutoFit/>
          </a:bodyPr>
          <a:lstStyle/>
          <a:p>
            <a:pPr algn="ctr" rtl="0">
              <a:spcBef>
                <a:spcPct val="50000"/>
              </a:spcBef>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The General </a:t>
            </a:r>
            <a:r>
              <a:rPr lang="en-US" sz="4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StAff</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 </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25</a:t>
            </a:fld>
            <a:endParaRPr lang="he-IL" sz="1800" dirty="0">
              <a:solidFill>
                <a:schemeClr val="bg2"/>
              </a:solidFill>
              <a:cs typeface="Arial" pitchFamily="34" charset="0"/>
            </a:endParaRPr>
          </a:p>
        </p:txBody>
      </p:sp>
      <p:sp>
        <p:nvSpPr>
          <p:cNvPr id="4" name="TextBox 3"/>
          <p:cNvSpPr txBox="1"/>
          <p:nvPr/>
        </p:nvSpPr>
        <p:spPr>
          <a:xfrm>
            <a:off x="1500227"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General Staff – Organizing Principles</a:t>
            </a:r>
            <a:endParaRPr lang="en-US" sz="2000" dirty="0"/>
          </a:p>
          <a:p>
            <a:pPr algn="just" rtl="0">
              <a:defRPr/>
            </a:pPr>
            <a:endParaRPr lang="en-US" sz="1400" u="sng" dirty="0"/>
          </a:p>
          <a:p>
            <a:pPr algn="just" rtl="0">
              <a:defRPr/>
            </a:pPr>
            <a:endParaRPr lang="en-US" sz="1400" dirty="0"/>
          </a:p>
        </p:txBody>
      </p:sp>
      <p:sp>
        <p:nvSpPr>
          <p:cNvPr id="5" name="מלבן 4"/>
          <p:cNvSpPr/>
          <p:nvPr/>
        </p:nvSpPr>
        <p:spPr>
          <a:xfrm>
            <a:off x="214282" y="1103170"/>
            <a:ext cx="8501122" cy="1754326"/>
          </a:xfrm>
          <a:prstGeom prst="rect">
            <a:avLst/>
          </a:prstGeom>
        </p:spPr>
        <p:txBody>
          <a:bodyPr wrap="square">
            <a:spAutoFit/>
          </a:bodyPr>
          <a:lstStyle/>
          <a:p>
            <a:pPr marL="342900" indent="-342900" algn="l" rtl="0">
              <a:lnSpc>
                <a:spcPct val="150000"/>
              </a:lnSpc>
              <a:buFont typeface="Wingdings" pitchFamily="2" charset="2"/>
              <a:buChar char="Ø"/>
            </a:pPr>
            <a:r>
              <a:rPr lang="en-US" dirty="0" smtClean="0"/>
              <a:t>The General Staff is responsible for the operation of joint forces in the theatre of war</a:t>
            </a:r>
          </a:p>
          <a:p>
            <a:pPr marL="342900" indent="-342900" algn="l" rtl="0">
              <a:lnSpc>
                <a:spcPct val="150000"/>
              </a:lnSpc>
              <a:buFont typeface="Wingdings" pitchFamily="2" charset="2"/>
              <a:buChar char="Ø"/>
            </a:pPr>
            <a:r>
              <a:rPr lang="en-US" dirty="0" smtClean="0"/>
              <a:t>It is the only body in the army which interacts with the political echelon</a:t>
            </a:r>
          </a:p>
          <a:p>
            <a:pPr marL="342900" indent="-342900" algn="l" rtl="0">
              <a:lnSpc>
                <a:spcPct val="150000"/>
              </a:lnSpc>
              <a:buFont typeface="Wingdings" pitchFamily="2" charset="2"/>
              <a:buChar char="Ø"/>
            </a:pPr>
            <a:r>
              <a:rPr lang="en-US" dirty="0" smtClean="0"/>
              <a:t>The General Staff is responsible for force build-up and force operation</a:t>
            </a:r>
          </a:p>
        </p:txBody>
      </p:sp>
      <p:sp>
        <p:nvSpPr>
          <p:cNvPr id="6" name="TextBox 5"/>
          <p:cNvSpPr txBox="1"/>
          <p:nvPr/>
        </p:nvSpPr>
        <p:spPr>
          <a:xfrm>
            <a:off x="214282" y="3174872"/>
            <a:ext cx="8572560" cy="369332"/>
          </a:xfrm>
          <a:prstGeom prst="rect">
            <a:avLst/>
          </a:prstGeom>
          <a:noFill/>
        </p:spPr>
        <p:txBody>
          <a:bodyPr wrap="square" rtlCol="1">
            <a:spAutoFit/>
          </a:bodyPr>
          <a:lstStyle/>
          <a:p>
            <a:pPr algn="l" rtl="0"/>
            <a:r>
              <a:rPr lang="en-US" b="1" dirty="0" smtClean="0"/>
              <a:t>The General Staff Operates through 8 operational HQ’s:</a:t>
            </a:r>
            <a:endParaRPr lang="he-IL" b="1" dirty="0"/>
          </a:p>
        </p:txBody>
      </p:sp>
      <p:sp>
        <p:nvSpPr>
          <p:cNvPr id="7" name="TextBox 6"/>
          <p:cNvSpPr txBox="1"/>
          <p:nvPr/>
        </p:nvSpPr>
        <p:spPr>
          <a:xfrm>
            <a:off x="285720" y="3889252"/>
            <a:ext cx="3571900" cy="1754326"/>
          </a:xfrm>
          <a:prstGeom prst="rect">
            <a:avLst/>
          </a:prstGeom>
          <a:noFill/>
        </p:spPr>
        <p:txBody>
          <a:bodyPr wrap="square" rtlCol="1">
            <a:spAutoFit/>
          </a:bodyPr>
          <a:lstStyle/>
          <a:p>
            <a:pPr algn="l" rtl="0">
              <a:lnSpc>
                <a:spcPct val="150000"/>
              </a:lnSpc>
              <a:buFont typeface="Wingdings" pitchFamily="2" charset="2"/>
              <a:buChar char="§"/>
            </a:pPr>
            <a:r>
              <a:rPr lang="en-US" dirty="0" smtClean="0"/>
              <a:t> The Air Force Command</a:t>
            </a:r>
          </a:p>
          <a:p>
            <a:pPr algn="l" rtl="0">
              <a:lnSpc>
                <a:spcPct val="150000"/>
              </a:lnSpc>
              <a:buFont typeface="Wingdings" pitchFamily="2" charset="2"/>
              <a:buChar char="§"/>
            </a:pPr>
            <a:r>
              <a:rPr lang="en-US" dirty="0" smtClean="0"/>
              <a:t> The Naval Command</a:t>
            </a:r>
          </a:p>
          <a:p>
            <a:pPr algn="l" rtl="0">
              <a:lnSpc>
                <a:spcPct val="150000"/>
              </a:lnSpc>
              <a:buFont typeface="Wingdings" pitchFamily="2" charset="2"/>
              <a:buChar char="§"/>
            </a:pPr>
            <a:r>
              <a:rPr lang="en-US" dirty="0" smtClean="0"/>
              <a:t> The Home-Front Command</a:t>
            </a:r>
          </a:p>
          <a:p>
            <a:pPr algn="l" rtl="0">
              <a:lnSpc>
                <a:spcPct val="150000"/>
              </a:lnSpc>
              <a:buFont typeface="Wingdings" pitchFamily="2" charset="2"/>
              <a:buChar char="§"/>
            </a:pPr>
            <a:r>
              <a:rPr lang="en-US" dirty="0" smtClean="0"/>
              <a:t> The Logistics Command</a:t>
            </a:r>
            <a:endParaRPr lang="he-IL" dirty="0"/>
          </a:p>
        </p:txBody>
      </p:sp>
      <p:sp>
        <p:nvSpPr>
          <p:cNvPr id="8" name="TextBox 7"/>
          <p:cNvSpPr txBox="1"/>
          <p:nvPr/>
        </p:nvSpPr>
        <p:spPr>
          <a:xfrm>
            <a:off x="3929058" y="3889252"/>
            <a:ext cx="3571900" cy="2169825"/>
          </a:xfrm>
          <a:prstGeom prst="rect">
            <a:avLst/>
          </a:prstGeom>
          <a:noFill/>
        </p:spPr>
        <p:txBody>
          <a:bodyPr wrap="square" rtlCol="1">
            <a:spAutoFit/>
          </a:bodyPr>
          <a:lstStyle/>
          <a:p>
            <a:pPr algn="l" rtl="0">
              <a:lnSpc>
                <a:spcPct val="150000"/>
              </a:lnSpc>
              <a:buFont typeface="Wingdings" pitchFamily="2" charset="2"/>
              <a:buChar char="§"/>
            </a:pPr>
            <a:r>
              <a:rPr lang="en-US" dirty="0" smtClean="0"/>
              <a:t> The Intelligence Command</a:t>
            </a:r>
          </a:p>
          <a:p>
            <a:pPr algn="l" rtl="0">
              <a:lnSpc>
                <a:spcPct val="150000"/>
              </a:lnSpc>
              <a:buFont typeface="Wingdings" pitchFamily="2" charset="2"/>
              <a:buChar char="§"/>
            </a:pPr>
            <a:r>
              <a:rPr lang="en-US" dirty="0" smtClean="0"/>
              <a:t> The Northern Command</a:t>
            </a:r>
          </a:p>
          <a:p>
            <a:pPr algn="l" rtl="0">
              <a:lnSpc>
                <a:spcPct val="150000"/>
              </a:lnSpc>
              <a:buFont typeface="Wingdings" pitchFamily="2" charset="2"/>
              <a:buChar char="§"/>
            </a:pPr>
            <a:r>
              <a:rPr lang="en-US" dirty="0" smtClean="0"/>
              <a:t> The Central Command</a:t>
            </a:r>
          </a:p>
          <a:p>
            <a:pPr algn="l" rtl="0">
              <a:lnSpc>
                <a:spcPct val="150000"/>
              </a:lnSpc>
              <a:buFont typeface="Wingdings" pitchFamily="2" charset="2"/>
              <a:buChar char="§"/>
            </a:pPr>
            <a:r>
              <a:rPr lang="en-US" dirty="0" smtClean="0"/>
              <a:t> The Southern Command</a:t>
            </a:r>
          </a:p>
          <a:p>
            <a:pPr algn="l" rtl="0">
              <a:lnSpc>
                <a:spcPct val="150000"/>
              </a:lnSpc>
              <a:buFont typeface="Wingdings" pitchFamily="2" charset="2"/>
              <a:buChar char="§"/>
            </a:pPr>
            <a:r>
              <a:rPr lang="en-US" dirty="0" smtClean="0"/>
              <a:t> The Depth Command</a:t>
            </a:r>
            <a:endParaRPr lang="he-IL"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26</a:t>
            </a:fld>
            <a:endParaRPr lang="he-IL" sz="1800" dirty="0">
              <a:solidFill>
                <a:schemeClr val="bg2"/>
              </a:solidFill>
              <a:cs typeface="Arial" pitchFamily="34" charset="0"/>
            </a:endParaRPr>
          </a:p>
        </p:txBody>
      </p:sp>
      <p:sp>
        <p:nvSpPr>
          <p:cNvPr id="8" name="TextBox 7"/>
          <p:cNvSpPr txBox="1"/>
          <p:nvPr/>
        </p:nvSpPr>
        <p:spPr>
          <a:xfrm>
            <a:off x="1571665" y="250432"/>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IDF General Staff </a:t>
            </a:r>
            <a:endParaRPr lang="en-US" sz="2000" b="1" dirty="0">
              <a:effectLst>
                <a:outerShdw blurRad="38100" dist="38100" dir="2700000" algn="tl">
                  <a:srgbClr val="000000">
                    <a:alpha val="43137"/>
                  </a:srgbClr>
                </a:outerShdw>
              </a:effectLst>
            </a:endParaRPr>
          </a:p>
          <a:p>
            <a:pPr algn="just" rtl="0">
              <a:defRPr/>
            </a:pPr>
            <a:endParaRPr lang="en-US" sz="1400" u="sng" dirty="0"/>
          </a:p>
          <a:p>
            <a:pPr algn="just" rtl="0">
              <a:defRPr/>
            </a:pPr>
            <a:endParaRPr lang="en-US" sz="1400" dirty="0"/>
          </a:p>
        </p:txBody>
      </p:sp>
      <p:sp>
        <p:nvSpPr>
          <p:cNvPr id="18" name="AutoShape 2"/>
          <p:cNvSpPr>
            <a:spLocks noChangeArrowheads="1"/>
          </p:cNvSpPr>
          <p:nvPr/>
        </p:nvSpPr>
        <p:spPr bwMode="auto">
          <a:xfrm>
            <a:off x="3317875" y="812468"/>
            <a:ext cx="2054225" cy="544830"/>
          </a:xfrm>
          <a:prstGeom prst="roundRect">
            <a:avLst>
              <a:gd name="adj" fmla="val 16667"/>
            </a:avLst>
          </a:prstGeom>
          <a:solidFill>
            <a:schemeClr val="bg1"/>
          </a:solidFill>
          <a:ln w="15875" algn="ctr">
            <a:solidFill>
              <a:schemeClr val="tx1"/>
            </a:solidFill>
            <a:round/>
            <a:headEnd/>
            <a:tailEnd/>
          </a:ln>
        </p:spPr>
        <p:txBody>
          <a:bodyPr wrap="square" anchor="ctr">
            <a:spAutoFit/>
          </a:bodyPr>
          <a:lstStyle/>
          <a:p>
            <a:pPr algn="ctr" rtl="0"/>
            <a:endParaRPr lang="en-US" sz="800" b="1" dirty="0"/>
          </a:p>
          <a:p>
            <a:pPr algn="ctr" rtl="0"/>
            <a:r>
              <a:rPr lang="en-US" sz="1200" b="1" dirty="0"/>
              <a:t>      Chief of Staff</a:t>
            </a:r>
          </a:p>
          <a:p>
            <a:pPr algn="ctr" rtl="0"/>
            <a:endParaRPr lang="en-US" sz="600" b="1" dirty="0"/>
          </a:p>
        </p:txBody>
      </p:sp>
      <p:sp>
        <p:nvSpPr>
          <p:cNvPr id="21" name="AutoShape 3"/>
          <p:cNvSpPr>
            <a:spLocks noChangeArrowheads="1"/>
          </p:cNvSpPr>
          <p:nvPr/>
        </p:nvSpPr>
        <p:spPr bwMode="auto">
          <a:xfrm>
            <a:off x="785786" y="1142984"/>
            <a:ext cx="1189037" cy="512763"/>
          </a:xfrm>
          <a:prstGeom prst="roundRect">
            <a:avLst>
              <a:gd name="adj" fmla="val 16667"/>
            </a:avLst>
          </a:prstGeom>
          <a:solidFill>
            <a:schemeClr val="bg1"/>
          </a:solidFill>
          <a:ln w="15875" algn="ctr">
            <a:solidFill>
              <a:schemeClr val="tx1"/>
            </a:solidFill>
            <a:round/>
            <a:headEnd/>
            <a:tailEnd/>
          </a:ln>
        </p:spPr>
        <p:txBody>
          <a:bodyPr wrap="none" anchor="ctr">
            <a:spAutoFit/>
          </a:bodyPr>
          <a:lstStyle/>
          <a:p>
            <a:pPr algn="ctr" rtl="0"/>
            <a:r>
              <a:rPr lang="en-US" sz="1200" b="1" dirty="0"/>
              <a:t>Deputy</a:t>
            </a:r>
          </a:p>
          <a:p>
            <a:pPr algn="ctr" rtl="0"/>
            <a:r>
              <a:rPr lang="en-US" sz="1200" b="1" dirty="0"/>
              <a:t>Chief of Staff</a:t>
            </a:r>
          </a:p>
        </p:txBody>
      </p:sp>
      <p:sp>
        <p:nvSpPr>
          <p:cNvPr id="23" name="AutoShape 4"/>
          <p:cNvSpPr>
            <a:spLocks noChangeArrowheads="1"/>
          </p:cNvSpPr>
          <p:nvPr/>
        </p:nvSpPr>
        <p:spPr bwMode="auto">
          <a:xfrm>
            <a:off x="7645939" y="2101650"/>
            <a:ext cx="1395411" cy="1518940"/>
          </a:xfrm>
          <a:prstGeom prst="roundRect">
            <a:avLst>
              <a:gd name="adj" fmla="val 16667"/>
            </a:avLst>
          </a:prstGeom>
          <a:solidFill>
            <a:schemeClr val="bg1"/>
          </a:solidFill>
          <a:ln w="15875" algn="ctr">
            <a:solidFill>
              <a:schemeClr val="tx1"/>
            </a:solidFill>
            <a:round/>
            <a:headEnd/>
            <a:tailEnd/>
          </a:ln>
        </p:spPr>
        <p:txBody>
          <a:bodyPr wrap="square" anchor="ctr">
            <a:spAutoFit/>
          </a:bodyPr>
          <a:lstStyle/>
          <a:p>
            <a:pPr algn="ctr" rtl="0"/>
            <a:r>
              <a:rPr lang="en-US" sz="1200" b="1" u="sng" dirty="0" smtClean="0"/>
              <a:t>Technology      </a:t>
            </a:r>
            <a:endParaRPr lang="en-US" sz="1200" b="1" u="sng" dirty="0"/>
          </a:p>
          <a:p>
            <a:pPr algn="ctr" rtl="0"/>
            <a:r>
              <a:rPr lang="en-US" sz="1200" b="1" u="sng" dirty="0" smtClean="0"/>
              <a:t>and </a:t>
            </a:r>
            <a:r>
              <a:rPr lang="en-US" sz="1200" b="1" u="sng" dirty="0"/>
              <a:t>Logistics</a:t>
            </a:r>
          </a:p>
          <a:p>
            <a:pPr algn="ctr" rtl="0"/>
            <a:r>
              <a:rPr lang="en-US" sz="1200" b="1" u="sng" dirty="0" smtClean="0"/>
              <a:t>Branch (J4</a:t>
            </a:r>
            <a:r>
              <a:rPr lang="en-US" sz="1200" b="1" u="sng" dirty="0" smtClean="0"/>
              <a:t>) – Under the command of the Ground Forces</a:t>
            </a:r>
            <a:endParaRPr lang="en-US" sz="1200" b="1" u="sng" dirty="0"/>
          </a:p>
        </p:txBody>
      </p:sp>
      <p:sp>
        <p:nvSpPr>
          <p:cNvPr id="24" name="AutoShape 5"/>
          <p:cNvSpPr>
            <a:spLocks noChangeArrowheads="1"/>
          </p:cNvSpPr>
          <p:nvPr/>
        </p:nvSpPr>
        <p:spPr bwMode="auto">
          <a:xfrm>
            <a:off x="6321446" y="2074818"/>
            <a:ext cx="1179512" cy="510778"/>
          </a:xfrm>
          <a:prstGeom prst="roundRect">
            <a:avLst>
              <a:gd name="adj" fmla="val 16667"/>
            </a:avLst>
          </a:prstGeom>
          <a:solidFill>
            <a:schemeClr val="bg1"/>
          </a:solidFill>
          <a:ln w="15875" algn="ctr">
            <a:solidFill>
              <a:schemeClr val="tx1"/>
            </a:solidFill>
            <a:round/>
            <a:headEnd/>
            <a:tailEnd/>
          </a:ln>
        </p:spPr>
        <p:txBody>
          <a:bodyPr wrap="square" anchor="ctr">
            <a:spAutoFit/>
          </a:bodyPr>
          <a:lstStyle/>
          <a:p>
            <a:pPr algn="ctr" rtl="0"/>
            <a:r>
              <a:rPr lang="en-US" sz="1200" b="1" u="sng" dirty="0" smtClean="0"/>
              <a:t>C4I</a:t>
            </a:r>
            <a:endParaRPr lang="en-US" sz="1200" b="1" u="sng" dirty="0"/>
          </a:p>
          <a:p>
            <a:pPr algn="ctr" rtl="0"/>
            <a:r>
              <a:rPr lang="en-US" sz="1200" b="1" u="sng" dirty="0" smtClean="0"/>
              <a:t>Branch (J6)</a:t>
            </a:r>
            <a:endParaRPr lang="en-US" sz="1200" b="1" u="sng" dirty="0"/>
          </a:p>
        </p:txBody>
      </p:sp>
      <p:sp>
        <p:nvSpPr>
          <p:cNvPr id="29" name="AutoShape 6"/>
          <p:cNvSpPr>
            <a:spLocks noChangeArrowheads="1"/>
          </p:cNvSpPr>
          <p:nvPr/>
        </p:nvSpPr>
        <p:spPr bwMode="auto">
          <a:xfrm>
            <a:off x="4779974" y="2074818"/>
            <a:ext cx="1435100" cy="512762"/>
          </a:xfrm>
          <a:prstGeom prst="roundRect">
            <a:avLst>
              <a:gd name="adj" fmla="val 16667"/>
            </a:avLst>
          </a:prstGeom>
          <a:solidFill>
            <a:schemeClr val="bg1"/>
          </a:solidFill>
          <a:ln w="15875" algn="ctr">
            <a:solidFill>
              <a:schemeClr val="tx1"/>
            </a:solidFill>
            <a:round/>
            <a:headEnd/>
            <a:tailEnd/>
          </a:ln>
        </p:spPr>
        <p:txBody>
          <a:bodyPr anchor="ctr">
            <a:spAutoFit/>
          </a:bodyPr>
          <a:lstStyle/>
          <a:p>
            <a:pPr algn="ctr" rtl="0"/>
            <a:r>
              <a:rPr lang="en-US" sz="1200" b="1" u="sng" dirty="0" smtClean="0"/>
              <a:t>Personnel Directorate (J1)</a:t>
            </a:r>
            <a:endParaRPr lang="en-US" sz="1200" b="1" u="sng" dirty="0"/>
          </a:p>
        </p:txBody>
      </p:sp>
      <p:sp>
        <p:nvSpPr>
          <p:cNvPr id="30" name="AutoShape 7"/>
          <p:cNvSpPr>
            <a:spLocks noChangeArrowheads="1"/>
          </p:cNvSpPr>
          <p:nvPr/>
        </p:nvSpPr>
        <p:spPr bwMode="auto">
          <a:xfrm>
            <a:off x="76177" y="2093903"/>
            <a:ext cx="1352551" cy="512762"/>
          </a:xfrm>
          <a:prstGeom prst="roundRect">
            <a:avLst>
              <a:gd name="adj" fmla="val 16667"/>
            </a:avLst>
          </a:prstGeom>
          <a:solidFill>
            <a:schemeClr val="bg1"/>
          </a:solidFill>
          <a:ln w="15875" algn="ctr">
            <a:solidFill>
              <a:schemeClr val="tx1"/>
            </a:solidFill>
            <a:round/>
            <a:headEnd/>
            <a:tailEnd/>
          </a:ln>
        </p:spPr>
        <p:txBody>
          <a:bodyPr anchor="ctr">
            <a:spAutoFit/>
          </a:bodyPr>
          <a:lstStyle/>
          <a:p>
            <a:pPr algn="ctr" rtl="0"/>
            <a:r>
              <a:rPr lang="en-US" sz="1200" b="1" u="sng" dirty="0"/>
              <a:t>Intelligence</a:t>
            </a:r>
          </a:p>
          <a:p>
            <a:pPr algn="ctr" rtl="0"/>
            <a:r>
              <a:rPr lang="en-US" sz="1200" b="1" u="sng" dirty="0" smtClean="0"/>
              <a:t>Branch (J2)</a:t>
            </a:r>
            <a:endParaRPr lang="en-US" sz="1200" b="1" u="sng" dirty="0"/>
          </a:p>
        </p:txBody>
      </p:sp>
      <p:sp>
        <p:nvSpPr>
          <p:cNvPr id="31" name="AutoShape 8"/>
          <p:cNvSpPr>
            <a:spLocks noChangeArrowheads="1"/>
          </p:cNvSpPr>
          <p:nvPr/>
        </p:nvSpPr>
        <p:spPr bwMode="auto">
          <a:xfrm>
            <a:off x="3198813" y="2071678"/>
            <a:ext cx="1444625" cy="512762"/>
          </a:xfrm>
          <a:prstGeom prst="roundRect">
            <a:avLst>
              <a:gd name="adj" fmla="val 16667"/>
            </a:avLst>
          </a:prstGeom>
          <a:solidFill>
            <a:schemeClr val="bg1"/>
          </a:solidFill>
          <a:ln w="15875" algn="ctr">
            <a:solidFill>
              <a:schemeClr val="tx1"/>
            </a:solidFill>
            <a:round/>
            <a:headEnd/>
            <a:tailEnd/>
          </a:ln>
        </p:spPr>
        <p:txBody>
          <a:bodyPr anchor="ctr">
            <a:spAutoFit/>
          </a:bodyPr>
          <a:lstStyle/>
          <a:p>
            <a:pPr algn="ctr" rtl="0"/>
            <a:r>
              <a:rPr lang="en-US" sz="1200" b="1" u="sng" dirty="0" smtClean="0"/>
              <a:t>Operations</a:t>
            </a:r>
          </a:p>
          <a:p>
            <a:pPr algn="ctr" rtl="0"/>
            <a:r>
              <a:rPr lang="en-US" sz="1200" b="1" u="sng" dirty="0" smtClean="0"/>
              <a:t>Branch (J3)</a:t>
            </a:r>
            <a:endParaRPr lang="en-US" sz="1200" b="1" u="sng" dirty="0"/>
          </a:p>
        </p:txBody>
      </p:sp>
      <p:sp>
        <p:nvSpPr>
          <p:cNvPr id="32" name="AutoShape 9"/>
          <p:cNvSpPr>
            <a:spLocks noChangeArrowheads="1"/>
          </p:cNvSpPr>
          <p:nvPr/>
        </p:nvSpPr>
        <p:spPr bwMode="auto">
          <a:xfrm>
            <a:off x="1560502" y="2082195"/>
            <a:ext cx="1511300" cy="510778"/>
          </a:xfrm>
          <a:prstGeom prst="roundRect">
            <a:avLst>
              <a:gd name="adj" fmla="val 16667"/>
            </a:avLst>
          </a:prstGeom>
          <a:solidFill>
            <a:schemeClr val="bg1"/>
          </a:solidFill>
          <a:ln w="15875" algn="ctr">
            <a:solidFill>
              <a:schemeClr val="tx1"/>
            </a:solidFill>
            <a:round/>
            <a:headEnd/>
            <a:tailEnd/>
          </a:ln>
        </p:spPr>
        <p:txBody>
          <a:bodyPr anchor="ctr">
            <a:spAutoFit/>
          </a:bodyPr>
          <a:lstStyle/>
          <a:p>
            <a:pPr algn="ctr" rtl="0"/>
            <a:r>
              <a:rPr lang="en-US" sz="1200" b="1" u="sng" dirty="0" smtClean="0"/>
              <a:t>Planning</a:t>
            </a:r>
          </a:p>
          <a:p>
            <a:pPr algn="ctr" rtl="0"/>
            <a:r>
              <a:rPr lang="en-US" sz="1200" b="1" u="sng" dirty="0" smtClean="0"/>
              <a:t>Directorate (J5)</a:t>
            </a:r>
            <a:endParaRPr lang="en-US" sz="1200" b="1" u="sng" dirty="0"/>
          </a:p>
        </p:txBody>
      </p:sp>
      <p:sp>
        <p:nvSpPr>
          <p:cNvPr id="33" name="AutoShape 10"/>
          <p:cNvSpPr>
            <a:spLocks noChangeArrowheads="1"/>
          </p:cNvSpPr>
          <p:nvPr/>
        </p:nvSpPr>
        <p:spPr bwMode="auto">
          <a:xfrm>
            <a:off x="4902465" y="2694095"/>
            <a:ext cx="1107569" cy="442674"/>
          </a:xfrm>
          <a:prstGeom prst="roundRect">
            <a:avLst>
              <a:gd name="adj" fmla="val 16667"/>
            </a:avLst>
          </a:prstGeom>
          <a:solidFill>
            <a:schemeClr val="bg1"/>
          </a:solidFill>
          <a:ln w="15875" algn="ctr">
            <a:solidFill>
              <a:schemeClr val="tx1"/>
            </a:solidFill>
            <a:round/>
            <a:headEnd/>
            <a:tailEnd/>
          </a:ln>
        </p:spPr>
        <p:txBody>
          <a:bodyPr wrap="none" anchor="ctr">
            <a:spAutoFit/>
          </a:bodyPr>
          <a:lstStyle/>
          <a:p>
            <a:pPr algn="ctr" rtl="0"/>
            <a:r>
              <a:rPr lang="en-US" sz="1000" b="1" dirty="0"/>
              <a:t>Education and</a:t>
            </a:r>
          </a:p>
          <a:p>
            <a:pPr algn="ctr" rtl="0"/>
            <a:r>
              <a:rPr lang="en-US" sz="1000" b="1" dirty="0"/>
              <a:t>Youth Corps</a:t>
            </a:r>
          </a:p>
        </p:txBody>
      </p:sp>
      <p:sp>
        <p:nvSpPr>
          <p:cNvPr id="34" name="AutoShape 11"/>
          <p:cNvSpPr>
            <a:spLocks noChangeArrowheads="1"/>
          </p:cNvSpPr>
          <p:nvPr/>
        </p:nvSpPr>
        <p:spPr bwMode="auto">
          <a:xfrm>
            <a:off x="4948052" y="3791256"/>
            <a:ext cx="1062433" cy="272415"/>
          </a:xfrm>
          <a:prstGeom prst="roundRect">
            <a:avLst>
              <a:gd name="adj" fmla="val 16667"/>
            </a:avLst>
          </a:prstGeom>
          <a:solidFill>
            <a:schemeClr val="bg1"/>
          </a:solidFill>
          <a:ln w="15875" algn="ctr">
            <a:solidFill>
              <a:schemeClr val="tx1"/>
            </a:solidFill>
            <a:round/>
            <a:headEnd/>
            <a:tailEnd/>
          </a:ln>
        </p:spPr>
        <p:txBody>
          <a:bodyPr wrap="none" anchor="ctr">
            <a:spAutoFit/>
          </a:bodyPr>
          <a:lstStyle/>
          <a:p>
            <a:pPr algn="ctr" rtl="0"/>
            <a:r>
              <a:rPr lang="en-US" sz="1000" b="1"/>
              <a:t>Military Police</a:t>
            </a:r>
          </a:p>
        </p:txBody>
      </p:sp>
      <p:sp>
        <p:nvSpPr>
          <p:cNvPr id="35" name="AutoShape 12"/>
          <p:cNvSpPr>
            <a:spLocks noChangeArrowheads="1"/>
          </p:cNvSpPr>
          <p:nvPr/>
        </p:nvSpPr>
        <p:spPr bwMode="auto">
          <a:xfrm>
            <a:off x="4922792" y="3248133"/>
            <a:ext cx="1120889" cy="442674"/>
          </a:xfrm>
          <a:prstGeom prst="roundRect">
            <a:avLst>
              <a:gd name="adj" fmla="val 16667"/>
            </a:avLst>
          </a:prstGeom>
          <a:solidFill>
            <a:schemeClr val="bg1"/>
          </a:solidFill>
          <a:ln w="15875" algn="ctr">
            <a:solidFill>
              <a:schemeClr val="tx1"/>
            </a:solidFill>
            <a:round/>
            <a:headEnd/>
            <a:tailEnd/>
          </a:ln>
        </p:spPr>
        <p:txBody>
          <a:bodyPr wrap="none" anchor="ctr">
            <a:spAutoFit/>
          </a:bodyPr>
          <a:lstStyle/>
          <a:p>
            <a:pPr algn="ctr" rtl="0"/>
            <a:r>
              <a:rPr lang="en-US" sz="1000" b="1" dirty="0"/>
              <a:t>GS Advisor on</a:t>
            </a:r>
          </a:p>
          <a:p>
            <a:pPr algn="ctr" rtl="0"/>
            <a:r>
              <a:rPr lang="en-US" sz="1000" b="1" dirty="0"/>
              <a:t>Women Issues</a:t>
            </a:r>
          </a:p>
        </p:txBody>
      </p:sp>
      <p:sp>
        <p:nvSpPr>
          <p:cNvPr id="36" name="AutoShape 13"/>
          <p:cNvSpPr>
            <a:spLocks noChangeArrowheads="1"/>
          </p:cNvSpPr>
          <p:nvPr/>
        </p:nvSpPr>
        <p:spPr bwMode="auto">
          <a:xfrm>
            <a:off x="4786314" y="4143380"/>
            <a:ext cx="1430582" cy="612934"/>
          </a:xfrm>
          <a:prstGeom prst="roundRect">
            <a:avLst>
              <a:gd name="adj" fmla="val 16667"/>
            </a:avLst>
          </a:prstGeom>
          <a:solidFill>
            <a:schemeClr val="bg1"/>
          </a:solidFill>
          <a:ln w="15875" algn="ctr">
            <a:solidFill>
              <a:schemeClr val="tx1"/>
            </a:solidFill>
            <a:round/>
            <a:headEnd/>
            <a:tailEnd/>
          </a:ln>
        </p:spPr>
        <p:txBody>
          <a:bodyPr wrap="none" anchor="ctr">
            <a:spAutoFit/>
          </a:bodyPr>
          <a:lstStyle/>
          <a:p>
            <a:pPr algn="ctr" rtl="0"/>
            <a:r>
              <a:rPr lang="en-US" sz="1000" b="1" dirty="0"/>
              <a:t>Personnel Planning</a:t>
            </a:r>
          </a:p>
          <a:p>
            <a:pPr algn="ctr" rtl="0"/>
            <a:r>
              <a:rPr lang="en-US" sz="1000" b="1" dirty="0"/>
              <a:t>and Management</a:t>
            </a:r>
          </a:p>
          <a:p>
            <a:pPr algn="ctr" rtl="0"/>
            <a:r>
              <a:rPr lang="en-US" sz="1000" b="1" dirty="0"/>
              <a:t>Department</a:t>
            </a:r>
          </a:p>
        </p:txBody>
      </p:sp>
      <p:sp>
        <p:nvSpPr>
          <p:cNvPr id="37" name="AutoShape 14"/>
          <p:cNvSpPr>
            <a:spLocks noChangeArrowheads="1"/>
          </p:cNvSpPr>
          <p:nvPr/>
        </p:nvSpPr>
        <p:spPr bwMode="auto">
          <a:xfrm>
            <a:off x="4714876" y="4786322"/>
            <a:ext cx="1651492" cy="612934"/>
          </a:xfrm>
          <a:prstGeom prst="roundRect">
            <a:avLst>
              <a:gd name="adj" fmla="val 16667"/>
            </a:avLst>
          </a:prstGeom>
          <a:solidFill>
            <a:schemeClr val="bg1"/>
          </a:solidFill>
          <a:ln w="15875" algn="ctr">
            <a:solidFill>
              <a:schemeClr val="tx1"/>
            </a:solidFill>
            <a:round/>
            <a:headEnd/>
            <a:tailEnd/>
          </a:ln>
        </p:spPr>
        <p:txBody>
          <a:bodyPr wrap="none" anchor="ctr">
            <a:spAutoFit/>
          </a:bodyPr>
          <a:lstStyle/>
          <a:p>
            <a:pPr algn="ctr" rtl="0"/>
            <a:r>
              <a:rPr lang="en-US" sz="1000" b="1" dirty="0"/>
              <a:t>Personal Services</a:t>
            </a:r>
          </a:p>
          <a:p>
            <a:pPr algn="ctr" rtl="0"/>
            <a:r>
              <a:rPr lang="en-US" sz="1000" b="1" dirty="0"/>
              <a:t> Retirement and</a:t>
            </a:r>
          </a:p>
          <a:p>
            <a:pPr algn="ctr" rtl="0"/>
            <a:r>
              <a:rPr lang="en-US" sz="1000" b="1" dirty="0"/>
              <a:t> Payments Department </a:t>
            </a:r>
          </a:p>
        </p:txBody>
      </p:sp>
      <p:sp>
        <p:nvSpPr>
          <p:cNvPr id="38" name="AutoShape 15"/>
          <p:cNvSpPr>
            <a:spLocks noChangeArrowheads="1"/>
          </p:cNvSpPr>
          <p:nvPr/>
        </p:nvSpPr>
        <p:spPr bwMode="auto">
          <a:xfrm>
            <a:off x="4714876" y="5500702"/>
            <a:ext cx="1690044" cy="272415"/>
          </a:xfrm>
          <a:prstGeom prst="roundRect">
            <a:avLst>
              <a:gd name="adj" fmla="val 16667"/>
            </a:avLst>
          </a:prstGeom>
          <a:solidFill>
            <a:schemeClr val="bg1"/>
          </a:solidFill>
          <a:ln w="15875" algn="ctr">
            <a:solidFill>
              <a:schemeClr val="tx1"/>
            </a:solidFill>
            <a:round/>
            <a:headEnd/>
            <a:tailEnd/>
          </a:ln>
        </p:spPr>
        <p:txBody>
          <a:bodyPr wrap="none" anchor="ctr">
            <a:spAutoFit/>
          </a:bodyPr>
          <a:lstStyle/>
          <a:p>
            <a:pPr algn="ctr" rtl="0"/>
            <a:r>
              <a:rPr lang="en-US" sz="1000" b="1" dirty="0"/>
              <a:t>Public Inquiries Projects</a:t>
            </a:r>
          </a:p>
        </p:txBody>
      </p:sp>
      <p:sp>
        <p:nvSpPr>
          <p:cNvPr id="39" name="AutoShape 16"/>
          <p:cNvSpPr>
            <a:spLocks noChangeArrowheads="1"/>
          </p:cNvSpPr>
          <p:nvPr/>
        </p:nvSpPr>
        <p:spPr bwMode="auto">
          <a:xfrm>
            <a:off x="3317875" y="3051165"/>
            <a:ext cx="919163" cy="681038"/>
          </a:xfrm>
          <a:prstGeom prst="roundRect">
            <a:avLst>
              <a:gd name="adj" fmla="val 16667"/>
            </a:avLst>
          </a:prstGeom>
          <a:solidFill>
            <a:schemeClr val="bg1"/>
          </a:solidFill>
          <a:ln w="15875" algn="ctr">
            <a:solidFill>
              <a:schemeClr val="tx1"/>
            </a:solidFill>
            <a:round/>
            <a:headEnd/>
            <a:tailEnd/>
          </a:ln>
        </p:spPr>
        <p:txBody>
          <a:bodyPr anchor="ctr">
            <a:spAutoFit/>
          </a:bodyPr>
          <a:lstStyle/>
          <a:p>
            <a:pPr algn="ctr" rtl="0"/>
            <a:r>
              <a:rPr lang="en-US" sz="1000" b="1"/>
              <a:t>The  Operations Division</a:t>
            </a:r>
            <a:r>
              <a:rPr lang="en-US" sz="1400" b="1"/>
              <a:t> </a:t>
            </a:r>
          </a:p>
        </p:txBody>
      </p:sp>
      <p:sp>
        <p:nvSpPr>
          <p:cNvPr id="40" name="AutoShape 17"/>
          <p:cNvSpPr>
            <a:spLocks noChangeArrowheads="1"/>
          </p:cNvSpPr>
          <p:nvPr/>
        </p:nvSpPr>
        <p:spPr bwMode="auto">
          <a:xfrm>
            <a:off x="3095625" y="4047217"/>
            <a:ext cx="1360488" cy="442674"/>
          </a:xfrm>
          <a:prstGeom prst="roundRect">
            <a:avLst>
              <a:gd name="adj" fmla="val 16667"/>
            </a:avLst>
          </a:prstGeom>
          <a:solidFill>
            <a:schemeClr val="bg1"/>
          </a:solidFill>
          <a:ln w="15875" algn="ctr">
            <a:solidFill>
              <a:schemeClr val="tx1"/>
            </a:solidFill>
            <a:round/>
            <a:headEnd/>
            <a:tailEnd/>
          </a:ln>
        </p:spPr>
        <p:txBody>
          <a:bodyPr wrap="square" anchor="ctr">
            <a:spAutoFit/>
          </a:bodyPr>
          <a:lstStyle/>
          <a:p>
            <a:pPr algn="ctr" rtl="0"/>
            <a:r>
              <a:rPr lang="en-US" sz="1000" b="1"/>
              <a:t>IDF Spokespersons </a:t>
            </a:r>
          </a:p>
        </p:txBody>
      </p:sp>
      <p:sp>
        <p:nvSpPr>
          <p:cNvPr id="41" name="AutoShape 18"/>
          <p:cNvSpPr>
            <a:spLocks noChangeArrowheads="1"/>
          </p:cNvSpPr>
          <p:nvPr/>
        </p:nvSpPr>
        <p:spPr bwMode="auto">
          <a:xfrm>
            <a:off x="3057525" y="4718755"/>
            <a:ext cx="1447800" cy="612934"/>
          </a:xfrm>
          <a:prstGeom prst="roundRect">
            <a:avLst>
              <a:gd name="adj" fmla="val 16667"/>
            </a:avLst>
          </a:prstGeom>
          <a:solidFill>
            <a:schemeClr val="bg1"/>
          </a:solidFill>
          <a:ln w="15875" algn="ctr">
            <a:solidFill>
              <a:schemeClr val="tx1"/>
            </a:solidFill>
            <a:round/>
            <a:headEnd/>
            <a:tailEnd/>
          </a:ln>
        </p:spPr>
        <p:txBody>
          <a:bodyPr anchor="ctr">
            <a:spAutoFit/>
          </a:bodyPr>
          <a:lstStyle/>
          <a:p>
            <a:pPr algn="ctr" rtl="0"/>
            <a:r>
              <a:rPr lang="en-US" sz="1000" b="1"/>
              <a:t>Head of Education Doctrine Department </a:t>
            </a:r>
          </a:p>
        </p:txBody>
      </p:sp>
      <p:sp>
        <p:nvSpPr>
          <p:cNvPr id="42" name="AutoShape 20"/>
          <p:cNvSpPr>
            <a:spLocks noChangeArrowheads="1"/>
          </p:cNvSpPr>
          <p:nvPr/>
        </p:nvSpPr>
        <p:spPr bwMode="auto">
          <a:xfrm>
            <a:off x="1874838" y="3019415"/>
            <a:ext cx="803275" cy="525463"/>
          </a:xfrm>
          <a:prstGeom prst="roundRect">
            <a:avLst>
              <a:gd name="adj" fmla="val 16667"/>
            </a:avLst>
          </a:prstGeom>
          <a:noFill/>
          <a:ln w="9525" algn="ctr">
            <a:solidFill>
              <a:schemeClr val="tx1"/>
            </a:solidFill>
            <a:round/>
            <a:headEnd/>
            <a:tailEnd/>
          </a:ln>
        </p:spPr>
        <p:txBody>
          <a:bodyPr anchor="ctr">
            <a:spAutoFit/>
          </a:bodyPr>
          <a:lstStyle/>
          <a:p>
            <a:pPr algn="ctr" rtl="0"/>
            <a:r>
              <a:rPr lang="en-US" sz="1000" b="1" dirty="0"/>
              <a:t>Strategic Division</a:t>
            </a:r>
            <a:r>
              <a:rPr lang="en-US" sz="1400" b="1" dirty="0"/>
              <a:t>   </a:t>
            </a:r>
          </a:p>
        </p:txBody>
      </p:sp>
      <p:sp>
        <p:nvSpPr>
          <p:cNvPr id="43" name="AutoShape 21"/>
          <p:cNvSpPr>
            <a:spLocks noChangeArrowheads="1"/>
          </p:cNvSpPr>
          <p:nvPr/>
        </p:nvSpPr>
        <p:spPr bwMode="auto">
          <a:xfrm>
            <a:off x="1874838" y="3981440"/>
            <a:ext cx="823912" cy="446088"/>
          </a:xfrm>
          <a:prstGeom prst="roundRect">
            <a:avLst>
              <a:gd name="adj" fmla="val 16667"/>
            </a:avLst>
          </a:prstGeom>
          <a:solidFill>
            <a:schemeClr val="bg1"/>
          </a:solidFill>
          <a:ln w="15875" algn="ctr">
            <a:solidFill>
              <a:schemeClr val="tx1"/>
            </a:solidFill>
            <a:round/>
            <a:headEnd/>
            <a:tailEnd/>
          </a:ln>
        </p:spPr>
        <p:txBody>
          <a:bodyPr anchor="ctr">
            <a:spAutoFit/>
          </a:bodyPr>
          <a:lstStyle/>
          <a:p>
            <a:pPr algn="ctr" rtl="0"/>
            <a:r>
              <a:rPr lang="en-US" sz="1000" b="1"/>
              <a:t>Planning Division</a:t>
            </a:r>
          </a:p>
        </p:txBody>
      </p:sp>
      <p:sp>
        <p:nvSpPr>
          <p:cNvPr id="44" name="AutoShape 22"/>
          <p:cNvSpPr>
            <a:spLocks noChangeArrowheads="1"/>
          </p:cNvSpPr>
          <p:nvPr/>
        </p:nvSpPr>
        <p:spPr bwMode="auto">
          <a:xfrm>
            <a:off x="0" y="3000372"/>
            <a:ext cx="1047750" cy="512762"/>
          </a:xfrm>
          <a:prstGeom prst="roundRect">
            <a:avLst>
              <a:gd name="adj" fmla="val 16667"/>
            </a:avLst>
          </a:prstGeom>
          <a:noFill/>
          <a:ln w="15875" algn="ctr">
            <a:solidFill>
              <a:schemeClr val="tx1"/>
            </a:solidFill>
            <a:round/>
            <a:headEnd/>
            <a:tailEnd/>
          </a:ln>
        </p:spPr>
        <p:txBody>
          <a:bodyPr anchor="ctr">
            <a:spAutoFit/>
          </a:bodyPr>
          <a:lstStyle/>
          <a:p>
            <a:pPr algn="ctr" rtl="0"/>
            <a:r>
              <a:rPr lang="en-US" sz="1000" b="1" dirty="0"/>
              <a:t>IDI Chief of Staff </a:t>
            </a:r>
            <a:r>
              <a:rPr lang="en-US" sz="1400" b="1" dirty="0"/>
              <a:t> </a:t>
            </a:r>
          </a:p>
        </p:txBody>
      </p:sp>
      <p:sp>
        <p:nvSpPr>
          <p:cNvPr id="45" name="AutoShape 23"/>
          <p:cNvSpPr>
            <a:spLocks noChangeArrowheads="1"/>
          </p:cNvSpPr>
          <p:nvPr/>
        </p:nvSpPr>
        <p:spPr bwMode="auto">
          <a:xfrm>
            <a:off x="0" y="3929066"/>
            <a:ext cx="989013" cy="442912"/>
          </a:xfrm>
          <a:prstGeom prst="roundRect">
            <a:avLst>
              <a:gd name="adj" fmla="val 16667"/>
            </a:avLst>
          </a:prstGeom>
          <a:noFill/>
          <a:ln w="15875" algn="ctr">
            <a:solidFill>
              <a:schemeClr val="tx1"/>
            </a:solidFill>
            <a:round/>
            <a:headEnd/>
            <a:tailEnd/>
          </a:ln>
        </p:spPr>
        <p:txBody>
          <a:bodyPr wrap="square" anchor="ctr">
            <a:spAutoFit/>
          </a:bodyPr>
          <a:lstStyle/>
          <a:p>
            <a:pPr algn="ctr" rtl="0"/>
            <a:r>
              <a:rPr lang="en-US" sz="1000" b="1" dirty="0" smtClean="0"/>
              <a:t>Production Division</a:t>
            </a:r>
            <a:endParaRPr lang="en-US" sz="1000" b="1" dirty="0"/>
          </a:p>
        </p:txBody>
      </p:sp>
      <p:sp>
        <p:nvSpPr>
          <p:cNvPr id="46" name="AutoShape 24"/>
          <p:cNvSpPr>
            <a:spLocks noChangeArrowheads="1"/>
          </p:cNvSpPr>
          <p:nvPr/>
        </p:nvSpPr>
        <p:spPr bwMode="auto">
          <a:xfrm>
            <a:off x="7747151" y="4821226"/>
            <a:ext cx="1036638" cy="276225"/>
          </a:xfrm>
          <a:prstGeom prst="roundRect">
            <a:avLst>
              <a:gd name="adj" fmla="val 16667"/>
            </a:avLst>
          </a:prstGeom>
          <a:solidFill>
            <a:schemeClr val="bg1"/>
          </a:solidFill>
          <a:ln w="15875" algn="ctr">
            <a:solidFill>
              <a:schemeClr val="tx1"/>
            </a:solidFill>
            <a:round/>
            <a:headEnd/>
            <a:tailEnd/>
          </a:ln>
        </p:spPr>
        <p:txBody>
          <a:bodyPr anchor="ctr">
            <a:spAutoFit/>
          </a:bodyPr>
          <a:lstStyle/>
          <a:p>
            <a:pPr algn="ctr" rtl="0"/>
            <a:r>
              <a:rPr lang="en-US" sz="1000" b="1"/>
              <a:t>Logistics</a:t>
            </a:r>
            <a:endParaRPr lang="en-US" sz="1400" b="1"/>
          </a:p>
        </p:txBody>
      </p:sp>
      <p:sp>
        <p:nvSpPr>
          <p:cNvPr id="47" name="AutoShape 25"/>
          <p:cNvSpPr>
            <a:spLocks noChangeArrowheads="1"/>
          </p:cNvSpPr>
          <p:nvPr/>
        </p:nvSpPr>
        <p:spPr bwMode="auto">
          <a:xfrm>
            <a:off x="7747151" y="5500676"/>
            <a:ext cx="1042988" cy="342900"/>
          </a:xfrm>
          <a:prstGeom prst="roundRect">
            <a:avLst>
              <a:gd name="adj" fmla="val 16667"/>
            </a:avLst>
          </a:prstGeom>
          <a:solidFill>
            <a:schemeClr val="bg1"/>
          </a:solidFill>
          <a:ln w="15875" algn="ctr">
            <a:solidFill>
              <a:schemeClr val="tx1"/>
            </a:solidFill>
            <a:round/>
            <a:headEnd/>
            <a:tailEnd/>
          </a:ln>
        </p:spPr>
        <p:txBody>
          <a:bodyPr anchor="ctr">
            <a:spAutoFit/>
          </a:bodyPr>
          <a:lstStyle/>
          <a:p>
            <a:pPr algn="ctr" rtl="0"/>
            <a:r>
              <a:rPr lang="en-US" sz="1000" b="1"/>
              <a:t>Ordinance </a:t>
            </a:r>
            <a:r>
              <a:rPr lang="en-US" sz="1400" b="1"/>
              <a:t> </a:t>
            </a:r>
          </a:p>
        </p:txBody>
      </p:sp>
      <p:sp>
        <p:nvSpPr>
          <p:cNvPr id="48" name="AutoShape 26"/>
          <p:cNvSpPr>
            <a:spLocks noChangeArrowheads="1"/>
          </p:cNvSpPr>
          <p:nvPr/>
        </p:nvSpPr>
        <p:spPr bwMode="auto">
          <a:xfrm>
            <a:off x="6413500" y="3032115"/>
            <a:ext cx="980833" cy="512763"/>
          </a:xfrm>
          <a:prstGeom prst="roundRect">
            <a:avLst>
              <a:gd name="adj" fmla="val 16667"/>
            </a:avLst>
          </a:prstGeom>
          <a:solidFill>
            <a:schemeClr val="bg1"/>
          </a:solidFill>
          <a:ln w="15875" algn="ctr">
            <a:solidFill>
              <a:schemeClr val="tx1"/>
            </a:solidFill>
            <a:round/>
            <a:headEnd/>
            <a:tailEnd/>
          </a:ln>
        </p:spPr>
        <p:txBody>
          <a:bodyPr wrap="square" anchor="ctr">
            <a:spAutoFit/>
          </a:bodyPr>
          <a:lstStyle/>
          <a:p>
            <a:pPr algn="ctr" rtl="0"/>
            <a:r>
              <a:rPr lang="en-US" sz="1000" b="1"/>
              <a:t>Technology Division</a:t>
            </a:r>
            <a:r>
              <a:rPr lang="en-US" sz="1400" b="1"/>
              <a:t> </a:t>
            </a:r>
          </a:p>
        </p:txBody>
      </p:sp>
      <p:sp>
        <p:nvSpPr>
          <p:cNvPr id="49" name="AutoShape 27"/>
          <p:cNvSpPr>
            <a:spLocks noChangeArrowheads="1"/>
          </p:cNvSpPr>
          <p:nvPr/>
        </p:nvSpPr>
        <p:spPr bwMode="auto">
          <a:xfrm>
            <a:off x="6319838" y="3938578"/>
            <a:ext cx="1262063" cy="681037"/>
          </a:xfrm>
          <a:prstGeom prst="roundRect">
            <a:avLst>
              <a:gd name="adj" fmla="val 16667"/>
            </a:avLst>
          </a:prstGeom>
          <a:solidFill>
            <a:schemeClr val="bg1"/>
          </a:solidFill>
          <a:ln w="15875" algn="ctr">
            <a:solidFill>
              <a:schemeClr val="tx1"/>
            </a:solidFill>
            <a:round/>
            <a:headEnd/>
            <a:tailEnd/>
          </a:ln>
        </p:spPr>
        <p:txBody>
          <a:bodyPr wrap="square" anchor="ctr">
            <a:spAutoFit/>
          </a:bodyPr>
          <a:lstStyle/>
          <a:p>
            <a:pPr algn="ctr" rtl="0"/>
            <a:r>
              <a:rPr lang="en-US" sz="1000" b="1" dirty="0"/>
              <a:t>Computer Communication Center</a:t>
            </a:r>
            <a:r>
              <a:rPr lang="en-US" sz="1400" b="1" dirty="0"/>
              <a:t> </a:t>
            </a:r>
          </a:p>
        </p:txBody>
      </p:sp>
      <p:sp>
        <p:nvSpPr>
          <p:cNvPr id="50" name="AutoShape 28"/>
          <p:cNvSpPr>
            <a:spLocks noChangeArrowheads="1"/>
          </p:cNvSpPr>
          <p:nvPr/>
        </p:nvSpPr>
        <p:spPr bwMode="auto">
          <a:xfrm>
            <a:off x="4714876" y="5857892"/>
            <a:ext cx="1524000" cy="442674"/>
          </a:xfrm>
          <a:prstGeom prst="roundRect">
            <a:avLst>
              <a:gd name="adj" fmla="val 16667"/>
            </a:avLst>
          </a:prstGeom>
          <a:solidFill>
            <a:schemeClr val="bg1"/>
          </a:solidFill>
          <a:ln w="15875" algn="ctr">
            <a:solidFill>
              <a:schemeClr val="tx1"/>
            </a:solidFill>
            <a:round/>
            <a:headEnd/>
            <a:tailEnd/>
          </a:ln>
        </p:spPr>
        <p:txBody>
          <a:bodyPr anchor="ctr">
            <a:spAutoFit/>
          </a:bodyPr>
          <a:lstStyle/>
          <a:p>
            <a:pPr algn="ctr" rtl="0"/>
            <a:r>
              <a:rPr lang="en-US" sz="1000" b="1" dirty="0"/>
              <a:t>Personnel Department</a:t>
            </a:r>
          </a:p>
        </p:txBody>
      </p:sp>
      <p:sp>
        <p:nvSpPr>
          <p:cNvPr id="51" name="AutoShape 29"/>
          <p:cNvSpPr>
            <a:spLocks noChangeArrowheads="1"/>
          </p:cNvSpPr>
          <p:nvPr/>
        </p:nvSpPr>
        <p:spPr bwMode="auto">
          <a:xfrm>
            <a:off x="4857752" y="6345346"/>
            <a:ext cx="1285884" cy="442674"/>
          </a:xfrm>
          <a:prstGeom prst="roundRect">
            <a:avLst>
              <a:gd name="adj" fmla="val 16667"/>
            </a:avLst>
          </a:prstGeom>
          <a:solidFill>
            <a:schemeClr val="bg1"/>
          </a:solidFill>
          <a:ln w="15875" algn="ctr">
            <a:solidFill>
              <a:schemeClr val="tx1"/>
            </a:solidFill>
            <a:round/>
            <a:headEnd/>
            <a:tailEnd/>
          </a:ln>
        </p:spPr>
        <p:txBody>
          <a:bodyPr wrap="square" anchor="ctr">
            <a:spAutoFit/>
          </a:bodyPr>
          <a:lstStyle/>
          <a:p>
            <a:pPr algn="ctr" rtl="0"/>
            <a:r>
              <a:rPr lang="en-US" sz="1000" b="1" dirty="0"/>
              <a:t>Casualties Department</a:t>
            </a:r>
          </a:p>
        </p:txBody>
      </p:sp>
      <p:sp>
        <p:nvSpPr>
          <p:cNvPr id="52" name="Line 30"/>
          <p:cNvSpPr>
            <a:spLocks noChangeShapeType="1"/>
          </p:cNvSpPr>
          <p:nvPr/>
        </p:nvSpPr>
        <p:spPr bwMode="auto">
          <a:xfrm>
            <a:off x="714347" y="1857364"/>
            <a:ext cx="7643867" cy="0"/>
          </a:xfrm>
          <a:prstGeom prst="line">
            <a:avLst/>
          </a:prstGeom>
          <a:noFill/>
          <a:ln w="15875">
            <a:solidFill>
              <a:schemeClr val="tx1"/>
            </a:solidFill>
            <a:round/>
            <a:headEnd/>
            <a:tailEnd/>
          </a:ln>
        </p:spPr>
        <p:txBody>
          <a:bodyPr wrap="square" anchor="ctr">
            <a:spAutoFit/>
          </a:bodyPr>
          <a:lstStyle/>
          <a:p>
            <a:endParaRPr lang="he-IL"/>
          </a:p>
        </p:txBody>
      </p:sp>
      <p:sp>
        <p:nvSpPr>
          <p:cNvPr id="53" name="Line 31"/>
          <p:cNvSpPr>
            <a:spLocks noChangeShapeType="1"/>
          </p:cNvSpPr>
          <p:nvPr/>
        </p:nvSpPr>
        <p:spPr bwMode="auto">
          <a:xfrm flipV="1">
            <a:off x="714348" y="1857362"/>
            <a:ext cx="0" cy="214315"/>
          </a:xfrm>
          <a:prstGeom prst="line">
            <a:avLst/>
          </a:prstGeom>
          <a:noFill/>
          <a:ln w="15875">
            <a:solidFill>
              <a:schemeClr val="tx1"/>
            </a:solidFill>
            <a:round/>
            <a:headEnd/>
            <a:tailEnd/>
          </a:ln>
        </p:spPr>
        <p:txBody>
          <a:bodyPr wrap="square" anchor="ctr">
            <a:spAutoFit/>
          </a:bodyPr>
          <a:lstStyle/>
          <a:p>
            <a:endParaRPr lang="he-IL"/>
          </a:p>
        </p:txBody>
      </p:sp>
      <p:sp>
        <p:nvSpPr>
          <p:cNvPr id="54" name="Line 32"/>
          <p:cNvSpPr>
            <a:spLocks noChangeShapeType="1"/>
          </p:cNvSpPr>
          <p:nvPr/>
        </p:nvSpPr>
        <p:spPr bwMode="auto">
          <a:xfrm flipH="1">
            <a:off x="4214810" y="1428736"/>
            <a:ext cx="0" cy="428628"/>
          </a:xfrm>
          <a:prstGeom prst="line">
            <a:avLst/>
          </a:prstGeom>
          <a:noFill/>
          <a:ln w="15875">
            <a:solidFill>
              <a:schemeClr val="tx1"/>
            </a:solidFill>
            <a:round/>
            <a:headEnd/>
            <a:tailEnd/>
          </a:ln>
        </p:spPr>
        <p:txBody>
          <a:bodyPr wrap="square" anchor="ctr">
            <a:spAutoFit/>
          </a:bodyPr>
          <a:lstStyle/>
          <a:p>
            <a:endParaRPr lang="he-IL"/>
          </a:p>
        </p:txBody>
      </p:sp>
      <p:sp>
        <p:nvSpPr>
          <p:cNvPr id="59" name="AutoShape 37"/>
          <p:cNvSpPr>
            <a:spLocks noChangeArrowheads="1"/>
          </p:cNvSpPr>
          <p:nvPr/>
        </p:nvSpPr>
        <p:spPr bwMode="auto">
          <a:xfrm>
            <a:off x="7734451" y="4079190"/>
            <a:ext cx="1036638" cy="442674"/>
          </a:xfrm>
          <a:prstGeom prst="roundRect">
            <a:avLst>
              <a:gd name="adj" fmla="val 16667"/>
            </a:avLst>
          </a:prstGeom>
          <a:solidFill>
            <a:schemeClr val="bg1"/>
          </a:solidFill>
          <a:ln w="15875" algn="ctr">
            <a:solidFill>
              <a:schemeClr val="tx1"/>
            </a:solidFill>
            <a:round/>
            <a:headEnd/>
            <a:tailEnd/>
          </a:ln>
        </p:spPr>
        <p:txBody>
          <a:bodyPr anchor="ctr">
            <a:spAutoFit/>
          </a:bodyPr>
          <a:lstStyle/>
          <a:p>
            <a:pPr algn="ctr" rtl="0"/>
            <a:r>
              <a:rPr lang="en-US" sz="1000" b="1"/>
              <a:t>Medical Corps</a:t>
            </a:r>
            <a:endParaRPr lang="en-US" sz="1400" b="1"/>
          </a:p>
        </p:txBody>
      </p:sp>
      <p:pic>
        <p:nvPicPr>
          <p:cNvPr id="546" name="Picture 524" descr="aman_transpert"/>
          <p:cNvPicPr>
            <a:picLocks noChangeAspect="1" noChangeArrowheads="1"/>
          </p:cNvPicPr>
          <p:nvPr/>
        </p:nvPicPr>
        <p:blipFill>
          <a:blip r:embed="rId2" cstate="print"/>
          <a:srcRect/>
          <a:stretch>
            <a:fillRect/>
          </a:stretch>
        </p:blipFill>
        <p:spPr bwMode="auto">
          <a:xfrm>
            <a:off x="571472" y="1725602"/>
            <a:ext cx="274637" cy="274638"/>
          </a:xfrm>
          <a:prstGeom prst="rect">
            <a:avLst/>
          </a:prstGeom>
          <a:noFill/>
          <a:ln w="9525">
            <a:noFill/>
            <a:miter lim="800000"/>
            <a:headEnd/>
            <a:tailEnd/>
          </a:ln>
        </p:spPr>
      </p:pic>
      <p:sp>
        <p:nvSpPr>
          <p:cNvPr id="547" name="Line 525"/>
          <p:cNvSpPr>
            <a:spLocks noChangeShapeType="1"/>
          </p:cNvSpPr>
          <p:nvPr/>
        </p:nvSpPr>
        <p:spPr bwMode="auto">
          <a:xfrm flipV="1">
            <a:off x="582613" y="2603490"/>
            <a:ext cx="0" cy="403225"/>
          </a:xfrm>
          <a:prstGeom prst="line">
            <a:avLst/>
          </a:prstGeom>
          <a:noFill/>
          <a:ln w="15875">
            <a:solidFill>
              <a:schemeClr val="tx1"/>
            </a:solidFill>
            <a:round/>
            <a:headEnd/>
            <a:tailEnd/>
          </a:ln>
        </p:spPr>
        <p:txBody>
          <a:bodyPr anchor="ctr">
            <a:spAutoFit/>
          </a:bodyPr>
          <a:lstStyle/>
          <a:p>
            <a:endParaRPr lang="he-IL"/>
          </a:p>
        </p:txBody>
      </p:sp>
      <p:sp>
        <p:nvSpPr>
          <p:cNvPr id="548" name="Line 526"/>
          <p:cNvSpPr>
            <a:spLocks noChangeShapeType="1"/>
          </p:cNvSpPr>
          <p:nvPr/>
        </p:nvSpPr>
        <p:spPr bwMode="auto">
          <a:xfrm flipV="1">
            <a:off x="565150" y="3511540"/>
            <a:ext cx="0" cy="403225"/>
          </a:xfrm>
          <a:prstGeom prst="line">
            <a:avLst/>
          </a:prstGeom>
          <a:noFill/>
          <a:ln w="15875">
            <a:solidFill>
              <a:schemeClr val="tx1"/>
            </a:solidFill>
            <a:round/>
            <a:headEnd/>
            <a:tailEnd/>
          </a:ln>
        </p:spPr>
        <p:txBody>
          <a:bodyPr anchor="ctr">
            <a:spAutoFit/>
          </a:bodyPr>
          <a:lstStyle/>
          <a:p>
            <a:endParaRPr lang="he-IL" b="1"/>
          </a:p>
        </p:txBody>
      </p:sp>
      <p:sp>
        <p:nvSpPr>
          <p:cNvPr id="549" name="Line 527"/>
          <p:cNvSpPr>
            <a:spLocks noChangeShapeType="1"/>
          </p:cNvSpPr>
          <p:nvPr/>
        </p:nvSpPr>
        <p:spPr bwMode="auto">
          <a:xfrm flipV="1">
            <a:off x="2268538" y="2616190"/>
            <a:ext cx="0" cy="403225"/>
          </a:xfrm>
          <a:prstGeom prst="line">
            <a:avLst/>
          </a:prstGeom>
          <a:noFill/>
          <a:ln w="15875">
            <a:solidFill>
              <a:schemeClr val="tx1"/>
            </a:solidFill>
            <a:round/>
            <a:headEnd/>
            <a:tailEnd/>
          </a:ln>
        </p:spPr>
        <p:txBody>
          <a:bodyPr anchor="ctr">
            <a:spAutoFit/>
          </a:bodyPr>
          <a:lstStyle/>
          <a:p>
            <a:endParaRPr lang="he-IL"/>
          </a:p>
        </p:txBody>
      </p:sp>
      <p:sp>
        <p:nvSpPr>
          <p:cNvPr id="550" name="Line 528"/>
          <p:cNvSpPr>
            <a:spLocks noChangeShapeType="1"/>
          </p:cNvSpPr>
          <p:nvPr/>
        </p:nvSpPr>
        <p:spPr bwMode="auto">
          <a:xfrm flipV="1">
            <a:off x="2268538" y="3573453"/>
            <a:ext cx="0" cy="403225"/>
          </a:xfrm>
          <a:prstGeom prst="line">
            <a:avLst/>
          </a:prstGeom>
          <a:noFill/>
          <a:ln w="15875">
            <a:solidFill>
              <a:schemeClr val="tx1"/>
            </a:solidFill>
            <a:round/>
            <a:headEnd/>
            <a:tailEnd/>
          </a:ln>
        </p:spPr>
        <p:txBody>
          <a:bodyPr anchor="ctr">
            <a:spAutoFit/>
          </a:bodyPr>
          <a:lstStyle/>
          <a:p>
            <a:endParaRPr lang="he-IL" b="1"/>
          </a:p>
        </p:txBody>
      </p:sp>
      <p:sp>
        <p:nvSpPr>
          <p:cNvPr id="551" name="Line 529"/>
          <p:cNvSpPr>
            <a:spLocks noChangeShapeType="1"/>
          </p:cNvSpPr>
          <p:nvPr/>
        </p:nvSpPr>
        <p:spPr bwMode="auto">
          <a:xfrm flipV="1">
            <a:off x="3781424" y="2571743"/>
            <a:ext cx="4757" cy="485771"/>
          </a:xfrm>
          <a:prstGeom prst="line">
            <a:avLst/>
          </a:prstGeom>
          <a:noFill/>
          <a:ln w="15875">
            <a:solidFill>
              <a:schemeClr val="tx1"/>
            </a:solidFill>
            <a:round/>
            <a:headEnd/>
            <a:tailEnd/>
          </a:ln>
        </p:spPr>
        <p:txBody>
          <a:bodyPr wrap="square" anchor="ctr">
            <a:spAutoFit/>
          </a:bodyPr>
          <a:lstStyle/>
          <a:p>
            <a:endParaRPr lang="he-IL"/>
          </a:p>
        </p:txBody>
      </p:sp>
      <p:sp>
        <p:nvSpPr>
          <p:cNvPr id="552" name="Line 530"/>
          <p:cNvSpPr>
            <a:spLocks noChangeShapeType="1"/>
          </p:cNvSpPr>
          <p:nvPr/>
        </p:nvSpPr>
        <p:spPr bwMode="auto">
          <a:xfrm flipV="1">
            <a:off x="3776663" y="3727440"/>
            <a:ext cx="0" cy="403225"/>
          </a:xfrm>
          <a:prstGeom prst="line">
            <a:avLst/>
          </a:prstGeom>
          <a:noFill/>
          <a:ln w="15875">
            <a:solidFill>
              <a:schemeClr val="tx1"/>
            </a:solidFill>
            <a:round/>
            <a:headEnd/>
            <a:tailEnd/>
          </a:ln>
        </p:spPr>
        <p:txBody>
          <a:bodyPr anchor="ctr">
            <a:spAutoFit/>
          </a:bodyPr>
          <a:lstStyle/>
          <a:p>
            <a:endParaRPr lang="he-IL" b="1"/>
          </a:p>
        </p:txBody>
      </p:sp>
      <p:sp>
        <p:nvSpPr>
          <p:cNvPr id="553" name="Line 531"/>
          <p:cNvSpPr>
            <a:spLocks noChangeShapeType="1"/>
          </p:cNvSpPr>
          <p:nvPr/>
        </p:nvSpPr>
        <p:spPr bwMode="auto">
          <a:xfrm flipV="1">
            <a:off x="3776663" y="4398953"/>
            <a:ext cx="0" cy="403225"/>
          </a:xfrm>
          <a:prstGeom prst="line">
            <a:avLst/>
          </a:prstGeom>
          <a:noFill/>
          <a:ln w="15875">
            <a:solidFill>
              <a:schemeClr val="tx1"/>
            </a:solidFill>
            <a:round/>
            <a:headEnd/>
            <a:tailEnd/>
          </a:ln>
        </p:spPr>
        <p:txBody>
          <a:bodyPr anchor="ctr">
            <a:spAutoFit/>
          </a:bodyPr>
          <a:lstStyle/>
          <a:p>
            <a:endParaRPr lang="he-IL" b="1"/>
          </a:p>
        </p:txBody>
      </p:sp>
      <p:sp>
        <p:nvSpPr>
          <p:cNvPr id="554" name="Line 532"/>
          <p:cNvSpPr>
            <a:spLocks noChangeShapeType="1"/>
          </p:cNvSpPr>
          <p:nvPr/>
        </p:nvSpPr>
        <p:spPr bwMode="auto">
          <a:xfrm flipH="1" flipV="1">
            <a:off x="6858016" y="2571744"/>
            <a:ext cx="0" cy="428628"/>
          </a:xfrm>
          <a:prstGeom prst="line">
            <a:avLst/>
          </a:prstGeom>
          <a:noFill/>
          <a:ln w="15875">
            <a:solidFill>
              <a:schemeClr val="tx1"/>
            </a:solidFill>
            <a:round/>
            <a:headEnd/>
            <a:tailEnd/>
          </a:ln>
        </p:spPr>
        <p:txBody>
          <a:bodyPr wrap="square" anchor="ctr">
            <a:spAutoFit/>
          </a:bodyPr>
          <a:lstStyle/>
          <a:p>
            <a:endParaRPr lang="he-IL"/>
          </a:p>
        </p:txBody>
      </p:sp>
      <p:sp>
        <p:nvSpPr>
          <p:cNvPr id="555" name="Line 533"/>
          <p:cNvSpPr>
            <a:spLocks noChangeShapeType="1"/>
          </p:cNvSpPr>
          <p:nvPr/>
        </p:nvSpPr>
        <p:spPr bwMode="auto">
          <a:xfrm flipV="1">
            <a:off x="6870700" y="3544878"/>
            <a:ext cx="0" cy="403225"/>
          </a:xfrm>
          <a:prstGeom prst="line">
            <a:avLst/>
          </a:prstGeom>
          <a:noFill/>
          <a:ln w="15875">
            <a:solidFill>
              <a:schemeClr val="tx1"/>
            </a:solidFill>
            <a:round/>
            <a:headEnd/>
            <a:tailEnd/>
          </a:ln>
        </p:spPr>
        <p:txBody>
          <a:bodyPr anchor="ctr">
            <a:spAutoFit/>
          </a:bodyPr>
          <a:lstStyle/>
          <a:p>
            <a:endParaRPr lang="he-IL" b="1"/>
          </a:p>
        </p:txBody>
      </p:sp>
      <p:sp>
        <p:nvSpPr>
          <p:cNvPr id="556" name="Line 534"/>
          <p:cNvSpPr>
            <a:spLocks noChangeShapeType="1"/>
          </p:cNvSpPr>
          <p:nvPr/>
        </p:nvSpPr>
        <p:spPr bwMode="auto">
          <a:xfrm flipV="1">
            <a:off x="8279396" y="3675965"/>
            <a:ext cx="0" cy="403225"/>
          </a:xfrm>
          <a:prstGeom prst="line">
            <a:avLst/>
          </a:prstGeom>
          <a:noFill/>
          <a:ln w="15875">
            <a:solidFill>
              <a:schemeClr val="tx1"/>
            </a:solidFill>
            <a:round/>
            <a:headEnd/>
            <a:tailEnd/>
          </a:ln>
        </p:spPr>
        <p:txBody>
          <a:bodyPr anchor="ctr">
            <a:spAutoFit/>
          </a:bodyPr>
          <a:lstStyle/>
          <a:p>
            <a:endParaRPr lang="he-IL" b="1"/>
          </a:p>
        </p:txBody>
      </p:sp>
      <p:sp>
        <p:nvSpPr>
          <p:cNvPr id="557" name="Line 535"/>
          <p:cNvSpPr>
            <a:spLocks noChangeShapeType="1"/>
          </p:cNvSpPr>
          <p:nvPr/>
        </p:nvSpPr>
        <p:spPr bwMode="auto">
          <a:xfrm flipV="1">
            <a:off x="8261501" y="4432289"/>
            <a:ext cx="0" cy="403225"/>
          </a:xfrm>
          <a:prstGeom prst="line">
            <a:avLst/>
          </a:prstGeom>
          <a:noFill/>
          <a:ln w="15875">
            <a:solidFill>
              <a:schemeClr val="tx1"/>
            </a:solidFill>
            <a:round/>
            <a:headEnd/>
            <a:tailEnd/>
          </a:ln>
        </p:spPr>
        <p:txBody>
          <a:bodyPr anchor="ctr">
            <a:spAutoFit/>
          </a:bodyPr>
          <a:lstStyle/>
          <a:p>
            <a:endParaRPr lang="he-IL" b="1"/>
          </a:p>
        </p:txBody>
      </p:sp>
      <p:sp>
        <p:nvSpPr>
          <p:cNvPr id="558" name="Line 536"/>
          <p:cNvSpPr>
            <a:spLocks noChangeShapeType="1"/>
          </p:cNvSpPr>
          <p:nvPr/>
        </p:nvSpPr>
        <p:spPr bwMode="auto">
          <a:xfrm flipV="1">
            <a:off x="8267851" y="5097451"/>
            <a:ext cx="0" cy="403225"/>
          </a:xfrm>
          <a:prstGeom prst="line">
            <a:avLst/>
          </a:prstGeom>
          <a:noFill/>
          <a:ln w="15875">
            <a:solidFill>
              <a:schemeClr val="tx1"/>
            </a:solidFill>
            <a:round/>
            <a:headEnd/>
            <a:tailEnd/>
          </a:ln>
        </p:spPr>
        <p:txBody>
          <a:bodyPr anchor="ctr">
            <a:spAutoFit/>
          </a:bodyPr>
          <a:lstStyle/>
          <a:p>
            <a:endParaRPr lang="he-IL" b="1"/>
          </a:p>
        </p:txBody>
      </p:sp>
      <p:sp>
        <p:nvSpPr>
          <p:cNvPr id="559" name="Line 537"/>
          <p:cNvSpPr>
            <a:spLocks noChangeShapeType="1"/>
          </p:cNvSpPr>
          <p:nvPr/>
        </p:nvSpPr>
        <p:spPr bwMode="auto">
          <a:xfrm>
            <a:off x="2000232" y="1428736"/>
            <a:ext cx="2211407" cy="0"/>
          </a:xfrm>
          <a:prstGeom prst="line">
            <a:avLst/>
          </a:prstGeom>
          <a:noFill/>
          <a:ln w="15875">
            <a:solidFill>
              <a:schemeClr val="tx1"/>
            </a:solidFill>
            <a:round/>
            <a:headEnd/>
            <a:tailEnd/>
          </a:ln>
        </p:spPr>
        <p:txBody>
          <a:bodyPr wrap="square" anchor="ctr">
            <a:spAutoFit/>
          </a:bodyPr>
          <a:lstStyle/>
          <a:p>
            <a:endParaRPr lang="he-IL"/>
          </a:p>
        </p:txBody>
      </p:sp>
      <p:pic>
        <p:nvPicPr>
          <p:cNvPr id="560" name="Picture 538" descr="tzahal2"/>
          <p:cNvPicPr>
            <a:picLocks noChangeAspect="1" noChangeArrowheads="1"/>
          </p:cNvPicPr>
          <p:nvPr/>
        </p:nvPicPr>
        <p:blipFill>
          <a:blip r:embed="rId3" cstate="print"/>
          <a:srcRect/>
          <a:stretch>
            <a:fillRect/>
          </a:stretch>
        </p:blipFill>
        <p:spPr bwMode="auto">
          <a:xfrm>
            <a:off x="3500430" y="857232"/>
            <a:ext cx="344487" cy="282575"/>
          </a:xfrm>
          <a:prstGeom prst="rect">
            <a:avLst/>
          </a:prstGeom>
          <a:noFill/>
          <a:ln w="9525">
            <a:noFill/>
            <a:miter lim="800000"/>
            <a:headEnd/>
            <a:tailEnd/>
          </a:ln>
        </p:spPr>
      </p:pic>
      <p:pic>
        <p:nvPicPr>
          <p:cNvPr id="561" name="Picture 539" descr="נס הרמטכל"/>
          <p:cNvPicPr>
            <a:picLocks noChangeAspect="1" noChangeArrowheads="1"/>
          </p:cNvPicPr>
          <p:nvPr/>
        </p:nvPicPr>
        <p:blipFill>
          <a:blip r:embed="rId4" cstate="print"/>
          <a:stretch>
            <a:fillRect/>
          </a:stretch>
        </p:blipFill>
        <p:spPr bwMode="auto">
          <a:xfrm>
            <a:off x="4357686" y="214290"/>
            <a:ext cx="447619" cy="438095"/>
          </a:xfrm>
          <a:prstGeom prst="rect">
            <a:avLst/>
          </a:prstGeom>
          <a:noFill/>
          <a:ln>
            <a:noFill/>
          </a:ln>
        </p:spPr>
      </p:pic>
      <p:sp>
        <p:nvSpPr>
          <p:cNvPr id="562" name="Line 540"/>
          <p:cNvSpPr>
            <a:spLocks noChangeShapeType="1"/>
          </p:cNvSpPr>
          <p:nvPr/>
        </p:nvSpPr>
        <p:spPr bwMode="auto">
          <a:xfrm>
            <a:off x="5464187" y="2595551"/>
            <a:ext cx="0" cy="96838"/>
          </a:xfrm>
          <a:prstGeom prst="line">
            <a:avLst/>
          </a:prstGeom>
          <a:noFill/>
          <a:ln w="15875">
            <a:solidFill>
              <a:schemeClr val="tx1"/>
            </a:solidFill>
            <a:round/>
            <a:headEnd/>
            <a:tailEnd/>
          </a:ln>
        </p:spPr>
        <p:txBody>
          <a:bodyPr anchor="ctr">
            <a:spAutoFit/>
          </a:bodyPr>
          <a:lstStyle/>
          <a:p>
            <a:endParaRPr lang="he-IL"/>
          </a:p>
        </p:txBody>
      </p:sp>
      <p:sp>
        <p:nvSpPr>
          <p:cNvPr id="563" name="Line 541"/>
          <p:cNvSpPr>
            <a:spLocks noChangeShapeType="1"/>
          </p:cNvSpPr>
          <p:nvPr/>
        </p:nvSpPr>
        <p:spPr bwMode="auto">
          <a:xfrm>
            <a:off x="5464187" y="3138476"/>
            <a:ext cx="0" cy="96838"/>
          </a:xfrm>
          <a:prstGeom prst="line">
            <a:avLst/>
          </a:prstGeom>
          <a:noFill/>
          <a:ln w="15875">
            <a:solidFill>
              <a:schemeClr val="tx1"/>
            </a:solidFill>
            <a:round/>
            <a:headEnd/>
            <a:tailEnd/>
          </a:ln>
        </p:spPr>
        <p:txBody>
          <a:bodyPr anchor="ctr">
            <a:spAutoFit/>
          </a:bodyPr>
          <a:lstStyle/>
          <a:p>
            <a:endParaRPr lang="he-IL" b="1"/>
          </a:p>
        </p:txBody>
      </p:sp>
      <p:sp>
        <p:nvSpPr>
          <p:cNvPr id="564" name="Line 542"/>
          <p:cNvSpPr>
            <a:spLocks noChangeShapeType="1"/>
          </p:cNvSpPr>
          <p:nvPr/>
        </p:nvSpPr>
        <p:spPr bwMode="auto">
          <a:xfrm>
            <a:off x="5449899" y="3700451"/>
            <a:ext cx="0" cy="96838"/>
          </a:xfrm>
          <a:prstGeom prst="line">
            <a:avLst/>
          </a:prstGeom>
          <a:noFill/>
          <a:ln w="15875">
            <a:solidFill>
              <a:schemeClr val="tx1"/>
            </a:solidFill>
            <a:round/>
            <a:headEnd/>
            <a:tailEnd/>
          </a:ln>
        </p:spPr>
        <p:txBody>
          <a:bodyPr anchor="ctr">
            <a:spAutoFit/>
          </a:bodyPr>
          <a:lstStyle/>
          <a:p>
            <a:endParaRPr lang="he-IL" b="1"/>
          </a:p>
        </p:txBody>
      </p:sp>
      <p:sp>
        <p:nvSpPr>
          <p:cNvPr id="565" name="Line 543"/>
          <p:cNvSpPr>
            <a:spLocks noChangeShapeType="1"/>
          </p:cNvSpPr>
          <p:nvPr/>
        </p:nvSpPr>
        <p:spPr bwMode="auto">
          <a:xfrm>
            <a:off x="5443549" y="4065576"/>
            <a:ext cx="0" cy="96838"/>
          </a:xfrm>
          <a:prstGeom prst="line">
            <a:avLst/>
          </a:prstGeom>
          <a:noFill/>
          <a:ln w="15875">
            <a:solidFill>
              <a:schemeClr val="tx1"/>
            </a:solidFill>
            <a:round/>
            <a:headEnd/>
            <a:tailEnd/>
          </a:ln>
        </p:spPr>
        <p:txBody>
          <a:bodyPr anchor="ctr">
            <a:spAutoFit/>
          </a:bodyPr>
          <a:lstStyle/>
          <a:p>
            <a:endParaRPr lang="he-IL" b="1"/>
          </a:p>
        </p:txBody>
      </p:sp>
      <p:sp>
        <p:nvSpPr>
          <p:cNvPr id="566" name="Line 544"/>
          <p:cNvSpPr>
            <a:spLocks noChangeShapeType="1"/>
          </p:cNvSpPr>
          <p:nvPr/>
        </p:nvSpPr>
        <p:spPr bwMode="auto">
          <a:xfrm>
            <a:off x="5441962" y="4776776"/>
            <a:ext cx="0" cy="96838"/>
          </a:xfrm>
          <a:prstGeom prst="line">
            <a:avLst/>
          </a:prstGeom>
          <a:noFill/>
          <a:ln w="15875">
            <a:solidFill>
              <a:schemeClr val="tx1"/>
            </a:solidFill>
            <a:round/>
            <a:headEnd/>
            <a:tailEnd/>
          </a:ln>
        </p:spPr>
        <p:txBody>
          <a:bodyPr anchor="ctr">
            <a:spAutoFit/>
          </a:bodyPr>
          <a:lstStyle/>
          <a:p>
            <a:endParaRPr lang="he-IL" b="1"/>
          </a:p>
        </p:txBody>
      </p:sp>
      <p:sp>
        <p:nvSpPr>
          <p:cNvPr id="567" name="Line 545"/>
          <p:cNvSpPr>
            <a:spLocks noChangeShapeType="1"/>
          </p:cNvSpPr>
          <p:nvPr/>
        </p:nvSpPr>
        <p:spPr bwMode="auto">
          <a:xfrm>
            <a:off x="5464187" y="5500676"/>
            <a:ext cx="0" cy="96838"/>
          </a:xfrm>
          <a:prstGeom prst="line">
            <a:avLst/>
          </a:prstGeom>
          <a:noFill/>
          <a:ln w="15875">
            <a:solidFill>
              <a:schemeClr val="tx1"/>
            </a:solidFill>
            <a:round/>
            <a:headEnd/>
            <a:tailEnd/>
          </a:ln>
        </p:spPr>
        <p:txBody>
          <a:bodyPr anchor="ctr">
            <a:spAutoFit/>
          </a:bodyPr>
          <a:lstStyle/>
          <a:p>
            <a:endParaRPr lang="he-IL" b="1"/>
          </a:p>
        </p:txBody>
      </p:sp>
      <p:sp>
        <p:nvSpPr>
          <p:cNvPr id="568" name="Line 546"/>
          <p:cNvSpPr>
            <a:spLocks noChangeShapeType="1"/>
          </p:cNvSpPr>
          <p:nvPr/>
        </p:nvSpPr>
        <p:spPr bwMode="auto">
          <a:xfrm>
            <a:off x="5464187" y="5873739"/>
            <a:ext cx="0" cy="96837"/>
          </a:xfrm>
          <a:prstGeom prst="line">
            <a:avLst/>
          </a:prstGeom>
          <a:noFill/>
          <a:ln w="15875">
            <a:solidFill>
              <a:schemeClr val="tx1"/>
            </a:solidFill>
            <a:round/>
            <a:headEnd/>
            <a:tailEnd/>
          </a:ln>
        </p:spPr>
        <p:txBody>
          <a:bodyPr anchor="ctr">
            <a:spAutoFit/>
          </a:bodyPr>
          <a:lstStyle/>
          <a:p>
            <a:endParaRPr lang="he-IL" b="1"/>
          </a:p>
        </p:txBody>
      </p:sp>
      <p:sp>
        <p:nvSpPr>
          <p:cNvPr id="569" name="Line 547"/>
          <p:cNvSpPr>
            <a:spLocks noChangeShapeType="1"/>
          </p:cNvSpPr>
          <p:nvPr/>
        </p:nvSpPr>
        <p:spPr bwMode="auto">
          <a:xfrm>
            <a:off x="5481649" y="6246801"/>
            <a:ext cx="0" cy="96838"/>
          </a:xfrm>
          <a:prstGeom prst="line">
            <a:avLst/>
          </a:prstGeom>
          <a:noFill/>
          <a:ln w="15875">
            <a:solidFill>
              <a:schemeClr val="tx1"/>
            </a:solidFill>
            <a:round/>
            <a:headEnd/>
            <a:tailEnd/>
          </a:ln>
        </p:spPr>
        <p:txBody>
          <a:bodyPr anchor="ctr">
            <a:spAutoFit/>
          </a:bodyPr>
          <a:lstStyle/>
          <a:p>
            <a:endParaRPr lang="he-IL" b="1"/>
          </a:p>
        </p:txBody>
      </p:sp>
      <p:sp>
        <p:nvSpPr>
          <p:cNvPr id="570" name="AutoShape 22"/>
          <p:cNvSpPr>
            <a:spLocks noChangeArrowheads="1"/>
          </p:cNvSpPr>
          <p:nvPr/>
        </p:nvSpPr>
        <p:spPr bwMode="auto">
          <a:xfrm>
            <a:off x="0" y="4649778"/>
            <a:ext cx="1047750" cy="442912"/>
          </a:xfrm>
          <a:prstGeom prst="roundRect">
            <a:avLst>
              <a:gd name="adj" fmla="val 16667"/>
            </a:avLst>
          </a:prstGeom>
          <a:noFill/>
          <a:ln w="15875" algn="ctr">
            <a:solidFill>
              <a:schemeClr val="tx1"/>
            </a:solidFill>
            <a:round/>
            <a:headEnd/>
            <a:tailEnd/>
          </a:ln>
        </p:spPr>
        <p:txBody>
          <a:bodyPr anchor="ctr">
            <a:spAutoFit/>
          </a:bodyPr>
          <a:lstStyle/>
          <a:p>
            <a:pPr algn="ctr" rtl="0"/>
            <a:r>
              <a:rPr lang="en-US" sz="1000" b="1"/>
              <a:t>Operations </a:t>
            </a:r>
          </a:p>
          <a:p>
            <a:pPr algn="ctr" rtl="0"/>
            <a:r>
              <a:rPr lang="en-US" sz="1000" b="1"/>
              <a:t>Division</a:t>
            </a:r>
            <a:endParaRPr lang="en-US" sz="1400" b="1"/>
          </a:p>
        </p:txBody>
      </p:sp>
      <p:sp>
        <p:nvSpPr>
          <p:cNvPr id="571" name="Line 31"/>
          <p:cNvSpPr>
            <a:spLocks noChangeShapeType="1"/>
          </p:cNvSpPr>
          <p:nvPr/>
        </p:nvSpPr>
        <p:spPr bwMode="auto">
          <a:xfrm flipV="1">
            <a:off x="2285984" y="1857364"/>
            <a:ext cx="0" cy="214315"/>
          </a:xfrm>
          <a:prstGeom prst="line">
            <a:avLst/>
          </a:prstGeom>
          <a:noFill/>
          <a:ln w="15875">
            <a:solidFill>
              <a:schemeClr val="tx1"/>
            </a:solidFill>
            <a:round/>
            <a:headEnd/>
            <a:tailEnd/>
          </a:ln>
        </p:spPr>
        <p:txBody>
          <a:bodyPr wrap="square" anchor="ctr">
            <a:spAutoFit/>
          </a:bodyPr>
          <a:lstStyle/>
          <a:p>
            <a:endParaRPr lang="he-IL"/>
          </a:p>
        </p:txBody>
      </p:sp>
      <p:sp>
        <p:nvSpPr>
          <p:cNvPr id="572" name="Line 31"/>
          <p:cNvSpPr>
            <a:spLocks noChangeShapeType="1"/>
          </p:cNvSpPr>
          <p:nvPr/>
        </p:nvSpPr>
        <p:spPr bwMode="auto">
          <a:xfrm flipV="1">
            <a:off x="5500694" y="1857364"/>
            <a:ext cx="0" cy="214315"/>
          </a:xfrm>
          <a:prstGeom prst="line">
            <a:avLst/>
          </a:prstGeom>
          <a:noFill/>
          <a:ln w="15875">
            <a:solidFill>
              <a:schemeClr val="tx1"/>
            </a:solidFill>
            <a:round/>
            <a:headEnd/>
            <a:tailEnd/>
          </a:ln>
        </p:spPr>
        <p:txBody>
          <a:bodyPr wrap="square" anchor="ctr">
            <a:spAutoFit/>
          </a:bodyPr>
          <a:lstStyle/>
          <a:p>
            <a:endParaRPr lang="he-IL"/>
          </a:p>
        </p:txBody>
      </p:sp>
      <p:sp>
        <p:nvSpPr>
          <p:cNvPr id="573" name="Line 31"/>
          <p:cNvSpPr>
            <a:spLocks noChangeShapeType="1"/>
          </p:cNvSpPr>
          <p:nvPr/>
        </p:nvSpPr>
        <p:spPr bwMode="auto">
          <a:xfrm flipV="1">
            <a:off x="8358214" y="1857364"/>
            <a:ext cx="0" cy="214315"/>
          </a:xfrm>
          <a:prstGeom prst="line">
            <a:avLst/>
          </a:prstGeom>
          <a:noFill/>
          <a:ln w="15875">
            <a:solidFill>
              <a:schemeClr val="tx1"/>
            </a:solidFill>
            <a:round/>
            <a:headEnd/>
            <a:tailEnd/>
          </a:ln>
        </p:spPr>
        <p:txBody>
          <a:bodyPr wrap="square" anchor="ctr">
            <a:spAutoFit/>
          </a:bodyPr>
          <a:lstStyle/>
          <a:p>
            <a:endParaRPr lang="he-IL"/>
          </a:p>
        </p:txBody>
      </p:sp>
      <p:sp>
        <p:nvSpPr>
          <p:cNvPr id="574" name="Line 31"/>
          <p:cNvSpPr>
            <a:spLocks noChangeShapeType="1"/>
          </p:cNvSpPr>
          <p:nvPr/>
        </p:nvSpPr>
        <p:spPr bwMode="auto">
          <a:xfrm flipV="1">
            <a:off x="6929454" y="1857363"/>
            <a:ext cx="0" cy="214315"/>
          </a:xfrm>
          <a:prstGeom prst="line">
            <a:avLst/>
          </a:prstGeom>
          <a:noFill/>
          <a:ln w="15875">
            <a:solidFill>
              <a:schemeClr val="tx1"/>
            </a:solidFill>
            <a:round/>
            <a:headEnd/>
            <a:tailEnd/>
          </a:ln>
        </p:spPr>
        <p:txBody>
          <a:bodyPr wrap="square" anchor="ctr">
            <a:spAutoFit/>
          </a:bodyPr>
          <a:lstStyle/>
          <a:p>
            <a:endParaRPr lang="he-IL"/>
          </a:p>
        </p:txBody>
      </p:sp>
      <p:sp>
        <p:nvSpPr>
          <p:cNvPr id="575" name="Line 31"/>
          <p:cNvSpPr>
            <a:spLocks noChangeShapeType="1"/>
          </p:cNvSpPr>
          <p:nvPr/>
        </p:nvSpPr>
        <p:spPr bwMode="auto">
          <a:xfrm flipV="1">
            <a:off x="3857620" y="1857364"/>
            <a:ext cx="0" cy="214315"/>
          </a:xfrm>
          <a:prstGeom prst="line">
            <a:avLst/>
          </a:prstGeom>
          <a:noFill/>
          <a:ln w="15875">
            <a:solidFill>
              <a:schemeClr val="tx1"/>
            </a:solidFill>
            <a:round/>
            <a:headEnd/>
            <a:tailEnd/>
          </a:ln>
        </p:spPr>
        <p:txBody>
          <a:bodyPr wrap="square" anchor="ctr">
            <a:spAutoFit/>
          </a:bodyPr>
          <a:lstStyle/>
          <a:p>
            <a:endParaRPr lang="he-IL"/>
          </a:p>
        </p:txBody>
      </p:sp>
      <p:pic>
        <p:nvPicPr>
          <p:cNvPr id="61" name="Picture 39" descr="logo_amash_transpert"/>
          <p:cNvPicPr>
            <a:picLocks noChangeAspect="1" noChangeArrowheads="1"/>
          </p:cNvPicPr>
          <p:nvPr/>
        </p:nvPicPr>
        <p:blipFill>
          <a:blip r:embed="rId5" cstate="print"/>
          <a:srcRect/>
          <a:stretch>
            <a:fillRect/>
          </a:stretch>
        </p:blipFill>
        <p:spPr bwMode="auto">
          <a:xfrm>
            <a:off x="5357819" y="1714488"/>
            <a:ext cx="285752" cy="285752"/>
          </a:xfrm>
          <a:prstGeom prst="rect">
            <a:avLst/>
          </a:prstGeom>
          <a:noFill/>
          <a:ln w="9525">
            <a:noFill/>
            <a:miter lim="800000"/>
            <a:headEnd/>
            <a:tailEnd/>
          </a:ln>
        </p:spPr>
      </p:pic>
      <p:grpSp>
        <p:nvGrpSpPr>
          <p:cNvPr id="2" name="Group 40"/>
          <p:cNvGrpSpPr>
            <a:grpSpLocks noChangeAspect="1"/>
          </p:cNvGrpSpPr>
          <p:nvPr/>
        </p:nvGrpSpPr>
        <p:grpSpPr bwMode="auto">
          <a:xfrm>
            <a:off x="6732605" y="1714488"/>
            <a:ext cx="339725" cy="357190"/>
            <a:chOff x="3833" y="2115"/>
            <a:chExt cx="1209" cy="1217"/>
          </a:xfrm>
        </p:grpSpPr>
        <p:sp>
          <p:nvSpPr>
            <p:cNvPr id="63" name="AutoShape 41"/>
            <p:cNvSpPr>
              <a:spLocks noChangeAspect="1" noChangeArrowheads="1" noTextEdit="1"/>
            </p:cNvSpPr>
            <p:nvPr/>
          </p:nvSpPr>
          <p:spPr bwMode="auto">
            <a:xfrm>
              <a:off x="3833" y="2115"/>
              <a:ext cx="1209" cy="1217"/>
            </a:xfrm>
            <a:prstGeom prst="rect">
              <a:avLst/>
            </a:prstGeom>
            <a:noFill/>
            <a:ln w="9525">
              <a:noFill/>
              <a:miter lim="800000"/>
              <a:headEnd/>
              <a:tailEnd/>
            </a:ln>
          </p:spPr>
          <p:txBody>
            <a:bodyPr/>
            <a:lstStyle/>
            <a:p>
              <a:endParaRPr lang="he-IL"/>
            </a:p>
          </p:txBody>
        </p:sp>
        <p:grpSp>
          <p:nvGrpSpPr>
            <p:cNvPr id="4" name="Group 42"/>
            <p:cNvGrpSpPr>
              <a:grpSpLocks/>
            </p:cNvGrpSpPr>
            <p:nvPr/>
          </p:nvGrpSpPr>
          <p:grpSpPr bwMode="auto">
            <a:xfrm>
              <a:off x="3833" y="2115"/>
              <a:ext cx="1209" cy="1217"/>
              <a:chOff x="3833" y="2115"/>
              <a:chExt cx="1209" cy="1217"/>
            </a:xfrm>
          </p:grpSpPr>
          <p:sp>
            <p:nvSpPr>
              <p:cNvPr id="341" name="Freeform 43"/>
              <p:cNvSpPr>
                <a:spLocks/>
              </p:cNvSpPr>
              <p:nvPr/>
            </p:nvSpPr>
            <p:spPr bwMode="auto">
              <a:xfrm>
                <a:off x="3857" y="2139"/>
                <a:ext cx="1161" cy="1169"/>
              </a:xfrm>
              <a:custGeom>
                <a:avLst/>
                <a:gdLst>
                  <a:gd name="T0" fmla="*/ 7 w 1161"/>
                  <a:gd name="T1" fmla="*/ 495 h 1169"/>
                  <a:gd name="T2" fmla="*/ 19 w 1161"/>
                  <a:gd name="T3" fmla="*/ 438 h 1169"/>
                  <a:gd name="T4" fmla="*/ 41 w 1161"/>
                  <a:gd name="T5" fmla="*/ 370 h 1169"/>
                  <a:gd name="T6" fmla="*/ 64 w 1161"/>
                  <a:gd name="T7" fmla="*/ 318 h 1169"/>
                  <a:gd name="T8" fmla="*/ 116 w 1161"/>
                  <a:gd name="T9" fmla="*/ 235 h 1169"/>
                  <a:gd name="T10" fmla="*/ 161 w 1161"/>
                  <a:gd name="T11" fmla="*/ 181 h 1169"/>
                  <a:gd name="T12" fmla="*/ 202 w 1161"/>
                  <a:gd name="T13" fmla="*/ 143 h 1169"/>
                  <a:gd name="T14" fmla="*/ 258 w 1161"/>
                  <a:gd name="T15" fmla="*/ 100 h 1169"/>
                  <a:gd name="T16" fmla="*/ 331 w 1161"/>
                  <a:gd name="T17" fmla="*/ 58 h 1169"/>
                  <a:gd name="T18" fmla="*/ 410 w 1161"/>
                  <a:gd name="T19" fmla="*/ 26 h 1169"/>
                  <a:gd name="T20" fmla="*/ 466 w 1161"/>
                  <a:gd name="T21" fmla="*/ 12 h 1169"/>
                  <a:gd name="T22" fmla="*/ 539 w 1161"/>
                  <a:gd name="T23" fmla="*/ 2 h 1169"/>
                  <a:gd name="T24" fmla="*/ 630 w 1161"/>
                  <a:gd name="T25" fmla="*/ 2 h 1169"/>
                  <a:gd name="T26" fmla="*/ 688 w 1161"/>
                  <a:gd name="T27" fmla="*/ 9 h 1169"/>
                  <a:gd name="T28" fmla="*/ 758 w 1161"/>
                  <a:gd name="T29" fmla="*/ 26 h 1169"/>
                  <a:gd name="T30" fmla="*/ 824 w 1161"/>
                  <a:gd name="T31" fmla="*/ 52 h 1169"/>
                  <a:gd name="T32" fmla="*/ 886 w 1161"/>
                  <a:gd name="T33" fmla="*/ 85 h 1169"/>
                  <a:gd name="T34" fmla="*/ 953 w 1161"/>
                  <a:gd name="T35" fmla="*/ 134 h 1169"/>
                  <a:gd name="T36" fmla="*/ 1013 w 1161"/>
                  <a:gd name="T37" fmla="*/ 191 h 1169"/>
                  <a:gd name="T38" fmla="*/ 1064 w 1161"/>
                  <a:gd name="T39" fmla="*/ 258 h 1169"/>
                  <a:gd name="T40" fmla="*/ 1099 w 1161"/>
                  <a:gd name="T41" fmla="*/ 318 h 1169"/>
                  <a:gd name="T42" fmla="*/ 1131 w 1161"/>
                  <a:gd name="T43" fmla="*/ 397 h 1169"/>
                  <a:gd name="T44" fmla="*/ 1150 w 1161"/>
                  <a:gd name="T45" fmla="*/ 466 h 1169"/>
                  <a:gd name="T46" fmla="*/ 1158 w 1161"/>
                  <a:gd name="T47" fmla="*/ 524 h 1169"/>
                  <a:gd name="T48" fmla="*/ 1160 w 1161"/>
                  <a:gd name="T49" fmla="*/ 615 h 1169"/>
                  <a:gd name="T50" fmla="*/ 1150 w 1161"/>
                  <a:gd name="T51" fmla="*/ 703 h 1169"/>
                  <a:gd name="T52" fmla="*/ 1131 w 1161"/>
                  <a:gd name="T53" fmla="*/ 772 h 1169"/>
                  <a:gd name="T54" fmla="*/ 1111 w 1161"/>
                  <a:gd name="T55" fmla="*/ 825 h 1169"/>
                  <a:gd name="T56" fmla="*/ 1064 w 1161"/>
                  <a:gd name="T57" fmla="*/ 912 h 1169"/>
                  <a:gd name="T58" fmla="*/ 1013 w 1161"/>
                  <a:gd name="T59" fmla="*/ 978 h 1169"/>
                  <a:gd name="T60" fmla="*/ 974 w 1161"/>
                  <a:gd name="T61" fmla="*/ 1017 h 1169"/>
                  <a:gd name="T62" fmla="*/ 932 w 1161"/>
                  <a:gd name="T63" fmla="*/ 1053 h 1169"/>
                  <a:gd name="T64" fmla="*/ 862 w 1161"/>
                  <a:gd name="T65" fmla="*/ 1099 h 1169"/>
                  <a:gd name="T66" fmla="*/ 758 w 1161"/>
                  <a:gd name="T67" fmla="*/ 1143 h 1169"/>
                  <a:gd name="T68" fmla="*/ 702 w 1161"/>
                  <a:gd name="T69" fmla="*/ 1157 h 1169"/>
                  <a:gd name="T70" fmla="*/ 615 w 1161"/>
                  <a:gd name="T71" fmla="*/ 1168 h 1169"/>
                  <a:gd name="T72" fmla="*/ 495 w 1161"/>
                  <a:gd name="T73" fmla="*/ 1162 h 1169"/>
                  <a:gd name="T74" fmla="*/ 438 w 1161"/>
                  <a:gd name="T75" fmla="*/ 1151 h 1169"/>
                  <a:gd name="T76" fmla="*/ 370 w 1161"/>
                  <a:gd name="T77" fmla="*/ 1129 h 1169"/>
                  <a:gd name="T78" fmla="*/ 318 w 1161"/>
                  <a:gd name="T79" fmla="*/ 1105 h 1169"/>
                  <a:gd name="T80" fmla="*/ 235 w 1161"/>
                  <a:gd name="T81" fmla="*/ 1053 h 1169"/>
                  <a:gd name="T82" fmla="*/ 181 w 1161"/>
                  <a:gd name="T83" fmla="*/ 1008 h 1169"/>
                  <a:gd name="T84" fmla="*/ 143 w 1161"/>
                  <a:gd name="T85" fmla="*/ 967 h 1169"/>
                  <a:gd name="T86" fmla="*/ 100 w 1161"/>
                  <a:gd name="T87" fmla="*/ 912 h 1169"/>
                  <a:gd name="T88" fmla="*/ 58 w 1161"/>
                  <a:gd name="T89" fmla="*/ 838 h 1169"/>
                  <a:gd name="T90" fmla="*/ 26 w 1161"/>
                  <a:gd name="T91" fmla="*/ 759 h 1169"/>
                  <a:gd name="T92" fmla="*/ 12 w 1161"/>
                  <a:gd name="T93" fmla="*/ 703 h 1169"/>
                  <a:gd name="T94" fmla="*/ 2 w 1161"/>
                  <a:gd name="T95" fmla="*/ 630 h 11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61"/>
                  <a:gd name="T145" fmla="*/ 0 h 1169"/>
                  <a:gd name="T146" fmla="*/ 1161 w 1161"/>
                  <a:gd name="T147" fmla="*/ 1169 h 11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61" h="1169">
                    <a:moveTo>
                      <a:pt x="0" y="585"/>
                    </a:moveTo>
                    <a:lnTo>
                      <a:pt x="1" y="554"/>
                    </a:lnTo>
                    <a:lnTo>
                      <a:pt x="3" y="524"/>
                    </a:lnTo>
                    <a:lnTo>
                      <a:pt x="7" y="495"/>
                    </a:lnTo>
                    <a:lnTo>
                      <a:pt x="9" y="481"/>
                    </a:lnTo>
                    <a:lnTo>
                      <a:pt x="12" y="466"/>
                    </a:lnTo>
                    <a:lnTo>
                      <a:pt x="15" y="452"/>
                    </a:lnTo>
                    <a:lnTo>
                      <a:pt x="19" y="438"/>
                    </a:lnTo>
                    <a:lnTo>
                      <a:pt x="26" y="410"/>
                    </a:lnTo>
                    <a:lnTo>
                      <a:pt x="31" y="397"/>
                    </a:lnTo>
                    <a:lnTo>
                      <a:pt x="36" y="383"/>
                    </a:lnTo>
                    <a:lnTo>
                      <a:pt x="41" y="370"/>
                    </a:lnTo>
                    <a:lnTo>
                      <a:pt x="46" y="357"/>
                    </a:lnTo>
                    <a:lnTo>
                      <a:pt x="52" y="344"/>
                    </a:lnTo>
                    <a:lnTo>
                      <a:pt x="58" y="331"/>
                    </a:lnTo>
                    <a:lnTo>
                      <a:pt x="64" y="318"/>
                    </a:lnTo>
                    <a:lnTo>
                      <a:pt x="71" y="306"/>
                    </a:lnTo>
                    <a:lnTo>
                      <a:pt x="85" y="281"/>
                    </a:lnTo>
                    <a:lnTo>
                      <a:pt x="100" y="258"/>
                    </a:lnTo>
                    <a:lnTo>
                      <a:pt x="116" y="235"/>
                    </a:lnTo>
                    <a:lnTo>
                      <a:pt x="125" y="224"/>
                    </a:lnTo>
                    <a:lnTo>
                      <a:pt x="133" y="213"/>
                    </a:lnTo>
                    <a:lnTo>
                      <a:pt x="152" y="191"/>
                    </a:lnTo>
                    <a:lnTo>
                      <a:pt x="161" y="181"/>
                    </a:lnTo>
                    <a:lnTo>
                      <a:pt x="171" y="171"/>
                    </a:lnTo>
                    <a:lnTo>
                      <a:pt x="181" y="161"/>
                    </a:lnTo>
                    <a:lnTo>
                      <a:pt x="191" y="152"/>
                    </a:lnTo>
                    <a:lnTo>
                      <a:pt x="202" y="143"/>
                    </a:lnTo>
                    <a:lnTo>
                      <a:pt x="213" y="134"/>
                    </a:lnTo>
                    <a:lnTo>
                      <a:pt x="224" y="125"/>
                    </a:lnTo>
                    <a:lnTo>
                      <a:pt x="235" y="116"/>
                    </a:lnTo>
                    <a:lnTo>
                      <a:pt x="258" y="100"/>
                    </a:lnTo>
                    <a:lnTo>
                      <a:pt x="281" y="85"/>
                    </a:lnTo>
                    <a:lnTo>
                      <a:pt x="293" y="78"/>
                    </a:lnTo>
                    <a:lnTo>
                      <a:pt x="306" y="71"/>
                    </a:lnTo>
                    <a:lnTo>
                      <a:pt x="331" y="58"/>
                    </a:lnTo>
                    <a:lnTo>
                      <a:pt x="357" y="46"/>
                    </a:lnTo>
                    <a:lnTo>
                      <a:pt x="370" y="41"/>
                    </a:lnTo>
                    <a:lnTo>
                      <a:pt x="383" y="36"/>
                    </a:lnTo>
                    <a:lnTo>
                      <a:pt x="410" y="26"/>
                    </a:lnTo>
                    <a:lnTo>
                      <a:pt x="424" y="22"/>
                    </a:lnTo>
                    <a:lnTo>
                      <a:pt x="438" y="19"/>
                    </a:lnTo>
                    <a:lnTo>
                      <a:pt x="452" y="15"/>
                    </a:lnTo>
                    <a:lnTo>
                      <a:pt x="466" y="12"/>
                    </a:lnTo>
                    <a:lnTo>
                      <a:pt x="481" y="9"/>
                    </a:lnTo>
                    <a:lnTo>
                      <a:pt x="495" y="7"/>
                    </a:lnTo>
                    <a:lnTo>
                      <a:pt x="524" y="3"/>
                    </a:lnTo>
                    <a:lnTo>
                      <a:pt x="539" y="2"/>
                    </a:lnTo>
                    <a:lnTo>
                      <a:pt x="554" y="1"/>
                    </a:lnTo>
                    <a:lnTo>
                      <a:pt x="585" y="0"/>
                    </a:lnTo>
                    <a:lnTo>
                      <a:pt x="615" y="1"/>
                    </a:lnTo>
                    <a:lnTo>
                      <a:pt x="630" y="2"/>
                    </a:lnTo>
                    <a:lnTo>
                      <a:pt x="645" y="3"/>
                    </a:lnTo>
                    <a:lnTo>
                      <a:pt x="659" y="5"/>
                    </a:lnTo>
                    <a:lnTo>
                      <a:pt x="674" y="7"/>
                    </a:lnTo>
                    <a:lnTo>
                      <a:pt x="688" y="9"/>
                    </a:lnTo>
                    <a:lnTo>
                      <a:pt x="702" y="12"/>
                    </a:lnTo>
                    <a:lnTo>
                      <a:pt x="717" y="15"/>
                    </a:lnTo>
                    <a:lnTo>
                      <a:pt x="731" y="19"/>
                    </a:lnTo>
                    <a:lnTo>
                      <a:pt x="758" y="26"/>
                    </a:lnTo>
                    <a:lnTo>
                      <a:pt x="772" y="31"/>
                    </a:lnTo>
                    <a:lnTo>
                      <a:pt x="785" y="36"/>
                    </a:lnTo>
                    <a:lnTo>
                      <a:pt x="811" y="46"/>
                    </a:lnTo>
                    <a:lnTo>
                      <a:pt x="824" y="52"/>
                    </a:lnTo>
                    <a:lnTo>
                      <a:pt x="837" y="58"/>
                    </a:lnTo>
                    <a:lnTo>
                      <a:pt x="849" y="64"/>
                    </a:lnTo>
                    <a:lnTo>
                      <a:pt x="862" y="71"/>
                    </a:lnTo>
                    <a:lnTo>
                      <a:pt x="886" y="85"/>
                    </a:lnTo>
                    <a:lnTo>
                      <a:pt x="909" y="100"/>
                    </a:lnTo>
                    <a:lnTo>
                      <a:pt x="920" y="108"/>
                    </a:lnTo>
                    <a:lnTo>
                      <a:pt x="932" y="116"/>
                    </a:lnTo>
                    <a:lnTo>
                      <a:pt x="953" y="134"/>
                    </a:lnTo>
                    <a:lnTo>
                      <a:pt x="974" y="152"/>
                    </a:lnTo>
                    <a:lnTo>
                      <a:pt x="994" y="171"/>
                    </a:lnTo>
                    <a:lnTo>
                      <a:pt x="1004" y="181"/>
                    </a:lnTo>
                    <a:lnTo>
                      <a:pt x="1013" y="191"/>
                    </a:lnTo>
                    <a:lnTo>
                      <a:pt x="1022" y="202"/>
                    </a:lnTo>
                    <a:lnTo>
                      <a:pt x="1031" y="213"/>
                    </a:lnTo>
                    <a:lnTo>
                      <a:pt x="1048" y="235"/>
                    </a:lnTo>
                    <a:lnTo>
                      <a:pt x="1064" y="258"/>
                    </a:lnTo>
                    <a:lnTo>
                      <a:pt x="1071" y="269"/>
                    </a:lnTo>
                    <a:lnTo>
                      <a:pt x="1079" y="281"/>
                    </a:lnTo>
                    <a:lnTo>
                      <a:pt x="1092" y="306"/>
                    </a:lnTo>
                    <a:lnTo>
                      <a:pt x="1099" y="318"/>
                    </a:lnTo>
                    <a:lnTo>
                      <a:pt x="1105" y="331"/>
                    </a:lnTo>
                    <a:lnTo>
                      <a:pt x="1116" y="357"/>
                    </a:lnTo>
                    <a:lnTo>
                      <a:pt x="1127" y="383"/>
                    </a:lnTo>
                    <a:lnTo>
                      <a:pt x="1131" y="397"/>
                    </a:lnTo>
                    <a:lnTo>
                      <a:pt x="1136" y="410"/>
                    </a:lnTo>
                    <a:lnTo>
                      <a:pt x="1143" y="438"/>
                    </a:lnTo>
                    <a:lnTo>
                      <a:pt x="1147" y="452"/>
                    </a:lnTo>
                    <a:lnTo>
                      <a:pt x="1150" y="466"/>
                    </a:lnTo>
                    <a:lnTo>
                      <a:pt x="1152" y="481"/>
                    </a:lnTo>
                    <a:lnTo>
                      <a:pt x="1155" y="495"/>
                    </a:lnTo>
                    <a:lnTo>
                      <a:pt x="1157" y="510"/>
                    </a:lnTo>
                    <a:lnTo>
                      <a:pt x="1158" y="524"/>
                    </a:lnTo>
                    <a:lnTo>
                      <a:pt x="1159" y="539"/>
                    </a:lnTo>
                    <a:lnTo>
                      <a:pt x="1160" y="554"/>
                    </a:lnTo>
                    <a:lnTo>
                      <a:pt x="1161" y="585"/>
                    </a:lnTo>
                    <a:lnTo>
                      <a:pt x="1160" y="615"/>
                    </a:lnTo>
                    <a:lnTo>
                      <a:pt x="1158" y="645"/>
                    </a:lnTo>
                    <a:lnTo>
                      <a:pt x="1155" y="674"/>
                    </a:lnTo>
                    <a:lnTo>
                      <a:pt x="1152" y="689"/>
                    </a:lnTo>
                    <a:lnTo>
                      <a:pt x="1150" y="703"/>
                    </a:lnTo>
                    <a:lnTo>
                      <a:pt x="1143" y="731"/>
                    </a:lnTo>
                    <a:lnTo>
                      <a:pt x="1140" y="745"/>
                    </a:lnTo>
                    <a:lnTo>
                      <a:pt x="1136" y="759"/>
                    </a:lnTo>
                    <a:lnTo>
                      <a:pt x="1131" y="772"/>
                    </a:lnTo>
                    <a:lnTo>
                      <a:pt x="1127" y="786"/>
                    </a:lnTo>
                    <a:lnTo>
                      <a:pt x="1122" y="799"/>
                    </a:lnTo>
                    <a:lnTo>
                      <a:pt x="1116" y="812"/>
                    </a:lnTo>
                    <a:lnTo>
                      <a:pt x="1111" y="825"/>
                    </a:lnTo>
                    <a:lnTo>
                      <a:pt x="1105" y="838"/>
                    </a:lnTo>
                    <a:lnTo>
                      <a:pt x="1092" y="864"/>
                    </a:lnTo>
                    <a:lnTo>
                      <a:pt x="1079" y="888"/>
                    </a:lnTo>
                    <a:lnTo>
                      <a:pt x="1064" y="912"/>
                    </a:lnTo>
                    <a:lnTo>
                      <a:pt x="1048" y="935"/>
                    </a:lnTo>
                    <a:lnTo>
                      <a:pt x="1031" y="957"/>
                    </a:lnTo>
                    <a:lnTo>
                      <a:pt x="1022" y="967"/>
                    </a:lnTo>
                    <a:lnTo>
                      <a:pt x="1013" y="978"/>
                    </a:lnTo>
                    <a:lnTo>
                      <a:pt x="1004" y="988"/>
                    </a:lnTo>
                    <a:lnTo>
                      <a:pt x="994" y="998"/>
                    </a:lnTo>
                    <a:lnTo>
                      <a:pt x="984" y="1008"/>
                    </a:lnTo>
                    <a:lnTo>
                      <a:pt x="974" y="1017"/>
                    </a:lnTo>
                    <a:lnTo>
                      <a:pt x="964" y="1027"/>
                    </a:lnTo>
                    <a:lnTo>
                      <a:pt x="953" y="1036"/>
                    </a:lnTo>
                    <a:lnTo>
                      <a:pt x="943" y="1045"/>
                    </a:lnTo>
                    <a:lnTo>
                      <a:pt x="932" y="1053"/>
                    </a:lnTo>
                    <a:lnTo>
                      <a:pt x="909" y="1069"/>
                    </a:lnTo>
                    <a:lnTo>
                      <a:pt x="886" y="1085"/>
                    </a:lnTo>
                    <a:lnTo>
                      <a:pt x="874" y="1092"/>
                    </a:lnTo>
                    <a:lnTo>
                      <a:pt x="862" y="1099"/>
                    </a:lnTo>
                    <a:lnTo>
                      <a:pt x="837" y="1112"/>
                    </a:lnTo>
                    <a:lnTo>
                      <a:pt x="811" y="1123"/>
                    </a:lnTo>
                    <a:lnTo>
                      <a:pt x="785" y="1134"/>
                    </a:lnTo>
                    <a:lnTo>
                      <a:pt x="758" y="1143"/>
                    </a:lnTo>
                    <a:lnTo>
                      <a:pt x="744" y="1147"/>
                    </a:lnTo>
                    <a:lnTo>
                      <a:pt x="731" y="1151"/>
                    </a:lnTo>
                    <a:lnTo>
                      <a:pt x="717" y="1154"/>
                    </a:lnTo>
                    <a:lnTo>
                      <a:pt x="702" y="1157"/>
                    </a:lnTo>
                    <a:lnTo>
                      <a:pt x="674" y="1162"/>
                    </a:lnTo>
                    <a:lnTo>
                      <a:pt x="659" y="1164"/>
                    </a:lnTo>
                    <a:lnTo>
                      <a:pt x="645" y="1166"/>
                    </a:lnTo>
                    <a:lnTo>
                      <a:pt x="615" y="1168"/>
                    </a:lnTo>
                    <a:lnTo>
                      <a:pt x="585" y="1169"/>
                    </a:lnTo>
                    <a:lnTo>
                      <a:pt x="554" y="1168"/>
                    </a:lnTo>
                    <a:lnTo>
                      <a:pt x="524" y="1166"/>
                    </a:lnTo>
                    <a:lnTo>
                      <a:pt x="495" y="1162"/>
                    </a:lnTo>
                    <a:lnTo>
                      <a:pt x="481" y="1160"/>
                    </a:lnTo>
                    <a:lnTo>
                      <a:pt x="466" y="1157"/>
                    </a:lnTo>
                    <a:lnTo>
                      <a:pt x="452" y="1154"/>
                    </a:lnTo>
                    <a:lnTo>
                      <a:pt x="438" y="1151"/>
                    </a:lnTo>
                    <a:lnTo>
                      <a:pt x="410" y="1143"/>
                    </a:lnTo>
                    <a:lnTo>
                      <a:pt x="397" y="1138"/>
                    </a:lnTo>
                    <a:lnTo>
                      <a:pt x="383" y="1134"/>
                    </a:lnTo>
                    <a:lnTo>
                      <a:pt x="370" y="1129"/>
                    </a:lnTo>
                    <a:lnTo>
                      <a:pt x="357" y="1123"/>
                    </a:lnTo>
                    <a:lnTo>
                      <a:pt x="344" y="1118"/>
                    </a:lnTo>
                    <a:lnTo>
                      <a:pt x="331" y="1112"/>
                    </a:lnTo>
                    <a:lnTo>
                      <a:pt x="318" y="1105"/>
                    </a:lnTo>
                    <a:lnTo>
                      <a:pt x="306" y="1099"/>
                    </a:lnTo>
                    <a:lnTo>
                      <a:pt x="281" y="1085"/>
                    </a:lnTo>
                    <a:lnTo>
                      <a:pt x="258" y="1069"/>
                    </a:lnTo>
                    <a:lnTo>
                      <a:pt x="235" y="1053"/>
                    </a:lnTo>
                    <a:lnTo>
                      <a:pt x="224" y="1045"/>
                    </a:lnTo>
                    <a:lnTo>
                      <a:pt x="213" y="1036"/>
                    </a:lnTo>
                    <a:lnTo>
                      <a:pt x="191" y="1017"/>
                    </a:lnTo>
                    <a:lnTo>
                      <a:pt x="181" y="1008"/>
                    </a:lnTo>
                    <a:lnTo>
                      <a:pt x="171" y="998"/>
                    </a:lnTo>
                    <a:lnTo>
                      <a:pt x="161" y="988"/>
                    </a:lnTo>
                    <a:lnTo>
                      <a:pt x="152" y="978"/>
                    </a:lnTo>
                    <a:lnTo>
                      <a:pt x="143" y="967"/>
                    </a:lnTo>
                    <a:lnTo>
                      <a:pt x="133" y="957"/>
                    </a:lnTo>
                    <a:lnTo>
                      <a:pt x="125" y="946"/>
                    </a:lnTo>
                    <a:lnTo>
                      <a:pt x="116" y="935"/>
                    </a:lnTo>
                    <a:lnTo>
                      <a:pt x="100" y="912"/>
                    </a:lnTo>
                    <a:lnTo>
                      <a:pt x="85" y="888"/>
                    </a:lnTo>
                    <a:lnTo>
                      <a:pt x="78" y="876"/>
                    </a:lnTo>
                    <a:lnTo>
                      <a:pt x="71" y="864"/>
                    </a:lnTo>
                    <a:lnTo>
                      <a:pt x="58" y="838"/>
                    </a:lnTo>
                    <a:lnTo>
                      <a:pt x="46" y="812"/>
                    </a:lnTo>
                    <a:lnTo>
                      <a:pt x="41" y="799"/>
                    </a:lnTo>
                    <a:lnTo>
                      <a:pt x="36" y="786"/>
                    </a:lnTo>
                    <a:lnTo>
                      <a:pt x="26" y="759"/>
                    </a:lnTo>
                    <a:lnTo>
                      <a:pt x="22" y="745"/>
                    </a:lnTo>
                    <a:lnTo>
                      <a:pt x="19" y="731"/>
                    </a:lnTo>
                    <a:lnTo>
                      <a:pt x="15" y="717"/>
                    </a:lnTo>
                    <a:lnTo>
                      <a:pt x="12" y="703"/>
                    </a:lnTo>
                    <a:lnTo>
                      <a:pt x="9" y="689"/>
                    </a:lnTo>
                    <a:lnTo>
                      <a:pt x="7" y="674"/>
                    </a:lnTo>
                    <a:lnTo>
                      <a:pt x="3" y="645"/>
                    </a:lnTo>
                    <a:lnTo>
                      <a:pt x="2" y="630"/>
                    </a:lnTo>
                    <a:lnTo>
                      <a:pt x="1" y="615"/>
                    </a:lnTo>
                    <a:lnTo>
                      <a:pt x="0" y="585"/>
                    </a:lnTo>
                    <a:close/>
                  </a:path>
                </a:pathLst>
              </a:custGeom>
              <a:solidFill>
                <a:srgbClr val="060169"/>
              </a:solidFill>
              <a:ln w="9525">
                <a:noFill/>
                <a:round/>
                <a:headEnd/>
                <a:tailEnd/>
              </a:ln>
            </p:spPr>
            <p:txBody>
              <a:bodyPr/>
              <a:lstStyle/>
              <a:p>
                <a:endParaRPr lang="he-IL"/>
              </a:p>
            </p:txBody>
          </p:sp>
          <p:sp>
            <p:nvSpPr>
              <p:cNvPr id="342" name="Freeform 44"/>
              <p:cNvSpPr>
                <a:spLocks/>
              </p:cNvSpPr>
              <p:nvPr/>
            </p:nvSpPr>
            <p:spPr bwMode="auto">
              <a:xfrm>
                <a:off x="3959" y="2472"/>
                <a:ext cx="385" cy="438"/>
              </a:xfrm>
              <a:custGeom>
                <a:avLst/>
                <a:gdLst>
                  <a:gd name="T0" fmla="*/ 378 w 385"/>
                  <a:gd name="T1" fmla="*/ 438 h 438"/>
                  <a:gd name="T2" fmla="*/ 331 w 385"/>
                  <a:gd name="T3" fmla="*/ 411 h 438"/>
                  <a:gd name="T4" fmla="*/ 287 w 385"/>
                  <a:gd name="T5" fmla="*/ 383 h 438"/>
                  <a:gd name="T6" fmla="*/ 245 w 385"/>
                  <a:gd name="T7" fmla="*/ 354 h 438"/>
                  <a:gd name="T8" fmla="*/ 206 w 385"/>
                  <a:gd name="T9" fmla="*/ 325 h 438"/>
                  <a:gd name="T10" fmla="*/ 169 w 385"/>
                  <a:gd name="T11" fmla="*/ 295 h 438"/>
                  <a:gd name="T12" fmla="*/ 136 w 385"/>
                  <a:gd name="T13" fmla="*/ 265 h 438"/>
                  <a:gd name="T14" fmla="*/ 106 w 385"/>
                  <a:gd name="T15" fmla="*/ 234 h 438"/>
                  <a:gd name="T16" fmla="*/ 78 w 385"/>
                  <a:gd name="T17" fmla="*/ 204 h 438"/>
                  <a:gd name="T18" fmla="*/ 55 w 385"/>
                  <a:gd name="T19" fmla="*/ 175 h 438"/>
                  <a:gd name="T20" fmla="*/ 36 w 385"/>
                  <a:gd name="T21" fmla="*/ 147 h 438"/>
                  <a:gd name="T22" fmla="*/ 21 w 385"/>
                  <a:gd name="T23" fmla="*/ 119 h 438"/>
                  <a:gd name="T24" fmla="*/ 9 w 385"/>
                  <a:gd name="T25" fmla="*/ 92 h 438"/>
                  <a:gd name="T26" fmla="*/ 2 w 385"/>
                  <a:gd name="T27" fmla="*/ 67 h 438"/>
                  <a:gd name="T28" fmla="*/ 0 w 385"/>
                  <a:gd name="T29" fmla="*/ 42 h 438"/>
                  <a:gd name="T30" fmla="*/ 2 w 385"/>
                  <a:gd name="T31" fmla="*/ 19 h 438"/>
                  <a:gd name="T32" fmla="*/ 10 w 385"/>
                  <a:gd name="T33" fmla="*/ 0 h 438"/>
                  <a:gd name="T34" fmla="*/ 21 w 385"/>
                  <a:gd name="T35" fmla="*/ 5 h 438"/>
                  <a:gd name="T36" fmla="*/ 13 w 385"/>
                  <a:gd name="T37" fmla="*/ 23 h 438"/>
                  <a:gd name="T38" fmla="*/ 12 w 385"/>
                  <a:gd name="T39" fmla="*/ 42 h 438"/>
                  <a:gd name="T40" fmla="*/ 13 w 385"/>
                  <a:gd name="T41" fmla="*/ 64 h 438"/>
                  <a:gd name="T42" fmla="*/ 20 w 385"/>
                  <a:gd name="T43" fmla="*/ 88 h 438"/>
                  <a:gd name="T44" fmla="*/ 31 w 385"/>
                  <a:gd name="T45" fmla="*/ 113 h 438"/>
                  <a:gd name="T46" fmla="*/ 46 w 385"/>
                  <a:gd name="T47" fmla="*/ 140 h 438"/>
                  <a:gd name="T48" fmla="*/ 64 w 385"/>
                  <a:gd name="T49" fmla="*/ 167 h 438"/>
                  <a:gd name="T50" fmla="*/ 87 w 385"/>
                  <a:gd name="T51" fmla="*/ 196 h 438"/>
                  <a:gd name="T52" fmla="*/ 114 w 385"/>
                  <a:gd name="T53" fmla="*/ 225 h 438"/>
                  <a:gd name="T54" fmla="*/ 144 w 385"/>
                  <a:gd name="T55" fmla="*/ 256 h 438"/>
                  <a:gd name="T56" fmla="*/ 177 w 385"/>
                  <a:gd name="T57" fmla="*/ 286 h 438"/>
                  <a:gd name="T58" fmla="*/ 214 w 385"/>
                  <a:gd name="T59" fmla="*/ 316 h 438"/>
                  <a:gd name="T60" fmla="*/ 252 w 385"/>
                  <a:gd name="T61" fmla="*/ 345 h 438"/>
                  <a:gd name="T62" fmla="*/ 294 w 385"/>
                  <a:gd name="T63" fmla="*/ 373 h 438"/>
                  <a:gd name="T64" fmla="*/ 338 w 385"/>
                  <a:gd name="T65" fmla="*/ 401 h 438"/>
                  <a:gd name="T66" fmla="*/ 385 w 385"/>
                  <a:gd name="T67" fmla="*/ 428 h 438"/>
                  <a:gd name="T68" fmla="*/ 378 w 385"/>
                  <a:gd name="T69" fmla="*/ 438 h 4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5"/>
                  <a:gd name="T106" fmla="*/ 0 h 438"/>
                  <a:gd name="T107" fmla="*/ 385 w 385"/>
                  <a:gd name="T108" fmla="*/ 438 h 4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5" h="438">
                    <a:moveTo>
                      <a:pt x="378" y="438"/>
                    </a:moveTo>
                    <a:lnTo>
                      <a:pt x="331" y="411"/>
                    </a:lnTo>
                    <a:lnTo>
                      <a:pt x="287" y="383"/>
                    </a:lnTo>
                    <a:lnTo>
                      <a:pt x="245" y="354"/>
                    </a:lnTo>
                    <a:lnTo>
                      <a:pt x="206" y="325"/>
                    </a:lnTo>
                    <a:lnTo>
                      <a:pt x="169" y="295"/>
                    </a:lnTo>
                    <a:lnTo>
                      <a:pt x="136" y="265"/>
                    </a:lnTo>
                    <a:lnTo>
                      <a:pt x="106" y="234"/>
                    </a:lnTo>
                    <a:lnTo>
                      <a:pt x="78" y="204"/>
                    </a:lnTo>
                    <a:lnTo>
                      <a:pt x="55" y="175"/>
                    </a:lnTo>
                    <a:lnTo>
                      <a:pt x="36" y="147"/>
                    </a:lnTo>
                    <a:lnTo>
                      <a:pt x="21" y="119"/>
                    </a:lnTo>
                    <a:lnTo>
                      <a:pt x="9" y="92"/>
                    </a:lnTo>
                    <a:lnTo>
                      <a:pt x="2" y="67"/>
                    </a:lnTo>
                    <a:lnTo>
                      <a:pt x="0" y="42"/>
                    </a:lnTo>
                    <a:lnTo>
                      <a:pt x="2" y="19"/>
                    </a:lnTo>
                    <a:lnTo>
                      <a:pt x="10" y="0"/>
                    </a:lnTo>
                    <a:lnTo>
                      <a:pt x="21" y="5"/>
                    </a:lnTo>
                    <a:lnTo>
                      <a:pt x="13" y="23"/>
                    </a:lnTo>
                    <a:lnTo>
                      <a:pt x="12" y="42"/>
                    </a:lnTo>
                    <a:lnTo>
                      <a:pt x="13" y="64"/>
                    </a:lnTo>
                    <a:lnTo>
                      <a:pt x="20" y="88"/>
                    </a:lnTo>
                    <a:lnTo>
                      <a:pt x="31" y="113"/>
                    </a:lnTo>
                    <a:lnTo>
                      <a:pt x="46" y="140"/>
                    </a:lnTo>
                    <a:lnTo>
                      <a:pt x="64" y="167"/>
                    </a:lnTo>
                    <a:lnTo>
                      <a:pt x="87" y="196"/>
                    </a:lnTo>
                    <a:lnTo>
                      <a:pt x="114" y="225"/>
                    </a:lnTo>
                    <a:lnTo>
                      <a:pt x="144" y="256"/>
                    </a:lnTo>
                    <a:lnTo>
                      <a:pt x="177" y="286"/>
                    </a:lnTo>
                    <a:lnTo>
                      <a:pt x="214" y="316"/>
                    </a:lnTo>
                    <a:lnTo>
                      <a:pt x="252" y="345"/>
                    </a:lnTo>
                    <a:lnTo>
                      <a:pt x="294" y="373"/>
                    </a:lnTo>
                    <a:lnTo>
                      <a:pt x="338" y="401"/>
                    </a:lnTo>
                    <a:lnTo>
                      <a:pt x="385" y="428"/>
                    </a:lnTo>
                    <a:lnTo>
                      <a:pt x="378" y="438"/>
                    </a:lnTo>
                    <a:close/>
                  </a:path>
                </a:pathLst>
              </a:custGeom>
              <a:solidFill>
                <a:srgbClr val="009AFF"/>
              </a:solidFill>
              <a:ln w="9525">
                <a:noFill/>
                <a:round/>
                <a:headEnd/>
                <a:tailEnd/>
              </a:ln>
            </p:spPr>
            <p:txBody>
              <a:bodyPr/>
              <a:lstStyle/>
              <a:p>
                <a:endParaRPr lang="he-IL"/>
              </a:p>
            </p:txBody>
          </p:sp>
          <p:sp>
            <p:nvSpPr>
              <p:cNvPr id="343" name="Freeform 45"/>
              <p:cNvSpPr>
                <a:spLocks/>
              </p:cNvSpPr>
              <p:nvPr/>
            </p:nvSpPr>
            <p:spPr bwMode="auto">
              <a:xfrm>
                <a:off x="3970" y="2415"/>
                <a:ext cx="567" cy="148"/>
              </a:xfrm>
              <a:custGeom>
                <a:avLst/>
                <a:gdLst>
                  <a:gd name="T0" fmla="*/ 0 w 567"/>
                  <a:gd name="T1" fmla="*/ 56 h 148"/>
                  <a:gd name="T2" fmla="*/ 5 w 567"/>
                  <a:gd name="T3" fmla="*/ 47 h 148"/>
                  <a:gd name="T4" fmla="*/ 13 w 567"/>
                  <a:gd name="T5" fmla="*/ 39 h 148"/>
                  <a:gd name="T6" fmla="*/ 30 w 567"/>
                  <a:gd name="T7" fmla="*/ 24 h 148"/>
                  <a:gd name="T8" fmla="*/ 51 w 567"/>
                  <a:gd name="T9" fmla="*/ 14 h 148"/>
                  <a:gd name="T10" fmla="*/ 78 w 567"/>
                  <a:gd name="T11" fmla="*/ 6 h 148"/>
                  <a:gd name="T12" fmla="*/ 107 w 567"/>
                  <a:gd name="T13" fmla="*/ 1 h 148"/>
                  <a:gd name="T14" fmla="*/ 138 w 567"/>
                  <a:gd name="T15" fmla="*/ 0 h 148"/>
                  <a:gd name="T16" fmla="*/ 172 w 567"/>
                  <a:gd name="T17" fmla="*/ 1 h 148"/>
                  <a:gd name="T18" fmla="*/ 209 w 567"/>
                  <a:gd name="T19" fmla="*/ 6 h 148"/>
                  <a:gd name="T20" fmla="*/ 248 w 567"/>
                  <a:gd name="T21" fmla="*/ 13 h 148"/>
                  <a:gd name="T22" fmla="*/ 290 w 567"/>
                  <a:gd name="T23" fmla="*/ 22 h 148"/>
                  <a:gd name="T24" fmla="*/ 333 w 567"/>
                  <a:gd name="T25" fmla="*/ 36 h 148"/>
                  <a:gd name="T26" fmla="*/ 378 w 567"/>
                  <a:gd name="T27" fmla="*/ 51 h 148"/>
                  <a:gd name="T28" fmla="*/ 424 w 567"/>
                  <a:gd name="T29" fmla="*/ 69 h 148"/>
                  <a:gd name="T30" fmla="*/ 471 w 567"/>
                  <a:gd name="T31" fmla="*/ 89 h 148"/>
                  <a:gd name="T32" fmla="*/ 519 w 567"/>
                  <a:gd name="T33" fmla="*/ 112 h 148"/>
                  <a:gd name="T34" fmla="*/ 567 w 567"/>
                  <a:gd name="T35" fmla="*/ 137 h 148"/>
                  <a:gd name="T36" fmla="*/ 562 w 567"/>
                  <a:gd name="T37" fmla="*/ 148 h 148"/>
                  <a:gd name="T38" fmla="*/ 514 w 567"/>
                  <a:gd name="T39" fmla="*/ 123 h 148"/>
                  <a:gd name="T40" fmla="*/ 465 w 567"/>
                  <a:gd name="T41" fmla="*/ 100 h 148"/>
                  <a:gd name="T42" fmla="*/ 419 w 567"/>
                  <a:gd name="T43" fmla="*/ 80 h 148"/>
                  <a:gd name="T44" fmla="*/ 373 w 567"/>
                  <a:gd name="T45" fmla="*/ 62 h 148"/>
                  <a:gd name="T46" fmla="*/ 328 w 567"/>
                  <a:gd name="T47" fmla="*/ 47 h 148"/>
                  <a:gd name="T48" fmla="*/ 288 w 567"/>
                  <a:gd name="T49" fmla="*/ 34 h 148"/>
                  <a:gd name="T50" fmla="*/ 246 w 567"/>
                  <a:gd name="T51" fmla="*/ 25 h 148"/>
                  <a:gd name="T52" fmla="*/ 207 w 567"/>
                  <a:gd name="T53" fmla="*/ 18 h 148"/>
                  <a:gd name="T54" fmla="*/ 171 w 567"/>
                  <a:gd name="T55" fmla="*/ 13 h 148"/>
                  <a:gd name="T56" fmla="*/ 138 w 567"/>
                  <a:gd name="T57" fmla="*/ 12 h 148"/>
                  <a:gd name="T58" fmla="*/ 108 w 567"/>
                  <a:gd name="T59" fmla="*/ 13 h 148"/>
                  <a:gd name="T60" fmla="*/ 80 w 567"/>
                  <a:gd name="T61" fmla="*/ 18 h 148"/>
                  <a:gd name="T62" fmla="*/ 56 w 567"/>
                  <a:gd name="T63" fmla="*/ 25 h 148"/>
                  <a:gd name="T64" fmla="*/ 37 w 567"/>
                  <a:gd name="T65" fmla="*/ 34 h 148"/>
                  <a:gd name="T66" fmla="*/ 21 w 567"/>
                  <a:gd name="T67" fmla="*/ 48 h 148"/>
                  <a:gd name="T68" fmla="*/ 14 w 567"/>
                  <a:gd name="T69" fmla="*/ 55 h 148"/>
                  <a:gd name="T70" fmla="*/ 10 w 567"/>
                  <a:gd name="T71" fmla="*/ 63 h 148"/>
                  <a:gd name="T72" fmla="*/ 0 w 567"/>
                  <a:gd name="T73" fmla="*/ 56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7"/>
                  <a:gd name="T112" fmla="*/ 0 h 148"/>
                  <a:gd name="T113" fmla="*/ 567 w 567"/>
                  <a:gd name="T114" fmla="*/ 148 h 1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7" h="148">
                    <a:moveTo>
                      <a:pt x="0" y="56"/>
                    </a:moveTo>
                    <a:lnTo>
                      <a:pt x="5" y="47"/>
                    </a:lnTo>
                    <a:lnTo>
                      <a:pt x="13" y="39"/>
                    </a:lnTo>
                    <a:lnTo>
                      <a:pt x="30" y="24"/>
                    </a:lnTo>
                    <a:lnTo>
                      <a:pt x="51" y="14"/>
                    </a:lnTo>
                    <a:lnTo>
                      <a:pt x="78" y="6"/>
                    </a:lnTo>
                    <a:lnTo>
                      <a:pt x="107" y="1"/>
                    </a:lnTo>
                    <a:lnTo>
                      <a:pt x="138" y="0"/>
                    </a:lnTo>
                    <a:lnTo>
                      <a:pt x="172" y="1"/>
                    </a:lnTo>
                    <a:lnTo>
                      <a:pt x="209" y="6"/>
                    </a:lnTo>
                    <a:lnTo>
                      <a:pt x="248" y="13"/>
                    </a:lnTo>
                    <a:lnTo>
                      <a:pt x="290" y="22"/>
                    </a:lnTo>
                    <a:lnTo>
                      <a:pt x="333" y="36"/>
                    </a:lnTo>
                    <a:lnTo>
                      <a:pt x="378" y="51"/>
                    </a:lnTo>
                    <a:lnTo>
                      <a:pt x="424" y="69"/>
                    </a:lnTo>
                    <a:lnTo>
                      <a:pt x="471" y="89"/>
                    </a:lnTo>
                    <a:lnTo>
                      <a:pt x="519" y="112"/>
                    </a:lnTo>
                    <a:lnTo>
                      <a:pt x="567" y="137"/>
                    </a:lnTo>
                    <a:lnTo>
                      <a:pt x="562" y="148"/>
                    </a:lnTo>
                    <a:lnTo>
                      <a:pt x="514" y="123"/>
                    </a:lnTo>
                    <a:lnTo>
                      <a:pt x="465" y="100"/>
                    </a:lnTo>
                    <a:lnTo>
                      <a:pt x="419" y="80"/>
                    </a:lnTo>
                    <a:lnTo>
                      <a:pt x="373" y="62"/>
                    </a:lnTo>
                    <a:lnTo>
                      <a:pt x="328" y="47"/>
                    </a:lnTo>
                    <a:lnTo>
                      <a:pt x="288" y="34"/>
                    </a:lnTo>
                    <a:lnTo>
                      <a:pt x="246" y="25"/>
                    </a:lnTo>
                    <a:lnTo>
                      <a:pt x="207" y="18"/>
                    </a:lnTo>
                    <a:lnTo>
                      <a:pt x="171" y="13"/>
                    </a:lnTo>
                    <a:lnTo>
                      <a:pt x="138" y="12"/>
                    </a:lnTo>
                    <a:lnTo>
                      <a:pt x="108" y="13"/>
                    </a:lnTo>
                    <a:lnTo>
                      <a:pt x="80" y="18"/>
                    </a:lnTo>
                    <a:lnTo>
                      <a:pt x="56" y="25"/>
                    </a:lnTo>
                    <a:lnTo>
                      <a:pt x="37" y="34"/>
                    </a:lnTo>
                    <a:lnTo>
                      <a:pt x="21" y="48"/>
                    </a:lnTo>
                    <a:lnTo>
                      <a:pt x="14" y="55"/>
                    </a:lnTo>
                    <a:lnTo>
                      <a:pt x="10" y="63"/>
                    </a:lnTo>
                    <a:lnTo>
                      <a:pt x="0" y="56"/>
                    </a:lnTo>
                    <a:close/>
                  </a:path>
                </a:pathLst>
              </a:custGeom>
              <a:solidFill>
                <a:srgbClr val="009AFF"/>
              </a:solidFill>
              <a:ln w="9525">
                <a:noFill/>
                <a:round/>
                <a:headEnd/>
                <a:tailEnd/>
              </a:ln>
            </p:spPr>
            <p:txBody>
              <a:bodyPr/>
              <a:lstStyle/>
              <a:p>
                <a:endParaRPr lang="he-IL"/>
              </a:p>
            </p:txBody>
          </p:sp>
          <p:sp>
            <p:nvSpPr>
              <p:cNvPr id="344" name="Freeform 46"/>
              <p:cNvSpPr>
                <a:spLocks/>
              </p:cNvSpPr>
              <p:nvPr/>
            </p:nvSpPr>
            <p:spPr bwMode="auto">
              <a:xfrm>
                <a:off x="3969" y="2471"/>
                <a:ext cx="11" cy="7"/>
              </a:xfrm>
              <a:custGeom>
                <a:avLst/>
                <a:gdLst>
                  <a:gd name="T0" fmla="*/ 0 w 11"/>
                  <a:gd name="T1" fmla="*/ 1 h 7"/>
                  <a:gd name="T2" fmla="*/ 1 w 11"/>
                  <a:gd name="T3" fmla="*/ 0 h 7"/>
                  <a:gd name="T4" fmla="*/ 11 w 11"/>
                  <a:gd name="T5" fmla="*/ 7 h 7"/>
                  <a:gd name="T6" fmla="*/ 11 w 11"/>
                  <a:gd name="T7" fmla="*/ 6 h 7"/>
                  <a:gd name="T8" fmla="*/ 0 w 11"/>
                  <a:gd name="T9" fmla="*/ 1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1"/>
                    </a:moveTo>
                    <a:lnTo>
                      <a:pt x="1" y="0"/>
                    </a:lnTo>
                    <a:lnTo>
                      <a:pt x="11" y="7"/>
                    </a:lnTo>
                    <a:lnTo>
                      <a:pt x="11" y="6"/>
                    </a:lnTo>
                    <a:lnTo>
                      <a:pt x="0" y="1"/>
                    </a:lnTo>
                    <a:close/>
                  </a:path>
                </a:pathLst>
              </a:custGeom>
              <a:solidFill>
                <a:srgbClr val="009AFF"/>
              </a:solidFill>
              <a:ln w="9525">
                <a:noFill/>
                <a:round/>
                <a:headEnd/>
                <a:tailEnd/>
              </a:ln>
            </p:spPr>
            <p:txBody>
              <a:bodyPr/>
              <a:lstStyle/>
              <a:p>
                <a:endParaRPr lang="he-IL"/>
              </a:p>
            </p:txBody>
          </p:sp>
          <p:sp>
            <p:nvSpPr>
              <p:cNvPr id="345" name="Freeform 47"/>
              <p:cNvSpPr>
                <a:spLocks/>
              </p:cNvSpPr>
              <p:nvPr/>
            </p:nvSpPr>
            <p:spPr bwMode="auto">
              <a:xfrm>
                <a:off x="4531" y="2552"/>
                <a:ext cx="386" cy="439"/>
              </a:xfrm>
              <a:custGeom>
                <a:avLst/>
                <a:gdLst>
                  <a:gd name="T0" fmla="*/ 7 w 386"/>
                  <a:gd name="T1" fmla="*/ 0 h 439"/>
                  <a:gd name="T2" fmla="*/ 53 w 386"/>
                  <a:gd name="T3" fmla="*/ 27 h 439"/>
                  <a:gd name="T4" fmla="*/ 98 w 386"/>
                  <a:gd name="T5" fmla="*/ 55 h 439"/>
                  <a:gd name="T6" fmla="*/ 140 w 386"/>
                  <a:gd name="T7" fmla="*/ 84 h 439"/>
                  <a:gd name="T8" fmla="*/ 180 w 386"/>
                  <a:gd name="T9" fmla="*/ 115 h 439"/>
                  <a:gd name="T10" fmla="*/ 216 w 386"/>
                  <a:gd name="T11" fmla="*/ 144 h 439"/>
                  <a:gd name="T12" fmla="*/ 250 w 386"/>
                  <a:gd name="T13" fmla="*/ 175 h 439"/>
                  <a:gd name="T14" fmla="*/ 280 w 386"/>
                  <a:gd name="T15" fmla="*/ 205 h 439"/>
                  <a:gd name="T16" fmla="*/ 306 w 386"/>
                  <a:gd name="T17" fmla="*/ 234 h 439"/>
                  <a:gd name="T18" fmla="*/ 330 w 386"/>
                  <a:gd name="T19" fmla="*/ 264 h 439"/>
                  <a:gd name="T20" fmla="*/ 350 w 386"/>
                  <a:gd name="T21" fmla="*/ 292 h 439"/>
                  <a:gd name="T22" fmla="*/ 365 w 386"/>
                  <a:gd name="T23" fmla="*/ 320 h 439"/>
                  <a:gd name="T24" fmla="*/ 376 w 386"/>
                  <a:gd name="T25" fmla="*/ 346 h 439"/>
                  <a:gd name="T26" fmla="*/ 384 w 386"/>
                  <a:gd name="T27" fmla="*/ 372 h 439"/>
                  <a:gd name="T28" fmla="*/ 386 w 386"/>
                  <a:gd name="T29" fmla="*/ 396 h 439"/>
                  <a:gd name="T30" fmla="*/ 383 w 386"/>
                  <a:gd name="T31" fmla="*/ 418 h 439"/>
                  <a:gd name="T32" fmla="*/ 375 w 386"/>
                  <a:gd name="T33" fmla="*/ 439 h 439"/>
                  <a:gd name="T34" fmla="*/ 364 w 386"/>
                  <a:gd name="T35" fmla="*/ 434 h 439"/>
                  <a:gd name="T36" fmla="*/ 371 w 386"/>
                  <a:gd name="T37" fmla="*/ 416 h 439"/>
                  <a:gd name="T38" fmla="*/ 374 w 386"/>
                  <a:gd name="T39" fmla="*/ 396 h 439"/>
                  <a:gd name="T40" fmla="*/ 372 w 386"/>
                  <a:gd name="T41" fmla="*/ 374 h 439"/>
                  <a:gd name="T42" fmla="*/ 365 w 386"/>
                  <a:gd name="T43" fmla="*/ 351 h 439"/>
                  <a:gd name="T44" fmla="*/ 354 w 386"/>
                  <a:gd name="T45" fmla="*/ 325 h 439"/>
                  <a:gd name="T46" fmla="*/ 340 w 386"/>
                  <a:gd name="T47" fmla="*/ 299 h 439"/>
                  <a:gd name="T48" fmla="*/ 320 w 386"/>
                  <a:gd name="T49" fmla="*/ 271 h 439"/>
                  <a:gd name="T50" fmla="*/ 297 w 386"/>
                  <a:gd name="T51" fmla="*/ 242 h 439"/>
                  <a:gd name="T52" fmla="*/ 271 w 386"/>
                  <a:gd name="T53" fmla="*/ 213 h 439"/>
                  <a:gd name="T54" fmla="*/ 242 w 386"/>
                  <a:gd name="T55" fmla="*/ 184 h 439"/>
                  <a:gd name="T56" fmla="*/ 208 w 386"/>
                  <a:gd name="T57" fmla="*/ 153 h 439"/>
                  <a:gd name="T58" fmla="*/ 172 w 386"/>
                  <a:gd name="T59" fmla="*/ 124 h 439"/>
                  <a:gd name="T60" fmla="*/ 133 w 386"/>
                  <a:gd name="T61" fmla="*/ 94 h 439"/>
                  <a:gd name="T62" fmla="*/ 91 w 386"/>
                  <a:gd name="T63" fmla="*/ 65 h 439"/>
                  <a:gd name="T64" fmla="*/ 46 w 386"/>
                  <a:gd name="T65" fmla="*/ 37 h 439"/>
                  <a:gd name="T66" fmla="*/ 0 w 386"/>
                  <a:gd name="T67" fmla="*/ 10 h 439"/>
                  <a:gd name="T68" fmla="*/ 7 w 386"/>
                  <a:gd name="T69" fmla="*/ 0 h 4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6"/>
                  <a:gd name="T106" fmla="*/ 0 h 439"/>
                  <a:gd name="T107" fmla="*/ 386 w 386"/>
                  <a:gd name="T108" fmla="*/ 439 h 4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6" h="439">
                    <a:moveTo>
                      <a:pt x="7" y="0"/>
                    </a:moveTo>
                    <a:lnTo>
                      <a:pt x="53" y="27"/>
                    </a:lnTo>
                    <a:lnTo>
                      <a:pt x="98" y="55"/>
                    </a:lnTo>
                    <a:lnTo>
                      <a:pt x="140" y="84"/>
                    </a:lnTo>
                    <a:lnTo>
                      <a:pt x="180" y="115"/>
                    </a:lnTo>
                    <a:lnTo>
                      <a:pt x="216" y="144"/>
                    </a:lnTo>
                    <a:lnTo>
                      <a:pt x="250" y="175"/>
                    </a:lnTo>
                    <a:lnTo>
                      <a:pt x="280" y="205"/>
                    </a:lnTo>
                    <a:lnTo>
                      <a:pt x="306" y="234"/>
                    </a:lnTo>
                    <a:lnTo>
                      <a:pt x="330" y="264"/>
                    </a:lnTo>
                    <a:lnTo>
                      <a:pt x="350" y="292"/>
                    </a:lnTo>
                    <a:lnTo>
                      <a:pt x="365" y="320"/>
                    </a:lnTo>
                    <a:lnTo>
                      <a:pt x="376" y="346"/>
                    </a:lnTo>
                    <a:lnTo>
                      <a:pt x="384" y="372"/>
                    </a:lnTo>
                    <a:lnTo>
                      <a:pt x="386" y="396"/>
                    </a:lnTo>
                    <a:lnTo>
                      <a:pt x="383" y="418"/>
                    </a:lnTo>
                    <a:lnTo>
                      <a:pt x="375" y="439"/>
                    </a:lnTo>
                    <a:lnTo>
                      <a:pt x="364" y="434"/>
                    </a:lnTo>
                    <a:lnTo>
                      <a:pt x="371" y="416"/>
                    </a:lnTo>
                    <a:lnTo>
                      <a:pt x="374" y="396"/>
                    </a:lnTo>
                    <a:lnTo>
                      <a:pt x="372" y="374"/>
                    </a:lnTo>
                    <a:lnTo>
                      <a:pt x="365" y="351"/>
                    </a:lnTo>
                    <a:lnTo>
                      <a:pt x="354" y="325"/>
                    </a:lnTo>
                    <a:lnTo>
                      <a:pt x="340" y="299"/>
                    </a:lnTo>
                    <a:lnTo>
                      <a:pt x="320" y="271"/>
                    </a:lnTo>
                    <a:lnTo>
                      <a:pt x="297" y="242"/>
                    </a:lnTo>
                    <a:lnTo>
                      <a:pt x="271" y="213"/>
                    </a:lnTo>
                    <a:lnTo>
                      <a:pt x="242" y="184"/>
                    </a:lnTo>
                    <a:lnTo>
                      <a:pt x="208" y="153"/>
                    </a:lnTo>
                    <a:lnTo>
                      <a:pt x="172" y="124"/>
                    </a:lnTo>
                    <a:lnTo>
                      <a:pt x="133" y="94"/>
                    </a:lnTo>
                    <a:lnTo>
                      <a:pt x="91" y="65"/>
                    </a:lnTo>
                    <a:lnTo>
                      <a:pt x="46" y="37"/>
                    </a:lnTo>
                    <a:lnTo>
                      <a:pt x="0" y="10"/>
                    </a:lnTo>
                    <a:lnTo>
                      <a:pt x="7" y="0"/>
                    </a:lnTo>
                    <a:close/>
                  </a:path>
                </a:pathLst>
              </a:custGeom>
              <a:solidFill>
                <a:srgbClr val="009AFF"/>
              </a:solidFill>
              <a:ln w="9525">
                <a:noFill/>
                <a:round/>
                <a:headEnd/>
                <a:tailEnd/>
              </a:ln>
            </p:spPr>
            <p:txBody>
              <a:bodyPr/>
              <a:lstStyle/>
              <a:p>
                <a:endParaRPr lang="he-IL"/>
              </a:p>
            </p:txBody>
          </p:sp>
          <p:sp>
            <p:nvSpPr>
              <p:cNvPr id="346" name="Freeform 48"/>
              <p:cNvSpPr>
                <a:spLocks/>
              </p:cNvSpPr>
              <p:nvPr/>
            </p:nvSpPr>
            <p:spPr bwMode="auto">
              <a:xfrm>
                <a:off x="4531" y="2552"/>
                <a:ext cx="7" cy="11"/>
              </a:xfrm>
              <a:custGeom>
                <a:avLst/>
                <a:gdLst>
                  <a:gd name="T0" fmla="*/ 6 w 7"/>
                  <a:gd name="T1" fmla="*/ 0 h 11"/>
                  <a:gd name="T2" fmla="*/ 7 w 7"/>
                  <a:gd name="T3" fmla="*/ 0 h 11"/>
                  <a:gd name="T4" fmla="*/ 0 w 7"/>
                  <a:gd name="T5" fmla="*/ 10 h 11"/>
                  <a:gd name="T6" fmla="*/ 1 w 7"/>
                  <a:gd name="T7" fmla="*/ 11 h 11"/>
                  <a:gd name="T8" fmla="*/ 6 w 7"/>
                  <a:gd name="T9" fmla="*/ 0 h 11"/>
                  <a:gd name="T10" fmla="*/ 0 60000 65536"/>
                  <a:gd name="T11" fmla="*/ 0 60000 65536"/>
                  <a:gd name="T12" fmla="*/ 0 60000 65536"/>
                  <a:gd name="T13" fmla="*/ 0 60000 65536"/>
                  <a:gd name="T14" fmla="*/ 0 60000 65536"/>
                  <a:gd name="T15" fmla="*/ 0 w 7"/>
                  <a:gd name="T16" fmla="*/ 0 h 11"/>
                  <a:gd name="T17" fmla="*/ 7 w 7"/>
                  <a:gd name="T18" fmla="*/ 11 h 11"/>
                </a:gdLst>
                <a:ahLst/>
                <a:cxnLst>
                  <a:cxn ang="T10">
                    <a:pos x="T0" y="T1"/>
                  </a:cxn>
                  <a:cxn ang="T11">
                    <a:pos x="T2" y="T3"/>
                  </a:cxn>
                  <a:cxn ang="T12">
                    <a:pos x="T4" y="T5"/>
                  </a:cxn>
                  <a:cxn ang="T13">
                    <a:pos x="T6" y="T7"/>
                  </a:cxn>
                  <a:cxn ang="T14">
                    <a:pos x="T8" y="T9"/>
                  </a:cxn>
                </a:cxnLst>
                <a:rect l="T15" t="T16" r="T17" b="T18"/>
                <a:pathLst>
                  <a:path w="7" h="11">
                    <a:moveTo>
                      <a:pt x="6" y="0"/>
                    </a:moveTo>
                    <a:lnTo>
                      <a:pt x="7" y="0"/>
                    </a:lnTo>
                    <a:lnTo>
                      <a:pt x="0" y="10"/>
                    </a:lnTo>
                    <a:lnTo>
                      <a:pt x="1" y="11"/>
                    </a:lnTo>
                    <a:lnTo>
                      <a:pt x="6" y="0"/>
                    </a:lnTo>
                    <a:close/>
                  </a:path>
                </a:pathLst>
              </a:custGeom>
              <a:solidFill>
                <a:srgbClr val="009AFF"/>
              </a:solidFill>
              <a:ln w="9525">
                <a:noFill/>
                <a:round/>
                <a:headEnd/>
                <a:tailEnd/>
              </a:ln>
            </p:spPr>
            <p:txBody>
              <a:bodyPr/>
              <a:lstStyle/>
              <a:p>
                <a:endParaRPr lang="he-IL"/>
              </a:p>
            </p:txBody>
          </p:sp>
          <p:sp>
            <p:nvSpPr>
              <p:cNvPr id="347" name="Freeform 49"/>
              <p:cNvSpPr>
                <a:spLocks/>
              </p:cNvSpPr>
              <p:nvPr/>
            </p:nvSpPr>
            <p:spPr bwMode="auto">
              <a:xfrm>
                <a:off x="4338" y="2900"/>
                <a:ext cx="568" cy="147"/>
              </a:xfrm>
              <a:custGeom>
                <a:avLst/>
                <a:gdLst>
                  <a:gd name="T0" fmla="*/ 568 w 568"/>
                  <a:gd name="T1" fmla="*/ 92 h 147"/>
                  <a:gd name="T2" fmla="*/ 562 w 568"/>
                  <a:gd name="T3" fmla="*/ 100 h 147"/>
                  <a:gd name="T4" fmla="*/ 555 w 568"/>
                  <a:gd name="T5" fmla="*/ 109 h 147"/>
                  <a:gd name="T6" fmla="*/ 537 w 568"/>
                  <a:gd name="T7" fmla="*/ 123 h 147"/>
                  <a:gd name="T8" fmla="*/ 515 w 568"/>
                  <a:gd name="T9" fmla="*/ 134 h 147"/>
                  <a:gd name="T10" fmla="*/ 491 w 568"/>
                  <a:gd name="T11" fmla="*/ 141 h 147"/>
                  <a:gd name="T12" fmla="*/ 462 w 568"/>
                  <a:gd name="T13" fmla="*/ 146 h 147"/>
                  <a:gd name="T14" fmla="*/ 430 w 568"/>
                  <a:gd name="T15" fmla="*/ 147 h 147"/>
                  <a:gd name="T16" fmla="*/ 396 w 568"/>
                  <a:gd name="T17" fmla="*/ 146 h 147"/>
                  <a:gd name="T18" fmla="*/ 358 w 568"/>
                  <a:gd name="T19" fmla="*/ 141 h 147"/>
                  <a:gd name="T20" fmla="*/ 318 w 568"/>
                  <a:gd name="T21" fmla="*/ 134 h 147"/>
                  <a:gd name="T22" fmla="*/ 277 w 568"/>
                  <a:gd name="T23" fmla="*/ 125 h 147"/>
                  <a:gd name="T24" fmla="*/ 234 w 568"/>
                  <a:gd name="T25" fmla="*/ 112 h 147"/>
                  <a:gd name="T26" fmla="*/ 189 w 568"/>
                  <a:gd name="T27" fmla="*/ 97 h 147"/>
                  <a:gd name="T28" fmla="*/ 143 w 568"/>
                  <a:gd name="T29" fmla="*/ 79 h 147"/>
                  <a:gd name="T30" fmla="*/ 95 w 568"/>
                  <a:gd name="T31" fmla="*/ 58 h 147"/>
                  <a:gd name="T32" fmla="*/ 48 w 568"/>
                  <a:gd name="T33" fmla="*/ 35 h 147"/>
                  <a:gd name="T34" fmla="*/ 0 w 568"/>
                  <a:gd name="T35" fmla="*/ 10 h 147"/>
                  <a:gd name="T36" fmla="*/ 6 w 568"/>
                  <a:gd name="T37" fmla="*/ 0 h 147"/>
                  <a:gd name="T38" fmla="*/ 54 w 568"/>
                  <a:gd name="T39" fmla="*/ 25 h 147"/>
                  <a:gd name="T40" fmla="*/ 102 w 568"/>
                  <a:gd name="T41" fmla="*/ 48 h 147"/>
                  <a:gd name="T42" fmla="*/ 148 w 568"/>
                  <a:gd name="T43" fmla="*/ 68 h 147"/>
                  <a:gd name="T44" fmla="*/ 194 w 568"/>
                  <a:gd name="T45" fmla="*/ 86 h 147"/>
                  <a:gd name="T46" fmla="*/ 238 w 568"/>
                  <a:gd name="T47" fmla="*/ 101 h 147"/>
                  <a:gd name="T48" fmla="*/ 281 w 568"/>
                  <a:gd name="T49" fmla="*/ 114 h 147"/>
                  <a:gd name="T50" fmla="*/ 321 w 568"/>
                  <a:gd name="T51" fmla="*/ 123 h 147"/>
                  <a:gd name="T52" fmla="*/ 360 w 568"/>
                  <a:gd name="T53" fmla="*/ 130 h 147"/>
                  <a:gd name="T54" fmla="*/ 396 w 568"/>
                  <a:gd name="T55" fmla="*/ 135 h 147"/>
                  <a:gd name="T56" fmla="*/ 430 w 568"/>
                  <a:gd name="T57" fmla="*/ 135 h 147"/>
                  <a:gd name="T58" fmla="*/ 460 w 568"/>
                  <a:gd name="T59" fmla="*/ 135 h 147"/>
                  <a:gd name="T60" fmla="*/ 487 w 568"/>
                  <a:gd name="T61" fmla="*/ 130 h 147"/>
                  <a:gd name="T62" fmla="*/ 510 w 568"/>
                  <a:gd name="T63" fmla="*/ 123 h 147"/>
                  <a:gd name="T64" fmla="*/ 530 w 568"/>
                  <a:gd name="T65" fmla="*/ 113 h 147"/>
                  <a:gd name="T66" fmla="*/ 547 w 568"/>
                  <a:gd name="T67" fmla="*/ 100 h 147"/>
                  <a:gd name="T68" fmla="*/ 552 w 568"/>
                  <a:gd name="T69" fmla="*/ 93 h 147"/>
                  <a:gd name="T70" fmla="*/ 558 w 568"/>
                  <a:gd name="T71" fmla="*/ 85 h 147"/>
                  <a:gd name="T72" fmla="*/ 568 w 568"/>
                  <a:gd name="T73" fmla="*/ 92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8"/>
                  <a:gd name="T112" fmla="*/ 0 h 147"/>
                  <a:gd name="T113" fmla="*/ 568 w 568"/>
                  <a:gd name="T114" fmla="*/ 147 h 1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8" h="147">
                    <a:moveTo>
                      <a:pt x="568" y="92"/>
                    </a:moveTo>
                    <a:lnTo>
                      <a:pt x="562" y="100"/>
                    </a:lnTo>
                    <a:lnTo>
                      <a:pt x="555" y="109"/>
                    </a:lnTo>
                    <a:lnTo>
                      <a:pt x="537" y="123"/>
                    </a:lnTo>
                    <a:lnTo>
                      <a:pt x="515" y="134"/>
                    </a:lnTo>
                    <a:lnTo>
                      <a:pt x="491" y="141"/>
                    </a:lnTo>
                    <a:lnTo>
                      <a:pt x="462" y="146"/>
                    </a:lnTo>
                    <a:lnTo>
                      <a:pt x="430" y="147"/>
                    </a:lnTo>
                    <a:lnTo>
                      <a:pt x="396" y="146"/>
                    </a:lnTo>
                    <a:lnTo>
                      <a:pt x="358" y="141"/>
                    </a:lnTo>
                    <a:lnTo>
                      <a:pt x="318" y="134"/>
                    </a:lnTo>
                    <a:lnTo>
                      <a:pt x="277" y="125"/>
                    </a:lnTo>
                    <a:lnTo>
                      <a:pt x="234" y="112"/>
                    </a:lnTo>
                    <a:lnTo>
                      <a:pt x="189" y="97"/>
                    </a:lnTo>
                    <a:lnTo>
                      <a:pt x="143" y="79"/>
                    </a:lnTo>
                    <a:lnTo>
                      <a:pt x="95" y="58"/>
                    </a:lnTo>
                    <a:lnTo>
                      <a:pt x="48" y="35"/>
                    </a:lnTo>
                    <a:lnTo>
                      <a:pt x="0" y="10"/>
                    </a:lnTo>
                    <a:lnTo>
                      <a:pt x="6" y="0"/>
                    </a:lnTo>
                    <a:lnTo>
                      <a:pt x="54" y="25"/>
                    </a:lnTo>
                    <a:lnTo>
                      <a:pt x="102" y="48"/>
                    </a:lnTo>
                    <a:lnTo>
                      <a:pt x="148" y="68"/>
                    </a:lnTo>
                    <a:lnTo>
                      <a:pt x="194" y="86"/>
                    </a:lnTo>
                    <a:lnTo>
                      <a:pt x="238" y="101"/>
                    </a:lnTo>
                    <a:lnTo>
                      <a:pt x="281" y="114"/>
                    </a:lnTo>
                    <a:lnTo>
                      <a:pt x="321" y="123"/>
                    </a:lnTo>
                    <a:lnTo>
                      <a:pt x="360" y="130"/>
                    </a:lnTo>
                    <a:lnTo>
                      <a:pt x="396" y="135"/>
                    </a:lnTo>
                    <a:lnTo>
                      <a:pt x="430" y="135"/>
                    </a:lnTo>
                    <a:lnTo>
                      <a:pt x="460" y="135"/>
                    </a:lnTo>
                    <a:lnTo>
                      <a:pt x="487" y="130"/>
                    </a:lnTo>
                    <a:lnTo>
                      <a:pt x="510" y="123"/>
                    </a:lnTo>
                    <a:lnTo>
                      <a:pt x="530" y="113"/>
                    </a:lnTo>
                    <a:lnTo>
                      <a:pt x="547" y="100"/>
                    </a:lnTo>
                    <a:lnTo>
                      <a:pt x="552" y="93"/>
                    </a:lnTo>
                    <a:lnTo>
                      <a:pt x="558" y="85"/>
                    </a:lnTo>
                    <a:lnTo>
                      <a:pt x="568" y="92"/>
                    </a:lnTo>
                    <a:close/>
                  </a:path>
                </a:pathLst>
              </a:custGeom>
              <a:solidFill>
                <a:srgbClr val="009AFF"/>
              </a:solidFill>
              <a:ln w="9525">
                <a:noFill/>
                <a:round/>
                <a:headEnd/>
                <a:tailEnd/>
              </a:ln>
            </p:spPr>
            <p:txBody>
              <a:bodyPr/>
              <a:lstStyle/>
              <a:p>
                <a:endParaRPr lang="he-IL"/>
              </a:p>
            </p:txBody>
          </p:sp>
          <p:sp>
            <p:nvSpPr>
              <p:cNvPr id="348" name="Freeform 50"/>
              <p:cNvSpPr>
                <a:spLocks/>
              </p:cNvSpPr>
              <p:nvPr/>
            </p:nvSpPr>
            <p:spPr bwMode="auto">
              <a:xfrm>
                <a:off x="4895" y="2985"/>
                <a:ext cx="11" cy="7"/>
              </a:xfrm>
              <a:custGeom>
                <a:avLst/>
                <a:gdLst>
                  <a:gd name="T0" fmla="*/ 11 w 11"/>
                  <a:gd name="T1" fmla="*/ 6 h 7"/>
                  <a:gd name="T2" fmla="*/ 11 w 11"/>
                  <a:gd name="T3" fmla="*/ 7 h 7"/>
                  <a:gd name="T4" fmla="*/ 1 w 11"/>
                  <a:gd name="T5" fmla="*/ 0 h 7"/>
                  <a:gd name="T6" fmla="*/ 0 w 11"/>
                  <a:gd name="T7" fmla="*/ 1 h 7"/>
                  <a:gd name="T8" fmla="*/ 11 w 11"/>
                  <a:gd name="T9" fmla="*/ 6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11" y="6"/>
                    </a:moveTo>
                    <a:lnTo>
                      <a:pt x="11" y="7"/>
                    </a:lnTo>
                    <a:lnTo>
                      <a:pt x="1" y="0"/>
                    </a:lnTo>
                    <a:lnTo>
                      <a:pt x="0" y="1"/>
                    </a:lnTo>
                    <a:lnTo>
                      <a:pt x="11" y="6"/>
                    </a:lnTo>
                    <a:close/>
                  </a:path>
                </a:pathLst>
              </a:custGeom>
              <a:solidFill>
                <a:srgbClr val="009AFF"/>
              </a:solidFill>
              <a:ln w="9525">
                <a:noFill/>
                <a:round/>
                <a:headEnd/>
                <a:tailEnd/>
              </a:ln>
            </p:spPr>
            <p:txBody>
              <a:bodyPr/>
              <a:lstStyle/>
              <a:p>
                <a:endParaRPr lang="he-IL"/>
              </a:p>
            </p:txBody>
          </p:sp>
          <p:sp>
            <p:nvSpPr>
              <p:cNvPr id="349" name="Freeform 51"/>
              <p:cNvSpPr>
                <a:spLocks/>
              </p:cNvSpPr>
              <p:nvPr/>
            </p:nvSpPr>
            <p:spPr bwMode="auto">
              <a:xfrm>
                <a:off x="4337" y="2900"/>
                <a:ext cx="7" cy="10"/>
              </a:xfrm>
              <a:custGeom>
                <a:avLst/>
                <a:gdLst>
                  <a:gd name="T0" fmla="*/ 1 w 7"/>
                  <a:gd name="T1" fmla="*/ 10 h 10"/>
                  <a:gd name="T2" fmla="*/ 0 w 7"/>
                  <a:gd name="T3" fmla="*/ 10 h 10"/>
                  <a:gd name="T4" fmla="*/ 7 w 7"/>
                  <a:gd name="T5" fmla="*/ 0 h 10"/>
                  <a:gd name="T6" fmla="*/ 1 w 7"/>
                  <a:gd name="T7" fmla="*/ 1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1" y="10"/>
                    </a:moveTo>
                    <a:lnTo>
                      <a:pt x="0" y="10"/>
                    </a:lnTo>
                    <a:lnTo>
                      <a:pt x="7" y="0"/>
                    </a:lnTo>
                    <a:lnTo>
                      <a:pt x="1" y="10"/>
                    </a:lnTo>
                    <a:close/>
                  </a:path>
                </a:pathLst>
              </a:custGeom>
              <a:solidFill>
                <a:srgbClr val="009AFF"/>
              </a:solidFill>
              <a:ln w="9525">
                <a:noFill/>
                <a:round/>
                <a:headEnd/>
                <a:tailEnd/>
              </a:ln>
            </p:spPr>
            <p:txBody>
              <a:bodyPr/>
              <a:lstStyle/>
              <a:p>
                <a:endParaRPr lang="he-IL"/>
              </a:p>
            </p:txBody>
          </p:sp>
          <p:sp>
            <p:nvSpPr>
              <p:cNvPr id="350" name="Freeform 52"/>
              <p:cNvSpPr>
                <a:spLocks/>
              </p:cNvSpPr>
              <p:nvPr/>
            </p:nvSpPr>
            <p:spPr bwMode="auto">
              <a:xfrm>
                <a:off x="4233" y="2196"/>
                <a:ext cx="206" cy="536"/>
              </a:xfrm>
              <a:custGeom>
                <a:avLst/>
                <a:gdLst>
                  <a:gd name="T0" fmla="*/ 1 w 206"/>
                  <a:gd name="T1" fmla="*/ 507 h 536"/>
                  <a:gd name="T2" fmla="*/ 3 w 206"/>
                  <a:gd name="T3" fmla="*/ 454 h 536"/>
                  <a:gd name="T4" fmla="*/ 7 w 206"/>
                  <a:gd name="T5" fmla="*/ 402 h 536"/>
                  <a:gd name="T6" fmla="*/ 13 w 206"/>
                  <a:gd name="T7" fmla="*/ 352 h 536"/>
                  <a:gd name="T8" fmla="*/ 20 w 206"/>
                  <a:gd name="T9" fmla="*/ 304 h 536"/>
                  <a:gd name="T10" fmla="*/ 29 w 206"/>
                  <a:gd name="T11" fmla="*/ 259 h 536"/>
                  <a:gd name="T12" fmla="*/ 40 w 206"/>
                  <a:gd name="T13" fmla="*/ 217 h 536"/>
                  <a:gd name="T14" fmla="*/ 46 w 206"/>
                  <a:gd name="T15" fmla="*/ 197 h 536"/>
                  <a:gd name="T16" fmla="*/ 59 w 206"/>
                  <a:gd name="T17" fmla="*/ 159 h 536"/>
                  <a:gd name="T18" fmla="*/ 73 w 206"/>
                  <a:gd name="T19" fmla="*/ 124 h 536"/>
                  <a:gd name="T20" fmla="*/ 89 w 206"/>
                  <a:gd name="T21" fmla="*/ 93 h 536"/>
                  <a:gd name="T22" fmla="*/ 105 w 206"/>
                  <a:gd name="T23" fmla="*/ 66 h 536"/>
                  <a:gd name="T24" fmla="*/ 123 w 206"/>
                  <a:gd name="T25" fmla="*/ 44 h 536"/>
                  <a:gd name="T26" fmla="*/ 137 w 206"/>
                  <a:gd name="T27" fmla="*/ 29 h 536"/>
                  <a:gd name="T28" fmla="*/ 147 w 206"/>
                  <a:gd name="T29" fmla="*/ 21 h 536"/>
                  <a:gd name="T30" fmla="*/ 162 w 206"/>
                  <a:gd name="T31" fmla="*/ 12 h 536"/>
                  <a:gd name="T32" fmla="*/ 178 w 206"/>
                  <a:gd name="T33" fmla="*/ 5 h 536"/>
                  <a:gd name="T34" fmla="*/ 188 w 206"/>
                  <a:gd name="T35" fmla="*/ 2 h 536"/>
                  <a:gd name="T36" fmla="*/ 205 w 206"/>
                  <a:gd name="T37" fmla="*/ 0 h 536"/>
                  <a:gd name="T38" fmla="*/ 195 w 206"/>
                  <a:gd name="T39" fmla="*/ 12 h 536"/>
                  <a:gd name="T40" fmla="*/ 186 w 206"/>
                  <a:gd name="T41" fmla="*/ 14 h 536"/>
                  <a:gd name="T42" fmla="*/ 177 w 206"/>
                  <a:gd name="T43" fmla="*/ 17 h 536"/>
                  <a:gd name="T44" fmla="*/ 158 w 206"/>
                  <a:gd name="T45" fmla="*/ 28 h 536"/>
                  <a:gd name="T46" fmla="*/ 149 w 206"/>
                  <a:gd name="T47" fmla="*/ 34 h 536"/>
                  <a:gd name="T48" fmla="*/ 140 w 206"/>
                  <a:gd name="T49" fmla="*/ 42 h 536"/>
                  <a:gd name="T50" fmla="*/ 123 w 206"/>
                  <a:gd name="T51" fmla="*/ 62 h 536"/>
                  <a:gd name="T52" fmla="*/ 106 w 206"/>
                  <a:gd name="T53" fmla="*/ 85 h 536"/>
                  <a:gd name="T54" fmla="*/ 91 w 206"/>
                  <a:gd name="T55" fmla="*/ 114 h 536"/>
                  <a:gd name="T56" fmla="*/ 76 w 206"/>
                  <a:gd name="T57" fmla="*/ 146 h 536"/>
                  <a:gd name="T58" fmla="*/ 63 w 206"/>
                  <a:gd name="T59" fmla="*/ 181 h 536"/>
                  <a:gd name="T60" fmla="*/ 54 w 206"/>
                  <a:gd name="T61" fmla="*/ 210 h 536"/>
                  <a:gd name="T62" fmla="*/ 46 w 206"/>
                  <a:gd name="T63" fmla="*/ 241 h 536"/>
                  <a:gd name="T64" fmla="*/ 36 w 206"/>
                  <a:gd name="T65" fmla="*/ 284 h 536"/>
                  <a:gd name="T66" fmla="*/ 27 w 206"/>
                  <a:gd name="T67" fmla="*/ 330 h 536"/>
                  <a:gd name="T68" fmla="*/ 21 w 206"/>
                  <a:gd name="T69" fmla="*/ 378 h 536"/>
                  <a:gd name="T70" fmla="*/ 16 w 206"/>
                  <a:gd name="T71" fmla="*/ 429 h 536"/>
                  <a:gd name="T72" fmla="*/ 13 w 206"/>
                  <a:gd name="T73" fmla="*/ 481 h 536"/>
                  <a:gd name="T74" fmla="*/ 12 w 206"/>
                  <a:gd name="T75" fmla="*/ 536 h 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6"/>
                  <a:gd name="T115" fmla="*/ 0 h 536"/>
                  <a:gd name="T116" fmla="*/ 206 w 206"/>
                  <a:gd name="T117" fmla="*/ 536 h 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6" h="536">
                    <a:moveTo>
                      <a:pt x="0" y="536"/>
                    </a:moveTo>
                    <a:lnTo>
                      <a:pt x="1" y="507"/>
                    </a:lnTo>
                    <a:lnTo>
                      <a:pt x="1" y="480"/>
                    </a:lnTo>
                    <a:lnTo>
                      <a:pt x="3" y="454"/>
                    </a:lnTo>
                    <a:lnTo>
                      <a:pt x="4" y="428"/>
                    </a:lnTo>
                    <a:lnTo>
                      <a:pt x="7" y="402"/>
                    </a:lnTo>
                    <a:lnTo>
                      <a:pt x="9" y="377"/>
                    </a:lnTo>
                    <a:lnTo>
                      <a:pt x="13" y="352"/>
                    </a:lnTo>
                    <a:lnTo>
                      <a:pt x="16" y="328"/>
                    </a:lnTo>
                    <a:lnTo>
                      <a:pt x="20" y="304"/>
                    </a:lnTo>
                    <a:lnTo>
                      <a:pt x="24" y="282"/>
                    </a:lnTo>
                    <a:lnTo>
                      <a:pt x="29" y="259"/>
                    </a:lnTo>
                    <a:lnTo>
                      <a:pt x="35" y="238"/>
                    </a:lnTo>
                    <a:lnTo>
                      <a:pt x="40" y="217"/>
                    </a:lnTo>
                    <a:lnTo>
                      <a:pt x="43" y="207"/>
                    </a:lnTo>
                    <a:lnTo>
                      <a:pt x="46" y="197"/>
                    </a:lnTo>
                    <a:lnTo>
                      <a:pt x="52" y="177"/>
                    </a:lnTo>
                    <a:lnTo>
                      <a:pt x="59" y="159"/>
                    </a:lnTo>
                    <a:lnTo>
                      <a:pt x="66" y="141"/>
                    </a:lnTo>
                    <a:lnTo>
                      <a:pt x="73" y="124"/>
                    </a:lnTo>
                    <a:lnTo>
                      <a:pt x="81" y="108"/>
                    </a:lnTo>
                    <a:lnTo>
                      <a:pt x="89" y="93"/>
                    </a:lnTo>
                    <a:lnTo>
                      <a:pt x="97" y="79"/>
                    </a:lnTo>
                    <a:lnTo>
                      <a:pt x="105" y="66"/>
                    </a:lnTo>
                    <a:lnTo>
                      <a:pt x="114" y="55"/>
                    </a:lnTo>
                    <a:lnTo>
                      <a:pt x="123" y="44"/>
                    </a:lnTo>
                    <a:lnTo>
                      <a:pt x="132" y="34"/>
                    </a:lnTo>
                    <a:lnTo>
                      <a:pt x="137" y="29"/>
                    </a:lnTo>
                    <a:lnTo>
                      <a:pt x="142" y="25"/>
                    </a:lnTo>
                    <a:lnTo>
                      <a:pt x="147" y="21"/>
                    </a:lnTo>
                    <a:lnTo>
                      <a:pt x="152" y="18"/>
                    </a:lnTo>
                    <a:lnTo>
                      <a:pt x="162" y="12"/>
                    </a:lnTo>
                    <a:lnTo>
                      <a:pt x="172" y="7"/>
                    </a:lnTo>
                    <a:lnTo>
                      <a:pt x="178" y="5"/>
                    </a:lnTo>
                    <a:lnTo>
                      <a:pt x="182" y="3"/>
                    </a:lnTo>
                    <a:lnTo>
                      <a:pt x="188" y="2"/>
                    </a:lnTo>
                    <a:lnTo>
                      <a:pt x="194" y="1"/>
                    </a:lnTo>
                    <a:lnTo>
                      <a:pt x="205" y="0"/>
                    </a:lnTo>
                    <a:lnTo>
                      <a:pt x="206" y="12"/>
                    </a:lnTo>
                    <a:lnTo>
                      <a:pt x="195" y="12"/>
                    </a:lnTo>
                    <a:lnTo>
                      <a:pt x="190" y="13"/>
                    </a:lnTo>
                    <a:lnTo>
                      <a:pt x="186" y="14"/>
                    </a:lnTo>
                    <a:lnTo>
                      <a:pt x="181" y="16"/>
                    </a:lnTo>
                    <a:lnTo>
                      <a:pt x="177" y="17"/>
                    </a:lnTo>
                    <a:lnTo>
                      <a:pt x="167" y="22"/>
                    </a:lnTo>
                    <a:lnTo>
                      <a:pt x="158" y="28"/>
                    </a:lnTo>
                    <a:lnTo>
                      <a:pt x="153" y="31"/>
                    </a:lnTo>
                    <a:lnTo>
                      <a:pt x="149" y="34"/>
                    </a:lnTo>
                    <a:lnTo>
                      <a:pt x="145" y="38"/>
                    </a:lnTo>
                    <a:lnTo>
                      <a:pt x="140" y="42"/>
                    </a:lnTo>
                    <a:lnTo>
                      <a:pt x="132" y="51"/>
                    </a:lnTo>
                    <a:lnTo>
                      <a:pt x="123" y="62"/>
                    </a:lnTo>
                    <a:lnTo>
                      <a:pt x="114" y="73"/>
                    </a:lnTo>
                    <a:lnTo>
                      <a:pt x="106" y="85"/>
                    </a:lnTo>
                    <a:lnTo>
                      <a:pt x="99" y="99"/>
                    </a:lnTo>
                    <a:lnTo>
                      <a:pt x="91" y="114"/>
                    </a:lnTo>
                    <a:lnTo>
                      <a:pt x="83" y="129"/>
                    </a:lnTo>
                    <a:lnTo>
                      <a:pt x="76" y="146"/>
                    </a:lnTo>
                    <a:lnTo>
                      <a:pt x="70" y="163"/>
                    </a:lnTo>
                    <a:lnTo>
                      <a:pt x="63" y="181"/>
                    </a:lnTo>
                    <a:lnTo>
                      <a:pt x="57" y="200"/>
                    </a:lnTo>
                    <a:lnTo>
                      <a:pt x="54" y="210"/>
                    </a:lnTo>
                    <a:lnTo>
                      <a:pt x="51" y="220"/>
                    </a:lnTo>
                    <a:lnTo>
                      <a:pt x="46" y="241"/>
                    </a:lnTo>
                    <a:lnTo>
                      <a:pt x="40" y="262"/>
                    </a:lnTo>
                    <a:lnTo>
                      <a:pt x="36" y="284"/>
                    </a:lnTo>
                    <a:lnTo>
                      <a:pt x="31" y="307"/>
                    </a:lnTo>
                    <a:lnTo>
                      <a:pt x="27" y="330"/>
                    </a:lnTo>
                    <a:lnTo>
                      <a:pt x="24" y="354"/>
                    </a:lnTo>
                    <a:lnTo>
                      <a:pt x="21" y="378"/>
                    </a:lnTo>
                    <a:lnTo>
                      <a:pt x="18" y="403"/>
                    </a:lnTo>
                    <a:lnTo>
                      <a:pt x="16" y="429"/>
                    </a:lnTo>
                    <a:lnTo>
                      <a:pt x="14" y="455"/>
                    </a:lnTo>
                    <a:lnTo>
                      <a:pt x="13" y="481"/>
                    </a:lnTo>
                    <a:lnTo>
                      <a:pt x="12" y="508"/>
                    </a:lnTo>
                    <a:lnTo>
                      <a:pt x="12" y="536"/>
                    </a:lnTo>
                    <a:lnTo>
                      <a:pt x="0" y="536"/>
                    </a:lnTo>
                    <a:close/>
                  </a:path>
                </a:pathLst>
              </a:custGeom>
              <a:solidFill>
                <a:srgbClr val="009AFF"/>
              </a:solidFill>
              <a:ln w="9525">
                <a:noFill/>
                <a:round/>
                <a:headEnd/>
                <a:tailEnd/>
              </a:ln>
            </p:spPr>
            <p:txBody>
              <a:bodyPr/>
              <a:lstStyle/>
              <a:p>
                <a:endParaRPr lang="he-IL"/>
              </a:p>
            </p:txBody>
          </p:sp>
          <p:sp>
            <p:nvSpPr>
              <p:cNvPr id="351" name="Freeform 53"/>
              <p:cNvSpPr>
                <a:spLocks/>
              </p:cNvSpPr>
              <p:nvPr/>
            </p:nvSpPr>
            <p:spPr bwMode="auto">
              <a:xfrm>
                <a:off x="4438" y="2196"/>
                <a:ext cx="205" cy="536"/>
              </a:xfrm>
              <a:custGeom>
                <a:avLst/>
                <a:gdLst>
                  <a:gd name="T0" fmla="*/ 11 w 205"/>
                  <a:gd name="T1" fmla="*/ 1 h 536"/>
                  <a:gd name="T2" fmla="*/ 33 w 205"/>
                  <a:gd name="T3" fmla="*/ 7 h 536"/>
                  <a:gd name="T4" fmla="*/ 43 w 205"/>
                  <a:gd name="T5" fmla="*/ 12 h 536"/>
                  <a:gd name="T6" fmla="*/ 53 w 205"/>
                  <a:gd name="T7" fmla="*/ 18 h 536"/>
                  <a:gd name="T8" fmla="*/ 73 w 205"/>
                  <a:gd name="T9" fmla="*/ 34 h 536"/>
                  <a:gd name="T10" fmla="*/ 91 w 205"/>
                  <a:gd name="T11" fmla="*/ 55 h 536"/>
                  <a:gd name="T12" fmla="*/ 108 w 205"/>
                  <a:gd name="T13" fmla="*/ 79 h 536"/>
                  <a:gd name="T14" fmla="*/ 124 w 205"/>
                  <a:gd name="T15" fmla="*/ 108 h 536"/>
                  <a:gd name="T16" fmla="*/ 139 w 205"/>
                  <a:gd name="T17" fmla="*/ 141 h 536"/>
                  <a:gd name="T18" fmla="*/ 153 w 205"/>
                  <a:gd name="T19" fmla="*/ 177 h 536"/>
                  <a:gd name="T20" fmla="*/ 165 w 205"/>
                  <a:gd name="T21" fmla="*/ 217 h 536"/>
                  <a:gd name="T22" fmla="*/ 176 w 205"/>
                  <a:gd name="T23" fmla="*/ 259 h 536"/>
                  <a:gd name="T24" fmla="*/ 185 w 205"/>
                  <a:gd name="T25" fmla="*/ 304 h 536"/>
                  <a:gd name="T26" fmla="*/ 193 w 205"/>
                  <a:gd name="T27" fmla="*/ 352 h 536"/>
                  <a:gd name="T28" fmla="*/ 198 w 205"/>
                  <a:gd name="T29" fmla="*/ 402 h 536"/>
                  <a:gd name="T30" fmla="*/ 202 w 205"/>
                  <a:gd name="T31" fmla="*/ 454 h 536"/>
                  <a:gd name="T32" fmla="*/ 204 w 205"/>
                  <a:gd name="T33" fmla="*/ 507 h 536"/>
                  <a:gd name="T34" fmla="*/ 193 w 205"/>
                  <a:gd name="T35" fmla="*/ 536 h 536"/>
                  <a:gd name="T36" fmla="*/ 192 w 205"/>
                  <a:gd name="T37" fmla="*/ 481 h 536"/>
                  <a:gd name="T38" fmla="*/ 189 w 205"/>
                  <a:gd name="T39" fmla="*/ 429 h 536"/>
                  <a:gd name="T40" fmla="*/ 184 w 205"/>
                  <a:gd name="T41" fmla="*/ 378 h 536"/>
                  <a:gd name="T42" fmla="*/ 177 w 205"/>
                  <a:gd name="T43" fmla="*/ 330 h 536"/>
                  <a:gd name="T44" fmla="*/ 169 w 205"/>
                  <a:gd name="T45" fmla="*/ 284 h 536"/>
                  <a:gd name="T46" fmla="*/ 159 w 205"/>
                  <a:gd name="T47" fmla="*/ 240 h 536"/>
                  <a:gd name="T48" fmla="*/ 148 w 205"/>
                  <a:gd name="T49" fmla="*/ 200 h 536"/>
                  <a:gd name="T50" fmla="*/ 135 w 205"/>
                  <a:gd name="T51" fmla="*/ 163 h 536"/>
                  <a:gd name="T52" fmla="*/ 121 w 205"/>
                  <a:gd name="T53" fmla="*/ 129 h 536"/>
                  <a:gd name="T54" fmla="*/ 106 w 205"/>
                  <a:gd name="T55" fmla="*/ 99 h 536"/>
                  <a:gd name="T56" fmla="*/ 90 w 205"/>
                  <a:gd name="T57" fmla="*/ 73 h 536"/>
                  <a:gd name="T58" fmla="*/ 73 w 205"/>
                  <a:gd name="T59" fmla="*/ 51 h 536"/>
                  <a:gd name="T60" fmla="*/ 56 w 205"/>
                  <a:gd name="T61" fmla="*/ 34 h 536"/>
                  <a:gd name="T62" fmla="*/ 42 w 205"/>
                  <a:gd name="T63" fmla="*/ 24 h 536"/>
                  <a:gd name="T64" fmla="*/ 33 w 205"/>
                  <a:gd name="T65" fmla="*/ 19 h 536"/>
                  <a:gd name="T66" fmla="*/ 19 w 205"/>
                  <a:gd name="T67" fmla="*/ 14 h 536"/>
                  <a:gd name="T68" fmla="*/ 0 w 205"/>
                  <a:gd name="T69" fmla="*/ 12 h 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5"/>
                  <a:gd name="T106" fmla="*/ 0 h 536"/>
                  <a:gd name="T107" fmla="*/ 205 w 205"/>
                  <a:gd name="T108" fmla="*/ 536 h 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5" h="536">
                    <a:moveTo>
                      <a:pt x="1" y="0"/>
                    </a:moveTo>
                    <a:lnTo>
                      <a:pt x="11" y="1"/>
                    </a:lnTo>
                    <a:lnTo>
                      <a:pt x="22" y="3"/>
                    </a:lnTo>
                    <a:lnTo>
                      <a:pt x="33" y="7"/>
                    </a:lnTo>
                    <a:lnTo>
                      <a:pt x="38" y="9"/>
                    </a:lnTo>
                    <a:lnTo>
                      <a:pt x="43" y="12"/>
                    </a:lnTo>
                    <a:lnTo>
                      <a:pt x="48" y="15"/>
                    </a:lnTo>
                    <a:lnTo>
                      <a:pt x="53" y="18"/>
                    </a:lnTo>
                    <a:lnTo>
                      <a:pt x="63" y="25"/>
                    </a:lnTo>
                    <a:lnTo>
                      <a:pt x="73" y="34"/>
                    </a:lnTo>
                    <a:lnTo>
                      <a:pt x="82" y="44"/>
                    </a:lnTo>
                    <a:lnTo>
                      <a:pt x="91" y="55"/>
                    </a:lnTo>
                    <a:lnTo>
                      <a:pt x="100" y="66"/>
                    </a:lnTo>
                    <a:lnTo>
                      <a:pt x="108" y="79"/>
                    </a:lnTo>
                    <a:lnTo>
                      <a:pt x="116" y="93"/>
                    </a:lnTo>
                    <a:lnTo>
                      <a:pt x="124" y="108"/>
                    </a:lnTo>
                    <a:lnTo>
                      <a:pt x="132" y="124"/>
                    </a:lnTo>
                    <a:lnTo>
                      <a:pt x="139" y="141"/>
                    </a:lnTo>
                    <a:lnTo>
                      <a:pt x="146" y="159"/>
                    </a:lnTo>
                    <a:lnTo>
                      <a:pt x="153" y="177"/>
                    </a:lnTo>
                    <a:lnTo>
                      <a:pt x="159" y="197"/>
                    </a:lnTo>
                    <a:lnTo>
                      <a:pt x="165" y="217"/>
                    </a:lnTo>
                    <a:lnTo>
                      <a:pt x="170" y="238"/>
                    </a:lnTo>
                    <a:lnTo>
                      <a:pt x="176" y="259"/>
                    </a:lnTo>
                    <a:lnTo>
                      <a:pt x="180" y="282"/>
                    </a:lnTo>
                    <a:lnTo>
                      <a:pt x="185" y="304"/>
                    </a:lnTo>
                    <a:lnTo>
                      <a:pt x="189" y="328"/>
                    </a:lnTo>
                    <a:lnTo>
                      <a:pt x="193" y="352"/>
                    </a:lnTo>
                    <a:lnTo>
                      <a:pt x="196" y="377"/>
                    </a:lnTo>
                    <a:lnTo>
                      <a:pt x="198" y="402"/>
                    </a:lnTo>
                    <a:lnTo>
                      <a:pt x="201" y="428"/>
                    </a:lnTo>
                    <a:lnTo>
                      <a:pt x="202" y="454"/>
                    </a:lnTo>
                    <a:lnTo>
                      <a:pt x="204" y="480"/>
                    </a:lnTo>
                    <a:lnTo>
                      <a:pt x="204" y="507"/>
                    </a:lnTo>
                    <a:lnTo>
                      <a:pt x="205" y="536"/>
                    </a:lnTo>
                    <a:lnTo>
                      <a:pt x="193" y="536"/>
                    </a:lnTo>
                    <a:lnTo>
                      <a:pt x="193" y="508"/>
                    </a:lnTo>
                    <a:lnTo>
                      <a:pt x="192" y="481"/>
                    </a:lnTo>
                    <a:lnTo>
                      <a:pt x="191" y="455"/>
                    </a:lnTo>
                    <a:lnTo>
                      <a:pt x="189" y="429"/>
                    </a:lnTo>
                    <a:lnTo>
                      <a:pt x="187" y="403"/>
                    </a:lnTo>
                    <a:lnTo>
                      <a:pt x="184" y="378"/>
                    </a:lnTo>
                    <a:lnTo>
                      <a:pt x="181" y="354"/>
                    </a:lnTo>
                    <a:lnTo>
                      <a:pt x="177" y="330"/>
                    </a:lnTo>
                    <a:lnTo>
                      <a:pt x="173" y="307"/>
                    </a:lnTo>
                    <a:lnTo>
                      <a:pt x="169" y="284"/>
                    </a:lnTo>
                    <a:lnTo>
                      <a:pt x="164" y="262"/>
                    </a:lnTo>
                    <a:lnTo>
                      <a:pt x="159" y="240"/>
                    </a:lnTo>
                    <a:lnTo>
                      <a:pt x="154" y="220"/>
                    </a:lnTo>
                    <a:lnTo>
                      <a:pt x="148" y="200"/>
                    </a:lnTo>
                    <a:lnTo>
                      <a:pt x="142" y="181"/>
                    </a:lnTo>
                    <a:lnTo>
                      <a:pt x="135" y="163"/>
                    </a:lnTo>
                    <a:lnTo>
                      <a:pt x="128" y="146"/>
                    </a:lnTo>
                    <a:lnTo>
                      <a:pt x="121" y="129"/>
                    </a:lnTo>
                    <a:lnTo>
                      <a:pt x="114" y="114"/>
                    </a:lnTo>
                    <a:lnTo>
                      <a:pt x="106" y="99"/>
                    </a:lnTo>
                    <a:lnTo>
                      <a:pt x="98" y="85"/>
                    </a:lnTo>
                    <a:lnTo>
                      <a:pt x="90" y="73"/>
                    </a:lnTo>
                    <a:lnTo>
                      <a:pt x="82" y="62"/>
                    </a:lnTo>
                    <a:lnTo>
                      <a:pt x="73" y="51"/>
                    </a:lnTo>
                    <a:lnTo>
                      <a:pt x="65" y="42"/>
                    </a:lnTo>
                    <a:lnTo>
                      <a:pt x="56" y="34"/>
                    </a:lnTo>
                    <a:lnTo>
                      <a:pt x="47" y="27"/>
                    </a:lnTo>
                    <a:lnTo>
                      <a:pt x="42" y="24"/>
                    </a:lnTo>
                    <a:lnTo>
                      <a:pt x="37" y="22"/>
                    </a:lnTo>
                    <a:lnTo>
                      <a:pt x="33" y="19"/>
                    </a:lnTo>
                    <a:lnTo>
                      <a:pt x="29" y="18"/>
                    </a:lnTo>
                    <a:lnTo>
                      <a:pt x="19" y="14"/>
                    </a:lnTo>
                    <a:lnTo>
                      <a:pt x="10" y="12"/>
                    </a:lnTo>
                    <a:lnTo>
                      <a:pt x="0" y="12"/>
                    </a:lnTo>
                    <a:lnTo>
                      <a:pt x="1" y="0"/>
                    </a:lnTo>
                    <a:close/>
                  </a:path>
                </a:pathLst>
              </a:custGeom>
              <a:solidFill>
                <a:srgbClr val="009AFF"/>
              </a:solidFill>
              <a:ln w="9525">
                <a:noFill/>
                <a:round/>
                <a:headEnd/>
                <a:tailEnd/>
              </a:ln>
            </p:spPr>
            <p:txBody>
              <a:bodyPr/>
              <a:lstStyle/>
              <a:p>
                <a:endParaRPr lang="he-IL"/>
              </a:p>
            </p:txBody>
          </p:sp>
          <p:sp>
            <p:nvSpPr>
              <p:cNvPr id="352" name="Freeform 54"/>
              <p:cNvSpPr>
                <a:spLocks/>
              </p:cNvSpPr>
              <p:nvPr/>
            </p:nvSpPr>
            <p:spPr bwMode="auto">
              <a:xfrm>
                <a:off x="4438" y="2196"/>
                <a:ext cx="1" cy="12"/>
              </a:xfrm>
              <a:custGeom>
                <a:avLst/>
                <a:gdLst>
                  <a:gd name="T0" fmla="*/ 0 w 1"/>
                  <a:gd name="T1" fmla="*/ 0 h 12"/>
                  <a:gd name="T2" fmla="*/ 1 w 1"/>
                  <a:gd name="T3" fmla="*/ 0 h 12"/>
                  <a:gd name="T4" fmla="*/ 0 w 1"/>
                  <a:gd name="T5" fmla="*/ 12 h 12"/>
                  <a:gd name="T6" fmla="*/ 1 w 1"/>
                  <a:gd name="T7" fmla="*/ 12 h 12"/>
                  <a:gd name="T8" fmla="*/ 0 w 1"/>
                  <a:gd name="T9" fmla="*/ 0 h 12"/>
                  <a:gd name="T10" fmla="*/ 0 60000 65536"/>
                  <a:gd name="T11" fmla="*/ 0 60000 65536"/>
                  <a:gd name="T12" fmla="*/ 0 60000 65536"/>
                  <a:gd name="T13" fmla="*/ 0 60000 65536"/>
                  <a:gd name="T14" fmla="*/ 0 60000 65536"/>
                  <a:gd name="T15" fmla="*/ 0 w 1"/>
                  <a:gd name="T16" fmla="*/ 0 h 12"/>
                  <a:gd name="T17" fmla="*/ 1 w 1"/>
                  <a:gd name="T18" fmla="*/ 12 h 12"/>
                </a:gdLst>
                <a:ahLst/>
                <a:cxnLst>
                  <a:cxn ang="T10">
                    <a:pos x="T0" y="T1"/>
                  </a:cxn>
                  <a:cxn ang="T11">
                    <a:pos x="T2" y="T3"/>
                  </a:cxn>
                  <a:cxn ang="T12">
                    <a:pos x="T4" y="T5"/>
                  </a:cxn>
                  <a:cxn ang="T13">
                    <a:pos x="T6" y="T7"/>
                  </a:cxn>
                  <a:cxn ang="T14">
                    <a:pos x="T8" y="T9"/>
                  </a:cxn>
                </a:cxnLst>
                <a:rect l="T15" t="T16" r="T17" b="T18"/>
                <a:pathLst>
                  <a:path w="1" h="12">
                    <a:moveTo>
                      <a:pt x="0" y="0"/>
                    </a:moveTo>
                    <a:lnTo>
                      <a:pt x="1" y="0"/>
                    </a:lnTo>
                    <a:lnTo>
                      <a:pt x="0" y="12"/>
                    </a:lnTo>
                    <a:lnTo>
                      <a:pt x="1" y="12"/>
                    </a:lnTo>
                    <a:lnTo>
                      <a:pt x="0" y="0"/>
                    </a:lnTo>
                    <a:close/>
                  </a:path>
                </a:pathLst>
              </a:custGeom>
              <a:solidFill>
                <a:srgbClr val="009AFF"/>
              </a:solidFill>
              <a:ln w="9525">
                <a:noFill/>
                <a:round/>
                <a:headEnd/>
                <a:tailEnd/>
              </a:ln>
            </p:spPr>
            <p:txBody>
              <a:bodyPr/>
              <a:lstStyle/>
              <a:p>
                <a:endParaRPr lang="he-IL"/>
              </a:p>
            </p:txBody>
          </p:sp>
          <p:sp>
            <p:nvSpPr>
              <p:cNvPr id="353" name="Freeform 55"/>
              <p:cNvSpPr>
                <a:spLocks/>
              </p:cNvSpPr>
              <p:nvPr/>
            </p:nvSpPr>
            <p:spPr bwMode="auto">
              <a:xfrm>
                <a:off x="4438" y="2732"/>
                <a:ext cx="205" cy="534"/>
              </a:xfrm>
              <a:custGeom>
                <a:avLst/>
                <a:gdLst>
                  <a:gd name="T0" fmla="*/ 204 w 205"/>
                  <a:gd name="T1" fmla="*/ 27 h 534"/>
                  <a:gd name="T2" fmla="*/ 202 w 205"/>
                  <a:gd name="T3" fmla="*/ 80 h 534"/>
                  <a:gd name="T4" fmla="*/ 198 w 205"/>
                  <a:gd name="T5" fmla="*/ 132 h 534"/>
                  <a:gd name="T6" fmla="*/ 193 w 205"/>
                  <a:gd name="T7" fmla="*/ 182 h 534"/>
                  <a:gd name="T8" fmla="*/ 185 w 205"/>
                  <a:gd name="T9" fmla="*/ 230 h 534"/>
                  <a:gd name="T10" fmla="*/ 176 w 205"/>
                  <a:gd name="T11" fmla="*/ 275 h 534"/>
                  <a:gd name="T12" fmla="*/ 165 w 205"/>
                  <a:gd name="T13" fmla="*/ 318 h 534"/>
                  <a:gd name="T14" fmla="*/ 159 w 205"/>
                  <a:gd name="T15" fmla="*/ 338 h 534"/>
                  <a:gd name="T16" fmla="*/ 146 w 205"/>
                  <a:gd name="T17" fmla="*/ 376 h 534"/>
                  <a:gd name="T18" fmla="*/ 132 w 205"/>
                  <a:gd name="T19" fmla="*/ 410 h 534"/>
                  <a:gd name="T20" fmla="*/ 116 w 205"/>
                  <a:gd name="T21" fmla="*/ 441 h 534"/>
                  <a:gd name="T22" fmla="*/ 100 w 205"/>
                  <a:gd name="T23" fmla="*/ 468 h 534"/>
                  <a:gd name="T24" fmla="*/ 82 w 205"/>
                  <a:gd name="T25" fmla="*/ 491 h 534"/>
                  <a:gd name="T26" fmla="*/ 68 w 205"/>
                  <a:gd name="T27" fmla="*/ 505 h 534"/>
                  <a:gd name="T28" fmla="*/ 58 w 205"/>
                  <a:gd name="T29" fmla="*/ 513 h 534"/>
                  <a:gd name="T30" fmla="*/ 43 w 205"/>
                  <a:gd name="T31" fmla="*/ 523 h 534"/>
                  <a:gd name="T32" fmla="*/ 28 w 205"/>
                  <a:gd name="T33" fmla="*/ 530 h 534"/>
                  <a:gd name="T34" fmla="*/ 17 w 205"/>
                  <a:gd name="T35" fmla="*/ 533 h 534"/>
                  <a:gd name="T36" fmla="*/ 1 w 205"/>
                  <a:gd name="T37" fmla="*/ 534 h 534"/>
                  <a:gd name="T38" fmla="*/ 10 w 205"/>
                  <a:gd name="T39" fmla="*/ 522 h 534"/>
                  <a:gd name="T40" fmla="*/ 19 w 205"/>
                  <a:gd name="T41" fmla="*/ 520 h 534"/>
                  <a:gd name="T42" fmla="*/ 28 w 205"/>
                  <a:gd name="T43" fmla="*/ 517 h 534"/>
                  <a:gd name="T44" fmla="*/ 47 w 205"/>
                  <a:gd name="T45" fmla="*/ 507 h 534"/>
                  <a:gd name="T46" fmla="*/ 56 w 205"/>
                  <a:gd name="T47" fmla="*/ 500 h 534"/>
                  <a:gd name="T48" fmla="*/ 64 w 205"/>
                  <a:gd name="T49" fmla="*/ 492 h 534"/>
                  <a:gd name="T50" fmla="*/ 82 w 205"/>
                  <a:gd name="T51" fmla="*/ 473 h 534"/>
                  <a:gd name="T52" fmla="*/ 98 w 205"/>
                  <a:gd name="T53" fmla="*/ 449 h 534"/>
                  <a:gd name="T54" fmla="*/ 114 w 205"/>
                  <a:gd name="T55" fmla="*/ 421 h 534"/>
                  <a:gd name="T56" fmla="*/ 128 w 205"/>
                  <a:gd name="T57" fmla="*/ 389 h 534"/>
                  <a:gd name="T58" fmla="*/ 142 w 205"/>
                  <a:gd name="T59" fmla="*/ 353 h 534"/>
                  <a:gd name="T60" fmla="*/ 151 w 205"/>
                  <a:gd name="T61" fmla="*/ 325 h 534"/>
                  <a:gd name="T62" fmla="*/ 159 w 205"/>
                  <a:gd name="T63" fmla="*/ 294 h 534"/>
                  <a:gd name="T64" fmla="*/ 169 w 205"/>
                  <a:gd name="T65" fmla="*/ 251 h 534"/>
                  <a:gd name="T66" fmla="*/ 177 w 205"/>
                  <a:gd name="T67" fmla="*/ 204 h 534"/>
                  <a:gd name="T68" fmla="*/ 184 w 205"/>
                  <a:gd name="T69" fmla="*/ 156 h 534"/>
                  <a:gd name="T70" fmla="*/ 189 w 205"/>
                  <a:gd name="T71" fmla="*/ 106 h 534"/>
                  <a:gd name="T72" fmla="*/ 192 w 205"/>
                  <a:gd name="T73" fmla="*/ 53 h 534"/>
                  <a:gd name="T74" fmla="*/ 193 w 205"/>
                  <a:gd name="T75" fmla="*/ 0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5"/>
                  <a:gd name="T115" fmla="*/ 0 h 534"/>
                  <a:gd name="T116" fmla="*/ 205 w 205"/>
                  <a:gd name="T117" fmla="*/ 534 h 5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5" h="534">
                    <a:moveTo>
                      <a:pt x="205" y="0"/>
                    </a:moveTo>
                    <a:lnTo>
                      <a:pt x="204" y="27"/>
                    </a:lnTo>
                    <a:lnTo>
                      <a:pt x="204" y="54"/>
                    </a:lnTo>
                    <a:lnTo>
                      <a:pt x="202" y="80"/>
                    </a:lnTo>
                    <a:lnTo>
                      <a:pt x="201" y="107"/>
                    </a:lnTo>
                    <a:lnTo>
                      <a:pt x="198" y="132"/>
                    </a:lnTo>
                    <a:lnTo>
                      <a:pt x="196" y="157"/>
                    </a:lnTo>
                    <a:lnTo>
                      <a:pt x="193" y="182"/>
                    </a:lnTo>
                    <a:lnTo>
                      <a:pt x="189" y="206"/>
                    </a:lnTo>
                    <a:lnTo>
                      <a:pt x="185" y="230"/>
                    </a:lnTo>
                    <a:lnTo>
                      <a:pt x="180" y="253"/>
                    </a:lnTo>
                    <a:lnTo>
                      <a:pt x="176" y="275"/>
                    </a:lnTo>
                    <a:lnTo>
                      <a:pt x="170" y="297"/>
                    </a:lnTo>
                    <a:lnTo>
                      <a:pt x="165" y="318"/>
                    </a:lnTo>
                    <a:lnTo>
                      <a:pt x="162" y="328"/>
                    </a:lnTo>
                    <a:lnTo>
                      <a:pt x="159" y="338"/>
                    </a:lnTo>
                    <a:lnTo>
                      <a:pt x="153" y="357"/>
                    </a:lnTo>
                    <a:lnTo>
                      <a:pt x="146" y="376"/>
                    </a:lnTo>
                    <a:lnTo>
                      <a:pt x="139" y="393"/>
                    </a:lnTo>
                    <a:lnTo>
                      <a:pt x="132" y="410"/>
                    </a:lnTo>
                    <a:lnTo>
                      <a:pt x="124" y="426"/>
                    </a:lnTo>
                    <a:lnTo>
                      <a:pt x="116" y="441"/>
                    </a:lnTo>
                    <a:lnTo>
                      <a:pt x="108" y="455"/>
                    </a:lnTo>
                    <a:lnTo>
                      <a:pt x="100" y="468"/>
                    </a:lnTo>
                    <a:lnTo>
                      <a:pt x="91" y="480"/>
                    </a:lnTo>
                    <a:lnTo>
                      <a:pt x="82" y="491"/>
                    </a:lnTo>
                    <a:lnTo>
                      <a:pt x="73" y="500"/>
                    </a:lnTo>
                    <a:lnTo>
                      <a:pt x="68" y="505"/>
                    </a:lnTo>
                    <a:lnTo>
                      <a:pt x="63" y="509"/>
                    </a:lnTo>
                    <a:lnTo>
                      <a:pt x="58" y="513"/>
                    </a:lnTo>
                    <a:lnTo>
                      <a:pt x="53" y="516"/>
                    </a:lnTo>
                    <a:lnTo>
                      <a:pt x="43" y="523"/>
                    </a:lnTo>
                    <a:lnTo>
                      <a:pt x="33" y="528"/>
                    </a:lnTo>
                    <a:lnTo>
                      <a:pt x="28" y="530"/>
                    </a:lnTo>
                    <a:lnTo>
                      <a:pt x="22" y="531"/>
                    </a:lnTo>
                    <a:lnTo>
                      <a:pt x="17" y="533"/>
                    </a:lnTo>
                    <a:lnTo>
                      <a:pt x="11" y="533"/>
                    </a:lnTo>
                    <a:lnTo>
                      <a:pt x="1" y="534"/>
                    </a:lnTo>
                    <a:lnTo>
                      <a:pt x="0" y="523"/>
                    </a:lnTo>
                    <a:lnTo>
                      <a:pt x="10" y="522"/>
                    </a:lnTo>
                    <a:lnTo>
                      <a:pt x="15" y="521"/>
                    </a:lnTo>
                    <a:lnTo>
                      <a:pt x="19" y="520"/>
                    </a:lnTo>
                    <a:lnTo>
                      <a:pt x="24" y="519"/>
                    </a:lnTo>
                    <a:lnTo>
                      <a:pt x="28" y="517"/>
                    </a:lnTo>
                    <a:lnTo>
                      <a:pt x="37" y="513"/>
                    </a:lnTo>
                    <a:lnTo>
                      <a:pt x="47" y="507"/>
                    </a:lnTo>
                    <a:lnTo>
                      <a:pt x="51" y="504"/>
                    </a:lnTo>
                    <a:lnTo>
                      <a:pt x="56" y="500"/>
                    </a:lnTo>
                    <a:lnTo>
                      <a:pt x="60" y="496"/>
                    </a:lnTo>
                    <a:lnTo>
                      <a:pt x="64" y="492"/>
                    </a:lnTo>
                    <a:lnTo>
                      <a:pt x="73" y="483"/>
                    </a:lnTo>
                    <a:lnTo>
                      <a:pt x="82" y="473"/>
                    </a:lnTo>
                    <a:lnTo>
                      <a:pt x="90" y="461"/>
                    </a:lnTo>
                    <a:lnTo>
                      <a:pt x="98" y="449"/>
                    </a:lnTo>
                    <a:lnTo>
                      <a:pt x="106" y="435"/>
                    </a:lnTo>
                    <a:lnTo>
                      <a:pt x="114" y="421"/>
                    </a:lnTo>
                    <a:lnTo>
                      <a:pt x="121" y="405"/>
                    </a:lnTo>
                    <a:lnTo>
                      <a:pt x="128" y="389"/>
                    </a:lnTo>
                    <a:lnTo>
                      <a:pt x="135" y="372"/>
                    </a:lnTo>
                    <a:lnTo>
                      <a:pt x="142" y="353"/>
                    </a:lnTo>
                    <a:lnTo>
                      <a:pt x="148" y="334"/>
                    </a:lnTo>
                    <a:lnTo>
                      <a:pt x="151" y="325"/>
                    </a:lnTo>
                    <a:lnTo>
                      <a:pt x="154" y="315"/>
                    </a:lnTo>
                    <a:lnTo>
                      <a:pt x="159" y="294"/>
                    </a:lnTo>
                    <a:lnTo>
                      <a:pt x="164" y="273"/>
                    </a:lnTo>
                    <a:lnTo>
                      <a:pt x="169" y="251"/>
                    </a:lnTo>
                    <a:lnTo>
                      <a:pt x="173" y="228"/>
                    </a:lnTo>
                    <a:lnTo>
                      <a:pt x="177" y="204"/>
                    </a:lnTo>
                    <a:lnTo>
                      <a:pt x="181" y="181"/>
                    </a:lnTo>
                    <a:lnTo>
                      <a:pt x="184" y="156"/>
                    </a:lnTo>
                    <a:lnTo>
                      <a:pt x="187" y="131"/>
                    </a:lnTo>
                    <a:lnTo>
                      <a:pt x="189" y="106"/>
                    </a:lnTo>
                    <a:lnTo>
                      <a:pt x="191" y="80"/>
                    </a:lnTo>
                    <a:lnTo>
                      <a:pt x="192" y="53"/>
                    </a:lnTo>
                    <a:lnTo>
                      <a:pt x="193" y="27"/>
                    </a:lnTo>
                    <a:lnTo>
                      <a:pt x="193" y="0"/>
                    </a:lnTo>
                    <a:lnTo>
                      <a:pt x="205" y="0"/>
                    </a:lnTo>
                    <a:close/>
                  </a:path>
                </a:pathLst>
              </a:custGeom>
              <a:solidFill>
                <a:srgbClr val="009AFF"/>
              </a:solidFill>
              <a:ln w="9525">
                <a:noFill/>
                <a:round/>
                <a:headEnd/>
                <a:tailEnd/>
              </a:ln>
            </p:spPr>
            <p:txBody>
              <a:bodyPr/>
              <a:lstStyle/>
              <a:p>
                <a:endParaRPr lang="he-IL"/>
              </a:p>
            </p:txBody>
          </p:sp>
          <p:sp>
            <p:nvSpPr>
              <p:cNvPr id="354" name="Freeform 56"/>
              <p:cNvSpPr>
                <a:spLocks/>
              </p:cNvSpPr>
              <p:nvPr/>
            </p:nvSpPr>
            <p:spPr bwMode="auto">
              <a:xfrm>
                <a:off x="4631" y="2732"/>
                <a:ext cx="12" cy="1"/>
              </a:xfrm>
              <a:custGeom>
                <a:avLst/>
                <a:gdLst>
                  <a:gd name="T0" fmla="*/ 12 w 12"/>
                  <a:gd name="T1" fmla="*/ 0 h 1"/>
                  <a:gd name="T2" fmla="*/ 0 w 12"/>
                  <a:gd name="T3" fmla="*/ 0 h 1"/>
                  <a:gd name="T4" fmla="*/ 12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close/>
                  </a:path>
                </a:pathLst>
              </a:custGeom>
              <a:solidFill>
                <a:srgbClr val="009AFF"/>
              </a:solidFill>
              <a:ln w="9525">
                <a:noFill/>
                <a:round/>
                <a:headEnd/>
                <a:tailEnd/>
              </a:ln>
            </p:spPr>
            <p:txBody>
              <a:bodyPr/>
              <a:lstStyle/>
              <a:p>
                <a:endParaRPr lang="he-IL"/>
              </a:p>
            </p:txBody>
          </p:sp>
          <p:sp>
            <p:nvSpPr>
              <p:cNvPr id="355" name="Freeform 57"/>
              <p:cNvSpPr>
                <a:spLocks/>
              </p:cNvSpPr>
              <p:nvPr/>
            </p:nvSpPr>
            <p:spPr bwMode="auto">
              <a:xfrm>
                <a:off x="4233" y="2732"/>
                <a:ext cx="206" cy="534"/>
              </a:xfrm>
              <a:custGeom>
                <a:avLst/>
                <a:gdLst>
                  <a:gd name="T0" fmla="*/ 193 w 206"/>
                  <a:gd name="T1" fmla="*/ 533 h 534"/>
                  <a:gd name="T2" fmla="*/ 172 w 206"/>
                  <a:gd name="T3" fmla="*/ 528 h 534"/>
                  <a:gd name="T4" fmla="*/ 162 w 206"/>
                  <a:gd name="T5" fmla="*/ 523 h 534"/>
                  <a:gd name="T6" fmla="*/ 151 w 206"/>
                  <a:gd name="T7" fmla="*/ 516 h 534"/>
                  <a:gd name="T8" fmla="*/ 132 w 206"/>
                  <a:gd name="T9" fmla="*/ 501 h 534"/>
                  <a:gd name="T10" fmla="*/ 114 w 206"/>
                  <a:gd name="T11" fmla="*/ 480 h 534"/>
                  <a:gd name="T12" fmla="*/ 97 w 206"/>
                  <a:gd name="T13" fmla="*/ 455 h 534"/>
                  <a:gd name="T14" fmla="*/ 81 w 206"/>
                  <a:gd name="T15" fmla="*/ 426 h 534"/>
                  <a:gd name="T16" fmla="*/ 66 w 206"/>
                  <a:gd name="T17" fmla="*/ 393 h 534"/>
                  <a:gd name="T18" fmla="*/ 52 w 206"/>
                  <a:gd name="T19" fmla="*/ 357 h 534"/>
                  <a:gd name="T20" fmla="*/ 40 w 206"/>
                  <a:gd name="T21" fmla="*/ 318 h 534"/>
                  <a:gd name="T22" fmla="*/ 29 w 206"/>
                  <a:gd name="T23" fmla="*/ 275 h 534"/>
                  <a:gd name="T24" fmla="*/ 20 w 206"/>
                  <a:gd name="T25" fmla="*/ 230 h 534"/>
                  <a:gd name="T26" fmla="*/ 13 w 206"/>
                  <a:gd name="T27" fmla="*/ 182 h 534"/>
                  <a:gd name="T28" fmla="*/ 7 w 206"/>
                  <a:gd name="T29" fmla="*/ 133 h 534"/>
                  <a:gd name="T30" fmla="*/ 3 w 206"/>
                  <a:gd name="T31" fmla="*/ 81 h 534"/>
                  <a:gd name="T32" fmla="*/ 1 w 206"/>
                  <a:gd name="T33" fmla="*/ 27 h 534"/>
                  <a:gd name="T34" fmla="*/ 12 w 206"/>
                  <a:gd name="T35" fmla="*/ 0 h 534"/>
                  <a:gd name="T36" fmla="*/ 13 w 206"/>
                  <a:gd name="T37" fmla="*/ 53 h 534"/>
                  <a:gd name="T38" fmla="*/ 16 w 206"/>
                  <a:gd name="T39" fmla="*/ 106 h 534"/>
                  <a:gd name="T40" fmla="*/ 21 w 206"/>
                  <a:gd name="T41" fmla="*/ 156 h 534"/>
                  <a:gd name="T42" fmla="*/ 27 w 206"/>
                  <a:gd name="T43" fmla="*/ 204 h 534"/>
                  <a:gd name="T44" fmla="*/ 36 w 206"/>
                  <a:gd name="T45" fmla="*/ 251 h 534"/>
                  <a:gd name="T46" fmla="*/ 46 w 206"/>
                  <a:gd name="T47" fmla="*/ 294 h 534"/>
                  <a:gd name="T48" fmla="*/ 57 w 206"/>
                  <a:gd name="T49" fmla="*/ 334 h 534"/>
                  <a:gd name="T50" fmla="*/ 70 w 206"/>
                  <a:gd name="T51" fmla="*/ 372 h 534"/>
                  <a:gd name="T52" fmla="*/ 83 w 206"/>
                  <a:gd name="T53" fmla="*/ 405 h 534"/>
                  <a:gd name="T54" fmla="*/ 99 w 206"/>
                  <a:gd name="T55" fmla="*/ 435 h 534"/>
                  <a:gd name="T56" fmla="*/ 114 w 206"/>
                  <a:gd name="T57" fmla="*/ 461 h 534"/>
                  <a:gd name="T58" fmla="*/ 132 w 206"/>
                  <a:gd name="T59" fmla="*/ 483 h 534"/>
                  <a:gd name="T60" fmla="*/ 149 w 206"/>
                  <a:gd name="T61" fmla="*/ 500 h 534"/>
                  <a:gd name="T62" fmla="*/ 163 w 206"/>
                  <a:gd name="T63" fmla="*/ 510 h 534"/>
                  <a:gd name="T64" fmla="*/ 172 w 206"/>
                  <a:gd name="T65" fmla="*/ 515 h 534"/>
                  <a:gd name="T66" fmla="*/ 186 w 206"/>
                  <a:gd name="T67" fmla="*/ 520 h 534"/>
                  <a:gd name="T68" fmla="*/ 206 w 206"/>
                  <a:gd name="T69" fmla="*/ 523 h 5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6"/>
                  <a:gd name="T106" fmla="*/ 0 h 534"/>
                  <a:gd name="T107" fmla="*/ 206 w 206"/>
                  <a:gd name="T108" fmla="*/ 534 h 5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6" h="534">
                    <a:moveTo>
                      <a:pt x="205" y="534"/>
                    </a:moveTo>
                    <a:lnTo>
                      <a:pt x="193" y="533"/>
                    </a:lnTo>
                    <a:lnTo>
                      <a:pt x="182" y="531"/>
                    </a:lnTo>
                    <a:lnTo>
                      <a:pt x="172" y="528"/>
                    </a:lnTo>
                    <a:lnTo>
                      <a:pt x="167" y="525"/>
                    </a:lnTo>
                    <a:lnTo>
                      <a:pt x="162" y="523"/>
                    </a:lnTo>
                    <a:lnTo>
                      <a:pt x="157" y="520"/>
                    </a:lnTo>
                    <a:lnTo>
                      <a:pt x="151" y="516"/>
                    </a:lnTo>
                    <a:lnTo>
                      <a:pt x="142" y="509"/>
                    </a:lnTo>
                    <a:lnTo>
                      <a:pt x="132" y="501"/>
                    </a:lnTo>
                    <a:lnTo>
                      <a:pt x="123" y="491"/>
                    </a:lnTo>
                    <a:lnTo>
                      <a:pt x="114" y="480"/>
                    </a:lnTo>
                    <a:lnTo>
                      <a:pt x="105" y="468"/>
                    </a:lnTo>
                    <a:lnTo>
                      <a:pt x="97" y="455"/>
                    </a:lnTo>
                    <a:lnTo>
                      <a:pt x="89" y="441"/>
                    </a:lnTo>
                    <a:lnTo>
                      <a:pt x="81" y="426"/>
                    </a:lnTo>
                    <a:lnTo>
                      <a:pt x="73" y="410"/>
                    </a:lnTo>
                    <a:lnTo>
                      <a:pt x="66" y="393"/>
                    </a:lnTo>
                    <a:lnTo>
                      <a:pt x="59" y="376"/>
                    </a:lnTo>
                    <a:lnTo>
                      <a:pt x="52" y="357"/>
                    </a:lnTo>
                    <a:lnTo>
                      <a:pt x="46" y="338"/>
                    </a:lnTo>
                    <a:lnTo>
                      <a:pt x="40" y="318"/>
                    </a:lnTo>
                    <a:lnTo>
                      <a:pt x="35" y="297"/>
                    </a:lnTo>
                    <a:lnTo>
                      <a:pt x="29" y="275"/>
                    </a:lnTo>
                    <a:lnTo>
                      <a:pt x="24" y="253"/>
                    </a:lnTo>
                    <a:lnTo>
                      <a:pt x="20" y="230"/>
                    </a:lnTo>
                    <a:lnTo>
                      <a:pt x="16" y="206"/>
                    </a:lnTo>
                    <a:lnTo>
                      <a:pt x="13" y="182"/>
                    </a:lnTo>
                    <a:lnTo>
                      <a:pt x="9" y="158"/>
                    </a:lnTo>
                    <a:lnTo>
                      <a:pt x="7" y="133"/>
                    </a:lnTo>
                    <a:lnTo>
                      <a:pt x="4" y="107"/>
                    </a:lnTo>
                    <a:lnTo>
                      <a:pt x="3" y="81"/>
                    </a:lnTo>
                    <a:lnTo>
                      <a:pt x="1" y="54"/>
                    </a:lnTo>
                    <a:lnTo>
                      <a:pt x="1" y="27"/>
                    </a:lnTo>
                    <a:lnTo>
                      <a:pt x="0" y="0"/>
                    </a:lnTo>
                    <a:lnTo>
                      <a:pt x="12" y="0"/>
                    </a:lnTo>
                    <a:lnTo>
                      <a:pt x="12" y="27"/>
                    </a:lnTo>
                    <a:lnTo>
                      <a:pt x="13" y="53"/>
                    </a:lnTo>
                    <a:lnTo>
                      <a:pt x="14" y="80"/>
                    </a:lnTo>
                    <a:lnTo>
                      <a:pt x="16" y="106"/>
                    </a:lnTo>
                    <a:lnTo>
                      <a:pt x="18" y="131"/>
                    </a:lnTo>
                    <a:lnTo>
                      <a:pt x="21" y="156"/>
                    </a:lnTo>
                    <a:lnTo>
                      <a:pt x="24" y="181"/>
                    </a:lnTo>
                    <a:lnTo>
                      <a:pt x="27" y="204"/>
                    </a:lnTo>
                    <a:lnTo>
                      <a:pt x="31" y="228"/>
                    </a:lnTo>
                    <a:lnTo>
                      <a:pt x="36" y="251"/>
                    </a:lnTo>
                    <a:lnTo>
                      <a:pt x="40" y="273"/>
                    </a:lnTo>
                    <a:lnTo>
                      <a:pt x="46" y="294"/>
                    </a:lnTo>
                    <a:lnTo>
                      <a:pt x="51" y="315"/>
                    </a:lnTo>
                    <a:lnTo>
                      <a:pt x="57" y="334"/>
                    </a:lnTo>
                    <a:lnTo>
                      <a:pt x="63" y="353"/>
                    </a:lnTo>
                    <a:lnTo>
                      <a:pt x="70" y="372"/>
                    </a:lnTo>
                    <a:lnTo>
                      <a:pt x="76" y="389"/>
                    </a:lnTo>
                    <a:lnTo>
                      <a:pt x="83" y="405"/>
                    </a:lnTo>
                    <a:lnTo>
                      <a:pt x="91" y="421"/>
                    </a:lnTo>
                    <a:lnTo>
                      <a:pt x="99" y="435"/>
                    </a:lnTo>
                    <a:lnTo>
                      <a:pt x="106" y="449"/>
                    </a:lnTo>
                    <a:lnTo>
                      <a:pt x="114" y="461"/>
                    </a:lnTo>
                    <a:lnTo>
                      <a:pt x="123" y="473"/>
                    </a:lnTo>
                    <a:lnTo>
                      <a:pt x="132" y="483"/>
                    </a:lnTo>
                    <a:lnTo>
                      <a:pt x="140" y="492"/>
                    </a:lnTo>
                    <a:lnTo>
                      <a:pt x="149" y="500"/>
                    </a:lnTo>
                    <a:lnTo>
                      <a:pt x="158" y="507"/>
                    </a:lnTo>
                    <a:lnTo>
                      <a:pt x="163" y="510"/>
                    </a:lnTo>
                    <a:lnTo>
                      <a:pt x="167" y="513"/>
                    </a:lnTo>
                    <a:lnTo>
                      <a:pt x="172" y="515"/>
                    </a:lnTo>
                    <a:lnTo>
                      <a:pt x="176" y="517"/>
                    </a:lnTo>
                    <a:lnTo>
                      <a:pt x="186" y="520"/>
                    </a:lnTo>
                    <a:lnTo>
                      <a:pt x="195" y="522"/>
                    </a:lnTo>
                    <a:lnTo>
                      <a:pt x="206" y="523"/>
                    </a:lnTo>
                    <a:lnTo>
                      <a:pt x="205" y="534"/>
                    </a:lnTo>
                    <a:close/>
                  </a:path>
                </a:pathLst>
              </a:custGeom>
              <a:solidFill>
                <a:srgbClr val="009AFF"/>
              </a:solidFill>
              <a:ln w="9525">
                <a:noFill/>
                <a:round/>
                <a:headEnd/>
                <a:tailEnd/>
              </a:ln>
            </p:spPr>
            <p:txBody>
              <a:bodyPr/>
              <a:lstStyle/>
              <a:p>
                <a:endParaRPr lang="he-IL"/>
              </a:p>
            </p:txBody>
          </p:sp>
          <p:sp>
            <p:nvSpPr>
              <p:cNvPr id="356" name="Freeform 58"/>
              <p:cNvSpPr>
                <a:spLocks/>
              </p:cNvSpPr>
              <p:nvPr/>
            </p:nvSpPr>
            <p:spPr bwMode="auto">
              <a:xfrm>
                <a:off x="4438" y="3255"/>
                <a:ext cx="1" cy="11"/>
              </a:xfrm>
              <a:custGeom>
                <a:avLst/>
                <a:gdLst>
                  <a:gd name="T0" fmla="*/ 1 w 1"/>
                  <a:gd name="T1" fmla="*/ 11 h 11"/>
                  <a:gd name="T2" fmla="*/ 0 w 1"/>
                  <a:gd name="T3" fmla="*/ 11 h 11"/>
                  <a:gd name="T4" fmla="*/ 1 w 1"/>
                  <a:gd name="T5" fmla="*/ 0 h 11"/>
                  <a:gd name="T6" fmla="*/ 0 w 1"/>
                  <a:gd name="T7" fmla="*/ 0 h 11"/>
                  <a:gd name="T8" fmla="*/ 1 w 1"/>
                  <a:gd name="T9" fmla="*/ 11 h 11"/>
                  <a:gd name="T10" fmla="*/ 0 60000 65536"/>
                  <a:gd name="T11" fmla="*/ 0 60000 65536"/>
                  <a:gd name="T12" fmla="*/ 0 60000 65536"/>
                  <a:gd name="T13" fmla="*/ 0 60000 65536"/>
                  <a:gd name="T14" fmla="*/ 0 60000 65536"/>
                  <a:gd name="T15" fmla="*/ 0 w 1"/>
                  <a:gd name="T16" fmla="*/ 0 h 11"/>
                  <a:gd name="T17" fmla="*/ 1 w 1"/>
                  <a:gd name="T18" fmla="*/ 11 h 11"/>
                </a:gdLst>
                <a:ahLst/>
                <a:cxnLst>
                  <a:cxn ang="T10">
                    <a:pos x="T0" y="T1"/>
                  </a:cxn>
                  <a:cxn ang="T11">
                    <a:pos x="T2" y="T3"/>
                  </a:cxn>
                  <a:cxn ang="T12">
                    <a:pos x="T4" y="T5"/>
                  </a:cxn>
                  <a:cxn ang="T13">
                    <a:pos x="T6" y="T7"/>
                  </a:cxn>
                  <a:cxn ang="T14">
                    <a:pos x="T8" y="T9"/>
                  </a:cxn>
                </a:cxnLst>
                <a:rect l="T15" t="T16" r="T17" b="T18"/>
                <a:pathLst>
                  <a:path w="1" h="11">
                    <a:moveTo>
                      <a:pt x="1" y="11"/>
                    </a:moveTo>
                    <a:lnTo>
                      <a:pt x="0" y="11"/>
                    </a:lnTo>
                    <a:lnTo>
                      <a:pt x="1" y="0"/>
                    </a:lnTo>
                    <a:lnTo>
                      <a:pt x="0" y="0"/>
                    </a:lnTo>
                    <a:lnTo>
                      <a:pt x="1" y="11"/>
                    </a:lnTo>
                    <a:close/>
                  </a:path>
                </a:pathLst>
              </a:custGeom>
              <a:solidFill>
                <a:srgbClr val="009AFF"/>
              </a:solidFill>
              <a:ln w="9525">
                <a:noFill/>
                <a:round/>
                <a:headEnd/>
                <a:tailEnd/>
              </a:ln>
            </p:spPr>
            <p:txBody>
              <a:bodyPr/>
              <a:lstStyle/>
              <a:p>
                <a:endParaRPr lang="he-IL"/>
              </a:p>
            </p:txBody>
          </p:sp>
          <p:sp>
            <p:nvSpPr>
              <p:cNvPr id="357" name="Freeform 59"/>
              <p:cNvSpPr>
                <a:spLocks/>
              </p:cNvSpPr>
              <p:nvPr/>
            </p:nvSpPr>
            <p:spPr bwMode="auto">
              <a:xfrm>
                <a:off x="4233" y="2732"/>
                <a:ext cx="12" cy="1"/>
              </a:xfrm>
              <a:custGeom>
                <a:avLst/>
                <a:gdLst>
                  <a:gd name="T0" fmla="*/ 0 w 12"/>
                  <a:gd name="T1" fmla="*/ 0 h 1"/>
                  <a:gd name="T2" fmla="*/ 12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0" y="0"/>
                    </a:moveTo>
                    <a:lnTo>
                      <a:pt x="12" y="0"/>
                    </a:lnTo>
                    <a:lnTo>
                      <a:pt x="0" y="0"/>
                    </a:lnTo>
                    <a:close/>
                  </a:path>
                </a:pathLst>
              </a:custGeom>
              <a:solidFill>
                <a:srgbClr val="009AFF"/>
              </a:solidFill>
              <a:ln w="9525">
                <a:noFill/>
                <a:round/>
                <a:headEnd/>
                <a:tailEnd/>
              </a:ln>
            </p:spPr>
            <p:txBody>
              <a:bodyPr/>
              <a:lstStyle/>
              <a:p>
                <a:endParaRPr lang="he-IL"/>
              </a:p>
            </p:txBody>
          </p:sp>
          <p:sp>
            <p:nvSpPr>
              <p:cNvPr id="358" name="Freeform 60"/>
              <p:cNvSpPr>
                <a:spLocks/>
              </p:cNvSpPr>
              <p:nvPr/>
            </p:nvSpPr>
            <p:spPr bwMode="auto">
              <a:xfrm>
                <a:off x="4010" y="2886"/>
                <a:ext cx="552" cy="207"/>
              </a:xfrm>
              <a:custGeom>
                <a:avLst/>
                <a:gdLst>
                  <a:gd name="T0" fmla="*/ 552 w 552"/>
                  <a:gd name="T1" fmla="*/ 9 h 207"/>
                  <a:gd name="T2" fmla="*/ 508 w 552"/>
                  <a:gd name="T3" fmla="*/ 41 h 207"/>
                  <a:gd name="T4" fmla="*/ 463 w 552"/>
                  <a:gd name="T5" fmla="*/ 70 h 207"/>
                  <a:gd name="T6" fmla="*/ 419 w 552"/>
                  <a:gd name="T7" fmla="*/ 96 h 207"/>
                  <a:gd name="T8" fmla="*/ 376 w 552"/>
                  <a:gd name="T9" fmla="*/ 120 h 207"/>
                  <a:gd name="T10" fmla="*/ 334 w 552"/>
                  <a:gd name="T11" fmla="*/ 141 h 207"/>
                  <a:gd name="T12" fmla="*/ 292 w 552"/>
                  <a:gd name="T13" fmla="*/ 161 h 207"/>
                  <a:gd name="T14" fmla="*/ 253 w 552"/>
                  <a:gd name="T15" fmla="*/ 176 h 207"/>
                  <a:gd name="T16" fmla="*/ 215 w 552"/>
                  <a:gd name="T17" fmla="*/ 189 h 207"/>
                  <a:gd name="T18" fmla="*/ 179 w 552"/>
                  <a:gd name="T19" fmla="*/ 198 h 207"/>
                  <a:gd name="T20" fmla="*/ 145 w 552"/>
                  <a:gd name="T21" fmla="*/ 204 h 207"/>
                  <a:gd name="T22" fmla="*/ 113 w 552"/>
                  <a:gd name="T23" fmla="*/ 207 h 207"/>
                  <a:gd name="T24" fmla="*/ 85 w 552"/>
                  <a:gd name="T25" fmla="*/ 206 h 207"/>
                  <a:gd name="T26" fmla="*/ 58 w 552"/>
                  <a:gd name="T27" fmla="*/ 203 h 207"/>
                  <a:gd name="T28" fmla="*/ 35 w 552"/>
                  <a:gd name="T29" fmla="*/ 194 h 207"/>
                  <a:gd name="T30" fmla="*/ 15 w 552"/>
                  <a:gd name="T31" fmla="*/ 183 h 207"/>
                  <a:gd name="T32" fmla="*/ 8 w 552"/>
                  <a:gd name="T33" fmla="*/ 176 h 207"/>
                  <a:gd name="T34" fmla="*/ 0 w 552"/>
                  <a:gd name="T35" fmla="*/ 168 h 207"/>
                  <a:gd name="T36" fmla="*/ 9 w 552"/>
                  <a:gd name="T37" fmla="*/ 160 h 207"/>
                  <a:gd name="T38" fmla="*/ 16 w 552"/>
                  <a:gd name="T39" fmla="*/ 167 h 207"/>
                  <a:gd name="T40" fmla="*/ 22 w 552"/>
                  <a:gd name="T41" fmla="*/ 174 h 207"/>
                  <a:gd name="T42" fmla="*/ 40 w 552"/>
                  <a:gd name="T43" fmla="*/ 184 h 207"/>
                  <a:gd name="T44" fmla="*/ 61 w 552"/>
                  <a:gd name="T45" fmla="*/ 192 h 207"/>
                  <a:gd name="T46" fmla="*/ 85 w 552"/>
                  <a:gd name="T47" fmla="*/ 195 h 207"/>
                  <a:gd name="T48" fmla="*/ 113 w 552"/>
                  <a:gd name="T49" fmla="*/ 196 h 207"/>
                  <a:gd name="T50" fmla="*/ 142 w 552"/>
                  <a:gd name="T51" fmla="*/ 193 h 207"/>
                  <a:gd name="T52" fmla="*/ 175 w 552"/>
                  <a:gd name="T53" fmla="*/ 187 h 207"/>
                  <a:gd name="T54" fmla="*/ 211 w 552"/>
                  <a:gd name="T55" fmla="*/ 178 h 207"/>
                  <a:gd name="T56" fmla="*/ 248 w 552"/>
                  <a:gd name="T57" fmla="*/ 165 h 207"/>
                  <a:gd name="T58" fmla="*/ 287 w 552"/>
                  <a:gd name="T59" fmla="*/ 150 h 207"/>
                  <a:gd name="T60" fmla="*/ 328 w 552"/>
                  <a:gd name="T61" fmla="*/ 131 h 207"/>
                  <a:gd name="T62" fmla="*/ 369 w 552"/>
                  <a:gd name="T63" fmla="*/ 110 h 207"/>
                  <a:gd name="T64" fmla="*/ 412 w 552"/>
                  <a:gd name="T65" fmla="*/ 86 h 207"/>
                  <a:gd name="T66" fmla="*/ 456 w 552"/>
                  <a:gd name="T67" fmla="*/ 60 h 207"/>
                  <a:gd name="T68" fmla="*/ 500 w 552"/>
                  <a:gd name="T69" fmla="*/ 32 h 207"/>
                  <a:gd name="T70" fmla="*/ 544 w 552"/>
                  <a:gd name="T71" fmla="*/ 0 h 207"/>
                  <a:gd name="T72" fmla="*/ 552 w 552"/>
                  <a:gd name="T73" fmla="*/ 9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207"/>
                  <a:gd name="T113" fmla="*/ 552 w 552"/>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207">
                    <a:moveTo>
                      <a:pt x="552" y="9"/>
                    </a:moveTo>
                    <a:lnTo>
                      <a:pt x="508" y="41"/>
                    </a:lnTo>
                    <a:lnTo>
                      <a:pt x="463" y="70"/>
                    </a:lnTo>
                    <a:lnTo>
                      <a:pt x="419" y="96"/>
                    </a:lnTo>
                    <a:lnTo>
                      <a:pt x="376" y="120"/>
                    </a:lnTo>
                    <a:lnTo>
                      <a:pt x="334" y="141"/>
                    </a:lnTo>
                    <a:lnTo>
                      <a:pt x="292" y="161"/>
                    </a:lnTo>
                    <a:lnTo>
                      <a:pt x="253" y="176"/>
                    </a:lnTo>
                    <a:lnTo>
                      <a:pt x="215" y="189"/>
                    </a:lnTo>
                    <a:lnTo>
                      <a:pt x="179" y="198"/>
                    </a:lnTo>
                    <a:lnTo>
                      <a:pt x="145" y="204"/>
                    </a:lnTo>
                    <a:lnTo>
                      <a:pt x="113" y="207"/>
                    </a:lnTo>
                    <a:lnTo>
                      <a:pt x="85" y="206"/>
                    </a:lnTo>
                    <a:lnTo>
                      <a:pt x="58" y="203"/>
                    </a:lnTo>
                    <a:lnTo>
                      <a:pt x="35" y="194"/>
                    </a:lnTo>
                    <a:lnTo>
                      <a:pt x="15" y="183"/>
                    </a:lnTo>
                    <a:lnTo>
                      <a:pt x="8" y="176"/>
                    </a:lnTo>
                    <a:lnTo>
                      <a:pt x="0" y="168"/>
                    </a:lnTo>
                    <a:lnTo>
                      <a:pt x="9" y="160"/>
                    </a:lnTo>
                    <a:lnTo>
                      <a:pt x="16" y="167"/>
                    </a:lnTo>
                    <a:lnTo>
                      <a:pt x="22" y="174"/>
                    </a:lnTo>
                    <a:lnTo>
                      <a:pt x="40" y="184"/>
                    </a:lnTo>
                    <a:lnTo>
                      <a:pt x="61" y="192"/>
                    </a:lnTo>
                    <a:lnTo>
                      <a:pt x="85" y="195"/>
                    </a:lnTo>
                    <a:lnTo>
                      <a:pt x="113" y="196"/>
                    </a:lnTo>
                    <a:lnTo>
                      <a:pt x="142" y="193"/>
                    </a:lnTo>
                    <a:lnTo>
                      <a:pt x="175" y="187"/>
                    </a:lnTo>
                    <a:lnTo>
                      <a:pt x="211" y="178"/>
                    </a:lnTo>
                    <a:lnTo>
                      <a:pt x="248" y="165"/>
                    </a:lnTo>
                    <a:lnTo>
                      <a:pt x="287" y="150"/>
                    </a:lnTo>
                    <a:lnTo>
                      <a:pt x="328" y="131"/>
                    </a:lnTo>
                    <a:lnTo>
                      <a:pt x="369" y="110"/>
                    </a:lnTo>
                    <a:lnTo>
                      <a:pt x="412" y="86"/>
                    </a:lnTo>
                    <a:lnTo>
                      <a:pt x="456" y="60"/>
                    </a:lnTo>
                    <a:lnTo>
                      <a:pt x="500" y="32"/>
                    </a:lnTo>
                    <a:lnTo>
                      <a:pt x="544" y="0"/>
                    </a:lnTo>
                    <a:lnTo>
                      <a:pt x="552" y="9"/>
                    </a:lnTo>
                    <a:close/>
                  </a:path>
                </a:pathLst>
              </a:custGeom>
              <a:solidFill>
                <a:srgbClr val="009AFF"/>
              </a:solidFill>
              <a:ln w="9525">
                <a:noFill/>
                <a:round/>
                <a:headEnd/>
                <a:tailEnd/>
              </a:ln>
            </p:spPr>
            <p:txBody>
              <a:bodyPr/>
              <a:lstStyle/>
              <a:p>
                <a:endParaRPr lang="he-IL"/>
              </a:p>
            </p:txBody>
          </p:sp>
          <p:sp>
            <p:nvSpPr>
              <p:cNvPr id="359" name="Freeform 61"/>
              <p:cNvSpPr>
                <a:spLocks/>
              </p:cNvSpPr>
              <p:nvPr/>
            </p:nvSpPr>
            <p:spPr bwMode="auto">
              <a:xfrm>
                <a:off x="3993" y="2568"/>
                <a:ext cx="329" cy="485"/>
              </a:xfrm>
              <a:custGeom>
                <a:avLst/>
                <a:gdLst>
                  <a:gd name="T0" fmla="*/ 17 w 329"/>
                  <a:gd name="T1" fmla="*/ 485 h 485"/>
                  <a:gd name="T2" fmla="*/ 7 w 329"/>
                  <a:gd name="T3" fmla="*/ 467 h 485"/>
                  <a:gd name="T4" fmla="*/ 3 w 329"/>
                  <a:gd name="T5" fmla="*/ 456 h 485"/>
                  <a:gd name="T6" fmla="*/ 1 w 329"/>
                  <a:gd name="T7" fmla="*/ 444 h 485"/>
                  <a:gd name="T8" fmla="*/ 0 w 329"/>
                  <a:gd name="T9" fmla="*/ 419 h 485"/>
                  <a:gd name="T10" fmla="*/ 3 w 329"/>
                  <a:gd name="T11" fmla="*/ 394 h 485"/>
                  <a:gd name="T12" fmla="*/ 10 w 329"/>
                  <a:gd name="T13" fmla="*/ 366 h 485"/>
                  <a:gd name="T14" fmla="*/ 23 w 329"/>
                  <a:gd name="T15" fmla="*/ 336 h 485"/>
                  <a:gd name="T16" fmla="*/ 38 w 329"/>
                  <a:gd name="T17" fmla="*/ 305 h 485"/>
                  <a:gd name="T18" fmla="*/ 56 w 329"/>
                  <a:gd name="T19" fmla="*/ 274 h 485"/>
                  <a:gd name="T20" fmla="*/ 79 w 329"/>
                  <a:gd name="T21" fmla="*/ 240 h 485"/>
                  <a:gd name="T22" fmla="*/ 104 w 329"/>
                  <a:gd name="T23" fmla="*/ 206 h 485"/>
                  <a:gd name="T24" fmla="*/ 134 w 329"/>
                  <a:gd name="T25" fmla="*/ 172 h 485"/>
                  <a:gd name="T26" fmla="*/ 166 w 329"/>
                  <a:gd name="T27" fmla="*/ 136 h 485"/>
                  <a:gd name="T28" fmla="*/ 201 w 329"/>
                  <a:gd name="T29" fmla="*/ 102 h 485"/>
                  <a:gd name="T30" fmla="*/ 238 w 329"/>
                  <a:gd name="T31" fmla="*/ 68 h 485"/>
                  <a:gd name="T32" fmla="*/ 278 w 329"/>
                  <a:gd name="T33" fmla="*/ 34 h 485"/>
                  <a:gd name="T34" fmla="*/ 321 w 329"/>
                  <a:gd name="T35" fmla="*/ 0 h 485"/>
                  <a:gd name="T36" fmla="*/ 329 w 329"/>
                  <a:gd name="T37" fmla="*/ 9 h 485"/>
                  <a:gd name="T38" fmla="*/ 286 w 329"/>
                  <a:gd name="T39" fmla="*/ 43 h 485"/>
                  <a:gd name="T40" fmla="*/ 246 w 329"/>
                  <a:gd name="T41" fmla="*/ 77 h 485"/>
                  <a:gd name="T42" fmla="*/ 209 w 329"/>
                  <a:gd name="T43" fmla="*/ 111 h 485"/>
                  <a:gd name="T44" fmla="*/ 174 w 329"/>
                  <a:gd name="T45" fmla="*/ 145 h 485"/>
                  <a:gd name="T46" fmla="*/ 142 w 329"/>
                  <a:gd name="T47" fmla="*/ 181 h 485"/>
                  <a:gd name="T48" fmla="*/ 113 w 329"/>
                  <a:gd name="T49" fmla="*/ 214 h 485"/>
                  <a:gd name="T50" fmla="*/ 88 w 329"/>
                  <a:gd name="T51" fmla="*/ 248 h 485"/>
                  <a:gd name="T52" fmla="*/ 66 w 329"/>
                  <a:gd name="T53" fmla="*/ 281 h 485"/>
                  <a:gd name="T54" fmla="*/ 48 w 329"/>
                  <a:gd name="T55" fmla="*/ 312 h 485"/>
                  <a:gd name="T56" fmla="*/ 33 w 329"/>
                  <a:gd name="T57" fmla="*/ 342 h 485"/>
                  <a:gd name="T58" fmla="*/ 21 w 329"/>
                  <a:gd name="T59" fmla="*/ 371 h 485"/>
                  <a:gd name="T60" fmla="*/ 14 w 329"/>
                  <a:gd name="T61" fmla="*/ 397 h 485"/>
                  <a:gd name="T62" fmla="*/ 11 w 329"/>
                  <a:gd name="T63" fmla="*/ 421 h 485"/>
                  <a:gd name="T64" fmla="*/ 12 w 329"/>
                  <a:gd name="T65" fmla="*/ 442 h 485"/>
                  <a:gd name="T66" fmla="*/ 14 w 329"/>
                  <a:gd name="T67" fmla="*/ 453 h 485"/>
                  <a:gd name="T68" fmla="*/ 17 w 329"/>
                  <a:gd name="T69" fmla="*/ 461 h 485"/>
                  <a:gd name="T70" fmla="*/ 27 w 329"/>
                  <a:gd name="T71" fmla="*/ 479 h 485"/>
                  <a:gd name="T72" fmla="*/ 17 w 329"/>
                  <a:gd name="T73" fmla="*/ 485 h 4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9"/>
                  <a:gd name="T112" fmla="*/ 0 h 485"/>
                  <a:gd name="T113" fmla="*/ 329 w 329"/>
                  <a:gd name="T114" fmla="*/ 485 h 4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9" h="485">
                    <a:moveTo>
                      <a:pt x="17" y="485"/>
                    </a:moveTo>
                    <a:lnTo>
                      <a:pt x="7" y="467"/>
                    </a:lnTo>
                    <a:lnTo>
                      <a:pt x="3" y="456"/>
                    </a:lnTo>
                    <a:lnTo>
                      <a:pt x="1" y="444"/>
                    </a:lnTo>
                    <a:lnTo>
                      <a:pt x="0" y="419"/>
                    </a:lnTo>
                    <a:lnTo>
                      <a:pt x="3" y="394"/>
                    </a:lnTo>
                    <a:lnTo>
                      <a:pt x="10" y="366"/>
                    </a:lnTo>
                    <a:lnTo>
                      <a:pt x="23" y="336"/>
                    </a:lnTo>
                    <a:lnTo>
                      <a:pt x="38" y="305"/>
                    </a:lnTo>
                    <a:lnTo>
                      <a:pt x="56" y="274"/>
                    </a:lnTo>
                    <a:lnTo>
                      <a:pt x="79" y="240"/>
                    </a:lnTo>
                    <a:lnTo>
                      <a:pt x="104" y="206"/>
                    </a:lnTo>
                    <a:lnTo>
                      <a:pt x="134" y="172"/>
                    </a:lnTo>
                    <a:lnTo>
                      <a:pt x="166" y="136"/>
                    </a:lnTo>
                    <a:lnTo>
                      <a:pt x="201" y="102"/>
                    </a:lnTo>
                    <a:lnTo>
                      <a:pt x="238" y="68"/>
                    </a:lnTo>
                    <a:lnTo>
                      <a:pt x="278" y="34"/>
                    </a:lnTo>
                    <a:lnTo>
                      <a:pt x="321" y="0"/>
                    </a:lnTo>
                    <a:lnTo>
                      <a:pt x="329" y="9"/>
                    </a:lnTo>
                    <a:lnTo>
                      <a:pt x="286" y="43"/>
                    </a:lnTo>
                    <a:lnTo>
                      <a:pt x="246" y="77"/>
                    </a:lnTo>
                    <a:lnTo>
                      <a:pt x="209" y="111"/>
                    </a:lnTo>
                    <a:lnTo>
                      <a:pt x="174" y="145"/>
                    </a:lnTo>
                    <a:lnTo>
                      <a:pt x="142" y="181"/>
                    </a:lnTo>
                    <a:lnTo>
                      <a:pt x="113" y="214"/>
                    </a:lnTo>
                    <a:lnTo>
                      <a:pt x="88" y="248"/>
                    </a:lnTo>
                    <a:lnTo>
                      <a:pt x="66" y="281"/>
                    </a:lnTo>
                    <a:lnTo>
                      <a:pt x="48" y="312"/>
                    </a:lnTo>
                    <a:lnTo>
                      <a:pt x="33" y="342"/>
                    </a:lnTo>
                    <a:lnTo>
                      <a:pt x="21" y="371"/>
                    </a:lnTo>
                    <a:lnTo>
                      <a:pt x="14" y="397"/>
                    </a:lnTo>
                    <a:lnTo>
                      <a:pt x="11" y="421"/>
                    </a:lnTo>
                    <a:lnTo>
                      <a:pt x="12" y="442"/>
                    </a:lnTo>
                    <a:lnTo>
                      <a:pt x="14" y="453"/>
                    </a:lnTo>
                    <a:lnTo>
                      <a:pt x="17" y="461"/>
                    </a:lnTo>
                    <a:lnTo>
                      <a:pt x="27" y="479"/>
                    </a:lnTo>
                    <a:lnTo>
                      <a:pt x="17" y="485"/>
                    </a:lnTo>
                    <a:close/>
                  </a:path>
                </a:pathLst>
              </a:custGeom>
              <a:solidFill>
                <a:srgbClr val="009AFF"/>
              </a:solidFill>
              <a:ln w="9525">
                <a:noFill/>
                <a:round/>
                <a:headEnd/>
                <a:tailEnd/>
              </a:ln>
            </p:spPr>
            <p:txBody>
              <a:bodyPr/>
              <a:lstStyle/>
              <a:p>
                <a:endParaRPr lang="he-IL"/>
              </a:p>
            </p:txBody>
          </p:sp>
          <p:sp>
            <p:nvSpPr>
              <p:cNvPr id="360" name="Freeform 62"/>
              <p:cNvSpPr>
                <a:spLocks/>
              </p:cNvSpPr>
              <p:nvPr/>
            </p:nvSpPr>
            <p:spPr bwMode="auto">
              <a:xfrm>
                <a:off x="4010" y="3046"/>
                <a:ext cx="10" cy="8"/>
              </a:xfrm>
              <a:custGeom>
                <a:avLst/>
                <a:gdLst>
                  <a:gd name="T0" fmla="*/ 0 w 10"/>
                  <a:gd name="T1" fmla="*/ 8 h 8"/>
                  <a:gd name="T2" fmla="*/ 0 w 10"/>
                  <a:gd name="T3" fmla="*/ 7 h 8"/>
                  <a:gd name="T4" fmla="*/ 10 w 10"/>
                  <a:gd name="T5" fmla="*/ 1 h 8"/>
                  <a:gd name="T6" fmla="*/ 9 w 10"/>
                  <a:gd name="T7" fmla="*/ 0 h 8"/>
                  <a:gd name="T8" fmla="*/ 0 w 10"/>
                  <a:gd name="T9" fmla="*/ 8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8"/>
                    </a:moveTo>
                    <a:lnTo>
                      <a:pt x="0" y="7"/>
                    </a:lnTo>
                    <a:lnTo>
                      <a:pt x="10" y="1"/>
                    </a:lnTo>
                    <a:lnTo>
                      <a:pt x="9" y="0"/>
                    </a:lnTo>
                    <a:lnTo>
                      <a:pt x="0" y="8"/>
                    </a:lnTo>
                    <a:close/>
                  </a:path>
                </a:pathLst>
              </a:custGeom>
              <a:solidFill>
                <a:srgbClr val="009AFF"/>
              </a:solidFill>
              <a:ln w="9525">
                <a:noFill/>
                <a:round/>
                <a:headEnd/>
                <a:tailEnd/>
              </a:ln>
            </p:spPr>
            <p:txBody>
              <a:bodyPr/>
              <a:lstStyle/>
              <a:p>
                <a:endParaRPr lang="he-IL"/>
              </a:p>
            </p:txBody>
          </p:sp>
          <p:sp>
            <p:nvSpPr>
              <p:cNvPr id="361" name="Freeform 63"/>
              <p:cNvSpPr>
                <a:spLocks/>
              </p:cNvSpPr>
              <p:nvPr/>
            </p:nvSpPr>
            <p:spPr bwMode="auto">
              <a:xfrm>
                <a:off x="4314" y="2369"/>
                <a:ext cx="551" cy="208"/>
              </a:xfrm>
              <a:custGeom>
                <a:avLst/>
                <a:gdLst>
                  <a:gd name="T0" fmla="*/ 0 w 551"/>
                  <a:gd name="T1" fmla="*/ 198 h 208"/>
                  <a:gd name="T2" fmla="*/ 44 w 551"/>
                  <a:gd name="T3" fmla="*/ 166 h 208"/>
                  <a:gd name="T4" fmla="*/ 88 w 551"/>
                  <a:gd name="T5" fmla="*/ 137 h 208"/>
                  <a:gd name="T6" fmla="*/ 132 w 551"/>
                  <a:gd name="T7" fmla="*/ 111 h 208"/>
                  <a:gd name="T8" fmla="*/ 176 w 551"/>
                  <a:gd name="T9" fmla="*/ 87 h 208"/>
                  <a:gd name="T10" fmla="*/ 218 w 551"/>
                  <a:gd name="T11" fmla="*/ 66 h 208"/>
                  <a:gd name="T12" fmla="*/ 259 w 551"/>
                  <a:gd name="T13" fmla="*/ 47 h 208"/>
                  <a:gd name="T14" fmla="*/ 298 w 551"/>
                  <a:gd name="T15" fmla="*/ 32 h 208"/>
                  <a:gd name="T16" fmla="*/ 338 w 551"/>
                  <a:gd name="T17" fmla="*/ 19 h 208"/>
                  <a:gd name="T18" fmla="*/ 373 w 551"/>
                  <a:gd name="T19" fmla="*/ 9 h 208"/>
                  <a:gd name="T20" fmla="*/ 408 w 551"/>
                  <a:gd name="T21" fmla="*/ 3 h 208"/>
                  <a:gd name="T22" fmla="*/ 439 w 551"/>
                  <a:gd name="T23" fmla="*/ 0 h 208"/>
                  <a:gd name="T24" fmla="*/ 467 w 551"/>
                  <a:gd name="T25" fmla="*/ 1 h 208"/>
                  <a:gd name="T26" fmla="*/ 493 w 551"/>
                  <a:gd name="T27" fmla="*/ 4 h 208"/>
                  <a:gd name="T28" fmla="*/ 516 w 551"/>
                  <a:gd name="T29" fmla="*/ 13 h 208"/>
                  <a:gd name="T30" fmla="*/ 535 w 551"/>
                  <a:gd name="T31" fmla="*/ 24 h 208"/>
                  <a:gd name="T32" fmla="*/ 544 w 551"/>
                  <a:gd name="T33" fmla="*/ 32 h 208"/>
                  <a:gd name="T34" fmla="*/ 551 w 551"/>
                  <a:gd name="T35" fmla="*/ 39 h 208"/>
                  <a:gd name="T36" fmla="*/ 542 w 551"/>
                  <a:gd name="T37" fmla="*/ 47 h 208"/>
                  <a:gd name="T38" fmla="*/ 535 w 551"/>
                  <a:gd name="T39" fmla="*/ 40 h 208"/>
                  <a:gd name="T40" fmla="*/ 528 w 551"/>
                  <a:gd name="T41" fmla="*/ 34 h 208"/>
                  <a:gd name="T42" fmla="*/ 511 w 551"/>
                  <a:gd name="T43" fmla="*/ 24 h 208"/>
                  <a:gd name="T44" fmla="*/ 491 w 551"/>
                  <a:gd name="T45" fmla="*/ 16 h 208"/>
                  <a:gd name="T46" fmla="*/ 466 w 551"/>
                  <a:gd name="T47" fmla="*/ 13 h 208"/>
                  <a:gd name="T48" fmla="*/ 439 w 551"/>
                  <a:gd name="T49" fmla="*/ 12 h 208"/>
                  <a:gd name="T50" fmla="*/ 409 w 551"/>
                  <a:gd name="T51" fmla="*/ 15 h 208"/>
                  <a:gd name="T52" fmla="*/ 375 w 551"/>
                  <a:gd name="T53" fmla="*/ 21 h 208"/>
                  <a:gd name="T54" fmla="*/ 340 w 551"/>
                  <a:gd name="T55" fmla="*/ 31 h 208"/>
                  <a:gd name="T56" fmla="*/ 303 w 551"/>
                  <a:gd name="T57" fmla="*/ 43 h 208"/>
                  <a:gd name="T58" fmla="*/ 264 w 551"/>
                  <a:gd name="T59" fmla="*/ 58 h 208"/>
                  <a:gd name="T60" fmla="*/ 223 w 551"/>
                  <a:gd name="T61" fmla="*/ 77 h 208"/>
                  <a:gd name="T62" fmla="*/ 181 w 551"/>
                  <a:gd name="T63" fmla="*/ 98 h 208"/>
                  <a:gd name="T64" fmla="*/ 139 w 551"/>
                  <a:gd name="T65" fmla="*/ 121 h 208"/>
                  <a:gd name="T66" fmla="*/ 95 w 551"/>
                  <a:gd name="T67" fmla="*/ 147 h 208"/>
                  <a:gd name="T68" fmla="*/ 51 w 551"/>
                  <a:gd name="T69" fmla="*/ 176 h 208"/>
                  <a:gd name="T70" fmla="*/ 7 w 551"/>
                  <a:gd name="T71" fmla="*/ 208 h 208"/>
                  <a:gd name="T72" fmla="*/ 0 w 551"/>
                  <a:gd name="T73" fmla="*/ 198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1"/>
                  <a:gd name="T112" fmla="*/ 0 h 208"/>
                  <a:gd name="T113" fmla="*/ 551 w 551"/>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1" h="208">
                    <a:moveTo>
                      <a:pt x="0" y="198"/>
                    </a:moveTo>
                    <a:lnTo>
                      <a:pt x="44" y="166"/>
                    </a:lnTo>
                    <a:lnTo>
                      <a:pt x="88" y="137"/>
                    </a:lnTo>
                    <a:lnTo>
                      <a:pt x="132" y="111"/>
                    </a:lnTo>
                    <a:lnTo>
                      <a:pt x="176" y="87"/>
                    </a:lnTo>
                    <a:lnTo>
                      <a:pt x="218" y="66"/>
                    </a:lnTo>
                    <a:lnTo>
                      <a:pt x="259" y="47"/>
                    </a:lnTo>
                    <a:lnTo>
                      <a:pt x="298" y="32"/>
                    </a:lnTo>
                    <a:lnTo>
                      <a:pt x="338" y="19"/>
                    </a:lnTo>
                    <a:lnTo>
                      <a:pt x="373" y="9"/>
                    </a:lnTo>
                    <a:lnTo>
                      <a:pt x="408" y="3"/>
                    </a:lnTo>
                    <a:lnTo>
                      <a:pt x="439" y="0"/>
                    </a:lnTo>
                    <a:lnTo>
                      <a:pt x="467" y="1"/>
                    </a:lnTo>
                    <a:lnTo>
                      <a:pt x="493" y="4"/>
                    </a:lnTo>
                    <a:lnTo>
                      <a:pt x="516" y="13"/>
                    </a:lnTo>
                    <a:lnTo>
                      <a:pt x="535" y="24"/>
                    </a:lnTo>
                    <a:lnTo>
                      <a:pt x="544" y="32"/>
                    </a:lnTo>
                    <a:lnTo>
                      <a:pt x="551" y="39"/>
                    </a:lnTo>
                    <a:lnTo>
                      <a:pt x="542" y="47"/>
                    </a:lnTo>
                    <a:lnTo>
                      <a:pt x="535" y="40"/>
                    </a:lnTo>
                    <a:lnTo>
                      <a:pt x="528" y="34"/>
                    </a:lnTo>
                    <a:lnTo>
                      <a:pt x="511" y="24"/>
                    </a:lnTo>
                    <a:lnTo>
                      <a:pt x="491" y="16"/>
                    </a:lnTo>
                    <a:lnTo>
                      <a:pt x="466" y="13"/>
                    </a:lnTo>
                    <a:lnTo>
                      <a:pt x="439" y="12"/>
                    </a:lnTo>
                    <a:lnTo>
                      <a:pt x="409" y="15"/>
                    </a:lnTo>
                    <a:lnTo>
                      <a:pt x="375" y="21"/>
                    </a:lnTo>
                    <a:lnTo>
                      <a:pt x="340" y="31"/>
                    </a:lnTo>
                    <a:lnTo>
                      <a:pt x="303" y="43"/>
                    </a:lnTo>
                    <a:lnTo>
                      <a:pt x="264" y="58"/>
                    </a:lnTo>
                    <a:lnTo>
                      <a:pt x="223" y="77"/>
                    </a:lnTo>
                    <a:lnTo>
                      <a:pt x="181" y="98"/>
                    </a:lnTo>
                    <a:lnTo>
                      <a:pt x="139" y="121"/>
                    </a:lnTo>
                    <a:lnTo>
                      <a:pt x="95" y="147"/>
                    </a:lnTo>
                    <a:lnTo>
                      <a:pt x="51" y="176"/>
                    </a:lnTo>
                    <a:lnTo>
                      <a:pt x="7" y="208"/>
                    </a:lnTo>
                    <a:lnTo>
                      <a:pt x="0" y="198"/>
                    </a:lnTo>
                    <a:close/>
                  </a:path>
                </a:pathLst>
              </a:custGeom>
              <a:solidFill>
                <a:srgbClr val="009AFF"/>
              </a:solidFill>
              <a:ln w="9525">
                <a:noFill/>
                <a:round/>
                <a:headEnd/>
                <a:tailEnd/>
              </a:ln>
            </p:spPr>
            <p:txBody>
              <a:bodyPr/>
              <a:lstStyle/>
              <a:p>
                <a:endParaRPr lang="he-IL"/>
              </a:p>
            </p:txBody>
          </p:sp>
          <p:sp>
            <p:nvSpPr>
              <p:cNvPr id="362" name="Freeform 64"/>
              <p:cNvSpPr>
                <a:spLocks/>
              </p:cNvSpPr>
              <p:nvPr/>
            </p:nvSpPr>
            <p:spPr bwMode="auto">
              <a:xfrm>
                <a:off x="4314" y="2567"/>
                <a:ext cx="8" cy="10"/>
              </a:xfrm>
              <a:custGeom>
                <a:avLst/>
                <a:gdLst>
                  <a:gd name="T0" fmla="*/ 0 w 8"/>
                  <a:gd name="T1" fmla="*/ 1 h 10"/>
                  <a:gd name="T2" fmla="*/ 0 w 8"/>
                  <a:gd name="T3" fmla="*/ 0 h 10"/>
                  <a:gd name="T4" fmla="*/ 7 w 8"/>
                  <a:gd name="T5" fmla="*/ 10 h 10"/>
                  <a:gd name="T6" fmla="*/ 8 w 8"/>
                  <a:gd name="T7" fmla="*/ 10 h 10"/>
                  <a:gd name="T8" fmla="*/ 0 w 8"/>
                  <a:gd name="T9" fmla="*/ 1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1"/>
                    </a:moveTo>
                    <a:lnTo>
                      <a:pt x="0" y="0"/>
                    </a:lnTo>
                    <a:lnTo>
                      <a:pt x="7" y="10"/>
                    </a:lnTo>
                    <a:lnTo>
                      <a:pt x="8" y="10"/>
                    </a:lnTo>
                    <a:lnTo>
                      <a:pt x="0" y="1"/>
                    </a:lnTo>
                    <a:close/>
                  </a:path>
                </a:pathLst>
              </a:custGeom>
              <a:solidFill>
                <a:srgbClr val="009AFF"/>
              </a:solidFill>
              <a:ln w="9525">
                <a:noFill/>
                <a:round/>
                <a:headEnd/>
                <a:tailEnd/>
              </a:ln>
            </p:spPr>
            <p:txBody>
              <a:bodyPr/>
              <a:lstStyle/>
              <a:p>
                <a:endParaRPr lang="he-IL"/>
              </a:p>
            </p:txBody>
          </p:sp>
          <p:sp>
            <p:nvSpPr>
              <p:cNvPr id="363" name="Freeform 65"/>
              <p:cNvSpPr>
                <a:spLocks/>
              </p:cNvSpPr>
              <p:nvPr/>
            </p:nvSpPr>
            <p:spPr bwMode="auto">
              <a:xfrm>
                <a:off x="4554" y="2409"/>
                <a:ext cx="329" cy="486"/>
              </a:xfrm>
              <a:custGeom>
                <a:avLst/>
                <a:gdLst>
                  <a:gd name="T0" fmla="*/ 312 w 329"/>
                  <a:gd name="T1" fmla="*/ 0 h 486"/>
                  <a:gd name="T2" fmla="*/ 322 w 329"/>
                  <a:gd name="T3" fmla="*/ 19 h 486"/>
                  <a:gd name="T4" fmla="*/ 326 w 329"/>
                  <a:gd name="T5" fmla="*/ 30 h 486"/>
                  <a:gd name="T6" fmla="*/ 328 w 329"/>
                  <a:gd name="T7" fmla="*/ 42 h 486"/>
                  <a:gd name="T8" fmla="*/ 329 w 329"/>
                  <a:gd name="T9" fmla="*/ 65 h 486"/>
                  <a:gd name="T10" fmla="*/ 326 w 329"/>
                  <a:gd name="T11" fmla="*/ 91 h 486"/>
                  <a:gd name="T12" fmla="*/ 318 w 329"/>
                  <a:gd name="T13" fmla="*/ 119 h 486"/>
                  <a:gd name="T14" fmla="*/ 306 w 329"/>
                  <a:gd name="T15" fmla="*/ 149 h 486"/>
                  <a:gd name="T16" fmla="*/ 291 w 329"/>
                  <a:gd name="T17" fmla="*/ 180 h 486"/>
                  <a:gd name="T18" fmla="*/ 272 w 329"/>
                  <a:gd name="T19" fmla="*/ 212 h 486"/>
                  <a:gd name="T20" fmla="*/ 250 w 329"/>
                  <a:gd name="T21" fmla="*/ 245 h 486"/>
                  <a:gd name="T22" fmla="*/ 223 w 329"/>
                  <a:gd name="T23" fmla="*/ 279 h 486"/>
                  <a:gd name="T24" fmla="*/ 195 w 329"/>
                  <a:gd name="T25" fmla="*/ 313 h 486"/>
                  <a:gd name="T26" fmla="*/ 163 w 329"/>
                  <a:gd name="T27" fmla="*/ 349 h 486"/>
                  <a:gd name="T28" fmla="*/ 128 w 329"/>
                  <a:gd name="T29" fmla="*/ 384 h 486"/>
                  <a:gd name="T30" fmla="*/ 90 w 329"/>
                  <a:gd name="T31" fmla="*/ 419 h 486"/>
                  <a:gd name="T32" fmla="*/ 50 w 329"/>
                  <a:gd name="T33" fmla="*/ 453 h 486"/>
                  <a:gd name="T34" fmla="*/ 8 w 329"/>
                  <a:gd name="T35" fmla="*/ 486 h 486"/>
                  <a:gd name="T36" fmla="*/ 0 w 329"/>
                  <a:gd name="T37" fmla="*/ 477 h 486"/>
                  <a:gd name="T38" fmla="*/ 42 w 329"/>
                  <a:gd name="T39" fmla="*/ 444 h 486"/>
                  <a:gd name="T40" fmla="*/ 82 w 329"/>
                  <a:gd name="T41" fmla="*/ 410 h 486"/>
                  <a:gd name="T42" fmla="*/ 120 w 329"/>
                  <a:gd name="T43" fmla="*/ 375 h 486"/>
                  <a:gd name="T44" fmla="*/ 154 w 329"/>
                  <a:gd name="T45" fmla="*/ 341 h 486"/>
                  <a:gd name="T46" fmla="*/ 186 w 329"/>
                  <a:gd name="T47" fmla="*/ 305 h 486"/>
                  <a:gd name="T48" fmla="*/ 214 w 329"/>
                  <a:gd name="T49" fmla="*/ 271 h 486"/>
                  <a:gd name="T50" fmla="*/ 240 w 329"/>
                  <a:gd name="T51" fmla="*/ 238 h 486"/>
                  <a:gd name="T52" fmla="*/ 262 w 329"/>
                  <a:gd name="T53" fmla="*/ 205 h 486"/>
                  <a:gd name="T54" fmla="*/ 280 w 329"/>
                  <a:gd name="T55" fmla="*/ 175 h 486"/>
                  <a:gd name="T56" fmla="*/ 295 w 329"/>
                  <a:gd name="T57" fmla="*/ 144 h 486"/>
                  <a:gd name="T58" fmla="*/ 307 w 329"/>
                  <a:gd name="T59" fmla="*/ 115 h 486"/>
                  <a:gd name="T60" fmla="*/ 314 w 329"/>
                  <a:gd name="T61" fmla="*/ 89 h 486"/>
                  <a:gd name="T62" fmla="*/ 317 w 329"/>
                  <a:gd name="T63" fmla="*/ 65 h 486"/>
                  <a:gd name="T64" fmla="*/ 316 w 329"/>
                  <a:gd name="T65" fmla="*/ 43 h 486"/>
                  <a:gd name="T66" fmla="*/ 314 w 329"/>
                  <a:gd name="T67" fmla="*/ 32 h 486"/>
                  <a:gd name="T68" fmla="*/ 311 w 329"/>
                  <a:gd name="T69" fmla="*/ 24 h 486"/>
                  <a:gd name="T70" fmla="*/ 302 w 329"/>
                  <a:gd name="T71" fmla="*/ 7 h 486"/>
                  <a:gd name="T72" fmla="*/ 312 w 329"/>
                  <a:gd name="T73" fmla="*/ 0 h 4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9"/>
                  <a:gd name="T112" fmla="*/ 0 h 486"/>
                  <a:gd name="T113" fmla="*/ 329 w 329"/>
                  <a:gd name="T114" fmla="*/ 486 h 4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9" h="486">
                    <a:moveTo>
                      <a:pt x="312" y="0"/>
                    </a:moveTo>
                    <a:lnTo>
                      <a:pt x="322" y="19"/>
                    </a:lnTo>
                    <a:lnTo>
                      <a:pt x="326" y="30"/>
                    </a:lnTo>
                    <a:lnTo>
                      <a:pt x="328" y="42"/>
                    </a:lnTo>
                    <a:lnTo>
                      <a:pt x="329" y="65"/>
                    </a:lnTo>
                    <a:lnTo>
                      <a:pt x="326" y="91"/>
                    </a:lnTo>
                    <a:lnTo>
                      <a:pt x="318" y="119"/>
                    </a:lnTo>
                    <a:lnTo>
                      <a:pt x="306" y="149"/>
                    </a:lnTo>
                    <a:lnTo>
                      <a:pt x="291" y="180"/>
                    </a:lnTo>
                    <a:lnTo>
                      <a:pt x="272" y="212"/>
                    </a:lnTo>
                    <a:lnTo>
                      <a:pt x="250" y="245"/>
                    </a:lnTo>
                    <a:lnTo>
                      <a:pt x="223" y="279"/>
                    </a:lnTo>
                    <a:lnTo>
                      <a:pt x="195" y="313"/>
                    </a:lnTo>
                    <a:lnTo>
                      <a:pt x="163" y="349"/>
                    </a:lnTo>
                    <a:lnTo>
                      <a:pt x="128" y="384"/>
                    </a:lnTo>
                    <a:lnTo>
                      <a:pt x="90" y="419"/>
                    </a:lnTo>
                    <a:lnTo>
                      <a:pt x="50" y="453"/>
                    </a:lnTo>
                    <a:lnTo>
                      <a:pt x="8" y="486"/>
                    </a:lnTo>
                    <a:lnTo>
                      <a:pt x="0" y="477"/>
                    </a:lnTo>
                    <a:lnTo>
                      <a:pt x="42" y="444"/>
                    </a:lnTo>
                    <a:lnTo>
                      <a:pt x="82" y="410"/>
                    </a:lnTo>
                    <a:lnTo>
                      <a:pt x="120" y="375"/>
                    </a:lnTo>
                    <a:lnTo>
                      <a:pt x="154" y="341"/>
                    </a:lnTo>
                    <a:lnTo>
                      <a:pt x="186" y="305"/>
                    </a:lnTo>
                    <a:lnTo>
                      <a:pt x="214" y="271"/>
                    </a:lnTo>
                    <a:lnTo>
                      <a:pt x="240" y="238"/>
                    </a:lnTo>
                    <a:lnTo>
                      <a:pt x="262" y="205"/>
                    </a:lnTo>
                    <a:lnTo>
                      <a:pt x="280" y="175"/>
                    </a:lnTo>
                    <a:lnTo>
                      <a:pt x="295" y="144"/>
                    </a:lnTo>
                    <a:lnTo>
                      <a:pt x="307" y="115"/>
                    </a:lnTo>
                    <a:lnTo>
                      <a:pt x="314" y="89"/>
                    </a:lnTo>
                    <a:lnTo>
                      <a:pt x="317" y="65"/>
                    </a:lnTo>
                    <a:lnTo>
                      <a:pt x="316" y="43"/>
                    </a:lnTo>
                    <a:lnTo>
                      <a:pt x="314" y="32"/>
                    </a:lnTo>
                    <a:lnTo>
                      <a:pt x="311" y="24"/>
                    </a:lnTo>
                    <a:lnTo>
                      <a:pt x="302" y="7"/>
                    </a:lnTo>
                    <a:lnTo>
                      <a:pt x="312" y="0"/>
                    </a:lnTo>
                    <a:close/>
                  </a:path>
                </a:pathLst>
              </a:custGeom>
              <a:solidFill>
                <a:srgbClr val="009AFF"/>
              </a:solidFill>
              <a:ln w="9525">
                <a:noFill/>
                <a:round/>
                <a:headEnd/>
                <a:tailEnd/>
              </a:ln>
            </p:spPr>
            <p:txBody>
              <a:bodyPr/>
              <a:lstStyle/>
              <a:p>
                <a:endParaRPr lang="he-IL"/>
              </a:p>
            </p:txBody>
          </p:sp>
          <p:sp>
            <p:nvSpPr>
              <p:cNvPr id="364" name="Freeform 66"/>
              <p:cNvSpPr>
                <a:spLocks/>
              </p:cNvSpPr>
              <p:nvPr/>
            </p:nvSpPr>
            <p:spPr bwMode="auto">
              <a:xfrm>
                <a:off x="4856" y="2408"/>
                <a:ext cx="10" cy="8"/>
              </a:xfrm>
              <a:custGeom>
                <a:avLst/>
                <a:gdLst>
                  <a:gd name="T0" fmla="*/ 9 w 10"/>
                  <a:gd name="T1" fmla="*/ 0 h 8"/>
                  <a:gd name="T2" fmla="*/ 10 w 10"/>
                  <a:gd name="T3" fmla="*/ 1 h 8"/>
                  <a:gd name="T4" fmla="*/ 0 w 10"/>
                  <a:gd name="T5" fmla="*/ 8 h 8"/>
                  <a:gd name="T6" fmla="*/ 9 w 10"/>
                  <a:gd name="T7" fmla="*/ 0 h 8"/>
                  <a:gd name="T8" fmla="*/ 0 60000 65536"/>
                  <a:gd name="T9" fmla="*/ 0 60000 65536"/>
                  <a:gd name="T10" fmla="*/ 0 60000 65536"/>
                  <a:gd name="T11" fmla="*/ 0 60000 65536"/>
                  <a:gd name="T12" fmla="*/ 0 w 10"/>
                  <a:gd name="T13" fmla="*/ 0 h 8"/>
                  <a:gd name="T14" fmla="*/ 10 w 10"/>
                  <a:gd name="T15" fmla="*/ 8 h 8"/>
                </a:gdLst>
                <a:ahLst/>
                <a:cxnLst>
                  <a:cxn ang="T8">
                    <a:pos x="T0" y="T1"/>
                  </a:cxn>
                  <a:cxn ang="T9">
                    <a:pos x="T2" y="T3"/>
                  </a:cxn>
                  <a:cxn ang="T10">
                    <a:pos x="T4" y="T5"/>
                  </a:cxn>
                  <a:cxn ang="T11">
                    <a:pos x="T6" y="T7"/>
                  </a:cxn>
                </a:cxnLst>
                <a:rect l="T12" t="T13" r="T14" b="T15"/>
                <a:pathLst>
                  <a:path w="10" h="8">
                    <a:moveTo>
                      <a:pt x="9" y="0"/>
                    </a:moveTo>
                    <a:lnTo>
                      <a:pt x="10" y="1"/>
                    </a:lnTo>
                    <a:lnTo>
                      <a:pt x="0" y="8"/>
                    </a:lnTo>
                    <a:lnTo>
                      <a:pt x="9" y="0"/>
                    </a:lnTo>
                    <a:close/>
                  </a:path>
                </a:pathLst>
              </a:custGeom>
              <a:solidFill>
                <a:srgbClr val="009AFF"/>
              </a:solidFill>
              <a:ln w="9525">
                <a:noFill/>
                <a:round/>
                <a:headEnd/>
                <a:tailEnd/>
              </a:ln>
            </p:spPr>
            <p:txBody>
              <a:bodyPr/>
              <a:lstStyle/>
              <a:p>
                <a:endParaRPr lang="he-IL"/>
              </a:p>
            </p:txBody>
          </p:sp>
          <p:sp>
            <p:nvSpPr>
              <p:cNvPr id="365" name="Freeform 67"/>
              <p:cNvSpPr>
                <a:spLocks/>
              </p:cNvSpPr>
              <p:nvPr/>
            </p:nvSpPr>
            <p:spPr bwMode="auto">
              <a:xfrm>
                <a:off x="4554" y="2886"/>
                <a:ext cx="8" cy="9"/>
              </a:xfrm>
              <a:custGeom>
                <a:avLst/>
                <a:gdLst>
                  <a:gd name="T0" fmla="*/ 8 w 8"/>
                  <a:gd name="T1" fmla="*/ 9 h 9"/>
                  <a:gd name="T2" fmla="*/ 0 w 8"/>
                  <a:gd name="T3" fmla="*/ 0 h 9"/>
                  <a:gd name="T4" fmla="*/ 8 w 8"/>
                  <a:gd name="T5" fmla="*/ 9 h 9"/>
                  <a:gd name="T6" fmla="*/ 0 60000 65536"/>
                  <a:gd name="T7" fmla="*/ 0 60000 65536"/>
                  <a:gd name="T8" fmla="*/ 0 60000 65536"/>
                  <a:gd name="T9" fmla="*/ 0 w 8"/>
                  <a:gd name="T10" fmla="*/ 0 h 9"/>
                  <a:gd name="T11" fmla="*/ 8 w 8"/>
                  <a:gd name="T12" fmla="*/ 9 h 9"/>
                </a:gdLst>
                <a:ahLst/>
                <a:cxnLst>
                  <a:cxn ang="T6">
                    <a:pos x="T0" y="T1"/>
                  </a:cxn>
                  <a:cxn ang="T7">
                    <a:pos x="T2" y="T3"/>
                  </a:cxn>
                  <a:cxn ang="T8">
                    <a:pos x="T4" y="T5"/>
                  </a:cxn>
                </a:cxnLst>
                <a:rect l="T9" t="T10" r="T11" b="T12"/>
                <a:pathLst>
                  <a:path w="8" h="9">
                    <a:moveTo>
                      <a:pt x="8" y="9"/>
                    </a:moveTo>
                    <a:lnTo>
                      <a:pt x="0" y="0"/>
                    </a:lnTo>
                    <a:lnTo>
                      <a:pt x="8" y="9"/>
                    </a:lnTo>
                    <a:close/>
                  </a:path>
                </a:pathLst>
              </a:custGeom>
              <a:solidFill>
                <a:srgbClr val="009AFF"/>
              </a:solidFill>
              <a:ln w="9525">
                <a:noFill/>
                <a:round/>
                <a:headEnd/>
                <a:tailEnd/>
              </a:ln>
            </p:spPr>
            <p:txBody>
              <a:bodyPr/>
              <a:lstStyle/>
              <a:p>
                <a:endParaRPr lang="he-IL"/>
              </a:p>
            </p:txBody>
          </p:sp>
          <p:sp>
            <p:nvSpPr>
              <p:cNvPr id="366" name="Oval 68"/>
              <p:cNvSpPr>
                <a:spLocks noChangeArrowheads="1"/>
              </p:cNvSpPr>
              <p:nvPr/>
            </p:nvSpPr>
            <p:spPr bwMode="auto">
              <a:xfrm>
                <a:off x="4812" y="2471"/>
                <a:ext cx="114" cy="114"/>
              </a:xfrm>
              <a:prstGeom prst="ellipse">
                <a:avLst/>
              </a:prstGeom>
              <a:solidFill>
                <a:srgbClr val="009AFF"/>
              </a:solidFill>
              <a:ln w="9525">
                <a:noFill/>
                <a:round/>
                <a:headEnd/>
                <a:tailEnd/>
              </a:ln>
            </p:spPr>
            <p:txBody>
              <a:bodyPr/>
              <a:lstStyle/>
              <a:p>
                <a:endParaRPr lang="he-IL"/>
              </a:p>
            </p:txBody>
          </p:sp>
          <p:sp>
            <p:nvSpPr>
              <p:cNvPr id="367" name="Oval 69"/>
              <p:cNvSpPr>
                <a:spLocks noChangeArrowheads="1"/>
              </p:cNvSpPr>
              <p:nvPr/>
            </p:nvSpPr>
            <p:spPr bwMode="auto">
              <a:xfrm>
                <a:off x="3957" y="2560"/>
                <a:ext cx="113" cy="114"/>
              </a:xfrm>
              <a:prstGeom prst="ellipse">
                <a:avLst/>
              </a:prstGeom>
              <a:solidFill>
                <a:srgbClr val="009AFF"/>
              </a:solidFill>
              <a:ln w="9525">
                <a:noFill/>
                <a:round/>
                <a:headEnd/>
                <a:tailEnd/>
              </a:ln>
            </p:spPr>
            <p:txBody>
              <a:bodyPr/>
              <a:lstStyle/>
              <a:p>
                <a:endParaRPr lang="he-IL"/>
              </a:p>
            </p:txBody>
          </p:sp>
          <p:sp>
            <p:nvSpPr>
              <p:cNvPr id="368" name="Oval 70"/>
              <p:cNvSpPr>
                <a:spLocks noChangeArrowheads="1"/>
              </p:cNvSpPr>
              <p:nvPr/>
            </p:nvSpPr>
            <p:spPr bwMode="auto">
              <a:xfrm>
                <a:off x="4499" y="3081"/>
                <a:ext cx="114" cy="114"/>
              </a:xfrm>
              <a:prstGeom prst="ellipse">
                <a:avLst/>
              </a:prstGeom>
              <a:solidFill>
                <a:srgbClr val="009AFF"/>
              </a:solidFill>
              <a:ln w="9525">
                <a:noFill/>
                <a:round/>
                <a:headEnd/>
                <a:tailEnd/>
              </a:ln>
            </p:spPr>
            <p:txBody>
              <a:bodyPr/>
              <a:lstStyle/>
              <a:p>
                <a:endParaRPr lang="he-IL"/>
              </a:p>
            </p:txBody>
          </p:sp>
          <p:sp>
            <p:nvSpPr>
              <p:cNvPr id="369" name="Oval 71"/>
              <p:cNvSpPr>
                <a:spLocks noChangeArrowheads="1"/>
              </p:cNvSpPr>
              <p:nvPr/>
            </p:nvSpPr>
            <p:spPr bwMode="auto">
              <a:xfrm>
                <a:off x="4513" y="3099"/>
                <a:ext cx="57" cy="57"/>
              </a:xfrm>
              <a:prstGeom prst="ellipse">
                <a:avLst/>
              </a:prstGeom>
              <a:solidFill>
                <a:srgbClr val="FFFFFF"/>
              </a:solidFill>
              <a:ln w="9525">
                <a:noFill/>
                <a:round/>
                <a:headEnd/>
                <a:tailEnd/>
              </a:ln>
            </p:spPr>
            <p:txBody>
              <a:bodyPr/>
              <a:lstStyle/>
              <a:p>
                <a:endParaRPr lang="he-IL"/>
              </a:p>
            </p:txBody>
          </p:sp>
          <p:sp>
            <p:nvSpPr>
              <p:cNvPr id="370" name="Oval 72"/>
              <p:cNvSpPr>
                <a:spLocks noChangeArrowheads="1"/>
              </p:cNvSpPr>
              <p:nvPr/>
            </p:nvSpPr>
            <p:spPr bwMode="auto">
              <a:xfrm>
                <a:off x="4826" y="2489"/>
                <a:ext cx="57" cy="57"/>
              </a:xfrm>
              <a:prstGeom prst="ellipse">
                <a:avLst/>
              </a:prstGeom>
              <a:solidFill>
                <a:srgbClr val="FFFFFF"/>
              </a:solidFill>
              <a:ln w="9525">
                <a:noFill/>
                <a:round/>
                <a:headEnd/>
                <a:tailEnd/>
              </a:ln>
            </p:spPr>
            <p:txBody>
              <a:bodyPr/>
              <a:lstStyle/>
              <a:p>
                <a:endParaRPr lang="he-IL"/>
              </a:p>
            </p:txBody>
          </p:sp>
          <p:sp>
            <p:nvSpPr>
              <p:cNvPr id="371" name="Oval 73"/>
              <p:cNvSpPr>
                <a:spLocks noChangeArrowheads="1"/>
              </p:cNvSpPr>
              <p:nvPr/>
            </p:nvSpPr>
            <p:spPr bwMode="auto">
              <a:xfrm>
                <a:off x="3971" y="2578"/>
                <a:ext cx="57" cy="57"/>
              </a:xfrm>
              <a:prstGeom prst="ellipse">
                <a:avLst/>
              </a:prstGeom>
              <a:solidFill>
                <a:srgbClr val="FFFFFF"/>
              </a:solidFill>
              <a:ln w="9525">
                <a:noFill/>
                <a:round/>
                <a:headEnd/>
                <a:tailEnd/>
              </a:ln>
            </p:spPr>
            <p:txBody>
              <a:bodyPr/>
              <a:lstStyle/>
              <a:p>
                <a:endParaRPr lang="he-IL"/>
              </a:p>
            </p:txBody>
          </p:sp>
          <p:sp>
            <p:nvSpPr>
              <p:cNvPr id="372" name="Freeform 74"/>
              <p:cNvSpPr>
                <a:spLocks/>
              </p:cNvSpPr>
              <p:nvPr/>
            </p:nvSpPr>
            <p:spPr bwMode="auto">
              <a:xfrm>
                <a:off x="4099" y="2689"/>
                <a:ext cx="335" cy="257"/>
              </a:xfrm>
              <a:custGeom>
                <a:avLst/>
                <a:gdLst>
                  <a:gd name="T0" fmla="*/ 199 w 335"/>
                  <a:gd name="T1" fmla="*/ 43 h 257"/>
                  <a:gd name="T2" fmla="*/ 206 w 335"/>
                  <a:gd name="T3" fmla="*/ 50 h 257"/>
                  <a:gd name="T4" fmla="*/ 230 w 335"/>
                  <a:gd name="T5" fmla="*/ 83 h 257"/>
                  <a:gd name="T6" fmla="*/ 269 w 335"/>
                  <a:gd name="T7" fmla="*/ 133 h 257"/>
                  <a:gd name="T8" fmla="*/ 302 w 335"/>
                  <a:gd name="T9" fmla="*/ 173 h 257"/>
                  <a:gd name="T10" fmla="*/ 321 w 335"/>
                  <a:gd name="T11" fmla="*/ 198 h 257"/>
                  <a:gd name="T12" fmla="*/ 329 w 335"/>
                  <a:gd name="T13" fmla="*/ 212 h 257"/>
                  <a:gd name="T14" fmla="*/ 334 w 335"/>
                  <a:gd name="T15" fmla="*/ 223 h 257"/>
                  <a:gd name="T16" fmla="*/ 335 w 335"/>
                  <a:gd name="T17" fmla="*/ 233 h 257"/>
                  <a:gd name="T18" fmla="*/ 332 w 335"/>
                  <a:gd name="T19" fmla="*/ 241 h 257"/>
                  <a:gd name="T20" fmla="*/ 328 w 335"/>
                  <a:gd name="T21" fmla="*/ 244 h 257"/>
                  <a:gd name="T22" fmla="*/ 323 w 335"/>
                  <a:gd name="T23" fmla="*/ 247 h 257"/>
                  <a:gd name="T24" fmla="*/ 309 w 335"/>
                  <a:gd name="T25" fmla="*/ 252 h 257"/>
                  <a:gd name="T26" fmla="*/ 299 w 335"/>
                  <a:gd name="T27" fmla="*/ 253 h 257"/>
                  <a:gd name="T28" fmla="*/ 276 w 335"/>
                  <a:gd name="T29" fmla="*/ 255 h 257"/>
                  <a:gd name="T30" fmla="*/ 246 w 335"/>
                  <a:gd name="T31" fmla="*/ 256 h 257"/>
                  <a:gd name="T32" fmla="*/ 196 w 335"/>
                  <a:gd name="T33" fmla="*/ 256 h 257"/>
                  <a:gd name="T34" fmla="*/ 171 w 335"/>
                  <a:gd name="T35" fmla="*/ 257 h 257"/>
                  <a:gd name="T36" fmla="*/ 147 w 335"/>
                  <a:gd name="T37" fmla="*/ 254 h 257"/>
                  <a:gd name="T38" fmla="*/ 124 w 335"/>
                  <a:gd name="T39" fmla="*/ 247 h 257"/>
                  <a:gd name="T40" fmla="*/ 102 w 335"/>
                  <a:gd name="T41" fmla="*/ 238 h 257"/>
                  <a:gd name="T42" fmla="*/ 83 w 335"/>
                  <a:gd name="T43" fmla="*/ 226 h 257"/>
                  <a:gd name="T44" fmla="*/ 67 w 335"/>
                  <a:gd name="T45" fmla="*/ 210 h 257"/>
                  <a:gd name="T46" fmla="*/ 53 w 335"/>
                  <a:gd name="T47" fmla="*/ 193 h 257"/>
                  <a:gd name="T48" fmla="*/ 75 w 335"/>
                  <a:gd name="T49" fmla="*/ 183 h 257"/>
                  <a:gd name="T50" fmla="*/ 57 w 335"/>
                  <a:gd name="T51" fmla="*/ 167 h 257"/>
                  <a:gd name="T52" fmla="*/ 42 w 335"/>
                  <a:gd name="T53" fmla="*/ 152 h 257"/>
                  <a:gd name="T54" fmla="*/ 29 w 335"/>
                  <a:gd name="T55" fmla="*/ 136 h 257"/>
                  <a:gd name="T56" fmla="*/ 18 w 335"/>
                  <a:gd name="T57" fmla="*/ 120 h 257"/>
                  <a:gd name="T58" fmla="*/ 63 w 335"/>
                  <a:gd name="T59" fmla="*/ 112 h 257"/>
                  <a:gd name="T60" fmla="*/ 40 w 335"/>
                  <a:gd name="T61" fmla="*/ 97 h 257"/>
                  <a:gd name="T62" fmla="*/ 24 w 335"/>
                  <a:gd name="T63" fmla="*/ 83 h 257"/>
                  <a:gd name="T64" fmla="*/ 15 w 335"/>
                  <a:gd name="T65" fmla="*/ 71 h 257"/>
                  <a:gd name="T66" fmla="*/ 63 w 335"/>
                  <a:gd name="T67" fmla="*/ 65 h 257"/>
                  <a:gd name="T68" fmla="*/ 41 w 335"/>
                  <a:gd name="T69" fmla="*/ 48 h 257"/>
                  <a:gd name="T70" fmla="*/ 23 w 335"/>
                  <a:gd name="T71" fmla="*/ 30 h 257"/>
                  <a:gd name="T72" fmla="*/ 10 w 335"/>
                  <a:gd name="T73" fmla="*/ 15 h 257"/>
                  <a:gd name="T74" fmla="*/ 0 w 335"/>
                  <a:gd name="T75" fmla="*/ 0 h 257"/>
                  <a:gd name="T76" fmla="*/ 181 w 335"/>
                  <a:gd name="T77" fmla="*/ 32 h 257"/>
                  <a:gd name="T78" fmla="*/ 195 w 335"/>
                  <a:gd name="T79" fmla="*/ 39 h 2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5"/>
                  <a:gd name="T121" fmla="*/ 0 h 257"/>
                  <a:gd name="T122" fmla="*/ 335 w 335"/>
                  <a:gd name="T123" fmla="*/ 257 h 2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5" h="257">
                    <a:moveTo>
                      <a:pt x="195" y="39"/>
                    </a:moveTo>
                    <a:lnTo>
                      <a:pt x="199" y="43"/>
                    </a:lnTo>
                    <a:lnTo>
                      <a:pt x="203" y="46"/>
                    </a:lnTo>
                    <a:lnTo>
                      <a:pt x="206" y="50"/>
                    </a:lnTo>
                    <a:lnTo>
                      <a:pt x="210" y="54"/>
                    </a:lnTo>
                    <a:lnTo>
                      <a:pt x="230" y="83"/>
                    </a:lnTo>
                    <a:lnTo>
                      <a:pt x="250" y="109"/>
                    </a:lnTo>
                    <a:lnTo>
                      <a:pt x="269" y="133"/>
                    </a:lnTo>
                    <a:lnTo>
                      <a:pt x="287" y="154"/>
                    </a:lnTo>
                    <a:lnTo>
                      <a:pt x="302" y="173"/>
                    </a:lnTo>
                    <a:lnTo>
                      <a:pt x="315" y="190"/>
                    </a:lnTo>
                    <a:lnTo>
                      <a:pt x="321" y="198"/>
                    </a:lnTo>
                    <a:lnTo>
                      <a:pt x="326" y="205"/>
                    </a:lnTo>
                    <a:lnTo>
                      <a:pt x="329" y="212"/>
                    </a:lnTo>
                    <a:lnTo>
                      <a:pt x="332" y="218"/>
                    </a:lnTo>
                    <a:lnTo>
                      <a:pt x="334" y="223"/>
                    </a:lnTo>
                    <a:lnTo>
                      <a:pt x="335" y="228"/>
                    </a:lnTo>
                    <a:lnTo>
                      <a:pt x="335" y="233"/>
                    </a:lnTo>
                    <a:lnTo>
                      <a:pt x="334" y="237"/>
                    </a:lnTo>
                    <a:lnTo>
                      <a:pt x="332" y="241"/>
                    </a:lnTo>
                    <a:lnTo>
                      <a:pt x="330" y="243"/>
                    </a:lnTo>
                    <a:lnTo>
                      <a:pt x="328" y="244"/>
                    </a:lnTo>
                    <a:lnTo>
                      <a:pt x="325" y="246"/>
                    </a:lnTo>
                    <a:lnTo>
                      <a:pt x="323" y="247"/>
                    </a:lnTo>
                    <a:lnTo>
                      <a:pt x="316" y="250"/>
                    </a:lnTo>
                    <a:lnTo>
                      <a:pt x="309" y="252"/>
                    </a:lnTo>
                    <a:lnTo>
                      <a:pt x="304" y="252"/>
                    </a:lnTo>
                    <a:lnTo>
                      <a:pt x="299" y="253"/>
                    </a:lnTo>
                    <a:lnTo>
                      <a:pt x="288" y="254"/>
                    </a:lnTo>
                    <a:lnTo>
                      <a:pt x="276" y="255"/>
                    </a:lnTo>
                    <a:lnTo>
                      <a:pt x="262" y="256"/>
                    </a:lnTo>
                    <a:lnTo>
                      <a:pt x="246" y="256"/>
                    </a:lnTo>
                    <a:lnTo>
                      <a:pt x="209" y="255"/>
                    </a:lnTo>
                    <a:lnTo>
                      <a:pt x="196" y="256"/>
                    </a:lnTo>
                    <a:lnTo>
                      <a:pt x="183" y="257"/>
                    </a:lnTo>
                    <a:lnTo>
                      <a:pt x="171" y="257"/>
                    </a:lnTo>
                    <a:lnTo>
                      <a:pt x="159" y="256"/>
                    </a:lnTo>
                    <a:lnTo>
                      <a:pt x="147" y="254"/>
                    </a:lnTo>
                    <a:lnTo>
                      <a:pt x="135" y="251"/>
                    </a:lnTo>
                    <a:lnTo>
                      <a:pt x="124" y="247"/>
                    </a:lnTo>
                    <a:lnTo>
                      <a:pt x="113" y="243"/>
                    </a:lnTo>
                    <a:lnTo>
                      <a:pt x="102" y="238"/>
                    </a:lnTo>
                    <a:lnTo>
                      <a:pt x="93" y="232"/>
                    </a:lnTo>
                    <a:lnTo>
                      <a:pt x="83" y="226"/>
                    </a:lnTo>
                    <a:lnTo>
                      <a:pt x="75" y="218"/>
                    </a:lnTo>
                    <a:lnTo>
                      <a:pt x="67" y="210"/>
                    </a:lnTo>
                    <a:lnTo>
                      <a:pt x="59" y="202"/>
                    </a:lnTo>
                    <a:lnTo>
                      <a:pt x="53" y="193"/>
                    </a:lnTo>
                    <a:lnTo>
                      <a:pt x="47" y="183"/>
                    </a:lnTo>
                    <a:lnTo>
                      <a:pt x="75" y="183"/>
                    </a:lnTo>
                    <a:lnTo>
                      <a:pt x="66" y="175"/>
                    </a:lnTo>
                    <a:lnTo>
                      <a:pt x="57" y="167"/>
                    </a:lnTo>
                    <a:lnTo>
                      <a:pt x="49" y="159"/>
                    </a:lnTo>
                    <a:lnTo>
                      <a:pt x="42" y="152"/>
                    </a:lnTo>
                    <a:lnTo>
                      <a:pt x="35" y="144"/>
                    </a:lnTo>
                    <a:lnTo>
                      <a:pt x="29" y="136"/>
                    </a:lnTo>
                    <a:lnTo>
                      <a:pt x="23" y="128"/>
                    </a:lnTo>
                    <a:lnTo>
                      <a:pt x="18" y="120"/>
                    </a:lnTo>
                    <a:lnTo>
                      <a:pt x="76" y="120"/>
                    </a:lnTo>
                    <a:lnTo>
                      <a:pt x="63" y="112"/>
                    </a:lnTo>
                    <a:lnTo>
                      <a:pt x="51" y="105"/>
                    </a:lnTo>
                    <a:lnTo>
                      <a:pt x="40" y="97"/>
                    </a:lnTo>
                    <a:lnTo>
                      <a:pt x="31" y="90"/>
                    </a:lnTo>
                    <a:lnTo>
                      <a:pt x="24" y="83"/>
                    </a:lnTo>
                    <a:lnTo>
                      <a:pt x="19" y="77"/>
                    </a:lnTo>
                    <a:lnTo>
                      <a:pt x="15" y="71"/>
                    </a:lnTo>
                    <a:lnTo>
                      <a:pt x="12" y="65"/>
                    </a:lnTo>
                    <a:lnTo>
                      <a:pt x="63" y="65"/>
                    </a:lnTo>
                    <a:lnTo>
                      <a:pt x="51" y="56"/>
                    </a:lnTo>
                    <a:lnTo>
                      <a:pt x="41" y="48"/>
                    </a:lnTo>
                    <a:lnTo>
                      <a:pt x="32" y="40"/>
                    </a:lnTo>
                    <a:lnTo>
                      <a:pt x="23" y="30"/>
                    </a:lnTo>
                    <a:lnTo>
                      <a:pt x="16" y="23"/>
                    </a:lnTo>
                    <a:lnTo>
                      <a:pt x="10" y="15"/>
                    </a:lnTo>
                    <a:lnTo>
                      <a:pt x="4" y="7"/>
                    </a:lnTo>
                    <a:lnTo>
                      <a:pt x="0" y="0"/>
                    </a:lnTo>
                    <a:lnTo>
                      <a:pt x="172" y="29"/>
                    </a:lnTo>
                    <a:lnTo>
                      <a:pt x="181" y="32"/>
                    </a:lnTo>
                    <a:lnTo>
                      <a:pt x="188" y="36"/>
                    </a:lnTo>
                    <a:lnTo>
                      <a:pt x="195" y="39"/>
                    </a:lnTo>
                    <a:close/>
                  </a:path>
                </a:pathLst>
              </a:custGeom>
              <a:solidFill>
                <a:srgbClr val="FFFFFF"/>
              </a:solidFill>
              <a:ln w="9525">
                <a:noFill/>
                <a:round/>
                <a:headEnd/>
                <a:tailEnd/>
              </a:ln>
            </p:spPr>
            <p:txBody>
              <a:bodyPr/>
              <a:lstStyle/>
              <a:p>
                <a:endParaRPr lang="he-IL"/>
              </a:p>
            </p:txBody>
          </p:sp>
          <p:sp>
            <p:nvSpPr>
              <p:cNvPr id="373" name="Freeform 75"/>
              <p:cNvSpPr>
                <a:spLocks/>
              </p:cNvSpPr>
              <p:nvPr/>
            </p:nvSpPr>
            <p:spPr bwMode="auto">
              <a:xfrm>
                <a:off x="4445" y="2689"/>
                <a:ext cx="335" cy="257"/>
              </a:xfrm>
              <a:custGeom>
                <a:avLst/>
                <a:gdLst>
                  <a:gd name="T0" fmla="*/ 136 w 335"/>
                  <a:gd name="T1" fmla="*/ 43 h 257"/>
                  <a:gd name="T2" fmla="*/ 129 w 335"/>
                  <a:gd name="T3" fmla="*/ 50 h 257"/>
                  <a:gd name="T4" fmla="*/ 105 w 335"/>
                  <a:gd name="T5" fmla="*/ 83 h 257"/>
                  <a:gd name="T6" fmla="*/ 66 w 335"/>
                  <a:gd name="T7" fmla="*/ 133 h 257"/>
                  <a:gd name="T8" fmla="*/ 33 w 335"/>
                  <a:gd name="T9" fmla="*/ 173 h 257"/>
                  <a:gd name="T10" fmla="*/ 14 w 335"/>
                  <a:gd name="T11" fmla="*/ 198 h 257"/>
                  <a:gd name="T12" fmla="*/ 6 w 335"/>
                  <a:gd name="T13" fmla="*/ 212 h 257"/>
                  <a:gd name="T14" fmla="*/ 1 w 335"/>
                  <a:gd name="T15" fmla="*/ 223 h 257"/>
                  <a:gd name="T16" fmla="*/ 0 w 335"/>
                  <a:gd name="T17" fmla="*/ 233 h 257"/>
                  <a:gd name="T18" fmla="*/ 4 w 335"/>
                  <a:gd name="T19" fmla="*/ 241 h 257"/>
                  <a:gd name="T20" fmla="*/ 7 w 335"/>
                  <a:gd name="T21" fmla="*/ 244 h 257"/>
                  <a:gd name="T22" fmla="*/ 12 w 335"/>
                  <a:gd name="T23" fmla="*/ 247 h 257"/>
                  <a:gd name="T24" fmla="*/ 27 w 335"/>
                  <a:gd name="T25" fmla="*/ 252 h 257"/>
                  <a:gd name="T26" fmla="*/ 36 w 335"/>
                  <a:gd name="T27" fmla="*/ 253 h 257"/>
                  <a:gd name="T28" fmla="*/ 59 w 335"/>
                  <a:gd name="T29" fmla="*/ 255 h 257"/>
                  <a:gd name="T30" fmla="*/ 89 w 335"/>
                  <a:gd name="T31" fmla="*/ 256 h 257"/>
                  <a:gd name="T32" fmla="*/ 139 w 335"/>
                  <a:gd name="T33" fmla="*/ 256 h 257"/>
                  <a:gd name="T34" fmla="*/ 164 w 335"/>
                  <a:gd name="T35" fmla="*/ 257 h 257"/>
                  <a:gd name="T36" fmla="*/ 189 w 335"/>
                  <a:gd name="T37" fmla="*/ 254 h 257"/>
                  <a:gd name="T38" fmla="*/ 211 w 335"/>
                  <a:gd name="T39" fmla="*/ 247 h 257"/>
                  <a:gd name="T40" fmla="*/ 233 w 335"/>
                  <a:gd name="T41" fmla="*/ 238 h 257"/>
                  <a:gd name="T42" fmla="*/ 252 w 335"/>
                  <a:gd name="T43" fmla="*/ 226 h 257"/>
                  <a:gd name="T44" fmla="*/ 269 w 335"/>
                  <a:gd name="T45" fmla="*/ 210 h 257"/>
                  <a:gd name="T46" fmla="*/ 282 w 335"/>
                  <a:gd name="T47" fmla="*/ 193 h 257"/>
                  <a:gd name="T48" fmla="*/ 260 w 335"/>
                  <a:gd name="T49" fmla="*/ 183 h 257"/>
                  <a:gd name="T50" fmla="*/ 278 w 335"/>
                  <a:gd name="T51" fmla="*/ 167 h 257"/>
                  <a:gd name="T52" fmla="*/ 293 w 335"/>
                  <a:gd name="T53" fmla="*/ 152 h 257"/>
                  <a:gd name="T54" fmla="*/ 306 w 335"/>
                  <a:gd name="T55" fmla="*/ 136 h 257"/>
                  <a:gd name="T56" fmla="*/ 317 w 335"/>
                  <a:gd name="T57" fmla="*/ 120 h 257"/>
                  <a:gd name="T58" fmla="*/ 273 w 335"/>
                  <a:gd name="T59" fmla="*/ 112 h 257"/>
                  <a:gd name="T60" fmla="*/ 295 w 335"/>
                  <a:gd name="T61" fmla="*/ 97 h 257"/>
                  <a:gd name="T62" fmla="*/ 311 w 335"/>
                  <a:gd name="T63" fmla="*/ 83 h 257"/>
                  <a:gd name="T64" fmla="*/ 321 w 335"/>
                  <a:gd name="T65" fmla="*/ 71 h 257"/>
                  <a:gd name="T66" fmla="*/ 272 w 335"/>
                  <a:gd name="T67" fmla="*/ 65 h 257"/>
                  <a:gd name="T68" fmla="*/ 294 w 335"/>
                  <a:gd name="T69" fmla="*/ 48 h 257"/>
                  <a:gd name="T70" fmla="*/ 312 w 335"/>
                  <a:gd name="T71" fmla="*/ 30 h 257"/>
                  <a:gd name="T72" fmla="*/ 326 w 335"/>
                  <a:gd name="T73" fmla="*/ 15 h 257"/>
                  <a:gd name="T74" fmla="*/ 335 w 335"/>
                  <a:gd name="T75" fmla="*/ 0 h 257"/>
                  <a:gd name="T76" fmla="*/ 155 w 335"/>
                  <a:gd name="T77" fmla="*/ 32 h 257"/>
                  <a:gd name="T78" fmla="*/ 141 w 335"/>
                  <a:gd name="T79" fmla="*/ 39 h 2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5"/>
                  <a:gd name="T121" fmla="*/ 0 h 257"/>
                  <a:gd name="T122" fmla="*/ 335 w 335"/>
                  <a:gd name="T123" fmla="*/ 257 h 2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5" h="257">
                    <a:moveTo>
                      <a:pt x="141" y="39"/>
                    </a:moveTo>
                    <a:lnTo>
                      <a:pt x="136" y="43"/>
                    </a:lnTo>
                    <a:lnTo>
                      <a:pt x="132" y="46"/>
                    </a:lnTo>
                    <a:lnTo>
                      <a:pt x="129" y="50"/>
                    </a:lnTo>
                    <a:lnTo>
                      <a:pt x="126" y="54"/>
                    </a:lnTo>
                    <a:lnTo>
                      <a:pt x="105" y="83"/>
                    </a:lnTo>
                    <a:lnTo>
                      <a:pt x="85" y="109"/>
                    </a:lnTo>
                    <a:lnTo>
                      <a:pt x="66" y="133"/>
                    </a:lnTo>
                    <a:lnTo>
                      <a:pt x="49" y="154"/>
                    </a:lnTo>
                    <a:lnTo>
                      <a:pt x="33" y="173"/>
                    </a:lnTo>
                    <a:lnTo>
                      <a:pt x="20" y="190"/>
                    </a:lnTo>
                    <a:lnTo>
                      <a:pt x="14" y="198"/>
                    </a:lnTo>
                    <a:lnTo>
                      <a:pt x="10" y="205"/>
                    </a:lnTo>
                    <a:lnTo>
                      <a:pt x="6" y="212"/>
                    </a:lnTo>
                    <a:lnTo>
                      <a:pt x="3" y="218"/>
                    </a:lnTo>
                    <a:lnTo>
                      <a:pt x="1" y="223"/>
                    </a:lnTo>
                    <a:lnTo>
                      <a:pt x="0" y="228"/>
                    </a:lnTo>
                    <a:lnTo>
                      <a:pt x="0" y="233"/>
                    </a:lnTo>
                    <a:lnTo>
                      <a:pt x="1" y="237"/>
                    </a:lnTo>
                    <a:lnTo>
                      <a:pt x="4" y="241"/>
                    </a:lnTo>
                    <a:lnTo>
                      <a:pt x="5" y="243"/>
                    </a:lnTo>
                    <a:lnTo>
                      <a:pt x="7" y="244"/>
                    </a:lnTo>
                    <a:lnTo>
                      <a:pt x="10" y="246"/>
                    </a:lnTo>
                    <a:lnTo>
                      <a:pt x="12" y="247"/>
                    </a:lnTo>
                    <a:lnTo>
                      <a:pt x="19" y="250"/>
                    </a:lnTo>
                    <a:lnTo>
                      <a:pt x="27" y="252"/>
                    </a:lnTo>
                    <a:lnTo>
                      <a:pt x="31" y="252"/>
                    </a:lnTo>
                    <a:lnTo>
                      <a:pt x="36" y="253"/>
                    </a:lnTo>
                    <a:lnTo>
                      <a:pt x="47" y="254"/>
                    </a:lnTo>
                    <a:lnTo>
                      <a:pt x="59" y="255"/>
                    </a:lnTo>
                    <a:lnTo>
                      <a:pt x="73" y="256"/>
                    </a:lnTo>
                    <a:lnTo>
                      <a:pt x="89" y="256"/>
                    </a:lnTo>
                    <a:lnTo>
                      <a:pt x="127" y="255"/>
                    </a:lnTo>
                    <a:lnTo>
                      <a:pt x="139" y="256"/>
                    </a:lnTo>
                    <a:lnTo>
                      <a:pt x="152" y="257"/>
                    </a:lnTo>
                    <a:lnTo>
                      <a:pt x="164" y="257"/>
                    </a:lnTo>
                    <a:lnTo>
                      <a:pt x="177" y="256"/>
                    </a:lnTo>
                    <a:lnTo>
                      <a:pt x="189" y="254"/>
                    </a:lnTo>
                    <a:lnTo>
                      <a:pt x="200" y="251"/>
                    </a:lnTo>
                    <a:lnTo>
                      <a:pt x="211" y="247"/>
                    </a:lnTo>
                    <a:lnTo>
                      <a:pt x="222" y="243"/>
                    </a:lnTo>
                    <a:lnTo>
                      <a:pt x="233" y="238"/>
                    </a:lnTo>
                    <a:lnTo>
                      <a:pt x="243" y="232"/>
                    </a:lnTo>
                    <a:lnTo>
                      <a:pt x="252" y="226"/>
                    </a:lnTo>
                    <a:lnTo>
                      <a:pt x="261" y="218"/>
                    </a:lnTo>
                    <a:lnTo>
                      <a:pt x="269" y="210"/>
                    </a:lnTo>
                    <a:lnTo>
                      <a:pt x="276" y="202"/>
                    </a:lnTo>
                    <a:lnTo>
                      <a:pt x="282" y="193"/>
                    </a:lnTo>
                    <a:lnTo>
                      <a:pt x="288" y="183"/>
                    </a:lnTo>
                    <a:lnTo>
                      <a:pt x="260" y="183"/>
                    </a:lnTo>
                    <a:lnTo>
                      <a:pt x="269" y="175"/>
                    </a:lnTo>
                    <a:lnTo>
                      <a:pt x="278" y="167"/>
                    </a:lnTo>
                    <a:lnTo>
                      <a:pt x="286" y="159"/>
                    </a:lnTo>
                    <a:lnTo>
                      <a:pt x="293" y="152"/>
                    </a:lnTo>
                    <a:lnTo>
                      <a:pt x="300" y="144"/>
                    </a:lnTo>
                    <a:lnTo>
                      <a:pt x="306" y="136"/>
                    </a:lnTo>
                    <a:lnTo>
                      <a:pt x="312" y="128"/>
                    </a:lnTo>
                    <a:lnTo>
                      <a:pt x="317" y="120"/>
                    </a:lnTo>
                    <a:lnTo>
                      <a:pt x="259" y="120"/>
                    </a:lnTo>
                    <a:lnTo>
                      <a:pt x="273" y="112"/>
                    </a:lnTo>
                    <a:lnTo>
                      <a:pt x="285" y="105"/>
                    </a:lnTo>
                    <a:lnTo>
                      <a:pt x="295" y="97"/>
                    </a:lnTo>
                    <a:lnTo>
                      <a:pt x="304" y="90"/>
                    </a:lnTo>
                    <a:lnTo>
                      <a:pt x="311" y="83"/>
                    </a:lnTo>
                    <a:lnTo>
                      <a:pt x="317" y="77"/>
                    </a:lnTo>
                    <a:lnTo>
                      <a:pt x="321" y="71"/>
                    </a:lnTo>
                    <a:lnTo>
                      <a:pt x="323" y="65"/>
                    </a:lnTo>
                    <a:lnTo>
                      <a:pt x="272" y="65"/>
                    </a:lnTo>
                    <a:lnTo>
                      <a:pt x="284" y="56"/>
                    </a:lnTo>
                    <a:lnTo>
                      <a:pt x="294" y="48"/>
                    </a:lnTo>
                    <a:lnTo>
                      <a:pt x="304" y="40"/>
                    </a:lnTo>
                    <a:lnTo>
                      <a:pt x="312" y="30"/>
                    </a:lnTo>
                    <a:lnTo>
                      <a:pt x="319" y="23"/>
                    </a:lnTo>
                    <a:lnTo>
                      <a:pt x="326" y="15"/>
                    </a:lnTo>
                    <a:lnTo>
                      <a:pt x="331" y="7"/>
                    </a:lnTo>
                    <a:lnTo>
                      <a:pt x="335" y="0"/>
                    </a:lnTo>
                    <a:lnTo>
                      <a:pt x="163" y="29"/>
                    </a:lnTo>
                    <a:lnTo>
                      <a:pt x="155" y="32"/>
                    </a:lnTo>
                    <a:lnTo>
                      <a:pt x="147" y="36"/>
                    </a:lnTo>
                    <a:lnTo>
                      <a:pt x="141" y="39"/>
                    </a:lnTo>
                    <a:close/>
                  </a:path>
                </a:pathLst>
              </a:custGeom>
              <a:solidFill>
                <a:srgbClr val="FFFFFF"/>
              </a:solidFill>
              <a:ln w="9525">
                <a:noFill/>
                <a:round/>
                <a:headEnd/>
                <a:tailEnd/>
              </a:ln>
            </p:spPr>
            <p:txBody>
              <a:bodyPr/>
              <a:lstStyle/>
              <a:p>
                <a:endParaRPr lang="he-IL"/>
              </a:p>
            </p:txBody>
          </p:sp>
          <p:sp>
            <p:nvSpPr>
              <p:cNvPr id="374" name="Freeform 76"/>
              <p:cNvSpPr>
                <a:spLocks noEditPoints="1"/>
              </p:cNvSpPr>
              <p:nvPr/>
            </p:nvSpPr>
            <p:spPr bwMode="auto">
              <a:xfrm>
                <a:off x="3837" y="2119"/>
                <a:ext cx="1201" cy="1209"/>
              </a:xfrm>
              <a:custGeom>
                <a:avLst/>
                <a:gdLst>
                  <a:gd name="T0" fmla="*/ 727 w 1201"/>
                  <a:gd name="T1" fmla="*/ 12 h 1209"/>
                  <a:gd name="T2" fmla="*/ 852 w 1201"/>
                  <a:gd name="T3" fmla="*/ 54 h 1209"/>
                  <a:gd name="T4" fmla="*/ 964 w 1201"/>
                  <a:gd name="T5" fmla="*/ 120 h 1209"/>
                  <a:gd name="T6" fmla="*/ 1048 w 1201"/>
                  <a:gd name="T7" fmla="*/ 198 h 1209"/>
                  <a:gd name="T8" fmla="*/ 1116 w 1201"/>
                  <a:gd name="T9" fmla="*/ 291 h 1209"/>
                  <a:gd name="T10" fmla="*/ 1160 w 1201"/>
                  <a:gd name="T11" fmla="*/ 383 h 1209"/>
                  <a:gd name="T12" fmla="*/ 1192 w 1201"/>
                  <a:gd name="T13" fmla="*/ 497 h 1209"/>
                  <a:gd name="T14" fmla="*/ 1201 w 1201"/>
                  <a:gd name="T15" fmla="*/ 621 h 1209"/>
                  <a:gd name="T16" fmla="*/ 1183 w 1201"/>
                  <a:gd name="T17" fmla="*/ 756 h 1209"/>
                  <a:gd name="T18" fmla="*/ 1143 w 1201"/>
                  <a:gd name="T19" fmla="*/ 867 h 1209"/>
                  <a:gd name="T20" fmla="*/ 1067 w 1201"/>
                  <a:gd name="T21" fmla="*/ 989 h 1209"/>
                  <a:gd name="T22" fmla="*/ 964 w 1201"/>
                  <a:gd name="T23" fmla="*/ 1089 h 1209"/>
                  <a:gd name="T24" fmla="*/ 866 w 1201"/>
                  <a:gd name="T25" fmla="*/ 1150 h 1209"/>
                  <a:gd name="T26" fmla="*/ 770 w 1201"/>
                  <a:gd name="T27" fmla="*/ 1186 h 1209"/>
                  <a:gd name="T28" fmla="*/ 652 w 1201"/>
                  <a:gd name="T29" fmla="*/ 1207 h 1209"/>
                  <a:gd name="T30" fmla="*/ 497 w 1201"/>
                  <a:gd name="T31" fmla="*/ 1200 h 1209"/>
                  <a:gd name="T32" fmla="*/ 369 w 1201"/>
                  <a:gd name="T33" fmla="*/ 1162 h 1209"/>
                  <a:gd name="T34" fmla="*/ 243 w 1201"/>
                  <a:gd name="T35" fmla="*/ 1089 h 1209"/>
                  <a:gd name="T36" fmla="*/ 157 w 1201"/>
                  <a:gd name="T37" fmla="*/ 1011 h 1209"/>
                  <a:gd name="T38" fmla="*/ 88 w 1201"/>
                  <a:gd name="T39" fmla="*/ 918 h 1209"/>
                  <a:gd name="T40" fmla="*/ 42 w 1201"/>
                  <a:gd name="T41" fmla="*/ 827 h 1209"/>
                  <a:gd name="T42" fmla="*/ 10 w 1201"/>
                  <a:gd name="T43" fmla="*/ 712 h 1209"/>
                  <a:gd name="T44" fmla="*/ 1 w 1201"/>
                  <a:gd name="T45" fmla="*/ 573 h 1209"/>
                  <a:gd name="T46" fmla="*/ 23 w 1201"/>
                  <a:gd name="T47" fmla="*/ 439 h 1209"/>
                  <a:gd name="T48" fmla="*/ 73 w 1201"/>
                  <a:gd name="T49" fmla="*/ 316 h 1209"/>
                  <a:gd name="T50" fmla="*/ 157 w 1201"/>
                  <a:gd name="T51" fmla="*/ 198 h 1209"/>
                  <a:gd name="T52" fmla="*/ 243 w 1201"/>
                  <a:gd name="T53" fmla="*/ 120 h 1209"/>
                  <a:gd name="T54" fmla="*/ 329 w 1201"/>
                  <a:gd name="T55" fmla="*/ 66 h 1209"/>
                  <a:gd name="T56" fmla="*/ 425 w 1201"/>
                  <a:gd name="T57" fmla="*/ 27 h 1209"/>
                  <a:gd name="T58" fmla="*/ 542 w 1201"/>
                  <a:gd name="T59" fmla="*/ 3 h 1209"/>
                  <a:gd name="T60" fmla="*/ 504 w 1201"/>
                  <a:gd name="T61" fmla="*/ 49 h 1209"/>
                  <a:gd name="T62" fmla="*/ 372 w 1201"/>
                  <a:gd name="T63" fmla="*/ 90 h 1209"/>
                  <a:gd name="T64" fmla="*/ 289 w 1201"/>
                  <a:gd name="T65" fmla="*/ 137 h 1209"/>
                  <a:gd name="T66" fmla="*/ 187 w 1201"/>
                  <a:gd name="T67" fmla="*/ 225 h 1209"/>
                  <a:gd name="T68" fmla="*/ 96 w 1201"/>
                  <a:gd name="T69" fmla="*/ 360 h 1209"/>
                  <a:gd name="T70" fmla="*/ 62 w 1201"/>
                  <a:gd name="T71" fmla="*/ 450 h 1209"/>
                  <a:gd name="T72" fmla="*/ 43 w 1201"/>
                  <a:gd name="T73" fmla="*/ 546 h 1209"/>
                  <a:gd name="T74" fmla="*/ 43 w 1201"/>
                  <a:gd name="T75" fmla="*/ 663 h 1209"/>
                  <a:gd name="T76" fmla="*/ 74 w 1201"/>
                  <a:gd name="T77" fmla="*/ 799 h 1209"/>
                  <a:gd name="T78" fmla="*/ 122 w 1201"/>
                  <a:gd name="T79" fmla="*/ 898 h 1209"/>
                  <a:gd name="T80" fmla="*/ 196 w 1201"/>
                  <a:gd name="T81" fmla="*/ 994 h 1209"/>
                  <a:gd name="T82" fmla="*/ 312 w 1201"/>
                  <a:gd name="T83" fmla="*/ 1087 h 1209"/>
                  <a:gd name="T84" fmla="*/ 423 w 1201"/>
                  <a:gd name="T85" fmla="*/ 1139 h 1209"/>
                  <a:gd name="T86" fmla="*/ 518 w 1201"/>
                  <a:gd name="T87" fmla="*/ 1163 h 1209"/>
                  <a:gd name="T88" fmla="*/ 663 w 1201"/>
                  <a:gd name="T89" fmla="*/ 1166 h 1209"/>
                  <a:gd name="T90" fmla="*/ 798 w 1201"/>
                  <a:gd name="T91" fmla="*/ 1135 h 1209"/>
                  <a:gd name="T92" fmla="*/ 907 w 1201"/>
                  <a:gd name="T93" fmla="*/ 1080 h 1209"/>
                  <a:gd name="T94" fmla="*/ 1000 w 1201"/>
                  <a:gd name="T95" fmla="*/ 1004 h 1209"/>
                  <a:gd name="T96" fmla="*/ 1082 w 1201"/>
                  <a:gd name="T97" fmla="*/ 898 h 1209"/>
                  <a:gd name="T98" fmla="*/ 1144 w 1201"/>
                  <a:gd name="T99" fmla="*/ 746 h 1209"/>
                  <a:gd name="T100" fmla="*/ 1160 w 1201"/>
                  <a:gd name="T101" fmla="*/ 649 h 1209"/>
                  <a:gd name="T102" fmla="*/ 1157 w 1201"/>
                  <a:gd name="T103" fmla="*/ 532 h 1209"/>
                  <a:gd name="T104" fmla="*/ 1132 w 1201"/>
                  <a:gd name="T105" fmla="*/ 423 h 1209"/>
                  <a:gd name="T106" fmla="*/ 1082 w 1201"/>
                  <a:gd name="T107" fmla="*/ 312 h 1209"/>
                  <a:gd name="T108" fmla="*/ 1009 w 1201"/>
                  <a:gd name="T109" fmla="*/ 215 h 1209"/>
                  <a:gd name="T110" fmla="*/ 929 w 1201"/>
                  <a:gd name="T111" fmla="*/ 144 h 1209"/>
                  <a:gd name="T112" fmla="*/ 811 w 1201"/>
                  <a:gd name="T113" fmla="*/ 79 h 1209"/>
                  <a:gd name="T114" fmla="*/ 718 w 1201"/>
                  <a:gd name="T115" fmla="*/ 52 h 12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01"/>
                  <a:gd name="T175" fmla="*/ 0 h 1209"/>
                  <a:gd name="T176" fmla="*/ 1201 w 1201"/>
                  <a:gd name="T177" fmla="*/ 1209 h 12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01" h="1209">
                    <a:moveTo>
                      <a:pt x="605" y="0"/>
                    </a:moveTo>
                    <a:lnTo>
                      <a:pt x="636" y="1"/>
                    </a:lnTo>
                    <a:lnTo>
                      <a:pt x="667" y="3"/>
                    </a:lnTo>
                    <a:lnTo>
                      <a:pt x="682" y="5"/>
                    </a:lnTo>
                    <a:lnTo>
                      <a:pt x="697" y="7"/>
                    </a:lnTo>
                    <a:lnTo>
                      <a:pt x="712" y="10"/>
                    </a:lnTo>
                    <a:lnTo>
                      <a:pt x="727" y="12"/>
                    </a:lnTo>
                    <a:lnTo>
                      <a:pt x="741" y="16"/>
                    </a:lnTo>
                    <a:lnTo>
                      <a:pt x="756" y="19"/>
                    </a:lnTo>
                    <a:lnTo>
                      <a:pt x="784" y="27"/>
                    </a:lnTo>
                    <a:lnTo>
                      <a:pt x="798" y="32"/>
                    </a:lnTo>
                    <a:lnTo>
                      <a:pt x="812" y="37"/>
                    </a:lnTo>
                    <a:lnTo>
                      <a:pt x="839" y="48"/>
                    </a:lnTo>
                    <a:lnTo>
                      <a:pt x="852" y="54"/>
                    </a:lnTo>
                    <a:lnTo>
                      <a:pt x="866" y="60"/>
                    </a:lnTo>
                    <a:lnTo>
                      <a:pt x="891" y="73"/>
                    </a:lnTo>
                    <a:lnTo>
                      <a:pt x="916" y="88"/>
                    </a:lnTo>
                    <a:lnTo>
                      <a:pt x="928" y="95"/>
                    </a:lnTo>
                    <a:lnTo>
                      <a:pt x="940" y="103"/>
                    </a:lnTo>
                    <a:lnTo>
                      <a:pt x="952" y="112"/>
                    </a:lnTo>
                    <a:lnTo>
                      <a:pt x="964" y="120"/>
                    </a:lnTo>
                    <a:lnTo>
                      <a:pt x="975" y="129"/>
                    </a:lnTo>
                    <a:lnTo>
                      <a:pt x="986" y="138"/>
                    </a:lnTo>
                    <a:lnTo>
                      <a:pt x="1008" y="157"/>
                    </a:lnTo>
                    <a:lnTo>
                      <a:pt x="1018" y="167"/>
                    </a:lnTo>
                    <a:lnTo>
                      <a:pt x="1028" y="177"/>
                    </a:lnTo>
                    <a:lnTo>
                      <a:pt x="1038" y="188"/>
                    </a:lnTo>
                    <a:lnTo>
                      <a:pt x="1048" y="198"/>
                    </a:lnTo>
                    <a:lnTo>
                      <a:pt x="1067" y="220"/>
                    </a:lnTo>
                    <a:lnTo>
                      <a:pt x="1075" y="231"/>
                    </a:lnTo>
                    <a:lnTo>
                      <a:pt x="1084" y="243"/>
                    </a:lnTo>
                    <a:lnTo>
                      <a:pt x="1093" y="255"/>
                    </a:lnTo>
                    <a:lnTo>
                      <a:pt x="1101" y="267"/>
                    </a:lnTo>
                    <a:lnTo>
                      <a:pt x="1108" y="279"/>
                    </a:lnTo>
                    <a:lnTo>
                      <a:pt x="1116" y="291"/>
                    </a:lnTo>
                    <a:lnTo>
                      <a:pt x="1123" y="304"/>
                    </a:lnTo>
                    <a:lnTo>
                      <a:pt x="1130" y="316"/>
                    </a:lnTo>
                    <a:lnTo>
                      <a:pt x="1137" y="329"/>
                    </a:lnTo>
                    <a:lnTo>
                      <a:pt x="1143" y="342"/>
                    </a:lnTo>
                    <a:lnTo>
                      <a:pt x="1149" y="356"/>
                    </a:lnTo>
                    <a:lnTo>
                      <a:pt x="1155" y="369"/>
                    </a:lnTo>
                    <a:lnTo>
                      <a:pt x="1160" y="383"/>
                    </a:lnTo>
                    <a:lnTo>
                      <a:pt x="1166" y="397"/>
                    </a:lnTo>
                    <a:lnTo>
                      <a:pt x="1170" y="411"/>
                    </a:lnTo>
                    <a:lnTo>
                      <a:pt x="1175" y="425"/>
                    </a:lnTo>
                    <a:lnTo>
                      <a:pt x="1183" y="453"/>
                    </a:lnTo>
                    <a:lnTo>
                      <a:pt x="1186" y="468"/>
                    </a:lnTo>
                    <a:lnTo>
                      <a:pt x="1189" y="483"/>
                    </a:lnTo>
                    <a:lnTo>
                      <a:pt x="1192" y="497"/>
                    </a:lnTo>
                    <a:lnTo>
                      <a:pt x="1194" y="512"/>
                    </a:lnTo>
                    <a:lnTo>
                      <a:pt x="1196" y="527"/>
                    </a:lnTo>
                    <a:lnTo>
                      <a:pt x="1198" y="542"/>
                    </a:lnTo>
                    <a:lnTo>
                      <a:pt x="1199" y="558"/>
                    </a:lnTo>
                    <a:lnTo>
                      <a:pt x="1200" y="573"/>
                    </a:lnTo>
                    <a:lnTo>
                      <a:pt x="1201" y="605"/>
                    </a:lnTo>
                    <a:lnTo>
                      <a:pt x="1201" y="621"/>
                    </a:lnTo>
                    <a:lnTo>
                      <a:pt x="1200" y="636"/>
                    </a:lnTo>
                    <a:lnTo>
                      <a:pt x="1198" y="667"/>
                    </a:lnTo>
                    <a:lnTo>
                      <a:pt x="1196" y="682"/>
                    </a:lnTo>
                    <a:lnTo>
                      <a:pt x="1194" y="697"/>
                    </a:lnTo>
                    <a:lnTo>
                      <a:pt x="1192" y="712"/>
                    </a:lnTo>
                    <a:lnTo>
                      <a:pt x="1189" y="727"/>
                    </a:lnTo>
                    <a:lnTo>
                      <a:pt x="1183" y="756"/>
                    </a:lnTo>
                    <a:lnTo>
                      <a:pt x="1179" y="770"/>
                    </a:lnTo>
                    <a:lnTo>
                      <a:pt x="1175" y="785"/>
                    </a:lnTo>
                    <a:lnTo>
                      <a:pt x="1170" y="799"/>
                    </a:lnTo>
                    <a:lnTo>
                      <a:pt x="1166" y="813"/>
                    </a:lnTo>
                    <a:lnTo>
                      <a:pt x="1160" y="826"/>
                    </a:lnTo>
                    <a:lnTo>
                      <a:pt x="1155" y="840"/>
                    </a:lnTo>
                    <a:lnTo>
                      <a:pt x="1143" y="867"/>
                    </a:lnTo>
                    <a:lnTo>
                      <a:pt x="1130" y="893"/>
                    </a:lnTo>
                    <a:lnTo>
                      <a:pt x="1123" y="906"/>
                    </a:lnTo>
                    <a:lnTo>
                      <a:pt x="1116" y="918"/>
                    </a:lnTo>
                    <a:lnTo>
                      <a:pt x="1101" y="943"/>
                    </a:lnTo>
                    <a:lnTo>
                      <a:pt x="1093" y="955"/>
                    </a:lnTo>
                    <a:lnTo>
                      <a:pt x="1084" y="966"/>
                    </a:lnTo>
                    <a:lnTo>
                      <a:pt x="1067" y="989"/>
                    </a:lnTo>
                    <a:lnTo>
                      <a:pt x="1048" y="1011"/>
                    </a:lnTo>
                    <a:lnTo>
                      <a:pt x="1038" y="1022"/>
                    </a:lnTo>
                    <a:lnTo>
                      <a:pt x="1028" y="1032"/>
                    </a:lnTo>
                    <a:lnTo>
                      <a:pt x="1008" y="1052"/>
                    </a:lnTo>
                    <a:lnTo>
                      <a:pt x="986" y="1071"/>
                    </a:lnTo>
                    <a:lnTo>
                      <a:pt x="975" y="1080"/>
                    </a:lnTo>
                    <a:lnTo>
                      <a:pt x="964" y="1089"/>
                    </a:lnTo>
                    <a:lnTo>
                      <a:pt x="940" y="1106"/>
                    </a:lnTo>
                    <a:lnTo>
                      <a:pt x="928" y="1114"/>
                    </a:lnTo>
                    <a:lnTo>
                      <a:pt x="916" y="1122"/>
                    </a:lnTo>
                    <a:lnTo>
                      <a:pt x="904" y="1129"/>
                    </a:lnTo>
                    <a:lnTo>
                      <a:pt x="891" y="1136"/>
                    </a:lnTo>
                    <a:lnTo>
                      <a:pt x="879" y="1143"/>
                    </a:lnTo>
                    <a:lnTo>
                      <a:pt x="866" y="1150"/>
                    </a:lnTo>
                    <a:lnTo>
                      <a:pt x="852" y="1156"/>
                    </a:lnTo>
                    <a:lnTo>
                      <a:pt x="839" y="1162"/>
                    </a:lnTo>
                    <a:lnTo>
                      <a:pt x="826" y="1167"/>
                    </a:lnTo>
                    <a:lnTo>
                      <a:pt x="812" y="1172"/>
                    </a:lnTo>
                    <a:lnTo>
                      <a:pt x="798" y="1177"/>
                    </a:lnTo>
                    <a:lnTo>
                      <a:pt x="784" y="1182"/>
                    </a:lnTo>
                    <a:lnTo>
                      <a:pt x="770" y="1186"/>
                    </a:lnTo>
                    <a:lnTo>
                      <a:pt x="756" y="1190"/>
                    </a:lnTo>
                    <a:lnTo>
                      <a:pt x="741" y="1194"/>
                    </a:lnTo>
                    <a:lnTo>
                      <a:pt x="727" y="1197"/>
                    </a:lnTo>
                    <a:lnTo>
                      <a:pt x="697" y="1202"/>
                    </a:lnTo>
                    <a:lnTo>
                      <a:pt x="682" y="1204"/>
                    </a:lnTo>
                    <a:lnTo>
                      <a:pt x="667" y="1206"/>
                    </a:lnTo>
                    <a:lnTo>
                      <a:pt x="652" y="1207"/>
                    </a:lnTo>
                    <a:lnTo>
                      <a:pt x="636" y="1208"/>
                    </a:lnTo>
                    <a:lnTo>
                      <a:pt x="605" y="1209"/>
                    </a:lnTo>
                    <a:lnTo>
                      <a:pt x="573" y="1208"/>
                    </a:lnTo>
                    <a:lnTo>
                      <a:pt x="542" y="1206"/>
                    </a:lnTo>
                    <a:lnTo>
                      <a:pt x="527" y="1204"/>
                    </a:lnTo>
                    <a:lnTo>
                      <a:pt x="512" y="1202"/>
                    </a:lnTo>
                    <a:lnTo>
                      <a:pt x="497" y="1200"/>
                    </a:lnTo>
                    <a:lnTo>
                      <a:pt x="482" y="1197"/>
                    </a:lnTo>
                    <a:lnTo>
                      <a:pt x="453" y="1190"/>
                    </a:lnTo>
                    <a:lnTo>
                      <a:pt x="439" y="1186"/>
                    </a:lnTo>
                    <a:lnTo>
                      <a:pt x="425" y="1182"/>
                    </a:lnTo>
                    <a:lnTo>
                      <a:pt x="410" y="1177"/>
                    </a:lnTo>
                    <a:lnTo>
                      <a:pt x="396" y="1172"/>
                    </a:lnTo>
                    <a:lnTo>
                      <a:pt x="369" y="1162"/>
                    </a:lnTo>
                    <a:lnTo>
                      <a:pt x="356" y="1156"/>
                    </a:lnTo>
                    <a:lnTo>
                      <a:pt x="342" y="1150"/>
                    </a:lnTo>
                    <a:lnTo>
                      <a:pt x="316" y="1136"/>
                    </a:lnTo>
                    <a:lnTo>
                      <a:pt x="291" y="1122"/>
                    </a:lnTo>
                    <a:lnTo>
                      <a:pt x="279" y="1114"/>
                    </a:lnTo>
                    <a:lnTo>
                      <a:pt x="266" y="1106"/>
                    </a:lnTo>
                    <a:lnTo>
                      <a:pt x="243" y="1089"/>
                    </a:lnTo>
                    <a:lnTo>
                      <a:pt x="231" y="1080"/>
                    </a:lnTo>
                    <a:lnTo>
                      <a:pt x="220" y="1071"/>
                    </a:lnTo>
                    <a:lnTo>
                      <a:pt x="198" y="1052"/>
                    </a:lnTo>
                    <a:lnTo>
                      <a:pt x="187" y="1042"/>
                    </a:lnTo>
                    <a:lnTo>
                      <a:pt x="177" y="1032"/>
                    </a:lnTo>
                    <a:lnTo>
                      <a:pt x="167" y="1022"/>
                    </a:lnTo>
                    <a:lnTo>
                      <a:pt x="157" y="1011"/>
                    </a:lnTo>
                    <a:lnTo>
                      <a:pt x="138" y="989"/>
                    </a:lnTo>
                    <a:lnTo>
                      <a:pt x="129" y="978"/>
                    </a:lnTo>
                    <a:lnTo>
                      <a:pt x="120" y="967"/>
                    </a:lnTo>
                    <a:lnTo>
                      <a:pt x="112" y="955"/>
                    </a:lnTo>
                    <a:lnTo>
                      <a:pt x="103" y="943"/>
                    </a:lnTo>
                    <a:lnTo>
                      <a:pt x="95" y="931"/>
                    </a:lnTo>
                    <a:lnTo>
                      <a:pt x="88" y="918"/>
                    </a:lnTo>
                    <a:lnTo>
                      <a:pt x="80" y="906"/>
                    </a:lnTo>
                    <a:lnTo>
                      <a:pt x="73" y="893"/>
                    </a:lnTo>
                    <a:lnTo>
                      <a:pt x="66" y="880"/>
                    </a:lnTo>
                    <a:lnTo>
                      <a:pt x="60" y="867"/>
                    </a:lnTo>
                    <a:lnTo>
                      <a:pt x="53" y="854"/>
                    </a:lnTo>
                    <a:lnTo>
                      <a:pt x="48" y="840"/>
                    </a:lnTo>
                    <a:lnTo>
                      <a:pt x="42" y="827"/>
                    </a:lnTo>
                    <a:lnTo>
                      <a:pt x="37" y="813"/>
                    </a:lnTo>
                    <a:lnTo>
                      <a:pt x="32" y="799"/>
                    </a:lnTo>
                    <a:lnTo>
                      <a:pt x="27" y="785"/>
                    </a:lnTo>
                    <a:lnTo>
                      <a:pt x="23" y="770"/>
                    </a:lnTo>
                    <a:lnTo>
                      <a:pt x="19" y="756"/>
                    </a:lnTo>
                    <a:lnTo>
                      <a:pt x="12" y="727"/>
                    </a:lnTo>
                    <a:lnTo>
                      <a:pt x="10" y="712"/>
                    </a:lnTo>
                    <a:lnTo>
                      <a:pt x="7" y="697"/>
                    </a:lnTo>
                    <a:lnTo>
                      <a:pt x="5" y="682"/>
                    </a:lnTo>
                    <a:lnTo>
                      <a:pt x="3" y="667"/>
                    </a:lnTo>
                    <a:lnTo>
                      <a:pt x="1" y="636"/>
                    </a:lnTo>
                    <a:lnTo>
                      <a:pt x="0" y="605"/>
                    </a:lnTo>
                    <a:lnTo>
                      <a:pt x="0" y="589"/>
                    </a:lnTo>
                    <a:lnTo>
                      <a:pt x="1" y="573"/>
                    </a:lnTo>
                    <a:lnTo>
                      <a:pt x="3" y="542"/>
                    </a:lnTo>
                    <a:lnTo>
                      <a:pt x="5" y="527"/>
                    </a:lnTo>
                    <a:lnTo>
                      <a:pt x="7" y="512"/>
                    </a:lnTo>
                    <a:lnTo>
                      <a:pt x="10" y="497"/>
                    </a:lnTo>
                    <a:lnTo>
                      <a:pt x="12" y="482"/>
                    </a:lnTo>
                    <a:lnTo>
                      <a:pt x="19" y="453"/>
                    </a:lnTo>
                    <a:lnTo>
                      <a:pt x="23" y="439"/>
                    </a:lnTo>
                    <a:lnTo>
                      <a:pt x="27" y="425"/>
                    </a:lnTo>
                    <a:lnTo>
                      <a:pt x="32" y="410"/>
                    </a:lnTo>
                    <a:lnTo>
                      <a:pt x="37" y="396"/>
                    </a:lnTo>
                    <a:lnTo>
                      <a:pt x="48" y="369"/>
                    </a:lnTo>
                    <a:lnTo>
                      <a:pt x="53" y="356"/>
                    </a:lnTo>
                    <a:lnTo>
                      <a:pt x="60" y="342"/>
                    </a:lnTo>
                    <a:lnTo>
                      <a:pt x="73" y="316"/>
                    </a:lnTo>
                    <a:lnTo>
                      <a:pt x="88" y="291"/>
                    </a:lnTo>
                    <a:lnTo>
                      <a:pt x="95" y="279"/>
                    </a:lnTo>
                    <a:lnTo>
                      <a:pt x="103" y="266"/>
                    </a:lnTo>
                    <a:lnTo>
                      <a:pt x="120" y="243"/>
                    </a:lnTo>
                    <a:lnTo>
                      <a:pt x="129" y="231"/>
                    </a:lnTo>
                    <a:lnTo>
                      <a:pt x="138" y="220"/>
                    </a:lnTo>
                    <a:lnTo>
                      <a:pt x="157" y="198"/>
                    </a:lnTo>
                    <a:lnTo>
                      <a:pt x="167" y="187"/>
                    </a:lnTo>
                    <a:lnTo>
                      <a:pt x="177" y="177"/>
                    </a:lnTo>
                    <a:lnTo>
                      <a:pt x="187" y="167"/>
                    </a:lnTo>
                    <a:lnTo>
                      <a:pt x="198" y="157"/>
                    </a:lnTo>
                    <a:lnTo>
                      <a:pt x="220" y="138"/>
                    </a:lnTo>
                    <a:lnTo>
                      <a:pt x="231" y="129"/>
                    </a:lnTo>
                    <a:lnTo>
                      <a:pt x="243" y="120"/>
                    </a:lnTo>
                    <a:lnTo>
                      <a:pt x="254" y="112"/>
                    </a:lnTo>
                    <a:lnTo>
                      <a:pt x="266" y="103"/>
                    </a:lnTo>
                    <a:lnTo>
                      <a:pt x="279" y="95"/>
                    </a:lnTo>
                    <a:lnTo>
                      <a:pt x="291" y="88"/>
                    </a:lnTo>
                    <a:lnTo>
                      <a:pt x="303" y="80"/>
                    </a:lnTo>
                    <a:lnTo>
                      <a:pt x="316" y="73"/>
                    </a:lnTo>
                    <a:lnTo>
                      <a:pt x="329" y="66"/>
                    </a:lnTo>
                    <a:lnTo>
                      <a:pt x="342" y="60"/>
                    </a:lnTo>
                    <a:lnTo>
                      <a:pt x="356" y="54"/>
                    </a:lnTo>
                    <a:lnTo>
                      <a:pt x="369" y="48"/>
                    </a:lnTo>
                    <a:lnTo>
                      <a:pt x="383" y="42"/>
                    </a:lnTo>
                    <a:lnTo>
                      <a:pt x="396" y="37"/>
                    </a:lnTo>
                    <a:lnTo>
                      <a:pt x="410" y="32"/>
                    </a:lnTo>
                    <a:lnTo>
                      <a:pt x="425" y="27"/>
                    </a:lnTo>
                    <a:lnTo>
                      <a:pt x="439" y="23"/>
                    </a:lnTo>
                    <a:lnTo>
                      <a:pt x="453" y="19"/>
                    </a:lnTo>
                    <a:lnTo>
                      <a:pt x="482" y="12"/>
                    </a:lnTo>
                    <a:lnTo>
                      <a:pt x="497" y="10"/>
                    </a:lnTo>
                    <a:lnTo>
                      <a:pt x="512" y="7"/>
                    </a:lnTo>
                    <a:lnTo>
                      <a:pt x="527" y="5"/>
                    </a:lnTo>
                    <a:lnTo>
                      <a:pt x="542" y="3"/>
                    </a:lnTo>
                    <a:lnTo>
                      <a:pt x="573" y="1"/>
                    </a:lnTo>
                    <a:lnTo>
                      <a:pt x="605" y="0"/>
                    </a:lnTo>
                    <a:close/>
                    <a:moveTo>
                      <a:pt x="605" y="40"/>
                    </a:moveTo>
                    <a:lnTo>
                      <a:pt x="575" y="41"/>
                    </a:lnTo>
                    <a:lnTo>
                      <a:pt x="546" y="43"/>
                    </a:lnTo>
                    <a:lnTo>
                      <a:pt x="518" y="47"/>
                    </a:lnTo>
                    <a:lnTo>
                      <a:pt x="504" y="49"/>
                    </a:lnTo>
                    <a:lnTo>
                      <a:pt x="490" y="52"/>
                    </a:lnTo>
                    <a:lnTo>
                      <a:pt x="463" y="58"/>
                    </a:lnTo>
                    <a:lnTo>
                      <a:pt x="450" y="62"/>
                    </a:lnTo>
                    <a:lnTo>
                      <a:pt x="436" y="66"/>
                    </a:lnTo>
                    <a:lnTo>
                      <a:pt x="410" y="74"/>
                    </a:lnTo>
                    <a:lnTo>
                      <a:pt x="385" y="85"/>
                    </a:lnTo>
                    <a:lnTo>
                      <a:pt x="372" y="90"/>
                    </a:lnTo>
                    <a:lnTo>
                      <a:pt x="360" y="96"/>
                    </a:lnTo>
                    <a:lnTo>
                      <a:pt x="347" y="102"/>
                    </a:lnTo>
                    <a:lnTo>
                      <a:pt x="335" y="108"/>
                    </a:lnTo>
                    <a:lnTo>
                      <a:pt x="323" y="115"/>
                    </a:lnTo>
                    <a:lnTo>
                      <a:pt x="312" y="122"/>
                    </a:lnTo>
                    <a:lnTo>
                      <a:pt x="300" y="129"/>
                    </a:lnTo>
                    <a:lnTo>
                      <a:pt x="289" y="137"/>
                    </a:lnTo>
                    <a:lnTo>
                      <a:pt x="278" y="144"/>
                    </a:lnTo>
                    <a:lnTo>
                      <a:pt x="267" y="152"/>
                    </a:lnTo>
                    <a:lnTo>
                      <a:pt x="245" y="169"/>
                    </a:lnTo>
                    <a:lnTo>
                      <a:pt x="225" y="187"/>
                    </a:lnTo>
                    <a:lnTo>
                      <a:pt x="215" y="196"/>
                    </a:lnTo>
                    <a:lnTo>
                      <a:pt x="205" y="205"/>
                    </a:lnTo>
                    <a:lnTo>
                      <a:pt x="187" y="225"/>
                    </a:lnTo>
                    <a:lnTo>
                      <a:pt x="169" y="245"/>
                    </a:lnTo>
                    <a:lnTo>
                      <a:pt x="152" y="267"/>
                    </a:lnTo>
                    <a:lnTo>
                      <a:pt x="144" y="278"/>
                    </a:lnTo>
                    <a:lnTo>
                      <a:pt x="136" y="289"/>
                    </a:lnTo>
                    <a:lnTo>
                      <a:pt x="122" y="312"/>
                    </a:lnTo>
                    <a:lnTo>
                      <a:pt x="108" y="335"/>
                    </a:lnTo>
                    <a:lnTo>
                      <a:pt x="96" y="360"/>
                    </a:lnTo>
                    <a:lnTo>
                      <a:pt x="90" y="372"/>
                    </a:lnTo>
                    <a:lnTo>
                      <a:pt x="84" y="385"/>
                    </a:lnTo>
                    <a:lnTo>
                      <a:pt x="79" y="397"/>
                    </a:lnTo>
                    <a:lnTo>
                      <a:pt x="74" y="410"/>
                    </a:lnTo>
                    <a:lnTo>
                      <a:pt x="70" y="423"/>
                    </a:lnTo>
                    <a:lnTo>
                      <a:pt x="66" y="436"/>
                    </a:lnTo>
                    <a:lnTo>
                      <a:pt x="62" y="450"/>
                    </a:lnTo>
                    <a:lnTo>
                      <a:pt x="58" y="463"/>
                    </a:lnTo>
                    <a:lnTo>
                      <a:pt x="55" y="477"/>
                    </a:lnTo>
                    <a:lnTo>
                      <a:pt x="52" y="490"/>
                    </a:lnTo>
                    <a:lnTo>
                      <a:pt x="49" y="504"/>
                    </a:lnTo>
                    <a:lnTo>
                      <a:pt x="47" y="518"/>
                    </a:lnTo>
                    <a:lnTo>
                      <a:pt x="45" y="532"/>
                    </a:lnTo>
                    <a:lnTo>
                      <a:pt x="43" y="546"/>
                    </a:lnTo>
                    <a:lnTo>
                      <a:pt x="42" y="561"/>
                    </a:lnTo>
                    <a:lnTo>
                      <a:pt x="41" y="575"/>
                    </a:lnTo>
                    <a:lnTo>
                      <a:pt x="40" y="590"/>
                    </a:lnTo>
                    <a:lnTo>
                      <a:pt x="40" y="605"/>
                    </a:lnTo>
                    <a:lnTo>
                      <a:pt x="40" y="620"/>
                    </a:lnTo>
                    <a:lnTo>
                      <a:pt x="41" y="634"/>
                    </a:lnTo>
                    <a:lnTo>
                      <a:pt x="43" y="663"/>
                    </a:lnTo>
                    <a:lnTo>
                      <a:pt x="47" y="691"/>
                    </a:lnTo>
                    <a:lnTo>
                      <a:pt x="49" y="705"/>
                    </a:lnTo>
                    <a:lnTo>
                      <a:pt x="52" y="719"/>
                    </a:lnTo>
                    <a:lnTo>
                      <a:pt x="58" y="746"/>
                    </a:lnTo>
                    <a:lnTo>
                      <a:pt x="62" y="760"/>
                    </a:lnTo>
                    <a:lnTo>
                      <a:pt x="66" y="773"/>
                    </a:lnTo>
                    <a:lnTo>
                      <a:pt x="74" y="799"/>
                    </a:lnTo>
                    <a:lnTo>
                      <a:pt x="84" y="825"/>
                    </a:lnTo>
                    <a:lnTo>
                      <a:pt x="90" y="837"/>
                    </a:lnTo>
                    <a:lnTo>
                      <a:pt x="96" y="850"/>
                    </a:lnTo>
                    <a:lnTo>
                      <a:pt x="102" y="862"/>
                    </a:lnTo>
                    <a:lnTo>
                      <a:pt x="108" y="874"/>
                    </a:lnTo>
                    <a:lnTo>
                      <a:pt x="115" y="886"/>
                    </a:lnTo>
                    <a:lnTo>
                      <a:pt x="122" y="898"/>
                    </a:lnTo>
                    <a:lnTo>
                      <a:pt x="129" y="909"/>
                    </a:lnTo>
                    <a:lnTo>
                      <a:pt x="136" y="920"/>
                    </a:lnTo>
                    <a:lnTo>
                      <a:pt x="144" y="932"/>
                    </a:lnTo>
                    <a:lnTo>
                      <a:pt x="152" y="943"/>
                    </a:lnTo>
                    <a:lnTo>
                      <a:pt x="169" y="964"/>
                    </a:lnTo>
                    <a:lnTo>
                      <a:pt x="187" y="984"/>
                    </a:lnTo>
                    <a:lnTo>
                      <a:pt x="196" y="994"/>
                    </a:lnTo>
                    <a:lnTo>
                      <a:pt x="205" y="1004"/>
                    </a:lnTo>
                    <a:lnTo>
                      <a:pt x="225" y="1023"/>
                    </a:lnTo>
                    <a:lnTo>
                      <a:pt x="245" y="1040"/>
                    </a:lnTo>
                    <a:lnTo>
                      <a:pt x="267" y="1057"/>
                    </a:lnTo>
                    <a:lnTo>
                      <a:pt x="278" y="1065"/>
                    </a:lnTo>
                    <a:lnTo>
                      <a:pt x="289" y="1073"/>
                    </a:lnTo>
                    <a:lnTo>
                      <a:pt x="312" y="1087"/>
                    </a:lnTo>
                    <a:lnTo>
                      <a:pt x="335" y="1101"/>
                    </a:lnTo>
                    <a:lnTo>
                      <a:pt x="360" y="1113"/>
                    </a:lnTo>
                    <a:lnTo>
                      <a:pt x="372" y="1119"/>
                    </a:lnTo>
                    <a:lnTo>
                      <a:pt x="385" y="1125"/>
                    </a:lnTo>
                    <a:lnTo>
                      <a:pt x="397" y="1130"/>
                    </a:lnTo>
                    <a:lnTo>
                      <a:pt x="410" y="1135"/>
                    </a:lnTo>
                    <a:lnTo>
                      <a:pt x="423" y="1139"/>
                    </a:lnTo>
                    <a:lnTo>
                      <a:pt x="436" y="1144"/>
                    </a:lnTo>
                    <a:lnTo>
                      <a:pt x="450" y="1148"/>
                    </a:lnTo>
                    <a:lnTo>
                      <a:pt x="463" y="1151"/>
                    </a:lnTo>
                    <a:lnTo>
                      <a:pt x="477" y="1155"/>
                    </a:lnTo>
                    <a:lnTo>
                      <a:pt x="490" y="1158"/>
                    </a:lnTo>
                    <a:lnTo>
                      <a:pt x="504" y="1160"/>
                    </a:lnTo>
                    <a:lnTo>
                      <a:pt x="518" y="1163"/>
                    </a:lnTo>
                    <a:lnTo>
                      <a:pt x="532" y="1165"/>
                    </a:lnTo>
                    <a:lnTo>
                      <a:pt x="546" y="1166"/>
                    </a:lnTo>
                    <a:lnTo>
                      <a:pt x="561" y="1167"/>
                    </a:lnTo>
                    <a:lnTo>
                      <a:pt x="575" y="1168"/>
                    </a:lnTo>
                    <a:lnTo>
                      <a:pt x="605" y="1169"/>
                    </a:lnTo>
                    <a:lnTo>
                      <a:pt x="634" y="1168"/>
                    </a:lnTo>
                    <a:lnTo>
                      <a:pt x="663" y="1166"/>
                    </a:lnTo>
                    <a:lnTo>
                      <a:pt x="691" y="1163"/>
                    </a:lnTo>
                    <a:lnTo>
                      <a:pt x="705" y="1160"/>
                    </a:lnTo>
                    <a:lnTo>
                      <a:pt x="718" y="1158"/>
                    </a:lnTo>
                    <a:lnTo>
                      <a:pt x="745" y="1151"/>
                    </a:lnTo>
                    <a:lnTo>
                      <a:pt x="759" y="1148"/>
                    </a:lnTo>
                    <a:lnTo>
                      <a:pt x="772" y="1144"/>
                    </a:lnTo>
                    <a:lnTo>
                      <a:pt x="798" y="1135"/>
                    </a:lnTo>
                    <a:lnTo>
                      <a:pt x="823" y="1125"/>
                    </a:lnTo>
                    <a:lnTo>
                      <a:pt x="848" y="1114"/>
                    </a:lnTo>
                    <a:lnTo>
                      <a:pt x="860" y="1107"/>
                    </a:lnTo>
                    <a:lnTo>
                      <a:pt x="872" y="1101"/>
                    </a:lnTo>
                    <a:lnTo>
                      <a:pt x="884" y="1094"/>
                    </a:lnTo>
                    <a:lnTo>
                      <a:pt x="895" y="1088"/>
                    </a:lnTo>
                    <a:lnTo>
                      <a:pt x="907" y="1080"/>
                    </a:lnTo>
                    <a:lnTo>
                      <a:pt x="918" y="1073"/>
                    </a:lnTo>
                    <a:lnTo>
                      <a:pt x="929" y="1065"/>
                    </a:lnTo>
                    <a:lnTo>
                      <a:pt x="940" y="1057"/>
                    </a:lnTo>
                    <a:lnTo>
                      <a:pt x="960" y="1040"/>
                    </a:lnTo>
                    <a:lnTo>
                      <a:pt x="981" y="1023"/>
                    </a:lnTo>
                    <a:lnTo>
                      <a:pt x="990" y="1014"/>
                    </a:lnTo>
                    <a:lnTo>
                      <a:pt x="1000" y="1004"/>
                    </a:lnTo>
                    <a:lnTo>
                      <a:pt x="1018" y="984"/>
                    </a:lnTo>
                    <a:lnTo>
                      <a:pt x="1027" y="974"/>
                    </a:lnTo>
                    <a:lnTo>
                      <a:pt x="1035" y="964"/>
                    </a:lnTo>
                    <a:lnTo>
                      <a:pt x="1052" y="943"/>
                    </a:lnTo>
                    <a:lnTo>
                      <a:pt x="1067" y="921"/>
                    </a:lnTo>
                    <a:lnTo>
                      <a:pt x="1075" y="909"/>
                    </a:lnTo>
                    <a:lnTo>
                      <a:pt x="1082" y="898"/>
                    </a:lnTo>
                    <a:lnTo>
                      <a:pt x="1095" y="874"/>
                    </a:lnTo>
                    <a:lnTo>
                      <a:pt x="1107" y="850"/>
                    </a:lnTo>
                    <a:lnTo>
                      <a:pt x="1118" y="825"/>
                    </a:lnTo>
                    <a:lnTo>
                      <a:pt x="1128" y="799"/>
                    </a:lnTo>
                    <a:lnTo>
                      <a:pt x="1136" y="773"/>
                    </a:lnTo>
                    <a:lnTo>
                      <a:pt x="1140" y="760"/>
                    </a:lnTo>
                    <a:lnTo>
                      <a:pt x="1144" y="746"/>
                    </a:lnTo>
                    <a:lnTo>
                      <a:pt x="1147" y="733"/>
                    </a:lnTo>
                    <a:lnTo>
                      <a:pt x="1150" y="719"/>
                    </a:lnTo>
                    <a:lnTo>
                      <a:pt x="1153" y="705"/>
                    </a:lnTo>
                    <a:lnTo>
                      <a:pt x="1155" y="691"/>
                    </a:lnTo>
                    <a:lnTo>
                      <a:pt x="1157" y="677"/>
                    </a:lnTo>
                    <a:lnTo>
                      <a:pt x="1158" y="663"/>
                    </a:lnTo>
                    <a:lnTo>
                      <a:pt x="1160" y="649"/>
                    </a:lnTo>
                    <a:lnTo>
                      <a:pt x="1160" y="634"/>
                    </a:lnTo>
                    <a:lnTo>
                      <a:pt x="1161" y="620"/>
                    </a:lnTo>
                    <a:lnTo>
                      <a:pt x="1161" y="605"/>
                    </a:lnTo>
                    <a:lnTo>
                      <a:pt x="1161" y="590"/>
                    </a:lnTo>
                    <a:lnTo>
                      <a:pt x="1160" y="575"/>
                    </a:lnTo>
                    <a:lnTo>
                      <a:pt x="1158" y="546"/>
                    </a:lnTo>
                    <a:lnTo>
                      <a:pt x="1157" y="532"/>
                    </a:lnTo>
                    <a:lnTo>
                      <a:pt x="1155" y="518"/>
                    </a:lnTo>
                    <a:lnTo>
                      <a:pt x="1150" y="490"/>
                    </a:lnTo>
                    <a:lnTo>
                      <a:pt x="1147" y="477"/>
                    </a:lnTo>
                    <a:lnTo>
                      <a:pt x="1144" y="463"/>
                    </a:lnTo>
                    <a:lnTo>
                      <a:pt x="1140" y="450"/>
                    </a:lnTo>
                    <a:lnTo>
                      <a:pt x="1136" y="436"/>
                    </a:lnTo>
                    <a:lnTo>
                      <a:pt x="1132" y="423"/>
                    </a:lnTo>
                    <a:lnTo>
                      <a:pt x="1128" y="410"/>
                    </a:lnTo>
                    <a:lnTo>
                      <a:pt x="1123" y="397"/>
                    </a:lnTo>
                    <a:lnTo>
                      <a:pt x="1118" y="384"/>
                    </a:lnTo>
                    <a:lnTo>
                      <a:pt x="1107" y="359"/>
                    </a:lnTo>
                    <a:lnTo>
                      <a:pt x="1101" y="347"/>
                    </a:lnTo>
                    <a:lnTo>
                      <a:pt x="1095" y="335"/>
                    </a:lnTo>
                    <a:lnTo>
                      <a:pt x="1082" y="312"/>
                    </a:lnTo>
                    <a:lnTo>
                      <a:pt x="1067" y="289"/>
                    </a:lnTo>
                    <a:lnTo>
                      <a:pt x="1060" y="278"/>
                    </a:lnTo>
                    <a:lnTo>
                      <a:pt x="1052" y="267"/>
                    </a:lnTo>
                    <a:lnTo>
                      <a:pt x="1044" y="256"/>
                    </a:lnTo>
                    <a:lnTo>
                      <a:pt x="1035" y="245"/>
                    </a:lnTo>
                    <a:lnTo>
                      <a:pt x="1018" y="225"/>
                    </a:lnTo>
                    <a:lnTo>
                      <a:pt x="1009" y="215"/>
                    </a:lnTo>
                    <a:lnTo>
                      <a:pt x="1000" y="205"/>
                    </a:lnTo>
                    <a:lnTo>
                      <a:pt x="990" y="196"/>
                    </a:lnTo>
                    <a:lnTo>
                      <a:pt x="981" y="187"/>
                    </a:lnTo>
                    <a:lnTo>
                      <a:pt x="960" y="169"/>
                    </a:lnTo>
                    <a:lnTo>
                      <a:pt x="950" y="160"/>
                    </a:lnTo>
                    <a:lnTo>
                      <a:pt x="940" y="152"/>
                    </a:lnTo>
                    <a:lnTo>
                      <a:pt x="929" y="144"/>
                    </a:lnTo>
                    <a:lnTo>
                      <a:pt x="918" y="136"/>
                    </a:lnTo>
                    <a:lnTo>
                      <a:pt x="895" y="122"/>
                    </a:lnTo>
                    <a:lnTo>
                      <a:pt x="872" y="108"/>
                    </a:lnTo>
                    <a:lnTo>
                      <a:pt x="848" y="96"/>
                    </a:lnTo>
                    <a:lnTo>
                      <a:pt x="836" y="90"/>
                    </a:lnTo>
                    <a:lnTo>
                      <a:pt x="823" y="84"/>
                    </a:lnTo>
                    <a:lnTo>
                      <a:pt x="811" y="79"/>
                    </a:lnTo>
                    <a:lnTo>
                      <a:pt x="798" y="74"/>
                    </a:lnTo>
                    <a:lnTo>
                      <a:pt x="785" y="70"/>
                    </a:lnTo>
                    <a:lnTo>
                      <a:pt x="772" y="66"/>
                    </a:lnTo>
                    <a:lnTo>
                      <a:pt x="759" y="62"/>
                    </a:lnTo>
                    <a:lnTo>
                      <a:pt x="745" y="58"/>
                    </a:lnTo>
                    <a:lnTo>
                      <a:pt x="732" y="55"/>
                    </a:lnTo>
                    <a:lnTo>
                      <a:pt x="718" y="52"/>
                    </a:lnTo>
                    <a:lnTo>
                      <a:pt x="705" y="49"/>
                    </a:lnTo>
                    <a:lnTo>
                      <a:pt x="691" y="47"/>
                    </a:lnTo>
                    <a:lnTo>
                      <a:pt x="677" y="45"/>
                    </a:lnTo>
                    <a:lnTo>
                      <a:pt x="663" y="43"/>
                    </a:lnTo>
                    <a:lnTo>
                      <a:pt x="634" y="41"/>
                    </a:lnTo>
                    <a:lnTo>
                      <a:pt x="605" y="40"/>
                    </a:lnTo>
                    <a:close/>
                  </a:path>
                </a:pathLst>
              </a:custGeom>
              <a:solidFill>
                <a:srgbClr val="FFFFFF"/>
              </a:solidFill>
              <a:ln w="9525">
                <a:noFill/>
                <a:round/>
                <a:headEnd/>
                <a:tailEnd/>
              </a:ln>
            </p:spPr>
            <p:txBody>
              <a:bodyPr/>
              <a:lstStyle/>
              <a:p>
                <a:endParaRPr lang="he-IL"/>
              </a:p>
            </p:txBody>
          </p:sp>
          <p:sp>
            <p:nvSpPr>
              <p:cNvPr id="375" name="Freeform 77"/>
              <p:cNvSpPr>
                <a:spLocks/>
              </p:cNvSpPr>
              <p:nvPr/>
            </p:nvSpPr>
            <p:spPr bwMode="auto">
              <a:xfrm>
                <a:off x="4442" y="2115"/>
                <a:ext cx="600" cy="609"/>
              </a:xfrm>
              <a:custGeom>
                <a:avLst/>
                <a:gdLst>
                  <a:gd name="T0" fmla="*/ 0 w 600"/>
                  <a:gd name="T1" fmla="*/ 0 h 609"/>
                  <a:gd name="T2" fmla="*/ 62 w 600"/>
                  <a:gd name="T3" fmla="*/ 3 h 609"/>
                  <a:gd name="T4" fmla="*/ 121 w 600"/>
                  <a:gd name="T5" fmla="*/ 12 h 609"/>
                  <a:gd name="T6" fmla="*/ 152 w 600"/>
                  <a:gd name="T7" fmla="*/ 19 h 609"/>
                  <a:gd name="T8" fmla="*/ 180 w 600"/>
                  <a:gd name="T9" fmla="*/ 27 h 609"/>
                  <a:gd name="T10" fmla="*/ 236 w 600"/>
                  <a:gd name="T11" fmla="*/ 49 h 609"/>
                  <a:gd name="T12" fmla="*/ 288 w 600"/>
                  <a:gd name="T13" fmla="*/ 74 h 609"/>
                  <a:gd name="T14" fmla="*/ 313 w 600"/>
                  <a:gd name="T15" fmla="*/ 89 h 609"/>
                  <a:gd name="T16" fmla="*/ 337 w 600"/>
                  <a:gd name="T17" fmla="*/ 104 h 609"/>
                  <a:gd name="T18" fmla="*/ 361 w 600"/>
                  <a:gd name="T19" fmla="*/ 121 h 609"/>
                  <a:gd name="T20" fmla="*/ 383 w 600"/>
                  <a:gd name="T21" fmla="*/ 139 h 609"/>
                  <a:gd name="T22" fmla="*/ 405 w 600"/>
                  <a:gd name="T23" fmla="*/ 158 h 609"/>
                  <a:gd name="T24" fmla="*/ 426 w 600"/>
                  <a:gd name="T25" fmla="*/ 179 h 609"/>
                  <a:gd name="T26" fmla="*/ 464 w 600"/>
                  <a:gd name="T27" fmla="*/ 222 h 609"/>
                  <a:gd name="T28" fmla="*/ 498 w 600"/>
                  <a:gd name="T29" fmla="*/ 268 h 609"/>
                  <a:gd name="T30" fmla="*/ 514 w 600"/>
                  <a:gd name="T31" fmla="*/ 293 h 609"/>
                  <a:gd name="T32" fmla="*/ 528 w 600"/>
                  <a:gd name="T33" fmla="*/ 318 h 609"/>
                  <a:gd name="T34" fmla="*/ 553 w 600"/>
                  <a:gd name="T35" fmla="*/ 371 h 609"/>
                  <a:gd name="T36" fmla="*/ 574 w 600"/>
                  <a:gd name="T37" fmla="*/ 428 h 609"/>
                  <a:gd name="T38" fmla="*/ 582 w 600"/>
                  <a:gd name="T39" fmla="*/ 456 h 609"/>
                  <a:gd name="T40" fmla="*/ 588 w 600"/>
                  <a:gd name="T41" fmla="*/ 486 h 609"/>
                  <a:gd name="T42" fmla="*/ 597 w 600"/>
                  <a:gd name="T43" fmla="*/ 546 h 609"/>
                  <a:gd name="T44" fmla="*/ 599 w 600"/>
                  <a:gd name="T45" fmla="*/ 577 h 609"/>
                  <a:gd name="T46" fmla="*/ 600 w 600"/>
                  <a:gd name="T47" fmla="*/ 609 h 609"/>
                  <a:gd name="T48" fmla="*/ 592 w 600"/>
                  <a:gd name="T49" fmla="*/ 609 h 609"/>
                  <a:gd name="T50" fmla="*/ 591 w 600"/>
                  <a:gd name="T51" fmla="*/ 577 h 609"/>
                  <a:gd name="T52" fmla="*/ 589 w 600"/>
                  <a:gd name="T53" fmla="*/ 547 h 609"/>
                  <a:gd name="T54" fmla="*/ 580 w 600"/>
                  <a:gd name="T55" fmla="*/ 487 h 609"/>
                  <a:gd name="T56" fmla="*/ 574 w 600"/>
                  <a:gd name="T57" fmla="*/ 458 h 609"/>
                  <a:gd name="T58" fmla="*/ 566 w 600"/>
                  <a:gd name="T59" fmla="*/ 430 h 609"/>
                  <a:gd name="T60" fmla="*/ 546 w 600"/>
                  <a:gd name="T61" fmla="*/ 375 h 609"/>
                  <a:gd name="T62" fmla="*/ 521 w 600"/>
                  <a:gd name="T63" fmla="*/ 322 h 609"/>
                  <a:gd name="T64" fmla="*/ 507 w 600"/>
                  <a:gd name="T65" fmla="*/ 297 h 609"/>
                  <a:gd name="T66" fmla="*/ 491 w 600"/>
                  <a:gd name="T67" fmla="*/ 272 h 609"/>
                  <a:gd name="T68" fmla="*/ 458 w 600"/>
                  <a:gd name="T69" fmla="*/ 227 h 609"/>
                  <a:gd name="T70" fmla="*/ 420 w 600"/>
                  <a:gd name="T71" fmla="*/ 184 h 609"/>
                  <a:gd name="T72" fmla="*/ 400 w 600"/>
                  <a:gd name="T73" fmla="*/ 164 h 609"/>
                  <a:gd name="T74" fmla="*/ 378 w 600"/>
                  <a:gd name="T75" fmla="*/ 145 h 609"/>
                  <a:gd name="T76" fmla="*/ 356 w 600"/>
                  <a:gd name="T77" fmla="*/ 127 h 609"/>
                  <a:gd name="T78" fmla="*/ 333 w 600"/>
                  <a:gd name="T79" fmla="*/ 111 h 609"/>
                  <a:gd name="T80" fmla="*/ 309 w 600"/>
                  <a:gd name="T81" fmla="*/ 96 h 609"/>
                  <a:gd name="T82" fmla="*/ 284 w 600"/>
                  <a:gd name="T83" fmla="*/ 81 h 609"/>
                  <a:gd name="T84" fmla="*/ 232 w 600"/>
                  <a:gd name="T85" fmla="*/ 56 h 609"/>
                  <a:gd name="T86" fmla="*/ 178 w 600"/>
                  <a:gd name="T87" fmla="*/ 35 h 609"/>
                  <a:gd name="T88" fmla="*/ 150 w 600"/>
                  <a:gd name="T89" fmla="*/ 27 h 609"/>
                  <a:gd name="T90" fmla="*/ 120 w 600"/>
                  <a:gd name="T91" fmla="*/ 20 h 609"/>
                  <a:gd name="T92" fmla="*/ 61 w 600"/>
                  <a:gd name="T93" fmla="*/ 11 h 609"/>
                  <a:gd name="T94" fmla="*/ 0 w 600"/>
                  <a:gd name="T95" fmla="*/ 8 h 609"/>
                  <a:gd name="T96" fmla="*/ 0 w 600"/>
                  <a:gd name="T97" fmla="*/ 0 h 6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609"/>
                  <a:gd name="T149" fmla="*/ 600 w 600"/>
                  <a:gd name="T150" fmla="*/ 609 h 6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609">
                    <a:moveTo>
                      <a:pt x="0" y="0"/>
                    </a:moveTo>
                    <a:lnTo>
                      <a:pt x="62" y="3"/>
                    </a:lnTo>
                    <a:lnTo>
                      <a:pt x="121" y="12"/>
                    </a:lnTo>
                    <a:lnTo>
                      <a:pt x="152" y="19"/>
                    </a:lnTo>
                    <a:lnTo>
                      <a:pt x="180" y="27"/>
                    </a:lnTo>
                    <a:lnTo>
                      <a:pt x="236" y="49"/>
                    </a:lnTo>
                    <a:lnTo>
                      <a:pt x="288" y="74"/>
                    </a:lnTo>
                    <a:lnTo>
                      <a:pt x="313" y="89"/>
                    </a:lnTo>
                    <a:lnTo>
                      <a:pt x="337" y="104"/>
                    </a:lnTo>
                    <a:lnTo>
                      <a:pt x="361" y="121"/>
                    </a:lnTo>
                    <a:lnTo>
                      <a:pt x="383" y="139"/>
                    </a:lnTo>
                    <a:lnTo>
                      <a:pt x="405" y="158"/>
                    </a:lnTo>
                    <a:lnTo>
                      <a:pt x="426" y="179"/>
                    </a:lnTo>
                    <a:lnTo>
                      <a:pt x="464" y="222"/>
                    </a:lnTo>
                    <a:lnTo>
                      <a:pt x="498" y="268"/>
                    </a:lnTo>
                    <a:lnTo>
                      <a:pt x="514" y="293"/>
                    </a:lnTo>
                    <a:lnTo>
                      <a:pt x="528" y="318"/>
                    </a:lnTo>
                    <a:lnTo>
                      <a:pt x="553" y="371"/>
                    </a:lnTo>
                    <a:lnTo>
                      <a:pt x="574" y="428"/>
                    </a:lnTo>
                    <a:lnTo>
                      <a:pt x="582" y="456"/>
                    </a:lnTo>
                    <a:lnTo>
                      <a:pt x="588" y="486"/>
                    </a:lnTo>
                    <a:lnTo>
                      <a:pt x="597" y="546"/>
                    </a:lnTo>
                    <a:lnTo>
                      <a:pt x="599" y="577"/>
                    </a:lnTo>
                    <a:lnTo>
                      <a:pt x="600" y="609"/>
                    </a:lnTo>
                    <a:lnTo>
                      <a:pt x="592" y="609"/>
                    </a:lnTo>
                    <a:lnTo>
                      <a:pt x="591" y="577"/>
                    </a:lnTo>
                    <a:lnTo>
                      <a:pt x="589" y="547"/>
                    </a:lnTo>
                    <a:lnTo>
                      <a:pt x="580" y="487"/>
                    </a:lnTo>
                    <a:lnTo>
                      <a:pt x="574" y="458"/>
                    </a:lnTo>
                    <a:lnTo>
                      <a:pt x="566" y="430"/>
                    </a:lnTo>
                    <a:lnTo>
                      <a:pt x="546" y="375"/>
                    </a:lnTo>
                    <a:lnTo>
                      <a:pt x="521" y="322"/>
                    </a:lnTo>
                    <a:lnTo>
                      <a:pt x="507" y="297"/>
                    </a:lnTo>
                    <a:lnTo>
                      <a:pt x="491" y="272"/>
                    </a:lnTo>
                    <a:lnTo>
                      <a:pt x="458" y="227"/>
                    </a:lnTo>
                    <a:lnTo>
                      <a:pt x="420" y="184"/>
                    </a:lnTo>
                    <a:lnTo>
                      <a:pt x="400" y="164"/>
                    </a:lnTo>
                    <a:lnTo>
                      <a:pt x="378" y="145"/>
                    </a:lnTo>
                    <a:lnTo>
                      <a:pt x="356" y="127"/>
                    </a:lnTo>
                    <a:lnTo>
                      <a:pt x="333" y="111"/>
                    </a:lnTo>
                    <a:lnTo>
                      <a:pt x="309" y="96"/>
                    </a:lnTo>
                    <a:lnTo>
                      <a:pt x="284" y="81"/>
                    </a:lnTo>
                    <a:lnTo>
                      <a:pt x="232" y="56"/>
                    </a:lnTo>
                    <a:lnTo>
                      <a:pt x="178" y="35"/>
                    </a:lnTo>
                    <a:lnTo>
                      <a:pt x="150" y="27"/>
                    </a:lnTo>
                    <a:lnTo>
                      <a:pt x="120" y="20"/>
                    </a:lnTo>
                    <a:lnTo>
                      <a:pt x="61" y="11"/>
                    </a:lnTo>
                    <a:lnTo>
                      <a:pt x="0" y="8"/>
                    </a:lnTo>
                    <a:lnTo>
                      <a:pt x="0" y="0"/>
                    </a:lnTo>
                    <a:close/>
                  </a:path>
                </a:pathLst>
              </a:custGeom>
              <a:solidFill>
                <a:srgbClr val="000000"/>
              </a:solidFill>
              <a:ln w="9525">
                <a:noFill/>
                <a:round/>
                <a:headEnd/>
                <a:tailEnd/>
              </a:ln>
            </p:spPr>
            <p:txBody>
              <a:bodyPr/>
              <a:lstStyle/>
              <a:p>
                <a:endParaRPr lang="he-IL"/>
              </a:p>
            </p:txBody>
          </p:sp>
          <p:sp>
            <p:nvSpPr>
              <p:cNvPr id="376" name="Freeform 78"/>
              <p:cNvSpPr>
                <a:spLocks/>
              </p:cNvSpPr>
              <p:nvPr/>
            </p:nvSpPr>
            <p:spPr bwMode="auto">
              <a:xfrm>
                <a:off x="4442" y="2724"/>
                <a:ext cx="600" cy="608"/>
              </a:xfrm>
              <a:custGeom>
                <a:avLst/>
                <a:gdLst>
                  <a:gd name="T0" fmla="*/ 600 w 600"/>
                  <a:gd name="T1" fmla="*/ 0 h 608"/>
                  <a:gd name="T2" fmla="*/ 597 w 600"/>
                  <a:gd name="T3" fmla="*/ 62 h 608"/>
                  <a:gd name="T4" fmla="*/ 588 w 600"/>
                  <a:gd name="T5" fmla="*/ 122 h 608"/>
                  <a:gd name="T6" fmla="*/ 574 w 600"/>
                  <a:gd name="T7" fmla="*/ 180 h 608"/>
                  <a:gd name="T8" fmla="*/ 564 w 600"/>
                  <a:gd name="T9" fmla="*/ 209 h 608"/>
                  <a:gd name="T10" fmla="*/ 553 w 600"/>
                  <a:gd name="T11" fmla="*/ 237 h 608"/>
                  <a:gd name="T12" fmla="*/ 541 w 600"/>
                  <a:gd name="T13" fmla="*/ 264 h 608"/>
                  <a:gd name="T14" fmla="*/ 528 w 600"/>
                  <a:gd name="T15" fmla="*/ 290 h 608"/>
                  <a:gd name="T16" fmla="*/ 514 w 600"/>
                  <a:gd name="T17" fmla="*/ 315 h 608"/>
                  <a:gd name="T18" fmla="*/ 498 w 600"/>
                  <a:gd name="T19" fmla="*/ 340 h 608"/>
                  <a:gd name="T20" fmla="*/ 464 w 600"/>
                  <a:gd name="T21" fmla="*/ 387 h 608"/>
                  <a:gd name="T22" fmla="*/ 426 w 600"/>
                  <a:gd name="T23" fmla="*/ 430 h 608"/>
                  <a:gd name="T24" fmla="*/ 405 w 600"/>
                  <a:gd name="T25" fmla="*/ 450 h 608"/>
                  <a:gd name="T26" fmla="*/ 383 w 600"/>
                  <a:gd name="T27" fmla="*/ 469 h 608"/>
                  <a:gd name="T28" fmla="*/ 337 w 600"/>
                  <a:gd name="T29" fmla="*/ 504 h 608"/>
                  <a:gd name="T30" fmla="*/ 313 w 600"/>
                  <a:gd name="T31" fmla="*/ 519 h 608"/>
                  <a:gd name="T32" fmla="*/ 288 w 600"/>
                  <a:gd name="T33" fmla="*/ 535 h 608"/>
                  <a:gd name="T34" fmla="*/ 262 w 600"/>
                  <a:gd name="T35" fmla="*/ 548 h 608"/>
                  <a:gd name="T36" fmla="*/ 236 w 600"/>
                  <a:gd name="T37" fmla="*/ 560 h 608"/>
                  <a:gd name="T38" fmla="*/ 209 w 600"/>
                  <a:gd name="T39" fmla="*/ 571 h 608"/>
                  <a:gd name="T40" fmla="*/ 180 w 600"/>
                  <a:gd name="T41" fmla="*/ 581 h 608"/>
                  <a:gd name="T42" fmla="*/ 152 w 600"/>
                  <a:gd name="T43" fmla="*/ 589 h 608"/>
                  <a:gd name="T44" fmla="*/ 122 w 600"/>
                  <a:gd name="T45" fmla="*/ 596 h 608"/>
                  <a:gd name="T46" fmla="*/ 93 w 600"/>
                  <a:gd name="T47" fmla="*/ 601 h 608"/>
                  <a:gd name="T48" fmla="*/ 63 w 600"/>
                  <a:gd name="T49" fmla="*/ 605 h 608"/>
                  <a:gd name="T50" fmla="*/ 0 w 600"/>
                  <a:gd name="T51" fmla="*/ 608 h 608"/>
                  <a:gd name="T52" fmla="*/ 0 w 600"/>
                  <a:gd name="T53" fmla="*/ 601 h 608"/>
                  <a:gd name="T54" fmla="*/ 61 w 600"/>
                  <a:gd name="T55" fmla="*/ 598 h 608"/>
                  <a:gd name="T56" fmla="*/ 91 w 600"/>
                  <a:gd name="T57" fmla="*/ 594 h 608"/>
                  <a:gd name="T58" fmla="*/ 119 w 600"/>
                  <a:gd name="T59" fmla="*/ 589 h 608"/>
                  <a:gd name="T60" fmla="*/ 149 w 600"/>
                  <a:gd name="T61" fmla="*/ 582 h 608"/>
                  <a:gd name="T62" fmla="*/ 177 w 600"/>
                  <a:gd name="T63" fmla="*/ 574 h 608"/>
                  <a:gd name="T64" fmla="*/ 205 w 600"/>
                  <a:gd name="T65" fmla="*/ 564 h 608"/>
                  <a:gd name="T66" fmla="*/ 232 w 600"/>
                  <a:gd name="T67" fmla="*/ 553 h 608"/>
                  <a:gd name="T68" fmla="*/ 258 w 600"/>
                  <a:gd name="T69" fmla="*/ 541 h 608"/>
                  <a:gd name="T70" fmla="*/ 284 w 600"/>
                  <a:gd name="T71" fmla="*/ 528 h 608"/>
                  <a:gd name="T72" fmla="*/ 308 w 600"/>
                  <a:gd name="T73" fmla="*/ 513 h 608"/>
                  <a:gd name="T74" fmla="*/ 332 w 600"/>
                  <a:gd name="T75" fmla="*/ 498 h 608"/>
                  <a:gd name="T76" fmla="*/ 378 w 600"/>
                  <a:gd name="T77" fmla="*/ 463 h 608"/>
                  <a:gd name="T78" fmla="*/ 400 w 600"/>
                  <a:gd name="T79" fmla="*/ 444 h 608"/>
                  <a:gd name="T80" fmla="*/ 420 w 600"/>
                  <a:gd name="T81" fmla="*/ 425 h 608"/>
                  <a:gd name="T82" fmla="*/ 458 w 600"/>
                  <a:gd name="T83" fmla="*/ 382 h 608"/>
                  <a:gd name="T84" fmla="*/ 491 w 600"/>
                  <a:gd name="T85" fmla="*/ 336 h 608"/>
                  <a:gd name="T86" fmla="*/ 507 w 600"/>
                  <a:gd name="T87" fmla="*/ 311 h 608"/>
                  <a:gd name="T88" fmla="*/ 521 w 600"/>
                  <a:gd name="T89" fmla="*/ 286 h 608"/>
                  <a:gd name="T90" fmla="*/ 534 w 600"/>
                  <a:gd name="T91" fmla="*/ 260 h 608"/>
                  <a:gd name="T92" fmla="*/ 546 w 600"/>
                  <a:gd name="T93" fmla="*/ 233 h 608"/>
                  <a:gd name="T94" fmla="*/ 556 w 600"/>
                  <a:gd name="T95" fmla="*/ 207 h 608"/>
                  <a:gd name="T96" fmla="*/ 566 w 600"/>
                  <a:gd name="T97" fmla="*/ 178 h 608"/>
                  <a:gd name="T98" fmla="*/ 580 w 600"/>
                  <a:gd name="T99" fmla="*/ 121 h 608"/>
                  <a:gd name="T100" fmla="*/ 589 w 600"/>
                  <a:gd name="T101" fmla="*/ 62 h 608"/>
                  <a:gd name="T102" fmla="*/ 592 w 600"/>
                  <a:gd name="T103" fmla="*/ 0 h 608"/>
                  <a:gd name="T104" fmla="*/ 600 w 600"/>
                  <a:gd name="T105" fmla="*/ 0 h 6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0"/>
                  <a:gd name="T160" fmla="*/ 0 h 608"/>
                  <a:gd name="T161" fmla="*/ 600 w 600"/>
                  <a:gd name="T162" fmla="*/ 608 h 60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0" h="608">
                    <a:moveTo>
                      <a:pt x="600" y="0"/>
                    </a:moveTo>
                    <a:lnTo>
                      <a:pt x="597" y="62"/>
                    </a:lnTo>
                    <a:lnTo>
                      <a:pt x="588" y="122"/>
                    </a:lnTo>
                    <a:lnTo>
                      <a:pt x="574" y="180"/>
                    </a:lnTo>
                    <a:lnTo>
                      <a:pt x="564" y="209"/>
                    </a:lnTo>
                    <a:lnTo>
                      <a:pt x="553" y="237"/>
                    </a:lnTo>
                    <a:lnTo>
                      <a:pt x="541" y="264"/>
                    </a:lnTo>
                    <a:lnTo>
                      <a:pt x="528" y="290"/>
                    </a:lnTo>
                    <a:lnTo>
                      <a:pt x="514" y="315"/>
                    </a:lnTo>
                    <a:lnTo>
                      <a:pt x="498" y="340"/>
                    </a:lnTo>
                    <a:lnTo>
                      <a:pt x="464" y="387"/>
                    </a:lnTo>
                    <a:lnTo>
                      <a:pt x="426" y="430"/>
                    </a:lnTo>
                    <a:lnTo>
                      <a:pt x="405" y="450"/>
                    </a:lnTo>
                    <a:lnTo>
                      <a:pt x="383" y="469"/>
                    </a:lnTo>
                    <a:lnTo>
                      <a:pt x="337" y="504"/>
                    </a:lnTo>
                    <a:lnTo>
                      <a:pt x="313" y="519"/>
                    </a:lnTo>
                    <a:lnTo>
                      <a:pt x="288" y="535"/>
                    </a:lnTo>
                    <a:lnTo>
                      <a:pt x="262" y="548"/>
                    </a:lnTo>
                    <a:lnTo>
                      <a:pt x="236" y="560"/>
                    </a:lnTo>
                    <a:lnTo>
                      <a:pt x="209" y="571"/>
                    </a:lnTo>
                    <a:lnTo>
                      <a:pt x="180" y="581"/>
                    </a:lnTo>
                    <a:lnTo>
                      <a:pt x="152" y="589"/>
                    </a:lnTo>
                    <a:lnTo>
                      <a:pt x="122" y="596"/>
                    </a:lnTo>
                    <a:lnTo>
                      <a:pt x="93" y="601"/>
                    </a:lnTo>
                    <a:lnTo>
                      <a:pt x="63" y="605"/>
                    </a:lnTo>
                    <a:lnTo>
                      <a:pt x="0" y="608"/>
                    </a:lnTo>
                    <a:lnTo>
                      <a:pt x="0" y="601"/>
                    </a:lnTo>
                    <a:lnTo>
                      <a:pt x="61" y="598"/>
                    </a:lnTo>
                    <a:lnTo>
                      <a:pt x="91" y="594"/>
                    </a:lnTo>
                    <a:lnTo>
                      <a:pt x="119" y="589"/>
                    </a:lnTo>
                    <a:lnTo>
                      <a:pt x="149" y="582"/>
                    </a:lnTo>
                    <a:lnTo>
                      <a:pt x="177" y="574"/>
                    </a:lnTo>
                    <a:lnTo>
                      <a:pt x="205" y="564"/>
                    </a:lnTo>
                    <a:lnTo>
                      <a:pt x="232" y="553"/>
                    </a:lnTo>
                    <a:lnTo>
                      <a:pt x="258" y="541"/>
                    </a:lnTo>
                    <a:lnTo>
                      <a:pt x="284" y="528"/>
                    </a:lnTo>
                    <a:lnTo>
                      <a:pt x="308" y="513"/>
                    </a:lnTo>
                    <a:lnTo>
                      <a:pt x="332" y="498"/>
                    </a:lnTo>
                    <a:lnTo>
                      <a:pt x="378" y="463"/>
                    </a:lnTo>
                    <a:lnTo>
                      <a:pt x="400" y="444"/>
                    </a:lnTo>
                    <a:lnTo>
                      <a:pt x="420" y="425"/>
                    </a:lnTo>
                    <a:lnTo>
                      <a:pt x="458" y="382"/>
                    </a:lnTo>
                    <a:lnTo>
                      <a:pt x="491" y="336"/>
                    </a:lnTo>
                    <a:lnTo>
                      <a:pt x="507" y="311"/>
                    </a:lnTo>
                    <a:lnTo>
                      <a:pt x="521" y="286"/>
                    </a:lnTo>
                    <a:lnTo>
                      <a:pt x="534" y="260"/>
                    </a:lnTo>
                    <a:lnTo>
                      <a:pt x="546" y="233"/>
                    </a:lnTo>
                    <a:lnTo>
                      <a:pt x="556" y="207"/>
                    </a:lnTo>
                    <a:lnTo>
                      <a:pt x="566" y="178"/>
                    </a:lnTo>
                    <a:lnTo>
                      <a:pt x="580" y="121"/>
                    </a:lnTo>
                    <a:lnTo>
                      <a:pt x="589" y="62"/>
                    </a:lnTo>
                    <a:lnTo>
                      <a:pt x="592" y="0"/>
                    </a:lnTo>
                    <a:lnTo>
                      <a:pt x="600" y="0"/>
                    </a:lnTo>
                    <a:close/>
                  </a:path>
                </a:pathLst>
              </a:custGeom>
              <a:solidFill>
                <a:srgbClr val="000000"/>
              </a:solidFill>
              <a:ln w="9525">
                <a:noFill/>
                <a:round/>
                <a:headEnd/>
                <a:tailEnd/>
              </a:ln>
            </p:spPr>
            <p:txBody>
              <a:bodyPr/>
              <a:lstStyle/>
              <a:p>
                <a:endParaRPr lang="he-IL"/>
              </a:p>
            </p:txBody>
          </p:sp>
          <p:sp>
            <p:nvSpPr>
              <p:cNvPr id="377" name="Freeform 79"/>
              <p:cNvSpPr>
                <a:spLocks/>
              </p:cNvSpPr>
              <p:nvPr/>
            </p:nvSpPr>
            <p:spPr bwMode="auto">
              <a:xfrm>
                <a:off x="5034" y="2724"/>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he-IL"/>
              </a:p>
            </p:txBody>
          </p:sp>
          <p:sp>
            <p:nvSpPr>
              <p:cNvPr id="378" name="Freeform 80"/>
              <p:cNvSpPr>
                <a:spLocks/>
              </p:cNvSpPr>
              <p:nvPr/>
            </p:nvSpPr>
            <p:spPr bwMode="auto">
              <a:xfrm>
                <a:off x="3833" y="2724"/>
                <a:ext cx="609" cy="608"/>
              </a:xfrm>
              <a:custGeom>
                <a:avLst/>
                <a:gdLst>
                  <a:gd name="T0" fmla="*/ 609 w 609"/>
                  <a:gd name="T1" fmla="*/ 608 h 608"/>
                  <a:gd name="T2" fmla="*/ 546 w 609"/>
                  <a:gd name="T3" fmla="*/ 605 h 608"/>
                  <a:gd name="T4" fmla="*/ 485 w 609"/>
                  <a:gd name="T5" fmla="*/ 596 h 608"/>
                  <a:gd name="T6" fmla="*/ 455 w 609"/>
                  <a:gd name="T7" fmla="*/ 589 h 608"/>
                  <a:gd name="T8" fmla="*/ 426 w 609"/>
                  <a:gd name="T9" fmla="*/ 581 h 608"/>
                  <a:gd name="T10" fmla="*/ 371 w 609"/>
                  <a:gd name="T11" fmla="*/ 561 h 608"/>
                  <a:gd name="T12" fmla="*/ 318 w 609"/>
                  <a:gd name="T13" fmla="*/ 535 h 608"/>
                  <a:gd name="T14" fmla="*/ 292 w 609"/>
                  <a:gd name="T15" fmla="*/ 520 h 608"/>
                  <a:gd name="T16" fmla="*/ 267 w 609"/>
                  <a:gd name="T17" fmla="*/ 504 h 608"/>
                  <a:gd name="T18" fmla="*/ 244 w 609"/>
                  <a:gd name="T19" fmla="*/ 487 h 608"/>
                  <a:gd name="T20" fmla="*/ 221 w 609"/>
                  <a:gd name="T21" fmla="*/ 469 h 608"/>
                  <a:gd name="T22" fmla="*/ 199 w 609"/>
                  <a:gd name="T23" fmla="*/ 450 h 608"/>
                  <a:gd name="T24" fmla="*/ 178 w 609"/>
                  <a:gd name="T25" fmla="*/ 430 h 608"/>
                  <a:gd name="T26" fmla="*/ 158 w 609"/>
                  <a:gd name="T27" fmla="*/ 409 h 608"/>
                  <a:gd name="T28" fmla="*/ 139 w 609"/>
                  <a:gd name="T29" fmla="*/ 387 h 608"/>
                  <a:gd name="T30" fmla="*/ 104 w 609"/>
                  <a:gd name="T31" fmla="*/ 341 h 608"/>
                  <a:gd name="T32" fmla="*/ 88 w 609"/>
                  <a:gd name="T33" fmla="*/ 316 h 608"/>
                  <a:gd name="T34" fmla="*/ 73 w 609"/>
                  <a:gd name="T35" fmla="*/ 290 h 608"/>
                  <a:gd name="T36" fmla="*/ 60 w 609"/>
                  <a:gd name="T37" fmla="*/ 264 h 608"/>
                  <a:gd name="T38" fmla="*/ 47 w 609"/>
                  <a:gd name="T39" fmla="*/ 237 h 608"/>
                  <a:gd name="T40" fmla="*/ 37 w 609"/>
                  <a:gd name="T41" fmla="*/ 210 h 608"/>
                  <a:gd name="T42" fmla="*/ 27 w 609"/>
                  <a:gd name="T43" fmla="*/ 182 h 608"/>
                  <a:gd name="T44" fmla="*/ 19 w 609"/>
                  <a:gd name="T45" fmla="*/ 152 h 608"/>
                  <a:gd name="T46" fmla="*/ 12 w 609"/>
                  <a:gd name="T47" fmla="*/ 123 h 608"/>
                  <a:gd name="T48" fmla="*/ 3 w 609"/>
                  <a:gd name="T49" fmla="*/ 63 h 608"/>
                  <a:gd name="T50" fmla="*/ 1 w 609"/>
                  <a:gd name="T51" fmla="*/ 31 h 608"/>
                  <a:gd name="T52" fmla="*/ 0 w 609"/>
                  <a:gd name="T53" fmla="*/ 0 h 608"/>
                  <a:gd name="T54" fmla="*/ 7 w 609"/>
                  <a:gd name="T55" fmla="*/ 0 h 608"/>
                  <a:gd name="T56" fmla="*/ 8 w 609"/>
                  <a:gd name="T57" fmla="*/ 31 h 608"/>
                  <a:gd name="T58" fmla="*/ 10 w 609"/>
                  <a:gd name="T59" fmla="*/ 61 h 608"/>
                  <a:gd name="T60" fmla="*/ 19 w 609"/>
                  <a:gd name="T61" fmla="*/ 121 h 608"/>
                  <a:gd name="T62" fmla="*/ 26 w 609"/>
                  <a:gd name="T63" fmla="*/ 150 h 608"/>
                  <a:gd name="T64" fmla="*/ 34 w 609"/>
                  <a:gd name="T65" fmla="*/ 179 h 608"/>
                  <a:gd name="T66" fmla="*/ 44 w 609"/>
                  <a:gd name="T67" fmla="*/ 207 h 608"/>
                  <a:gd name="T68" fmla="*/ 54 w 609"/>
                  <a:gd name="T69" fmla="*/ 233 h 608"/>
                  <a:gd name="T70" fmla="*/ 67 w 609"/>
                  <a:gd name="T71" fmla="*/ 260 h 608"/>
                  <a:gd name="T72" fmla="*/ 80 w 609"/>
                  <a:gd name="T73" fmla="*/ 286 h 608"/>
                  <a:gd name="T74" fmla="*/ 94 w 609"/>
                  <a:gd name="T75" fmla="*/ 311 h 608"/>
                  <a:gd name="T76" fmla="*/ 110 w 609"/>
                  <a:gd name="T77" fmla="*/ 336 h 608"/>
                  <a:gd name="T78" fmla="*/ 145 w 609"/>
                  <a:gd name="T79" fmla="*/ 382 h 608"/>
                  <a:gd name="T80" fmla="*/ 163 w 609"/>
                  <a:gd name="T81" fmla="*/ 403 h 608"/>
                  <a:gd name="T82" fmla="*/ 183 w 609"/>
                  <a:gd name="T83" fmla="*/ 424 h 608"/>
                  <a:gd name="T84" fmla="*/ 204 w 609"/>
                  <a:gd name="T85" fmla="*/ 444 h 608"/>
                  <a:gd name="T86" fmla="*/ 226 w 609"/>
                  <a:gd name="T87" fmla="*/ 463 h 608"/>
                  <a:gd name="T88" fmla="*/ 249 w 609"/>
                  <a:gd name="T89" fmla="*/ 481 h 608"/>
                  <a:gd name="T90" fmla="*/ 272 w 609"/>
                  <a:gd name="T91" fmla="*/ 498 h 608"/>
                  <a:gd name="T92" fmla="*/ 297 w 609"/>
                  <a:gd name="T93" fmla="*/ 514 h 608"/>
                  <a:gd name="T94" fmla="*/ 322 w 609"/>
                  <a:gd name="T95" fmla="*/ 528 h 608"/>
                  <a:gd name="T96" fmla="*/ 375 w 609"/>
                  <a:gd name="T97" fmla="*/ 554 h 608"/>
                  <a:gd name="T98" fmla="*/ 429 w 609"/>
                  <a:gd name="T99" fmla="*/ 574 h 608"/>
                  <a:gd name="T100" fmla="*/ 458 w 609"/>
                  <a:gd name="T101" fmla="*/ 582 h 608"/>
                  <a:gd name="T102" fmla="*/ 487 w 609"/>
                  <a:gd name="T103" fmla="*/ 589 h 608"/>
                  <a:gd name="T104" fmla="*/ 546 w 609"/>
                  <a:gd name="T105" fmla="*/ 598 h 608"/>
                  <a:gd name="T106" fmla="*/ 609 w 609"/>
                  <a:gd name="T107" fmla="*/ 601 h 608"/>
                  <a:gd name="T108" fmla="*/ 609 w 609"/>
                  <a:gd name="T109" fmla="*/ 608 h 6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9"/>
                  <a:gd name="T166" fmla="*/ 0 h 608"/>
                  <a:gd name="T167" fmla="*/ 609 w 609"/>
                  <a:gd name="T168" fmla="*/ 608 h 6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9" h="608">
                    <a:moveTo>
                      <a:pt x="609" y="608"/>
                    </a:moveTo>
                    <a:lnTo>
                      <a:pt x="546" y="605"/>
                    </a:lnTo>
                    <a:lnTo>
                      <a:pt x="485" y="596"/>
                    </a:lnTo>
                    <a:lnTo>
                      <a:pt x="455" y="589"/>
                    </a:lnTo>
                    <a:lnTo>
                      <a:pt x="426" y="581"/>
                    </a:lnTo>
                    <a:lnTo>
                      <a:pt x="371" y="561"/>
                    </a:lnTo>
                    <a:lnTo>
                      <a:pt x="318" y="535"/>
                    </a:lnTo>
                    <a:lnTo>
                      <a:pt x="292" y="520"/>
                    </a:lnTo>
                    <a:lnTo>
                      <a:pt x="267" y="504"/>
                    </a:lnTo>
                    <a:lnTo>
                      <a:pt x="244" y="487"/>
                    </a:lnTo>
                    <a:lnTo>
                      <a:pt x="221" y="469"/>
                    </a:lnTo>
                    <a:lnTo>
                      <a:pt x="199" y="450"/>
                    </a:lnTo>
                    <a:lnTo>
                      <a:pt x="178" y="430"/>
                    </a:lnTo>
                    <a:lnTo>
                      <a:pt x="158" y="409"/>
                    </a:lnTo>
                    <a:lnTo>
                      <a:pt x="139" y="387"/>
                    </a:lnTo>
                    <a:lnTo>
                      <a:pt x="104" y="341"/>
                    </a:lnTo>
                    <a:lnTo>
                      <a:pt x="88" y="316"/>
                    </a:lnTo>
                    <a:lnTo>
                      <a:pt x="73" y="290"/>
                    </a:lnTo>
                    <a:lnTo>
                      <a:pt x="60" y="264"/>
                    </a:lnTo>
                    <a:lnTo>
                      <a:pt x="47" y="237"/>
                    </a:lnTo>
                    <a:lnTo>
                      <a:pt x="37" y="210"/>
                    </a:lnTo>
                    <a:lnTo>
                      <a:pt x="27" y="182"/>
                    </a:lnTo>
                    <a:lnTo>
                      <a:pt x="19" y="152"/>
                    </a:lnTo>
                    <a:lnTo>
                      <a:pt x="12" y="123"/>
                    </a:lnTo>
                    <a:lnTo>
                      <a:pt x="3" y="63"/>
                    </a:lnTo>
                    <a:lnTo>
                      <a:pt x="1" y="31"/>
                    </a:lnTo>
                    <a:lnTo>
                      <a:pt x="0" y="0"/>
                    </a:lnTo>
                    <a:lnTo>
                      <a:pt x="7" y="0"/>
                    </a:lnTo>
                    <a:lnTo>
                      <a:pt x="8" y="31"/>
                    </a:lnTo>
                    <a:lnTo>
                      <a:pt x="10" y="61"/>
                    </a:lnTo>
                    <a:lnTo>
                      <a:pt x="19" y="121"/>
                    </a:lnTo>
                    <a:lnTo>
                      <a:pt x="26" y="150"/>
                    </a:lnTo>
                    <a:lnTo>
                      <a:pt x="34" y="179"/>
                    </a:lnTo>
                    <a:lnTo>
                      <a:pt x="44" y="207"/>
                    </a:lnTo>
                    <a:lnTo>
                      <a:pt x="54" y="233"/>
                    </a:lnTo>
                    <a:lnTo>
                      <a:pt x="67" y="260"/>
                    </a:lnTo>
                    <a:lnTo>
                      <a:pt x="80" y="286"/>
                    </a:lnTo>
                    <a:lnTo>
                      <a:pt x="94" y="311"/>
                    </a:lnTo>
                    <a:lnTo>
                      <a:pt x="110" y="336"/>
                    </a:lnTo>
                    <a:lnTo>
                      <a:pt x="145" y="382"/>
                    </a:lnTo>
                    <a:lnTo>
                      <a:pt x="163" y="403"/>
                    </a:lnTo>
                    <a:lnTo>
                      <a:pt x="183" y="424"/>
                    </a:lnTo>
                    <a:lnTo>
                      <a:pt x="204" y="444"/>
                    </a:lnTo>
                    <a:lnTo>
                      <a:pt x="226" y="463"/>
                    </a:lnTo>
                    <a:lnTo>
                      <a:pt x="249" y="481"/>
                    </a:lnTo>
                    <a:lnTo>
                      <a:pt x="272" y="498"/>
                    </a:lnTo>
                    <a:lnTo>
                      <a:pt x="297" y="514"/>
                    </a:lnTo>
                    <a:lnTo>
                      <a:pt x="322" y="528"/>
                    </a:lnTo>
                    <a:lnTo>
                      <a:pt x="375" y="554"/>
                    </a:lnTo>
                    <a:lnTo>
                      <a:pt x="429" y="574"/>
                    </a:lnTo>
                    <a:lnTo>
                      <a:pt x="458" y="582"/>
                    </a:lnTo>
                    <a:lnTo>
                      <a:pt x="487" y="589"/>
                    </a:lnTo>
                    <a:lnTo>
                      <a:pt x="546" y="598"/>
                    </a:lnTo>
                    <a:lnTo>
                      <a:pt x="609" y="601"/>
                    </a:lnTo>
                    <a:lnTo>
                      <a:pt x="609" y="608"/>
                    </a:lnTo>
                    <a:close/>
                  </a:path>
                </a:pathLst>
              </a:custGeom>
              <a:solidFill>
                <a:srgbClr val="000000"/>
              </a:solidFill>
              <a:ln w="9525">
                <a:noFill/>
                <a:round/>
                <a:headEnd/>
                <a:tailEnd/>
              </a:ln>
            </p:spPr>
            <p:txBody>
              <a:bodyPr/>
              <a:lstStyle/>
              <a:p>
                <a:endParaRPr lang="he-IL"/>
              </a:p>
            </p:txBody>
          </p:sp>
          <p:sp>
            <p:nvSpPr>
              <p:cNvPr id="379" name="Freeform 81"/>
              <p:cNvSpPr>
                <a:spLocks/>
              </p:cNvSpPr>
              <p:nvPr/>
            </p:nvSpPr>
            <p:spPr bwMode="auto">
              <a:xfrm>
                <a:off x="4442" y="3325"/>
                <a:ext cx="1" cy="7"/>
              </a:xfrm>
              <a:custGeom>
                <a:avLst/>
                <a:gdLst>
                  <a:gd name="T0" fmla="*/ 0 w 1"/>
                  <a:gd name="T1" fmla="*/ 7 h 7"/>
                  <a:gd name="T2" fmla="*/ 0 w 1"/>
                  <a:gd name="T3" fmla="*/ 0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7"/>
                    </a:moveTo>
                    <a:lnTo>
                      <a:pt x="0" y="0"/>
                    </a:lnTo>
                    <a:lnTo>
                      <a:pt x="0" y="7"/>
                    </a:lnTo>
                    <a:close/>
                  </a:path>
                </a:pathLst>
              </a:custGeom>
              <a:solidFill>
                <a:srgbClr val="000000"/>
              </a:solidFill>
              <a:ln w="9525">
                <a:noFill/>
                <a:round/>
                <a:headEnd/>
                <a:tailEnd/>
              </a:ln>
            </p:spPr>
            <p:txBody>
              <a:bodyPr/>
              <a:lstStyle/>
              <a:p>
                <a:endParaRPr lang="he-IL"/>
              </a:p>
            </p:txBody>
          </p:sp>
          <p:sp>
            <p:nvSpPr>
              <p:cNvPr id="380" name="Freeform 82"/>
              <p:cNvSpPr>
                <a:spLocks/>
              </p:cNvSpPr>
              <p:nvPr/>
            </p:nvSpPr>
            <p:spPr bwMode="auto">
              <a:xfrm>
                <a:off x="3833" y="2115"/>
                <a:ext cx="609" cy="609"/>
              </a:xfrm>
              <a:custGeom>
                <a:avLst/>
                <a:gdLst>
                  <a:gd name="T0" fmla="*/ 0 w 609"/>
                  <a:gd name="T1" fmla="*/ 609 h 609"/>
                  <a:gd name="T2" fmla="*/ 3 w 609"/>
                  <a:gd name="T3" fmla="*/ 545 h 609"/>
                  <a:gd name="T4" fmla="*/ 12 w 609"/>
                  <a:gd name="T5" fmla="*/ 485 h 609"/>
                  <a:gd name="T6" fmla="*/ 19 w 609"/>
                  <a:gd name="T7" fmla="*/ 456 h 609"/>
                  <a:gd name="T8" fmla="*/ 27 w 609"/>
                  <a:gd name="T9" fmla="*/ 426 h 609"/>
                  <a:gd name="T10" fmla="*/ 47 w 609"/>
                  <a:gd name="T11" fmla="*/ 371 h 609"/>
                  <a:gd name="T12" fmla="*/ 73 w 609"/>
                  <a:gd name="T13" fmla="*/ 318 h 609"/>
                  <a:gd name="T14" fmla="*/ 88 w 609"/>
                  <a:gd name="T15" fmla="*/ 293 h 609"/>
                  <a:gd name="T16" fmla="*/ 104 w 609"/>
                  <a:gd name="T17" fmla="*/ 268 h 609"/>
                  <a:gd name="T18" fmla="*/ 121 w 609"/>
                  <a:gd name="T19" fmla="*/ 245 h 609"/>
                  <a:gd name="T20" fmla="*/ 139 w 609"/>
                  <a:gd name="T21" fmla="*/ 222 h 609"/>
                  <a:gd name="T22" fmla="*/ 158 w 609"/>
                  <a:gd name="T23" fmla="*/ 199 h 609"/>
                  <a:gd name="T24" fmla="*/ 178 w 609"/>
                  <a:gd name="T25" fmla="*/ 178 h 609"/>
                  <a:gd name="T26" fmla="*/ 199 w 609"/>
                  <a:gd name="T27" fmla="*/ 158 h 609"/>
                  <a:gd name="T28" fmla="*/ 221 w 609"/>
                  <a:gd name="T29" fmla="*/ 139 h 609"/>
                  <a:gd name="T30" fmla="*/ 268 w 609"/>
                  <a:gd name="T31" fmla="*/ 104 h 609"/>
                  <a:gd name="T32" fmla="*/ 293 w 609"/>
                  <a:gd name="T33" fmla="*/ 88 h 609"/>
                  <a:gd name="T34" fmla="*/ 318 w 609"/>
                  <a:gd name="T35" fmla="*/ 74 h 609"/>
                  <a:gd name="T36" fmla="*/ 344 w 609"/>
                  <a:gd name="T37" fmla="*/ 61 h 609"/>
                  <a:gd name="T38" fmla="*/ 371 w 609"/>
                  <a:gd name="T39" fmla="*/ 49 h 609"/>
                  <a:gd name="T40" fmla="*/ 399 w 609"/>
                  <a:gd name="T41" fmla="*/ 37 h 609"/>
                  <a:gd name="T42" fmla="*/ 427 w 609"/>
                  <a:gd name="T43" fmla="*/ 27 h 609"/>
                  <a:gd name="T44" fmla="*/ 457 w 609"/>
                  <a:gd name="T45" fmla="*/ 19 h 609"/>
                  <a:gd name="T46" fmla="*/ 486 w 609"/>
                  <a:gd name="T47" fmla="*/ 12 h 609"/>
                  <a:gd name="T48" fmla="*/ 546 w 609"/>
                  <a:gd name="T49" fmla="*/ 3 h 609"/>
                  <a:gd name="T50" fmla="*/ 609 w 609"/>
                  <a:gd name="T51" fmla="*/ 0 h 609"/>
                  <a:gd name="T52" fmla="*/ 609 w 609"/>
                  <a:gd name="T53" fmla="*/ 8 h 609"/>
                  <a:gd name="T54" fmla="*/ 546 w 609"/>
                  <a:gd name="T55" fmla="*/ 11 h 609"/>
                  <a:gd name="T56" fmla="*/ 487 w 609"/>
                  <a:gd name="T57" fmla="*/ 20 h 609"/>
                  <a:gd name="T58" fmla="*/ 458 w 609"/>
                  <a:gd name="T59" fmla="*/ 27 h 609"/>
                  <a:gd name="T60" fmla="*/ 429 w 609"/>
                  <a:gd name="T61" fmla="*/ 35 h 609"/>
                  <a:gd name="T62" fmla="*/ 401 w 609"/>
                  <a:gd name="T63" fmla="*/ 45 h 609"/>
                  <a:gd name="T64" fmla="*/ 375 w 609"/>
                  <a:gd name="T65" fmla="*/ 56 h 609"/>
                  <a:gd name="T66" fmla="*/ 348 w 609"/>
                  <a:gd name="T67" fmla="*/ 68 h 609"/>
                  <a:gd name="T68" fmla="*/ 322 w 609"/>
                  <a:gd name="T69" fmla="*/ 81 h 609"/>
                  <a:gd name="T70" fmla="*/ 297 w 609"/>
                  <a:gd name="T71" fmla="*/ 95 h 609"/>
                  <a:gd name="T72" fmla="*/ 272 w 609"/>
                  <a:gd name="T73" fmla="*/ 111 h 609"/>
                  <a:gd name="T74" fmla="*/ 226 w 609"/>
                  <a:gd name="T75" fmla="*/ 145 h 609"/>
                  <a:gd name="T76" fmla="*/ 204 w 609"/>
                  <a:gd name="T77" fmla="*/ 164 h 609"/>
                  <a:gd name="T78" fmla="*/ 183 w 609"/>
                  <a:gd name="T79" fmla="*/ 184 h 609"/>
                  <a:gd name="T80" fmla="*/ 163 w 609"/>
                  <a:gd name="T81" fmla="*/ 205 h 609"/>
                  <a:gd name="T82" fmla="*/ 145 w 609"/>
                  <a:gd name="T83" fmla="*/ 227 h 609"/>
                  <a:gd name="T84" fmla="*/ 127 w 609"/>
                  <a:gd name="T85" fmla="*/ 250 h 609"/>
                  <a:gd name="T86" fmla="*/ 110 w 609"/>
                  <a:gd name="T87" fmla="*/ 273 h 609"/>
                  <a:gd name="T88" fmla="*/ 94 w 609"/>
                  <a:gd name="T89" fmla="*/ 298 h 609"/>
                  <a:gd name="T90" fmla="*/ 80 w 609"/>
                  <a:gd name="T91" fmla="*/ 322 h 609"/>
                  <a:gd name="T92" fmla="*/ 54 w 609"/>
                  <a:gd name="T93" fmla="*/ 375 h 609"/>
                  <a:gd name="T94" fmla="*/ 34 w 609"/>
                  <a:gd name="T95" fmla="*/ 430 h 609"/>
                  <a:gd name="T96" fmla="*/ 26 w 609"/>
                  <a:gd name="T97" fmla="*/ 459 h 609"/>
                  <a:gd name="T98" fmla="*/ 19 w 609"/>
                  <a:gd name="T99" fmla="*/ 487 h 609"/>
                  <a:gd name="T100" fmla="*/ 10 w 609"/>
                  <a:gd name="T101" fmla="*/ 547 h 609"/>
                  <a:gd name="T102" fmla="*/ 7 w 609"/>
                  <a:gd name="T103" fmla="*/ 609 h 609"/>
                  <a:gd name="T104" fmla="*/ 0 w 609"/>
                  <a:gd name="T105" fmla="*/ 609 h 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9"/>
                  <a:gd name="T160" fmla="*/ 0 h 609"/>
                  <a:gd name="T161" fmla="*/ 609 w 609"/>
                  <a:gd name="T162" fmla="*/ 609 h 6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9" h="609">
                    <a:moveTo>
                      <a:pt x="0" y="609"/>
                    </a:moveTo>
                    <a:lnTo>
                      <a:pt x="3" y="545"/>
                    </a:lnTo>
                    <a:lnTo>
                      <a:pt x="12" y="485"/>
                    </a:lnTo>
                    <a:lnTo>
                      <a:pt x="19" y="456"/>
                    </a:lnTo>
                    <a:lnTo>
                      <a:pt x="27" y="426"/>
                    </a:lnTo>
                    <a:lnTo>
                      <a:pt x="47" y="371"/>
                    </a:lnTo>
                    <a:lnTo>
                      <a:pt x="73" y="318"/>
                    </a:lnTo>
                    <a:lnTo>
                      <a:pt x="88" y="293"/>
                    </a:lnTo>
                    <a:lnTo>
                      <a:pt x="104" y="268"/>
                    </a:lnTo>
                    <a:lnTo>
                      <a:pt x="121" y="245"/>
                    </a:lnTo>
                    <a:lnTo>
                      <a:pt x="139" y="222"/>
                    </a:lnTo>
                    <a:lnTo>
                      <a:pt x="158" y="199"/>
                    </a:lnTo>
                    <a:lnTo>
                      <a:pt x="178" y="178"/>
                    </a:lnTo>
                    <a:lnTo>
                      <a:pt x="199" y="158"/>
                    </a:lnTo>
                    <a:lnTo>
                      <a:pt x="221" y="139"/>
                    </a:lnTo>
                    <a:lnTo>
                      <a:pt x="268" y="104"/>
                    </a:lnTo>
                    <a:lnTo>
                      <a:pt x="293" y="88"/>
                    </a:lnTo>
                    <a:lnTo>
                      <a:pt x="318" y="74"/>
                    </a:lnTo>
                    <a:lnTo>
                      <a:pt x="344" y="61"/>
                    </a:lnTo>
                    <a:lnTo>
                      <a:pt x="371" y="49"/>
                    </a:lnTo>
                    <a:lnTo>
                      <a:pt x="399" y="37"/>
                    </a:lnTo>
                    <a:lnTo>
                      <a:pt x="427" y="27"/>
                    </a:lnTo>
                    <a:lnTo>
                      <a:pt x="457" y="19"/>
                    </a:lnTo>
                    <a:lnTo>
                      <a:pt x="486" y="12"/>
                    </a:lnTo>
                    <a:lnTo>
                      <a:pt x="546" y="3"/>
                    </a:lnTo>
                    <a:lnTo>
                      <a:pt x="609" y="0"/>
                    </a:lnTo>
                    <a:lnTo>
                      <a:pt x="609" y="8"/>
                    </a:lnTo>
                    <a:lnTo>
                      <a:pt x="546" y="11"/>
                    </a:lnTo>
                    <a:lnTo>
                      <a:pt x="487" y="20"/>
                    </a:lnTo>
                    <a:lnTo>
                      <a:pt x="458" y="27"/>
                    </a:lnTo>
                    <a:lnTo>
                      <a:pt x="429" y="35"/>
                    </a:lnTo>
                    <a:lnTo>
                      <a:pt x="401" y="45"/>
                    </a:lnTo>
                    <a:lnTo>
                      <a:pt x="375" y="56"/>
                    </a:lnTo>
                    <a:lnTo>
                      <a:pt x="348" y="68"/>
                    </a:lnTo>
                    <a:lnTo>
                      <a:pt x="322" y="81"/>
                    </a:lnTo>
                    <a:lnTo>
                      <a:pt x="297" y="95"/>
                    </a:lnTo>
                    <a:lnTo>
                      <a:pt x="272" y="111"/>
                    </a:lnTo>
                    <a:lnTo>
                      <a:pt x="226" y="145"/>
                    </a:lnTo>
                    <a:lnTo>
                      <a:pt x="204" y="164"/>
                    </a:lnTo>
                    <a:lnTo>
                      <a:pt x="183" y="184"/>
                    </a:lnTo>
                    <a:lnTo>
                      <a:pt x="163" y="205"/>
                    </a:lnTo>
                    <a:lnTo>
                      <a:pt x="145" y="227"/>
                    </a:lnTo>
                    <a:lnTo>
                      <a:pt x="127" y="250"/>
                    </a:lnTo>
                    <a:lnTo>
                      <a:pt x="110" y="273"/>
                    </a:lnTo>
                    <a:lnTo>
                      <a:pt x="94" y="298"/>
                    </a:lnTo>
                    <a:lnTo>
                      <a:pt x="80" y="322"/>
                    </a:lnTo>
                    <a:lnTo>
                      <a:pt x="54" y="375"/>
                    </a:lnTo>
                    <a:lnTo>
                      <a:pt x="34" y="430"/>
                    </a:lnTo>
                    <a:lnTo>
                      <a:pt x="26" y="459"/>
                    </a:lnTo>
                    <a:lnTo>
                      <a:pt x="19" y="487"/>
                    </a:lnTo>
                    <a:lnTo>
                      <a:pt x="10" y="547"/>
                    </a:lnTo>
                    <a:lnTo>
                      <a:pt x="7" y="609"/>
                    </a:lnTo>
                    <a:lnTo>
                      <a:pt x="0" y="609"/>
                    </a:lnTo>
                    <a:close/>
                  </a:path>
                </a:pathLst>
              </a:custGeom>
              <a:solidFill>
                <a:srgbClr val="000000"/>
              </a:solidFill>
              <a:ln w="9525">
                <a:noFill/>
                <a:round/>
                <a:headEnd/>
                <a:tailEnd/>
              </a:ln>
            </p:spPr>
            <p:txBody>
              <a:bodyPr/>
              <a:lstStyle/>
              <a:p>
                <a:endParaRPr lang="he-IL"/>
              </a:p>
            </p:txBody>
          </p:sp>
          <p:sp>
            <p:nvSpPr>
              <p:cNvPr id="381" name="Freeform 83"/>
              <p:cNvSpPr>
                <a:spLocks/>
              </p:cNvSpPr>
              <p:nvPr/>
            </p:nvSpPr>
            <p:spPr bwMode="auto">
              <a:xfrm>
                <a:off x="3833" y="2724"/>
                <a:ext cx="7" cy="1"/>
              </a:xfrm>
              <a:custGeom>
                <a:avLst/>
                <a:gdLst>
                  <a:gd name="T0" fmla="*/ 0 w 7"/>
                  <a:gd name="T1" fmla="*/ 0 h 1"/>
                  <a:gd name="T2" fmla="*/ 7 w 7"/>
                  <a:gd name="T3" fmla="*/ 0 h 1"/>
                  <a:gd name="T4" fmla="*/ 0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lnTo>
                      <a:pt x="0" y="0"/>
                    </a:lnTo>
                    <a:close/>
                  </a:path>
                </a:pathLst>
              </a:custGeom>
              <a:solidFill>
                <a:srgbClr val="000000"/>
              </a:solidFill>
              <a:ln w="9525">
                <a:noFill/>
                <a:round/>
                <a:headEnd/>
                <a:tailEnd/>
              </a:ln>
            </p:spPr>
            <p:txBody>
              <a:bodyPr/>
              <a:lstStyle/>
              <a:p>
                <a:endParaRPr lang="he-IL"/>
              </a:p>
            </p:txBody>
          </p:sp>
          <p:sp>
            <p:nvSpPr>
              <p:cNvPr id="382" name="Freeform 84"/>
              <p:cNvSpPr>
                <a:spLocks/>
              </p:cNvSpPr>
              <p:nvPr/>
            </p:nvSpPr>
            <p:spPr bwMode="auto">
              <a:xfrm>
                <a:off x="4442" y="2115"/>
                <a:ext cx="1" cy="8"/>
              </a:xfrm>
              <a:custGeom>
                <a:avLst/>
                <a:gdLst>
                  <a:gd name="T0" fmla="*/ 0 w 1"/>
                  <a:gd name="T1" fmla="*/ 0 h 8"/>
                  <a:gd name="T2" fmla="*/ 0 w 1"/>
                  <a:gd name="T3" fmla="*/ 8 h 8"/>
                  <a:gd name="T4" fmla="*/ 0 w 1"/>
                  <a:gd name="T5" fmla="*/ 0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8"/>
                    </a:lnTo>
                    <a:lnTo>
                      <a:pt x="0" y="0"/>
                    </a:lnTo>
                    <a:close/>
                  </a:path>
                </a:pathLst>
              </a:custGeom>
              <a:solidFill>
                <a:srgbClr val="000000"/>
              </a:solidFill>
              <a:ln w="9525">
                <a:noFill/>
                <a:round/>
                <a:headEnd/>
                <a:tailEnd/>
              </a:ln>
            </p:spPr>
            <p:txBody>
              <a:bodyPr/>
              <a:lstStyle/>
              <a:p>
                <a:endParaRPr lang="he-IL"/>
              </a:p>
            </p:txBody>
          </p:sp>
          <p:sp>
            <p:nvSpPr>
              <p:cNvPr id="383" name="Freeform 85"/>
              <p:cNvSpPr>
                <a:spLocks/>
              </p:cNvSpPr>
              <p:nvPr/>
            </p:nvSpPr>
            <p:spPr bwMode="auto">
              <a:xfrm>
                <a:off x="3873" y="2156"/>
                <a:ext cx="569" cy="568"/>
              </a:xfrm>
              <a:custGeom>
                <a:avLst/>
                <a:gdLst>
                  <a:gd name="T0" fmla="*/ 569 w 569"/>
                  <a:gd name="T1" fmla="*/ 7 h 568"/>
                  <a:gd name="T2" fmla="*/ 511 w 569"/>
                  <a:gd name="T3" fmla="*/ 10 h 568"/>
                  <a:gd name="T4" fmla="*/ 483 w 569"/>
                  <a:gd name="T5" fmla="*/ 14 h 568"/>
                  <a:gd name="T6" fmla="*/ 455 w 569"/>
                  <a:gd name="T7" fmla="*/ 19 h 568"/>
                  <a:gd name="T8" fmla="*/ 428 w 569"/>
                  <a:gd name="T9" fmla="*/ 25 h 568"/>
                  <a:gd name="T10" fmla="*/ 401 w 569"/>
                  <a:gd name="T11" fmla="*/ 32 h 568"/>
                  <a:gd name="T12" fmla="*/ 376 w 569"/>
                  <a:gd name="T13" fmla="*/ 41 h 568"/>
                  <a:gd name="T14" fmla="*/ 350 w 569"/>
                  <a:gd name="T15" fmla="*/ 51 h 568"/>
                  <a:gd name="T16" fmla="*/ 325 w 569"/>
                  <a:gd name="T17" fmla="*/ 63 h 568"/>
                  <a:gd name="T18" fmla="*/ 301 w 569"/>
                  <a:gd name="T19" fmla="*/ 74 h 568"/>
                  <a:gd name="T20" fmla="*/ 255 w 569"/>
                  <a:gd name="T21" fmla="*/ 102 h 568"/>
                  <a:gd name="T22" fmla="*/ 211 w 569"/>
                  <a:gd name="T23" fmla="*/ 135 h 568"/>
                  <a:gd name="T24" fmla="*/ 191 w 569"/>
                  <a:gd name="T25" fmla="*/ 153 h 568"/>
                  <a:gd name="T26" fmla="*/ 172 w 569"/>
                  <a:gd name="T27" fmla="*/ 171 h 568"/>
                  <a:gd name="T28" fmla="*/ 154 w 569"/>
                  <a:gd name="T29" fmla="*/ 191 h 568"/>
                  <a:gd name="T30" fmla="*/ 136 w 569"/>
                  <a:gd name="T31" fmla="*/ 211 h 568"/>
                  <a:gd name="T32" fmla="*/ 103 w 569"/>
                  <a:gd name="T33" fmla="*/ 254 h 568"/>
                  <a:gd name="T34" fmla="*/ 75 w 569"/>
                  <a:gd name="T35" fmla="*/ 300 h 568"/>
                  <a:gd name="T36" fmla="*/ 63 w 569"/>
                  <a:gd name="T37" fmla="*/ 325 h 568"/>
                  <a:gd name="T38" fmla="*/ 51 w 569"/>
                  <a:gd name="T39" fmla="*/ 350 h 568"/>
                  <a:gd name="T40" fmla="*/ 33 w 569"/>
                  <a:gd name="T41" fmla="*/ 400 h 568"/>
                  <a:gd name="T42" fmla="*/ 19 w 569"/>
                  <a:gd name="T43" fmla="*/ 453 h 568"/>
                  <a:gd name="T44" fmla="*/ 15 w 569"/>
                  <a:gd name="T45" fmla="*/ 481 h 568"/>
                  <a:gd name="T46" fmla="*/ 11 w 569"/>
                  <a:gd name="T47" fmla="*/ 509 h 568"/>
                  <a:gd name="T48" fmla="*/ 9 w 569"/>
                  <a:gd name="T49" fmla="*/ 538 h 568"/>
                  <a:gd name="T50" fmla="*/ 8 w 569"/>
                  <a:gd name="T51" fmla="*/ 568 h 568"/>
                  <a:gd name="T52" fmla="*/ 0 w 569"/>
                  <a:gd name="T53" fmla="*/ 568 h 568"/>
                  <a:gd name="T54" fmla="*/ 1 w 569"/>
                  <a:gd name="T55" fmla="*/ 538 h 568"/>
                  <a:gd name="T56" fmla="*/ 3 w 569"/>
                  <a:gd name="T57" fmla="*/ 509 h 568"/>
                  <a:gd name="T58" fmla="*/ 7 w 569"/>
                  <a:gd name="T59" fmla="*/ 480 h 568"/>
                  <a:gd name="T60" fmla="*/ 11 w 569"/>
                  <a:gd name="T61" fmla="*/ 452 h 568"/>
                  <a:gd name="T62" fmla="*/ 25 w 569"/>
                  <a:gd name="T63" fmla="*/ 398 h 568"/>
                  <a:gd name="T64" fmla="*/ 44 w 569"/>
                  <a:gd name="T65" fmla="*/ 347 h 568"/>
                  <a:gd name="T66" fmla="*/ 56 w 569"/>
                  <a:gd name="T67" fmla="*/ 321 h 568"/>
                  <a:gd name="T68" fmla="*/ 68 w 569"/>
                  <a:gd name="T69" fmla="*/ 296 h 568"/>
                  <a:gd name="T70" fmla="*/ 96 w 569"/>
                  <a:gd name="T71" fmla="*/ 250 h 568"/>
                  <a:gd name="T72" fmla="*/ 130 w 569"/>
                  <a:gd name="T73" fmla="*/ 206 h 568"/>
                  <a:gd name="T74" fmla="*/ 148 w 569"/>
                  <a:gd name="T75" fmla="*/ 186 h 568"/>
                  <a:gd name="T76" fmla="*/ 166 w 569"/>
                  <a:gd name="T77" fmla="*/ 166 h 568"/>
                  <a:gd name="T78" fmla="*/ 186 w 569"/>
                  <a:gd name="T79" fmla="*/ 147 h 568"/>
                  <a:gd name="T80" fmla="*/ 206 w 569"/>
                  <a:gd name="T81" fmla="*/ 129 h 568"/>
                  <a:gd name="T82" fmla="*/ 250 w 569"/>
                  <a:gd name="T83" fmla="*/ 96 h 568"/>
                  <a:gd name="T84" fmla="*/ 296 w 569"/>
                  <a:gd name="T85" fmla="*/ 68 h 568"/>
                  <a:gd name="T86" fmla="*/ 321 w 569"/>
                  <a:gd name="T87" fmla="*/ 56 h 568"/>
                  <a:gd name="T88" fmla="*/ 346 w 569"/>
                  <a:gd name="T89" fmla="*/ 44 h 568"/>
                  <a:gd name="T90" fmla="*/ 372 w 569"/>
                  <a:gd name="T91" fmla="*/ 34 h 568"/>
                  <a:gd name="T92" fmla="*/ 398 w 569"/>
                  <a:gd name="T93" fmla="*/ 25 h 568"/>
                  <a:gd name="T94" fmla="*/ 425 w 569"/>
                  <a:gd name="T95" fmla="*/ 18 h 568"/>
                  <a:gd name="T96" fmla="*/ 452 w 569"/>
                  <a:gd name="T97" fmla="*/ 12 h 568"/>
                  <a:gd name="T98" fmla="*/ 481 w 569"/>
                  <a:gd name="T99" fmla="*/ 7 h 568"/>
                  <a:gd name="T100" fmla="*/ 509 w 569"/>
                  <a:gd name="T101" fmla="*/ 3 h 568"/>
                  <a:gd name="T102" fmla="*/ 569 w 569"/>
                  <a:gd name="T103" fmla="*/ 0 h 568"/>
                  <a:gd name="T104" fmla="*/ 569 w 569"/>
                  <a:gd name="T105" fmla="*/ 7 h 5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9"/>
                  <a:gd name="T160" fmla="*/ 0 h 568"/>
                  <a:gd name="T161" fmla="*/ 569 w 569"/>
                  <a:gd name="T162" fmla="*/ 568 h 5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9" h="568">
                    <a:moveTo>
                      <a:pt x="569" y="7"/>
                    </a:moveTo>
                    <a:lnTo>
                      <a:pt x="511" y="10"/>
                    </a:lnTo>
                    <a:lnTo>
                      <a:pt x="483" y="14"/>
                    </a:lnTo>
                    <a:lnTo>
                      <a:pt x="455" y="19"/>
                    </a:lnTo>
                    <a:lnTo>
                      <a:pt x="428" y="25"/>
                    </a:lnTo>
                    <a:lnTo>
                      <a:pt x="401" y="32"/>
                    </a:lnTo>
                    <a:lnTo>
                      <a:pt x="376" y="41"/>
                    </a:lnTo>
                    <a:lnTo>
                      <a:pt x="350" y="51"/>
                    </a:lnTo>
                    <a:lnTo>
                      <a:pt x="325" y="63"/>
                    </a:lnTo>
                    <a:lnTo>
                      <a:pt x="301" y="74"/>
                    </a:lnTo>
                    <a:lnTo>
                      <a:pt x="255" y="102"/>
                    </a:lnTo>
                    <a:lnTo>
                      <a:pt x="211" y="135"/>
                    </a:lnTo>
                    <a:lnTo>
                      <a:pt x="191" y="153"/>
                    </a:lnTo>
                    <a:lnTo>
                      <a:pt x="172" y="171"/>
                    </a:lnTo>
                    <a:lnTo>
                      <a:pt x="154" y="191"/>
                    </a:lnTo>
                    <a:lnTo>
                      <a:pt x="136" y="211"/>
                    </a:lnTo>
                    <a:lnTo>
                      <a:pt x="103" y="254"/>
                    </a:lnTo>
                    <a:lnTo>
                      <a:pt x="75" y="300"/>
                    </a:lnTo>
                    <a:lnTo>
                      <a:pt x="63" y="325"/>
                    </a:lnTo>
                    <a:lnTo>
                      <a:pt x="51" y="350"/>
                    </a:lnTo>
                    <a:lnTo>
                      <a:pt x="33" y="400"/>
                    </a:lnTo>
                    <a:lnTo>
                      <a:pt x="19" y="453"/>
                    </a:lnTo>
                    <a:lnTo>
                      <a:pt x="15" y="481"/>
                    </a:lnTo>
                    <a:lnTo>
                      <a:pt x="11" y="509"/>
                    </a:lnTo>
                    <a:lnTo>
                      <a:pt x="9" y="538"/>
                    </a:lnTo>
                    <a:lnTo>
                      <a:pt x="8" y="568"/>
                    </a:lnTo>
                    <a:lnTo>
                      <a:pt x="0" y="568"/>
                    </a:lnTo>
                    <a:lnTo>
                      <a:pt x="1" y="538"/>
                    </a:lnTo>
                    <a:lnTo>
                      <a:pt x="3" y="509"/>
                    </a:lnTo>
                    <a:lnTo>
                      <a:pt x="7" y="480"/>
                    </a:lnTo>
                    <a:lnTo>
                      <a:pt x="11" y="452"/>
                    </a:lnTo>
                    <a:lnTo>
                      <a:pt x="25" y="398"/>
                    </a:lnTo>
                    <a:lnTo>
                      <a:pt x="44" y="347"/>
                    </a:lnTo>
                    <a:lnTo>
                      <a:pt x="56" y="321"/>
                    </a:lnTo>
                    <a:lnTo>
                      <a:pt x="68" y="296"/>
                    </a:lnTo>
                    <a:lnTo>
                      <a:pt x="96" y="250"/>
                    </a:lnTo>
                    <a:lnTo>
                      <a:pt x="130" y="206"/>
                    </a:lnTo>
                    <a:lnTo>
                      <a:pt x="148" y="186"/>
                    </a:lnTo>
                    <a:lnTo>
                      <a:pt x="166" y="166"/>
                    </a:lnTo>
                    <a:lnTo>
                      <a:pt x="186" y="147"/>
                    </a:lnTo>
                    <a:lnTo>
                      <a:pt x="206" y="129"/>
                    </a:lnTo>
                    <a:lnTo>
                      <a:pt x="250" y="96"/>
                    </a:lnTo>
                    <a:lnTo>
                      <a:pt x="296" y="68"/>
                    </a:lnTo>
                    <a:lnTo>
                      <a:pt x="321" y="56"/>
                    </a:lnTo>
                    <a:lnTo>
                      <a:pt x="346" y="44"/>
                    </a:lnTo>
                    <a:lnTo>
                      <a:pt x="372" y="34"/>
                    </a:lnTo>
                    <a:lnTo>
                      <a:pt x="398" y="25"/>
                    </a:lnTo>
                    <a:lnTo>
                      <a:pt x="425" y="18"/>
                    </a:lnTo>
                    <a:lnTo>
                      <a:pt x="452" y="12"/>
                    </a:lnTo>
                    <a:lnTo>
                      <a:pt x="481" y="7"/>
                    </a:lnTo>
                    <a:lnTo>
                      <a:pt x="509" y="3"/>
                    </a:lnTo>
                    <a:lnTo>
                      <a:pt x="569" y="0"/>
                    </a:lnTo>
                    <a:lnTo>
                      <a:pt x="569" y="7"/>
                    </a:lnTo>
                    <a:close/>
                  </a:path>
                </a:pathLst>
              </a:custGeom>
              <a:solidFill>
                <a:srgbClr val="000000"/>
              </a:solidFill>
              <a:ln w="9525">
                <a:noFill/>
                <a:round/>
                <a:headEnd/>
                <a:tailEnd/>
              </a:ln>
            </p:spPr>
            <p:txBody>
              <a:bodyPr/>
              <a:lstStyle/>
              <a:p>
                <a:endParaRPr lang="he-IL"/>
              </a:p>
            </p:txBody>
          </p:sp>
          <p:sp>
            <p:nvSpPr>
              <p:cNvPr id="384" name="Freeform 86"/>
              <p:cNvSpPr>
                <a:spLocks/>
              </p:cNvSpPr>
              <p:nvPr/>
            </p:nvSpPr>
            <p:spPr bwMode="auto">
              <a:xfrm>
                <a:off x="3873" y="2724"/>
                <a:ext cx="569" cy="568"/>
              </a:xfrm>
              <a:custGeom>
                <a:avLst/>
                <a:gdLst>
                  <a:gd name="T0" fmla="*/ 8 w 569"/>
                  <a:gd name="T1" fmla="*/ 0 h 568"/>
                  <a:gd name="T2" fmla="*/ 11 w 569"/>
                  <a:gd name="T3" fmla="*/ 58 h 568"/>
                  <a:gd name="T4" fmla="*/ 15 w 569"/>
                  <a:gd name="T5" fmla="*/ 86 h 568"/>
                  <a:gd name="T6" fmla="*/ 19 w 569"/>
                  <a:gd name="T7" fmla="*/ 113 h 568"/>
                  <a:gd name="T8" fmla="*/ 26 w 569"/>
                  <a:gd name="T9" fmla="*/ 140 h 568"/>
                  <a:gd name="T10" fmla="*/ 33 w 569"/>
                  <a:gd name="T11" fmla="*/ 167 h 568"/>
                  <a:gd name="T12" fmla="*/ 42 w 569"/>
                  <a:gd name="T13" fmla="*/ 193 h 568"/>
                  <a:gd name="T14" fmla="*/ 51 w 569"/>
                  <a:gd name="T15" fmla="*/ 218 h 568"/>
                  <a:gd name="T16" fmla="*/ 63 w 569"/>
                  <a:gd name="T17" fmla="*/ 243 h 568"/>
                  <a:gd name="T18" fmla="*/ 75 w 569"/>
                  <a:gd name="T19" fmla="*/ 267 h 568"/>
                  <a:gd name="T20" fmla="*/ 103 w 569"/>
                  <a:gd name="T21" fmla="*/ 313 h 568"/>
                  <a:gd name="T22" fmla="*/ 136 w 569"/>
                  <a:gd name="T23" fmla="*/ 357 h 568"/>
                  <a:gd name="T24" fmla="*/ 154 w 569"/>
                  <a:gd name="T25" fmla="*/ 377 h 568"/>
                  <a:gd name="T26" fmla="*/ 172 w 569"/>
                  <a:gd name="T27" fmla="*/ 397 h 568"/>
                  <a:gd name="T28" fmla="*/ 191 w 569"/>
                  <a:gd name="T29" fmla="*/ 414 h 568"/>
                  <a:gd name="T30" fmla="*/ 211 w 569"/>
                  <a:gd name="T31" fmla="*/ 432 h 568"/>
                  <a:gd name="T32" fmla="*/ 255 w 569"/>
                  <a:gd name="T33" fmla="*/ 465 h 568"/>
                  <a:gd name="T34" fmla="*/ 278 w 569"/>
                  <a:gd name="T35" fmla="*/ 479 h 568"/>
                  <a:gd name="T36" fmla="*/ 301 w 569"/>
                  <a:gd name="T37" fmla="*/ 493 h 568"/>
                  <a:gd name="T38" fmla="*/ 325 w 569"/>
                  <a:gd name="T39" fmla="*/ 505 h 568"/>
                  <a:gd name="T40" fmla="*/ 350 w 569"/>
                  <a:gd name="T41" fmla="*/ 517 h 568"/>
                  <a:gd name="T42" fmla="*/ 401 w 569"/>
                  <a:gd name="T43" fmla="*/ 535 h 568"/>
                  <a:gd name="T44" fmla="*/ 455 w 569"/>
                  <a:gd name="T45" fmla="*/ 549 h 568"/>
                  <a:gd name="T46" fmla="*/ 482 w 569"/>
                  <a:gd name="T47" fmla="*/ 553 h 568"/>
                  <a:gd name="T48" fmla="*/ 510 w 569"/>
                  <a:gd name="T49" fmla="*/ 557 h 568"/>
                  <a:gd name="T50" fmla="*/ 569 w 569"/>
                  <a:gd name="T51" fmla="*/ 560 h 568"/>
                  <a:gd name="T52" fmla="*/ 569 w 569"/>
                  <a:gd name="T53" fmla="*/ 568 h 568"/>
                  <a:gd name="T54" fmla="*/ 509 w 569"/>
                  <a:gd name="T55" fmla="*/ 565 h 568"/>
                  <a:gd name="T56" fmla="*/ 481 w 569"/>
                  <a:gd name="T57" fmla="*/ 561 h 568"/>
                  <a:gd name="T58" fmla="*/ 453 w 569"/>
                  <a:gd name="T59" fmla="*/ 557 h 568"/>
                  <a:gd name="T60" fmla="*/ 399 w 569"/>
                  <a:gd name="T61" fmla="*/ 543 h 568"/>
                  <a:gd name="T62" fmla="*/ 346 w 569"/>
                  <a:gd name="T63" fmla="*/ 524 h 568"/>
                  <a:gd name="T64" fmla="*/ 321 w 569"/>
                  <a:gd name="T65" fmla="*/ 512 h 568"/>
                  <a:gd name="T66" fmla="*/ 297 w 569"/>
                  <a:gd name="T67" fmla="*/ 500 h 568"/>
                  <a:gd name="T68" fmla="*/ 274 w 569"/>
                  <a:gd name="T69" fmla="*/ 486 h 568"/>
                  <a:gd name="T70" fmla="*/ 251 w 569"/>
                  <a:gd name="T71" fmla="*/ 472 h 568"/>
                  <a:gd name="T72" fmla="*/ 206 w 569"/>
                  <a:gd name="T73" fmla="*/ 438 h 568"/>
                  <a:gd name="T74" fmla="*/ 186 w 569"/>
                  <a:gd name="T75" fmla="*/ 420 h 568"/>
                  <a:gd name="T76" fmla="*/ 166 w 569"/>
                  <a:gd name="T77" fmla="*/ 402 h 568"/>
                  <a:gd name="T78" fmla="*/ 148 w 569"/>
                  <a:gd name="T79" fmla="*/ 382 h 568"/>
                  <a:gd name="T80" fmla="*/ 130 w 569"/>
                  <a:gd name="T81" fmla="*/ 362 h 568"/>
                  <a:gd name="T82" fmla="*/ 96 w 569"/>
                  <a:gd name="T83" fmla="*/ 317 h 568"/>
                  <a:gd name="T84" fmla="*/ 68 w 569"/>
                  <a:gd name="T85" fmla="*/ 271 h 568"/>
                  <a:gd name="T86" fmla="*/ 56 w 569"/>
                  <a:gd name="T87" fmla="*/ 247 h 568"/>
                  <a:gd name="T88" fmla="*/ 44 w 569"/>
                  <a:gd name="T89" fmla="*/ 222 h 568"/>
                  <a:gd name="T90" fmla="*/ 34 w 569"/>
                  <a:gd name="T91" fmla="*/ 195 h 568"/>
                  <a:gd name="T92" fmla="*/ 25 w 569"/>
                  <a:gd name="T93" fmla="*/ 169 h 568"/>
                  <a:gd name="T94" fmla="*/ 18 w 569"/>
                  <a:gd name="T95" fmla="*/ 142 h 568"/>
                  <a:gd name="T96" fmla="*/ 11 w 569"/>
                  <a:gd name="T97" fmla="*/ 115 h 568"/>
                  <a:gd name="T98" fmla="*/ 7 w 569"/>
                  <a:gd name="T99" fmla="*/ 87 h 568"/>
                  <a:gd name="T100" fmla="*/ 3 w 569"/>
                  <a:gd name="T101" fmla="*/ 59 h 568"/>
                  <a:gd name="T102" fmla="*/ 0 w 569"/>
                  <a:gd name="T103" fmla="*/ 0 h 568"/>
                  <a:gd name="T104" fmla="*/ 8 w 569"/>
                  <a:gd name="T105" fmla="*/ 0 h 5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9"/>
                  <a:gd name="T160" fmla="*/ 0 h 568"/>
                  <a:gd name="T161" fmla="*/ 569 w 569"/>
                  <a:gd name="T162" fmla="*/ 568 h 5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9" h="568">
                    <a:moveTo>
                      <a:pt x="8" y="0"/>
                    </a:moveTo>
                    <a:lnTo>
                      <a:pt x="11" y="58"/>
                    </a:lnTo>
                    <a:lnTo>
                      <a:pt x="15" y="86"/>
                    </a:lnTo>
                    <a:lnTo>
                      <a:pt x="19" y="113"/>
                    </a:lnTo>
                    <a:lnTo>
                      <a:pt x="26" y="140"/>
                    </a:lnTo>
                    <a:lnTo>
                      <a:pt x="33" y="167"/>
                    </a:lnTo>
                    <a:lnTo>
                      <a:pt x="42" y="193"/>
                    </a:lnTo>
                    <a:lnTo>
                      <a:pt x="51" y="218"/>
                    </a:lnTo>
                    <a:lnTo>
                      <a:pt x="63" y="243"/>
                    </a:lnTo>
                    <a:lnTo>
                      <a:pt x="75" y="267"/>
                    </a:lnTo>
                    <a:lnTo>
                      <a:pt x="103" y="313"/>
                    </a:lnTo>
                    <a:lnTo>
                      <a:pt x="136" y="357"/>
                    </a:lnTo>
                    <a:lnTo>
                      <a:pt x="154" y="377"/>
                    </a:lnTo>
                    <a:lnTo>
                      <a:pt x="172" y="397"/>
                    </a:lnTo>
                    <a:lnTo>
                      <a:pt x="191" y="414"/>
                    </a:lnTo>
                    <a:lnTo>
                      <a:pt x="211" y="432"/>
                    </a:lnTo>
                    <a:lnTo>
                      <a:pt x="255" y="465"/>
                    </a:lnTo>
                    <a:lnTo>
                      <a:pt x="278" y="479"/>
                    </a:lnTo>
                    <a:lnTo>
                      <a:pt x="301" y="493"/>
                    </a:lnTo>
                    <a:lnTo>
                      <a:pt x="325" y="505"/>
                    </a:lnTo>
                    <a:lnTo>
                      <a:pt x="350" y="517"/>
                    </a:lnTo>
                    <a:lnTo>
                      <a:pt x="401" y="535"/>
                    </a:lnTo>
                    <a:lnTo>
                      <a:pt x="455" y="549"/>
                    </a:lnTo>
                    <a:lnTo>
                      <a:pt x="482" y="553"/>
                    </a:lnTo>
                    <a:lnTo>
                      <a:pt x="510" y="557"/>
                    </a:lnTo>
                    <a:lnTo>
                      <a:pt x="569" y="560"/>
                    </a:lnTo>
                    <a:lnTo>
                      <a:pt x="569" y="568"/>
                    </a:lnTo>
                    <a:lnTo>
                      <a:pt x="509" y="565"/>
                    </a:lnTo>
                    <a:lnTo>
                      <a:pt x="481" y="561"/>
                    </a:lnTo>
                    <a:lnTo>
                      <a:pt x="453" y="557"/>
                    </a:lnTo>
                    <a:lnTo>
                      <a:pt x="399" y="543"/>
                    </a:lnTo>
                    <a:lnTo>
                      <a:pt x="346" y="524"/>
                    </a:lnTo>
                    <a:lnTo>
                      <a:pt x="321" y="512"/>
                    </a:lnTo>
                    <a:lnTo>
                      <a:pt x="297" y="500"/>
                    </a:lnTo>
                    <a:lnTo>
                      <a:pt x="274" y="486"/>
                    </a:lnTo>
                    <a:lnTo>
                      <a:pt x="251" y="472"/>
                    </a:lnTo>
                    <a:lnTo>
                      <a:pt x="206" y="438"/>
                    </a:lnTo>
                    <a:lnTo>
                      <a:pt x="186" y="420"/>
                    </a:lnTo>
                    <a:lnTo>
                      <a:pt x="166" y="402"/>
                    </a:lnTo>
                    <a:lnTo>
                      <a:pt x="148" y="382"/>
                    </a:lnTo>
                    <a:lnTo>
                      <a:pt x="130" y="362"/>
                    </a:lnTo>
                    <a:lnTo>
                      <a:pt x="96" y="317"/>
                    </a:lnTo>
                    <a:lnTo>
                      <a:pt x="68" y="271"/>
                    </a:lnTo>
                    <a:lnTo>
                      <a:pt x="56" y="247"/>
                    </a:lnTo>
                    <a:lnTo>
                      <a:pt x="44" y="222"/>
                    </a:lnTo>
                    <a:lnTo>
                      <a:pt x="34" y="195"/>
                    </a:lnTo>
                    <a:lnTo>
                      <a:pt x="25" y="169"/>
                    </a:lnTo>
                    <a:lnTo>
                      <a:pt x="18" y="142"/>
                    </a:lnTo>
                    <a:lnTo>
                      <a:pt x="11" y="115"/>
                    </a:lnTo>
                    <a:lnTo>
                      <a:pt x="7" y="87"/>
                    </a:lnTo>
                    <a:lnTo>
                      <a:pt x="3" y="59"/>
                    </a:lnTo>
                    <a:lnTo>
                      <a:pt x="0" y="0"/>
                    </a:lnTo>
                    <a:lnTo>
                      <a:pt x="8" y="0"/>
                    </a:lnTo>
                    <a:close/>
                  </a:path>
                </a:pathLst>
              </a:custGeom>
              <a:solidFill>
                <a:srgbClr val="000000"/>
              </a:solidFill>
              <a:ln w="9525">
                <a:noFill/>
                <a:round/>
                <a:headEnd/>
                <a:tailEnd/>
              </a:ln>
            </p:spPr>
            <p:txBody>
              <a:bodyPr/>
              <a:lstStyle/>
              <a:p>
                <a:endParaRPr lang="he-IL"/>
              </a:p>
            </p:txBody>
          </p:sp>
          <p:sp>
            <p:nvSpPr>
              <p:cNvPr id="385" name="Freeform 87"/>
              <p:cNvSpPr>
                <a:spLocks/>
              </p:cNvSpPr>
              <p:nvPr/>
            </p:nvSpPr>
            <p:spPr bwMode="auto">
              <a:xfrm>
                <a:off x="3873" y="2724"/>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rgbClr val="000000"/>
              </a:solidFill>
              <a:ln w="9525">
                <a:noFill/>
                <a:round/>
                <a:headEnd/>
                <a:tailEnd/>
              </a:ln>
            </p:spPr>
            <p:txBody>
              <a:bodyPr/>
              <a:lstStyle/>
              <a:p>
                <a:endParaRPr lang="he-IL"/>
              </a:p>
            </p:txBody>
          </p:sp>
          <p:sp>
            <p:nvSpPr>
              <p:cNvPr id="386" name="Freeform 88"/>
              <p:cNvSpPr>
                <a:spLocks/>
              </p:cNvSpPr>
              <p:nvPr/>
            </p:nvSpPr>
            <p:spPr bwMode="auto">
              <a:xfrm>
                <a:off x="4442" y="2724"/>
                <a:ext cx="559" cy="568"/>
              </a:xfrm>
              <a:custGeom>
                <a:avLst/>
                <a:gdLst>
                  <a:gd name="T0" fmla="*/ 0 w 559"/>
                  <a:gd name="T1" fmla="*/ 560 h 568"/>
                  <a:gd name="T2" fmla="*/ 58 w 559"/>
                  <a:gd name="T3" fmla="*/ 557 h 568"/>
                  <a:gd name="T4" fmla="*/ 113 w 559"/>
                  <a:gd name="T5" fmla="*/ 549 h 568"/>
                  <a:gd name="T6" fmla="*/ 139 w 559"/>
                  <a:gd name="T7" fmla="*/ 542 h 568"/>
                  <a:gd name="T8" fmla="*/ 166 w 559"/>
                  <a:gd name="T9" fmla="*/ 535 h 568"/>
                  <a:gd name="T10" fmla="*/ 192 w 559"/>
                  <a:gd name="T11" fmla="*/ 526 h 568"/>
                  <a:gd name="T12" fmla="*/ 216 w 559"/>
                  <a:gd name="T13" fmla="*/ 517 h 568"/>
                  <a:gd name="T14" fmla="*/ 241 w 559"/>
                  <a:gd name="T15" fmla="*/ 505 h 568"/>
                  <a:gd name="T16" fmla="*/ 265 w 559"/>
                  <a:gd name="T17" fmla="*/ 493 h 568"/>
                  <a:gd name="T18" fmla="*/ 311 w 559"/>
                  <a:gd name="T19" fmla="*/ 465 h 568"/>
                  <a:gd name="T20" fmla="*/ 352 w 559"/>
                  <a:gd name="T21" fmla="*/ 432 h 568"/>
                  <a:gd name="T22" fmla="*/ 372 w 559"/>
                  <a:gd name="T23" fmla="*/ 415 h 568"/>
                  <a:gd name="T24" fmla="*/ 392 w 559"/>
                  <a:gd name="T25" fmla="*/ 396 h 568"/>
                  <a:gd name="T26" fmla="*/ 427 w 559"/>
                  <a:gd name="T27" fmla="*/ 357 h 568"/>
                  <a:gd name="T28" fmla="*/ 459 w 559"/>
                  <a:gd name="T29" fmla="*/ 313 h 568"/>
                  <a:gd name="T30" fmla="*/ 486 w 559"/>
                  <a:gd name="T31" fmla="*/ 267 h 568"/>
                  <a:gd name="T32" fmla="*/ 509 w 559"/>
                  <a:gd name="T33" fmla="*/ 218 h 568"/>
                  <a:gd name="T34" fmla="*/ 519 w 559"/>
                  <a:gd name="T35" fmla="*/ 192 h 568"/>
                  <a:gd name="T36" fmla="*/ 527 w 559"/>
                  <a:gd name="T37" fmla="*/ 167 h 568"/>
                  <a:gd name="T38" fmla="*/ 541 w 559"/>
                  <a:gd name="T39" fmla="*/ 113 h 568"/>
                  <a:gd name="T40" fmla="*/ 546 w 559"/>
                  <a:gd name="T41" fmla="*/ 85 h 568"/>
                  <a:gd name="T42" fmla="*/ 549 w 559"/>
                  <a:gd name="T43" fmla="*/ 57 h 568"/>
                  <a:gd name="T44" fmla="*/ 551 w 559"/>
                  <a:gd name="T45" fmla="*/ 29 h 568"/>
                  <a:gd name="T46" fmla="*/ 552 w 559"/>
                  <a:gd name="T47" fmla="*/ 0 h 568"/>
                  <a:gd name="T48" fmla="*/ 559 w 559"/>
                  <a:gd name="T49" fmla="*/ 0 h 568"/>
                  <a:gd name="T50" fmla="*/ 558 w 559"/>
                  <a:gd name="T51" fmla="*/ 29 h 568"/>
                  <a:gd name="T52" fmla="*/ 556 w 559"/>
                  <a:gd name="T53" fmla="*/ 59 h 568"/>
                  <a:gd name="T54" fmla="*/ 553 w 559"/>
                  <a:gd name="T55" fmla="*/ 87 h 568"/>
                  <a:gd name="T56" fmla="*/ 548 w 559"/>
                  <a:gd name="T57" fmla="*/ 116 h 568"/>
                  <a:gd name="T58" fmla="*/ 534 w 559"/>
                  <a:gd name="T59" fmla="*/ 170 h 568"/>
                  <a:gd name="T60" fmla="*/ 526 w 559"/>
                  <a:gd name="T61" fmla="*/ 196 h 568"/>
                  <a:gd name="T62" fmla="*/ 516 w 559"/>
                  <a:gd name="T63" fmla="*/ 222 h 568"/>
                  <a:gd name="T64" fmla="*/ 493 w 559"/>
                  <a:gd name="T65" fmla="*/ 271 h 568"/>
                  <a:gd name="T66" fmla="*/ 465 w 559"/>
                  <a:gd name="T67" fmla="*/ 318 h 568"/>
                  <a:gd name="T68" fmla="*/ 433 w 559"/>
                  <a:gd name="T69" fmla="*/ 362 h 568"/>
                  <a:gd name="T70" fmla="*/ 397 w 559"/>
                  <a:gd name="T71" fmla="*/ 402 h 568"/>
                  <a:gd name="T72" fmla="*/ 377 w 559"/>
                  <a:gd name="T73" fmla="*/ 421 h 568"/>
                  <a:gd name="T74" fmla="*/ 357 w 559"/>
                  <a:gd name="T75" fmla="*/ 438 h 568"/>
                  <a:gd name="T76" fmla="*/ 315 w 559"/>
                  <a:gd name="T77" fmla="*/ 472 h 568"/>
                  <a:gd name="T78" fmla="*/ 269 w 559"/>
                  <a:gd name="T79" fmla="*/ 500 h 568"/>
                  <a:gd name="T80" fmla="*/ 245 w 559"/>
                  <a:gd name="T81" fmla="*/ 512 h 568"/>
                  <a:gd name="T82" fmla="*/ 220 w 559"/>
                  <a:gd name="T83" fmla="*/ 524 h 568"/>
                  <a:gd name="T84" fmla="*/ 194 w 559"/>
                  <a:gd name="T85" fmla="*/ 534 h 568"/>
                  <a:gd name="T86" fmla="*/ 168 w 559"/>
                  <a:gd name="T87" fmla="*/ 543 h 568"/>
                  <a:gd name="T88" fmla="*/ 141 w 559"/>
                  <a:gd name="T89" fmla="*/ 550 h 568"/>
                  <a:gd name="T90" fmla="*/ 114 w 559"/>
                  <a:gd name="T91" fmla="*/ 557 h 568"/>
                  <a:gd name="T92" fmla="*/ 58 w 559"/>
                  <a:gd name="T93" fmla="*/ 565 h 568"/>
                  <a:gd name="T94" fmla="*/ 0 w 559"/>
                  <a:gd name="T95" fmla="*/ 568 h 568"/>
                  <a:gd name="T96" fmla="*/ 0 w 559"/>
                  <a:gd name="T97" fmla="*/ 560 h 5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9"/>
                  <a:gd name="T148" fmla="*/ 0 h 568"/>
                  <a:gd name="T149" fmla="*/ 559 w 559"/>
                  <a:gd name="T150" fmla="*/ 568 h 5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9" h="568">
                    <a:moveTo>
                      <a:pt x="0" y="560"/>
                    </a:moveTo>
                    <a:lnTo>
                      <a:pt x="58" y="557"/>
                    </a:lnTo>
                    <a:lnTo>
                      <a:pt x="113" y="549"/>
                    </a:lnTo>
                    <a:lnTo>
                      <a:pt x="139" y="542"/>
                    </a:lnTo>
                    <a:lnTo>
                      <a:pt x="166" y="535"/>
                    </a:lnTo>
                    <a:lnTo>
                      <a:pt x="192" y="526"/>
                    </a:lnTo>
                    <a:lnTo>
                      <a:pt x="216" y="517"/>
                    </a:lnTo>
                    <a:lnTo>
                      <a:pt x="241" y="505"/>
                    </a:lnTo>
                    <a:lnTo>
                      <a:pt x="265" y="493"/>
                    </a:lnTo>
                    <a:lnTo>
                      <a:pt x="311" y="465"/>
                    </a:lnTo>
                    <a:lnTo>
                      <a:pt x="352" y="432"/>
                    </a:lnTo>
                    <a:lnTo>
                      <a:pt x="372" y="415"/>
                    </a:lnTo>
                    <a:lnTo>
                      <a:pt x="392" y="396"/>
                    </a:lnTo>
                    <a:lnTo>
                      <a:pt x="427" y="357"/>
                    </a:lnTo>
                    <a:lnTo>
                      <a:pt x="459" y="313"/>
                    </a:lnTo>
                    <a:lnTo>
                      <a:pt x="486" y="267"/>
                    </a:lnTo>
                    <a:lnTo>
                      <a:pt x="509" y="218"/>
                    </a:lnTo>
                    <a:lnTo>
                      <a:pt x="519" y="192"/>
                    </a:lnTo>
                    <a:lnTo>
                      <a:pt x="527" y="167"/>
                    </a:lnTo>
                    <a:lnTo>
                      <a:pt x="541" y="113"/>
                    </a:lnTo>
                    <a:lnTo>
                      <a:pt x="546" y="85"/>
                    </a:lnTo>
                    <a:lnTo>
                      <a:pt x="549" y="57"/>
                    </a:lnTo>
                    <a:lnTo>
                      <a:pt x="551" y="29"/>
                    </a:lnTo>
                    <a:lnTo>
                      <a:pt x="552" y="0"/>
                    </a:lnTo>
                    <a:lnTo>
                      <a:pt x="559" y="0"/>
                    </a:lnTo>
                    <a:lnTo>
                      <a:pt x="558" y="29"/>
                    </a:lnTo>
                    <a:lnTo>
                      <a:pt x="556" y="59"/>
                    </a:lnTo>
                    <a:lnTo>
                      <a:pt x="553" y="87"/>
                    </a:lnTo>
                    <a:lnTo>
                      <a:pt x="548" y="116"/>
                    </a:lnTo>
                    <a:lnTo>
                      <a:pt x="534" y="170"/>
                    </a:lnTo>
                    <a:lnTo>
                      <a:pt x="526" y="196"/>
                    </a:lnTo>
                    <a:lnTo>
                      <a:pt x="516" y="222"/>
                    </a:lnTo>
                    <a:lnTo>
                      <a:pt x="493" y="271"/>
                    </a:lnTo>
                    <a:lnTo>
                      <a:pt x="465" y="318"/>
                    </a:lnTo>
                    <a:lnTo>
                      <a:pt x="433" y="362"/>
                    </a:lnTo>
                    <a:lnTo>
                      <a:pt x="397" y="402"/>
                    </a:lnTo>
                    <a:lnTo>
                      <a:pt x="377" y="421"/>
                    </a:lnTo>
                    <a:lnTo>
                      <a:pt x="357" y="438"/>
                    </a:lnTo>
                    <a:lnTo>
                      <a:pt x="315" y="472"/>
                    </a:lnTo>
                    <a:lnTo>
                      <a:pt x="269" y="500"/>
                    </a:lnTo>
                    <a:lnTo>
                      <a:pt x="245" y="512"/>
                    </a:lnTo>
                    <a:lnTo>
                      <a:pt x="220" y="524"/>
                    </a:lnTo>
                    <a:lnTo>
                      <a:pt x="194" y="534"/>
                    </a:lnTo>
                    <a:lnTo>
                      <a:pt x="168" y="543"/>
                    </a:lnTo>
                    <a:lnTo>
                      <a:pt x="141" y="550"/>
                    </a:lnTo>
                    <a:lnTo>
                      <a:pt x="114" y="557"/>
                    </a:lnTo>
                    <a:lnTo>
                      <a:pt x="58" y="565"/>
                    </a:lnTo>
                    <a:lnTo>
                      <a:pt x="0" y="568"/>
                    </a:lnTo>
                    <a:lnTo>
                      <a:pt x="0" y="560"/>
                    </a:lnTo>
                    <a:close/>
                  </a:path>
                </a:pathLst>
              </a:custGeom>
              <a:solidFill>
                <a:srgbClr val="000000"/>
              </a:solidFill>
              <a:ln w="9525">
                <a:noFill/>
                <a:round/>
                <a:headEnd/>
                <a:tailEnd/>
              </a:ln>
            </p:spPr>
            <p:txBody>
              <a:bodyPr/>
              <a:lstStyle/>
              <a:p>
                <a:endParaRPr lang="he-IL"/>
              </a:p>
            </p:txBody>
          </p:sp>
          <p:sp>
            <p:nvSpPr>
              <p:cNvPr id="387" name="Freeform 89"/>
              <p:cNvSpPr>
                <a:spLocks/>
              </p:cNvSpPr>
              <p:nvPr/>
            </p:nvSpPr>
            <p:spPr bwMode="auto">
              <a:xfrm>
                <a:off x="4442" y="3284"/>
                <a:ext cx="1" cy="8"/>
              </a:xfrm>
              <a:custGeom>
                <a:avLst/>
                <a:gdLst>
                  <a:gd name="T0" fmla="*/ 0 w 1"/>
                  <a:gd name="T1" fmla="*/ 8 h 8"/>
                  <a:gd name="T2" fmla="*/ 0 w 1"/>
                  <a:gd name="T3" fmla="*/ 0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8"/>
                    </a:moveTo>
                    <a:lnTo>
                      <a:pt x="0" y="0"/>
                    </a:lnTo>
                    <a:lnTo>
                      <a:pt x="0" y="8"/>
                    </a:lnTo>
                    <a:close/>
                  </a:path>
                </a:pathLst>
              </a:custGeom>
              <a:solidFill>
                <a:srgbClr val="000000"/>
              </a:solidFill>
              <a:ln w="9525">
                <a:noFill/>
                <a:round/>
                <a:headEnd/>
                <a:tailEnd/>
              </a:ln>
            </p:spPr>
            <p:txBody>
              <a:bodyPr/>
              <a:lstStyle/>
              <a:p>
                <a:endParaRPr lang="he-IL"/>
              </a:p>
            </p:txBody>
          </p:sp>
          <p:sp>
            <p:nvSpPr>
              <p:cNvPr id="388" name="Freeform 90"/>
              <p:cNvSpPr>
                <a:spLocks/>
              </p:cNvSpPr>
              <p:nvPr/>
            </p:nvSpPr>
            <p:spPr bwMode="auto">
              <a:xfrm>
                <a:off x="4442" y="2156"/>
                <a:ext cx="559" cy="568"/>
              </a:xfrm>
              <a:custGeom>
                <a:avLst/>
                <a:gdLst>
                  <a:gd name="T0" fmla="*/ 552 w 559"/>
                  <a:gd name="T1" fmla="*/ 568 h 568"/>
                  <a:gd name="T2" fmla="*/ 549 w 559"/>
                  <a:gd name="T3" fmla="*/ 509 h 568"/>
                  <a:gd name="T4" fmla="*/ 541 w 559"/>
                  <a:gd name="T5" fmla="*/ 454 h 568"/>
                  <a:gd name="T6" fmla="*/ 535 w 559"/>
                  <a:gd name="T7" fmla="*/ 428 h 568"/>
                  <a:gd name="T8" fmla="*/ 527 w 559"/>
                  <a:gd name="T9" fmla="*/ 401 h 568"/>
                  <a:gd name="T10" fmla="*/ 519 w 559"/>
                  <a:gd name="T11" fmla="*/ 375 h 568"/>
                  <a:gd name="T12" fmla="*/ 509 w 559"/>
                  <a:gd name="T13" fmla="*/ 349 h 568"/>
                  <a:gd name="T14" fmla="*/ 486 w 559"/>
                  <a:gd name="T15" fmla="*/ 300 h 568"/>
                  <a:gd name="T16" fmla="*/ 473 w 559"/>
                  <a:gd name="T17" fmla="*/ 277 h 568"/>
                  <a:gd name="T18" fmla="*/ 459 w 559"/>
                  <a:gd name="T19" fmla="*/ 255 h 568"/>
                  <a:gd name="T20" fmla="*/ 427 w 559"/>
                  <a:gd name="T21" fmla="*/ 211 h 568"/>
                  <a:gd name="T22" fmla="*/ 410 w 559"/>
                  <a:gd name="T23" fmla="*/ 191 h 568"/>
                  <a:gd name="T24" fmla="*/ 392 w 559"/>
                  <a:gd name="T25" fmla="*/ 171 h 568"/>
                  <a:gd name="T26" fmla="*/ 352 w 559"/>
                  <a:gd name="T27" fmla="*/ 135 h 568"/>
                  <a:gd name="T28" fmla="*/ 310 w 559"/>
                  <a:gd name="T29" fmla="*/ 102 h 568"/>
                  <a:gd name="T30" fmla="*/ 287 w 559"/>
                  <a:gd name="T31" fmla="*/ 88 h 568"/>
                  <a:gd name="T32" fmla="*/ 265 w 559"/>
                  <a:gd name="T33" fmla="*/ 75 h 568"/>
                  <a:gd name="T34" fmla="*/ 241 w 559"/>
                  <a:gd name="T35" fmla="*/ 63 h 568"/>
                  <a:gd name="T36" fmla="*/ 216 w 559"/>
                  <a:gd name="T37" fmla="*/ 51 h 568"/>
                  <a:gd name="T38" fmla="*/ 165 w 559"/>
                  <a:gd name="T39" fmla="*/ 32 h 568"/>
                  <a:gd name="T40" fmla="*/ 112 w 559"/>
                  <a:gd name="T41" fmla="*/ 19 h 568"/>
                  <a:gd name="T42" fmla="*/ 85 w 559"/>
                  <a:gd name="T43" fmla="*/ 14 h 568"/>
                  <a:gd name="T44" fmla="*/ 58 w 559"/>
                  <a:gd name="T45" fmla="*/ 10 h 568"/>
                  <a:gd name="T46" fmla="*/ 0 w 559"/>
                  <a:gd name="T47" fmla="*/ 7 h 568"/>
                  <a:gd name="T48" fmla="*/ 0 w 559"/>
                  <a:gd name="T49" fmla="*/ 0 h 568"/>
                  <a:gd name="T50" fmla="*/ 58 w 559"/>
                  <a:gd name="T51" fmla="*/ 3 h 568"/>
                  <a:gd name="T52" fmla="*/ 87 w 559"/>
                  <a:gd name="T53" fmla="*/ 7 h 568"/>
                  <a:gd name="T54" fmla="*/ 114 w 559"/>
                  <a:gd name="T55" fmla="*/ 12 h 568"/>
                  <a:gd name="T56" fmla="*/ 168 w 559"/>
                  <a:gd name="T57" fmla="*/ 25 h 568"/>
                  <a:gd name="T58" fmla="*/ 219 w 559"/>
                  <a:gd name="T59" fmla="*/ 44 h 568"/>
                  <a:gd name="T60" fmla="*/ 245 w 559"/>
                  <a:gd name="T61" fmla="*/ 56 h 568"/>
                  <a:gd name="T62" fmla="*/ 269 w 559"/>
                  <a:gd name="T63" fmla="*/ 68 h 568"/>
                  <a:gd name="T64" fmla="*/ 292 w 559"/>
                  <a:gd name="T65" fmla="*/ 82 h 568"/>
                  <a:gd name="T66" fmla="*/ 315 w 559"/>
                  <a:gd name="T67" fmla="*/ 96 h 568"/>
                  <a:gd name="T68" fmla="*/ 357 w 559"/>
                  <a:gd name="T69" fmla="*/ 129 h 568"/>
                  <a:gd name="T70" fmla="*/ 397 w 559"/>
                  <a:gd name="T71" fmla="*/ 165 h 568"/>
                  <a:gd name="T72" fmla="*/ 415 w 559"/>
                  <a:gd name="T73" fmla="*/ 185 h 568"/>
                  <a:gd name="T74" fmla="*/ 433 w 559"/>
                  <a:gd name="T75" fmla="*/ 206 h 568"/>
                  <a:gd name="T76" fmla="*/ 465 w 559"/>
                  <a:gd name="T77" fmla="*/ 250 h 568"/>
                  <a:gd name="T78" fmla="*/ 479 w 559"/>
                  <a:gd name="T79" fmla="*/ 272 h 568"/>
                  <a:gd name="T80" fmla="*/ 493 w 559"/>
                  <a:gd name="T81" fmla="*/ 296 h 568"/>
                  <a:gd name="T82" fmla="*/ 516 w 559"/>
                  <a:gd name="T83" fmla="*/ 345 h 568"/>
                  <a:gd name="T84" fmla="*/ 526 w 559"/>
                  <a:gd name="T85" fmla="*/ 372 h 568"/>
                  <a:gd name="T86" fmla="*/ 534 w 559"/>
                  <a:gd name="T87" fmla="*/ 398 h 568"/>
                  <a:gd name="T88" fmla="*/ 542 w 559"/>
                  <a:gd name="T89" fmla="*/ 425 h 568"/>
                  <a:gd name="T90" fmla="*/ 548 w 559"/>
                  <a:gd name="T91" fmla="*/ 452 h 568"/>
                  <a:gd name="T92" fmla="*/ 556 w 559"/>
                  <a:gd name="T93" fmla="*/ 509 h 568"/>
                  <a:gd name="T94" fmla="*/ 559 w 559"/>
                  <a:gd name="T95" fmla="*/ 568 h 568"/>
                  <a:gd name="T96" fmla="*/ 552 w 559"/>
                  <a:gd name="T97" fmla="*/ 568 h 5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9"/>
                  <a:gd name="T148" fmla="*/ 0 h 568"/>
                  <a:gd name="T149" fmla="*/ 559 w 559"/>
                  <a:gd name="T150" fmla="*/ 568 h 5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9" h="568">
                    <a:moveTo>
                      <a:pt x="552" y="568"/>
                    </a:moveTo>
                    <a:lnTo>
                      <a:pt x="549" y="509"/>
                    </a:lnTo>
                    <a:lnTo>
                      <a:pt x="541" y="454"/>
                    </a:lnTo>
                    <a:lnTo>
                      <a:pt x="535" y="428"/>
                    </a:lnTo>
                    <a:lnTo>
                      <a:pt x="527" y="401"/>
                    </a:lnTo>
                    <a:lnTo>
                      <a:pt x="519" y="375"/>
                    </a:lnTo>
                    <a:lnTo>
                      <a:pt x="509" y="349"/>
                    </a:lnTo>
                    <a:lnTo>
                      <a:pt x="486" y="300"/>
                    </a:lnTo>
                    <a:lnTo>
                      <a:pt x="473" y="277"/>
                    </a:lnTo>
                    <a:lnTo>
                      <a:pt x="459" y="255"/>
                    </a:lnTo>
                    <a:lnTo>
                      <a:pt x="427" y="211"/>
                    </a:lnTo>
                    <a:lnTo>
                      <a:pt x="410" y="191"/>
                    </a:lnTo>
                    <a:lnTo>
                      <a:pt x="392" y="171"/>
                    </a:lnTo>
                    <a:lnTo>
                      <a:pt x="352" y="135"/>
                    </a:lnTo>
                    <a:lnTo>
                      <a:pt x="310" y="102"/>
                    </a:lnTo>
                    <a:lnTo>
                      <a:pt x="287" y="88"/>
                    </a:lnTo>
                    <a:lnTo>
                      <a:pt x="265" y="75"/>
                    </a:lnTo>
                    <a:lnTo>
                      <a:pt x="241" y="63"/>
                    </a:lnTo>
                    <a:lnTo>
                      <a:pt x="216" y="51"/>
                    </a:lnTo>
                    <a:lnTo>
                      <a:pt x="165" y="32"/>
                    </a:lnTo>
                    <a:lnTo>
                      <a:pt x="112" y="19"/>
                    </a:lnTo>
                    <a:lnTo>
                      <a:pt x="85" y="14"/>
                    </a:lnTo>
                    <a:lnTo>
                      <a:pt x="58" y="10"/>
                    </a:lnTo>
                    <a:lnTo>
                      <a:pt x="0" y="7"/>
                    </a:lnTo>
                    <a:lnTo>
                      <a:pt x="0" y="0"/>
                    </a:lnTo>
                    <a:lnTo>
                      <a:pt x="58" y="3"/>
                    </a:lnTo>
                    <a:lnTo>
                      <a:pt x="87" y="7"/>
                    </a:lnTo>
                    <a:lnTo>
                      <a:pt x="114" y="12"/>
                    </a:lnTo>
                    <a:lnTo>
                      <a:pt x="168" y="25"/>
                    </a:lnTo>
                    <a:lnTo>
                      <a:pt x="219" y="44"/>
                    </a:lnTo>
                    <a:lnTo>
                      <a:pt x="245" y="56"/>
                    </a:lnTo>
                    <a:lnTo>
                      <a:pt x="269" y="68"/>
                    </a:lnTo>
                    <a:lnTo>
                      <a:pt x="292" y="82"/>
                    </a:lnTo>
                    <a:lnTo>
                      <a:pt x="315" y="96"/>
                    </a:lnTo>
                    <a:lnTo>
                      <a:pt x="357" y="129"/>
                    </a:lnTo>
                    <a:lnTo>
                      <a:pt x="397" y="165"/>
                    </a:lnTo>
                    <a:lnTo>
                      <a:pt x="415" y="185"/>
                    </a:lnTo>
                    <a:lnTo>
                      <a:pt x="433" y="206"/>
                    </a:lnTo>
                    <a:lnTo>
                      <a:pt x="465" y="250"/>
                    </a:lnTo>
                    <a:lnTo>
                      <a:pt x="479" y="272"/>
                    </a:lnTo>
                    <a:lnTo>
                      <a:pt x="493" y="296"/>
                    </a:lnTo>
                    <a:lnTo>
                      <a:pt x="516" y="345"/>
                    </a:lnTo>
                    <a:lnTo>
                      <a:pt x="526" y="372"/>
                    </a:lnTo>
                    <a:lnTo>
                      <a:pt x="534" y="398"/>
                    </a:lnTo>
                    <a:lnTo>
                      <a:pt x="542" y="425"/>
                    </a:lnTo>
                    <a:lnTo>
                      <a:pt x="548" y="452"/>
                    </a:lnTo>
                    <a:lnTo>
                      <a:pt x="556" y="509"/>
                    </a:lnTo>
                    <a:lnTo>
                      <a:pt x="559" y="568"/>
                    </a:lnTo>
                    <a:lnTo>
                      <a:pt x="552" y="568"/>
                    </a:lnTo>
                    <a:close/>
                  </a:path>
                </a:pathLst>
              </a:custGeom>
              <a:solidFill>
                <a:srgbClr val="000000"/>
              </a:solidFill>
              <a:ln w="9525">
                <a:noFill/>
                <a:round/>
                <a:headEnd/>
                <a:tailEnd/>
              </a:ln>
            </p:spPr>
            <p:txBody>
              <a:bodyPr/>
              <a:lstStyle/>
              <a:p>
                <a:endParaRPr lang="he-IL"/>
              </a:p>
            </p:txBody>
          </p:sp>
          <p:sp>
            <p:nvSpPr>
              <p:cNvPr id="389" name="Freeform 91"/>
              <p:cNvSpPr>
                <a:spLocks/>
              </p:cNvSpPr>
              <p:nvPr/>
            </p:nvSpPr>
            <p:spPr bwMode="auto">
              <a:xfrm>
                <a:off x="4994" y="2724"/>
                <a:ext cx="7" cy="1"/>
              </a:xfrm>
              <a:custGeom>
                <a:avLst/>
                <a:gdLst>
                  <a:gd name="T0" fmla="*/ 7 w 7"/>
                  <a:gd name="T1" fmla="*/ 0 h 1"/>
                  <a:gd name="T2" fmla="*/ 0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7" y="0"/>
                    </a:moveTo>
                    <a:lnTo>
                      <a:pt x="0" y="0"/>
                    </a:lnTo>
                    <a:lnTo>
                      <a:pt x="7" y="0"/>
                    </a:lnTo>
                    <a:close/>
                  </a:path>
                </a:pathLst>
              </a:custGeom>
              <a:solidFill>
                <a:srgbClr val="000000"/>
              </a:solidFill>
              <a:ln w="9525">
                <a:noFill/>
                <a:round/>
                <a:headEnd/>
                <a:tailEnd/>
              </a:ln>
            </p:spPr>
            <p:txBody>
              <a:bodyPr/>
              <a:lstStyle/>
              <a:p>
                <a:endParaRPr lang="he-IL"/>
              </a:p>
            </p:txBody>
          </p:sp>
          <p:sp>
            <p:nvSpPr>
              <p:cNvPr id="390" name="Freeform 92"/>
              <p:cNvSpPr>
                <a:spLocks/>
              </p:cNvSpPr>
              <p:nvPr/>
            </p:nvSpPr>
            <p:spPr bwMode="auto">
              <a:xfrm>
                <a:off x="4442" y="2156"/>
                <a:ext cx="1" cy="7"/>
              </a:xfrm>
              <a:custGeom>
                <a:avLst/>
                <a:gdLst>
                  <a:gd name="T0" fmla="*/ 0 w 1"/>
                  <a:gd name="T1" fmla="*/ 0 h 7"/>
                  <a:gd name="T2" fmla="*/ 0 w 1"/>
                  <a:gd name="T3" fmla="*/ 7 h 7"/>
                  <a:gd name="T4" fmla="*/ 0 w 1"/>
                  <a:gd name="T5" fmla="*/ 0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7"/>
                    </a:lnTo>
                    <a:lnTo>
                      <a:pt x="0" y="0"/>
                    </a:lnTo>
                    <a:close/>
                  </a:path>
                </a:pathLst>
              </a:custGeom>
              <a:solidFill>
                <a:srgbClr val="000000"/>
              </a:solidFill>
              <a:ln w="9525">
                <a:noFill/>
                <a:round/>
                <a:headEnd/>
                <a:tailEnd/>
              </a:ln>
            </p:spPr>
            <p:txBody>
              <a:bodyPr/>
              <a:lstStyle/>
              <a:p>
                <a:endParaRPr lang="he-IL"/>
              </a:p>
            </p:txBody>
          </p:sp>
          <p:sp>
            <p:nvSpPr>
              <p:cNvPr id="391" name="Freeform 93"/>
              <p:cNvSpPr>
                <a:spLocks/>
              </p:cNvSpPr>
              <p:nvPr/>
            </p:nvSpPr>
            <p:spPr bwMode="auto">
              <a:xfrm>
                <a:off x="4206" y="2183"/>
                <a:ext cx="444" cy="1080"/>
              </a:xfrm>
              <a:custGeom>
                <a:avLst/>
                <a:gdLst>
                  <a:gd name="T0" fmla="*/ 412 w 444"/>
                  <a:gd name="T1" fmla="*/ 0 h 1080"/>
                  <a:gd name="T2" fmla="*/ 416 w 444"/>
                  <a:gd name="T3" fmla="*/ 1 h 1080"/>
                  <a:gd name="T4" fmla="*/ 418 w 444"/>
                  <a:gd name="T5" fmla="*/ 2 h 1080"/>
                  <a:gd name="T6" fmla="*/ 420 w 444"/>
                  <a:gd name="T7" fmla="*/ 3 h 1080"/>
                  <a:gd name="T8" fmla="*/ 423 w 444"/>
                  <a:gd name="T9" fmla="*/ 4 h 1080"/>
                  <a:gd name="T10" fmla="*/ 304 w 444"/>
                  <a:gd name="T11" fmla="*/ 298 h 1080"/>
                  <a:gd name="T12" fmla="*/ 444 w 444"/>
                  <a:gd name="T13" fmla="*/ 301 h 1080"/>
                  <a:gd name="T14" fmla="*/ 15 w 444"/>
                  <a:gd name="T15" fmla="*/ 1080 h 1080"/>
                  <a:gd name="T16" fmla="*/ 0 w 444"/>
                  <a:gd name="T17" fmla="*/ 1070 h 1080"/>
                  <a:gd name="T18" fmla="*/ 361 w 444"/>
                  <a:gd name="T19" fmla="*/ 354 h 1080"/>
                  <a:gd name="T20" fmla="*/ 236 w 444"/>
                  <a:gd name="T21" fmla="*/ 352 h 1080"/>
                  <a:gd name="T22" fmla="*/ 412 w 444"/>
                  <a:gd name="T23" fmla="*/ 0 h 10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4"/>
                  <a:gd name="T37" fmla="*/ 0 h 1080"/>
                  <a:gd name="T38" fmla="*/ 444 w 444"/>
                  <a:gd name="T39" fmla="*/ 1080 h 10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4" h="1080">
                    <a:moveTo>
                      <a:pt x="412" y="0"/>
                    </a:moveTo>
                    <a:lnTo>
                      <a:pt x="416" y="1"/>
                    </a:lnTo>
                    <a:lnTo>
                      <a:pt x="418" y="2"/>
                    </a:lnTo>
                    <a:lnTo>
                      <a:pt x="420" y="3"/>
                    </a:lnTo>
                    <a:lnTo>
                      <a:pt x="423" y="4"/>
                    </a:lnTo>
                    <a:lnTo>
                      <a:pt x="304" y="298"/>
                    </a:lnTo>
                    <a:lnTo>
                      <a:pt x="444" y="301"/>
                    </a:lnTo>
                    <a:lnTo>
                      <a:pt x="15" y="1080"/>
                    </a:lnTo>
                    <a:lnTo>
                      <a:pt x="0" y="1070"/>
                    </a:lnTo>
                    <a:lnTo>
                      <a:pt x="361" y="354"/>
                    </a:lnTo>
                    <a:lnTo>
                      <a:pt x="236" y="352"/>
                    </a:lnTo>
                    <a:lnTo>
                      <a:pt x="412" y="0"/>
                    </a:lnTo>
                    <a:close/>
                  </a:path>
                </a:pathLst>
              </a:custGeom>
              <a:solidFill>
                <a:srgbClr val="CC0000"/>
              </a:solidFill>
              <a:ln w="9525">
                <a:noFill/>
                <a:round/>
                <a:headEnd/>
                <a:tailEnd/>
              </a:ln>
            </p:spPr>
            <p:txBody>
              <a:bodyPr/>
              <a:lstStyle/>
              <a:p>
                <a:endParaRPr lang="he-IL"/>
              </a:p>
            </p:txBody>
          </p:sp>
          <p:sp>
            <p:nvSpPr>
              <p:cNvPr id="392" name="Freeform 94"/>
              <p:cNvSpPr>
                <a:spLocks/>
              </p:cNvSpPr>
              <p:nvPr/>
            </p:nvSpPr>
            <p:spPr bwMode="auto">
              <a:xfrm>
                <a:off x="4370" y="2842"/>
                <a:ext cx="461" cy="229"/>
              </a:xfrm>
              <a:custGeom>
                <a:avLst/>
                <a:gdLst>
                  <a:gd name="T0" fmla="*/ 90 w 461"/>
                  <a:gd name="T1" fmla="*/ 226 h 229"/>
                  <a:gd name="T2" fmla="*/ 121 w 461"/>
                  <a:gd name="T3" fmla="*/ 221 h 229"/>
                  <a:gd name="T4" fmla="*/ 158 w 461"/>
                  <a:gd name="T5" fmla="*/ 211 h 229"/>
                  <a:gd name="T6" fmla="*/ 224 w 461"/>
                  <a:gd name="T7" fmla="*/ 184 h 229"/>
                  <a:gd name="T8" fmla="*/ 270 w 461"/>
                  <a:gd name="T9" fmla="*/ 166 h 229"/>
                  <a:gd name="T10" fmla="*/ 303 w 461"/>
                  <a:gd name="T11" fmla="*/ 155 h 229"/>
                  <a:gd name="T12" fmla="*/ 329 w 461"/>
                  <a:gd name="T13" fmla="*/ 144 h 229"/>
                  <a:gd name="T14" fmla="*/ 351 w 461"/>
                  <a:gd name="T15" fmla="*/ 130 h 229"/>
                  <a:gd name="T16" fmla="*/ 370 w 461"/>
                  <a:gd name="T17" fmla="*/ 115 h 229"/>
                  <a:gd name="T18" fmla="*/ 388 w 461"/>
                  <a:gd name="T19" fmla="*/ 97 h 229"/>
                  <a:gd name="T20" fmla="*/ 416 w 461"/>
                  <a:gd name="T21" fmla="*/ 66 h 229"/>
                  <a:gd name="T22" fmla="*/ 460 w 461"/>
                  <a:gd name="T23" fmla="*/ 15 h 229"/>
                  <a:gd name="T24" fmla="*/ 461 w 461"/>
                  <a:gd name="T25" fmla="*/ 12 h 229"/>
                  <a:gd name="T26" fmla="*/ 455 w 461"/>
                  <a:gd name="T27" fmla="*/ 4 h 229"/>
                  <a:gd name="T28" fmla="*/ 453 w 461"/>
                  <a:gd name="T29" fmla="*/ 0 h 229"/>
                  <a:gd name="T30" fmla="*/ 425 w 461"/>
                  <a:gd name="T31" fmla="*/ 10 h 229"/>
                  <a:gd name="T32" fmla="*/ 411 w 461"/>
                  <a:gd name="T33" fmla="*/ 14 h 229"/>
                  <a:gd name="T34" fmla="*/ 396 w 461"/>
                  <a:gd name="T35" fmla="*/ 15 h 229"/>
                  <a:gd name="T36" fmla="*/ 344 w 461"/>
                  <a:gd name="T37" fmla="*/ 13 h 229"/>
                  <a:gd name="T38" fmla="*/ 293 w 461"/>
                  <a:gd name="T39" fmla="*/ 12 h 229"/>
                  <a:gd name="T40" fmla="*/ 215 w 461"/>
                  <a:gd name="T41" fmla="*/ 12 h 229"/>
                  <a:gd name="T42" fmla="*/ 191 w 461"/>
                  <a:gd name="T43" fmla="*/ 15 h 229"/>
                  <a:gd name="T44" fmla="*/ 168 w 461"/>
                  <a:gd name="T45" fmla="*/ 19 h 229"/>
                  <a:gd name="T46" fmla="*/ 134 w 461"/>
                  <a:gd name="T47" fmla="*/ 28 h 229"/>
                  <a:gd name="T48" fmla="*/ 88 w 461"/>
                  <a:gd name="T49" fmla="*/ 41 h 229"/>
                  <a:gd name="T50" fmla="*/ 63 w 461"/>
                  <a:gd name="T51" fmla="*/ 46 h 229"/>
                  <a:gd name="T52" fmla="*/ 38 w 461"/>
                  <a:gd name="T53" fmla="*/ 50 h 229"/>
                  <a:gd name="T54" fmla="*/ 20 w 461"/>
                  <a:gd name="T55" fmla="*/ 67 h 229"/>
                  <a:gd name="T56" fmla="*/ 14 w 461"/>
                  <a:gd name="T57" fmla="*/ 77 h 229"/>
                  <a:gd name="T58" fmla="*/ 9 w 461"/>
                  <a:gd name="T59" fmla="*/ 87 h 229"/>
                  <a:gd name="T60" fmla="*/ 5 w 461"/>
                  <a:gd name="T61" fmla="*/ 98 h 229"/>
                  <a:gd name="T62" fmla="*/ 2 w 461"/>
                  <a:gd name="T63" fmla="*/ 110 h 229"/>
                  <a:gd name="T64" fmla="*/ 1 w 461"/>
                  <a:gd name="T65" fmla="*/ 122 h 229"/>
                  <a:gd name="T66" fmla="*/ 0 w 461"/>
                  <a:gd name="T67" fmla="*/ 144 h 229"/>
                  <a:gd name="T68" fmla="*/ 3 w 461"/>
                  <a:gd name="T69" fmla="*/ 161 h 229"/>
                  <a:gd name="T70" fmla="*/ 7 w 461"/>
                  <a:gd name="T71" fmla="*/ 178 h 229"/>
                  <a:gd name="T72" fmla="*/ 14 w 461"/>
                  <a:gd name="T73" fmla="*/ 194 h 229"/>
                  <a:gd name="T74" fmla="*/ 23 w 461"/>
                  <a:gd name="T75" fmla="*/ 207 h 229"/>
                  <a:gd name="T76" fmla="*/ 34 w 461"/>
                  <a:gd name="T77" fmla="*/ 218 h 229"/>
                  <a:gd name="T78" fmla="*/ 47 w 461"/>
                  <a:gd name="T79" fmla="*/ 225 h 229"/>
                  <a:gd name="T80" fmla="*/ 54 w 461"/>
                  <a:gd name="T81" fmla="*/ 228 h 229"/>
                  <a:gd name="T82" fmla="*/ 62 w 461"/>
                  <a:gd name="T83" fmla="*/ 229 h 2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1"/>
                  <a:gd name="T127" fmla="*/ 0 h 229"/>
                  <a:gd name="T128" fmla="*/ 461 w 461"/>
                  <a:gd name="T129" fmla="*/ 229 h 2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1" h="229">
                    <a:moveTo>
                      <a:pt x="72" y="229"/>
                    </a:moveTo>
                    <a:lnTo>
                      <a:pt x="90" y="226"/>
                    </a:lnTo>
                    <a:lnTo>
                      <a:pt x="106" y="224"/>
                    </a:lnTo>
                    <a:lnTo>
                      <a:pt x="121" y="221"/>
                    </a:lnTo>
                    <a:lnTo>
                      <a:pt x="134" y="218"/>
                    </a:lnTo>
                    <a:lnTo>
                      <a:pt x="158" y="211"/>
                    </a:lnTo>
                    <a:lnTo>
                      <a:pt x="179" y="203"/>
                    </a:lnTo>
                    <a:lnTo>
                      <a:pt x="224" y="184"/>
                    </a:lnTo>
                    <a:lnTo>
                      <a:pt x="253" y="172"/>
                    </a:lnTo>
                    <a:lnTo>
                      <a:pt x="270" y="166"/>
                    </a:lnTo>
                    <a:lnTo>
                      <a:pt x="289" y="160"/>
                    </a:lnTo>
                    <a:lnTo>
                      <a:pt x="303" y="155"/>
                    </a:lnTo>
                    <a:lnTo>
                      <a:pt x="317" y="150"/>
                    </a:lnTo>
                    <a:lnTo>
                      <a:pt x="329" y="144"/>
                    </a:lnTo>
                    <a:lnTo>
                      <a:pt x="340" y="137"/>
                    </a:lnTo>
                    <a:lnTo>
                      <a:pt x="351" y="130"/>
                    </a:lnTo>
                    <a:lnTo>
                      <a:pt x="361" y="123"/>
                    </a:lnTo>
                    <a:lnTo>
                      <a:pt x="370" y="115"/>
                    </a:lnTo>
                    <a:lnTo>
                      <a:pt x="379" y="107"/>
                    </a:lnTo>
                    <a:lnTo>
                      <a:pt x="388" y="97"/>
                    </a:lnTo>
                    <a:lnTo>
                      <a:pt x="397" y="88"/>
                    </a:lnTo>
                    <a:lnTo>
                      <a:pt x="416" y="66"/>
                    </a:lnTo>
                    <a:lnTo>
                      <a:pt x="437" y="42"/>
                    </a:lnTo>
                    <a:lnTo>
                      <a:pt x="460" y="15"/>
                    </a:lnTo>
                    <a:lnTo>
                      <a:pt x="461" y="14"/>
                    </a:lnTo>
                    <a:lnTo>
                      <a:pt x="461" y="12"/>
                    </a:lnTo>
                    <a:lnTo>
                      <a:pt x="459" y="8"/>
                    </a:lnTo>
                    <a:lnTo>
                      <a:pt x="455" y="4"/>
                    </a:lnTo>
                    <a:lnTo>
                      <a:pt x="454" y="2"/>
                    </a:lnTo>
                    <a:lnTo>
                      <a:pt x="453" y="0"/>
                    </a:lnTo>
                    <a:lnTo>
                      <a:pt x="438" y="5"/>
                    </a:lnTo>
                    <a:lnTo>
                      <a:pt x="425" y="10"/>
                    </a:lnTo>
                    <a:lnTo>
                      <a:pt x="418" y="12"/>
                    </a:lnTo>
                    <a:lnTo>
                      <a:pt x="411" y="14"/>
                    </a:lnTo>
                    <a:lnTo>
                      <a:pt x="404" y="15"/>
                    </a:lnTo>
                    <a:lnTo>
                      <a:pt x="396" y="15"/>
                    </a:lnTo>
                    <a:lnTo>
                      <a:pt x="370" y="15"/>
                    </a:lnTo>
                    <a:lnTo>
                      <a:pt x="344" y="13"/>
                    </a:lnTo>
                    <a:lnTo>
                      <a:pt x="318" y="12"/>
                    </a:lnTo>
                    <a:lnTo>
                      <a:pt x="293" y="12"/>
                    </a:lnTo>
                    <a:lnTo>
                      <a:pt x="228" y="12"/>
                    </a:lnTo>
                    <a:lnTo>
                      <a:pt x="215" y="12"/>
                    </a:lnTo>
                    <a:lnTo>
                      <a:pt x="203" y="13"/>
                    </a:lnTo>
                    <a:lnTo>
                      <a:pt x="191" y="15"/>
                    </a:lnTo>
                    <a:lnTo>
                      <a:pt x="179" y="17"/>
                    </a:lnTo>
                    <a:lnTo>
                      <a:pt x="168" y="19"/>
                    </a:lnTo>
                    <a:lnTo>
                      <a:pt x="156" y="22"/>
                    </a:lnTo>
                    <a:lnTo>
                      <a:pt x="134" y="28"/>
                    </a:lnTo>
                    <a:lnTo>
                      <a:pt x="111" y="35"/>
                    </a:lnTo>
                    <a:lnTo>
                      <a:pt x="88" y="41"/>
                    </a:lnTo>
                    <a:lnTo>
                      <a:pt x="76" y="44"/>
                    </a:lnTo>
                    <a:lnTo>
                      <a:pt x="63" y="46"/>
                    </a:lnTo>
                    <a:lnTo>
                      <a:pt x="51" y="48"/>
                    </a:lnTo>
                    <a:lnTo>
                      <a:pt x="38" y="50"/>
                    </a:lnTo>
                    <a:lnTo>
                      <a:pt x="28" y="58"/>
                    </a:lnTo>
                    <a:lnTo>
                      <a:pt x="20" y="67"/>
                    </a:lnTo>
                    <a:lnTo>
                      <a:pt x="17" y="72"/>
                    </a:lnTo>
                    <a:lnTo>
                      <a:pt x="14" y="77"/>
                    </a:lnTo>
                    <a:lnTo>
                      <a:pt x="11" y="82"/>
                    </a:lnTo>
                    <a:lnTo>
                      <a:pt x="9" y="87"/>
                    </a:lnTo>
                    <a:lnTo>
                      <a:pt x="6" y="92"/>
                    </a:lnTo>
                    <a:lnTo>
                      <a:pt x="5" y="98"/>
                    </a:lnTo>
                    <a:lnTo>
                      <a:pt x="3" y="104"/>
                    </a:lnTo>
                    <a:lnTo>
                      <a:pt x="2" y="110"/>
                    </a:lnTo>
                    <a:lnTo>
                      <a:pt x="1" y="116"/>
                    </a:lnTo>
                    <a:lnTo>
                      <a:pt x="1" y="122"/>
                    </a:lnTo>
                    <a:lnTo>
                      <a:pt x="0" y="135"/>
                    </a:lnTo>
                    <a:lnTo>
                      <a:pt x="0" y="144"/>
                    </a:lnTo>
                    <a:lnTo>
                      <a:pt x="1" y="153"/>
                    </a:lnTo>
                    <a:lnTo>
                      <a:pt x="3" y="161"/>
                    </a:lnTo>
                    <a:lnTo>
                      <a:pt x="5" y="170"/>
                    </a:lnTo>
                    <a:lnTo>
                      <a:pt x="7" y="178"/>
                    </a:lnTo>
                    <a:lnTo>
                      <a:pt x="10" y="186"/>
                    </a:lnTo>
                    <a:lnTo>
                      <a:pt x="14" y="194"/>
                    </a:lnTo>
                    <a:lnTo>
                      <a:pt x="18" y="201"/>
                    </a:lnTo>
                    <a:lnTo>
                      <a:pt x="23" y="207"/>
                    </a:lnTo>
                    <a:lnTo>
                      <a:pt x="28" y="213"/>
                    </a:lnTo>
                    <a:lnTo>
                      <a:pt x="34" y="218"/>
                    </a:lnTo>
                    <a:lnTo>
                      <a:pt x="40" y="222"/>
                    </a:lnTo>
                    <a:lnTo>
                      <a:pt x="47" y="225"/>
                    </a:lnTo>
                    <a:lnTo>
                      <a:pt x="51" y="227"/>
                    </a:lnTo>
                    <a:lnTo>
                      <a:pt x="54" y="228"/>
                    </a:lnTo>
                    <a:lnTo>
                      <a:pt x="58" y="228"/>
                    </a:lnTo>
                    <a:lnTo>
                      <a:pt x="62" y="229"/>
                    </a:lnTo>
                    <a:lnTo>
                      <a:pt x="72" y="229"/>
                    </a:lnTo>
                    <a:close/>
                  </a:path>
                </a:pathLst>
              </a:custGeom>
              <a:solidFill>
                <a:srgbClr val="000000"/>
              </a:solidFill>
              <a:ln w="9525">
                <a:noFill/>
                <a:round/>
                <a:headEnd/>
                <a:tailEnd/>
              </a:ln>
            </p:spPr>
            <p:txBody>
              <a:bodyPr/>
              <a:lstStyle/>
              <a:p>
                <a:endParaRPr lang="he-IL"/>
              </a:p>
            </p:txBody>
          </p:sp>
          <p:sp>
            <p:nvSpPr>
              <p:cNvPr id="393" name="Freeform 95"/>
              <p:cNvSpPr>
                <a:spLocks/>
              </p:cNvSpPr>
              <p:nvPr/>
            </p:nvSpPr>
            <p:spPr bwMode="auto">
              <a:xfrm>
                <a:off x="4388" y="2865"/>
                <a:ext cx="412" cy="84"/>
              </a:xfrm>
              <a:custGeom>
                <a:avLst/>
                <a:gdLst>
                  <a:gd name="T0" fmla="*/ 11 w 412"/>
                  <a:gd name="T1" fmla="*/ 77 h 84"/>
                  <a:gd name="T2" fmla="*/ 18 w 412"/>
                  <a:gd name="T3" fmla="*/ 82 h 84"/>
                  <a:gd name="T4" fmla="*/ 25 w 412"/>
                  <a:gd name="T5" fmla="*/ 84 h 84"/>
                  <a:gd name="T6" fmla="*/ 34 w 412"/>
                  <a:gd name="T7" fmla="*/ 83 h 84"/>
                  <a:gd name="T8" fmla="*/ 44 w 412"/>
                  <a:gd name="T9" fmla="*/ 78 h 84"/>
                  <a:gd name="T10" fmla="*/ 64 w 412"/>
                  <a:gd name="T11" fmla="*/ 68 h 84"/>
                  <a:gd name="T12" fmla="*/ 84 w 412"/>
                  <a:gd name="T13" fmla="*/ 59 h 84"/>
                  <a:gd name="T14" fmla="*/ 112 w 412"/>
                  <a:gd name="T15" fmla="*/ 50 h 84"/>
                  <a:gd name="T16" fmla="*/ 136 w 412"/>
                  <a:gd name="T17" fmla="*/ 44 h 84"/>
                  <a:gd name="T18" fmla="*/ 166 w 412"/>
                  <a:gd name="T19" fmla="*/ 40 h 84"/>
                  <a:gd name="T20" fmla="*/ 200 w 412"/>
                  <a:gd name="T21" fmla="*/ 37 h 84"/>
                  <a:gd name="T22" fmla="*/ 241 w 412"/>
                  <a:gd name="T23" fmla="*/ 36 h 84"/>
                  <a:gd name="T24" fmla="*/ 289 w 412"/>
                  <a:gd name="T25" fmla="*/ 36 h 84"/>
                  <a:gd name="T26" fmla="*/ 312 w 412"/>
                  <a:gd name="T27" fmla="*/ 39 h 84"/>
                  <a:gd name="T28" fmla="*/ 330 w 412"/>
                  <a:gd name="T29" fmla="*/ 39 h 84"/>
                  <a:gd name="T30" fmla="*/ 361 w 412"/>
                  <a:gd name="T31" fmla="*/ 33 h 84"/>
                  <a:gd name="T32" fmla="*/ 379 w 412"/>
                  <a:gd name="T33" fmla="*/ 28 h 84"/>
                  <a:gd name="T34" fmla="*/ 390 w 412"/>
                  <a:gd name="T35" fmla="*/ 23 h 84"/>
                  <a:gd name="T36" fmla="*/ 402 w 412"/>
                  <a:gd name="T37" fmla="*/ 15 h 84"/>
                  <a:gd name="T38" fmla="*/ 412 w 412"/>
                  <a:gd name="T39" fmla="*/ 0 h 84"/>
                  <a:gd name="T40" fmla="*/ 402 w 412"/>
                  <a:gd name="T41" fmla="*/ 7 h 84"/>
                  <a:gd name="T42" fmla="*/ 394 w 412"/>
                  <a:gd name="T43" fmla="*/ 10 h 84"/>
                  <a:gd name="T44" fmla="*/ 384 w 412"/>
                  <a:gd name="T45" fmla="*/ 10 h 84"/>
                  <a:gd name="T46" fmla="*/ 355 w 412"/>
                  <a:gd name="T47" fmla="*/ 9 h 84"/>
                  <a:gd name="T48" fmla="*/ 287 w 412"/>
                  <a:gd name="T49" fmla="*/ 5 h 84"/>
                  <a:gd name="T50" fmla="*/ 226 w 412"/>
                  <a:gd name="T51" fmla="*/ 2 h 84"/>
                  <a:gd name="T52" fmla="*/ 188 w 412"/>
                  <a:gd name="T53" fmla="*/ 5 h 84"/>
                  <a:gd name="T54" fmla="*/ 139 w 412"/>
                  <a:gd name="T55" fmla="*/ 12 h 84"/>
                  <a:gd name="T56" fmla="*/ 97 w 412"/>
                  <a:gd name="T57" fmla="*/ 21 h 84"/>
                  <a:gd name="T58" fmla="*/ 62 w 412"/>
                  <a:gd name="T59" fmla="*/ 30 h 84"/>
                  <a:gd name="T60" fmla="*/ 33 w 412"/>
                  <a:gd name="T61" fmla="*/ 40 h 84"/>
                  <a:gd name="T62" fmla="*/ 14 w 412"/>
                  <a:gd name="T63" fmla="*/ 50 h 84"/>
                  <a:gd name="T64" fmla="*/ 5 w 412"/>
                  <a:gd name="T65" fmla="*/ 56 h 84"/>
                  <a:gd name="T66" fmla="*/ 1 w 412"/>
                  <a:gd name="T67" fmla="*/ 60 h 84"/>
                  <a:gd name="T68" fmla="*/ 0 w 412"/>
                  <a:gd name="T69" fmla="*/ 64 h 84"/>
                  <a:gd name="T70" fmla="*/ 0 w 412"/>
                  <a:gd name="T71" fmla="*/ 67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2"/>
                  <a:gd name="T109" fmla="*/ 0 h 84"/>
                  <a:gd name="T110" fmla="*/ 412 w 412"/>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2" h="84">
                    <a:moveTo>
                      <a:pt x="1" y="69"/>
                    </a:moveTo>
                    <a:lnTo>
                      <a:pt x="11" y="77"/>
                    </a:lnTo>
                    <a:lnTo>
                      <a:pt x="15" y="79"/>
                    </a:lnTo>
                    <a:lnTo>
                      <a:pt x="18" y="82"/>
                    </a:lnTo>
                    <a:lnTo>
                      <a:pt x="22" y="83"/>
                    </a:lnTo>
                    <a:lnTo>
                      <a:pt x="25" y="84"/>
                    </a:lnTo>
                    <a:lnTo>
                      <a:pt x="31" y="84"/>
                    </a:lnTo>
                    <a:lnTo>
                      <a:pt x="34" y="83"/>
                    </a:lnTo>
                    <a:lnTo>
                      <a:pt x="37" y="82"/>
                    </a:lnTo>
                    <a:lnTo>
                      <a:pt x="44" y="78"/>
                    </a:lnTo>
                    <a:lnTo>
                      <a:pt x="53" y="74"/>
                    </a:lnTo>
                    <a:lnTo>
                      <a:pt x="64" y="68"/>
                    </a:lnTo>
                    <a:lnTo>
                      <a:pt x="77" y="62"/>
                    </a:lnTo>
                    <a:lnTo>
                      <a:pt x="84" y="59"/>
                    </a:lnTo>
                    <a:lnTo>
                      <a:pt x="93" y="56"/>
                    </a:lnTo>
                    <a:lnTo>
                      <a:pt x="112" y="50"/>
                    </a:lnTo>
                    <a:lnTo>
                      <a:pt x="124" y="47"/>
                    </a:lnTo>
                    <a:lnTo>
                      <a:pt x="136" y="44"/>
                    </a:lnTo>
                    <a:lnTo>
                      <a:pt x="150" y="42"/>
                    </a:lnTo>
                    <a:lnTo>
                      <a:pt x="166" y="40"/>
                    </a:lnTo>
                    <a:lnTo>
                      <a:pt x="182" y="38"/>
                    </a:lnTo>
                    <a:lnTo>
                      <a:pt x="200" y="37"/>
                    </a:lnTo>
                    <a:lnTo>
                      <a:pt x="220" y="36"/>
                    </a:lnTo>
                    <a:lnTo>
                      <a:pt x="241" y="36"/>
                    </a:lnTo>
                    <a:lnTo>
                      <a:pt x="264" y="36"/>
                    </a:lnTo>
                    <a:lnTo>
                      <a:pt x="289" y="36"/>
                    </a:lnTo>
                    <a:lnTo>
                      <a:pt x="301" y="37"/>
                    </a:lnTo>
                    <a:lnTo>
                      <a:pt x="312" y="39"/>
                    </a:lnTo>
                    <a:lnTo>
                      <a:pt x="323" y="40"/>
                    </a:lnTo>
                    <a:lnTo>
                      <a:pt x="330" y="39"/>
                    </a:lnTo>
                    <a:lnTo>
                      <a:pt x="337" y="38"/>
                    </a:lnTo>
                    <a:lnTo>
                      <a:pt x="361" y="33"/>
                    </a:lnTo>
                    <a:lnTo>
                      <a:pt x="371" y="31"/>
                    </a:lnTo>
                    <a:lnTo>
                      <a:pt x="379" y="28"/>
                    </a:lnTo>
                    <a:lnTo>
                      <a:pt x="386" y="25"/>
                    </a:lnTo>
                    <a:lnTo>
                      <a:pt x="390" y="23"/>
                    </a:lnTo>
                    <a:lnTo>
                      <a:pt x="394" y="21"/>
                    </a:lnTo>
                    <a:lnTo>
                      <a:pt x="402" y="15"/>
                    </a:lnTo>
                    <a:lnTo>
                      <a:pt x="410" y="8"/>
                    </a:lnTo>
                    <a:lnTo>
                      <a:pt x="412" y="0"/>
                    </a:lnTo>
                    <a:lnTo>
                      <a:pt x="407" y="4"/>
                    </a:lnTo>
                    <a:lnTo>
                      <a:pt x="402" y="7"/>
                    </a:lnTo>
                    <a:lnTo>
                      <a:pt x="398" y="9"/>
                    </a:lnTo>
                    <a:lnTo>
                      <a:pt x="394" y="10"/>
                    </a:lnTo>
                    <a:lnTo>
                      <a:pt x="389" y="10"/>
                    </a:lnTo>
                    <a:lnTo>
                      <a:pt x="384" y="10"/>
                    </a:lnTo>
                    <a:lnTo>
                      <a:pt x="372" y="10"/>
                    </a:lnTo>
                    <a:lnTo>
                      <a:pt x="355" y="9"/>
                    </a:lnTo>
                    <a:lnTo>
                      <a:pt x="335" y="8"/>
                    </a:lnTo>
                    <a:lnTo>
                      <a:pt x="287" y="5"/>
                    </a:lnTo>
                    <a:lnTo>
                      <a:pt x="243" y="2"/>
                    </a:lnTo>
                    <a:lnTo>
                      <a:pt x="226" y="2"/>
                    </a:lnTo>
                    <a:lnTo>
                      <a:pt x="216" y="2"/>
                    </a:lnTo>
                    <a:lnTo>
                      <a:pt x="188" y="5"/>
                    </a:lnTo>
                    <a:lnTo>
                      <a:pt x="163" y="8"/>
                    </a:lnTo>
                    <a:lnTo>
                      <a:pt x="139" y="12"/>
                    </a:lnTo>
                    <a:lnTo>
                      <a:pt x="117" y="16"/>
                    </a:lnTo>
                    <a:lnTo>
                      <a:pt x="97" y="21"/>
                    </a:lnTo>
                    <a:lnTo>
                      <a:pt x="78" y="25"/>
                    </a:lnTo>
                    <a:lnTo>
                      <a:pt x="62" y="30"/>
                    </a:lnTo>
                    <a:lnTo>
                      <a:pt x="46" y="35"/>
                    </a:lnTo>
                    <a:lnTo>
                      <a:pt x="33" y="40"/>
                    </a:lnTo>
                    <a:lnTo>
                      <a:pt x="23" y="45"/>
                    </a:lnTo>
                    <a:lnTo>
                      <a:pt x="14" y="50"/>
                    </a:lnTo>
                    <a:lnTo>
                      <a:pt x="7" y="54"/>
                    </a:lnTo>
                    <a:lnTo>
                      <a:pt x="5" y="56"/>
                    </a:lnTo>
                    <a:lnTo>
                      <a:pt x="3" y="58"/>
                    </a:lnTo>
                    <a:lnTo>
                      <a:pt x="1" y="60"/>
                    </a:lnTo>
                    <a:lnTo>
                      <a:pt x="0" y="62"/>
                    </a:lnTo>
                    <a:lnTo>
                      <a:pt x="0" y="64"/>
                    </a:lnTo>
                    <a:lnTo>
                      <a:pt x="0" y="66"/>
                    </a:lnTo>
                    <a:lnTo>
                      <a:pt x="0" y="67"/>
                    </a:lnTo>
                    <a:lnTo>
                      <a:pt x="1" y="69"/>
                    </a:lnTo>
                    <a:close/>
                  </a:path>
                </a:pathLst>
              </a:custGeom>
              <a:solidFill>
                <a:srgbClr val="FFFFFF"/>
              </a:solidFill>
              <a:ln w="9525">
                <a:noFill/>
                <a:round/>
                <a:headEnd/>
                <a:tailEnd/>
              </a:ln>
            </p:spPr>
            <p:txBody>
              <a:bodyPr/>
              <a:lstStyle/>
              <a:p>
                <a:endParaRPr lang="he-IL"/>
              </a:p>
            </p:txBody>
          </p:sp>
          <p:sp>
            <p:nvSpPr>
              <p:cNvPr id="394" name="Freeform 96"/>
              <p:cNvSpPr>
                <a:spLocks/>
              </p:cNvSpPr>
              <p:nvPr/>
            </p:nvSpPr>
            <p:spPr bwMode="auto">
              <a:xfrm>
                <a:off x="4381" y="2913"/>
                <a:ext cx="385" cy="66"/>
              </a:xfrm>
              <a:custGeom>
                <a:avLst/>
                <a:gdLst>
                  <a:gd name="T0" fmla="*/ 3 w 385"/>
                  <a:gd name="T1" fmla="*/ 62 h 66"/>
                  <a:gd name="T2" fmla="*/ 10 w 385"/>
                  <a:gd name="T3" fmla="*/ 64 h 66"/>
                  <a:gd name="T4" fmla="*/ 20 w 385"/>
                  <a:gd name="T5" fmla="*/ 66 h 66"/>
                  <a:gd name="T6" fmla="*/ 30 w 385"/>
                  <a:gd name="T7" fmla="*/ 66 h 66"/>
                  <a:gd name="T8" fmla="*/ 42 w 385"/>
                  <a:gd name="T9" fmla="*/ 64 h 66"/>
                  <a:gd name="T10" fmla="*/ 67 w 385"/>
                  <a:gd name="T11" fmla="*/ 57 h 66"/>
                  <a:gd name="T12" fmla="*/ 99 w 385"/>
                  <a:gd name="T13" fmla="*/ 44 h 66"/>
                  <a:gd name="T14" fmla="*/ 121 w 385"/>
                  <a:gd name="T15" fmla="*/ 38 h 66"/>
                  <a:gd name="T16" fmla="*/ 143 w 385"/>
                  <a:gd name="T17" fmla="*/ 35 h 66"/>
                  <a:gd name="T18" fmla="*/ 168 w 385"/>
                  <a:gd name="T19" fmla="*/ 34 h 66"/>
                  <a:gd name="T20" fmla="*/ 222 w 385"/>
                  <a:gd name="T21" fmla="*/ 34 h 66"/>
                  <a:gd name="T22" fmla="*/ 238 w 385"/>
                  <a:gd name="T23" fmla="*/ 37 h 66"/>
                  <a:gd name="T24" fmla="*/ 266 w 385"/>
                  <a:gd name="T25" fmla="*/ 38 h 66"/>
                  <a:gd name="T26" fmla="*/ 300 w 385"/>
                  <a:gd name="T27" fmla="*/ 36 h 66"/>
                  <a:gd name="T28" fmla="*/ 316 w 385"/>
                  <a:gd name="T29" fmla="*/ 34 h 66"/>
                  <a:gd name="T30" fmla="*/ 331 w 385"/>
                  <a:gd name="T31" fmla="*/ 30 h 66"/>
                  <a:gd name="T32" fmla="*/ 347 w 385"/>
                  <a:gd name="T33" fmla="*/ 25 h 66"/>
                  <a:gd name="T34" fmla="*/ 362 w 385"/>
                  <a:gd name="T35" fmla="*/ 17 h 66"/>
                  <a:gd name="T36" fmla="*/ 377 w 385"/>
                  <a:gd name="T37" fmla="*/ 7 h 66"/>
                  <a:gd name="T38" fmla="*/ 383 w 385"/>
                  <a:gd name="T39" fmla="*/ 1 h 66"/>
                  <a:gd name="T40" fmla="*/ 379 w 385"/>
                  <a:gd name="T41" fmla="*/ 0 h 66"/>
                  <a:gd name="T42" fmla="*/ 371 w 385"/>
                  <a:gd name="T43" fmla="*/ 0 h 66"/>
                  <a:gd name="T44" fmla="*/ 354 w 385"/>
                  <a:gd name="T45" fmla="*/ 3 h 66"/>
                  <a:gd name="T46" fmla="*/ 343 w 385"/>
                  <a:gd name="T47" fmla="*/ 6 h 66"/>
                  <a:gd name="T48" fmla="*/ 330 w 385"/>
                  <a:gd name="T49" fmla="*/ 7 h 66"/>
                  <a:gd name="T50" fmla="*/ 314 w 385"/>
                  <a:gd name="T51" fmla="*/ 5 h 66"/>
                  <a:gd name="T52" fmla="*/ 298 w 385"/>
                  <a:gd name="T53" fmla="*/ 3 h 66"/>
                  <a:gd name="T54" fmla="*/ 247 w 385"/>
                  <a:gd name="T55" fmla="*/ 2 h 66"/>
                  <a:gd name="T56" fmla="*/ 196 w 385"/>
                  <a:gd name="T57" fmla="*/ 2 h 66"/>
                  <a:gd name="T58" fmla="*/ 169 w 385"/>
                  <a:gd name="T59" fmla="*/ 3 h 66"/>
                  <a:gd name="T60" fmla="*/ 157 w 385"/>
                  <a:gd name="T61" fmla="*/ 5 h 66"/>
                  <a:gd name="T62" fmla="*/ 134 w 385"/>
                  <a:gd name="T63" fmla="*/ 12 h 66"/>
                  <a:gd name="T64" fmla="*/ 97 w 385"/>
                  <a:gd name="T65" fmla="*/ 24 h 66"/>
                  <a:gd name="T66" fmla="*/ 61 w 385"/>
                  <a:gd name="T67" fmla="*/ 34 h 66"/>
                  <a:gd name="T68" fmla="*/ 29 w 385"/>
                  <a:gd name="T69" fmla="*/ 44 h 66"/>
                  <a:gd name="T70" fmla="*/ 15 w 385"/>
                  <a:gd name="T71" fmla="*/ 49 h 66"/>
                  <a:gd name="T72" fmla="*/ 5 w 385"/>
                  <a:gd name="T73" fmla="*/ 55 h 66"/>
                  <a:gd name="T74" fmla="*/ 1 w 385"/>
                  <a:gd name="T75" fmla="*/ 59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5"/>
                  <a:gd name="T115" fmla="*/ 0 h 66"/>
                  <a:gd name="T116" fmla="*/ 385 w 385"/>
                  <a:gd name="T117" fmla="*/ 66 h 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5" h="66">
                    <a:moveTo>
                      <a:pt x="0" y="60"/>
                    </a:moveTo>
                    <a:lnTo>
                      <a:pt x="3" y="62"/>
                    </a:lnTo>
                    <a:lnTo>
                      <a:pt x="7" y="64"/>
                    </a:lnTo>
                    <a:lnTo>
                      <a:pt x="10" y="64"/>
                    </a:lnTo>
                    <a:lnTo>
                      <a:pt x="13" y="65"/>
                    </a:lnTo>
                    <a:lnTo>
                      <a:pt x="20" y="66"/>
                    </a:lnTo>
                    <a:lnTo>
                      <a:pt x="25" y="66"/>
                    </a:lnTo>
                    <a:lnTo>
                      <a:pt x="30" y="66"/>
                    </a:lnTo>
                    <a:lnTo>
                      <a:pt x="35" y="65"/>
                    </a:lnTo>
                    <a:lnTo>
                      <a:pt x="42" y="64"/>
                    </a:lnTo>
                    <a:lnTo>
                      <a:pt x="58" y="60"/>
                    </a:lnTo>
                    <a:lnTo>
                      <a:pt x="67" y="57"/>
                    </a:lnTo>
                    <a:lnTo>
                      <a:pt x="76" y="53"/>
                    </a:lnTo>
                    <a:lnTo>
                      <a:pt x="99" y="44"/>
                    </a:lnTo>
                    <a:lnTo>
                      <a:pt x="110" y="41"/>
                    </a:lnTo>
                    <a:lnTo>
                      <a:pt x="121" y="38"/>
                    </a:lnTo>
                    <a:lnTo>
                      <a:pt x="132" y="36"/>
                    </a:lnTo>
                    <a:lnTo>
                      <a:pt x="143" y="35"/>
                    </a:lnTo>
                    <a:lnTo>
                      <a:pt x="155" y="34"/>
                    </a:lnTo>
                    <a:lnTo>
                      <a:pt x="168" y="34"/>
                    </a:lnTo>
                    <a:lnTo>
                      <a:pt x="213" y="34"/>
                    </a:lnTo>
                    <a:lnTo>
                      <a:pt x="222" y="34"/>
                    </a:lnTo>
                    <a:lnTo>
                      <a:pt x="230" y="36"/>
                    </a:lnTo>
                    <a:lnTo>
                      <a:pt x="238" y="37"/>
                    </a:lnTo>
                    <a:lnTo>
                      <a:pt x="247" y="38"/>
                    </a:lnTo>
                    <a:lnTo>
                      <a:pt x="266" y="38"/>
                    </a:lnTo>
                    <a:lnTo>
                      <a:pt x="284" y="37"/>
                    </a:lnTo>
                    <a:lnTo>
                      <a:pt x="300" y="36"/>
                    </a:lnTo>
                    <a:lnTo>
                      <a:pt x="308" y="35"/>
                    </a:lnTo>
                    <a:lnTo>
                      <a:pt x="316" y="34"/>
                    </a:lnTo>
                    <a:lnTo>
                      <a:pt x="324" y="32"/>
                    </a:lnTo>
                    <a:lnTo>
                      <a:pt x="331" y="30"/>
                    </a:lnTo>
                    <a:lnTo>
                      <a:pt x="339" y="28"/>
                    </a:lnTo>
                    <a:lnTo>
                      <a:pt x="347" y="25"/>
                    </a:lnTo>
                    <a:lnTo>
                      <a:pt x="354" y="22"/>
                    </a:lnTo>
                    <a:lnTo>
                      <a:pt x="362" y="17"/>
                    </a:lnTo>
                    <a:lnTo>
                      <a:pt x="369" y="13"/>
                    </a:lnTo>
                    <a:lnTo>
                      <a:pt x="377" y="7"/>
                    </a:lnTo>
                    <a:lnTo>
                      <a:pt x="385" y="2"/>
                    </a:lnTo>
                    <a:lnTo>
                      <a:pt x="383" y="1"/>
                    </a:lnTo>
                    <a:lnTo>
                      <a:pt x="381" y="1"/>
                    </a:lnTo>
                    <a:lnTo>
                      <a:pt x="379" y="0"/>
                    </a:lnTo>
                    <a:lnTo>
                      <a:pt x="377" y="0"/>
                    </a:lnTo>
                    <a:lnTo>
                      <a:pt x="371" y="0"/>
                    </a:lnTo>
                    <a:lnTo>
                      <a:pt x="365" y="1"/>
                    </a:lnTo>
                    <a:lnTo>
                      <a:pt x="354" y="3"/>
                    </a:lnTo>
                    <a:lnTo>
                      <a:pt x="348" y="5"/>
                    </a:lnTo>
                    <a:lnTo>
                      <a:pt x="343" y="6"/>
                    </a:lnTo>
                    <a:lnTo>
                      <a:pt x="337" y="7"/>
                    </a:lnTo>
                    <a:lnTo>
                      <a:pt x="330" y="7"/>
                    </a:lnTo>
                    <a:lnTo>
                      <a:pt x="322" y="7"/>
                    </a:lnTo>
                    <a:lnTo>
                      <a:pt x="314" y="5"/>
                    </a:lnTo>
                    <a:lnTo>
                      <a:pt x="307" y="4"/>
                    </a:lnTo>
                    <a:lnTo>
                      <a:pt x="298" y="3"/>
                    </a:lnTo>
                    <a:lnTo>
                      <a:pt x="271" y="3"/>
                    </a:lnTo>
                    <a:lnTo>
                      <a:pt x="247" y="2"/>
                    </a:lnTo>
                    <a:lnTo>
                      <a:pt x="224" y="2"/>
                    </a:lnTo>
                    <a:lnTo>
                      <a:pt x="196" y="2"/>
                    </a:lnTo>
                    <a:lnTo>
                      <a:pt x="182" y="2"/>
                    </a:lnTo>
                    <a:lnTo>
                      <a:pt x="169" y="3"/>
                    </a:lnTo>
                    <a:lnTo>
                      <a:pt x="163" y="4"/>
                    </a:lnTo>
                    <a:lnTo>
                      <a:pt x="157" y="5"/>
                    </a:lnTo>
                    <a:lnTo>
                      <a:pt x="146" y="8"/>
                    </a:lnTo>
                    <a:lnTo>
                      <a:pt x="134" y="12"/>
                    </a:lnTo>
                    <a:lnTo>
                      <a:pt x="123" y="16"/>
                    </a:lnTo>
                    <a:lnTo>
                      <a:pt x="97" y="24"/>
                    </a:lnTo>
                    <a:lnTo>
                      <a:pt x="76" y="30"/>
                    </a:lnTo>
                    <a:lnTo>
                      <a:pt x="61" y="34"/>
                    </a:lnTo>
                    <a:lnTo>
                      <a:pt x="45" y="39"/>
                    </a:lnTo>
                    <a:lnTo>
                      <a:pt x="29" y="44"/>
                    </a:lnTo>
                    <a:lnTo>
                      <a:pt x="22" y="46"/>
                    </a:lnTo>
                    <a:lnTo>
                      <a:pt x="15" y="49"/>
                    </a:lnTo>
                    <a:lnTo>
                      <a:pt x="10" y="52"/>
                    </a:lnTo>
                    <a:lnTo>
                      <a:pt x="5" y="55"/>
                    </a:lnTo>
                    <a:lnTo>
                      <a:pt x="2" y="57"/>
                    </a:lnTo>
                    <a:lnTo>
                      <a:pt x="1" y="59"/>
                    </a:lnTo>
                    <a:lnTo>
                      <a:pt x="0" y="60"/>
                    </a:lnTo>
                    <a:close/>
                  </a:path>
                </a:pathLst>
              </a:custGeom>
              <a:solidFill>
                <a:srgbClr val="FFFFFF"/>
              </a:solidFill>
              <a:ln w="9525">
                <a:noFill/>
                <a:round/>
                <a:headEnd/>
                <a:tailEnd/>
              </a:ln>
            </p:spPr>
            <p:txBody>
              <a:bodyPr/>
              <a:lstStyle/>
              <a:p>
                <a:endParaRPr lang="he-IL"/>
              </a:p>
            </p:txBody>
          </p:sp>
          <p:sp>
            <p:nvSpPr>
              <p:cNvPr id="395" name="Freeform 97"/>
              <p:cNvSpPr>
                <a:spLocks/>
              </p:cNvSpPr>
              <p:nvPr/>
            </p:nvSpPr>
            <p:spPr bwMode="auto">
              <a:xfrm>
                <a:off x="4389" y="2956"/>
                <a:ext cx="325" cy="57"/>
              </a:xfrm>
              <a:custGeom>
                <a:avLst/>
                <a:gdLst>
                  <a:gd name="T0" fmla="*/ 0 w 325"/>
                  <a:gd name="T1" fmla="*/ 50 h 57"/>
                  <a:gd name="T2" fmla="*/ 3 w 325"/>
                  <a:gd name="T3" fmla="*/ 47 h 57"/>
                  <a:gd name="T4" fmla="*/ 9 w 325"/>
                  <a:gd name="T5" fmla="*/ 43 h 57"/>
                  <a:gd name="T6" fmla="*/ 16 w 325"/>
                  <a:gd name="T7" fmla="*/ 39 h 57"/>
                  <a:gd name="T8" fmla="*/ 24 w 325"/>
                  <a:gd name="T9" fmla="*/ 35 h 57"/>
                  <a:gd name="T10" fmla="*/ 34 w 325"/>
                  <a:gd name="T11" fmla="*/ 31 h 57"/>
                  <a:gd name="T12" fmla="*/ 44 w 325"/>
                  <a:gd name="T13" fmla="*/ 27 h 57"/>
                  <a:gd name="T14" fmla="*/ 68 w 325"/>
                  <a:gd name="T15" fmla="*/ 20 h 57"/>
                  <a:gd name="T16" fmla="*/ 79 w 325"/>
                  <a:gd name="T17" fmla="*/ 17 h 57"/>
                  <a:gd name="T18" fmla="*/ 90 w 325"/>
                  <a:gd name="T19" fmla="*/ 14 h 57"/>
                  <a:gd name="T20" fmla="*/ 112 w 325"/>
                  <a:gd name="T21" fmla="*/ 9 h 57"/>
                  <a:gd name="T22" fmla="*/ 121 w 325"/>
                  <a:gd name="T23" fmla="*/ 7 h 57"/>
                  <a:gd name="T24" fmla="*/ 130 w 325"/>
                  <a:gd name="T25" fmla="*/ 5 h 57"/>
                  <a:gd name="T26" fmla="*/ 137 w 325"/>
                  <a:gd name="T27" fmla="*/ 5 h 57"/>
                  <a:gd name="T28" fmla="*/ 142 w 325"/>
                  <a:gd name="T29" fmla="*/ 4 h 57"/>
                  <a:gd name="T30" fmla="*/ 230 w 325"/>
                  <a:gd name="T31" fmla="*/ 4 h 57"/>
                  <a:gd name="T32" fmla="*/ 318 w 325"/>
                  <a:gd name="T33" fmla="*/ 3 h 57"/>
                  <a:gd name="T34" fmla="*/ 325 w 325"/>
                  <a:gd name="T35" fmla="*/ 0 h 57"/>
                  <a:gd name="T36" fmla="*/ 309 w 325"/>
                  <a:gd name="T37" fmla="*/ 9 h 57"/>
                  <a:gd name="T38" fmla="*/ 301 w 325"/>
                  <a:gd name="T39" fmla="*/ 13 h 57"/>
                  <a:gd name="T40" fmla="*/ 293 w 325"/>
                  <a:gd name="T41" fmla="*/ 17 h 57"/>
                  <a:gd name="T42" fmla="*/ 278 w 325"/>
                  <a:gd name="T43" fmla="*/ 23 h 57"/>
                  <a:gd name="T44" fmla="*/ 264 w 325"/>
                  <a:gd name="T45" fmla="*/ 27 h 57"/>
                  <a:gd name="T46" fmla="*/ 249 w 325"/>
                  <a:gd name="T47" fmla="*/ 31 h 57"/>
                  <a:gd name="T48" fmla="*/ 233 w 325"/>
                  <a:gd name="T49" fmla="*/ 34 h 57"/>
                  <a:gd name="T50" fmla="*/ 216 w 325"/>
                  <a:gd name="T51" fmla="*/ 36 h 57"/>
                  <a:gd name="T52" fmla="*/ 198 w 325"/>
                  <a:gd name="T53" fmla="*/ 39 h 57"/>
                  <a:gd name="T54" fmla="*/ 155 w 325"/>
                  <a:gd name="T55" fmla="*/ 44 h 57"/>
                  <a:gd name="T56" fmla="*/ 110 w 325"/>
                  <a:gd name="T57" fmla="*/ 50 h 57"/>
                  <a:gd name="T58" fmla="*/ 74 w 325"/>
                  <a:gd name="T59" fmla="*/ 54 h 57"/>
                  <a:gd name="T60" fmla="*/ 62 w 325"/>
                  <a:gd name="T61" fmla="*/ 56 h 57"/>
                  <a:gd name="T62" fmla="*/ 57 w 325"/>
                  <a:gd name="T63" fmla="*/ 56 h 57"/>
                  <a:gd name="T64" fmla="*/ 43 w 325"/>
                  <a:gd name="T65" fmla="*/ 56 h 57"/>
                  <a:gd name="T66" fmla="*/ 32 w 325"/>
                  <a:gd name="T67" fmla="*/ 57 h 57"/>
                  <a:gd name="T68" fmla="*/ 23 w 325"/>
                  <a:gd name="T69" fmla="*/ 57 h 57"/>
                  <a:gd name="T70" fmla="*/ 15 w 325"/>
                  <a:gd name="T71" fmla="*/ 57 h 57"/>
                  <a:gd name="T72" fmla="*/ 8 w 325"/>
                  <a:gd name="T73" fmla="*/ 56 h 57"/>
                  <a:gd name="T74" fmla="*/ 3 w 325"/>
                  <a:gd name="T75" fmla="*/ 55 h 57"/>
                  <a:gd name="T76" fmla="*/ 0 w 325"/>
                  <a:gd name="T77" fmla="*/ 53 h 57"/>
                  <a:gd name="T78" fmla="*/ 0 w 325"/>
                  <a:gd name="T79" fmla="*/ 52 h 57"/>
                  <a:gd name="T80" fmla="*/ 0 w 325"/>
                  <a:gd name="T81" fmla="*/ 50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5"/>
                  <a:gd name="T124" fmla="*/ 0 h 57"/>
                  <a:gd name="T125" fmla="*/ 325 w 325"/>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5" h="57">
                    <a:moveTo>
                      <a:pt x="0" y="50"/>
                    </a:moveTo>
                    <a:lnTo>
                      <a:pt x="3" y="47"/>
                    </a:lnTo>
                    <a:lnTo>
                      <a:pt x="9" y="43"/>
                    </a:lnTo>
                    <a:lnTo>
                      <a:pt x="16" y="39"/>
                    </a:lnTo>
                    <a:lnTo>
                      <a:pt x="24" y="35"/>
                    </a:lnTo>
                    <a:lnTo>
                      <a:pt x="34" y="31"/>
                    </a:lnTo>
                    <a:lnTo>
                      <a:pt x="44" y="27"/>
                    </a:lnTo>
                    <a:lnTo>
                      <a:pt x="68" y="20"/>
                    </a:lnTo>
                    <a:lnTo>
                      <a:pt x="79" y="17"/>
                    </a:lnTo>
                    <a:lnTo>
                      <a:pt x="90" y="14"/>
                    </a:lnTo>
                    <a:lnTo>
                      <a:pt x="112" y="9"/>
                    </a:lnTo>
                    <a:lnTo>
                      <a:pt x="121" y="7"/>
                    </a:lnTo>
                    <a:lnTo>
                      <a:pt x="130" y="5"/>
                    </a:lnTo>
                    <a:lnTo>
                      <a:pt x="137" y="5"/>
                    </a:lnTo>
                    <a:lnTo>
                      <a:pt x="142" y="4"/>
                    </a:lnTo>
                    <a:lnTo>
                      <a:pt x="230" y="4"/>
                    </a:lnTo>
                    <a:lnTo>
                      <a:pt x="318" y="3"/>
                    </a:lnTo>
                    <a:lnTo>
                      <a:pt x="325" y="0"/>
                    </a:lnTo>
                    <a:lnTo>
                      <a:pt x="309" y="9"/>
                    </a:lnTo>
                    <a:lnTo>
                      <a:pt x="301" y="13"/>
                    </a:lnTo>
                    <a:lnTo>
                      <a:pt x="293" y="17"/>
                    </a:lnTo>
                    <a:lnTo>
                      <a:pt x="278" y="23"/>
                    </a:lnTo>
                    <a:lnTo>
                      <a:pt x="264" y="27"/>
                    </a:lnTo>
                    <a:lnTo>
                      <a:pt x="249" y="31"/>
                    </a:lnTo>
                    <a:lnTo>
                      <a:pt x="233" y="34"/>
                    </a:lnTo>
                    <a:lnTo>
                      <a:pt x="216" y="36"/>
                    </a:lnTo>
                    <a:lnTo>
                      <a:pt x="198" y="39"/>
                    </a:lnTo>
                    <a:lnTo>
                      <a:pt x="155" y="44"/>
                    </a:lnTo>
                    <a:lnTo>
                      <a:pt x="110" y="50"/>
                    </a:lnTo>
                    <a:lnTo>
                      <a:pt x="74" y="54"/>
                    </a:lnTo>
                    <a:lnTo>
                      <a:pt x="62" y="56"/>
                    </a:lnTo>
                    <a:lnTo>
                      <a:pt x="57" y="56"/>
                    </a:lnTo>
                    <a:lnTo>
                      <a:pt x="43" y="56"/>
                    </a:lnTo>
                    <a:lnTo>
                      <a:pt x="32" y="57"/>
                    </a:lnTo>
                    <a:lnTo>
                      <a:pt x="23" y="57"/>
                    </a:lnTo>
                    <a:lnTo>
                      <a:pt x="15" y="57"/>
                    </a:lnTo>
                    <a:lnTo>
                      <a:pt x="8" y="56"/>
                    </a:lnTo>
                    <a:lnTo>
                      <a:pt x="3" y="55"/>
                    </a:lnTo>
                    <a:lnTo>
                      <a:pt x="0" y="53"/>
                    </a:lnTo>
                    <a:lnTo>
                      <a:pt x="0" y="52"/>
                    </a:lnTo>
                    <a:lnTo>
                      <a:pt x="0" y="50"/>
                    </a:lnTo>
                    <a:close/>
                  </a:path>
                </a:pathLst>
              </a:custGeom>
              <a:solidFill>
                <a:srgbClr val="FFFFFF"/>
              </a:solidFill>
              <a:ln w="9525">
                <a:noFill/>
                <a:round/>
                <a:headEnd/>
                <a:tailEnd/>
              </a:ln>
            </p:spPr>
            <p:txBody>
              <a:bodyPr/>
              <a:lstStyle/>
              <a:p>
                <a:endParaRPr lang="he-IL"/>
              </a:p>
            </p:txBody>
          </p:sp>
          <p:sp>
            <p:nvSpPr>
              <p:cNvPr id="396" name="Freeform 98"/>
              <p:cNvSpPr>
                <a:spLocks/>
              </p:cNvSpPr>
              <p:nvPr/>
            </p:nvSpPr>
            <p:spPr bwMode="auto">
              <a:xfrm>
                <a:off x="4422" y="3012"/>
                <a:ext cx="108" cy="40"/>
              </a:xfrm>
              <a:custGeom>
                <a:avLst/>
                <a:gdLst>
                  <a:gd name="T0" fmla="*/ 108 w 108"/>
                  <a:gd name="T1" fmla="*/ 0 h 40"/>
                  <a:gd name="T2" fmla="*/ 82 w 108"/>
                  <a:gd name="T3" fmla="*/ 2 h 40"/>
                  <a:gd name="T4" fmla="*/ 65 w 108"/>
                  <a:gd name="T5" fmla="*/ 5 h 40"/>
                  <a:gd name="T6" fmla="*/ 46 w 108"/>
                  <a:gd name="T7" fmla="*/ 8 h 40"/>
                  <a:gd name="T8" fmla="*/ 29 w 108"/>
                  <a:gd name="T9" fmla="*/ 12 h 40"/>
                  <a:gd name="T10" fmla="*/ 21 w 108"/>
                  <a:gd name="T11" fmla="*/ 15 h 40"/>
                  <a:gd name="T12" fmla="*/ 14 w 108"/>
                  <a:gd name="T13" fmla="*/ 17 h 40"/>
                  <a:gd name="T14" fmla="*/ 8 w 108"/>
                  <a:gd name="T15" fmla="*/ 20 h 40"/>
                  <a:gd name="T16" fmla="*/ 3 w 108"/>
                  <a:gd name="T17" fmla="*/ 24 h 40"/>
                  <a:gd name="T18" fmla="*/ 2 w 108"/>
                  <a:gd name="T19" fmla="*/ 25 h 40"/>
                  <a:gd name="T20" fmla="*/ 1 w 108"/>
                  <a:gd name="T21" fmla="*/ 27 h 40"/>
                  <a:gd name="T22" fmla="*/ 0 w 108"/>
                  <a:gd name="T23" fmla="*/ 29 h 40"/>
                  <a:gd name="T24" fmla="*/ 0 w 108"/>
                  <a:gd name="T25" fmla="*/ 31 h 40"/>
                  <a:gd name="T26" fmla="*/ 1 w 108"/>
                  <a:gd name="T27" fmla="*/ 33 h 40"/>
                  <a:gd name="T28" fmla="*/ 2 w 108"/>
                  <a:gd name="T29" fmla="*/ 34 h 40"/>
                  <a:gd name="T30" fmla="*/ 3 w 108"/>
                  <a:gd name="T31" fmla="*/ 35 h 40"/>
                  <a:gd name="T32" fmla="*/ 7 w 108"/>
                  <a:gd name="T33" fmla="*/ 37 h 40"/>
                  <a:gd name="T34" fmla="*/ 12 w 108"/>
                  <a:gd name="T35" fmla="*/ 38 h 40"/>
                  <a:gd name="T36" fmla="*/ 19 w 108"/>
                  <a:gd name="T37" fmla="*/ 39 h 40"/>
                  <a:gd name="T38" fmla="*/ 25 w 108"/>
                  <a:gd name="T39" fmla="*/ 39 h 40"/>
                  <a:gd name="T40" fmla="*/ 40 w 108"/>
                  <a:gd name="T41" fmla="*/ 40 h 40"/>
                  <a:gd name="T42" fmla="*/ 70 w 108"/>
                  <a:gd name="T43" fmla="*/ 40 h 40"/>
                  <a:gd name="T44" fmla="*/ 89 w 108"/>
                  <a:gd name="T45" fmla="*/ 40 h 40"/>
                  <a:gd name="T46" fmla="*/ 92 w 108"/>
                  <a:gd name="T47" fmla="*/ 39 h 40"/>
                  <a:gd name="T48" fmla="*/ 93 w 108"/>
                  <a:gd name="T49" fmla="*/ 38 h 40"/>
                  <a:gd name="T50" fmla="*/ 95 w 108"/>
                  <a:gd name="T51" fmla="*/ 37 h 40"/>
                  <a:gd name="T52" fmla="*/ 96 w 108"/>
                  <a:gd name="T53" fmla="*/ 35 h 40"/>
                  <a:gd name="T54" fmla="*/ 98 w 108"/>
                  <a:gd name="T55" fmla="*/ 30 h 40"/>
                  <a:gd name="T56" fmla="*/ 100 w 108"/>
                  <a:gd name="T57" fmla="*/ 25 h 40"/>
                  <a:gd name="T58" fmla="*/ 103 w 108"/>
                  <a:gd name="T59" fmla="*/ 19 h 40"/>
                  <a:gd name="T60" fmla="*/ 105 w 108"/>
                  <a:gd name="T61" fmla="*/ 13 h 40"/>
                  <a:gd name="T62" fmla="*/ 108 w 108"/>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8"/>
                  <a:gd name="T97" fmla="*/ 0 h 40"/>
                  <a:gd name="T98" fmla="*/ 108 w 108"/>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8" h="40">
                    <a:moveTo>
                      <a:pt x="108" y="0"/>
                    </a:moveTo>
                    <a:lnTo>
                      <a:pt x="82" y="2"/>
                    </a:lnTo>
                    <a:lnTo>
                      <a:pt x="65" y="5"/>
                    </a:lnTo>
                    <a:lnTo>
                      <a:pt x="46" y="8"/>
                    </a:lnTo>
                    <a:lnTo>
                      <a:pt x="29" y="12"/>
                    </a:lnTo>
                    <a:lnTo>
                      <a:pt x="21" y="15"/>
                    </a:lnTo>
                    <a:lnTo>
                      <a:pt x="14" y="17"/>
                    </a:lnTo>
                    <a:lnTo>
                      <a:pt x="8" y="20"/>
                    </a:lnTo>
                    <a:lnTo>
                      <a:pt x="3" y="24"/>
                    </a:lnTo>
                    <a:lnTo>
                      <a:pt x="2" y="25"/>
                    </a:lnTo>
                    <a:lnTo>
                      <a:pt x="1" y="27"/>
                    </a:lnTo>
                    <a:lnTo>
                      <a:pt x="0" y="29"/>
                    </a:lnTo>
                    <a:lnTo>
                      <a:pt x="0" y="31"/>
                    </a:lnTo>
                    <a:lnTo>
                      <a:pt x="1" y="33"/>
                    </a:lnTo>
                    <a:lnTo>
                      <a:pt x="2" y="34"/>
                    </a:lnTo>
                    <a:lnTo>
                      <a:pt x="3" y="35"/>
                    </a:lnTo>
                    <a:lnTo>
                      <a:pt x="7" y="37"/>
                    </a:lnTo>
                    <a:lnTo>
                      <a:pt x="12" y="38"/>
                    </a:lnTo>
                    <a:lnTo>
                      <a:pt x="19" y="39"/>
                    </a:lnTo>
                    <a:lnTo>
                      <a:pt x="25" y="39"/>
                    </a:lnTo>
                    <a:lnTo>
                      <a:pt x="40" y="40"/>
                    </a:lnTo>
                    <a:lnTo>
                      <a:pt x="70" y="40"/>
                    </a:lnTo>
                    <a:lnTo>
                      <a:pt x="89" y="40"/>
                    </a:lnTo>
                    <a:lnTo>
                      <a:pt x="92" y="39"/>
                    </a:lnTo>
                    <a:lnTo>
                      <a:pt x="93" y="38"/>
                    </a:lnTo>
                    <a:lnTo>
                      <a:pt x="95" y="37"/>
                    </a:lnTo>
                    <a:lnTo>
                      <a:pt x="96" y="35"/>
                    </a:lnTo>
                    <a:lnTo>
                      <a:pt x="98" y="30"/>
                    </a:lnTo>
                    <a:lnTo>
                      <a:pt x="100" y="25"/>
                    </a:lnTo>
                    <a:lnTo>
                      <a:pt x="103" y="19"/>
                    </a:lnTo>
                    <a:lnTo>
                      <a:pt x="105" y="13"/>
                    </a:lnTo>
                    <a:lnTo>
                      <a:pt x="108" y="0"/>
                    </a:lnTo>
                    <a:close/>
                  </a:path>
                </a:pathLst>
              </a:custGeom>
              <a:solidFill>
                <a:srgbClr val="FFFFFF"/>
              </a:solidFill>
              <a:ln w="9525">
                <a:noFill/>
                <a:round/>
                <a:headEnd/>
                <a:tailEnd/>
              </a:ln>
            </p:spPr>
            <p:txBody>
              <a:bodyPr/>
              <a:lstStyle/>
              <a:p>
                <a:endParaRPr lang="he-IL"/>
              </a:p>
            </p:txBody>
          </p:sp>
          <p:sp>
            <p:nvSpPr>
              <p:cNvPr id="397" name="Freeform 99"/>
              <p:cNvSpPr>
                <a:spLocks/>
              </p:cNvSpPr>
              <p:nvPr/>
            </p:nvSpPr>
            <p:spPr bwMode="auto">
              <a:xfrm>
                <a:off x="4542" y="3005"/>
                <a:ext cx="71" cy="31"/>
              </a:xfrm>
              <a:custGeom>
                <a:avLst/>
                <a:gdLst>
                  <a:gd name="T0" fmla="*/ 71 w 71"/>
                  <a:gd name="T1" fmla="*/ 1 h 31"/>
                  <a:gd name="T2" fmla="*/ 56 w 71"/>
                  <a:gd name="T3" fmla="*/ 0 h 31"/>
                  <a:gd name="T4" fmla="*/ 40 w 71"/>
                  <a:gd name="T5" fmla="*/ 0 h 31"/>
                  <a:gd name="T6" fmla="*/ 33 w 71"/>
                  <a:gd name="T7" fmla="*/ 0 h 31"/>
                  <a:gd name="T8" fmla="*/ 26 w 71"/>
                  <a:gd name="T9" fmla="*/ 1 h 31"/>
                  <a:gd name="T10" fmla="*/ 19 w 71"/>
                  <a:gd name="T11" fmla="*/ 3 h 31"/>
                  <a:gd name="T12" fmla="*/ 13 w 71"/>
                  <a:gd name="T13" fmla="*/ 5 h 31"/>
                  <a:gd name="T14" fmla="*/ 8 w 71"/>
                  <a:gd name="T15" fmla="*/ 9 h 31"/>
                  <a:gd name="T16" fmla="*/ 3 w 71"/>
                  <a:gd name="T17" fmla="*/ 13 h 31"/>
                  <a:gd name="T18" fmla="*/ 2 w 71"/>
                  <a:gd name="T19" fmla="*/ 15 h 31"/>
                  <a:gd name="T20" fmla="*/ 1 w 71"/>
                  <a:gd name="T21" fmla="*/ 18 h 31"/>
                  <a:gd name="T22" fmla="*/ 0 w 71"/>
                  <a:gd name="T23" fmla="*/ 21 h 31"/>
                  <a:gd name="T24" fmla="*/ 0 w 71"/>
                  <a:gd name="T25" fmla="*/ 25 h 31"/>
                  <a:gd name="T26" fmla="*/ 0 w 71"/>
                  <a:gd name="T27" fmla="*/ 31 h 31"/>
                  <a:gd name="T28" fmla="*/ 7 w 71"/>
                  <a:gd name="T29" fmla="*/ 31 h 31"/>
                  <a:gd name="T30" fmla="*/ 13 w 71"/>
                  <a:gd name="T31" fmla="*/ 31 h 31"/>
                  <a:gd name="T32" fmla="*/ 15 w 71"/>
                  <a:gd name="T33" fmla="*/ 30 h 31"/>
                  <a:gd name="T34" fmla="*/ 18 w 71"/>
                  <a:gd name="T35" fmla="*/ 29 h 31"/>
                  <a:gd name="T36" fmla="*/ 22 w 71"/>
                  <a:gd name="T37" fmla="*/ 27 h 31"/>
                  <a:gd name="T38" fmla="*/ 27 w 71"/>
                  <a:gd name="T39" fmla="*/ 25 h 31"/>
                  <a:gd name="T40" fmla="*/ 35 w 71"/>
                  <a:gd name="T41" fmla="*/ 19 h 31"/>
                  <a:gd name="T42" fmla="*/ 40 w 71"/>
                  <a:gd name="T43" fmla="*/ 16 h 31"/>
                  <a:gd name="T44" fmla="*/ 45 w 71"/>
                  <a:gd name="T45" fmla="*/ 14 h 31"/>
                  <a:gd name="T46" fmla="*/ 53 w 71"/>
                  <a:gd name="T47" fmla="*/ 12 h 31"/>
                  <a:gd name="T48" fmla="*/ 60 w 71"/>
                  <a:gd name="T49" fmla="*/ 10 h 31"/>
                  <a:gd name="T50" fmla="*/ 63 w 71"/>
                  <a:gd name="T51" fmla="*/ 9 h 31"/>
                  <a:gd name="T52" fmla="*/ 66 w 71"/>
                  <a:gd name="T53" fmla="*/ 7 h 31"/>
                  <a:gd name="T54" fmla="*/ 69 w 71"/>
                  <a:gd name="T55" fmla="*/ 4 h 31"/>
                  <a:gd name="T56" fmla="*/ 71 w 71"/>
                  <a:gd name="T57" fmla="*/ 1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31"/>
                  <a:gd name="T89" fmla="*/ 71 w 71"/>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31">
                    <a:moveTo>
                      <a:pt x="71" y="1"/>
                    </a:moveTo>
                    <a:lnTo>
                      <a:pt x="56" y="0"/>
                    </a:lnTo>
                    <a:lnTo>
                      <a:pt x="40" y="0"/>
                    </a:lnTo>
                    <a:lnTo>
                      <a:pt x="33" y="0"/>
                    </a:lnTo>
                    <a:lnTo>
                      <a:pt x="26" y="1"/>
                    </a:lnTo>
                    <a:lnTo>
                      <a:pt x="19" y="3"/>
                    </a:lnTo>
                    <a:lnTo>
                      <a:pt x="13" y="5"/>
                    </a:lnTo>
                    <a:lnTo>
                      <a:pt x="8" y="9"/>
                    </a:lnTo>
                    <a:lnTo>
                      <a:pt x="3" y="13"/>
                    </a:lnTo>
                    <a:lnTo>
                      <a:pt x="2" y="15"/>
                    </a:lnTo>
                    <a:lnTo>
                      <a:pt x="1" y="18"/>
                    </a:lnTo>
                    <a:lnTo>
                      <a:pt x="0" y="21"/>
                    </a:lnTo>
                    <a:lnTo>
                      <a:pt x="0" y="25"/>
                    </a:lnTo>
                    <a:lnTo>
                      <a:pt x="0" y="31"/>
                    </a:lnTo>
                    <a:lnTo>
                      <a:pt x="7" y="31"/>
                    </a:lnTo>
                    <a:lnTo>
                      <a:pt x="13" y="31"/>
                    </a:lnTo>
                    <a:lnTo>
                      <a:pt x="15" y="30"/>
                    </a:lnTo>
                    <a:lnTo>
                      <a:pt x="18" y="29"/>
                    </a:lnTo>
                    <a:lnTo>
                      <a:pt x="22" y="27"/>
                    </a:lnTo>
                    <a:lnTo>
                      <a:pt x="27" y="25"/>
                    </a:lnTo>
                    <a:lnTo>
                      <a:pt x="35" y="19"/>
                    </a:lnTo>
                    <a:lnTo>
                      <a:pt x="40" y="16"/>
                    </a:lnTo>
                    <a:lnTo>
                      <a:pt x="45" y="14"/>
                    </a:lnTo>
                    <a:lnTo>
                      <a:pt x="53" y="12"/>
                    </a:lnTo>
                    <a:lnTo>
                      <a:pt x="60" y="10"/>
                    </a:lnTo>
                    <a:lnTo>
                      <a:pt x="63" y="9"/>
                    </a:lnTo>
                    <a:lnTo>
                      <a:pt x="66" y="7"/>
                    </a:lnTo>
                    <a:lnTo>
                      <a:pt x="69" y="4"/>
                    </a:lnTo>
                    <a:lnTo>
                      <a:pt x="71" y="1"/>
                    </a:lnTo>
                    <a:close/>
                  </a:path>
                </a:pathLst>
              </a:custGeom>
              <a:solidFill>
                <a:srgbClr val="FFFFFF"/>
              </a:solidFill>
              <a:ln w="9525">
                <a:noFill/>
                <a:round/>
                <a:headEnd/>
                <a:tailEnd/>
              </a:ln>
            </p:spPr>
            <p:txBody>
              <a:bodyPr/>
              <a:lstStyle/>
              <a:p>
                <a:endParaRPr lang="he-IL"/>
              </a:p>
            </p:txBody>
          </p:sp>
          <p:sp>
            <p:nvSpPr>
              <p:cNvPr id="398" name="Freeform 100"/>
              <p:cNvSpPr>
                <a:spLocks/>
              </p:cNvSpPr>
              <p:nvPr/>
            </p:nvSpPr>
            <p:spPr bwMode="auto">
              <a:xfrm>
                <a:off x="4020" y="2846"/>
                <a:ext cx="462" cy="228"/>
              </a:xfrm>
              <a:custGeom>
                <a:avLst/>
                <a:gdLst>
                  <a:gd name="T0" fmla="*/ 372 w 462"/>
                  <a:gd name="T1" fmla="*/ 226 h 228"/>
                  <a:gd name="T2" fmla="*/ 341 w 462"/>
                  <a:gd name="T3" fmla="*/ 221 h 228"/>
                  <a:gd name="T4" fmla="*/ 304 w 462"/>
                  <a:gd name="T5" fmla="*/ 211 h 228"/>
                  <a:gd name="T6" fmla="*/ 237 w 462"/>
                  <a:gd name="T7" fmla="*/ 183 h 228"/>
                  <a:gd name="T8" fmla="*/ 192 w 462"/>
                  <a:gd name="T9" fmla="*/ 166 h 228"/>
                  <a:gd name="T10" fmla="*/ 158 w 462"/>
                  <a:gd name="T11" fmla="*/ 155 h 228"/>
                  <a:gd name="T12" fmla="*/ 133 w 462"/>
                  <a:gd name="T13" fmla="*/ 143 h 228"/>
                  <a:gd name="T14" fmla="*/ 111 w 462"/>
                  <a:gd name="T15" fmla="*/ 130 h 228"/>
                  <a:gd name="T16" fmla="*/ 92 w 462"/>
                  <a:gd name="T17" fmla="*/ 115 h 228"/>
                  <a:gd name="T18" fmla="*/ 74 w 462"/>
                  <a:gd name="T19" fmla="*/ 97 h 228"/>
                  <a:gd name="T20" fmla="*/ 46 w 462"/>
                  <a:gd name="T21" fmla="*/ 66 h 228"/>
                  <a:gd name="T22" fmla="*/ 1 w 462"/>
                  <a:gd name="T23" fmla="*/ 15 h 228"/>
                  <a:gd name="T24" fmla="*/ 1 w 462"/>
                  <a:gd name="T25" fmla="*/ 11 h 228"/>
                  <a:gd name="T26" fmla="*/ 7 w 462"/>
                  <a:gd name="T27" fmla="*/ 4 h 228"/>
                  <a:gd name="T28" fmla="*/ 9 w 462"/>
                  <a:gd name="T29" fmla="*/ 0 h 228"/>
                  <a:gd name="T30" fmla="*/ 37 w 462"/>
                  <a:gd name="T31" fmla="*/ 10 h 228"/>
                  <a:gd name="T32" fmla="*/ 51 w 462"/>
                  <a:gd name="T33" fmla="*/ 14 h 228"/>
                  <a:gd name="T34" fmla="*/ 66 w 462"/>
                  <a:gd name="T35" fmla="*/ 15 h 228"/>
                  <a:gd name="T36" fmla="*/ 118 w 462"/>
                  <a:gd name="T37" fmla="*/ 13 h 228"/>
                  <a:gd name="T38" fmla="*/ 169 w 462"/>
                  <a:gd name="T39" fmla="*/ 11 h 228"/>
                  <a:gd name="T40" fmla="*/ 247 w 462"/>
                  <a:gd name="T41" fmla="*/ 12 h 228"/>
                  <a:gd name="T42" fmla="*/ 271 w 462"/>
                  <a:gd name="T43" fmla="*/ 14 h 228"/>
                  <a:gd name="T44" fmla="*/ 294 w 462"/>
                  <a:gd name="T45" fmla="*/ 19 h 228"/>
                  <a:gd name="T46" fmla="*/ 328 w 462"/>
                  <a:gd name="T47" fmla="*/ 28 h 228"/>
                  <a:gd name="T48" fmla="*/ 374 w 462"/>
                  <a:gd name="T49" fmla="*/ 41 h 228"/>
                  <a:gd name="T50" fmla="*/ 398 w 462"/>
                  <a:gd name="T51" fmla="*/ 46 h 228"/>
                  <a:gd name="T52" fmla="*/ 424 w 462"/>
                  <a:gd name="T53" fmla="*/ 49 h 228"/>
                  <a:gd name="T54" fmla="*/ 442 w 462"/>
                  <a:gd name="T55" fmla="*/ 67 h 228"/>
                  <a:gd name="T56" fmla="*/ 448 w 462"/>
                  <a:gd name="T57" fmla="*/ 76 h 228"/>
                  <a:gd name="T58" fmla="*/ 453 w 462"/>
                  <a:gd name="T59" fmla="*/ 87 h 228"/>
                  <a:gd name="T60" fmla="*/ 457 w 462"/>
                  <a:gd name="T61" fmla="*/ 98 h 228"/>
                  <a:gd name="T62" fmla="*/ 460 w 462"/>
                  <a:gd name="T63" fmla="*/ 109 h 228"/>
                  <a:gd name="T64" fmla="*/ 461 w 462"/>
                  <a:gd name="T65" fmla="*/ 122 h 228"/>
                  <a:gd name="T66" fmla="*/ 461 w 462"/>
                  <a:gd name="T67" fmla="*/ 144 h 228"/>
                  <a:gd name="T68" fmla="*/ 459 w 462"/>
                  <a:gd name="T69" fmla="*/ 161 h 228"/>
                  <a:gd name="T70" fmla="*/ 455 w 462"/>
                  <a:gd name="T71" fmla="*/ 178 h 228"/>
                  <a:gd name="T72" fmla="*/ 448 w 462"/>
                  <a:gd name="T73" fmla="*/ 193 h 228"/>
                  <a:gd name="T74" fmla="*/ 439 w 462"/>
                  <a:gd name="T75" fmla="*/ 207 h 228"/>
                  <a:gd name="T76" fmla="*/ 428 w 462"/>
                  <a:gd name="T77" fmla="*/ 218 h 228"/>
                  <a:gd name="T78" fmla="*/ 414 w 462"/>
                  <a:gd name="T79" fmla="*/ 225 h 228"/>
                  <a:gd name="T80" fmla="*/ 406 w 462"/>
                  <a:gd name="T81" fmla="*/ 227 h 228"/>
                  <a:gd name="T82" fmla="*/ 399 w 462"/>
                  <a:gd name="T83" fmla="*/ 228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228"/>
                  <a:gd name="T128" fmla="*/ 462 w 462"/>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228">
                    <a:moveTo>
                      <a:pt x="390" y="228"/>
                    </a:moveTo>
                    <a:lnTo>
                      <a:pt x="372" y="226"/>
                    </a:lnTo>
                    <a:lnTo>
                      <a:pt x="356" y="224"/>
                    </a:lnTo>
                    <a:lnTo>
                      <a:pt x="341" y="221"/>
                    </a:lnTo>
                    <a:lnTo>
                      <a:pt x="328" y="218"/>
                    </a:lnTo>
                    <a:lnTo>
                      <a:pt x="304" y="211"/>
                    </a:lnTo>
                    <a:lnTo>
                      <a:pt x="283" y="203"/>
                    </a:lnTo>
                    <a:lnTo>
                      <a:pt x="237" y="183"/>
                    </a:lnTo>
                    <a:lnTo>
                      <a:pt x="209" y="172"/>
                    </a:lnTo>
                    <a:lnTo>
                      <a:pt x="192" y="166"/>
                    </a:lnTo>
                    <a:lnTo>
                      <a:pt x="173" y="160"/>
                    </a:lnTo>
                    <a:lnTo>
                      <a:pt x="158" y="155"/>
                    </a:lnTo>
                    <a:lnTo>
                      <a:pt x="145" y="149"/>
                    </a:lnTo>
                    <a:lnTo>
                      <a:pt x="133" y="143"/>
                    </a:lnTo>
                    <a:lnTo>
                      <a:pt x="122" y="137"/>
                    </a:lnTo>
                    <a:lnTo>
                      <a:pt x="111" y="130"/>
                    </a:lnTo>
                    <a:lnTo>
                      <a:pt x="101" y="123"/>
                    </a:lnTo>
                    <a:lnTo>
                      <a:pt x="92" y="115"/>
                    </a:lnTo>
                    <a:lnTo>
                      <a:pt x="83" y="106"/>
                    </a:lnTo>
                    <a:lnTo>
                      <a:pt x="74" y="97"/>
                    </a:lnTo>
                    <a:lnTo>
                      <a:pt x="65" y="87"/>
                    </a:lnTo>
                    <a:lnTo>
                      <a:pt x="46" y="66"/>
                    </a:lnTo>
                    <a:lnTo>
                      <a:pt x="25" y="42"/>
                    </a:lnTo>
                    <a:lnTo>
                      <a:pt x="1" y="15"/>
                    </a:lnTo>
                    <a:lnTo>
                      <a:pt x="0" y="13"/>
                    </a:lnTo>
                    <a:lnTo>
                      <a:pt x="1" y="11"/>
                    </a:lnTo>
                    <a:lnTo>
                      <a:pt x="3" y="8"/>
                    </a:lnTo>
                    <a:lnTo>
                      <a:pt x="7" y="4"/>
                    </a:lnTo>
                    <a:lnTo>
                      <a:pt x="8" y="2"/>
                    </a:lnTo>
                    <a:lnTo>
                      <a:pt x="9" y="0"/>
                    </a:lnTo>
                    <a:lnTo>
                      <a:pt x="24" y="5"/>
                    </a:lnTo>
                    <a:lnTo>
                      <a:pt x="37" y="10"/>
                    </a:lnTo>
                    <a:lnTo>
                      <a:pt x="44" y="12"/>
                    </a:lnTo>
                    <a:lnTo>
                      <a:pt x="51" y="14"/>
                    </a:lnTo>
                    <a:lnTo>
                      <a:pt x="58" y="15"/>
                    </a:lnTo>
                    <a:lnTo>
                      <a:pt x="66" y="15"/>
                    </a:lnTo>
                    <a:lnTo>
                      <a:pt x="92" y="14"/>
                    </a:lnTo>
                    <a:lnTo>
                      <a:pt x="118" y="13"/>
                    </a:lnTo>
                    <a:lnTo>
                      <a:pt x="144" y="12"/>
                    </a:lnTo>
                    <a:lnTo>
                      <a:pt x="169" y="11"/>
                    </a:lnTo>
                    <a:lnTo>
                      <a:pt x="234" y="11"/>
                    </a:lnTo>
                    <a:lnTo>
                      <a:pt x="247" y="12"/>
                    </a:lnTo>
                    <a:lnTo>
                      <a:pt x="259" y="13"/>
                    </a:lnTo>
                    <a:lnTo>
                      <a:pt x="271" y="14"/>
                    </a:lnTo>
                    <a:lnTo>
                      <a:pt x="283" y="16"/>
                    </a:lnTo>
                    <a:lnTo>
                      <a:pt x="294" y="19"/>
                    </a:lnTo>
                    <a:lnTo>
                      <a:pt x="306" y="22"/>
                    </a:lnTo>
                    <a:lnTo>
                      <a:pt x="328" y="28"/>
                    </a:lnTo>
                    <a:lnTo>
                      <a:pt x="351" y="35"/>
                    </a:lnTo>
                    <a:lnTo>
                      <a:pt x="374" y="41"/>
                    </a:lnTo>
                    <a:lnTo>
                      <a:pt x="386" y="44"/>
                    </a:lnTo>
                    <a:lnTo>
                      <a:pt x="398" y="46"/>
                    </a:lnTo>
                    <a:lnTo>
                      <a:pt x="410" y="48"/>
                    </a:lnTo>
                    <a:lnTo>
                      <a:pt x="424" y="49"/>
                    </a:lnTo>
                    <a:lnTo>
                      <a:pt x="433" y="58"/>
                    </a:lnTo>
                    <a:lnTo>
                      <a:pt x="442" y="67"/>
                    </a:lnTo>
                    <a:lnTo>
                      <a:pt x="445" y="71"/>
                    </a:lnTo>
                    <a:lnTo>
                      <a:pt x="448" y="76"/>
                    </a:lnTo>
                    <a:lnTo>
                      <a:pt x="451" y="81"/>
                    </a:lnTo>
                    <a:lnTo>
                      <a:pt x="453" y="87"/>
                    </a:lnTo>
                    <a:lnTo>
                      <a:pt x="455" y="92"/>
                    </a:lnTo>
                    <a:lnTo>
                      <a:pt x="457" y="98"/>
                    </a:lnTo>
                    <a:lnTo>
                      <a:pt x="459" y="103"/>
                    </a:lnTo>
                    <a:lnTo>
                      <a:pt x="460" y="109"/>
                    </a:lnTo>
                    <a:lnTo>
                      <a:pt x="461" y="116"/>
                    </a:lnTo>
                    <a:lnTo>
                      <a:pt x="461" y="122"/>
                    </a:lnTo>
                    <a:lnTo>
                      <a:pt x="462" y="135"/>
                    </a:lnTo>
                    <a:lnTo>
                      <a:pt x="461" y="144"/>
                    </a:lnTo>
                    <a:lnTo>
                      <a:pt x="461" y="152"/>
                    </a:lnTo>
                    <a:lnTo>
                      <a:pt x="459" y="161"/>
                    </a:lnTo>
                    <a:lnTo>
                      <a:pt x="457" y="170"/>
                    </a:lnTo>
                    <a:lnTo>
                      <a:pt x="455" y="178"/>
                    </a:lnTo>
                    <a:lnTo>
                      <a:pt x="452" y="186"/>
                    </a:lnTo>
                    <a:lnTo>
                      <a:pt x="448" y="193"/>
                    </a:lnTo>
                    <a:lnTo>
                      <a:pt x="444" y="200"/>
                    </a:lnTo>
                    <a:lnTo>
                      <a:pt x="439" y="207"/>
                    </a:lnTo>
                    <a:lnTo>
                      <a:pt x="434" y="213"/>
                    </a:lnTo>
                    <a:lnTo>
                      <a:pt x="428" y="218"/>
                    </a:lnTo>
                    <a:lnTo>
                      <a:pt x="422" y="222"/>
                    </a:lnTo>
                    <a:lnTo>
                      <a:pt x="414" y="225"/>
                    </a:lnTo>
                    <a:lnTo>
                      <a:pt x="410" y="226"/>
                    </a:lnTo>
                    <a:lnTo>
                      <a:pt x="406" y="227"/>
                    </a:lnTo>
                    <a:lnTo>
                      <a:pt x="403" y="228"/>
                    </a:lnTo>
                    <a:lnTo>
                      <a:pt x="399" y="228"/>
                    </a:lnTo>
                    <a:lnTo>
                      <a:pt x="390" y="228"/>
                    </a:lnTo>
                    <a:close/>
                  </a:path>
                </a:pathLst>
              </a:custGeom>
              <a:solidFill>
                <a:srgbClr val="000000"/>
              </a:solidFill>
              <a:ln w="9525">
                <a:noFill/>
                <a:round/>
                <a:headEnd/>
                <a:tailEnd/>
              </a:ln>
            </p:spPr>
            <p:txBody>
              <a:bodyPr/>
              <a:lstStyle/>
              <a:p>
                <a:endParaRPr lang="he-IL"/>
              </a:p>
            </p:txBody>
          </p:sp>
          <p:sp>
            <p:nvSpPr>
              <p:cNvPr id="399" name="Freeform 101"/>
              <p:cNvSpPr>
                <a:spLocks/>
              </p:cNvSpPr>
              <p:nvPr/>
            </p:nvSpPr>
            <p:spPr bwMode="auto">
              <a:xfrm>
                <a:off x="4052" y="2869"/>
                <a:ext cx="412" cy="84"/>
              </a:xfrm>
              <a:custGeom>
                <a:avLst/>
                <a:gdLst>
                  <a:gd name="T0" fmla="*/ 401 w 412"/>
                  <a:gd name="T1" fmla="*/ 76 h 84"/>
                  <a:gd name="T2" fmla="*/ 394 w 412"/>
                  <a:gd name="T3" fmla="*/ 81 h 84"/>
                  <a:gd name="T4" fmla="*/ 387 w 412"/>
                  <a:gd name="T5" fmla="*/ 84 h 84"/>
                  <a:gd name="T6" fmla="*/ 377 w 412"/>
                  <a:gd name="T7" fmla="*/ 83 h 84"/>
                  <a:gd name="T8" fmla="*/ 367 w 412"/>
                  <a:gd name="T9" fmla="*/ 78 h 84"/>
                  <a:gd name="T10" fmla="*/ 348 w 412"/>
                  <a:gd name="T11" fmla="*/ 68 h 84"/>
                  <a:gd name="T12" fmla="*/ 328 w 412"/>
                  <a:gd name="T13" fmla="*/ 59 h 84"/>
                  <a:gd name="T14" fmla="*/ 300 w 412"/>
                  <a:gd name="T15" fmla="*/ 50 h 84"/>
                  <a:gd name="T16" fmla="*/ 275 w 412"/>
                  <a:gd name="T17" fmla="*/ 44 h 84"/>
                  <a:gd name="T18" fmla="*/ 246 w 412"/>
                  <a:gd name="T19" fmla="*/ 40 h 84"/>
                  <a:gd name="T20" fmla="*/ 212 w 412"/>
                  <a:gd name="T21" fmla="*/ 37 h 84"/>
                  <a:gd name="T22" fmla="*/ 171 w 412"/>
                  <a:gd name="T23" fmla="*/ 35 h 84"/>
                  <a:gd name="T24" fmla="*/ 123 w 412"/>
                  <a:gd name="T25" fmla="*/ 36 h 84"/>
                  <a:gd name="T26" fmla="*/ 100 w 412"/>
                  <a:gd name="T27" fmla="*/ 39 h 84"/>
                  <a:gd name="T28" fmla="*/ 82 w 412"/>
                  <a:gd name="T29" fmla="*/ 39 h 84"/>
                  <a:gd name="T30" fmla="*/ 51 w 412"/>
                  <a:gd name="T31" fmla="*/ 33 h 84"/>
                  <a:gd name="T32" fmla="*/ 33 w 412"/>
                  <a:gd name="T33" fmla="*/ 28 h 84"/>
                  <a:gd name="T34" fmla="*/ 22 w 412"/>
                  <a:gd name="T35" fmla="*/ 23 h 84"/>
                  <a:gd name="T36" fmla="*/ 10 w 412"/>
                  <a:gd name="T37" fmla="*/ 15 h 84"/>
                  <a:gd name="T38" fmla="*/ 0 w 412"/>
                  <a:gd name="T39" fmla="*/ 0 h 84"/>
                  <a:gd name="T40" fmla="*/ 10 w 412"/>
                  <a:gd name="T41" fmla="*/ 7 h 84"/>
                  <a:gd name="T42" fmla="*/ 18 w 412"/>
                  <a:gd name="T43" fmla="*/ 9 h 84"/>
                  <a:gd name="T44" fmla="*/ 28 w 412"/>
                  <a:gd name="T45" fmla="*/ 10 h 84"/>
                  <a:gd name="T46" fmla="*/ 57 w 412"/>
                  <a:gd name="T47" fmla="*/ 9 h 84"/>
                  <a:gd name="T48" fmla="*/ 125 w 412"/>
                  <a:gd name="T49" fmla="*/ 5 h 84"/>
                  <a:gd name="T50" fmla="*/ 185 w 412"/>
                  <a:gd name="T51" fmla="*/ 1 h 84"/>
                  <a:gd name="T52" fmla="*/ 224 w 412"/>
                  <a:gd name="T53" fmla="*/ 4 h 84"/>
                  <a:gd name="T54" fmla="*/ 273 w 412"/>
                  <a:gd name="T55" fmla="*/ 11 h 84"/>
                  <a:gd name="T56" fmla="*/ 315 w 412"/>
                  <a:gd name="T57" fmla="*/ 20 h 84"/>
                  <a:gd name="T58" fmla="*/ 350 w 412"/>
                  <a:gd name="T59" fmla="*/ 30 h 84"/>
                  <a:gd name="T60" fmla="*/ 378 w 412"/>
                  <a:gd name="T61" fmla="*/ 40 h 84"/>
                  <a:gd name="T62" fmla="*/ 398 w 412"/>
                  <a:gd name="T63" fmla="*/ 49 h 84"/>
                  <a:gd name="T64" fmla="*/ 407 w 412"/>
                  <a:gd name="T65" fmla="*/ 56 h 84"/>
                  <a:gd name="T66" fmla="*/ 411 w 412"/>
                  <a:gd name="T67" fmla="*/ 60 h 84"/>
                  <a:gd name="T68" fmla="*/ 412 w 412"/>
                  <a:gd name="T69" fmla="*/ 64 h 84"/>
                  <a:gd name="T70" fmla="*/ 412 w 412"/>
                  <a:gd name="T71" fmla="*/ 67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2"/>
                  <a:gd name="T109" fmla="*/ 0 h 84"/>
                  <a:gd name="T110" fmla="*/ 412 w 412"/>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2" h="84">
                    <a:moveTo>
                      <a:pt x="411" y="68"/>
                    </a:moveTo>
                    <a:lnTo>
                      <a:pt x="401" y="76"/>
                    </a:lnTo>
                    <a:lnTo>
                      <a:pt x="397" y="79"/>
                    </a:lnTo>
                    <a:lnTo>
                      <a:pt x="394" y="81"/>
                    </a:lnTo>
                    <a:lnTo>
                      <a:pt x="390" y="83"/>
                    </a:lnTo>
                    <a:lnTo>
                      <a:pt x="387" y="84"/>
                    </a:lnTo>
                    <a:lnTo>
                      <a:pt x="380" y="84"/>
                    </a:lnTo>
                    <a:lnTo>
                      <a:pt x="377" y="83"/>
                    </a:lnTo>
                    <a:lnTo>
                      <a:pt x="374" y="82"/>
                    </a:lnTo>
                    <a:lnTo>
                      <a:pt x="367" y="78"/>
                    </a:lnTo>
                    <a:lnTo>
                      <a:pt x="358" y="73"/>
                    </a:lnTo>
                    <a:lnTo>
                      <a:pt x="348" y="68"/>
                    </a:lnTo>
                    <a:lnTo>
                      <a:pt x="335" y="62"/>
                    </a:lnTo>
                    <a:lnTo>
                      <a:pt x="328" y="59"/>
                    </a:lnTo>
                    <a:lnTo>
                      <a:pt x="319" y="55"/>
                    </a:lnTo>
                    <a:lnTo>
                      <a:pt x="300" y="50"/>
                    </a:lnTo>
                    <a:lnTo>
                      <a:pt x="288" y="47"/>
                    </a:lnTo>
                    <a:lnTo>
                      <a:pt x="275" y="44"/>
                    </a:lnTo>
                    <a:lnTo>
                      <a:pt x="262" y="42"/>
                    </a:lnTo>
                    <a:lnTo>
                      <a:pt x="246" y="40"/>
                    </a:lnTo>
                    <a:lnTo>
                      <a:pt x="230" y="38"/>
                    </a:lnTo>
                    <a:lnTo>
                      <a:pt x="212" y="37"/>
                    </a:lnTo>
                    <a:lnTo>
                      <a:pt x="192" y="36"/>
                    </a:lnTo>
                    <a:lnTo>
                      <a:pt x="171" y="35"/>
                    </a:lnTo>
                    <a:lnTo>
                      <a:pt x="148" y="35"/>
                    </a:lnTo>
                    <a:lnTo>
                      <a:pt x="123" y="36"/>
                    </a:lnTo>
                    <a:lnTo>
                      <a:pt x="111" y="37"/>
                    </a:lnTo>
                    <a:lnTo>
                      <a:pt x="100" y="39"/>
                    </a:lnTo>
                    <a:lnTo>
                      <a:pt x="89" y="40"/>
                    </a:lnTo>
                    <a:lnTo>
                      <a:pt x="82" y="39"/>
                    </a:lnTo>
                    <a:lnTo>
                      <a:pt x="75" y="38"/>
                    </a:lnTo>
                    <a:lnTo>
                      <a:pt x="51" y="33"/>
                    </a:lnTo>
                    <a:lnTo>
                      <a:pt x="41" y="31"/>
                    </a:lnTo>
                    <a:lnTo>
                      <a:pt x="33" y="28"/>
                    </a:lnTo>
                    <a:lnTo>
                      <a:pt x="25" y="25"/>
                    </a:lnTo>
                    <a:lnTo>
                      <a:pt x="22" y="23"/>
                    </a:lnTo>
                    <a:lnTo>
                      <a:pt x="18" y="21"/>
                    </a:lnTo>
                    <a:lnTo>
                      <a:pt x="10" y="15"/>
                    </a:lnTo>
                    <a:lnTo>
                      <a:pt x="2" y="7"/>
                    </a:lnTo>
                    <a:lnTo>
                      <a:pt x="0" y="0"/>
                    </a:lnTo>
                    <a:lnTo>
                      <a:pt x="5" y="4"/>
                    </a:lnTo>
                    <a:lnTo>
                      <a:pt x="10" y="7"/>
                    </a:lnTo>
                    <a:lnTo>
                      <a:pt x="14" y="8"/>
                    </a:lnTo>
                    <a:lnTo>
                      <a:pt x="18" y="9"/>
                    </a:lnTo>
                    <a:lnTo>
                      <a:pt x="23" y="10"/>
                    </a:lnTo>
                    <a:lnTo>
                      <a:pt x="28" y="10"/>
                    </a:lnTo>
                    <a:lnTo>
                      <a:pt x="40" y="9"/>
                    </a:lnTo>
                    <a:lnTo>
                      <a:pt x="57" y="9"/>
                    </a:lnTo>
                    <a:lnTo>
                      <a:pt x="77" y="8"/>
                    </a:lnTo>
                    <a:lnTo>
                      <a:pt x="125" y="5"/>
                    </a:lnTo>
                    <a:lnTo>
                      <a:pt x="169" y="2"/>
                    </a:lnTo>
                    <a:lnTo>
                      <a:pt x="185" y="1"/>
                    </a:lnTo>
                    <a:lnTo>
                      <a:pt x="196" y="2"/>
                    </a:lnTo>
                    <a:lnTo>
                      <a:pt x="224" y="4"/>
                    </a:lnTo>
                    <a:lnTo>
                      <a:pt x="249" y="8"/>
                    </a:lnTo>
                    <a:lnTo>
                      <a:pt x="273" y="11"/>
                    </a:lnTo>
                    <a:lnTo>
                      <a:pt x="295" y="16"/>
                    </a:lnTo>
                    <a:lnTo>
                      <a:pt x="315" y="20"/>
                    </a:lnTo>
                    <a:lnTo>
                      <a:pt x="334" y="25"/>
                    </a:lnTo>
                    <a:lnTo>
                      <a:pt x="350" y="30"/>
                    </a:lnTo>
                    <a:lnTo>
                      <a:pt x="365" y="35"/>
                    </a:lnTo>
                    <a:lnTo>
                      <a:pt x="378" y="40"/>
                    </a:lnTo>
                    <a:lnTo>
                      <a:pt x="389" y="45"/>
                    </a:lnTo>
                    <a:lnTo>
                      <a:pt x="398" y="49"/>
                    </a:lnTo>
                    <a:lnTo>
                      <a:pt x="405" y="54"/>
                    </a:lnTo>
                    <a:lnTo>
                      <a:pt x="407" y="56"/>
                    </a:lnTo>
                    <a:lnTo>
                      <a:pt x="409" y="58"/>
                    </a:lnTo>
                    <a:lnTo>
                      <a:pt x="411" y="60"/>
                    </a:lnTo>
                    <a:lnTo>
                      <a:pt x="412" y="62"/>
                    </a:lnTo>
                    <a:lnTo>
                      <a:pt x="412" y="64"/>
                    </a:lnTo>
                    <a:lnTo>
                      <a:pt x="412" y="65"/>
                    </a:lnTo>
                    <a:lnTo>
                      <a:pt x="412" y="67"/>
                    </a:lnTo>
                    <a:lnTo>
                      <a:pt x="411" y="68"/>
                    </a:lnTo>
                    <a:close/>
                  </a:path>
                </a:pathLst>
              </a:custGeom>
              <a:solidFill>
                <a:srgbClr val="FFFFFF"/>
              </a:solidFill>
              <a:ln w="9525">
                <a:noFill/>
                <a:round/>
                <a:headEnd/>
                <a:tailEnd/>
              </a:ln>
            </p:spPr>
            <p:txBody>
              <a:bodyPr/>
              <a:lstStyle/>
              <a:p>
                <a:endParaRPr lang="he-IL"/>
              </a:p>
            </p:txBody>
          </p:sp>
          <p:sp>
            <p:nvSpPr>
              <p:cNvPr id="400" name="Freeform 102"/>
              <p:cNvSpPr>
                <a:spLocks/>
              </p:cNvSpPr>
              <p:nvPr/>
            </p:nvSpPr>
            <p:spPr bwMode="auto">
              <a:xfrm>
                <a:off x="4086" y="2916"/>
                <a:ext cx="324" cy="54"/>
              </a:xfrm>
              <a:custGeom>
                <a:avLst/>
                <a:gdLst>
                  <a:gd name="T0" fmla="*/ 317 w 324"/>
                  <a:gd name="T1" fmla="*/ 51 h 54"/>
                  <a:gd name="T2" fmla="*/ 313 w 324"/>
                  <a:gd name="T3" fmla="*/ 53 h 54"/>
                  <a:gd name="T4" fmla="*/ 309 w 324"/>
                  <a:gd name="T5" fmla="*/ 54 h 54"/>
                  <a:gd name="T6" fmla="*/ 296 w 324"/>
                  <a:gd name="T7" fmla="*/ 53 h 54"/>
                  <a:gd name="T8" fmla="*/ 284 w 324"/>
                  <a:gd name="T9" fmla="*/ 51 h 54"/>
                  <a:gd name="T10" fmla="*/ 263 w 324"/>
                  <a:gd name="T11" fmla="*/ 44 h 54"/>
                  <a:gd name="T12" fmla="*/ 247 w 324"/>
                  <a:gd name="T13" fmla="*/ 39 h 54"/>
                  <a:gd name="T14" fmla="*/ 236 w 324"/>
                  <a:gd name="T15" fmla="*/ 36 h 54"/>
                  <a:gd name="T16" fmla="*/ 224 w 324"/>
                  <a:gd name="T17" fmla="*/ 35 h 54"/>
                  <a:gd name="T18" fmla="*/ 172 w 324"/>
                  <a:gd name="T19" fmla="*/ 35 h 54"/>
                  <a:gd name="T20" fmla="*/ 155 w 324"/>
                  <a:gd name="T21" fmla="*/ 36 h 54"/>
                  <a:gd name="T22" fmla="*/ 137 w 324"/>
                  <a:gd name="T23" fmla="*/ 38 h 54"/>
                  <a:gd name="T24" fmla="*/ 101 w 324"/>
                  <a:gd name="T25" fmla="*/ 38 h 54"/>
                  <a:gd name="T26" fmla="*/ 77 w 324"/>
                  <a:gd name="T27" fmla="*/ 36 h 54"/>
                  <a:gd name="T28" fmla="*/ 61 w 324"/>
                  <a:gd name="T29" fmla="*/ 33 h 54"/>
                  <a:gd name="T30" fmla="*/ 46 w 324"/>
                  <a:gd name="T31" fmla="*/ 29 h 54"/>
                  <a:gd name="T32" fmla="*/ 31 w 324"/>
                  <a:gd name="T33" fmla="*/ 22 h 54"/>
                  <a:gd name="T34" fmla="*/ 16 w 324"/>
                  <a:gd name="T35" fmla="*/ 13 h 54"/>
                  <a:gd name="T36" fmla="*/ 0 w 324"/>
                  <a:gd name="T37" fmla="*/ 2 h 54"/>
                  <a:gd name="T38" fmla="*/ 4 w 324"/>
                  <a:gd name="T39" fmla="*/ 1 h 54"/>
                  <a:gd name="T40" fmla="*/ 7 w 324"/>
                  <a:gd name="T41" fmla="*/ 0 h 54"/>
                  <a:gd name="T42" fmla="*/ 20 w 324"/>
                  <a:gd name="T43" fmla="*/ 1 h 54"/>
                  <a:gd name="T44" fmla="*/ 36 w 324"/>
                  <a:gd name="T45" fmla="*/ 5 h 54"/>
                  <a:gd name="T46" fmla="*/ 48 w 324"/>
                  <a:gd name="T47" fmla="*/ 8 h 54"/>
                  <a:gd name="T48" fmla="*/ 63 w 324"/>
                  <a:gd name="T49" fmla="*/ 7 h 54"/>
                  <a:gd name="T50" fmla="*/ 78 w 324"/>
                  <a:gd name="T51" fmla="*/ 5 h 54"/>
                  <a:gd name="T52" fmla="*/ 114 w 324"/>
                  <a:gd name="T53" fmla="*/ 4 h 54"/>
                  <a:gd name="T54" fmla="*/ 161 w 324"/>
                  <a:gd name="T55" fmla="*/ 2 h 54"/>
                  <a:gd name="T56" fmla="*/ 203 w 324"/>
                  <a:gd name="T57" fmla="*/ 3 h 54"/>
                  <a:gd name="T58" fmla="*/ 222 w 324"/>
                  <a:gd name="T59" fmla="*/ 5 h 54"/>
                  <a:gd name="T60" fmla="*/ 239 w 324"/>
                  <a:gd name="T61" fmla="*/ 9 h 54"/>
                  <a:gd name="T62" fmla="*/ 262 w 324"/>
                  <a:gd name="T63" fmla="*/ 16 h 54"/>
                  <a:gd name="T64" fmla="*/ 299 w 324"/>
                  <a:gd name="T65" fmla="*/ 28 h 54"/>
                  <a:gd name="T66" fmla="*/ 310 w 324"/>
                  <a:gd name="T67" fmla="*/ 32 h 54"/>
                  <a:gd name="T68" fmla="*/ 318 w 324"/>
                  <a:gd name="T69" fmla="*/ 37 h 54"/>
                  <a:gd name="T70" fmla="*/ 324 w 324"/>
                  <a:gd name="T71" fmla="*/ 46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4"/>
                  <a:gd name="T109" fmla="*/ 0 h 54"/>
                  <a:gd name="T110" fmla="*/ 324 w 324"/>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4" h="54">
                    <a:moveTo>
                      <a:pt x="324" y="46"/>
                    </a:moveTo>
                    <a:lnTo>
                      <a:pt x="317" y="51"/>
                    </a:lnTo>
                    <a:lnTo>
                      <a:pt x="315" y="52"/>
                    </a:lnTo>
                    <a:lnTo>
                      <a:pt x="313" y="53"/>
                    </a:lnTo>
                    <a:lnTo>
                      <a:pt x="311" y="53"/>
                    </a:lnTo>
                    <a:lnTo>
                      <a:pt x="309" y="54"/>
                    </a:lnTo>
                    <a:lnTo>
                      <a:pt x="302" y="53"/>
                    </a:lnTo>
                    <a:lnTo>
                      <a:pt x="296" y="53"/>
                    </a:lnTo>
                    <a:lnTo>
                      <a:pt x="290" y="52"/>
                    </a:lnTo>
                    <a:lnTo>
                      <a:pt x="284" y="51"/>
                    </a:lnTo>
                    <a:lnTo>
                      <a:pt x="273" y="48"/>
                    </a:lnTo>
                    <a:lnTo>
                      <a:pt x="263" y="44"/>
                    </a:lnTo>
                    <a:lnTo>
                      <a:pt x="253" y="41"/>
                    </a:lnTo>
                    <a:lnTo>
                      <a:pt x="247" y="39"/>
                    </a:lnTo>
                    <a:lnTo>
                      <a:pt x="242" y="38"/>
                    </a:lnTo>
                    <a:lnTo>
                      <a:pt x="236" y="36"/>
                    </a:lnTo>
                    <a:lnTo>
                      <a:pt x="230" y="35"/>
                    </a:lnTo>
                    <a:lnTo>
                      <a:pt x="224" y="35"/>
                    </a:lnTo>
                    <a:lnTo>
                      <a:pt x="217" y="35"/>
                    </a:lnTo>
                    <a:lnTo>
                      <a:pt x="172" y="35"/>
                    </a:lnTo>
                    <a:lnTo>
                      <a:pt x="163" y="35"/>
                    </a:lnTo>
                    <a:lnTo>
                      <a:pt x="155" y="36"/>
                    </a:lnTo>
                    <a:lnTo>
                      <a:pt x="147" y="38"/>
                    </a:lnTo>
                    <a:lnTo>
                      <a:pt x="137" y="38"/>
                    </a:lnTo>
                    <a:lnTo>
                      <a:pt x="119" y="38"/>
                    </a:lnTo>
                    <a:lnTo>
                      <a:pt x="101" y="38"/>
                    </a:lnTo>
                    <a:lnTo>
                      <a:pt x="85" y="37"/>
                    </a:lnTo>
                    <a:lnTo>
                      <a:pt x="77" y="36"/>
                    </a:lnTo>
                    <a:lnTo>
                      <a:pt x="69" y="35"/>
                    </a:lnTo>
                    <a:lnTo>
                      <a:pt x="61" y="33"/>
                    </a:lnTo>
                    <a:lnTo>
                      <a:pt x="53" y="31"/>
                    </a:lnTo>
                    <a:lnTo>
                      <a:pt x="46" y="29"/>
                    </a:lnTo>
                    <a:lnTo>
                      <a:pt x="38" y="26"/>
                    </a:lnTo>
                    <a:lnTo>
                      <a:pt x="31" y="22"/>
                    </a:lnTo>
                    <a:lnTo>
                      <a:pt x="23" y="18"/>
                    </a:lnTo>
                    <a:lnTo>
                      <a:pt x="16" y="13"/>
                    </a:lnTo>
                    <a:lnTo>
                      <a:pt x="8" y="8"/>
                    </a:lnTo>
                    <a:lnTo>
                      <a:pt x="0" y="2"/>
                    </a:lnTo>
                    <a:lnTo>
                      <a:pt x="2" y="2"/>
                    </a:lnTo>
                    <a:lnTo>
                      <a:pt x="4" y="1"/>
                    </a:lnTo>
                    <a:lnTo>
                      <a:pt x="5" y="1"/>
                    </a:lnTo>
                    <a:lnTo>
                      <a:pt x="7" y="0"/>
                    </a:lnTo>
                    <a:lnTo>
                      <a:pt x="14" y="1"/>
                    </a:lnTo>
                    <a:lnTo>
                      <a:pt x="20" y="1"/>
                    </a:lnTo>
                    <a:lnTo>
                      <a:pt x="31" y="4"/>
                    </a:lnTo>
                    <a:lnTo>
                      <a:pt x="36" y="5"/>
                    </a:lnTo>
                    <a:lnTo>
                      <a:pt x="42" y="7"/>
                    </a:lnTo>
                    <a:lnTo>
                      <a:pt x="48" y="8"/>
                    </a:lnTo>
                    <a:lnTo>
                      <a:pt x="55" y="8"/>
                    </a:lnTo>
                    <a:lnTo>
                      <a:pt x="63" y="7"/>
                    </a:lnTo>
                    <a:lnTo>
                      <a:pt x="71" y="6"/>
                    </a:lnTo>
                    <a:lnTo>
                      <a:pt x="78" y="5"/>
                    </a:lnTo>
                    <a:lnTo>
                      <a:pt x="86" y="4"/>
                    </a:lnTo>
                    <a:lnTo>
                      <a:pt x="114" y="4"/>
                    </a:lnTo>
                    <a:lnTo>
                      <a:pt x="137" y="3"/>
                    </a:lnTo>
                    <a:lnTo>
                      <a:pt x="161" y="2"/>
                    </a:lnTo>
                    <a:lnTo>
                      <a:pt x="188" y="2"/>
                    </a:lnTo>
                    <a:lnTo>
                      <a:pt x="203" y="3"/>
                    </a:lnTo>
                    <a:lnTo>
                      <a:pt x="215" y="4"/>
                    </a:lnTo>
                    <a:lnTo>
                      <a:pt x="222" y="5"/>
                    </a:lnTo>
                    <a:lnTo>
                      <a:pt x="227" y="6"/>
                    </a:lnTo>
                    <a:lnTo>
                      <a:pt x="239" y="9"/>
                    </a:lnTo>
                    <a:lnTo>
                      <a:pt x="251" y="12"/>
                    </a:lnTo>
                    <a:lnTo>
                      <a:pt x="262" y="16"/>
                    </a:lnTo>
                    <a:lnTo>
                      <a:pt x="288" y="25"/>
                    </a:lnTo>
                    <a:lnTo>
                      <a:pt x="299" y="28"/>
                    </a:lnTo>
                    <a:lnTo>
                      <a:pt x="305" y="30"/>
                    </a:lnTo>
                    <a:lnTo>
                      <a:pt x="310" y="32"/>
                    </a:lnTo>
                    <a:lnTo>
                      <a:pt x="314" y="34"/>
                    </a:lnTo>
                    <a:lnTo>
                      <a:pt x="318" y="37"/>
                    </a:lnTo>
                    <a:lnTo>
                      <a:pt x="322" y="41"/>
                    </a:lnTo>
                    <a:lnTo>
                      <a:pt x="324" y="46"/>
                    </a:lnTo>
                    <a:close/>
                  </a:path>
                </a:pathLst>
              </a:custGeom>
              <a:solidFill>
                <a:srgbClr val="FFFFFF"/>
              </a:solidFill>
              <a:ln w="9525">
                <a:noFill/>
                <a:round/>
                <a:headEnd/>
                <a:tailEnd/>
              </a:ln>
            </p:spPr>
            <p:txBody>
              <a:bodyPr/>
              <a:lstStyle/>
              <a:p>
                <a:endParaRPr lang="he-IL"/>
              </a:p>
            </p:txBody>
          </p:sp>
          <p:sp>
            <p:nvSpPr>
              <p:cNvPr id="401" name="Freeform 103"/>
              <p:cNvSpPr>
                <a:spLocks/>
              </p:cNvSpPr>
              <p:nvPr/>
            </p:nvSpPr>
            <p:spPr bwMode="auto">
              <a:xfrm>
                <a:off x="4138" y="2960"/>
                <a:ext cx="269" cy="61"/>
              </a:xfrm>
              <a:custGeom>
                <a:avLst/>
                <a:gdLst>
                  <a:gd name="T0" fmla="*/ 266 w 269"/>
                  <a:gd name="T1" fmla="*/ 31 h 61"/>
                  <a:gd name="T2" fmla="*/ 263 w 269"/>
                  <a:gd name="T3" fmla="*/ 27 h 61"/>
                  <a:gd name="T4" fmla="*/ 260 w 269"/>
                  <a:gd name="T5" fmla="*/ 24 h 61"/>
                  <a:gd name="T6" fmla="*/ 251 w 269"/>
                  <a:gd name="T7" fmla="*/ 18 h 61"/>
                  <a:gd name="T8" fmla="*/ 246 w 269"/>
                  <a:gd name="T9" fmla="*/ 16 h 61"/>
                  <a:gd name="T10" fmla="*/ 240 w 269"/>
                  <a:gd name="T11" fmla="*/ 14 h 61"/>
                  <a:gd name="T12" fmla="*/ 228 w 269"/>
                  <a:gd name="T13" fmla="*/ 10 h 61"/>
                  <a:gd name="T14" fmla="*/ 216 w 269"/>
                  <a:gd name="T15" fmla="*/ 7 h 61"/>
                  <a:gd name="T16" fmla="*/ 210 w 269"/>
                  <a:gd name="T17" fmla="*/ 6 h 61"/>
                  <a:gd name="T18" fmla="*/ 204 w 269"/>
                  <a:gd name="T19" fmla="*/ 5 h 61"/>
                  <a:gd name="T20" fmla="*/ 193 w 269"/>
                  <a:gd name="T21" fmla="*/ 4 h 61"/>
                  <a:gd name="T22" fmla="*/ 183 w 269"/>
                  <a:gd name="T23" fmla="*/ 4 h 61"/>
                  <a:gd name="T24" fmla="*/ 95 w 269"/>
                  <a:gd name="T25" fmla="*/ 3 h 61"/>
                  <a:gd name="T26" fmla="*/ 7 w 269"/>
                  <a:gd name="T27" fmla="*/ 3 h 61"/>
                  <a:gd name="T28" fmla="*/ 0 w 269"/>
                  <a:gd name="T29" fmla="*/ 0 h 61"/>
                  <a:gd name="T30" fmla="*/ 16 w 269"/>
                  <a:gd name="T31" fmla="*/ 9 h 61"/>
                  <a:gd name="T32" fmla="*/ 24 w 269"/>
                  <a:gd name="T33" fmla="*/ 13 h 61"/>
                  <a:gd name="T34" fmla="*/ 32 w 269"/>
                  <a:gd name="T35" fmla="*/ 16 h 61"/>
                  <a:gd name="T36" fmla="*/ 46 w 269"/>
                  <a:gd name="T37" fmla="*/ 22 h 61"/>
                  <a:gd name="T38" fmla="*/ 61 w 269"/>
                  <a:gd name="T39" fmla="*/ 27 h 61"/>
                  <a:gd name="T40" fmla="*/ 76 w 269"/>
                  <a:gd name="T41" fmla="*/ 31 h 61"/>
                  <a:gd name="T42" fmla="*/ 92 w 269"/>
                  <a:gd name="T43" fmla="*/ 34 h 61"/>
                  <a:gd name="T44" fmla="*/ 109 w 269"/>
                  <a:gd name="T45" fmla="*/ 36 h 61"/>
                  <a:gd name="T46" fmla="*/ 127 w 269"/>
                  <a:gd name="T47" fmla="*/ 38 h 61"/>
                  <a:gd name="T48" fmla="*/ 147 w 269"/>
                  <a:gd name="T49" fmla="*/ 40 h 61"/>
                  <a:gd name="T50" fmla="*/ 168 w 269"/>
                  <a:gd name="T51" fmla="*/ 41 h 61"/>
                  <a:gd name="T52" fmla="*/ 188 w 269"/>
                  <a:gd name="T53" fmla="*/ 42 h 61"/>
                  <a:gd name="T54" fmla="*/ 207 w 269"/>
                  <a:gd name="T55" fmla="*/ 43 h 61"/>
                  <a:gd name="T56" fmla="*/ 224 w 269"/>
                  <a:gd name="T57" fmla="*/ 45 h 61"/>
                  <a:gd name="T58" fmla="*/ 232 w 269"/>
                  <a:gd name="T59" fmla="*/ 46 h 61"/>
                  <a:gd name="T60" fmla="*/ 238 w 269"/>
                  <a:gd name="T61" fmla="*/ 48 h 61"/>
                  <a:gd name="T62" fmla="*/ 244 w 269"/>
                  <a:gd name="T63" fmla="*/ 50 h 61"/>
                  <a:gd name="T64" fmla="*/ 248 w 269"/>
                  <a:gd name="T65" fmla="*/ 52 h 61"/>
                  <a:gd name="T66" fmla="*/ 251 w 269"/>
                  <a:gd name="T67" fmla="*/ 56 h 61"/>
                  <a:gd name="T68" fmla="*/ 252 w 269"/>
                  <a:gd name="T69" fmla="*/ 57 h 61"/>
                  <a:gd name="T70" fmla="*/ 253 w 269"/>
                  <a:gd name="T71" fmla="*/ 59 h 61"/>
                  <a:gd name="T72" fmla="*/ 254 w 269"/>
                  <a:gd name="T73" fmla="*/ 61 h 61"/>
                  <a:gd name="T74" fmla="*/ 255 w 269"/>
                  <a:gd name="T75" fmla="*/ 61 h 61"/>
                  <a:gd name="T76" fmla="*/ 257 w 269"/>
                  <a:gd name="T77" fmla="*/ 61 h 61"/>
                  <a:gd name="T78" fmla="*/ 259 w 269"/>
                  <a:gd name="T79" fmla="*/ 60 h 61"/>
                  <a:gd name="T80" fmla="*/ 264 w 269"/>
                  <a:gd name="T81" fmla="*/ 57 h 61"/>
                  <a:gd name="T82" fmla="*/ 268 w 269"/>
                  <a:gd name="T83" fmla="*/ 55 h 61"/>
                  <a:gd name="T84" fmla="*/ 269 w 269"/>
                  <a:gd name="T85" fmla="*/ 49 h 61"/>
                  <a:gd name="T86" fmla="*/ 268 w 269"/>
                  <a:gd name="T87" fmla="*/ 43 h 61"/>
                  <a:gd name="T88" fmla="*/ 266 w 269"/>
                  <a:gd name="T89" fmla="*/ 31 h 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9"/>
                  <a:gd name="T136" fmla="*/ 0 h 61"/>
                  <a:gd name="T137" fmla="*/ 269 w 269"/>
                  <a:gd name="T138" fmla="*/ 61 h 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9" h="61">
                    <a:moveTo>
                      <a:pt x="266" y="31"/>
                    </a:moveTo>
                    <a:lnTo>
                      <a:pt x="263" y="27"/>
                    </a:lnTo>
                    <a:lnTo>
                      <a:pt x="260" y="24"/>
                    </a:lnTo>
                    <a:lnTo>
                      <a:pt x="251" y="18"/>
                    </a:lnTo>
                    <a:lnTo>
                      <a:pt x="246" y="16"/>
                    </a:lnTo>
                    <a:lnTo>
                      <a:pt x="240" y="14"/>
                    </a:lnTo>
                    <a:lnTo>
                      <a:pt x="228" y="10"/>
                    </a:lnTo>
                    <a:lnTo>
                      <a:pt x="216" y="7"/>
                    </a:lnTo>
                    <a:lnTo>
                      <a:pt x="210" y="6"/>
                    </a:lnTo>
                    <a:lnTo>
                      <a:pt x="204" y="5"/>
                    </a:lnTo>
                    <a:lnTo>
                      <a:pt x="193" y="4"/>
                    </a:lnTo>
                    <a:lnTo>
                      <a:pt x="183" y="4"/>
                    </a:lnTo>
                    <a:lnTo>
                      <a:pt x="95" y="3"/>
                    </a:lnTo>
                    <a:lnTo>
                      <a:pt x="7" y="3"/>
                    </a:lnTo>
                    <a:lnTo>
                      <a:pt x="0" y="0"/>
                    </a:lnTo>
                    <a:lnTo>
                      <a:pt x="16" y="9"/>
                    </a:lnTo>
                    <a:lnTo>
                      <a:pt x="24" y="13"/>
                    </a:lnTo>
                    <a:lnTo>
                      <a:pt x="32" y="16"/>
                    </a:lnTo>
                    <a:lnTo>
                      <a:pt x="46" y="22"/>
                    </a:lnTo>
                    <a:lnTo>
                      <a:pt x="61" y="27"/>
                    </a:lnTo>
                    <a:lnTo>
                      <a:pt x="76" y="31"/>
                    </a:lnTo>
                    <a:lnTo>
                      <a:pt x="92" y="34"/>
                    </a:lnTo>
                    <a:lnTo>
                      <a:pt x="109" y="36"/>
                    </a:lnTo>
                    <a:lnTo>
                      <a:pt x="127" y="38"/>
                    </a:lnTo>
                    <a:lnTo>
                      <a:pt x="147" y="40"/>
                    </a:lnTo>
                    <a:lnTo>
                      <a:pt x="168" y="41"/>
                    </a:lnTo>
                    <a:lnTo>
                      <a:pt x="188" y="42"/>
                    </a:lnTo>
                    <a:lnTo>
                      <a:pt x="207" y="43"/>
                    </a:lnTo>
                    <a:lnTo>
                      <a:pt x="224" y="45"/>
                    </a:lnTo>
                    <a:lnTo>
                      <a:pt x="232" y="46"/>
                    </a:lnTo>
                    <a:lnTo>
                      <a:pt x="238" y="48"/>
                    </a:lnTo>
                    <a:lnTo>
                      <a:pt x="244" y="50"/>
                    </a:lnTo>
                    <a:lnTo>
                      <a:pt x="248" y="52"/>
                    </a:lnTo>
                    <a:lnTo>
                      <a:pt x="251" y="56"/>
                    </a:lnTo>
                    <a:lnTo>
                      <a:pt x="252" y="57"/>
                    </a:lnTo>
                    <a:lnTo>
                      <a:pt x="253" y="59"/>
                    </a:lnTo>
                    <a:lnTo>
                      <a:pt x="254" y="61"/>
                    </a:lnTo>
                    <a:lnTo>
                      <a:pt x="255" y="61"/>
                    </a:lnTo>
                    <a:lnTo>
                      <a:pt x="257" y="61"/>
                    </a:lnTo>
                    <a:lnTo>
                      <a:pt x="259" y="60"/>
                    </a:lnTo>
                    <a:lnTo>
                      <a:pt x="264" y="57"/>
                    </a:lnTo>
                    <a:lnTo>
                      <a:pt x="268" y="55"/>
                    </a:lnTo>
                    <a:lnTo>
                      <a:pt x="269" y="49"/>
                    </a:lnTo>
                    <a:lnTo>
                      <a:pt x="268" y="43"/>
                    </a:lnTo>
                    <a:lnTo>
                      <a:pt x="266" y="31"/>
                    </a:lnTo>
                    <a:close/>
                  </a:path>
                </a:pathLst>
              </a:custGeom>
              <a:solidFill>
                <a:srgbClr val="FFFFFF"/>
              </a:solidFill>
              <a:ln w="9525">
                <a:noFill/>
                <a:round/>
                <a:headEnd/>
                <a:tailEnd/>
              </a:ln>
            </p:spPr>
            <p:txBody>
              <a:bodyPr/>
              <a:lstStyle/>
              <a:p>
                <a:endParaRPr lang="he-IL"/>
              </a:p>
            </p:txBody>
          </p:sp>
          <p:sp>
            <p:nvSpPr>
              <p:cNvPr id="402" name="Freeform 104"/>
              <p:cNvSpPr>
                <a:spLocks/>
              </p:cNvSpPr>
              <p:nvPr/>
            </p:nvSpPr>
            <p:spPr bwMode="auto">
              <a:xfrm>
                <a:off x="4322" y="3015"/>
                <a:ext cx="48" cy="40"/>
              </a:xfrm>
              <a:custGeom>
                <a:avLst/>
                <a:gdLst>
                  <a:gd name="T0" fmla="*/ 0 w 48"/>
                  <a:gd name="T1" fmla="*/ 0 h 40"/>
                  <a:gd name="T2" fmla="*/ 16 w 48"/>
                  <a:gd name="T3" fmla="*/ 2 h 40"/>
                  <a:gd name="T4" fmla="*/ 24 w 48"/>
                  <a:gd name="T5" fmla="*/ 4 h 40"/>
                  <a:gd name="T6" fmla="*/ 28 w 48"/>
                  <a:gd name="T7" fmla="*/ 5 h 40"/>
                  <a:gd name="T8" fmla="*/ 32 w 48"/>
                  <a:gd name="T9" fmla="*/ 6 h 40"/>
                  <a:gd name="T10" fmla="*/ 38 w 48"/>
                  <a:gd name="T11" fmla="*/ 9 h 40"/>
                  <a:gd name="T12" fmla="*/ 41 w 48"/>
                  <a:gd name="T13" fmla="*/ 11 h 40"/>
                  <a:gd name="T14" fmla="*/ 44 w 48"/>
                  <a:gd name="T15" fmla="*/ 13 h 40"/>
                  <a:gd name="T16" fmla="*/ 46 w 48"/>
                  <a:gd name="T17" fmla="*/ 16 h 40"/>
                  <a:gd name="T18" fmla="*/ 47 w 48"/>
                  <a:gd name="T19" fmla="*/ 19 h 40"/>
                  <a:gd name="T20" fmla="*/ 48 w 48"/>
                  <a:gd name="T21" fmla="*/ 22 h 40"/>
                  <a:gd name="T22" fmla="*/ 48 w 48"/>
                  <a:gd name="T23" fmla="*/ 26 h 40"/>
                  <a:gd name="T24" fmla="*/ 48 w 48"/>
                  <a:gd name="T25" fmla="*/ 28 h 40"/>
                  <a:gd name="T26" fmla="*/ 47 w 48"/>
                  <a:gd name="T27" fmla="*/ 30 h 40"/>
                  <a:gd name="T28" fmla="*/ 45 w 48"/>
                  <a:gd name="T29" fmla="*/ 34 h 40"/>
                  <a:gd name="T30" fmla="*/ 42 w 48"/>
                  <a:gd name="T31" fmla="*/ 36 h 40"/>
                  <a:gd name="T32" fmla="*/ 38 w 48"/>
                  <a:gd name="T33" fmla="*/ 38 h 40"/>
                  <a:gd name="T34" fmla="*/ 34 w 48"/>
                  <a:gd name="T35" fmla="*/ 39 h 40"/>
                  <a:gd name="T36" fmla="*/ 29 w 48"/>
                  <a:gd name="T37" fmla="*/ 40 h 40"/>
                  <a:gd name="T38" fmla="*/ 19 w 48"/>
                  <a:gd name="T39" fmla="*/ 40 h 40"/>
                  <a:gd name="T40" fmla="*/ 16 w 48"/>
                  <a:gd name="T41" fmla="*/ 40 h 40"/>
                  <a:gd name="T42" fmla="*/ 15 w 48"/>
                  <a:gd name="T43" fmla="*/ 39 h 40"/>
                  <a:gd name="T44" fmla="*/ 13 w 48"/>
                  <a:gd name="T45" fmla="*/ 37 h 40"/>
                  <a:gd name="T46" fmla="*/ 12 w 48"/>
                  <a:gd name="T47" fmla="*/ 35 h 40"/>
                  <a:gd name="T48" fmla="*/ 10 w 48"/>
                  <a:gd name="T49" fmla="*/ 31 h 40"/>
                  <a:gd name="T50" fmla="*/ 8 w 48"/>
                  <a:gd name="T51" fmla="*/ 26 h 40"/>
                  <a:gd name="T52" fmla="*/ 5 w 48"/>
                  <a:gd name="T53" fmla="*/ 20 h 40"/>
                  <a:gd name="T54" fmla="*/ 3 w 48"/>
                  <a:gd name="T55" fmla="*/ 14 h 40"/>
                  <a:gd name="T56" fmla="*/ 0 w 48"/>
                  <a:gd name="T57" fmla="*/ 0 h 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40"/>
                  <a:gd name="T89" fmla="*/ 48 w 48"/>
                  <a:gd name="T90" fmla="*/ 40 h 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40">
                    <a:moveTo>
                      <a:pt x="0" y="0"/>
                    </a:moveTo>
                    <a:lnTo>
                      <a:pt x="16" y="2"/>
                    </a:lnTo>
                    <a:lnTo>
                      <a:pt x="24" y="4"/>
                    </a:lnTo>
                    <a:lnTo>
                      <a:pt x="28" y="5"/>
                    </a:lnTo>
                    <a:lnTo>
                      <a:pt x="32" y="6"/>
                    </a:lnTo>
                    <a:lnTo>
                      <a:pt x="38" y="9"/>
                    </a:lnTo>
                    <a:lnTo>
                      <a:pt x="41" y="11"/>
                    </a:lnTo>
                    <a:lnTo>
                      <a:pt x="44" y="13"/>
                    </a:lnTo>
                    <a:lnTo>
                      <a:pt x="46" y="16"/>
                    </a:lnTo>
                    <a:lnTo>
                      <a:pt x="47" y="19"/>
                    </a:lnTo>
                    <a:lnTo>
                      <a:pt x="48" y="22"/>
                    </a:lnTo>
                    <a:lnTo>
                      <a:pt x="48" y="26"/>
                    </a:lnTo>
                    <a:lnTo>
                      <a:pt x="48" y="28"/>
                    </a:lnTo>
                    <a:lnTo>
                      <a:pt x="47" y="30"/>
                    </a:lnTo>
                    <a:lnTo>
                      <a:pt x="45" y="34"/>
                    </a:lnTo>
                    <a:lnTo>
                      <a:pt x="42" y="36"/>
                    </a:lnTo>
                    <a:lnTo>
                      <a:pt x="38" y="38"/>
                    </a:lnTo>
                    <a:lnTo>
                      <a:pt x="34" y="39"/>
                    </a:lnTo>
                    <a:lnTo>
                      <a:pt x="29" y="40"/>
                    </a:lnTo>
                    <a:lnTo>
                      <a:pt x="19" y="40"/>
                    </a:lnTo>
                    <a:lnTo>
                      <a:pt x="16" y="40"/>
                    </a:lnTo>
                    <a:lnTo>
                      <a:pt x="15" y="39"/>
                    </a:lnTo>
                    <a:lnTo>
                      <a:pt x="13" y="37"/>
                    </a:lnTo>
                    <a:lnTo>
                      <a:pt x="12" y="35"/>
                    </a:lnTo>
                    <a:lnTo>
                      <a:pt x="10" y="31"/>
                    </a:lnTo>
                    <a:lnTo>
                      <a:pt x="8" y="26"/>
                    </a:lnTo>
                    <a:lnTo>
                      <a:pt x="5" y="20"/>
                    </a:lnTo>
                    <a:lnTo>
                      <a:pt x="3" y="14"/>
                    </a:lnTo>
                    <a:lnTo>
                      <a:pt x="0" y="0"/>
                    </a:lnTo>
                    <a:close/>
                  </a:path>
                </a:pathLst>
              </a:custGeom>
              <a:solidFill>
                <a:srgbClr val="FFFFFF"/>
              </a:solidFill>
              <a:ln w="9525">
                <a:noFill/>
                <a:round/>
                <a:headEnd/>
                <a:tailEnd/>
              </a:ln>
            </p:spPr>
            <p:txBody>
              <a:bodyPr/>
              <a:lstStyle/>
              <a:p>
                <a:endParaRPr lang="he-IL"/>
              </a:p>
            </p:txBody>
          </p:sp>
          <p:sp>
            <p:nvSpPr>
              <p:cNvPr id="403" name="Freeform 105"/>
              <p:cNvSpPr>
                <a:spLocks/>
              </p:cNvSpPr>
              <p:nvPr/>
            </p:nvSpPr>
            <p:spPr bwMode="auto">
              <a:xfrm>
                <a:off x="4239" y="3009"/>
                <a:ext cx="71" cy="31"/>
              </a:xfrm>
              <a:custGeom>
                <a:avLst/>
                <a:gdLst>
                  <a:gd name="T0" fmla="*/ 0 w 71"/>
                  <a:gd name="T1" fmla="*/ 1 h 31"/>
                  <a:gd name="T2" fmla="*/ 15 w 71"/>
                  <a:gd name="T3" fmla="*/ 0 h 31"/>
                  <a:gd name="T4" fmla="*/ 31 w 71"/>
                  <a:gd name="T5" fmla="*/ 0 h 31"/>
                  <a:gd name="T6" fmla="*/ 38 w 71"/>
                  <a:gd name="T7" fmla="*/ 0 h 31"/>
                  <a:gd name="T8" fmla="*/ 45 w 71"/>
                  <a:gd name="T9" fmla="*/ 1 h 31"/>
                  <a:gd name="T10" fmla="*/ 52 w 71"/>
                  <a:gd name="T11" fmla="*/ 3 h 31"/>
                  <a:gd name="T12" fmla="*/ 58 w 71"/>
                  <a:gd name="T13" fmla="*/ 5 h 31"/>
                  <a:gd name="T14" fmla="*/ 63 w 71"/>
                  <a:gd name="T15" fmla="*/ 8 h 31"/>
                  <a:gd name="T16" fmla="*/ 67 w 71"/>
                  <a:gd name="T17" fmla="*/ 13 h 31"/>
                  <a:gd name="T18" fmla="*/ 69 w 71"/>
                  <a:gd name="T19" fmla="*/ 15 h 31"/>
                  <a:gd name="T20" fmla="*/ 70 w 71"/>
                  <a:gd name="T21" fmla="*/ 18 h 31"/>
                  <a:gd name="T22" fmla="*/ 71 w 71"/>
                  <a:gd name="T23" fmla="*/ 21 h 31"/>
                  <a:gd name="T24" fmla="*/ 71 w 71"/>
                  <a:gd name="T25" fmla="*/ 24 h 31"/>
                  <a:gd name="T26" fmla="*/ 71 w 71"/>
                  <a:gd name="T27" fmla="*/ 31 h 31"/>
                  <a:gd name="T28" fmla="*/ 64 w 71"/>
                  <a:gd name="T29" fmla="*/ 31 h 31"/>
                  <a:gd name="T30" fmla="*/ 58 w 71"/>
                  <a:gd name="T31" fmla="*/ 31 h 31"/>
                  <a:gd name="T32" fmla="*/ 55 w 71"/>
                  <a:gd name="T33" fmla="*/ 30 h 31"/>
                  <a:gd name="T34" fmla="*/ 53 w 71"/>
                  <a:gd name="T35" fmla="*/ 29 h 31"/>
                  <a:gd name="T36" fmla="*/ 48 w 71"/>
                  <a:gd name="T37" fmla="*/ 27 h 31"/>
                  <a:gd name="T38" fmla="*/ 44 w 71"/>
                  <a:gd name="T39" fmla="*/ 24 h 31"/>
                  <a:gd name="T40" fmla="*/ 36 w 71"/>
                  <a:gd name="T41" fmla="*/ 19 h 31"/>
                  <a:gd name="T42" fmla="*/ 31 w 71"/>
                  <a:gd name="T43" fmla="*/ 16 h 31"/>
                  <a:gd name="T44" fmla="*/ 25 w 71"/>
                  <a:gd name="T45" fmla="*/ 14 h 31"/>
                  <a:gd name="T46" fmla="*/ 18 w 71"/>
                  <a:gd name="T47" fmla="*/ 12 h 31"/>
                  <a:gd name="T48" fmla="*/ 11 w 71"/>
                  <a:gd name="T49" fmla="*/ 10 h 31"/>
                  <a:gd name="T50" fmla="*/ 7 w 71"/>
                  <a:gd name="T51" fmla="*/ 8 h 31"/>
                  <a:gd name="T52" fmla="*/ 5 w 71"/>
                  <a:gd name="T53" fmla="*/ 6 h 31"/>
                  <a:gd name="T54" fmla="*/ 2 w 71"/>
                  <a:gd name="T55" fmla="*/ 4 h 31"/>
                  <a:gd name="T56" fmla="*/ 0 w 71"/>
                  <a:gd name="T57" fmla="*/ 1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31"/>
                  <a:gd name="T89" fmla="*/ 71 w 71"/>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31">
                    <a:moveTo>
                      <a:pt x="0" y="1"/>
                    </a:moveTo>
                    <a:lnTo>
                      <a:pt x="15" y="0"/>
                    </a:lnTo>
                    <a:lnTo>
                      <a:pt x="31" y="0"/>
                    </a:lnTo>
                    <a:lnTo>
                      <a:pt x="38" y="0"/>
                    </a:lnTo>
                    <a:lnTo>
                      <a:pt x="45" y="1"/>
                    </a:lnTo>
                    <a:lnTo>
                      <a:pt x="52" y="3"/>
                    </a:lnTo>
                    <a:lnTo>
                      <a:pt x="58" y="5"/>
                    </a:lnTo>
                    <a:lnTo>
                      <a:pt x="63" y="8"/>
                    </a:lnTo>
                    <a:lnTo>
                      <a:pt x="67" y="13"/>
                    </a:lnTo>
                    <a:lnTo>
                      <a:pt x="69" y="15"/>
                    </a:lnTo>
                    <a:lnTo>
                      <a:pt x="70" y="18"/>
                    </a:lnTo>
                    <a:lnTo>
                      <a:pt x="71" y="21"/>
                    </a:lnTo>
                    <a:lnTo>
                      <a:pt x="71" y="24"/>
                    </a:lnTo>
                    <a:lnTo>
                      <a:pt x="71" y="31"/>
                    </a:lnTo>
                    <a:lnTo>
                      <a:pt x="64" y="31"/>
                    </a:lnTo>
                    <a:lnTo>
                      <a:pt x="58" y="31"/>
                    </a:lnTo>
                    <a:lnTo>
                      <a:pt x="55" y="30"/>
                    </a:lnTo>
                    <a:lnTo>
                      <a:pt x="53" y="29"/>
                    </a:lnTo>
                    <a:lnTo>
                      <a:pt x="48" y="27"/>
                    </a:lnTo>
                    <a:lnTo>
                      <a:pt x="44" y="24"/>
                    </a:lnTo>
                    <a:lnTo>
                      <a:pt x="36" y="19"/>
                    </a:lnTo>
                    <a:lnTo>
                      <a:pt x="31" y="16"/>
                    </a:lnTo>
                    <a:lnTo>
                      <a:pt x="25" y="14"/>
                    </a:lnTo>
                    <a:lnTo>
                      <a:pt x="18" y="12"/>
                    </a:lnTo>
                    <a:lnTo>
                      <a:pt x="11" y="10"/>
                    </a:lnTo>
                    <a:lnTo>
                      <a:pt x="7" y="8"/>
                    </a:lnTo>
                    <a:lnTo>
                      <a:pt x="5" y="6"/>
                    </a:lnTo>
                    <a:lnTo>
                      <a:pt x="2" y="4"/>
                    </a:lnTo>
                    <a:lnTo>
                      <a:pt x="0" y="1"/>
                    </a:lnTo>
                    <a:close/>
                  </a:path>
                </a:pathLst>
              </a:custGeom>
              <a:solidFill>
                <a:srgbClr val="FFFFFF"/>
              </a:solidFill>
              <a:ln w="9525">
                <a:noFill/>
                <a:round/>
                <a:headEnd/>
                <a:tailEnd/>
              </a:ln>
            </p:spPr>
            <p:txBody>
              <a:bodyPr/>
              <a:lstStyle/>
              <a:p>
                <a:endParaRPr lang="he-IL"/>
              </a:p>
            </p:txBody>
          </p:sp>
          <p:sp>
            <p:nvSpPr>
              <p:cNvPr id="404" name="Freeform 106"/>
              <p:cNvSpPr>
                <a:spLocks noEditPoints="1"/>
              </p:cNvSpPr>
              <p:nvPr/>
            </p:nvSpPr>
            <p:spPr bwMode="auto">
              <a:xfrm>
                <a:off x="4157" y="2630"/>
                <a:ext cx="495" cy="439"/>
              </a:xfrm>
              <a:custGeom>
                <a:avLst/>
                <a:gdLst>
                  <a:gd name="T0" fmla="*/ 21 w 495"/>
                  <a:gd name="T1" fmla="*/ 58 h 439"/>
                  <a:gd name="T2" fmla="*/ 33 w 495"/>
                  <a:gd name="T3" fmla="*/ 71 h 439"/>
                  <a:gd name="T4" fmla="*/ 52 w 495"/>
                  <a:gd name="T5" fmla="*/ 74 h 439"/>
                  <a:gd name="T6" fmla="*/ 66 w 495"/>
                  <a:gd name="T7" fmla="*/ 67 h 439"/>
                  <a:gd name="T8" fmla="*/ 74 w 495"/>
                  <a:gd name="T9" fmla="*/ 52 h 439"/>
                  <a:gd name="T10" fmla="*/ 72 w 495"/>
                  <a:gd name="T11" fmla="*/ 36 h 439"/>
                  <a:gd name="T12" fmla="*/ 60 w 495"/>
                  <a:gd name="T13" fmla="*/ 22 h 439"/>
                  <a:gd name="T14" fmla="*/ 41 w 495"/>
                  <a:gd name="T15" fmla="*/ 19 h 439"/>
                  <a:gd name="T16" fmla="*/ 27 w 495"/>
                  <a:gd name="T17" fmla="*/ 27 h 439"/>
                  <a:gd name="T18" fmla="*/ 19 w 495"/>
                  <a:gd name="T19" fmla="*/ 41 h 439"/>
                  <a:gd name="T20" fmla="*/ 65 w 495"/>
                  <a:gd name="T21" fmla="*/ 92 h 439"/>
                  <a:gd name="T22" fmla="*/ 47 w 495"/>
                  <a:gd name="T23" fmla="*/ 96 h 439"/>
                  <a:gd name="T24" fmla="*/ 29 w 495"/>
                  <a:gd name="T25" fmla="*/ 91 h 439"/>
                  <a:gd name="T26" fmla="*/ 11 w 495"/>
                  <a:gd name="T27" fmla="*/ 78 h 439"/>
                  <a:gd name="T28" fmla="*/ 2 w 495"/>
                  <a:gd name="T29" fmla="*/ 62 h 439"/>
                  <a:gd name="T30" fmla="*/ 0 w 495"/>
                  <a:gd name="T31" fmla="*/ 43 h 439"/>
                  <a:gd name="T32" fmla="*/ 5 w 495"/>
                  <a:gd name="T33" fmla="*/ 25 h 439"/>
                  <a:gd name="T34" fmla="*/ 17 w 495"/>
                  <a:gd name="T35" fmla="*/ 11 h 439"/>
                  <a:gd name="T36" fmla="*/ 33 w 495"/>
                  <a:gd name="T37" fmla="*/ 2 h 439"/>
                  <a:gd name="T38" fmla="*/ 52 w 495"/>
                  <a:gd name="T39" fmla="*/ 0 h 439"/>
                  <a:gd name="T40" fmla="*/ 70 w 495"/>
                  <a:gd name="T41" fmla="*/ 6 h 439"/>
                  <a:gd name="T42" fmla="*/ 87 w 495"/>
                  <a:gd name="T43" fmla="*/ 21 h 439"/>
                  <a:gd name="T44" fmla="*/ 94 w 495"/>
                  <a:gd name="T45" fmla="*/ 38 h 439"/>
                  <a:gd name="T46" fmla="*/ 94 w 495"/>
                  <a:gd name="T47" fmla="*/ 57 h 439"/>
                  <a:gd name="T48" fmla="*/ 138 w 495"/>
                  <a:gd name="T49" fmla="*/ 52 h 439"/>
                  <a:gd name="T50" fmla="*/ 150 w 495"/>
                  <a:gd name="T51" fmla="*/ 51 h 439"/>
                  <a:gd name="T52" fmla="*/ 162 w 495"/>
                  <a:gd name="T53" fmla="*/ 59 h 439"/>
                  <a:gd name="T54" fmla="*/ 165 w 495"/>
                  <a:gd name="T55" fmla="*/ 71 h 439"/>
                  <a:gd name="T56" fmla="*/ 146 w 495"/>
                  <a:gd name="T57" fmla="*/ 100 h 439"/>
                  <a:gd name="T58" fmla="*/ 446 w 495"/>
                  <a:gd name="T59" fmla="*/ 271 h 439"/>
                  <a:gd name="T60" fmla="*/ 465 w 495"/>
                  <a:gd name="T61" fmla="*/ 217 h 439"/>
                  <a:gd name="T62" fmla="*/ 470 w 495"/>
                  <a:gd name="T63" fmla="*/ 177 h 439"/>
                  <a:gd name="T64" fmla="*/ 467 w 495"/>
                  <a:gd name="T65" fmla="*/ 145 h 439"/>
                  <a:gd name="T66" fmla="*/ 457 w 495"/>
                  <a:gd name="T67" fmla="*/ 116 h 439"/>
                  <a:gd name="T68" fmla="*/ 423 w 495"/>
                  <a:gd name="T69" fmla="*/ 64 h 439"/>
                  <a:gd name="T70" fmla="*/ 462 w 495"/>
                  <a:gd name="T71" fmla="*/ 91 h 439"/>
                  <a:gd name="T72" fmla="*/ 482 w 495"/>
                  <a:gd name="T73" fmla="*/ 126 h 439"/>
                  <a:gd name="T74" fmla="*/ 495 w 495"/>
                  <a:gd name="T75" fmla="*/ 176 h 439"/>
                  <a:gd name="T76" fmla="*/ 495 w 495"/>
                  <a:gd name="T77" fmla="*/ 206 h 439"/>
                  <a:gd name="T78" fmla="*/ 483 w 495"/>
                  <a:gd name="T79" fmla="*/ 267 h 439"/>
                  <a:gd name="T80" fmla="*/ 460 w 495"/>
                  <a:gd name="T81" fmla="*/ 331 h 439"/>
                  <a:gd name="T82" fmla="*/ 458 w 495"/>
                  <a:gd name="T83" fmla="*/ 350 h 439"/>
                  <a:gd name="T84" fmla="*/ 446 w 495"/>
                  <a:gd name="T85" fmla="*/ 374 h 439"/>
                  <a:gd name="T86" fmla="*/ 398 w 495"/>
                  <a:gd name="T87" fmla="*/ 393 h 439"/>
                  <a:gd name="T88" fmla="*/ 334 w 495"/>
                  <a:gd name="T89" fmla="*/ 421 h 439"/>
                  <a:gd name="T90" fmla="*/ 279 w 495"/>
                  <a:gd name="T91" fmla="*/ 434 h 439"/>
                  <a:gd name="T92" fmla="*/ 231 w 495"/>
                  <a:gd name="T93" fmla="*/ 439 h 439"/>
                  <a:gd name="T94" fmla="*/ 181 w 495"/>
                  <a:gd name="T95" fmla="*/ 434 h 439"/>
                  <a:gd name="T96" fmla="*/ 143 w 495"/>
                  <a:gd name="T97" fmla="*/ 424 h 439"/>
                  <a:gd name="T98" fmla="*/ 162 w 495"/>
                  <a:gd name="T99" fmla="*/ 394 h 439"/>
                  <a:gd name="T100" fmla="*/ 162 w 495"/>
                  <a:gd name="T101" fmla="*/ 411 h 439"/>
                  <a:gd name="T102" fmla="*/ 221 w 495"/>
                  <a:gd name="T103" fmla="*/ 417 h 439"/>
                  <a:gd name="T104" fmla="*/ 261 w 495"/>
                  <a:gd name="T105" fmla="*/ 413 h 439"/>
                  <a:gd name="T106" fmla="*/ 307 w 495"/>
                  <a:gd name="T107" fmla="*/ 400 h 439"/>
                  <a:gd name="T108" fmla="*/ 355 w 495"/>
                  <a:gd name="T109" fmla="*/ 374 h 439"/>
                  <a:gd name="T110" fmla="*/ 390 w 495"/>
                  <a:gd name="T111" fmla="*/ 345 h 439"/>
                  <a:gd name="T112" fmla="*/ 94 w 495"/>
                  <a:gd name="T113" fmla="*/ 162 h 439"/>
                  <a:gd name="T114" fmla="*/ 82 w 495"/>
                  <a:gd name="T115" fmla="*/ 163 h 439"/>
                  <a:gd name="T116" fmla="*/ 70 w 495"/>
                  <a:gd name="T117" fmla="*/ 155 h 439"/>
                  <a:gd name="T118" fmla="*/ 67 w 495"/>
                  <a:gd name="T119" fmla="*/ 144 h 4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5"/>
                  <a:gd name="T181" fmla="*/ 0 h 439"/>
                  <a:gd name="T182" fmla="*/ 495 w 495"/>
                  <a:gd name="T183" fmla="*/ 439 h 4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5" h="439">
                    <a:moveTo>
                      <a:pt x="18" y="47"/>
                    </a:moveTo>
                    <a:lnTo>
                      <a:pt x="19" y="52"/>
                    </a:lnTo>
                    <a:lnTo>
                      <a:pt x="20" y="55"/>
                    </a:lnTo>
                    <a:lnTo>
                      <a:pt x="21" y="58"/>
                    </a:lnTo>
                    <a:lnTo>
                      <a:pt x="23" y="62"/>
                    </a:lnTo>
                    <a:lnTo>
                      <a:pt x="27" y="67"/>
                    </a:lnTo>
                    <a:lnTo>
                      <a:pt x="31" y="70"/>
                    </a:lnTo>
                    <a:lnTo>
                      <a:pt x="33" y="71"/>
                    </a:lnTo>
                    <a:lnTo>
                      <a:pt x="36" y="73"/>
                    </a:lnTo>
                    <a:lnTo>
                      <a:pt x="41" y="74"/>
                    </a:lnTo>
                    <a:lnTo>
                      <a:pt x="46" y="75"/>
                    </a:lnTo>
                    <a:lnTo>
                      <a:pt x="52" y="74"/>
                    </a:lnTo>
                    <a:lnTo>
                      <a:pt x="55" y="73"/>
                    </a:lnTo>
                    <a:lnTo>
                      <a:pt x="57" y="73"/>
                    </a:lnTo>
                    <a:lnTo>
                      <a:pt x="62" y="70"/>
                    </a:lnTo>
                    <a:lnTo>
                      <a:pt x="66" y="67"/>
                    </a:lnTo>
                    <a:lnTo>
                      <a:pt x="70" y="62"/>
                    </a:lnTo>
                    <a:lnTo>
                      <a:pt x="71" y="60"/>
                    </a:lnTo>
                    <a:lnTo>
                      <a:pt x="72" y="58"/>
                    </a:lnTo>
                    <a:lnTo>
                      <a:pt x="74" y="52"/>
                    </a:lnTo>
                    <a:lnTo>
                      <a:pt x="75" y="47"/>
                    </a:lnTo>
                    <a:lnTo>
                      <a:pt x="74" y="41"/>
                    </a:lnTo>
                    <a:lnTo>
                      <a:pt x="73" y="38"/>
                    </a:lnTo>
                    <a:lnTo>
                      <a:pt x="72" y="36"/>
                    </a:lnTo>
                    <a:lnTo>
                      <a:pt x="70" y="31"/>
                    </a:lnTo>
                    <a:lnTo>
                      <a:pt x="66" y="27"/>
                    </a:lnTo>
                    <a:lnTo>
                      <a:pt x="62" y="23"/>
                    </a:lnTo>
                    <a:lnTo>
                      <a:pt x="60" y="22"/>
                    </a:lnTo>
                    <a:lnTo>
                      <a:pt x="57" y="21"/>
                    </a:lnTo>
                    <a:lnTo>
                      <a:pt x="52" y="19"/>
                    </a:lnTo>
                    <a:lnTo>
                      <a:pt x="46" y="19"/>
                    </a:lnTo>
                    <a:lnTo>
                      <a:pt x="41" y="19"/>
                    </a:lnTo>
                    <a:lnTo>
                      <a:pt x="38" y="20"/>
                    </a:lnTo>
                    <a:lnTo>
                      <a:pt x="36" y="21"/>
                    </a:lnTo>
                    <a:lnTo>
                      <a:pt x="31" y="23"/>
                    </a:lnTo>
                    <a:lnTo>
                      <a:pt x="27" y="27"/>
                    </a:lnTo>
                    <a:lnTo>
                      <a:pt x="23" y="31"/>
                    </a:lnTo>
                    <a:lnTo>
                      <a:pt x="22" y="33"/>
                    </a:lnTo>
                    <a:lnTo>
                      <a:pt x="21" y="36"/>
                    </a:lnTo>
                    <a:lnTo>
                      <a:pt x="19" y="41"/>
                    </a:lnTo>
                    <a:lnTo>
                      <a:pt x="18" y="47"/>
                    </a:lnTo>
                    <a:close/>
                    <a:moveTo>
                      <a:pt x="70" y="135"/>
                    </a:moveTo>
                    <a:lnTo>
                      <a:pt x="89" y="112"/>
                    </a:lnTo>
                    <a:lnTo>
                      <a:pt x="65" y="92"/>
                    </a:lnTo>
                    <a:lnTo>
                      <a:pt x="61" y="94"/>
                    </a:lnTo>
                    <a:lnTo>
                      <a:pt x="57" y="95"/>
                    </a:lnTo>
                    <a:lnTo>
                      <a:pt x="52" y="96"/>
                    </a:lnTo>
                    <a:lnTo>
                      <a:pt x="47" y="96"/>
                    </a:lnTo>
                    <a:lnTo>
                      <a:pt x="42" y="96"/>
                    </a:lnTo>
                    <a:lnTo>
                      <a:pt x="38" y="95"/>
                    </a:lnTo>
                    <a:lnTo>
                      <a:pt x="33" y="94"/>
                    </a:lnTo>
                    <a:lnTo>
                      <a:pt x="29" y="91"/>
                    </a:lnTo>
                    <a:lnTo>
                      <a:pt x="25" y="89"/>
                    </a:lnTo>
                    <a:lnTo>
                      <a:pt x="21" y="87"/>
                    </a:lnTo>
                    <a:lnTo>
                      <a:pt x="14" y="81"/>
                    </a:lnTo>
                    <a:lnTo>
                      <a:pt x="11" y="78"/>
                    </a:lnTo>
                    <a:lnTo>
                      <a:pt x="8" y="74"/>
                    </a:lnTo>
                    <a:lnTo>
                      <a:pt x="5" y="70"/>
                    </a:lnTo>
                    <a:lnTo>
                      <a:pt x="3" y="66"/>
                    </a:lnTo>
                    <a:lnTo>
                      <a:pt x="2" y="62"/>
                    </a:lnTo>
                    <a:lnTo>
                      <a:pt x="1" y="57"/>
                    </a:lnTo>
                    <a:lnTo>
                      <a:pt x="0" y="52"/>
                    </a:lnTo>
                    <a:lnTo>
                      <a:pt x="0" y="47"/>
                    </a:lnTo>
                    <a:lnTo>
                      <a:pt x="0" y="43"/>
                    </a:lnTo>
                    <a:lnTo>
                      <a:pt x="1" y="38"/>
                    </a:lnTo>
                    <a:lnTo>
                      <a:pt x="2" y="33"/>
                    </a:lnTo>
                    <a:lnTo>
                      <a:pt x="3" y="29"/>
                    </a:lnTo>
                    <a:lnTo>
                      <a:pt x="5" y="25"/>
                    </a:lnTo>
                    <a:lnTo>
                      <a:pt x="8" y="21"/>
                    </a:lnTo>
                    <a:lnTo>
                      <a:pt x="11" y="17"/>
                    </a:lnTo>
                    <a:lnTo>
                      <a:pt x="14" y="14"/>
                    </a:lnTo>
                    <a:lnTo>
                      <a:pt x="17" y="11"/>
                    </a:lnTo>
                    <a:lnTo>
                      <a:pt x="21" y="8"/>
                    </a:lnTo>
                    <a:lnTo>
                      <a:pt x="25" y="6"/>
                    </a:lnTo>
                    <a:lnTo>
                      <a:pt x="29" y="4"/>
                    </a:lnTo>
                    <a:lnTo>
                      <a:pt x="33" y="2"/>
                    </a:lnTo>
                    <a:lnTo>
                      <a:pt x="38" y="1"/>
                    </a:lnTo>
                    <a:lnTo>
                      <a:pt x="42" y="0"/>
                    </a:lnTo>
                    <a:lnTo>
                      <a:pt x="47" y="0"/>
                    </a:lnTo>
                    <a:lnTo>
                      <a:pt x="52" y="0"/>
                    </a:lnTo>
                    <a:lnTo>
                      <a:pt x="57" y="1"/>
                    </a:lnTo>
                    <a:lnTo>
                      <a:pt x="61" y="2"/>
                    </a:lnTo>
                    <a:lnTo>
                      <a:pt x="66" y="4"/>
                    </a:lnTo>
                    <a:lnTo>
                      <a:pt x="70" y="6"/>
                    </a:lnTo>
                    <a:lnTo>
                      <a:pt x="74" y="8"/>
                    </a:lnTo>
                    <a:lnTo>
                      <a:pt x="81" y="14"/>
                    </a:lnTo>
                    <a:lnTo>
                      <a:pt x="84" y="17"/>
                    </a:lnTo>
                    <a:lnTo>
                      <a:pt x="87" y="21"/>
                    </a:lnTo>
                    <a:lnTo>
                      <a:pt x="89" y="25"/>
                    </a:lnTo>
                    <a:lnTo>
                      <a:pt x="91" y="29"/>
                    </a:lnTo>
                    <a:lnTo>
                      <a:pt x="93" y="33"/>
                    </a:lnTo>
                    <a:lnTo>
                      <a:pt x="94" y="38"/>
                    </a:lnTo>
                    <a:lnTo>
                      <a:pt x="95" y="43"/>
                    </a:lnTo>
                    <a:lnTo>
                      <a:pt x="95" y="47"/>
                    </a:lnTo>
                    <a:lnTo>
                      <a:pt x="95" y="52"/>
                    </a:lnTo>
                    <a:lnTo>
                      <a:pt x="94" y="57"/>
                    </a:lnTo>
                    <a:lnTo>
                      <a:pt x="118" y="76"/>
                    </a:lnTo>
                    <a:lnTo>
                      <a:pt x="134" y="56"/>
                    </a:lnTo>
                    <a:lnTo>
                      <a:pt x="136" y="54"/>
                    </a:lnTo>
                    <a:lnTo>
                      <a:pt x="138" y="52"/>
                    </a:lnTo>
                    <a:lnTo>
                      <a:pt x="141" y="51"/>
                    </a:lnTo>
                    <a:lnTo>
                      <a:pt x="144" y="51"/>
                    </a:lnTo>
                    <a:lnTo>
                      <a:pt x="147" y="51"/>
                    </a:lnTo>
                    <a:lnTo>
                      <a:pt x="150" y="51"/>
                    </a:lnTo>
                    <a:lnTo>
                      <a:pt x="153" y="52"/>
                    </a:lnTo>
                    <a:lnTo>
                      <a:pt x="156" y="54"/>
                    </a:lnTo>
                    <a:lnTo>
                      <a:pt x="159" y="57"/>
                    </a:lnTo>
                    <a:lnTo>
                      <a:pt x="162" y="59"/>
                    </a:lnTo>
                    <a:lnTo>
                      <a:pt x="163" y="62"/>
                    </a:lnTo>
                    <a:lnTo>
                      <a:pt x="164" y="65"/>
                    </a:lnTo>
                    <a:lnTo>
                      <a:pt x="165" y="68"/>
                    </a:lnTo>
                    <a:lnTo>
                      <a:pt x="165" y="71"/>
                    </a:lnTo>
                    <a:lnTo>
                      <a:pt x="164" y="74"/>
                    </a:lnTo>
                    <a:lnTo>
                      <a:pt x="163" y="76"/>
                    </a:lnTo>
                    <a:lnTo>
                      <a:pt x="162" y="79"/>
                    </a:lnTo>
                    <a:lnTo>
                      <a:pt x="146" y="100"/>
                    </a:lnTo>
                    <a:lnTo>
                      <a:pt x="422" y="309"/>
                    </a:lnTo>
                    <a:lnTo>
                      <a:pt x="430" y="297"/>
                    </a:lnTo>
                    <a:lnTo>
                      <a:pt x="438" y="284"/>
                    </a:lnTo>
                    <a:lnTo>
                      <a:pt x="446" y="271"/>
                    </a:lnTo>
                    <a:lnTo>
                      <a:pt x="452" y="257"/>
                    </a:lnTo>
                    <a:lnTo>
                      <a:pt x="457" y="244"/>
                    </a:lnTo>
                    <a:lnTo>
                      <a:pt x="462" y="231"/>
                    </a:lnTo>
                    <a:lnTo>
                      <a:pt x="465" y="217"/>
                    </a:lnTo>
                    <a:lnTo>
                      <a:pt x="467" y="210"/>
                    </a:lnTo>
                    <a:lnTo>
                      <a:pt x="468" y="204"/>
                    </a:lnTo>
                    <a:lnTo>
                      <a:pt x="470" y="190"/>
                    </a:lnTo>
                    <a:lnTo>
                      <a:pt x="470" y="177"/>
                    </a:lnTo>
                    <a:lnTo>
                      <a:pt x="470" y="164"/>
                    </a:lnTo>
                    <a:lnTo>
                      <a:pt x="469" y="158"/>
                    </a:lnTo>
                    <a:lnTo>
                      <a:pt x="468" y="152"/>
                    </a:lnTo>
                    <a:lnTo>
                      <a:pt x="467" y="145"/>
                    </a:lnTo>
                    <a:lnTo>
                      <a:pt x="465" y="139"/>
                    </a:lnTo>
                    <a:lnTo>
                      <a:pt x="464" y="133"/>
                    </a:lnTo>
                    <a:lnTo>
                      <a:pt x="462" y="128"/>
                    </a:lnTo>
                    <a:lnTo>
                      <a:pt x="457" y="116"/>
                    </a:lnTo>
                    <a:lnTo>
                      <a:pt x="454" y="111"/>
                    </a:lnTo>
                    <a:lnTo>
                      <a:pt x="450" y="105"/>
                    </a:lnTo>
                    <a:lnTo>
                      <a:pt x="441" y="117"/>
                    </a:lnTo>
                    <a:lnTo>
                      <a:pt x="423" y="64"/>
                    </a:lnTo>
                    <a:lnTo>
                      <a:pt x="474" y="77"/>
                    </a:lnTo>
                    <a:lnTo>
                      <a:pt x="471" y="82"/>
                    </a:lnTo>
                    <a:lnTo>
                      <a:pt x="467" y="87"/>
                    </a:lnTo>
                    <a:lnTo>
                      <a:pt x="462" y="91"/>
                    </a:lnTo>
                    <a:lnTo>
                      <a:pt x="471" y="105"/>
                    </a:lnTo>
                    <a:lnTo>
                      <a:pt x="475" y="112"/>
                    </a:lnTo>
                    <a:lnTo>
                      <a:pt x="479" y="119"/>
                    </a:lnTo>
                    <a:lnTo>
                      <a:pt x="482" y="126"/>
                    </a:lnTo>
                    <a:lnTo>
                      <a:pt x="485" y="133"/>
                    </a:lnTo>
                    <a:lnTo>
                      <a:pt x="489" y="147"/>
                    </a:lnTo>
                    <a:lnTo>
                      <a:pt x="493" y="161"/>
                    </a:lnTo>
                    <a:lnTo>
                      <a:pt x="495" y="176"/>
                    </a:lnTo>
                    <a:lnTo>
                      <a:pt x="495" y="183"/>
                    </a:lnTo>
                    <a:lnTo>
                      <a:pt x="495" y="191"/>
                    </a:lnTo>
                    <a:lnTo>
                      <a:pt x="495" y="198"/>
                    </a:lnTo>
                    <a:lnTo>
                      <a:pt x="495" y="206"/>
                    </a:lnTo>
                    <a:lnTo>
                      <a:pt x="493" y="221"/>
                    </a:lnTo>
                    <a:lnTo>
                      <a:pt x="491" y="236"/>
                    </a:lnTo>
                    <a:lnTo>
                      <a:pt x="488" y="251"/>
                    </a:lnTo>
                    <a:lnTo>
                      <a:pt x="483" y="267"/>
                    </a:lnTo>
                    <a:lnTo>
                      <a:pt x="478" y="283"/>
                    </a:lnTo>
                    <a:lnTo>
                      <a:pt x="473" y="299"/>
                    </a:lnTo>
                    <a:lnTo>
                      <a:pt x="466" y="315"/>
                    </a:lnTo>
                    <a:lnTo>
                      <a:pt x="460" y="331"/>
                    </a:lnTo>
                    <a:lnTo>
                      <a:pt x="458" y="336"/>
                    </a:lnTo>
                    <a:lnTo>
                      <a:pt x="457" y="341"/>
                    </a:lnTo>
                    <a:lnTo>
                      <a:pt x="457" y="345"/>
                    </a:lnTo>
                    <a:lnTo>
                      <a:pt x="458" y="350"/>
                    </a:lnTo>
                    <a:lnTo>
                      <a:pt x="459" y="360"/>
                    </a:lnTo>
                    <a:lnTo>
                      <a:pt x="460" y="366"/>
                    </a:lnTo>
                    <a:lnTo>
                      <a:pt x="460" y="372"/>
                    </a:lnTo>
                    <a:lnTo>
                      <a:pt x="446" y="374"/>
                    </a:lnTo>
                    <a:lnTo>
                      <a:pt x="422" y="379"/>
                    </a:lnTo>
                    <a:lnTo>
                      <a:pt x="416" y="383"/>
                    </a:lnTo>
                    <a:lnTo>
                      <a:pt x="408" y="387"/>
                    </a:lnTo>
                    <a:lnTo>
                      <a:pt x="398" y="393"/>
                    </a:lnTo>
                    <a:lnTo>
                      <a:pt x="385" y="399"/>
                    </a:lnTo>
                    <a:lnTo>
                      <a:pt x="370" y="406"/>
                    </a:lnTo>
                    <a:lnTo>
                      <a:pt x="353" y="414"/>
                    </a:lnTo>
                    <a:lnTo>
                      <a:pt x="334" y="421"/>
                    </a:lnTo>
                    <a:lnTo>
                      <a:pt x="313" y="427"/>
                    </a:lnTo>
                    <a:lnTo>
                      <a:pt x="302" y="430"/>
                    </a:lnTo>
                    <a:lnTo>
                      <a:pt x="291" y="432"/>
                    </a:lnTo>
                    <a:lnTo>
                      <a:pt x="279" y="434"/>
                    </a:lnTo>
                    <a:lnTo>
                      <a:pt x="267" y="436"/>
                    </a:lnTo>
                    <a:lnTo>
                      <a:pt x="256" y="438"/>
                    </a:lnTo>
                    <a:lnTo>
                      <a:pt x="244" y="438"/>
                    </a:lnTo>
                    <a:lnTo>
                      <a:pt x="231" y="439"/>
                    </a:lnTo>
                    <a:lnTo>
                      <a:pt x="219" y="439"/>
                    </a:lnTo>
                    <a:lnTo>
                      <a:pt x="206" y="438"/>
                    </a:lnTo>
                    <a:lnTo>
                      <a:pt x="194" y="437"/>
                    </a:lnTo>
                    <a:lnTo>
                      <a:pt x="181" y="434"/>
                    </a:lnTo>
                    <a:lnTo>
                      <a:pt x="169" y="432"/>
                    </a:lnTo>
                    <a:lnTo>
                      <a:pt x="156" y="428"/>
                    </a:lnTo>
                    <a:lnTo>
                      <a:pt x="150" y="426"/>
                    </a:lnTo>
                    <a:lnTo>
                      <a:pt x="143" y="424"/>
                    </a:lnTo>
                    <a:lnTo>
                      <a:pt x="138" y="433"/>
                    </a:lnTo>
                    <a:lnTo>
                      <a:pt x="136" y="438"/>
                    </a:lnTo>
                    <a:lnTo>
                      <a:pt x="109" y="389"/>
                    </a:lnTo>
                    <a:lnTo>
                      <a:pt x="162" y="394"/>
                    </a:lnTo>
                    <a:lnTo>
                      <a:pt x="160" y="399"/>
                    </a:lnTo>
                    <a:lnTo>
                      <a:pt x="157" y="403"/>
                    </a:lnTo>
                    <a:lnTo>
                      <a:pt x="154" y="408"/>
                    </a:lnTo>
                    <a:lnTo>
                      <a:pt x="162" y="411"/>
                    </a:lnTo>
                    <a:lnTo>
                      <a:pt x="171" y="413"/>
                    </a:lnTo>
                    <a:lnTo>
                      <a:pt x="188" y="415"/>
                    </a:lnTo>
                    <a:lnTo>
                      <a:pt x="205" y="417"/>
                    </a:lnTo>
                    <a:lnTo>
                      <a:pt x="221" y="417"/>
                    </a:lnTo>
                    <a:lnTo>
                      <a:pt x="238" y="417"/>
                    </a:lnTo>
                    <a:lnTo>
                      <a:pt x="246" y="416"/>
                    </a:lnTo>
                    <a:lnTo>
                      <a:pt x="254" y="415"/>
                    </a:lnTo>
                    <a:lnTo>
                      <a:pt x="261" y="413"/>
                    </a:lnTo>
                    <a:lnTo>
                      <a:pt x="269" y="412"/>
                    </a:lnTo>
                    <a:lnTo>
                      <a:pt x="285" y="408"/>
                    </a:lnTo>
                    <a:lnTo>
                      <a:pt x="300" y="403"/>
                    </a:lnTo>
                    <a:lnTo>
                      <a:pt x="307" y="400"/>
                    </a:lnTo>
                    <a:lnTo>
                      <a:pt x="314" y="397"/>
                    </a:lnTo>
                    <a:lnTo>
                      <a:pt x="328" y="390"/>
                    </a:lnTo>
                    <a:lnTo>
                      <a:pt x="342" y="382"/>
                    </a:lnTo>
                    <a:lnTo>
                      <a:pt x="355" y="374"/>
                    </a:lnTo>
                    <a:lnTo>
                      <a:pt x="367" y="365"/>
                    </a:lnTo>
                    <a:lnTo>
                      <a:pt x="373" y="360"/>
                    </a:lnTo>
                    <a:lnTo>
                      <a:pt x="379" y="355"/>
                    </a:lnTo>
                    <a:lnTo>
                      <a:pt x="390" y="345"/>
                    </a:lnTo>
                    <a:lnTo>
                      <a:pt x="118" y="135"/>
                    </a:lnTo>
                    <a:lnTo>
                      <a:pt x="98" y="158"/>
                    </a:lnTo>
                    <a:lnTo>
                      <a:pt x="96" y="160"/>
                    </a:lnTo>
                    <a:lnTo>
                      <a:pt x="94" y="162"/>
                    </a:lnTo>
                    <a:lnTo>
                      <a:pt x="91" y="163"/>
                    </a:lnTo>
                    <a:lnTo>
                      <a:pt x="88" y="164"/>
                    </a:lnTo>
                    <a:lnTo>
                      <a:pt x="85" y="164"/>
                    </a:lnTo>
                    <a:lnTo>
                      <a:pt x="82" y="163"/>
                    </a:lnTo>
                    <a:lnTo>
                      <a:pt x="79" y="162"/>
                    </a:lnTo>
                    <a:lnTo>
                      <a:pt x="76" y="160"/>
                    </a:lnTo>
                    <a:lnTo>
                      <a:pt x="73" y="157"/>
                    </a:lnTo>
                    <a:lnTo>
                      <a:pt x="70" y="155"/>
                    </a:lnTo>
                    <a:lnTo>
                      <a:pt x="69" y="153"/>
                    </a:lnTo>
                    <a:lnTo>
                      <a:pt x="68" y="150"/>
                    </a:lnTo>
                    <a:lnTo>
                      <a:pt x="67" y="147"/>
                    </a:lnTo>
                    <a:lnTo>
                      <a:pt x="67" y="144"/>
                    </a:lnTo>
                    <a:lnTo>
                      <a:pt x="67" y="141"/>
                    </a:lnTo>
                    <a:lnTo>
                      <a:pt x="69" y="138"/>
                    </a:lnTo>
                    <a:lnTo>
                      <a:pt x="70" y="135"/>
                    </a:lnTo>
                    <a:close/>
                  </a:path>
                </a:pathLst>
              </a:custGeom>
              <a:solidFill>
                <a:srgbClr val="000000"/>
              </a:solidFill>
              <a:ln w="9525">
                <a:noFill/>
                <a:round/>
                <a:headEnd/>
                <a:tailEnd/>
              </a:ln>
            </p:spPr>
            <p:txBody>
              <a:bodyPr/>
              <a:lstStyle/>
              <a:p>
                <a:endParaRPr lang="he-IL"/>
              </a:p>
            </p:txBody>
          </p:sp>
          <p:sp>
            <p:nvSpPr>
              <p:cNvPr id="405" name="Freeform 107"/>
              <p:cNvSpPr>
                <a:spLocks/>
              </p:cNvSpPr>
              <p:nvPr/>
            </p:nvSpPr>
            <p:spPr bwMode="auto">
              <a:xfrm>
                <a:off x="4172" y="2676"/>
                <a:ext cx="32" cy="32"/>
              </a:xfrm>
              <a:custGeom>
                <a:avLst/>
                <a:gdLst>
                  <a:gd name="T0" fmla="*/ 6 w 32"/>
                  <a:gd name="T1" fmla="*/ 0 h 32"/>
                  <a:gd name="T2" fmla="*/ 7 w 32"/>
                  <a:gd name="T3" fmla="*/ 6 h 32"/>
                  <a:gd name="T4" fmla="*/ 8 w 32"/>
                  <a:gd name="T5" fmla="*/ 8 h 32"/>
                  <a:gd name="T6" fmla="*/ 8 w 32"/>
                  <a:gd name="T7" fmla="*/ 10 h 32"/>
                  <a:gd name="T8" fmla="*/ 11 w 32"/>
                  <a:gd name="T9" fmla="*/ 15 h 32"/>
                  <a:gd name="T10" fmla="*/ 14 w 32"/>
                  <a:gd name="T11" fmla="*/ 19 h 32"/>
                  <a:gd name="T12" fmla="*/ 18 w 32"/>
                  <a:gd name="T13" fmla="*/ 21 h 32"/>
                  <a:gd name="T14" fmla="*/ 20 w 32"/>
                  <a:gd name="T15" fmla="*/ 23 h 32"/>
                  <a:gd name="T16" fmla="*/ 22 w 32"/>
                  <a:gd name="T17" fmla="*/ 24 h 32"/>
                  <a:gd name="T18" fmla="*/ 26 w 32"/>
                  <a:gd name="T19" fmla="*/ 25 h 32"/>
                  <a:gd name="T20" fmla="*/ 32 w 32"/>
                  <a:gd name="T21" fmla="*/ 26 h 32"/>
                  <a:gd name="T22" fmla="*/ 31 w 32"/>
                  <a:gd name="T23" fmla="*/ 32 h 32"/>
                  <a:gd name="T24" fmla="*/ 25 w 32"/>
                  <a:gd name="T25" fmla="*/ 31 h 32"/>
                  <a:gd name="T26" fmla="*/ 19 w 32"/>
                  <a:gd name="T27" fmla="*/ 30 h 32"/>
                  <a:gd name="T28" fmla="*/ 17 w 32"/>
                  <a:gd name="T29" fmla="*/ 28 h 32"/>
                  <a:gd name="T30" fmla="*/ 14 w 32"/>
                  <a:gd name="T31" fmla="*/ 26 h 32"/>
                  <a:gd name="T32" fmla="*/ 9 w 32"/>
                  <a:gd name="T33" fmla="*/ 23 h 32"/>
                  <a:gd name="T34" fmla="*/ 5 w 32"/>
                  <a:gd name="T35" fmla="*/ 18 h 32"/>
                  <a:gd name="T36" fmla="*/ 3 w 32"/>
                  <a:gd name="T37" fmla="*/ 13 h 32"/>
                  <a:gd name="T38" fmla="*/ 2 w 32"/>
                  <a:gd name="T39" fmla="*/ 10 h 32"/>
                  <a:gd name="T40" fmla="*/ 1 w 32"/>
                  <a:gd name="T41" fmla="*/ 7 h 32"/>
                  <a:gd name="T42" fmla="*/ 0 w 32"/>
                  <a:gd name="T43" fmla="*/ 1 h 32"/>
                  <a:gd name="T44" fmla="*/ 6 w 32"/>
                  <a:gd name="T45" fmla="*/ 0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2"/>
                  <a:gd name="T71" fmla="*/ 32 w 32"/>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2">
                    <a:moveTo>
                      <a:pt x="6" y="0"/>
                    </a:moveTo>
                    <a:lnTo>
                      <a:pt x="7" y="6"/>
                    </a:lnTo>
                    <a:lnTo>
                      <a:pt x="8" y="8"/>
                    </a:lnTo>
                    <a:lnTo>
                      <a:pt x="8" y="10"/>
                    </a:lnTo>
                    <a:lnTo>
                      <a:pt x="11" y="15"/>
                    </a:lnTo>
                    <a:lnTo>
                      <a:pt x="14" y="19"/>
                    </a:lnTo>
                    <a:lnTo>
                      <a:pt x="18" y="21"/>
                    </a:lnTo>
                    <a:lnTo>
                      <a:pt x="20" y="23"/>
                    </a:lnTo>
                    <a:lnTo>
                      <a:pt x="22" y="24"/>
                    </a:lnTo>
                    <a:lnTo>
                      <a:pt x="26" y="25"/>
                    </a:lnTo>
                    <a:lnTo>
                      <a:pt x="32" y="26"/>
                    </a:lnTo>
                    <a:lnTo>
                      <a:pt x="31" y="32"/>
                    </a:lnTo>
                    <a:lnTo>
                      <a:pt x="25" y="31"/>
                    </a:lnTo>
                    <a:lnTo>
                      <a:pt x="19" y="30"/>
                    </a:lnTo>
                    <a:lnTo>
                      <a:pt x="17" y="28"/>
                    </a:lnTo>
                    <a:lnTo>
                      <a:pt x="14" y="26"/>
                    </a:lnTo>
                    <a:lnTo>
                      <a:pt x="9" y="23"/>
                    </a:lnTo>
                    <a:lnTo>
                      <a:pt x="5" y="18"/>
                    </a:lnTo>
                    <a:lnTo>
                      <a:pt x="3" y="13"/>
                    </a:lnTo>
                    <a:lnTo>
                      <a:pt x="2" y="10"/>
                    </a:lnTo>
                    <a:lnTo>
                      <a:pt x="1" y="7"/>
                    </a:lnTo>
                    <a:lnTo>
                      <a:pt x="0" y="1"/>
                    </a:lnTo>
                    <a:lnTo>
                      <a:pt x="6" y="0"/>
                    </a:lnTo>
                    <a:close/>
                  </a:path>
                </a:pathLst>
              </a:custGeom>
              <a:solidFill>
                <a:srgbClr val="000000"/>
              </a:solidFill>
              <a:ln w="9525">
                <a:noFill/>
                <a:round/>
                <a:headEnd/>
                <a:tailEnd/>
              </a:ln>
            </p:spPr>
            <p:txBody>
              <a:bodyPr/>
              <a:lstStyle/>
              <a:p>
                <a:endParaRPr lang="he-IL"/>
              </a:p>
            </p:txBody>
          </p:sp>
          <p:sp>
            <p:nvSpPr>
              <p:cNvPr id="406" name="Freeform 108"/>
              <p:cNvSpPr>
                <a:spLocks/>
              </p:cNvSpPr>
              <p:nvPr/>
            </p:nvSpPr>
            <p:spPr bwMode="auto">
              <a:xfrm>
                <a:off x="4203" y="2676"/>
                <a:ext cx="32" cy="32"/>
              </a:xfrm>
              <a:custGeom>
                <a:avLst/>
                <a:gdLst>
                  <a:gd name="T0" fmla="*/ 0 w 32"/>
                  <a:gd name="T1" fmla="*/ 26 h 32"/>
                  <a:gd name="T2" fmla="*/ 6 w 32"/>
                  <a:gd name="T3" fmla="*/ 25 h 32"/>
                  <a:gd name="T4" fmla="*/ 8 w 32"/>
                  <a:gd name="T5" fmla="*/ 24 h 32"/>
                  <a:gd name="T6" fmla="*/ 10 w 32"/>
                  <a:gd name="T7" fmla="*/ 24 h 32"/>
                  <a:gd name="T8" fmla="*/ 14 w 32"/>
                  <a:gd name="T9" fmla="*/ 21 h 32"/>
                  <a:gd name="T10" fmla="*/ 18 w 32"/>
                  <a:gd name="T11" fmla="*/ 18 h 32"/>
                  <a:gd name="T12" fmla="*/ 21 w 32"/>
                  <a:gd name="T13" fmla="*/ 15 h 32"/>
                  <a:gd name="T14" fmla="*/ 22 w 32"/>
                  <a:gd name="T15" fmla="*/ 13 h 32"/>
                  <a:gd name="T16" fmla="*/ 23 w 32"/>
                  <a:gd name="T17" fmla="*/ 10 h 32"/>
                  <a:gd name="T18" fmla="*/ 25 w 32"/>
                  <a:gd name="T19" fmla="*/ 6 h 32"/>
                  <a:gd name="T20" fmla="*/ 26 w 32"/>
                  <a:gd name="T21" fmla="*/ 0 h 32"/>
                  <a:gd name="T22" fmla="*/ 32 w 32"/>
                  <a:gd name="T23" fmla="*/ 1 h 32"/>
                  <a:gd name="T24" fmla="*/ 31 w 32"/>
                  <a:gd name="T25" fmla="*/ 7 h 32"/>
                  <a:gd name="T26" fmla="*/ 29 w 32"/>
                  <a:gd name="T27" fmla="*/ 13 h 32"/>
                  <a:gd name="T28" fmla="*/ 28 w 32"/>
                  <a:gd name="T29" fmla="*/ 16 h 32"/>
                  <a:gd name="T30" fmla="*/ 26 w 32"/>
                  <a:gd name="T31" fmla="*/ 18 h 32"/>
                  <a:gd name="T32" fmla="*/ 22 w 32"/>
                  <a:gd name="T33" fmla="*/ 23 h 32"/>
                  <a:gd name="T34" fmla="*/ 18 w 32"/>
                  <a:gd name="T35" fmla="*/ 27 h 32"/>
                  <a:gd name="T36" fmla="*/ 13 w 32"/>
                  <a:gd name="T37" fmla="*/ 30 h 32"/>
                  <a:gd name="T38" fmla="*/ 10 w 32"/>
                  <a:gd name="T39" fmla="*/ 30 h 32"/>
                  <a:gd name="T40" fmla="*/ 6 w 32"/>
                  <a:gd name="T41" fmla="*/ 31 h 32"/>
                  <a:gd name="T42" fmla="*/ 1 w 32"/>
                  <a:gd name="T43" fmla="*/ 32 h 32"/>
                  <a:gd name="T44" fmla="*/ 0 w 32"/>
                  <a:gd name="T45" fmla="*/ 26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2"/>
                  <a:gd name="T71" fmla="*/ 32 w 32"/>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2">
                    <a:moveTo>
                      <a:pt x="0" y="26"/>
                    </a:moveTo>
                    <a:lnTo>
                      <a:pt x="6" y="25"/>
                    </a:lnTo>
                    <a:lnTo>
                      <a:pt x="8" y="24"/>
                    </a:lnTo>
                    <a:lnTo>
                      <a:pt x="10" y="24"/>
                    </a:lnTo>
                    <a:lnTo>
                      <a:pt x="14" y="21"/>
                    </a:lnTo>
                    <a:lnTo>
                      <a:pt x="18" y="18"/>
                    </a:lnTo>
                    <a:lnTo>
                      <a:pt x="21" y="15"/>
                    </a:lnTo>
                    <a:lnTo>
                      <a:pt x="22" y="13"/>
                    </a:lnTo>
                    <a:lnTo>
                      <a:pt x="23" y="10"/>
                    </a:lnTo>
                    <a:lnTo>
                      <a:pt x="25" y="6"/>
                    </a:lnTo>
                    <a:lnTo>
                      <a:pt x="26" y="0"/>
                    </a:lnTo>
                    <a:lnTo>
                      <a:pt x="32" y="1"/>
                    </a:lnTo>
                    <a:lnTo>
                      <a:pt x="31" y="7"/>
                    </a:lnTo>
                    <a:lnTo>
                      <a:pt x="29" y="13"/>
                    </a:lnTo>
                    <a:lnTo>
                      <a:pt x="28" y="16"/>
                    </a:lnTo>
                    <a:lnTo>
                      <a:pt x="26" y="18"/>
                    </a:lnTo>
                    <a:lnTo>
                      <a:pt x="22" y="23"/>
                    </a:lnTo>
                    <a:lnTo>
                      <a:pt x="18" y="27"/>
                    </a:lnTo>
                    <a:lnTo>
                      <a:pt x="13" y="30"/>
                    </a:lnTo>
                    <a:lnTo>
                      <a:pt x="10" y="30"/>
                    </a:lnTo>
                    <a:lnTo>
                      <a:pt x="6" y="31"/>
                    </a:lnTo>
                    <a:lnTo>
                      <a:pt x="1" y="32"/>
                    </a:lnTo>
                    <a:lnTo>
                      <a:pt x="0" y="26"/>
                    </a:lnTo>
                    <a:close/>
                  </a:path>
                </a:pathLst>
              </a:custGeom>
              <a:solidFill>
                <a:srgbClr val="000000"/>
              </a:solidFill>
              <a:ln w="9525">
                <a:noFill/>
                <a:round/>
                <a:headEnd/>
                <a:tailEnd/>
              </a:ln>
            </p:spPr>
            <p:txBody>
              <a:bodyPr/>
              <a:lstStyle/>
              <a:p>
                <a:endParaRPr lang="he-IL"/>
              </a:p>
            </p:txBody>
          </p:sp>
          <p:sp>
            <p:nvSpPr>
              <p:cNvPr id="407" name="Freeform 109"/>
              <p:cNvSpPr>
                <a:spLocks/>
              </p:cNvSpPr>
              <p:nvPr/>
            </p:nvSpPr>
            <p:spPr bwMode="auto">
              <a:xfrm>
                <a:off x="4203" y="2702"/>
                <a:ext cx="1" cy="6"/>
              </a:xfrm>
              <a:custGeom>
                <a:avLst/>
                <a:gdLst>
                  <a:gd name="T0" fmla="*/ 0 w 1"/>
                  <a:gd name="T1" fmla="*/ 6 h 6"/>
                  <a:gd name="T2" fmla="*/ 1 w 1"/>
                  <a:gd name="T3" fmla="*/ 6 h 6"/>
                  <a:gd name="T4" fmla="*/ 0 w 1"/>
                  <a:gd name="T5" fmla="*/ 0 h 6"/>
                  <a:gd name="T6" fmla="*/ 1 w 1"/>
                  <a:gd name="T7" fmla="*/ 0 h 6"/>
                  <a:gd name="T8" fmla="*/ 0 w 1"/>
                  <a:gd name="T9" fmla="*/ 6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0" y="6"/>
                    </a:moveTo>
                    <a:lnTo>
                      <a:pt x="1" y="6"/>
                    </a:lnTo>
                    <a:lnTo>
                      <a:pt x="0" y="0"/>
                    </a:lnTo>
                    <a:lnTo>
                      <a:pt x="1" y="0"/>
                    </a:lnTo>
                    <a:lnTo>
                      <a:pt x="0" y="6"/>
                    </a:lnTo>
                    <a:close/>
                  </a:path>
                </a:pathLst>
              </a:custGeom>
              <a:solidFill>
                <a:srgbClr val="000000"/>
              </a:solidFill>
              <a:ln w="9525">
                <a:noFill/>
                <a:round/>
                <a:headEnd/>
                <a:tailEnd/>
              </a:ln>
            </p:spPr>
            <p:txBody>
              <a:bodyPr/>
              <a:lstStyle/>
              <a:p>
                <a:endParaRPr lang="he-IL"/>
              </a:p>
            </p:txBody>
          </p:sp>
          <p:sp>
            <p:nvSpPr>
              <p:cNvPr id="408" name="Freeform 110"/>
              <p:cNvSpPr>
                <a:spLocks/>
              </p:cNvSpPr>
              <p:nvPr/>
            </p:nvSpPr>
            <p:spPr bwMode="auto">
              <a:xfrm>
                <a:off x="4203" y="2646"/>
                <a:ext cx="32" cy="31"/>
              </a:xfrm>
              <a:custGeom>
                <a:avLst/>
                <a:gdLst>
                  <a:gd name="T0" fmla="*/ 26 w 32"/>
                  <a:gd name="T1" fmla="*/ 31 h 31"/>
                  <a:gd name="T2" fmla="*/ 25 w 32"/>
                  <a:gd name="T3" fmla="*/ 25 h 31"/>
                  <a:gd name="T4" fmla="*/ 24 w 32"/>
                  <a:gd name="T5" fmla="*/ 23 h 31"/>
                  <a:gd name="T6" fmla="*/ 24 w 32"/>
                  <a:gd name="T7" fmla="*/ 21 h 31"/>
                  <a:gd name="T8" fmla="*/ 21 w 32"/>
                  <a:gd name="T9" fmla="*/ 17 h 31"/>
                  <a:gd name="T10" fmla="*/ 18 w 32"/>
                  <a:gd name="T11" fmla="*/ 13 h 31"/>
                  <a:gd name="T12" fmla="*/ 14 w 32"/>
                  <a:gd name="T13" fmla="*/ 10 h 31"/>
                  <a:gd name="T14" fmla="*/ 12 w 32"/>
                  <a:gd name="T15" fmla="*/ 9 h 31"/>
                  <a:gd name="T16" fmla="*/ 10 w 32"/>
                  <a:gd name="T17" fmla="*/ 8 h 31"/>
                  <a:gd name="T18" fmla="*/ 5 w 32"/>
                  <a:gd name="T19" fmla="*/ 6 h 31"/>
                  <a:gd name="T20" fmla="*/ 0 w 32"/>
                  <a:gd name="T21" fmla="*/ 6 h 31"/>
                  <a:gd name="T22" fmla="*/ 1 w 32"/>
                  <a:gd name="T23" fmla="*/ 0 h 31"/>
                  <a:gd name="T24" fmla="*/ 7 w 32"/>
                  <a:gd name="T25" fmla="*/ 0 h 31"/>
                  <a:gd name="T26" fmla="*/ 12 w 32"/>
                  <a:gd name="T27" fmla="*/ 2 h 31"/>
                  <a:gd name="T28" fmla="*/ 15 w 32"/>
                  <a:gd name="T29" fmla="*/ 3 h 31"/>
                  <a:gd name="T30" fmla="*/ 18 w 32"/>
                  <a:gd name="T31" fmla="*/ 5 h 31"/>
                  <a:gd name="T32" fmla="*/ 22 w 32"/>
                  <a:gd name="T33" fmla="*/ 9 h 31"/>
                  <a:gd name="T34" fmla="*/ 26 w 32"/>
                  <a:gd name="T35" fmla="*/ 13 h 31"/>
                  <a:gd name="T36" fmla="*/ 29 w 32"/>
                  <a:gd name="T37" fmla="*/ 18 h 31"/>
                  <a:gd name="T38" fmla="*/ 30 w 32"/>
                  <a:gd name="T39" fmla="*/ 21 h 31"/>
                  <a:gd name="T40" fmla="*/ 31 w 32"/>
                  <a:gd name="T41" fmla="*/ 24 h 31"/>
                  <a:gd name="T42" fmla="*/ 32 w 32"/>
                  <a:gd name="T43" fmla="*/ 30 h 31"/>
                  <a:gd name="T44" fmla="*/ 26 w 32"/>
                  <a:gd name="T45" fmla="*/ 31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1"/>
                  <a:gd name="T71" fmla="*/ 32 w 32"/>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1">
                    <a:moveTo>
                      <a:pt x="26" y="31"/>
                    </a:moveTo>
                    <a:lnTo>
                      <a:pt x="25" y="25"/>
                    </a:lnTo>
                    <a:lnTo>
                      <a:pt x="24" y="23"/>
                    </a:lnTo>
                    <a:lnTo>
                      <a:pt x="24" y="21"/>
                    </a:lnTo>
                    <a:lnTo>
                      <a:pt x="21" y="17"/>
                    </a:lnTo>
                    <a:lnTo>
                      <a:pt x="18" y="13"/>
                    </a:lnTo>
                    <a:lnTo>
                      <a:pt x="14" y="10"/>
                    </a:lnTo>
                    <a:lnTo>
                      <a:pt x="12" y="9"/>
                    </a:lnTo>
                    <a:lnTo>
                      <a:pt x="10" y="8"/>
                    </a:lnTo>
                    <a:lnTo>
                      <a:pt x="5" y="6"/>
                    </a:lnTo>
                    <a:lnTo>
                      <a:pt x="0" y="6"/>
                    </a:lnTo>
                    <a:lnTo>
                      <a:pt x="1" y="0"/>
                    </a:lnTo>
                    <a:lnTo>
                      <a:pt x="7" y="0"/>
                    </a:lnTo>
                    <a:lnTo>
                      <a:pt x="12" y="2"/>
                    </a:lnTo>
                    <a:lnTo>
                      <a:pt x="15" y="3"/>
                    </a:lnTo>
                    <a:lnTo>
                      <a:pt x="18" y="5"/>
                    </a:lnTo>
                    <a:lnTo>
                      <a:pt x="22" y="9"/>
                    </a:lnTo>
                    <a:lnTo>
                      <a:pt x="26" y="13"/>
                    </a:lnTo>
                    <a:lnTo>
                      <a:pt x="29" y="18"/>
                    </a:lnTo>
                    <a:lnTo>
                      <a:pt x="30" y="21"/>
                    </a:lnTo>
                    <a:lnTo>
                      <a:pt x="31" y="24"/>
                    </a:lnTo>
                    <a:lnTo>
                      <a:pt x="32" y="30"/>
                    </a:lnTo>
                    <a:lnTo>
                      <a:pt x="26" y="31"/>
                    </a:lnTo>
                    <a:close/>
                  </a:path>
                </a:pathLst>
              </a:custGeom>
              <a:solidFill>
                <a:srgbClr val="000000"/>
              </a:solidFill>
              <a:ln w="9525">
                <a:noFill/>
                <a:round/>
                <a:headEnd/>
                <a:tailEnd/>
              </a:ln>
            </p:spPr>
            <p:txBody>
              <a:bodyPr/>
              <a:lstStyle/>
              <a:p>
                <a:endParaRPr lang="he-IL"/>
              </a:p>
            </p:txBody>
          </p:sp>
          <p:sp>
            <p:nvSpPr>
              <p:cNvPr id="409" name="Freeform 111"/>
              <p:cNvSpPr>
                <a:spLocks/>
              </p:cNvSpPr>
              <p:nvPr/>
            </p:nvSpPr>
            <p:spPr bwMode="auto">
              <a:xfrm>
                <a:off x="4229" y="2676"/>
                <a:ext cx="6" cy="1"/>
              </a:xfrm>
              <a:custGeom>
                <a:avLst/>
                <a:gdLst>
                  <a:gd name="T0" fmla="*/ 6 w 6"/>
                  <a:gd name="T1" fmla="*/ 1 h 1"/>
                  <a:gd name="T2" fmla="*/ 6 w 6"/>
                  <a:gd name="T3" fmla="*/ 0 h 1"/>
                  <a:gd name="T4" fmla="*/ 0 w 6"/>
                  <a:gd name="T5" fmla="*/ 1 h 1"/>
                  <a:gd name="T6" fmla="*/ 0 w 6"/>
                  <a:gd name="T7" fmla="*/ 0 h 1"/>
                  <a:gd name="T8" fmla="*/ 6 w 6"/>
                  <a:gd name="T9" fmla="*/ 1 h 1"/>
                  <a:gd name="T10" fmla="*/ 0 60000 65536"/>
                  <a:gd name="T11" fmla="*/ 0 60000 65536"/>
                  <a:gd name="T12" fmla="*/ 0 60000 65536"/>
                  <a:gd name="T13" fmla="*/ 0 60000 65536"/>
                  <a:gd name="T14" fmla="*/ 0 60000 65536"/>
                  <a:gd name="T15" fmla="*/ 0 w 6"/>
                  <a:gd name="T16" fmla="*/ 0 h 1"/>
                  <a:gd name="T17" fmla="*/ 6 w 6"/>
                  <a:gd name="T18" fmla="*/ 1 h 1"/>
                </a:gdLst>
                <a:ahLst/>
                <a:cxnLst>
                  <a:cxn ang="T10">
                    <a:pos x="T0" y="T1"/>
                  </a:cxn>
                  <a:cxn ang="T11">
                    <a:pos x="T2" y="T3"/>
                  </a:cxn>
                  <a:cxn ang="T12">
                    <a:pos x="T4" y="T5"/>
                  </a:cxn>
                  <a:cxn ang="T13">
                    <a:pos x="T6" y="T7"/>
                  </a:cxn>
                  <a:cxn ang="T14">
                    <a:pos x="T8" y="T9"/>
                  </a:cxn>
                </a:cxnLst>
                <a:rect l="T15" t="T16" r="T17" b="T18"/>
                <a:pathLst>
                  <a:path w="6" h="1">
                    <a:moveTo>
                      <a:pt x="6" y="1"/>
                    </a:moveTo>
                    <a:lnTo>
                      <a:pt x="6" y="0"/>
                    </a:lnTo>
                    <a:lnTo>
                      <a:pt x="0" y="1"/>
                    </a:lnTo>
                    <a:lnTo>
                      <a:pt x="0" y="0"/>
                    </a:lnTo>
                    <a:lnTo>
                      <a:pt x="6" y="1"/>
                    </a:lnTo>
                    <a:close/>
                  </a:path>
                </a:pathLst>
              </a:custGeom>
              <a:solidFill>
                <a:srgbClr val="000000"/>
              </a:solidFill>
              <a:ln w="9525">
                <a:noFill/>
                <a:round/>
                <a:headEnd/>
                <a:tailEnd/>
              </a:ln>
            </p:spPr>
            <p:txBody>
              <a:bodyPr/>
              <a:lstStyle/>
              <a:p>
                <a:endParaRPr lang="he-IL"/>
              </a:p>
            </p:txBody>
          </p:sp>
          <p:sp>
            <p:nvSpPr>
              <p:cNvPr id="410" name="Freeform 112"/>
              <p:cNvSpPr>
                <a:spLocks/>
              </p:cNvSpPr>
              <p:nvPr/>
            </p:nvSpPr>
            <p:spPr bwMode="auto">
              <a:xfrm>
                <a:off x="4172" y="2646"/>
                <a:ext cx="32" cy="31"/>
              </a:xfrm>
              <a:custGeom>
                <a:avLst/>
                <a:gdLst>
                  <a:gd name="T0" fmla="*/ 32 w 32"/>
                  <a:gd name="T1" fmla="*/ 6 h 31"/>
                  <a:gd name="T2" fmla="*/ 26 w 32"/>
                  <a:gd name="T3" fmla="*/ 6 h 31"/>
                  <a:gd name="T4" fmla="*/ 24 w 32"/>
                  <a:gd name="T5" fmla="*/ 7 h 31"/>
                  <a:gd name="T6" fmla="*/ 22 w 32"/>
                  <a:gd name="T7" fmla="*/ 7 h 31"/>
                  <a:gd name="T8" fmla="*/ 18 w 32"/>
                  <a:gd name="T9" fmla="*/ 10 h 31"/>
                  <a:gd name="T10" fmla="*/ 14 w 32"/>
                  <a:gd name="T11" fmla="*/ 13 h 31"/>
                  <a:gd name="T12" fmla="*/ 11 w 32"/>
                  <a:gd name="T13" fmla="*/ 17 h 31"/>
                  <a:gd name="T14" fmla="*/ 10 w 32"/>
                  <a:gd name="T15" fmla="*/ 19 h 31"/>
                  <a:gd name="T16" fmla="*/ 8 w 32"/>
                  <a:gd name="T17" fmla="*/ 21 h 31"/>
                  <a:gd name="T18" fmla="*/ 7 w 32"/>
                  <a:gd name="T19" fmla="*/ 25 h 31"/>
                  <a:gd name="T20" fmla="*/ 6 w 32"/>
                  <a:gd name="T21" fmla="*/ 31 h 31"/>
                  <a:gd name="T22" fmla="*/ 0 w 32"/>
                  <a:gd name="T23" fmla="*/ 30 h 31"/>
                  <a:gd name="T24" fmla="*/ 1 w 32"/>
                  <a:gd name="T25" fmla="*/ 25 h 31"/>
                  <a:gd name="T26" fmla="*/ 3 w 32"/>
                  <a:gd name="T27" fmla="*/ 19 h 31"/>
                  <a:gd name="T28" fmla="*/ 4 w 32"/>
                  <a:gd name="T29" fmla="*/ 16 h 31"/>
                  <a:gd name="T30" fmla="*/ 6 w 32"/>
                  <a:gd name="T31" fmla="*/ 13 h 31"/>
                  <a:gd name="T32" fmla="*/ 9 w 32"/>
                  <a:gd name="T33" fmla="*/ 9 h 31"/>
                  <a:gd name="T34" fmla="*/ 14 w 32"/>
                  <a:gd name="T35" fmla="*/ 5 h 31"/>
                  <a:gd name="T36" fmla="*/ 19 w 32"/>
                  <a:gd name="T37" fmla="*/ 2 h 31"/>
                  <a:gd name="T38" fmla="*/ 22 w 32"/>
                  <a:gd name="T39" fmla="*/ 1 h 31"/>
                  <a:gd name="T40" fmla="*/ 25 w 32"/>
                  <a:gd name="T41" fmla="*/ 0 h 31"/>
                  <a:gd name="T42" fmla="*/ 31 w 32"/>
                  <a:gd name="T43" fmla="*/ 0 h 31"/>
                  <a:gd name="T44" fmla="*/ 32 w 32"/>
                  <a:gd name="T45" fmla="*/ 6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1"/>
                  <a:gd name="T71" fmla="*/ 32 w 32"/>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1">
                    <a:moveTo>
                      <a:pt x="32" y="6"/>
                    </a:moveTo>
                    <a:lnTo>
                      <a:pt x="26" y="6"/>
                    </a:lnTo>
                    <a:lnTo>
                      <a:pt x="24" y="7"/>
                    </a:lnTo>
                    <a:lnTo>
                      <a:pt x="22" y="7"/>
                    </a:lnTo>
                    <a:lnTo>
                      <a:pt x="18" y="10"/>
                    </a:lnTo>
                    <a:lnTo>
                      <a:pt x="14" y="13"/>
                    </a:lnTo>
                    <a:lnTo>
                      <a:pt x="11" y="17"/>
                    </a:lnTo>
                    <a:lnTo>
                      <a:pt x="10" y="19"/>
                    </a:lnTo>
                    <a:lnTo>
                      <a:pt x="8" y="21"/>
                    </a:lnTo>
                    <a:lnTo>
                      <a:pt x="7" y="25"/>
                    </a:lnTo>
                    <a:lnTo>
                      <a:pt x="6" y="31"/>
                    </a:lnTo>
                    <a:lnTo>
                      <a:pt x="0" y="30"/>
                    </a:lnTo>
                    <a:lnTo>
                      <a:pt x="1" y="25"/>
                    </a:lnTo>
                    <a:lnTo>
                      <a:pt x="3" y="19"/>
                    </a:lnTo>
                    <a:lnTo>
                      <a:pt x="4" y="16"/>
                    </a:lnTo>
                    <a:lnTo>
                      <a:pt x="6" y="13"/>
                    </a:lnTo>
                    <a:lnTo>
                      <a:pt x="9" y="9"/>
                    </a:lnTo>
                    <a:lnTo>
                      <a:pt x="14" y="5"/>
                    </a:lnTo>
                    <a:lnTo>
                      <a:pt x="19" y="2"/>
                    </a:lnTo>
                    <a:lnTo>
                      <a:pt x="22" y="1"/>
                    </a:lnTo>
                    <a:lnTo>
                      <a:pt x="25" y="0"/>
                    </a:lnTo>
                    <a:lnTo>
                      <a:pt x="31" y="0"/>
                    </a:lnTo>
                    <a:lnTo>
                      <a:pt x="32" y="6"/>
                    </a:lnTo>
                    <a:close/>
                  </a:path>
                </a:pathLst>
              </a:custGeom>
              <a:solidFill>
                <a:srgbClr val="000000"/>
              </a:solidFill>
              <a:ln w="9525">
                <a:noFill/>
                <a:round/>
                <a:headEnd/>
                <a:tailEnd/>
              </a:ln>
            </p:spPr>
            <p:txBody>
              <a:bodyPr/>
              <a:lstStyle/>
              <a:p>
                <a:endParaRPr lang="he-IL"/>
              </a:p>
            </p:txBody>
          </p:sp>
          <p:sp>
            <p:nvSpPr>
              <p:cNvPr id="411" name="Freeform 113"/>
              <p:cNvSpPr>
                <a:spLocks/>
              </p:cNvSpPr>
              <p:nvPr/>
            </p:nvSpPr>
            <p:spPr bwMode="auto">
              <a:xfrm>
                <a:off x="4203" y="2646"/>
                <a:ext cx="1" cy="6"/>
              </a:xfrm>
              <a:custGeom>
                <a:avLst/>
                <a:gdLst>
                  <a:gd name="T0" fmla="*/ 1 w 1"/>
                  <a:gd name="T1" fmla="*/ 0 h 6"/>
                  <a:gd name="T2" fmla="*/ 0 w 1"/>
                  <a:gd name="T3" fmla="*/ 0 h 6"/>
                  <a:gd name="T4" fmla="*/ 1 w 1"/>
                  <a:gd name="T5" fmla="*/ 6 h 6"/>
                  <a:gd name="T6" fmla="*/ 0 w 1"/>
                  <a:gd name="T7" fmla="*/ 6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0" y="0"/>
                    </a:lnTo>
                    <a:lnTo>
                      <a:pt x="1" y="6"/>
                    </a:lnTo>
                    <a:lnTo>
                      <a:pt x="0" y="6"/>
                    </a:lnTo>
                    <a:lnTo>
                      <a:pt x="1" y="0"/>
                    </a:lnTo>
                    <a:close/>
                  </a:path>
                </a:pathLst>
              </a:custGeom>
              <a:solidFill>
                <a:srgbClr val="000000"/>
              </a:solidFill>
              <a:ln w="9525">
                <a:noFill/>
                <a:round/>
                <a:headEnd/>
                <a:tailEnd/>
              </a:ln>
            </p:spPr>
            <p:txBody>
              <a:bodyPr/>
              <a:lstStyle/>
              <a:p>
                <a:endParaRPr lang="he-IL"/>
              </a:p>
            </p:txBody>
          </p:sp>
          <p:sp>
            <p:nvSpPr>
              <p:cNvPr id="412" name="Freeform 114"/>
              <p:cNvSpPr>
                <a:spLocks/>
              </p:cNvSpPr>
              <p:nvPr/>
            </p:nvSpPr>
            <p:spPr bwMode="auto">
              <a:xfrm>
                <a:off x="4172" y="2676"/>
                <a:ext cx="6" cy="1"/>
              </a:xfrm>
              <a:custGeom>
                <a:avLst/>
                <a:gdLst>
                  <a:gd name="T0" fmla="*/ 0 w 6"/>
                  <a:gd name="T1" fmla="*/ 0 h 1"/>
                  <a:gd name="T2" fmla="*/ 0 w 6"/>
                  <a:gd name="T3" fmla="*/ 1 h 1"/>
                  <a:gd name="T4" fmla="*/ 6 w 6"/>
                  <a:gd name="T5" fmla="*/ 0 h 1"/>
                  <a:gd name="T6" fmla="*/ 6 w 6"/>
                  <a:gd name="T7" fmla="*/ 1 h 1"/>
                  <a:gd name="T8" fmla="*/ 0 w 6"/>
                  <a:gd name="T9" fmla="*/ 0 h 1"/>
                  <a:gd name="T10" fmla="*/ 0 60000 65536"/>
                  <a:gd name="T11" fmla="*/ 0 60000 65536"/>
                  <a:gd name="T12" fmla="*/ 0 60000 65536"/>
                  <a:gd name="T13" fmla="*/ 0 60000 65536"/>
                  <a:gd name="T14" fmla="*/ 0 60000 65536"/>
                  <a:gd name="T15" fmla="*/ 0 w 6"/>
                  <a:gd name="T16" fmla="*/ 0 h 1"/>
                  <a:gd name="T17" fmla="*/ 6 w 6"/>
                  <a:gd name="T18" fmla="*/ 1 h 1"/>
                </a:gdLst>
                <a:ahLst/>
                <a:cxnLst>
                  <a:cxn ang="T10">
                    <a:pos x="T0" y="T1"/>
                  </a:cxn>
                  <a:cxn ang="T11">
                    <a:pos x="T2" y="T3"/>
                  </a:cxn>
                  <a:cxn ang="T12">
                    <a:pos x="T4" y="T5"/>
                  </a:cxn>
                  <a:cxn ang="T13">
                    <a:pos x="T6" y="T7"/>
                  </a:cxn>
                  <a:cxn ang="T14">
                    <a:pos x="T8" y="T9"/>
                  </a:cxn>
                </a:cxnLst>
                <a:rect l="T15" t="T16" r="T17" b="T18"/>
                <a:pathLst>
                  <a:path w="6" h="1">
                    <a:moveTo>
                      <a:pt x="0" y="0"/>
                    </a:moveTo>
                    <a:lnTo>
                      <a:pt x="0" y="1"/>
                    </a:lnTo>
                    <a:lnTo>
                      <a:pt x="6" y="0"/>
                    </a:lnTo>
                    <a:lnTo>
                      <a:pt x="6" y="1"/>
                    </a:lnTo>
                    <a:lnTo>
                      <a:pt x="0" y="0"/>
                    </a:lnTo>
                    <a:close/>
                  </a:path>
                </a:pathLst>
              </a:custGeom>
              <a:solidFill>
                <a:srgbClr val="000000"/>
              </a:solidFill>
              <a:ln w="9525">
                <a:noFill/>
                <a:round/>
                <a:headEnd/>
                <a:tailEnd/>
              </a:ln>
            </p:spPr>
            <p:txBody>
              <a:bodyPr/>
              <a:lstStyle/>
              <a:p>
                <a:endParaRPr lang="he-IL"/>
              </a:p>
            </p:txBody>
          </p:sp>
          <p:sp>
            <p:nvSpPr>
              <p:cNvPr id="413" name="Freeform 115"/>
              <p:cNvSpPr>
                <a:spLocks/>
              </p:cNvSpPr>
              <p:nvPr/>
            </p:nvSpPr>
            <p:spPr bwMode="auto">
              <a:xfrm>
                <a:off x="4225" y="2740"/>
                <a:ext cx="24" cy="27"/>
              </a:xfrm>
              <a:custGeom>
                <a:avLst/>
                <a:gdLst>
                  <a:gd name="T0" fmla="*/ 0 w 24"/>
                  <a:gd name="T1" fmla="*/ 23 h 27"/>
                  <a:gd name="T2" fmla="*/ 5 w 24"/>
                  <a:gd name="T3" fmla="*/ 27 h 27"/>
                  <a:gd name="T4" fmla="*/ 24 w 24"/>
                  <a:gd name="T5" fmla="*/ 4 h 27"/>
                  <a:gd name="T6" fmla="*/ 19 w 24"/>
                  <a:gd name="T7" fmla="*/ 0 h 27"/>
                  <a:gd name="T8" fmla="*/ 0 w 24"/>
                  <a:gd name="T9" fmla="*/ 23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23"/>
                    </a:moveTo>
                    <a:lnTo>
                      <a:pt x="5" y="27"/>
                    </a:lnTo>
                    <a:lnTo>
                      <a:pt x="24" y="4"/>
                    </a:lnTo>
                    <a:lnTo>
                      <a:pt x="19" y="0"/>
                    </a:lnTo>
                    <a:lnTo>
                      <a:pt x="0" y="23"/>
                    </a:lnTo>
                    <a:close/>
                  </a:path>
                </a:pathLst>
              </a:custGeom>
              <a:solidFill>
                <a:srgbClr val="000000"/>
              </a:solidFill>
              <a:ln w="9525">
                <a:noFill/>
                <a:round/>
                <a:headEnd/>
                <a:tailEnd/>
              </a:ln>
            </p:spPr>
            <p:txBody>
              <a:bodyPr/>
              <a:lstStyle/>
              <a:p>
                <a:endParaRPr lang="he-IL"/>
              </a:p>
            </p:txBody>
          </p:sp>
          <p:sp>
            <p:nvSpPr>
              <p:cNvPr id="414" name="Freeform 116"/>
              <p:cNvSpPr>
                <a:spLocks/>
              </p:cNvSpPr>
              <p:nvPr/>
            </p:nvSpPr>
            <p:spPr bwMode="auto">
              <a:xfrm>
                <a:off x="4220" y="2719"/>
                <a:ext cx="28" cy="25"/>
              </a:xfrm>
              <a:custGeom>
                <a:avLst/>
                <a:gdLst>
                  <a:gd name="T0" fmla="*/ 24 w 28"/>
                  <a:gd name="T1" fmla="*/ 25 h 25"/>
                  <a:gd name="T2" fmla="*/ 28 w 28"/>
                  <a:gd name="T3" fmla="*/ 21 h 25"/>
                  <a:gd name="T4" fmla="*/ 4 w 28"/>
                  <a:gd name="T5" fmla="*/ 0 h 25"/>
                  <a:gd name="T6" fmla="*/ 0 w 28"/>
                  <a:gd name="T7" fmla="*/ 6 h 25"/>
                  <a:gd name="T8" fmla="*/ 24 w 28"/>
                  <a:gd name="T9" fmla="*/ 25 h 25"/>
                  <a:gd name="T10" fmla="*/ 0 60000 65536"/>
                  <a:gd name="T11" fmla="*/ 0 60000 65536"/>
                  <a:gd name="T12" fmla="*/ 0 60000 65536"/>
                  <a:gd name="T13" fmla="*/ 0 60000 65536"/>
                  <a:gd name="T14" fmla="*/ 0 60000 65536"/>
                  <a:gd name="T15" fmla="*/ 0 w 28"/>
                  <a:gd name="T16" fmla="*/ 0 h 25"/>
                  <a:gd name="T17" fmla="*/ 28 w 28"/>
                  <a:gd name="T18" fmla="*/ 25 h 25"/>
                </a:gdLst>
                <a:ahLst/>
                <a:cxnLst>
                  <a:cxn ang="T10">
                    <a:pos x="T0" y="T1"/>
                  </a:cxn>
                  <a:cxn ang="T11">
                    <a:pos x="T2" y="T3"/>
                  </a:cxn>
                  <a:cxn ang="T12">
                    <a:pos x="T4" y="T5"/>
                  </a:cxn>
                  <a:cxn ang="T13">
                    <a:pos x="T6" y="T7"/>
                  </a:cxn>
                  <a:cxn ang="T14">
                    <a:pos x="T8" y="T9"/>
                  </a:cxn>
                </a:cxnLst>
                <a:rect l="T15" t="T16" r="T17" b="T18"/>
                <a:pathLst>
                  <a:path w="28" h="25">
                    <a:moveTo>
                      <a:pt x="24" y="25"/>
                    </a:moveTo>
                    <a:lnTo>
                      <a:pt x="28" y="21"/>
                    </a:lnTo>
                    <a:lnTo>
                      <a:pt x="4" y="0"/>
                    </a:lnTo>
                    <a:lnTo>
                      <a:pt x="0" y="6"/>
                    </a:lnTo>
                    <a:lnTo>
                      <a:pt x="24" y="25"/>
                    </a:lnTo>
                    <a:close/>
                  </a:path>
                </a:pathLst>
              </a:custGeom>
              <a:solidFill>
                <a:srgbClr val="000000"/>
              </a:solidFill>
              <a:ln w="9525">
                <a:noFill/>
                <a:round/>
                <a:headEnd/>
                <a:tailEnd/>
              </a:ln>
            </p:spPr>
            <p:txBody>
              <a:bodyPr/>
              <a:lstStyle/>
              <a:p>
                <a:endParaRPr lang="he-IL"/>
              </a:p>
            </p:txBody>
          </p:sp>
          <p:sp>
            <p:nvSpPr>
              <p:cNvPr id="415" name="Freeform 117"/>
              <p:cNvSpPr>
                <a:spLocks/>
              </p:cNvSpPr>
              <p:nvPr/>
            </p:nvSpPr>
            <p:spPr bwMode="auto">
              <a:xfrm>
                <a:off x="4244" y="2740"/>
                <a:ext cx="7" cy="4"/>
              </a:xfrm>
              <a:custGeom>
                <a:avLst/>
                <a:gdLst>
                  <a:gd name="T0" fmla="*/ 5 w 7"/>
                  <a:gd name="T1" fmla="*/ 4 h 4"/>
                  <a:gd name="T2" fmla="*/ 7 w 7"/>
                  <a:gd name="T3" fmla="*/ 1 h 4"/>
                  <a:gd name="T4" fmla="*/ 4 w 7"/>
                  <a:gd name="T5" fmla="*/ 0 h 4"/>
                  <a:gd name="T6" fmla="*/ 0 w 7"/>
                  <a:gd name="T7" fmla="*/ 4 h 4"/>
                  <a:gd name="T8" fmla="*/ 0 w 7"/>
                  <a:gd name="T9" fmla="*/ 0 h 4"/>
                  <a:gd name="T10" fmla="*/ 5 w 7"/>
                  <a:gd name="T11" fmla="*/ 4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5" y="4"/>
                    </a:moveTo>
                    <a:lnTo>
                      <a:pt x="7" y="1"/>
                    </a:lnTo>
                    <a:lnTo>
                      <a:pt x="4" y="0"/>
                    </a:lnTo>
                    <a:lnTo>
                      <a:pt x="0" y="4"/>
                    </a:lnTo>
                    <a:lnTo>
                      <a:pt x="0" y="0"/>
                    </a:lnTo>
                    <a:lnTo>
                      <a:pt x="5" y="4"/>
                    </a:lnTo>
                    <a:close/>
                  </a:path>
                </a:pathLst>
              </a:custGeom>
              <a:solidFill>
                <a:srgbClr val="000000"/>
              </a:solidFill>
              <a:ln w="9525">
                <a:noFill/>
                <a:round/>
                <a:headEnd/>
                <a:tailEnd/>
              </a:ln>
            </p:spPr>
            <p:txBody>
              <a:bodyPr/>
              <a:lstStyle/>
              <a:p>
                <a:endParaRPr lang="he-IL"/>
              </a:p>
            </p:txBody>
          </p:sp>
          <p:sp>
            <p:nvSpPr>
              <p:cNvPr id="416" name="Freeform 118"/>
              <p:cNvSpPr>
                <a:spLocks/>
              </p:cNvSpPr>
              <p:nvPr/>
            </p:nvSpPr>
            <p:spPr bwMode="auto">
              <a:xfrm>
                <a:off x="4204" y="2719"/>
                <a:ext cx="19" cy="10"/>
              </a:xfrm>
              <a:custGeom>
                <a:avLst/>
                <a:gdLst>
                  <a:gd name="T0" fmla="*/ 19 w 19"/>
                  <a:gd name="T1" fmla="*/ 7 h 10"/>
                  <a:gd name="T2" fmla="*/ 15 w 19"/>
                  <a:gd name="T3" fmla="*/ 8 h 10"/>
                  <a:gd name="T4" fmla="*/ 10 w 19"/>
                  <a:gd name="T5" fmla="*/ 9 h 10"/>
                  <a:gd name="T6" fmla="*/ 5 w 19"/>
                  <a:gd name="T7" fmla="*/ 10 h 10"/>
                  <a:gd name="T8" fmla="*/ 1 w 19"/>
                  <a:gd name="T9" fmla="*/ 10 h 10"/>
                  <a:gd name="T10" fmla="*/ 0 w 19"/>
                  <a:gd name="T11" fmla="*/ 3 h 10"/>
                  <a:gd name="T12" fmla="*/ 5 w 19"/>
                  <a:gd name="T13" fmla="*/ 3 h 10"/>
                  <a:gd name="T14" fmla="*/ 9 w 19"/>
                  <a:gd name="T15" fmla="*/ 2 h 10"/>
                  <a:gd name="T16" fmla="*/ 13 w 19"/>
                  <a:gd name="T17" fmla="*/ 1 h 10"/>
                  <a:gd name="T18" fmla="*/ 17 w 19"/>
                  <a:gd name="T19" fmla="*/ 0 h 10"/>
                  <a:gd name="T20" fmla="*/ 19 w 19"/>
                  <a:gd name="T21" fmla="*/ 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0"/>
                  <a:gd name="T35" fmla="*/ 19 w 19"/>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0">
                    <a:moveTo>
                      <a:pt x="19" y="7"/>
                    </a:moveTo>
                    <a:lnTo>
                      <a:pt x="15" y="8"/>
                    </a:lnTo>
                    <a:lnTo>
                      <a:pt x="10" y="9"/>
                    </a:lnTo>
                    <a:lnTo>
                      <a:pt x="5" y="10"/>
                    </a:lnTo>
                    <a:lnTo>
                      <a:pt x="1" y="10"/>
                    </a:lnTo>
                    <a:lnTo>
                      <a:pt x="0" y="3"/>
                    </a:lnTo>
                    <a:lnTo>
                      <a:pt x="5" y="3"/>
                    </a:lnTo>
                    <a:lnTo>
                      <a:pt x="9" y="2"/>
                    </a:lnTo>
                    <a:lnTo>
                      <a:pt x="13" y="1"/>
                    </a:lnTo>
                    <a:lnTo>
                      <a:pt x="17" y="0"/>
                    </a:lnTo>
                    <a:lnTo>
                      <a:pt x="19" y="7"/>
                    </a:lnTo>
                    <a:close/>
                  </a:path>
                </a:pathLst>
              </a:custGeom>
              <a:solidFill>
                <a:srgbClr val="000000"/>
              </a:solidFill>
              <a:ln w="9525">
                <a:noFill/>
                <a:round/>
                <a:headEnd/>
                <a:tailEnd/>
              </a:ln>
            </p:spPr>
            <p:txBody>
              <a:bodyPr/>
              <a:lstStyle/>
              <a:p>
                <a:endParaRPr lang="he-IL"/>
              </a:p>
            </p:txBody>
          </p:sp>
          <p:sp>
            <p:nvSpPr>
              <p:cNvPr id="417" name="Freeform 119"/>
              <p:cNvSpPr>
                <a:spLocks/>
              </p:cNvSpPr>
              <p:nvPr/>
            </p:nvSpPr>
            <p:spPr bwMode="auto">
              <a:xfrm>
                <a:off x="4220" y="2718"/>
                <a:ext cx="4" cy="8"/>
              </a:xfrm>
              <a:custGeom>
                <a:avLst/>
                <a:gdLst>
                  <a:gd name="T0" fmla="*/ 4 w 4"/>
                  <a:gd name="T1" fmla="*/ 1 h 8"/>
                  <a:gd name="T2" fmla="*/ 3 w 4"/>
                  <a:gd name="T3" fmla="*/ 0 h 8"/>
                  <a:gd name="T4" fmla="*/ 1 w 4"/>
                  <a:gd name="T5" fmla="*/ 1 h 8"/>
                  <a:gd name="T6" fmla="*/ 3 w 4"/>
                  <a:gd name="T7" fmla="*/ 8 h 8"/>
                  <a:gd name="T8" fmla="*/ 0 w 4"/>
                  <a:gd name="T9" fmla="*/ 7 h 8"/>
                  <a:gd name="T10" fmla="*/ 4 w 4"/>
                  <a:gd name="T11" fmla="*/ 1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4" y="1"/>
                    </a:moveTo>
                    <a:lnTo>
                      <a:pt x="3" y="0"/>
                    </a:lnTo>
                    <a:lnTo>
                      <a:pt x="1" y="1"/>
                    </a:lnTo>
                    <a:lnTo>
                      <a:pt x="3" y="8"/>
                    </a:lnTo>
                    <a:lnTo>
                      <a:pt x="0" y="7"/>
                    </a:lnTo>
                    <a:lnTo>
                      <a:pt x="4" y="1"/>
                    </a:lnTo>
                    <a:close/>
                  </a:path>
                </a:pathLst>
              </a:custGeom>
              <a:solidFill>
                <a:srgbClr val="000000"/>
              </a:solidFill>
              <a:ln w="9525">
                <a:noFill/>
                <a:round/>
                <a:headEnd/>
                <a:tailEnd/>
              </a:ln>
            </p:spPr>
            <p:txBody>
              <a:bodyPr/>
              <a:lstStyle/>
              <a:p>
                <a:endParaRPr lang="he-IL"/>
              </a:p>
            </p:txBody>
          </p:sp>
          <p:sp>
            <p:nvSpPr>
              <p:cNvPr id="418" name="Freeform 120"/>
              <p:cNvSpPr>
                <a:spLocks/>
              </p:cNvSpPr>
              <p:nvPr/>
            </p:nvSpPr>
            <p:spPr bwMode="auto">
              <a:xfrm>
                <a:off x="4154" y="2677"/>
                <a:ext cx="51" cy="52"/>
              </a:xfrm>
              <a:custGeom>
                <a:avLst/>
                <a:gdLst>
                  <a:gd name="T0" fmla="*/ 50 w 51"/>
                  <a:gd name="T1" fmla="*/ 52 h 52"/>
                  <a:gd name="T2" fmla="*/ 45 w 51"/>
                  <a:gd name="T3" fmla="*/ 52 h 52"/>
                  <a:gd name="T4" fmla="*/ 40 w 51"/>
                  <a:gd name="T5" fmla="*/ 51 h 52"/>
                  <a:gd name="T6" fmla="*/ 35 w 51"/>
                  <a:gd name="T7" fmla="*/ 50 h 52"/>
                  <a:gd name="T8" fmla="*/ 30 w 51"/>
                  <a:gd name="T9" fmla="*/ 48 h 52"/>
                  <a:gd name="T10" fmla="*/ 26 w 51"/>
                  <a:gd name="T11" fmla="*/ 45 h 52"/>
                  <a:gd name="T12" fmla="*/ 22 w 51"/>
                  <a:gd name="T13" fmla="*/ 42 h 52"/>
                  <a:gd name="T14" fmla="*/ 14 w 51"/>
                  <a:gd name="T15" fmla="*/ 36 h 52"/>
                  <a:gd name="T16" fmla="*/ 11 w 51"/>
                  <a:gd name="T17" fmla="*/ 33 h 52"/>
                  <a:gd name="T18" fmla="*/ 8 w 51"/>
                  <a:gd name="T19" fmla="*/ 29 h 52"/>
                  <a:gd name="T20" fmla="*/ 6 w 51"/>
                  <a:gd name="T21" fmla="*/ 25 h 52"/>
                  <a:gd name="T22" fmla="*/ 3 w 51"/>
                  <a:gd name="T23" fmla="*/ 20 h 52"/>
                  <a:gd name="T24" fmla="*/ 2 w 51"/>
                  <a:gd name="T25" fmla="*/ 16 h 52"/>
                  <a:gd name="T26" fmla="*/ 1 w 51"/>
                  <a:gd name="T27" fmla="*/ 11 h 52"/>
                  <a:gd name="T28" fmla="*/ 0 w 51"/>
                  <a:gd name="T29" fmla="*/ 6 h 52"/>
                  <a:gd name="T30" fmla="*/ 0 w 51"/>
                  <a:gd name="T31" fmla="*/ 1 h 52"/>
                  <a:gd name="T32" fmla="*/ 6 w 51"/>
                  <a:gd name="T33" fmla="*/ 0 h 52"/>
                  <a:gd name="T34" fmla="*/ 6 w 51"/>
                  <a:gd name="T35" fmla="*/ 5 h 52"/>
                  <a:gd name="T36" fmla="*/ 7 w 51"/>
                  <a:gd name="T37" fmla="*/ 10 h 52"/>
                  <a:gd name="T38" fmla="*/ 8 w 51"/>
                  <a:gd name="T39" fmla="*/ 14 h 52"/>
                  <a:gd name="T40" fmla="*/ 9 w 51"/>
                  <a:gd name="T41" fmla="*/ 18 h 52"/>
                  <a:gd name="T42" fmla="*/ 11 w 51"/>
                  <a:gd name="T43" fmla="*/ 22 h 52"/>
                  <a:gd name="T44" fmla="*/ 13 w 51"/>
                  <a:gd name="T45" fmla="*/ 25 h 52"/>
                  <a:gd name="T46" fmla="*/ 16 w 51"/>
                  <a:gd name="T47" fmla="*/ 29 h 52"/>
                  <a:gd name="T48" fmla="*/ 19 w 51"/>
                  <a:gd name="T49" fmla="*/ 32 h 52"/>
                  <a:gd name="T50" fmla="*/ 25 w 51"/>
                  <a:gd name="T51" fmla="*/ 37 h 52"/>
                  <a:gd name="T52" fmla="*/ 29 w 51"/>
                  <a:gd name="T53" fmla="*/ 40 h 52"/>
                  <a:gd name="T54" fmla="*/ 33 w 51"/>
                  <a:gd name="T55" fmla="*/ 42 h 52"/>
                  <a:gd name="T56" fmla="*/ 37 w 51"/>
                  <a:gd name="T57" fmla="*/ 43 h 52"/>
                  <a:gd name="T58" fmla="*/ 41 w 51"/>
                  <a:gd name="T59" fmla="*/ 44 h 52"/>
                  <a:gd name="T60" fmla="*/ 46 w 51"/>
                  <a:gd name="T61" fmla="*/ 45 h 52"/>
                  <a:gd name="T62" fmla="*/ 51 w 51"/>
                  <a:gd name="T63" fmla="*/ 45 h 52"/>
                  <a:gd name="T64" fmla="*/ 50 w 51"/>
                  <a:gd name="T65" fmla="*/ 52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52"/>
                  <a:gd name="T101" fmla="*/ 51 w 51"/>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52">
                    <a:moveTo>
                      <a:pt x="50" y="52"/>
                    </a:moveTo>
                    <a:lnTo>
                      <a:pt x="45" y="52"/>
                    </a:lnTo>
                    <a:lnTo>
                      <a:pt x="40" y="51"/>
                    </a:lnTo>
                    <a:lnTo>
                      <a:pt x="35" y="50"/>
                    </a:lnTo>
                    <a:lnTo>
                      <a:pt x="30" y="48"/>
                    </a:lnTo>
                    <a:lnTo>
                      <a:pt x="26" y="45"/>
                    </a:lnTo>
                    <a:lnTo>
                      <a:pt x="22" y="42"/>
                    </a:lnTo>
                    <a:lnTo>
                      <a:pt x="14" y="36"/>
                    </a:lnTo>
                    <a:lnTo>
                      <a:pt x="11" y="33"/>
                    </a:lnTo>
                    <a:lnTo>
                      <a:pt x="8" y="29"/>
                    </a:lnTo>
                    <a:lnTo>
                      <a:pt x="6" y="25"/>
                    </a:lnTo>
                    <a:lnTo>
                      <a:pt x="3" y="20"/>
                    </a:lnTo>
                    <a:lnTo>
                      <a:pt x="2" y="16"/>
                    </a:lnTo>
                    <a:lnTo>
                      <a:pt x="1" y="11"/>
                    </a:lnTo>
                    <a:lnTo>
                      <a:pt x="0" y="6"/>
                    </a:lnTo>
                    <a:lnTo>
                      <a:pt x="0" y="1"/>
                    </a:lnTo>
                    <a:lnTo>
                      <a:pt x="6" y="0"/>
                    </a:lnTo>
                    <a:lnTo>
                      <a:pt x="6" y="5"/>
                    </a:lnTo>
                    <a:lnTo>
                      <a:pt x="7" y="10"/>
                    </a:lnTo>
                    <a:lnTo>
                      <a:pt x="8" y="14"/>
                    </a:lnTo>
                    <a:lnTo>
                      <a:pt x="9" y="18"/>
                    </a:lnTo>
                    <a:lnTo>
                      <a:pt x="11" y="22"/>
                    </a:lnTo>
                    <a:lnTo>
                      <a:pt x="13" y="25"/>
                    </a:lnTo>
                    <a:lnTo>
                      <a:pt x="16" y="29"/>
                    </a:lnTo>
                    <a:lnTo>
                      <a:pt x="19" y="32"/>
                    </a:lnTo>
                    <a:lnTo>
                      <a:pt x="25" y="37"/>
                    </a:lnTo>
                    <a:lnTo>
                      <a:pt x="29" y="40"/>
                    </a:lnTo>
                    <a:lnTo>
                      <a:pt x="33" y="42"/>
                    </a:lnTo>
                    <a:lnTo>
                      <a:pt x="37" y="43"/>
                    </a:lnTo>
                    <a:lnTo>
                      <a:pt x="41" y="44"/>
                    </a:lnTo>
                    <a:lnTo>
                      <a:pt x="46" y="45"/>
                    </a:lnTo>
                    <a:lnTo>
                      <a:pt x="51" y="45"/>
                    </a:lnTo>
                    <a:lnTo>
                      <a:pt x="50" y="52"/>
                    </a:lnTo>
                    <a:close/>
                  </a:path>
                </a:pathLst>
              </a:custGeom>
              <a:solidFill>
                <a:srgbClr val="000000"/>
              </a:solidFill>
              <a:ln w="9525">
                <a:noFill/>
                <a:round/>
                <a:headEnd/>
                <a:tailEnd/>
              </a:ln>
            </p:spPr>
            <p:txBody>
              <a:bodyPr/>
              <a:lstStyle/>
              <a:p>
                <a:endParaRPr lang="he-IL"/>
              </a:p>
            </p:txBody>
          </p:sp>
          <p:sp>
            <p:nvSpPr>
              <p:cNvPr id="419" name="Freeform 121"/>
              <p:cNvSpPr>
                <a:spLocks/>
              </p:cNvSpPr>
              <p:nvPr/>
            </p:nvSpPr>
            <p:spPr bwMode="auto">
              <a:xfrm>
                <a:off x="4204" y="2722"/>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he-IL"/>
              </a:p>
            </p:txBody>
          </p:sp>
          <p:sp>
            <p:nvSpPr>
              <p:cNvPr id="420" name="Freeform 122"/>
              <p:cNvSpPr>
                <a:spLocks/>
              </p:cNvSpPr>
              <p:nvPr/>
            </p:nvSpPr>
            <p:spPr bwMode="auto">
              <a:xfrm>
                <a:off x="4154" y="2627"/>
                <a:ext cx="51" cy="51"/>
              </a:xfrm>
              <a:custGeom>
                <a:avLst/>
                <a:gdLst>
                  <a:gd name="T0" fmla="*/ 0 w 51"/>
                  <a:gd name="T1" fmla="*/ 50 h 51"/>
                  <a:gd name="T2" fmla="*/ 0 w 51"/>
                  <a:gd name="T3" fmla="*/ 45 h 51"/>
                  <a:gd name="T4" fmla="*/ 1 w 51"/>
                  <a:gd name="T5" fmla="*/ 40 h 51"/>
                  <a:gd name="T6" fmla="*/ 2 w 51"/>
                  <a:gd name="T7" fmla="*/ 35 h 51"/>
                  <a:gd name="T8" fmla="*/ 3 w 51"/>
                  <a:gd name="T9" fmla="*/ 31 h 51"/>
                  <a:gd name="T10" fmla="*/ 6 w 51"/>
                  <a:gd name="T11" fmla="*/ 26 h 51"/>
                  <a:gd name="T12" fmla="*/ 8 w 51"/>
                  <a:gd name="T13" fmla="*/ 22 h 51"/>
                  <a:gd name="T14" fmla="*/ 11 w 51"/>
                  <a:gd name="T15" fmla="*/ 18 h 51"/>
                  <a:gd name="T16" fmla="*/ 14 w 51"/>
                  <a:gd name="T17" fmla="*/ 14 h 51"/>
                  <a:gd name="T18" fmla="*/ 18 w 51"/>
                  <a:gd name="T19" fmla="*/ 11 h 51"/>
                  <a:gd name="T20" fmla="*/ 22 w 51"/>
                  <a:gd name="T21" fmla="*/ 8 h 51"/>
                  <a:gd name="T22" fmla="*/ 26 w 51"/>
                  <a:gd name="T23" fmla="*/ 6 h 51"/>
                  <a:gd name="T24" fmla="*/ 30 w 51"/>
                  <a:gd name="T25" fmla="*/ 4 h 51"/>
                  <a:gd name="T26" fmla="*/ 35 w 51"/>
                  <a:gd name="T27" fmla="*/ 2 h 51"/>
                  <a:gd name="T28" fmla="*/ 40 w 51"/>
                  <a:gd name="T29" fmla="*/ 1 h 51"/>
                  <a:gd name="T30" fmla="*/ 45 w 51"/>
                  <a:gd name="T31" fmla="*/ 0 h 51"/>
                  <a:gd name="T32" fmla="*/ 50 w 51"/>
                  <a:gd name="T33" fmla="*/ 0 h 51"/>
                  <a:gd name="T34" fmla="*/ 51 w 51"/>
                  <a:gd name="T35" fmla="*/ 6 h 51"/>
                  <a:gd name="T36" fmla="*/ 46 w 51"/>
                  <a:gd name="T37" fmla="*/ 6 h 51"/>
                  <a:gd name="T38" fmla="*/ 41 w 51"/>
                  <a:gd name="T39" fmla="*/ 7 h 51"/>
                  <a:gd name="T40" fmla="*/ 37 w 51"/>
                  <a:gd name="T41" fmla="*/ 8 h 51"/>
                  <a:gd name="T42" fmla="*/ 33 w 51"/>
                  <a:gd name="T43" fmla="*/ 10 h 51"/>
                  <a:gd name="T44" fmla="*/ 29 w 51"/>
                  <a:gd name="T45" fmla="*/ 11 h 51"/>
                  <a:gd name="T46" fmla="*/ 25 w 51"/>
                  <a:gd name="T47" fmla="*/ 14 h 51"/>
                  <a:gd name="T48" fmla="*/ 22 w 51"/>
                  <a:gd name="T49" fmla="*/ 16 h 51"/>
                  <a:gd name="T50" fmla="*/ 19 w 51"/>
                  <a:gd name="T51" fmla="*/ 19 h 51"/>
                  <a:gd name="T52" fmla="*/ 16 w 51"/>
                  <a:gd name="T53" fmla="*/ 22 h 51"/>
                  <a:gd name="T54" fmla="*/ 13 w 51"/>
                  <a:gd name="T55" fmla="*/ 26 h 51"/>
                  <a:gd name="T56" fmla="*/ 11 w 51"/>
                  <a:gd name="T57" fmla="*/ 29 h 51"/>
                  <a:gd name="T58" fmla="*/ 9 w 51"/>
                  <a:gd name="T59" fmla="*/ 33 h 51"/>
                  <a:gd name="T60" fmla="*/ 8 w 51"/>
                  <a:gd name="T61" fmla="*/ 37 h 51"/>
                  <a:gd name="T62" fmla="*/ 7 w 51"/>
                  <a:gd name="T63" fmla="*/ 42 h 51"/>
                  <a:gd name="T64" fmla="*/ 6 w 51"/>
                  <a:gd name="T65" fmla="*/ 46 h 51"/>
                  <a:gd name="T66" fmla="*/ 6 w 51"/>
                  <a:gd name="T67" fmla="*/ 51 h 51"/>
                  <a:gd name="T68" fmla="*/ 0 w 51"/>
                  <a:gd name="T69" fmla="*/ 50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
                  <a:gd name="T106" fmla="*/ 0 h 51"/>
                  <a:gd name="T107" fmla="*/ 51 w 51"/>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 h="51">
                    <a:moveTo>
                      <a:pt x="0" y="50"/>
                    </a:moveTo>
                    <a:lnTo>
                      <a:pt x="0" y="45"/>
                    </a:lnTo>
                    <a:lnTo>
                      <a:pt x="1" y="40"/>
                    </a:lnTo>
                    <a:lnTo>
                      <a:pt x="2" y="35"/>
                    </a:lnTo>
                    <a:lnTo>
                      <a:pt x="3" y="31"/>
                    </a:lnTo>
                    <a:lnTo>
                      <a:pt x="6" y="26"/>
                    </a:lnTo>
                    <a:lnTo>
                      <a:pt x="8" y="22"/>
                    </a:lnTo>
                    <a:lnTo>
                      <a:pt x="11" y="18"/>
                    </a:lnTo>
                    <a:lnTo>
                      <a:pt x="14" y="14"/>
                    </a:lnTo>
                    <a:lnTo>
                      <a:pt x="18" y="11"/>
                    </a:lnTo>
                    <a:lnTo>
                      <a:pt x="22" y="8"/>
                    </a:lnTo>
                    <a:lnTo>
                      <a:pt x="26" y="6"/>
                    </a:lnTo>
                    <a:lnTo>
                      <a:pt x="30" y="4"/>
                    </a:lnTo>
                    <a:lnTo>
                      <a:pt x="35" y="2"/>
                    </a:lnTo>
                    <a:lnTo>
                      <a:pt x="40" y="1"/>
                    </a:lnTo>
                    <a:lnTo>
                      <a:pt x="45" y="0"/>
                    </a:lnTo>
                    <a:lnTo>
                      <a:pt x="50" y="0"/>
                    </a:lnTo>
                    <a:lnTo>
                      <a:pt x="51" y="6"/>
                    </a:lnTo>
                    <a:lnTo>
                      <a:pt x="46" y="6"/>
                    </a:lnTo>
                    <a:lnTo>
                      <a:pt x="41" y="7"/>
                    </a:lnTo>
                    <a:lnTo>
                      <a:pt x="37" y="8"/>
                    </a:lnTo>
                    <a:lnTo>
                      <a:pt x="33" y="10"/>
                    </a:lnTo>
                    <a:lnTo>
                      <a:pt x="29" y="11"/>
                    </a:lnTo>
                    <a:lnTo>
                      <a:pt x="25" y="14"/>
                    </a:lnTo>
                    <a:lnTo>
                      <a:pt x="22" y="16"/>
                    </a:lnTo>
                    <a:lnTo>
                      <a:pt x="19" y="19"/>
                    </a:lnTo>
                    <a:lnTo>
                      <a:pt x="16" y="22"/>
                    </a:lnTo>
                    <a:lnTo>
                      <a:pt x="13" y="26"/>
                    </a:lnTo>
                    <a:lnTo>
                      <a:pt x="11" y="29"/>
                    </a:lnTo>
                    <a:lnTo>
                      <a:pt x="9" y="33"/>
                    </a:lnTo>
                    <a:lnTo>
                      <a:pt x="8" y="37"/>
                    </a:lnTo>
                    <a:lnTo>
                      <a:pt x="7" y="42"/>
                    </a:lnTo>
                    <a:lnTo>
                      <a:pt x="6" y="46"/>
                    </a:lnTo>
                    <a:lnTo>
                      <a:pt x="6" y="51"/>
                    </a:lnTo>
                    <a:lnTo>
                      <a:pt x="0" y="50"/>
                    </a:lnTo>
                    <a:close/>
                  </a:path>
                </a:pathLst>
              </a:custGeom>
              <a:solidFill>
                <a:srgbClr val="000000"/>
              </a:solidFill>
              <a:ln w="9525">
                <a:noFill/>
                <a:round/>
                <a:headEnd/>
                <a:tailEnd/>
              </a:ln>
            </p:spPr>
            <p:txBody>
              <a:bodyPr/>
              <a:lstStyle/>
              <a:p>
                <a:endParaRPr lang="he-IL"/>
              </a:p>
            </p:txBody>
          </p:sp>
          <p:sp>
            <p:nvSpPr>
              <p:cNvPr id="421" name="Freeform 123"/>
              <p:cNvSpPr>
                <a:spLocks/>
              </p:cNvSpPr>
              <p:nvPr/>
            </p:nvSpPr>
            <p:spPr bwMode="auto">
              <a:xfrm>
                <a:off x="4154" y="2677"/>
                <a:ext cx="6" cy="1"/>
              </a:xfrm>
              <a:custGeom>
                <a:avLst/>
                <a:gdLst>
                  <a:gd name="T0" fmla="*/ 0 w 6"/>
                  <a:gd name="T1" fmla="*/ 1 h 1"/>
                  <a:gd name="T2" fmla="*/ 0 w 6"/>
                  <a:gd name="T3" fmla="*/ 0 h 1"/>
                  <a:gd name="T4" fmla="*/ 6 w 6"/>
                  <a:gd name="T5" fmla="*/ 1 h 1"/>
                  <a:gd name="T6" fmla="*/ 6 w 6"/>
                  <a:gd name="T7" fmla="*/ 0 h 1"/>
                  <a:gd name="T8" fmla="*/ 0 w 6"/>
                  <a:gd name="T9" fmla="*/ 1 h 1"/>
                  <a:gd name="T10" fmla="*/ 0 60000 65536"/>
                  <a:gd name="T11" fmla="*/ 0 60000 65536"/>
                  <a:gd name="T12" fmla="*/ 0 60000 65536"/>
                  <a:gd name="T13" fmla="*/ 0 60000 65536"/>
                  <a:gd name="T14" fmla="*/ 0 60000 65536"/>
                  <a:gd name="T15" fmla="*/ 0 w 6"/>
                  <a:gd name="T16" fmla="*/ 0 h 1"/>
                  <a:gd name="T17" fmla="*/ 6 w 6"/>
                  <a:gd name="T18" fmla="*/ 1 h 1"/>
                </a:gdLst>
                <a:ahLst/>
                <a:cxnLst>
                  <a:cxn ang="T10">
                    <a:pos x="T0" y="T1"/>
                  </a:cxn>
                  <a:cxn ang="T11">
                    <a:pos x="T2" y="T3"/>
                  </a:cxn>
                  <a:cxn ang="T12">
                    <a:pos x="T4" y="T5"/>
                  </a:cxn>
                  <a:cxn ang="T13">
                    <a:pos x="T6" y="T7"/>
                  </a:cxn>
                  <a:cxn ang="T14">
                    <a:pos x="T8" y="T9"/>
                  </a:cxn>
                </a:cxnLst>
                <a:rect l="T15" t="T16" r="T17" b="T18"/>
                <a:pathLst>
                  <a:path w="6" h="1">
                    <a:moveTo>
                      <a:pt x="0" y="1"/>
                    </a:moveTo>
                    <a:lnTo>
                      <a:pt x="0" y="0"/>
                    </a:lnTo>
                    <a:lnTo>
                      <a:pt x="6" y="1"/>
                    </a:lnTo>
                    <a:lnTo>
                      <a:pt x="6" y="0"/>
                    </a:lnTo>
                    <a:lnTo>
                      <a:pt x="0" y="1"/>
                    </a:lnTo>
                    <a:close/>
                  </a:path>
                </a:pathLst>
              </a:custGeom>
              <a:solidFill>
                <a:srgbClr val="000000"/>
              </a:solidFill>
              <a:ln w="9525">
                <a:noFill/>
                <a:round/>
                <a:headEnd/>
                <a:tailEnd/>
              </a:ln>
            </p:spPr>
            <p:txBody>
              <a:bodyPr/>
              <a:lstStyle/>
              <a:p>
                <a:endParaRPr lang="he-IL"/>
              </a:p>
            </p:txBody>
          </p:sp>
          <p:sp>
            <p:nvSpPr>
              <p:cNvPr id="422" name="Freeform 124"/>
              <p:cNvSpPr>
                <a:spLocks/>
              </p:cNvSpPr>
              <p:nvPr/>
            </p:nvSpPr>
            <p:spPr bwMode="auto">
              <a:xfrm>
                <a:off x="4204" y="2627"/>
                <a:ext cx="51" cy="51"/>
              </a:xfrm>
              <a:custGeom>
                <a:avLst/>
                <a:gdLst>
                  <a:gd name="T0" fmla="*/ 0 w 51"/>
                  <a:gd name="T1" fmla="*/ 0 h 51"/>
                  <a:gd name="T2" fmla="*/ 5 w 51"/>
                  <a:gd name="T3" fmla="*/ 0 h 51"/>
                  <a:gd name="T4" fmla="*/ 11 w 51"/>
                  <a:gd name="T5" fmla="*/ 1 h 51"/>
                  <a:gd name="T6" fmla="*/ 15 w 51"/>
                  <a:gd name="T7" fmla="*/ 2 h 51"/>
                  <a:gd name="T8" fmla="*/ 20 w 51"/>
                  <a:gd name="T9" fmla="*/ 4 h 51"/>
                  <a:gd name="T10" fmla="*/ 24 w 51"/>
                  <a:gd name="T11" fmla="*/ 6 h 51"/>
                  <a:gd name="T12" fmla="*/ 29 w 51"/>
                  <a:gd name="T13" fmla="*/ 8 h 51"/>
                  <a:gd name="T14" fmla="*/ 36 w 51"/>
                  <a:gd name="T15" fmla="*/ 14 h 51"/>
                  <a:gd name="T16" fmla="*/ 40 w 51"/>
                  <a:gd name="T17" fmla="*/ 18 h 51"/>
                  <a:gd name="T18" fmla="*/ 42 w 51"/>
                  <a:gd name="T19" fmla="*/ 22 h 51"/>
                  <a:gd name="T20" fmla="*/ 45 w 51"/>
                  <a:gd name="T21" fmla="*/ 26 h 51"/>
                  <a:gd name="T22" fmla="*/ 47 w 51"/>
                  <a:gd name="T23" fmla="*/ 31 h 51"/>
                  <a:gd name="T24" fmla="*/ 49 w 51"/>
                  <a:gd name="T25" fmla="*/ 36 h 51"/>
                  <a:gd name="T26" fmla="*/ 50 w 51"/>
                  <a:gd name="T27" fmla="*/ 40 h 51"/>
                  <a:gd name="T28" fmla="*/ 51 w 51"/>
                  <a:gd name="T29" fmla="*/ 45 h 51"/>
                  <a:gd name="T30" fmla="*/ 51 w 51"/>
                  <a:gd name="T31" fmla="*/ 50 h 51"/>
                  <a:gd name="T32" fmla="*/ 45 w 51"/>
                  <a:gd name="T33" fmla="*/ 51 h 51"/>
                  <a:gd name="T34" fmla="*/ 44 w 51"/>
                  <a:gd name="T35" fmla="*/ 46 h 51"/>
                  <a:gd name="T36" fmla="*/ 44 w 51"/>
                  <a:gd name="T37" fmla="*/ 42 h 51"/>
                  <a:gd name="T38" fmla="*/ 43 w 51"/>
                  <a:gd name="T39" fmla="*/ 37 h 51"/>
                  <a:gd name="T40" fmla="*/ 41 w 51"/>
                  <a:gd name="T41" fmla="*/ 33 h 51"/>
                  <a:gd name="T42" fmla="*/ 39 w 51"/>
                  <a:gd name="T43" fmla="*/ 29 h 51"/>
                  <a:gd name="T44" fmla="*/ 37 w 51"/>
                  <a:gd name="T45" fmla="*/ 26 h 51"/>
                  <a:gd name="T46" fmla="*/ 35 w 51"/>
                  <a:gd name="T47" fmla="*/ 22 h 51"/>
                  <a:gd name="T48" fmla="*/ 32 w 51"/>
                  <a:gd name="T49" fmla="*/ 19 h 51"/>
                  <a:gd name="T50" fmla="*/ 25 w 51"/>
                  <a:gd name="T51" fmla="*/ 13 h 51"/>
                  <a:gd name="T52" fmla="*/ 21 w 51"/>
                  <a:gd name="T53" fmla="*/ 11 h 51"/>
                  <a:gd name="T54" fmla="*/ 18 w 51"/>
                  <a:gd name="T55" fmla="*/ 10 h 51"/>
                  <a:gd name="T56" fmla="*/ 13 w 51"/>
                  <a:gd name="T57" fmla="*/ 8 h 51"/>
                  <a:gd name="T58" fmla="*/ 9 w 51"/>
                  <a:gd name="T59" fmla="*/ 7 h 51"/>
                  <a:gd name="T60" fmla="*/ 5 w 51"/>
                  <a:gd name="T61" fmla="*/ 6 h 51"/>
                  <a:gd name="T62" fmla="*/ 0 w 51"/>
                  <a:gd name="T63" fmla="*/ 6 h 51"/>
                  <a:gd name="T64" fmla="*/ 0 w 51"/>
                  <a:gd name="T65" fmla="*/ 0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51"/>
                  <a:gd name="T101" fmla="*/ 51 w 51"/>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51">
                    <a:moveTo>
                      <a:pt x="0" y="0"/>
                    </a:moveTo>
                    <a:lnTo>
                      <a:pt x="5" y="0"/>
                    </a:lnTo>
                    <a:lnTo>
                      <a:pt x="11" y="1"/>
                    </a:lnTo>
                    <a:lnTo>
                      <a:pt x="15" y="2"/>
                    </a:lnTo>
                    <a:lnTo>
                      <a:pt x="20" y="4"/>
                    </a:lnTo>
                    <a:lnTo>
                      <a:pt x="24" y="6"/>
                    </a:lnTo>
                    <a:lnTo>
                      <a:pt x="29" y="8"/>
                    </a:lnTo>
                    <a:lnTo>
                      <a:pt x="36" y="14"/>
                    </a:lnTo>
                    <a:lnTo>
                      <a:pt x="40" y="18"/>
                    </a:lnTo>
                    <a:lnTo>
                      <a:pt x="42" y="22"/>
                    </a:lnTo>
                    <a:lnTo>
                      <a:pt x="45" y="26"/>
                    </a:lnTo>
                    <a:lnTo>
                      <a:pt x="47" y="31"/>
                    </a:lnTo>
                    <a:lnTo>
                      <a:pt x="49" y="36"/>
                    </a:lnTo>
                    <a:lnTo>
                      <a:pt x="50" y="40"/>
                    </a:lnTo>
                    <a:lnTo>
                      <a:pt x="51" y="45"/>
                    </a:lnTo>
                    <a:lnTo>
                      <a:pt x="51" y="50"/>
                    </a:lnTo>
                    <a:lnTo>
                      <a:pt x="45" y="51"/>
                    </a:lnTo>
                    <a:lnTo>
                      <a:pt x="44" y="46"/>
                    </a:lnTo>
                    <a:lnTo>
                      <a:pt x="44" y="42"/>
                    </a:lnTo>
                    <a:lnTo>
                      <a:pt x="43" y="37"/>
                    </a:lnTo>
                    <a:lnTo>
                      <a:pt x="41" y="33"/>
                    </a:lnTo>
                    <a:lnTo>
                      <a:pt x="39" y="29"/>
                    </a:lnTo>
                    <a:lnTo>
                      <a:pt x="37" y="26"/>
                    </a:lnTo>
                    <a:lnTo>
                      <a:pt x="35" y="22"/>
                    </a:lnTo>
                    <a:lnTo>
                      <a:pt x="32" y="19"/>
                    </a:lnTo>
                    <a:lnTo>
                      <a:pt x="25" y="13"/>
                    </a:lnTo>
                    <a:lnTo>
                      <a:pt x="21" y="11"/>
                    </a:lnTo>
                    <a:lnTo>
                      <a:pt x="18" y="10"/>
                    </a:lnTo>
                    <a:lnTo>
                      <a:pt x="13" y="8"/>
                    </a:lnTo>
                    <a:lnTo>
                      <a:pt x="9" y="7"/>
                    </a:lnTo>
                    <a:lnTo>
                      <a:pt x="5" y="6"/>
                    </a:lnTo>
                    <a:lnTo>
                      <a:pt x="0" y="6"/>
                    </a:lnTo>
                    <a:lnTo>
                      <a:pt x="0" y="0"/>
                    </a:lnTo>
                    <a:close/>
                  </a:path>
                </a:pathLst>
              </a:custGeom>
              <a:solidFill>
                <a:srgbClr val="000000"/>
              </a:solidFill>
              <a:ln w="9525">
                <a:noFill/>
                <a:round/>
                <a:headEnd/>
                <a:tailEnd/>
              </a:ln>
            </p:spPr>
            <p:txBody>
              <a:bodyPr/>
              <a:lstStyle/>
              <a:p>
                <a:endParaRPr lang="he-IL"/>
              </a:p>
            </p:txBody>
          </p:sp>
          <p:sp>
            <p:nvSpPr>
              <p:cNvPr id="423" name="Freeform 125"/>
              <p:cNvSpPr>
                <a:spLocks/>
              </p:cNvSpPr>
              <p:nvPr/>
            </p:nvSpPr>
            <p:spPr bwMode="auto">
              <a:xfrm>
                <a:off x="4204" y="2627"/>
                <a:ext cx="1" cy="6"/>
              </a:xfrm>
              <a:custGeom>
                <a:avLst/>
                <a:gdLst>
                  <a:gd name="T0" fmla="*/ 0 w 1"/>
                  <a:gd name="T1" fmla="*/ 0 h 6"/>
                  <a:gd name="T2" fmla="*/ 0 w 1"/>
                  <a:gd name="T3" fmla="*/ 6 h 6"/>
                  <a:gd name="T4" fmla="*/ 1 w 1"/>
                  <a:gd name="T5" fmla="*/ 6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lnTo>
                      <a:pt x="0" y="6"/>
                    </a:lnTo>
                    <a:lnTo>
                      <a:pt x="1" y="6"/>
                    </a:lnTo>
                    <a:lnTo>
                      <a:pt x="0" y="0"/>
                    </a:lnTo>
                    <a:close/>
                  </a:path>
                </a:pathLst>
              </a:custGeom>
              <a:solidFill>
                <a:srgbClr val="000000"/>
              </a:solidFill>
              <a:ln w="9525">
                <a:noFill/>
                <a:round/>
                <a:headEnd/>
                <a:tailEnd/>
              </a:ln>
            </p:spPr>
            <p:txBody>
              <a:bodyPr/>
              <a:lstStyle/>
              <a:p>
                <a:endParaRPr lang="he-IL"/>
              </a:p>
            </p:txBody>
          </p:sp>
          <p:sp>
            <p:nvSpPr>
              <p:cNvPr id="424" name="Freeform 126"/>
              <p:cNvSpPr>
                <a:spLocks/>
              </p:cNvSpPr>
              <p:nvPr/>
            </p:nvSpPr>
            <p:spPr bwMode="auto">
              <a:xfrm>
                <a:off x="4248" y="2677"/>
                <a:ext cx="7" cy="11"/>
              </a:xfrm>
              <a:custGeom>
                <a:avLst/>
                <a:gdLst>
                  <a:gd name="T0" fmla="*/ 7 w 7"/>
                  <a:gd name="T1" fmla="*/ 0 h 11"/>
                  <a:gd name="T2" fmla="*/ 7 w 7"/>
                  <a:gd name="T3" fmla="*/ 6 h 11"/>
                  <a:gd name="T4" fmla="*/ 6 w 7"/>
                  <a:gd name="T5" fmla="*/ 11 h 11"/>
                  <a:gd name="T6" fmla="*/ 0 w 7"/>
                  <a:gd name="T7" fmla="*/ 10 h 11"/>
                  <a:gd name="T8" fmla="*/ 0 w 7"/>
                  <a:gd name="T9" fmla="*/ 5 h 11"/>
                  <a:gd name="T10" fmla="*/ 1 w 7"/>
                  <a:gd name="T11" fmla="*/ 0 h 11"/>
                  <a:gd name="T12" fmla="*/ 7 w 7"/>
                  <a:gd name="T13" fmla="*/ 0 h 11"/>
                  <a:gd name="T14" fmla="*/ 0 60000 65536"/>
                  <a:gd name="T15" fmla="*/ 0 60000 65536"/>
                  <a:gd name="T16" fmla="*/ 0 60000 65536"/>
                  <a:gd name="T17" fmla="*/ 0 60000 65536"/>
                  <a:gd name="T18" fmla="*/ 0 60000 65536"/>
                  <a:gd name="T19" fmla="*/ 0 60000 65536"/>
                  <a:gd name="T20" fmla="*/ 0 60000 65536"/>
                  <a:gd name="T21" fmla="*/ 0 w 7"/>
                  <a:gd name="T22" fmla="*/ 0 h 11"/>
                  <a:gd name="T23" fmla="*/ 7 w 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1">
                    <a:moveTo>
                      <a:pt x="7" y="0"/>
                    </a:moveTo>
                    <a:lnTo>
                      <a:pt x="7" y="6"/>
                    </a:lnTo>
                    <a:lnTo>
                      <a:pt x="6" y="11"/>
                    </a:lnTo>
                    <a:lnTo>
                      <a:pt x="0" y="10"/>
                    </a:lnTo>
                    <a:lnTo>
                      <a:pt x="0" y="5"/>
                    </a:lnTo>
                    <a:lnTo>
                      <a:pt x="1" y="0"/>
                    </a:lnTo>
                    <a:lnTo>
                      <a:pt x="7" y="0"/>
                    </a:lnTo>
                    <a:close/>
                  </a:path>
                </a:pathLst>
              </a:custGeom>
              <a:solidFill>
                <a:srgbClr val="000000"/>
              </a:solidFill>
              <a:ln w="9525">
                <a:noFill/>
                <a:round/>
                <a:headEnd/>
                <a:tailEnd/>
              </a:ln>
            </p:spPr>
            <p:txBody>
              <a:bodyPr/>
              <a:lstStyle/>
              <a:p>
                <a:endParaRPr lang="he-IL"/>
              </a:p>
            </p:txBody>
          </p:sp>
          <p:sp>
            <p:nvSpPr>
              <p:cNvPr id="425" name="Freeform 127"/>
              <p:cNvSpPr>
                <a:spLocks/>
              </p:cNvSpPr>
              <p:nvPr/>
            </p:nvSpPr>
            <p:spPr bwMode="auto">
              <a:xfrm>
                <a:off x="4249" y="2677"/>
                <a:ext cx="6" cy="1"/>
              </a:xfrm>
              <a:custGeom>
                <a:avLst/>
                <a:gdLst>
                  <a:gd name="T0" fmla="*/ 6 w 6"/>
                  <a:gd name="T1" fmla="*/ 0 h 1"/>
                  <a:gd name="T2" fmla="*/ 0 w 6"/>
                  <a:gd name="T3" fmla="*/ 0 h 1"/>
                  <a:gd name="T4" fmla="*/ 0 w 6"/>
                  <a:gd name="T5" fmla="*/ 1 h 1"/>
                  <a:gd name="T6" fmla="*/ 6 w 6"/>
                  <a:gd name="T7" fmla="*/ 0 h 1"/>
                  <a:gd name="T8" fmla="*/ 0 60000 65536"/>
                  <a:gd name="T9" fmla="*/ 0 60000 65536"/>
                  <a:gd name="T10" fmla="*/ 0 60000 65536"/>
                  <a:gd name="T11" fmla="*/ 0 60000 65536"/>
                  <a:gd name="T12" fmla="*/ 0 w 6"/>
                  <a:gd name="T13" fmla="*/ 0 h 1"/>
                  <a:gd name="T14" fmla="*/ 6 w 6"/>
                  <a:gd name="T15" fmla="*/ 1 h 1"/>
                </a:gdLst>
                <a:ahLst/>
                <a:cxnLst>
                  <a:cxn ang="T8">
                    <a:pos x="T0" y="T1"/>
                  </a:cxn>
                  <a:cxn ang="T9">
                    <a:pos x="T2" y="T3"/>
                  </a:cxn>
                  <a:cxn ang="T10">
                    <a:pos x="T4" y="T5"/>
                  </a:cxn>
                  <a:cxn ang="T11">
                    <a:pos x="T6" y="T7"/>
                  </a:cxn>
                </a:cxnLst>
                <a:rect l="T12" t="T13" r="T14" b="T15"/>
                <a:pathLst>
                  <a:path w="6" h="1">
                    <a:moveTo>
                      <a:pt x="6" y="0"/>
                    </a:moveTo>
                    <a:lnTo>
                      <a:pt x="0" y="0"/>
                    </a:lnTo>
                    <a:lnTo>
                      <a:pt x="0" y="1"/>
                    </a:lnTo>
                    <a:lnTo>
                      <a:pt x="6" y="0"/>
                    </a:lnTo>
                    <a:close/>
                  </a:path>
                </a:pathLst>
              </a:custGeom>
              <a:solidFill>
                <a:srgbClr val="000000"/>
              </a:solidFill>
              <a:ln w="9525">
                <a:noFill/>
                <a:round/>
                <a:headEnd/>
                <a:tailEnd/>
              </a:ln>
            </p:spPr>
            <p:txBody>
              <a:bodyPr/>
              <a:lstStyle/>
              <a:p>
                <a:endParaRPr lang="he-IL"/>
              </a:p>
            </p:txBody>
          </p:sp>
          <p:sp>
            <p:nvSpPr>
              <p:cNvPr id="426" name="Freeform 128"/>
              <p:cNvSpPr>
                <a:spLocks/>
              </p:cNvSpPr>
              <p:nvPr/>
            </p:nvSpPr>
            <p:spPr bwMode="auto">
              <a:xfrm>
                <a:off x="4249" y="2685"/>
                <a:ext cx="27" cy="24"/>
              </a:xfrm>
              <a:custGeom>
                <a:avLst/>
                <a:gdLst>
                  <a:gd name="T0" fmla="*/ 4 w 27"/>
                  <a:gd name="T1" fmla="*/ 0 h 24"/>
                  <a:gd name="T2" fmla="*/ 0 w 27"/>
                  <a:gd name="T3" fmla="*/ 5 h 24"/>
                  <a:gd name="T4" fmla="*/ 24 w 27"/>
                  <a:gd name="T5" fmla="*/ 24 h 24"/>
                  <a:gd name="T6" fmla="*/ 27 w 27"/>
                  <a:gd name="T7" fmla="*/ 19 h 24"/>
                  <a:gd name="T8" fmla="*/ 4 w 27"/>
                  <a:gd name="T9" fmla="*/ 0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4" y="0"/>
                    </a:moveTo>
                    <a:lnTo>
                      <a:pt x="0" y="5"/>
                    </a:lnTo>
                    <a:lnTo>
                      <a:pt x="24" y="24"/>
                    </a:lnTo>
                    <a:lnTo>
                      <a:pt x="27" y="19"/>
                    </a:lnTo>
                    <a:lnTo>
                      <a:pt x="4" y="0"/>
                    </a:lnTo>
                    <a:close/>
                  </a:path>
                </a:pathLst>
              </a:custGeom>
              <a:solidFill>
                <a:srgbClr val="000000"/>
              </a:solidFill>
              <a:ln w="9525">
                <a:noFill/>
                <a:round/>
                <a:headEnd/>
                <a:tailEnd/>
              </a:ln>
            </p:spPr>
            <p:txBody>
              <a:bodyPr/>
              <a:lstStyle/>
              <a:p>
                <a:endParaRPr lang="he-IL"/>
              </a:p>
            </p:txBody>
          </p:sp>
          <p:sp>
            <p:nvSpPr>
              <p:cNvPr id="427" name="Freeform 129"/>
              <p:cNvSpPr>
                <a:spLocks/>
              </p:cNvSpPr>
              <p:nvPr/>
            </p:nvSpPr>
            <p:spPr bwMode="auto">
              <a:xfrm>
                <a:off x="4247" y="2685"/>
                <a:ext cx="7" cy="5"/>
              </a:xfrm>
              <a:custGeom>
                <a:avLst/>
                <a:gdLst>
                  <a:gd name="T0" fmla="*/ 1 w 7"/>
                  <a:gd name="T1" fmla="*/ 2 h 5"/>
                  <a:gd name="T2" fmla="*/ 0 w 7"/>
                  <a:gd name="T3" fmla="*/ 4 h 5"/>
                  <a:gd name="T4" fmla="*/ 2 w 7"/>
                  <a:gd name="T5" fmla="*/ 5 h 5"/>
                  <a:gd name="T6" fmla="*/ 6 w 7"/>
                  <a:gd name="T7" fmla="*/ 0 h 5"/>
                  <a:gd name="T8" fmla="*/ 7 w 7"/>
                  <a:gd name="T9" fmla="*/ 3 h 5"/>
                  <a:gd name="T10" fmla="*/ 1 w 7"/>
                  <a:gd name="T11" fmla="*/ 2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2"/>
                    </a:moveTo>
                    <a:lnTo>
                      <a:pt x="0" y="4"/>
                    </a:lnTo>
                    <a:lnTo>
                      <a:pt x="2" y="5"/>
                    </a:lnTo>
                    <a:lnTo>
                      <a:pt x="6" y="0"/>
                    </a:lnTo>
                    <a:lnTo>
                      <a:pt x="7" y="3"/>
                    </a:lnTo>
                    <a:lnTo>
                      <a:pt x="1" y="2"/>
                    </a:lnTo>
                    <a:close/>
                  </a:path>
                </a:pathLst>
              </a:custGeom>
              <a:solidFill>
                <a:srgbClr val="000000"/>
              </a:solidFill>
              <a:ln w="9525">
                <a:noFill/>
                <a:round/>
                <a:headEnd/>
                <a:tailEnd/>
              </a:ln>
            </p:spPr>
            <p:txBody>
              <a:bodyPr/>
              <a:lstStyle/>
              <a:p>
                <a:endParaRPr lang="he-IL"/>
              </a:p>
            </p:txBody>
          </p:sp>
          <p:sp>
            <p:nvSpPr>
              <p:cNvPr id="428" name="Freeform 130"/>
              <p:cNvSpPr>
                <a:spLocks/>
              </p:cNvSpPr>
              <p:nvPr/>
            </p:nvSpPr>
            <p:spPr bwMode="auto">
              <a:xfrm>
                <a:off x="4272" y="2684"/>
                <a:ext cx="21" cy="24"/>
              </a:xfrm>
              <a:custGeom>
                <a:avLst/>
                <a:gdLst>
                  <a:gd name="T0" fmla="*/ 0 w 21"/>
                  <a:gd name="T1" fmla="*/ 20 h 24"/>
                  <a:gd name="T2" fmla="*/ 5 w 21"/>
                  <a:gd name="T3" fmla="*/ 24 h 24"/>
                  <a:gd name="T4" fmla="*/ 21 w 21"/>
                  <a:gd name="T5" fmla="*/ 4 h 24"/>
                  <a:gd name="T6" fmla="*/ 16 w 21"/>
                  <a:gd name="T7" fmla="*/ 0 h 24"/>
                  <a:gd name="T8" fmla="*/ 0 w 21"/>
                  <a:gd name="T9" fmla="*/ 2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0"/>
                    </a:moveTo>
                    <a:lnTo>
                      <a:pt x="5" y="24"/>
                    </a:lnTo>
                    <a:lnTo>
                      <a:pt x="21" y="4"/>
                    </a:lnTo>
                    <a:lnTo>
                      <a:pt x="16" y="0"/>
                    </a:lnTo>
                    <a:lnTo>
                      <a:pt x="0" y="20"/>
                    </a:lnTo>
                    <a:close/>
                  </a:path>
                </a:pathLst>
              </a:custGeom>
              <a:solidFill>
                <a:srgbClr val="000000"/>
              </a:solidFill>
              <a:ln w="9525">
                <a:noFill/>
                <a:round/>
                <a:headEnd/>
                <a:tailEnd/>
              </a:ln>
            </p:spPr>
            <p:txBody>
              <a:bodyPr/>
              <a:lstStyle/>
              <a:p>
                <a:endParaRPr lang="he-IL"/>
              </a:p>
            </p:txBody>
          </p:sp>
          <p:sp>
            <p:nvSpPr>
              <p:cNvPr id="429" name="Freeform 131"/>
              <p:cNvSpPr>
                <a:spLocks/>
              </p:cNvSpPr>
              <p:nvPr/>
            </p:nvSpPr>
            <p:spPr bwMode="auto">
              <a:xfrm>
                <a:off x="4272" y="2704"/>
                <a:ext cx="5" cy="6"/>
              </a:xfrm>
              <a:custGeom>
                <a:avLst/>
                <a:gdLst>
                  <a:gd name="T0" fmla="*/ 1 w 5"/>
                  <a:gd name="T1" fmla="*/ 5 h 6"/>
                  <a:gd name="T2" fmla="*/ 3 w 5"/>
                  <a:gd name="T3" fmla="*/ 6 h 6"/>
                  <a:gd name="T4" fmla="*/ 5 w 5"/>
                  <a:gd name="T5" fmla="*/ 4 h 6"/>
                  <a:gd name="T6" fmla="*/ 0 w 5"/>
                  <a:gd name="T7" fmla="*/ 0 h 6"/>
                  <a:gd name="T8" fmla="*/ 4 w 5"/>
                  <a:gd name="T9" fmla="*/ 0 h 6"/>
                  <a:gd name="T10" fmla="*/ 1 w 5"/>
                  <a:gd name="T11" fmla="*/ 5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1" y="5"/>
                    </a:moveTo>
                    <a:lnTo>
                      <a:pt x="3" y="6"/>
                    </a:lnTo>
                    <a:lnTo>
                      <a:pt x="5" y="4"/>
                    </a:lnTo>
                    <a:lnTo>
                      <a:pt x="0" y="0"/>
                    </a:lnTo>
                    <a:lnTo>
                      <a:pt x="4" y="0"/>
                    </a:lnTo>
                    <a:lnTo>
                      <a:pt x="1" y="5"/>
                    </a:lnTo>
                    <a:close/>
                  </a:path>
                </a:pathLst>
              </a:custGeom>
              <a:solidFill>
                <a:srgbClr val="000000"/>
              </a:solidFill>
              <a:ln w="9525">
                <a:noFill/>
                <a:round/>
                <a:headEnd/>
                <a:tailEnd/>
              </a:ln>
            </p:spPr>
            <p:txBody>
              <a:bodyPr/>
              <a:lstStyle/>
              <a:p>
                <a:endParaRPr lang="he-IL"/>
              </a:p>
            </p:txBody>
          </p:sp>
          <p:sp>
            <p:nvSpPr>
              <p:cNvPr id="430" name="Freeform 132"/>
              <p:cNvSpPr>
                <a:spLocks/>
              </p:cNvSpPr>
              <p:nvPr/>
            </p:nvSpPr>
            <p:spPr bwMode="auto">
              <a:xfrm>
                <a:off x="4288" y="2678"/>
                <a:ext cx="26" cy="11"/>
              </a:xfrm>
              <a:custGeom>
                <a:avLst/>
                <a:gdLst>
                  <a:gd name="T0" fmla="*/ 0 w 26"/>
                  <a:gd name="T1" fmla="*/ 6 h 11"/>
                  <a:gd name="T2" fmla="*/ 3 w 26"/>
                  <a:gd name="T3" fmla="*/ 4 h 11"/>
                  <a:gd name="T4" fmla="*/ 6 w 26"/>
                  <a:gd name="T5" fmla="*/ 2 h 11"/>
                  <a:gd name="T6" fmla="*/ 9 w 26"/>
                  <a:gd name="T7" fmla="*/ 0 h 11"/>
                  <a:gd name="T8" fmla="*/ 13 w 26"/>
                  <a:gd name="T9" fmla="*/ 0 h 11"/>
                  <a:gd name="T10" fmla="*/ 16 w 26"/>
                  <a:gd name="T11" fmla="*/ 0 h 11"/>
                  <a:gd name="T12" fmla="*/ 20 w 26"/>
                  <a:gd name="T13" fmla="*/ 0 h 11"/>
                  <a:gd name="T14" fmla="*/ 23 w 26"/>
                  <a:gd name="T15" fmla="*/ 2 h 11"/>
                  <a:gd name="T16" fmla="*/ 26 w 26"/>
                  <a:gd name="T17" fmla="*/ 4 h 11"/>
                  <a:gd name="T18" fmla="*/ 23 w 26"/>
                  <a:gd name="T19" fmla="*/ 9 h 11"/>
                  <a:gd name="T20" fmla="*/ 20 w 26"/>
                  <a:gd name="T21" fmla="*/ 7 h 11"/>
                  <a:gd name="T22" fmla="*/ 18 w 26"/>
                  <a:gd name="T23" fmla="*/ 6 h 11"/>
                  <a:gd name="T24" fmla="*/ 16 w 26"/>
                  <a:gd name="T25" fmla="*/ 6 h 11"/>
                  <a:gd name="T26" fmla="*/ 13 w 26"/>
                  <a:gd name="T27" fmla="*/ 6 h 11"/>
                  <a:gd name="T28" fmla="*/ 11 w 26"/>
                  <a:gd name="T29" fmla="*/ 6 h 11"/>
                  <a:gd name="T30" fmla="*/ 9 w 26"/>
                  <a:gd name="T31" fmla="*/ 7 h 11"/>
                  <a:gd name="T32" fmla="*/ 7 w 26"/>
                  <a:gd name="T33" fmla="*/ 9 h 11"/>
                  <a:gd name="T34" fmla="*/ 5 w 26"/>
                  <a:gd name="T35" fmla="*/ 11 h 11"/>
                  <a:gd name="T36" fmla="*/ 0 w 26"/>
                  <a:gd name="T37" fmla="*/ 6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11"/>
                  <a:gd name="T59" fmla="*/ 26 w 26"/>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11">
                    <a:moveTo>
                      <a:pt x="0" y="6"/>
                    </a:moveTo>
                    <a:lnTo>
                      <a:pt x="3" y="4"/>
                    </a:lnTo>
                    <a:lnTo>
                      <a:pt x="6" y="2"/>
                    </a:lnTo>
                    <a:lnTo>
                      <a:pt x="9" y="0"/>
                    </a:lnTo>
                    <a:lnTo>
                      <a:pt x="13" y="0"/>
                    </a:lnTo>
                    <a:lnTo>
                      <a:pt x="16" y="0"/>
                    </a:lnTo>
                    <a:lnTo>
                      <a:pt x="20" y="0"/>
                    </a:lnTo>
                    <a:lnTo>
                      <a:pt x="23" y="2"/>
                    </a:lnTo>
                    <a:lnTo>
                      <a:pt x="26" y="4"/>
                    </a:lnTo>
                    <a:lnTo>
                      <a:pt x="23" y="9"/>
                    </a:lnTo>
                    <a:lnTo>
                      <a:pt x="20" y="7"/>
                    </a:lnTo>
                    <a:lnTo>
                      <a:pt x="18" y="6"/>
                    </a:lnTo>
                    <a:lnTo>
                      <a:pt x="16" y="6"/>
                    </a:lnTo>
                    <a:lnTo>
                      <a:pt x="13" y="6"/>
                    </a:lnTo>
                    <a:lnTo>
                      <a:pt x="11" y="6"/>
                    </a:lnTo>
                    <a:lnTo>
                      <a:pt x="9" y="7"/>
                    </a:lnTo>
                    <a:lnTo>
                      <a:pt x="7" y="9"/>
                    </a:lnTo>
                    <a:lnTo>
                      <a:pt x="5" y="11"/>
                    </a:lnTo>
                    <a:lnTo>
                      <a:pt x="0" y="6"/>
                    </a:lnTo>
                    <a:close/>
                  </a:path>
                </a:pathLst>
              </a:custGeom>
              <a:solidFill>
                <a:srgbClr val="000000"/>
              </a:solidFill>
              <a:ln w="9525">
                <a:noFill/>
                <a:round/>
                <a:headEnd/>
                <a:tailEnd/>
              </a:ln>
            </p:spPr>
            <p:txBody>
              <a:bodyPr/>
              <a:lstStyle/>
              <a:p>
                <a:endParaRPr lang="he-IL"/>
              </a:p>
            </p:txBody>
          </p:sp>
          <p:sp>
            <p:nvSpPr>
              <p:cNvPr id="431" name="Freeform 133"/>
              <p:cNvSpPr>
                <a:spLocks/>
              </p:cNvSpPr>
              <p:nvPr/>
            </p:nvSpPr>
            <p:spPr bwMode="auto">
              <a:xfrm>
                <a:off x="4288" y="2684"/>
                <a:ext cx="5" cy="5"/>
              </a:xfrm>
              <a:custGeom>
                <a:avLst/>
                <a:gdLst>
                  <a:gd name="T0" fmla="*/ 0 w 5"/>
                  <a:gd name="T1" fmla="*/ 0 h 5"/>
                  <a:gd name="T2" fmla="*/ 5 w 5"/>
                  <a:gd name="T3" fmla="*/ 5 h 5"/>
                  <a:gd name="T4" fmla="*/ 5 w 5"/>
                  <a:gd name="T5" fmla="*/ 4 h 5"/>
                  <a:gd name="T6" fmla="*/ 0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0"/>
                    </a:moveTo>
                    <a:lnTo>
                      <a:pt x="5" y="5"/>
                    </a:lnTo>
                    <a:lnTo>
                      <a:pt x="5" y="4"/>
                    </a:lnTo>
                    <a:lnTo>
                      <a:pt x="0" y="0"/>
                    </a:lnTo>
                    <a:close/>
                  </a:path>
                </a:pathLst>
              </a:custGeom>
              <a:solidFill>
                <a:srgbClr val="000000"/>
              </a:solidFill>
              <a:ln w="9525">
                <a:noFill/>
                <a:round/>
                <a:headEnd/>
                <a:tailEnd/>
              </a:ln>
            </p:spPr>
            <p:txBody>
              <a:bodyPr/>
              <a:lstStyle/>
              <a:p>
                <a:endParaRPr lang="he-IL"/>
              </a:p>
            </p:txBody>
          </p:sp>
          <p:sp>
            <p:nvSpPr>
              <p:cNvPr id="432" name="Freeform 134"/>
              <p:cNvSpPr>
                <a:spLocks/>
              </p:cNvSpPr>
              <p:nvPr/>
            </p:nvSpPr>
            <p:spPr bwMode="auto">
              <a:xfrm>
                <a:off x="4311" y="2682"/>
                <a:ext cx="7" cy="8"/>
              </a:xfrm>
              <a:custGeom>
                <a:avLst/>
                <a:gdLst>
                  <a:gd name="T0" fmla="*/ 4 w 7"/>
                  <a:gd name="T1" fmla="*/ 0 h 8"/>
                  <a:gd name="T2" fmla="*/ 0 w 7"/>
                  <a:gd name="T3" fmla="*/ 5 h 8"/>
                  <a:gd name="T4" fmla="*/ 3 w 7"/>
                  <a:gd name="T5" fmla="*/ 8 h 8"/>
                  <a:gd name="T6" fmla="*/ 7 w 7"/>
                  <a:gd name="T7" fmla="*/ 3 h 8"/>
                  <a:gd name="T8" fmla="*/ 4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4" y="0"/>
                    </a:moveTo>
                    <a:lnTo>
                      <a:pt x="0" y="5"/>
                    </a:lnTo>
                    <a:lnTo>
                      <a:pt x="3" y="8"/>
                    </a:lnTo>
                    <a:lnTo>
                      <a:pt x="7" y="3"/>
                    </a:lnTo>
                    <a:lnTo>
                      <a:pt x="4" y="0"/>
                    </a:lnTo>
                    <a:close/>
                  </a:path>
                </a:pathLst>
              </a:custGeom>
              <a:solidFill>
                <a:srgbClr val="000000"/>
              </a:solidFill>
              <a:ln w="9525">
                <a:noFill/>
                <a:round/>
                <a:headEnd/>
                <a:tailEnd/>
              </a:ln>
            </p:spPr>
            <p:txBody>
              <a:bodyPr/>
              <a:lstStyle/>
              <a:p>
                <a:endParaRPr lang="he-IL"/>
              </a:p>
            </p:txBody>
          </p:sp>
          <p:sp>
            <p:nvSpPr>
              <p:cNvPr id="433" name="Freeform 135"/>
              <p:cNvSpPr>
                <a:spLocks/>
              </p:cNvSpPr>
              <p:nvPr/>
            </p:nvSpPr>
            <p:spPr bwMode="auto">
              <a:xfrm>
                <a:off x="4311" y="2682"/>
                <a:ext cx="4" cy="5"/>
              </a:xfrm>
              <a:custGeom>
                <a:avLst/>
                <a:gdLst>
                  <a:gd name="T0" fmla="*/ 3 w 4"/>
                  <a:gd name="T1" fmla="*/ 0 h 5"/>
                  <a:gd name="T2" fmla="*/ 4 w 4"/>
                  <a:gd name="T3" fmla="*/ 0 h 5"/>
                  <a:gd name="T4" fmla="*/ 0 w 4"/>
                  <a:gd name="T5" fmla="*/ 5 h 5"/>
                  <a:gd name="T6" fmla="*/ 3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3" y="0"/>
                    </a:moveTo>
                    <a:lnTo>
                      <a:pt x="4" y="0"/>
                    </a:lnTo>
                    <a:lnTo>
                      <a:pt x="0" y="5"/>
                    </a:lnTo>
                    <a:lnTo>
                      <a:pt x="3" y="0"/>
                    </a:lnTo>
                    <a:close/>
                  </a:path>
                </a:pathLst>
              </a:custGeom>
              <a:solidFill>
                <a:srgbClr val="000000"/>
              </a:solidFill>
              <a:ln w="9525">
                <a:noFill/>
                <a:round/>
                <a:headEnd/>
                <a:tailEnd/>
              </a:ln>
            </p:spPr>
            <p:txBody>
              <a:bodyPr/>
              <a:lstStyle/>
              <a:p>
                <a:endParaRPr lang="he-IL"/>
              </a:p>
            </p:txBody>
          </p:sp>
          <p:sp>
            <p:nvSpPr>
              <p:cNvPr id="434" name="Freeform 136"/>
              <p:cNvSpPr>
                <a:spLocks/>
              </p:cNvSpPr>
              <p:nvPr/>
            </p:nvSpPr>
            <p:spPr bwMode="auto">
              <a:xfrm>
                <a:off x="4314" y="2685"/>
                <a:ext cx="11" cy="26"/>
              </a:xfrm>
              <a:custGeom>
                <a:avLst/>
                <a:gdLst>
                  <a:gd name="T0" fmla="*/ 5 w 11"/>
                  <a:gd name="T1" fmla="*/ 0 h 26"/>
                  <a:gd name="T2" fmla="*/ 7 w 11"/>
                  <a:gd name="T3" fmla="*/ 2 h 26"/>
                  <a:gd name="T4" fmla="*/ 9 w 11"/>
                  <a:gd name="T5" fmla="*/ 5 h 26"/>
                  <a:gd name="T6" fmla="*/ 10 w 11"/>
                  <a:gd name="T7" fmla="*/ 9 h 26"/>
                  <a:gd name="T8" fmla="*/ 11 w 11"/>
                  <a:gd name="T9" fmla="*/ 12 h 26"/>
                  <a:gd name="T10" fmla="*/ 11 w 11"/>
                  <a:gd name="T11" fmla="*/ 16 h 26"/>
                  <a:gd name="T12" fmla="*/ 10 w 11"/>
                  <a:gd name="T13" fmla="*/ 20 h 26"/>
                  <a:gd name="T14" fmla="*/ 9 w 11"/>
                  <a:gd name="T15" fmla="*/ 23 h 26"/>
                  <a:gd name="T16" fmla="*/ 7 w 11"/>
                  <a:gd name="T17" fmla="*/ 26 h 26"/>
                  <a:gd name="T18" fmla="*/ 2 w 11"/>
                  <a:gd name="T19" fmla="*/ 22 h 26"/>
                  <a:gd name="T20" fmla="*/ 4 w 11"/>
                  <a:gd name="T21" fmla="*/ 20 h 26"/>
                  <a:gd name="T22" fmla="*/ 4 w 11"/>
                  <a:gd name="T23" fmla="*/ 18 h 26"/>
                  <a:gd name="T24" fmla="*/ 5 w 11"/>
                  <a:gd name="T25" fmla="*/ 15 h 26"/>
                  <a:gd name="T26" fmla="*/ 5 w 11"/>
                  <a:gd name="T27" fmla="*/ 13 h 26"/>
                  <a:gd name="T28" fmla="*/ 4 w 11"/>
                  <a:gd name="T29" fmla="*/ 11 h 26"/>
                  <a:gd name="T30" fmla="*/ 4 w 11"/>
                  <a:gd name="T31" fmla="*/ 8 h 26"/>
                  <a:gd name="T32" fmla="*/ 2 w 11"/>
                  <a:gd name="T33" fmla="*/ 6 h 26"/>
                  <a:gd name="T34" fmla="*/ 0 w 11"/>
                  <a:gd name="T35" fmla="*/ 4 h 26"/>
                  <a:gd name="T36" fmla="*/ 5 w 11"/>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26"/>
                  <a:gd name="T59" fmla="*/ 11 w 11"/>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26">
                    <a:moveTo>
                      <a:pt x="5" y="0"/>
                    </a:moveTo>
                    <a:lnTo>
                      <a:pt x="7" y="2"/>
                    </a:lnTo>
                    <a:lnTo>
                      <a:pt x="9" y="5"/>
                    </a:lnTo>
                    <a:lnTo>
                      <a:pt x="10" y="9"/>
                    </a:lnTo>
                    <a:lnTo>
                      <a:pt x="11" y="12"/>
                    </a:lnTo>
                    <a:lnTo>
                      <a:pt x="11" y="16"/>
                    </a:lnTo>
                    <a:lnTo>
                      <a:pt x="10" y="20"/>
                    </a:lnTo>
                    <a:lnTo>
                      <a:pt x="9" y="23"/>
                    </a:lnTo>
                    <a:lnTo>
                      <a:pt x="7" y="26"/>
                    </a:lnTo>
                    <a:lnTo>
                      <a:pt x="2" y="22"/>
                    </a:lnTo>
                    <a:lnTo>
                      <a:pt x="4" y="20"/>
                    </a:lnTo>
                    <a:lnTo>
                      <a:pt x="4" y="18"/>
                    </a:lnTo>
                    <a:lnTo>
                      <a:pt x="5" y="15"/>
                    </a:lnTo>
                    <a:lnTo>
                      <a:pt x="5" y="13"/>
                    </a:lnTo>
                    <a:lnTo>
                      <a:pt x="4" y="11"/>
                    </a:lnTo>
                    <a:lnTo>
                      <a:pt x="4" y="8"/>
                    </a:lnTo>
                    <a:lnTo>
                      <a:pt x="2" y="6"/>
                    </a:lnTo>
                    <a:lnTo>
                      <a:pt x="0" y="4"/>
                    </a:lnTo>
                    <a:lnTo>
                      <a:pt x="5" y="0"/>
                    </a:lnTo>
                    <a:close/>
                  </a:path>
                </a:pathLst>
              </a:custGeom>
              <a:solidFill>
                <a:srgbClr val="000000"/>
              </a:solidFill>
              <a:ln w="9525">
                <a:noFill/>
                <a:round/>
                <a:headEnd/>
                <a:tailEnd/>
              </a:ln>
            </p:spPr>
            <p:txBody>
              <a:bodyPr/>
              <a:lstStyle/>
              <a:p>
                <a:endParaRPr lang="he-IL"/>
              </a:p>
            </p:txBody>
          </p:sp>
          <p:sp>
            <p:nvSpPr>
              <p:cNvPr id="435" name="Freeform 137"/>
              <p:cNvSpPr>
                <a:spLocks/>
              </p:cNvSpPr>
              <p:nvPr/>
            </p:nvSpPr>
            <p:spPr bwMode="auto">
              <a:xfrm>
                <a:off x="4314" y="2685"/>
                <a:ext cx="5" cy="5"/>
              </a:xfrm>
              <a:custGeom>
                <a:avLst/>
                <a:gdLst>
                  <a:gd name="T0" fmla="*/ 4 w 5"/>
                  <a:gd name="T1" fmla="*/ 0 h 5"/>
                  <a:gd name="T2" fmla="*/ 5 w 5"/>
                  <a:gd name="T3" fmla="*/ 0 h 5"/>
                  <a:gd name="T4" fmla="*/ 0 w 5"/>
                  <a:gd name="T5" fmla="*/ 4 h 5"/>
                  <a:gd name="T6" fmla="*/ 0 w 5"/>
                  <a:gd name="T7" fmla="*/ 5 h 5"/>
                  <a:gd name="T8" fmla="*/ 4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lnTo>
                      <a:pt x="5" y="0"/>
                    </a:lnTo>
                    <a:lnTo>
                      <a:pt x="0" y="4"/>
                    </a:lnTo>
                    <a:lnTo>
                      <a:pt x="0" y="5"/>
                    </a:lnTo>
                    <a:lnTo>
                      <a:pt x="4" y="0"/>
                    </a:lnTo>
                    <a:close/>
                  </a:path>
                </a:pathLst>
              </a:custGeom>
              <a:solidFill>
                <a:srgbClr val="000000"/>
              </a:solidFill>
              <a:ln w="9525">
                <a:noFill/>
                <a:round/>
                <a:headEnd/>
                <a:tailEnd/>
              </a:ln>
            </p:spPr>
            <p:txBody>
              <a:bodyPr/>
              <a:lstStyle/>
              <a:p>
                <a:endParaRPr lang="he-IL"/>
              </a:p>
            </p:txBody>
          </p:sp>
          <p:sp>
            <p:nvSpPr>
              <p:cNvPr id="436" name="Freeform 138"/>
              <p:cNvSpPr>
                <a:spLocks/>
              </p:cNvSpPr>
              <p:nvPr/>
            </p:nvSpPr>
            <p:spPr bwMode="auto">
              <a:xfrm>
                <a:off x="4300" y="2707"/>
                <a:ext cx="21" cy="25"/>
              </a:xfrm>
              <a:custGeom>
                <a:avLst/>
                <a:gdLst>
                  <a:gd name="T0" fmla="*/ 21 w 21"/>
                  <a:gd name="T1" fmla="*/ 4 h 25"/>
                  <a:gd name="T2" fmla="*/ 16 w 21"/>
                  <a:gd name="T3" fmla="*/ 0 h 25"/>
                  <a:gd name="T4" fmla="*/ 0 w 21"/>
                  <a:gd name="T5" fmla="*/ 21 h 25"/>
                  <a:gd name="T6" fmla="*/ 5 w 21"/>
                  <a:gd name="T7" fmla="*/ 25 h 25"/>
                  <a:gd name="T8" fmla="*/ 21 w 21"/>
                  <a:gd name="T9" fmla="*/ 4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21" y="4"/>
                    </a:moveTo>
                    <a:lnTo>
                      <a:pt x="16" y="0"/>
                    </a:lnTo>
                    <a:lnTo>
                      <a:pt x="0" y="21"/>
                    </a:lnTo>
                    <a:lnTo>
                      <a:pt x="5" y="25"/>
                    </a:lnTo>
                    <a:lnTo>
                      <a:pt x="21" y="4"/>
                    </a:lnTo>
                    <a:close/>
                  </a:path>
                </a:pathLst>
              </a:custGeom>
              <a:solidFill>
                <a:srgbClr val="000000"/>
              </a:solidFill>
              <a:ln w="9525">
                <a:noFill/>
                <a:round/>
                <a:headEnd/>
                <a:tailEnd/>
              </a:ln>
            </p:spPr>
            <p:txBody>
              <a:bodyPr/>
              <a:lstStyle/>
              <a:p>
                <a:endParaRPr lang="he-IL"/>
              </a:p>
            </p:txBody>
          </p:sp>
          <p:sp>
            <p:nvSpPr>
              <p:cNvPr id="437" name="Freeform 139"/>
              <p:cNvSpPr>
                <a:spLocks/>
              </p:cNvSpPr>
              <p:nvPr/>
            </p:nvSpPr>
            <p:spPr bwMode="auto">
              <a:xfrm>
                <a:off x="4316" y="2707"/>
                <a:ext cx="5" cy="4"/>
              </a:xfrm>
              <a:custGeom>
                <a:avLst/>
                <a:gdLst>
                  <a:gd name="T0" fmla="*/ 5 w 5"/>
                  <a:gd name="T1" fmla="*/ 4 h 4"/>
                  <a:gd name="T2" fmla="*/ 0 w 5"/>
                  <a:gd name="T3" fmla="*/ 0 h 4"/>
                  <a:gd name="T4" fmla="*/ 5 w 5"/>
                  <a:gd name="T5" fmla="*/ 4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5" y="4"/>
                    </a:moveTo>
                    <a:lnTo>
                      <a:pt x="0" y="0"/>
                    </a:lnTo>
                    <a:lnTo>
                      <a:pt x="5" y="4"/>
                    </a:lnTo>
                    <a:close/>
                  </a:path>
                </a:pathLst>
              </a:custGeom>
              <a:solidFill>
                <a:srgbClr val="000000"/>
              </a:solidFill>
              <a:ln w="9525">
                <a:noFill/>
                <a:round/>
                <a:headEnd/>
                <a:tailEnd/>
              </a:ln>
            </p:spPr>
            <p:txBody>
              <a:bodyPr/>
              <a:lstStyle/>
              <a:p>
                <a:endParaRPr lang="he-IL"/>
              </a:p>
            </p:txBody>
          </p:sp>
          <p:sp>
            <p:nvSpPr>
              <p:cNvPr id="438" name="Freeform 140"/>
              <p:cNvSpPr>
                <a:spLocks/>
              </p:cNvSpPr>
              <p:nvPr/>
            </p:nvSpPr>
            <p:spPr bwMode="auto">
              <a:xfrm>
                <a:off x="4301" y="2727"/>
                <a:ext cx="279" cy="215"/>
              </a:xfrm>
              <a:custGeom>
                <a:avLst/>
                <a:gdLst>
                  <a:gd name="T0" fmla="*/ 4 w 279"/>
                  <a:gd name="T1" fmla="*/ 0 h 215"/>
                  <a:gd name="T2" fmla="*/ 0 w 279"/>
                  <a:gd name="T3" fmla="*/ 5 h 215"/>
                  <a:gd name="T4" fmla="*/ 276 w 279"/>
                  <a:gd name="T5" fmla="*/ 215 h 215"/>
                  <a:gd name="T6" fmla="*/ 279 w 279"/>
                  <a:gd name="T7" fmla="*/ 210 h 215"/>
                  <a:gd name="T8" fmla="*/ 4 w 279"/>
                  <a:gd name="T9" fmla="*/ 0 h 215"/>
                  <a:gd name="T10" fmla="*/ 0 60000 65536"/>
                  <a:gd name="T11" fmla="*/ 0 60000 65536"/>
                  <a:gd name="T12" fmla="*/ 0 60000 65536"/>
                  <a:gd name="T13" fmla="*/ 0 60000 65536"/>
                  <a:gd name="T14" fmla="*/ 0 60000 65536"/>
                  <a:gd name="T15" fmla="*/ 0 w 279"/>
                  <a:gd name="T16" fmla="*/ 0 h 215"/>
                  <a:gd name="T17" fmla="*/ 279 w 279"/>
                  <a:gd name="T18" fmla="*/ 215 h 215"/>
                </a:gdLst>
                <a:ahLst/>
                <a:cxnLst>
                  <a:cxn ang="T10">
                    <a:pos x="T0" y="T1"/>
                  </a:cxn>
                  <a:cxn ang="T11">
                    <a:pos x="T2" y="T3"/>
                  </a:cxn>
                  <a:cxn ang="T12">
                    <a:pos x="T4" y="T5"/>
                  </a:cxn>
                  <a:cxn ang="T13">
                    <a:pos x="T6" y="T7"/>
                  </a:cxn>
                  <a:cxn ang="T14">
                    <a:pos x="T8" y="T9"/>
                  </a:cxn>
                </a:cxnLst>
                <a:rect l="T15" t="T16" r="T17" b="T18"/>
                <a:pathLst>
                  <a:path w="279" h="215">
                    <a:moveTo>
                      <a:pt x="4" y="0"/>
                    </a:moveTo>
                    <a:lnTo>
                      <a:pt x="0" y="5"/>
                    </a:lnTo>
                    <a:lnTo>
                      <a:pt x="276" y="215"/>
                    </a:lnTo>
                    <a:lnTo>
                      <a:pt x="279" y="210"/>
                    </a:lnTo>
                    <a:lnTo>
                      <a:pt x="4" y="0"/>
                    </a:lnTo>
                    <a:close/>
                  </a:path>
                </a:pathLst>
              </a:custGeom>
              <a:solidFill>
                <a:srgbClr val="000000"/>
              </a:solidFill>
              <a:ln w="9525">
                <a:noFill/>
                <a:round/>
                <a:headEnd/>
                <a:tailEnd/>
              </a:ln>
            </p:spPr>
            <p:txBody>
              <a:bodyPr/>
              <a:lstStyle/>
              <a:p>
                <a:endParaRPr lang="he-IL"/>
              </a:p>
            </p:txBody>
          </p:sp>
          <p:sp>
            <p:nvSpPr>
              <p:cNvPr id="439" name="Freeform 141"/>
              <p:cNvSpPr>
                <a:spLocks/>
              </p:cNvSpPr>
              <p:nvPr/>
            </p:nvSpPr>
            <p:spPr bwMode="auto">
              <a:xfrm>
                <a:off x="4298" y="2727"/>
                <a:ext cx="7" cy="5"/>
              </a:xfrm>
              <a:custGeom>
                <a:avLst/>
                <a:gdLst>
                  <a:gd name="T0" fmla="*/ 2 w 7"/>
                  <a:gd name="T1" fmla="*/ 1 h 5"/>
                  <a:gd name="T2" fmla="*/ 0 w 7"/>
                  <a:gd name="T3" fmla="*/ 3 h 5"/>
                  <a:gd name="T4" fmla="*/ 3 w 7"/>
                  <a:gd name="T5" fmla="*/ 5 h 5"/>
                  <a:gd name="T6" fmla="*/ 7 w 7"/>
                  <a:gd name="T7" fmla="*/ 0 h 5"/>
                  <a:gd name="T8" fmla="*/ 7 w 7"/>
                  <a:gd name="T9" fmla="*/ 5 h 5"/>
                  <a:gd name="T10" fmla="*/ 2 w 7"/>
                  <a:gd name="T11" fmla="*/ 1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2" y="1"/>
                    </a:moveTo>
                    <a:lnTo>
                      <a:pt x="0" y="3"/>
                    </a:lnTo>
                    <a:lnTo>
                      <a:pt x="3" y="5"/>
                    </a:lnTo>
                    <a:lnTo>
                      <a:pt x="7" y="0"/>
                    </a:lnTo>
                    <a:lnTo>
                      <a:pt x="7" y="5"/>
                    </a:lnTo>
                    <a:lnTo>
                      <a:pt x="2" y="1"/>
                    </a:lnTo>
                    <a:close/>
                  </a:path>
                </a:pathLst>
              </a:custGeom>
              <a:solidFill>
                <a:srgbClr val="000000"/>
              </a:solidFill>
              <a:ln w="9525">
                <a:noFill/>
                <a:round/>
                <a:headEnd/>
                <a:tailEnd/>
              </a:ln>
            </p:spPr>
            <p:txBody>
              <a:bodyPr/>
              <a:lstStyle/>
              <a:p>
                <a:endParaRPr lang="he-IL"/>
              </a:p>
            </p:txBody>
          </p:sp>
          <p:sp>
            <p:nvSpPr>
              <p:cNvPr id="440" name="Freeform 142"/>
              <p:cNvSpPr>
                <a:spLocks/>
              </p:cNvSpPr>
              <p:nvPr/>
            </p:nvSpPr>
            <p:spPr bwMode="auto">
              <a:xfrm>
                <a:off x="4576" y="2734"/>
                <a:ext cx="54" cy="207"/>
              </a:xfrm>
              <a:custGeom>
                <a:avLst/>
                <a:gdLst>
                  <a:gd name="T0" fmla="*/ 0 w 54"/>
                  <a:gd name="T1" fmla="*/ 203 h 207"/>
                  <a:gd name="T2" fmla="*/ 9 w 54"/>
                  <a:gd name="T3" fmla="*/ 191 h 207"/>
                  <a:gd name="T4" fmla="*/ 17 w 54"/>
                  <a:gd name="T5" fmla="*/ 178 h 207"/>
                  <a:gd name="T6" fmla="*/ 24 w 54"/>
                  <a:gd name="T7" fmla="*/ 165 h 207"/>
                  <a:gd name="T8" fmla="*/ 30 w 54"/>
                  <a:gd name="T9" fmla="*/ 152 h 207"/>
                  <a:gd name="T10" fmla="*/ 35 w 54"/>
                  <a:gd name="T11" fmla="*/ 139 h 207"/>
                  <a:gd name="T12" fmla="*/ 40 w 54"/>
                  <a:gd name="T13" fmla="*/ 126 h 207"/>
                  <a:gd name="T14" fmla="*/ 43 w 54"/>
                  <a:gd name="T15" fmla="*/ 112 h 207"/>
                  <a:gd name="T16" fmla="*/ 45 w 54"/>
                  <a:gd name="T17" fmla="*/ 106 h 207"/>
                  <a:gd name="T18" fmla="*/ 46 w 54"/>
                  <a:gd name="T19" fmla="*/ 99 h 207"/>
                  <a:gd name="T20" fmla="*/ 48 w 54"/>
                  <a:gd name="T21" fmla="*/ 86 h 207"/>
                  <a:gd name="T22" fmla="*/ 48 w 54"/>
                  <a:gd name="T23" fmla="*/ 73 h 207"/>
                  <a:gd name="T24" fmla="*/ 48 w 54"/>
                  <a:gd name="T25" fmla="*/ 60 h 207"/>
                  <a:gd name="T26" fmla="*/ 47 w 54"/>
                  <a:gd name="T27" fmla="*/ 54 h 207"/>
                  <a:gd name="T28" fmla="*/ 46 w 54"/>
                  <a:gd name="T29" fmla="*/ 48 h 207"/>
                  <a:gd name="T30" fmla="*/ 45 w 54"/>
                  <a:gd name="T31" fmla="*/ 42 h 207"/>
                  <a:gd name="T32" fmla="*/ 43 w 54"/>
                  <a:gd name="T33" fmla="*/ 36 h 207"/>
                  <a:gd name="T34" fmla="*/ 42 w 54"/>
                  <a:gd name="T35" fmla="*/ 30 h 207"/>
                  <a:gd name="T36" fmla="*/ 40 w 54"/>
                  <a:gd name="T37" fmla="*/ 25 h 207"/>
                  <a:gd name="T38" fmla="*/ 35 w 54"/>
                  <a:gd name="T39" fmla="*/ 14 h 207"/>
                  <a:gd name="T40" fmla="*/ 32 w 54"/>
                  <a:gd name="T41" fmla="*/ 8 h 207"/>
                  <a:gd name="T42" fmla="*/ 29 w 54"/>
                  <a:gd name="T43" fmla="*/ 3 h 207"/>
                  <a:gd name="T44" fmla="*/ 34 w 54"/>
                  <a:gd name="T45" fmla="*/ 0 h 207"/>
                  <a:gd name="T46" fmla="*/ 37 w 54"/>
                  <a:gd name="T47" fmla="*/ 5 h 207"/>
                  <a:gd name="T48" fmla="*/ 40 w 54"/>
                  <a:gd name="T49" fmla="*/ 11 h 207"/>
                  <a:gd name="T50" fmla="*/ 45 w 54"/>
                  <a:gd name="T51" fmla="*/ 22 h 207"/>
                  <a:gd name="T52" fmla="*/ 47 w 54"/>
                  <a:gd name="T53" fmla="*/ 28 h 207"/>
                  <a:gd name="T54" fmla="*/ 49 w 54"/>
                  <a:gd name="T55" fmla="*/ 35 h 207"/>
                  <a:gd name="T56" fmla="*/ 51 w 54"/>
                  <a:gd name="T57" fmla="*/ 41 h 207"/>
                  <a:gd name="T58" fmla="*/ 52 w 54"/>
                  <a:gd name="T59" fmla="*/ 47 h 207"/>
                  <a:gd name="T60" fmla="*/ 53 w 54"/>
                  <a:gd name="T61" fmla="*/ 53 h 207"/>
                  <a:gd name="T62" fmla="*/ 54 w 54"/>
                  <a:gd name="T63" fmla="*/ 60 h 207"/>
                  <a:gd name="T64" fmla="*/ 54 w 54"/>
                  <a:gd name="T65" fmla="*/ 73 h 207"/>
                  <a:gd name="T66" fmla="*/ 54 w 54"/>
                  <a:gd name="T67" fmla="*/ 87 h 207"/>
                  <a:gd name="T68" fmla="*/ 52 w 54"/>
                  <a:gd name="T69" fmla="*/ 100 h 207"/>
                  <a:gd name="T70" fmla="*/ 51 w 54"/>
                  <a:gd name="T71" fmla="*/ 107 h 207"/>
                  <a:gd name="T72" fmla="*/ 49 w 54"/>
                  <a:gd name="T73" fmla="*/ 114 h 207"/>
                  <a:gd name="T74" fmla="*/ 45 w 54"/>
                  <a:gd name="T75" fmla="*/ 128 h 207"/>
                  <a:gd name="T76" fmla="*/ 41 w 54"/>
                  <a:gd name="T77" fmla="*/ 141 h 207"/>
                  <a:gd name="T78" fmla="*/ 36 w 54"/>
                  <a:gd name="T79" fmla="*/ 155 h 207"/>
                  <a:gd name="T80" fmla="*/ 29 w 54"/>
                  <a:gd name="T81" fmla="*/ 168 h 207"/>
                  <a:gd name="T82" fmla="*/ 22 w 54"/>
                  <a:gd name="T83" fmla="*/ 181 h 207"/>
                  <a:gd name="T84" fmla="*/ 14 w 54"/>
                  <a:gd name="T85" fmla="*/ 195 h 207"/>
                  <a:gd name="T86" fmla="*/ 5 w 54"/>
                  <a:gd name="T87" fmla="*/ 207 h 207"/>
                  <a:gd name="T88" fmla="*/ 0 w 54"/>
                  <a:gd name="T89" fmla="*/ 203 h 2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
                  <a:gd name="T136" fmla="*/ 0 h 207"/>
                  <a:gd name="T137" fmla="*/ 54 w 54"/>
                  <a:gd name="T138" fmla="*/ 207 h 2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 h="207">
                    <a:moveTo>
                      <a:pt x="0" y="203"/>
                    </a:moveTo>
                    <a:lnTo>
                      <a:pt x="9" y="191"/>
                    </a:lnTo>
                    <a:lnTo>
                      <a:pt x="17" y="178"/>
                    </a:lnTo>
                    <a:lnTo>
                      <a:pt x="24" y="165"/>
                    </a:lnTo>
                    <a:lnTo>
                      <a:pt x="30" y="152"/>
                    </a:lnTo>
                    <a:lnTo>
                      <a:pt x="35" y="139"/>
                    </a:lnTo>
                    <a:lnTo>
                      <a:pt x="40" y="126"/>
                    </a:lnTo>
                    <a:lnTo>
                      <a:pt x="43" y="112"/>
                    </a:lnTo>
                    <a:lnTo>
                      <a:pt x="45" y="106"/>
                    </a:lnTo>
                    <a:lnTo>
                      <a:pt x="46" y="99"/>
                    </a:lnTo>
                    <a:lnTo>
                      <a:pt x="48" y="86"/>
                    </a:lnTo>
                    <a:lnTo>
                      <a:pt x="48" y="73"/>
                    </a:lnTo>
                    <a:lnTo>
                      <a:pt x="48" y="60"/>
                    </a:lnTo>
                    <a:lnTo>
                      <a:pt x="47" y="54"/>
                    </a:lnTo>
                    <a:lnTo>
                      <a:pt x="46" y="48"/>
                    </a:lnTo>
                    <a:lnTo>
                      <a:pt x="45" y="42"/>
                    </a:lnTo>
                    <a:lnTo>
                      <a:pt x="43" y="36"/>
                    </a:lnTo>
                    <a:lnTo>
                      <a:pt x="42" y="30"/>
                    </a:lnTo>
                    <a:lnTo>
                      <a:pt x="40" y="25"/>
                    </a:lnTo>
                    <a:lnTo>
                      <a:pt x="35" y="14"/>
                    </a:lnTo>
                    <a:lnTo>
                      <a:pt x="32" y="8"/>
                    </a:lnTo>
                    <a:lnTo>
                      <a:pt x="29" y="3"/>
                    </a:lnTo>
                    <a:lnTo>
                      <a:pt x="34" y="0"/>
                    </a:lnTo>
                    <a:lnTo>
                      <a:pt x="37" y="5"/>
                    </a:lnTo>
                    <a:lnTo>
                      <a:pt x="40" y="11"/>
                    </a:lnTo>
                    <a:lnTo>
                      <a:pt x="45" y="22"/>
                    </a:lnTo>
                    <a:lnTo>
                      <a:pt x="47" y="28"/>
                    </a:lnTo>
                    <a:lnTo>
                      <a:pt x="49" y="35"/>
                    </a:lnTo>
                    <a:lnTo>
                      <a:pt x="51" y="41"/>
                    </a:lnTo>
                    <a:lnTo>
                      <a:pt x="52" y="47"/>
                    </a:lnTo>
                    <a:lnTo>
                      <a:pt x="53" y="53"/>
                    </a:lnTo>
                    <a:lnTo>
                      <a:pt x="54" y="60"/>
                    </a:lnTo>
                    <a:lnTo>
                      <a:pt x="54" y="73"/>
                    </a:lnTo>
                    <a:lnTo>
                      <a:pt x="54" y="87"/>
                    </a:lnTo>
                    <a:lnTo>
                      <a:pt x="52" y="100"/>
                    </a:lnTo>
                    <a:lnTo>
                      <a:pt x="51" y="107"/>
                    </a:lnTo>
                    <a:lnTo>
                      <a:pt x="49" y="114"/>
                    </a:lnTo>
                    <a:lnTo>
                      <a:pt x="45" y="128"/>
                    </a:lnTo>
                    <a:lnTo>
                      <a:pt x="41" y="141"/>
                    </a:lnTo>
                    <a:lnTo>
                      <a:pt x="36" y="155"/>
                    </a:lnTo>
                    <a:lnTo>
                      <a:pt x="29" y="168"/>
                    </a:lnTo>
                    <a:lnTo>
                      <a:pt x="22" y="181"/>
                    </a:lnTo>
                    <a:lnTo>
                      <a:pt x="14" y="195"/>
                    </a:lnTo>
                    <a:lnTo>
                      <a:pt x="5" y="207"/>
                    </a:lnTo>
                    <a:lnTo>
                      <a:pt x="0" y="203"/>
                    </a:lnTo>
                    <a:close/>
                  </a:path>
                </a:pathLst>
              </a:custGeom>
              <a:solidFill>
                <a:srgbClr val="000000"/>
              </a:solidFill>
              <a:ln w="9525">
                <a:noFill/>
                <a:round/>
                <a:headEnd/>
                <a:tailEnd/>
              </a:ln>
            </p:spPr>
            <p:txBody>
              <a:bodyPr/>
              <a:lstStyle/>
              <a:p>
                <a:endParaRPr lang="he-IL"/>
              </a:p>
            </p:txBody>
          </p:sp>
          <p:sp>
            <p:nvSpPr>
              <p:cNvPr id="441" name="Freeform 143"/>
              <p:cNvSpPr>
                <a:spLocks/>
              </p:cNvSpPr>
              <p:nvPr/>
            </p:nvSpPr>
            <p:spPr bwMode="auto">
              <a:xfrm>
                <a:off x="4576" y="2937"/>
                <a:ext cx="5" cy="7"/>
              </a:xfrm>
              <a:custGeom>
                <a:avLst/>
                <a:gdLst>
                  <a:gd name="T0" fmla="*/ 1 w 5"/>
                  <a:gd name="T1" fmla="*/ 5 h 7"/>
                  <a:gd name="T2" fmla="*/ 3 w 5"/>
                  <a:gd name="T3" fmla="*/ 7 h 7"/>
                  <a:gd name="T4" fmla="*/ 5 w 5"/>
                  <a:gd name="T5" fmla="*/ 4 h 7"/>
                  <a:gd name="T6" fmla="*/ 0 w 5"/>
                  <a:gd name="T7" fmla="*/ 0 h 7"/>
                  <a:gd name="T8" fmla="*/ 4 w 5"/>
                  <a:gd name="T9" fmla="*/ 0 h 7"/>
                  <a:gd name="T10" fmla="*/ 1 w 5"/>
                  <a:gd name="T11" fmla="*/ 5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1" y="5"/>
                    </a:moveTo>
                    <a:lnTo>
                      <a:pt x="3" y="7"/>
                    </a:lnTo>
                    <a:lnTo>
                      <a:pt x="5" y="4"/>
                    </a:lnTo>
                    <a:lnTo>
                      <a:pt x="0" y="0"/>
                    </a:lnTo>
                    <a:lnTo>
                      <a:pt x="4" y="0"/>
                    </a:lnTo>
                    <a:lnTo>
                      <a:pt x="1" y="5"/>
                    </a:lnTo>
                    <a:close/>
                  </a:path>
                </a:pathLst>
              </a:custGeom>
              <a:solidFill>
                <a:srgbClr val="000000"/>
              </a:solidFill>
              <a:ln w="9525">
                <a:noFill/>
                <a:round/>
                <a:headEnd/>
                <a:tailEnd/>
              </a:ln>
            </p:spPr>
            <p:txBody>
              <a:bodyPr/>
              <a:lstStyle/>
              <a:p>
                <a:endParaRPr lang="he-IL"/>
              </a:p>
            </p:txBody>
          </p:sp>
          <p:sp>
            <p:nvSpPr>
              <p:cNvPr id="442" name="Freeform 144"/>
              <p:cNvSpPr>
                <a:spLocks/>
              </p:cNvSpPr>
              <p:nvPr/>
            </p:nvSpPr>
            <p:spPr bwMode="auto">
              <a:xfrm>
                <a:off x="4596" y="2734"/>
                <a:ext cx="14" cy="15"/>
              </a:xfrm>
              <a:custGeom>
                <a:avLst/>
                <a:gdLst>
                  <a:gd name="T0" fmla="*/ 14 w 14"/>
                  <a:gd name="T1" fmla="*/ 3 h 15"/>
                  <a:gd name="T2" fmla="*/ 5 w 14"/>
                  <a:gd name="T3" fmla="*/ 15 h 15"/>
                  <a:gd name="T4" fmla="*/ 0 w 14"/>
                  <a:gd name="T5" fmla="*/ 11 h 15"/>
                  <a:gd name="T6" fmla="*/ 9 w 14"/>
                  <a:gd name="T7" fmla="*/ 0 h 15"/>
                  <a:gd name="T8" fmla="*/ 14 w 14"/>
                  <a:gd name="T9" fmla="*/ 3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14" y="3"/>
                    </a:moveTo>
                    <a:lnTo>
                      <a:pt x="5" y="15"/>
                    </a:lnTo>
                    <a:lnTo>
                      <a:pt x="0" y="11"/>
                    </a:lnTo>
                    <a:lnTo>
                      <a:pt x="9" y="0"/>
                    </a:lnTo>
                    <a:lnTo>
                      <a:pt x="14" y="3"/>
                    </a:lnTo>
                    <a:close/>
                  </a:path>
                </a:pathLst>
              </a:custGeom>
              <a:solidFill>
                <a:srgbClr val="000000"/>
              </a:solidFill>
              <a:ln w="9525">
                <a:noFill/>
                <a:round/>
                <a:headEnd/>
                <a:tailEnd/>
              </a:ln>
            </p:spPr>
            <p:txBody>
              <a:bodyPr/>
              <a:lstStyle/>
              <a:p>
                <a:endParaRPr lang="he-IL"/>
              </a:p>
            </p:txBody>
          </p:sp>
          <p:sp>
            <p:nvSpPr>
              <p:cNvPr id="443" name="Freeform 145"/>
              <p:cNvSpPr>
                <a:spLocks/>
              </p:cNvSpPr>
              <p:nvPr/>
            </p:nvSpPr>
            <p:spPr bwMode="auto">
              <a:xfrm>
                <a:off x="4605" y="2730"/>
                <a:ext cx="5" cy="7"/>
              </a:xfrm>
              <a:custGeom>
                <a:avLst/>
                <a:gdLst>
                  <a:gd name="T0" fmla="*/ 5 w 5"/>
                  <a:gd name="T1" fmla="*/ 4 h 7"/>
                  <a:gd name="T2" fmla="*/ 3 w 5"/>
                  <a:gd name="T3" fmla="*/ 0 h 7"/>
                  <a:gd name="T4" fmla="*/ 0 w 5"/>
                  <a:gd name="T5" fmla="*/ 4 h 7"/>
                  <a:gd name="T6" fmla="*/ 5 w 5"/>
                  <a:gd name="T7" fmla="*/ 7 h 7"/>
                  <a:gd name="T8" fmla="*/ 0 w 5"/>
                  <a:gd name="T9" fmla="*/ 7 h 7"/>
                  <a:gd name="T10" fmla="*/ 5 w 5"/>
                  <a:gd name="T11" fmla="*/ 4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5" y="4"/>
                    </a:moveTo>
                    <a:lnTo>
                      <a:pt x="3" y="0"/>
                    </a:lnTo>
                    <a:lnTo>
                      <a:pt x="0" y="4"/>
                    </a:lnTo>
                    <a:lnTo>
                      <a:pt x="5" y="7"/>
                    </a:lnTo>
                    <a:lnTo>
                      <a:pt x="0" y="7"/>
                    </a:lnTo>
                    <a:lnTo>
                      <a:pt x="5" y="4"/>
                    </a:lnTo>
                    <a:close/>
                  </a:path>
                </a:pathLst>
              </a:custGeom>
              <a:solidFill>
                <a:srgbClr val="000000"/>
              </a:solidFill>
              <a:ln w="9525">
                <a:noFill/>
                <a:round/>
                <a:headEnd/>
                <a:tailEnd/>
              </a:ln>
            </p:spPr>
            <p:txBody>
              <a:bodyPr/>
              <a:lstStyle/>
              <a:p>
                <a:endParaRPr lang="he-IL"/>
              </a:p>
            </p:txBody>
          </p:sp>
          <p:sp>
            <p:nvSpPr>
              <p:cNvPr id="444" name="Freeform 146"/>
              <p:cNvSpPr>
                <a:spLocks/>
              </p:cNvSpPr>
              <p:nvPr/>
            </p:nvSpPr>
            <p:spPr bwMode="auto">
              <a:xfrm>
                <a:off x="4577" y="2693"/>
                <a:ext cx="24" cy="55"/>
              </a:xfrm>
              <a:custGeom>
                <a:avLst/>
                <a:gdLst>
                  <a:gd name="T0" fmla="*/ 18 w 24"/>
                  <a:gd name="T1" fmla="*/ 55 h 55"/>
                  <a:gd name="T2" fmla="*/ 24 w 24"/>
                  <a:gd name="T3" fmla="*/ 53 h 55"/>
                  <a:gd name="T4" fmla="*/ 5 w 24"/>
                  <a:gd name="T5" fmla="*/ 0 h 55"/>
                  <a:gd name="T6" fmla="*/ 0 w 24"/>
                  <a:gd name="T7" fmla="*/ 2 h 55"/>
                  <a:gd name="T8" fmla="*/ 18 w 24"/>
                  <a:gd name="T9" fmla="*/ 55 h 55"/>
                  <a:gd name="T10" fmla="*/ 0 60000 65536"/>
                  <a:gd name="T11" fmla="*/ 0 60000 65536"/>
                  <a:gd name="T12" fmla="*/ 0 60000 65536"/>
                  <a:gd name="T13" fmla="*/ 0 60000 65536"/>
                  <a:gd name="T14" fmla="*/ 0 60000 65536"/>
                  <a:gd name="T15" fmla="*/ 0 w 24"/>
                  <a:gd name="T16" fmla="*/ 0 h 55"/>
                  <a:gd name="T17" fmla="*/ 24 w 24"/>
                  <a:gd name="T18" fmla="*/ 55 h 55"/>
                </a:gdLst>
                <a:ahLst/>
                <a:cxnLst>
                  <a:cxn ang="T10">
                    <a:pos x="T0" y="T1"/>
                  </a:cxn>
                  <a:cxn ang="T11">
                    <a:pos x="T2" y="T3"/>
                  </a:cxn>
                  <a:cxn ang="T12">
                    <a:pos x="T4" y="T5"/>
                  </a:cxn>
                  <a:cxn ang="T13">
                    <a:pos x="T6" y="T7"/>
                  </a:cxn>
                  <a:cxn ang="T14">
                    <a:pos x="T8" y="T9"/>
                  </a:cxn>
                </a:cxnLst>
                <a:rect l="T15" t="T16" r="T17" b="T18"/>
                <a:pathLst>
                  <a:path w="24" h="55">
                    <a:moveTo>
                      <a:pt x="18" y="55"/>
                    </a:moveTo>
                    <a:lnTo>
                      <a:pt x="24" y="53"/>
                    </a:lnTo>
                    <a:lnTo>
                      <a:pt x="5" y="0"/>
                    </a:lnTo>
                    <a:lnTo>
                      <a:pt x="0" y="2"/>
                    </a:lnTo>
                    <a:lnTo>
                      <a:pt x="18" y="55"/>
                    </a:lnTo>
                    <a:close/>
                  </a:path>
                </a:pathLst>
              </a:custGeom>
              <a:solidFill>
                <a:srgbClr val="000000"/>
              </a:solidFill>
              <a:ln w="9525">
                <a:noFill/>
                <a:round/>
                <a:headEnd/>
                <a:tailEnd/>
              </a:ln>
            </p:spPr>
            <p:txBody>
              <a:bodyPr/>
              <a:lstStyle/>
              <a:p>
                <a:endParaRPr lang="he-IL"/>
              </a:p>
            </p:txBody>
          </p:sp>
          <p:sp>
            <p:nvSpPr>
              <p:cNvPr id="445" name="Freeform 147"/>
              <p:cNvSpPr>
                <a:spLocks/>
              </p:cNvSpPr>
              <p:nvPr/>
            </p:nvSpPr>
            <p:spPr bwMode="auto">
              <a:xfrm>
                <a:off x="4595" y="2745"/>
                <a:ext cx="6" cy="9"/>
              </a:xfrm>
              <a:custGeom>
                <a:avLst/>
                <a:gdLst>
                  <a:gd name="T0" fmla="*/ 6 w 6"/>
                  <a:gd name="T1" fmla="*/ 4 h 9"/>
                  <a:gd name="T2" fmla="*/ 2 w 6"/>
                  <a:gd name="T3" fmla="*/ 9 h 9"/>
                  <a:gd name="T4" fmla="*/ 0 w 6"/>
                  <a:gd name="T5" fmla="*/ 3 h 9"/>
                  <a:gd name="T6" fmla="*/ 6 w 6"/>
                  <a:gd name="T7" fmla="*/ 1 h 9"/>
                  <a:gd name="T8" fmla="*/ 1 w 6"/>
                  <a:gd name="T9" fmla="*/ 0 h 9"/>
                  <a:gd name="T10" fmla="*/ 6 w 6"/>
                  <a:gd name="T11" fmla="*/ 4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4"/>
                    </a:moveTo>
                    <a:lnTo>
                      <a:pt x="2" y="9"/>
                    </a:lnTo>
                    <a:lnTo>
                      <a:pt x="0" y="3"/>
                    </a:lnTo>
                    <a:lnTo>
                      <a:pt x="6" y="1"/>
                    </a:lnTo>
                    <a:lnTo>
                      <a:pt x="1" y="0"/>
                    </a:lnTo>
                    <a:lnTo>
                      <a:pt x="6" y="4"/>
                    </a:lnTo>
                    <a:close/>
                  </a:path>
                </a:pathLst>
              </a:custGeom>
              <a:solidFill>
                <a:srgbClr val="000000"/>
              </a:solidFill>
              <a:ln w="9525">
                <a:noFill/>
                <a:round/>
                <a:headEnd/>
                <a:tailEnd/>
              </a:ln>
            </p:spPr>
            <p:txBody>
              <a:bodyPr/>
              <a:lstStyle/>
              <a:p>
                <a:endParaRPr lang="he-IL"/>
              </a:p>
            </p:txBody>
          </p:sp>
          <p:sp>
            <p:nvSpPr>
              <p:cNvPr id="446" name="Freeform 148"/>
              <p:cNvSpPr>
                <a:spLocks/>
              </p:cNvSpPr>
              <p:nvPr/>
            </p:nvSpPr>
            <p:spPr bwMode="auto">
              <a:xfrm>
                <a:off x="4579" y="2691"/>
                <a:ext cx="53" cy="19"/>
              </a:xfrm>
              <a:custGeom>
                <a:avLst/>
                <a:gdLst>
                  <a:gd name="T0" fmla="*/ 1 w 53"/>
                  <a:gd name="T1" fmla="*/ 0 h 19"/>
                  <a:gd name="T2" fmla="*/ 0 w 53"/>
                  <a:gd name="T3" fmla="*/ 6 h 19"/>
                  <a:gd name="T4" fmla="*/ 51 w 53"/>
                  <a:gd name="T5" fmla="*/ 19 h 19"/>
                  <a:gd name="T6" fmla="*/ 53 w 53"/>
                  <a:gd name="T7" fmla="*/ 13 h 19"/>
                  <a:gd name="T8" fmla="*/ 1 w 53"/>
                  <a:gd name="T9" fmla="*/ 0 h 19"/>
                  <a:gd name="T10" fmla="*/ 0 60000 65536"/>
                  <a:gd name="T11" fmla="*/ 0 60000 65536"/>
                  <a:gd name="T12" fmla="*/ 0 60000 65536"/>
                  <a:gd name="T13" fmla="*/ 0 60000 65536"/>
                  <a:gd name="T14" fmla="*/ 0 60000 65536"/>
                  <a:gd name="T15" fmla="*/ 0 w 53"/>
                  <a:gd name="T16" fmla="*/ 0 h 19"/>
                  <a:gd name="T17" fmla="*/ 53 w 53"/>
                  <a:gd name="T18" fmla="*/ 19 h 19"/>
                </a:gdLst>
                <a:ahLst/>
                <a:cxnLst>
                  <a:cxn ang="T10">
                    <a:pos x="T0" y="T1"/>
                  </a:cxn>
                  <a:cxn ang="T11">
                    <a:pos x="T2" y="T3"/>
                  </a:cxn>
                  <a:cxn ang="T12">
                    <a:pos x="T4" y="T5"/>
                  </a:cxn>
                  <a:cxn ang="T13">
                    <a:pos x="T6" y="T7"/>
                  </a:cxn>
                  <a:cxn ang="T14">
                    <a:pos x="T8" y="T9"/>
                  </a:cxn>
                </a:cxnLst>
                <a:rect l="T15" t="T16" r="T17" b="T18"/>
                <a:pathLst>
                  <a:path w="53" h="19">
                    <a:moveTo>
                      <a:pt x="1" y="0"/>
                    </a:moveTo>
                    <a:lnTo>
                      <a:pt x="0" y="6"/>
                    </a:lnTo>
                    <a:lnTo>
                      <a:pt x="51" y="19"/>
                    </a:lnTo>
                    <a:lnTo>
                      <a:pt x="53" y="13"/>
                    </a:lnTo>
                    <a:lnTo>
                      <a:pt x="1" y="0"/>
                    </a:lnTo>
                    <a:close/>
                  </a:path>
                </a:pathLst>
              </a:custGeom>
              <a:solidFill>
                <a:srgbClr val="000000"/>
              </a:solidFill>
              <a:ln w="9525">
                <a:noFill/>
                <a:round/>
                <a:headEnd/>
                <a:tailEnd/>
              </a:ln>
            </p:spPr>
            <p:txBody>
              <a:bodyPr/>
              <a:lstStyle/>
              <a:p>
                <a:endParaRPr lang="he-IL"/>
              </a:p>
            </p:txBody>
          </p:sp>
          <p:sp>
            <p:nvSpPr>
              <p:cNvPr id="447" name="Freeform 149"/>
              <p:cNvSpPr>
                <a:spLocks/>
              </p:cNvSpPr>
              <p:nvPr/>
            </p:nvSpPr>
            <p:spPr bwMode="auto">
              <a:xfrm>
                <a:off x="4575" y="2690"/>
                <a:ext cx="7" cy="7"/>
              </a:xfrm>
              <a:custGeom>
                <a:avLst/>
                <a:gdLst>
                  <a:gd name="T0" fmla="*/ 2 w 7"/>
                  <a:gd name="T1" fmla="*/ 5 h 7"/>
                  <a:gd name="T2" fmla="*/ 0 w 7"/>
                  <a:gd name="T3" fmla="*/ 0 h 7"/>
                  <a:gd name="T4" fmla="*/ 5 w 7"/>
                  <a:gd name="T5" fmla="*/ 1 h 7"/>
                  <a:gd name="T6" fmla="*/ 4 w 7"/>
                  <a:gd name="T7" fmla="*/ 7 h 7"/>
                  <a:gd name="T8" fmla="*/ 7 w 7"/>
                  <a:gd name="T9" fmla="*/ 3 h 7"/>
                  <a:gd name="T10" fmla="*/ 2 w 7"/>
                  <a:gd name="T11" fmla="*/ 5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2" y="5"/>
                    </a:moveTo>
                    <a:lnTo>
                      <a:pt x="0" y="0"/>
                    </a:lnTo>
                    <a:lnTo>
                      <a:pt x="5" y="1"/>
                    </a:lnTo>
                    <a:lnTo>
                      <a:pt x="4" y="7"/>
                    </a:lnTo>
                    <a:lnTo>
                      <a:pt x="7" y="3"/>
                    </a:lnTo>
                    <a:lnTo>
                      <a:pt x="2" y="5"/>
                    </a:lnTo>
                    <a:close/>
                  </a:path>
                </a:pathLst>
              </a:custGeom>
              <a:solidFill>
                <a:srgbClr val="000000"/>
              </a:solidFill>
              <a:ln w="9525">
                <a:noFill/>
                <a:round/>
                <a:headEnd/>
                <a:tailEnd/>
              </a:ln>
            </p:spPr>
            <p:txBody>
              <a:bodyPr/>
              <a:lstStyle/>
              <a:p>
                <a:endParaRPr lang="he-IL"/>
              </a:p>
            </p:txBody>
          </p:sp>
          <p:sp>
            <p:nvSpPr>
              <p:cNvPr id="448" name="Freeform 150"/>
              <p:cNvSpPr>
                <a:spLocks/>
              </p:cNvSpPr>
              <p:nvPr/>
            </p:nvSpPr>
            <p:spPr bwMode="auto">
              <a:xfrm>
                <a:off x="4617" y="2705"/>
                <a:ext cx="17" cy="19"/>
              </a:xfrm>
              <a:custGeom>
                <a:avLst/>
                <a:gdLst>
                  <a:gd name="T0" fmla="*/ 17 w 17"/>
                  <a:gd name="T1" fmla="*/ 4 h 19"/>
                  <a:gd name="T2" fmla="*/ 13 w 17"/>
                  <a:gd name="T3" fmla="*/ 9 h 19"/>
                  <a:gd name="T4" fmla="*/ 9 w 17"/>
                  <a:gd name="T5" fmla="*/ 14 h 19"/>
                  <a:gd name="T6" fmla="*/ 5 w 17"/>
                  <a:gd name="T7" fmla="*/ 19 h 19"/>
                  <a:gd name="T8" fmla="*/ 0 w 17"/>
                  <a:gd name="T9" fmla="*/ 14 h 19"/>
                  <a:gd name="T10" fmla="*/ 5 w 17"/>
                  <a:gd name="T11" fmla="*/ 10 h 19"/>
                  <a:gd name="T12" fmla="*/ 8 w 17"/>
                  <a:gd name="T13" fmla="*/ 5 h 19"/>
                  <a:gd name="T14" fmla="*/ 12 w 17"/>
                  <a:gd name="T15" fmla="*/ 0 h 19"/>
                  <a:gd name="T16" fmla="*/ 17 w 17"/>
                  <a:gd name="T17" fmla="*/ 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
                  <a:gd name="T29" fmla="*/ 17 w 1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
                    <a:moveTo>
                      <a:pt x="17" y="4"/>
                    </a:moveTo>
                    <a:lnTo>
                      <a:pt x="13" y="9"/>
                    </a:lnTo>
                    <a:lnTo>
                      <a:pt x="9" y="14"/>
                    </a:lnTo>
                    <a:lnTo>
                      <a:pt x="5" y="19"/>
                    </a:lnTo>
                    <a:lnTo>
                      <a:pt x="0" y="14"/>
                    </a:lnTo>
                    <a:lnTo>
                      <a:pt x="5" y="10"/>
                    </a:lnTo>
                    <a:lnTo>
                      <a:pt x="8" y="5"/>
                    </a:lnTo>
                    <a:lnTo>
                      <a:pt x="12" y="0"/>
                    </a:lnTo>
                    <a:lnTo>
                      <a:pt x="17" y="4"/>
                    </a:lnTo>
                    <a:close/>
                  </a:path>
                </a:pathLst>
              </a:custGeom>
              <a:solidFill>
                <a:srgbClr val="000000"/>
              </a:solidFill>
              <a:ln w="9525">
                <a:noFill/>
                <a:round/>
                <a:headEnd/>
                <a:tailEnd/>
              </a:ln>
            </p:spPr>
            <p:txBody>
              <a:bodyPr/>
              <a:lstStyle/>
              <a:p>
                <a:endParaRPr lang="he-IL"/>
              </a:p>
            </p:txBody>
          </p:sp>
          <p:sp>
            <p:nvSpPr>
              <p:cNvPr id="449" name="Freeform 151"/>
              <p:cNvSpPr>
                <a:spLocks/>
              </p:cNvSpPr>
              <p:nvPr/>
            </p:nvSpPr>
            <p:spPr bwMode="auto">
              <a:xfrm>
                <a:off x="4629" y="2704"/>
                <a:ext cx="8" cy="6"/>
              </a:xfrm>
              <a:custGeom>
                <a:avLst/>
                <a:gdLst>
                  <a:gd name="T0" fmla="*/ 3 w 8"/>
                  <a:gd name="T1" fmla="*/ 0 h 6"/>
                  <a:gd name="T2" fmla="*/ 8 w 8"/>
                  <a:gd name="T3" fmla="*/ 1 h 6"/>
                  <a:gd name="T4" fmla="*/ 5 w 8"/>
                  <a:gd name="T5" fmla="*/ 5 h 6"/>
                  <a:gd name="T6" fmla="*/ 0 w 8"/>
                  <a:gd name="T7" fmla="*/ 1 h 6"/>
                  <a:gd name="T8" fmla="*/ 1 w 8"/>
                  <a:gd name="T9" fmla="*/ 6 h 6"/>
                  <a:gd name="T10" fmla="*/ 3 w 8"/>
                  <a:gd name="T11" fmla="*/ 0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3" y="0"/>
                    </a:moveTo>
                    <a:lnTo>
                      <a:pt x="8" y="1"/>
                    </a:lnTo>
                    <a:lnTo>
                      <a:pt x="5" y="5"/>
                    </a:lnTo>
                    <a:lnTo>
                      <a:pt x="0" y="1"/>
                    </a:lnTo>
                    <a:lnTo>
                      <a:pt x="1" y="6"/>
                    </a:lnTo>
                    <a:lnTo>
                      <a:pt x="3" y="0"/>
                    </a:lnTo>
                    <a:close/>
                  </a:path>
                </a:pathLst>
              </a:custGeom>
              <a:solidFill>
                <a:srgbClr val="000000"/>
              </a:solidFill>
              <a:ln w="9525">
                <a:noFill/>
                <a:round/>
                <a:headEnd/>
                <a:tailEnd/>
              </a:ln>
            </p:spPr>
            <p:txBody>
              <a:bodyPr/>
              <a:lstStyle/>
              <a:p>
                <a:endParaRPr lang="he-IL"/>
              </a:p>
            </p:txBody>
          </p:sp>
          <p:sp>
            <p:nvSpPr>
              <p:cNvPr id="450" name="Freeform 152"/>
              <p:cNvSpPr>
                <a:spLocks/>
              </p:cNvSpPr>
              <p:nvPr/>
            </p:nvSpPr>
            <p:spPr bwMode="auto">
              <a:xfrm>
                <a:off x="4614" y="2719"/>
                <a:ext cx="41" cy="243"/>
              </a:xfrm>
              <a:custGeom>
                <a:avLst/>
                <a:gdLst>
                  <a:gd name="T0" fmla="*/ 8 w 41"/>
                  <a:gd name="T1" fmla="*/ 0 h 243"/>
                  <a:gd name="T2" fmla="*/ 17 w 41"/>
                  <a:gd name="T3" fmla="*/ 15 h 243"/>
                  <a:gd name="T4" fmla="*/ 21 w 41"/>
                  <a:gd name="T5" fmla="*/ 22 h 243"/>
                  <a:gd name="T6" fmla="*/ 25 w 41"/>
                  <a:gd name="T7" fmla="*/ 29 h 243"/>
                  <a:gd name="T8" fmla="*/ 28 w 41"/>
                  <a:gd name="T9" fmla="*/ 36 h 243"/>
                  <a:gd name="T10" fmla="*/ 31 w 41"/>
                  <a:gd name="T11" fmla="*/ 43 h 243"/>
                  <a:gd name="T12" fmla="*/ 35 w 41"/>
                  <a:gd name="T13" fmla="*/ 57 h 243"/>
                  <a:gd name="T14" fmla="*/ 39 w 41"/>
                  <a:gd name="T15" fmla="*/ 72 h 243"/>
                  <a:gd name="T16" fmla="*/ 41 w 41"/>
                  <a:gd name="T17" fmla="*/ 87 h 243"/>
                  <a:gd name="T18" fmla="*/ 41 w 41"/>
                  <a:gd name="T19" fmla="*/ 94 h 243"/>
                  <a:gd name="T20" fmla="*/ 41 w 41"/>
                  <a:gd name="T21" fmla="*/ 102 h 243"/>
                  <a:gd name="T22" fmla="*/ 41 w 41"/>
                  <a:gd name="T23" fmla="*/ 109 h 243"/>
                  <a:gd name="T24" fmla="*/ 41 w 41"/>
                  <a:gd name="T25" fmla="*/ 117 h 243"/>
                  <a:gd name="T26" fmla="*/ 39 w 41"/>
                  <a:gd name="T27" fmla="*/ 132 h 243"/>
                  <a:gd name="T28" fmla="*/ 37 w 41"/>
                  <a:gd name="T29" fmla="*/ 147 h 243"/>
                  <a:gd name="T30" fmla="*/ 34 w 41"/>
                  <a:gd name="T31" fmla="*/ 163 h 243"/>
                  <a:gd name="T32" fmla="*/ 29 w 41"/>
                  <a:gd name="T33" fmla="*/ 179 h 243"/>
                  <a:gd name="T34" fmla="*/ 24 w 41"/>
                  <a:gd name="T35" fmla="*/ 195 h 243"/>
                  <a:gd name="T36" fmla="*/ 18 w 41"/>
                  <a:gd name="T37" fmla="*/ 211 h 243"/>
                  <a:gd name="T38" fmla="*/ 12 w 41"/>
                  <a:gd name="T39" fmla="*/ 227 h 243"/>
                  <a:gd name="T40" fmla="*/ 5 w 41"/>
                  <a:gd name="T41" fmla="*/ 243 h 243"/>
                  <a:gd name="T42" fmla="*/ 0 w 41"/>
                  <a:gd name="T43" fmla="*/ 241 h 243"/>
                  <a:gd name="T44" fmla="*/ 6 w 41"/>
                  <a:gd name="T45" fmla="*/ 225 h 243"/>
                  <a:gd name="T46" fmla="*/ 13 w 41"/>
                  <a:gd name="T47" fmla="*/ 209 h 243"/>
                  <a:gd name="T48" fmla="*/ 18 w 41"/>
                  <a:gd name="T49" fmla="*/ 193 h 243"/>
                  <a:gd name="T50" fmla="*/ 23 w 41"/>
                  <a:gd name="T51" fmla="*/ 177 h 243"/>
                  <a:gd name="T52" fmla="*/ 28 w 41"/>
                  <a:gd name="T53" fmla="*/ 162 h 243"/>
                  <a:gd name="T54" fmla="*/ 31 w 41"/>
                  <a:gd name="T55" fmla="*/ 147 h 243"/>
                  <a:gd name="T56" fmla="*/ 33 w 41"/>
                  <a:gd name="T57" fmla="*/ 131 h 243"/>
                  <a:gd name="T58" fmla="*/ 35 w 41"/>
                  <a:gd name="T59" fmla="*/ 116 h 243"/>
                  <a:gd name="T60" fmla="*/ 35 w 41"/>
                  <a:gd name="T61" fmla="*/ 109 h 243"/>
                  <a:gd name="T62" fmla="*/ 35 w 41"/>
                  <a:gd name="T63" fmla="*/ 102 h 243"/>
                  <a:gd name="T64" fmla="*/ 35 w 41"/>
                  <a:gd name="T65" fmla="*/ 94 h 243"/>
                  <a:gd name="T66" fmla="*/ 34 w 41"/>
                  <a:gd name="T67" fmla="*/ 87 h 243"/>
                  <a:gd name="T68" fmla="*/ 32 w 41"/>
                  <a:gd name="T69" fmla="*/ 73 h 243"/>
                  <a:gd name="T70" fmla="*/ 29 w 41"/>
                  <a:gd name="T71" fmla="*/ 59 h 243"/>
                  <a:gd name="T72" fmla="*/ 25 w 41"/>
                  <a:gd name="T73" fmla="*/ 45 h 243"/>
                  <a:gd name="T74" fmla="*/ 22 w 41"/>
                  <a:gd name="T75" fmla="*/ 38 h 243"/>
                  <a:gd name="T76" fmla="*/ 19 w 41"/>
                  <a:gd name="T77" fmla="*/ 32 h 243"/>
                  <a:gd name="T78" fmla="*/ 16 w 41"/>
                  <a:gd name="T79" fmla="*/ 25 h 243"/>
                  <a:gd name="T80" fmla="*/ 12 w 41"/>
                  <a:gd name="T81" fmla="*/ 18 h 243"/>
                  <a:gd name="T82" fmla="*/ 3 w 41"/>
                  <a:gd name="T83" fmla="*/ 5 h 243"/>
                  <a:gd name="T84" fmla="*/ 8 w 41"/>
                  <a:gd name="T85" fmla="*/ 0 h 2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
                  <a:gd name="T130" fmla="*/ 0 h 243"/>
                  <a:gd name="T131" fmla="*/ 41 w 41"/>
                  <a:gd name="T132" fmla="*/ 243 h 2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 h="243">
                    <a:moveTo>
                      <a:pt x="8" y="0"/>
                    </a:moveTo>
                    <a:lnTo>
                      <a:pt x="17" y="15"/>
                    </a:lnTo>
                    <a:lnTo>
                      <a:pt x="21" y="22"/>
                    </a:lnTo>
                    <a:lnTo>
                      <a:pt x="25" y="29"/>
                    </a:lnTo>
                    <a:lnTo>
                      <a:pt x="28" y="36"/>
                    </a:lnTo>
                    <a:lnTo>
                      <a:pt x="31" y="43"/>
                    </a:lnTo>
                    <a:lnTo>
                      <a:pt x="35" y="57"/>
                    </a:lnTo>
                    <a:lnTo>
                      <a:pt x="39" y="72"/>
                    </a:lnTo>
                    <a:lnTo>
                      <a:pt x="41" y="87"/>
                    </a:lnTo>
                    <a:lnTo>
                      <a:pt x="41" y="94"/>
                    </a:lnTo>
                    <a:lnTo>
                      <a:pt x="41" y="102"/>
                    </a:lnTo>
                    <a:lnTo>
                      <a:pt x="41" y="109"/>
                    </a:lnTo>
                    <a:lnTo>
                      <a:pt x="41" y="117"/>
                    </a:lnTo>
                    <a:lnTo>
                      <a:pt x="39" y="132"/>
                    </a:lnTo>
                    <a:lnTo>
                      <a:pt x="37" y="147"/>
                    </a:lnTo>
                    <a:lnTo>
                      <a:pt x="34" y="163"/>
                    </a:lnTo>
                    <a:lnTo>
                      <a:pt x="29" y="179"/>
                    </a:lnTo>
                    <a:lnTo>
                      <a:pt x="24" y="195"/>
                    </a:lnTo>
                    <a:lnTo>
                      <a:pt x="18" y="211"/>
                    </a:lnTo>
                    <a:lnTo>
                      <a:pt x="12" y="227"/>
                    </a:lnTo>
                    <a:lnTo>
                      <a:pt x="5" y="243"/>
                    </a:lnTo>
                    <a:lnTo>
                      <a:pt x="0" y="241"/>
                    </a:lnTo>
                    <a:lnTo>
                      <a:pt x="6" y="225"/>
                    </a:lnTo>
                    <a:lnTo>
                      <a:pt x="13" y="209"/>
                    </a:lnTo>
                    <a:lnTo>
                      <a:pt x="18" y="193"/>
                    </a:lnTo>
                    <a:lnTo>
                      <a:pt x="23" y="177"/>
                    </a:lnTo>
                    <a:lnTo>
                      <a:pt x="28" y="162"/>
                    </a:lnTo>
                    <a:lnTo>
                      <a:pt x="31" y="147"/>
                    </a:lnTo>
                    <a:lnTo>
                      <a:pt x="33" y="131"/>
                    </a:lnTo>
                    <a:lnTo>
                      <a:pt x="35" y="116"/>
                    </a:lnTo>
                    <a:lnTo>
                      <a:pt x="35" y="109"/>
                    </a:lnTo>
                    <a:lnTo>
                      <a:pt x="35" y="102"/>
                    </a:lnTo>
                    <a:lnTo>
                      <a:pt x="35" y="94"/>
                    </a:lnTo>
                    <a:lnTo>
                      <a:pt x="34" y="87"/>
                    </a:lnTo>
                    <a:lnTo>
                      <a:pt x="32" y="73"/>
                    </a:lnTo>
                    <a:lnTo>
                      <a:pt x="29" y="59"/>
                    </a:lnTo>
                    <a:lnTo>
                      <a:pt x="25" y="45"/>
                    </a:lnTo>
                    <a:lnTo>
                      <a:pt x="22" y="38"/>
                    </a:lnTo>
                    <a:lnTo>
                      <a:pt x="19" y="32"/>
                    </a:lnTo>
                    <a:lnTo>
                      <a:pt x="16" y="25"/>
                    </a:lnTo>
                    <a:lnTo>
                      <a:pt x="12" y="18"/>
                    </a:lnTo>
                    <a:lnTo>
                      <a:pt x="3" y="5"/>
                    </a:lnTo>
                    <a:lnTo>
                      <a:pt x="8" y="0"/>
                    </a:lnTo>
                    <a:close/>
                  </a:path>
                </a:pathLst>
              </a:custGeom>
              <a:solidFill>
                <a:srgbClr val="000000"/>
              </a:solidFill>
              <a:ln w="9525">
                <a:noFill/>
                <a:round/>
                <a:headEnd/>
                <a:tailEnd/>
              </a:ln>
            </p:spPr>
            <p:txBody>
              <a:bodyPr/>
              <a:lstStyle/>
              <a:p>
                <a:endParaRPr lang="he-IL"/>
              </a:p>
            </p:txBody>
          </p:sp>
          <p:sp>
            <p:nvSpPr>
              <p:cNvPr id="451" name="Freeform 153"/>
              <p:cNvSpPr>
                <a:spLocks/>
              </p:cNvSpPr>
              <p:nvPr/>
            </p:nvSpPr>
            <p:spPr bwMode="auto">
              <a:xfrm>
                <a:off x="4615" y="2719"/>
                <a:ext cx="7" cy="5"/>
              </a:xfrm>
              <a:custGeom>
                <a:avLst/>
                <a:gdLst>
                  <a:gd name="T0" fmla="*/ 2 w 7"/>
                  <a:gd name="T1" fmla="*/ 0 h 5"/>
                  <a:gd name="T2" fmla="*/ 0 w 7"/>
                  <a:gd name="T3" fmla="*/ 2 h 5"/>
                  <a:gd name="T4" fmla="*/ 2 w 7"/>
                  <a:gd name="T5" fmla="*/ 5 h 5"/>
                  <a:gd name="T6" fmla="*/ 7 w 7"/>
                  <a:gd name="T7" fmla="*/ 0 h 5"/>
                  <a:gd name="T8" fmla="*/ 7 w 7"/>
                  <a:gd name="T9" fmla="*/ 5 h 5"/>
                  <a:gd name="T10" fmla="*/ 2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2" y="0"/>
                    </a:moveTo>
                    <a:lnTo>
                      <a:pt x="0" y="2"/>
                    </a:lnTo>
                    <a:lnTo>
                      <a:pt x="2" y="5"/>
                    </a:lnTo>
                    <a:lnTo>
                      <a:pt x="7" y="0"/>
                    </a:lnTo>
                    <a:lnTo>
                      <a:pt x="7" y="5"/>
                    </a:lnTo>
                    <a:lnTo>
                      <a:pt x="2" y="0"/>
                    </a:lnTo>
                    <a:close/>
                  </a:path>
                </a:pathLst>
              </a:custGeom>
              <a:solidFill>
                <a:srgbClr val="000000"/>
              </a:solidFill>
              <a:ln w="9525">
                <a:noFill/>
                <a:round/>
                <a:headEnd/>
                <a:tailEnd/>
              </a:ln>
            </p:spPr>
            <p:txBody>
              <a:bodyPr/>
              <a:lstStyle/>
              <a:p>
                <a:endParaRPr lang="he-IL"/>
              </a:p>
            </p:txBody>
          </p:sp>
          <p:sp>
            <p:nvSpPr>
              <p:cNvPr id="452" name="Freeform 154"/>
              <p:cNvSpPr>
                <a:spLocks/>
              </p:cNvSpPr>
              <p:nvPr/>
            </p:nvSpPr>
            <p:spPr bwMode="auto">
              <a:xfrm>
                <a:off x="4611" y="2960"/>
                <a:ext cx="9" cy="42"/>
              </a:xfrm>
              <a:custGeom>
                <a:avLst/>
                <a:gdLst>
                  <a:gd name="T0" fmla="*/ 9 w 9"/>
                  <a:gd name="T1" fmla="*/ 2 h 42"/>
                  <a:gd name="T2" fmla="*/ 7 w 9"/>
                  <a:gd name="T3" fmla="*/ 7 h 42"/>
                  <a:gd name="T4" fmla="*/ 6 w 9"/>
                  <a:gd name="T5" fmla="*/ 11 h 42"/>
                  <a:gd name="T6" fmla="*/ 6 w 9"/>
                  <a:gd name="T7" fmla="*/ 15 h 42"/>
                  <a:gd name="T8" fmla="*/ 7 w 9"/>
                  <a:gd name="T9" fmla="*/ 20 h 42"/>
                  <a:gd name="T10" fmla="*/ 8 w 9"/>
                  <a:gd name="T11" fmla="*/ 30 h 42"/>
                  <a:gd name="T12" fmla="*/ 9 w 9"/>
                  <a:gd name="T13" fmla="*/ 36 h 42"/>
                  <a:gd name="T14" fmla="*/ 9 w 9"/>
                  <a:gd name="T15" fmla="*/ 42 h 42"/>
                  <a:gd name="T16" fmla="*/ 3 w 9"/>
                  <a:gd name="T17" fmla="*/ 42 h 42"/>
                  <a:gd name="T18" fmla="*/ 2 w 9"/>
                  <a:gd name="T19" fmla="*/ 36 h 42"/>
                  <a:gd name="T20" fmla="*/ 2 w 9"/>
                  <a:gd name="T21" fmla="*/ 31 h 42"/>
                  <a:gd name="T22" fmla="*/ 0 w 9"/>
                  <a:gd name="T23" fmla="*/ 21 h 42"/>
                  <a:gd name="T24" fmla="*/ 0 w 9"/>
                  <a:gd name="T25" fmla="*/ 16 h 42"/>
                  <a:gd name="T26" fmla="*/ 0 w 9"/>
                  <a:gd name="T27" fmla="*/ 10 h 42"/>
                  <a:gd name="T28" fmla="*/ 1 w 9"/>
                  <a:gd name="T29" fmla="*/ 5 h 42"/>
                  <a:gd name="T30" fmla="*/ 3 w 9"/>
                  <a:gd name="T31" fmla="*/ 0 h 42"/>
                  <a:gd name="T32" fmla="*/ 9 w 9"/>
                  <a:gd name="T33" fmla="*/ 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2"/>
                  <a:gd name="T53" fmla="*/ 9 w 9"/>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2">
                    <a:moveTo>
                      <a:pt x="9" y="2"/>
                    </a:moveTo>
                    <a:lnTo>
                      <a:pt x="7" y="7"/>
                    </a:lnTo>
                    <a:lnTo>
                      <a:pt x="6" y="11"/>
                    </a:lnTo>
                    <a:lnTo>
                      <a:pt x="6" y="15"/>
                    </a:lnTo>
                    <a:lnTo>
                      <a:pt x="7" y="20"/>
                    </a:lnTo>
                    <a:lnTo>
                      <a:pt x="8" y="30"/>
                    </a:lnTo>
                    <a:lnTo>
                      <a:pt x="9" y="36"/>
                    </a:lnTo>
                    <a:lnTo>
                      <a:pt x="9" y="42"/>
                    </a:lnTo>
                    <a:lnTo>
                      <a:pt x="3" y="42"/>
                    </a:lnTo>
                    <a:lnTo>
                      <a:pt x="2" y="36"/>
                    </a:lnTo>
                    <a:lnTo>
                      <a:pt x="2" y="31"/>
                    </a:lnTo>
                    <a:lnTo>
                      <a:pt x="0" y="21"/>
                    </a:lnTo>
                    <a:lnTo>
                      <a:pt x="0" y="16"/>
                    </a:lnTo>
                    <a:lnTo>
                      <a:pt x="0" y="10"/>
                    </a:lnTo>
                    <a:lnTo>
                      <a:pt x="1" y="5"/>
                    </a:lnTo>
                    <a:lnTo>
                      <a:pt x="3" y="0"/>
                    </a:lnTo>
                    <a:lnTo>
                      <a:pt x="9" y="2"/>
                    </a:lnTo>
                    <a:close/>
                  </a:path>
                </a:pathLst>
              </a:custGeom>
              <a:solidFill>
                <a:srgbClr val="000000"/>
              </a:solidFill>
              <a:ln w="9525">
                <a:noFill/>
                <a:round/>
                <a:headEnd/>
                <a:tailEnd/>
              </a:ln>
            </p:spPr>
            <p:txBody>
              <a:bodyPr/>
              <a:lstStyle/>
              <a:p>
                <a:endParaRPr lang="he-IL"/>
              </a:p>
            </p:txBody>
          </p:sp>
          <p:sp>
            <p:nvSpPr>
              <p:cNvPr id="453" name="Freeform 155"/>
              <p:cNvSpPr>
                <a:spLocks/>
              </p:cNvSpPr>
              <p:nvPr/>
            </p:nvSpPr>
            <p:spPr bwMode="auto">
              <a:xfrm>
                <a:off x="4614" y="2958"/>
                <a:ext cx="6" cy="4"/>
              </a:xfrm>
              <a:custGeom>
                <a:avLst/>
                <a:gdLst>
                  <a:gd name="T0" fmla="*/ 0 w 6"/>
                  <a:gd name="T1" fmla="*/ 2 h 4"/>
                  <a:gd name="T2" fmla="*/ 0 w 6"/>
                  <a:gd name="T3" fmla="*/ 0 h 4"/>
                  <a:gd name="T4" fmla="*/ 0 w 6"/>
                  <a:gd name="T5" fmla="*/ 2 h 4"/>
                  <a:gd name="T6" fmla="*/ 6 w 6"/>
                  <a:gd name="T7" fmla="*/ 4 h 4"/>
                  <a:gd name="T8" fmla="*/ 5 w 6"/>
                  <a:gd name="T9" fmla="*/ 4 h 4"/>
                  <a:gd name="T10" fmla="*/ 0 w 6"/>
                  <a:gd name="T11" fmla="*/ 2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0" y="2"/>
                    </a:moveTo>
                    <a:lnTo>
                      <a:pt x="0" y="0"/>
                    </a:lnTo>
                    <a:lnTo>
                      <a:pt x="0" y="2"/>
                    </a:lnTo>
                    <a:lnTo>
                      <a:pt x="6" y="4"/>
                    </a:lnTo>
                    <a:lnTo>
                      <a:pt x="5" y="4"/>
                    </a:lnTo>
                    <a:lnTo>
                      <a:pt x="0" y="2"/>
                    </a:lnTo>
                    <a:close/>
                  </a:path>
                </a:pathLst>
              </a:custGeom>
              <a:solidFill>
                <a:srgbClr val="000000"/>
              </a:solidFill>
              <a:ln w="9525">
                <a:noFill/>
                <a:round/>
                <a:headEnd/>
                <a:tailEnd/>
              </a:ln>
            </p:spPr>
            <p:txBody>
              <a:bodyPr/>
              <a:lstStyle/>
              <a:p>
                <a:endParaRPr lang="he-IL"/>
              </a:p>
            </p:txBody>
          </p:sp>
          <p:sp>
            <p:nvSpPr>
              <p:cNvPr id="454" name="Freeform 156"/>
              <p:cNvSpPr>
                <a:spLocks/>
              </p:cNvSpPr>
              <p:nvPr/>
            </p:nvSpPr>
            <p:spPr bwMode="auto">
              <a:xfrm>
                <a:off x="4579" y="2999"/>
                <a:ext cx="39" cy="13"/>
              </a:xfrm>
              <a:custGeom>
                <a:avLst/>
                <a:gdLst>
                  <a:gd name="T0" fmla="*/ 39 w 39"/>
                  <a:gd name="T1" fmla="*/ 6 h 13"/>
                  <a:gd name="T2" fmla="*/ 25 w 39"/>
                  <a:gd name="T3" fmla="*/ 8 h 13"/>
                  <a:gd name="T4" fmla="*/ 1 w 39"/>
                  <a:gd name="T5" fmla="*/ 13 h 13"/>
                  <a:gd name="T6" fmla="*/ 0 w 39"/>
                  <a:gd name="T7" fmla="*/ 7 h 13"/>
                  <a:gd name="T8" fmla="*/ 23 w 39"/>
                  <a:gd name="T9" fmla="*/ 2 h 13"/>
                  <a:gd name="T10" fmla="*/ 37 w 39"/>
                  <a:gd name="T11" fmla="*/ 0 h 13"/>
                  <a:gd name="T12" fmla="*/ 39 w 39"/>
                  <a:gd name="T13" fmla="*/ 6 h 13"/>
                  <a:gd name="T14" fmla="*/ 0 60000 65536"/>
                  <a:gd name="T15" fmla="*/ 0 60000 65536"/>
                  <a:gd name="T16" fmla="*/ 0 60000 65536"/>
                  <a:gd name="T17" fmla="*/ 0 60000 65536"/>
                  <a:gd name="T18" fmla="*/ 0 60000 65536"/>
                  <a:gd name="T19" fmla="*/ 0 60000 65536"/>
                  <a:gd name="T20" fmla="*/ 0 60000 65536"/>
                  <a:gd name="T21" fmla="*/ 0 w 39"/>
                  <a:gd name="T22" fmla="*/ 0 h 13"/>
                  <a:gd name="T23" fmla="*/ 39 w 3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3">
                    <a:moveTo>
                      <a:pt x="39" y="6"/>
                    </a:moveTo>
                    <a:lnTo>
                      <a:pt x="25" y="8"/>
                    </a:lnTo>
                    <a:lnTo>
                      <a:pt x="1" y="13"/>
                    </a:lnTo>
                    <a:lnTo>
                      <a:pt x="0" y="7"/>
                    </a:lnTo>
                    <a:lnTo>
                      <a:pt x="23" y="2"/>
                    </a:lnTo>
                    <a:lnTo>
                      <a:pt x="37" y="0"/>
                    </a:lnTo>
                    <a:lnTo>
                      <a:pt x="39" y="6"/>
                    </a:lnTo>
                    <a:close/>
                  </a:path>
                </a:pathLst>
              </a:custGeom>
              <a:solidFill>
                <a:srgbClr val="000000"/>
              </a:solidFill>
              <a:ln w="9525">
                <a:noFill/>
                <a:round/>
                <a:headEnd/>
                <a:tailEnd/>
              </a:ln>
            </p:spPr>
            <p:txBody>
              <a:bodyPr/>
              <a:lstStyle/>
              <a:p>
                <a:endParaRPr lang="he-IL"/>
              </a:p>
            </p:txBody>
          </p:sp>
          <p:sp>
            <p:nvSpPr>
              <p:cNvPr id="455" name="Freeform 157"/>
              <p:cNvSpPr>
                <a:spLocks/>
              </p:cNvSpPr>
              <p:nvPr/>
            </p:nvSpPr>
            <p:spPr bwMode="auto">
              <a:xfrm>
                <a:off x="4614" y="2999"/>
                <a:ext cx="6" cy="6"/>
              </a:xfrm>
              <a:custGeom>
                <a:avLst/>
                <a:gdLst>
                  <a:gd name="T0" fmla="*/ 6 w 6"/>
                  <a:gd name="T1" fmla="*/ 3 h 6"/>
                  <a:gd name="T2" fmla="*/ 6 w 6"/>
                  <a:gd name="T3" fmla="*/ 5 h 6"/>
                  <a:gd name="T4" fmla="*/ 4 w 6"/>
                  <a:gd name="T5" fmla="*/ 6 h 6"/>
                  <a:gd name="T6" fmla="*/ 2 w 6"/>
                  <a:gd name="T7" fmla="*/ 0 h 6"/>
                  <a:gd name="T8" fmla="*/ 0 w 6"/>
                  <a:gd name="T9" fmla="*/ 3 h 6"/>
                  <a:gd name="T10" fmla="*/ 6 w 6"/>
                  <a:gd name="T11" fmla="*/ 3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3"/>
                    </a:moveTo>
                    <a:lnTo>
                      <a:pt x="6" y="5"/>
                    </a:lnTo>
                    <a:lnTo>
                      <a:pt x="4" y="6"/>
                    </a:lnTo>
                    <a:lnTo>
                      <a:pt x="2" y="0"/>
                    </a:lnTo>
                    <a:lnTo>
                      <a:pt x="0" y="3"/>
                    </a:lnTo>
                    <a:lnTo>
                      <a:pt x="6" y="3"/>
                    </a:lnTo>
                    <a:close/>
                  </a:path>
                </a:pathLst>
              </a:custGeom>
              <a:solidFill>
                <a:srgbClr val="000000"/>
              </a:solidFill>
              <a:ln w="9525">
                <a:noFill/>
                <a:round/>
                <a:headEnd/>
                <a:tailEnd/>
              </a:ln>
            </p:spPr>
            <p:txBody>
              <a:bodyPr/>
              <a:lstStyle/>
              <a:p>
                <a:endParaRPr lang="he-IL"/>
              </a:p>
            </p:txBody>
          </p:sp>
          <p:sp>
            <p:nvSpPr>
              <p:cNvPr id="456" name="Freeform 158"/>
              <p:cNvSpPr>
                <a:spLocks/>
              </p:cNvSpPr>
              <p:nvPr/>
            </p:nvSpPr>
            <p:spPr bwMode="auto">
              <a:xfrm>
                <a:off x="4299" y="3006"/>
                <a:ext cx="282" cy="66"/>
              </a:xfrm>
              <a:custGeom>
                <a:avLst/>
                <a:gdLst>
                  <a:gd name="T0" fmla="*/ 282 w 282"/>
                  <a:gd name="T1" fmla="*/ 5 h 66"/>
                  <a:gd name="T2" fmla="*/ 276 w 282"/>
                  <a:gd name="T3" fmla="*/ 9 h 66"/>
                  <a:gd name="T4" fmla="*/ 268 w 282"/>
                  <a:gd name="T5" fmla="*/ 14 h 66"/>
                  <a:gd name="T6" fmla="*/ 257 w 282"/>
                  <a:gd name="T7" fmla="*/ 20 h 66"/>
                  <a:gd name="T8" fmla="*/ 244 w 282"/>
                  <a:gd name="T9" fmla="*/ 26 h 66"/>
                  <a:gd name="T10" fmla="*/ 229 w 282"/>
                  <a:gd name="T11" fmla="*/ 33 h 66"/>
                  <a:gd name="T12" fmla="*/ 212 w 282"/>
                  <a:gd name="T13" fmla="*/ 41 h 66"/>
                  <a:gd name="T14" fmla="*/ 193 w 282"/>
                  <a:gd name="T15" fmla="*/ 48 h 66"/>
                  <a:gd name="T16" fmla="*/ 172 w 282"/>
                  <a:gd name="T17" fmla="*/ 54 h 66"/>
                  <a:gd name="T18" fmla="*/ 161 w 282"/>
                  <a:gd name="T19" fmla="*/ 57 h 66"/>
                  <a:gd name="T20" fmla="*/ 150 w 282"/>
                  <a:gd name="T21" fmla="*/ 59 h 66"/>
                  <a:gd name="T22" fmla="*/ 139 w 282"/>
                  <a:gd name="T23" fmla="*/ 61 h 66"/>
                  <a:gd name="T24" fmla="*/ 126 w 282"/>
                  <a:gd name="T25" fmla="*/ 63 h 66"/>
                  <a:gd name="T26" fmla="*/ 114 w 282"/>
                  <a:gd name="T27" fmla="*/ 65 h 66"/>
                  <a:gd name="T28" fmla="*/ 102 w 282"/>
                  <a:gd name="T29" fmla="*/ 65 h 66"/>
                  <a:gd name="T30" fmla="*/ 89 w 282"/>
                  <a:gd name="T31" fmla="*/ 66 h 66"/>
                  <a:gd name="T32" fmla="*/ 77 w 282"/>
                  <a:gd name="T33" fmla="*/ 66 h 66"/>
                  <a:gd name="T34" fmla="*/ 64 w 282"/>
                  <a:gd name="T35" fmla="*/ 65 h 66"/>
                  <a:gd name="T36" fmla="*/ 51 w 282"/>
                  <a:gd name="T37" fmla="*/ 64 h 66"/>
                  <a:gd name="T38" fmla="*/ 39 w 282"/>
                  <a:gd name="T39" fmla="*/ 61 h 66"/>
                  <a:gd name="T40" fmla="*/ 26 w 282"/>
                  <a:gd name="T41" fmla="*/ 59 h 66"/>
                  <a:gd name="T42" fmla="*/ 13 w 282"/>
                  <a:gd name="T43" fmla="*/ 55 h 66"/>
                  <a:gd name="T44" fmla="*/ 7 w 282"/>
                  <a:gd name="T45" fmla="*/ 53 h 66"/>
                  <a:gd name="T46" fmla="*/ 0 w 282"/>
                  <a:gd name="T47" fmla="*/ 51 h 66"/>
                  <a:gd name="T48" fmla="*/ 2 w 282"/>
                  <a:gd name="T49" fmla="*/ 45 h 66"/>
                  <a:gd name="T50" fmla="*/ 9 w 282"/>
                  <a:gd name="T51" fmla="*/ 47 h 66"/>
                  <a:gd name="T52" fmla="*/ 15 w 282"/>
                  <a:gd name="T53" fmla="*/ 49 h 66"/>
                  <a:gd name="T54" fmla="*/ 27 w 282"/>
                  <a:gd name="T55" fmla="*/ 53 h 66"/>
                  <a:gd name="T56" fmla="*/ 40 w 282"/>
                  <a:gd name="T57" fmla="*/ 55 h 66"/>
                  <a:gd name="T58" fmla="*/ 52 w 282"/>
                  <a:gd name="T59" fmla="*/ 58 h 66"/>
                  <a:gd name="T60" fmla="*/ 65 w 282"/>
                  <a:gd name="T61" fmla="*/ 59 h 66"/>
                  <a:gd name="T62" fmla="*/ 77 w 282"/>
                  <a:gd name="T63" fmla="*/ 60 h 66"/>
                  <a:gd name="T64" fmla="*/ 89 w 282"/>
                  <a:gd name="T65" fmla="*/ 60 h 66"/>
                  <a:gd name="T66" fmla="*/ 101 w 282"/>
                  <a:gd name="T67" fmla="*/ 59 h 66"/>
                  <a:gd name="T68" fmla="*/ 113 w 282"/>
                  <a:gd name="T69" fmla="*/ 59 h 66"/>
                  <a:gd name="T70" fmla="*/ 125 w 282"/>
                  <a:gd name="T71" fmla="*/ 57 h 66"/>
                  <a:gd name="T72" fmla="*/ 136 w 282"/>
                  <a:gd name="T73" fmla="*/ 55 h 66"/>
                  <a:gd name="T74" fmla="*/ 149 w 282"/>
                  <a:gd name="T75" fmla="*/ 53 h 66"/>
                  <a:gd name="T76" fmla="*/ 159 w 282"/>
                  <a:gd name="T77" fmla="*/ 51 h 66"/>
                  <a:gd name="T78" fmla="*/ 170 w 282"/>
                  <a:gd name="T79" fmla="*/ 48 h 66"/>
                  <a:gd name="T80" fmla="*/ 191 w 282"/>
                  <a:gd name="T81" fmla="*/ 42 h 66"/>
                  <a:gd name="T82" fmla="*/ 209 w 282"/>
                  <a:gd name="T83" fmla="*/ 35 h 66"/>
                  <a:gd name="T84" fmla="*/ 226 w 282"/>
                  <a:gd name="T85" fmla="*/ 28 h 66"/>
                  <a:gd name="T86" fmla="*/ 241 w 282"/>
                  <a:gd name="T87" fmla="*/ 21 h 66"/>
                  <a:gd name="T88" fmla="*/ 254 w 282"/>
                  <a:gd name="T89" fmla="*/ 14 h 66"/>
                  <a:gd name="T90" fmla="*/ 265 w 282"/>
                  <a:gd name="T91" fmla="*/ 9 h 66"/>
                  <a:gd name="T92" fmla="*/ 272 w 282"/>
                  <a:gd name="T93" fmla="*/ 4 h 66"/>
                  <a:gd name="T94" fmla="*/ 279 w 282"/>
                  <a:gd name="T95" fmla="*/ 0 h 66"/>
                  <a:gd name="T96" fmla="*/ 282 w 282"/>
                  <a:gd name="T97" fmla="*/ 5 h 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
                  <a:gd name="T148" fmla="*/ 0 h 66"/>
                  <a:gd name="T149" fmla="*/ 282 w 282"/>
                  <a:gd name="T150" fmla="*/ 66 h 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 h="66">
                    <a:moveTo>
                      <a:pt x="282" y="5"/>
                    </a:moveTo>
                    <a:lnTo>
                      <a:pt x="276" y="9"/>
                    </a:lnTo>
                    <a:lnTo>
                      <a:pt x="268" y="14"/>
                    </a:lnTo>
                    <a:lnTo>
                      <a:pt x="257" y="20"/>
                    </a:lnTo>
                    <a:lnTo>
                      <a:pt x="244" y="26"/>
                    </a:lnTo>
                    <a:lnTo>
                      <a:pt x="229" y="33"/>
                    </a:lnTo>
                    <a:lnTo>
                      <a:pt x="212" y="41"/>
                    </a:lnTo>
                    <a:lnTo>
                      <a:pt x="193" y="48"/>
                    </a:lnTo>
                    <a:lnTo>
                      <a:pt x="172" y="54"/>
                    </a:lnTo>
                    <a:lnTo>
                      <a:pt x="161" y="57"/>
                    </a:lnTo>
                    <a:lnTo>
                      <a:pt x="150" y="59"/>
                    </a:lnTo>
                    <a:lnTo>
                      <a:pt x="139" y="61"/>
                    </a:lnTo>
                    <a:lnTo>
                      <a:pt x="126" y="63"/>
                    </a:lnTo>
                    <a:lnTo>
                      <a:pt x="114" y="65"/>
                    </a:lnTo>
                    <a:lnTo>
                      <a:pt x="102" y="65"/>
                    </a:lnTo>
                    <a:lnTo>
                      <a:pt x="89" y="66"/>
                    </a:lnTo>
                    <a:lnTo>
                      <a:pt x="77" y="66"/>
                    </a:lnTo>
                    <a:lnTo>
                      <a:pt x="64" y="65"/>
                    </a:lnTo>
                    <a:lnTo>
                      <a:pt x="51" y="64"/>
                    </a:lnTo>
                    <a:lnTo>
                      <a:pt x="39" y="61"/>
                    </a:lnTo>
                    <a:lnTo>
                      <a:pt x="26" y="59"/>
                    </a:lnTo>
                    <a:lnTo>
                      <a:pt x="13" y="55"/>
                    </a:lnTo>
                    <a:lnTo>
                      <a:pt x="7" y="53"/>
                    </a:lnTo>
                    <a:lnTo>
                      <a:pt x="0" y="51"/>
                    </a:lnTo>
                    <a:lnTo>
                      <a:pt x="2" y="45"/>
                    </a:lnTo>
                    <a:lnTo>
                      <a:pt x="9" y="47"/>
                    </a:lnTo>
                    <a:lnTo>
                      <a:pt x="15" y="49"/>
                    </a:lnTo>
                    <a:lnTo>
                      <a:pt x="27" y="53"/>
                    </a:lnTo>
                    <a:lnTo>
                      <a:pt x="40" y="55"/>
                    </a:lnTo>
                    <a:lnTo>
                      <a:pt x="52" y="58"/>
                    </a:lnTo>
                    <a:lnTo>
                      <a:pt x="65" y="59"/>
                    </a:lnTo>
                    <a:lnTo>
                      <a:pt x="77" y="60"/>
                    </a:lnTo>
                    <a:lnTo>
                      <a:pt x="89" y="60"/>
                    </a:lnTo>
                    <a:lnTo>
                      <a:pt x="101" y="59"/>
                    </a:lnTo>
                    <a:lnTo>
                      <a:pt x="113" y="59"/>
                    </a:lnTo>
                    <a:lnTo>
                      <a:pt x="125" y="57"/>
                    </a:lnTo>
                    <a:lnTo>
                      <a:pt x="136" y="55"/>
                    </a:lnTo>
                    <a:lnTo>
                      <a:pt x="149" y="53"/>
                    </a:lnTo>
                    <a:lnTo>
                      <a:pt x="159" y="51"/>
                    </a:lnTo>
                    <a:lnTo>
                      <a:pt x="170" y="48"/>
                    </a:lnTo>
                    <a:lnTo>
                      <a:pt x="191" y="42"/>
                    </a:lnTo>
                    <a:lnTo>
                      <a:pt x="209" y="35"/>
                    </a:lnTo>
                    <a:lnTo>
                      <a:pt x="226" y="28"/>
                    </a:lnTo>
                    <a:lnTo>
                      <a:pt x="241" y="21"/>
                    </a:lnTo>
                    <a:lnTo>
                      <a:pt x="254" y="14"/>
                    </a:lnTo>
                    <a:lnTo>
                      <a:pt x="265" y="9"/>
                    </a:lnTo>
                    <a:lnTo>
                      <a:pt x="272" y="4"/>
                    </a:lnTo>
                    <a:lnTo>
                      <a:pt x="279" y="0"/>
                    </a:lnTo>
                    <a:lnTo>
                      <a:pt x="282" y="5"/>
                    </a:lnTo>
                    <a:close/>
                  </a:path>
                </a:pathLst>
              </a:custGeom>
              <a:solidFill>
                <a:srgbClr val="000000"/>
              </a:solidFill>
              <a:ln w="9525">
                <a:noFill/>
                <a:round/>
                <a:headEnd/>
                <a:tailEnd/>
              </a:ln>
            </p:spPr>
            <p:txBody>
              <a:bodyPr/>
              <a:lstStyle/>
              <a:p>
                <a:endParaRPr lang="he-IL"/>
              </a:p>
            </p:txBody>
          </p:sp>
          <p:sp>
            <p:nvSpPr>
              <p:cNvPr id="457" name="Freeform 159"/>
              <p:cNvSpPr>
                <a:spLocks/>
              </p:cNvSpPr>
              <p:nvPr/>
            </p:nvSpPr>
            <p:spPr bwMode="auto">
              <a:xfrm>
                <a:off x="4578" y="3006"/>
                <a:ext cx="3" cy="6"/>
              </a:xfrm>
              <a:custGeom>
                <a:avLst/>
                <a:gdLst>
                  <a:gd name="T0" fmla="*/ 1 w 3"/>
                  <a:gd name="T1" fmla="*/ 0 h 6"/>
                  <a:gd name="T2" fmla="*/ 0 w 3"/>
                  <a:gd name="T3" fmla="*/ 0 h 6"/>
                  <a:gd name="T4" fmla="*/ 3 w 3"/>
                  <a:gd name="T5" fmla="*/ 5 h 6"/>
                  <a:gd name="T6" fmla="*/ 2 w 3"/>
                  <a:gd name="T7" fmla="*/ 6 h 6"/>
                  <a:gd name="T8" fmla="*/ 1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lnTo>
                      <a:pt x="0" y="0"/>
                    </a:lnTo>
                    <a:lnTo>
                      <a:pt x="3" y="5"/>
                    </a:lnTo>
                    <a:lnTo>
                      <a:pt x="2" y="6"/>
                    </a:lnTo>
                    <a:lnTo>
                      <a:pt x="1" y="0"/>
                    </a:lnTo>
                    <a:close/>
                  </a:path>
                </a:pathLst>
              </a:custGeom>
              <a:solidFill>
                <a:srgbClr val="000000"/>
              </a:solidFill>
              <a:ln w="9525">
                <a:noFill/>
                <a:round/>
                <a:headEnd/>
                <a:tailEnd/>
              </a:ln>
            </p:spPr>
            <p:txBody>
              <a:bodyPr/>
              <a:lstStyle/>
              <a:p>
                <a:endParaRPr lang="he-IL"/>
              </a:p>
            </p:txBody>
          </p:sp>
          <p:sp>
            <p:nvSpPr>
              <p:cNvPr id="458" name="Freeform 160"/>
              <p:cNvSpPr>
                <a:spLocks/>
              </p:cNvSpPr>
              <p:nvPr/>
            </p:nvSpPr>
            <p:spPr bwMode="auto">
              <a:xfrm>
                <a:off x="4290" y="3052"/>
                <a:ext cx="13" cy="17"/>
              </a:xfrm>
              <a:custGeom>
                <a:avLst/>
                <a:gdLst>
                  <a:gd name="T0" fmla="*/ 13 w 13"/>
                  <a:gd name="T1" fmla="*/ 3 h 17"/>
                  <a:gd name="T2" fmla="*/ 8 w 13"/>
                  <a:gd name="T3" fmla="*/ 12 h 17"/>
                  <a:gd name="T4" fmla="*/ 5 w 13"/>
                  <a:gd name="T5" fmla="*/ 17 h 17"/>
                  <a:gd name="T6" fmla="*/ 0 w 13"/>
                  <a:gd name="T7" fmla="*/ 14 h 17"/>
                  <a:gd name="T8" fmla="*/ 3 w 13"/>
                  <a:gd name="T9" fmla="*/ 9 h 17"/>
                  <a:gd name="T10" fmla="*/ 8 w 13"/>
                  <a:gd name="T11" fmla="*/ 0 h 17"/>
                  <a:gd name="T12" fmla="*/ 13 w 13"/>
                  <a:gd name="T13" fmla="*/ 3 h 17"/>
                  <a:gd name="T14" fmla="*/ 0 60000 65536"/>
                  <a:gd name="T15" fmla="*/ 0 60000 65536"/>
                  <a:gd name="T16" fmla="*/ 0 60000 65536"/>
                  <a:gd name="T17" fmla="*/ 0 60000 65536"/>
                  <a:gd name="T18" fmla="*/ 0 60000 65536"/>
                  <a:gd name="T19" fmla="*/ 0 60000 65536"/>
                  <a:gd name="T20" fmla="*/ 0 60000 65536"/>
                  <a:gd name="T21" fmla="*/ 0 w 13"/>
                  <a:gd name="T22" fmla="*/ 0 h 17"/>
                  <a:gd name="T23" fmla="*/ 13 w 1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7">
                    <a:moveTo>
                      <a:pt x="13" y="3"/>
                    </a:moveTo>
                    <a:lnTo>
                      <a:pt x="8" y="12"/>
                    </a:lnTo>
                    <a:lnTo>
                      <a:pt x="5" y="17"/>
                    </a:lnTo>
                    <a:lnTo>
                      <a:pt x="0" y="14"/>
                    </a:lnTo>
                    <a:lnTo>
                      <a:pt x="3" y="9"/>
                    </a:lnTo>
                    <a:lnTo>
                      <a:pt x="8" y="0"/>
                    </a:lnTo>
                    <a:lnTo>
                      <a:pt x="13" y="3"/>
                    </a:lnTo>
                    <a:close/>
                  </a:path>
                </a:pathLst>
              </a:custGeom>
              <a:solidFill>
                <a:srgbClr val="000000"/>
              </a:solidFill>
              <a:ln w="9525">
                <a:noFill/>
                <a:round/>
                <a:headEnd/>
                <a:tailEnd/>
              </a:ln>
            </p:spPr>
            <p:txBody>
              <a:bodyPr/>
              <a:lstStyle/>
              <a:p>
                <a:endParaRPr lang="he-IL"/>
              </a:p>
            </p:txBody>
          </p:sp>
          <p:sp>
            <p:nvSpPr>
              <p:cNvPr id="459" name="Freeform 161"/>
              <p:cNvSpPr>
                <a:spLocks/>
              </p:cNvSpPr>
              <p:nvPr/>
            </p:nvSpPr>
            <p:spPr bwMode="auto">
              <a:xfrm>
                <a:off x="4298" y="3050"/>
                <a:ext cx="5" cy="7"/>
              </a:xfrm>
              <a:custGeom>
                <a:avLst/>
                <a:gdLst>
                  <a:gd name="T0" fmla="*/ 3 w 5"/>
                  <a:gd name="T1" fmla="*/ 1 h 7"/>
                  <a:gd name="T2" fmla="*/ 1 w 5"/>
                  <a:gd name="T3" fmla="*/ 0 h 7"/>
                  <a:gd name="T4" fmla="*/ 0 w 5"/>
                  <a:gd name="T5" fmla="*/ 2 h 7"/>
                  <a:gd name="T6" fmla="*/ 5 w 5"/>
                  <a:gd name="T7" fmla="*/ 5 h 7"/>
                  <a:gd name="T8" fmla="*/ 1 w 5"/>
                  <a:gd name="T9" fmla="*/ 7 h 7"/>
                  <a:gd name="T10" fmla="*/ 3 w 5"/>
                  <a:gd name="T11" fmla="*/ 1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3" y="1"/>
                    </a:moveTo>
                    <a:lnTo>
                      <a:pt x="1" y="0"/>
                    </a:lnTo>
                    <a:lnTo>
                      <a:pt x="0" y="2"/>
                    </a:lnTo>
                    <a:lnTo>
                      <a:pt x="5" y="5"/>
                    </a:lnTo>
                    <a:lnTo>
                      <a:pt x="1" y="7"/>
                    </a:lnTo>
                    <a:lnTo>
                      <a:pt x="3" y="1"/>
                    </a:lnTo>
                    <a:close/>
                  </a:path>
                </a:pathLst>
              </a:custGeom>
              <a:solidFill>
                <a:srgbClr val="000000"/>
              </a:solidFill>
              <a:ln w="9525">
                <a:noFill/>
                <a:round/>
                <a:headEnd/>
                <a:tailEnd/>
              </a:ln>
            </p:spPr>
            <p:txBody>
              <a:bodyPr/>
              <a:lstStyle/>
              <a:p>
                <a:endParaRPr lang="he-IL"/>
              </a:p>
            </p:txBody>
          </p:sp>
          <p:sp>
            <p:nvSpPr>
              <p:cNvPr id="460" name="Freeform 162"/>
              <p:cNvSpPr>
                <a:spLocks/>
              </p:cNvSpPr>
              <p:nvPr/>
            </p:nvSpPr>
            <p:spPr bwMode="auto">
              <a:xfrm>
                <a:off x="4263" y="3018"/>
                <a:ext cx="32" cy="52"/>
              </a:xfrm>
              <a:custGeom>
                <a:avLst/>
                <a:gdLst>
                  <a:gd name="T0" fmla="*/ 27 w 32"/>
                  <a:gd name="T1" fmla="*/ 52 h 52"/>
                  <a:gd name="T2" fmla="*/ 32 w 32"/>
                  <a:gd name="T3" fmla="*/ 48 h 52"/>
                  <a:gd name="T4" fmla="*/ 6 w 32"/>
                  <a:gd name="T5" fmla="*/ 0 h 52"/>
                  <a:gd name="T6" fmla="*/ 0 w 32"/>
                  <a:gd name="T7" fmla="*/ 3 h 52"/>
                  <a:gd name="T8" fmla="*/ 27 w 32"/>
                  <a:gd name="T9" fmla="*/ 52 h 52"/>
                  <a:gd name="T10" fmla="*/ 0 60000 65536"/>
                  <a:gd name="T11" fmla="*/ 0 60000 65536"/>
                  <a:gd name="T12" fmla="*/ 0 60000 65536"/>
                  <a:gd name="T13" fmla="*/ 0 60000 65536"/>
                  <a:gd name="T14" fmla="*/ 0 60000 65536"/>
                  <a:gd name="T15" fmla="*/ 0 w 32"/>
                  <a:gd name="T16" fmla="*/ 0 h 52"/>
                  <a:gd name="T17" fmla="*/ 32 w 32"/>
                  <a:gd name="T18" fmla="*/ 52 h 52"/>
                </a:gdLst>
                <a:ahLst/>
                <a:cxnLst>
                  <a:cxn ang="T10">
                    <a:pos x="T0" y="T1"/>
                  </a:cxn>
                  <a:cxn ang="T11">
                    <a:pos x="T2" y="T3"/>
                  </a:cxn>
                  <a:cxn ang="T12">
                    <a:pos x="T4" y="T5"/>
                  </a:cxn>
                  <a:cxn ang="T13">
                    <a:pos x="T6" y="T7"/>
                  </a:cxn>
                  <a:cxn ang="T14">
                    <a:pos x="T8" y="T9"/>
                  </a:cxn>
                </a:cxnLst>
                <a:rect l="T15" t="T16" r="T17" b="T18"/>
                <a:pathLst>
                  <a:path w="32" h="52">
                    <a:moveTo>
                      <a:pt x="27" y="52"/>
                    </a:moveTo>
                    <a:lnTo>
                      <a:pt x="32" y="48"/>
                    </a:lnTo>
                    <a:lnTo>
                      <a:pt x="6" y="0"/>
                    </a:lnTo>
                    <a:lnTo>
                      <a:pt x="0" y="3"/>
                    </a:lnTo>
                    <a:lnTo>
                      <a:pt x="27" y="52"/>
                    </a:lnTo>
                    <a:close/>
                  </a:path>
                </a:pathLst>
              </a:custGeom>
              <a:solidFill>
                <a:srgbClr val="000000"/>
              </a:solidFill>
              <a:ln w="9525">
                <a:noFill/>
                <a:round/>
                <a:headEnd/>
                <a:tailEnd/>
              </a:ln>
            </p:spPr>
            <p:txBody>
              <a:bodyPr/>
              <a:lstStyle/>
              <a:p>
                <a:endParaRPr lang="he-IL"/>
              </a:p>
            </p:txBody>
          </p:sp>
          <p:sp>
            <p:nvSpPr>
              <p:cNvPr id="461" name="Freeform 163"/>
              <p:cNvSpPr>
                <a:spLocks/>
              </p:cNvSpPr>
              <p:nvPr/>
            </p:nvSpPr>
            <p:spPr bwMode="auto">
              <a:xfrm>
                <a:off x="4290" y="3066"/>
                <a:ext cx="5" cy="9"/>
              </a:xfrm>
              <a:custGeom>
                <a:avLst/>
                <a:gdLst>
                  <a:gd name="T0" fmla="*/ 5 w 5"/>
                  <a:gd name="T1" fmla="*/ 3 h 9"/>
                  <a:gd name="T2" fmla="*/ 3 w 5"/>
                  <a:gd name="T3" fmla="*/ 9 h 9"/>
                  <a:gd name="T4" fmla="*/ 0 w 5"/>
                  <a:gd name="T5" fmla="*/ 4 h 9"/>
                  <a:gd name="T6" fmla="*/ 5 w 5"/>
                  <a:gd name="T7" fmla="*/ 0 h 9"/>
                  <a:gd name="T8" fmla="*/ 0 w 5"/>
                  <a:gd name="T9" fmla="*/ 0 h 9"/>
                  <a:gd name="T10" fmla="*/ 5 w 5"/>
                  <a:gd name="T11" fmla="*/ 3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5" y="3"/>
                    </a:moveTo>
                    <a:lnTo>
                      <a:pt x="3" y="9"/>
                    </a:lnTo>
                    <a:lnTo>
                      <a:pt x="0" y="4"/>
                    </a:lnTo>
                    <a:lnTo>
                      <a:pt x="5" y="0"/>
                    </a:lnTo>
                    <a:lnTo>
                      <a:pt x="0" y="0"/>
                    </a:lnTo>
                    <a:lnTo>
                      <a:pt x="5" y="3"/>
                    </a:lnTo>
                    <a:close/>
                  </a:path>
                </a:pathLst>
              </a:custGeom>
              <a:solidFill>
                <a:srgbClr val="000000"/>
              </a:solidFill>
              <a:ln w="9525">
                <a:noFill/>
                <a:round/>
                <a:headEnd/>
                <a:tailEnd/>
              </a:ln>
            </p:spPr>
            <p:txBody>
              <a:bodyPr/>
              <a:lstStyle/>
              <a:p>
                <a:endParaRPr lang="he-IL"/>
              </a:p>
            </p:txBody>
          </p:sp>
          <p:sp>
            <p:nvSpPr>
              <p:cNvPr id="462" name="Freeform 164"/>
              <p:cNvSpPr>
                <a:spLocks/>
              </p:cNvSpPr>
              <p:nvPr/>
            </p:nvSpPr>
            <p:spPr bwMode="auto">
              <a:xfrm>
                <a:off x="4266" y="3016"/>
                <a:ext cx="53" cy="11"/>
              </a:xfrm>
              <a:custGeom>
                <a:avLst/>
                <a:gdLst>
                  <a:gd name="T0" fmla="*/ 0 w 53"/>
                  <a:gd name="T1" fmla="*/ 0 h 11"/>
                  <a:gd name="T2" fmla="*/ 0 w 53"/>
                  <a:gd name="T3" fmla="*/ 7 h 11"/>
                  <a:gd name="T4" fmla="*/ 53 w 53"/>
                  <a:gd name="T5" fmla="*/ 11 h 11"/>
                  <a:gd name="T6" fmla="*/ 53 w 53"/>
                  <a:gd name="T7" fmla="*/ 5 h 11"/>
                  <a:gd name="T8" fmla="*/ 0 w 53"/>
                  <a:gd name="T9" fmla="*/ 0 h 11"/>
                  <a:gd name="T10" fmla="*/ 0 60000 65536"/>
                  <a:gd name="T11" fmla="*/ 0 60000 65536"/>
                  <a:gd name="T12" fmla="*/ 0 60000 65536"/>
                  <a:gd name="T13" fmla="*/ 0 60000 65536"/>
                  <a:gd name="T14" fmla="*/ 0 60000 65536"/>
                  <a:gd name="T15" fmla="*/ 0 w 53"/>
                  <a:gd name="T16" fmla="*/ 0 h 11"/>
                  <a:gd name="T17" fmla="*/ 53 w 53"/>
                  <a:gd name="T18" fmla="*/ 11 h 11"/>
                </a:gdLst>
                <a:ahLst/>
                <a:cxnLst>
                  <a:cxn ang="T10">
                    <a:pos x="T0" y="T1"/>
                  </a:cxn>
                  <a:cxn ang="T11">
                    <a:pos x="T2" y="T3"/>
                  </a:cxn>
                  <a:cxn ang="T12">
                    <a:pos x="T4" y="T5"/>
                  </a:cxn>
                  <a:cxn ang="T13">
                    <a:pos x="T6" y="T7"/>
                  </a:cxn>
                  <a:cxn ang="T14">
                    <a:pos x="T8" y="T9"/>
                  </a:cxn>
                </a:cxnLst>
                <a:rect l="T15" t="T16" r="T17" b="T18"/>
                <a:pathLst>
                  <a:path w="53" h="11">
                    <a:moveTo>
                      <a:pt x="0" y="0"/>
                    </a:moveTo>
                    <a:lnTo>
                      <a:pt x="0" y="7"/>
                    </a:lnTo>
                    <a:lnTo>
                      <a:pt x="53" y="11"/>
                    </a:lnTo>
                    <a:lnTo>
                      <a:pt x="53" y="5"/>
                    </a:lnTo>
                    <a:lnTo>
                      <a:pt x="0" y="0"/>
                    </a:lnTo>
                    <a:close/>
                  </a:path>
                </a:pathLst>
              </a:custGeom>
              <a:solidFill>
                <a:srgbClr val="000000"/>
              </a:solidFill>
              <a:ln w="9525">
                <a:noFill/>
                <a:round/>
                <a:headEnd/>
                <a:tailEnd/>
              </a:ln>
            </p:spPr>
            <p:txBody>
              <a:bodyPr/>
              <a:lstStyle/>
              <a:p>
                <a:endParaRPr lang="he-IL"/>
              </a:p>
            </p:txBody>
          </p:sp>
          <p:sp>
            <p:nvSpPr>
              <p:cNvPr id="463" name="Freeform 165"/>
              <p:cNvSpPr>
                <a:spLocks/>
              </p:cNvSpPr>
              <p:nvPr/>
            </p:nvSpPr>
            <p:spPr bwMode="auto">
              <a:xfrm>
                <a:off x="4260" y="3016"/>
                <a:ext cx="9" cy="7"/>
              </a:xfrm>
              <a:custGeom>
                <a:avLst/>
                <a:gdLst>
                  <a:gd name="T0" fmla="*/ 3 w 9"/>
                  <a:gd name="T1" fmla="*/ 5 h 7"/>
                  <a:gd name="T2" fmla="*/ 0 w 9"/>
                  <a:gd name="T3" fmla="*/ 0 h 7"/>
                  <a:gd name="T4" fmla="*/ 6 w 9"/>
                  <a:gd name="T5" fmla="*/ 0 h 7"/>
                  <a:gd name="T6" fmla="*/ 6 w 9"/>
                  <a:gd name="T7" fmla="*/ 7 h 7"/>
                  <a:gd name="T8" fmla="*/ 9 w 9"/>
                  <a:gd name="T9" fmla="*/ 2 h 7"/>
                  <a:gd name="T10" fmla="*/ 3 w 9"/>
                  <a:gd name="T11" fmla="*/ 5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3" y="5"/>
                    </a:moveTo>
                    <a:lnTo>
                      <a:pt x="0" y="0"/>
                    </a:lnTo>
                    <a:lnTo>
                      <a:pt x="6" y="0"/>
                    </a:lnTo>
                    <a:lnTo>
                      <a:pt x="6" y="7"/>
                    </a:lnTo>
                    <a:lnTo>
                      <a:pt x="9" y="2"/>
                    </a:lnTo>
                    <a:lnTo>
                      <a:pt x="3" y="5"/>
                    </a:lnTo>
                    <a:close/>
                  </a:path>
                </a:pathLst>
              </a:custGeom>
              <a:solidFill>
                <a:srgbClr val="000000"/>
              </a:solidFill>
              <a:ln w="9525">
                <a:noFill/>
                <a:round/>
                <a:headEnd/>
                <a:tailEnd/>
              </a:ln>
            </p:spPr>
            <p:txBody>
              <a:bodyPr/>
              <a:lstStyle/>
              <a:p>
                <a:endParaRPr lang="he-IL"/>
              </a:p>
            </p:txBody>
          </p:sp>
          <p:sp>
            <p:nvSpPr>
              <p:cNvPr id="464" name="Freeform 166"/>
              <p:cNvSpPr>
                <a:spLocks/>
              </p:cNvSpPr>
              <p:nvPr/>
            </p:nvSpPr>
            <p:spPr bwMode="auto">
              <a:xfrm>
                <a:off x="4308" y="3023"/>
                <a:ext cx="14" cy="17"/>
              </a:xfrm>
              <a:custGeom>
                <a:avLst/>
                <a:gdLst>
                  <a:gd name="T0" fmla="*/ 14 w 14"/>
                  <a:gd name="T1" fmla="*/ 3 h 17"/>
                  <a:gd name="T2" fmla="*/ 11 w 14"/>
                  <a:gd name="T3" fmla="*/ 7 h 17"/>
                  <a:gd name="T4" fmla="*/ 9 w 14"/>
                  <a:gd name="T5" fmla="*/ 12 h 17"/>
                  <a:gd name="T6" fmla="*/ 5 w 14"/>
                  <a:gd name="T7" fmla="*/ 17 h 17"/>
                  <a:gd name="T8" fmla="*/ 0 w 14"/>
                  <a:gd name="T9" fmla="*/ 14 h 17"/>
                  <a:gd name="T10" fmla="*/ 3 w 14"/>
                  <a:gd name="T11" fmla="*/ 9 h 17"/>
                  <a:gd name="T12" fmla="*/ 6 w 14"/>
                  <a:gd name="T13" fmla="*/ 4 h 17"/>
                  <a:gd name="T14" fmla="*/ 8 w 14"/>
                  <a:gd name="T15" fmla="*/ 0 h 17"/>
                  <a:gd name="T16" fmla="*/ 14 w 14"/>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7"/>
                  <a:gd name="T29" fmla="*/ 14 w 14"/>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7">
                    <a:moveTo>
                      <a:pt x="14" y="3"/>
                    </a:moveTo>
                    <a:lnTo>
                      <a:pt x="11" y="7"/>
                    </a:lnTo>
                    <a:lnTo>
                      <a:pt x="9" y="12"/>
                    </a:lnTo>
                    <a:lnTo>
                      <a:pt x="5" y="17"/>
                    </a:lnTo>
                    <a:lnTo>
                      <a:pt x="0" y="14"/>
                    </a:lnTo>
                    <a:lnTo>
                      <a:pt x="3" y="9"/>
                    </a:lnTo>
                    <a:lnTo>
                      <a:pt x="6" y="4"/>
                    </a:lnTo>
                    <a:lnTo>
                      <a:pt x="8" y="0"/>
                    </a:lnTo>
                    <a:lnTo>
                      <a:pt x="14" y="3"/>
                    </a:lnTo>
                    <a:close/>
                  </a:path>
                </a:pathLst>
              </a:custGeom>
              <a:solidFill>
                <a:srgbClr val="000000"/>
              </a:solidFill>
              <a:ln w="9525">
                <a:noFill/>
                <a:round/>
                <a:headEnd/>
                <a:tailEnd/>
              </a:ln>
            </p:spPr>
            <p:txBody>
              <a:bodyPr/>
              <a:lstStyle/>
              <a:p>
                <a:endParaRPr lang="he-IL"/>
              </a:p>
            </p:txBody>
          </p:sp>
          <p:sp>
            <p:nvSpPr>
              <p:cNvPr id="465" name="Freeform 167"/>
              <p:cNvSpPr>
                <a:spLocks/>
              </p:cNvSpPr>
              <p:nvPr/>
            </p:nvSpPr>
            <p:spPr bwMode="auto">
              <a:xfrm>
                <a:off x="4316" y="3021"/>
                <a:ext cx="8" cy="6"/>
              </a:xfrm>
              <a:custGeom>
                <a:avLst/>
                <a:gdLst>
                  <a:gd name="T0" fmla="*/ 3 w 8"/>
                  <a:gd name="T1" fmla="*/ 0 h 6"/>
                  <a:gd name="T2" fmla="*/ 8 w 8"/>
                  <a:gd name="T3" fmla="*/ 1 h 6"/>
                  <a:gd name="T4" fmla="*/ 6 w 8"/>
                  <a:gd name="T5" fmla="*/ 5 h 6"/>
                  <a:gd name="T6" fmla="*/ 0 w 8"/>
                  <a:gd name="T7" fmla="*/ 2 h 6"/>
                  <a:gd name="T8" fmla="*/ 3 w 8"/>
                  <a:gd name="T9" fmla="*/ 6 h 6"/>
                  <a:gd name="T10" fmla="*/ 3 w 8"/>
                  <a:gd name="T11" fmla="*/ 0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3" y="0"/>
                    </a:moveTo>
                    <a:lnTo>
                      <a:pt x="8" y="1"/>
                    </a:lnTo>
                    <a:lnTo>
                      <a:pt x="6" y="5"/>
                    </a:lnTo>
                    <a:lnTo>
                      <a:pt x="0" y="2"/>
                    </a:lnTo>
                    <a:lnTo>
                      <a:pt x="3" y="6"/>
                    </a:lnTo>
                    <a:lnTo>
                      <a:pt x="3" y="0"/>
                    </a:lnTo>
                    <a:close/>
                  </a:path>
                </a:pathLst>
              </a:custGeom>
              <a:solidFill>
                <a:srgbClr val="000000"/>
              </a:solidFill>
              <a:ln w="9525">
                <a:noFill/>
                <a:round/>
                <a:headEnd/>
                <a:tailEnd/>
              </a:ln>
            </p:spPr>
            <p:txBody>
              <a:bodyPr/>
              <a:lstStyle/>
              <a:p>
                <a:endParaRPr lang="he-IL"/>
              </a:p>
            </p:txBody>
          </p:sp>
          <p:sp>
            <p:nvSpPr>
              <p:cNvPr id="466" name="Freeform 168"/>
              <p:cNvSpPr>
                <a:spLocks/>
              </p:cNvSpPr>
              <p:nvPr/>
            </p:nvSpPr>
            <p:spPr bwMode="auto">
              <a:xfrm>
                <a:off x="4310" y="2973"/>
                <a:ext cx="239" cy="78"/>
              </a:xfrm>
              <a:custGeom>
                <a:avLst/>
                <a:gdLst>
                  <a:gd name="T0" fmla="*/ 2 w 239"/>
                  <a:gd name="T1" fmla="*/ 62 h 78"/>
                  <a:gd name="T2" fmla="*/ 10 w 239"/>
                  <a:gd name="T3" fmla="*/ 65 h 78"/>
                  <a:gd name="T4" fmla="*/ 19 w 239"/>
                  <a:gd name="T5" fmla="*/ 67 h 78"/>
                  <a:gd name="T6" fmla="*/ 35 w 239"/>
                  <a:gd name="T7" fmla="*/ 69 h 78"/>
                  <a:gd name="T8" fmla="*/ 52 w 239"/>
                  <a:gd name="T9" fmla="*/ 71 h 78"/>
                  <a:gd name="T10" fmla="*/ 68 w 239"/>
                  <a:gd name="T11" fmla="*/ 71 h 78"/>
                  <a:gd name="T12" fmla="*/ 85 w 239"/>
                  <a:gd name="T13" fmla="*/ 71 h 78"/>
                  <a:gd name="T14" fmla="*/ 92 w 239"/>
                  <a:gd name="T15" fmla="*/ 70 h 78"/>
                  <a:gd name="T16" fmla="*/ 100 w 239"/>
                  <a:gd name="T17" fmla="*/ 69 h 78"/>
                  <a:gd name="T18" fmla="*/ 108 w 239"/>
                  <a:gd name="T19" fmla="*/ 67 h 78"/>
                  <a:gd name="T20" fmla="*/ 115 w 239"/>
                  <a:gd name="T21" fmla="*/ 66 h 78"/>
                  <a:gd name="T22" fmla="*/ 131 w 239"/>
                  <a:gd name="T23" fmla="*/ 62 h 78"/>
                  <a:gd name="T24" fmla="*/ 146 w 239"/>
                  <a:gd name="T25" fmla="*/ 57 h 78"/>
                  <a:gd name="T26" fmla="*/ 153 w 239"/>
                  <a:gd name="T27" fmla="*/ 54 h 78"/>
                  <a:gd name="T28" fmla="*/ 160 w 239"/>
                  <a:gd name="T29" fmla="*/ 51 h 78"/>
                  <a:gd name="T30" fmla="*/ 174 w 239"/>
                  <a:gd name="T31" fmla="*/ 44 h 78"/>
                  <a:gd name="T32" fmla="*/ 187 w 239"/>
                  <a:gd name="T33" fmla="*/ 37 h 78"/>
                  <a:gd name="T34" fmla="*/ 200 w 239"/>
                  <a:gd name="T35" fmla="*/ 28 h 78"/>
                  <a:gd name="T36" fmla="*/ 212 w 239"/>
                  <a:gd name="T37" fmla="*/ 19 h 78"/>
                  <a:gd name="T38" fmla="*/ 218 w 239"/>
                  <a:gd name="T39" fmla="*/ 15 h 78"/>
                  <a:gd name="T40" fmla="*/ 224 w 239"/>
                  <a:gd name="T41" fmla="*/ 10 h 78"/>
                  <a:gd name="T42" fmla="*/ 235 w 239"/>
                  <a:gd name="T43" fmla="*/ 0 h 78"/>
                  <a:gd name="T44" fmla="*/ 239 w 239"/>
                  <a:gd name="T45" fmla="*/ 4 h 78"/>
                  <a:gd name="T46" fmla="*/ 228 w 239"/>
                  <a:gd name="T47" fmla="*/ 15 h 78"/>
                  <a:gd name="T48" fmla="*/ 222 w 239"/>
                  <a:gd name="T49" fmla="*/ 20 h 78"/>
                  <a:gd name="T50" fmla="*/ 216 w 239"/>
                  <a:gd name="T51" fmla="*/ 24 h 78"/>
                  <a:gd name="T52" fmla="*/ 203 w 239"/>
                  <a:gd name="T53" fmla="*/ 34 h 78"/>
                  <a:gd name="T54" fmla="*/ 190 w 239"/>
                  <a:gd name="T55" fmla="*/ 42 h 78"/>
                  <a:gd name="T56" fmla="*/ 177 w 239"/>
                  <a:gd name="T57" fmla="*/ 50 h 78"/>
                  <a:gd name="T58" fmla="*/ 163 w 239"/>
                  <a:gd name="T59" fmla="*/ 57 h 78"/>
                  <a:gd name="T60" fmla="*/ 156 w 239"/>
                  <a:gd name="T61" fmla="*/ 60 h 78"/>
                  <a:gd name="T62" fmla="*/ 148 w 239"/>
                  <a:gd name="T63" fmla="*/ 63 h 78"/>
                  <a:gd name="T64" fmla="*/ 133 w 239"/>
                  <a:gd name="T65" fmla="*/ 68 h 78"/>
                  <a:gd name="T66" fmla="*/ 117 w 239"/>
                  <a:gd name="T67" fmla="*/ 72 h 78"/>
                  <a:gd name="T68" fmla="*/ 109 w 239"/>
                  <a:gd name="T69" fmla="*/ 74 h 78"/>
                  <a:gd name="T70" fmla="*/ 101 w 239"/>
                  <a:gd name="T71" fmla="*/ 75 h 78"/>
                  <a:gd name="T72" fmla="*/ 93 w 239"/>
                  <a:gd name="T73" fmla="*/ 76 h 78"/>
                  <a:gd name="T74" fmla="*/ 85 w 239"/>
                  <a:gd name="T75" fmla="*/ 77 h 78"/>
                  <a:gd name="T76" fmla="*/ 68 w 239"/>
                  <a:gd name="T77" fmla="*/ 78 h 78"/>
                  <a:gd name="T78" fmla="*/ 52 w 239"/>
                  <a:gd name="T79" fmla="*/ 77 h 78"/>
                  <a:gd name="T80" fmla="*/ 35 w 239"/>
                  <a:gd name="T81" fmla="*/ 76 h 78"/>
                  <a:gd name="T82" fmla="*/ 18 w 239"/>
                  <a:gd name="T83" fmla="*/ 73 h 78"/>
                  <a:gd name="T84" fmla="*/ 8 w 239"/>
                  <a:gd name="T85" fmla="*/ 71 h 78"/>
                  <a:gd name="T86" fmla="*/ 0 w 239"/>
                  <a:gd name="T87" fmla="*/ 68 h 78"/>
                  <a:gd name="T88" fmla="*/ 2 w 239"/>
                  <a:gd name="T89" fmla="*/ 6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9"/>
                  <a:gd name="T136" fmla="*/ 0 h 78"/>
                  <a:gd name="T137" fmla="*/ 239 w 239"/>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9" h="78">
                    <a:moveTo>
                      <a:pt x="2" y="62"/>
                    </a:moveTo>
                    <a:lnTo>
                      <a:pt x="10" y="65"/>
                    </a:lnTo>
                    <a:lnTo>
                      <a:pt x="19" y="67"/>
                    </a:lnTo>
                    <a:lnTo>
                      <a:pt x="35" y="69"/>
                    </a:lnTo>
                    <a:lnTo>
                      <a:pt x="52" y="71"/>
                    </a:lnTo>
                    <a:lnTo>
                      <a:pt x="68" y="71"/>
                    </a:lnTo>
                    <a:lnTo>
                      <a:pt x="85" y="71"/>
                    </a:lnTo>
                    <a:lnTo>
                      <a:pt x="92" y="70"/>
                    </a:lnTo>
                    <a:lnTo>
                      <a:pt x="100" y="69"/>
                    </a:lnTo>
                    <a:lnTo>
                      <a:pt x="108" y="67"/>
                    </a:lnTo>
                    <a:lnTo>
                      <a:pt x="115" y="66"/>
                    </a:lnTo>
                    <a:lnTo>
                      <a:pt x="131" y="62"/>
                    </a:lnTo>
                    <a:lnTo>
                      <a:pt x="146" y="57"/>
                    </a:lnTo>
                    <a:lnTo>
                      <a:pt x="153" y="54"/>
                    </a:lnTo>
                    <a:lnTo>
                      <a:pt x="160" y="51"/>
                    </a:lnTo>
                    <a:lnTo>
                      <a:pt x="174" y="44"/>
                    </a:lnTo>
                    <a:lnTo>
                      <a:pt x="187" y="37"/>
                    </a:lnTo>
                    <a:lnTo>
                      <a:pt x="200" y="28"/>
                    </a:lnTo>
                    <a:lnTo>
                      <a:pt x="212" y="19"/>
                    </a:lnTo>
                    <a:lnTo>
                      <a:pt x="218" y="15"/>
                    </a:lnTo>
                    <a:lnTo>
                      <a:pt x="224" y="10"/>
                    </a:lnTo>
                    <a:lnTo>
                      <a:pt x="235" y="0"/>
                    </a:lnTo>
                    <a:lnTo>
                      <a:pt x="239" y="4"/>
                    </a:lnTo>
                    <a:lnTo>
                      <a:pt x="228" y="15"/>
                    </a:lnTo>
                    <a:lnTo>
                      <a:pt x="222" y="20"/>
                    </a:lnTo>
                    <a:lnTo>
                      <a:pt x="216" y="24"/>
                    </a:lnTo>
                    <a:lnTo>
                      <a:pt x="203" y="34"/>
                    </a:lnTo>
                    <a:lnTo>
                      <a:pt x="190" y="42"/>
                    </a:lnTo>
                    <a:lnTo>
                      <a:pt x="177" y="50"/>
                    </a:lnTo>
                    <a:lnTo>
                      <a:pt x="163" y="57"/>
                    </a:lnTo>
                    <a:lnTo>
                      <a:pt x="156" y="60"/>
                    </a:lnTo>
                    <a:lnTo>
                      <a:pt x="148" y="63"/>
                    </a:lnTo>
                    <a:lnTo>
                      <a:pt x="133" y="68"/>
                    </a:lnTo>
                    <a:lnTo>
                      <a:pt x="117" y="72"/>
                    </a:lnTo>
                    <a:lnTo>
                      <a:pt x="109" y="74"/>
                    </a:lnTo>
                    <a:lnTo>
                      <a:pt x="101" y="75"/>
                    </a:lnTo>
                    <a:lnTo>
                      <a:pt x="93" y="76"/>
                    </a:lnTo>
                    <a:lnTo>
                      <a:pt x="85" y="77"/>
                    </a:lnTo>
                    <a:lnTo>
                      <a:pt x="68" y="78"/>
                    </a:lnTo>
                    <a:lnTo>
                      <a:pt x="52" y="77"/>
                    </a:lnTo>
                    <a:lnTo>
                      <a:pt x="35" y="76"/>
                    </a:lnTo>
                    <a:lnTo>
                      <a:pt x="18" y="73"/>
                    </a:lnTo>
                    <a:lnTo>
                      <a:pt x="8" y="71"/>
                    </a:lnTo>
                    <a:lnTo>
                      <a:pt x="0" y="68"/>
                    </a:lnTo>
                    <a:lnTo>
                      <a:pt x="2" y="62"/>
                    </a:lnTo>
                    <a:close/>
                  </a:path>
                </a:pathLst>
              </a:custGeom>
              <a:solidFill>
                <a:srgbClr val="000000"/>
              </a:solidFill>
              <a:ln w="9525">
                <a:noFill/>
                <a:round/>
                <a:headEnd/>
                <a:tailEnd/>
              </a:ln>
            </p:spPr>
            <p:txBody>
              <a:bodyPr/>
              <a:lstStyle/>
              <a:p>
                <a:endParaRPr lang="he-IL"/>
              </a:p>
            </p:txBody>
          </p:sp>
          <p:sp>
            <p:nvSpPr>
              <p:cNvPr id="467" name="Freeform 169"/>
              <p:cNvSpPr>
                <a:spLocks/>
              </p:cNvSpPr>
              <p:nvPr/>
            </p:nvSpPr>
            <p:spPr bwMode="auto">
              <a:xfrm>
                <a:off x="4306" y="3035"/>
                <a:ext cx="7" cy="6"/>
              </a:xfrm>
              <a:custGeom>
                <a:avLst/>
                <a:gdLst>
                  <a:gd name="T0" fmla="*/ 2 w 7"/>
                  <a:gd name="T1" fmla="*/ 2 h 6"/>
                  <a:gd name="T2" fmla="*/ 0 w 7"/>
                  <a:gd name="T3" fmla="*/ 5 h 6"/>
                  <a:gd name="T4" fmla="*/ 4 w 7"/>
                  <a:gd name="T5" fmla="*/ 6 h 6"/>
                  <a:gd name="T6" fmla="*/ 6 w 7"/>
                  <a:gd name="T7" fmla="*/ 0 h 6"/>
                  <a:gd name="T8" fmla="*/ 7 w 7"/>
                  <a:gd name="T9" fmla="*/ 5 h 6"/>
                  <a:gd name="T10" fmla="*/ 2 w 7"/>
                  <a:gd name="T11" fmla="*/ 2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2" y="2"/>
                    </a:moveTo>
                    <a:lnTo>
                      <a:pt x="0" y="5"/>
                    </a:lnTo>
                    <a:lnTo>
                      <a:pt x="4" y="6"/>
                    </a:lnTo>
                    <a:lnTo>
                      <a:pt x="6" y="0"/>
                    </a:lnTo>
                    <a:lnTo>
                      <a:pt x="7" y="5"/>
                    </a:lnTo>
                    <a:lnTo>
                      <a:pt x="2" y="2"/>
                    </a:lnTo>
                    <a:close/>
                  </a:path>
                </a:pathLst>
              </a:custGeom>
              <a:solidFill>
                <a:srgbClr val="000000"/>
              </a:solidFill>
              <a:ln w="9525">
                <a:noFill/>
                <a:round/>
                <a:headEnd/>
                <a:tailEnd/>
              </a:ln>
            </p:spPr>
            <p:txBody>
              <a:bodyPr/>
              <a:lstStyle/>
              <a:p>
                <a:endParaRPr lang="he-IL"/>
              </a:p>
            </p:txBody>
          </p:sp>
          <p:sp>
            <p:nvSpPr>
              <p:cNvPr id="468" name="Freeform 170"/>
              <p:cNvSpPr>
                <a:spLocks/>
              </p:cNvSpPr>
              <p:nvPr/>
            </p:nvSpPr>
            <p:spPr bwMode="auto">
              <a:xfrm>
                <a:off x="4273" y="2762"/>
                <a:ext cx="276" cy="216"/>
              </a:xfrm>
              <a:custGeom>
                <a:avLst/>
                <a:gdLst>
                  <a:gd name="T0" fmla="*/ 272 w 276"/>
                  <a:gd name="T1" fmla="*/ 216 h 216"/>
                  <a:gd name="T2" fmla="*/ 276 w 276"/>
                  <a:gd name="T3" fmla="*/ 211 h 216"/>
                  <a:gd name="T4" fmla="*/ 4 w 276"/>
                  <a:gd name="T5" fmla="*/ 0 h 216"/>
                  <a:gd name="T6" fmla="*/ 0 w 276"/>
                  <a:gd name="T7" fmla="*/ 5 h 216"/>
                  <a:gd name="T8" fmla="*/ 272 w 276"/>
                  <a:gd name="T9" fmla="*/ 216 h 216"/>
                  <a:gd name="T10" fmla="*/ 0 60000 65536"/>
                  <a:gd name="T11" fmla="*/ 0 60000 65536"/>
                  <a:gd name="T12" fmla="*/ 0 60000 65536"/>
                  <a:gd name="T13" fmla="*/ 0 60000 65536"/>
                  <a:gd name="T14" fmla="*/ 0 60000 65536"/>
                  <a:gd name="T15" fmla="*/ 0 w 276"/>
                  <a:gd name="T16" fmla="*/ 0 h 216"/>
                  <a:gd name="T17" fmla="*/ 276 w 276"/>
                  <a:gd name="T18" fmla="*/ 216 h 216"/>
                </a:gdLst>
                <a:ahLst/>
                <a:cxnLst>
                  <a:cxn ang="T10">
                    <a:pos x="T0" y="T1"/>
                  </a:cxn>
                  <a:cxn ang="T11">
                    <a:pos x="T2" y="T3"/>
                  </a:cxn>
                  <a:cxn ang="T12">
                    <a:pos x="T4" y="T5"/>
                  </a:cxn>
                  <a:cxn ang="T13">
                    <a:pos x="T6" y="T7"/>
                  </a:cxn>
                  <a:cxn ang="T14">
                    <a:pos x="T8" y="T9"/>
                  </a:cxn>
                </a:cxnLst>
                <a:rect l="T15" t="T16" r="T17" b="T18"/>
                <a:pathLst>
                  <a:path w="276" h="216">
                    <a:moveTo>
                      <a:pt x="272" y="216"/>
                    </a:moveTo>
                    <a:lnTo>
                      <a:pt x="276" y="211"/>
                    </a:lnTo>
                    <a:lnTo>
                      <a:pt x="4" y="0"/>
                    </a:lnTo>
                    <a:lnTo>
                      <a:pt x="0" y="5"/>
                    </a:lnTo>
                    <a:lnTo>
                      <a:pt x="272" y="216"/>
                    </a:lnTo>
                    <a:close/>
                  </a:path>
                </a:pathLst>
              </a:custGeom>
              <a:solidFill>
                <a:srgbClr val="000000"/>
              </a:solidFill>
              <a:ln w="9525">
                <a:noFill/>
                <a:round/>
                <a:headEnd/>
                <a:tailEnd/>
              </a:ln>
            </p:spPr>
            <p:txBody>
              <a:bodyPr/>
              <a:lstStyle/>
              <a:p>
                <a:endParaRPr lang="he-IL"/>
              </a:p>
            </p:txBody>
          </p:sp>
          <p:sp>
            <p:nvSpPr>
              <p:cNvPr id="469" name="Freeform 171"/>
              <p:cNvSpPr>
                <a:spLocks/>
              </p:cNvSpPr>
              <p:nvPr/>
            </p:nvSpPr>
            <p:spPr bwMode="auto">
              <a:xfrm>
                <a:off x="4545" y="2973"/>
                <a:ext cx="7" cy="5"/>
              </a:xfrm>
              <a:custGeom>
                <a:avLst/>
                <a:gdLst>
                  <a:gd name="T0" fmla="*/ 4 w 7"/>
                  <a:gd name="T1" fmla="*/ 4 h 5"/>
                  <a:gd name="T2" fmla="*/ 7 w 7"/>
                  <a:gd name="T3" fmla="*/ 2 h 5"/>
                  <a:gd name="T4" fmla="*/ 4 w 7"/>
                  <a:gd name="T5" fmla="*/ 0 h 5"/>
                  <a:gd name="T6" fmla="*/ 0 w 7"/>
                  <a:gd name="T7" fmla="*/ 5 h 5"/>
                  <a:gd name="T8" fmla="*/ 0 w 7"/>
                  <a:gd name="T9" fmla="*/ 0 h 5"/>
                  <a:gd name="T10" fmla="*/ 4 w 7"/>
                  <a:gd name="T11" fmla="*/ 4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4" y="4"/>
                    </a:moveTo>
                    <a:lnTo>
                      <a:pt x="7" y="2"/>
                    </a:lnTo>
                    <a:lnTo>
                      <a:pt x="4" y="0"/>
                    </a:lnTo>
                    <a:lnTo>
                      <a:pt x="0" y="5"/>
                    </a:lnTo>
                    <a:lnTo>
                      <a:pt x="0" y="0"/>
                    </a:lnTo>
                    <a:lnTo>
                      <a:pt x="4" y="4"/>
                    </a:lnTo>
                    <a:close/>
                  </a:path>
                </a:pathLst>
              </a:custGeom>
              <a:solidFill>
                <a:srgbClr val="000000"/>
              </a:solidFill>
              <a:ln w="9525">
                <a:noFill/>
                <a:round/>
                <a:headEnd/>
                <a:tailEnd/>
              </a:ln>
            </p:spPr>
            <p:txBody>
              <a:bodyPr/>
              <a:lstStyle/>
              <a:p>
                <a:endParaRPr lang="he-IL"/>
              </a:p>
            </p:txBody>
          </p:sp>
          <p:sp>
            <p:nvSpPr>
              <p:cNvPr id="470" name="Freeform 172"/>
              <p:cNvSpPr>
                <a:spLocks/>
              </p:cNvSpPr>
              <p:nvPr/>
            </p:nvSpPr>
            <p:spPr bwMode="auto">
              <a:xfrm>
                <a:off x="4253" y="2763"/>
                <a:ext cx="24" cy="27"/>
              </a:xfrm>
              <a:custGeom>
                <a:avLst/>
                <a:gdLst>
                  <a:gd name="T0" fmla="*/ 24 w 24"/>
                  <a:gd name="T1" fmla="*/ 4 h 27"/>
                  <a:gd name="T2" fmla="*/ 19 w 24"/>
                  <a:gd name="T3" fmla="*/ 0 h 27"/>
                  <a:gd name="T4" fmla="*/ 0 w 24"/>
                  <a:gd name="T5" fmla="*/ 23 h 27"/>
                  <a:gd name="T6" fmla="*/ 5 w 24"/>
                  <a:gd name="T7" fmla="*/ 27 h 27"/>
                  <a:gd name="T8" fmla="*/ 24 w 24"/>
                  <a:gd name="T9" fmla="*/ 4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24" y="4"/>
                    </a:moveTo>
                    <a:lnTo>
                      <a:pt x="19" y="0"/>
                    </a:lnTo>
                    <a:lnTo>
                      <a:pt x="0" y="23"/>
                    </a:lnTo>
                    <a:lnTo>
                      <a:pt x="5" y="27"/>
                    </a:lnTo>
                    <a:lnTo>
                      <a:pt x="24" y="4"/>
                    </a:lnTo>
                    <a:close/>
                  </a:path>
                </a:pathLst>
              </a:custGeom>
              <a:solidFill>
                <a:srgbClr val="000000"/>
              </a:solidFill>
              <a:ln w="9525">
                <a:noFill/>
                <a:round/>
                <a:headEnd/>
                <a:tailEnd/>
              </a:ln>
            </p:spPr>
            <p:txBody>
              <a:bodyPr/>
              <a:lstStyle/>
              <a:p>
                <a:endParaRPr lang="he-IL"/>
              </a:p>
            </p:txBody>
          </p:sp>
          <p:sp>
            <p:nvSpPr>
              <p:cNvPr id="471" name="Freeform 173"/>
              <p:cNvSpPr>
                <a:spLocks/>
              </p:cNvSpPr>
              <p:nvPr/>
            </p:nvSpPr>
            <p:spPr bwMode="auto">
              <a:xfrm>
                <a:off x="4272" y="2760"/>
                <a:ext cx="5" cy="7"/>
              </a:xfrm>
              <a:custGeom>
                <a:avLst/>
                <a:gdLst>
                  <a:gd name="T0" fmla="*/ 5 w 5"/>
                  <a:gd name="T1" fmla="*/ 2 h 7"/>
                  <a:gd name="T2" fmla="*/ 2 w 5"/>
                  <a:gd name="T3" fmla="*/ 0 h 7"/>
                  <a:gd name="T4" fmla="*/ 0 w 5"/>
                  <a:gd name="T5" fmla="*/ 3 h 7"/>
                  <a:gd name="T6" fmla="*/ 5 w 5"/>
                  <a:gd name="T7" fmla="*/ 7 h 7"/>
                  <a:gd name="T8" fmla="*/ 1 w 5"/>
                  <a:gd name="T9" fmla="*/ 7 h 7"/>
                  <a:gd name="T10" fmla="*/ 5 w 5"/>
                  <a:gd name="T11" fmla="*/ 2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5" y="2"/>
                    </a:moveTo>
                    <a:lnTo>
                      <a:pt x="2" y="0"/>
                    </a:lnTo>
                    <a:lnTo>
                      <a:pt x="0" y="3"/>
                    </a:lnTo>
                    <a:lnTo>
                      <a:pt x="5" y="7"/>
                    </a:lnTo>
                    <a:lnTo>
                      <a:pt x="1" y="7"/>
                    </a:lnTo>
                    <a:lnTo>
                      <a:pt x="5" y="2"/>
                    </a:lnTo>
                    <a:close/>
                  </a:path>
                </a:pathLst>
              </a:custGeom>
              <a:solidFill>
                <a:srgbClr val="000000"/>
              </a:solidFill>
              <a:ln w="9525">
                <a:noFill/>
                <a:round/>
                <a:headEnd/>
                <a:tailEnd/>
              </a:ln>
            </p:spPr>
            <p:txBody>
              <a:bodyPr/>
              <a:lstStyle/>
              <a:p>
                <a:endParaRPr lang="he-IL"/>
              </a:p>
            </p:txBody>
          </p:sp>
          <p:sp>
            <p:nvSpPr>
              <p:cNvPr id="472" name="Freeform 174"/>
              <p:cNvSpPr>
                <a:spLocks/>
              </p:cNvSpPr>
              <p:nvPr/>
            </p:nvSpPr>
            <p:spPr bwMode="auto">
              <a:xfrm>
                <a:off x="4232" y="2786"/>
                <a:ext cx="26" cy="11"/>
              </a:xfrm>
              <a:custGeom>
                <a:avLst/>
                <a:gdLst>
                  <a:gd name="T0" fmla="*/ 26 w 26"/>
                  <a:gd name="T1" fmla="*/ 4 h 11"/>
                  <a:gd name="T2" fmla="*/ 23 w 26"/>
                  <a:gd name="T3" fmla="*/ 7 h 11"/>
                  <a:gd name="T4" fmla="*/ 20 w 26"/>
                  <a:gd name="T5" fmla="*/ 9 h 11"/>
                  <a:gd name="T6" fmla="*/ 17 w 26"/>
                  <a:gd name="T7" fmla="*/ 10 h 11"/>
                  <a:gd name="T8" fmla="*/ 13 w 26"/>
                  <a:gd name="T9" fmla="*/ 11 h 11"/>
                  <a:gd name="T10" fmla="*/ 9 w 26"/>
                  <a:gd name="T11" fmla="*/ 11 h 11"/>
                  <a:gd name="T12" fmla="*/ 6 w 26"/>
                  <a:gd name="T13" fmla="*/ 10 h 11"/>
                  <a:gd name="T14" fmla="*/ 3 w 26"/>
                  <a:gd name="T15" fmla="*/ 9 h 11"/>
                  <a:gd name="T16" fmla="*/ 0 w 26"/>
                  <a:gd name="T17" fmla="*/ 7 h 11"/>
                  <a:gd name="T18" fmla="*/ 3 w 26"/>
                  <a:gd name="T19" fmla="*/ 2 h 11"/>
                  <a:gd name="T20" fmla="*/ 6 w 26"/>
                  <a:gd name="T21" fmla="*/ 3 h 11"/>
                  <a:gd name="T22" fmla="*/ 8 w 26"/>
                  <a:gd name="T23" fmla="*/ 4 h 11"/>
                  <a:gd name="T24" fmla="*/ 10 w 26"/>
                  <a:gd name="T25" fmla="*/ 5 h 11"/>
                  <a:gd name="T26" fmla="*/ 12 w 26"/>
                  <a:gd name="T27" fmla="*/ 5 h 11"/>
                  <a:gd name="T28" fmla="*/ 15 w 26"/>
                  <a:gd name="T29" fmla="*/ 5 h 11"/>
                  <a:gd name="T30" fmla="*/ 17 w 26"/>
                  <a:gd name="T31" fmla="*/ 3 h 11"/>
                  <a:gd name="T32" fmla="*/ 19 w 26"/>
                  <a:gd name="T33" fmla="*/ 2 h 11"/>
                  <a:gd name="T34" fmla="*/ 21 w 26"/>
                  <a:gd name="T35" fmla="*/ 0 h 11"/>
                  <a:gd name="T36" fmla="*/ 26 w 26"/>
                  <a:gd name="T37" fmla="*/ 4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11"/>
                  <a:gd name="T59" fmla="*/ 26 w 26"/>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11">
                    <a:moveTo>
                      <a:pt x="26" y="4"/>
                    </a:moveTo>
                    <a:lnTo>
                      <a:pt x="23" y="7"/>
                    </a:lnTo>
                    <a:lnTo>
                      <a:pt x="20" y="9"/>
                    </a:lnTo>
                    <a:lnTo>
                      <a:pt x="17" y="10"/>
                    </a:lnTo>
                    <a:lnTo>
                      <a:pt x="13" y="11"/>
                    </a:lnTo>
                    <a:lnTo>
                      <a:pt x="9" y="11"/>
                    </a:lnTo>
                    <a:lnTo>
                      <a:pt x="6" y="10"/>
                    </a:lnTo>
                    <a:lnTo>
                      <a:pt x="3" y="9"/>
                    </a:lnTo>
                    <a:lnTo>
                      <a:pt x="0" y="7"/>
                    </a:lnTo>
                    <a:lnTo>
                      <a:pt x="3" y="2"/>
                    </a:lnTo>
                    <a:lnTo>
                      <a:pt x="6" y="3"/>
                    </a:lnTo>
                    <a:lnTo>
                      <a:pt x="8" y="4"/>
                    </a:lnTo>
                    <a:lnTo>
                      <a:pt x="10" y="5"/>
                    </a:lnTo>
                    <a:lnTo>
                      <a:pt x="12" y="5"/>
                    </a:lnTo>
                    <a:lnTo>
                      <a:pt x="15" y="5"/>
                    </a:lnTo>
                    <a:lnTo>
                      <a:pt x="17" y="3"/>
                    </a:lnTo>
                    <a:lnTo>
                      <a:pt x="19" y="2"/>
                    </a:lnTo>
                    <a:lnTo>
                      <a:pt x="21" y="0"/>
                    </a:lnTo>
                    <a:lnTo>
                      <a:pt x="26" y="4"/>
                    </a:lnTo>
                    <a:close/>
                  </a:path>
                </a:pathLst>
              </a:custGeom>
              <a:solidFill>
                <a:srgbClr val="000000"/>
              </a:solidFill>
              <a:ln w="9525">
                <a:noFill/>
                <a:round/>
                <a:headEnd/>
                <a:tailEnd/>
              </a:ln>
            </p:spPr>
            <p:txBody>
              <a:bodyPr/>
              <a:lstStyle/>
              <a:p>
                <a:endParaRPr lang="he-IL"/>
              </a:p>
            </p:txBody>
          </p:sp>
          <p:sp>
            <p:nvSpPr>
              <p:cNvPr id="473" name="Freeform 175"/>
              <p:cNvSpPr>
                <a:spLocks/>
              </p:cNvSpPr>
              <p:nvPr/>
            </p:nvSpPr>
            <p:spPr bwMode="auto">
              <a:xfrm>
                <a:off x="4253" y="2786"/>
                <a:ext cx="5" cy="4"/>
              </a:xfrm>
              <a:custGeom>
                <a:avLst/>
                <a:gdLst>
                  <a:gd name="T0" fmla="*/ 5 w 5"/>
                  <a:gd name="T1" fmla="*/ 4 h 4"/>
                  <a:gd name="T2" fmla="*/ 0 w 5"/>
                  <a:gd name="T3" fmla="*/ 0 h 4"/>
                  <a:gd name="T4" fmla="*/ 5 w 5"/>
                  <a:gd name="T5" fmla="*/ 4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5" y="4"/>
                    </a:moveTo>
                    <a:lnTo>
                      <a:pt x="0" y="0"/>
                    </a:lnTo>
                    <a:lnTo>
                      <a:pt x="5" y="4"/>
                    </a:lnTo>
                    <a:close/>
                  </a:path>
                </a:pathLst>
              </a:custGeom>
              <a:solidFill>
                <a:srgbClr val="000000"/>
              </a:solidFill>
              <a:ln w="9525">
                <a:noFill/>
                <a:round/>
                <a:headEnd/>
                <a:tailEnd/>
              </a:ln>
            </p:spPr>
            <p:txBody>
              <a:bodyPr/>
              <a:lstStyle/>
              <a:p>
                <a:endParaRPr lang="he-IL"/>
              </a:p>
            </p:txBody>
          </p:sp>
          <p:sp>
            <p:nvSpPr>
              <p:cNvPr id="474" name="Freeform 176"/>
              <p:cNvSpPr>
                <a:spLocks/>
              </p:cNvSpPr>
              <p:nvPr/>
            </p:nvSpPr>
            <p:spPr bwMode="auto">
              <a:xfrm>
                <a:off x="4228" y="2785"/>
                <a:ext cx="7" cy="8"/>
              </a:xfrm>
              <a:custGeom>
                <a:avLst/>
                <a:gdLst>
                  <a:gd name="T0" fmla="*/ 3 w 7"/>
                  <a:gd name="T1" fmla="*/ 8 h 8"/>
                  <a:gd name="T2" fmla="*/ 7 w 7"/>
                  <a:gd name="T3" fmla="*/ 3 h 8"/>
                  <a:gd name="T4" fmla="*/ 4 w 7"/>
                  <a:gd name="T5" fmla="*/ 0 h 8"/>
                  <a:gd name="T6" fmla="*/ 0 w 7"/>
                  <a:gd name="T7" fmla="*/ 5 h 8"/>
                  <a:gd name="T8" fmla="*/ 3 w 7"/>
                  <a:gd name="T9" fmla="*/ 8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3" y="8"/>
                    </a:moveTo>
                    <a:lnTo>
                      <a:pt x="7" y="3"/>
                    </a:lnTo>
                    <a:lnTo>
                      <a:pt x="4" y="0"/>
                    </a:lnTo>
                    <a:lnTo>
                      <a:pt x="0" y="5"/>
                    </a:lnTo>
                    <a:lnTo>
                      <a:pt x="3" y="8"/>
                    </a:lnTo>
                    <a:close/>
                  </a:path>
                </a:pathLst>
              </a:custGeom>
              <a:solidFill>
                <a:srgbClr val="000000"/>
              </a:solidFill>
              <a:ln w="9525">
                <a:noFill/>
                <a:round/>
                <a:headEnd/>
                <a:tailEnd/>
              </a:ln>
            </p:spPr>
            <p:txBody>
              <a:bodyPr/>
              <a:lstStyle/>
              <a:p>
                <a:endParaRPr lang="he-IL"/>
              </a:p>
            </p:txBody>
          </p:sp>
          <p:sp>
            <p:nvSpPr>
              <p:cNvPr id="475" name="Freeform 177"/>
              <p:cNvSpPr>
                <a:spLocks/>
              </p:cNvSpPr>
              <p:nvPr/>
            </p:nvSpPr>
            <p:spPr bwMode="auto">
              <a:xfrm>
                <a:off x="4231" y="2788"/>
                <a:ext cx="4" cy="5"/>
              </a:xfrm>
              <a:custGeom>
                <a:avLst/>
                <a:gdLst>
                  <a:gd name="T0" fmla="*/ 1 w 4"/>
                  <a:gd name="T1" fmla="*/ 5 h 5"/>
                  <a:gd name="T2" fmla="*/ 0 w 4"/>
                  <a:gd name="T3" fmla="*/ 5 h 5"/>
                  <a:gd name="T4" fmla="*/ 4 w 4"/>
                  <a:gd name="T5" fmla="*/ 0 h 5"/>
                  <a:gd name="T6" fmla="*/ 1 w 4"/>
                  <a:gd name="T7" fmla="*/ 5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1" y="5"/>
                    </a:moveTo>
                    <a:lnTo>
                      <a:pt x="0" y="5"/>
                    </a:lnTo>
                    <a:lnTo>
                      <a:pt x="4" y="0"/>
                    </a:lnTo>
                    <a:lnTo>
                      <a:pt x="1" y="5"/>
                    </a:lnTo>
                    <a:close/>
                  </a:path>
                </a:pathLst>
              </a:custGeom>
              <a:solidFill>
                <a:srgbClr val="000000"/>
              </a:solidFill>
              <a:ln w="9525">
                <a:noFill/>
                <a:round/>
                <a:headEnd/>
                <a:tailEnd/>
              </a:ln>
            </p:spPr>
            <p:txBody>
              <a:bodyPr/>
              <a:lstStyle/>
              <a:p>
                <a:endParaRPr lang="he-IL"/>
              </a:p>
            </p:txBody>
          </p:sp>
          <p:sp>
            <p:nvSpPr>
              <p:cNvPr id="476" name="Freeform 178"/>
              <p:cNvSpPr>
                <a:spLocks/>
              </p:cNvSpPr>
              <p:nvPr/>
            </p:nvSpPr>
            <p:spPr bwMode="auto">
              <a:xfrm>
                <a:off x="4221" y="2764"/>
                <a:ext cx="11" cy="26"/>
              </a:xfrm>
              <a:custGeom>
                <a:avLst/>
                <a:gdLst>
                  <a:gd name="T0" fmla="*/ 6 w 11"/>
                  <a:gd name="T1" fmla="*/ 26 h 26"/>
                  <a:gd name="T2" fmla="*/ 4 w 11"/>
                  <a:gd name="T3" fmla="*/ 23 h 26"/>
                  <a:gd name="T4" fmla="*/ 2 w 11"/>
                  <a:gd name="T5" fmla="*/ 20 h 26"/>
                  <a:gd name="T6" fmla="*/ 1 w 11"/>
                  <a:gd name="T7" fmla="*/ 17 h 26"/>
                  <a:gd name="T8" fmla="*/ 0 w 11"/>
                  <a:gd name="T9" fmla="*/ 13 h 26"/>
                  <a:gd name="T10" fmla="*/ 0 w 11"/>
                  <a:gd name="T11" fmla="*/ 10 h 26"/>
                  <a:gd name="T12" fmla="*/ 0 w 11"/>
                  <a:gd name="T13" fmla="*/ 6 h 26"/>
                  <a:gd name="T14" fmla="*/ 2 w 11"/>
                  <a:gd name="T15" fmla="*/ 3 h 26"/>
                  <a:gd name="T16" fmla="*/ 4 w 11"/>
                  <a:gd name="T17" fmla="*/ 0 h 26"/>
                  <a:gd name="T18" fmla="*/ 9 w 11"/>
                  <a:gd name="T19" fmla="*/ 3 h 26"/>
                  <a:gd name="T20" fmla="*/ 7 w 11"/>
                  <a:gd name="T21" fmla="*/ 6 h 26"/>
                  <a:gd name="T22" fmla="*/ 6 w 11"/>
                  <a:gd name="T23" fmla="*/ 8 h 26"/>
                  <a:gd name="T24" fmla="*/ 6 w 11"/>
                  <a:gd name="T25" fmla="*/ 10 h 26"/>
                  <a:gd name="T26" fmla="*/ 6 w 11"/>
                  <a:gd name="T27" fmla="*/ 13 h 26"/>
                  <a:gd name="T28" fmla="*/ 6 w 11"/>
                  <a:gd name="T29" fmla="*/ 15 h 26"/>
                  <a:gd name="T30" fmla="*/ 7 w 11"/>
                  <a:gd name="T31" fmla="*/ 17 h 26"/>
                  <a:gd name="T32" fmla="*/ 9 w 11"/>
                  <a:gd name="T33" fmla="*/ 19 h 26"/>
                  <a:gd name="T34" fmla="*/ 11 w 11"/>
                  <a:gd name="T35" fmla="*/ 21 h 26"/>
                  <a:gd name="T36" fmla="*/ 6 w 11"/>
                  <a:gd name="T37" fmla="*/ 26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26"/>
                  <a:gd name="T59" fmla="*/ 11 w 11"/>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26">
                    <a:moveTo>
                      <a:pt x="6" y="26"/>
                    </a:moveTo>
                    <a:lnTo>
                      <a:pt x="4" y="23"/>
                    </a:lnTo>
                    <a:lnTo>
                      <a:pt x="2" y="20"/>
                    </a:lnTo>
                    <a:lnTo>
                      <a:pt x="1" y="17"/>
                    </a:lnTo>
                    <a:lnTo>
                      <a:pt x="0" y="13"/>
                    </a:lnTo>
                    <a:lnTo>
                      <a:pt x="0" y="10"/>
                    </a:lnTo>
                    <a:lnTo>
                      <a:pt x="0" y="6"/>
                    </a:lnTo>
                    <a:lnTo>
                      <a:pt x="2" y="3"/>
                    </a:lnTo>
                    <a:lnTo>
                      <a:pt x="4" y="0"/>
                    </a:lnTo>
                    <a:lnTo>
                      <a:pt x="9" y="3"/>
                    </a:lnTo>
                    <a:lnTo>
                      <a:pt x="7" y="6"/>
                    </a:lnTo>
                    <a:lnTo>
                      <a:pt x="6" y="8"/>
                    </a:lnTo>
                    <a:lnTo>
                      <a:pt x="6" y="10"/>
                    </a:lnTo>
                    <a:lnTo>
                      <a:pt x="6" y="13"/>
                    </a:lnTo>
                    <a:lnTo>
                      <a:pt x="6" y="15"/>
                    </a:lnTo>
                    <a:lnTo>
                      <a:pt x="7" y="17"/>
                    </a:lnTo>
                    <a:lnTo>
                      <a:pt x="9" y="19"/>
                    </a:lnTo>
                    <a:lnTo>
                      <a:pt x="11" y="21"/>
                    </a:lnTo>
                    <a:lnTo>
                      <a:pt x="6" y="26"/>
                    </a:lnTo>
                    <a:close/>
                  </a:path>
                </a:pathLst>
              </a:custGeom>
              <a:solidFill>
                <a:srgbClr val="000000"/>
              </a:solidFill>
              <a:ln w="9525">
                <a:noFill/>
                <a:round/>
                <a:headEnd/>
                <a:tailEnd/>
              </a:ln>
            </p:spPr>
            <p:txBody>
              <a:bodyPr/>
              <a:lstStyle/>
              <a:p>
                <a:endParaRPr lang="he-IL"/>
              </a:p>
            </p:txBody>
          </p:sp>
          <p:sp>
            <p:nvSpPr>
              <p:cNvPr id="477" name="Freeform 179"/>
              <p:cNvSpPr>
                <a:spLocks/>
              </p:cNvSpPr>
              <p:nvPr/>
            </p:nvSpPr>
            <p:spPr bwMode="auto">
              <a:xfrm>
                <a:off x="4227" y="2785"/>
                <a:ext cx="5" cy="5"/>
              </a:xfrm>
              <a:custGeom>
                <a:avLst/>
                <a:gdLst>
                  <a:gd name="T0" fmla="*/ 1 w 5"/>
                  <a:gd name="T1" fmla="*/ 5 h 5"/>
                  <a:gd name="T2" fmla="*/ 0 w 5"/>
                  <a:gd name="T3" fmla="*/ 5 h 5"/>
                  <a:gd name="T4" fmla="*/ 5 w 5"/>
                  <a:gd name="T5" fmla="*/ 0 h 5"/>
                  <a:gd name="T6" fmla="*/ 1 w 5"/>
                  <a:gd name="T7" fmla="*/ 5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1" y="5"/>
                    </a:moveTo>
                    <a:lnTo>
                      <a:pt x="0" y="5"/>
                    </a:lnTo>
                    <a:lnTo>
                      <a:pt x="5" y="0"/>
                    </a:lnTo>
                    <a:lnTo>
                      <a:pt x="1" y="5"/>
                    </a:lnTo>
                    <a:close/>
                  </a:path>
                </a:pathLst>
              </a:custGeom>
              <a:solidFill>
                <a:srgbClr val="000000"/>
              </a:solidFill>
              <a:ln w="9525">
                <a:noFill/>
                <a:round/>
                <a:headEnd/>
                <a:tailEnd/>
              </a:ln>
            </p:spPr>
            <p:txBody>
              <a:bodyPr/>
              <a:lstStyle/>
              <a:p>
                <a:endParaRPr lang="he-IL"/>
              </a:p>
            </p:txBody>
          </p:sp>
          <p:sp>
            <p:nvSpPr>
              <p:cNvPr id="478" name="Freeform 180"/>
              <p:cNvSpPr>
                <a:spLocks/>
              </p:cNvSpPr>
              <p:nvPr/>
            </p:nvSpPr>
            <p:spPr bwMode="auto">
              <a:xfrm>
                <a:off x="4225" y="2763"/>
                <a:ext cx="5" cy="4"/>
              </a:xfrm>
              <a:custGeom>
                <a:avLst/>
                <a:gdLst>
                  <a:gd name="T0" fmla="*/ 0 w 5"/>
                  <a:gd name="T1" fmla="*/ 1 h 4"/>
                  <a:gd name="T2" fmla="*/ 0 w 5"/>
                  <a:gd name="T3" fmla="*/ 0 h 4"/>
                  <a:gd name="T4" fmla="*/ 5 w 5"/>
                  <a:gd name="T5" fmla="*/ 4 h 4"/>
                  <a:gd name="T6" fmla="*/ 0 w 5"/>
                  <a:gd name="T7" fmla="*/ 1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1"/>
                    </a:moveTo>
                    <a:lnTo>
                      <a:pt x="0" y="0"/>
                    </a:lnTo>
                    <a:lnTo>
                      <a:pt x="5" y="4"/>
                    </a:lnTo>
                    <a:lnTo>
                      <a:pt x="0" y="1"/>
                    </a:lnTo>
                    <a:close/>
                  </a:path>
                </a:pathLst>
              </a:custGeom>
              <a:solidFill>
                <a:srgbClr val="000000"/>
              </a:solidFill>
              <a:ln w="9525">
                <a:noFill/>
                <a:round/>
                <a:headEnd/>
                <a:tailEnd/>
              </a:ln>
            </p:spPr>
            <p:txBody>
              <a:bodyPr/>
              <a:lstStyle/>
              <a:p>
                <a:endParaRPr lang="he-IL"/>
              </a:p>
            </p:txBody>
          </p:sp>
          <p:sp>
            <p:nvSpPr>
              <p:cNvPr id="479" name="Freeform 181"/>
              <p:cNvSpPr>
                <a:spLocks/>
              </p:cNvSpPr>
              <p:nvPr/>
            </p:nvSpPr>
            <p:spPr bwMode="auto">
              <a:xfrm>
                <a:off x="4403" y="2730"/>
                <a:ext cx="82" cy="159"/>
              </a:xfrm>
              <a:custGeom>
                <a:avLst/>
                <a:gdLst>
                  <a:gd name="T0" fmla="*/ 0 w 82"/>
                  <a:gd name="T1" fmla="*/ 41 h 159"/>
                  <a:gd name="T2" fmla="*/ 2 w 82"/>
                  <a:gd name="T3" fmla="*/ 27 h 159"/>
                  <a:gd name="T4" fmla="*/ 3 w 82"/>
                  <a:gd name="T5" fmla="*/ 20 h 159"/>
                  <a:gd name="T6" fmla="*/ 5 w 82"/>
                  <a:gd name="T7" fmla="*/ 14 h 159"/>
                  <a:gd name="T8" fmla="*/ 8 w 82"/>
                  <a:gd name="T9" fmla="*/ 8 h 159"/>
                  <a:gd name="T10" fmla="*/ 10 w 82"/>
                  <a:gd name="T11" fmla="*/ 6 h 159"/>
                  <a:gd name="T12" fmla="*/ 11 w 82"/>
                  <a:gd name="T13" fmla="*/ 4 h 159"/>
                  <a:gd name="T14" fmla="*/ 14 w 82"/>
                  <a:gd name="T15" fmla="*/ 2 h 159"/>
                  <a:gd name="T16" fmla="*/ 16 w 82"/>
                  <a:gd name="T17" fmla="*/ 1 h 159"/>
                  <a:gd name="T18" fmla="*/ 19 w 82"/>
                  <a:gd name="T19" fmla="*/ 0 h 159"/>
                  <a:gd name="T20" fmla="*/ 22 w 82"/>
                  <a:gd name="T21" fmla="*/ 0 h 159"/>
                  <a:gd name="T22" fmla="*/ 31 w 82"/>
                  <a:gd name="T23" fmla="*/ 1 h 159"/>
                  <a:gd name="T24" fmla="*/ 36 w 82"/>
                  <a:gd name="T25" fmla="*/ 2 h 159"/>
                  <a:gd name="T26" fmla="*/ 39 w 82"/>
                  <a:gd name="T27" fmla="*/ 3 h 159"/>
                  <a:gd name="T28" fmla="*/ 43 w 82"/>
                  <a:gd name="T29" fmla="*/ 4 h 159"/>
                  <a:gd name="T30" fmla="*/ 46 w 82"/>
                  <a:gd name="T31" fmla="*/ 6 h 159"/>
                  <a:gd name="T32" fmla="*/ 52 w 82"/>
                  <a:gd name="T33" fmla="*/ 10 h 159"/>
                  <a:gd name="T34" fmla="*/ 55 w 82"/>
                  <a:gd name="T35" fmla="*/ 13 h 159"/>
                  <a:gd name="T36" fmla="*/ 58 w 82"/>
                  <a:gd name="T37" fmla="*/ 15 h 159"/>
                  <a:gd name="T38" fmla="*/ 63 w 82"/>
                  <a:gd name="T39" fmla="*/ 22 h 159"/>
                  <a:gd name="T40" fmla="*/ 67 w 82"/>
                  <a:gd name="T41" fmla="*/ 28 h 159"/>
                  <a:gd name="T42" fmla="*/ 70 w 82"/>
                  <a:gd name="T43" fmla="*/ 36 h 159"/>
                  <a:gd name="T44" fmla="*/ 74 w 82"/>
                  <a:gd name="T45" fmla="*/ 44 h 159"/>
                  <a:gd name="T46" fmla="*/ 76 w 82"/>
                  <a:gd name="T47" fmla="*/ 53 h 159"/>
                  <a:gd name="T48" fmla="*/ 78 w 82"/>
                  <a:gd name="T49" fmla="*/ 61 h 159"/>
                  <a:gd name="T50" fmla="*/ 80 w 82"/>
                  <a:gd name="T51" fmla="*/ 70 h 159"/>
                  <a:gd name="T52" fmla="*/ 81 w 82"/>
                  <a:gd name="T53" fmla="*/ 80 h 159"/>
                  <a:gd name="T54" fmla="*/ 82 w 82"/>
                  <a:gd name="T55" fmla="*/ 89 h 159"/>
                  <a:gd name="T56" fmla="*/ 82 w 82"/>
                  <a:gd name="T57" fmla="*/ 98 h 159"/>
                  <a:gd name="T58" fmla="*/ 82 w 82"/>
                  <a:gd name="T59" fmla="*/ 107 h 159"/>
                  <a:gd name="T60" fmla="*/ 82 w 82"/>
                  <a:gd name="T61" fmla="*/ 114 h 159"/>
                  <a:gd name="T62" fmla="*/ 80 w 82"/>
                  <a:gd name="T63" fmla="*/ 120 h 159"/>
                  <a:gd name="T64" fmla="*/ 78 w 82"/>
                  <a:gd name="T65" fmla="*/ 126 h 159"/>
                  <a:gd name="T66" fmla="*/ 75 w 82"/>
                  <a:gd name="T67" fmla="*/ 132 h 159"/>
                  <a:gd name="T68" fmla="*/ 71 w 82"/>
                  <a:gd name="T69" fmla="*/ 137 h 159"/>
                  <a:gd name="T70" fmla="*/ 67 w 82"/>
                  <a:gd name="T71" fmla="*/ 141 h 159"/>
                  <a:gd name="T72" fmla="*/ 62 w 82"/>
                  <a:gd name="T73" fmla="*/ 145 h 159"/>
                  <a:gd name="T74" fmla="*/ 56 w 82"/>
                  <a:gd name="T75" fmla="*/ 149 h 159"/>
                  <a:gd name="T76" fmla="*/ 50 w 82"/>
                  <a:gd name="T77" fmla="*/ 152 h 159"/>
                  <a:gd name="T78" fmla="*/ 44 w 82"/>
                  <a:gd name="T79" fmla="*/ 155 h 159"/>
                  <a:gd name="T80" fmla="*/ 37 w 82"/>
                  <a:gd name="T81" fmla="*/ 157 h 159"/>
                  <a:gd name="T82" fmla="*/ 29 w 82"/>
                  <a:gd name="T83" fmla="*/ 158 h 159"/>
                  <a:gd name="T84" fmla="*/ 22 w 82"/>
                  <a:gd name="T85" fmla="*/ 159 h 159"/>
                  <a:gd name="T86" fmla="*/ 15 w 82"/>
                  <a:gd name="T87" fmla="*/ 159 h 159"/>
                  <a:gd name="T88" fmla="*/ 7 w 82"/>
                  <a:gd name="T89" fmla="*/ 159 h 159"/>
                  <a:gd name="T90" fmla="*/ 0 w 82"/>
                  <a:gd name="T91" fmla="*/ 158 h 159"/>
                  <a:gd name="T92" fmla="*/ 0 w 82"/>
                  <a:gd name="T93" fmla="*/ 41 h 1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
                  <a:gd name="T142" fmla="*/ 0 h 159"/>
                  <a:gd name="T143" fmla="*/ 82 w 82"/>
                  <a:gd name="T144" fmla="*/ 159 h 1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 h="159">
                    <a:moveTo>
                      <a:pt x="0" y="41"/>
                    </a:moveTo>
                    <a:lnTo>
                      <a:pt x="2" y="27"/>
                    </a:lnTo>
                    <a:lnTo>
                      <a:pt x="3" y="20"/>
                    </a:lnTo>
                    <a:lnTo>
                      <a:pt x="5" y="14"/>
                    </a:lnTo>
                    <a:lnTo>
                      <a:pt x="8" y="8"/>
                    </a:lnTo>
                    <a:lnTo>
                      <a:pt x="10" y="6"/>
                    </a:lnTo>
                    <a:lnTo>
                      <a:pt x="11" y="4"/>
                    </a:lnTo>
                    <a:lnTo>
                      <a:pt x="14" y="2"/>
                    </a:lnTo>
                    <a:lnTo>
                      <a:pt x="16" y="1"/>
                    </a:lnTo>
                    <a:lnTo>
                      <a:pt x="19" y="0"/>
                    </a:lnTo>
                    <a:lnTo>
                      <a:pt x="22" y="0"/>
                    </a:lnTo>
                    <a:lnTo>
                      <a:pt x="31" y="1"/>
                    </a:lnTo>
                    <a:lnTo>
                      <a:pt x="36" y="2"/>
                    </a:lnTo>
                    <a:lnTo>
                      <a:pt x="39" y="3"/>
                    </a:lnTo>
                    <a:lnTo>
                      <a:pt x="43" y="4"/>
                    </a:lnTo>
                    <a:lnTo>
                      <a:pt x="46" y="6"/>
                    </a:lnTo>
                    <a:lnTo>
                      <a:pt x="52" y="10"/>
                    </a:lnTo>
                    <a:lnTo>
                      <a:pt x="55" y="13"/>
                    </a:lnTo>
                    <a:lnTo>
                      <a:pt x="58" y="15"/>
                    </a:lnTo>
                    <a:lnTo>
                      <a:pt x="63" y="22"/>
                    </a:lnTo>
                    <a:lnTo>
                      <a:pt x="67" y="28"/>
                    </a:lnTo>
                    <a:lnTo>
                      <a:pt x="70" y="36"/>
                    </a:lnTo>
                    <a:lnTo>
                      <a:pt x="74" y="44"/>
                    </a:lnTo>
                    <a:lnTo>
                      <a:pt x="76" y="53"/>
                    </a:lnTo>
                    <a:lnTo>
                      <a:pt x="78" y="61"/>
                    </a:lnTo>
                    <a:lnTo>
                      <a:pt x="80" y="70"/>
                    </a:lnTo>
                    <a:lnTo>
                      <a:pt x="81" y="80"/>
                    </a:lnTo>
                    <a:lnTo>
                      <a:pt x="82" y="89"/>
                    </a:lnTo>
                    <a:lnTo>
                      <a:pt x="82" y="98"/>
                    </a:lnTo>
                    <a:lnTo>
                      <a:pt x="82" y="107"/>
                    </a:lnTo>
                    <a:lnTo>
                      <a:pt x="82" y="114"/>
                    </a:lnTo>
                    <a:lnTo>
                      <a:pt x="80" y="120"/>
                    </a:lnTo>
                    <a:lnTo>
                      <a:pt x="78" y="126"/>
                    </a:lnTo>
                    <a:lnTo>
                      <a:pt x="75" y="132"/>
                    </a:lnTo>
                    <a:lnTo>
                      <a:pt x="71" y="137"/>
                    </a:lnTo>
                    <a:lnTo>
                      <a:pt x="67" y="141"/>
                    </a:lnTo>
                    <a:lnTo>
                      <a:pt x="62" y="145"/>
                    </a:lnTo>
                    <a:lnTo>
                      <a:pt x="56" y="149"/>
                    </a:lnTo>
                    <a:lnTo>
                      <a:pt x="50" y="152"/>
                    </a:lnTo>
                    <a:lnTo>
                      <a:pt x="44" y="155"/>
                    </a:lnTo>
                    <a:lnTo>
                      <a:pt x="37" y="157"/>
                    </a:lnTo>
                    <a:lnTo>
                      <a:pt x="29" y="158"/>
                    </a:lnTo>
                    <a:lnTo>
                      <a:pt x="22" y="159"/>
                    </a:lnTo>
                    <a:lnTo>
                      <a:pt x="15" y="159"/>
                    </a:lnTo>
                    <a:lnTo>
                      <a:pt x="7" y="159"/>
                    </a:lnTo>
                    <a:lnTo>
                      <a:pt x="0" y="158"/>
                    </a:lnTo>
                    <a:lnTo>
                      <a:pt x="0" y="41"/>
                    </a:lnTo>
                    <a:close/>
                  </a:path>
                </a:pathLst>
              </a:custGeom>
              <a:solidFill>
                <a:srgbClr val="000000"/>
              </a:solidFill>
              <a:ln w="9525">
                <a:noFill/>
                <a:round/>
                <a:headEnd/>
                <a:tailEnd/>
              </a:ln>
            </p:spPr>
            <p:txBody>
              <a:bodyPr/>
              <a:lstStyle/>
              <a:p>
                <a:endParaRPr lang="he-IL"/>
              </a:p>
            </p:txBody>
          </p:sp>
          <p:sp>
            <p:nvSpPr>
              <p:cNvPr id="480" name="Freeform 182"/>
              <p:cNvSpPr>
                <a:spLocks/>
              </p:cNvSpPr>
              <p:nvPr/>
            </p:nvSpPr>
            <p:spPr bwMode="auto">
              <a:xfrm>
                <a:off x="4403" y="2730"/>
                <a:ext cx="82" cy="159"/>
              </a:xfrm>
              <a:custGeom>
                <a:avLst/>
                <a:gdLst>
                  <a:gd name="T0" fmla="*/ 0 w 82"/>
                  <a:gd name="T1" fmla="*/ 41 h 159"/>
                  <a:gd name="T2" fmla="*/ 2 w 82"/>
                  <a:gd name="T3" fmla="*/ 27 h 159"/>
                  <a:gd name="T4" fmla="*/ 3 w 82"/>
                  <a:gd name="T5" fmla="*/ 20 h 159"/>
                  <a:gd name="T6" fmla="*/ 5 w 82"/>
                  <a:gd name="T7" fmla="*/ 14 h 159"/>
                  <a:gd name="T8" fmla="*/ 8 w 82"/>
                  <a:gd name="T9" fmla="*/ 8 h 159"/>
                  <a:gd name="T10" fmla="*/ 10 w 82"/>
                  <a:gd name="T11" fmla="*/ 6 h 159"/>
                  <a:gd name="T12" fmla="*/ 11 w 82"/>
                  <a:gd name="T13" fmla="*/ 4 h 159"/>
                  <a:gd name="T14" fmla="*/ 14 w 82"/>
                  <a:gd name="T15" fmla="*/ 2 h 159"/>
                  <a:gd name="T16" fmla="*/ 16 w 82"/>
                  <a:gd name="T17" fmla="*/ 1 h 159"/>
                  <a:gd name="T18" fmla="*/ 19 w 82"/>
                  <a:gd name="T19" fmla="*/ 0 h 159"/>
                  <a:gd name="T20" fmla="*/ 22 w 82"/>
                  <a:gd name="T21" fmla="*/ 0 h 159"/>
                  <a:gd name="T22" fmla="*/ 31 w 82"/>
                  <a:gd name="T23" fmla="*/ 1 h 159"/>
                  <a:gd name="T24" fmla="*/ 36 w 82"/>
                  <a:gd name="T25" fmla="*/ 2 h 159"/>
                  <a:gd name="T26" fmla="*/ 39 w 82"/>
                  <a:gd name="T27" fmla="*/ 3 h 159"/>
                  <a:gd name="T28" fmla="*/ 43 w 82"/>
                  <a:gd name="T29" fmla="*/ 4 h 159"/>
                  <a:gd name="T30" fmla="*/ 46 w 82"/>
                  <a:gd name="T31" fmla="*/ 6 h 159"/>
                  <a:gd name="T32" fmla="*/ 52 w 82"/>
                  <a:gd name="T33" fmla="*/ 10 h 159"/>
                  <a:gd name="T34" fmla="*/ 55 w 82"/>
                  <a:gd name="T35" fmla="*/ 13 h 159"/>
                  <a:gd name="T36" fmla="*/ 58 w 82"/>
                  <a:gd name="T37" fmla="*/ 15 h 159"/>
                  <a:gd name="T38" fmla="*/ 63 w 82"/>
                  <a:gd name="T39" fmla="*/ 22 h 159"/>
                  <a:gd name="T40" fmla="*/ 67 w 82"/>
                  <a:gd name="T41" fmla="*/ 28 h 159"/>
                  <a:gd name="T42" fmla="*/ 70 w 82"/>
                  <a:gd name="T43" fmla="*/ 36 h 159"/>
                  <a:gd name="T44" fmla="*/ 74 w 82"/>
                  <a:gd name="T45" fmla="*/ 44 h 159"/>
                  <a:gd name="T46" fmla="*/ 76 w 82"/>
                  <a:gd name="T47" fmla="*/ 53 h 159"/>
                  <a:gd name="T48" fmla="*/ 78 w 82"/>
                  <a:gd name="T49" fmla="*/ 61 h 159"/>
                  <a:gd name="T50" fmla="*/ 80 w 82"/>
                  <a:gd name="T51" fmla="*/ 70 h 159"/>
                  <a:gd name="T52" fmla="*/ 81 w 82"/>
                  <a:gd name="T53" fmla="*/ 80 h 159"/>
                  <a:gd name="T54" fmla="*/ 82 w 82"/>
                  <a:gd name="T55" fmla="*/ 89 h 159"/>
                  <a:gd name="T56" fmla="*/ 82 w 82"/>
                  <a:gd name="T57" fmla="*/ 98 h 159"/>
                  <a:gd name="T58" fmla="*/ 82 w 82"/>
                  <a:gd name="T59" fmla="*/ 107 h 159"/>
                  <a:gd name="T60" fmla="*/ 82 w 82"/>
                  <a:gd name="T61" fmla="*/ 114 h 159"/>
                  <a:gd name="T62" fmla="*/ 80 w 82"/>
                  <a:gd name="T63" fmla="*/ 120 h 159"/>
                  <a:gd name="T64" fmla="*/ 78 w 82"/>
                  <a:gd name="T65" fmla="*/ 126 h 159"/>
                  <a:gd name="T66" fmla="*/ 75 w 82"/>
                  <a:gd name="T67" fmla="*/ 132 h 159"/>
                  <a:gd name="T68" fmla="*/ 71 w 82"/>
                  <a:gd name="T69" fmla="*/ 137 h 159"/>
                  <a:gd name="T70" fmla="*/ 67 w 82"/>
                  <a:gd name="T71" fmla="*/ 141 h 159"/>
                  <a:gd name="T72" fmla="*/ 62 w 82"/>
                  <a:gd name="T73" fmla="*/ 145 h 159"/>
                  <a:gd name="T74" fmla="*/ 56 w 82"/>
                  <a:gd name="T75" fmla="*/ 149 h 159"/>
                  <a:gd name="T76" fmla="*/ 50 w 82"/>
                  <a:gd name="T77" fmla="*/ 152 h 159"/>
                  <a:gd name="T78" fmla="*/ 44 w 82"/>
                  <a:gd name="T79" fmla="*/ 155 h 159"/>
                  <a:gd name="T80" fmla="*/ 37 w 82"/>
                  <a:gd name="T81" fmla="*/ 157 h 159"/>
                  <a:gd name="T82" fmla="*/ 29 w 82"/>
                  <a:gd name="T83" fmla="*/ 158 h 159"/>
                  <a:gd name="T84" fmla="*/ 22 w 82"/>
                  <a:gd name="T85" fmla="*/ 159 h 159"/>
                  <a:gd name="T86" fmla="*/ 15 w 82"/>
                  <a:gd name="T87" fmla="*/ 159 h 159"/>
                  <a:gd name="T88" fmla="*/ 7 w 82"/>
                  <a:gd name="T89" fmla="*/ 159 h 159"/>
                  <a:gd name="T90" fmla="*/ 0 w 82"/>
                  <a:gd name="T91" fmla="*/ 158 h 159"/>
                  <a:gd name="T92" fmla="*/ 0 w 82"/>
                  <a:gd name="T93" fmla="*/ 41 h 1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
                  <a:gd name="T142" fmla="*/ 0 h 159"/>
                  <a:gd name="T143" fmla="*/ 82 w 82"/>
                  <a:gd name="T144" fmla="*/ 159 h 1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 h="159">
                    <a:moveTo>
                      <a:pt x="0" y="41"/>
                    </a:moveTo>
                    <a:lnTo>
                      <a:pt x="2" y="27"/>
                    </a:lnTo>
                    <a:lnTo>
                      <a:pt x="3" y="20"/>
                    </a:lnTo>
                    <a:lnTo>
                      <a:pt x="5" y="14"/>
                    </a:lnTo>
                    <a:lnTo>
                      <a:pt x="8" y="8"/>
                    </a:lnTo>
                    <a:lnTo>
                      <a:pt x="10" y="6"/>
                    </a:lnTo>
                    <a:lnTo>
                      <a:pt x="11" y="4"/>
                    </a:lnTo>
                    <a:lnTo>
                      <a:pt x="14" y="2"/>
                    </a:lnTo>
                    <a:lnTo>
                      <a:pt x="16" y="1"/>
                    </a:lnTo>
                    <a:lnTo>
                      <a:pt x="19" y="0"/>
                    </a:lnTo>
                    <a:lnTo>
                      <a:pt x="22" y="0"/>
                    </a:lnTo>
                    <a:lnTo>
                      <a:pt x="31" y="1"/>
                    </a:lnTo>
                    <a:lnTo>
                      <a:pt x="36" y="2"/>
                    </a:lnTo>
                    <a:lnTo>
                      <a:pt x="39" y="3"/>
                    </a:lnTo>
                    <a:lnTo>
                      <a:pt x="43" y="4"/>
                    </a:lnTo>
                    <a:lnTo>
                      <a:pt x="46" y="6"/>
                    </a:lnTo>
                    <a:lnTo>
                      <a:pt x="52" y="10"/>
                    </a:lnTo>
                    <a:lnTo>
                      <a:pt x="55" y="13"/>
                    </a:lnTo>
                    <a:lnTo>
                      <a:pt x="58" y="15"/>
                    </a:lnTo>
                    <a:lnTo>
                      <a:pt x="63" y="22"/>
                    </a:lnTo>
                    <a:lnTo>
                      <a:pt x="67" y="28"/>
                    </a:lnTo>
                    <a:lnTo>
                      <a:pt x="70" y="36"/>
                    </a:lnTo>
                    <a:lnTo>
                      <a:pt x="74" y="44"/>
                    </a:lnTo>
                    <a:lnTo>
                      <a:pt x="76" y="53"/>
                    </a:lnTo>
                    <a:lnTo>
                      <a:pt x="78" y="61"/>
                    </a:lnTo>
                    <a:lnTo>
                      <a:pt x="80" y="70"/>
                    </a:lnTo>
                    <a:lnTo>
                      <a:pt x="81" y="80"/>
                    </a:lnTo>
                    <a:lnTo>
                      <a:pt x="82" y="89"/>
                    </a:lnTo>
                    <a:lnTo>
                      <a:pt x="82" y="98"/>
                    </a:lnTo>
                    <a:lnTo>
                      <a:pt x="82" y="107"/>
                    </a:lnTo>
                    <a:lnTo>
                      <a:pt x="82" y="114"/>
                    </a:lnTo>
                    <a:lnTo>
                      <a:pt x="80" y="120"/>
                    </a:lnTo>
                    <a:lnTo>
                      <a:pt x="78" y="126"/>
                    </a:lnTo>
                    <a:lnTo>
                      <a:pt x="75" y="132"/>
                    </a:lnTo>
                    <a:lnTo>
                      <a:pt x="71" y="137"/>
                    </a:lnTo>
                    <a:lnTo>
                      <a:pt x="67" y="141"/>
                    </a:lnTo>
                    <a:lnTo>
                      <a:pt x="62" y="145"/>
                    </a:lnTo>
                    <a:lnTo>
                      <a:pt x="56" y="149"/>
                    </a:lnTo>
                    <a:lnTo>
                      <a:pt x="50" y="152"/>
                    </a:lnTo>
                    <a:lnTo>
                      <a:pt x="44" y="155"/>
                    </a:lnTo>
                    <a:lnTo>
                      <a:pt x="37" y="157"/>
                    </a:lnTo>
                    <a:lnTo>
                      <a:pt x="29" y="158"/>
                    </a:lnTo>
                    <a:lnTo>
                      <a:pt x="22" y="159"/>
                    </a:lnTo>
                    <a:lnTo>
                      <a:pt x="15" y="159"/>
                    </a:lnTo>
                    <a:lnTo>
                      <a:pt x="7" y="159"/>
                    </a:lnTo>
                    <a:lnTo>
                      <a:pt x="0" y="158"/>
                    </a:lnTo>
                    <a:lnTo>
                      <a:pt x="0" y="41"/>
                    </a:lnTo>
                  </a:path>
                </a:pathLst>
              </a:custGeom>
              <a:noFill/>
              <a:ln w="3175">
                <a:solidFill>
                  <a:srgbClr val="000000"/>
                </a:solidFill>
                <a:prstDash val="solid"/>
                <a:round/>
                <a:headEnd/>
                <a:tailEnd/>
              </a:ln>
            </p:spPr>
            <p:txBody>
              <a:bodyPr/>
              <a:lstStyle/>
              <a:p>
                <a:endParaRPr lang="he-IL"/>
              </a:p>
            </p:txBody>
          </p:sp>
          <p:sp>
            <p:nvSpPr>
              <p:cNvPr id="481" name="Freeform 183"/>
              <p:cNvSpPr>
                <a:spLocks/>
              </p:cNvSpPr>
              <p:nvPr/>
            </p:nvSpPr>
            <p:spPr bwMode="auto">
              <a:xfrm>
                <a:off x="4310" y="2424"/>
                <a:ext cx="66" cy="148"/>
              </a:xfrm>
              <a:custGeom>
                <a:avLst/>
                <a:gdLst>
                  <a:gd name="T0" fmla="*/ 66 w 66"/>
                  <a:gd name="T1" fmla="*/ 148 h 148"/>
                  <a:gd name="T2" fmla="*/ 58 w 66"/>
                  <a:gd name="T3" fmla="*/ 142 h 148"/>
                  <a:gd name="T4" fmla="*/ 51 w 66"/>
                  <a:gd name="T5" fmla="*/ 135 h 148"/>
                  <a:gd name="T6" fmla="*/ 44 w 66"/>
                  <a:gd name="T7" fmla="*/ 129 h 148"/>
                  <a:gd name="T8" fmla="*/ 38 w 66"/>
                  <a:gd name="T9" fmla="*/ 121 h 148"/>
                  <a:gd name="T10" fmla="*/ 32 w 66"/>
                  <a:gd name="T11" fmla="*/ 114 h 148"/>
                  <a:gd name="T12" fmla="*/ 27 w 66"/>
                  <a:gd name="T13" fmla="*/ 106 h 148"/>
                  <a:gd name="T14" fmla="*/ 22 w 66"/>
                  <a:gd name="T15" fmla="*/ 98 h 148"/>
                  <a:gd name="T16" fmla="*/ 17 w 66"/>
                  <a:gd name="T17" fmla="*/ 90 h 148"/>
                  <a:gd name="T18" fmla="*/ 13 w 66"/>
                  <a:gd name="T19" fmla="*/ 81 h 148"/>
                  <a:gd name="T20" fmla="*/ 10 w 66"/>
                  <a:gd name="T21" fmla="*/ 72 h 148"/>
                  <a:gd name="T22" fmla="*/ 7 w 66"/>
                  <a:gd name="T23" fmla="*/ 63 h 148"/>
                  <a:gd name="T24" fmla="*/ 4 w 66"/>
                  <a:gd name="T25" fmla="*/ 53 h 148"/>
                  <a:gd name="T26" fmla="*/ 2 w 66"/>
                  <a:gd name="T27" fmla="*/ 44 h 148"/>
                  <a:gd name="T28" fmla="*/ 1 w 66"/>
                  <a:gd name="T29" fmla="*/ 34 h 148"/>
                  <a:gd name="T30" fmla="*/ 0 w 66"/>
                  <a:gd name="T31" fmla="*/ 29 h 148"/>
                  <a:gd name="T32" fmla="*/ 0 w 66"/>
                  <a:gd name="T33" fmla="*/ 24 h 148"/>
                  <a:gd name="T34" fmla="*/ 0 w 66"/>
                  <a:gd name="T35" fmla="*/ 13 h 148"/>
                  <a:gd name="T36" fmla="*/ 0 w 66"/>
                  <a:gd name="T37" fmla="*/ 10 h 148"/>
                  <a:gd name="T38" fmla="*/ 1 w 66"/>
                  <a:gd name="T39" fmla="*/ 6 h 148"/>
                  <a:gd name="T40" fmla="*/ 2 w 66"/>
                  <a:gd name="T41" fmla="*/ 0 h 148"/>
                  <a:gd name="T42" fmla="*/ 20 w 66"/>
                  <a:gd name="T43" fmla="*/ 10 h 148"/>
                  <a:gd name="T44" fmla="*/ 29 w 66"/>
                  <a:gd name="T45" fmla="*/ 14 h 148"/>
                  <a:gd name="T46" fmla="*/ 38 w 66"/>
                  <a:gd name="T47" fmla="*/ 19 h 148"/>
                  <a:gd name="T48" fmla="*/ 46 w 66"/>
                  <a:gd name="T49" fmla="*/ 25 h 148"/>
                  <a:gd name="T50" fmla="*/ 53 w 66"/>
                  <a:gd name="T51" fmla="*/ 31 h 148"/>
                  <a:gd name="T52" fmla="*/ 60 w 66"/>
                  <a:gd name="T53" fmla="*/ 37 h 148"/>
                  <a:gd name="T54" fmla="*/ 66 w 66"/>
                  <a:gd name="T55" fmla="*/ 45 h 148"/>
                  <a:gd name="T56" fmla="*/ 66 w 66"/>
                  <a:gd name="T57" fmla="*/ 148 h 1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6"/>
                  <a:gd name="T88" fmla="*/ 0 h 148"/>
                  <a:gd name="T89" fmla="*/ 66 w 66"/>
                  <a:gd name="T90" fmla="*/ 148 h 1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6" h="148">
                    <a:moveTo>
                      <a:pt x="66" y="148"/>
                    </a:moveTo>
                    <a:lnTo>
                      <a:pt x="58" y="142"/>
                    </a:lnTo>
                    <a:lnTo>
                      <a:pt x="51" y="135"/>
                    </a:lnTo>
                    <a:lnTo>
                      <a:pt x="44" y="129"/>
                    </a:lnTo>
                    <a:lnTo>
                      <a:pt x="38" y="121"/>
                    </a:lnTo>
                    <a:lnTo>
                      <a:pt x="32" y="114"/>
                    </a:lnTo>
                    <a:lnTo>
                      <a:pt x="27" y="106"/>
                    </a:lnTo>
                    <a:lnTo>
                      <a:pt x="22" y="98"/>
                    </a:lnTo>
                    <a:lnTo>
                      <a:pt x="17" y="90"/>
                    </a:lnTo>
                    <a:lnTo>
                      <a:pt x="13" y="81"/>
                    </a:lnTo>
                    <a:lnTo>
                      <a:pt x="10" y="72"/>
                    </a:lnTo>
                    <a:lnTo>
                      <a:pt x="7" y="63"/>
                    </a:lnTo>
                    <a:lnTo>
                      <a:pt x="4" y="53"/>
                    </a:lnTo>
                    <a:lnTo>
                      <a:pt x="2" y="44"/>
                    </a:lnTo>
                    <a:lnTo>
                      <a:pt x="1" y="34"/>
                    </a:lnTo>
                    <a:lnTo>
                      <a:pt x="0" y="29"/>
                    </a:lnTo>
                    <a:lnTo>
                      <a:pt x="0" y="24"/>
                    </a:lnTo>
                    <a:lnTo>
                      <a:pt x="0" y="13"/>
                    </a:lnTo>
                    <a:lnTo>
                      <a:pt x="0" y="10"/>
                    </a:lnTo>
                    <a:lnTo>
                      <a:pt x="1" y="6"/>
                    </a:lnTo>
                    <a:lnTo>
                      <a:pt x="2" y="0"/>
                    </a:lnTo>
                    <a:lnTo>
                      <a:pt x="20" y="10"/>
                    </a:lnTo>
                    <a:lnTo>
                      <a:pt x="29" y="14"/>
                    </a:lnTo>
                    <a:lnTo>
                      <a:pt x="38" y="19"/>
                    </a:lnTo>
                    <a:lnTo>
                      <a:pt x="46" y="25"/>
                    </a:lnTo>
                    <a:lnTo>
                      <a:pt x="53" y="31"/>
                    </a:lnTo>
                    <a:lnTo>
                      <a:pt x="60" y="37"/>
                    </a:lnTo>
                    <a:lnTo>
                      <a:pt x="66" y="45"/>
                    </a:lnTo>
                    <a:lnTo>
                      <a:pt x="66" y="148"/>
                    </a:lnTo>
                    <a:close/>
                  </a:path>
                </a:pathLst>
              </a:custGeom>
              <a:solidFill>
                <a:srgbClr val="000000"/>
              </a:solidFill>
              <a:ln w="9525">
                <a:noFill/>
                <a:round/>
                <a:headEnd/>
                <a:tailEnd/>
              </a:ln>
            </p:spPr>
            <p:txBody>
              <a:bodyPr/>
              <a:lstStyle/>
              <a:p>
                <a:endParaRPr lang="he-IL"/>
              </a:p>
            </p:txBody>
          </p:sp>
          <p:sp>
            <p:nvSpPr>
              <p:cNvPr id="482" name="Freeform 184"/>
              <p:cNvSpPr>
                <a:spLocks/>
              </p:cNvSpPr>
              <p:nvPr/>
            </p:nvSpPr>
            <p:spPr bwMode="auto">
              <a:xfrm>
                <a:off x="4306" y="2437"/>
                <a:ext cx="72" cy="138"/>
              </a:xfrm>
              <a:custGeom>
                <a:avLst/>
                <a:gdLst>
                  <a:gd name="T0" fmla="*/ 67 w 72"/>
                  <a:gd name="T1" fmla="*/ 138 h 138"/>
                  <a:gd name="T2" fmla="*/ 60 w 72"/>
                  <a:gd name="T3" fmla="*/ 132 h 138"/>
                  <a:gd name="T4" fmla="*/ 52 w 72"/>
                  <a:gd name="T5" fmla="*/ 125 h 138"/>
                  <a:gd name="T6" fmla="*/ 46 w 72"/>
                  <a:gd name="T7" fmla="*/ 118 h 138"/>
                  <a:gd name="T8" fmla="*/ 39 w 72"/>
                  <a:gd name="T9" fmla="*/ 111 h 138"/>
                  <a:gd name="T10" fmla="*/ 33 w 72"/>
                  <a:gd name="T11" fmla="*/ 103 h 138"/>
                  <a:gd name="T12" fmla="*/ 28 w 72"/>
                  <a:gd name="T13" fmla="*/ 95 h 138"/>
                  <a:gd name="T14" fmla="*/ 23 w 72"/>
                  <a:gd name="T15" fmla="*/ 87 h 138"/>
                  <a:gd name="T16" fmla="*/ 18 w 72"/>
                  <a:gd name="T17" fmla="*/ 78 h 138"/>
                  <a:gd name="T18" fmla="*/ 14 w 72"/>
                  <a:gd name="T19" fmla="*/ 69 h 138"/>
                  <a:gd name="T20" fmla="*/ 10 w 72"/>
                  <a:gd name="T21" fmla="*/ 60 h 138"/>
                  <a:gd name="T22" fmla="*/ 7 w 72"/>
                  <a:gd name="T23" fmla="*/ 51 h 138"/>
                  <a:gd name="T24" fmla="*/ 5 w 72"/>
                  <a:gd name="T25" fmla="*/ 41 h 138"/>
                  <a:gd name="T26" fmla="*/ 3 w 72"/>
                  <a:gd name="T27" fmla="*/ 31 h 138"/>
                  <a:gd name="T28" fmla="*/ 1 w 72"/>
                  <a:gd name="T29" fmla="*/ 21 h 138"/>
                  <a:gd name="T30" fmla="*/ 1 w 72"/>
                  <a:gd name="T31" fmla="*/ 16 h 138"/>
                  <a:gd name="T32" fmla="*/ 0 w 72"/>
                  <a:gd name="T33" fmla="*/ 11 h 138"/>
                  <a:gd name="T34" fmla="*/ 0 w 72"/>
                  <a:gd name="T35" fmla="*/ 0 h 138"/>
                  <a:gd name="T36" fmla="*/ 7 w 72"/>
                  <a:gd name="T37" fmla="*/ 0 h 138"/>
                  <a:gd name="T38" fmla="*/ 8 w 72"/>
                  <a:gd name="T39" fmla="*/ 10 h 138"/>
                  <a:gd name="T40" fmla="*/ 8 w 72"/>
                  <a:gd name="T41" fmla="*/ 15 h 138"/>
                  <a:gd name="T42" fmla="*/ 8 w 72"/>
                  <a:gd name="T43" fmla="*/ 20 h 138"/>
                  <a:gd name="T44" fmla="*/ 10 w 72"/>
                  <a:gd name="T45" fmla="*/ 30 h 138"/>
                  <a:gd name="T46" fmla="*/ 12 w 72"/>
                  <a:gd name="T47" fmla="*/ 40 h 138"/>
                  <a:gd name="T48" fmla="*/ 14 w 72"/>
                  <a:gd name="T49" fmla="*/ 49 h 138"/>
                  <a:gd name="T50" fmla="*/ 17 w 72"/>
                  <a:gd name="T51" fmla="*/ 58 h 138"/>
                  <a:gd name="T52" fmla="*/ 21 w 72"/>
                  <a:gd name="T53" fmla="*/ 66 h 138"/>
                  <a:gd name="T54" fmla="*/ 25 w 72"/>
                  <a:gd name="T55" fmla="*/ 75 h 138"/>
                  <a:gd name="T56" fmla="*/ 29 w 72"/>
                  <a:gd name="T57" fmla="*/ 83 h 138"/>
                  <a:gd name="T58" fmla="*/ 34 w 72"/>
                  <a:gd name="T59" fmla="*/ 91 h 138"/>
                  <a:gd name="T60" fmla="*/ 39 w 72"/>
                  <a:gd name="T61" fmla="*/ 99 h 138"/>
                  <a:gd name="T62" fmla="*/ 45 w 72"/>
                  <a:gd name="T63" fmla="*/ 106 h 138"/>
                  <a:gd name="T64" fmla="*/ 51 w 72"/>
                  <a:gd name="T65" fmla="*/ 113 h 138"/>
                  <a:gd name="T66" fmla="*/ 58 w 72"/>
                  <a:gd name="T67" fmla="*/ 120 h 138"/>
                  <a:gd name="T68" fmla="*/ 65 w 72"/>
                  <a:gd name="T69" fmla="*/ 126 h 138"/>
                  <a:gd name="T70" fmla="*/ 72 w 72"/>
                  <a:gd name="T71" fmla="*/ 132 h 138"/>
                  <a:gd name="T72" fmla="*/ 67 w 72"/>
                  <a:gd name="T73" fmla="*/ 138 h 1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
                  <a:gd name="T112" fmla="*/ 0 h 138"/>
                  <a:gd name="T113" fmla="*/ 72 w 72"/>
                  <a:gd name="T114" fmla="*/ 138 h 1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 h="138">
                    <a:moveTo>
                      <a:pt x="67" y="138"/>
                    </a:moveTo>
                    <a:lnTo>
                      <a:pt x="60" y="132"/>
                    </a:lnTo>
                    <a:lnTo>
                      <a:pt x="52" y="125"/>
                    </a:lnTo>
                    <a:lnTo>
                      <a:pt x="46" y="118"/>
                    </a:lnTo>
                    <a:lnTo>
                      <a:pt x="39" y="111"/>
                    </a:lnTo>
                    <a:lnTo>
                      <a:pt x="33" y="103"/>
                    </a:lnTo>
                    <a:lnTo>
                      <a:pt x="28" y="95"/>
                    </a:lnTo>
                    <a:lnTo>
                      <a:pt x="23" y="87"/>
                    </a:lnTo>
                    <a:lnTo>
                      <a:pt x="18" y="78"/>
                    </a:lnTo>
                    <a:lnTo>
                      <a:pt x="14" y="69"/>
                    </a:lnTo>
                    <a:lnTo>
                      <a:pt x="10" y="60"/>
                    </a:lnTo>
                    <a:lnTo>
                      <a:pt x="7" y="51"/>
                    </a:lnTo>
                    <a:lnTo>
                      <a:pt x="5" y="41"/>
                    </a:lnTo>
                    <a:lnTo>
                      <a:pt x="3" y="31"/>
                    </a:lnTo>
                    <a:lnTo>
                      <a:pt x="1" y="21"/>
                    </a:lnTo>
                    <a:lnTo>
                      <a:pt x="1" y="16"/>
                    </a:lnTo>
                    <a:lnTo>
                      <a:pt x="0" y="11"/>
                    </a:lnTo>
                    <a:lnTo>
                      <a:pt x="0" y="0"/>
                    </a:lnTo>
                    <a:lnTo>
                      <a:pt x="7" y="0"/>
                    </a:lnTo>
                    <a:lnTo>
                      <a:pt x="8" y="10"/>
                    </a:lnTo>
                    <a:lnTo>
                      <a:pt x="8" y="15"/>
                    </a:lnTo>
                    <a:lnTo>
                      <a:pt x="8" y="20"/>
                    </a:lnTo>
                    <a:lnTo>
                      <a:pt x="10" y="30"/>
                    </a:lnTo>
                    <a:lnTo>
                      <a:pt x="12" y="40"/>
                    </a:lnTo>
                    <a:lnTo>
                      <a:pt x="14" y="49"/>
                    </a:lnTo>
                    <a:lnTo>
                      <a:pt x="17" y="58"/>
                    </a:lnTo>
                    <a:lnTo>
                      <a:pt x="21" y="66"/>
                    </a:lnTo>
                    <a:lnTo>
                      <a:pt x="25" y="75"/>
                    </a:lnTo>
                    <a:lnTo>
                      <a:pt x="29" y="83"/>
                    </a:lnTo>
                    <a:lnTo>
                      <a:pt x="34" y="91"/>
                    </a:lnTo>
                    <a:lnTo>
                      <a:pt x="39" y="99"/>
                    </a:lnTo>
                    <a:lnTo>
                      <a:pt x="45" y="106"/>
                    </a:lnTo>
                    <a:lnTo>
                      <a:pt x="51" y="113"/>
                    </a:lnTo>
                    <a:lnTo>
                      <a:pt x="58" y="120"/>
                    </a:lnTo>
                    <a:lnTo>
                      <a:pt x="65" y="126"/>
                    </a:lnTo>
                    <a:lnTo>
                      <a:pt x="72" y="132"/>
                    </a:lnTo>
                    <a:lnTo>
                      <a:pt x="67" y="138"/>
                    </a:lnTo>
                    <a:close/>
                  </a:path>
                </a:pathLst>
              </a:custGeom>
              <a:solidFill>
                <a:srgbClr val="000000"/>
              </a:solidFill>
              <a:ln w="9525">
                <a:noFill/>
                <a:round/>
                <a:headEnd/>
                <a:tailEnd/>
              </a:ln>
            </p:spPr>
            <p:txBody>
              <a:bodyPr/>
              <a:lstStyle/>
              <a:p>
                <a:endParaRPr lang="he-IL"/>
              </a:p>
            </p:txBody>
          </p:sp>
          <p:sp>
            <p:nvSpPr>
              <p:cNvPr id="483" name="Freeform 185"/>
              <p:cNvSpPr>
                <a:spLocks/>
              </p:cNvSpPr>
              <p:nvPr/>
            </p:nvSpPr>
            <p:spPr bwMode="auto">
              <a:xfrm>
                <a:off x="4306" y="2423"/>
                <a:ext cx="9" cy="15"/>
              </a:xfrm>
              <a:custGeom>
                <a:avLst/>
                <a:gdLst>
                  <a:gd name="T0" fmla="*/ 0 w 9"/>
                  <a:gd name="T1" fmla="*/ 14 h 15"/>
                  <a:gd name="T2" fmla="*/ 0 w 9"/>
                  <a:gd name="T3" fmla="*/ 10 h 15"/>
                  <a:gd name="T4" fmla="*/ 1 w 9"/>
                  <a:gd name="T5" fmla="*/ 7 h 15"/>
                  <a:gd name="T6" fmla="*/ 2 w 9"/>
                  <a:gd name="T7" fmla="*/ 0 h 15"/>
                  <a:gd name="T8" fmla="*/ 9 w 9"/>
                  <a:gd name="T9" fmla="*/ 2 h 15"/>
                  <a:gd name="T10" fmla="*/ 8 w 9"/>
                  <a:gd name="T11" fmla="*/ 8 h 15"/>
                  <a:gd name="T12" fmla="*/ 7 w 9"/>
                  <a:gd name="T13" fmla="*/ 11 h 15"/>
                  <a:gd name="T14" fmla="*/ 7 w 9"/>
                  <a:gd name="T15" fmla="*/ 15 h 15"/>
                  <a:gd name="T16" fmla="*/ 0 w 9"/>
                  <a:gd name="T17" fmla="*/ 14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5"/>
                  <a:gd name="T29" fmla="*/ 9 w 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5">
                    <a:moveTo>
                      <a:pt x="0" y="14"/>
                    </a:moveTo>
                    <a:lnTo>
                      <a:pt x="0" y="10"/>
                    </a:lnTo>
                    <a:lnTo>
                      <a:pt x="1" y="7"/>
                    </a:lnTo>
                    <a:lnTo>
                      <a:pt x="2" y="0"/>
                    </a:lnTo>
                    <a:lnTo>
                      <a:pt x="9" y="2"/>
                    </a:lnTo>
                    <a:lnTo>
                      <a:pt x="8" y="8"/>
                    </a:lnTo>
                    <a:lnTo>
                      <a:pt x="7" y="11"/>
                    </a:lnTo>
                    <a:lnTo>
                      <a:pt x="7" y="15"/>
                    </a:lnTo>
                    <a:lnTo>
                      <a:pt x="0" y="14"/>
                    </a:lnTo>
                    <a:close/>
                  </a:path>
                </a:pathLst>
              </a:custGeom>
              <a:solidFill>
                <a:srgbClr val="000000"/>
              </a:solidFill>
              <a:ln w="9525">
                <a:noFill/>
                <a:round/>
                <a:headEnd/>
                <a:tailEnd/>
              </a:ln>
            </p:spPr>
            <p:txBody>
              <a:bodyPr/>
              <a:lstStyle/>
              <a:p>
                <a:endParaRPr lang="he-IL"/>
              </a:p>
            </p:txBody>
          </p:sp>
          <p:sp>
            <p:nvSpPr>
              <p:cNvPr id="484" name="Freeform 186"/>
              <p:cNvSpPr>
                <a:spLocks/>
              </p:cNvSpPr>
              <p:nvPr/>
            </p:nvSpPr>
            <p:spPr bwMode="auto">
              <a:xfrm>
                <a:off x="4306" y="2437"/>
                <a:ext cx="7" cy="1"/>
              </a:xfrm>
              <a:custGeom>
                <a:avLst/>
                <a:gdLst>
                  <a:gd name="T0" fmla="*/ 0 w 7"/>
                  <a:gd name="T1" fmla="*/ 0 h 1"/>
                  <a:gd name="T2" fmla="*/ 7 w 7"/>
                  <a:gd name="T3" fmla="*/ 1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7" y="1"/>
                    </a:lnTo>
                    <a:lnTo>
                      <a:pt x="7" y="0"/>
                    </a:lnTo>
                    <a:lnTo>
                      <a:pt x="0" y="0"/>
                    </a:lnTo>
                    <a:close/>
                  </a:path>
                </a:pathLst>
              </a:custGeom>
              <a:solidFill>
                <a:srgbClr val="000000"/>
              </a:solidFill>
              <a:ln w="9525">
                <a:noFill/>
                <a:round/>
                <a:headEnd/>
                <a:tailEnd/>
              </a:ln>
            </p:spPr>
            <p:txBody>
              <a:bodyPr/>
              <a:lstStyle/>
              <a:p>
                <a:endParaRPr lang="he-IL"/>
              </a:p>
            </p:txBody>
          </p:sp>
          <p:sp>
            <p:nvSpPr>
              <p:cNvPr id="485" name="Freeform 187"/>
              <p:cNvSpPr>
                <a:spLocks/>
              </p:cNvSpPr>
              <p:nvPr/>
            </p:nvSpPr>
            <p:spPr bwMode="auto">
              <a:xfrm>
                <a:off x="4310" y="2421"/>
                <a:ext cx="69" cy="50"/>
              </a:xfrm>
              <a:custGeom>
                <a:avLst/>
                <a:gdLst>
                  <a:gd name="T0" fmla="*/ 3 w 69"/>
                  <a:gd name="T1" fmla="*/ 0 h 50"/>
                  <a:gd name="T2" fmla="*/ 22 w 69"/>
                  <a:gd name="T3" fmla="*/ 9 h 50"/>
                  <a:gd name="T4" fmla="*/ 31 w 69"/>
                  <a:gd name="T5" fmla="*/ 14 h 50"/>
                  <a:gd name="T6" fmla="*/ 40 w 69"/>
                  <a:gd name="T7" fmla="*/ 19 h 50"/>
                  <a:gd name="T8" fmla="*/ 48 w 69"/>
                  <a:gd name="T9" fmla="*/ 25 h 50"/>
                  <a:gd name="T10" fmla="*/ 56 w 69"/>
                  <a:gd name="T11" fmla="*/ 31 h 50"/>
                  <a:gd name="T12" fmla="*/ 63 w 69"/>
                  <a:gd name="T13" fmla="*/ 38 h 50"/>
                  <a:gd name="T14" fmla="*/ 69 w 69"/>
                  <a:gd name="T15" fmla="*/ 46 h 50"/>
                  <a:gd name="T16" fmla="*/ 63 w 69"/>
                  <a:gd name="T17" fmla="*/ 50 h 50"/>
                  <a:gd name="T18" fmla="*/ 57 w 69"/>
                  <a:gd name="T19" fmla="*/ 43 h 50"/>
                  <a:gd name="T20" fmla="*/ 51 w 69"/>
                  <a:gd name="T21" fmla="*/ 36 h 50"/>
                  <a:gd name="T22" fmla="*/ 44 w 69"/>
                  <a:gd name="T23" fmla="*/ 31 h 50"/>
                  <a:gd name="T24" fmla="*/ 36 w 69"/>
                  <a:gd name="T25" fmla="*/ 26 h 50"/>
                  <a:gd name="T26" fmla="*/ 27 w 69"/>
                  <a:gd name="T27" fmla="*/ 21 h 50"/>
                  <a:gd name="T28" fmla="*/ 19 w 69"/>
                  <a:gd name="T29" fmla="*/ 16 h 50"/>
                  <a:gd name="T30" fmla="*/ 0 w 69"/>
                  <a:gd name="T31" fmla="*/ 6 h 50"/>
                  <a:gd name="T32" fmla="*/ 3 w 69"/>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50"/>
                  <a:gd name="T53" fmla="*/ 69 w 69"/>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50">
                    <a:moveTo>
                      <a:pt x="3" y="0"/>
                    </a:moveTo>
                    <a:lnTo>
                      <a:pt x="22" y="9"/>
                    </a:lnTo>
                    <a:lnTo>
                      <a:pt x="31" y="14"/>
                    </a:lnTo>
                    <a:lnTo>
                      <a:pt x="40" y="19"/>
                    </a:lnTo>
                    <a:lnTo>
                      <a:pt x="48" y="25"/>
                    </a:lnTo>
                    <a:lnTo>
                      <a:pt x="56" y="31"/>
                    </a:lnTo>
                    <a:lnTo>
                      <a:pt x="63" y="38"/>
                    </a:lnTo>
                    <a:lnTo>
                      <a:pt x="69" y="46"/>
                    </a:lnTo>
                    <a:lnTo>
                      <a:pt x="63" y="50"/>
                    </a:lnTo>
                    <a:lnTo>
                      <a:pt x="57" y="43"/>
                    </a:lnTo>
                    <a:lnTo>
                      <a:pt x="51" y="36"/>
                    </a:lnTo>
                    <a:lnTo>
                      <a:pt x="44" y="31"/>
                    </a:lnTo>
                    <a:lnTo>
                      <a:pt x="36" y="26"/>
                    </a:lnTo>
                    <a:lnTo>
                      <a:pt x="27" y="21"/>
                    </a:lnTo>
                    <a:lnTo>
                      <a:pt x="19" y="16"/>
                    </a:lnTo>
                    <a:lnTo>
                      <a:pt x="0" y="6"/>
                    </a:lnTo>
                    <a:lnTo>
                      <a:pt x="3" y="0"/>
                    </a:lnTo>
                    <a:close/>
                  </a:path>
                </a:pathLst>
              </a:custGeom>
              <a:solidFill>
                <a:srgbClr val="000000"/>
              </a:solidFill>
              <a:ln w="9525">
                <a:noFill/>
                <a:round/>
                <a:headEnd/>
                <a:tailEnd/>
              </a:ln>
            </p:spPr>
            <p:txBody>
              <a:bodyPr/>
              <a:lstStyle/>
              <a:p>
                <a:endParaRPr lang="he-IL"/>
              </a:p>
            </p:txBody>
          </p:sp>
          <p:sp>
            <p:nvSpPr>
              <p:cNvPr id="486" name="Freeform 188"/>
              <p:cNvSpPr>
                <a:spLocks/>
              </p:cNvSpPr>
              <p:nvPr/>
            </p:nvSpPr>
            <p:spPr bwMode="auto">
              <a:xfrm>
                <a:off x="4308" y="2418"/>
                <a:ext cx="7" cy="9"/>
              </a:xfrm>
              <a:custGeom>
                <a:avLst/>
                <a:gdLst>
                  <a:gd name="T0" fmla="*/ 0 w 7"/>
                  <a:gd name="T1" fmla="*/ 5 h 9"/>
                  <a:gd name="T2" fmla="*/ 1 w 7"/>
                  <a:gd name="T3" fmla="*/ 0 h 9"/>
                  <a:gd name="T4" fmla="*/ 5 w 7"/>
                  <a:gd name="T5" fmla="*/ 3 h 9"/>
                  <a:gd name="T6" fmla="*/ 2 w 7"/>
                  <a:gd name="T7" fmla="*/ 9 h 9"/>
                  <a:gd name="T8" fmla="*/ 7 w 7"/>
                  <a:gd name="T9" fmla="*/ 7 h 9"/>
                  <a:gd name="T10" fmla="*/ 0 w 7"/>
                  <a:gd name="T11" fmla="*/ 5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0" y="5"/>
                    </a:moveTo>
                    <a:lnTo>
                      <a:pt x="1" y="0"/>
                    </a:lnTo>
                    <a:lnTo>
                      <a:pt x="5" y="3"/>
                    </a:lnTo>
                    <a:lnTo>
                      <a:pt x="2" y="9"/>
                    </a:lnTo>
                    <a:lnTo>
                      <a:pt x="7" y="7"/>
                    </a:lnTo>
                    <a:lnTo>
                      <a:pt x="0" y="5"/>
                    </a:lnTo>
                    <a:close/>
                  </a:path>
                </a:pathLst>
              </a:custGeom>
              <a:solidFill>
                <a:srgbClr val="000000"/>
              </a:solidFill>
              <a:ln w="9525">
                <a:noFill/>
                <a:round/>
                <a:headEnd/>
                <a:tailEnd/>
              </a:ln>
            </p:spPr>
            <p:txBody>
              <a:bodyPr/>
              <a:lstStyle/>
              <a:p>
                <a:endParaRPr lang="he-IL"/>
              </a:p>
            </p:txBody>
          </p:sp>
          <p:sp>
            <p:nvSpPr>
              <p:cNvPr id="487" name="Rectangle 189"/>
              <p:cNvSpPr>
                <a:spLocks noChangeArrowheads="1"/>
              </p:cNvSpPr>
              <p:nvPr/>
            </p:nvSpPr>
            <p:spPr bwMode="auto">
              <a:xfrm>
                <a:off x="4372" y="2469"/>
                <a:ext cx="8" cy="103"/>
              </a:xfrm>
              <a:prstGeom prst="rect">
                <a:avLst/>
              </a:prstGeom>
              <a:solidFill>
                <a:srgbClr val="000000"/>
              </a:solidFill>
              <a:ln w="9525">
                <a:noFill/>
                <a:miter lim="800000"/>
                <a:headEnd/>
                <a:tailEnd/>
              </a:ln>
            </p:spPr>
            <p:txBody>
              <a:bodyPr/>
              <a:lstStyle/>
              <a:p>
                <a:endParaRPr lang="he-IL"/>
              </a:p>
            </p:txBody>
          </p:sp>
          <p:sp>
            <p:nvSpPr>
              <p:cNvPr id="488" name="Freeform 190"/>
              <p:cNvSpPr>
                <a:spLocks/>
              </p:cNvSpPr>
              <p:nvPr/>
            </p:nvSpPr>
            <p:spPr bwMode="auto">
              <a:xfrm>
                <a:off x="4372" y="2467"/>
                <a:ext cx="8" cy="4"/>
              </a:xfrm>
              <a:custGeom>
                <a:avLst/>
                <a:gdLst>
                  <a:gd name="T0" fmla="*/ 7 w 8"/>
                  <a:gd name="T1" fmla="*/ 0 h 4"/>
                  <a:gd name="T2" fmla="*/ 8 w 8"/>
                  <a:gd name="T3" fmla="*/ 1 h 4"/>
                  <a:gd name="T4" fmla="*/ 8 w 8"/>
                  <a:gd name="T5" fmla="*/ 2 h 4"/>
                  <a:gd name="T6" fmla="*/ 0 w 8"/>
                  <a:gd name="T7" fmla="*/ 2 h 4"/>
                  <a:gd name="T8" fmla="*/ 1 w 8"/>
                  <a:gd name="T9" fmla="*/ 4 h 4"/>
                  <a:gd name="T10" fmla="*/ 7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7" y="0"/>
                    </a:moveTo>
                    <a:lnTo>
                      <a:pt x="8" y="1"/>
                    </a:lnTo>
                    <a:lnTo>
                      <a:pt x="8" y="2"/>
                    </a:lnTo>
                    <a:lnTo>
                      <a:pt x="0" y="2"/>
                    </a:lnTo>
                    <a:lnTo>
                      <a:pt x="1" y="4"/>
                    </a:lnTo>
                    <a:lnTo>
                      <a:pt x="7" y="0"/>
                    </a:lnTo>
                    <a:close/>
                  </a:path>
                </a:pathLst>
              </a:custGeom>
              <a:solidFill>
                <a:srgbClr val="000000"/>
              </a:solidFill>
              <a:ln w="9525">
                <a:noFill/>
                <a:round/>
                <a:headEnd/>
                <a:tailEnd/>
              </a:ln>
            </p:spPr>
            <p:txBody>
              <a:bodyPr/>
              <a:lstStyle/>
              <a:p>
                <a:endParaRPr lang="he-IL"/>
              </a:p>
            </p:txBody>
          </p:sp>
          <p:sp>
            <p:nvSpPr>
              <p:cNvPr id="489" name="Freeform 191"/>
              <p:cNvSpPr>
                <a:spLocks/>
              </p:cNvSpPr>
              <p:nvPr/>
            </p:nvSpPr>
            <p:spPr bwMode="auto">
              <a:xfrm>
                <a:off x="4372" y="2569"/>
                <a:ext cx="8" cy="11"/>
              </a:xfrm>
              <a:custGeom>
                <a:avLst/>
                <a:gdLst>
                  <a:gd name="T0" fmla="*/ 8 w 8"/>
                  <a:gd name="T1" fmla="*/ 3 h 11"/>
                  <a:gd name="T2" fmla="*/ 8 w 8"/>
                  <a:gd name="T3" fmla="*/ 11 h 11"/>
                  <a:gd name="T4" fmla="*/ 1 w 8"/>
                  <a:gd name="T5" fmla="*/ 6 h 11"/>
                  <a:gd name="T6" fmla="*/ 6 w 8"/>
                  <a:gd name="T7" fmla="*/ 0 h 11"/>
                  <a:gd name="T8" fmla="*/ 0 w 8"/>
                  <a:gd name="T9" fmla="*/ 3 h 11"/>
                  <a:gd name="T10" fmla="*/ 8 w 8"/>
                  <a:gd name="T11" fmla="*/ 3 h 11"/>
                  <a:gd name="T12" fmla="*/ 0 60000 65536"/>
                  <a:gd name="T13" fmla="*/ 0 60000 65536"/>
                  <a:gd name="T14" fmla="*/ 0 60000 65536"/>
                  <a:gd name="T15" fmla="*/ 0 60000 65536"/>
                  <a:gd name="T16" fmla="*/ 0 60000 65536"/>
                  <a:gd name="T17" fmla="*/ 0 60000 65536"/>
                  <a:gd name="T18" fmla="*/ 0 w 8"/>
                  <a:gd name="T19" fmla="*/ 0 h 11"/>
                  <a:gd name="T20" fmla="*/ 8 w 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8" h="11">
                    <a:moveTo>
                      <a:pt x="8" y="3"/>
                    </a:moveTo>
                    <a:lnTo>
                      <a:pt x="8" y="11"/>
                    </a:lnTo>
                    <a:lnTo>
                      <a:pt x="1" y="6"/>
                    </a:lnTo>
                    <a:lnTo>
                      <a:pt x="6" y="0"/>
                    </a:lnTo>
                    <a:lnTo>
                      <a:pt x="0" y="3"/>
                    </a:lnTo>
                    <a:lnTo>
                      <a:pt x="8" y="3"/>
                    </a:lnTo>
                    <a:close/>
                  </a:path>
                </a:pathLst>
              </a:custGeom>
              <a:solidFill>
                <a:srgbClr val="000000"/>
              </a:solidFill>
              <a:ln w="9525">
                <a:noFill/>
                <a:round/>
                <a:headEnd/>
                <a:tailEnd/>
              </a:ln>
            </p:spPr>
            <p:txBody>
              <a:bodyPr/>
              <a:lstStyle/>
              <a:p>
                <a:endParaRPr lang="he-IL"/>
              </a:p>
            </p:txBody>
          </p:sp>
          <p:sp>
            <p:nvSpPr>
              <p:cNvPr id="490" name="Freeform 192"/>
              <p:cNvSpPr>
                <a:spLocks/>
              </p:cNvSpPr>
              <p:nvPr/>
            </p:nvSpPr>
            <p:spPr bwMode="auto">
              <a:xfrm>
                <a:off x="4331" y="2573"/>
                <a:ext cx="141" cy="197"/>
              </a:xfrm>
              <a:custGeom>
                <a:avLst/>
                <a:gdLst>
                  <a:gd name="T0" fmla="*/ 128 w 141"/>
                  <a:gd name="T1" fmla="*/ 197 h 197"/>
                  <a:gd name="T2" fmla="*/ 127 w 141"/>
                  <a:gd name="T3" fmla="*/ 189 h 197"/>
                  <a:gd name="T4" fmla="*/ 125 w 141"/>
                  <a:gd name="T5" fmla="*/ 182 h 197"/>
                  <a:gd name="T6" fmla="*/ 122 w 141"/>
                  <a:gd name="T7" fmla="*/ 175 h 197"/>
                  <a:gd name="T8" fmla="*/ 119 w 141"/>
                  <a:gd name="T9" fmla="*/ 169 h 197"/>
                  <a:gd name="T10" fmla="*/ 115 w 141"/>
                  <a:gd name="T11" fmla="*/ 163 h 197"/>
                  <a:gd name="T12" fmla="*/ 111 w 141"/>
                  <a:gd name="T13" fmla="*/ 158 h 197"/>
                  <a:gd name="T14" fmla="*/ 105 w 141"/>
                  <a:gd name="T15" fmla="*/ 152 h 197"/>
                  <a:gd name="T16" fmla="*/ 100 w 141"/>
                  <a:gd name="T17" fmla="*/ 146 h 197"/>
                  <a:gd name="T18" fmla="*/ 88 w 141"/>
                  <a:gd name="T19" fmla="*/ 137 h 197"/>
                  <a:gd name="T20" fmla="*/ 76 w 141"/>
                  <a:gd name="T21" fmla="*/ 128 h 197"/>
                  <a:gd name="T22" fmla="*/ 63 w 141"/>
                  <a:gd name="T23" fmla="*/ 120 h 197"/>
                  <a:gd name="T24" fmla="*/ 51 w 141"/>
                  <a:gd name="T25" fmla="*/ 111 h 197"/>
                  <a:gd name="T26" fmla="*/ 45 w 141"/>
                  <a:gd name="T27" fmla="*/ 106 h 197"/>
                  <a:gd name="T28" fmla="*/ 39 w 141"/>
                  <a:gd name="T29" fmla="*/ 101 h 197"/>
                  <a:gd name="T30" fmla="*/ 34 w 141"/>
                  <a:gd name="T31" fmla="*/ 96 h 197"/>
                  <a:gd name="T32" fmla="*/ 29 w 141"/>
                  <a:gd name="T33" fmla="*/ 91 h 197"/>
                  <a:gd name="T34" fmla="*/ 24 w 141"/>
                  <a:gd name="T35" fmla="*/ 86 h 197"/>
                  <a:gd name="T36" fmla="*/ 20 w 141"/>
                  <a:gd name="T37" fmla="*/ 81 h 197"/>
                  <a:gd name="T38" fmla="*/ 16 w 141"/>
                  <a:gd name="T39" fmla="*/ 75 h 197"/>
                  <a:gd name="T40" fmla="*/ 13 w 141"/>
                  <a:gd name="T41" fmla="*/ 69 h 197"/>
                  <a:gd name="T42" fmla="*/ 10 w 141"/>
                  <a:gd name="T43" fmla="*/ 63 h 197"/>
                  <a:gd name="T44" fmla="*/ 7 w 141"/>
                  <a:gd name="T45" fmla="*/ 57 h 197"/>
                  <a:gd name="T46" fmla="*/ 5 w 141"/>
                  <a:gd name="T47" fmla="*/ 50 h 197"/>
                  <a:gd name="T48" fmla="*/ 3 w 141"/>
                  <a:gd name="T49" fmla="*/ 43 h 197"/>
                  <a:gd name="T50" fmla="*/ 2 w 141"/>
                  <a:gd name="T51" fmla="*/ 36 h 197"/>
                  <a:gd name="T52" fmla="*/ 1 w 141"/>
                  <a:gd name="T53" fmla="*/ 29 h 197"/>
                  <a:gd name="T54" fmla="*/ 0 w 141"/>
                  <a:gd name="T55" fmla="*/ 21 h 197"/>
                  <a:gd name="T56" fmla="*/ 0 w 141"/>
                  <a:gd name="T57" fmla="*/ 13 h 197"/>
                  <a:gd name="T58" fmla="*/ 0 w 141"/>
                  <a:gd name="T59" fmla="*/ 10 h 197"/>
                  <a:gd name="T60" fmla="*/ 1 w 141"/>
                  <a:gd name="T61" fmla="*/ 7 h 197"/>
                  <a:gd name="T62" fmla="*/ 2 w 141"/>
                  <a:gd name="T63" fmla="*/ 0 h 197"/>
                  <a:gd name="T64" fmla="*/ 6 w 141"/>
                  <a:gd name="T65" fmla="*/ 4 h 197"/>
                  <a:gd name="T66" fmla="*/ 10 w 141"/>
                  <a:gd name="T67" fmla="*/ 8 h 197"/>
                  <a:gd name="T68" fmla="*/ 17 w 141"/>
                  <a:gd name="T69" fmla="*/ 14 h 197"/>
                  <a:gd name="T70" fmla="*/ 25 w 141"/>
                  <a:gd name="T71" fmla="*/ 18 h 197"/>
                  <a:gd name="T72" fmla="*/ 34 w 141"/>
                  <a:gd name="T73" fmla="*/ 22 h 197"/>
                  <a:gd name="T74" fmla="*/ 52 w 141"/>
                  <a:gd name="T75" fmla="*/ 28 h 197"/>
                  <a:gd name="T76" fmla="*/ 61 w 141"/>
                  <a:gd name="T77" fmla="*/ 32 h 197"/>
                  <a:gd name="T78" fmla="*/ 70 w 141"/>
                  <a:gd name="T79" fmla="*/ 36 h 197"/>
                  <a:gd name="T80" fmla="*/ 84 w 141"/>
                  <a:gd name="T81" fmla="*/ 44 h 197"/>
                  <a:gd name="T82" fmla="*/ 97 w 141"/>
                  <a:gd name="T83" fmla="*/ 53 h 197"/>
                  <a:gd name="T84" fmla="*/ 103 w 141"/>
                  <a:gd name="T85" fmla="*/ 57 h 197"/>
                  <a:gd name="T86" fmla="*/ 109 w 141"/>
                  <a:gd name="T87" fmla="*/ 62 h 197"/>
                  <a:gd name="T88" fmla="*/ 115 w 141"/>
                  <a:gd name="T89" fmla="*/ 67 h 197"/>
                  <a:gd name="T90" fmla="*/ 119 w 141"/>
                  <a:gd name="T91" fmla="*/ 72 h 197"/>
                  <a:gd name="T92" fmla="*/ 124 w 141"/>
                  <a:gd name="T93" fmla="*/ 78 h 197"/>
                  <a:gd name="T94" fmla="*/ 128 w 141"/>
                  <a:gd name="T95" fmla="*/ 84 h 197"/>
                  <a:gd name="T96" fmla="*/ 131 w 141"/>
                  <a:gd name="T97" fmla="*/ 90 h 197"/>
                  <a:gd name="T98" fmla="*/ 133 w 141"/>
                  <a:gd name="T99" fmla="*/ 93 h 197"/>
                  <a:gd name="T100" fmla="*/ 134 w 141"/>
                  <a:gd name="T101" fmla="*/ 97 h 197"/>
                  <a:gd name="T102" fmla="*/ 137 w 141"/>
                  <a:gd name="T103" fmla="*/ 104 h 197"/>
                  <a:gd name="T104" fmla="*/ 139 w 141"/>
                  <a:gd name="T105" fmla="*/ 111 h 197"/>
                  <a:gd name="T106" fmla="*/ 141 w 141"/>
                  <a:gd name="T107" fmla="*/ 119 h 197"/>
                  <a:gd name="T108" fmla="*/ 141 w 141"/>
                  <a:gd name="T109" fmla="*/ 128 h 197"/>
                  <a:gd name="T110" fmla="*/ 141 w 141"/>
                  <a:gd name="T111" fmla="*/ 161 h 197"/>
                  <a:gd name="T112" fmla="*/ 128 w 141"/>
                  <a:gd name="T113" fmla="*/ 197 h 1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
                  <a:gd name="T172" fmla="*/ 0 h 197"/>
                  <a:gd name="T173" fmla="*/ 141 w 141"/>
                  <a:gd name="T174" fmla="*/ 197 h 1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 h="197">
                    <a:moveTo>
                      <a:pt x="128" y="197"/>
                    </a:moveTo>
                    <a:lnTo>
                      <a:pt x="127" y="189"/>
                    </a:lnTo>
                    <a:lnTo>
                      <a:pt x="125" y="182"/>
                    </a:lnTo>
                    <a:lnTo>
                      <a:pt x="122" y="175"/>
                    </a:lnTo>
                    <a:lnTo>
                      <a:pt x="119" y="169"/>
                    </a:lnTo>
                    <a:lnTo>
                      <a:pt x="115" y="163"/>
                    </a:lnTo>
                    <a:lnTo>
                      <a:pt x="111" y="158"/>
                    </a:lnTo>
                    <a:lnTo>
                      <a:pt x="105" y="152"/>
                    </a:lnTo>
                    <a:lnTo>
                      <a:pt x="100" y="146"/>
                    </a:lnTo>
                    <a:lnTo>
                      <a:pt x="88" y="137"/>
                    </a:lnTo>
                    <a:lnTo>
                      <a:pt x="76" y="128"/>
                    </a:lnTo>
                    <a:lnTo>
                      <a:pt x="63" y="120"/>
                    </a:lnTo>
                    <a:lnTo>
                      <a:pt x="51" y="111"/>
                    </a:lnTo>
                    <a:lnTo>
                      <a:pt x="45" y="106"/>
                    </a:lnTo>
                    <a:lnTo>
                      <a:pt x="39" y="101"/>
                    </a:lnTo>
                    <a:lnTo>
                      <a:pt x="34" y="96"/>
                    </a:lnTo>
                    <a:lnTo>
                      <a:pt x="29" y="91"/>
                    </a:lnTo>
                    <a:lnTo>
                      <a:pt x="24" y="86"/>
                    </a:lnTo>
                    <a:lnTo>
                      <a:pt x="20" y="81"/>
                    </a:lnTo>
                    <a:lnTo>
                      <a:pt x="16" y="75"/>
                    </a:lnTo>
                    <a:lnTo>
                      <a:pt x="13" y="69"/>
                    </a:lnTo>
                    <a:lnTo>
                      <a:pt x="10" y="63"/>
                    </a:lnTo>
                    <a:lnTo>
                      <a:pt x="7" y="57"/>
                    </a:lnTo>
                    <a:lnTo>
                      <a:pt x="5" y="50"/>
                    </a:lnTo>
                    <a:lnTo>
                      <a:pt x="3" y="43"/>
                    </a:lnTo>
                    <a:lnTo>
                      <a:pt x="2" y="36"/>
                    </a:lnTo>
                    <a:lnTo>
                      <a:pt x="1" y="29"/>
                    </a:lnTo>
                    <a:lnTo>
                      <a:pt x="0" y="21"/>
                    </a:lnTo>
                    <a:lnTo>
                      <a:pt x="0" y="13"/>
                    </a:lnTo>
                    <a:lnTo>
                      <a:pt x="0" y="10"/>
                    </a:lnTo>
                    <a:lnTo>
                      <a:pt x="1" y="7"/>
                    </a:lnTo>
                    <a:lnTo>
                      <a:pt x="2" y="0"/>
                    </a:lnTo>
                    <a:lnTo>
                      <a:pt x="6" y="4"/>
                    </a:lnTo>
                    <a:lnTo>
                      <a:pt x="10" y="8"/>
                    </a:lnTo>
                    <a:lnTo>
                      <a:pt x="17" y="14"/>
                    </a:lnTo>
                    <a:lnTo>
                      <a:pt x="25" y="18"/>
                    </a:lnTo>
                    <a:lnTo>
                      <a:pt x="34" y="22"/>
                    </a:lnTo>
                    <a:lnTo>
                      <a:pt x="52" y="28"/>
                    </a:lnTo>
                    <a:lnTo>
                      <a:pt x="61" y="32"/>
                    </a:lnTo>
                    <a:lnTo>
                      <a:pt x="70" y="36"/>
                    </a:lnTo>
                    <a:lnTo>
                      <a:pt x="84" y="44"/>
                    </a:lnTo>
                    <a:lnTo>
                      <a:pt x="97" y="53"/>
                    </a:lnTo>
                    <a:lnTo>
                      <a:pt x="103" y="57"/>
                    </a:lnTo>
                    <a:lnTo>
                      <a:pt x="109" y="62"/>
                    </a:lnTo>
                    <a:lnTo>
                      <a:pt x="115" y="67"/>
                    </a:lnTo>
                    <a:lnTo>
                      <a:pt x="119" y="72"/>
                    </a:lnTo>
                    <a:lnTo>
                      <a:pt x="124" y="78"/>
                    </a:lnTo>
                    <a:lnTo>
                      <a:pt x="128" y="84"/>
                    </a:lnTo>
                    <a:lnTo>
                      <a:pt x="131" y="90"/>
                    </a:lnTo>
                    <a:lnTo>
                      <a:pt x="133" y="93"/>
                    </a:lnTo>
                    <a:lnTo>
                      <a:pt x="134" y="97"/>
                    </a:lnTo>
                    <a:lnTo>
                      <a:pt x="137" y="104"/>
                    </a:lnTo>
                    <a:lnTo>
                      <a:pt x="139" y="111"/>
                    </a:lnTo>
                    <a:lnTo>
                      <a:pt x="141" y="119"/>
                    </a:lnTo>
                    <a:lnTo>
                      <a:pt x="141" y="128"/>
                    </a:lnTo>
                    <a:lnTo>
                      <a:pt x="141" y="161"/>
                    </a:lnTo>
                    <a:lnTo>
                      <a:pt x="128" y="197"/>
                    </a:lnTo>
                    <a:close/>
                  </a:path>
                </a:pathLst>
              </a:custGeom>
              <a:solidFill>
                <a:srgbClr val="000000"/>
              </a:solidFill>
              <a:ln w="9525">
                <a:noFill/>
                <a:round/>
                <a:headEnd/>
                <a:tailEnd/>
              </a:ln>
            </p:spPr>
            <p:txBody>
              <a:bodyPr/>
              <a:lstStyle/>
              <a:p>
                <a:endParaRPr lang="he-IL"/>
              </a:p>
            </p:txBody>
          </p:sp>
          <p:sp>
            <p:nvSpPr>
              <p:cNvPr id="491" name="Freeform 193"/>
              <p:cNvSpPr>
                <a:spLocks/>
              </p:cNvSpPr>
              <p:nvPr/>
            </p:nvSpPr>
            <p:spPr bwMode="auto">
              <a:xfrm>
                <a:off x="4380" y="2681"/>
                <a:ext cx="82" cy="89"/>
              </a:xfrm>
              <a:custGeom>
                <a:avLst/>
                <a:gdLst>
                  <a:gd name="T0" fmla="*/ 75 w 82"/>
                  <a:gd name="T1" fmla="*/ 89 h 89"/>
                  <a:gd name="T2" fmla="*/ 74 w 82"/>
                  <a:gd name="T3" fmla="*/ 82 h 89"/>
                  <a:gd name="T4" fmla="*/ 73 w 82"/>
                  <a:gd name="T5" fmla="*/ 75 h 89"/>
                  <a:gd name="T6" fmla="*/ 70 w 82"/>
                  <a:gd name="T7" fmla="*/ 69 h 89"/>
                  <a:gd name="T8" fmla="*/ 67 w 82"/>
                  <a:gd name="T9" fmla="*/ 63 h 89"/>
                  <a:gd name="T10" fmla="*/ 63 w 82"/>
                  <a:gd name="T11" fmla="*/ 57 h 89"/>
                  <a:gd name="T12" fmla="*/ 59 w 82"/>
                  <a:gd name="T13" fmla="*/ 52 h 89"/>
                  <a:gd name="T14" fmla="*/ 53 w 82"/>
                  <a:gd name="T15" fmla="*/ 47 h 89"/>
                  <a:gd name="T16" fmla="*/ 48 w 82"/>
                  <a:gd name="T17" fmla="*/ 41 h 89"/>
                  <a:gd name="T18" fmla="*/ 37 w 82"/>
                  <a:gd name="T19" fmla="*/ 32 h 89"/>
                  <a:gd name="T20" fmla="*/ 25 w 82"/>
                  <a:gd name="T21" fmla="*/ 23 h 89"/>
                  <a:gd name="T22" fmla="*/ 12 w 82"/>
                  <a:gd name="T23" fmla="*/ 15 h 89"/>
                  <a:gd name="T24" fmla="*/ 0 w 82"/>
                  <a:gd name="T25" fmla="*/ 6 h 89"/>
                  <a:gd name="T26" fmla="*/ 4 w 82"/>
                  <a:gd name="T27" fmla="*/ 0 h 89"/>
                  <a:gd name="T28" fmla="*/ 16 w 82"/>
                  <a:gd name="T29" fmla="*/ 9 h 89"/>
                  <a:gd name="T30" fmla="*/ 29 w 82"/>
                  <a:gd name="T31" fmla="*/ 17 h 89"/>
                  <a:gd name="T32" fmla="*/ 41 w 82"/>
                  <a:gd name="T33" fmla="*/ 26 h 89"/>
                  <a:gd name="T34" fmla="*/ 53 w 82"/>
                  <a:gd name="T35" fmla="*/ 36 h 89"/>
                  <a:gd name="T36" fmla="*/ 60 w 82"/>
                  <a:gd name="T37" fmla="*/ 41 h 89"/>
                  <a:gd name="T38" fmla="*/ 65 w 82"/>
                  <a:gd name="T39" fmla="*/ 47 h 89"/>
                  <a:gd name="T40" fmla="*/ 69 w 82"/>
                  <a:gd name="T41" fmla="*/ 53 h 89"/>
                  <a:gd name="T42" fmla="*/ 73 w 82"/>
                  <a:gd name="T43" fmla="*/ 59 h 89"/>
                  <a:gd name="T44" fmla="*/ 77 w 82"/>
                  <a:gd name="T45" fmla="*/ 66 h 89"/>
                  <a:gd name="T46" fmla="*/ 80 w 82"/>
                  <a:gd name="T47" fmla="*/ 73 h 89"/>
                  <a:gd name="T48" fmla="*/ 81 w 82"/>
                  <a:gd name="T49" fmla="*/ 81 h 89"/>
                  <a:gd name="T50" fmla="*/ 82 w 82"/>
                  <a:gd name="T51" fmla="*/ 88 h 89"/>
                  <a:gd name="T52" fmla="*/ 75 w 82"/>
                  <a:gd name="T53" fmla="*/ 89 h 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2"/>
                  <a:gd name="T82" fmla="*/ 0 h 89"/>
                  <a:gd name="T83" fmla="*/ 82 w 82"/>
                  <a:gd name="T84" fmla="*/ 89 h 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2" h="89">
                    <a:moveTo>
                      <a:pt x="75" y="89"/>
                    </a:moveTo>
                    <a:lnTo>
                      <a:pt x="74" y="82"/>
                    </a:lnTo>
                    <a:lnTo>
                      <a:pt x="73" y="75"/>
                    </a:lnTo>
                    <a:lnTo>
                      <a:pt x="70" y="69"/>
                    </a:lnTo>
                    <a:lnTo>
                      <a:pt x="67" y="63"/>
                    </a:lnTo>
                    <a:lnTo>
                      <a:pt x="63" y="57"/>
                    </a:lnTo>
                    <a:lnTo>
                      <a:pt x="59" y="52"/>
                    </a:lnTo>
                    <a:lnTo>
                      <a:pt x="53" y="47"/>
                    </a:lnTo>
                    <a:lnTo>
                      <a:pt x="48" y="41"/>
                    </a:lnTo>
                    <a:lnTo>
                      <a:pt x="37" y="32"/>
                    </a:lnTo>
                    <a:lnTo>
                      <a:pt x="25" y="23"/>
                    </a:lnTo>
                    <a:lnTo>
                      <a:pt x="12" y="15"/>
                    </a:lnTo>
                    <a:lnTo>
                      <a:pt x="0" y="6"/>
                    </a:lnTo>
                    <a:lnTo>
                      <a:pt x="4" y="0"/>
                    </a:lnTo>
                    <a:lnTo>
                      <a:pt x="16" y="9"/>
                    </a:lnTo>
                    <a:lnTo>
                      <a:pt x="29" y="17"/>
                    </a:lnTo>
                    <a:lnTo>
                      <a:pt x="41" y="26"/>
                    </a:lnTo>
                    <a:lnTo>
                      <a:pt x="53" y="36"/>
                    </a:lnTo>
                    <a:lnTo>
                      <a:pt x="60" y="41"/>
                    </a:lnTo>
                    <a:lnTo>
                      <a:pt x="65" y="47"/>
                    </a:lnTo>
                    <a:lnTo>
                      <a:pt x="69" y="53"/>
                    </a:lnTo>
                    <a:lnTo>
                      <a:pt x="73" y="59"/>
                    </a:lnTo>
                    <a:lnTo>
                      <a:pt x="77" y="66"/>
                    </a:lnTo>
                    <a:lnTo>
                      <a:pt x="80" y="73"/>
                    </a:lnTo>
                    <a:lnTo>
                      <a:pt x="81" y="81"/>
                    </a:lnTo>
                    <a:lnTo>
                      <a:pt x="82" y="88"/>
                    </a:lnTo>
                    <a:lnTo>
                      <a:pt x="75" y="89"/>
                    </a:lnTo>
                    <a:close/>
                  </a:path>
                </a:pathLst>
              </a:custGeom>
              <a:solidFill>
                <a:srgbClr val="000000"/>
              </a:solidFill>
              <a:ln w="9525">
                <a:noFill/>
                <a:round/>
                <a:headEnd/>
                <a:tailEnd/>
              </a:ln>
            </p:spPr>
            <p:txBody>
              <a:bodyPr/>
              <a:lstStyle/>
              <a:p>
                <a:endParaRPr lang="he-IL"/>
              </a:p>
            </p:txBody>
          </p:sp>
          <p:sp>
            <p:nvSpPr>
              <p:cNvPr id="492" name="Freeform 194"/>
              <p:cNvSpPr>
                <a:spLocks/>
              </p:cNvSpPr>
              <p:nvPr/>
            </p:nvSpPr>
            <p:spPr bwMode="auto">
              <a:xfrm>
                <a:off x="4327" y="2586"/>
                <a:ext cx="57" cy="101"/>
              </a:xfrm>
              <a:custGeom>
                <a:avLst/>
                <a:gdLst>
                  <a:gd name="T0" fmla="*/ 52 w 57"/>
                  <a:gd name="T1" fmla="*/ 101 h 101"/>
                  <a:gd name="T2" fmla="*/ 46 w 57"/>
                  <a:gd name="T3" fmla="*/ 96 h 101"/>
                  <a:gd name="T4" fmla="*/ 41 w 57"/>
                  <a:gd name="T5" fmla="*/ 91 h 101"/>
                  <a:gd name="T6" fmla="*/ 35 w 57"/>
                  <a:gd name="T7" fmla="*/ 86 h 101"/>
                  <a:gd name="T8" fmla="*/ 30 w 57"/>
                  <a:gd name="T9" fmla="*/ 81 h 101"/>
                  <a:gd name="T10" fmla="*/ 25 w 57"/>
                  <a:gd name="T11" fmla="*/ 76 h 101"/>
                  <a:gd name="T12" fmla="*/ 21 w 57"/>
                  <a:gd name="T13" fmla="*/ 70 h 101"/>
                  <a:gd name="T14" fmla="*/ 17 w 57"/>
                  <a:gd name="T15" fmla="*/ 64 h 101"/>
                  <a:gd name="T16" fmla="*/ 14 w 57"/>
                  <a:gd name="T17" fmla="*/ 58 h 101"/>
                  <a:gd name="T18" fmla="*/ 11 w 57"/>
                  <a:gd name="T19" fmla="*/ 52 h 101"/>
                  <a:gd name="T20" fmla="*/ 8 w 57"/>
                  <a:gd name="T21" fmla="*/ 45 h 101"/>
                  <a:gd name="T22" fmla="*/ 6 w 57"/>
                  <a:gd name="T23" fmla="*/ 39 h 101"/>
                  <a:gd name="T24" fmla="*/ 4 w 57"/>
                  <a:gd name="T25" fmla="*/ 31 h 101"/>
                  <a:gd name="T26" fmla="*/ 2 w 57"/>
                  <a:gd name="T27" fmla="*/ 24 h 101"/>
                  <a:gd name="T28" fmla="*/ 1 w 57"/>
                  <a:gd name="T29" fmla="*/ 17 h 101"/>
                  <a:gd name="T30" fmla="*/ 1 w 57"/>
                  <a:gd name="T31" fmla="*/ 9 h 101"/>
                  <a:gd name="T32" fmla="*/ 0 w 57"/>
                  <a:gd name="T33" fmla="*/ 0 h 101"/>
                  <a:gd name="T34" fmla="*/ 8 w 57"/>
                  <a:gd name="T35" fmla="*/ 0 h 101"/>
                  <a:gd name="T36" fmla="*/ 8 w 57"/>
                  <a:gd name="T37" fmla="*/ 8 h 101"/>
                  <a:gd name="T38" fmla="*/ 8 w 57"/>
                  <a:gd name="T39" fmla="*/ 16 h 101"/>
                  <a:gd name="T40" fmla="*/ 10 w 57"/>
                  <a:gd name="T41" fmla="*/ 23 h 101"/>
                  <a:gd name="T42" fmla="*/ 11 w 57"/>
                  <a:gd name="T43" fmla="*/ 30 h 101"/>
                  <a:gd name="T44" fmla="*/ 13 w 57"/>
                  <a:gd name="T45" fmla="*/ 36 h 101"/>
                  <a:gd name="T46" fmla="*/ 15 w 57"/>
                  <a:gd name="T47" fmla="*/ 43 h 101"/>
                  <a:gd name="T48" fmla="*/ 17 w 57"/>
                  <a:gd name="T49" fmla="*/ 49 h 101"/>
                  <a:gd name="T50" fmla="*/ 20 w 57"/>
                  <a:gd name="T51" fmla="*/ 54 h 101"/>
                  <a:gd name="T52" fmla="*/ 23 w 57"/>
                  <a:gd name="T53" fmla="*/ 60 h 101"/>
                  <a:gd name="T54" fmla="*/ 27 w 57"/>
                  <a:gd name="T55" fmla="*/ 65 h 101"/>
                  <a:gd name="T56" fmla="*/ 31 w 57"/>
                  <a:gd name="T57" fmla="*/ 71 h 101"/>
                  <a:gd name="T58" fmla="*/ 36 w 57"/>
                  <a:gd name="T59" fmla="*/ 76 h 101"/>
                  <a:gd name="T60" fmla="*/ 40 w 57"/>
                  <a:gd name="T61" fmla="*/ 81 h 101"/>
                  <a:gd name="T62" fmla="*/ 46 w 57"/>
                  <a:gd name="T63" fmla="*/ 86 h 101"/>
                  <a:gd name="T64" fmla="*/ 51 w 57"/>
                  <a:gd name="T65" fmla="*/ 90 h 101"/>
                  <a:gd name="T66" fmla="*/ 57 w 57"/>
                  <a:gd name="T67" fmla="*/ 95 h 101"/>
                  <a:gd name="T68" fmla="*/ 52 w 57"/>
                  <a:gd name="T69" fmla="*/ 101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
                  <a:gd name="T106" fmla="*/ 0 h 101"/>
                  <a:gd name="T107" fmla="*/ 57 w 57"/>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 h="101">
                    <a:moveTo>
                      <a:pt x="52" y="101"/>
                    </a:moveTo>
                    <a:lnTo>
                      <a:pt x="46" y="96"/>
                    </a:lnTo>
                    <a:lnTo>
                      <a:pt x="41" y="91"/>
                    </a:lnTo>
                    <a:lnTo>
                      <a:pt x="35" y="86"/>
                    </a:lnTo>
                    <a:lnTo>
                      <a:pt x="30" y="81"/>
                    </a:lnTo>
                    <a:lnTo>
                      <a:pt x="25" y="76"/>
                    </a:lnTo>
                    <a:lnTo>
                      <a:pt x="21" y="70"/>
                    </a:lnTo>
                    <a:lnTo>
                      <a:pt x="17" y="64"/>
                    </a:lnTo>
                    <a:lnTo>
                      <a:pt x="14" y="58"/>
                    </a:lnTo>
                    <a:lnTo>
                      <a:pt x="11" y="52"/>
                    </a:lnTo>
                    <a:lnTo>
                      <a:pt x="8" y="45"/>
                    </a:lnTo>
                    <a:lnTo>
                      <a:pt x="6" y="39"/>
                    </a:lnTo>
                    <a:lnTo>
                      <a:pt x="4" y="31"/>
                    </a:lnTo>
                    <a:lnTo>
                      <a:pt x="2" y="24"/>
                    </a:lnTo>
                    <a:lnTo>
                      <a:pt x="1" y="17"/>
                    </a:lnTo>
                    <a:lnTo>
                      <a:pt x="1" y="9"/>
                    </a:lnTo>
                    <a:lnTo>
                      <a:pt x="0" y="0"/>
                    </a:lnTo>
                    <a:lnTo>
                      <a:pt x="8" y="0"/>
                    </a:lnTo>
                    <a:lnTo>
                      <a:pt x="8" y="8"/>
                    </a:lnTo>
                    <a:lnTo>
                      <a:pt x="8" y="16"/>
                    </a:lnTo>
                    <a:lnTo>
                      <a:pt x="10" y="23"/>
                    </a:lnTo>
                    <a:lnTo>
                      <a:pt x="11" y="30"/>
                    </a:lnTo>
                    <a:lnTo>
                      <a:pt x="13" y="36"/>
                    </a:lnTo>
                    <a:lnTo>
                      <a:pt x="15" y="43"/>
                    </a:lnTo>
                    <a:lnTo>
                      <a:pt x="17" y="49"/>
                    </a:lnTo>
                    <a:lnTo>
                      <a:pt x="20" y="54"/>
                    </a:lnTo>
                    <a:lnTo>
                      <a:pt x="23" y="60"/>
                    </a:lnTo>
                    <a:lnTo>
                      <a:pt x="27" y="65"/>
                    </a:lnTo>
                    <a:lnTo>
                      <a:pt x="31" y="71"/>
                    </a:lnTo>
                    <a:lnTo>
                      <a:pt x="36" y="76"/>
                    </a:lnTo>
                    <a:lnTo>
                      <a:pt x="40" y="81"/>
                    </a:lnTo>
                    <a:lnTo>
                      <a:pt x="46" y="86"/>
                    </a:lnTo>
                    <a:lnTo>
                      <a:pt x="51" y="90"/>
                    </a:lnTo>
                    <a:lnTo>
                      <a:pt x="57" y="95"/>
                    </a:lnTo>
                    <a:lnTo>
                      <a:pt x="52" y="101"/>
                    </a:lnTo>
                    <a:close/>
                  </a:path>
                </a:pathLst>
              </a:custGeom>
              <a:solidFill>
                <a:srgbClr val="000000"/>
              </a:solidFill>
              <a:ln w="9525">
                <a:noFill/>
                <a:round/>
                <a:headEnd/>
                <a:tailEnd/>
              </a:ln>
            </p:spPr>
            <p:txBody>
              <a:bodyPr/>
              <a:lstStyle/>
              <a:p>
                <a:endParaRPr lang="he-IL"/>
              </a:p>
            </p:txBody>
          </p:sp>
          <p:sp>
            <p:nvSpPr>
              <p:cNvPr id="493" name="Freeform 195"/>
              <p:cNvSpPr>
                <a:spLocks/>
              </p:cNvSpPr>
              <p:nvPr/>
            </p:nvSpPr>
            <p:spPr bwMode="auto">
              <a:xfrm>
                <a:off x="4379" y="2681"/>
                <a:ext cx="5" cy="6"/>
              </a:xfrm>
              <a:custGeom>
                <a:avLst/>
                <a:gdLst>
                  <a:gd name="T0" fmla="*/ 1 w 5"/>
                  <a:gd name="T1" fmla="*/ 6 h 6"/>
                  <a:gd name="T2" fmla="*/ 0 w 5"/>
                  <a:gd name="T3" fmla="*/ 6 h 6"/>
                  <a:gd name="T4" fmla="*/ 5 w 5"/>
                  <a:gd name="T5" fmla="*/ 0 h 6"/>
                  <a:gd name="T6" fmla="*/ 1 w 5"/>
                  <a:gd name="T7" fmla="*/ 6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1" y="6"/>
                    </a:moveTo>
                    <a:lnTo>
                      <a:pt x="0" y="6"/>
                    </a:lnTo>
                    <a:lnTo>
                      <a:pt x="5" y="0"/>
                    </a:lnTo>
                    <a:lnTo>
                      <a:pt x="1" y="6"/>
                    </a:lnTo>
                    <a:close/>
                  </a:path>
                </a:pathLst>
              </a:custGeom>
              <a:solidFill>
                <a:srgbClr val="000000"/>
              </a:solidFill>
              <a:ln w="9525">
                <a:noFill/>
                <a:round/>
                <a:headEnd/>
                <a:tailEnd/>
              </a:ln>
            </p:spPr>
            <p:txBody>
              <a:bodyPr/>
              <a:lstStyle/>
              <a:p>
                <a:endParaRPr lang="he-IL"/>
              </a:p>
            </p:txBody>
          </p:sp>
          <p:sp>
            <p:nvSpPr>
              <p:cNvPr id="494" name="Freeform 196"/>
              <p:cNvSpPr>
                <a:spLocks/>
              </p:cNvSpPr>
              <p:nvPr/>
            </p:nvSpPr>
            <p:spPr bwMode="auto">
              <a:xfrm>
                <a:off x="4327" y="2572"/>
                <a:ext cx="10" cy="15"/>
              </a:xfrm>
              <a:custGeom>
                <a:avLst/>
                <a:gdLst>
                  <a:gd name="T0" fmla="*/ 0 w 10"/>
                  <a:gd name="T1" fmla="*/ 14 h 15"/>
                  <a:gd name="T2" fmla="*/ 1 w 10"/>
                  <a:gd name="T3" fmla="*/ 10 h 15"/>
                  <a:gd name="T4" fmla="*/ 1 w 10"/>
                  <a:gd name="T5" fmla="*/ 7 h 15"/>
                  <a:gd name="T6" fmla="*/ 2 w 10"/>
                  <a:gd name="T7" fmla="*/ 0 h 15"/>
                  <a:gd name="T8" fmla="*/ 10 w 10"/>
                  <a:gd name="T9" fmla="*/ 2 h 15"/>
                  <a:gd name="T10" fmla="*/ 8 w 10"/>
                  <a:gd name="T11" fmla="*/ 8 h 15"/>
                  <a:gd name="T12" fmla="*/ 8 w 10"/>
                  <a:gd name="T13" fmla="*/ 11 h 15"/>
                  <a:gd name="T14" fmla="*/ 8 w 10"/>
                  <a:gd name="T15" fmla="*/ 15 h 15"/>
                  <a:gd name="T16" fmla="*/ 0 w 10"/>
                  <a:gd name="T17" fmla="*/ 14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5"/>
                  <a:gd name="T29" fmla="*/ 10 w 10"/>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5">
                    <a:moveTo>
                      <a:pt x="0" y="14"/>
                    </a:moveTo>
                    <a:lnTo>
                      <a:pt x="1" y="10"/>
                    </a:lnTo>
                    <a:lnTo>
                      <a:pt x="1" y="7"/>
                    </a:lnTo>
                    <a:lnTo>
                      <a:pt x="2" y="0"/>
                    </a:lnTo>
                    <a:lnTo>
                      <a:pt x="10" y="2"/>
                    </a:lnTo>
                    <a:lnTo>
                      <a:pt x="8" y="8"/>
                    </a:lnTo>
                    <a:lnTo>
                      <a:pt x="8" y="11"/>
                    </a:lnTo>
                    <a:lnTo>
                      <a:pt x="8" y="15"/>
                    </a:lnTo>
                    <a:lnTo>
                      <a:pt x="0" y="14"/>
                    </a:lnTo>
                    <a:close/>
                  </a:path>
                </a:pathLst>
              </a:custGeom>
              <a:solidFill>
                <a:srgbClr val="000000"/>
              </a:solidFill>
              <a:ln w="9525">
                <a:noFill/>
                <a:round/>
                <a:headEnd/>
                <a:tailEnd/>
              </a:ln>
            </p:spPr>
            <p:txBody>
              <a:bodyPr/>
              <a:lstStyle/>
              <a:p>
                <a:endParaRPr lang="he-IL"/>
              </a:p>
            </p:txBody>
          </p:sp>
          <p:sp>
            <p:nvSpPr>
              <p:cNvPr id="495" name="Freeform 197"/>
              <p:cNvSpPr>
                <a:spLocks/>
              </p:cNvSpPr>
              <p:nvPr/>
            </p:nvSpPr>
            <p:spPr bwMode="auto">
              <a:xfrm>
                <a:off x="4327" y="2586"/>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he-IL"/>
              </a:p>
            </p:txBody>
          </p:sp>
          <p:sp>
            <p:nvSpPr>
              <p:cNvPr id="496" name="Freeform 198"/>
              <p:cNvSpPr>
                <a:spLocks/>
              </p:cNvSpPr>
              <p:nvPr/>
            </p:nvSpPr>
            <p:spPr bwMode="auto">
              <a:xfrm>
                <a:off x="4330" y="2570"/>
                <a:ext cx="73" cy="43"/>
              </a:xfrm>
              <a:custGeom>
                <a:avLst/>
                <a:gdLst>
                  <a:gd name="T0" fmla="*/ 6 w 73"/>
                  <a:gd name="T1" fmla="*/ 0 h 43"/>
                  <a:gd name="T2" fmla="*/ 10 w 73"/>
                  <a:gd name="T3" fmla="*/ 5 h 43"/>
                  <a:gd name="T4" fmla="*/ 13 w 73"/>
                  <a:gd name="T5" fmla="*/ 8 h 43"/>
                  <a:gd name="T6" fmla="*/ 20 w 73"/>
                  <a:gd name="T7" fmla="*/ 14 h 43"/>
                  <a:gd name="T8" fmla="*/ 28 w 73"/>
                  <a:gd name="T9" fmla="*/ 18 h 43"/>
                  <a:gd name="T10" fmla="*/ 36 w 73"/>
                  <a:gd name="T11" fmla="*/ 21 h 43"/>
                  <a:gd name="T12" fmla="*/ 54 w 73"/>
                  <a:gd name="T13" fmla="*/ 27 h 43"/>
                  <a:gd name="T14" fmla="*/ 63 w 73"/>
                  <a:gd name="T15" fmla="*/ 31 h 43"/>
                  <a:gd name="T16" fmla="*/ 73 w 73"/>
                  <a:gd name="T17" fmla="*/ 36 h 43"/>
                  <a:gd name="T18" fmla="*/ 70 w 73"/>
                  <a:gd name="T19" fmla="*/ 43 h 43"/>
                  <a:gd name="T20" fmla="*/ 60 w 73"/>
                  <a:gd name="T21" fmla="*/ 38 h 43"/>
                  <a:gd name="T22" fmla="*/ 51 w 73"/>
                  <a:gd name="T23" fmla="*/ 34 h 43"/>
                  <a:gd name="T24" fmla="*/ 33 w 73"/>
                  <a:gd name="T25" fmla="*/ 28 h 43"/>
                  <a:gd name="T26" fmla="*/ 25 w 73"/>
                  <a:gd name="T27" fmla="*/ 25 h 43"/>
                  <a:gd name="T28" fmla="*/ 16 w 73"/>
                  <a:gd name="T29" fmla="*/ 20 h 43"/>
                  <a:gd name="T30" fmla="*/ 8 w 73"/>
                  <a:gd name="T31" fmla="*/ 14 h 43"/>
                  <a:gd name="T32" fmla="*/ 4 w 73"/>
                  <a:gd name="T33" fmla="*/ 10 h 43"/>
                  <a:gd name="T34" fmla="*/ 0 w 73"/>
                  <a:gd name="T35" fmla="*/ 6 h 43"/>
                  <a:gd name="T36" fmla="*/ 6 w 73"/>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43"/>
                  <a:gd name="T59" fmla="*/ 73 w 73"/>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43">
                    <a:moveTo>
                      <a:pt x="6" y="0"/>
                    </a:moveTo>
                    <a:lnTo>
                      <a:pt x="10" y="5"/>
                    </a:lnTo>
                    <a:lnTo>
                      <a:pt x="13" y="8"/>
                    </a:lnTo>
                    <a:lnTo>
                      <a:pt x="20" y="14"/>
                    </a:lnTo>
                    <a:lnTo>
                      <a:pt x="28" y="18"/>
                    </a:lnTo>
                    <a:lnTo>
                      <a:pt x="36" y="21"/>
                    </a:lnTo>
                    <a:lnTo>
                      <a:pt x="54" y="27"/>
                    </a:lnTo>
                    <a:lnTo>
                      <a:pt x="63" y="31"/>
                    </a:lnTo>
                    <a:lnTo>
                      <a:pt x="73" y="36"/>
                    </a:lnTo>
                    <a:lnTo>
                      <a:pt x="70" y="43"/>
                    </a:lnTo>
                    <a:lnTo>
                      <a:pt x="60" y="38"/>
                    </a:lnTo>
                    <a:lnTo>
                      <a:pt x="51" y="34"/>
                    </a:lnTo>
                    <a:lnTo>
                      <a:pt x="33" y="28"/>
                    </a:lnTo>
                    <a:lnTo>
                      <a:pt x="25" y="25"/>
                    </a:lnTo>
                    <a:lnTo>
                      <a:pt x="16" y="20"/>
                    </a:lnTo>
                    <a:lnTo>
                      <a:pt x="8" y="14"/>
                    </a:lnTo>
                    <a:lnTo>
                      <a:pt x="4" y="10"/>
                    </a:lnTo>
                    <a:lnTo>
                      <a:pt x="0" y="6"/>
                    </a:lnTo>
                    <a:lnTo>
                      <a:pt x="6" y="0"/>
                    </a:lnTo>
                    <a:close/>
                  </a:path>
                </a:pathLst>
              </a:custGeom>
              <a:solidFill>
                <a:srgbClr val="000000"/>
              </a:solidFill>
              <a:ln w="9525">
                <a:noFill/>
                <a:round/>
                <a:headEnd/>
                <a:tailEnd/>
              </a:ln>
            </p:spPr>
            <p:txBody>
              <a:bodyPr/>
              <a:lstStyle/>
              <a:p>
                <a:endParaRPr lang="he-IL"/>
              </a:p>
            </p:txBody>
          </p:sp>
          <p:sp>
            <p:nvSpPr>
              <p:cNvPr id="497" name="Freeform 199"/>
              <p:cNvSpPr>
                <a:spLocks/>
              </p:cNvSpPr>
              <p:nvPr/>
            </p:nvSpPr>
            <p:spPr bwMode="auto">
              <a:xfrm>
                <a:off x="4329" y="2565"/>
                <a:ext cx="8" cy="11"/>
              </a:xfrm>
              <a:custGeom>
                <a:avLst/>
                <a:gdLst>
                  <a:gd name="T0" fmla="*/ 0 w 8"/>
                  <a:gd name="T1" fmla="*/ 7 h 11"/>
                  <a:gd name="T2" fmla="*/ 2 w 8"/>
                  <a:gd name="T3" fmla="*/ 0 h 11"/>
                  <a:gd name="T4" fmla="*/ 7 w 8"/>
                  <a:gd name="T5" fmla="*/ 5 h 11"/>
                  <a:gd name="T6" fmla="*/ 1 w 8"/>
                  <a:gd name="T7" fmla="*/ 11 h 11"/>
                  <a:gd name="T8" fmla="*/ 8 w 8"/>
                  <a:gd name="T9" fmla="*/ 9 h 11"/>
                  <a:gd name="T10" fmla="*/ 0 w 8"/>
                  <a:gd name="T11" fmla="*/ 7 h 11"/>
                  <a:gd name="T12" fmla="*/ 0 60000 65536"/>
                  <a:gd name="T13" fmla="*/ 0 60000 65536"/>
                  <a:gd name="T14" fmla="*/ 0 60000 65536"/>
                  <a:gd name="T15" fmla="*/ 0 60000 65536"/>
                  <a:gd name="T16" fmla="*/ 0 60000 65536"/>
                  <a:gd name="T17" fmla="*/ 0 60000 65536"/>
                  <a:gd name="T18" fmla="*/ 0 w 8"/>
                  <a:gd name="T19" fmla="*/ 0 h 11"/>
                  <a:gd name="T20" fmla="*/ 8 w 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8" h="11">
                    <a:moveTo>
                      <a:pt x="0" y="7"/>
                    </a:moveTo>
                    <a:lnTo>
                      <a:pt x="2" y="0"/>
                    </a:lnTo>
                    <a:lnTo>
                      <a:pt x="7" y="5"/>
                    </a:lnTo>
                    <a:lnTo>
                      <a:pt x="1" y="11"/>
                    </a:lnTo>
                    <a:lnTo>
                      <a:pt x="8" y="9"/>
                    </a:lnTo>
                    <a:lnTo>
                      <a:pt x="0" y="7"/>
                    </a:lnTo>
                    <a:close/>
                  </a:path>
                </a:pathLst>
              </a:custGeom>
              <a:solidFill>
                <a:srgbClr val="000000"/>
              </a:solidFill>
              <a:ln w="9525">
                <a:noFill/>
                <a:round/>
                <a:headEnd/>
                <a:tailEnd/>
              </a:ln>
            </p:spPr>
            <p:txBody>
              <a:bodyPr/>
              <a:lstStyle/>
              <a:p>
                <a:endParaRPr lang="he-IL"/>
              </a:p>
            </p:txBody>
          </p:sp>
          <p:sp>
            <p:nvSpPr>
              <p:cNvPr id="498" name="Freeform 200"/>
              <p:cNvSpPr>
                <a:spLocks/>
              </p:cNvSpPr>
              <p:nvPr/>
            </p:nvSpPr>
            <p:spPr bwMode="auto">
              <a:xfrm>
                <a:off x="4399" y="2606"/>
                <a:ext cx="77" cy="95"/>
              </a:xfrm>
              <a:custGeom>
                <a:avLst/>
                <a:gdLst>
                  <a:gd name="T0" fmla="*/ 4 w 77"/>
                  <a:gd name="T1" fmla="*/ 0 h 95"/>
                  <a:gd name="T2" fmla="*/ 18 w 77"/>
                  <a:gd name="T3" fmla="*/ 8 h 95"/>
                  <a:gd name="T4" fmla="*/ 31 w 77"/>
                  <a:gd name="T5" fmla="*/ 17 h 95"/>
                  <a:gd name="T6" fmla="*/ 37 w 77"/>
                  <a:gd name="T7" fmla="*/ 22 h 95"/>
                  <a:gd name="T8" fmla="*/ 44 w 77"/>
                  <a:gd name="T9" fmla="*/ 26 h 95"/>
                  <a:gd name="T10" fmla="*/ 49 w 77"/>
                  <a:gd name="T11" fmla="*/ 31 h 95"/>
                  <a:gd name="T12" fmla="*/ 54 w 77"/>
                  <a:gd name="T13" fmla="*/ 37 h 95"/>
                  <a:gd name="T14" fmla="*/ 59 w 77"/>
                  <a:gd name="T15" fmla="*/ 43 h 95"/>
                  <a:gd name="T16" fmla="*/ 63 w 77"/>
                  <a:gd name="T17" fmla="*/ 49 h 95"/>
                  <a:gd name="T18" fmla="*/ 67 w 77"/>
                  <a:gd name="T19" fmla="*/ 55 h 95"/>
                  <a:gd name="T20" fmla="*/ 68 w 77"/>
                  <a:gd name="T21" fmla="*/ 59 h 95"/>
                  <a:gd name="T22" fmla="*/ 70 w 77"/>
                  <a:gd name="T23" fmla="*/ 63 h 95"/>
                  <a:gd name="T24" fmla="*/ 72 w 77"/>
                  <a:gd name="T25" fmla="*/ 70 h 95"/>
                  <a:gd name="T26" fmla="*/ 75 w 77"/>
                  <a:gd name="T27" fmla="*/ 78 h 95"/>
                  <a:gd name="T28" fmla="*/ 76 w 77"/>
                  <a:gd name="T29" fmla="*/ 86 h 95"/>
                  <a:gd name="T30" fmla="*/ 77 w 77"/>
                  <a:gd name="T31" fmla="*/ 95 h 95"/>
                  <a:gd name="T32" fmla="*/ 70 w 77"/>
                  <a:gd name="T33" fmla="*/ 95 h 95"/>
                  <a:gd name="T34" fmla="*/ 69 w 77"/>
                  <a:gd name="T35" fmla="*/ 87 h 95"/>
                  <a:gd name="T36" fmla="*/ 67 w 77"/>
                  <a:gd name="T37" fmla="*/ 79 h 95"/>
                  <a:gd name="T38" fmla="*/ 65 w 77"/>
                  <a:gd name="T39" fmla="*/ 72 h 95"/>
                  <a:gd name="T40" fmla="*/ 63 w 77"/>
                  <a:gd name="T41" fmla="*/ 65 h 95"/>
                  <a:gd name="T42" fmla="*/ 61 w 77"/>
                  <a:gd name="T43" fmla="*/ 62 h 95"/>
                  <a:gd name="T44" fmla="*/ 60 w 77"/>
                  <a:gd name="T45" fmla="*/ 59 h 95"/>
                  <a:gd name="T46" fmla="*/ 57 w 77"/>
                  <a:gd name="T47" fmla="*/ 53 h 95"/>
                  <a:gd name="T48" fmla="*/ 53 w 77"/>
                  <a:gd name="T49" fmla="*/ 47 h 95"/>
                  <a:gd name="T50" fmla="*/ 48 w 77"/>
                  <a:gd name="T51" fmla="*/ 42 h 95"/>
                  <a:gd name="T52" fmla="*/ 44 w 77"/>
                  <a:gd name="T53" fmla="*/ 37 h 95"/>
                  <a:gd name="T54" fmla="*/ 39 w 77"/>
                  <a:gd name="T55" fmla="*/ 32 h 95"/>
                  <a:gd name="T56" fmla="*/ 32 w 77"/>
                  <a:gd name="T57" fmla="*/ 27 h 95"/>
                  <a:gd name="T58" fmla="*/ 27 w 77"/>
                  <a:gd name="T59" fmla="*/ 23 h 95"/>
                  <a:gd name="T60" fmla="*/ 14 w 77"/>
                  <a:gd name="T61" fmla="*/ 14 h 95"/>
                  <a:gd name="T62" fmla="*/ 0 w 77"/>
                  <a:gd name="T63" fmla="*/ 6 h 95"/>
                  <a:gd name="T64" fmla="*/ 4 w 77"/>
                  <a:gd name="T65" fmla="*/ 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95"/>
                  <a:gd name="T101" fmla="*/ 77 w 77"/>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95">
                    <a:moveTo>
                      <a:pt x="4" y="0"/>
                    </a:moveTo>
                    <a:lnTo>
                      <a:pt x="18" y="8"/>
                    </a:lnTo>
                    <a:lnTo>
                      <a:pt x="31" y="17"/>
                    </a:lnTo>
                    <a:lnTo>
                      <a:pt x="37" y="22"/>
                    </a:lnTo>
                    <a:lnTo>
                      <a:pt x="44" y="26"/>
                    </a:lnTo>
                    <a:lnTo>
                      <a:pt x="49" y="31"/>
                    </a:lnTo>
                    <a:lnTo>
                      <a:pt x="54" y="37"/>
                    </a:lnTo>
                    <a:lnTo>
                      <a:pt x="59" y="43"/>
                    </a:lnTo>
                    <a:lnTo>
                      <a:pt x="63" y="49"/>
                    </a:lnTo>
                    <a:lnTo>
                      <a:pt x="67" y="55"/>
                    </a:lnTo>
                    <a:lnTo>
                      <a:pt x="68" y="59"/>
                    </a:lnTo>
                    <a:lnTo>
                      <a:pt x="70" y="63"/>
                    </a:lnTo>
                    <a:lnTo>
                      <a:pt x="72" y="70"/>
                    </a:lnTo>
                    <a:lnTo>
                      <a:pt x="75" y="78"/>
                    </a:lnTo>
                    <a:lnTo>
                      <a:pt x="76" y="86"/>
                    </a:lnTo>
                    <a:lnTo>
                      <a:pt x="77" y="95"/>
                    </a:lnTo>
                    <a:lnTo>
                      <a:pt x="70" y="95"/>
                    </a:lnTo>
                    <a:lnTo>
                      <a:pt x="69" y="87"/>
                    </a:lnTo>
                    <a:lnTo>
                      <a:pt x="67" y="79"/>
                    </a:lnTo>
                    <a:lnTo>
                      <a:pt x="65" y="72"/>
                    </a:lnTo>
                    <a:lnTo>
                      <a:pt x="63" y="65"/>
                    </a:lnTo>
                    <a:lnTo>
                      <a:pt x="61" y="62"/>
                    </a:lnTo>
                    <a:lnTo>
                      <a:pt x="60" y="59"/>
                    </a:lnTo>
                    <a:lnTo>
                      <a:pt x="57" y="53"/>
                    </a:lnTo>
                    <a:lnTo>
                      <a:pt x="53" y="47"/>
                    </a:lnTo>
                    <a:lnTo>
                      <a:pt x="48" y="42"/>
                    </a:lnTo>
                    <a:lnTo>
                      <a:pt x="44" y="37"/>
                    </a:lnTo>
                    <a:lnTo>
                      <a:pt x="39" y="32"/>
                    </a:lnTo>
                    <a:lnTo>
                      <a:pt x="32" y="27"/>
                    </a:lnTo>
                    <a:lnTo>
                      <a:pt x="27" y="23"/>
                    </a:lnTo>
                    <a:lnTo>
                      <a:pt x="14" y="14"/>
                    </a:lnTo>
                    <a:lnTo>
                      <a:pt x="0" y="6"/>
                    </a:lnTo>
                    <a:lnTo>
                      <a:pt x="4" y="0"/>
                    </a:lnTo>
                    <a:close/>
                  </a:path>
                </a:pathLst>
              </a:custGeom>
              <a:solidFill>
                <a:srgbClr val="000000"/>
              </a:solidFill>
              <a:ln w="9525">
                <a:noFill/>
                <a:round/>
                <a:headEnd/>
                <a:tailEnd/>
              </a:ln>
            </p:spPr>
            <p:txBody>
              <a:bodyPr/>
              <a:lstStyle/>
              <a:p>
                <a:endParaRPr lang="he-IL"/>
              </a:p>
            </p:txBody>
          </p:sp>
          <p:sp>
            <p:nvSpPr>
              <p:cNvPr id="499" name="Freeform 201"/>
              <p:cNvSpPr>
                <a:spLocks/>
              </p:cNvSpPr>
              <p:nvPr/>
            </p:nvSpPr>
            <p:spPr bwMode="auto">
              <a:xfrm>
                <a:off x="4399" y="2606"/>
                <a:ext cx="4" cy="7"/>
              </a:xfrm>
              <a:custGeom>
                <a:avLst/>
                <a:gdLst>
                  <a:gd name="T0" fmla="*/ 4 w 4"/>
                  <a:gd name="T1" fmla="*/ 0 h 7"/>
                  <a:gd name="T2" fmla="*/ 0 w 4"/>
                  <a:gd name="T3" fmla="*/ 6 h 7"/>
                  <a:gd name="T4" fmla="*/ 1 w 4"/>
                  <a:gd name="T5" fmla="*/ 7 h 7"/>
                  <a:gd name="T6" fmla="*/ 4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4" y="0"/>
                    </a:moveTo>
                    <a:lnTo>
                      <a:pt x="0" y="6"/>
                    </a:lnTo>
                    <a:lnTo>
                      <a:pt x="1" y="7"/>
                    </a:lnTo>
                    <a:lnTo>
                      <a:pt x="4" y="0"/>
                    </a:lnTo>
                    <a:close/>
                  </a:path>
                </a:pathLst>
              </a:custGeom>
              <a:solidFill>
                <a:srgbClr val="000000"/>
              </a:solidFill>
              <a:ln w="9525">
                <a:noFill/>
                <a:round/>
                <a:headEnd/>
                <a:tailEnd/>
              </a:ln>
            </p:spPr>
            <p:txBody>
              <a:bodyPr/>
              <a:lstStyle/>
              <a:p>
                <a:endParaRPr lang="he-IL"/>
              </a:p>
            </p:txBody>
          </p:sp>
          <p:sp>
            <p:nvSpPr>
              <p:cNvPr id="500" name="Rectangle 202"/>
              <p:cNvSpPr>
                <a:spLocks noChangeArrowheads="1"/>
              </p:cNvSpPr>
              <p:nvPr/>
            </p:nvSpPr>
            <p:spPr bwMode="auto">
              <a:xfrm>
                <a:off x="4469" y="2701"/>
                <a:ext cx="7" cy="33"/>
              </a:xfrm>
              <a:prstGeom prst="rect">
                <a:avLst/>
              </a:prstGeom>
              <a:solidFill>
                <a:srgbClr val="000000"/>
              </a:solidFill>
              <a:ln w="9525">
                <a:noFill/>
                <a:miter lim="800000"/>
                <a:headEnd/>
                <a:tailEnd/>
              </a:ln>
            </p:spPr>
            <p:txBody>
              <a:bodyPr/>
              <a:lstStyle/>
              <a:p>
                <a:endParaRPr lang="he-IL"/>
              </a:p>
            </p:txBody>
          </p:sp>
          <p:sp>
            <p:nvSpPr>
              <p:cNvPr id="501" name="Freeform 203"/>
              <p:cNvSpPr>
                <a:spLocks/>
              </p:cNvSpPr>
              <p:nvPr/>
            </p:nvSpPr>
            <p:spPr bwMode="auto">
              <a:xfrm>
                <a:off x="4469" y="2701"/>
                <a:ext cx="7" cy="1"/>
              </a:xfrm>
              <a:custGeom>
                <a:avLst/>
                <a:gdLst>
                  <a:gd name="T0" fmla="*/ 7 w 7"/>
                  <a:gd name="T1" fmla="*/ 0 h 1"/>
                  <a:gd name="T2" fmla="*/ 0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7" y="0"/>
                    </a:moveTo>
                    <a:lnTo>
                      <a:pt x="0" y="0"/>
                    </a:lnTo>
                    <a:lnTo>
                      <a:pt x="7" y="0"/>
                    </a:lnTo>
                    <a:close/>
                  </a:path>
                </a:pathLst>
              </a:custGeom>
              <a:solidFill>
                <a:srgbClr val="000000"/>
              </a:solidFill>
              <a:ln w="9525">
                <a:noFill/>
                <a:round/>
                <a:headEnd/>
                <a:tailEnd/>
              </a:ln>
            </p:spPr>
            <p:txBody>
              <a:bodyPr/>
              <a:lstStyle/>
              <a:p>
                <a:endParaRPr lang="he-IL"/>
              </a:p>
            </p:txBody>
          </p:sp>
          <p:sp>
            <p:nvSpPr>
              <p:cNvPr id="502" name="Freeform 204"/>
              <p:cNvSpPr>
                <a:spLocks/>
              </p:cNvSpPr>
              <p:nvPr/>
            </p:nvSpPr>
            <p:spPr bwMode="auto">
              <a:xfrm>
                <a:off x="4455" y="2733"/>
                <a:ext cx="21" cy="38"/>
              </a:xfrm>
              <a:custGeom>
                <a:avLst/>
                <a:gdLst>
                  <a:gd name="T0" fmla="*/ 21 w 21"/>
                  <a:gd name="T1" fmla="*/ 2 h 38"/>
                  <a:gd name="T2" fmla="*/ 14 w 21"/>
                  <a:gd name="T3" fmla="*/ 0 h 38"/>
                  <a:gd name="T4" fmla="*/ 0 w 21"/>
                  <a:gd name="T5" fmla="*/ 36 h 38"/>
                  <a:gd name="T6" fmla="*/ 7 w 21"/>
                  <a:gd name="T7" fmla="*/ 38 h 38"/>
                  <a:gd name="T8" fmla="*/ 21 w 21"/>
                  <a:gd name="T9" fmla="*/ 2 h 38"/>
                  <a:gd name="T10" fmla="*/ 0 60000 65536"/>
                  <a:gd name="T11" fmla="*/ 0 60000 65536"/>
                  <a:gd name="T12" fmla="*/ 0 60000 65536"/>
                  <a:gd name="T13" fmla="*/ 0 60000 65536"/>
                  <a:gd name="T14" fmla="*/ 0 60000 65536"/>
                  <a:gd name="T15" fmla="*/ 0 w 21"/>
                  <a:gd name="T16" fmla="*/ 0 h 38"/>
                  <a:gd name="T17" fmla="*/ 21 w 21"/>
                  <a:gd name="T18" fmla="*/ 38 h 38"/>
                </a:gdLst>
                <a:ahLst/>
                <a:cxnLst>
                  <a:cxn ang="T10">
                    <a:pos x="T0" y="T1"/>
                  </a:cxn>
                  <a:cxn ang="T11">
                    <a:pos x="T2" y="T3"/>
                  </a:cxn>
                  <a:cxn ang="T12">
                    <a:pos x="T4" y="T5"/>
                  </a:cxn>
                  <a:cxn ang="T13">
                    <a:pos x="T6" y="T7"/>
                  </a:cxn>
                  <a:cxn ang="T14">
                    <a:pos x="T8" y="T9"/>
                  </a:cxn>
                </a:cxnLst>
                <a:rect l="T15" t="T16" r="T17" b="T18"/>
                <a:pathLst>
                  <a:path w="21" h="38">
                    <a:moveTo>
                      <a:pt x="21" y="2"/>
                    </a:moveTo>
                    <a:lnTo>
                      <a:pt x="14" y="0"/>
                    </a:lnTo>
                    <a:lnTo>
                      <a:pt x="0" y="36"/>
                    </a:lnTo>
                    <a:lnTo>
                      <a:pt x="7" y="38"/>
                    </a:lnTo>
                    <a:lnTo>
                      <a:pt x="21" y="2"/>
                    </a:lnTo>
                    <a:close/>
                  </a:path>
                </a:pathLst>
              </a:custGeom>
              <a:solidFill>
                <a:srgbClr val="000000"/>
              </a:solidFill>
              <a:ln w="9525">
                <a:noFill/>
                <a:round/>
                <a:headEnd/>
                <a:tailEnd/>
              </a:ln>
            </p:spPr>
            <p:txBody>
              <a:bodyPr/>
              <a:lstStyle/>
              <a:p>
                <a:endParaRPr lang="he-IL"/>
              </a:p>
            </p:txBody>
          </p:sp>
          <p:sp>
            <p:nvSpPr>
              <p:cNvPr id="503" name="Freeform 205"/>
              <p:cNvSpPr>
                <a:spLocks/>
              </p:cNvSpPr>
              <p:nvPr/>
            </p:nvSpPr>
            <p:spPr bwMode="auto">
              <a:xfrm>
                <a:off x="4469" y="2733"/>
                <a:ext cx="7" cy="2"/>
              </a:xfrm>
              <a:custGeom>
                <a:avLst/>
                <a:gdLst>
                  <a:gd name="T0" fmla="*/ 7 w 7"/>
                  <a:gd name="T1" fmla="*/ 1 h 2"/>
                  <a:gd name="T2" fmla="*/ 7 w 7"/>
                  <a:gd name="T3" fmla="*/ 2 h 2"/>
                  <a:gd name="T4" fmla="*/ 0 w 7"/>
                  <a:gd name="T5" fmla="*/ 0 h 2"/>
                  <a:gd name="T6" fmla="*/ 0 w 7"/>
                  <a:gd name="T7" fmla="*/ 1 h 2"/>
                  <a:gd name="T8" fmla="*/ 7 w 7"/>
                  <a:gd name="T9" fmla="*/ 1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7" y="1"/>
                    </a:moveTo>
                    <a:lnTo>
                      <a:pt x="7" y="2"/>
                    </a:lnTo>
                    <a:lnTo>
                      <a:pt x="0" y="0"/>
                    </a:lnTo>
                    <a:lnTo>
                      <a:pt x="0" y="1"/>
                    </a:lnTo>
                    <a:lnTo>
                      <a:pt x="7" y="1"/>
                    </a:lnTo>
                    <a:close/>
                  </a:path>
                </a:pathLst>
              </a:custGeom>
              <a:solidFill>
                <a:srgbClr val="000000"/>
              </a:solidFill>
              <a:ln w="9525">
                <a:noFill/>
                <a:round/>
                <a:headEnd/>
                <a:tailEnd/>
              </a:ln>
            </p:spPr>
            <p:txBody>
              <a:bodyPr/>
              <a:lstStyle/>
              <a:p>
                <a:endParaRPr lang="he-IL"/>
              </a:p>
            </p:txBody>
          </p:sp>
          <p:sp>
            <p:nvSpPr>
              <p:cNvPr id="504" name="Freeform 206"/>
              <p:cNvSpPr>
                <a:spLocks/>
              </p:cNvSpPr>
              <p:nvPr/>
            </p:nvSpPr>
            <p:spPr bwMode="auto">
              <a:xfrm>
                <a:off x="4455" y="2769"/>
                <a:ext cx="7" cy="2"/>
              </a:xfrm>
              <a:custGeom>
                <a:avLst/>
                <a:gdLst>
                  <a:gd name="T0" fmla="*/ 7 w 7"/>
                  <a:gd name="T1" fmla="*/ 2 h 2"/>
                  <a:gd name="T2" fmla="*/ 0 w 7"/>
                  <a:gd name="T3" fmla="*/ 1 h 2"/>
                  <a:gd name="T4" fmla="*/ 7 w 7"/>
                  <a:gd name="T5" fmla="*/ 0 h 2"/>
                  <a:gd name="T6" fmla="*/ 0 w 7"/>
                  <a:gd name="T7" fmla="*/ 0 h 2"/>
                  <a:gd name="T8" fmla="*/ 7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7" y="2"/>
                    </a:moveTo>
                    <a:lnTo>
                      <a:pt x="0" y="1"/>
                    </a:lnTo>
                    <a:lnTo>
                      <a:pt x="7" y="0"/>
                    </a:lnTo>
                    <a:lnTo>
                      <a:pt x="0" y="0"/>
                    </a:lnTo>
                    <a:lnTo>
                      <a:pt x="7" y="2"/>
                    </a:lnTo>
                    <a:close/>
                  </a:path>
                </a:pathLst>
              </a:custGeom>
              <a:solidFill>
                <a:srgbClr val="000000"/>
              </a:solidFill>
              <a:ln w="9525">
                <a:noFill/>
                <a:round/>
                <a:headEnd/>
                <a:tailEnd/>
              </a:ln>
            </p:spPr>
            <p:txBody>
              <a:bodyPr/>
              <a:lstStyle/>
              <a:p>
                <a:endParaRPr lang="he-IL"/>
              </a:p>
            </p:txBody>
          </p:sp>
          <p:sp>
            <p:nvSpPr>
              <p:cNvPr id="505" name="Freeform 207"/>
              <p:cNvSpPr>
                <a:spLocks/>
              </p:cNvSpPr>
              <p:nvPr/>
            </p:nvSpPr>
            <p:spPr bwMode="auto">
              <a:xfrm>
                <a:off x="4433" y="2443"/>
                <a:ext cx="83" cy="241"/>
              </a:xfrm>
              <a:custGeom>
                <a:avLst/>
                <a:gdLst>
                  <a:gd name="T0" fmla="*/ 8 w 83"/>
                  <a:gd name="T1" fmla="*/ 192 h 241"/>
                  <a:gd name="T2" fmla="*/ 7 w 83"/>
                  <a:gd name="T3" fmla="*/ 187 h 241"/>
                  <a:gd name="T4" fmla="*/ 5 w 83"/>
                  <a:gd name="T5" fmla="*/ 181 h 241"/>
                  <a:gd name="T6" fmla="*/ 2 w 83"/>
                  <a:gd name="T7" fmla="*/ 174 h 241"/>
                  <a:gd name="T8" fmla="*/ 1 w 83"/>
                  <a:gd name="T9" fmla="*/ 165 h 241"/>
                  <a:gd name="T10" fmla="*/ 0 w 83"/>
                  <a:gd name="T11" fmla="*/ 156 h 241"/>
                  <a:gd name="T12" fmla="*/ 0 w 83"/>
                  <a:gd name="T13" fmla="*/ 146 h 241"/>
                  <a:gd name="T14" fmla="*/ 0 w 83"/>
                  <a:gd name="T15" fmla="*/ 141 h 241"/>
                  <a:gd name="T16" fmla="*/ 0 w 83"/>
                  <a:gd name="T17" fmla="*/ 135 h 241"/>
                  <a:gd name="T18" fmla="*/ 1 w 83"/>
                  <a:gd name="T19" fmla="*/ 123 h 241"/>
                  <a:gd name="T20" fmla="*/ 3 w 83"/>
                  <a:gd name="T21" fmla="*/ 117 h 241"/>
                  <a:gd name="T22" fmla="*/ 5 w 83"/>
                  <a:gd name="T23" fmla="*/ 110 h 241"/>
                  <a:gd name="T24" fmla="*/ 9 w 83"/>
                  <a:gd name="T25" fmla="*/ 97 h 241"/>
                  <a:gd name="T26" fmla="*/ 14 w 83"/>
                  <a:gd name="T27" fmla="*/ 82 h 241"/>
                  <a:gd name="T28" fmla="*/ 20 w 83"/>
                  <a:gd name="T29" fmla="*/ 67 h 241"/>
                  <a:gd name="T30" fmla="*/ 24 w 83"/>
                  <a:gd name="T31" fmla="*/ 59 h 241"/>
                  <a:gd name="T32" fmla="*/ 29 w 83"/>
                  <a:gd name="T33" fmla="*/ 51 h 241"/>
                  <a:gd name="T34" fmla="*/ 34 w 83"/>
                  <a:gd name="T35" fmla="*/ 43 h 241"/>
                  <a:gd name="T36" fmla="*/ 39 w 83"/>
                  <a:gd name="T37" fmla="*/ 35 h 241"/>
                  <a:gd name="T38" fmla="*/ 52 w 83"/>
                  <a:gd name="T39" fmla="*/ 18 h 241"/>
                  <a:gd name="T40" fmla="*/ 67 w 83"/>
                  <a:gd name="T41" fmla="*/ 0 h 241"/>
                  <a:gd name="T42" fmla="*/ 68 w 83"/>
                  <a:gd name="T43" fmla="*/ 13 h 241"/>
                  <a:gd name="T44" fmla="*/ 71 w 83"/>
                  <a:gd name="T45" fmla="*/ 24 h 241"/>
                  <a:gd name="T46" fmla="*/ 73 w 83"/>
                  <a:gd name="T47" fmla="*/ 35 h 241"/>
                  <a:gd name="T48" fmla="*/ 76 w 83"/>
                  <a:gd name="T49" fmla="*/ 45 h 241"/>
                  <a:gd name="T50" fmla="*/ 78 w 83"/>
                  <a:gd name="T51" fmla="*/ 54 h 241"/>
                  <a:gd name="T52" fmla="*/ 80 w 83"/>
                  <a:gd name="T53" fmla="*/ 65 h 241"/>
                  <a:gd name="T54" fmla="*/ 82 w 83"/>
                  <a:gd name="T55" fmla="*/ 76 h 241"/>
                  <a:gd name="T56" fmla="*/ 82 w 83"/>
                  <a:gd name="T57" fmla="*/ 89 h 241"/>
                  <a:gd name="T58" fmla="*/ 83 w 83"/>
                  <a:gd name="T59" fmla="*/ 134 h 241"/>
                  <a:gd name="T60" fmla="*/ 82 w 83"/>
                  <a:gd name="T61" fmla="*/ 145 h 241"/>
                  <a:gd name="T62" fmla="*/ 82 w 83"/>
                  <a:gd name="T63" fmla="*/ 156 h 241"/>
                  <a:gd name="T64" fmla="*/ 81 w 83"/>
                  <a:gd name="T65" fmla="*/ 166 h 241"/>
                  <a:gd name="T66" fmla="*/ 79 w 83"/>
                  <a:gd name="T67" fmla="*/ 176 h 241"/>
                  <a:gd name="T68" fmla="*/ 77 w 83"/>
                  <a:gd name="T69" fmla="*/ 186 h 241"/>
                  <a:gd name="T70" fmla="*/ 74 w 83"/>
                  <a:gd name="T71" fmla="*/ 195 h 241"/>
                  <a:gd name="T72" fmla="*/ 71 w 83"/>
                  <a:gd name="T73" fmla="*/ 204 h 241"/>
                  <a:gd name="T74" fmla="*/ 67 w 83"/>
                  <a:gd name="T75" fmla="*/ 212 h 241"/>
                  <a:gd name="T76" fmla="*/ 62 w 83"/>
                  <a:gd name="T77" fmla="*/ 220 h 241"/>
                  <a:gd name="T78" fmla="*/ 55 w 83"/>
                  <a:gd name="T79" fmla="*/ 228 h 241"/>
                  <a:gd name="T80" fmla="*/ 52 w 83"/>
                  <a:gd name="T81" fmla="*/ 231 h 241"/>
                  <a:gd name="T82" fmla="*/ 48 w 83"/>
                  <a:gd name="T83" fmla="*/ 234 h 241"/>
                  <a:gd name="T84" fmla="*/ 39 w 83"/>
                  <a:gd name="T85" fmla="*/ 241 h 241"/>
                  <a:gd name="T86" fmla="*/ 8 w 83"/>
                  <a:gd name="T87" fmla="*/ 192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241"/>
                  <a:gd name="T134" fmla="*/ 83 w 83"/>
                  <a:gd name="T135" fmla="*/ 241 h 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241">
                    <a:moveTo>
                      <a:pt x="8" y="192"/>
                    </a:moveTo>
                    <a:lnTo>
                      <a:pt x="7" y="187"/>
                    </a:lnTo>
                    <a:lnTo>
                      <a:pt x="5" y="181"/>
                    </a:lnTo>
                    <a:lnTo>
                      <a:pt x="2" y="174"/>
                    </a:lnTo>
                    <a:lnTo>
                      <a:pt x="1" y="165"/>
                    </a:lnTo>
                    <a:lnTo>
                      <a:pt x="0" y="156"/>
                    </a:lnTo>
                    <a:lnTo>
                      <a:pt x="0" y="146"/>
                    </a:lnTo>
                    <a:lnTo>
                      <a:pt x="0" y="141"/>
                    </a:lnTo>
                    <a:lnTo>
                      <a:pt x="0" y="135"/>
                    </a:lnTo>
                    <a:lnTo>
                      <a:pt x="1" y="123"/>
                    </a:lnTo>
                    <a:lnTo>
                      <a:pt x="3" y="117"/>
                    </a:lnTo>
                    <a:lnTo>
                      <a:pt x="5" y="110"/>
                    </a:lnTo>
                    <a:lnTo>
                      <a:pt x="9" y="97"/>
                    </a:lnTo>
                    <a:lnTo>
                      <a:pt x="14" y="82"/>
                    </a:lnTo>
                    <a:lnTo>
                      <a:pt x="20" y="67"/>
                    </a:lnTo>
                    <a:lnTo>
                      <a:pt x="24" y="59"/>
                    </a:lnTo>
                    <a:lnTo>
                      <a:pt x="29" y="51"/>
                    </a:lnTo>
                    <a:lnTo>
                      <a:pt x="34" y="43"/>
                    </a:lnTo>
                    <a:lnTo>
                      <a:pt x="39" y="35"/>
                    </a:lnTo>
                    <a:lnTo>
                      <a:pt x="52" y="18"/>
                    </a:lnTo>
                    <a:lnTo>
                      <a:pt x="67" y="0"/>
                    </a:lnTo>
                    <a:lnTo>
                      <a:pt x="68" y="13"/>
                    </a:lnTo>
                    <a:lnTo>
                      <a:pt x="71" y="24"/>
                    </a:lnTo>
                    <a:lnTo>
                      <a:pt x="73" y="35"/>
                    </a:lnTo>
                    <a:lnTo>
                      <a:pt x="76" y="45"/>
                    </a:lnTo>
                    <a:lnTo>
                      <a:pt x="78" y="54"/>
                    </a:lnTo>
                    <a:lnTo>
                      <a:pt x="80" y="65"/>
                    </a:lnTo>
                    <a:lnTo>
                      <a:pt x="82" y="76"/>
                    </a:lnTo>
                    <a:lnTo>
                      <a:pt x="82" y="89"/>
                    </a:lnTo>
                    <a:lnTo>
                      <a:pt x="83" y="134"/>
                    </a:lnTo>
                    <a:lnTo>
                      <a:pt x="82" y="145"/>
                    </a:lnTo>
                    <a:lnTo>
                      <a:pt x="82" y="156"/>
                    </a:lnTo>
                    <a:lnTo>
                      <a:pt x="81" y="166"/>
                    </a:lnTo>
                    <a:lnTo>
                      <a:pt x="79" y="176"/>
                    </a:lnTo>
                    <a:lnTo>
                      <a:pt x="77" y="186"/>
                    </a:lnTo>
                    <a:lnTo>
                      <a:pt x="74" y="195"/>
                    </a:lnTo>
                    <a:lnTo>
                      <a:pt x="71" y="204"/>
                    </a:lnTo>
                    <a:lnTo>
                      <a:pt x="67" y="212"/>
                    </a:lnTo>
                    <a:lnTo>
                      <a:pt x="62" y="220"/>
                    </a:lnTo>
                    <a:lnTo>
                      <a:pt x="55" y="228"/>
                    </a:lnTo>
                    <a:lnTo>
                      <a:pt x="52" y="231"/>
                    </a:lnTo>
                    <a:lnTo>
                      <a:pt x="48" y="234"/>
                    </a:lnTo>
                    <a:lnTo>
                      <a:pt x="39" y="241"/>
                    </a:lnTo>
                    <a:lnTo>
                      <a:pt x="8" y="192"/>
                    </a:lnTo>
                    <a:close/>
                  </a:path>
                </a:pathLst>
              </a:custGeom>
              <a:solidFill>
                <a:srgbClr val="000000"/>
              </a:solidFill>
              <a:ln w="9525">
                <a:noFill/>
                <a:round/>
                <a:headEnd/>
                <a:tailEnd/>
              </a:ln>
            </p:spPr>
            <p:txBody>
              <a:bodyPr/>
              <a:lstStyle/>
              <a:p>
                <a:endParaRPr lang="he-IL"/>
              </a:p>
            </p:txBody>
          </p:sp>
          <p:sp>
            <p:nvSpPr>
              <p:cNvPr id="506" name="Freeform 208"/>
              <p:cNvSpPr>
                <a:spLocks/>
              </p:cNvSpPr>
              <p:nvPr/>
            </p:nvSpPr>
            <p:spPr bwMode="auto">
              <a:xfrm>
                <a:off x="4429" y="2440"/>
                <a:ext cx="74" cy="196"/>
              </a:xfrm>
              <a:custGeom>
                <a:avLst/>
                <a:gdLst>
                  <a:gd name="T0" fmla="*/ 9 w 74"/>
                  <a:gd name="T1" fmla="*/ 196 h 196"/>
                  <a:gd name="T2" fmla="*/ 6 w 74"/>
                  <a:gd name="T3" fmla="*/ 191 h 196"/>
                  <a:gd name="T4" fmla="*/ 4 w 74"/>
                  <a:gd name="T5" fmla="*/ 185 h 196"/>
                  <a:gd name="T6" fmla="*/ 3 w 74"/>
                  <a:gd name="T7" fmla="*/ 177 h 196"/>
                  <a:gd name="T8" fmla="*/ 1 w 74"/>
                  <a:gd name="T9" fmla="*/ 169 h 196"/>
                  <a:gd name="T10" fmla="*/ 0 w 74"/>
                  <a:gd name="T11" fmla="*/ 160 h 196"/>
                  <a:gd name="T12" fmla="*/ 0 w 74"/>
                  <a:gd name="T13" fmla="*/ 149 h 196"/>
                  <a:gd name="T14" fmla="*/ 0 w 74"/>
                  <a:gd name="T15" fmla="*/ 143 h 196"/>
                  <a:gd name="T16" fmla="*/ 0 w 74"/>
                  <a:gd name="T17" fmla="*/ 137 h 196"/>
                  <a:gd name="T18" fmla="*/ 2 w 74"/>
                  <a:gd name="T19" fmla="*/ 126 h 196"/>
                  <a:gd name="T20" fmla="*/ 3 w 74"/>
                  <a:gd name="T21" fmla="*/ 119 h 196"/>
                  <a:gd name="T22" fmla="*/ 4 w 74"/>
                  <a:gd name="T23" fmla="*/ 112 h 196"/>
                  <a:gd name="T24" fmla="*/ 9 w 74"/>
                  <a:gd name="T25" fmla="*/ 98 h 196"/>
                  <a:gd name="T26" fmla="*/ 14 w 74"/>
                  <a:gd name="T27" fmla="*/ 84 h 196"/>
                  <a:gd name="T28" fmla="*/ 21 w 74"/>
                  <a:gd name="T29" fmla="*/ 69 h 196"/>
                  <a:gd name="T30" fmla="*/ 25 w 74"/>
                  <a:gd name="T31" fmla="*/ 61 h 196"/>
                  <a:gd name="T32" fmla="*/ 30 w 74"/>
                  <a:gd name="T33" fmla="*/ 52 h 196"/>
                  <a:gd name="T34" fmla="*/ 35 w 74"/>
                  <a:gd name="T35" fmla="*/ 44 h 196"/>
                  <a:gd name="T36" fmla="*/ 40 w 74"/>
                  <a:gd name="T37" fmla="*/ 36 h 196"/>
                  <a:gd name="T38" fmla="*/ 53 w 74"/>
                  <a:gd name="T39" fmla="*/ 18 h 196"/>
                  <a:gd name="T40" fmla="*/ 68 w 74"/>
                  <a:gd name="T41" fmla="*/ 0 h 196"/>
                  <a:gd name="T42" fmla="*/ 74 w 74"/>
                  <a:gd name="T43" fmla="*/ 5 h 196"/>
                  <a:gd name="T44" fmla="*/ 59 w 74"/>
                  <a:gd name="T45" fmla="*/ 23 h 196"/>
                  <a:gd name="T46" fmla="*/ 46 w 74"/>
                  <a:gd name="T47" fmla="*/ 40 h 196"/>
                  <a:gd name="T48" fmla="*/ 41 w 74"/>
                  <a:gd name="T49" fmla="*/ 48 h 196"/>
                  <a:gd name="T50" fmla="*/ 36 w 74"/>
                  <a:gd name="T51" fmla="*/ 56 h 196"/>
                  <a:gd name="T52" fmla="*/ 32 w 74"/>
                  <a:gd name="T53" fmla="*/ 64 h 196"/>
                  <a:gd name="T54" fmla="*/ 28 w 74"/>
                  <a:gd name="T55" fmla="*/ 72 h 196"/>
                  <a:gd name="T56" fmla="*/ 21 w 74"/>
                  <a:gd name="T57" fmla="*/ 87 h 196"/>
                  <a:gd name="T58" fmla="*/ 16 w 74"/>
                  <a:gd name="T59" fmla="*/ 101 h 196"/>
                  <a:gd name="T60" fmla="*/ 12 w 74"/>
                  <a:gd name="T61" fmla="*/ 114 h 196"/>
                  <a:gd name="T62" fmla="*/ 11 w 74"/>
                  <a:gd name="T63" fmla="*/ 121 h 196"/>
                  <a:gd name="T64" fmla="*/ 10 w 74"/>
                  <a:gd name="T65" fmla="*/ 127 h 196"/>
                  <a:gd name="T66" fmla="*/ 9 w 74"/>
                  <a:gd name="T67" fmla="*/ 138 h 196"/>
                  <a:gd name="T68" fmla="*/ 7 w 74"/>
                  <a:gd name="T69" fmla="*/ 144 h 196"/>
                  <a:gd name="T70" fmla="*/ 7 w 74"/>
                  <a:gd name="T71" fmla="*/ 149 h 196"/>
                  <a:gd name="T72" fmla="*/ 9 w 74"/>
                  <a:gd name="T73" fmla="*/ 159 h 196"/>
                  <a:gd name="T74" fmla="*/ 10 w 74"/>
                  <a:gd name="T75" fmla="*/ 168 h 196"/>
                  <a:gd name="T76" fmla="*/ 11 w 74"/>
                  <a:gd name="T77" fmla="*/ 176 h 196"/>
                  <a:gd name="T78" fmla="*/ 13 w 74"/>
                  <a:gd name="T79" fmla="*/ 183 h 196"/>
                  <a:gd name="T80" fmla="*/ 14 w 74"/>
                  <a:gd name="T81" fmla="*/ 189 h 196"/>
                  <a:gd name="T82" fmla="*/ 16 w 74"/>
                  <a:gd name="T83" fmla="*/ 194 h 196"/>
                  <a:gd name="T84" fmla="*/ 9 w 74"/>
                  <a:gd name="T85" fmla="*/ 196 h 1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
                  <a:gd name="T130" fmla="*/ 0 h 196"/>
                  <a:gd name="T131" fmla="*/ 74 w 74"/>
                  <a:gd name="T132" fmla="*/ 196 h 1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 h="196">
                    <a:moveTo>
                      <a:pt x="9" y="196"/>
                    </a:moveTo>
                    <a:lnTo>
                      <a:pt x="6" y="191"/>
                    </a:lnTo>
                    <a:lnTo>
                      <a:pt x="4" y="185"/>
                    </a:lnTo>
                    <a:lnTo>
                      <a:pt x="3" y="177"/>
                    </a:lnTo>
                    <a:lnTo>
                      <a:pt x="1" y="169"/>
                    </a:lnTo>
                    <a:lnTo>
                      <a:pt x="0" y="160"/>
                    </a:lnTo>
                    <a:lnTo>
                      <a:pt x="0" y="149"/>
                    </a:lnTo>
                    <a:lnTo>
                      <a:pt x="0" y="143"/>
                    </a:lnTo>
                    <a:lnTo>
                      <a:pt x="0" y="137"/>
                    </a:lnTo>
                    <a:lnTo>
                      <a:pt x="2" y="126"/>
                    </a:lnTo>
                    <a:lnTo>
                      <a:pt x="3" y="119"/>
                    </a:lnTo>
                    <a:lnTo>
                      <a:pt x="4" y="112"/>
                    </a:lnTo>
                    <a:lnTo>
                      <a:pt x="9" y="98"/>
                    </a:lnTo>
                    <a:lnTo>
                      <a:pt x="14" y="84"/>
                    </a:lnTo>
                    <a:lnTo>
                      <a:pt x="21" y="69"/>
                    </a:lnTo>
                    <a:lnTo>
                      <a:pt x="25" y="61"/>
                    </a:lnTo>
                    <a:lnTo>
                      <a:pt x="30" y="52"/>
                    </a:lnTo>
                    <a:lnTo>
                      <a:pt x="35" y="44"/>
                    </a:lnTo>
                    <a:lnTo>
                      <a:pt x="40" y="36"/>
                    </a:lnTo>
                    <a:lnTo>
                      <a:pt x="53" y="18"/>
                    </a:lnTo>
                    <a:lnTo>
                      <a:pt x="68" y="0"/>
                    </a:lnTo>
                    <a:lnTo>
                      <a:pt x="74" y="5"/>
                    </a:lnTo>
                    <a:lnTo>
                      <a:pt x="59" y="23"/>
                    </a:lnTo>
                    <a:lnTo>
                      <a:pt x="46" y="40"/>
                    </a:lnTo>
                    <a:lnTo>
                      <a:pt x="41" y="48"/>
                    </a:lnTo>
                    <a:lnTo>
                      <a:pt x="36" y="56"/>
                    </a:lnTo>
                    <a:lnTo>
                      <a:pt x="32" y="64"/>
                    </a:lnTo>
                    <a:lnTo>
                      <a:pt x="28" y="72"/>
                    </a:lnTo>
                    <a:lnTo>
                      <a:pt x="21" y="87"/>
                    </a:lnTo>
                    <a:lnTo>
                      <a:pt x="16" y="101"/>
                    </a:lnTo>
                    <a:lnTo>
                      <a:pt x="12" y="114"/>
                    </a:lnTo>
                    <a:lnTo>
                      <a:pt x="11" y="121"/>
                    </a:lnTo>
                    <a:lnTo>
                      <a:pt x="10" y="127"/>
                    </a:lnTo>
                    <a:lnTo>
                      <a:pt x="9" y="138"/>
                    </a:lnTo>
                    <a:lnTo>
                      <a:pt x="7" y="144"/>
                    </a:lnTo>
                    <a:lnTo>
                      <a:pt x="7" y="149"/>
                    </a:lnTo>
                    <a:lnTo>
                      <a:pt x="9" y="159"/>
                    </a:lnTo>
                    <a:lnTo>
                      <a:pt x="10" y="168"/>
                    </a:lnTo>
                    <a:lnTo>
                      <a:pt x="11" y="176"/>
                    </a:lnTo>
                    <a:lnTo>
                      <a:pt x="13" y="183"/>
                    </a:lnTo>
                    <a:lnTo>
                      <a:pt x="14" y="189"/>
                    </a:lnTo>
                    <a:lnTo>
                      <a:pt x="16" y="194"/>
                    </a:lnTo>
                    <a:lnTo>
                      <a:pt x="9" y="196"/>
                    </a:lnTo>
                    <a:close/>
                  </a:path>
                </a:pathLst>
              </a:custGeom>
              <a:solidFill>
                <a:srgbClr val="000000"/>
              </a:solidFill>
              <a:ln w="9525">
                <a:noFill/>
                <a:round/>
                <a:headEnd/>
                <a:tailEnd/>
              </a:ln>
            </p:spPr>
            <p:txBody>
              <a:bodyPr/>
              <a:lstStyle/>
              <a:p>
                <a:endParaRPr lang="he-IL"/>
              </a:p>
            </p:txBody>
          </p:sp>
          <p:sp>
            <p:nvSpPr>
              <p:cNvPr id="507" name="Freeform 209"/>
              <p:cNvSpPr>
                <a:spLocks/>
              </p:cNvSpPr>
              <p:nvPr/>
            </p:nvSpPr>
            <p:spPr bwMode="auto">
              <a:xfrm>
                <a:off x="4496" y="2443"/>
                <a:ext cx="23" cy="90"/>
              </a:xfrm>
              <a:custGeom>
                <a:avLst/>
                <a:gdLst>
                  <a:gd name="T0" fmla="*/ 8 w 23"/>
                  <a:gd name="T1" fmla="*/ 0 h 90"/>
                  <a:gd name="T2" fmla="*/ 9 w 23"/>
                  <a:gd name="T3" fmla="*/ 12 h 90"/>
                  <a:gd name="T4" fmla="*/ 11 w 23"/>
                  <a:gd name="T5" fmla="*/ 24 h 90"/>
                  <a:gd name="T6" fmla="*/ 14 w 23"/>
                  <a:gd name="T7" fmla="*/ 34 h 90"/>
                  <a:gd name="T8" fmla="*/ 16 w 23"/>
                  <a:gd name="T9" fmla="*/ 44 h 90"/>
                  <a:gd name="T10" fmla="*/ 19 w 23"/>
                  <a:gd name="T11" fmla="*/ 54 h 90"/>
                  <a:gd name="T12" fmla="*/ 21 w 23"/>
                  <a:gd name="T13" fmla="*/ 64 h 90"/>
                  <a:gd name="T14" fmla="*/ 23 w 23"/>
                  <a:gd name="T15" fmla="*/ 76 h 90"/>
                  <a:gd name="T16" fmla="*/ 23 w 23"/>
                  <a:gd name="T17" fmla="*/ 89 h 90"/>
                  <a:gd name="T18" fmla="*/ 16 w 23"/>
                  <a:gd name="T19" fmla="*/ 90 h 90"/>
                  <a:gd name="T20" fmla="*/ 15 w 23"/>
                  <a:gd name="T21" fmla="*/ 77 h 90"/>
                  <a:gd name="T22" fmla="*/ 14 w 23"/>
                  <a:gd name="T23" fmla="*/ 65 h 90"/>
                  <a:gd name="T24" fmla="*/ 12 w 23"/>
                  <a:gd name="T25" fmla="*/ 55 h 90"/>
                  <a:gd name="T26" fmla="*/ 9 w 23"/>
                  <a:gd name="T27" fmla="*/ 46 h 90"/>
                  <a:gd name="T28" fmla="*/ 6 w 23"/>
                  <a:gd name="T29" fmla="*/ 36 h 90"/>
                  <a:gd name="T30" fmla="*/ 4 w 23"/>
                  <a:gd name="T31" fmla="*/ 25 h 90"/>
                  <a:gd name="T32" fmla="*/ 2 w 23"/>
                  <a:gd name="T33" fmla="*/ 13 h 90"/>
                  <a:gd name="T34" fmla="*/ 0 w 23"/>
                  <a:gd name="T35" fmla="*/ 0 h 90"/>
                  <a:gd name="T36" fmla="*/ 8 w 23"/>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90"/>
                  <a:gd name="T59" fmla="*/ 23 w 23"/>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90">
                    <a:moveTo>
                      <a:pt x="8" y="0"/>
                    </a:moveTo>
                    <a:lnTo>
                      <a:pt x="9" y="12"/>
                    </a:lnTo>
                    <a:lnTo>
                      <a:pt x="11" y="24"/>
                    </a:lnTo>
                    <a:lnTo>
                      <a:pt x="14" y="34"/>
                    </a:lnTo>
                    <a:lnTo>
                      <a:pt x="16" y="44"/>
                    </a:lnTo>
                    <a:lnTo>
                      <a:pt x="19" y="54"/>
                    </a:lnTo>
                    <a:lnTo>
                      <a:pt x="21" y="64"/>
                    </a:lnTo>
                    <a:lnTo>
                      <a:pt x="23" y="76"/>
                    </a:lnTo>
                    <a:lnTo>
                      <a:pt x="23" y="89"/>
                    </a:lnTo>
                    <a:lnTo>
                      <a:pt x="16" y="90"/>
                    </a:lnTo>
                    <a:lnTo>
                      <a:pt x="15" y="77"/>
                    </a:lnTo>
                    <a:lnTo>
                      <a:pt x="14" y="65"/>
                    </a:lnTo>
                    <a:lnTo>
                      <a:pt x="12" y="55"/>
                    </a:lnTo>
                    <a:lnTo>
                      <a:pt x="9" y="46"/>
                    </a:lnTo>
                    <a:lnTo>
                      <a:pt x="6" y="36"/>
                    </a:lnTo>
                    <a:lnTo>
                      <a:pt x="4" y="25"/>
                    </a:lnTo>
                    <a:lnTo>
                      <a:pt x="2" y="13"/>
                    </a:lnTo>
                    <a:lnTo>
                      <a:pt x="0" y="0"/>
                    </a:lnTo>
                    <a:lnTo>
                      <a:pt x="8" y="0"/>
                    </a:lnTo>
                    <a:close/>
                  </a:path>
                </a:pathLst>
              </a:custGeom>
              <a:solidFill>
                <a:srgbClr val="000000"/>
              </a:solidFill>
              <a:ln w="9525">
                <a:noFill/>
                <a:round/>
                <a:headEnd/>
                <a:tailEnd/>
              </a:ln>
            </p:spPr>
            <p:txBody>
              <a:bodyPr/>
              <a:lstStyle/>
              <a:p>
                <a:endParaRPr lang="he-IL"/>
              </a:p>
            </p:txBody>
          </p:sp>
          <p:sp>
            <p:nvSpPr>
              <p:cNvPr id="508" name="Freeform 210"/>
              <p:cNvSpPr>
                <a:spLocks/>
              </p:cNvSpPr>
              <p:nvPr/>
            </p:nvSpPr>
            <p:spPr bwMode="auto">
              <a:xfrm>
                <a:off x="4496" y="2434"/>
                <a:ext cx="8" cy="11"/>
              </a:xfrm>
              <a:custGeom>
                <a:avLst/>
                <a:gdLst>
                  <a:gd name="T0" fmla="*/ 1 w 8"/>
                  <a:gd name="T1" fmla="*/ 6 h 11"/>
                  <a:gd name="T2" fmla="*/ 7 w 8"/>
                  <a:gd name="T3" fmla="*/ 0 h 11"/>
                  <a:gd name="T4" fmla="*/ 8 w 8"/>
                  <a:gd name="T5" fmla="*/ 9 h 11"/>
                  <a:gd name="T6" fmla="*/ 0 w 8"/>
                  <a:gd name="T7" fmla="*/ 9 h 11"/>
                  <a:gd name="T8" fmla="*/ 7 w 8"/>
                  <a:gd name="T9" fmla="*/ 11 h 11"/>
                  <a:gd name="T10" fmla="*/ 1 w 8"/>
                  <a:gd name="T11" fmla="*/ 6 h 11"/>
                  <a:gd name="T12" fmla="*/ 0 60000 65536"/>
                  <a:gd name="T13" fmla="*/ 0 60000 65536"/>
                  <a:gd name="T14" fmla="*/ 0 60000 65536"/>
                  <a:gd name="T15" fmla="*/ 0 60000 65536"/>
                  <a:gd name="T16" fmla="*/ 0 60000 65536"/>
                  <a:gd name="T17" fmla="*/ 0 60000 65536"/>
                  <a:gd name="T18" fmla="*/ 0 w 8"/>
                  <a:gd name="T19" fmla="*/ 0 h 11"/>
                  <a:gd name="T20" fmla="*/ 8 w 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8" h="11">
                    <a:moveTo>
                      <a:pt x="1" y="6"/>
                    </a:moveTo>
                    <a:lnTo>
                      <a:pt x="7" y="0"/>
                    </a:lnTo>
                    <a:lnTo>
                      <a:pt x="8" y="9"/>
                    </a:lnTo>
                    <a:lnTo>
                      <a:pt x="0" y="9"/>
                    </a:lnTo>
                    <a:lnTo>
                      <a:pt x="7" y="11"/>
                    </a:lnTo>
                    <a:lnTo>
                      <a:pt x="1" y="6"/>
                    </a:lnTo>
                    <a:close/>
                  </a:path>
                </a:pathLst>
              </a:custGeom>
              <a:solidFill>
                <a:srgbClr val="000000"/>
              </a:solidFill>
              <a:ln w="9525">
                <a:noFill/>
                <a:round/>
                <a:headEnd/>
                <a:tailEnd/>
              </a:ln>
            </p:spPr>
            <p:txBody>
              <a:bodyPr/>
              <a:lstStyle/>
              <a:p>
                <a:endParaRPr lang="he-IL"/>
              </a:p>
            </p:txBody>
          </p:sp>
          <p:sp>
            <p:nvSpPr>
              <p:cNvPr id="509" name="Freeform 211"/>
              <p:cNvSpPr>
                <a:spLocks/>
              </p:cNvSpPr>
              <p:nvPr/>
            </p:nvSpPr>
            <p:spPr bwMode="auto">
              <a:xfrm>
                <a:off x="4470" y="2532"/>
                <a:ext cx="49" cy="155"/>
              </a:xfrm>
              <a:custGeom>
                <a:avLst/>
                <a:gdLst>
                  <a:gd name="T0" fmla="*/ 49 w 49"/>
                  <a:gd name="T1" fmla="*/ 0 h 155"/>
                  <a:gd name="T2" fmla="*/ 49 w 49"/>
                  <a:gd name="T3" fmla="*/ 45 h 155"/>
                  <a:gd name="T4" fmla="*/ 49 w 49"/>
                  <a:gd name="T5" fmla="*/ 56 h 155"/>
                  <a:gd name="T6" fmla="*/ 48 w 49"/>
                  <a:gd name="T7" fmla="*/ 67 h 155"/>
                  <a:gd name="T8" fmla="*/ 47 w 49"/>
                  <a:gd name="T9" fmla="*/ 78 h 155"/>
                  <a:gd name="T10" fmla="*/ 46 w 49"/>
                  <a:gd name="T11" fmla="*/ 88 h 155"/>
                  <a:gd name="T12" fmla="*/ 44 w 49"/>
                  <a:gd name="T13" fmla="*/ 98 h 155"/>
                  <a:gd name="T14" fmla="*/ 41 w 49"/>
                  <a:gd name="T15" fmla="*/ 107 h 155"/>
                  <a:gd name="T16" fmla="*/ 37 w 49"/>
                  <a:gd name="T17" fmla="*/ 117 h 155"/>
                  <a:gd name="T18" fmla="*/ 33 w 49"/>
                  <a:gd name="T19" fmla="*/ 125 h 155"/>
                  <a:gd name="T20" fmla="*/ 28 w 49"/>
                  <a:gd name="T21" fmla="*/ 133 h 155"/>
                  <a:gd name="T22" fmla="*/ 21 w 49"/>
                  <a:gd name="T23" fmla="*/ 141 h 155"/>
                  <a:gd name="T24" fmla="*/ 17 w 49"/>
                  <a:gd name="T25" fmla="*/ 145 h 155"/>
                  <a:gd name="T26" fmla="*/ 13 w 49"/>
                  <a:gd name="T27" fmla="*/ 148 h 155"/>
                  <a:gd name="T28" fmla="*/ 5 w 49"/>
                  <a:gd name="T29" fmla="*/ 155 h 155"/>
                  <a:gd name="T30" fmla="*/ 0 w 49"/>
                  <a:gd name="T31" fmla="*/ 149 h 155"/>
                  <a:gd name="T32" fmla="*/ 8 w 49"/>
                  <a:gd name="T33" fmla="*/ 143 h 155"/>
                  <a:gd name="T34" fmla="*/ 12 w 49"/>
                  <a:gd name="T35" fmla="*/ 139 h 155"/>
                  <a:gd name="T36" fmla="*/ 16 w 49"/>
                  <a:gd name="T37" fmla="*/ 136 h 155"/>
                  <a:gd name="T38" fmla="*/ 22 w 49"/>
                  <a:gd name="T39" fmla="*/ 129 h 155"/>
                  <a:gd name="T40" fmla="*/ 26 w 49"/>
                  <a:gd name="T41" fmla="*/ 122 h 155"/>
                  <a:gd name="T42" fmla="*/ 31 w 49"/>
                  <a:gd name="T43" fmla="*/ 113 h 155"/>
                  <a:gd name="T44" fmla="*/ 34 w 49"/>
                  <a:gd name="T45" fmla="*/ 105 h 155"/>
                  <a:gd name="T46" fmla="*/ 36 w 49"/>
                  <a:gd name="T47" fmla="*/ 96 h 155"/>
                  <a:gd name="T48" fmla="*/ 38 w 49"/>
                  <a:gd name="T49" fmla="*/ 87 h 155"/>
                  <a:gd name="T50" fmla="*/ 40 w 49"/>
                  <a:gd name="T51" fmla="*/ 77 h 155"/>
                  <a:gd name="T52" fmla="*/ 41 w 49"/>
                  <a:gd name="T53" fmla="*/ 67 h 155"/>
                  <a:gd name="T54" fmla="*/ 41 w 49"/>
                  <a:gd name="T55" fmla="*/ 56 h 155"/>
                  <a:gd name="T56" fmla="*/ 42 w 49"/>
                  <a:gd name="T57" fmla="*/ 45 h 155"/>
                  <a:gd name="T58" fmla="*/ 42 w 49"/>
                  <a:gd name="T59" fmla="*/ 0 h 155"/>
                  <a:gd name="T60" fmla="*/ 49 w 49"/>
                  <a:gd name="T61" fmla="*/ 0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
                  <a:gd name="T94" fmla="*/ 0 h 155"/>
                  <a:gd name="T95" fmla="*/ 49 w 49"/>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 h="155">
                    <a:moveTo>
                      <a:pt x="49" y="0"/>
                    </a:moveTo>
                    <a:lnTo>
                      <a:pt x="49" y="45"/>
                    </a:lnTo>
                    <a:lnTo>
                      <a:pt x="49" y="56"/>
                    </a:lnTo>
                    <a:lnTo>
                      <a:pt x="48" y="67"/>
                    </a:lnTo>
                    <a:lnTo>
                      <a:pt x="47" y="78"/>
                    </a:lnTo>
                    <a:lnTo>
                      <a:pt x="46" y="88"/>
                    </a:lnTo>
                    <a:lnTo>
                      <a:pt x="44" y="98"/>
                    </a:lnTo>
                    <a:lnTo>
                      <a:pt x="41" y="107"/>
                    </a:lnTo>
                    <a:lnTo>
                      <a:pt x="37" y="117"/>
                    </a:lnTo>
                    <a:lnTo>
                      <a:pt x="33" y="125"/>
                    </a:lnTo>
                    <a:lnTo>
                      <a:pt x="28" y="133"/>
                    </a:lnTo>
                    <a:lnTo>
                      <a:pt x="21" y="141"/>
                    </a:lnTo>
                    <a:lnTo>
                      <a:pt x="17" y="145"/>
                    </a:lnTo>
                    <a:lnTo>
                      <a:pt x="13" y="148"/>
                    </a:lnTo>
                    <a:lnTo>
                      <a:pt x="5" y="155"/>
                    </a:lnTo>
                    <a:lnTo>
                      <a:pt x="0" y="149"/>
                    </a:lnTo>
                    <a:lnTo>
                      <a:pt x="8" y="143"/>
                    </a:lnTo>
                    <a:lnTo>
                      <a:pt x="12" y="139"/>
                    </a:lnTo>
                    <a:lnTo>
                      <a:pt x="16" y="136"/>
                    </a:lnTo>
                    <a:lnTo>
                      <a:pt x="22" y="129"/>
                    </a:lnTo>
                    <a:lnTo>
                      <a:pt x="26" y="122"/>
                    </a:lnTo>
                    <a:lnTo>
                      <a:pt x="31" y="113"/>
                    </a:lnTo>
                    <a:lnTo>
                      <a:pt x="34" y="105"/>
                    </a:lnTo>
                    <a:lnTo>
                      <a:pt x="36" y="96"/>
                    </a:lnTo>
                    <a:lnTo>
                      <a:pt x="38" y="87"/>
                    </a:lnTo>
                    <a:lnTo>
                      <a:pt x="40" y="77"/>
                    </a:lnTo>
                    <a:lnTo>
                      <a:pt x="41" y="67"/>
                    </a:lnTo>
                    <a:lnTo>
                      <a:pt x="41" y="56"/>
                    </a:lnTo>
                    <a:lnTo>
                      <a:pt x="42" y="45"/>
                    </a:lnTo>
                    <a:lnTo>
                      <a:pt x="42" y="0"/>
                    </a:lnTo>
                    <a:lnTo>
                      <a:pt x="49" y="0"/>
                    </a:lnTo>
                    <a:close/>
                  </a:path>
                </a:pathLst>
              </a:custGeom>
              <a:solidFill>
                <a:srgbClr val="000000"/>
              </a:solidFill>
              <a:ln w="9525">
                <a:noFill/>
                <a:round/>
                <a:headEnd/>
                <a:tailEnd/>
              </a:ln>
            </p:spPr>
            <p:txBody>
              <a:bodyPr/>
              <a:lstStyle/>
              <a:p>
                <a:endParaRPr lang="he-IL"/>
              </a:p>
            </p:txBody>
          </p:sp>
          <p:sp>
            <p:nvSpPr>
              <p:cNvPr id="510" name="Freeform 212"/>
              <p:cNvSpPr>
                <a:spLocks/>
              </p:cNvSpPr>
              <p:nvPr/>
            </p:nvSpPr>
            <p:spPr bwMode="auto">
              <a:xfrm>
                <a:off x="4512" y="2532"/>
                <a:ext cx="7" cy="1"/>
              </a:xfrm>
              <a:custGeom>
                <a:avLst/>
                <a:gdLst>
                  <a:gd name="T0" fmla="*/ 7 w 7"/>
                  <a:gd name="T1" fmla="*/ 0 h 1"/>
                  <a:gd name="T2" fmla="*/ 0 w 7"/>
                  <a:gd name="T3" fmla="*/ 0 h 1"/>
                  <a:gd name="T4" fmla="*/ 0 w 7"/>
                  <a:gd name="T5" fmla="*/ 1 h 1"/>
                  <a:gd name="T6" fmla="*/ 7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lnTo>
                      <a:pt x="0" y="0"/>
                    </a:lnTo>
                    <a:lnTo>
                      <a:pt x="0" y="1"/>
                    </a:lnTo>
                    <a:lnTo>
                      <a:pt x="7" y="0"/>
                    </a:lnTo>
                    <a:close/>
                  </a:path>
                </a:pathLst>
              </a:custGeom>
              <a:solidFill>
                <a:srgbClr val="000000"/>
              </a:solidFill>
              <a:ln w="9525">
                <a:noFill/>
                <a:round/>
                <a:headEnd/>
                <a:tailEnd/>
              </a:ln>
            </p:spPr>
            <p:txBody>
              <a:bodyPr/>
              <a:lstStyle/>
              <a:p>
                <a:endParaRPr lang="he-IL"/>
              </a:p>
            </p:txBody>
          </p:sp>
          <p:sp>
            <p:nvSpPr>
              <p:cNvPr id="511" name="Freeform 213"/>
              <p:cNvSpPr>
                <a:spLocks/>
              </p:cNvSpPr>
              <p:nvPr/>
            </p:nvSpPr>
            <p:spPr bwMode="auto">
              <a:xfrm>
                <a:off x="4438" y="2633"/>
                <a:ext cx="37" cy="53"/>
              </a:xfrm>
              <a:custGeom>
                <a:avLst/>
                <a:gdLst>
                  <a:gd name="T0" fmla="*/ 31 w 37"/>
                  <a:gd name="T1" fmla="*/ 53 h 53"/>
                  <a:gd name="T2" fmla="*/ 37 w 37"/>
                  <a:gd name="T3" fmla="*/ 49 h 53"/>
                  <a:gd name="T4" fmla="*/ 6 w 37"/>
                  <a:gd name="T5" fmla="*/ 0 h 53"/>
                  <a:gd name="T6" fmla="*/ 0 w 37"/>
                  <a:gd name="T7" fmla="*/ 4 h 53"/>
                  <a:gd name="T8" fmla="*/ 31 w 37"/>
                  <a:gd name="T9" fmla="*/ 53 h 53"/>
                  <a:gd name="T10" fmla="*/ 0 60000 65536"/>
                  <a:gd name="T11" fmla="*/ 0 60000 65536"/>
                  <a:gd name="T12" fmla="*/ 0 60000 65536"/>
                  <a:gd name="T13" fmla="*/ 0 60000 65536"/>
                  <a:gd name="T14" fmla="*/ 0 60000 65536"/>
                  <a:gd name="T15" fmla="*/ 0 w 37"/>
                  <a:gd name="T16" fmla="*/ 0 h 53"/>
                  <a:gd name="T17" fmla="*/ 37 w 37"/>
                  <a:gd name="T18" fmla="*/ 53 h 53"/>
                </a:gdLst>
                <a:ahLst/>
                <a:cxnLst>
                  <a:cxn ang="T10">
                    <a:pos x="T0" y="T1"/>
                  </a:cxn>
                  <a:cxn ang="T11">
                    <a:pos x="T2" y="T3"/>
                  </a:cxn>
                  <a:cxn ang="T12">
                    <a:pos x="T4" y="T5"/>
                  </a:cxn>
                  <a:cxn ang="T13">
                    <a:pos x="T6" y="T7"/>
                  </a:cxn>
                  <a:cxn ang="T14">
                    <a:pos x="T8" y="T9"/>
                  </a:cxn>
                </a:cxnLst>
                <a:rect l="T15" t="T16" r="T17" b="T18"/>
                <a:pathLst>
                  <a:path w="37" h="53">
                    <a:moveTo>
                      <a:pt x="31" y="53"/>
                    </a:moveTo>
                    <a:lnTo>
                      <a:pt x="37" y="49"/>
                    </a:lnTo>
                    <a:lnTo>
                      <a:pt x="6" y="0"/>
                    </a:lnTo>
                    <a:lnTo>
                      <a:pt x="0" y="4"/>
                    </a:lnTo>
                    <a:lnTo>
                      <a:pt x="31" y="53"/>
                    </a:lnTo>
                    <a:close/>
                  </a:path>
                </a:pathLst>
              </a:custGeom>
              <a:solidFill>
                <a:srgbClr val="000000"/>
              </a:solidFill>
              <a:ln w="9525">
                <a:noFill/>
                <a:round/>
                <a:headEnd/>
                <a:tailEnd/>
              </a:ln>
            </p:spPr>
            <p:txBody>
              <a:bodyPr/>
              <a:lstStyle/>
              <a:p>
                <a:endParaRPr lang="he-IL"/>
              </a:p>
            </p:txBody>
          </p:sp>
          <p:sp>
            <p:nvSpPr>
              <p:cNvPr id="512" name="Freeform 214"/>
              <p:cNvSpPr>
                <a:spLocks/>
              </p:cNvSpPr>
              <p:nvPr/>
            </p:nvSpPr>
            <p:spPr bwMode="auto">
              <a:xfrm>
                <a:off x="4469" y="2681"/>
                <a:ext cx="6" cy="8"/>
              </a:xfrm>
              <a:custGeom>
                <a:avLst/>
                <a:gdLst>
                  <a:gd name="T0" fmla="*/ 6 w 6"/>
                  <a:gd name="T1" fmla="*/ 6 h 8"/>
                  <a:gd name="T2" fmla="*/ 2 w 6"/>
                  <a:gd name="T3" fmla="*/ 8 h 8"/>
                  <a:gd name="T4" fmla="*/ 0 w 6"/>
                  <a:gd name="T5" fmla="*/ 5 h 8"/>
                  <a:gd name="T6" fmla="*/ 6 w 6"/>
                  <a:gd name="T7" fmla="*/ 1 h 8"/>
                  <a:gd name="T8" fmla="*/ 1 w 6"/>
                  <a:gd name="T9" fmla="*/ 0 h 8"/>
                  <a:gd name="T10" fmla="*/ 6 w 6"/>
                  <a:gd name="T11" fmla="*/ 6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6" y="6"/>
                    </a:moveTo>
                    <a:lnTo>
                      <a:pt x="2" y="8"/>
                    </a:lnTo>
                    <a:lnTo>
                      <a:pt x="0" y="5"/>
                    </a:lnTo>
                    <a:lnTo>
                      <a:pt x="6" y="1"/>
                    </a:lnTo>
                    <a:lnTo>
                      <a:pt x="1" y="0"/>
                    </a:lnTo>
                    <a:lnTo>
                      <a:pt x="6" y="6"/>
                    </a:lnTo>
                    <a:close/>
                  </a:path>
                </a:pathLst>
              </a:custGeom>
              <a:solidFill>
                <a:srgbClr val="000000"/>
              </a:solidFill>
              <a:ln w="9525">
                <a:noFill/>
                <a:round/>
                <a:headEnd/>
                <a:tailEnd/>
              </a:ln>
            </p:spPr>
            <p:txBody>
              <a:bodyPr/>
              <a:lstStyle/>
              <a:p>
                <a:endParaRPr lang="he-IL"/>
              </a:p>
            </p:txBody>
          </p:sp>
          <p:sp>
            <p:nvSpPr>
              <p:cNvPr id="513" name="Freeform 215"/>
              <p:cNvSpPr>
                <a:spLocks/>
              </p:cNvSpPr>
              <p:nvPr/>
            </p:nvSpPr>
            <p:spPr bwMode="auto">
              <a:xfrm>
                <a:off x="4438" y="2633"/>
                <a:ext cx="7" cy="4"/>
              </a:xfrm>
              <a:custGeom>
                <a:avLst/>
                <a:gdLst>
                  <a:gd name="T0" fmla="*/ 0 w 7"/>
                  <a:gd name="T1" fmla="*/ 4 h 4"/>
                  <a:gd name="T2" fmla="*/ 0 w 7"/>
                  <a:gd name="T3" fmla="*/ 3 h 4"/>
                  <a:gd name="T4" fmla="*/ 7 w 7"/>
                  <a:gd name="T5" fmla="*/ 1 h 4"/>
                  <a:gd name="T6" fmla="*/ 6 w 7"/>
                  <a:gd name="T7" fmla="*/ 0 h 4"/>
                  <a:gd name="T8" fmla="*/ 0 w 7"/>
                  <a:gd name="T9" fmla="*/ 4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0" y="3"/>
                    </a:lnTo>
                    <a:lnTo>
                      <a:pt x="7" y="1"/>
                    </a:lnTo>
                    <a:lnTo>
                      <a:pt x="6" y="0"/>
                    </a:lnTo>
                    <a:lnTo>
                      <a:pt x="0" y="4"/>
                    </a:lnTo>
                    <a:close/>
                  </a:path>
                </a:pathLst>
              </a:custGeom>
              <a:solidFill>
                <a:srgbClr val="000000"/>
              </a:solidFill>
              <a:ln w="9525">
                <a:noFill/>
                <a:round/>
                <a:headEnd/>
                <a:tailEnd/>
              </a:ln>
            </p:spPr>
            <p:txBody>
              <a:bodyPr/>
              <a:lstStyle/>
              <a:p>
                <a:endParaRPr lang="he-IL"/>
              </a:p>
            </p:txBody>
          </p:sp>
          <p:sp>
            <p:nvSpPr>
              <p:cNvPr id="514" name="Freeform 216"/>
              <p:cNvSpPr>
                <a:spLocks/>
              </p:cNvSpPr>
              <p:nvPr/>
            </p:nvSpPr>
            <p:spPr bwMode="auto">
              <a:xfrm>
                <a:off x="4326" y="2598"/>
                <a:ext cx="259" cy="422"/>
              </a:xfrm>
              <a:custGeom>
                <a:avLst/>
                <a:gdLst>
                  <a:gd name="T0" fmla="*/ 60 w 259"/>
                  <a:gd name="T1" fmla="*/ 400 h 422"/>
                  <a:gd name="T2" fmla="*/ 81 w 259"/>
                  <a:gd name="T3" fmla="*/ 386 h 422"/>
                  <a:gd name="T4" fmla="*/ 105 w 259"/>
                  <a:gd name="T5" fmla="*/ 356 h 422"/>
                  <a:gd name="T6" fmla="*/ 141 w 259"/>
                  <a:gd name="T7" fmla="*/ 297 h 422"/>
                  <a:gd name="T8" fmla="*/ 107 w 259"/>
                  <a:gd name="T9" fmla="*/ 302 h 422"/>
                  <a:gd name="T10" fmla="*/ 77 w 259"/>
                  <a:gd name="T11" fmla="*/ 310 h 422"/>
                  <a:gd name="T12" fmla="*/ 58 w 259"/>
                  <a:gd name="T13" fmla="*/ 307 h 422"/>
                  <a:gd name="T14" fmla="*/ 31 w 259"/>
                  <a:gd name="T15" fmla="*/ 286 h 422"/>
                  <a:gd name="T16" fmla="*/ 20 w 259"/>
                  <a:gd name="T17" fmla="*/ 256 h 422"/>
                  <a:gd name="T18" fmla="*/ 46 w 259"/>
                  <a:gd name="T19" fmla="*/ 249 h 422"/>
                  <a:gd name="T20" fmla="*/ 110 w 259"/>
                  <a:gd name="T21" fmla="*/ 248 h 422"/>
                  <a:gd name="T22" fmla="*/ 141 w 259"/>
                  <a:gd name="T23" fmla="*/ 256 h 422"/>
                  <a:gd name="T24" fmla="*/ 146 w 259"/>
                  <a:gd name="T25" fmla="*/ 223 h 422"/>
                  <a:gd name="T26" fmla="*/ 141 w 259"/>
                  <a:gd name="T27" fmla="*/ 207 h 422"/>
                  <a:gd name="T28" fmla="*/ 120 w 259"/>
                  <a:gd name="T29" fmla="*/ 191 h 422"/>
                  <a:gd name="T30" fmla="*/ 66 w 259"/>
                  <a:gd name="T31" fmla="*/ 175 h 422"/>
                  <a:gd name="T32" fmla="*/ 39 w 259"/>
                  <a:gd name="T33" fmla="*/ 162 h 422"/>
                  <a:gd name="T34" fmla="*/ 19 w 259"/>
                  <a:gd name="T35" fmla="*/ 143 h 422"/>
                  <a:gd name="T36" fmla="*/ 7 w 259"/>
                  <a:gd name="T37" fmla="*/ 118 h 422"/>
                  <a:gd name="T38" fmla="*/ 1 w 259"/>
                  <a:gd name="T39" fmla="*/ 90 h 422"/>
                  <a:gd name="T40" fmla="*/ 2 w 259"/>
                  <a:gd name="T41" fmla="*/ 58 h 422"/>
                  <a:gd name="T42" fmla="*/ 35 w 259"/>
                  <a:gd name="T43" fmla="*/ 76 h 422"/>
                  <a:gd name="T44" fmla="*/ 69 w 259"/>
                  <a:gd name="T45" fmla="*/ 90 h 422"/>
                  <a:gd name="T46" fmla="*/ 97 w 259"/>
                  <a:gd name="T47" fmla="*/ 112 h 422"/>
                  <a:gd name="T48" fmla="*/ 136 w 259"/>
                  <a:gd name="T49" fmla="*/ 161 h 422"/>
                  <a:gd name="T50" fmla="*/ 146 w 259"/>
                  <a:gd name="T51" fmla="*/ 111 h 422"/>
                  <a:gd name="T52" fmla="*/ 163 w 259"/>
                  <a:gd name="T53" fmla="*/ 69 h 422"/>
                  <a:gd name="T54" fmla="*/ 188 w 259"/>
                  <a:gd name="T55" fmla="*/ 33 h 422"/>
                  <a:gd name="T56" fmla="*/ 222 w 259"/>
                  <a:gd name="T57" fmla="*/ 0 h 422"/>
                  <a:gd name="T58" fmla="*/ 229 w 259"/>
                  <a:gd name="T59" fmla="*/ 33 h 422"/>
                  <a:gd name="T60" fmla="*/ 227 w 259"/>
                  <a:gd name="T61" fmla="*/ 78 h 422"/>
                  <a:gd name="T62" fmla="*/ 219 w 259"/>
                  <a:gd name="T63" fmla="*/ 104 h 422"/>
                  <a:gd name="T64" fmla="*/ 201 w 259"/>
                  <a:gd name="T65" fmla="*/ 124 h 422"/>
                  <a:gd name="T66" fmla="*/ 162 w 259"/>
                  <a:gd name="T67" fmla="*/ 155 h 422"/>
                  <a:gd name="T68" fmla="*/ 156 w 259"/>
                  <a:gd name="T69" fmla="*/ 165 h 422"/>
                  <a:gd name="T70" fmla="*/ 156 w 259"/>
                  <a:gd name="T71" fmla="*/ 182 h 422"/>
                  <a:gd name="T72" fmla="*/ 162 w 259"/>
                  <a:gd name="T73" fmla="*/ 201 h 422"/>
                  <a:gd name="T74" fmla="*/ 169 w 259"/>
                  <a:gd name="T75" fmla="*/ 226 h 422"/>
                  <a:gd name="T76" fmla="*/ 171 w 259"/>
                  <a:gd name="T77" fmla="*/ 219 h 422"/>
                  <a:gd name="T78" fmla="*/ 185 w 259"/>
                  <a:gd name="T79" fmla="*/ 181 h 422"/>
                  <a:gd name="T80" fmla="*/ 202 w 259"/>
                  <a:gd name="T81" fmla="*/ 164 h 422"/>
                  <a:gd name="T82" fmla="*/ 241 w 259"/>
                  <a:gd name="T83" fmla="*/ 138 h 422"/>
                  <a:gd name="T84" fmla="*/ 256 w 259"/>
                  <a:gd name="T85" fmla="*/ 146 h 422"/>
                  <a:gd name="T86" fmla="*/ 258 w 259"/>
                  <a:gd name="T87" fmla="*/ 173 h 422"/>
                  <a:gd name="T88" fmla="*/ 253 w 259"/>
                  <a:gd name="T89" fmla="*/ 194 h 422"/>
                  <a:gd name="T90" fmla="*/ 239 w 259"/>
                  <a:gd name="T91" fmla="*/ 218 h 422"/>
                  <a:gd name="T92" fmla="*/ 217 w 259"/>
                  <a:gd name="T93" fmla="*/ 238 h 422"/>
                  <a:gd name="T94" fmla="*/ 186 w 259"/>
                  <a:gd name="T95" fmla="*/ 257 h 422"/>
                  <a:gd name="T96" fmla="*/ 165 w 259"/>
                  <a:gd name="T97" fmla="*/ 276 h 422"/>
                  <a:gd name="T98" fmla="*/ 135 w 259"/>
                  <a:gd name="T99" fmla="*/ 331 h 422"/>
                  <a:gd name="T100" fmla="*/ 99 w 259"/>
                  <a:gd name="T101" fmla="*/ 384 h 422"/>
                  <a:gd name="T102" fmla="*/ 69 w 259"/>
                  <a:gd name="T103" fmla="*/ 412 h 422"/>
                  <a:gd name="T104" fmla="*/ 44 w 259"/>
                  <a:gd name="T105" fmla="*/ 418 h 422"/>
                  <a:gd name="T106" fmla="*/ 43 w 259"/>
                  <a:gd name="T107" fmla="*/ 404 h 4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9"/>
                  <a:gd name="T163" fmla="*/ 0 h 422"/>
                  <a:gd name="T164" fmla="*/ 259 w 259"/>
                  <a:gd name="T165" fmla="*/ 422 h 4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9" h="422">
                    <a:moveTo>
                      <a:pt x="44" y="403"/>
                    </a:moveTo>
                    <a:lnTo>
                      <a:pt x="52" y="402"/>
                    </a:lnTo>
                    <a:lnTo>
                      <a:pt x="56" y="401"/>
                    </a:lnTo>
                    <a:lnTo>
                      <a:pt x="60" y="400"/>
                    </a:lnTo>
                    <a:lnTo>
                      <a:pt x="67" y="397"/>
                    </a:lnTo>
                    <a:lnTo>
                      <a:pt x="71" y="395"/>
                    </a:lnTo>
                    <a:lnTo>
                      <a:pt x="74" y="392"/>
                    </a:lnTo>
                    <a:lnTo>
                      <a:pt x="81" y="386"/>
                    </a:lnTo>
                    <a:lnTo>
                      <a:pt x="87" y="380"/>
                    </a:lnTo>
                    <a:lnTo>
                      <a:pt x="93" y="373"/>
                    </a:lnTo>
                    <a:lnTo>
                      <a:pt x="99" y="365"/>
                    </a:lnTo>
                    <a:lnTo>
                      <a:pt x="105" y="356"/>
                    </a:lnTo>
                    <a:lnTo>
                      <a:pt x="110" y="348"/>
                    </a:lnTo>
                    <a:lnTo>
                      <a:pt x="121" y="330"/>
                    </a:lnTo>
                    <a:lnTo>
                      <a:pt x="131" y="313"/>
                    </a:lnTo>
                    <a:lnTo>
                      <a:pt x="141" y="297"/>
                    </a:lnTo>
                    <a:lnTo>
                      <a:pt x="143" y="289"/>
                    </a:lnTo>
                    <a:lnTo>
                      <a:pt x="133" y="292"/>
                    </a:lnTo>
                    <a:lnTo>
                      <a:pt x="125" y="295"/>
                    </a:lnTo>
                    <a:lnTo>
                      <a:pt x="107" y="302"/>
                    </a:lnTo>
                    <a:lnTo>
                      <a:pt x="99" y="305"/>
                    </a:lnTo>
                    <a:lnTo>
                      <a:pt x="91" y="308"/>
                    </a:lnTo>
                    <a:lnTo>
                      <a:pt x="82" y="309"/>
                    </a:lnTo>
                    <a:lnTo>
                      <a:pt x="77" y="310"/>
                    </a:lnTo>
                    <a:lnTo>
                      <a:pt x="72" y="310"/>
                    </a:lnTo>
                    <a:lnTo>
                      <a:pt x="67" y="310"/>
                    </a:lnTo>
                    <a:lnTo>
                      <a:pt x="62" y="309"/>
                    </a:lnTo>
                    <a:lnTo>
                      <a:pt x="58" y="307"/>
                    </a:lnTo>
                    <a:lnTo>
                      <a:pt x="54" y="305"/>
                    </a:lnTo>
                    <a:lnTo>
                      <a:pt x="45" y="300"/>
                    </a:lnTo>
                    <a:lnTo>
                      <a:pt x="38" y="294"/>
                    </a:lnTo>
                    <a:lnTo>
                      <a:pt x="31" y="286"/>
                    </a:lnTo>
                    <a:lnTo>
                      <a:pt x="24" y="277"/>
                    </a:lnTo>
                    <a:lnTo>
                      <a:pt x="18" y="268"/>
                    </a:lnTo>
                    <a:lnTo>
                      <a:pt x="13" y="259"/>
                    </a:lnTo>
                    <a:lnTo>
                      <a:pt x="20" y="256"/>
                    </a:lnTo>
                    <a:lnTo>
                      <a:pt x="26" y="254"/>
                    </a:lnTo>
                    <a:lnTo>
                      <a:pt x="33" y="252"/>
                    </a:lnTo>
                    <a:lnTo>
                      <a:pt x="39" y="250"/>
                    </a:lnTo>
                    <a:lnTo>
                      <a:pt x="46" y="249"/>
                    </a:lnTo>
                    <a:lnTo>
                      <a:pt x="52" y="249"/>
                    </a:lnTo>
                    <a:lnTo>
                      <a:pt x="66" y="248"/>
                    </a:lnTo>
                    <a:lnTo>
                      <a:pt x="104" y="248"/>
                    </a:lnTo>
                    <a:lnTo>
                      <a:pt x="110" y="248"/>
                    </a:lnTo>
                    <a:lnTo>
                      <a:pt x="116" y="249"/>
                    </a:lnTo>
                    <a:lnTo>
                      <a:pt x="126" y="252"/>
                    </a:lnTo>
                    <a:lnTo>
                      <a:pt x="135" y="255"/>
                    </a:lnTo>
                    <a:lnTo>
                      <a:pt x="141" y="256"/>
                    </a:lnTo>
                    <a:lnTo>
                      <a:pt x="147" y="257"/>
                    </a:lnTo>
                    <a:lnTo>
                      <a:pt x="147" y="242"/>
                    </a:lnTo>
                    <a:lnTo>
                      <a:pt x="146" y="227"/>
                    </a:lnTo>
                    <a:lnTo>
                      <a:pt x="146" y="223"/>
                    </a:lnTo>
                    <a:lnTo>
                      <a:pt x="146" y="219"/>
                    </a:lnTo>
                    <a:lnTo>
                      <a:pt x="145" y="216"/>
                    </a:lnTo>
                    <a:lnTo>
                      <a:pt x="144" y="213"/>
                    </a:lnTo>
                    <a:lnTo>
                      <a:pt x="141" y="207"/>
                    </a:lnTo>
                    <a:lnTo>
                      <a:pt x="137" y="202"/>
                    </a:lnTo>
                    <a:lnTo>
                      <a:pt x="132" y="197"/>
                    </a:lnTo>
                    <a:lnTo>
                      <a:pt x="126" y="194"/>
                    </a:lnTo>
                    <a:lnTo>
                      <a:pt x="120" y="191"/>
                    </a:lnTo>
                    <a:lnTo>
                      <a:pt x="113" y="188"/>
                    </a:lnTo>
                    <a:lnTo>
                      <a:pt x="98" y="184"/>
                    </a:lnTo>
                    <a:lnTo>
                      <a:pt x="82" y="180"/>
                    </a:lnTo>
                    <a:lnTo>
                      <a:pt x="66" y="175"/>
                    </a:lnTo>
                    <a:lnTo>
                      <a:pt x="59" y="173"/>
                    </a:lnTo>
                    <a:lnTo>
                      <a:pt x="51" y="169"/>
                    </a:lnTo>
                    <a:lnTo>
                      <a:pt x="45" y="166"/>
                    </a:lnTo>
                    <a:lnTo>
                      <a:pt x="39" y="162"/>
                    </a:lnTo>
                    <a:lnTo>
                      <a:pt x="33" y="158"/>
                    </a:lnTo>
                    <a:lnTo>
                      <a:pt x="28" y="153"/>
                    </a:lnTo>
                    <a:lnTo>
                      <a:pt x="24" y="148"/>
                    </a:lnTo>
                    <a:lnTo>
                      <a:pt x="19" y="143"/>
                    </a:lnTo>
                    <a:lnTo>
                      <a:pt x="16" y="137"/>
                    </a:lnTo>
                    <a:lnTo>
                      <a:pt x="12" y="132"/>
                    </a:lnTo>
                    <a:lnTo>
                      <a:pt x="9" y="124"/>
                    </a:lnTo>
                    <a:lnTo>
                      <a:pt x="7" y="118"/>
                    </a:lnTo>
                    <a:lnTo>
                      <a:pt x="5" y="111"/>
                    </a:lnTo>
                    <a:lnTo>
                      <a:pt x="3" y="104"/>
                    </a:lnTo>
                    <a:lnTo>
                      <a:pt x="2" y="97"/>
                    </a:lnTo>
                    <a:lnTo>
                      <a:pt x="1" y="90"/>
                    </a:lnTo>
                    <a:lnTo>
                      <a:pt x="0" y="82"/>
                    </a:lnTo>
                    <a:lnTo>
                      <a:pt x="0" y="74"/>
                    </a:lnTo>
                    <a:lnTo>
                      <a:pt x="0" y="66"/>
                    </a:lnTo>
                    <a:lnTo>
                      <a:pt x="2" y="58"/>
                    </a:lnTo>
                    <a:lnTo>
                      <a:pt x="11" y="64"/>
                    </a:lnTo>
                    <a:lnTo>
                      <a:pt x="20" y="69"/>
                    </a:lnTo>
                    <a:lnTo>
                      <a:pt x="28" y="73"/>
                    </a:lnTo>
                    <a:lnTo>
                      <a:pt x="35" y="76"/>
                    </a:lnTo>
                    <a:lnTo>
                      <a:pt x="49" y="81"/>
                    </a:lnTo>
                    <a:lnTo>
                      <a:pt x="55" y="83"/>
                    </a:lnTo>
                    <a:lnTo>
                      <a:pt x="62" y="86"/>
                    </a:lnTo>
                    <a:lnTo>
                      <a:pt x="69" y="90"/>
                    </a:lnTo>
                    <a:lnTo>
                      <a:pt x="76" y="94"/>
                    </a:lnTo>
                    <a:lnTo>
                      <a:pt x="84" y="100"/>
                    </a:lnTo>
                    <a:lnTo>
                      <a:pt x="92" y="108"/>
                    </a:lnTo>
                    <a:lnTo>
                      <a:pt x="97" y="112"/>
                    </a:lnTo>
                    <a:lnTo>
                      <a:pt x="102" y="117"/>
                    </a:lnTo>
                    <a:lnTo>
                      <a:pt x="113" y="130"/>
                    </a:lnTo>
                    <a:lnTo>
                      <a:pt x="124" y="144"/>
                    </a:lnTo>
                    <a:lnTo>
                      <a:pt x="136" y="161"/>
                    </a:lnTo>
                    <a:lnTo>
                      <a:pt x="138" y="148"/>
                    </a:lnTo>
                    <a:lnTo>
                      <a:pt x="140" y="135"/>
                    </a:lnTo>
                    <a:lnTo>
                      <a:pt x="143" y="122"/>
                    </a:lnTo>
                    <a:lnTo>
                      <a:pt x="146" y="111"/>
                    </a:lnTo>
                    <a:lnTo>
                      <a:pt x="150" y="100"/>
                    </a:lnTo>
                    <a:lnTo>
                      <a:pt x="154" y="89"/>
                    </a:lnTo>
                    <a:lnTo>
                      <a:pt x="158" y="79"/>
                    </a:lnTo>
                    <a:lnTo>
                      <a:pt x="163" y="69"/>
                    </a:lnTo>
                    <a:lnTo>
                      <a:pt x="169" y="60"/>
                    </a:lnTo>
                    <a:lnTo>
                      <a:pt x="175" y="51"/>
                    </a:lnTo>
                    <a:lnTo>
                      <a:pt x="181" y="42"/>
                    </a:lnTo>
                    <a:lnTo>
                      <a:pt x="188" y="33"/>
                    </a:lnTo>
                    <a:lnTo>
                      <a:pt x="196" y="25"/>
                    </a:lnTo>
                    <a:lnTo>
                      <a:pt x="204" y="16"/>
                    </a:lnTo>
                    <a:lnTo>
                      <a:pt x="213" y="8"/>
                    </a:lnTo>
                    <a:lnTo>
                      <a:pt x="222" y="0"/>
                    </a:lnTo>
                    <a:lnTo>
                      <a:pt x="224" y="5"/>
                    </a:lnTo>
                    <a:lnTo>
                      <a:pt x="225" y="11"/>
                    </a:lnTo>
                    <a:lnTo>
                      <a:pt x="227" y="22"/>
                    </a:lnTo>
                    <a:lnTo>
                      <a:pt x="229" y="33"/>
                    </a:lnTo>
                    <a:lnTo>
                      <a:pt x="229" y="44"/>
                    </a:lnTo>
                    <a:lnTo>
                      <a:pt x="229" y="56"/>
                    </a:lnTo>
                    <a:lnTo>
                      <a:pt x="228" y="67"/>
                    </a:lnTo>
                    <a:lnTo>
                      <a:pt x="227" y="78"/>
                    </a:lnTo>
                    <a:lnTo>
                      <a:pt x="225" y="89"/>
                    </a:lnTo>
                    <a:lnTo>
                      <a:pt x="224" y="94"/>
                    </a:lnTo>
                    <a:lnTo>
                      <a:pt x="222" y="99"/>
                    </a:lnTo>
                    <a:lnTo>
                      <a:pt x="219" y="104"/>
                    </a:lnTo>
                    <a:lnTo>
                      <a:pt x="216" y="108"/>
                    </a:lnTo>
                    <a:lnTo>
                      <a:pt x="209" y="116"/>
                    </a:lnTo>
                    <a:lnTo>
                      <a:pt x="205" y="120"/>
                    </a:lnTo>
                    <a:lnTo>
                      <a:pt x="201" y="124"/>
                    </a:lnTo>
                    <a:lnTo>
                      <a:pt x="183" y="138"/>
                    </a:lnTo>
                    <a:lnTo>
                      <a:pt x="175" y="145"/>
                    </a:lnTo>
                    <a:lnTo>
                      <a:pt x="168" y="150"/>
                    </a:lnTo>
                    <a:lnTo>
                      <a:pt x="162" y="155"/>
                    </a:lnTo>
                    <a:lnTo>
                      <a:pt x="159" y="157"/>
                    </a:lnTo>
                    <a:lnTo>
                      <a:pt x="158" y="159"/>
                    </a:lnTo>
                    <a:lnTo>
                      <a:pt x="157" y="161"/>
                    </a:lnTo>
                    <a:lnTo>
                      <a:pt x="156" y="165"/>
                    </a:lnTo>
                    <a:lnTo>
                      <a:pt x="155" y="169"/>
                    </a:lnTo>
                    <a:lnTo>
                      <a:pt x="155" y="175"/>
                    </a:lnTo>
                    <a:lnTo>
                      <a:pt x="155" y="179"/>
                    </a:lnTo>
                    <a:lnTo>
                      <a:pt x="156" y="182"/>
                    </a:lnTo>
                    <a:lnTo>
                      <a:pt x="158" y="188"/>
                    </a:lnTo>
                    <a:lnTo>
                      <a:pt x="161" y="194"/>
                    </a:lnTo>
                    <a:lnTo>
                      <a:pt x="161" y="197"/>
                    </a:lnTo>
                    <a:lnTo>
                      <a:pt x="162" y="201"/>
                    </a:lnTo>
                    <a:lnTo>
                      <a:pt x="162" y="204"/>
                    </a:lnTo>
                    <a:lnTo>
                      <a:pt x="163" y="208"/>
                    </a:lnTo>
                    <a:lnTo>
                      <a:pt x="166" y="217"/>
                    </a:lnTo>
                    <a:lnTo>
                      <a:pt x="169" y="226"/>
                    </a:lnTo>
                    <a:lnTo>
                      <a:pt x="170" y="230"/>
                    </a:lnTo>
                    <a:lnTo>
                      <a:pt x="170" y="233"/>
                    </a:lnTo>
                    <a:lnTo>
                      <a:pt x="170" y="226"/>
                    </a:lnTo>
                    <a:lnTo>
                      <a:pt x="171" y="219"/>
                    </a:lnTo>
                    <a:lnTo>
                      <a:pt x="174" y="207"/>
                    </a:lnTo>
                    <a:lnTo>
                      <a:pt x="177" y="197"/>
                    </a:lnTo>
                    <a:lnTo>
                      <a:pt x="181" y="188"/>
                    </a:lnTo>
                    <a:lnTo>
                      <a:pt x="185" y="181"/>
                    </a:lnTo>
                    <a:lnTo>
                      <a:pt x="188" y="177"/>
                    </a:lnTo>
                    <a:lnTo>
                      <a:pt x="191" y="174"/>
                    </a:lnTo>
                    <a:lnTo>
                      <a:pt x="196" y="169"/>
                    </a:lnTo>
                    <a:lnTo>
                      <a:pt x="202" y="164"/>
                    </a:lnTo>
                    <a:lnTo>
                      <a:pt x="215" y="155"/>
                    </a:lnTo>
                    <a:lnTo>
                      <a:pt x="228" y="147"/>
                    </a:lnTo>
                    <a:lnTo>
                      <a:pt x="235" y="143"/>
                    </a:lnTo>
                    <a:lnTo>
                      <a:pt x="241" y="138"/>
                    </a:lnTo>
                    <a:lnTo>
                      <a:pt x="247" y="133"/>
                    </a:lnTo>
                    <a:lnTo>
                      <a:pt x="253" y="127"/>
                    </a:lnTo>
                    <a:lnTo>
                      <a:pt x="254" y="137"/>
                    </a:lnTo>
                    <a:lnTo>
                      <a:pt x="256" y="146"/>
                    </a:lnTo>
                    <a:lnTo>
                      <a:pt x="258" y="155"/>
                    </a:lnTo>
                    <a:lnTo>
                      <a:pt x="259" y="160"/>
                    </a:lnTo>
                    <a:lnTo>
                      <a:pt x="259" y="165"/>
                    </a:lnTo>
                    <a:lnTo>
                      <a:pt x="258" y="173"/>
                    </a:lnTo>
                    <a:lnTo>
                      <a:pt x="258" y="176"/>
                    </a:lnTo>
                    <a:lnTo>
                      <a:pt x="257" y="180"/>
                    </a:lnTo>
                    <a:lnTo>
                      <a:pt x="255" y="187"/>
                    </a:lnTo>
                    <a:lnTo>
                      <a:pt x="253" y="194"/>
                    </a:lnTo>
                    <a:lnTo>
                      <a:pt x="250" y="201"/>
                    </a:lnTo>
                    <a:lnTo>
                      <a:pt x="246" y="208"/>
                    </a:lnTo>
                    <a:lnTo>
                      <a:pt x="241" y="214"/>
                    </a:lnTo>
                    <a:lnTo>
                      <a:pt x="239" y="218"/>
                    </a:lnTo>
                    <a:lnTo>
                      <a:pt x="236" y="221"/>
                    </a:lnTo>
                    <a:lnTo>
                      <a:pt x="230" y="227"/>
                    </a:lnTo>
                    <a:lnTo>
                      <a:pt x="224" y="233"/>
                    </a:lnTo>
                    <a:lnTo>
                      <a:pt x="217" y="238"/>
                    </a:lnTo>
                    <a:lnTo>
                      <a:pt x="210" y="243"/>
                    </a:lnTo>
                    <a:lnTo>
                      <a:pt x="203" y="248"/>
                    </a:lnTo>
                    <a:lnTo>
                      <a:pt x="195" y="253"/>
                    </a:lnTo>
                    <a:lnTo>
                      <a:pt x="186" y="257"/>
                    </a:lnTo>
                    <a:lnTo>
                      <a:pt x="178" y="261"/>
                    </a:lnTo>
                    <a:lnTo>
                      <a:pt x="173" y="266"/>
                    </a:lnTo>
                    <a:lnTo>
                      <a:pt x="169" y="271"/>
                    </a:lnTo>
                    <a:lnTo>
                      <a:pt x="165" y="276"/>
                    </a:lnTo>
                    <a:lnTo>
                      <a:pt x="161" y="282"/>
                    </a:lnTo>
                    <a:lnTo>
                      <a:pt x="154" y="294"/>
                    </a:lnTo>
                    <a:lnTo>
                      <a:pt x="147" y="307"/>
                    </a:lnTo>
                    <a:lnTo>
                      <a:pt x="135" y="331"/>
                    </a:lnTo>
                    <a:lnTo>
                      <a:pt x="129" y="342"/>
                    </a:lnTo>
                    <a:lnTo>
                      <a:pt x="124" y="350"/>
                    </a:lnTo>
                    <a:lnTo>
                      <a:pt x="104" y="376"/>
                    </a:lnTo>
                    <a:lnTo>
                      <a:pt x="99" y="384"/>
                    </a:lnTo>
                    <a:lnTo>
                      <a:pt x="93" y="391"/>
                    </a:lnTo>
                    <a:lnTo>
                      <a:pt x="87" y="397"/>
                    </a:lnTo>
                    <a:lnTo>
                      <a:pt x="80" y="404"/>
                    </a:lnTo>
                    <a:lnTo>
                      <a:pt x="69" y="412"/>
                    </a:lnTo>
                    <a:lnTo>
                      <a:pt x="54" y="422"/>
                    </a:lnTo>
                    <a:lnTo>
                      <a:pt x="46" y="422"/>
                    </a:lnTo>
                    <a:lnTo>
                      <a:pt x="45" y="420"/>
                    </a:lnTo>
                    <a:lnTo>
                      <a:pt x="44" y="418"/>
                    </a:lnTo>
                    <a:lnTo>
                      <a:pt x="43" y="416"/>
                    </a:lnTo>
                    <a:lnTo>
                      <a:pt x="42" y="414"/>
                    </a:lnTo>
                    <a:lnTo>
                      <a:pt x="42" y="407"/>
                    </a:lnTo>
                    <a:lnTo>
                      <a:pt x="43" y="404"/>
                    </a:lnTo>
                    <a:lnTo>
                      <a:pt x="43" y="403"/>
                    </a:lnTo>
                    <a:lnTo>
                      <a:pt x="44" y="403"/>
                    </a:lnTo>
                    <a:close/>
                  </a:path>
                </a:pathLst>
              </a:custGeom>
              <a:solidFill>
                <a:srgbClr val="000000"/>
              </a:solidFill>
              <a:ln w="9525">
                <a:noFill/>
                <a:round/>
                <a:headEnd/>
                <a:tailEnd/>
              </a:ln>
            </p:spPr>
            <p:txBody>
              <a:bodyPr/>
              <a:lstStyle/>
              <a:p>
                <a:endParaRPr lang="he-IL"/>
              </a:p>
            </p:txBody>
          </p:sp>
          <p:sp>
            <p:nvSpPr>
              <p:cNvPr id="515" name="Freeform 217"/>
              <p:cNvSpPr>
                <a:spLocks/>
              </p:cNvSpPr>
              <p:nvPr/>
            </p:nvSpPr>
            <p:spPr bwMode="auto">
              <a:xfrm>
                <a:off x="4370" y="2893"/>
                <a:ext cx="100" cy="112"/>
              </a:xfrm>
              <a:custGeom>
                <a:avLst/>
                <a:gdLst>
                  <a:gd name="T0" fmla="*/ 0 w 100"/>
                  <a:gd name="T1" fmla="*/ 104 h 112"/>
                  <a:gd name="T2" fmla="*/ 8 w 100"/>
                  <a:gd name="T3" fmla="*/ 104 h 112"/>
                  <a:gd name="T4" fmla="*/ 11 w 100"/>
                  <a:gd name="T5" fmla="*/ 103 h 112"/>
                  <a:gd name="T6" fmla="*/ 14 w 100"/>
                  <a:gd name="T7" fmla="*/ 102 h 112"/>
                  <a:gd name="T8" fmla="*/ 22 w 100"/>
                  <a:gd name="T9" fmla="*/ 98 h 112"/>
                  <a:gd name="T10" fmla="*/ 25 w 100"/>
                  <a:gd name="T11" fmla="*/ 97 h 112"/>
                  <a:gd name="T12" fmla="*/ 28 w 100"/>
                  <a:gd name="T13" fmla="*/ 94 h 112"/>
                  <a:gd name="T14" fmla="*/ 34 w 100"/>
                  <a:gd name="T15" fmla="*/ 89 h 112"/>
                  <a:gd name="T16" fmla="*/ 41 w 100"/>
                  <a:gd name="T17" fmla="*/ 82 h 112"/>
                  <a:gd name="T18" fmla="*/ 46 w 100"/>
                  <a:gd name="T19" fmla="*/ 75 h 112"/>
                  <a:gd name="T20" fmla="*/ 52 w 100"/>
                  <a:gd name="T21" fmla="*/ 67 h 112"/>
                  <a:gd name="T22" fmla="*/ 58 w 100"/>
                  <a:gd name="T23" fmla="*/ 59 h 112"/>
                  <a:gd name="T24" fmla="*/ 63 w 100"/>
                  <a:gd name="T25" fmla="*/ 51 h 112"/>
                  <a:gd name="T26" fmla="*/ 74 w 100"/>
                  <a:gd name="T27" fmla="*/ 33 h 112"/>
                  <a:gd name="T28" fmla="*/ 84 w 100"/>
                  <a:gd name="T29" fmla="*/ 16 h 112"/>
                  <a:gd name="T30" fmla="*/ 94 w 100"/>
                  <a:gd name="T31" fmla="*/ 0 h 112"/>
                  <a:gd name="T32" fmla="*/ 100 w 100"/>
                  <a:gd name="T33" fmla="*/ 4 h 112"/>
                  <a:gd name="T34" fmla="*/ 90 w 100"/>
                  <a:gd name="T35" fmla="*/ 20 h 112"/>
                  <a:gd name="T36" fmla="*/ 80 w 100"/>
                  <a:gd name="T37" fmla="*/ 37 h 112"/>
                  <a:gd name="T38" fmla="*/ 70 w 100"/>
                  <a:gd name="T39" fmla="*/ 55 h 112"/>
                  <a:gd name="T40" fmla="*/ 64 w 100"/>
                  <a:gd name="T41" fmla="*/ 64 h 112"/>
                  <a:gd name="T42" fmla="*/ 58 w 100"/>
                  <a:gd name="T43" fmla="*/ 72 h 112"/>
                  <a:gd name="T44" fmla="*/ 52 w 100"/>
                  <a:gd name="T45" fmla="*/ 80 h 112"/>
                  <a:gd name="T46" fmla="*/ 46 w 100"/>
                  <a:gd name="T47" fmla="*/ 88 h 112"/>
                  <a:gd name="T48" fmla="*/ 40 w 100"/>
                  <a:gd name="T49" fmla="*/ 94 h 112"/>
                  <a:gd name="T50" fmla="*/ 33 w 100"/>
                  <a:gd name="T51" fmla="*/ 100 h 112"/>
                  <a:gd name="T52" fmla="*/ 29 w 100"/>
                  <a:gd name="T53" fmla="*/ 103 h 112"/>
                  <a:gd name="T54" fmla="*/ 25 w 100"/>
                  <a:gd name="T55" fmla="*/ 105 h 112"/>
                  <a:gd name="T56" fmla="*/ 18 w 100"/>
                  <a:gd name="T57" fmla="*/ 109 h 112"/>
                  <a:gd name="T58" fmla="*/ 13 w 100"/>
                  <a:gd name="T59" fmla="*/ 110 h 112"/>
                  <a:gd name="T60" fmla="*/ 9 w 100"/>
                  <a:gd name="T61" fmla="*/ 111 h 112"/>
                  <a:gd name="T62" fmla="*/ 0 w 100"/>
                  <a:gd name="T63" fmla="*/ 112 h 112"/>
                  <a:gd name="T64" fmla="*/ 0 w 100"/>
                  <a:gd name="T65" fmla="*/ 104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2"/>
                  <a:gd name="T101" fmla="*/ 100 w 100"/>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2">
                    <a:moveTo>
                      <a:pt x="0" y="104"/>
                    </a:moveTo>
                    <a:lnTo>
                      <a:pt x="8" y="104"/>
                    </a:lnTo>
                    <a:lnTo>
                      <a:pt x="11" y="103"/>
                    </a:lnTo>
                    <a:lnTo>
                      <a:pt x="14" y="102"/>
                    </a:lnTo>
                    <a:lnTo>
                      <a:pt x="22" y="98"/>
                    </a:lnTo>
                    <a:lnTo>
                      <a:pt x="25" y="97"/>
                    </a:lnTo>
                    <a:lnTo>
                      <a:pt x="28" y="94"/>
                    </a:lnTo>
                    <a:lnTo>
                      <a:pt x="34" y="89"/>
                    </a:lnTo>
                    <a:lnTo>
                      <a:pt x="41" y="82"/>
                    </a:lnTo>
                    <a:lnTo>
                      <a:pt x="46" y="75"/>
                    </a:lnTo>
                    <a:lnTo>
                      <a:pt x="52" y="67"/>
                    </a:lnTo>
                    <a:lnTo>
                      <a:pt x="58" y="59"/>
                    </a:lnTo>
                    <a:lnTo>
                      <a:pt x="63" y="51"/>
                    </a:lnTo>
                    <a:lnTo>
                      <a:pt x="74" y="33"/>
                    </a:lnTo>
                    <a:lnTo>
                      <a:pt x="84" y="16"/>
                    </a:lnTo>
                    <a:lnTo>
                      <a:pt x="94" y="0"/>
                    </a:lnTo>
                    <a:lnTo>
                      <a:pt x="100" y="4"/>
                    </a:lnTo>
                    <a:lnTo>
                      <a:pt x="90" y="20"/>
                    </a:lnTo>
                    <a:lnTo>
                      <a:pt x="80" y="37"/>
                    </a:lnTo>
                    <a:lnTo>
                      <a:pt x="70" y="55"/>
                    </a:lnTo>
                    <a:lnTo>
                      <a:pt x="64" y="64"/>
                    </a:lnTo>
                    <a:lnTo>
                      <a:pt x="58" y="72"/>
                    </a:lnTo>
                    <a:lnTo>
                      <a:pt x="52" y="80"/>
                    </a:lnTo>
                    <a:lnTo>
                      <a:pt x="46" y="88"/>
                    </a:lnTo>
                    <a:lnTo>
                      <a:pt x="40" y="94"/>
                    </a:lnTo>
                    <a:lnTo>
                      <a:pt x="33" y="100"/>
                    </a:lnTo>
                    <a:lnTo>
                      <a:pt x="29" y="103"/>
                    </a:lnTo>
                    <a:lnTo>
                      <a:pt x="25" y="105"/>
                    </a:lnTo>
                    <a:lnTo>
                      <a:pt x="18" y="109"/>
                    </a:lnTo>
                    <a:lnTo>
                      <a:pt x="13" y="110"/>
                    </a:lnTo>
                    <a:lnTo>
                      <a:pt x="9" y="111"/>
                    </a:lnTo>
                    <a:lnTo>
                      <a:pt x="0" y="112"/>
                    </a:lnTo>
                    <a:lnTo>
                      <a:pt x="0" y="104"/>
                    </a:lnTo>
                    <a:close/>
                  </a:path>
                </a:pathLst>
              </a:custGeom>
              <a:solidFill>
                <a:srgbClr val="000000"/>
              </a:solidFill>
              <a:ln w="9525">
                <a:noFill/>
                <a:round/>
                <a:headEnd/>
                <a:tailEnd/>
              </a:ln>
            </p:spPr>
            <p:txBody>
              <a:bodyPr/>
              <a:lstStyle/>
              <a:p>
                <a:endParaRPr lang="he-IL"/>
              </a:p>
            </p:txBody>
          </p:sp>
          <p:sp>
            <p:nvSpPr>
              <p:cNvPr id="516" name="Freeform 218"/>
              <p:cNvSpPr>
                <a:spLocks/>
              </p:cNvSpPr>
              <p:nvPr/>
            </p:nvSpPr>
            <p:spPr bwMode="auto">
              <a:xfrm>
                <a:off x="4463" y="2886"/>
                <a:ext cx="9" cy="10"/>
              </a:xfrm>
              <a:custGeom>
                <a:avLst/>
                <a:gdLst>
                  <a:gd name="T0" fmla="*/ 0 w 9"/>
                  <a:gd name="T1" fmla="*/ 8 h 10"/>
                  <a:gd name="T2" fmla="*/ 8 w 9"/>
                  <a:gd name="T3" fmla="*/ 10 h 10"/>
                  <a:gd name="T4" fmla="*/ 9 w 9"/>
                  <a:gd name="T5" fmla="*/ 2 h 10"/>
                  <a:gd name="T6" fmla="*/ 2 w 9"/>
                  <a:gd name="T7" fmla="*/ 0 h 10"/>
                  <a:gd name="T8" fmla="*/ 0 w 9"/>
                  <a:gd name="T9" fmla="*/ 8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8"/>
                    </a:moveTo>
                    <a:lnTo>
                      <a:pt x="8" y="10"/>
                    </a:lnTo>
                    <a:lnTo>
                      <a:pt x="9" y="2"/>
                    </a:lnTo>
                    <a:lnTo>
                      <a:pt x="2" y="0"/>
                    </a:lnTo>
                    <a:lnTo>
                      <a:pt x="0" y="8"/>
                    </a:lnTo>
                    <a:close/>
                  </a:path>
                </a:pathLst>
              </a:custGeom>
              <a:solidFill>
                <a:srgbClr val="000000"/>
              </a:solidFill>
              <a:ln w="9525">
                <a:noFill/>
                <a:round/>
                <a:headEnd/>
                <a:tailEnd/>
              </a:ln>
            </p:spPr>
            <p:txBody>
              <a:bodyPr/>
              <a:lstStyle/>
              <a:p>
                <a:endParaRPr lang="he-IL"/>
              </a:p>
            </p:txBody>
          </p:sp>
          <p:sp>
            <p:nvSpPr>
              <p:cNvPr id="517" name="Freeform 219"/>
              <p:cNvSpPr>
                <a:spLocks/>
              </p:cNvSpPr>
              <p:nvPr/>
            </p:nvSpPr>
            <p:spPr bwMode="auto">
              <a:xfrm>
                <a:off x="4463" y="2893"/>
                <a:ext cx="8" cy="4"/>
              </a:xfrm>
              <a:custGeom>
                <a:avLst/>
                <a:gdLst>
                  <a:gd name="T0" fmla="*/ 7 w 8"/>
                  <a:gd name="T1" fmla="*/ 4 h 4"/>
                  <a:gd name="T2" fmla="*/ 8 w 8"/>
                  <a:gd name="T3" fmla="*/ 3 h 4"/>
                  <a:gd name="T4" fmla="*/ 0 w 8"/>
                  <a:gd name="T5" fmla="*/ 1 h 4"/>
                  <a:gd name="T6" fmla="*/ 1 w 8"/>
                  <a:gd name="T7" fmla="*/ 0 h 4"/>
                  <a:gd name="T8" fmla="*/ 7 w 8"/>
                  <a:gd name="T9" fmla="*/ 4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7" y="4"/>
                    </a:moveTo>
                    <a:lnTo>
                      <a:pt x="8" y="3"/>
                    </a:lnTo>
                    <a:lnTo>
                      <a:pt x="0" y="1"/>
                    </a:lnTo>
                    <a:lnTo>
                      <a:pt x="1" y="0"/>
                    </a:lnTo>
                    <a:lnTo>
                      <a:pt x="7" y="4"/>
                    </a:lnTo>
                    <a:close/>
                  </a:path>
                </a:pathLst>
              </a:custGeom>
              <a:solidFill>
                <a:srgbClr val="000000"/>
              </a:solidFill>
              <a:ln w="9525">
                <a:noFill/>
                <a:round/>
                <a:headEnd/>
                <a:tailEnd/>
              </a:ln>
            </p:spPr>
            <p:txBody>
              <a:bodyPr/>
              <a:lstStyle/>
              <a:p>
                <a:endParaRPr lang="he-IL"/>
              </a:p>
            </p:txBody>
          </p:sp>
          <p:sp>
            <p:nvSpPr>
              <p:cNvPr id="518" name="Freeform 220"/>
              <p:cNvSpPr>
                <a:spLocks/>
              </p:cNvSpPr>
              <p:nvPr/>
            </p:nvSpPr>
            <p:spPr bwMode="auto">
              <a:xfrm>
                <a:off x="4398" y="2883"/>
                <a:ext cx="72" cy="29"/>
              </a:xfrm>
              <a:custGeom>
                <a:avLst/>
                <a:gdLst>
                  <a:gd name="T0" fmla="*/ 72 w 72"/>
                  <a:gd name="T1" fmla="*/ 7 h 29"/>
                  <a:gd name="T2" fmla="*/ 63 w 72"/>
                  <a:gd name="T3" fmla="*/ 10 h 29"/>
                  <a:gd name="T4" fmla="*/ 54 w 72"/>
                  <a:gd name="T5" fmla="*/ 14 h 29"/>
                  <a:gd name="T6" fmla="*/ 37 w 72"/>
                  <a:gd name="T7" fmla="*/ 21 h 29"/>
                  <a:gd name="T8" fmla="*/ 29 w 72"/>
                  <a:gd name="T9" fmla="*/ 24 h 29"/>
                  <a:gd name="T10" fmla="*/ 20 w 72"/>
                  <a:gd name="T11" fmla="*/ 26 h 29"/>
                  <a:gd name="T12" fmla="*/ 11 w 72"/>
                  <a:gd name="T13" fmla="*/ 28 h 29"/>
                  <a:gd name="T14" fmla="*/ 5 w 72"/>
                  <a:gd name="T15" fmla="*/ 29 h 29"/>
                  <a:gd name="T16" fmla="*/ 0 w 72"/>
                  <a:gd name="T17" fmla="*/ 29 h 29"/>
                  <a:gd name="T18" fmla="*/ 0 w 72"/>
                  <a:gd name="T19" fmla="*/ 21 h 29"/>
                  <a:gd name="T20" fmla="*/ 5 w 72"/>
                  <a:gd name="T21" fmla="*/ 21 h 29"/>
                  <a:gd name="T22" fmla="*/ 9 w 72"/>
                  <a:gd name="T23" fmla="*/ 21 h 29"/>
                  <a:gd name="T24" fmla="*/ 18 w 72"/>
                  <a:gd name="T25" fmla="*/ 19 h 29"/>
                  <a:gd name="T26" fmla="*/ 26 w 72"/>
                  <a:gd name="T27" fmla="*/ 17 h 29"/>
                  <a:gd name="T28" fmla="*/ 34 w 72"/>
                  <a:gd name="T29" fmla="*/ 14 h 29"/>
                  <a:gd name="T30" fmla="*/ 51 w 72"/>
                  <a:gd name="T31" fmla="*/ 7 h 29"/>
                  <a:gd name="T32" fmla="*/ 60 w 72"/>
                  <a:gd name="T33" fmla="*/ 3 h 29"/>
                  <a:gd name="T34" fmla="*/ 70 w 72"/>
                  <a:gd name="T35" fmla="*/ 0 h 29"/>
                  <a:gd name="T36" fmla="*/ 72 w 72"/>
                  <a:gd name="T37" fmla="*/ 7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9"/>
                  <a:gd name="T59" fmla="*/ 72 w 72"/>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9">
                    <a:moveTo>
                      <a:pt x="72" y="7"/>
                    </a:moveTo>
                    <a:lnTo>
                      <a:pt x="63" y="10"/>
                    </a:lnTo>
                    <a:lnTo>
                      <a:pt x="54" y="14"/>
                    </a:lnTo>
                    <a:lnTo>
                      <a:pt x="37" y="21"/>
                    </a:lnTo>
                    <a:lnTo>
                      <a:pt x="29" y="24"/>
                    </a:lnTo>
                    <a:lnTo>
                      <a:pt x="20" y="26"/>
                    </a:lnTo>
                    <a:lnTo>
                      <a:pt x="11" y="28"/>
                    </a:lnTo>
                    <a:lnTo>
                      <a:pt x="5" y="29"/>
                    </a:lnTo>
                    <a:lnTo>
                      <a:pt x="0" y="29"/>
                    </a:lnTo>
                    <a:lnTo>
                      <a:pt x="0" y="21"/>
                    </a:lnTo>
                    <a:lnTo>
                      <a:pt x="5" y="21"/>
                    </a:lnTo>
                    <a:lnTo>
                      <a:pt x="9" y="21"/>
                    </a:lnTo>
                    <a:lnTo>
                      <a:pt x="18" y="19"/>
                    </a:lnTo>
                    <a:lnTo>
                      <a:pt x="26" y="17"/>
                    </a:lnTo>
                    <a:lnTo>
                      <a:pt x="34" y="14"/>
                    </a:lnTo>
                    <a:lnTo>
                      <a:pt x="51" y="7"/>
                    </a:lnTo>
                    <a:lnTo>
                      <a:pt x="60" y="3"/>
                    </a:lnTo>
                    <a:lnTo>
                      <a:pt x="70" y="0"/>
                    </a:lnTo>
                    <a:lnTo>
                      <a:pt x="72" y="7"/>
                    </a:lnTo>
                    <a:close/>
                  </a:path>
                </a:pathLst>
              </a:custGeom>
              <a:solidFill>
                <a:srgbClr val="000000"/>
              </a:solidFill>
              <a:ln w="9525">
                <a:noFill/>
                <a:round/>
                <a:headEnd/>
                <a:tailEnd/>
              </a:ln>
            </p:spPr>
            <p:txBody>
              <a:bodyPr/>
              <a:lstStyle/>
              <a:p>
                <a:endParaRPr lang="he-IL"/>
              </a:p>
            </p:txBody>
          </p:sp>
          <p:sp>
            <p:nvSpPr>
              <p:cNvPr id="519" name="Freeform 221"/>
              <p:cNvSpPr>
                <a:spLocks/>
              </p:cNvSpPr>
              <p:nvPr/>
            </p:nvSpPr>
            <p:spPr bwMode="auto">
              <a:xfrm>
                <a:off x="4465" y="2881"/>
                <a:ext cx="9" cy="9"/>
              </a:xfrm>
              <a:custGeom>
                <a:avLst/>
                <a:gdLst>
                  <a:gd name="T0" fmla="*/ 7 w 9"/>
                  <a:gd name="T1" fmla="*/ 7 h 9"/>
                  <a:gd name="T2" fmla="*/ 9 w 9"/>
                  <a:gd name="T3" fmla="*/ 0 h 9"/>
                  <a:gd name="T4" fmla="*/ 3 w 9"/>
                  <a:gd name="T5" fmla="*/ 2 h 9"/>
                  <a:gd name="T6" fmla="*/ 5 w 9"/>
                  <a:gd name="T7" fmla="*/ 9 h 9"/>
                  <a:gd name="T8" fmla="*/ 0 w 9"/>
                  <a:gd name="T9" fmla="*/ 5 h 9"/>
                  <a:gd name="T10" fmla="*/ 7 w 9"/>
                  <a:gd name="T11" fmla="*/ 7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7" y="7"/>
                    </a:moveTo>
                    <a:lnTo>
                      <a:pt x="9" y="0"/>
                    </a:lnTo>
                    <a:lnTo>
                      <a:pt x="3" y="2"/>
                    </a:lnTo>
                    <a:lnTo>
                      <a:pt x="5" y="9"/>
                    </a:lnTo>
                    <a:lnTo>
                      <a:pt x="0" y="5"/>
                    </a:lnTo>
                    <a:lnTo>
                      <a:pt x="7" y="7"/>
                    </a:lnTo>
                    <a:close/>
                  </a:path>
                </a:pathLst>
              </a:custGeom>
              <a:solidFill>
                <a:srgbClr val="000000"/>
              </a:solidFill>
              <a:ln w="9525">
                <a:noFill/>
                <a:round/>
                <a:headEnd/>
                <a:tailEnd/>
              </a:ln>
            </p:spPr>
            <p:txBody>
              <a:bodyPr/>
              <a:lstStyle/>
              <a:p>
                <a:endParaRPr lang="he-IL"/>
              </a:p>
            </p:txBody>
          </p:sp>
          <p:sp>
            <p:nvSpPr>
              <p:cNvPr id="520" name="Freeform 222"/>
              <p:cNvSpPr>
                <a:spLocks/>
              </p:cNvSpPr>
              <p:nvPr/>
            </p:nvSpPr>
            <p:spPr bwMode="auto">
              <a:xfrm>
                <a:off x="4336" y="2855"/>
                <a:ext cx="62" cy="57"/>
              </a:xfrm>
              <a:custGeom>
                <a:avLst/>
                <a:gdLst>
                  <a:gd name="T0" fmla="*/ 62 w 62"/>
                  <a:gd name="T1" fmla="*/ 57 h 57"/>
                  <a:gd name="T2" fmla="*/ 57 w 62"/>
                  <a:gd name="T3" fmla="*/ 56 h 57"/>
                  <a:gd name="T4" fmla="*/ 51 w 62"/>
                  <a:gd name="T5" fmla="*/ 56 h 57"/>
                  <a:gd name="T6" fmla="*/ 46 w 62"/>
                  <a:gd name="T7" fmla="*/ 54 h 57"/>
                  <a:gd name="T8" fmla="*/ 42 w 62"/>
                  <a:gd name="T9" fmla="*/ 52 h 57"/>
                  <a:gd name="T10" fmla="*/ 33 w 62"/>
                  <a:gd name="T11" fmla="*/ 46 h 57"/>
                  <a:gd name="T12" fmla="*/ 25 w 62"/>
                  <a:gd name="T13" fmla="*/ 40 h 57"/>
                  <a:gd name="T14" fmla="*/ 18 w 62"/>
                  <a:gd name="T15" fmla="*/ 31 h 57"/>
                  <a:gd name="T16" fmla="*/ 11 w 62"/>
                  <a:gd name="T17" fmla="*/ 23 h 57"/>
                  <a:gd name="T18" fmla="*/ 5 w 62"/>
                  <a:gd name="T19" fmla="*/ 13 h 57"/>
                  <a:gd name="T20" fmla="*/ 0 w 62"/>
                  <a:gd name="T21" fmla="*/ 4 h 57"/>
                  <a:gd name="T22" fmla="*/ 6 w 62"/>
                  <a:gd name="T23" fmla="*/ 0 h 57"/>
                  <a:gd name="T24" fmla="*/ 11 w 62"/>
                  <a:gd name="T25" fmla="*/ 9 h 57"/>
                  <a:gd name="T26" fmla="*/ 17 w 62"/>
                  <a:gd name="T27" fmla="*/ 18 h 57"/>
                  <a:gd name="T28" fmla="*/ 23 w 62"/>
                  <a:gd name="T29" fmla="*/ 27 h 57"/>
                  <a:gd name="T30" fmla="*/ 30 w 62"/>
                  <a:gd name="T31" fmla="*/ 34 h 57"/>
                  <a:gd name="T32" fmla="*/ 38 w 62"/>
                  <a:gd name="T33" fmla="*/ 40 h 57"/>
                  <a:gd name="T34" fmla="*/ 45 w 62"/>
                  <a:gd name="T35" fmla="*/ 45 h 57"/>
                  <a:gd name="T36" fmla="*/ 49 w 62"/>
                  <a:gd name="T37" fmla="*/ 47 h 57"/>
                  <a:gd name="T38" fmla="*/ 53 w 62"/>
                  <a:gd name="T39" fmla="*/ 48 h 57"/>
                  <a:gd name="T40" fmla="*/ 58 w 62"/>
                  <a:gd name="T41" fmla="*/ 49 h 57"/>
                  <a:gd name="T42" fmla="*/ 62 w 62"/>
                  <a:gd name="T43" fmla="*/ 49 h 57"/>
                  <a:gd name="T44" fmla="*/ 62 w 62"/>
                  <a:gd name="T45" fmla="*/ 57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57"/>
                  <a:gd name="T71" fmla="*/ 62 w 62"/>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57">
                    <a:moveTo>
                      <a:pt x="62" y="57"/>
                    </a:moveTo>
                    <a:lnTo>
                      <a:pt x="57" y="56"/>
                    </a:lnTo>
                    <a:lnTo>
                      <a:pt x="51" y="56"/>
                    </a:lnTo>
                    <a:lnTo>
                      <a:pt x="46" y="54"/>
                    </a:lnTo>
                    <a:lnTo>
                      <a:pt x="42" y="52"/>
                    </a:lnTo>
                    <a:lnTo>
                      <a:pt x="33" y="46"/>
                    </a:lnTo>
                    <a:lnTo>
                      <a:pt x="25" y="40"/>
                    </a:lnTo>
                    <a:lnTo>
                      <a:pt x="18" y="31"/>
                    </a:lnTo>
                    <a:lnTo>
                      <a:pt x="11" y="23"/>
                    </a:lnTo>
                    <a:lnTo>
                      <a:pt x="5" y="13"/>
                    </a:lnTo>
                    <a:lnTo>
                      <a:pt x="0" y="4"/>
                    </a:lnTo>
                    <a:lnTo>
                      <a:pt x="6" y="0"/>
                    </a:lnTo>
                    <a:lnTo>
                      <a:pt x="11" y="9"/>
                    </a:lnTo>
                    <a:lnTo>
                      <a:pt x="17" y="18"/>
                    </a:lnTo>
                    <a:lnTo>
                      <a:pt x="23" y="27"/>
                    </a:lnTo>
                    <a:lnTo>
                      <a:pt x="30" y="34"/>
                    </a:lnTo>
                    <a:lnTo>
                      <a:pt x="38" y="40"/>
                    </a:lnTo>
                    <a:lnTo>
                      <a:pt x="45" y="45"/>
                    </a:lnTo>
                    <a:lnTo>
                      <a:pt x="49" y="47"/>
                    </a:lnTo>
                    <a:lnTo>
                      <a:pt x="53" y="48"/>
                    </a:lnTo>
                    <a:lnTo>
                      <a:pt x="58" y="49"/>
                    </a:lnTo>
                    <a:lnTo>
                      <a:pt x="62" y="49"/>
                    </a:lnTo>
                    <a:lnTo>
                      <a:pt x="62" y="57"/>
                    </a:lnTo>
                    <a:close/>
                  </a:path>
                </a:pathLst>
              </a:custGeom>
              <a:solidFill>
                <a:srgbClr val="000000"/>
              </a:solidFill>
              <a:ln w="9525">
                <a:noFill/>
                <a:round/>
                <a:headEnd/>
                <a:tailEnd/>
              </a:ln>
            </p:spPr>
            <p:txBody>
              <a:bodyPr/>
              <a:lstStyle/>
              <a:p>
                <a:endParaRPr lang="he-IL"/>
              </a:p>
            </p:txBody>
          </p:sp>
          <p:sp>
            <p:nvSpPr>
              <p:cNvPr id="521" name="Freeform 223"/>
              <p:cNvSpPr>
                <a:spLocks/>
              </p:cNvSpPr>
              <p:nvPr/>
            </p:nvSpPr>
            <p:spPr bwMode="auto">
              <a:xfrm>
                <a:off x="4398" y="2904"/>
                <a:ext cx="1" cy="8"/>
              </a:xfrm>
              <a:custGeom>
                <a:avLst/>
                <a:gdLst>
                  <a:gd name="T0" fmla="*/ 0 w 1"/>
                  <a:gd name="T1" fmla="*/ 8 h 8"/>
                  <a:gd name="T2" fmla="*/ 0 w 1"/>
                  <a:gd name="T3" fmla="*/ 0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8"/>
                    </a:moveTo>
                    <a:lnTo>
                      <a:pt x="0" y="0"/>
                    </a:lnTo>
                    <a:lnTo>
                      <a:pt x="0" y="8"/>
                    </a:lnTo>
                    <a:close/>
                  </a:path>
                </a:pathLst>
              </a:custGeom>
              <a:solidFill>
                <a:srgbClr val="000000"/>
              </a:solidFill>
              <a:ln w="9525">
                <a:noFill/>
                <a:round/>
                <a:headEnd/>
                <a:tailEnd/>
              </a:ln>
            </p:spPr>
            <p:txBody>
              <a:bodyPr/>
              <a:lstStyle/>
              <a:p>
                <a:endParaRPr lang="he-IL"/>
              </a:p>
            </p:txBody>
          </p:sp>
          <p:sp>
            <p:nvSpPr>
              <p:cNvPr id="522" name="Freeform 224"/>
              <p:cNvSpPr>
                <a:spLocks/>
              </p:cNvSpPr>
              <p:nvPr/>
            </p:nvSpPr>
            <p:spPr bwMode="auto">
              <a:xfrm>
                <a:off x="4338" y="2842"/>
                <a:ext cx="54" cy="18"/>
              </a:xfrm>
              <a:custGeom>
                <a:avLst/>
                <a:gdLst>
                  <a:gd name="T0" fmla="*/ 0 w 54"/>
                  <a:gd name="T1" fmla="*/ 11 h 18"/>
                  <a:gd name="T2" fmla="*/ 6 w 54"/>
                  <a:gd name="T3" fmla="*/ 9 h 18"/>
                  <a:gd name="T4" fmla="*/ 13 w 54"/>
                  <a:gd name="T5" fmla="*/ 6 h 18"/>
                  <a:gd name="T6" fmla="*/ 20 w 54"/>
                  <a:gd name="T7" fmla="*/ 4 h 18"/>
                  <a:gd name="T8" fmla="*/ 26 w 54"/>
                  <a:gd name="T9" fmla="*/ 3 h 18"/>
                  <a:gd name="T10" fmla="*/ 33 w 54"/>
                  <a:gd name="T11" fmla="*/ 2 h 18"/>
                  <a:gd name="T12" fmla="*/ 40 w 54"/>
                  <a:gd name="T13" fmla="*/ 1 h 18"/>
                  <a:gd name="T14" fmla="*/ 54 w 54"/>
                  <a:gd name="T15" fmla="*/ 0 h 18"/>
                  <a:gd name="T16" fmla="*/ 54 w 54"/>
                  <a:gd name="T17" fmla="*/ 8 h 18"/>
                  <a:gd name="T18" fmla="*/ 40 w 54"/>
                  <a:gd name="T19" fmla="*/ 8 h 18"/>
                  <a:gd name="T20" fmla="*/ 34 w 54"/>
                  <a:gd name="T21" fmla="*/ 9 h 18"/>
                  <a:gd name="T22" fmla="*/ 28 w 54"/>
                  <a:gd name="T23" fmla="*/ 10 h 18"/>
                  <a:gd name="T24" fmla="*/ 21 w 54"/>
                  <a:gd name="T25" fmla="*/ 12 h 18"/>
                  <a:gd name="T26" fmla="*/ 15 w 54"/>
                  <a:gd name="T27" fmla="*/ 14 h 18"/>
                  <a:gd name="T28" fmla="*/ 9 w 54"/>
                  <a:gd name="T29" fmla="*/ 16 h 18"/>
                  <a:gd name="T30" fmla="*/ 2 w 54"/>
                  <a:gd name="T31" fmla="*/ 18 h 18"/>
                  <a:gd name="T32" fmla="*/ 0 w 54"/>
                  <a:gd name="T33" fmla="*/ 1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8"/>
                  <a:gd name="T53" fmla="*/ 54 w 5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8">
                    <a:moveTo>
                      <a:pt x="0" y="11"/>
                    </a:moveTo>
                    <a:lnTo>
                      <a:pt x="6" y="9"/>
                    </a:lnTo>
                    <a:lnTo>
                      <a:pt x="13" y="6"/>
                    </a:lnTo>
                    <a:lnTo>
                      <a:pt x="20" y="4"/>
                    </a:lnTo>
                    <a:lnTo>
                      <a:pt x="26" y="3"/>
                    </a:lnTo>
                    <a:lnTo>
                      <a:pt x="33" y="2"/>
                    </a:lnTo>
                    <a:lnTo>
                      <a:pt x="40" y="1"/>
                    </a:lnTo>
                    <a:lnTo>
                      <a:pt x="54" y="0"/>
                    </a:lnTo>
                    <a:lnTo>
                      <a:pt x="54" y="8"/>
                    </a:lnTo>
                    <a:lnTo>
                      <a:pt x="40" y="8"/>
                    </a:lnTo>
                    <a:lnTo>
                      <a:pt x="34" y="9"/>
                    </a:lnTo>
                    <a:lnTo>
                      <a:pt x="28" y="10"/>
                    </a:lnTo>
                    <a:lnTo>
                      <a:pt x="21" y="12"/>
                    </a:lnTo>
                    <a:lnTo>
                      <a:pt x="15" y="14"/>
                    </a:lnTo>
                    <a:lnTo>
                      <a:pt x="9" y="16"/>
                    </a:lnTo>
                    <a:lnTo>
                      <a:pt x="2" y="18"/>
                    </a:lnTo>
                    <a:lnTo>
                      <a:pt x="0" y="11"/>
                    </a:lnTo>
                    <a:close/>
                  </a:path>
                </a:pathLst>
              </a:custGeom>
              <a:solidFill>
                <a:srgbClr val="000000"/>
              </a:solidFill>
              <a:ln w="9525">
                <a:noFill/>
                <a:round/>
                <a:headEnd/>
                <a:tailEnd/>
              </a:ln>
            </p:spPr>
            <p:txBody>
              <a:bodyPr/>
              <a:lstStyle/>
              <a:p>
                <a:endParaRPr lang="he-IL"/>
              </a:p>
            </p:txBody>
          </p:sp>
          <p:sp>
            <p:nvSpPr>
              <p:cNvPr id="523" name="Freeform 225"/>
              <p:cNvSpPr>
                <a:spLocks/>
              </p:cNvSpPr>
              <p:nvPr/>
            </p:nvSpPr>
            <p:spPr bwMode="auto">
              <a:xfrm>
                <a:off x="4334" y="2853"/>
                <a:ext cx="8" cy="7"/>
              </a:xfrm>
              <a:custGeom>
                <a:avLst/>
                <a:gdLst>
                  <a:gd name="T0" fmla="*/ 2 w 8"/>
                  <a:gd name="T1" fmla="*/ 6 h 7"/>
                  <a:gd name="T2" fmla="*/ 0 w 8"/>
                  <a:gd name="T3" fmla="*/ 2 h 7"/>
                  <a:gd name="T4" fmla="*/ 4 w 8"/>
                  <a:gd name="T5" fmla="*/ 0 h 7"/>
                  <a:gd name="T6" fmla="*/ 6 w 8"/>
                  <a:gd name="T7" fmla="*/ 7 h 7"/>
                  <a:gd name="T8" fmla="*/ 8 w 8"/>
                  <a:gd name="T9" fmla="*/ 2 h 7"/>
                  <a:gd name="T10" fmla="*/ 2 w 8"/>
                  <a:gd name="T11" fmla="*/ 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2" y="6"/>
                    </a:moveTo>
                    <a:lnTo>
                      <a:pt x="0" y="2"/>
                    </a:lnTo>
                    <a:lnTo>
                      <a:pt x="4" y="0"/>
                    </a:lnTo>
                    <a:lnTo>
                      <a:pt x="6" y="7"/>
                    </a:lnTo>
                    <a:lnTo>
                      <a:pt x="8" y="2"/>
                    </a:lnTo>
                    <a:lnTo>
                      <a:pt x="2" y="6"/>
                    </a:lnTo>
                    <a:close/>
                  </a:path>
                </a:pathLst>
              </a:custGeom>
              <a:solidFill>
                <a:srgbClr val="000000"/>
              </a:solidFill>
              <a:ln w="9525">
                <a:noFill/>
                <a:round/>
                <a:headEnd/>
                <a:tailEnd/>
              </a:ln>
            </p:spPr>
            <p:txBody>
              <a:bodyPr/>
              <a:lstStyle/>
              <a:p>
                <a:endParaRPr lang="he-IL"/>
              </a:p>
            </p:txBody>
          </p:sp>
          <p:sp>
            <p:nvSpPr>
              <p:cNvPr id="524" name="Rectangle 226"/>
              <p:cNvSpPr>
                <a:spLocks noChangeArrowheads="1"/>
              </p:cNvSpPr>
              <p:nvPr/>
            </p:nvSpPr>
            <p:spPr bwMode="auto">
              <a:xfrm>
                <a:off x="4392" y="2842"/>
                <a:ext cx="38" cy="8"/>
              </a:xfrm>
              <a:prstGeom prst="rect">
                <a:avLst/>
              </a:prstGeom>
              <a:solidFill>
                <a:srgbClr val="000000"/>
              </a:solidFill>
              <a:ln w="9525">
                <a:noFill/>
                <a:miter lim="800000"/>
                <a:headEnd/>
                <a:tailEnd/>
              </a:ln>
            </p:spPr>
            <p:txBody>
              <a:bodyPr/>
              <a:lstStyle/>
              <a:p>
                <a:endParaRPr lang="he-IL"/>
              </a:p>
            </p:txBody>
          </p:sp>
          <p:sp>
            <p:nvSpPr>
              <p:cNvPr id="525" name="Freeform 227"/>
              <p:cNvSpPr>
                <a:spLocks/>
              </p:cNvSpPr>
              <p:nvPr/>
            </p:nvSpPr>
            <p:spPr bwMode="auto">
              <a:xfrm>
                <a:off x="4392" y="2842"/>
                <a:ext cx="1" cy="8"/>
              </a:xfrm>
              <a:custGeom>
                <a:avLst/>
                <a:gdLst>
                  <a:gd name="T0" fmla="*/ 0 w 1"/>
                  <a:gd name="T1" fmla="*/ 0 h 8"/>
                  <a:gd name="T2" fmla="*/ 0 w 1"/>
                  <a:gd name="T3" fmla="*/ 8 h 8"/>
                  <a:gd name="T4" fmla="*/ 0 w 1"/>
                  <a:gd name="T5" fmla="*/ 0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8"/>
                    </a:lnTo>
                    <a:lnTo>
                      <a:pt x="0" y="0"/>
                    </a:lnTo>
                    <a:close/>
                  </a:path>
                </a:pathLst>
              </a:custGeom>
              <a:solidFill>
                <a:srgbClr val="000000"/>
              </a:solidFill>
              <a:ln w="9525">
                <a:noFill/>
                <a:round/>
                <a:headEnd/>
                <a:tailEnd/>
              </a:ln>
            </p:spPr>
            <p:txBody>
              <a:bodyPr/>
              <a:lstStyle/>
              <a:p>
                <a:endParaRPr lang="he-IL"/>
              </a:p>
            </p:txBody>
          </p:sp>
          <p:sp>
            <p:nvSpPr>
              <p:cNvPr id="526" name="Freeform 228"/>
              <p:cNvSpPr>
                <a:spLocks/>
              </p:cNvSpPr>
              <p:nvPr/>
            </p:nvSpPr>
            <p:spPr bwMode="auto">
              <a:xfrm>
                <a:off x="4430" y="2842"/>
                <a:ext cx="43" cy="16"/>
              </a:xfrm>
              <a:custGeom>
                <a:avLst/>
                <a:gdLst>
                  <a:gd name="T0" fmla="*/ 0 w 43"/>
                  <a:gd name="T1" fmla="*/ 0 h 16"/>
                  <a:gd name="T2" fmla="*/ 6 w 43"/>
                  <a:gd name="T3" fmla="*/ 1 h 16"/>
                  <a:gd name="T4" fmla="*/ 13 w 43"/>
                  <a:gd name="T5" fmla="*/ 2 h 16"/>
                  <a:gd name="T6" fmla="*/ 23 w 43"/>
                  <a:gd name="T7" fmla="*/ 5 h 16"/>
                  <a:gd name="T8" fmla="*/ 32 w 43"/>
                  <a:gd name="T9" fmla="*/ 7 h 16"/>
                  <a:gd name="T10" fmla="*/ 37 w 43"/>
                  <a:gd name="T11" fmla="*/ 8 h 16"/>
                  <a:gd name="T12" fmla="*/ 43 w 43"/>
                  <a:gd name="T13" fmla="*/ 9 h 16"/>
                  <a:gd name="T14" fmla="*/ 42 w 43"/>
                  <a:gd name="T15" fmla="*/ 16 h 16"/>
                  <a:gd name="T16" fmla="*/ 36 w 43"/>
                  <a:gd name="T17" fmla="*/ 16 h 16"/>
                  <a:gd name="T18" fmla="*/ 30 w 43"/>
                  <a:gd name="T19" fmla="*/ 15 h 16"/>
                  <a:gd name="T20" fmla="*/ 21 w 43"/>
                  <a:gd name="T21" fmla="*/ 12 h 16"/>
                  <a:gd name="T22" fmla="*/ 11 w 43"/>
                  <a:gd name="T23" fmla="*/ 9 h 16"/>
                  <a:gd name="T24" fmla="*/ 5 w 43"/>
                  <a:gd name="T25" fmla="*/ 8 h 16"/>
                  <a:gd name="T26" fmla="*/ 0 w 43"/>
                  <a:gd name="T27" fmla="*/ 8 h 16"/>
                  <a:gd name="T28" fmla="*/ 0 w 43"/>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16"/>
                  <a:gd name="T47" fmla="*/ 43 w 43"/>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16">
                    <a:moveTo>
                      <a:pt x="0" y="0"/>
                    </a:moveTo>
                    <a:lnTo>
                      <a:pt x="6" y="1"/>
                    </a:lnTo>
                    <a:lnTo>
                      <a:pt x="13" y="2"/>
                    </a:lnTo>
                    <a:lnTo>
                      <a:pt x="23" y="5"/>
                    </a:lnTo>
                    <a:lnTo>
                      <a:pt x="32" y="7"/>
                    </a:lnTo>
                    <a:lnTo>
                      <a:pt x="37" y="8"/>
                    </a:lnTo>
                    <a:lnTo>
                      <a:pt x="43" y="9"/>
                    </a:lnTo>
                    <a:lnTo>
                      <a:pt x="42" y="16"/>
                    </a:lnTo>
                    <a:lnTo>
                      <a:pt x="36" y="16"/>
                    </a:lnTo>
                    <a:lnTo>
                      <a:pt x="30" y="15"/>
                    </a:lnTo>
                    <a:lnTo>
                      <a:pt x="21" y="12"/>
                    </a:lnTo>
                    <a:lnTo>
                      <a:pt x="11" y="9"/>
                    </a:lnTo>
                    <a:lnTo>
                      <a:pt x="5" y="8"/>
                    </a:lnTo>
                    <a:lnTo>
                      <a:pt x="0" y="8"/>
                    </a:lnTo>
                    <a:lnTo>
                      <a:pt x="0" y="0"/>
                    </a:lnTo>
                    <a:close/>
                  </a:path>
                </a:pathLst>
              </a:custGeom>
              <a:solidFill>
                <a:srgbClr val="000000"/>
              </a:solidFill>
              <a:ln w="9525">
                <a:noFill/>
                <a:round/>
                <a:headEnd/>
                <a:tailEnd/>
              </a:ln>
            </p:spPr>
            <p:txBody>
              <a:bodyPr/>
              <a:lstStyle/>
              <a:p>
                <a:endParaRPr lang="he-IL"/>
              </a:p>
            </p:txBody>
          </p:sp>
          <p:sp>
            <p:nvSpPr>
              <p:cNvPr id="527" name="Freeform 229"/>
              <p:cNvSpPr>
                <a:spLocks/>
              </p:cNvSpPr>
              <p:nvPr/>
            </p:nvSpPr>
            <p:spPr bwMode="auto">
              <a:xfrm>
                <a:off x="4430" y="2842"/>
                <a:ext cx="1" cy="8"/>
              </a:xfrm>
              <a:custGeom>
                <a:avLst/>
                <a:gdLst>
                  <a:gd name="T0" fmla="*/ 0 w 1"/>
                  <a:gd name="T1" fmla="*/ 0 h 8"/>
                  <a:gd name="T2" fmla="*/ 0 w 1"/>
                  <a:gd name="T3" fmla="*/ 8 h 8"/>
                  <a:gd name="T4" fmla="*/ 0 w 1"/>
                  <a:gd name="T5" fmla="*/ 0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8"/>
                    </a:lnTo>
                    <a:lnTo>
                      <a:pt x="0" y="0"/>
                    </a:lnTo>
                    <a:close/>
                  </a:path>
                </a:pathLst>
              </a:custGeom>
              <a:solidFill>
                <a:srgbClr val="000000"/>
              </a:solidFill>
              <a:ln w="9525">
                <a:noFill/>
                <a:round/>
                <a:headEnd/>
                <a:tailEnd/>
              </a:ln>
            </p:spPr>
            <p:txBody>
              <a:bodyPr/>
              <a:lstStyle/>
              <a:p>
                <a:endParaRPr lang="he-IL"/>
              </a:p>
            </p:txBody>
          </p:sp>
          <p:sp>
            <p:nvSpPr>
              <p:cNvPr id="528" name="Freeform 230"/>
              <p:cNvSpPr>
                <a:spLocks/>
              </p:cNvSpPr>
              <p:nvPr/>
            </p:nvSpPr>
            <p:spPr bwMode="auto">
              <a:xfrm>
                <a:off x="4469" y="2825"/>
                <a:ext cx="7" cy="30"/>
              </a:xfrm>
              <a:custGeom>
                <a:avLst/>
                <a:gdLst>
                  <a:gd name="T0" fmla="*/ 0 w 7"/>
                  <a:gd name="T1" fmla="*/ 30 h 30"/>
                  <a:gd name="T2" fmla="*/ 0 w 7"/>
                  <a:gd name="T3" fmla="*/ 15 h 30"/>
                  <a:gd name="T4" fmla="*/ 0 w 7"/>
                  <a:gd name="T5" fmla="*/ 0 h 30"/>
                  <a:gd name="T6" fmla="*/ 7 w 7"/>
                  <a:gd name="T7" fmla="*/ 0 h 30"/>
                  <a:gd name="T8" fmla="*/ 7 w 7"/>
                  <a:gd name="T9" fmla="*/ 15 h 30"/>
                  <a:gd name="T10" fmla="*/ 7 w 7"/>
                  <a:gd name="T11" fmla="*/ 30 h 30"/>
                  <a:gd name="T12" fmla="*/ 0 w 7"/>
                  <a:gd name="T13" fmla="*/ 30 h 30"/>
                  <a:gd name="T14" fmla="*/ 0 60000 65536"/>
                  <a:gd name="T15" fmla="*/ 0 60000 65536"/>
                  <a:gd name="T16" fmla="*/ 0 60000 65536"/>
                  <a:gd name="T17" fmla="*/ 0 60000 65536"/>
                  <a:gd name="T18" fmla="*/ 0 60000 65536"/>
                  <a:gd name="T19" fmla="*/ 0 60000 65536"/>
                  <a:gd name="T20" fmla="*/ 0 60000 65536"/>
                  <a:gd name="T21" fmla="*/ 0 w 7"/>
                  <a:gd name="T22" fmla="*/ 0 h 30"/>
                  <a:gd name="T23" fmla="*/ 7 w 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0">
                    <a:moveTo>
                      <a:pt x="0" y="30"/>
                    </a:moveTo>
                    <a:lnTo>
                      <a:pt x="0" y="15"/>
                    </a:lnTo>
                    <a:lnTo>
                      <a:pt x="0" y="0"/>
                    </a:lnTo>
                    <a:lnTo>
                      <a:pt x="7" y="0"/>
                    </a:lnTo>
                    <a:lnTo>
                      <a:pt x="7" y="15"/>
                    </a:lnTo>
                    <a:lnTo>
                      <a:pt x="7" y="30"/>
                    </a:lnTo>
                    <a:lnTo>
                      <a:pt x="0" y="30"/>
                    </a:lnTo>
                    <a:close/>
                  </a:path>
                </a:pathLst>
              </a:custGeom>
              <a:solidFill>
                <a:srgbClr val="000000"/>
              </a:solidFill>
              <a:ln w="9525">
                <a:noFill/>
                <a:round/>
                <a:headEnd/>
                <a:tailEnd/>
              </a:ln>
            </p:spPr>
            <p:txBody>
              <a:bodyPr/>
              <a:lstStyle/>
              <a:p>
                <a:endParaRPr lang="he-IL"/>
              </a:p>
            </p:txBody>
          </p:sp>
          <p:sp>
            <p:nvSpPr>
              <p:cNvPr id="529" name="Freeform 231"/>
              <p:cNvSpPr>
                <a:spLocks/>
              </p:cNvSpPr>
              <p:nvPr/>
            </p:nvSpPr>
            <p:spPr bwMode="auto">
              <a:xfrm>
                <a:off x="4469" y="2851"/>
                <a:ext cx="7" cy="8"/>
              </a:xfrm>
              <a:custGeom>
                <a:avLst/>
                <a:gdLst>
                  <a:gd name="T0" fmla="*/ 3 w 7"/>
                  <a:gd name="T1" fmla="*/ 7 h 8"/>
                  <a:gd name="T2" fmla="*/ 7 w 7"/>
                  <a:gd name="T3" fmla="*/ 8 h 8"/>
                  <a:gd name="T4" fmla="*/ 7 w 7"/>
                  <a:gd name="T5" fmla="*/ 4 h 8"/>
                  <a:gd name="T6" fmla="*/ 0 w 7"/>
                  <a:gd name="T7" fmla="*/ 4 h 8"/>
                  <a:gd name="T8" fmla="*/ 4 w 7"/>
                  <a:gd name="T9" fmla="*/ 0 h 8"/>
                  <a:gd name="T10" fmla="*/ 3 w 7"/>
                  <a:gd name="T11" fmla="*/ 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7"/>
                    </a:moveTo>
                    <a:lnTo>
                      <a:pt x="7" y="8"/>
                    </a:lnTo>
                    <a:lnTo>
                      <a:pt x="7" y="4"/>
                    </a:lnTo>
                    <a:lnTo>
                      <a:pt x="0" y="4"/>
                    </a:lnTo>
                    <a:lnTo>
                      <a:pt x="4" y="0"/>
                    </a:lnTo>
                    <a:lnTo>
                      <a:pt x="3" y="7"/>
                    </a:lnTo>
                    <a:close/>
                  </a:path>
                </a:pathLst>
              </a:custGeom>
              <a:solidFill>
                <a:srgbClr val="000000"/>
              </a:solidFill>
              <a:ln w="9525">
                <a:noFill/>
                <a:round/>
                <a:headEnd/>
                <a:tailEnd/>
              </a:ln>
            </p:spPr>
            <p:txBody>
              <a:bodyPr/>
              <a:lstStyle/>
              <a:p>
                <a:endParaRPr lang="he-IL"/>
              </a:p>
            </p:txBody>
          </p:sp>
          <p:sp>
            <p:nvSpPr>
              <p:cNvPr id="530" name="Freeform 232"/>
              <p:cNvSpPr>
                <a:spLocks/>
              </p:cNvSpPr>
              <p:nvPr/>
            </p:nvSpPr>
            <p:spPr bwMode="auto">
              <a:xfrm>
                <a:off x="4375" y="2764"/>
                <a:ext cx="101" cy="62"/>
              </a:xfrm>
              <a:custGeom>
                <a:avLst/>
                <a:gdLst>
                  <a:gd name="T0" fmla="*/ 94 w 101"/>
                  <a:gd name="T1" fmla="*/ 62 h 62"/>
                  <a:gd name="T2" fmla="*/ 93 w 101"/>
                  <a:gd name="T3" fmla="*/ 58 h 62"/>
                  <a:gd name="T4" fmla="*/ 93 w 101"/>
                  <a:gd name="T5" fmla="*/ 54 h 62"/>
                  <a:gd name="T6" fmla="*/ 92 w 101"/>
                  <a:gd name="T7" fmla="*/ 51 h 62"/>
                  <a:gd name="T8" fmla="*/ 91 w 101"/>
                  <a:gd name="T9" fmla="*/ 48 h 62"/>
                  <a:gd name="T10" fmla="*/ 88 w 101"/>
                  <a:gd name="T11" fmla="*/ 43 h 62"/>
                  <a:gd name="T12" fmla="*/ 85 w 101"/>
                  <a:gd name="T13" fmla="*/ 38 h 62"/>
                  <a:gd name="T14" fmla="*/ 80 w 101"/>
                  <a:gd name="T15" fmla="*/ 34 h 62"/>
                  <a:gd name="T16" fmla="*/ 75 w 101"/>
                  <a:gd name="T17" fmla="*/ 31 h 62"/>
                  <a:gd name="T18" fmla="*/ 70 w 101"/>
                  <a:gd name="T19" fmla="*/ 28 h 62"/>
                  <a:gd name="T20" fmla="*/ 63 w 101"/>
                  <a:gd name="T21" fmla="*/ 26 h 62"/>
                  <a:gd name="T22" fmla="*/ 48 w 101"/>
                  <a:gd name="T23" fmla="*/ 21 h 62"/>
                  <a:gd name="T24" fmla="*/ 32 w 101"/>
                  <a:gd name="T25" fmla="*/ 17 h 62"/>
                  <a:gd name="T26" fmla="*/ 16 w 101"/>
                  <a:gd name="T27" fmla="*/ 13 h 62"/>
                  <a:gd name="T28" fmla="*/ 8 w 101"/>
                  <a:gd name="T29" fmla="*/ 10 h 62"/>
                  <a:gd name="T30" fmla="*/ 0 w 101"/>
                  <a:gd name="T31" fmla="*/ 7 h 62"/>
                  <a:gd name="T32" fmla="*/ 4 w 101"/>
                  <a:gd name="T33" fmla="*/ 0 h 62"/>
                  <a:gd name="T34" fmla="*/ 11 w 101"/>
                  <a:gd name="T35" fmla="*/ 3 h 62"/>
                  <a:gd name="T36" fmla="*/ 18 w 101"/>
                  <a:gd name="T37" fmla="*/ 6 h 62"/>
                  <a:gd name="T38" fmla="*/ 34 w 101"/>
                  <a:gd name="T39" fmla="*/ 10 h 62"/>
                  <a:gd name="T40" fmla="*/ 50 w 101"/>
                  <a:gd name="T41" fmla="*/ 14 h 62"/>
                  <a:gd name="T42" fmla="*/ 66 w 101"/>
                  <a:gd name="T43" fmla="*/ 19 h 62"/>
                  <a:gd name="T44" fmla="*/ 73 w 101"/>
                  <a:gd name="T45" fmla="*/ 22 h 62"/>
                  <a:gd name="T46" fmla="*/ 79 w 101"/>
                  <a:gd name="T47" fmla="*/ 25 h 62"/>
                  <a:gd name="T48" fmla="*/ 85 w 101"/>
                  <a:gd name="T49" fmla="*/ 29 h 62"/>
                  <a:gd name="T50" fmla="*/ 90 w 101"/>
                  <a:gd name="T51" fmla="*/ 33 h 62"/>
                  <a:gd name="T52" fmla="*/ 95 w 101"/>
                  <a:gd name="T53" fmla="*/ 39 h 62"/>
                  <a:gd name="T54" fmla="*/ 98 w 101"/>
                  <a:gd name="T55" fmla="*/ 45 h 62"/>
                  <a:gd name="T56" fmla="*/ 99 w 101"/>
                  <a:gd name="T57" fmla="*/ 49 h 62"/>
                  <a:gd name="T58" fmla="*/ 100 w 101"/>
                  <a:gd name="T59" fmla="*/ 53 h 62"/>
                  <a:gd name="T60" fmla="*/ 101 w 101"/>
                  <a:gd name="T61" fmla="*/ 57 h 62"/>
                  <a:gd name="T62" fmla="*/ 101 w 101"/>
                  <a:gd name="T63" fmla="*/ 61 h 62"/>
                  <a:gd name="T64" fmla="*/ 94 w 101"/>
                  <a:gd name="T65" fmla="*/ 62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62"/>
                  <a:gd name="T101" fmla="*/ 101 w 101"/>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62">
                    <a:moveTo>
                      <a:pt x="94" y="62"/>
                    </a:moveTo>
                    <a:lnTo>
                      <a:pt x="93" y="58"/>
                    </a:lnTo>
                    <a:lnTo>
                      <a:pt x="93" y="54"/>
                    </a:lnTo>
                    <a:lnTo>
                      <a:pt x="92" y="51"/>
                    </a:lnTo>
                    <a:lnTo>
                      <a:pt x="91" y="48"/>
                    </a:lnTo>
                    <a:lnTo>
                      <a:pt x="88" y="43"/>
                    </a:lnTo>
                    <a:lnTo>
                      <a:pt x="85" y="38"/>
                    </a:lnTo>
                    <a:lnTo>
                      <a:pt x="80" y="34"/>
                    </a:lnTo>
                    <a:lnTo>
                      <a:pt x="75" y="31"/>
                    </a:lnTo>
                    <a:lnTo>
                      <a:pt x="70" y="28"/>
                    </a:lnTo>
                    <a:lnTo>
                      <a:pt x="63" y="26"/>
                    </a:lnTo>
                    <a:lnTo>
                      <a:pt x="48" y="21"/>
                    </a:lnTo>
                    <a:lnTo>
                      <a:pt x="32" y="17"/>
                    </a:lnTo>
                    <a:lnTo>
                      <a:pt x="16" y="13"/>
                    </a:lnTo>
                    <a:lnTo>
                      <a:pt x="8" y="10"/>
                    </a:lnTo>
                    <a:lnTo>
                      <a:pt x="0" y="7"/>
                    </a:lnTo>
                    <a:lnTo>
                      <a:pt x="4" y="0"/>
                    </a:lnTo>
                    <a:lnTo>
                      <a:pt x="11" y="3"/>
                    </a:lnTo>
                    <a:lnTo>
                      <a:pt x="18" y="6"/>
                    </a:lnTo>
                    <a:lnTo>
                      <a:pt x="34" y="10"/>
                    </a:lnTo>
                    <a:lnTo>
                      <a:pt x="50" y="14"/>
                    </a:lnTo>
                    <a:lnTo>
                      <a:pt x="66" y="19"/>
                    </a:lnTo>
                    <a:lnTo>
                      <a:pt x="73" y="22"/>
                    </a:lnTo>
                    <a:lnTo>
                      <a:pt x="79" y="25"/>
                    </a:lnTo>
                    <a:lnTo>
                      <a:pt x="85" y="29"/>
                    </a:lnTo>
                    <a:lnTo>
                      <a:pt x="90" y="33"/>
                    </a:lnTo>
                    <a:lnTo>
                      <a:pt x="95" y="39"/>
                    </a:lnTo>
                    <a:lnTo>
                      <a:pt x="98" y="45"/>
                    </a:lnTo>
                    <a:lnTo>
                      <a:pt x="99" y="49"/>
                    </a:lnTo>
                    <a:lnTo>
                      <a:pt x="100" y="53"/>
                    </a:lnTo>
                    <a:lnTo>
                      <a:pt x="101" y="57"/>
                    </a:lnTo>
                    <a:lnTo>
                      <a:pt x="101" y="61"/>
                    </a:lnTo>
                    <a:lnTo>
                      <a:pt x="94" y="62"/>
                    </a:lnTo>
                    <a:close/>
                  </a:path>
                </a:pathLst>
              </a:custGeom>
              <a:solidFill>
                <a:srgbClr val="000000"/>
              </a:solidFill>
              <a:ln w="9525">
                <a:noFill/>
                <a:round/>
                <a:headEnd/>
                <a:tailEnd/>
              </a:ln>
            </p:spPr>
            <p:txBody>
              <a:bodyPr/>
              <a:lstStyle/>
              <a:p>
                <a:endParaRPr lang="he-IL"/>
              </a:p>
            </p:txBody>
          </p:sp>
          <p:sp>
            <p:nvSpPr>
              <p:cNvPr id="531" name="Freeform 233"/>
              <p:cNvSpPr>
                <a:spLocks/>
              </p:cNvSpPr>
              <p:nvPr/>
            </p:nvSpPr>
            <p:spPr bwMode="auto">
              <a:xfrm>
                <a:off x="4469" y="2825"/>
                <a:ext cx="7" cy="1"/>
              </a:xfrm>
              <a:custGeom>
                <a:avLst/>
                <a:gdLst>
                  <a:gd name="T0" fmla="*/ 7 w 7"/>
                  <a:gd name="T1" fmla="*/ 0 h 1"/>
                  <a:gd name="T2" fmla="*/ 0 w 7"/>
                  <a:gd name="T3" fmla="*/ 1 h 1"/>
                  <a:gd name="T4" fmla="*/ 0 w 7"/>
                  <a:gd name="T5" fmla="*/ 0 h 1"/>
                  <a:gd name="T6" fmla="*/ 7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lnTo>
                      <a:pt x="0" y="1"/>
                    </a:lnTo>
                    <a:lnTo>
                      <a:pt x="0" y="0"/>
                    </a:lnTo>
                    <a:lnTo>
                      <a:pt x="7" y="0"/>
                    </a:lnTo>
                    <a:close/>
                  </a:path>
                </a:pathLst>
              </a:custGeom>
              <a:solidFill>
                <a:srgbClr val="000000"/>
              </a:solidFill>
              <a:ln w="9525">
                <a:noFill/>
                <a:round/>
                <a:headEnd/>
                <a:tailEnd/>
              </a:ln>
            </p:spPr>
            <p:txBody>
              <a:bodyPr/>
              <a:lstStyle/>
              <a:p>
                <a:endParaRPr lang="he-IL"/>
              </a:p>
            </p:txBody>
          </p:sp>
          <p:sp>
            <p:nvSpPr>
              <p:cNvPr id="532" name="Freeform 234"/>
              <p:cNvSpPr>
                <a:spLocks/>
              </p:cNvSpPr>
              <p:nvPr/>
            </p:nvSpPr>
            <p:spPr bwMode="auto">
              <a:xfrm>
                <a:off x="4322" y="2672"/>
                <a:ext cx="57" cy="99"/>
              </a:xfrm>
              <a:custGeom>
                <a:avLst/>
                <a:gdLst>
                  <a:gd name="T0" fmla="*/ 53 w 57"/>
                  <a:gd name="T1" fmla="*/ 99 h 99"/>
                  <a:gd name="T2" fmla="*/ 47 w 57"/>
                  <a:gd name="T3" fmla="*/ 95 h 99"/>
                  <a:gd name="T4" fmla="*/ 41 w 57"/>
                  <a:gd name="T5" fmla="*/ 91 h 99"/>
                  <a:gd name="T6" fmla="*/ 35 w 57"/>
                  <a:gd name="T7" fmla="*/ 87 h 99"/>
                  <a:gd name="T8" fmla="*/ 29 w 57"/>
                  <a:gd name="T9" fmla="*/ 82 h 99"/>
                  <a:gd name="T10" fmla="*/ 25 w 57"/>
                  <a:gd name="T11" fmla="*/ 77 h 99"/>
                  <a:gd name="T12" fmla="*/ 20 w 57"/>
                  <a:gd name="T13" fmla="*/ 71 h 99"/>
                  <a:gd name="T14" fmla="*/ 16 w 57"/>
                  <a:gd name="T15" fmla="*/ 65 h 99"/>
                  <a:gd name="T16" fmla="*/ 13 w 57"/>
                  <a:gd name="T17" fmla="*/ 59 h 99"/>
                  <a:gd name="T18" fmla="*/ 10 w 57"/>
                  <a:gd name="T19" fmla="*/ 53 h 99"/>
                  <a:gd name="T20" fmla="*/ 7 w 57"/>
                  <a:gd name="T21" fmla="*/ 45 h 99"/>
                  <a:gd name="T22" fmla="*/ 5 w 57"/>
                  <a:gd name="T23" fmla="*/ 39 h 99"/>
                  <a:gd name="T24" fmla="*/ 3 w 57"/>
                  <a:gd name="T25" fmla="*/ 31 h 99"/>
                  <a:gd name="T26" fmla="*/ 2 w 57"/>
                  <a:gd name="T27" fmla="*/ 24 h 99"/>
                  <a:gd name="T28" fmla="*/ 1 w 57"/>
                  <a:gd name="T29" fmla="*/ 16 h 99"/>
                  <a:gd name="T30" fmla="*/ 0 w 57"/>
                  <a:gd name="T31" fmla="*/ 8 h 99"/>
                  <a:gd name="T32" fmla="*/ 0 w 57"/>
                  <a:gd name="T33" fmla="*/ 0 h 99"/>
                  <a:gd name="T34" fmla="*/ 7 w 57"/>
                  <a:gd name="T35" fmla="*/ 0 h 99"/>
                  <a:gd name="T36" fmla="*/ 7 w 57"/>
                  <a:gd name="T37" fmla="*/ 8 h 99"/>
                  <a:gd name="T38" fmla="*/ 8 w 57"/>
                  <a:gd name="T39" fmla="*/ 15 h 99"/>
                  <a:gd name="T40" fmla="*/ 9 w 57"/>
                  <a:gd name="T41" fmla="*/ 23 h 99"/>
                  <a:gd name="T42" fmla="*/ 10 w 57"/>
                  <a:gd name="T43" fmla="*/ 30 h 99"/>
                  <a:gd name="T44" fmla="*/ 12 w 57"/>
                  <a:gd name="T45" fmla="*/ 36 h 99"/>
                  <a:gd name="T46" fmla="*/ 14 w 57"/>
                  <a:gd name="T47" fmla="*/ 43 h 99"/>
                  <a:gd name="T48" fmla="*/ 17 w 57"/>
                  <a:gd name="T49" fmla="*/ 49 h 99"/>
                  <a:gd name="T50" fmla="*/ 19 w 57"/>
                  <a:gd name="T51" fmla="*/ 56 h 99"/>
                  <a:gd name="T52" fmla="*/ 23 w 57"/>
                  <a:gd name="T53" fmla="*/ 61 h 99"/>
                  <a:gd name="T54" fmla="*/ 26 w 57"/>
                  <a:gd name="T55" fmla="*/ 67 h 99"/>
                  <a:gd name="T56" fmla="*/ 30 w 57"/>
                  <a:gd name="T57" fmla="*/ 72 h 99"/>
                  <a:gd name="T58" fmla="*/ 35 w 57"/>
                  <a:gd name="T59" fmla="*/ 77 h 99"/>
                  <a:gd name="T60" fmla="*/ 39 w 57"/>
                  <a:gd name="T61" fmla="*/ 81 h 99"/>
                  <a:gd name="T62" fmla="*/ 45 w 57"/>
                  <a:gd name="T63" fmla="*/ 85 h 99"/>
                  <a:gd name="T64" fmla="*/ 51 w 57"/>
                  <a:gd name="T65" fmla="*/ 89 h 99"/>
                  <a:gd name="T66" fmla="*/ 57 w 57"/>
                  <a:gd name="T67" fmla="*/ 92 h 99"/>
                  <a:gd name="T68" fmla="*/ 53 w 57"/>
                  <a:gd name="T69" fmla="*/ 99 h 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
                  <a:gd name="T106" fmla="*/ 0 h 99"/>
                  <a:gd name="T107" fmla="*/ 57 w 57"/>
                  <a:gd name="T108" fmla="*/ 99 h 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 h="99">
                    <a:moveTo>
                      <a:pt x="53" y="99"/>
                    </a:moveTo>
                    <a:lnTo>
                      <a:pt x="47" y="95"/>
                    </a:lnTo>
                    <a:lnTo>
                      <a:pt x="41" y="91"/>
                    </a:lnTo>
                    <a:lnTo>
                      <a:pt x="35" y="87"/>
                    </a:lnTo>
                    <a:lnTo>
                      <a:pt x="29" y="82"/>
                    </a:lnTo>
                    <a:lnTo>
                      <a:pt x="25" y="77"/>
                    </a:lnTo>
                    <a:lnTo>
                      <a:pt x="20" y="71"/>
                    </a:lnTo>
                    <a:lnTo>
                      <a:pt x="16" y="65"/>
                    </a:lnTo>
                    <a:lnTo>
                      <a:pt x="13" y="59"/>
                    </a:lnTo>
                    <a:lnTo>
                      <a:pt x="10" y="53"/>
                    </a:lnTo>
                    <a:lnTo>
                      <a:pt x="7" y="45"/>
                    </a:lnTo>
                    <a:lnTo>
                      <a:pt x="5" y="39"/>
                    </a:lnTo>
                    <a:lnTo>
                      <a:pt x="3" y="31"/>
                    </a:lnTo>
                    <a:lnTo>
                      <a:pt x="2" y="24"/>
                    </a:lnTo>
                    <a:lnTo>
                      <a:pt x="1" y="16"/>
                    </a:lnTo>
                    <a:lnTo>
                      <a:pt x="0" y="8"/>
                    </a:lnTo>
                    <a:lnTo>
                      <a:pt x="0" y="0"/>
                    </a:lnTo>
                    <a:lnTo>
                      <a:pt x="7" y="0"/>
                    </a:lnTo>
                    <a:lnTo>
                      <a:pt x="7" y="8"/>
                    </a:lnTo>
                    <a:lnTo>
                      <a:pt x="8" y="15"/>
                    </a:lnTo>
                    <a:lnTo>
                      <a:pt x="9" y="23"/>
                    </a:lnTo>
                    <a:lnTo>
                      <a:pt x="10" y="30"/>
                    </a:lnTo>
                    <a:lnTo>
                      <a:pt x="12" y="36"/>
                    </a:lnTo>
                    <a:lnTo>
                      <a:pt x="14" y="43"/>
                    </a:lnTo>
                    <a:lnTo>
                      <a:pt x="17" y="49"/>
                    </a:lnTo>
                    <a:lnTo>
                      <a:pt x="19" y="56"/>
                    </a:lnTo>
                    <a:lnTo>
                      <a:pt x="23" y="61"/>
                    </a:lnTo>
                    <a:lnTo>
                      <a:pt x="26" y="67"/>
                    </a:lnTo>
                    <a:lnTo>
                      <a:pt x="30" y="72"/>
                    </a:lnTo>
                    <a:lnTo>
                      <a:pt x="35" y="77"/>
                    </a:lnTo>
                    <a:lnTo>
                      <a:pt x="39" y="81"/>
                    </a:lnTo>
                    <a:lnTo>
                      <a:pt x="45" y="85"/>
                    </a:lnTo>
                    <a:lnTo>
                      <a:pt x="51" y="89"/>
                    </a:lnTo>
                    <a:lnTo>
                      <a:pt x="57" y="92"/>
                    </a:lnTo>
                    <a:lnTo>
                      <a:pt x="53" y="99"/>
                    </a:lnTo>
                    <a:close/>
                  </a:path>
                </a:pathLst>
              </a:custGeom>
              <a:solidFill>
                <a:srgbClr val="000000"/>
              </a:solidFill>
              <a:ln w="9525">
                <a:noFill/>
                <a:round/>
                <a:headEnd/>
                <a:tailEnd/>
              </a:ln>
            </p:spPr>
            <p:txBody>
              <a:bodyPr/>
              <a:lstStyle/>
              <a:p>
                <a:endParaRPr lang="he-IL"/>
              </a:p>
            </p:txBody>
          </p:sp>
          <p:sp>
            <p:nvSpPr>
              <p:cNvPr id="533" name="Freeform 235"/>
              <p:cNvSpPr>
                <a:spLocks/>
              </p:cNvSpPr>
              <p:nvPr/>
            </p:nvSpPr>
            <p:spPr bwMode="auto">
              <a:xfrm>
                <a:off x="4375" y="2764"/>
                <a:ext cx="4" cy="7"/>
              </a:xfrm>
              <a:custGeom>
                <a:avLst/>
                <a:gdLst>
                  <a:gd name="T0" fmla="*/ 0 w 4"/>
                  <a:gd name="T1" fmla="*/ 7 h 7"/>
                  <a:gd name="T2" fmla="*/ 4 w 4"/>
                  <a:gd name="T3" fmla="*/ 0 h 7"/>
                  <a:gd name="T4" fmla="*/ 0 w 4"/>
                  <a:gd name="T5" fmla="*/ 7 h 7"/>
                  <a:gd name="T6" fmla="*/ 0 60000 65536"/>
                  <a:gd name="T7" fmla="*/ 0 60000 65536"/>
                  <a:gd name="T8" fmla="*/ 0 60000 65536"/>
                  <a:gd name="T9" fmla="*/ 0 w 4"/>
                  <a:gd name="T10" fmla="*/ 0 h 7"/>
                  <a:gd name="T11" fmla="*/ 4 w 4"/>
                  <a:gd name="T12" fmla="*/ 7 h 7"/>
                </a:gdLst>
                <a:ahLst/>
                <a:cxnLst>
                  <a:cxn ang="T6">
                    <a:pos x="T0" y="T1"/>
                  </a:cxn>
                  <a:cxn ang="T7">
                    <a:pos x="T2" y="T3"/>
                  </a:cxn>
                  <a:cxn ang="T8">
                    <a:pos x="T4" y="T5"/>
                  </a:cxn>
                </a:cxnLst>
                <a:rect l="T9" t="T10" r="T11" b="T12"/>
                <a:pathLst>
                  <a:path w="4" h="7">
                    <a:moveTo>
                      <a:pt x="0" y="7"/>
                    </a:moveTo>
                    <a:lnTo>
                      <a:pt x="4" y="0"/>
                    </a:lnTo>
                    <a:lnTo>
                      <a:pt x="0" y="7"/>
                    </a:lnTo>
                    <a:close/>
                  </a:path>
                </a:pathLst>
              </a:custGeom>
              <a:solidFill>
                <a:srgbClr val="000000"/>
              </a:solidFill>
              <a:ln w="9525">
                <a:noFill/>
                <a:round/>
                <a:headEnd/>
                <a:tailEnd/>
              </a:ln>
            </p:spPr>
            <p:txBody>
              <a:bodyPr/>
              <a:lstStyle/>
              <a:p>
                <a:endParaRPr lang="he-IL"/>
              </a:p>
            </p:txBody>
          </p:sp>
          <p:sp>
            <p:nvSpPr>
              <p:cNvPr id="534" name="Freeform 236"/>
              <p:cNvSpPr>
                <a:spLocks/>
              </p:cNvSpPr>
              <p:nvPr/>
            </p:nvSpPr>
            <p:spPr bwMode="auto">
              <a:xfrm>
                <a:off x="4322" y="2655"/>
                <a:ext cx="9" cy="18"/>
              </a:xfrm>
              <a:custGeom>
                <a:avLst/>
                <a:gdLst>
                  <a:gd name="T0" fmla="*/ 0 w 9"/>
                  <a:gd name="T1" fmla="*/ 17 h 18"/>
                  <a:gd name="T2" fmla="*/ 0 w 9"/>
                  <a:gd name="T3" fmla="*/ 8 h 18"/>
                  <a:gd name="T4" fmla="*/ 2 w 9"/>
                  <a:gd name="T5" fmla="*/ 0 h 18"/>
                  <a:gd name="T6" fmla="*/ 9 w 9"/>
                  <a:gd name="T7" fmla="*/ 1 h 18"/>
                  <a:gd name="T8" fmla="*/ 8 w 9"/>
                  <a:gd name="T9" fmla="*/ 9 h 18"/>
                  <a:gd name="T10" fmla="*/ 7 w 9"/>
                  <a:gd name="T11" fmla="*/ 18 h 18"/>
                  <a:gd name="T12" fmla="*/ 0 w 9"/>
                  <a:gd name="T13" fmla="*/ 17 h 18"/>
                  <a:gd name="T14" fmla="*/ 0 60000 65536"/>
                  <a:gd name="T15" fmla="*/ 0 60000 65536"/>
                  <a:gd name="T16" fmla="*/ 0 60000 65536"/>
                  <a:gd name="T17" fmla="*/ 0 60000 65536"/>
                  <a:gd name="T18" fmla="*/ 0 60000 65536"/>
                  <a:gd name="T19" fmla="*/ 0 60000 65536"/>
                  <a:gd name="T20" fmla="*/ 0 60000 65536"/>
                  <a:gd name="T21" fmla="*/ 0 w 9"/>
                  <a:gd name="T22" fmla="*/ 0 h 18"/>
                  <a:gd name="T23" fmla="*/ 9 w 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
                    <a:moveTo>
                      <a:pt x="0" y="17"/>
                    </a:moveTo>
                    <a:lnTo>
                      <a:pt x="0" y="8"/>
                    </a:lnTo>
                    <a:lnTo>
                      <a:pt x="2" y="0"/>
                    </a:lnTo>
                    <a:lnTo>
                      <a:pt x="9" y="1"/>
                    </a:lnTo>
                    <a:lnTo>
                      <a:pt x="8" y="9"/>
                    </a:lnTo>
                    <a:lnTo>
                      <a:pt x="7" y="18"/>
                    </a:lnTo>
                    <a:lnTo>
                      <a:pt x="0" y="17"/>
                    </a:lnTo>
                    <a:close/>
                  </a:path>
                </a:pathLst>
              </a:custGeom>
              <a:solidFill>
                <a:srgbClr val="000000"/>
              </a:solidFill>
              <a:ln w="9525">
                <a:noFill/>
                <a:round/>
                <a:headEnd/>
                <a:tailEnd/>
              </a:ln>
            </p:spPr>
            <p:txBody>
              <a:bodyPr/>
              <a:lstStyle/>
              <a:p>
                <a:endParaRPr lang="he-IL"/>
              </a:p>
            </p:txBody>
          </p:sp>
          <p:sp>
            <p:nvSpPr>
              <p:cNvPr id="535" name="Freeform 237"/>
              <p:cNvSpPr>
                <a:spLocks/>
              </p:cNvSpPr>
              <p:nvPr/>
            </p:nvSpPr>
            <p:spPr bwMode="auto">
              <a:xfrm>
                <a:off x="4322" y="2672"/>
                <a:ext cx="7" cy="1"/>
              </a:xfrm>
              <a:custGeom>
                <a:avLst/>
                <a:gdLst>
                  <a:gd name="T0" fmla="*/ 0 w 7"/>
                  <a:gd name="T1" fmla="*/ 0 h 1"/>
                  <a:gd name="T2" fmla="*/ 7 w 7"/>
                  <a:gd name="T3" fmla="*/ 1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7" y="1"/>
                    </a:lnTo>
                    <a:lnTo>
                      <a:pt x="7" y="0"/>
                    </a:lnTo>
                    <a:lnTo>
                      <a:pt x="0" y="0"/>
                    </a:lnTo>
                    <a:close/>
                  </a:path>
                </a:pathLst>
              </a:custGeom>
              <a:solidFill>
                <a:srgbClr val="000000"/>
              </a:solidFill>
              <a:ln w="9525">
                <a:noFill/>
                <a:round/>
                <a:headEnd/>
                <a:tailEnd/>
              </a:ln>
            </p:spPr>
            <p:txBody>
              <a:bodyPr/>
              <a:lstStyle/>
              <a:p>
                <a:endParaRPr lang="he-IL"/>
              </a:p>
            </p:txBody>
          </p:sp>
          <p:sp>
            <p:nvSpPr>
              <p:cNvPr id="536" name="Freeform 238"/>
              <p:cNvSpPr>
                <a:spLocks/>
              </p:cNvSpPr>
              <p:nvPr/>
            </p:nvSpPr>
            <p:spPr bwMode="auto">
              <a:xfrm>
                <a:off x="4325" y="2653"/>
                <a:ext cx="140" cy="108"/>
              </a:xfrm>
              <a:custGeom>
                <a:avLst/>
                <a:gdLst>
                  <a:gd name="T0" fmla="*/ 5 w 140"/>
                  <a:gd name="T1" fmla="*/ 0 h 108"/>
                  <a:gd name="T2" fmla="*/ 14 w 140"/>
                  <a:gd name="T3" fmla="*/ 6 h 108"/>
                  <a:gd name="T4" fmla="*/ 22 w 140"/>
                  <a:gd name="T5" fmla="*/ 11 h 108"/>
                  <a:gd name="T6" fmla="*/ 30 w 140"/>
                  <a:gd name="T7" fmla="*/ 15 h 108"/>
                  <a:gd name="T8" fmla="*/ 37 w 140"/>
                  <a:gd name="T9" fmla="*/ 17 h 108"/>
                  <a:gd name="T10" fmla="*/ 51 w 140"/>
                  <a:gd name="T11" fmla="*/ 22 h 108"/>
                  <a:gd name="T12" fmla="*/ 58 w 140"/>
                  <a:gd name="T13" fmla="*/ 25 h 108"/>
                  <a:gd name="T14" fmla="*/ 65 w 140"/>
                  <a:gd name="T15" fmla="*/ 28 h 108"/>
                  <a:gd name="T16" fmla="*/ 72 w 140"/>
                  <a:gd name="T17" fmla="*/ 32 h 108"/>
                  <a:gd name="T18" fmla="*/ 79 w 140"/>
                  <a:gd name="T19" fmla="*/ 36 h 108"/>
                  <a:gd name="T20" fmla="*/ 87 w 140"/>
                  <a:gd name="T21" fmla="*/ 43 h 108"/>
                  <a:gd name="T22" fmla="*/ 96 w 140"/>
                  <a:gd name="T23" fmla="*/ 50 h 108"/>
                  <a:gd name="T24" fmla="*/ 101 w 140"/>
                  <a:gd name="T25" fmla="*/ 55 h 108"/>
                  <a:gd name="T26" fmla="*/ 105 w 140"/>
                  <a:gd name="T27" fmla="*/ 60 h 108"/>
                  <a:gd name="T28" fmla="*/ 116 w 140"/>
                  <a:gd name="T29" fmla="*/ 73 h 108"/>
                  <a:gd name="T30" fmla="*/ 128 w 140"/>
                  <a:gd name="T31" fmla="*/ 87 h 108"/>
                  <a:gd name="T32" fmla="*/ 140 w 140"/>
                  <a:gd name="T33" fmla="*/ 104 h 108"/>
                  <a:gd name="T34" fmla="*/ 134 w 140"/>
                  <a:gd name="T35" fmla="*/ 108 h 108"/>
                  <a:gd name="T36" fmla="*/ 122 w 140"/>
                  <a:gd name="T37" fmla="*/ 91 h 108"/>
                  <a:gd name="T38" fmla="*/ 110 w 140"/>
                  <a:gd name="T39" fmla="*/ 77 h 108"/>
                  <a:gd name="T40" fmla="*/ 100 w 140"/>
                  <a:gd name="T41" fmla="*/ 65 h 108"/>
                  <a:gd name="T42" fmla="*/ 95 w 140"/>
                  <a:gd name="T43" fmla="*/ 60 h 108"/>
                  <a:gd name="T44" fmla="*/ 91 w 140"/>
                  <a:gd name="T45" fmla="*/ 56 h 108"/>
                  <a:gd name="T46" fmla="*/ 83 w 140"/>
                  <a:gd name="T47" fmla="*/ 48 h 108"/>
                  <a:gd name="T48" fmla="*/ 75 w 140"/>
                  <a:gd name="T49" fmla="*/ 43 h 108"/>
                  <a:gd name="T50" fmla="*/ 68 w 140"/>
                  <a:gd name="T51" fmla="*/ 38 h 108"/>
                  <a:gd name="T52" fmla="*/ 61 w 140"/>
                  <a:gd name="T53" fmla="*/ 35 h 108"/>
                  <a:gd name="T54" fmla="*/ 55 w 140"/>
                  <a:gd name="T55" fmla="*/ 32 h 108"/>
                  <a:gd name="T56" fmla="*/ 48 w 140"/>
                  <a:gd name="T57" fmla="*/ 29 h 108"/>
                  <a:gd name="T58" fmla="*/ 34 w 140"/>
                  <a:gd name="T59" fmla="*/ 24 h 108"/>
                  <a:gd name="T60" fmla="*/ 27 w 140"/>
                  <a:gd name="T61" fmla="*/ 21 h 108"/>
                  <a:gd name="T62" fmla="*/ 19 w 140"/>
                  <a:gd name="T63" fmla="*/ 17 h 108"/>
                  <a:gd name="T64" fmla="*/ 10 w 140"/>
                  <a:gd name="T65" fmla="*/ 12 h 108"/>
                  <a:gd name="T66" fmla="*/ 0 w 140"/>
                  <a:gd name="T67" fmla="*/ 6 h 108"/>
                  <a:gd name="T68" fmla="*/ 5 w 140"/>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0"/>
                  <a:gd name="T106" fmla="*/ 0 h 108"/>
                  <a:gd name="T107" fmla="*/ 140 w 140"/>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0" h="108">
                    <a:moveTo>
                      <a:pt x="5" y="0"/>
                    </a:moveTo>
                    <a:lnTo>
                      <a:pt x="14" y="6"/>
                    </a:lnTo>
                    <a:lnTo>
                      <a:pt x="22" y="11"/>
                    </a:lnTo>
                    <a:lnTo>
                      <a:pt x="30" y="15"/>
                    </a:lnTo>
                    <a:lnTo>
                      <a:pt x="37" y="17"/>
                    </a:lnTo>
                    <a:lnTo>
                      <a:pt x="51" y="22"/>
                    </a:lnTo>
                    <a:lnTo>
                      <a:pt x="58" y="25"/>
                    </a:lnTo>
                    <a:lnTo>
                      <a:pt x="65" y="28"/>
                    </a:lnTo>
                    <a:lnTo>
                      <a:pt x="72" y="32"/>
                    </a:lnTo>
                    <a:lnTo>
                      <a:pt x="79" y="36"/>
                    </a:lnTo>
                    <a:lnTo>
                      <a:pt x="87" y="43"/>
                    </a:lnTo>
                    <a:lnTo>
                      <a:pt x="96" y="50"/>
                    </a:lnTo>
                    <a:lnTo>
                      <a:pt x="101" y="55"/>
                    </a:lnTo>
                    <a:lnTo>
                      <a:pt x="105" y="60"/>
                    </a:lnTo>
                    <a:lnTo>
                      <a:pt x="116" y="73"/>
                    </a:lnTo>
                    <a:lnTo>
                      <a:pt x="128" y="87"/>
                    </a:lnTo>
                    <a:lnTo>
                      <a:pt x="140" y="104"/>
                    </a:lnTo>
                    <a:lnTo>
                      <a:pt x="134" y="108"/>
                    </a:lnTo>
                    <a:lnTo>
                      <a:pt x="122" y="91"/>
                    </a:lnTo>
                    <a:lnTo>
                      <a:pt x="110" y="77"/>
                    </a:lnTo>
                    <a:lnTo>
                      <a:pt x="100" y="65"/>
                    </a:lnTo>
                    <a:lnTo>
                      <a:pt x="95" y="60"/>
                    </a:lnTo>
                    <a:lnTo>
                      <a:pt x="91" y="56"/>
                    </a:lnTo>
                    <a:lnTo>
                      <a:pt x="83" y="48"/>
                    </a:lnTo>
                    <a:lnTo>
                      <a:pt x="75" y="43"/>
                    </a:lnTo>
                    <a:lnTo>
                      <a:pt x="68" y="38"/>
                    </a:lnTo>
                    <a:lnTo>
                      <a:pt x="61" y="35"/>
                    </a:lnTo>
                    <a:lnTo>
                      <a:pt x="55" y="32"/>
                    </a:lnTo>
                    <a:lnTo>
                      <a:pt x="48" y="29"/>
                    </a:lnTo>
                    <a:lnTo>
                      <a:pt x="34" y="24"/>
                    </a:lnTo>
                    <a:lnTo>
                      <a:pt x="27" y="21"/>
                    </a:lnTo>
                    <a:lnTo>
                      <a:pt x="19" y="17"/>
                    </a:lnTo>
                    <a:lnTo>
                      <a:pt x="10" y="12"/>
                    </a:lnTo>
                    <a:lnTo>
                      <a:pt x="0" y="6"/>
                    </a:lnTo>
                    <a:lnTo>
                      <a:pt x="5" y="0"/>
                    </a:lnTo>
                    <a:close/>
                  </a:path>
                </a:pathLst>
              </a:custGeom>
              <a:solidFill>
                <a:srgbClr val="000000"/>
              </a:solidFill>
              <a:ln w="9525">
                <a:noFill/>
                <a:round/>
                <a:headEnd/>
                <a:tailEnd/>
              </a:ln>
            </p:spPr>
            <p:txBody>
              <a:bodyPr/>
              <a:lstStyle/>
              <a:p>
                <a:endParaRPr lang="he-IL"/>
              </a:p>
            </p:txBody>
          </p:sp>
          <p:sp>
            <p:nvSpPr>
              <p:cNvPr id="537" name="Freeform 239"/>
              <p:cNvSpPr>
                <a:spLocks/>
              </p:cNvSpPr>
              <p:nvPr/>
            </p:nvSpPr>
            <p:spPr bwMode="auto">
              <a:xfrm>
                <a:off x="4324" y="2649"/>
                <a:ext cx="7" cy="10"/>
              </a:xfrm>
              <a:custGeom>
                <a:avLst/>
                <a:gdLst>
                  <a:gd name="T0" fmla="*/ 0 w 7"/>
                  <a:gd name="T1" fmla="*/ 6 h 10"/>
                  <a:gd name="T2" fmla="*/ 1 w 7"/>
                  <a:gd name="T3" fmla="*/ 0 h 10"/>
                  <a:gd name="T4" fmla="*/ 6 w 7"/>
                  <a:gd name="T5" fmla="*/ 4 h 10"/>
                  <a:gd name="T6" fmla="*/ 1 w 7"/>
                  <a:gd name="T7" fmla="*/ 10 h 10"/>
                  <a:gd name="T8" fmla="*/ 7 w 7"/>
                  <a:gd name="T9" fmla="*/ 7 h 10"/>
                  <a:gd name="T10" fmla="*/ 0 w 7"/>
                  <a:gd name="T11" fmla="*/ 6 h 10"/>
                  <a:gd name="T12" fmla="*/ 0 60000 65536"/>
                  <a:gd name="T13" fmla="*/ 0 60000 65536"/>
                  <a:gd name="T14" fmla="*/ 0 60000 65536"/>
                  <a:gd name="T15" fmla="*/ 0 60000 65536"/>
                  <a:gd name="T16" fmla="*/ 0 60000 65536"/>
                  <a:gd name="T17" fmla="*/ 0 60000 65536"/>
                  <a:gd name="T18" fmla="*/ 0 w 7"/>
                  <a:gd name="T19" fmla="*/ 0 h 10"/>
                  <a:gd name="T20" fmla="*/ 7 w 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 h="10">
                    <a:moveTo>
                      <a:pt x="0" y="6"/>
                    </a:moveTo>
                    <a:lnTo>
                      <a:pt x="1" y="0"/>
                    </a:lnTo>
                    <a:lnTo>
                      <a:pt x="6" y="4"/>
                    </a:lnTo>
                    <a:lnTo>
                      <a:pt x="1" y="10"/>
                    </a:lnTo>
                    <a:lnTo>
                      <a:pt x="7" y="7"/>
                    </a:lnTo>
                    <a:lnTo>
                      <a:pt x="0" y="6"/>
                    </a:lnTo>
                    <a:close/>
                  </a:path>
                </a:pathLst>
              </a:custGeom>
              <a:solidFill>
                <a:srgbClr val="000000"/>
              </a:solidFill>
              <a:ln w="9525">
                <a:noFill/>
                <a:round/>
                <a:headEnd/>
                <a:tailEnd/>
              </a:ln>
            </p:spPr>
            <p:txBody>
              <a:bodyPr/>
              <a:lstStyle/>
              <a:p>
                <a:endParaRPr lang="he-IL"/>
              </a:p>
            </p:txBody>
          </p:sp>
          <p:sp>
            <p:nvSpPr>
              <p:cNvPr id="538" name="Freeform 240"/>
              <p:cNvSpPr>
                <a:spLocks/>
              </p:cNvSpPr>
              <p:nvPr/>
            </p:nvSpPr>
            <p:spPr bwMode="auto">
              <a:xfrm>
                <a:off x="4458" y="2595"/>
                <a:ext cx="92" cy="165"/>
              </a:xfrm>
              <a:custGeom>
                <a:avLst/>
                <a:gdLst>
                  <a:gd name="T0" fmla="*/ 0 w 92"/>
                  <a:gd name="T1" fmla="*/ 163 h 165"/>
                  <a:gd name="T2" fmla="*/ 2 w 92"/>
                  <a:gd name="T3" fmla="*/ 150 h 165"/>
                  <a:gd name="T4" fmla="*/ 5 w 92"/>
                  <a:gd name="T5" fmla="*/ 138 h 165"/>
                  <a:gd name="T6" fmla="*/ 7 w 92"/>
                  <a:gd name="T7" fmla="*/ 125 h 165"/>
                  <a:gd name="T8" fmla="*/ 11 w 92"/>
                  <a:gd name="T9" fmla="*/ 113 h 165"/>
                  <a:gd name="T10" fmla="*/ 14 w 92"/>
                  <a:gd name="T11" fmla="*/ 102 h 165"/>
                  <a:gd name="T12" fmla="*/ 18 w 92"/>
                  <a:gd name="T13" fmla="*/ 91 h 165"/>
                  <a:gd name="T14" fmla="*/ 23 w 92"/>
                  <a:gd name="T15" fmla="*/ 81 h 165"/>
                  <a:gd name="T16" fmla="*/ 28 w 92"/>
                  <a:gd name="T17" fmla="*/ 71 h 165"/>
                  <a:gd name="T18" fmla="*/ 33 w 92"/>
                  <a:gd name="T19" fmla="*/ 61 h 165"/>
                  <a:gd name="T20" fmla="*/ 40 w 92"/>
                  <a:gd name="T21" fmla="*/ 51 h 165"/>
                  <a:gd name="T22" fmla="*/ 46 w 92"/>
                  <a:gd name="T23" fmla="*/ 42 h 165"/>
                  <a:gd name="T24" fmla="*/ 53 w 92"/>
                  <a:gd name="T25" fmla="*/ 33 h 165"/>
                  <a:gd name="T26" fmla="*/ 61 w 92"/>
                  <a:gd name="T27" fmla="*/ 25 h 165"/>
                  <a:gd name="T28" fmla="*/ 69 w 92"/>
                  <a:gd name="T29" fmla="*/ 16 h 165"/>
                  <a:gd name="T30" fmla="*/ 78 w 92"/>
                  <a:gd name="T31" fmla="*/ 8 h 165"/>
                  <a:gd name="T32" fmla="*/ 88 w 92"/>
                  <a:gd name="T33" fmla="*/ 0 h 165"/>
                  <a:gd name="T34" fmla="*/ 92 w 92"/>
                  <a:gd name="T35" fmla="*/ 6 h 165"/>
                  <a:gd name="T36" fmla="*/ 83 w 92"/>
                  <a:gd name="T37" fmla="*/ 14 h 165"/>
                  <a:gd name="T38" fmla="*/ 74 w 92"/>
                  <a:gd name="T39" fmla="*/ 22 h 165"/>
                  <a:gd name="T40" fmla="*/ 66 w 92"/>
                  <a:gd name="T41" fmla="*/ 30 h 165"/>
                  <a:gd name="T42" fmla="*/ 59 w 92"/>
                  <a:gd name="T43" fmla="*/ 38 h 165"/>
                  <a:gd name="T44" fmla="*/ 52 w 92"/>
                  <a:gd name="T45" fmla="*/ 47 h 165"/>
                  <a:gd name="T46" fmla="*/ 46 w 92"/>
                  <a:gd name="T47" fmla="*/ 56 h 165"/>
                  <a:gd name="T48" fmla="*/ 40 w 92"/>
                  <a:gd name="T49" fmla="*/ 65 h 165"/>
                  <a:gd name="T50" fmla="*/ 35 w 92"/>
                  <a:gd name="T51" fmla="*/ 74 h 165"/>
                  <a:gd name="T52" fmla="*/ 30 w 92"/>
                  <a:gd name="T53" fmla="*/ 84 h 165"/>
                  <a:gd name="T54" fmla="*/ 25 w 92"/>
                  <a:gd name="T55" fmla="*/ 94 h 165"/>
                  <a:gd name="T56" fmla="*/ 21 w 92"/>
                  <a:gd name="T57" fmla="*/ 104 h 165"/>
                  <a:gd name="T58" fmla="*/ 18 w 92"/>
                  <a:gd name="T59" fmla="*/ 115 h 165"/>
                  <a:gd name="T60" fmla="*/ 15 w 92"/>
                  <a:gd name="T61" fmla="*/ 126 h 165"/>
                  <a:gd name="T62" fmla="*/ 12 w 92"/>
                  <a:gd name="T63" fmla="*/ 139 h 165"/>
                  <a:gd name="T64" fmla="*/ 10 w 92"/>
                  <a:gd name="T65" fmla="*/ 152 h 165"/>
                  <a:gd name="T66" fmla="*/ 7 w 92"/>
                  <a:gd name="T67" fmla="*/ 165 h 165"/>
                  <a:gd name="T68" fmla="*/ 0 w 92"/>
                  <a:gd name="T69" fmla="*/ 163 h 1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2"/>
                  <a:gd name="T106" fmla="*/ 0 h 165"/>
                  <a:gd name="T107" fmla="*/ 92 w 92"/>
                  <a:gd name="T108" fmla="*/ 165 h 1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2" h="165">
                    <a:moveTo>
                      <a:pt x="0" y="163"/>
                    </a:moveTo>
                    <a:lnTo>
                      <a:pt x="2" y="150"/>
                    </a:lnTo>
                    <a:lnTo>
                      <a:pt x="5" y="138"/>
                    </a:lnTo>
                    <a:lnTo>
                      <a:pt x="7" y="125"/>
                    </a:lnTo>
                    <a:lnTo>
                      <a:pt x="11" y="113"/>
                    </a:lnTo>
                    <a:lnTo>
                      <a:pt x="14" y="102"/>
                    </a:lnTo>
                    <a:lnTo>
                      <a:pt x="18" y="91"/>
                    </a:lnTo>
                    <a:lnTo>
                      <a:pt x="23" y="81"/>
                    </a:lnTo>
                    <a:lnTo>
                      <a:pt x="28" y="71"/>
                    </a:lnTo>
                    <a:lnTo>
                      <a:pt x="33" y="61"/>
                    </a:lnTo>
                    <a:lnTo>
                      <a:pt x="40" y="51"/>
                    </a:lnTo>
                    <a:lnTo>
                      <a:pt x="46" y="42"/>
                    </a:lnTo>
                    <a:lnTo>
                      <a:pt x="53" y="33"/>
                    </a:lnTo>
                    <a:lnTo>
                      <a:pt x="61" y="25"/>
                    </a:lnTo>
                    <a:lnTo>
                      <a:pt x="69" y="16"/>
                    </a:lnTo>
                    <a:lnTo>
                      <a:pt x="78" y="8"/>
                    </a:lnTo>
                    <a:lnTo>
                      <a:pt x="88" y="0"/>
                    </a:lnTo>
                    <a:lnTo>
                      <a:pt x="92" y="6"/>
                    </a:lnTo>
                    <a:lnTo>
                      <a:pt x="83" y="14"/>
                    </a:lnTo>
                    <a:lnTo>
                      <a:pt x="74" y="22"/>
                    </a:lnTo>
                    <a:lnTo>
                      <a:pt x="66" y="30"/>
                    </a:lnTo>
                    <a:lnTo>
                      <a:pt x="59" y="38"/>
                    </a:lnTo>
                    <a:lnTo>
                      <a:pt x="52" y="47"/>
                    </a:lnTo>
                    <a:lnTo>
                      <a:pt x="46" y="56"/>
                    </a:lnTo>
                    <a:lnTo>
                      <a:pt x="40" y="65"/>
                    </a:lnTo>
                    <a:lnTo>
                      <a:pt x="35" y="74"/>
                    </a:lnTo>
                    <a:lnTo>
                      <a:pt x="30" y="84"/>
                    </a:lnTo>
                    <a:lnTo>
                      <a:pt x="25" y="94"/>
                    </a:lnTo>
                    <a:lnTo>
                      <a:pt x="21" y="104"/>
                    </a:lnTo>
                    <a:lnTo>
                      <a:pt x="18" y="115"/>
                    </a:lnTo>
                    <a:lnTo>
                      <a:pt x="15" y="126"/>
                    </a:lnTo>
                    <a:lnTo>
                      <a:pt x="12" y="139"/>
                    </a:lnTo>
                    <a:lnTo>
                      <a:pt x="10" y="152"/>
                    </a:lnTo>
                    <a:lnTo>
                      <a:pt x="7" y="165"/>
                    </a:lnTo>
                    <a:lnTo>
                      <a:pt x="0" y="163"/>
                    </a:lnTo>
                    <a:close/>
                  </a:path>
                </a:pathLst>
              </a:custGeom>
              <a:solidFill>
                <a:srgbClr val="000000"/>
              </a:solidFill>
              <a:ln w="9525">
                <a:noFill/>
                <a:round/>
                <a:headEnd/>
                <a:tailEnd/>
              </a:ln>
            </p:spPr>
            <p:txBody>
              <a:bodyPr/>
              <a:lstStyle/>
              <a:p>
                <a:endParaRPr lang="he-IL"/>
              </a:p>
            </p:txBody>
          </p:sp>
          <p:sp>
            <p:nvSpPr>
              <p:cNvPr id="539" name="Freeform 241"/>
              <p:cNvSpPr>
                <a:spLocks/>
              </p:cNvSpPr>
              <p:nvPr/>
            </p:nvSpPr>
            <p:spPr bwMode="auto">
              <a:xfrm>
                <a:off x="4458" y="2757"/>
                <a:ext cx="7" cy="11"/>
              </a:xfrm>
              <a:custGeom>
                <a:avLst/>
                <a:gdLst>
                  <a:gd name="T0" fmla="*/ 1 w 7"/>
                  <a:gd name="T1" fmla="*/ 4 h 11"/>
                  <a:gd name="T2" fmla="*/ 6 w 7"/>
                  <a:gd name="T3" fmla="*/ 11 h 11"/>
                  <a:gd name="T4" fmla="*/ 7 w 7"/>
                  <a:gd name="T5" fmla="*/ 3 h 11"/>
                  <a:gd name="T6" fmla="*/ 0 w 7"/>
                  <a:gd name="T7" fmla="*/ 1 h 11"/>
                  <a:gd name="T8" fmla="*/ 7 w 7"/>
                  <a:gd name="T9" fmla="*/ 0 h 11"/>
                  <a:gd name="T10" fmla="*/ 1 w 7"/>
                  <a:gd name="T11" fmla="*/ 4 h 11"/>
                  <a:gd name="T12" fmla="*/ 0 60000 65536"/>
                  <a:gd name="T13" fmla="*/ 0 60000 65536"/>
                  <a:gd name="T14" fmla="*/ 0 60000 65536"/>
                  <a:gd name="T15" fmla="*/ 0 60000 65536"/>
                  <a:gd name="T16" fmla="*/ 0 60000 65536"/>
                  <a:gd name="T17" fmla="*/ 0 60000 65536"/>
                  <a:gd name="T18" fmla="*/ 0 w 7"/>
                  <a:gd name="T19" fmla="*/ 0 h 11"/>
                  <a:gd name="T20" fmla="*/ 7 w 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7" h="11">
                    <a:moveTo>
                      <a:pt x="1" y="4"/>
                    </a:moveTo>
                    <a:lnTo>
                      <a:pt x="6" y="11"/>
                    </a:lnTo>
                    <a:lnTo>
                      <a:pt x="7" y="3"/>
                    </a:lnTo>
                    <a:lnTo>
                      <a:pt x="0" y="1"/>
                    </a:lnTo>
                    <a:lnTo>
                      <a:pt x="7" y="0"/>
                    </a:lnTo>
                    <a:lnTo>
                      <a:pt x="1" y="4"/>
                    </a:lnTo>
                    <a:close/>
                  </a:path>
                </a:pathLst>
              </a:custGeom>
              <a:solidFill>
                <a:srgbClr val="000000"/>
              </a:solidFill>
              <a:ln w="9525">
                <a:noFill/>
                <a:round/>
                <a:headEnd/>
                <a:tailEnd/>
              </a:ln>
            </p:spPr>
            <p:txBody>
              <a:bodyPr/>
              <a:lstStyle/>
              <a:p>
                <a:endParaRPr lang="he-IL"/>
              </a:p>
            </p:txBody>
          </p:sp>
          <p:sp>
            <p:nvSpPr>
              <p:cNvPr id="540" name="Freeform 242"/>
              <p:cNvSpPr>
                <a:spLocks/>
              </p:cNvSpPr>
              <p:nvPr/>
            </p:nvSpPr>
            <p:spPr bwMode="auto">
              <a:xfrm>
                <a:off x="4544" y="2597"/>
                <a:ext cx="15" cy="91"/>
              </a:xfrm>
              <a:custGeom>
                <a:avLst/>
                <a:gdLst>
                  <a:gd name="T0" fmla="*/ 8 w 15"/>
                  <a:gd name="T1" fmla="*/ 0 h 91"/>
                  <a:gd name="T2" fmla="*/ 9 w 15"/>
                  <a:gd name="T3" fmla="*/ 5 h 91"/>
                  <a:gd name="T4" fmla="*/ 11 w 15"/>
                  <a:gd name="T5" fmla="*/ 11 h 91"/>
                  <a:gd name="T6" fmla="*/ 13 w 15"/>
                  <a:gd name="T7" fmla="*/ 22 h 91"/>
                  <a:gd name="T8" fmla="*/ 14 w 15"/>
                  <a:gd name="T9" fmla="*/ 34 h 91"/>
                  <a:gd name="T10" fmla="*/ 15 w 15"/>
                  <a:gd name="T11" fmla="*/ 45 h 91"/>
                  <a:gd name="T12" fmla="*/ 15 w 15"/>
                  <a:gd name="T13" fmla="*/ 57 h 91"/>
                  <a:gd name="T14" fmla="*/ 14 w 15"/>
                  <a:gd name="T15" fmla="*/ 68 h 91"/>
                  <a:gd name="T16" fmla="*/ 13 w 15"/>
                  <a:gd name="T17" fmla="*/ 80 h 91"/>
                  <a:gd name="T18" fmla="*/ 11 w 15"/>
                  <a:gd name="T19" fmla="*/ 91 h 91"/>
                  <a:gd name="T20" fmla="*/ 3 w 15"/>
                  <a:gd name="T21" fmla="*/ 90 h 91"/>
                  <a:gd name="T22" fmla="*/ 5 w 15"/>
                  <a:gd name="T23" fmla="*/ 79 h 91"/>
                  <a:gd name="T24" fmla="*/ 7 w 15"/>
                  <a:gd name="T25" fmla="*/ 68 h 91"/>
                  <a:gd name="T26" fmla="*/ 7 w 15"/>
                  <a:gd name="T27" fmla="*/ 57 h 91"/>
                  <a:gd name="T28" fmla="*/ 8 w 15"/>
                  <a:gd name="T29" fmla="*/ 46 h 91"/>
                  <a:gd name="T30" fmla="*/ 7 w 15"/>
                  <a:gd name="T31" fmla="*/ 35 h 91"/>
                  <a:gd name="T32" fmla="*/ 6 w 15"/>
                  <a:gd name="T33" fmla="*/ 23 h 91"/>
                  <a:gd name="T34" fmla="*/ 3 w 15"/>
                  <a:gd name="T35" fmla="*/ 13 h 91"/>
                  <a:gd name="T36" fmla="*/ 2 w 15"/>
                  <a:gd name="T37" fmla="*/ 7 h 91"/>
                  <a:gd name="T38" fmla="*/ 0 w 15"/>
                  <a:gd name="T39" fmla="*/ 2 h 91"/>
                  <a:gd name="T40" fmla="*/ 8 w 15"/>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91"/>
                  <a:gd name="T65" fmla="*/ 15 w 15"/>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91">
                    <a:moveTo>
                      <a:pt x="8" y="0"/>
                    </a:moveTo>
                    <a:lnTo>
                      <a:pt x="9" y="5"/>
                    </a:lnTo>
                    <a:lnTo>
                      <a:pt x="11" y="11"/>
                    </a:lnTo>
                    <a:lnTo>
                      <a:pt x="13" y="22"/>
                    </a:lnTo>
                    <a:lnTo>
                      <a:pt x="14" y="34"/>
                    </a:lnTo>
                    <a:lnTo>
                      <a:pt x="15" y="45"/>
                    </a:lnTo>
                    <a:lnTo>
                      <a:pt x="15" y="57"/>
                    </a:lnTo>
                    <a:lnTo>
                      <a:pt x="14" y="68"/>
                    </a:lnTo>
                    <a:lnTo>
                      <a:pt x="13" y="80"/>
                    </a:lnTo>
                    <a:lnTo>
                      <a:pt x="11" y="91"/>
                    </a:lnTo>
                    <a:lnTo>
                      <a:pt x="3" y="90"/>
                    </a:lnTo>
                    <a:lnTo>
                      <a:pt x="5" y="79"/>
                    </a:lnTo>
                    <a:lnTo>
                      <a:pt x="7" y="68"/>
                    </a:lnTo>
                    <a:lnTo>
                      <a:pt x="7" y="57"/>
                    </a:lnTo>
                    <a:lnTo>
                      <a:pt x="8" y="46"/>
                    </a:lnTo>
                    <a:lnTo>
                      <a:pt x="7" y="35"/>
                    </a:lnTo>
                    <a:lnTo>
                      <a:pt x="6" y="23"/>
                    </a:lnTo>
                    <a:lnTo>
                      <a:pt x="3" y="13"/>
                    </a:lnTo>
                    <a:lnTo>
                      <a:pt x="2" y="7"/>
                    </a:lnTo>
                    <a:lnTo>
                      <a:pt x="0" y="2"/>
                    </a:lnTo>
                    <a:lnTo>
                      <a:pt x="8" y="0"/>
                    </a:lnTo>
                    <a:close/>
                  </a:path>
                </a:pathLst>
              </a:custGeom>
              <a:solidFill>
                <a:srgbClr val="000000"/>
              </a:solidFill>
              <a:ln w="9525">
                <a:noFill/>
                <a:round/>
                <a:headEnd/>
                <a:tailEnd/>
              </a:ln>
            </p:spPr>
            <p:txBody>
              <a:bodyPr/>
              <a:lstStyle/>
              <a:p>
                <a:endParaRPr lang="he-IL"/>
              </a:p>
            </p:txBody>
          </p:sp>
        </p:grpSp>
        <p:grpSp>
          <p:nvGrpSpPr>
            <p:cNvPr id="5" name="Group 243"/>
            <p:cNvGrpSpPr>
              <a:grpSpLocks/>
            </p:cNvGrpSpPr>
            <p:nvPr/>
          </p:nvGrpSpPr>
          <p:grpSpPr bwMode="auto">
            <a:xfrm>
              <a:off x="4148" y="2319"/>
              <a:ext cx="502" cy="741"/>
              <a:chOff x="4148" y="2319"/>
              <a:chExt cx="502" cy="741"/>
            </a:xfrm>
          </p:grpSpPr>
          <p:sp>
            <p:nvSpPr>
              <p:cNvPr id="141" name="Freeform 244"/>
              <p:cNvSpPr>
                <a:spLocks/>
              </p:cNvSpPr>
              <p:nvPr/>
            </p:nvSpPr>
            <p:spPr bwMode="auto">
              <a:xfrm>
                <a:off x="4544" y="2592"/>
                <a:ext cx="8" cy="9"/>
              </a:xfrm>
              <a:custGeom>
                <a:avLst/>
                <a:gdLst>
                  <a:gd name="T0" fmla="*/ 2 w 8"/>
                  <a:gd name="T1" fmla="*/ 3 h 9"/>
                  <a:gd name="T2" fmla="*/ 6 w 8"/>
                  <a:gd name="T3" fmla="*/ 0 h 9"/>
                  <a:gd name="T4" fmla="*/ 8 w 8"/>
                  <a:gd name="T5" fmla="*/ 5 h 9"/>
                  <a:gd name="T6" fmla="*/ 0 w 8"/>
                  <a:gd name="T7" fmla="*/ 7 h 9"/>
                  <a:gd name="T8" fmla="*/ 6 w 8"/>
                  <a:gd name="T9" fmla="*/ 9 h 9"/>
                  <a:gd name="T10" fmla="*/ 2 w 8"/>
                  <a:gd name="T11" fmla="*/ 3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2" y="3"/>
                    </a:moveTo>
                    <a:lnTo>
                      <a:pt x="6" y="0"/>
                    </a:lnTo>
                    <a:lnTo>
                      <a:pt x="8" y="5"/>
                    </a:lnTo>
                    <a:lnTo>
                      <a:pt x="0" y="7"/>
                    </a:lnTo>
                    <a:lnTo>
                      <a:pt x="6" y="9"/>
                    </a:lnTo>
                    <a:lnTo>
                      <a:pt x="2" y="3"/>
                    </a:lnTo>
                    <a:close/>
                  </a:path>
                </a:pathLst>
              </a:custGeom>
              <a:solidFill>
                <a:srgbClr val="000000"/>
              </a:solidFill>
              <a:ln w="9525">
                <a:noFill/>
                <a:round/>
                <a:headEnd/>
                <a:tailEnd/>
              </a:ln>
            </p:spPr>
            <p:txBody>
              <a:bodyPr/>
              <a:lstStyle/>
              <a:p>
                <a:endParaRPr lang="he-IL"/>
              </a:p>
            </p:txBody>
          </p:sp>
          <p:sp>
            <p:nvSpPr>
              <p:cNvPr id="142" name="Freeform 245"/>
              <p:cNvSpPr>
                <a:spLocks/>
              </p:cNvSpPr>
              <p:nvPr/>
            </p:nvSpPr>
            <p:spPr bwMode="auto">
              <a:xfrm>
                <a:off x="4492" y="2686"/>
                <a:ext cx="62" cy="65"/>
              </a:xfrm>
              <a:custGeom>
                <a:avLst/>
                <a:gdLst>
                  <a:gd name="T0" fmla="*/ 62 w 62"/>
                  <a:gd name="T1" fmla="*/ 2 h 65"/>
                  <a:gd name="T2" fmla="*/ 61 w 62"/>
                  <a:gd name="T3" fmla="*/ 8 h 65"/>
                  <a:gd name="T4" fmla="*/ 59 w 62"/>
                  <a:gd name="T5" fmla="*/ 13 h 65"/>
                  <a:gd name="T6" fmla="*/ 56 w 62"/>
                  <a:gd name="T7" fmla="*/ 18 h 65"/>
                  <a:gd name="T8" fmla="*/ 53 w 62"/>
                  <a:gd name="T9" fmla="*/ 23 h 65"/>
                  <a:gd name="T10" fmla="*/ 46 w 62"/>
                  <a:gd name="T11" fmla="*/ 31 h 65"/>
                  <a:gd name="T12" fmla="*/ 41 w 62"/>
                  <a:gd name="T13" fmla="*/ 35 h 65"/>
                  <a:gd name="T14" fmla="*/ 37 w 62"/>
                  <a:gd name="T15" fmla="*/ 40 h 65"/>
                  <a:gd name="T16" fmla="*/ 19 w 62"/>
                  <a:gd name="T17" fmla="*/ 53 h 65"/>
                  <a:gd name="T18" fmla="*/ 11 w 62"/>
                  <a:gd name="T19" fmla="*/ 60 h 65"/>
                  <a:gd name="T20" fmla="*/ 4 w 62"/>
                  <a:gd name="T21" fmla="*/ 65 h 65"/>
                  <a:gd name="T22" fmla="*/ 0 w 62"/>
                  <a:gd name="T23" fmla="*/ 59 h 65"/>
                  <a:gd name="T24" fmla="*/ 6 w 62"/>
                  <a:gd name="T25" fmla="*/ 54 h 65"/>
                  <a:gd name="T26" fmla="*/ 15 w 62"/>
                  <a:gd name="T27" fmla="*/ 48 h 65"/>
                  <a:gd name="T28" fmla="*/ 32 w 62"/>
                  <a:gd name="T29" fmla="*/ 33 h 65"/>
                  <a:gd name="T30" fmla="*/ 36 w 62"/>
                  <a:gd name="T31" fmla="*/ 30 h 65"/>
                  <a:gd name="T32" fmla="*/ 40 w 62"/>
                  <a:gd name="T33" fmla="*/ 26 h 65"/>
                  <a:gd name="T34" fmla="*/ 47 w 62"/>
                  <a:gd name="T35" fmla="*/ 18 h 65"/>
                  <a:gd name="T36" fmla="*/ 50 w 62"/>
                  <a:gd name="T37" fmla="*/ 14 h 65"/>
                  <a:gd name="T38" fmla="*/ 52 w 62"/>
                  <a:gd name="T39" fmla="*/ 10 h 65"/>
                  <a:gd name="T40" fmla="*/ 54 w 62"/>
                  <a:gd name="T41" fmla="*/ 5 h 65"/>
                  <a:gd name="T42" fmla="*/ 55 w 62"/>
                  <a:gd name="T43" fmla="*/ 0 h 65"/>
                  <a:gd name="T44" fmla="*/ 62 w 62"/>
                  <a:gd name="T45" fmla="*/ 2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65"/>
                  <a:gd name="T71" fmla="*/ 62 w 62"/>
                  <a:gd name="T72" fmla="*/ 65 h 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65">
                    <a:moveTo>
                      <a:pt x="62" y="2"/>
                    </a:moveTo>
                    <a:lnTo>
                      <a:pt x="61" y="8"/>
                    </a:lnTo>
                    <a:lnTo>
                      <a:pt x="59" y="13"/>
                    </a:lnTo>
                    <a:lnTo>
                      <a:pt x="56" y="18"/>
                    </a:lnTo>
                    <a:lnTo>
                      <a:pt x="53" y="23"/>
                    </a:lnTo>
                    <a:lnTo>
                      <a:pt x="46" y="31"/>
                    </a:lnTo>
                    <a:lnTo>
                      <a:pt x="41" y="35"/>
                    </a:lnTo>
                    <a:lnTo>
                      <a:pt x="37" y="40"/>
                    </a:lnTo>
                    <a:lnTo>
                      <a:pt x="19" y="53"/>
                    </a:lnTo>
                    <a:lnTo>
                      <a:pt x="11" y="60"/>
                    </a:lnTo>
                    <a:lnTo>
                      <a:pt x="4" y="65"/>
                    </a:lnTo>
                    <a:lnTo>
                      <a:pt x="0" y="59"/>
                    </a:lnTo>
                    <a:lnTo>
                      <a:pt x="6" y="54"/>
                    </a:lnTo>
                    <a:lnTo>
                      <a:pt x="15" y="48"/>
                    </a:lnTo>
                    <a:lnTo>
                      <a:pt x="32" y="33"/>
                    </a:lnTo>
                    <a:lnTo>
                      <a:pt x="36" y="30"/>
                    </a:lnTo>
                    <a:lnTo>
                      <a:pt x="40" y="26"/>
                    </a:lnTo>
                    <a:lnTo>
                      <a:pt x="47" y="18"/>
                    </a:lnTo>
                    <a:lnTo>
                      <a:pt x="50" y="14"/>
                    </a:lnTo>
                    <a:lnTo>
                      <a:pt x="52" y="10"/>
                    </a:lnTo>
                    <a:lnTo>
                      <a:pt x="54" y="5"/>
                    </a:lnTo>
                    <a:lnTo>
                      <a:pt x="55" y="0"/>
                    </a:lnTo>
                    <a:lnTo>
                      <a:pt x="62" y="2"/>
                    </a:lnTo>
                    <a:close/>
                  </a:path>
                </a:pathLst>
              </a:custGeom>
              <a:solidFill>
                <a:srgbClr val="000000"/>
              </a:solidFill>
              <a:ln w="9525">
                <a:noFill/>
                <a:round/>
                <a:headEnd/>
                <a:tailEnd/>
              </a:ln>
            </p:spPr>
            <p:txBody>
              <a:bodyPr/>
              <a:lstStyle/>
              <a:p>
                <a:endParaRPr lang="he-IL"/>
              </a:p>
            </p:txBody>
          </p:sp>
          <p:sp>
            <p:nvSpPr>
              <p:cNvPr id="143" name="Freeform 246"/>
              <p:cNvSpPr>
                <a:spLocks/>
              </p:cNvSpPr>
              <p:nvPr/>
            </p:nvSpPr>
            <p:spPr bwMode="auto">
              <a:xfrm>
                <a:off x="4547" y="2686"/>
                <a:ext cx="8" cy="2"/>
              </a:xfrm>
              <a:custGeom>
                <a:avLst/>
                <a:gdLst>
                  <a:gd name="T0" fmla="*/ 8 w 8"/>
                  <a:gd name="T1" fmla="*/ 2 h 2"/>
                  <a:gd name="T2" fmla="*/ 8 w 8"/>
                  <a:gd name="T3" fmla="*/ 1 h 2"/>
                  <a:gd name="T4" fmla="*/ 7 w 8"/>
                  <a:gd name="T5" fmla="*/ 2 h 2"/>
                  <a:gd name="T6" fmla="*/ 0 w 8"/>
                  <a:gd name="T7" fmla="*/ 0 h 2"/>
                  <a:gd name="T8" fmla="*/ 0 w 8"/>
                  <a:gd name="T9" fmla="*/ 1 h 2"/>
                  <a:gd name="T10" fmla="*/ 8 w 8"/>
                  <a:gd name="T11" fmla="*/ 2 h 2"/>
                  <a:gd name="T12" fmla="*/ 0 60000 65536"/>
                  <a:gd name="T13" fmla="*/ 0 60000 65536"/>
                  <a:gd name="T14" fmla="*/ 0 60000 65536"/>
                  <a:gd name="T15" fmla="*/ 0 60000 65536"/>
                  <a:gd name="T16" fmla="*/ 0 60000 65536"/>
                  <a:gd name="T17" fmla="*/ 0 60000 65536"/>
                  <a:gd name="T18" fmla="*/ 0 w 8"/>
                  <a:gd name="T19" fmla="*/ 0 h 2"/>
                  <a:gd name="T20" fmla="*/ 8 w 8"/>
                  <a:gd name="T21" fmla="*/ 2 h 2"/>
                </a:gdLst>
                <a:ahLst/>
                <a:cxnLst>
                  <a:cxn ang="T12">
                    <a:pos x="T0" y="T1"/>
                  </a:cxn>
                  <a:cxn ang="T13">
                    <a:pos x="T2" y="T3"/>
                  </a:cxn>
                  <a:cxn ang="T14">
                    <a:pos x="T4" y="T5"/>
                  </a:cxn>
                  <a:cxn ang="T15">
                    <a:pos x="T6" y="T7"/>
                  </a:cxn>
                  <a:cxn ang="T16">
                    <a:pos x="T8" y="T9"/>
                  </a:cxn>
                  <a:cxn ang="T17">
                    <a:pos x="T10" y="T11"/>
                  </a:cxn>
                </a:cxnLst>
                <a:rect l="T18" t="T19" r="T20" b="T21"/>
                <a:pathLst>
                  <a:path w="8" h="2">
                    <a:moveTo>
                      <a:pt x="8" y="2"/>
                    </a:moveTo>
                    <a:lnTo>
                      <a:pt x="8" y="1"/>
                    </a:lnTo>
                    <a:lnTo>
                      <a:pt x="7" y="2"/>
                    </a:lnTo>
                    <a:lnTo>
                      <a:pt x="0" y="0"/>
                    </a:lnTo>
                    <a:lnTo>
                      <a:pt x="0" y="1"/>
                    </a:lnTo>
                    <a:lnTo>
                      <a:pt x="8" y="2"/>
                    </a:lnTo>
                    <a:close/>
                  </a:path>
                </a:pathLst>
              </a:custGeom>
              <a:solidFill>
                <a:srgbClr val="000000"/>
              </a:solidFill>
              <a:ln w="9525">
                <a:noFill/>
                <a:round/>
                <a:headEnd/>
                <a:tailEnd/>
              </a:ln>
            </p:spPr>
            <p:txBody>
              <a:bodyPr/>
              <a:lstStyle/>
              <a:p>
                <a:endParaRPr lang="he-IL"/>
              </a:p>
            </p:txBody>
          </p:sp>
          <p:sp>
            <p:nvSpPr>
              <p:cNvPr id="144" name="Freeform 247"/>
              <p:cNvSpPr>
                <a:spLocks/>
              </p:cNvSpPr>
              <p:nvPr/>
            </p:nvSpPr>
            <p:spPr bwMode="auto">
              <a:xfrm>
                <a:off x="4477" y="2745"/>
                <a:ext cx="19" cy="28"/>
              </a:xfrm>
              <a:custGeom>
                <a:avLst/>
                <a:gdLst>
                  <a:gd name="T0" fmla="*/ 19 w 19"/>
                  <a:gd name="T1" fmla="*/ 6 h 28"/>
                  <a:gd name="T2" fmla="*/ 13 w 19"/>
                  <a:gd name="T3" fmla="*/ 11 h 28"/>
                  <a:gd name="T4" fmla="*/ 11 w 19"/>
                  <a:gd name="T5" fmla="*/ 13 h 28"/>
                  <a:gd name="T6" fmla="*/ 10 w 19"/>
                  <a:gd name="T7" fmla="*/ 14 h 28"/>
                  <a:gd name="T8" fmla="*/ 9 w 19"/>
                  <a:gd name="T9" fmla="*/ 16 h 28"/>
                  <a:gd name="T10" fmla="*/ 8 w 19"/>
                  <a:gd name="T11" fmla="*/ 19 h 28"/>
                  <a:gd name="T12" fmla="*/ 8 w 19"/>
                  <a:gd name="T13" fmla="*/ 22 h 28"/>
                  <a:gd name="T14" fmla="*/ 7 w 19"/>
                  <a:gd name="T15" fmla="*/ 28 h 28"/>
                  <a:gd name="T16" fmla="*/ 0 w 19"/>
                  <a:gd name="T17" fmla="*/ 27 h 28"/>
                  <a:gd name="T18" fmla="*/ 0 w 19"/>
                  <a:gd name="T19" fmla="*/ 22 h 28"/>
                  <a:gd name="T20" fmla="*/ 1 w 19"/>
                  <a:gd name="T21" fmla="*/ 17 h 28"/>
                  <a:gd name="T22" fmla="*/ 2 w 19"/>
                  <a:gd name="T23" fmla="*/ 13 h 28"/>
                  <a:gd name="T24" fmla="*/ 4 w 19"/>
                  <a:gd name="T25" fmla="*/ 10 h 28"/>
                  <a:gd name="T26" fmla="*/ 6 w 19"/>
                  <a:gd name="T27" fmla="*/ 8 h 28"/>
                  <a:gd name="T28" fmla="*/ 8 w 19"/>
                  <a:gd name="T29" fmla="*/ 6 h 28"/>
                  <a:gd name="T30" fmla="*/ 15 w 19"/>
                  <a:gd name="T31" fmla="*/ 0 h 28"/>
                  <a:gd name="T32" fmla="*/ 19 w 19"/>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8"/>
                  <a:gd name="T53" fmla="*/ 19 w 1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8">
                    <a:moveTo>
                      <a:pt x="19" y="6"/>
                    </a:moveTo>
                    <a:lnTo>
                      <a:pt x="13" y="11"/>
                    </a:lnTo>
                    <a:lnTo>
                      <a:pt x="11" y="13"/>
                    </a:lnTo>
                    <a:lnTo>
                      <a:pt x="10" y="14"/>
                    </a:lnTo>
                    <a:lnTo>
                      <a:pt x="9" y="16"/>
                    </a:lnTo>
                    <a:lnTo>
                      <a:pt x="8" y="19"/>
                    </a:lnTo>
                    <a:lnTo>
                      <a:pt x="8" y="22"/>
                    </a:lnTo>
                    <a:lnTo>
                      <a:pt x="7" y="28"/>
                    </a:lnTo>
                    <a:lnTo>
                      <a:pt x="0" y="27"/>
                    </a:lnTo>
                    <a:lnTo>
                      <a:pt x="0" y="22"/>
                    </a:lnTo>
                    <a:lnTo>
                      <a:pt x="1" y="17"/>
                    </a:lnTo>
                    <a:lnTo>
                      <a:pt x="2" y="13"/>
                    </a:lnTo>
                    <a:lnTo>
                      <a:pt x="4" y="10"/>
                    </a:lnTo>
                    <a:lnTo>
                      <a:pt x="6" y="8"/>
                    </a:lnTo>
                    <a:lnTo>
                      <a:pt x="8" y="6"/>
                    </a:lnTo>
                    <a:lnTo>
                      <a:pt x="15" y="0"/>
                    </a:lnTo>
                    <a:lnTo>
                      <a:pt x="19" y="6"/>
                    </a:lnTo>
                    <a:close/>
                  </a:path>
                </a:pathLst>
              </a:custGeom>
              <a:solidFill>
                <a:srgbClr val="000000"/>
              </a:solidFill>
              <a:ln w="9525">
                <a:noFill/>
                <a:round/>
                <a:headEnd/>
                <a:tailEnd/>
              </a:ln>
            </p:spPr>
            <p:txBody>
              <a:bodyPr/>
              <a:lstStyle/>
              <a:p>
                <a:endParaRPr lang="he-IL"/>
              </a:p>
            </p:txBody>
          </p:sp>
          <p:sp>
            <p:nvSpPr>
              <p:cNvPr id="145" name="Freeform 248"/>
              <p:cNvSpPr>
                <a:spLocks/>
              </p:cNvSpPr>
              <p:nvPr/>
            </p:nvSpPr>
            <p:spPr bwMode="auto">
              <a:xfrm>
                <a:off x="4492" y="2745"/>
                <a:ext cx="4" cy="6"/>
              </a:xfrm>
              <a:custGeom>
                <a:avLst/>
                <a:gdLst>
                  <a:gd name="T0" fmla="*/ 0 w 4"/>
                  <a:gd name="T1" fmla="*/ 0 h 6"/>
                  <a:gd name="T2" fmla="*/ 4 w 4"/>
                  <a:gd name="T3" fmla="*/ 6 h 6"/>
                  <a:gd name="T4" fmla="*/ 0 w 4"/>
                  <a:gd name="T5" fmla="*/ 0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lnTo>
                      <a:pt x="4" y="6"/>
                    </a:lnTo>
                    <a:lnTo>
                      <a:pt x="0" y="0"/>
                    </a:lnTo>
                    <a:close/>
                  </a:path>
                </a:pathLst>
              </a:custGeom>
              <a:solidFill>
                <a:srgbClr val="000000"/>
              </a:solidFill>
              <a:ln w="9525">
                <a:noFill/>
                <a:round/>
                <a:headEnd/>
                <a:tailEnd/>
              </a:ln>
            </p:spPr>
            <p:txBody>
              <a:bodyPr/>
              <a:lstStyle/>
              <a:p>
                <a:endParaRPr lang="he-IL"/>
              </a:p>
            </p:txBody>
          </p:sp>
          <p:sp>
            <p:nvSpPr>
              <p:cNvPr id="146" name="Freeform 249"/>
              <p:cNvSpPr>
                <a:spLocks/>
              </p:cNvSpPr>
              <p:nvPr/>
            </p:nvSpPr>
            <p:spPr bwMode="auto">
              <a:xfrm>
                <a:off x="4477" y="2772"/>
                <a:ext cx="14" cy="28"/>
              </a:xfrm>
              <a:custGeom>
                <a:avLst/>
                <a:gdLst>
                  <a:gd name="T0" fmla="*/ 7 w 14"/>
                  <a:gd name="T1" fmla="*/ 0 h 28"/>
                  <a:gd name="T2" fmla="*/ 8 w 14"/>
                  <a:gd name="T3" fmla="*/ 4 h 28"/>
                  <a:gd name="T4" fmla="*/ 9 w 14"/>
                  <a:gd name="T5" fmla="*/ 7 h 28"/>
                  <a:gd name="T6" fmla="*/ 11 w 14"/>
                  <a:gd name="T7" fmla="*/ 13 h 28"/>
                  <a:gd name="T8" fmla="*/ 13 w 14"/>
                  <a:gd name="T9" fmla="*/ 19 h 28"/>
                  <a:gd name="T10" fmla="*/ 14 w 14"/>
                  <a:gd name="T11" fmla="*/ 23 h 28"/>
                  <a:gd name="T12" fmla="*/ 14 w 14"/>
                  <a:gd name="T13" fmla="*/ 27 h 28"/>
                  <a:gd name="T14" fmla="*/ 7 w 14"/>
                  <a:gd name="T15" fmla="*/ 28 h 28"/>
                  <a:gd name="T16" fmla="*/ 7 w 14"/>
                  <a:gd name="T17" fmla="*/ 24 h 28"/>
                  <a:gd name="T18" fmla="*/ 6 w 14"/>
                  <a:gd name="T19" fmla="*/ 21 h 28"/>
                  <a:gd name="T20" fmla="*/ 4 w 14"/>
                  <a:gd name="T21" fmla="*/ 16 h 28"/>
                  <a:gd name="T22" fmla="*/ 2 w 14"/>
                  <a:gd name="T23" fmla="*/ 10 h 28"/>
                  <a:gd name="T24" fmla="*/ 0 w 14"/>
                  <a:gd name="T25" fmla="*/ 6 h 28"/>
                  <a:gd name="T26" fmla="*/ 0 w 14"/>
                  <a:gd name="T27" fmla="*/ 1 h 28"/>
                  <a:gd name="T28" fmla="*/ 7 w 14"/>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8"/>
                  <a:gd name="T47" fmla="*/ 14 w 14"/>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8">
                    <a:moveTo>
                      <a:pt x="7" y="0"/>
                    </a:moveTo>
                    <a:lnTo>
                      <a:pt x="8" y="4"/>
                    </a:lnTo>
                    <a:lnTo>
                      <a:pt x="9" y="7"/>
                    </a:lnTo>
                    <a:lnTo>
                      <a:pt x="11" y="13"/>
                    </a:lnTo>
                    <a:lnTo>
                      <a:pt x="13" y="19"/>
                    </a:lnTo>
                    <a:lnTo>
                      <a:pt x="14" y="23"/>
                    </a:lnTo>
                    <a:lnTo>
                      <a:pt x="14" y="27"/>
                    </a:lnTo>
                    <a:lnTo>
                      <a:pt x="7" y="28"/>
                    </a:lnTo>
                    <a:lnTo>
                      <a:pt x="7" y="24"/>
                    </a:lnTo>
                    <a:lnTo>
                      <a:pt x="6" y="21"/>
                    </a:lnTo>
                    <a:lnTo>
                      <a:pt x="4" y="16"/>
                    </a:lnTo>
                    <a:lnTo>
                      <a:pt x="2" y="10"/>
                    </a:lnTo>
                    <a:lnTo>
                      <a:pt x="0" y="6"/>
                    </a:lnTo>
                    <a:lnTo>
                      <a:pt x="0" y="1"/>
                    </a:lnTo>
                    <a:lnTo>
                      <a:pt x="7" y="0"/>
                    </a:lnTo>
                    <a:close/>
                  </a:path>
                </a:pathLst>
              </a:custGeom>
              <a:solidFill>
                <a:srgbClr val="000000"/>
              </a:solidFill>
              <a:ln w="9525">
                <a:noFill/>
                <a:round/>
                <a:headEnd/>
                <a:tailEnd/>
              </a:ln>
            </p:spPr>
            <p:txBody>
              <a:bodyPr/>
              <a:lstStyle/>
              <a:p>
                <a:endParaRPr lang="he-IL"/>
              </a:p>
            </p:txBody>
          </p:sp>
          <p:sp>
            <p:nvSpPr>
              <p:cNvPr id="147" name="Freeform 250"/>
              <p:cNvSpPr>
                <a:spLocks/>
              </p:cNvSpPr>
              <p:nvPr/>
            </p:nvSpPr>
            <p:spPr bwMode="auto">
              <a:xfrm>
                <a:off x="4477" y="2772"/>
                <a:ext cx="7" cy="1"/>
              </a:xfrm>
              <a:custGeom>
                <a:avLst/>
                <a:gdLst>
                  <a:gd name="T0" fmla="*/ 0 w 7"/>
                  <a:gd name="T1" fmla="*/ 0 h 1"/>
                  <a:gd name="T2" fmla="*/ 0 w 7"/>
                  <a:gd name="T3" fmla="*/ 1 h 1"/>
                  <a:gd name="T4" fmla="*/ 7 w 7"/>
                  <a:gd name="T5" fmla="*/ 0 h 1"/>
                  <a:gd name="T6" fmla="*/ 7 w 7"/>
                  <a:gd name="T7" fmla="*/ 1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0"/>
                    </a:moveTo>
                    <a:lnTo>
                      <a:pt x="0" y="1"/>
                    </a:lnTo>
                    <a:lnTo>
                      <a:pt x="7" y="0"/>
                    </a:lnTo>
                    <a:lnTo>
                      <a:pt x="7" y="1"/>
                    </a:lnTo>
                    <a:lnTo>
                      <a:pt x="0" y="0"/>
                    </a:lnTo>
                    <a:close/>
                  </a:path>
                </a:pathLst>
              </a:custGeom>
              <a:solidFill>
                <a:srgbClr val="000000"/>
              </a:solidFill>
              <a:ln w="9525">
                <a:noFill/>
                <a:round/>
                <a:headEnd/>
                <a:tailEnd/>
              </a:ln>
            </p:spPr>
            <p:txBody>
              <a:bodyPr/>
              <a:lstStyle/>
              <a:p>
                <a:endParaRPr lang="he-IL"/>
              </a:p>
            </p:txBody>
          </p:sp>
          <p:sp>
            <p:nvSpPr>
              <p:cNvPr id="148" name="Freeform 251"/>
              <p:cNvSpPr>
                <a:spLocks/>
              </p:cNvSpPr>
              <p:nvPr/>
            </p:nvSpPr>
            <p:spPr bwMode="auto">
              <a:xfrm>
                <a:off x="4484" y="2799"/>
                <a:ext cx="15" cy="32"/>
              </a:xfrm>
              <a:custGeom>
                <a:avLst/>
                <a:gdLst>
                  <a:gd name="T0" fmla="*/ 7 w 15"/>
                  <a:gd name="T1" fmla="*/ 0 h 32"/>
                  <a:gd name="T2" fmla="*/ 8 w 15"/>
                  <a:gd name="T3" fmla="*/ 3 h 32"/>
                  <a:gd name="T4" fmla="*/ 9 w 15"/>
                  <a:gd name="T5" fmla="*/ 6 h 32"/>
                  <a:gd name="T6" fmla="*/ 11 w 15"/>
                  <a:gd name="T7" fmla="*/ 15 h 32"/>
                  <a:gd name="T8" fmla="*/ 14 w 15"/>
                  <a:gd name="T9" fmla="*/ 24 h 32"/>
                  <a:gd name="T10" fmla="*/ 15 w 15"/>
                  <a:gd name="T11" fmla="*/ 29 h 32"/>
                  <a:gd name="T12" fmla="*/ 15 w 15"/>
                  <a:gd name="T13" fmla="*/ 32 h 32"/>
                  <a:gd name="T14" fmla="*/ 8 w 15"/>
                  <a:gd name="T15" fmla="*/ 32 h 32"/>
                  <a:gd name="T16" fmla="*/ 8 w 15"/>
                  <a:gd name="T17" fmla="*/ 30 h 32"/>
                  <a:gd name="T18" fmla="*/ 7 w 15"/>
                  <a:gd name="T19" fmla="*/ 26 h 32"/>
                  <a:gd name="T20" fmla="*/ 4 w 15"/>
                  <a:gd name="T21" fmla="*/ 17 h 32"/>
                  <a:gd name="T22" fmla="*/ 1 w 15"/>
                  <a:gd name="T23" fmla="*/ 8 h 32"/>
                  <a:gd name="T24" fmla="*/ 0 w 15"/>
                  <a:gd name="T25" fmla="*/ 4 h 32"/>
                  <a:gd name="T26" fmla="*/ 0 w 15"/>
                  <a:gd name="T27" fmla="*/ 1 h 32"/>
                  <a:gd name="T28" fmla="*/ 7 w 15"/>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32"/>
                  <a:gd name="T47" fmla="*/ 15 w 15"/>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32">
                    <a:moveTo>
                      <a:pt x="7" y="0"/>
                    </a:moveTo>
                    <a:lnTo>
                      <a:pt x="8" y="3"/>
                    </a:lnTo>
                    <a:lnTo>
                      <a:pt x="9" y="6"/>
                    </a:lnTo>
                    <a:lnTo>
                      <a:pt x="11" y="15"/>
                    </a:lnTo>
                    <a:lnTo>
                      <a:pt x="14" y="24"/>
                    </a:lnTo>
                    <a:lnTo>
                      <a:pt x="15" y="29"/>
                    </a:lnTo>
                    <a:lnTo>
                      <a:pt x="15" y="32"/>
                    </a:lnTo>
                    <a:lnTo>
                      <a:pt x="8" y="32"/>
                    </a:lnTo>
                    <a:lnTo>
                      <a:pt x="8" y="30"/>
                    </a:lnTo>
                    <a:lnTo>
                      <a:pt x="7" y="26"/>
                    </a:lnTo>
                    <a:lnTo>
                      <a:pt x="4" y="17"/>
                    </a:lnTo>
                    <a:lnTo>
                      <a:pt x="1" y="8"/>
                    </a:lnTo>
                    <a:lnTo>
                      <a:pt x="0" y="4"/>
                    </a:lnTo>
                    <a:lnTo>
                      <a:pt x="0" y="1"/>
                    </a:lnTo>
                    <a:lnTo>
                      <a:pt x="7" y="0"/>
                    </a:lnTo>
                    <a:close/>
                  </a:path>
                </a:pathLst>
              </a:custGeom>
              <a:solidFill>
                <a:srgbClr val="000000"/>
              </a:solidFill>
              <a:ln w="9525">
                <a:noFill/>
                <a:round/>
                <a:headEnd/>
                <a:tailEnd/>
              </a:ln>
            </p:spPr>
            <p:txBody>
              <a:bodyPr/>
              <a:lstStyle/>
              <a:p>
                <a:endParaRPr lang="he-IL"/>
              </a:p>
            </p:txBody>
          </p:sp>
          <p:sp>
            <p:nvSpPr>
              <p:cNvPr id="149" name="Freeform 252"/>
              <p:cNvSpPr>
                <a:spLocks/>
              </p:cNvSpPr>
              <p:nvPr/>
            </p:nvSpPr>
            <p:spPr bwMode="auto">
              <a:xfrm>
                <a:off x="4484" y="2799"/>
                <a:ext cx="7" cy="1"/>
              </a:xfrm>
              <a:custGeom>
                <a:avLst/>
                <a:gdLst>
                  <a:gd name="T0" fmla="*/ 0 w 7"/>
                  <a:gd name="T1" fmla="*/ 1 h 1"/>
                  <a:gd name="T2" fmla="*/ 7 w 7"/>
                  <a:gd name="T3" fmla="*/ 0 h 1"/>
                  <a:gd name="T4" fmla="*/ 0 w 7"/>
                  <a:gd name="T5" fmla="*/ 1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1"/>
                    </a:moveTo>
                    <a:lnTo>
                      <a:pt x="7" y="0"/>
                    </a:lnTo>
                    <a:lnTo>
                      <a:pt x="0" y="1"/>
                    </a:lnTo>
                    <a:close/>
                  </a:path>
                </a:pathLst>
              </a:custGeom>
              <a:solidFill>
                <a:srgbClr val="000000"/>
              </a:solidFill>
              <a:ln w="9525">
                <a:noFill/>
                <a:round/>
                <a:headEnd/>
                <a:tailEnd/>
              </a:ln>
            </p:spPr>
            <p:txBody>
              <a:bodyPr/>
              <a:lstStyle/>
              <a:p>
                <a:endParaRPr lang="he-IL"/>
              </a:p>
            </p:txBody>
          </p:sp>
          <p:sp>
            <p:nvSpPr>
              <p:cNvPr id="150" name="Freeform 253"/>
              <p:cNvSpPr>
                <a:spLocks/>
              </p:cNvSpPr>
              <p:nvPr/>
            </p:nvSpPr>
            <p:spPr bwMode="auto">
              <a:xfrm>
                <a:off x="4492" y="2721"/>
                <a:ext cx="89" cy="111"/>
              </a:xfrm>
              <a:custGeom>
                <a:avLst/>
                <a:gdLst>
                  <a:gd name="T0" fmla="*/ 0 w 89"/>
                  <a:gd name="T1" fmla="*/ 110 h 111"/>
                  <a:gd name="T2" fmla="*/ 1 w 89"/>
                  <a:gd name="T3" fmla="*/ 103 h 111"/>
                  <a:gd name="T4" fmla="*/ 1 w 89"/>
                  <a:gd name="T5" fmla="*/ 96 h 111"/>
                  <a:gd name="T6" fmla="*/ 4 w 89"/>
                  <a:gd name="T7" fmla="*/ 84 h 111"/>
                  <a:gd name="T8" fmla="*/ 7 w 89"/>
                  <a:gd name="T9" fmla="*/ 73 h 111"/>
                  <a:gd name="T10" fmla="*/ 12 w 89"/>
                  <a:gd name="T11" fmla="*/ 64 h 111"/>
                  <a:gd name="T12" fmla="*/ 16 w 89"/>
                  <a:gd name="T13" fmla="*/ 56 h 111"/>
                  <a:gd name="T14" fmla="*/ 19 w 89"/>
                  <a:gd name="T15" fmla="*/ 52 h 111"/>
                  <a:gd name="T16" fmla="*/ 22 w 89"/>
                  <a:gd name="T17" fmla="*/ 49 h 111"/>
                  <a:gd name="T18" fmla="*/ 27 w 89"/>
                  <a:gd name="T19" fmla="*/ 43 h 111"/>
                  <a:gd name="T20" fmla="*/ 34 w 89"/>
                  <a:gd name="T21" fmla="*/ 38 h 111"/>
                  <a:gd name="T22" fmla="*/ 47 w 89"/>
                  <a:gd name="T23" fmla="*/ 29 h 111"/>
                  <a:gd name="T24" fmla="*/ 60 w 89"/>
                  <a:gd name="T25" fmla="*/ 21 h 111"/>
                  <a:gd name="T26" fmla="*/ 66 w 89"/>
                  <a:gd name="T27" fmla="*/ 17 h 111"/>
                  <a:gd name="T28" fmla="*/ 72 w 89"/>
                  <a:gd name="T29" fmla="*/ 13 h 111"/>
                  <a:gd name="T30" fmla="*/ 78 w 89"/>
                  <a:gd name="T31" fmla="*/ 7 h 111"/>
                  <a:gd name="T32" fmla="*/ 84 w 89"/>
                  <a:gd name="T33" fmla="*/ 0 h 111"/>
                  <a:gd name="T34" fmla="*/ 89 w 89"/>
                  <a:gd name="T35" fmla="*/ 6 h 111"/>
                  <a:gd name="T36" fmla="*/ 83 w 89"/>
                  <a:gd name="T37" fmla="*/ 13 h 111"/>
                  <a:gd name="T38" fmla="*/ 77 w 89"/>
                  <a:gd name="T39" fmla="*/ 18 h 111"/>
                  <a:gd name="T40" fmla="*/ 71 w 89"/>
                  <a:gd name="T41" fmla="*/ 23 h 111"/>
                  <a:gd name="T42" fmla="*/ 64 w 89"/>
                  <a:gd name="T43" fmla="*/ 28 h 111"/>
                  <a:gd name="T44" fmla="*/ 51 w 89"/>
                  <a:gd name="T45" fmla="*/ 36 h 111"/>
                  <a:gd name="T46" fmla="*/ 38 w 89"/>
                  <a:gd name="T47" fmla="*/ 44 h 111"/>
                  <a:gd name="T48" fmla="*/ 33 w 89"/>
                  <a:gd name="T49" fmla="*/ 48 h 111"/>
                  <a:gd name="T50" fmla="*/ 27 w 89"/>
                  <a:gd name="T51" fmla="*/ 54 h 111"/>
                  <a:gd name="T52" fmla="*/ 25 w 89"/>
                  <a:gd name="T53" fmla="*/ 57 h 111"/>
                  <a:gd name="T54" fmla="*/ 22 w 89"/>
                  <a:gd name="T55" fmla="*/ 60 h 111"/>
                  <a:gd name="T56" fmla="*/ 18 w 89"/>
                  <a:gd name="T57" fmla="*/ 67 h 111"/>
                  <a:gd name="T58" fmla="*/ 14 w 89"/>
                  <a:gd name="T59" fmla="*/ 76 h 111"/>
                  <a:gd name="T60" fmla="*/ 11 w 89"/>
                  <a:gd name="T61" fmla="*/ 85 h 111"/>
                  <a:gd name="T62" fmla="*/ 9 w 89"/>
                  <a:gd name="T63" fmla="*/ 97 h 111"/>
                  <a:gd name="T64" fmla="*/ 8 w 89"/>
                  <a:gd name="T65" fmla="*/ 104 h 111"/>
                  <a:gd name="T66" fmla="*/ 7 w 89"/>
                  <a:gd name="T67" fmla="*/ 111 h 111"/>
                  <a:gd name="T68" fmla="*/ 0 w 89"/>
                  <a:gd name="T69" fmla="*/ 110 h 1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11"/>
                  <a:gd name="T107" fmla="*/ 89 w 89"/>
                  <a:gd name="T108" fmla="*/ 111 h 1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11">
                    <a:moveTo>
                      <a:pt x="0" y="110"/>
                    </a:moveTo>
                    <a:lnTo>
                      <a:pt x="1" y="103"/>
                    </a:lnTo>
                    <a:lnTo>
                      <a:pt x="1" y="96"/>
                    </a:lnTo>
                    <a:lnTo>
                      <a:pt x="4" y="84"/>
                    </a:lnTo>
                    <a:lnTo>
                      <a:pt x="7" y="73"/>
                    </a:lnTo>
                    <a:lnTo>
                      <a:pt x="12" y="64"/>
                    </a:lnTo>
                    <a:lnTo>
                      <a:pt x="16" y="56"/>
                    </a:lnTo>
                    <a:lnTo>
                      <a:pt x="19" y="52"/>
                    </a:lnTo>
                    <a:lnTo>
                      <a:pt x="22" y="49"/>
                    </a:lnTo>
                    <a:lnTo>
                      <a:pt x="27" y="43"/>
                    </a:lnTo>
                    <a:lnTo>
                      <a:pt x="34" y="38"/>
                    </a:lnTo>
                    <a:lnTo>
                      <a:pt x="47" y="29"/>
                    </a:lnTo>
                    <a:lnTo>
                      <a:pt x="60" y="21"/>
                    </a:lnTo>
                    <a:lnTo>
                      <a:pt x="66" y="17"/>
                    </a:lnTo>
                    <a:lnTo>
                      <a:pt x="72" y="13"/>
                    </a:lnTo>
                    <a:lnTo>
                      <a:pt x="78" y="7"/>
                    </a:lnTo>
                    <a:lnTo>
                      <a:pt x="84" y="0"/>
                    </a:lnTo>
                    <a:lnTo>
                      <a:pt x="89" y="6"/>
                    </a:lnTo>
                    <a:lnTo>
                      <a:pt x="83" y="13"/>
                    </a:lnTo>
                    <a:lnTo>
                      <a:pt x="77" y="18"/>
                    </a:lnTo>
                    <a:lnTo>
                      <a:pt x="71" y="23"/>
                    </a:lnTo>
                    <a:lnTo>
                      <a:pt x="64" y="28"/>
                    </a:lnTo>
                    <a:lnTo>
                      <a:pt x="51" y="36"/>
                    </a:lnTo>
                    <a:lnTo>
                      <a:pt x="38" y="44"/>
                    </a:lnTo>
                    <a:lnTo>
                      <a:pt x="33" y="48"/>
                    </a:lnTo>
                    <a:lnTo>
                      <a:pt x="27" y="54"/>
                    </a:lnTo>
                    <a:lnTo>
                      <a:pt x="25" y="57"/>
                    </a:lnTo>
                    <a:lnTo>
                      <a:pt x="22" y="60"/>
                    </a:lnTo>
                    <a:lnTo>
                      <a:pt x="18" y="67"/>
                    </a:lnTo>
                    <a:lnTo>
                      <a:pt x="14" y="76"/>
                    </a:lnTo>
                    <a:lnTo>
                      <a:pt x="11" y="85"/>
                    </a:lnTo>
                    <a:lnTo>
                      <a:pt x="9" y="97"/>
                    </a:lnTo>
                    <a:lnTo>
                      <a:pt x="8" y="104"/>
                    </a:lnTo>
                    <a:lnTo>
                      <a:pt x="7" y="111"/>
                    </a:lnTo>
                    <a:lnTo>
                      <a:pt x="0" y="110"/>
                    </a:lnTo>
                    <a:close/>
                  </a:path>
                </a:pathLst>
              </a:custGeom>
              <a:solidFill>
                <a:srgbClr val="000000"/>
              </a:solidFill>
              <a:ln w="9525">
                <a:noFill/>
                <a:round/>
                <a:headEnd/>
                <a:tailEnd/>
              </a:ln>
            </p:spPr>
            <p:txBody>
              <a:bodyPr/>
              <a:lstStyle/>
              <a:p>
                <a:endParaRPr lang="he-IL"/>
              </a:p>
            </p:txBody>
          </p:sp>
          <p:sp>
            <p:nvSpPr>
              <p:cNvPr id="151" name="Freeform 254"/>
              <p:cNvSpPr>
                <a:spLocks/>
              </p:cNvSpPr>
              <p:nvPr/>
            </p:nvSpPr>
            <p:spPr bwMode="auto">
              <a:xfrm>
                <a:off x="4492" y="2831"/>
                <a:ext cx="7" cy="1"/>
              </a:xfrm>
              <a:custGeom>
                <a:avLst/>
                <a:gdLst>
                  <a:gd name="T0" fmla="*/ 0 w 7"/>
                  <a:gd name="T1" fmla="*/ 0 h 1"/>
                  <a:gd name="T2" fmla="*/ 7 w 7"/>
                  <a:gd name="T3" fmla="*/ 1 h 1"/>
                  <a:gd name="T4" fmla="*/ 0 w 7"/>
                  <a:gd name="T5" fmla="*/ 0 h 1"/>
                  <a:gd name="T6" fmla="*/ 7 w 7"/>
                  <a:gd name="T7" fmla="*/ 0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0"/>
                    </a:moveTo>
                    <a:lnTo>
                      <a:pt x="7" y="1"/>
                    </a:lnTo>
                    <a:lnTo>
                      <a:pt x="0" y="0"/>
                    </a:lnTo>
                    <a:lnTo>
                      <a:pt x="7" y="0"/>
                    </a:lnTo>
                    <a:lnTo>
                      <a:pt x="0" y="0"/>
                    </a:lnTo>
                    <a:close/>
                  </a:path>
                </a:pathLst>
              </a:custGeom>
              <a:solidFill>
                <a:srgbClr val="000000"/>
              </a:solidFill>
              <a:ln w="9525">
                <a:noFill/>
                <a:round/>
                <a:headEnd/>
                <a:tailEnd/>
              </a:ln>
            </p:spPr>
            <p:txBody>
              <a:bodyPr/>
              <a:lstStyle/>
              <a:p>
                <a:endParaRPr lang="he-IL"/>
              </a:p>
            </p:txBody>
          </p:sp>
          <p:sp>
            <p:nvSpPr>
              <p:cNvPr id="152" name="Freeform 255"/>
              <p:cNvSpPr>
                <a:spLocks/>
              </p:cNvSpPr>
              <p:nvPr/>
            </p:nvSpPr>
            <p:spPr bwMode="auto">
              <a:xfrm>
                <a:off x="4575" y="2724"/>
                <a:ext cx="14" cy="39"/>
              </a:xfrm>
              <a:custGeom>
                <a:avLst/>
                <a:gdLst>
                  <a:gd name="T0" fmla="*/ 7 w 14"/>
                  <a:gd name="T1" fmla="*/ 0 h 39"/>
                  <a:gd name="T2" fmla="*/ 9 w 14"/>
                  <a:gd name="T3" fmla="*/ 10 h 39"/>
                  <a:gd name="T4" fmla="*/ 11 w 14"/>
                  <a:gd name="T5" fmla="*/ 19 h 39"/>
                  <a:gd name="T6" fmla="*/ 13 w 14"/>
                  <a:gd name="T7" fmla="*/ 28 h 39"/>
                  <a:gd name="T8" fmla="*/ 13 w 14"/>
                  <a:gd name="T9" fmla="*/ 33 h 39"/>
                  <a:gd name="T10" fmla="*/ 14 w 14"/>
                  <a:gd name="T11" fmla="*/ 39 h 39"/>
                  <a:gd name="T12" fmla="*/ 6 w 14"/>
                  <a:gd name="T13" fmla="*/ 39 h 39"/>
                  <a:gd name="T14" fmla="*/ 6 w 14"/>
                  <a:gd name="T15" fmla="*/ 34 h 39"/>
                  <a:gd name="T16" fmla="*/ 5 w 14"/>
                  <a:gd name="T17" fmla="*/ 29 h 39"/>
                  <a:gd name="T18" fmla="*/ 4 w 14"/>
                  <a:gd name="T19" fmla="*/ 21 h 39"/>
                  <a:gd name="T20" fmla="*/ 2 w 14"/>
                  <a:gd name="T21" fmla="*/ 12 h 39"/>
                  <a:gd name="T22" fmla="*/ 0 w 14"/>
                  <a:gd name="T23" fmla="*/ 1 h 39"/>
                  <a:gd name="T24" fmla="*/ 7 w 14"/>
                  <a:gd name="T25" fmla="*/ 0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39"/>
                  <a:gd name="T41" fmla="*/ 14 w 14"/>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39">
                    <a:moveTo>
                      <a:pt x="7" y="0"/>
                    </a:moveTo>
                    <a:lnTo>
                      <a:pt x="9" y="10"/>
                    </a:lnTo>
                    <a:lnTo>
                      <a:pt x="11" y="19"/>
                    </a:lnTo>
                    <a:lnTo>
                      <a:pt x="13" y="28"/>
                    </a:lnTo>
                    <a:lnTo>
                      <a:pt x="13" y="33"/>
                    </a:lnTo>
                    <a:lnTo>
                      <a:pt x="14" y="39"/>
                    </a:lnTo>
                    <a:lnTo>
                      <a:pt x="6" y="39"/>
                    </a:lnTo>
                    <a:lnTo>
                      <a:pt x="6" y="34"/>
                    </a:lnTo>
                    <a:lnTo>
                      <a:pt x="5" y="29"/>
                    </a:lnTo>
                    <a:lnTo>
                      <a:pt x="4" y="21"/>
                    </a:lnTo>
                    <a:lnTo>
                      <a:pt x="2" y="12"/>
                    </a:lnTo>
                    <a:lnTo>
                      <a:pt x="0" y="1"/>
                    </a:lnTo>
                    <a:lnTo>
                      <a:pt x="7" y="0"/>
                    </a:lnTo>
                    <a:close/>
                  </a:path>
                </a:pathLst>
              </a:custGeom>
              <a:solidFill>
                <a:srgbClr val="000000"/>
              </a:solidFill>
              <a:ln w="9525">
                <a:noFill/>
                <a:round/>
                <a:headEnd/>
                <a:tailEnd/>
              </a:ln>
            </p:spPr>
            <p:txBody>
              <a:bodyPr/>
              <a:lstStyle/>
              <a:p>
                <a:endParaRPr lang="he-IL"/>
              </a:p>
            </p:txBody>
          </p:sp>
          <p:sp>
            <p:nvSpPr>
              <p:cNvPr id="153" name="Freeform 256"/>
              <p:cNvSpPr>
                <a:spLocks/>
              </p:cNvSpPr>
              <p:nvPr/>
            </p:nvSpPr>
            <p:spPr bwMode="auto">
              <a:xfrm>
                <a:off x="4575" y="2715"/>
                <a:ext cx="7" cy="12"/>
              </a:xfrm>
              <a:custGeom>
                <a:avLst/>
                <a:gdLst>
                  <a:gd name="T0" fmla="*/ 1 w 7"/>
                  <a:gd name="T1" fmla="*/ 6 h 12"/>
                  <a:gd name="T2" fmla="*/ 6 w 7"/>
                  <a:gd name="T3" fmla="*/ 0 h 12"/>
                  <a:gd name="T4" fmla="*/ 7 w 7"/>
                  <a:gd name="T5" fmla="*/ 9 h 12"/>
                  <a:gd name="T6" fmla="*/ 0 w 7"/>
                  <a:gd name="T7" fmla="*/ 10 h 12"/>
                  <a:gd name="T8" fmla="*/ 6 w 7"/>
                  <a:gd name="T9" fmla="*/ 12 h 12"/>
                  <a:gd name="T10" fmla="*/ 1 w 7"/>
                  <a:gd name="T11" fmla="*/ 6 h 12"/>
                  <a:gd name="T12" fmla="*/ 0 60000 65536"/>
                  <a:gd name="T13" fmla="*/ 0 60000 65536"/>
                  <a:gd name="T14" fmla="*/ 0 60000 65536"/>
                  <a:gd name="T15" fmla="*/ 0 60000 65536"/>
                  <a:gd name="T16" fmla="*/ 0 60000 65536"/>
                  <a:gd name="T17" fmla="*/ 0 60000 65536"/>
                  <a:gd name="T18" fmla="*/ 0 w 7"/>
                  <a:gd name="T19" fmla="*/ 0 h 12"/>
                  <a:gd name="T20" fmla="*/ 7 w 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 h="12">
                    <a:moveTo>
                      <a:pt x="1" y="6"/>
                    </a:moveTo>
                    <a:lnTo>
                      <a:pt x="6" y="0"/>
                    </a:lnTo>
                    <a:lnTo>
                      <a:pt x="7" y="9"/>
                    </a:lnTo>
                    <a:lnTo>
                      <a:pt x="0" y="10"/>
                    </a:lnTo>
                    <a:lnTo>
                      <a:pt x="6" y="12"/>
                    </a:lnTo>
                    <a:lnTo>
                      <a:pt x="1" y="6"/>
                    </a:lnTo>
                    <a:close/>
                  </a:path>
                </a:pathLst>
              </a:custGeom>
              <a:solidFill>
                <a:srgbClr val="000000"/>
              </a:solidFill>
              <a:ln w="9525">
                <a:noFill/>
                <a:round/>
                <a:headEnd/>
                <a:tailEnd/>
              </a:ln>
            </p:spPr>
            <p:txBody>
              <a:bodyPr/>
              <a:lstStyle/>
              <a:p>
                <a:endParaRPr lang="he-IL"/>
              </a:p>
            </p:txBody>
          </p:sp>
          <p:sp>
            <p:nvSpPr>
              <p:cNvPr id="154" name="Freeform 257"/>
              <p:cNvSpPr>
                <a:spLocks/>
              </p:cNvSpPr>
              <p:nvPr/>
            </p:nvSpPr>
            <p:spPr bwMode="auto">
              <a:xfrm>
                <a:off x="4502" y="2763"/>
                <a:ext cx="87" cy="99"/>
              </a:xfrm>
              <a:custGeom>
                <a:avLst/>
                <a:gdLst>
                  <a:gd name="T0" fmla="*/ 87 w 87"/>
                  <a:gd name="T1" fmla="*/ 0 h 99"/>
                  <a:gd name="T2" fmla="*/ 86 w 87"/>
                  <a:gd name="T3" fmla="*/ 8 h 99"/>
                  <a:gd name="T4" fmla="*/ 86 w 87"/>
                  <a:gd name="T5" fmla="*/ 12 h 99"/>
                  <a:gd name="T6" fmla="*/ 85 w 87"/>
                  <a:gd name="T7" fmla="*/ 16 h 99"/>
                  <a:gd name="T8" fmla="*/ 83 w 87"/>
                  <a:gd name="T9" fmla="*/ 23 h 99"/>
                  <a:gd name="T10" fmla="*/ 80 w 87"/>
                  <a:gd name="T11" fmla="*/ 31 h 99"/>
                  <a:gd name="T12" fmla="*/ 77 w 87"/>
                  <a:gd name="T13" fmla="*/ 38 h 99"/>
                  <a:gd name="T14" fmla="*/ 73 w 87"/>
                  <a:gd name="T15" fmla="*/ 45 h 99"/>
                  <a:gd name="T16" fmla="*/ 68 w 87"/>
                  <a:gd name="T17" fmla="*/ 52 h 99"/>
                  <a:gd name="T18" fmla="*/ 65 w 87"/>
                  <a:gd name="T19" fmla="*/ 55 h 99"/>
                  <a:gd name="T20" fmla="*/ 63 w 87"/>
                  <a:gd name="T21" fmla="*/ 59 h 99"/>
                  <a:gd name="T22" fmla="*/ 57 w 87"/>
                  <a:gd name="T23" fmla="*/ 65 h 99"/>
                  <a:gd name="T24" fmla="*/ 50 w 87"/>
                  <a:gd name="T25" fmla="*/ 70 h 99"/>
                  <a:gd name="T26" fmla="*/ 44 w 87"/>
                  <a:gd name="T27" fmla="*/ 76 h 99"/>
                  <a:gd name="T28" fmla="*/ 36 w 87"/>
                  <a:gd name="T29" fmla="*/ 81 h 99"/>
                  <a:gd name="T30" fmla="*/ 29 w 87"/>
                  <a:gd name="T31" fmla="*/ 87 h 99"/>
                  <a:gd name="T32" fmla="*/ 20 w 87"/>
                  <a:gd name="T33" fmla="*/ 91 h 99"/>
                  <a:gd name="T34" fmla="*/ 12 w 87"/>
                  <a:gd name="T35" fmla="*/ 96 h 99"/>
                  <a:gd name="T36" fmla="*/ 3 w 87"/>
                  <a:gd name="T37" fmla="*/ 99 h 99"/>
                  <a:gd name="T38" fmla="*/ 0 w 87"/>
                  <a:gd name="T39" fmla="*/ 93 h 99"/>
                  <a:gd name="T40" fmla="*/ 9 w 87"/>
                  <a:gd name="T41" fmla="*/ 89 h 99"/>
                  <a:gd name="T42" fmla="*/ 17 w 87"/>
                  <a:gd name="T43" fmla="*/ 85 h 99"/>
                  <a:gd name="T44" fmla="*/ 24 w 87"/>
                  <a:gd name="T45" fmla="*/ 80 h 99"/>
                  <a:gd name="T46" fmla="*/ 32 w 87"/>
                  <a:gd name="T47" fmla="*/ 75 h 99"/>
                  <a:gd name="T48" fmla="*/ 39 w 87"/>
                  <a:gd name="T49" fmla="*/ 70 h 99"/>
                  <a:gd name="T50" fmla="*/ 45 w 87"/>
                  <a:gd name="T51" fmla="*/ 65 h 99"/>
                  <a:gd name="T52" fmla="*/ 51 w 87"/>
                  <a:gd name="T53" fmla="*/ 59 h 99"/>
                  <a:gd name="T54" fmla="*/ 57 w 87"/>
                  <a:gd name="T55" fmla="*/ 53 h 99"/>
                  <a:gd name="T56" fmla="*/ 60 w 87"/>
                  <a:gd name="T57" fmla="*/ 50 h 99"/>
                  <a:gd name="T58" fmla="*/ 62 w 87"/>
                  <a:gd name="T59" fmla="*/ 47 h 99"/>
                  <a:gd name="T60" fmla="*/ 66 w 87"/>
                  <a:gd name="T61" fmla="*/ 41 h 99"/>
                  <a:gd name="T62" fmla="*/ 70 w 87"/>
                  <a:gd name="T63" fmla="*/ 35 h 99"/>
                  <a:gd name="T64" fmla="*/ 73 w 87"/>
                  <a:gd name="T65" fmla="*/ 28 h 99"/>
                  <a:gd name="T66" fmla="*/ 76 w 87"/>
                  <a:gd name="T67" fmla="*/ 21 h 99"/>
                  <a:gd name="T68" fmla="*/ 78 w 87"/>
                  <a:gd name="T69" fmla="*/ 14 h 99"/>
                  <a:gd name="T70" fmla="*/ 78 w 87"/>
                  <a:gd name="T71" fmla="*/ 11 h 99"/>
                  <a:gd name="T72" fmla="*/ 79 w 87"/>
                  <a:gd name="T73" fmla="*/ 7 h 99"/>
                  <a:gd name="T74" fmla="*/ 79 w 87"/>
                  <a:gd name="T75" fmla="*/ 0 h 99"/>
                  <a:gd name="T76" fmla="*/ 87 w 87"/>
                  <a:gd name="T77" fmla="*/ 0 h 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7"/>
                  <a:gd name="T118" fmla="*/ 0 h 99"/>
                  <a:gd name="T119" fmla="*/ 87 w 87"/>
                  <a:gd name="T120" fmla="*/ 99 h 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7" h="99">
                    <a:moveTo>
                      <a:pt x="87" y="0"/>
                    </a:moveTo>
                    <a:lnTo>
                      <a:pt x="86" y="8"/>
                    </a:lnTo>
                    <a:lnTo>
                      <a:pt x="86" y="12"/>
                    </a:lnTo>
                    <a:lnTo>
                      <a:pt x="85" y="16"/>
                    </a:lnTo>
                    <a:lnTo>
                      <a:pt x="83" y="23"/>
                    </a:lnTo>
                    <a:lnTo>
                      <a:pt x="80" y="31"/>
                    </a:lnTo>
                    <a:lnTo>
                      <a:pt x="77" y="38"/>
                    </a:lnTo>
                    <a:lnTo>
                      <a:pt x="73" y="45"/>
                    </a:lnTo>
                    <a:lnTo>
                      <a:pt x="68" y="52"/>
                    </a:lnTo>
                    <a:lnTo>
                      <a:pt x="65" y="55"/>
                    </a:lnTo>
                    <a:lnTo>
                      <a:pt x="63" y="59"/>
                    </a:lnTo>
                    <a:lnTo>
                      <a:pt x="57" y="65"/>
                    </a:lnTo>
                    <a:lnTo>
                      <a:pt x="50" y="70"/>
                    </a:lnTo>
                    <a:lnTo>
                      <a:pt x="44" y="76"/>
                    </a:lnTo>
                    <a:lnTo>
                      <a:pt x="36" y="81"/>
                    </a:lnTo>
                    <a:lnTo>
                      <a:pt x="29" y="87"/>
                    </a:lnTo>
                    <a:lnTo>
                      <a:pt x="20" y="91"/>
                    </a:lnTo>
                    <a:lnTo>
                      <a:pt x="12" y="96"/>
                    </a:lnTo>
                    <a:lnTo>
                      <a:pt x="3" y="99"/>
                    </a:lnTo>
                    <a:lnTo>
                      <a:pt x="0" y="93"/>
                    </a:lnTo>
                    <a:lnTo>
                      <a:pt x="9" y="89"/>
                    </a:lnTo>
                    <a:lnTo>
                      <a:pt x="17" y="85"/>
                    </a:lnTo>
                    <a:lnTo>
                      <a:pt x="24" y="80"/>
                    </a:lnTo>
                    <a:lnTo>
                      <a:pt x="32" y="75"/>
                    </a:lnTo>
                    <a:lnTo>
                      <a:pt x="39" y="70"/>
                    </a:lnTo>
                    <a:lnTo>
                      <a:pt x="45" y="65"/>
                    </a:lnTo>
                    <a:lnTo>
                      <a:pt x="51" y="59"/>
                    </a:lnTo>
                    <a:lnTo>
                      <a:pt x="57" y="53"/>
                    </a:lnTo>
                    <a:lnTo>
                      <a:pt x="60" y="50"/>
                    </a:lnTo>
                    <a:lnTo>
                      <a:pt x="62" y="47"/>
                    </a:lnTo>
                    <a:lnTo>
                      <a:pt x="66" y="41"/>
                    </a:lnTo>
                    <a:lnTo>
                      <a:pt x="70" y="35"/>
                    </a:lnTo>
                    <a:lnTo>
                      <a:pt x="73" y="28"/>
                    </a:lnTo>
                    <a:lnTo>
                      <a:pt x="76" y="21"/>
                    </a:lnTo>
                    <a:lnTo>
                      <a:pt x="78" y="14"/>
                    </a:lnTo>
                    <a:lnTo>
                      <a:pt x="78" y="11"/>
                    </a:lnTo>
                    <a:lnTo>
                      <a:pt x="79" y="7"/>
                    </a:lnTo>
                    <a:lnTo>
                      <a:pt x="79" y="0"/>
                    </a:lnTo>
                    <a:lnTo>
                      <a:pt x="87" y="0"/>
                    </a:lnTo>
                    <a:close/>
                  </a:path>
                </a:pathLst>
              </a:custGeom>
              <a:solidFill>
                <a:srgbClr val="000000"/>
              </a:solidFill>
              <a:ln w="9525">
                <a:noFill/>
                <a:round/>
                <a:headEnd/>
                <a:tailEnd/>
              </a:ln>
            </p:spPr>
            <p:txBody>
              <a:bodyPr/>
              <a:lstStyle/>
              <a:p>
                <a:endParaRPr lang="he-IL"/>
              </a:p>
            </p:txBody>
          </p:sp>
          <p:sp>
            <p:nvSpPr>
              <p:cNvPr id="155" name="Freeform 258"/>
              <p:cNvSpPr>
                <a:spLocks/>
              </p:cNvSpPr>
              <p:nvPr/>
            </p:nvSpPr>
            <p:spPr bwMode="auto">
              <a:xfrm>
                <a:off x="4581" y="2763"/>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he-IL"/>
              </a:p>
            </p:txBody>
          </p:sp>
          <p:sp>
            <p:nvSpPr>
              <p:cNvPr id="156" name="Freeform 259"/>
              <p:cNvSpPr>
                <a:spLocks/>
              </p:cNvSpPr>
              <p:nvPr/>
            </p:nvSpPr>
            <p:spPr bwMode="auto">
              <a:xfrm>
                <a:off x="4446" y="2856"/>
                <a:ext cx="60" cy="94"/>
              </a:xfrm>
              <a:custGeom>
                <a:avLst/>
                <a:gdLst>
                  <a:gd name="T0" fmla="*/ 60 w 60"/>
                  <a:gd name="T1" fmla="*/ 6 h 94"/>
                  <a:gd name="T2" fmla="*/ 56 w 60"/>
                  <a:gd name="T3" fmla="*/ 10 h 94"/>
                  <a:gd name="T4" fmla="*/ 52 w 60"/>
                  <a:gd name="T5" fmla="*/ 15 h 94"/>
                  <a:gd name="T6" fmla="*/ 48 w 60"/>
                  <a:gd name="T7" fmla="*/ 20 h 94"/>
                  <a:gd name="T8" fmla="*/ 44 w 60"/>
                  <a:gd name="T9" fmla="*/ 26 h 94"/>
                  <a:gd name="T10" fmla="*/ 37 w 60"/>
                  <a:gd name="T11" fmla="*/ 38 h 94"/>
                  <a:gd name="T12" fmla="*/ 30 w 60"/>
                  <a:gd name="T13" fmla="*/ 51 h 94"/>
                  <a:gd name="T14" fmla="*/ 18 w 60"/>
                  <a:gd name="T15" fmla="*/ 75 h 94"/>
                  <a:gd name="T16" fmla="*/ 12 w 60"/>
                  <a:gd name="T17" fmla="*/ 86 h 94"/>
                  <a:gd name="T18" fmla="*/ 7 w 60"/>
                  <a:gd name="T19" fmla="*/ 94 h 94"/>
                  <a:gd name="T20" fmla="*/ 0 w 60"/>
                  <a:gd name="T21" fmla="*/ 90 h 94"/>
                  <a:gd name="T22" fmla="*/ 6 w 60"/>
                  <a:gd name="T23" fmla="*/ 82 h 94"/>
                  <a:gd name="T24" fmla="*/ 11 w 60"/>
                  <a:gd name="T25" fmla="*/ 72 h 94"/>
                  <a:gd name="T26" fmla="*/ 23 w 60"/>
                  <a:gd name="T27" fmla="*/ 47 h 94"/>
                  <a:gd name="T28" fmla="*/ 30 w 60"/>
                  <a:gd name="T29" fmla="*/ 34 h 94"/>
                  <a:gd name="T30" fmla="*/ 38 w 60"/>
                  <a:gd name="T31" fmla="*/ 22 h 94"/>
                  <a:gd name="T32" fmla="*/ 42 w 60"/>
                  <a:gd name="T33" fmla="*/ 16 h 94"/>
                  <a:gd name="T34" fmla="*/ 46 w 60"/>
                  <a:gd name="T35" fmla="*/ 10 h 94"/>
                  <a:gd name="T36" fmla="*/ 51 w 60"/>
                  <a:gd name="T37" fmla="*/ 5 h 94"/>
                  <a:gd name="T38" fmla="*/ 55 w 60"/>
                  <a:gd name="T39" fmla="*/ 0 h 94"/>
                  <a:gd name="T40" fmla="*/ 60 w 60"/>
                  <a:gd name="T41" fmla="*/ 6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94"/>
                  <a:gd name="T65" fmla="*/ 60 w 60"/>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94">
                    <a:moveTo>
                      <a:pt x="60" y="6"/>
                    </a:moveTo>
                    <a:lnTo>
                      <a:pt x="56" y="10"/>
                    </a:lnTo>
                    <a:lnTo>
                      <a:pt x="52" y="15"/>
                    </a:lnTo>
                    <a:lnTo>
                      <a:pt x="48" y="20"/>
                    </a:lnTo>
                    <a:lnTo>
                      <a:pt x="44" y="26"/>
                    </a:lnTo>
                    <a:lnTo>
                      <a:pt x="37" y="38"/>
                    </a:lnTo>
                    <a:lnTo>
                      <a:pt x="30" y="51"/>
                    </a:lnTo>
                    <a:lnTo>
                      <a:pt x="18" y="75"/>
                    </a:lnTo>
                    <a:lnTo>
                      <a:pt x="12" y="86"/>
                    </a:lnTo>
                    <a:lnTo>
                      <a:pt x="7" y="94"/>
                    </a:lnTo>
                    <a:lnTo>
                      <a:pt x="0" y="90"/>
                    </a:lnTo>
                    <a:lnTo>
                      <a:pt x="6" y="82"/>
                    </a:lnTo>
                    <a:lnTo>
                      <a:pt x="11" y="72"/>
                    </a:lnTo>
                    <a:lnTo>
                      <a:pt x="23" y="47"/>
                    </a:lnTo>
                    <a:lnTo>
                      <a:pt x="30" y="34"/>
                    </a:lnTo>
                    <a:lnTo>
                      <a:pt x="38" y="22"/>
                    </a:lnTo>
                    <a:lnTo>
                      <a:pt x="42" y="16"/>
                    </a:lnTo>
                    <a:lnTo>
                      <a:pt x="46" y="10"/>
                    </a:lnTo>
                    <a:lnTo>
                      <a:pt x="51" y="5"/>
                    </a:lnTo>
                    <a:lnTo>
                      <a:pt x="55" y="0"/>
                    </a:lnTo>
                    <a:lnTo>
                      <a:pt x="60" y="6"/>
                    </a:lnTo>
                    <a:close/>
                  </a:path>
                </a:pathLst>
              </a:custGeom>
              <a:solidFill>
                <a:srgbClr val="000000"/>
              </a:solidFill>
              <a:ln w="9525">
                <a:noFill/>
                <a:round/>
                <a:headEnd/>
                <a:tailEnd/>
              </a:ln>
            </p:spPr>
            <p:txBody>
              <a:bodyPr/>
              <a:lstStyle/>
              <a:p>
                <a:endParaRPr lang="he-IL"/>
              </a:p>
            </p:txBody>
          </p:sp>
          <p:sp>
            <p:nvSpPr>
              <p:cNvPr id="157" name="Freeform 260"/>
              <p:cNvSpPr>
                <a:spLocks/>
              </p:cNvSpPr>
              <p:nvPr/>
            </p:nvSpPr>
            <p:spPr bwMode="auto">
              <a:xfrm>
                <a:off x="4501" y="2856"/>
                <a:ext cx="5" cy="6"/>
              </a:xfrm>
              <a:custGeom>
                <a:avLst/>
                <a:gdLst>
                  <a:gd name="T0" fmla="*/ 1 w 5"/>
                  <a:gd name="T1" fmla="*/ 0 h 6"/>
                  <a:gd name="T2" fmla="*/ 0 w 5"/>
                  <a:gd name="T3" fmla="*/ 0 h 6"/>
                  <a:gd name="T4" fmla="*/ 5 w 5"/>
                  <a:gd name="T5" fmla="*/ 6 h 6"/>
                  <a:gd name="T6" fmla="*/ 4 w 5"/>
                  <a:gd name="T7" fmla="*/ 6 h 6"/>
                  <a:gd name="T8" fmla="*/ 1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0"/>
                    </a:moveTo>
                    <a:lnTo>
                      <a:pt x="0" y="0"/>
                    </a:lnTo>
                    <a:lnTo>
                      <a:pt x="5" y="6"/>
                    </a:lnTo>
                    <a:lnTo>
                      <a:pt x="4" y="6"/>
                    </a:lnTo>
                    <a:lnTo>
                      <a:pt x="1" y="0"/>
                    </a:lnTo>
                    <a:close/>
                  </a:path>
                </a:pathLst>
              </a:custGeom>
              <a:solidFill>
                <a:srgbClr val="000000"/>
              </a:solidFill>
              <a:ln w="9525">
                <a:noFill/>
                <a:round/>
                <a:headEnd/>
                <a:tailEnd/>
              </a:ln>
            </p:spPr>
            <p:txBody>
              <a:bodyPr/>
              <a:lstStyle/>
              <a:p>
                <a:endParaRPr lang="he-IL"/>
              </a:p>
            </p:txBody>
          </p:sp>
          <p:sp>
            <p:nvSpPr>
              <p:cNvPr id="158" name="Freeform 261"/>
              <p:cNvSpPr>
                <a:spLocks/>
              </p:cNvSpPr>
              <p:nvPr/>
            </p:nvSpPr>
            <p:spPr bwMode="auto">
              <a:xfrm>
                <a:off x="4378" y="2946"/>
                <a:ext cx="75" cy="77"/>
              </a:xfrm>
              <a:custGeom>
                <a:avLst/>
                <a:gdLst>
                  <a:gd name="T0" fmla="*/ 75 w 75"/>
                  <a:gd name="T1" fmla="*/ 4 h 77"/>
                  <a:gd name="T2" fmla="*/ 55 w 75"/>
                  <a:gd name="T3" fmla="*/ 30 h 77"/>
                  <a:gd name="T4" fmla="*/ 50 w 75"/>
                  <a:gd name="T5" fmla="*/ 39 h 77"/>
                  <a:gd name="T6" fmla="*/ 44 w 75"/>
                  <a:gd name="T7" fmla="*/ 46 h 77"/>
                  <a:gd name="T8" fmla="*/ 38 w 75"/>
                  <a:gd name="T9" fmla="*/ 52 h 77"/>
                  <a:gd name="T10" fmla="*/ 30 w 75"/>
                  <a:gd name="T11" fmla="*/ 59 h 77"/>
                  <a:gd name="T12" fmla="*/ 19 w 75"/>
                  <a:gd name="T13" fmla="*/ 67 h 77"/>
                  <a:gd name="T14" fmla="*/ 4 w 75"/>
                  <a:gd name="T15" fmla="*/ 77 h 77"/>
                  <a:gd name="T16" fmla="*/ 0 w 75"/>
                  <a:gd name="T17" fmla="*/ 71 h 77"/>
                  <a:gd name="T18" fmla="*/ 15 w 75"/>
                  <a:gd name="T19" fmla="*/ 61 h 77"/>
                  <a:gd name="T20" fmla="*/ 25 w 75"/>
                  <a:gd name="T21" fmla="*/ 53 h 77"/>
                  <a:gd name="T22" fmla="*/ 33 w 75"/>
                  <a:gd name="T23" fmla="*/ 47 h 77"/>
                  <a:gd name="T24" fmla="*/ 39 w 75"/>
                  <a:gd name="T25" fmla="*/ 41 h 77"/>
                  <a:gd name="T26" fmla="*/ 44 w 75"/>
                  <a:gd name="T27" fmla="*/ 34 h 77"/>
                  <a:gd name="T28" fmla="*/ 49 w 75"/>
                  <a:gd name="T29" fmla="*/ 26 h 77"/>
                  <a:gd name="T30" fmla="*/ 68 w 75"/>
                  <a:gd name="T31" fmla="*/ 0 h 77"/>
                  <a:gd name="T32" fmla="*/ 75 w 75"/>
                  <a:gd name="T33" fmla="*/ 4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77"/>
                  <a:gd name="T53" fmla="*/ 75 w 75"/>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77">
                    <a:moveTo>
                      <a:pt x="75" y="4"/>
                    </a:moveTo>
                    <a:lnTo>
                      <a:pt x="55" y="30"/>
                    </a:lnTo>
                    <a:lnTo>
                      <a:pt x="50" y="39"/>
                    </a:lnTo>
                    <a:lnTo>
                      <a:pt x="44" y="46"/>
                    </a:lnTo>
                    <a:lnTo>
                      <a:pt x="38" y="52"/>
                    </a:lnTo>
                    <a:lnTo>
                      <a:pt x="30" y="59"/>
                    </a:lnTo>
                    <a:lnTo>
                      <a:pt x="19" y="67"/>
                    </a:lnTo>
                    <a:lnTo>
                      <a:pt x="4" y="77"/>
                    </a:lnTo>
                    <a:lnTo>
                      <a:pt x="0" y="71"/>
                    </a:lnTo>
                    <a:lnTo>
                      <a:pt x="15" y="61"/>
                    </a:lnTo>
                    <a:lnTo>
                      <a:pt x="25" y="53"/>
                    </a:lnTo>
                    <a:lnTo>
                      <a:pt x="33" y="47"/>
                    </a:lnTo>
                    <a:lnTo>
                      <a:pt x="39" y="41"/>
                    </a:lnTo>
                    <a:lnTo>
                      <a:pt x="44" y="34"/>
                    </a:lnTo>
                    <a:lnTo>
                      <a:pt x="49" y="26"/>
                    </a:lnTo>
                    <a:lnTo>
                      <a:pt x="68" y="0"/>
                    </a:lnTo>
                    <a:lnTo>
                      <a:pt x="75" y="4"/>
                    </a:lnTo>
                    <a:close/>
                  </a:path>
                </a:pathLst>
              </a:custGeom>
              <a:solidFill>
                <a:srgbClr val="000000"/>
              </a:solidFill>
              <a:ln w="9525">
                <a:noFill/>
                <a:round/>
                <a:headEnd/>
                <a:tailEnd/>
              </a:ln>
            </p:spPr>
            <p:txBody>
              <a:bodyPr/>
              <a:lstStyle/>
              <a:p>
                <a:endParaRPr lang="he-IL"/>
              </a:p>
            </p:txBody>
          </p:sp>
          <p:sp>
            <p:nvSpPr>
              <p:cNvPr id="159" name="Freeform 262"/>
              <p:cNvSpPr>
                <a:spLocks/>
              </p:cNvSpPr>
              <p:nvPr/>
            </p:nvSpPr>
            <p:spPr bwMode="auto">
              <a:xfrm>
                <a:off x="4446" y="2946"/>
                <a:ext cx="7" cy="4"/>
              </a:xfrm>
              <a:custGeom>
                <a:avLst/>
                <a:gdLst>
                  <a:gd name="T0" fmla="*/ 7 w 7"/>
                  <a:gd name="T1" fmla="*/ 4 h 4"/>
                  <a:gd name="T2" fmla="*/ 0 w 7"/>
                  <a:gd name="T3" fmla="*/ 0 h 4"/>
                  <a:gd name="T4" fmla="*/ 7 w 7"/>
                  <a:gd name="T5" fmla="*/ 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7" y="4"/>
                    </a:moveTo>
                    <a:lnTo>
                      <a:pt x="0" y="0"/>
                    </a:lnTo>
                    <a:lnTo>
                      <a:pt x="7" y="4"/>
                    </a:lnTo>
                    <a:close/>
                  </a:path>
                </a:pathLst>
              </a:custGeom>
              <a:solidFill>
                <a:srgbClr val="000000"/>
              </a:solidFill>
              <a:ln w="9525">
                <a:noFill/>
                <a:round/>
                <a:headEnd/>
                <a:tailEnd/>
              </a:ln>
            </p:spPr>
            <p:txBody>
              <a:bodyPr/>
              <a:lstStyle/>
              <a:p>
                <a:endParaRPr lang="he-IL"/>
              </a:p>
            </p:txBody>
          </p:sp>
          <p:sp>
            <p:nvSpPr>
              <p:cNvPr id="160" name="Rectangle 263"/>
              <p:cNvSpPr>
                <a:spLocks noChangeArrowheads="1"/>
              </p:cNvSpPr>
              <p:nvPr/>
            </p:nvSpPr>
            <p:spPr bwMode="auto">
              <a:xfrm>
                <a:off x="4372" y="3017"/>
                <a:ext cx="8" cy="7"/>
              </a:xfrm>
              <a:prstGeom prst="rect">
                <a:avLst/>
              </a:prstGeom>
              <a:solidFill>
                <a:srgbClr val="000000"/>
              </a:solidFill>
              <a:ln w="9525">
                <a:noFill/>
                <a:miter lim="800000"/>
                <a:headEnd/>
                <a:tailEnd/>
              </a:ln>
            </p:spPr>
            <p:txBody>
              <a:bodyPr/>
              <a:lstStyle/>
              <a:p>
                <a:endParaRPr lang="he-IL"/>
              </a:p>
            </p:txBody>
          </p:sp>
          <p:sp>
            <p:nvSpPr>
              <p:cNvPr id="161" name="Freeform 264"/>
              <p:cNvSpPr>
                <a:spLocks/>
              </p:cNvSpPr>
              <p:nvPr/>
            </p:nvSpPr>
            <p:spPr bwMode="auto">
              <a:xfrm>
                <a:off x="4378" y="3017"/>
                <a:ext cx="4" cy="7"/>
              </a:xfrm>
              <a:custGeom>
                <a:avLst/>
                <a:gdLst>
                  <a:gd name="T0" fmla="*/ 4 w 4"/>
                  <a:gd name="T1" fmla="*/ 6 h 7"/>
                  <a:gd name="T2" fmla="*/ 3 w 4"/>
                  <a:gd name="T3" fmla="*/ 7 h 7"/>
                  <a:gd name="T4" fmla="*/ 2 w 4"/>
                  <a:gd name="T5" fmla="*/ 7 h 7"/>
                  <a:gd name="T6" fmla="*/ 2 w 4"/>
                  <a:gd name="T7" fmla="*/ 0 h 7"/>
                  <a:gd name="T8" fmla="*/ 0 w 4"/>
                  <a:gd name="T9" fmla="*/ 0 h 7"/>
                  <a:gd name="T10" fmla="*/ 4 w 4"/>
                  <a:gd name="T11" fmla="*/ 6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4" y="6"/>
                    </a:moveTo>
                    <a:lnTo>
                      <a:pt x="3" y="7"/>
                    </a:lnTo>
                    <a:lnTo>
                      <a:pt x="2" y="7"/>
                    </a:lnTo>
                    <a:lnTo>
                      <a:pt x="2" y="0"/>
                    </a:lnTo>
                    <a:lnTo>
                      <a:pt x="0" y="0"/>
                    </a:lnTo>
                    <a:lnTo>
                      <a:pt x="4" y="6"/>
                    </a:lnTo>
                    <a:close/>
                  </a:path>
                </a:pathLst>
              </a:custGeom>
              <a:solidFill>
                <a:srgbClr val="000000"/>
              </a:solidFill>
              <a:ln w="9525">
                <a:noFill/>
                <a:round/>
                <a:headEnd/>
                <a:tailEnd/>
              </a:ln>
            </p:spPr>
            <p:txBody>
              <a:bodyPr/>
              <a:lstStyle/>
              <a:p>
                <a:endParaRPr lang="he-IL"/>
              </a:p>
            </p:txBody>
          </p:sp>
          <p:sp>
            <p:nvSpPr>
              <p:cNvPr id="162" name="Freeform 265"/>
              <p:cNvSpPr>
                <a:spLocks/>
              </p:cNvSpPr>
              <p:nvPr/>
            </p:nvSpPr>
            <p:spPr bwMode="auto">
              <a:xfrm>
                <a:off x="4365" y="3011"/>
                <a:ext cx="10" cy="11"/>
              </a:xfrm>
              <a:custGeom>
                <a:avLst/>
                <a:gdLst>
                  <a:gd name="T0" fmla="*/ 4 w 10"/>
                  <a:gd name="T1" fmla="*/ 11 h 11"/>
                  <a:gd name="T2" fmla="*/ 3 w 10"/>
                  <a:gd name="T3" fmla="*/ 9 h 11"/>
                  <a:gd name="T4" fmla="*/ 2 w 10"/>
                  <a:gd name="T5" fmla="*/ 7 h 11"/>
                  <a:gd name="T6" fmla="*/ 0 w 10"/>
                  <a:gd name="T7" fmla="*/ 5 h 11"/>
                  <a:gd name="T8" fmla="*/ 0 w 10"/>
                  <a:gd name="T9" fmla="*/ 2 h 11"/>
                  <a:gd name="T10" fmla="*/ 7 w 10"/>
                  <a:gd name="T11" fmla="*/ 0 h 11"/>
                  <a:gd name="T12" fmla="*/ 7 w 10"/>
                  <a:gd name="T13" fmla="*/ 2 h 11"/>
                  <a:gd name="T14" fmla="*/ 8 w 10"/>
                  <a:gd name="T15" fmla="*/ 3 h 11"/>
                  <a:gd name="T16" fmla="*/ 10 w 10"/>
                  <a:gd name="T17" fmla="*/ 5 h 11"/>
                  <a:gd name="T18" fmla="*/ 10 w 10"/>
                  <a:gd name="T19" fmla="*/ 8 h 11"/>
                  <a:gd name="T20" fmla="*/ 4 w 10"/>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1"/>
                  <a:gd name="T35" fmla="*/ 10 w 10"/>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1">
                    <a:moveTo>
                      <a:pt x="4" y="11"/>
                    </a:moveTo>
                    <a:lnTo>
                      <a:pt x="3" y="9"/>
                    </a:lnTo>
                    <a:lnTo>
                      <a:pt x="2" y="7"/>
                    </a:lnTo>
                    <a:lnTo>
                      <a:pt x="0" y="5"/>
                    </a:lnTo>
                    <a:lnTo>
                      <a:pt x="0" y="2"/>
                    </a:lnTo>
                    <a:lnTo>
                      <a:pt x="7" y="0"/>
                    </a:lnTo>
                    <a:lnTo>
                      <a:pt x="7" y="2"/>
                    </a:lnTo>
                    <a:lnTo>
                      <a:pt x="8" y="3"/>
                    </a:lnTo>
                    <a:lnTo>
                      <a:pt x="10" y="5"/>
                    </a:lnTo>
                    <a:lnTo>
                      <a:pt x="10" y="8"/>
                    </a:lnTo>
                    <a:lnTo>
                      <a:pt x="4" y="11"/>
                    </a:lnTo>
                    <a:close/>
                  </a:path>
                </a:pathLst>
              </a:custGeom>
              <a:solidFill>
                <a:srgbClr val="000000"/>
              </a:solidFill>
              <a:ln w="9525">
                <a:noFill/>
                <a:round/>
                <a:headEnd/>
                <a:tailEnd/>
              </a:ln>
            </p:spPr>
            <p:txBody>
              <a:bodyPr/>
              <a:lstStyle/>
              <a:p>
                <a:endParaRPr lang="he-IL"/>
              </a:p>
            </p:txBody>
          </p:sp>
          <p:sp>
            <p:nvSpPr>
              <p:cNvPr id="163" name="Freeform 266"/>
              <p:cNvSpPr>
                <a:spLocks/>
              </p:cNvSpPr>
              <p:nvPr/>
            </p:nvSpPr>
            <p:spPr bwMode="auto">
              <a:xfrm>
                <a:off x="4369" y="3017"/>
                <a:ext cx="6" cy="7"/>
              </a:xfrm>
              <a:custGeom>
                <a:avLst/>
                <a:gdLst>
                  <a:gd name="T0" fmla="*/ 3 w 6"/>
                  <a:gd name="T1" fmla="*/ 7 h 7"/>
                  <a:gd name="T2" fmla="*/ 0 w 6"/>
                  <a:gd name="T3" fmla="*/ 7 h 7"/>
                  <a:gd name="T4" fmla="*/ 0 w 6"/>
                  <a:gd name="T5" fmla="*/ 5 h 7"/>
                  <a:gd name="T6" fmla="*/ 6 w 6"/>
                  <a:gd name="T7" fmla="*/ 2 h 7"/>
                  <a:gd name="T8" fmla="*/ 3 w 6"/>
                  <a:gd name="T9" fmla="*/ 0 h 7"/>
                  <a:gd name="T10" fmla="*/ 3 w 6"/>
                  <a:gd name="T11" fmla="*/ 7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3" y="7"/>
                    </a:moveTo>
                    <a:lnTo>
                      <a:pt x="0" y="7"/>
                    </a:lnTo>
                    <a:lnTo>
                      <a:pt x="0" y="5"/>
                    </a:lnTo>
                    <a:lnTo>
                      <a:pt x="6" y="2"/>
                    </a:lnTo>
                    <a:lnTo>
                      <a:pt x="3" y="0"/>
                    </a:lnTo>
                    <a:lnTo>
                      <a:pt x="3" y="7"/>
                    </a:lnTo>
                    <a:close/>
                  </a:path>
                </a:pathLst>
              </a:custGeom>
              <a:solidFill>
                <a:srgbClr val="000000"/>
              </a:solidFill>
              <a:ln w="9525">
                <a:noFill/>
                <a:round/>
                <a:headEnd/>
                <a:tailEnd/>
              </a:ln>
            </p:spPr>
            <p:txBody>
              <a:bodyPr/>
              <a:lstStyle/>
              <a:p>
                <a:endParaRPr lang="he-IL"/>
              </a:p>
            </p:txBody>
          </p:sp>
          <p:sp>
            <p:nvSpPr>
              <p:cNvPr id="164" name="Freeform 267"/>
              <p:cNvSpPr>
                <a:spLocks/>
              </p:cNvSpPr>
              <p:nvPr/>
            </p:nvSpPr>
            <p:spPr bwMode="auto">
              <a:xfrm>
                <a:off x="4364" y="2998"/>
                <a:ext cx="8" cy="14"/>
              </a:xfrm>
              <a:custGeom>
                <a:avLst/>
                <a:gdLst>
                  <a:gd name="T0" fmla="*/ 1 w 8"/>
                  <a:gd name="T1" fmla="*/ 14 h 14"/>
                  <a:gd name="T2" fmla="*/ 0 w 8"/>
                  <a:gd name="T3" fmla="*/ 7 h 14"/>
                  <a:gd name="T4" fmla="*/ 1 w 8"/>
                  <a:gd name="T5" fmla="*/ 3 h 14"/>
                  <a:gd name="T6" fmla="*/ 3 w 8"/>
                  <a:gd name="T7" fmla="*/ 0 h 14"/>
                  <a:gd name="T8" fmla="*/ 5 w 8"/>
                  <a:gd name="T9" fmla="*/ 0 h 14"/>
                  <a:gd name="T10" fmla="*/ 7 w 8"/>
                  <a:gd name="T11" fmla="*/ 7 h 14"/>
                  <a:gd name="T12" fmla="*/ 7 w 8"/>
                  <a:gd name="T13" fmla="*/ 7 h 14"/>
                  <a:gd name="T14" fmla="*/ 8 w 8"/>
                  <a:gd name="T15" fmla="*/ 6 h 14"/>
                  <a:gd name="T16" fmla="*/ 8 w 8"/>
                  <a:gd name="T17" fmla="*/ 7 h 14"/>
                  <a:gd name="T18" fmla="*/ 8 w 8"/>
                  <a:gd name="T19" fmla="*/ 14 h 14"/>
                  <a:gd name="T20" fmla="*/ 1 w 8"/>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4"/>
                  <a:gd name="T35" fmla="*/ 8 w 8"/>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4">
                    <a:moveTo>
                      <a:pt x="1" y="14"/>
                    </a:moveTo>
                    <a:lnTo>
                      <a:pt x="0" y="7"/>
                    </a:lnTo>
                    <a:lnTo>
                      <a:pt x="1" y="3"/>
                    </a:lnTo>
                    <a:lnTo>
                      <a:pt x="3" y="0"/>
                    </a:lnTo>
                    <a:lnTo>
                      <a:pt x="5" y="0"/>
                    </a:lnTo>
                    <a:lnTo>
                      <a:pt x="7" y="7"/>
                    </a:lnTo>
                    <a:lnTo>
                      <a:pt x="8" y="6"/>
                    </a:lnTo>
                    <a:lnTo>
                      <a:pt x="8" y="7"/>
                    </a:lnTo>
                    <a:lnTo>
                      <a:pt x="8" y="14"/>
                    </a:lnTo>
                    <a:lnTo>
                      <a:pt x="1" y="14"/>
                    </a:lnTo>
                    <a:close/>
                  </a:path>
                </a:pathLst>
              </a:custGeom>
              <a:solidFill>
                <a:srgbClr val="000000"/>
              </a:solidFill>
              <a:ln w="9525">
                <a:noFill/>
                <a:round/>
                <a:headEnd/>
                <a:tailEnd/>
              </a:ln>
            </p:spPr>
            <p:txBody>
              <a:bodyPr/>
              <a:lstStyle/>
              <a:p>
                <a:endParaRPr lang="he-IL"/>
              </a:p>
            </p:txBody>
          </p:sp>
          <p:sp>
            <p:nvSpPr>
              <p:cNvPr id="165" name="Freeform 268"/>
              <p:cNvSpPr>
                <a:spLocks/>
              </p:cNvSpPr>
              <p:nvPr/>
            </p:nvSpPr>
            <p:spPr bwMode="auto">
              <a:xfrm>
                <a:off x="4365" y="3011"/>
                <a:ext cx="7" cy="2"/>
              </a:xfrm>
              <a:custGeom>
                <a:avLst/>
                <a:gdLst>
                  <a:gd name="T0" fmla="*/ 0 w 7"/>
                  <a:gd name="T1" fmla="*/ 2 h 2"/>
                  <a:gd name="T2" fmla="*/ 0 w 7"/>
                  <a:gd name="T3" fmla="*/ 1 h 2"/>
                  <a:gd name="T4" fmla="*/ 7 w 7"/>
                  <a:gd name="T5" fmla="*/ 1 h 2"/>
                  <a:gd name="T6" fmla="*/ 7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0" y="1"/>
                    </a:lnTo>
                    <a:lnTo>
                      <a:pt x="7" y="1"/>
                    </a:lnTo>
                    <a:lnTo>
                      <a:pt x="7" y="0"/>
                    </a:lnTo>
                    <a:lnTo>
                      <a:pt x="0" y="2"/>
                    </a:lnTo>
                    <a:close/>
                  </a:path>
                </a:pathLst>
              </a:custGeom>
              <a:solidFill>
                <a:srgbClr val="000000"/>
              </a:solidFill>
              <a:ln w="9525">
                <a:noFill/>
                <a:round/>
                <a:headEnd/>
                <a:tailEnd/>
              </a:ln>
            </p:spPr>
            <p:txBody>
              <a:bodyPr/>
              <a:lstStyle/>
              <a:p>
                <a:endParaRPr lang="he-IL"/>
              </a:p>
            </p:txBody>
          </p:sp>
          <p:sp>
            <p:nvSpPr>
              <p:cNvPr id="166" name="Freeform 269"/>
              <p:cNvSpPr>
                <a:spLocks/>
              </p:cNvSpPr>
              <p:nvPr/>
            </p:nvSpPr>
            <p:spPr bwMode="auto">
              <a:xfrm>
                <a:off x="4369" y="2997"/>
                <a:ext cx="2" cy="8"/>
              </a:xfrm>
              <a:custGeom>
                <a:avLst/>
                <a:gdLst>
                  <a:gd name="T0" fmla="*/ 0 w 2"/>
                  <a:gd name="T1" fmla="*/ 1 h 8"/>
                  <a:gd name="T2" fmla="*/ 0 w 2"/>
                  <a:gd name="T3" fmla="*/ 0 h 8"/>
                  <a:gd name="T4" fmla="*/ 1 w 2"/>
                  <a:gd name="T5" fmla="*/ 0 h 8"/>
                  <a:gd name="T6" fmla="*/ 1 w 2"/>
                  <a:gd name="T7" fmla="*/ 8 h 8"/>
                  <a:gd name="T8" fmla="*/ 2 w 2"/>
                  <a:gd name="T9" fmla="*/ 8 h 8"/>
                  <a:gd name="T10" fmla="*/ 0 w 2"/>
                  <a:gd name="T11" fmla="*/ 1 h 8"/>
                  <a:gd name="T12" fmla="*/ 0 60000 65536"/>
                  <a:gd name="T13" fmla="*/ 0 60000 65536"/>
                  <a:gd name="T14" fmla="*/ 0 60000 65536"/>
                  <a:gd name="T15" fmla="*/ 0 60000 65536"/>
                  <a:gd name="T16" fmla="*/ 0 60000 65536"/>
                  <a:gd name="T17" fmla="*/ 0 60000 65536"/>
                  <a:gd name="T18" fmla="*/ 0 w 2"/>
                  <a:gd name="T19" fmla="*/ 0 h 8"/>
                  <a:gd name="T20" fmla="*/ 2 w 2"/>
                  <a:gd name="T21" fmla="*/ 8 h 8"/>
                </a:gdLst>
                <a:ahLst/>
                <a:cxnLst>
                  <a:cxn ang="T12">
                    <a:pos x="T0" y="T1"/>
                  </a:cxn>
                  <a:cxn ang="T13">
                    <a:pos x="T2" y="T3"/>
                  </a:cxn>
                  <a:cxn ang="T14">
                    <a:pos x="T4" y="T5"/>
                  </a:cxn>
                  <a:cxn ang="T15">
                    <a:pos x="T6" y="T7"/>
                  </a:cxn>
                  <a:cxn ang="T16">
                    <a:pos x="T8" y="T9"/>
                  </a:cxn>
                  <a:cxn ang="T17">
                    <a:pos x="T10" y="T11"/>
                  </a:cxn>
                </a:cxnLst>
                <a:rect l="T18" t="T19" r="T20" b="T21"/>
                <a:pathLst>
                  <a:path w="2" h="8">
                    <a:moveTo>
                      <a:pt x="0" y="1"/>
                    </a:moveTo>
                    <a:lnTo>
                      <a:pt x="0" y="0"/>
                    </a:lnTo>
                    <a:lnTo>
                      <a:pt x="1" y="0"/>
                    </a:lnTo>
                    <a:lnTo>
                      <a:pt x="1" y="8"/>
                    </a:lnTo>
                    <a:lnTo>
                      <a:pt x="2" y="8"/>
                    </a:lnTo>
                    <a:lnTo>
                      <a:pt x="0" y="1"/>
                    </a:lnTo>
                    <a:close/>
                  </a:path>
                </a:pathLst>
              </a:custGeom>
              <a:solidFill>
                <a:srgbClr val="000000"/>
              </a:solidFill>
              <a:ln w="9525">
                <a:noFill/>
                <a:round/>
                <a:headEnd/>
                <a:tailEnd/>
              </a:ln>
            </p:spPr>
            <p:txBody>
              <a:bodyPr/>
              <a:lstStyle/>
              <a:p>
                <a:endParaRPr lang="he-IL"/>
              </a:p>
            </p:txBody>
          </p:sp>
          <p:sp>
            <p:nvSpPr>
              <p:cNvPr id="167" name="Freeform 270"/>
              <p:cNvSpPr>
                <a:spLocks noEditPoints="1"/>
              </p:cNvSpPr>
              <p:nvPr/>
            </p:nvSpPr>
            <p:spPr bwMode="auto">
              <a:xfrm>
                <a:off x="4151" y="2615"/>
                <a:ext cx="496" cy="439"/>
              </a:xfrm>
              <a:custGeom>
                <a:avLst/>
                <a:gdLst>
                  <a:gd name="T0" fmla="*/ 21 w 496"/>
                  <a:gd name="T1" fmla="*/ 58 h 439"/>
                  <a:gd name="T2" fmla="*/ 34 w 496"/>
                  <a:gd name="T3" fmla="*/ 72 h 439"/>
                  <a:gd name="T4" fmla="*/ 53 w 496"/>
                  <a:gd name="T5" fmla="*/ 74 h 439"/>
                  <a:gd name="T6" fmla="*/ 67 w 496"/>
                  <a:gd name="T7" fmla="*/ 67 h 439"/>
                  <a:gd name="T8" fmla="*/ 75 w 496"/>
                  <a:gd name="T9" fmla="*/ 53 h 439"/>
                  <a:gd name="T10" fmla="*/ 73 w 496"/>
                  <a:gd name="T11" fmla="*/ 36 h 439"/>
                  <a:gd name="T12" fmla="*/ 60 w 496"/>
                  <a:gd name="T13" fmla="*/ 22 h 439"/>
                  <a:gd name="T14" fmla="*/ 41 w 496"/>
                  <a:gd name="T15" fmla="*/ 19 h 439"/>
                  <a:gd name="T16" fmla="*/ 27 w 496"/>
                  <a:gd name="T17" fmla="*/ 27 h 439"/>
                  <a:gd name="T18" fmla="*/ 19 w 496"/>
                  <a:gd name="T19" fmla="*/ 41 h 439"/>
                  <a:gd name="T20" fmla="*/ 66 w 496"/>
                  <a:gd name="T21" fmla="*/ 92 h 439"/>
                  <a:gd name="T22" fmla="*/ 48 w 496"/>
                  <a:gd name="T23" fmla="*/ 95 h 439"/>
                  <a:gd name="T24" fmla="*/ 29 w 496"/>
                  <a:gd name="T25" fmla="*/ 92 h 439"/>
                  <a:gd name="T26" fmla="*/ 11 w 496"/>
                  <a:gd name="T27" fmla="*/ 78 h 439"/>
                  <a:gd name="T28" fmla="*/ 2 w 496"/>
                  <a:gd name="T29" fmla="*/ 62 h 439"/>
                  <a:gd name="T30" fmla="*/ 0 w 496"/>
                  <a:gd name="T31" fmla="*/ 43 h 439"/>
                  <a:gd name="T32" fmla="*/ 6 w 496"/>
                  <a:gd name="T33" fmla="*/ 25 h 439"/>
                  <a:gd name="T34" fmla="*/ 17 w 496"/>
                  <a:gd name="T35" fmla="*/ 11 h 439"/>
                  <a:gd name="T36" fmla="*/ 34 w 496"/>
                  <a:gd name="T37" fmla="*/ 2 h 439"/>
                  <a:gd name="T38" fmla="*/ 53 w 496"/>
                  <a:gd name="T39" fmla="*/ 0 h 439"/>
                  <a:gd name="T40" fmla="*/ 70 w 496"/>
                  <a:gd name="T41" fmla="*/ 6 h 439"/>
                  <a:gd name="T42" fmla="*/ 87 w 496"/>
                  <a:gd name="T43" fmla="*/ 21 h 439"/>
                  <a:gd name="T44" fmla="*/ 94 w 496"/>
                  <a:gd name="T45" fmla="*/ 38 h 439"/>
                  <a:gd name="T46" fmla="*/ 94 w 496"/>
                  <a:gd name="T47" fmla="*/ 58 h 439"/>
                  <a:gd name="T48" fmla="*/ 139 w 496"/>
                  <a:gd name="T49" fmla="*/ 53 h 439"/>
                  <a:gd name="T50" fmla="*/ 151 w 496"/>
                  <a:gd name="T51" fmla="*/ 51 h 439"/>
                  <a:gd name="T52" fmla="*/ 162 w 496"/>
                  <a:gd name="T53" fmla="*/ 60 h 439"/>
                  <a:gd name="T54" fmla="*/ 166 w 496"/>
                  <a:gd name="T55" fmla="*/ 71 h 439"/>
                  <a:gd name="T56" fmla="*/ 146 w 496"/>
                  <a:gd name="T57" fmla="*/ 99 h 439"/>
                  <a:gd name="T58" fmla="*/ 446 w 496"/>
                  <a:gd name="T59" fmla="*/ 271 h 439"/>
                  <a:gd name="T60" fmla="*/ 466 w 496"/>
                  <a:gd name="T61" fmla="*/ 217 h 439"/>
                  <a:gd name="T62" fmla="*/ 471 w 496"/>
                  <a:gd name="T63" fmla="*/ 177 h 439"/>
                  <a:gd name="T64" fmla="*/ 467 w 496"/>
                  <a:gd name="T65" fmla="*/ 146 h 439"/>
                  <a:gd name="T66" fmla="*/ 457 w 496"/>
                  <a:gd name="T67" fmla="*/ 116 h 439"/>
                  <a:gd name="T68" fmla="*/ 423 w 496"/>
                  <a:gd name="T69" fmla="*/ 64 h 439"/>
                  <a:gd name="T70" fmla="*/ 463 w 496"/>
                  <a:gd name="T71" fmla="*/ 91 h 439"/>
                  <a:gd name="T72" fmla="*/ 483 w 496"/>
                  <a:gd name="T73" fmla="*/ 126 h 439"/>
                  <a:gd name="T74" fmla="*/ 495 w 496"/>
                  <a:gd name="T75" fmla="*/ 176 h 439"/>
                  <a:gd name="T76" fmla="*/ 495 w 496"/>
                  <a:gd name="T77" fmla="*/ 206 h 439"/>
                  <a:gd name="T78" fmla="*/ 484 w 496"/>
                  <a:gd name="T79" fmla="*/ 267 h 439"/>
                  <a:gd name="T80" fmla="*/ 460 w 496"/>
                  <a:gd name="T81" fmla="*/ 332 h 439"/>
                  <a:gd name="T82" fmla="*/ 458 w 496"/>
                  <a:gd name="T83" fmla="*/ 351 h 439"/>
                  <a:gd name="T84" fmla="*/ 447 w 496"/>
                  <a:gd name="T85" fmla="*/ 375 h 439"/>
                  <a:gd name="T86" fmla="*/ 398 w 496"/>
                  <a:gd name="T87" fmla="*/ 393 h 439"/>
                  <a:gd name="T88" fmla="*/ 334 w 496"/>
                  <a:gd name="T89" fmla="*/ 421 h 439"/>
                  <a:gd name="T90" fmla="*/ 279 w 496"/>
                  <a:gd name="T91" fmla="*/ 435 h 439"/>
                  <a:gd name="T92" fmla="*/ 232 w 496"/>
                  <a:gd name="T93" fmla="*/ 439 h 439"/>
                  <a:gd name="T94" fmla="*/ 182 w 496"/>
                  <a:gd name="T95" fmla="*/ 435 h 439"/>
                  <a:gd name="T96" fmla="*/ 144 w 496"/>
                  <a:gd name="T97" fmla="*/ 424 h 439"/>
                  <a:gd name="T98" fmla="*/ 163 w 496"/>
                  <a:gd name="T99" fmla="*/ 394 h 439"/>
                  <a:gd name="T100" fmla="*/ 163 w 496"/>
                  <a:gd name="T101" fmla="*/ 411 h 439"/>
                  <a:gd name="T102" fmla="*/ 222 w 496"/>
                  <a:gd name="T103" fmla="*/ 418 h 439"/>
                  <a:gd name="T104" fmla="*/ 262 w 496"/>
                  <a:gd name="T105" fmla="*/ 414 h 439"/>
                  <a:gd name="T106" fmla="*/ 308 w 496"/>
                  <a:gd name="T107" fmla="*/ 400 h 439"/>
                  <a:gd name="T108" fmla="*/ 355 w 496"/>
                  <a:gd name="T109" fmla="*/ 374 h 439"/>
                  <a:gd name="T110" fmla="*/ 391 w 496"/>
                  <a:gd name="T111" fmla="*/ 345 h 439"/>
                  <a:gd name="T112" fmla="*/ 94 w 496"/>
                  <a:gd name="T113" fmla="*/ 162 h 439"/>
                  <a:gd name="T114" fmla="*/ 82 w 496"/>
                  <a:gd name="T115" fmla="*/ 164 h 439"/>
                  <a:gd name="T116" fmla="*/ 71 w 496"/>
                  <a:gd name="T117" fmla="*/ 155 h 439"/>
                  <a:gd name="T118" fmla="*/ 67 w 496"/>
                  <a:gd name="T119" fmla="*/ 144 h 4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6"/>
                  <a:gd name="T181" fmla="*/ 0 h 439"/>
                  <a:gd name="T182" fmla="*/ 496 w 496"/>
                  <a:gd name="T183" fmla="*/ 439 h 4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6" h="439">
                    <a:moveTo>
                      <a:pt x="19" y="47"/>
                    </a:moveTo>
                    <a:lnTo>
                      <a:pt x="19" y="53"/>
                    </a:lnTo>
                    <a:lnTo>
                      <a:pt x="20" y="55"/>
                    </a:lnTo>
                    <a:lnTo>
                      <a:pt x="21" y="58"/>
                    </a:lnTo>
                    <a:lnTo>
                      <a:pt x="24" y="63"/>
                    </a:lnTo>
                    <a:lnTo>
                      <a:pt x="27" y="67"/>
                    </a:lnTo>
                    <a:lnTo>
                      <a:pt x="31" y="70"/>
                    </a:lnTo>
                    <a:lnTo>
                      <a:pt x="34" y="72"/>
                    </a:lnTo>
                    <a:lnTo>
                      <a:pt x="36" y="73"/>
                    </a:lnTo>
                    <a:lnTo>
                      <a:pt x="41" y="74"/>
                    </a:lnTo>
                    <a:lnTo>
                      <a:pt x="47" y="75"/>
                    </a:lnTo>
                    <a:lnTo>
                      <a:pt x="53" y="74"/>
                    </a:lnTo>
                    <a:lnTo>
                      <a:pt x="55" y="74"/>
                    </a:lnTo>
                    <a:lnTo>
                      <a:pt x="58" y="73"/>
                    </a:lnTo>
                    <a:lnTo>
                      <a:pt x="63" y="70"/>
                    </a:lnTo>
                    <a:lnTo>
                      <a:pt x="67" y="67"/>
                    </a:lnTo>
                    <a:lnTo>
                      <a:pt x="70" y="63"/>
                    </a:lnTo>
                    <a:lnTo>
                      <a:pt x="72" y="60"/>
                    </a:lnTo>
                    <a:lnTo>
                      <a:pt x="73" y="58"/>
                    </a:lnTo>
                    <a:lnTo>
                      <a:pt x="75" y="53"/>
                    </a:lnTo>
                    <a:lnTo>
                      <a:pt x="75" y="47"/>
                    </a:lnTo>
                    <a:lnTo>
                      <a:pt x="75" y="41"/>
                    </a:lnTo>
                    <a:lnTo>
                      <a:pt x="74" y="39"/>
                    </a:lnTo>
                    <a:lnTo>
                      <a:pt x="73" y="36"/>
                    </a:lnTo>
                    <a:lnTo>
                      <a:pt x="70" y="31"/>
                    </a:lnTo>
                    <a:lnTo>
                      <a:pt x="67" y="27"/>
                    </a:lnTo>
                    <a:lnTo>
                      <a:pt x="63" y="24"/>
                    </a:lnTo>
                    <a:lnTo>
                      <a:pt x="60" y="22"/>
                    </a:lnTo>
                    <a:lnTo>
                      <a:pt x="58" y="21"/>
                    </a:lnTo>
                    <a:lnTo>
                      <a:pt x="53" y="19"/>
                    </a:lnTo>
                    <a:lnTo>
                      <a:pt x="47" y="19"/>
                    </a:lnTo>
                    <a:lnTo>
                      <a:pt x="41" y="19"/>
                    </a:lnTo>
                    <a:lnTo>
                      <a:pt x="39" y="20"/>
                    </a:lnTo>
                    <a:lnTo>
                      <a:pt x="36" y="21"/>
                    </a:lnTo>
                    <a:lnTo>
                      <a:pt x="31" y="24"/>
                    </a:lnTo>
                    <a:lnTo>
                      <a:pt x="27" y="27"/>
                    </a:lnTo>
                    <a:lnTo>
                      <a:pt x="24" y="31"/>
                    </a:lnTo>
                    <a:lnTo>
                      <a:pt x="22" y="34"/>
                    </a:lnTo>
                    <a:lnTo>
                      <a:pt x="21" y="36"/>
                    </a:lnTo>
                    <a:lnTo>
                      <a:pt x="19" y="41"/>
                    </a:lnTo>
                    <a:lnTo>
                      <a:pt x="19" y="47"/>
                    </a:lnTo>
                    <a:close/>
                    <a:moveTo>
                      <a:pt x="71" y="136"/>
                    </a:moveTo>
                    <a:lnTo>
                      <a:pt x="90" y="112"/>
                    </a:lnTo>
                    <a:lnTo>
                      <a:pt x="66" y="92"/>
                    </a:lnTo>
                    <a:lnTo>
                      <a:pt x="62" y="93"/>
                    </a:lnTo>
                    <a:lnTo>
                      <a:pt x="57" y="94"/>
                    </a:lnTo>
                    <a:lnTo>
                      <a:pt x="52" y="95"/>
                    </a:lnTo>
                    <a:lnTo>
                      <a:pt x="48" y="95"/>
                    </a:lnTo>
                    <a:lnTo>
                      <a:pt x="43" y="95"/>
                    </a:lnTo>
                    <a:lnTo>
                      <a:pt x="38" y="94"/>
                    </a:lnTo>
                    <a:lnTo>
                      <a:pt x="34" y="93"/>
                    </a:lnTo>
                    <a:lnTo>
                      <a:pt x="29" y="92"/>
                    </a:lnTo>
                    <a:lnTo>
                      <a:pt x="25" y="90"/>
                    </a:lnTo>
                    <a:lnTo>
                      <a:pt x="21" y="87"/>
                    </a:lnTo>
                    <a:lnTo>
                      <a:pt x="14" y="81"/>
                    </a:lnTo>
                    <a:lnTo>
                      <a:pt x="11" y="78"/>
                    </a:lnTo>
                    <a:lnTo>
                      <a:pt x="8" y="74"/>
                    </a:lnTo>
                    <a:lnTo>
                      <a:pt x="6" y="70"/>
                    </a:lnTo>
                    <a:lnTo>
                      <a:pt x="4" y="66"/>
                    </a:lnTo>
                    <a:lnTo>
                      <a:pt x="2" y="62"/>
                    </a:lnTo>
                    <a:lnTo>
                      <a:pt x="1" y="57"/>
                    </a:lnTo>
                    <a:lnTo>
                      <a:pt x="0" y="53"/>
                    </a:lnTo>
                    <a:lnTo>
                      <a:pt x="0" y="48"/>
                    </a:lnTo>
                    <a:lnTo>
                      <a:pt x="0" y="43"/>
                    </a:lnTo>
                    <a:lnTo>
                      <a:pt x="1" y="38"/>
                    </a:lnTo>
                    <a:lnTo>
                      <a:pt x="2" y="34"/>
                    </a:lnTo>
                    <a:lnTo>
                      <a:pt x="4" y="29"/>
                    </a:lnTo>
                    <a:lnTo>
                      <a:pt x="6" y="25"/>
                    </a:lnTo>
                    <a:lnTo>
                      <a:pt x="8" y="21"/>
                    </a:lnTo>
                    <a:lnTo>
                      <a:pt x="11" y="17"/>
                    </a:lnTo>
                    <a:lnTo>
                      <a:pt x="14" y="14"/>
                    </a:lnTo>
                    <a:lnTo>
                      <a:pt x="17" y="11"/>
                    </a:lnTo>
                    <a:lnTo>
                      <a:pt x="21" y="8"/>
                    </a:lnTo>
                    <a:lnTo>
                      <a:pt x="25" y="6"/>
                    </a:lnTo>
                    <a:lnTo>
                      <a:pt x="29" y="4"/>
                    </a:lnTo>
                    <a:lnTo>
                      <a:pt x="34" y="2"/>
                    </a:lnTo>
                    <a:lnTo>
                      <a:pt x="38" y="1"/>
                    </a:lnTo>
                    <a:lnTo>
                      <a:pt x="43" y="0"/>
                    </a:lnTo>
                    <a:lnTo>
                      <a:pt x="48" y="0"/>
                    </a:lnTo>
                    <a:lnTo>
                      <a:pt x="53" y="0"/>
                    </a:lnTo>
                    <a:lnTo>
                      <a:pt x="57" y="1"/>
                    </a:lnTo>
                    <a:lnTo>
                      <a:pt x="62" y="2"/>
                    </a:lnTo>
                    <a:lnTo>
                      <a:pt x="66" y="4"/>
                    </a:lnTo>
                    <a:lnTo>
                      <a:pt x="70" y="6"/>
                    </a:lnTo>
                    <a:lnTo>
                      <a:pt x="74" y="8"/>
                    </a:lnTo>
                    <a:lnTo>
                      <a:pt x="81" y="14"/>
                    </a:lnTo>
                    <a:lnTo>
                      <a:pt x="85" y="17"/>
                    </a:lnTo>
                    <a:lnTo>
                      <a:pt x="87" y="21"/>
                    </a:lnTo>
                    <a:lnTo>
                      <a:pt x="90" y="25"/>
                    </a:lnTo>
                    <a:lnTo>
                      <a:pt x="92" y="29"/>
                    </a:lnTo>
                    <a:lnTo>
                      <a:pt x="93" y="34"/>
                    </a:lnTo>
                    <a:lnTo>
                      <a:pt x="94" y="38"/>
                    </a:lnTo>
                    <a:lnTo>
                      <a:pt x="95" y="43"/>
                    </a:lnTo>
                    <a:lnTo>
                      <a:pt x="95" y="48"/>
                    </a:lnTo>
                    <a:lnTo>
                      <a:pt x="95" y="53"/>
                    </a:lnTo>
                    <a:lnTo>
                      <a:pt x="94" y="58"/>
                    </a:lnTo>
                    <a:lnTo>
                      <a:pt x="118" y="76"/>
                    </a:lnTo>
                    <a:lnTo>
                      <a:pt x="134" y="57"/>
                    </a:lnTo>
                    <a:lnTo>
                      <a:pt x="136" y="54"/>
                    </a:lnTo>
                    <a:lnTo>
                      <a:pt x="139" y="53"/>
                    </a:lnTo>
                    <a:lnTo>
                      <a:pt x="142" y="52"/>
                    </a:lnTo>
                    <a:lnTo>
                      <a:pt x="145" y="51"/>
                    </a:lnTo>
                    <a:lnTo>
                      <a:pt x="148" y="51"/>
                    </a:lnTo>
                    <a:lnTo>
                      <a:pt x="151" y="51"/>
                    </a:lnTo>
                    <a:lnTo>
                      <a:pt x="153" y="53"/>
                    </a:lnTo>
                    <a:lnTo>
                      <a:pt x="156" y="54"/>
                    </a:lnTo>
                    <a:lnTo>
                      <a:pt x="160" y="57"/>
                    </a:lnTo>
                    <a:lnTo>
                      <a:pt x="162" y="60"/>
                    </a:lnTo>
                    <a:lnTo>
                      <a:pt x="164" y="62"/>
                    </a:lnTo>
                    <a:lnTo>
                      <a:pt x="165" y="65"/>
                    </a:lnTo>
                    <a:lnTo>
                      <a:pt x="165" y="68"/>
                    </a:lnTo>
                    <a:lnTo>
                      <a:pt x="166" y="71"/>
                    </a:lnTo>
                    <a:lnTo>
                      <a:pt x="165" y="74"/>
                    </a:lnTo>
                    <a:lnTo>
                      <a:pt x="164" y="77"/>
                    </a:lnTo>
                    <a:lnTo>
                      <a:pt x="162" y="79"/>
                    </a:lnTo>
                    <a:lnTo>
                      <a:pt x="146" y="99"/>
                    </a:lnTo>
                    <a:lnTo>
                      <a:pt x="422" y="309"/>
                    </a:lnTo>
                    <a:lnTo>
                      <a:pt x="431" y="297"/>
                    </a:lnTo>
                    <a:lnTo>
                      <a:pt x="439" y="284"/>
                    </a:lnTo>
                    <a:lnTo>
                      <a:pt x="446" y="271"/>
                    </a:lnTo>
                    <a:lnTo>
                      <a:pt x="452" y="258"/>
                    </a:lnTo>
                    <a:lnTo>
                      <a:pt x="458" y="244"/>
                    </a:lnTo>
                    <a:lnTo>
                      <a:pt x="462" y="231"/>
                    </a:lnTo>
                    <a:lnTo>
                      <a:pt x="466" y="217"/>
                    </a:lnTo>
                    <a:lnTo>
                      <a:pt x="467" y="211"/>
                    </a:lnTo>
                    <a:lnTo>
                      <a:pt x="468" y="204"/>
                    </a:lnTo>
                    <a:lnTo>
                      <a:pt x="470" y="191"/>
                    </a:lnTo>
                    <a:lnTo>
                      <a:pt x="471" y="177"/>
                    </a:lnTo>
                    <a:lnTo>
                      <a:pt x="470" y="164"/>
                    </a:lnTo>
                    <a:lnTo>
                      <a:pt x="469" y="158"/>
                    </a:lnTo>
                    <a:lnTo>
                      <a:pt x="469" y="152"/>
                    </a:lnTo>
                    <a:lnTo>
                      <a:pt x="467" y="146"/>
                    </a:lnTo>
                    <a:lnTo>
                      <a:pt x="466" y="140"/>
                    </a:lnTo>
                    <a:lnTo>
                      <a:pt x="464" y="134"/>
                    </a:lnTo>
                    <a:lnTo>
                      <a:pt x="462" y="128"/>
                    </a:lnTo>
                    <a:lnTo>
                      <a:pt x="457" y="116"/>
                    </a:lnTo>
                    <a:lnTo>
                      <a:pt x="454" y="111"/>
                    </a:lnTo>
                    <a:lnTo>
                      <a:pt x="451" y="105"/>
                    </a:lnTo>
                    <a:lnTo>
                      <a:pt x="442" y="117"/>
                    </a:lnTo>
                    <a:lnTo>
                      <a:pt x="423" y="64"/>
                    </a:lnTo>
                    <a:lnTo>
                      <a:pt x="475" y="77"/>
                    </a:lnTo>
                    <a:lnTo>
                      <a:pt x="471" y="82"/>
                    </a:lnTo>
                    <a:lnTo>
                      <a:pt x="467" y="87"/>
                    </a:lnTo>
                    <a:lnTo>
                      <a:pt x="463" y="91"/>
                    </a:lnTo>
                    <a:lnTo>
                      <a:pt x="472" y="105"/>
                    </a:lnTo>
                    <a:lnTo>
                      <a:pt x="476" y="112"/>
                    </a:lnTo>
                    <a:lnTo>
                      <a:pt x="479" y="119"/>
                    </a:lnTo>
                    <a:lnTo>
                      <a:pt x="483" y="126"/>
                    </a:lnTo>
                    <a:lnTo>
                      <a:pt x="485" y="133"/>
                    </a:lnTo>
                    <a:lnTo>
                      <a:pt x="490" y="147"/>
                    </a:lnTo>
                    <a:lnTo>
                      <a:pt x="493" y="162"/>
                    </a:lnTo>
                    <a:lnTo>
                      <a:pt x="495" y="176"/>
                    </a:lnTo>
                    <a:lnTo>
                      <a:pt x="496" y="183"/>
                    </a:lnTo>
                    <a:lnTo>
                      <a:pt x="496" y="191"/>
                    </a:lnTo>
                    <a:lnTo>
                      <a:pt x="496" y="198"/>
                    </a:lnTo>
                    <a:lnTo>
                      <a:pt x="495" y="206"/>
                    </a:lnTo>
                    <a:lnTo>
                      <a:pt x="494" y="221"/>
                    </a:lnTo>
                    <a:lnTo>
                      <a:pt x="491" y="236"/>
                    </a:lnTo>
                    <a:lnTo>
                      <a:pt x="488" y="252"/>
                    </a:lnTo>
                    <a:lnTo>
                      <a:pt x="484" y="267"/>
                    </a:lnTo>
                    <a:lnTo>
                      <a:pt x="479" y="283"/>
                    </a:lnTo>
                    <a:lnTo>
                      <a:pt x="473" y="299"/>
                    </a:lnTo>
                    <a:lnTo>
                      <a:pt x="467" y="315"/>
                    </a:lnTo>
                    <a:lnTo>
                      <a:pt x="460" y="332"/>
                    </a:lnTo>
                    <a:lnTo>
                      <a:pt x="458" y="336"/>
                    </a:lnTo>
                    <a:lnTo>
                      <a:pt x="458" y="341"/>
                    </a:lnTo>
                    <a:lnTo>
                      <a:pt x="458" y="346"/>
                    </a:lnTo>
                    <a:lnTo>
                      <a:pt x="458" y="351"/>
                    </a:lnTo>
                    <a:lnTo>
                      <a:pt x="460" y="361"/>
                    </a:lnTo>
                    <a:lnTo>
                      <a:pt x="460" y="366"/>
                    </a:lnTo>
                    <a:lnTo>
                      <a:pt x="460" y="372"/>
                    </a:lnTo>
                    <a:lnTo>
                      <a:pt x="447" y="375"/>
                    </a:lnTo>
                    <a:lnTo>
                      <a:pt x="423" y="379"/>
                    </a:lnTo>
                    <a:lnTo>
                      <a:pt x="416" y="383"/>
                    </a:lnTo>
                    <a:lnTo>
                      <a:pt x="409" y="387"/>
                    </a:lnTo>
                    <a:lnTo>
                      <a:pt x="398" y="393"/>
                    </a:lnTo>
                    <a:lnTo>
                      <a:pt x="385" y="400"/>
                    </a:lnTo>
                    <a:lnTo>
                      <a:pt x="370" y="407"/>
                    </a:lnTo>
                    <a:lnTo>
                      <a:pt x="353" y="414"/>
                    </a:lnTo>
                    <a:lnTo>
                      <a:pt x="334" y="421"/>
                    </a:lnTo>
                    <a:lnTo>
                      <a:pt x="314" y="427"/>
                    </a:lnTo>
                    <a:lnTo>
                      <a:pt x="303" y="430"/>
                    </a:lnTo>
                    <a:lnTo>
                      <a:pt x="292" y="432"/>
                    </a:lnTo>
                    <a:lnTo>
                      <a:pt x="279" y="435"/>
                    </a:lnTo>
                    <a:lnTo>
                      <a:pt x="268" y="436"/>
                    </a:lnTo>
                    <a:lnTo>
                      <a:pt x="256" y="438"/>
                    </a:lnTo>
                    <a:lnTo>
                      <a:pt x="244" y="439"/>
                    </a:lnTo>
                    <a:lnTo>
                      <a:pt x="232" y="439"/>
                    </a:lnTo>
                    <a:lnTo>
                      <a:pt x="219" y="439"/>
                    </a:lnTo>
                    <a:lnTo>
                      <a:pt x="207" y="438"/>
                    </a:lnTo>
                    <a:lnTo>
                      <a:pt x="194" y="437"/>
                    </a:lnTo>
                    <a:lnTo>
                      <a:pt x="182" y="435"/>
                    </a:lnTo>
                    <a:lnTo>
                      <a:pt x="169" y="432"/>
                    </a:lnTo>
                    <a:lnTo>
                      <a:pt x="157" y="428"/>
                    </a:lnTo>
                    <a:lnTo>
                      <a:pt x="150" y="426"/>
                    </a:lnTo>
                    <a:lnTo>
                      <a:pt x="144" y="424"/>
                    </a:lnTo>
                    <a:lnTo>
                      <a:pt x="139" y="433"/>
                    </a:lnTo>
                    <a:lnTo>
                      <a:pt x="136" y="438"/>
                    </a:lnTo>
                    <a:lnTo>
                      <a:pt x="109" y="390"/>
                    </a:lnTo>
                    <a:lnTo>
                      <a:pt x="163" y="394"/>
                    </a:lnTo>
                    <a:lnTo>
                      <a:pt x="160" y="399"/>
                    </a:lnTo>
                    <a:lnTo>
                      <a:pt x="157" y="404"/>
                    </a:lnTo>
                    <a:lnTo>
                      <a:pt x="154" y="409"/>
                    </a:lnTo>
                    <a:lnTo>
                      <a:pt x="163" y="411"/>
                    </a:lnTo>
                    <a:lnTo>
                      <a:pt x="171" y="413"/>
                    </a:lnTo>
                    <a:lnTo>
                      <a:pt x="189" y="416"/>
                    </a:lnTo>
                    <a:lnTo>
                      <a:pt x="205" y="417"/>
                    </a:lnTo>
                    <a:lnTo>
                      <a:pt x="222" y="418"/>
                    </a:lnTo>
                    <a:lnTo>
                      <a:pt x="238" y="417"/>
                    </a:lnTo>
                    <a:lnTo>
                      <a:pt x="246" y="416"/>
                    </a:lnTo>
                    <a:lnTo>
                      <a:pt x="254" y="415"/>
                    </a:lnTo>
                    <a:lnTo>
                      <a:pt x="262" y="414"/>
                    </a:lnTo>
                    <a:lnTo>
                      <a:pt x="270" y="412"/>
                    </a:lnTo>
                    <a:lnTo>
                      <a:pt x="285" y="408"/>
                    </a:lnTo>
                    <a:lnTo>
                      <a:pt x="301" y="403"/>
                    </a:lnTo>
                    <a:lnTo>
                      <a:pt x="308" y="400"/>
                    </a:lnTo>
                    <a:lnTo>
                      <a:pt x="315" y="397"/>
                    </a:lnTo>
                    <a:lnTo>
                      <a:pt x="329" y="390"/>
                    </a:lnTo>
                    <a:lnTo>
                      <a:pt x="342" y="383"/>
                    </a:lnTo>
                    <a:lnTo>
                      <a:pt x="355" y="374"/>
                    </a:lnTo>
                    <a:lnTo>
                      <a:pt x="368" y="365"/>
                    </a:lnTo>
                    <a:lnTo>
                      <a:pt x="374" y="360"/>
                    </a:lnTo>
                    <a:lnTo>
                      <a:pt x="379" y="356"/>
                    </a:lnTo>
                    <a:lnTo>
                      <a:pt x="391" y="345"/>
                    </a:lnTo>
                    <a:lnTo>
                      <a:pt x="118" y="135"/>
                    </a:lnTo>
                    <a:lnTo>
                      <a:pt x="99" y="158"/>
                    </a:lnTo>
                    <a:lnTo>
                      <a:pt x="97" y="161"/>
                    </a:lnTo>
                    <a:lnTo>
                      <a:pt x="94" y="162"/>
                    </a:lnTo>
                    <a:lnTo>
                      <a:pt x="91" y="164"/>
                    </a:lnTo>
                    <a:lnTo>
                      <a:pt x="88" y="164"/>
                    </a:lnTo>
                    <a:lnTo>
                      <a:pt x="85" y="164"/>
                    </a:lnTo>
                    <a:lnTo>
                      <a:pt x="82" y="164"/>
                    </a:lnTo>
                    <a:lnTo>
                      <a:pt x="80" y="162"/>
                    </a:lnTo>
                    <a:lnTo>
                      <a:pt x="77" y="161"/>
                    </a:lnTo>
                    <a:lnTo>
                      <a:pt x="73" y="158"/>
                    </a:lnTo>
                    <a:lnTo>
                      <a:pt x="71" y="155"/>
                    </a:lnTo>
                    <a:lnTo>
                      <a:pt x="69" y="153"/>
                    </a:lnTo>
                    <a:lnTo>
                      <a:pt x="68" y="150"/>
                    </a:lnTo>
                    <a:lnTo>
                      <a:pt x="67" y="147"/>
                    </a:lnTo>
                    <a:lnTo>
                      <a:pt x="67" y="144"/>
                    </a:lnTo>
                    <a:lnTo>
                      <a:pt x="68" y="141"/>
                    </a:lnTo>
                    <a:lnTo>
                      <a:pt x="69" y="138"/>
                    </a:lnTo>
                    <a:lnTo>
                      <a:pt x="71" y="136"/>
                    </a:lnTo>
                    <a:close/>
                  </a:path>
                </a:pathLst>
              </a:custGeom>
              <a:solidFill>
                <a:srgbClr val="FFFFFF"/>
              </a:solidFill>
              <a:ln w="9525">
                <a:noFill/>
                <a:round/>
                <a:headEnd/>
                <a:tailEnd/>
              </a:ln>
            </p:spPr>
            <p:txBody>
              <a:bodyPr/>
              <a:lstStyle/>
              <a:p>
                <a:endParaRPr lang="he-IL"/>
              </a:p>
            </p:txBody>
          </p:sp>
          <p:sp>
            <p:nvSpPr>
              <p:cNvPr id="168" name="Freeform 271"/>
              <p:cNvSpPr>
                <a:spLocks/>
              </p:cNvSpPr>
              <p:nvPr/>
            </p:nvSpPr>
            <p:spPr bwMode="auto">
              <a:xfrm>
                <a:off x="4167" y="2662"/>
                <a:ext cx="31" cy="31"/>
              </a:xfrm>
              <a:custGeom>
                <a:avLst/>
                <a:gdLst>
                  <a:gd name="T0" fmla="*/ 6 w 31"/>
                  <a:gd name="T1" fmla="*/ 0 h 31"/>
                  <a:gd name="T2" fmla="*/ 6 w 31"/>
                  <a:gd name="T3" fmla="*/ 5 h 31"/>
                  <a:gd name="T4" fmla="*/ 7 w 31"/>
                  <a:gd name="T5" fmla="*/ 8 h 31"/>
                  <a:gd name="T6" fmla="*/ 8 w 31"/>
                  <a:gd name="T7" fmla="*/ 10 h 31"/>
                  <a:gd name="T8" fmla="*/ 10 w 31"/>
                  <a:gd name="T9" fmla="*/ 14 h 31"/>
                  <a:gd name="T10" fmla="*/ 13 w 31"/>
                  <a:gd name="T11" fmla="*/ 18 h 31"/>
                  <a:gd name="T12" fmla="*/ 17 w 31"/>
                  <a:gd name="T13" fmla="*/ 21 h 31"/>
                  <a:gd name="T14" fmla="*/ 19 w 31"/>
                  <a:gd name="T15" fmla="*/ 22 h 31"/>
                  <a:gd name="T16" fmla="*/ 21 w 31"/>
                  <a:gd name="T17" fmla="*/ 23 h 31"/>
                  <a:gd name="T18" fmla="*/ 26 w 31"/>
                  <a:gd name="T19" fmla="*/ 24 h 31"/>
                  <a:gd name="T20" fmla="*/ 31 w 31"/>
                  <a:gd name="T21" fmla="*/ 25 h 31"/>
                  <a:gd name="T22" fmla="*/ 30 w 31"/>
                  <a:gd name="T23" fmla="*/ 31 h 31"/>
                  <a:gd name="T24" fmla="*/ 25 w 31"/>
                  <a:gd name="T25" fmla="*/ 31 h 31"/>
                  <a:gd name="T26" fmla="*/ 19 w 31"/>
                  <a:gd name="T27" fmla="*/ 29 h 31"/>
                  <a:gd name="T28" fmla="*/ 16 w 31"/>
                  <a:gd name="T29" fmla="*/ 27 h 31"/>
                  <a:gd name="T30" fmla="*/ 13 w 31"/>
                  <a:gd name="T31" fmla="*/ 26 h 31"/>
                  <a:gd name="T32" fmla="*/ 9 w 31"/>
                  <a:gd name="T33" fmla="*/ 22 h 31"/>
                  <a:gd name="T34" fmla="*/ 5 w 31"/>
                  <a:gd name="T35" fmla="*/ 17 h 31"/>
                  <a:gd name="T36" fmla="*/ 2 w 31"/>
                  <a:gd name="T37" fmla="*/ 12 h 31"/>
                  <a:gd name="T38" fmla="*/ 1 w 31"/>
                  <a:gd name="T39" fmla="*/ 9 h 31"/>
                  <a:gd name="T40" fmla="*/ 0 w 31"/>
                  <a:gd name="T41" fmla="*/ 6 h 31"/>
                  <a:gd name="T42" fmla="*/ 0 w 31"/>
                  <a:gd name="T43" fmla="*/ 0 h 31"/>
                  <a:gd name="T44" fmla="*/ 6 w 31"/>
                  <a:gd name="T45" fmla="*/ 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31"/>
                  <a:gd name="T71" fmla="*/ 31 w 31"/>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31">
                    <a:moveTo>
                      <a:pt x="6" y="0"/>
                    </a:moveTo>
                    <a:lnTo>
                      <a:pt x="6" y="5"/>
                    </a:lnTo>
                    <a:lnTo>
                      <a:pt x="7" y="8"/>
                    </a:lnTo>
                    <a:lnTo>
                      <a:pt x="8" y="10"/>
                    </a:lnTo>
                    <a:lnTo>
                      <a:pt x="10" y="14"/>
                    </a:lnTo>
                    <a:lnTo>
                      <a:pt x="13" y="18"/>
                    </a:lnTo>
                    <a:lnTo>
                      <a:pt x="17" y="21"/>
                    </a:lnTo>
                    <a:lnTo>
                      <a:pt x="19" y="22"/>
                    </a:lnTo>
                    <a:lnTo>
                      <a:pt x="21" y="23"/>
                    </a:lnTo>
                    <a:lnTo>
                      <a:pt x="26" y="24"/>
                    </a:lnTo>
                    <a:lnTo>
                      <a:pt x="31" y="25"/>
                    </a:lnTo>
                    <a:lnTo>
                      <a:pt x="30" y="31"/>
                    </a:lnTo>
                    <a:lnTo>
                      <a:pt x="25" y="31"/>
                    </a:lnTo>
                    <a:lnTo>
                      <a:pt x="19" y="29"/>
                    </a:lnTo>
                    <a:lnTo>
                      <a:pt x="16" y="27"/>
                    </a:lnTo>
                    <a:lnTo>
                      <a:pt x="13" y="26"/>
                    </a:lnTo>
                    <a:lnTo>
                      <a:pt x="9" y="22"/>
                    </a:lnTo>
                    <a:lnTo>
                      <a:pt x="5" y="17"/>
                    </a:lnTo>
                    <a:lnTo>
                      <a:pt x="2" y="12"/>
                    </a:lnTo>
                    <a:lnTo>
                      <a:pt x="1" y="9"/>
                    </a:lnTo>
                    <a:lnTo>
                      <a:pt x="0" y="6"/>
                    </a:lnTo>
                    <a:lnTo>
                      <a:pt x="0" y="0"/>
                    </a:lnTo>
                    <a:lnTo>
                      <a:pt x="6" y="0"/>
                    </a:lnTo>
                    <a:close/>
                  </a:path>
                </a:pathLst>
              </a:custGeom>
              <a:solidFill>
                <a:srgbClr val="000000"/>
              </a:solidFill>
              <a:ln w="9525">
                <a:noFill/>
                <a:round/>
                <a:headEnd/>
                <a:tailEnd/>
              </a:ln>
            </p:spPr>
            <p:txBody>
              <a:bodyPr/>
              <a:lstStyle/>
              <a:p>
                <a:endParaRPr lang="he-IL"/>
              </a:p>
            </p:txBody>
          </p:sp>
          <p:sp>
            <p:nvSpPr>
              <p:cNvPr id="169" name="Freeform 272"/>
              <p:cNvSpPr>
                <a:spLocks/>
              </p:cNvSpPr>
              <p:nvPr/>
            </p:nvSpPr>
            <p:spPr bwMode="auto">
              <a:xfrm>
                <a:off x="4198" y="2661"/>
                <a:ext cx="31" cy="32"/>
              </a:xfrm>
              <a:custGeom>
                <a:avLst/>
                <a:gdLst>
                  <a:gd name="T0" fmla="*/ 0 w 31"/>
                  <a:gd name="T1" fmla="*/ 26 h 32"/>
                  <a:gd name="T2" fmla="*/ 5 w 31"/>
                  <a:gd name="T3" fmla="*/ 25 h 32"/>
                  <a:gd name="T4" fmla="*/ 7 w 31"/>
                  <a:gd name="T5" fmla="*/ 25 h 32"/>
                  <a:gd name="T6" fmla="*/ 10 w 31"/>
                  <a:gd name="T7" fmla="*/ 24 h 32"/>
                  <a:gd name="T8" fmla="*/ 14 w 31"/>
                  <a:gd name="T9" fmla="*/ 22 h 32"/>
                  <a:gd name="T10" fmla="*/ 18 w 31"/>
                  <a:gd name="T11" fmla="*/ 19 h 32"/>
                  <a:gd name="T12" fmla="*/ 21 w 31"/>
                  <a:gd name="T13" fmla="*/ 15 h 32"/>
                  <a:gd name="T14" fmla="*/ 22 w 31"/>
                  <a:gd name="T15" fmla="*/ 13 h 32"/>
                  <a:gd name="T16" fmla="*/ 23 w 31"/>
                  <a:gd name="T17" fmla="*/ 11 h 32"/>
                  <a:gd name="T18" fmla="*/ 25 w 31"/>
                  <a:gd name="T19" fmla="*/ 6 h 32"/>
                  <a:gd name="T20" fmla="*/ 25 w 31"/>
                  <a:gd name="T21" fmla="*/ 0 h 32"/>
                  <a:gd name="T22" fmla="*/ 31 w 31"/>
                  <a:gd name="T23" fmla="*/ 1 h 32"/>
                  <a:gd name="T24" fmla="*/ 31 w 31"/>
                  <a:gd name="T25" fmla="*/ 7 h 32"/>
                  <a:gd name="T26" fmla="*/ 29 w 31"/>
                  <a:gd name="T27" fmla="*/ 13 h 32"/>
                  <a:gd name="T28" fmla="*/ 27 w 31"/>
                  <a:gd name="T29" fmla="*/ 16 h 32"/>
                  <a:gd name="T30" fmla="*/ 26 w 31"/>
                  <a:gd name="T31" fmla="*/ 19 h 32"/>
                  <a:gd name="T32" fmla="*/ 22 w 31"/>
                  <a:gd name="T33" fmla="*/ 23 h 32"/>
                  <a:gd name="T34" fmla="*/ 17 w 31"/>
                  <a:gd name="T35" fmla="*/ 27 h 32"/>
                  <a:gd name="T36" fmla="*/ 12 w 31"/>
                  <a:gd name="T37" fmla="*/ 30 h 32"/>
                  <a:gd name="T38" fmla="*/ 9 w 31"/>
                  <a:gd name="T39" fmla="*/ 31 h 32"/>
                  <a:gd name="T40" fmla="*/ 6 w 31"/>
                  <a:gd name="T41" fmla="*/ 32 h 32"/>
                  <a:gd name="T42" fmla="*/ 0 w 31"/>
                  <a:gd name="T43" fmla="*/ 32 h 32"/>
                  <a:gd name="T44" fmla="*/ 0 w 31"/>
                  <a:gd name="T45" fmla="*/ 26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32"/>
                  <a:gd name="T71" fmla="*/ 31 w 31"/>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32">
                    <a:moveTo>
                      <a:pt x="0" y="26"/>
                    </a:moveTo>
                    <a:lnTo>
                      <a:pt x="5" y="25"/>
                    </a:lnTo>
                    <a:lnTo>
                      <a:pt x="7" y="25"/>
                    </a:lnTo>
                    <a:lnTo>
                      <a:pt x="10" y="24"/>
                    </a:lnTo>
                    <a:lnTo>
                      <a:pt x="14" y="22"/>
                    </a:lnTo>
                    <a:lnTo>
                      <a:pt x="18" y="19"/>
                    </a:lnTo>
                    <a:lnTo>
                      <a:pt x="21" y="15"/>
                    </a:lnTo>
                    <a:lnTo>
                      <a:pt x="22" y="13"/>
                    </a:lnTo>
                    <a:lnTo>
                      <a:pt x="23" y="11"/>
                    </a:lnTo>
                    <a:lnTo>
                      <a:pt x="25" y="6"/>
                    </a:lnTo>
                    <a:lnTo>
                      <a:pt x="25" y="0"/>
                    </a:lnTo>
                    <a:lnTo>
                      <a:pt x="31" y="1"/>
                    </a:lnTo>
                    <a:lnTo>
                      <a:pt x="31" y="7"/>
                    </a:lnTo>
                    <a:lnTo>
                      <a:pt x="29" y="13"/>
                    </a:lnTo>
                    <a:lnTo>
                      <a:pt x="27" y="16"/>
                    </a:lnTo>
                    <a:lnTo>
                      <a:pt x="26" y="19"/>
                    </a:lnTo>
                    <a:lnTo>
                      <a:pt x="22" y="23"/>
                    </a:lnTo>
                    <a:lnTo>
                      <a:pt x="17" y="27"/>
                    </a:lnTo>
                    <a:lnTo>
                      <a:pt x="12" y="30"/>
                    </a:lnTo>
                    <a:lnTo>
                      <a:pt x="9" y="31"/>
                    </a:lnTo>
                    <a:lnTo>
                      <a:pt x="6" y="32"/>
                    </a:lnTo>
                    <a:lnTo>
                      <a:pt x="0" y="32"/>
                    </a:lnTo>
                    <a:lnTo>
                      <a:pt x="0" y="26"/>
                    </a:lnTo>
                    <a:close/>
                  </a:path>
                </a:pathLst>
              </a:custGeom>
              <a:solidFill>
                <a:srgbClr val="000000"/>
              </a:solidFill>
              <a:ln w="9525">
                <a:noFill/>
                <a:round/>
                <a:headEnd/>
                <a:tailEnd/>
              </a:ln>
            </p:spPr>
            <p:txBody>
              <a:bodyPr/>
              <a:lstStyle/>
              <a:p>
                <a:endParaRPr lang="he-IL"/>
              </a:p>
            </p:txBody>
          </p:sp>
          <p:sp>
            <p:nvSpPr>
              <p:cNvPr id="170" name="Freeform 273"/>
              <p:cNvSpPr>
                <a:spLocks/>
              </p:cNvSpPr>
              <p:nvPr/>
            </p:nvSpPr>
            <p:spPr bwMode="auto">
              <a:xfrm>
                <a:off x="4197" y="2687"/>
                <a:ext cx="1" cy="6"/>
              </a:xfrm>
              <a:custGeom>
                <a:avLst/>
                <a:gdLst>
                  <a:gd name="T0" fmla="*/ 0 w 1"/>
                  <a:gd name="T1" fmla="*/ 6 h 6"/>
                  <a:gd name="T2" fmla="*/ 1 w 1"/>
                  <a:gd name="T3" fmla="*/ 6 h 6"/>
                  <a:gd name="T4" fmla="*/ 1 w 1"/>
                  <a:gd name="T5" fmla="*/ 0 h 6"/>
                  <a:gd name="T6" fmla="*/ 0 w 1"/>
                  <a:gd name="T7" fmla="*/ 6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6"/>
                    </a:moveTo>
                    <a:lnTo>
                      <a:pt x="1" y="6"/>
                    </a:lnTo>
                    <a:lnTo>
                      <a:pt x="1" y="0"/>
                    </a:lnTo>
                    <a:lnTo>
                      <a:pt x="0" y="6"/>
                    </a:lnTo>
                    <a:close/>
                  </a:path>
                </a:pathLst>
              </a:custGeom>
              <a:solidFill>
                <a:srgbClr val="000000"/>
              </a:solidFill>
              <a:ln w="9525">
                <a:noFill/>
                <a:round/>
                <a:headEnd/>
                <a:tailEnd/>
              </a:ln>
            </p:spPr>
            <p:txBody>
              <a:bodyPr/>
              <a:lstStyle/>
              <a:p>
                <a:endParaRPr lang="he-IL"/>
              </a:p>
            </p:txBody>
          </p:sp>
          <p:sp>
            <p:nvSpPr>
              <p:cNvPr id="171" name="Freeform 274"/>
              <p:cNvSpPr>
                <a:spLocks/>
              </p:cNvSpPr>
              <p:nvPr/>
            </p:nvSpPr>
            <p:spPr bwMode="auto">
              <a:xfrm>
                <a:off x="4197" y="2631"/>
                <a:ext cx="32" cy="31"/>
              </a:xfrm>
              <a:custGeom>
                <a:avLst/>
                <a:gdLst>
                  <a:gd name="T0" fmla="*/ 26 w 32"/>
                  <a:gd name="T1" fmla="*/ 31 h 31"/>
                  <a:gd name="T2" fmla="*/ 26 w 32"/>
                  <a:gd name="T3" fmla="*/ 26 h 31"/>
                  <a:gd name="T4" fmla="*/ 25 w 32"/>
                  <a:gd name="T5" fmla="*/ 24 h 31"/>
                  <a:gd name="T6" fmla="*/ 24 w 32"/>
                  <a:gd name="T7" fmla="*/ 21 h 31"/>
                  <a:gd name="T8" fmla="*/ 22 w 32"/>
                  <a:gd name="T9" fmla="*/ 17 h 31"/>
                  <a:gd name="T10" fmla="*/ 19 w 32"/>
                  <a:gd name="T11" fmla="*/ 13 h 31"/>
                  <a:gd name="T12" fmla="*/ 15 w 32"/>
                  <a:gd name="T13" fmla="*/ 10 h 31"/>
                  <a:gd name="T14" fmla="*/ 13 w 32"/>
                  <a:gd name="T15" fmla="*/ 9 h 31"/>
                  <a:gd name="T16" fmla="*/ 11 w 32"/>
                  <a:gd name="T17" fmla="*/ 8 h 31"/>
                  <a:gd name="T18" fmla="*/ 6 w 32"/>
                  <a:gd name="T19" fmla="*/ 6 h 31"/>
                  <a:gd name="T20" fmla="*/ 0 w 32"/>
                  <a:gd name="T21" fmla="*/ 6 h 31"/>
                  <a:gd name="T22" fmla="*/ 1 w 32"/>
                  <a:gd name="T23" fmla="*/ 0 h 31"/>
                  <a:gd name="T24" fmla="*/ 7 w 32"/>
                  <a:gd name="T25" fmla="*/ 0 h 31"/>
                  <a:gd name="T26" fmla="*/ 13 w 32"/>
                  <a:gd name="T27" fmla="*/ 2 h 31"/>
                  <a:gd name="T28" fmla="*/ 16 w 32"/>
                  <a:gd name="T29" fmla="*/ 3 h 31"/>
                  <a:gd name="T30" fmla="*/ 18 w 32"/>
                  <a:gd name="T31" fmla="*/ 5 h 31"/>
                  <a:gd name="T32" fmla="*/ 23 w 32"/>
                  <a:gd name="T33" fmla="*/ 9 h 31"/>
                  <a:gd name="T34" fmla="*/ 27 w 32"/>
                  <a:gd name="T35" fmla="*/ 13 h 31"/>
                  <a:gd name="T36" fmla="*/ 30 w 32"/>
                  <a:gd name="T37" fmla="*/ 19 h 31"/>
                  <a:gd name="T38" fmla="*/ 31 w 32"/>
                  <a:gd name="T39" fmla="*/ 22 h 31"/>
                  <a:gd name="T40" fmla="*/ 32 w 32"/>
                  <a:gd name="T41" fmla="*/ 25 h 31"/>
                  <a:gd name="T42" fmla="*/ 32 w 32"/>
                  <a:gd name="T43" fmla="*/ 31 h 31"/>
                  <a:gd name="T44" fmla="*/ 26 w 32"/>
                  <a:gd name="T45" fmla="*/ 31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1"/>
                  <a:gd name="T71" fmla="*/ 32 w 32"/>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1">
                    <a:moveTo>
                      <a:pt x="26" y="31"/>
                    </a:moveTo>
                    <a:lnTo>
                      <a:pt x="26" y="26"/>
                    </a:lnTo>
                    <a:lnTo>
                      <a:pt x="25" y="24"/>
                    </a:lnTo>
                    <a:lnTo>
                      <a:pt x="24" y="21"/>
                    </a:lnTo>
                    <a:lnTo>
                      <a:pt x="22" y="17"/>
                    </a:lnTo>
                    <a:lnTo>
                      <a:pt x="19" y="13"/>
                    </a:lnTo>
                    <a:lnTo>
                      <a:pt x="15" y="10"/>
                    </a:lnTo>
                    <a:lnTo>
                      <a:pt x="13" y="9"/>
                    </a:lnTo>
                    <a:lnTo>
                      <a:pt x="11" y="8"/>
                    </a:lnTo>
                    <a:lnTo>
                      <a:pt x="6" y="6"/>
                    </a:lnTo>
                    <a:lnTo>
                      <a:pt x="0" y="6"/>
                    </a:lnTo>
                    <a:lnTo>
                      <a:pt x="1" y="0"/>
                    </a:lnTo>
                    <a:lnTo>
                      <a:pt x="7" y="0"/>
                    </a:lnTo>
                    <a:lnTo>
                      <a:pt x="13" y="2"/>
                    </a:lnTo>
                    <a:lnTo>
                      <a:pt x="16" y="3"/>
                    </a:lnTo>
                    <a:lnTo>
                      <a:pt x="18" y="5"/>
                    </a:lnTo>
                    <a:lnTo>
                      <a:pt x="23" y="9"/>
                    </a:lnTo>
                    <a:lnTo>
                      <a:pt x="27" y="13"/>
                    </a:lnTo>
                    <a:lnTo>
                      <a:pt x="30" y="19"/>
                    </a:lnTo>
                    <a:lnTo>
                      <a:pt x="31" y="22"/>
                    </a:lnTo>
                    <a:lnTo>
                      <a:pt x="32" y="25"/>
                    </a:lnTo>
                    <a:lnTo>
                      <a:pt x="32" y="31"/>
                    </a:lnTo>
                    <a:lnTo>
                      <a:pt x="26" y="31"/>
                    </a:lnTo>
                    <a:close/>
                  </a:path>
                </a:pathLst>
              </a:custGeom>
              <a:solidFill>
                <a:srgbClr val="000000"/>
              </a:solidFill>
              <a:ln w="9525">
                <a:noFill/>
                <a:round/>
                <a:headEnd/>
                <a:tailEnd/>
              </a:ln>
            </p:spPr>
            <p:txBody>
              <a:bodyPr/>
              <a:lstStyle/>
              <a:p>
                <a:endParaRPr lang="he-IL"/>
              </a:p>
            </p:txBody>
          </p:sp>
          <p:sp>
            <p:nvSpPr>
              <p:cNvPr id="172" name="Freeform 275"/>
              <p:cNvSpPr>
                <a:spLocks/>
              </p:cNvSpPr>
              <p:nvPr/>
            </p:nvSpPr>
            <p:spPr bwMode="auto">
              <a:xfrm>
                <a:off x="4223" y="2661"/>
                <a:ext cx="6" cy="1"/>
              </a:xfrm>
              <a:custGeom>
                <a:avLst/>
                <a:gdLst>
                  <a:gd name="T0" fmla="*/ 6 w 6"/>
                  <a:gd name="T1" fmla="*/ 1 h 1"/>
                  <a:gd name="T2" fmla="*/ 0 w 6"/>
                  <a:gd name="T3" fmla="*/ 1 h 1"/>
                  <a:gd name="T4" fmla="*/ 0 w 6"/>
                  <a:gd name="T5" fmla="*/ 0 h 1"/>
                  <a:gd name="T6" fmla="*/ 6 w 6"/>
                  <a:gd name="T7" fmla="*/ 1 h 1"/>
                  <a:gd name="T8" fmla="*/ 0 60000 65536"/>
                  <a:gd name="T9" fmla="*/ 0 60000 65536"/>
                  <a:gd name="T10" fmla="*/ 0 60000 65536"/>
                  <a:gd name="T11" fmla="*/ 0 60000 65536"/>
                  <a:gd name="T12" fmla="*/ 0 w 6"/>
                  <a:gd name="T13" fmla="*/ 0 h 1"/>
                  <a:gd name="T14" fmla="*/ 6 w 6"/>
                  <a:gd name="T15" fmla="*/ 1 h 1"/>
                </a:gdLst>
                <a:ahLst/>
                <a:cxnLst>
                  <a:cxn ang="T8">
                    <a:pos x="T0" y="T1"/>
                  </a:cxn>
                  <a:cxn ang="T9">
                    <a:pos x="T2" y="T3"/>
                  </a:cxn>
                  <a:cxn ang="T10">
                    <a:pos x="T4" y="T5"/>
                  </a:cxn>
                  <a:cxn ang="T11">
                    <a:pos x="T6" y="T7"/>
                  </a:cxn>
                </a:cxnLst>
                <a:rect l="T12" t="T13" r="T14" b="T15"/>
                <a:pathLst>
                  <a:path w="6" h="1">
                    <a:moveTo>
                      <a:pt x="6" y="1"/>
                    </a:moveTo>
                    <a:lnTo>
                      <a:pt x="0" y="1"/>
                    </a:lnTo>
                    <a:lnTo>
                      <a:pt x="0" y="0"/>
                    </a:lnTo>
                    <a:lnTo>
                      <a:pt x="6" y="1"/>
                    </a:lnTo>
                    <a:close/>
                  </a:path>
                </a:pathLst>
              </a:custGeom>
              <a:solidFill>
                <a:srgbClr val="000000"/>
              </a:solidFill>
              <a:ln w="9525">
                <a:noFill/>
                <a:round/>
                <a:headEnd/>
                <a:tailEnd/>
              </a:ln>
            </p:spPr>
            <p:txBody>
              <a:bodyPr/>
              <a:lstStyle/>
              <a:p>
                <a:endParaRPr lang="he-IL"/>
              </a:p>
            </p:txBody>
          </p:sp>
          <p:sp>
            <p:nvSpPr>
              <p:cNvPr id="173" name="Freeform 276"/>
              <p:cNvSpPr>
                <a:spLocks/>
              </p:cNvSpPr>
              <p:nvPr/>
            </p:nvSpPr>
            <p:spPr bwMode="auto">
              <a:xfrm>
                <a:off x="4167" y="2631"/>
                <a:ext cx="31" cy="31"/>
              </a:xfrm>
              <a:custGeom>
                <a:avLst/>
                <a:gdLst>
                  <a:gd name="T0" fmla="*/ 31 w 31"/>
                  <a:gd name="T1" fmla="*/ 6 h 31"/>
                  <a:gd name="T2" fmla="*/ 26 w 31"/>
                  <a:gd name="T3" fmla="*/ 6 h 31"/>
                  <a:gd name="T4" fmla="*/ 24 w 31"/>
                  <a:gd name="T5" fmla="*/ 7 h 31"/>
                  <a:gd name="T6" fmla="*/ 22 w 31"/>
                  <a:gd name="T7" fmla="*/ 8 h 31"/>
                  <a:gd name="T8" fmla="*/ 17 w 31"/>
                  <a:gd name="T9" fmla="*/ 10 h 31"/>
                  <a:gd name="T10" fmla="*/ 13 w 31"/>
                  <a:gd name="T11" fmla="*/ 13 h 31"/>
                  <a:gd name="T12" fmla="*/ 10 w 31"/>
                  <a:gd name="T13" fmla="*/ 17 h 31"/>
                  <a:gd name="T14" fmla="*/ 9 w 31"/>
                  <a:gd name="T15" fmla="*/ 19 h 31"/>
                  <a:gd name="T16" fmla="*/ 8 w 31"/>
                  <a:gd name="T17" fmla="*/ 21 h 31"/>
                  <a:gd name="T18" fmla="*/ 6 w 31"/>
                  <a:gd name="T19" fmla="*/ 26 h 31"/>
                  <a:gd name="T20" fmla="*/ 6 w 31"/>
                  <a:gd name="T21" fmla="*/ 31 h 31"/>
                  <a:gd name="T22" fmla="*/ 0 w 31"/>
                  <a:gd name="T23" fmla="*/ 31 h 31"/>
                  <a:gd name="T24" fmla="*/ 0 w 31"/>
                  <a:gd name="T25" fmla="*/ 25 h 31"/>
                  <a:gd name="T26" fmla="*/ 2 w 31"/>
                  <a:gd name="T27" fmla="*/ 19 h 31"/>
                  <a:gd name="T28" fmla="*/ 3 w 31"/>
                  <a:gd name="T29" fmla="*/ 16 h 31"/>
                  <a:gd name="T30" fmla="*/ 5 w 31"/>
                  <a:gd name="T31" fmla="*/ 13 h 31"/>
                  <a:gd name="T32" fmla="*/ 9 w 31"/>
                  <a:gd name="T33" fmla="*/ 9 h 31"/>
                  <a:gd name="T34" fmla="*/ 13 w 31"/>
                  <a:gd name="T35" fmla="*/ 5 h 31"/>
                  <a:gd name="T36" fmla="*/ 19 w 31"/>
                  <a:gd name="T37" fmla="*/ 2 h 31"/>
                  <a:gd name="T38" fmla="*/ 21 w 31"/>
                  <a:gd name="T39" fmla="*/ 1 h 31"/>
                  <a:gd name="T40" fmla="*/ 25 w 31"/>
                  <a:gd name="T41" fmla="*/ 0 h 31"/>
                  <a:gd name="T42" fmla="*/ 30 w 31"/>
                  <a:gd name="T43" fmla="*/ 0 h 31"/>
                  <a:gd name="T44" fmla="*/ 31 w 31"/>
                  <a:gd name="T45" fmla="*/ 6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31"/>
                  <a:gd name="T71" fmla="*/ 31 w 31"/>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31">
                    <a:moveTo>
                      <a:pt x="31" y="6"/>
                    </a:moveTo>
                    <a:lnTo>
                      <a:pt x="26" y="6"/>
                    </a:lnTo>
                    <a:lnTo>
                      <a:pt x="24" y="7"/>
                    </a:lnTo>
                    <a:lnTo>
                      <a:pt x="22" y="8"/>
                    </a:lnTo>
                    <a:lnTo>
                      <a:pt x="17" y="10"/>
                    </a:lnTo>
                    <a:lnTo>
                      <a:pt x="13" y="13"/>
                    </a:lnTo>
                    <a:lnTo>
                      <a:pt x="10" y="17"/>
                    </a:lnTo>
                    <a:lnTo>
                      <a:pt x="9" y="19"/>
                    </a:lnTo>
                    <a:lnTo>
                      <a:pt x="8" y="21"/>
                    </a:lnTo>
                    <a:lnTo>
                      <a:pt x="6" y="26"/>
                    </a:lnTo>
                    <a:lnTo>
                      <a:pt x="6" y="31"/>
                    </a:lnTo>
                    <a:lnTo>
                      <a:pt x="0" y="31"/>
                    </a:lnTo>
                    <a:lnTo>
                      <a:pt x="0" y="25"/>
                    </a:lnTo>
                    <a:lnTo>
                      <a:pt x="2" y="19"/>
                    </a:lnTo>
                    <a:lnTo>
                      <a:pt x="3" y="16"/>
                    </a:lnTo>
                    <a:lnTo>
                      <a:pt x="5" y="13"/>
                    </a:lnTo>
                    <a:lnTo>
                      <a:pt x="9" y="9"/>
                    </a:lnTo>
                    <a:lnTo>
                      <a:pt x="13" y="5"/>
                    </a:lnTo>
                    <a:lnTo>
                      <a:pt x="19" y="2"/>
                    </a:lnTo>
                    <a:lnTo>
                      <a:pt x="21" y="1"/>
                    </a:lnTo>
                    <a:lnTo>
                      <a:pt x="25" y="0"/>
                    </a:lnTo>
                    <a:lnTo>
                      <a:pt x="30" y="0"/>
                    </a:lnTo>
                    <a:lnTo>
                      <a:pt x="31" y="6"/>
                    </a:lnTo>
                    <a:close/>
                  </a:path>
                </a:pathLst>
              </a:custGeom>
              <a:solidFill>
                <a:srgbClr val="000000"/>
              </a:solidFill>
              <a:ln w="9525">
                <a:noFill/>
                <a:round/>
                <a:headEnd/>
                <a:tailEnd/>
              </a:ln>
            </p:spPr>
            <p:txBody>
              <a:bodyPr/>
              <a:lstStyle/>
              <a:p>
                <a:endParaRPr lang="he-IL"/>
              </a:p>
            </p:txBody>
          </p:sp>
          <p:sp>
            <p:nvSpPr>
              <p:cNvPr id="174" name="Freeform 277"/>
              <p:cNvSpPr>
                <a:spLocks/>
              </p:cNvSpPr>
              <p:nvPr/>
            </p:nvSpPr>
            <p:spPr bwMode="auto">
              <a:xfrm>
                <a:off x="4197" y="2631"/>
                <a:ext cx="1" cy="6"/>
              </a:xfrm>
              <a:custGeom>
                <a:avLst/>
                <a:gdLst>
                  <a:gd name="T0" fmla="*/ 1 w 1"/>
                  <a:gd name="T1" fmla="*/ 0 h 6"/>
                  <a:gd name="T2" fmla="*/ 0 w 1"/>
                  <a:gd name="T3" fmla="*/ 0 h 6"/>
                  <a:gd name="T4" fmla="*/ 1 w 1"/>
                  <a:gd name="T5" fmla="*/ 6 h 6"/>
                  <a:gd name="T6" fmla="*/ 0 w 1"/>
                  <a:gd name="T7" fmla="*/ 6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0" y="0"/>
                    </a:lnTo>
                    <a:lnTo>
                      <a:pt x="1" y="6"/>
                    </a:lnTo>
                    <a:lnTo>
                      <a:pt x="0" y="6"/>
                    </a:lnTo>
                    <a:lnTo>
                      <a:pt x="1" y="0"/>
                    </a:lnTo>
                    <a:close/>
                  </a:path>
                </a:pathLst>
              </a:custGeom>
              <a:solidFill>
                <a:srgbClr val="000000"/>
              </a:solidFill>
              <a:ln w="9525">
                <a:noFill/>
                <a:round/>
                <a:headEnd/>
                <a:tailEnd/>
              </a:ln>
            </p:spPr>
            <p:txBody>
              <a:bodyPr/>
              <a:lstStyle/>
              <a:p>
                <a:endParaRPr lang="he-IL"/>
              </a:p>
            </p:txBody>
          </p:sp>
          <p:sp>
            <p:nvSpPr>
              <p:cNvPr id="175" name="Freeform 278"/>
              <p:cNvSpPr>
                <a:spLocks/>
              </p:cNvSpPr>
              <p:nvPr/>
            </p:nvSpPr>
            <p:spPr bwMode="auto">
              <a:xfrm>
                <a:off x="4167" y="2662"/>
                <a:ext cx="6" cy="1"/>
              </a:xfrm>
              <a:custGeom>
                <a:avLst/>
                <a:gdLst>
                  <a:gd name="T0" fmla="*/ 0 w 6"/>
                  <a:gd name="T1" fmla="*/ 0 h 1"/>
                  <a:gd name="T2" fmla="*/ 6 w 6"/>
                  <a:gd name="T3" fmla="*/ 0 h 1"/>
                  <a:gd name="T4" fmla="*/ 0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6" y="0"/>
                    </a:lnTo>
                    <a:lnTo>
                      <a:pt x="0" y="0"/>
                    </a:lnTo>
                    <a:close/>
                  </a:path>
                </a:pathLst>
              </a:custGeom>
              <a:solidFill>
                <a:srgbClr val="000000"/>
              </a:solidFill>
              <a:ln w="9525">
                <a:noFill/>
                <a:round/>
                <a:headEnd/>
                <a:tailEnd/>
              </a:ln>
            </p:spPr>
            <p:txBody>
              <a:bodyPr/>
              <a:lstStyle/>
              <a:p>
                <a:endParaRPr lang="he-IL"/>
              </a:p>
            </p:txBody>
          </p:sp>
          <p:sp>
            <p:nvSpPr>
              <p:cNvPr id="176" name="Freeform 279"/>
              <p:cNvSpPr>
                <a:spLocks/>
              </p:cNvSpPr>
              <p:nvPr/>
            </p:nvSpPr>
            <p:spPr bwMode="auto">
              <a:xfrm>
                <a:off x="4219" y="2725"/>
                <a:ext cx="24" cy="28"/>
              </a:xfrm>
              <a:custGeom>
                <a:avLst/>
                <a:gdLst>
                  <a:gd name="T0" fmla="*/ 0 w 24"/>
                  <a:gd name="T1" fmla="*/ 24 h 28"/>
                  <a:gd name="T2" fmla="*/ 5 w 24"/>
                  <a:gd name="T3" fmla="*/ 28 h 28"/>
                  <a:gd name="T4" fmla="*/ 24 w 24"/>
                  <a:gd name="T5" fmla="*/ 4 h 28"/>
                  <a:gd name="T6" fmla="*/ 19 w 24"/>
                  <a:gd name="T7" fmla="*/ 0 h 28"/>
                  <a:gd name="T8" fmla="*/ 0 w 24"/>
                  <a:gd name="T9" fmla="*/ 24 h 28"/>
                  <a:gd name="T10" fmla="*/ 0 60000 65536"/>
                  <a:gd name="T11" fmla="*/ 0 60000 65536"/>
                  <a:gd name="T12" fmla="*/ 0 60000 65536"/>
                  <a:gd name="T13" fmla="*/ 0 60000 65536"/>
                  <a:gd name="T14" fmla="*/ 0 60000 65536"/>
                  <a:gd name="T15" fmla="*/ 0 w 24"/>
                  <a:gd name="T16" fmla="*/ 0 h 28"/>
                  <a:gd name="T17" fmla="*/ 24 w 24"/>
                  <a:gd name="T18" fmla="*/ 28 h 28"/>
                </a:gdLst>
                <a:ahLst/>
                <a:cxnLst>
                  <a:cxn ang="T10">
                    <a:pos x="T0" y="T1"/>
                  </a:cxn>
                  <a:cxn ang="T11">
                    <a:pos x="T2" y="T3"/>
                  </a:cxn>
                  <a:cxn ang="T12">
                    <a:pos x="T4" y="T5"/>
                  </a:cxn>
                  <a:cxn ang="T13">
                    <a:pos x="T6" y="T7"/>
                  </a:cxn>
                  <a:cxn ang="T14">
                    <a:pos x="T8" y="T9"/>
                  </a:cxn>
                </a:cxnLst>
                <a:rect l="T15" t="T16" r="T17" b="T18"/>
                <a:pathLst>
                  <a:path w="24" h="28">
                    <a:moveTo>
                      <a:pt x="0" y="24"/>
                    </a:moveTo>
                    <a:lnTo>
                      <a:pt x="5" y="28"/>
                    </a:lnTo>
                    <a:lnTo>
                      <a:pt x="24" y="4"/>
                    </a:lnTo>
                    <a:lnTo>
                      <a:pt x="19" y="0"/>
                    </a:lnTo>
                    <a:lnTo>
                      <a:pt x="0" y="24"/>
                    </a:lnTo>
                    <a:close/>
                  </a:path>
                </a:pathLst>
              </a:custGeom>
              <a:solidFill>
                <a:srgbClr val="000000"/>
              </a:solidFill>
              <a:ln w="9525">
                <a:noFill/>
                <a:round/>
                <a:headEnd/>
                <a:tailEnd/>
              </a:ln>
            </p:spPr>
            <p:txBody>
              <a:bodyPr/>
              <a:lstStyle/>
              <a:p>
                <a:endParaRPr lang="he-IL"/>
              </a:p>
            </p:txBody>
          </p:sp>
          <p:sp>
            <p:nvSpPr>
              <p:cNvPr id="177" name="Freeform 280"/>
              <p:cNvSpPr>
                <a:spLocks/>
              </p:cNvSpPr>
              <p:nvPr/>
            </p:nvSpPr>
            <p:spPr bwMode="auto">
              <a:xfrm>
                <a:off x="4215" y="2705"/>
                <a:ext cx="28" cy="25"/>
              </a:xfrm>
              <a:custGeom>
                <a:avLst/>
                <a:gdLst>
                  <a:gd name="T0" fmla="*/ 24 w 28"/>
                  <a:gd name="T1" fmla="*/ 25 h 25"/>
                  <a:gd name="T2" fmla="*/ 28 w 28"/>
                  <a:gd name="T3" fmla="*/ 20 h 25"/>
                  <a:gd name="T4" fmla="*/ 4 w 28"/>
                  <a:gd name="T5" fmla="*/ 0 h 25"/>
                  <a:gd name="T6" fmla="*/ 0 w 28"/>
                  <a:gd name="T7" fmla="*/ 4 h 25"/>
                  <a:gd name="T8" fmla="*/ 24 w 28"/>
                  <a:gd name="T9" fmla="*/ 25 h 25"/>
                  <a:gd name="T10" fmla="*/ 0 60000 65536"/>
                  <a:gd name="T11" fmla="*/ 0 60000 65536"/>
                  <a:gd name="T12" fmla="*/ 0 60000 65536"/>
                  <a:gd name="T13" fmla="*/ 0 60000 65536"/>
                  <a:gd name="T14" fmla="*/ 0 60000 65536"/>
                  <a:gd name="T15" fmla="*/ 0 w 28"/>
                  <a:gd name="T16" fmla="*/ 0 h 25"/>
                  <a:gd name="T17" fmla="*/ 28 w 28"/>
                  <a:gd name="T18" fmla="*/ 25 h 25"/>
                </a:gdLst>
                <a:ahLst/>
                <a:cxnLst>
                  <a:cxn ang="T10">
                    <a:pos x="T0" y="T1"/>
                  </a:cxn>
                  <a:cxn ang="T11">
                    <a:pos x="T2" y="T3"/>
                  </a:cxn>
                  <a:cxn ang="T12">
                    <a:pos x="T4" y="T5"/>
                  </a:cxn>
                  <a:cxn ang="T13">
                    <a:pos x="T6" y="T7"/>
                  </a:cxn>
                  <a:cxn ang="T14">
                    <a:pos x="T8" y="T9"/>
                  </a:cxn>
                </a:cxnLst>
                <a:rect l="T15" t="T16" r="T17" b="T18"/>
                <a:pathLst>
                  <a:path w="28" h="25">
                    <a:moveTo>
                      <a:pt x="24" y="25"/>
                    </a:moveTo>
                    <a:lnTo>
                      <a:pt x="28" y="20"/>
                    </a:lnTo>
                    <a:lnTo>
                      <a:pt x="4" y="0"/>
                    </a:lnTo>
                    <a:lnTo>
                      <a:pt x="0" y="4"/>
                    </a:lnTo>
                    <a:lnTo>
                      <a:pt x="24" y="25"/>
                    </a:lnTo>
                    <a:close/>
                  </a:path>
                </a:pathLst>
              </a:custGeom>
              <a:solidFill>
                <a:srgbClr val="000000"/>
              </a:solidFill>
              <a:ln w="9525">
                <a:noFill/>
                <a:round/>
                <a:headEnd/>
                <a:tailEnd/>
              </a:ln>
            </p:spPr>
            <p:txBody>
              <a:bodyPr/>
              <a:lstStyle/>
              <a:p>
                <a:endParaRPr lang="he-IL"/>
              </a:p>
            </p:txBody>
          </p:sp>
          <p:sp>
            <p:nvSpPr>
              <p:cNvPr id="178" name="Freeform 281"/>
              <p:cNvSpPr>
                <a:spLocks/>
              </p:cNvSpPr>
              <p:nvPr/>
            </p:nvSpPr>
            <p:spPr bwMode="auto">
              <a:xfrm>
                <a:off x="4238" y="2725"/>
                <a:ext cx="7" cy="5"/>
              </a:xfrm>
              <a:custGeom>
                <a:avLst/>
                <a:gdLst>
                  <a:gd name="T0" fmla="*/ 5 w 7"/>
                  <a:gd name="T1" fmla="*/ 4 h 5"/>
                  <a:gd name="T2" fmla="*/ 7 w 7"/>
                  <a:gd name="T3" fmla="*/ 2 h 5"/>
                  <a:gd name="T4" fmla="*/ 5 w 7"/>
                  <a:gd name="T5" fmla="*/ 0 h 5"/>
                  <a:gd name="T6" fmla="*/ 1 w 7"/>
                  <a:gd name="T7" fmla="*/ 5 h 5"/>
                  <a:gd name="T8" fmla="*/ 0 w 7"/>
                  <a:gd name="T9" fmla="*/ 0 h 5"/>
                  <a:gd name="T10" fmla="*/ 5 w 7"/>
                  <a:gd name="T11" fmla="*/ 4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5" y="4"/>
                    </a:moveTo>
                    <a:lnTo>
                      <a:pt x="7" y="2"/>
                    </a:lnTo>
                    <a:lnTo>
                      <a:pt x="5" y="0"/>
                    </a:lnTo>
                    <a:lnTo>
                      <a:pt x="1" y="5"/>
                    </a:lnTo>
                    <a:lnTo>
                      <a:pt x="0" y="0"/>
                    </a:lnTo>
                    <a:lnTo>
                      <a:pt x="5" y="4"/>
                    </a:lnTo>
                    <a:close/>
                  </a:path>
                </a:pathLst>
              </a:custGeom>
              <a:solidFill>
                <a:srgbClr val="000000"/>
              </a:solidFill>
              <a:ln w="9525">
                <a:noFill/>
                <a:round/>
                <a:headEnd/>
                <a:tailEnd/>
              </a:ln>
            </p:spPr>
            <p:txBody>
              <a:bodyPr/>
              <a:lstStyle/>
              <a:p>
                <a:endParaRPr lang="he-IL"/>
              </a:p>
            </p:txBody>
          </p:sp>
          <p:sp>
            <p:nvSpPr>
              <p:cNvPr id="179" name="Freeform 282"/>
              <p:cNvSpPr>
                <a:spLocks/>
              </p:cNvSpPr>
              <p:nvPr/>
            </p:nvSpPr>
            <p:spPr bwMode="auto">
              <a:xfrm>
                <a:off x="4198" y="2704"/>
                <a:ext cx="20" cy="9"/>
              </a:xfrm>
              <a:custGeom>
                <a:avLst/>
                <a:gdLst>
                  <a:gd name="T0" fmla="*/ 20 w 20"/>
                  <a:gd name="T1" fmla="*/ 6 h 9"/>
                  <a:gd name="T2" fmla="*/ 16 w 20"/>
                  <a:gd name="T3" fmla="*/ 7 h 9"/>
                  <a:gd name="T4" fmla="*/ 11 w 20"/>
                  <a:gd name="T5" fmla="*/ 8 h 9"/>
                  <a:gd name="T6" fmla="*/ 6 w 20"/>
                  <a:gd name="T7" fmla="*/ 9 h 9"/>
                  <a:gd name="T8" fmla="*/ 1 w 20"/>
                  <a:gd name="T9" fmla="*/ 9 h 9"/>
                  <a:gd name="T10" fmla="*/ 0 w 20"/>
                  <a:gd name="T11" fmla="*/ 3 h 9"/>
                  <a:gd name="T12" fmla="*/ 5 w 20"/>
                  <a:gd name="T13" fmla="*/ 3 h 9"/>
                  <a:gd name="T14" fmla="*/ 9 w 20"/>
                  <a:gd name="T15" fmla="*/ 2 h 9"/>
                  <a:gd name="T16" fmla="*/ 14 w 20"/>
                  <a:gd name="T17" fmla="*/ 2 h 9"/>
                  <a:gd name="T18" fmla="*/ 18 w 20"/>
                  <a:gd name="T19" fmla="*/ 0 h 9"/>
                  <a:gd name="T20" fmla="*/ 20 w 20"/>
                  <a:gd name="T21" fmla="*/ 6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9"/>
                  <a:gd name="T35" fmla="*/ 20 w 20"/>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9">
                    <a:moveTo>
                      <a:pt x="20" y="6"/>
                    </a:moveTo>
                    <a:lnTo>
                      <a:pt x="16" y="7"/>
                    </a:lnTo>
                    <a:lnTo>
                      <a:pt x="11" y="8"/>
                    </a:lnTo>
                    <a:lnTo>
                      <a:pt x="6" y="9"/>
                    </a:lnTo>
                    <a:lnTo>
                      <a:pt x="1" y="9"/>
                    </a:lnTo>
                    <a:lnTo>
                      <a:pt x="0" y="3"/>
                    </a:lnTo>
                    <a:lnTo>
                      <a:pt x="5" y="3"/>
                    </a:lnTo>
                    <a:lnTo>
                      <a:pt x="9" y="2"/>
                    </a:lnTo>
                    <a:lnTo>
                      <a:pt x="14" y="2"/>
                    </a:lnTo>
                    <a:lnTo>
                      <a:pt x="18" y="0"/>
                    </a:lnTo>
                    <a:lnTo>
                      <a:pt x="20" y="6"/>
                    </a:lnTo>
                    <a:close/>
                  </a:path>
                </a:pathLst>
              </a:custGeom>
              <a:solidFill>
                <a:srgbClr val="000000"/>
              </a:solidFill>
              <a:ln w="9525">
                <a:noFill/>
                <a:round/>
                <a:headEnd/>
                <a:tailEnd/>
              </a:ln>
            </p:spPr>
            <p:txBody>
              <a:bodyPr/>
              <a:lstStyle/>
              <a:p>
                <a:endParaRPr lang="he-IL"/>
              </a:p>
            </p:txBody>
          </p:sp>
          <p:sp>
            <p:nvSpPr>
              <p:cNvPr id="180" name="Freeform 283"/>
              <p:cNvSpPr>
                <a:spLocks/>
              </p:cNvSpPr>
              <p:nvPr/>
            </p:nvSpPr>
            <p:spPr bwMode="auto">
              <a:xfrm>
                <a:off x="4215" y="2703"/>
                <a:ext cx="4" cy="7"/>
              </a:xfrm>
              <a:custGeom>
                <a:avLst/>
                <a:gdLst>
                  <a:gd name="T0" fmla="*/ 4 w 4"/>
                  <a:gd name="T1" fmla="*/ 2 h 7"/>
                  <a:gd name="T2" fmla="*/ 2 w 4"/>
                  <a:gd name="T3" fmla="*/ 0 h 7"/>
                  <a:gd name="T4" fmla="*/ 1 w 4"/>
                  <a:gd name="T5" fmla="*/ 1 h 7"/>
                  <a:gd name="T6" fmla="*/ 3 w 4"/>
                  <a:gd name="T7" fmla="*/ 7 h 7"/>
                  <a:gd name="T8" fmla="*/ 0 w 4"/>
                  <a:gd name="T9" fmla="*/ 6 h 7"/>
                  <a:gd name="T10" fmla="*/ 4 w 4"/>
                  <a:gd name="T11" fmla="*/ 2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4" y="2"/>
                    </a:moveTo>
                    <a:lnTo>
                      <a:pt x="2" y="0"/>
                    </a:lnTo>
                    <a:lnTo>
                      <a:pt x="1" y="1"/>
                    </a:lnTo>
                    <a:lnTo>
                      <a:pt x="3" y="7"/>
                    </a:lnTo>
                    <a:lnTo>
                      <a:pt x="0" y="6"/>
                    </a:lnTo>
                    <a:lnTo>
                      <a:pt x="4" y="2"/>
                    </a:lnTo>
                    <a:close/>
                  </a:path>
                </a:pathLst>
              </a:custGeom>
              <a:solidFill>
                <a:srgbClr val="000000"/>
              </a:solidFill>
              <a:ln w="9525">
                <a:noFill/>
                <a:round/>
                <a:headEnd/>
                <a:tailEnd/>
              </a:ln>
            </p:spPr>
            <p:txBody>
              <a:bodyPr/>
              <a:lstStyle/>
              <a:p>
                <a:endParaRPr lang="he-IL"/>
              </a:p>
            </p:txBody>
          </p:sp>
          <p:sp>
            <p:nvSpPr>
              <p:cNvPr id="181" name="Freeform 284"/>
              <p:cNvSpPr>
                <a:spLocks/>
              </p:cNvSpPr>
              <p:nvPr/>
            </p:nvSpPr>
            <p:spPr bwMode="auto">
              <a:xfrm>
                <a:off x="4148" y="2662"/>
                <a:ext cx="51" cy="51"/>
              </a:xfrm>
              <a:custGeom>
                <a:avLst/>
                <a:gdLst>
                  <a:gd name="T0" fmla="*/ 50 w 51"/>
                  <a:gd name="T1" fmla="*/ 51 h 51"/>
                  <a:gd name="T2" fmla="*/ 45 w 51"/>
                  <a:gd name="T3" fmla="*/ 51 h 51"/>
                  <a:gd name="T4" fmla="*/ 40 w 51"/>
                  <a:gd name="T5" fmla="*/ 50 h 51"/>
                  <a:gd name="T6" fmla="*/ 36 w 51"/>
                  <a:gd name="T7" fmla="*/ 49 h 51"/>
                  <a:gd name="T8" fmla="*/ 31 w 51"/>
                  <a:gd name="T9" fmla="*/ 48 h 51"/>
                  <a:gd name="T10" fmla="*/ 27 w 51"/>
                  <a:gd name="T11" fmla="*/ 45 h 51"/>
                  <a:gd name="T12" fmla="*/ 22 w 51"/>
                  <a:gd name="T13" fmla="*/ 43 h 51"/>
                  <a:gd name="T14" fmla="*/ 15 w 51"/>
                  <a:gd name="T15" fmla="*/ 37 h 51"/>
                  <a:gd name="T16" fmla="*/ 11 w 51"/>
                  <a:gd name="T17" fmla="*/ 33 h 51"/>
                  <a:gd name="T18" fmla="*/ 9 w 51"/>
                  <a:gd name="T19" fmla="*/ 29 h 51"/>
                  <a:gd name="T20" fmla="*/ 6 w 51"/>
                  <a:gd name="T21" fmla="*/ 25 h 51"/>
                  <a:gd name="T22" fmla="*/ 4 w 51"/>
                  <a:gd name="T23" fmla="*/ 20 h 51"/>
                  <a:gd name="T24" fmla="*/ 2 w 51"/>
                  <a:gd name="T25" fmla="*/ 16 h 51"/>
                  <a:gd name="T26" fmla="*/ 1 w 51"/>
                  <a:gd name="T27" fmla="*/ 11 h 51"/>
                  <a:gd name="T28" fmla="*/ 0 w 51"/>
                  <a:gd name="T29" fmla="*/ 6 h 51"/>
                  <a:gd name="T30" fmla="*/ 0 w 51"/>
                  <a:gd name="T31" fmla="*/ 1 h 51"/>
                  <a:gd name="T32" fmla="*/ 6 w 51"/>
                  <a:gd name="T33" fmla="*/ 0 h 51"/>
                  <a:gd name="T34" fmla="*/ 6 w 51"/>
                  <a:gd name="T35" fmla="*/ 5 h 51"/>
                  <a:gd name="T36" fmla="*/ 7 w 51"/>
                  <a:gd name="T37" fmla="*/ 10 h 51"/>
                  <a:gd name="T38" fmla="*/ 8 w 51"/>
                  <a:gd name="T39" fmla="*/ 14 h 51"/>
                  <a:gd name="T40" fmla="*/ 10 w 51"/>
                  <a:gd name="T41" fmla="*/ 18 h 51"/>
                  <a:gd name="T42" fmla="*/ 11 w 51"/>
                  <a:gd name="T43" fmla="*/ 22 h 51"/>
                  <a:gd name="T44" fmla="*/ 14 w 51"/>
                  <a:gd name="T45" fmla="*/ 26 h 51"/>
                  <a:gd name="T46" fmla="*/ 16 w 51"/>
                  <a:gd name="T47" fmla="*/ 29 h 51"/>
                  <a:gd name="T48" fmla="*/ 19 w 51"/>
                  <a:gd name="T49" fmla="*/ 32 h 51"/>
                  <a:gd name="T50" fmla="*/ 26 w 51"/>
                  <a:gd name="T51" fmla="*/ 38 h 51"/>
                  <a:gd name="T52" fmla="*/ 30 w 51"/>
                  <a:gd name="T53" fmla="*/ 40 h 51"/>
                  <a:gd name="T54" fmla="*/ 33 w 51"/>
                  <a:gd name="T55" fmla="*/ 42 h 51"/>
                  <a:gd name="T56" fmla="*/ 38 w 51"/>
                  <a:gd name="T57" fmla="*/ 43 h 51"/>
                  <a:gd name="T58" fmla="*/ 42 w 51"/>
                  <a:gd name="T59" fmla="*/ 44 h 51"/>
                  <a:gd name="T60" fmla="*/ 46 w 51"/>
                  <a:gd name="T61" fmla="*/ 45 h 51"/>
                  <a:gd name="T62" fmla="*/ 51 w 51"/>
                  <a:gd name="T63" fmla="*/ 45 h 51"/>
                  <a:gd name="T64" fmla="*/ 50 w 51"/>
                  <a:gd name="T65" fmla="*/ 51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51"/>
                  <a:gd name="T101" fmla="*/ 51 w 51"/>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51">
                    <a:moveTo>
                      <a:pt x="50" y="51"/>
                    </a:moveTo>
                    <a:lnTo>
                      <a:pt x="45" y="51"/>
                    </a:lnTo>
                    <a:lnTo>
                      <a:pt x="40" y="50"/>
                    </a:lnTo>
                    <a:lnTo>
                      <a:pt x="36" y="49"/>
                    </a:lnTo>
                    <a:lnTo>
                      <a:pt x="31" y="48"/>
                    </a:lnTo>
                    <a:lnTo>
                      <a:pt x="27" y="45"/>
                    </a:lnTo>
                    <a:lnTo>
                      <a:pt x="22" y="43"/>
                    </a:lnTo>
                    <a:lnTo>
                      <a:pt x="15" y="37"/>
                    </a:lnTo>
                    <a:lnTo>
                      <a:pt x="11" y="33"/>
                    </a:lnTo>
                    <a:lnTo>
                      <a:pt x="9" y="29"/>
                    </a:lnTo>
                    <a:lnTo>
                      <a:pt x="6" y="25"/>
                    </a:lnTo>
                    <a:lnTo>
                      <a:pt x="4" y="20"/>
                    </a:lnTo>
                    <a:lnTo>
                      <a:pt x="2" y="16"/>
                    </a:lnTo>
                    <a:lnTo>
                      <a:pt x="1" y="11"/>
                    </a:lnTo>
                    <a:lnTo>
                      <a:pt x="0" y="6"/>
                    </a:lnTo>
                    <a:lnTo>
                      <a:pt x="0" y="1"/>
                    </a:lnTo>
                    <a:lnTo>
                      <a:pt x="6" y="0"/>
                    </a:lnTo>
                    <a:lnTo>
                      <a:pt x="6" y="5"/>
                    </a:lnTo>
                    <a:lnTo>
                      <a:pt x="7" y="10"/>
                    </a:lnTo>
                    <a:lnTo>
                      <a:pt x="8" y="14"/>
                    </a:lnTo>
                    <a:lnTo>
                      <a:pt x="10" y="18"/>
                    </a:lnTo>
                    <a:lnTo>
                      <a:pt x="11" y="22"/>
                    </a:lnTo>
                    <a:lnTo>
                      <a:pt x="14" y="26"/>
                    </a:lnTo>
                    <a:lnTo>
                      <a:pt x="16" y="29"/>
                    </a:lnTo>
                    <a:lnTo>
                      <a:pt x="19" y="32"/>
                    </a:lnTo>
                    <a:lnTo>
                      <a:pt x="26" y="38"/>
                    </a:lnTo>
                    <a:lnTo>
                      <a:pt x="30" y="40"/>
                    </a:lnTo>
                    <a:lnTo>
                      <a:pt x="33" y="42"/>
                    </a:lnTo>
                    <a:lnTo>
                      <a:pt x="38" y="43"/>
                    </a:lnTo>
                    <a:lnTo>
                      <a:pt x="42" y="44"/>
                    </a:lnTo>
                    <a:lnTo>
                      <a:pt x="46" y="45"/>
                    </a:lnTo>
                    <a:lnTo>
                      <a:pt x="51" y="45"/>
                    </a:lnTo>
                    <a:lnTo>
                      <a:pt x="50" y="51"/>
                    </a:lnTo>
                    <a:close/>
                  </a:path>
                </a:pathLst>
              </a:custGeom>
              <a:solidFill>
                <a:srgbClr val="000000"/>
              </a:solidFill>
              <a:ln w="9525">
                <a:noFill/>
                <a:round/>
                <a:headEnd/>
                <a:tailEnd/>
              </a:ln>
            </p:spPr>
            <p:txBody>
              <a:bodyPr/>
              <a:lstStyle/>
              <a:p>
                <a:endParaRPr lang="he-IL"/>
              </a:p>
            </p:txBody>
          </p:sp>
          <p:sp>
            <p:nvSpPr>
              <p:cNvPr id="182" name="Freeform 285"/>
              <p:cNvSpPr>
                <a:spLocks/>
              </p:cNvSpPr>
              <p:nvPr/>
            </p:nvSpPr>
            <p:spPr bwMode="auto">
              <a:xfrm>
                <a:off x="4198" y="2707"/>
                <a:ext cx="1" cy="6"/>
              </a:xfrm>
              <a:custGeom>
                <a:avLst/>
                <a:gdLst>
                  <a:gd name="T0" fmla="*/ 1 w 1"/>
                  <a:gd name="T1" fmla="*/ 6 h 6"/>
                  <a:gd name="T2" fmla="*/ 0 w 1"/>
                  <a:gd name="T3" fmla="*/ 6 h 6"/>
                  <a:gd name="T4" fmla="*/ 1 w 1"/>
                  <a:gd name="T5" fmla="*/ 0 h 6"/>
                  <a:gd name="T6" fmla="*/ 0 w 1"/>
                  <a:gd name="T7" fmla="*/ 0 h 6"/>
                  <a:gd name="T8" fmla="*/ 1 w 1"/>
                  <a:gd name="T9" fmla="*/ 6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6"/>
                    </a:moveTo>
                    <a:lnTo>
                      <a:pt x="0" y="6"/>
                    </a:lnTo>
                    <a:lnTo>
                      <a:pt x="1" y="0"/>
                    </a:lnTo>
                    <a:lnTo>
                      <a:pt x="0" y="0"/>
                    </a:lnTo>
                    <a:lnTo>
                      <a:pt x="1" y="6"/>
                    </a:lnTo>
                    <a:close/>
                  </a:path>
                </a:pathLst>
              </a:custGeom>
              <a:solidFill>
                <a:srgbClr val="000000"/>
              </a:solidFill>
              <a:ln w="9525">
                <a:noFill/>
                <a:round/>
                <a:headEnd/>
                <a:tailEnd/>
              </a:ln>
            </p:spPr>
            <p:txBody>
              <a:bodyPr/>
              <a:lstStyle/>
              <a:p>
                <a:endParaRPr lang="he-IL"/>
              </a:p>
            </p:txBody>
          </p:sp>
          <p:sp>
            <p:nvSpPr>
              <p:cNvPr id="183" name="Freeform 286"/>
              <p:cNvSpPr>
                <a:spLocks/>
              </p:cNvSpPr>
              <p:nvPr/>
            </p:nvSpPr>
            <p:spPr bwMode="auto">
              <a:xfrm>
                <a:off x="4148" y="2612"/>
                <a:ext cx="51" cy="51"/>
              </a:xfrm>
              <a:custGeom>
                <a:avLst/>
                <a:gdLst>
                  <a:gd name="T0" fmla="*/ 0 w 51"/>
                  <a:gd name="T1" fmla="*/ 50 h 51"/>
                  <a:gd name="T2" fmla="*/ 0 w 51"/>
                  <a:gd name="T3" fmla="*/ 45 h 51"/>
                  <a:gd name="T4" fmla="*/ 1 w 51"/>
                  <a:gd name="T5" fmla="*/ 40 h 51"/>
                  <a:gd name="T6" fmla="*/ 2 w 51"/>
                  <a:gd name="T7" fmla="*/ 36 h 51"/>
                  <a:gd name="T8" fmla="*/ 4 w 51"/>
                  <a:gd name="T9" fmla="*/ 31 h 51"/>
                  <a:gd name="T10" fmla="*/ 6 w 51"/>
                  <a:gd name="T11" fmla="*/ 26 h 51"/>
                  <a:gd name="T12" fmla="*/ 9 w 51"/>
                  <a:gd name="T13" fmla="*/ 22 h 51"/>
                  <a:gd name="T14" fmla="*/ 11 w 51"/>
                  <a:gd name="T15" fmla="*/ 18 h 51"/>
                  <a:gd name="T16" fmla="*/ 15 w 51"/>
                  <a:gd name="T17" fmla="*/ 15 h 51"/>
                  <a:gd name="T18" fmla="*/ 18 w 51"/>
                  <a:gd name="T19" fmla="*/ 12 h 51"/>
                  <a:gd name="T20" fmla="*/ 22 w 51"/>
                  <a:gd name="T21" fmla="*/ 9 h 51"/>
                  <a:gd name="T22" fmla="*/ 27 w 51"/>
                  <a:gd name="T23" fmla="*/ 6 h 51"/>
                  <a:gd name="T24" fmla="*/ 31 w 51"/>
                  <a:gd name="T25" fmla="*/ 4 h 51"/>
                  <a:gd name="T26" fmla="*/ 36 w 51"/>
                  <a:gd name="T27" fmla="*/ 2 h 51"/>
                  <a:gd name="T28" fmla="*/ 40 w 51"/>
                  <a:gd name="T29" fmla="*/ 1 h 51"/>
                  <a:gd name="T30" fmla="*/ 46 w 51"/>
                  <a:gd name="T31" fmla="*/ 0 h 51"/>
                  <a:gd name="T32" fmla="*/ 51 w 51"/>
                  <a:gd name="T33" fmla="*/ 0 h 51"/>
                  <a:gd name="T34" fmla="*/ 51 w 51"/>
                  <a:gd name="T35" fmla="*/ 6 h 51"/>
                  <a:gd name="T36" fmla="*/ 46 w 51"/>
                  <a:gd name="T37" fmla="*/ 7 h 51"/>
                  <a:gd name="T38" fmla="*/ 42 w 51"/>
                  <a:gd name="T39" fmla="*/ 7 h 51"/>
                  <a:gd name="T40" fmla="*/ 37 w 51"/>
                  <a:gd name="T41" fmla="*/ 8 h 51"/>
                  <a:gd name="T42" fmla="*/ 33 w 51"/>
                  <a:gd name="T43" fmla="*/ 10 h 51"/>
                  <a:gd name="T44" fmla="*/ 30 w 51"/>
                  <a:gd name="T45" fmla="*/ 12 h 51"/>
                  <a:gd name="T46" fmla="*/ 26 w 51"/>
                  <a:gd name="T47" fmla="*/ 14 h 51"/>
                  <a:gd name="T48" fmla="*/ 22 w 51"/>
                  <a:gd name="T49" fmla="*/ 16 h 51"/>
                  <a:gd name="T50" fmla="*/ 19 w 51"/>
                  <a:gd name="T51" fmla="*/ 19 h 51"/>
                  <a:gd name="T52" fmla="*/ 16 w 51"/>
                  <a:gd name="T53" fmla="*/ 22 h 51"/>
                  <a:gd name="T54" fmla="*/ 14 w 51"/>
                  <a:gd name="T55" fmla="*/ 26 h 51"/>
                  <a:gd name="T56" fmla="*/ 11 w 51"/>
                  <a:gd name="T57" fmla="*/ 30 h 51"/>
                  <a:gd name="T58" fmla="*/ 10 w 51"/>
                  <a:gd name="T59" fmla="*/ 33 h 51"/>
                  <a:gd name="T60" fmla="*/ 8 w 51"/>
                  <a:gd name="T61" fmla="*/ 38 h 51"/>
                  <a:gd name="T62" fmla="*/ 7 w 51"/>
                  <a:gd name="T63" fmla="*/ 42 h 51"/>
                  <a:gd name="T64" fmla="*/ 6 w 51"/>
                  <a:gd name="T65" fmla="*/ 46 h 51"/>
                  <a:gd name="T66" fmla="*/ 6 w 51"/>
                  <a:gd name="T67" fmla="*/ 51 h 51"/>
                  <a:gd name="T68" fmla="*/ 0 w 51"/>
                  <a:gd name="T69" fmla="*/ 50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
                  <a:gd name="T106" fmla="*/ 0 h 51"/>
                  <a:gd name="T107" fmla="*/ 51 w 51"/>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 h="51">
                    <a:moveTo>
                      <a:pt x="0" y="50"/>
                    </a:moveTo>
                    <a:lnTo>
                      <a:pt x="0" y="45"/>
                    </a:lnTo>
                    <a:lnTo>
                      <a:pt x="1" y="40"/>
                    </a:lnTo>
                    <a:lnTo>
                      <a:pt x="2" y="36"/>
                    </a:lnTo>
                    <a:lnTo>
                      <a:pt x="4" y="31"/>
                    </a:lnTo>
                    <a:lnTo>
                      <a:pt x="6" y="26"/>
                    </a:lnTo>
                    <a:lnTo>
                      <a:pt x="9" y="22"/>
                    </a:lnTo>
                    <a:lnTo>
                      <a:pt x="11" y="18"/>
                    </a:lnTo>
                    <a:lnTo>
                      <a:pt x="15" y="15"/>
                    </a:lnTo>
                    <a:lnTo>
                      <a:pt x="18" y="12"/>
                    </a:lnTo>
                    <a:lnTo>
                      <a:pt x="22" y="9"/>
                    </a:lnTo>
                    <a:lnTo>
                      <a:pt x="27" y="6"/>
                    </a:lnTo>
                    <a:lnTo>
                      <a:pt x="31" y="4"/>
                    </a:lnTo>
                    <a:lnTo>
                      <a:pt x="36" y="2"/>
                    </a:lnTo>
                    <a:lnTo>
                      <a:pt x="40" y="1"/>
                    </a:lnTo>
                    <a:lnTo>
                      <a:pt x="46" y="0"/>
                    </a:lnTo>
                    <a:lnTo>
                      <a:pt x="51" y="0"/>
                    </a:lnTo>
                    <a:lnTo>
                      <a:pt x="51" y="6"/>
                    </a:lnTo>
                    <a:lnTo>
                      <a:pt x="46" y="7"/>
                    </a:lnTo>
                    <a:lnTo>
                      <a:pt x="42" y="7"/>
                    </a:lnTo>
                    <a:lnTo>
                      <a:pt x="37" y="8"/>
                    </a:lnTo>
                    <a:lnTo>
                      <a:pt x="33" y="10"/>
                    </a:lnTo>
                    <a:lnTo>
                      <a:pt x="30" y="12"/>
                    </a:lnTo>
                    <a:lnTo>
                      <a:pt x="26" y="14"/>
                    </a:lnTo>
                    <a:lnTo>
                      <a:pt x="22" y="16"/>
                    </a:lnTo>
                    <a:lnTo>
                      <a:pt x="19" y="19"/>
                    </a:lnTo>
                    <a:lnTo>
                      <a:pt x="16" y="22"/>
                    </a:lnTo>
                    <a:lnTo>
                      <a:pt x="14" y="26"/>
                    </a:lnTo>
                    <a:lnTo>
                      <a:pt x="11" y="30"/>
                    </a:lnTo>
                    <a:lnTo>
                      <a:pt x="10" y="33"/>
                    </a:lnTo>
                    <a:lnTo>
                      <a:pt x="8" y="38"/>
                    </a:lnTo>
                    <a:lnTo>
                      <a:pt x="7" y="42"/>
                    </a:lnTo>
                    <a:lnTo>
                      <a:pt x="6" y="46"/>
                    </a:lnTo>
                    <a:lnTo>
                      <a:pt x="6" y="51"/>
                    </a:lnTo>
                    <a:lnTo>
                      <a:pt x="0" y="50"/>
                    </a:lnTo>
                    <a:close/>
                  </a:path>
                </a:pathLst>
              </a:custGeom>
              <a:solidFill>
                <a:srgbClr val="000000"/>
              </a:solidFill>
              <a:ln w="9525">
                <a:noFill/>
                <a:round/>
                <a:headEnd/>
                <a:tailEnd/>
              </a:ln>
            </p:spPr>
            <p:txBody>
              <a:bodyPr/>
              <a:lstStyle/>
              <a:p>
                <a:endParaRPr lang="he-IL"/>
              </a:p>
            </p:txBody>
          </p:sp>
          <p:sp>
            <p:nvSpPr>
              <p:cNvPr id="184" name="Freeform 287"/>
              <p:cNvSpPr>
                <a:spLocks/>
              </p:cNvSpPr>
              <p:nvPr/>
            </p:nvSpPr>
            <p:spPr bwMode="auto">
              <a:xfrm>
                <a:off x="4148" y="2662"/>
                <a:ext cx="6" cy="1"/>
              </a:xfrm>
              <a:custGeom>
                <a:avLst/>
                <a:gdLst>
                  <a:gd name="T0" fmla="*/ 0 w 6"/>
                  <a:gd name="T1" fmla="*/ 1 h 1"/>
                  <a:gd name="T2" fmla="*/ 0 w 6"/>
                  <a:gd name="T3" fmla="*/ 0 h 1"/>
                  <a:gd name="T4" fmla="*/ 6 w 6"/>
                  <a:gd name="T5" fmla="*/ 1 h 1"/>
                  <a:gd name="T6" fmla="*/ 6 w 6"/>
                  <a:gd name="T7" fmla="*/ 0 h 1"/>
                  <a:gd name="T8" fmla="*/ 0 w 6"/>
                  <a:gd name="T9" fmla="*/ 1 h 1"/>
                  <a:gd name="T10" fmla="*/ 0 60000 65536"/>
                  <a:gd name="T11" fmla="*/ 0 60000 65536"/>
                  <a:gd name="T12" fmla="*/ 0 60000 65536"/>
                  <a:gd name="T13" fmla="*/ 0 60000 65536"/>
                  <a:gd name="T14" fmla="*/ 0 60000 65536"/>
                  <a:gd name="T15" fmla="*/ 0 w 6"/>
                  <a:gd name="T16" fmla="*/ 0 h 1"/>
                  <a:gd name="T17" fmla="*/ 6 w 6"/>
                  <a:gd name="T18" fmla="*/ 1 h 1"/>
                </a:gdLst>
                <a:ahLst/>
                <a:cxnLst>
                  <a:cxn ang="T10">
                    <a:pos x="T0" y="T1"/>
                  </a:cxn>
                  <a:cxn ang="T11">
                    <a:pos x="T2" y="T3"/>
                  </a:cxn>
                  <a:cxn ang="T12">
                    <a:pos x="T4" y="T5"/>
                  </a:cxn>
                  <a:cxn ang="T13">
                    <a:pos x="T6" y="T7"/>
                  </a:cxn>
                  <a:cxn ang="T14">
                    <a:pos x="T8" y="T9"/>
                  </a:cxn>
                </a:cxnLst>
                <a:rect l="T15" t="T16" r="T17" b="T18"/>
                <a:pathLst>
                  <a:path w="6" h="1">
                    <a:moveTo>
                      <a:pt x="0" y="1"/>
                    </a:moveTo>
                    <a:lnTo>
                      <a:pt x="0" y="0"/>
                    </a:lnTo>
                    <a:lnTo>
                      <a:pt x="6" y="1"/>
                    </a:lnTo>
                    <a:lnTo>
                      <a:pt x="6" y="0"/>
                    </a:lnTo>
                    <a:lnTo>
                      <a:pt x="0" y="1"/>
                    </a:lnTo>
                    <a:close/>
                  </a:path>
                </a:pathLst>
              </a:custGeom>
              <a:solidFill>
                <a:srgbClr val="000000"/>
              </a:solidFill>
              <a:ln w="9525">
                <a:noFill/>
                <a:round/>
                <a:headEnd/>
                <a:tailEnd/>
              </a:ln>
            </p:spPr>
            <p:txBody>
              <a:bodyPr/>
              <a:lstStyle/>
              <a:p>
                <a:endParaRPr lang="he-IL"/>
              </a:p>
            </p:txBody>
          </p:sp>
          <p:sp>
            <p:nvSpPr>
              <p:cNvPr id="185" name="Freeform 288"/>
              <p:cNvSpPr>
                <a:spLocks/>
              </p:cNvSpPr>
              <p:nvPr/>
            </p:nvSpPr>
            <p:spPr bwMode="auto">
              <a:xfrm>
                <a:off x="4198" y="2612"/>
                <a:ext cx="51" cy="51"/>
              </a:xfrm>
              <a:custGeom>
                <a:avLst/>
                <a:gdLst>
                  <a:gd name="T0" fmla="*/ 1 w 51"/>
                  <a:gd name="T1" fmla="*/ 0 h 51"/>
                  <a:gd name="T2" fmla="*/ 6 w 51"/>
                  <a:gd name="T3" fmla="*/ 0 h 51"/>
                  <a:gd name="T4" fmla="*/ 11 w 51"/>
                  <a:gd name="T5" fmla="*/ 1 h 51"/>
                  <a:gd name="T6" fmla="*/ 16 w 51"/>
                  <a:gd name="T7" fmla="*/ 2 h 51"/>
                  <a:gd name="T8" fmla="*/ 21 w 51"/>
                  <a:gd name="T9" fmla="*/ 4 h 51"/>
                  <a:gd name="T10" fmla="*/ 25 w 51"/>
                  <a:gd name="T11" fmla="*/ 6 h 51"/>
                  <a:gd name="T12" fmla="*/ 29 w 51"/>
                  <a:gd name="T13" fmla="*/ 9 h 51"/>
                  <a:gd name="T14" fmla="*/ 36 w 51"/>
                  <a:gd name="T15" fmla="*/ 15 h 51"/>
                  <a:gd name="T16" fmla="*/ 40 w 51"/>
                  <a:gd name="T17" fmla="*/ 19 h 51"/>
                  <a:gd name="T18" fmla="*/ 43 w 51"/>
                  <a:gd name="T19" fmla="*/ 22 h 51"/>
                  <a:gd name="T20" fmla="*/ 45 w 51"/>
                  <a:gd name="T21" fmla="*/ 26 h 51"/>
                  <a:gd name="T22" fmla="*/ 47 w 51"/>
                  <a:gd name="T23" fmla="*/ 31 h 51"/>
                  <a:gd name="T24" fmla="*/ 49 w 51"/>
                  <a:gd name="T25" fmla="*/ 36 h 51"/>
                  <a:gd name="T26" fmla="*/ 50 w 51"/>
                  <a:gd name="T27" fmla="*/ 40 h 51"/>
                  <a:gd name="T28" fmla="*/ 51 w 51"/>
                  <a:gd name="T29" fmla="*/ 46 h 51"/>
                  <a:gd name="T30" fmla="*/ 51 w 51"/>
                  <a:gd name="T31" fmla="*/ 51 h 51"/>
                  <a:gd name="T32" fmla="*/ 45 w 51"/>
                  <a:gd name="T33" fmla="*/ 51 h 51"/>
                  <a:gd name="T34" fmla="*/ 45 w 51"/>
                  <a:gd name="T35" fmla="*/ 46 h 51"/>
                  <a:gd name="T36" fmla="*/ 44 w 51"/>
                  <a:gd name="T37" fmla="*/ 42 h 51"/>
                  <a:gd name="T38" fmla="*/ 43 w 51"/>
                  <a:gd name="T39" fmla="*/ 38 h 51"/>
                  <a:gd name="T40" fmla="*/ 42 w 51"/>
                  <a:gd name="T41" fmla="*/ 33 h 51"/>
                  <a:gd name="T42" fmla="*/ 40 w 51"/>
                  <a:gd name="T43" fmla="*/ 29 h 51"/>
                  <a:gd name="T44" fmla="*/ 37 w 51"/>
                  <a:gd name="T45" fmla="*/ 26 h 51"/>
                  <a:gd name="T46" fmla="*/ 35 w 51"/>
                  <a:gd name="T47" fmla="*/ 22 h 51"/>
                  <a:gd name="T48" fmla="*/ 32 w 51"/>
                  <a:gd name="T49" fmla="*/ 20 h 51"/>
                  <a:gd name="T50" fmla="*/ 25 w 51"/>
                  <a:gd name="T51" fmla="*/ 14 h 51"/>
                  <a:gd name="T52" fmla="*/ 22 w 51"/>
                  <a:gd name="T53" fmla="*/ 12 h 51"/>
                  <a:gd name="T54" fmla="*/ 18 w 51"/>
                  <a:gd name="T55" fmla="*/ 10 h 51"/>
                  <a:gd name="T56" fmla="*/ 14 w 51"/>
                  <a:gd name="T57" fmla="*/ 8 h 51"/>
                  <a:gd name="T58" fmla="*/ 10 w 51"/>
                  <a:gd name="T59" fmla="*/ 7 h 51"/>
                  <a:gd name="T60" fmla="*/ 5 w 51"/>
                  <a:gd name="T61" fmla="*/ 7 h 51"/>
                  <a:gd name="T62" fmla="*/ 0 w 51"/>
                  <a:gd name="T63" fmla="*/ 6 h 51"/>
                  <a:gd name="T64" fmla="*/ 1 w 51"/>
                  <a:gd name="T65" fmla="*/ 0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51"/>
                  <a:gd name="T101" fmla="*/ 51 w 51"/>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51">
                    <a:moveTo>
                      <a:pt x="1" y="0"/>
                    </a:moveTo>
                    <a:lnTo>
                      <a:pt x="6" y="0"/>
                    </a:lnTo>
                    <a:lnTo>
                      <a:pt x="11" y="1"/>
                    </a:lnTo>
                    <a:lnTo>
                      <a:pt x="16" y="2"/>
                    </a:lnTo>
                    <a:lnTo>
                      <a:pt x="21" y="4"/>
                    </a:lnTo>
                    <a:lnTo>
                      <a:pt x="25" y="6"/>
                    </a:lnTo>
                    <a:lnTo>
                      <a:pt x="29" y="9"/>
                    </a:lnTo>
                    <a:lnTo>
                      <a:pt x="36" y="15"/>
                    </a:lnTo>
                    <a:lnTo>
                      <a:pt x="40" y="19"/>
                    </a:lnTo>
                    <a:lnTo>
                      <a:pt x="43" y="22"/>
                    </a:lnTo>
                    <a:lnTo>
                      <a:pt x="45" y="26"/>
                    </a:lnTo>
                    <a:lnTo>
                      <a:pt x="47" y="31"/>
                    </a:lnTo>
                    <a:lnTo>
                      <a:pt x="49" y="36"/>
                    </a:lnTo>
                    <a:lnTo>
                      <a:pt x="50" y="40"/>
                    </a:lnTo>
                    <a:lnTo>
                      <a:pt x="51" y="46"/>
                    </a:lnTo>
                    <a:lnTo>
                      <a:pt x="51" y="51"/>
                    </a:lnTo>
                    <a:lnTo>
                      <a:pt x="45" y="51"/>
                    </a:lnTo>
                    <a:lnTo>
                      <a:pt x="45" y="46"/>
                    </a:lnTo>
                    <a:lnTo>
                      <a:pt x="44" y="42"/>
                    </a:lnTo>
                    <a:lnTo>
                      <a:pt x="43" y="38"/>
                    </a:lnTo>
                    <a:lnTo>
                      <a:pt x="42" y="33"/>
                    </a:lnTo>
                    <a:lnTo>
                      <a:pt x="40" y="29"/>
                    </a:lnTo>
                    <a:lnTo>
                      <a:pt x="37" y="26"/>
                    </a:lnTo>
                    <a:lnTo>
                      <a:pt x="35" y="22"/>
                    </a:lnTo>
                    <a:lnTo>
                      <a:pt x="32" y="20"/>
                    </a:lnTo>
                    <a:lnTo>
                      <a:pt x="25" y="14"/>
                    </a:lnTo>
                    <a:lnTo>
                      <a:pt x="22" y="12"/>
                    </a:lnTo>
                    <a:lnTo>
                      <a:pt x="18" y="10"/>
                    </a:lnTo>
                    <a:lnTo>
                      <a:pt x="14" y="8"/>
                    </a:lnTo>
                    <a:lnTo>
                      <a:pt x="10" y="7"/>
                    </a:lnTo>
                    <a:lnTo>
                      <a:pt x="5" y="7"/>
                    </a:lnTo>
                    <a:lnTo>
                      <a:pt x="0" y="6"/>
                    </a:lnTo>
                    <a:lnTo>
                      <a:pt x="1" y="0"/>
                    </a:lnTo>
                    <a:close/>
                  </a:path>
                </a:pathLst>
              </a:custGeom>
              <a:solidFill>
                <a:srgbClr val="000000"/>
              </a:solidFill>
              <a:ln w="9525">
                <a:noFill/>
                <a:round/>
                <a:headEnd/>
                <a:tailEnd/>
              </a:ln>
            </p:spPr>
            <p:txBody>
              <a:bodyPr/>
              <a:lstStyle/>
              <a:p>
                <a:endParaRPr lang="he-IL"/>
              </a:p>
            </p:txBody>
          </p:sp>
          <p:sp>
            <p:nvSpPr>
              <p:cNvPr id="186" name="Freeform 289"/>
              <p:cNvSpPr>
                <a:spLocks/>
              </p:cNvSpPr>
              <p:nvPr/>
            </p:nvSpPr>
            <p:spPr bwMode="auto">
              <a:xfrm>
                <a:off x="4198" y="2612"/>
                <a:ext cx="1" cy="6"/>
              </a:xfrm>
              <a:custGeom>
                <a:avLst/>
                <a:gdLst>
                  <a:gd name="T0" fmla="*/ 1 w 1"/>
                  <a:gd name="T1" fmla="*/ 0 h 6"/>
                  <a:gd name="T2" fmla="*/ 0 w 1"/>
                  <a:gd name="T3" fmla="*/ 6 h 6"/>
                  <a:gd name="T4" fmla="*/ 1 w 1"/>
                  <a:gd name="T5" fmla="*/ 6 h 6"/>
                  <a:gd name="T6" fmla="*/ 1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1" y="0"/>
                    </a:moveTo>
                    <a:lnTo>
                      <a:pt x="0" y="6"/>
                    </a:lnTo>
                    <a:lnTo>
                      <a:pt x="1" y="6"/>
                    </a:lnTo>
                    <a:lnTo>
                      <a:pt x="1" y="0"/>
                    </a:lnTo>
                    <a:close/>
                  </a:path>
                </a:pathLst>
              </a:custGeom>
              <a:solidFill>
                <a:srgbClr val="000000"/>
              </a:solidFill>
              <a:ln w="9525">
                <a:noFill/>
                <a:round/>
                <a:headEnd/>
                <a:tailEnd/>
              </a:ln>
            </p:spPr>
            <p:txBody>
              <a:bodyPr/>
              <a:lstStyle/>
              <a:p>
                <a:endParaRPr lang="he-IL"/>
              </a:p>
            </p:txBody>
          </p:sp>
          <p:sp>
            <p:nvSpPr>
              <p:cNvPr id="187" name="Freeform 290"/>
              <p:cNvSpPr>
                <a:spLocks/>
              </p:cNvSpPr>
              <p:nvPr/>
            </p:nvSpPr>
            <p:spPr bwMode="auto">
              <a:xfrm>
                <a:off x="4242" y="2662"/>
                <a:ext cx="7" cy="11"/>
              </a:xfrm>
              <a:custGeom>
                <a:avLst/>
                <a:gdLst>
                  <a:gd name="T0" fmla="*/ 7 w 7"/>
                  <a:gd name="T1" fmla="*/ 1 h 11"/>
                  <a:gd name="T2" fmla="*/ 7 w 7"/>
                  <a:gd name="T3" fmla="*/ 6 h 11"/>
                  <a:gd name="T4" fmla="*/ 6 w 7"/>
                  <a:gd name="T5" fmla="*/ 11 h 11"/>
                  <a:gd name="T6" fmla="*/ 0 w 7"/>
                  <a:gd name="T7" fmla="*/ 10 h 11"/>
                  <a:gd name="T8" fmla="*/ 1 w 7"/>
                  <a:gd name="T9" fmla="*/ 5 h 11"/>
                  <a:gd name="T10" fmla="*/ 1 w 7"/>
                  <a:gd name="T11" fmla="*/ 0 h 11"/>
                  <a:gd name="T12" fmla="*/ 7 w 7"/>
                  <a:gd name="T13" fmla="*/ 1 h 11"/>
                  <a:gd name="T14" fmla="*/ 0 60000 65536"/>
                  <a:gd name="T15" fmla="*/ 0 60000 65536"/>
                  <a:gd name="T16" fmla="*/ 0 60000 65536"/>
                  <a:gd name="T17" fmla="*/ 0 60000 65536"/>
                  <a:gd name="T18" fmla="*/ 0 60000 65536"/>
                  <a:gd name="T19" fmla="*/ 0 60000 65536"/>
                  <a:gd name="T20" fmla="*/ 0 60000 65536"/>
                  <a:gd name="T21" fmla="*/ 0 w 7"/>
                  <a:gd name="T22" fmla="*/ 0 h 11"/>
                  <a:gd name="T23" fmla="*/ 7 w 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1">
                    <a:moveTo>
                      <a:pt x="7" y="1"/>
                    </a:moveTo>
                    <a:lnTo>
                      <a:pt x="7" y="6"/>
                    </a:lnTo>
                    <a:lnTo>
                      <a:pt x="6" y="11"/>
                    </a:lnTo>
                    <a:lnTo>
                      <a:pt x="0" y="10"/>
                    </a:lnTo>
                    <a:lnTo>
                      <a:pt x="1" y="5"/>
                    </a:lnTo>
                    <a:lnTo>
                      <a:pt x="1" y="0"/>
                    </a:lnTo>
                    <a:lnTo>
                      <a:pt x="7" y="1"/>
                    </a:lnTo>
                    <a:close/>
                  </a:path>
                </a:pathLst>
              </a:custGeom>
              <a:solidFill>
                <a:srgbClr val="000000"/>
              </a:solidFill>
              <a:ln w="9525">
                <a:noFill/>
                <a:round/>
                <a:headEnd/>
                <a:tailEnd/>
              </a:ln>
            </p:spPr>
            <p:txBody>
              <a:bodyPr/>
              <a:lstStyle/>
              <a:p>
                <a:endParaRPr lang="he-IL"/>
              </a:p>
            </p:txBody>
          </p:sp>
          <p:sp>
            <p:nvSpPr>
              <p:cNvPr id="188" name="Freeform 291"/>
              <p:cNvSpPr>
                <a:spLocks/>
              </p:cNvSpPr>
              <p:nvPr/>
            </p:nvSpPr>
            <p:spPr bwMode="auto">
              <a:xfrm>
                <a:off x="4243" y="2662"/>
                <a:ext cx="6" cy="1"/>
              </a:xfrm>
              <a:custGeom>
                <a:avLst/>
                <a:gdLst>
                  <a:gd name="T0" fmla="*/ 6 w 6"/>
                  <a:gd name="T1" fmla="*/ 1 h 1"/>
                  <a:gd name="T2" fmla="*/ 0 w 6"/>
                  <a:gd name="T3" fmla="*/ 0 h 1"/>
                  <a:gd name="T4" fmla="*/ 0 w 6"/>
                  <a:gd name="T5" fmla="*/ 1 h 1"/>
                  <a:gd name="T6" fmla="*/ 6 w 6"/>
                  <a:gd name="T7" fmla="*/ 1 h 1"/>
                  <a:gd name="T8" fmla="*/ 0 60000 65536"/>
                  <a:gd name="T9" fmla="*/ 0 60000 65536"/>
                  <a:gd name="T10" fmla="*/ 0 60000 65536"/>
                  <a:gd name="T11" fmla="*/ 0 60000 65536"/>
                  <a:gd name="T12" fmla="*/ 0 w 6"/>
                  <a:gd name="T13" fmla="*/ 0 h 1"/>
                  <a:gd name="T14" fmla="*/ 6 w 6"/>
                  <a:gd name="T15" fmla="*/ 1 h 1"/>
                </a:gdLst>
                <a:ahLst/>
                <a:cxnLst>
                  <a:cxn ang="T8">
                    <a:pos x="T0" y="T1"/>
                  </a:cxn>
                  <a:cxn ang="T9">
                    <a:pos x="T2" y="T3"/>
                  </a:cxn>
                  <a:cxn ang="T10">
                    <a:pos x="T4" y="T5"/>
                  </a:cxn>
                  <a:cxn ang="T11">
                    <a:pos x="T6" y="T7"/>
                  </a:cxn>
                </a:cxnLst>
                <a:rect l="T12" t="T13" r="T14" b="T15"/>
                <a:pathLst>
                  <a:path w="6" h="1">
                    <a:moveTo>
                      <a:pt x="6" y="1"/>
                    </a:moveTo>
                    <a:lnTo>
                      <a:pt x="0" y="0"/>
                    </a:lnTo>
                    <a:lnTo>
                      <a:pt x="0" y="1"/>
                    </a:lnTo>
                    <a:lnTo>
                      <a:pt x="6" y="1"/>
                    </a:lnTo>
                    <a:close/>
                  </a:path>
                </a:pathLst>
              </a:custGeom>
              <a:solidFill>
                <a:srgbClr val="000000"/>
              </a:solidFill>
              <a:ln w="9525">
                <a:noFill/>
                <a:round/>
                <a:headEnd/>
                <a:tailEnd/>
              </a:ln>
            </p:spPr>
            <p:txBody>
              <a:bodyPr/>
              <a:lstStyle/>
              <a:p>
                <a:endParaRPr lang="he-IL"/>
              </a:p>
            </p:txBody>
          </p:sp>
          <p:sp>
            <p:nvSpPr>
              <p:cNvPr id="189" name="Freeform 292"/>
              <p:cNvSpPr>
                <a:spLocks/>
              </p:cNvSpPr>
              <p:nvPr/>
            </p:nvSpPr>
            <p:spPr bwMode="auto">
              <a:xfrm>
                <a:off x="4243" y="2670"/>
                <a:ext cx="28" cy="24"/>
              </a:xfrm>
              <a:custGeom>
                <a:avLst/>
                <a:gdLst>
                  <a:gd name="T0" fmla="*/ 4 w 28"/>
                  <a:gd name="T1" fmla="*/ 0 h 24"/>
                  <a:gd name="T2" fmla="*/ 0 w 28"/>
                  <a:gd name="T3" fmla="*/ 5 h 24"/>
                  <a:gd name="T4" fmla="*/ 24 w 28"/>
                  <a:gd name="T5" fmla="*/ 24 h 24"/>
                  <a:gd name="T6" fmla="*/ 28 w 28"/>
                  <a:gd name="T7" fmla="*/ 19 h 24"/>
                  <a:gd name="T8" fmla="*/ 4 w 28"/>
                  <a:gd name="T9" fmla="*/ 0 h 24"/>
                  <a:gd name="T10" fmla="*/ 0 60000 65536"/>
                  <a:gd name="T11" fmla="*/ 0 60000 65536"/>
                  <a:gd name="T12" fmla="*/ 0 60000 65536"/>
                  <a:gd name="T13" fmla="*/ 0 60000 65536"/>
                  <a:gd name="T14" fmla="*/ 0 60000 65536"/>
                  <a:gd name="T15" fmla="*/ 0 w 28"/>
                  <a:gd name="T16" fmla="*/ 0 h 24"/>
                  <a:gd name="T17" fmla="*/ 28 w 28"/>
                  <a:gd name="T18" fmla="*/ 24 h 24"/>
                </a:gdLst>
                <a:ahLst/>
                <a:cxnLst>
                  <a:cxn ang="T10">
                    <a:pos x="T0" y="T1"/>
                  </a:cxn>
                  <a:cxn ang="T11">
                    <a:pos x="T2" y="T3"/>
                  </a:cxn>
                  <a:cxn ang="T12">
                    <a:pos x="T4" y="T5"/>
                  </a:cxn>
                  <a:cxn ang="T13">
                    <a:pos x="T6" y="T7"/>
                  </a:cxn>
                  <a:cxn ang="T14">
                    <a:pos x="T8" y="T9"/>
                  </a:cxn>
                </a:cxnLst>
                <a:rect l="T15" t="T16" r="T17" b="T18"/>
                <a:pathLst>
                  <a:path w="28" h="24">
                    <a:moveTo>
                      <a:pt x="4" y="0"/>
                    </a:moveTo>
                    <a:lnTo>
                      <a:pt x="0" y="5"/>
                    </a:lnTo>
                    <a:lnTo>
                      <a:pt x="24" y="24"/>
                    </a:lnTo>
                    <a:lnTo>
                      <a:pt x="28" y="19"/>
                    </a:lnTo>
                    <a:lnTo>
                      <a:pt x="4" y="0"/>
                    </a:lnTo>
                    <a:close/>
                  </a:path>
                </a:pathLst>
              </a:custGeom>
              <a:solidFill>
                <a:srgbClr val="000000"/>
              </a:solidFill>
              <a:ln w="9525">
                <a:noFill/>
                <a:round/>
                <a:headEnd/>
                <a:tailEnd/>
              </a:ln>
            </p:spPr>
            <p:txBody>
              <a:bodyPr/>
              <a:lstStyle/>
              <a:p>
                <a:endParaRPr lang="he-IL"/>
              </a:p>
            </p:txBody>
          </p:sp>
          <p:sp>
            <p:nvSpPr>
              <p:cNvPr id="190" name="Freeform 293"/>
              <p:cNvSpPr>
                <a:spLocks/>
              </p:cNvSpPr>
              <p:nvPr/>
            </p:nvSpPr>
            <p:spPr bwMode="auto">
              <a:xfrm>
                <a:off x="4242" y="2670"/>
                <a:ext cx="6" cy="5"/>
              </a:xfrm>
              <a:custGeom>
                <a:avLst/>
                <a:gdLst>
                  <a:gd name="T0" fmla="*/ 0 w 6"/>
                  <a:gd name="T1" fmla="*/ 2 h 5"/>
                  <a:gd name="T2" fmla="*/ 0 w 6"/>
                  <a:gd name="T3" fmla="*/ 4 h 5"/>
                  <a:gd name="T4" fmla="*/ 1 w 6"/>
                  <a:gd name="T5" fmla="*/ 5 h 5"/>
                  <a:gd name="T6" fmla="*/ 5 w 6"/>
                  <a:gd name="T7" fmla="*/ 0 h 5"/>
                  <a:gd name="T8" fmla="*/ 6 w 6"/>
                  <a:gd name="T9" fmla="*/ 3 h 5"/>
                  <a:gd name="T10" fmla="*/ 0 w 6"/>
                  <a:gd name="T11" fmla="*/ 2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2"/>
                    </a:moveTo>
                    <a:lnTo>
                      <a:pt x="0" y="4"/>
                    </a:lnTo>
                    <a:lnTo>
                      <a:pt x="1" y="5"/>
                    </a:lnTo>
                    <a:lnTo>
                      <a:pt x="5" y="0"/>
                    </a:lnTo>
                    <a:lnTo>
                      <a:pt x="6" y="3"/>
                    </a:lnTo>
                    <a:lnTo>
                      <a:pt x="0" y="2"/>
                    </a:lnTo>
                    <a:close/>
                  </a:path>
                </a:pathLst>
              </a:custGeom>
              <a:solidFill>
                <a:srgbClr val="000000"/>
              </a:solidFill>
              <a:ln w="9525">
                <a:noFill/>
                <a:round/>
                <a:headEnd/>
                <a:tailEnd/>
              </a:ln>
            </p:spPr>
            <p:txBody>
              <a:bodyPr/>
              <a:lstStyle/>
              <a:p>
                <a:endParaRPr lang="he-IL"/>
              </a:p>
            </p:txBody>
          </p:sp>
          <p:sp>
            <p:nvSpPr>
              <p:cNvPr id="191" name="Freeform 294"/>
              <p:cNvSpPr>
                <a:spLocks/>
              </p:cNvSpPr>
              <p:nvPr/>
            </p:nvSpPr>
            <p:spPr bwMode="auto">
              <a:xfrm>
                <a:off x="4267" y="2670"/>
                <a:ext cx="20" cy="23"/>
              </a:xfrm>
              <a:custGeom>
                <a:avLst/>
                <a:gdLst>
                  <a:gd name="T0" fmla="*/ 0 w 20"/>
                  <a:gd name="T1" fmla="*/ 19 h 23"/>
                  <a:gd name="T2" fmla="*/ 4 w 20"/>
                  <a:gd name="T3" fmla="*/ 23 h 23"/>
                  <a:gd name="T4" fmla="*/ 20 w 20"/>
                  <a:gd name="T5" fmla="*/ 4 h 23"/>
                  <a:gd name="T6" fmla="*/ 16 w 20"/>
                  <a:gd name="T7" fmla="*/ 0 h 23"/>
                  <a:gd name="T8" fmla="*/ 0 w 20"/>
                  <a:gd name="T9" fmla="*/ 19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19"/>
                    </a:moveTo>
                    <a:lnTo>
                      <a:pt x="4" y="23"/>
                    </a:lnTo>
                    <a:lnTo>
                      <a:pt x="20" y="4"/>
                    </a:lnTo>
                    <a:lnTo>
                      <a:pt x="16" y="0"/>
                    </a:lnTo>
                    <a:lnTo>
                      <a:pt x="0" y="19"/>
                    </a:lnTo>
                    <a:close/>
                  </a:path>
                </a:pathLst>
              </a:custGeom>
              <a:solidFill>
                <a:srgbClr val="000000"/>
              </a:solidFill>
              <a:ln w="9525">
                <a:noFill/>
                <a:round/>
                <a:headEnd/>
                <a:tailEnd/>
              </a:ln>
            </p:spPr>
            <p:txBody>
              <a:bodyPr/>
              <a:lstStyle/>
              <a:p>
                <a:endParaRPr lang="he-IL"/>
              </a:p>
            </p:txBody>
          </p:sp>
          <p:sp>
            <p:nvSpPr>
              <p:cNvPr id="192" name="Freeform 295"/>
              <p:cNvSpPr>
                <a:spLocks/>
              </p:cNvSpPr>
              <p:nvPr/>
            </p:nvSpPr>
            <p:spPr bwMode="auto">
              <a:xfrm>
                <a:off x="4267" y="2689"/>
                <a:ext cx="4" cy="7"/>
              </a:xfrm>
              <a:custGeom>
                <a:avLst/>
                <a:gdLst>
                  <a:gd name="T0" fmla="*/ 0 w 4"/>
                  <a:gd name="T1" fmla="*/ 5 h 7"/>
                  <a:gd name="T2" fmla="*/ 2 w 4"/>
                  <a:gd name="T3" fmla="*/ 7 h 7"/>
                  <a:gd name="T4" fmla="*/ 4 w 4"/>
                  <a:gd name="T5" fmla="*/ 4 h 7"/>
                  <a:gd name="T6" fmla="*/ 0 w 4"/>
                  <a:gd name="T7" fmla="*/ 0 h 7"/>
                  <a:gd name="T8" fmla="*/ 4 w 4"/>
                  <a:gd name="T9" fmla="*/ 0 h 7"/>
                  <a:gd name="T10" fmla="*/ 0 w 4"/>
                  <a:gd name="T11" fmla="*/ 5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5"/>
                    </a:moveTo>
                    <a:lnTo>
                      <a:pt x="2" y="7"/>
                    </a:lnTo>
                    <a:lnTo>
                      <a:pt x="4" y="4"/>
                    </a:lnTo>
                    <a:lnTo>
                      <a:pt x="0" y="0"/>
                    </a:lnTo>
                    <a:lnTo>
                      <a:pt x="4" y="0"/>
                    </a:lnTo>
                    <a:lnTo>
                      <a:pt x="0" y="5"/>
                    </a:lnTo>
                    <a:close/>
                  </a:path>
                </a:pathLst>
              </a:custGeom>
              <a:solidFill>
                <a:srgbClr val="000000"/>
              </a:solidFill>
              <a:ln w="9525">
                <a:noFill/>
                <a:round/>
                <a:headEnd/>
                <a:tailEnd/>
              </a:ln>
            </p:spPr>
            <p:txBody>
              <a:bodyPr/>
              <a:lstStyle/>
              <a:p>
                <a:endParaRPr lang="he-IL"/>
              </a:p>
            </p:txBody>
          </p:sp>
          <p:sp>
            <p:nvSpPr>
              <p:cNvPr id="193" name="Freeform 296"/>
              <p:cNvSpPr>
                <a:spLocks/>
              </p:cNvSpPr>
              <p:nvPr/>
            </p:nvSpPr>
            <p:spPr bwMode="auto">
              <a:xfrm>
                <a:off x="4283" y="2663"/>
                <a:ext cx="26" cy="11"/>
              </a:xfrm>
              <a:custGeom>
                <a:avLst/>
                <a:gdLst>
                  <a:gd name="T0" fmla="*/ 0 w 26"/>
                  <a:gd name="T1" fmla="*/ 6 h 11"/>
                  <a:gd name="T2" fmla="*/ 2 w 26"/>
                  <a:gd name="T3" fmla="*/ 4 h 11"/>
                  <a:gd name="T4" fmla="*/ 5 w 26"/>
                  <a:gd name="T5" fmla="*/ 2 h 11"/>
                  <a:gd name="T6" fmla="*/ 9 w 26"/>
                  <a:gd name="T7" fmla="*/ 1 h 11"/>
                  <a:gd name="T8" fmla="*/ 12 w 26"/>
                  <a:gd name="T9" fmla="*/ 0 h 11"/>
                  <a:gd name="T10" fmla="*/ 16 w 26"/>
                  <a:gd name="T11" fmla="*/ 0 h 11"/>
                  <a:gd name="T12" fmla="*/ 19 w 26"/>
                  <a:gd name="T13" fmla="*/ 0 h 11"/>
                  <a:gd name="T14" fmla="*/ 23 w 26"/>
                  <a:gd name="T15" fmla="*/ 2 h 11"/>
                  <a:gd name="T16" fmla="*/ 26 w 26"/>
                  <a:gd name="T17" fmla="*/ 4 h 11"/>
                  <a:gd name="T18" fmla="*/ 22 w 26"/>
                  <a:gd name="T19" fmla="*/ 9 h 11"/>
                  <a:gd name="T20" fmla="*/ 20 w 26"/>
                  <a:gd name="T21" fmla="*/ 7 h 11"/>
                  <a:gd name="T22" fmla="*/ 18 w 26"/>
                  <a:gd name="T23" fmla="*/ 6 h 11"/>
                  <a:gd name="T24" fmla="*/ 15 w 26"/>
                  <a:gd name="T25" fmla="*/ 6 h 11"/>
                  <a:gd name="T26" fmla="*/ 13 w 26"/>
                  <a:gd name="T27" fmla="*/ 6 h 11"/>
                  <a:gd name="T28" fmla="*/ 10 w 26"/>
                  <a:gd name="T29" fmla="*/ 7 h 11"/>
                  <a:gd name="T30" fmla="*/ 8 w 26"/>
                  <a:gd name="T31" fmla="*/ 7 h 11"/>
                  <a:gd name="T32" fmla="*/ 6 w 26"/>
                  <a:gd name="T33" fmla="*/ 9 h 11"/>
                  <a:gd name="T34" fmla="*/ 4 w 26"/>
                  <a:gd name="T35" fmla="*/ 11 h 11"/>
                  <a:gd name="T36" fmla="*/ 0 w 26"/>
                  <a:gd name="T37" fmla="*/ 6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11"/>
                  <a:gd name="T59" fmla="*/ 26 w 26"/>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11">
                    <a:moveTo>
                      <a:pt x="0" y="6"/>
                    </a:moveTo>
                    <a:lnTo>
                      <a:pt x="2" y="4"/>
                    </a:lnTo>
                    <a:lnTo>
                      <a:pt x="5" y="2"/>
                    </a:lnTo>
                    <a:lnTo>
                      <a:pt x="9" y="1"/>
                    </a:lnTo>
                    <a:lnTo>
                      <a:pt x="12" y="0"/>
                    </a:lnTo>
                    <a:lnTo>
                      <a:pt x="16" y="0"/>
                    </a:lnTo>
                    <a:lnTo>
                      <a:pt x="19" y="0"/>
                    </a:lnTo>
                    <a:lnTo>
                      <a:pt x="23" y="2"/>
                    </a:lnTo>
                    <a:lnTo>
                      <a:pt x="26" y="4"/>
                    </a:lnTo>
                    <a:lnTo>
                      <a:pt x="22" y="9"/>
                    </a:lnTo>
                    <a:lnTo>
                      <a:pt x="20" y="7"/>
                    </a:lnTo>
                    <a:lnTo>
                      <a:pt x="18" y="6"/>
                    </a:lnTo>
                    <a:lnTo>
                      <a:pt x="15" y="6"/>
                    </a:lnTo>
                    <a:lnTo>
                      <a:pt x="13" y="6"/>
                    </a:lnTo>
                    <a:lnTo>
                      <a:pt x="10" y="7"/>
                    </a:lnTo>
                    <a:lnTo>
                      <a:pt x="8" y="7"/>
                    </a:lnTo>
                    <a:lnTo>
                      <a:pt x="6" y="9"/>
                    </a:lnTo>
                    <a:lnTo>
                      <a:pt x="4" y="11"/>
                    </a:lnTo>
                    <a:lnTo>
                      <a:pt x="0" y="6"/>
                    </a:lnTo>
                    <a:close/>
                  </a:path>
                </a:pathLst>
              </a:custGeom>
              <a:solidFill>
                <a:srgbClr val="000000"/>
              </a:solidFill>
              <a:ln w="9525">
                <a:noFill/>
                <a:round/>
                <a:headEnd/>
                <a:tailEnd/>
              </a:ln>
            </p:spPr>
            <p:txBody>
              <a:bodyPr/>
              <a:lstStyle/>
              <a:p>
                <a:endParaRPr lang="he-IL"/>
              </a:p>
            </p:txBody>
          </p:sp>
          <p:sp>
            <p:nvSpPr>
              <p:cNvPr id="194" name="Freeform 297"/>
              <p:cNvSpPr>
                <a:spLocks/>
              </p:cNvSpPr>
              <p:nvPr/>
            </p:nvSpPr>
            <p:spPr bwMode="auto">
              <a:xfrm>
                <a:off x="4283" y="2669"/>
                <a:ext cx="4" cy="5"/>
              </a:xfrm>
              <a:custGeom>
                <a:avLst/>
                <a:gdLst>
                  <a:gd name="T0" fmla="*/ 0 w 4"/>
                  <a:gd name="T1" fmla="*/ 1 h 5"/>
                  <a:gd name="T2" fmla="*/ 0 w 4"/>
                  <a:gd name="T3" fmla="*/ 0 h 5"/>
                  <a:gd name="T4" fmla="*/ 4 w 4"/>
                  <a:gd name="T5" fmla="*/ 5 h 5"/>
                  <a:gd name="T6" fmla="*/ 0 w 4"/>
                  <a:gd name="T7" fmla="*/ 1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1"/>
                    </a:moveTo>
                    <a:lnTo>
                      <a:pt x="0" y="0"/>
                    </a:lnTo>
                    <a:lnTo>
                      <a:pt x="4" y="5"/>
                    </a:lnTo>
                    <a:lnTo>
                      <a:pt x="0" y="1"/>
                    </a:lnTo>
                    <a:close/>
                  </a:path>
                </a:pathLst>
              </a:custGeom>
              <a:solidFill>
                <a:srgbClr val="000000"/>
              </a:solidFill>
              <a:ln w="9525">
                <a:noFill/>
                <a:round/>
                <a:headEnd/>
                <a:tailEnd/>
              </a:ln>
            </p:spPr>
            <p:txBody>
              <a:bodyPr/>
              <a:lstStyle/>
              <a:p>
                <a:endParaRPr lang="he-IL"/>
              </a:p>
            </p:txBody>
          </p:sp>
          <p:sp>
            <p:nvSpPr>
              <p:cNvPr id="195" name="Freeform 298"/>
              <p:cNvSpPr>
                <a:spLocks/>
              </p:cNvSpPr>
              <p:nvPr/>
            </p:nvSpPr>
            <p:spPr bwMode="auto">
              <a:xfrm>
                <a:off x="4305" y="2667"/>
                <a:ext cx="8" cy="8"/>
              </a:xfrm>
              <a:custGeom>
                <a:avLst/>
                <a:gdLst>
                  <a:gd name="T0" fmla="*/ 4 w 8"/>
                  <a:gd name="T1" fmla="*/ 0 h 8"/>
                  <a:gd name="T2" fmla="*/ 0 w 8"/>
                  <a:gd name="T3" fmla="*/ 5 h 8"/>
                  <a:gd name="T4" fmla="*/ 4 w 8"/>
                  <a:gd name="T5" fmla="*/ 8 h 8"/>
                  <a:gd name="T6" fmla="*/ 8 w 8"/>
                  <a:gd name="T7" fmla="*/ 3 h 8"/>
                  <a:gd name="T8" fmla="*/ 4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4" y="0"/>
                    </a:moveTo>
                    <a:lnTo>
                      <a:pt x="0" y="5"/>
                    </a:lnTo>
                    <a:lnTo>
                      <a:pt x="4" y="8"/>
                    </a:lnTo>
                    <a:lnTo>
                      <a:pt x="8" y="3"/>
                    </a:lnTo>
                    <a:lnTo>
                      <a:pt x="4" y="0"/>
                    </a:lnTo>
                    <a:close/>
                  </a:path>
                </a:pathLst>
              </a:custGeom>
              <a:solidFill>
                <a:srgbClr val="000000"/>
              </a:solidFill>
              <a:ln w="9525">
                <a:noFill/>
                <a:round/>
                <a:headEnd/>
                <a:tailEnd/>
              </a:ln>
            </p:spPr>
            <p:txBody>
              <a:bodyPr/>
              <a:lstStyle/>
              <a:p>
                <a:endParaRPr lang="he-IL"/>
              </a:p>
            </p:txBody>
          </p:sp>
          <p:sp>
            <p:nvSpPr>
              <p:cNvPr id="196" name="Freeform 299"/>
              <p:cNvSpPr>
                <a:spLocks/>
              </p:cNvSpPr>
              <p:nvPr/>
            </p:nvSpPr>
            <p:spPr bwMode="auto">
              <a:xfrm>
                <a:off x="4305" y="2667"/>
                <a:ext cx="4" cy="5"/>
              </a:xfrm>
              <a:custGeom>
                <a:avLst/>
                <a:gdLst>
                  <a:gd name="T0" fmla="*/ 4 w 4"/>
                  <a:gd name="T1" fmla="*/ 0 h 5"/>
                  <a:gd name="T2" fmla="*/ 0 w 4"/>
                  <a:gd name="T3" fmla="*/ 5 h 5"/>
                  <a:gd name="T4" fmla="*/ 4 w 4"/>
                  <a:gd name="T5" fmla="*/ 0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4" y="0"/>
                    </a:moveTo>
                    <a:lnTo>
                      <a:pt x="0" y="5"/>
                    </a:lnTo>
                    <a:lnTo>
                      <a:pt x="4" y="0"/>
                    </a:lnTo>
                    <a:close/>
                  </a:path>
                </a:pathLst>
              </a:custGeom>
              <a:solidFill>
                <a:srgbClr val="000000"/>
              </a:solidFill>
              <a:ln w="9525">
                <a:noFill/>
                <a:round/>
                <a:headEnd/>
                <a:tailEnd/>
              </a:ln>
            </p:spPr>
            <p:txBody>
              <a:bodyPr/>
              <a:lstStyle/>
              <a:p>
                <a:endParaRPr lang="he-IL"/>
              </a:p>
            </p:txBody>
          </p:sp>
          <p:sp>
            <p:nvSpPr>
              <p:cNvPr id="197" name="Freeform 300"/>
              <p:cNvSpPr>
                <a:spLocks/>
              </p:cNvSpPr>
              <p:nvPr/>
            </p:nvSpPr>
            <p:spPr bwMode="auto">
              <a:xfrm>
                <a:off x="4309" y="2670"/>
                <a:ext cx="11" cy="26"/>
              </a:xfrm>
              <a:custGeom>
                <a:avLst/>
                <a:gdLst>
                  <a:gd name="T0" fmla="*/ 4 w 11"/>
                  <a:gd name="T1" fmla="*/ 0 h 26"/>
                  <a:gd name="T2" fmla="*/ 6 w 11"/>
                  <a:gd name="T3" fmla="*/ 3 h 26"/>
                  <a:gd name="T4" fmla="*/ 8 w 11"/>
                  <a:gd name="T5" fmla="*/ 6 h 26"/>
                  <a:gd name="T6" fmla="*/ 10 w 11"/>
                  <a:gd name="T7" fmla="*/ 9 h 26"/>
                  <a:gd name="T8" fmla="*/ 10 w 11"/>
                  <a:gd name="T9" fmla="*/ 13 h 26"/>
                  <a:gd name="T10" fmla="*/ 11 w 11"/>
                  <a:gd name="T11" fmla="*/ 16 h 26"/>
                  <a:gd name="T12" fmla="*/ 10 w 11"/>
                  <a:gd name="T13" fmla="*/ 20 h 26"/>
                  <a:gd name="T14" fmla="*/ 9 w 11"/>
                  <a:gd name="T15" fmla="*/ 23 h 26"/>
                  <a:gd name="T16" fmla="*/ 7 w 11"/>
                  <a:gd name="T17" fmla="*/ 26 h 26"/>
                  <a:gd name="T18" fmla="*/ 1 w 11"/>
                  <a:gd name="T19" fmla="*/ 23 h 26"/>
                  <a:gd name="T20" fmla="*/ 3 w 11"/>
                  <a:gd name="T21" fmla="*/ 20 h 26"/>
                  <a:gd name="T22" fmla="*/ 4 w 11"/>
                  <a:gd name="T23" fmla="*/ 18 h 26"/>
                  <a:gd name="T24" fmla="*/ 4 w 11"/>
                  <a:gd name="T25" fmla="*/ 16 h 26"/>
                  <a:gd name="T26" fmla="*/ 4 w 11"/>
                  <a:gd name="T27" fmla="*/ 13 h 26"/>
                  <a:gd name="T28" fmla="*/ 4 w 11"/>
                  <a:gd name="T29" fmla="*/ 11 h 26"/>
                  <a:gd name="T30" fmla="*/ 3 w 11"/>
                  <a:gd name="T31" fmla="*/ 9 h 26"/>
                  <a:gd name="T32" fmla="*/ 2 w 11"/>
                  <a:gd name="T33" fmla="*/ 7 h 26"/>
                  <a:gd name="T34" fmla="*/ 0 w 11"/>
                  <a:gd name="T35" fmla="*/ 5 h 26"/>
                  <a:gd name="T36" fmla="*/ 4 w 11"/>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26"/>
                  <a:gd name="T59" fmla="*/ 11 w 11"/>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26">
                    <a:moveTo>
                      <a:pt x="4" y="0"/>
                    </a:moveTo>
                    <a:lnTo>
                      <a:pt x="6" y="3"/>
                    </a:lnTo>
                    <a:lnTo>
                      <a:pt x="8" y="6"/>
                    </a:lnTo>
                    <a:lnTo>
                      <a:pt x="10" y="9"/>
                    </a:lnTo>
                    <a:lnTo>
                      <a:pt x="10" y="13"/>
                    </a:lnTo>
                    <a:lnTo>
                      <a:pt x="11" y="16"/>
                    </a:lnTo>
                    <a:lnTo>
                      <a:pt x="10" y="20"/>
                    </a:lnTo>
                    <a:lnTo>
                      <a:pt x="9" y="23"/>
                    </a:lnTo>
                    <a:lnTo>
                      <a:pt x="7" y="26"/>
                    </a:lnTo>
                    <a:lnTo>
                      <a:pt x="1" y="23"/>
                    </a:lnTo>
                    <a:lnTo>
                      <a:pt x="3" y="20"/>
                    </a:lnTo>
                    <a:lnTo>
                      <a:pt x="4" y="18"/>
                    </a:lnTo>
                    <a:lnTo>
                      <a:pt x="4" y="16"/>
                    </a:lnTo>
                    <a:lnTo>
                      <a:pt x="4" y="13"/>
                    </a:lnTo>
                    <a:lnTo>
                      <a:pt x="4" y="11"/>
                    </a:lnTo>
                    <a:lnTo>
                      <a:pt x="3" y="9"/>
                    </a:lnTo>
                    <a:lnTo>
                      <a:pt x="2" y="7"/>
                    </a:lnTo>
                    <a:lnTo>
                      <a:pt x="0" y="5"/>
                    </a:lnTo>
                    <a:lnTo>
                      <a:pt x="4" y="0"/>
                    </a:lnTo>
                    <a:close/>
                  </a:path>
                </a:pathLst>
              </a:custGeom>
              <a:solidFill>
                <a:srgbClr val="000000"/>
              </a:solidFill>
              <a:ln w="9525">
                <a:noFill/>
                <a:round/>
                <a:headEnd/>
                <a:tailEnd/>
              </a:ln>
            </p:spPr>
            <p:txBody>
              <a:bodyPr/>
              <a:lstStyle/>
              <a:p>
                <a:endParaRPr lang="he-IL"/>
              </a:p>
            </p:txBody>
          </p:sp>
          <p:sp>
            <p:nvSpPr>
              <p:cNvPr id="198" name="Freeform 301"/>
              <p:cNvSpPr>
                <a:spLocks/>
              </p:cNvSpPr>
              <p:nvPr/>
            </p:nvSpPr>
            <p:spPr bwMode="auto">
              <a:xfrm>
                <a:off x="4309" y="2670"/>
                <a:ext cx="4" cy="5"/>
              </a:xfrm>
              <a:custGeom>
                <a:avLst/>
                <a:gdLst>
                  <a:gd name="T0" fmla="*/ 4 w 4"/>
                  <a:gd name="T1" fmla="*/ 0 h 5"/>
                  <a:gd name="T2" fmla="*/ 0 w 4"/>
                  <a:gd name="T3" fmla="*/ 5 h 5"/>
                  <a:gd name="T4" fmla="*/ 4 w 4"/>
                  <a:gd name="T5" fmla="*/ 0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4" y="0"/>
                    </a:moveTo>
                    <a:lnTo>
                      <a:pt x="0" y="5"/>
                    </a:lnTo>
                    <a:lnTo>
                      <a:pt x="4" y="0"/>
                    </a:lnTo>
                    <a:close/>
                  </a:path>
                </a:pathLst>
              </a:custGeom>
              <a:solidFill>
                <a:srgbClr val="000000"/>
              </a:solidFill>
              <a:ln w="9525">
                <a:noFill/>
                <a:round/>
                <a:headEnd/>
                <a:tailEnd/>
              </a:ln>
            </p:spPr>
            <p:txBody>
              <a:bodyPr/>
              <a:lstStyle/>
              <a:p>
                <a:endParaRPr lang="he-IL"/>
              </a:p>
            </p:txBody>
          </p:sp>
          <p:sp>
            <p:nvSpPr>
              <p:cNvPr id="199" name="Freeform 302"/>
              <p:cNvSpPr>
                <a:spLocks/>
              </p:cNvSpPr>
              <p:nvPr/>
            </p:nvSpPr>
            <p:spPr bwMode="auto">
              <a:xfrm>
                <a:off x="4295" y="2692"/>
                <a:ext cx="20" cy="24"/>
              </a:xfrm>
              <a:custGeom>
                <a:avLst/>
                <a:gdLst>
                  <a:gd name="T0" fmla="*/ 20 w 20"/>
                  <a:gd name="T1" fmla="*/ 4 h 24"/>
                  <a:gd name="T2" fmla="*/ 16 w 20"/>
                  <a:gd name="T3" fmla="*/ 0 h 24"/>
                  <a:gd name="T4" fmla="*/ 0 w 20"/>
                  <a:gd name="T5" fmla="*/ 20 h 24"/>
                  <a:gd name="T6" fmla="*/ 5 w 20"/>
                  <a:gd name="T7" fmla="*/ 24 h 24"/>
                  <a:gd name="T8" fmla="*/ 20 w 20"/>
                  <a:gd name="T9" fmla="*/ 4 h 24"/>
                  <a:gd name="T10" fmla="*/ 0 60000 65536"/>
                  <a:gd name="T11" fmla="*/ 0 60000 65536"/>
                  <a:gd name="T12" fmla="*/ 0 60000 65536"/>
                  <a:gd name="T13" fmla="*/ 0 60000 65536"/>
                  <a:gd name="T14" fmla="*/ 0 60000 65536"/>
                  <a:gd name="T15" fmla="*/ 0 w 20"/>
                  <a:gd name="T16" fmla="*/ 0 h 24"/>
                  <a:gd name="T17" fmla="*/ 20 w 20"/>
                  <a:gd name="T18" fmla="*/ 24 h 24"/>
                </a:gdLst>
                <a:ahLst/>
                <a:cxnLst>
                  <a:cxn ang="T10">
                    <a:pos x="T0" y="T1"/>
                  </a:cxn>
                  <a:cxn ang="T11">
                    <a:pos x="T2" y="T3"/>
                  </a:cxn>
                  <a:cxn ang="T12">
                    <a:pos x="T4" y="T5"/>
                  </a:cxn>
                  <a:cxn ang="T13">
                    <a:pos x="T6" y="T7"/>
                  </a:cxn>
                  <a:cxn ang="T14">
                    <a:pos x="T8" y="T9"/>
                  </a:cxn>
                </a:cxnLst>
                <a:rect l="T15" t="T16" r="T17" b="T18"/>
                <a:pathLst>
                  <a:path w="20" h="24">
                    <a:moveTo>
                      <a:pt x="20" y="4"/>
                    </a:moveTo>
                    <a:lnTo>
                      <a:pt x="16" y="0"/>
                    </a:lnTo>
                    <a:lnTo>
                      <a:pt x="0" y="20"/>
                    </a:lnTo>
                    <a:lnTo>
                      <a:pt x="5" y="24"/>
                    </a:lnTo>
                    <a:lnTo>
                      <a:pt x="20" y="4"/>
                    </a:lnTo>
                    <a:close/>
                  </a:path>
                </a:pathLst>
              </a:custGeom>
              <a:solidFill>
                <a:srgbClr val="000000"/>
              </a:solidFill>
              <a:ln w="9525">
                <a:noFill/>
                <a:round/>
                <a:headEnd/>
                <a:tailEnd/>
              </a:ln>
            </p:spPr>
            <p:txBody>
              <a:bodyPr/>
              <a:lstStyle/>
              <a:p>
                <a:endParaRPr lang="he-IL"/>
              </a:p>
            </p:txBody>
          </p:sp>
          <p:sp>
            <p:nvSpPr>
              <p:cNvPr id="200" name="Freeform 303"/>
              <p:cNvSpPr>
                <a:spLocks/>
              </p:cNvSpPr>
              <p:nvPr/>
            </p:nvSpPr>
            <p:spPr bwMode="auto">
              <a:xfrm>
                <a:off x="4310" y="2692"/>
                <a:ext cx="6" cy="4"/>
              </a:xfrm>
              <a:custGeom>
                <a:avLst/>
                <a:gdLst>
                  <a:gd name="T0" fmla="*/ 6 w 6"/>
                  <a:gd name="T1" fmla="*/ 4 h 4"/>
                  <a:gd name="T2" fmla="*/ 5 w 6"/>
                  <a:gd name="T3" fmla="*/ 4 h 4"/>
                  <a:gd name="T4" fmla="*/ 1 w 6"/>
                  <a:gd name="T5" fmla="*/ 0 h 4"/>
                  <a:gd name="T6" fmla="*/ 0 w 6"/>
                  <a:gd name="T7" fmla="*/ 1 h 4"/>
                  <a:gd name="T8" fmla="*/ 6 w 6"/>
                  <a:gd name="T9" fmla="*/ 4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4"/>
                    </a:moveTo>
                    <a:lnTo>
                      <a:pt x="5" y="4"/>
                    </a:lnTo>
                    <a:lnTo>
                      <a:pt x="1" y="0"/>
                    </a:lnTo>
                    <a:lnTo>
                      <a:pt x="0" y="1"/>
                    </a:lnTo>
                    <a:lnTo>
                      <a:pt x="6" y="4"/>
                    </a:lnTo>
                    <a:close/>
                  </a:path>
                </a:pathLst>
              </a:custGeom>
              <a:solidFill>
                <a:srgbClr val="000000"/>
              </a:solidFill>
              <a:ln w="9525">
                <a:noFill/>
                <a:round/>
                <a:headEnd/>
                <a:tailEnd/>
              </a:ln>
            </p:spPr>
            <p:txBody>
              <a:bodyPr/>
              <a:lstStyle/>
              <a:p>
                <a:endParaRPr lang="he-IL"/>
              </a:p>
            </p:txBody>
          </p:sp>
          <p:sp>
            <p:nvSpPr>
              <p:cNvPr id="201" name="Freeform 304"/>
              <p:cNvSpPr>
                <a:spLocks/>
              </p:cNvSpPr>
              <p:nvPr/>
            </p:nvSpPr>
            <p:spPr bwMode="auto">
              <a:xfrm>
                <a:off x="4295" y="2711"/>
                <a:ext cx="280" cy="216"/>
              </a:xfrm>
              <a:custGeom>
                <a:avLst/>
                <a:gdLst>
                  <a:gd name="T0" fmla="*/ 4 w 280"/>
                  <a:gd name="T1" fmla="*/ 0 h 216"/>
                  <a:gd name="T2" fmla="*/ 0 w 280"/>
                  <a:gd name="T3" fmla="*/ 5 h 216"/>
                  <a:gd name="T4" fmla="*/ 276 w 280"/>
                  <a:gd name="T5" fmla="*/ 216 h 216"/>
                  <a:gd name="T6" fmla="*/ 280 w 280"/>
                  <a:gd name="T7" fmla="*/ 211 h 216"/>
                  <a:gd name="T8" fmla="*/ 4 w 280"/>
                  <a:gd name="T9" fmla="*/ 0 h 216"/>
                  <a:gd name="T10" fmla="*/ 0 60000 65536"/>
                  <a:gd name="T11" fmla="*/ 0 60000 65536"/>
                  <a:gd name="T12" fmla="*/ 0 60000 65536"/>
                  <a:gd name="T13" fmla="*/ 0 60000 65536"/>
                  <a:gd name="T14" fmla="*/ 0 60000 65536"/>
                  <a:gd name="T15" fmla="*/ 0 w 280"/>
                  <a:gd name="T16" fmla="*/ 0 h 216"/>
                  <a:gd name="T17" fmla="*/ 280 w 280"/>
                  <a:gd name="T18" fmla="*/ 216 h 216"/>
                </a:gdLst>
                <a:ahLst/>
                <a:cxnLst>
                  <a:cxn ang="T10">
                    <a:pos x="T0" y="T1"/>
                  </a:cxn>
                  <a:cxn ang="T11">
                    <a:pos x="T2" y="T3"/>
                  </a:cxn>
                  <a:cxn ang="T12">
                    <a:pos x="T4" y="T5"/>
                  </a:cxn>
                  <a:cxn ang="T13">
                    <a:pos x="T6" y="T7"/>
                  </a:cxn>
                  <a:cxn ang="T14">
                    <a:pos x="T8" y="T9"/>
                  </a:cxn>
                </a:cxnLst>
                <a:rect l="T15" t="T16" r="T17" b="T18"/>
                <a:pathLst>
                  <a:path w="280" h="216">
                    <a:moveTo>
                      <a:pt x="4" y="0"/>
                    </a:moveTo>
                    <a:lnTo>
                      <a:pt x="0" y="5"/>
                    </a:lnTo>
                    <a:lnTo>
                      <a:pt x="276" y="216"/>
                    </a:lnTo>
                    <a:lnTo>
                      <a:pt x="280" y="211"/>
                    </a:lnTo>
                    <a:lnTo>
                      <a:pt x="4" y="0"/>
                    </a:lnTo>
                    <a:close/>
                  </a:path>
                </a:pathLst>
              </a:custGeom>
              <a:solidFill>
                <a:srgbClr val="000000"/>
              </a:solidFill>
              <a:ln w="9525">
                <a:noFill/>
                <a:round/>
                <a:headEnd/>
                <a:tailEnd/>
              </a:ln>
            </p:spPr>
            <p:txBody>
              <a:bodyPr/>
              <a:lstStyle/>
              <a:p>
                <a:endParaRPr lang="he-IL"/>
              </a:p>
            </p:txBody>
          </p:sp>
          <p:sp>
            <p:nvSpPr>
              <p:cNvPr id="202" name="Freeform 305"/>
              <p:cNvSpPr>
                <a:spLocks/>
              </p:cNvSpPr>
              <p:nvPr/>
            </p:nvSpPr>
            <p:spPr bwMode="auto">
              <a:xfrm>
                <a:off x="4293" y="2711"/>
                <a:ext cx="7" cy="5"/>
              </a:xfrm>
              <a:custGeom>
                <a:avLst/>
                <a:gdLst>
                  <a:gd name="T0" fmla="*/ 2 w 7"/>
                  <a:gd name="T1" fmla="*/ 1 h 5"/>
                  <a:gd name="T2" fmla="*/ 0 w 7"/>
                  <a:gd name="T3" fmla="*/ 3 h 5"/>
                  <a:gd name="T4" fmla="*/ 2 w 7"/>
                  <a:gd name="T5" fmla="*/ 5 h 5"/>
                  <a:gd name="T6" fmla="*/ 6 w 7"/>
                  <a:gd name="T7" fmla="*/ 0 h 5"/>
                  <a:gd name="T8" fmla="*/ 7 w 7"/>
                  <a:gd name="T9" fmla="*/ 5 h 5"/>
                  <a:gd name="T10" fmla="*/ 2 w 7"/>
                  <a:gd name="T11" fmla="*/ 1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2" y="1"/>
                    </a:moveTo>
                    <a:lnTo>
                      <a:pt x="0" y="3"/>
                    </a:lnTo>
                    <a:lnTo>
                      <a:pt x="2" y="5"/>
                    </a:lnTo>
                    <a:lnTo>
                      <a:pt x="6" y="0"/>
                    </a:lnTo>
                    <a:lnTo>
                      <a:pt x="7" y="5"/>
                    </a:lnTo>
                    <a:lnTo>
                      <a:pt x="2" y="1"/>
                    </a:lnTo>
                    <a:close/>
                  </a:path>
                </a:pathLst>
              </a:custGeom>
              <a:solidFill>
                <a:srgbClr val="000000"/>
              </a:solidFill>
              <a:ln w="9525">
                <a:noFill/>
                <a:round/>
                <a:headEnd/>
                <a:tailEnd/>
              </a:ln>
            </p:spPr>
            <p:txBody>
              <a:bodyPr/>
              <a:lstStyle/>
              <a:p>
                <a:endParaRPr lang="he-IL"/>
              </a:p>
            </p:txBody>
          </p:sp>
          <p:sp>
            <p:nvSpPr>
              <p:cNvPr id="203" name="Freeform 306"/>
              <p:cNvSpPr>
                <a:spLocks/>
              </p:cNvSpPr>
              <p:nvPr/>
            </p:nvSpPr>
            <p:spPr bwMode="auto">
              <a:xfrm>
                <a:off x="4571" y="2718"/>
                <a:ext cx="54" cy="208"/>
              </a:xfrm>
              <a:custGeom>
                <a:avLst/>
                <a:gdLst>
                  <a:gd name="T0" fmla="*/ 0 w 54"/>
                  <a:gd name="T1" fmla="*/ 205 h 208"/>
                  <a:gd name="T2" fmla="*/ 8 w 54"/>
                  <a:gd name="T3" fmla="*/ 192 h 208"/>
                  <a:gd name="T4" fmla="*/ 16 w 54"/>
                  <a:gd name="T5" fmla="*/ 179 h 208"/>
                  <a:gd name="T6" fmla="*/ 23 w 54"/>
                  <a:gd name="T7" fmla="*/ 166 h 208"/>
                  <a:gd name="T8" fmla="*/ 30 w 54"/>
                  <a:gd name="T9" fmla="*/ 153 h 208"/>
                  <a:gd name="T10" fmla="*/ 35 w 54"/>
                  <a:gd name="T11" fmla="*/ 140 h 208"/>
                  <a:gd name="T12" fmla="*/ 39 w 54"/>
                  <a:gd name="T13" fmla="*/ 127 h 208"/>
                  <a:gd name="T14" fmla="*/ 43 w 54"/>
                  <a:gd name="T15" fmla="*/ 114 h 208"/>
                  <a:gd name="T16" fmla="*/ 44 w 54"/>
                  <a:gd name="T17" fmla="*/ 107 h 208"/>
                  <a:gd name="T18" fmla="*/ 45 w 54"/>
                  <a:gd name="T19" fmla="*/ 100 h 208"/>
                  <a:gd name="T20" fmla="*/ 47 w 54"/>
                  <a:gd name="T21" fmla="*/ 87 h 208"/>
                  <a:gd name="T22" fmla="*/ 47 w 54"/>
                  <a:gd name="T23" fmla="*/ 74 h 208"/>
                  <a:gd name="T24" fmla="*/ 47 w 54"/>
                  <a:gd name="T25" fmla="*/ 62 h 208"/>
                  <a:gd name="T26" fmla="*/ 46 w 54"/>
                  <a:gd name="T27" fmla="*/ 56 h 208"/>
                  <a:gd name="T28" fmla="*/ 46 w 54"/>
                  <a:gd name="T29" fmla="*/ 50 h 208"/>
                  <a:gd name="T30" fmla="*/ 44 w 54"/>
                  <a:gd name="T31" fmla="*/ 43 h 208"/>
                  <a:gd name="T32" fmla="*/ 43 w 54"/>
                  <a:gd name="T33" fmla="*/ 38 h 208"/>
                  <a:gd name="T34" fmla="*/ 41 w 54"/>
                  <a:gd name="T35" fmla="*/ 32 h 208"/>
                  <a:gd name="T36" fmla="*/ 39 w 54"/>
                  <a:gd name="T37" fmla="*/ 26 h 208"/>
                  <a:gd name="T38" fmla="*/ 34 w 54"/>
                  <a:gd name="T39" fmla="*/ 15 h 208"/>
                  <a:gd name="T40" fmla="*/ 31 w 54"/>
                  <a:gd name="T41" fmla="*/ 10 h 208"/>
                  <a:gd name="T42" fmla="*/ 28 w 54"/>
                  <a:gd name="T43" fmla="*/ 3 h 208"/>
                  <a:gd name="T44" fmla="*/ 33 w 54"/>
                  <a:gd name="T45" fmla="*/ 0 h 208"/>
                  <a:gd name="T46" fmla="*/ 37 w 54"/>
                  <a:gd name="T47" fmla="*/ 6 h 208"/>
                  <a:gd name="T48" fmla="*/ 40 w 54"/>
                  <a:gd name="T49" fmla="*/ 12 h 208"/>
                  <a:gd name="T50" fmla="*/ 45 w 54"/>
                  <a:gd name="T51" fmla="*/ 24 h 208"/>
                  <a:gd name="T52" fmla="*/ 47 w 54"/>
                  <a:gd name="T53" fmla="*/ 30 h 208"/>
                  <a:gd name="T54" fmla="*/ 49 w 54"/>
                  <a:gd name="T55" fmla="*/ 36 h 208"/>
                  <a:gd name="T56" fmla="*/ 50 w 54"/>
                  <a:gd name="T57" fmla="*/ 42 h 208"/>
                  <a:gd name="T58" fmla="*/ 52 w 54"/>
                  <a:gd name="T59" fmla="*/ 48 h 208"/>
                  <a:gd name="T60" fmla="*/ 52 w 54"/>
                  <a:gd name="T61" fmla="*/ 55 h 208"/>
                  <a:gd name="T62" fmla="*/ 53 w 54"/>
                  <a:gd name="T63" fmla="*/ 61 h 208"/>
                  <a:gd name="T64" fmla="*/ 54 w 54"/>
                  <a:gd name="T65" fmla="*/ 74 h 208"/>
                  <a:gd name="T66" fmla="*/ 53 w 54"/>
                  <a:gd name="T67" fmla="*/ 88 h 208"/>
                  <a:gd name="T68" fmla="*/ 51 w 54"/>
                  <a:gd name="T69" fmla="*/ 101 h 208"/>
                  <a:gd name="T70" fmla="*/ 50 w 54"/>
                  <a:gd name="T71" fmla="*/ 108 h 208"/>
                  <a:gd name="T72" fmla="*/ 49 w 54"/>
                  <a:gd name="T73" fmla="*/ 115 h 208"/>
                  <a:gd name="T74" fmla="*/ 45 w 54"/>
                  <a:gd name="T75" fmla="*/ 129 h 208"/>
                  <a:gd name="T76" fmla="*/ 40 w 54"/>
                  <a:gd name="T77" fmla="*/ 143 h 208"/>
                  <a:gd name="T78" fmla="*/ 35 w 54"/>
                  <a:gd name="T79" fmla="*/ 156 h 208"/>
                  <a:gd name="T80" fmla="*/ 29 w 54"/>
                  <a:gd name="T81" fmla="*/ 169 h 208"/>
                  <a:gd name="T82" fmla="*/ 21 w 54"/>
                  <a:gd name="T83" fmla="*/ 183 h 208"/>
                  <a:gd name="T84" fmla="*/ 13 w 54"/>
                  <a:gd name="T85" fmla="*/ 196 h 208"/>
                  <a:gd name="T86" fmla="*/ 5 w 54"/>
                  <a:gd name="T87" fmla="*/ 208 h 208"/>
                  <a:gd name="T88" fmla="*/ 0 w 54"/>
                  <a:gd name="T89" fmla="*/ 205 h 2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
                  <a:gd name="T136" fmla="*/ 0 h 208"/>
                  <a:gd name="T137" fmla="*/ 54 w 54"/>
                  <a:gd name="T138" fmla="*/ 208 h 2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 h="208">
                    <a:moveTo>
                      <a:pt x="0" y="205"/>
                    </a:moveTo>
                    <a:lnTo>
                      <a:pt x="8" y="192"/>
                    </a:lnTo>
                    <a:lnTo>
                      <a:pt x="16" y="179"/>
                    </a:lnTo>
                    <a:lnTo>
                      <a:pt x="23" y="166"/>
                    </a:lnTo>
                    <a:lnTo>
                      <a:pt x="30" y="153"/>
                    </a:lnTo>
                    <a:lnTo>
                      <a:pt x="35" y="140"/>
                    </a:lnTo>
                    <a:lnTo>
                      <a:pt x="39" y="127"/>
                    </a:lnTo>
                    <a:lnTo>
                      <a:pt x="43" y="114"/>
                    </a:lnTo>
                    <a:lnTo>
                      <a:pt x="44" y="107"/>
                    </a:lnTo>
                    <a:lnTo>
                      <a:pt x="45" y="100"/>
                    </a:lnTo>
                    <a:lnTo>
                      <a:pt x="47" y="87"/>
                    </a:lnTo>
                    <a:lnTo>
                      <a:pt x="47" y="74"/>
                    </a:lnTo>
                    <a:lnTo>
                      <a:pt x="47" y="62"/>
                    </a:lnTo>
                    <a:lnTo>
                      <a:pt x="46" y="56"/>
                    </a:lnTo>
                    <a:lnTo>
                      <a:pt x="46" y="50"/>
                    </a:lnTo>
                    <a:lnTo>
                      <a:pt x="44" y="43"/>
                    </a:lnTo>
                    <a:lnTo>
                      <a:pt x="43" y="38"/>
                    </a:lnTo>
                    <a:lnTo>
                      <a:pt x="41" y="32"/>
                    </a:lnTo>
                    <a:lnTo>
                      <a:pt x="39" y="26"/>
                    </a:lnTo>
                    <a:lnTo>
                      <a:pt x="34" y="15"/>
                    </a:lnTo>
                    <a:lnTo>
                      <a:pt x="31" y="10"/>
                    </a:lnTo>
                    <a:lnTo>
                      <a:pt x="28" y="3"/>
                    </a:lnTo>
                    <a:lnTo>
                      <a:pt x="33" y="0"/>
                    </a:lnTo>
                    <a:lnTo>
                      <a:pt x="37" y="6"/>
                    </a:lnTo>
                    <a:lnTo>
                      <a:pt x="40" y="12"/>
                    </a:lnTo>
                    <a:lnTo>
                      <a:pt x="45" y="24"/>
                    </a:lnTo>
                    <a:lnTo>
                      <a:pt x="47" y="30"/>
                    </a:lnTo>
                    <a:lnTo>
                      <a:pt x="49" y="36"/>
                    </a:lnTo>
                    <a:lnTo>
                      <a:pt x="50" y="42"/>
                    </a:lnTo>
                    <a:lnTo>
                      <a:pt x="52" y="48"/>
                    </a:lnTo>
                    <a:lnTo>
                      <a:pt x="52" y="55"/>
                    </a:lnTo>
                    <a:lnTo>
                      <a:pt x="53" y="61"/>
                    </a:lnTo>
                    <a:lnTo>
                      <a:pt x="54" y="74"/>
                    </a:lnTo>
                    <a:lnTo>
                      <a:pt x="53" y="88"/>
                    </a:lnTo>
                    <a:lnTo>
                      <a:pt x="51" y="101"/>
                    </a:lnTo>
                    <a:lnTo>
                      <a:pt x="50" y="108"/>
                    </a:lnTo>
                    <a:lnTo>
                      <a:pt x="49" y="115"/>
                    </a:lnTo>
                    <a:lnTo>
                      <a:pt x="45" y="129"/>
                    </a:lnTo>
                    <a:lnTo>
                      <a:pt x="40" y="143"/>
                    </a:lnTo>
                    <a:lnTo>
                      <a:pt x="35" y="156"/>
                    </a:lnTo>
                    <a:lnTo>
                      <a:pt x="29" y="169"/>
                    </a:lnTo>
                    <a:lnTo>
                      <a:pt x="21" y="183"/>
                    </a:lnTo>
                    <a:lnTo>
                      <a:pt x="13" y="196"/>
                    </a:lnTo>
                    <a:lnTo>
                      <a:pt x="5" y="208"/>
                    </a:lnTo>
                    <a:lnTo>
                      <a:pt x="0" y="205"/>
                    </a:lnTo>
                    <a:close/>
                  </a:path>
                </a:pathLst>
              </a:custGeom>
              <a:solidFill>
                <a:srgbClr val="000000"/>
              </a:solidFill>
              <a:ln w="9525">
                <a:noFill/>
                <a:round/>
                <a:headEnd/>
                <a:tailEnd/>
              </a:ln>
            </p:spPr>
            <p:txBody>
              <a:bodyPr/>
              <a:lstStyle/>
              <a:p>
                <a:endParaRPr lang="he-IL"/>
              </a:p>
            </p:txBody>
          </p:sp>
          <p:sp>
            <p:nvSpPr>
              <p:cNvPr id="204" name="Freeform 307"/>
              <p:cNvSpPr>
                <a:spLocks/>
              </p:cNvSpPr>
              <p:nvPr/>
            </p:nvSpPr>
            <p:spPr bwMode="auto">
              <a:xfrm>
                <a:off x="4571" y="2922"/>
                <a:ext cx="5" cy="7"/>
              </a:xfrm>
              <a:custGeom>
                <a:avLst/>
                <a:gdLst>
                  <a:gd name="T0" fmla="*/ 0 w 5"/>
                  <a:gd name="T1" fmla="*/ 5 h 7"/>
                  <a:gd name="T2" fmla="*/ 3 w 5"/>
                  <a:gd name="T3" fmla="*/ 7 h 7"/>
                  <a:gd name="T4" fmla="*/ 5 w 5"/>
                  <a:gd name="T5" fmla="*/ 4 h 7"/>
                  <a:gd name="T6" fmla="*/ 0 w 5"/>
                  <a:gd name="T7" fmla="*/ 1 h 7"/>
                  <a:gd name="T8" fmla="*/ 4 w 5"/>
                  <a:gd name="T9" fmla="*/ 0 h 7"/>
                  <a:gd name="T10" fmla="*/ 0 w 5"/>
                  <a:gd name="T11" fmla="*/ 5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0" y="5"/>
                    </a:moveTo>
                    <a:lnTo>
                      <a:pt x="3" y="7"/>
                    </a:lnTo>
                    <a:lnTo>
                      <a:pt x="5" y="4"/>
                    </a:lnTo>
                    <a:lnTo>
                      <a:pt x="0" y="1"/>
                    </a:lnTo>
                    <a:lnTo>
                      <a:pt x="4" y="0"/>
                    </a:lnTo>
                    <a:lnTo>
                      <a:pt x="0" y="5"/>
                    </a:lnTo>
                    <a:close/>
                  </a:path>
                </a:pathLst>
              </a:custGeom>
              <a:solidFill>
                <a:srgbClr val="000000"/>
              </a:solidFill>
              <a:ln w="9525">
                <a:noFill/>
                <a:round/>
                <a:headEnd/>
                <a:tailEnd/>
              </a:ln>
            </p:spPr>
            <p:txBody>
              <a:bodyPr/>
              <a:lstStyle/>
              <a:p>
                <a:endParaRPr lang="he-IL"/>
              </a:p>
            </p:txBody>
          </p:sp>
          <p:sp>
            <p:nvSpPr>
              <p:cNvPr id="205" name="Freeform 308"/>
              <p:cNvSpPr>
                <a:spLocks/>
              </p:cNvSpPr>
              <p:nvPr/>
            </p:nvSpPr>
            <p:spPr bwMode="auto">
              <a:xfrm>
                <a:off x="4590" y="2718"/>
                <a:ext cx="14" cy="16"/>
              </a:xfrm>
              <a:custGeom>
                <a:avLst/>
                <a:gdLst>
                  <a:gd name="T0" fmla="*/ 14 w 14"/>
                  <a:gd name="T1" fmla="*/ 4 h 16"/>
                  <a:gd name="T2" fmla="*/ 5 w 14"/>
                  <a:gd name="T3" fmla="*/ 16 h 16"/>
                  <a:gd name="T4" fmla="*/ 0 w 14"/>
                  <a:gd name="T5" fmla="*/ 13 h 16"/>
                  <a:gd name="T6" fmla="*/ 9 w 14"/>
                  <a:gd name="T7" fmla="*/ 0 h 16"/>
                  <a:gd name="T8" fmla="*/ 14 w 14"/>
                  <a:gd name="T9" fmla="*/ 4 h 16"/>
                  <a:gd name="T10" fmla="*/ 0 60000 65536"/>
                  <a:gd name="T11" fmla="*/ 0 60000 65536"/>
                  <a:gd name="T12" fmla="*/ 0 60000 65536"/>
                  <a:gd name="T13" fmla="*/ 0 60000 65536"/>
                  <a:gd name="T14" fmla="*/ 0 60000 65536"/>
                  <a:gd name="T15" fmla="*/ 0 w 14"/>
                  <a:gd name="T16" fmla="*/ 0 h 16"/>
                  <a:gd name="T17" fmla="*/ 14 w 14"/>
                  <a:gd name="T18" fmla="*/ 16 h 16"/>
                </a:gdLst>
                <a:ahLst/>
                <a:cxnLst>
                  <a:cxn ang="T10">
                    <a:pos x="T0" y="T1"/>
                  </a:cxn>
                  <a:cxn ang="T11">
                    <a:pos x="T2" y="T3"/>
                  </a:cxn>
                  <a:cxn ang="T12">
                    <a:pos x="T4" y="T5"/>
                  </a:cxn>
                  <a:cxn ang="T13">
                    <a:pos x="T6" y="T7"/>
                  </a:cxn>
                  <a:cxn ang="T14">
                    <a:pos x="T8" y="T9"/>
                  </a:cxn>
                </a:cxnLst>
                <a:rect l="T15" t="T16" r="T17" b="T18"/>
                <a:pathLst>
                  <a:path w="14" h="16">
                    <a:moveTo>
                      <a:pt x="14" y="4"/>
                    </a:moveTo>
                    <a:lnTo>
                      <a:pt x="5" y="16"/>
                    </a:lnTo>
                    <a:lnTo>
                      <a:pt x="0" y="13"/>
                    </a:lnTo>
                    <a:lnTo>
                      <a:pt x="9" y="0"/>
                    </a:lnTo>
                    <a:lnTo>
                      <a:pt x="14" y="4"/>
                    </a:lnTo>
                    <a:close/>
                  </a:path>
                </a:pathLst>
              </a:custGeom>
              <a:solidFill>
                <a:srgbClr val="000000"/>
              </a:solidFill>
              <a:ln w="9525">
                <a:noFill/>
                <a:round/>
                <a:headEnd/>
                <a:tailEnd/>
              </a:ln>
            </p:spPr>
            <p:txBody>
              <a:bodyPr/>
              <a:lstStyle/>
              <a:p>
                <a:endParaRPr lang="he-IL"/>
              </a:p>
            </p:txBody>
          </p:sp>
          <p:sp>
            <p:nvSpPr>
              <p:cNvPr id="206" name="Freeform 309"/>
              <p:cNvSpPr>
                <a:spLocks/>
              </p:cNvSpPr>
              <p:nvPr/>
            </p:nvSpPr>
            <p:spPr bwMode="auto">
              <a:xfrm>
                <a:off x="4599" y="2714"/>
                <a:ext cx="5" cy="8"/>
              </a:xfrm>
              <a:custGeom>
                <a:avLst/>
                <a:gdLst>
                  <a:gd name="T0" fmla="*/ 5 w 5"/>
                  <a:gd name="T1" fmla="*/ 4 h 8"/>
                  <a:gd name="T2" fmla="*/ 3 w 5"/>
                  <a:gd name="T3" fmla="*/ 0 h 8"/>
                  <a:gd name="T4" fmla="*/ 0 w 5"/>
                  <a:gd name="T5" fmla="*/ 4 h 8"/>
                  <a:gd name="T6" fmla="*/ 5 w 5"/>
                  <a:gd name="T7" fmla="*/ 8 h 8"/>
                  <a:gd name="T8" fmla="*/ 0 w 5"/>
                  <a:gd name="T9" fmla="*/ 7 h 8"/>
                  <a:gd name="T10" fmla="*/ 5 w 5"/>
                  <a:gd name="T11" fmla="*/ 4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5" y="4"/>
                    </a:moveTo>
                    <a:lnTo>
                      <a:pt x="3" y="0"/>
                    </a:lnTo>
                    <a:lnTo>
                      <a:pt x="0" y="4"/>
                    </a:lnTo>
                    <a:lnTo>
                      <a:pt x="5" y="8"/>
                    </a:lnTo>
                    <a:lnTo>
                      <a:pt x="0" y="7"/>
                    </a:lnTo>
                    <a:lnTo>
                      <a:pt x="5" y="4"/>
                    </a:lnTo>
                    <a:close/>
                  </a:path>
                </a:pathLst>
              </a:custGeom>
              <a:solidFill>
                <a:srgbClr val="000000"/>
              </a:solidFill>
              <a:ln w="9525">
                <a:noFill/>
                <a:round/>
                <a:headEnd/>
                <a:tailEnd/>
              </a:ln>
            </p:spPr>
            <p:txBody>
              <a:bodyPr/>
              <a:lstStyle/>
              <a:p>
                <a:endParaRPr lang="he-IL"/>
              </a:p>
            </p:txBody>
          </p:sp>
          <p:sp>
            <p:nvSpPr>
              <p:cNvPr id="207" name="Freeform 310"/>
              <p:cNvSpPr>
                <a:spLocks/>
              </p:cNvSpPr>
              <p:nvPr/>
            </p:nvSpPr>
            <p:spPr bwMode="auto">
              <a:xfrm>
                <a:off x="4571" y="2678"/>
                <a:ext cx="24" cy="56"/>
              </a:xfrm>
              <a:custGeom>
                <a:avLst/>
                <a:gdLst>
                  <a:gd name="T0" fmla="*/ 19 w 24"/>
                  <a:gd name="T1" fmla="*/ 56 h 56"/>
                  <a:gd name="T2" fmla="*/ 24 w 24"/>
                  <a:gd name="T3" fmla="*/ 53 h 56"/>
                  <a:gd name="T4" fmla="*/ 6 w 24"/>
                  <a:gd name="T5" fmla="*/ 0 h 56"/>
                  <a:gd name="T6" fmla="*/ 0 w 24"/>
                  <a:gd name="T7" fmla="*/ 3 h 56"/>
                  <a:gd name="T8" fmla="*/ 19 w 24"/>
                  <a:gd name="T9" fmla="*/ 56 h 56"/>
                  <a:gd name="T10" fmla="*/ 0 60000 65536"/>
                  <a:gd name="T11" fmla="*/ 0 60000 65536"/>
                  <a:gd name="T12" fmla="*/ 0 60000 65536"/>
                  <a:gd name="T13" fmla="*/ 0 60000 65536"/>
                  <a:gd name="T14" fmla="*/ 0 60000 65536"/>
                  <a:gd name="T15" fmla="*/ 0 w 24"/>
                  <a:gd name="T16" fmla="*/ 0 h 56"/>
                  <a:gd name="T17" fmla="*/ 24 w 24"/>
                  <a:gd name="T18" fmla="*/ 56 h 56"/>
                </a:gdLst>
                <a:ahLst/>
                <a:cxnLst>
                  <a:cxn ang="T10">
                    <a:pos x="T0" y="T1"/>
                  </a:cxn>
                  <a:cxn ang="T11">
                    <a:pos x="T2" y="T3"/>
                  </a:cxn>
                  <a:cxn ang="T12">
                    <a:pos x="T4" y="T5"/>
                  </a:cxn>
                  <a:cxn ang="T13">
                    <a:pos x="T6" y="T7"/>
                  </a:cxn>
                  <a:cxn ang="T14">
                    <a:pos x="T8" y="T9"/>
                  </a:cxn>
                </a:cxnLst>
                <a:rect l="T15" t="T16" r="T17" b="T18"/>
                <a:pathLst>
                  <a:path w="24" h="56">
                    <a:moveTo>
                      <a:pt x="19" y="56"/>
                    </a:moveTo>
                    <a:lnTo>
                      <a:pt x="24" y="53"/>
                    </a:lnTo>
                    <a:lnTo>
                      <a:pt x="6" y="0"/>
                    </a:lnTo>
                    <a:lnTo>
                      <a:pt x="0" y="3"/>
                    </a:lnTo>
                    <a:lnTo>
                      <a:pt x="19" y="56"/>
                    </a:lnTo>
                    <a:close/>
                  </a:path>
                </a:pathLst>
              </a:custGeom>
              <a:solidFill>
                <a:srgbClr val="000000"/>
              </a:solidFill>
              <a:ln w="9525">
                <a:noFill/>
                <a:round/>
                <a:headEnd/>
                <a:tailEnd/>
              </a:ln>
            </p:spPr>
            <p:txBody>
              <a:bodyPr/>
              <a:lstStyle/>
              <a:p>
                <a:endParaRPr lang="he-IL"/>
              </a:p>
            </p:txBody>
          </p:sp>
          <p:sp>
            <p:nvSpPr>
              <p:cNvPr id="208" name="Freeform 311"/>
              <p:cNvSpPr>
                <a:spLocks/>
              </p:cNvSpPr>
              <p:nvPr/>
            </p:nvSpPr>
            <p:spPr bwMode="auto">
              <a:xfrm>
                <a:off x="4590" y="2731"/>
                <a:ext cx="5" cy="8"/>
              </a:xfrm>
              <a:custGeom>
                <a:avLst/>
                <a:gdLst>
                  <a:gd name="T0" fmla="*/ 5 w 5"/>
                  <a:gd name="T1" fmla="*/ 3 h 8"/>
                  <a:gd name="T2" fmla="*/ 2 w 5"/>
                  <a:gd name="T3" fmla="*/ 8 h 8"/>
                  <a:gd name="T4" fmla="*/ 0 w 5"/>
                  <a:gd name="T5" fmla="*/ 3 h 8"/>
                  <a:gd name="T6" fmla="*/ 5 w 5"/>
                  <a:gd name="T7" fmla="*/ 0 h 8"/>
                  <a:gd name="T8" fmla="*/ 0 w 5"/>
                  <a:gd name="T9" fmla="*/ 0 h 8"/>
                  <a:gd name="T10" fmla="*/ 5 w 5"/>
                  <a:gd name="T11" fmla="*/ 3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5" y="3"/>
                    </a:moveTo>
                    <a:lnTo>
                      <a:pt x="2" y="8"/>
                    </a:lnTo>
                    <a:lnTo>
                      <a:pt x="0" y="3"/>
                    </a:lnTo>
                    <a:lnTo>
                      <a:pt x="5" y="0"/>
                    </a:lnTo>
                    <a:lnTo>
                      <a:pt x="0" y="0"/>
                    </a:lnTo>
                    <a:lnTo>
                      <a:pt x="5" y="3"/>
                    </a:lnTo>
                    <a:close/>
                  </a:path>
                </a:pathLst>
              </a:custGeom>
              <a:solidFill>
                <a:srgbClr val="000000"/>
              </a:solidFill>
              <a:ln w="9525">
                <a:noFill/>
                <a:round/>
                <a:headEnd/>
                <a:tailEnd/>
              </a:ln>
            </p:spPr>
            <p:txBody>
              <a:bodyPr/>
              <a:lstStyle/>
              <a:p>
                <a:endParaRPr lang="he-IL"/>
              </a:p>
            </p:txBody>
          </p:sp>
          <p:sp>
            <p:nvSpPr>
              <p:cNvPr id="209" name="Freeform 312"/>
              <p:cNvSpPr>
                <a:spLocks/>
              </p:cNvSpPr>
              <p:nvPr/>
            </p:nvSpPr>
            <p:spPr bwMode="auto">
              <a:xfrm>
                <a:off x="4573" y="2676"/>
                <a:ext cx="54" cy="19"/>
              </a:xfrm>
              <a:custGeom>
                <a:avLst/>
                <a:gdLst>
                  <a:gd name="T0" fmla="*/ 2 w 54"/>
                  <a:gd name="T1" fmla="*/ 0 h 19"/>
                  <a:gd name="T2" fmla="*/ 0 w 54"/>
                  <a:gd name="T3" fmla="*/ 6 h 19"/>
                  <a:gd name="T4" fmla="*/ 52 w 54"/>
                  <a:gd name="T5" fmla="*/ 19 h 19"/>
                  <a:gd name="T6" fmla="*/ 54 w 54"/>
                  <a:gd name="T7" fmla="*/ 13 h 19"/>
                  <a:gd name="T8" fmla="*/ 2 w 54"/>
                  <a:gd name="T9" fmla="*/ 0 h 19"/>
                  <a:gd name="T10" fmla="*/ 0 60000 65536"/>
                  <a:gd name="T11" fmla="*/ 0 60000 65536"/>
                  <a:gd name="T12" fmla="*/ 0 60000 65536"/>
                  <a:gd name="T13" fmla="*/ 0 60000 65536"/>
                  <a:gd name="T14" fmla="*/ 0 60000 65536"/>
                  <a:gd name="T15" fmla="*/ 0 w 54"/>
                  <a:gd name="T16" fmla="*/ 0 h 19"/>
                  <a:gd name="T17" fmla="*/ 54 w 54"/>
                  <a:gd name="T18" fmla="*/ 19 h 19"/>
                </a:gdLst>
                <a:ahLst/>
                <a:cxnLst>
                  <a:cxn ang="T10">
                    <a:pos x="T0" y="T1"/>
                  </a:cxn>
                  <a:cxn ang="T11">
                    <a:pos x="T2" y="T3"/>
                  </a:cxn>
                  <a:cxn ang="T12">
                    <a:pos x="T4" y="T5"/>
                  </a:cxn>
                  <a:cxn ang="T13">
                    <a:pos x="T6" y="T7"/>
                  </a:cxn>
                  <a:cxn ang="T14">
                    <a:pos x="T8" y="T9"/>
                  </a:cxn>
                </a:cxnLst>
                <a:rect l="T15" t="T16" r="T17" b="T18"/>
                <a:pathLst>
                  <a:path w="54" h="19">
                    <a:moveTo>
                      <a:pt x="2" y="0"/>
                    </a:moveTo>
                    <a:lnTo>
                      <a:pt x="0" y="6"/>
                    </a:lnTo>
                    <a:lnTo>
                      <a:pt x="52" y="19"/>
                    </a:lnTo>
                    <a:lnTo>
                      <a:pt x="54" y="13"/>
                    </a:lnTo>
                    <a:lnTo>
                      <a:pt x="2" y="0"/>
                    </a:lnTo>
                    <a:close/>
                  </a:path>
                </a:pathLst>
              </a:custGeom>
              <a:solidFill>
                <a:srgbClr val="000000"/>
              </a:solidFill>
              <a:ln w="9525">
                <a:noFill/>
                <a:round/>
                <a:headEnd/>
                <a:tailEnd/>
              </a:ln>
            </p:spPr>
            <p:txBody>
              <a:bodyPr/>
              <a:lstStyle/>
              <a:p>
                <a:endParaRPr lang="he-IL"/>
              </a:p>
            </p:txBody>
          </p:sp>
          <p:sp>
            <p:nvSpPr>
              <p:cNvPr id="210" name="Freeform 313"/>
              <p:cNvSpPr>
                <a:spLocks/>
              </p:cNvSpPr>
              <p:nvPr/>
            </p:nvSpPr>
            <p:spPr bwMode="auto">
              <a:xfrm>
                <a:off x="4569" y="2675"/>
                <a:ext cx="8" cy="7"/>
              </a:xfrm>
              <a:custGeom>
                <a:avLst/>
                <a:gdLst>
                  <a:gd name="T0" fmla="*/ 2 w 8"/>
                  <a:gd name="T1" fmla="*/ 6 h 7"/>
                  <a:gd name="T2" fmla="*/ 0 w 8"/>
                  <a:gd name="T3" fmla="*/ 0 h 7"/>
                  <a:gd name="T4" fmla="*/ 6 w 8"/>
                  <a:gd name="T5" fmla="*/ 1 h 7"/>
                  <a:gd name="T6" fmla="*/ 4 w 8"/>
                  <a:gd name="T7" fmla="*/ 7 h 7"/>
                  <a:gd name="T8" fmla="*/ 8 w 8"/>
                  <a:gd name="T9" fmla="*/ 3 h 7"/>
                  <a:gd name="T10" fmla="*/ 2 w 8"/>
                  <a:gd name="T11" fmla="*/ 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2" y="6"/>
                    </a:moveTo>
                    <a:lnTo>
                      <a:pt x="0" y="0"/>
                    </a:lnTo>
                    <a:lnTo>
                      <a:pt x="6" y="1"/>
                    </a:lnTo>
                    <a:lnTo>
                      <a:pt x="4" y="7"/>
                    </a:lnTo>
                    <a:lnTo>
                      <a:pt x="8" y="3"/>
                    </a:lnTo>
                    <a:lnTo>
                      <a:pt x="2" y="6"/>
                    </a:lnTo>
                    <a:close/>
                  </a:path>
                </a:pathLst>
              </a:custGeom>
              <a:solidFill>
                <a:srgbClr val="000000"/>
              </a:solidFill>
              <a:ln w="9525">
                <a:noFill/>
                <a:round/>
                <a:headEnd/>
                <a:tailEnd/>
              </a:ln>
            </p:spPr>
            <p:txBody>
              <a:bodyPr/>
              <a:lstStyle/>
              <a:p>
                <a:endParaRPr lang="he-IL"/>
              </a:p>
            </p:txBody>
          </p:sp>
          <p:sp>
            <p:nvSpPr>
              <p:cNvPr id="211" name="Freeform 314"/>
              <p:cNvSpPr>
                <a:spLocks/>
              </p:cNvSpPr>
              <p:nvPr/>
            </p:nvSpPr>
            <p:spPr bwMode="auto">
              <a:xfrm>
                <a:off x="4612" y="2691"/>
                <a:ext cx="16" cy="17"/>
              </a:xfrm>
              <a:custGeom>
                <a:avLst/>
                <a:gdLst>
                  <a:gd name="T0" fmla="*/ 16 w 16"/>
                  <a:gd name="T1" fmla="*/ 3 h 17"/>
                  <a:gd name="T2" fmla="*/ 13 w 16"/>
                  <a:gd name="T3" fmla="*/ 8 h 17"/>
                  <a:gd name="T4" fmla="*/ 9 w 16"/>
                  <a:gd name="T5" fmla="*/ 13 h 17"/>
                  <a:gd name="T6" fmla="*/ 4 w 16"/>
                  <a:gd name="T7" fmla="*/ 17 h 17"/>
                  <a:gd name="T8" fmla="*/ 0 w 16"/>
                  <a:gd name="T9" fmla="*/ 13 h 17"/>
                  <a:gd name="T10" fmla="*/ 4 w 16"/>
                  <a:gd name="T11" fmla="*/ 9 h 17"/>
                  <a:gd name="T12" fmla="*/ 8 w 16"/>
                  <a:gd name="T13" fmla="*/ 4 h 17"/>
                  <a:gd name="T14" fmla="*/ 11 w 16"/>
                  <a:gd name="T15" fmla="*/ 0 h 17"/>
                  <a:gd name="T16" fmla="*/ 16 w 16"/>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16" y="3"/>
                    </a:moveTo>
                    <a:lnTo>
                      <a:pt x="13" y="8"/>
                    </a:lnTo>
                    <a:lnTo>
                      <a:pt x="9" y="13"/>
                    </a:lnTo>
                    <a:lnTo>
                      <a:pt x="4" y="17"/>
                    </a:lnTo>
                    <a:lnTo>
                      <a:pt x="0" y="13"/>
                    </a:lnTo>
                    <a:lnTo>
                      <a:pt x="4" y="9"/>
                    </a:lnTo>
                    <a:lnTo>
                      <a:pt x="8" y="4"/>
                    </a:lnTo>
                    <a:lnTo>
                      <a:pt x="11" y="0"/>
                    </a:lnTo>
                    <a:lnTo>
                      <a:pt x="16" y="3"/>
                    </a:lnTo>
                    <a:close/>
                  </a:path>
                </a:pathLst>
              </a:custGeom>
              <a:solidFill>
                <a:srgbClr val="000000"/>
              </a:solidFill>
              <a:ln w="9525">
                <a:noFill/>
                <a:round/>
                <a:headEnd/>
                <a:tailEnd/>
              </a:ln>
            </p:spPr>
            <p:txBody>
              <a:bodyPr/>
              <a:lstStyle/>
              <a:p>
                <a:endParaRPr lang="he-IL"/>
              </a:p>
            </p:txBody>
          </p:sp>
          <p:sp>
            <p:nvSpPr>
              <p:cNvPr id="212" name="Freeform 315"/>
              <p:cNvSpPr>
                <a:spLocks/>
              </p:cNvSpPr>
              <p:nvPr/>
            </p:nvSpPr>
            <p:spPr bwMode="auto">
              <a:xfrm>
                <a:off x="4623" y="2689"/>
                <a:ext cx="8" cy="6"/>
              </a:xfrm>
              <a:custGeom>
                <a:avLst/>
                <a:gdLst>
                  <a:gd name="T0" fmla="*/ 4 w 8"/>
                  <a:gd name="T1" fmla="*/ 0 h 6"/>
                  <a:gd name="T2" fmla="*/ 8 w 8"/>
                  <a:gd name="T3" fmla="*/ 2 h 6"/>
                  <a:gd name="T4" fmla="*/ 5 w 8"/>
                  <a:gd name="T5" fmla="*/ 5 h 6"/>
                  <a:gd name="T6" fmla="*/ 0 w 8"/>
                  <a:gd name="T7" fmla="*/ 2 h 6"/>
                  <a:gd name="T8" fmla="*/ 2 w 8"/>
                  <a:gd name="T9" fmla="*/ 6 h 6"/>
                  <a:gd name="T10" fmla="*/ 4 w 8"/>
                  <a:gd name="T11" fmla="*/ 0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4" y="0"/>
                    </a:moveTo>
                    <a:lnTo>
                      <a:pt x="8" y="2"/>
                    </a:lnTo>
                    <a:lnTo>
                      <a:pt x="5" y="5"/>
                    </a:lnTo>
                    <a:lnTo>
                      <a:pt x="0" y="2"/>
                    </a:lnTo>
                    <a:lnTo>
                      <a:pt x="2" y="6"/>
                    </a:lnTo>
                    <a:lnTo>
                      <a:pt x="4" y="0"/>
                    </a:lnTo>
                    <a:close/>
                  </a:path>
                </a:pathLst>
              </a:custGeom>
              <a:solidFill>
                <a:srgbClr val="000000"/>
              </a:solidFill>
              <a:ln w="9525">
                <a:noFill/>
                <a:round/>
                <a:headEnd/>
                <a:tailEnd/>
              </a:ln>
            </p:spPr>
            <p:txBody>
              <a:bodyPr/>
              <a:lstStyle/>
              <a:p>
                <a:endParaRPr lang="he-IL"/>
              </a:p>
            </p:txBody>
          </p:sp>
          <p:sp>
            <p:nvSpPr>
              <p:cNvPr id="213" name="Freeform 316"/>
              <p:cNvSpPr>
                <a:spLocks/>
              </p:cNvSpPr>
              <p:nvPr/>
            </p:nvSpPr>
            <p:spPr bwMode="auto">
              <a:xfrm>
                <a:off x="4608" y="2704"/>
                <a:ext cx="42" cy="244"/>
              </a:xfrm>
              <a:custGeom>
                <a:avLst/>
                <a:gdLst>
                  <a:gd name="T0" fmla="*/ 8 w 42"/>
                  <a:gd name="T1" fmla="*/ 0 h 244"/>
                  <a:gd name="T2" fmla="*/ 17 w 42"/>
                  <a:gd name="T3" fmla="*/ 14 h 244"/>
                  <a:gd name="T4" fmla="*/ 22 w 42"/>
                  <a:gd name="T5" fmla="*/ 22 h 244"/>
                  <a:gd name="T6" fmla="*/ 25 w 42"/>
                  <a:gd name="T7" fmla="*/ 29 h 244"/>
                  <a:gd name="T8" fmla="*/ 28 w 42"/>
                  <a:gd name="T9" fmla="*/ 36 h 244"/>
                  <a:gd name="T10" fmla="*/ 31 w 42"/>
                  <a:gd name="T11" fmla="*/ 43 h 244"/>
                  <a:gd name="T12" fmla="*/ 36 w 42"/>
                  <a:gd name="T13" fmla="*/ 58 h 244"/>
                  <a:gd name="T14" fmla="*/ 39 w 42"/>
                  <a:gd name="T15" fmla="*/ 72 h 244"/>
                  <a:gd name="T16" fmla="*/ 41 w 42"/>
                  <a:gd name="T17" fmla="*/ 87 h 244"/>
                  <a:gd name="T18" fmla="*/ 42 w 42"/>
                  <a:gd name="T19" fmla="*/ 94 h 244"/>
                  <a:gd name="T20" fmla="*/ 42 w 42"/>
                  <a:gd name="T21" fmla="*/ 102 h 244"/>
                  <a:gd name="T22" fmla="*/ 42 w 42"/>
                  <a:gd name="T23" fmla="*/ 109 h 244"/>
                  <a:gd name="T24" fmla="*/ 41 w 42"/>
                  <a:gd name="T25" fmla="*/ 117 h 244"/>
                  <a:gd name="T26" fmla="*/ 40 w 42"/>
                  <a:gd name="T27" fmla="*/ 132 h 244"/>
                  <a:gd name="T28" fmla="*/ 37 w 42"/>
                  <a:gd name="T29" fmla="*/ 148 h 244"/>
                  <a:gd name="T30" fmla="*/ 34 w 42"/>
                  <a:gd name="T31" fmla="*/ 163 h 244"/>
                  <a:gd name="T32" fmla="*/ 30 w 42"/>
                  <a:gd name="T33" fmla="*/ 179 h 244"/>
                  <a:gd name="T34" fmla="*/ 25 w 42"/>
                  <a:gd name="T35" fmla="*/ 195 h 244"/>
                  <a:gd name="T36" fmla="*/ 19 w 42"/>
                  <a:gd name="T37" fmla="*/ 211 h 244"/>
                  <a:gd name="T38" fmla="*/ 13 w 42"/>
                  <a:gd name="T39" fmla="*/ 227 h 244"/>
                  <a:gd name="T40" fmla="*/ 6 w 42"/>
                  <a:gd name="T41" fmla="*/ 244 h 244"/>
                  <a:gd name="T42" fmla="*/ 0 w 42"/>
                  <a:gd name="T43" fmla="*/ 241 h 244"/>
                  <a:gd name="T44" fmla="*/ 7 w 42"/>
                  <a:gd name="T45" fmla="*/ 225 h 244"/>
                  <a:gd name="T46" fmla="*/ 13 w 42"/>
                  <a:gd name="T47" fmla="*/ 209 h 244"/>
                  <a:gd name="T48" fmla="*/ 19 w 42"/>
                  <a:gd name="T49" fmla="*/ 193 h 244"/>
                  <a:gd name="T50" fmla="*/ 24 w 42"/>
                  <a:gd name="T51" fmla="*/ 178 h 244"/>
                  <a:gd name="T52" fmla="*/ 28 w 42"/>
                  <a:gd name="T53" fmla="*/ 162 h 244"/>
                  <a:gd name="T54" fmla="*/ 31 w 42"/>
                  <a:gd name="T55" fmla="*/ 147 h 244"/>
                  <a:gd name="T56" fmla="*/ 34 w 42"/>
                  <a:gd name="T57" fmla="*/ 132 h 244"/>
                  <a:gd name="T58" fmla="*/ 35 w 42"/>
                  <a:gd name="T59" fmla="*/ 117 h 244"/>
                  <a:gd name="T60" fmla="*/ 35 w 42"/>
                  <a:gd name="T61" fmla="*/ 109 h 244"/>
                  <a:gd name="T62" fmla="*/ 35 w 42"/>
                  <a:gd name="T63" fmla="*/ 102 h 244"/>
                  <a:gd name="T64" fmla="*/ 35 w 42"/>
                  <a:gd name="T65" fmla="*/ 95 h 244"/>
                  <a:gd name="T66" fmla="*/ 35 w 42"/>
                  <a:gd name="T67" fmla="*/ 88 h 244"/>
                  <a:gd name="T68" fmla="*/ 33 w 42"/>
                  <a:gd name="T69" fmla="*/ 73 h 244"/>
                  <a:gd name="T70" fmla="*/ 30 w 42"/>
                  <a:gd name="T71" fmla="*/ 59 h 244"/>
                  <a:gd name="T72" fmla="*/ 25 w 42"/>
                  <a:gd name="T73" fmla="*/ 45 h 244"/>
                  <a:gd name="T74" fmla="*/ 23 w 42"/>
                  <a:gd name="T75" fmla="*/ 39 h 244"/>
                  <a:gd name="T76" fmla="*/ 20 w 42"/>
                  <a:gd name="T77" fmla="*/ 32 h 244"/>
                  <a:gd name="T78" fmla="*/ 16 w 42"/>
                  <a:gd name="T79" fmla="*/ 25 h 244"/>
                  <a:gd name="T80" fmla="*/ 12 w 42"/>
                  <a:gd name="T81" fmla="*/ 17 h 244"/>
                  <a:gd name="T82" fmla="*/ 3 w 42"/>
                  <a:gd name="T83" fmla="*/ 4 h 244"/>
                  <a:gd name="T84" fmla="*/ 8 w 42"/>
                  <a:gd name="T85" fmla="*/ 0 h 2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244"/>
                  <a:gd name="T131" fmla="*/ 42 w 42"/>
                  <a:gd name="T132" fmla="*/ 244 h 2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244">
                    <a:moveTo>
                      <a:pt x="8" y="0"/>
                    </a:moveTo>
                    <a:lnTo>
                      <a:pt x="17" y="14"/>
                    </a:lnTo>
                    <a:lnTo>
                      <a:pt x="22" y="22"/>
                    </a:lnTo>
                    <a:lnTo>
                      <a:pt x="25" y="29"/>
                    </a:lnTo>
                    <a:lnTo>
                      <a:pt x="28" y="36"/>
                    </a:lnTo>
                    <a:lnTo>
                      <a:pt x="31" y="43"/>
                    </a:lnTo>
                    <a:lnTo>
                      <a:pt x="36" y="58"/>
                    </a:lnTo>
                    <a:lnTo>
                      <a:pt x="39" y="72"/>
                    </a:lnTo>
                    <a:lnTo>
                      <a:pt x="41" y="87"/>
                    </a:lnTo>
                    <a:lnTo>
                      <a:pt x="42" y="94"/>
                    </a:lnTo>
                    <a:lnTo>
                      <a:pt x="42" y="102"/>
                    </a:lnTo>
                    <a:lnTo>
                      <a:pt x="42" y="109"/>
                    </a:lnTo>
                    <a:lnTo>
                      <a:pt x="41" y="117"/>
                    </a:lnTo>
                    <a:lnTo>
                      <a:pt x="40" y="132"/>
                    </a:lnTo>
                    <a:lnTo>
                      <a:pt x="37" y="148"/>
                    </a:lnTo>
                    <a:lnTo>
                      <a:pt x="34" y="163"/>
                    </a:lnTo>
                    <a:lnTo>
                      <a:pt x="30" y="179"/>
                    </a:lnTo>
                    <a:lnTo>
                      <a:pt x="25" y="195"/>
                    </a:lnTo>
                    <a:lnTo>
                      <a:pt x="19" y="211"/>
                    </a:lnTo>
                    <a:lnTo>
                      <a:pt x="13" y="227"/>
                    </a:lnTo>
                    <a:lnTo>
                      <a:pt x="6" y="244"/>
                    </a:lnTo>
                    <a:lnTo>
                      <a:pt x="0" y="241"/>
                    </a:lnTo>
                    <a:lnTo>
                      <a:pt x="7" y="225"/>
                    </a:lnTo>
                    <a:lnTo>
                      <a:pt x="13" y="209"/>
                    </a:lnTo>
                    <a:lnTo>
                      <a:pt x="19" y="193"/>
                    </a:lnTo>
                    <a:lnTo>
                      <a:pt x="24" y="178"/>
                    </a:lnTo>
                    <a:lnTo>
                      <a:pt x="28" y="162"/>
                    </a:lnTo>
                    <a:lnTo>
                      <a:pt x="31" y="147"/>
                    </a:lnTo>
                    <a:lnTo>
                      <a:pt x="34" y="132"/>
                    </a:lnTo>
                    <a:lnTo>
                      <a:pt x="35" y="117"/>
                    </a:lnTo>
                    <a:lnTo>
                      <a:pt x="35" y="109"/>
                    </a:lnTo>
                    <a:lnTo>
                      <a:pt x="35" y="102"/>
                    </a:lnTo>
                    <a:lnTo>
                      <a:pt x="35" y="95"/>
                    </a:lnTo>
                    <a:lnTo>
                      <a:pt x="35" y="88"/>
                    </a:lnTo>
                    <a:lnTo>
                      <a:pt x="33" y="73"/>
                    </a:lnTo>
                    <a:lnTo>
                      <a:pt x="30" y="59"/>
                    </a:lnTo>
                    <a:lnTo>
                      <a:pt x="25" y="45"/>
                    </a:lnTo>
                    <a:lnTo>
                      <a:pt x="23" y="39"/>
                    </a:lnTo>
                    <a:lnTo>
                      <a:pt x="20" y="32"/>
                    </a:lnTo>
                    <a:lnTo>
                      <a:pt x="16" y="25"/>
                    </a:lnTo>
                    <a:lnTo>
                      <a:pt x="12" y="17"/>
                    </a:lnTo>
                    <a:lnTo>
                      <a:pt x="3" y="4"/>
                    </a:lnTo>
                    <a:lnTo>
                      <a:pt x="8" y="0"/>
                    </a:lnTo>
                    <a:close/>
                  </a:path>
                </a:pathLst>
              </a:custGeom>
              <a:solidFill>
                <a:srgbClr val="000000"/>
              </a:solidFill>
              <a:ln w="9525">
                <a:noFill/>
                <a:round/>
                <a:headEnd/>
                <a:tailEnd/>
              </a:ln>
            </p:spPr>
            <p:txBody>
              <a:bodyPr/>
              <a:lstStyle/>
              <a:p>
                <a:endParaRPr lang="he-IL"/>
              </a:p>
            </p:txBody>
          </p:sp>
          <p:sp>
            <p:nvSpPr>
              <p:cNvPr id="214" name="Freeform 317"/>
              <p:cNvSpPr>
                <a:spLocks/>
              </p:cNvSpPr>
              <p:nvPr/>
            </p:nvSpPr>
            <p:spPr bwMode="auto">
              <a:xfrm>
                <a:off x="4610" y="2704"/>
                <a:ext cx="6" cy="4"/>
              </a:xfrm>
              <a:custGeom>
                <a:avLst/>
                <a:gdLst>
                  <a:gd name="T0" fmla="*/ 2 w 6"/>
                  <a:gd name="T1" fmla="*/ 0 h 4"/>
                  <a:gd name="T2" fmla="*/ 0 w 6"/>
                  <a:gd name="T3" fmla="*/ 2 h 4"/>
                  <a:gd name="T4" fmla="*/ 1 w 6"/>
                  <a:gd name="T5" fmla="*/ 4 h 4"/>
                  <a:gd name="T6" fmla="*/ 6 w 6"/>
                  <a:gd name="T7" fmla="*/ 0 h 4"/>
                  <a:gd name="T8" fmla="*/ 6 w 6"/>
                  <a:gd name="T9" fmla="*/ 4 h 4"/>
                  <a:gd name="T10" fmla="*/ 2 w 6"/>
                  <a:gd name="T11" fmla="*/ 0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2" y="0"/>
                    </a:moveTo>
                    <a:lnTo>
                      <a:pt x="0" y="2"/>
                    </a:lnTo>
                    <a:lnTo>
                      <a:pt x="1" y="4"/>
                    </a:lnTo>
                    <a:lnTo>
                      <a:pt x="6" y="0"/>
                    </a:lnTo>
                    <a:lnTo>
                      <a:pt x="6" y="4"/>
                    </a:lnTo>
                    <a:lnTo>
                      <a:pt x="2" y="0"/>
                    </a:lnTo>
                    <a:close/>
                  </a:path>
                </a:pathLst>
              </a:custGeom>
              <a:solidFill>
                <a:srgbClr val="000000"/>
              </a:solidFill>
              <a:ln w="9525">
                <a:noFill/>
                <a:round/>
                <a:headEnd/>
                <a:tailEnd/>
              </a:ln>
            </p:spPr>
            <p:txBody>
              <a:bodyPr/>
              <a:lstStyle/>
              <a:p>
                <a:endParaRPr lang="he-IL"/>
              </a:p>
            </p:txBody>
          </p:sp>
          <p:sp>
            <p:nvSpPr>
              <p:cNvPr id="215" name="Freeform 318"/>
              <p:cNvSpPr>
                <a:spLocks/>
              </p:cNvSpPr>
              <p:nvPr/>
            </p:nvSpPr>
            <p:spPr bwMode="auto">
              <a:xfrm>
                <a:off x="4605" y="2946"/>
                <a:ext cx="9" cy="41"/>
              </a:xfrm>
              <a:custGeom>
                <a:avLst/>
                <a:gdLst>
                  <a:gd name="T0" fmla="*/ 9 w 9"/>
                  <a:gd name="T1" fmla="*/ 2 h 41"/>
                  <a:gd name="T2" fmla="*/ 7 w 9"/>
                  <a:gd name="T3" fmla="*/ 6 h 41"/>
                  <a:gd name="T4" fmla="*/ 7 w 9"/>
                  <a:gd name="T5" fmla="*/ 10 h 41"/>
                  <a:gd name="T6" fmla="*/ 7 w 9"/>
                  <a:gd name="T7" fmla="*/ 15 h 41"/>
                  <a:gd name="T8" fmla="*/ 7 w 9"/>
                  <a:gd name="T9" fmla="*/ 19 h 41"/>
                  <a:gd name="T10" fmla="*/ 9 w 9"/>
                  <a:gd name="T11" fmla="*/ 30 h 41"/>
                  <a:gd name="T12" fmla="*/ 9 w 9"/>
                  <a:gd name="T13" fmla="*/ 35 h 41"/>
                  <a:gd name="T14" fmla="*/ 9 w 9"/>
                  <a:gd name="T15" fmla="*/ 41 h 41"/>
                  <a:gd name="T16" fmla="*/ 3 w 9"/>
                  <a:gd name="T17" fmla="*/ 41 h 41"/>
                  <a:gd name="T18" fmla="*/ 3 w 9"/>
                  <a:gd name="T19" fmla="*/ 35 h 41"/>
                  <a:gd name="T20" fmla="*/ 2 w 9"/>
                  <a:gd name="T21" fmla="*/ 30 h 41"/>
                  <a:gd name="T22" fmla="*/ 1 w 9"/>
                  <a:gd name="T23" fmla="*/ 20 h 41"/>
                  <a:gd name="T24" fmla="*/ 0 w 9"/>
                  <a:gd name="T25" fmla="*/ 15 h 41"/>
                  <a:gd name="T26" fmla="*/ 0 w 9"/>
                  <a:gd name="T27" fmla="*/ 10 h 41"/>
                  <a:gd name="T28" fmla="*/ 1 w 9"/>
                  <a:gd name="T29" fmla="*/ 4 h 41"/>
                  <a:gd name="T30" fmla="*/ 3 w 9"/>
                  <a:gd name="T31" fmla="*/ 0 h 41"/>
                  <a:gd name="T32" fmla="*/ 9 w 9"/>
                  <a:gd name="T33" fmla="*/ 2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1"/>
                  <a:gd name="T53" fmla="*/ 9 w 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1">
                    <a:moveTo>
                      <a:pt x="9" y="2"/>
                    </a:moveTo>
                    <a:lnTo>
                      <a:pt x="7" y="6"/>
                    </a:lnTo>
                    <a:lnTo>
                      <a:pt x="7" y="10"/>
                    </a:lnTo>
                    <a:lnTo>
                      <a:pt x="7" y="15"/>
                    </a:lnTo>
                    <a:lnTo>
                      <a:pt x="7" y="19"/>
                    </a:lnTo>
                    <a:lnTo>
                      <a:pt x="9" y="30"/>
                    </a:lnTo>
                    <a:lnTo>
                      <a:pt x="9" y="35"/>
                    </a:lnTo>
                    <a:lnTo>
                      <a:pt x="9" y="41"/>
                    </a:lnTo>
                    <a:lnTo>
                      <a:pt x="3" y="41"/>
                    </a:lnTo>
                    <a:lnTo>
                      <a:pt x="3" y="35"/>
                    </a:lnTo>
                    <a:lnTo>
                      <a:pt x="2" y="30"/>
                    </a:lnTo>
                    <a:lnTo>
                      <a:pt x="1" y="20"/>
                    </a:lnTo>
                    <a:lnTo>
                      <a:pt x="0" y="15"/>
                    </a:lnTo>
                    <a:lnTo>
                      <a:pt x="0" y="10"/>
                    </a:lnTo>
                    <a:lnTo>
                      <a:pt x="1" y="4"/>
                    </a:lnTo>
                    <a:lnTo>
                      <a:pt x="3" y="0"/>
                    </a:lnTo>
                    <a:lnTo>
                      <a:pt x="9" y="2"/>
                    </a:lnTo>
                    <a:close/>
                  </a:path>
                </a:pathLst>
              </a:custGeom>
              <a:solidFill>
                <a:srgbClr val="000000"/>
              </a:solidFill>
              <a:ln w="9525">
                <a:noFill/>
                <a:round/>
                <a:headEnd/>
                <a:tailEnd/>
              </a:ln>
            </p:spPr>
            <p:txBody>
              <a:bodyPr/>
              <a:lstStyle/>
              <a:p>
                <a:endParaRPr lang="he-IL"/>
              </a:p>
            </p:txBody>
          </p:sp>
          <p:sp>
            <p:nvSpPr>
              <p:cNvPr id="216" name="Freeform 319"/>
              <p:cNvSpPr>
                <a:spLocks/>
              </p:cNvSpPr>
              <p:nvPr/>
            </p:nvSpPr>
            <p:spPr bwMode="auto">
              <a:xfrm>
                <a:off x="4608" y="2944"/>
                <a:ext cx="6" cy="4"/>
              </a:xfrm>
              <a:custGeom>
                <a:avLst/>
                <a:gdLst>
                  <a:gd name="T0" fmla="*/ 0 w 6"/>
                  <a:gd name="T1" fmla="*/ 1 h 4"/>
                  <a:gd name="T2" fmla="*/ 1 w 6"/>
                  <a:gd name="T3" fmla="*/ 0 h 4"/>
                  <a:gd name="T4" fmla="*/ 0 w 6"/>
                  <a:gd name="T5" fmla="*/ 2 h 4"/>
                  <a:gd name="T6" fmla="*/ 6 w 6"/>
                  <a:gd name="T7" fmla="*/ 4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lnTo>
                      <a:pt x="1" y="0"/>
                    </a:lnTo>
                    <a:lnTo>
                      <a:pt x="0" y="2"/>
                    </a:lnTo>
                    <a:lnTo>
                      <a:pt x="6" y="4"/>
                    </a:lnTo>
                    <a:lnTo>
                      <a:pt x="0" y="1"/>
                    </a:lnTo>
                    <a:close/>
                  </a:path>
                </a:pathLst>
              </a:custGeom>
              <a:solidFill>
                <a:srgbClr val="000000"/>
              </a:solidFill>
              <a:ln w="9525">
                <a:noFill/>
                <a:round/>
                <a:headEnd/>
                <a:tailEnd/>
              </a:ln>
            </p:spPr>
            <p:txBody>
              <a:bodyPr/>
              <a:lstStyle/>
              <a:p>
                <a:endParaRPr lang="he-IL"/>
              </a:p>
            </p:txBody>
          </p:sp>
          <p:sp>
            <p:nvSpPr>
              <p:cNvPr id="217" name="Freeform 320"/>
              <p:cNvSpPr>
                <a:spLocks/>
              </p:cNvSpPr>
              <p:nvPr/>
            </p:nvSpPr>
            <p:spPr bwMode="auto">
              <a:xfrm>
                <a:off x="4573" y="2984"/>
                <a:ext cx="39" cy="13"/>
              </a:xfrm>
              <a:custGeom>
                <a:avLst/>
                <a:gdLst>
                  <a:gd name="T0" fmla="*/ 39 w 39"/>
                  <a:gd name="T1" fmla="*/ 6 h 13"/>
                  <a:gd name="T2" fmla="*/ 25 w 39"/>
                  <a:gd name="T3" fmla="*/ 9 h 13"/>
                  <a:gd name="T4" fmla="*/ 1 w 39"/>
                  <a:gd name="T5" fmla="*/ 13 h 13"/>
                  <a:gd name="T6" fmla="*/ 0 w 39"/>
                  <a:gd name="T7" fmla="*/ 7 h 13"/>
                  <a:gd name="T8" fmla="*/ 24 w 39"/>
                  <a:gd name="T9" fmla="*/ 3 h 13"/>
                  <a:gd name="T10" fmla="*/ 38 w 39"/>
                  <a:gd name="T11" fmla="*/ 0 h 13"/>
                  <a:gd name="T12" fmla="*/ 39 w 39"/>
                  <a:gd name="T13" fmla="*/ 6 h 13"/>
                  <a:gd name="T14" fmla="*/ 0 60000 65536"/>
                  <a:gd name="T15" fmla="*/ 0 60000 65536"/>
                  <a:gd name="T16" fmla="*/ 0 60000 65536"/>
                  <a:gd name="T17" fmla="*/ 0 60000 65536"/>
                  <a:gd name="T18" fmla="*/ 0 60000 65536"/>
                  <a:gd name="T19" fmla="*/ 0 60000 65536"/>
                  <a:gd name="T20" fmla="*/ 0 60000 65536"/>
                  <a:gd name="T21" fmla="*/ 0 w 39"/>
                  <a:gd name="T22" fmla="*/ 0 h 13"/>
                  <a:gd name="T23" fmla="*/ 39 w 3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3">
                    <a:moveTo>
                      <a:pt x="39" y="6"/>
                    </a:moveTo>
                    <a:lnTo>
                      <a:pt x="25" y="9"/>
                    </a:lnTo>
                    <a:lnTo>
                      <a:pt x="1" y="13"/>
                    </a:lnTo>
                    <a:lnTo>
                      <a:pt x="0" y="7"/>
                    </a:lnTo>
                    <a:lnTo>
                      <a:pt x="24" y="3"/>
                    </a:lnTo>
                    <a:lnTo>
                      <a:pt x="38" y="0"/>
                    </a:lnTo>
                    <a:lnTo>
                      <a:pt x="39" y="6"/>
                    </a:lnTo>
                    <a:close/>
                  </a:path>
                </a:pathLst>
              </a:custGeom>
              <a:solidFill>
                <a:srgbClr val="000000"/>
              </a:solidFill>
              <a:ln w="9525">
                <a:noFill/>
                <a:round/>
                <a:headEnd/>
                <a:tailEnd/>
              </a:ln>
            </p:spPr>
            <p:txBody>
              <a:bodyPr/>
              <a:lstStyle/>
              <a:p>
                <a:endParaRPr lang="he-IL"/>
              </a:p>
            </p:txBody>
          </p:sp>
          <p:sp>
            <p:nvSpPr>
              <p:cNvPr id="218" name="Freeform 321"/>
              <p:cNvSpPr>
                <a:spLocks/>
              </p:cNvSpPr>
              <p:nvPr/>
            </p:nvSpPr>
            <p:spPr bwMode="auto">
              <a:xfrm>
                <a:off x="4608" y="2984"/>
                <a:ext cx="7" cy="6"/>
              </a:xfrm>
              <a:custGeom>
                <a:avLst/>
                <a:gdLst>
                  <a:gd name="T0" fmla="*/ 6 w 7"/>
                  <a:gd name="T1" fmla="*/ 3 h 6"/>
                  <a:gd name="T2" fmla="*/ 7 w 7"/>
                  <a:gd name="T3" fmla="*/ 5 h 6"/>
                  <a:gd name="T4" fmla="*/ 4 w 7"/>
                  <a:gd name="T5" fmla="*/ 6 h 6"/>
                  <a:gd name="T6" fmla="*/ 3 w 7"/>
                  <a:gd name="T7" fmla="*/ 0 h 6"/>
                  <a:gd name="T8" fmla="*/ 0 w 7"/>
                  <a:gd name="T9" fmla="*/ 3 h 6"/>
                  <a:gd name="T10" fmla="*/ 6 w 7"/>
                  <a:gd name="T11" fmla="*/ 3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6" y="3"/>
                    </a:moveTo>
                    <a:lnTo>
                      <a:pt x="7" y="5"/>
                    </a:lnTo>
                    <a:lnTo>
                      <a:pt x="4" y="6"/>
                    </a:lnTo>
                    <a:lnTo>
                      <a:pt x="3" y="0"/>
                    </a:lnTo>
                    <a:lnTo>
                      <a:pt x="0" y="3"/>
                    </a:lnTo>
                    <a:lnTo>
                      <a:pt x="6" y="3"/>
                    </a:lnTo>
                    <a:close/>
                  </a:path>
                </a:pathLst>
              </a:custGeom>
              <a:solidFill>
                <a:srgbClr val="000000"/>
              </a:solidFill>
              <a:ln w="9525">
                <a:noFill/>
                <a:round/>
                <a:headEnd/>
                <a:tailEnd/>
              </a:ln>
            </p:spPr>
            <p:txBody>
              <a:bodyPr/>
              <a:lstStyle/>
              <a:p>
                <a:endParaRPr lang="he-IL"/>
              </a:p>
            </p:txBody>
          </p:sp>
          <p:sp>
            <p:nvSpPr>
              <p:cNvPr id="219" name="Freeform 322"/>
              <p:cNvSpPr>
                <a:spLocks/>
              </p:cNvSpPr>
              <p:nvPr/>
            </p:nvSpPr>
            <p:spPr bwMode="auto">
              <a:xfrm>
                <a:off x="4294" y="2991"/>
                <a:ext cx="282" cy="66"/>
              </a:xfrm>
              <a:custGeom>
                <a:avLst/>
                <a:gdLst>
                  <a:gd name="T0" fmla="*/ 282 w 282"/>
                  <a:gd name="T1" fmla="*/ 6 h 66"/>
                  <a:gd name="T2" fmla="*/ 275 w 282"/>
                  <a:gd name="T3" fmla="*/ 10 h 66"/>
                  <a:gd name="T4" fmla="*/ 267 w 282"/>
                  <a:gd name="T5" fmla="*/ 14 h 66"/>
                  <a:gd name="T6" fmla="*/ 257 w 282"/>
                  <a:gd name="T7" fmla="*/ 20 h 66"/>
                  <a:gd name="T8" fmla="*/ 244 w 282"/>
                  <a:gd name="T9" fmla="*/ 26 h 66"/>
                  <a:gd name="T10" fmla="*/ 229 w 282"/>
                  <a:gd name="T11" fmla="*/ 34 h 66"/>
                  <a:gd name="T12" fmla="*/ 211 w 282"/>
                  <a:gd name="T13" fmla="*/ 41 h 66"/>
                  <a:gd name="T14" fmla="*/ 192 w 282"/>
                  <a:gd name="T15" fmla="*/ 48 h 66"/>
                  <a:gd name="T16" fmla="*/ 171 w 282"/>
                  <a:gd name="T17" fmla="*/ 54 h 66"/>
                  <a:gd name="T18" fmla="*/ 161 w 282"/>
                  <a:gd name="T19" fmla="*/ 57 h 66"/>
                  <a:gd name="T20" fmla="*/ 150 w 282"/>
                  <a:gd name="T21" fmla="*/ 59 h 66"/>
                  <a:gd name="T22" fmla="*/ 137 w 282"/>
                  <a:gd name="T23" fmla="*/ 62 h 66"/>
                  <a:gd name="T24" fmla="*/ 125 w 282"/>
                  <a:gd name="T25" fmla="*/ 63 h 66"/>
                  <a:gd name="T26" fmla="*/ 113 w 282"/>
                  <a:gd name="T27" fmla="*/ 65 h 66"/>
                  <a:gd name="T28" fmla="*/ 101 w 282"/>
                  <a:gd name="T29" fmla="*/ 66 h 66"/>
                  <a:gd name="T30" fmla="*/ 89 w 282"/>
                  <a:gd name="T31" fmla="*/ 66 h 66"/>
                  <a:gd name="T32" fmla="*/ 76 w 282"/>
                  <a:gd name="T33" fmla="*/ 66 h 66"/>
                  <a:gd name="T34" fmla="*/ 63 w 282"/>
                  <a:gd name="T35" fmla="*/ 65 h 66"/>
                  <a:gd name="T36" fmla="*/ 51 w 282"/>
                  <a:gd name="T37" fmla="*/ 64 h 66"/>
                  <a:gd name="T38" fmla="*/ 38 w 282"/>
                  <a:gd name="T39" fmla="*/ 62 h 66"/>
                  <a:gd name="T40" fmla="*/ 25 w 282"/>
                  <a:gd name="T41" fmla="*/ 59 h 66"/>
                  <a:gd name="T42" fmla="*/ 13 w 282"/>
                  <a:gd name="T43" fmla="*/ 55 h 66"/>
                  <a:gd name="T44" fmla="*/ 6 w 282"/>
                  <a:gd name="T45" fmla="*/ 53 h 66"/>
                  <a:gd name="T46" fmla="*/ 0 w 282"/>
                  <a:gd name="T47" fmla="*/ 51 h 66"/>
                  <a:gd name="T48" fmla="*/ 2 w 282"/>
                  <a:gd name="T49" fmla="*/ 45 h 66"/>
                  <a:gd name="T50" fmla="*/ 8 w 282"/>
                  <a:gd name="T51" fmla="*/ 47 h 66"/>
                  <a:gd name="T52" fmla="*/ 15 w 282"/>
                  <a:gd name="T53" fmla="*/ 49 h 66"/>
                  <a:gd name="T54" fmla="*/ 27 w 282"/>
                  <a:gd name="T55" fmla="*/ 53 h 66"/>
                  <a:gd name="T56" fmla="*/ 39 w 282"/>
                  <a:gd name="T57" fmla="*/ 56 h 66"/>
                  <a:gd name="T58" fmla="*/ 52 w 282"/>
                  <a:gd name="T59" fmla="*/ 58 h 66"/>
                  <a:gd name="T60" fmla="*/ 64 w 282"/>
                  <a:gd name="T61" fmla="*/ 59 h 66"/>
                  <a:gd name="T62" fmla="*/ 76 w 282"/>
                  <a:gd name="T63" fmla="*/ 60 h 66"/>
                  <a:gd name="T64" fmla="*/ 89 w 282"/>
                  <a:gd name="T65" fmla="*/ 60 h 66"/>
                  <a:gd name="T66" fmla="*/ 101 w 282"/>
                  <a:gd name="T67" fmla="*/ 60 h 66"/>
                  <a:gd name="T68" fmla="*/ 113 w 282"/>
                  <a:gd name="T69" fmla="*/ 59 h 66"/>
                  <a:gd name="T70" fmla="*/ 124 w 282"/>
                  <a:gd name="T71" fmla="*/ 57 h 66"/>
                  <a:gd name="T72" fmla="*/ 136 w 282"/>
                  <a:gd name="T73" fmla="*/ 56 h 66"/>
                  <a:gd name="T74" fmla="*/ 148 w 282"/>
                  <a:gd name="T75" fmla="*/ 53 h 66"/>
                  <a:gd name="T76" fmla="*/ 159 w 282"/>
                  <a:gd name="T77" fmla="*/ 51 h 66"/>
                  <a:gd name="T78" fmla="*/ 170 w 282"/>
                  <a:gd name="T79" fmla="*/ 48 h 66"/>
                  <a:gd name="T80" fmla="*/ 190 w 282"/>
                  <a:gd name="T81" fmla="*/ 42 h 66"/>
                  <a:gd name="T82" fmla="*/ 209 w 282"/>
                  <a:gd name="T83" fmla="*/ 35 h 66"/>
                  <a:gd name="T84" fmla="*/ 226 w 282"/>
                  <a:gd name="T85" fmla="*/ 28 h 66"/>
                  <a:gd name="T86" fmla="*/ 241 w 282"/>
                  <a:gd name="T87" fmla="*/ 21 h 66"/>
                  <a:gd name="T88" fmla="*/ 254 w 282"/>
                  <a:gd name="T89" fmla="*/ 14 h 66"/>
                  <a:gd name="T90" fmla="*/ 264 w 282"/>
                  <a:gd name="T91" fmla="*/ 9 h 66"/>
                  <a:gd name="T92" fmla="*/ 272 w 282"/>
                  <a:gd name="T93" fmla="*/ 4 h 66"/>
                  <a:gd name="T94" fmla="*/ 278 w 282"/>
                  <a:gd name="T95" fmla="*/ 0 h 66"/>
                  <a:gd name="T96" fmla="*/ 282 w 282"/>
                  <a:gd name="T97" fmla="*/ 6 h 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
                  <a:gd name="T148" fmla="*/ 0 h 66"/>
                  <a:gd name="T149" fmla="*/ 282 w 282"/>
                  <a:gd name="T150" fmla="*/ 66 h 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 h="66">
                    <a:moveTo>
                      <a:pt x="282" y="6"/>
                    </a:moveTo>
                    <a:lnTo>
                      <a:pt x="275" y="10"/>
                    </a:lnTo>
                    <a:lnTo>
                      <a:pt x="267" y="14"/>
                    </a:lnTo>
                    <a:lnTo>
                      <a:pt x="257" y="20"/>
                    </a:lnTo>
                    <a:lnTo>
                      <a:pt x="244" y="26"/>
                    </a:lnTo>
                    <a:lnTo>
                      <a:pt x="229" y="34"/>
                    </a:lnTo>
                    <a:lnTo>
                      <a:pt x="211" y="41"/>
                    </a:lnTo>
                    <a:lnTo>
                      <a:pt x="192" y="48"/>
                    </a:lnTo>
                    <a:lnTo>
                      <a:pt x="171" y="54"/>
                    </a:lnTo>
                    <a:lnTo>
                      <a:pt x="161" y="57"/>
                    </a:lnTo>
                    <a:lnTo>
                      <a:pt x="150" y="59"/>
                    </a:lnTo>
                    <a:lnTo>
                      <a:pt x="137" y="62"/>
                    </a:lnTo>
                    <a:lnTo>
                      <a:pt x="125" y="63"/>
                    </a:lnTo>
                    <a:lnTo>
                      <a:pt x="113" y="65"/>
                    </a:lnTo>
                    <a:lnTo>
                      <a:pt x="101" y="66"/>
                    </a:lnTo>
                    <a:lnTo>
                      <a:pt x="89" y="66"/>
                    </a:lnTo>
                    <a:lnTo>
                      <a:pt x="76" y="66"/>
                    </a:lnTo>
                    <a:lnTo>
                      <a:pt x="63" y="65"/>
                    </a:lnTo>
                    <a:lnTo>
                      <a:pt x="51" y="64"/>
                    </a:lnTo>
                    <a:lnTo>
                      <a:pt x="38" y="62"/>
                    </a:lnTo>
                    <a:lnTo>
                      <a:pt x="25" y="59"/>
                    </a:lnTo>
                    <a:lnTo>
                      <a:pt x="13" y="55"/>
                    </a:lnTo>
                    <a:lnTo>
                      <a:pt x="6" y="53"/>
                    </a:lnTo>
                    <a:lnTo>
                      <a:pt x="0" y="51"/>
                    </a:lnTo>
                    <a:lnTo>
                      <a:pt x="2" y="45"/>
                    </a:lnTo>
                    <a:lnTo>
                      <a:pt x="8" y="47"/>
                    </a:lnTo>
                    <a:lnTo>
                      <a:pt x="15" y="49"/>
                    </a:lnTo>
                    <a:lnTo>
                      <a:pt x="27" y="53"/>
                    </a:lnTo>
                    <a:lnTo>
                      <a:pt x="39" y="56"/>
                    </a:lnTo>
                    <a:lnTo>
                      <a:pt x="52" y="58"/>
                    </a:lnTo>
                    <a:lnTo>
                      <a:pt x="64" y="59"/>
                    </a:lnTo>
                    <a:lnTo>
                      <a:pt x="76" y="60"/>
                    </a:lnTo>
                    <a:lnTo>
                      <a:pt x="89" y="60"/>
                    </a:lnTo>
                    <a:lnTo>
                      <a:pt x="101" y="60"/>
                    </a:lnTo>
                    <a:lnTo>
                      <a:pt x="113" y="59"/>
                    </a:lnTo>
                    <a:lnTo>
                      <a:pt x="124" y="57"/>
                    </a:lnTo>
                    <a:lnTo>
                      <a:pt x="136" y="56"/>
                    </a:lnTo>
                    <a:lnTo>
                      <a:pt x="148" y="53"/>
                    </a:lnTo>
                    <a:lnTo>
                      <a:pt x="159" y="51"/>
                    </a:lnTo>
                    <a:lnTo>
                      <a:pt x="170" y="48"/>
                    </a:lnTo>
                    <a:lnTo>
                      <a:pt x="190" y="42"/>
                    </a:lnTo>
                    <a:lnTo>
                      <a:pt x="209" y="35"/>
                    </a:lnTo>
                    <a:lnTo>
                      <a:pt x="226" y="28"/>
                    </a:lnTo>
                    <a:lnTo>
                      <a:pt x="241" y="21"/>
                    </a:lnTo>
                    <a:lnTo>
                      <a:pt x="254" y="14"/>
                    </a:lnTo>
                    <a:lnTo>
                      <a:pt x="264" y="9"/>
                    </a:lnTo>
                    <a:lnTo>
                      <a:pt x="272" y="4"/>
                    </a:lnTo>
                    <a:lnTo>
                      <a:pt x="278" y="0"/>
                    </a:lnTo>
                    <a:lnTo>
                      <a:pt x="282" y="6"/>
                    </a:lnTo>
                    <a:close/>
                  </a:path>
                </a:pathLst>
              </a:custGeom>
              <a:solidFill>
                <a:srgbClr val="000000"/>
              </a:solidFill>
              <a:ln w="9525">
                <a:noFill/>
                <a:round/>
                <a:headEnd/>
                <a:tailEnd/>
              </a:ln>
            </p:spPr>
            <p:txBody>
              <a:bodyPr/>
              <a:lstStyle/>
              <a:p>
                <a:endParaRPr lang="he-IL"/>
              </a:p>
            </p:txBody>
          </p:sp>
          <p:sp>
            <p:nvSpPr>
              <p:cNvPr id="220" name="Freeform 323"/>
              <p:cNvSpPr>
                <a:spLocks/>
              </p:cNvSpPr>
              <p:nvPr/>
            </p:nvSpPr>
            <p:spPr bwMode="auto">
              <a:xfrm>
                <a:off x="4572" y="2991"/>
                <a:ext cx="4" cy="6"/>
              </a:xfrm>
              <a:custGeom>
                <a:avLst/>
                <a:gdLst>
                  <a:gd name="T0" fmla="*/ 1 w 4"/>
                  <a:gd name="T1" fmla="*/ 0 h 6"/>
                  <a:gd name="T2" fmla="*/ 0 w 4"/>
                  <a:gd name="T3" fmla="*/ 0 h 6"/>
                  <a:gd name="T4" fmla="*/ 4 w 4"/>
                  <a:gd name="T5" fmla="*/ 6 h 6"/>
                  <a:gd name="T6" fmla="*/ 2 w 4"/>
                  <a:gd name="T7" fmla="*/ 6 h 6"/>
                  <a:gd name="T8" fmla="*/ 1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0"/>
                    </a:moveTo>
                    <a:lnTo>
                      <a:pt x="0" y="0"/>
                    </a:lnTo>
                    <a:lnTo>
                      <a:pt x="4" y="6"/>
                    </a:lnTo>
                    <a:lnTo>
                      <a:pt x="2" y="6"/>
                    </a:lnTo>
                    <a:lnTo>
                      <a:pt x="1" y="0"/>
                    </a:lnTo>
                    <a:close/>
                  </a:path>
                </a:pathLst>
              </a:custGeom>
              <a:solidFill>
                <a:srgbClr val="000000"/>
              </a:solidFill>
              <a:ln w="9525">
                <a:noFill/>
                <a:round/>
                <a:headEnd/>
                <a:tailEnd/>
              </a:ln>
            </p:spPr>
            <p:txBody>
              <a:bodyPr/>
              <a:lstStyle/>
              <a:p>
                <a:endParaRPr lang="he-IL"/>
              </a:p>
            </p:txBody>
          </p:sp>
          <p:sp>
            <p:nvSpPr>
              <p:cNvPr id="221" name="Freeform 324"/>
              <p:cNvSpPr>
                <a:spLocks/>
              </p:cNvSpPr>
              <p:nvPr/>
            </p:nvSpPr>
            <p:spPr bwMode="auto">
              <a:xfrm>
                <a:off x="4284" y="3037"/>
                <a:ext cx="14" cy="18"/>
              </a:xfrm>
              <a:custGeom>
                <a:avLst/>
                <a:gdLst>
                  <a:gd name="T0" fmla="*/ 14 w 14"/>
                  <a:gd name="T1" fmla="*/ 3 h 18"/>
                  <a:gd name="T2" fmla="*/ 9 w 14"/>
                  <a:gd name="T3" fmla="*/ 13 h 18"/>
                  <a:gd name="T4" fmla="*/ 6 w 14"/>
                  <a:gd name="T5" fmla="*/ 18 h 18"/>
                  <a:gd name="T6" fmla="*/ 0 w 14"/>
                  <a:gd name="T7" fmla="*/ 15 h 18"/>
                  <a:gd name="T8" fmla="*/ 3 w 14"/>
                  <a:gd name="T9" fmla="*/ 10 h 18"/>
                  <a:gd name="T10" fmla="*/ 8 w 14"/>
                  <a:gd name="T11" fmla="*/ 0 h 18"/>
                  <a:gd name="T12" fmla="*/ 14 w 14"/>
                  <a:gd name="T13" fmla="*/ 3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14" y="3"/>
                    </a:moveTo>
                    <a:lnTo>
                      <a:pt x="9" y="13"/>
                    </a:lnTo>
                    <a:lnTo>
                      <a:pt x="6" y="18"/>
                    </a:lnTo>
                    <a:lnTo>
                      <a:pt x="0" y="15"/>
                    </a:lnTo>
                    <a:lnTo>
                      <a:pt x="3" y="10"/>
                    </a:lnTo>
                    <a:lnTo>
                      <a:pt x="8" y="0"/>
                    </a:lnTo>
                    <a:lnTo>
                      <a:pt x="14" y="3"/>
                    </a:lnTo>
                    <a:close/>
                  </a:path>
                </a:pathLst>
              </a:custGeom>
              <a:solidFill>
                <a:srgbClr val="000000"/>
              </a:solidFill>
              <a:ln w="9525">
                <a:noFill/>
                <a:round/>
                <a:headEnd/>
                <a:tailEnd/>
              </a:ln>
            </p:spPr>
            <p:txBody>
              <a:bodyPr/>
              <a:lstStyle/>
              <a:p>
                <a:endParaRPr lang="he-IL"/>
              </a:p>
            </p:txBody>
          </p:sp>
          <p:sp>
            <p:nvSpPr>
              <p:cNvPr id="222" name="Freeform 325"/>
              <p:cNvSpPr>
                <a:spLocks/>
              </p:cNvSpPr>
              <p:nvPr/>
            </p:nvSpPr>
            <p:spPr bwMode="auto">
              <a:xfrm>
                <a:off x="4292" y="3035"/>
                <a:ext cx="6" cy="7"/>
              </a:xfrm>
              <a:custGeom>
                <a:avLst/>
                <a:gdLst>
                  <a:gd name="T0" fmla="*/ 4 w 6"/>
                  <a:gd name="T1" fmla="*/ 1 h 7"/>
                  <a:gd name="T2" fmla="*/ 1 w 6"/>
                  <a:gd name="T3" fmla="*/ 0 h 7"/>
                  <a:gd name="T4" fmla="*/ 0 w 6"/>
                  <a:gd name="T5" fmla="*/ 2 h 7"/>
                  <a:gd name="T6" fmla="*/ 6 w 6"/>
                  <a:gd name="T7" fmla="*/ 5 h 7"/>
                  <a:gd name="T8" fmla="*/ 2 w 6"/>
                  <a:gd name="T9" fmla="*/ 7 h 7"/>
                  <a:gd name="T10" fmla="*/ 4 w 6"/>
                  <a:gd name="T11" fmla="*/ 1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4" y="1"/>
                    </a:moveTo>
                    <a:lnTo>
                      <a:pt x="1" y="0"/>
                    </a:lnTo>
                    <a:lnTo>
                      <a:pt x="0" y="2"/>
                    </a:lnTo>
                    <a:lnTo>
                      <a:pt x="6" y="5"/>
                    </a:lnTo>
                    <a:lnTo>
                      <a:pt x="2" y="7"/>
                    </a:lnTo>
                    <a:lnTo>
                      <a:pt x="4" y="1"/>
                    </a:lnTo>
                    <a:close/>
                  </a:path>
                </a:pathLst>
              </a:custGeom>
              <a:solidFill>
                <a:srgbClr val="000000"/>
              </a:solidFill>
              <a:ln w="9525">
                <a:noFill/>
                <a:round/>
                <a:headEnd/>
                <a:tailEnd/>
              </a:ln>
            </p:spPr>
            <p:txBody>
              <a:bodyPr/>
              <a:lstStyle/>
              <a:p>
                <a:endParaRPr lang="he-IL"/>
              </a:p>
            </p:txBody>
          </p:sp>
          <p:sp>
            <p:nvSpPr>
              <p:cNvPr id="223" name="Freeform 326"/>
              <p:cNvSpPr>
                <a:spLocks/>
              </p:cNvSpPr>
              <p:nvPr/>
            </p:nvSpPr>
            <p:spPr bwMode="auto">
              <a:xfrm>
                <a:off x="4258" y="3003"/>
                <a:ext cx="32" cy="52"/>
              </a:xfrm>
              <a:custGeom>
                <a:avLst/>
                <a:gdLst>
                  <a:gd name="T0" fmla="*/ 26 w 32"/>
                  <a:gd name="T1" fmla="*/ 52 h 52"/>
                  <a:gd name="T2" fmla="*/ 32 w 32"/>
                  <a:gd name="T3" fmla="*/ 49 h 52"/>
                  <a:gd name="T4" fmla="*/ 5 w 32"/>
                  <a:gd name="T5" fmla="*/ 0 h 52"/>
                  <a:gd name="T6" fmla="*/ 0 w 32"/>
                  <a:gd name="T7" fmla="*/ 3 h 52"/>
                  <a:gd name="T8" fmla="*/ 26 w 32"/>
                  <a:gd name="T9" fmla="*/ 52 h 52"/>
                  <a:gd name="T10" fmla="*/ 0 60000 65536"/>
                  <a:gd name="T11" fmla="*/ 0 60000 65536"/>
                  <a:gd name="T12" fmla="*/ 0 60000 65536"/>
                  <a:gd name="T13" fmla="*/ 0 60000 65536"/>
                  <a:gd name="T14" fmla="*/ 0 60000 65536"/>
                  <a:gd name="T15" fmla="*/ 0 w 32"/>
                  <a:gd name="T16" fmla="*/ 0 h 52"/>
                  <a:gd name="T17" fmla="*/ 32 w 32"/>
                  <a:gd name="T18" fmla="*/ 52 h 52"/>
                </a:gdLst>
                <a:ahLst/>
                <a:cxnLst>
                  <a:cxn ang="T10">
                    <a:pos x="T0" y="T1"/>
                  </a:cxn>
                  <a:cxn ang="T11">
                    <a:pos x="T2" y="T3"/>
                  </a:cxn>
                  <a:cxn ang="T12">
                    <a:pos x="T4" y="T5"/>
                  </a:cxn>
                  <a:cxn ang="T13">
                    <a:pos x="T6" y="T7"/>
                  </a:cxn>
                  <a:cxn ang="T14">
                    <a:pos x="T8" y="T9"/>
                  </a:cxn>
                </a:cxnLst>
                <a:rect l="T15" t="T16" r="T17" b="T18"/>
                <a:pathLst>
                  <a:path w="32" h="52">
                    <a:moveTo>
                      <a:pt x="26" y="52"/>
                    </a:moveTo>
                    <a:lnTo>
                      <a:pt x="32" y="49"/>
                    </a:lnTo>
                    <a:lnTo>
                      <a:pt x="5" y="0"/>
                    </a:lnTo>
                    <a:lnTo>
                      <a:pt x="0" y="3"/>
                    </a:lnTo>
                    <a:lnTo>
                      <a:pt x="26" y="52"/>
                    </a:lnTo>
                    <a:close/>
                  </a:path>
                </a:pathLst>
              </a:custGeom>
              <a:solidFill>
                <a:srgbClr val="000000"/>
              </a:solidFill>
              <a:ln w="9525">
                <a:noFill/>
                <a:round/>
                <a:headEnd/>
                <a:tailEnd/>
              </a:ln>
            </p:spPr>
            <p:txBody>
              <a:bodyPr/>
              <a:lstStyle/>
              <a:p>
                <a:endParaRPr lang="he-IL"/>
              </a:p>
            </p:txBody>
          </p:sp>
          <p:sp>
            <p:nvSpPr>
              <p:cNvPr id="224" name="Freeform 327"/>
              <p:cNvSpPr>
                <a:spLocks/>
              </p:cNvSpPr>
              <p:nvPr/>
            </p:nvSpPr>
            <p:spPr bwMode="auto">
              <a:xfrm>
                <a:off x="4284" y="3052"/>
                <a:ext cx="6" cy="8"/>
              </a:xfrm>
              <a:custGeom>
                <a:avLst/>
                <a:gdLst>
                  <a:gd name="T0" fmla="*/ 6 w 6"/>
                  <a:gd name="T1" fmla="*/ 3 h 8"/>
                  <a:gd name="T2" fmla="*/ 3 w 6"/>
                  <a:gd name="T3" fmla="*/ 8 h 8"/>
                  <a:gd name="T4" fmla="*/ 0 w 6"/>
                  <a:gd name="T5" fmla="*/ 3 h 8"/>
                  <a:gd name="T6" fmla="*/ 6 w 6"/>
                  <a:gd name="T7" fmla="*/ 0 h 8"/>
                  <a:gd name="T8" fmla="*/ 0 w 6"/>
                  <a:gd name="T9" fmla="*/ 0 h 8"/>
                  <a:gd name="T10" fmla="*/ 6 w 6"/>
                  <a:gd name="T11" fmla="*/ 3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6" y="3"/>
                    </a:moveTo>
                    <a:lnTo>
                      <a:pt x="3" y="8"/>
                    </a:lnTo>
                    <a:lnTo>
                      <a:pt x="0" y="3"/>
                    </a:lnTo>
                    <a:lnTo>
                      <a:pt x="6" y="0"/>
                    </a:lnTo>
                    <a:lnTo>
                      <a:pt x="0" y="0"/>
                    </a:lnTo>
                    <a:lnTo>
                      <a:pt x="6" y="3"/>
                    </a:lnTo>
                    <a:close/>
                  </a:path>
                </a:pathLst>
              </a:custGeom>
              <a:solidFill>
                <a:srgbClr val="000000"/>
              </a:solidFill>
              <a:ln w="9525">
                <a:noFill/>
                <a:round/>
                <a:headEnd/>
                <a:tailEnd/>
              </a:ln>
            </p:spPr>
            <p:txBody>
              <a:bodyPr/>
              <a:lstStyle/>
              <a:p>
                <a:endParaRPr lang="he-IL"/>
              </a:p>
            </p:txBody>
          </p:sp>
          <p:sp>
            <p:nvSpPr>
              <p:cNvPr id="225" name="Freeform 328"/>
              <p:cNvSpPr>
                <a:spLocks/>
              </p:cNvSpPr>
              <p:nvPr/>
            </p:nvSpPr>
            <p:spPr bwMode="auto">
              <a:xfrm>
                <a:off x="4260" y="3002"/>
                <a:ext cx="54" cy="11"/>
              </a:xfrm>
              <a:custGeom>
                <a:avLst/>
                <a:gdLst>
                  <a:gd name="T0" fmla="*/ 1 w 54"/>
                  <a:gd name="T1" fmla="*/ 0 h 11"/>
                  <a:gd name="T2" fmla="*/ 0 w 54"/>
                  <a:gd name="T3" fmla="*/ 6 h 11"/>
                  <a:gd name="T4" fmla="*/ 53 w 54"/>
                  <a:gd name="T5" fmla="*/ 11 h 11"/>
                  <a:gd name="T6" fmla="*/ 54 w 54"/>
                  <a:gd name="T7" fmla="*/ 4 h 11"/>
                  <a:gd name="T8" fmla="*/ 1 w 54"/>
                  <a:gd name="T9" fmla="*/ 0 h 11"/>
                  <a:gd name="T10" fmla="*/ 0 60000 65536"/>
                  <a:gd name="T11" fmla="*/ 0 60000 65536"/>
                  <a:gd name="T12" fmla="*/ 0 60000 65536"/>
                  <a:gd name="T13" fmla="*/ 0 60000 65536"/>
                  <a:gd name="T14" fmla="*/ 0 60000 65536"/>
                  <a:gd name="T15" fmla="*/ 0 w 54"/>
                  <a:gd name="T16" fmla="*/ 0 h 11"/>
                  <a:gd name="T17" fmla="*/ 54 w 54"/>
                  <a:gd name="T18" fmla="*/ 11 h 11"/>
                </a:gdLst>
                <a:ahLst/>
                <a:cxnLst>
                  <a:cxn ang="T10">
                    <a:pos x="T0" y="T1"/>
                  </a:cxn>
                  <a:cxn ang="T11">
                    <a:pos x="T2" y="T3"/>
                  </a:cxn>
                  <a:cxn ang="T12">
                    <a:pos x="T4" y="T5"/>
                  </a:cxn>
                  <a:cxn ang="T13">
                    <a:pos x="T6" y="T7"/>
                  </a:cxn>
                  <a:cxn ang="T14">
                    <a:pos x="T8" y="T9"/>
                  </a:cxn>
                </a:cxnLst>
                <a:rect l="T15" t="T16" r="T17" b="T18"/>
                <a:pathLst>
                  <a:path w="54" h="11">
                    <a:moveTo>
                      <a:pt x="1" y="0"/>
                    </a:moveTo>
                    <a:lnTo>
                      <a:pt x="0" y="6"/>
                    </a:lnTo>
                    <a:lnTo>
                      <a:pt x="53" y="11"/>
                    </a:lnTo>
                    <a:lnTo>
                      <a:pt x="54" y="4"/>
                    </a:lnTo>
                    <a:lnTo>
                      <a:pt x="1" y="0"/>
                    </a:lnTo>
                    <a:close/>
                  </a:path>
                </a:pathLst>
              </a:custGeom>
              <a:solidFill>
                <a:srgbClr val="000000"/>
              </a:solidFill>
              <a:ln w="9525">
                <a:noFill/>
                <a:round/>
                <a:headEnd/>
                <a:tailEnd/>
              </a:ln>
            </p:spPr>
            <p:txBody>
              <a:bodyPr/>
              <a:lstStyle/>
              <a:p>
                <a:endParaRPr lang="he-IL"/>
              </a:p>
            </p:txBody>
          </p:sp>
          <p:sp>
            <p:nvSpPr>
              <p:cNvPr id="226" name="Freeform 329"/>
              <p:cNvSpPr>
                <a:spLocks/>
              </p:cNvSpPr>
              <p:nvPr/>
            </p:nvSpPr>
            <p:spPr bwMode="auto">
              <a:xfrm>
                <a:off x="4255" y="3001"/>
                <a:ext cx="8" cy="7"/>
              </a:xfrm>
              <a:custGeom>
                <a:avLst/>
                <a:gdLst>
                  <a:gd name="T0" fmla="*/ 3 w 8"/>
                  <a:gd name="T1" fmla="*/ 5 h 7"/>
                  <a:gd name="T2" fmla="*/ 0 w 8"/>
                  <a:gd name="T3" fmla="*/ 0 h 7"/>
                  <a:gd name="T4" fmla="*/ 6 w 8"/>
                  <a:gd name="T5" fmla="*/ 1 h 7"/>
                  <a:gd name="T6" fmla="*/ 5 w 8"/>
                  <a:gd name="T7" fmla="*/ 7 h 7"/>
                  <a:gd name="T8" fmla="*/ 8 w 8"/>
                  <a:gd name="T9" fmla="*/ 2 h 7"/>
                  <a:gd name="T10" fmla="*/ 3 w 8"/>
                  <a:gd name="T11" fmla="*/ 5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3" y="5"/>
                    </a:moveTo>
                    <a:lnTo>
                      <a:pt x="0" y="0"/>
                    </a:lnTo>
                    <a:lnTo>
                      <a:pt x="6" y="1"/>
                    </a:lnTo>
                    <a:lnTo>
                      <a:pt x="5" y="7"/>
                    </a:lnTo>
                    <a:lnTo>
                      <a:pt x="8" y="2"/>
                    </a:lnTo>
                    <a:lnTo>
                      <a:pt x="3" y="5"/>
                    </a:lnTo>
                    <a:close/>
                  </a:path>
                </a:pathLst>
              </a:custGeom>
              <a:solidFill>
                <a:srgbClr val="000000"/>
              </a:solidFill>
              <a:ln w="9525">
                <a:noFill/>
                <a:round/>
                <a:headEnd/>
                <a:tailEnd/>
              </a:ln>
            </p:spPr>
            <p:txBody>
              <a:bodyPr/>
              <a:lstStyle/>
              <a:p>
                <a:endParaRPr lang="he-IL"/>
              </a:p>
            </p:txBody>
          </p:sp>
          <p:sp>
            <p:nvSpPr>
              <p:cNvPr id="227" name="Freeform 330"/>
              <p:cNvSpPr>
                <a:spLocks/>
              </p:cNvSpPr>
              <p:nvPr/>
            </p:nvSpPr>
            <p:spPr bwMode="auto">
              <a:xfrm>
                <a:off x="4302" y="3008"/>
                <a:ext cx="14" cy="17"/>
              </a:xfrm>
              <a:custGeom>
                <a:avLst/>
                <a:gdLst>
                  <a:gd name="T0" fmla="*/ 14 w 14"/>
                  <a:gd name="T1" fmla="*/ 3 h 17"/>
                  <a:gd name="T2" fmla="*/ 12 w 14"/>
                  <a:gd name="T3" fmla="*/ 8 h 17"/>
                  <a:gd name="T4" fmla="*/ 9 w 14"/>
                  <a:gd name="T5" fmla="*/ 12 h 17"/>
                  <a:gd name="T6" fmla="*/ 6 w 14"/>
                  <a:gd name="T7" fmla="*/ 17 h 17"/>
                  <a:gd name="T8" fmla="*/ 0 w 14"/>
                  <a:gd name="T9" fmla="*/ 14 h 17"/>
                  <a:gd name="T10" fmla="*/ 4 w 14"/>
                  <a:gd name="T11" fmla="*/ 9 h 17"/>
                  <a:gd name="T12" fmla="*/ 6 w 14"/>
                  <a:gd name="T13" fmla="*/ 5 h 17"/>
                  <a:gd name="T14" fmla="*/ 9 w 14"/>
                  <a:gd name="T15" fmla="*/ 0 h 17"/>
                  <a:gd name="T16" fmla="*/ 14 w 14"/>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7"/>
                  <a:gd name="T29" fmla="*/ 14 w 14"/>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7">
                    <a:moveTo>
                      <a:pt x="14" y="3"/>
                    </a:moveTo>
                    <a:lnTo>
                      <a:pt x="12" y="8"/>
                    </a:lnTo>
                    <a:lnTo>
                      <a:pt x="9" y="12"/>
                    </a:lnTo>
                    <a:lnTo>
                      <a:pt x="6" y="17"/>
                    </a:lnTo>
                    <a:lnTo>
                      <a:pt x="0" y="14"/>
                    </a:lnTo>
                    <a:lnTo>
                      <a:pt x="4" y="9"/>
                    </a:lnTo>
                    <a:lnTo>
                      <a:pt x="6" y="5"/>
                    </a:lnTo>
                    <a:lnTo>
                      <a:pt x="9" y="0"/>
                    </a:lnTo>
                    <a:lnTo>
                      <a:pt x="14" y="3"/>
                    </a:lnTo>
                    <a:close/>
                  </a:path>
                </a:pathLst>
              </a:custGeom>
              <a:solidFill>
                <a:srgbClr val="000000"/>
              </a:solidFill>
              <a:ln w="9525">
                <a:noFill/>
                <a:round/>
                <a:headEnd/>
                <a:tailEnd/>
              </a:ln>
            </p:spPr>
            <p:txBody>
              <a:bodyPr/>
              <a:lstStyle/>
              <a:p>
                <a:endParaRPr lang="he-IL"/>
              </a:p>
            </p:txBody>
          </p:sp>
          <p:sp>
            <p:nvSpPr>
              <p:cNvPr id="228" name="Freeform 331"/>
              <p:cNvSpPr>
                <a:spLocks/>
              </p:cNvSpPr>
              <p:nvPr/>
            </p:nvSpPr>
            <p:spPr bwMode="auto">
              <a:xfrm>
                <a:off x="4311" y="3006"/>
                <a:ext cx="7" cy="7"/>
              </a:xfrm>
              <a:custGeom>
                <a:avLst/>
                <a:gdLst>
                  <a:gd name="T0" fmla="*/ 3 w 7"/>
                  <a:gd name="T1" fmla="*/ 0 h 7"/>
                  <a:gd name="T2" fmla="*/ 7 w 7"/>
                  <a:gd name="T3" fmla="*/ 1 h 7"/>
                  <a:gd name="T4" fmla="*/ 5 w 7"/>
                  <a:gd name="T5" fmla="*/ 5 h 7"/>
                  <a:gd name="T6" fmla="*/ 0 w 7"/>
                  <a:gd name="T7" fmla="*/ 2 h 7"/>
                  <a:gd name="T8" fmla="*/ 2 w 7"/>
                  <a:gd name="T9" fmla="*/ 7 h 7"/>
                  <a:gd name="T10" fmla="*/ 3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3" y="0"/>
                    </a:moveTo>
                    <a:lnTo>
                      <a:pt x="7" y="1"/>
                    </a:lnTo>
                    <a:lnTo>
                      <a:pt x="5" y="5"/>
                    </a:lnTo>
                    <a:lnTo>
                      <a:pt x="0" y="2"/>
                    </a:lnTo>
                    <a:lnTo>
                      <a:pt x="2" y="7"/>
                    </a:lnTo>
                    <a:lnTo>
                      <a:pt x="3" y="0"/>
                    </a:lnTo>
                    <a:close/>
                  </a:path>
                </a:pathLst>
              </a:custGeom>
              <a:solidFill>
                <a:srgbClr val="000000"/>
              </a:solidFill>
              <a:ln w="9525">
                <a:noFill/>
                <a:round/>
                <a:headEnd/>
                <a:tailEnd/>
              </a:ln>
            </p:spPr>
            <p:txBody>
              <a:bodyPr/>
              <a:lstStyle/>
              <a:p>
                <a:endParaRPr lang="he-IL"/>
              </a:p>
            </p:txBody>
          </p:sp>
          <p:sp>
            <p:nvSpPr>
              <p:cNvPr id="229" name="Freeform 332"/>
              <p:cNvSpPr>
                <a:spLocks/>
              </p:cNvSpPr>
              <p:nvPr/>
            </p:nvSpPr>
            <p:spPr bwMode="auto">
              <a:xfrm>
                <a:off x="4304" y="2958"/>
                <a:ext cx="240" cy="78"/>
              </a:xfrm>
              <a:custGeom>
                <a:avLst/>
                <a:gdLst>
                  <a:gd name="T0" fmla="*/ 2 w 240"/>
                  <a:gd name="T1" fmla="*/ 63 h 78"/>
                  <a:gd name="T2" fmla="*/ 11 w 240"/>
                  <a:gd name="T3" fmla="*/ 65 h 78"/>
                  <a:gd name="T4" fmla="*/ 19 w 240"/>
                  <a:gd name="T5" fmla="*/ 67 h 78"/>
                  <a:gd name="T6" fmla="*/ 36 w 240"/>
                  <a:gd name="T7" fmla="*/ 70 h 78"/>
                  <a:gd name="T8" fmla="*/ 52 w 240"/>
                  <a:gd name="T9" fmla="*/ 71 h 78"/>
                  <a:gd name="T10" fmla="*/ 69 w 240"/>
                  <a:gd name="T11" fmla="*/ 72 h 78"/>
                  <a:gd name="T12" fmla="*/ 85 w 240"/>
                  <a:gd name="T13" fmla="*/ 71 h 78"/>
                  <a:gd name="T14" fmla="*/ 93 w 240"/>
                  <a:gd name="T15" fmla="*/ 70 h 78"/>
                  <a:gd name="T16" fmla="*/ 100 w 240"/>
                  <a:gd name="T17" fmla="*/ 69 h 78"/>
                  <a:gd name="T18" fmla="*/ 108 w 240"/>
                  <a:gd name="T19" fmla="*/ 68 h 78"/>
                  <a:gd name="T20" fmla="*/ 116 w 240"/>
                  <a:gd name="T21" fmla="*/ 66 h 78"/>
                  <a:gd name="T22" fmla="*/ 131 w 240"/>
                  <a:gd name="T23" fmla="*/ 62 h 78"/>
                  <a:gd name="T24" fmla="*/ 147 w 240"/>
                  <a:gd name="T25" fmla="*/ 57 h 78"/>
                  <a:gd name="T26" fmla="*/ 154 w 240"/>
                  <a:gd name="T27" fmla="*/ 54 h 78"/>
                  <a:gd name="T28" fmla="*/ 161 w 240"/>
                  <a:gd name="T29" fmla="*/ 51 h 78"/>
                  <a:gd name="T30" fmla="*/ 174 w 240"/>
                  <a:gd name="T31" fmla="*/ 44 h 78"/>
                  <a:gd name="T32" fmla="*/ 187 w 240"/>
                  <a:gd name="T33" fmla="*/ 37 h 78"/>
                  <a:gd name="T34" fmla="*/ 200 w 240"/>
                  <a:gd name="T35" fmla="*/ 29 h 78"/>
                  <a:gd name="T36" fmla="*/ 213 w 240"/>
                  <a:gd name="T37" fmla="*/ 20 h 78"/>
                  <a:gd name="T38" fmla="*/ 219 w 240"/>
                  <a:gd name="T39" fmla="*/ 15 h 78"/>
                  <a:gd name="T40" fmla="*/ 224 w 240"/>
                  <a:gd name="T41" fmla="*/ 10 h 78"/>
                  <a:gd name="T42" fmla="*/ 235 w 240"/>
                  <a:gd name="T43" fmla="*/ 0 h 78"/>
                  <a:gd name="T44" fmla="*/ 240 w 240"/>
                  <a:gd name="T45" fmla="*/ 5 h 78"/>
                  <a:gd name="T46" fmla="*/ 228 w 240"/>
                  <a:gd name="T47" fmla="*/ 15 h 78"/>
                  <a:gd name="T48" fmla="*/ 223 w 240"/>
                  <a:gd name="T49" fmla="*/ 20 h 78"/>
                  <a:gd name="T50" fmla="*/ 216 w 240"/>
                  <a:gd name="T51" fmla="*/ 25 h 78"/>
                  <a:gd name="T52" fmla="*/ 204 w 240"/>
                  <a:gd name="T53" fmla="*/ 34 h 78"/>
                  <a:gd name="T54" fmla="*/ 191 w 240"/>
                  <a:gd name="T55" fmla="*/ 42 h 78"/>
                  <a:gd name="T56" fmla="*/ 177 w 240"/>
                  <a:gd name="T57" fmla="*/ 50 h 78"/>
                  <a:gd name="T58" fmla="*/ 163 w 240"/>
                  <a:gd name="T59" fmla="*/ 57 h 78"/>
                  <a:gd name="T60" fmla="*/ 156 w 240"/>
                  <a:gd name="T61" fmla="*/ 60 h 78"/>
                  <a:gd name="T62" fmla="*/ 148 w 240"/>
                  <a:gd name="T63" fmla="*/ 63 h 78"/>
                  <a:gd name="T64" fmla="*/ 132 w 240"/>
                  <a:gd name="T65" fmla="*/ 68 h 78"/>
                  <a:gd name="T66" fmla="*/ 117 w 240"/>
                  <a:gd name="T67" fmla="*/ 72 h 78"/>
                  <a:gd name="T68" fmla="*/ 109 w 240"/>
                  <a:gd name="T69" fmla="*/ 74 h 78"/>
                  <a:gd name="T70" fmla="*/ 101 w 240"/>
                  <a:gd name="T71" fmla="*/ 75 h 78"/>
                  <a:gd name="T72" fmla="*/ 93 w 240"/>
                  <a:gd name="T73" fmla="*/ 76 h 78"/>
                  <a:gd name="T74" fmla="*/ 85 w 240"/>
                  <a:gd name="T75" fmla="*/ 77 h 78"/>
                  <a:gd name="T76" fmla="*/ 69 w 240"/>
                  <a:gd name="T77" fmla="*/ 78 h 78"/>
                  <a:gd name="T78" fmla="*/ 52 w 240"/>
                  <a:gd name="T79" fmla="*/ 78 h 78"/>
                  <a:gd name="T80" fmla="*/ 35 w 240"/>
                  <a:gd name="T81" fmla="*/ 76 h 78"/>
                  <a:gd name="T82" fmla="*/ 18 w 240"/>
                  <a:gd name="T83" fmla="*/ 73 h 78"/>
                  <a:gd name="T84" fmla="*/ 9 w 240"/>
                  <a:gd name="T85" fmla="*/ 71 h 78"/>
                  <a:gd name="T86" fmla="*/ 0 w 240"/>
                  <a:gd name="T87" fmla="*/ 69 h 78"/>
                  <a:gd name="T88" fmla="*/ 2 w 240"/>
                  <a:gd name="T89" fmla="*/ 63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0"/>
                  <a:gd name="T136" fmla="*/ 0 h 78"/>
                  <a:gd name="T137" fmla="*/ 240 w 240"/>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0" h="78">
                    <a:moveTo>
                      <a:pt x="2" y="63"/>
                    </a:moveTo>
                    <a:lnTo>
                      <a:pt x="11" y="65"/>
                    </a:lnTo>
                    <a:lnTo>
                      <a:pt x="19" y="67"/>
                    </a:lnTo>
                    <a:lnTo>
                      <a:pt x="36" y="70"/>
                    </a:lnTo>
                    <a:lnTo>
                      <a:pt x="52" y="71"/>
                    </a:lnTo>
                    <a:lnTo>
                      <a:pt x="69" y="72"/>
                    </a:lnTo>
                    <a:lnTo>
                      <a:pt x="85" y="71"/>
                    </a:lnTo>
                    <a:lnTo>
                      <a:pt x="93" y="70"/>
                    </a:lnTo>
                    <a:lnTo>
                      <a:pt x="100" y="69"/>
                    </a:lnTo>
                    <a:lnTo>
                      <a:pt x="108" y="68"/>
                    </a:lnTo>
                    <a:lnTo>
                      <a:pt x="116" y="66"/>
                    </a:lnTo>
                    <a:lnTo>
                      <a:pt x="131" y="62"/>
                    </a:lnTo>
                    <a:lnTo>
                      <a:pt x="147" y="57"/>
                    </a:lnTo>
                    <a:lnTo>
                      <a:pt x="154" y="54"/>
                    </a:lnTo>
                    <a:lnTo>
                      <a:pt x="161" y="51"/>
                    </a:lnTo>
                    <a:lnTo>
                      <a:pt x="174" y="44"/>
                    </a:lnTo>
                    <a:lnTo>
                      <a:pt x="187" y="37"/>
                    </a:lnTo>
                    <a:lnTo>
                      <a:pt x="200" y="29"/>
                    </a:lnTo>
                    <a:lnTo>
                      <a:pt x="213" y="20"/>
                    </a:lnTo>
                    <a:lnTo>
                      <a:pt x="219" y="15"/>
                    </a:lnTo>
                    <a:lnTo>
                      <a:pt x="224" y="10"/>
                    </a:lnTo>
                    <a:lnTo>
                      <a:pt x="235" y="0"/>
                    </a:lnTo>
                    <a:lnTo>
                      <a:pt x="240" y="5"/>
                    </a:lnTo>
                    <a:lnTo>
                      <a:pt x="228" y="15"/>
                    </a:lnTo>
                    <a:lnTo>
                      <a:pt x="223" y="20"/>
                    </a:lnTo>
                    <a:lnTo>
                      <a:pt x="216" y="25"/>
                    </a:lnTo>
                    <a:lnTo>
                      <a:pt x="204" y="34"/>
                    </a:lnTo>
                    <a:lnTo>
                      <a:pt x="191" y="42"/>
                    </a:lnTo>
                    <a:lnTo>
                      <a:pt x="177" y="50"/>
                    </a:lnTo>
                    <a:lnTo>
                      <a:pt x="163" y="57"/>
                    </a:lnTo>
                    <a:lnTo>
                      <a:pt x="156" y="60"/>
                    </a:lnTo>
                    <a:lnTo>
                      <a:pt x="148" y="63"/>
                    </a:lnTo>
                    <a:lnTo>
                      <a:pt x="132" y="68"/>
                    </a:lnTo>
                    <a:lnTo>
                      <a:pt x="117" y="72"/>
                    </a:lnTo>
                    <a:lnTo>
                      <a:pt x="109" y="74"/>
                    </a:lnTo>
                    <a:lnTo>
                      <a:pt x="101" y="75"/>
                    </a:lnTo>
                    <a:lnTo>
                      <a:pt x="93" y="76"/>
                    </a:lnTo>
                    <a:lnTo>
                      <a:pt x="85" y="77"/>
                    </a:lnTo>
                    <a:lnTo>
                      <a:pt x="69" y="78"/>
                    </a:lnTo>
                    <a:lnTo>
                      <a:pt x="52" y="78"/>
                    </a:lnTo>
                    <a:lnTo>
                      <a:pt x="35" y="76"/>
                    </a:lnTo>
                    <a:lnTo>
                      <a:pt x="18" y="73"/>
                    </a:lnTo>
                    <a:lnTo>
                      <a:pt x="9" y="71"/>
                    </a:lnTo>
                    <a:lnTo>
                      <a:pt x="0" y="69"/>
                    </a:lnTo>
                    <a:lnTo>
                      <a:pt x="2" y="63"/>
                    </a:lnTo>
                    <a:close/>
                  </a:path>
                </a:pathLst>
              </a:custGeom>
              <a:solidFill>
                <a:srgbClr val="000000"/>
              </a:solidFill>
              <a:ln w="9525">
                <a:noFill/>
                <a:round/>
                <a:headEnd/>
                <a:tailEnd/>
              </a:ln>
            </p:spPr>
            <p:txBody>
              <a:bodyPr/>
              <a:lstStyle/>
              <a:p>
                <a:endParaRPr lang="he-IL"/>
              </a:p>
            </p:txBody>
          </p:sp>
          <p:sp>
            <p:nvSpPr>
              <p:cNvPr id="230" name="Freeform 333"/>
              <p:cNvSpPr>
                <a:spLocks/>
              </p:cNvSpPr>
              <p:nvPr/>
            </p:nvSpPr>
            <p:spPr bwMode="auto">
              <a:xfrm>
                <a:off x="4300" y="3021"/>
                <a:ext cx="8" cy="6"/>
              </a:xfrm>
              <a:custGeom>
                <a:avLst/>
                <a:gdLst>
                  <a:gd name="T0" fmla="*/ 2 w 8"/>
                  <a:gd name="T1" fmla="*/ 1 h 6"/>
                  <a:gd name="T2" fmla="*/ 0 w 8"/>
                  <a:gd name="T3" fmla="*/ 5 h 6"/>
                  <a:gd name="T4" fmla="*/ 4 w 8"/>
                  <a:gd name="T5" fmla="*/ 6 h 6"/>
                  <a:gd name="T6" fmla="*/ 6 w 8"/>
                  <a:gd name="T7" fmla="*/ 0 h 6"/>
                  <a:gd name="T8" fmla="*/ 8 w 8"/>
                  <a:gd name="T9" fmla="*/ 4 h 6"/>
                  <a:gd name="T10" fmla="*/ 2 w 8"/>
                  <a:gd name="T11" fmla="*/ 1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2" y="1"/>
                    </a:moveTo>
                    <a:lnTo>
                      <a:pt x="0" y="5"/>
                    </a:lnTo>
                    <a:lnTo>
                      <a:pt x="4" y="6"/>
                    </a:lnTo>
                    <a:lnTo>
                      <a:pt x="6" y="0"/>
                    </a:lnTo>
                    <a:lnTo>
                      <a:pt x="8" y="4"/>
                    </a:lnTo>
                    <a:lnTo>
                      <a:pt x="2" y="1"/>
                    </a:lnTo>
                    <a:close/>
                  </a:path>
                </a:pathLst>
              </a:custGeom>
              <a:solidFill>
                <a:srgbClr val="000000"/>
              </a:solidFill>
              <a:ln w="9525">
                <a:noFill/>
                <a:round/>
                <a:headEnd/>
                <a:tailEnd/>
              </a:ln>
            </p:spPr>
            <p:txBody>
              <a:bodyPr/>
              <a:lstStyle/>
              <a:p>
                <a:endParaRPr lang="he-IL"/>
              </a:p>
            </p:txBody>
          </p:sp>
          <p:sp>
            <p:nvSpPr>
              <p:cNvPr id="231" name="Freeform 334"/>
              <p:cNvSpPr>
                <a:spLocks/>
              </p:cNvSpPr>
              <p:nvPr/>
            </p:nvSpPr>
            <p:spPr bwMode="auto">
              <a:xfrm>
                <a:off x="4267" y="2748"/>
                <a:ext cx="277" cy="215"/>
              </a:xfrm>
              <a:custGeom>
                <a:avLst/>
                <a:gdLst>
                  <a:gd name="T0" fmla="*/ 273 w 277"/>
                  <a:gd name="T1" fmla="*/ 215 h 215"/>
                  <a:gd name="T2" fmla="*/ 277 w 277"/>
                  <a:gd name="T3" fmla="*/ 210 h 215"/>
                  <a:gd name="T4" fmla="*/ 4 w 277"/>
                  <a:gd name="T5" fmla="*/ 0 h 215"/>
                  <a:gd name="T6" fmla="*/ 0 w 277"/>
                  <a:gd name="T7" fmla="*/ 4 h 215"/>
                  <a:gd name="T8" fmla="*/ 273 w 277"/>
                  <a:gd name="T9" fmla="*/ 215 h 215"/>
                  <a:gd name="T10" fmla="*/ 0 60000 65536"/>
                  <a:gd name="T11" fmla="*/ 0 60000 65536"/>
                  <a:gd name="T12" fmla="*/ 0 60000 65536"/>
                  <a:gd name="T13" fmla="*/ 0 60000 65536"/>
                  <a:gd name="T14" fmla="*/ 0 60000 65536"/>
                  <a:gd name="T15" fmla="*/ 0 w 277"/>
                  <a:gd name="T16" fmla="*/ 0 h 215"/>
                  <a:gd name="T17" fmla="*/ 277 w 277"/>
                  <a:gd name="T18" fmla="*/ 215 h 215"/>
                </a:gdLst>
                <a:ahLst/>
                <a:cxnLst>
                  <a:cxn ang="T10">
                    <a:pos x="T0" y="T1"/>
                  </a:cxn>
                  <a:cxn ang="T11">
                    <a:pos x="T2" y="T3"/>
                  </a:cxn>
                  <a:cxn ang="T12">
                    <a:pos x="T4" y="T5"/>
                  </a:cxn>
                  <a:cxn ang="T13">
                    <a:pos x="T6" y="T7"/>
                  </a:cxn>
                  <a:cxn ang="T14">
                    <a:pos x="T8" y="T9"/>
                  </a:cxn>
                </a:cxnLst>
                <a:rect l="T15" t="T16" r="T17" b="T18"/>
                <a:pathLst>
                  <a:path w="277" h="215">
                    <a:moveTo>
                      <a:pt x="273" y="215"/>
                    </a:moveTo>
                    <a:lnTo>
                      <a:pt x="277" y="210"/>
                    </a:lnTo>
                    <a:lnTo>
                      <a:pt x="4" y="0"/>
                    </a:lnTo>
                    <a:lnTo>
                      <a:pt x="0" y="4"/>
                    </a:lnTo>
                    <a:lnTo>
                      <a:pt x="273" y="215"/>
                    </a:lnTo>
                    <a:close/>
                  </a:path>
                </a:pathLst>
              </a:custGeom>
              <a:solidFill>
                <a:srgbClr val="000000"/>
              </a:solidFill>
              <a:ln w="9525">
                <a:noFill/>
                <a:round/>
                <a:headEnd/>
                <a:tailEnd/>
              </a:ln>
            </p:spPr>
            <p:txBody>
              <a:bodyPr/>
              <a:lstStyle/>
              <a:p>
                <a:endParaRPr lang="he-IL"/>
              </a:p>
            </p:txBody>
          </p:sp>
          <p:sp>
            <p:nvSpPr>
              <p:cNvPr id="232" name="Freeform 335"/>
              <p:cNvSpPr>
                <a:spLocks/>
              </p:cNvSpPr>
              <p:nvPr/>
            </p:nvSpPr>
            <p:spPr bwMode="auto">
              <a:xfrm>
                <a:off x="4539" y="2958"/>
                <a:ext cx="7" cy="5"/>
              </a:xfrm>
              <a:custGeom>
                <a:avLst/>
                <a:gdLst>
                  <a:gd name="T0" fmla="*/ 5 w 7"/>
                  <a:gd name="T1" fmla="*/ 5 h 5"/>
                  <a:gd name="T2" fmla="*/ 7 w 7"/>
                  <a:gd name="T3" fmla="*/ 2 h 5"/>
                  <a:gd name="T4" fmla="*/ 5 w 7"/>
                  <a:gd name="T5" fmla="*/ 0 h 5"/>
                  <a:gd name="T6" fmla="*/ 1 w 7"/>
                  <a:gd name="T7" fmla="*/ 5 h 5"/>
                  <a:gd name="T8" fmla="*/ 0 w 7"/>
                  <a:gd name="T9" fmla="*/ 0 h 5"/>
                  <a:gd name="T10" fmla="*/ 5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5" y="5"/>
                    </a:moveTo>
                    <a:lnTo>
                      <a:pt x="7" y="2"/>
                    </a:lnTo>
                    <a:lnTo>
                      <a:pt x="5" y="0"/>
                    </a:lnTo>
                    <a:lnTo>
                      <a:pt x="1" y="5"/>
                    </a:lnTo>
                    <a:lnTo>
                      <a:pt x="0" y="0"/>
                    </a:lnTo>
                    <a:lnTo>
                      <a:pt x="5" y="5"/>
                    </a:lnTo>
                    <a:close/>
                  </a:path>
                </a:pathLst>
              </a:custGeom>
              <a:solidFill>
                <a:srgbClr val="000000"/>
              </a:solidFill>
              <a:ln w="9525">
                <a:noFill/>
                <a:round/>
                <a:headEnd/>
                <a:tailEnd/>
              </a:ln>
            </p:spPr>
            <p:txBody>
              <a:bodyPr/>
              <a:lstStyle/>
              <a:p>
                <a:endParaRPr lang="he-IL"/>
              </a:p>
            </p:txBody>
          </p:sp>
          <p:sp>
            <p:nvSpPr>
              <p:cNvPr id="233" name="Freeform 336"/>
              <p:cNvSpPr>
                <a:spLocks/>
              </p:cNvSpPr>
              <p:nvPr/>
            </p:nvSpPr>
            <p:spPr bwMode="auto">
              <a:xfrm>
                <a:off x="4247" y="2748"/>
                <a:ext cx="24" cy="27"/>
              </a:xfrm>
              <a:custGeom>
                <a:avLst/>
                <a:gdLst>
                  <a:gd name="T0" fmla="*/ 24 w 24"/>
                  <a:gd name="T1" fmla="*/ 4 h 27"/>
                  <a:gd name="T2" fmla="*/ 19 w 24"/>
                  <a:gd name="T3" fmla="*/ 0 h 27"/>
                  <a:gd name="T4" fmla="*/ 0 w 24"/>
                  <a:gd name="T5" fmla="*/ 23 h 27"/>
                  <a:gd name="T6" fmla="*/ 5 w 24"/>
                  <a:gd name="T7" fmla="*/ 27 h 27"/>
                  <a:gd name="T8" fmla="*/ 24 w 24"/>
                  <a:gd name="T9" fmla="*/ 4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24" y="4"/>
                    </a:moveTo>
                    <a:lnTo>
                      <a:pt x="19" y="0"/>
                    </a:lnTo>
                    <a:lnTo>
                      <a:pt x="0" y="23"/>
                    </a:lnTo>
                    <a:lnTo>
                      <a:pt x="5" y="27"/>
                    </a:lnTo>
                    <a:lnTo>
                      <a:pt x="24" y="4"/>
                    </a:lnTo>
                    <a:close/>
                  </a:path>
                </a:pathLst>
              </a:custGeom>
              <a:solidFill>
                <a:srgbClr val="000000"/>
              </a:solidFill>
              <a:ln w="9525">
                <a:noFill/>
                <a:round/>
                <a:headEnd/>
                <a:tailEnd/>
              </a:ln>
            </p:spPr>
            <p:txBody>
              <a:bodyPr/>
              <a:lstStyle/>
              <a:p>
                <a:endParaRPr lang="he-IL"/>
              </a:p>
            </p:txBody>
          </p:sp>
          <p:sp>
            <p:nvSpPr>
              <p:cNvPr id="234" name="Freeform 337"/>
              <p:cNvSpPr>
                <a:spLocks/>
              </p:cNvSpPr>
              <p:nvPr/>
            </p:nvSpPr>
            <p:spPr bwMode="auto">
              <a:xfrm>
                <a:off x="4266" y="2746"/>
                <a:ext cx="5" cy="6"/>
              </a:xfrm>
              <a:custGeom>
                <a:avLst/>
                <a:gdLst>
                  <a:gd name="T0" fmla="*/ 5 w 5"/>
                  <a:gd name="T1" fmla="*/ 2 h 6"/>
                  <a:gd name="T2" fmla="*/ 2 w 5"/>
                  <a:gd name="T3" fmla="*/ 0 h 6"/>
                  <a:gd name="T4" fmla="*/ 0 w 5"/>
                  <a:gd name="T5" fmla="*/ 2 h 6"/>
                  <a:gd name="T6" fmla="*/ 5 w 5"/>
                  <a:gd name="T7" fmla="*/ 6 h 6"/>
                  <a:gd name="T8" fmla="*/ 1 w 5"/>
                  <a:gd name="T9" fmla="*/ 6 h 6"/>
                  <a:gd name="T10" fmla="*/ 5 w 5"/>
                  <a:gd name="T11" fmla="*/ 2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2"/>
                    </a:moveTo>
                    <a:lnTo>
                      <a:pt x="2" y="0"/>
                    </a:lnTo>
                    <a:lnTo>
                      <a:pt x="0" y="2"/>
                    </a:lnTo>
                    <a:lnTo>
                      <a:pt x="5" y="6"/>
                    </a:lnTo>
                    <a:lnTo>
                      <a:pt x="1" y="6"/>
                    </a:lnTo>
                    <a:lnTo>
                      <a:pt x="5" y="2"/>
                    </a:lnTo>
                    <a:close/>
                  </a:path>
                </a:pathLst>
              </a:custGeom>
              <a:solidFill>
                <a:srgbClr val="000000"/>
              </a:solidFill>
              <a:ln w="9525">
                <a:noFill/>
                <a:round/>
                <a:headEnd/>
                <a:tailEnd/>
              </a:ln>
            </p:spPr>
            <p:txBody>
              <a:bodyPr/>
              <a:lstStyle/>
              <a:p>
                <a:endParaRPr lang="he-IL"/>
              </a:p>
            </p:txBody>
          </p:sp>
          <p:sp>
            <p:nvSpPr>
              <p:cNvPr id="235" name="Freeform 338"/>
              <p:cNvSpPr>
                <a:spLocks/>
              </p:cNvSpPr>
              <p:nvPr/>
            </p:nvSpPr>
            <p:spPr bwMode="auto">
              <a:xfrm>
                <a:off x="4226" y="2771"/>
                <a:ext cx="26" cy="11"/>
              </a:xfrm>
              <a:custGeom>
                <a:avLst/>
                <a:gdLst>
                  <a:gd name="T0" fmla="*/ 26 w 26"/>
                  <a:gd name="T1" fmla="*/ 5 h 11"/>
                  <a:gd name="T2" fmla="*/ 24 w 26"/>
                  <a:gd name="T3" fmla="*/ 7 h 11"/>
                  <a:gd name="T4" fmla="*/ 21 w 26"/>
                  <a:gd name="T5" fmla="*/ 9 h 11"/>
                  <a:gd name="T6" fmla="*/ 17 w 26"/>
                  <a:gd name="T7" fmla="*/ 11 h 11"/>
                  <a:gd name="T8" fmla="*/ 14 w 26"/>
                  <a:gd name="T9" fmla="*/ 11 h 11"/>
                  <a:gd name="T10" fmla="*/ 10 w 26"/>
                  <a:gd name="T11" fmla="*/ 11 h 11"/>
                  <a:gd name="T12" fmla="*/ 6 w 26"/>
                  <a:gd name="T13" fmla="*/ 11 h 11"/>
                  <a:gd name="T14" fmla="*/ 3 w 26"/>
                  <a:gd name="T15" fmla="*/ 9 h 11"/>
                  <a:gd name="T16" fmla="*/ 0 w 26"/>
                  <a:gd name="T17" fmla="*/ 7 h 11"/>
                  <a:gd name="T18" fmla="*/ 4 w 26"/>
                  <a:gd name="T19" fmla="*/ 2 h 11"/>
                  <a:gd name="T20" fmla="*/ 6 w 26"/>
                  <a:gd name="T21" fmla="*/ 4 h 11"/>
                  <a:gd name="T22" fmla="*/ 8 w 26"/>
                  <a:gd name="T23" fmla="*/ 5 h 11"/>
                  <a:gd name="T24" fmla="*/ 11 w 26"/>
                  <a:gd name="T25" fmla="*/ 5 h 11"/>
                  <a:gd name="T26" fmla="*/ 13 w 26"/>
                  <a:gd name="T27" fmla="*/ 5 h 11"/>
                  <a:gd name="T28" fmla="*/ 15 w 26"/>
                  <a:gd name="T29" fmla="*/ 5 h 11"/>
                  <a:gd name="T30" fmla="*/ 18 w 26"/>
                  <a:gd name="T31" fmla="*/ 4 h 11"/>
                  <a:gd name="T32" fmla="*/ 20 w 26"/>
                  <a:gd name="T33" fmla="*/ 2 h 11"/>
                  <a:gd name="T34" fmla="*/ 22 w 26"/>
                  <a:gd name="T35" fmla="*/ 0 h 11"/>
                  <a:gd name="T36" fmla="*/ 26 w 26"/>
                  <a:gd name="T37" fmla="*/ 5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11"/>
                  <a:gd name="T59" fmla="*/ 26 w 26"/>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11">
                    <a:moveTo>
                      <a:pt x="26" y="5"/>
                    </a:moveTo>
                    <a:lnTo>
                      <a:pt x="24" y="7"/>
                    </a:lnTo>
                    <a:lnTo>
                      <a:pt x="21" y="9"/>
                    </a:lnTo>
                    <a:lnTo>
                      <a:pt x="17" y="11"/>
                    </a:lnTo>
                    <a:lnTo>
                      <a:pt x="14" y="11"/>
                    </a:lnTo>
                    <a:lnTo>
                      <a:pt x="10" y="11"/>
                    </a:lnTo>
                    <a:lnTo>
                      <a:pt x="6" y="11"/>
                    </a:lnTo>
                    <a:lnTo>
                      <a:pt x="3" y="9"/>
                    </a:lnTo>
                    <a:lnTo>
                      <a:pt x="0" y="7"/>
                    </a:lnTo>
                    <a:lnTo>
                      <a:pt x="4" y="2"/>
                    </a:lnTo>
                    <a:lnTo>
                      <a:pt x="6" y="4"/>
                    </a:lnTo>
                    <a:lnTo>
                      <a:pt x="8" y="5"/>
                    </a:lnTo>
                    <a:lnTo>
                      <a:pt x="11" y="5"/>
                    </a:lnTo>
                    <a:lnTo>
                      <a:pt x="13" y="5"/>
                    </a:lnTo>
                    <a:lnTo>
                      <a:pt x="15" y="5"/>
                    </a:lnTo>
                    <a:lnTo>
                      <a:pt x="18" y="4"/>
                    </a:lnTo>
                    <a:lnTo>
                      <a:pt x="20" y="2"/>
                    </a:lnTo>
                    <a:lnTo>
                      <a:pt x="22" y="0"/>
                    </a:lnTo>
                    <a:lnTo>
                      <a:pt x="26" y="5"/>
                    </a:lnTo>
                    <a:close/>
                  </a:path>
                </a:pathLst>
              </a:custGeom>
              <a:solidFill>
                <a:srgbClr val="000000"/>
              </a:solidFill>
              <a:ln w="9525">
                <a:noFill/>
                <a:round/>
                <a:headEnd/>
                <a:tailEnd/>
              </a:ln>
            </p:spPr>
            <p:txBody>
              <a:bodyPr/>
              <a:lstStyle/>
              <a:p>
                <a:endParaRPr lang="he-IL"/>
              </a:p>
            </p:txBody>
          </p:sp>
          <p:sp>
            <p:nvSpPr>
              <p:cNvPr id="236" name="Freeform 339"/>
              <p:cNvSpPr>
                <a:spLocks/>
              </p:cNvSpPr>
              <p:nvPr/>
            </p:nvSpPr>
            <p:spPr bwMode="auto">
              <a:xfrm>
                <a:off x="4247" y="2771"/>
                <a:ext cx="5" cy="5"/>
              </a:xfrm>
              <a:custGeom>
                <a:avLst/>
                <a:gdLst>
                  <a:gd name="T0" fmla="*/ 5 w 5"/>
                  <a:gd name="T1" fmla="*/ 4 h 5"/>
                  <a:gd name="T2" fmla="*/ 5 w 5"/>
                  <a:gd name="T3" fmla="*/ 5 h 5"/>
                  <a:gd name="T4" fmla="*/ 1 w 5"/>
                  <a:gd name="T5" fmla="*/ 0 h 5"/>
                  <a:gd name="T6" fmla="*/ 0 w 5"/>
                  <a:gd name="T7" fmla="*/ 0 h 5"/>
                  <a:gd name="T8" fmla="*/ 5 w 5"/>
                  <a:gd name="T9" fmla="*/ 4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4"/>
                    </a:moveTo>
                    <a:lnTo>
                      <a:pt x="5" y="5"/>
                    </a:lnTo>
                    <a:lnTo>
                      <a:pt x="1" y="0"/>
                    </a:lnTo>
                    <a:lnTo>
                      <a:pt x="0" y="0"/>
                    </a:lnTo>
                    <a:lnTo>
                      <a:pt x="5" y="4"/>
                    </a:lnTo>
                    <a:close/>
                  </a:path>
                </a:pathLst>
              </a:custGeom>
              <a:solidFill>
                <a:srgbClr val="000000"/>
              </a:solidFill>
              <a:ln w="9525">
                <a:noFill/>
                <a:round/>
                <a:headEnd/>
                <a:tailEnd/>
              </a:ln>
            </p:spPr>
            <p:txBody>
              <a:bodyPr/>
              <a:lstStyle/>
              <a:p>
                <a:endParaRPr lang="he-IL"/>
              </a:p>
            </p:txBody>
          </p:sp>
          <p:sp>
            <p:nvSpPr>
              <p:cNvPr id="237" name="Freeform 340"/>
              <p:cNvSpPr>
                <a:spLocks/>
              </p:cNvSpPr>
              <p:nvPr/>
            </p:nvSpPr>
            <p:spPr bwMode="auto">
              <a:xfrm>
                <a:off x="4222" y="2770"/>
                <a:ext cx="8" cy="8"/>
              </a:xfrm>
              <a:custGeom>
                <a:avLst/>
                <a:gdLst>
                  <a:gd name="T0" fmla="*/ 4 w 8"/>
                  <a:gd name="T1" fmla="*/ 8 h 8"/>
                  <a:gd name="T2" fmla="*/ 8 w 8"/>
                  <a:gd name="T3" fmla="*/ 3 h 8"/>
                  <a:gd name="T4" fmla="*/ 4 w 8"/>
                  <a:gd name="T5" fmla="*/ 0 h 8"/>
                  <a:gd name="T6" fmla="*/ 0 w 8"/>
                  <a:gd name="T7" fmla="*/ 5 h 8"/>
                  <a:gd name="T8" fmla="*/ 4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4" y="8"/>
                    </a:moveTo>
                    <a:lnTo>
                      <a:pt x="8" y="3"/>
                    </a:lnTo>
                    <a:lnTo>
                      <a:pt x="4" y="0"/>
                    </a:lnTo>
                    <a:lnTo>
                      <a:pt x="0" y="5"/>
                    </a:lnTo>
                    <a:lnTo>
                      <a:pt x="4" y="8"/>
                    </a:lnTo>
                    <a:close/>
                  </a:path>
                </a:pathLst>
              </a:custGeom>
              <a:solidFill>
                <a:srgbClr val="000000"/>
              </a:solidFill>
              <a:ln w="9525">
                <a:noFill/>
                <a:round/>
                <a:headEnd/>
                <a:tailEnd/>
              </a:ln>
            </p:spPr>
            <p:txBody>
              <a:bodyPr/>
              <a:lstStyle/>
              <a:p>
                <a:endParaRPr lang="he-IL"/>
              </a:p>
            </p:txBody>
          </p:sp>
          <p:sp>
            <p:nvSpPr>
              <p:cNvPr id="238" name="Freeform 341"/>
              <p:cNvSpPr>
                <a:spLocks/>
              </p:cNvSpPr>
              <p:nvPr/>
            </p:nvSpPr>
            <p:spPr bwMode="auto">
              <a:xfrm>
                <a:off x="4226" y="2773"/>
                <a:ext cx="4" cy="5"/>
              </a:xfrm>
              <a:custGeom>
                <a:avLst/>
                <a:gdLst>
                  <a:gd name="T0" fmla="*/ 0 w 4"/>
                  <a:gd name="T1" fmla="*/ 5 h 5"/>
                  <a:gd name="T2" fmla="*/ 4 w 4"/>
                  <a:gd name="T3" fmla="*/ 0 h 5"/>
                  <a:gd name="T4" fmla="*/ 0 w 4"/>
                  <a:gd name="T5" fmla="*/ 5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5"/>
                    </a:moveTo>
                    <a:lnTo>
                      <a:pt x="4" y="0"/>
                    </a:lnTo>
                    <a:lnTo>
                      <a:pt x="0" y="5"/>
                    </a:lnTo>
                    <a:close/>
                  </a:path>
                </a:pathLst>
              </a:custGeom>
              <a:solidFill>
                <a:srgbClr val="000000"/>
              </a:solidFill>
              <a:ln w="9525">
                <a:noFill/>
                <a:round/>
                <a:headEnd/>
                <a:tailEnd/>
              </a:ln>
            </p:spPr>
            <p:txBody>
              <a:bodyPr/>
              <a:lstStyle/>
              <a:p>
                <a:endParaRPr lang="he-IL"/>
              </a:p>
            </p:txBody>
          </p:sp>
          <p:sp>
            <p:nvSpPr>
              <p:cNvPr id="239" name="Freeform 342"/>
              <p:cNvSpPr>
                <a:spLocks/>
              </p:cNvSpPr>
              <p:nvPr/>
            </p:nvSpPr>
            <p:spPr bwMode="auto">
              <a:xfrm>
                <a:off x="4215" y="2749"/>
                <a:ext cx="11" cy="26"/>
              </a:xfrm>
              <a:custGeom>
                <a:avLst/>
                <a:gdLst>
                  <a:gd name="T0" fmla="*/ 7 w 11"/>
                  <a:gd name="T1" fmla="*/ 26 h 26"/>
                  <a:gd name="T2" fmla="*/ 4 w 11"/>
                  <a:gd name="T3" fmla="*/ 23 h 26"/>
                  <a:gd name="T4" fmla="*/ 2 w 11"/>
                  <a:gd name="T5" fmla="*/ 20 h 26"/>
                  <a:gd name="T6" fmla="*/ 1 w 11"/>
                  <a:gd name="T7" fmla="*/ 17 h 26"/>
                  <a:gd name="T8" fmla="*/ 0 w 11"/>
                  <a:gd name="T9" fmla="*/ 14 h 26"/>
                  <a:gd name="T10" fmla="*/ 0 w 11"/>
                  <a:gd name="T11" fmla="*/ 10 h 26"/>
                  <a:gd name="T12" fmla="*/ 1 w 11"/>
                  <a:gd name="T13" fmla="*/ 6 h 26"/>
                  <a:gd name="T14" fmla="*/ 2 w 11"/>
                  <a:gd name="T15" fmla="*/ 3 h 26"/>
                  <a:gd name="T16" fmla="*/ 4 w 11"/>
                  <a:gd name="T17" fmla="*/ 0 h 26"/>
                  <a:gd name="T18" fmla="*/ 9 w 11"/>
                  <a:gd name="T19" fmla="*/ 4 h 26"/>
                  <a:gd name="T20" fmla="*/ 8 w 11"/>
                  <a:gd name="T21" fmla="*/ 6 h 26"/>
                  <a:gd name="T22" fmla="*/ 7 w 11"/>
                  <a:gd name="T23" fmla="*/ 8 h 26"/>
                  <a:gd name="T24" fmla="*/ 6 w 11"/>
                  <a:gd name="T25" fmla="*/ 11 h 26"/>
                  <a:gd name="T26" fmla="*/ 6 w 11"/>
                  <a:gd name="T27" fmla="*/ 13 h 26"/>
                  <a:gd name="T28" fmla="*/ 7 w 11"/>
                  <a:gd name="T29" fmla="*/ 15 h 26"/>
                  <a:gd name="T30" fmla="*/ 8 w 11"/>
                  <a:gd name="T31" fmla="*/ 17 h 26"/>
                  <a:gd name="T32" fmla="*/ 9 w 11"/>
                  <a:gd name="T33" fmla="*/ 19 h 26"/>
                  <a:gd name="T34" fmla="*/ 11 w 11"/>
                  <a:gd name="T35" fmla="*/ 21 h 26"/>
                  <a:gd name="T36" fmla="*/ 7 w 11"/>
                  <a:gd name="T37" fmla="*/ 26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26"/>
                  <a:gd name="T59" fmla="*/ 11 w 11"/>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26">
                    <a:moveTo>
                      <a:pt x="7" y="26"/>
                    </a:moveTo>
                    <a:lnTo>
                      <a:pt x="4" y="23"/>
                    </a:lnTo>
                    <a:lnTo>
                      <a:pt x="2" y="20"/>
                    </a:lnTo>
                    <a:lnTo>
                      <a:pt x="1" y="17"/>
                    </a:lnTo>
                    <a:lnTo>
                      <a:pt x="0" y="14"/>
                    </a:lnTo>
                    <a:lnTo>
                      <a:pt x="0" y="10"/>
                    </a:lnTo>
                    <a:lnTo>
                      <a:pt x="1" y="6"/>
                    </a:lnTo>
                    <a:lnTo>
                      <a:pt x="2" y="3"/>
                    </a:lnTo>
                    <a:lnTo>
                      <a:pt x="4" y="0"/>
                    </a:lnTo>
                    <a:lnTo>
                      <a:pt x="9" y="4"/>
                    </a:lnTo>
                    <a:lnTo>
                      <a:pt x="8" y="6"/>
                    </a:lnTo>
                    <a:lnTo>
                      <a:pt x="7" y="8"/>
                    </a:lnTo>
                    <a:lnTo>
                      <a:pt x="6" y="11"/>
                    </a:lnTo>
                    <a:lnTo>
                      <a:pt x="6" y="13"/>
                    </a:lnTo>
                    <a:lnTo>
                      <a:pt x="7" y="15"/>
                    </a:lnTo>
                    <a:lnTo>
                      <a:pt x="8" y="17"/>
                    </a:lnTo>
                    <a:lnTo>
                      <a:pt x="9" y="19"/>
                    </a:lnTo>
                    <a:lnTo>
                      <a:pt x="11" y="21"/>
                    </a:lnTo>
                    <a:lnTo>
                      <a:pt x="7" y="26"/>
                    </a:lnTo>
                    <a:close/>
                  </a:path>
                </a:pathLst>
              </a:custGeom>
              <a:solidFill>
                <a:srgbClr val="000000"/>
              </a:solidFill>
              <a:ln w="9525">
                <a:noFill/>
                <a:round/>
                <a:headEnd/>
                <a:tailEnd/>
              </a:ln>
            </p:spPr>
            <p:txBody>
              <a:bodyPr/>
              <a:lstStyle/>
              <a:p>
                <a:endParaRPr lang="he-IL"/>
              </a:p>
            </p:txBody>
          </p:sp>
          <p:sp>
            <p:nvSpPr>
              <p:cNvPr id="240" name="Freeform 343"/>
              <p:cNvSpPr>
                <a:spLocks/>
              </p:cNvSpPr>
              <p:nvPr/>
            </p:nvSpPr>
            <p:spPr bwMode="auto">
              <a:xfrm>
                <a:off x="4222" y="2770"/>
                <a:ext cx="4" cy="5"/>
              </a:xfrm>
              <a:custGeom>
                <a:avLst/>
                <a:gdLst>
                  <a:gd name="T0" fmla="*/ 0 w 4"/>
                  <a:gd name="T1" fmla="*/ 5 h 5"/>
                  <a:gd name="T2" fmla="*/ 4 w 4"/>
                  <a:gd name="T3" fmla="*/ 0 h 5"/>
                  <a:gd name="T4" fmla="*/ 0 w 4"/>
                  <a:gd name="T5" fmla="*/ 5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5"/>
                    </a:moveTo>
                    <a:lnTo>
                      <a:pt x="4" y="0"/>
                    </a:lnTo>
                    <a:lnTo>
                      <a:pt x="0" y="5"/>
                    </a:lnTo>
                    <a:close/>
                  </a:path>
                </a:pathLst>
              </a:custGeom>
              <a:solidFill>
                <a:srgbClr val="000000"/>
              </a:solidFill>
              <a:ln w="9525">
                <a:noFill/>
                <a:round/>
                <a:headEnd/>
                <a:tailEnd/>
              </a:ln>
            </p:spPr>
            <p:txBody>
              <a:bodyPr/>
              <a:lstStyle/>
              <a:p>
                <a:endParaRPr lang="he-IL"/>
              </a:p>
            </p:txBody>
          </p:sp>
          <p:sp>
            <p:nvSpPr>
              <p:cNvPr id="241" name="Freeform 344"/>
              <p:cNvSpPr>
                <a:spLocks/>
              </p:cNvSpPr>
              <p:nvPr/>
            </p:nvSpPr>
            <p:spPr bwMode="auto">
              <a:xfrm>
                <a:off x="4219" y="2749"/>
                <a:ext cx="5" cy="4"/>
              </a:xfrm>
              <a:custGeom>
                <a:avLst/>
                <a:gdLst>
                  <a:gd name="T0" fmla="*/ 0 w 5"/>
                  <a:gd name="T1" fmla="*/ 0 h 4"/>
                  <a:gd name="T2" fmla="*/ 5 w 5"/>
                  <a:gd name="T3" fmla="*/ 4 h 4"/>
                  <a:gd name="T4" fmla="*/ 0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0" y="0"/>
                    </a:moveTo>
                    <a:lnTo>
                      <a:pt x="5" y="4"/>
                    </a:lnTo>
                    <a:lnTo>
                      <a:pt x="0" y="0"/>
                    </a:lnTo>
                    <a:close/>
                  </a:path>
                </a:pathLst>
              </a:custGeom>
              <a:solidFill>
                <a:srgbClr val="000000"/>
              </a:solidFill>
              <a:ln w="9525">
                <a:noFill/>
                <a:round/>
                <a:headEnd/>
                <a:tailEnd/>
              </a:ln>
            </p:spPr>
            <p:txBody>
              <a:bodyPr/>
              <a:lstStyle/>
              <a:p>
                <a:endParaRPr lang="he-IL"/>
              </a:p>
            </p:txBody>
          </p:sp>
          <p:sp>
            <p:nvSpPr>
              <p:cNvPr id="242" name="Freeform 345"/>
              <p:cNvSpPr>
                <a:spLocks/>
              </p:cNvSpPr>
              <p:nvPr/>
            </p:nvSpPr>
            <p:spPr bwMode="auto">
              <a:xfrm>
                <a:off x="4368" y="2920"/>
                <a:ext cx="75" cy="130"/>
              </a:xfrm>
              <a:custGeom>
                <a:avLst/>
                <a:gdLst>
                  <a:gd name="T0" fmla="*/ 18 w 75"/>
                  <a:gd name="T1" fmla="*/ 0 h 130"/>
                  <a:gd name="T2" fmla="*/ 56 w 75"/>
                  <a:gd name="T3" fmla="*/ 0 h 130"/>
                  <a:gd name="T4" fmla="*/ 59 w 75"/>
                  <a:gd name="T5" fmla="*/ 0 h 130"/>
                  <a:gd name="T6" fmla="*/ 63 w 75"/>
                  <a:gd name="T7" fmla="*/ 1 h 130"/>
                  <a:gd name="T8" fmla="*/ 66 w 75"/>
                  <a:gd name="T9" fmla="*/ 3 h 130"/>
                  <a:gd name="T10" fmla="*/ 68 w 75"/>
                  <a:gd name="T11" fmla="*/ 6 h 130"/>
                  <a:gd name="T12" fmla="*/ 71 w 75"/>
                  <a:gd name="T13" fmla="*/ 8 h 130"/>
                  <a:gd name="T14" fmla="*/ 73 w 75"/>
                  <a:gd name="T15" fmla="*/ 12 h 130"/>
                  <a:gd name="T16" fmla="*/ 74 w 75"/>
                  <a:gd name="T17" fmla="*/ 15 h 130"/>
                  <a:gd name="T18" fmla="*/ 75 w 75"/>
                  <a:gd name="T19" fmla="*/ 19 h 130"/>
                  <a:gd name="T20" fmla="*/ 75 w 75"/>
                  <a:gd name="T21" fmla="*/ 111 h 130"/>
                  <a:gd name="T22" fmla="*/ 74 w 75"/>
                  <a:gd name="T23" fmla="*/ 115 h 130"/>
                  <a:gd name="T24" fmla="*/ 73 w 75"/>
                  <a:gd name="T25" fmla="*/ 119 h 130"/>
                  <a:gd name="T26" fmla="*/ 71 w 75"/>
                  <a:gd name="T27" fmla="*/ 122 h 130"/>
                  <a:gd name="T28" fmla="*/ 68 w 75"/>
                  <a:gd name="T29" fmla="*/ 125 h 130"/>
                  <a:gd name="T30" fmla="*/ 66 w 75"/>
                  <a:gd name="T31" fmla="*/ 127 h 130"/>
                  <a:gd name="T32" fmla="*/ 63 w 75"/>
                  <a:gd name="T33" fmla="*/ 129 h 130"/>
                  <a:gd name="T34" fmla="*/ 59 w 75"/>
                  <a:gd name="T35" fmla="*/ 130 h 130"/>
                  <a:gd name="T36" fmla="*/ 56 w 75"/>
                  <a:gd name="T37" fmla="*/ 130 h 130"/>
                  <a:gd name="T38" fmla="*/ 18 w 75"/>
                  <a:gd name="T39" fmla="*/ 130 h 130"/>
                  <a:gd name="T40" fmla="*/ 15 w 75"/>
                  <a:gd name="T41" fmla="*/ 130 h 130"/>
                  <a:gd name="T42" fmla="*/ 11 w 75"/>
                  <a:gd name="T43" fmla="*/ 129 h 130"/>
                  <a:gd name="T44" fmla="*/ 8 w 75"/>
                  <a:gd name="T45" fmla="*/ 127 h 130"/>
                  <a:gd name="T46" fmla="*/ 6 w 75"/>
                  <a:gd name="T47" fmla="*/ 125 h 130"/>
                  <a:gd name="T48" fmla="*/ 3 w 75"/>
                  <a:gd name="T49" fmla="*/ 122 h 130"/>
                  <a:gd name="T50" fmla="*/ 2 w 75"/>
                  <a:gd name="T51" fmla="*/ 119 h 130"/>
                  <a:gd name="T52" fmla="*/ 1 w 75"/>
                  <a:gd name="T53" fmla="*/ 115 h 130"/>
                  <a:gd name="T54" fmla="*/ 0 w 75"/>
                  <a:gd name="T55" fmla="*/ 111 h 130"/>
                  <a:gd name="T56" fmla="*/ 0 w 75"/>
                  <a:gd name="T57" fmla="*/ 19 h 130"/>
                  <a:gd name="T58" fmla="*/ 1 w 75"/>
                  <a:gd name="T59" fmla="*/ 15 h 130"/>
                  <a:gd name="T60" fmla="*/ 2 w 75"/>
                  <a:gd name="T61" fmla="*/ 12 h 130"/>
                  <a:gd name="T62" fmla="*/ 3 w 75"/>
                  <a:gd name="T63" fmla="*/ 8 h 130"/>
                  <a:gd name="T64" fmla="*/ 6 w 75"/>
                  <a:gd name="T65" fmla="*/ 6 h 130"/>
                  <a:gd name="T66" fmla="*/ 8 w 75"/>
                  <a:gd name="T67" fmla="*/ 3 h 130"/>
                  <a:gd name="T68" fmla="*/ 11 w 75"/>
                  <a:gd name="T69" fmla="*/ 1 h 130"/>
                  <a:gd name="T70" fmla="*/ 15 w 75"/>
                  <a:gd name="T71" fmla="*/ 0 h 130"/>
                  <a:gd name="T72" fmla="*/ 18 w 75"/>
                  <a:gd name="T73" fmla="*/ 0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130"/>
                  <a:gd name="T113" fmla="*/ 75 w 75"/>
                  <a:gd name="T114" fmla="*/ 130 h 1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130">
                    <a:moveTo>
                      <a:pt x="18" y="0"/>
                    </a:moveTo>
                    <a:lnTo>
                      <a:pt x="56" y="0"/>
                    </a:lnTo>
                    <a:lnTo>
                      <a:pt x="59" y="0"/>
                    </a:lnTo>
                    <a:lnTo>
                      <a:pt x="63" y="1"/>
                    </a:lnTo>
                    <a:lnTo>
                      <a:pt x="66" y="3"/>
                    </a:lnTo>
                    <a:lnTo>
                      <a:pt x="68" y="6"/>
                    </a:lnTo>
                    <a:lnTo>
                      <a:pt x="71" y="8"/>
                    </a:lnTo>
                    <a:lnTo>
                      <a:pt x="73" y="12"/>
                    </a:lnTo>
                    <a:lnTo>
                      <a:pt x="74" y="15"/>
                    </a:lnTo>
                    <a:lnTo>
                      <a:pt x="75" y="19"/>
                    </a:lnTo>
                    <a:lnTo>
                      <a:pt x="75" y="111"/>
                    </a:lnTo>
                    <a:lnTo>
                      <a:pt x="74" y="115"/>
                    </a:lnTo>
                    <a:lnTo>
                      <a:pt x="73" y="119"/>
                    </a:lnTo>
                    <a:lnTo>
                      <a:pt x="71" y="122"/>
                    </a:lnTo>
                    <a:lnTo>
                      <a:pt x="68" y="125"/>
                    </a:lnTo>
                    <a:lnTo>
                      <a:pt x="66" y="127"/>
                    </a:lnTo>
                    <a:lnTo>
                      <a:pt x="63" y="129"/>
                    </a:lnTo>
                    <a:lnTo>
                      <a:pt x="59" y="130"/>
                    </a:lnTo>
                    <a:lnTo>
                      <a:pt x="56" y="130"/>
                    </a:lnTo>
                    <a:lnTo>
                      <a:pt x="18" y="130"/>
                    </a:lnTo>
                    <a:lnTo>
                      <a:pt x="15" y="130"/>
                    </a:lnTo>
                    <a:lnTo>
                      <a:pt x="11" y="129"/>
                    </a:lnTo>
                    <a:lnTo>
                      <a:pt x="8" y="127"/>
                    </a:lnTo>
                    <a:lnTo>
                      <a:pt x="6" y="125"/>
                    </a:lnTo>
                    <a:lnTo>
                      <a:pt x="3" y="122"/>
                    </a:lnTo>
                    <a:lnTo>
                      <a:pt x="2" y="119"/>
                    </a:lnTo>
                    <a:lnTo>
                      <a:pt x="1" y="115"/>
                    </a:lnTo>
                    <a:lnTo>
                      <a:pt x="0" y="111"/>
                    </a:lnTo>
                    <a:lnTo>
                      <a:pt x="0" y="19"/>
                    </a:lnTo>
                    <a:lnTo>
                      <a:pt x="1" y="15"/>
                    </a:lnTo>
                    <a:lnTo>
                      <a:pt x="2" y="12"/>
                    </a:lnTo>
                    <a:lnTo>
                      <a:pt x="3" y="8"/>
                    </a:lnTo>
                    <a:lnTo>
                      <a:pt x="6" y="6"/>
                    </a:lnTo>
                    <a:lnTo>
                      <a:pt x="8" y="3"/>
                    </a:lnTo>
                    <a:lnTo>
                      <a:pt x="11" y="1"/>
                    </a:lnTo>
                    <a:lnTo>
                      <a:pt x="15" y="0"/>
                    </a:lnTo>
                    <a:lnTo>
                      <a:pt x="18" y="0"/>
                    </a:lnTo>
                    <a:close/>
                  </a:path>
                </a:pathLst>
              </a:custGeom>
              <a:solidFill>
                <a:srgbClr val="FFFFFF"/>
              </a:solidFill>
              <a:ln w="9525">
                <a:noFill/>
                <a:round/>
                <a:headEnd/>
                <a:tailEnd/>
              </a:ln>
            </p:spPr>
            <p:txBody>
              <a:bodyPr/>
              <a:lstStyle/>
              <a:p>
                <a:endParaRPr lang="he-IL"/>
              </a:p>
            </p:txBody>
          </p:sp>
          <p:sp>
            <p:nvSpPr>
              <p:cNvPr id="243" name="Rectangle 346"/>
              <p:cNvSpPr>
                <a:spLocks noChangeArrowheads="1"/>
              </p:cNvSpPr>
              <p:nvPr/>
            </p:nvSpPr>
            <p:spPr bwMode="auto">
              <a:xfrm>
                <a:off x="4386" y="2916"/>
                <a:ext cx="38" cy="8"/>
              </a:xfrm>
              <a:prstGeom prst="rect">
                <a:avLst/>
              </a:prstGeom>
              <a:solidFill>
                <a:srgbClr val="000000"/>
              </a:solidFill>
              <a:ln w="9525">
                <a:noFill/>
                <a:miter lim="800000"/>
                <a:headEnd/>
                <a:tailEnd/>
              </a:ln>
            </p:spPr>
            <p:txBody>
              <a:bodyPr/>
              <a:lstStyle/>
              <a:p>
                <a:endParaRPr lang="he-IL"/>
              </a:p>
            </p:txBody>
          </p:sp>
          <p:sp>
            <p:nvSpPr>
              <p:cNvPr id="244" name="Freeform 347"/>
              <p:cNvSpPr>
                <a:spLocks/>
              </p:cNvSpPr>
              <p:nvPr/>
            </p:nvSpPr>
            <p:spPr bwMode="auto">
              <a:xfrm>
                <a:off x="4423" y="2916"/>
                <a:ext cx="23" cy="24"/>
              </a:xfrm>
              <a:custGeom>
                <a:avLst/>
                <a:gdLst>
                  <a:gd name="T0" fmla="*/ 1 w 23"/>
                  <a:gd name="T1" fmla="*/ 0 h 24"/>
                  <a:gd name="T2" fmla="*/ 5 w 23"/>
                  <a:gd name="T3" fmla="*/ 1 h 24"/>
                  <a:gd name="T4" fmla="*/ 9 w 23"/>
                  <a:gd name="T5" fmla="*/ 2 h 24"/>
                  <a:gd name="T6" fmla="*/ 13 w 23"/>
                  <a:gd name="T7" fmla="*/ 4 h 24"/>
                  <a:gd name="T8" fmla="*/ 17 w 23"/>
                  <a:gd name="T9" fmla="*/ 7 h 24"/>
                  <a:gd name="T10" fmla="*/ 20 w 23"/>
                  <a:gd name="T11" fmla="*/ 11 h 24"/>
                  <a:gd name="T12" fmla="*/ 22 w 23"/>
                  <a:gd name="T13" fmla="*/ 14 h 24"/>
                  <a:gd name="T14" fmla="*/ 23 w 23"/>
                  <a:gd name="T15" fmla="*/ 19 h 24"/>
                  <a:gd name="T16" fmla="*/ 23 w 23"/>
                  <a:gd name="T17" fmla="*/ 23 h 24"/>
                  <a:gd name="T18" fmla="*/ 16 w 23"/>
                  <a:gd name="T19" fmla="*/ 24 h 24"/>
                  <a:gd name="T20" fmla="*/ 15 w 23"/>
                  <a:gd name="T21" fmla="*/ 20 h 24"/>
                  <a:gd name="T22" fmla="*/ 15 w 23"/>
                  <a:gd name="T23" fmla="*/ 17 h 24"/>
                  <a:gd name="T24" fmla="*/ 12 w 23"/>
                  <a:gd name="T25" fmla="*/ 14 h 24"/>
                  <a:gd name="T26" fmla="*/ 11 w 23"/>
                  <a:gd name="T27" fmla="*/ 12 h 24"/>
                  <a:gd name="T28" fmla="*/ 8 w 23"/>
                  <a:gd name="T29" fmla="*/ 10 h 24"/>
                  <a:gd name="T30" fmla="*/ 6 w 23"/>
                  <a:gd name="T31" fmla="*/ 9 h 24"/>
                  <a:gd name="T32" fmla="*/ 3 w 23"/>
                  <a:gd name="T33" fmla="*/ 8 h 24"/>
                  <a:gd name="T34" fmla="*/ 0 w 23"/>
                  <a:gd name="T35" fmla="*/ 8 h 24"/>
                  <a:gd name="T36" fmla="*/ 1 w 23"/>
                  <a:gd name="T37" fmla="*/ 0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4"/>
                  <a:gd name="T59" fmla="*/ 23 w 23"/>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4">
                    <a:moveTo>
                      <a:pt x="1" y="0"/>
                    </a:moveTo>
                    <a:lnTo>
                      <a:pt x="5" y="1"/>
                    </a:lnTo>
                    <a:lnTo>
                      <a:pt x="9" y="2"/>
                    </a:lnTo>
                    <a:lnTo>
                      <a:pt x="13" y="4"/>
                    </a:lnTo>
                    <a:lnTo>
                      <a:pt x="17" y="7"/>
                    </a:lnTo>
                    <a:lnTo>
                      <a:pt x="20" y="11"/>
                    </a:lnTo>
                    <a:lnTo>
                      <a:pt x="22" y="14"/>
                    </a:lnTo>
                    <a:lnTo>
                      <a:pt x="23" y="19"/>
                    </a:lnTo>
                    <a:lnTo>
                      <a:pt x="23" y="23"/>
                    </a:lnTo>
                    <a:lnTo>
                      <a:pt x="16" y="24"/>
                    </a:lnTo>
                    <a:lnTo>
                      <a:pt x="15" y="20"/>
                    </a:lnTo>
                    <a:lnTo>
                      <a:pt x="15" y="17"/>
                    </a:lnTo>
                    <a:lnTo>
                      <a:pt x="12" y="14"/>
                    </a:lnTo>
                    <a:lnTo>
                      <a:pt x="11" y="12"/>
                    </a:lnTo>
                    <a:lnTo>
                      <a:pt x="8" y="10"/>
                    </a:lnTo>
                    <a:lnTo>
                      <a:pt x="6" y="9"/>
                    </a:lnTo>
                    <a:lnTo>
                      <a:pt x="3" y="8"/>
                    </a:lnTo>
                    <a:lnTo>
                      <a:pt x="0" y="8"/>
                    </a:lnTo>
                    <a:lnTo>
                      <a:pt x="1" y="0"/>
                    </a:lnTo>
                    <a:close/>
                  </a:path>
                </a:pathLst>
              </a:custGeom>
              <a:solidFill>
                <a:srgbClr val="000000"/>
              </a:solidFill>
              <a:ln w="9525">
                <a:noFill/>
                <a:round/>
                <a:headEnd/>
                <a:tailEnd/>
              </a:ln>
            </p:spPr>
            <p:txBody>
              <a:bodyPr/>
              <a:lstStyle/>
              <a:p>
                <a:endParaRPr lang="he-IL"/>
              </a:p>
            </p:txBody>
          </p:sp>
          <p:sp>
            <p:nvSpPr>
              <p:cNvPr id="245" name="Freeform 348"/>
              <p:cNvSpPr>
                <a:spLocks/>
              </p:cNvSpPr>
              <p:nvPr/>
            </p:nvSpPr>
            <p:spPr bwMode="auto">
              <a:xfrm>
                <a:off x="4423" y="2916"/>
                <a:ext cx="1" cy="8"/>
              </a:xfrm>
              <a:custGeom>
                <a:avLst/>
                <a:gdLst>
                  <a:gd name="T0" fmla="*/ 1 w 1"/>
                  <a:gd name="T1" fmla="*/ 0 h 8"/>
                  <a:gd name="T2" fmla="*/ 0 w 1"/>
                  <a:gd name="T3" fmla="*/ 8 h 8"/>
                  <a:gd name="T4" fmla="*/ 1 w 1"/>
                  <a:gd name="T5" fmla="*/ 8 h 8"/>
                  <a:gd name="T6" fmla="*/ 1 w 1"/>
                  <a:gd name="T7" fmla="*/ 0 h 8"/>
                  <a:gd name="T8" fmla="*/ 0 60000 65536"/>
                  <a:gd name="T9" fmla="*/ 0 60000 65536"/>
                  <a:gd name="T10" fmla="*/ 0 60000 65536"/>
                  <a:gd name="T11" fmla="*/ 0 60000 65536"/>
                  <a:gd name="T12" fmla="*/ 0 w 1"/>
                  <a:gd name="T13" fmla="*/ 0 h 8"/>
                  <a:gd name="T14" fmla="*/ 1 w 1"/>
                  <a:gd name="T15" fmla="*/ 8 h 8"/>
                </a:gdLst>
                <a:ahLst/>
                <a:cxnLst>
                  <a:cxn ang="T8">
                    <a:pos x="T0" y="T1"/>
                  </a:cxn>
                  <a:cxn ang="T9">
                    <a:pos x="T2" y="T3"/>
                  </a:cxn>
                  <a:cxn ang="T10">
                    <a:pos x="T4" y="T5"/>
                  </a:cxn>
                  <a:cxn ang="T11">
                    <a:pos x="T6" y="T7"/>
                  </a:cxn>
                </a:cxnLst>
                <a:rect l="T12" t="T13" r="T14" b="T15"/>
                <a:pathLst>
                  <a:path w="1" h="8">
                    <a:moveTo>
                      <a:pt x="1" y="0"/>
                    </a:moveTo>
                    <a:lnTo>
                      <a:pt x="0" y="8"/>
                    </a:lnTo>
                    <a:lnTo>
                      <a:pt x="1" y="8"/>
                    </a:lnTo>
                    <a:lnTo>
                      <a:pt x="1" y="0"/>
                    </a:lnTo>
                    <a:close/>
                  </a:path>
                </a:pathLst>
              </a:custGeom>
              <a:solidFill>
                <a:srgbClr val="000000"/>
              </a:solidFill>
              <a:ln w="9525">
                <a:noFill/>
                <a:round/>
                <a:headEnd/>
                <a:tailEnd/>
              </a:ln>
            </p:spPr>
            <p:txBody>
              <a:bodyPr/>
              <a:lstStyle/>
              <a:p>
                <a:endParaRPr lang="he-IL"/>
              </a:p>
            </p:txBody>
          </p:sp>
          <p:sp>
            <p:nvSpPr>
              <p:cNvPr id="246" name="Rectangle 349"/>
              <p:cNvSpPr>
                <a:spLocks noChangeArrowheads="1"/>
              </p:cNvSpPr>
              <p:nvPr/>
            </p:nvSpPr>
            <p:spPr bwMode="auto">
              <a:xfrm>
                <a:off x="4439" y="2939"/>
                <a:ext cx="7" cy="92"/>
              </a:xfrm>
              <a:prstGeom prst="rect">
                <a:avLst/>
              </a:prstGeom>
              <a:solidFill>
                <a:srgbClr val="000000"/>
              </a:solidFill>
              <a:ln w="9525">
                <a:noFill/>
                <a:miter lim="800000"/>
                <a:headEnd/>
                <a:tailEnd/>
              </a:ln>
            </p:spPr>
            <p:txBody>
              <a:bodyPr/>
              <a:lstStyle/>
              <a:p>
                <a:endParaRPr lang="he-IL"/>
              </a:p>
            </p:txBody>
          </p:sp>
          <p:sp>
            <p:nvSpPr>
              <p:cNvPr id="247" name="Freeform 350"/>
              <p:cNvSpPr>
                <a:spLocks/>
              </p:cNvSpPr>
              <p:nvPr/>
            </p:nvSpPr>
            <p:spPr bwMode="auto">
              <a:xfrm>
                <a:off x="4439" y="2939"/>
                <a:ext cx="7" cy="1"/>
              </a:xfrm>
              <a:custGeom>
                <a:avLst/>
                <a:gdLst>
                  <a:gd name="T0" fmla="*/ 7 w 7"/>
                  <a:gd name="T1" fmla="*/ 0 h 1"/>
                  <a:gd name="T2" fmla="*/ 0 w 7"/>
                  <a:gd name="T3" fmla="*/ 0 h 1"/>
                  <a:gd name="T4" fmla="*/ 0 w 7"/>
                  <a:gd name="T5" fmla="*/ 1 h 1"/>
                  <a:gd name="T6" fmla="*/ 7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lnTo>
                      <a:pt x="0" y="0"/>
                    </a:lnTo>
                    <a:lnTo>
                      <a:pt x="0" y="1"/>
                    </a:lnTo>
                    <a:lnTo>
                      <a:pt x="7" y="0"/>
                    </a:lnTo>
                    <a:close/>
                  </a:path>
                </a:pathLst>
              </a:custGeom>
              <a:solidFill>
                <a:srgbClr val="000000"/>
              </a:solidFill>
              <a:ln w="9525">
                <a:noFill/>
                <a:round/>
                <a:headEnd/>
                <a:tailEnd/>
              </a:ln>
            </p:spPr>
            <p:txBody>
              <a:bodyPr/>
              <a:lstStyle/>
              <a:p>
                <a:endParaRPr lang="he-IL"/>
              </a:p>
            </p:txBody>
          </p:sp>
          <p:sp>
            <p:nvSpPr>
              <p:cNvPr id="248" name="Freeform 351"/>
              <p:cNvSpPr>
                <a:spLocks/>
              </p:cNvSpPr>
              <p:nvPr/>
            </p:nvSpPr>
            <p:spPr bwMode="auto">
              <a:xfrm>
                <a:off x="4423" y="3031"/>
                <a:ext cx="23" cy="23"/>
              </a:xfrm>
              <a:custGeom>
                <a:avLst/>
                <a:gdLst>
                  <a:gd name="T0" fmla="*/ 23 w 23"/>
                  <a:gd name="T1" fmla="*/ 0 h 23"/>
                  <a:gd name="T2" fmla="*/ 23 w 23"/>
                  <a:gd name="T3" fmla="*/ 4 h 23"/>
                  <a:gd name="T4" fmla="*/ 22 w 23"/>
                  <a:gd name="T5" fmla="*/ 9 h 23"/>
                  <a:gd name="T6" fmla="*/ 20 w 23"/>
                  <a:gd name="T7" fmla="*/ 13 h 23"/>
                  <a:gd name="T8" fmla="*/ 17 w 23"/>
                  <a:gd name="T9" fmla="*/ 17 h 23"/>
                  <a:gd name="T10" fmla="*/ 13 w 23"/>
                  <a:gd name="T11" fmla="*/ 19 h 23"/>
                  <a:gd name="T12" fmla="*/ 9 w 23"/>
                  <a:gd name="T13" fmla="*/ 21 h 23"/>
                  <a:gd name="T14" fmla="*/ 5 w 23"/>
                  <a:gd name="T15" fmla="*/ 23 h 23"/>
                  <a:gd name="T16" fmla="*/ 1 w 23"/>
                  <a:gd name="T17" fmla="*/ 23 h 23"/>
                  <a:gd name="T18" fmla="*/ 0 w 23"/>
                  <a:gd name="T19" fmla="*/ 16 h 23"/>
                  <a:gd name="T20" fmla="*/ 3 w 23"/>
                  <a:gd name="T21" fmla="*/ 16 h 23"/>
                  <a:gd name="T22" fmla="*/ 6 w 23"/>
                  <a:gd name="T23" fmla="*/ 15 h 23"/>
                  <a:gd name="T24" fmla="*/ 8 w 23"/>
                  <a:gd name="T25" fmla="*/ 13 h 23"/>
                  <a:gd name="T26" fmla="*/ 11 w 23"/>
                  <a:gd name="T27" fmla="*/ 11 h 23"/>
                  <a:gd name="T28" fmla="*/ 12 w 23"/>
                  <a:gd name="T29" fmla="*/ 9 h 23"/>
                  <a:gd name="T30" fmla="*/ 15 w 23"/>
                  <a:gd name="T31" fmla="*/ 6 h 23"/>
                  <a:gd name="T32" fmla="*/ 15 w 23"/>
                  <a:gd name="T33" fmla="*/ 3 h 23"/>
                  <a:gd name="T34" fmla="*/ 16 w 23"/>
                  <a:gd name="T35" fmla="*/ 0 h 23"/>
                  <a:gd name="T36" fmla="*/ 23 w 23"/>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3"/>
                  <a:gd name="T59" fmla="*/ 23 w 23"/>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3">
                    <a:moveTo>
                      <a:pt x="23" y="0"/>
                    </a:moveTo>
                    <a:lnTo>
                      <a:pt x="23" y="4"/>
                    </a:lnTo>
                    <a:lnTo>
                      <a:pt x="22" y="9"/>
                    </a:lnTo>
                    <a:lnTo>
                      <a:pt x="20" y="13"/>
                    </a:lnTo>
                    <a:lnTo>
                      <a:pt x="17" y="17"/>
                    </a:lnTo>
                    <a:lnTo>
                      <a:pt x="13" y="19"/>
                    </a:lnTo>
                    <a:lnTo>
                      <a:pt x="9" y="21"/>
                    </a:lnTo>
                    <a:lnTo>
                      <a:pt x="5" y="23"/>
                    </a:lnTo>
                    <a:lnTo>
                      <a:pt x="1" y="23"/>
                    </a:lnTo>
                    <a:lnTo>
                      <a:pt x="0" y="16"/>
                    </a:lnTo>
                    <a:lnTo>
                      <a:pt x="3" y="16"/>
                    </a:lnTo>
                    <a:lnTo>
                      <a:pt x="6" y="15"/>
                    </a:lnTo>
                    <a:lnTo>
                      <a:pt x="8" y="13"/>
                    </a:lnTo>
                    <a:lnTo>
                      <a:pt x="11" y="11"/>
                    </a:lnTo>
                    <a:lnTo>
                      <a:pt x="12" y="9"/>
                    </a:lnTo>
                    <a:lnTo>
                      <a:pt x="15" y="6"/>
                    </a:lnTo>
                    <a:lnTo>
                      <a:pt x="15" y="3"/>
                    </a:lnTo>
                    <a:lnTo>
                      <a:pt x="16" y="0"/>
                    </a:lnTo>
                    <a:lnTo>
                      <a:pt x="23" y="0"/>
                    </a:lnTo>
                    <a:close/>
                  </a:path>
                </a:pathLst>
              </a:custGeom>
              <a:solidFill>
                <a:srgbClr val="000000"/>
              </a:solidFill>
              <a:ln w="9525">
                <a:noFill/>
                <a:round/>
                <a:headEnd/>
                <a:tailEnd/>
              </a:ln>
            </p:spPr>
            <p:txBody>
              <a:bodyPr/>
              <a:lstStyle/>
              <a:p>
                <a:endParaRPr lang="he-IL"/>
              </a:p>
            </p:txBody>
          </p:sp>
          <p:sp>
            <p:nvSpPr>
              <p:cNvPr id="249" name="Freeform 352"/>
              <p:cNvSpPr>
                <a:spLocks/>
              </p:cNvSpPr>
              <p:nvPr/>
            </p:nvSpPr>
            <p:spPr bwMode="auto">
              <a:xfrm>
                <a:off x="4439" y="3031"/>
                <a:ext cx="7" cy="1"/>
              </a:xfrm>
              <a:custGeom>
                <a:avLst/>
                <a:gdLst>
                  <a:gd name="T0" fmla="*/ 7 w 7"/>
                  <a:gd name="T1" fmla="*/ 0 h 1"/>
                  <a:gd name="T2" fmla="*/ 0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7" y="0"/>
                    </a:moveTo>
                    <a:lnTo>
                      <a:pt x="0" y="0"/>
                    </a:lnTo>
                    <a:lnTo>
                      <a:pt x="7" y="0"/>
                    </a:lnTo>
                    <a:close/>
                  </a:path>
                </a:pathLst>
              </a:custGeom>
              <a:solidFill>
                <a:srgbClr val="000000"/>
              </a:solidFill>
              <a:ln w="9525">
                <a:noFill/>
                <a:round/>
                <a:headEnd/>
                <a:tailEnd/>
              </a:ln>
            </p:spPr>
            <p:txBody>
              <a:bodyPr/>
              <a:lstStyle/>
              <a:p>
                <a:endParaRPr lang="he-IL"/>
              </a:p>
            </p:txBody>
          </p:sp>
          <p:sp>
            <p:nvSpPr>
              <p:cNvPr id="250" name="Rectangle 353"/>
              <p:cNvSpPr>
                <a:spLocks noChangeArrowheads="1"/>
              </p:cNvSpPr>
              <p:nvPr/>
            </p:nvSpPr>
            <p:spPr bwMode="auto">
              <a:xfrm>
                <a:off x="4386" y="3047"/>
                <a:ext cx="38" cy="7"/>
              </a:xfrm>
              <a:prstGeom prst="rect">
                <a:avLst/>
              </a:prstGeom>
              <a:solidFill>
                <a:srgbClr val="000000"/>
              </a:solidFill>
              <a:ln w="9525">
                <a:noFill/>
                <a:miter lim="800000"/>
                <a:headEnd/>
                <a:tailEnd/>
              </a:ln>
            </p:spPr>
            <p:txBody>
              <a:bodyPr/>
              <a:lstStyle/>
              <a:p>
                <a:endParaRPr lang="he-IL"/>
              </a:p>
            </p:txBody>
          </p:sp>
          <p:sp>
            <p:nvSpPr>
              <p:cNvPr id="251" name="Freeform 354"/>
              <p:cNvSpPr>
                <a:spLocks/>
              </p:cNvSpPr>
              <p:nvPr/>
            </p:nvSpPr>
            <p:spPr bwMode="auto">
              <a:xfrm>
                <a:off x="4423" y="3047"/>
                <a:ext cx="1" cy="7"/>
              </a:xfrm>
              <a:custGeom>
                <a:avLst/>
                <a:gdLst>
                  <a:gd name="T0" fmla="*/ 1 w 1"/>
                  <a:gd name="T1" fmla="*/ 7 h 7"/>
                  <a:gd name="T2" fmla="*/ 1 w 1"/>
                  <a:gd name="T3" fmla="*/ 0 h 7"/>
                  <a:gd name="T4" fmla="*/ 0 w 1"/>
                  <a:gd name="T5" fmla="*/ 0 h 7"/>
                  <a:gd name="T6" fmla="*/ 1 w 1"/>
                  <a:gd name="T7" fmla="*/ 7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1" y="7"/>
                    </a:moveTo>
                    <a:lnTo>
                      <a:pt x="1" y="0"/>
                    </a:lnTo>
                    <a:lnTo>
                      <a:pt x="0" y="0"/>
                    </a:lnTo>
                    <a:lnTo>
                      <a:pt x="1" y="7"/>
                    </a:lnTo>
                    <a:close/>
                  </a:path>
                </a:pathLst>
              </a:custGeom>
              <a:solidFill>
                <a:srgbClr val="000000"/>
              </a:solidFill>
              <a:ln w="9525">
                <a:noFill/>
                <a:round/>
                <a:headEnd/>
                <a:tailEnd/>
              </a:ln>
            </p:spPr>
            <p:txBody>
              <a:bodyPr/>
              <a:lstStyle/>
              <a:p>
                <a:endParaRPr lang="he-IL"/>
              </a:p>
            </p:txBody>
          </p:sp>
          <p:sp>
            <p:nvSpPr>
              <p:cNvPr id="252" name="Freeform 355"/>
              <p:cNvSpPr>
                <a:spLocks/>
              </p:cNvSpPr>
              <p:nvPr/>
            </p:nvSpPr>
            <p:spPr bwMode="auto">
              <a:xfrm>
                <a:off x="4365" y="3031"/>
                <a:ext cx="22" cy="23"/>
              </a:xfrm>
              <a:custGeom>
                <a:avLst/>
                <a:gdLst>
                  <a:gd name="T0" fmla="*/ 21 w 22"/>
                  <a:gd name="T1" fmla="*/ 23 h 23"/>
                  <a:gd name="T2" fmla="*/ 17 w 22"/>
                  <a:gd name="T3" fmla="*/ 23 h 23"/>
                  <a:gd name="T4" fmla="*/ 13 w 22"/>
                  <a:gd name="T5" fmla="*/ 21 h 23"/>
                  <a:gd name="T6" fmla="*/ 9 w 22"/>
                  <a:gd name="T7" fmla="*/ 19 h 23"/>
                  <a:gd name="T8" fmla="*/ 6 w 22"/>
                  <a:gd name="T9" fmla="*/ 17 h 23"/>
                  <a:gd name="T10" fmla="*/ 3 w 22"/>
                  <a:gd name="T11" fmla="*/ 13 h 23"/>
                  <a:gd name="T12" fmla="*/ 1 w 22"/>
                  <a:gd name="T13" fmla="*/ 9 h 23"/>
                  <a:gd name="T14" fmla="*/ 0 w 22"/>
                  <a:gd name="T15" fmla="*/ 5 h 23"/>
                  <a:gd name="T16" fmla="*/ 0 w 22"/>
                  <a:gd name="T17" fmla="*/ 0 h 23"/>
                  <a:gd name="T18" fmla="*/ 7 w 22"/>
                  <a:gd name="T19" fmla="*/ 0 h 23"/>
                  <a:gd name="T20" fmla="*/ 7 w 22"/>
                  <a:gd name="T21" fmla="*/ 3 h 23"/>
                  <a:gd name="T22" fmla="*/ 8 w 22"/>
                  <a:gd name="T23" fmla="*/ 6 h 23"/>
                  <a:gd name="T24" fmla="*/ 9 w 22"/>
                  <a:gd name="T25" fmla="*/ 9 h 23"/>
                  <a:gd name="T26" fmla="*/ 11 w 22"/>
                  <a:gd name="T27" fmla="*/ 11 h 23"/>
                  <a:gd name="T28" fmla="*/ 13 w 22"/>
                  <a:gd name="T29" fmla="*/ 13 h 23"/>
                  <a:gd name="T30" fmla="*/ 16 w 22"/>
                  <a:gd name="T31" fmla="*/ 15 h 23"/>
                  <a:gd name="T32" fmla="*/ 18 w 22"/>
                  <a:gd name="T33" fmla="*/ 16 h 23"/>
                  <a:gd name="T34" fmla="*/ 22 w 22"/>
                  <a:gd name="T35" fmla="*/ 16 h 23"/>
                  <a:gd name="T36" fmla="*/ 21 w 22"/>
                  <a:gd name="T37" fmla="*/ 23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3"/>
                  <a:gd name="T59" fmla="*/ 22 w 22"/>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3">
                    <a:moveTo>
                      <a:pt x="21" y="23"/>
                    </a:moveTo>
                    <a:lnTo>
                      <a:pt x="17" y="23"/>
                    </a:lnTo>
                    <a:lnTo>
                      <a:pt x="13" y="21"/>
                    </a:lnTo>
                    <a:lnTo>
                      <a:pt x="9" y="19"/>
                    </a:lnTo>
                    <a:lnTo>
                      <a:pt x="6" y="17"/>
                    </a:lnTo>
                    <a:lnTo>
                      <a:pt x="3" y="13"/>
                    </a:lnTo>
                    <a:lnTo>
                      <a:pt x="1" y="9"/>
                    </a:lnTo>
                    <a:lnTo>
                      <a:pt x="0" y="5"/>
                    </a:lnTo>
                    <a:lnTo>
                      <a:pt x="0" y="0"/>
                    </a:lnTo>
                    <a:lnTo>
                      <a:pt x="7" y="0"/>
                    </a:lnTo>
                    <a:lnTo>
                      <a:pt x="7" y="3"/>
                    </a:lnTo>
                    <a:lnTo>
                      <a:pt x="8" y="6"/>
                    </a:lnTo>
                    <a:lnTo>
                      <a:pt x="9" y="9"/>
                    </a:lnTo>
                    <a:lnTo>
                      <a:pt x="11" y="11"/>
                    </a:lnTo>
                    <a:lnTo>
                      <a:pt x="13" y="13"/>
                    </a:lnTo>
                    <a:lnTo>
                      <a:pt x="16" y="15"/>
                    </a:lnTo>
                    <a:lnTo>
                      <a:pt x="18" y="16"/>
                    </a:lnTo>
                    <a:lnTo>
                      <a:pt x="22" y="16"/>
                    </a:lnTo>
                    <a:lnTo>
                      <a:pt x="21" y="23"/>
                    </a:lnTo>
                    <a:close/>
                  </a:path>
                </a:pathLst>
              </a:custGeom>
              <a:solidFill>
                <a:srgbClr val="000000"/>
              </a:solidFill>
              <a:ln w="9525">
                <a:noFill/>
                <a:round/>
                <a:headEnd/>
                <a:tailEnd/>
              </a:ln>
            </p:spPr>
            <p:txBody>
              <a:bodyPr/>
              <a:lstStyle/>
              <a:p>
                <a:endParaRPr lang="he-IL"/>
              </a:p>
            </p:txBody>
          </p:sp>
          <p:sp>
            <p:nvSpPr>
              <p:cNvPr id="253" name="Freeform 356"/>
              <p:cNvSpPr>
                <a:spLocks/>
              </p:cNvSpPr>
              <p:nvPr/>
            </p:nvSpPr>
            <p:spPr bwMode="auto">
              <a:xfrm>
                <a:off x="4386" y="3047"/>
                <a:ext cx="1" cy="7"/>
              </a:xfrm>
              <a:custGeom>
                <a:avLst/>
                <a:gdLst>
                  <a:gd name="T0" fmla="*/ 0 w 1"/>
                  <a:gd name="T1" fmla="*/ 7 h 7"/>
                  <a:gd name="T2" fmla="*/ 1 w 1"/>
                  <a:gd name="T3" fmla="*/ 0 h 7"/>
                  <a:gd name="T4" fmla="*/ 0 w 1"/>
                  <a:gd name="T5" fmla="*/ 0 h 7"/>
                  <a:gd name="T6" fmla="*/ 0 w 1"/>
                  <a:gd name="T7" fmla="*/ 7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7"/>
                    </a:moveTo>
                    <a:lnTo>
                      <a:pt x="1" y="0"/>
                    </a:lnTo>
                    <a:lnTo>
                      <a:pt x="0" y="0"/>
                    </a:lnTo>
                    <a:lnTo>
                      <a:pt x="0" y="7"/>
                    </a:lnTo>
                    <a:close/>
                  </a:path>
                </a:pathLst>
              </a:custGeom>
              <a:solidFill>
                <a:srgbClr val="000000"/>
              </a:solidFill>
              <a:ln w="9525">
                <a:noFill/>
                <a:round/>
                <a:headEnd/>
                <a:tailEnd/>
              </a:ln>
            </p:spPr>
            <p:txBody>
              <a:bodyPr/>
              <a:lstStyle/>
              <a:p>
                <a:endParaRPr lang="he-IL"/>
              </a:p>
            </p:txBody>
          </p:sp>
          <p:sp>
            <p:nvSpPr>
              <p:cNvPr id="254" name="Rectangle 357"/>
              <p:cNvSpPr>
                <a:spLocks noChangeArrowheads="1"/>
              </p:cNvSpPr>
              <p:nvPr/>
            </p:nvSpPr>
            <p:spPr bwMode="auto">
              <a:xfrm>
                <a:off x="4365" y="2939"/>
                <a:ext cx="7" cy="92"/>
              </a:xfrm>
              <a:prstGeom prst="rect">
                <a:avLst/>
              </a:prstGeom>
              <a:solidFill>
                <a:srgbClr val="000000"/>
              </a:solidFill>
              <a:ln w="9525">
                <a:noFill/>
                <a:miter lim="800000"/>
                <a:headEnd/>
                <a:tailEnd/>
              </a:ln>
            </p:spPr>
            <p:txBody>
              <a:bodyPr/>
              <a:lstStyle/>
              <a:p>
                <a:endParaRPr lang="he-IL"/>
              </a:p>
            </p:txBody>
          </p:sp>
          <p:sp>
            <p:nvSpPr>
              <p:cNvPr id="255" name="Freeform 358"/>
              <p:cNvSpPr>
                <a:spLocks/>
              </p:cNvSpPr>
              <p:nvPr/>
            </p:nvSpPr>
            <p:spPr bwMode="auto">
              <a:xfrm>
                <a:off x="4365" y="3031"/>
                <a:ext cx="7" cy="1"/>
              </a:xfrm>
              <a:custGeom>
                <a:avLst/>
                <a:gdLst>
                  <a:gd name="T0" fmla="*/ 0 w 7"/>
                  <a:gd name="T1" fmla="*/ 0 h 1"/>
                  <a:gd name="T2" fmla="*/ 7 w 7"/>
                  <a:gd name="T3" fmla="*/ 0 h 1"/>
                  <a:gd name="T4" fmla="*/ 0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lnTo>
                      <a:pt x="0" y="0"/>
                    </a:lnTo>
                    <a:close/>
                  </a:path>
                </a:pathLst>
              </a:custGeom>
              <a:solidFill>
                <a:srgbClr val="000000"/>
              </a:solidFill>
              <a:ln w="9525">
                <a:noFill/>
                <a:round/>
                <a:headEnd/>
                <a:tailEnd/>
              </a:ln>
            </p:spPr>
            <p:txBody>
              <a:bodyPr/>
              <a:lstStyle/>
              <a:p>
                <a:endParaRPr lang="he-IL"/>
              </a:p>
            </p:txBody>
          </p:sp>
          <p:sp>
            <p:nvSpPr>
              <p:cNvPr id="256" name="Freeform 359"/>
              <p:cNvSpPr>
                <a:spLocks/>
              </p:cNvSpPr>
              <p:nvPr/>
            </p:nvSpPr>
            <p:spPr bwMode="auto">
              <a:xfrm>
                <a:off x="4365" y="2916"/>
                <a:ext cx="21" cy="24"/>
              </a:xfrm>
              <a:custGeom>
                <a:avLst/>
                <a:gdLst>
                  <a:gd name="T0" fmla="*/ 0 w 21"/>
                  <a:gd name="T1" fmla="*/ 23 h 24"/>
                  <a:gd name="T2" fmla="*/ 0 w 21"/>
                  <a:gd name="T3" fmla="*/ 19 h 24"/>
                  <a:gd name="T4" fmla="*/ 1 w 21"/>
                  <a:gd name="T5" fmla="*/ 14 h 24"/>
                  <a:gd name="T6" fmla="*/ 3 w 21"/>
                  <a:gd name="T7" fmla="*/ 10 h 24"/>
                  <a:gd name="T8" fmla="*/ 6 w 21"/>
                  <a:gd name="T9" fmla="*/ 7 h 24"/>
                  <a:gd name="T10" fmla="*/ 9 w 21"/>
                  <a:gd name="T11" fmla="*/ 4 h 24"/>
                  <a:gd name="T12" fmla="*/ 13 w 21"/>
                  <a:gd name="T13" fmla="*/ 2 h 24"/>
                  <a:gd name="T14" fmla="*/ 17 w 21"/>
                  <a:gd name="T15" fmla="*/ 1 h 24"/>
                  <a:gd name="T16" fmla="*/ 21 w 21"/>
                  <a:gd name="T17" fmla="*/ 0 h 24"/>
                  <a:gd name="T18" fmla="*/ 21 w 21"/>
                  <a:gd name="T19" fmla="*/ 8 h 24"/>
                  <a:gd name="T20" fmla="*/ 18 w 21"/>
                  <a:gd name="T21" fmla="*/ 8 h 24"/>
                  <a:gd name="T22" fmla="*/ 16 w 21"/>
                  <a:gd name="T23" fmla="*/ 9 h 24"/>
                  <a:gd name="T24" fmla="*/ 13 w 21"/>
                  <a:gd name="T25" fmla="*/ 10 h 24"/>
                  <a:gd name="T26" fmla="*/ 11 w 21"/>
                  <a:gd name="T27" fmla="*/ 12 h 24"/>
                  <a:gd name="T28" fmla="*/ 9 w 21"/>
                  <a:gd name="T29" fmla="*/ 15 h 24"/>
                  <a:gd name="T30" fmla="*/ 8 w 21"/>
                  <a:gd name="T31" fmla="*/ 17 h 24"/>
                  <a:gd name="T32" fmla="*/ 7 w 21"/>
                  <a:gd name="T33" fmla="*/ 20 h 24"/>
                  <a:gd name="T34" fmla="*/ 7 w 21"/>
                  <a:gd name="T35" fmla="*/ 24 h 24"/>
                  <a:gd name="T36" fmla="*/ 0 w 21"/>
                  <a:gd name="T37" fmla="*/ 2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4"/>
                  <a:gd name="T59" fmla="*/ 21 w 21"/>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4">
                    <a:moveTo>
                      <a:pt x="0" y="23"/>
                    </a:moveTo>
                    <a:lnTo>
                      <a:pt x="0" y="19"/>
                    </a:lnTo>
                    <a:lnTo>
                      <a:pt x="1" y="14"/>
                    </a:lnTo>
                    <a:lnTo>
                      <a:pt x="3" y="10"/>
                    </a:lnTo>
                    <a:lnTo>
                      <a:pt x="6" y="7"/>
                    </a:lnTo>
                    <a:lnTo>
                      <a:pt x="9" y="4"/>
                    </a:lnTo>
                    <a:lnTo>
                      <a:pt x="13" y="2"/>
                    </a:lnTo>
                    <a:lnTo>
                      <a:pt x="17" y="1"/>
                    </a:lnTo>
                    <a:lnTo>
                      <a:pt x="21" y="0"/>
                    </a:lnTo>
                    <a:lnTo>
                      <a:pt x="21" y="8"/>
                    </a:lnTo>
                    <a:lnTo>
                      <a:pt x="18" y="8"/>
                    </a:lnTo>
                    <a:lnTo>
                      <a:pt x="16" y="9"/>
                    </a:lnTo>
                    <a:lnTo>
                      <a:pt x="13" y="10"/>
                    </a:lnTo>
                    <a:lnTo>
                      <a:pt x="11" y="12"/>
                    </a:lnTo>
                    <a:lnTo>
                      <a:pt x="9" y="15"/>
                    </a:lnTo>
                    <a:lnTo>
                      <a:pt x="8" y="17"/>
                    </a:lnTo>
                    <a:lnTo>
                      <a:pt x="7" y="20"/>
                    </a:lnTo>
                    <a:lnTo>
                      <a:pt x="7" y="24"/>
                    </a:lnTo>
                    <a:lnTo>
                      <a:pt x="0" y="23"/>
                    </a:lnTo>
                    <a:close/>
                  </a:path>
                </a:pathLst>
              </a:custGeom>
              <a:solidFill>
                <a:srgbClr val="000000"/>
              </a:solidFill>
              <a:ln w="9525">
                <a:noFill/>
                <a:round/>
                <a:headEnd/>
                <a:tailEnd/>
              </a:ln>
            </p:spPr>
            <p:txBody>
              <a:bodyPr/>
              <a:lstStyle/>
              <a:p>
                <a:endParaRPr lang="he-IL"/>
              </a:p>
            </p:txBody>
          </p:sp>
          <p:sp>
            <p:nvSpPr>
              <p:cNvPr id="257" name="Freeform 360"/>
              <p:cNvSpPr>
                <a:spLocks/>
              </p:cNvSpPr>
              <p:nvPr/>
            </p:nvSpPr>
            <p:spPr bwMode="auto">
              <a:xfrm>
                <a:off x="4365" y="2939"/>
                <a:ext cx="7" cy="1"/>
              </a:xfrm>
              <a:custGeom>
                <a:avLst/>
                <a:gdLst>
                  <a:gd name="T0" fmla="*/ 0 w 7"/>
                  <a:gd name="T1" fmla="*/ 0 h 1"/>
                  <a:gd name="T2" fmla="*/ 7 w 7"/>
                  <a:gd name="T3" fmla="*/ 1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7" y="1"/>
                    </a:lnTo>
                    <a:lnTo>
                      <a:pt x="7" y="0"/>
                    </a:lnTo>
                    <a:lnTo>
                      <a:pt x="0" y="0"/>
                    </a:lnTo>
                    <a:close/>
                  </a:path>
                </a:pathLst>
              </a:custGeom>
              <a:solidFill>
                <a:srgbClr val="000000"/>
              </a:solidFill>
              <a:ln w="9525">
                <a:noFill/>
                <a:round/>
                <a:headEnd/>
                <a:tailEnd/>
              </a:ln>
            </p:spPr>
            <p:txBody>
              <a:bodyPr/>
              <a:lstStyle/>
              <a:p>
                <a:endParaRPr lang="he-IL"/>
              </a:p>
            </p:txBody>
          </p:sp>
          <p:sp>
            <p:nvSpPr>
              <p:cNvPr id="258" name="Freeform 361"/>
              <p:cNvSpPr>
                <a:spLocks/>
              </p:cNvSpPr>
              <p:nvPr/>
            </p:nvSpPr>
            <p:spPr bwMode="auto">
              <a:xfrm>
                <a:off x="4386" y="2916"/>
                <a:ext cx="1" cy="8"/>
              </a:xfrm>
              <a:custGeom>
                <a:avLst/>
                <a:gdLst>
                  <a:gd name="T0" fmla="*/ 0 w 1"/>
                  <a:gd name="T1" fmla="*/ 0 h 8"/>
                  <a:gd name="T2" fmla="*/ 0 w 1"/>
                  <a:gd name="T3" fmla="*/ 8 h 8"/>
                  <a:gd name="T4" fmla="*/ 0 w 1"/>
                  <a:gd name="T5" fmla="*/ 0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8"/>
                    </a:lnTo>
                    <a:lnTo>
                      <a:pt x="0" y="0"/>
                    </a:lnTo>
                    <a:close/>
                  </a:path>
                </a:pathLst>
              </a:custGeom>
              <a:solidFill>
                <a:srgbClr val="000000"/>
              </a:solidFill>
              <a:ln w="9525">
                <a:noFill/>
                <a:round/>
                <a:headEnd/>
                <a:tailEnd/>
              </a:ln>
            </p:spPr>
            <p:txBody>
              <a:bodyPr/>
              <a:lstStyle/>
              <a:p>
                <a:endParaRPr lang="he-IL"/>
              </a:p>
            </p:txBody>
          </p:sp>
          <p:sp>
            <p:nvSpPr>
              <p:cNvPr id="259" name="Freeform 362"/>
              <p:cNvSpPr>
                <a:spLocks/>
              </p:cNvSpPr>
              <p:nvPr/>
            </p:nvSpPr>
            <p:spPr bwMode="auto">
              <a:xfrm>
                <a:off x="4400" y="2950"/>
                <a:ext cx="45" cy="24"/>
              </a:xfrm>
              <a:custGeom>
                <a:avLst/>
                <a:gdLst>
                  <a:gd name="T0" fmla="*/ 45 w 45"/>
                  <a:gd name="T1" fmla="*/ 4 h 24"/>
                  <a:gd name="T2" fmla="*/ 41 w 45"/>
                  <a:gd name="T3" fmla="*/ 7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9 h 24"/>
                  <a:gd name="T30" fmla="*/ 33 w 45"/>
                  <a:gd name="T31" fmla="*/ 7 h 24"/>
                  <a:gd name="T32" fmla="*/ 36 w 45"/>
                  <a:gd name="T33" fmla="*/ 3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7"/>
                    </a:lnTo>
                    <a:lnTo>
                      <a:pt x="36" y="11"/>
                    </a:lnTo>
                    <a:lnTo>
                      <a:pt x="31" y="14"/>
                    </a:lnTo>
                    <a:lnTo>
                      <a:pt x="26" y="17"/>
                    </a:lnTo>
                    <a:lnTo>
                      <a:pt x="21" y="19"/>
                    </a:lnTo>
                    <a:lnTo>
                      <a:pt x="15" y="21"/>
                    </a:lnTo>
                    <a:lnTo>
                      <a:pt x="8" y="23"/>
                    </a:lnTo>
                    <a:lnTo>
                      <a:pt x="1" y="24"/>
                    </a:lnTo>
                    <a:lnTo>
                      <a:pt x="0" y="19"/>
                    </a:lnTo>
                    <a:lnTo>
                      <a:pt x="7" y="18"/>
                    </a:lnTo>
                    <a:lnTo>
                      <a:pt x="13" y="16"/>
                    </a:lnTo>
                    <a:lnTo>
                      <a:pt x="18" y="14"/>
                    </a:lnTo>
                    <a:lnTo>
                      <a:pt x="24" y="12"/>
                    </a:lnTo>
                    <a:lnTo>
                      <a:pt x="28" y="9"/>
                    </a:lnTo>
                    <a:lnTo>
                      <a:pt x="33" y="7"/>
                    </a:lnTo>
                    <a:lnTo>
                      <a:pt x="36" y="3"/>
                    </a:lnTo>
                    <a:lnTo>
                      <a:pt x="41" y="0"/>
                    </a:lnTo>
                    <a:lnTo>
                      <a:pt x="45" y="4"/>
                    </a:lnTo>
                    <a:close/>
                  </a:path>
                </a:pathLst>
              </a:custGeom>
              <a:solidFill>
                <a:srgbClr val="000000"/>
              </a:solidFill>
              <a:ln w="9525">
                <a:noFill/>
                <a:round/>
                <a:headEnd/>
                <a:tailEnd/>
              </a:ln>
            </p:spPr>
            <p:txBody>
              <a:bodyPr/>
              <a:lstStyle/>
              <a:p>
                <a:endParaRPr lang="he-IL"/>
              </a:p>
            </p:txBody>
          </p:sp>
          <p:sp>
            <p:nvSpPr>
              <p:cNvPr id="260" name="Freeform 363"/>
              <p:cNvSpPr>
                <a:spLocks/>
              </p:cNvSpPr>
              <p:nvPr/>
            </p:nvSpPr>
            <p:spPr bwMode="auto">
              <a:xfrm>
                <a:off x="4400" y="2960"/>
                <a:ext cx="45" cy="24"/>
              </a:xfrm>
              <a:custGeom>
                <a:avLst/>
                <a:gdLst>
                  <a:gd name="T0" fmla="*/ 45 w 45"/>
                  <a:gd name="T1" fmla="*/ 4 h 24"/>
                  <a:gd name="T2" fmla="*/ 41 w 45"/>
                  <a:gd name="T3" fmla="*/ 7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7 h 24"/>
                  <a:gd name="T22" fmla="*/ 13 w 45"/>
                  <a:gd name="T23" fmla="*/ 16 h 24"/>
                  <a:gd name="T24" fmla="*/ 18 w 45"/>
                  <a:gd name="T25" fmla="*/ 14 h 24"/>
                  <a:gd name="T26" fmla="*/ 24 w 45"/>
                  <a:gd name="T27" fmla="*/ 12 h 24"/>
                  <a:gd name="T28" fmla="*/ 28 w 45"/>
                  <a:gd name="T29" fmla="*/ 9 h 24"/>
                  <a:gd name="T30" fmla="*/ 33 w 45"/>
                  <a:gd name="T31" fmla="*/ 7 h 24"/>
                  <a:gd name="T32" fmla="*/ 36 w 45"/>
                  <a:gd name="T33" fmla="*/ 3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7"/>
                    </a:lnTo>
                    <a:lnTo>
                      <a:pt x="36" y="11"/>
                    </a:lnTo>
                    <a:lnTo>
                      <a:pt x="31" y="14"/>
                    </a:lnTo>
                    <a:lnTo>
                      <a:pt x="26" y="17"/>
                    </a:lnTo>
                    <a:lnTo>
                      <a:pt x="21" y="19"/>
                    </a:lnTo>
                    <a:lnTo>
                      <a:pt x="15" y="21"/>
                    </a:lnTo>
                    <a:lnTo>
                      <a:pt x="8" y="23"/>
                    </a:lnTo>
                    <a:lnTo>
                      <a:pt x="1" y="24"/>
                    </a:lnTo>
                    <a:lnTo>
                      <a:pt x="0" y="19"/>
                    </a:lnTo>
                    <a:lnTo>
                      <a:pt x="7" y="17"/>
                    </a:lnTo>
                    <a:lnTo>
                      <a:pt x="13" y="16"/>
                    </a:lnTo>
                    <a:lnTo>
                      <a:pt x="18" y="14"/>
                    </a:lnTo>
                    <a:lnTo>
                      <a:pt x="24" y="12"/>
                    </a:lnTo>
                    <a:lnTo>
                      <a:pt x="28" y="9"/>
                    </a:lnTo>
                    <a:lnTo>
                      <a:pt x="33" y="7"/>
                    </a:lnTo>
                    <a:lnTo>
                      <a:pt x="36" y="3"/>
                    </a:lnTo>
                    <a:lnTo>
                      <a:pt x="41" y="0"/>
                    </a:lnTo>
                    <a:lnTo>
                      <a:pt x="45" y="4"/>
                    </a:lnTo>
                    <a:close/>
                  </a:path>
                </a:pathLst>
              </a:custGeom>
              <a:solidFill>
                <a:srgbClr val="000000"/>
              </a:solidFill>
              <a:ln w="9525">
                <a:noFill/>
                <a:round/>
                <a:headEnd/>
                <a:tailEnd/>
              </a:ln>
            </p:spPr>
            <p:txBody>
              <a:bodyPr/>
              <a:lstStyle/>
              <a:p>
                <a:endParaRPr lang="he-IL"/>
              </a:p>
            </p:txBody>
          </p:sp>
          <p:sp>
            <p:nvSpPr>
              <p:cNvPr id="261" name="Freeform 364"/>
              <p:cNvSpPr>
                <a:spLocks/>
              </p:cNvSpPr>
              <p:nvPr/>
            </p:nvSpPr>
            <p:spPr bwMode="auto">
              <a:xfrm>
                <a:off x="4400" y="2970"/>
                <a:ext cx="45" cy="24"/>
              </a:xfrm>
              <a:custGeom>
                <a:avLst/>
                <a:gdLst>
                  <a:gd name="T0" fmla="*/ 45 w 45"/>
                  <a:gd name="T1" fmla="*/ 3 h 24"/>
                  <a:gd name="T2" fmla="*/ 41 w 45"/>
                  <a:gd name="T3" fmla="*/ 7 h 24"/>
                  <a:gd name="T4" fmla="*/ 36 w 45"/>
                  <a:gd name="T5" fmla="*/ 11 h 24"/>
                  <a:gd name="T6" fmla="*/ 31 w 45"/>
                  <a:gd name="T7" fmla="*/ 13 h 24"/>
                  <a:gd name="T8" fmla="*/ 26 w 45"/>
                  <a:gd name="T9" fmla="*/ 16 h 24"/>
                  <a:gd name="T10" fmla="*/ 21 w 45"/>
                  <a:gd name="T11" fmla="*/ 19 h 24"/>
                  <a:gd name="T12" fmla="*/ 15 w 45"/>
                  <a:gd name="T13" fmla="*/ 21 h 24"/>
                  <a:gd name="T14" fmla="*/ 8 w 45"/>
                  <a:gd name="T15" fmla="*/ 22 h 24"/>
                  <a:gd name="T16" fmla="*/ 1 w 45"/>
                  <a:gd name="T17" fmla="*/ 24 h 24"/>
                  <a:gd name="T18" fmla="*/ 0 w 45"/>
                  <a:gd name="T19" fmla="*/ 18 h 24"/>
                  <a:gd name="T20" fmla="*/ 7 w 45"/>
                  <a:gd name="T21" fmla="*/ 17 h 24"/>
                  <a:gd name="T22" fmla="*/ 13 w 45"/>
                  <a:gd name="T23" fmla="*/ 16 h 24"/>
                  <a:gd name="T24" fmla="*/ 18 w 45"/>
                  <a:gd name="T25" fmla="*/ 14 h 24"/>
                  <a:gd name="T26" fmla="*/ 24 w 45"/>
                  <a:gd name="T27" fmla="*/ 12 h 24"/>
                  <a:gd name="T28" fmla="*/ 28 w 45"/>
                  <a:gd name="T29" fmla="*/ 9 h 24"/>
                  <a:gd name="T30" fmla="*/ 33 w 45"/>
                  <a:gd name="T31" fmla="*/ 6 h 24"/>
                  <a:gd name="T32" fmla="*/ 36 w 45"/>
                  <a:gd name="T33" fmla="*/ 3 h 24"/>
                  <a:gd name="T34" fmla="*/ 41 w 45"/>
                  <a:gd name="T35" fmla="*/ 0 h 24"/>
                  <a:gd name="T36" fmla="*/ 45 w 45"/>
                  <a:gd name="T37" fmla="*/ 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3"/>
                    </a:moveTo>
                    <a:lnTo>
                      <a:pt x="41" y="7"/>
                    </a:lnTo>
                    <a:lnTo>
                      <a:pt x="36" y="11"/>
                    </a:lnTo>
                    <a:lnTo>
                      <a:pt x="31" y="13"/>
                    </a:lnTo>
                    <a:lnTo>
                      <a:pt x="26" y="16"/>
                    </a:lnTo>
                    <a:lnTo>
                      <a:pt x="21" y="19"/>
                    </a:lnTo>
                    <a:lnTo>
                      <a:pt x="15" y="21"/>
                    </a:lnTo>
                    <a:lnTo>
                      <a:pt x="8" y="22"/>
                    </a:lnTo>
                    <a:lnTo>
                      <a:pt x="1" y="24"/>
                    </a:lnTo>
                    <a:lnTo>
                      <a:pt x="0" y="18"/>
                    </a:lnTo>
                    <a:lnTo>
                      <a:pt x="7" y="17"/>
                    </a:lnTo>
                    <a:lnTo>
                      <a:pt x="13" y="16"/>
                    </a:lnTo>
                    <a:lnTo>
                      <a:pt x="18" y="14"/>
                    </a:lnTo>
                    <a:lnTo>
                      <a:pt x="24" y="12"/>
                    </a:lnTo>
                    <a:lnTo>
                      <a:pt x="28" y="9"/>
                    </a:lnTo>
                    <a:lnTo>
                      <a:pt x="33" y="6"/>
                    </a:lnTo>
                    <a:lnTo>
                      <a:pt x="36" y="3"/>
                    </a:lnTo>
                    <a:lnTo>
                      <a:pt x="41" y="0"/>
                    </a:lnTo>
                    <a:lnTo>
                      <a:pt x="45" y="3"/>
                    </a:lnTo>
                    <a:close/>
                  </a:path>
                </a:pathLst>
              </a:custGeom>
              <a:solidFill>
                <a:srgbClr val="000000"/>
              </a:solidFill>
              <a:ln w="9525">
                <a:noFill/>
                <a:round/>
                <a:headEnd/>
                <a:tailEnd/>
              </a:ln>
            </p:spPr>
            <p:txBody>
              <a:bodyPr/>
              <a:lstStyle/>
              <a:p>
                <a:endParaRPr lang="he-IL"/>
              </a:p>
            </p:txBody>
          </p:sp>
          <p:sp>
            <p:nvSpPr>
              <p:cNvPr id="262" name="Freeform 365"/>
              <p:cNvSpPr>
                <a:spLocks/>
              </p:cNvSpPr>
              <p:nvPr/>
            </p:nvSpPr>
            <p:spPr bwMode="auto">
              <a:xfrm>
                <a:off x="4400" y="2979"/>
                <a:ext cx="45" cy="24"/>
              </a:xfrm>
              <a:custGeom>
                <a:avLst/>
                <a:gdLst>
                  <a:gd name="T0" fmla="*/ 45 w 45"/>
                  <a:gd name="T1" fmla="*/ 4 h 24"/>
                  <a:gd name="T2" fmla="*/ 41 w 45"/>
                  <a:gd name="T3" fmla="*/ 8 h 24"/>
                  <a:gd name="T4" fmla="*/ 36 w 45"/>
                  <a:gd name="T5" fmla="*/ 11 h 24"/>
                  <a:gd name="T6" fmla="*/ 31 w 45"/>
                  <a:gd name="T7" fmla="*/ 14 h 24"/>
                  <a:gd name="T8" fmla="*/ 26 w 45"/>
                  <a:gd name="T9" fmla="*/ 17 h 24"/>
                  <a:gd name="T10" fmla="*/ 21 w 45"/>
                  <a:gd name="T11" fmla="*/ 19 h 24"/>
                  <a:gd name="T12" fmla="*/ 15 w 45"/>
                  <a:gd name="T13" fmla="*/ 22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10 h 24"/>
                  <a:gd name="T30" fmla="*/ 33 w 45"/>
                  <a:gd name="T31" fmla="*/ 7 h 24"/>
                  <a:gd name="T32" fmla="*/ 36 w 45"/>
                  <a:gd name="T33" fmla="*/ 4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8"/>
                    </a:lnTo>
                    <a:lnTo>
                      <a:pt x="36" y="11"/>
                    </a:lnTo>
                    <a:lnTo>
                      <a:pt x="31" y="14"/>
                    </a:lnTo>
                    <a:lnTo>
                      <a:pt x="26" y="17"/>
                    </a:lnTo>
                    <a:lnTo>
                      <a:pt x="21" y="19"/>
                    </a:lnTo>
                    <a:lnTo>
                      <a:pt x="15" y="22"/>
                    </a:lnTo>
                    <a:lnTo>
                      <a:pt x="8" y="23"/>
                    </a:lnTo>
                    <a:lnTo>
                      <a:pt x="1" y="24"/>
                    </a:lnTo>
                    <a:lnTo>
                      <a:pt x="0" y="19"/>
                    </a:lnTo>
                    <a:lnTo>
                      <a:pt x="7" y="18"/>
                    </a:lnTo>
                    <a:lnTo>
                      <a:pt x="13" y="16"/>
                    </a:lnTo>
                    <a:lnTo>
                      <a:pt x="18" y="14"/>
                    </a:lnTo>
                    <a:lnTo>
                      <a:pt x="24" y="12"/>
                    </a:lnTo>
                    <a:lnTo>
                      <a:pt x="28" y="10"/>
                    </a:lnTo>
                    <a:lnTo>
                      <a:pt x="33" y="7"/>
                    </a:lnTo>
                    <a:lnTo>
                      <a:pt x="36" y="4"/>
                    </a:lnTo>
                    <a:lnTo>
                      <a:pt x="41" y="0"/>
                    </a:lnTo>
                    <a:lnTo>
                      <a:pt x="45" y="4"/>
                    </a:lnTo>
                    <a:close/>
                  </a:path>
                </a:pathLst>
              </a:custGeom>
              <a:solidFill>
                <a:srgbClr val="000000"/>
              </a:solidFill>
              <a:ln w="9525">
                <a:noFill/>
                <a:round/>
                <a:headEnd/>
                <a:tailEnd/>
              </a:ln>
            </p:spPr>
            <p:txBody>
              <a:bodyPr/>
              <a:lstStyle/>
              <a:p>
                <a:endParaRPr lang="he-IL"/>
              </a:p>
            </p:txBody>
          </p:sp>
          <p:sp>
            <p:nvSpPr>
              <p:cNvPr id="263" name="Freeform 366"/>
              <p:cNvSpPr>
                <a:spLocks/>
              </p:cNvSpPr>
              <p:nvPr/>
            </p:nvSpPr>
            <p:spPr bwMode="auto">
              <a:xfrm>
                <a:off x="4400" y="2989"/>
                <a:ext cx="45" cy="24"/>
              </a:xfrm>
              <a:custGeom>
                <a:avLst/>
                <a:gdLst>
                  <a:gd name="T0" fmla="*/ 45 w 45"/>
                  <a:gd name="T1" fmla="*/ 4 h 24"/>
                  <a:gd name="T2" fmla="*/ 41 w 45"/>
                  <a:gd name="T3" fmla="*/ 8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10 h 24"/>
                  <a:gd name="T30" fmla="*/ 33 w 45"/>
                  <a:gd name="T31" fmla="*/ 7 h 24"/>
                  <a:gd name="T32" fmla="*/ 36 w 45"/>
                  <a:gd name="T33" fmla="*/ 4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8"/>
                    </a:lnTo>
                    <a:lnTo>
                      <a:pt x="36" y="11"/>
                    </a:lnTo>
                    <a:lnTo>
                      <a:pt x="31" y="14"/>
                    </a:lnTo>
                    <a:lnTo>
                      <a:pt x="26" y="17"/>
                    </a:lnTo>
                    <a:lnTo>
                      <a:pt x="21" y="19"/>
                    </a:lnTo>
                    <a:lnTo>
                      <a:pt x="15" y="21"/>
                    </a:lnTo>
                    <a:lnTo>
                      <a:pt x="8" y="23"/>
                    </a:lnTo>
                    <a:lnTo>
                      <a:pt x="1" y="24"/>
                    </a:lnTo>
                    <a:lnTo>
                      <a:pt x="0" y="19"/>
                    </a:lnTo>
                    <a:lnTo>
                      <a:pt x="7" y="18"/>
                    </a:lnTo>
                    <a:lnTo>
                      <a:pt x="13" y="16"/>
                    </a:lnTo>
                    <a:lnTo>
                      <a:pt x="18" y="14"/>
                    </a:lnTo>
                    <a:lnTo>
                      <a:pt x="24" y="12"/>
                    </a:lnTo>
                    <a:lnTo>
                      <a:pt x="28" y="10"/>
                    </a:lnTo>
                    <a:lnTo>
                      <a:pt x="33" y="7"/>
                    </a:lnTo>
                    <a:lnTo>
                      <a:pt x="36" y="4"/>
                    </a:lnTo>
                    <a:lnTo>
                      <a:pt x="41" y="0"/>
                    </a:lnTo>
                    <a:lnTo>
                      <a:pt x="45" y="4"/>
                    </a:lnTo>
                    <a:close/>
                  </a:path>
                </a:pathLst>
              </a:custGeom>
              <a:solidFill>
                <a:srgbClr val="000000"/>
              </a:solidFill>
              <a:ln w="9525">
                <a:noFill/>
                <a:round/>
                <a:headEnd/>
                <a:tailEnd/>
              </a:ln>
            </p:spPr>
            <p:txBody>
              <a:bodyPr/>
              <a:lstStyle/>
              <a:p>
                <a:endParaRPr lang="he-IL"/>
              </a:p>
            </p:txBody>
          </p:sp>
          <p:sp>
            <p:nvSpPr>
              <p:cNvPr id="264" name="Freeform 367"/>
              <p:cNvSpPr>
                <a:spLocks/>
              </p:cNvSpPr>
              <p:nvPr/>
            </p:nvSpPr>
            <p:spPr bwMode="auto">
              <a:xfrm>
                <a:off x="4400" y="2999"/>
                <a:ext cx="45" cy="24"/>
              </a:xfrm>
              <a:custGeom>
                <a:avLst/>
                <a:gdLst>
                  <a:gd name="T0" fmla="*/ 45 w 45"/>
                  <a:gd name="T1" fmla="*/ 4 h 24"/>
                  <a:gd name="T2" fmla="*/ 41 w 45"/>
                  <a:gd name="T3" fmla="*/ 7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7 h 24"/>
                  <a:gd name="T22" fmla="*/ 13 w 45"/>
                  <a:gd name="T23" fmla="*/ 16 h 24"/>
                  <a:gd name="T24" fmla="*/ 18 w 45"/>
                  <a:gd name="T25" fmla="*/ 14 h 24"/>
                  <a:gd name="T26" fmla="*/ 24 w 45"/>
                  <a:gd name="T27" fmla="*/ 12 h 24"/>
                  <a:gd name="T28" fmla="*/ 28 w 45"/>
                  <a:gd name="T29" fmla="*/ 9 h 24"/>
                  <a:gd name="T30" fmla="*/ 33 w 45"/>
                  <a:gd name="T31" fmla="*/ 7 h 24"/>
                  <a:gd name="T32" fmla="*/ 36 w 45"/>
                  <a:gd name="T33" fmla="*/ 3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7"/>
                    </a:lnTo>
                    <a:lnTo>
                      <a:pt x="36" y="11"/>
                    </a:lnTo>
                    <a:lnTo>
                      <a:pt x="31" y="14"/>
                    </a:lnTo>
                    <a:lnTo>
                      <a:pt x="26" y="17"/>
                    </a:lnTo>
                    <a:lnTo>
                      <a:pt x="21" y="19"/>
                    </a:lnTo>
                    <a:lnTo>
                      <a:pt x="15" y="21"/>
                    </a:lnTo>
                    <a:lnTo>
                      <a:pt x="8" y="23"/>
                    </a:lnTo>
                    <a:lnTo>
                      <a:pt x="1" y="24"/>
                    </a:lnTo>
                    <a:lnTo>
                      <a:pt x="0" y="19"/>
                    </a:lnTo>
                    <a:lnTo>
                      <a:pt x="7" y="17"/>
                    </a:lnTo>
                    <a:lnTo>
                      <a:pt x="13" y="16"/>
                    </a:lnTo>
                    <a:lnTo>
                      <a:pt x="18" y="14"/>
                    </a:lnTo>
                    <a:lnTo>
                      <a:pt x="24" y="12"/>
                    </a:lnTo>
                    <a:lnTo>
                      <a:pt x="28" y="9"/>
                    </a:lnTo>
                    <a:lnTo>
                      <a:pt x="33" y="7"/>
                    </a:lnTo>
                    <a:lnTo>
                      <a:pt x="36" y="3"/>
                    </a:lnTo>
                    <a:lnTo>
                      <a:pt x="41" y="0"/>
                    </a:lnTo>
                    <a:lnTo>
                      <a:pt x="45" y="4"/>
                    </a:lnTo>
                    <a:close/>
                  </a:path>
                </a:pathLst>
              </a:custGeom>
              <a:solidFill>
                <a:srgbClr val="000000"/>
              </a:solidFill>
              <a:ln w="9525">
                <a:noFill/>
                <a:round/>
                <a:headEnd/>
                <a:tailEnd/>
              </a:ln>
            </p:spPr>
            <p:txBody>
              <a:bodyPr/>
              <a:lstStyle/>
              <a:p>
                <a:endParaRPr lang="he-IL"/>
              </a:p>
            </p:txBody>
          </p:sp>
          <p:sp>
            <p:nvSpPr>
              <p:cNvPr id="265" name="Freeform 368"/>
              <p:cNvSpPr>
                <a:spLocks/>
              </p:cNvSpPr>
              <p:nvPr/>
            </p:nvSpPr>
            <p:spPr bwMode="auto">
              <a:xfrm>
                <a:off x="4400" y="3009"/>
                <a:ext cx="45" cy="24"/>
              </a:xfrm>
              <a:custGeom>
                <a:avLst/>
                <a:gdLst>
                  <a:gd name="T0" fmla="*/ 45 w 45"/>
                  <a:gd name="T1" fmla="*/ 3 h 24"/>
                  <a:gd name="T2" fmla="*/ 41 w 45"/>
                  <a:gd name="T3" fmla="*/ 7 h 24"/>
                  <a:gd name="T4" fmla="*/ 36 w 45"/>
                  <a:gd name="T5" fmla="*/ 11 h 24"/>
                  <a:gd name="T6" fmla="*/ 31 w 45"/>
                  <a:gd name="T7" fmla="*/ 14 h 24"/>
                  <a:gd name="T8" fmla="*/ 26 w 45"/>
                  <a:gd name="T9" fmla="*/ 16 h 24"/>
                  <a:gd name="T10" fmla="*/ 21 w 45"/>
                  <a:gd name="T11" fmla="*/ 19 h 24"/>
                  <a:gd name="T12" fmla="*/ 15 w 45"/>
                  <a:gd name="T13" fmla="*/ 21 h 24"/>
                  <a:gd name="T14" fmla="*/ 8 w 45"/>
                  <a:gd name="T15" fmla="*/ 22 h 24"/>
                  <a:gd name="T16" fmla="*/ 1 w 45"/>
                  <a:gd name="T17" fmla="*/ 24 h 24"/>
                  <a:gd name="T18" fmla="*/ 0 w 45"/>
                  <a:gd name="T19" fmla="*/ 18 h 24"/>
                  <a:gd name="T20" fmla="*/ 7 w 45"/>
                  <a:gd name="T21" fmla="*/ 17 h 24"/>
                  <a:gd name="T22" fmla="*/ 13 w 45"/>
                  <a:gd name="T23" fmla="*/ 16 h 24"/>
                  <a:gd name="T24" fmla="*/ 18 w 45"/>
                  <a:gd name="T25" fmla="*/ 14 h 24"/>
                  <a:gd name="T26" fmla="*/ 24 w 45"/>
                  <a:gd name="T27" fmla="*/ 12 h 24"/>
                  <a:gd name="T28" fmla="*/ 28 w 45"/>
                  <a:gd name="T29" fmla="*/ 9 h 24"/>
                  <a:gd name="T30" fmla="*/ 33 w 45"/>
                  <a:gd name="T31" fmla="*/ 6 h 24"/>
                  <a:gd name="T32" fmla="*/ 36 w 45"/>
                  <a:gd name="T33" fmla="*/ 3 h 24"/>
                  <a:gd name="T34" fmla="*/ 41 w 45"/>
                  <a:gd name="T35" fmla="*/ 0 h 24"/>
                  <a:gd name="T36" fmla="*/ 45 w 45"/>
                  <a:gd name="T37" fmla="*/ 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3"/>
                    </a:moveTo>
                    <a:lnTo>
                      <a:pt x="41" y="7"/>
                    </a:lnTo>
                    <a:lnTo>
                      <a:pt x="36" y="11"/>
                    </a:lnTo>
                    <a:lnTo>
                      <a:pt x="31" y="14"/>
                    </a:lnTo>
                    <a:lnTo>
                      <a:pt x="26" y="16"/>
                    </a:lnTo>
                    <a:lnTo>
                      <a:pt x="21" y="19"/>
                    </a:lnTo>
                    <a:lnTo>
                      <a:pt x="15" y="21"/>
                    </a:lnTo>
                    <a:lnTo>
                      <a:pt x="8" y="22"/>
                    </a:lnTo>
                    <a:lnTo>
                      <a:pt x="1" y="24"/>
                    </a:lnTo>
                    <a:lnTo>
                      <a:pt x="0" y="18"/>
                    </a:lnTo>
                    <a:lnTo>
                      <a:pt x="7" y="17"/>
                    </a:lnTo>
                    <a:lnTo>
                      <a:pt x="13" y="16"/>
                    </a:lnTo>
                    <a:lnTo>
                      <a:pt x="18" y="14"/>
                    </a:lnTo>
                    <a:lnTo>
                      <a:pt x="24" y="12"/>
                    </a:lnTo>
                    <a:lnTo>
                      <a:pt x="28" y="9"/>
                    </a:lnTo>
                    <a:lnTo>
                      <a:pt x="33" y="6"/>
                    </a:lnTo>
                    <a:lnTo>
                      <a:pt x="36" y="3"/>
                    </a:lnTo>
                    <a:lnTo>
                      <a:pt x="41" y="0"/>
                    </a:lnTo>
                    <a:lnTo>
                      <a:pt x="45" y="3"/>
                    </a:lnTo>
                    <a:close/>
                  </a:path>
                </a:pathLst>
              </a:custGeom>
              <a:solidFill>
                <a:srgbClr val="000000"/>
              </a:solidFill>
              <a:ln w="9525">
                <a:noFill/>
                <a:round/>
                <a:headEnd/>
                <a:tailEnd/>
              </a:ln>
            </p:spPr>
            <p:txBody>
              <a:bodyPr/>
              <a:lstStyle/>
              <a:p>
                <a:endParaRPr lang="he-IL"/>
              </a:p>
            </p:txBody>
          </p:sp>
          <p:sp>
            <p:nvSpPr>
              <p:cNvPr id="266" name="Freeform 369"/>
              <p:cNvSpPr>
                <a:spLocks/>
              </p:cNvSpPr>
              <p:nvPr/>
            </p:nvSpPr>
            <p:spPr bwMode="auto">
              <a:xfrm>
                <a:off x="4400" y="3018"/>
                <a:ext cx="45" cy="24"/>
              </a:xfrm>
              <a:custGeom>
                <a:avLst/>
                <a:gdLst>
                  <a:gd name="T0" fmla="*/ 45 w 45"/>
                  <a:gd name="T1" fmla="*/ 4 h 24"/>
                  <a:gd name="T2" fmla="*/ 41 w 45"/>
                  <a:gd name="T3" fmla="*/ 8 h 24"/>
                  <a:gd name="T4" fmla="*/ 36 w 45"/>
                  <a:gd name="T5" fmla="*/ 11 h 24"/>
                  <a:gd name="T6" fmla="*/ 31 w 45"/>
                  <a:gd name="T7" fmla="*/ 14 h 24"/>
                  <a:gd name="T8" fmla="*/ 26 w 45"/>
                  <a:gd name="T9" fmla="*/ 17 h 24"/>
                  <a:gd name="T10" fmla="*/ 21 w 45"/>
                  <a:gd name="T11" fmla="*/ 19 h 24"/>
                  <a:gd name="T12" fmla="*/ 15 w 45"/>
                  <a:gd name="T13" fmla="*/ 22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10 h 24"/>
                  <a:gd name="T30" fmla="*/ 33 w 45"/>
                  <a:gd name="T31" fmla="*/ 7 h 24"/>
                  <a:gd name="T32" fmla="*/ 36 w 45"/>
                  <a:gd name="T33" fmla="*/ 4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8"/>
                    </a:lnTo>
                    <a:lnTo>
                      <a:pt x="36" y="11"/>
                    </a:lnTo>
                    <a:lnTo>
                      <a:pt x="31" y="14"/>
                    </a:lnTo>
                    <a:lnTo>
                      <a:pt x="26" y="17"/>
                    </a:lnTo>
                    <a:lnTo>
                      <a:pt x="21" y="19"/>
                    </a:lnTo>
                    <a:lnTo>
                      <a:pt x="15" y="22"/>
                    </a:lnTo>
                    <a:lnTo>
                      <a:pt x="8" y="23"/>
                    </a:lnTo>
                    <a:lnTo>
                      <a:pt x="1" y="24"/>
                    </a:lnTo>
                    <a:lnTo>
                      <a:pt x="0" y="19"/>
                    </a:lnTo>
                    <a:lnTo>
                      <a:pt x="7" y="18"/>
                    </a:lnTo>
                    <a:lnTo>
                      <a:pt x="13" y="16"/>
                    </a:lnTo>
                    <a:lnTo>
                      <a:pt x="18" y="14"/>
                    </a:lnTo>
                    <a:lnTo>
                      <a:pt x="24" y="12"/>
                    </a:lnTo>
                    <a:lnTo>
                      <a:pt x="28" y="10"/>
                    </a:lnTo>
                    <a:lnTo>
                      <a:pt x="33" y="7"/>
                    </a:lnTo>
                    <a:lnTo>
                      <a:pt x="36" y="4"/>
                    </a:lnTo>
                    <a:lnTo>
                      <a:pt x="41" y="0"/>
                    </a:lnTo>
                    <a:lnTo>
                      <a:pt x="45" y="4"/>
                    </a:lnTo>
                    <a:close/>
                  </a:path>
                </a:pathLst>
              </a:custGeom>
              <a:solidFill>
                <a:srgbClr val="000000"/>
              </a:solidFill>
              <a:ln w="9525">
                <a:noFill/>
                <a:round/>
                <a:headEnd/>
                <a:tailEnd/>
              </a:ln>
            </p:spPr>
            <p:txBody>
              <a:bodyPr/>
              <a:lstStyle/>
              <a:p>
                <a:endParaRPr lang="he-IL"/>
              </a:p>
            </p:txBody>
          </p:sp>
          <p:sp>
            <p:nvSpPr>
              <p:cNvPr id="267" name="Freeform 370"/>
              <p:cNvSpPr>
                <a:spLocks/>
              </p:cNvSpPr>
              <p:nvPr/>
            </p:nvSpPr>
            <p:spPr bwMode="auto">
              <a:xfrm>
                <a:off x="4400" y="3028"/>
                <a:ext cx="45" cy="24"/>
              </a:xfrm>
              <a:custGeom>
                <a:avLst/>
                <a:gdLst>
                  <a:gd name="T0" fmla="*/ 45 w 45"/>
                  <a:gd name="T1" fmla="*/ 4 h 24"/>
                  <a:gd name="T2" fmla="*/ 41 w 45"/>
                  <a:gd name="T3" fmla="*/ 8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10 h 24"/>
                  <a:gd name="T30" fmla="*/ 33 w 45"/>
                  <a:gd name="T31" fmla="*/ 7 h 24"/>
                  <a:gd name="T32" fmla="*/ 36 w 45"/>
                  <a:gd name="T33" fmla="*/ 4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8"/>
                    </a:lnTo>
                    <a:lnTo>
                      <a:pt x="36" y="11"/>
                    </a:lnTo>
                    <a:lnTo>
                      <a:pt x="31" y="14"/>
                    </a:lnTo>
                    <a:lnTo>
                      <a:pt x="26" y="17"/>
                    </a:lnTo>
                    <a:lnTo>
                      <a:pt x="21" y="19"/>
                    </a:lnTo>
                    <a:lnTo>
                      <a:pt x="15" y="21"/>
                    </a:lnTo>
                    <a:lnTo>
                      <a:pt x="8" y="23"/>
                    </a:lnTo>
                    <a:lnTo>
                      <a:pt x="1" y="24"/>
                    </a:lnTo>
                    <a:lnTo>
                      <a:pt x="0" y="19"/>
                    </a:lnTo>
                    <a:lnTo>
                      <a:pt x="7" y="18"/>
                    </a:lnTo>
                    <a:lnTo>
                      <a:pt x="13" y="16"/>
                    </a:lnTo>
                    <a:lnTo>
                      <a:pt x="18" y="14"/>
                    </a:lnTo>
                    <a:lnTo>
                      <a:pt x="24" y="12"/>
                    </a:lnTo>
                    <a:lnTo>
                      <a:pt x="28" y="10"/>
                    </a:lnTo>
                    <a:lnTo>
                      <a:pt x="33" y="7"/>
                    </a:lnTo>
                    <a:lnTo>
                      <a:pt x="36" y="4"/>
                    </a:lnTo>
                    <a:lnTo>
                      <a:pt x="41" y="0"/>
                    </a:lnTo>
                    <a:lnTo>
                      <a:pt x="45" y="4"/>
                    </a:lnTo>
                    <a:close/>
                  </a:path>
                </a:pathLst>
              </a:custGeom>
              <a:solidFill>
                <a:srgbClr val="000000"/>
              </a:solidFill>
              <a:ln w="9525">
                <a:noFill/>
                <a:round/>
                <a:headEnd/>
                <a:tailEnd/>
              </a:ln>
            </p:spPr>
            <p:txBody>
              <a:bodyPr/>
              <a:lstStyle/>
              <a:p>
                <a:endParaRPr lang="he-IL"/>
              </a:p>
            </p:txBody>
          </p:sp>
          <p:sp>
            <p:nvSpPr>
              <p:cNvPr id="268" name="Freeform 371"/>
              <p:cNvSpPr>
                <a:spLocks/>
              </p:cNvSpPr>
              <p:nvPr/>
            </p:nvSpPr>
            <p:spPr bwMode="auto">
              <a:xfrm>
                <a:off x="4400" y="2900"/>
                <a:ext cx="45" cy="24"/>
              </a:xfrm>
              <a:custGeom>
                <a:avLst/>
                <a:gdLst>
                  <a:gd name="T0" fmla="*/ 45 w 45"/>
                  <a:gd name="T1" fmla="*/ 4 h 24"/>
                  <a:gd name="T2" fmla="*/ 41 w 45"/>
                  <a:gd name="T3" fmla="*/ 8 h 24"/>
                  <a:gd name="T4" fmla="*/ 36 w 45"/>
                  <a:gd name="T5" fmla="*/ 11 h 24"/>
                  <a:gd name="T6" fmla="*/ 31 w 45"/>
                  <a:gd name="T7" fmla="*/ 14 h 24"/>
                  <a:gd name="T8" fmla="*/ 26 w 45"/>
                  <a:gd name="T9" fmla="*/ 17 h 24"/>
                  <a:gd name="T10" fmla="*/ 21 w 45"/>
                  <a:gd name="T11" fmla="*/ 19 h 24"/>
                  <a:gd name="T12" fmla="*/ 15 w 45"/>
                  <a:gd name="T13" fmla="*/ 22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10 h 24"/>
                  <a:gd name="T30" fmla="*/ 33 w 45"/>
                  <a:gd name="T31" fmla="*/ 7 h 24"/>
                  <a:gd name="T32" fmla="*/ 36 w 45"/>
                  <a:gd name="T33" fmla="*/ 4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8"/>
                    </a:lnTo>
                    <a:lnTo>
                      <a:pt x="36" y="11"/>
                    </a:lnTo>
                    <a:lnTo>
                      <a:pt x="31" y="14"/>
                    </a:lnTo>
                    <a:lnTo>
                      <a:pt x="26" y="17"/>
                    </a:lnTo>
                    <a:lnTo>
                      <a:pt x="21" y="19"/>
                    </a:lnTo>
                    <a:lnTo>
                      <a:pt x="15" y="22"/>
                    </a:lnTo>
                    <a:lnTo>
                      <a:pt x="8" y="23"/>
                    </a:lnTo>
                    <a:lnTo>
                      <a:pt x="1" y="24"/>
                    </a:lnTo>
                    <a:lnTo>
                      <a:pt x="0" y="19"/>
                    </a:lnTo>
                    <a:lnTo>
                      <a:pt x="7" y="18"/>
                    </a:lnTo>
                    <a:lnTo>
                      <a:pt x="13" y="16"/>
                    </a:lnTo>
                    <a:lnTo>
                      <a:pt x="18" y="14"/>
                    </a:lnTo>
                    <a:lnTo>
                      <a:pt x="24" y="12"/>
                    </a:lnTo>
                    <a:lnTo>
                      <a:pt x="28" y="10"/>
                    </a:lnTo>
                    <a:lnTo>
                      <a:pt x="33" y="7"/>
                    </a:lnTo>
                    <a:lnTo>
                      <a:pt x="36" y="4"/>
                    </a:lnTo>
                    <a:lnTo>
                      <a:pt x="41" y="0"/>
                    </a:lnTo>
                    <a:lnTo>
                      <a:pt x="45" y="4"/>
                    </a:lnTo>
                    <a:close/>
                  </a:path>
                </a:pathLst>
              </a:custGeom>
              <a:solidFill>
                <a:srgbClr val="000000"/>
              </a:solidFill>
              <a:ln w="9525">
                <a:noFill/>
                <a:round/>
                <a:headEnd/>
                <a:tailEnd/>
              </a:ln>
            </p:spPr>
            <p:txBody>
              <a:bodyPr/>
              <a:lstStyle/>
              <a:p>
                <a:endParaRPr lang="he-IL"/>
              </a:p>
            </p:txBody>
          </p:sp>
          <p:sp>
            <p:nvSpPr>
              <p:cNvPr id="269" name="Freeform 372"/>
              <p:cNvSpPr>
                <a:spLocks/>
              </p:cNvSpPr>
              <p:nvPr/>
            </p:nvSpPr>
            <p:spPr bwMode="auto">
              <a:xfrm>
                <a:off x="4400" y="2910"/>
                <a:ext cx="45" cy="24"/>
              </a:xfrm>
              <a:custGeom>
                <a:avLst/>
                <a:gdLst>
                  <a:gd name="T0" fmla="*/ 45 w 45"/>
                  <a:gd name="T1" fmla="*/ 4 h 24"/>
                  <a:gd name="T2" fmla="*/ 41 w 45"/>
                  <a:gd name="T3" fmla="*/ 8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10 h 24"/>
                  <a:gd name="T30" fmla="*/ 33 w 45"/>
                  <a:gd name="T31" fmla="*/ 7 h 24"/>
                  <a:gd name="T32" fmla="*/ 36 w 45"/>
                  <a:gd name="T33" fmla="*/ 4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8"/>
                    </a:lnTo>
                    <a:lnTo>
                      <a:pt x="36" y="11"/>
                    </a:lnTo>
                    <a:lnTo>
                      <a:pt x="31" y="14"/>
                    </a:lnTo>
                    <a:lnTo>
                      <a:pt x="26" y="17"/>
                    </a:lnTo>
                    <a:lnTo>
                      <a:pt x="21" y="19"/>
                    </a:lnTo>
                    <a:lnTo>
                      <a:pt x="15" y="21"/>
                    </a:lnTo>
                    <a:lnTo>
                      <a:pt x="8" y="23"/>
                    </a:lnTo>
                    <a:lnTo>
                      <a:pt x="1" y="24"/>
                    </a:lnTo>
                    <a:lnTo>
                      <a:pt x="0" y="19"/>
                    </a:lnTo>
                    <a:lnTo>
                      <a:pt x="7" y="18"/>
                    </a:lnTo>
                    <a:lnTo>
                      <a:pt x="13" y="16"/>
                    </a:lnTo>
                    <a:lnTo>
                      <a:pt x="18" y="14"/>
                    </a:lnTo>
                    <a:lnTo>
                      <a:pt x="24" y="12"/>
                    </a:lnTo>
                    <a:lnTo>
                      <a:pt x="28" y="10"/>
                    </a:lnTo>
                    <a:lnTo>
                      <a:pt x="33" y="7"/>
                    </a:lnTo>
                    <a:lnTo>
                      <a:pt x="36" y="4"/>
                    </a:lnTo>
                    <a:lnTo>
                      <a:pt x="41" y="0"/>
                    </a:lnTo>
                    <a:lnTo>
                      <a:pt x="45" y="4"/>
                    </a:lnTo>
                    <a:close/>
                  </a:path>
                </a:pathLst>
              </a:custGeom>
              <a:solidFill>
                <a:srgbClr val="000000"/>
              </a:solidFill>
              <a:ln w="9525">
                <a:noFill/>
                <a:round/>
                <a:headEnd/>
                <a:tailEnd/>
              </a:ln>
            </p:spPr>
            <p:txBody>
              <a:bodyPr/>
              <a:lstStyle/>
              <a:p>
                <a:endParaRPr lang="he-IL"/>
              </a:p>
            </p:txBody>
          </p:sp>
          <p:sp>
            <p:nvSpPr>
              <p:cNvPr id="270" name="Freeform 373"/>
              <p:cNvSpPr>
                <a:spLocks/>
              </p:cNvSpPr>
              <p:nvPr/>
            </p:nvSpPr>
            <p:spPr bwMode="auto">
              <a:xfrm>
                <a:off x="4400" y="2920"/>
                <a:ext cx="45" cy="24"/>
              </a:xfrm>
              <a:custGeom>
                <a:avLst/>
                <a:gdLst>
                  <a:gd name="T0" fmla="*/ 45 w 45"/>
                  <a:gd name="T1" fmla="*/ 4 h 24"/>
                  <a:gd name="T2" fmla="*/ 41 w 45"/>
                  <a:gd name="T3" fmla="*/ 7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7 h 24"/>
                  <a:gd name="T22" fmla="*/ 13 w 45"/>
                  <a:gd name="T23" fmla="*/ 16 h 24"/>
                  <a:gd name="T24" fmla="*/ 18 w 45"/>
                  <a:gd name="T25" fmla="*/ 14 h 24"/>
                  <a:gd name="T26" fmla="*/ 24 w 45"/>
                  <a:gd name="T27" fmla="*/ 12 h 24"/>
                  <a:gd name="T28" fmla="*/ 28 w 45"/>
                  <a:gd name="T29" fmla="*/ 9 h 24"/>
                  <a:gd name="T30" fmla="*/ 33 w 45"/>
                  <a:gd name="T31" fmla="*/ 7 h 24"/>
                  <a:gd name="T32" fmla="*/ 36 w 45"/>
                  <a:gd name="T33" fmla="*/ 3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7"/>
                    </a:lnTo>
                    <a:lnTo>
                      <a:pt x="36" y="11"/>
                    </a:lnTo>
                    <a:lnTo>
                      <a:pt x="31" y="14"/>
                    </a:lnTo>
                    <a:lnTo>
                      <a:pt x="26" y="17"/>
                    </a:lnTo>
                    <a:lnTo>
                      <a:pt x="21" y="19"/>
                    </a:lnTo>
                    <a:lnTo>
                      <a:pt x="15" y="21"/>
                    </a:lnTo>
                    <a:lnTo>
                      <a:pt x="8" y="23"/>
                    </a:lnTo>
                    <a:lnTo>
                      <a:pt x="1" y="24"/>
                    </a:lnTo>
                    <a:lnTo>
                      <a:pt x="0" y="19"/>
                    </a:lnTo>
                    <a:lnTo>
                      <a:pt x="7" y="17"/>
                    </a:lnTo>
                    <a:lnTo>
                      <a:pt x="13" y="16"/>
                    </a:lnTo>
                    <a:lnTo>
                      <a:pt x="18" y="14"/>
                    </a:lnTo>
                    <a:lnTo>
                      <a:pt x="24" y="12"/>
                    </a:lnTo>
                    <a:lnTo>
                      <a:pt x="28" y="9"/>
                    </a:lnTo>
                    <a:lnTo>
                      <a:pt x="33" y="7"/>
                    </a:lnTo>
                    <a:lnTo>
                      <a:pt x="36" y="3"/>
                    </a:lnTo>
                    <a:lnTo>
                      <a:pt x="41" y="0"/>
                    </a:lnTo>
                    <a:lnTo>
                      <a:pt x="45" y="4"/>
                    </a:lnTo>
                    <a:close/>
                  </a:path>
                </a:pathLst>
              </a:custGeom>
              <a:solidFill>
                <a:srgbClr val="000000"/>
              </a:solidFill>
              <a:ln w="9525">
                <a:noFill/>
                <a:round/>
                <a:headEnd/>
                <a:tailEnd/>
              </a:ln>
            </p:spPr>
            <p:txBody>
              <a:bodyPr/>
              <a:lstStyle/>
              <a:p>
                <a:endParaRPr lang="he-IL"/>
              </a:p>
            </p:txBody>
          </p:sp>
          <p:sp>
            <p:nvSpPr>
              <p:cNvPr id="271" name="Freeform 374"/>
              <p:cNvSpPr>
                <a:spLocks/>
              </p:cNvSpPr>
              <p:nvPr/>
            </p:nvSpPr>
            <p:spPr bwMode="auto">
              <a:xfrm>
                <a:off x="4400" y="2930"/>
                <a:ext cx="45" cy="24"/>
              </a:xfrm>
              <a:custGeom>
                <a:avLst/>
                <a:gdLst>
                  <a:gd name="T0" fmla="*/ 45 w 45"/>
                  <a:gd name="T1" fmla="*/ 3 h 24"/>
                  <a:gd name="T2" fmla="*/ 41 w 45"/>
                  <a:gd name="T3" fmla="*/ 7 h 24"/>
                  <a:gd name="T4" fmla="*/ 36 w 45"/>
                  <a:gd name="T5" fmla="*/ 11 h 24"/>
                  <a:gd name="T6" fmla="*/ 31 w 45"/>
                  <a:gd name="T7" fmla="*/ 14 h 24"/>
                  <a:gd name="T8" fmla="*/ 26 w 45"/>
                  <a:gd name="T9" fmla="*/ 16 h 24"/>
                  <a:gd name="T10" fmla="*/ 21 w 45"/>
                  <a:gd name="T11" fmla="*/ 19 h 24"/>
                  <a:gd name="T12" fmla="*/ 15 w 45"/>
                  <a:gd name="T13" fmla="*/ 21 h 24"/>
                  <a:gd name="T14" fmla="*/ 8 w 45"/>
                  <a:gd name="T15" fmla="*/ 22 h 24"/>
                  <a:gd name="T16" fmla="*/ 1 w 45"/>
                  <a:gd name="T17" fmla="*/ 24 h 24"/>
                  <a:gd name="T18" fmla="*/ 0 w 45"/>
                  <a:gd name="T19" fmla="*/ 18 h 24"/>
                  <a:gd name="T20" fmla="*/ 7 w 45"/>
                  <a:gd name="T21" fmla="*/ 17 h 24"/>
                  <a:gd name="T22" fmla="*/ 13 w 45"/>
                  <a:gd name="T23" fmla="*/ 16 h 24"/>
                  <a:gd name="T24" fmla="*/ 18 w 45"/>
                  <a:gd name="T25" fmla="*/ 14 h 24"/>
                  <a:gd name="T26" fmla="*/ 24 w 45"/>
                  <a:gd name="T27" fmla="*/ 12 h 24"/>
                  <a:gd name="T28" fmla="*/ 28 w 45"/>
                  <a:gd name="T29" fmla="*/ 9 h 24"/>
                  <a:gd name="T30" fmla="*/ 33 w 45"/>
                  <a:gd name="T31" fmla="*/ 6 h 24"/>
                  <a:gd name="T32" fmla="*/ 36 w 45"/>
                  <a:gd name="T33" fmla="*/ 3 h 24"/>
                  <a:gd name="T34" fmla="*/ 41 w 45"/>
                  <a:gd name="T35" fmla="*/ 0 h 24"/>
                  <a:gd name="T36" fmla="*/ 45 w 45"/>
                  <a:gd name="T37" fmla="*/ 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3"/>
                    </a:moveTo>
                    <a:lnTo>
                      <a:pt x="41" y="7"/>
                    </a:lnTo>
                    <a:lnTo>
                      <a:pt x="36" y="11"/>
                    </a:lnTo>
                    <a:lnTo>
                      <a:pt x="31" y="14"/>
                    </a:lnTo>
                    <a:lnTo>
                      <a:pt x="26" y="16"/>
                    </a:lnTo>
                    <a:lnTo>
                      <a:pt x="21" y="19"/>
                    </a:lnTo>
                    <a:lnTo>
                      <a:pt x="15" y="21"/>
                    </a:lnTo>
                    <a:lnTo>
                      <a:pt x="8" y="22"/>
                    </a:lnTo>
                    <a:lnTo>
                      <a:pt x="1" y="24"/>
                    </a:lnTo>
                    <a:lnTo>
                      <a:pt x="0" y="18"/>
                    </a:lnTo>
                    <a:lnTo>
                      <a:pt x="7" y="17"/>
                    </a:lnTo>
                    <a:lnTo>
                      <a:pt x="13" y="16"/>
                    </a:lnTo>
                    <a:lnTo>
                      <a:pt x="18" y="14"/>
                    </a:lnTo>
                    <a:lnTo>
                      <a:pt x="24" y="12"/>
                    </a:lnTo>
                    <a:lnTo>
                      <a:pt x="28" y="9"/>
                    </a:lnTo>
                    <a:lnTo>
                      <a:pt x="33" y="6"/>
                    </a:lnTo>
                    <a:lnTo>
                      <a:pt x="36" y="3"/>
                    </a:lnTo>
                    <a:lnTo>
                      <a:pt x="41" y="0"/>
                    </a:lnTo>
                    <a:lnTo>
                      <a:pt x="45" y="3"/>
                    </a:lnTo>
                    <a:close/>
                  </a:path>
                </a:pathLst>
              </a:custGeom>
              <a:solidFill>
                <a:srgbClr val="000000"/>
              </a:solidFill>
              <a:ln w="9525">
                <a:noFill/>
                <a:round/>
                <a:headEnd/>
                <a:tailEnd/>
              </a:ln>
            </p:spPr>
            <p:txBody>
              <a:bodyPr/>
              <a:lstStyle/>
              <a:p>
                <a:endParaRPr lang="he-IL"/>
              </a:p>
            </p:txBody>
          </p:sp>
          <p:sp>
            <p:nvSpPr>
              <p:cNvPr id="272" name="Freeform 375"/>
              <p:cNvSpPr>
                <a:spLocks/>
              </p:cNvSpPr>
              <p:nvPr/>
            </p:nvSpPr>
            <p:spPr bwMode="auto">
              <a:xfrm>
                <a:off x="4400" y="2939"/>
                <a:ext cx="45" cy="24"/>
              </a:xfrm>
              <a:custGeom>
                <a:avLst/>
                <a:gdLst>
                  <a:gd name="T0" fmla="*/ 45 w 45"/>
                  <a:gd name="T1" fmla="*/ 4 h 24"/>
                  <a:gd name="T2" fmla="*/ 41 w 45"/>
                  <a:gd name="T3" fmla="*/ 8 h 24"/>
                  <a:gd name="T4" fmla="*/ 36 w 45"/>
                  <a:gd name="T5" fmla="*/ 11 h 24"/>
                  <a:gd name="T6" fmla="*/ 31 w 45"/>
                  <a:gd name="T7" fmla="*/ 14 h 24"/>
                  <a:gd name="T8" fmla="*/ 26 w 45"/>
                  <a:gd name="T9" fmla="*/ 17 h 24"/>
                  <a:gd name="T10" fmla="*/ 21 w 45"/>
                  <a:gd name="T11" fmla="*/ 19 h 24"/>
                  <a:gd name="T12" fmla="*/ 15 w 45"/>
                  <a:gd name="T13" fmla="*/ 22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10 h 24"/>
                  <a:gd name="T30" fmla="*/ 33 w 45"/>
                  <a:gd name="T31" fmla="*/ 7 h 24"/>
                  <a:gd name="T32" fmla="*/ 36 w 45"/>
                  <a:gd name="T33" fmla="*/ 4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8"/>
                    </a:lnTo>
                    <a:lnTo>
                      <a:pt x="36" y="11"/>
                    </a:lnTo>
                    <a:lnTo>
                      <a:pt x="31" y="14"/>
                    </a:lnTo>
                    <a:lnTo>
                      <a:pt x="26" y="17"/>
                    </a:lnTo>
                    <a:lnTo>
                      <a:pt x="21" y="19"/>
                    </a:lnTo>
                    <a:lnTo>
                      <a:pt x="15" y="22"/>
                    </a:lnTo>
                    <a:lnTo>
                      <a:pt x="8" y="23"/>
                    </a:lnTo>
                    <a:lnTo>
                      <a:pt x="1" y="24"/>
                    </a:lnTo>
                    <a:lnTo>
                      <a:pt x="0" y="19"/>
                    </a:lnTo>
                    <a:lnTo>
                      <a:pt x="7" y="18"/>
                    </a:lnTo>
                    <a:lnTo>
                      <a:pt x="13" y="16"/>
                    </a:lnTo>
                    <a:lnTo>
                      <a:pt x="18" y="14"/>
                    </a:lnTo>
                    <a:lnTo>
                      <a:pt x="24" y="12"/>
                    </a:lnTo>
                    <a:lnTo>
                      <a:pt x="28" y="10"/>
                    </a:lnTo>
                    <a:lnTo>
                      <a:pt x="33" y="7"/>
                    </a:lnTo>
                    <a:lnTo>
                      <a:pt x="36" y="4"/>
                    </a:lnTo>
                    <a:lnTo>
                      <a:pt x="41" y="0"/>
                    </a:lnTo>
                    <a:lnTo>
                      <a:pt x="45" y="4"/>
                    </a:lnTo>
                    <a:close/>
                  </a:path>
                </a:pathLst>
              </a:custGeom>
              <a:solidFill>
                <a:srgbClr val="000000"/>
              </a:solidFill>
              <a:ln w="9525">
                <a:noFill/>
                <a:round/>
                <a:headEnd/>
                <a:tailEnd/>
              </a:ln>
            </p:spPr>
            <p:txBody>
              <a:bodyPr/>
              <a:lstStyle/>
              <a:p>
                <a:endParaRPr lang="he-IL"/>
              </a:p>
            </p:txBody>
          </p:sp>
          <p:sp>
            <p:nvSpPr>
              <p:cNvPr id="273" name="Freeform 376"/>
              <p:cNvSpPr>
                <a:spLocks/>
              </p:cNvSpPr>
              <p:nvPr/>
            </p:nvSpPr>
            <p:spPr bwMode="auto">
              <a:xfrm>
                <a:off x="4400" y="2949"/>
                <a:ext cx="45" cy="24"/>
              </a:xfrm>
              <a:custGeom>
                <a:avLst/>
                <a:gdLst>
                  <a:gd name="T0" fmla="*/ 45 w 45"/>
                  <a:gd name="T1" fmla="*/ 4 h 24"/>
                  <a:gd name="T2" fmla="*/ 41 w 45"/>
                  <a:gd name="T3" fmla="*/ 8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10 h 24"/>
                  <a:gd name="T30" fmla="*/ 33 w 45"/>
                  <a:gd name="T31" fmla="*/ 7 h 24"/>
                  <a:gd name="T32" fmla="*/ 36 w 45"/>
                  <a:gd name="T33" fmla="*/ 4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8"/>
                    </a:lnTo>
                    <a:lnTo>
                      <a:pt x="36" y="11"/>
                    </a:lnTo>
                    <a:lnTo>
                      <a:pt x="31" y="14"/>
                    </a:lnTo>
                    <a:lnTo>
                      <a:pt x="26" y="17"/>
                    </a:lnTo>
                    <a:lnTo>
                      <a:pt x="21" y="19"/>
                    </a:lnTo>
                    <a:lnTo>
                      <a:pt x="15" y="21"/>
                    </a:lnTo>
                    <a:lnTo>
                      <a:pt x="8" y="23"/>
                    </a:lnTo>
                    <a:lnTo>
                      <a:pt x="1" y="24"/>
                    </a:lnTo>
                    <a:lnTo>
                      <a:pt x="0" y="19"/>
                    </a:lnTo>
                    <a:lnTo>
                      <a:pt x="7" y="18"/>
                    </a:lnTo>
                    <a:lnTo>
                      <a:pt x="13" y="16"/>
                    </a:lnTo>
                    <a:lnTo>
                      <a:pt x="18" y="14"/>
                    </a:lnTo>
                    <a:lnTo>
                      <a:pt x="24" y="12"/>
                    </a:lnTo>
                    <a:lnTo>
                      <a:pt x="28" y="10"/>
                    </a:lnTo>
                    <a:lnTo>
                      <a:pt x="33" y="7"/>
                    </a:lnTo>
                    <a:lnTo>
                      <a:pt x="36" y="4"/>
                    </a:lnTo>
                    <a:lnTo>
                      <a:pt x="41" y="0"/>
                    </a:lnTo>
                    <a:lnTo>
                      <a:pt x="45" y="4"/>
                    </a:lnTo>
                    <a:close/>
                  </a:path>
                </a:pathLst>
              </a:custGeom>
              <a:solidFill>
                <a:srgbClr val="000000"/>
              </a:solidFill>
              <a:ln w="9525">
                <a:noFill/>
                <a:round/>
                <a:headEnd/>
                <a:tailEnd/>
              </a:ln>
            </p:spPr>
            <p:txBody>
              <a:bodyPr/>
              <a:lstStyle/>
              <a:p>
                <a:endParaRPr lang="he-IL"/>
              </a:p>
            </p:txBody>
          </p:sp>
          <p:sp>
            <p:nvSpPr>
              <p:cNvPr id="274" name="Freeform 377"/>
              <p:cNvSpPr>
                <a:spLocks/>
              </p:cNvSpPr>
              <p:nvPr/>
            </p:nvSpPr>
            <p:spPr bwMode="auto">
              <a:xfrm>
                <a:off x="4400" y="2959"/>
                <a:ext cx="45" cy="24"/>
              </a:xfrm>
              <a:custGeom>
                <a:avLst/>
                <a:gdLst>
                  <a:gd name="T0" fmla="*/ 45 w 45"/>
                  <a:gd name="T1" fmla="*/ 4 h 24"/>
                  <a:gd name="T2" fmla="*/ 41 w 45"/>
                  <a:gd name="T3" fmla="*/ 7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9 h 24"/>
                  <a:gd name="T30" fmla="*/ 33 w 45"/>
                  <a:gd name="T31" fmla="*/ 7 h 24"/>
                  <a:gd name="T32" fmla="*/ 36 w 45"/>
                  <a:gd name="T33" fmla="*/ 3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7"/>
                    </a:lnTo>
                    <a:lnTo>
                      <a:pt x="36" y="11"/>
                    </a:lnTo>
                    <a:lnTo>
                      <a:pt x="31" y="14"/>
                    </a:lnTo>
                    <a:lnTo>
                      <a:pt x="26" y="17"/>
                    </a:lnTo>
                    <a:lnTo>
                      <a:pt x="21" y="19"/>
                    </a:lnTo>
                    <a:lnTo>
                      <a:pt x="15" y="21"/>
                    </a:lnTo>
                    <a:lnTo>
                      <a:pt x="8" y="23"/>
                    </a:lnTo>
                    <a:lnTo>
                      <a:pt x="1" y="24"/>
                    </a:lnTo>
                    <a:lnTo>
                      <a:pt x="0" y="19"/>
                    </a:lnTo>
                    <a:lnTo>
                      <a:pt x="7" y="18"/>
                    </a:lnTo>
                    <a:lnTo>
                      <a:pt x="13" y="16"/>
                    </a:lnTo>
                    <a:lnTo>
                      <a:pt x="18" y="14"/>
                    </a:lnTo>
                    <a:lnTo>
                      <a:pt x="24" y="12"/>
                    </a:lnTo>
                    <a:lnTo>
                      <a:pt x="28" y="9"/>
                    </a:lnTo>
                    <a:lnTo>
                      <a:pt x="33" y="7"/>
                    </a:lnTo>
                    <a:lnTo>
                      <a:pt x="36" y="3"/>
                    </a:lnTo>
                    <a:lnTo>
                      <a:pt x="41" y="0"/>
                    </a:lnTo>
                    <a:lnTo>
                      <a:pt x="45" y="4"/>
                    </a:lnTo>
                    <a:close/>
                  </a:path>
                </a:pathLst>
              </a:custGeom>
              <a:solidFill>
                <a:srgbClr val="000000"/>
              </a:solidFill>
              <a:ln w="9525">
                <a:noFill/>
                <a:round/>
                <a:headEnd/>
                <a:tailEnd/>
              </a:ln>
            </p:spPr>
            <p:txBody>
              <a:bodyPr/>
              <a:lstStyle/>
              <a:p>
                <a:endParaRPr lang="he-IL"/>
              </a:p>
            </p:txBody>
          </p:sp>
          <p:sp>
            <p:nvSpPr>
              <p:cNvPr id="275" name="Freeform 378"/>
              <p:cNvSpPr>
                <a:spLocks/>
              </p:cNvSpPr>
              <p:nvPr/>
            </p:nvSpPr>
            <p:spPr bwMode="auto">
              <a:xfrm>
                <a:off x="4400" y="2969"/>
                <a:ext cx="45" cy="24"/>
              </a:xfrm>
              <a:custGeom>
                <a:avLst/>
                <a:gdLst>
                  <a:gd name="T0" fmla="*/ 45 w 45"/>
                  <a:gd name="T1" fmla="*/ 4 h 24"/>
                  <a:gd name="T2" fmla="*/ 41 w 45"/>
                  <a:gd name="T3" fmla="*/ 7 h 24"/>
                  <a:gd name="T4" fmla="*/ 36 w 45"/>
                  <a:gd name="T5" fmla="*/ 11 h 24"/>
                  <a:gd name="T6" fmla="*/ 31 w 45"/>
                  <a:gd name="T7" fmla="*/ 14 h 24"/>
                  <a:gd name="T8" fmla="*/ 26 w 45"/>
                  <a:gd name="T9" fmla="*/ 16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7 h 24"/>
                  <a:gd name="T22" fmla="*/ 13 w 45"/>
                  <a:gd name="T23" fmla="*/ 16 h 24"/>
                  <a:gd name="T24" fmla="*/ 18 w 45"/>
                  <a:gd name="T25" fmla="*/ 14 h 24"/>
                  <a:gd name="T26" fmla="*/ 24 w 45"/>
                  <a:gd name="T27" fmla="*/ 12 h 24"/>
                  <a:gd name="T28" fmla="*/ 28 w 45"/>
                  <a:gd name="T29" fmla="*/ 9 h 24"/>
                  <a:gd name="T30" fmla="*/ 33 w 45"/>
                  <a:gd name="T31" fmla="*/ 6 h 24"/>
                  <a:gd name="T32" fmla="*/ 36 w 45"/>
                  <a:gd name="T33" fmla="*/ 3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7"/>
                    </a:lnTo>
                    <a:lnTo>
                      <a:pt x="36" y="11"/>
                    </a:lnTo>
                    <a:lnTo>
                      <a:pt x="31" y="14"/>
                    </a:lnTo>
                    <a:lnTo>
                      <a:pt x="26" y="16"/>
                    </a:lnTo>
                    <a:lnTo>
                      <a:pt x="21" y="19"/>
                    </a:lnTo>
                    <a:lnTo>
                      <a:pt x="15" y="21"/>
                    </a:lnTo>
                    <a:lnTo>
                      <a:pt x="8" y="23"/>
                    </a:lnTo>
                    <a:lnTo>
                      <a:pt x="1" y="24"/>
                    </a:lnTo>
                    <a:lnTo>
                      <a:pt x="0" y="19"/>
                    </a:lnTo>
                    <a:lnTo>
                      <a:pt x="7" y="17"/>
                    </a:lnTo>
                    <a:lnTo>
                      <a:pt x="13" y="16"/>
                    </a:lnTo>
                    <a:lnTo>
                      <a:pt x="18" y="14"/>
                    </a:lnTo>
                    <a:lnTo>
                      <a:pt x="24" y="12"/>
                    </a:lnTo>
                    <a:lnTo>
                      <a:pt x="28" y="9"/>
                    </a:lnTo>
                    <a:lnTo>
                      <a:pt x="33" y="6"/>
                    </a:lnTo>
                    <a:lnTo>
                      <a:pt x="36" y="3"/>
                    </a:lnTo>
                    <a:lnTo>
                      <a:pt x="41" y="0"/>
                    </a:lnTo>
                    <a:lnTo>
                      <a:pt x="45" y="4"/>
                    </a:lnTo>
                    <a:close/>
                  </a:path>
                </a:pathLst>
              </a:custGeom>
              <a:solidFill>
                <a:srgbClr val="000000"/>
              </a:solidFill>
              <a:ln w="9525">
                <a:noFill/>
                <a:round/>
                <a:headEnd/>
                <a:tailEnd/>
              </a:ln>
            </p:spPr>
            <p:txBody>
              <a:bodyPr/>
              <a:lstStyle/>
              <a:p>
                <a:endParaRPr lang="he-IL"/>
              </a:p>
            </p:txBody>
          </p:sp>
          <p:sp>
            <p:nvSpPr>
              <p:cNvPr id="276" name="Freeform 379"/>
              <p:cNvSpPr>
                <a:spLocks/>
              </p:cNvSpPr>
              <p:nvPr/>
            </p:nvSpPr>
            <p:spPr bwMode="auto">
              <a:xfrm>
                <a:off x="4400" y="2979"/>
                <a:ext cx="45" cy="24"/>
              </a:xfrm>
              <a:custGeom>
                <a:avLst/>
                <a:gdLst>
                  <a:gd name="T0" fmla="*/ 45 w 45"/>
                  <a:gd name="T1" fmla="*/ 3 h 24"/>
                  <a:gd name="T2" fmla="*/ 41 w 45"/>
                  <a:gd name="T3" fmla="*/ 7 h 24"/>
                  <a:gd name="T4" fmla="*/ 36 w 45"/>
                  <a:gd name="T5" fmla="*/ 10 h 24"/>
                  <a:gd name="T6" fmla="*/ 31 w 45"/>
                  <a:gd name="T7" fmla="*/ 13 h 24"/>
                  <a:gd name="T8" fmla="*/ 26 w 45"/>
                  <a:gd name="T9" fmla="*/ 16 h 24"/>
                  <a:gd name="T10" fmla="*/ 21 w 45"/>
                  <a:gd name="T11" fmla="*/ 19 h 24"/>
                  <a:gd name="T12" fmla="*/ 15 w 45"/>
                  <a:gd name="T13" fmla="*/ 21 h 24"/>
                  <a:gd name="T14" fmla="*/ 8 w 45"/>
                  <a:gd name="T15" fmla="*/ 22 h 24"/>
                  <a:gd name="T16" fmla="*/ 1 w 45"/>
                  <a:gd name="T17" fmla="*/ 24 h 24"/>
                  <a:gd name="T18" fmla="*/ 0 w 45"/>
                  <a:gd name="T19" fmla="*/ 18 h 24"/>
                  <a:gd name="T20" fmla="*/ 7 w 45"/>
                  <a:gd name="T21" fmla="*/ 17 h 24"/>
                  <a:gd name="T22" fmla="*/ 13 w 45"/>
                  <a:gd name="T23" fmla="*/ 15 h 24"/>
                  <a:gd name="T24" fmla="*/ 18 w 45"/>
                  <a:gd name="T25" fmla="*/ 14 h 24"/>
                  <a:gd name="T26" fmla="*/ 24 w 45"/>
                  <a:gd name="T27" fmla="*/ 11 h 24"/>
                  <a:gd name="T28" fmla="*/ 28 w 45"/>
                  <a:gd name="T29" fmla="*/ 9 h 24"/>
                  <a:gd name="T30" fmla="*/ 33 w 45"/>
                  <a:gd name="T31" fmla="*/ 6 h 24"/>
                  <a:gd name="T32" fmla="*/ 36 w 45"/>
                  <a:gd name="T33" fmla="*/ 3 h 24"/>
                  <a:gd name="T34" fmla="*/ 41 w 45"/>
                  <a:gd name="T35" fmla="*/ 0 h 24"/>
                  <a:gd name="T36" fmla="*/ 45 w 45"/>
                  <a:gd name="T37" fmla="*/ 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3"/>
                    </a:moveTo>
                    <a:lnTo>
                      <a:pt x="41" y="7"/>
                    </a:lnTo>
                    <a:lnTo>
                      <a:pt x="36" y="10"/>
                    </a:lnTo>
                    <a:lnTo>
                      <a:pt x="31" y="13"/>
                    </a:lnTo>
                    <a:lnTo>
                      <a:pt x="26" y="16"/>
                    </a:lnTo>
                    <a:lnTo>
                      <a:pt x="21" y="19"/>
                    </a:lnTo>
                    <a:lnTo>
                      <a:pt x="15" y="21"/>
                    </a:lnTo>
                    <a:lnTo>
                      <a:pt x="8" y="22"/>
                    </a:lnTo>
                    <a:lnTo>
                      <a:pt x="1" y="24"/>
                    </a:lnTo>
                    <a:lnTo>
                      <a:pt x="0" y="18"/>
                    </a:lnTo>
                    <a:lnTo>
                      <a:pt x="7" y="17"/>
                    </a:lnTo>
                    <a:lnTo>
                      <a:pt x="13" y="15"/>
                    </a:lnTo>
                    <a:lnTo>
                      <a:pt x="18" y="14"/>
                    </a:lnTo>
                    <a:lnTo>
                      <a:pt x="24" y="11"/>
                    </a:lnTo>
                    <a:lnTo>
                      <a:pt x="28" y="9"/>
                    </a:lnTo>
                    <a:lnTo>
                      <a:pt x="33" y="6"/>
                    </a:lnTo>
                    <a:lnTo>
                      <a:pt x="36" y="3"/>
                    </a:lnTo>
                    <a:lnTo>
                      <a:pt x="41" y="0"/>
                    </a:lnTo>
                    <a:lnTo>
                      <a:pt x="45" y="3"/>
                    </a:lnTo>
                    <a:close/>
                  </a:path>
                </a:pathLst>
              </a:custGeom>
              <a:solidFill>
                <a:srgbClr val="000000"/>
              </a:solidFill>
              <a:ln w="9525">
                <a:noFill/>
                <a:round/>
                <a:headEnd/>
                <a:tailEnd/>
              </a:ln>
            </p:spPr>
            <p:txBody>
              <a:bodyPr/>
              <a:lstStyle/>
              <a:p>
                <a:endParaRPr lang="he-IL"/>
              </a:p>
            </p:txBody>
          </p:sp>
          <p:sp>
            <p:nvSpPr>
              <p:cNvPr id="277" name="Freeform 380"/>
              <p:cNvSpPr>
                <a:spLocks/>
              </p:cNvSpPr>
              <p:nvPr/>
            </p:nvSpPr>
            <p:spPr bwMode="auto">
              <a:xfrm>
                <a:off x="4370" y="2324"/>
                <a:ext cx="72" cy="612"/>
              </a:xfrm>
              <a:custGeom>
                <a:avLst/>
                <a:gdLst>
                  <a:gd name="T0" fmla="*/ 0 w 72"/>
                  <a:gd name="T1" fmla="*/ 114 h 612"/>
                  <a:gd name="T2" fmla="*/ 0 w 72"/>
                  <a:gd name="T3" fmla="*/ 101 h 612"/>
                  <a:gd name="T4" fmla="*/ 1 w 72"/>
                  <a:gd name="T5" fmla="*/ 88 h 612"/>
                  <a:gd name="T6" fmla="*/ 2 w 72"/>
                  <a:gd name="T7" fmla="*/ 72 h 612"/>
                  <a:gd name="T8" fmla="*/ 3 w 72"/>
                  <a:gd name="T9" fmla="*/ 63 h 612"/>
                  <a:gd name="T10" fmla="*/ 4 w 72"/>
                  <a:gd name="T11" fmla="*/ 59 h 612"/>
                  <a:gd name="T12" fmla="*/ 5 w 72"/>
                  <a:gd name="T13" fmla="*/ 55 h 612"/>
                  <a:gd name="T14" fmla="*/ 6 w 72"/>
                  <a:gd name="T15" fmla="*/ 47 h 612"/>
                  <a:gd name="T16" fmla="*/ 9 w 72"/>
                  <a:gd name="T17" fmla="*/ 40 h 612"/>
                  <a:gd name="T18" fmla="*/ 14 w 72"/>
                  <a:gd name="T19" fmla="*/ 27 h 612"/>
                  <a:gd name="T20" fmla="*/ 19 w 72"/>
                  <a:gd name="T21" fmla="*/ 17 h 612"/>
                  <a:gd name="T22" fmla="*/ 24 w 72"/>
                  <a:gd name="T23" fmla="*/ 10 h 612"/>
                  <a:gd name="T24" fmla="*/ 29 w 72"/>
                  <a:gd name="T25" fmla="*/ 4 h 612"/>
                  <a:gd name="T26" fmla="*/ 33 w 72"/>
                  <a:gd name="T27" fmla="*/ 0 h 612"/>
                  <a:gd name="T28" fmla="*/ 39 w 72"/>
                  <a:gd name="T29" fmla="*/ 5 h 612"/>
                  <a:gd name="T30" fmla="*/ 44 w 72"/>
                  <a:gd name="T31" fmla="*/ 10 h 612"/>
                  <a:gd name="T32" fmla="*/ 51 w 72"/>
                  <a:gd name="T33" fmla="*/ 18 h 612"/>
                  <a:gd name="T34" fmla="*/ 57 w 72"/>
                  <a:gd name="T35" fmla="*/ 27 h 612"/>
                  <a:gd name="T36" fmla="*/ 60 w 72"/>
                  <a:gd name="T37" fmla="*/ 33 h 612"/>
                  <a:gd name="T38" fmla="*/ 63 w 72"/>
                  <a:gd name="T39" fmla="*/ 39 h 612"/>
                  <a:gd name="T40" fmla="*/ 65 w 72"/>
                  <a:gd name="T41" fmla="*/ 46 h 612"/>
                  <a:gd name="T42" fmla="*/ 68 w 72"/>
                  <a:gd name="T43" fmla="*/ 53 h 612"/>
                  <a:gd name="T44" fmla="*/ 69 w 72"/>
                  <a:gd name="T45" fmla="*/ 60 h 612"/>
                  <a:gd name="T46" fmla="*/ 69 w 72"/>
                  <a:gd name="T47" fmla="*/ 68 h 612"/>
                  <a:gd name="T48" fmla="*/ 70 w 72"/>
                  <a:gd name="T49" fmla="*/ 77 h 612"/>
                  <a:gd name="T50" fmla="*/ 71 w 72"/>
                  <a:gd name="T51" fmla="*/ 85 h 612"/>
                  <a:gd name="T52" fmla="*/ 72 w 72"/>
                  <a:gd name="T53" fmla="*/ 100 h 612"/>
                  <a:gd name="T54" fmla="*/ 72 w 72"/>
                  <a:gd name="T55" fmla="*/ 114 h 612"/>
                  <a:gd name="T56" fmla="*/ 72 w 72"/>
                  <a:gd name="T57" fmla="*/ 612 h 612"/>
                  <a:gd name="T58" fmla="*/ 0 w 72"/>
                  <a:gd name="T59" fmla="*/ 612 h 612"/>
                  <a:gd name="T60" fmla="*/ 0 w 72"/>
                  <a:gd name="T61" fmla="*/ 114 h 6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612"/>
                  <a:gd name="T95" fmla="*/ 72 w 72"/>
                  <a:gd name="T96" fmla="*/ 612 h 6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612">
                    <a:moveTo>
                      <a:pt x="0" y="114"/>
                    </a:moveTo>
                    <a:lnTo>
                      <a:pt x="0" y="101"/>
                    </a:lnTo>
                    <a:lnTo>
                      <a:pt x="1" y="88"/>
                    </a:lnTo>
                    <a:lnTo>
                      <a:pt x="2" y="72"/>
                    </a:lnTo>
                    <a:lnTo>
                      <a:pt x="3" y="63"/>
                    </a:lnTo>
                    <a:lnTo>
                      <a:pt x="4" y="59"/>
                    </a:lnTo>
                    <a:lnTo>
                      <a:pt x="5" y="55"/>
                    </a:lnTo>
                    <a:lnTo>
                      <a:pt x="6" y="47"/>
                    </a:lnTo>
                    <a:lnTo>
                      <a:pt x="9" y="40"/>
                    </a:lnTo>
                    <a:lnTo>
                      <a:pt x="14" y="27"/>
                    </a:lnTo>
                    <a:lnTo>
                      <a:pt x="19" y="17"/>
                    </a:lnTo>
                    <a:lnTo>
                      <a:pt x="24" y="10"/>
                    </a:lnTo>
                    <a:lnTo>
                      <a:pt x="29" y="4"/>
                    </a:lnTo>
                    <a:lnTo>
                      <a:pt x="33" y="0"/>
                    </a:lnTo>
                    <a:lnTo>
                      <a:pt x="39" y="5"/>
                    </a:lnTo>
                    <a:lnTo>
                      <a:pt x="44" y="10"/>
                    </a:lnTo>
                    <a:lnTo>
                      <a:pt x="51" y="18"/>
                    </a:lnTo>
                    <a:lnTo>
                      <a:pt x="57" y="27"/>
                    </a:lnTo>
                    <a:lnTo>
                      <a:pt x="60" y="33"/>
                    </a:lnTo>
                    <a:lnTo>
                      <a:pt x="63" y="39"/>
                    </a:lnTo>
                    <a:lnTo>
                      <a:pt x="65" y="46"/>
                    </a:lnTo>
                    <a:lnTo>
                      <a:pt x="68" y="53"/>
                    </a:lnTo>
                    <a:lnTo>
                      <a:pt x="69" y="60"/>
                    </a:lnTo>
                    <a:lnTo>
                      <a:pt x="69" y="68"/>
                    </a:lnTo>
                    <a:lnTo>
                      <a:pt x="70" y="77"/>
                    </a:lnTo>
                    <a:lnTo>
                      <a:pt x="71" y="85"/>
                    </a:lnTo>
                    <a:lnTo>
                      <a:pt x="72" y="100"/>
                    </a:lnTo>
                    <a:lnTo>
                      <a:pt x="72" y="114"/>
                    </a:lnTo>
                    <a:lnTo>
                      <a:pt x="72" y="612"/>
                    </a:lnTo>
                    <a:lnTo>
                      <a:pt x="0" y="612"/>
                    </a:lnTo>
                    <a:lnTo>
                      <a:pt x="0" y="114"/>
                    </a:lnTo>
                    <a:close/>
                  </a:path>
                </a:pathLst>
              </a:custGeom>
              <a:solidFill>
                <a:srgbClr val="FFFFFF"/>
              </a:solidFill>
              <a:ln w="9525">
                <a:noFill/>
                <a:round/>
                <a:headEnd/>
                <a:tailEnd/>
              </a:ln>
            </p:spPr>
            <p:txBody>
              <a:bodyPr/>
              <a:lstStyle/>
              <a:p>
                <a:endParaRPr lang="he-IL"/>
              </a:p>
            </p:txBody>
          </p:sp>
          <p:sp>
            <p:nvSpPr>
              <p:cNvPr id="278" name="Freeform 381"/>
              <p:cNvSpPr>
                <a:spLocks/>
              </p:cNvSpPr>
              <p:nvPr/>
            </p:nvSpPr>
            <p:spPr bwMode="auto">
              <a:xfrm>
                <a:off x="4367" y="2396"/>
                <a:ext cx="9" cy="42"/>
              </a:xfrm>
              <a:custGeom>
                <a:avLst/>
                <a:gdLst>
                  <a:gd name="T0" fmla="*/ 0 w 9"/>
                  <a:gd name="T1" fmla="*/ 42 h 42"/>
                  <a:gd name="T2" fmla="*/ 0 w 9"/>
                  <a:gd name="T3" fmla="*/ 29 h 42"/>
                  <a:gd name="T4" fmla="*/ 0 w 9"/>
                  <a:gd name="T5" fmla="*/ 15 h 42"/>
                  <a:gd name="T6" fmla="*/ 2 w 9"/>
                  <a:gd name="T7" fmla="*/ 0 h 42"/>
                  <a:gd name="T8" fmla="*/ 9 w 9"/>
                  <a:gd name="T9" fmla="*/ 1 h 42"/>
                  <a:gd name="T10" fmla="*/ 7 w 9"/>
                  <a:gd name="T11" fmla="*/ 16 h 42"/>
                  <a:gd name="T12" fmla="*/ 7 w 9"/>
                  <a:gd name="T13" fmla="*/ 29 h 42"/>
                  <a:gd name="T14" fmla="*/ 7 w 9"/>
                  <a:gd name="T15" fmla="*/ 42 h 42"/>
                  <a:gd name="T16" fmla="*/ 0 w 9"/>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0" y="42"/>
                    </a:moveTo>
                    <a:lnTo>
                      <a:pt x="0" y="29"/>
                    </a:lnTo>
                    <a:lnTo>
                      <a:pt x="0" y="15"/>
                    </a:lnTo>
                    <a:lnTo>
                      <a:pt x="2" y="0"/>
                    </a:lnTo>
                    <a:lnTo>
                      <a:pt x="9" y="1"/>
                    </a:lnTo>
                    <a:lnTo>
                      <a:pt x="7" y="16"/>
                    </a:lnTo>
                    <a:lnTo>
                      <a:pt x="7" y="29"/>
                    </a:lnTo>
                    <a:lnTo>
                      <a:pt x="7" y="42"/>
                    </a:lnTo>
                    <a:lnTo>
                      <a:pt x="0" y="42"/>
                    </a:lnTo>
                    <a:close/>
                  </a:path>
                </a:pathLst>
              </a:custGeom>
              <a:solidFill>
                <a:srgbClr val="000000"/>
              </a:solidFill>
              <a:ln w="9525">
                <a:noFill/>
                <a:round/>
                <a:headEnd/>
                <a:tailEnd/>
              </a:ln>
            </p:spPr>
            <p:txBody>
              <a:bodyPr/>
              <a:lstStyle/>
              <a:p>
                <a:endParaRPr lang="he-IL"/>
              </a:p>
            </p:txBody>
          </p:sp>
          <p:sp>
            <p:nvSpPr>
              <p:cNvPr id="279" name="Freeform 382"/>
              <p:cNvSpPr>
                <a:spLocks/>
              </p:cNvSpPr>
              <p:nvPr/>
            </p:nvSpPr>
            <p:spPr bwMode="auto">
              <a:xfrm>
                <a:off x="4369" y="2321"/>
                <a:ext cx="37" cy="76"/>
              </a:xfrm>
              <a:custGeom>
                <a:avLst/>
                <a:gdLst>
                  <a:gd name="T0" fmla="*/ 0 w 37"/>
                  <a:gd name="T1" fmla="*/ 75 h 76"/>
                  <a:gd name="T2" fmla="*/ 1 w 37"/>
                  <a:gd name="T3" fmla="*/ 66 h 76"/>
                  <a:gd name="T4" fmla="*/ 1 w 37"/>
                  <a:gd name="T5" fmla="*/ 61 h 76"/>
                  <a:gd name="T6" fmla="*/ 2 w 37"/>
                  <a:gd name="T7" fmla="*/ 57 h 76"/>
                  <a:gd name="T8" fmla="*/ 4 w 37"/>
                  <a:gd name="T9" fmla="*/ 49 h 76"/>
                  <a:gd name="T10" fmla="*/ 6 w 37"/>
                  <a:gd name="T11" fmla="*/ 42 h 76"/>
                  <a:gd name="T12" fmla="*/ 11 w 37"/>
                  <a:gd name="T13" fmla="*/ 29 h 76"/>
                  <a:gd name="T14" fmla="*/ 17 w 37"/>
                  <a:gd name="T15" fmla="*/ 18 h 76"/>
                  <a:gd name="T16" fmla="*/ 22 w 37"/>
                  <a:gd name="T17" fmla="*/ 11 h 76"/>
                  <a:gd name="T18" fmla="*/ 27 w 37"/>
                  <a:gd name="T19" fmla="*/ 5 h 76"/>
                  <a:gd name="T20" fmla="*/ 32 w 37"/>
                  <a:gd name="T21" fmla="*/ 0 h 76"/>
                  <a:gd name="T22" fmla="*/ 37 w 37"/>
                  <a:gd name="T23" fmla="*/ 6 h 76"/>
                  <a:gd name="T24" fmla="*/ 33 w 37"/>
                  <a:gd name="T25" fmla="*/ 10 h 76"/>
                  <a:gd name="T26" fmla="*/ 28 w 37"/>
                  <a:gd name="T27" fmla="*/ 15 h 76"/>
                  <a:gd name="T28" fmla="*/ 23 w 37"/>
                  <a:gd name="T29" fmla="*/ 23 h 76"/>
                  <a:gd name="T30" fmla="*/ 18 w 37"/>
                  <a:gd name="T31" fmla="*/ 32 h 76"/>
                  <a:gd name="T32" fmla="*/ 13 w 37"/>
                  <a:gd name="T33" fmla="*/ 44 h 76"/>
                  <a:gd name="T34" fmla="*/ 11 w 37"/>
                  <a:gd name="T35" fmla="*/ 51 h 76"/>
                  <a:gd name="T36" fmla="*/ 9 w 37"/>
                  <a:gd name="T37" fmla="*/ 59 h 76"/>
                  <a:gd name="T38" fmla="*/ 8 w 37"/>
                  <a:gd name="T39" fmla="*/ 63 h 76"/>
                  <a:gd name="T40" fmla="*/ 8 w 37"/>
                  <a:gd name="T41" fmla="*/ 67 h 76"/>
                  <a:gd name="T42" fmla="*/ 7 w 37"/>
                  <a:gd name="T43" fmla="*/ 76 h 76"/>
                  <a:gd name="T44" fmla="*/ 0 w 37"/>
                  <a:gd name="T45" fmla="*/ 75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
                  <a:gd name="T70" fmla="*/ 0 h 76"/>
                  <a:gd name="T71" fmla="*/ 37 w 37"/>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 h="76">
                    <a:moveTo>
                      <a:pt x="0" y="75"/>
                    </a:moveTo>
                    <a:lnTo>
                      <a:pt x="1" y="66"/>
                    </a:lnTo>
                    <a:lnTo>
                      <a:pt x="1" y="61"/>
                    </a:lnTo>
                    <a:lnTo>
                      <a:pt x="2" y="57"/>
                    </a:lnTo>
                    <a:lnTo>
                      <a:pt x="4" y="49"/>
                    </a:lnTo>
                    <a:lnTo>
                      <a:pt x="6" y="42"/>
                    </a:lnTo>
                    <a:lnTo>
                      <a:pt x="11" y="29"/>
                    </a:lnTo>
                    <a:lnTo>
                      <a:pt x="17" y="18"/>
                    </a:lnTo>
                    <a:lnTo>
                      <a:pt x="22" y="11"/>
                    </a:lnTo>
                    <a:lnTo>
                      <a:pt x="27" y="5"/>
                    </a:lnTo>
                    <a:lnTo>
                      <a:pt x="32" y="0"/>
                    </a:lnTo>
                    <a:lnTo>
                      <a:pt x="37" y="6"/>
                    </a:lnTo>
                    <a:lnTo>
                      <a:pt x="33" y="10"/>
                    </a:lnTo>
                    <a:lnTo>
                      <a:pt x="28" y="15"/>
                    </a:lnTo>
                    <a:lnTo>
                      <a:pt x="23" y="23"/>
                    </a:lnTo>
                    <a:lnTo>
                      <a:pt x="18" y="32"/>
                    </a:lnTo>
                    <a:lnTo>
                      <a:pt x="13" y="44"/>
                    </a:lnTo>
                    <a:lnTo>
                      <a:pt x="11" y="51"/>
                    </a:lnTo>
                    <a:lnTo>
                      <a:pt x="9" y="59"/>
                    </a:lnTo>
                    <a:lnTo>
                      <a:pt x="8" y="63"/>
                    </a:lnTo>
                    <a:lnTo>
                      <a:pt x="8" y="67"/>
                    </a:lnTo>
                    <a:lnTo>
                      <a:pt x="7" y="76"/>
                    </a:lnTo>
                    <a:lnTo>
                      <a:pt x="0" y="75"/>
                    </a:lnTo>
                    <a:close/>
                  </a:path>
                </a:pathLst>
              </a:custGeom>
              <a:solidFill>
                <a:srgbClr val="000000"/>
              </a:solidFill>
              <a:ln w="9525">
                <a:noFill/>
                <a:round/>
                <a:headEnd/>
                <a:tailEnd/>
              </a:ln>
            </p:spPr>
            <p:txBody>
              <a:bodyPr/>
              <a:lstStyle/>
              <a:p>
                <a:endParaRPr lang="he-IL"/>
              </a:p>
            </p:txBody>
          </p:sp>
          <p:sp>
            <p:nvSpPr>
              <p:cNvPr id="280" name="Freeform 383"/>
              <p:cNvSpPr>
                <a:spLocks/>
              </p:cNvSpPr>
              <p:nvPr/>
            </p:nvSpPr>
            <p:spPr bwMode="auto">
              <a:xfrm>
                <a:off x="4369" y="2396"/>
                <a:ext cx="7" cy="1"/>
              </a:xfrm>
              <a:custGeom>
                <a:avLst/>
                <a:gdLst>
                  <a:gd name="T0" fmla="*/ 0 w 7"/>
                  <a:gd name="T1" fmla="*/ 0 h 1"/>
                  <a:gd name="T2" fmla="*/ 7 w 7"/>
                  <a:gd name="T3" fmla="*/ 1 h 1"/>
                  <a:gd name="T4" fmla="*/ 0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1"/>
                    </a:lnTo>
                    <a:lnTo>
                      <a:pt x="0" y="0"/>
                    </a:lnTo>
                    <a:close/>
                  </a:path>
                </a:pathLst>
              </a:custGeom>
              <a:solidFill>
                <a:srgbClr val="000000"/>
              </a:solidFill>
              <a:ln w="9525">
                <a:noFill/>
                <a:round/>
                <a:headEnd/>
                <a:tailEnd/>
              </a:ln>
            </p:spPr>
            <p:txBody>
              <a:bodyPr/>
              <a:lstStyle/>
              <a:p>
                <a:endParaRPr lang="he-IL"/>
              </a:p>
            </p:txBody>
          </p:sp>
          <p:sp>
            <p:nvSpPr>
              <p:cNvPr id="281" name="Freeform 384"/>
              <p:cNvSpPr>
                <a:spLocks/>
              </p:cNvSpPr>
              <p:nvPr/>
            </p:nvSpPr>
            <p:spPr bwMode="auto">
              <a:xfrm>
                <a:off x="4401" y="2321"/>
                <a:ext cx="42" cy="72"/>
              </a:xfrm>
              <a:custGeom>
                <a:avLst/>
                <a:gdLst>
                  <a:gd name="T0" fmla="*/ 5 w 42"/>
                  <a:gd name="T1" fmla="*/ 0 h 72"/>
                  <a:gd name="T2" fmla="*/ 10 w 42"/>
                  <a:gd name="T3" fmla="*/ 5 h 72"/>
                  <a:gd name="T4" fmla="*/ 16 w 42"/>
                  <a:gd name="T5" fmla="*/ 11 h 72"/>
                  <a:gd name="T6" fmla="*/ 23 w 42"/>
                  <a:gd name="T7" fmla="*/ 18 h 72"/>
                  <a:gd name="T8" fmla="*/ 29 w 42"/>
                  <a:gd name="T9" fmla="*/ 29 h 72"/>
                  <a:gd name="T10" fmla="*/ 32 w 42"/>
                  <a:gd name="T11" fmla="*/ 34 h 72"/>
                  <a:gd name="T12" fmla="*/ 35 w 42"/>
                  <a:gd name="T13" fmla="*/ 41 h 72"/>
                  <a:gd name="T14" fmla="*/ 38 w 42"/>
                  <a:gd name="T15" fmla="*/ 48 h 72"/>
                  <a:gd name="T16" fmla="*/ 40 w 42"/>
                  <a:gd name="T17" fmla="*/ 55 h 72"/>
                  <a:gd name="T18" fmla="*/ 41 w 42"/>
                  <a:gd name="T19" fmla="*/ 63 h 72"/>
                  <a:gd name="T20" fmla="*/ 42 w 42"/>
                  <a:gd name="T21" fmla="*/ 71 h 72"/>
                  <a:gd name="T22" fmla="*/ 33 w 42"/>
                  <a:gd name="T23" fmla="*/ 72 h 72"/>
                  <a:gd name="T24" fmla="*/ 33 w 42"/>
                  <a:gd name="T25" fmla="*/ 64 h 72"/>
                  <a:gd name="T26" fmla="*/ 32 w 42"/>
                  <a:gd name="T27" fmla="*/ 57 h 72"/>
                  <a:gd name="T28" fmla="*/ 30 w 42"/>
                  <a:gd name="T29" fmla="*/ 50 h 72"/>
                  <a:gd name="T30" fmla="*/ 28 w 42"/>
                  <a:gd name="T31" fmla="*/ 44 h 72"/>
                  <a:gd name="T32" fmla="*/ 26 w 42"/>
                  <a:gd name="T33" fmla="*/ 38 h 72"/>
                  <a:gd name="T34" fmla="*/ 23 w 42"/>
                  <a:gd name="T35" fmla="*/ 32 h 72"/>
                  <a:gd name="T36" fmla="*/ 17 w 42"/>
                  <a:gd name="T37" fmla="*/ 23 h 72"/>
                  <a:gd name="T38" fmla="*/ 11 w 42"/>
                  <a:gd name="T39" fmla="*/ 16 h 72"/>
                  <a:gd name="T40" fmla="*/ 5 w 42"/>
                  <a:gd name="T41" fmla="*/ 10 h 72"/>
                  <a:gd name="T42" fmla="*/ 0 w 42"/>
                  <a:gd name="T43" fmla="*/ 6 h 72"/>
                  <a:gd name="T44" fmla="*/ 5 w 42"/>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72"/>
                  <a:gd name="T71" fmla="*/ 42 w 42"/>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72">
                    <a:moveTo>
                      <a:pt x="5" y="0"/>
                    </a:moveTo>
                    <a:lnTo>
                      <a:pt x="10" y="5"/>
                    </a:lnTo>
                    <a:lnTo>
                      <a:pt x="16" y="11"/>
                    </a:lnTo>
                    <a:lnTo>
                      <a:pt x="23" y="18"/>
                    </a:lnTo>
                    <a:lnTo>
                      <a:pt x="29" y="29"/>
                    </a:lnTo>
                    <a:lnTo>
                      <a:pt x="32" y="34"/>
                    </a:lnTo>
                    <a:lnTo>
                      <a:pt x="35" y="41"/>
                    </a:lnTo>
                    <a:lnTo>
                      <a:pt x="38" y="48"/>
                    </a:lnTo>
                    <a:lnTo>
                      <a:pt x="40" y="55"/>
                    </a:lnTo>
                    <a:lnTo>
                      <a:pt x="41" y="63"/>
                    </a:lnTo>
                    <a:lnTo>
                      <a:pt x="42" y="71"/>
                    </a:lnTo>
                    <a:lnTo>
                      <a:pt x="33" y="72"/>
                    </a:lnTo>
                    <a:lnTo>
                      <a:pt x="33" y="64"/>
                    </a:lnTo>
                    <a:lnTo>
                      <a:pt x="32" y="57"/>
                    </a:lnTo>
                    <a:lnTo>
                      <a:pt x="30" y="50"/>
                    </a:lnTo>
                    <a:lnTo>
                      <a:pt x="28" y="44"/>
                    </a:lnTo>
                    <a:lnTo>
                      <a:pt x="26" y="38"/>
                    </a:lnTo>
                    <a:lnTo>
                      <a:pt x="23" y="32"/>
                    </a:lnTo>
                    <a:lnTo>
                      <a:pt x="17" y="23"/>
                    </a:lnTo>
                    <a:lnTo>
                      <a:pt x="11" y="16"/>
                    </a:lnTo>
                    <a:lnTo>
                      <a:pt x="5" y="10"/>
                    </a:lnTo>
                    <a:lnTo>
                      <a:pt x="0" y="6"/>
                    </a:lnTo>
                    <a:lnTo>
                      <a:pt x="5" y="0"/>
                    </a:lnTo>
                    <a:close/>
                  </a:path>
                </a:pathLst>
              </a:custGeom>
              <a:solidFill>
                <a:srgbClr val="000000"/>
              </a:solidFill>
              <a:ln w="9525">
                <a:noFill/>
                <a:round/>
                <a:headEnd/>
                <a:tailEnd/>
              </a:ln>
            </p:spPr>
            <p:txBody>
              <a:bodyPr/>
              <a:lstStyle/>
              <a:p>
                <a:endParaRPr lang="he-IL"/>
              </a:p>
            </p:txBody>
          </p:sp>
          <p:sp>
            <p:nvSpPr>
              <p:cNvPr id="282" name="Freeform 385"/>
              <p:cNvSpPr>
                <a:spLocks/>
              </p:cNvSpPr>
              <p:nvPr/>
            </p:nvSpPr>
            <p:spPr bwMode="auto">
              <a:xfrm>
                <a:off x="4401" y="2319"/>
                <a:ext cx="5" cy="8"/>
              </a:xfrm>
              <a:custGeom>
                <a:avLst/>
                <a:gdLst>
                  <a:gd name="T0" fmla="*/ 0 w 5"/>
                  <a:gd name="T1" fmla="*/ 2 h 8"/>
                  <a:gd name="T2" fmla="*/ 2 w 5"/>
                  <a:gd name="T3" fmla="*/ 0 h 8"/>
                  <a:gd name="T4" fmla="*/ 5 w 5"/>
                  <a:gd name="T5" fmla="*/ 2 h 8"/>
                  <a:gd name="T6" fmla="*/ 0 w 5"/>
                  <a:gd name="T7" fmla="*/ 8 h 8"/>
                  <a:gd name="T8" fmla="*/ 5 w 5"/>
                  <a:gd name="T9" fmla="*/ 8 h 8"/>
                  <a:gd name="T10" fmla="*/ 0 w 5"/>
                  <a:gd name="T11" fmla="*/ 2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0" y="2"/>
                    </a:moveTo>
                    <a:lnTo>
                      <a:pt x="2" y="0"/>
                    </a:lnTo>
                    <a:lnTo>
                      <a:pt x="5" y="2"/>
                    </a:lnTo>
                    <a:lnTo>
                      <a:pt x="0" y="8"/>
                    </a:lnTo>
                    <a:lnTo>
                      <a:pt x="5" y="8"/>
                    </a:lnTo>
                    <a:lnTo>
                      <a:pt x="0" y="2"/>
                    </a:lnTo>
                    <a:close/>
                  </a:path>
                </a:pathLst>
              </a:custGeom>
              <a:solidFill>
                <a:srgbClr val="000000"/>
              </a:solidFill>
              <a:ln w="9525">
                <a:noFill/>
                <a:round/>
                <a:headEnd/>
                <a:tailEnd/>
              </a:ln>
            </p:spPr>
            <p:txBody>
              <a:bodyPr/>
              <a:lstStyle/>
              <a:p>
                <a:endParaRPr lang="he-IL"/>
              </a:p>
            </p:txBody>
          </p:sp>
          <p:sp>
            <p:nvSpPr>
              <p:cNvPr id="283" name="Freeform 386"/>
              <p:cNvSpPr>
                <a:spLocks/>
              </p:cNvSpPr>
              <p:nvPr/>
            </p:nvSpPr>
            <p:spPr bwMode="auto">
              <a:xfrm>
                <a:off x="4434" y="2392"/>
                <a:ext cx="11" cy="46"/>
              </a:xfrm>
              <a:custGeom>
                <a:avLst/>
                <a:gdLst>
                  <a:gd name="T0" fmla="*/ 9 w 11"/>
                  <a:gd name="T1" fmla="*/ 0 h 46"/>
                  <a:gd name="T2" fmla="*/ 10 w 11"/>
                  <a:gd name="T3" fmla="*/ 9 h 46"/>
                  <a:gd name="T4" fmla="*/ 11 w 11"/>
                  <a:gd name="T5" fmla="*/ 17 h 46"/>
                  <a:gd name="T6" fmla="*/ 11 w 11"/>
                  <a:gd name="T7" fmla="*/ 32 h 46"/>
                  <a:gd name="T8" fmla="*/ 11 w 11"/>
                  <a:gd name="T9" fmla="*/ 46 h 46"/>
                  <a:gd name="T10" fmla="*/ 4 w 11"/>
                  <a:gd name="T11" fmla="*/ 46 h 46"/>
                  <a:gd name="T12" fmla="*/ 4 w 11"/>
                  <a:gd name="T13" fmla="*/ 32 h 46"/>
                  <a:gd name="T14" fmla="*/ 2 w 11"/>
                  <a:gd name="T15" fmla="*/ 17 h 46"/>
                  <a:gd name="T16" fmla="*/ 1 w 11"/>
                  <a:gd name="T17" fmla="*/ 9 h 46"/>
                  <a:gd name="T18" fmla="*/ 0 w 11"/>
                  <a:gd name="T19" fmla="*/ 1 h 46"/>
                  <a:gd name="T20" fmla="*/ 9 w 11"/>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46"/>
                  <a:gd name="T35" fmla="*/ 11 w 11"/>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46">
                    <a:moveTo>
                      <a:pt x="9" y="0"/>
                    </a:moveTo>
                    <a:lnTo>
                      <a:pt x="10" y="9"/>
                    </a:lnTo>
                    <a:lnTo>
                      <a:pt x="11" y="17"/>
                    </a:lnTo>
                    <a:lnTo>
                      <a:pt x="11" y="32"/>
                    </a:lnTo>
                    <a:lnTo>
                      <a:pt x="11" y="46"/>
                    </a:lnTo>
                    <a:lnTo>
                      <a:pt x="4" y="46"/>
                    </a:lnTo>
                    <a:lnTo>
                      <a:pt x="4" y="32"/>
                    </a:lnTo>
                    <a:lnTo>
                      <a:pt x="2" y="17"/>
                    </a:lnTo>
                    <a:lnTo>
                      <a:pt x="1" y="9"/>
                    </a:lnTo>
                    <a:lnTo>
                      <a:pt x="0" y="1"/>
                    </a:lnTo>
                    <a:lnTo>
                      <a:pt x="9" y="0"/>
                    </a:lnTo>
                    <a:close/>
                  </a:path>
                </a:pathLst>
              </a:custGeom>
              <a:solidFill>
                <a:srgbClr val="000000"/>
              </a:solidFill>
              <a:ln w="9525">
                <a:noFill/>
                <a:round/>
                <a:headEnd/>
                <a:tailEnd/>
              </a:ln>
            </p:spPr>
            <p:txBody>
              <a:bodyPr/>
              <a:lstStyle/>
              <a:p>
                <a:endParaRPr lang="he-IL"/>
              </a:p>
            </p:txBody>
          </p:sp>
          <p:sp>
            <p:nvSpPr>
              <p:cNvPr id="284" name="Freeform 387"/>
              <p:cNvSpPr>
                <a:spLocks/>
              </p:cNvSpPr>
              <p:nvPr/>
            </p:nvSpPr>
            <p:spPr bwMode="auto">
              <a:xfrm>
                <a:off x="4434" y="2392"/>
                <a:ext cx="9" cy="1"/>
              </a:xfrm>
              <a:custGeom>
                <a:avLst/>
                <a:gdLst>
                  <a:gd name="T0" fmla="*/ 0 w 9"/>
                  <a:gd name="T1" fmla="*/ 1 h 1"/>
                  <a:gd name="T2" fmla="*/ 9 w 9"/>
                  <a:gd name="T3" fmla="*/ 0 h 1"/>
                  <a:gd name="T4" fmla="*/ 0 w 9"/>
                  <a:gd name="T5" fmla="*/ 1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1"/>
                    </a:moveTo>
                    <a:lnTo>
                      <a:pt x="9" y="0"/>
                    </a:lnTo>
                    <a:lnTo>
                      <a:pt x="0" y="1"/>
                    </a:lnTo>
                    <a:close/>
                  </a:path>
                </a:pathLst>
              </a:custGeom>
              <a:solidFill>
                <a:srgbClr val="000000"/>
              </a:solidFill>
              <a:ln w="9525">
                <a:noFill/>
                <a:round/>
                <a:headEnd/>
                <a:tailEnd/>
              </a:ln>
            </p:spPr>
            <p:txBody>
              <a:bodyPr/>
              <a:lstStyle/>
              <a:p>
                <a:endParaRPr lang="he-IL"/>
              </a:p>
            </p:txBody>
          </p:sp>
          <p:sp>
            <p:nvSpPr>
              <p:cNvPr id="285" name="Rectangle 388"/>
              <p:cNvSpPr>
                <a:spLocks noChangeArrowheads="1"/>
              </p:cNvSpPr>
              <p:nvPr/>
            </p:nvSpPr>
            <p:spPr bwMode="auto">
              <a:xfrm>
                <a:off x="4438" y="2438"/>
                <a:ext cx="7" cy="498"/>
              </a:xfrm>
              <a:prstGeom prst="rect">
                <a:avLst/>
              </a:prstGeom>
              <a:solidFill>
                <a:srgbClr val="000000"/>
              </a:solidFill>
              <a:ln w="9525">
                <a:noFill/>
                <a:miter lim="800000"/>
                <a:headEnd/>
                <a:tailEnd/>
              </a:ln>
            </p:spPr>
            <p:txBody>
              <a:bodyPr/>
              <a:lstStyle/>
              <a:p>
                <a:endParaRPr lang="he-IL"/>
              </a:p>
            </p:txBody>
          </p:sp>
          <p:sp>
            <p:nvSpPr>
              <p:cNvPr id="286" name="Freeform 389"/>
              <p:cNvSpPr>
                <a:spLocks/>
              </p:cNvSpPr>
              <p:nvPr/>
            </p:nvSpPr>
            <p:spPr bwMode="auto">
              <a:xfrm>
                <a:off x="4438" y="2438"/>
                <a:ext cx="7" cy="1"/>
              </a:xfrm>
              <a:custGeom>
                <a:avLst/>
                <a:gdLst>
                  <a:gd name="T0" fmla="*/ 0 w 7"/>
                  <a:gd name="T1" fmla="*/ 0 h 1"/>
                  <a:gd name="T2" fmla="*/ 7 w 7"/>
                  <a:gd name="T3" fmla="*/ 0 h 1"/>
                  <a:gd name="T4" fmla="*/ 0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lnTo>
                      <a:pt x="0" y="0"/>
                    </a:lnTo>
                    <a:close/>
                  </a:path>
                </a:pathLst>
              </a:custGeom>
              <a:solidFill>
                <a:srgbClr val="000000"/>
              </a:solidFill>
              <a:ln w="9525">
                <a:noFill/>
                <a:round/>
                <a:headEnd/>
                <a:tailEnd/>
              </a:ln>
            </p:spPr>
            <p:txBody>
              <a:bodyPr/>
              <a:lstStyle/>
              <a:p>
                <a:endParaRPr lang="he-IL"/>
              </a:p>
            </p:txBody>
          </p:sp>
          <p:sp>
            <p:nvSpPr>
              <p:cNvPr id="287" name="Rectangle 390"/>
              <p:cNvSpPr>
                <a:spLocks noChangeArrowheads="1"/>
              </p:cNvSpPr>
              <p:nvPr/>
            </p:nvSpPr>
            <p:spPr bwMode="auto">
              <a:xfrm>
                <a:off x="4370" y="2932"/>
                <a:ext cx="72" cy="7"/>
              </a:xfrm>
              <a:prstGeom prst="rect">
                <a:avLst/>
              </a:prstGeom>
              <a:solidFill>
                <a:srgbClr val="000000"/>
              </a:solidFill>
              <a:ln w="9525">
                <a:noFill/>
                <a:miter lim="800000"/>
                <a:headEnd/>
                <a:tailEnd/>
              </a:ln>
            </p:spPr>
            <p:txBody>
              <a:bodyPr/>
              <a:lstStyle/>
              <a:p>
                <a:endParaRPr lang="he-IL"/>
              </a:p>
            </p:txBody>
          </p:sp>
          <p:sp>
            <p:nvSpPr>
              <p:cNvPr id="288" name="Freeform 391"/>
              <p:cNvSpPr>
                <a:spLocks/>
              </p:cNvSpPr>
              <p:nvPr/>
            </p:nvSpPr>
            <p:spPr bwMode="auto">
              <a:xfrm>
                <a:off x="4438" y="2932"/>
                <a:ext cx="7" cy="7"/>
              </a:xfrm>
              <a:custGeom>
                <a:avLst/>
                <a:gdLst>
                  <a:gd name="T0" fmla="*/ 7 w 7"/>
                  <a:gd name="T1" fmla="*/ 4 h 7"/>
                  <a:gd name="T2" fmla="*/ 7 w 7"/>
                  <a:gd name="T3" fmla="*/ 7 h 7"/>
                  <a:gd name="T4" fmla="*/ 4 w 7"/>
                  <a:gd name="T5" fmla="*/ 7 h 7"/>
                  <a:gd name="T6" fmla="*/ 4 w 7"/>
                  <a:gd name="T7" fmla="*/ 0 h 7"/>
                  <a:gd name="T8" fmla="*/ 0 w 7"/>
                  <a:gd name="T9" fmla="*/ 4 h 7"/>
                  <a:gd name="T10" fmla="*/ 7 w 7"/>
                  <a:gd name="T11" fmla="*/ 4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7" y="4"/>
                    </a:moveTo>
                    <a:lnTo>
                      <a:pt x="7" y="7"/>
                    </a:lnTo>
                    <a:lnTo>
                      <a:pt x="4" y="7"/>
                    </a:lnTo>
                    <a:lnTo>
                      <a:pt x="4" y="0"/>
                    </a:lnTo>
                    <a:lnTo>
                      <a:pt x="0" y="4"/>
                    </a:lnTo>
                    <a:lnTo>
                      <a:pt x="7" y="4"/>
                    </a:lnTo>
                    <a:close/>
                  </a:path>
                </a:pathLst>
              </a:custGeom>
              <a:solidFill>
                <a:srgbClr val="000000"/>
              </a:solidFill>
              <a:ln w="9525">
                <a:noFill/>
                <a:round/>
                <a:headEnd/>
                <a:tailEnd/>
              </a:ln>
            </p:spPr>
            <p:txBody>
              <a:bodyPr/>
              <a:lstStyle/>
              <a:p>
                <a:endParaRPr lang="he-IL"/>
              </a:p>
            </p:txBody>
          </p:sp>
          <p:sp>
            <p:nvSpPr>
              <p:cNvPr id="289" name="Rectangle 392"/>
              <p:cNvSpPr>
                <a:spLocks noChangeArrowheads="1"/>
              </p:cNvSpPr>
              <p:nvPr/>
            </p:nvSpPr>
            <p:spPr bwMode="auto">
              <a:xfrm>
                <a:off x="4367" y="2438"/>
                <a:ext cx="7" cy="498"/>
              </a:xfrm>
              <a:prstGeom prst="rect">
                <a:avLst/>
              </a:prstGeom>
              <a:solidFill>
                <a:srgbClr val="000000"/>
              </a:solidFill>
              <a:ln w="9525">
                <a:noFill/>
                <a:miter lim="800000"/>
                <a:headEnd/>
                <a:tailEnd/>
              </a:ln>
            </p:spPr>
            <p:txBody>
              <a:bodyPr/>
              <a:lstStyle/>
              <a:p>
                <a:endParaRPr lang="he-IL"/>
              </a:p>
            </p:txBody>
          </p:sp>
          <p:sp>
            <p:nvSpPr>
              <p:cNvPr id="290" name="Freeform 393"/>
              <p:cNvSpPr>
                <a:spLocks/>
              </p:cNvSpPr>
              <p:nvPr/>
            </p:nvSpPr>
            <p:spPr bwMode="auto">
              <a:xfrm>
                <a:off x="4367" y="2932"/>
                <a:ext cx="7" cy="7"/>
              </a:xfrm>
              <a:custGeom>
                <a:avLst/>
                <a:gdLst>
                  <a:gd name="T0" fmla="*/ 3 w 7"/>
                  <a:gd name="T1" fmla="*/ 7 h 7"/>
                  <a:gd name="T2" fmla="*/ 0 w 7"/>
                  <a:gd name="T3" fmla="*/ 7 h 7"/>
                  <a:gd name="T4" fmla="*/ 0 w 7"/>
                  <a:gd name="T5" fmla="*/ 4 h 7"/>
                  <a:gd name="T6" fmla="*/ 7 w 7"/>
                  <a:gd name="T7" fmla="*/ 4 h 7"/>
                  <a:gd name="T8" fmla="*/ 3 w 7"/>
                  <a:gd name="T9" fmla="*/ 0 h 7"/>
                  <a:gd name="T10" fmla="*/ 3 w 7"/>
                  <a:gd name="T11" fmla="*/ 7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3" y="7"/>
                    </a:moveTo>
                    <a:lnTo>
                      <a:pt x="0" y="7"/>
                    </a:lnTo>
                    <a:lnTo>
                      <a:pt x="0" y="4"/>
                    </a:lnTo>
                    <a:lnTo>
                      <a:pt x="7" y="4"/>
                    </a:lnTo>
                    <a:lnTo>
                      <a:pt x="3" y="0"/>
                    </a:lnTo>
                    <a:lnTo>
                      <a:pt x="3" y="7"/>
                    </a:lnTo>
                    <a:close/>
                  </a:path>
                </a:pathLst>
              </a:custGeom>
              <a:solidFill>
                <a:srgbClr val="000000"/>
              </a:solidFill>
              <a:ln w="9525">
                <a:noFill/>
                <a:round/>
                <a:headEnd/>
                <a:tailEnd/>
              </a:ln>
            </p:spPr>
            <p:txBody>
              <a:bodyPr/>
              <a:lstStyle/>
              <a:p>
                <a:endParaRPr lang="he-IL"/>
              </a:p>
            </p:txBody>
          </p:sp>
          <p:sp>
            <p:nvSpPr>
              <p:cNvPr id="291" name="Freeform 394"/>
              <p:cNvSpPr>
                <a:spLocks/>
              </p:cNvSpPr>
              <p:nvPr/>
            </p:nvSpPr>
            <p:spPr bwMode="auto">
              <a:xfrm>
                <a:off x="4367" y="2438"/>
                <a:ext cx="7" cy="1"/>
              </a:xfrm>
              <a:custGeom>
                <a:avLst/>
                <a:gdLst>
                  <a:gd name="T0" fmla="*/ 7 w 7"/>
                  <a:gd name="T1" fmla="*/ 0 h 1"/>
                  <a:gd name="T2" fmla="*/ 0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7" y="0"/>
                    </a:moveTo>
                    <a:lnTo>
                      <a:pt x="0" y="0"/>
                    </a:lnTo>
                    <a:lnTo>
                      <a:pt x="7" y="0"/>
                    </a:lnTo>
                    <a:close/>
                  </a:path>
                </a:pathLst>
              </a:custGeom>
              <a:solidFill>
                <a:srgbClr val="000000"/>
              </a:solidFill>
              <a:ln w="9525">
                <a:noFill/>
                <a:round/>
                <a:headEnd/>
                <a:tailEnd/>
              </a:ln>
            </p:spPr>
            <p:txBody>
              <a:bodyPr/>
              <a:lstStyle/>
              <a:p>
                <a:endParaRPr lang="he-IL"/>
              </a:p>
            </p:txBody>
          </p:sp>
          <p:sp>
            <p:nvSpPr>
              <p:cNvPr id="292" name="Freeform 395"/>
              <p:cNvSpPr>
                <a:spLocks/>
              </p:cNvSpPr>
              <p:nvPr/>
            </p:nvSpPr>
            <p:spPr bwMode="auto">
              <a:xfrm>
                <a:off x="4306" y="2415"/>
                <a:ext cx="66" cy="148"/>
              </a:xfrm>
              <a:custGeom>
                <a:avLst/>
                <a:gdLst>
                  <a:gd name="T0" fmla="*/ 66 w 66"/>
                  <a:gd name="T1" fmla="*/ 148 h 148"/>
                  <a:gd name="T2" fmla="*/ 59 w 66"/>
                  <a:gd name="T3" fmla="*/ 142 h 148"/>
                  <a:gd name="T4" fmla="*/ 52 w 66"/>
                  <a:gd name="T5" fmla="*/ 135 h 148"/>
                  <a:gd name="T6" fmla="*/ 45 w 66"/>
                  <a:gd name="T7" fmla="*/ 128 h 148"/>
                  <a:gd name="T8" fmla="*/ 38 w 66"/>
                  <a:gd name="T9" fmla="*/ 121 h 148"/>
                  <a:gd name="T10" fmla="*/ 33 w 66"/>
                  <a:gd name="T11" fmla="*/ 114 h 148"/>
                  <a:gd name="T12" fmla="*/ 27 w 66"/>
                  <a:gd name="T13" fmla="*/ 106 h 148"/>
                  <a:gd name="T14" fmla="*/ 22 w 66"/>
                  <a:gd name="T15" fmla="*/ 98 h 148"/>
                  <a:gd name="T16" fmla="*/ 18 w 66"/>
                  <a:gd name="T17" fmla="*/ 89 h 148"/>
                  <a:gd name="T18" fmla="*/ 14 w 66"/>
                  <a:gd name="T19" fmla="*/ 81 h 148"/>
                  <a:gd name="T20" fmla="*/ 10 w 66"/>
                  <a:gd name="T21" fmla="*/ 72 h 148"/>
                  <a:gd name="T22" fmla="*/ 7 w 66"/>
                  <a:gd name="T23" fmla="*/ 63 h 148"/>
                  <a:gd name="T24" fmla="*/ 5 w 66"/>
                  <a:gd name="T25" fmla="*/ 53 h 148"/>
                  <a:gd name="T26" fmla="*/ 3 w 66"/>
                  <a:gd name="T27" fmla="*/ 43 h 148"/>
                  <a:gd name="T28" fmla="*/ 1 w 66"/>
                  <a:gd name="T29" fmla="*/ 33 h 148"/>
                  <a:gd name="T30" fmla="*/ 1 w 66"/>
                  <a:gd name="T31" fmla="*/ 28 h 148"/>
                  <a:gd name="T32" fmla="*/ 0 w 66"/>
                  <a:gd name="T33" fmla="*/ 23 h 148"/>
                  <a:gd name="T34" fmla="*/ 0 w 66"/>
                  <a:gd name="T35" fmla="*/ 13 h 148"/>
                  <a:gd name="T36" fmla="*/ 0 w 66"/>
                  <a:gd name="T37" fmla="*/ 9 h 148"/>
                  <a:gd name="T38" fmla="*/ 1 w 66"/>
                  <a:gd name="T39" fmla="*/ 6 h 148"/>
                  <a:gd name="T40" fmla="*/ 2 w 66"/>
                  <a:gd name="T41" fmla="*/ 0 h 148"/>
                  <a:gd name="T42" fmla="*/ 21 w 66"/>
                  <a:gd name="T43" fmla="*/ 9 h 148"/>
                  <a:gd name="T44" fmla="*/ 30 w 66"/>
                  <a:gd name="T45" fmla="*/ 14 h 148"/>
                  <a:gd name="T46" fmla="*/ 38 w 66"/>
                  <a:gd name="T47" fmla="*/ 19 h 148"/>
                  <a:gd name="T48" fmla="*/ 46 w 66"/>
                  <a:gd name="T49" fmla="*/ 24 h 148"/>
                  <a:gd name="T50" fmla="*/ 54 w 66"/>
                  <a:gd name="T51" fmla="*/ 30 h 148"/>
                  <a:gd name="T52" fmla="*/ 60 w 66"/>
                  <a:gd name="T53" fmla="*/ 37 h 148"/>
                  <a:gd name="T54" fmla="*/ 66 w 66"/>
                  <a:gd name="T55" fmla="*/ 45 h 148"/>
                  <a:gd name="T56" fmla="*/ 66 w 66"/>
                  <a:gd name="T57" fmla="*/ 148 h 1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6"/>
                  <a:gd name="T88" fmla="*/ 0 h 148"/>
                  <a:gd name="T89" fmla="*/ 66 w 66"/>
                  <a:gd name="T90" fmla="*/ 148 h 1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6" h="148">
                    <a:moveTo>
                      <a:pt x="66" y="148"/>
                    </a:moveTo>
                    <a:lnTo>
                      <a:pt x="59" y="142"/>
                    </a:lnTo>
                    <a:lnTo>
                      <a:pt x="52" y="135"/>
                    </a:lnTo>
                    <a:lnTo>
                      <a:pt x="45" y="128"/>
                    </a:lnTo>
                    <a:lnTo>
                      <a:pt x="38" y="121"/>
                    </a:lnTo>
                    <a:lnTo>
                      <a:pt x="33" y="114"/>
                    </a:lnTo>
                    <a:lnTo>
                      <a:pt x="27" y="106"/>
                    </a:lnTo>
                    <a:lnTo>
                      <a:pt x="22" y="98"/>
                    </a:lnTo>
                    <a:lnTo>
                      <a:pt x="18" y="89"/>
                    </a:lnTo>
                    <a:lnTo>
                      <a:pt x="14" y="81"/>
                    </a:lnTo>
                    <a:lnTo>
                      <a:pt x="10" y="72"/>
                    </a:lnTo>
                    <a:lnTo>
                      <a:pt x="7" y="63"/>
                    </a:lnTo>
                    <a:lnTo>
                      <a:pt x="5" y="53"/>
                    </a:lnTo>
                    <a:lnTo>
                      <a:pt x="3" y="43"/>
                    </a:lnTo>
                    <a:lnTo>
                      <a:pt x="1" y="33"/>
                    </a:lnTo>
                    <a:lnTo>
                      <a:pt x="1" y="28"/>
                    </a:lnTo>
                    <a:lnTo>
                      <a:pt x="0" y="23"/>
                    </a:lnTo>
                    <a:lnTo>
                      <a:pt x="0" y="13"/>
                    </a:lnTo>
                    <a:lnTo>
                      <a:pt x="0" y="9"/>
                    </a:lnTo>
                    <a:lnTo>
                      <a:pt x="1" y="6"/>
                    </a:lnTo>
                    <a:lnTo>
                      <a:pt x="2" y="0"/>
                    </a:lnTo>
                    <a:lnTo>
                      <a:pt x="21" y="9"/>
                    </a:lnTo>
                    <a:lnTo>
                      <a:pt x="30" y="14"/>
                    </a:lnTo>
                    <a:lnTo>
                      <a:pt x="38" y="19"/>
                    </a:lnTo>
                    <a:lnTo>
                      <a:pt x="46" y="24"/>
                    </a:lnTo>
                    <a:lnTo>
                      <a:pt x="54" y="30"/>
                    </a:lnTo>
                    <a:lnTo>
                      <a:pt x="60" y="37"/>
                    </a:lnTo>
                    <a:lnTo>
                      <a:pt x="66" y="45"/>
                    </a:lnTo>
                    <a:lnTo>
                      <a:pt x="66" y="148"/>
                    </a:lnTo>
                    <a:close/>
                  </a:path>
                </a:pathLst>
              </a:custGeom>
              <a:solidFill>
                <a:srgbClr val="FFFFFF"/>
              </a:solidFill>
              <a:ln w="9525">
                <a:noFill/>
                <a:round/>
                <a:headEnd/>
                <a:tailEnd/>
              </a:ln>
            </p:spPr>
            <p:txBody>
              <a:bodyPr/>
              <a:lstStyle/>
              <a:p>
                <a:endParaRPr lang="he-IL"/>
              </a:p>
            </p:txBody>
          </p:sp>
          <p:sp>
            <p:nvSpPr>
              <p:cNvPr id="293" name="Freeform 396"/>
              <p:cNvSpPr>
                <a:spLocks/>
              </p:cNvSpPr>
              <p:nvPr/>
            </p:nvSpPr>
            <p:spPr bwMode="auto">
              <a:xfrm>
                <a:off x="4302" y="2428"/>
                <a:ext cx="73" cy="138"/>
              </a:xfrm>
              <a:custGeom>
                <a:avLst/>
                <a:gdLst>
                  <a:gd name="T0" fmla="*/ 68 w 73"/>
                  <a:gd name="T1" fmla="*/ 138 h 138"/>
                  <a:gd name="T2" fmla="*/ 60 w 73"/>
                  <a:gd name="T3" fmla="*/ 132 h 138"/>
                  <a:gd name="T4" fmla="*/ 53 w 73"/>
                  <a:gd name="T5" fmla="*/ 125 h 138"/>
                  <a:gd name="T6" fmla="*/ 46 w 73"/>
                  <a:gd name="T7" fmla="*/ 118 h 138"/>
                  <a:gd name="T8" fmla="*/ 39 w 73"/>
                  <a:gd name="T9" fmla="*/ 111 h 138"/>
                  <a:gd name="T10" fmla="*/ 34 w 73"/>
                  <a:gd name="T11" fmla="*/ 103 h 138"/>
                  <a:gd name="T12" fmla="*/ 28 w 73"/>
                  <a:gd name="T13" fmla="*/ 95 h 138"/>
                  <a:gd name="T14" fmla="*/ 23 w 73"/>
                  <a:gd name="T15" fmla="*/ 87 h 138"/>
                  <a:gd name="T16" fmla="*/ 18 w 73"/>
                  <a:gd name="T17" fmla="*/ 78 h 138"/>
                  <a:gd name="T18" fmla="*/ 14 w 73"/>
                  <a:gd name="T19" fmla="*/ 69 h 138"/>
                  <a:gd name="T20" fmla="*/ 11 w 73"/>
                  <a:gd name="T21" fmla="*/ 60 h 138"/>
                  <a:gd name="T22" fmla="*/ 8 w 73"/>
                  <a:gd name="T23" fmla="*/ 51 h 138"/>
                  <a:gd name="T24" fmla="*/ 5 w 73"/>
                  <a:gd name="T25" fmla="*/ 41 h 138"/>
                  <a:gd name="T26" fmla="*/ 3 w 73"/>
                  <a:gd name="T27" fmla="*/ 31 h 138"/>
                  <a:gd name="T28" fmla="*/ 1 w 73"/>
                  <a:gd name="T29" fmla="*/ 21 h 138"/>
                  <a:gd name="T30" fmla="*/ 1 w 73"/>
                  <a:gd name="T31" fmla="*/ 16 h 138"/>
                  <a:gd name="T32" fmla="*/ 1 w 73"/>
                  <a:gd name="T33" fmla="*/ 11 h 138"/>
                  <a:gd name="T34" fmla="*/ 0 w 73"/>
                  <a:gd name="T35" fmla="*/ 0 h 138"/>
                  <a:gd name="T36" fmla="*/ 8 w 73"/>
                  <a:gd name="T37" fmla="*/ 0 h 138"/>
                  <a:gd name="T38" fmla="*/ 8 w 73"/>
                  <a:gd name="T39" fmla="*/ 10 h 138"/>
                  <a:gd name="T40" fmla="*/ 8 w 73"/>
                  <a:gd name="T41" fmla="*/ 15 h 138"/>
                  <a:gd name="T42" fmla="*/ 9 w 73"/>
                  <a:gd name="T43" fmla="*/ 20 h 138"/>
                  <a:gd name="T44" fmla="*/ 10 w 73"/>
                  <a:gd name="T45" fmla="*/ 30 h 138"/>
                  <a:gd name="T46" fmla="*/ 12 w 73"/>
                  <a:gd name="T47" fmla="*/ 39 h 138"/>
                  <a:gd name="T48" fmla="*/ 15 w 73"/>
                  <a:gd name="T49" fmla="*/ 49 h 138"/>
                  <a:gd name="T50" fmla="*/ 18 w 73"/>
                  <a:gd name="T51" fmla="*/ 58 h 138"/>
                  <a:gd name="T52" fmla="*/ 21 w 73"/>
                  <a:gd name="T53" fmla="*/ 66 h 138"/>
                  <a:gd name="T54" fmla="*/ 25 w 73"/>
                  <a:gd name="T55" fmla="*/ 75 h 138"/>
                  <a:gd name="T56" fmla="*/ 29 w 73"/>
                  <a:gd name="T57" fmla="*/ 83 h 138"/>
                  <a:gd name="T58" fmla="*/ 34 w 73"/>
                  <a:gd name="T59" fmla="*/ 91 h 138"/>
                  <a:gd name="T60" fmla="*/ 40 w 73"/>
                  <a:gd name="T61" fmla="*/ 98 h 138"/>
                  <a:gd name="T62" fmla="*/ 45 w 73"/>
                  <a:gd name="T63" fmla="*/ 106 h 138"/>
                  <a:gd name="T64" fmla="*/ 51 w 73"/>
                  <a:gd name="T65" fmla="*/ 113 h 138"/>
                  <a:gd name="T66" fmla="*/ 58 w 73"/>
                  <a:gd name="T67" fmla="*/ 120 h 138"/>
                  <a:gd name="T68" fmla="*/ 65 w 73"/>
                  <a:gd name="T69" fmla="*/ 126 h 138"/>
                  <a:gd name="T70" fmla="*/ 73 w 73"/>
                  <a:gd name="T71" fmla="*/ 132 h 138"/>
                  <a:gd name="T72" fmla="*/ 68 w 73"/>
                  <a:gd name="T73" fmla="*/ 138 h 1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138"/>
                  <a:gd name="T113" fmla="*/ 73 w 73"/>
                  <a:gd name="T114" fmla="*/ 138 h 1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138">
                    <a:moveTo>
                      <a:pt x="68" y="138"/>
                    </a:moveTo>
                    <a:lnTo>
                      <a:pt x="60" y="132"/>
                    </a:lnTo>
                    <a:lnTo>
                      <a:pt x="53" y="125"/>
                    </a:lnTo>
                    <a:lnTo>
                      <a:pt x="46" y="118"/>
                    </a:lnTo>
                    <a:lnTo>
                      <a:pt x="39" y="111"/>
                    </a:lnTo>
                    <a:lnTo>
                      <a:pt x="34" y="103"/>
                    </a:lnTo>
                    <a:lnTo>
                      <a:pt x="28" y="95"/>
                    </a:lnTo>
                    <a:lnTo>
                      <a:pt x="23" y="87"/>
                    </a:lnTo>
                    <a:lnTo>
                      <a:pt x="18" y="78"/>
                    </a:lnTo>
                    <a:lnTo>
                      <a:pt x="14" y="69"/>
                    </a:lnTo>
                    <a:lnTo>
                      <a:pt x="11" y="60"/>
                    </a:lnTo>
                    <a:lnTo>
                      <a:pt x="8" y="51"/>
                    </a:lnTo>
                    <a:lnTo>
                      <a:pt x="5" y="41"/>
                    </a:lnTo>
                    <a:lnTo>
                      <a:pt x="3" y="31"/>
                    </a:lnTo>
                    <a:lnTo>
                      <a:pt x="1" y="21"/>
                    </a:lnTo>
                    <a:lnTo>
                      <a:pt x="1" y="16"/>
                    </a:lnTo>
                    <a:lnTo>
                      <a:pt x="1" y="11"/>
                    </a:lnTo>
                    <a:lnTo>
                      <a:pt x="0" y="0"/>
                    </a:lnTo>
                    <a:lnTo>
                      <a:pt x="8" y="0"/>
                    </a:lnTo>
                    <a:lnTo>
                      <a:pt x="8" y="10"/>
                    </a:lnTo>
                    <a:lnTo>
                      <a:pt x="8" y="15"/>
                    </a:lnTo>
                    <a:lnTo>
                      <a:pt x="9" y="20"/>
                    </a:lnTo>
                    <a:lnTo>
                      <a:pt x="10" y="30"/>
                    </a:lnTo>
                    <a:lnTo>
                      <a:pt x="12" y="39"/>
                    </a:lnTo>
                    <a:lnTo>
                      <a:pt x="15" y="49"/>
                    </a:lnTo>
                    <a:lnTo>
                      <a:pt x="18" y="58"/>
                    </a:lnTo>
                    <a:lnTo>
                      <a:pt x="21" y="66"/>
                    </a:lnTo>
                    <a:lnTo>
                      <a:pt x="25" y="75"/>
                    </a:lnTo>
                    <a:lnTo>
                      <a:pt x="29" y="83"/>
                    </a:lnTo>
                    <a:lnTo>
                      <a:pt x="34" y="91"/>
                    </a:lnTo>
                    <a:lnTo>
                      <a:pt x="40" y="98"/>
                    </a:lnTo>
                    <a:lnTo>
                      <a:pt x="45" y="106"/>
                    </a:lnTo>
                    <a:lnTo>
                      <a:pt x="51" y="113"/>
                    </a:lnTo>
                    <a:lnTo>
                      <a:pt x="58" y="120"/>
                    </a:lnTo>
                    <a:lnTo>
                      <a:pt x="65" y="126"/>
                    </a:lnTo>
                    <a:lnTo>
                      <a:pt x="73" y="132"/>
                    </a:lnTo>
                    <a:lnTo>
                      <a:pt x="68" y="138"/>
                    </a:lnTo>
                    <a:close/>
                  </a:path>
                </a:pathLst>
              </a:custGeom>
              <a:solidFill>
                <a:srgbClr val="000000"/>
              </a:solidFill>
              <a:ln w="9525">
                <a:noFill/>
                <a:round/>
                <a:headEnd/>
                <a:tailEnd/>
              </a:ln>
            </p:spPr>
            <p:txBody>
              <a:bodyPr/>
              <a:lstStyle/>
              <a:p>
                <a:endParaRPr lang="he-IL"/>
              </a:p>
            </p:txBody>
          </p:sp>
          <p:sp>
            <p:nvSpPr>
              <p:cNvPr id="294" name="Freeform 397"/>
              <p:cNvSpPr>
                <a:spLocks/>
              </p:cNvSpPr>
              <p:nvPr/>
            </p:nvSpPr>
            <p:spPr bwMode="auto">
              <a:xfrm>
                <a:off x="4302" y="2414"/>
                <a:ext cx="10" cy="14"/>
              </a:xfrm>
              <a:custGeom>
                <a:avLst/>
                <a:gdLst>
                  <a:gd name="T0" fmla="*/ 0 w 10"/>
                  <a:gd name="T1" fmla="*/ 14 h 14"/>
                  <a:gd name="T2" fmla="*/ 1 w 10"/>
                  <a:gd name="T3" fmla="*/ 10 h 14"/>
                  <a:gd name="T4" fmla="*/ 1 w 10"/>
                  <a:gd name="T5" fmla="*/ 7 h 14"/>
                  <a:gd name="T6" fmla="*/ 2 w 10"/>
                  <a:gd name="T7" fmla="*/ 0 h 14"/>
                  <a:gd name="T8" fmla="*/ 10 w 10"/>
                  <a:gd name="T9" fmla="*/ 1 h 14"/>
                  <a:gd name="T10" fmla="*/ 8 w 10"/>
                  <a:gd name="T11" fmla="*/ 8 h 14"/>
                  <a:gd name="T12" fmla="*/ 8 w 10"/>
                  <a:gd name="T13" fmla="*/ 11 h 14"/>
                  <a:gd name="T14" fmla="*/ 8 w 10"/>
                  <a:gd name="T15" fmla="*/ 14 h 14"/>
                  <a:gd name="T16" fmla="*/ 0 w 10"/>
                  <a:gd name="T17" fmla="*/ 14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0" y="14"/>
                    </a:moveTo>
                    <a:lnTo>
                      <a:pt x="1" y="10"/>
                    </a:lnTo>
                    <a:lnTo>
                      <a:pt x="1" y="7"/>
                    </a:lnTo>
                    <a:lnTo>
                      <a:pt x="2" y="0"/>
                    </a:lnTo>
                    <a:lnTo>
                      <a:pt x="10" y="1"/>
                    </a:lnTo>
                    <a:lnTo>
                      <a:pt x="8" y="8"/>
                    </a:lnTo>
                    <a:lnTo>
                      <a:pt x="8" y="11"/>
                    </a:lnTo>
                    <a:lnTo>
                      <a:pt x="8" y="14"/>
                    </a:lnTo>
                    <a:lnTo>
                      <a:pt x="0" y="14"/>
                    </a:lnTo>
                    <a:close/>
                  </a:path>
                </a:pathLst>
              </a:custGeom>
              <a:solidFill>
                <a:srgbClr val="000000"/>
              </a:solidFill>
              <a:ln w="9525">
                <a:noFill/>
                <a:round/>
                <a:headEnd/>
                <a:tailEnd/>
              </a:ln>
            </p:spPr>
            <p:txBody>
              <a:bodyPr/>
              <a:lstStyle/>
              <a:p>
                <a:endParaRPr lang="he-IL"/>
              </a:p>
            </p:txBody>
          </p:sp>
          <p:sp>
            <p:nvSpPr>
              <p:cNvPr id="295" name="Freeform 398"/>
              <p:cNvSpPr>
                <a:spLocks/>
              </p:cNvSpPr>
              <p:nvPr/>
            </p:nvSpPr>
            <p:spPr bwMode="auto">
              <a:xfrm>
                <a:off x="4302" y="2428"/>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rgbClr val="000000"/>
              </a:solidFill>
              <a:ln w="9525">
                <a:noFill/>
                <a:round/>
                <a:headEnd/>
                <a:tailEnd/>
              </a:ln>
            </p:spPr>
            <p:txBody>
              <a:bodyPr/>
              <a:lstStyle/>
              <a:p>
                <a:endParaRPr lang="he-IL"/>
              </a:p>
            </p:txBody>
          </p:sp>
          <p:sp>
            <p:nvSpPr>
              <p:cNvPr id="296" name="Freeform 399"/>
              <p:cNvSpPr>
                <a:spLocks/>
              </p:cNvSpPr>
              <p:nvPr/>
            </p:nvSpPr>
            <p:spPr bwMode="auto">
              <a:xfrm>
                <a:off x="4306" y="2411"/>
                <a:ext cx="69" cy="51"/>
              </a:xfrm>
              <a:custGeom>
                <a:avLst/>
                <a:gdLst>
                  <a:gd name="T0" fmla="*/ 4 w 69"/>
                  <a:gd name="T1" fmla="*/ 0 h 51"/>
                  <a:gd name="T2" fmla="*/ 22 w 69"/>
                  <a:gd name="T3" fmla="*/ 10 h 51"/>
                  <a:gd name="T4" fmla="*/ 31 w 69"/>
                  <a:gd name="T5" fmla="*/ 15 h 51"/>
                  <a:gd name="T6" fmla="*/ 40 w 69"/>
                  <a:gd name="T7" fmla="*/ 20 h 51"/>
                  <a:gd name="T8" fmla="*/ 49 w 69"/>
                  <a:gd name="T9" fmla="*/ 25 h 51"/>
                  <a:gd name="T10" fmla="*/ 56 w 69"/>
                  <a:gd name="T11" fmla="*/ 32 h 51"/>
                  <a:gd name="T12" fmla="*/ 63 w 69"/>
                  <a:gd name="T13" fmla="*/ 39 h 51"/>
                  <a:gd name="T14" fmla="*/ 69 w 69"/>
                  <a:gd name="T15" fmla="*/ 46 h 51"/>
                  <a:gd name="T16" fmla="*/ 63 w 69"/>
                  <a:gd name="T17" fmla="*/ 51 h 51"/>
                  <a:gd name="T18" fmla="*/ 58 w 69"/>
                  <a:gd name="T19" fmla="*/ 44 h 51"/>
                  <a:gd name="T20" fmla="*/ 51 w 69"/>
                  <a:gd name="T21" fmla="*/ 37 h 51"/>
                  <a:gd name="T22" fmla="*/ 44 w 69"/>
                  <a:gd name="T23" fmla="*/ 31 h 51"/>
                  <a:gd name="T24" fmla="*/ 36 w 69"/>
                  <a:gd name="T25" fmla="*/ 26 h 51"/>
                  <a:gd name="T26" fmla="*/ 28 w 69"/>
                  <a:gd name="T27" fmla="*/ 21 h 51"/>
                  <a:gd name="T28" fmla="*/ 19 w 69"/>
                  <a:gd name="T29" fmla="*/ 17 h 51"/>
                  <a:gd name="T30" fmla="*/ 0 w 69"/>
                  <a:gd name="T31" fmla="*/ 7 h 51"/>
                  <a:gd name="T32" fmla="*/ 4 w 69"/>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51"/>
                  <a:gd name="T53" fmla="*/ 69 w 69"/>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51">
                    <a:moveTo>
                      <a:pt x="4" y="0"/>
                    </a:moveTo>
                    <a:lnTo>
                      <a:pt x="22" y="10"/>
                    </a:lnTo>
                    <a:lnTo>
                      <a:pt x="31" y="15"/>
                    </a:lnTo>
                    <a:lnTo>
                      <a:pt x="40" y="20"/>
                    </a:lnTo>
                    <a:lnTo>
                      <a:pt x="49" y="25"/>
                    </a:lnTo>
                    <a:lnTo>
                      <a:pt x="56" y="32"/>
                    </a:lnTo>
                    <a:lnTo>
                      <a:pt x="63" y="39"/>
                    </a:lnTo>
                    <a:lnTo>
                      <a:pt x="69" y="46"/>
                    </a:lnTo>
                    <a:lnTo>
                      <a:pt x="63" y="51"/>
                    </a:lnTo>
                    <a:lnTo>
                      <a:pt x="58" y="44"/>
                    </a:lnTo>
                    <a:lnTo>
                      <a:pt x="51" y="37"/>
                    </a:lnTo>
                    <a:lnTo>
                      <a:pt x="44" y="31"/>
                    </a:lnTo>
                    <a:lnTo>
                      <a:pt x="36" y="26"/>
                    </a:lnTo>
                    <a:lnTo>
                      <a:pt x="28" y="21"/>
                    </a:lnTo>
                    <a:lnTo>
                      <a:pt x="19" y="17"/>
                    </a:lnTo>
                    <a:lnTo>
                      <a:pt x="0" y="7"/>
                    </a:lnTo>
                    <a:lnTo>
                      <a:pt x="4" y="0"/>
                    </a:lnTo>
                    <a:close/>
                  </a:path>
                </a:pathLst>
              </a:custGeom>
              <a:solidFill>
                <a:srgbClr val="000000"/>
              </a:solidFill>
              <a:ln w="9525">
                <a:noFill/>
                <a:round/>
                <a:headEnd/>
                <a:tailEnd/>
              </a:ln>
            </p:spPr>
            <p:txBody>
              <a:bodyPr/>
              <a:lstStyle/>
              <a:p>
                <a:endParaRPr lang="he-IL"/>
              </a:p>
            </p:txBody>
          </p:sp>
          <p:sp>
            <p:nvSpPr>
              <p:cNvPr id="297" name="Freeform 400"/>
              <p:cNvSpPr>
                <a:spLocks/>
              </p:cNvSpPr>
              <p:nvPr/>
            </p:nvSpPr>
            <p:spPr bwMode="auto">
              <a:xfrm>
                <a:off x="4304" y="2409"/>
                <a:ext cx="8" cy="9"/>
              </a:xfrm>
              <a:custGeom>
                <a:avLst/>
                <a:gdLst>
                  <a:gd name="T0" fmla="*/ 0 w 8"/>
                  <a:gd name="T1" fmla="*/ 5 h 9"/>
                  <a:gd name="T2" fmla="*/ 1 w 8"/>
                  <a:gd name="T3" fmla="*/ 0 h 9"/>
                  <a:gd name="T4" fmla="*/ 6 w 8"/>
                  <a:gd name="T5" fmla="*/ 2 h 9"/>
                  <a:gd name="T6" fmla="*/ 2 w 8"/>
                  <a:gd name="T7" fmla="*/ 9 h 9"/>
                  <a:gd name="T8" fmla="*/ 8 w 8"/>
                  <a:gd name="T9" fmla="*/ 6 h 9"/>
                  <a:gd name="T10" fmla="*/ 0 w 8"/>
                  <a:gd name="T11" fmla="*/ 5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0" y="5"/>
                    </a:moveTo>
                    <a:lnTo>
                      <a:pt x="1" y="0"/>
                    </a:lnTo>
                    <a:lnTo>
                      <a:pt x="6" y="2"/>
                    </a:lnTo>
                    <a:lnTo>
                      <a:pt x="2" y="9"/>
                    </a:lnTo>
                    <a:lnTo>
                      <a:pt x="8" y="6"/>
                    </a:lnTo>
                    <a:lnTo>
                      <a:pt x="0" y="5"/>
                    </a:lnTo>
                    <a:close/>
                  </a:path>
                </a:pathLst>
              </a:custGeom>
              <a:solidFill>
                <a:srgbClr val="000000"/>
              </a:solidFill>
              <a:ln w="9525">
                <a:noFill/>
                <a:round/>
                <a:headEnd/>
                <a:tailEnd/>
              </a:ln>
            </p:spPr>
            <p:txBody>
              <a:bodyPr/>
              <a:lstStyle/>
              <a:p>
                <a:endParaRPr lang="he-IL"/>
              </a:p>
            </p:txBody>
          </p:sp>
          <p:sp>
            <p:nvSpPr>
              <p:cNvPr id="298" name="Rectangle 401"/>
              <p:cNvSpPr>
                <a:spLocks noChangeArrowheads="1"/>
              </p:cNvSpPr>
              <p:nvPr/>
            </p:nvSpPr>
            <p:spPr bwMode="auto">
              <a:xfrm>
                <a:off x="4369" y="2460"/>
                <a:ext cx="7" cy="103"/>
              </a:xfrm>
              <a:prstGeom prst="rect">
                <a:avLst/>
              </a:prstGeom>
              <a:solidFill>
                <a:srgbClr val="000000"/>
              </a:solidFill>
              <a:ln w="9525">
                <a:noFill/>
                <a:miter lim="800000"/>
                <a:headEnd/>
                <a:tailEnd/>
              </a:ln>
            </p:spPr>
            <p:txBody>
              <a:bodyPr/>
              <a:lstStyle/>
              <a:p>
                <a:endParaRPr lang="he-IL"/>
              </a:p>
            </p:txBody>
          </p:sp>
          <p:sp>
            <p:nvSpPr>
              <p:cNvPr id="299" name="Freeform 402"/>
              <p:cNvSpPr>
                <a:spLocks/>
              </p:cNvSpPr>
              <p:nvPr/>
            </p:nvSpPr>
            <p:spPr bwMode="auto">
              <a:xfrm>
                <a:off x="4369" y="2457"/>
                <a:ext cx="7" cy="5"/>
              </a:xfrm>
              <a:custGeom>
                <a:avLst/>
                <a:gdLst>
                  <a:gd name="T0" fmla="*/ 6 w 7"/>
                  <a:gd name="T1" fmla="*/ 0 h 5"/>
                  <a:gd name="T2" fmla="*/ 7 w 7"/>
                  <a:gd name="T3" fmla="*/ 1 h 5"/>
                  <a:gd name="T4" fmla="*/ 7 w 7"/>
                  <a:gd name="T5" fmla="*/ 3 h 5"/>
                  <a:gd name="T6" fmla="*/ 0 w 7"/>
                  <a:gd name="T7" fmla="*/ 3 h 5"/>
                  <a:gd name="T8" fmla="*/ 0 w 7"/>
                  <a:gd name="T9" fmla="*/ 5 h 5"/>
                  <a:gd name="T10" fmla="*/ 6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6" y="0"/>
                    </a:moveTo>
                    <a:lnTo>
                      <a:pt x="7" y="1"/>
                    </a:lnTo>
                    <a:lnTo>
                      <a:pt x="7" y="3"/>
                    </a:lnTo>
                    <a:lnTo>
                      <a:pt x="0" y="3"/>
                    </a:lnTo>
                    <a:lnTo>
                      <a:pt x="0" y="5"/>
                    </a:lnTo>
                    <a:lnTo>
                      <a:pt x="6" y="0"/>
                    </a:lnTo>
                    <a:close/>
                  </a:path>
                </a:pathLst>
              </a:custGeom>
              <a:solidFill>
                <a:srgbClr val="000000"/>
              </a:solidFill>
              <a:ln w="9525">
                <a:noFill/>
                <a:round/>
                <a:headEnd/>
                <a:tailEnd/>
              </a:ln>
            </p:spPr>
            <p:txBody>
              <a:bodyPr/>
              <a:lstStyle/>
              <a:p>
                <a:endParaRPr lang="he-IL"/>
              </a:p>
            </p:txBody>
          </p:sp>
          <p:sp>
            <p:nvSpPr>
              <p:cNvPr id="300" name="Freeform 403"/>
              <p:cNvSpPr>
                <a:spLocks/>
              </p:cNvSpPr>
              <p:nvPr/>
            </p:nvSpPr>
            <p:spPr bwMode="auto">
              <a:xfrm>
                <a:off x="4369" y="2560"/>
                <a:ext cx="7" cy="11"/>
              </a:xfrm>
              <a:custGeom>
                <a:avLst/>
                <a:gdLst>
                  <a:gd name="T0" fmla="*/ 7 w 7"/>
                  <a:gd name="T1" fmla="*/ 3 h 11"/>
                  <a:gd name="T2" fmla="*/ 7 w 7"/>
                  <a:gd name="T3" fmla="*/ 11 h 11"/>
                  <a:gd name="T4" fmla="*/ 1 w 7"/>
                  <a:gd name="T5" fmla="*/ 6 h 11"/>
                  <a:gd name="T6" fmla="*/ 6 w 7"/>
                  <a:gd name="T7" fmla="*/ 0 h 11"/>
                  <a:gd name="T8" fmla="*/ 0 w 7"/>
                  <a:gd name="T9" fmla="*/ 3 h 11"/>
                  <a:gd name="T10" fmla="*/ 7 w 7"/>
                  <a:gd name="T11" fmla="*/ 3 h 11"/>
                  <a:gd name="T12" fmla="*/ 0 60000 65536"/>
                  <a:gd name="T13" fmla="*/ 0 60000 65536"/>
                  <a:gd name="T14" fmla="*/ 0 60000 65536"/>
                  <a:gd name="T15" fmla="*/ 0 60000 65536"/>
                  <a:gd name="T16" fmla="*/ 0 60000 65536"/>
                  <a:gd name="T17" fmla="*/ 0 60000 65536"/>
                  <a:gd name="T18" fmla="*/ 0 w 7"/>
                  <a:gd name="T19" fmla="*/ 0 h 11"/>
                  <a:gd name="T20" fmla="*/ 7 w 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7" h="11">
                    <a:moveTo>
                      <a:pt x="7" y="3"/>
                    </a:moveTo>
                    <a:lnTo>
                      <a:pt x="7" y="11"/>
                    </a:lnTo>
                    <a:lnTo>
                      <a:pt x="1" y="6"/>
                    </a:lnTo>
                    <a:lnTo>
                      <a:pt x="6" y="0"/>
                    </a:lnTo>
                    <a:lnTo>
                      <a:pt x="0" y="3"/>
                    </a:lnTo>
                    <a:lnTo>
                      <a:pt x="7" y="3"/>
                    </a:lnTo>
                    <a:close/>
                  </a:path>
                </a:pathLst>
              </a:custGeom>
              <a:solidFill>
                <a:srgbClr val="000000"/>
              </a:solidFill>
              <a:ln w="9525">
                <a:noFill/>
                <a:round/>
                <a:headEnd/>
                <a:tailEnd/>
              </a:ln>
            </p:spPr>
            <p:txBody>
              <a:bodyPr/>
              <a:lstStyle/>
              <a:p>
                <a:endParaRPr lang="he-IL"/>
              </a:p>
            </p:txBody>
          </p:sp>
          <p:sp>
            <p:nvSpPr>
              <p:cNvPr id="301" name="Freeform 404"/>
              <p:cNvSpPr>
                <a:spLocks/>
              </p:cNvSpPr>
              <p:nvPr/>
            </p:nvSpPr>
            <p:spPr bwMode="auto">
              <a:xfrm>
                <a:off x="4401" y="2330"/>
                <a:ext cx="10" cy="603"/>
              </a:xfrm>
              <a:custGeom>
                <a:avLst/>
                <a:gdLst>
                  <a:gd name="T0" fmla="*/ 9 w 10"/>
                  <a:gd name="T1" fmla="*/ 0 h 603"/>
                  <a:gd name="T2" fmla="*/ 0 w 10"/>
                  <a:gd name="T3" fmla="*/ 0 h 603"/>
                  <a:gd name="T4" fmla="*/ 1 w 10"/>
                  <a:gd name="T5" fmla="*/ 603 h 603"/>
                  <a:gd name="T6" fmla="*/ 10 w 10"/>
                  <a:gd name="T7" fmla="*/ 603 h 603"/>
                  <a:gd name="T8" fmla="*/ 9 w 10"/>
                  <a:gd name="T9" fmla="*/ 0 h 603"/>
                  <a:gd name="T10" fmla="*/ 0 60000 65536"/>
                  <a:gd name="T11" fmla="*/ 0 60000 65536"/>
                  <a:gd name="T12" fmla="*/ 0 60000 65536"/>
                  <a:gd name="T13" fmla="*/ 0 60000 65536"/>
                  <a:gd name="T14" fmla="*/ 0 60000 65536"/>
                  <a:gd name="T15" fmla="*/ 0 w 10"/>
                  <a:gd name="T16" fmla="*/ 0 h 603"/>
                  <a:gd name="T17" fmla="*/ 10 w 10"/>
                  <a:gd name="T18" fmla="*/ 603 h 603"/>
                </a:gdLst>
                <a:ahLst/>
                <a:cxnLst>
                  <a:cxn ang="T10">
                    <a:pos x="T0" y="T1"/>
                  </a:cxn>
                  <a:cxn ang="T11">
                    <a:pos x="T2" y="T3"/>
                  </a:cxn>
                  <a:cxn ang="T12">
                    <a:pos x="T4" y="T5"/>
                  </a:cxn>
                  <a:cxn ang="T13">
                    <a:pos x="T6" y="T7"/>
                  </a:cxn>
                  <a:cxn ang="T14">
                    <a:pos x="T8" y="T9"/>
                  </a:cxn>
                </a:cxnLst>
                <a:rect l="T15" t="T16" r="T17" b="T18"/>
                <a:pathLst>
                  <a:path w="10" h="603">
                    <a:moveTo>
                      <a:pt x="9" y="0"/>
                    </a:moveTo>
                    <a:lnTo>
                      <a:pt x="0" y="0"/>
                    </a:lnTo>
                    <a:lnTo>
                      <a:pt x="1" y="603"/>
                    </a:lnTo>
                    <a:lnTo>
                      <a:pt x="10" y="603"/>
                    </a:lnTo>
                    <a:lnTo>
                      <a:pt x="9" y="0"/>
                    </a:lnTo>
                    <a:close/>
                  </a:path>
                </a:pathLst>
              </a:custGeom>
              <a:solidFill>
                <a:srgbClr val="000000"/>
              </a:solidFill>
              <a:ln w="9525">
                <a:noFill/>
                <a:round/>
                <a:headEnd/>
                <a:tailEnd/>
              </a:ln>
            </p:spPr>
            <p:txBody>
              <a:bodyPr/>
              <a:lstStyle/>
              <a:p>
                <a:endParaRPr lang="he-IL"/>
              </a:p>
            </p:txBody>
          </p:sp>
          <p:sp>
            <p:nvSpPr>
              <p:cNvPr id="302" name="Freeform 405"/>
              <p:cNvSpPr>
                <a:spLocks/>
              </p:cNvSpPr>
              <p:nvPr/>
            </p:nvSpPr>
            <p:spPr bwMode="auto">
              <a:xfrm>
                <a:off x="4333" y="2913"/>
                <a:ext cx="138" cy="23"/>
              </a:xfrm>
              <a:custGeom>
                <a:avLst/>
                <a:gdLst>
                  <a:gd name="T0" fmla="*/ 17 w 138"/>
                  <a:gd name="T1" fmla="*/ 0 h 23"/>
                  <a:gd name="T2" fmla="*/ 120 w 138"/>
                  <a:gd name="T3" fmla="*/ 0 h 23"/>
                  <a:gd name="T4" fmla="*/ 124 w 138"/>
                  <a:gd name="T5" fmla="*/ 1 h 23"/>
                  <a:gd name="T6" fmla="*/ 127 w 138"/>
                  <a:gd name="T7" fmla="*/ 1 h 23"/>
                  <a:gd name="T8" fmla="*/ 130 w 138"/>
                  <a:gd name="T9" fmla="*/ 2 h 23"/>
                  <a:gd name="T10" fmla="*/ 133 w 138"/>
                  <a:gd name="T11" fmla="*/ 4 h 23"/>
                  <a:gd name="T12" fmla="*/ 135 w 138"/>
                  <a:gd name="T13" fmla="*/ 6 h 23"/>
                  <a:gd name="T14" fmla="*/ 137 w 138"/>
                  <a:gd name="T15" fmla="*/ 8 h 23"/>
                  <a:gd name="T16" fmla="*/ 138 w 138"/>
                  <a:gd name="T17" fmla="*/ 10 h 23"/>
                  <a:gd name="T18" fmla="*/ 138 w 138"/>
                  <a:gd name="T19" fmla="*/ 12 h 23"/>
                  <a:gd name="T20" fmla="*/ 138 w 138"/>
                  <a:gd name="T21" fmla="*/ 14 h 23"/>
                  <a:gd name="T22" fmla="*/ 137 w 138"/>
                  <a:gd name="T23" fmla="*/ 16 h 23"/>
                  <a:gd name="T24" fmla="*/ 135 w 138"/>
                  <a:gd name="T25" fmla="*/ 18 h 23"/>
                  <a:gd name="T26" fmla="*/ 133 w 138"/>
                  <a:gd name="T27" fmla="*/ 20 h 23"/>
                  <a:gd name="T28" fmla="*/ 130 w 138"/>
                  <a:gd name="T29" fmla="*/ 22 h 23"/>
                  <a:gd name="T30" fmla="*/ 127 w 138"/>
                  <a:gd name="T31" fmla="*/ 23 h 23"/>
                  <a:gd name="T32" fmla="*/ 124 w 138"/>
                  <a:gd name="T33" fmla="*/ 23 h 23"/>
                  <a:gd name="T34" fmla="*/ 120 w 138"/>
                  <a:gd name="T35" fmla="*/ 23 h 23"/>
                  <a:gd name="T36" fmla="*/ 17 w 138"/>
                  <a:gd name="T37" fmla="*/ 23 h 23"/>
                  <a:gd name="T38" fmla="*/ 14 w 138"/>
                  <a:gd name="T39" fmla="*/ 23 h 23"/>
                  <a:gd name="T40" fmla="*/ 10 w 138"/>
                  <a:gd name="T41" fmla="*/ 23 h 23"/>
                  <a:gd name="T42" fmla="*/ 7 w 138"/>
                  <a:gd name="T43" fmla="*/ 22 h 23"/>
                  <a:gd name="T44" fmla="*/ 5 w 138"/>
                  <a:gd name="T45" fmla="*/ 20 h 23"/>
                  <a:gd name="T46" fmla="*/ 3 w 138"/>
                  <a:gd name="T47" fmla="*/ 18 h 23"/>
                  <a:gd name="T48" fmla="*/ 1 w 138"/>
                  <a:gd name="T49" fmla="*/ 16 h 23"/>
                  <a:gd name="T50" fmla="*/ 0 w 138"/>
                  <a:gd name="T51" fmla="*/ 14 h 23"/>
                  <a:gd name="T52" fmla="*/ 0 w 138"/>
                  <a:gd name="T53" fmla="*/ 12 h 23"/>
                  <a:gd name="T54" fmla="*/ 0 w 138"/>
                  <a:gd name="T55" fmla="*/ 10 h 23"/>
                  <a:gd name="T56" fmla="*/ 1 w 138"/>
                  <a:gd name="T57" fmla="*/ 8 h 23"/>
                  <a:gd name="T58" fmla="*/ 3 w 138"/>
                  <a:gd name="T59" fmla="*/ 6 h 23"/>
                  <a:gd name="T60" fmla="*/ 5 w 138"/>
                  <a:gd name="T61" fmla="*/ 4 h 23"/>
                  <a:gd name="T62" fmla="*/ 7 w 138"/>
                  <a:gd name="T63" fmla="*/ 2 h 23"/>
                  <a:gd name="T64" fmla="*/ 10 w 138"/>
                  <a:gd name="T65" fmla="*/ 1 h 23"/>
                  <a:gd name="T66" fmla="*/ 14 w 138"/>
                  <a:gd name="T67" fmla="*/ 1 h 23"/>
                  <a:gd name="T68" fmla="*/ 17 w 138"/>
                  <a:gd name="T69" fmla="*/ 0 h 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
                  <a:gd name="T106" fmla="*/ 0 h 23"/>
                  <a:gd name="T107" fmla="*/ 138 w 138"/>
                  <a:gd name="T108" fmla="*/ 23 h 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 h="23">
                    <a:moveTo>
                      <a:pt x="17" y="0"/>
                    </a:moveTo>
                    <a:lnTo>
                      <a:pt x="120" y="0"/>
                    </a:lnTo>
                    <a:lnTo>
                      <a:pt x="124" y="1"/>
                    </a:lnTo>
                    <a:lnTo>
                      <a:pt x="127" y="1"/>
                    </a:lnTo>
                    <a:lnTo>
                      <a:pt x="130" y="2"/>
                    </a:lnTo>
                    <a:lnTo>
                      <a:pt x="133" y="4"/>
                    </a:lnTo>
                    <a:lnTo>
                      <a:pt x="135" y="6"/>
                    </a:lnTo>
                    <a:lnTo>
                      <a:pt x="137" y="8"/>
                    </a:lnTo>
                    <a:lnTo>
                      <a:pt x="138" y="10"/>
                    </a:lnTo>
                    <a:lnTo>
                      <a:pt x="138" y="12"/>
                    </a:lnTo>
                    <a:lnTo>
                      <a:pt x="138" y="14"/>
                    </a:lnTo>
                    <a:lnTo>
                      <a:pt x="137" y="16"/>
                    </a:lnTo>
                    <a:lnTo>
                      <a:pt x="135" y="18"/>
                    </a:lnTo>
                    <a:lnTo>
                      <a:pt x="133" y="20"/>
                    </a:lnTo>
                    <a:lnTo>
                      <a:pt x="130" y="22"/>
                    </a:lnTo>
                    <a:lnTo>
                      <a:pt x="127" y="23"/>
                    </a:lnTo>
                    <a:lnTo>
                      <a:pt x="124" y="23"/>
                    </a:lnTo>
                    <a:lnTo>
                      <a:pt x="120" y="23"/>
                    </a:lnTo>
                    <a:lnTo>
                      <a:pt x="17" y="23"/>
                    </a:lnTo>
                    <a:lnTo>
                      <a:pt x="14" y="23"/>
                    </a:lnTo>
                    <a:lnTo>
                      <a:pt x="10" y="23"/>
                    </a:lnTo>
                    <a:lnTo>
                      <a:pt x="7" y="22"/>
                    </a:lnTo>
                    <a:lnTo>
                      <a:pt x="5" y="20"/>
                    </a:lnTo>
                    <a:lnTo>
                      <a:pt x="3" y="18"/>
                    </a:lnTo>
                    <a:lnTo>
                      <a:pt x="1" y="16"/>
                    </a:lnTo>
                    <a:lnTo>
                      <a:pt x="0" y="14"/>
                    </a:lnTo>
                    <a:lnTo>
                      <a:pt x="0" y="12"/>
                    </a:lnTo>
                    <a:lnTo>
                      <a:pt x="0" y="10"/>
                    </a:lnTo>
                    <a:lnTo>
                      <a:pt x="1" y="8"/>
                    </a:lnTo>
                    <a:lnTo>
                      <a:pt x="3" y="6"/>
                    </a:lnTo>
                    <a:lnTo>
                      <a:pt x="5" y="4"/>
                    </a:lnTo>
                    <a:lnTo>
                      <a:pt x="7" y="2"/>
                    </a:lnTo>
                    <a:lnTo>
                      <a:pt x="10" y="1"/>
                    </a:lnTo>
                    <a:lnTo>
                      <a:pt x="14" y="1"/>
                    </a:lnTo>
                    <a:lnTo>
                      <a:pt x="17" y="0"/>
                    </a:lnTo>
                    <a:close/>
                  </a:path>
                </a:pathLst>
              </a:custGeom>
              <a:solidFill>
                <a:srgbClr val="FFFFFF"/>
              </a:solidFill>
              <a:ln w="9525">
                <a:noFill/>
                <a:round/>
                <a:headEnd/>
                <a:tailEnd/>
              </a:ln>
            </p:spPr>
            <p:txBody>
              <a:bodyPr/>
              <a:lstStyle/>
              <a:p>
                <a:endParaRPr lang="he-IL"/>
              </a:p>
            </p:txBody>
          </p:sp>
          <p:sp>
            <p:nvSpPr>
              <p:cNvPr id="303" name="Rectangle 406"/>
              <p:cNvSpPr>
                <a:spLocks noChangeArrowheads="1"/>
              </p:cNvSpPr>
              <p:nvPr/>
            </p:nvSpPr>
            <p:spPr bwMode="auto">
              <a:xfrm>
                <a:off x="4350" y="2910"/>
                <a:ext cx="103" cy="7"/>
              </a:xfrm>
              <a:prstGeom prst="rect">
                <a:avLst/>
              </a:prstGeom>
              <a:solidFill>
                <a:srgbClr val="000000"/>
              </a:solidFill>
              <a:ln w="9525">
                <a:noFill/>
                <a:miter lim="800000"/>
                <a:headEnd/>
                <a:tailEnd/>
              </a:ln>
            </p:spPr>
            <p:txBody>
              <a:bodyPr/>
              <a:lstStyle/>
              <a:p>
                <a:endParaRPr lang="he-IL"/>
              </a:p>
            </p:txBody>
          </p:sp>
          <p:sp>
            <p:nvSpPr>
              <p:cNvPr id="304" name="Freeform 407"/>
              <p:cNvSpPr>
                <a:spLocks/>
              </p:cNvSpPr>
              <p:nvPr/>
            </p:nvSpPr>
            <p:spPr bwMode="auto">
              <a:xfrm>
                <a:off x="4453" y="2910"/>
                <a:ext cx="22" cy="15"/>
              </a:xfrm>
              <a:custGeom>
                <a:avLst/>
                <a:gdLst>
                  <a:gd name="T0" fmla="*/ 0 w 22"/>
                  <a:gd name="T1" fmla="*/ 0 h 15"/>
                  <a:gd name="T2" fmla="*/ 4 w 22"/>
                  <a:gd name="T3" fmla="*/ 0 h 15"/>
                  <a:gd name="T4" fmla="*/ 8 w 22"/>
                  <a:gd name="T5" fmla="*/ 1 h 15"/>
                  <a:gd name="T6" fmla="*/ 11 w 22"/>
                  <a:gd name="T7" fmla="*/ 2 h 15"/>
                  <a:gd name="T8" fmla="*/ 15 w 22"/>
                  <a:gd name="T9" fmla="*/ 4 h 15"/>
                  <a:gd name="T10" fmla="*/ 18 w 22"/>
                  <a:gd name="T11" fmla="*/ 6 h 15"/>
                  <a:gd name="T12" fmla="*/ 20 w 22"/>
                  <a:gd name="T13" fmla="*/ 9 h 15"/>
                  <a:gd name="T14" fmla="*/ 21 w 22"/>
                  <a:gd name="T15" fmla="*/ 12 h 15"/>
                  <a:gd name="T16" fmla="*/ 22 w 22"/>
                  <a:gd name="T17" fmla="*/ 14 h 15"/>
                  <a:gd name="T18" fmla="*/ 14 w 22"/>
                  <a:gd name="T19" fmla="*/ 15 h 15"/>
                  <a:gd name="T20" fmla="*/ 14 w 22"/>
                  <a:gd name="T21" fmla="*/ 14 h 15"/>
                  <a:gd name="T22" fmla="*/ 13 w 22"/>
                  <a:gd name="T23" fmla="*/ 13 h 15"/>
                  <a:gd name="T24" fmla="*/ 13 w 22"/>
                  <a:gd name="T25" fmla="*/ 11 h 15"/>
                  <a:gd name="T26" fmla="*/ 11 w 22"/>
                  <a:gd name="T27" fmla="*/ 10 h 15"/>
                  <a:gd name="T28" fmla="*/ 9 w 22"/>
                  <a:gd name="T29" fmla="*/ 9 h 15"/>
                  <a:gd name="T30" fmla="*/ 6 w 22"/>
                  <a:gd name="T31" fmla="*/ 8 h 15"/>
                  <a:gd name="T32" fmla="*/ 3 w 22"/>
                  <a:gd name="T33" fmla="*/ 7 h 15"/>
                  <a:gd name="T34" fmla="*/ 0 w 22"/>
                  <a:gd name="T35" fmla="*/ 7 h 15"/>
                  <a:gd name="T36" fmla="*/ 0 w 22"/>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5"/>
                  <a:gd name="T59" fmla="*/ 22 w 22"/>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5">
                    <a:moveTo>
                      <a:pt x="0" y="0"/>
                    </a:moveTo>
                    <a:lnTo>
                      <a:pt x="4" y="0"/>
                    </a:lnTo>
                    <a:lnTo>
                      <a:pt x="8" y="1"/>
                    </a:lnTo>
                    <a:lnTo>
                      <a:pt x="11" y="2"/>
                    </a:lnTo>
                    <a:lnTo>
                      <a:pt x="15" y="4"/>
                    </a:lnTo>
                    <a:lnTo>
                      <a:pt x="18" y="6"/>
                    </a:lnTo>
                    <a:lnTo>
                      <a:pt x="20" y="9"/>
                    </a:lnTo>
                    <a:lnTo>
                      <a:pt x="21" y="12"/>
                    </a:lnTo>
                    <a:lnTo>
                      <a:pt x="22" y="14"/>
                    </a:lnTo>
                    <a:lnTo>
                      <a:pt x="14" y="15"/>
                    </a:lnTo>
                    <a:lnTo>
                      <a:pt x="14" y="14"/>
                    </a:lnTo>
                    <a:lnTo>
                      <a:pt x="13" y="13"/>
                    </a:lnTo>
                    <a:lnTo>
                      <a:pt x="13" y="11"/>
                    </a:lnTo>
                    <a:lnTo>
                      <a:pt x="11" y="10"/>
                    </a:lnTo>
                    <a:lnTo>
                      <a:pt x="9" y="9"/>
                    </a:lnTo>
                    <a:lnTo>
                      <a:pt x="6" y="8"/>
                    </a:lnTo>
                    <a:lnTo>
                      <a:pt x="3" y="7"/>
                    </a:lnTo>
                    <a:lnTo>
                      <a:pt x="0" y="7"/>
                    </a:lnTo>
                    <a:lnTo>
                      <a:pt x="0" y="0"/>
                    </a:lnTo>
                    <a:close/>
                  </a:path>
                </a:pathLst>
              </a:custGeom>
              <a:solidFill>
                <a:srgbClr val="000000"/>
              </a:solidFill>
              <a:ln w="9525">
                <a:noFill/>
                <a:round/>
                <a:headEnd/>
                <a:tailEnd/>
              </a:ln>
            </p:spPr>
            <p:txBody>
              <a:bodyPr/>
              <a:lstStyle/>
              <a:p>
                <a:endParaRPr lang="he-IL"/>
              </a:p>
            </p:txBody>
          </p:sp>
          <p:sp>
            <p:nvSpPr>
              <p:cNvPr id="305" name="Freeform 408"/>
              <p:cNvSpPr>
                <a:spLocks/>
              </p:cNvSpPr>
              <p:nvPr/>
            </p:nvSpPr>
            <p:spPr bwMode="auto">
              <a:xfrm>
                <a:off x="4453" y="2910"/>
                <a:ext cx="1" cy="7"/>
              </a:xfrm>
              <a:custGeom>
                <a:avLst/>
                <a:gdLst>
                  <a:gd name="T0" fmla="*/ 0 w 1"/>
                  <a:gd name="T1" fmla="*/ 0 h 7"/>
                  <a:gd name="T2" fmla="*/ 0 w 1"/>
                  <a:gd name="T3" fmla="*/ 7 h 7"/>
                  <a:gd name="T4" fmla="*/ 0 w 1"/>
                  <a:gd name="T5" fmla="*/ 0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7"/>
                    </a:lnTo>
                    <a:lnTo>
                      <a:pt x="0" y="0"/>
                    </a:lnTo>
                    <a:close/>
                  </a:path>
                </a:pathLst>
              </a:custGeom>
              <a:solidFill>
                <a:srgbClr val="000000"/>
              </a:solidFill>
              <a:ln w="9525">
                <a:noFill/>
                <a:round/>
                <a:headEnd/>
                <a:tailEnd/>
              </a:ln>
            </p:spPr>
            <p:txBody>
              <a:bodyPr/>
              <a:lstStyle/>
              <a:p>
                <a:endParaRPr lang="he-IL"/>
              </a:p>
            </p:txBody>
          </p:sp>
          <p:sp>
            <p:nvSpPr>
              <p:cNvPr id="306" name="Freeform 409"/>
              <p:cNvSpPr>
                <a:spLocks/>
              </p:cNvSpPr>
              <p:nvPr/>
            </p:nvSpPr>
            <p:spPr bwMode="auto">
              <a:xfrm>
                <a:off x="4453" y="2925"/>
                <a:ext cx="22" cy="15"/>
              </a:xfrm>
              <a:custGeom>
                <a:avLst/>
                <a:gdLst>
                  <a:gd name="T0" fmla="*/ 22 w 22"/>
                  <a:gd name="T1" fmla="*/ 0 h 15"/>
                  <a:gd name="T2" fmla="*/ 21 w 22"/>
                  <a:gd name="T3" fmla="*/ 3 h 15"/>
                  <a:gd name="T4" fmla="*/ 20 w 22"/>
                  <a:gd name="T5" fmla="*/ 7 h 15"/>
                  <a:gd name="T6" fmla="*/ 18 w 22"/>
                  <a:gd name="T7" fmla="*/ 9 h 15"/>
                  <a:gd name="T8" fmla="*/ 15 w 22"/>
                  <a:gd name="T9" fmla="*/ 11 h 15"/>
                  <a:gd name="T10" fmla="*/ 12 w 22"/>
                  <a:gd name="T11" fmla="*/ 13 h 15"/>
                  <a:gd name="T12" fmla="*/ 8 w 22"/>
                  <a:gd name="T13" fmla="*/ 14 h 15"/>
                  <a:gd name="T14" fmla="*/ 4 w 22"/>
                  <a:gd name="T15" fmla="*/ 15 h 15"/>
                  <a:gd name="T16" fmla="*/ 0 w 22"/>
                  <a:gd name="T17" fmla="*/ 15 h 15"/>
                  <a:gd name="T18" fmla="*/ 0 w 22"/>
                  <a:gd name="T19" fmla="*/ 8 h 15"/>
                  <a:gd name="T20" fmla="*/ 3 w 22"/>
                  <a:gd name="T21" fmla="*/ 8 h 15"/>
                  <a:gd name="T22" fmla="*/ 6 w 22"/>
                  <a:gd name="T23" fmla="*/ 7 h 15"/>
                  <a:gd name="T24" fmla="*/ 8 w 22"/>
                  <a:gd name="T25" fmla="*/ 6 h 15"/>
                  <a:gd name="T26" fmla="*/ 11 w 22"/>
                  <a:gd name="T27" fmla="*/ 5 h 15"/>
                  <a:gd name="T28" fmla="*/ 12 w 22"/>
                  <a:gd name="T29" fmla="*/ 4 h 15"/>
                  <a:gd name="T30" fmla="*/ 13 w 22"/>
                  <a:gd name="T31" fmla="*/ 2 h 15"/>
                  <a:gd name="T32" fmla="*/ 14 w 22"/>
                  <a:gd name="T33" fmla="*/ 1 h 15"/>
                  <a:gd name="T34" fmla="*/ 14 w 22"/>
                  <a:gd name="T35" fmla="*/ 0 h 15"/>
                  <a:gd name="T36" fmla="*/ 22 w 22"/>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5"/>
                  <a:gd name="T59" fmla="*/ 22 w 22"/>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5">
                    <a:moveTo>
                      <a:pt x="22" y="0"/>
                    </a:moveTo>
                    <a:lnTo>
                      <a:pt x="21" y="3"/>
                    </a:lnTo>
                    <a:lnTo>
                      <a:pt x="20" y="7"/>
                    </a:lnTo>
                    <a:lnTo>
                      <a:pt x="18" y="9"/>
                    </a:lnTo>
                    <a:lnTo>
                      <a:pt x="15" y="11"/>
                    </a:lnTo>
                    <a:lnTo>
                      <a:pt x="12" y="13"/>
                    </a:lnTo>
                    <a:lnTo>
                      <a:pt x="8" y="14"/>
                    </a:lnTo>
                    <a:lnTo>
                      <a:pt x="4" y="15"/>
                    </a:lnTo>
                    <a:lnTo>
                      <a:pt x="0" y="15"/>
                    </a:lnTo>
                    <a:lnTo>
                      <a:pt x="0" y="8"/>
                    </a:lnTo>
                    <a:lnTo>
                      <a:pt x="3" y="8"/>
                    </a:lnTo>
                    <a:lnTo>
                      <a:pt x="6" y="7"/>
                    </a:lnTo>
                    <a:lnTo>
                      <a:pt x="8" y="6"/>
                    </a:lnTo>
                    <a:lnTo>
                      <a:pt x="11" y="5"/>
                    </a:lnTo>
                    <a:lnTo>
                      <a:pt x="12" y="4"/>
                    </a:lnTo>
                    <a:lnTo>
                      <a:pt x="13" y="2"/>
                    </a:lnTo>
                    <a:lnTo>
                      <a:pt x="14" y="1"/>
                    </a:lnTo>
                    <a:lnTo>
                      <a:pt x="14" y="0"/>
                    </a:lnTo>
                    <a:lnTo>
                      <a:pt x="22" y="0"/>
                    </a:lnTo>
                    <a:close/>
                  </a:path>
                </a:pathLst>
              </a:custGeom>
              <a:solidFill>
                <a:srgbClr val="000000"/>
              </a:solidFill>
              <a:ln w="9525">
                <a:noFill/>
                <a:round/>
                <a:headEnd/>
                <a:tailEnd/>
              </a:ln>
            </p:spPr>
            <p:txBody>
              <a:bodyPr/>
              <a:lstStyle/>
              <a:p>
                <a:endParaRPr lang="he-IL"/>
              </a:p>
            </p:txBody>
          </p:sp>
          <p:sp>
            <p:nvSpPr>
              <p:cNvPr id="307" name="Freeform 410"/>
              <p:cNvSpPr>
                <a:spLocks/>
              </p:cNvSpPr>
              <p:nvPr/>
            </p:nvSpPr>
            <p:spPr bwMode="auto">
              <a:xfrm>
                <a:off x="4467" y="2924"/>
                <a:ext cx="8" cy="1"/>
              </a:xfrm>
              <a:custGeom>
                <a:avLst/>
                <a:gdLst>
                  <a:gd name="T0" fmla="*/ 8 w 8"/>
                  <a:gd name="T1" fmla="*/ 0 h 1"/>
                  <a:gd name="T2" fmla="*/ 8 w 8"/>
                  <a:gd name="T3" fmla="*/ 1 h 1"/>
                  <a:gd name="T4" fmla="*/ 0 w 8"/>
                  <a:gd name="T5" fmla="*/ 1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1"/>
                    </a:lnTo>
                    <a:lnTo>
                      <a:pt x="8" y="0"/>
                    </a:lnTo>
                    <a:close/>
                  </a:path>
                </a:pathLst>
              </a:custGeom>
              <a:solidFill>
                <a:srgbClr val="000000"/>
              </a:solidFill>
              <a:ln w="9525">
                <a:noFill/>
                <a:round/>
                <a:headEnd/>
                <a:tailEnd/>
              </a:ln>
            </p:spPr>
            <p:txBody>
              <a:bodyPr/>
              <a:lstStyle/>
              <a:p>
                <a:endParaRPr lang="he-IL"/>
              </a:p>
            </p:txBody>
          </p:sp>
          <p:sp>
            <p:nvSpPr>
              <p:cNvPr id="308" name="Rectangle 411"/>
              <p:cNvSpPr>
                <a:spLocks noChangeArrowheads="1"/>
              </p:cNvSpPr>
              <p:nvPr/>
            </p:nvSpPr>
            <p:spPr bwMode="auto">
              <a:xfrm>
                <a:off x="4350" y="2933"/>
                <a:ext cx="103" cy="7"/>
              </a:xfrm>
              <a:prstGeom prst="rect">
                <a:avLst/>
              </a:prstGeom>
              <a:solidFill>
                <a:srgbClr val="000000"/>
              </a:solidFill>
              <a:ln w="9525">
                <a:noFill/>
                <a:miter lim="800000"/>
                <a:headEnd/>
                <a:tailEnd/>
              </a:ln>
            </p:spPr>
            <p:txBody>
              <a:bodyPr/>
              <a:lstStyle/>
              <a:p>
                <a:endParaRPr lang="he-IL"/>
              </a:p>
            </p:txBody>
          </p:sp>
          <p:sp>
            <p:nvSpPr>
              <p:cNvPr id="309" name="Freeform 412"/>
              <p:cNvSpPr>
                <a:spLocks/>
              </p:cNvSpPr>
              <p:nvPr/>
            </p:nvSpPr>
            <p:spPr bwMode="auto">
              <a:xfrm>
                <a:off x="4453" y="2933"/>
                <a:ext cx="1" cy="7"/>
              </a:xfrm>
              <a:custGeom>
                <a:avLst/>
                <a:gdLst>
                  <a:gd name="T0" fmla="*/ 0 w 1"/>
                  <a:gd name="T1" fmla="*/ 7 h 7"/>
                  <a:gd name="T2" fmla="*/ 0 w 1"/>
                  <a:gd name="T3" fmla="*/ 0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7"/>
                    </a:moveTo>
                    <a:lnTo>
                      <a:pt x="0" y="0"/>
                    </a:lnTo>
                    <a:lnTo>
                      <a:pt x="0" y="7"/>
                    </a:lnTo>
                    <a:close/>
                  </a:path>
                </a:pathLst>
              </a:custGeom>
              <a:solidFill>
                <a:srgbClr val="000000"/>
              </a:solidFill>
              <a:ln w="9525">
                <a:noFill/>
                <a:round/>
                <a:headEnd/>
                <a:tailEnd/>
              </a:ln>
            </p:spPr>
            <p:txBody>
              <a:bodyPr/>
              <a:lstStyle/>
              <a:p>
                <a:endParaRPr lang="he-IL"/>
              </a:p>
            </p:txBody>
          </p:sp>
          <p:sp>
            <p:nvSpPr>
              <p:cNvPr id="310" name="Freeform 413"/>
              <p:cNvSpPr>
                <a:spLocks/>
              </p:cNvSpPr>
              <p:nvPr/>
            </p:nvSpPr>
            <p:spPr bwMode="auto">
              <a:xfrm>
                <a:off x="4329" y="2924"/>
                <a:ext cx="22" cy="16"/>
              </a:xfrm>
              <a:custGeom>
                <a:avLst/>
                <a:gdLst>
                  <a:gd name="T0" fmla="*/ 21 w 22"/>
                  <a:gd name="T1" fmla="*/ 16 h 16"/>
                  <a:gd name="T2" fmla="*/ 17 w 22"/>
                  <a:gd name="T3" fmla="*/ 16 h 16"/>
                  <a:gd name="T4" fmla="*/ 13 w 22"/>
                  <a:gd name="T5" fmla="*/ 15 h 16"/>
                  <a:gd name="T6" fmla="*/ 10 w 22"/>
                  <a:gd name="T7" fmla="*/ 14 h 16"/>
                  <a:gd name="T8" fmla="*/ 7 w 22"/>
                  <a:gd name="T9" fmla="*/ 12 h 16"/>
                  <a:gd name="T10" fmla="*/ 4 w 22"/>
                  <a:gd name="T11" fmla="*/ 10 h 16"/>
                  <a:gd name="T12" fmla="*/ 2 w 22"/>
                  <a:gd name="T13" fmla="*/ 8 h 16"/>
                  <a:gd name="T14" fmla="*/ 0 w 22"/>
                  <a:gd name="T15" fmla="*/ 5 h 16"/>
                  <a:gd name="T16" fmla="*/ 0 w 22"/>
                  <a:gd name="T17" fmla="*/ 2 h 16"/>
                  <a:gd name="T18" fmla="*/ 7 w 22"/>
                  <a:gd name="T19" fmla="*/ 0 h 16"/>
                  <a:gd name="T20" fmla="*/ 7 w 22"/>
                  <a:gd name="T21" fmla="*/ 2 h 16"/>
                  <a:gd name="T22" fmla="*/ 8 w 22"/>
                  <a:gd name="T23" fmla="*/ 3 h 16"/>
                  <a:gd name="T24" fmla="*/ 9 w 22"/>
                  <a:gd name="T25" fmla="*/ 5 h 16"/>
                  <a:gd name="T26" fmla="*/ 11 w 22"/>
                  <a:gd name="T27" fmla="*/ 6 h 16"/>
                  <a:gd name="T28" fmla="*/ 13 w 22"/>
                  <a:gd name="T29" fmla="*/ 7 h 16"/>
                  <a:gd name="T30" fmla="*/ 15 w 22"/>
                  <a:gd name="T31" fmla="*/ 8 h 16"/>
                  <a:gd name="T32" fmla="*/ 18 w 22"/>
                  <a:gd name="T33" fmla="*/ 9 h 16"/>
                  <a:gd name="T34" fmla="*/ 22 w 22"/>
                  <a:gd name="T35" fmla="*/ 9 h 16"/>
                  <a:gd name="T36" fmla="*/ 21 w 22"/>
                  <a:gd name="T37" fmla="*/ 16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6"/>
                  <a:gd name="T59" fmla="*/ 22 w 22"/>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6">
                    <a:moveTo>
                      <a:pt x="21" y="16"/>
                    </a:moveTo>
                    <a:lnTo>
                      <a:pt x="17" y="16"/>
                    </a:lnTo>
                    <a:lnTo>
                      <a:pt x="13" y="15"/>
                    </a:lnTo>
                    <a:lnTo>
                      <a:pt x="10" y="14"/>
                    </a:lnTo>
                    <a:lnTo>
                      <a:pt x="7" y="12"/>
                    </a:lnTo>
                    <a:lnTo>
                      <a:pt x="4" y="10"/>
                    </a:lnTo>
                    <a:lnTo>
                      <a:pt x="2" y="8"/>
                    </a:lnTo>
                    <a:lnTo>
                      <a:pt x="0" y="5"/>
                    </a:lnTo>
                    <a:lnTo>
                      <a:pt x="0" y="2"/>
                    </a:lnTo>
                    <a:lnTo>
                      <a:pt x="7" y="0"/>
                    </a:lnTo>
                    <a:lnTo>
                      <a:pt x="7" y="2"/>
                    </a:lnTo>
                    <a:lnTo>
                      <a:pt x="8" y="3"/>
                    </a:lnTo>
                    <a:lnTo>
                      <a:pt x="9" y="5"/>
                    </a:lnTo>
                    <a:lnTo>
                      <a:pt x="11" y="6"/>
                    </a:lnTo>
                    <a:lnTo>
                      <a:pt x="13" y="7"/>
                    </a:lnTo>
                    <a:lnTo>
                      <a:pt x="15" y="8"/>
                    </a:lnTo>
                    <a:lnTo>
                      <a:pt x="18" y="9"/>
                    </a:lnTo>
                    <a:lnTo>
                      <a:pt x="22" y="9"/>
                    </a:lnTo>
                    <a:lnTo>
                      <a:pt x="21" y="16"/>
                    </a:lnTo>
                    <a:close/>
                  </a:path>
                </a:pathLst>
              </a:custGeom>
              <a:solidFill>
                <a:srgbClr val="000000"/>
              </a:solidFill>
              <a:ln w="9525">
                <a:noFill/>
                <a:round/>
                <a:headEnd/>
                <a:tailEnd/>
              </a:ln>
            </p:spPr>
            <p:txBody>
              <a:bodyPr/>
              <a:lstStyle/>
              <a:p>
                <a:endParaRPr lang="he-IL"/>
              </a:p>
            </p:txBody>
          </p:sp>
          <p:sp>
            <p:nvSpPr>
              <p:cNvPr id="311" name="Freeform 414"/>
              <p:cNvSpPr>
                <a:spLocks/>
              </p:cNvSpPr>
              <p:nvPr/>
            </p:nvSpPr>
            <p:spPr bwMode="auto">
              <a:xfrm>
                <a:off x="4350" y="2933"/>
                <a:ext cx="1" cy="7"/>
              </a:xfrm>
              <a:custGeom>
                <a:avLst/>
                <a:gdLst>
                  <a:gd name="T0" fmla="*/ 0 w 1"/>
                  <a:gd name="T1" fmla="*/ 7 h 7"/>
                  <a:gd name="T2" fmla="*/ 1 w 1"/>
                  <a:gd name="T3" fmla="*/ 0 h 7"/>
                  <a:gd name="T4" fmla="*/ 0 w 1"/>
                  <a:gd name="T5" fmla="*/ 0 h 7"/>
                  <a:gd name="T6" fmla="*/ 0 w 1"/>
                  <a:gd name="T7" fmla="*/ 7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7"/>
                    </a:moveTo>
                    <a:lnTo>
                      <a:pt x="1" y="0"/>
                    </a:lnTo>
                    <a:lnTo>
                      <a:pt x="0" y="0"/>
                    </a:lnTo>
                    <a:lnTo>
                      <a:pt x="0" y="7"/>
                    </a:lnTo>
                    <a:close/>
                  </a:path>
                </a:pathLst>
              </a:custGeom>
              <a:solidFill>
                <a:srgbClr val="000000"/>
              </a:solidFill>
              <a:ln w="9525">
                <a:noFill/>
                <a:round/>
                <a:headEnd/>
                <a:tailEnd/>
              </a:ln>
            </p:spPr>
            <p:txBody>
              <a:bodyPr/>
              <a:lstStyle/>
              <a:p>
                <a:endParaRPr lang="he-IL"/>
              </a:p>
            </p:txBody>
          </p:sp>
          <p:sp>
            <p:nvSpPr>
              <p:cNvPr id="312" name="Freeform 415"/>
              <p:cNvSpPr>
                <a:spLocks/>
              </p:cNvSpPr>
              <p:nvPr/>
            </p:nvSpPr>
            <p:spPr bwMode="auto">
              <a:xfrm>
                <a:off x="4329" y="2910"/>
                <a:ext cx="22" cy="16"/>
              </a:xfrm>
              <a:custGeom>
                <a:avLst/>
                <a:gdLst>
                  <a:gd name="T0" fmla="*/ 0 w 22"/>
                  <a:gd name="T1" fmla="*/ 14 h 16"/>
                  <a:gd name="T2" fmla="*/ 0 w 22"/>
                  <a:gd name="T3" fmla="*/ 11 h 16"/>
                  <a:gd name="T4" fmla="*/ 2 w 22"/>
                  <a:gd name="T5" fmla="*/ 9 h 16"/>
                  <a:gd name="T6" fmla="*/ 4 w 22"/>
                  <a:gd name="T7" fmla="*/ 6 h 16"/>
                  <a:gd name="T8" fmla="*/ 7 w 22"/>
                  <a:gd name="T9" fmla="*/ 4 h 16"/>
                  <a:gd name="T10" fmla="*/ 10 w 22"/>
                  <a:gd name="T11" fmla="*/ 2 h 16"/>
                  <a:gd name="T12" fmla="*/ 13 w 22"/>
                  <a:gd name="T13" fmla="*/ 1 h 16"/>
                  <a:gd name="T14" fmla="*/ 17 w 22"/>
                  <a:gd name="T15" fmla="*/ 0 h 16"/>
                  <a:gd name="T16" fmla="*/ 21 w 22"/>
                  <a:gd name="T17" fmla="*/ 0 h 16"/>
                  <a:gd name="T18" fmla="*/ 22 w 22"/>
                  <a:gd name="T19" fmla="*/ 7 h 16"/>
                  <a:gd name="T20" fmla="*/ 18 w 22"/>
                  <a:gd name="T21" fmla="*/ 7 h 16"/>
                  <a:gd name="T22" fmla="*/ 15 w 22"/>
                  <a:gd name="T23" fmla="*/ 8 h 16"/>
                  <a:gd name="T24" fmla="*/ 13 w 22"/>
                  <a:gd name="T25" fmla="*/ 9 h 16"/>
                  <a:gd name="T26" fmla="*/ 11 w 22"/>
                  <a:gd name="T27" fmla="*/ 10 h 16"/>
                  <a:gd name="T28" fmla="*/ 9 w 22"/>
                  <a:gd name="T29" fmla="*/ 11 h 16"/>
                  <a:gd name="T30" fmla="*/ 8 w 22"/>
                  <a:gd name="T31" fmla="*/ 13 h 16"/>
                  <a:gd name="T32" fmla="*/ 7 w 22"/>
                  <a:gd name="T33" fmla="*/ 14 h 16"/>
                  <a:gd name="T34" fmla="*/ 7 w 22"/>
                  <a:gd name="T35" fmla="*/ 16 h 16"/>
                  <a:gd name="T36" fmla="*/ 0 w 22"/>
                  <a:gd name="T37" fmla="*/ 14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6"/>
                  <a:gd name="T59" fmla="*/ 22 w 22"/>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6">
                    <a:moveTo>
                      <a:pt x="0" y="14"/>
                    </a:moveTo>
                    <a:lnTo>
                      <a:pt x="0" y="11"/>
                    </a:lnTo>
                    <a:lnTo>
                      <a:pt x="2" y="9"/>
                    </a:lnTo>
                    <a:lnTo>
                      <a:pt x="4" y="6"/>
                    </a:lnTo>
                    <a:lnTo>
                      <a:pt x="7" y="4"/>
                    </a:lnTo>
                    <a:lnTo>
                      <a:pt x="10" y="2"/>
                    </a:lnTo>
                    <a:lnTo>
                      <a:pt x="13" y="1"/>
                    </a:lnTo>
                    <a:lnTo>
                      <a:pt x="17" y="0"/>
                    </a:lnTo>
                    <a:lnTo>
                      <a:pt x="21" y="0"/>
                    </a:lnTo>
                    <a:lnTo>
                      <a:pt x="22" y="7"/>
                    </a:lnTo>
                    <a:lnTo>
                      <a:pt x="18" y="7"/>
                    </a:lnTo>
                    <a:lnTo>
                      <a:pt x="15" y="8"/>
                    </a:lnTo>
                    <a:lnTo>
                      <a:pt x="13" y="9"/>
                    </a:lnTo>
                    <a:lnTo>
                      <a:pt x="11" y="10"/>
                    </a:lnTo>
                    <a:lnTo>
                      <a:pt x="9" y="11"/>
                    </a:lnTo>
                    <a:lnTo>
                      <a:pt x="8" y="13"/>
                    </a:lnTo>
                    <a:lnTo>
                      <a:pt x="7" y="14"/>
                    </a:lnTo>
                    <a:lnTo>
                      <a:pt x="7" y="16"/>
                    </a:lnTo>
                    <a:lnTo>
                      <a:pt x="0" y="14"/>
                    </a:lnTo>
                    <a:close/>
                  </a:path>
                </a:pathLst>
              </a:custGeom>
              <a:solidFill>
                <a:srgbClr val="000000"/>
              </a:solidFill>
              <a:ln w="9525">
                <a:noFill/>
                <a:round/>
                <a:headEnd/>
                <a:tailEnd/>
              </a:ln>
            </p:spPr>
            <p:txBody>
              <a:bodyPr/>
              <a:lstStyle/>
              <a:p>
                <a:endParaRPr lang="he-IL"/>
              </a:p>
            </p:txBody>
          </p:sp>
          <p:sp>
            <p:nvSpPr>
              <p:cNvPr id="313" name="Freeform 416"/>
              <p:cNvSpPr>
                <a:spLocks/>
              </p:cNvSpPr>
              <p:nvPr/>
            </p:nvSpPr>
            <p:spPr bwMode="auto">
              <a:xfrm>
                <a:off x="4329" y="2924"/>
                <a:ext cx="7" cy="2"/>
              </a:xfrm>
              <a:custGeom>
                <a:avLst/>
                <a:gdLst>
                  <a:gd name="T0" fmla="*/ 0 w 7"/>
                  <a:gd name="T1" fmla="*/ 2 h 2"/>
                  <a:gd name="T2" fmla="*/ 0 w 7"/>
                  <a:gd name="T3" fmla="*/ 1 h 2"/>
                  <a:gd name="T4" fmla="*/ 0 w 7"/>
                  <a:gd name="T5" fmla="*/ 0 h 2"/>
                  <a:gd name="T6" fmla="*/ 7 w 7"/>
                  <a:gd name="T7" fmla="*/ 2 h 2"/>
                  <a:gd name="T8" fmla="*/ 7 w 7"/>
                  <a:gd name="T9" fmla="*/ 0 h 2"/>
                  <a:gd name="T10" fmla="*/ 0 w 7"/>
                  <a:gd name="T11" fmla="*/ 2 h 2"/>
                  <a:gd name="T12" fmla="*/ 0 60000 65536"/>
                  <a:gd name="T13" fmla="*/ 0 60000 65536"/>
                  <a:gd name="T14" fmla="*/ 0 60000 65536"/>
                  <a:gd name="T15" fmla="*/ 0 60000 65536"/>
                  <a:gd name="T16" fmla="*/ 0 60000 65536"/>
                  <a:gd name="T17" fmla="*/ 0 60000 65536"/>
                  <a:gd name="T18" fmla="*/ 0 w 7"/>
                  <a:gd name="T19" fmla="*/ 0 h 2"/>
                  <a:gd name="T20" fmla="*/ 7 w 7"/>
                  <a:gd name="T21" fmla="*/ 2 h 2"/>
                </a:gdLst>
                <a:ahLst/>
                <a:cxnLst>
                  <a:cxn ang="T12">
                    <a:pos x="T0" y="T1"/>
                  </a:cxn>
                  <a:cxn ang="T13">
                    <a:pos x="T2" y="T3"/>
                  </a:cxn>
                  <a:cxn ang="T14">
                    <a:pos x="T4" y="T5"/>
                  </a:cxn>
                  <a:cxn ang="T15">
                    <a:pos x="T6" y="T7"/>
                  </a:cxn>
                  <a:cxn ang="T16">
                    <a:pos x="T8" y="T9"/>
                  </a:cxn>
                  <a:cxn ang="T17">
                    <a:pos x="T10" y="T11"/>
                  </a:cxn>
                </a:cxnLst>
                <a:rect l="T18" t="T19" r="T20" b="T21"/>
                <a:pathLst>
                  <a:path w="7" h="2">
                    <a:moveTo>
                      <a:pt x="0" y="2"/>
                    </a:moveTo>
                    <a:lnTo>
                      <a:pt x="0" y="1"/>
                    </a:lnTo>
                    <a:lnTo>
                      <a:pt x="0" y="0"/>
                    </a:lnTo>
                    <a:lnTo>
                      <a:pt x="7" y="2"/>
                    </a:lnTo>
                    <a:lnTo>
                      <a:pt x="7" y="0"/>
                    </a:lnTo>
                    <a:lnTo>
                      <a:pt x="0" y="2"/>
                    </a:lnTo>
                    <a:close/>
                  </a:path>
                </a:pathLst>
              </a:custGeom>
              <a:solidFill>
                <a:srgbClr val="000000"/>
              </a:solidFill>
              <a:ln w="9525">
                <a:noFill/>
                <a:round/>
                <a:headEnd/>
                <a:tailEnd/>
              </a:ln>
            </p:spPr>
            <p:txBody>
              <a:bodyPr/>
              <a:lstStyle/>
              <a:p>
                <a:endParaRPr lang="he-IL"/>
              </a:p>
            </p:txBody>
          </p:sp>
          <p:sp>
            <p:nvSpPr>
              <p:cNvPr id="314" name="Freeform 417"/>
              <p:cNvSpPr>
                <a:spLocks/>
              </p:cNvSpPr>
              <p:nvPr/>
            </p:nvSpPr>
            <p:spPr bwMode="auto">
              <a:xfrm>
                <a:off x="4350" y="2910"/>
                <a:ext cx="1" cy="7"/>
              </a:xfrm>
              <a:custGeom>
                <a:avLst/>
                <a:gdLst>
                  <a:gd name="T0" fmla="*/ 0 w 1"/>
                  <a:gd name="T1" fmla="*/ 0 h 7"/>
                  <a:gd name="T2" fmla="*/ 0 w 1"/>
                  <a:gd name="T3" fmla="*/ 7 h 7"/>
                  <a:gd name="T4" fmla="*/ 1 w 1"/>
                  <a:gd name="T5" fmla="*/ 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7"/>
                    </a:lnTo>
                    <a:lnTo>
                      <a:pt x="1" y="7"/>
                    </a:lnTo>
                    <a:lnTo>
                      <a:pt x="0" y="0"/>
                    </a:lnTo>
                    <a:close/>
                  </a:path>
                </a:pathLst>
              </a:custGeom>
              <a:solidFill>
                <a:srgbClr val="000000"/>
              </a:solidFill>
              <a:ln w="9525">
                <a:noFill/>
                <a:round/>
                <a:headEnd/>
                <a:tailEnd/>
              </a:ln>
            </p:spPr>
            <p:txBody>
              <a:bodyPr/>
              <a:lstStyle/>
              <a:p>
                <a:endParaRPr lang="he-IL"/>
              </a:p>
            </p:txBody>
          </p:sp>
          <p:sp>
            <p:nvSpPr>
              <p:cNvPr id="315" name="Freeform 418"/>
              <p:cNvSpPr>
                <a:spLocks/>
              </p:cNvSpPr>
              <p:nvPr/>
            </p:nvSpPr>
            <p:spPr bwMode="auto">
              <a:xfrm>
                <a:off x="4327" y="2564"/>
                <a:ext cx="142" cy="197"/>
              </a:xfrm>
              <a:custGeom>
                <a:avLst/>
                <a:gdLst>
                  <a:gd name="T0" fmla="*/ 128 w 142"/>
                  <a:gd name="T1" fmla="*/ 197 h 197"/>
                  <a:gd name="T2" fmla="*/ 127 w 142"/>
                  <a:gd name="T3" fmla="*/ 189 h 197"/>
                  <a:gd name="T4" fmla="*/ 125 w 142"/>
                  <a:gd name="T5" fmla="*/ 182 h 197"/>
                  <a:gd name="T6" fmla="*/ 123 w 142"/>
                  <a:gd name="T7" fmla="*/ 175 h 197"/>
                  <a:gd name="T8" fmla="*/ 120 w 142"/>
                  <a:gd name="T9" fmla="*/ 169 h 197"/>
                  <a:gd name="T10" fmla="*/ 116 w 142"/>
                  <a:gd name="T11" fmla="*/ 163 h 197"/>
                  <a:gd name="T12" fmla="*/ 111 w 142"/>
                  <a:gd name="T13" fmla="*/ 156 h 197"/>
                  <a:gd name="T14" fmla="*/ 105 w 142"/>
                  <a:gd name="T15" fmla="*/ 151 h 197"/>
                  <a:gd name="T16" fmla="*/ 100 w 142"/>
                  <a:gd name="T17" fmla="*/ 146 h 197"/>
                  <a:gd name="T18" fmla="*/ 89 w 142"/>
                  <a:gd name="T19" fmla="*/ 137 h 197"/>
                  <a:gd name="T20" fmla="*/ 76 w 142"/>
                  <a:gd name="T21" fmla="*/ 128 h 197"/>
                  <a:gd name="T22" fmla="*/ 64 w 142"/>
                  <a:gd name="T23" fmla="*/ 119 h 197"/>
                  <a:gd name="T24" fmla="*/ 51 w 142"/>
                  <a:gd name="T25" fmla="*/ 111 h 197"/>
                  <a:gd name="T26" fmla="*/ 45 w 142"/>
                  <a:gd name="T27" fmla="*/ 106 h 197"/>
                  <a:gd name="T28" fmla="*/ 39 w 142"/>
                  <a:gd name="T29" fmla="*/ 101 h 197"/>
                  <a:gd name="T30" fmla="*/ 34 w 142"/>
                  <a:gd name="T31" fmla="*/ 96 h 197"/>
                  <a:gd name="T32" fmla="*/ 29 w 142"/>
                  <a:gd name="T33" fmla="*/ 91 h 197"/>
                  <a:gd name="T34" fmla="*/ 25 w 142"/>
                  <a:gd name="T35" fmla="*/ 86 h 197"/>
                  <a:gd name="T36" fmla="*/ 21 w 142"/>
                  <a:gd name="T37" fmla="*/ 80 h 197"/>
                  <a:gd name="T38" fmla="*/ 17 w 142"/>
                  <a:gd name="T39" fmla="*/ 75 h 197"/>
                  <a:gd name="T40" fmla="*/ 13 w 142"/>
                  <a:gd name="T41" fmla="*/ 69 h 197"/>
                  <a:gd name="T42" fmla="*/ 10 w 142"/>
                  <a:gd name="T43" fmla="*/ 63 h 197"/>
                  <a:gd name="T44" fmla="*/ 8 w 142"/>
                  <a:gd name="T45" fmla="*/ 57 h 197"/>
                  <a:gd name="T46" fmla="*/ 6 w 142"/>
                  <a:gd name="T47" fmla="*/ 50 h 197"/>
                  <a:gd name="T48" fmla="*/ 4 w 142"/>
                  <a:gd name="T49" fmla="*/ 43 h 197"/>
                  <a:gd name="T50" fmla="*/ 2 w 142"/>
                  <a:gd name="T51" fmla="*/ 36 h 197"/>
                  <a:gd name="T52" fmla="*/ 1 w 142"/>
                  <a:gd name="T53" fmla="*/ 29 h 197"/>
                  <a:gd name="T54" fmla="*/ 1 w 142"/>
                  <a:gd name="T55" fmla="*/ 21 h 197"/>
                  <a:gd name="T56" fmla="*/ 0 w 142"/>
                  <a:gd name="T57" fmla="*/ 13 h 197"/>
                  <a:gd name="T58" fmla="*/ 1 w 142"/>
                  <a:gd name="T59" fmla="*/ 10 h 197"/>
                  <a:gd name="T60" fmla="*/ 1 w 142"/>
                  <a:gd name="T61" fmla="*/ 6 h 197"/>
                  <a:gd name="T62" fmla="*/ 2 w 142"/>
                  <a:gd name="T63" fmla="*/ 0 h 197"/>
                  <a:gd name="T64" fmla="*/ 6 w 142"/>
                  <a:gd name="T65" fmla="*/ 4 h 197"/>
                  <a:gd name="T66" fmla="*/ 10 w 142"/>
                  <a:gd name="T67" fmla="*/ 7 h 197"/>
                  <a:gd name="T68" fmla="*/ 18 w 142"/>
                  <a:gd name="T69" fmla="*/ 13 h 197"/>
                  <a:gd name="T70" fmla="*/ 26 w 142"/>
                  <a:gd name="T71" fmla="*/ 18 h 197"/>
                  <a:gd name="T72" fmla="*/ 34 w 142"/>
                  <a:gd name="T73" fmla="*/ 21 h 197"/>
                  <a:gd name="T74" fmla="*/ 52 w 142"/>
                  <a:gd name="T75" fmla="*/ 28 h 197"/>
                  <a:gd name="T76" fmla="*/ 61 w 142"/>
                  <a:gd name="T77" fmla="*/ 31 h 197"/>
                  <a:gd name="T78" fmla="*/ 71 w 142"/>
                  <a:gd name="T79" fmla="*/ 36 h 197"/>
                  <a:gd name="T80" fmla="*/ 84 w 142"/>
                  <a:gd name="T81" fmla="*/ 44 h 197"/>
                  <a:gd name="T82" fmla="*/ 97 w 142"/>
                  <a:gd name="T83" fmla="*/ 53 h 197"/>
                  <a:gd name="T84" fmla="*/ 103 w 142"/>
                  <a:gd name="T85" fmla="*/ 57 h 197"/>
                  <a:gd name="T86" fmla="*/ 109 w 142"/>
                  <a:gd name="T87" fmla="*/ 62 h 197"/>
                  <a:gd name="T88" fmla="*/ 115 w 142"/>
                  <a:gd name="T89" fmla="*/ 67 h 197"/>
                  <a:gd name="T90" fmla="*/ 120 w 142"/>
                  <a:gd name="T91" fmla="*/ 72 h 197"/>
                  <a:gd name="T92" fmla="*/ 124 w 142"/>
                  <a:gd name="T93" fmla="*/ 78 h 197"/>
                  <a:gd name="T94" fmla="*/ 128 w 142"/>
                  <a:gd name="T95" fmla="*/ 84 h 197"/>
                  <a:gd name="T96" fmla="*/ 132 w 142"/>
                  <a:gd name="T97" fmla="*/ 90 h 197"/>
                  <a:gd name="T98" fmla="*/ 133 w 142"/>
                  <a:gd name="T99" fmla="*/ 93 h 197"/>
                  <a:gd name="T100" fmla="*/ 135 w 142"/>
                  <a:gd name="T101" fmla="*/ 97 h 197"/>
                  <a:gd name="T102" fmla="*/ 137 w 142"/>
                  <a:gd name="T103" fmla="*/ 104 h 197"/>
                  <a:gd name="T104" fmla="*/ 139 w 142"/>
                  <a:gd name="T105" fmla="*/ 111 h 197"/>
                  <a:gd name="T106" fmla="*/ 141 w 142"/>
                  <a:gd name="T107" fmla="*/ 119 h 197"/>
                  <a:gd name="T108" fmla="*/ 142 w 142"/>
                  <a:gd name="T109" fmla="*/ 128 h 197"/>
                  <a:gd name="T110" fmla="*/ 142 w 142"/>
                  <a:gd name="T111" fmla="*/ 161 h 197"/>
                  <a:gd name="T112" fmla="*/ 128 w 142"/>
                  <a:gd name="T113" fmla="*/ 197 h 1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2"/>
                  <a:gd name="T172" fmla="*/ 0 h 197"/>
                  <a:gd name="T173" fmla="*/ 142 w 142"/>
                  <a:gd name="T174" fmla="*/ 197 h 1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2" h="197">
                    <a:moveTo>
                      <a:pt x="128" y="197"/>
                    </a:moveTo>
                    <a:lnTo>
                      <a:pt x="127" y="189"/>
                    </a:lnTo>
                    <a:lnTo>
                      <a:pt x="125" y="182"/>
                    </a:lnTo>
                    <a:lnTo>
                      <a:pt x="123" y="175"/>
                    </a:lnTo>
                    <a:lnTo>
                      <a:pt x="120" y="169"/>
                    </a:lnTo>
                    <a:lnTo>
                      <a:pt x="116" y="163"/>
                    </a:lnTo>
                    <a:lnTo>
                      <a:pt x="111" y="156"/>
                    </a:lnTo>
                    <a:lnTo>
                      <a:pt x="105" y="151"/>
                    </a:lnTo>
                    <a:lnTo>
                      <a:pt x="100" y="146"/>
                    </a:lnTo>
                    <a:lnTo>
                      <a:pt x="89" y="137"/>
                    </a:lnTo>
                    <a:lnTo>
                      <a:pt x="76" y="128"/>
                    </a:lnTo>
                    <a:lnTo>
                      <a:pt x="64" y="119"/>
                    </a:lnTo>
                    <a:lnTo>
                      <a:pt x="51" y="111"/>
                    </a:lnTo>
                    <a:lnTo>
                      <a:pt x="45" y="106"/>
                    </a:lnTo>
                    <a:lnTo>
                      <a:pt x="39" y="101"/>
                    </a:lnTo>
                    <a:lnTo>
                      <a:pt x="34" y="96"/>
                    </a:lnTo>
                    <a:lnTo>
                      <a:pt x="29" y="91"/>
                    </a:lnTo>
                    <a:lnTo>
                      <a:pt x="25" y="86"/>
                    </a:lnTo>
                    <a:lnTo>
                      <a:pt x="21" y="80"/>
                    </a:lnTo>
                    <a:lnTo>
                      <a:pt x="17" y="75"/>
                    </a:lnTo>
                    <a:lnTo>
                      <a:pt x="13" y="69"/>
                    </a:lnTo>
                    <a:lnTo>
                      <a:pt x="10" y="63"/>
                    </a:lnTo>
                    <a:lnTo>
                      <a:pt x="8" y="57"/>
                    </a:lnTo>
                    <a:lnTo>
                      <a:pt x="6" y="50"/>
                    </a:lnTo>
                    <a:lnTo>
                      <a:pt x="4" y="43"/>
                    </a:lnTo>
                    <a:lnTo>
                      <a:pt x="2" y="36"/>
                    </a:lnTo>
                    <a:lnTo>
                      <a:pt x="1" y="29"/>
                    </a:lnTo>
                    <a:lnTo>
                      <a:pt x="1" y="21"/>
                    </a:lnTo>
                    <a:lnTo>
                      <a:pt x="0" y="13"/>
                    </a:lnTo>
                    <a:lnTo>
                      <a:pt x="1" y="10"/>
                    </a:lnTo>
                    <a:lnTo>
                      <a:pt x="1" y="6"/>
                    </a:lnTo>
                    <a:lnTo>
                      <a:pt x="2" y="0"/>
                    </a:lnTo>
                    <a:lnTo>
                      <a:pt x="6" y="4"/>
                    </a:lnTo>
                    <a:lnTo>
                      <a:pt x="10" y="7"/>
                    </a:lnTo>
                    <a:lnTo>
                      <a:pt x="18" y="13"/>
                    </a:lnTo>
                    <a:lnTo>
                      <a:pt x="26" y="18"/>
                    </a:lnTo>
                    <a:lnTo>
                      <a:pt x="34" y="21"/>
                    </a:lnTo>
                    <a:lnTo>
                      <a:pt x="52" y="28"/>
                    </a:lnTo>
                    <a:lnTo>
                      <a:pt x="61" y="31"/>
                    </a:lnTo>
                    <a:lnTo>
                      <a:pt x="71" y="36"/>
                    </a:lnTo>
                    <a:lnTo>
                      <a:pt x="84" y="44"/>
                    </a:lnTo>
                    <a:lnTo>
                      <a:pt x="97" y="53"/>
                    </a:lnTo>
                    <a:lnTo>
                      <a:pt x="103" y="57"/>
                    </a:lnTo>
                    <a:lnTo>
                      <a:pt x="109" y="62"/>
                    </a:lnTo>
                    <a:lnTo>
                      <a:pt x="115" y="67"/>
                    </a:lnTo>
                    <a:lnTo>
                      <a:pt x="120" y="72"/>
                    </a:lnTo>
                    <a:lnTo>
                      <a:pt x="124" y="78"/>
                    </a:lnTo>
                    <a:lnTo>
                      <a:pt x="128" y="84"/>
                    </a:lnTo>
                    <a:lnTo>
                      <a:pt x="132" y="90"/>
                    </a:lnTo>
                    <a:lnTo>
                      <a:pt x="133" y="93"/>
                    </a:lnTo>
                    <a:lnTo>
                      <a:pt x="135" y="97"/>
                    </a:lnTo>
                    <a:lnTo>
                      <a:pt x="137" y="104"/>
                    </a:lnTo>
                    <a:lnTo>
                      <a:pt x="139" y="111"/>
                    </a:lnTo>
                    <a:lnTo>
                      <a:pt x="141" y="119"/>
                    </a:lnTo>
                    <a:lnTo>
                      <a:pt x="142" y="128"/>
                    </a:lnTo>
                    <a:lnTo>
                      <a:pt x="142" y="161"/>
                    </a:lnTo>
                    <a:lnTo>
                      <a:pt x="128" y="197"/>
                    </a:lnTo>
                    <a:close/>
                  </a:path>
                </a:pathLst>
              </a:custGeom>
              <a:solidFill>
                <a:srgbClr val="FFFFFF"/>
              </a:solidFill>
              <a:ln w="9525">
                <a:noFill/>
                <a:round/>
                <a:headEnd/>
                <a:tailEnd/>
              </a:ln>
            </p:spPr>
            <p:txBody>
              <a:bodyPr/>
              <a:lstStyle/>
              <a:p>
                <a:endParaRPr lang="he-IL"/>
              </a:p>
            </p:txBody>
          </p:sp>
          <p:sp>
            <p:nvSpPr>
              <p:cNvPr id="316" name="Freeform 419"/>
              <p:cNvSpPr>
                <a:spLocks/>
              </p:cNvSpPr>
              <p:nvPr/>
            </p:nvSpPr>
            <p:spPr bwMode="auto">
              <a:xfrm>
                <a:off x="4376" y="2672"/>
                <a:ext cx="83" cy="89"/>
              </a:xfrm>
              <a:custGeom>
                <a:avLst/>
                <a:gdLst>
                  <a:gd name="T0" fmla="*/ 75 w 83"/>
                  <a:gd name="T1" fmla="*/ 89 h 89"/>
                  <a:gd name="T2" fmla="*/ 74 w 83"/>
                  <a:gd name="T3" fmla="*/ 82 h 89"/>
                  <a:gd name="T4" fmla="*/ 73 w 83"/>
                  <a:gd name="T5" fmla="*/ 75 h 89"/>
                  <a:gd name="T6" fmla="*/ 70 w 83"/>
                  <a:gd name="T7" fmla="*/ 69 h 89"/>
                  <a:gd name="T8" fmla="*/ 67 w 83"/>
                  <a:gd name="T9" fmla="*/ 63 h 89"/>
                  <a:gd name="T10" fmla="*/ 64 w 83"/>
                  <a:gd name="T11" fmla="*/ 57 h 89"/>
                  <a:gd name="T12" fmla="*/ 59 w 83"/>
                  <a:gd name="T13" fmla="*/ 52 h 89"/>
                  <a:gd name="T14" fmla="*/ 54 w 83"/>
                  <a:gd name="T15" fmla="*/ 46 h 89"/>
                  <a:gd name="T16" fmla="*/ 49 w 83"/>
                  <a:gd name="T17" fmla="*/ 41 h 89"/>
                  <a:gd name="T18" fmla="*/ 37 w 83"/>
                  <a:gd name="T19" fmla="*/ 32 h 89"/>
                  <a:gd name="T20" fmla="*/ 25 w 83"/>
                  <a:gd name="T21" fmla="*/ 23 h 89"/>
                  <a:gd name="T22" fmla="*/ 12 w 83"/>
                  <a:gd name="T23" fmla="*/ 14 h 89"/>
                  <a:gd name="T24" fmla="*/ 0 w 83"/>
                  <a:gd name="T25" fmla="*/ 6 h 89"/>
                  <a:gd name="T26" fmla="*/ 4 w 83"/>
                  <a:gd name="T27" fmla="*/ 0 h 89"/>
                  <a:gd name="T28" fmla="*/ 17 w 83"/>
                  <a:gd name="T29" fmla="*/ 8 h 89"/>
                  <a:gd name="T30" fmla="*/ 29 w 83"/>
                  <a:gd name="T31" fmla="*/ 17 h 89"/>
                  <a:gd name="T32" fmla="*/ 42 w 83"/>
                  <a:gd name="T33" fmla="*/ 26 h 89"/>
                  <a:gd name="T34" fmla="*/ 54 w 83"/>
                  <a:gd name="T35" fmla="*/ 35 h 89"/>
                  <a:gd name="T36" fmla="*/ 59 w 83"/>
                  <a:gd name="T37" fmla="*/ 40 h 89"/>
                  <a:gd name="T38" fmla="*/ 65 w 83"/>
                  <a:gd name="T39" fmla="*/ 46 h 89"/>
                  <a:gd name="T40" fmla="*/ 70 w 83"/>
                  <a:gd name="T41" fmla="*/ 53 h 89"/>
                  <a:gd name="T42" fmla="*/ 74 w 83"/>
                  <a:gd name="T43" fmla="*/ 59 h 89"/>
                  <a:gd name="T44" fmla="*/ 77 w 83"/>
                  <a:gd name="T45" fmla="*/ 66 h 89"/>
                  <a:gd name="T46" fmla="*/ 80 w 83"/>
                  <a:gd name="T47" fmla="*/ 73 h 89"/>
                  <a:gd name="T48" fmla="*/ 82 w 83"/>
                  <a:gd name="T49" fmla="*/ 80 h 89"/>
                  <a:gd name="T50" fmla="*/ 83 w 83"/>
                  <a:gd name="T51" fmla="*/ 88 h 89"/>
                  <a:gd name="T52" fmla="*/ 75 w 83"/>
                  <a:gd name="T53" fmla="*/ 89 h 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89"/>
                  <a:gd name="T83" fmla="*/ 83 w 83"/>
                  <a:gd name="T84" fmla="*/ 89 h 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89">
                    <a:moveTo>
                      <a:pt x="75" y="89"/>
                    </a:moveTo>
                    <a:lnTo>
                      <a:pt x="74" y="82"/>
                    </a:lnTo>
                    <a:lnTo>
                      <a:pt x="73" y="75"/>
                    </a:lnTo>
                    <a:lnTo>
                      <a:pt x="70" y="69"/>
                    </a:lnTo>
                    <a:lnTo>
                      <a:pt x="67" y="63"/>
                    </a:lnTo>
                    <a:lnTo>
                      <a:pt x="64" y="57"/>
                    </a:lnTo>
                    <a:lnTo>
                      <a:pt x="59" y="52"/>
                    </a:lnTo>
                    <a:lnTo>
                      <a:pt x="54" y="46"/>
                    </a:lnTo>
                    <a:lnTo>
                      <a:pt x="49" y="41"/>
                    </a:lnTo>
                    <a:lnTo>
                      <a:pt x="37" y="32"/>
                    </a:lnTo>
                    <a:lnTo>
                      <a:pt x="25" y="23"/>
                    </a:lnTo>
                    <a:lnTo>
                      <a:pt x="12" y="14"/>
                    </a:lnTo>
                    <a:lnTo>
                      <a:pt x="0" y="6"/>
                    </a:lnTo>
                    <a:lnTo>
                      <a:pt x="4" y="0"/>
                    </a:lnTo>
                    <a:lnTo>
                      <a:pt x="17" y="8"/>
                    </a:lnTo>
                    <a:lnTo>
                      <a:pt x="29" y="17"/>
                    </a:lnTo>
                    <a:lnTo>
                      <a:pt x="42" y="26"/>
                    </a:lnTo>
                    <a:lnTo>
                      <a:pt x="54" y="35"/>
                    </a:lnTo>
                    <a:lnTo>
                      <a:pt x="59" y="40"/>
                    </a:lnTo>
                    <a:lnTo>
                      <a:pt x="65" y="46"/>
                    </a:lnTo>
                    <a:lnTo>
                      <a:pt x="70" y="53"/>
                    </a:lnTo>
                    <a:lnTo>
                      <a:pt x="74" y="59"/>
                    </a:lnTo>
                    <a:lnTo>
                      <a:pt x="77" y="66"/>
                    </a:lnTo>
                    <a:lnTo>
                      <a:pt x="80" y="73"/>
                    </a:lnTo>
                    <a:lnTo>
                      <a:pt x="82" y="80"/>
                    </a:lnTo>
                    <a:lnTo>
                      <a:pt x="83" y="88"/>
                    </a:lnTo>
                    <a:lnTo>
                      <a:pt x="75" y="89"/>
                    </a:lnTo>
                    <a:close/>
                  </a:path>
                </a:pathLst>
              </a:custGeom>
              <a:solidFill>
                <a:srgbClr val="000000"/>
              </a:solidFill>
              <a:ln w="9525">
                <a:noFill/>
                <a:round/>
                <a:headEnd/>
                <a:tailEnd/>
              </a:ln>
            </p:spPr>
            <p:txBody>
              <a:bodyPr/>
              <a:lstStyle/>
              <a:p>
                <a:endParaRPr lang="he-IL"/>
              </a:p>
            </p:txBody>
          </p:sp>
          <p:sp>
            <p:nvSpPr>
              <p:cNvPr id="317" name="Freeform 420"/>
              <p:cNvSpPr>
                <a:spLocks/>
              </p:cNvSpPr>
              <p:nvPr/>
            </p:nvSpPr>
            <p:spPr bwMode="auto">
              <a:xfrm>
                <a:off x="4324" y="2577"/>
                <a:ext cx="56" cy="101"/>
              </a:xfrm>
              <a:custGeom>
                <a:avLst/>
                <a:gdLst>
                  <a:gd name="T0" fmla="*/ 52 w 56"/>
                  <a:gd name="T1" fmla="*/ 101 h 101"/>
                  <a:gd name="T2" fmla="*/ 46 w 56"/>
                  <a:gd name="T3" fmla="*/ 96 h 101"/>
                  <a:gd name="T4" fmla="*/ 40 w 56"/>
                  <a:gd name="T5" fmla="*/ 91 h 101"/>
                  <a:gd name="T6" fmla="*/ 34 w 56"/>
                  <a:gd name="T7" fmla="*/ 86 h 101"/>
                  <a:gd name="T8" fmla="*/ 30 w 56"/>
                  <a:gd name="T9" fmla="*/ 81 h 101"/>
                  <a:gd name="T10" fmla="*/ 25 w 56"/>
                  <a:gd name="T11" fmla="*/ 75 h 101"/>
                  <a:gd name="T12" fmla="*/ 21 w 56"/>
                  <a:gd name="T13" fmla="*/ 70 h 101"/>
                  <a:gd name="T14" fmla="*/ 17 w 56"/>
                  <a:gd name="T15" fmla="*/ 64 h 101"/>
                  <a:gd name="T16" fmla="*/ 13 w 56"/>
                  <a:gd name="T17" fmla="*/ 58 h 101"/>
                  <a:gd name="T18" fmla="*/ 10 w 56"/>
                  <a:gd name="T19" fmla="*/ 52 h 101"/>
                  <a:gd name="T20" fmla="*/ 7 w 56"/>
                  <a:gd name="T21" fmla="*/ 45 h 101"/>
                  <a:gd name="T22" fmla="*/ 5 w 56"/>
                  <a:gd name="T23" fmla="*/ 38 h 101"/>
                  <a:gd name="T24" fmla="*/ 3 w 56"/>
                  <a:gd name="T25" fmla="*/ 31 h 101"/>
                  <a:gd name="T26" fmla="*/ 2 w 56"/>
                  <a:gd name="T27" fmla="*/ 24 h 101"/>
                  <a:gd name="T28" fmla="*/ 1 w 56"/>
                  <a:gd name="T29" fmla="*/ 16 h 101"/>
                  <a:gd name="T30" fmla="*/ 0 w 56"/>
                  <a:gd name="T31" fmla="*/ 8 h 101"/>
                  <a:gd name="T32" fmla="*/ 0 w 56"/>
                  <a:gd name="T33" fmla="*/ 0 h 101"/>
                  <a:gd name="T34" fmla="*/ 7 w 56"/>
                  <a:gd name="T35" fmla="*/ 0 h 101"/>
                  <a:gd name="T36" fmla="*/ 7 w 56"/>
                  <a:gd name="T37" fmla="*/ 8 h 101"/>
                  <a:gd name="T38" fmla="*/ 8 w 56"/>
                  <a:gd name="T39" fmla="*/ 15 h 101"/>
                  <a:gd name="T40" fmla="*/ 9 w 56"/>
                  <a:gd name="T41" fmla="*/ 23 h 101"/>
                  <a:gd name="T42" fmla="*/ 10 w 56"/>
                  <a:gd name="T43" fmla="*/ 30 h 101"/>
                  <a:gd name="T44" fmla="*/ 12 w 56"/>
                  <a:gd name="T45" fmla="*/ 36 h 101"/>
                  <a:gd name="T46" fmla="*/ 14 w 56"/>
                  <a:gd name="T47" fmla="*/ 42 h 101"/>
                  <a:gd name="T48" fmla="*/ 17 w 56"/>
                  <a:gd name="T49" fmla="*/ 48 h 101"/>
                  <a:gd name="T50" fmla="*/ 20 w 56"/>
                  <a:gd name="T51" fmla="*/ 54 h 101"/>
                  <a:gd name="T52" fmla="*/ 23 w 56"/>
                  <a:gd name="T53" fmla="*/ 60 h 101"/>
                  <a:gd name="T54" fmla="*/ 27 w 56"/>
                  <a:gd name="T55" fmla="*/ 65 h 101"/>
                  <a:gd name="T56" fmla="*/ 30 w 56"/>
                  <a:gd name="T57" fmla="*/ 71 h 101"/>
                  <a:gd name="T58" fmla="*/ 35 w 56"/>
                  <a:gd name="T59" fmla="*/ 76 h 101"/>
                  <a:gd name="T60" fmla="*/ 40 w 56"/>
                  <a:gd name="T61" fmla="*/ 81 h 101"/>
                  <a:gd name="T62" fmla="*/ 45 w 56"/>
                  <a:gd name="T63" fmla="*/ 85 h 101"/>
                  <a:gd name="T64" fmla="*/ 50 w 56"/>
                  <a:gd name="T65" fmla="*/ 90 h 101"/>
                  <a:gd name="T66" fmla="*/ 56 w 56"/>
                  <a:gd name="T67" fmla="*/ 95 h 101"/>
                  <a:gd name="T68" fmla="*/ 52 w 56"/>
                  <a:gd name="T69" fmla="*/ 101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101"/>
                  <a:gd name="T107" fmla="*/ 56 w 56"/>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101">
                    <a:moveTo>
                      <a:pt x="52" y="101"/>
                    </a:moveTo>
                    <a:lnTo>
                      <a:pt x="46" y="96"/>
                    </a:lnTo>
                    <a:lnTo>
                      <a:pt x="40" y="91"/>
                    </a:lnTo>
                    <a:lnTo>
                      <a:pt x="34" y="86"/>
                    </a:lnTo>
                    <a:lnTo>
                      <a:pt x="30" y="81"/>
                    </a:lnTo>
                    <a:lnTo>
                      <a:pt x="25" y="75"/>
                    </a:lnTo>
                    <a:lnTo>
                      <a:pt x="21" y="70"/>
                    </a:lnTo>
                    <a:lnTo>
                      <a:pt x="17" y="64"/>
                    </a:lnTo>
                    <a:lnTo>
                      <a:pt x="13" y="58"/>
                    </a:lnTo>
                    <a:lnTo>
                      <a:pt x="10" y="52"/>
                    </a:lnTo>
                    <a:lnTo>
                      <a:pt x="7" y="45"/>
                    </a:lnTo>
                    <a:lnTo>
                      <a:pt x="5" y="38"/>
                    </a:lnTo>
                    <a:lnTo>
                      <a:pt x="3" y="31"/>
                    </a:lnTo>
                    <a:lnTo>
                      <a:pt x="2" y="24"/>
                    </a:lnTo>
                    <a:lnTo>
                      <a:pt x="1" y="16"/>
                    </a:lnTo>
                    <a:lnTo>
                      <a:pt x="0" y="8"/>
                    </a:lnTo>
                    <a:lnTo>
                      <a:pt x="0" y="0"/>
                    </a:lnTo>
                    <a:lnTo>
                      <a:pt x="7" y="0"/>
                    </a:lnTo>
                    <a:lnTo>
                      <a:pt x="7" y="8"/>
                    </a:lnTo>
                    <a:lnTo>
                      <a:pt x="8" y="15"/>
                    </a:lnTo>
                    <a:lnTo>
                      <a:pt x="9" y="23"/>
                    </a:lnTo>
                    <a:lnTo>
                      <a:pt x="10" y="30"/>
                    </a:lnTo>
                    <a:lnTo>
                      <a:pt x="12" y="36"/>
                    </a:lnTo>
                    <a:lnTo>
                      <a:pt x="14" y="42"/>
                    </a:lnTo>
                    <a:lnTo>
                      <a:pt x="17" y="48"/>
                    </a:lnTo>
                    <a:lnTo>
                      <a:pt x="20" y="54"/>
                    </a:lnTo>
                    <a:lnTo>
                      <a:pt x="23" y="60"/>
                    </a:lnTo>
                    <a:lnTo>
                      <a:pt x="27" y="65"/>
                    </a:lnTo>
                    <a:lnTo>
                      <a:pt x="30" y="71"/>
                    </a:lnTo>
                    <a:lnTo>
                      <a:pt x="35" y="76"/>
                    </a:lnTo>
                    <a:lnTo>
                      <a:pt x="40" y="81"/>
                    </a:lnTo>
                    <a:lnTo>
                      <a:pt x="45" y="85"/>
                    </a:lnTo>
                    <a:lnTo>
                      <a:pt x="50" y="90"/>
                    </a:lnTo>
                    <a:lnTo>
                      <a:pt x="56" y="95"/>
                    </a:lnTo>
                    <a:lnTo>
                      <a:pt x="52" y="101"/>
                    </a:lnTo>
                    <a:close/>
                  </a:path>
                </a:pathLst>
              </a:custGeom>
              <a:solidFill>
                <a:srgbClr val="000000"/>
              </a:solidFill>
              <a:ln w="9525">
                <a:noFill/>
                <a:round/>
                <a:headEnd/>
                <a:tailEnd/>
              </a:ln>
            </p:spPr>
            <p:txBody>
              <a:bodyPr/>
              <a:lstStyle/>
              <a:p>
                <a:endParaRPr lang="he-IL"/>
              </a:p>
            </p:txBody>
          </p:sp>
          <p:sp>
            <p:nvSpPr>
              <p:cNvPr id="318" name="Freeform 421"/>
              <p:cNvSpPr>
                <a:spLocks/>
              </p:cNvSpPr>
              <p:nvPr/>
            </p:nvSpPr>
            <p:spPr bwMode="auto">
              <a:xfrm>
                <a:off x="4376" y="2672"/>
                <a:ext cx="4" cy="6"/>
              </a:xfrm>
              <a:custGeom>
                <a:avLst/>
                <a:gdLst>
                  <a:gd name="T0" fmla="*/ 0 w 4"/>
                  <a:gd name="T1" fmla="*/ 6 h 6"/>
                  <a:gd name="T2" fmla="*/ 4 w 4"/>
                  <a:gd name="T3" fmla="*/ 0 h 6"/>
                  <a:gd name="T4" fmla="*/ 0 w 4"/>
                  <a:gd name="T5" fmla="*/ 6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6"/>
                    </a:moveTo>
                    <a:lnTo>
                      <a:pt x="4" y="0"/>
                    </a:lnTo>
                    <a:lnTo>
                      <a:pt x="0" y="6"/>
                    </a:lnTo>
                    <a:close/>
                  </a:path>
                </a:pathLst>
              </a:custGeom>
              <a:solidFill>
                <a:srgbClr val="000000"/>
              </a:solidFill>
              <a:ln w="9525">
                <a:noFill/>
                <a:round/>
                <a:headEnd/>
                <a:tailEnd/>
              </a:ln>
            </p:spPr>
            <p:txBody>
              <a:bodyPr/>
              <a:lstStyle/>
              <a:p>
                <a:endParaRPr lang="he-IL"/>
              </a:p>
            </p:txBody>
          </p:sp>
          <p:sp>
            <p:nvSpPr>
              <p:cNvPr id="319" name="Freeform 422"/>
              <p:cNvSpPr>
                <a:spLocks/>
              </p:cNvSpPr>
              <p:nvPr/>
            </p:nvSpPr>
            <p:spPr bwMode="auto">
              <a:xfrm>
                <a:off x="4324" y="2563"/>
                <a:ext cx="9" cy="15"/>
              </a:xfrm>
              <a:custGeom>
                <a:avLst/>
                <a:gdLst>
                  <a:gd name="T0" fmla="*/ 0 w 9"/>
                  <a:gd name="T1" fmla="*/ 14 h 15"/>
                  <a:gd name="T2" fmla="*/ 0 w 9"/>
                  <a:gd name="T3" fmla="*/ 10 h 15"/>
                  <a:gd name="T4" fmla="*/ 1 w 9"/>
                  <a:gd name="T5" fmla="*/ 7 h 15"/>
                  <a:gd name="T6" fmla="*/ 2 w 9"/>
                  <a:gd name="T7" fmla="*/ 0 h 15"/>
                  <a:gd name="T8" fmla="*/ 9 w 9"/>
                  <a:gd name="T9" fmla="*/ 2 h 15"/>
                  <a:gd name="T10" fmla="*/ 8 w 9"/>
                  <a:gd name="T11" fmla="*/ 8 h 15"/>
                  <a:gd name="T12" fmla="*/ 7 w 9"/>
                  <a:gd name="T13" fmla="*/ 11 h 15"/>
                  <a:gd name="T14" fmla="*/ 7 w 9"/>
                  <a:gd name="T15" fmla="*/ 15 h 15"/>
                  <a:gd name="T16" fmla="*/ 0 w 9"/>
                  <a:gd name="T17" fmla="*/ 14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5"/>
                  <a:gd name="T29" fmla="*/ 9 w 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5">
                    <a:moveTo>
                      <a:pt x="0" y="14"/>
                    </a:moveTo>
                    <a:lnTo>
                      <a:pt x="0" y="10"/>
                    </a:lnTo>
                    <a:lnTo>
                      <a:pt x="1" y="7"/>
                    </a:lnTo>
                    <a:lnTo>
                      <a:pt x="2" y="0"/>
                    </a:lnTo>
                    <a:lnTo>
                      <a:pt x="9" y="2"/>
                    </a:lnTo>
                    <a:lnTo>
                      <a:pt x="8" y="8"/>
                    </a:lnTo>
                    <a:lnTo>
                      <a:pt x="7" y="11"/>
                    </a:lnTo>
                    <a:lnTo>
                      <a:pt x="7" y="15"/>
                    </a:lnTo>
                    <a:lnTo>
                      <a:pt x="0" y="14"/>
                    </a:lnTo>
                    <a:close/>
                  </a:path>
                </a:pathLst>
              </a:custGeom>
              <a:solidFill>
                <a:srgbClr val="000000"/>
              </a:solidFill>
              <a:ln w="9525">
                <a:noFill/>
                <a:round/>
                <a:headEnd/>
                <a:tailEnd/>
              </a:ln>
            </p:spPr>
            <p:txBody>
              <a:bodyPr/>
              <a:lstStyle/>
              <a:p>
                <a:endParaRPr lang="he-IL"/>
              </a:p>
            </p:txBody>
          </p:sp>
          <p:sp>
            <p:nvSpPr>
              <p:cNvPr id="320" name="Freeform 423"/>
              <p:cNvSpPr>
                <a:spLocks/>
              </p:cNvSpPr>
              <p:nvPr/>
            </p:nvSpPr>
            <p:spPr bwMode="auto">
              <a:xfrm>
                <a:off x="4324" y="2577"/>
                <a:ext cx="7" cy="1"/>
              </a:xfrm>
              <a:custGeom>
                <a:avLst/>
                <a:gdLst>
                  <a:gd name="T0" fmla="*/ 0 w 7"/>
                  <a:gd name="T1" fmla="*/ 0 h 1"/>
                  <a:gd name="T2" fmla="*/ 7 w 7"/>
                  <a:gd name="T3" fmla="*/ 1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7" y="1"/>
                    </a:lnTo>
                    <a:lnTo>
                      <a:pt x="7" y="0"/>
                    </a:lnTo>
                    <a:lnTo>
                      <a:pt x="0" y="0"/>
                    </a:lnTo>
                    <a:close/>
                  </a:path>
                </a:pathLst>
              </a:custGeom>
              <a:solidFill>
                <a:srgbClr val="000000"/>
              </a:solidFill>
              <a:ln w="9525">
                <a:noFill/>
                <a:round/>
                <a:headEnd/>
                <a:tailEnd/>
              </a:ln>
            </p:spPr>
            <p:txBody>
              <a:bodyPr/>
              <a:lstStyle/>
              <a:p>
                <a:endParaRPr lang="he-IL"/>
              </a:p>
            </p:txBody>
          </p:sp>
          <p:sp>
            <p:nvSpPr>
              <p:cNvPr id="321" name="Freeform 424"/>
              <p:cNvSpPr>
                <a:spLocks/>
              </p:cNvSpPr>
              <p:nvPr/>
            </p:nvSpPr>
            <p:spPr bwMode="auto">
              <a:xfrm>
                <a:off x="4327" y="2561"/>
                <a:ext cx="72" cy="42"/>
              </a:xfrm>
              <a:custGeom>
                <a:avLst/>
                <a:gdLst>
                  <a:gd name="T0" fmla="*/ 5 w 72"/>
                  <a:gd name="T1" fmla="*/ 0 h 42"/>
                  <a:gd name="T2" fmla="*/ 9 w 72"/>
                  <a:gd name="T3" fmla="*/ 4 h 42"/>
                  <a:gd name="T4" fmla="*/ 12 w 72"/>
                  <a:gd name="T5" fmla="*/ 8 h 42"/>
                  <a:gd name="T6" fmla="*/ 20 w 72"/>
                  <a:gd name="T7" fmla="*/ 13 h 42"/>
                  <a:gd name="T8" fmla="*/ 27 w 72"/>
                  <a:gd name="T9" fmla="*/ 18 h 42"/>
                  <a:gd name="T10" fmla="*/ 35 w 72"/>
                  <a:gd name="T11" fmla="*/ 21 h 42"/>
                  <a:gd name="T12" fmla="*/ 53 w 72"/>
                  <a:gd name="T13" fmla="*/ 27 h 42"/>
                  <a:gd name="T14" fmla="*/ 63 w 72"/>
                  <a:gd name="T15" fmla="*/ 31 h 42"/>
                  <a:gd name="T16" fmla="*/ 72 w 72"/>
                  <a:gd name="T17" fmla="*/ 36 h 42"/>
                  <a:gd name="T18" fmla="*/ 69 w 72"/>
                  <a:gd name="T19" fmla="*/ 42 h 42"/>
                  <a:gd name="T20" fmla="*/ 59 w 72"/>
                  <a:gd name="T21" fmla="*/ 38 h 42"/>
                  <a:gd name="T22" fmla="*/ 50 w 72"/>
                  <a:gd name="T23" fmla="*/ 34 h 42"/>
                  <a:gd name="T24" fmla="*/ 33 w 72"/>
                  <a:gd name="T25" fmla="*/ 28 h 42"/>
                  <a:gd name="T26" fmla="*/ 24 w 72"/>
                  <a:gd name="T27" fmla="*/ 24 h 42"/>
                  <a:gd name="T28" fmla="*/ 15 w 72"/>
                  <a:gd name="T29" fmla="*/ 20 h 42"/>
                  <a:gd name="T30" fmla="*/ 7 w 72"/>
                  <a:gd name="T31" fmla="*/ 13 h 42"/>
                  <a:gd name="T32" fmla="*/ 3 w 72"/>
                  <a:gd name="T33" fmla="*/ 9 h 42"/>
                  <a:gd name="T34" fmla="*/ 0 w 72"/>
                  <a:gd name="T35" fmla="*/ 6 h 42"/>
                  <a:gd name="T36" fmla="*/ 5 w 72"/>
                  <a:gd name="T37" fmla="*/ 0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42"/>
                  <a:gd name="T59" fmla="*/ 72 w 72"/>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42">
                    <a:moveTo>
                      <a:pt x="5" y="0"/>
                    </a:moveTo>
                    <a:lnTo>
                      <a:pt x="9" y="4"/>
                    </a:lnTo>
                    <a:lnTo>
                      <a:pt x="12" y="8"/>
                    </a:lnTo>
                    <a:lnTo>
                      <a:pt x="20" y="13"/>
                    </a:lnTo>
                    <a:lnTo>
                      <a:pt x="27" y="18"/>
                    </a:lnTo>
                    <a:lnTo>
                      <a:pt x="35" y="21"/>
                    </a:lnTo>
                    <a:lnTo>
                      <a:pt x="53" y="27"/>
                    </a:lnTo>
                    <a:lnTo>
                      <a:pt x="63" y="31"/>
                    </a:lnTo>
                    <a:lnTo>
                      <a:pt x="72" y="36"/>
                    </a:lnTo>
                    <a:lnTo>
                      <a:pt x="69" y="42"/>
                    </a:lnTo>
                    <a:lnTo>
                      <a:pt x="59" y="38"/>
                    </a:lnTo>
                    <a:lnTo>
                      <a:pt x="50" y="34"/>
                    </a:lnTo>
                    <a:lnTo>
                      <a:pt x="33" y="28"/>
                    </a:lnTo>
                    <a:lnTo>
                      <a:pt x="24" y="24"/>
                    </a:lnTo>
                    <a:lnTo>
                      <a:pt x="15" y="20"/>
                    </a:lnTo>
                    <a:lnTo>
                      <a:pt x="7" y="13"/>
                    </a:lnTo>
                    <a:lnTo>
                      <a:pt x="3" y="9"/>
                    </a:lnTo>
                    <a:lnTo>
                      <a:pt x="0" y="6"/>
                    </a:lnTo>
                    <a:lnTo>
                      <a:pt x="5" y="0"/>
                    </a:lnTo>
                    <a:close/>
                  </a:path>
                </a:pathLst>
              </a:custGeom>
              <a:solidFill>
                <a:srgbClr val="000000"/>
              </a:solidFill>
              <a:ln w="9525">
                <a:noFill/>
                <a:round/>
                <a:headEnd/>
                <a:tailEnd/>
              </a:ln>
            </p:spPr>
            <p:txBody>
              <a:bodyPr/>
              <a:lstStyle/>
              <a:p>
                <a:endParaRPr lang="he-IL"/>
              </a:p>
            </p:txBody>
          </p:sp>
          <p:sp>
            <p:nvSpPr>
              <p:cNvPr id="322" name="Freeform 425"/>
              <p:cNvSpPr>
                <a:spLocks/>
              </p:cNvSpPr>
              <p:nvPr/>
            </p:nvSpPr>
            <p:spPr bwMode="auto">
              <a:xfrm>
                <a:off x="4326" y="2556"/>
                <a:ext cx="7" cy="11"/>
              </a:xfrm>
              <a:custGeom>
                <a:avLst/>
                <a:gdLst>
                  <a:gd name="T0" fmla="*/ 0 w 7"/>
                  <a:gd name="T1" fmla="*/ 7 h 11"/>
                  <a:gd name="T2" fmla="*/ 1 w 7"/>
                  <a:gd name="T3" fmla="*/ 0 h 11"/>
                  <a:gd name="T4" fmla="*/ 6 w 7"/>
                  <a:gd name="T5" fmla="*/ 5 h 11"/>
                  <a:gd name="T6" fmla="*/ 1 w 7"/>
                  <a:gd name="T7" fmla="*/ 11 h 11"/>
                  <a:gd name="T8" fmla="*/ 7 w 7"/>
                  <a:gd name="T9" fmla="*/ 9 h 11"/>
                  <a:gd name="T10" fmla="*/ 0 w 7"/>
                  <a:gd name="T11" fmla="*/ 7 h 11"/>
                  <a:gd name="T12" fmla="*/ 0 60000 65536"/>
                  <a:gd name="T13" fmla="*/ 0 60000 65536"/>
                  <a:gd name="T14" fmla="*/ 0 60000 65536"/>
                  <a:gd name="T15" fmla="*/ 0 60000 65536"/>
                  <a:gd name="T16" fmla="*/ 0 60000 65536"/>
                  <a:gd name="T17" fmla="*/ 0 60000 65536"/>
                  <a:gd name="T18" fmla="*/ 0 w 7"/>
                  <a:gd name="T19" fmla="*/ 0 h 11"/>
                  <a:gd name="T20" fmla="*/ 7 w 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7" h="11">
                    <a:moveTo>
                      <a:pt x="0" y="7"/>
                    </a:moveTo>
                    <a:lnTo>
                      <a:pt x="1" y="0"/>
                    </a:lnTo>
                    <a:lnTo>
                      <a:pt x="6" y="5"/>
                    </a:lnTo>
                    <a:lnTo>
                      <a:pt x="1" y="11"/>
                    </a:lnTo>
                    <a:lnTo>
                      <a:pt x="7" y="9"/>
                    </a:lnTo>
                    <a:lnTo>
                      <a:pt x="0" y="7"/>
                    </a:lnTo>
                    <a:close/>
                  </a:path>
                </a:pathLst>
              </a:custGeom>
              <a:solidFill>
                <a:srgbClr val="000000"/>
              </a:solidFill>
              <a:ln w="9525">
                <a:noFill/>
                <a:round/>
                <a:headEnd/>
                <a:tailEnd/>
              </a:ln>
            </p:spPr>
            <p:txBody>
              <a:bodyPr/>
              <a:lstStyle/>
              <a:p>
                <a:endParaRPr lang="he-IL"/>
              </a:p>
            </p:txBody>
          </p:sp>
          <p:sp>
            <p:nvSpPr>
              <p:cNvPr id="323" name="Freeform 426"/>
              <p:cNvSpPr>
                <a:spLocks/>
              </p:cNvSpPr>
              <p:nvPr/>
            </p:nvSpPr>
            <p:spPr bwMode="auto">
              <a:xfrm>
                <a:off x="4396" y="2597"/>
                <a:ext cx="77" cy="95"/>
              </a:xfrm>
              <a:custGeom>
                <a:avLst/>
                <a:gdLst>
                  <a:gd name="T0" fmla="*/ 3 w 77"/>
                  <a:gd name="T1" fmla="*/ 0 h 95"/>
                  <a:gd name="T2" fmla="*/ 17 w 77"/>
                  <a:gd name="T3" fmla="*/ 8 h 95"/>
                  <a:gd name="T4" fmla="*/ 30 w 77"/>
                  <a:gd name="T5" fmla="*/ 17 h 95"/>
                  <a:gd name="T6" fmla="*/ 36 w 77"/>
                  <a:gd name="T7" fmla="*/ 21 h 95"/>
                  <a:gd name="T8" fmla="*/ 43 w 77"/>
                  <a:gd name="T9" fmla="*/ 26 h 95"/>
                  <a:gd name="T10" fmla="*/ 48 w 77"/>
                  <a:gd name="T11" fmla="*/ 31 h 95"/>
                  <a:gd name="T12" fmla="*/ 53 w 77"/>
                  <a:gd name="T13" fmla="*/ 37 h 95"/>
                  <a:gd name="T14" fmla="*/ 58 w 77"/>
                  <a:gd name="T15" fmla="*/ 43 h 95"/>
                  <a:gd name="T16" fmla="*/ 62 w 77"/>
                  <a:gd name="T17" fmla="*/ 49 h 95"/>
                  <a:gd name="T18" fmla="*/ 66 w 77"/>
                  <a:gd name="T19" fmla="*/ 55 h 95"/>
                  <a:gd name="T20" fmla="*/ 68 w 77"/>
                  <a:gd name="T21" fmla="*/ 59 h 95"/>
                  <a:gd name="T22" fmla="*/ 69 w 77"/>
                  <a:gd name="T23" fmla="*/ 62 h 95"/>
                  <a:gd name="T24" fmla="*/ 72 w 77"/>
                  <a:gd name="T25" fmla="*/ 70 h 95"/>
                  <a:gd name="T26" fmla="*/ 74 w 77"/>
                  <a:gd name="T27" fmla="*/ 77 h 95"/>
                  <a:gd name="T28" fmla="*/ 76 w 77"/>
                  <a:gd name="T29" fmla="*/ 86 h 95"/>
                  <a:gd name="T30" fmla="*/ 77 w 77"/>
                  <a:gd name="T31" fmla="*/ 94 h 95"/>
                  <a:gd name="T32" fmla="*/ 69 w 77"/>
                  <a:gd name="T33" fmla="*/ 95 h 95"/>
                  <a:gd name="T34" fmla="*/ 68 w 77"/>
                  <a:gd name="T35" fmla="*/ 87 h 95"/>
                  <a:gd name="T36" fmla="*/ 67 w 77"/>
                  <a:gd name="T37" fmla="*/ 79 h 95"/>
                  <a:gd name="T38" fmla="*/ 65 w 77"/>
                  <a:gd name="T39" fmla="*/ 72 h 95"/>
                  <a:gd name="T40" fmla="*/ 62 w 77"/>
                  <a:gd name="T41" fmla="*/ 65 h 95"/>
                  <a:gd name="T42" fmla="*/ 61 w 77"/>
                  <a:gd name="T43" fmla="*/ 62 h 95"/>
                  <a:gd name="T44" fmla="*/ 59 w 77"/>
                  <a:gd name="T45" fmla="*/ 59 h 95"/>
                  <a:gd name="T46" fmla="*/ 56 w 77"/>
                  <a:gd name="T47" fmla="*/ 53 h 95"/>
                  <a:gd name="T48" fmla="*/ 52 w 77"/>
                  <a:gd name="T49" fmla="*/ 47 h 95"/>
                  <a:gd name="T50" fmla="*/ 48 w 77"/>
                  <a:gd name="T51" fmla="*/ 42 h 95"/>
                  <a:gd name="T52" fmla="*/ 43 w 77"/>
                  <a:gd name="T53" fmla="*/ 37 h 95"/>
                  <a:gd name="T54" fmla="*/ 37 w 77"/>
                  <a:gd name="T55" fmla="*/ 32 h 95"/>
                  <a:gd name="T56" fmla="*/ 32 w 77"/>
                  <a:gd name="T57" fmla="*/ 27 h 95"/>
                  <a:gd name="T58" fmla="*/ 26 w 77"/>
                  <a:gd name="T59" fmla="*/ 23 h 95"/>
                  <a:gd name="T60" fmla="*/ 13 w 77"/>
                  <a:gd name="T61" fmla="*/ 14 h 95"/>
                  <a:gd name="T62" fmla="*/ 0 w 77"/>
                  <a:gd name="T63" fmla="*/ 6 h 95"/>
                  <a:gd name="T64" fmla="*/ 3 w 77"/>
                  <a:gd name="T65" fmla="*/ 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95"/>
                  <a:gd name="T101" fmla="*/ 77 w 77"/>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95">
                    <a:moveTo>
                      <a:pt x="3" y="0"/>
                    </a:moveTo>
                    <a:lnTo>
                      <a:pt x="17" y="8"/>
                    </a:lnTo>
                    <a:lnTo>
                      <a:pt x="30" y="17"/>
                    </a:lnTo>
                    <a:lnTo>
                      <a:pt x="36" y="21"/>
                    </a:lnTo>
                    <a:lnTo>
                      <a:pt x="43" y="26"/>
                    </a:lnTo>
                    <a:lnTo>
                      <a:pt x="48" y="31"/>
                    </a:lnTo>
                    <a:lnTo>
                      <a:pt x="53" y="37"/>
                    </a:lnTo>
                    <a:lnTo>
                      <a:pt x="58" y="43"/>
                    </a:lnTo>
                    <a:lnTo>
                      <a:pt x="62" y="49"/>
                    </a:lnTo>
                    <a:lnTo>
                      <a:pt x="66" y="55"/>
                    </a:lnTo>
                    <a:lnTo>
                      <a:pt x="68" y="59"/>
                    </a:lnTo>
                    <a:lnTo>
                      <a:pt x="69" y="62"/>
                    </a:lnTo>
                    <a:lnTo>
                      <a:pt x="72" y="70"/>
                    </a:lnTo>
                    <a:lnTo>
                      <a:pt x="74" y="77"/>
                    </a:lnTo>
                    <a:lnTo>
                      <a:pt x="76" y="86"/>
                    </a:lnTo>
                    <a:lnTo>
                      <a:pt x="77" y="94"/>
                    </a:lnTo>
                    <a:lnTo>
                      <a:pt x="69" y="95"/>
                    </a:lnTo>
                    <a:lnTo>
                      <a:pt x="68" y="87"/>
                    </a:lnTo>
                    <a:lnTo>
                      <a:pt x="67" y="79"/>
                    </a:lnTo>
                    <a:lnTo>
                      <a:pt x="65" y="72"/>
                    </a:lnTo>
                    <a:lnTo>
                      <a:pt x="62" y="65"/>
                    </a:lnTo>
                    <a:lnTo>
                      <a:pt x="61" y="62"/>
                    </a:lnTo>
                    <a:lnTo>
                      <a:pt x="59" y="59"/>
                    </a:lnTo>
                    <a:lnTo>
                      <a:pt x="56" y="53"/>
                    </a:lnTo>
                    <a:lnTo>
                      <a:pt x="52" y="47"/>
                    </a:lnTo>
                    <a:lnTo>
                      <a:pt x="48" y="42"/>
                    </a:lnTo>
                    <a:lnTo>
                      <a:pt x="43" y="37"/>
                    </a:lnTo>
                    <a:lnTo>
                      <a:pt x="37" y="32"/>
                    </a:lnTo>
                    <a:lnTo>
                      <a:pt x="32" y="27"/>
                    </a:lnTo>
                    <a:lnTo>
                      <a:pt x="26" y="23"/>
                    </a:lnTo>
                    <a:lnTo>
                      <a:pt x="13" y="14"/>
                    </a:lnTo>
                    <a:lnTo>
                      <a:pt x="0" y="6"/>
                    </a:lnTo>
                    <a:lnTo>
                      <a:pt x="3" y="0"/>
                    </a:lnTo>
                    <a:close/>
                  </a:path>
                </a:pathLst>
              </a:custGeom>
              <a:solidFill>
                <a:srgbClr val="000000"/>
              </a:solidFill>
              <a:ln w="9525">
                <a:noFill/>
                <a:round/>
                <a:headEnd/>
                <a:tailEnd/>
              </a:ln>
            </p:spPr>
            <p:txBody>
              <a:bodyPr/>
              <a:lstStyle/>
              <a:p>
                <a:endParaRPr lang="he-IL"/>
              </a:p>
            </p:txBody>
          </p:sp>
          <p:sp>
            <p:nvSpPr>
              <p:cNvPr id="324" name="Freeform 427"/>
              <p:cNvSpPr>
                <a:spLocks/>
              </p:cNvSpPr>
              <p:nvPr/>
            </p:nvSpPr>
            <p:spPr bwMode="auto">
              <a:xfrm>
                <a:off x="4396" y="2597"/>
                <a:ext cx="3" cy="6"/>
              </a:xfrm>
              <a:custGeom>
                <a:avLst/>
                <a:gdLst>
                  <a:gd name="T0" fmla="*/ 3 w 3"/>
                  <a:gd name="T1" fmla="*/ 0 h 6"/>
                  <a:gd name="T2" fmla="*/ 0 w 3"/>
                  <a:gd name="T3" fmla="*/ 6 h 6"/>
                  <a:gd name="T4" fmla="*/ 3 w 3"/>
                  <a:gd name="T5" fmla="*/ 0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3" y="0"/>
                    </a:moveTo>
                    <a:lnTo>
                      <a:pt x="0" y="6"/>
                    </a:lnTo>
                    <a:lnTo>
                      <a:pt x="3" y="0"/>
                    </a:lnTo>
                    <a:close/>
                  </a:path>
                </a:pathLst>
              </a:custGeom>
              <a:solidFill>
                <a:srgbClr val="000000"/>
              </a:solidFill>
              <a:ln w="9525">
                <a:noFill/>
                <a:round/>
                <a:headEnd/>
                <a:tailEnd/>
              </a:ln>
            </p:spPr>
            <p:txBody>
              <a:bodyPr/>
              <a:lstStyle/>
              <a:p>
                <a:endParaRPr lang="he-IL"/>
              </a:p>
            </p:txBody>
          </p:sp>
          <p:sp>
            <p:nvSpPr>
              <p:cNvPr id="325" name="Rectangle 428"/>
              <p:cNvSpPr>
                <a:spLocks noChangeArrowheads="1"/>
              </p:cNvSpPr>
              <p:nvPr/>
            </p:nvSpPr>
            <p:spPr bwMode="auto">
              <a:xfrm>
                <a:off x="4465" y="2692"/>
                <a:ext cx="8" cy="33"/>
              </a:xfrm>
              <a:prstGeom prst="rect">
                <a:avLst/>
              </a:prstGeom>
              <a:solidFill>
                <a:srgbClr val="000000"/>
              </a:solidFill>
              <a:ln w="9525">
                <a:noFill/>
                <a:miter lim="800000"/>
                <a:headEnd/>
                <a:tailEnd/>
              </a:ln>
            </p:spPr>
            <p:txBody>
              <a:bodyPr/>
              <a:lstStyle/>
              <a:p>
                <a:endParaRPr lang="he-IL"/>
              </a:p>
            </p:txBody>
          </p:sp>
          <p:sp>
            <p:nvSpPr>
              <p:cNvPr id="326" name="Freeform 429"/>
              <p:cNvSpPr>
                <a:spLocks/>
              </p:cNvSpPr>
              <p:nvPr/>
            </p:nvSpPr>
            <p:spPr bwMode="auto">
              <a:xfrm>
                <a:off x="4465" y="2691"/>
                <a:ext cx="8" cy="1"/>
              </a:xfrm>
              <a:custGeom>
                <a:avLst/>
                <a:gdLst>
                  <a:gd name="T0" fmla="*/ 8 w 8"/>
                  <a:gd name="T1" fmla="*/ 0 h 1"/>
                  <a:gd name="T2" fmla="*/ 8 w 8"/>
                  <a:gd name="T3" fmla="*/ 1 h 1"/>
                  <a:gd name="T4" fmla="*/ 0 w 8"/>
                  <a:gd name="T5" fmla="*/ 1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1"/>
                    </a:lnTo>
                    <a:lnTo>
                      <a:pt x="8" y="0"/>
                    </a:lnTo>
                    <a:close/>
                  </a:path>
                </a:pathLst>
              </a:custGeom>
              <a:solidFill>
                <a:srgbClr val="000000"/>
              </a:solidFill>
              <a:ln w="9525">
                <a:noFill/>
                <a:round/>
                <a:headEnd/>
                <a:tailEnd/>
              </a:ln>
            </p:spPr>
            <p:txBody>
              <a:bodyPr/>
              <a:lstStyle/>
              <a:p>
                <a:endParaRPr lang="he-IL"/>
              </a:p>
            </p:txBody>
          </p:sp>
          <p:sp>
            <p:nvSpPr>
              <p:cNvPr id="327" name="Freeform 430"/>
              <p:cNvSpPr>
                <a:spLocks/>
              </p:cNvSpPr>
              <p:nvPr/>
            </p:nvSpPr>
            <p:spPr bwMode="auto">
              <a:xfrm>
                <a:off x="4452" y="2722"/>
                <a:ext cx="20" cy="40"/>
              </a:xfrm>
              <a:custGeom>
                <a:avLst/>
                <a:gdLst>
                  <a:gd name="T0" fmla="*/ 20 w 20"/>
                  <a:gd name="T1" fmla="*/ 4 h 40"/>
                  <a:gd name="T2" fmla="*/ 13 w 20"/>
                  <a:gd name="T3" fmla="*/ 0 h 40"/>
                  <a:gd name="T4" fmla="*/ 0 w 20"/>
                  <a:gd name="T5" fmla="*/ 38 h 40"/>
                  <a:gd name="T6" fmla="*/ 7 w 20"/>
                  <a:gd name="T7" fmla="*/ 40 h 40"/>
                  <a:gd name="T8" fmla="*/ 20 w 20"/>
                  <a:gd name="T9" fmla="*/ 4 h 40"/>
                  <a:gd name="T10" fmla="*/ 0 60000 65536"/>
                  <a:gd name="T11" fmla="*/ 0 60000 65536"/>
                  <a:gd name="T12" fmla="*/ 0 60000 65536"/>
                  <a:gd name="T13" fmla="*/ 0 60000 65536"/>
                  <a:gd name="T14" fmla="*/ 0 60000 65536"/>
                  <a:gd name="T15" fmla="*/ 0 w 20"/>
                  <a:gd name="T16" fmla="*/ 0 h 40"/>
                  <a:gd name="T17" fmla="*/ 20 w 20"/>
                  <a:gd name="T18" fmla="*/ 40 h 40"/>
                </a:gdLst>
                <a:ahLst/>
                <a:cxnLst>
                  <a:cxn ang="T10">
                    <a:pos x="T0" y="T1"/>
                  </a:cxn>
                  <a:cxn ang="T11">
                    <a:pos x="T2" y="T3"/>
                  </a:cxn>
                  <a:cxn ang="T12">
                    <a:pos x="T4" y="T5"/>
                  </a:cxn>
                  <a:cxn ang="T13">
                    <a:pos x="T6" y="T7"/>
                  </a:cxn>
                  <a:cxn ang="T14">
                    <a:pos x="T8" y="T9"/>
                  </a:cxn>
                </a:cxnLst>
                <a:rect l="T15" t="T16" r="T17" b="T18"/>
                <a:pathLst>
                  <a:path w="20" h="40">
                    <a:moveTo>
                      <a:pt x="20" y="4"/>
                    </a:moveTo>
                    <a:lnTo>
                      <a:pt x="13" y="0"/>
                    </a:lnTo>
                    <a:lnTo>
                      <a:pt x="0" y="38"/>
                    </a:lnTo>
                    <a:lnTo>
                      <a:pt x="7" y="40"/>
                    </a:lnTo>
                    <a:lnTo>
                      <a:pt x="20" y="4"/>
                    </a:lnTo>
                    <a:close/>
                  </a:path>
                </a:pathLst>
              </a:custGeom>
              <a:solidFill>
                <a:srgbClr val="000000"/>
              </a:solidFill>
              <a:ln w="9525">
                <a:noFill/>
                <a:round/>
                <a:headEnd/>
                <a:tailEnd/>
              </a:ln>
            </p:spPr>
            <p:txBody>
              <a:bodyPr/>
              <a:lstStyle/>
              <a:p>
                <a:endParaRPr lang="he-IL"/>
              </a:p>
            </p:txBody>
          </p:sp>
          <p:sp>
            <p:nvSpPr>
              <p:cNvPr id="328" name="Freeform 431"/>
              <p:cNvSpPr>
                <a:spLocks/>
              </p:cNvSpPr>
              <p:nvPr/>
            </p:nvSpPr>
            <p:spPr bwMode="auto">
              <a:xfrm>
                <a:off x="4465" y="2722"/>
                <a:ext cx="8" cy="4"/>
              </a:xfrm>
              <a:custGeom>
                <a:avLst/>
                <a:gdLst>
                  <a:gd name="T0" fmla="*/ 8 w 8"/>
                  <a:gd name="T1" fmla="*/ 3 h 4"/>
                  <a:gd name="T2" fmla="*/ 8 w 8"/>
                  <a:gd name="T3" fmla="*/ 4 h 4"/>
                  <a:gd name="T4" fmla="*/ 7 w 8"/>
                  <a:gd name="T5" fmla="*/ 4 h 4"/>
                  <a:gd name="T6" fmla="*/ 0 w 8"/>
                  <a:gd name="T7" fmla="*/ 0 h 4"/>
                  <a:gd name="T8" fmla="*/ 0 w 8"/>
                  <a:gd name="T9" fmla="*/ 3 h 4"/>
                  <a:gd name="T10" fmla="*/ 8 w 8"/>
                  <a:gd name="T11" fmla="*/ 3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8" y="3"/>
                    </a:moveTo>
                    <a:lnTo>
                      <a:pt x="8" y="4"/>
                    </a:lnTo>
                    <a:lnTo>
                      <a:pt x="7" y="4"/>
                    </a:lnTo>
                    <a:lnTo>
                      <a:pt x="0" y="0"/>
                    </a:lnTo>
                    <a:lnTo>
                      <a:pt x="0" y="3"/>
                    </a:lnTo>
                    <a:lnTo>
                      <a:pt x="8" y="3"/>
                    </a:lnTo>
                    <a:close/>
                  </a:path>
                </a:pathLst>
              </a:custGeom>
              <a:solidFill>
                <a:srgbClr val="000000"/>
              </a:solidFill>
              <a:ln w="9525">
                <a:noFill/>
                <a:round/>
                <a:headEnd/>
                <a:tailEnd/>
              </a:ln>
            </p:spPr>
            <p:txBody>
              <a:bodyPr/>
              <a:lstStyle/>
              <a:p>
                <a:endParaRPr lang="he-IL"/>
              </a:p>
            </p:txBody>
          </p:sp>
          <p:sp>
            <p:nvSpPr>
              <p:cNvPr id="329" name="Freeform 432"/>
              <p:cNvSpPr>
                <a:spLocks/>
              </p:cNvSpPr>
              <p:nvPr/>
            </p:nvSpPr>
            <p:spPr bwMode="auto">
              <a:xfrm>
                <a:off x="4451" y="2760"/>
                <a:ext cx="8" cy="2"/>
              </a:xfrm>
              <a:custGeom>
                <a:avLst/>
                <a:gdLst>
                  <a:gd name="T0" fmla="*/ 8 w 8"/>
                  <a:gd name="T1" fmla="*/ 2 h 2"/>
                  <a:gd name="T2" fmla="*/ 0 w 8"/>
                  <a:gd name="T3" fmla="*/ 1 h 2"/>
                  <a:gd name="T4" fmla="*/ 8 w 8"/>
                  <a:gd name="T5" fmla="*/ 0 h 2"/>
                  <a:gd name="T6" fmla="*/ 1 w 8"/>
                  <a:gd name="T7" fmla="*/ 0 h 2"/>
                  <a:gd name="T8" fmla="*/ 8 w 8"/>
                  <a:gd name="T9" fmla="*/ 2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2"/>
                    </a:moveTo>
                    <a:lnTo>
                      <a:pt x="0" y="1"/>
                    </a:lnTo>
                    <a:lnTo>
                      <a:pt x="8" y="0"/>
                    </a:lnTo>
                    <a:lnTo>
                      <a:pt x="1" y="0"/>
                    </a:lnTo>
                    <a:lnTo>
                      <a:pt x="8" y="2"/>
                    </a:lnTo>
                    <a:close/>
                  </a:path>
                </a:pathLst>
              </a:custGeom>
              <a:solidFill>
                <a:srgbClr val="000000"/>
              </a:solidFill>
              <a:ln w="9525">
                <a:noFill/>
                <a:round/>
                <a:headEnd/>
                <a:tailEnd/>
              </a:ln>
            </p:spPr>
            <p:txBody>
              <a:bodyPr/>
              <a:lstStyle/>
              <a:p>
                <a:endParaRPr lang="he-IL"/>
              </a:p>
            </p:txBody>
          </p:sp>
          <p:sp>
            <p:nvSpPr>
              <p:cNvPr id="330" name="Freeform 433"/>
              <p:cNvSpPr>
                <a:spLocks/>
              </p:cNvSpPr>
              <p:nvPr/>
            </p:nvSpPr>
            <p:spPr bwMode="auto">
              <a:xfrm>
                <a:off x="4429" y="2434"/>
                <a:ext cx="83" cy="241"/>
              </a:xfrm>
              <a:custGeom>
                <a:avLst/>
                <a:gdLst>
                  <a:gd name="T0" fmla="*/ 9 w 83"/>
                  <a:gd name="T1" fmla="*/ 192 h 241"/>
                  <a:gd name="T2" fmla="*/ 6 w 83"/>
                  <a:gd name="T3" fmla="*/ 187 h 241"/>
                  <a:gd name="T4" fmla="*/ 4 w 83"/>
                  <a:gd name="T5" fmla="*/ 181 h 241"/>
                  <a:gd name="T6" fmla="*/ 3 w 83"/>
                  <a:gd name="T7" fmla="*/ 173 h 241"/>
                  <a:gd name="T8" fmla="*/ 1 w 83"/>
                  <a:gd name="T9" fmla="*/ 165 h 241"/>
                  <a:gd name="T10" fmla="*/ 0 w 83"/>
                  <a:gd name="T11" fmla="*/ 156 h 241"/>
                  <a:gd name="T12" fmla="*/ 0 w 83"/>
                  <a:gd name="T13" fmla="*/ 146 h 241"/>
                  <a:gd name="T14" fmla="*/ 0 w 83"/>
                  <a:gd name="T15" fmla="*/ 140 h 241"/>
                  <a:gd name="T16" fmla="*/ 0 w 83"/>
                  <a:gd name="T17" fmla="*/ 135 h 241"/>
                  <a:gd name="T18" fmla="*/ 2 w 83"/>
                  <a:gd name="T19" fmla="*/ 123 h 241"/>
                  <a:gd name="T20" fmla="*/ 3 w 83"/>
                  <a:gd name="T21" fmla="*/ 117 h 241"/>
                  <a:gd name="T22" fmla="*/ 4 w 83"/>
                  <a:gd name="T23" fmla="*/ 110 h 241"/>
                  <a:gd name="T24" fmla="*/ 9 w 83"/>
                  <a:gd name="T25" fmla="*/ 96 h 241"/>
                  <a:gd name="T26" fmla="*/ 14 w 83"/>
                  <a:gd name="T27" fmla="*/ 82 h 241"/>
                  <a:gd name="T28" fmla="*/ 21 w 83"/>
                  <a:gd name="T29" fmla="*/ 67 h 241"/>
                  <a:gd name="T30" fmla="*/ 25 w 83"/>
                  <a:gd name="T31" fmla="*/ 59 h 241"/>
                  <a:gd name="T32" fmla="*/ 29 w 83"/>
                  <a:gd name="T33" fmla="*/ 51 h 241"/>
                  <a:gd name="T34" fmla="*/ 34 w 83"/>
                  <a:gd name="T35" fmla="*/ 43 h 241"/>
                  <a:gd name="T36" fmla="*/ 40 w 83"/>
                  <a:gd name="T37" fmla="*/ 35 h 241"/>
                  <a:gd name="T38" fmla="*/ 52 w 83"/>
                  <a:gd name="T39" fmla="*/ 17 h 241"/>
                  <a:gd name="T40" fmla="*/ 67 w 83"/>
                  <a:gd name="T41" fmla="*/ 0 h 241"/>
                  <a:gd name="T42" fmla="*/ 69 w 83"/>
                  <a:gd name="T43" fmla="*/ 13 h 241"/>
                  <a:gd name="T44" fmla="*/ 71 w 83"/>
                  <a:gd name="T45" fmla="*/ 24 h 241"/>
                  <a:gd name="T46" fmla="*/ 74 w 83"/>
                  <a:gd name="T47" fmla="*/ 35 h 241"/>
                  <a:gd name="T48" fmla="*/ 76 w 83"/>
                  <a:gd name="T49" fmla="*/ 44 h 241"/>
                  <a:gd name="T50" fmla="*/ 79 w 83"/>
                  <a:gd name="T51" fmla="*/ 54 h 241"/>
                  <a:gd name="T52" fmla="*/ 81 w 83"/>
                  <a:gd name="T53" fmla="*/ 65 h 241"/>
                  <a:gd name="T54" fmla="*/ 82 w 83"/>
                  <a:gd name="T55" fmla="*/ 76 h 241"/>
                  <a:gd name="T56" fmla="*/ 83 w 83"/>
                  <a:gd name="T57" fmla="*/ 89 h 241"/>
                  <a:gd name="T58" fmla="*/ 83 w 83"/>
                  <a:gd name="T59" fmla="*/ 134 h 241"/>
                  <a:gd name="T60" fmla="*/ 83 w 83"/>
                  <a:gd name="T61" fmla="*/ 145 h 241"/>
                  <a:gd name="T62" fmla="*/ 82 w 83"/>
                  <a:gd name="T63" fmla="*/ 156 h 241"/>
                  <a:gd name="T64" fmla="*/ 81 w 83"/>
                  <a:gd name="T65" fmla="*/ 166 h 241"/>
                  <a:gd name="T66" fmla="*/ 80 w 83"/>
                  <a:gd name="T67" fmla="*/ 176 h 241"/>
                  <a:gd name="T68" fmla="*/ 77 w 83"/>
                  <a:gd name="T69" fmla="*/ 186 h 241"/>
                  <a:gd name="T70" fmla="*/ 75 w 83"/>
                  <a:gd name="T71" fmla="*/ 195 h 241"/>
                  <a:gd name="T72" fmla="*/ 71 w 83"/>
                  <a:gd name="T73" fmla="*/ 204 h 241"/>
                  <a:gd name="T74" fmla="*/ 67 w 83"/>
                  <a:gd name="T75" fmla="*/ 212 h 241"/>
                  <a:gd name="T76" fmla="*/ 62 w 83"/>
                  <a:gd name="T77" fmla="*/ 220 h 241"/>
                  <a:gd name="T78" fmla="*/ 56 w 83"/>
                  <a:gd name="T79" fmla="*/ 227 h 241"/>
                  <a:gd name="T80" fmla="*/ 52 w 83"/>
                  <a:gd name="T81" fmla="*/ 231 h 241"/>
                  <a:gd name="T82" fmla="*/ 48 w 83"/>
                  <a:gd name="T83" fmla="*/ 234 h 241"/>
                  <a:gd name="T84" fmla="*/ 40 w 83"/>
                  <a:gd name="T85" fmla="*/ 241 h 241"/>
                  <a:gd name="T86" fmla="*/ 9 w 83"/>
                  <a:gd name="T87" fmla="*/ 192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241"/>
                  <a:gd name="T134" fmla="*/ 83 w 83"/>
                  <a:gd name="T135" fmla="*/ 241 h 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241">
                    <a:moveTo>
                      <a:pt x="9" y="192"/>
                    </a:moveTo>
                    <a:lnTo>
                      <a:pt x="6" y="187"/>
                    </a:lnTo>
                    <a:lnTo>
                      <a:pt x="4" y="181"/>
                    </a:lnTo>
                    <a:lnTo>
                      <a:pt x="3" y="173"/>
                    </a:lnTo>
                    <a:lnTo>
                      <a:pt x="1" y="165"/>
                    </a:lnTo>
                    <a:lnTo>
                      <a:pt x="0" y="156"/>
                    </a:lnTo>
                    <a:lnTo>
                      <a:pt x="0" y="146"/>
                    </a:lnTo>
                    <a:lnTo>
                      <a:pt x="0" y="140"/>
                    </a:lnTo>
                    <a:lnTo>
                      <a:pt x="0" y="135"/>
                    </a:lnTo>
                    <a:lnTo>
                      <a:pt x="2" y="123"/>
                    </a:lnTo>
                    <a:lnTo>
                      <a:pt x="3" y="117"/>
                    </a:lnTo>
                    <a:lnTo>
                      <a:pt x="4" y="110"/>
                    </a:lnTo>
                    <a:lnTo>
                      <a:pt x="9" y="96"/>
                    </a:lnTo>
                    <a:lnTo>
                      <a:pt x="14" y="82"/>
                    </a:lnTo>
                    <a:lnTo>
                      <a:pt x="21" y="67"/>
                    </a:lnTo>
                    <a:lnTo>
                      <a:pt x="25" y="59"/>
                    </a:lnTo>
                    <a:lnTo>
                      <a:pt x="29" y="51"/>
                    </a:lnTo>
                    <a:lnTo>
                      <a:pt x="34" y="43"/>
                    </a:lnTo>
                    <a:lnTo>
                      <a:pt x="40" y="35"/>
                    </a:lnTo>
                    <a:lnTo>
                      <a:pt x="52" y="17"/>
                    </a:lnTo>
                    <a:lnTo>
                      <a:pt x="67" y="0"/>
                    </a:lnTo>
                    <a:lnTo>
                      <a:pt x="69" y="13"/>
                    </a:lnTo>
                    <a:lnTo>
                      <a:pt x="71" y="24"/>
                    </a:lnTo>
                    <a:lnTo>
                      <a:pt x="74" y="35"/>
                    </a:lnTo>
                    <a:lnTo>
                      <a:pt x="76" y="44"/>
                    </a:lnTo>
                    <a:lnTo>
                      <a:pt x="79" y="54"/>
                    </a:lnTo>
                    <a:lnTo>
                      <a:pt x="81" y="65"/>
                    </a:lnTo>
                    <a:lnTo>
                      <a:pt x="82" y="76"/>
                    </a:lnTo>
                    <a:lnTo>
                      <a:pt x="83" y="89"/>
                    </a:lnTo>
                    <a:lnTo>
                      <a:pt x="83" y="134"/>
                    </a:lnTo>
                    <a:lnTo>
                      <a:pt x="83" y="145"/>
                    </a:lnTo>
                    <a:lnTo>
                      <a:pt x="82" y="156"/>
                    </a:lnTo>
                    <a:lnTo>
                      <a:pt x="81" y="166"/>
                    </a:lnTo>
                    <a:lnTo>
                      <a:pt x="80" y="176"/>
                    </a:lnTo>
                    <a:lnTo>
                      <a:pt x="77" y="186"/>
                    </a:lnTo>
                    <a:lnTo>
                      <a:pt x="75" y="195"/>
                    </a:lnTo>
                    <a:lnTo>
                      <a:pt x="71" y="204"/>
                    </a:lnTo>
                    <a:lnTo>
                      <a:pt x="67" y="212"/>
                    </a:lnTo>
                    <a:lnTo>
                      <a:pt x="62" y="220"/>
                    </a:lnTo>
                    <a:lnTo>
                      <a:pt x="56" y="227"/>
                    </a:lnTo>
                    <a:lnTo>
                      <a:pt x="52" y="231"/>
                    </a:lnTo>
                    <a:lnTo>
                      <a:pt x="48" y="234"/>
                    </a:lnTo>
                    <a:lnTo>
                      <a:pt x="40" y="241"/>
                    </a:lnTo>
                    <a:lnTo>
                      <a:pt x="9" y="192"/>
                    </a:lnTo>
                    <a:close/>
                  </a:path>
                </a:pathLst>
              </a:custGeom>
              <a:solidFill>
                <a:srgbClr val="FFFFFF"/>
              </a:solidFill>
              <a:ln w="9525">
                <a:noFill/>
                <a:round/>
                <a:headEnd/>
                <a:tailEnd/>
              </a:ln>
            </p:spPr>
            <p:txBody>
              <a:bodyPr/>
              <a:lstStyle/>
              <a:p>
                <a:endParaRPr lang="he-IL"/>
              </a:p>
            </p:txBody>
          </p:sp>
          <p:sp>
            <p:nvSpPr>
              <p:cNvPr id="331" name="Freeform 434"/>
              <p:cNvSpPr>
                <a:spLocks/>
              </p:cNvSpPr>
              <p:nvPr/>
            </p:nvSpPr>
            <p:spPr bwMode="auto">
              <a:xfrm>
                <a:off x="4425" y="2431"/>
                <a:ext cx="74" cy="196"/>
              </a:xfrm>
              <a:custGeom>
                <a:avLst/>
                <a:gdLst>
                  <a:gd name="T0" fmla="*/ 8 w 74"/>
                  <a:gd name="T1" fmla="*/ 196 h 196"/>
                  <a:gd name="T2" fmla="*/ 7 w 74"/>
                  <a:gd name="T3" fmla="*/ 191 h 196"/>
                  <a:gd name="T4" fmla="*/ 5 w 74"/>
                  <a:gd name="T5" fmla="*/ 185 h 196"/>
                  <a:gd name="T6" fmla="*/ 3 w 74"/>
                  <a:gd name="T7" fmla="*/ 177 h 196"/>
                  <a:gd name="T8" fmla="*/ 2 w 74"/>
                  <a:gd name="T9" fmla="*/ 169 h 196"/>
                  <a:gd name="T10" fmla="*/ 1 w 74"/>
                  <a:gd name="T11" fmla="*/ 160 h 196"/>
                  <a:gd name="T12" fmla="*/ 0 w 74"/>
                  <a:gd name="T13" fmla="*/ 149 h 196"/>
                  <a:gd name="T14" fmla="*/ 0 w 74"/>
                  <a:gd name="T15" fmla="*/ 143 h 196"/>
                  <a:gd name="T16" fmla="*/ 1 w 74"/>
                  <a:gd name="T17" fmla="*/ 137 h 196"/>
                  <a:gd name="T18" fmla="*/ 2 w 74"/>
                  <a:gd name="T19" fmla="*/ 125 h 196"/>
                  <a:gd name="T20" fmla="*/ 3 w 74"/>
                  <a:gd name="T21" fmla="*/ 119 h 196"/>
                  <a:gd name="T22" fmla="*/ 4 w 74"/>
                  <a:gd name="T23" fmla="*/ 112 h 196"/>
                  <a:gd name="T24" fmla="*/ 8 w 74"/>
                  <a:gd name="T25" fmla="*/ 98 h 196"/>
                  <a:gd name="T26" fmla="*/ 14 w 74"/>
                  <a:gd name="T27" fmla="*/ 84 h 196"/>
                  <a:gd name="T28" fmla="*/ 21 w 74"/>
                  <a:gd name="T29" fmla="*/ 68 h 196"/>
                  <a:gd name="T30" fmla="*/ 25 w 74"/>
                  <a:gd name="T31" fmla="*/ 60 h 196"/>
                  <a:gd name="T32" fmla="*/ 30 w 74"/>
                  <a:gd name="T33" fmla="*/ 52 h 196"/>
                  <a:gd name="T34" fmla="*/ 35 w 74"/>
                  <a:gd name="T35" fmla="*/ 44 h 196"/>
                  <a:gd name="T36" fmla="*/ 41 w 74"/>
                  <a:gd name="T37" fmla="*/ 35 h 196"/>
                  <a:gd name="T38" fmla="*/ 53 w 74"/>
                  <a:gd name="T39" fmla="*/ 18 h 196"/>
                  <a:gd name="T40" fmla="*/ 68 w 74"/>
                  <a:gd name="T41" fmla="*/ 0 h 196"/>
                  <a:gd name="T42" fmla="*/ 74 w 74"/>
                  <a:gd name="T43" fmla="*/ 5 h 196"/>
                  <a:gd name="T44" fmla="*/ 59 w 74"/>
                  <a:gd name="T45" fmla="*/ 23 h 196"/>
                  <a:gd name="T46" fmla="*/ 47 w 74"/>
                  <a:gd name="T47" fmla="*/ 40 h 196"/>
                  <a:gd name="T48" fmla="*/ 41 w 74"/>
                  <a:gd name="T49" fmla="*/ 48 h 196"/>
                  <a:gd name="T50" fmla="*/ 36 w 74"/>
                  <a:gd name="T51" fmla="*/ 56 h 196"/>
                  <a:gd name="T52" fmla="*/ 32 w 74"/>
                  <a:gd name="T53" fmla="*/ 64 h 196"/>
                  <a:gd name="T54" fmla="*/ 28 w 74"/>
                  <a:gd name="T55" fmla="*/ 72 h 196"/>
                  <a:gd name="T56" fmla="*/ 21 w 74"/>
                  <a:gd name="T57" fmla="*/ 87 h 196"/>
                  <a:gd name="T58" fmla="*/ 16 w 74"/>
                  <a:gd name="T59" fmla="*/ 101 h 196"/>
                  <a:gd name="T60" fmla="*/ 13 w 74"/>
                  <a:gd name="T61" fmla="*/ 114 h 196"/>
                  <a:gd name="T62" fmla="*/ 10 w 74"/>
                  <a:gd name="T63" fmla="*/ 121 h 196"/>
                  <a:gd name="T64" fmla="*/ 9 w 74"/>
                  <a:gd name="T65" fmla="*/ 127 h 196"/>
                  <a:gd name="T66" fmla="*/ 8 w 74"/>
                  <a:gd name="T67" fmla="*/ 138 h 196"/>
                  <a:gd name="T68" fmla="*/ 8 w 74"/>
                  <a:gd name="T69" fmla="*/ 144 h 196"/>
                  <a:gd name="T70" fmla="*/ 8 w 74"/>
                  <a:gd name="T71" fmla="*/ 149 h 196"/>
                  <a:gd name="T72" fmla="*/ 8 w 74"/>
                  <a:gd name="T73" fmla="*/ 159 h 196"/>
                  <a:gd name="T74" fmla="*/ 9 w 74"/>
                  <a:gd name="T75" fmla="*/ 168 h 196"/>
                  <a:gd name="T76" fmla="*/ 10 w 74"/>
                  <a:gd name="T77" fmla="*/ 176 h 196"/>
                  <a:gd name="T78" fmla="*/ 13 w 74"/>
                  <a:gd name="T79" fmla="*/ 183 h 196"/>
                  <a:gd name="T80" fmla="*/ 15 w 74"/>
                  <a:gd name="T81" fmla="*/ 189 h 196"/>
                  <a:gd name="T82" fmla="*/ 16 w 74"/>
                  <a:gd name="T83" fmla="*/ 193 h 196"/>
                  <a:gd name="T84" fmla="*/ 8 w 74"/>
                  <a:gd name="T85" fmla="*/ 196 h 1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
                  <a:gd name="T130" fmla="*/ 0 h 196"/>
                  <a:gd name="T131" fmla="*/ 74 w 74"/>
                  <a:gd name="T132" fmla="*/ 196 h 1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 h="196">
                    <a:moveTo>
                      <a:pt x="8" y="196"/>
                    </a:moveTo>
                    <a:lnTo>
                      <a:pt x="7" y="191"/>
                    </a:lnTo>
                    <a:lnTo>
                      <a:pt x="5" y="185"/>
                    </a:lnTo>
                    <a:lnTo>
                      <a:pt x="3" y="177"/>
                    </a:lnTo>
                    <a:lnTo>
                      <a:pt x="2" y="169"/>
                    </a:lnTo>
                    <a:lnTo>
                      <a:pt x="1" y="160"/>
                    </a:lnTo>
                    <a:lnTo>
                      <a:pt x="0" y="149"/>
                    </a:lnTo>
                    <a:lnTo>
                      <a:pt x="0" y="143"/>
                    </a:lnTo>
                    <a:lnTo>
                      <a:pt x="1" y="137"/>
                    </a:lnTo>
                    <a:lnTo>
                      <a:pt x="2" y="125"/>
                    </a:lnTo>
                    <a:lnTo>
                      <a:pt x="3" y="119"/>
                    </a:lnTo>
                    <a:lnTo>
                      <a:pt x="4" y="112"/>
                    </a:lnTo>
                    <a:lnTo>
                      <a:pt x="8" y="98"/>
                    </a:lnTo>
                    <a:lnTo>
                      <a:pt x="14" y="84"/>
                    </a:lnTo>
                    <a:lnTo>
                      <a:pt x="21" y="68"/>
                    </a:lnTo>
                    <a:lnTo>
                      <a:pt x="25" y="60"/>
                    </a:lnTo>
                    <a:lnTo>
                      <a:pt x="30" y="52"/>
                    </a:lnTo>
                    <a:lnTo>
                      <a:pt x="35" y="44"/>
                    </a:lnTo>
                    <a:lnTo>
                      <a:pt x="41" y="35"/>
                    </a:lnTo>
                    <a:lnTo>
                      <a:pt x="53" y="18"/>
                    </a:lnTo>
                    <a:lnTo>
                      <a:pt x="68" y="0"/>
                    </a:lnTo>
                    <a:lnTo>
                      <a:pt x="74" y="5"/>
                    </a:lnTo>
                    <a:lnTo>
                      <a:pt x="59" y="23"/>
                    </a:lnTo>
                    <a:lnTo>
                      <a:pt x="47" y="40"/>
                    </a:lnTo>
                    <a:lnTo>
                      <a:pt x="41" y="48"/>
                    </a:lnTo>
                    <a:lnTo>
                      <a:pt x="36" y="56"/>
                    </a:lnTo>
                    <a:lnTo>
                      <a:pt x="32" y="64"/>
                    </a:lnTo>
                    <a:lnTo>
                      <a:pt x="28" y="72"/>
                    </a:lnTo>
                    <a:lnTo>
                      <a:pt x="21" y="87"/>
                    </a:lnTo>
                    <a:lnTo>
                      <a:pt x="16" y="101"/>
                    </a:lnTo>
                    <a:lnTo>
                      <a:pt x="13" y="114"/>
                    </a:lnTo>
                    <a:lnTo>
                      <a:pt x="10" y="121"/>
                    </a:lnTo>
                    <a:lnTo>
                      <a:pt x="9" y="127"/>
                    </a:lnTo>
                    <a:lnTo>
                      <a:pt x="8" y="138"/>
                    </a:lnTo>
                    <a:lnTo>
                      <a:pt x="8" y="144"/>
                    </a:lnTo>
                    <a:lnTo>
                      <a:pt x="8" y="149"/>
                    </a:lnTo>
                    <a:lnTo>
                      <a:pt x="8" y="159"/>
                    </a:lnTo>
                    <a:lnTo>
                      <a:pt x="9" y="168"/>
                    </a:lnTo>
                    <a:lnTo>
                      <a:pt x="10" y="176"/>
                    </a:lnTo>
                    <a:lnTo>
                      <a:pt x="13" y="183"/>
                    </a:lnTo>
                    <a:lnTo>
                      <a:pt x="15" y="189"/>
                    </a:lnTo>
                    <a:lnTo>
                      <a:pt x="16" y="193"/>
                    </a:lnTo>
                    <a:lnTo>
                      <a:pt x="8" y="196"/>
                    </a:lnTo>
                    <a:close/>
                  </a:path>
                </a:pathLst>
              </a:custGeom>
              <a:solidFill>
                <a:srgbClr val="000000"/>
              </a:solidFill>
              <a:ln w="9525">
                <a:noFill/>
                <a:round/>
                <a:headEnd/>
                <a:tailEnd/>
              </a:ln>
            </p:spPr>
            <p:txBody>
              <a:bodyPr/>
              <a:lstStyle/>
              <a:p>
                <a:endParaRPr lang="he-IL"/>
              </a:p>
            </p:txBody>
          </p:sp>
          <p:sp>
            <p:nvSpPr>
              <p:cNvPr id="332" name="Freeform 435"/>
              <p:cNvSpPr>
                <a:spLocks/>
              </p:cNvSpPr>
              <p:nvPr/>
            </p:nvSpPr>
            <p:spPr bwMode="auto">
              <a:xfrm>
                <a:off x="4492" y="2434"/>
                <a:ext cx="23" cy="90"/>
              </a:xfrm>
              <a:custGeom>
                <a:avLst/>
                <a:gdLst>
                  <a:gd name="T0" fmla="*/ 8 w 23"/>
                  <a:gd name="T1" fmla="*/ 0 h 90"/>
                  <a:gd name="T2" fmla="*/ 9 w 23"/>
                  <a:gd name="T3" fmla="*/ 12 h 90"/>
                  <a:gd name="T4" fmla="*/ 11 w 23"/>
                  <a:gd name="T5" fmla="*/ 23 h 90"/>
                  <a:gd name="T6" fmla="*/ 14 w 23"/>
                  <a:gd name="T7" fmla="*/ 34 h 90"/>
                  <a:gd name="T8" fmla="*/ 17 w 23"/>
                  <a:gd name="T9" fmla="*/ 43 h 90"/>
                  <a:gd name="T10" fmla="*/ 19 w 23"/>
                  <a:gd name="T11" fmla="*/ 53 h 90"/>
                  <a:gd name="T12" fmla="*/ 21 w 23"/>
                  <a:gd name="T13" fmla="*/ 64 h 90"/>
                  <a:gd name="T14" fmla="*/ 23 w 23"/>
                  <a:gd name="T15" fmla="*/ 76 h 90"/>
                  <a:gd name="T16" fmla="*/ 23 w 23"/>
                  <a:gd name="T17" fmla="*/ 89 h 90"/>
                  <a:gd name="T18" fmla="*/ 16 w 23"/>
                  <a:gd name="T19" fmla="*/ 90 h 90"/>
                  <a:gd name="T20" fmla="*/ 15 w 23"/>
                  <a:gd name="T21" fmla="*/ 76 h 90"/>
                  <a:gd name="T22" fmla="*/ 14 w 23"/>
                  <a:gd name="T23" fmla="*/ 65 h 90"/>
                  <a:gd name="T24" fmla="*/ 12 w 23"/>
                  <a:gd name="T25" fmla="*/ 55 h 90"/>
                  <a:gd name="T26" fmla="*/ 9 w 23"/>
                  <a:gd name="T27" fmla="*/ 45 h 90"/>
                  <a:gd name="T28" fmla="*/ 7 w 23"/>
                  <a:gd name="T29" fmla="*/ 36 h 90"/>
                  <a:gd name="T30" fmla="*/ 4 w 23"/>
                  <a:gd name="T31" fmla="*/ 25 h 90"/>
                  <a:gd name="T32" fmla="*/ 2 w 23"/>
                  <a:gd name="T33" fmla="*/ 13 h 90"/>
                  <a:gd name="T34" fmla="*/ 0 w 23"/>
                  <a:gd name="T35" fmla="*/ 0 h 90"/>
                  <a:gd name="T36" fmla="*/ 8 w 23"/>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90"/>
                  <a:gd name="T59" fmla="*/ 23 w 23"/>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90">
                    <a:moveTo>
                      <a:pt x="8" y="0"/>
                    </a:moveTo>
                    <a:lnTo>
                      <a:pt x="9" y="12"/>
                    </a:lnTo>
                    <a:lnTo>
                      <a:pt x="11" y="23"/>
                    </a:lnTo>
                    <a:lnTo>
                      <a:pt x="14" y="34"/>
                    </a:lnTo>
                    <a:lnTo>
                      <a:pt x="17" y="43"/>
                    </a:lnTo>
                    <a:lnTo>
                      <a:pt x="19" y="53"/>
                    </a:lnTo>
                    <a:lnTo>
                      <a:pt x="21" y="64"/>
                    </a:lnTo>
                    <a:lnTo>
                      <a:pt x="23" y="76"/>
                    </a:lnTo>
                    <a:lnTo>
                      <a:pt x="23" y="89"/>
                    </a:lnTo>
                    <a:lnTo>
                      <a:pt x="16" y="90"/>
                    </a:lnTo>
                    <a:lnTo>
                      <a:pt x="15" y="76"/>
                    </a:lnTo>
                    <a:lnTo>
                      <a:pt x="14" y="65"/>
                    </a:lnTo>
                    <a:lnTo>
                      <a:pt x="12" y="55"/>
                    </a:lnTo>
                    <a:lnTo>
                      <a:pt x="9" y="45"/>
                    </a:lnTo>
                    <a:lnTo>
                      <a:pt x="7" y="36"/>
                    </a:lnTo>
                    <a:lnTo>
                      <a:pt x="4" y="25"/>
                    </a:lnTo>
                    <a:lnTo>
                      <a:pt x="2" y="13"/>
                    </a:lnTo>
                    <a:lnTo>
                      <a:pt x="0" y="0"/>
                    </a:lnTo>
                    <a:lnTo>
                      <a:pt x="8" y="0"/>
                    </a:lnTo>
                    <a:close/>
                  </a:path>
                </a:pathLst>
              </a:custGeom>
              <a:solidFill>
                <a:srgbClr val="000000"/>
              </a:solidFill>
              <a:ln w="9525">
                <a:noFill/>
                <a:round/>
                <a:headEnd/>
                <a:tailEnd/>
              </a:ln>
            </p:spPr>
            <p:txBody>
              <a:bodyPr/>
              <a:lstStyle/>
              <a:p>
                <a:endParaRPr lang="he-IL"/>
              </a:p>
            </p:txBody>
          </p:sp>
          <p:sp>
            <p:nvSpPr>
              <p:cNvPr id="333" name="Freeform 436"/>
              <p:cNvSpPr>
                <a:spLocks/>
              </p:cNvSpPr>
              <p:nvPr/>
            </p:nvSpPr>
            <p:spPr bwMode="auto">
              <a:xfrm>
                <a:off x="4492" y="2425"/>
                <a:ext cx="8" cy="11"/>
              </a:xfrm>
              <a:custGeom>
                <a:avLst/>
                <a:gdLst>
                  <a:gd name="T0" fmla="*/ 1 w 8"/>
                  <a:gd name="T1" fmla="*/ 6 h 11"/>
                  <a:gd name="T2" fmla="*/ 7 w 8"/>
                  <a:gd name="T3" fmla="*/ 0 h 11"/>
                  <a:gd name="T4" fmla="*/ 8 w 8"/>
                  <a:gd name="T5" fmla="*/ 9 h 11"/>
                  <a:gd name="T6" fmla="*/ 0 w 8"/>
                  <a:gd name="T7" fmla="*/ 9 h 11"/>
                  <a:gd name="T8" fmla="*/ 7 w 8"/>
                  <a:gd name="T9" fmla="*/ 11 h 11"/>
                  <a:gd name="T10" fmla="*/ 1 w 8"/>
                  <a:gd name="T11" fmla="*/ 6 h 11"/>
                  <a:gd name="T12" fmla="*/ 0 60000 65536"/>
                  <a:gd name="T13" fmla="*/ 0 60000 65536"/>
                  <a:gd name="T14" fmla="*/ 0 60000 65536"/>
                  <a:gd name="T15" fmla="*/ 0 60000 65536"/>
                  <a:gd name="T16" fmla="*/ 0 60000 65536"/>
                  <a:gd name="T17" fmla="*/ 0 60000 65536"/>
                  <a:gd name="T18" fmla="*/ 0 w 8"/>
                  <a:gd name="T19" fmla="*/ 0 h 11"/>
                  <a:gd name="T20" fmla="*/ 8 w 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8" h="11">
                    <a:moveTo>
                      <a:pt x="1" y="6"/>
                    </a:moveTo>
                    <a:lnTo>
                      <a:pt x="7" y="0"/>
                    </a:lnTo>
                    <a:lnTo>
                      <a:pt x="8" y="9"/>
                    </a:lnTo>
                    <a:lnTo>
                      <a:pt x="0" y="9"/>
                    </a:lnTo>
                    <a:lnTo>
                      <a:pt x="7" y="11"/>
                    </a:lnTo>
                    <a:lnTo>
                      <a:pt x="1" y="6"/>
                    </a:lnTo>
                    <a:close/>
                  </a:path>
                </a:pathLst>
              </a:custGeom>
              <a:solidFill>
                <a:srgbClr val="000000"/>
              </a:solidFill>
              <a:ln w="9525">
                <a:noFill/>
                <a:round/>
                <a:headEnd/>
                <a:tailEnd/>
              </a:ln>
            </p:spPr>
            <p:txBody>
              <a:bodyPr/>
              <a:lstStyle/>
              <a:p>
                <a:endParaRPr lang="he-IL"/>
              </a:p>
            </p:txBody>
          </p:sp>
          <p:sp>
            <p:nvSpPr>
              <p:cNvPr id="334" name="Freeform 437"/>
              <p:cNvSpPr>
                <a:spLocks/>
              </p:cNvSpPr>
              <p:nvPr/>
            </p:nvSpPr>
            <p:spPr bwMode="auto">
              <a:xfrm>
                <a:off x="4467" y="2523"/>
                <a:ext cx="49" cy="155"/>
              </a:xfrm>
              <a:custGeom>
                <a:avLst/>
                <a:gdLst>
                  <a:gd name="T0" fmla="*/ 48 w 49"/>
                  <a:gd name="T1" fmla="*/ 0 h 155"/>
                  <a:gd name="T2" fmla="*/ 49 w 49"/>
                  <a:gd name="T3" fmla="*/ 45 h 155"/>
                  <a:gd name="T4" fmla="*/ 48 w 49"/>
                  <a:gd name="T5" fmla="*/ 56 h 155"/>
                  <a:gd name="T6" fmla="*/ 48 w 49"/>
                  <a:gd name="T7" fmla="*/ 67 h 155"/>
                  <a:gd name="T8" fmla="*/ 47 w 49"/>
                  <a:gd name="T9" fmla="*/ 77 h 155"/>
                  <a:gd name="T10" fmla="*/ 45 w 49"/>
                  <a:gd name="T11" fmla="*/ 87 h 155"/>
                  <a:gd name="T12" fmla="*/ 43 w 49"/>
                  <a:gd name="T13" fmla="*/ 98 h 155"/>
                  <a:gd name="T14" fmla="*/ 40 w 49"/>
                  <a:gd name="T15" fmla="*/ 107 h 155"/>
                  <a:gd name="T16" fmla="*/ 37 w 49"/>
                  <a:gd name="T17" fmla="*/ 116 h 155"/>
                  <a:gd name="T18" fmla="*/ 32 w 49"/>
                  <a:gd name="T19" fmla="*/ 125 h 155"/>
                  <a:gd name="T20" fmla="*/ 27 w 49"/>
                  <a:gd name="T21" fmla="*/ 133 h 155"/>
                  <a:gd name="T22" fmla="*/ 20 w 49"/>
                  <a:gd name="T23" fmla="*/ 141 h 155"/>
                  <a:gd name="T24" fmla="*/ 17 w 49"/>
                  <a:gd name="T25" fmla="*/ 145 h 155"/>
                  <a:gd name="T26" fmla="*/ 13 w 49"/>
                  <a:gd name="T27" fmla="*/ 148 h 155"/>
                  <a:gd name="T28" fmla="*/ 4 w 49"/>
                  <a:gd name="T29" fmla="*/ 155 h 155"/>
                  <a:gd name="T30" fmla="*/ 0 w 49"/>
                  <a:gd name="T31" fmla="*/ 149 h 155"/>
                  <a:gd name="T32" fmla="*/ 8 w 49"/>
                  <a:gd name="T33" fmla="*/ 143 h 155"/>
                  <a:gd name="T34" fmla="*/ 11 w 49"/>
                  <a:gd name="T35" fmla="*/ 139 h 155"/>
                  <a:gd name="T36" fmla="*/ 15 w 49"/>
                  <a:gd name="T37" fmla="*/ 136 h 155"/>
                  <a:gd name="T38" fmla="*/ 21 w 49"/>
                  <a:gd name="T39" fmla="*/ 129 h 155"/>
                  <a:gd name="T40" fmla="*/ 26 w 49"/>
                  <a:gd name="T41" fmla="*/ 121 h 155"/>
                  <a:gd name="T42" fmla="*/ 30 w 49"/>
                  <a:gd name="T43" fmla="*/ 113 h 155"/>
                  <a:gd name="T44" fmla="*/ 33 w 49"/>
                  <a:gd name="T45" fmla="*/ 105 h 155"/>
                  <a:gd name="T46" fmla="*/ 36 w 49"/>
                  <a:gd name="T47" fmla="*/ 96 h 155"/>
                  <a:gd name="T48" fmla="*/ 38 w 49"/>
                  <a:gd name="T49" fmla="*/ 86 h 155"/>
                  <a:gd name="T50" fmla="*/ 39 w 49"/>
                  <a:gd name="T51" fmla="*/ 77 h 155"/>
                  <a:gd name="T52" fmla="*/ 40 w 49"/>
                  <a:gd name="T53" fmla="*/ 66 h 155"/>
                  <a:gd name="T54" fmla="*/ 41 w 49"/>
                  <a:gd name="T55" fmla="*/ 56 h 155"/>
                  <a:gd name="T56" fmla="*/ 41 w 49"/>
                  <a:gd name="T57" fmla="*/ 45 h 155"/>
                  <a:gd name="T58" fmla="*/ 41 w 49"/>
                  <a:gd name="T59" fmla="*/ 0 h 155"/>
                  <a:gd name="T60" fmla="*/ 48 w 49"/>
                  <a:gd name="T61" fmla="*/ 0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
                  <a:gd name="T94" fmla="*/ 0 h 155"/>
                  <a:gd name="T95" fmla="*/ 49 w 49"/>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 h="155">
                    <a:moveTo>
                      <a:pt x="48" y="0"/>
                    </a:moveTo>
                    <a:lnTo>
                      <a:pt x="49" y="45"/>
                    </a:lnTo>
                    <a:lnTo>
                      <a:pt x="48" y="56"/>
                    </a:lnTo>
                    <a:lnTo>
                      <a:pt x="48" y="67"/>
                    </a:lnTo>
                    <a:lnTo>
                      <a:pt x="47" y="77"/>
                    </a:lnTo>
                    <a:lnTo>
                      <a:pt x="45" y="87"/>
                    </a:lnTo>
                    <a:lnTo>
                      <a:pt x="43" y="98"/>
                    </a:lnTo>
                    <a:lnTo>
                      <a:pt x="40" y="107"/>
                    </a:lnTo>
                    <a:lnTo>
                      <a:pt x="37" y="116"/>
                    </a:lnTo>
                    <a:lnTo>
                      <a:pt x="32" y="125"/>
                    </a:lnTo>
                    <a:lnTo>
                      <a:pt x="27" y="133"/>
                    </a:lnTo>
                    <a:lnTo>
                      <a:pt x="20" y="141"/>
                    </a:lnTo>
                    <a:lnTo>
                      <a:pt x="17" y="145"/>
                    </a:lnTo>
                    <a:lnTo>
                      <a:pt x="13" y="148"/>
                    </a:lnTo>
                    <a:lnTo>
                      <a:pt x="4" y="155"/>
                    </a:lnTo>
                    <a:lnTo>
                      <a:pt x="0" y="149"/>
                    </a:lnTo>
                    <a:lnTo>
                      <a:pt x="8" y="143"/>
                    </a:lnTo>
                    <a:lnTo>
                      <a:pt x="11" y="139"/>
                    </a:lnTo>
                    <a:lnTo>
                      <a:pt x="15" y="136"/>
                    </a:lnTo>
                    <a:lnTo>
                      <a:pt x="21" y="129"/>
                    </a:lnTo>
                    <a:lnTo>
                      <a:pt x="26" y="121"/>
                    </a:lnTo>
                    <a:lnTo>
                      <a:pt x="30" y="113"/>
                    </a:lnTo>
                    <a:lnTo>
                      <a:pt x="33" y="105"/>
                    </a:lnTo>
                    <a:lnTo>
                      <a:pt x="36" y="96"/>
                    </a:lnTo>
                    <a:lnTo>
                      <a:pt x="38" y="86"/>
                    </a:lnTo>
                    <a:lnTo>
                      <a:pt x="39" y="77"/>
                    </a:lnTo>
                    <a:lnTo>
                      <a:pt x="40" y="66"/>
                    </a:lnTo>
                    <a:lnTo>
                      <a:pt x="41" y="56"/>
                    </a:lnTo>
                    <a:lnTo>
                      <a:pt x="41" y="45"/>
                    </a:lnTo>
                    <a:lnTo>
                      <a:pt x="41" y="0"/>
                    </a:lnTo>
                    <a:lnTo>
                      <a:pt x="48" y="0"/>
                    </a:lnTo>
                    <a:close/>
                  </a:path>
                </a:pathLst>
              </a:custGeom>
              <a:solidFill>
                <a:srgbClr val="000000"/>
              </a:solidFill>
              <a:ln w="9525">
                <a:noFill/>
                <a:round/>
                <a:headEnd/>
                <a:tailEnd/>
              </a:ln>
            </p:spPr>
            <p:txBody>
              <a:bodyPr/>
              <a:lstStyle/>
              <a:p>
                <a:endParaRPr lang="he-IL"/>
              </a:p>
            </p:txBody>
          </p:sp>
          <p:sp>
            <p:nvSpPr>
              <p:cNvPr id="335" name="Freeform 438"/>
              <p:cNvSpPr>
                <a:spLocks/>
              </p:cNvSpPr>
              <p:nvPr/>
            </p:nvSpPr>
            <p:spPr bwMode="auto">
              <a:xfrm>
                <a:off x="4508" y="2523"/>
                <a:ext cx="7" cy="1"/>
              </a:xfrm>
              <a:custGeom>
                <a:avLst/>
                <a:gdLst>
                  <a:gd name="T0" fmla="*/ 7 w 7"/>
                  <a:gd name="T1" fmla="*/ 0 h 1"/>
                  <a:gd name="T2" fmla="*/ 0 w 7"/>
                  <a:gd name="T3" fmla="*/ 0 h 1"/>
                  <a:gd name="T4" fmla="*/ 0 w 7"/>
                  <a:gd name="T5" fmla="*/ 1 h 1"/>
                  <a:gd name="T6" fmla="*/ 7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lnTo>
                      <a:pt x="0" y="0"/>
                    </a:lnTo>
                    <a:lnTo>
                      <a:pt x="0" y="1"/>
                    </a:lnTo>
                    <a:lnTo>
                      <a:pt x="7" y="0"/>
                    </a:lnTo>
                    <a:close/>
                  </a:path>
                </a:pathLst>
              </a:custGeom>
              <a:solidFill>
                <a:srgbClr val="000000"/>
              </a:solidFill>
              <a:ln w="9525">
                <a:noFill/>
                <a:round/>
                <a:headEnd/>
                <a:tailEnd/>
              </a:ln>
            </p:spPr>
            <p:txBody>
              <a:bodyPr/>
              <a:lstStyle/>
              <a:p>
                <a:endParaRPr lang="he-IL"/>
              </a:p>
            </p:txBody>
          </p:sp>
          <p:sp>
            <p:nvSpPr>
              <p:cNvPr id="336" name="Freeform 439"/>
              <p:cNvSpPr>
                <a:spLocks/>
              </p:cNvSpPr>
              <p:nvPr/>
            </p:nvSpPr>
            <p:spPr bwMode="auto">
              <a:xfrm>
                <a:off x="4433" y="2624"/>
                <a:ext cx="39" cy="53"/>
              </a:xfrm>
              <a:custGeom>
                <a:avLst/>
                <a:gdLst>
                  <a:gd name="T0" fmla="*/ 33 w 39"/>
                  <a:gd name="T1" fmla="*/ 53 h 53"/>
                  <a:gd name="T2" fmla="*/ 39 w 39"/>
                  <a:gd name="T3" fmla="*/ 49 h 53"/>
                  <a:gd name="T4" fmla="*/ 8 w 39"/>
                  <a:gd name="T5" fmla="*/ 0 h 53"/>
                  <a:gd name="T6" fmla="*/ 0 w 39"/>
                  <a:gd name="T7" fmla="*/ 4 h 53"/>
                  <a:gd name="T8" fmla="*/ 33 w 39"/>
                  <a:gd name="T9" fmla="*/ 53 h 53"/>
                  <a:gd name="T10" fmla="*/ 0 60000 65536"/>
                  <a:gd name="T11" fmla="*/ 0 60000 65536"/>
                  <a:gd name="T12" fmla="*/ 0 60000 65536"/>
                  <a:gd name="T13" fmla="*/ 0 60000 65536"/>
                  <a:gd name="T14" fmla="*/ 0 60000 65536"/>
                  <a:gd name="T15" fmla="*/ 0 w 39"/>
                  <a:gd name="T16" fmla="*/ 0 h 53"/>
                  <a:gd name="T17" fmla="*/ 39 w 39"/>
                  <a:gd name="T18" fmla="*/ 53 h 53"/>
                </a:gdLst>
                <a:ahLst/>
                <a:cxnLst>
                  <a:cxn ang="T10">
                    <a:pos x="T0" y="T1"/>
                  </a:cxn>
                  <a:cxn ang="T11">
                    <a:pos x="T2" y="T3"/>
                  </a:cxn>
                  <a:cxn ang="T12">
                    <a:pos x="T4" y="T5"/>
                  </a:cxn>
                  <a:cxn ang="T13">
                    <a:pos x="T6" y="T7"/>
                  </a:cxn>
                  <a:cxn ang="T14">
                    <a:pos x="T8" y="T9"/>
                  </a:cxn>
                </a:cxnLst>
                <a:rect l="T15" t="T16" r="T17" b="T18"/>
                <a:pathLst>
                  <a:path w="39" h="53">
                    <a:moveTo>
                      <a:pt x="33" y="53"/>
                    </a:moveTo>
                    <a:lnTo>
                      <a:pt x="39" y="49"/>
                    </a:lnTo>
                    <a:lnTo>
                      <a:pt x="8" y="0"/>
                    </a:lnTo>
                    <a:lnTo>
                      <a:pt x="0" y="4"/>
                    </a:lnTo>
                    <a:lnTo>
                      <a:pt x="33" y="53"/>
                    </a:lnTo>
                    <a:close/>
                  </a:path>
                </a:pathLst>
              </a:custGeom>
              <a:solidFill>
                <a:srgbClr val="000000"/>
              </a:solidFill>
              <a:ln w="9525">
                <a:noFill/>
                <a:round/>
                <a:headEnd/>
                <a:tailEnd/>
              </a:ln>
            </p:spPr>
            <p:txBody>
              <a:bodyPr/>
              <a:lstStyle/>
              <a:p>
                <a:endParaRPr lang="he-IL"/>
              </a:p>
            </p:txBody>
          </p:sp>
          <p:sp>
            <p:nvSpPr>
              <p:cNvPr id="337" name="Freeform 440"/>
              <p:cNvSpPr>
                <a:spLocks/>
              </p:cNvSpPr>
              <p:nvPr/>
            </p:nvSpPr>
            <p:spPr bwMode="auto">
              <a:xfrm>
                <a:off x="4466" y="2672"/>
                <a:ext cx="6" cy="8"/>
              </a:xfrm>
              <a:custGeom>
                <a:avLst/>
                <a:gdLst>
                  <a:gd name="T0" fmla="*/ 5 w 6"/>
                  <a:gd name="T1" fmla="*/ 6 h 8"/>
                  <a:gd name="T2" fmla="*/ 2 w 6"/>
                  <a:gd name="T3" fmla="*/ 8 h 8"/>
                  <a:gd name="T4" fmla="*/ 0 w 6"/>
                  <a:gd name="T5" fmla="*/ 5 h 8"/>
                  <a:gd name="T6" fmla="*/ 6 w 6"/>
                  <a:gd name="T7" fmla="*/ 1 h 8"/>
                  <a:gd name="T8" fmla="*/ 1 w 6"/>
                  <a:gd name="T9" fmla="*/ 0 h 8"/>
                  <a:gd name="T10" fmla="*/ 5 w 6"/>
                  <a:gd name="T11" fmla="*/ 6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5" y="6"/>
                    </a:moveTo>
                    <a:lnTo>
                      <a:pt x="2" y="8"/>
                    </a:lnTo>
                    <a:lnTo>
                      <a:pt x="0" y="5"/>
                    </a:lnTo>
                    <a:lnTo>
                      <a:pt x="6" y="1"/>
                    </a:lnTo>
                    <a:lnTo>
                      <a:pt x="1" y="0"/>
                    </a:lnTo>
                    <a:lnTo>
                      <a:pt x="5" y="6"/>
                    </a:lnTo>
                    <a:close/>
                  </a:path>
                </a:pathLst>
              </a:custGeom>
              <a:solidFill>
                <a:srgbClr val="000000"/>
              </a:solidFill>
              <a:ln w="9525">
                <a:noFill/>
                <a:round/>
                <a:headEnd/>
                <a:tailEnd/>
              </a:ln>
            </p:spPr>
            <p:txBody>
              <a:bodyPr/>
              <a:lstStyle/>
              <a:p>
                <a:endParaRPr lang="he-IL"/>
              </a:p>
            </p:txBody>
          </p:sp>
          <p:sp>
            <p:nvSpPr>
              <p:cNvPr id="338" name="Freeform 441"/>
              <p:cNvSpPr>
                <a:spLocks/>
              </p:cNvSpPr>
              <p:nvPr/>
            </p:nvSpPr>
            <p:spPr bwMode="auto">
              <a:xfrm>
                <a:off x="4433" y="2624"/>
                <a:ext cx="8" cy="4"/>
              </a:xfrm>
              <a:custGeom>
                <a:avLst/>
                <a:gdLst>
                  <a:gd name="T0" fmla="*/ 0 w 8"/>
                  <a:gd name="T1" fmla="*/ 4 h 4"/>
                  <a:gd name="T2" fmla="*/ 1 w 8"/>
                  <a:gd name="T3" fmla="*/ 4 h 4"/>
                  <a:gd name="T4" fmla="*/ 0 w 8"/>
                  <a:gd name="T5" fmla="*/ 3 h 4"/>
                  <a:gd name="T6" fmla="*/ 8 w 8"/>
                  <a:gd name="T7" fmla="*/ 0 h 4"/>
                  <a:gd name="T8" fmla="*/ 0 w 8"/>
                  <a:gd name="T9" fmla="*/ 4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4"/>
                    </a:moveTo>
                    <a:lnTo>
                      <a:pt x="1" y="4"/>
                    </a:lnTo>
                    <a:lnTo>
                      <a:pt x="0" y="3"/>
                    </a:lnTo>
                    <a:lnTo>
                      <a:pt x="8" y="0"/>
                    </a:lnTo>
                    <a:lnTo>
                      <a:pt x="0" y="4"/>
                    </a:lnTo>
                    <a:close/>
                  </a:path>
                </a:pathLst>
              </a:custGeom>
              <a:solidFill>
                <a:srgbClr val="000000"/>
              </a:solidFill>
              <a:ln w="9525">
                <a:noFill/>
                <a:round/>
                <a:headEnd/>
                <a:tailEnd/>
              </a:ln>
            </p:spPr>
            <p:txBody>
              <a:bodyPr/>
              <a:lstStyle/>
              <a:p>
                <a:endParaRPr lang="he-IL"/>
              </a:p>
            </p:txBody>
          </p:sp>
          <p:sp>
            <p:nvSpPr>
              <p:cNvPr id="339" name="Freeform 442"/>
              <p:cNvSpPr>
                <a:spLocks/>
              </p:cNvSpPr>
              <p:nvPr/>
            </p:nvSpPr>
            <p:spPr bwMode="auto">
              <a:xfrm>
                <a:off x="4322" y="2589"/>
                <a:ext cx="259" cy="427"/>
              </a:xfrm>
              <a:custGeom>
                <a:avLst/>
                <a:gdLst>
                  <a:gd name="T0" fmla="*/ 60 w 259"/>
                  <a:gd name="T1" fmla="*/ 400 h 427"/>
                  <a:gd name="T2" fmla="*/ 81 w 259"/>
                  <a:gd name="T3" fmla="*/ 386 h 427"/>
                  <a:gd name="T4" fmla="*/ 105 w 259"/>
                  <a:gd name="T5" fmla="*/ 356 h 427"/>
                  <a:gd name="T6" fmla="*/ 141 w 259"/>
                  <a:gd name="T7" fmla="*/ 297 h 427"/>
                  <a:gd name="T8" fmla="*/ 108 w 259"/>
                  <a:gd name="T9" fmla="*/ 302 h 427"/>
                  <a:gd name="T10" fmla="*/ 77 w 259"/>
                  <a:gd name="T11" fmla="*/ 310 h 427"/>
                  <a:gd name="T12" fmla="*/ 58 w 259"/>
                  <a:gd name="T13" fmla="*/ 307 h 427"/>
                  <a:gd name="T14" fmla="*/ 31 w 259"/>
                  <a:gd name="T15" fmla="*/ 286 h 427"/>
                  <a:gd name="T16" fmla="*/ 20 w 259"/>
                  <a:gd name="T17" fmla="*/ 256 h 427"/>
                  <a:gd name="T18" fmla="*/ 46 w 259"/>
                  <a:gd name="T19" fmla="*/ 249 h 427"/>
                  <a:gd name="T20" fmla="*/ 110 w 259"/>
                  <a:gd name="T21" fmla="*/ 248 h 427"/>
                  <a:gd name="T22" fmla="*/ 141 w 259"/>
                  <a:gd name="T23" fmla="*/ 256 h 427"/>
                  <a:gd name="T24" fmla="*/ 146 w 259"/>
                  <a:gd name="T25" fmla="*/ 223 h 427"/>
                  <a:gd name="T26" fmla="*/ 141 w 259"/>
                  <a:gd name="T27" fmla="*/ 206 h 427"/>
                  <a:gd name="T28" fmla="*/ 121 w 259"/>
                  <a:gd name="T29" fmla="*/ 191 h 427"/>
                  <a:gd name="T30" fmla="*/ 67 w 259"/>
                  <a:gd name="T31" fmla="*/ 175 h 427"/>
                  <a:gd name="T32" fmla="*/ 39 w 259"/>
                  <a:gd name="T33" fmla="*/ 162 h 427"/>
                  <a:gd name="T34" fmla="*/ 20 w 259"/>
                  <a:gd name="T35" fmla="*/ 143 h 427"/>
                  <a:gd name="T36" fmla="*/ 7 w 259"/>
                  <a:gd name="T37" fmla="*/ 118 h 427"/>
                  <a:gd name="T38" fmla="*/ 1 w 259"/>
                  <a:gd name="T39" fmla="*/ 89 h 427"/>
                  <a:gd name="T40" fmla="*/ 2 w 259"/>
                  <a:gd name="T41" fmla="*/ 57 h 427"/>
                  <a:gd name="T42" fmla="*/ 35 w 259"/>
                  <a:gd name="T43" fmla="*/ 76 h 427"/>
                  <a:gd name="T44" fmla="*/ 69 w 259"/>
                  <a:gd name="T45" fmla="*/ 90 h 427"/>
                  <a:gd name="T46" fmla="*/ 97 w 259"/>
                  <a:gd name="T47" fmla="*/ 112 h 427"/>
                  <a:gd name="T48" fmla="*/ 136 w 259"/>
                  <a:gd name="T49" fmla="*/ 161 h 427"/>
                  <a:gd name="T50" fmla="*/ 147 w 259"/>
                  <a:gd name="T51" fmla="*/ 111 h 427"/>
                  <a:gd name="T52" fmla="*/ 164 w 259"/>
                  <a:gd name="T53" fmla="*/ 69 h 427"/>
                  <a:gd name="T54" fmla="*/ 188 w 259"/>
                  <a:gd name="T55" fmla="*/ 33 h 427"/>
                  <a:gd name="T56" fmla="*/ 222 w 259"/>
                  <a:gd name="T57" fmla="*/ 0 h 427"/>
                  <a:gd name="T58" fmla="*/ 229 w 259"/>
                  <a:gd name="T59" fmla="*/ 33 h 427"/>
                  <a:gd name="T60" fmla="*/ 227 w 259"/>
                  <a:gd name="T61" fmla="*/ 78 h 427"/>
                  <a:gd name="T62" fmla="*/ 219 w 259"/>
                  <a:gd name="T63" fmla="*/ 104 h 427"/>
                  <a:gd name="T64" fmla="*/ 201 w 259"/>
                  <a:gd name="T65" fmla="*/ 124 h 427"/>
                  <a:gd name="T66" fmla="*/ 162 w 259"/>
                  <a:gd name="T67" fmla="*/ 155 h 427"/>
                  <a:gd name="T68" fmla="*/ 156 w 259"/>
                  <a:gd name="T69" fmla="*/ 164 h 427"/>
                  <a:gd name="T70" fmla="*/ 156 w 259"/>
                  <a:gd name="T71" fmla="*/ 182 h 427"/>
                  <a:gd name="T72" fmla="*/ 162 w 259"/>
                  <a:gd name="T73" fmla="*/ 201 h 427"/>
                  <a:gd name="T74" fmla="*/ 169 w 259"/>
                  <a:gd name="T75" fmla="*/ 226 h 427"/>
                  <a:gd name="T76" fmla="*/ 172 w 259"/>
                  <a:gd name="T77" fmla="*/ 219 h 427"/>
                  <a:gd name="T78" fmla="*/ 186 w 259"/>
                  <a:gd name="T79" fmla="*/ 181 h 427"/>
                  <a:gd name="T80" fmla="*/ 203 w 259"/>
                  <a:gd name="T81" fmla="*/ 164 h 427"/>
                  <a:gd name="T82" fmla="*/ 241 w 259"/>
                  <a:gd name="T83" fmla="*/ 138 h 427"/>
                  <a:gd name="T84" fmla="*/ 257 w 259"/>
                  <a:gd name="T85" fmla="*/ 146 h 427"/>
                  <a:gd name="T86" fmla="*/ 259 w 259"/>
                  <a:gd name="T87" fmla="*/ 172 h 427"/>
                  <a:gd name="T88" fmla="*/ 252 w 259"/>
                  <a:gd name="T89" fmla="*/ 203 h 427"/>
                  <a:gd name="T90" fmla="*/ 235 w 259"/>
                  <a:gd name="T91" fmla="*/ 232 h 427"/>
                  <a:gd name="T92" fmla="*/ 210 w 259"/>
                  <a:gd name="T93" fmla="*/ 257 h 427"/>
                  <a:gd name="T94" fmla="*/ 178 w 259"/>
                  <a:gd name="T95" fmla="*/ 281 h 427"/>
                  <a:gd name="T96" fmla="*/ 138 w 259"/>
                  <a:gd name="T97" fmla="*/ 348 h 427"/>
                  <a:gd name="T98" fmla="*/ 106 w 259"/>
                  <a:gd name="T99" fmla="*/ 390 h 427"/>
                  <a:gd name="T100" fmla="*/ 58 w 259"/>
                  <a:gd name="T101" fmla="*/ 427 h 427"/>
                  <a:gd name="T102" fmla="*/ 43 w 259"/>
                  <a:gd name="T103" fmla="*/ 416 h 427"/>
                  <a:gd name="T104" fmla="*/ 44 w 259"/>
                  <a:gd name="T105" fmla="*/ 403 h 4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9"/>
                  <a:gd name="T160" fmla="*/ 0 h 427"/>
                  <a:gd name="T161" fmla="*/ 259 w 259"/>
                  <a:gd name="T162" fmla="*/ 427 h 4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9" h="427">
                    <a:moveTo>
                      <a:pt x="44" y="403"/>
                    </a:moveTo>
                    <a:lnTo>
                      <a:pt x="53" y="402"/>
                    </a:lnTo>
                    <a:lnTo>
                      <a:pt x="57" y="401"/>
                    </a:lnTo>
                    <a:lnTo>
                      <a:pt x="60" y="400"/>
                    </a:lnTo>
                    <a:lnTo>
                      <a:pt x="68" y="397"/>
                    </a:lnTo>
                    <a:lnTo>
                      <a:pt x="71" y="394"/>
                    </a:lnTo>
                    <a:lnTo>
                      <a:pt x="75" y="392"/>
                    </a:lnTo>
                    <a:lnTo>
                      <a:pt x="81" y="386"/>
                    </a:lnTo>
                    <a:lnTo>
                      <a:pt x="88" y="380"/>
                    </a:lnTo>
                    <a:lnTo>
                      <a:pt x="94" y="372"/>
                    </a:lnTo>
                    <a:lnTo>
                      <a:pt x="99" y="365"/>
                    </a:lnTo>
                    <a:lnTo>
                      <a:pt x="105" y="356"/>
                    </a:lnTo>
                    <a:lnTo>
                      <a:pt x="110" y="348"/>
                    </a:lnTo>
                    <a:lnTo>
                      <a:pt x="122" y="330"/>
                    </a:lnTo>
                    <a:lnTo>
                      <a:pt x="132" y="313"/>
                    </a:lnTo>
                    <a:lnTo>
                      <a:pt x="141" y="297"/>
                    </a:lnTo>
                    <a:lnTo>
                      <a:pt x="143" y="288"/>
                    </a:lnTo>
                    <a:lnTo>
                      <a:pt x="134" y="291"/>
                    </a:lnTo>
                    <a:lnTo>
                      <a:pt x="125" y="295"/>
                    </a:lnTo>
                    <a:lnTo>
                      <a:pt x="108" y="302"/>
                    </a:lnTo>
                    <a:lnTo>
                      <a:pt x="100" y="305"/>
                    </a:lnTo>
                    <a:lnTo>
                      <a:pt x="91" y="307"/>
                    </a:lnTo>
                    <a:lnTo>
                      <a:pt x="82" y="309"/>
                    </a:lnTo>
                    <a:lnTo>
                      <a:pt x="77" y="310"/>
                    </a:lnTo>
                    <a:lnTo>
                      <a:pt x="72" y="310"/>
                    </a:lnTo>
                    <a:lnTo>
                      <a:pt x="67" y="309"/>
                    </a:lnTo>
                    <a:lnTo>
                      <a:pt x="63" y="309"/>
                    </a:lnTo>
                    <a:lnTo>
                      <a:pt x="58" y="307"/>
                    </a:lnTo>
                    <a:lnTo>
                      <a:pt x="54" y="305"/>
                    </a:lnTo>
                    <a:lnTo>
                      <a:pt x="46" y="300"/>
                    </a:lnTo>
                    <a:lnTo>
                      <a:pt x="38" y="294"/>
                    </a:lnTo>
                    <a:lnTo>
                      <a:pt x="31" y="286"/>
                    </a:lnTo>
                    <a:lnTo>
                      <a:pt x="25" y="277"/>
                    </a:lnTo>
                    <a:lnTo>
                      <a:pt x="19" y="268"/>
                    </a:lnTo>
                    <a:lnTo>
                      <a:pt x="13" y="259"/>
                    </a:lnTo>
                    <a:lnTo>
                      <a:pt x="20" y="256"/>
                    </a:lnTo>
                    <a:lnTo>
                      <a:pt x="26" y="254"/>
                    </a:lnTo>
                    <a:lnTo>
                      <a:pt x="33" y="252"/>
                    </a:lnTo>
                    <a:lnTo>
                      <a:pt x="39" y="250"/>
                    </a:lnTo>
                    <a:lnTo>
                      <a:pt x="46" y="249"/>
                    </a:lnTo>
                    <a:lnTo>
                      <a:pt x="53" y="248"/>
                    </a:lnTo>
                    <a:lnTo>
                      <a:pt x="66" y="248"/>
                    </a:lnTo>
                    <a:lnTo>
                      <a:pt x="104" y="248"/>
                    </a:lnTo>
                    <a:lnTo>
                      <a:pt x="110" y="248"/>
                    </a:lnTo>
                    <a:lnTo>
                      <a:pt x="117" y="249"/>
                    </a:lnTo>
                    <a:lnTo>
                      <a:pt x="126" y="252"/>
                    </a:lnTo>
                    <a:lnTo>
                      <a:pt x="136" y="255"/>
                    </a:lnTo>
                    <a:lnTo>
                      <a:pt x="141" y="256"/>
                    </a:lnTo>
                    <a:lnTo>
                      <a:pt x="147" y="256"/>
                    </a:lnTo>
                    <a:lnTo>
                      <a:pt x="147" y="242"/>
                    </a:lnTo>
                    <a:lnTo>
                      <a:pt x="147" y="227"/>
                    </a:lnTo>
                    <a:lnTo>
                      <a:pt x="146" y="223"/>
                    </a:lnTo>
                    <a:lnTo>
                      <a:pt x="146" y="219"/>
                    </a:lnTo>
                    <a:lnTo>
                      <a:pt x="145" y="216"/>
                    </a:lnTo>
                    <a:lnTo>
                      <a:pt x="144" y="212"/>
                    </a:lnTo>
                    <a:lnTo>
                      <a:pt x="141" y="206"/>
                    </a:lnTo>
                    <a:lnTo>
                      <a:pt x="137" y="201"/>
                    </a:lnTo>
                    <a:lnTo>
                      <a:pt x="132" y="197"/>
                    </a:lnTo>
                    <a:lnTo>
                      <a:pt x="127" y="194"/>
                    </a:lnTo>
                    <a:lnTo>
                      <a:pt x="121" y="191"/>
                    </a:lnTo>
                    <a:lnTo>
                      <a:pt x="113" y="188"/>
                    </a:lnTo>
                    <a:lnTo>
                      <a:pt x="98" y="184"/>
                    </a:lnTo>
                    <a:lnTo>
                      <a:pt x="82" y="180"/>
                    </a:lnTo>
                    <a:lnTo>
                      <a:pt x="67" y="175"/>
                    </a:lnTo>
                    <a:lnTo>
                      <a:pt x="59" y="172"/>
                    </a:lnTo>
                    <a:lnTo>
                      <a:pt x="52" y="169"/>
                    </a:lnTo>
                    <a:lnTo>
                      <a:pt x="45" y="166"/>
                    </a:lnTo>
                    <a:lnTo>
                      <a:pt x="39" y="162"/>
                    </a:lnTo>
                    <a:lnTo>
                      <a:pt x="34" y="158"/>
                    </a:lnTo>
                    <a:lnTo>
                      <a:pt x="28" y="153"/>
                    </a:lnTo>
                    <a:lnTo>
                      <a:pt x="24" y="148"/>
                    </a:lnTo>
                    <a:lnTo>
                      <a:pt x="20" y="143"/>
                    </a:lnTo>
                    <a:lnTo>
                      <a:pt x="16" y="137"/>
                    </a:lnTo>
                    <a:lnTo>
                      <a:pt x="13" y="130"/>
                    </a:lnTo>
                    <a:lnTo>
                      <a:pt x="10" y="124"/>
                    </a:lnTo>
                    <a:lnTo>
                      <a:pt x="7" y="118"/>
                    </a:lnTo>
                    <a:lnTo>
                      <a:pt x="5" y="111"/>
                    </a:lnTo>
                    <a:lnTo>
                      <a:pt x="3" y="104"/>
                    </a:lnTo>
                    <a:lnTo>
                      <a:pt x="2" y="97"/>
                    </a:lnTo>
                    <a:lnTo>
                      <a:pt x="1" y="89"/>
                    </a:lnTo>
                    <a:lnTo>
                      <a:pt x="0" y="82"/>
                    </a:lnTo>
                    <a:lnTo>
                      <a:pt x="0" y="74"/>
                    </a:lnTo>
                    <a:lnTo>
                      <a:pt x="1" y="66"/>
                    </a:lnTo>
                    <a:lnTo>
                      <a:pt x="2" y="57"/>
                    </a:lnTo>
                    <a:lnTo>
                      <a:pt x="11" y="64"/>
                    </a:lnTo>
                    <a:lnTo>
                      <a:pt x="20" y="69"/>
                    </a:lnTo>
                    <a:lnTo>
                      <a:pt x="28" y="73"/>
                    </a:lnTo>
                    <a:lnTo>
                      <a:pt x="35" y="76"/>
                    </a:lnTo>
                    <a:lnTo>
                      <a:pt x="49" y="81"/>
                    </a:lnTo>
                    <a:lnTo>
                      <a:pt x="56" y="83"/>
                    </a:lnTo>
                    <a:lnTo>
                      <a:pt x="62" y="86"/>
                    </a:lnTo>
                    <a:lnTo>
                      <a:pt x="69" y="90"/>
                    </a:lnTo>
                    <a:lnTo>
                      <a:pt x="77" y="94"/>
                    </a:lnTo>
                    <a:lnTo>
                      <a:pt x="84" y="100"/>
                    </a:lnTo>
                    <a:lnTo>
                      <a:pt x="93" y="108"/>
                    </a:lnTo>
                    <a:lnTo>
                      <a:pt x="97" y="112"/>
                    </a:lnTo>
                    <a:lnTo>
                      <a:pt x="102" y="117"/>
                    </a:lnTo>
                    <a:lnTo>
                      <a:pt x="112" y="129"/>
                    </a:lnTo>
                    <a:lnTo>
                      <a:pt x="124" y="144"/>
                    </a:lnTo>
                    <a:lnTo>
                      <a:pt x="136" y="161"/>
                    </a:lnTo>
                    <a:lnTo>
                      <a:pt x="138" y="148"/>
                    </a:lnTo>
                    <a:lnTo>
                      <a:pt x="141" y="135"/>
                    </a:lnTo>
                    <a:lnTo>
                      <a:pt x="143" y="122"/>
                    </a:lnTo>
                    <a:lnTo>
                      <a:pt x="147" y="111"/>
                    </a:lnTo>
                    <a:lnTo>
                      <a:pt x="150" y="100"/>
                    </a:lnTo>
                    <a:lnTo>
                      <a:pt x="154" y="89"/>
                    </a:lnTo>
                    <a:lnTo>
                      <a:pt x="159" y="79"/>
                    </a:lnTo>
                    <a:lnTo>
                      <a:pt x="164" y="69"/>
                    </a:lnTo>
                    <a:lnTo>
                      <a:pt x="169" y="60"/>
                    </a:lnTo>
                    <a:lnTo>
                      <a:pt x="175" y="50"/>
                    </a:lnTo>
                    <a:lnTo>
                      <a:pt x="181" y="41"/>
                    </a:lnTo>
                    <a:lnTo>
                      <a:pt x="188" y="33"/>
                    </a:lnTo>
                    <a:lnTo>
                      <a:pt x="196" y="24"/>
                    </a:lnTo>
                    <a:lnTo>
                      <a:pt x="204" y="16"/>
                    </a:lnTo>
                    <a:lnTo>
                      <a:pt x="213" y="8"/>
                    </a:lnTo>
                    <a:lnTo>
                      <a:pt x="222" y="0"/>
                    </a:lnTo>
                    <a:lnTo>
                      <a:pt x="224" y="5"/>
                    </a:lnTo>
                    <a:lnTo>
                      <a:pt x="225" y="11"/>
                    </a:lnTo>
                    <a:lnTo>
                      <a:pt x="228" y="22"/>
                    </a:lnTo>
                    <a:lnTo>
                      <a:pt x="229" y="33"/>
                    </a:lnTo>
                    <a:lnTo>
                      <a:pt x="230" y="44"/>
                    </a:lnTo>
                    <a:lnTo>
                      <a:pt x="229" y="56"/>
                    </a:lnTo>
                    <a:lnTo>
                      <a:pt x="229" y="67"/>
                    </a:lnTo>
                    <a:lnTo>
                      <a:pt x="227" y="78"/>
                    </a:lnTo>
                    <a:lnTo>
                      <a:pt x="225" y="89"/>
                    </a:lnTo>
                    <a:lnTo>
                      <a:pt x="224" y="94"/>
                    </a:lnTo>
                    <a:lnTo>
                      <a:pt x="222" y="99"/>
                    </a:lnTo>
                    <a:lnTo>
                      <a:pt x="219" y="104"/>
                    </a:lnTo>
                    <a:lnTo>
                      <a:pt x="216" y="108"/>
                    </a:lnTo>
                    <a:lnTo>
                      <a:pt x="209" y="116"/>
                    </a:lnTo>
                    <a:lnTo>
                      <a:pt x="205" y="120"/>
                    </a:lnTo>
                    <a:lnTo>
                      <a:pt x="201" y="124"/>
                    </a:lnTo>
                    <a:lnTo>
                      <a:pt x="183" y="138"/>
                    </a:lnTo>
                    <a:lnTo>
                      <a:pt x="175" y="144"/>
                    </a:lnTo>
                    <a:lnTo>
                      <a:pt x="168" y="150"/>
                    </a:lnTo>
                    <a:lnTo>
                      <a:pt x="162" y="155"/>
                    </a:lnTo>
                    <a:lnTo>
                      <a:pt x="160" y="157"/>
                    </a:lnTo>
                    <a:lnTo>
                      <a:pt x="158" y="159"/>
                    </a:lnTo>
                    <a:lnTo>
                      <a:pt x="157" y="161"/>
                    </a:lnTo>
                    <a:lnTo>
                      <a:pt x="156" y="164"/>
                    </a:lnTo>
                    <a:lnTo>
                      <a:pt x="156" y="169"/>
                    </a:lnTo>
                    <a:lnTo>
                      <a:pt x="155" y="174"/>
                    </a:lnTo>
                    <a:lnTo>
                      <a:pt x="156" y="179"/>
                    </a:lnTo>
                    <a:lnTo>
                      <a:pt x="156" y="182"/>
                    </a:lnTo>
                    <a:lnTo>
                      <a:pt x="159" y="188"/>
                    </a:lnTo>
                    <a:lnTo>
                      <a:pt x="161" y="194"/>
                    </a:lnTo>
                    <a:lnTo>
                      <a:pt x="162" y="197"/>
                    </a:lnTo>
                    <a:lnTo>
                      <a:pt x="162" y="201"/>
                    </a:lnTo>
                    <a:lnTo>
                      <a:pt x="162" y="204"/>
                    </a:lnTo>
                    <a:lnTo>
                      <a:pt x="163" y="208"/>
                    </a:lnTo>
                    <a:lnTo>
                      <a:pt x="166" y="217"/>
                    </a:lnTo>
                    <a:lnTo>
                      <a:pt x="169" y="226"/>
                    </a:lnTo>
                    <a:lnTo>
                      <a:pt x="170" y="230"/>
                    </a:lnTo>
                    <a:lnTo>
                      <a:pt x="170" y="233"/>
                    </a:lnTo>
                    <a:lnTo>
                      <a:pt x="171" y="226"/>
                    </a:lnTo>
                    <a:lnTo>
                      <a:pt x="172" y="219"/>
                    </a:lnTo>
                    <a:lnTo>
                      <a:pt x="174" y="207"/>
                    </a:lnTo>
                    <a:lnTo>
                      <a:pt x="177" y="197"/>
                    </a:lnTo>
                    <a:lnTo>
                      <a:pt x="181" y="188"/>
                    </a:lnTo>
                    <a:lnTo>
                      <a:pt x="186" y="181"/>
                    </a:lnTo>
                    <a:lnTo>
                      <a:pt x="188" y="177"/>
                    </a:lnTo>
                    <a:lnTo>
                      <a:pt x="191" y="174"/>
                    </a:lnTo>
                    <a:lnTo>
                      <a:pt x="197" y="169"/>
                    </a:lnTo>
                    <a:lnTo>
                      <a:pt x="203" y="164"/>
                    </a:lnTo>
                    <a:lnTo>
                      <a:pt x="215" y="155"/>
                    </a:lnTo>
                    <a:lnTo>
                      <a:pt x="228" y="147"/>
                    </a:lnTo>
                    <a:lnTo>
                      <a:pt x="235" y="143"/>
                    </a:lnTo>
                    <a:lnTo>
                      <a:pt x="241" y="138"/>
                    </a:lnTo>
                    <a:lnTo>
                      <a:pt x="247" y="132"/>
                    </a:lnTo>
                    <a:lnTo>
                      <a:pt x="253" y="126"/>
                    </a:lnTo>
                    <a:lnTo>
                      <a:pt x="255" y="137"/>
                    </a:lnTo>
                    <a:lnTo>
                      <a:pt x="257" y="146"/>
                    </a:lnTo>
                    <a:lnTo>
                      <a:pt x="258" y="155"/>
                    </a:lnTo>
                    <a:lnTo>
                      <a:pt x="259" y="160"/>
                    </a:lnTo>
                    <a:lnTo>
                      <a:pt x="259" y="165"/>
                    </a:lnTo>
                    <a:lnTo>
                      <a:pt x="259" y="172"/>
                    </a:lnTo>
                    <a:lnTo>
                      <a:pt x="258" y="180"/>
                    </a:lnTo>
                    <a:lnTo>
                      <a:pt x="256" y="188"/>
                    </a:lnTo>
                    <a:lnTo>
                      <a:pt x="254" y="195"/>
                    </a:lnTo>
                    <a:lnTo>
                      <a:pt x="252" y="203"/>
                    </a:lnTo>
                    <a:lnTo>
                      <a:pt x="248" y="211"/>
                    </a:lnTo>
                    <a:lnTo>
                      <a:pt x="244" y="218"/>
                    </a:lnTo>
                    <a:lnTo>
                      <a:pt x="240" y="225"/>
                    </a:lnTo>
                    <a:lnTo>
                      <a:pt x="235" y="232"/>
                    </a:lnTo>
                    <a:lnTo>
                      <a:pt x="229" y="239"/>
                    </a:lnTo>
                    <a:lnTo>
                      <a:pt x="223" y="245"/>
                    </a:lnTo>
                    <a:lnTo>
                      <a:pt x="217" y="251"/>
                    </a:lnTo>
                    <a:lnTo>
                      <a:pt x="210" y="257"/>
                    </a:lnTo>
                    <a:lnTo>
                      <a:pt x="202" y="262"/>
                    </a:lnTo>
                    <a:lnTo>
                      <a:pt x="194" y="266"/>
                    </a:lnTo>
                    <a:lnTo>
                      <a:pt x="185" y="270"/>
                    </a:lnTo>
                    <a:lnTo>
                      <a:pt x="178" y="281"/>
                    </a:lnTo>
                    <a:lnTo>
                      <a:pt x="171" y="292"/>
                    </a:lnTo>
                    <a:lnTo>
                      <a:pt x="157" y="316"/>
                    </a:lnTo>
                    <a:lnTo>
                      <a:pt x="144" y="338"/>
                    </a:lnTo>
                    <a:lnTo>
                      <a:pt x="138" y="348"/>
                    </a:lnTo>
                    <a:lnTo>
                      <a:pt x="133" y="356"/>
                    </a:lnTo>
                    <a:lnTo>
                      <a:pt x="113" y="382"/>
                    </a:lnTo>
                    <a:lnTo>
                      <a:pt x="109" y="386"/>
                    </a:lnTo>
                    <a:lnTo>
                      <a:pt x="106" y="390"/>
                    </a:lnTo>
                    <a:lnTo>
                      <a:pt x="100" y="397"/>
                    </a:lnTo>
                    <a:lnTo>
                      <a:pt x="93" y="403"/>
                    </a:lnTo>
                    <a:lnTo>
                      <a:pt x="85" y="409"/>
                    </a:lnTo>
                    <a:lnTo>
                      <a:pt x="58" y="427"/>
                    </a:lnTo>
                    <a:lnTo>
                      <a:pt x="47" y="422"/>
                    </a:lnTo>
                    <a:lnTo>
                      <a:pt x="46" y="420"/>
                    </a:lnTo>
                    <a:lnTo>
                      <a:pt x="44" y="418"/>
                    </a:lnTo>
                    <a:lnTo>
                      <a:pt x="43" y="416"/>
                    </a:lnTo>
                    <a:lnTo>
                      <a:pt x="43" y="413"/>
                    </a:lnTo>
                    <a:lnTo>
                      <a:pt x="42" y="407"/>
                    </a:lnTo>
                    <a:lnTo>
                      <a:pt x="43" y="404"/>
                    </a:lnTo>
                    <a:lnTo>
                      <a:pt x="44" y="403"/>
                    </a:lnTo>
                    <a:close/>
                  </a:path>
                </a:pathLst>
              </a:custGeom>
              <a:solidFill>
                <a:srgbClr val="FFFFFF"/>
              </a:solidFill>
              <a:ln w="9525">
                <a:noFill/>
                <a:round/>
                <a:headEnd/>
                <a:tailEnd/>
              </a:ln>
            </p:spPr>
            <p:txBody>
              <a:bodyPr/>
              <a:lstStyle/>
              <a:p>
                <a:endParaRPr lang="he-IL"/>
              </a:p>
            </p:txBody>
          </p:sp>
          <p:sp>
            <p:nvSpPr>
              <p:cNvPr id="340" name="Freeform 443"/>
              <p:cNvSpPr>
                <a:spLocks/>
              </p:cNvSpPr>
              <p:nvPr/>
            </p:nvSpPr>
            <p:spPr bwMode="auto">
              <a:xfrm>
                <a:off x="4366" y="2884"/>
                <a:ext cx="100" cy="112"/>
              </a:xfrm>
              <a:custGeom>
                <a:avLst/>
                <a:gdLst>
                  <a:gd name="T0" fmla="*/ 0 w 100"/>
                  <a:gd name="T1" fmla="*/ 104 h 112"/>
                  <a:gd name="T2" fmla="*/ 8 w 100"/>
                  <a:gd name="T3" fmla="*/ 103 h 112"/>
                  <a:gd name="T4" fmla="*/ 12 w 100"/>
                  <a:gd name="T5" fmla="*/ 103 h 112"/>
                  <a:gd name="T6" fmla="*/ 15 w 100"/>
                  <a:gd name="T7" fmla="*/ 102 h 112"/>
                  <a:gd name="T8" fmla="*/ 22 w 100"/>
                  <a:gd name="T9" fmla="*/ 98 h 112"/>
                  <a:gd name="T10" fmla="*/ 25 w 100"/>
                  <a:gd name="T11" fmla="*/ 96 h 112"/>
                  <a:gd name="T12" fmla="*/ 28 w 100"/>
                  <a:gd name="T13" fmla="*/ 94 h 112"/>
                  <a:gd name="T14" fmla="*/ 35 w 100"/>
                  <a:gd name="T15" fmla="*/ 88 h 112"/>
                  <a:gd name="T16" fmla="*/ 41 w 100"/>
                  <a:gd name="T17" fmla="*/ 82 h 112"/>
                  <a:gd name="T18" fmla="*/ 47 w 100"/>
                  <a:gd name="T19" fmla="*/ 75 h 112"/>
                  <a:gd name="T20" fmla="*/ 52 w 100"/>
                  <a:gd name="T21" fmla="*/ 67 h 112"/>
                  <a:gd name="T22" fmla="*/ 58 w 100"/>
                  <a:gd name="T23" fmla="*/ 59 h 112"/>
                  <a:gd name="T24" fmla="*/ 63 w 100"/>
                  <a:gd name="T25" fmla="*/ 51 h 112"/>
                  <a:gd name="T26" fmla="*/ 75 w 100"/>
                  <a:gd name="T27" fmla="*/ 33 h 112"/>
                  <a:gd name="T28" fmla="*/ 84 w 100"/>
                  <a:gd name="T29" fmla="*/ 16 h 112"/>
                  <a:gd name="T30" fmla="*/ 94 w 100"/>
                  <a:gd name="T31" fmla="*/ 0 h 112"/>
                  <a:gd name="T32" fmla="*/ 100 w 100"/>
                  <a:gd name="T33" fmla="*/ 4 h 112"/>
                  <a:gd name="T34" fmla="*/ 91 w 100"/>
                  <a:gd name="T35" fmla="*/ 20 h 112"/>
                  <a:gd name="T36" fmla="*/ 81 w 100"/>
                  <a:gd name="T37" fmla="*/ 37 h 112"/>
                  <a:gd name="T38" fmla="*/ 69 w 100"/>
                  <a:gd name="T39" fmla="*/ 55 h 112"/>
                  <a:gd name="T40" fmla="*/ 64 w 100"/>
                  <a:gd name="T41" fmla="*/ 63 h 112"/>
                  <a:gd name="T42" fmla="*/ 58 w 100"/>
                  <a:gd name="T43" fmla="*/ 72 h 112"/>
                  <a:gd name="T44" fmla="*/ 52 w 100"/>
                  <a:gd name="T45" fmla="*/ 80 h 112"/>
                  <a:gd name="T46" fmla="*/ 46 w 100"/>
                  <a:gd name="T47" fmla="*/ 87 h 112"/>
                  <a:gd name="T48" fmla="*/ 40 w 100"/>
                  <a:gd name="T49" fmla="*/ 94 h 112"/>
                  <a:gd name="T50" fmla="*/ 33 w 100"/>
                  <a:gd name="T51" fmla="*/ 100 h 112"/>
                  <a:gd name="T52" fmla="*/ 29 w 100"/>
                  <a:gd name="T53" fmla="*/ 103 h 112"/>
                  <a:gd name="T54" fmla="*/ 25 w 100"/>
                  <a:gd name="T55" fmla="*/ 105 h 112"/>
                  <a:gd name="T56" fmla="*/ 18 w 100"/>
                  <a:gd name="T57" fmla="*/ 108 h 112"/>
                  <a:gd name="T58" fmla="*/ 14 w 100"/>
                  <a:gd name="T59" fmla="*/ 110 h 112"/>
                  <a:gd name="T60" fmla="*/ 9 w 100"/>
                  <a:gd name="T61" fmla="*/ 111 h 112"/>
                  <a:gd name="T62" fmla="*/ 1 w 100"/>
                  <a:gd name="T63" fmla="*/ 112 h 112"/>
                  <a:gd name="T64" fmla="*/ 0 w 100"/>
                  <a:gd name="T65" fmla="*/ 104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2"/>
                  <a:gd name="T101" fmla="*/ 100 w 100"/>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2">
                    <a:moveTo>
                      <a:pt x="0" y="104"/>
                    </a:moveTo>
                    <a:lnTo>
                      <a:pt x="8" y="103"/>
                    </a:lnTo>
                    <a:lnTo>
                      <a:pt x="12" y="103"/>
                    </a:lnTo>
                    <a:lnTo>
                      <a:pt x="15" y="102"/>
                    </a:lnTo>
                    <a:lnTo>
                      <a:pt x="22" y="98"/>
                    </a:lnTo>
                    <a:lnTo>
                      <a:pt x="25" y="96"/>
                    </a:lnTo>
                    <a:lnTo>
                      <a:pt x="28" y="94"/>
                    </a:lnTo>
                    <a:lnTo>
                      <a:pt x="35" y="88"/>
                    </a:lnTo>
                    <a:lnTo>
                      <a:pt x="41" y="82"/>
                    </a:lnTo>
                    <a:lnTo>
                      <a:pt x="47" y="75"/>
                    </a:lnTo>
                    <a:lnTo>
                      <a:pt x="52" y="67"/>
                    </a:lnTo>
                    <a:lnTo>
                      <a:pt x="58" y="59"/>
                    </a:lnTo>
                    <a:lnTo>
                      <a:pt x="63" y="51"/>
                    </a:lnTo>
                    <a:lnTo>
                      <a:pt x="75" y="33"/>
                    </a:lnTo>
                    <a:lnTo>
                      <a:pt x="84" y="16"/>
                    </a:lnTo>
                    <a:lnTo>
                      <a:pt x="94" y="0"/>
                    </a:lnTo>
                    <a:lnTo>
                      <a:pt x="100" y="4"/>
                    </a:lnTo>
                    <a:lnTo>
                      <a:pt x="91" y="20"/>
                    </a:lnTo>
                    <a:lnTo>
                      <a:pt x="81" y="37"/>
                    </a:lnTo>
                    <a:lnTo>
                      <a:pt x="69" y="55"/>
                    </a:lnTo>
                    <a:lnTo>
                      <a:pt x="64" y="63"/>
                    </a:lnTo>
                    <a:lnTo>
                      <a:pt x="58" y="72"/>
                    </a:lnTo>
                    <a:lnTo>
                      <a:pt x="52" y="80"/>
                    </a:lnTo>
                    <a:lnTo>
                      <a:pt x="46" y="87"/>
                    </a:lnTo>
                    <a:lnTo>
                      <a:pt x="40" y="94"/>
                    </a:lnTo>
                    <a:lnTo>
                      <a:pt x="33" y="100"/>
                    </a:lnTo>
                    <a:lnTo>
                      <a:pt x="29" y="103"/>
                    </a:lnTo>
                    <a:lnTo>
                      <a:pt x="25" y="105"/>
                    </a:lnTo>
                    <a:lnTo>
                      <a:pt x="18" y="108"/>
                    </a:lnTo>
                    <a:lnTo>
                      <a:pt x="14" y="110"/>
                    </a:lnTo>
                    <a:lnTo>
                      <a:pt x="9" y="111"/>
                    </a:lnTo>
                    <a:lnTo>
                      <a:pt x="1" y="112"/>
                    </a:lnTo>
                    <a:lnTo>
                      <a:pt x="0" y="104"/>
                    </a:lnTo>
                    <a:close/>
                  </a:path>
                </a:pathLst>
              </a:custGeom>
              <a:solidFill>
                <a:srgbClr val="000000"/>
              </a:solidFill>
              <a:ln w="9525">
                <a:noFill/>
                <a:round/>
                <a:headEnd/>
                <a:tailEnd/>
              </a:ln>
            </p:spPr>
            <p:txBody>
              <a:bodyPr/>
              <a:lstStyle/>
              <a:p>
                <a:endParaRPr lang="he-IL"/>
              </a:p>
            </p:txBody>
          </p:sp>
        </p:grpSp>
        <p:sp>
          <p:nvSpPr>
            <p:cNvPr id="66" name="Freeform 444"/>
            <p:cNvSpPr>
              <a:spLocks/>
            </p:cNvSpPr>
            <p:nvPr/>
          </p:nvSpPr>
          <p:spPr bwMode="auto">
            <a:xfrm>
              <a:off x="4460" y="2877"/>
              <a:ext cx="9" cy="10"/>
            </a:xfrm>
            <a:custGeom>
              <a:avLst/>
              <a:gdLst>
                <a:gd name="T0" fmla="*/ 0 w 9"/>
                <a:gd name="T1" fmla="*/ 8 h 10"/>
                <a:gd name="T2" fmla="*/ 7 w 9"/>
                <a:gd name="T3" fmla="*/ 10 h 10"/>
                <a:gd name="T4" fmla="*/ 9 w 9"/>
                <a:gd name="T5" fmla="*/ 1 h 10"/>
                <a:gd name="T6" fmla="*/ 2 w 9"/>
                <a:gd name="T7" fmla="*/ 0 h 10"/>
                <a:gd name="T8" fmla="*/ 0 w 9"/>
                <a:gd name="T9" fmla="*/ 8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8"/>
                  </a:moveTo>
                  <a:lnTo>
                    <a:pt x="7" y="10"/>
                  </a:lnTo>
                  <a:lnTo>
                    <a:pt x="9" y="1"/>
                  </a:lnTo>
                  <a:lnTo>
                    <a:pt x="2" y="0"/>
                  </a:lnTo>
                  <a:lnTo>
                    <a:pt x="0" y="8"/>
                  </a:lnTo>
                  <a:close/>
                </a:path>
              </a:pathLst>
            </a:custGeom>
            <a:solidFill>
              <a:srgbClr val="000000"/>
            </a:solidFill>
            <a:ln w="9525">
              <a:noFill/>
              <a:round/>
              <a:headEnd/>
              <a:tailEnd/>
            </a:ln>
          </p:spPr>
          <p:txBody>
            <a:bodyPr/>
            <a:lstStyle/>
            <a:p>
              <a:endParaRPr lang="he-IL"/>
            </a:p>
          </p:txBody>
        </p:sp>
        <p:sp>
          <p:nvSpPr>
            <p:cNvPr id="67" name="Freeform 445"/>
            <p:cNvSpPr>
              <a:spLocks/>
            </p:cNvSpPr>
            <p:nvPr/>
          </p:nvSpPr>
          <p:spPr bwMode="auto">
            <a:xfrm>
              <a:off x="4460" y="2884"/>
              <a:ext cx="7" cy="4"/>
            </a:xfrm>
            <a:custGeom>
              <a:avLst/>
              <a:gdLst>
                <a:gd name="T0" fmla="*/ 6 w 7"/>
                <a:gd name="T1" fmla="*/ 4 h 4"/>
                <a:gd name="T2" fmla="*/ 7 w 7"/>
                <a:gd name="T3" fmla="*/ 4 h 4"/>
                <a:gd name="T4" fmla="*/ 7 w 7"/>
                <a:gd name="T5" fmla="*/ 3 h 4"/>
                <a:gd name="T6" fmla="*/ 0 w 7"/>
                <a:gd name="T7" fmla="*/ 1 h 4"/>
                <a:gd name="T8" fmla="*/ 0 w 7"/>
                <a:gd name="T9" fmla="*/ 0 h 4"/>
                <a:gd name="T10" fmla="*/ 6 w 7"/>
                <a:gd name="T11" fmla="*/ 4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6" y="4"/>
                  </a:moveTo>
                  <a:lnTo>
                    <a:pt x="7" y="4"/>
                  </a:lnTo>
                  <a:lnTo>
                    <a:pt x="7" y="3"/>
                  </a:lnTo>
                  <a:lnTo>
                    <a:pt x="0" y="1"/>
                  </a:lnTo>
                  <a:lnTo>
                    <a:pt x="0" y="0"/>
                  </a:lnTo>
                  <a:lnTo>
                    <a:pt x="6" y="4"/>
                  </a:lnTo>
                  <a:close/>
                </a:path>
              </a:pathLst>
            </a:custGeom>
            <a:solidFill>
              <a:srgbClr val="000000"/>
            </a:solidFill>
            <a:ln w="9525">
              <a:noFill/>
              <a:round/>
              <a:headEnd/>
              <a:tailEnd/>
            </a:ln>
          </p:spPr>
          <p:txBody>
            <a:bodyPr/>
            <a:lstStyle/>
            <a:p>
              <a:endParaRPr lang="he-IL"/>
            </a:p>
          </p:txBody>
        </p:sp>
        <p:sp>
          <p:nvSpPr>
            <p:cNvPr id="68" name="Freeform 446"/>
            <p:cNvSpPr>
              <a:spLocks/>
            </p:cNvSpPr>
            <p:nvPr/>
          </p:nvSpPr>
          <p:spPr bwMode="auto">
            <a:xfrm>
              <a:off x="4394" y="2874"/>
              <a:ext cx="73" cy="28"/>
            </a:xfrm>
            <a:custGeom>
              <a:avLst/>
              <a:gdLst>
                <a:gd name="T0" fmla="*/ 73 w 73"/>
                <a:gd name="T1" fmla="*/ 7 h 28"/>
                <a:gd name="T2" fmla="*/ 63 w 73"/>
                <a:gd name="T3" fmla="*/ 10 h 28"/>
                <a:gd name="T4" fmla="*/ 54 w 73"/>
                <a:gd name="T5" fmla="*/ 13 h 28"/>
                <a:gd name="T6" fmla="*/ 37 w 73"/>
                <a:gd name="T7" fmla="*/ 20 h 28"/>
                <a:gd name="T8" fmla="*/ 29 w 73"/>
                <a:gd name="T9" fmla="*/ 23 h 28"/>
                <a:gd name="T10" fmla="*/ 20 w 73"/>
                <a:gd name="T11" fmla="*/ 26 h 28"/>
                <a:gd name="T12" fmla="*/ 11 w 73"/>
                <a:gd name="T13" fmla="*/ 28 h 28"/>
                <a:gd name="T14" fmla="*/ 6 w 73"/>
                <a:gd name="T15" fmla="*/ 28 h 28"/>
                <a:gd name="T16" fmla="*/ 1 w 73"/>
                <a:gd name="T17" fmla="*/ 28 h 28"/>
                <a:gd name="T18" fmla="*/ 0 w 73"/>
                <a:gd name="T19" fmla="*/ 21 h 28"/>
                <a:gd name="T20" fmla="*/ 5 w 73"/>
                <a:gd name="T21" fmla="*/ 21 h 28"/>
                <a:gd name="T22" fmla="*/ 10 w 73"/>
                <a:gd name="T23" fmla="*/ 21 h 28"/>
                <a:gd name="T24" fmla="*/ 18 w 73"/>
                <a:gd name="T25" fmla="*/ 19 h 28"/>
                <a:gd name="T26" fmla="*/ 26 w 73"/>
                <a:gd name="T27" fmla="*/ 16 h 28"/>
                <a:gd name="T28" fmla="*/ 34 w 73"/>
                <a:gd name="T29" fmla="*/ 14 h 28"/>
                <a:gd name="T30" fmla="*/ 51 w 73"/>
                <a:gd name="T31" fmla="*/ 7 h 28"/>
                <a:gd name="T32" fmla="*/ 60 w 73"/>
                <a:gd name="T33" fmla="*/ 3 h 28"/>
                <a:gd name="T34" fmla="*/ 70 w 73"/>
                <a:gd name="T35" fmla="*/ 0 h 28"/>
                <a:gd name="T36" fmla="*/ 73 w 73"/>
                <a:gd name="T37" fmla="*/ 7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8"/>
                <a:gd name="T59" fmla="*/ 73 w 73"/>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8">
                  <a:moveTo>
                    <a:pt x="73" y="7"/>
                  </a:moveTo>
                  <a:lnTo>
                    <a:pt x="63" y="10"/>
                  </a:lnTo>
                  <a:lnTo>
                    <a:pt x="54" y="13"/>
                  </a:lnTo>
                  <a:lnTo>
                    <a:pt x="37" y="20"/>
                  </a:lnTo>
                  <a:lnTo>
                    <a:pt x="29" y="23"/>
                  </a:lnTo>
                  <a:lnTo>
                    <a:pt x="20" y="26"/>
                  </a:lnTo>
                  <a:lnTo>
                    <a:pt x="11" y="28"/>
                  </a:lnTo>
                  <a:lnTo>
                    <a:pt x="6" y="28"/>
                  </a:lnTo>
                  <a:lnTo>
                    <a:pt x="1" y="28"/>
                  </a:lnTo>
                  <a:lnTo>
                    <a:pt x="0" y="21"/>
                  </a:lnTo>
                  <a:lnTo>
                    <a:pt x="5" y="21"/>
                  </a:lnTo>
                  <a:lnTo>
                    <a:pt x="10" y="21"/>
                  </a:lnTo>
                  <a:lnTo>
                    <a:pt x="18" y="19"/>
                  </a:lnTo>
                  <a:lnTo>
                    <a:pt x="26" y="16"/>
                  </a:lnTo>
                  <a:lnTo>
                    <a:pt x="34" y="14"/>
                  </a:lnTo>
                  <a:lnTo>
                    <a:pt x="51" y="7"/>
                  </a:lnTo>
                  <a:lnTo>
                    <a:pt x="60" y="3"/>
                  </a:lnTo>
                  <a:lnTo>
                    <a:pt x="70" y="0"/>
                  </a:lnTo>
                  <a:lnTo>
                    <a:pt x="73" y="7"/>
                  </a:lnTo>
                  <a:close/>
                </a:path>
              </a:pathLst>
            </a:custGeom>
            <a:solidFill>
              <a:srgbClr val="000000"/>
            </a:solidFill>
            <a:ln w="9525">
              <a:noFill/>
              <a:round/>
              <a:headEnd/>
              <a:tailEnd/>
            </a:ln>
          </p:spPr>
          <p:txBody>
            <a:bodyPr/>
            <a:lstStyle/>
            <a:p>
              <a:endParaRPr lang="he-IL"/>
            </a:p>
          </p:txBody>
        </p:sp>
        <p:sp>
          <p:nvSpPr>
            <p:cNvPr id="69" name="Freeform 447"/>
            <p:cNvSpPr>
              <a:spLocks/>
            </p:cNvSpPr>
            <p:nvPr/>
          </p:nvSpPr>
          <p:spPr bwMode="auto">
            <a:xfrm>
              <a:off x="4462" y="2872"/>
              <a:ext cx="8" cy="9"/>
            </a:xfrm>
            <a:custGeom>
              <a:avLst/>
              <a:gdLst>
                <a:gd name="T0" fmla="*/ 7 w 8"/>
                <a:gd name="T1" fmla="*/ 6 h 9"/>
                <a:gd name="T2" fmla="*/ 8 w 8"/>
                <a:gd name="T3" fmla="*/ 0 h 9"/>
                <a:gd name="T4" fmla="*/ 2 w 8"/>
                <a:gd name="T5" fmla="*/ 2 h 9"/>
                <a:gd name="T6" fmla="*/ 5 w 8"/>
                <a:gd name="T7" fmla="*/ 9 h 9"/>
                <a:gd name="T8" fmla="*/ 0 w 8"/>
                <a:gd name="T9" fmla="*/ 5 h 9"/>
                <a:gd name="T10" fmla="*/ 7 w 8"/>
                <a:gd name="T11" fmla="*/ 6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7" y="6"/>
                  </a:moveTo>
                  <a:lnTo>
                    <a:pt x="8" y="0"/>
                  </a:lnTo>
                  <a:lnTo>
                    <a:pt x="2" y="2"/>
                  </a:lnTo>
                  <a:lnTo>
                    <a:pt x="5" y="9"/>
                  </a:lnTo>
                  <a:lnTo>
                    <a:pt x="0" y="5"/>
                  </a:lnTo>
                  <a:lnTo>
                    <a:pt x="7" y="6"/>
                  </a:lnTo>
                  <a:close/>
                </a:path>
              </a:pathLst>
            </a:custGeom>
            <a:solidFill>
              <a:srgbClr val="000000"/>
            </a:solidFill>
            <a:ln w="9525">
              <a:noFill/>
              <a:round/>
              <a:headEnd/>
              <a:tailEnd/>
            </a:ln>
          </p:spPr>
          <p:txBody>
            <a:bodyPr/>
            <a:lstStyle/>
            <a:p>
              <a:endParaRPr lang="he-IL"/>
            </a:p>
          </p:txBody>
        </p:sp>
        <p:sp>
          <p:nvSpPr>
            <p:cNvPr id="70" name="Freeform 448"/>
            <p:cNvSpPr>
              <a:spLocks/>
            </p:cNvSpPr>
            <p:nvPr/>
          </p:nvSpPr>
          <p:spPr bwMode="auto">
            <a:xfrm>
              <a:off x="4332" y="2846"/>
              <a:ext cx="63" cy="56"/>
            </a:xfrm>
            <a:custGeom>
              <a:avLst/>
              <a:gdLst>
                <a:gd name="T0" fmla="*/ 62 w 63"/>
                <a:gd name="T1" fmla="*/ 56 h 56"/>
                <a:gd name="T2" fmla="*/ 57 w 63"/>
                <a:gd name="T3" fmla="*/ 56 h 56"/>
                <a:gd name="T4" fmla="*/ 52 w 63"/>
                <a:gd name="T5" fmla="*/ 55 h 56"/>
                <a:gd name="T6" fmla="*/ 47 w 63"/>
                <a:gd name="T7" fmla="*/ 54 h 56"/>
                <a:gd name="T8" fmla="*/ 42 w 63"/>
                <a:gd name="T9" fmla="*/ 52 h 56"/>
                <a:gd name="T10" fmla="*/ 33 w 63"/>
                <a:gd name="T11" fmla="*/ 46 h 56"/>
                <a:gd name="T12" fmla="*/ 25 w 63"/>
                <a:gd name="T13" fmla="*/ 39 h 56"/>
                <a:gd name="T14" fmla="*/ 18 w 63"/>
                <a:gd name="T15" fmla="*/ 31 h 56"/>
                <a:gd name="T16" fmla="*/ 12 w 63"/>
                <a:gd name="T17" fmla="*/ 22 h 56"/>
                <a:gd name="T18" fmla="*/ 5 w 63"/>
                <a:gd name="T19" fmla="*/ 13 h 56"/>
                <a:gd name="T20" fmla="*/ 0 w 63"/>
                <a:gd name="T21" fmla="*/ 4 h 56"/>
                <a:gd name="T22" fmla="*/ 7 w 63"/>
                <a:gd name="T23" fmla="*/ 0 h 56"/>
                <a:gd name="T24" fmla="*/ 12 w 63"/>
                <a:gd name="T25" fmla="*/ 9 h 56"/>
                <a:gd name="T26" fmla="*/ 18 w 63"/>
                <a:gd name="T27" fmla="*/ 18 h 56"/>
                <a:gd name="T28" fmla="*/ 24 w 63"/>
                <a:gd name="T29" fmla="*/ 27 h 56"/>
                <a:gd name="T30" fmla="*/ 31 w 63"/>
                <a:gd name="T31" fmla="*/ 34 h 56"/>
                <a:gd name="T32" fmla="*/ 38 w 63"/>
                <a:gd name="T33" fmla="*/ 40 h 56"/>
                <a:gd name="T34" fmla="*/ 46 w 63"/>
                <a:gd name="T35" fmla="*/ 45 h 56"/>
                <a:gd name="T36" fmla="*/ 50 w 63"/>
                <a:gd name="T37" fmla="*/ 47 h 56"/>
                <a:gd name="T38" fmla="*/ 54 w 63"/>
                <a:gd name="T39" fmla="*/ 48 h 56"/>
                <a:gd name="T40" fmla="*/ 58 w 63"/>
                <a:gd name="T41" fmla="*/ 49 h 56"/>
                <a:gd name="T42" fmla="*/ 63 w 63"/>
                <a:gd name="T43" fmla="*/ 49 h 56"/>
                <a:gd name="T44" fmla="*/ 62 w 63"/>
                <a:gd name="T45" fmla="*/ 56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
                <a:gd name="T70" fmla="*/ 0 h 56"/>
                <a:gd name="T71" fmla="*/ 63 w 63"/>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 h="56">
                  <a:moveTo>
                    <a:pt x="62" y="56"/>
                  </a:moveTo>
                  <a:lnTo>
                    <a:pt x="57" y="56"/>
                  </a:lnTo>
                  <a:lnTo>
                    <a:pt x="52" y="55"/>
                  </a:lnTo>
                  <a:lnTo>
                    <a:pt x="47" y="54"/>
                  </a:lnTo>
                  <a:lnTo>
                    <a:pt x="42" y="52"/>
                  </a:lnTo>
                  <a:lnTo>
                    <a:pt x="33" y="46"/>
                  </a:lnTo>
                  <a:lnTo>
                    <a:pt x="25" y="39"/>
                  </a:lnTo>
                  <a:lnTo>
                    <a:pt x="18" y="31"/>
                  </a:lnTo>
                  <a:lnTo>
                    <a:pt x="12" y="22"/>
                  </a:lnTo>
                  <a:lnTo>
                    <a:pt x="5" y="13"/>
                  </a:lnTo>
                  <a:lnTo>
                    <a:pt x="0" y="4"/>
                  </a:lnTo>
                  <a:lnTo>
                    <a:pt x="7" y="0"/>
                  </a:lnTo>
                  <a:lnTo>
                    <a:pt x="12" y="9"/>
                  </a:lnTo>
                  <a:lnTo>
                    <a:pt x="18" y="18"/>
                  </a:lnTo>
                  <a:lnTo>
                    <a:pt x="24" y="27"/>
                  </a:lnTo>
                  <a:lnTo>
                    <a:pt x="31" y="34"/>
                  </a:lnTo>
                  <a:lnTo>
                    <a:pt x="38" y="40"/>
                  </a:lnTo>
                  <a:lnTo>
                    <a:pt x="46" y="45"/>
                  </a:lnTo>
                  <a:lnTo>
                    <a:pt x="50" y="47"/>
                  </a:lnTo>
                  <a:lnTo>
                    <a:pt x="54" y="48"/>
                  </a:lnTo>
                  <a:lnTo>
                    <a:pt x="58" y="49"/>
                  </a:lnTo>
                  <a:lnTo>
                    <a:pt x="63" y="49"/>
                  </a:lnTo>
                  <a:lnTo>
                    <a:pt x="62" y="56"/>
                  </a:lnTo>
                  <a:close/>
                </a:path>
              </a:pathLst>
            </a:custGeom>
            <a:solidFill>
              <a:srgbClr val="000000"/>
            </a:solidFill>
            <a:ln w="9525">
              <a:noFill/>
              <a:round/>
              <a:headEnd/>
              <a:tailEnd/>
            </a:ln>
          </p:spPr>
          <p:txBody>
            <a:bodyPr/>
            <a:lstStyle/>
            <a:p>
              <a:endParaRPr lang="he-IL"/>
            </a:p>
          </p:txBody>
        </p:sp>
        <p:sp>
          <p:nvSpPr>
            <p:cNvPr id="71" name="Freeform 449"/>
            <p:cNvSpPr>
              <a:spLocks/>
            </p:cNvSpPr>
            <p:nvPr/>
          </p:nvSpPr>
          <p:spPr bwMode="auto">
            <a:xfrm>
              <a:off x="4394" y="2895"/>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he-IL"/>
            </a:p>
          </p:txBody>
        </p:sp>
        <p:sp>
          <p:nvSpPr>
            <p:cNvPr id="72" name="Freeform 450"/>
            <p:cNvSpPr>
              <a:spLocks/>
            </p:cNvSpPr>
            <p:nvPr/>
          </p:nvSpPr>
          <p:spPr bwMode="auto">
            <a:xfrm>
              <a:off x="4334" y="2833"/>
              <a:ext cx="55" cy="18"/>
            </a:xfrm>
            <a:custGeom>
              <a:avLst/>
              <a:gdLst>
                <a:gd name="T0" fmla="*/ 0 w 55"/>
                <a:gd name="T1" fmla="*/ 11 h 18"/>
                <a:gd name="T2" fmla="*/ 6 w 55"/>
                <a:gd name="T3" fmla="*/ 8 h 18"/>
                <a:gd name="T4" fmla="*/ 13 w 55"/>
                <a:gd name="T5" fmla="*/ 6 h 18"/>
                <a:gd name="T6" fmla="*/ 20 w 55"/>
                <a:gd name="T7" fmla="*/ 4 h 18"/>
                <a:gd name="T8" fmla="*/ 27 w 55"/>
                <a:gd name="T9" fmla="*/ 3 h 18"/>
                <a:gd name="T10" fmla="*/ 33 w 55"/>
                <a:gd name="T11" fmla="*/ 1 h 18"/>
                <a:gd name="T12" fmla="*/ 41 w 55"/>
                <a:gd name="T13" fmla="*/ 1 h 18"/>
                <a:gd name="T14" fmla="*/ 54 w 55"/>
                <a:gd name="T15" fmla="*/ 0 h 18"/>
                <a:gd name="T16" fmla="*/ 55 w 55"/>
                <a:gd name="T17" fmla="*/ 8 h 18"/>
                <a:gd name="T18" fmla="*/ 41 w 55"/>
                <a:gd name="T19" fmla="*/ 8 h 18"/>
                <a:gd name="T20" fmla="*/ 34 w 55"/>
                <a:gd name="T21" fmla="*/ 9 h 18"/>
                <a:gd name="T22" fmla="*/ 28 w 55"/>
                <a:gd name="T23" fmla="*/ 10 h 18"/>
                <a:gd name="T24" fmla="*/ 22 w 55"/>
                <a:gd name="T25" fmla="*/ 11 h 18"/>
                <a:gd name="T26" fmla="*/ 15 w 55"/>
                <a:gd name="T27" fmla="*/ 13 h 18"/>
                <a:gd name="T28" fmla="*/ 9 w 55"/>
                <a:gd name="T29" fmla="*/ 15 h 18"/>
                <a:gd name="T30" fmla="*/ 3 w 55"/>
                <a:gd name="T31" fmla="*/ 18 h 18"/>
                <a:gd name="T32" fmla="*/ 0 w 55"/>
                <a:gd name="T33" fmla="*/ 1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8"/>
                <a:gd name="T53" fmla="*/ 55 w 5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8">
                  <a:moveTo>
                    <a:pt x="0" y="11"/>
                  </a:moveTo>
                  <a:lnTo>
                    <a:pt x="6" y="8"/>
                  </a:lnTo>
                  <a:lnTo>
                    <a:pt x="13" y="6"/>
                  </a:lnTo>
                  <a:lnTo>
                    <a:pt x="20" y="4"/>
                  </a:lnTo>
                  <a:lnTo>
                    <a:pt x="27" y="3"/>
                  </a:lnTo>
                  <a:lnTo>
                    <a:pt x="33" y="1"/>
                  </a:lnTo>
                  <a:lnTo>
                    <a:pt x="41" y="1"/>
                  </a:lnTo>
                  <a:lnTo>
                    <a:pt x="54" y="0"/>
                  </a:lnTo>
                  <a:lnTo>
                    <a:pt x="55" y="8"/>
                  </a:lnTo>
                  <a:lnTo>
                    <a:pt x="41" y="8"/>
                  </a:lnTo>
                  <a:lnTo>
                    <a:pt x="34" y="9"/>
                  </a:lnTo>
                  <a:lnTo>
                    <a:pt x="28" y="10"/>
                  </a:lnTo>
                  <a:lnTo>
                    <a:pt x="22" y="11"/>
                  </a:lnTo>
                  <a:lnTo>
                    <a:pt x="15" y="13"/>
                  </a:lnTo>
                  <a:lnTo>
                    <a:pt x="9" y="15"/>
                  </a:lnTo>
                  <a:lnTo>
                    <a:pt x="3" y="18"/>
                  </a:lnTo>
                  <a:lnTo>
                    <a:pt x="0" y="11"/>
                  </a:lnTo>
                  <a:close/>
                </a:path>
              </a:pathLst>
            </a:custGeom>
            <a:solidFill>
              <a:srgbClr val="000000"/>
            </a:solidFill>
            <a:ln w="9525">
              <a:noFill/>
              <a:round/>
              <a:headEnd/>
              <a:tailEnd/>
            </a:ln>
          </p:spPr>
          <p:txBody>
            <a:bodyPr/>
            <a:lstStyle/>
            <a:p>
              <a:endParaRPr lang="he-IL"/>
            </a:p>
          </p:txBody>
        </p:sp>
        <p:sp>
          <p:nvSpPr>
            <p:cNvPr id="73" name="Freeform 451"/>
            <p:cNvSpPr>
              <a:spLocks/>
            </p:cNvSpPr>
            <p:nvPr/>
          </p:nvSpPr>
          <p:spPr bwMode="auto">
            <a:xfrm>
              <a:off x="4330" y="2844"/>
              <a:ext cx="9" cy="7"/>
            </a:xfrm>
            <a:custGeom>
              <a:avLst/>
              <a:gdLst>
                <a:gd name="T0" fmla="*/ 2 w 9"/>
                <a:gd name="T1" fmla="*/ 6 h 7"/>
                <a:gd name="T2" fmla="*/ 0 w 9"/>
                <a:gd name="T3" fmla="*/ 2 h 7"/>
                <a:gd name="T4" fmla="*/ 4 w 9"/>
                <a:gd name="T5" fmla="*/ 0 h 7"/>
                <a:gd name="T6" fmla="*/ 7 w 9"/>
                <a:gd name="T7" fmla="*/ 7 h 7"/>
                <a:gd name="T8" fmla="*/ 9 w 9"/>
                <a:gd name="T9" fmla="*/ 2 h 7"/>
                <a:gd name="T10" fmla="*/ 2 w 9"/>
                <a:gd name="T11" fmla="*/ 6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2" y="6"/>
                  </a:moveTo>
                  <a:lnTo>
                    <a:pt x="0" y="2"/>
                  </a:lnTo>
                  <a:lnTo>
                    <a:pt x="4" y="0"/>
                  </a:lnTo>
                  <a:lnTo>
                    <a:pt x="7" y="7"/>
                  </a:lnTo>
                  <a:lnTo>
                    <a:pt x="9" y="2"/>
                  </a:lnTo>
                  <a:lnTo>
                    <a:pt x="2" y="6"/>
                  </a:lnTo>
                  <a:close/>
                </a:path>
              </a:pathLst>
            </a:custGeom>
            <a:solidFill>
              <a:srgbClr val="000000"/>
            </a:solidFill>
            <a:ln w="9525">
              <a:noFill/>
              <a:round/>
              <a:headEnd/>
              <a:tailEnd/>
            </a:ln>
          </p:spPr>
          <p:txBody>
            <a:bodyPr/>
            <a:lstStyle/>
            <a:p>
              <a:endParaRPr lang="he-IL"/>
            </a:p>
          </p:txBody>
        </p:sp>
        <p:sp>
          <p:nvSpPr>
            <p:cNvPr id="74" name="Rectangle 452"/>
            <p:cNvSpPr>
              <a:spLocks noChangeArrowheads="1"/>
            </p:cNvSpPr>
            <p:nvPr/>
          </p:nvSpPr>
          <p:spPr bwMode="auto">
            <a:xfrm>
              <a:off x="4388" y="2833"/>
              <a:ext cx="38" cy="8"/>
            </a:xfrm>
            <a:prstGeom prst="rect">
              <a:avLst/>
            </a:prstGeom>
            <a:solidFill>
              <a:srgbClr val="000000"/>
            </a:solidFill>
            <a:ln w="9525">
              <a:noFill/>
              <a:miter lim="800000"/>
              <a:headEnd/>
              <a:tailEnd/>
            </a:ln>
          </p:spPr>
          <p:txBody>
            <a:bodyPr/>
            <a:lstStyle/>
            <a:p>
              <a:endParaRPr lang="he-IL"/>
            </a:p>
          </p:txBody>
        </p:sp>
        <p:sp>
          <p:nvSpPr>
            <p:cNvPr id="75" name="Freeform 453"/>
            <p:cNvSpPr>
              <a:spLocks/>
            </p:cNvSpPr>
            <p:nvPr/>
          </p:nvSpPr>
          <p:spPr bwMode="auto">
            <a:xfrm>
              <a:off x="4388" y="2833"/>
              <a:ext cx="1" cy="8"/>
            </a:xfrm>
            <a:custGeom>
              <a:avLst/>
              <a:gdLst>
                <a:gd name="T0" fmla="*/ 0 w 1"/>
                <a:gd name="T1" fmla="*/ 0 h 8"/>
                <a:gd name="T2" fmla="*/ 0 w 1"/>
                <a:gd name="T3" fmla="*/ 8 h 8"/>
                <a:gd name="T4" fmla="*/ 1 w 1"/>
                <a:gd name="T5" fmla="*/ 8 h 8"/>
                <a:gd name="T6" fmla="*/ 0 w 1"/>
                <a:gd name="T7" fmla="*/ 0 h 8"/>
                <a:gd name="T8" fmla="*/ 0 60000 65536"/>
                <a:gd name="T9" fmla="*/ 0 60000 65536"/>
                <a:gd name="T10" fmla="*/ 0 60000 65536"/>
                <a:gd name="T11" fmla="*/ 0 60000 65536"/>
                <a:gd name="T12" fmla="*/ 0 w 1"/>
                <a:gd name="T13" fmla="*/ 0 h 8"/>
                <a:gd name="T14" fmla="*/ 1 w 1"/>
                <a:gd name="T15" fmla="*/ 8 h 8"/>
              </a:gdLst>
              <a:ahLst/>
              <a:cxnLst>
                <a:cxn ang="T8">
                  <a:pos x="T0" y="T1"/>
                </a:cxn>
                <a:cxn ang="T9">
                  <a:pos x="T2" y="T3"/>
                </a:cxn>
                <a:cxn ang="T10">
                  <a:pos x="T4" y="T5"/>
                </a:cxn>
                <a:cxn ang="T11">
                  <a:pos x="T6" y="T7"/>
                </a:cxn>
              </a:cxnLst>
              <a:rect l="T12" t="T13" r="T14" b="T15"/>
              <a:pathLst>
                <a:path w="1" h="8">
                  <a:moveTo>
                    <a:pt x="0" y="0"/>
                  </a:moveTo>
                  <a:lnTo>
                    <a:pt x="0" y="8"/>
                  </a:lnTo>
                  <a:lnTo>
                    <a:pt x="1" y="8"/>
                  </a:lnTo>
                  <a:lnTo>
                    <a:pt x="0" y="0"/>
                  </a:lnTo>
                  <a:close/>
                </a:path>
              </a:pathLst>
            </a:custGeom>
            <a:solidFill>
              <a:srgbClr val="000000"/>
            </a:solidFill>
            <a:ln w="9525">
              <a:noFill/>
              <a:round/>
              <a:headEnd/>
              <a:tailEnd/>
            </a:ln>
          </p:spPr>
          <p:txBody>
            <a:bodyPr/>
            <a:lstStyle/>
            <a:p>
              <a:endParaRPr lang="he-IL"/>
            </a:p>
          </p:txBody>
        </p:sp>
        <p:sp>
          <p:nvSpPr>
            <p:cNvPr id="76" name="Freeform 454"/>
            <p:cNvSpPr>
              <a:spLocks/>
            </p:cNvSpPr>
            <p:nvPr/>
          </p:nvSpPr>
          <p:spPr bwMode="auto">
            <a:xfrm>
              <a:off x="4426" y="2833"/>
              <a:ext cx="43" cy="16"/>
            </a:xfrm>
            <a:custGeom>
              <a:avLst/>
              <a:gdLst>
                <a:gd name="T0" fmla="*/ 1 w 43"/>
                <a:gd name="T1" fmla="*/ 0 h 16"/>
                <a:gd name="T2" fmla="*/ 7 w 43"/>
                <a:gd name="T3" fmla="*/ 1 h 16"/>
                <a:gd name="T4" fmla="*/ 13 w 43"/>
                <a:gd name="T5" fmla="*/ 2 h 16"/>
                <a:gd name="T6" fmla="*/ 23 w 43"/>
                <a:gd name="T7" fmla="*/ 4 h 16"/>
                <a:gd name="T8" fmla="*/ 33 w 43"/>
                <a:gd name="T9" fmla="*/ 7 h 16"/>
                <a:gd name="T10" fmla="*/ 37 w 43"/>
                <a:gd name="T11" fmla="*/ 8 h 16"/>
                <a:gd name="T12" fmla="*/ 43 w 43"/>
                <a:gd name="T13" fmla="*/ 9 h 16"/>
                <a:gd name="T14" fmla="*/ 42 w 43"/>
                <a:gd name="T15" fmla="*/ 16 h 16"/>
                <a:gd name="T16" fmla="*/ 37 w 43"/>
                <a:gd name="T17" fmla="*/ 16 h 16"/>
                <a:gd name="T18" fmla="*/ 31 w 43"/>
                <a:gd name="T19" fmla="*/ 14 h 16"/>
                <a:gd name="T20" fmla="*/ 21 w 43"/>
                <a:gd name="T21" fmla="*/ 12 h 16"/>
                <a:gd name="T22" fmla="*/ 12 w 43"/>
                <a:gd name="T23" fmla="*/ 9 h 16"/>
                <a:gd name="T24" fmla="*/ 6 w 43"/>
                <a:gd name="T25" fmla="*/ 8 h 16"/>
                <a:gd name="T26" fmla="*/ 0 w 43"/>
                <a:gd name="T27" fmla="*/ 8 h 16"/>
                <a:gd name="T28" fmla="*/ 1 w 43"/>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16"/>
                <a:gd name="T47" fmla="*/ 43 w 43"/>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16">
                  <a:moveTo>
                    <a:pt x="1" y="0"/>
                  </a:moveTo>
                  <a:lnTo>
                    <a:pt x="7" y="1"/>
                  </a:lnTo>
                  <a:lnTo>
                    <a:pt x="13" y="2"/>
                  </a:lnTo>
                  <a:lnTo>
                    <a:pt x="23" y="4"/>
                  </a:lnTo>
                  <a:lnTo>
                    <a:pt x="33" y="7"/>
                  </a:lnTo>
                  <a:lnTo>
                    <a:pt x="37" y="8"/>
                  </a:lnTo>
                  <a:lnTo>
                    <a:pt x="43" y="9"/>
                  </a:lnTo>
                  <a:lnTo>
                    <a:pt x="42" y="16"/>
                  </a:lnTo>
                  <a:lnTo>
                    <a:pt x="37" y="16"/>
                  </a:lnTo>
                  <a:lnTo>
                    <a:pt x="31" y="14"/>
                  </a:lnTo>
                  <a:lnTo>
                    <a:pt x="21" y="12"/>
                  </a:lnTo>
                  <a:lnTo>
                    <a:pt x="12" y="9"/>
                  </a:lnTo>
                  <a:lnTo>
                    <a:pt x="6" y="8"/>
                  </a:lnTo>
                  <a:lnTo>
                    <a:pt x="0" y="8"/>
                  </a:lnTo>
                  <a:lnTo>
                    <a:pt x="1" y="0"/>
                  </a:lnTo>
                  <a:close/>
                </a:path>
              </a:pathLst>
            </a:custGeom>
            <a:solidFill>
              <a:srgbClr val="000000"/>
            </a:solidFill>
            <a:ln w="9525">
              <a:noFill/>
              <a:round/>
              <a:headEnd/>
              <a:tailEnd/>
            </a:ln>
          </p:spPr>
          <p:txBody>
            <a:bodyPr/>
            <a:lstStyle/>
            <a:p>
              <a:endParaRPr lang="he-IL"/>
            </a:p>
          </p:txBody>
        </p:sp>
        <p:sp>
          <p:nvSpPr>
            <p:cNvPr id="77" name="Freeform 455"/>
            <p:cNvSpPr>
              <a:spLocks/>
            </p:cNvSpPr>
            <p:nvPr/>
          </p:nvSpPr>
          <p:spPr bwMode="auto">
            <a:xfrm>
              <a:off x="4426" y="2833"/>
              <a:ext cx="1" cy="8"/>
            </a:xfrm>
            <a:custGeom>
              <a:avLst/>
              <a:gdLst>
                <a:gd name="T0" fmla="*/ 0 w 1"/>
                <a:gd name="T1" fmla="*/ 0 h 8"/>
                <a:gd name="T2" fmla="*/ 1 w 1"/>
                <a:gd name="T3" fmla="*/ 0 h 8"/>
                <a:gd name="T4" fmla="*/ 0 w 1"/>
                <a:gd name="T5" fmla="*/ 8 h 8"/>
                <a:gd name="T6" fmla="*/ 0 w 1"/>
                <a:gd name="T7" fmla="*/ 0 h 8"/>
                <a:gd name="T8" fmla="*/ 0 60000 65536"/>
                <a:gd name="T9" fmla="*/ 0 60000 65536"/>
                <a:gd name="T10" fmla="*/ 0 60000 65536"/>
                <a:gd name="T11" fmla="*/ 0 60000 65536"/>
                <a:gd name="T12" fmla="*/ 0 w 1"/>
                <a:gd name="T13" fmla="*/ 0 h 8"/>
                <a:gd name="T14" fmla="*/ 1 w 1"/>
                <a:gd name="T15" fmla="*/ 8 h 8"/>
              </a:gdLst>
              <a:ahLst/>
              <a:cxnLst>
                <a:cxn ang="T8">
                  <a:pos x="T0" y="T1"/>
                </a:cxn>
                <a:cxn ang="T9">
                  <a:pos x="T2" y="T3"/>
                </a:cxn>
                <a:cxn ang="T10">
                  <a:pos x="T4" y="T5"/>
                </a:cxn>
                <a:cxn ang="T11">
                  <a:pos x="T6" y="T7"/>
                </a:cxn>
              </a:cxnLst>
              <a:rect l="T12" t="T13" r="T14" b="T15"/>
              <a:pathLst>
                <a:path w="1" h="8">
                  <a:moveTo>
                    <a:pt x="0" y="0"/>
                  </a:moveTo>
                  <a:lnTo>
                    <a:pt x="1" y="0"/>
                  </a:lnTo>
                  <a:lnTo>
                    <a:pt x="0" y="8"/>
                  </a:lnTo>
                  <a:lnTo>
                    <a:pt x="0" y="0"/>
                  </a:lnTo>
                  <a:close/>
                </a:path>
              </a:pathLst>
            </a:custGeom>
            <a:solidFill>
              <a:srgbClr val="000000"/>
            </a:solidFill>
            <a:ln w="9525">
              <a:noFill/>
              <a:round/>
              <a:headEnd/>
              <a:tailEnd/>
            </a:ln>
          </p:spPr>
          <p:txBody>
            <a:bodyPr/>
            <a:lstStyle/>
            <a:p>
              <a:endParaRPr lang="he-IL"/>
            </a:p>
          </p:txBody>
        </p:sp>
        <p:sp>
          <p:nvSpPr>
            <p:cNvPr id="78" name="Freeform 456"/>
            <p:cNvSpPr>
              <a:spLocks/>
            </p:cNvSpPr>
            <p:nvPr/>
          </p:nvSpPr>
          <p:spPr bwMode="auto">
            <a:xfrm>
              <a:off x="4465" y="2816"/>
              <a:ext cx="8" cy="29"/>
            </a:xfrm>
            <a:custGeom>
              <a:avLst/>
              <a:gdLst>
                <a:gd name="T0" fmla="*/ 0 w 8"/>
                <a:gd name="T1" fmla="*/ 29 h 29"/>
                <a:gd name="T2" fmla="*/ 0 w 8"/>
                <a:gd name="T3" fmla="*/ 15 h 29"/>
                <a:gd name="T4" fmla="*/ 0 w 8"/>
                <a:gd name="T5" fmla="*/ 0 h 29"/>
                <a:gd name="T6" fmla="*/ 7 w 8"/>
                <a:gd name="T7" fmla="*/ 0 h 29"/>
                <a:gd name="T8" fmla="*/ 8 w 8"/>
                <a:gd name="T9" fmla="*/ 15 h 29"/>
                <a:gd name="T10" fmla="*/ 8 w 8"/>
                <a:gd name="T11" fmla="*/ 29 h 29"/>
                <a:gd name="T12" fmla="*/ 0 w 8"/>
                <a:gd name="T13" fmla="*/ 29 h 29"/>
                <a:gd name="T14" fmla="*/ 0 60000 65536"/>
                <a:gd name="T15" fmla="*/ 0 60000 65536"/>
                <a:gd name="T16" fmla="*/ 0 60000 65536"/>
                <a:gd name="T17" fmla="*/ 0 60000 65536"/>
                <a:gd name="T18" fmla="*/ 0 60000 65536"/>
                <a:gd name="T19" fmla="*/ 0 60000 65536"/>
                <a:gd name="T20" fmla="*/ 0 60000 65536"/>
                <a:gd name="T21" fmla="*/ 0 w 8"/>
                <a:gd name="T22" fmla="*/ 0 h 29"/>
                <a:gd name="T23" fmla="*/ 8 w 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9">
                  <a:moveTo>
                    <a:pt x="0" y="29"/>
                  </a:moveTo>
                  <a:lnTo>
                    <a:pt x="0" y="15"/>
                  </a:lnTo>
                  <a:lnTo>
                    <a:pt x="0" y="0"/>
                  </a:lnTo>
                  <a:lnTo>
                    <a:pt x="7" y="0"/>
                  </a:lnTo>
                  <a:lnTo>
                    <a:pt x="8" y="15"/>
                  </a:lnTo>
                  <a:lnTo>
                    <a:pt x="8" y="29"/>
                  </a:lnTo>
                  <a:lnTo>
                    <a:pt x="0" y="29"/>
                  </a:lnTo>
                  <a:close/>
                </a:path>
              </a:pathLst>
            </a:custGeom>
            <a:solidFill>
              <a:srgbClr val="000000"/>
            </a:solidFill>
            <a:ln w="9525">
              <a:noFill/>
              <a:round/>
              <a:headEnd/>
              <a:tailEnd/>
            </a:ln>
          </p:spPr>
          <p:txBody>
            <a:bodyPr/>
            <a:lstStyle/>
            <a:p>
              <a:endParaRPr lang="he-IL"/>
            </a:p>
          </p:txBody>
        </p:sp>
        <p:sp>
          <p:nvSpPr>
            <p:cNvPr id="79" name="Freeform 457"/>
            <p:cNvSpPr>
              <a:spLocks/>
            </p:cNvSpPr>
            <p:nvPr/>
          </p:nvSpPr>
          <p:spPr bwMode="auto">
            <a:xfrm>
              <a:off x="4465" y="2842"/>
              <a:ext cx="8" cy="8"/>
            </a:xfrm>
            <a:custGeom>
              <a:avLst/>
              <a:gdLst>
                <a:gd name="T0" fmla="*/ 3 w 8"/>
                <a:gd name="T1" fmla="*/ 7 h 8"/>
                <a:gd name="T2" fmla="*/ 8 w 8"/>
                <a:gd name="T3" fmla="*/ 8 h 8"/>
                <a:gd name="T4" fmla="*/ 8 w 8"/>
                <a:gd name="T5" fmla="*/ 3 h 8"/>
                <a:gd name="T6" fmla="*/ 0 w 8"/>
                <a:gd name="T7" fmla="*/ 3 h 8"/>
                <a:gd name="T8" fmla="*/ 4 w 8"/>
                <a:gd name="T9" fmla="*/ 0 h 8"/>
                <a:gd name="T10" fmla="*/ 3 w 8"/>
                <a:gd name="T11" fmla="*/ 7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7"/>
                  </a:moveTo>
                  <a:lnTo>
                    <a:pt x="8" y="8"/>
                  </a:lnTo>
                  <a:lnTo>
                    <a:pt x="8" y="3"/>
                  </a:lnTo>
                  <a:lnTo>
                    <a:pt x="0" y="3"/>
                  </a:lnTo>
                  <a:lnTo>
                    <a:pt x="4" y="0"/>
                  </a:lnTo>
                  <a:lnTo>
                    <a:pt x="3" y="7"/>
                  </a:lnTo>
                  <a:close/>
                </a:path>
              </a:pathLst>
            </a:custGeom>
            <a:solidFill>
              <a:srgbClr val="000000"/>
            </a:solidFill>
            <a:ln w="9525">
              <a:noFill/>
              <a:round/>
              <a:headEnd/>
              <a:tailEnd/>
            </a:ln>
          </p:spPr>
          <p:txBody>
            <a:bodyPr/>
            <a:lstStyle/>
            <a:p>
              <a:endParaRPr lang="he-IL"/>
            </a:p>
          </p:txBody>
        </p:sp>
        <p:sp>
          <p:nvSpPr>
            <p:cNvPr id="80" name="Freeform 458"/>
            <p:cNvSpPr>
              <a:spLocks/>
            </p:cNvSpPr>
            <p:nvPr/>
          </p:nvSpPr>
          <p:spPr bwMode="auto">
            <a:xfrm>
              <a:off x="4372" y="2755"/>
              <a:ext cx="100" cy="61"/>
            </a:xfrm>
            <a:custGeom>
              <a:avLst/>
              <a:gdLst>
                <a:gd name="T0" fmla="*/ 93 w 100"/>
                <a:gd name="T1" fmla="*/ 61 h 61"/>
                <a:gd name="T2" fmla="*/ 93 w 100"/>
                <a:gd name="T3" fmla="*/ 58 h 61"/>
                <a:gd name="T4" fmla="*/ 92 w 100"/>
                <a:gd name="T5" fmla="*/ 54 h 61"/>
                <a:gd name="T6" fmla="*/ 92 w 100"/>
                <a:gd name="T7" fmla="*/ 51 h 61"/>
                <a:gd name="T8" fmla="*/ 91 w 100"/>
                <a:gd name="T9" fmla="*/ 48 h 61"/>
                <a:gd name="T10" fmla="*/ 88 w 100"/>
                <a:gd name="T11" fmla="*/ 43 h 61"/>
                <a:gd name="T12" fmla="*/ 84 w 100"/>
                <a:gd name="T13" fmla="*/ 38 h 61"/>
                <a:gd name="T14" fmla="*/ 80 w 100"/>
                <a:gd name="T15" fmla="*/ 34 h 61"/>
                <a:gd name="T16" fmla="*/ 75 w 100"/>
                <a:gd name="T17" fmla="*/ 31 h 61"/>
                <a:gd name="T18" fmla="*/ 69 w 100"/>
                <a:gd name="T19" fmla="*/ 28 h 61"/>
                <a:gd name="T20" fmla="*/ 61 w 100"/>
                <a:gd name="T21" fmla="*/ 25 h 61"/>
                <a:gd name="T22" fmla="*/ 47 w 100"/>
                <a:gd name="T23" fmla="*/ 21 h 61"/>
                <a:gd name="T24" fmla="*/ 31 w 100"/>
                <a:gd name="T25" fmla="*/ 17 h 61"/>
                <a:gd name="T26" fmla="*/ 15 w 100"/>
                <a:gd name="T27" fmla="*/ 13 h 61"/>
                <a:gd name="T28" fmla="*/ 7 w 100"/>
                <a:gd name="T29" fmla="*/ 10 h 61"/>
                <a:gd name="T30" fmla="*/ 0 w 100"/>
                <a:gd name="T31" fmla="*/ 7 h 61"/>
                <a:gd name="T32" fmla="*/ 3 w 100"/>
                <a:gd name="T33" fmla="*/ 0 h 61"/>
                <a:gd name="T34" fmla="*/ 10 w 100"/>
                <a:gd name="T35" fmla="*/ 3 h 61"/>
                <a:gd name="T36" fmla="*/ 18 w 100"/>
                <a:gd name="T37" fmla="*/ 6 h 61"/>
                <a:gd name="T38" fmla="*/ 33 w 100"/>
                <a:gd name="T39" fmla="*/ 10 h 61"/>
                <a:gd name="T40" fmla="*/ 49 w 100"/>
                <a:gd name="T41" fmla="*/ 14 h 61"/>
                <a:gd name="T42" fmla="*/ 64 w 100"/>
                <a:gd name="T43" fmla="*/ 18 h 61"/>
                <a:gd name="T44" fmla="*/ 72 w 100"/>
                <a:gd name="T45" fmla="*/ 21 h 61"/>
                <a:gd name="T46" fmla="*/ 78 w 100"/>
                <a:gd name="T47" fmla="*/ 24 h 61"/>
                <a:gd name="T48" fmla="*/ 85 w 100"/>
                <a:gd name="T49" fmla="*/ 28 h 61"/>
                <a:gd name="T50" fmla="*/ 90 w 100"/>
                <a:gd name="T51" fmla="*/ 33 h 61"/>
                <a:gd name="T52" fmla="*/ 94 w 100"/>
                <a:gd name="T53" fmla="*/ 38 h 61"/>
                <a:gd name="T54" fmla="*/ 97 w 100"/>
                <a:gd name="T55" fmla="*/ 45 h 61"/>
                <a:gd name="T56" fmla="*/ 99 w 100"/>
                <a:gd name="T57" fmla="*/ 49 h 61"/>
                <a:gd name="T58" fmla="*/ 99 w 100"/>
                <a:gd name="T59" fmla="*/ 52 h 61"/>
                <a:gd name="T60" fmla="*/ 100 w 100"/>
                <a:gd name="T61" fmla="*/ 57 h 61"/>
                <a:gd name="T62" fmla="*/ 100 w 100"/>
                <a:gd name="T63" fmla="*/ 61 h 61"/>
                <a:gd name="T64" fmla="*/ 93 w 100"/>
                <a:gd name="T65" fmla="*/ 61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61"/>
                <a:gd name="T101" fmla="*/ 100 w 10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61">
                  <a:moveTo>
                    <a:pt x="93" y="61"/>
                  </a:moveTo>
                  <a:lnTo>
                    <a:pt x="93" y="58"/>
                  </a:lnTo>
                  <a:lnTo>
                    <a:pt x="92" y="54"/>
                  </a:lnTo>
                  <a:lnTo>
                    <a:pt x="92" y="51"/>
                  </a:lnTo>
                  <a:lnTo>
                    <a:pt x="91" y="48"/>
                  </a:lnTo>
                  <a:lnTo>
                    <a:pt x="88" y="43"/>
                  </a:lnTo>
                  <a:lnTo>
                    <a:pt x="84" y="38"/>
                  </a:lnTo>
                  <a:lnTo>
                    <a:pt x="80" y="34"/>
                  </a:lnTo>
                  <a:lnTo>
                    <a:pt x="75" y="31"/>
                  </a:lnTo>
                  <a:lnTo>
                    <a:pt x="69" y="28"/>
                  </a:lnTo>
                  <a:lnTo>
                    <a:pt x="61" y="25"/>
                  </a:lnTo>
                  <a:lnTo>
                    <a:pt x="47" y="21"/>
                  </a:lnTo>
                  <a:lnTo>
                    <a:pt x="31" y="17"/>
                  </a:lnTo>
                  <a:lnTo>
                    <a:pt x="15" y="13"/>
                  </a:lnTo>
                  <a:lnTo>
                    <a:pt x="7" y="10"/>
                  </a:lnTo>
                  <a:lnTo>
                    <a:pt x="0" y="7"/>
                  </a:lnTo>
                  <a:lnTo>
                    <a:pt x="3" y="0"/>
                  </a:lnTo>
                  <a:lnTo>
                    <a:pt x="10" y="3"/>
                  </a:lnTo>
                  <a:lnTo>
                    <a:pt x="18" y="6"/>
                  </a:lnTo>
                  <a:lnTo>
                    <a:pt x="33" y="10"/>
                  </a:lnTo>
                  <a:lnTo>
                    <a:pt x="49" y="14"/>
                  </a:lnTo>
                  <a:lnTo>
                    <a:pt x="64" y="18"/>
                  </a:lnTo>
                  <a:lnTo>
                    <a:pt x="72" y="21"/>
                  </a:lnTo>
                  <a:lnTo>
                    <a:pt x="78" y="24"/>
                  </a:lnTo>
                  <a:lnTo>
                    <a:pt x="85" y="28"/>
                  </a:lnTo>
                  <a:lnTo>
                    <a:pt x="90" y="33"/>
                  </a:lnTo>
                  <a:lnTo>
                    <a:pt x="94" y="38"/>
                  </a:lnTo>
                  <a:lnTo>
                    <a:pt x="97" y="45"/>
                  </a:lnTo>
                  <a:lnTo>
                    <a:pt x="99" y="49"/>
                  </a:lnTo>
                  <a:lnTo>
                    <a:pt x="99" y="52"/>
                  </a:lnTo>
                  <a:lnTo>
                    <a:pt x="100" y="57"/>
                  </a:lnTo>
                  <a:lnTo>
                    <a:pt x="100" y="61"/>
                  </a:lnTo>
                  <a:lnTo>
                    <a:pt x="93" y="61"/>
                  </a:lnTo>
                  <a:close/>
                </a:path>
              </a:pathLst>
            </a:custGeom>
            <a:solidFill>
              <a:srgbClr val="000000"/>
            </a:solidFill>
            <a:ln w="9525">
              <a:noFill/>
              <a:round/>
              <a:headEnd/>
              <a:tailEnd/>
            </a:ln>
          </p:spPr>
          <p:txBody>
            <a:bodyPr/>
            <a:lstStyle/>
            <a:p>
              <a:endParaRPr lang="he-IL"/>
            </a:p>
          </p:txBody>
        </p:sp>
        <p:sp>
          <p:nvSpPr>
            <p:cNvPr id="81" name="Freeform 459"/>
            <p:cNvSpPr>
              <a:spLocks/>
            </p:cNvSpPr>
            <p:nvPr/>
          </p:nvSpPr>
          <p:spPr bwMode="auto">
            <a:xfrm>
              <a:off x="4465" y="2816"/>
              <a:ext cx="7" cy="1"/>
            </a:xfrm>
            <a:custGeom>
              <a:avLst/>
              <a:gdLst>
                <a:gd name="T0" fmla="*/ 7 w 7"/>
                <a:gd name="T1" fmla="*/ 0 h 1"/>
                <a:gd name="T2" fmla="*/ 0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7" y="0"/>
                  </a:moveTo>
                  <a:lnTo>
                    <a:pt x="0" y="0"/>
                  </a:lnTo>
                  <a:lnTo>
                    <a:pt x="7" y="0"/>
                  </a:lnTo>
                  <a:close/>
                </a:path>
              </a:pathLst>
            </a:custGeom>
            <a:solidFill>
              <a:srgbClr val="000000"/>
            </a:solidFill>
            <a:ln w="9525">
              <a:noFill/>
              <a:round/>
              <a:headEnd/>
              <a:tailEnd/>
            </a:ln>
          </p:spPr>
          <p:txBody>
            <a:bodyPr/>
            <a:lstStyle/>
            <a:p>
              <a:endParaRPr lang="he-IL"/>
            </a:p>
          </p:txBody>
        </p:sp>
        <p:sp>
          <p:nvSpPr>
            <p:cNvPr id="82" name="Freeform 460"/>
            <p:cNvSpPr>
              <a:spLocks/>
            </p:cNvSpPr>
            <p:nvPr/>
          </p:nvSpPr>
          <p:spPr bwMode="auto">
            <a:xfrm>
              <a:off x="4318" y="2663"/>
              <a:ext cx="57" cy="98"/>
            </a:xfrm>
            <a:custGeom>
              <a:avLst/>
              <a:gdLst>
                <a:gd name="T0" fmla="*/ 54 w 57"/>
                <a:gd name="T1" fmla="*/ 98 h 98"/>
                <a:gd name="T2" fmla="*/ 47 w 57"/>
                <a:gd name="T3" fmla="*/ 95 h 98"/>
                <a:gd name="T4" fmla="*/ 41 w 57"/>
                <a:gd name="T5" fmla="*/ 91 h 98"/>
                <a:gd name="T6" fmla="*/ 35 w 57"/>
                <a:gd name="T7" fmla="*/ 87 h 98"/>
                <a:gd name="T8" fmla="*/ 30 w 57"/>
                <a:gd name="T9" fmla="*/ 82 h 98"/>
                <a:gd name="T10" fmla="*/ 25 w 57"/>
                <a:gd name="T11" fmla="*/ 77 h 98"/>
                <a:gd name="T12" fmla="*/ 21 w 57"/>
                <a:gd name="T13" fmla="*/ 71 h 98"/>
                <a:gd name="T14" fmla="*/ 17 w 57"/>
                <a:gd name="T15" fmla="*/ 65 h 98"/>
                <a:gd name="T16" fmla="*/ 13 w 57"/>
                <a:gd name="T17" fmla="*/ 58 h 98"/>
                <a:gd name="T18" fmla="*/ 10 w 57"/>
                <a:gd name="T19" fmla="*/ 52 h 98"/>
                <a:gd name="T20" fmla="*/ 8 w 57"/>
                <a:gd name="T21" fmla="*/ 45 h 98"/>
                <a:gd name="T22" fmla="*/ 5 w 57"/>
                <a:gd name="T23" fmla="*/ 38 h 98"/>
                <a:gd name="T24" fmla="*/ 3 w 57"/>
                <a:gd name="T25" fmla="*/ 31 h 98"/>
                <a:gd name="T26" fmla="*/ 2 w 57"/>
                <a:gd name="T27" fmla="*/ 24 h 98"/>
                <a:gd name="T28" fmla="*/ 1 w 57"/>
                <a:gd name="T29" fmla="*/ 16 h 98"/>
                <a:gd name="T30" fmla="*/ 1 w 57"/>
                <a:gd name="T31" fmla="*/ 8 h 98"/>
                <a:gd name="T32" fmla="*/ 0 w 57"/>
                <a:gd name="T33" fmla="*/ 0 h 98"/>
                <a:gd name="T34" fmla="*/ 8 w 57"/>
                <a:gd name="T35" fmla="*/ 0 h 98"/>
                <a:gd name="T36" fmla="*/ 8 w 57"/>
                <a:gd name="T37" fmla="*/ 7 h 98"/>
                <a:gd name="T38" fmla="*/ 8 w 57"/>
                <a:gd name="T39" fmla="*/ 15 h 98"/>
                <a:gd name="T40" fmla="*/ 9 w 57"/>
                <a:gd name="T41" fmla="*/ 22 h 98"/>
                <a:gd name="T42" fmla="*/ 11 w 57"/>
                <a:gd name="T43" fmla="*/ 29 h 98"/>
                <a:gd name="T44" fmla="*/ 12 w 57"/>
                <a:gd name="T45" fmla="*/ 36 h 98"/>
                <a:gd name="T46" fmla="*/ 15 w 57"/>
                <a:gd name="T47" fmla="*/ 43 h 98"/>
                <a:gd name="T48" fmla="*/ 17 w 57"/>
                <a:gd name="T49" fmla="*/ 49 h 98"/>
                <a:gd name="T50" fmla="*/ 20 w 57"/>
                <a:gd name="T51" fmla="*/ 55 h 98"/>
                <a:gd name="T52" fmla="*/ 23 w 57"/>
                <a:gd name="T53" fmla="*/ 61 h 98"/>
                <a:gd name="T54" fmla="*/ 27 w 57"/>
                <a:gd name="T55" fmla="*/ 67 h 98"/>
                <a:gd name="T56" fmla="*/ 31 w 57"/>
                <a:gd name="T57" fmla="*/ 72 h 98"/>
                <a:gd name="T58" fmla="*/ 35 w 57"/>
                <a:gd name="T59" fmla="*/ 76 h 98"/>
                <a:gd name="T60" fmla="*/ 40 w 57"/>
                <a:gd name="T61" fmla="*/ 81 h 98"/>
                <a:gd name="T62" fmla="*/ 45 w 57"/>
                <a:gd name="T63" fmla="*/ 85 h 98"/>
                <a:gd name="T64" fmla="*/ 51 w 57"/>
                <a:gd name="T65" fmla="*/ 89 h 98"/>
                <a:gd name="T66" fmla="*/ 57 w 57"/>
                <a:gd name="T67" fmla="*/ 92 h 98"/>
                <a:gd name="T68" fmla="*/ 54 w 57"/>
                <a:gd name="T69" fmla="*/ 98 h 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
                <a:gd name="T106" fmla="*/ 0 h 98"/>
                <a:gd name="T107" fmla="*/ 57 w 57"/>
                <a:gd name="T108" fmla="*/ 98 h 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 h="98">
                  <a:moveTo>
                    <a:pt x="54" y="98"/>
                  </a:moveTo>
                  <a:lnTo>
                    <a:pt x="47" y="95"/>
                  </a:lnTo>
                  <a:lnTo>
                    <a:pt x="41" y="91"/>
                  </a:lnTo>
                  <a:lnTo>
                    <a:pt x="35" y="87"/>
                  </a:lnTo>
                  <a:lnTo>
                    <a:pt x="30" y="82"/>
                  </a:lnTo>
                  <a:lnTo>
                    <a:pt x="25" y="77"/>
                  </a:lnTo>
                  <a:lnTo>
                    <a:pt x="21" y="71"/>
                  </a:lnTo>
                  <a:lnTo>
                    <a:pt x="17" y="65"/>
                  </a:lnTo>
                  <a:lnTo>
                    <a:pt x="13" y="58"/>
                  </a:lnTo>
                  <a:lnTo>
                    <a:pt x="10" y="52"/>
                  </a:lnTo>
                  <a:lnTo>
                    <a:pt x="8" y="45"/>
                  </a:lnTo>
                  <a:lnTo>
                    <a:pt x="5" y="38"/>
                  </a:lnTo>
                  <a:lnTo>
                    <a:pt x="3" y="31"/>
                  </a:lnTo>
                  <a:lnTo>
                    <a:pt x="2" y="24"/>
                  </a:lnTo>
                  <a:lnTo>
                    <a:pt x="1" y="16"/>
                  </a:lnTo>
                  <a:lnTo>
                    <a:pt x="1" y="8"/>
                  </a:lnTo>
                  <a:lnTo>
                    <a:pt x="0" y="0"/>
                  </a:lnTo>
                  <a:lnTo>
                    <a:pt x="8" y="0"/>
                  </a:lnTo>
                  <a:lnTo>
                    <a:pt x="8" y="7"/>
                  </a:lnTo>
                  <a:lnTo>
                    <a:pt x="8" y="15"/>
                  </a:lnTo>
                  <a:lnTo>
                    <a:pt x="9" y="22"/>
                  </a:lnTo>
                  <a:lnTo>
                    <a:pt x="11" y="29"/>
                  </a:lnTo>
                  <a:lnTo>
                    <a:pt x="12" y="36"/>
                  </a:lnTo>
                  <a:lnTo>
                    <a:pt x="15" y="43"/>
                  </a:lnTo>
                  <a:lnTo>
                    <a:pt x="17" y="49"/>
                  </a:lnTo>
                  <a:lnTo>
                    <a:pt x="20" y="55"/>
                  </a:lnTo>
                  <a:lnTo>
                    <a:pt x="23" y="61"/>
                  </a:lnTo>
                  <a:lnTo>
                    <a:pt x="27" y="67"/>
                  </a:lnTo>
                  <a:lnTo>
                    <a:pt x="31" y="72"/>
                  </a:lnTo>
                  <a:lnTo>
                    <a:pt x="35" y="76"/>
                  </a:lnTo>
                  <a:lnTo>
                    <a:pt x="40" y="81"/>
                  </a:lnTo>
                  <a:lnTo>
                    <a:pt x="45" y="85"/>
                  </a:lnTo>
                  <a:lnTo>
                    <a:pt x="51" y="89"/>
                  </a:lnTo>
                  <a:lnTo>
                    <a:pt x="57" y="92"/>
                  </a:lnTo>
                  <a:lnTo>
                    <a:pt x="54" y="98"/>
                  </a:lnTo>
                  <a:close/>
                </a:path>
              </a:pathLst>
            </a:custGeom>
            <a:solidFill>
              <a:srgbClr val="000000"/>
            </a:solidFill>
            <a:ln w="9525">
              <a:noFill/>
              <a:round/>
              <a:headEnd/>
              <a:tailEnd/>
            </a:ln>
          </p:spPr>
          <p:txBody>
            <a:bodyPr/>
            <a:lstStyle/>
            <a:p>
              <a:endParaRPr lang="he-IL"/>
            </a:p>
          </p:txBody>
        </p:sp>
        <p:sp>
          <p:nvSpPr>
            <p:cNvPr id="83" name="Freeform 461"/>
            <p:cNvSpPr>
              <a:spLocks/>
            </p:cNvSpPr>
            <p:nvPr/>
          </p:nvSpPr>
          <p:spPr bwMode="auto">
            <a:xfrm>
              <a:off x="4372" y="2755"/>
              <a:ext cx="3" cy="7"/>
            </a:xfrm>
            <a:custGeom>
              <a:avLst/>
              <a:gdLst>
                <a:gd name="T0" fmla="*/ 0 w 3"/>
                <a:gd name="T1" fmla="*/ 7 h 7"/>
                <a:gd name="T2" fmla="*/ 0 w 3"/>
                <a:gd name="T3" fmla="*/ 6 h 7"/>
                <a:gd name="T4" fmla="*/ 3 w 3"/>
                <a:gd name="T5" fmla="*/ 0 h 7"/>
                <a:gd name="T6" fmla="*/ 0 w 3"/>
                <a:gd name="T7" fmla="*/ 7 h 7"/>
                <a:gd name="T8" fmla="*/ 0 60000 65536"/>
                <a:gd name="T9" fmla="*/ 0 60000 65536"/>
                <a:gd name="T10" fmla="*/ 0 60000 65536"/>
                <a:gd name="T11" fmla="*/ 0 60000 65536"/>
                <a:gd name="T12" fmla="*/ 0 w 3"/>
                <a:gd name="T13" fmla="*/ 0 h 7"/>
                <a:gd name="T14" fmla="*/ 3 w 3"/>
                <a:gd name="T15" fmla="*/ 7 h 7"/>
              </a:gdLst>
              <a:ahLst/>
              <a:cxnLst>
                <a:cxn ang="T8">
                  <a:pos x="T0" y="T1"/>
                </a:cxn>
                <a:cxn ang="T9">
                  <a:pos x="T2" y="T3"/>
                </a:cxn>
                <a:cxn ang="T10">
                  <a:pos x="T4" y="T5"/>
                </a:cxn>
                <a:cxn ang="T11">
                  <a:pos x="T6" y="T7"/>
                </a:cxn>
              </a:cxnLst>
              <a:rect l="T12" t="T13" r="T14" b="T15"/>
              <a:pathLst>
                <a:path w="3" h="7">
                  <a:moveTo>
                    <a:pt x="0" y="7"/>
                  </a:moveTo>
                  <a:lnTo>
                    <a:pt x="0" y="6"/>
                  </a:lnTo>
                  <a:lnTo>
                    <a:pt x="3" y="0"/>
                  </a:lnTo>
                  <a:lnTo>
                    <a:pt x="0" y="7"/>
                  </a:lnTo>
                  <a:close/>
                </a:path>
              </a:pathLst>
            </a:custGeom>
            <a:solidFill>
              <a:srgbClr val="000000"/>
            </a:solidFill>
            <a:ln w="9525">
              <a:noFill/>
              <a:round/>
              <a:headEnd/>
              <a:tailEnd/>
            </a:ln>
          </p:spPr>
          <p:txBody>
            <a:bodyPr/>
            <a:lstStyle/>
            <a:p>
              <a:endParaRPr lang="he-IL"/>
            </a:p>
          </p:txBody>
        </p:sp>
        <p:sp>
          <p:nvSpPr>
            <p:cNvPr id="84" name="Freeform 462"/>
            <p:cNvSpPr>
              <a:spLocks/>
            </p:cNvSpPr>
            <p:nvPr/>
          </p:nvSpPr>
          <p:spPr bwMode="auto">
            <a:xfrm>
              <a:off x="4318" y="2646"/>
              <a:ext cx="9" cy="17"/>
            </a:xfrm>
            <a:custGeom>
              <a:avLst/>
              <a:gdLst>
                <a:gd name="T0" fmla="*/ 0 w 9"/>
                <a:gd name="T1" fmla="*/ 17 h 17"/>
                <a:gd name="T2" fmla="*/ 1 w 9"/>
                <a:gd name="T3" fmla="*/ 8 h 17"/>
                <a:gd name="T4" fmla="*/ 2 w 9"/>
                <a:gd name="T5" fmla="*/ 0 h 17"/>
                <a:gd name="T6" fmla="*/ 9 w 9"/>
                <a:gd name="T7" fmla="*/ 1 h 17"/>
                <a:gd name="T8" fmla="*/ 8 w 9"/>
                <a:gd name="T9" fmla="*/ 9 h 17"/>
                <a:gd name="T10" fmla="*/ 8 w 9"/>
                <a:gd name="T11" fmla="*/ 17 h 17"/>
                <a:gd name="T12" fmla="*/ 0 w 9"/>
                <a:gd name="T13" fmla="*/ 17 h 17"/>
                <a:gd name="T14" fmla="*/ 0 60000 65536"/>
                <a:gd name="T15" fmla="*/ 0 60000 65536"/>
                <a:gd name="T16" fmla="*/ 0 60000 65536"/>
                <a:gd name="T17" fmla="*/ 0 60000 65536"/>
                <a:gd name="T18" fmla="*/ 0 60000 65536"/>
                <a:gd name="T19" fmla="*/ 0 60000 65536"/>
                <a:gd name="T20" fmla="*/ 0 60000 65536"/>
                <a:gd name="T21" fmla="*/ 0 w 9"/>
                <a:gd name="T22" fmla="*/ 0 h 17"/>
                <a:gd name="T23" fmla="*/ 9 w 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7">
                  <a:moveTo>
                    <a:pt x="0" y="17"/>
                  </a:moveTo>
                  <a:lnTo>
                    <a:pt x="1" y="8"/>
                  </a:lnTo>
                  <a:lnTo>
                    <a:pt x="2" y="0"/>
                  </a:lnTo>
                  <a:lnTo>
                    <a:pt x="9" y="1"/>
                  </a:lnTo>
                  <a:lnTo>
                    <a:pt x="8" y="9"/>
                  </a:lnTo>
                  <a:lnTo>
                    <a:pt x="8" y="17"/>
                  </a:lnTo>
                  <a:lnTo>
                    <a:pt x="0" y="17"/>
                  </a:lnTo>
                  <a:close/>
                </a:path>
              </a:pathLst>
            </a:custGeom>
            <a:solidFill>
              <a:srgbClr val="000000"/>
            </a:solidFill>
            <a:ln w="9525">
              <a:noFill/>
              <a:round/>
              <a:headEnd/>
              <a:tailEnd/>
            </a:ln>
          </p:spPr>
          <p:txBody>
            <a:bodyPr/>
            <a:lstStyle/>
            <a:p>
              <a:endParaRPr lang="he-IL"/>
            </a:p>
          </p:txBody>
        </p:sp>
        <p:sp>
          <p:nvSpPr>
            <p:cNvPr id="85" name="Freeform 463"/>
            <p:cNvSpPr>
              <a:spLocks/>
            </p:cNvSpPr>
            <p:nvPr/>
          </p:nvSpPr>
          <p:spPr bwMode="auto">
            <a:xfrm>
              <a:off x="4318" y="2663"/>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rgbClr val="000000"/>
            </a:solidFill>
            <a:ln w="9525">
              <a:noFill/>
              <a:round/>
              <a:headEnd/>
              <a:tailEnd/>
            </a:ln>
          </p:spPr>
          <p:txBody>
            <a:bodyPr/>
            <a:lstStyle/>
            <a:p>
              <a:endParaRPr lang="he-IL"/>
            </a:p>
          </p:txBody>
        </p:sp>
        <p:sp>
          <p:nvSpPr>
            <p:cNvPr id="86" name="Freeform 464"/>
            <p:cNvSpPr>
              <a:spLocks/>
            </p:cNvSpPr>
            <p:nvPr/>
          </p:nvSpPr>
          <p:spPr bwMode="auto">
            <a:xfrm>
              <a:off x="4322" y="2643"/>
              <a:ext cx="139" cy="109"/>
            </a:xfrm>
            <a:custGeom>
              <a:avLst/>
              <a:gdLst>
                <a:gd name="T0" fmla="*/ 4 w 139"/>
                <a:gd name="T1" fmla="*/ 0 h 109"/>
                <a:gd name="T2" fmla="*/ 13 w 139"/>
                <a:gd name="T3" fmla="*/ 7 h 109"/>
                <a:gd name="T4" fmla="*/ 22 w 139"/>
                <a:gd name="T5" fmla="*/ 11 h 109"/>
                <a:gd name="T6" fmla="*/ 29 w 139"/>
                <a:gd name="T7" fmla="*/ 15 h 109"/>
                <a:gd name="T8" fmla="*/ 37 w 139"/>
                <a:gd name="T9" fmla="*/ 18 h 109"/>
                <a:gd name="T10" fmla="*/ 50 w 139"/>
                <a:gd name="T11" fmla="*/ 23 h 109"/>
                <a:gd name="T12" fmla="*/ 57 w 139"/>
                <a:gd name="T13" fmla="*/ 26 h 109"/>
                <a:gd name="T14" fmla="*/ 64 w 139"/>
                <a:gd name="T15" fmla="*/ 29 h 109"/>
                <a:gd name="T16" fmla="*/ 71 w 139"/>
                <a:gd name="T17" fmla="*/ 32 h 109"/>
                <a:gd name="T18" fmla="*/ 79 w 139"/>
                <a:gd name="T19" fmla="*/ 37 h 109"/>
                <a:gd name="T20" fmla="*/ 87 w 139"/>
                <a:gd name="T21" fmla="*/ 43 h 109"/>
                <a:gd name="T22" fmla="*/ 95 w 139"/>
                <a:gd name="T23" fmla="*/ 51 h 109"/>
                <a:gd name="T24" fmla="*/ 100 w 139"/>
                <a:gd name="T25" fmla="*/ 56 h 109"/>
                <a:gd name="T26" fmla="*/ 105 w 139"/>
                <a:gd name="T27" fmla="*/ 61 h 109"/>
                <a:gd name="T28" fmla="*/ 116 w 139"/>
                <a:gd name="T29" fmla="*/ 72 h 109"/>
                <a:gd name="T30" fmla="*/ 127 w 139"/>
                <a:gd name="T31" fmla="*/ 87 h 109"/>
                <a:gd name="T32" fmla="*/ 139 w 139"/>
                <a:gd name="T33" fmla="*/ 104 h 109"/>
                <a:gd name="T34" fmla="*/ 133 w 139"/>
                <a:gd name="T35" fmla="*/ 109 h 109"/>
                <a:gd name="T36" fmla="*/ 121 w 139"/>
                <a:gd name="T37" fmla="*/ 92 h 109"/>
                <a:gd name="T38" fmla="*/ 109 w 139"/>
                <a:gd name="T39" fmla="*/ 77 h 109"/>
                <a:gd name="T40" fmla="*/ 99 w 139"/>
                <a:gd name="T41" fmla="*/ 66 h 109"/>
                <a:gd name="T42" fmla="*/ 94 w 139"/>
                <a:gd name="T43" fmla="*/ 61 h 109"/>
                <a:gd name="T44" fmla="*/ 90 w 139"/>
                <a:gd name="T45" fmla="*/ 56 h 109"/>
                <a:gd name="T46" fmla="*/ 82 w 139"/>
                <a:gd name="T47" fmla="*/ 49 h 109"/>
                <a:gd name="T48" fmla="*/ 74 w 139"/>
                <a:gd name="T49" fmla="*/ 44 h 109"/>
                <a:gd name="T50" fmla="*/ 67 w 139"/>
                <a:gd name="T51" fmla="*/ 39 h 109"/>
                <a:gd name="T52" fmla="*/ 61 w 139"/>
                <a:gd name="T53" fmla="*/ 36 h 109"/>
                <a:gd name="T54" fmla="*/ 54 w 139"/>
                <a:gd name="T55" fmla="*/ 33 h 109"/>
                <a:gd name="T56" fmla="*/ 48 w 139"/>
                <a:gd name="T57" fmla="*/ 30 h 109"/>
                <a:gd name="T58" fmla="*/ 34 w 139"/>
                <a:gd name="T59" fmla="*/ 25 h 109"/>
                <a:gd name="T60" fmla="*/ 26 w 139"/>
                <a:gd name="T61" fmla="*/ 22 h 109"/>
                <a:gd name="T62" fmla="*/ 18 w 139"/>
                <a:gd name="T63" fmla="*/ 18 h 109"/>
                <a:gd name="T64" fmla="*/ 9 w 139"/>
                <a:gd name="T65" fmla="*/ 13 h 109"/>
                <a:gd name="T66" fmla="*/ 0 w 139"/>
                <a:gd name="T67" fmla="*/ 7 h 109"/>
                <a:gd name="T68" fmla="*/ 4 w 13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9"/>
                <a:gd name="T106" fmla="*/ 0 h 109"/>
                <a:gd name="T107" fmla="*/ 139 w 13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9" h="109">
                  <a:moveTo>
                    <a:pt x="4" y="0"/>
                  </a:moveTo>
                  <a:lnTo>
                    <a:pt x="13" y="7"/>
                  </a:lnTo>
                  <a:lnTo>
                    <a:pt x="22" y="11"/>
                  </a:lnTo>
                  <a:lnTo>
                    <a:pt x="29" y="15"/>
                  </a:lnTo>
                  <a:lnTo>
                    <a:pt x="37" y="18"/>
                  </a:lnTo>
                  <a:lnTo>
                    <a:pt x="50" y="23"/>
                  </a:lnTo>
                  <a:lnTo>
                    <a:pt x="57" y="26"/>
                  </a:lnTo>
                  <a:lnTo>
                    <a:pt x="64" y="29"/>
                  </a:lnTo>
                  <a:lnTo>
                    <a:pt x="71" y="32"/>
                  </a:lnTo>
                  <a:lnTo>
                    <a:pt x="79" y="37"/>
                  </a:lnTo>
                  <a:lnTo>
                    <a:pt x="87" y="43"/>
                  </a:lnTo>
                  <a:lnTo>
                    <a:pt x="95" y="51"/>
                  </a:lnTo>
                  <a:lnTo>
                    <a:pt x="100" y="56"/>
                  </a:lnTo>
                  <a:lnTo>
                    <a:pt x="105" y="61"/>
                  </a:lnTo>
                  <a:lnTo>
                    <a:pt x="116" y="72"/>
                  </a:lnTo>
                  <a:lnTo>
                    <a:pt x="127" y="87"/>
                  </a:lnTo>
                  <a:lnTo>
                    <a:pt x="139" y="104"/>
                  </a:lnTo>
                  <a:lnTo>
                    <a:pt x="133" y="109"/>
                  </a:lnTo>
                  <a:lnTo>
                    <a:pt x="121" y="92"/>
                  </a:lnTo>
                  <a:lnTo>
                    <a:pt x="109" y="77"/>
                  </a:lnTo>
                  <a:lnTo>
                    <a:pt x="99" y="66"/>
                  </a:lnTo>
                  <a:lnTo>
                    <a:pt x="94" y="61"/>
                  </a:lnTo>
                  <a:lnTo>
                    <a:pt x="90" y="56"/>
                  </a:lnTo>
                  <a:lnTo>
                    <a:pt x="82" y="49"/>
                  </a:lnTo>
                  <a:lnTo>
                    <a:pt x="74" y="44"/>
                  </a:lnTo>
                  <a:lnTo>
                    <a:pt x="67" y="39"/>
                  </a:lnTo>
                  <a:lnTo>
                    <a:pt x="61" y="36"/>
                  </a:lnTo>
                  <a:lnTo>
                    <a:pt x="54" y="33"/>
                  </a:lnTo>
                  <a:lnTo>
                    <a:pt x="48" y="30"/>
                  </a:lnTo>
                  <a:lnTo>
                    <a:pt x="34" y="25"/>
                  </a:lnTo>
                  <a:lnTo>
                    <a:pt x="26" y="22"/>
                  </a:lnTo>
                  <a:lnTo>
                    <a:pt x="18" y="18"/>
                  </a:lnTo>
                  <a:lnTo>
                    <a:pt x="9" y="13"/>
                  </a:lnTo>
                  <a:lnTo>
                    <a:pt x="0" y="7"/>
                  </a:lnTo>
                  <a:lnTo>
                    <a:pt x="4" y="0"/>
                  </a:lnTo>
                  <a:close/>
                </a:path>
              </a:pathLst>
            </a:custGeom>
            <a:solidFill>
              <a:srgbClr val="000000"/>
            </a:solidFill>
            <a:ln w="9525">
              <a:noFill/>
              <a:round/>
              <a:headEnd/>
              <a:tailEnd/>
            </a:ln>
          </p:spPr>
          <p:txBody>
            <a:bodyPr/>
            <a:lstStyle/>
            <a:p>
              <a:endParaRPr lang="he-IL"/>
            </a:p>
          </p:txBody>
        </p:sp>
        <p:sp>
          <p:nvSpPr>
            <p:cNvPr id="87" name="Freeform 465"/>
            <p:cNvSpPr>
              <a:spLocks/>
            </p:cNvSpPr>
            <p:nvPr/>
          </p:nvSpPr>
          <p:spPr bwMode="auto">
            <a:xfrm>
              <a:off x="4320" y="2640"/>
              <a:ext cx="7" cy="10"/>
            </a:xfrm>
            <a:custGeom>
              <a:avLst/>
              <a:gdLst>
                <a:gd name="T0" fmla="*/ 0 w 7"/>
                <a:gd name="T1" fmla="*/ 6 h 10"/>
                <a:gd name="T2" fmla="*/ 1 w 7"/>
                <a:gd name="T3" fmla="*/ 0 h 10"/>
                <a:gd name="T4" fmla="*/ 6 w 7"/>
                <a:gd name="T5" fmla="*/ 3 h 10"/>
                <a:gd name="T6" fmla="*/ 2 w 7"/>
                <a:gd name="T7" fmla="*/ 10 h 10"/>
                <a:gd name="T8" fmla="*/ 7 w 7"/>
                <a:gd name="T9" fmla="*/ 7 h 10"/>
                <a:gd name="T10" fmla="*/ 0 w 7"/>
                <a:gd name="T11" fmla="*/ 6 h 10"/>
                <a:gd name="T12" fmla="*/ 0 60000 65536"/>
                <a:gd name="T13" fmla="*/ 0 60000 65536"/>
                <a:gd name="T14" fmla="*/ 0 60000 65536"/>
                <a:gd name="T15" fmla="*/ 0 60000 65536"/>
                <a:gd name="T16" fmla="*/ 0 60000 65536"/>
                <a:gd name="T17" fmla="*/ 0 60000 65536"/>
                <a:gd name="T18" fmla="*/ 0 w 7"/>
                <a:gd name="T19" fmla="*/ 0 h 10"/>
                <a:gd name="T20" fmla="*/ 7 w 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 h="10">
                  <a:moveTo>
                    <a:pt x="0" y="6"/>
                  </a:moveTo>
                  <a:lnTo>
                    <a:pt x="1" y="0"/>
                  </a:lnTo>
                  <a:lnTo>
                    <a:pt x="6" y="3"/>
                  </a:lnTo>
                  <a:lnTo>
                    <a:pt x="2" y="10"/>
                  </a:lnTo>
                  <a:lnTo>
                    <a:pt x="7" y="7"/>
                  </a:lnTo>
                  <a:lnTo>
                    <a:pt x="0" y="6"/>
                  </a:lnTo>
                  <a:close/>
                </a:path>
              </a:pathLst>
            </a:custGeom>
            <a:solidFill>
              <a:srgbClr val="000000"/>
            </a:solidFill>
            <a:ln w="9525">
              <a:noFill/>
              <a:round/>
              <a:headEnd/>
              <a:tailEnd/>
            </a:ln>
          </p:spPr>
          <p:txBody>
            <a:bodyPr/>
            <a:lstStyle/>
            <a:p>
              <a:endParaRPr lang="he-IL"/>
            </a:p>
          </p:txBody>
        </p:sp>
        <p:sp>
          <p:nvSpPr>
            <p:cNvPr id="88" name="Freeform 466"/>
            <p:cNvSpPr>
              <a:spLocks/>
            </p:cNvSpPr>
            <p:nvPr/>
          </p:nvSpPr>
          <p:spPr bwMode="auto">
            <a:xfrm>
              <a:off x="4455" y="2586"/>
              <a:ext cx="92" cy="164"/>
            </a:xfrm>
            <a:custGeom>
              <a:avLst/>
              <a:gdLst>
                <a:gd name="T0" fmla="*/ 0 w 92"/>
                <a:gd name="T1" fmla="*/ 163 h 164"/>
                <a:gd name="T2" fmla="*/ 2 w 92"/>
                <a:gd name="T3" fmla="*/ 150 h 164"/>
                <a:gd name="T4" fmla="*/ 4 w 92"/>
                <a:gd name="T5" fmla="*/ 136 h 164"/>
                <a:gd name="T6" fmla="*/ 7 w 92"/>
                <a:gd name="T7" fmla="*/ 124 h 164"/>
                <a:gd name="T8" fmla="*/ 10 w 92"/>
                <a:gd name="T9" fmla="*/ 112 h 164"/>
                <a:gd name="T10" fmla="*/ 14 w 92"/>
                <a:gd name="T11" fmla="*/ 101 h 164"/>
                <a:gd name="T12" fmla="*/ 18 w 92"/>
                <a:gd name="T13" fmla="*/ 91 h 164"/>
                <a:gd name="T14" fmla="*/ 22 w 92"/>
                <a:gd name="T15" fmla="*/ 80 h 164"/>
                <a:gd name="T16" fmla="*/ 27 w 92"/>
                <a:gd name="T17" fmla="*/ 70 h 164"/>
                <a:gd name="T18" fmla="*/ 33 w 92"/>
                <a:gd name="T19" fmla="*/ 61 h 164"/>
                <a:gd name="T20" fmla="*/ 39 w 92"/>
                <a:gd name="T21" fmla="*/ 51 h 164"/>
                <a:gd name="T22" fmla="*/ 45 w 92"/>
                <a:gd name="T23" fmla="*/ 42 h 164"/>
                <a:gd name="T24" fmla="*/ 53 w 92"/>
                <a:gd name="T25" fmla="*/ 33 h 164"/>
                <a:gd name="T26" fmla="*/ 60 w 92"/>
                <a:gd name="T27" fmla="*/ 25 h 164"/>
                <a:gd name="T28" fmla="*/ 68 w 92"/>
                <a:gd name="T29" fmla="*/ 16 h 164"/>
                <a:gd name="T30" fmla="*/ 78 w 92"/>
                <a:gd name="T31" fmla="*/ 8 h 164"/>
                <a:gd name="T32" fmla="*/ 87 w 92"/>
                <a:gd name="T33" fmla="*/ 0 h 164"/>
                <a:gd name="T34" fmla="*/ 92 w 92"/>
                <a:gd name="T35" fmla="*/ 6 h 164"/>
                <a:gd name="T36" fmla="*/ 83 w 92"/>
                <a:gd name="T37" fmla="*/ 14 h 164"/>
                <a:gd name="T38" fmla="*/ 74 w 92"/>
                <a:gd name="T39" fmla="*/ 22 h 164"/>
                <a:gd name="T40" fmla="*/ 66 w 92"/>
                <a:gd name="T41" fmla="*/ 30 h 164"/>
                <a:gd name="T42" fmla="*/ 58 w 92"/>
                <a:gd name="T43" fmla="*/ 38 h 164"/>
                <a:gd name="T44" fmla="*/ 51 w 92"/>
                <a:gd name="T45" fmla="*/ 47 h 164"/>
                <a:gd name="T46" fmla="*/ 45 w 92"/>
                <a:gd name="T47" fmla="*/ 56 h 164"/>
                <a:gd name="T48" fmla="*/ 39 w 92"/>
                <a:gd name="T49" fmla="*/ 65 h 164"/>
                <a:gd name="T50" fmla="*/ 34 w 92"/>
                <a:gd name="T51" fmla="*/ 74 h 164"/>
                <a:gd name="T52" fmla="*/ 29 w 92"/>
                <a:gd name="T53" fmla="*/ 84 h 164"/>
                <a:gd name="T54" fmla="*/ 24 w 92"/>
                <a:gd name="T55" fmla="*/ 94 h 164"/>
                <a:gd name="T56" fmla="*/ 21 w 92"/>
                <a:gd name="T57" fmla="*/ 104 h 164"/>
                <a:gd name="T58" fmla="*/ 17 w 92"/>
                <a:gd name="T59" fmla="*/ 115 h 164"/>
                <a:gd name="T60" fmla="*/ 14 w 92"/>
                <a:gd name="T61" fmla="*/ 126 h 164"/>
                <a:gd name="T62" fmla="*/ 11 w 92"/>
                <a:gd name="T63" fmla="*/ 139 h 164"/>
                <a:gd name="T64" fmla="*/ 9 w 92"/>
                <a:gd name="T65" fmla="*/ 151 h 164"/>
                <a:gd name="T66" fmla="*/ 7 w 92"/>
                <a:gd name="T67" fmla="*/ 164 h 164"/>
                <a:gd name="T68" fmla="*/ 0 w 92"/>
                <a:gd name="T69" fmla="*/ 163 h 1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2"/>
                <a:gd name="T106" fmla="*/ 0 h 164"/>
                <a:gd name="T107" fmla="*/ 92 w 92"/>
                <a:gd name="T108" fmla="*/ 164 h 1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2" h="164">
                  <a:moveTo>
                    <a:pt x="0" y="163"/>
                  </a:moveTo>
                  <a:lnTo>
                    <a:pt x="2" y="150"/>
                  </a:lnTo>
                  <a:lnTo>
                    <a:pt x="4" y="136"/>
                  </a:lnTo>
                  <a:lnTo>
                    <a:pt x="7" y="124"/>
                  </a:lnTo>
                  <a:lnTo>
                    <a:pt x="10" y="112"/>
                  </a:lnTo>
                  <a:lnTo>
                    <a:pt x="14" y="101"/>
                  </a:lnTo>
                  <a:lnTo>
                    <a:pt x="18" y="91"/>
                  </a:lnTo>
                  <a:lnTo>
                    <a:pt x="22" y="80"/>
                  </a:lnTo>
                  <a:lnTo>
                    <a:pt x="27" y="70"/>
                  </a:lnTo>
                  <a:lnTo>
                    <a:pt x="33" y="61"/>
                  </a:lnTo>
                  <a:lnTo>
                    <a:pt x="39" y="51"/>
                  </a:lnTo>
                  <a:lnTo>
                    <a:pt x="45" y="42"/>
                  </a:lnTo>
                  <a:lnTo>
                    <a:pt x="53" y="33"/>
                  </a:lnTo>
                  <a:lnTo>
                    <a:pt x="60" y="25"/>
                  </a:lnTo>
                  <a:lnTo>
                    <a:pt x="68" y="16"/>
                  </a:lnTo>
                  <a:lnTo>
                    <a:pt x="78" y="8"/>
                  </a:lnTo>
                  <a:lnTo>
                    <a:pt x="87" y="0"/>
                  </a:lnTo>
                  <a:lnTo>
                    <a:pt x="92" y="6"/>
                  </a:lnTo>
                  <a:lnTo>
                    <a:pt x="83" y="14"/>
                  </a:lnTo>
                  <a:lnTo>
                    <a:pt x="74" y="22"/>
                  </a:lnTo>
                  <a:lnTo>
                    <a:pt x="66" y="30"/>
                  </a:lnTo>
                  <a:lnTo>
                    <a:pt x="58" y="38"/>
                  </a:lnTo>
                  <a:lnTo>
                    <a:pt x="51" y="47"/>
                  </a:lnTo>
                  <a:lnTo>
                    <a:pt x="45" y="56"/>
                  </a:lnTo>
                  <a:lnTo>
                    <a:pt x="39" y="65"/>
                  </a:lnTo>
                  <a:lnTo>
                    <a:pt x="34" y="74"/>
                  </a:lnTo>
                  <a:lnTo>
                    <a:pt x="29" y="84"/>
                  </a:lnTo>
                  <a:lnTo>
                    <a:pt x="24" y="94"/>
                  </a:lnTo>
                  <a:lnTo>
                    <a:pt x="21" y="104"/>
                  </a:lnTo>
                  <a:lnTo>
                    <a:pt x="17" y="115"/>
                  </a:lnTo>
                  <a:lnTo>
                    <a:pt x="14" y="126"/>
                  </a:lnTo>
                  <a:lnTo>
                    <a:pt x="11" y="139"/>
                  </a:lnTo>
                  <a:lnTo>
                    <a:pt x="9" y="151"/>
                  </a:lnTo>
                  <a:lnTo>
                    <a:pt x="7" y="164"/>
                  </a:lnTo>
                  <a:lnTo>
                    <a:pt x="0" y="163"/>
                  </a:lnTo>
                  <a:close/>
                </a:path>
              </a:pathLst>
            </a:custGeom>
            <a:solidFill>
              <a:srgbClr val="000000"/>
            </a:solidFill>
            <a:ln w="9525">
              <a:noFill/>
              <a:round/>
              <a:headEnd/>
              <a:tailEnd/>
            </a:ln>
          </p:spPr>
          <p:txBody>
            <a:bodyPr/>
            <a:lstStyle/>
            <a:p>
              <a:endParaRPr lang="he-IL"/>
            </a:p>
          </p:txBody>
        </p:sp>
        <p:sp>
          <p:nvSpPr>
            <p:cNvPr id="89" name="Freeform 467"/>
            <p:cNvSpPr>
              <a:spLocks/>
            </p:cNvSpPr>
            <p:nvPr/>
          </p:nvSpPr>
          <p:spPr bwMode="auto">
            <a:xfrm>
              <a:off x="4455" y="2747"/>
              <a:ext cx="7" cy="12"/>
            </a:xfrm>
            <a:custGeom>
              <a:avLst/>
              <a:gdLst>
                <a:gd name="T0" fmla="*/ 0 w 7"/>
                <a:gd name="T1" fmla="*/ 5 h 12"/>
                <a:gd name="T2" fmla="*/ 6 w 7"/>
                <a:gd name="T3" fmla="*/ 12 h 12"/>
                <a:gd name="T4" fmla="*/ 7 w 7"/>
                <a:gd name="T5" fmla="*/ 3 h 12"/>
                <a:gd name="T6" fmla="*/ 0 w 7"/>
                <a:gd name="T7" fmla="*/ 2 h 12"/>
                <a:gd name="T8" fmla="*/ 6 w 7"/>
                <a:gd name="T9" fmla="*/ 0 h 12"/>
                <a:gd name="T10" fmla="*/ 0 w 7"/>
                <a:gd name="T11" fmla="*/ 5 h 12"/>
                <a:gd name="T12" fmla="*/ 0 60000 65536"/>
                <a:gd name="T13" fmla="*/ 0 60000 65536"/>
                <a:gd name="T14" fmla="*/ 0 60000 65536"/>
                <a:gd name="T15" fmla="*/ 0 60000 65536"/>
                <a:gd name="T16" fmla="*/ 0 60000 65536"/>
                <a:gd name="T17" fmla="*/ 0 60000 65536"/>
                <a:gd name="T18" fmla="*/ 0 w 7"/>
                <a:gd name="T19" fmla="*/ 0 h 12"/>
                <a:gd name="T20" fmla="*/ 7 w 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 h="12">
                  <a:moveTo>
                    <a:pt x="0" y="5"/>
                  </a:moveTo>
                  <a:lnTo>
                    <a:pt x="6" y="12"/>
                  </a:lnTo>
                  <a:lnTo>
                    <a:pt x="7" y="3"/>
                  </a:lnTo>
                  <a:lnTo>
                    <a:pt x="0" y="2"/>
                  </a:lnTo>
                  <a:lnTo>
                    <a:pt x="6" y="0"/>
                  </a:lnTo>
                  <a:lnTo>
                    <a:pt x="0" y="5"/>
                  </a:lnTo>
                  <a:close/>
                </a:path>
              </a:pathLst>
            </a:custGeom>
            <a:solidFill>
              <a:srgbClr val="000000"/>
            </a:solidFill>
            <a:ln w="9525">
              <a:noFill/>
              <a:round/>
              <a:headEnd/>
              <a:tailEnd/>
            </a:ln>
          </p:spPr>
          <p:txBody>
            <a:bodyPr/>
            <a:lstStyle/>
            <a:p>
              <a:endParaRPr lang="he-IL"/>
            </a:p>
          </p:txBody>
        </p:sp>
        <p:sp>
          <p:nvSpPr>
            <p:cNvPr id="90" name="Freeform 468"/>
            <p:cNvSpPr>
              <a:spLocks/>
            </p:cNvSpPr>
            <p:nvPr/>
          </p:nvSpPr>
          <p:spPr bwMode="auto">
            <a:xfrm>
              <a:off x="4541" y="2588"/>
              <a:ext cx="14" cy="91"/>
            </a:xfrm>
            <a:custGeom>
              <a:avLst/>
              <a:gdLst>
                <a:gd name="T0" fmla="*/ 7 w 14"/>
                <a:gd name="T1" fmla="*/ 0 h 91"/>
                <a:gd name="T2" fmla="*/ 9 w 14"/>
                <a:gd name="T3" fmla="*/ 5 h 91"/>
                <a:gd name="T4" fmla="*/ 10 w 14"/>
                <a:gd name="T5" fmla="*/ 11 h 91"/>
                <a:gd name="T6" fmla="*/ 12 w 14"/>
                <a:gd name="T7" fmla="*/ 22 h 91"/>
                <a:gd name="T8" fmla="*/ 14 w 14"/>
                <a:gd name="T9" fmla="*/ 34 h 91"/>
                <a:gd name="T10" fmla="*/ 14 w 14"/>
                <a:gd name="T11" fmla="*/ 45 h 91"/>
                <a:gd name="T12" fmla="*/ 14 w 14"/>
                <a:gd name="T13" fmla="*/ 57 h 91"/>
                <a:gd name="T14" fmla="*/ 13 w 14"/>
                <a:gd name="T15" fmla="*/ 68 h 91"/>
                <a:gd name="T16" fmla="*/ 12 w 14"/>
                <a:gd name="T17" fmla="*/ 80 h 91"/>
                <a:gd name="T18" fmla="*/ 10 w 14"/>
                <a:gd name="T19" fmla="*/ 91 h 91"/>
                <a:gd name="T20" fmla="*/ 3 w 14"/>
                <a:gd name="T21" fmla="*/ 90 h 91"/>
                <a:gd name="T22" fmla="*/ 5 w 14"/>
                <a:gd name="T23" fmla="*/ 79 h 91"/>
                <a:gd name="T24" fmla="*/ 6 w 14"/>
                <a:gd name="T25" fmla="*/ 68 h 91"/>
                <a:gd name="T26" fmla="*/ 7 w 14"/>
                <a:gd name="T27" fmla="*/ 56 h 91"/>
                <a:gd name="T28" fmla="*/ 7 w 14"/>
                <a:gd name="T29" fmla="*/ 46 h 91"/>
                <a:gd name="T30" fmla="*/ 6 w 14"/>
                <a:gd name="T31" fmla="*/ 34 h 91"/>
                <a:gd name="T32" fmla="*/ 5 w 14"/>
                <a:gd name="T33" fmla="*/ 23 h 91"/>
                <a:gd name="T34" fmla="*/ 3 w 14"/>
                <a:gd name="T35" fmla="*/ 13 h 91"/>
                <a:gd name="T36" fmla="*/ 1 w 14"/>
                <a:gd name="T37" fmla="*/ 7 h 91"/>
                <a:gd name="T38" fmla="*/ 0 w 14"/>
                <a:gd name="T39" fmla="*/ 2 h 91"/>
                <a:gd name="T40" fmla="*/ 7 w 14"/>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91"/>
                <a:gd name="T65" fmla="*/ 14 w 14"/>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91">
                  <a:moveTo>
                    <a:pt x="7" y="0"/>
                  </a:moveTo>
                  <a:lnTo>
                    <a:pt x="9" y="5"/>
                  </a:lnTo>
                  <a:lnTo>
                    <a:pt x="10" y="11"/>
                  </a:lnTo>
                  <a:lnTo>
                    <a:pt x="12" y="22"/>
                  </a:lnTo>
                  <a:lnTo>
                    <a:pt x="14" y="34"/>
                  </a:lnTo>
                  <a:lnTo>
                    <a:pt x="14" y="45"/>
                  </a:lnTo>
                  <a:lnTo>
                    <a:pt x="14" y="57"/>
                  </a:lnTo>
                  <a:lnTo>
                    <a:pt x="13" y="68"/>
                  </a:lnTo>
                  <a:lnTo>
                    <a:pt x="12" y="80"/>
                  </a:lnTo>
                  <a:lnTo>
                    <a:pt x="10" y="91"/>
                  </a:lnTo>
                  <a:lnTo>
                    <a:pt x="3" y="90"/>
                  </a:lnTo>
                  <a:lnTo>
                    <a:pt x="5" y="79"/>
                  </a:lnTo>
                  <a:lnTo>
                    <a:pt x="6" y="68"/>
                  </a:lnTo>
                  <a:lnTo>
                    <a:pt x="7" y="56"/>
                  </a:lnTo>
                  <a:lnTo>
                    <a:pt x="7" y="46"/>
                  </a:lnTo>
                  <a:lnTo>
                    <a:pt x="6" y="34"/>
                  </a:lnTo>
                  <a:lnTo>
                    <a:pt x="5" y="23"/>
                  </a:lnTo>
                  <a:lnTo>
                    <a:pt x="3" y="13"/>
                  </a:lnTo>
                  <a:lnTo>
                    <a:pt x="1" y="7"/>
                  </a:lnTo>
                  <a:lnTo>
                    <a:pt x="0" y="2"/>
                  </a:lnTo>
                  <a:lnTo>
                    <a:pt x="7" y="0"/>
                  </a:lnTo>
                  <a:close/>
                </a:path>
              </a:pathLst>
            </a:custGeom>
            <a:solidFill>
              <a:srgbClr val="000000"/>
            </a:solidFill>
            <a:ln w="9525">
              <a:noFill/>
              <a:round/>
              <a:headEnd/>
              <a:tailEnd/>
            </a:ln>
          </p:spPr>
          <p:txBody>
            <a:bodyPr/>
            <a:lstStyle/>
            <a:p>
              <a:endParaRPr lang="he-IL"/>
            </a:p>
          </p:txBody>
        </p:sp>
        <p:sp>
          <p:nvSpPr>
            <p:cNvPr id="91" name="Freeform 469"/>
            <p:cNvSpPr>
              <a:spLocks/>
            </p:cNvSpPr>
            <p:nvPr/>
          </p:nvSpPr>
          <p:spPr bwMode="auto">
            <a:xfrm>
              <a:off x="4541" y="2582"/>
              <a:ext cx="7" cy="10"/>
            </a:xfrm>
            <a:custGeom>
              <a:avLst/>
              <a:gdLst>
                <a:gd name="T0" fmla="*/ 1 w 7"/>
                <a:gd name="T1" fmla="*/ 4 h 10"/>
                <a:gd name="T2" fmla="*/ 5 w 7"/>
                <a:gd name="T3" fmla="*/ 0 h 10"/>
                <a:gd name="T4" fmla="*/ 7 w 7"/>
                <a:gd name="T5" fmla="*/ 6 h 10"/>
                <a:gd name="T6" fmla="*/ 0 w 7"/>
                <a:gd name="T7" fmla="*/ 8 h 10"/>
                <a:gd name="T8" fmla="*/ 6 w 7"/>
                <a:gd name="T9" fmla="*/ 10 h 10"/>
                <a:gd name="T10" fmla="*/ 1 w 7"/>
                <a:gd name="T11" fmla="*/ 4 h 10"/>
                <a:gd name="T12" fmla="*/ 0 60000 65536"/>
                <a:gd name="T13" fmla="*/ 0 60000 65536"/>
                <a:gd name="T14" fmla="*/ 0 60000 65536"/>
                <a:gd name="T15" fmla="*/ 0 60000 65536"/>
                <a:gd name="T16" fmla="*/ 0 60000 65536"/>
                <a:gd name="T17" fmla="*/ 0 60000 65536"/>
                <a:gd name="T18" fmla="*/ 0 w 7"/>
                <a:gd name="T19" fmla="*/ 0 h 10"/>
                <a:gd name="T20" fmla="*/ 7 w 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 h="10">
                  <a:moveTo>
                    <a:pt x="1" y="4"/>
                  </a:moveTo>
                  <a:lnTo>
                    <a:pt x="5" y="0"/>
                  </a:lnTo>
                  <a:lnTo>
                    <a:pt x="7" y="6"/>
                  </a:lnTo>
                  <a:lnTo>
                    <a:pt x="0" y="8"/>
                  </a:lnTo>
                  <a:lnTo>
                    <a:pt x="6" y="10"/>
                  </a:lnTo>
                  <a:lnTo>
                    <a:pt x="1" y="4"/>
                  </a:lnTo>
                  <a:close/>
                </a:path>
              </a:pathLst>
            </a:custGeom>
            <a:solidFill>
              <a:srgbClr val="000000"/>
            </a:solidFill>
            <a:ln w="9525">
              <a:noFill/>
              <a:round/>
              <a:headEnd/>
              <a:tailEnd/>
            </a:ln>
          </p:spPr>
          <p:txBody>
            <a:bodyPr/>
            <a:lstStyle/>
            <a:p>
              <a:endParaRPr lang="he-IL"/>
            </a:p>
          </p:txBody>
        </p:sp>
        <p:sp>
          <p:nvSpPr>
            <p:cNvPr id="92" name="Freeform 470"/>
            <p:cNvSpPr>
              <a:spLocks/>
            </p:cNvSpPr>
            <p:nvPr/>
          </p:nvSpPr>
          <p:spPr bwMode="auto">
            <a:xfrm>
              <a:off x="4488" y="2677"/>
              <a:ext cx="63" cy="65"/>
            </a:xfrm>
            <a:custGeom>
              <a:avLst/>
              <a:gdLst>
                <a:gd name="T0" fmla="*/ 63 w 63"/>
                <a:gd name="T1" fmla="*/ 2 h 65"/>
                <a:gd name="T2" fmla="*/ 61 w 63"/>
                <a:gd name="T3" fmla="*/ 8 h 65"/>
                <a:gd name="T4" fmla="*/ 59 w 63"/>
                <a:gd name="T5" fmla="*/ 13 h 65"/>
                <a:gd name="T6" fmla="*/ 56 w 63"/>
                <a:gd name="T7" fmla="*/ 18 h 65"/>
                <a:gd name="T8" fmla="*/ 53 w 63"/>
                <a:gd name="T9" fmla="*/ 22 h 65"/>
                <a:gd name="T10" fmla="*/ 46 w 63"/>
                <a:gd name="T11" fmla="*/ 31 h 65"/>
                <a:gd name="T12" fmla="*/ 42 w 63"/>
                <a:gd name="T13" fmla="*/ 35 h 65"/>
                <a:gd name="T14" fmla="*/ 37 w 63"/>
                <a:gd name="T15" fmla="*/ 39 h 65"/>
                <a:gd name="T16" fmla="*/ 20 w 63"/>
                <a:gd name="T17" fmla="*/ 53 h 65"/>
                <a:gd name="T18" fmla="*/ 12 w 63"/>
                <a:gd name="T19" fmla="*/ 59 h 65"/>
                <a:gd name="T20" fmla="*/ 5 w 63"/>
                <a:gd name="T21" fmla="*/ 65 h 65"/>
                <a:gd name="T22" fmla="*/ 0 w 63"/>
                <a:gd name="T23" fmla="*/ 59 h 65"/>
                <a:gd name="T24" fmla="*/ 7 w 63"/>
                <a:gd name="T25" fmla="*/ 54 h 65"/>
                <a:gd name="T26" fmla="*/ 15 w 63"/>
                <a:gd name="T27" fmla="*/ 48 h 65"/>
                <a:gd name="T28" fmla="*/ 32 w 63"/>
                <a:gd name="T29" fmla="*/ 33 h 65"/>
                <a:gd name="T30" fmla="*/ 36 w 63"/>
                <a:gd name="T31" fmla="*/ 29 h 65"/>
                <a:gd name="T32" fmla="*/ 40 w 63"/>
                <a:gd name="T33" fmla="*/ 26 h 65"/>
                <a:gd name="T34" fmla="*/ 47 w 63"/>
                <a:gd name="T35" fmla="*/ 18 h 65"/>
                <a:gd name="T36" fmla="*/ 50 w 63"/>
                <a:gd name="T37" fmla="*/ 14 h 65"/>
                <a:gd name="T38" fmla="*/ 52 w 63"/>
                <a:gd name="T39" fmla="*/ 10 h 65"/>
                <a:gd name="T40" fmla="*/ 54 w 63"/>
                <a:gd name="T41" fmla="*/ 5 h 65"/>
                <a:gd name="T42" fmla="*/ 56 w 63"/>
                <a:gd name="T43" fmla="*/ 0 h 65"/>
                <a:gd name="T44" fmla="*/ 63 w 63"/>
                <a:gd name="T45" fmla="*/ 2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
                <a:gd name="T70" fmla="*/ 0 h 65"/>
                <a:gd name="T71" fmla="*/ 63 w 63"/>
                <a:gd name="T72" fmla="*/ 65 h 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 h="65">
                  <a:moveTo>
                    <a:pt x="63" y="2"/>
                  </a:moveTo>
                  <a:lnTo>
                    <a:pt x="61" y="8"/>
                  </a:lnTo>
                  <a:lnTo>
                    <a:pt x="59" y="13"/>
                  </a:lnTo>
                  <a:lnTo>
                    <a:pt x="56" y="18"/>
                  </a:lnTo>
                  <a:lnTo>
                    <a:pt x="53" y="22"/>
                  </a:lnTo>
                  <a:lnTo>
                    <a:pt x="46" y="31"/>
                  </a:lnTo>
                  <a:lnTo>
                    <a:pt x="42" y="35"/>
                  </a:lnTo>
                  <a:lnTo>
                    <a:pt x="37" y="39"/>
                  </a:lnTo>
                  <a:lnTo>
                    <a:pt x="20" y="53"/>
                  </a:lnTo>
                  <a:lnTo>
                    <a:pt x="12" y="59"/>
                  </a:lnTo>
                  <a:lnTo>
                    <a:pt x="5" y="65"/>
                  </a:lnTo>
                  <a:lnTo>
                    <a:pt x="0" y="59"/>
                  </a:lnTo>
                  <a:lnTo>
                    <a:pt x="7" y="54"/>
                  </a:lnTo>
                  <a:lnTo>
                    <a:pt x="15" y="48"/>
                  </a:lnTo>
                  <a:lnTo>
                    <a:pt x="32" y="33"/>
                  </a:lnTo>
                  <a:lnTo>
                    <a:pt x="36" y="29"/>
                  </a:lnTo>
                  <a:lnTo>
                    <a:pt x="40" y="26"/>
                  </a:lnTo>
                  <a:lnTo>
                    <a:pt x="47" y="18"/>
                  </a:lnTo>
                  <a:lnTo>
                    <a:pt x="50" y="14"/>
                  </a:lnTo>
                  <a:lnTo>
                    <a:pt x="52" y="10"/>
                  </a:lnTo>
                  <a:lnTo>
                    <a:pt x="54" y="5"/>
                  </a:lnTo>
                  <a:lnTo>
                    <a:pt x="56" y="0"/>
                  </a:lnTo>
                  <a:lnTo>
                    <a:pt x="63" y="2"/>
                  </a:lnTo>
                  <a:close/>
                </a:path>
              </a:pathLst>
            </a:custGeom>
            <a:solidFill>
              <a:srgbClr val="000000"/>
            </a:solidFill>
            <a:ln w="9525">
              <a:noFill/>
              <a:round/>
              <a:headEnd/>
              <a:tailEnd/>
            </a:ln>
          </p:spPr>
          <p:txBody>
            <a:bodyPr/>
            <a:lstStyle/>
            <a:p>
              <a:endParaRPr lang="he-IL"/>
            </a:p>
          </p:txBody>
        </p:sp>
        <p:sp>
          <p:nvSpPr>
            <p:cNvPr id="93" name="Freeform 471"/>
            <p:cNvSpPr>
              <a:spLocks/>
            </p:cNvSpPr>
            <p:nvPr/>
          </p:nvSpPr>
          <p:spPr bwMode="auto">
            <a:xfrm>
              <a:off x="4544" y="2677"/>
              <a:ext cx="7" cy="2"/>
            </a:xfrm>
            <a:custGeom>
              <a:avLst/>
              <a:gdLst>
                <a:gd name="T0" fmla="*/ 7 w 7"/>
                <a:gd name="T1" fmla="*/ 2 h 2"/>
                <a:gd name="T2" fmla="*/ 7 w 7"/>
                <a:gd name="T3" fmla="*/ 1 h 2"/>
                <a:gd name="T4" fmla="*/ 7 w 7"/>
                <a:gd name="T5" fmla="*/ 2 h 2"/>
                <a:gd name="T6" fmla="*/ 0 w 7"/>
                <a:gd name="T7" fmla="*/ 0 h 2"/>
                <a:gd name="T8" fmla="*/ 0 w 7"/>
                <a:gd name="T9" fmla="*/ 1 h 2"/>
                <a:gd name="T10" fmla="*/ 7 w 7"/>
                <a:gd name="T11" fmla="*/ 2 h 2"/>
                <a:gd name="T12" fmla="*/ 0 60000 65536"/>
                <a:gd name="T13" fmla="*/ 0 60000 65536"/>
                <a:gd name="T14" fmla="*/ 0 60000 65536"/>
                <a:gd name="T15" fmla="*/ 0 60000 65536"/>
                <a:gd name="T16" fmla="*/ 0 60000 65536"/>
                <a:gd name="T17" fmla="*/ 0 60000 65536"/>
                <a:gd name="T18" fmla="*/ 0 w 7"/>
                <a:gd name="T19" fmla="*/ 0 h 2"/>
                <a:gd name="T20" fmla="*/ 7 w 7"/>
                <a:gd name="T21" fmla="*/ 2 h 2"/>
              </a:gdLst>
              <a:ahLst/>
              <a:cxnLst>
                <a:cxn ang="T12">
                  <a:pos x="T0" y="T1"/>
                </a:cxn>
                <a:cxn ang="T13">
                  <a:pos x="T2" y="T3"/>
                </a:cxn>
                <a:cxn ang="T14">
                  <a:pos x="T4" y="T5"/>
                </a:cxn>
                <a:cxn ang="T15">
                  <a:pos x="T6" y="T7"/>
                </a:cxn>
                <a:cxn ang="T16">
                  <a:pos x="T8" y="T9"/>
                </a:cxn>
                <a:cxn ang="T17">
                  <a:pos x="T10" y="T11"/>
                </a:cxn>
              </a:cxnLst>
              <a:rect l="T18" t="T19" r="T20" b="T21"/>
              <a:pathLst>
                <a:path w="7" h="2">
                  <a:moveTo>
                    <a:pt x="7" y="2"/>
                  </a:moveTo>
                  <a:lnTo>
                    <a:pt x="7" y="1"/>
                  </a:lnTo>
                  <a:lnTo>
                    <a:pt x="7" y="2"/>
                  </a:lnTo>
                  <a:lnTo>
                    <a:pt x="0" y="0"/>
                  </a:lnTo>
                  <a:lnTo>
                    <a:pt x="0" y="1"/>
                  </a:lnTo>
                  <a:lnTo>
                    <a:pt x="7" y="2"/>
                  </a:lnTo>
                  <a:close/>
                </a:path>
              </a:pathLst>
            </a:custGeom>
            <a:solidFill>
              <a:srgbClr val="000000"/>
            </a:solidFill>
            <a:ln w="9525">
              <a:noFill/>
              <a:round/>
              <a:headEnd/>
              <a:tailEnd/>
            </a:ln>
          </p:spPr>
          <p:txBody>
            <a:bodyPr/>
            <a:lstStyle/>
            <a:p>
              <a:endParaRPr lang="he-IL"/>
            </a:p>
          </p:txBody>
        </p:sp>
        <p:sp>
          <p:nvSpPr>
            <p:cNvPr id="94" name="Freeform 472"/>
            <p:cNvSpPr>
              <a:spLocks/>
            </p:cNvSpPr>
            <p:nvPr/>
          </p:nvSpPr>
          <p:spPr bwMode="auto">
            <a:xfrm>
              <a:off x="4473" y="2736"/>
              <a:ext cx="20" cy="28"/>
            </a:xfrm>
            <a:custGeom>
              <a:avLst/>
              <a:gdLst>
                <a:gd name="T0" fmla="*/ 20 w 20"/>
                <a:gd name="T1" fmla="*/ 6 h 28"/>
                <a:gd name="T2" fmla="*/ 13 w 20"/>
                <a:gd name="T3" fmla="*/ 11 h 28"/>
                <a:gd name="T4" fmla="*/ 12 w 20"/>
                <a:gd name="T5" fmla="*/ 13 h 28"/>
                <a:gd name="T6" fmla="*/ 10 w 20"/>
                <a:gd name="T7" fmla="*/ 14 h 28"/>
                <a:gd name="T8" fmla="*/ 10 w 20"/>
                <a:gd name="T9" fmla="*/ 16 h 28"/>
                <a:gd name="T10" fmla="*/ 9 w 20"/>
                <a:gd name="T11" fmla="*/ 18 h 28"/>
                <a:gd name="T12" fmla="*/ 8 w 20"/>
                <a:gd name="T13" fmla="*/ 22 h 28"/>
                <a:gd name="T14" fmla="*/ 8 w 20"/>
                <a:gd name="T15" fmla="*/ 28 h 28"/>
                <a:gd name="T16" fmla="*/ 0 w 20"/>
                <a:gd name="T17" fmla="*/ 27 h 28"/>
                <a:gd name="T18" fmla="*/ 1 w 20"/>
                <a:gd name="T19" fmla="*/ 21 h 28"/>
                <a:gd name="T20" fmla="*/ 1 w 20"/>
                <a:gd name="T21" fmla="*/ 17 h 28"/>
                <a:gd name="T22" fmla="*/ 3 w 20"/>
                <a:gd name="T23" fmla="*/ 13 h 28"/>
                <a:gd name="T24" fmla="*/ 4 w 20"/>
                <a:gd name="T25" fmla="*/ 10 h 28"/>
                <a:gd name="T26" fmla="*/ 6 w 20"/>
                <a:gd name="T27" fmla="*/ 8 h 28"/>
                <a:gd name="T28" fmla="*/ 8 w 20"/>
                <a:gd name="T29" fmla="*/ 5 h 28"/>
                <a:gd name="T30" fmla="*/ 15 w 20"/>
                <a:gd name="T31" fmla="*/ 0 h 28"/>
                <a:gd name="T32" fmla="*/ 20 w 20"/>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20" y="6"/>
                  </a:moveTo>
                  <a:lnTo>
                    <a:pt x="13" y="11"/>
                  </a:lnTo>
                  <a:lnTo>
                    <a:pt x="12" y="13"/>
                  </a:lnTo>
                  <a:lnTo>
                    <a:pt x="10" y="14"/>
                  </a:lnTo>
                  <a:lnTo>
                    <a:pt x="10" y="16"/>
                  </a:lnTo>
                  <a:lnTo>
                    <a:pt x="9" y="18"/>
                  </a:lnTo>
                  <a:lnTo>
                    <a:pt x="8" y="22"/>
                  </a:lnTo>
                  <a:lnTo>
                    <a:pt x="8" y="28"/>
                  </a:lnTo>
                  <a:lnTo>
                    <a:pt x="0" y="27"/>
                  </a:lnTo>
                  <a:lnTo>
                    <a:pt x="1" y="21"/>
                  </a:lnTo>
                  <a:lnTo>
                    <a:pt x="1" y="17"/>
                  </a:lnTo>
                  <a:lnTo>
                    <a:pt x="3" y="13"/>
                  </a:lnTo>
                  <a:lnTo>
                    <a:pt x="4" y="10"/>
                  </a:lnTo>
                  <a:lnTo>
                    <a:pt x="6" y="8"/>
                  </a:lnTo>
                  <a:lnTo>
                    <a:pt x="8" y="5"/>
                  </a:lnTo>
                  <a:lnTo>
                    <a:pt x="15" y="0"/>
                  </a:lnTo>
                  <a:lnTo>
                    <a:pt x="20" y="6"/>
                  </a:lnTo>
                  <a:close/>
                </a:path>
              </a:pathLst>
            </a:custGeom>
            <a:solidFill>
              <a:srgbClr val="000000"/>
            </a:solidFill>
            <a:ln w="9525">
              <a:noFill/>
              <a:round/>
              <a:headEnd/>
              <a:tailEnd/>
            </a:ln>
          </p:spPr>
          <p:txBody>
            <a:bodyPr/>
            <a:lstStyle/>
            <a:p>
              <a:endParaRPr lang="he-IL"/>
            </a:p>
          </p:txBody>
        </p:sp>
        <p:sp>
          <p:nvSpPr>
            <p:cNvPr id="95" name="Freeform 473"/>
            <p:cNvSpPr>
              <a:spLocks/>
            </p:cNvSpPr>
            <p:nvPr/>
          </p:nvSpPr>
          <p:spPr bwMode="auto">
            <a:xfrm>
              <a:off x="4488" y="2736"/>
              <a:ext cx="5" cy="6"/>
            </a:xfrm>
            <a:custGeom>
              <a:avLst/>
              <a:gdLst>
                <a:gd name="T0" fmla="*/ 0 w 5"/>
                <a:gd name="T1" fmla="*/ 0 h 6"/>
                <a:gd name="T2" fmla="*/ 5 w 5"/>
                <a:gd name="T3" fmla="*/ 6 h 6"/>
                <a:gd name="T4" fmla="*/ 0 w 5"/>
                <a:gd name="T5" fmla="*/ 0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0" y="0"/>
                  </a:moveTo>
                  <a:lnTo>
                    <a:pt x="5" y="6"/>
                  </a:lnTo>
                  <a:lnTo>
                    <a:pt x="0" y="0"/>
                  </a:lnTo>
                  <a:close/>
                </a:path>
              </a:pathLst>
            </a:custGeom>
            <a:solidFill>
              <a:srgbClr val="000000"/>
            </a:solidFill>
            <a:ln w="9525">
              <a:noFill/>
              <a:round/>
              <a:headEnd/>
              <a:tailEnd/>
            </a:ln>
          </p:spPr>
          <p:txBody>
            <a:bodyPr/>
            <a:lstStyle/>
            <a:p>
              <a:endParaRPr lang="he-IL"/>
            </a:p>
          </p:txBody>
        </p:sp>
        <p:sp>
          <p:nvSpPr>
            <p:cNvPr id="96" name="Freeform 474"/>
            <p:cNvSpPr>
              <a:spLocks/>
            </p:cNvSpPr>
            <p:nvPr/>
          </p:nvSpPr>
          <p:spPr bwMode="auto">
            <a:xfrm>
              <a:off x="4473" y="2763"/>
              <a:ext cx="15" cy="27"/>
            </a:xfrm>
            <a:custGeom>
              <a:avLst/>
              <a:gdLst>
                <a:gd name="T0" fmla="*/ 8 w 15"/>
                <a:gd name="T1" fmla="*/ 0 h 27"/>
                <a:gd name="T2" fmla="*/ 8 w 15"/>
                <a:gd name="T3" fmla="*/ 4 h 27"/>
                <a:gd name="T4" fmla="*/ 9 w 15"/>
                <a:gd name="T5" fmla="*/ 7 h 27"/>
                <a:gd name="T6" fmla="*/ 11 w 15"/>
                <a:gd name="T7" fmla="*/ 13 h 27"/>
                <a:gd name="T8" fmla="*/ 13 w 15"/>
                <a:gd name="T9" fmla="*/ 19 h 27"/>
                <a:gd name="T10" fmla="*/ 14 w 15"/>
                <a:gd name="T11" fmla="*/ 23 h 27"/>
                <a:gd name="T12" fmla="*/ 15 w 15"/>
                <a:gd name="T13" fmla="*/ 27 h 27"/>
                <a:gd name="T14" fmla="*/ 7 w 15"/>
                <a:gd name="T15" fmla="*/ 27 h 27"/>
                <a:gd name="T16" fmla="*/ 7 w 15"/>
                <a:gd name="T17" fmla="*/ 23 h 27"/>
                <a:gd name="T18" fmla="*/ 6 w 15"/>
                <a:gd name="T19" fmla="*/ 21 h 27"/>
                <a:gd name="T20" fmla="*/ 4 w 15"/>
                <a:gd name="T21" fmla="*/ 15 h 27"/>
                <a:gd name="T22" fmla="*/ 2 w 15"/>
                <a:gd name="T23" fmla="*/ 10 h 27"/>
                <a:gd name="T24" fmla="*/ 1 w 15"/>
                <a:gd name="T25" fmla="*/ 6 h 27"/>
                <a:gd name="T26" fmla="*/ 0 w 15"/>
                <a:gd name="T27" fmla="*/ 1 h 27"/>
                <a:gd name="T28" fmla="*/ 8 w 15"/>
                <a:gd name="T29" fmla="*/ 0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27"/>
                <a:gd name="T47" fmla="*/ 15 w 15"/>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27">
                  <a:moveTo>
                    <a:pt x="8" y="0"/>
                  </a:moveTo>
                  <a:lnTo>
                    <a:pt x="8" y="4"/>
                  </a:lnTo>
                  <a:lnTo>
                    <a:pt x="9" y="7"/>
                  </a:lnTo>
                  <a:lnTo>
                    <a:pt x="11" y="13"/>
                  </a:lnTo>
                  <a:lnTo>
                    <a:pt x="13" y="19"/>
                  </a:lnTo>
                  <a:lnTo>
                    <a:pt x="14" y="23"/>
                  </a:lnTo>
                  <a:lnTo>
                    <a:pt x="15" y="27"/>
                  </a:lnTo>
                  <a:lnTo>
                    <a:pt x="7" y="27"/>
                  </a:lnTo>
                  <a:lnTo>
                    <a:pt x="7" y="23"/>
                  </a:lnTo>
                  <a:lnTo>
                    <a:pt x="6" y="21"/>
                  </a:lnTo>
                  <a:lnTo>
                    <a:pt x="4" y="15"/>
                  </a:lnTo>
                  <a:lnTo>
                    <a:pt x="2" y="10"/>
                  </a:lnTo>
                  <a:lnTo>
                    <a:pt x="1" y="6"/>
                  </a:lnTo>
                  <a:lnTo>
                    <a:pt x="0" y="1"/>
                  </a:lnTo>
                  <a:lnTo>
                    <a:pt x="8" y="0"/>
                  </a:lnTo>
                  <a:close/>
                </a:path>
              </a:pathLst>
            </a:custGeom>
            <a:solidFill>
              <a:srgbClr val="000000"/>
            </a:solidFill>
            <a:ln w="9525">
              <a:noFill/>
              <a:round/>
              <a:headEnd/>
              <a:tailEnd/>
            </a:ln>
          </p:spPr>
          <p:txBody>
            <a:bodyPr/>
            <a:lstStyle/>
            <a:p>
              <a:endParaRPr lang="he-IL"/>
            </a:p>
          </p:txBody>
        </p:sp>
        <p:sp>
          <p:nvSpPr>
            <p:cNvPr id="97" name="Freeform 475"/>
            <p:cNvSpPr>
              <a:spLocks/>
            </p:cNvSpPr>
            <p:nvPr/>
          </p:nvSpPr>
          <p:spPr bwMode="auto">
            <a:xfrm>
              <a:off x="4473" y="2763"/>
              <a:ext cx="8" cy="1"/>
            </a:xfrm>
            <a:custGeom>
              <a:avLst/>
              <a:gdLst>
                <a:gd name="T0" fmla="*/ 0 w 8"/>
                <a:gd name="T1" fmla="*/ 0 h 1"/>
                <a:gd name="T2" fmla="*/ 0 w 8"/>
                <a:gd name="T3" fmla="*/ 1 h 1"/>
                <a:gd name="T4" fmla="*/ 8 w 8"/>
                <a:gd name="T5" fmla="*/ 0 h 1"/>
                <a:gd name="T6" fmla="*/ 8 w 8"/>
                <a:gd name="T7" fmla="*/ 1 h 1"/>
                <a:gd name="T8" fmla="*/ 0 w 8"/>
                <a:gd name="T9" fmla="*/ 0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0" y="0"/>
                  </a:moveTo>
                  <a:lnTo>
                    <a:pt x="0" y="1"/>
                  </a:lnTo>
                  <a:lnTo>
                    <a:pt x="8" y="0"/>
                  </a:lnTo>
                  <a:lnTo>
                    <a:pt x="8" y="1"/>
                  </a:lnTo>
                  <a:lnTo>
                    <a:pt x="0" y="0"/>
                  </a:lnTo>
                  <a:close/>
                </a:path>
              </a:pathLst>
            </a:custGeom>
            <a:solidFill>
              <a:srgbClr val="000000"/>
            </a:solidFill>
            <a:ln w="9525">
              <a:noFill/>
              <a:round/>
              <a:headEnd/>
              <a:tailEnd/>
            </a:ln>
          </p:spPr>
          <p:txBody>
            <a:bodyPr/>
            <a:lstStyle/>
            <a:p>
              <a:endParaRPr lang="he-IL"/>
            </a:p>
          </p:txBody>
        </p:sp>
        <p:sp>
          <p:nvSpPr>
            <p:cNvPr id="98" name="Freeform 476"/>
            <p:cNvSpPr>
              <a:spLocks/>
            </p:cNvSpPr>
            <p:nvPr/>
          </p:nvSpPr>
          <p:spPr bwMode="auto">
            <a:xfrm>
              <a:off x="4480" y="2790"/>
              <a:ext cx="16" cy="32"/>
            </a:xfrm>
            <a:custGeom>
              <a:avLst/>
              <a:gdLst>
                <a:gd name="T0" fmla="*/ 8 w 16"/>
                <a:gd name="T1" fmla="*/ 0 h 32"/>
                <a:gd name="T2" fmla="*/ 8 w 16"/>
                <a:gd name="T3" fmla="*/ 2 h 32"/>
                <a:gd name="T4" fmla="*/ 9 w 16"/>
                <a:gd name="T5" fmla="*/ 6 h 32"/>
                <a:gd name="T6" fmla="*/ 12 w 16"/>
                <a:gd name="T7" fmla="*/ 15 h 32"/>
                <a:gd name="T8" fmla="*/ 14 w 16"/>
                <a:gd name="T9" fmla="*/ 24 h 32"/>
                <a:gd name="T10" fmla="*/ 16 w 16"/>
                <a:gd name="T11" fmla="*/ 29 h 32"/>
                <a:gd name="T12" fmla="*/ 16 w 16"/>
                <a:gd name="T13" fmla="*/ 32 h 32"/>
                <a:gd name="T14" fmla="*/ 8 w 16"/>
                <a:gd name="T15" fmla="*/ 32 h 32"/>
                <a:gd name="T16" fmla="*/ 8 w 16"/>
                <a:gd name="T17" fmla="*/ 29 h 32"/>
                <a:gd name="T18" fmla="*/ 7 w 16"/>
                <a:gd name="T19" fmla="*/ 26 h 32"/>
                <a:gd name="T20" fmla="*/ 4 w 16"/>
                <a:gd name="T21" fmla="*/ 17 h 32"/>
                <a:gd name="T22" fmla="*/ 2 w 16"/>
                <a:gd name="T23" fmla="*/ 8 h 32"/>
                <a:gd name="T24" fmla="*/ 1 w 16"/>
                <a:gd name="T25" fmla="*/ 4 h 32"/>
                <a:gd name="T26" fmla="*/ 0 w 16"/>
                <a:gd name="T27" fmla="*/ 1 h 32"/>
                <a:gd name="T28" fmla="*/ 8 w 16"/>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2"/>
                <a:gd name="T47" fmla="*/ 16 w 16"/>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2">
                  <a:moveTo>
                    <a:pt x="8" y="0"/>
                  </a:moveTo>
                  <a:lnTo>
                    <a:pt x="8" y="2"/>
                  </a:lnTo>
                  <a:lnTo>
                    <a:pt x="9" y="6"/>
                  </a:lnTo>
                  <a:lnTo>
                    <a:pt x="12" y="15"/>
                  </a:lnTo>
                  <a:lnTo>
                    <a:pt x="14" y="24"/>
                  </a:lnTo>
                  <a:lnTo>
                    <a:pt x="16" y="29"/>
                  </a:lnTo>
                  <a:lnTo>
                    <a:pt x="16" y="32"/>
                  </a:lnTo>
                  <a:lnTo>
                    <a:pt x="8" y="32"/>
                  </a:lnTo>
                  <a:lnTo>
                    <a:pt x="8" y="29"/>
                  </a:lnTo>
                  <a:lnTo>
                    <a:pt x="7" y="26"/>
                  </a:lnTo>
                  <a:lnTo>
                    <a:pt x="4" y="17"/>
                  </a:lnTo>
                  <a:lnTo>
                    <a:pt x="2" y="8"/>
                  </a:lnTo>
                  <a:lnTo>
                    <a:pt x="1" y="4"/>
                  </a:lnTo>
                  <a:lnTo>
                    <a:pt x="0" y="1"/>
                  </a:lnTo>
                  <a:lnTo>
                    <a:pt x="8" y="0"/>
                  </a:lnTo>
                  <a:close/>
                </a:path>
              </a:pathLst>
            </a:custGeom>
            <a:solidFill>
              <a:srgbClr val="000000"/>
            </a:solidFill>
            <a:ln w="9525">
              <a:noFill/>
              <a:round/>
              <a:headEnd/>
              <a:tailEnd/>
            </a:ln>
          </p:spPr>
          <p:txBody>
            <a:bodyPr/>
            <a:lstStyle/>
            <a:p>
              <a:endParaRPr lang="he-IL"/>
            </a:p>
          </p:txBody>
        </p:sp>
        <p:sp>
          <p:nvSpPr>
            <p:cNvPr id="99" name="Freeform 477"/>
            <p:cNvSpPr>
              <a:spLocks/>
            </p:cNvSpPr>
            <p:nvPr/>
          </p:nvSpPr>
          <p:spPr bwMode="auto">
            <a:xfrm>
              <a:off x="4480" y="2790"/>
              <a:ext cx="8" cy="1"/>
            </a:xfrm>
            <a:custGeom>
              <a:avLst/>
              <a:gdLst>
                <a:gd name="T0" fmla="*/ 0 w 8"/>
                <a:gd name="T1" fmla="*/ 0 h 1"/>
                <a:gd name="T2" fmla="*/ 0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0" y="1"/>
                  </a:lnTo>
                  <a:lnTo>
                    <a:pt x="8" y="0"/>
                  </a:lnTo>
                  <a:lnTo>
                    <a:pt x="0" y="0"/>
                  </a:lnTo>
                  <a:close/>
                </a:path>
              </a:pathLst>
            </a:custGeom>
            <a:solidFill>
              <a:srgbClr val="000000"/>
            </a:solidFill>
            <a:ln w="9525">
              <a:noFill/>
              <a:round/>
              <a:headEnd/>
              <a:tailEnd/>
            </a:ln>
          </p:spPr>
          <p:txBody>
            <a:bodyPr/>
            <a:lstStyle/>
            <a:p>
              <a:endParaRPr lang="he-IL"/>
            </a:p>
          </p:txBody>
        </p:sp>
        <p:sp>
          <p:nvSpPr>
            <p:cNvPr id="100" name="Freeform 478"/>
            <p:cNvSpPr>
              <a:spLocks/>
            </p:cNvSpPr>
            <p:nvPr/>
          </p:nvSpPr>
          <p:spPr bwMode="auto">
            <a:xfrm>
              <a:off x="4488" y="2712"/>
              <a:ext cx="90" cy="111"/>
            </a:xfrm>
            <a:custGeom>
              <a:avLst/>
              <a:gdLst>
                <a:gd name="T0" fmla="*/ 0 w 90"/>
                <a:gd name="T1" fmla="*/ 110 h 111"/>
                <a:gd name="T2" fmla="*/ 1 w 90"/>
                <a:gd name="T3" fmla="*/ 102 h 111"/>
                <a:gd name="T4" fmla="*/ 2 w 90"/>
                <a:gd name="T5" fmla="*/ 95 h 111"/>
                <a:gd name="T6" fmla="*/ 4 w 90"/>
                <a:gd name="T7" fmla="*/ 84 h 111"/>
                <a:gd name="T8" fmla="*/ 8 w 90"/>
                <a:gd name="T9" fmla="*/ 73 h 111"/>
                <a:gd name="T10" fmla="*/ 12 w 90"/>
                <a:gd name="T11" fmla="*/ 63 h 111"/>
                <a:gd name="T12" fmla="*/ 17 w 90"/>
                <a:gd name="T13" fmla="*/ 55 h 111"/>
                <a:gd name="T14" fmla="*/ 19 w 90"/>
                <a:gd name="T15" fmla="*/ 52 h 111"/>
                <a:gd name="T16" fmla="*/ 22 w 90"/>
                <a:gd name="T17" fmla="*/ 48 h 111"/>
                <a:gd name="T18" fmla="*/ 28 w 90"/>
                <a:gd name="T19" fmla="*/ 43 h 111"/>
                <a:gd name="T20" fmla="*/ 34 w 90"/>
                <a:gd name="T21" fmla="*/ 38 h 111"/>
                <a:gd name="T22" fmla="*/ 47 w 90"/>
                <a:gd name="T23" fmla="*/ 29 h 111"/>
                <a:gd name="T24" fmla="*/ 60 w 90"/>
                <a:gd name="T25" fmla="*/ 21 h 111"/>
                <a:gd name="T26" fmla="*/ 67 w 90"/>
                <a:gd name="T27" fmla="*/ 17 h 111"/>
                <a:gd name="T28" fmla="*/ 73 w 90"/>
                <a:gd name="T29" fmla="*/ 12 h 111"/>
                <a:gd name="T30" fmla="*/ 78 w 90"/>
                <a:gd name="T31" fmla="*/ 6 h 111"/>
                <a:gd name="T32" fmla="*/ 84 w 90"/>
                <a:gd name="T33" fmla="*/ 0 h 111"/>
                <a:gd name="T34" fmla="*/ 90 w 90"/>
                <a:gd name="T35" fmla="*/ 5 h 111"/>
                <a:gd name="T36" fmla="*/ 84 w 90"/>
                <a:gd name="T37" fmla="*/ 12 h 111"/>
                <a:gd name="T38" fmla="*/ 77 w 90"/>
                <a:gd name="T39" fmla="*/ 18 h 111"/>
                <a:gd name="T40" fmla="*/ 71 w 90"/>
                <a:gd name="T41" fmla="*/ 23 h 111"/>
                <a:gd name="T42" fmla="*/ 64 w 90"/>
                <a:gd name="T43" fmla="*/ 27 h 111"/>
                <a:gd name="T44" fmla="*/ 51 w 90"/>
                <a:gd name="T45" fmla="*/ 35 h 111"/>
                <a:gd name="T46" fmla="*/ 39 w 90"/>
                <a:gd name="T47" fmla="*/ 44 h 111"/>
                <a:gd name="T48" fmla="*/ 33 w 90"/>
                <a:gd name="T49" fmla="*/ 48 h 111"/>
                <a:gd name="T50" fmla="*/ 27 w 90"/>
                <a:gd name="T51" fmla="*/ 54 h 111"/>
                <a:gd name="T52" fmla="*/ 25 w 90"/>
                <a:gd name="T53" fmla="*/ 57 h 111"/>
                <a:gd name="T54" fmla="*/ 23 w 90"/>
                <a:gd name="T55" fmla="*/ 60 h 111"/>
                <a:gd name="T56" fmla="*/ 18 w 90"/>
                <a:gd name="T57" fmla="*/ 67 h 111"/>
                <a:gd name="T58" fmla="*/ 15 w 90"/>
                <a:gd name="T59" fmla="*/ 75 h 111"/>
                <a:gd name="T60" fmla="*/ 11 w 90"/>
                <a:gd name="T61" fmla="*/ 85 h 111"/>
                <a:gd name="T62" fmla="*/ 9 w 90"/>
                <a:gd name="T63" fmla="*/ 97 h 111"/>
                <a:gd name="T64" fmla="*/ 8 w 90"/>
                <a:gd name="T65" fmla="*/ 103 h 111"/>
                <a:gd name="T66" fmla="*/ 8 w 90"/>
                <a:gd name="T67" fmla="*/ 111 h 111"/>
                <a:gd name="T68" fmla="*/ 0 w 90"/>
                <a:gd name="T69" fmla="*/ 110 h 1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111"/>
                <a:gd name="T107" fmla="*/ 90 w 90"/>
                <a:gd name="T108" fmla="*/ 111 h 1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111">
                  <a:moveTo>
                    <a:pt x="0" y="110"/>
                  </a:moveTo>
                  <a:lnTo>
                    <a:pt x="1" y="102"/>
                  </a:lnTo>
                  <a:lnTo>
                    <a:pt x="2" y="95"/>
                  </a:lnTo>
                  <a:lnTo>
                    <a:pt x="4" y="84"/>
                  </a:lnTo>
                  <a:lnTo>
                    <a:pt x="8" y="73"/>
                  </a:lnTo>
                  <a:lnTo>
                    <a:pt x="12" y="63"/>
                  </a:lnTo>
                  <a:lnTo>
                    <a:pt x="17" y="55"/>
                  </a:lnTo>
                  <a:lnTo>
                    <a:pt x="19" y="52"/>
                  </a:lnTo>
                  <a:lnTo>
                    <a:pt x="22" y="48"/>
                  </a:lnTo>
                  <a:lnTo>
                    <a:pt x="28" y="43"/>
                  </a:lnTo>
                  <a:lnTo>
                    <a:pt x="34" y="38"/>
                  </a:lnTo>
                  <a:lnTo>
                    <a:pt x="47" y="29"/>
                  </a:lnTo>
                  <a:lnTo>
                    <a:pt x="60" y="21"/>
                  </a:lnTo>
                  <a:lnTo>
                    <a:pt x="67" y="17"/>
                  </a:lnTo>
                  <a:lnTo>
                    <a:pt x="73" y="12"/>
                  </a:lnTo>
                  <a:lnTo>
                    <a:pt x="78" y="6"/>
                  </a:lnTo>
                  <a:lnTo>
                    <a:pt x="84" y="0"/>
                  </a:lnTo>
                  <a:lnTo>
                    <a:pt x="90" y="5"/>
                  </a:lnTo>
                  <a:lnTo>
                    <a:pt x="84" y="12"/>
                  </a:lnTo>
                  <a:lnTo>
                    <a:pt x="77" y="18"/>
                  </a:lnTo>
                  <a:lnTo>
                    <a:pt x="71" y="23"/>
                  </a:lnTo>
                  <a:lnTo>
                    <a:pt x="64" y="27"/>
                  </a:lnTo>
                  <a:lnTo>
                    <a:pt x="51" y="35"/>
                  </a:lnTo>
                  <a:lnTo>
                    <a:pt x="39" y="44"/>
                  </a:lnTo>
                  <a:lnTo>
                    <a:pt x="33" y="48"/>
                  </a:lnTo>
                  <a:lnTo>
                    <a:pt x="27" y="54"/>
                  </a:lnTo>
                  <a:lnTo>
                    <a:pt x="25" y="57"/>
                  </a:lnTo>
                  <a:lnTo>
                    <a:pt x="23" y="60"/>
                  </a:lnTo>
                  <a:lnTo>
                    <a:pt x="18" y="67"/>
                  </a:lnTo>
                  <a:lnTo>
                    <a:pt x="15" y="75"/>
                  </a:lnTo>
                  <a:lnTo>
                    <a:pt x="11" y="85"/>
                  </a:lnTo>
                  <a:lnTo>
                    <a:pt x="9" y="97"/>
                  </a:lnTo>
                  <a:lnTo>
                    <a:pt x="8" y="103"/>
                  </a:lnTo>
                  <a:lnTo>
                    <a:pt x="8" y="111"/>
                  </a:lnTo>
                  <a:lnTo>
                    <a:pt x="0" y="110"/>
                  </a:lnTo>
                  <a:close/>
                </a:path>
              </a:pathLst>
            </a:custGeom>
            <a:solidFill>
              <a:srgbClr val="000000"/>
            </a:solidFill>
            <a:ln w="9525">
              <a:noFill/>
              <a:round/>
              <a:headEnd/>
              <a:tailEnd/>
            </a:ln>
          </p:spPr>
          <p:txBody>
            <a:bodyPr/>
            <a:lstStyle/>
            <a:p>
              <a:endParaRPr lang="he-IL"/>
            </a:p>
          </p:txBody>
        </p:sp>
        <p:sp>
          <p:nvSpPr>
            <p:cNvPr id="101" name="Freeform 479"/>
            <p:cNvSpPr>
              <a:spLocks/>
            </p:cNvSpPr>
            <p:nvPr/>
          </p:nvSpPr>
          <p:spPr bwMode="auto">
            <a:xfrm>
              <a:off x="4488" y="2822"/>
              <a:ext cx="8" cy="1"/>
            </a:xfrm>
            <a:custGeom>
              <a:avLst/>
              <a:gdLst>
                <a:gd name="T0" fmla="*/ 0 w 8"/>
                <a:gd name="T1" fmla="*/ 0 h 1"/>
                <a:gd name="T2" fmla="*/ 8 w 8"/>
                <a:gd name="T3" fmla="*/ 1 h 1"/>
                <a:gd name="T4" fmla="*/ 0 w 8"/>
                <a:gd name="T5" fmla="*/ 0 h 1"/>
                <a:gd name="T6" fmla="*/ 8 w 8"/>
                <a:gd name="T7" fmla="*/ 0 h 1"/>
                <a:gd name="T8" fmla="*/ 0 w 8"/>
                <a:gd name="T9" fmla="*/ 0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0" y="0"/>
                  </a:moveTo>
                  <a:lnTo>
                    <a:pt x="8" y="1"/>
                  </a:lnTo>
                  <a:lnTo>
                    <a:pt x="0" y="0"/>
                  </a:lnTo>
                  <a:lnTo>
                    <a:pt x="8" y="0"/>
                  </a:lnTo>
                  <a:lnTo>
                    <a:pt x="0" y="0"/>
                  </a:lnTo>
                  <a:close/>
                </a:path>
              </a:pathLst>
            </a:custGeom>
            <a:solidFill>
              <a:srgbClr val="000000"/>
            </a:solidFill>
            <a:ln w="9525">
              <a:noFill/>
              <a:round/>
              <a:headEnd/>
              <a:tailEnd/>
            </a:ln>
          </p:spPr>
          <p:txBody>
            <a:bodyPr/>
            <a:lstStyle/>
            <a:p>
              <a:endParaRPr lang="he-IL"/>
            </a:p>
          </p:txBody>
        </p:sp>
        <p:sp>
          <p:nvSpPr>
            <p:cNvPr id="102" name="Freeform 480"/>
            <p:cNvSpPr>
              <a:spLocks/>
            </p:cNvSpPr>
            <p:nvPr/>
          </p:nvSpPr>
          <p:spPr bwMode="auto">
            <a:xfrm>
              <a:off x="4571" y="2714"/>
              <a:ext cx="14" cy="40"/>
            </a:xfrm>
            <a:custGeom>
              <a:avLst/>
              <a:gdLst>
                <a:gd name="T0" fmla="*/ 8 w 14"/>
                <a:gd name="T1" fmla="*/ 0 h 40"/>
                <a:gd name="T2" fmla="*/ 9 w 14"/>
                <a:gd name="T3" fmla="*/ 11 h 40"/>
                <a:gd name="T4" fmla="*/ 11 w 14"/>
                <a:gd name="T5" fmla="*/ 20 h 40"/>
                <a:gd name="T6" fmla="*/ 13 w 14"/>
                <a:gd name="T7" fmla="*/ 29 h 40"/>
                <a:gd name="T8" fmla="*/ 14 w 14"/>
                <a:gd name="T9" fmla="*/ 34 h 40"/>
                <a:gd name="T10" fmla="*/ 14 w 14"/>
                <a:gd name="T11" fmla="*/ 40 h 40"/>
                <a:gd name="T12" fmla="*/ 6 w 14"/>
                <a:gd name="T13" fmla="*/ 40 h 40"/>
                <a:gd name="T14" fmla="*/ 6 w 14"/>
                <a:gd name="T15" fmla="*/ 35 h 40"/>
                <a:gd name="T16" fmla="*/ 6 w 14"/>
                <a:gd name="T17" fmla="*/ 30 h 40"/>
                <a:gd name="T18" fmla="*/ 4 w 14"/>
                <a:gd name="T19" fmla="*/ 22 h 40"/>
                <a:gd name="T20" fmla="*/ 2 w 14"/>
                <a:gd name="T21" fmla="*/ 13 h 40"/>
                <a:gd name="T22" fmla="*/ 0 w 14"/>
                <a:gd name="T23" fmla="*/ 1 h 40"/>
                <a:gd name="T24" fmla="*/ 8 w 14"/>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40"/>
                <a:gd name="T41" fmla="*/ 14 w 14"/>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40">
                  <a:moveTo>
                    <a:pt x="8" y="0"/>
                  </a:moveTo>
                  <a:lnTo>
                    <a:pt x="9" y="11"/>
                  </a:lnTo>
                  <a:lnTo>
                    <a:pt x="11" y="20"/>
                  </a:lnTo>
                  <a:lnTo>
                    <a:pt x="13" y="29"/>
                  </a:lnTo>
                  <a:lnTo>
                    <a:pt x="14" y="34"/>
                  </a:lnTo>
                  <a:lnTo>
                    <a:pt x="14" y="40"/>
                  </a:lnTo>
                  <a:lnTo>
                    <a:pt x="6" y="40"/>
                  </a:lnTo>
                  <a:lnTo>
                    <a:pt x="6" y="35"/>
                  </a:lnTo>
                  <a:lnTo>
                    <a:pt x="6" y="30"/>
                  </a:lnTo>
                  <a:lnTo>
                    <a:pt x="4" y="22"/>
                  </a:lnTo>
                  <a:lnTo>
                    <a:pt x="2" y="13"/>
                  </a:lnTo>
                  <a:lnTo>
                    <a:pt x="0" y="1"/>
                  </a:lnTo>
                  <a:lnTo>
                    <a:pt x="8" y="0"/>
                  </a:lnTo>
                  <a:close/>
                </a:path>
              </a:pathLst>
            </a:custGeom>
            <a:solidFill>
              <a:srgbClr val="000000"/>
            </a:solidFill>
            <a:ln w="9525">
              <a:noFill/>
              <a:round/>
              <a:headEnd/>
              <a:tailEnd/>
            </a:ln>
          </p:spPr>
          <p:txBody>
            <a:bodyPr/>
            <a:lstStyle/>
            <a:p>
              <a:endParaRPr lang="he-IL"/>
            </a:p>
          </p:txBody>
        </p:sp>
        <p:sp>
          <p:nvSpPr>
            <p:cNvPr id="103" name="Freeform 481"/>
            <p:cNvSpPr>
              <a:spLocks/>
            </p:cNvSpPr>
            <p:nvPr/>
          </p:nvSpPr>
          <p:spPr bwMode="auto">
            <a:xfrm>
              <a:off x="4571" y="2706"/>
              <a:ext cx="8" cy="11"/>
            </a:xfrm>
            <a:custGeom>
              <a:avLst/>
              <a:gdLst>
                <a:gd name="T0" fmla="*/ 1 w 8"/>
                <a:gd name="T1" fmla="*/ 6 h 11"/>
                <a:gd name="T2" fmla="*/ 6 w 8"/>
                <a:gd name="T3" fmla="*/ 0 h 11"/>
                <a:gd name="T4" fmla="*/ 8 w 8"/>
                <a:gd name="T5" fmla="*/ 8 h 11"/>
                <a:gd name="T6" fmla="*/ 0 w 8"/>
                <a:gd name="T7" fmla="*/ 9 h 11"/>
                <a:gd name="T8" fmla="*/ 7 w 8"/>
                <a:gd name="T9" fmla="*/ 11 h 11"/>
                <a:gd name="T10" fmla="*/ 1 w 8"/>
                <a:gd name="T11" fmla="*/ 6 h 11"/>
                <a:gd name="T12" fmla="*/ 0 60000 65536"/>
                <a:gd name="T13" fmla="*/ 0 60000 65536"/>
                <a:gd name="T14" fmla="*/ 0 60000 65536"/>
                <a:gd name="T15" fmla="*/ 0 60000 65536"/>
                <a:gd name="T16" fmla="*/ 0 60000 65536"/>
                <a:gd name="T17" fmla="*/ 0 60000 65536"/>
                <a:gd name="T18" fmla="*/ 0 w 8"/>
                <a:gd name="T19" fmla="*/ 0 h 11"/>
                <a:gd name="T20" fmla="*/ 8 w 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8" h="11">
                  <a:moveTo>
                    <a:pt x="1" y="6"/>
                  </a:moveTo>
                  <a:lnTo>
                    <a:pt x="6" y="0"/>
                  </a:lnTo>
                  <a:lnTo>
                    <a:pt x="8" y="8"/>
                  </a:lnTo>
                  <a:lnTo>
                    <a:pt x="0" y="9"/>
                  </a:lnTo>
                  <a:lnTo>
                    <a:pt x="7" y="11"/>
                  </a:lnTo>
                  <a:lnTo>
                    <a:pt x="1" y="6"/>
                  </a:lnTo>
                  <a:close/>
                </a:path>
              </a:pathLst>
            </a:custGeom>
            <a:solidFill>
              <a:srgbClr val="000000"/>
            </a:solidFill>
            <a:ln w="9525">
              <a:noFill/>
              <a:round/>
              <a:headEnd/>
              <a:tailEnd/>
            </a:ln>
          </p:spPr>
          <p:txBody>
            <a:bodyPr/>
            <a:lstStyle/>
            <a:p>
              <a:endParaRPr lang="he-IL"/>
            </a:p>
          </p:txBody>
        </p:sp>
        <p:sp>
          <p:nvSpPr>
            <p:cNvPr id="104" name="Freeform 482"/>
            <p:cNvSpPr>
              <a:spLocks/>
            </p:cNvSpPr>
            <p:nvPr/>
          </p:nvSpPr>
          <p:spPr bwMode="auto">
            <a:xfrm>
              <a:off x="4506" y="2754"/>
              <a:ext cx="79" cy="109"/>
            </a:xfrm>
            <a:custGeom>
              <a:avLst/>
              <a:gdLst>
                <a:gd name="T0" fmla="*/ 79 w 79"/>
                <a:gd name="T1" fmla="*/ 0 h 109"/>
                <a:gd name="T2" fmla="*/ 79 w 79"/>
                <a:gd name="T3" fmla="*/ 8 h 109"/>
                <a:gd name="T4" fmla="*/ 78 w 79"/>
                <a:gd name="T5" fmla="*/ 16 h 109"/>
                <a:gd name="T6" fmla="*/ 76 w 79"/>
                <a:gd name="T7" fmla="*/ 24 h 109"/>
                <a:gd name="T8" fmla="*/ 74 w 79"/>
                <a:gd name="T9" fmla="*/ 31 h 109"/>
                <a:gd name="T10" fmla="*/ 71 w 79"/>
                <a:gd name="T11" fmla="*/ 40 h 109"/>
                <a:gd name="T12" fmla="*/ 67 w 79"/>
                <a:gd name="T13" fmla="*/ 47 h 109"/>
                <a:gd name="T14" fmla="*/ 64 w 79"/>
                <a:gd name="T15" fmla="*/ 55 h 109"/>
                <a:gd name="T16" fmla="*/ 59 w 79"/>
                <a:gd name="T17" fmla="*/ 62 h 109"/>
                <a:gd name="T18" fmla="*/ 54 w 79"/>
                <a:gd name="T19" fmla="*/ 69 h 109"/>
                <a:gd name="T20" fmla="*/ 48 w 79"/>
                <a:gd name="T21" fmla="*/ 76 h 109"/>
                <a:gd name="T22" fmla="*/ 42 w 79"/>
                <a:gd name="T23" fmla="*/ 83 h 109"/>
                <a:gd name="T24" fmla="*/ 35 w 79"/>
                <a:gd name="T25" fmla="*/ 89 h 109"/>
                <a:gd name="T26" fmla="*/ 28 w 79"/>
                <a:gd name="T27" fmla="*/ 95 h 109"/>
                <a:gd name="T28" fmla="*/ 20 w 79"/>
                <a:gd name="T29" fmla="*/ 100 h 109"/>
                <a:gd name="T30" fmla="*/ 12 w 79"/>
                <a:gd name="T31" fmla="*/ 104 h 109"/>
                <a:gd name="T32" fmla="*/ 3 w 79"/>
                <a:gd name="T33" fmla="*/ 109 h 109"/>
                <a:gd name="T34" fmla="*/ 0 w 79"/>
                <a:gd name="T35" fmla="*/ 102 h 109"/>
                <a:gd name="T36" fmla="*/ 8 w 79"/>
                <a:gd name="T37" fmla="*/ 98 h 109"/>
                <a:gd name="T38" fmla="*/ 16 w 79"/>
                <a:gd name="T39" fmla="*/ 94 h 109"/>
                <a:gd name="T40" fmla="*/ 23 w 79"/>
                <a:gd name="T41" fmla="*/ 89 h 109"/>
                <a:gd name="T42" fmla="*/ 30 w 79"/>
                <a:gd name="T43" fmla="*/ 83 h 109"/>
                <a:gd name="T44" fmla="*/ 36 w 79"/>
                <a:gd name="T45" fmla="*/ 77 h 109"/>
                <a:gd name="T46" fmla="*/ 43 w 79"/>
                <a:gd name="T47" fmla="*/ 71 h 109"/>
                <a:gd name="T48" fmla="*/ 48 w 79"/>
                <a:gd name="T49" fmla="*/ 65 h 109"/>
                <a:gd name="T50" fmla="*/ 53 w 79"/>
                <a:gd name="T51" fmla="*/ 58 h 109"/>
                <a:gd name="T52" fmla="*/ 57 w 79"/>
                <a:gd name="T53" fmla="*/ 51 h 109"/>
                <a:gd name="T54" fmla="*/ 61 w 79"/>
                <a:gd name="T55" fmla="*/ 44 h 109"/>
                <a:gd name="T56" fmla="*/ 64 w 79"/>
                <a:gd name="T57" fmla="*/ 37 h 109"/>
                <a:gd name="T58" fmla="*/ 67 w 79"/>
                <a:gd name="T59" fmla="*/ 29 h 109"/>
                <a:gd name="T60" fmla="*/ 69 w 79"/>
                <a:gd name="T61" fmla="*/ 22 h 109"/>
                <a:gd name="T62" fmla="*/ 70 w 79"/>
                <a:gd name="T63" fmla="*/ 15 h 109"/>
                <a:gd name="T64" fmla="*/ 71 w 79"/>
                <a:gd name="T65" fmla="*/ 7 h 109"/>
                <a:gd name="T66" fmla="*/ 71 w 79"/>
                <a:gd name="T67" fmla="*/ 0 h 109"/>
                <a:gd name="T68" fmla="*/ 79 w 7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79" y="0"/>
                  </a:moveTo>
                  <a:lnTo>
                    <a:pt x="79" y="8"/>
                  </a:lnTo>
                  <a:lnTo>
                    <a:pt x="78" y="16"/>
                  </a:lnTo>
                  <a:lnTo>
                    <a:pt x="76" y="24"/>
                  </a:lnTo>
                  <a:lnTo>
                    <a:pt x="74" y="31"/>
                  </a:lnTo>
                  <a:lnTo>
                    <a:pt x="71" y="40"/>
                  </a:lnTo>
                  <a:lnTo>
                    <a:pt x="67" y="47"/>
                  </a:lnTo>
                  <a:lnTo>
                    <a:pt x="64" y="55"/>
                  </a:lnTo>
                  <a:lnTo>
                    <a:pt x="59" y="62"/>
                  </a:lnTo>
                  <a:lnTo>
                    <a:pt x="54" y="69"/>
                  </a:lnTo>
                  <a:lnTo>
                    <a:pt x="48" y="76"/>
                  </a:lnTo>
                  <a:lnTo>
                    <a:pt x="42" y="83"/>
                  </a:lnTo>
                  <a:lnTo>
                    <a:pt x="35" y="89"/>
                  </a:lnTo>
                  <a:lnTo>
                    <a:pt x="28" y="95"/>
                  </a:lnTo>
                  <a:lnTo>
                    <a:pt x="20" y="100"/>
                  </a:lnTo>
                  <a:lnTo>
                    <a:pt x="12" y="104"/>
                  </a:lnTo>
                  <a:lnTo>
                    <a:pt x="3" y="109"/>
                  </a:lnTo>
                  <a:lnTo>
                    <a:pt x="0" y="102"/>
                  </a:lnTo>
                  <a:lnTo>
                    <a:pt x="8" y="98"/>
                  </a:lnTo>
                  <a:lnTo>
                    <a:pt x="16" y="94"/>
                  </a:lnTo>
                  <a:lnTo>
                    <a:pt x="23" y="89"/>
                  </a:lnTo>
                  <a:lnTo>
                    <a:pt x="30" y="83"/>
                  </a:lnTo>
                  <a:lnTo>
                    <a:pt x="36" y="77"/>
                  </a:lnTo>
                  <a:lnTo>
                    <a:pt x="43" y="71"/>
                  </a:lnTo>
                  <a:lnTo>
                    <a:pt x="48" y="65"/>
                  </a:lnTo>
                  <a:lnTo>
                    <a:pt x="53" y="58"/>
                  </a:lnTo>
                  <a:lnTo>
                    <a:pt x="57" y="51"/>
                  </a:lnTo>
                  <a:lnTo>
                    <a:pt x="61" y="44"/>
                  </a:lnTo>
                  <a:lnTo>
                    <a:pt x="64" y="37"/>
                  </a:lnTo>
                  <a:lnTo>
                    <a:pt x="67" y="29"/>
                  </a:lnTo>
                  <a:lnTo>
                    <a:pt x="69" y="22"/>
                  </a:lnTo>
                  <a:lnTo>
                    <a:pt x="70" y="15"/>
                  </a:lnTo>
                  <a:lnTo>
                    <a:pt x="71" y="7"/>
                  </a:lnTo>
                  <a:lnTo>
                    <a:pt x="71" y="0"/>
                  </a:lnTo>
                  <a:lnTo>
                    <a:pt x="79" y="0"/>
                  </a:lnTo>
                  <a:close/>
                </a:path>
              </a:pathLst>
            </a:custGeom>
            <a:solidFill>
              <a:srgbClr val="000000"/>
            </a:solidFill>
            <a:ln w="9525">
              <a:noFill/>
              <a:round/>
              <a:headEnd/>
              <a:tailEnd/>
            </a:ln>
          </p:spPr>
          <p:txBody>
            <a:bodyPr/>
            <a:lstStyle/>
            <a:p>
              <a:endParaRPr lang="he-IL"/>
            </a:p>
          </p:txBody>
        </p:sp>
        <p:sp>
          <p:nvSpPr>
            <p:cNvPr id="105" name="Freeform 483"/>
            <p:cNvSpPr>
              <a:spLocks/>
            </p:cNvSpPr>
            <p:nvPr/>
          </p:nvSpPr>
          <p:spPr bwMode="auto">
            <a:xfrm>
              <a:off x="4577" y="2754"/>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he-IL"/>
            </a:p>
          </p:txBody>
        </p:sp>
        <p:sp>
          <p:nvSpPr>
            <p:cNvPr id="106" name="Freeform 484"/>
            <p:cNvSpPr>
              <a:spLocks/>
            </p:cNvSpPr>
            <p:nvPr/>
          </p:nvSpPr>
          <p:spPr bwMode="auto">
            <a:xfrm>
              <a:off x="4452" y="2857"/>
              <a:ext cx="58" cy="90"/>
            </a:xfrm>
            <a:custGeom>
              <a:avLst/>
              <a:gdLst>
                <a:gd name="T0" fmla="*/ 58 w 58"/>
                <a:gd name="T1" fmla="*/ 4 h 90"/>
                <a:gd name="T2" fmla="*/ 51 w 58"/>
                <a:gd name="T3" fmla="*/ 15 h 90"/>
                <a:gd name="T4" fmla="*/ 44 w 58"/>
                <a:gd name="T5" fmla="*/ 26 h 90"/>
                <a:gd name="T6" fmla="*/ 30 w 58"/>
                <a:gd name="T7" fmla="*/ 50 h 90"/>
                <a:gd name="T8" fmla="*/ 18 w 58"/>
                <a:gd name="T9" fmla="*/ 72 h 90"/>
                <a:gd name="T10" fmla="*/ 11 w 58"/>
                <a:gd name="T11" fmla="*/ 82 h 90"/>
                <a:gd name="T12" fmla="*/ 6 w 58"/>
                <a:gd name="T13" fmla="*/ 90 h 90"/>
                <a:gd name="T14" fmla="*/ 0 w 58"/>
                <a:gd name="T15" fmla="*/ 86 h 90"/>
                <a:gd name="T16" fmla="*/ 5 w 58"/>
                <a:gd name="T17" fmla="*/ 78 h 90"/>
                <a:gd name="T18" fmla="*/ 11 w 58"/>
                <a:gd name="T19" fmla="*/ 68 h 90"/>
                <a:gd name="T20" fmla="*/ 24 w 58"/>
                <a:gd name="T21" fmla="*/ 46 h 90"/>
                <a:gd name="T22" fmla="*/ 38 w 58"/>
                <a:gd name="T23" fmla="*/ 22 h 90"/>
                <a:gd name="T24" fmla="*/ 45 w 58"/>
                <a:gd name="T25" fmla="*/ 11 h 90"/>
                <a:gd name="T26" fmla="*/ 52 w 58"/>
                <a:gd name="T27" fmla="*/ 0 h 90"/>
                <a:gd name="T28" fmla="*/ 58 w 58"/>
                <a:gd name="T29" fmla="*/ 4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90"/>
                <a:gd name="T47" fmla="*/ 58 w 58"/>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90">
                  <a:moveTo>
                    <a:pt x="58" y="4"/>
                  </a:moveTo>
                  <a:lnTo>
                    <a:pt x="51" y="15"/>
                  </a:lnTo>
                  <a:lnTo>
                    <a:pt x="44" y="26"/>
                  </a:lnTo>
                  <a:lnTo>
                    <a:pt x="30" y="50"/>
                  </a:lnTo>
                  <a:lnTo>
                    <a:pt x="18" y="72"/>
                  </a:lnTo>
                  <a:lnTo>
                    <a:pt x="11" y="82"/>
                  </a:lnTo>
                  <a:lnTo>
                    <a:pt x="6" y="90"/>
                  </a:lnTo>
                  <a:lnTo>
                    <a:pt x="0" y="86"/>
                  </a:lnTo>
                  <a:lnTo>
                    <a:pt x="5" y="78"/>
                  </a:lnTo>
                  <a:lnTo>
                    <a:pt x="11" y="68"/>
                  </a:lnTo>
                  <a:lnTo>
                    <a:pt x="24" y="46"/>
                  </a:lnTo>
                  <a:lnTo>
                    <a:pt x="38" y="22"/>
                  </a:lnTo>
                  <a:lnTo>
                    <a:pt x="45" y="11"/>
                  </a:lnTo>
                  <a:lnTo>
                    <a:pt x="52" y="0"/>
                  </a:lnTo>
                  <a:lnTo>
                    <a:pt x="58" y="4"/>
                  </a:lnTo>
                  <a:close/>
                </a:path>
              </a:pathLst>
            </a:custGeom>
            <a:solidFill>
              <a:srgbClr val="000000"/>
            </a:solidFill>
            <a:ln w="9525">
              <a:noFill/>
              <a:round/>
              <a:headEnd/>
              <a:tailEnd/>
            </a:ln>
          </p:spPr>
          <p:txBody>
            <a:bodyPr/>
            <a:lstStyle/>
            <a:p>
              <a:endParaRPr lang="he-IL"/>
            </a:p>
          </p:txBody>
        </p:sp>
        <p:sp>
          <p:nvSpPr>
            <p:cNvPr id="107" name="Freeform 485"/>
            <p:cNvSpPr>
              <a:spLocks/>
            </p:cNvSpPr>
            <p:nvPr/>
          </p:nvSpPr>
          <p:spPr bwMode="auto">
            <a:xfrm>
              <a:off x="4504" y="2856"/>
              <a:ext cx="6" cy="7"/>
            </a:xfrm>
            <a:custGeom>
              <a:avLst/>
              <a:gdLst>
                <a:gd name="T0" fmla="*/ 2 w 6"/>
                <a:gd name="T1" fmla="*/ 0 h 7"/>
                <a:gd name="T2" fmla="*/ 1 w 6"/>
                <a:gd name="T3" fmla="*/ 0 h 7"/>
                <a:gd name="T4" fmla="*/ 0 w 6"/>
                <a:gd name="T5" fmla="*/ 1 h 7"/>
                <a:gd name="T6" fmla="*/ 6 w 6"/>
                <a:gd name="T7" fmla="*/ 5 h 7"/>
                <a:gd name="T8" fmla="*/ 5 w 6"/>
                <a:gd name="T9" fmla="*/ 7 h 7"/>
                <a:gd name="T10" fmla="*/ 2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2" y="0"/>
                  </a:moveTo>
                  <a:lnTo>
                    <a:pt x="1" y="0"/>
                  </a:lnTo>
                  <a:lnTo>
                    <a:pt x="0" y="1"/>
                  </a:lnTo>
                  <a:lnTo>
                    <a:pt x="6" y="5"/>
                  </a:lnTo>
                  <a:lnTo>
                    <a:pt x="5" y="7"/>
                  </a:lnTo>
                  <a:lnTo>
                    <a:pt x="2" y="0"/>
                  </a:lnTo>
                  <a:close/>
                </a:path>
              </a:pathLst>
            </a:custGeom>
            <a:solidFill>
              <a:srgbClr val="000000"/>
            </a:solidFill>
            <a:ln w="9525">
              <a:noFill/>
              <a:round/>
              <a:headEnd/>
              <a:tailEnd/>
            </a:ln>
          </p:spPr>
          <p:txBody>
            <a:bodyPr/>
            <a:lstStyle/>
            <a:p>
              <a:endParaRPr lang="he-IL"/>
            </a:p>
          </p:txBody>
        </p:sp>
        <p:sp>
          <p:nvSpPr>
            <p:cNvPr id="108" name="Freeform 486"/>
            <p:cNvSpPr>
              <a:spLocks/>
            </p:cNvSpPr>
            <p:nvPr/>
          </p:nvSpPr>
          <p:spPr bwMode="auto">
            <a:xfrm>
              <a:off x="4378" y="2942"/>
              <a:ext cx="80" cy="77"/>
            </a:xfrm>
            <a:custGeom>
              <a:avLst/>
              <a:gdLst>
                <a:gd name="T0" fmla="*/ 80 w 80"/>
                <a:gd name="T1" fmla="*/ 5 h 77"/>
                <a:gd name="T2" fmla="*/ 61 w 80"/>
                <a:gd name="T3" fmla="*/ 31 h 77"/>
                <a:gd name="T4" fmla="*/ 56 w 80"/>
                <a:gd name="T5" fmla="*/ 36 h 77"/>
                <a:gd name="T6" fmla="*/ 53 w 80"/>
                <a:gd name="T7" fmla="*/ 39 h 77"/>
                <a:gd name="T8" fmla="*/ 47 w 80"/>
                <a:gd name="T9" fmla="*/ 46 h 77"/>
                <a:gd name="T10" fmla="*/ 39 w 80"/>
                <a:gd name="T11" fmla="*/ 53 h 77"/>
                <a:gd name="T12" fmla="*/ 31 w 80"/>
                <a:gd name="T13" fmla="*/ 59 h 77"/>
                <a:gd name="T14" fmla="*/ 5 w 80"/>
                <a:gd name="T15" fmla="*/ 77 h 77"/>
                <a:gd name="T16" fmla="*/ 0 w 80"/>
                <a:gd name="T17" fmla="*/ 71 h 77"/>
                <a:gd name="T18" fmla="*/ 26 w 80"/>
                <a:gd name="T19" fmla="*/ 53 h 77"/>
                <a:gd name="T20" fmla="*/ 35 w 80"/>
                <a:gd name="T21" fmla="*/ 47 h 77"/>
                <a:gd name="T22" fmla="*/ 41 w 80"/>
                <a:gd name="T23" fmla="*/ 41 h 77"/>
                <a:gd name="T24" fmla="*/ 48 w 80"/>
                <a:gd name="T25" fmla="*/ 34 h 77"/>
                <a:gd name="T26" fmla="*/ 50 w 80"/>
                <a:gd name="T27" fmla="*/ 31 h 77"/>
                <a:gd name="T28" fmla="*/ 54 w 80"/>
                <a:gd name="T29" fmla="*/ 26 h 77"/>
                <a:gd name="T30" fmla="*/ 74 w 80"/>
                <a:gd name="T31" fmla="*/ 0 h 77"/>
                <a:gd name="T32" fmla="*/ 80 w 80"/>
                <a:gd name="T33" fmla="*/ 5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77"/>
                <a:gd name="T53" fmla="*/ 80 w 80"/>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77">
                  <a:moveTo>
                    <a:pt x="80" y="5"/>
                  </a:moveTo>
                  <a:lnTo>
                    <a:pt x="61" y="31"/>
                  </a:lnTo>
                  <a:lnTo>
                    <a:pt x="56" y="36"/>
                  </a:lnTo>
                  <a:lnTo>
                    <a:pt x="53" y="39"/>
                  </a:lnTo>
                  <a:lnTo>
                    <a:pt x="47" y="46"/>
                  </a:lnTo>
                  <a:lnTo>
                    <a:pt x="39" y="53"/>
                  </a:lnTo>
                  <a:lnTo>
                    <a:pt x="31" y="59"/>
                  </a:lnTo>
                  <a:lnTo>
                    <a:pt x="5" y="77"/>
                  </a:lnTo>
                  <a:lnTo>
                    <a:pt x="0" y="71"/>
                  </a:lnTo>
                  <a:lnTo>
                    <a:pt x="26" y="53"/>
                  </a:lnTo>
                  <a:lnTo>
                    <a:pt x="35" y="47"/>
                  </a:lnTo>
                  <a:lnTo>
                    <a:pt x="41" y="41"/>
                  </a:lnTo>
                  <a:lnTo>
                    <a:pt x="48" y="34"/>
                  </a:lnTo>
                  <a:lnTo>
                    <a:pt x="50" y="31"/>
                  </a:lnTo>
                  <a:lnTo>
                    <a:pt x="54" y="26"/>
                  </a:lnTo>
                  <a:lnTo>
                    <a:pt x="74" y="0"/>
                  </a:lnTo>
                  <a:lnTo>
                    <a:pt x="80" y="5"/>
                  </a:lnTo>
                  <a:close/>
                </a:path>
              </a:pathLst>
            </a:custGeom>
            <a:solidFill>
              <a:srgbClr val="000000"/>
            </a:solidFill>
            <a:ln w="9525">
              <a:noFill/>
              <a:round/>
              <a:headEnd/>
              <a:tailEnd/>
            </a:ln>
          </p:spPr>
          <p:txBody>
            <a:bodyPr/>
            <a:lstStyle/>
            <a:p>
              <a:endParaRPr lang="he-IL"/>
            </a:p>
          </p:txBody>
        </p:sp>
        <p:sp>
          <p:nvSpPr>
            <p:cNvPr id="109" name="Freeform 487"/>
            <p:cNvSpPr>
              <a:spLocks/>
            </p:cNvSpPr>
            <p:nvPr/>
          </p:nvSpPr>
          <p:spPr bwMode="auto">
            <a:xfrm>
              <a:off x="4452" y="2942"/>
              <a:ext cx="6" cy="5"/>
            </a:xfrm>
            <a:custGeom>
              <a:avLst/>
              <a:gdLst>
                <a:gd name="T0" fmla="*/ 6 w 6"/>
                <a:gd name="T1" fmla="*/ 5 h 5"/>
                <a:gd name="T2" fmla="*/ 0 w 6"/>
                <a:gd name="T3" fmla="*/ 0 h 5"/>
                <a:gd name="T4" fmla="*/ 0 w 6"/>
                <a:gd name="T5" fmla="*/ 1 h 5"/>
                <a:gd name="T6" fmla="*/ 6 w 6"/>
                <a:gd name="T7" fmla="*/ 5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6" y="5"/>
                  </a:moveTo>
                  <a:lnTo>
                    <a:pt x="0" y="0"/>
                  </a:lnTo>
                  <a:lnTo>
                    <a:pt x="0" y="1"/>
                  </a:lnTo>
                  <a:lnTo>
                    <a:pt x="6" y="5"/>
                  </a:lnTo>
                  <a:close/>
                </a:path>
              </a:pathLst>
            </a:custGeom>
            <a:solidFill>
              <a:srgbClr val="000000"/>
            </a:solidFill>
            <a:ln w="9525">
              <a:noFill/>
              <a:round/>
              <a:headEnd/>
              <a:tailEnd/>
            </a:ln>
          </p:spPr>
          <p:txBody>
            <a:bodyPr/>
            <a:lstStyle/>
            <a:p>
              <a:endParaRPr lang="he-IL"/>
            </a:p>
          </p:txBody>
        </p:sp>
        <p:sp>
          <p:nvSpPr>
            <p:cNvPr id="110" name="Freeform 488"/>
            <p:cNvSpPr>
              <a:spLocks/>
            </p:cNvSpPr>
            <p:nvPr/>
          </p:nvSpPr>
          <p:spPr bwMode="auto">
            <a:xfrm>
              <a:off x="4367" y="3008"/>
              <a:ext cx="15" cy="12"/>
            </a:xfrm>
            <a:custGeom>
              <a:avLst/>
              <a:gdLst>
                <a:gd name="T0" fmla="*/ 12 w 15"/>
                <a:gd name="T1" fmla="*/ 12 h 12"/>
                <a:gd name="T2" fmla="*/ 15 w 15"/>
                <a:gd name="T3" fmla="*/ 5 h 12"/>
                <a:gd name="T4" fmla="*/ 3 w 15"/>
                <a:gd name="T5" fmla="*/ 0 h 12"/>
                <a:gd name="T6" fmla="*/ 0 w 15"/>
                <a:gd name="T7" fmla="*/ 6 h 12"/>
                <a:gd name="T8" fmla="*/ 12 w 15"/>
                <a:gd name="T9" fmla="*/ 12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12" y="12"/>
                  </a:moveTo>
                  <a:lnTo>
                    <a:pt x="15" y="5"/>
                  </a:lnTo>
                  <a:lnTo>
                    <a:pt x="3" y="0"/>
                  </a:lnTo>
                  <a:lnTo>
                    <a:pt x="0" y="6"/>
                  </a:lnTo>
                  <a:lnTo>
                    <a:pt x="12" y="12"/>
                  </a:lnTo>
                  <a:close/>
                </a:path>
              </a:pathLst>
            </a:custGeom>
            <a:solidFill>
              <a:srgbClr val="000000"/>
            </a:solidFill>
            <a:ln w="9525">
              <a:noFill/>
              <a:round/>
              <a:headEnd/>
              <a:tailEnd/>
            </a:ln>
          </p:spPr>
          <p:txBody>
            <a:bodyPr/>
            <a:lstStyle/>
            <a:p>
              <a:endParaRPr lang="he-IL"/>
            </a:p>
          </p:txBody>
        </p:sp>
        <p:sp>
          <p:nvSpPr>
            <p:cNvPr id="111" name="Freeform 489"/>
            <p:cNvSpPr>
              <a:spLocks/>
            </p:cNvSpPr>
            <p:nvPr/>
          </p:nvSpPr>
          <p:spPr bwMode="auto">
            <a:xfrm>
              <a:off x="4378" y="3013"/>
              <a:ext cx="5" cy="8"/>
            </a:xfrm>
            <a:custGeom>
              <a:avLst/>
              <a:gdLst>
                <a:gd name="T0" fmla="*/ 5 w 5"/>
                <a:gd name="T1" fmla="*/ 6 h 8"/>
                <a:gd name="T2" fmla="*/ 3 w 5"/>
                <a:gd name="T3" fmla="*/ 8 h 8"/>
                <a:gd name="T4" fmla="*/ 1 w 5"/>
                <a:gd name="T5" fmla="*/ 7 h 8"/>
                <a:gd name="T6" fmla="*/ 4 w 5"/>
                <a:gd name="T7" fmla="*/ 0 h 8"/>
                <a:gd name="T8" fmla="*/ 0 w 5"/>
                <a:gd name="T9" fmla="*/ 0 h 8"/>
                <a:gd name="T10" fmla="*/ 5 w 5"/>
                <a:gd name="T11" fmla="*/ 6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5" y="6"/>
                  </a:moveTo>
                  <a:lnTo>
                    <a:pt x="3" y="8"/>
                  </a:lnTo>
                  <a:lnTo>
                    <a:pt x="1" y="7"/>
                  </a:lnTo>
                  <a:lnTo>
                    <a:pt x="4" y="0"/>
                  </a:lnTo>
                  <a:lnTo>
                    <a:pt x="0" y="0"/>
                  </a:lnTo>
                  <a:lnTo>
                    <a:pt x="5" y="6"/>
                  </a:lnTo>
                  <a:close/>
                </a:path>
              </a:pathLst>
            </a:custGeom>
            <a:solidFill>
              <a:srgbClr val="000000"/>
            </a:solidFill>
            <a:ln w="9525">
              <a:noFill/>
              <a:round/>
              <a:headEnd/>
              <a:tailEnd/>
            </a:ln>
          </p:spPr>
          <p:txBody>
            <a:bodyPr/>
            <a:lstStyle/>
            <a:p>
              <a:endParaRPr lang="he-IL"/>
            </a:p>
          </p:txBody>
        </p:sp>
        <p:sp>
          <p:nvSpPr>
            <p:cNvPr id="112" name="Freeform 490"/>
            <p:cNvSpPr>
              <a:spLocks/>
            </p:cNvSpPr>
            <p:nvPr/>
          </p:nvSpPr>
          <p:spPr bwMode="auto">
            <a:xfrm>
              <a:off x="4361" y="3002"/>
              <a:ext cx="11" cy="10"/>
            </a:xfrm>
            <a:custGeom>
              <a:avLst/>
              <a:gdLst>
                <a:gd name="T0" fmla="*/ 4 w 11"/>
                <a:gd name="T1" fmla="*/ 10 h 10"/>
                <a:gd name="T2" fmla="*/ 3 w 11"/>
                <a:gd name="T3" fmla="*/ 9 h 10"/>
                <a:gd name="T4" fmla="*/ 2 w 11"/>
                <a:gd name="T5" fmla="*/ 7 h 10"/>
                <a:gd name="T6" fmla="*/ 1 w 11"/>
                <a:gd name="T7" fmla="*/ 4 h 10"/>
                <a:gd name="T8" fmla="*/ 0 w 11"/>
                <a:gd name="T9" fmla="*/ 1 h 10"/>
                <a:gd name="T10" fmla="*/ 7 w 11"/>
                <a:gd name="T11" fmla="*/ 0 h 10"/>
                <a:gd name="T12" fmla="*/ 7 w 11"/>
                <a:gd name="T13" fmla="*/ 1 h 10"/>
                <a:gd name="T14" fmla="*/ 8 w 11"/>
                <a:gd name="T15" fmla="*/ 3 h 10"/>
                <a:gd name="T16" fmla="*/ 10 w 11"/>
                <a:gd name="T17" fmla="*/ 5 h 10"/>
                <a:gd name="T18" fmla="*/ 11 w 11"/>
                <a:gd name="T19" fmla="*/ 8 h 10"/>
                <a:gd name="T20" fmla="*/ 4 w 11"/>
                <a:gd name="T21" fmla="*/ 1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0"/>
                <a:gd name="T35" fmla="*/ 11 w 11"/>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0">
                  <a:moveTo>
                    <a:pt x="4" y="10"/>
                  </a:moveTo>
                  <a:lnTo>
                    <a:pt x="3" y="9"/>
                  </a:lnTo>
                  <a:lnTo>
                    <a:pt x="2" y="7"/>
                  </a:lnTo>
                  <a:lnTo>
                    <a:pt x="1" y="4"/>
                  </a:lnTo>
                  <a:lnTo>
                    <a:pt x="0" y="1"/>
                  </a:lnTo>
                  <a:lnTo>
                    <a:pt x="7" y="0"/>
                  </a:lnTo>
                  <a:lnTo>
                    <a:pt x="7" y="1"/>
                  </a:lnTo>
                  <a:lnTo>
                    <a:pt x="8" y="3"/>
                  </a:lnTo>
                  <a:lnTo>
                    <a:pt x="10" y="5"/>
                  </a:lnTo>
                  <a:lnTo>
                    <a:pt x="11" y="8"/>
                  </a:lnTo>
                  <a:lnTo>
                    <a:pt x="4" y="10"/>
                  </a:lnTo>
                  <a:close/>
                </a:path>
              </a:pathLst>
            </a:custGeom>
            <a:solidFill>
              <a:srgbClr val="000000"/>
            </a:solidFill>
            <a:ln w="9525">
              <a:noFill/>
              <a:round/>
              <a:headEnd/>
              <a:tailEnd/>
            </a:ln>
          </p:spPr>
          <p:txBody>
            <a:bodyPr/>
            <a:lstStyle/>
            <a:p>
              <a:endParaRPr lang="he-IL"/>
            </a:p>
          </p:txBody>
        </p:sp>
        <p:sp>
          <p:nvSpPr>
            <p:cNvPr id="113" name="Freeform 491"/>
            <p:cNvSpPr>
              <a:spLocks/>
            </p:cNvSpPr>
            <p:nvPr/>
          </p:nvSpPr>
          <p:spPr bwMode="auto">
            <a:xfrm>
              <a:off x="4365" y="3008"/>
              <a:ext cx="7" cy="6"/>
            </a:xfrm>
            <a:custGeom>
              <a:avLst/>
              <a:gdLst>
                <a:gd name="T0" fmla="*/ 2 w 7"/>
                <a:gd name="T1" fmla="*/ 6 h 6"/>
                <a:gd name="T2" fmla="*/ 1 w 7"/>
                <a:gd name="T3" fmla="*/ 6 h 6"/>
                <a:gd name="T4" fmla="*/ 0 w 7"/>
                <a:gd name="T5" fmla="*/ 4 h 6"/>
                <a:gd name="T6" fmla="*/ 7 w 7"/>
                <a:gd name="T7" fmla="*/ 2 h 6"/>
                <a:gd name="T8" fmla="*/ 5 w 7"/>
                <a:gd name="T9" fmla="*/ 0 h 6"/>
                <a:gd name="T10" fmla="*/ 2 w 7"/>
                <a:gd name="T11" fmla="*/ 6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2" y="6"/>
                  </a:moveTo>
                  <a:lnTo>
                    <a:pt x="1" y="6"/>
                  </a:lnTo>
                  <a:lnTo>
                    <a:pt x="0" y="4"/>
                  </a:lnTo>
                  <a:lnTo>
                    <a:pt x="7" y="2"/>
                  </a:lnTo>
                  <a:lnTo>
                    <a:pt x="5" y="0"/>
                  </a:lnTo>
                  <a:lnTo>
                    <a:pt x="2" y="6"/>
                  </a:lnTo>
                  <a:close/>
                </a:path>
              </a:pathLst>
            </a:custGeom>
            <a:solidFill>
              <a:srgbClr val="000000"/>
            </a:solidFill>
            <a:ln w="9525">
              <a:noFill/>
              <a:round/>
              <a:headEnd/>
              <a:tailEnd/>
            </a:ln>
          </p:spPr>
          <p:txBody>
            <a:bodyPr/>
            <a:lstStyle/>
            <a:p>
              <a:endParaRPr lang="he-IL"/>
            </a:p>
          </p:txBody>
        </p:sp>
        <p:sp>
          <p:nvSpPr>
            <p:cNvPr id="114" name="Freeform 492"/>
            <p:cNvSpPr>
              <a:spLocks/>
            </p:cNvSpPr>
            <p:nvPr/>
          </p:nvSpPr>
          <p:spPr bwMode="auto">
            <a:xfrm>
              <a:off x="4361" y="2988"/>
              <a:ext cx="7" cy="14"/>
            </a:xfrm>
            <a:custGeom>
              <a:avLst/>
              <a:gdLst>
                <a:gd name="T0" fmla="*/ 0 w 7"/>
                <a:gd name="T1" fmla="*/ 14 h 14"/>
                <a:gd name="T2" fmla="*/ 0 w 7"/>
                <a:gd name="T3" fmla="*/ 8 h 14"/>
                <a:gd name="T4" fmla="*/ 0 w 7"/>
                <a:gd name="T5" fmla="*/ 4 h 14"/>
                <a:gd name="T6" fmla="*/ 3 w 7"/>
                <a:gd name="T7" fmla="*/ 1 h 14"/>
                <a:gd name="T8" fmla="*/ 4 w 7"/>
                <a:gd name="T9" fmla="*/ 0 h 14"/>
                <a:gd name="T10" fmla="*/ 7 w 7"/>
                <a:gd name="T11" fmla="*/ 7 h 14"/>
                <a:gd name="T12" fmla="*/ 6 w 7"/>
                <a:gd name="T13" fmla="*/ 8 h 14"/>
                <a:gd name="T14" fmla="*/ 7 w 7"/>
                <a:gd name="T15" fmla="*/ 7 h 14"/>
                <a:gd name="T16" fmla="*/ 7 w 7"/>
                <a:gd name="T17" fmla="*/ 8 h 14"/>
                <a:gd name="T18" fmla="*/ 7 w 7"/>
                <a:gd name="T19" fmla="*/ 14 h 14"/>
                <a:gd name="T20" fmla="*/ 0 w 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0" y="14"/>
                  </a:moveTo>
                  <a:lnTo>
                    <a:pt x="0" y="8"/>
                  </a:lnTo>
                  <a:lnTo>
                    <a:pt x="0" y="4"/>
                  </a:lnTo>
                  <a:lnTo>
                    <a:pt x="3" y="1"/>
                  </a:lnTo>
                  <a:lnTo>
                    <a:pt x="4" y="0"/>
                  </a:lnTo>
                  <a:lnTo>
                    <a:pt x="7" y="7"/>
                  </a:lnTo>
                  <a:lnTo>
                    <a:pt x="6" y="8"/>
                  </a:lnTo>
                  <a:lnTo>
                    <a:pt x="7" y="7"/>
                  </a:lnTo>
                  <a:lnTo>
                    <a:pt x="7" y="8"/>
                  </a:lnTo>
                  <a:lnTo>
                    <a:pt x="7" y="14"/>
                  </a:lnTo>
                  <a:lnTo>
                    <a:pt x="0" y="14"/>
                  </a:lnTo>
                  <a:close/>
                </a:path>
              </a:pathLst>
            </a:custGeom>
            <a:solidFill>
              <a:srgbClr val="000000"/>
            </a:solidFill>
            <a:ln w="9525">
              <a:noFill/>
              <a:round/>
              <a:headEnd/>
              <a:tailEnd/>
            </a:ln>
          </p:spPr>
          <p:txBody>
            <a:bodyPr/>
            <a:lstStyle/>
            <a:p>
              <a:endParaRPr lang="he-IL"/>
            </a:p>
          </p:txBody>
        </p:sp>
        <p:sp>
          <p:nvSpPr>
            <p:cNvPr id="115" name="Freeform 493"/>
            <p:cNvSpPr>
              <a:spLocks/>
            </p:cNvSpPr>
            <p:nvPr/>
          </p:nvSpPr>
          <p:spPr bwMode="auto">
            <a:xfrm>
              <a:off x="4361" y="3002"/>
              <a:ext cx="7" cy="2"/>
            </a:xfrm>
            <a:custGeom>
              <a:avLst/>
              <a:gdLst>
                <a:gd name="T0" fmla="*/ 0 w 7"/>
                <a:gd name="T1" fmla="*/ 1 h 2"/>
                <a:gd name="T2" fmla="*/ 0 w 7"/>
                <a:gd name="T3" fmla="*/ 2 h 2"/>
                <a:gd name="T4" fmla="*/ 0 w 7"/>
                <a:gd name="T5" fmla="*/ 0 h 2"/>
                <a:gd name="T6" fmla="*/ 7 w 7"/>
                <a:gd name="T7" fmla="*/ 0 h 2"/>
                <a:gd name="T8" fmla="*/ 0 w 7"/>
                <a:gd name="T9" fmla="*/ 1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1"/>
                  </a:moveTo>
                  <a:lnTo>
                    <a:pt x="0" y="2"/>
                  </a:lnTo>
                  <a:lnTo>
                    <a:pt x="0" y="0"/>
                  </a:lnTo>
                  <a:lnTo>
                    <a:pt x="7" y="0"/>
                  </a:lnTo>
                  <a:lnTo>
                    <a:pt x="0" y="1"/>
                  </a:lnTo>
                  <a:close/>
                </a:path>
              </a:pathLst>
            </a:custGeom>
            <a:solidFill>
              <a:srgbClr val="000000"/>
            </a:solidFill>
            <a:ln w="9525">
              <a:noFill/>
              <a:round/>
              <a:headEnd/>
              <a:tailEnd/>
            </a:ln>
          </p:spPr>
          <p:txBody>
            <a:bodyPr/>
            <a:lstStyle/>
            <a:p>
              <a:endParaRPr lang="he-IL"/>
            </a:p>
          </p:txBody>
        </p:sp>
        <p:sp>
          <p:nvSpPr>
            <p:cNvPr id="116" name="Freeform 494"/>
            <p:cNvSpPr>
              <a:spLocks/>
            </p:cNvSpPr>
            <p:nvPr/>
          </p:nvSpPr>
          <p:spPr bwMode="auto">
            <a:xfrm>
              <a:off x="4365" y="2988"/>
              <a:ext cx="3" cy="8"/>
            </a:xfrm>
            <a:custGeom>
              <a:avLst/>
              <a:gdLst>
                <a:gd name="T0" fmla="*/ 0 w 3"/>
                <a:gd name="T1" fmla="*/ 0 h 8"/>
                <a:gd name="T2" fmla="*/ 1 w 3"/>
                <a:gd name="T3" fmla="*/ 0 h 8"/>
                <a:gd name="T4" fmla="*/ 2 w 3"/>
                <a:gd name="T5" fmla="*/ 8 h 8"/>
                <a:gd name="T6" fmla="*/ 3 w 3"/>
                <a:gd name="T7" fmla="*/ 7 h 8"/>
                <a:gd name="T8" fmla="*/ 0 w 3"/>
                <a:gd name="T9" fmla="*/ 0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0"/>
                  </a:moveTo>
                  <a:lnTo>
                    <a:pt x="1" y="0"/>
                  </a:lnTo>
                  <a:lnTo>
                    <a:pt x="2" y="8"/>
                  </a:lnTo>
                  <a:lnTo>
                    <a:pt x="3" y="7"/>
                  </a:lnTo>
                  <a:lnTo>
                    <a:pt x="0" y="0"/>
                  </a:lnTo>
                  <a:close/>
                </a:path>
              </a:pathLst>
            </a:custGeom>
            <a:solidFill>
              <a:srgbClr val="000000"/>
            </a:solidFill>
            <a:ln w="9525">
              <a:noFill/>
              <a:round/>
              <a:headEnd/>
              <a:tailEnd/>
            </a:ln>
          </p:spPr>
          <p:txBody>
            <a:bodyPr/>
            <a:lstStyle/>
            <a:p>
              <a:endParaRPr lang="he-IL"/>
            </a:p>
          </p:txBody>
        </p:sp>
        <p:sp>
          <p:nvSpPr>
            <p:cNvPr id="117" name="Freeform 495"/>
            <p:cNvSpPr>
              <a:spLocks/>
            </p:cNvSpPr>
            <p:nvPr/>
          </p:nvSpPr>
          <p:spPr bwMode="auto">
            <a:xfrm>
              <a:off x="4462" y="2436"/>
              <a:ext cx="36" cy="236"/>
            </a:xfrm>
            <a:custGeom>
              <a:avLst/>
              <a:gdLst>
                <a:gd name="T0" fmla="*/ 0 w 36"/>
                <a:gd name="T1" fmla="*/ 234 h 236"/>
                <a:gd name="T2" fmla="*/ 7 w 36"/>
                <a:gd name="T3" fmla="*/ 207 h 236"/>
                <a:gd name="T4" fmla="*/ 12 w 36"/>
                <a:gd name="T5" fmla="*/ 179 h 236"/>
                <a:gd name="T6" fmla="*/ 17 w 36"/>
                <a:gd name="T7" fmla="*/ 150 h 236"/>
                <a:gd name="T8" fmla="*/ 21 w 36"/>
                <a:gd name="T9" fmla="*/ 122 h 236"/>
                <a:gd name="T10" fmla="*/ 24 w 36"/>
                <a:gd name="T11" fmla="*/ 92 h 236"/>
                <a:gd name="T12" fmla="*/ 25 w 36"/>
                <a:gd name="T13" fmla="*/ 77 h 236"/>
                <a:gd name="T14" fmla="*/ 27 w 36"/>
                <a:gd name="T15" fmla="*/ 62 h 236"/>
                <a:gd name="T16" fmla="*/ 28 w 36"/>
                <a:gd name="T17" fmla="*/ 31 h 236"/>
                <a:gd name="T18" fmla="*/ 29 w 36"/>
                <a:gd name="T19" fmla="*/ 0 h 236"/>
                <a:gd name="T20" fmla="*/ 36 w 36"/>
                <a:gd name="T21" fmla="*/ 1 h 236"/>
                <a:gd name="T22" fmla="*/ 35 w 36"/>
                <a:gd name="T23" fmla="*/ 32 h 236"/>
                <a:gd name="T24" fmla="*/ 34 w 36"/>
                <a:gd name="T25" fmla="*/ 63 h 236"/>
                <a:gd name="T26" fmla="*/ 33 w 36"/>
                <a:gd name="T27" fmla="*/ 78 h 236"/>
                <a:gd name="T28" fmla="*/ 31 w 36"/>
                <a:gd name="T29" fmla="*/ 93 h 236"/>
                <a:gd name="T30" fmla="*/ 28 w 36"/>
                <a:gd name="T31" fmla="*/ 123 h 236"/>
                <a:gd name="T32" fmla="*/ 24 w 36"/>
                <a:gd name="T33" fmla="*/ 152 h 236"/>
                <a:gd name="T34" fmla="*/ 19 w 36"/>
                <a:gd name="T35" fmla="*/ 181 h 236"/>
                <a:gd name="T36" fmla="*/ 14 w 36"/>
                <a:gd name="T37" fmla="*/ 208 h 236"/>
                <a:gd name="T38" fmla="*/ 7 w 36"/>
                <a:gd name="T39" fmla="*/ 236 h 236"/>
                <a:gd name="T40" fmla="*/ 0 w 36"/>
                <a:gd name="T41" fmla="*/ 234 h 2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6"/>
                <a:gd name="T65" fmla="*/ 36 w 36"/>
                <a:gd name="T66" fmla="*/ 236 h 2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6">
                  <a:moveTo>
                    <a:pt x="0" y="234"/>
                  </a:moveTo>
                  <a:lnTo>
                    <a:pt x="7" y="207"/>
                  </a:lnTo>
                  <a:lnTo>
                    <a:pt x="12" y="179"/>
                  </a:lnTo>
                  <a:lnTo>
                    <a:pt x="17" y="150"/>
                  </a:lnTo>
                  <a:lnTo>
                    <a:pt x="21" y="122"/>
                  </a:lnTo>
                  <a:lnTo>
                    <a:pt x="24" y="92"/>
                  </a:lnTo>
                  <a:lnTo>
                    <a:pt x="25" y="77"/>
                  </a:lnTo>
                  <a:lnTo>
                    <a:pt x="27" y="62"/>
                  </a:lnTo>
                  <a:lnTo>
                    <a:pt x="28" y="31"/>
                  </a:lnTo>
                  <a:lnTo>
                    <a:pt x="29" y="0"/>
                  </a:lnTo>
                  <a:lnTo>
                    <a:pt x="36" y="1"/>
                  </a:lnTo>
                  <a:lnTo>
                    <a:pt x="35" y="32"/>
                  </a:lnTo>
                  <a:lnTo>
                    <a:pt x="34" y="63"/>
                  </a:lnTo>
                  <a:lnTo>
                    <a:pt x="33" y="78"/>
                  </a:lnTo>
                  <a:lnTo>
                    <a:pt x="31" y="93"/>
                  </a:lnTo>
                  <a:lnTo>
                    <a:pt x="28" y="123"/>
                  </a:lnTo>
                  <a:lnTo>
                    <a:pt x="24" y="152"/>
                  </a:lnTo>
                  <a:lnTo>
                    <a:pt x="19" y="181"/>
                  </a:lnTo>
                  <a:lnTo>
                    <a:pt x="14" y="208"/>
                  </a:lnTo>
                  <a:lnTo>
                    <a:pt x="7" y="236"/>
                  </a:lnTo>
                  <a:lnTo>
                    <a:pt x="0" y="234"/>
                  </a:lnTo>
                  <a:close/>
                </a:path>
              </a:pathLst>
            </a:custGeom>
            <a:solidFill>
              <a:srgbClr val="000000"/>
            </a:solidFill>
            <a:ln w="9525">
              <a:noFill/>
              <a:round/>
              <a:headEnd/>
              <a:tailEnd/>
            </a:ln>
          </p:spPr>
          <p:txBody>
            <a:bodyPr/>
            <a:lstStyle/>
            <a:p>
              <a:endParaRPr lang="he-IL"/>
            </a:p>
          </p:txBody>
        </p:sp>
        <p:sp>
          <p:nvSpPr>
            <p:cNvPr id="118" name="Freeform 496"/>
            <p:cNvSpPr>
              <a:spLocks/>
            </p:cNvSpPr>
            <p:nvPr/>
          </p:nvSpPr>
          <p:spPr bwMode="auto">
            <a:xfrm>
              <a:off x="4461" y="2595"/>
              <a:ext cx="87" cy="159"/>
            </a:xfrm>
            <a:custGeom>
              <a:avLst/>
              <a:gdLst>
                <a:gd name="T0" fmla="*/ 0 w 87"/>
                <a:gd name="T1" fmla="*/ 154 h 159"/>
                <a:gd name="T2" fmla="*/ 13 w 87"/>
                <a:gd name="T3" fmla="*/ 137 h 159"/>
                <a:gd name="T4" fmla="*/ 25 w 87"/>
                <a:gd name="T5" fmla="*/ 119 h 159"/>
                <a:gd name="T6" fmla="*/ 37 w 87"/>
                <a:gd name="T7" fmla="*/ 101 h 159"/>
                <a:gd name="T8" fmla="*/ 48 w 87"/>
                <a:gd name="T9" fmla="*/ 82 h 159"/>
                <a:gd name="T10" fmla="*/ 57 w 87"/>
                <a:gd name="T11" fmla="*/ 62 h 159"/>
                <a:gd name="T12" fmla="*/ 66 w 87"/>
                <a:gd name="T13" fmla="*/ 42 h 159"/>
                <a:gd name="T14" fmla="*/ 73 w 87"/>
                <a:gd name="T15" fmla="*/ 21 h 159"/>
                <a:gd name="T16" fmla="*/ 80 w 87"/>
                <a:gd name="T17" fmla="*/ 0 h 159"/>
                <a:gd name="T18" fmla="*/ 87 w 87"/>
                <a:gd name="T19" fmla="*/ 3 h 159"/>
                <a:gd name="T20" fmla="*/ 80 w 87"/>
                <a:gd name="T21" fmla="*/ 24 h 159"/>
                <a:gd name="T22" fmla="*/ 72 w 87"/>
                <a:gd name="T23" fmla="*/ 45 h 159"/>
                <a:gd name="T24" fmla="*/ 64 w 87"/>
                <a:gd name="T25" fmla="*/ 66 h 159"/>
                <a:gd name="T26" fmla="*/ 54 w 87"/>
                <a:gd name="T27" fmla="*/ 86 h 159"/>
                <a:gd name="T28" fmla="*/ 43 w 87"/>
                <a:gd name="T29" fmla="*/ 105 h 159"/>
                <a:gd name="T30" fmla="*/ 32 w 87"/>
                <a:gd name="T31" fmla="*/ 123 h 159"/>
                <a:gd name="T32" fmla="*/ 19 w 87"/>
                <a:gd name="T33" fmla="*/ 142 h 159"/>
                <a:gd name="T34" fmla="*/ 6 w 87"/>
                <a:gd name="T35" fmla="*/ 159 h 159"/>
                <a:gd name="T36" fmla="*/ 0 w 87"/>
                <a:gd name="T37" fmla="*/ 154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159"/>
                <a:gd name="T59" fmla="*/ 87 w 87"/>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159">
                  <a:moveTo>
                    <a:pt x="0" y="154"/>
                  </a:moveTo>
                  <a:lnTo>
                    <a:pt x="13" y="137"/>
                  </a:lnTo>
                  <a:lnTo>
                    <a:pt x="25" y="119"/>
                  </a:lnTo>
                  <a:lnTo>
                    <a:pt x="37" y="101"/>
                  </a:lnTo>
                  <a:lnTo>
                    <a:pt x="48" y="82"/>
                  </a:lnTo>
                  <a:lnTo>
                    <a:pt x="57" y="62"/>
                  </a:lnTo>
                  <a:lnTo>
                    <a:pt x="66" y="42"/>
                  </a:lnTo>
                  <a:lnTo>
                    <a:pt x="73" y="21"/>
                  </a:lnTo>
                  <a:lnTo>
                    <a:pt x="80" y="0"/>
                  </a:lnTo>
                  <a:lnTo>
                    <a:pt x="87" y="3"/>
                  </a:lnTo>
                  <a:lnTo>
                    <a:pt x="80" y="24"/>
                  </a:lnTo>
                  <a:lnTo>
                    <a:pt x="72" y="45"/>
                  </a:lnTo>
                  <a:lnTo>
                    <a:pt x="64" y="66"/>
                  </a:lnTo>
                  <a:lnTo>
                    <a:pt x="54" y="86"/>
                  </a:lnTo>
                  <a:lnTo>
                    <a:pt x="43" y="105"/>
                  </a:lnTo>
                  <a:lnTo>
                    <a:pt x="32" y="123"/>
                  </a:lnTo>
                  <a:lnTo>
                    <a:pt x="19" y="142"/>
                  </a:lnTo>
                  <a:lnTo>
                    <a:pt x="6" y="159"/>
                  </a:lnTo>
                  <a:lnTo>
                    <a:pt x="0" y="154"/>
                  </a:lnTo>
                  <a:close/>
                </a:path>
              </a:pathLst>
            </a:custGeom>
            <a:solidFill>
              <a:srgbClr val="000000"/>
            </a:solidFill>
            <a:ln w="9525">
              <a:noFill/>
              <a:round/>
              <a:headEnd/>
              <a:tailEnd/>
            </a:ln>
          </p:spPr>
          <p:txBody>
            <a:bodyPr/>
            <a:lstStyle/>
            <a:p>
              <a:endParaRPr lang="he-IL"/>
            </a:p>
          </p:txBody>
        </p:sp>
        <p:sp>
          <p:nvSpPr>
            <p:cNvPr id="119" name="Freeform 497"/>
            <p:cNvSpPr>
              <a:spLocks/>
            </p:cNvSpPr>
            <p:nvPr/>
          </p:nvSpPr>
          <p:spPr bwMode="auto">
            <a:xfrm>
              <a:off x="4494" y="2719"/>
              <a:ext cx="85" cy="120"/>
            </a:xfrm>
            <a:custGeom>
              <a:avLst/>
              <a:gdLst>
                <a:gd name="T0" fmla="*/ 85 w 85"/>
                <a:gd name="T1" fmla="*/ 6 h 120"/>
                <a:gd name="T2" fmla="*/ 77 w 85"/>
                <a:gd name="T3" fmla="*/ 14 h 120"/>
                <a:gd name="T4" fmla="*/ 70 w 85"/>
                <a:gd name="T5" fmla="*/ 22 h 120"/>
                <a:gd name="T6" fmla="*/ 56 w 85"/>
                <a:gd name="T7" fmla="*/ 36 h 120"/>
                <a:gd name="T8" fmla="*/ 44 w 85"/>
                <a:gd name="T9" fmla="*/ 51 h 120"/>
                <a:gd name="T10" fmla="*/ 38 w 85"/>
                <a:gd name="T11" fmla="*/ 59 h 120"/>
                <a:gd name="T12" fmla="*/ 33 w 85"/>
                <a:gd name="T13" fmla="*/ 66 h 120"/>
                <a:gd name="T14" fmla="*/ 24 w 85"/>
                <a:gd name="T15" fmla="*/ 80 h 120"/>
                <a:gd name="T16" fmla="*/ 17 w 85"/>
                <a:gd name="T17" fmla="*/ 94 h 120"/>
                <a:gd name="T18" fmla="*/ 14 w 85"/>
                <a:gd name="T19" fmla="*/ 100 h 120"/>
                <a:gd name="T20" fmla="*/ 11 w 85"/>
                <a:gd name="T21" fmla="*/ 107 h 120"/>
                <a:gd name="T22" fmla="*/ 9 w 85"/>
                <a:gd name="T23" fmla="*/ 113 h 120"/>
                <a:gd name="T24" fmla="*/ 7 w 85"/>
                <a:gd name="T25" fmla="*/ 120 h 120"/>
                <a:gd name="T26" fmla="*/ 0 w 85"/>
                <a:gd name="T27" fmla="*/ 118 h 120"/>
                <a:gd name="T28" fmla="*/ 2 w 85"/>
                <a:gd name="T29" fmla="*/ 111 h 120"/>
                <a:gd name="T30" fmla="*/ 4 w 85"/>
                <a:gd name="T31" fmla="*/ 104 h 120"/>
                <a:gd name="T32" fmla="*/ 7 w 85"/>
                <a:gd name="T33" fmla="*/ 98 h 120"/>
                <a:gd name="T34" fmla="*/ 10 w 85"/>
                <a:gd name="T35" fmla="*/ 90 h 120"/>
                <a:gd name="T36" fmla="*/ 18 w 85"/>
                <a:gd name="T37" fmla="*/ 76 h 120"/>
                <a:gd name="T38" fmla="*/ 27 w 85"/>
                <a:gd name="T39" fmla="*/ 62 h 120"/>
                <a:gd name="T40" fmla="*/ 32 w 85"/>
                <a:gd name="T41" fmla="*/ 54 h 120"/>
                <a:gd name="T42" fmla="*/ 38 w 85"/>
                <a:gd name="T43" fmla="*/ 47 h 120"/>
                <a:gd name="T44" fmla="*/ 50 w 85"/>
                <a:gd name="T45" fmla="*/ 32 h 120"/>
                <a:gd name="T46" fmla="*/ 64 w 85"/>
                <a:gd name="T47" fmla="*/ 16 h 120"/>
                <a:gd name="T48" fmla="*/ 72 w 85"/>
                <a:gd name="T49" fmla="*/ 8 h 120"/>
                <a:gd name="T50" fmla="*/ 80 w 85"/>
                <a:gd name="T51" fmla="*/ 0 h 120"/>
                <a:gd name="T52" fmla="*/ 85 w 85"/>
                <a:gd name="T53" fmla="*/ 6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5"/>
                <a:gd name="T82" fmla="*/ 0 h 120"/>
                <a:gd name="T83" fmla="*/ 85 w 85"/>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5" h="120">
                  <a:moveTo>
                    <a:pt x="85" y="6"/>
                  </a:moveTo>
                  <a:lnTo>
                    <a:pt x="77" y="14"/>
                  </a:lnTo>
                  <a:lnTo>
                    <a:pt x="70" y="22"/>
                  </a:lnTo>
                  <a:lnTo>
                    <a:pt x="56" y="36"/>
                  </a:lnTo>
                  <a:lnTo>
                    <a:pt x="44" y="51"/>
                  </a:lnTo>
                  <a:lnTo>
                    <a:pt x="38" y="59"/>
                  </a:lnTo>
                  <a:lnTo>
                    <a:pt x="33" y="66"/>
                  </a:lnTo>
                  <a:lnTo>
                    <a:pt x="24" y="80"/>
                  </a:lnTo>
                  <a:lnTo>
                    <a:pt x="17" y="94"/>
                  </a:lnTo>
                  <a:lnTo>
                    <a:pt x="14" y="100"/>
                  </a:lnTo>
                  <a:lnTo>
                    <a:pt x="11" y="107"/>
                  </a:lnTo>
                  <a:lnTo>
                    <a:pt x="9" y="113"/>
                  </a:lnTo>
                  <a:lnTo>
                    <a:pt x="7" y="120"/>
                  </a:lnTo>
                  <a:lnTo>
                    <a:pt x="0" y="118"/>
                  </a:lnTo>
                  <a:lnTo>
                    <a:pt x="2" y="111"/>
                  </a:lnTo>
                  <a:lnTo>
                    <a:pt x="4" y="104"/>
                  </a:lnTo>
                  <a:lnTo>
                    <a:pt x="7" y="98"/>
                  </a:lnTo>
                  <a:lnTo>
                    <a:pt x="10" y="90"/>
                  </a:lnTo>
                  <a:lnTo>
                    <a:pt x="18" y="76"/>
                  </a:lnTo>
                  <a:lnTo>
                    <a:pt x="27" y="62"/>
                  </a:lnTo>
                  <a:lnTo>
                    <a:pt x="32" y="54"/>
                  </a:lnTo>
                  <a:lnTo>
                    <a:pt x="38" y="47"/>
                  </a:lnTo>
                  <a:lnTo>
                    <a:pt x="50" y="32"/>
                  </a:lnTo>
                  <a:lnTo>
                    <a:pt x="64" y="16"/>
                  </a:lnTo>
                  <a:lnTo>
                    <a:pt x="72" y="8"/>
                  </a:lnTo>
                  <a:lnTo>
                    <a:pt x="80" y="0"/>
                  </a:lnTo>
                  <a:lnTo>
                    <a:pt x="85" y="6"/>
                  </a:lnTo>
                  <a:close/>
                </a:path>
              </a:pathLst>
            </a:custGeom>
            <a:solidFill>
              <a:srgbClr val="000000"/>
            </a:solidFill>
            <a:ln w="9525">
              <a:noFill/>
              <a:round/>
              <a:headEnd/>
              <a:tailEnd/>
            </a:ln>
          </p:spPr>
          <p:txBody>
            <a:bodyPr/>
            <a:lstStyle/>
            <a:p>
              <a:endParaRPr lang="he-IL"/>
            </a:p>
          </p:txBody>
        </p:sp>
        <p:sp>
          <p:nvSpPr>
            <p:cNvPr id="120" name="Freeform 498"/>
            <p:cNvSpPr>
              <a:spLocks/>
            </p:cNvSpPr>
            <p:nvPr/>
          </p:nvSpPr>
          <p:spPr bwMode="auto">
            <a:xfrm>
              <a:off x="4334" y="2842"/>
              <a:ext cx="138" cy="30"/>
            </a:xfrm>
            <a:custGeom>
              <a:avLst/>
              <a:gdLst>
                <a:gd name="T0" fmla="*/ 4 w 138"/>
                <a:gd name="T1" fmla="*/ 0 h 30"/>
                <a:gd name="T2" fmla="*/ 14 w 138"/>
                <a:gd name="T3" fmla="*/ 6 h 30"/>
                <a:gd name="T4" fmla="*/ 23 w 138"/>
                <a:gd name="T5" fmla="*/ 11 h 30"/>
                <a:gd name="T6" fmla="*/ 32 w 138"/>
                <a:gd name="T7" fmla="*/ 15 h 30"/>
                <a:gd name="T8" fmla="*/ 41 w 138"/>
                <a:gd name="T9" fmla="*/ 18 h 30"/>
                <a:gd name="T10" fmla="*/ 50 w 138"/>
                <a:gd name="T11" fmla="*/ 20 h 30"/>
                <a:gd name="T12" fmla="*/ 59 w 138"/>
                <a:gd name="T13" fmla="*/ 21 h 30"/>
                <a:gd name="T14" fmla="*/ 67 w 138"/>
                <a:gd name="T15" fmla="*/ 22 h 30"/>
                <a:gd name="T16" fmla="*/ 75 w 138"/>
                <a:gd name="T17" fmla="*/ 23 h 30"/>
                <a:gd name="T18" fmla="*/ 83 w 138"/>
                <a:gd name="T19" fmla="*/ 23 h 30"/>
                <a:gd name="T20" fmla="*/ 91 w 138"/>
                <a:gd name="T21" fmla="*/ 22 h 30"/>
                <a:gd name="T22" fmla="*/ 99 w 138"/>
                <a:gd name="T23" fmla="*/ 21 h 30"/>
                <a:gd name="T24" fmla="*/ 107 w 138"/>
                <a:gd name="T25" fmla="*/ 19 h 30"/>
                <a:gd name="T26" fmla="*/ 122 w 138"/>
                <a:gd name="T27" fmla="*/ 15 h 30"/>
                <a:gd name="T28" fmla="*/ 136 w 138"/>
                <a:gd name="T29" fmla="*/ 10 h 30"/>
                <a:gd name="T30" fmla="*/ 138 w 138"/>
                <a:gd name="T31" fmla="*/ 17 h 30"/>
                <a:gd name="T32" fmla="*/ 124 w 138"/>
                <a:gd name="T33" fmla="*/ 22 h 30"/>
                <a:gd name="T34" fmla="*/ 109 w 138"/>
                <a:gd name="T35" fmla="*/ 27 h 30"/>
                <a:gd name="T36" fmla="*/ 100 w 138"/>
                <a:gd name="T37" fmla="*/ 28 h 30"/>
                <a:gd name="T38" fmla="*/ 92 w 138"/>
                <a:gd name="T39" fmla="*/ 29 h 30"/>
                <a:gd name="T40" fmla="*/ 84 w 138"/>
                <a:gd name="T41" fmla="*/ 30 h 30"/>
                <a:gd name="T42" fmla="*/ 75 w 138"/>
                <a:gd name="T43" fmla="*/ 30 h 30"/>
                <a:gd name="T44" fmla="*/ 67 w 138"/>
                <a:gd name="T45" fmla="*/ 30 h 30"/>
                <a:gd name="T46" fmla="*/ 58 w 138"/>
                <a:gd name="T47" fmla="*/ 29 h 30"/>
                <a:gd name="T48" fmla="*/ 48 w 138"/>
                <a:gd name="T49" fmla="*/ 27 h 30"/>
                <a:gd name="T50" fmla="*/ 39 w 138"/>
                <a:gd name="T51" fmla="*/ 25 h 30"/>
                <a:gd name="T52" fmla="*/ 30 w 138"/>
                <a:gd name="T53" fmla="*/ 22 h 30"/>
                <a:gd name="T54" fmla="*/ 20 w 138"/>
                <a:gd name="T55" fmla="*/ 18 h 30"/>
                <a:gd name="T56" fmla="*/ 10 w 138"/>
                <a:gd name="T57" fmla="*/ 12 h 30"/>
                <a:gd name="T58" fmla="*/ 0 w 138"/>
                <a:gd name="T59" fmla="*/ 7 h 30"/>
                <a:gd name="T60" fmla="*/ 4 w 138"/>
                <a:gd name="T61" fmla="*/ 0 h 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8"/>
                <a:gd name="T94" fmla="*/ 0 h 30"/>
                <a:gd name="T95" fmla="*/ 138 w 138"/>
                <a:gd name="T96" fmla="*/ 30 h 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8" h="30">
                  <a:moveTo>
                    <a:pt x="4" y="0"/>
                  </a:moveTo>
                  <a:lnTo>
                    <a:pt x="14" y="6"/>
                  </a:lnTo>
                  <a:lnTo>
                    <a:pt x="23" y="11"/>
                  </a:lnTo>
                  <a:lnTo>
                    <a:pt x="32" y="15"/>
                  </a:lnTo>
                  <a:lnTo>
                    <a:pt x="41" y="18"/>
                  </a:lnTo>
                  <a:lnTo>
                    <a:pt x="50" y="20"/>
                  </a:lnTo>
                  <a:lnTo>
                    <a:pt x="59" y="21"/>
                  </a:lnTo>
                  <a:lnTo>
                    <a:pt x="67" y="22"/>
                  </a:lnTo>
                  <a:lnTo>
                    <a:pt x="75" y="23"/>
                  </a:lnTo>
                  <a:lnTo>
                    <a:pt x="83" y="23"/>
                  </a:lnTo>
                  <a:lnTo>
                    <a:pt x="91" y="22"/>
                  </a:lnTo>
                  <a:lnTo>
                    <a:pt x="99" y="21"/>
                  </a:lnTo>
                  <a:lnTo>
                    <a:pt x="107" y="19"/>
                  </a:lnTo>
                  <a:lnTo>
                    <a:pt x="122" y="15"/>
                  </a:lnTo>
                  <a:lnTo>
                    <a:pt x="136" y="10"/>
                  </a:lnTo>
                  <a:lnTo>
                    <a:pt x="138" y="17"/>
                  </a:lnTo>
                  <a:lnTo>
                    <a:pt x="124" y="22"/>
                  </a:lnTo>
                  <a:lnTo>
                    <a:pt x="109" y="27"/>
                  </a:lnTo>
                  <a:lnTo>
                    <a:pt x="100" y="28"/>
                  </a:lnTo>
                  <a:lnTo>
                    <a:pt x="92" y="29"/>
                  </a:lnTo>
                  <a:lnTo>
                    <a:pt x="84" y="30"/>
                  </a:lnTo>
                  <a:lnTo>
                    <a:pt x="75" y="30"/>
                  </a:lnTo>
                  <a:lnTo>
                    <a:pt x="67" y="30"/>
                  </a:lnTo>
                  <a:lnTo>
                    <a:pt x="58" y="29"/>
                  </a:lnTo>
                  <a:lnTo>
                    <a:pt x="48" y="27"/>
                  </a:lnTo>
                  <a:lnTo>
                    <a:pt x="39" y="25"/>
                  </a:lnTo>
                  <a:lnTo>
                    <a:pt x="30" y="22"/>
                  </a:lnTo>
                  <a:lnTo>
                    <a:pt x="20" y="18"/>
                  </a:lnTo>
                  <a:lnTo>
                    <a:pt x="10" y="12"/>
                  </a:lnTo>
                  <a:lnTo>
                    <a:pt x="0" y="7"/>
                  </a:lnTo>
                  <a:lnTo>
                    <a:pt x="4" y="0"/>
                  </a:lnTo>
                  <a:close/>
                </a:path>
              </a:pathLst>
            </a:custGeom>
            <a:solidFill>
              <a:srgbClr val="000000"/>
            </a:solidFill>
            <a:ln w="9525">
              <a:noFill/>
              <a:round/>
              <a:headEnd/>
              <a:tailEnd/>
            </a:ln>
          </p:spPr>
          <p:txBody>
            <a:bodyPr/>
            <a:lstStyle/>
            <a:p>
              <a:endParaRPr lang="he-IL"/>
            </a:p>
          </p:txBody>
        </p:sp>
        <p:sp>
          <p:nvSpPr>
            <p:cNvPr id="121" name="Freeform 499"/>
            <p:cNvSpPr>
              <a:spLocks/>
            </p:cNvSpPr>
            <p:nvPr/>
          </p:nvSpPr>
          <p:spPr bwMode="auto">
            <a:xfrm>
              <a:off x="4323" y="2650"/>
              <a:ext cx="137" cy="128"/>
            </a:xfrm>
            <a:custGeom>
              <a:avLst/>
              <a:gdLst>
                <a:gd name="T0" fmla="*/ 5 w 137"/>
                <a:gd name="T1" fmla="*/ 0 h 128"/>
                <a:gd name="T2" fmla="*/ 44 w 137"/>
                <a:gd name="T3" fmla="*/ 35 h 128"/>
                <a:gd name="T4" fmla="*/ 79 w 137"/>
                <a:gd name="T5" fmla="*/ 66 h 128"/>
                <a:gd name="T6" fmla="*/ 96 w 137"/>
                <a:gd name="T7" fmla="*/ 81 h 128"/>
                <a:gd name="T8" fmla="*/ 111 w 137"/>
                <a:gd name="T9" fmla="*/ 95 h 128"/>
                <a:gd name="T10" fmla="*/ 119 w 137"/>
                <a:gd name="T11" fmla="*/ 102 h 128"/>
                <a:gd name="T12" fmla="*/ 125 w 137"/>
                <a:gd name="T13" fmla="*/ 109 h 128"/>
                <a:gd name="T14" fmla="*/ 131 w 137"/>
                <a:gd name="T15" fmla="*/ 116 h 128"/>
                <a:gd name="T16" fmla="*/ 137 w 137"/>
                <a:gd name="T17" fmla="*/ 123 h 128"/>
                <a:gd name="T18" fmla="*/ 131 w 137"/>
                <a:gd name="T19" fmla="*/ 128 h 128"/>
                <a:gd name="T20" fmla="*/ 125 w 137"/>
                <a:gd name="T21" fmla="*/ 121 h 128"/>
                <a:gd name="T22" fmla="*/ 120 w 137"/>
                <a:gd name="T23" fmla="*/ 114 h 128"/>
                <a:gd name="T24" fmla="*/ 112 w 137"/>
                <a:gd name="T25" fmla="*/ 107 h 128"/>
                <a:gd name="T26" fmla="*/ 105 w 137"/>
                <a:gd name="T27" fmla="*/ 101 h 128"/>
                <a:gd name="T28" fmla="*/ 91 w 137"/>
                <a:gd name="T29" fmla="*/ 87 h 128"/>
                <a:gd name="T30" fmla="*/ 75 w 137"/>
                <a:gd name="T31" fmla="*/ 71 h 128"/>
                <a:gd name="T32" fmla="*/ 39 w 137"/>
                <a:gd name="T33" fmla="*/ 41 h 128"/>
                <a:gd name="T34" fmla="*/ 0 w 137"/>
                <a:gd name="T35" fmla="*/ 6 h 128"/>
                <a:gd name="T36" fmla="*/ 5 w 137"/>
                <a:gd name="T37" fmla="*/ 0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8"/>
                <a:gd name="T59" fmla="*/ 137 w 13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8">
                  <a:moveTo>
                    <a:pt x="5" y="0"/>
                  </a:moveTo>
                  <a:lnTo>
                    <a:pt x="44" y="35"/>
                  </a:lnTo>
                  <a:lnTo>
                    <a:pt x="79" y="66"/>
                  </a:lnTo>
                  <a:lnTo>
                    <a:pt x="96" y="81"/>
                  </a:lnTo>
                  <a:lnTo>
                    <a:pt x="111" y="95"/>
                  </a:lnTo>
                  <a:lnTo>
                    <a:pt x="119" y="102"/>
                  </a:lnTo>
                  <a:lnTo>
                    <a:pt x="125" y="109"/>
                  </a:lnTo>
                  <a:lnTo>
                    <a:pt x="131" y="116"/>
                  </a:lnTo>
                  <a:lnTo>
                    <a:pt x="137" y="123"/>
                  </a:lnTo>
                  <a:lnTo>
                    <a:pt x="131" y="128"/>
                  </a:lnTo>
                  <a:lnTo>
                    <a:pt x="125" y="121"/>
                  </a:lnTo>
                  <a:lnTo>
                    <a:pt x="120" y="114"/>
                  </a:lnTo>
                  <a:lnTo>
                    <a:pt x="112" y="107"/>
                  </a:lnTo>
                  <a:lnTo>
                    <a:pt x="105" y="101"/>
                  </a:lnTo>
                  <a:lnTo>
                    <a:pt x="91" y="87"/>
                  </a:lnTo>
                  <a:lnTo>
                    <a:pt x="75" y="71"/>
                  </a:lnTo>
                  <a:lnTo>
                    <a:pt x="39" y="41"/>
                  </a:lnTo>
                  <a:lnTo>
                    <a:pt x="0" y="6"/>
                  </a:lnTo>
                  <a:lnTo>
                    <a:pt x="5" y="0"/>
                  </a:lnTo>
                  <a:close/>
                </a:path>
              </a:pathLst>
            </a:custGeom>
            <a:solidFill>
              <a:srgbClr val="000000"/>
            </a:solidFill>
            <a:ln w="9525">
              <a:noFill/>
              <a:round/>
              <a:headEnd/>
              <a:tailEnd/>
            </a:ln>
          </p:spPr>
          <p:txBody>
            <a:bodyPr/>
            <a:lstStyle/>
            <a:p>
              <a:endParaRPr lang="he-IL"/>
            </a:p>
          </p:txBody>
        </p:sp>
        <p:sp>
          <p:nvSpPr>
            <p:cNvPr id="122" name="Freeform 500"/>
            <p:cNvSpPr>
              <a:spLocks/>
            </p:cNvSpPr>
            <p:nvPr/>
          </p:nvSpPr>
          <p:spPr bwMode="auto">
            <a:xfrm>
              <a:off x="4329" y="2568"/>
              <a:ext cx="135" cy="187"/>
            </a:xfrm>
            <a:custGeom>
              <a:avLst/>
              <a:gdLst>
                <a:gd name="T0" fmla="*/ 4 w 135"/>
                <a:gd name="T1" fmla="*/ 0 h 187"/>
                <a:gd name="T2" fmla="*/ 15 w 135"/>
                <a:gd name="T3" fmla="*/ 9 h 187"/>
                <a:gd name="T4" fmla="*/ 26 w 135"/>
                <a:gd name="T5" fmla="*/ 18 h 187"/>
                <a:gd name="T6" fmla="*/ 36 w 135"/>
                <a:gd name="T7" fmla="*/ 27 h 187"/>
                <a:gd name="T8" fmla="*/ 46 w 135"/>
                <a:gd name="T9" fmla="*/ 37 h 187"/>
                <a:gd name="T10" fmla="*/ 56 w 135"/>
                <a:gd name="T11" fmla="*/ 48 h 187"/>
                <a:gd name="T12" fmla="*/ 65 w 135"/>
                <a:gd name="T13" fmla="*/ 58 h 187"/>
                <a:gd name="T14" fmla="*/ 73 w 135"/>
                <a:gd name="T15" fmla="*/ 69 h 187"/>
                <a:gd name="T16" fmla="*/ 82 w 135"/>
                <a:gd name="T17" fmla="*/ 80 h 187"/>
                <a:gd name="T18" fmla="*/ 90 w 135"/>
                <a:gd name="T19" fmla="*/ 92 h 187"/>
                <a:gd name="T20" fmla="*/ 97 w 135"/>
                <a:gd name="T21" fmla="*/ 104 h 187"/>
                <a:gd name="T22" fmla="*/ 104 w 135"/>
                <a:gd name="T23" fmla="*/ 116 h 187"/>
                <a:gd name="T24" fmla="*/ 112 w 135"/>
                <a:gd name="T25" fmla="*/ 129 h 187"/>
                <a:gd name="T26" fmla="*/ 124 w 135"/>
                <a:gd name="T27" fmla="*/ 156 h 187"/>
                <a:gd name="T28" fmla="*/ 130 w 135"/>
                <a:gd name="T29" fmla="*/ 170 h 187"/>
                <a:gd name="T30" fmla="*/ 135 w 135"/>
                <a:gd name="T31" fmla="*/ 184 h 187"/>
                <a:gd name="T32" fmla="*/ 128 w 135"/>
                <a:gd name="T33" fmla="*/ 187 h 187"/>
                <a:gd name="T34" fmla="*/ 123 w 135"/>
                <a:gd name="T35" fmla="*/ 173 h 187"/>
                <a:gd name="T36" fmla="*/ 117 w 135"/>
                <a:gd name="T37" fmla="*/ 160 h 187"/>
                <a:gd name="T38" fmla="*/ 104 w 135"/>
                <a:gd name="T39" fmla="*/ 133 h 187"/>
                <a:gd name="T40" fmla="*/ 98 w 135"/>
                <a:gd name="T41" fmla="*/ 120 h 187"/>
                <a:gd name="T42" fmla="*/ 91 w 135"/>
                <a:gd name="T43" fmla="*/ 108 h 187"/>
                <a:gd name="T44" fmla="*/ 83 w 135"/>
                <a:gd name="T45" fmla="*/ 96 h 187"/>
                <a:gd name="T46" fmla="*/ 76 w 135"/>
                <a:gd name="T47" fmla="*/ 85 h 187"/>
                <a:gd name="T48" fmla="*/ 67 w 135"/>
                <a:gd name="T49" fmla="*/ 74 h 187"/>
                <a:gd name="T50" fmla="*/ 59 w 135"/>
                <a:gd name="T51" fmla="*/ 63 h 187"/>
                <a:gd name="T52" fmla="*/ 50 w 135"/>
                <a:gd name="T53" fmla="*/ 53 h 187"/>
                <a:gd name="T54" fmla="*/ 41 w 135"/>
                <a:gd name="T55" fmla="*/ 42 h 187"/>
                <a:gd name="T56" fmla="*/ 31 w 135"/>
                <a:gd name="T57" fmla="*/ 33 h 187"/>
                <a:gd name="T58" fmla="*/ 21 w 135"/>
                <a:gd name="T59" fmla="*/ 24 h 187"/>
                <a:gd name="T60" fmla="*/ 10 w 135"/>
                <a:gd name="T61" fmla="*/ 15 h 187"/>
                <a:gd name="T62" fmla="*/ 0 w 135"/>
                <a:gd name="T63" fmla="*/ 6 h 187"/>
                <a:gd name="T64" fmla="*/ 4 w 135"/>
                <a:gd name="T65" fmla="*/ 0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187"/>
                <a:gd name="T101" fmla="*/ 135 w 135"/>
                <a:gd name="T102" fmla="*/ 187 h 1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187">
                  <a:moveTo>
                    <a:pt x="4" y="0"/>
                  </a:moveTo>
                  <a:lnTo>
                    <a:pt x="15" y="9"/>
                  </a:lnTo>
                  <a:lnTo>
                    <a:pt x="26" y="18"/>
                  </a:lnTo>
                  <a:lnTo>
                    <a:pt x="36" y="27"/>
                  </a:lnTo>
                  <a:lnTo>
                    <a:pt x="46" y="37"/>
                  </a:lnTo>
                  <a:lnTo>
                    <a:pt x="56" y="48"/>
                  </a:lnTo>
                  <a:lnTo>
                    <a:pt x="65" y="58"/>
                  </a:lnTo>
                  <a:lnTo>
                    <a:pt x="73" y="69"/>
                  </a:lnTo>
                  <a:lnTo>
                    <a:pt x="82" y="80"/>
                  </a:lnTo>
                  <a:lnTo>
                    <a:pt x="90" y="92"/>
                  </a:lnTo>
                  <a:lnTo>
                    <a:pt x="97" y="104"/>
                  </a:lnTo>
                  <a:lnTo>
                    <a:pt x="104" y="116"/>
                  </a:lnTo>
                  <a:lnTo>
                    <a:pt x="112" y="129"/>
                  </a:lnTo>
                  <a:lnTo>
                    <a:pt x="124" y="156"/>
                  </a:lnTo>
                  <a:lnTo>
                    <a:pt x="130" y="170"/>
                  </a:lnTo>
                  <a:lnTo>
                    <a:pt x="135" y="184"/>
                  </a:lnTo>
                  <a:lnTo>
                    <a:pt x="128" y="187"/>
                  </a:lnTo>
                  <a:lnTo>
                    <a:pt x="123" y="173"/>
                  </a:lnTo>
                  <a:lnTo>
                    <a:pt x="117" y="160"/>
                  </a:lnTo>
                  <a:lnTo>
                    <a:pt x="104" y="133"/>
                  </a:lnTo>
                  <a:lnTo>
                    <a:pt x="98" y="120"/>
                  </a:lnTo>
                  <a:lnTo>
                    <a:pt x="91" y="108"/>
                  </a:lnTo>
                  <a:lnTo>
                    <a:pt x="83" y="96"/>
                  </a:lnTo>
                  <a:lnTo>
                    <a:pt x="76" y="85"/>
                  </a:lnTo>
                  <a:lnTo>
                    <a:pt x="67" y="74"/>
                  </a:lnTo>
                  <a:lnTo>
                    <a:pt x="59" y="63"/>
                  </a:lnTo>
                  <a:lnTo>
                    <a:pt x="50" y="53"/>
                  </a:lnTo>
                  <a:lnTo>
                    <a:pt x="41" y="42"/>
                  </a:lnTo>
                  <a:lnTo>
                    <a:pt x="31" y="33"/>
                  </a:lnTo>
                  <a:lnTo>
                    <a:pt x="21" y="24"/>
                  </a:lnTo>
                  <a:lnTo>
                    <a:pt x="10" y="15"/>
                  </a:lnTo>
                  <a:lnTo>
                    <a:pt x="0" y="6"/>
                  </a:lnTo>
                  <a:lnTo>
                    <a:pt x="4" y="0"/>
                  </a:lnTo>
                  <a:close/>
                </a:path>
              </a:pathLst>
            </a:custGeom>
            <a:solidFill>
              <a:srgbClr val="000000"/>
            </a:solidFill>
            <a:ln w="9525">
              <a:noFill/>
              <a:round/>
              <a:headEnd/>
              <a:tailEnd/>
            </a:ln>
          </p:spPr>
          <p:txBody>
            <a:bodyPr/>
            <a:lstStyle/>
            <a:p>
              <a:endParaRPr lang="he-IL"/>
            </a:p>
          </p:txBody>
        </p:sp>
        <p:sp>
          <p:nvSpPr>
            <p:cNvPr id="123" name="Freeform 501"/>
            <p:cNvSpPr>
              <a:spLocks/>
            </p:cNvSpPr>
            <p:nvPr/>
          </p:nvSpPr>
          <p:spPr bwMode="auto">
            <a:xfrm>
              <a:off x="4305" y="2415"/>
              <a:ext cx="70" cy="120"/>
            </a:xfrm>
            <a:custGeom>
              <a:avLst/>
              <a:gdLst>
                <a:gd name="T0" fmla="*/ 6 w 70"/>
                <a:gd name="T1" fmla="*/ 0 h 120"/>
                <a:gd name="T2" fmla="*/ 16 w 70"/>
                <a:gd name="T3" fmla="*/ 13 h 120"/>
                <a:gd name="T4" fmla="*/ 26 w 70"/>
                <a:gd name="T5" fmla="*/ 28 h 120"/>
                <a:gd name="T6" fmla="*/ 36 w 70"/>
                <a:gd name="T7" fmla="*/ 42 h 120"/>
                <a:gd name="T8" fmla="*/ 44 w 70"/>
                <a:gd name="T9" fmla="*/ 57 h 120"/>
                <a:gd name="T10" fmla="*/ 52 w 70"/>
                <a:gd name="T11" fmla="*/ 72 h 120"/>
                <a:gd name="T12" fmla="*/ 59 w 70"/>
                <a:gd name="T13" fmla="*/ 87 h 120"/>
                <a:gd name="T14" fmla="*/ 65 w 70"/>
                <a:gd name="T15" fmla="*/ 102 h 120"/>
                <a:gd name="T16" fmla="*/ 70 w 70"/>
                <a:gd name="T17" fmla="*/ 118 h 120"/>
                <a:gd name="T18" fmla="*/ 63 w 70"/>
                <a:gd name="T19" fmla="*/ 120 h 120"/>
                <a:gd name="T20" fmla="*/ 58 w 70"/>
                <a:gd name="T21" fmla="*/ 105 h 120"/>
                <a:gd name="T22" fmla="*/ 52 w 70"/>
                <a:gd name="T23" fmla="*/ 90 h 120"/>
                <a:gd name="T24" fmla="*/ 45 w 70"/>
                <a:gd name="T25" fmla="*/ 75 h 120"/>
                <a:gd name="T26" fmla="*/ 37 w 70"/>
                <a:gd name="T27" fmla="*/ 60 h 120"/>
                <a:gd name="T28" fmla="*/ 29 w 70"/>
                <a:gd name="T29" fmla="*/ 46 h 120"/>
                <a:gd name="T30" fmla="*/ 20 w 70"/>
                <a:gd name="T31" fmla="*/ 32 h 120"/>
                <a:gd name="T32" fmla="*/ 10 w 70"/>
                <a:gd name="T33" fmla="*/ 18 h 120"/>
                <a:gd name="T34" fmla="*/ 0 w 70"/>
                <a:gd name="T35" fmla="*/ 4 h 120"/>
                <a:gd name="T36" fmla="*/ 6 w 70"/>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120"/>
                <a:gd name="T59" fmla="*/ 70 w 70"/>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120">
                  <a:moveTo>
                    <a:pt x="6" y="0"/>
                  </a:moveTo>
                  <a:lnTo>
                    <a:pt x="16" y="13"/>
                  </a:lnTo>
                  <a:lnTo>
                    <a:pt x="26" y="28"/>
                  </a:lnTo>
                  <a:lnTo>
                    <a:pt x="36" y="42"/>
                  </a:lnTo>
                  <a:lnTo>
                    <a:pt x="44" y="57"/>
                  </a:lnTo>
                  <a:lnTo>
                    <a:pt x="52" y="72"/>
                  </a:lnTo>
                  <a:lnTo>
                    <a:pt x="59" y="87"/>
                  </a:lnTo>
                  <a:lnTo>
                    <a:pt x="65" y="102"/>
                  </a:lnTo>
                  <a:lnTo>
                    <a:pt x="70" y="118"/>
                  </a:lnTo>
                  <a:lnTo>
                    <a:pt x="63" y="120"/>
                  </a:lnTo>
                  <a:lnTo>
                    <a:pt x="58" y="105"/>
                  </a:lnTo>
                  <a:lnTo>
                    <a:pt x="52" y="90"/>
                  </a:lnTo>
                  <a:lnTo>
                    <a:pt x="45" y="75"/>
                  </a:lnTo>
                  <a:lnTo>
                    <a:pt x="37" y="60"/>
                  </a:lnTo>
                  <a:lnTo>
                    <a:pt x="29" y="46"/>
                  </a:lnTo>
                  <a:lnTo>
                    <a:pt x="20" y="32"/>
                  </a:lnTo>
                  <a:lnTo>
                    <a:pt x="10" y="18"/>
                  </a:lnTo>
                  <a:lnTo>
                    <a:pt x="0" y="4"/>
                  </a:lnTo>
                  <a:lnTo>
                    <a:pt x="6" y="0"/>
                  </a:lnTo>
                  <a:close/>
                </a:path>
              </a:pathLst>
            </a:custGeom>
            <a:solidFill>
              <a:srgbClr val="000000"/>
            </a:solidFill>
            <a:ln w="9525">
              <a:noFill/>
              <a:round/>
              <a:headEnd/>
              <a:tailEnd/>
            </a:ln>
          </p:spPr>
          <p:txBody>
            <a:bodyPr/>
            <a:lstStyle/>
            <a:p>
              <a:endParaRPr lang="he-IL"/>
            </a:p>
          </p:txBody>
        </p:sp>
        <p:sp>
          <p:nvSpPr>
            <p:cNvPr id="124" name="Rectangle 502"/>
            <p:cNvSpPr>
              <a:spLocks noChangeArrowheads="1"/>
            </p:cNvSpPr>
            <p:nvPr/>
          </p:nvSpPr>
          <p:spPr bwMode="auto">
            <a:xfrm>
              <a:off x="4384" y="2448"/>
              <a:ext cx="4" cy="146"/>
            </a:xfrm>
            <a:prstGeom prst="rect">
              <a:avLst/>
            </a:prstGeom>
            <a:solidFill>
              <a:srgbClr val="000000"/>
            </a:solidFill>
            <a:ln w="9525">
              <a:noFill/>
              <a:miter lim="800000"/>
              <a:headEnd/>
              <a:tailEnd/>
            </a:ln>
          </p:spPr>
          <p:txBody>
            <a:bodyPr/>
            <a:lstStyle/>
            <a:p>
              <a:endParaRPr lang="he-IL"/>
            </a:p>
          </p:txBody>
        </p:sp>
        <p:sp>
          <p:nvSpPr>
            <p:cNvPr id="125" name="Rectangle 503"/>
            <p:cNvSpPr>
              <a:spLocks noChangeArrowheads="1"/>
            </p:cNvSpPr>
            <p:nvPr/>
          </p:nvSpPr>
          <p:spPr bwMode="auto">
            <a:xfrm>
              <a:off x="4384" y="2896"/>
              <a:ext cx="4" cy="17"/>
            </a:xfrm>
            <a:prstGeom prst="rect">
              <a:avLst/>
            </a:prstGeom>
            <a:solidFill>
              <a:srgbClr val="000000"/>
            </a:solidFill>
            <a:ln w="9525">
              <a:noFill/>
              <a:miter lim="800000"/>
              <a:headEnd/>
              <a:tailEnd/>
            </a:ln>
          </p:spPr>
          <p:txBody>
            <a:bodyPr/>
            <a:lstStyle/>
            <a:p>
              <a:endParaRPr lang="he-IL"/>
            </a:p>
          </p:txBody>
        </p:sp>
        <p:sp>
          <p:nvSpPr>
            <p:cNvPr id="126" name="Rectangle 504"/>
            <p:cNvSpPr>
              <a:spLocks noChangeArrowheads="1"/>
            </p:cNvSpPr>
            <p:nvPr/>
          </p:nvSpPr>
          <p:spPr bwMode="auto">
            <a:xfrm>
              <a:off x="4384" y="2765"/>
              <a:ext cx="4" cy="71"/>
            </a:xfrm>
            <a:prstGeom prst="rect">
              <a:avLst/>
            </a:prstGeom>
            <a:solidFill>
              <a:srgbClr val="000000"/>
            </a:solidFill>
            <a:ln w="9525">
              <a:noFill/>
              <a:miter lim="800000"/>
              <a:headEnd/>
              <a:tailEnd/>
            </a:ln>
          </p:spPr>
          <p:txBody>
            <a:bodyPr/>
            <a:lstStyle/>
            <a:p>
              <a:endParaRPr lang="he-IL"/>
            </a:p>
          </p:txBody>
        </p:sp>
        <p:sp>
          <p:nvSpPr>
            <p:cNvPr id="127" name="Freeform 505"/>
            <p:cNvSpPr>
              <a:spLocks/>
            </p:cNvSpPr>
            <p:nvPr/>
          </p:nvSpPr>
          <p:spPr bwMode="auto">
            <a:xfrm>
              <a:off x="4388" y="2330"/>
              <a:ext cx="15" cy="53"/>
            </a:xfrm>
            <a:custGeom>
              <a:avLst/>
              <a:gdLst>
                <a:gd name="T0" fmla="*/ 15 w 15"/>
                <a:gd name="T1" fmla="*/ 4 h 53"/>
                <a:gd name="T2" fmla="*/ 14 w 15"/>
                <a:gd name="T3" fmla="*/ 5 h 53"/>
                <a:gd name="T4" fmla="*/ 13 w 15"/>
                <a:gd name="T5" fmla="*/ 7 h 53"/>
                <a:gd name="T6" fmla="*/ 12 w 15"/>
                <a:gd name="T7" fmla="*/ 9 h 53"/>
                <a:gd name="T8" fmla="*/ 11 w 15"/>
                <a:gd name="T9" fmla="*/ 12 h 53"/>
                <a:gd name="T10" fmla="*/ 9 w 15"/>
                <a:gd name="T11" fmla="*/ 19 h 53"/>
                <a:gd name="T12" fmla="*/ 7 w 15"/>
                <a:gd name="T13" fmla="*/ 28 h 53"/>
                <a:gd name="T14" fmla="*/ 6 w 15"/>
                <a:gd name="T15" fmla="*/ 44 h 53"/>
                <a:gd name="T16" fmla="*/ 5 w 15"/>
                <a:gd name="T17" fmla="*/ 49 h 53"/>
                <a:gd name="T18" fmla="*/ 5 w 15"/>
                <a:gd name="T19" fmla="*/ 53 h 53"/>
                <a:gd name="T20" fmla="*/ 0 w 15"/>
                <a:gd name="T21" fmla="*/ 53 h 53"/>
                <a:gd name="T22" fmla="*/ 0 w 15"/>
                <a:gd name="T23" fmla="*/ 49 h 53"/>
                <a:gd name="T24" fmla="*/ 0 w 15"/>
                <a:gd name="T25" fmla="*/ 43 h 53"/>
                <a:gd name="T26" fmla="*/ 2 w 15"/>
                <a:gd name="T27" fmla="*/ 27 h 53"/>
                <a:gd name="T28" fmla="*/ 3 w 15"/>
                <a:gd name="T29" fmla="*/ 19 h 53"/>
                <a:gd name="T30" fmla="*/ 5 w 15"/>
                <a:gd name="T31" fmla="*/ 11 h 53"/>
                <a:gd name="T32" fmla="*/ 7 w 15"/>
                <a:gd name="T33" fmla="*/ 7 h 53"/>
                <a:gd name="T34" fmla="*/ 8 w 15"/>
                <a:gd name="T35" fmla="*/ 4 h 53"/>
                <a:gd name="T36" fmla="*/ 10 w 15"/>
                <a:gd name="T37" fmla="*/ 2 h 53"/>
                <a:gd name="T38" fmla="*/ 11 w 15"/>
                <a:gd name="T39" fmla="*/ 0 h 53"/>
                <a:gd name="T40" fmla="*/ 15 w 15"/>
                <a:gd name="T41" fmla="*/ 4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53"/>
                <a:gd name="T65" fmla="*/ 15 w 15"/>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53">
                  <a:moveTo>
                    <a:pt x="15" y="4"/>
                  </a:moveTo>
                  <a:lnTo>
                    <a:pt x="14" y="5"/>
                  </a:lnTo>
                  <a:lnTo>
                    <a:pt x="13" y="7"/>
                  </a:lnTo>
                  <a:lnTo>
                    <a:pt x="12" y="9"/>
                  </a:lnTo>
                  <a:lnTo>
                    <a:pt x="11" y="12"/>
                  </a:lnTo>
                  <a:lnTo>
                    <a:pt x="9" y="19"/>
                  </a:lnTo>
                  <a:lnTo>
                    <a:pt x="7" y="28"/>
                  </a:lnTo>
                  <a:lnTo>
                    <a:pt x="6" y="44"/>
                  </a:lnTo>
                  <a:lnTo>
                    <a:pt x="5" y="49"/>
                  </a:lnTo>
                  <a:lnTo>
                    <a:pt x="5" y="53"/>
                  </a:lnTo>
                  <a:lnTo>
                    <a:pt x="0" y="53"/>
                  </a:lnTo>
                  <a:lnTo>
                    <a:pt x="0" y="49"/>
                  </a:lnTo>
                  <a:lnTo>
                    <a:pt x="0" y="43"/>
                  </a:lnTo>
                  <a:lnTo>
                    <a:pt x="2" y="27"/>
                  </a:lnTo>
                  <a:lnTo>
                    <a:pt x="3" y="19"/>
                  </a:lnTo>
                  <a:lnTo>
                    <a:pt x="5" y="11"/>
                  </a:lnTo>
                  <a:lnTo>
                    <a:pt x="7" y="7"/>
                  </a:lnTo>
                  <a:lnTo>
                    <a:pt x="8" y="4"/>
                  </a:lnTo>
                  <a:lnTo>
                    <a:pt x="10" y="2"/>
                  </a:lnTo>
                  <a:lnTo>
                    <a:pt x="11" y="0"/>
                  </a:lnTo>
                  <a:lnTo>
                    <a:pt x="15" y="4"/>
                  </a:lnTo>
                  <a:close/>
                </a:path>
              </a:pathLst>
            </a:custGeom>
            <a:solidFill>
              <a:srgbClr val="000000"/>
            </a:solidFill>
            <a:ln w="9525">
              <a:noFill/>
              <a:round/>
              <a:headEnd/>
              <a:tailEnd/>
            </a:ln>
          </p:spPr>
          <p:txBody>
            <a:bodyPr/>
            <a:lstStyle/>
            <a:p>
              <a:endParaRPr lang="he-IL"/>
            </a:p>
          </p:txBody>
        </p:sp>
        <p:sp>
          <p:nvSpPr>
            <p:cNvPr id="128" name="Freeform 506"/>
            <p:cNvSpPr>
              <a:spLocks/>
            </p:cNvSpPr>
            <p:nvPr/>
          </p:nvSpPr>
          <p:spPr bwMode="auto">
            <a:xfrm>
              <a:off x="4342" y="3042"/>
              <a:ext cx="108" cy="16"/>
            </a:xfrm>
            <a:custGeom>
              <a:avLst/>
              <a:gdLst>
                <a:gd name="T0" fmla="*/ 18 w 108"/>
                <a:gd name="T1" fmla="*/ 0 h 16"/>
                <a:gd name="T2" fmla="*/ 90 w 108"/>
                <a:gd name="T3" fmla="*/ 0 h 16"/>
                <a:gd name="T4" fmla="*/ 97 w 108"/>
                <a:gd name="T5" fmla="*/ 1 h 16"/>
                <a:gd name="T6" fmla="*/ 103 w 108"/>
                <a:gd name="T7" fmla="*/ 3 h 16"/>
                <a:gd name="T8" fmla="*/ 105 w 108"/>
                <a:gd name="T9" fmla="*/ 4 h 16"/>
                <a:gd name="T10" fmla="*/ 107 w 108"/>
                <a:gd name="T11" fmla="*/ 5 h 16"/>
                <a:gd name="T12" fmla="*/ 108 w 108"/>
                <a:gd name="T13" fmla="*/ 7 h 16"/>
                <a:gd name="T14" fmla="*/ 108 w 108"/>
                <a:gd name="T15" fmla="*/ 8 h 16"/>
                <a:gd name="T16" fmla="*/ 108 w 108"/>
                <a:gd name="T17" fmla="*/ 10 h 16"/>
                <a:gd name="T18" fmla="*/ 107 w 108"/>
                <a:gd name="T19" fmla="*/ 11 h 16"/>
                <a:gd name="T20" fmla="*/ 103 w 108"/>
                <a:gd name="T21" fmla="*/ 14 h 16"/>
                <a:gd name="T22" fmla="*/ 97 w 108"/>
                <a:gd name="T23" fmla="*/ 15 h 16"/>
                <a:gd name="T24" fmla="*/ 93 w 108"/>
                <a:gd name="T25" fmla="*/ 16 h 16"/>
                <a:gd name="T26" fmla="*/ 90 w 108"/>
                <a:gd name="T27" fmla="*/ 16 h 16"/>
                <a:gd name="T28" fmla="*/ 18 w 108"/>
                <a:gd name="T29" fmla="*/ 16 h 16"/>
                <a:gd name="T30" fmla="*/ 11 w 108"/>
                <a:gd name="T31" fmla="*/ 15 h 16"/>
                <a:gd name="T32" fmla="*/ 5 w 108"/>
                <a:gd name="T33" fmla="*/ 14 h 16"/>
                <a:gd name="T34" fmla="*/ 3 w 108"/>
                <a:gd name="T35" fmla="*/ 12 h 16"/>
                <a:gd name="T36" fmla="*/ 1 w 108"/>
                <a:gd name="T37" fmla="*/ 11 h 16"/>
                <a:gd name="T38" fmla="*/ 0 w 108"/>
                <a:gd name="T39" fmla="*/ 10 h 16"/>
                <a:gd name="T40" fmla="*/ 0 w 108"/>
                <a:gd name="T41" fmla="*/ 8 h 16"/>
                <a:gd name="T42" fmla="*/ 0 w 108"/>
                <a:gd name="T43" fmla="*/ 7 h 16"/>
                <a:gd name="T44" fmla="*/ 1 w 108"/>
                <a:gd name="T45" fmla="*/ 5 h 16"/>
                <a:gd name="T46" fmla="*/ 5 w 108"/>
                <a:gd name="T47" fmla="*/ 3 h 16"/>
                <a:gd name="T48" fmla="*/ 11 w 108"/>
                <a:gd name="T49" fmla="*/ 1 h 16"/>
                <a:gd name="T50" fmla="*/ 14 w 108"/>
                <a:gd name="T51" fmla="*/ 1 h 16"/>
                <a:gd name="T52" fmla="*/ 18 w 108"/>
                <a:gd name="T53" fmla="*/ 0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
                <a:gd name="T82" fmla="*/ 0 h 16"/>
                <a:gd name="T83" fmla="*/ 108 w 108"/>
                <a:gd name="T84" fmla="*/ 16 h 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 h="16">
                  <a:moveTo>
                    <a:pt x="18" y="0"/>
                  </a:moveTo>
                  <a:lnTo>
                    <a:pt x="90" y="0"/>
                  </a:lnTo>
                  <a:lnTo>
                    <a:pt x="97" y="1"/>
                  </a:lnTo>
                  <a:lnTo>
                    <a:pt x="103" y="3"/>
                  </a:lnTo>
                  <a:lnTo>
                    <a:pt x="105" y="4"/>
                  </a:lnTo>
                  <a:lnTo>
                    <a:pt x="107" y="5"/>
                  </a:lnTo>
                  <a:lnTo>
                    <a:pt x="108" y="7"/>
                  </a:lnTo>
                  <a:lnTo>
                    <a:pt x="108" y="8"/>
                  </a:lnTo>
                  <a:lnTo>
                    <a:pt x="108" y="10"/>
                  </a:lnTo>
                  <a:lnTo>
                    <a:pt x="107" y="11"/>
                  </a:lnTo>
                  <a:lnTo>
                    <a:pt x="103" y="14"/>
                  </a:lnTo>
                  <a:lnTo>
                    <a:pt x="97" y="15"/>
                  </a:lnTo>
                  <a:lnTo>
                    <a:pt x="93" y="16"/>
                  </a:lnTo>
                  <a:lnTo>
                    <a:pt x="90" y="16"/>
                  </a:lnTo>
                  <a:lnTo>
                    <a:pt x="18" y="16"/>
                  </a:lnTo>
                  <a:lnTo>
                    <a:pt x="11" y="15"/>
                  </a:lnTo>
                  <a:lnTo>
                    <a:pt x="5" y="14"/>
                  </a:lnTo>
                  <a:lnTo>
                    <a:pt x="3" y="12"/>
                  </a:lnTo>
                  <a:lnTo>
                    <a:pt x="1" y="11"/>
                  </a:lnTo>
                  <a:lnTo>
                    <a:pt x="0" y="10"/>
                  </a:lnTo>
                  <a:lnTo>
                    <a:pt x="0" y="8"/>
                  </a:lnTo>
                  <a:lnTo>
                    <a:pt x="0" y="7"/>
                  </a:lnTo>
                  <a:lnTo>
                    <a:pt x="1" y="5"/>
                  </a:lnTo>
                  <a:lnTo>
                    <a:pt x="5" y="3"/>
                  </a:lnTo>
                  <a:lnTo>
                    <a:pt x="11" y="1"/>
                  </a:lnTo>
                  <a:lnTo>
                    <a:pt x="14" y="1"/>
                  </a:lnTo>
                  <a:lnTo>
                    <a:pt x="18" y="0"/>
                  </a:lnTo>
                  <a:close/>
                </a:path>
              </a:pathLst>
            </a:custGeom>
            <a:solidFill>
              <a:srgbClr val="FFFFFF"/>
            </a:solidFill>
            <a:ln w="9525">
              <a:noFill/>
              <a:round/>
              <a:headEnd/>
              <a:tailEnd/>
            </a:ln>
          </p:spPr>
          <p:txBody>
            <a:bodyPr/>
            <a:lstStyle/>
            <a:p>
              <a:endParaRPr lang="he-IL"/>
            </a:p>
          </p:txBody>
        </p:sp>
        <p:sp>
          <p:nvSpPr>
            <p:cNvPr id="129" name="Rectangle 507"/>
            <p:cNvSpPr>
              <a:spLocks noChangeArrowheads="1"/>
            </p:cNvSpPr>
            <p:nvPr/>
          </p:nvSpPr>
          <p:spPr bwMode="auto">
            <a:xfrm>
              <a:off x="4360" y="3039"/>
              <a:ext cx="72" cy="7"/>
            </a:xfrm>
            <a:prstGeom prst="rect">
              <a:avLst/>
            </a:prstGeom>
            <a:solidFill>
              <a:srgbClr val="000000"/>
            </a:solidFill>
            <a:ln w="9525">
              <a:noFill/>
              <a:miter lim="800000"/>
              <a:headEnd/>
              <a:tailEnd/>
            </a:ln>
          </p:spPr>
          <p:txBody>
            <a:bodyPr/>
            <a:lstStyle/>
            <a:p>
              <a:endParaRPr lang="he-IL"/>
            </a:p>
          </p:txBody>
        </p:sp>
        <p:sp>
          <p:nvSpPr>
            <p:cNvPr id="130" name="Freeform 508"/>
            <p:cNvSpPr>
              <a:spLocks/>
            </p:cNvSpPr>
            <p:nvPr/>
          </p:nvSpPr>
          <p:spPr bwMode="auto">
            <a:xfrm>
              <a:off x="4431" y="3039"/>
              <a:ext cx="23" cy="12"/>
            </a:xfrm>
            <a:custGeom>
              <a:avLst/>
              <a:gdLst>
                <a:gd name="T0" fmla="*/ 1 w 23"/>
                <a:gd name="T1" fmla="*/ 0 h 12"/>
                <a:gd name="T2" fmla="*/ 9 w 23"/>
                <a:gd name="T3" fmla="*/ 0 h 12"/>
                <a:gd name="T4" fmla="*/ 15 w 23"/>
                <a:gd name="T5" fmla="*/ 2 h 12"/>
                <a:gd name="T6" fmla="*/ 18 w 23"/>
                <a:gd name="T7" fmla="*/ 4 h 12"/>
                <a:gd name="T8" fmla="*/ 21 w 23"/>
                <a:gd name="T9" fmla="*/ 6 h 12"/>
                <a:gd name="T10" fmla="*/ 22 w 23"/>
                <a:gd name="T11" fmla="*/ 8 h 12"/>
                <a:gd name="T12" fmla="*/ 23 w 23"/>
                <a:gd name="T13" fmla="*/ 10 h 12"/>
                <a:gd name="T14" fmla="*/ 16 w 23"/>
                <a:gd name="T15" fmla="*/ 12 h 12"/>
                <a:gd name="T16" fmla="*/ 16 w 23"/>
                <a:gd name="T17" fmla="*/ 11 h 12"/>
                <a:gd name="T18" fmla="*/ 15 w 23"/>
                <a:gd name="T19" fmla="*/ 11 h 12"/>
                <a:gd name="T20" fmla="*/ 14 w 23"/>
                <a:gd name="T21" fmla="*/ 10 h 12"/>
                <a:gd name="T22" fmla="*/ 13 w 23"/>
                <a:gd name="T23" fmla="*/ 9 h 12"/>
                <a:gd name="T24" fmla="*/ 8 w 23"/>
                <a:gd name="T25" fmla="*/ 8 h 12"/>
                <a:gd name="T26" fmla="*/ 0 w 23"/>
                <a:gd name="T27" fmla="*/ 7 h 12"/>
                <a:gd name="T28" fmla="*/ 1 w 23"/>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12"/>
                <a:gd name="T47" fmla="*/ 23 w 23"/>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12">
                  <a:moveTo>
                    <a:pt x="1" y="0"/>
                  </a:moveTo>
                  <a:lnTo>
                    <a:pt x="9" y="0"/>
                  </a:lnTo>
                  <a:lnTo>
                    <a:pt x="15" y="2"/>
                  </a:lnTo>
                  <a:lnTo>
                    <a:pt x="18" y="4"/>
                  </a:lnTo>
                  <a:lnTo>
                    <a:pt x="21" y="6"/>
                  </a:lnTo>
                  <a:lnTo>
                    <a:pt x="22" y="8"/>
                  </a:lnTo>
                  <a:lnTo>
                    <a:pt x="23" y="10"/>
                  </a:lnTo>
                  <a:lnTo>
                    <a:pt x="16" y="12"/>
                  </a:lnTo>
                  <a:lnTo>
                    <a:pt x="16" y="11"/>
                  </a:lnTo>
                  <a:lnTo>
                    <a:pt x="15" y="11"/>
                  </a:lnTo>
                  <a:lnTo>
                    <a:pt x="14" y="10"/>
                  </a:lnTo>
                  <a:lnTo>
                    <a:pt x="13" y="9"/>
                  </a:lnTo>
                  <a:lnTo>
                    <a:pt x="8" y="8"/>
                  </a:lnTo>
                  <a:lnTo>
                    <a:pt x="0" y="7"/>
                  </a:lnTo>
                  <a:lnTo>
                    <a:pt x="1" y="0"/>
                  </a:lnTo>
                  <a:close/>
                </a:path>
              </a:pathLst>
            </a:custGeom>
            <a:solidFill>
              <a:srgbClr val="000000"/>
            </a:solidFill>
            <a:ln w="9525">
              <a:noFill/>
              <a:round/>
              <a:headEnd/>
              <a:tailEnd/>
            </a:ln>
          </p:spPr>
          <p:txBody>
            <a:bodyPr/>
            <a:lstStyle/>
            <a:p>
              <a:endParaRPr lang="he-IL"/>
            </a:p>
          </p:txBody>
        </p:sp>
        <p:sp>
          <p:nvSpPr>
            <p:cNvPr id="131" name="Freeform 509"/>
            <p:cNvSpPr>
              <a:spLocks/>
            </p:cNvSpPr>
            <p:nvPr/>
          </p:nvSpPr>
          <p:spPr bwMode="auto">
            <a:xfrm>
              <a:off x="4431" y="3039"/>
              <a:ext cx="1" cy="7"/>
            </a:xfrm>
            <a:custGeom>
              <a:avLst/>
              <a:gdLst>
                <a:gd name="T0" fmla="*/ 1 w 1"/>
                <a:gd name="T1" fmla="*/ 0 h 7"/>
                <a:gd name="T2" fmla="*/ 0 w 1"/>
                <a:gd name="T3" fmla="*/ 7 h 7"/>
                <a:gd name="T4" fmla="*/ 1 w 1"/>
                <a:gd name="T5" fmla="*/ 7 h 7"/>
                <a:gd name="T6" fmla="*/ 1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1" y="0"/>
                  </a:moveTo>
                  <a:lnTo>
                    <a:pt x="0" y="7"/>
                  </a:lnTo>
                  <a:lnTo>
                    <a:pt x="1" y="7"/>
                  </a:lnTo>
                  <a:lnTo>
                    <a:pt x="1" y="0"/>
                  </a:lnTo>
                  <a:close/>
                </a:path>
              </a:pathLst>
            </a:custGeom>
            <a:solidFill>
              <a:srgbClr val="000000"/>
            </a:solidFill>
            <a:ln w="9525">
              <a:noFill/>
              <a:round/>
              <a:headEnd/>
              <a:tailEnd/>
            </a:ln>
          </p:spPr>
          <p:txBody>
            <a:bodyPr/>
            <a:lstStyle/>
            <a:p>
              <a:endParaRPr lang="he-IL"/>
            </a:p>
          </p:txBody>
        </p:sp>
        <p:sp>
          <p:nvSpPr>
            <p:cNvPr id="132" name="Freeform 510"/>
            <p:cNvSpPr>
              <a:spLocks/>
            </p:cNvSpPr>
            <p:nvPr/>
          </p:nvSpPr>
          <p:spPr bwMode="auto">
            <a:xfrm>
              <a:off x="4431" y="3049"/>
              <a:ext cx="23" cy="13"/>
            </a:xfrm>
            <a:custGeom>
              <a:avLst/>
              <a:gdLst>
                <a:gd name="T0" fmla="*/ 23 w 23"/>
                <a:gd name="T1" fmla="*/ 2 h 13"/>
                <a:gd name="T2" fmla="*/ 22 w 23"/>
                <a:gd name="T3" fmla="*/ 4 h 13"/>
                <a:gd name="T4" fmla="*/ 20 w 23"/>
                <a:gd name="T5" fmla="*/ 7 h 13"/>
                <a:gd name="T6" fmla="*/ 16 w 23"/>
                <a:gd name="T7" fmla="*/ 10 h 13"/>
                <a:gd name="T8" fmla="*/ 9 w 23"/>
                <a:gd name="T9" fmla="*/ 12 h 13"/>
                <a:gd name="T10" fmla="*/ 4 w 23"/>
                <a:gd name="T11" fmla="*/ 12 h 13"/>
                <a:gd name="T12" fmla="*/ 1 w 23"/>
                <a:gd name="T13" fmla="*/ 13 h 13"/>
                <a:gd name="T14" fmla="*/ 0 w 23"/>
                <a:gd name="T15" fmla="*/ 5 h 13"/>
                <a:gd name="T16" fmla="*/ 4 w 23"/>
                <a:gd name="T17" fmla="*/ 5 h 13"/>
                <a:gd name="T18" fmla="*/ 7 w 23"/>
                <a:gd name="T19" fmla="*/ 5 h 13"/>
                <a:gd name="T20" fmla="*/ 12 w 23"/>
                <a:gd name="T21" fmla="*/ 3 h 13"/>
                <a:gd name="T22" fmla="*/ 15 w 23"/>
                <a:gd name="T23" fmla="*/ 1 h 13"/>
                <a:gd name="T24" fmla="*/ 16 w 23"/>
                <a:gd name="T25" fmla="*/ 1 h 13"/>
                <a:gd name="T26" fmla="*/ 16 w 23"/>
                <a:gd name="T27" fmla="*/ 0 h 13"/>
                <a:gd name="T28" fmla="*/ 23 w 23"/>
                <a:gd name="T29" fmla="*/ 2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13"/>
                <a:gd name="T47" fmla="*/ 23 w 23"/>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13">
                  <a:moveTo>
                    <a:pt x="23" y="2"/>
                  </a:moveTo>
                  <a:lnTo>
                    <a:pt x="22" y="4"/>
                  </a:lnTo>
                  <a:lnTo>
                    <a:pt x="20" y="7"/>
                  </a:lnTo>
                  <a:lnTo>
                    <a:pt x="16" y="10"/>
                  </a:lnTo>
                  <a:lnTo>
                    <a:pt x="9" y="12"/>
                  </a:lnTo>
                  <a:lnTo>
                    <a:pt x="4" y="12"/>
                  </a:lnTo>
                  <a:lnTo>
                    <a:pt x="1" y="13"/>
                  </a:lnTo>
                  <a:lnTo>
                    <a:pt x="0" y="5"/>
                  </a:lnTo>
                  <a:lnTo>
                    <a:pt x="4" y="5"/>
                  </a:lnTo>
                  <a:lnTo>
                    <a:pt x="7" y="5"/>
                  </a:lnTo>
                  <a:lnTo>
                    <a:pt x="12" y="3"/>
                  </a:lnTo>
                  <a:lnTo>
                    <a:pt x="15" y="1"/>
                  </a:lnTo>
                  <a:lnTo>
                    <a:pt x="16" y="1"/>
                  </a:lnTo>
                  <a:lnTo>
                    <a:pt x="16" y="0"/>
                  </a:lnTo>
                  <a:lnTo>
                    <a:pt x="23" y="2"/>
                  </a:lnTo>
                  <a:close/>
                </a:path>
              </a:pathLst>
            </a:custGeom>
            <a:solidFill>
              <a:srgbClr val="000000"/>
            </a:solidFill>
            <a:ln w="9525">
              <a:noFill/>
              <a:round/>
              <a:headEnd/>
              <a:tailEnd/>
            </a:ln>
          </p:spPr>
          <p:txBody>
            <a:bodyPr/>
            <a:lstStyle/>
            <a:p>
              <a:endParaRPr lang="he-IL"/>
            </a:p>
          </p:txBody>
        </p:sp>
        <p:sp>
          <p:nvSpPr>
            <p:cNvPr id="133" name="Freeform 511"/>
            <p:cNvSpPr>
              <a:spLocks/>
            </p:cNvSpPr>
            <p:nvPr/>
          </p:nvSpPr>
          <p:spPr bwMode="auto">
            <a:xfrm>
              <a:off x="4447" y="3049"/>
              <a:ext cx="7" cy="2"/>
            </a:xfrm>
            <a:custGeom>
              <a:avLst/>
              <a:gdLst>
                <a:gd name="T0" fmla="*/ 7 w 7"/>
                <a:gd name="T1" fmla="*/ 0 h 2"/>
                <a:gd name="T2" fmla="*/ 7 w 7"/>
                <a:gd name="T3" fmla="*/ 1 h 2"/>
                <a:gd name="T4" fmla="*/ 7 w 7"/>
                <a:gd name="T5" fmla="*/ 2 h 2"/>
                <a:gd name="T6" fmla="*/ 0 w 7"/>
                <a:gd name="T7" fmla="*/ 0 h 2"/>
                <a:gd name="T8" fmla="*/ 0 w 7"/>
                <a:gd name="T9" fmla="*/ 2 h 2"/>
                <a:gd name="T10" fmla="*/ 7 w 7"/>
                <a:gd name="T11" fmla="*/ 0 h 2"/>
                <a:gd name="T12" fmla="*/ 0 60000 65536"/>
                <a:gd name="T13" fmla="*/ 0 60000 65536"/>
                <a:gd name="T14" fmla="*/ 0 60000 65536"/>
                <a:gd name="T15" fmla="*/ 0 60000 65536"/>
                <a:gd name="T16" fmla="*/ 0 60000 65536"/>
                <a:gd name="T17" fmla="*/ 0 60000 65536"/>
                <a:gd name="T18" fmla="*/ 0 w 7"/>
                <a:gd name="T19" fmla="*/ 0 h 2"/>
                <a:gd name="T20" fmla="*/ 7 w 7"/>
                <a:gd name="T21" fmla="*/ 2 h 2"/>
              </a:gdLst>
              <a:ahLst/>
              <a:cxnLst>
                <a:cxn ang="T12">
                  <a:pos x="T0" y="T1"/>
                </a:cxn>
                <a:cxn ang="T13">
                  <a:pos x="T2" y="T3"/>
                </a:cxn>
                <a:cxn ang="T14">
                  <a:pos x="T4" y="T5"/>
                </a:cxn>
                <a:cxn ang="T15">
                  <a:pos x="T6" y="T7"/>
                </a:cxn>
                <a:cxn ang="T16">
                  <a:pos x="T8" y="T9"/>
                </a:cxn>
                <a:cxn ang="T17">
                  <a:pos x="T10" y="T11"/>
                </a:cxn>
              </a:cxnLst>
              <a:rect l="T18" t="T19" r="T20" b="T21"/>
              <a:pathLst>
                <a:path w="7" h="2">
                  <a:moveTo>
                    <a:pt x="7" y="0"/>
                  </a:moveTo>
                  <a:lnTo>
                    <a:pt x="7" y="1"/>
                  </a:lnTo>
                  <a:lnTo>
                    <a:pt x="7" y="2"/>
                  </a:lnTo>
                  <a:lnTo>
                    <a:pt x="0" y="0"/>
                  </a:lnTo>
                  <a:lnTo>
                    <a:pt x="0" y="2"/>
                  </a:lnTo>
                  <a:lnTo>
                    <a:pt x="7" y="0"/>
                  </a:lnTo>
                  <a:close/>
                </a:path>
              </a:pathLst>
            </a:custGeom>
            <a:solidFill>
              <a:srgbClr val="000000"/>
            </a:solidFill>
            <a:ln w="9525">
              <a:noFill/>
              <a:round/>
              <a:headEnd/>
              <a:tailEnd/>
            </a:ln>
          </p:spPr>
          <p:txBody>
            <a:bodyPr/>
            <a:lstStyle/>
            <a:p>
              <a:endParaRPr lang="he-IL"/>
            </a:p>
          </p:txBody>
        </p:sp>
        <p:sp>
          <p:nvSpPr>
            <p:cNvPr id="134" name="Rectangle 512"/>
            <p:cNvSpPr>
              <a:spLocks noChangeArrowheads="1"/>
            </p:cNvSpPr>
            <p:nvPr/>
          </p:nvSpPr>
          <p:spPr bwMode="auto">
            <a:xfrm>
              <a:off x="4360" y="3054"/>
              <a:ext cx="72" cy="8"/>
            </a:xfrm>
            <a:prstGeom prst="rect">
              <a:avLst/>
            </a:prstGeom>
            <a:solidFill>
              <a:srgbClr val="000000"/>
            </a:solidFill>
            <a:ln w="9525">
              <a:noFill/>
              <a:miter lim="800000"/>
              <a:headEnd/>
              <a:tailEnd/>
            </a:ln>
          </p:spPr>
          <p:txBody>
            <a:bodyPr/>
            <a:lstStyle/>
            <a:p>
              <a:endParaRPr lang="he-IL"/>
            </a:p>
          </p:txBody>
        </p:sp>
        <p:sp>
          <p:nvSpPr>
            <p:cNvPr id="135" name="Freeform 513"/>
            <p:cNvSpPr>
              <a:spLocks/>
            </p:cNvSpPr>
            <p:nvPr/>
          </p:nvSpPr>
          <p:spPr bwMode="auto">
            <a:xfrm>
              <a:off x="4431" y="3054"/>
              <a:ext cx="1" cy="8"/>
            </a:xfrm>
            <a:custGeom>
              <a:avLst/>
              <a:gdLst>
                <a:gd name="T0" fmla="*/ 1 w 1"/>
                <a:gd name="T1" fmla="*/ 8 h 8"/>
                <a:gd name="T2" fmla="*/ 1 w 1"/>
                <a:gd name="T3" fmla="*/ 0 h 8"/>
                <a:gd name="T4" fmla="*/ 0 w 1"/>
                <a:gd name="T5" fmla="*/ 0 h 8"/>
                <a:gd name="T6" fmla="*/ 1 w 1"/>
                <a:gd name="T7" fmla="*/ 8 h 8"/>
                <a:gd name="T8" fmla="*/ 0 60000 65536"/>
                <a:gd name="T9" fmla="*/ 0 60000 65536"/>
                <a:gd name="T10" fmla="*/ 0 60000 65536"/>
                <a:gd name="T11" fmla="*/ 0 60000 65536"/>
                <a:gd name="T12" fmla="*/ 0 w 1"/>
                <a:gd name="T13" fmla="*/ 0 h 8"/>
                <a:gd name="T14" fmla="*/ 1 w 1"/>
                <a:gd name="T15" fmla="*/ 8 h 8"/>
              </a:gdLst>
              <a:ahLst/>
              <a:cxnLst>
                <a:cxn ang="T8">
                  <a:pos x="T0" y="T1"/>
                </a:cxn>
                <a:cxn ang="T9">
                  <a:pos x="T2" y="T3"/>
                </a:cxn>
                <a:cxn ang="T10">
                  <a:pos x="T4" y="T5"/>
                </a:cxn>
                <a:cxn ang="T11">
                  <a:pos x="T6" y="T7"/>
                </a:cxn>
              </a:cxnLst>
              <a:rect l="T12" t="T13" r="T14" b="T15"/>
              <a:pathLst>
                <a:path w="1" h="8">
                  <a:moveTo>
                    <a:pt x="1" y="8"/>
                  </a:moveTo>
                  <a:lnTo>
                    <a:pt x="1" y="0"/>
                  </a:lnTo>
                  <a:lnTo>
                    <a:pt x="0" y="0"/>
                  </a:lnTo>
                  <a:lnTo>
                    <a:pt x="1" y="8"/>
                  </a:lnTo>
                  <a:close/>
                </a:path>
              </a:pathLst>
            </a:custGeom>
            <a:solidFill>
              <a:srgbClr val="000000"/>
            </a:solidFill>
            <a:ln w="9525">
              <a:noFill/>
              <a:round/>
              <a:headEnd/>
              <a:tailEnd/>
            </a:ln>
          </p:spPr>
          <p:txBody>
            <a:bodyPr/>
            <a:lstStyle/>
            <a:p>
              <a:endParaRPr lang="he-IL"/>
            </a:p>
          </p:txBody>
        </p:sp>
        <p:sp>
          <p:nvSpPr>
            <p:cNvPr id="136" name="Freeform 514"/>
            <p:cNvSpPr>
              <a:spLocks/>
            </p:cNvSpPr>
            <p:nvPr/>
          </p:nvSpPr>
          <p:spPr bwMode="auto">
            <a:xfrm>
              <a:off x="4338" y="3049"/>
              <a:ext cx="22" cy="13"/>
            </a:xfrm>
            <a:custGeom>
              <a:avLst/>
              <a:gdLst>
                <a:gd name="T0" fmla="*/ 21 w 22"/>
                <a:gd name="T1" fmla="*/ 13 h 13"/>
                <a:gd name="T2" fmla="*/ 14 w 22"/>
                <a:gd name="T3" fmla="*/ 12 h 13"/>
                <a:gd name="T4" fmla="*/ 8 w 22"/>
                <a:gd name="T5" fmla="*/ 10 h 13"/>
                <a:gd name="T6" fmla="*/ 5 w 22"/>
                <a:gd name="T7" fmla="*/ 8 h 13"/>
                <a:gd name="T8" fmla="*/ 2 w 22"/>
                <a:gd name="T9" fmla="*/ 7 h 13"/>
                <a:gd name="T10" fmla="*/ 1 w 22"/>
                <a:gd name="T11" fmla="*/ 4 h 13"/>
                <a:gd name="T12" fmla="*/ 0 w 22"/>
                <a:gd name="T13" fmla="*/ 2 h 13"/>
                <a:gd name="T14" fmla="*/ 7 w 22"/>
                <a:gd name="T15" fmla="*/ 0 h 13"/>
                <a:gd name="T16" fmla="*/ 7 w 22"/>
                <a:gd name="T17" fmla="*/ 1 h 13"/>
                <a:gd name="T18" fmla="*/ 8 w 22"/>
                <a:gd name="T19" fmla="*/ 2 h 13"/>
                <a:gd name="T20" fmla="*/ 9 w 22"/>
                <a:gd name="T21" fmla="*/ 2 h 13"/>
                <a:gd name="T22" fmla="*/ 10 w 22"/>
                <a:gd name="T23" fmla="*/ 3 h 13"/>
                <a:gd name="T24" fmla="*/ 15 w 22"/>
                <a:gd name="T25" fmla="*/ 5 h 13"/>
                <a:gd name="T26" fmla="*/ 22 w 22"/>
                <a:gd name="T27" fmla="*/ 5 h 13"/>
                <a:gd name="T28" fmla="*/ 21 w 22"/>
                <a:gd name="T29" fmla="*/ 13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3"/>
                <a:gd name="T47" fmla="*/ 22 w 22"/>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3">
                  <a:moveTo>
                    <a:pt x="21" y="13"/>
                  </a:moveTo>
                  <a:lnTo>
                    <a:pt x="14" y="12"/>
                  </a:lnTo>
                  <a:lnTo>
                    <a:pt x="8" y="10"/>
                  </a:lnTo>
                  <a:lnTo>
                    <a:pt x="5" y="8"/>
                  </a:lnTo>
                  <a:lnTo>
                    <a:pt x="2" y="7"/>
                  </a:lnTo>
                  <a:lnTo>
                    <a:pt x="1" y="4"/>
                  </a:lnTo>
                  <a:lnTo>
                    <a:pt x="0" y="2"/>
                  </a:lnTo>
                  <a:lnTo>
                    <a:pt x="7" y="0"/>
                  </a:lnTo>
                  <a:lnTo>
                    <a:pt x="7" y="1"/>
                  </a:lnTo>
                  <a:lnTo>
                    <a:pt x="8" y="2"/>
                  </a:lnTo>
                  <a:lnTo>
                    <a:pt x="9" y="2"/>
                  </a:lnTo>
                  <a:lnTo>
                    <a:pt x="10" y="3"/>
                  </a:lnTo>
                  <a:lnTo>
                    <a:pt x="15" y="5"/>
                  </a:lnTo>
                  <a:lnTo>
                    <a:pt x="22" y="5"/>
                  </a:lnTo>
                  <a:lnTo>
                    <a:pt x="21" y="13"/>
                  </a:lnTo>
                  <a:close/>
                </a:path>
              </a:pathLst>
            </a:custGeom>
            <a:solidFill>
              <a:srgbClr val="000000"/>
            </a:solidFill>
            <a:ln w="9525">
              <a:noFill/>
              <a:round/>
              <a:headEnd/>
              <a:tailEnd/>
            </a:ln>
          </p:spPr>
          <p:txBody>
            <a:bodyPr/>
            <a:lstStyle/>
            <a:p>
              <a:endParaRPr lang="he-IL"/>
            </a:p>
          </p:txBody>
        </p:sp>
        <p:sp>
          <p:nvSpPr>
            <p:cNvPr id="137" name="Freeform 515"/>
            <p:cNvSpPr>
              <a:spLocks/>
            </p:cNvSpPr>
            <p:nvPr/>
          </p:nvSpPr>
          <p:spPr bwMode="auto">
            <a:xfrm>
              <a:off x="4359" y="3054"/>
              <a:ext cx="1" cy="8"/>
            </a:xfrm>
            <a:custGeom>
              <a:avLst/>
              <a:gdLst>
                <a:gd name="T0" fmla="*/ 1 w 1"/>
                <a:gd name="T1" fmla="*/ 8 h 8"/>
                <a:gd name="T2" fmla="*/ 0 w 1"/>
                <a:gd name="T3" fmla="*/ 8 h 8"/>
                <a:gd name="T4" fmla="*/ 1 w 1"/>
                <a:gd name="T5" fmla="*/ 0 h 8"/>
                <a:gd name="T6" fmla="*/ 1 w 1"/>
                <a:gd name="T7" fmla="*/ 8 h 8"/>
                <a:gd name="T8" fmla="*/ 0 60000 65536"/>
                <a:gd name="T9" fmla="*/ 0 60000 65536"/>
                <a:gd name="T10" fmla="*/ 0 60000 65536"/>
                <a:gd name="T11" fmla="*/ 0 60000 65536"/>
                <a:gd name="T12" fmla="*/ 0 w 1"/>
                <a:gd name="T13" fmla="*/ 0 h 8"/>
                <a:gd name="T14" fmla="*/ 1 w 1"/>
                <a:gd name="T15" fmla="*/ 8 h 8"/>
              </a:gdLst>
              <a:ahLst/>
              <a:cxnLst>
                <a:cxn ang="T8">
                  <a:pos x="T0" y="T1"/>
                </a:cxn>
                <a:cxn ang="T9">
                  <a:pos x="T2" y="T3"/>
                </a:cxn>
                <a:cxn ang="T10">
                  <a:pos x="T4" y="T5"/>
                </a:cxn>
                <a:cxn ang="T11">
                  <a:pos x="T6" y="T7"/>
                </a:cxn>
              </a:cxnLst>
              <a:rect l="T12" t="T13" r="T14" b="T15"/>
              <a:pathLst>
                <a:path w="1" h="8">
                  <a:moveTo>
                    <a:pt x="1" y="8"/>
                  </a:moveTo>
                  <a:lnTo>
                    <a:pt x="0" y="8"/>
                  </a:lnTo>
                  <a:lnTo>
                    <a:pt x="1" y="0"/>
                  </a:lnTo>
                  <a:lnTo>
                    <a:pt x="1" y="8"/>
                  </a:lnTo>
                  <a:close/>
                </a:path>
              </a:pathLst>
            </a:custGeom>
            <a:solidFill>
              <a:srgbClr val="000000"/>
            </a:solidFill>
            <a:ln w="9525">
              <a:noFill/>
              <a:round/>
              <a:headEnd/>
              <a:tailEnd/>
            </a:ln>
          </p:spPr>
          <p:txBody>
            <a:bodyPr/>
            <a:lstStyle/>
            <a:p>
              <a:endParaRPr lang="he-IL"/>
            </a:p>
          </p:txBody>
        </p:sp>
        <p:sp>
          <p:nvSpPr>
            <p:cNvPr id="138" name="Freeform 516"/>
            <p:cNvSpPr>
              <a:spLocks/>
            </p:cNvSpPr>
            <p:nvPr/>
          </p:nvSpPr>
          <p:spPr bwMode="auto">
            <a:xfrm>
              <a:off x="4338" y="3039"/>
              <a:ext cx="22" cy="12"/>
            </a:xfrm>
            <a:custGeom>
              <a:avLst/>
              <a:gdLst>
                <a:gd name="T0" fmla="*/ 0 w 22"/>
                <a:gd name="T1" fmla="*/ 10 h 12"/>
                <a:gd name="T2" fmla="*/ 1 w 22"/>
                <a:gd name="T3" fmla="*/ 8 h 12"/>
                <a:gd name="T4" fmla="*/ 3 w 22"/>
                <a:gd name="T5" fmla="*/ 5 h 12"/>
                <a:gd name="T6" fmla="*/ 8 w 22"/>
                <a:gd name="T7" fmla="*/ 2 h 12"/>
                <a:gd name="T8" fmla="*/ 14 w 22"/>
                <a:gd name="T9" fmla="*/ 0 h 12"/>
                <a:gd name="T10" fmla="*/ 18 w 22"/>
                <a:gd name="T11" fmla="*/ 0 h 12"/>
                <a:gd name="T12" fmla="*/ 22 w 22"/>
                <a:gd name="T13" fmla="*/ 0 h 12"/>
                <a:gd name="T14" fmla="*/ 22 w 22"/>
                <a:gd name="T15" fmla="*/ 7 h 12"/>
                <a:gd name="T16" fmla="*/ 18 w 22"/>
                <a:gd name="T17" fmla="*/ 7 h 12"/>
                <a:gd name="T18" fmla="*/ 15 w 22"/>
                <a:gd name="T19" fmla="*/ 8 h 12"/>
                <a:gd name="T20" fmla="*/ 10 w 22"/>
                <a:gd name="T21" fmla="*/ 9 h 12"/>
                <a:gd name="T22" fmla="*/ 7 w 22"/>
                <a:gd name="T23" fmla="*/ 11 h 12"/>
                <a:gd name="T24" fmla="*/ 7 w 22"/>
                <a:gd name="T25" fmla="*/ 11 h 12"/>
                <a:gd name="T26" fmla="*/ 7 w 22"/>
                <a:gd name="T27" fmla="*/ 12 h 12"/>
                <a:gd name="T28" fmla="*/ 0 w 22"/>
                <a:gd name="T29" fmla="*/ 1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2"/>
                <a:gd name="T47" fmla="*/ 22 w 22"/>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2">
                  <a:moveTo>
                    <a:pt x="0" y="10"/>
                  </a:moveTo>
                  <a:lnTo>
                    <a:pt x="1" y="8"/>
                  </a:lnTo>
                  <a:lnTo>
                    <a:pt x="3" y="5"/>
                  </a:lnTo>
                  <a:lnTo>
                    <a:pt x="8" y="2"/>
                  </a:lnTo>
                  <a:lnTo>
                    <a:pt x="14" y="0"/>
                  </a:lnTo>
                  <a:lnTo>
                    <a:pt x="18" y="0"/>
                  </a:lnTo>
                  <a:lnTo>
                    <a:pt x="22" y="0"/>
                  </a:lnTo>
                  <a:lnTo>
                    <a:pt x="22" y="7"/>
                  </a:lnTo>
                  <a:lnTo>
                    <a:pt x="18" y="7"/>
                  </a:lnTo>
                  <a:lnTo>
                    <a:pt x="15" y="8"/>
                  </a:lnTo>
                  <a:lnTo>
                    <a:pt x="10" y="9"/>
                  </a:lnTo>
                  <a:lnTo>
                    <a:pt x="7" y="11"/>
                  </a:lnTo>
                  <a:lnTo>
                    <a:pt x="7" y="12"/>
                  </a:lnTo>
                  <a:lnTo>
                    <a:pt x="0" y="10"/>
                  </a:lnTo>
                  <a:close/>
                </a:path>
              </a:pathLst>
            </a:custGeom>
            <a:solidFill>
              <a:srgbClr val="000000"/>
            </a:solidFill>
            <a:ln w="9525">
              <a:noFill/>
              <a:round/>
              <a:headEnd/>
              <a:tailEnd/>
            </a:ln>
          </p:spPr>
          <p:txBody>
            <a:bodyPr/>
            <a:lstStyle/>
            <a:p>
              <a:endParaRPr lang="he-IL"/>
            </a:p>
          </p:txBody>
        </p:sp>
        <p:sp>
          <p:nvSpPr>
            <p:cNvPr id="139" name="Freeform 517"/>
            <p:cNvSpPr>
              <a:spLocks/>
            </p:cNvSpPr>
            <p:nvPr/>
          </p:nvSpPr>
          <p:spPr bwMode="auto">
            <a:xfrm>
              <a:off x="4338" y="3049"/>
              <a:ext cx="7" cy="2"/>
            </a:xfrm>
            <a:custGeom>
              <a:avLst/>
              <a:gdLst>
                <a:gd name="T0" fmla="*/ 0 w 7"/>
                <a:gd name="T1" fmla="*/ 2 h 2"/>
                <a:gd name="T2" fmla="*/ 0 w 7"/>
                <a:gd name="T3" fmla="*/ 1 h 2"/>
                <a:gd name="T4" fmla="*/ 0 w 7"/>
                <a:gd name="T5" fmla="*/ 0 h 2"/>
                <a:gd name="T6" fmla="*/ 7 w 7"/>
                <a:gd name="T7" fmla="*/ 2 h 2"/>
                <a:gd name="T8" fmla="*/ 7 w 7"/>
                <a:gd name="T9" fmla="*/ 0 h 2"/>
                <a:gd name="T10" fmla="*/ 0 w 7"/>
                <a:gd name="T11" fmla="*/ 2 h 2"/>
                <a:gd name="T12" fmla="*/ 0 60000 65536"/>
                <a:gd name="T13" fmla="*/ 0 60000 65536"/>
                <a:gd name="T14" fmla="*/ 0 60000 65536"/>
                <a:gd name="T15" fmla="*/ 0 60000 65536"/>
                <a:gd name="T16" fmla="*/ 0 60000 65536"/>
                <a:gd name="T17" fmla="*/ 0 60000 65536"/>
                <a:gd name="T18" fmla="*/ 0 w 7"/>
                <a:gd name="T19" fmla="*/ 0 h 2"/>
                <a:gd name="T20" fmla="*/ 7 w 7"/>
                <a:gd name="T21" fmla="*/ 2 h 2"/>
              </a:gdLst>
              <a:ahLst/>
              <a:cxnLst>
                <a:cxn ang="T12">
                  <a:pos x="T0" y="T1"/>
                </a:cxn>
                <a:cxn ang="T13">
                  <a:pos x="T2" y="T3"/>
                </a:cxn>
                <a:cxn ang="T14">
                  <a:pos x="T4" y="T5"/>
                </a:cxn>
                <a:cxn ang="T15">
                  <a:pos x="T6" y="T7"/>
                </a:cxn>
                <a:cxn ang="T16">
                  <a:pos x="T8" y="T9"/>
                </a:cxn>
                <a:cxn ang="T17">
                  <a:pos x="T10" y="T11"/>
                </a:cxn>
              </a:cxnLst>
              <a:rect l="T18" t="T19" r="T20" b="T21"/>
              <a:pathLst>
                <a:path w="7" h="2">
                  <a:moveTo>
                    <a:pt x="0" y="2"/>
                  </a:moveTo>
                  <a:lnTo>
                    <a:pt x="0" y="1"/>
                  </a:lnTo>
                  <a:lnTo>
                    <a:pt x="0" y="0"/>
                  </a:lnTo>
                  <a:lnTo>
                    <a:pt x="7" y="2"/>
                  </a:lnTo>
                  <a:lnTo>
                    <a:pt x="7" y="0"/>
                  </a:lnTo>
                  <a:lnTo>
                    <a:pt x="0" y="2"/>
                  </a:lnTo>
                  <a:close/>
                </a:path>
              </a:pathLst>
            </a:custGeom>
            <a:solidFill>
              <a:srgbClr val="000000"/>
            </a:solidFill>
            <a:ln w="9525">
              <a:noFill/>
              <a:round/>
              <a:headEnd/>
              <a:tailEnd/>
            </a:ln>
          </p:spPr>
          <p:txBody>
            <a:bodyPr/>
            <a:lstStyle/>
            <a:p>
              <a:endParaRPr lang="he-IL"/>
            </a:p>
          </p:txBody>
        </p:sp>
        <p:sp>
          <p:nvSpPr>
            <p:cNvPr id="140" name="Freeform 518"/>
            <p:cNvSpPr>
              <a:spLocks/>
            </p:cNvSpPr>
            <p:nvPr/>
          </p:nvSpPr>
          <p:spPr bwMode="auto">
            <a:xfrm>
              <a:off x="4360" y="3039"/>
              <a:ext cx="1" cy="7"/>
            </a:xfrm>
            <a:custGeom>
              <a:avLst/>
              <a:gdLst>
                <a:gd name="T0" fmla="*/ 0 w 1"/>
                <a:gd name="T1" fmla="*/ 0 h 7"/>
                <a:gd name="T2" fmla="*/ 0 w 1"/>
                <a:gd name="T3" fmla="*/ 7 h 7"/>
                <a:gd name="T4" fmla="*/ 0 w 1"/>
                <a:gd name="T5" fmla="*/ 0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7"/>
                  </a:lnTo>
                  <a:lnTo>
                    <a:pt x="0" y="0"/>
                  </a:lnTo>
                  <a:close/>
                </a:path>
              </a:pathLst>
            </a:custGeom>
            <a:solidFill>
              <a:srgbClr val="000000"/>
            </a:solidFill>
            <a:ln w="9525">
              <a:noFill/>
              <a:round/>
              <a:headEnd/>
              <a:tailEnd/>
            </a:ln>
          </p:spPr>
          <p:txBody>
            <a:bodyPr/>
            <a:lstStyle/>
            <a:p>
              <a:endParaRPr lang="he-IL"/>
            </a:p>
          </p:txBody>
        </p:sp>
      </p:grpSp>
      <p:grpSp>
        <p:nvGrpSpPr>
          <p:cNvPr id="6" name="Group 520"/>
          <p:cNvGrpSpPr>
            <a:grpSpLocks/>
          </p:cNvGrpSpPr>
          <p:nvPr/>
        </p:nvGrpSpPr>
        <p:grpSpPr bwMode="auto">
          <a:xfrm>
            <a:off x="3714744" y="1712902"/>
            <a:ext cx="312737" cy="287338"/>
            <a:chOff x="1656" y="1797"/>
            <a:chExt cx="1678" cy="1633"/>
          </a:xfrm>
        </p:grpSpPr>
        <p:sp>
          <p:nvSpPr>
            <p:cNvPr id="543" name="Oval 521"/>
            <p:cNvSpPr>
              <a:spLocks noChangeArrowheads="1"/>
            </p:cNvSpPr>
            <p:nvPr/>
          </p:nvSpPr>
          <p:spPr bwMode="auto">
            <a:xfrm>
              <a:off x="1656" y="1797"/>
              <a:ext cx="1678" cy="1633"/>
            </a:xfrm>
            <a:prstGeom prst="ellipse">
              <a:avLst/>
            </a:prstGeom>
            <a:solidFill>
              <a:srgbClr val="FFFFCC"/>
            </a:solidFill>
            <a:ln w="12700" algn="ctr">
              <a:solidFill>
                <a:schemeClr val="tx1"/>
              </a:solidFill>
              <a:round/>
              <a:headEnd/>
              <a:tailEnd/>
            </a:ln>
          </p:spPr>
          <p:txBody>
            <a:bodyPr anchor="ctr">
              <a:spAutoFit/>
            </a:bodyPr>
            <a:lstStyle/>
            <a:p>
              <a:endParaRPr lang="he-IL"/>
            </a:p>
          </p:txBody>
        </p:sp>
        <p:pic>
          <p:nvPicPr>
            <p:cNvPr id="544" name="Picture 522" descr="amatz_transpert"/>
            <p:cNvPicPr>
              <a:picLocks noChangeAspect="1" noChangeArrowheads="1"/>
            </p:cNvPicPr>
            <p:nvPr/>
          </p:nvPicPr>
          <p:blipFill>
            <a:blip r:embed="rId6" cstate="print"/>
            <a:srcRect/>
            <a:stretch>
              <a:fillRect/>
            </a:stretch>
          </p:blipFill>
          <p:spPr bwMode="auto">
            <a:xfrm>
              <a:off x="1882" y="1850"/>
              <a:ext cx="1248" cy="1535"/>
            </a:xfrm>
            <a:prstGeom prst="rect">
              <a:avLst/>
            </a:prstGeom>
            <a:noFill/>
            <a:ln w="12700">
              <a:noFill/>
              <a:miter lim="800000"/>
              <a:headEnd/>
              <a:tailEnd/>
            </a:ln>
          </p:spPr>
        </p:pic>
      </p:grpSp>
      <p:pic>
        <p:nvPicPr>
          <p:cNvPr id="545" name="Picture 523" descr="agat_transpert"/>
          <p:cNvPicPr>
            <a:picLocks noChangeAspect="1" noChangeArrowheads="1"/>
          </p:cNvPicPr>
          <p:nvPr/>
        </p:nvPicPr>
        <p:blipFill>
          <a:blip r:embed="rId7" cstate="print"/>
          <a:srcRect/>
          <a:stretch>
            <a:fillRect/>
          </a:stretch>
        </p:blipFill>
        <p:spPr bwMode="auto">
          <a:xfrm>
            <a:off x="2143108" y="1714488"/>
            <a:ext cx="336550" cy="338138"/>
          </a:xfrm>
          <a:prstGeom prst="rect">
            <a:avLst/>
          </a:prstGeom>
          <a:noFill/>
          <a:ln w="9525">
            <a:noFill/>
            <a:miter lim="800000"/>
            <a:headEnd/>
            <a:tailEnd/>
          </a:ln>
        </p:spPr>
      </p:pic>
      <p:pic>
        <p:nvPicPr>
          <p:cNvPr id="541" name="Picture 519" descr="elram_transpert"/>
          <p:cNvPicPr>
            <a:picLocks noChangeAspect="1" noChangeArrowheads="1"/>
          </p:cNvPicPr>
          <p:nvPr/>
        </p:nvPicPr>
        <p:blipFill>
          <a:blip r:embed="rId8" cstate="print"/>
          <a:srcRect/>
          <a:stretch>
            <a:fillRect/>
          </a:stretch>
        </p:blipFill>
        <p:spPr bwMode="auto">
          <a:xfrm>
            <a:off x="8215338" y="1727190"/>
            <a:ext cx="276225" cy="27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27</a:t>
            </a:fld>
            <a:endParaRPr lang="he-IL" sz="1800" dirty="0">
              <a:solidFill>
                <a:schemeClr val="bg2"/>
              </a:solidFill>
              <a:cs typeface="Arial" pitchFamily="34" charset="0"/>
            </a:endParaRPr>
          </a:p>
        </p:txBody>
      </p:sp>
      <p:sp>
        <p:nvSpPr>
          <p:cNvPr id="8" name="TextBox 7"/>
          <p:cNvSpPr txBox="1"/>
          <p:nvPr/>
        </p:nvSpPr>
        <p:spPr>
          <a:xfrm>
            <a:off x="1571665" y="285728"/>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IDF General Staff</a:t>
            </a:r>
            <a:endParaRPr lang="en-US" sz="2000" b="1" dirty="0">
              <a:effectLst>
                <a:outerShdw blurRad="38100" dist="38100" dir="2700000" algn="tl">
                  <a:srgbClr val="000000">
                    <a:alpha val="43137"/>
                  </a:srgbClr>
                </a:outerShdw>
              </a:effectLst>
            </a:endParaRPr>
          </a:p>
          <a:p>
            <a:pPr algn="just" rtl="0">
              <a:defRPr/>
            </a:pPr>
            <a:endParaRPr lang="en-US" sz="1400" u="sng" dirty="0"/>
          </a:p>
          <a:p>
            <a:pPr algn="just" rtl="0">
              <a:defRPr/>
            </a:pPr>
            <a:endParaRPr lang="en-US" sz="1400" dirty="0"/>
          </a:p>
        </p:txBody>
      </p:sp>
      <p:pic>
        <p:nvPicPr>
          <p:cNvPr id="18" name="Picture 539" descr="נס הרמטכל"/>
          <p:cNvPicPr>
            <a:picLocks noChangeAspect="1" noChangeArrowheads="1"/>
          </p:cNvPicPr>
          <p:nvPr/>
        </p:nvPicPr>
        <p:blipFill>
          <a:blip r:embed="rId2" cstate="print"/>
          <a:stretch>
            <a:fillRect/>
          </a:stretch>
        </p:blipFill>
        <p:spPr bwMode="auto">
          <a:xfrm>
            <a:off x="4071934" y="214290"/>
            <a:ext cx="447619" cy="438095"/>
          </a:xfrm>
          <a:prstGeom prst="rect">
            <a:avLst/>
          </a:prstGeom>
          <a:noFill/>
          <a:ln>
            <a:noFill/>
          </a:ln>
        </p:spPr>
      </p:pic>
      <p:sp>
        <p:nvSpPr>
          <p:cNvPr id="21" name="מלבן 20"/>
          <p:cNvSpPr/>
          <p:nvPr/>
        </p:nvSpPr>
        <p:spPr>
          <a:xfrm>
            <a:off x="214282" y="1000108"/>
            <a:ext cx="2714644" cy="357190"/>
          </a:xfrm>
          <a:prstGeom prst="rect">
            <a:avLst/>
          </a:prstGeom>
          <a:solidFill>
            <a:srgbClr val="5C9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Commands</a:t>
            </a:r>
            <a:endParaRPr lang="he-IL" dirty="0">
              <a:solidFill>
                <a:schemeClr val="tx1"/>
              </a:solidFill>
            </a:endParaRPr>
          </a:p>
        </p:txBody>
      </p:sp>
      <p:sp>
        <p:nvSpPr>
          <p:cNvPr id="23" name="מלבן 22"/>
          <p:cNvSpPr/>
          <p:nvPr/>
        </p:nvSpPr>
        <p:spPr>
          <a:xfrm>
            <a:off x="214282" y="3786190"/>
            <a:ext cx="2714644" cy="357190"/>
          </a:xfrm>
          <a:prstGeom prst="rect">
            <a:avLst/>
          </a:prstGeom>
          <a:solidFill>
            <a:srgbClr val="5C9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Forces</a:t>
            </a:r>
            <a:endParaRPr lang="he-IL" dirty="0">
              <a:solidFill>
                <a:schemeClr val="tx1"/>
              </a:solidFill>
            </a:endParaRPr>
          </a:p>
        </p:txBody>
      </p:sp>
      <p:sp>
        <p:nvSpPr>
          <p:cNvPr id="24" name="מלבן 23"/>
          <p:cNvSpPr/>
          <p:nvPr/>
        </p:nvSpPr>
        <p:spPr>
          <a:xfrm>
            <a:off x="5286380" y="1000108"/>
            <a:ext cx="3500462" cy="357190"/>
          </a:xfrm>
          <a:prstGeom prst="rect">
            <a:avLst/>
          </a:prstGeom>
          <a:solidFill>
            <a:srgbClr val="5C9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Additional General Staff Corps</a:t>
            </a:r>
            <a:endParaRPr lang="he-IL" dirty="0">
              <a:solidFill>
                <a:schemeClr val="tx1"/>
              </a:solidFill>
            </a:endParaRPr>
          </a:p>
        </p:txBody>
      </p:sp>
      <p:sp>
        <p:nvSpPr>
          <p:cNvPr id="30" name="מלבן 29"/>
          <p:cNvSpPr/>
          <p:nvPr/>
        </p:nvSpPr>
        <p:spPr>
          <a:xfrm>
            <a:off x="214282" y="1428736"/>
            <a:ext cx="2714644" cy="357190"/>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31" name="מלבן 30"/>
          <p:cNvSpPr/>
          <p:nvPr/>
        </p:nvSpPr>
        <p:spPr>
          <a:xfrm>
            <a:off x="214282" y="1857364"/>
            <a:ext cx="2714644" cy="357190"/>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32" name="מלבן 31"/>
          <p:cNvSpPr/>
          <p:nvPr/>
        </p:nvSpPr>
        <p:spPr>
          <a:xfrm>
            <a:off x="214282" y="2285992"/>
            <a:ext cx="2714644" cy="357190"/>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33" name="מלבן 32"/>
          <p:cNvSpPr/>
          <p:nvPr/>
        </p:nvSpPr>
        <p:spPr>
          <a:xfrm>
            <a:off x="214282" y="2714620"/>
            <a:ext cx="2714644" cy="357190"/>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34" name="TextBox 33"/>
          <p:cNvSpPr txBox="1"/>
          <p:nvPr/>
        </p:nvSpPr>
        <p:spPr>
          <a:xfrm>
            <a:off x="642910" y="1428736"/>
            <a:ext cx="2357454" cy="338554"/>
          </a:xfrm>
          <a:prstGeom prst="rect">
            <a:avLst/>
          </a:prstGeom>
          <a:noFill/>
        </p:spPr>
        <p:txBody>
          <a:bodyPr wrap="square" rtlCol="1">
            <a:spAutoFit/>
          </a:bodyPr>
          <a:lstStyle/>
          <a:p>
            <a:pPr algn="l" rtl="0"/>
            <a:r>
              <a:rPr lang="en-US" sz="1600" dirty="0" smtClean="0"/>
              <a:t>Home Front Command</a:t>
            </a:r>
            <a:endParaRPr lang="he-IL" sz="1600" dirty="0"/>
          </a:p>
        </p:txBody>
      </p:sp>
      <p:sp>
        <p:nvSpPr>
          <p:cNvPr id="35" name="TextBox 34"/>
          <p:cNvSpPr txBox="1"/>
          <p:nvPr/>
        </p:nvSpPr>
        <p:spPr>
          <a:xfrm>
            <a:off x="642910" y="2304628"/>
            <a:ext cx="2357454" cy="338554"/>
          </a:xfrm>
          <a:prstGeom prst="rect">
            <a:avLst/>
          </a:prstGeom>
          <a:noFill/>
        </p:spPr>
        <p:txBody>
          <a:bodyPr wrap="square" rtlCol="1">
            <a:spAutoFit/>
          </a:bodyPr>
          <a:lstStyle/>
          <a:p>
            <a:pPr algn="l" rtl="0"/>
            <a:r>
              <a:rPr lang="en-US" sz="1600" dirty="0" smtClean="0"/>
              <a:t>Central Command</a:t>
            </a:r>
            <a:endParaRPr lang="he-IL" sz="1600" dirty="0"/>
          </a:p>
        </p:txBody>
      </p:sp>
      <p:sp>
        <p:nvSpPr>
          <p:cNvPr id="36" name="TextBox 35"/>
          <p:cNvSpPr txBox="1"/>
          <p:nvPr/>
        </p:nvSpPr>
        <p:spPr>
          <a:xfrm>
            <a:off x="642910" y="2714620"/>
            <a:ext cx="2357454" cy="338554"/>
          </a:xfrm>
          <a:prstGeom prst="rect">
            <a:avLst/>
          </a:prstGeom>
          <a:noFill/>
        </p:spPr>
        <p:txBody>
          <a:bodyPr wrap="square" rtlCol="1">
            <a:spAutoFit/>
          </a:bodyPr>
          <a:lstStyle/>
          <a:p>
            <a:pPr algn="l" rtl="0"/>
            <a:r>
              <a:rPr lang="en-US" sz="1600" dirty="0" smtClean="0"/>
              <a:t>Northern Command</a:t>
            </a:r>
            <a:endParaRPr lang="he-IL" sz="1600" dirty="0"/>
          </a:p>
        </p:txBody>
      </p:sp>
      <p:sp>
        <p:nvSpPr>
          <p:cNvPr id="37" name="TextBox 36"/>
          <p:cNvSpPr txBox="1"/>
          <p:nvPr/>
        </p:nvSpPr>
        <p:spPr>
          <a:xfrm>
            <a:off x="642910" y="1857364"/>
            <a:ext cx="2357454" cy="338554"/>
          </a:xfrm>
          <a:prstGeom prst="rect">
            <a:avLst/>
          </a:prstGeom>
          <a:noFill/>
        </p:spPr>
        <p:txBody>
          <a:bodyPr wrap="square" rtlCol="1">
            <a:spAutoFit/>
          </a:bodyPr>
          <a:lstStyle/>
          <a:p>
            <a:pPr algn="l" rtl="0"/>
            <a:r>
              <a:rPr lang="en-US" sz="1600" dirty="0" smtClean="0"/>
              <a:t>Southern Command</a:t>
            </a:r>
            <a:endParaRPr lang="he-IL" sz="1600" dirty="0"/>
          </a:p>
        </p:txBody>
      </p:sp>
      <p:pic>
        <p:nvPicPr>
          <p:cNvPr id="38" name="Picture 5" descr="pazan_transpert"/>
          <p:cNvPicPr>
            <a:picLocks noChangeAspect="1" noChangeArrowheads="1"/>
          </p:cNvPicPr>
          <p:nvPr/>
        </p:nvPicPr>
        <p:blipFill>
          <a:blip r:embed="rId3" cstate="print"/>
          <a:srcRect/>
          <a:stretch>
            <a:fillRect/>
          </a:stretch>
        </p:blipFill>
        <p:spPr bwMode="auto">
          <a:xfrm>
            <a:off x="285721" y="2714620"/>
            <a:ext cx="357190" cy="357190"/>
          </a:xfrm>
          <a:prstGeom prst="rect">
            <a:avLst/>
          </a:prstGeom>
          <a:noFill/>
          <a:ln w="9525">
            <a:noFill/>
            <a:miter lim="800000"/>
            <a:headEnd/>
            <a:tailEnd/>
          </a:ln>
        </p:spPr>
      </p:pic>
      <p:pic>
        <p:nvPicPr>
          <p:cNvPr id="39" name="Picture 9" descr="pakmaz_transpert"/>
          <p:cNvPicPr>
            <a:picLocks noChangeAspect="1" noChangeArrowheads="1"/>
          </p:cNvPicPr>
          <p:nvPr/>
        </p:nvPicPr>
        <p:blipFill>
          <a:blip r:embed="rId4" cstate="print"/>
          <a:srcRect/>
          <a:stretch>
            <a:fillRect/>
          </a:stretch>
        </p:blipFill>
        <p:spPr bwMode="auto">
          <a:xfrm>
            <a:off x="285721" y="2285992"/>
            <a:ext cx="357190" cy="357190"/>
          </a:xfrm>
          <a:prstGeom prst="rect">
            <a:avLst/>
          </a:prstGeom>
          <a:noFill/>
          <a:ln w="9525">
            <a:noFill/>
            <a:miter lim="800000"/>
            <a:headEnd/>
            <a:tailEnd/>
          </a:ln>
        </p:spPr>
      </p:pic>
      <p:pic>
        <p:nvPicPr>
          <p:cNvPr id="40" name="Picture 11" descr="padam_transpert"/>
          <p:cNvPicPr>
            <a:picLocks noChangeAspect="1" noChangeArrowheads="1"/>
          </p:cNvPicPr>
          <p:nvPr/>
        </p:nvPicPr>
        <p:blipFill>
          <a:blip r:embed="rId5" cstate="print"/>
          <a:srcRect/>
          <a:stretch>
            <a:fillRect/>
          </a:stretch>
        </p:blipFill>
        <p:spPr bwMode="auto">
          <a:xfrm>
            <a:off x="285720" y="1857364"/>
            <a:ext cx="358775" cy="339725"/>
          </a:xfrm>
          <a:prstGeom prst="rect">
            <a:avLst/>
          </a:prstGeom>
          <a:noFill/>
          <a:ln w="9525">
            <a:noFill/>
            <a:miter lim="800000"/>
            <a:headEnd/>
            <a:tailEnd/>
          </a:ln>
        </p:spPr>
      </p:pic>
      <p:pic>
        <p:nvPicPr>
          <p:cNvPr id="41" name="Picture 13" descr="pakar_transpert"/>
          <p:cNvPicPr>
            <a:picLocks noChangeAspect="1" noChangeArrowheads="1"/>
          </p:cNvPicPr>
          <p:nvPr/>
        </p:nvPicPr>
        <p:blipFill>
          <a:blip r:embed="rId6" cstate="print"/>
          <a:srcRect/>
          <a:stretch>
            <a:fillRect/>
          </a:stretch>
        </p:blipFill>
        <p:spPr bwMode="auto">
          <a:xfrm>
            <a:off x="285720" y="1428736"/>
            <a:ext cx="347663" cy="342900"/>
          </a:xfrm>
          <a:prstGeom prst="rect">
            <a:avLst/>
          </a:prstGeom>
          <a:noFill/>
          <a:ln w="9525">
            <a:noFill/>
            <a:miter lim="800000"/>
            <a:headEnd/>
            <a:tailEnd/>
          </a:ln>
        </p:spPr>
      </p:pic>
      <p:sp>
        <p:nvSpPr>
          <p:cNvPr id="43" name="מלבן 42"/>
          <p:cNvSpPr/>
          <p:nvPr/>
        </p:nvSpPr>
        <p:spPr>
          <a:xfrm>
            <a:off x="214282" y="5143512"/>
            <a:ext cx="2714644" cy="428628"/>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44" name="מלבן 43"/>
          <p:cNvSpPr/>
          <p:nvPr/>
        </p:nvSpPr>
        <p:spPr>
          <a:xfrm>
            <a:off x="214282" y="4643446"/>
            <a:ext cx="2714644" cy="428628"/>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45" name="מלבן 44"/>
          <p:cNvSpPr/>
          <p:nvPr/>
        </p:nvSpPr>
        <p:spPr>
          <a:xfrm>
            <a:off x="214282" y="4214818"/>
            <a:ext cx="2714644" cy="357190"/>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46" name="TextBox 45"/>
          <p:cNvSpPr txBox="1"/>
          <p:nvPr/>
        </p:nvSpPr>
        <p:spPr>
          <a:xfrm>
            <a:off x="642910" y="4643446"/>
            <a:ext cx="2357454" cy="338554"/>
          </a:xfrm>
          <a:prstGeom prst="rect">
            <a:avLst/>
          </a:prstGeom>
          <a:noFill/>
        </p:spPr>
        <p:txBody>
          <a:bodyPr wrap="square" rtlCol="1">
            <a:spAutoFit/>
          </a:bodyPr>
          <a:lstStyle/>
          <a:p>
            <a:pPr algn="l" rtl="0"/>
            <a:r>
              <a:rPr lang="en-US" sz="1600" dirty="0" smtClean="0"/>
              <a:t>Air and Space Force</a:t>
            </a:r>
            <a:endParaRPr lang="he-IL" sz="1600" dirty="0"/>
          </a:p>
        </p:txBody>
      </p:sp>
      <p:sp>
        <p:nvSpPr>
          <p:cNvPr id="47" name="TextBox 46"/>
          <p:cNvSpPr txBox="1"/>
          <p:nvPr/>
        </p:nvSpPr>
        <p:spPr>
          <a:xfrm>
            <a:off x="714348" y="5162148"/>
            <a:ext cx="2357454" cy="338554"/>
          </a:xfrm>
          <a:prstGeom prst="rect">
            <a:avLst/>
          </a:prstGeom>
          <a:noFill/>
        </p:spPr>
        <p:txBody>
          <a:bodyPr wrap="square" rtlCol="1">
            <a:spAutoFit/>
          </a:bodyPr>
          <a:lstStyle/>
          <a:p>
            <a:pPr algn="l" rtl="0"/>
            <a:r>
              <a:rPr lang="en-US" sz="1600" dirty="0" smtClean="0"/>
              <a:t>Navy</a:t>
            </a:r>
            <a:endParaRPr lang="he-IL" sz="1600" dirty="0"/>
          </a:p>
        </p:txBody>
      </p:sp>
      <p:sp>
        <p:nvSpPr>
          <p:cNvPr id="42" name="TextBox 41"/>
          <p:cNvSpPr txBox="1"/>
          <p:nvPr/>
        </p:nvSpPr>
        <p:spPr>
          <a:xfrm>
            <a:off x="642910" y="4214818"/>
            <a:ext cx="2357454" cy="338554"/>
          </a:xfrm>
          <a:prstGeom prst="rect">
            <a:avLst/>
          </a:prstGeom>
          <a:noFill/>
        </p:spPr>
        <p:txBody>
          <a:bodyPr wrap="square" rtlCol="1">
            <a:spAutoFit/>
          </a:bodyPr>
          <a:lstStyle/>
          <a:p>
            <a:pPr algn="l" rtl="0"/>
            <a:r>
              <a:rPr lang="en-US" sz="1600" dirty="0" smtClean="0"/>
              <a:t>Ground Forces</a:t>
            </a:r>
            <a:endParaRPr lang="he-IL" sz="1600" dirty="0"/>
          </a:p>
        </p:txBody>
      </p:sp>
      <p:pic>
        <p:nvPicPr>
          <p:cNvPr id="48" name="Picture 24" descr="avir_transpert"/>
          <p:cNvPicPr>
            <a:picLocks noChangeAspect="1" noChangeArrowheads="1"/>
          </p:cNvPicPr>
          <p:nvPr/>
        </p:nvPicPr>
        <p:blipFill>
          <a:blip r:embed="rId7" cstate="print"/>
          <a:srcRect/>
          <a:stretch>
            <a:fillRect/>
          </a:stretch>
        </p:blipFill>
        <p:spPr bwMode="auto">
          <a:xfrm>
            <a:off x="285720" y="4643446"/>
            <a:ext cx="352425" cy="381000"/>
          </a:xfrm>
          <a:prstGeom prst="rect">
            <a:avLst/>
          </a:prstGeom>
          <a:noFill/>
          <a:ln w="9525">
            <a:noFill/>
            <a:miter lim="800000"/>
            <a:headEnd/>
            <a:tailEnd/>
          </a:ln>
        </p:spPr>
      </p:pic>
      <p:pic>
        <p:nvPicPr>
          <p:cNvPr id="49" name="Picture 26" descr="yam_transpert"/>
          <p:cNvPicPr>
            <a:picLocks noChangeAspect="1" noChangeArrowheads="1"/>
          </p:cNvPicPr>
          <p:nvPr/>
        </p:nvPicPr>
        <p:blipFill>
          <a:blip r:embed="rId8" cstate="print"/>
          <a:srcRect/>
          <a:stretch>
            <a:fillRect/>
          </a:stretch>
        </p:blipFill>
        <p:spPr bwMode="auto">
          <a:xfrm>
            <a:off x="285720" y="5194308"/>
            <a:ext cx="436950" cy="377832"/>
          </a:xfrm>
          <a:prstGeom prst="rect">
            <a:avLst/>
          </a:prstGeom>
          <a:noFill/>
          <a:ln w="9525">
            <a:noFill/>
            <a:miter lim="800000"/>
            <a:headEnd/>
            <a:tailEnd/>
          </a:ln>
        </p:spPr>
      </p:pic>
      <p:pic>
        <p:nvPicPr>
          <p:cNvPr id="50" name="Picture 29"/>
          <p:cNvPicPr>
            <a:picLocks noChangeAspect="1" noChangeArrowheads="1"/>
          </p:cNvPicPr>
          <p:nvPr/>
        </p:nvPicPr>
        <p:blipFill>
          <a:blip r:embed="rId9" cstate="print">
            <a:lum bright="6000"/>
          </a:blip>
          <a:srcRect/>
          <a:stretch>
            <a:fillRect/>
          </a:stretch>
        </p:blipFill>
        <p:spPr bwMode="auto">
          <a:xfrm>
            <a:off x="285720" y="4214818"/>
            <a:ext cx="357190" cy="357190"/>
          </a:xfrm>
          <a:prstGeom prst="rect">
            <a:avLst/>
          </a:prstGeom>
          <a:noFill/>
          <a:ln w="9525">
            <a:noFill/>
            <a:miter lim="800000"/>
            <a:headEnd/>
            <a:tailEnd/>
          </a:ln>
        </p:spPr>
      </p:pic>
      <p:sp>
        <p:nvSpPr>
          <p:cNvPr id="51" name="מלבן 50"/>
          <p:cNvSpPr/>
          <p:nvPr/>
        </p:nvSpPr>
        <p:spPr>
          <a:xfrm>
            <a:off x="5286380" y="4429132"/>
            <a:ext cx="3500462" cy="642942"/>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52" name="מלבן 51"/>
          <p:cNvSpPr/>
          <p:nvPr/>
        </p:nvSpPr>
        <p:spPr>
          <a:xfrm>
            <a:off x="5286380" y="5143512"/>
            <a:ext cx="3500462" cy="785818"/>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54" name="מלבן 53"/>
          <p:cNvSpPr/>
          <p:nvPr/>
        </p:nvSpPr>
        <p:spPr>
          <a:xfrm>
            <a:off x="5286380" y="1428736"/>
            <a:ext cx="3500462" cy="357190"/>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55" name="מלבן 54"/>
          <p:cNvSpPr/>
          <p:nvPr/>
        </p:nvSpPr>
        <p:spPr>
          <a:xfrm>
            <a:off x="5286380" y="1857364"/>
            <a:ext cx="3500462" cy="357190"/>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56" name="מלבן 55"/>
          <p:cNvSpPr/>
          <p:nvPr/>
        </p:nvSpPr>
        <p:spPr>
          <a:xfrm>
            <a:off x="5286380" y="2285992"/>
            <a:ext cx="3500462" cy="357190"/>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57" name="מלבן 56"/>
          <p:cNvSpPr/>
          <p:nvPr/>
        </p:nvSpPr>
        <p:spPr>
          <a:xfrm>
            <a:off x="5286380" y="2714620"/>
            <a:ext cx="3500462" cy="357190"/>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58" name="מלבן 57"/>
          <p:cNvSpPr/>
          <p:nvPr/>
        </p:nvSpPr>
        <p:spPr>
          <a:xfrm>
            <a:off x="5286380" y="3571876"/>
            <a:ext cx="3500462" cy="785818"/>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59" name="TextBox 58"/>
          <p:cNvSpPr txBox="1"/>
          <p:nvPr/>
        </p:nvSpPr>
        <p:spPr>
          <a:xfrm>
            <a:off x="5286380" y="1428736"/>
            <a:ext cx="2643206" cy="338554"/>
          </a:xfrm>
          <a:prstGeom prst="rect">
            <a:avLst/>
          </a:prstGeom>
          <a:noFill/>
        </p:spPr>
        <p:txBody>
          <a:bodyPr wrap="square" rtlCol="1">
            <a:spAutoFit/>
          </a:bodyPr>
          <a:lstStyle/>
          <a:p>
            <a:pPr algn="l" rtl="0"/>
            <a:r>
              <a:rPr lang="en-US" sz="1600" dirty="0" smtClean="0"/>
              <a:t>Military Advocate General</a:t>
            </a:r>
            <a:endParaRPr lang="he-IL" sz="1600" dirty="0"/>
          </a:p>
        </p:txBody>
      </p:sp>
      <p:sp>
        <p:nvSpPr>
          <p:cNvPr id="60" name="TextBox 59"/>
          <p:cNvSpPr txBox="1"/>
          <p:nvPr/>
        </p:nvSpPr>
        <p:spPr>
          <a:xfrm>
            <a:off x="5286380" y="1857364"/>
            <a:ext cx="2643206" cy="338554"/>
          </a:xfrm>
          <a:prstGeom prst="rect">
            <a:avLst/>
          </a:prstGeom>
          <a:noFill/>
        </p:spPr>
        <p:txBody>
          <a:bodyPr wrap="square" rtlCol="1">
            <a:spAutoFit/>
          </a:bodyPr>
          <a:lstStyle/>
          <a:p>
            <a:pPr algn="l" rtl="0"/>
            <a:r>
              <a:rPr lang="en-US" sz="1600" dirty="0" smtClean="0"/>
              <a:t>Military Rabbinate</a:t>
            </a:r>
            <a:endParaRPr lang="he-IL" sz="1600" dirty="0"/>
          </a:p>
        </p:txBody>
      </p:sp>
      <p:sp>
        <p:nvSpPr>
          <p:cNvPr id="61" name="TextBox 60"/>
          <p:cNvSpPr txBox="1"/>
          <p:nvPr/>
        </p:nvSpPr>
        <p:spPr>
          <a:xfrm>
            <a:off x="5214942" y="2285992"/>
            <a:ext cx="2643206" cy="338554"/>
          </a:xfrm>
          <a:prstGeom prst="rect">
            <a:avLst/>
          </a:prstGeom>
          <a:noFill/>
        </p:spPr>
        <p:txBody>
          <a:bodyPr wrap="square" rtlCol="1">
            <a:spAutoFit/>
          </a:bodyPr>
          <a:lstStyle/>
          <a:p>
            <a:pPr algn="l" rtl="0"/>
            <a:r>
              <a:rPr lang="en-US" sz="1600" dirty="0" smtClean="0"/>
              <a:t>Military Court of Law Unit</a:t>
            </a:r>
            <a:endParaRPr lang="he-IL" sz="1600" dirty="0"/>
          </a:p>
        </p:txBody>
      </p:sp>
      <p:sp>
        <p:nvSpPr>
          <p:cNvPr id="62" name="TextBox 61"/>
          <p:cNvSpPr txBox="1"/>
          <p:nvPr/>
        </p:nvSpPr>
        <p:spPr>
          <a:xfrm>
            <a:off x="5286380" y="2714620"/>
            <a:ext cx="2643206" cy="338554"/>
          </a:xfrm>
          <a:prstGeom prst="rect">
            <a:avLst/>
          </a:prstGeom>
          <a:noFill/>
        </p:spPr>
        <p:txBody>
          <a:bodyPr wrap="square" rtlCol="1">
            <a:spAutoFit/>
          </a:bodyPr>
          <a:lstStyle/>
          <a:p>
            <a:pPr algn="l" rtl="0"/>
            <a:r>
              <a:rPr lang="en-US" sz="1600" dirty="0" smtClean="0"/>
              <a:t>Reserves Officer</a:t>
            </a:r>
            <a:endParaRPr lang="he-IL" sz="1600" dirty="0"/>
          </a:p>
        </p:txBody>
      </p:sp>
      <p:sp>
        <p:nvSpPr>
          <p:cNvPr id="63" name="TextBox 62"/>
          <p:cNvSpPr txBox="1"/>
          <p:nvPr/>
        </p:nvSpPr>
        <p:spPr>
          <a:xfrm>
            <a:off x="5286380" y="3590512"/>
            <a:ext cx="2786082" cy="830997"/>
          </a:xfrm>
          <a:prstGeom prst="rect">
            <a:avLst/>
          </a:prstGeom>
          <a:noFill/>
        </p:spPr>
        <p:txBody>
          <a:bodyPr wrap="square" rtlCol="1">
            <a:spAutoFit/>
          </a:bodyPr>
          <a:lstStyle/>
          <a:p>
            <a:pPr algn="just" rtl="0"/>
            <a:r>
              <a:rPr lang="en-US" sz="1600" dirty="0" smtClean="0"/>
              <a:t>Financial Advisor to the Chief of the General Staff, IDF</a:t>
            </a:r>
            <a:endParaRPr lang="he-IL" sz="1600" dirty="0"/>
          </a:p>
        </p:txBody>
      </p:sp>
      <p:sp>
        <p:nvSpPr>
          <p:cNvPr id="64" name="TextBox 63"/>
          <p:cNvSpPr txBox="1"/>
          <p:nvPr/>
        </p:nvSpPr>
        <p:spPr>
          <a:xfrm>
            <a:off x="5286380" y="4429132"/>
            <a:ext cx="2714644" cy="584775"/>
          </a:xfrm>
          <a:prstGeom prst="rect">
            <a:avLst/>
          </a:prstGeom>
          <a:noFill/>
        </p:spPr>
        <p:txBody>
          <a:bodyPr wrap="square" rtlCol="1">
            <a:spAutoFit/>
          </a:bodyPr>
          <a:lstStyle/>
          <a:p>
            <a:pPr algn="just" rtl="0"/>
            <a:r>
              <a:rPr lang="en-US" sz="1600" dirty="0" smtClean="0"/>
              <a:t>Directorate of defense Research and Development</a:t>
            </a:r>
            <a:endParaRPr lang="he-IL" sz="1600" dirty="0"/>
          </a:p>
        </p:txBody>
      </p:sp>
      <p:grpSp>
        <p:nvGrpSpPr>
          <p:cNvPr id="2" name="קבוצה 66"/>
          <p:cNvGrpSpPr/>
          <p:nvPr/>
        </p:nvGrpSpPr>
        <p:grpSpPr>
          <a:xfrm>
            <a:off x="5286380" y="3143248"/>
            <a:ext cx="3500462" cy="357190"/>
            <a:chOff x="5286380" y="4714884"/>
            <a:chExt cx="3500462" cy="357190"/>
          </a:xfrm>
        </p:grpSpPr>
        <p:sp>
          <p:nvSpPr>
            <p:cNvPr id="53" name="מלבן 52"/>
            <p:cNvSpPr/>
            <p:nvPr/>
          </p:nvSpPr>
          <p:spPr>
            <a:xfrm>
              <a:off x="5286380" y="4714884"/>
              <a:ext cx="3500462" cy="357190"/>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65" name="TextBox 64"/>
            <p:cNvSpPr txBox="1"/>
            <p:nvPr/>
          </p:nvSpPr>
          <p:spPr>
            <a:xfrm>
              <a:off x="5286380" y="4714884"/>
              <a:ext cx="2714644" cy="338554"/>
            </a:xfrm>
            <a:prstGeom prst="rect">
              <a:avLst/>
            </a:prstGeom>
            <a:noFill/>
          </p:spPr>
          <p:txBody>
            <a:bodyPr wrap="square" rtlCol="1">
              <a:spAutoFit/>
            </a:bodyPr>
            <a:lstStyle/>
            <a:p>
              <a:pPr algn="just" rtl="0"/>
              <a:r>
                <a:rPr lang="en-US" sz="1600" dirty="0" smtClean="0"/>
                <a:t>Military Colleges</a:t>
              </a:r>
              <a:endParaRPr lang="he-IL" sz="1600" dirty="0"/>
            </a:p>
          </p:txBody>
        </p:sp>
      </p:grpSp>
      <p:sp>
        <p:nvSpPr>
          <p:cNvPr id="66" name="TextBox 65"/>
          <p:cNvSpPr txBox="1"/>
          <p:nvPr/>
        </p:nvSpPr>
        <p:spPr>
          <a:xfrm>
            <a:off x="5286380" y="5143512"/>
            <a:ext cx="2857520" cy="830997"/>
          </a:xfrm>
          <a:prstGeom prst="rect">
            <a:avLst/>
          </a:prstGeom>
          <a:noFill/>
        </p:spPr>
        <p:txBody>
          <a:bodyPr wrap="square" rtlCol="1">
            <a:spAutoFit/>
          </a:bodyPr>
          <a:lstStyle/>
          <a:p>
            <a:pPr algn="just" rtl="0"/>
            <a:r>
              <a:rPr lang="en-US" sz="1600" dirty="0" smtClean="0"/>
              <a:t>Coordinator of Government Activities in the Territories (COGAT)</a:t>
            </a:r>
            <a:endParaRPr lang="he-IL" sz="1600" dirty="0"/>
          </a:p>
        </p:txBody>
      </p:sp>
      <p:pic>
        <p:nvPicPr>
          <p:cNvPr id="68" name="Picture 34" descr="פרליטות"/>
          <p:cNvPicPr>
            <a:picLocks noChangeAspect="1" noChangeArrowheads="1"/>
          </p:cNvPicPr>
          <p:nvPr/>
        </p:nvPicPr>
        <p:blipFill>
          <a:blip r:embed="rId10" cstate="print">
            <a:clrChange>
              <a:clrFrom>
                <a:srgbClr val="FFFCFF"/>
              </a:clrFrom>
              <a:clrTo>
                <a:srgbClr val="FFFCFF">
                  <a:alpha val="0"/>
                </a:srgbClr>
              </a:clrTo>
            </a:clrChange>
          </a:blip>
          <a:srcRect/>
          <a:stretch>
            <a:fillRect/>
          </a:stretch>
        </p:blipFill>
        <p:spPr bwMode="auto">
          <a:xfrm>
            <a:off x="4786314" y="1357298"/>
            <a:ext cx="570389" cy="385698"/>
          </a:xfrm>
          <a:prstGeom prst="rect">
            <a:avLst/>
          </a:prstGeom>
          <a:noFill/>
          <a:ln w="9525">
            <a:noFill/>
            <a:miter lim="800000"/>
            <a:headEnd/>
            <a:tailEnd/>
          </a:ln>
        </p:spPr>
      </p:pic>
      <p:pic>
        <p:nvPicPr>
          <p:cNvPr id="69" name="Picture 36"/>
          <p:cNvPicPr>
            <a:picLocks noChangeAspect="1" noChangeArrowheads="1"/>
          </p:cNvPicPr>
          <p:nvPr/>
        </p:nvPicPr>
        <p:blipFill>
          <a:blip r:embed="rId11" cstate="print"/>
          <a:srcRect/>
          <a:stretch>
            <a:fillRect/>
          </a:stretch>
        </p:blipFill>
        <p:spPr bwMode="auto">
          <a:xfrm>
            <a:off x="4766221" y="1857364"/>
            <a:ext cx="520159" cy="428628"/>
          </a:xfrm>
          <a:prstGeom prst="rect">
            <a:avLst/>
          </a:prstGeom>
          <a:noFill/>
          <a:ln w="9525">
            <a:noFill/>
            <a:miter lim="800000"/>
            <a:headEnd/>
            <a:tailEnd/>
          </a:ln>
        </p:spPr>
      </p:pic>
      <p:pic>
        <p:nvPicPr>
          <p:cNvPr id="70" name="Picture 39"/>
          <p:cNvPicPr>
            <a:picLocks noChangeAspect="1" noChangeArrowheads="1"/>
          </p:cNvPicPr>
          <p:nvPr/>
        </p:nvPicPr>
        <p:blipFill>
          <a:blip r:embed="rId12" cstate="print"/>
          <a:srcRect/>
          <a:stretch>
            <a:fillRect/>
          </a:stretch>
        </p:blipFill>
        <p:spPr bwMode="auto">
          <a:xfrm>
            <a:off x="4786314" y="5286388"/>
            <a:ext cx="469902" cy="553015"/>
          </a:xfrm>
          <a:prstGeom prst="rect">
            <a:avLst/>
          </a:prstGeom>
          <a:noFill/>
          <a:ln w="9525">
            <a:noFill/>
            <a:miter lim="800000"/>
            <a:headEnd/>
            <a:tailEnd/>
          </a:ln>
        </p:spPr>
      </p:pic>
      <p:pic>
        <p:nvPicPr>
          <p:cNvPr id="72" name="Picture 46" descr="logo_kamlar_ver"/>
          <p:cNvPicPr>
            <a:picLocks noChangeAspect="1" noChangeArrowheads="1"/>
          </p:cNvPicPr>
          <p:nvPr/>
        </p:nvPicPr>
        <p:blipFill>
          <a:blip r:embed="rId13" cstate="print"/>
          <a:srcRect/>
          <a:stretch>
            <a:fillRect/>
          </a:stretch>
        </p:blipFill>
        <p:spPr bwMode="auto">
          <a:xfrm>
            <a:off x="4719642" y="2714620"/>
            <a:ext cx="566738" cy="428628"/>
          </a:xfrm>
          <a:prstGeom prst="rect">
            <a:avLst/>
          </a:prstGeom>
          <a:noFill/>
          <a:ln w="9525">
            <a:noFill/>
            <a:miter lim="800000"/>
            <a:headEnd/>
            <a:tailEnd/>
          </a:ln>
        </p:spPr>
      </p:pic>
      <p:pic>
        <p:nvPicPr>
          <p:cNvPr id="73" name="Picture 49" descr="569254411@17062008-0070"/>
          <p:cNvPicPr>
            <a:picLocks noChangeAspect="1" noChangeArrowheads="1"/>
          </p:cNvPicPr>
          <p:nvPr/>
        </p:nvPicPr>
        <p:blipFill>
          <a:blip r:embed="rId14" cstate="print">
            <a:clrChange>
              <a:clrFrom>
                <a:srgbClr val="FFFCFF"/>
              </a:clrFrom>
              <a:clrTo>
                <a:srgbClr val="FFFCFF">
                  <a:alpha val="0"/>
                </a:srgbClr>
              </a:clrTo>
            </a:clrChange>
          </a:blip>
          <a:srcRect/>
          <a:stretch>
            <a:fillRect/>
          </a:stretch>
        </p:blipFill>
        <p:spPr bwMode="auto">
          <a:xfrm>
            <a:off x="4754566" y="4429132"/>
            <a:ext cx="531814" cy="571504"/>
          </a:xfrm>
          <a:prstGeom prst="rect">
            <a:avLst/>
          </a:prstGeom>
          <a:noFill/>
          <a:ln w="9525">
            <a:noFill/>
            <a:miter lim="800000"/>
            <a:headEnd/>
            <a:tailEnd/>
          </a:ln>
        </p:spPr>
      </p:pic>
      <p:pic>
        <p:nvPicPr>
          <p:cNvPr id="74" name="Picture 53" descr="http://maznei-tzedek.leshem.idf/MZedek/img/DocHeader.bmp"/>
          <p:cNvPicPr>
            <a:picLocks noChangeAspect="1" noChangeArrowheads="1"/>
          </p:cNvPicPr>
          <p:nvPr/>
        </p:nvPicPr>
        <p:blipFill>
          <a:blip r:embed="rId15" r:link="rId16" cstate="print"/>
          <a:srcRect/>
          <a:stretch>
            <a:fillRect/>
          </a:stretch>
        </p:blipFill>
        <p:spPr bwMode="auto">
          <a:xfrm>
            <a:off x="4857752" y="2271096"/>
            <a:ext cx="374651" cy="372086"/>
          </a:xfrm>
          <a:prstGeom prst="rect">
            <a:avLst/>
          </a:prstGeom>
          <a:noFill/>
          <a:ln w="9525">
            <a:noFill/>
            <a:miter lim="800000"/>
            <a:headEnd/>
            <a:tailEnd/>
          </a:ln>
        </p:spPr>
      </p:pic>
      <p:pic>
        <p:nvPicPr>
          <p:cNvPr id="75" name="Picture 64" descr="image001"/>
          <p:cNvPicPr>
            <a:picLocks noChangeAspect="1" noChangeArrowheads="1"/>
          </p:cNvPicPr>
          <p:nvPr/>
        </p:nvPicPr>
        <p:blipFill>
          <a:blip r:embed="rId17" cstate="print"/>
          <a:srcRect/>
          <a:stretch>
            <a:fillRect/>
          </a:stretch>
        </p:blipFill>
        <p:spPr bwMode="auto">
          <a:xfrm>
            <a:off x="4786314" y="3714752"/>
            <a:ext cx="428628" cy="441990"/>
          </a:xfrm>
          <a:prstGeom prst="rect">
            <a:avLst/>
          </a:prstGeom>
          <a:noFill/>
          <a:ln w="9525">
            <a:noFill/>
            <a:miter lim="800000"/>
            <a:headEnd/>
            <a:tailEnd/>
          </a:ln>
        </p:spPr>
      </p:pic>
      <p:pic>
        <p:nvPicPr>
          <p:cNvPr id="71" name="Picture 42" descr="סמל פום חדש"/>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4786314" y="3143248"/>
            <a:ext cx="452151" cy="428628"/>
          </a:xfrm>
          <a:prstGeom prst="rect">
            <a:avLst/>
          </a:prstGeom>
          <a:noFill/>
          <a:ln w="9525">
            <a:noFill/>
            <a:miter lim="800000"/>
            <a:headEnd/>
            <a:tailEnd/>
          </a:ln>
        </p:spPr>
      </p:pic>
      <p:sp>
        <p:nvSpPr>
          <p:cNvPr id="77" name="מלבן 76"/>
          <p:cNvSpPr/>
          <p:nvPr/>
        </p:nvSpPr>
        <p:spPr>
          <a:xfrm>
            <a:off x="214282" y="3143248"/>
            <a:ext cx="2714644" cy="357190"/>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78" name="TextBox 77"/>
          <p:cNvSpPr txBox="1"/>
          <p:nvPr/>
        </p:nvSpPr>
        <p:spPr>
          <a:xfrm>
            <a:off x="642910" y="3143248"/>
            <a:ext cx="2357454" cy="338554"/>
          </a:xfrm>
          <a:prstGeom prst="rect">
            <a:avLst/>
          </a:prstGeom>
          <a:noFill/>
        </p:spPr>
        <p:txBody>
          <a:bodyPr wrap="square" rtlCol="1">
            <a:spAutoFit/>
          </a:bodyPr>
          <a:lstStyle/>
          <a:p>
            <a:pPr algn="l" rtl="0"/>
            <a:r>
              <a:rPr lang="en-US" sz="1600" dirty="0" smtClean="0"/>
              <a:t>Depth Command</a:t>
            </a:r>
            <a:endParaRPr lang="he-IL"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28</a:t>
            </a:fld>
            <a:endParaRPr lang="he-IL" sz="1800" dirty="0">
              <a:solidFill>
                <a:schemeClr val="bg2"/>
              </a:solidFill>
              <a:cs typeface="Arial" pitchFamily="34" charset="0"/>
            </a:endParaRPr>
          </a:p>
        </p:txBody>
      </p:sp>
      <p:sp>
        <p:nvSpPr>
          <p:cNvPr id="8" name="TextBox 7"/>
          <p:cNvSpPr txBox="1"/>
          <p:nvPr/>
        </p:nvSpPr>
        <p:spPr>
          <a:xfrm>
            <a:off x="1500227"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General Command – Missions and Role</a:t>
            </a:r>
            <a:endParaRPr lang="en-US" sz="2000" dirty="0"/>
          </a:p>
          <a:p>
            <a:pPr algn="just" rtl="0">
              <a:defRPr/>
            </a:pPr>
            <a:endParaRPr lang="en-US" sz="1400" u="sng" dirty="0"/>
          </a:p>
          <a:p>
            <a:pPr algn="just" rtl="0">
              <a:defRPr/>
            </a:pPr>
            <a:endParaRPr lang="en-US" sz="1400" dirty="0"/>
          </a:p>
        </p:txBody>
      </p:sp>
      <p:sp>
        <p:nvSpPr>
          <p:cNvPr id="67" name="מלבן 66"/>
          <p:cNvSpPr/>
          <p:nvPr/>
        </p:nvSpPr>
        <p:spPr>
          <a:xfrm>
            <a:off x="214282" y="1142984"/>
            <a:ext cx="8501122" cy="4770537"/>
          </a:xfrm>
          <a:prstGeom prst="rect">
            <a:avLst/>
          </a:prstGeom>
          <a:solidFill>
            <a:srgbClr val="5C94EE"/>
          </a:solidFill>
        </p:spPr>
        <p:txBody>
          <a:bodyPr wrap="square">
            <a:spAutoFit/>
          </a:bodyPr>
          <a:lstStyle/>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mn-lt"/>
                <a:cs typeface="David" pitchFamily="2" charset="-79"/>
              </a:rPr>
              <a:t>To translate political decisions into operational military plans</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sz="2000"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mn-lt"/>
                <a:cs typeface="David" pitchFamily="2" charset="-79"/>
              </a:rPr>
              <a:t>To command the main operational HQ’s</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sz="2000"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mn-lt"/>
                <a:cs typeface="David" pitchFamily="2" charset="-79"/>
              </a:rPr>
              <a:t>To command the entire operational effort</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sz="2000"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mn-lt"/>
                <a:cs typeface="David" pitchFamily="2" charset="-79"/>
              </a:rPr>
              <a:t>To serve as the highest operational HQ for operating ground forces</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sz="2000"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mn-lt"/>
                <a:cs typeface="David" pitchFamily="2" charset="-79"/>
              </a:rPr>
              <a:t>To serve as an HQ for force operation in the strategic depth of the general staff</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sz="2000"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mn-lt"/>
                <a:cs typeface="David" pitchFamily="2" charset="-79"/>
              </a:rPr>
              <a:t>To command the main institutional organization</a:t>
            </a:r>
            <a:endParaRPr lang="en-US" sz="2000" dirty="0">
              <a:latin typeface="+mn-lt"/>
              <a:cs typeface="David" pitchFamily="2" charset="-79"/>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29</a:t>
            </a:fld>
            <a:endParaRPr lang="he-IL" sz="1800" dirty="0">
              <a:solidFill>
                <a:schemeClr val="bg2"/>
              </a:solidFill>
              <a:cs typeface="Arial" pitchFamily="34" charset="0"/>
            </a:endParaRPr>
          </a:p>
        </p:txBody>
      </p:sp>
      <p:sp>
        <p:nvSpPr>
          <p:cNvPr id="8" name="TextBox 7"/>
          <p:cNvSpPr txBox="1"/>
          <p:nvPr/>
        </p:nvSpPr>
        <p:spPr>
          <a:xfrm>
            <a:off x="1500227"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Operative and Staff Units Structure</a:t>
            </a:r>
            <a:endParaRPr lang="en-US" sz="2000" dirty="0"/>
          </a:p>
          <a:p>
            <a:pPr algn="just" rtl="0">
              <a:defRPr/>
            </a:pPr>
            <a:endParaRPr lang="en-US" sz="1400" u="sng" dirty="0"/>
          </a:p>
          <a:p>
            <a:pPr algn="just" rtl="0">
              <a:defRPr/>
            </a:pPr>
            <a:endParaRPr lang="en-US" sz="1400" dirty="0"/>
          </a:p>
        </p:txBody>
      </p:sp>
      <p:sp>
        <p:nvSpPr>
          <p:cNvPr id="7" name="מלבן 6"/>
          <p:cNvSpPr/>
          <p:nvPr/>
        </p:nvSpPr>
        <p:spPr>
          <a:xfrm>
            <a:off x="142844" y="1142984"/>
            <a:ext cx="4143404" cy="428628"/>
          </a:xfrm>
          <a:prstGeom prst="rect">
            <a:avLst/>
          </a:prstGeom>
          <a:solidFill>
            <a:srgbClr val="5C9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tx1"/>
                </a:solidFill>
              </a:rPr>
              <a:t>Operative Units</a:t>
            </a:r>
            <a:endParaRPr lang="he-IL" sz="2400" b="1" dirty="0">
              <a:solidFill>
                <a:schemeClr val="tx1"/>
              </a:solidFill>
            </a:endParaRPr>
          </a:p>
        </p:txBody>
      </p:sp>
      <p:sp>
        <p:nvSpPr>
          <p:cNvPr id="9" name="מלבן 8"/>
          <p:cNvSpPr/>
          <p:nvPr/>
        </p:nvSpPr>
        <p:spPr>
          <a:xfrm>
            <a:off x="4857752" y="1142984"/>
            <a:ext cx="4143404" cy="428628"/>
          </a:xfrm>
          <a:prstGeom prst="rect">
            <a:avLst/>
          </a:prstGeom>
          <a:solidFill>
            <a:srgbClr val="5C9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tx1"/>
                </a:solidFill>
              </a:rPr>
              <a:t>Staff Units</a:t>
            </a:r>
            <a:endParaRPr lang="he-IL" sz="2400" b="1" dirty="0">
              <a:solidFill>
                <a:schemeClr val="tx1"/>
              </a:solidFill>
            </a:endParaRPr>
          </a:p>
        </p:txBody>
      </p:sp>
      <p:cxnSp>
        <p:nvCxnSpPr>
          <p:cNvPr id="10" name="מחבר ישר 9"/>
          <p:cNvCxnSpPr/>
          <p:nvPr/>
        </p:nvCxnSpPr>
        <p:spPr>
          <a:xfrm rot="5400000">
            <a:off x="1964513" y="3821909"/>
            <a:ext cx="5214974" cy="0"/>
          </a:xfrm>
          <a:prstGeom prst="line">
            <a:avLst/>
          </a:prstGeom>
          <a:ln w="6350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מלבן 45"/>
          <p:cNvSpPr/>
          <p:nvPr/>
        </p:nvSpPr>
        <p:spPr>
          <a:xfrm>
            <a:off x="5000628" y="2000240"/>
            <a:ext cx="4000528" cy="3571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מלבן 46"/>
          <p:cNvSpPr/>
          <p:nvPr/>
        </p:nvSpPr>
        <p:spPr>
          <a:xfrm>
            <a:off x="5000628" y="2571744"/>
            <a:ext cx="4000528" cy="3571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מלבן 47"/>
          <p:cNvSpPr/>
          <p:nvPr/>
        </p:nvSpPr>
        <p:spPr>
          <a:xfrm>
            <a:off x="5000628" y="3143248"/>
            <a:ext cx="4000528" cy="3571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5000628" y="3714752"/>
            <a:ext cx="4000528" cy="3571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5000628" y="4286256"/>
            <a:ext cx="4000528" cy="3571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מלבן 50"/>
          <p:cNvSpPr/>
          <p:nvPr/>
        </p:nvSpPr>
        <p:spPr>
          <a:xfrm>
            <a:off x="5000628" y="4857760"/>
            <a:ext cx="4000528" cy="3571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TextBox 52"/>
          <p:cNvSpPr txBox="1"/>
          <p:nvPr/>
        </p:nvSpPr>
        <p:spPr>
          <a:xfrm>
            <a:off x="5715008" y="2643182"/>
            <a:ext cx="2357454" cy="307777"/>
          </a:xfrm>
          <a:prstGeom prst="rect">
            <a:avLst/>
          </a:prstGeom>
          <a:noFill/>
        </p:spPr>
        <p:txBody>
          <a:bodyPr wrap="square" rtlCol="1">
            <a:spAutoFit/>
          </a:bodyPr>
          <a:lstStyle/>
          <a:p>
            <a:pPr algn="l" rtl="0"/>
            <a:r>
              <a:rPr lang="en-US" sz="1400" b="1" dirty="0" smtClean="0"/>
              <a:t>Directorate</a:t>
            </a:r>
            <a:endParaRPr lang="he-IL" sz="1400" b="1" dirty="0"/>
          </a:p>
        </p:txBody>
      </p:sp>
      <p:sp>
        <p:nvSpPr>
          <p:cNvPr id="54" name="TextBox 53"/>
          <p:cNvSpPr txBox="1"/>
          <p:nvPr/>
        </p:nvSpPr>
        <p:spPr>
          <a:xfrm>
            <a:off x="5715008" y="3214686"/>
            <a:ext cx="2643206" cy="307777"/>
          </a:xfrm>
          <a:prstGeom prst="rect">
            <a:avLst/>
          </a:prstGeom>
          <a:noFill/>
        </p:spPr>
        <p:txBody>
          <a:bodyPr wrap="square" rtlCol="1">
            <a:spAutoFit/>
          </a:bodyPr>
          <a:lstStyle/>
          <a:p>
            <a:pPr algn="l" rtl="0"/>
            <a:r>
              <a:rPr lang="en-US" sz="1400" b="1" dirty="0" smtClean="0"/>
              <a:t>Division</a:t>
            </a:r>
            <a:endParaRPr lang="he-IL" sz="1400" b="1" dirty="0"/>
          </a:p>
        </p:txBody>
      </p:sp>
      <p:sp>
        <p:nvSpPr>
          <p:cNvPr id="55" name="TextBox 54"/>
          <p:cNvSpPr txBox="1"/>
          <p:nvPr/>
        </p:nvSpPr>
        <p:spPr>
          <a:xfrm>
            <a:off x="5715008" y="3786190"/>
            <a:ext cx="2643206" cy="307777"/>
          </a:xfrm>
          <a:prstGeom prst="rect">
            <a:avLst/>
          </a:prstGeom>
          <a:noFill/>
        </p:spPr>
        <p:txBody>
          <a:bodyPr wrap="square" rtlCol="1">
            <a:spAutoFit/>
          </a:bodyPr>
          <a:lstStyle/>
          <a:p>
            <a:pPr algn="l" rtl="0"/>
            <a:r>
              <a:rPr lang="en-US" sz="1400" b="1" dirty="0" smtClean="0"/>
              <a:t>Department</a:t>
            </a:r>
            <a:endParaRPr lang="he-IL" sz="1400" b="1" dirty="0"/>
          </a:p>
        </p:txBody>
      </p:sp>
      <p:sp>
        <p:nvSpPr>
          <p:cNvPr id="56" name="TextBox 55"/>
          <p:cNvSpPr txBox="1"/>
          <p:nvPr/>
        </p:nvSpPr>
        <p:spPr>
          <a:xfrm>
            <a:off x="5715008" y="4357694"/>
            <a:ext cx="2643206" cy="307777"/>
          </a:xfrm>
          <a:prstGeom prst="rect">
            <a:avLst/>
          </a:prstGeom>
          <a:noFill/>
        </p:spPr>
        <p:txBody>
          <a:bodyPr wrap="square" rtlCol="1">
            <a:spAutoFit/>
          </a:bodyPr>
          <a:lstStyle/>
          <a:p>
            <a:pPr algn="l" rtl="0"/>
            <a:r>
              <a:rPr lang="en-US" sz="1400" b="1" dirty="0" smtClean="0"/>
              <a:t>Branch</a:t>
            </a:r>
            <a:endParaRPr lang="he-IL" sz="1400" b="1" dirty="0"/>
          </a:p>
        </p:txBody>
      </p:sp>
      <p:sp>
        <p:nvSpPr>
          <p:cNvPr id="57" name="TextBox 56"/>
          <p:cNvSpPr txBox="1"/>
          <p:nvPr/>
        </p:nvSpPr>
        <p:spPr>
          <a:xfrm>
            <a:off x="5715008" y="4929198"/>
            <a:ext cx="2643206" cy="307777"/>
          </a:xfrm>
          <a:prstGeom prst="rect">
            <a:avLst/>
          </a:prstGeom>
          <a:noFill/>
        </p:spPr>
        <p:txBody>
          <a:bodyPr wrap="square" rtlCol="1">
            <a:spAutoFit/>
          </a:bodyPr>
          <a:lstStyle/>
          <a:p>
            <a:pPr algn="l" rtl="0"/>
            <a:r>
              <a:rPr lang="en-US" sz="1400" b="1" dirty="0" smtClean="0"/>
              <a:t>Section / Desk</a:t>
            </a:r>
            <a:endParaRPr lang="he-IL" sz="1400" b="1" dirty="0"/>
          </a:p>
        </p:txBody>
      </p:sp>
      <p:sp>
        <p:nvSpPr>
          <p:cNvPr id="58" name="TextBox 57"/>
          <p:cNvSpPr txBox="1"/>
          <p:nvPr/>
        </p:nvSpPr>
        <p:spPr>
          <a:xfrm>
            <a:off x="5715008" y="2049653"/>
            <a:ext cx="2357454" cy="307777"/>
          </a:xfrm>
          <a:prstGeom prst="rect">
            <a:avLst/>
          </a:prstGeom>
          <a:noFill/>
        </p:spPr>
        <p:txBody>
          <a:bodyPr wrap="square" rtlCol="1">
            <a:spAutoFit/>
          </a:bodyPr>
          <a:lstStyle/>
          <a:p>
            <a:pPr algn="l" rtl="0"/>
            <a:r>
              <a:rPr lang="en-US" sz="1400" b="1" dirty="0" smtClean="0"/>
              <a:t>Chief of the General Staff</a:t>
            </a:r>
            <a:endParaRPr lang="he-IL" sz="1400" b="1" dirty="0"/>
          </a:p>
        </p:txBody>
      </p:sp>
      <p:sp>
        <p:nvSpPr>
          <p:cNvPr id="59" name="TextBox 58"/>
          <p:cNvSpPr txBox="1"/>
          <p:nvPr/>
        </p:nvSpPr>
        <p:spPr>
          <a:xfrm>
            <a:off x="8215338" y="2080431"/>
            <a:ext cx="642942" cy="246221"/>
          </a:xfrm>
          <a:prstGeom prst="rect">
            <a:avLst/>
          </a:prstGeom>
          <a:noFill/>
        </p:spPr>
        <p:txBody>
          <a:bodyPr wrap="square" rtlCol="1">
            <a:spAutoFit/>
          </a:bodyPr>
          <a:lstStyle/>
          <a:p>
            <a:pPr algn="l" rtl="0"/>
            <a:r>
              <a:rPr lang="en-US" sz="1000" b="1" dirty="0" smtClean="0"/>
              <a:t>LTG</a:t>
            </a:r>
            <a:endParaRPr lang="he-IL" sz="1000" b="1" dirty="0" smtClean="0"/>
          </a:p>
        </p:txBody>
      </p:sp>
      <p:sp>
        <p:nvSpPr>
          <p:cNvPr id="60" name="TextBox 59"/>
          <p:cNvSpPr txBox="1"/>
          <p:nvPr/>
        </p:nvSpPr>
        <p:spPr>
          <a:xfrm>
            <a:off x="8215338" y="2651935"/>
            <a:ext cx="642942" cy="246221"/>
          </a:xfrm>
          <a:prstGeom prst="rect">
            <a:avLst/>
          </a:prstGeom>
          <a:noFill/>
        </p:spPr>
        <p:txBody>
          <a:bodyPr wrap="square" rtlCol="1">
            <a:spAutoFit/>
          </a:bodyPr>
          <a:lstStyle/>
          <a:p>
            <a:pPr algn="l" rtl="0"/>
            <a:r>
              <a:rPr lang="en-US" sz="1000" b="1" dirty="0" smtClean="0"/>
              <a:t>MG</a:t>
            </a:r>
            <a:endParaRPr lang="he-IL" sz="1000" b="1" dirty="0" smtClean="0"/>
          </a:p>
        </p:txBody>
      </p:sp>
      <p:sp>
        <p:nvSpPr>
          <p:cNvPr id="61" name="TextBox 60"/>
          <p:cNvSpPr txBox="1"/>
          <p:nvPr/>
        </p:nvSpPr>
        <p:spPr>
          <a:xfrm>
            <a:off x="8215338" y="3223439"/>
            <a:ext cx="642942" cy="246221"/>
          </a:xfrm>
          <a:prstGeom prst="rect">
            <a:avLst/>
          </a:prstGeom>
          <a:noFill/>
        </p:spPr>
        <p:txBody>
          <a:bodyPr wrap="square" rtlCol="1">
            <a:spAutoFit/>
          </a:bodyPr>
          <a:lstStyle/>
          <a:p>
            <a:pPr algn="l" rtl="0"/>
            <a:r>
              <a:rPr lang="en-US" sz="1000" b="1" dirty="0" smtClean="0"/>
              <a:t>BG</a:t>
            </a:r>
            <a:endParaRPr lang="he-IL" sz="1000" b="1" dirty="0" smtClean="0"/>
          </a:p>
        </p:txBody>
      </p:sp>
      <p:sp>
        <p:nvSpPr>
          <p:cNvPr id="62" name="TextBox 61"/>
          <p:cNvSpPr txBox="1"/>
          <p:nvPr/>
        </p:nvSpPr>
        <p:spPr>
          <a:xfrm>
            <a:off x="8215338" y="3794943"/>
            <a:ext cx="642942" cy="246221"/>
          </a:xfrm>
          <a:prstGeom prst="rect">
            <a:avLst/>
          </a:prstGeom>
          <a:noFill/>
        </p:spPr>
        <p:txBody>
          <a:bodyPr wrap="square" rtlCol="1">
            <a:spAutoFit/>
          </a:bodyPr>
          <a:lstStyle/>
          <a:p>
            <a:pPr algn="l" rtl="0"/>
            <a:r>
              <a:rPr lang="en-US" sz="1000" b="1" dirty="0" smtClean="0"/>
              <a:t>COL</a:t>
            </a:r>
            <a:endParaRPr lang="he-IL" sz="1000" b="1" dirty="0" smtClean="0"/>
          </a:p>
        </p:txBody>
      </p:sp>
      <p:sp>
        <p:nvSpPr>
          <p:cNvPr id="63" name="TextBox 62"/>
          <p:cNvSpPr txBox="1"/>
          <p:nvPr/>
        </p:nvSpPr>
        <p:spPr>
          <a:xfrm>
            <a:off x="8215338" y="4366447"/>
            <a:ext cx="642942" cy="246221"/>
          </a:xfrm>
          <a:prstGeom prst="rect">
            <a:avLst/>
          </a:prstGeom>
          <a:noFill/>
        </p:spPr>
        <p:txBody>
          <a:bodyPr wrap="square" rtlCol="1">
            <a:spAutoFit/>
          </a:bodyPr>
          <a:lstStyle/>
          <a:p>
            <a:pPr algn="l" rtl="0"/>
            <a:r>
              <a:rPr lang="en-US" sz="1000" b="1" dirty="0" smtClean="0"/>
              <a:t>LTC</a:t>
            </a:r>
            <a:endParaRPr lang="he-IL" sz="1000" b="1" dirty="0" smtClean="0"/>
          </a:p>
        </p:txBody>
      </p:sp>
      <p:sp>
        <p:nvSpPr>
          <p:cNvPr id="64" name="TextBox 63"/>
          <p:cNvSpPr txBox="1"/>
          <p:nvPr/>
        </p:nvSpPr>
        <p:spPr>
          <a:xfrm>
            <a:off x="8215338" y="4929198"/>
            <a:ext cx="642942" cy="246221"/>
          </a:xfrm>
          <a:prstGeom prst="rect">
            <a:avLst/>
          </a:prstGeom>
          <a:noFill/>
        </p:spPr>
        <p:txBody>
          <a:bodyPr wrap="square" rtlCol="1">
            <a:spAutoFit/>
          </a:bodyPr>
          <a:lstStyle/>
          <a:p>
            <a:pPr algn="l" rtl="0"/>
            <a:r>
              <a:rPr lang="en-US" sz="1000" b="1" dirty="0" smtClean="0"/>
              <a:t>MAJ</a:t>
            </a:r>
            <a:endParaRPr lang="he-IL" sz="1000" b="1" dirty="0" smtClean="0"/>
          </a:p>
        </p:txBody>
      </p:sp>
      <p:grpSp>
        <p:nvGrpSpPr>
          <p:cNvPr id="2" name="קבוצה 51"/>
          <p:cNvGrpSpPr/>
          <p:nvPr/>
        </p:nvGrpSpPr>
        <p:grpSpPr>
          <a:xfrm>
            <a:off x="71438" y="1785926"/>
            <a:ext cx="4429124" cy="4572032"/>
            <a:chOff x="71438" y="1785926"/>
            <a:chExt cx="4429124" cy="4572032"/>
          </a:xfrm>
        </p:grpSpPr>
        <p:sp>
          <p:nvSpPr>
            <p:cNvPr id="12" name="מלבן 11"/>
            <p:cNvSpPr/>
            <p:nvPr/>
          </p:nvSpPr>
          <p:spPr>
            <a:xfrm>
              <a:off x="428596" y="2000240"/>
              <a:ext cx="4000528" cy="3571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428596" y="2428868"/>
              <a:ext cx="4000528" cy="3571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28596" y="2857496"/>
              <a:ext cx="4000528" cy="3571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428596" y="3286124"/>
              <a:ext cx="4000528" cy="3571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428596" y="3714752"/>
              <a:ext cx="4000528" cy="3571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428596" y="4143380"/>
              <a:ext cx="4000528" cy="3571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28596" y="4572008"/>
              <a:ext cx="4000528" cy="3571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428596" y="5000636"/>
              <a:ext cx="4000528" cy="3571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TextBox 27"/>
            <p:cNvSpPr txBox="1"/>
            <p:nvPr/>
          </p:nvSpPr>
          <p:spPr>
            <a:xfrm>
              <a:off x="1142976" y="2500306"/>
              <a:ext cx="2357454" cy="307777"/>
            </a:xfrm>
            <a:prstGeom prst="rect">
              <a:avLst/>
            </a:prstGeom>
            <a:noFill/>
          </p:spPr>
          <p:txBody>
            <a:bodyPr wrap="square" rtlCol="1">
              <a:spAutoFit/>
            </a:bodyPr>
            <a:lstStyle/>
            <a:p>
              <a:pPr algn="l" rtl="0"/>
              <a:r>
                <a:rPr lang="en-US" sz="1400" b="1" dirty="0" smtClean="0"/>
                <a:t>Regional Command</a:t>
              </a:r>
              <a:endParaRPr lang="he-IL" sz="1400" b="1" dirty="0"/>
            </a:p>
          </p:txBody>
        </p:sp>
        <p:sp>
          <p:nvSpPr>
            <p:cNvPr id="29" name="TextBox 28"/>
            <p:cNvSpPr txBox="1"/>
            <p:nvPr/>
          </p:nvSpPr>
          <p:spPr>
            <a:xfrm>
              <a:off x="1142976" y="2928934"/>
              <a:ext cx="2643206" cy="307777"/>
            </a:xfrm>
            <a:prstGeom prst="rect">
              <a:avLst/>
            </a:prstGeom>
            <a:noFill/>
          </p:spPr>
          <p:txBody>
            <a:bodyPr wrap="square" rtlCol="1">
              <a:spAutoFit/>
            </a:bodyPr>
            <a:lstStyle/>
            <a:p>
              <a:pPr algn="l" rtl="0"/>
              <a:r>
                <a:rPr lang="en-US" sz="1400" b="1" dirty="0" smtClean="0"/>
                <a:t>Corps (Reserve Force Only)</a:t>
              </a:r>
              <a:endParaRPr lang="he-IL" sz="1400" b="1" dirty="0"/>
            </a:p>
          </p:txBody>
        </p:sp>
        <p:sp>
          <p:nvSpPr>
            <p:cNvPr id="30" name="TextBox 29"/>
            <p:cNvSpPr txBox="1"/>
            <p:nvPr/>
          </p:nvSpPr>
          <p:spPr>
            <a:xfrm>
              <a:off x="1142976" y="3357562"/>
              <a:ext cx="2643206" cy="307777"/>
            </a:xfrm>
            <a:prstGeom prst="rect">
              <a:avLst/>
            </a:prstGeom>
            <a:noFill/>
          </p:spPr>
          <p:txBody>
            <a:bodyPr wrap="square" rtlCol="1">
              <a:spAutoFit/>
            </a:bodyPr>
            <a:lstStyle/>
            <a:p>
              <a:pPr algn="l" rtl="0"/>
              <a:r>
                <a:rPr lang="en-US" sz="1400" b="1" dirty="0" smtClean="0"/>
                <a:t>Division</a:t>
              </a:r>
              <a:endParaRPr lang="he-IL" sz="1400" b="1" dirty="0"/>
            </a:p>
          </p:txBody>
        </p:sp>
        <p:sp>
          <p:nvSpPr>
            <p:cNvPr id="31" name="TextBox 30"/>
            <p:cNvSpPr txBox="1"/>
            <p:nvPr/>
          </p:nvSpPr>
          <p:spPr>
            <a:xfrm>
              <a:off x="1142976" y="3786190"/>
              <a:ext cx="2643206" cy="307777"/>
            </a:xfrm>
            <a:prstGeom prst="rect">
              <a:avLst/>
            </a:prstGeom>
            <a:noFill/>
          </p:spPr>
          <p:txBody>
            <a:bodyPr wrap="square" rtlCol="1">
              <a:spAutoFit/>
            </a:bodyPr>
            <a:lstStyle/>
            <a:p>
              <a:pPr algn="l" rtl="0"/>
              <a:r>
                <a:rPr lang="en-US" sz="1400" b="1" dirty="0" smtClean="0"/>
                <a:t>Brigade</a:t>
              </a:r>
              <a:endParaRPr lang="he-IL" sz="1400" b="1" dirty="0"/>
            </a:p>
          </p:txBody>
        </p:sp>
        <p:sp>
          <p:nvSpPr>
            <p:cNvPr id="32" name="TextBox 31"/>
            <p:cNvSpPr txBox="1"/>
            <p:nvPr/>
          </p:nvSpPr>
          <p:spPr>
            <a:xfrm>
              <a:off x="1142976" y="4214818"/>
              <a:ext cx="2643206" cy="307777"/>
            </a:xfrm>
            <a:prstGeom prst="rect">
              <a:avLst/>
            </a:prstGeom>
            <a:noFill/>
          </p:spPr>
          <p:txBody>
            <a:bodyPr wrap="square" rtlCol="1">
              <a:spAutoFit/>
            </a:bodyPr>
            <a:lstStyle/>
            <a:p>
              <a:pPr algn="l" rtl="0"/>
              <a:r>
                <a:rPr lang="en-US" sz="1400" b="1" dirty="0" smtClean="0"/>
                <a:t>Battalion</a:t>
              </a:r>
              <a:endParaRPr lang="he-IL" sz="1400" b="1" dirty="0"/>
            </a:p>
          </p:txBody>
        </p:sp>
        <p:sp>
          <p:nvSpPr>
            <p:cNvPr id="33" name="TextBox 32"/>
            <p:cNvSpPr txBox="1"/>
            <p:nvPr/>
          </p:nvSpPr>
          <p:spPr>
            <a:xfrm>
              <a:off x="1142976" y="4643446"/>
              <a:ext cx="2643206" cy="307777"/>
            </a:xfrm>
            <a:prstGeom prst="rect">
              <a:avLst/>
            </a:prstGeom>
            <a:noFill/>
          </p:spPr>
          <p:txBody>
            <a:bodyPr wrap="square" rtlCol="1">
              <a:spAutoFit/>
            </a:bodyPr>
            <a:lstStyle/>
            <a:p>
              <a:pPr algn="l" rtl="0"/>
              <a:r>
                <a:rPr lang="en-US" sz="1400" b="1" dirty="0" smtClean="0"/>
                <a:t>Company</a:t>
              </a:r>
              <a:endParaRPr lang="he-IL" sz="1400" b="1" dirty="0"/>
            </a:p>
          </p:txBody>
        </p:sp>
        <p:sp>
          <p:nvSpPr>
            <p:cNvPr id="34" name="TextBox 33"/>
            <p:cNvSpPr txBox="1"/>
            <p:nvPr/>
          </p:nvSpPr>
          <p:spPr>
            <a:xfrm>
              <a:off x="1142976" y="5022661"/>
              <a:ext cx="2643206" cy="307777"/>
            </a:xfrm>
            <a:prstGeom prst="rect">
              <a:avLst/>
            </a:prstGeom>
            <a:noFill/>
          </p:spPr>
          <p:txBody>
            <a:bodyPr wrap="square" rtlCol="1">
              <a:spAutoFit/>
            </a:bodyPr>
            <a:lstStyle/>
            <a:p>
              <a:pPr algn="l" rtl="0"/>
              <a:r>
                <a:rPr lang="en-US" sz="1400" b="1" dirty="0" smtClean="0"/>
                <a:t>Platoon</a:t>
              </a:r>
              <a:endParaRPr lang="he-IL" sz="1400" b="1" dirty="0"/>
            </a:p>
          </p:txBody>
        </p:sp>
        <p:sp>
          <p:nvSpPr>
            <p:cNvPr id="36" name="TextBox 35"/>
            <p:cNvSpPr txBox="1"/>
            <p:nvPr/>
          </p:nvSpPr>
          <p:spPr>
            <a:xfrm>
              <a:off x="1142976" y="2049653"/>
              <a:ext cx="2357454" cy="307777"/>
            </a:xfrm>
            <a:prstGeom prst="rect">
              <a:avLst/>
            </a:prstGeom>
            <a:noFill/>
          </p:spPr>
          <p:txBody>
            <a:bodyPr wrap="square" rtlCol="1">
              <a:spAutoFit/>
            </a:bodyPr>
            <a:lstStyle/>
            <a:p>
              <a:pPr algn="l" rtl="0"/>
              <a:r>
                <a:rPr lang="en-US" sz="1400" b="1" dirty="0" smtClean="0"/>
                <a:t>Chief of the General Staff</a:t>
              </a:r>
              <a:endParaRPr lang="he-IL" sz="1400" b="1" dirty="0"/>
            </a:p>
          </p:txBody>
        </p:sp>
        <p:sp>
          <p:nvSpPr>
            <p:cNvPr id="38" name="TextBox 37"/>
            <p:cNvSpPr txBox="1"/>
            <p:nvPr/>
          </p:nvSpPr>
          <p:spPr>
            <a:xfrm>
              <a:off x="3643306" y="2080431"/>
              <a:ext cx="642942" cy="246221"/>
            </a:xfrm>
            <a:prstGeom prst="rect">
              <a:avLst/>
            </a:prstGeom>
            <a:noFill/>
          </p:spPr>
          <p:txBody>
            <a:bodyPr wrap="square" rtlCol="1">
              <a:spAutoFit/>
            </a:bodyPr>
            <a:lstStyle/>
            <a:p>
              <a:pPr algn="l" rtl="0"/>
              <a:r>
                <a:rPr lang="en-US" sz="1000" b="1" dirty="0" smtClean="0"/>
                <a:t>LTG</a:t>
              </a:r>
              <a:endParaRPr lang="he-IL" sz="1000" b="1" dirty="0" smtClean="0"/>
            </a:p>
          </p:txBody>
        </p:sp>
        <p:sp>
          <p:nvSpPr>
            <p:cNvPr id="39" name="TextBox 38"/>
            <p:cNvSpPr txBox="1"/>
            <p:nvPr/>
          </p:nvSpPr>
          <p:spPr>
            <a:xfrm>
              <a:off x="3643306" y="2509059"/>
              <a:ext cx="642942" cy="246221"/>
            </a:xfrm>
            <a:prstGeom prst="rect">
              <a:avLst/>
            </a:prstGeom>
            <a:noFill/>
          </p:spPr>
          <p:txBody>
            <a:bodyPr wrap="square" rtlCol="1">
              <a:spAutoFit/>
            </a:bodyPr>
            <a:lstStyle/>
            <a:p>
              <a:pPr algn="l" rtl="0"/>
              <a:r>
                <a:rPr lang="en-US" sz="1000" b="1" dirty="0" smtClean="0"/>
                <a:t>MG</a:t>
              </a:r>
              <a:endParaRPr lang="he-IL" sz="1000" b="1" dirty="0" smtClean="0"/>
            </a:p>
          </p:txBody>
        </p:sp>
        <p:sp>
          <p:nvSpPr>
            <p:cNvPr id="40" name="TextBox 39"/>
            <p:cNvSpPr txBox="1"/>
            <p:nvPr/>
          </p:nvSpPr>
          <p:spPr>
            <a:xfrm>
              <a:off x="3643306" y="2937687"/>
              <a:ext cx="642942" cy="246221"/>
            </a:xfrm>
            <a:prstGeom prst="rect">
              <a:avLst/>
            </a:prstGeom>
            <a:noFill/>
          </p:spPr>
          <p:txBody>
            <a:bodyPr wrap="square" rtlCol="1">
              <a:spAutoFit/>
            </a:bodyPr>
            <a:lstStyle/>
            <a:p>
              <a:pPr algn="l" rtl="0"/>
              <a:r>
                <a:rPr lang="en-US" sz="1000" b="1" dirty="0" smtClean="0"/>
                <a:t>MG</a:t>
              </a:r>
              <a:endParaRPr lang="he-IL" sz="1000" b="1" dirty="0" smtClean="0"/>
            </a:p>
          </p:txBody>
        </p:sp>
        <p:sp>
          <p:nvSpPr>
            <p:cNvPr id="41" name="TextBox 40"/>
            <p:cNvSpPr txBox="1"/>
            <p:nvPr/>
          </p:nvSpPr>
          <p:spPr>
            <a:xfrm>
              <a:off x="3643306" y="3366315"/>
              <a:ext cx="642942" cy="246221"/>
            </a:xfrm>
            <a:prstGeom prst="rect">
              <a:avLst/>
            </a:prstGeom>
            <a:noFill/>
          </p:spPr>
          <p:txBody>
            <a:bodyPr wrap="square" rtlCol="1">
              <a:spAutoFit/>
            </a:bodyPr>
            <a:lstStyle/>
            <a:p>
              <a:pPr algn="l" rtl="0"/>
              <a:r>
                <a:rPr lang="en-US" sz="1000" b="1" dirty="0" smtClean="0"/>
                <a:t>BG</a:t>
              </a:r>
              <a:endParaRPr lang="he-IL" sz="1000" b="1" dirty="0" smtClean="0"/>
            </a:p>
          </p:txBody>
        </p:sp>
        <p:sp>
          <p:nvSpPr>
            <p:cNvPr id="42" name="TextBox 41"/>
            <p:cNvSpPr txBox="1"/>
            <p:nvPr/>
          </p:nvSpPr>
          <p:spPr>
            <a:xfrm>
              <a:off x="3643306" y="3794943"/>
              <a:ext cx="642942" cy="246221"/>
            </a:xfrm>
            <a:prstGeom prst="rect">
              <a:avLst/>
            </a:prstGeom>
            <a:noFill/>
          </p:spPr>
          <p:txBody>
            <a:bodyPr wrap="square" rtlCol="1">
              <a:spAutoFit/>
            </a:bodyPr>
            <a:lstStyle/>
            <a:p>
              <a:pPr algn="l" rtl="0"/>
              <a:r>
                <a:rPr lang="en-US" sz="1000" b="1" dirty="0" smtClean="0"/>
                <a:t>COL</a:t>
              </a:r>
              <a:endParaRPr lang="he-IL" sz="1000" b="1" dirty="0" smtClean="0"/>
            </a:p>
          </p:txBody>
        </p:sp>
        <p:sp>
          <p:nvSpPr>
            <p:cNvPr id="43" name="TextBox 42"/>
            <p:cNvSpPr txBox="1"/>
            <p:nvPr/>
          </p:nvSpPr>
          <p:spPr>
            <a:xfrm>
              <a:off x="3643306" y="4214818"/>
              <a:ext cx="642942" cy="246221"/>
            </a:xfrm>
            <a:prstGeom prst="rect">
              <a:avLst/>
            </a:prstGeom>
            <a:noFill/>
          </p:spPr>
          <p:txBody>
            <a:bodyPr wrap="square" rtlCol="1">
              <a:spAutoFit/>
            </a:bodyPr>
            <a:lstStyle/>
            <a:p>
              <a:pPr algn="l" rtl="0"/>
              <a:r>
                <a:rPr lang="en-US" sz="1000" b="1" dirty="0" smtClean="0"/>
                <a:t>LTC</a:t>
              </a:r>
              <a:endParaRPr lang="he-IL" sz="1000" b="1" dirty="0" smtClean="0"/>
            </a:p>
          </p:txBody>
        </p:sp>
        <p:sp>
          <p:nvSpPr>
            <p:cNvPr id="44" name="TextBox 43"/>
            <p:cNvSpPr txBox="1"/>
            <p:nvPr/>
          </p:nvSpPr>
          <p:spPr>
            <a:xfrm>
              <a:off x="3643306" y="4682977"/>
              <a:ext cx="857256" cy="246221"/>
            </a:xfrm>
            <a:prstGeom prst="rect">
              <a:avLst/>
            </a:prstGeom>
            <a:noFill/>
          </p:spPr>
          <p:txBody>
            <a:bodyPr wrap="square" rtlCol="1">
              <a:spAutoFit/>
            </a:bodyPr>
            <a:lstStyle/>
            <a:p>
              <a:pPr algn="l" rtl="0"/>
              <a:r>
                <a:rPr lang="en-US" sz="1000" b="1" dirty="0" smtClean="0"/>
                <a:t>MAJ / CPT</a:t>
              </a:r>
              <a:endParaRPr lang="he-IL" sz="1000" b="1" dirty="0"/>
            </a:p>
          </p:txBody>
        </p:sp>
        <p:sp>
          <p:nvSpPr>
            <p:cNvPr id="45" name="TextBox 44"/>
            <p:cNvSpPr txBox="1"/>
            <p:nvPr/>
          </p:nvSpPr>
          <p:spPr>
            <a:xfrm>
              <a:off x="3643306" y="5111605"/>
              <a:ext cx="642942" cy="246221"/>
            </a:xfrm>
            <a:prstGeom prst="rect">
              <a:avLst/>
            </a:prstGeom>
            <a:noFill/>
          </p:spPr>
          <p:txBody>
            <a:bodyPr wrap="square" rtlCol="1">
              <a:spAutoFit/>
            </a:bodyPr>
            <a:lstStyle/>
            <a:p>
              <a:pPr algn="l" rtl="0"/>
              <a:r>
                <a:rPr lang="en-US" sz="1000" b="1" dirty="0" smtClean="0"/>
                <a:t>LT</a:t>
              </a:r>
              <a:endParaRPr lang="he-IL" sz="1000" b="1" dirty="0" smtClean="0"/>
            </a:p>
          </p:txBody>
        </p:sp>
        <p:sp>
          <p:nvSpPr>
            <p:cNvPr id="27" name="חץ למטה 26"/>
            <p:cNvSpPr/>
            <p:nvPr/>
          </p:nvSpPr>
          <p:spPr>
            <a:xfrm>
              <a:off x="71438" y="1785926"/>
              <a:ext cx="1357290" cy="4572032"/>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5" name="חץ למטה 64"/>
          <p:cNvSpPr/>
          <p:nvPr/>
        </p:nvSpPr>
        <p:spPr>
          <a:xfrm>
            <a:off x="4643470" y="1785926"/>
            <a:ext cx="1357290" cy="4572032"/>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1"/>
          </p:nvPr>
        </p:nvSpPr>
        <p:spPr/>
        <p:txBody>
          <a:bodyPr/>
          <a:lstStyle/>
          <a:p>
            <a:pPr>
              <a:defRPr/>
            </a:pPr>
            <a:fld id="{F50030FC-B0FB-4CE1-ACEE-E6F57A60E344}" type="slidenum">
              <a:rPr lang="he-IL" sz="1800" smtClean="0">
                <a:solidFill>
                  <a:schemeClr val="bg2"/>
                </a:solidFill>
                <a:ea typeface="+mn-ea"/>
                <a:cs typeface="Arial" pitchFamily="34" charset="0"/>
              </a:rPr>
              <a:pPr>
                <a:defRPr/>
              </a:pPr>
              <a:t>3</a:t>
            </a:fld>
            <a:endParaRPr lang="he-IL" sz="1800" dirty="0">
              <a:solidFill>
                <a:schemeClr val="bg2"/>
              </a:solidFill>
              <a:ea typeface="+mn-ea"/>
              <a:cs typeface="Arial" pitchFamily="34" charset="0"/>
            </a:endParaRPr>
          </a:p>
        </p:txBody>
      </p:sp>
      <p:sp>
        <p:nvSpPr>
          <p:cNvPr id="4" name="כותרת 3"/>
          <p:cNvSpPr txBox="1">
            <a:spLocks/>
          </p:cNvSpPr>
          <p:nvPr/>
        </p:nvSpPr>
        <p:spPr>
          <a:xfrm>
            <a:off x="428596" y="2571752"/>
            <a:ext cx="8229600" cy="1143000"/>
          </a:xfrm>
          <a:prstGeom prst="rect">
            <a:avLst/>
          </a:prstGeom>
        </p:spPr>
        <p:txBody>
          <a:bodyPr/>
          <a:lstStyle/>
          <a:p>
            <a:pPr marL="0" marR="0" lvl="0" indent="0" algn="ctr" defTabSz="914400" rtl="0" eaLnBrk="0" latinLnBrk="0" hangingPunct="0">
              <a:lnSpc>
                <a:spcPct val="100000"/>
              </a:lnSpc>
              <a:buClrTx/>
              <a:buSzTx/>
              <a:buFontTx/>
              <a:buNone/>
              <a:tabLst/>
              <a:defRPr/>
            </a:pPr>
            <a:endParaRPr lang="he-IL" sz="3600" b="1" dirty="0">
              <a:ea typeface="+mj-ea"/>
              <a:cs typeface="+mn-cs"/>
            </a:endParaRPr>
          </a:p>
        </p:txBody>
      </p:sp>
      <p:sp>
        <p:nvSpPr>
          <p:cNvPr id="6" name="Rectangle 16"/>
          <p:cNvSpPr>
            <a:spLocks noChangeArrowheads="1"/>
          </p:cNvSpPr>
          <p:nvPr/>
        </p:nvSpPr>
        <p:spPr bwMode="auto">
          <a:xfrm>
            <a:off x="0" y="1974850"/>
            <a:ext cx="9144000" cy="216853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18900000" scaled="0"/>
          </a:gradFill>
          <a:ln w="9525">
            <a:noFill/>
            <a:miter lim="800000"/>
            <a:headEnd/>
            <a:tailEnd/>
          </a:ln>
          <a:effectLst/>
        </p:spPr>
        <p:txBody>
          <a:bodyPr wrap="none" anchor="ctr"/>
          <a:lstStyle/>
          <a:p>
            <a:pPr>
              <a:defRPr/>
            </a:pPr>
            <a:endParaRPr lang="he-IL"/>
          </a:p>
        </p:txBody>
      </p:sp>
      <p:pic>
        <p:nvPicPr>
          <p:cNvPr id="7" name="Picture 5" descr="צהל צבע אנגלית"/>
          <p:cNvPicPr>
            <a:picLocks noChangeAspect="1" noChangeArrowheads="1"/>
          </p:cNvPicPr>
          <p:nvPr/>
        </p:nvPicPr>
        <p:blipFill>
          <a:blip r:embed="rId2" cstate="email"/>
          <a:stretch>
            <a:fillRect/>
          </a:stretch>
        </p:blipFill>
        <p:spPr bwMode="auto">
          <a:xfrm>
            <a:off x="3428992" y="3286124"/>
            <a:ext cx="2420314" cy="21431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Rectangle 44"/>
          <p:cNvSpPr>
            <a:spLocks noChangeArrowheads="1"/>
          </p:cNvSpPr>
          <p:nvPr/>
        </p:nvSpPr>
        <p:spPr bwMode="auto">
          <a:xfrm>
            <a:off x="14761" y="2428868"/>
            <a:ext cx="9129239" cy="830997"/>
          </a:xfrm>
          <a:prstGeom prst="rect">
            <a:avLst/>
          </a:prstGeom>
          <a:noFill/>
          <a:ln w="9525">
            <a:noFill/>
            <a:miter lim="800000"/>
            <a:headEnd/>
            <a:tailEnd/>
          </a:ln>
        </p:spPr>
        <p:txBody>
          <a:bodyPr wrap="square">
            <a:spAutoFit/>
          </a:bodyPr>
          <a:lstStyle/>
          <a:p>
            <a:pPr algn="ctr" rtl="0">
              <a:spcBef>
                <a:spcPct val="50000"/>
              </a:spcBef>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IDF Founding Principles </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30</a:t>
            </a:fld>
            <a:endParaRPr lang="he-IL" sz="1800" dirty="0">
              <a:solidFill>
                <a:schemeClr val="bg2"/>
              </a:solidFill>
              <a:cs typeface="Arial" pitchFamily="34" charset="0"/>
            </a:endParaRPr>
          </a:p>
        </p:txBody>
      </p:sp>
      <p:sp>
        <p:nvSpPr>
          <p:cNvPr id="8" name="Rectangle 16"/>
          <p:cNvSpPr>
            <a:spLocks noChangeArrowheads="1"/>
          </p:cNvSpPr>
          <p:nvPr/>
        </p:nvSpPr>
        <p:spPr bwMode="auto">
          <a:xfrm>
            <a:off x="0" y="1974850"/>
            <a:ext cx="9144000" cy="216853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18900000" scaled="0"/>
          </a:gradFill>
          <a:ln w="9525">
            <a:noFill/>
            <a:miter lim="800000"/>
            <a:headEnd/>
            <a:tailEnd/>
          </a:ln>
          <a:effectLst/>
        </p:spPr>
        <p:txBody>
          <a:bodyPr wrap="none" anchor="ctr"/>
          <a:lstStyle/>
          <a:p>
            <a:pPr>
              <a:defRPr/>
            </a:pPr>
            <a:endParaRPr lang="he-IL"/>
          </a:p>
        </p:txBody>
      </p:sp>
      <p:pic>
        <p:nvPicPr>
          <p:cNvPr id="9" name="Picture 5" descr="צהל צבע אנגלית"/>
          <p:cNvPicPr>
            <a:picLocks noChangeAspect="1" noChangeArrowheads="1"/>
          </p:cNvPicPr>
          <p:nvPr/>
        </p:nvPicPr>
        <p:blipFill>
          <a:blip r:embed="rId2" cstate="email"/>
          <a:stretch>
            <a:fillRect/>
          </a:stretch>
        </p:blipFill>
        <p:spPr bwMode="auto">
          <a:xfrm>
            <a:off x="3428992" y="3286124"/>
            <a:ext cx="2420314" cy="21431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Rectangle 44"/>
          <p:cNvSpPr>
            <a:spLocks noChangeArrowheads="1"/>
          </p:cNvSpPr>
          <p:nvPr/>
        </p:nvSpPr>
        <p:spPr bwMode="auto">
          <a:xfrm>
            <a:off x="14761" y="2428868"/>
            <a:ext cx="9129239" cy="830997"/>
          </a:xfrm>
          <a:prstGeom prst="rect">
            <a:avLst/>
          </a:prstGeom>
          <a:noFill/>
          <a:ln w="9525">
            <a:noFill/>
            <a:miter lim="800000"/>
            <a:headEnd/>
            <a:tailEnd/>
          </a:ln>
        </p:spPr>
        <p:txBody>
          <a:bodyPr wrap="square">
            <a:spAutoFit/>
          </a:bodyPr>
          <a:lstStyle/>
          <a:p>
            <a:pPr algn="ctr" rtl="0">
              <a:spcBef>
                <a:spcPct val="50000"/>
              </a:spcBef>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The Regional commands </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מלבן 15"/>
          <p:cNvSpPr/>
          <p:nvPr/>
        </p:nvSpPr>
        <p:spPr>
          <a:xfrm>
            <a:off x="2714612" y="5214950"/>
            <a:ext cx="6143668" cy="830997"/>
          </a:xfrm>
          <a:prstGeom prst="rect">
            <a:avLst/>
          </a:prstGeom>
        </p:spPr>
        <p:txBody>
          <a:bodyPr wrap="square">
            <a:spAutoFit/>
          </a:bodyPr>
          <a:lstStyle/>
          <a:p>
            <a:pPr algn="just" rtl="0"/>
            <a:r>
              <a:rPr lang="en-US" sz="1200" dirty="0" smtClean="0"/>
              <a:t>The IDF Southern Command holds operational responsibility for Israel’s southern borders, spanning from the </a:t>
            </a:r>
            <a:r>
              <a:rPr lang="en-US" sz="1200" dirty="0" err="1" smtClean="0"/>
              <a:t>Yishai</a:t>
            </a:r>
            <a:r>
              <a:rPr lang="en-US" sz="1200" dirty="0" smtClean="0"/>
              <a:t> River and the </a:t>
            </a:r>
            <a:r>
              <a:rPr lang="en-US" sz="1200" dirty="0" err="1" smtClean="0"/>
              <a:t>Rafah</a:t>
            </a:r>
            <a:r>
              <a:rPr lang="en-US" sz="1200" dirty="0" smtClean="0"/>
              <a:t> coast in the north to the </a:t>
            </a:r>
            <a:r>
              <a:rPr lang="en-US" sz="1200" dirty="0" err="1" smtClean="0"/>
              <a:t>Taba</a:t>
            </a:r>
            <a:r>
              <a:rPr lang="en-US" sz="1200" dirty="0" smtClean="0"/>
              <a:t> pass in the south. The command charged with the protection of the Israeli civilian population throughout its area of responsibility, including near the Gaza Strip </a:t>
            </a:r>
            <a:endParaRPr lang="he-IL" sz="1200" dirty="0" smtClean="0"/>
          </a:p>
        </p:txBody>
      </p:sp>
      <p:sp>
        <p:nvSpPr>
          <p:cNvPr id="3" name="מציין מיקום של מספר שקופית 2"/>
          <p:cNvSpPr>
            <a:spLocks noGrp="1"/>
          </p:cNvSpPr>
          <p:nvPr>
            <p:ph type="sldNum" sz="quarter" idx="11"/>
          </p:nvPr>
        </p:nvSpPr>
        <p:spPr/>
        <p:txBody>
          <a:bodyPr/>
          <a:lstStyle/>
          <a:p>
            <a:pPr>
              <a:defRPr/>
            </a:pPr>
            <a:fld id="{982678D1-B02A-402A-A855-3766198ACAD1}" type="slidenum">
              <a:rPr lang="he-IL" sz="1800" smtClean="0">
                <a:solidFill>
                  <a:schemeClr val="bg2"/>
                </a:solidFill>
                <a:cs typeface="Arial" pitchFamily="34" charset="0"/>
              </a:rPr>
              <a:pPr>
                <a:defRPr/>
              </a:pPr>
              <a:t>31</a:t>
            </a:fld>
            <a:endParaRPr lang="he-IL" sz="1800" dirty="0">
              <a:solidFill>
                <a:schemeClr val="bg2"/>
              </a:solidFill>
              <a:cs typeface="Arial" pitchFamily="34" charset="0"/>
            </a:endParaRPr>
          </a:p>
        </p:txBody>
      </p:sp>
      <p:sp>
        <p:nvSpPr>
          <p:cNvPr id="4" name="מלבן 3"/>
          <p:cNvSpPr/>
          <p:nvPr/>
        </p:nvSpPr>
        <p:spPr>
          <a:xfrm>
            <a:off x="1397875" y="345024"/>
            <a:ext cx="2173993" cy="400110"/>
          </a:xfrm>
          <a:prstGeom prst="rect">
            <a:avLst/>
          </a:prstGeom>
        </p:spPr>
        <p:txBody>
          <a:bodyPr wrap="none">
            <a:spAutoFit/>
          </a:bodyPr>
          <a:lstStyle/>
          <a:p>
            <a:r>
              <a:rPr lang="en-US" sz="2000" b="1" dirty="0" smtClean="0">
                <a:effectLst>
                  <a:outerShdw blurRad="38100" dist="38100" dir="2700000" algn="tl">
                    <a:srgbClr val="000000">
                      <a:alpha val="43137"/>
                    </a:srgbClr>
                  </a:outerShdw>
                </a:effectLst>
              </a:rPr>
              <a:t>The Commands </a:t>
            </a:r>
            <a:endParaRPr lang="he-IL" sz="2000" b="1" dirty="0">
              <a:effectLst>
                <a:outerShdw blurRad="38100" dist="38100" dir="2700000" algn="tl">
                  <a:srgbClr val="000000">
                    <a:alpha val="43137"/>
                  </a:srgbClr>
                </a:outerShdw>
              </a:effectLst>
            </a:endParaRPr>
          </a:p>
        </p:txBody>
      </p:sp>
      <p:pic>
        <p:nvPicPr>
          <p:cNvPr id="66562" name="Picture 2" descr="C:\Documents and Settings\s7723402\Desktop\Maps\פיקודים.jpg"/>
          <p:cNvPicPr>
            <a:picLocks noChangeAspect="1" noChangeArrowheads="1"/>
          </p:cNvPicPr>
          <p:nvPr/>
        </p:nvPicPr>
        <p:blipFill>
          <a:blip r:embed="rId2" cstate="print"/>
          <a:srcRect/>
          <a:stretch>
            <a:fillRect/>
          </a:stretch>
        </p:blipFill>
        <p:spPr bwMode="auto">
          <a:xfrm>
            <a:off x="71406" y="928670"/>
            <a:ext cx="2571768" cy="5429288"/>
          </a:xfrm>
          <a:prstGeom prst="rect">
            <a:avLst/>
          </a:prstGeom>
          <a:noFill/>
        </p:spPr>
      </p:pic>
      <p:sp>
        <p:nvSpPr>
          <p:cNvPr id="7" name="TextBox 6"/>
          <p:cNvSpPr txBox="1"/>
          <p:nvPr/>
        </p:nvSpPr>
        <p:spPr>
          <a:xfrm>
            <a:off x="3071802" y="2076024"/>
            <a:ext cx="2571768" cy="307777"/>
          </a:xfrm>
          <a:prstGeom prst="rect">
            <a:avLst/>
          </a:prstGeom>
          <a:noFill/>
        </p:spPr>
        <p:txBody>
          <a:bodyPr wrap="square" rtlCol="1">
            <a:spAutoFit/>
          </a:bodyPr>
          <a:lstStyle/>
          <a:p>
            <a:pPr algn="l" rtl="0"/>
            <a:r>
              <a:rPr lang="en-US" sz="1400" b="1" u="sng" dirty="0" smtClean="0"/>
              <a:t>Home Front Command</a:t>
            </a:r>
            <a:endParaRPr lang="he-IL" sz="1400" b="1" u="sng" dirty="0"/>
          </a:p>
        </p:txBody>
      </p:sp>
      <p:sp>
        <p:nvSpPr>
          <p:cNvPr id="8" name="TextBox 7"/>
          <p:cNvSpPr txBox="1"/>
          <p:nvPr/>
        </p:nvSpPr>
        <p:spPr>
          <a:xfrm>
            <a:off x="3071802" y="3447636"/>
            <a:ext cx="2357454" cy="307777"/>
          </a:xfrm>
          <a:prstGeom prst="rect">
            <a:avLst/>
          </a:prstGeom>
          <a:noFill/>
        </p:spPr>
        <p:txBody>
          <a:bodyPr wrap="square" rtlCol="1">
            <a:spAutoFit/>
          </a:bodyPr>
          <a:lstStyle/>
          <a:p>
            <a:pPr algn="l" rtl="0"/>
            <a:r>
              <a:rPr lang="en-US" sz="1400" b="1" u="sng" dirty="0" smtClean="0"/>
              <a:t>Central Command</a:t>
            </a:r>
            <a:endParaRPr lang="he-IL" sz="1400" b="1" u="sng" dirty="0"/>
          </a:p>
        </p:txBody>
      </p:sp>
      <p:sp>
        <p:nvSpPr>
          <p:cNvPr id="9" name="TextBox 8"/>
          <p:cNvSpPr txBox="1"/>
          <p:nvPr/>
        </p:nvSpPr>
        <p:spPr>
          <a:xfrm>
            <a:off x="3071802" y="785794"/>
            <a:ext cx="2357454" cy="307777"/>
          </a:xfrm>
          <a:prstGeom prst="rect">
            <a:avLst/>
          </a:prstGeom>
          <a:noFill/>
        </p:spPr>
        <p:txBody>
          <a:bodyPr wrap="square" rtlCol="1">
            <a:spAutoFit/>
          </a:bodyPr>
          <a:lstStyle/>
          <a:p>
            <a:pPr algn="l" rtl="0"/>
            <a:r>
              <a:rPr lang="en-US" sz="1400" b="1" u="sng" dirty="0" smtClean="0"/>
              <a:t>Northern Command</a:t>
            </a:r>
            <a:endParaRPr lang="he-IL" sz="1400" b="1" u="sng" dirty="0"/>
          </a:p>
        </p:txBody>
      </p:sp>
      <p:sp>
        <p:nvSpPr>
          <p:cNvPr id="10" name="TextBox 9"/>
          <p:cNvSpPr txBox="1"/>
          <p:nvPr/>
        </p:nvSpPr>
        <p:spPr>
          <a:xfrm>
            <a:off x="3071802" y="4857760"/>
            <a:ext cx="2357454" cy="307777"/>
          </a:xfrm>
          <a:prstGeom prst="rect">
            <a:avLst/>
          </a:prstGeom>
          <a:noFill/>
        </p:spPr>
        <p:txBody>
          <a:bodyPr wrap="square" rtlCol="1">
            <a:spAutoFit/>
          </a:bodyPr>
          <a:lstStyle/>
          <a:p>
            <a:pPr algn="l" rtl="0"/>
            <a:r>
              <a:rPr lang="en-US" sz="1400" b="1" u="sng" dirty="0" smtClean="0"/>
              <a:t>Southern Command</a:t>
            </a:r>
            <a:endParaRPr lang="he-IL" sz="1400" b="1" u="sng" dirty="0"/>
          </a:p>
        </p:txBody>
      </p:sp>
      <p:pic>
        <p:nvPicPr>
          <p:cNvPr id="11" name="Picture 5" descr="pazan_transpert"/>
          <p:cNvPicPr>
            <a:picLocks noChangeAspect="1" noChangeArrowheads="1"/>
          </p:cNvPicPr>
          <p:nvPr/>
        </p:nvPicPr>
        <p:blipFill>
          <a:blip r:embed="rId3" cstate="print"/>
          <a:srcRect/>
          <a:stretch>
            <a:fillRect/>
          </a:stretch>
        </p:blipFill>
        <p:spPr bwMode="auto">
          <a:xfrm>
            <a:off x="2714612" y="785794"/>
            <a:ext cx="357190" cy="357190"/>
          </a:xfrm>
          <a:prstGeom prst="rect">
            <a:avLst/>
          </a:prstGeom>
          <a:noFill/>
          <a:ln w="9525">
            <a:noFill/>
            <a:miter lim="800000"/>
            <a:headEnd/>
            <a:tailEnd/>
          </a:ln>
        </p:spPr>
      </p:pic>
      <p:pic>
        <p:nvPicPr>
          <p:cNvPr id="12" name="Picture 9" descr="pakmaz_transpert"/>
          <p:cNvPicPr>
            <a:picLocks noChangeAspect="1" noChangeArrowheads="1"/>
          </p:cNvPicPr>
          <p:nvPr/>
        </p:nvPicPr>
        <p:blipFill>
          <a:blip r:embed="rId4" cstate="print"/>
          <a:srcRect/>
          <a:stretch>
            <a:fillRect/>
          </a:stretch>
        </p:blipFill>
        <p:spPr bwMode="auto">
          <a:xfrm>
            <a:off x="2714612" y="3429000"/>
            <a:ext cx="357190" cy="357190"/>
          </a:xfrm>
          <a:prstGeom prst="rect">
            <a:avLst/>
          </a:prstGeom>
          <a:noFill/>
          <a:ln w="9525">
            <a:noFill/>
            <a:miter lim="800000"/>
            <a:headEnd/>
            <a:tailEnd/>
          </a:ln>
        </p:spPr>
      </p:pic>
      <p:pic>
        <p:nvPicPr>
          <p:cNvPr id="13" name="Picture 11" descr="padam_transpert"/>
          <p:cNvPicPr>
            <a:picLocks noChangeAspect="1" noChangeArrowheads="1"/>
          </p:cNvPicPr>
          <p:nvPr/>
        </p:nvPicPr>
        <p:blipFill>
          <a:blip r:embed="rId5" cstate="print"/>
          <a:srcRect/>
          <a:stretch>
            <a:fillRect/>
          </a:stretch>
        </p:blipFill>
        <p:spPr bwMode="auto">
          <a:xfrm>
            <a:off x="2714612" y="4857760"/>
            <a:ext cx="358775" cy="339725"/>
          </a:xfrm>
          <a:prstGeom prst="rect">
            <a:avLst/>
          </a:prstGeom>
          <a:noFill/>
          <a:ln w="9525">
            <a:noFill/>
            <a:miter lim="800000"/>
            <a:headEnd/>
            <a:tailEnd/>
          </a:ln>
        </p:spPr>
      </p:pic>
      <p:pic>
        <p:nvPicPr>
          <p:cNvPr id="14" name="Picture 13" descr="pakar_transpert"/>
          <p:cNvPicPr>
            <a:picLocks noChangeAspect="1" noChangeArrowheads="1"/>
          </p:cNvPicPr>
          <p:nvPr/>
        </p:nvPicPr>
        <p:blipFill>
          <a:blip r:embed="rId6" cstate="print"/>
          <a:srcRect/>
          <a:stretch>
            <a:fillRect/>
          </a:stretch>
        </p:blipFill>
        <p:spPr bwMode="auto">
          <a:xfrm>
            <a:off x="2714612" y="2071678"/>
            <a:ext cx="347663" cy="342900"/>
          </a:xfrm>
          <a:prstGeom prst="rect">
            <a:avLst/>
          </a:prstGeom>
          <a:noFill/>
          <a:ln w="9525">
            <a:noFill/>
            <a:miter lim="800000"/>
            <a:headEnd/>
            <a:tailEnd/>
          </a:ln>
        </p:spPr>
      </p:pic>
      <p:sp>
        <p:nvSpPr>
          <p:cNvPr id="15" name="מלבן 14"/>
          <p:cNvSpPr/>
          <p:nvPr/>
        </p:nvSpPr>
        <p:spPr>
          <a:xfrm>
            <a:off x="2714612" y="1142984"/>
            <a:ext cx="6143668" cy="830997"/>
          </a:xfrm>
          <a:prstGeom prst="rect">
            <a:avLst/>
          </a:prstGeom>
        </p:spPr>
        <p:txBody>
          <a:bodyPr wrap="square">
            <a:spAutoFit/>
          </a:bodyPr>
          <a:lstStyle/>
          <a:p>
            <a:pPr algn="just" rtl="0">
              <a:defRPr/>
            </a:pPr>
            <a:r>
              <a:rPr lang="en-US" sz="1200" dirty="0" smtClean="0"/>
              <a:t>The IDF Northern Command holds operational responsibility for Israel's northern border. Its mission is to keep Israel's Northern Command AOR </a:t>
            </a:r>
            <a:r>
              <a:rPr lang="en-US" sz="1200" b="1" dirty="0" smtClean="0"/>
              <a:t>secure</a:t>
            </a:r>
            <a:r>
              <a:rPr lang="en-US" sz="1200" dirty="0" smtClean="0"/>
              <a:t>, to maintain a constant state of </a:t>
            </a:r>
            <a:r>
              <a:rPr lang="en-US" sz="1200" b="1" dirty="0" smtClean="0"/>
              <a:t>readiness</a:t>
            </a:r>
            <a:r>
              <a:rPr lang="en-US" sz="1200" dirty="0" smtClean="0"/>
              <a:t> and to </a:t>
            </a:r>
            <a:r>
              <a:rPr lang="en-US" sz="1200" b="1" dirty="0" smtClean="0"/>
              <a:t>prepare</a:t>
            </a:r>
            <a:r>
              <a:rPr lang="en-US" sz="1200" dirty="0" smtClean="0"/>
              <a:t> forces for routine activity, emergencies and potential conflicts.</a:t>
            </a:r>
            <a:endParaRPr lang="en-US" sz="1600" b="1" i="1" dirty="0">
              <a:solidFill>
                <a:schemeClr val="accent2"/>
              </a:solidFill>
              <a:effectLst>
                <a:outerShdw blurRad="38100" dist="38100" dir="2700000" algn="tl">
                  <a:srgbClr val="C0C0C0"/>
                </a:outerShdw>
              </a:effectLst>
              <a:cs typeface="David Transparent" pitchFamily="2" charset="-79"/>
            </a:endParaRPr>
          </a:p>
        </p:txBody>
      </p:sp>
      <p:sp>
        <p:nvSpPr>
          <p:cNvPr id="17" name="מלבן 16"/>
          <p:cNvSpPr/>
          <p:nvPr/>
        </p:nvSpPr>
        <p:spPr>
          <a:xfrm>
            <a:off x="2714644" y="3831085"/>
            <a:ext cx="6143636" cy="830997"/>
          </a:xfrm>
          <a:prstGeom prst="rect">
            <a:avLst/>
          </a:prstGeom>
        </p:spPr>
        <p:txBody>
          <a:bodyPr wrap="square">
            <a:spAutoFit/>
          </a:bodyPr>
          <a:lstStyle/>
          <a:p>
            <a:pPr algn="just" rtl="0"/>
            <a:r>
              <a:rPr lang="en-US" sz="1200" dirty="0" smtClean="0"/>
              <a:t>The IDF Central Command holds operational responsibility for Judea and Samaria. Its primary mission is to protect the Israeli civilian population and to counter the threat of terrorism. Additionally, the Central Command is responsible for creating conditions necessary for a viable political resolution to the conflict</a:t>
            </a:r>
            <a:endParaRPr lang="he-IL" sz="1200" dirty="0" smtClean="0"/>
          </a:p>
        </p:txBody>
      </p:sp>
      <p:sp>
        <p:nvSpPr>
          <p:cNvPr id="18" name="מלבן 17"/>
          <p:cNvSpPr/>
          <p:nvPr/>
        </p:nvSpPr>
        <p:spPr>
          <a:xfrm>
            <a:off x="2714612" y="2389165"/>
            <a:ext cx="6143668" cy="889154"/>
          </a:xfrm>
          <a:prstGeom prst="rect">
            <a:avLst/>
          </a:prstGeom>
        </p:spPr>
        <p:txBody>
          <a:bodyPr wrap="square">
            <a:spAutoFit/>
          </a:bodyPr>
          <a:lstStyle/>
          <a:p>
            <a:pPr indent="17463" algn="just" rtl="0" eaLnBrk="1" hangingPunct="1">
              <a:lnSpc>
                <a:spcPct val="110000"/>
              </a:lnSpc>
              <a:spcBef>
                <a:spcPct val="20000"/>
              </a:spcBef>
              <a:buClr>
                <a:schemeClr val="folHlink"/>
              </a:buClr>
              <a:buSzPct val="90000"/>
            </a:pPr>
            <a:r>
              <a:rPr lang="en-US" sz="1200" dirty="0" smtClean="0"/>
              <a:t>The HFC’s goal is to ensure the stamina of the Israeli people during armed conflict, disasters and emergencies, by providing management, protection, rescue and relief. The command contributes to planning, mitigation, response and recovery in emergency situations.</a:t>
            </a:r>
            <a:endParaRPr lang="en-US" sz="1200" dirty="0"/>
          </a:p>
        </p:txBody>
      </p:sp>
      <p:sp>
        <p:nvSpPr>
          <p:cNvPr id="19" name="TextBox 18"/>
          <p:cNvSpPr txBox="1"/>
          <p:nvPr/>
        </p:nvSpPr>
        <p:spPr>
          <a:xfrm>
            <a:off x="3071802" y="6121619"/>
            <a:ext cx="2357454" cy="307777"/>
          </a:xfrm>
          <a:prstGeom prst="rect">
            <a:avLst/>
          </a:prstGeom>
          <a:noFill/>
        </p:spPr>
        <p:txBody>
          <a:bodyPr wrap="square" rtlCol="1">
            <a:spAutoFit/>
          </a:bodyPr>
          <a:lstStyle/>
          <a:p>
            <a:pPr algn="l" rtl="0"/>
            <a:r>
              <a:rPr lang="en-US" sz="1400" b="1" u="sng" dirty="0" smtClean="0"/>
              <a:t>Depth Command</a:t>
            </a:r>
            <a:endParaRPr lang="he-IL" sz="1400" b="1" u="sng" dirty="0"/>
          </a:p>
        </p:txBody>
      </p:sp>
      <p:sp>
        <p:nvSpPr>
          <p:cNvPr id="20" name="מלבן 19"/>
          <p:cNvSpPr/>
          <p:nvPr/>
        </p:nvSpPr>
        <p:spPr>
          <a:xfrm>
            <a:off x="4643438" y="6152397"/>
            <a:ext cx="6143668" cy="276999"/>
          </a:xfrm>
          <a:prstGeom prst="rect">
            <a:avLst/>
          </a:prstGeom>
        </p:spPr>
        <p:txBody>
          <a:bodyPr wrap="square">
            <a:spAutoFit/>
          </a:bodyPr>
          <a:lstStyle/>
          <a:p>
            <a:pPr algn="just" rtl="0"/>
            <a:r>
              <a:rPr lang="en-US" sz="1200" dirty="0" smtClean="0"/>
              <a:t>Responsible for operations in the strategic depth</a:t>
            </a:r>
            <a:endParaRPr lang="he-IL" sz="12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32</a:t>
            </a:fld>
            <a:endParaRPr lang="he-IL" sz="1800" dirty="0">
              <a:solidFill>
                <a:schemeClr val="bg2"/>
              </a:solidFill>
              <a:cs typeface="Arial" pitchFamily="34" charset="0"/>
            </a:endParaRPr>
          </a:p>
        </p:txBody>
      </p:sp>
      <p:sp>
        <p:nvSpPr>
          <p:cNvPr id="8" name="TextBox 7"/>
          <p:cNvSpPr txBox="1"/>
          <p:nvPr/>
        </p:nvSpPr>
        <p:spPr>
          <a:xfrm>
            <a:off x="1500227"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Regional Command – Missions and Role</a:t>
            </a:r>
            <a:endParaRPr lang="en-US" sz="2000" dirty="0"/>
          </a:p>
          <a:p>
            <a:pPr algn="just" rtl="0">
              <a:defRPr/>
            </a:pPr>
            <a:endParaRPr lang="en-US" sz="1400" u="sng" dirty="0"/>
          </a:p>
          <a:p>
            <a:pPr algn="just" rtl="0">
              <a:defRPr/>
            </a:pPr>
            <a:endParaRPr lang="en-US" sz="1400" dirty="0"/>
          </a:p>
        </p:txBody>
      </p:sp>
      <p:sp>
        <p:nvSpPr>
          <p:cNvPr id="67" name="מלבן 66"/>
          <p:cNvSpPr/>
          <p:nvPr/>
        </p:nvSpPr>
        <p:spPr>
          <a:xfrm>
            <a:off x="285720" y="1263826"/>
            <a:ext cx="8501122" cy="4473019"/>
          </a:xfrm>
          <a:prstGeom prst="rect">
            <a:avLst/>
          </a:prstGeom>
          <a:solidFill>
            <a:srgbClr val="5C94EE"/>
          </a:solidFill>
        </p:spPr>
        <p:txBody>
          <a:bodyPr wrap="square">
            <a:spAutoFit/>
          </a:bodyPr>
          <a:lstStyle/>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David" pitchFamily="2" charset="-79"/>
              </a:rPr>
              <a:t>The Regional Commands are a ground force HQ, but may receive aerial or naval assistance</a:t>
            </a:r>
          </a:p>
          <a:p>
            <a:pPr marL="266700" indent="-266700" algn="just" rtl="0" eaLnBrk="0" hangingPunct="0">
              <a:lnSpc>
                <a:spcPct val="110000"/>
              </a:lnSpc>
              <a:spcBef>
                <a:spcPct val="20000"/>
              </a:spcBef>
              <a:buClr>
                <a:schemeClr val="accent6">
                  <a:lumMod val="75000"/>
                </a:schemeClr>
              </a:buClr>
              <a:buSzPct val="75000"/>
            </a:pPr>
            <a:endParaRPr lang="en-US"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David" pitchFamily="2" charset="-79"/>
              </a:rPr>
              <a:t>The Regional Commands have no force build-up capabilities</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David" pitchFamily="2" charset="-79"/>
              </a:rPr>
              <a:t>The Regional Commands are assisted by the General Staff in the fields of intelligence, C4I and logistic support</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David" pitchFamily="2" charset="-79"/>
              </a:rPr>
              <a:t>The Regional Commands are responsible for a limited and defined geographical depth.</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David" pitchFamily="2" charset="-79"/>
              </a:rPr>
              <a:t>The Regional Commands enjoy complete autonomy regarding ground forces capabilities and fire support (e.g. engineers, artillery).</a:t>
            </a:r>
            <a:endParaRPr lang="en-US" dirty="0">
              <a:latin typeface="+mn-lt"/>
              <a:cs typeface="David" pitchFamily="2" charset="-79"/>
            </a:endParaRPr>
          </a:p>
        </p:txBody>
      </p:sp>
      <p:sp>
        <p:nvSpPr>
          <p:cNvPr id="7" name="לחצן פעולה: בית 6">
            <a:hlinkClick r:id="rId2" action="ppaction://hlinksldjump" highlightClick="1"/>
          </p:cNvPr>
          <p:cNvSpPr/>
          <p:nvPr/>
        </p:nvSpPr>
        <p:spPr>
          <a:xfrm>
            <a:off x="8429652" y="5857892"/>
            <a:ext cx="571504" cy="500066"/>
          </a:xfrm>
          <a:prstGeom prst="actionButtonHom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a:xfrm>
            <a:off x="-106363" y="6529388"/>
            <a:ext cx="658813" cy="476250"/>
          </a:xfrm>
        </p:spPr>
        <p:txBody>
          <a:bodyPr/>
          <a:lstStyle/>
          <a:p>
            <a:pPr>
              <a:defRPr/>
            </a:pPr>
            <a:fld id="{982678D1-B02A-402A-A855-3766198ACAD1}" type="slidenum">
              <a:rPr lang="he-IL" sz="1800" smtClean="0">
                <a:solidFill>
                  <a:schemeClr val="bg2"/>
                </a:solidFill>
                <a:cs typeface="Arial" pitchFamily="34" charset="0"/>
              </a:rPr>
              <a:pPr>
                <a:defRPr/>
              </a:pPr>
              <a:t>33</a:t>
            </a:fld>
            <a:endParaRPr lang="he-IL" sz="1800" dirty="0">
              <a:solidFill>
                <a:schemeClr val="bg2"/>
              </a:solidFill>
              <a:cs typeface="Arial" pitchFamily="34" charset="0"/>
            </a:endParaRPr>
          </a:p>
        </p:txBody>
      </p:sp>
      <p:sp>
        <p:nvSpPr>
          <p:cNvPr id="4" name="TextBox 3"/>
          <p:cNvSpPr txBox="1"/>
          <p:nvPr/>
        </p:nvSpPr>
        <p:spPr>
          <a:xfrm>
            <a:off x="1571665" y="285728"/>
            <a:ext cx="8715375" cy="892552"/>
          </a:xfrm>
          <a:prstGeom prst="rect">
            <a:avLst/>
          </a:prstGeom>
          <a:noFill/>
        </p:spPr>
        <p:txBody>
          <a:bodyPr rtlCol="1">
            <a:spAutoFit/>
          </a:bodyPr>
          <a:lstStyle/>
          <a:p>
            <a:pPr algn="l" rtl="0">
              <a:defRPr/>
            </a:pPr>
            <a:r>
              <a:rPr lang="en-US" sz="2400" b="1" dirty="0" smtClean="0">
                <a:effectLst>
                  <a:outerShdw blurRad="38100" dist="38100" dir="2700000" algn="tl">
                    <a:srgbClr val="000000">
                      <a:alpha val="43137"/>
                    </a:srgbClr>
                  </a:outerShdw>
                </a:effectLst>
              </a:rPr>
              <a:t>The Home Front Command</a:t>
            </a:r>
            <a:endParaRPr lang="en-US" sz="2400" dirty="0"/>
          </a:p>
          <a:p>
            <a:pPr algn="just" rtl="0">
              <a:defRPr/>
            </a:pPr>
            <a:endParaRPr lang="en-US" sz="1400" u="sng" dirty="0"/>
          </a:p>
          <a:p>
            <a:pPr algn="just" rtl="0">
              <a:defRPr/>
            </a:pPr>
            <a:endParaRPr lang="en-US" sz="1400" dirty="0"/>
          </a:p>
        </p:txBody>
      </p:sp>
      <p:sp>
        <p:nvSpPr>
          <p:cNvPr id="5" name="מלבן מעוגל 4"/>
          <p:cNvSpPr/>
          <p:nvPr/>
        </p:nvSpPr>
        <p:spPr>
          <a:xfrm>
            <a:off x="2857488" y="785794"/>
            <a:ext cx="3429024"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Head of the Home Front Command</a:t>
            </a:r>
            <a:endParaRPr lang="he-IL" b="1" dirty="0">
              <a:solidFill>
                <a:schemeClr val="tx1"/>
              </a:solidFill>
            </a:endParaRPr>
          </a:p>
        </p:txBody>
      </p:sp>
      <p:cxnSp>
        <p:nvCxnSpPr>
          <p:cNvPr id="7" name="מחבר ישר 6"/>
          <p:cNvCxnSpPr/>
          <p:nvPr/>
        </p:nvCxnSpPr>
        <p:spPr>
          <a:xfrm flipV="1">
            <a:off x="142844" y="2071678"/>
            <a:ext cx="8858312" cy="2"/>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מחבר ישר 7"/>
          <p:cNvCxnSpPr>
            <a:stCxn id="5" idx="2"/>
          </p:cNvCxnSpPr>
          <p:nvPr/>
        </p:nvCxnSpPr>
        <p:spPr>
          <a:xfrm rot="5400000">
            <a:off x="3750463" y="2250273"/>
            <a:ext cx="164307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מחבר ישר 8"/>
          <p:cNvCxnSpPr/>
          <p:nvPr/>
        </p:nvCxnSpPr>
        <p:spPr>
          <a:xfrm rot="16200000" flipV="1">
            <a:off x="750069" y="2178831"/>
            <a:ext cx="214314" cy="5"/>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rot="16200000" flipV="1">
            <a:off x="8108184" y="2178832"/>
            <a:ext cx="214314" cy="5"/>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מלבן מעוגל 22"/>
          <p:cNvSpPr/>
          <p:nvPr/>
        </p:nvSpPr>
        <p:spPr>
          <a:xfrm>
            <a:off x="857224" y="3071810"/>
            <a:ext cx="1357322" cy="571504"/>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bg1"/>
                </a:solidFill>
              </a:rPr>
              <a:t>Medicine</a:t>
            </a:r>
            <a:endParaRPr lang="he-IL" sz="1400" b="1" dirty="0">
              <a:solidFill>
                <a:schemeClr val="bg1"/>
              </a:solidFill>
            </a:endParaRPr>
          </a:p>
        </p:txBody>
      </p:sp>
      <p:sp>
        <p:nvSpPr>
          <p:cNvPr id="24" name="מלבן מעוגל 23"/>
          <p:cNvSpPr/>
          <p:nvPr/>
        </p:nvSpPr>
        <p:spPr>
          <a:xfrm>
            <a:off x="6858016" y="3071810"/>
            <a:ext cx="1357322" cy="571504"/>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bg1"/>
                </a:solidFill>
              </a:rPr>
              <a:t>Doctrine and Development</a:t>
            </a:r>
            <a:endParaRPr lang="he-IL" sz="1400" b="1" dirty="0">
              <a:solidFill>
                <a:schemeClr val="bg1"/>
              </a:solidFill>
            </a:endParaRPr>
          </a:p>
        </p:txBody>
      </p:sp>
      <p:sp>
        <p:nvSpPr>
          <p:cNvPr id="25" name="מלבן מעוגל 24"/>
          <p:cNvSpPr/>
          <p:nvPr/>
        </p:nvSpPr>
        <p:spPr>
          <a:xfrm>
            <a:off x="2357422" y="3071810"/>
            <a:ext cx="1357322" cy="571504"/>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bg1"/>
                </a:solidFill>
              </a:rPr>
              <a:t>Civil Protection</a:t>
            </a:r>
            <a:endParaRPr lang="he-IL" sz="1400" b="1" dirty="0">
              <a:solidFill>
                <a:schemeClr val="bg1"/>
              </a:solidFill>
            </a:endParaRPr>
          </a:p>
        </p:txBody>
      </p:sp>
      <p:sp>
        <p:nvSpPr>
          <p:cNvPr id="26" name="מלבן מעוגל 25"/>
          <p:cNvSpPr/>
          <p:nvPr/>
        </p:nvSpPr>
        <p:spPr>
          <a:xfrm>
            <a:off x="3857620" y="3071810"/>
            <a:ext cx="1357322" cy="571504"/>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bg1"/>
                </a:solidFill>
              </a:rPr>
              <a:t>Protective Kits</a:t>
            </a:r>
            <a:endParaRPr lang="he-IL" sz="1400" b="1" dirty="0">
              <a:solidFill>
                <a:schemeClr val="bg1"/>
              </a:solidFill>
            </a:endParaRPr>
          </a:p>
        </p:txBody>
      </p:sp>
      <p:sp>
        <p:nvSpPr>
          <p:cNvPr id="27" name="מלבן מעוגל 26"/>
          <p:cNvSpPr/>
          <p:nvPr/>
        </p:nvSpPr>
        <p:spPr>
          <a:xfrm>
            <a:off x="285720" y="2285992"/>
            <a:ext cx="1214446" cy="571504"/>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bg1"/>
                </a:solidFill>
              </a:rPr>
              <a:t>Personnel</a:t>
            </a:r>
            <a:endParaRPr lang="he-IL" sz="1400" b="1" dirty="0">
              <a:solidFill>
                <a:schemeClr val="bg1"/>
              </a:solidFill>
            </a:endParaRPr>
          </a:p>
        </p:txBody>
      </p:sp>
      <p:sp>
        <p:nvSpPr>
          <p:cNvPr id="28" name="מלבן מעוגל 27"/>
          <p:cNvSpPr/>
          <p:nvPr/>
        </p:nvSpPr>
        <p:spPr>
          <a:xfrm>
            <a:off x="1643042" y="2285992"/>
            <a:ext cx="1357322" cy="571504"/>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bg1"/>
                </a:solidFill>
              </a:rPr>
              <a:t>Operations</a:t>
            </a:r>
            <a:endParaRPr lang="he-IL" sz="1400" b="1" dirty="0">
              <a:solidFill>
                <a:schemeClr val="bg1"/>
              </a:solidFill>
            </a:endParaRPr>
          </a:p>
        </p:txBody>
      </p:sp>
      <p:sp>
        <p:nvSpPr>
          <p:cNvPr id="29" name="מלבן מעוגל 28"/>
          <p:cNvSpPr/>
          <p:nvPr/>
        </p:nvSpPr>
        <p:spPr>
          <a:xfrm>
            <a:off x="3143240" y="2285992"/>
            <a:ext cx="1357322" cy="571504"/>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bg1"/>
                </a:solidFill>
              </a:rPr>
              <a:t>Budgeting</a:t>
            </a:r>
            <a:endParaRPr lang="he-IL" sz="1400" b="1" dirty="0">
              <a:solidFill>
                <a:schemeClr val="bg1"/>
              </a:solidFill>
            </a:endParaRPr>
          </a:p>
        </p:txBody>
      </p:sp>
      <p:sp>
        <p:nvSpPr>
          <p:cNvPr id="30" name="מלבן מעוגל 29"/>
          <p:cNvSpPr/>
          <p:nvPr/>
        </p:nvSpPr>
        <p:spPr>
          <a:xfrm>
            <a:off x="4643438" y="2285992"/>
            <a:ext cx="1357322" cy="571504"/>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bg1"/>
                </a:solidFill>
              </a:rPr>
              <a:t>Communications</a:t>
            </a:r>
            <a:endParaRPr lang="he-IL" sz="1400" b="1" dirty="0">
              <a:solidFill>
                <a:schemeClr val="bg1"/>
              </a:solidFill>
            </a:endParaRPr>
          </a:p>
        </p:txBody>
      </p:sp>
      <p:sp>
        <p:nvSpPr>
          <p:cNvPr id="31" name="מלבן מעוגל 30"/>
          <p:cNvSpPr/>
          <p:nvPr/>
        </p:nvSpPr>
        <p:spPr>
          <a:xfrm>
            <a:off x="6143636" y="2285992"/>
            <a:ext cx="1357322" cy="571504"/>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bg1"/>
                </a:solidFill>
              </a:rPr>
              <a:t>Logistics</a:t>
            </a:r>
            <a:endParaRPr lang="he-IL" sz="1400" b="1" dirty="0">
              <a:solidFill>
                <a:schemeClr val="bg1"/>
              </a:solidFill>
            </a:endParaRPr>
          </a:p>
        </p:txBody>
      </p:sp>
      <p:sp>
        <p:nvSpPr>
          <p:cNvPr id="32" name="מלבן מעוגל 31"/>
          <p:cNvSpPr/>
          <p:nvPr/>
        </p:nvSpPr>
        <p:spPr>
          <a:xfrm>
            <a:off x="7643834" y="2285992"/>
            <a:ext cx="1214446" cy="571504"/>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bg1"/>
                </a:solidFill>
              </a:rPr>
              <a:t>Intelligence</a:t>
            </a:r>
            <a:endParaRPr lang="he-IL" sz="1400" b="1" dirty="0">
              <a:solidFill>
                <a:schemeClr val="bg1"/>
              </a:solidFill>
            </a:endParaRPr>
          </a:p>
        </p:txBody>
      </p:sp>
      <p:sp>
        <p:nvSpPr>
          <p:cNvPr id="33" name="מלבן מעוגל 32"/>
          <p:cNvSpPr/>
          <p:nvPr/>
        </p:nvSpPr>
        <p:spPr>
          <a:xfrm>
            <a:off x="5357818" y="3071810"/>
            <a:ext cx="1357322" cy="571504"/>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bg1"/>
                </a:solidFill>
              </a:rPr>
              <a:t>Population</a:t>
            </a:r>
            <a:endParaRPr lang="he-IL" sz="1400" b="1" dirty="0">
              <a:solidFill>
                <a:schemeClr val="bg1"/>
              </a:solidFill>
            </a:endParaRPr>
          </a:p>
        </p:txBody>
      </p:sp>
      <p:cxnSp>
        <p:nvCxnSpPr>
          <p:cNvPr id="36" name="מחבר ישר 35"/>
          <p:cNvCxnSpPr/>
          <p:nvPr/>
        </p:nvCxnSpPr>
        <p:spPr>
          <a:xfrm rot="16200000" flipV="1">
            <a:off x="2178830" y="2178833"/>
            <a:ext cx="214314" cy="5"/>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rot="16200000" flipV="1">
            <a:off x="3679022" y="2178833"/>
            <a:ext cx="214314" cy="5"/>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rot="16200000" flipV="1">
            <a:off x="5179220" y="2178833"/>
            <a:ext cx="214314" cy="5"/>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מחבר ישר 38"/>
          <p:cNvCxnSpPr/>
          <p:nvPr/>
        </p:nvCxnSpPr>
        <p:spPr>
          <a:xfrm rot="16200000" flipV="1">
            <a:off x="6679424" y="2178833"/>
            <a:ext cx="214314" cy="5"/>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rot="5400000" flipH="1" flipV="1">
            <a:off x="7072331" y="2571743"/>
            <a:ext cx="1000132" cy="2"/>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מחבר ישר 41"/>
          <p:cNvCxnSpPr/>
          <p:nvPr/>
        </p:nvCxnSpPr>
        <p:spPr>
          <a:xfrm rot="5400000" flipH="1" flipV="1">
            <a:off x="5572133" y="2571743"/>
            <a:ext cx="1000132" cy="2"/>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rot="5400000" flipH="1" flipV="1">
            <a:off x="1071539" y="2571743"/>
            <a:ext cx="1000132" cy="2"/>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מחבר ישר 43"/>
          <p:cNvCxnSpPr/>
          <p:nvPr/>
        </p:nvCxnSpPr>
        <p:spPr>
          <a:xfrm rot="5400000" flipH="1" flipV="1">
            <a:off x="2571737" y="2571743"/>
            <a:ext cx="1000132" cy="2"/>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מחבר ישר 45"/>
          <p:cNvCxnSpPr/>
          <p:nvPr/>
        </p:nvCxnSpPr>
        <p:spPr>
          <a:xfrm rot="5400000" flipH="1" flipV="1">
            <a:off x="-1750262" y="3964784"/>
            <a:ext cx="3786214" cy="2"/>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מלבן מעוגל 47"/>
          <p:cNvSpPr/>
          <p:nvPr/>
        </p:nvSpPr>
        <p:spPr>
          <a:xfrm>
            <a:off x="1000100" y="1357298"/>
            <a:ext cx="1785950" cy="571504"/>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bg1"/>
                </a:solidFill>
              </a:rPr>
              <a:t>Chief of Staff</a:t>
            </a:r>
            <a:endParaRPr lang="he-IL" sz="1400" b="1" dirty="0">
              <a:solidFill>
                <a:schemeClr val="bg1"/>
              </a:solidFill>
            </a:endParaRPr>
          </a:p>
        </p:txBody>
      </p:sp>
      <p:cxnSp>
        <p:nvCxnSpPr>
          <p:cNvPr id="49" name="מחבר ישר 48"/>
          <p:cNvCxnSpPr>
            <a:endCxn id="48" idx="3"/>
          </p:cNvCxnSpPr>
          <p:nvPr/>
        </p:nvCxnSpPr>
        <p:spPr>
          <a:xfrm rot="10800000">
            <a:off x="2786050" y="1643050"/>
            <a:ext cx="178595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מחבר ישר 65"/>
          <p:cNvCxnSpPr/>
          <p:nvPr/>
        </p:nvCxnSpPr>
        <p:spPr>
          <a:xfrm>
            <a:off x="142844" y="4143380"/>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a:off x="142844" y="4572008"/>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מחבר ישר 71"/>
          <p:cNvCxnSpPr/>
          <p:nvPr/>
        </p:nvCxnSpPr>
        <p:spPr>
          <a:xfrm>
            <a:off x="142844" y="5000636"/>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מחבר ישר 72"/>
          <p:cNvCxnSpPr/>
          <p:nvPr/>
        </p:nvCxnSpPr>
        <p:spPr>
          <a:xfrm>
            <a:off x="142844" y="5429264"/>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a:off x="142844" y="5857892"/>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מלבן מעוגל 56"/>
          <p:cNvSpPr/>
          <p:nvPr/>
        </p:nvSpPr>
        <p:spPr>
          <a:xfrm>
            <a:off x="428596" y="4000504"/>
            <a:ext cx="2357454" cy="35719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Northern District</a:t>
            </a:r>
            <a:endParaRPr lang="he-IL" sz="1400" b="1" dirty="0">
              <a:solidFill>
                <a:schemeClr val="tx1"/>
              </a:solidFill>
            </a:endParaRPr>
          </a:p>
        </p:txBody>
      </p:sp>
      <p:sp>
        <p:nvSpPr>
          <p:cNvPr id="58" name="מלבן מעוגל 57"/>
          <p:cNvSpPr/>
          <p:nvPr/>
        </p:nvSpPr>
        <p:spPr>
          <a:xfrm>
            <a:off x="428596" y="4429132"/>
            <a:ext cx="2357454" cy="35719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Southern District</a:t>
            </a:r>
            <a:endParaRPr lang="he-IL" sz="1400" b="1" dirty="0">
              <a:solidFill>
                <a:schemeClr val="tx1"/>
              </a:solidFill>
            </a:endParaRPr>
          </a:p>
        </p:txBody>
      </p:sp>
      <p:sp>
        <p:nvSpPr>
          <p:cNvPr id="59" name="מלבן מעוגל 58"/>
          <p:cNvSpPr/>
          <p:nvPr/>
        </p:nvSpPr>
        <p:spPr>
          <a:xfrm>
            <a:off x="428596" y="4857760"/>
            <a:ext cx="2357454" cy="35719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Jerusalem District</a:t>
            </a:r>
            <a:endParaRPr lang="he-IL" sz="1400" b="1" dirty="0">
              <a:solidFill>
                <a:schemeClr val="tx1"/>
              </a:solidFill>
            </a:endParaRPr>
          </a:p>
        </p:txBody>
      </p:sp>
      <p:sp>
        <p:nvSpPr>
          <p:cNvPr id="60" name="מלבן מעוגל 59"/>
          <p:cNvSpPr/>
          <p:nvPr/>
        </p:nvSpPr>
        <p:spPr>
          <a:xfrm>
            <a:off x="428596" y="5286388"/>
            <a:ext cx="2357454" cy="35719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Dan District</a:t>
            </a:r>
            <a:endParaRPr lang="he-IL" sz="1400" b="1" dirty="0">
              <a:solidFill>
                <a:schemeClr val="tx1"/>
              </a:solidFill>
            </a:endParaRPr>
          </a:p>
        </p:txBody>
      </p:sp>
      <p:sp>
        <p:nvSpPr>
          <p:cNvPr id="61" name="מלבן מעוגל 60"/>
          <p:cNvSpPr/>
          <p:nvPr/>
        </p:nvSpPr>
        <p:spPr>
          <a:xfrm>
            <a:off x="428596" y="5715016"/>
            <a:ext cx="2357454" cy="35719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Central District</a:t>
            </a:r>
            <a:endParaRPr lang="he-IL" sz="1400" b="1" dirty="0">
              <a:solidFill>
                <a:schemeClr val="tx1"/>
              </a:solidFill>
            </a:endParaRPr>
          </a:p>
        </p:txBody>
      </p:sp>
      <p:cxnSp>
        <p:nvCxnSpPr>
          <p:cNvPr id="81" name="מחבר ישר 80"/>
          <p:cNvCxnSpPr/>
          <p:nvPr/>
        </p:nvCxnSpPr>
        <p:spPr>
          <a:xfrm rot="5400000" flipH="1" flipV="1">
            <a:off x="7536677" y="3536157"/>
            <a:ext cx="2928958"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 name="מלבן מעוגל 81"/>
          <p:cNvSpPr/>
          <p:nvPr/>
        </p:nvSpPr>
        <p:spPr>
          <a:xfrm>
            <a:off x="6357950" y="4857760"/>
            <a:ext cx="2357454" cy="35719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National Rescue School</a:t>
            </a:r>
            <a:endParaRPr lang="he-IL" sz="1400" b="1" dirty="0">
              <a:solidFill>
                <a:schemeClr val="tx1"/>
              </a:solidFill>
            </a:endParaRPr>
          </a:p>
        </p:txBody>
      </p:sp>
      <p:sp>
        <p:nvSpPr>
          <p:cNvPr id="83" name="מלבן מעוגל 82"/>
          <p:cNvSpPr/>
          <p:nvPr/>
        </p:nvSpPr>
        <p:spPr>
          <a:xfrm>
            <a:off x="6357950" y="4429132"/>
            <a:ext cx="2357454" cy="35719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Active Duty Company</a:t>
            </a:r>
            <a:endParaRPr lang="he-IL" sz="1400" b="1" dirty="0">
              <a:solidFill>
                <a:schemeClr val="tx1"/>
              </a:solidFill>
            </a:endParaRPr>
          </a:p>
        </p:txBody>
      </p:sp>
      <p:sp>
        <p:nvSpPr>
          <p:cNvPr id="84" name="מלבן מעוגל 83"/>
          <p:cNvSpPr/>
          <p:nvPr/>
        </p:nvSpPr>
        <p:spPr>
          <a:xfrm>
            <a:off x="6357950" y="4000504"/>
            <a:ext cx="2357454" cy="35719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National Rescue Unit</a:t>
            </a:r>
            <a:endParaRPr lang="he-IL" sz="1400" b="1" dirty="0">
              <a:solidFill>
                <a:schemeClr val="tx1"/>
              </a:solidFill>
            </a:endParaRPr>
          </a:p>
        </p:txBody>
      </p:sp>
      <p:cxnSp>
        <p:nvCxnSpPr>
          <p:cNvPr id="85" name="מחבר ישר 84"/>
          <p:cNvCxnSpPr/>
          <p:nvPr/>
        </p:nvCxnSpPr>
        <p:spPr>
          <a:xfrm>
            <a:off x="8715404" y="4143380"/>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6" name="מחבר ישר 85"/>
          <p:cNvCxnSpPr/>
          <p:nvPr/>
        </p:nvCxnSpPr>
        <p:spPr>
          <a:xfrm>
            <a:off x="8715404" y="4572008"/>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7" name="מחבר ישר 86"/>
          <p:cNvCxnSpPr/>
          <p:nvPr/>
        </p:nvCxnSpPr>
        <p:spPr>
          <a:xfrm>
            <a:off x="8715404" y="5000636"/>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34</a:t>
            </a:fld>
            <a:endParaRPr lang="he-IL" sz="1800" dirty="0">
              <a:solidFill>
                <a:schemeClr val="bg2"/>
              </a:solidFill>
              <a:cs typeface="Arial" pitchFamily="34" charset="0"/>
            </a:endParaRPr>
          </a:p>
        </p:txBody>
      </p:sp>
      <p:sp>
        <p:nvSpPr>
          <p:cNvPr id="4" name="כותרת 3"/>
          <p:cNvSpPr txBox="1">
            <a:spLocks/>
          </p:cNvSpPr>
          <p:nvPr/>
        </p:nvSpPr>
        <p:spPr>
          <a:xfrm>
            <a:off x="457200" y="2428868"/>
            <a:ext cx="8229600" cy="1143000"/>
          </a:xfrm>
          <a:prstGeom prst="rect">
            <a:avLst/>
          </a:prstGeom>
        </p:spPr>
        <p:txBody>
          <a:bodyPr/>
          <a:lstStyle/>
          <a:p>
            <a:pPr marL="0" marR="0" lvl="0" indent="0" algn="ctr" defTabSz="914400" rtl="0" eaLnBrk="0" latinLnBrk="0" hangingPunct="0">
              <a:lnSpc>
                <a:spcPct val="100000"/>
              </a:lnSpc>
              <a:buClrTx/>
              <a:buSzTx/>
              <a:buFontTx/>
              <a:buNone/>
              <a:tabLst/>
              <a:defRPr/>
            </a:pPr>
            <a:endParaRPr lang="he-IL" sz="3600" b="1" dirty="0">
              <a:ea typeface="+mj-ea"/>
              <a:cs typeface="+mn-cs"/>
            </a:endParaRPr>
          </a:p>
        </p:txBody>
      </p:sp>
      <p:sp>
        <p:nvSpPr>
          <p:cNvPr id="10" name="Rectangle 16"/>
          <p:cNvSpPr>
            <a:spLocks noChangeArrowheads="1"/>
          </p:cNvSpPr>
          <p:nvPr/>
        </p:nvSpPr>
        <p:spPr bwMode="auto">
          <a:xfrm>
            <a:off x="0" y="1974850"/>
            <a:ext cx="9144000" cy="216853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18900000" scaled="0"/>
          </a:gradFill>
          <a:ln w="9525">
            <a:noFill/>
            <a:miter lim="800000"/>
            <a:headEnd/>
            <a:tailEnd/>
          </a:ln>
          <a:effectLst/>
        </p:spPr>
        <p:txBody>
          <a:bodyPr wrap="none" anchor="ctr"/>
          <a:lstStyle/>
          <a:p>
            <a:pPr>
              <a:defRPr/>
            </a:pPr>
            <a:endParaRPr lang="he-IL"/>
          </a:p>
        </p:txBody>
      </p:sp>
      <p:pic>
        <p:nvPicPr>
          <p:cNvPr id="11" name="Picture 5" descr="צהל צבע אנגלית"/>
          <p:cNvPicPr>
            <a:picLocks noChangeAspect="1" noChangeArrowheads="1"/>
          </p:cNvPicPr>
          <p:nvPr/>
        </p:nvPicPr>
        <p:blipFill>
          <a:blip r:embed="rId2" cstate="email"/>
          <a:stretch>
            <a:fillRect/>
          </a:stretch>
        </p:blipFill>
        <p:spPr bwMode="auto">
          <a:xfrm>
            <a:off x="3428992" y="3286124"/>
            <a:ext cx="2420314" cy="21431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Rectangle 44"/>
          <p:cNvSpPr>
            <a:spLocks noChangeArrowheads="1"/>
          </p:cNvSpPr>
          <p:nvPr/>
        </p:nvSpPr>
        <p:spPr bwMode="auto">
          <a:xfrm>
            <a:off x="14761" y="2428868"/>
            <a:ext cx="9129239" cy="830997"/>
          </a:xfrm>
          <a:prstGeom prst="rect">
            <a:avLst/>
          </a:prstGeom>
          <a:noFill/>
          <a:ln w="9525">
            <a:noFill/>
            <a:miter lim="800000"/>
            <a:headEnd/>
            <a:tailEnd/>
          </a:ln>
        </p:spPr>
        <p:txBody>
          <a:bodyPr wrap="square">
            <a:spAutoFit/>
          </a:bodyPr>
          <a:lstStyle/>
          <a:p>
            <a:pPr algn="ctr" rtl="0">
              <a:spcBef>
                <a:spcPct val="50000"/>
              </a:spcBef>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The Forces </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982678D1-B02A-402A-A855-3766198ACAD1}" type="slidenum">
              <a:rPr lang="he-IL" sz="1800" smtClean="0">
                <a:solidFill>
                  <a:schemeClr val="bg2"/>
                </a:solidFill>
                <a:cs typeface="Arial" pitchFamily="34" charset="0"/>
              </a:rPr>
              <a:pPr>
                <a:defRPr/>
              </a:pPr>
              <a:t>35</a:t>
            </a:fld>
            <a:endParaRPr lang="he-IL" sz="1800" dirty="0">
              <a:solidFill>
                <a:schemeClr val="bg2"/>
              </a:solidFill>
              <a:cs typeface="Arial" pitchFamily="34" charset="0"/>
            </a:endParaRPr>
          </a:p>
        </p:txBody>
      </p:sp>
      <p:sp>
        <p:nvSpPr>
          <p:cNvPr id="4" name="TextBox 3"/>
          <p:cNvSpPr txBox="1"/>
          <p:nvPr/>
        </p:nvSpPr>
        <p:spPr>
          <a:xfrm>
            <a:off x="1500227" y="285728"/>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Ground Forces</a:t>
            </a:r>
            <a:endParaRPr lang="en-US" sz="2000" b="1" dirty="0">
              <a:effectLst>
                <a:outerShdw blurRad="38100" dist="38100" dir="2700000" algn="tl">
                  <a:srgbClr val="000000">
                    <a:alpha val="43137"/>
                  </a:srgbClr>
                </a:outerShdw>
              </a:effectLst>
            </a:endParaRPr>
          </a:p>
          <a:p>
            <a:pPr algn="just" rtl="0">
              <a:defRPr/>
            </a:pPr>
            <a:endParaRPr lang="en-US" sz="1400" u="sng" dirty="0"/>
          </a:p>
          <a:p>
            <a:pPr algn="just" rtl="0">
              <a:defRPr/>
            </a:pPr>
            <a:endParaRPr lang="en-US" sz="1400" dirty="0"/>
          </a:p>
        </p:txBody>
      </p:sp>
      <p:sp>
        <p:nvSpPr>
          <p:cNvPr id="7" name="מלבן מעוגל 6"/>
          <p:cNvSpPr/>
          <p:nvPr/>
        </p:nvSpPr>
        <p:spPr>
          <a:xfrm>
            <a:off x="2857488" y="785794"/>
            <a:ext cx="3429024"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Chief of the Ground Forces</a:t>
            </a:r>
            <a:endParaRPr lang="he-IL" b="1" dirty="0">
              <a:solidFill>
                <a:schemeClr val="tx1"/>
              </a:solidFill>
            </a:endParaRPr>
          </a:p>
        </p:txBody>
      </p:sp>
      <p:cxnSp>
        <p:nvCxnSpPr>
          <p:cNvPr id="8" name="מחבר ישר 7"/>
          <p:cNvCxnSpPr/>
          <p:nvPr/>
        </p:nvCxnSpPr>
        <p:spPr>
          <a:xfrm>
            <a:off x="785786" y="4000504"/>
            <a:ext cx="7572428"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מלבן מעוגל 24"/>
          <p:cNvSpPr/>
          <p:nvPr/>
        </p:nvSpPr>
        <p:spPr>
          <a:xfrm>
            <a:off x="178563" y="4500570"/>
            <a:ext cx="1285884"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bg1"/>
                </a:solidFill>
              </a:rPr>
              <a:t>Human Resources Division</a:t>
            </a:r>
            <a:endParaRPr lang="he-IL" sz="1200" b="1" dirty="0">
              <a:solidFill>
                <a:schemeClr val="bg1"/>
              </a:solidFill>
            </a:endParaRPr>
          </a:p>
        </p:txBody>
      </p:sp>
      <p:sp>
        <p:nvSpPr>
          <p:cNvPr id="26" name="מלבן מעוגל 25"/>
          <p:cNvSpPr/>
          <p:nvPr/>
        </p:nvSpPr>
        <p:spPr>
          <a:xfrm>
            <a:off x="7679553" y="4500570"/>
            <a:ext cx="1285884"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bg1"/>
                </a:solidFill>
              </a:rPr>
              <a:t>Tactical Command College</a:t>
            </a:r>
            <a:endParaRPr lang="he-IL" sz="1200" b="1" dirty="0">
              <a:solidFill>
                <a:schemeClr val="bg1"/>
              </a:solidFill>
            </a:endParaRPr>
          </a:p>
        </p:txBody>
      </p:sp>
      <p:sp>
        <p:nvSpPr>
          <p:cNvPr id="27" name="מלבן מעוגל 26"/>
          <p:cNvSpPr/>
          <p:nvPr/>
        </p:nvSpPr>
        <p:spPr>
          <a:xfrm>
            <a:off x="1678761" y="4500570"/>
            <a:ext cx="1285884"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bg1"/>
                </a:solidFill>
              </a:rPr>
              <a:t>Training and Doctrine Division</a:t>
            </a:r>
            <a:endParaRPr lang="he-IL" sz="1200" b="1" dirty="0">
              <a:solidFill>
                <a:schemeClr val="bg1"/>
              </a:solidFill>
            </a:endParaRPr>
          </a:p>
        </p:txBody>
      </p:sp>
      <p:sp>
        <p:nvSpPr>
          <p:cNvPr id="28" name="מלבן מעוגל 27"/>
          <p:cNvSpPr/>
          <p:nvPr/>
        </p:nvSpPr>
        <p:spPr>
          <a:xfrm>
            <a:off x="3178959" y="4500570"/>
            <a:ext cx="1285884"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bg1"/>
                </a:solidFill>
              </a:rPr>
              <a:t>Chief of the Armor Corps</a:t>
            </a:r>
            <a:endParaRPr lang="he-IL" sz="1200" b="1" dirty="0">
              <a:solidFill>
                <a:schemeClr val="bg1"/>
              </a:solidFill>
            </a:endParaRPr>
          </a:p>
        </p:txBody>
      </p:sp>
      <p:sp>
        <p:nvSpPr>
          <p:cNvPr id="29" name="מלבן מעוגל 28"/>
          <p:cNvSpPr/>
          <p:nvPr/>
        </p:nvSpPr>
        <p:spPr>
          <a:xfrm>
            <a:off x="4679157" y="4500570"/>
            <a:ext cx="1285884"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bg1"/>
                </a:solidFill>
              </a:rPr>
              <a:t>Chief of the Combat Engineering Corps</a:t>
            </a:r>
            <a:endParaRPr lang="he-IL" sz="1200" b="1" dirty="0">
              <a:solidFill>
                <a:schemeClr val="bg1"/>
              </a:solidFill>
            </a:endParaRPr>
          </a:p>
        </p:txBody>
      </p:sp>
      <p:sp>
        <p:nvSpPr>
          <p:cNvPr id="30" name="מלבן מעוגל 29"/>
          <p:cNvSpPr/>
          <p:nvPr/>
        </p:nvSpPr>
        <p:spPr>
          <a:xfrm>
            <a:off x="6179355" y="4500570"/>
            <a:ext cx="1285884"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bg1"/>
                </a:solidFill>
              </a:rPr>
              <a:t>Chief of the Field Artillery Corps</a:t>
            </a:r>
            <a:endParaRPr lang="he-IL" sz="1200" b="1" dirty="0">
              <a:solidFill>
                <a:schemeClr val="bg1"/>
              </a:solidFill>
            </a:endParaRPr>
          </a:p>
        </p:txBody>
      </p:sp>
      <p:sp>
        <p:nvSpPr>
          <p:cNvPr id="33" name="מלבן מעוגל 32"/>
          <p:cNvSpPr/>
          <p:nvPr/>
        </p:nvSpPr>
        <p:spPr>
          <a:xfrm>
            <a:off x="928662" y="5357826"/>
            <a:ext cx="1285884"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bg1"/>
                </a:solidFill>
              </a:rPr>
              <a:t>Technology Division</a:t>
            </a:r>
            <a:endParaRPr lang="he-IL" sz="1200" b="1" dirty="0">
              <a:solidFill>
                <a:schemeClr val="bg1"/>
              </a:solidFill>
            </a:endParaRPr>
          </a:p>
        </p:txBody>
      </p:sp>
      <p:sp>
        <p:nvSpPr>
          <p:cNvPr id="34" name="מלבן מעוגל 33"/>
          <p:cNvSpPr/>
          <p:nvPr/>
        </p:nvSpPr>
        <p:spPr>
          <a:xfrm>
            <a:off x="2428860" y="5357826"/>
            <a:ext cx="1285884"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bg1"/>
                </a:solidFill>
              </a:rPr>
              <a:t>C4I Division</a:t>
            </a:r>
            <a:endParaRPr lang="he-IL" sz="1200" b="1" dirty="0">
              <a:solidFill>
                <a:schemeClr val="bg1"/>
              </a:solidFill>
            </a:endParaRPr>
          </a:p>
        </p:txBody>
      </p:sp>
      <p:sp>
        <p:nvSpPr>
          <p:cNvPr id="35" name="מלבן מעוגל 34"/>
          <p:cNvSpPr/>
          <p:nvPr/>
        </p:nvSpPr>
        <p:spPr>
          <a:xfrm>
            <a:off x="3929058" y="5357826"/>
            <a:ext cx="1285884"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bg1"/>
                </a:solidFill>
              </a:rPr>
              <a:t>Chief of the Combat Collection Corps</a:t>
            </a:r>
            <a:endParaRPr lang="he-IL" sz="1200" b="1" dirty="0">
              <a:solidFill>
                <a:schemeClr val="bg1"/>
              </a:solidFill>
            </a:endParaRPr>
          </a:p>
        </p:txBody>
      </p:sp>
      <p:sp>
        <p:nvSpPr>
          <p:cNvPr id="36" name="מלבן מעוגל 35"/>
          <p:cNvSpPr/>
          <p:nvPr/>
        </p:nvSpPr>
        <p:spPr>
          <a:xfrm>
            <a:off x="5429256" y="5357826"/>
            <a:ext cx="1285884"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bg1"/>
                </a:solidFill>
              </a:rPr>
              <a:t>Chief of the Infantry and Paratroopers Corps</a:t>
            </a:r>
            <a:endParaRPr lang="he-IL" sz="1200" b="1" dirty="0">
              <a:solidFill>
                <a:schemeClr val="bg1"/>
              </a:solidFill>
            </a:endParaRPr>
          </a:p>
        </p:txBody>
      </p:sp>
      <p:sp>
        <p:nvSpPr>
          <p:cNvPr id="37" name="מלבן מעוגל 36"/>
          <p:cNvSpPr/>
          <p:nvPr/>
        </p:nvSpPr>
        <p:spPr>
          <a:xfrm>
            <a:off x="6929454" y="5357826"/>
            <a:ext cx="1285884"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bg1"/>
                </a:solidFill>
              </a:rPr>
              <a:t>National Training Center</a:t>
            </a:r>
            <a:endParaRPr lang="he-IL" sz="1200" b="1" dirty="0">
              <a:solidFill>
                <a:schemeClr val="bg1"/>
              </a:solidFill>
            </a:endParaRPr>
          </a:p>
        </p:txBody>
      </p:sp>
      <p:cxnSp>
        <p:nvCxnSpPr>
          <p:cNvPr id="40" name="מחבר ישר 39"/>
          <p:cNvCxnSpPr>
            <a:stCxn id="33" idx="0"/>
          </p:cNvCxnSpPr>
          <p:nvPr/>
        </p:nvCxnSpPr>
        <p:spPr>
          <a:xfrm rot="5400000" flipH="1" flipV="1">
            <a:off x="892943" y="4679165"/>
            <a:ext cx="135732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מחבר ישר 43"/>
          <p:cNvCxnSpPr/>
          <p:nvPr/>
        </p:nvCxnSpPr>
        <p:spPr>
          <a:xfrm rot="5400000" flipH="1" flipV="1">
            <a:off x="2393141" y="4679165"/>
            <a:ext cx="135732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מחבר ישר 44"/>
          <p:cNvCxnSpPr/>
          <p:nvPr/>
        </p:nvCxnSpPr>
        <p:spPr>
          <a:xfrm rot="5400000" flipH="1" flipV="1">
            <a:off x="3893339" y="4679165"/>
            <a:ext cx="135732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מחבר ישר 45"/>
          <p:cNvCxnSpPr/>
          <p:nvPr/>
        </p:nvCxnSpPr>
        <p:spPr>
          <a:xfrm rot="5400000" flipH="1" flipV="1">
            <a:off x="5393537" y="4679165"/>
            <a:ext cx="135732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a:xfrm rot="5400000" flipH="1" flipV="1">
            <a:off x="6893735" y="4679165"/>
            <a:ext cx="135732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מחבר ישר 47"/>
          <p:cNvCxnSpPr>
            <a:endCxn id="7" idx="2"/>
          </p:cNvCxnSpPr>
          <p:nvPr/>
        </p:nvCxnSpPr>
        <p:spPr>
          <a:xfrm rot="5400000" flipH="1" flipV="1">
            <a:off x="3286116" y="2714620"/>
            <a:ext cx="2571768"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מחבר ישר 71"/>
          <p:cNvCxnSpPr/>
          <p:nvPr/>
        </p:nvCxnSpPr>
        <p:spPr>
          <a:xfrm rot="16200000" flipV="1">
            <a:off x="535755" y="4250534"/>
            <a:ext cx="500067" cy="5"/>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9" name="מחבר ישר 78"/>
          <p:cNvCxnSpPr/>
          <p:nvPr/>
        </p:nvCxnSpPr>
        <p:spPr>
          <a:xfrm rot="16200000" flipV="1">
            <a:off x="2035948" y="4250535"/>
            <a:ext cx="500067" cy="5"/>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0" name="מחבר ישר 79"/>
          <p:cNvCxnSpPr/>
          <p:nvPr/>
        </p:nvCxnSpPr>
        <p:spPr>
          <a:xfrm rot="16200000" flipV="1">
            <a:off x="3536151" y="4250536"/>
            <a:ext cx="500067" cy="5"/>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1" name="מחבר ישר 80"/>
          <p:cNvCxnSpPr/>
          <p:nvPr/>
        </p:nvCxnSpPr>
        <p:spPr>
          <a:xfrm rot="16200000" flipV="1">
            <a:off x="5036344" y="4250536"/>
            <a:ext cx="500067" cy="5"/>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2" name="מחבר ישר 81"/>
          <p:cNvCxnSpPr/>
          <p:nvPr/>
        </p:nvCxnSpPr>
        <p:spPr>
          <a:xfrm rot="16200000" flipV="1">
            <a:off x="6536547" y="4250536"/>
            <a:ext cx="500067" cy="5"/>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מחבר ישר 82"/>
          <p:cNvCxnSpPr/>
          <p:nvPr/>
        </p:nvCxnSpPr>
        <p:spPr>
          <a:xfrm rot="16200000" flipV="1">
            <a:off x="8108183" y="4250536"/>
            <a:ext cx="500067" cy="5"/>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6" name="מלבן מעוגל 85"/>
          <p:cNvSpPr/>
          <p:nvPr/>
        </p:nvSpPr>
        <p:spPr>
          <a:xfrm>
            <a:off x="7715272" y="2714620"/>
            <a:ext cx="1285884"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bg1"/>
                </a:solidFill>
              </a:rPr>
              <a:t>Company and Battalion Commanders Course</a:t>
            </a:r>
            <a:endParaRPr lang="he-IL" sz="1200" b="1" dirty="0">
              <a:solidFill>
                <a:schemeClr val="bg1"/>
              </a:solidFill>
            </a:endParaRPr>
          </a:p>
        </p:txBody>
      </p:sp>
      <p:cxnSp>
        <p:nvCxnSpPr>
          <p:cNvPr id="87" name="מחבר ישר 86"/>
          <p:cNvCxnSpPr/>
          <p:nvPr/>
        </p:nvCxnSpPr>
        <p:spPr>
          <a:xfrm rot="16200000" flipV="1">
            <a:off x="8108183" y="3750468"/>
            <a:ext cx="500067" cy="5"/>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9" name="מלבן מעוגל 88"/>
          <p:cNvSpPr/>
          <p:nvPr/>
        </p:nvSpPr>
        <p:spPr>
          <a:xfrm>
            <a:off x="1571604" y="1857364"/>
            <a:ext cx="2286016"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bg1"/>
                </a:solidFill>
              </a:rPr>
              <a:t>Planning Division and COS</a:t>
            </a:r>
            <a:endParaRPr lang="he-IL" sz="1400" b="1" dirty="0">
              <a:solidFill>
                <a:schemeClr val="bg1"/>
              </a:solidFill>
            </a:endParaRPr>
          </a:p>
        </p:txBody>
      </p:sp>
      <p:sp>
        <p:nvSpPr>
          <p:cNvPr id="90" name="מלבן מעוגל 89"/>
          <p:cNvSpPr/>
          <p:nvPr/>
        </p:nvSpPr>
        <p:spPr>
          <a:xfrm>
            <a:off x="5286380" y="1857364"/>
            <a:ext cx="2286016" cy="78581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Territorial Commands</a:t>
            </a:r>
            <a:endParaRPr lang="he-IL" sz="1400" b="1" dirty="0">
              <a:solidFill>
                <a:schemeClr val="tx1"/>
              </a:solidFill>
            </a:endParaRPr>
          </a:p>
        </p:txBody>
      </p:sp>
      <p:cxnSp>
        <p:nvCxnSpPr>
          <p:cNvPr id="91" name="מחבר ישר 90"/>
          <p:cNvCxnSpPr/>
          <p:nvPr/>
        </p:nvCxnSpPr>
        <p:spPr>
          <a:xfrm>
            <a:off x="3857620" y="2285992"/>
            <a:ext cx="71438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מחבר ישר 97"/>
          <p:cNvCxnSpPr/>
          <p:nvPr/>
        </p:nvCxnSpPr>
        <p:spPr>
          <a:xfrm>
            <a:off x="4572000" y="2285992"/>
            <a:ext cx="714380" cy="0"/>
          </a:xfrm>
          <a:prstGeom prst="line">
            <a:avLst/>
          </a:prstGeom>
          <a:ln w="25400">
            <a:solidFill>
              <a:schemeClr val="tx1"/>
            </a:solidFill>
            <a:prstDash val="sysDot"/>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982678D1-B02A-402A-A855-3766198ACAD1}" type="slidenum">
              <a:rPr lang="he-IL" sz="1800" smtClean="0">
                <a:solidFill>
                  <a:schemeClr val="bg2"/>
                </a:solidFill>
                <a:cs typeface="Arial" pitchFamily="34" charset="0"/>
              </a:rPr>
              <a:pPr>
                <a:defRPr/>
              </a:pPr>
              <a:t>36</a:t>
            </a:fld>
            <a:endParaRPr lang="he-IL" sz="1800" dirty="0">
              <a:solidFill>
                <a:schemeClr val="bg2"/>
              </a:solidFill>
              <a:cs typeface="Arial" pitchFamily="34" charset="0"/>
            </a:endParaRPr>
          </a:p>
        </p:txBody>
      </p:sp>
      <p:sp>
        <p:nvSpPr>
          <p:cNvPr id="4" name="TextBox 3"/>
          <p:cNvSpPr txBox="1"/>
          <p:nvPr/>
        </p:nvSpPr>
        <p:spPr>
          <a:xfrm>
            <a:off x="1500227" y="250432"/>
            <a:ext cx="8715375" cy="1015663"/>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Ground Forces - Mission</a:t>
            </a:r>
            <a:endParaRPr lang="en-US" sz="2000" b="1" dirty="0">
              <a:effectLst>
                <a:outerShdw blurRad="38100" dist="38100" dir="2700000" algn="tl">
                  <a:srgbClr val="000000">
                    <a:alpha val="43137"/>
                  </a:srgbClr>
                </a:outerShdw>
              </a:effectLst>
            </a:endParaRPr>
          </a:p>
          <a:p>
            <a:pPr algn="just" rtl="0">
              <a:defRPr/>
            </a:pPr>
            <a:endParaRPr lang="en-US" sz="2000" b="1" dirty="0">
              <a:effectLst>
                <a:outerShdw blurRad="38100" dist="38100" dir="2700000" algn="tl">
                  <a:srgbClr val="000000">
                    <a:alpha val="43137"/>
                  </a:srgbClr>
                </a:outerShdw>
              </a:effectLst>
            </a:endParaRPr>
          </a:p>
          <a:p>
            <a:pPr algn="just" rtl="0">
              <a:defRPr/>
            </a:pPr>
            <a:endParaRPr lang="en-US" sz="2000" b="1" dirty="0">
              <a:effectLst>
                <a:outerShdw blurRad="38100" dist="38100" dir="2700000" algn="tl">
                  <a:srgbClr val="000000">
                    <a:alpha val="43137"/>
                  </a:srgbClr>
                </a:outerShdw>
              </a:effectLst>
            </a:endParaRPr>
          </a:p>
        </p:txBody>
      </p:sp>
      <p:sp>
        <p:nvSpPr>
          <p:cNvPr id="5" name="מלבן 4"/>
          <p:cNvSpPr/>
          <p:nvPr/>
        </p:nvSpPr>
        <p:spPr>
          <a:xfrm>
            <a:off x="214282" y="2500306"/>
            <a:ext cx="8643998" cy="1180644"/>
          </a:xfrm>
          <a:prstGeom prst="rect">
            <a:avLst/>
          </a:prstGeom>
          <a:solidFill>
            <a:srgbClr val="5C94EE"/>
          </a:solidFill>
        </p:spPr>
        <p:txBody>
          <a:bodyPr wrap="square">
            <a:spAutoFit/>
          </a:bodyPr>
          <a:lstStyle/>
          <a:p>
            <a:pPr marL="266700" indent="-266700" algn="just" rtl="0" eaLnBrk="0" hangingPunct="0">
              <a:lnSpc>
                <a:spcPct val="110000"/>
              </a:lnSpc>
              <a:spcBef>
                <a:spcPct val="20000"/>
              </a:spcBef>
              <a:buClr>
                <a:schemeClr val="accent6">
                  <a:lumMod val="75000"/>
                </a:schemeClr>
              </a:buClr>
              <a:buSzPct val="75000"/>
              <a:defRPr/>
            </a:pPr>
            <a:r>
              <a:rPr lang="en-US" sz="2200" dirty="0" smtClean="0">
                <a:latin typeface="+mn-lt"/>
                <a:cs typeface="David" pitchFamily="2" charset="-79"/>
              </a:rPr>
              <a:t>To build up the Ground Forces and to maintain the optimal competence of the forces by combining concepts, necessary capabilities and resources.</a:t>
            </a:r>
          </a:p>
        </p:txBody>
      </p:sp>
      <p:sp>
        <p:nvSpPr>
          <p:cNvPr id="6" name="לחצן פעולה: בית 5">
            <a:hlinkClick r:id="rId2" action="ppaction://hlinksldjump" highlightClick="1"/>
          </p:cNvPr>
          <p:cNvSpPr/>
          <p:nvPr/>
        </p:nvSpPr>
        <p:spPr>
          <a:xfrm>
            <a:off x="8501090" y="5929330"/>
            <a:ext cx="571504" cy="500066"/>
          </a:xfrm>
          <a:prstGeom prst="actionButtonHom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982678D1-B02A-402A-A855-3766198ACAD1}" type="slidenum">
              <a:rPr lang="he-IL" sz="1800" smtClean="0">
                <a:solidFill>
                  <a:schemeClr val="bg2"/>
                </a:solidFill>
                <a:cs typeface="Arial" pitchFamily="34" charset="0"/>
              </a:rPr>
              <a:pPr>
                <a:defRPr/>
              </a:pPr>
              <a:t>37</a:t>
            </a:fld>
            <a:endParaRPr lang="he-IL" sz="1800" dirty="0">
              <a:solidFill>
                <a:schemeClr val="bg2"/>
              </a:solidFill>
              <a:cs typeface="Arial" pitchFamily="34" charset="0"/>
            </a:endParaRPr>
          </a:p>
        </p:txBody>
      </p:sp>
      <p:sp>
        <p:nvSpPr>
          <p:cNvPr id="4" name="TextBox 3"/>
          <p:cNvSpPr txBox="1"/>
          <p:nvPr/>
        </p:nvSpPr>
        <p:spPr>
          <a:xfrm>
            <a:off x="1500227" y="285728"/>
            <a:ext cx="8715375" cy="892552"/>
          </a:xfrm>
          <a:prstGeom prst="rect">
            <a:avLst/>
          </a:prstGeom>
          <a:noFill/>
        </p:spPr>
        <p:txBody>
          <a:bodyPr rtlCol="1">
            <a:spAutoFit/>
          </a:bodyPr>
          <a:lstStyle/>
          <a:p>
            <a:pPr algn="l" rtl="0">
              <a:defRPr/>
            </a:pPr>
            <a:r>
              <a:rPr lang="en-US" sz="2400" b="1" dirty="0" smtClean="0">
                <a:effectLst>
                  <a:outerShdw blurRad="38100" dist="38100" dir="2700000" algn="tl">
                    <a:srgbClr val="000000">
                      <a:alpha val="43137"/>
                    </a:srgbClr>
                  </a:outerShdw>
                </a:effectLst>
              </a:rPr>
              <a:t>The Air Force</a:t>
            </a:r>
            <a:endParaRPr lang="en-US" sz="2400" dirty="0"/>
          </a:p>
          <a:p>
            <a:pPr algn="just" rtl="0">
              <a:defRPr/>
            </a:pPr>
            <a:endParaRPr lang="en-US" sz="1400" u="sng" dirty="0"/>
          </a:p>
          <a:p>
            <a:pPr algn="just" rtl="0">
              <a:defRPr/>
            </a:pPr>
            <a:endParaRPr lang="en-US" sz="1400" dirty="0"/>
          </a:p>
        </p:txBody>
      </p:sp>
      <p:sp>
        <p:nvSpPr>
          <p:cNvPr id="7" name="מלבן מעוגל 6"/>
          <p:cNvSpPr/>
          <p:nvPr/>
        </p:nvSpPr>
        <p:spPr>
          <a:xfrm>
            <a:off x="3000364" y="785794"/>
            <a:ext cx="3429024"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Chief of the Air Force</a:t>
            </a:r>
            <a:endParaRPr lang="he-IL" b="1" dirty="0">
              <a:solidFill>
                <a:schemeClr val="tx1"/>
              </a:solidFill>
            </a:endParaRPr>
          </a:p>
        </p:txBody>
      </p:sp>
      <p:cxnSp>
        <p:nvCxnSpPr>
          <p:cNvPr id="8" name="מחבר ישר 7"/>
          <p:cNvCxnSpPr/>
          <p:nvPr/>
        </p:nvCxnSpPr>
        <p:spPr>
          <a:xfrm>
            <a:off x="214282" y="2214554"/>
            <a:ext cx="814393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מחבר ישר 43"/>
          <p:cNvCxnSpPr>
            <a:stCxn id="33" idx="0"/>
          </p:cNvCxnSpPr>
          <p:nvPr/>
        </p:nvCxnSpPr>
        <p:spPr>
          <a:xfrm rot="5400000" flipH="1" flipV="1">
            <a:off x="3857620" y="2357430"/>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מחבר ישר 44"/>
          <p:cNvCxnSpPr>
            <a:endCxn id="38" idx="0"/>
          </p:cNvCxnSpPr>
          <p:nvPr/>
        </p:nvCxnSpPr>
        <p:spPr>
          <a:xfrm rot="5400000">
            <a:off x="5286381" y="2357429"/>
            <a:ext cx="285752" cy="2"/>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מחבר ישר 45"/>
          <p:cNvCxnSpPr>
            <a:endCxn id="39" idx="0"/>
          </p:cNvCxnSpPr>
          <p:nvPr/>
        </p:nvCxnSpPr>
        <p:spPr>
          <a:xfrm rot="5400000">
            <a:off x="6715141" y="2357429"/>
            <a:ext cx="285752" cy="2"/>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מחבר ישר 71"/>
          <p:cNvCxnSpPr>
            <a:stCxn id="25" idx="0"/>
          </p:cNvCxnSpPr>
          <p:nvPr/>
        </p:nvCxnSpPr>
        <p:spPr>
          <a:xfrm rot="5400000" flipH="1" flipV="1">
            <a:off x="928662" y="2357430"/>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9" name="מחבר ישר 78"/>
          <p:cNvCxnSpPr>
            <a:stCxn id="27" idx="0"/>
          </p:cNvCxnSpPr>
          <p:nvPr/>
        </p:nvCxnSpPr>
        <p:spPr>
          <a:xfrm rot="5400000" flipH="1" flipV="1">
            <a:off x="2428860" y="2357430"/>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0" name="מחבר ישר 79"/>
          <p:cNvCxnSpPr>
            <a:stCxn id="50" idx="0"/>
            <a:endCxn id="7" idx="2"/>
          </p:cNvCxnSpPr>
          <p:nvPr/>
        </p:nvCxnSpPr>
        <p:spPr>
          <a:xfrm rot="5400000" flipH="1" flipV="1">
            <a:off x="3714744" y="2428868"/>
            <a:ext cx="200026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1" name="מחבר ישר 80"/>
          <p:cNvCxnSpPr/>
          <p:nvPr/>
        </p:nvCxnSpPr>
        <p:spPr>
          <a:xfrm rot="16200000" flipV="1">
            <a:off x="5536415" y="2821775"/>
            <a:ext cx="1214448" cy="6"/>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2" name="מחבר ישר 81"/>
          <p:cNvCxnSpPr>
            <a:stCxn id="41" idx="0"/>
          </p:cNvCxnSpPr>
          <p:nvPr/>
        </p:nvCxnSpPr>
        <p:spPr>
          <a:xfrm rot="5400000" flipH="1" flipV="1">
            <a:off x="8215338" y="2357430"/>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מלבן מעוגל 24"/>
          <p:cNvSpPr/>
          <p:nvPr/>
        </p:nvSpPr>
        <p:spPr>
          <a:xfrm>
            <a:off x="428596" y="2500306"/>
            <a:ext cx="1285884"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bg1"/>
                </a:solidFill>
              </a:rPr>
              <a:t>Air Defense</a:t>
            </a:r>
            <a:endParaRPr lang="he-IL" sz="1200" b="1" dirty="0">
              <a:solidFill>
                <a:schemeClr val="bg1"/>
              </a:solidFill>
            </a:endParaRPr>
          </a:p>
        </p:txBody>
      </p:sp>
      <p:sp>
        <p:nvSpPr>
          <p:cNvPr id="27" name="מלבן מעוגל 26"/>
          <p:cNvSpPr/>
          <p:nvPr/>
        </p:nvSpPr>
        <p:spPr>
          <a:xfrm>
            <a:off x="1928794" y="2500306"/>
            <a:ext cx="1285884"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bg1"/>
                </a:solidFill>
              </a:rPr>
              <a:t>Intelligence Division</a:t>
            </a:r>
            <a:endParaRPr lang="he-IL" sz="1200" b="1" dirty="0">
              <a:solidFill>
                <a:schemeClr val="bg1"/>
              </a:solidFill>
            </a:endParaRPr>
          </a:p>
        </p:txBody>
      </p:sp>
      <p:sp>
        <p:nvSpPr>
          <p:cNvPr id="33" name="מלבן מעוגל 32"/>
          <p:cNvSpPr/>
          <p:nvPr/>
        </p:nvSpPr>
        <p:spPr>
          <a:xfrm>
            <a:off x="3357554" y="2500306"/>
            <a:ext cx="1285884"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bg1"/>
                </a:solidFill>
              </a:rPr>
              <a:t>Personnel</a:t>
            </a:r>
            <a:endParaRPr lang="he-IL" sz="1200" b="1" dirty="0">
              <a:solidFill>
                <a:schemeClr val="bg1"/>
              </a:solidFill>
            </a:endParaRPr>
          </a:p>
        </p:txBody>
      </p:sp>
      <p:sp>
        <p:nvSpPr>
          <p:cNvPr id="38" name="מלבן מעוגל 37"/>
          <p:cNvSpPr/>
          <p:nvPr/>
        </p:nvSpPr>
        <p:spPr>
          <a:xfrm>
            <a:off x="4786314" y="2500306"/>
            <a:ext cx="1285884"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bg1"/>
                </a:solidFill>
              </a:rPr>
              <a:t>Material Directorate</a:t>
            </a:r>
            <a:endParaRPr lang="he-IL" sz="1200" b="1" dirty="0">
              <a:solidFill>
                <a:schemeClr val="bg1"/>
              </a:solidFill>
            </a:endParaRPr>
          </a:p>
        </p:txBody>
      </p:sp>
      <p:sp>
        <p:nvSpPr>
          <p:cNvPr id="39" name="מלבן מעוגל 38"/>
          <p:cNvSpPr/>
          <p:nvPr/>
        </p:nvSpPr>
        <p:spPr>
          <a:xfrm>
            <a:off x="6215074" y="2500306"/>
            <a:ext cx="1285884"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bg1"/>
                </a:solidFill>
              </a:rPr>
              <a:t>Air Division</a:t>
            </a:r>
            <a:endParaRPr lang="he-IL" sz="1200" b="1" dirty="0">
              <a:solidFill>
                <a:schemeClr val="bg1"/>
              </a:solidFill>
            </a:endParaRPr>
          </a:p>
        </p:txBody>
      </p:sp>
      <p:sp>
        <p:nvSpPr>
          <p:cNvPr id="41" name="מלבן מעוגל 40"/>
          <p:cNvSpPr/>
          <p:nvPr/>
        </p:nvSpPr>
        <p:spPr>
          <a:xfrm>
            <a:off x="7715272" y="2500306"/>
            <a:ext cx="1285884"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bg1"/>
                </a:solidFill>
              </a:rPr>
              <a:t>Helicopter Division</a:t>
            </a:r>
            <a:endParaRPr lang="he-IL" sz="1200" b="1" dirty="0">
              <a:solidFill>
                <a:schemeClr val="bg1"/>
              </a:solidFill>
            </a:endParaRPr>
          </a:p>
        </p:txBody>
      </p:sp>
      <p:sp>
        <p:nvSpPr>
          <p:cNvPr id="43" name="מלבן מעוגל 42"/>
          <p:cNvSpPr/>
          <p:nvPr/>
        </p:nvSpPr>
        <p:spPr>
          <a:xfrm>
            <a:off x="1142976" y="3429000"/>
            <a:ext cx="1285884"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tx1"/>
                </a:solidFill>
              </a:rPr>
              <a:t>Campaign Planning Dept.</a:t>
            </a:r>
            <a:endParaRPr lang="he-IL" sz="1200" b="1" dirty="0">
              <a:solidFill>
                <a:schemeClr val="tx1"/>
              </a:solidFill>
            </a:endParaRPr>
          </a:p>
        </p:txBody>
      </p:sp>
      <p:sp>
        <p:nvSpPr>
          <p:cNvPr id="49" name="מלבן מעוגל 48"/>
          <p:cNvSpPr/>
          <p:nvPr/>
        </p:nvSpPr>
        <p:spPr>
          <a:xfrm>
            <a:off x="2643174" y="3429000"/>
            <a:ext cx="1285884"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tx1"/>
                </a:solidFill>
              </a:rPr>
              <a:t>Special Air Forces</a:t>
            </a:r>
            <a:endParaRPr lang="he-IL" sz="1200" b="1" dirty="0">
              <a:solidFill>
                <a:schemeClr val="tx1"/>
              </a:solidFill>
            </a:endParaRPr>
          </a:p>
        </p:txBody>
      </p:sp>
      <p:sp>
        <p:nvSpPr>
          <p:cNvPr id="50" name="מלבן מעוגל 49"/>
          <p:cNvSpPr/>
          <p:nvPr/>
        </p:nvSpPr>
        <p:spPr>
          <a:xfrm>
            <a:off x="4071934" y="3429000"/>
            <a:ext cx="1285884"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tx1"/>
                </a:solidFill>
              </a:rPr>
              <a:t>Safety and Inspection Directory</a:t>
            </a:r>
            <a:endParaRPr lang="he-IL" sz="1200" b="1" dirty="0">
              <a:solidFill>
                <a:schemeClr val="tx1"/>
              </a:solidFill>
            </a:endParaRPr>
          </a:p>
        </p:txBody>
      </p:sp>
      <p:sp>
        <p:nvSpPr>
          <p:cNvPr id="51" name="מלבן מעוגל 50"/>
          <p:cNvSpPr/>
          <p:nvPr/>
        </p:nvSpPr>
        <p:spPr>
          <a:xfrm>
            <a:off x="5500694" y="3429000"/>
            <a:ext cx="1285884"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tx1"/>
                </a:solidFill>
              </a:rPr>
              <a:t>ATC Units</a:t>
            </a:r>
            <a:endParaRPr lang="he-IL" sz="1200" b="1" dirty="0">
              <a:solidFill>
                <a:schemeClr val="tx1"/>
              </a:solidFill>
            </a:endParaRPr>
          </a:p>
        </p:txBody>
      </p:sp>
      <p:sp>
        <p:nvSpPr>
          <p:cNvPr id="52" name="מלבן מעוגל 51"/>
          <p:cNvSpPr/>
          <p:nvPr/>
        </p:nvSpPr>
        <p:spPr>
          <a:xfrm>
            <a:off x="6929454" y="3429000"/>
            <a:ext cx="1285884"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err="1" smtClean="0">
                <a:solidFill>
                  <a:schemeClr val="tx1"/>
                </a:solidFill>
              </a:rPr>
              <a:t>Jointness</a:t>
            </a:r>
            <a:r>
              <a:rPr lang="en-US" sz="1200" b="1" dirty="0" smtClean="0">
                <a:solidFill>
                  <a:schemeClr val="tx1"/>
                </a:solidFill>
              </a:rPr>
              <a:t> Unit</a:t>
            </a:r>
            <a:endParaRPr lang="he-IL" sz="1200" b="1" dirty="0">
              <a:solidFill>
                <a:schemeClr val="tx1"/>
              </a:solidFill>
            </a:endParaRPr>
          </a:p>
        </p:txBody>
      </p:sp>
      <p:cxnSp>
        <p:nvCxnSpPr>
          <p:cNvPr id="56" name="מחבר ישר 55"/>
          <p:cNvCxnSpPr/>
          <p:nvPr/>
        </p:nvCxnSpPr>
        <p:spPr>
          <a:xfrm rot="16200000" flipV="1">
            <a:off x="6965169" y="2821775"/>
            <a:ext cx="1214448" cy="6"/>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מחבר ישר 56"/>
          <p:cNvCxnSpPr/>
          <p:nvPr/>
        </p:nvCxnSpPr>
        <p:spPr>
          <a:xfrm rot="16200000" flipV="1">
            <a:off x="1178697" y="2821775"/>
            <a:ext cx="1214448" cy="6"/>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מחבר ישר 57"/>
          <p:cNvCxnSpPr/>
          <p:nvPr/>
        </p:nvCxnSpPr>
        <p:spPr>
          <a:xfrm rot="16200000" flipV="1">
            <a:off x="2678889" y="2821776"/>
            <a:ext cx="1214448" cy="6"/>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rot="5400000" flipH="1" flipV="1">
            <a:off x="-1107321" y="3536157"/>
            <a:ext cx="264320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4" name="מחבר ישר 83"/>
          <p:cNvCxnSpPr/>
          <p:nvPr/>
        </p:nvCxnSpPr>
        <p:spPr>
          <a:xfrm flipV="1">
            <a:off x="214282" y="4857760"/>
            <a:ext cx="5786478" cy="9524"/>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2" name="מלבן 91"/>
          <p:cNvSpPr/>
          <p:nvPr/>
        </p:nvSpPr>
        <p:spPr>
          <a:xfrm>
            <a:off x="1428728" y="5143512"/>
            <a:ext cx="1857388" cy="35719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3" name="מלבן 92"/>
          <p:cNvSpPr/>
          <p:nvPr/>
        </p:nvSpPr>
        <p:spPr>
          <a:xfrm>
            <a:off x="1581128" y="5295912"/>
            <a:ext cx="1857388" cy="35719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4" name="מלבן 93"/>
          <p:cNvSpPr/>
          <p:nvPr/>
        </p:nvSpPr>
        <p:spPr>
          <a:xfrm>
            <a:off x="1733528" y="5448312"/>
            <a:ext cx="1857388" cy="35719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5" name="מלבן 94"/>
          <p:cNvSpPr/>
          <p:nvPr/>
        </p:nvSpPr>
        <p:spPr>
          <a:xfrm>
            <a:off x="1885928" y="5600712"/>
            <a:ext cx="1857388" cy="35719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6" name="מלבן 95"/>
          <p:cNvSpPr/>
          <p:nvPr/>
        </p:nvSpPr>
        <p:spPr>
          <a:xfrm>
            <a:off x="2038328" y="5753112"/>
            <a:ext cx="1857388" cy="35719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7" name="מלבן 96"/>
          <p:cNvSpPr/>
          <p:nvPr/>
        </p:nvSpPr>
        <p:spPr>
          <a:xfrm>
            <a:off x="2190728" y="5905512"/>
            <a:ext cx="1857388" cy="35719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Wings</a:t>
            </a:r>
            <a:endParaRPr lang="he-IL" dirty="0"/>
          </a:p>
        </p:txBody>
      </p:sp>
      <p:sp>
        <p:nvSpPr>
          <p:cNvPr id="105" name="מלבן 104"/>
          <p:cNvSpPr/>
          <p:nvPr/>
        </p:nvSpPr>
        <p:spPr>
          <a:xfrm>
            <a:off x="5024446" y="5072074"/>
            <a:ext cx="1857388" cy="35719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מלבן 105"/>
          <p:cNvSpPr/>
          <p:nvPr/>
        </p:nvSpPr>
        <p:spPr>
          <a:xfrm>
            <a:off x="5176846" y="5224474"/>
            <a:ext cx="1857388" cy="35719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7" name="מלבן 106"/>
          <p:cNvSpPr/>
          <p:nvPr/>
        </p:nvSpPr>
        <p:spPr>
          <a:xfrm>
            <a:off x="5329246" y="5376874"/>
            <a:ext cx="1857388" cy="35719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8" name="מלבן 107"/>
          <p:cNvSpPr/>
          <p:nvPr/>
        </p:nvSpPr>
        <p:spPr>
          <a:xfrm>
            <a:off x="5481646" y="5529274"/>
            <a:ext cx="1857388" cy="35719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9" name="מלבן 108"/>
          <p:cNvSpPr/>
          <p:nvPr/>
        </p:nvSpPr>
        <p:spPr>
          <a:xfrm>
            <a:off x="5634046" y="5681674"/>
            <a:ext cx="1857388" cy="35719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0" name="מלבן 109"/>
          <p:cNvSpPr/>
          <p:nvPr/>
        </p:nvSpPr>
        <p:spPr>
          <a:xfrm>
            <a:off x="5786446" y="5834074"/>
            <a:ext cx="1857388" cy="35719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AFBs</a:t>
            </a:r>
            <a:endParaRPr lang="he-IL" dirty="0"/>
          </a:p>
        </p:txBody>
      </p:sp>
      <p:cxnSp>
        <p:nvCxnSpPr>
          <p:cNvPr id="111" name="מחבר ישר 110"/>
          <p:cNvCxnSpPr/>
          <p:nvPr/>
        </p:nvCxnSpPr>
        <p:spPr>
          <a:xfrm rot="5400000" flipH="1" flipV="1">
            <a:off x="2285984" y="5000636"/>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2" name="מחבר ישר 111"/>
          <p:cNvCxnSpPr/>
          <p:nvPr/>
        </p:nvCxnSpPr>
        <p:spPr>
          <a:xfrm rot="5400000" flipH="1" flipV="1">
            <a:off x="5893603" y="4964917"/>
            <a:ext cx="21431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4" name="מלבן מעוגל 113"/>
          <p:cNvSpPr/>
          <p:nvPr/>
        </p:nvSpPr>
        <p:spPr>
          <a:xfrm>
            <a:off x="571472" y="1500174"/>
            <a:ext cx="2286016" cy="500066"/>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bg1"/>
                </a:solidFill>
              </a:rPr>
              <a:t>Chief of Staff</a:t>
            </a:r>
            <a:endParaRPr lang="he-IL" sz="1200" b="1" dirty="0">
              <a:solidFill>
                <a:schemeClr val="bg1"/>
              </a:solidFill>
            </a:endParaRPr>
          </a:p>
        </p:txBody>
      </p:sp>
      <p:cxnSp>
        <p:nvCxnSpPr>
          <p:cNvPr id="115" name="מחבר ישר 114"/>
          <p:cNvCxnSpPr/>
          <p:nvPr/>
        </p:nvCxnSpPr>
        <p:spPr>
          <a:xfrm rot="10800000">
            <a:off x="2857488" y="1785927"/>
            <a:ext cx="1857388" cy="3"/>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מלבן 104"/>
          <p:cNvSpPr/>
          <p:nvPr/>
        </p:nvSpPr>
        <p:spPr>
          <a:xfrm>
            <a:off x="142844" y="2357430"/>
            <a:ext cx="8786874" cy="2000264"/>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מלבן 46"/>
          <p:cNvSpPr/>
          <p:nvPr/>
        </p:nvSpPr>
        <p:spPr>
          <a:xfrm>
            <a:off x="142844" y="4357694"/>
            <a:ext cx="8786874" cy="107157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מלבן 47"/>
          <p:cNvSpPr/>
          <p:nvPr/>
        </p:nvSpPr>
        <p:spPr>
          <a:xfrm>
            <a:off x="142844" y="5429264"/>
            <a:ext cx="8786874" cy="10001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extBox 3"/>
          <p:cNvSpPr txBox="1"/>
          <p:nvPr/>
        </p:nvSpPr>
        <p:spPr>
          <a:xfrm>
            <a:off x="1428789" y="250432"/>
            <a:ext cx="8715375" cy="892552"/>
          </a:xfrm>
          <a:prstGeom prst="rect">
            <a:avLst/>
          </a:prstGeom>
          <a:noFill/>
        </p:spPr>
        <p:txBody>
          <a:bodyPr rtlCol="1">
            <a:spAutoFit/>
          </a:bodyPr>
          <a:lstStyle/>
          <a:p>
            <a:pPr algn="l" rtl="0">
              <a:defRPr/>
            </a:pPr>
            <a:r>
              <a:rPr lang="en-US" sz="2400" b="1" dirty="0" smtClean="0">
                <a:effectLst>
                  <a:outerShdw blurRad="38100" dist="38100" dir="2700000" algn="tl">
                    <a:srgbClr val="000000">
                      <a:alpha val="43137"/>
                    </a:srgbClr>
                  </a:outerShdw>
                </a:effectLst>
              </a:rPr>
              <a:t>The Navy</a:t>
            </a:r>
            <a:endParaRPr lang="en-US" sz="2400" dirty="0"/>
          </a:p>
          <a:p>
            <a:pPr algn="just" rtl="0">
              <a:defRPr/>
            </a:pPr>
            <a:endParaRPr lang="en-US" sz="1400" u="sng" dirty="0"/>
          </a:p>
          <a:p>
            <a:pPr algn="just" rtl="0">
              <a:defRPr/>
            </a:pPr>
            <a:endParaRPr lang="en-US" sz="1400" dirty="0"/>
          </a:p>
        </p:txBody>
      </p:sp>
      <p:sp>
        <p:nvSpPr>
          <p:cNvPr id="7" name="מלבן מעוגל 6"/>
          <p:cNvSpPr/>
          <p:nvPr/>
        </p:nvSpPr>
        <p:spPr>
          <a:xfrm>
            <a:off x="2428860" y="857232"/>
            <a:ext cx="3429024" cy="571504"/>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Israeli Navy Commander in Chief</a:t>
            </a:r>
            <a:endParaRPr lang="he-IL" b="1" dirty="0">
              <a:solidFill>
                <a:schemeClr val="tx1"/>
              </a:solidFill>
            </a:endParaRPr>
          </a:p>
        </p:txBody>
      </p:sp>
      <p:cxnSp>
        <p:nvCxnSpPr>
          <p:cNvPr id="8" name="מחבר ישר 7"/>
          <p:cNvCxnSpPr/>
          <p:nvPr/>
        </p:nvCxnSpPr>
        <p:spPr>
          <a:xfrm>
            <a:off x="1000100" y="2428868"/>
            <a:ext cx="6143668"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מחבר ישר 43"/>
          <p:cNvCxnSpPr/>
          <p:nvPr/>
        </p:nvCxnSpPr>
        <p:spPr>
          <a:xfrm rot="5400000" flipH="1" flipV="1">
            <a:off x="2571737" y="4000505"/>
            <a:ext cx="3143270" cy="1"/>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4" name="מלבן מעוגל 113"/>
          <p:cNvSpPr/>
          <p:nvPr/>
        </p:nvSpPr>
        <p:spPr>
          <a:xfrm>
            <a:off x="4643438" y="1571612"/>
            <a:ext cx="2071702"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bg1"/>
                </a:solidFill>
              </a:rPr>
              <a:t>Deputy Commander in Chief and Chief of Staff</a:t>
            </a:r>
            <a:endParaRPr lang="he-IL" sz="1200" b="1" dirty="0">
              <a:solidFill>
                <a:schemeClr val="bg1"/>
              </a:solidFill>
            </a:endParaRPr>
          </a:p>
        </p:txBody>
      </p:sp>
      <p:cxnSp>
        <p:nvCxnSpPr>
          <p:cNvPr id="115" name="מחבר ישר 114"/>
          <p:cNvCxnSpPr/>
          <p:nvPr/>
        </p:nvCxnSpPr>
        <p:spPr>
          <a:xfrm rot="10800000">
            <a:off x="4143372" y="1928802"/>
            <a:ext cx="50006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מחבר ישר 61"/>
          <p:cNvCxnSpPr/>
          <p:nvPr/>
        </p:nvCxnSpPr>
        <p:spPr>
          <a:xfrm rot="16200000" flipH="1">
            <a:off x="7072330" y="2500305"/>
            <a:ext cx="142875" cy="1"/>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מחבר ישר 68"/>
          <p:cNvCxnSpPr/>
          <p:nvPr/>
        </p:nvCxnSpPr>
        <p:spPr>
          <a:xfrm rot="5400000">
            <a:off x="5143504" y="2500306"/>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מחבר ישר 69"/>
          <p:cNvCxnSpPr/>
          <p:nvPr/>
        </p:nvCxnSpPr>
        <p:spPr>
          <a:xfrm rot="16200000" flipH="1">
            <a:off x="3071802" y="2500306"/>
            <a:ext cx="142875" cy="1"/>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rot="16200000" flipH="1">
            <a:off x="928662" y="2500305"/>
            <a:ext cx="142875" cy="1"/>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מחבר ישר 76"/>
          <p:cNvCxnSpPr/>
          <p:nvPr/>
        </p:nvCxnSpPr>
        <p:spPr>
          <a:xfrm>
            <a:off x="1142976" y="4500570"/>
            <a:ext cx="607223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8" name="מחבר ישר 77"/>
          <p:cNvCxnSpPr/>
          <p:nvPr/>
        </p:nvCxnSpPr>
        <p:spPr>
          <a:xfrm>
            <a:off x="1785918" y="5572140"/>
            <a:ext cx="478634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5" name="מלבן מעוגל 84"/>
          <p:cNvSpPr/>
          <p:nvPr/>
        </p:nvSpPr>
        <p:spPr>
          <a:xfrm>
            <a:off x="6215074" y="2571744"/>
            <a:ext cx="1857388" cy="71438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tx1"/>
                </a:solidFill>
              </a:rPr>
              <a:t>Naval Ops Command</a:t>
            </a:r>
          </a:p>
        </p:txBody>
      </p:sp>
      <p:sp>
        <p:nvSpPr>
          <p:cNvPr id="102" name="מלבן מעוגל 101"/>
          <p:cNvSpPr/>
          <p:nvPr/>
        </p:nvSpPr>
        <p:spPr>
          <a:xfrm>
            <a:off x="4214810" y="2571744"/>
            <a:ext cx="1857388" cy="71438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tx1"/>
                </a:solidFill>
              </a:rPr>
              <a:t>Materiel Command</a:t>
            </a:r>
          </a:p>
        </p:txBody>
      </p:sp>
      <p:sp>
        <p:nvSpPr>
          <p:cNvPr id="103" name="מלבן מעוגל 102"/>
          <p:cNvSpPr/>
          <p:nvPr/>
        </p:nvSpPr>
        <p:spPr>
          <a:xfrm>
            <a:off x="2214546" y="2571744"/>
            <a:ext cx="1857388" cy="71438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tx1"/>
                </a:solidFill>
              </a:rPr>
              <a:t>Personnel Command</a:t>
            </a:r>
          </a:p>
        </p:txBody>
      </p:sp>
      <p:sp>
        <p:nvSpPr>
          <p:cNvPr id="104" name="מלבן מעוגל 103"/>
          <p:cNvSpPr/>
          <p:nvPr/>
        </p:nvSpPr>
        <p:spPr>
          <a:xfrm>
            <a:off x="214282" y="2571744"/>
            <a:ext cx="1857388" cy="71438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tx1"/>
                </a:solidFill>
              </a:rPr>
              <a:t>Intelligence Command</a:t>
            </a:r>
            <a:endParaRPr lang="he-IL" sz="1200" b="1" dirty="0">
              <a:solidFill>
                <a:schemeClr val="tx1"/>
              </a:solidFill>
            </a:endParaRPr>
          </a:p>
        </p:txBody>
      </p:sp>
      <p:sp>
        <p:nvSpPr>
          <p:cNvPr id="117" name="מלבן מעוגל 116"/>
          <p:cNvSpPr/>
          <p:nvPr/>
        </p:nvSpPr>
        <p:spPr>
          <a:xfrm>
            <a:off x="214282" y="4643446"/>
            <a:ext cx="1857388"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bg1"/>
                </a:solidFill>
              </a:rPr>
              <a:t>Red Sea Naval Arena</a:t>
            </a:r>
            <a:endParaRPr lang="he-IL" sz="1200" b="1" dirty="0">
              <a:solidFill>
                <a:schemeClr val="bg1"/>
              </a:solidFill>
            </a:endParaRPr>
          </a:p>
        </p:txBody>
      </p:sp>
      <p:sp>
        <p:nvSpPr>
          <p:cNvPr id="118" name="מלבן מעוגל 117"/>
          <p:cNvSpPr/>
          <p:nvPr/>
        </p:nvSpPr>
        <p:spPr>
          <a:xfrm>
            <a:off x="2214546" y="4643446"/>
            <a:ext cx="1857388"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bg1"/>
                </a:solidFill>
              </a:rPr>
              <a:t>Ashdod Naval Arena</a:t>
            </a:r>
            <a:endParaRPr lang="he-IL" sz="1200" b="1" dirty="0">
              <a:solidFill>
                <a:schemeClr val="bg1"/>
              </a:solidFill>
            </a:endParaRPr>
          </a:p>
        </p:txBody>
      </p:sp>
      <p:sp>
        <p:nvSpPr>
          <p:cNvPr id="119" name="מלבן מעוגל 118"/>
          <p:cNvSpPr/>
          <p:nvPr/>
        </p:nvSpPr>
        <p:spPr>
          <a:xfrm>
            <a:off x="4286248" y="4643446"/>
            <a:ext cx="1857388"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bg1"/>
                </a:solidFill>
              </a:rPr>
              <a:t>Haifa Naval Arena</a:t>
            </a:r>
            <a:endParaRPr lang="he-IL" sz="1200" b="1" dirty="0">
              <a:solidFill>
                <a:schemeClr val="bg1"/>
              </a:solidFill>
            </a:endParaRPr>
          </a:p>
        </p:txBody>
      </p:sp>
      <p:cxnSp>
        <p:nvCxnSpPr>
          <p:cNvPr id="120" name="מחבר ישר 119"/>
          <p:cNvCxnSpPr/>
          <p:nvPr/>
        </p:nvCxnSpPr>
        <p:spPr>
          <a:xfrm rot="5400000">
            <a:off x="5143504" y="4572008"/>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1" name="מחבר ישר 120"/>
          <p:cNvCxnSpPr/>
          <p:nvPr/>
        </p:nvCxnSpPr>
        <p:spPr>
          <a:xfrm rot="5400000">
            <a:off x="3071802" y="4572008"/>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2" name="מחבר ישר 121"/>
          <p:cNvCxnSpPr/>
          <p:nvPr/>
        </p:nvCxnSpPr>
        <p:spPr>
          <a:xfrm rot="5400000">
            <a:off x="1071538" y="4572008"/>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8539491" y="2643182"/>
            <a:ext cx="461665" cy="857256"/>
          </a:xfrm>
          <a:prstGeom prst="rect">
            <a:avLst/>
          </a:prstGeom>
          <a:noFill/>
        </p:spPr>
        <p:txBody>
          <a:bodyPr vert="vert" wrap="square" rtlCol="1">
            <a:spAutoFit/>
          </a:bodyPr>
          <a:lstStyle/>
          <a:p>
            <a:pPr algn="l"/>
            <a:r>
              <a:rPr lang="en-US" b="1" dirty="0" smtClean="0"/>
              <a:t>Staff</a:t>
            </a:r>
          </a:p>
        </p:txBody>
      </p:sp>
      <p:cxnSp>
        <p:nvCxnSpPr>
          <p:cNvPr id="125" name="מחבר ישר 124"/>
          <p:cNvCxnSpPr/>
          <p:nvPr/>
        </p:nvCxnSpPr>
        <p:spPr>
          <a:xfrm rot="5400000">
            <a:off x="7500958" y="3357562"/>
            <a:ext cx="20002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8539491" y="4429132"/>
            <a:ext cx="461665" cy="928694"/>
          </a:xfrm>
          <a:prstGeom prst="rect">
            <a:avLst/>
          </a:prstGeom>
          <a:noFill/>
        </p:spPr>
        <p:txBody>
          <a:bodyPr vert="vert" wrap="square" rtlCol="1">
            <a:spAutoFit/>
          </a:bodyPr>
          <a:lstStyle/>
          <a:p>
            <a:pPr algn="l"/>
            <a:r>
              <a:rPr lang="en-US" b="1" dirty="0" smtClean="0"/>
              <a:t>Arenas</a:t>
            </a:r>
          </a:p>
        </p:txBody>
      </p:sp>
      <p:cxnSp>
        <p:nvCxnSpPr>
          <p:cNvPr id="128" name="מחבר ישר 127"/>
          <p:cNvCxnSpPr/>
          <p:nvPr/>
        </p:nvCxnSpPr>
        <p:spPr>
          <a:xfrm rot="5400000">
            <a:off x="7965305" y="4893479"/>
            <a:ext cx="1071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8539491" y="5572140"/>
            <a:ext cx="461665" cy="928694"/>
          </a:xfrm>
          <a:prstGeom prst="rect">
            <a:avLst/>
          </a:prstGeom>
          <a:noFill/>
        </p:spPr>
        <p:txBody>
          <a:bodyPr vert="vert" wrap="square" rtlCol="1">
            <a:spAutoFit/>
          </a:bodyPr>
          <a:lstStyle/>
          <a:p>
            <a:pPr algn="l"/>
            <a:r>
              <a:rPr lang="en-US" b="1" dirty="0" smtClean="0"/>
              <a:t>Bases</a:t>
            </a:r>
          </a:p>
        </p:txBody>
      </p:sp>
      <p:cxnSp>
        <p:nvCxnSpPr>
          <p:cNvPr id="130" name="מחבר ישר 129"/>
          <p:cNvCxnSpPr/>
          <p:nvPr/>
        </p:nvCxnSpPr>
        <p:spPr>
          <a:xfrm rot="5400000">
            <a:off x="7929586" y="5857892"/>
            <a:ext cx="1143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מלבן מעוגל 131"/>
          <p:cNvSpPr/>
          <p:nvPr/>
        </p:nvSpPr>
        <p:spPr>
          <a:xfrm>
            <a:off x="5857884" y="5715016"/>
            <a:ext cx="1428760" cy="642942"/>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bg1"/>
                </a:solidFill>
              </a:rPr>
              <a:t>Naval Supply Base</a:t>
            </a:r>
            <a:endParaRPr lang="he-IL" sz="1200" b="1" dirty="0">
              <a:solidFill>
                <a:schemeClr val="bg1"/>
              </a:solidFill>
            </a:endParaRPr>
          </a:p>
        </p:txBody>
      </p:sp>
      <p:sp>
        <p:nvSpPr>
          <p:cNvPr id="133" name="מלבן מעוגל 132"/>
          <p:cNvSpPr/>
          <p:nvPr/>
        </p:nvSpPr>
        <p:spPr>
          <a:xfrm>
            <a:off x="4214810" y="5715016"/>
            <a:ext cx="1428760" cy="642942"/>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bg1"/>
                </a:solidFill>
              </a:rPr>
              <a:t>Naval Computer Center</a:t>
            </a:r>
            <a:endParaRPr lang="he-IL" sz="1200" b="1" dirty="0">
              <a:solidFill>
                <a:schemeClr val="bg1"/>
              </a:solidFill>
            </a:endParaRPr>
          </a:p>
        </p:txBody>
      </p:sp>
      <p:sp>
        <p:nvSpPr>
          <p:cNvPr id="134" name="מלבן מעוגל 133"/>
          <p:cNvSpPr/>
          <p:nvPr/>
        </p:nvSpPr>
        <p:spPr>
          <a:xfrm>
            <a:off x="2643174" y="5715016"/>
            <a:ext cx="1428760" cy="642942"/>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bg1"/>
                </a:solidFill>
              </a:rPr>
              <a:t>Naval Training Base</a:t>
            </a:r>
            <a:endParaRPr lang="he-IL" sz="1200" b="1" dirty="0">
              <a:solidFill>
                <a:schemeClr val="bg1"/>
              </a:solidFill>
            </a:endParaRPr>
          </a:p>
        </p:txBody>
      </p:sp>
      <p:sp>
        <p:nvSpPr>
          <p:cNvPr id="135" name="מלבן מעוגל 134"/>
          <p:cNvSpPr/>
          <p:nvPr/>
        </p:nvSpPr>
        <p:spPr>
          <a:xfrm>
            <a:off x="1000100" y="5715016"/>
            <a:ext cx="1428760" cy="642942"/>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bg1"/>
                </a:solidFill>
              </a:rPr>
              <a:t>Naval Shipyards</a:t>
            </a:r>
            <a:endParaRPr lang="he-IL" sz="1200" b="1" dirty="0">
              <a:solidFill>
                <a:schemeClr val="bg1"/>
              </a:solidFill>
            </a:endParaRPr>
          </a:p>
        </p:txBody>
      </p:sp>
      <p:cxnSp>
        <p:nvCxnSpPr>
          <p:cNvPr id="137" name="מחבר ישר 136"/>
          <p:cNvCxnSpPr/>
          <p:nvPr/>
        </p:nvCxnSpPr>
        <p:spPr>
          <a:xfrm rot="5400000">
            <a:off x="6500826" y="5643578"/>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0" name="מחבר ישר 139"/>
          <p:cNvCxnSpPr/>
          <p:nvPr/>
        </p:nvCxnSpPr>
        <p:spPr>
          <a:xfrm rot="5400000">
            <a:off x="4857752" y="5643578"/>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2" name="מחבר ישר 141"/>
          <p:cNvCxnSpPr/>
          <p:nvPr/>
        </p:nvCxnSpPr>
        <p:spPr>
          <a:xfrm rot="5400000">
            <a:off x="3286116" y="5643578"/>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3" name="מחבר ישר 142"/>
          <p:cNvCxnSpPr/>
          <p:nvPr/>
        </p:nvCxnSpPr>
        <p:spPr>
          <a:xfrm rot="5400000">
            <a:off x="1714480" y="5643578"/>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מלבן מעוגל 45"/>
          <p:cNvSpPr/>
          <p:nvPr/>
        </p:nvSpPr>
        <p:spPr>
          <a:xfrm>
            <a:off x="6286512" y="4643446"/>
            <a:ext cx="1857388"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bg1"/>
                </a:solidFill>
              </a:rPr>
              <a:t>Naval Commando Unit</a:t>
            </a:r>
            <a:endParaRPr lang="he-IL" sz="1200" b="1" dirty="0">
              <a:solidFill>
                <a:schemeClr val="bg1"/>
              </a:solidFill>
            </a:endParaRPr>
          </a:p>
        </p:txBody>
      </p:sp>
      <p:cxnSp>
        <p:nvCxnSpPr>
          <p:cNvPr id="51" name="מחבר ישר 50"/>
          <p:cNvCxnSpPr>
            <a:endCxn id="7" idx="2"/>
          </p:cNvCxnSpPr>
          <p:nvPr/>
        </p:nvCxnSpPr>
        <p:spPr>
          <a:xfrm rot="5400000" flipH="1" flipV="1">
            <a:off x="3464711" y="2107397"/>
            <a:ext cx="135732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rot="5400000">
            <a:off x="7143768" y="4572008"/>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2" name="מלבן מעוגל 71"/>
          <p:cNvSpPr/>
          <p:nvPr/>
        </p:nvSpPr>
        <p:spPr>
          <a:xfrm>
            <a:off x="5715008" y="3571876"/>
            <a:ext cx="1285884" cy="71438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tx1"/>
                </a:solidFill>
              </a:rPr>
              <a:t>Training and Doctrine Department</a:t>
            </a:r>
            <a:endParaRPr lang="he-IL" sz="1200" b="1" dirty="0">
              <a:solidFill>
                <a:schemeClr val="tx1"/>
              </a:solidFill>
            </a:endParaRPr>
          </a:p>
        </p:txBody>
      </p:sp>
      <p:sp>
        <p:nvSpPr>
          <p:cNvPr id="73" name="מלבן מעוגל 72"/>
          <p:cNvSpPr/>
          <p:nvPr/>
        </p:nvSpPr>
        <p:spPr>
          <a:xfrm>
            <a:off x="7143768" y="3571876"/>
            <a:ext cx="1285884" cy="71438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tx1"/>
                </a:solidFill>
              </a:rPr>
              <a:t>Naval Operations Department</a:t>
            </a:r>
            <a:endParaRPr lang="he-IL" sz="1200" b="1" dirty="0">
              <a:solidFill>
                <a:schemeClr val="tx1"/>
              </a:solidFill>
            </a:endParaRPr>
          </a:p>
        </p:txBody>
      </p:sp>
      <p:cxnSp>
        <p:nvCxnSpPr>
          <p:cNvPr id="74" name="מחבר ישר 73"/>
          <p:cNvCxnSpPr/>
          <p:nvPr/>
        </p:nvCxnSpPr>
        <p:spPr>
          <a:xfrm rot="10800000">
            <a:off x="6357950" y="3429000"/>
            <a:ext cx="142876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rot="5400000">
            <a:off x="7072330" y="3357562"/>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9" name="מחבר ישר 78"/>
          <p:cNvCxnSpPr/>
          <p:nvPr/>
        </p:nvCxnSpPr>
        <p:spPr>
          <a:xfrm rot="5400000">
            <a:off x="6286512" y="3509962"/>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0" name="מחבר ישר 79"/>
          <p:cNvCxnSpPr/>
          <p:nvPr/>
        </p:nvCxnSpPr>
        <p:spPr>
          <a:xfrm rot="5400000">
            <a:off x="7715272" y="3500438"/>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6" name="מלבן מעוגל 85"/>
          <p:cNvSpPr/>
          <p:nvPr/>
        </p:nvSpPr>
        <p:spPr>
          <a:xfrm>
            <a:off x="7215206" y="1428736"/>
            <a:ext cx="1643074" cy="42862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000" b="1" dirty="0" smtClean="0">
                <a:solidFill>
                  <a:schemeClr val="tx1"/>
                </a:solidFill>
              </a:rPr>
              <a:t>Weapons Systems and R&amp;D Planning Dept.</a:t>
            </a:r>
          </a:p>
        </p:txBody>
      </p:sp>
      <p:sp>
        <p:nvSpPr>
          <p:cNvPr id="87" name="מלבן מעוגל 86"/>
          <p:cNvSpPr/>
          <p:nvPr/>
        </p:nvSpPr>
        <p:spPr>
          <a:xfrm>
            <a:off x="7215206" y="928670"/>
            <a:ext cx="1643074" cy="42862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tx1"/>
                </a:solidFill>
              </a:rPr>
              <a:t>Planning and Organization Dept.</a:t>
            </a:r>
          </a:p>
        </p:txBody>
      </p:sp>
      <p:sp>
        <p:nvSpPr>
          <p:cNvPr id="88" name="מלבן מעוגל 87"/>
          <p:cNvSpPr/>
          <p:nvPr/>
        </p:nvSpPr>
        <p:spPr>
          <a:xfrm>
            <a:off x="7215206" y="1928802"/>
            <a:ext cx="1643074" cy="42862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tx1"/>
                </a:solidFill>
              </a:rPr>
              <a:t>Budget and Economics Dept.</a:t>
            </a:r>
          </a:p>
        </p:txBody>
      </p:sp>
      <p:cxnSp>
        <p:nvCxnSpPr>
          <p:cNvPr id="97" name="מחבר ישר 96"/>
          <p:cNvCxnSpPr/>
          <p:nvPr/>
        </p:nvCxnSpPr>
        <p:spPr>
          <a:xfrm rot="5400000">
            <a:off x="6357845" y="1637201"/>
            <a:ext cx="994388" cy="5954"/>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0" name="מחבר ישר 99"/>
          <p:cNvCxnSpPr/>
          <p:nvPr/>
        </p:nvCxnSpPr>
        <p:spPr>
          <a:xfrm>
            <a:off x="6858016" y="1142984"/>
            <a:ext cx="35719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מחבר ישר 107"/>
          <p:cNvCxnSpPr/>
          <p:nvPr/>
        </p:nvCxnSpPr>
        <p:spPr>
          <a:xfrm>
            <a:off x="6858016" y="1643050"/>
            <a:ext cx="35719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9" name="מחבר ישר 108"/>
          <p:cNvCxnSpPr/>
          <p:nvPr/>
        </p:nvCxnSpPr>
        <p:spPr>
          <a:xfrm>
            <a:off x="6858016" y="2143116"/>
            <a:ext cx="35719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0" name="מחבר ישר 109"/>
          <p:cNvCxnSpPr/>
          <p:nvPr/>
        </p:nvCxnSpPr>
        <p:spPr>
          <a:xfrm rot="10800000" flipV="1">
            <a:off x="6715140" y="1643050"/>
            <a:ext cx="142876" cy="1"/>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 name="מציין מיקום של מספר שקופית 2"/>
          <p:cNvSpPr>
            <a:spLocks noGrp="1"/>
          </p:cNvSpPr>
          <p:nvPr>
            <p:ph type="sldNum" sz="quarter" idx="11"/>
          </p:nvPr>
        </p:nvSpPr>
        <p:spPr>
          <a:xfrm>
            <a:off x="-106363" y="6529388"/>
            <a:ext cx="658813" cy="476250"/>
          </a:xfrm>
        </p:spPr>
        <p:txBody>
          <a:bodyPr/>
          <a:lstStyle/>
          <a:p>
            <a:pPr>
              <a:defRPr/>
            </a:pPr>
            <a:fld id="{982678D1-B02A-402A-A855-3766198ACAD1}" type="slidenum">
              <a:rPr lang="he-IL" sz="1800" smtClean="0">
                <a:solidFill>
                  <a:schemeClr val="bg2"/>
                </a:solidFill>
                <a:cs typeface="Arial" pitchFamily="34" charset="0"/>
              </a:rPr>
              <a:pPr>
                <a:defRPr/>
              </a:pPr>
              <a:t>38</a:t>
            </a:fld>
            <a:endParaRPr lang="he-IL" sz="1800" dirty="0">
              <a:solidFill>
                <a:schemeClr val="bg2"/>
              </a:solidFill>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39</a:t>
            </a:fld>
            <a:endParaRPr lang="he-IL" sz="1800" dirty="0">
              <a:solidFill>
                <a:schemeClr val="bg2"/>
              </a:solidFill>
              <a:cs typeface="Arial" pitchFamily="34" charset="0"/>
            </a:endParaRPr>
          </a:p>
        </p:txBody>
      </p:sp>
      <p:sp>
        <p:nvSpPr>
          <p:cNvPr id="4" name="כותרת 3"/>
          <p:cNvSpPr txBox="1">
            <a:spLocks/>
          </p:cNvSpPr>
          <p:nvPr/>
        </p:nvSpPr>
        <p:spPr>
          <a:xfrm>
            <a:off x="457200" y="2428868"/>
            <a:ext cx="8229600" cy="1143000"/>
          </a:xfrm>
          <a:prstGeom prst="rect">
            <a:avLst/>
          </a:prstGeom>
        </p:spPr>
        <p:txBody>
          <a:bodyPr/>
          <a:lstStyle/>
          <a:p>
            <a:pPr marL="0" marR="0" lvl="0" indent="0" algn="ctr" defTabSz="914400" rtl="0" eaLnBrk="0" latinLnBrk="0" hangingPunct="0">
              <a:lnSpc>
                <a:spcPct val="100000"/>
              </a:lnSpc>
              <a:buClrTx/>
              <a:buSzTx/>
              <a:buFontTx/>
              <a:buNone/>
              <a:tabLst/>
              <a:defRPr/>
            </a:pPr>
            <a:endParaRPr lang="he-IL" sz="3600" b="1" dirty="0">
              <a:ea typeface="+mj-ea"/>
              <a:cs typeface="+mn-cs"/>
            </a:endParaRPr>
          </a:p>
        </p:txBody>
      </p:sp>
      <p:sp>
        <p:nvSpPr>
          <p:cNvPr id="10" name="Rectangle 16"/>
          <p:cNvSpPr>
            <a:spLocks noChangeArrowheads="1"/>
          </p:cNvSpPr>
          <p:nvPr/>
        </p:nvSpPr>
        <p:spPr bwMode="auto">
          <a:xfrm>
            <a:off x="0" y="1974850"/>
            <a:ext cx="9144000" cy="216853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18900000" scaled="0"/>
          </a:gradFill>
          <a:ln w="9525">
            <a:noFill/>
            <a:miter lim="800000"/>
            <a:headEnd/>
            <a:tailEnd/>
          </a:ln>
          <a:effectLst/>
        </p:spPr>
        <p:txBody>
          <a:bodyPr wrap="none" anchor="ctr"/>
          <a:lstStyle/>
          <a:p>
            <a:pPr>
              <a:defRPr/>
            </a:pPr>
            <a:endParaRPr lang="he-IL"/>
          </a:p>
        </p:txBody>
      </p:sp>
      <p:pic>
        <p:nvPicPr>
          <p:cNvPr id="11" name="Picture 5" descr="צהל צבע אנגלית"/>
          <p:cNvPicPr>
            <a:picLocks noChangeAspect="1" noChangeArrowheads="1"/>
          </p:cNvPicPr>
          <p:nvPr/>
        </p:nvPicPr>
        <p:blipFill>
          <a:blip r:embed="rId2" cstate="email"/>
          <a:stretch>
            <a:fillRect/>
          </a:stretch>
        </p:blipFill>
        <p:spPr bwMode="auto">
          <a:xfrm>
            <a:off x="3428992" y="3286124"/>
            <a:ext cx="2420314" cy="21431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Rectangle 44"/>
          <p:cNvSpPr>
            <a:spLocks noChangeArrowheads="1"/>
          </p:cNvSpPr>
          <p:nvPr/>
        </p:nvSpPr>
        <p:spPr bwMode="auto">
          <a:xfrm>
            <a:off x="14761" y="2428868"/>
            <a:ext cx="9129239" cy="830997"/>
          </a:xfrm>
          <a:prstGeom prst="rect">
            <a:avLst/>
          </a:prstGeom>
          <a:noFill/>
          <a:ln w="9525">
            <a:noFill/>
            <a:miter lim="800000"/>
            <a:headEnd/>
            <a:tailEnd/>
          </a:ln>
        </p:spPr>
        <p:txBody>
          <a:bodyPr wrap="square">
            <a:spAutoFit/>
          </a:bodyPr>
          <a:lstStyle/>
          <a:p>
            <a:pPr algn="ctr" rtl="0">
              <a:spcBef>
                <a:spcPct val="50000"/>
              </a:spcBef>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The Branches </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ea typeface="+mn-ea"/>
                <a:cs typeface="Arial" pitchFamily="34" charset="0"/>
              </a:rPr>
              <a:pPr>
                <a:defRPr/>
              </a:pPr>
              <a:t>4</a:t>
            </a:fld>
            <a:endParaRPr lang="he-IL" sz="1800" dirty="0">
              <a:solidFill>
                <a:schemeClr val="bg2"/>
              </a:solidFill>
              <a:ea typeface="+mn-ea"/>
              <a:cs typeface="Arial" pitchFamily="34" charset="0"/>
            </a:endParaRPr>
          </a:p>
        </p:txBody>
      </p:sp>
      <p:sp>
        <p:nvSpPr>
          <p:cNvPr id="8" name="TextBox 7"/>
          <p:cNvSpPr txBox="1"/>
          <p:nvPr/>
        </p:nvSpPr>
        <p:spPr>
          <a:xfrm>
            <a:off x="1500227"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Founding Principles: The 1967 Military Act</a:t>
            </a:r>
            <a:endParaRPr lang="en-US" sz="2000" dirty="0"/>
          </a:p>
          <a:p>
            <a:pPr algn="just" rtl="0">
              <a:defRPr/>
            </a:pPr>
            <a:endParaRPr lang="en-US" sz="1400" u="sng" dirty="0"/>
          </a:p>
          <a:p>
            <a:pPr algn="just" rtl="0">
              <a:defRPr/>
            </a:pPr>
            <a:endParaRPr lang="en-US" sz="1400" dirty="0"/>
          </a:p>
        </p:txBody>
      </p:sp>
      <p:sp>
        <p:nvSpPr>
          <p:cNvPr id="11" name="TextBox 10"/>
          <p:cNvSpPr txBox="1"/>
          <p:nvPr/>
        </p:nvSpPr>
        <p:spPr>
          <a:xfrm>
            <a:off x="0" y="928670"/>
            <a:ext cx="8858280" cy="5632311"/>
          </a:xfrm>
          <a:prstGeom prst="rect">
            <a:avLst/>
          </a:prstGeom>
          <a:noFill/>
        </p:spPr>
        <p:txBody>
          <a:bodyPr wrap="square" rtlCol="1">
            <a:spAutoFit/>
          </a:bodyPr>
          <a:lstStyle/>
          <a:p>
            <a:pPr algn="l" rtl="0">
              <a:lnSpc>
                <a:spcPct val="150000"/>
              </a:lnSpc>
            </a:pPr>
            <a:r>
              <a:rPr lang="en-US" sz="1600" b="1" dirty="0" smtClean="0"/>
              <a:t>Essence</a:t>
            </a:r>
          </a:p>
          <a:p>
            <a:pPr algn="l" rtl="0">
              <a:lnSpc>
                <a:spcPct val="150000"/>
              </a:lnSpc>
            </a:pPr>
            <a:r>
              <a:rPr lang="en-US" sz="1600" dirty="0" smtClean="0"/>
              <a:t>The Israel Defense Forces is the military of the State of Israel</a:t>
            </a:r>
          </a:p>
          <a:p>
            <a:pPr algn="l" rtl="0">
              <a:lnSpc>
                <a:spcPct val="150000"/>
              </a:lnSpc>
              <a:buFont typeface="Wingdings" pitchFamily="2" charset="2"/>
              <a:buChar char="Ø"/>
            </a:pPr>
            <a:endParaRPr lang="en-US" sz="1600" dirty="0" smtClean="0"/>
          </a:p>
          <a:p>
            <a:pPr algn="l" rtl="0">
              <a:lnSpc>
                <a:spcPct val="150000"/>
              </a:lnSpc>
            </a:pPr>
            <a:r>
              <a:rPr lang="en-US" sz="1600" b="1" dirty="0" smtClean="0"/>
              <a:t>Civilian Oversight</a:t>
            </a:r>
          </a:p>
          <a:p>
            <a:pPr marL="342900" indent="-342900" algn="l" rtl="0">
              <a:lnSpc>
                <a:spcPct val="150000"/>
              </a:lnSpc>
              <a:buFont typeface="Wingdings" pitchFamily="2" charset="2"/>
              <a:buChar char="Ø"/>
            </a:pPr>
            <a:r>
              <a:rPr lang="en-US" sz="1600" dirty="0" smtClean="0"/>
              <a:t>The IDF answers to the government’s authority</a:t>
            </a:r>
          </a:p>
          <a:p>
            <a:pPr marL="342900" indent="-342900" algn="l" rtl="0">
              <a:lnSpc>
                <a:spcPct val="150000"/>
              </a:lnSpc>
              <a:buFont typeface="Wingdings" pitchFamily="2" charset="2"/>
              <a:buChar char="Ø"/>
            </a:pPr>
            <a:r>
              <a:rPr lang="en-US" sz="1600" dirty="0" smtClean="0"/>
              <a:t>The Minister of Defense is in command of the state’s military forces</a:t>
            </a:r>
          </a:p>
          <a:p>
            <a:pPr marL="342900" indent="-342900" algn="l" rtl="0">
              <a:lnSpc>
                <a:spcPct val="150000"/>
              </a:lnSpc>
            </a:pPr>
            <a:endParaRPr lang="en-US" sz="1600" dirty="0" smtClean="0"/>
          </a:p>
          <a:p>
            <a:pPr marL="342900" indent="-342900" algn="l" rtl="0">
              <a:lnSpc>
                <a:spcPct val="150000"/>
              </a:lnSpc>
            </a:pPr>
            <a:r>
              <a:rPr lang="en-US" sz="1600" b="1" dirty="0" smtClean="0"/>
              <a:t>The Chief of the General Staff</a:t>
            </a:r>
          </a:p>
          <a:p>
            <a:pPr marL="342900" indent="-342900" algn="l" rtl="0">
              <a:lnSpc>
                <a:spcPct val="150000"/>
              </a:lnSpc>
              <a:buFont typeface="Wingdings" pitchFamily="2" charset="2"/>
              <a:buChar char="Ø"/>
            </a:pPr>
            <a:r>
              <a:rPr lang="en-US" sz="1600" dirty="0" smtClean="0"/>
              <a:t>The highest position in the military is that of </a:t>
            </a:r>
            <a:r>
              <a:rPr lang="en-US" sz="1600" i="1" dirty="0" smtClean="0"/>
              <a:t>Chief of the General Staff</a:t>
            </a:r>
          </a:p>
          <a:p>
            <a:pPr marL="342900" indent="-342900" algn="l" rtl="0">
              <a:lnSpc>
                <a:spcPct val="150000"/>
              </a:lnSpc>
              <a:buFont typeface="Wingdings" pitchFamily="2" charset="2"/>
              <a:buChar char="Ø"/>
            </a:pPr>
            <a:r>
              <a:rPr lang="en-US" sz="1600" dirty="0" smtClean="0"/>
              <a:t>The Chief of the General Staff is under the authority of the government, answering to the Minister of Defense</a:t>
            </a:r>
          </a:p>
          <a:p>
            <a:pPr marL="342900" indent="-342900" algn="l" rtl="0">
              <a:lnSpc>
                <a:spcPct val="150000"/>
              </a:lnSpc>
            </a:pPr>
            <a:endParaRPr lang="en-US" sz="1600" dirty="0" smtClean="0"/>
          </a:p>
          <a:p>
            <a:pPr marL="342900" indent="-342900" algn="l" rtl="0">
              <a:lnSpc>
                <a:spcPct val="150000"/>
              </a:lnSpc>
            </a:pPr>
            <a:r>
              <a:rPr lang="en-US" sz="1600" b="1" dirty="0" smtClean="0"/>
              <a:t>Other Armed Forces</a:t>
            </a:r>
          </a:p>
          <a:p>
            <a:pPr marL="342900" indent="-342900" algn="l" rtl="0">
              <a:lnSpc>
                <a:spcPct val="150000"/>
              </a:lnSpc>
              <a:buFont typeface="Wingdings" pitchFamily="2" charset="2"/>
              <a:buChar char="Ø"/>
            </a:pPr>
            <a:r>
              <a:rPr lang="en-US" sz="1600" dirty="0" smtClean="0"/>
              <a:t>No armed forces other than the Israel Defense Forces shall be established or maintained, unless approved by law</a:t>
            </a:r>
            <a:endParaRPr lang="he-IL"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מלבן 58"/>
          <p:cNvSpPr/>
          <p:nvPr/>
        </p:nvSpPr>
        <p:spPr>
          <a:xfrm>
            <a:off x="214282" y="4286256"/>
            <a:ext cx="8786874" cy="17145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40</a:t>
            </a:fld>
            <a:endParaRPr lang="he-IL" sz="1800" dirty="0">
              <a:solidFill>
                <a:schemeClr val="bg2"/>
              </a:solidFill>
              <a:cs typeface="Arial" pitchFamily="34" charset="0"/>
            </a:endParaRPr>
          </a:p>
        </p:txBody>
      </p:sp>
      <p:sp>
        <p:nvSpPr>
          <p:cNvPr id="8" name="TextBox 7"/>
          <p:cNvSpPr txBox="1"/>
          <p:nvPr/>
        </p:nvSpPr>
        <p:spPr>
          <a:xfrm>
            <a:off x="1500227" y="342765"/>
            <a:ext cx="8715375" cy="800219"/>
          </a:xfrm>
          <a:prstGeom prst="rect">
            <a:avLst/>
          </a:prstGeom>
          <a:noFill/>
        </p:spPr>
        <p:txBody>
          <a:bodyPr rtlCol="1">
            <a:spAutoFit/>
          </a:bodyPr>
          <a:lstStyle/>
          <a:p>
            <a:pPr algn="l" rtl="0">
              <a:defRPr/>
            </a:pPr>
            <a:r>
              <a:rPr lang="en-US" b="1" dirty="0" smtClean="0">
                <a:effectLst>
                  <a:outerShdw blurRad="38100" dist="38100" dir="2700000" algn="tl">
                    <a:srgbClr val="000000">
                      <a:alpha val="43137"/>
                    </a:srgbClr>
                  </a:outerShdw>
                </a:effectLst>
              </a:rPr>
              <a:t>The Technology and Logistics Branch (J4)</a:t>
            </a:r>
            <a:endParaRPr lang="en-US" dirty="0"/>
          </a:p>
          <a:p>
            <a:pPr algn="just" rtl="0">
              <a:defRPr/>
            </a:pPr>
            <a:endParaRPr lang="en-US" sz="1400" u="sng" dirty="0"/>
          </a:p>
          <a:p>
            <a:pPr algn="just" rtl="0">
              <a:defRPr/>
            </a:pPr>
            <a:endParaRPr lang="en-US" sz="1400" dirty="0"/>
          </a:p>
        </p:txBody>
      </p:sp>
      <p:sp>
        <p:nvSpPr>
          <p:cNvPr id="7" name="מלבן מעוגל 6"/>
          <p:cNvSpPr/>
          <p:nvPr/>
        </p:nvSpPr>
        <p:spPr>
          <a:xfrm>
            <a:off x="2857488" y="785794"/>
            <a:ext cx="3429024"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Head of the Technology and Logistics Branch</a:t>
            </a:r>
            <a:endParaRPr lang="he-IL" b="1" dirty="0">
              <a:solidFill>
                <a:schemeClr val="tx1"/>
              </a:solidFill>
            </a:endParaRPr>
          </a:p>
        </p:txBody>
      </p:sp>
      <p:sp>
        <p:nvSpPr>
          <p:cNvPr id="9" name="מלבן מעוגל 8"/>
          <p:cNvSpPr/>
          <p:nvPr/>
        </p:nvSpPr>
        <p:spPr>
          <a:xfrm>
            <a:off x="214282" y="2000240"/>
            <a:ext cx="1500198"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bg1"/>
                </a:solidFill>
              </a:rPr>
              <a:t>Logistics Division</a:t>
            </a:r>
            <a:endParaRPr lang="he-IL" b="1" dirty="0">
              <a:solidFill>
                <a:schemeClr val="bg1"/>
              </a:solidFill>
            </a:endParaRPr>
          </a:p>
        </p:txBody>
      </p:sp>
      <p:cxnSp>
        <p:nvCxnSpPr>
          <p:cNvPr id="11" name="מחבר ישר 10"/>
          <p:cNvCxnSpPr/>
          <p:nvPr/>
        </p:nvCxnSpPr>
        <p:spPr>
          <a:xfrm>
            <a:off x="857224" y="1785926"/>
            <a:ext cx="735811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מחבר ישר 11"/>
          <p:cNvCxnSpPr>
            <a:stCxn id="7" idx="2"/>
          </p:cNvCxnSpPr>
          <p:nvPr/>
        </p:nvCxnSpPr>
        <p:spPr>
          <a:xfrm rot="5400000">
            <a:off x="4286248" y="1714488"/>
            <a:ext cx="57150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rot="16200000" flipV="1">
            <a:off x="750070" y="1893080"/>
            <a:ext cx="214314" cy="5"/>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rot="5400000" flipH="1" flipV="1">
            <a:off x="8108181" y="1893083"/>
            <a:ext cx="21431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מלבן מעוגל 28"/>
          <p:cNvSpPr/>
          <p:nvPr/>
        </p:nvSpPr>
        <p:spPr>
          <a:xfrm>
            <a:off x="2000232" y="2000240"/>
            <a:ext cx="1500198"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bg1"/>
                </a:solidFill>
              </a:rPr>
              <a:t>TLB Staff</a:t>
            </a:r>
            <a:endParaRPr lang="he-IL" b="1" dirty="0">
              <a:solidFill>
                <a:schemeClr val="bg1"/>
              </a:solidFill>
            </a:endParaRPr>
          </a:p>
        </p:txBody>
      </p:sp>
      <p:sp>
        <p:nvSpPr>
          <p:cNvPr id="30" name="מלבן מעוגל 29"/>
          <p:cNvSpPr/>
          <p:nvPr/>
        </p:nvSpPr>
        <p:spPr>
          <a:xfrm>
            <a:off x="3857620" y="2000240"/>
            <a:ext cx="1500198"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bg1"/>
                </a:solidFill>
              </a:rPr>
              <a:t>Medical Corps</a:t>
            </a:r>
            <a:endParaRPr lang="he-IL" b="1" dirty="0">
              <a:solidFill>
                <a:schemeClr val="bg1"/>
              </a:solidFill>
            </a:endParaRPr>
          </a:p>
        </p:txBody>
      </p:sp>
      <p:sp>
        <p:nvSpPr>
          <p:cNvPr id="31" name="מלבן מעוגל 30"/>
          <p:cNvSpPr/>
          <p:nvPr/>
        </p:nvSpPr>
        <p:spPr>
          <a:xfrm>
            <a:off x="7429520" y="2000240"/>
            <a:ext cx="1500198"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bg1"/>
                </a:solidFill>
              </a:rPr>
              <a:t>Head of Ordnance Corps</a:t>
            </a:r>
            <a:endParaRPr lang="he-IL" b="1" dirty="0">
              <a:solidFill>
                <a:schemeClr val="bg1"/>
              </a:solidFill>
            </a:endParaRPr>
          </a:p>
        </p:txBody>
      </p:sp>
      <p:sp>
        <p:nvSpPr>
          <p:cNvPr id="32" name="מלבן מעוגל 31"/>
          <p:cNvSpPr/>
          <p:nvPr/>
        </p:nvSpPr>
        <p:spPr>
          <a:xfrm>
            <a:off x="5643570" y="2000240"/>
            <a:ext cx="1500198"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bg1"/>
                </a:solidFill>
              </a:rPr>
              <a:t>Logistics Corps</a:t>
            </a:r>
            <a:endParaRPr lang="he-IL" b="1" dirty="0">
              <a:solidFill>
                <a:schemeClr val="bg1"/>
              </a:solidFill>
            </a:endParaRPr>
          </a:p>
        </p:txBody>
      </p:sp>
      <p:cxnSp>
        <p:nvCxnSpPr>
          <p:cNvPr id="34" name="מחבר ישר 33"/>
          <p:cNvCxnSpPr/>
          <p:nvPr/>
        </p:nvCxnSpPr>
        <p:spPr>
          <a:xfrm rot="16200000" flipV="1">
            <a:off x="2678890" y="1893081"/>
            <a:ext cx="214314" cy="5"/>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מחבר ישר 34"/>
          <p:cNvCxnSpPr/>
          <p:nvPr/>
        </p:nvCxnSpPr>
        <p:spPr>
          <a:xfrm rot="16200000" flipV="1">
            <a:off x="6250790" y="1893081"/>
            <a:ext cx="214314" cy="5"/>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מלבן מעוגל 35"/>
          <p:cNvSpPr/>
          <p:nvPr/>
        </p:nvSpPr>
        <p:spPr>
          <a:xfrm>
            <a:off x="3857620" y="2928934"/>
            <a:ext cx="1500198" cy="78581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IDF Medical School</a:t>
            </a:r>
            <a:endParaRPr lang="he-IL" b="1" dirty="0">
              <a:solidFill>
                <a:schemeClr val="tx1"/>
              </a:solidFill>
            </a:endParaRPr>
          </a:p>
        </p:txBody>
      </p:sp>
      <p:sp>
        <p:nvSpPr>
          <p:cNvPr id="37" name="מלבן מעוגל 36"/>
          <p:cNvSpPr/>
          <p:nvPr/>
        </p:nvSpPr>
        <p:spPr>
          <a:xfrm>
            <a:off x="5643570" y="2928934"/>
            <a:ext cx="1500198" cy="78581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IDF Logistics School</a:t>
            </a:r>
            <a:endParaRPr lang="he-IL" b="1" dirty="0">
              <a:solidFill>
                <a:schemeClr val="tx1"/>
              </a:solidFill>
            </a:endParaRPr>
          </a:p>
        </p:txBody>
      </p:sp>
      <p:sp>
        <p:nvSpPr>
          <p:cNvPr id="38" name="מלבן מעוגל 37"/>
          <p:cNvSpPr/>
          <p:nvPr/>
        </p:nvSpPr>
        <p:spPr>
          <a:xfrm>
            <a:off x="7429520" y="2928934"/>
            <a:ext cx="1500198" cy="78581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IDF Ordnance School</a:t>
            </a:r>
            <a:endParaRPr lang="he-IL" b="1" dirty="0">
              <a:solidFill>
                <a:schemeClr val="tx1"/>
              </a:solidFill>
            </a:endParaRPr>
          </a:p>
        </p:txBody>
      </p:sp>
      <p:sp>
        <p:nvSpPr>
          <p:cNvPr id="39" name="מלבן 38"/>
          <p:cNvSpPr/>
          <p:nvPr/>
        </p:nvSpPr>
        <p:spPr>
          <a:xfrm>
            <a:off x="214282" y="4000504"/>
            <a:ext cx="1500198" cy="2857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t>Maintenance</a:t>
            </a:r>
            <a:endParaRPr lang="he-IL" sz="1600" dirty="0"/>
          </a:p>
        </p:txBody>
      </p:sp>
      <p:sp>
        <p:nvSpPr>
          <p:cNvPr id="42" name="מלבן 41"/>
          <p:cNvSpPr/>
          <p:nvPr/>
        </p:nvSpPr>
        <p:spPr>
          <a:xfrm>
            <a:off x="1785918" y="4000504"/>
            <a:ext cx="1500198" cy="2857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t>Transportation</a:t>
            </a:r>
            <a:endParaRPr lang="he-IL" sz="1600" dirty="0"/>
          </a:p>
        </p:txBody>
      </p:sp>
      <p:sp>
        <p:nvSpPr>
          <p:cNvPr id="43" name="מלבן 42"/>
          <p:cNvSpPr/>
          <p:nvPr/>
        </p:nvSpPr>
        <p:spPr>
          <a:xfrm>
            <a:off x="3357554" y="4000504"/>
            <a:ext cx="1500198" cy="2857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t>Supply</a:t>
            </a:r>
            <a:endParaRPr lang="he-IL" sz="1600" dirty="0"/>
          </a:p>
        </p:txBody>
      </p:sp>
      <p:sp>
        <p:nvSpPr>
          <p:cNvPr id="44" name="מלבן 43"/>
          <p:cNvSpPr/>
          <p:nvPr/>
        </p:nvSpPr>
        <p:spPr>
          <a:xfrm>
            <a:off x="4929190" y="4000504"/>
            <a:ext cx="1500198" cy="2857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t>Construction</a:t>
            </a:r>
            <a:endParaRPr lang="he-IL" sz="1600" dirty="0"/>
          </a:p>
        </p:txBody>
      </p:sp>
      <p:sp>
        <p:nvSpPr>
          <p:cNvPr id="45" name="מלבן 44"/>
          <p:cNvSpPr/>
          <p:nvPr/>
        </p:nvSpPr>
        <p:spPr>
          <a:xfrm>
            <a:off x="6500826" y="4000504"/>
            <a:ext cx="1500198" cy="2857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t>Medical</a:t>
            </a:r>
            <a:endParaRPr lang="he-IL" sz="1600" dirty="0"/>
          </a:p>
        </p:txBody>
      </p:sp>
      <p:sp>
        <p:nvSpPr>
          <p:cNvPr id="46" name="TextBox 45"/>
          <p:cNvSpPr txBox="1"/>
          <p:nvPr/>
        </p:nvSpPr>
        <p:spPr>
          <a:xfrm>
            <a:off x="214282" y="4286256"/>
            <a:ext cx="1571636" cy="430887"/>
          </a:xfrm>
          <a:prstGeom prst="rect">
            <a:avLst/>
          </a:prstGeom>
          <a:noFill/>
        </p:spPr>
        <p:txBody>
          <a:bodyPr wrap="square" rtlCol="1">
            <a:spAutoFit/>
          </a:bodyPr>
          <a:lstStyle/>
          <a:p>
            <a:pPr algn="l" rtl="0"/>
            <a:r>
              <a:rPr lang="en-US" sz="1100" b="1" dirty="0" smtClean="0">
                <a:solidFill>
                  <a:schemeClr val="bg1"/>
                </a:solidFill>
              </a:rPr>
              <a:t>Maintenance and Overhaul</a:t>
            </a:r>
            <a:endParaRPr lang="he-IL" sz="1100" b="1" dirty="0">
              <a:solidFill>
                <a:schemeClr val="bg1"/>
              </a:solidFill>
            </a:endParaRPr>
          </a:p>
        </p:txBody>
      </p:sp>
      <p:sp>
        <p:nvSpPr>
          <p:cNvPr id="47" name="TextBox 46"/>
          <p:cNvSpPr txBox="1"/>
          <p:nvPr/>
        </p:nvSpPr>
        <p:spPr>
          <a:xfrm>
            <a:off x="1785918" y="4286256"/>
            <a:ext cx="1571636" cy="261610"/>
          </a:xfrm>
          <a:prstGeom prst="rect">
            <a:avLst/>
          </a:prstGeom>
          <a:noFill/>
        </p:spPr>
        <p:txBody>
          <a:bodyPr wrap="square" rtlCol="1">
            <a:spAutoFit/>
          </a:bodyPr>
          <a:lstStyle/>
          <a:p>
            <a:pPr algn="l" rtl="0"/>
            <a:r>
              <a:rPr lang="en-US" sz="1100" b="1" dirty="0" smtClean="0">
                <a:solidFill>
                  <a:schemeClr val="bg1"/>
                </a:solidFill>
              </a:rPr>
              <a:t>Transportation</a:t>
            </a:r>
            <a:endParaRPr lang="he-IL" sz="1100" b="1" dirty="0">
              <a:solidFill>
                <a:schemeClr val="bg1"/>
              </a:solidFill>
            </a:endParaRPr>
          </a:p>
        </p:txBody>
      </p:sp>
      <p:sp>
        <p:nvSpPr>
          <p:cNvPr id="48" name="TextBox 47"/>
          <p:cNvSpPr txBox="1"/>
          <p:nvPr/>
        </p:nvSpPr>
        <p:spPr>
          <a:xfrm>
            <a:off x="1785918" y="4572008"/>
            <a:ext cx="1643074" cy="430887"/>
          </a:xfrm>
          <a:prstGeom prst="rect">
            <a:avLst/>
          </a:prstGeom>
          <a:noFill/>
        </p:spPr>
        <p:txBody>
          <a:bodyPr wrap="square" rtlCol="1">
            <a:spAutoFit/>
          </a:bodyPr>
          <a:lstStyle/>
          <a:p>
            <a:pPr algn="l" rtl="0"/>
            <a:r>
              <a:rPr lang="en-US" sz="1100" b="1" dirty="0" smtClean="0">
                <a:solidFill>
                  <a:schemeClr val="bg1"/>
                </a:solidFill>
              </a:rPr>
              <a:t>Resource Recruitment</a:t>
            </a:r>
            <a:endParaRPr lang="he-IL" sz="1100" b="1" dirty="0">
              <a:solidFill>
                <a:schemeClr val="bg1"/>
              </a:solidFill>
            </a:endParaRPr>
          </a:p>
        </p:txBody>
      </p:sp>
      <p:sp>
        <p:nvSpPr>
          <p:cNvPr id="49" name="TextBox 48"/>
          <p:cNvSpPr txBox="1"/>
          <p:nvPr/>
        </p:nvSpPr>
        <p:spPr>
          <a:xfrm>
            <a:off x="3357554" y="4286256"/>
            <a:ext cx="1643074" cy="261610"/>
          </a:xfrm>
          <a:prstGeom prst="rect">
            <a:avLst/>
          </a:prstGeom>
          <a:noFill/>
        </p:spPr>
        <p:txBody>
          <a:bodyPr wrap="square" rtlCol="1">
            <a:spAutoFit/>
          </a:bodyPr>
          <a:lstStyle/>
          <a:p>
            <a:pPr algn="l" rtl="0"/>
            <a:r>
              <a:rPr lang="en-US" sz="1100" b="1" dirty="0" smtClean="0">
                <a:solidFill>
                  <a:schemeClr val="bg1"/>
                </a:solidFill>
              </a:rPr>
              <a:t>Ammunition</a:t>
            </a:r>
            <a:endParaRPr lang="he-IL" sz="1100" b="1" dirty="0">
              <a:solidFill>
                <a:schemeClr val="bg1"/>
              </a:solidFill>
            </a:endParaRPr>
          </a:p>
        </p:txBody>
      </p:sp>
      <p:sp>
        <p:nvSpPr>
          <p:cNvPr id="50" name="TextBox 49"/>
          <p:cNvSpPr txBox="1"/>
          <p:nvPr/>
        </p:nvSpPr>
        <p:spPr>
          <a:xfrm>
            <a:off x="3357554" y="4596150"/>
            <a:ext cx="1643074" cy="261610"/>
          </a:xfrm>
          <a:prstGeom prst="rect">
            <a:avLst/>
          </a:prstGeom>
          <a:noFill/>
        </p:spPr>
        <p:txBody>
          <a:bodyPr wrap="square" rtlCol="1">
            <a:spAutoFit/>
          </a:bodyPr>
          <a:lstStyle/>
          <a:p>
            <a:pPr algn="l" rtl="0"/>
            <a:r>
              <a:rPr lang="en-US" sz="1100" b="1" dirty="0" smtClean="0">
                <a:solidFill>
                  <a:schemeClr val="bg1"/>
                </a:solidFill>
              </a:rPr>
              <a:t>Fuel</a:t>
            </a:r>
            <a:endParaRPr lang="he-IL" sz="1100" b="1" dirty="0">
              <a:solidFill>
                <a:schemeClr val="bg1"/>
              </a:solidFill>
            </a:endParaRPr>
          </a:p>
        </p:txBody>
      </p:sp>
      <p:sp>
        <p:nvSpPr>
          <p:cNvPr id="51" name="TextBox 50"/>
          <p:cNvSpPr txBox="1"/>
          <p:nvPr/>
        </p:nvSpPr>
        <p:spPr>
          <a:xfrm>
            <a:off x="3357554" y="4881902"/>
            <a:ext cx="1643074" cy="261610"/>
          </a:xfrm>
          <a:prstGeom prst="rect">
            <a:avLst/>
          </a:prstGeom>
          <a:noFill/>
        </p:spPr>
        <p:txBody>
          <a:bodyPr wrap="square" rtlCol="1">
            <a:spAutoFit/>
          </a:bodyPr>
          <a:lstStyle/>
          <a:p>
            <a:pPr algn="l" rtl="0"/>
            <a:r>
              <a:rPr lang="en-US" sz="1100" b="1" dirty="0" smtClean="0">
                <a:solidFill>
                  <a:schemeClr val="bg1"/>
                </a:solidFill>
              </a:rPr>
              <a:t>Spare Parts</a:t>
            </a:r>
            <a:endParaRPr lang="he-IL" sz="1100" b="1" dirty="0">
              <a:solidFill>
                <a:schemeClr val="bg1"/>
              </a:solidFill>
            </a:endParaRPr>
          </a:p>
        </p:txBody>
      </p:sp>
      <p:sp>
        <p:nvSpPr>
          <p:cNvPr id="52" name="TextBox 51"/>
          <p:cNvSpPr txBox="1"/>
          <p:nvPr/>
        </p:nvSpPr>
        <p:spPr>
          <a:xfrm>
            <a:off x="3357554" y="5167654"/>
            <a:ext cx="1643074" cy="261610"/>
          </a:xfrm>
          <a:prstGeom prst="rect">
            <a:avLst/>
          </a:prstGeom>
          <a:noFill/>
        </p:spPr>
        <p:txBody>
          <a:bodyPr wrap="square" rtlCol="1">
            <a:spAutoFit/>
          </a:bodyPr>
          <a:lstStyle/>
          <a:p>
            <a:pPr algn="l" rtl="0"/>
            <a:r>
              <a:rPr lang="en-US" sz="1100" b="1" dirty="0" smtClean="0">
                <a:solidFill>
                  <a:schemeClr val="bg1"/>
                </a:solidFill>
              </a:rPr>
              <a:t>Food</a:t>
            </a:r>
            <a:endParaRPr lang="he-IL" sz="1100" b="1" dirty="0">
              <a:solidFill>
                <a:schemeClr val="bg1"/>
              </a:solidFill>
            </a:endParaRPr>
          </a:p>
        </p:txBody>
      </p:sp>
      <p:sp>
        <p:nvSpPr>
          <p:cNvPr id="53" name="TextBox 52"/>
          <p:cNvSpPr txBox="1"/>
          <p:nvPr/>
        </p:nvSpPr>
        <p:spPr>
          <a:xfrm>
            <a:off x="3357554" y="5453406"/>
            <a:ext cx="1643074" cy="261610"/>
          </a:xfrm>
          <a:prstGeom prst="rect">
            <a:avLst/>
          </a:prstGeom>
          <a:noFill/>
        </p:spPr>
        <p:txBody>
          <a:bodyPr wrap="square" rtlCol="1">
            <a:spAutoFit/>
          </a:bodyPr>
          <a:lstStyle/>
          <a:p>
            <a:pPr algn="l" rtl="0"/>
            <a:r>
              <a:rPr lang="en-US" sz="1100" b="1" dirty="0" smtClean="0">
                <a:solidFill>
                  <a:schemeClr val="bg1"/>
                </a:solidFill>
              </a:rPr>
              <a:t>Medical Equipment</a:t>
            </a:r>
            <a:endParaRPr lang="he-IL" sz="1100" b="1" dirty="0">
              <a:solidFill>
                <a:schemeClr val="bg1"/>
              </a:solidFill>
            </a:endParaRPr>
          </a:p>
        </p:txBody>
      </p:sp>
      <p:sp>
        <p:nvSpPr>
          <p:cNvPr id="54" name="TextBox 53"/>
          <p:cNvSpPr txBox="1"/>
          <p:nvPr/>
        </p:nvSpPr>
        <p:spPr>
          <a:xfrm>
            <a:off x="3357554" y="5739158"/>
            <a:ext cx="1643074" cy="261610"/>
          </a:xfrm>
          <a:prstGeom prst="rect">
            <a:avLst/>
          </a:prstGeom>
          <a:noFill/>
        </p:spPr>
        <p:txBody>
          <a:bodyPr wrap="square" rtlCol="1">
            <a:spAutoFit/>
          </a:bodyPr>
          <a:lstStyle/>
          <a:p>
            <a:pPr algn="l" rtl="0"/>
            <a:r>
              <a:rPr lang="en-US" sz="1100" b="1" dirty="0" smtClean="0">
                <a:solidFill>
                  <a:schemeClr val="bg1"/>
                </a:solidFill>
              </a:rPr>
              <a:t>General Equipment</a:t>
            </a:r>
            <a:endParaRPr lang="he-IL" sz="1100" b="1" dirty="0">
              <a:solidFill>
                <a:schemeClr val="bg1"/>
              </a:solidFill>
            </a:endParaRPr>
          </a:p>
        </p:txBody>
      </p:sp>
      <p:sp>
        <p:nvSpPr>
          <p:cNvPr id="55" name="TextBox 54"/>
          <p:cNvSpPr txBox="1"/>
          <p:nvPr/>
        </p:nvSpPr>
        <p:spPr>
          <a:xfrm>
            <a:off x="4929190" y="4357694"/>
            <a:ext cx="1643074" cy="430887"/>
          </a:xfrm>
          <a:prstGeom prst="rect">
            <a:avLst/>
          </a:prstGeom>
          <a:noFill/>
        </p:spPr>
        <p:txBody>
          <a:bodyPr wrap="square" rtlCol="1">
            <a:spAutoFit/>
          </a:bodyPr>
          <a:lstStyle/>
          <a:p>
            <a:pPr algn="l" rtl="0"/>
            <a:r>
              <a:rPr lang="en-US" sz="1100" b="1" dirty="0" smtClean="0">
                <a:solidFill>
                  <a:schemeClr val="bg1"/>
                </a:solidFill>
              </a:rPr>
              <a:t>General Staff Construction Units</a:t>
            </a:r>
            <a:endParaRPr lang="he-IL" sz="1100" b="1" dirty="0">
              <a:solidFill>
                <a:schemeClr val="bg1"/>
              </a:solidFill>
            </a:endParaRPr>
          </a:p>
        </p:txBody>
      </p:sp>
      <p:sp>
        <p:nvSpPr>
          <p:cNvPr id="56" name="TextBox 55"/>
          <p:cNvSpPr txBox="1"/>
          <p:nvPr/>
        </p:nvSpPr>
        <p:spPr>
          <a:xfrm>
            <a:off x="6500826" y="4667588"/>
            <a:ext cx="1643074" cy="261610"/>
          </a:xfrm>
          <a:prstGeom prst="rect">
            <a:avLst/>
          </a:prstGeom>
          <a:noFill/>
        </p:spPr>
        <p:txBody>
          <a:bodyPr wrap="square" rtlCol="1">
            <a:spAutoFit/>
          </a:bodyPr>
          <a:lstStyle/>
          <a:p>
            <a:pPr algn="l" rtl="0"/>
            <a:r>
              <a:rPr lang="en-US" sz="1100" b="1" dirty="0" smtClean="0">
                <a:solidFill>
                  <a:schemeClr val="bg1"/>
                </a:solidFill>
              </a:rPr>
              <a:t>Regional Clinics</a:t>
            </a:r>
            <a:endParaRPr lang="he-IL" sz="1100" b="1" dirty="0">
              <a:solidFill>
                <a:schemeClr val="bg1"/>
              </a:solidFill>
            </a:endParaRPr>
          </a:p>
        </p:txBody>
      </p:sp>
      <p:sp>
        <p:nvSpPr>
          <p:cNvPr id="57" name="TextBox 56"/>
          <p:cNvSpPr txBox="1"/>
          <p:nvPr/>
        </p:nvSpPr>
        <p:spPr>
          <a:xfrm>
            <a:off x="6500826" y="4357694"/>
            <a:ext cx="1643074" cy="261610"/>
          </a:xfrm>
          <a:prstGeom prst="rect">
            <a:avLst/>
          </a:prstGeom>
          <a:noFill/>
        </p:spPr>
        <p:txBody>
          <a:bodyPr wrap="square" rtlCol="1">
            <a:spAutoFit/>
          </a:bodyPr>
          <a:lstStyle/>
          <a:p>
            <a:pPr algn="l" rtl="0"/>
            <a:r>
              <a:rPr lang="en-US" sz="1100" b="1" dirty="0" smtClean="0">
                <a:solidFill>
                  <a:schemeClr val="bg1"/>
                </a:solidFill>
              </a:rPr>
              <a:t>Medical Services</a:t>
            </a:r>
            <a:endParaRPr lang="he-IL" sz="1100" b="1" dirty="0">
              <a:solidFill>
                <a:schemeClr val="bg1"/>
              </a:solidFill>
            </a:endParaRPr>
          </a:p>
        </p:txBody>
      </p:sp>
      <p:sp>
        <p:nvSpPr>
          <p:cNvPr id="60" name="מלבן 59"/>
          <p:cNvSpPr/>
          <p:nvPr/>
        </p:nvSpPr>
        <p:spPr>
          <a:xfrm>
            <a:off x="214282" y="6000768"/>
            <a:ext cx="8786874" cy="35719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TextBox 60"/>
          <p:cNvSpPr txBox="1"/>
          <p:nvPr/>
        </p:nvSpPr>
        <p:spPr>
          <a:xfrm>
            <a:off x="6500826" y="5929330"/>
            <a:ext cx="1643074" cy="430887"/>
          </a:xfrm>
          <a:prstGeom prst="rect">
            <a:avLst/>
          </a:prstGeom>
          <a:noFill/>
        </p:spPr>
        <p:txBody>
          <a:bodyPr wrap="square" rtlCol="1">
            <a:spAutoFit/>
          </a:bodyPr>
          <a:lstStyle/>
          <a:p>
            <a:pPr algn="l" rtl="0"/>
            <a:r>
              <a:rPr lang="en-US" sz="1100" b="1" dirty="0" smtClean="0"/>
              <a:t>Regional Medical Units</a:t>
            </a:r>
            <a:endParaRPr lang="he-IL" sz="1100" b="1" dirty="0"/>
          </a:p>
        </p:txBody>
      </p:sp>
      <p:sp>
        <p:nvSpPr>
          <p:cNvPr id="62" name="TextBox 61"/>
          <p:cNvSpPr txBox="1"/>
          <p:nvPr/>
        </p:nvSpPr>
        <p:spPr>
          <a:xfrm>
            <a:off x="214282" y="5929330"/>
            <a:ext cx="1643074" cy="430887"/>
          </a:xfrm>
          <a:prstGeom prst="rect">
            <a:avLst/>
          </a:prstGeom>
          <a:noFill/>
        </p:spPr>
        <p:txBody>
          <a:bodyPr wrap="square" rtlCol="1">
            <a:spAutoFit/>
          </a:bodyPr>
          <a:lstStyle/>
          <a:p>
            <a:pPr algn="l" rtl="0"/>
            <a:r>
              <a:rPr lang="en-US" sz="1100" b="1" dirty="0" smtClean="0"/>
              <a:t>Regional Maintenance Units</a:t>
            </a:r>
            <a:endParaRPr lang="he-IL" sz="1100" b="1" dirty="0"/>
          </a:p>
        </p:txBody>
      </p:sp>
      <p:sp>
        <p:nvSpPr>
          <p:cNvPr id="63" name="TextBox 62"/>
          <p:cNvSpPr txBox="1"/>
          <p:nvPr/>
        </p:nvSpPr>
        <p:spPr>
          <a:xfrm>
            <a:off x="4929190" y="5929330"/>
            <a:ext cx="1643074" cy="430887"/>
          </a:xfrm>
          <a:prstGeom prst="rect">
            <a:avLst/>
          </a:prstGeom>
          <a:noFill/>
        </p:spPr>
        <p:txBody>
          <a:bodyPr wrap="square" rtlCol="1">
            <a:spAutoFit/>
          </a:bodyPr>
          <a:lstStyle/>
          <a:p>
            <a:pPr algn="l" rtl="0"/>
            <a:r>
              <a:rPr lang="en-US" sz="1100" b="1" dirty="0" smtClean="0"/>
              <a:t>Regional Construction Units</a:t>
            </a:r>
            <a:endParaRPr lang="he-IL" sz="1100" b="1" dirty="0"/>
          </a:p>
        </p:txBody>
      </p:sp>
      <p:sp>
        <p:nvSpPr>
          <p:cNvPr id="64" name="TextBox 63"/>
          <p:cNvSpPr txBox="1"/>
          <p:nvPr/>
        </p:nvSpPr>
        <p:spPr>
          <a:xfrm>
            <a:off x="8108604" y="4286256"/>
            <a:ext cx="892552" cy="1643074"/>
          </a:xfrm>
          <a:prstGeom prst="rect">
            <a:avLst/>
          </a:prstGeom>
          <a:noFill/>
        </p:spPr>
        <p:txBody>
          <a:bodyPr vert="vert" wrap="square" rtlCol="1">
            <a:spAutoFit/>
          </a:bodyPr>
          <a:lstStyle/>
          <a:p>
            <a:r>
              <a:rPr lang="he-IL" b="1" dirty="0" smtClean="0">
                <a:solidFill>
                  <a:schemeClr val="bg1"/>
                </a:solidFill>
              </a:rPr>
              <a:t> </a:t>
            </a:r>
            <a:r>
              <a:rPr lang="en-US" b="1" dirty="0" smtClean="0">
                <a:solidFill>
                  <a:schemeClr val="bg1"/>
                </a:solidFill>
              </a:rPr>
              <a:t>General Staff</a:t>
            </a:r>
          </a:p>
          <a:p>
            <a:pPr algn="ctr"/>
            <a:r>
              <a:rPr lang="en-US" sz="1400" b="1" dirty="0" smtClean="0">
                <a:solidFill>
                  <a:schemeClr val="bg1"/>
                </a:solidFill>
              </a:rPr>
              <a:t>(logistics Centers, depots) </a:t>
            </a:r>
            <a:endParaRPr lang="he-IL" sz="1400" b="1" dirty="0">
              <a:solidFill>
                <a:schemeClr val="bg1"/>
              </a:solidFill>
            </a:endParaRPr>
          </a:p>
        </p:txBody>
      </p:sp>
      <p:sp>
        <p:nvSpPr>
          <p:cNvPr id="65" name="TextBox 64"/>
          <p:cNvSpPr txBox="1"/>
          <p:nvPr/>
        </p:nvSpPr>
        <p:spPr>
          <a:xfrm>
            <a:off x="8429652" y="5857892"/>
            <a:ext cx="400110" cy="500066"/>
          </a:xfrm>
          <a:prstGeom prst="rect">
            <a:avLst/>
          </a:prstGeom>
          <a:noFill/>
        </p:spPr>
        <p:txBody>
          <a:bodyPr vert="vert" wrap="square" rtlCol="1">
            <a:spAutoFit/>
          </a:bodyPr>
          <a:lstStyle/>
          <a:p>
            <a:r>
              <a:rPr lang="en-US" sz="1400" b="1" dirty="0" smtClean="0">
                <a:solidFill>
                  <a:schemeClr val="bg1"/>
                </a:solidFill>
              </a:rPr>
              <a:t>R.C</a:t>
            </a:r>
            <a:endParaRPr lang="he-IL" sz="1400" b="1" dirty="0">
              <a:solidFill>
                <a:schemeClr val="bg1"/>
              </a:solidFill>
            </a:endParaRPr>
          </a:p>
        </p:txBody>
      </p:sp>
      <p:cxnSp>
        <p:nvCxnSpPr>
          <p:cNvPr id="68" name="מחבר ישר 67"/>
          <p:cNvCxnSpPr/>
          <p:nvPr/>
        </p:nvCxnSpPr>
        <p:spPr>
          <a:xfrm rot="5400000">
            <a:off x="7215206" y="5143512"/>
            <a:ext cx="17145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מחבר ישר 57"/>
          <p:cNvCxnSpPr/>
          <p:nvPr/>
        </p:nvCxnSpPr>
        <p:spPr>
          <a:xfrm rot="16200000" flipH="1">
            <a:off x="7822429" y="6250801"/>
            <a:ext cx="509591" cy="95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982678D1-B02A-402A-A855-3766198ACAD1}" type="slidenum">
              <a:rPr lang="he-IL" sz="1800" smtClean="0">
                <a:solidFill>
                  <a:schemeClr val="bg2"/>
                </a:solidFill>
                <a:cs typeface="Arial" pitchFamily="34" charset="0"/>
              </a:rPr>
              <a:pPr>
                <a:defRPr/>
              </a:pPr>
              <a:t>41</a:t>
            </a:fld>
            <a:endParaRPr lang="he-IL" sz="1800" dirty="0">
              <a:solidFill>
                <a:schemeClr val="bg2"/>
              </a:solidFill>
              <a:cs typeface="Arial" pitchFamily="34" charset="0"/>
            </a:endParaRPr>
          </a:p>
        </p:txBody>
      </p:sp>
      <p:sp>
        <p:nvSpPr>
          <p:cNvPr id="4" name="TextBox 3"/>
          <p:cNvSpPr txBox="1"/>
          <p:nvPr/>
        </p:nvSpPr>
        <p:spPr>
          <a:xfrm>
            <a:off x="1500227"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Technology and Logistics Branch - Mission</a:t>
            </a:r>
            <a:endParaRPr lang="en-US" sz="2000" dirty="0"/>
          </a:p>
          <a:p>
            <a:pPr algn="just" rtl="0">
              <a:defRPr/>
            </a:pPr>
            <a:endParaRPr lang="en-US" sz="1400" u="sng" dirty="0"/>
          </a:p>
          <a:p>
            <a:pPr algn="just" rtl="0">
              <a:defRPr/>
            </a:pPr>
            <a:endParaRPr lang="en-US" sz="1400" dirty="0"/>
          </a:p>
        </p:txBody>
      </p:sp>
      <p:sp>
        <p:nvSpPr>
          <p:cNvPr id="18" name="מלבן 17"/>
          <p:cNvSpPr/>
          <p:nvPr/>
        </p:nvSpPr>
        <p:spPr>
          <a:xfrm>
            <a:off x="142844" y="1053020"/>
            <a:ext cx="8715436" cy="2666820"/>
          </a:xfrm>
          <a:prstGeom prst="rect">
            <a:avLst/>
          </a:prstGeom>
          <a:solidFill>
            <a:srgbClr val="5C94EE"/>
          </a:solidFill>
        </p:spPr>
        <p:txBody>
          <a:bodyPr wrap="square">
            <a:spAutoFit/>
          </a:bodyPr>
          <a:lstStyle/>
          <a:p>
            <a:pPr marL="266700" indent="-266700" algn="just" rtl="0" eaLnBrk="0" hangingPunct="0">
              <a:lnSpc>
                <a:spcPct val="110000"/>
              </a:lnSpc>
              <a:spcBef>
                <a:spcPts val="600"/>
              </a:spcBef>
              <a:buClr>
                <a:schemeClr val="accent6">
                  <a:lumMod val="75000"/>
                </a:schemeClr>
              </a:buClr>
              <a:buSzPct val="75000"/>
              <a:buFont typeface="Wingdings" pitchFamily="2" charset="2"/>
              <a:buChar char="Ø"/>
              <a:defRPr/>
            </a:pPr>
            <a:r>
              <a:rPr lang="en-US" sz="2000" dirty="0" smtClean="0">
                <a:latin typeface="+mn-lt"/>
                <a:cs typeface="David" pitchFamily="2" charset="-79"/>
              </a:rPr>
              <a:t>Implementation of the General Staff’s logistical efforts in the IDF.</a:t>
            </a:r>
          </a:p>
          <a:p>
            <a:pPr marL="266700" indent="-266700" algn="just" rtl="0" eaLnBrk="0" hangingPunct="0">
              <a:lnSpc>
                <a:spcPct val="110000"/>
              </a:lnSpc>
              <a:spcBef>
                <a:spcPts val="600"/>
              </a:spcBef>
              <a:buClr>
                <a:schemeClr val="accent6">
                  <a:lumMod val="75000"/>
                </a:schemeClr>
              </a:buClr>
              <a:buSzPct val="75000"/>
              <a:buFont typeface="Wingdings" pitchFamily="2" charset="2"/>
              <a:buChar char="Ø"/>
              <a:defRPr/>
            </a:pPr>
            <a:r>
              <a:rPr lang="en-US" sz="2000" dirty="0" smtClean="0">
                <a:latin typeface="+mn-lt"/>
                <a:cs typeface="David" pitchFamily="2" charset="-79"/>
              </a:rPr>
              <a:t>Command of the General Staff’s logistical efforts, realization of the multi-service logistical effort required to enable combat consecutiveness in land, air and sea, in all situations, both emergency and routine. </a:t>
            </a:r>
          </a:p>
          <a:p>
            <a:pPr marL="266700" indent="-266700" algn="just" rtl="0" eaLnBrk="0" hangingPunct="0">
              <a:lnSpc>
                <a:spcPct val="110000"/>
              </a:lnSpc>
              <a:spcBef>
                <a:spcPts val="600"/>
              </a:spcBef>
              <a:buClr>
                <a:schemeClr val="accent6">
                  <a:lumMod val="75000"/>
                </a:schemeClr>
              </a:buClr>
              <a:buSzPct val="75000"/>
              <a:buFont typeface="Wingdings" pitchFamily="2" charset="2"/>
              <a:buChar char="Ø"/>
              <a:defRPr/>
            </a:pPr>
            <a:r>
              <a:rPr lang="en-US" sz="2000" dirty="0" smtClean="0">
                <a:latin typeface="+mn-lt"/>
                <a:cs typeface="David" pitchFamily="2" charset="-79"/>
              </a:rPr>
              <a:t>To construct the logistic infrastructure at both the General Staff and the regional command level.</a:t>
            </a:r>
          </a:p>
          <a:p>
            <a:pPr marL="266700" indent="-266700" algn="just" rtl="0" eaLnBrk="0" hangingPunct="0">
              <a:lnSpc>
                <a:spcPct val="110000"/>
              </a:lnSpc>
              <a:spcBef>
                <a:spcPts val="600"/>
              </a:spcBef>
              <a:buClr>
                <a:schemeClr val="accent6">
                  <a:lumMod val="75000"/>
                </a:schemeClr>
              </a:buClr>
              <a:buSzPct val="75000"/>
              <a:buFont typeface="Wingdings" pitchFamily="2" charset="2"/>
              <a:buChar char="Ø"/>
              <a:defRPr/>
            </a:pPr>
            <a:r>
              <a:rPr lang="en-US" sz="2000" dirty="0" smtClean="0">
                <a:latin typeface="+mn-lt"/>
                <a:cs typeface="David" pitchFamily="2" charset="-79"/>
              </a:rPr>
              <a:t>To act as the professional authority for logistics in the IDF. </a:t>
            </a:r>
          </a:p>
        </p:txBody>
      </p:sp>
      <p:sp>
        <p:nvSpPr>
          <p:cNvPr id="19" name="לחצן פעולה: בית 18">
            <a:hlinkClick r:id="rId2" action="ppaction://hlinksldjump" highlightClick="1"/>
          </p:cNvPr>
          <p:cNvSpPr/>
          <p:nvPr/>
        </p:nvSpPr>
        <p:spPr>
          <a:xfrm>
            <a:off x="8429652" y="5929330"/>
            <a:ext cx="571504" cy="500066"/>
          </a:xfrm>
          <a:prstGeom prst="actionButtonHom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982678D1-B02A-402A-A855-3766198ACAD1}" type="slidenum">
              <a:rPr lang="he-IL" sz="1800" smtClean="0">
                <a:solidFill>
                  <a:schemeClr val="bg2"/>
                </a:solidFill>
                <a:cs typeface="Arial" pitchFamily="34" charset="0"/>
              </a:rPr>
              <a:pPr>
                <a:defRPr/>
              </a:pPr>
              <a:t>42</a:t>
            </a:fld>
            <a:endParaRPr lang="he-IL" sz="1800" dirty="0">
              <a:solidFill>
                <a:schemeClr val="bg2"/>
              </a:solidFill>
              <a:cs typeface="Arial" pitchFamily="34" charset="0"/>
            </a:endParaRPr>
          </a:p>
        </p:txBody>
      </p:sp>
      <p:sp>
        <p:nvSpPr>
          <p:cNvPr id="4" name="TextBox 3"/>
          <p:cNvSpPr txBox="1"/>
          <p:nvPr/>
        </p:nvSpPr>
        <p:spPr>
          <a:xfrm>
            <a:off x="1500227" y="250432"/>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C4I Branch (J6)</a:t>
            </a:r>
            <a:endParaRPr lang="en-US" sz="2000" b="1" dirty="0">
              <a:effectLst>
                <a:outerShdw blurRad="38100" dist="38100" dir="2700000" algn="tl">
                  <a:srgbClr val="000000">
                    <a:alpha val="43137"/>
                  </a:srgbClr>
                </a:outerShdw>
              </a:effectLst>
            </a:endParaRPr>
          </a:p>
          <a:p>
            <a:pPr algn="just" rtl="0">
              <a:defRPr/>
            </a:pPr>
            <a:endParaRPr lang="en-US" sz="1400" u="sng" dirty="0"/>
          </a:p>
          <a:p>
            <a:pPr algn="just" rtl="0">
              <a:defRPr/>
            </a:pPr>
            <a:endParaRPr lang="en-US" sz="1400" dirty="0"/>
          </a:p>
        </p:txBody>
      </p:sp>
      <p:sp>
        <p:nvSpPr>
          <p:cNvPr id="5" name="מלבן מעוגל 4"/>
          <p:cNvSpPr/>
          <p:nvPr/>
        </p:nvSpPr>
        <p:spPr>
          <a:xfrm>
            <a:off x="2071670" y="1142984"/>
            <a:ext cx="3429024"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Head of the C4I Branch</a:t>
            </a:r>
            <a:endParaRPr lang="he-IL" b="1" dirty="0">
              <a:solidFill>
                <a:schemeClr val="tx1"/>
              </a:solidFill>
            </a:endParaRPr>
          </a:p>
        </p:txBody>
      </p:sp>
      <p:sp>
        <p:nvSpPr>
          <p:cNvPr id="9" name="מלבן מעוגל 8"/>
          <p:cNvSpPr/>
          <p:nvPr/>
        </p:nvSpPr>
        <p:spPr>
          <a:xfrm>
            <a:off x="5072066" y="2143116"/>
            <a:ext cx="1571636"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bg1"/>
                </a:solidFill>
              </a:rPr>
              <a:t>Head of the C4I Corps</a:t>
            </a:r>
            <a:endParaRPr lang="he-IL" sz="1400" b="1" dirty="0">
              <a:solidFill>
                <a:schemeClr val="bg1"/>
              </a:solidFill>
            </a:endParaRPr>
          </a:p>
        </p:txBody>
      </p:sp>
      <p:sp>
        <p:nvSpPr>
          <p:cNvPr id="17" name="לחצן פעולה: בית 16">
            <a:hlinkClick r:id="rId2" action="ppaction://hlinksldjump" highlightClick="1"/>
          </p:cNvPr>
          <p:cNvSpPr/>
          <p:nvPr/>
        </p:nvSpPr>
        <p:spPr>
          <a:xfrm>
            <a:off x="8429652" y="5929330"/>
            <a:ext cx="571504" cy="500066"/>
          </a:xfrm>
          <a:prstGeom prst="actionButtonHom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מעוגל 17"/>
          <p:cNvSpPr/>
          <p:nvPr/>
        </p:nvSpPr>
        <p:spPr>
          <a:xfrm>
            <a:off x="1214414" y="2214554"/>
            <a:ext cx="1571636"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200" b="1" dirty="0" smtClean="0">
                <a:solidFill>
                  <a:schemeClr val="bg1"/>
                </a:solidFill>
              </a:rPr>
              <a:t>C4I Technological Division- “</a:t>
            </a:r>
            <a:r>
              <a:rPr lang="en-US" sz="1200" b="1" dirty="0" err="1" smtClean="0">
                <a:solidFill>
                  <a:schemeClr val="bg1"/>
                </a:solidFill>
              </a:rPr>
              <a:t>Lotem</a:t>
            </a:r>
            <a:r>
              <a:rPr lang="en-US" sz="1200" b="1" dirty="0" smtClean="0">
                <a:solidFill>
                  <a:schemeClr val="bg1"/>
                </a:solidFill>
              </a:rPr>
              <a:t>”</a:t>
            </a:r>
          </a:p>
        </p:txBody>
      </p:sp>
      <p:sp>
        <p:nvSpPr>
          <p:cNvPr id="19" name="מלבן מעוגל 18"/>
          <p:cNvSpPr/>
          <p:nvPr/>
        </p:nvSpPr>
        <p:spPr>
          <a:xfrm>
            <a:off x="142844" y="3214686"/>
            <a:ext cx="1571636"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400" b="1" dirty="0" smtClean="0">
                <a:solidFill>
                  <a:schemeClr val="bg1"/>
                </a:solidFill>
              </a:rPr>
              <a:t>“</a:t>
            </a:r>
            <a:r>
              <a:rPr lang="en-US" sz="1400" b="1" dirty="0" err="1" smtClean="0">
                <a:solidFill>
                  <a:schemeClr val="bg1"/>
                </a:solidFill>
              </a:rPr>
              <a:t>Shoham</a:t>
            </a:r>
            <a:r>
              <a:rPr lang="en-US" sz="1400" b="1" dirty="0" smtClean="0">
                <a:solidFill>
                  <a:schemeClr val="bg1"/>
                </a:solidFill>
              </a:rPr>
              <a:t>” C2 Op. Sys. Dept.</a:t>
            </a:r>
          </a:p>
        </p:txBody>
      </p:sp>
      <p:sp>
        <p:nvSpPr>
          <p:cNvPr id="20" name="מלבן מעוגל 19"/>
          <p:cNvSpPr/>
          <p:nvPr/>
        </p:nvSpPr>
        <p:spPr>
          <a:xfrm>
            <a:off x="142844" y="4000504"/>
            <a:ext cx="1571636"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400" b="1" dirty="0" smtClean="0">
                <a:solidFill>
                  <a:schemeClr val="bg1"/>
                </a:solidFill>
              </a:rPr>
              <a:t>“</a:t>
            </a:r>
            <a:r>
              <a:rPr lang="en-US" sz="1400" b="1" dirty="0" err="1" smtClean="0">
                <a:solidFill>
                  <a:schemeClr val="bg1"/>
                </a:solidFill>
              </a:rPr>
              <a:t>Leshem</a:t>
            </a:r>
            <a:r>
              <a:rPr lang="en-US" sz="1400" b="1" dirty="0" smtClean="0">
                <a:solidFill>
                  <a:schemeClr val="bg1"/>
                </a:solidFill>
              </a:rPr>
              <a:t>” C2 Admin. Sys. Dept</a:t>
            </a:r>
            <a:r>
              <a:rPr lang="en-US" sz="1400" dirty="0" smtClean="0">
                <a:solidFill>
                  <a:srgbClr val="3F394D"/>
                </a:solidFill>
              </a:rPr>
              <a:t>.</a:t>
            </a:r>
            <a:endParaRPr lang="en-US" sz="1400" dirty="0">
              <a:solidFill>
                <a:srgbClr val="3F394D"/>
              </a:solidFill>
            </a:endParaRPr>
          </a:p>
        </p:txBody>
      </p:sp>
      <p:sp>
        <p:nvSpPr>
          <p:cNvPr id="21" name="מלבן מעוגל 20"/>
          <p:cNvSpPr/>
          <p:nvPr/>
        </p:nvSpPr>
        <p:spPr>
          <a:xfrm>
            <a:off x="2214546" y="3000372"/>
            <a:ext cx="1571636"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400" b="1" dirty="0" smtClean="0">
                <a:solidFill>
                  <a:schemeClr val="bg1"/>
                </a:solidFill>
              </a:rPr>
              <a:t>C4I Technological Division- “</a:t>
            </a:r>
            <a:r>
              <a:rPr lang="en-US" sz="1400" b="1" dirty="0" err="1" smtClean="0">
                <a:solidFill>
                  <a:schemeClr val="bg1"/>
                </a:solidFill>
              </a:rPr>
              <a:t>Lotem</a:t>
            </a:r>
            <a:r>
              <a:rPr lang="en-US" sz="1400" b="1" dirty="0" smtClean="0">
                <a:solidFill>
                  <a:schemeClr val="bg1"/>
                </a:solidFill>
              </a:rPr>
              <a:t>”</a:t>
            </a:r>
          </a:p>
        </p:txBody>
      </p:sp>
      <p:sp>
        <p:nvSpPr>
          <p:cNvPr id="22" name="מלבן מעוגל 21"/>
          <p:cNvSpPr/>
          <p:nvPr/>
        </p:nvSpPr>
        <p:spPr>
          <a:xfrm>
            <a:off x="2214546" y="3857628"/>
            <a:ext cx="1571636" cy="857256"/>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400" b="1" dirty="0" smtClean="0">
                <a:solidFill>
                  <a:schemeClr val="bg1"/>
                </a:solidFill>
              </a:rPr>
              <a:t>C4I Technological Division- “</a:t>
            </a:r>
            <a:r>
              <a:rPr lang="en-US" sz="1400" b="1" dirty="0" err="1" smtClean="0">
                <a:solidFill>
                  <a:schemeClr val="bg1"/>
                </a:solidFill>
              </a:rPr>
              <a:t>Lotem</a:t>
            </a:r>
            <a:r>
              <a:rPr lang="en-US" sz="1400" b="1" dirty="0" smtClean="0">
                <a:solidFill>
                  <a:schemeClr val="bg1"/>
                </a:solidFill>
              </a:rPr>
              <a:t>”</a:t>
            </a:r>
          </a:p>
        </p:txBody>
      </p:sp>
      <p:sp>
        <p:nvSpPr>
          <p:cNvPr id="23" name="מלבן מעוגל 22"/>
          <p:cNvSpPr/>
          <p:nvPr/>
        </p:nvSpPr>
        <p:spPr>
          <a:xfrm>
            <a:off x="142844" y="4786322"/>
            <a:ext cx="1571636" cy="857256"/>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400" b="1" dirty="0" smtClean="0">
                <a:solidFill>
                  <a:schemeClr val="bg1"/>
                </a:solidFill>
              </a:rPr>
              <a:t>C4I Technological Division- “</a:t>
            </a:r>
            <a:r>
              <a:rPr lang="en-US" sz="1400" b="1" dirty="0" err="1" smtClean="0">
                <a:solidFill>
                  <a:schemeClr val="bg1"/>
                </a:solidFill>
              </a:rPr>
              <a:t>Lotem</a:t>
            </a:r>
            <a:r>
              <a:rPr lang="en-US" sz="1400" b="1" dirty="0" smtClean="0">
                <a:solidFill>
                  <a:schemeClr val="bg1"/>
                </a:solidFill>
              </a:rPr>
              <a:t>”</a:t>
            </a:r>
          </a:p>
        </p:txBody>
      </p:sp>
      <p:sp>
        <p:nvSpPr>
          <p:cNvPr id="24" name="מלבן מעוגל 23"/>
          <p:cNvSpPr/>
          <p:nvPr/>
        </p:nvSpPr>
        <p:spPr>
          <a:xfrm>
            <a:off x="2214546" y="4786322"/>
            <a:ext cx="1571636" cy="78581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400" b="1" dirty="0" smtClean="0">
                <a:solidFill>
                  <a:schemeClr val="bg1"/>
                </a:solidFill>
              </a:rPr>
              <a:t>C4I Technological Division- “</a:t>
            </a:r>
            <a:r>
              <a:rPr lang="en-US" sz="1400" b="1" dirty="0" err="1" smtClean="0">
                <a:solidFill>
                  <a:schemeClr val="bg1"/>
                </a:solidFill>
              </a:rPr>
              <a:t>Lotem</a:t>
            </a:r>
            <a:r>
              <a:rPr lang="en-US" sz="1400" b="1" dirty="0" smtClean="0">
                <a:solidFill>
                  <a:schemeClr val="bg1"/>
                </a:solidFill>
              </a:rPr>
              <a:t>”</a:t>
            </a:r>
          </a:p>
        </p:txBody>
      </p:sp>
      <p:sp>
        <p:nvSpPr>
          <p:cNvPr id="25" name="מלבן מעוגל 24"/>
          <p:cNvSpPr/>
          <p:nvPr/>
        </p:nvSpPr>
        <p:spPr>
          <a:xfrm>
            <a:off x="4000496" y="3214686"/>
            <a:ext cx="1571636"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400" b="1" dirty="0" smtClean="0">
                <a:solidFill>
                  <a:schemeClr val="bg1"/>
                </a:solidFill>
              </a:rPr>
              <a:t>Operations</a:t>
            </a:r>
          </a:p>
          <a:p>
            <a:pPr algn="ctr" rtl="0">
              <a:spcBef>
                <a:spcPct val="50000"/>
              </a:spcBef>
            </a:pPr>
            <a:r>
              <a:rPr lang="en-US" sz="1400" b="1" dirty="0" smtClean="0">
                <a:solidFill>
                  <a:schemeClr val="bg1"/>
                </a:solidFill>
              </a:rPr>
              <a:t>Department</a:t>
            </a:r>
          </a:p>
        </p:txBody>
      </p:sp>
      <p:sp>
        <p:nvSpPr>
          <p:cNvPr id="26" name="מלבן מעוגל 25"/>
          <p:cNvSpPr/>
          <p:nvPr/>
        </p:nvSpPr>
        <p:spPr>
          <a:xfrm>
            <a:off x="4000496" y="4000504"/>
            <a:ext cx="1571636"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400" b="1" dirty="0" smtClean="0">
                <a:solidFill>
                  <a:schemeClr val="bg1"/>
                </a:solidFill>
              </a:rPr>
              <a:t>Planning</a:t>
            </a:r>
          </a:p>
          <a:p>
            <a:pPr algn="ctr" rtl="0">
              <a:spcBef>
                <a:spcPct val="50000"/>
              </a:spcBef>
            </a:pPr>
            <a:r>
              <a:rPr lang="en-US" sz="1400" b="1" dirty="0" smtClean="0">
                <a:solidFill>
                  <a:schemeClr val="bg1"/>
                </a:solidFill>
              </a:rPr>
              <a:t>Department</a:t>
            </a:r>
          </a:p>
        </p:txBody>
      </p:sp>
      <p:sp>
        <p:nvSpPr>
          <p:cNvPr id="27" name="מלבן מעוגל 26"/>
          <p:cNvSpPr/>
          <p:nvPr/>
        </p:nvSpPr>
        <p:spPr>
          <a:xfrm>
            <a:off x="6143636" y="3214686"/>
            <a:ext cx="1571636"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400" b="1" dirty="0" smtClean="0">
                <a:solidFill>
                  <a:schemeClr val="bg1"/>
                </a:solidFill>
              </a:rPr>
              <a:t>Cyber Defense</a:t>
            </a:r>
          </a:p>
          <a:p>
            <a:pPr algn="ctr" rtl="0">
              <a:spcBef>
                <a:spcPct val="50000"/>
              </a:spcBef>
            </a:pPr>
            <a:r>
              <a:rPr lang="en-US" sz="1400" b="1" dirty="0" smtClean="0">
                <a:solidFill>
                  <a:schemeClr val="bg1"/>
                </a:solidFill>
              </a:rPr>
              <a:t>Department</a:t>
            </a:r>
          </a:p>
        </p:txBody>
      </p:sp>
      <p:sp>
        <p:nvSpPr>
          <p:cNvPr id="28" name="מלבן מעוגל 27"/>
          <p:cNvSpPr/>
          <p:nvPr/>
        </p:nvSpPr>
        <p:spPr>
          <a:xfrm>
            <a:off x="6143636" y="4000504"/>
            <a:ext cx="1571636"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400" b="1" dirty="0" smtClean="0">
                <a:solidFill>
                  <a:schemeClr val="bg1"/>
                </a:solidFill>
              </a:rPr>
              <a:t>Personnel</a:t>
            </a:r>
          </a:p>
          <a:p>
            <a:pPr algn="ctr" rtl="0">
              <a:spcBef>
                <a:spcPct val="50000"/>
              </a:spcBef>
            </a:pPr>
            <a:r>
              <a:rPr lang="en-US" sz="1400" b="1" dirty="0" smtClean="0">
                <a:solidFill>
                  <a:schemeClr val="bg1"/>
                </a:solidFill>
              </a:rPr>
              <a:t>Department</a:t>
            </a:r>
          </a:p>
        </p:txBody>
      </p:sp>
      <p:sp>
        <p:nvSpPr>
          <p:cNvPr id="29" name="מלבן מעוגל 28"/>
          <p:cNvSpPr/>
          <p:nvPr/>
        </p:nvSpPr>
        <p:spPr>
          <a:xfrm>
            <a:off x="4000496" y="4786322"/>
            <a:ext cx="1571636"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400" b="1" smtClean="0">
                <a:solidFill>
                  <a:schemeClr val="bg1"/>
                </a:solidFill>
              </a:rPr>
              <a:t>Weapons Department</a:t>
            </a:r>
            <a:endParaRPr lang="en-US" sz="1400" b="1" dirty="0" smtClean="0">
              <a:solidFill>
                <a:schemeClr val="bg1"/>
              </a:solidFill>
            </a:endParaRPr>
          </a:p>
        </p:txBody>
      </p:sp>
      <p:sp>
        <p:nvSpPr>
          <p:cNvPr id="30" name="מלבן מעוגל 29"/>
          <p:cNvSpPr/>
          <p:nvPr/>
        </p:nvSpPr>
        <p:spPr>
          <a:xfrm>
            <a:off x="6143636" y="4786322"/>
            <a:ext cx="1571636"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400" b="1" dirty="0" smtClean="0">
                <a:solidFill>
                  <a:schemeClr val="bg1"/>
                </a:solidFill>
              </a:rPr>
              <a:t>Electronic Warfare Department</a:t>
            </a:r>
          </a:p>
        </p:txBody>
      </p:sp>
      <p:sp>
        <p:nvSpPr>
          <p:cNvPr id="31" name="מלבן מעוגל 30"/>
          <p:cNvSpPr/>
          <p:nvPr/>
        </p:nvSpPr>
        <p:spPr>
          <a:xfrm>
            <a:off x="5072066" y="5572140"/>
            <a:ext cx="1571636"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400" b="1" dirty="0" smtClean="0">
                <a:solidFill>
                  <a:schemeClr val="bg1"/>
                </a:solidFill>
              </a:rPr>
              <a:t>C4I School</a:t>
            </a:r>
          </a:p>
        </p:txBody>
      </p:sp>
      <p:cxnSp>
        <p:nvCxnSpPr>
          <p:cNvPr id="32" name="מחבר ישר 31"/>
          <p:cNvCxnSpPr>
            <a:stCxn id="18" idx="2"/>
          </p:cNvCxnSpPr>
          <p:nvPr/>
        </p:nvCxnSpPr>
        <p:spPr>
          <a:xfrm rot="5400000">
            <a:off x="857224" y="4000504"/>
            <a:ext cx="228601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מחבר ישר 35"/>
          <p:cNvCxnSpPr>
            <a:stCxn id="9" idx="2"/>
            <a:endCxn id="31" idx="0"/>
          </p:cNvCxnSpPr>
          <p:nvPr/>
        </p:nvCxnSpPr>
        <p:spPr>
          <a:xfrm rot="5400000">
            <a:off x="4464843" y="4179099"/>
            <a:ext cx="278608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מחבר ישר 40"/>
          <p:cNvCxnSpPr>
            <a:stCxn id="30" idx="1"/>
            <a:endCxn id="29" idx="3"/>
          </p:cNvCxnSpPr>
          <p:nvPr/>
        </p:nvCxnSpPr>
        <p:spPr>
          <a:xfrm rot="10800000">
            <a:off x="5572132" y="5107793"/>
            <a:ext cx="57150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מחבר ישר 44"/>
          <p:cNvCxnSpPr>
            <a:stCxn id="28" idx="1"/>
            <a:endCxn id="26" idx="3"/>
          </p:cNvCxnSpPr>
          <p:nvPr/>
        </p:nvCxnSpPr>
        <p:spPr>
          <a:xfrm rot="10800000">
            <a:off x="5572132" y="4321975"/>
            <a:ext cx="57150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מחבר ישר 47"/>
          <p:cNvCxnSpPr>
            <a:stCxn id="27" idx="1"/>
            <a:endCxn id="25" idx="3"/>
          </p:cNvCxnSpPr>
          <p:nvPr/>
        </p:nvCxnSpPr>
        <p:spPr>
          <a:xfrm rot="10800000">
            <a:off x="5572132" y="3536157"/>
            <a:ext cx="57150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מחבר ישר 50"/>
          <p:cNvCxnSpPr>
            <a:stCxn id="21" idx="1"/>
            <a:endCxn id="19" idx="3"/>
          </p:cNvCxnSpPr>
          <p:nvPr/>
        </p:nvCxnSpPr>
        <p:spPr>
          <a:xfrm rot="10800000" flipV="1">
            <a:off x="1714480" y="3393281"/>
            <a:ext cx="500066" cy="142876"/>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מחבר ישר 53"/>
          <p:cNvCxnSpPr>
            <a:stCxn id="22" idx="1"/>
            <a:endCxn id="20" idx="3"/>
          </p:cNvCxnSpPr>
          <p:nvPr/>
        </p:nvCxnSpPr>
        <p:spPr>
          <a:xfrm rot="10800000" flipV="1">
            <a:off x="1714480" y="4286255"/>
            <a:ext cx="500066" cy="35719"/>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מחבר ישר 56"/>
          <p:cNvCxnSpPr>
            <a:stCxn id="24" idx="1"/>
            <a:endCxn id="23" idx="3"/>
          </p:cNvCxnSpPr>
          <p:nvPr/>
        </p:nvCxnSpPr>
        <p:spPr>
          <a:xfrm rot="10800000" flipV="1">
            <a:off x="1714480" y="5179230"/>
            <a:ext cx="500066" cy="35719"/>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מחבר ישר 63"/>
          <p:cNvCxnSpPr>
            <a:stCxn id="5" idx="2"/>
            <a:endCxn id="9" idx="0"/>
          </p:cNvCxnSpPr>
          <p:nvPr/>
        </p:nvCxnSpPr>
        <p:spPr>
          <a:xfrm rot="16200000" flipH="1">
            <a:off x="4643438" y="928670"/>
            <a:ext cx="357190" cy="2071702"/>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מחבר ישר 66"/>
          <p:cNvCxnSpPr>
            <a:stCxn id="5" idx="2"/>
            <a:endCxn id="18" idx="0"/>
          </p:cNvCxnSpPr>
          <p:nvPr/>
        </p:nvCxnSpPr>
        <p:spPr>
          <a:xfrm rot="5400000">
            <a:off x="2678893" y="1107265"/>
            <a:ext cx="428628" cy="178595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מחבר ישר 69"/>
          <p:cNvCxnSpPr/>
          <p:nvPr/>
        </p:nvCxnSpPr>
        <p:spPr>
          <a:xfrm>
            <a:off x="5500694" y="1428736"/>
            <a:ext cx="1214446" cy="0"/>
          </a:xfrm>
          <a:prstGeom prst="line">
            <a:avLst/>
          </a:prstGeom>
          <a:ln w="25400">
            <a:solidFill>
              <a:schemeClr val="tx1"/>
            </a:solidFill>
            <a:prstDash val="sysDot"/>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a:off x="6643702" y="2428868"/>
            <a:ext cx="785818" cy="0"/>
          </a:xfrm>
          <a:prstGeom prst="line">
            <a:avLst/>
          </a:prstGeom>
          <a:ln w="25400">
            <a:solidFill>
              <a:schemeClr val="tx1"/>
            </a:solidFill>
            <a:prstDash val="sysDot"/>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8" name="מלבן מעוגל 77"/>
          <p:cNvSpPr/>
          <p:nvPr/>
        </p:nvSpPr>
        <p:spPr>
          <a:xfrm>
            <a:off x="7429520" y="2143116"/>
            <a:ext cx="1571636" cy="64294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400" b="1" dirty="0" smtClean="0">
                <a:solidFill>
                  <a:schemeClr val="tx1"/>
                </a:solidFill>
              </a:rPr>
              <a:t>Command C4I units</a:t>
            </a:r>
          </a:p>
        </p:txBody>
      </p:sp>
      <p:sp>
        <p:nvSpPr>
          <p:cNvPr id="79" name="מלבן מעוגל 78"/>
          <p:cNvSpPr/>
          <p:nvPr/>
        </p:nvSpPr>
        <p:spPr>
          <a:xfrm>
            <a:off x="6715140" y="1142984"/>
            <a:ext cx="1571636" cy="64294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400" b="1" dirty="0" smtClean="0">
                <a:solidFill>
                  <a:schemeClr val="tx1"/>
                </a:solidFill>
              </a:rPr>
              <a:t>GF C4I Division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982678D1-B02A-402A-A855-3766198ACAD1}" type="slidenum">
              <a:rPr lang="he-IL" sz="1800" smtClean="0">
                <a:solidFill>
                  <a:schemeClr val="bg2"/>
                </a:solidFill>
                <a:cs typeface="Arial" pitchFamily="34" charset="0"/>
              </a:rPr>
              <a:pPr>
                <a:defRPr/>
              </a:pPr>
              <a:t>43</a:t>
            </a:fld>
            <a:endParaRPr lang="he-IL" sz="1800" dirty="0">
              <a:solidFill>
                <a:schemeClr val="bg2"/>
              </a:solidFill>
              <a:cs typeface="Arial" pitchFamily="34" charset="0"/>
            </a:endParaRPr>
          </a:p>
        </p:txBody>
      </p:sp>
      <p:sp>
        <p:nvSpPr>
          <p:cNvPr id="4" name="TextBox 3"/>
          <p:cNvSpPr txBox="1"/>
          <p:nvPr/>
        </p:nvSpPr>
        <p:spPr>
          <a:xfrm>
            <a:off x="1500227" y="285728"/>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C4I Branch - Mission</a:t>
            </a:r>
            <a:endParaRPr lang="en-US" sz="2000" b="1" dirty="0">
              <a:effectLst>
                <a:outerShdw blurRad="38100" dist="38100" dir="2700000" algn="tl">
                  <a:srgbClr val="000000">
                    <a:alpha val="43137"/>
                  </a:srgbClr>
                </a:outerShdw>
              </a:effectLst>
            </a:endParaRPr>
          </a:p>
          <a:p>
            <a:pPr algn="just" rtl="0">
              <a:defRPr/>
            </a:pPr>
            <a:endParaRPr lang="en-US" sz="1400" u="sng" dirty="0"/>
          </a:p>
          <a:p>
            <a:pPr algn="just" rtl="0">
              <a:defRPr/>
            </a:pPr>
            <a:endParaRPr lang="en-US" sz="1400" dirty="0"/>
          </a:p>
        </p:txBody>
      </p:sp>
      <p:sp>
        <p:nvSpPr>
          <p:cNvPr id="5" name="מלבן 4"/>
          <p:cNvSpPr/>
          <p:nvPr/>
        </p:nvSpPr>
        <p:spPr>
          <a:xfrm>
            <a:off x="214282" y="1602952"/>
            <a:ext cx="8643998" cy="2793842"/>
          </a:xfrm>
          <a:prstGeom prst="rect">
            <a:avLst/>
          </a:prstGeom>
          <a:solidFill>
            <a:srgbClr val="5C94EE"/>
          </a:solidFill>
        </p:spPr>
        <p:txBody>
          <a:bodyPr wrap="square">
            <a:spAutoFit/>
          </a:bodyPr>
          <a:lstStyle/>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defRPr/>
            </a:pPr>
            <a:r>
              <a:rPr lang="en-US" sz="2400" dirty="0" smtClean="0">
                <a:latin typeface="+mn-lt"/>
                <a:cs typeface="David" pitchFamily="2" charset="-79"/>
              </a:rPr>
              <a:t>Shaping of the IDF's C4I capabilities.</a:t>
            </a:r>
          </a:p>
          <a:p>
            <a:pPr marL="266700" indent="-266700" algn="just" rtl="0" eaLnBrk="0" hangingPunct="0">
              <a:lnSpc>
                <a:spcPct val="110000"/>
              </a:lnSpc>
              <a:spcBef>
                <a:spcPct val="20000"/>
              </a:spcBef>
              <a:buClr>
                <a:schemeClr val="accent6">
                  <a:lumMod val="75000"/>
                </a:schemeClr>
              </a:buClr>
              <a:buSzPct val="75000"/>
              <a:defRPr/>
            </a:pPr>
            <a:r>
              <a:rPr lang="en-US" sz="2400" dirty="0" smtClean="0">
                <a:latin typeface="+mn-lt"/>
                <a:cs typeface="David" pitchFamily="2" charset="-79"/>
              </a:rPr>
              <a:t> </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defRPr/>
            </a:pPr>
            <a:r>
              <a:rPr lang="en-US" sz="2400" dirty="0" smtClean="0">
                <a:latin typeface="+mn-lt"/>
                <a:cs typeface="David" pitchFamily="2" charset="-79"/>
              </a:rPr>
              <a:t>Responsible for maintaining the C4I infrastructure of the General Staff, the regional commands and other IDF forces.</a:t>
            </a:r>
          </a:p>
          <a:p>
            <a:pPr marL="266700" indent="-266700" algn="just" rtl="0" eaLnBrk="0" hangingPunct="0">
              <a:lnSpc>
                <a:spcPct val="110000"/>
              </a:lnSpc>
              <a:spcBef>
                <a:spcPct val="20000"/>
              </a:spcBef>
              <a:buClr>
                <a:schemeClr val="accent6">
                  <a:lumMod val="75000"/>
                </a:schemeClr>
              </a:buClr>
              <a:buSzPct val="75000"/>
              <a:defRPr/>
            </a:pPr>
            <a:r>
              <a:rPr lang="en-US" sz="2400" dirty="0" smtClean="0">
                <a:latin typeface="+mn-lt"/>
                <a:cs typeface="David" pitchFamily="2" charset="-79"/>
              </a:rPr>
              <a:t> </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defRPr/>
            </a:pPr>
            <a:r>
              <a:rPr lang="en-US" sz="2400" dirty="0" smtClean="0">
                <a:latin typeface="+mn-lt"/>
                <a:cs typeface="David" pitchFamily="2" charset="-79"/>
              </a:rPr>
              <a:t>Formation of the IDF's C4I policies. </a:t>
            </a:r>
          </a:p>
        </p:txBody>
      </p:sp>
      <p:sp>
        <p:nvSpPr>
          <p:cNvPr id="6" name="לחצן פעולה: בית 5">
            <a:hlinkClick r:id="rId2" action="ppaction://hlinksldjump" highlightClick="1"/>
          </p:cNvPr>
          <p:cNvSpPr/>
          <p:nvPr/>
        </p:nvSpPr>
        <p:spPr>
          <a:xfrm>
            <a:off x="8501090" y="5929330"/>
            <a:ext cx="571504" cy="500066"/>
          </a:xfrm>
          <a:prstGeom prst="actionButtonHom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44</a:t>
            </a:fld>
            <a:endParaRPr lang="he-IL" sz="1800" dirty="0">
              <a:solidFill>
                <a:schemeClr val="bg2"/>
              </a:solidFill>
              <a:cs typeface="Arial" pitchFamily="34" charset="0"/>
            </a:endParaRPr>
          </a:p>
        </p:txBody>
      </p:sp>
      <p:sp>
        <p:nvSpPr>
          <p:cNvPr id="4" name="TextBox 3"/>
          <p:cNvSpPr txBox="1"/>
          <p:nvPr/>
        </p:nvSpPr>
        <p:spPr>
          <a:xfrm>
            <a:off x="1500227" y="250432"/>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Operations Branch (J3)</a:t>
            </a:r>
            <a:endParaRPr lang="en-US" sz="2000" b="1" dirty="0">
              <a:effectLst>
                <a:outerShdw blurRad="38100" dist="38100" dir="2700000" algn="tl">
                  <a:srgbClr val="000000">
                    <a:alpha val="43137"/>
                  </a:srgbClr>
                </a:outerShdw>
              </a:effectLst>
            </a:endParaRPr>
          </a:p>
          <a:p>
            <a:pPr algn="just" rtl="0">
              <a:defRPr/>
            </a:pPr>
            <a:endParaRPr lang="en-US" sz="1400" u="sng" dirty="0"/>
          </a:p>
          <a:p>
            <a:pPr algn="just" rtl="0">
              <a:defRPr/>
            </a:pPr>
            <a:endParaRPr lang="en-US" sz="1400" dirty="0"/>
          </a:p>
        </p:txBody>
      </p:sp>
      <p:sp>
        <p:nvSpPr>
          <p:cNvPr id="6" name="מלבן מעוגל 5"/>
          <p:cNvSpPr/>
          <p:nvPr/>
        </p:nvSpPr>
        <p:spPr>
          <a:xfrm>
            <a:off x="2857488" y="1142984"/>
            <a:ext cx="3429024"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Head of the Operations Branch</a:t>
            </a:r>
            <a:endParaRPr lang="he-IL" b="1" dirty="0">
              <a:solidFill>
                <a:schemeClr val="tx1"/>
              </a:solidFill>
            </a:endParaRPr>
          </a:p>
        </p:txBody>
      </p:sp>
      <p:sp>
        <p:nvSpPr>
          <p:cNvPr id="7" name="מלבן מעוגל 6"/>
          <p:cNvSpPr/>
          <p:nvPr/>
        </p:nvSpPr>
        <p:spPr>
          <a:xfrm>
            <a:off x="785786" y="2357430"/>
            <a:ext cx="2000264"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bg1"/>
                </a:solidFill>
              </a:rPr>
              <a:t>Spokespersons Unit</a:t>
            </a:r>
            <a:endParaRPr lang="he-IL" b="1" dirty="0">
              <a:solidFill>
                <a:schemeClr val="bg1"/>
              </a:solidFill>
            </a:endParaRPr>
          </a:p>
        </p:txBody>
      </p:sp>
      <p:sp>
        <p:nvSpPr>
          <p:cNvPr id="8" name="מלבן מעוגל 7"/>
          <p:cNvSpPr/>
          <p:nvPr/>
        </p:nvSpPr>
        <p:spPr>
          <a:xfrm>
            <a:off x="3571868" y="2357430"/>
            <a:ext cx="2000264"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smtClean="0">
                <a:solidFill>
                  <a:schemeClr val="bg1"/>
                </a:solidFill>
              </a:rPr>
              <a:t>Doctrine and Training Division</a:t>
            </a:r>
            <a:endParaRPr lang="he-IL" sz="1600" b="1" dirty="0">
              <a:solidFill>
                <a:schemeClr val="bg1"/>
              </a:solidFill>
            </a:endParaRPr>
          </a:p>
        </p:txBody>
      </p:sp>
      <p:cxnSp>
        <p:nvCxnSpPr>
          <p:cNvPr id="14" name="מחבר ישר 13"/>
          <p:cNvCxnSpPr/>
          <p:nvPr/>
        </p:nvCxnSpPr>
        <p:spPr>
          <a:xfrm>
            <a:off x="1785918" y="2000240"/>
            <a:ext cx="557216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מחבר ישר 14"/>
          <p:cNvCxnSpPr>
            <a:stCxn id="6" idx="2"/>
            <a:endCxn id="8" idx="0"/>
          </p:cNvCxnSpPr>
          <p:nvPr/>
        </p:nvCxnSpPr>
        <p:spPr>
          <a:xfrm rot="5400000">
            <a:off x="4286248" y="2071678"/>
            <a:ext cx="57150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מחבר ישר 15"/>
          <p:cNvCxnSpPr>
            <a:stCxn id="7" idx="0"/>
          </p:cNvCxnSpPr>
          <p:nvPr/>
        </p:nvCxnSpPr>
        <p:spPr>
          <a:xfrm rot="5400000" flipH="1" flipV="1">
            <a:off x="1607323" y="2178835"/>
            <a:ext cx="35719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מחבר ישר 16"/>
          <p:cNvCxnSpPr>
            <a:stCxn id="9" idx="0"/>
          </p:cNvCxnSpPr>
          <p:nvPr/>
        </p:nvCxnSpPr>
        <p:spPr>
          <a:xfrm rot="5400000" flipH="1" flipV="1">
            <a:off x="7179489" y="2178835"/>
            <a:ext cx="357188" cy="2"/>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מחבר ישר 30"/>
          <p:cNvCxnSpPr>
            <a:stCxn id="8" idx="2"/>
            <a:endCxn id="29" idx="0"/>
          </p:cNvCxnSpPr>
          <p:nvPr/>
        </p:nvCxnSpPr>
        <p:spPr>
          <a:xfrm rot="5400000">
            <a:off x="3500430" y="4071942"/>
            <a:ext cx="214314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מלבן מעוגל 8"/>
          <p:cNvSpPr/>
          <p:nvPr/>
        </p:nvSpPr>
        <p:spPr>
          <a:xfrm>
            <a:off x="6357950" y="2357430"/>
            <a:ext cx="2000264"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bg1"/>
                </a:solidFill>
              </a:rPr>
              <a:t>Operations Division</a:t>
            </a:r>
            <a:endParaRPr lang="he-IL" b="1" dirty="0">
              <a:solidFill>
                <a:schemeClr val="bg1"/>
              </a:solidFill>
            </a:endParaRPr>
          </a:p>
        </p:txBody>
      </p:sp>
      <p:sp>
        <p:nvSpPr>
          <p:cNvPr id="37" name="מלבן מעוגל 36"/>
          <p:cNvSpPr/>
          <p:nvPr/>
        </p:nvSpPr>
        <p:spPr>
          <a:xfrm>
            <a:off x="4857752" y="3286124"/>
            <a:ext cx="1643074" cy="64294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Doctrine Department</a:t>
            </a:r>
            <a:endParaRPr lang="he-IL" b="1" dirty="0">
              <a:solidFill>
                <a:schemeClr val="tx1"/>
              </a:solidFill>
            </a:endParaRPr>
          </a:p>
        </p:txBody>
      </p:sp>
      <p:sp>
        <p:nvSpPr>
          <p:cNvPr id="26" name="מלבן מעוגל 25"/>
          <p:cNvSpPr/>
          <p:nvPr/>
        </p:nvSpPr>
        <p:spPr>
          <a:xfrm>
            <a:off x="4857752" y="4214818"/>
            <a:ext cx="1643074" cy="64294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History Department</a:t>
            </a:r>
            <a:endParaRPr lang="he-IL" b="1" dirty="0">
              <a:solidFill>
                <a:schemeClr val="tx1"/>
              </a:solidFill>
            </a:endParaRPr>
          </a:p>
        </p:txBody>
      </p:sp>
      <p:sp>
        <p:nvSpPr>
          <p:cNvPr id="27" name="מלבן מעוגל 26"/>
          <p:cNvSpPr/>
          <p:nvPr/>
        </p:nvSpPr>
        <p:spPr>
          <a:xfrm>
            <a:off x="2643174" y="4214818"/>
            <a:ext cx="1643074" cy="64294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Concepts Lab</a:t>
            </a:r>
            <a:endParaRPr lang="he-IL" b="1" dirty="0">
              <a:solidFill>
                <a:schemeClr val="tx1"/>
              </a:solidFill>
            </a:endParaRPr>
          </a:p>
        </p:txBody>
      </p:sp>
      <p:sp>
        <p:nvSpPr>
          <p:cNvPr id="28" name="מלבן מעוגל 27"/>
          <p:cNvSpPr/>
          <p:nvPr/>
        </p:nvSpPr>
        <p:spPr>
          <a:xfrm>
            <a:off x="2643174" y="3286124"/>
            <a:ext cx="1643074" cy="64294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Dado Centre</a:t>
            </a:r>
            <a:endParaRPr lang="he-IL" b="1" dirty="0">
              <a:solidFill>
                <a:schemeClr val="tx1"/>
              </a:solidFill>
            </a:endParaRPr>
          </a:p>
        </p:txBody>
      </p:sp>
      <p:sp>
        <p:nvSpPr>
          <p:cNvPr id="29" name="מלבן מעוגל 28"/>
          <p:cNvSpPr/>
          <p:nvPr/>
        </p:nvSpPr>
        <p:spPr>
          <a:xfrm>
            <a:off x="3714744" y="5143512"/>
            <a:ext cx="1714512" cy="78581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Senior HQ Training Directorate</a:t>
            </a:r>
            <a:endParaRPr lang="he-IL" b="1" dirty="0">
              <a:solidFill>
                <a:schemeClr val="tx1"/>
              </a:solidFill>
            </a:endParaRPr>
          </a:p>
        </p:txBody>
      </p:sp>
      <p:cxnSp>
        <p:nvCxnSpPr>
          <p:cNvPr id="32" name="מחבר ישר 31"/>
          <p:cNvCxnSpPr>
            <a:stCxn id="28" idx="3"/>
            <a:endCxn id="37" idx="1"/>
          </p:cNvCxnSpPr>
          <p:nvPr/>
        </p:nvCxnSpPr>
        <p:spPr>
          <a:xfrm>
            <a:off x="4286248" y="3607595"/>
            <a:ext cx="57150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מחבר ישר 38"/>
          <p:cNvCxnSpPr>
            <a:stCxn id="27" idx="3"/>
            <a:endCxn id="26" idx="1"/>
          </p:cNvCxnSpPr>
          <p:nvPr/>
        </p:nvCxnSpPr>
        <p:spPr>
          <a:xfrm>
            <a:off x="4286248" y="4536289"/>
            <a:ext cx="57150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786710" y="3429000"/>
            <a:ext cx="785818" cy="369332"/>
          </a:xfrm>
          <a:prstGeom prst="rect">
            <a:avLst/>
          </a:prstGeom>
          <a:noFill/>
        </p:spPr>
        <p:txBody>
          <a:bodyPr wrap="square" rtlCol="1">
            <a:spAutoFit/>
          </a:bodyPr>
          <a:lstStyle/>
          <a:p>
            <a:endParaRPr lang="he-IL"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982678D1-B02A-402A-A855-3766198ACAD1}" type="slidenum">
              <a:rPr lang="he-IL" sz="1800" smtClean="0">
                <a:solidFill>
                  <a:schemeClr val="bg2"/>
                </a:solidFill>
                <a:cs typeface="Arial" pitchFamily="34" charset="0"/>
              </a:rPr>
              <a:pPr>
                <a:defRPr/>
              </a:pPr>
              <a:t>45</a:t>
            </a:fld>
            <a:endParaRPr lang="he-IL" sz="1800" dirty="0">
              <a:solidFill>
                <a:schemeClr val="bg2"/>
              </a:solidFill>
              <a:cs typeface="Arial" pitchFamily="34" charset="0"/>
            </a:endParaRPr>
          </a:p>
        </p:txBody>
      </p:sp>
      <p:sp>
        <p:nvSpPr>
          <p:cNvPr id="4" name="TextBox 3"/>
          <p:cNvSpPr txBox="1"/>
          <p:nvPr/>
        </p:nvSpPr>
        <p:spPr>
          <a:xfrm>
            <a:off x="1571665"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Operations Branch - Mission</a:t>
            </a:r>
            <a:endParaRPr lang="en-US" sz="2000" b="1" dirty="0">
              <a:effectLst>
                <a:outerShdw blurRad="38100" dist="38100" dir="2700000" algn="tl">
                  <a:srgbClr val="000000">
                    <a:alpha val="43137"/>
                  </a:srgbClr>
                </a:outerShdw>
              </a:effectLst>
            </a:endParaRPr>
          </a:p>
          <a:p>
            <a:pPr algn="just" rtl="0">
              <a:defRPr/>
            </a:pPr>
            <a:endParaRPr lang="en-US" sz="1400" u="sng" dirty="0"/>
          </a:p>
          <a:p>
            <a:pPr algn="just" rtl="0">
              <a:defRPr/>
            </a:pPr>
            <a:endParaRPr lang="en-US" sz="1400" dirty="0"/>
          </a:p>
        </p:txBody>
      </p:sp>
      <p:sp>
        <p:nvSpPr>
          <p:cNvPr id="5" name="מלבן 4"/>
          <p:cNvSpPr/>
          <p:nvPr/>
        </p:nvSpPr>
        <p:spPr>
          <a:xfrm>
            <a:off x="214282" y="1523922"/>
            <a:ext cx="8643998" cy="1976516"/>
          </a:xfrm>
          <a:prstGeom prst="rect">
            <a:avLst/>
          </a:prstGeom>
          <a:solidFill>
            <a:srgbClr val="5C94EE"/>
          </a:solidFill>
        </p:spPr>
        <p:txBody>
          <a:bodyPr wrap="square">
            <a:spAutoFit/>
          </a:bodyPr>
          <a:lstStyle/>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defRPr/>
            </a:pPr>
            <a:r>
              <a:rPr lang="en-US" sz="2000" dirty="0" smtClean="0">
                <a:latin typeface="+mn-lt"/>
                <a:cs typeface="David" pitchFamily="2" charset="-79"/>
              </a:rPr>
              <a:t>Operation planning and activation of combined IDF capabilities,  activation of the ground forces and command of the territorial depth of the General Staff in all combat arenas.</a:t>
            </a:r>
          </a:p>
          <a:p>
            <a:pPr marL="266700" indent="-266700" algn="just" rtl="0" eaLnBrk="0" hangingPunct="0">
              <a:lnSpc>
                <a:spcPct val="110000"/>
              </a:lnSpc>
              <a:spcBef>
                <a:spcPct val="20000"/>
              </a:spcBef>
              <a:buClr>
                <a:schemeClr val="accent6">
                  <a:lumMod val="75000"/>
                </a:schemeClr>
              </a:buClr>
              <a:buSzPct val="75000"/>
              <a:defRPr/>
            </a:pPr>
            <a:r>
              <a:rPr lang="en-US" sz="2000" dirty="0" smtClean="0">
                <a:latin typeface="+mn-lt"/>
                <a:cs typeface="David" pitchFamily="2" charset="-79"/>
              </a:rPr>
              <a:t> </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defRPr/>
            </a:pPr>
            <a:r>
              <a:rPr lang="en-US" sz="2000" dirty="0" smtClean="0">
                <a:latin typeface="+mn-lt"/>
                <a:cs typeface="David" pitchFamily="2" charset="-79"/>
              </a:rPr>
              <a:t>Development of the General Staff's operational concepts and   doctrines. </a:t>
            </a:r>
          </a:p>
        </p:txBody>
      </p:sp>
      <p:sp>
        <p:nvSpPr>
          <p:cNvPr id="6" name="לחצן פעולה: בית 5">
            <a:hlinkClick r:id="rId2" action="ppaction://hlinksldjump" highlightClick="1"/>
          </p:cNvPr>
          <p:cNvSpPr/>
          <p:nvPr/>
        </p:nvSpPr>
        <p:spPr>
          <a:xfrm>
            <a:off x="8429652" y="5929330"/>
            <a:ext cx="571504" cy="500066"/>
          </a:xfrm>
          <a:prstGeom prst="actionButtonHom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46</a:t>
            </a:fld>
            <a:endParaRPr lang="he-IL" sz="1800" dirty="0" smtClean="0">
              <a:solidFill>
                <a:schemeClr val="bg2"/>
              </a:solidFill>
              <a:cs typeface="Arial" pitchFamily="34" charset="0"/>
            </a:endParaRPr>
          </a:p>
        </p:txBody>
      </p:sp>
      <p:sp>
        <p:nvSpPr>
          <p:cNvPr id="4" name="TextBox 3"/>
          <p:cNvSpPr txBox="1"/>
          <p:nvPr/>
        </p:nvSpPr>
        <p:spPr>
          <a:xfrm>
            <a:off x="1643103" y="250432"/>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Military Intelligence (J2)</a:t>
            </a:r>
            <a:endParaRPr lang="en-US" sz="2000" b="1" dirty="0">
              <a:effectLst>
                <a:outerShdw blurRad="38100" dist="38100" dir="2700000" algn="tl">
                  <a:srgbClr val="000000">
                    <a:alpha val="43137"/>
                  </a:srgbClr>
                </a:outerShdw>
              </a:effectLst>
            </a:endParaRPr>
          </a:p>
          <a:p>
            <a:pPr algn="just" rtl="0">
              <a:defRPr/>
            </a:pPr>
            <a:endParaRPr lang="en-US" sz="1400" u="sng" dirty="0"/>
          </a:p>
          <a:p>
            <a:pPr algn="just" rtl="0">
              <a:defRPr/>
            </a:pPr>
            <a:endParaRPr lang="en-US" sz="1400" dirty="0"/>
          </a:p>
        </p:txBody>
      </p:sp>
      <p:sp>
        <p:nvSpPr>
          <p:cNvPr id="6" name="מלבן מעוגל 5"/>
          <p:cNvSpPr/>
          <p:nvPr/>
        </p:nvSpPr>
        <p:spPr>
          <a:xfrm>
            <a:off x="1500166" y="857232"/>
            <a:ext cx="3429024"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Chief IDI</a:t>
            </a:r>
            <a:endParaRPr lang="he-IL" b="1" dirty="0">
              <a:solidFill>
                <a:schemeClr val="tx1"/>
              </a:solidFill>
            </a:endParaRPr>
          </a:p>
        </p:txBody>
      </p:sp>
      <p:sp>
        <p:nvSpPr>
          <p:cNvPr id="7" name="מלבן מעוגל 6"/>
          <p:cNvSpPr/>
          <p:nvPr/>
        </p:nvSpPr>
        <p:spPr>
          <a:xfrm>
            <a:off x="7500958" y="1857364"/>
            <a:ext cx="1357322"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bg1"/>
                </a:solidFill>
              </a:rPr>
              <a:t>Censor General</a:t>
            </a:r>
            <a:endParaRPr lang="he-IL" b="1" dirty="0">
              <a:solidFill>
                <a:schemeClr val="bg1"/>
              </a:solidFill>
            </a:endParaRPr>
          </a:p>
        </p:txBody>
      </p:sp>
      <p:sp>
        <p:nvSpPr>
          <p:cNvPr id="8" name="מלבן מעוגל 7"/>
          <p:cNvSpPr/>
          <p:nvPr/>
        </p:nvSpPr>
        <p:spPr>
          <a:xfrm>
            <a:off x="4214810" y="1857364"/>
            <a:ext cx="1785950"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bg1"/>
                </a:solidFill>
              </a:rPr>
              <a:t>MIA and POW Department</a:t>
            </a:r>
            <a:endParaRPr lang="he-IL" b="1" dirty="0">
              <a:solidFill>
                <a:schemeClr val="bg1"/>
              </a:solidFill>
            </a:endParaRPr>
          </a:p>
        </p:txBody>
      </p:sp>
      <p:cxnSp>
        <p:nvCxnSpPr>
          <p:cNvPr id="14" name="מחבר ישר 13"/>
          <p:cNvCxnSpPr/>
          <p:nvPr/>
        </p:nvCxnSpPr>
        <p:spPr>
          <a:xfrm>
            <a:off x="1142976" y="1643050"/>
            <a:ext cx="700092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rot="5400000" flipH="1" flipV="1">
            <a:off x="8036744" y="1750206"/>
            <a:ext cx="214314" cy="2"/>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מחבר ישר 15"/>
          <p:cNvCxnSpPr>
            <a:endCxn id="9" idx="0"/>
          </p:cNvCxnSpPr>
          <p:nvPr/>
        </p:nvCxnSpPr>
        <p:spPr>
          <a:xfrm rot="5400000">
            <a:off x="1035819" y="1750207"/>
            <a:ext cx="21431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מחבר ישר 16"/>
          <p:cNvCxnSpPr>
            <a:endCxn id="6" idx="2"/>
          </p:cNvCxnSpPr>
          <p:nvPr/>
        </p:nvCxnSpPr>
        <p:spPr>
          <a:xfrm rot="5400000" flipH="1" flipV="1">
            <a:off x="1607323" y="3107529"/>
            <a:ext cx="321471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מלבן מעוגל 8"/>
          <p:cNvSpPr/>
          <p:nvPr/>
        </p:nvSpPr>
        <p:spPr>
          <a:xfrm>
            <a:off x="214282" y="1857364"/>
            <a:ext cx="1857388"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bg1"/>
                </a:solidFill>
              </a:rPr>
              <a:t>IDI Chief of Staff</a:t>
            </a:r>
            <a:endParaRPr lang="he-IL" b="1" dirty="0">
              <a:solidFill>
                <a:schemeClr val="bg1"/>
              </a:solidFill>
            </a:endParaRPr>
          </a:p>
        </p:txBody>
      </p:sp>
      <p:sp>
        <p:nvSpPr>
          <p:cNvPr id="23" name="מלבן מעוגל 22"/>
          <p:cNvSpPr/>
          <p:nvPr/>
        </p:nvSpPr>
        <p:spPr>
          <a:xfrm>
            <a:off x="6286512" y="1857364"/>
            <a:ext cx="928694"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bg1"/>
                </a:solidFill>
              </a:rPr>
              <a:t>INFO SEC</a:t>
            </a:r>
            <a:endParaRPr lang="he-IL" b="1" dirty="0">
              <a:solidFill>
                <a:schemeClr val="bg1"/>
              </a:solidFill>
            </a:endParaRPr>
          </a:p>
        </p:txBody>
      </p:sp>
      <p:cxnSp>
        <p:nvCxnSpPr>
          <p:cNvPr id="44" name="מחבר ישר 43"/>
          <p:cNvCxnSpPr/>
          <p:nvPr/>
        </p:nvCxnSpPr>
        <p:spPr>
          <a:xfrm rot="5400000" flipH="1" flipV="1">
            <a:off x="6607984" y="1750206"/>
            <a:ext cx="214314" cy="2"/>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מחבר ישר 44"/>
          <p:cNvCxnSpPr/>
          <p:nvPr/>
        </p:nvCxnSpPr>
        <p:spPr>
          <a:xfrm rot="5400000" flipH="1" flipV="1">
            <a:off x="4964910" y="1750206"/>
            <a:ext cx="214314" cy="2"/>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מלבן מעוגל 46"/>
          <p:cNvSpPr/>
          <p:nvPr/>
        </p:nvSpPr>
        <p:spPr>
          <a:xfrm>
            <a:off x="3643306" y="3214686"/>
            <a:ext cx="1785950"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bg1"/>
                </a:solidFill>
              </a:rPr>
              <a:t>Operational Division</a:t>
            </a:r>
            <a:endParaRPr lang="he-IL" b="1" dirty="0">
              <a:solidFill>
                <a:schemeClr val="bg1"/>
              </a:solidFill>
            </a:endParaRPr>
          </a:p>
        </p:txBody>
      </p:sp>
      <p:cxnSp>
        <p:nvCxnSpPr>
          <p:cNvPr id="48" name="מחבר ישר 47"/>
          <p:cNvCxnSpPr>
            <a:endCxn id="47" idx="1"/>
          </p:cNvCxnSpPr>
          <p:nvPr/>
        </p:nvCxnSpPr>
        <p:spPr>
          <a:xfrm>
            <a:off x="2857488" y="3536157"/>
            <a:ext cx="785818"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מלבן מעוגל 50"/>
          <p:cNvSpPr/>
          <p:nvPr/>
        </p:nvSpPr>
        <p:spPr>
          <a:xfrm>
            <a:off x="3571868" y="4357694"/>
            <a:ext cx="1785950"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bg1"/>
                </a:solidFill>
              </a:rPr>
              <a:t>IDF Collection Dispositions</a:t>
            </a:r>
            <a:endParaRPr lang="he-IL" b="1" dirty="0">
              <a:solidFill>
                <a:schemeClr val="bg1"/>
              </a:solidFill>
            </a:endParaRPr>
          </a:p>
        </p:txBody>
      </p:sp>
      <p:cxnSp>
        <p:nvCxnSpPr>
          <p:cNvPr id="52" name="מחבר ישר 51"/>
          <p:cNvCxnSpPr/>
          <p:nvPr/>
        </p:nvCxnSpPr>
        <p:spPr>
          <a:xfrm>
            <a:off x="3214678" y="4714884"/>
            <a:ext cx="35719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rot="5400000" flipH="1" flipV="1">
            <a:off x="2928926" y="5000636"/>
            <a:ext cx="571504" cy="0"/>
          </a:xfrm>
          <a:prstGeom prst="line">
            <a:avLst/>
          </a:prstGeom>
          <a:ln w="25400">
            <a:solidFill>
              <a:schemeClr val="tx1"/>
            </a:solidFill>
            <a:prstDash val="sysDot"/>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מלבן מעוגל 62"/>
          <p:cNvSpPr/>
          <p:nvPr/>
        </p:nvSpPr>
        <p:spPr>
          <a:xfrm>
            <a:off x="1071538" y="3214686"/>
            <a:ext cx="1785950"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bg1"/>
                </a:solidFill>
              </a:rPr>
              <a:t>Production Division</a:t>
            </a:r>
            <a:endParaRPr lang="he-IL" b="1" dirty="0">
              <a:solidFill>
                <a:schemeClr val="bg1"/>
              </a:solidFill>
            </a:endParaRPr>
          </a:p>
        </p:txBody>
      </p:sp>
      <p:sp>
        <p:nvSpPr>
          <p:cNvPr id="64" name="מלבן מעוגל 63"/>
          <p:cNvSpPr/>
          <p:nvPr/>
        </p:nvSpPr>
        <p:spPr>
          <a:xfrm>
            <a:off x="142844" y="4357694"/>
            <a:ext cx="2714644" cy="1928826"/>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Command J2’s</a:t>
            </a:r>
          </a:p>
          <a:p>
            <a:pPr algn="ctr" rtl="0"/>
            <a:r>
              <a:rPr lang="en-US" dirty="0" smtClean="0">
                <a:solidFill>
                  <a:schemeClr val="tx1"/>
                </a:solidFill>
              </a:rPr>
              <a:t>(North, </a:t>
            </a:r>
          </a:p>
          <a:p>
            <a:pPr algn="ctr" rtl="0"/>
            <a:r>
              <a:rPr lang="en-US" dirty="0" smtClean="0">
                <a:solidFill>
                  <a:schemeClr val="tx1"/>
                </a:solidFill>
              </a:rPr>
              <a:t>Central, South and Home Front)</a:t>
            </a:r>
          </a:p>
          <a:p>
            <a:pPr algn="ctr" rtl="0"/>
            <a:r>
              <a:rPr lang="en-US" b="1" dirty="0" smtClean="0">
                <a:solidFill>
                  <a:schemeClr val="tx1"/>
                </a:solidFill>
              </a:rPr>
              <a:t>Intelligence Services</a:t>
            </a:r>
          </a:p>
          <a:p>
            <a:pPr algn="ctr" rtl="0"/>
            <a:r>
              <a:rPr lang="en-US" dirty="0" smtClean="0">
                <a:solidFill>
                  <a:schemeClr val="tx1"/>
                </a:solidFill>
              </a:rPr>
              <a:t>(IAFI, INI, GFC/CSC</a:t>
            </a:r>
            <a:endParaRPr lang="he-IL" dirty="0">
              <a:solidFill>
                <a:schemeClr val="bg1"/>
              </a:solidFill>
            </a:endParaRPr>
          </a:p>
        </p:txBody>
      </p:sp>
      <p:cxnSp>
        <p:nvCxnSpPr>
          <p:cNvPr id="66" name="מחבר ישר 65"/>
          <p:cNvCxnSpPr/>
          <p:nvPr/>
        </p:nvCxnSpPr>
        <p:spPr>
          <a:xfrm rot="10800000">
            <a:off x="2857488" y="5286388"/>
            <a:ext cx="357190" cy="0"/>
          </a:xfrm>
          <a:prstGeom prst="line">
            <a:avLst/>
          </a:prstGeom>
          <a:ln w="25400">
            <a:solidFill>
              <a:schemeClr val="tx1"/>
            </a:solidFill>
            <a:prstDash val="sysDot"/>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2" name="מלבן מעוגל 71"/>
          <p:cNvSpPr/>
          <p:nvPr/>
        </p:nvSpPr>
        <p:spPr>
          <a:xfrm>
            <a:off x="7500958" y="3286124"/>
            <a:ext cx="1357322"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smtClean="0">
                <a:solidFill>
                  <a:schemeClr val="bg1"/>
                </a:solidFill>
              </a:rPr>
              <a:t>IDI Training School</a:t>
            </a:r>
            <a:endParaRPr lang="he-IL" sz="1600" b="1" dirty="0">
              <a:solidFill>
                <a:schemeClr val="bg1"/>
              </a:solidFill>
            </a:endParaRPr>
          </a:p>
        </p:txBody>
      </p:sp>
      <p:sp>
        <p:nvSpPr>
          <p:cNvPr id="73" name="מלבן מעוגל 72"/>
          <p:cNvSpPr/>
          <p:nvPr/>
        </p:nvSpPr>
        <p:spPr>
          <a:xfrm>
            <a:off x="7500958" y="4143380"/>
            <a:ext cx="1357322" cy="857256"/>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smtClean="0">
                <a:solidFill>
                  <a:schemeClr val="bg1"/>
                </a:solidFill>
              </a:rPr>
              <a:t>IDF Collection Manager</a:t>
            </a:r>
            <a:endParaRPr lang="he-IL" sz="1600" b="1" dirty="0">
              <a:solidFill>
                <a:schemeClr val="bg1"/>
              </a:solidFill>
            </a:endParaRPr>
          </a:p>
        </p:txBody>
      </p:sp>
      <p:sp>
        <p:nvSpPr>
          <p:cNvPr id="74" name="מלבן מעוגל 73"/>
          <p:cNvSpPr/>
          <p:nvPr/>
        </p:nvSpPr>
        <p:spPr>
          <a:xfrm>
            <a:off x="7500958" y="5214950"/>
            <a:ext cx="1357322"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bg1"/>
                </a:solidFill>
              </a:rPr>
              <a:t>Staff</a:t>
            </a:r>
            <a:endParaRPr lang="he-IL" b="1"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982678D1-B02A-402A-A855-3766198ACAD1}" type="slidenum">
              <a:rPr lang="he-IL" sz="1800" smtClean="0">
                <a:solidFill>
                  <a:schemeClr val="bg2"/>
                </a:solidFill>
                <a:cs typeface="Arial" pitchFamily="34" charset="0"/>
              </a:rPr>
              <a:pPr>
                <a:defRPr/>
              </a:pPr>
              <a:t>47</a:t>
            </a:fld>
            <a:endParaRPr lang="he-IL" sz="1800" dirty="0">
              <a:solidFill>
                <a:schemeClr val="bg2"/>
              </a:solidFill>
              <a:cs typeface="Arial" pitchFamily="34" charset="0"/>
            </a:endParaRPr>
          </a:p>
        </p:txBody>
      </p:sp>
      <p:sp>
        <p:nvSpPr>
          <p:cNvPr id="4" name="TextBox 3"/>
          <p:cNvSpPr txBox="1"/>
          <p:nvPr/>
        </p:nvSpPr>
        <p:spPr>
          <a:xfrm>
            <a:off x="1500227" y="285728"/>
            <a:ext cx="8715375" cy="1107996"/>
          </a:xfrm>
          <a:prstGeom prst="rect">
            <a:avLst/>
          </a:prstGeom>
          <a:noFill/>
        </p:spPr>
        <p:txBody>
          <a:bodyPr rtlCol="1">
            <a:spAutoFit/>
          </a:bodyPr>
          <a:lstStyle/>
          <a:p>
            <a:pPr algn="l" rtl="0">
              <a:defRPr/>
            </a:pPr>
            <a:r>
              <a:rPr lang="en-US" sz="2200" b="1" dirty="0" smtClean="0">
                <a:effectLst>
                  <a:outerShdw blurRad="38100" dist="38100" dir="2700000" algn="tl">
                    <a:srgbClr val="000000">
                      <a:alpha val="43137"/>
                    </a:srgbClr>
                  </a:outerShdw>
                </a:effectLst>
              </a:rPr>
              <a:t>The Military Intelligence - Mission</a:t>
            </a:r>
            <a:endParaRPr lang="en-US" sz="2200" dirty="0"/>
          </a:p>
          <a:p>
            <a:pPr algn="just" rtl="0">
              <a:defRPr/>
            </a:pPr>
            <a:endParaRPr lang="en-US" sz="2200" u="sng" dirty="0"/>
          </a:p>
          <a:p>
            <a:pPr algn="just" rtl="0">
              <a:defRPr/>
            </a:pPr>
            <a:endParaRPr lang="en-US" sz="2200" dirty="0"/>
          </a:p>
        </p:txBody>
      </p:sp>
      <p:sp>
        <p:nvSpPr>
          <p:cNvPr id="5" name="מלבן 4"/>
          <p:cNvSpPr/>
          <p:nvPr/>
        </p:nvSpPr>
        <p:spPr>
          <a:xfrm>
            <a:off x="214282" y="1238171"/>
            <a:ext cx="8643998" cy="3048085"/>
          </a:xfrm>
          <a:prstGeom prst="rect">
            <a:avLst/>
          </a:prstGeom>
          <a:solidFill>
            <a:srgbClr val="5C94EE"/>
          </a:solidFill>
        </p:spPr>
        <p:txBody>
          <a:bodyPr wrap="square">
            <a:spAutoFit/>
          </a:bodyPr>
          <a:lstStyle/>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defRPr/>
            </a:pPr>
            <a:r>
              <a:rPr lang="en-US" sz="2000" dirty="0" smtClean="0">
                <a:latin typeface="+mn-lt"/>
                <a:cs typeface="David" pitchFamily="2" charset="-79"/>
              </a:rPr>
              <a:t>Information collection and analysis for the IDF, government and other national bodies.</a:t>
            </a:r>
          </a:p>
          <a:p>
            <a:pPr marL="266700" indent="-266700" algn="just" rtl="0" eaLnBrk="0" hangingPunct="0">
              <a:lnSpc>
                <a:spcPct val="110000"/>
              </a:lnSpc>
              <a:spcBef>
                <a:spcPct val="20000"/>
              </a:spcBef>
              <a:buClr>
                <a:schemeClr val="accent6">
                  <a:lumMod val="75000"/>
                </a:schemeClr>
              </a:buClr>
              <a:buSzPct val="75000"/>
              <a:defRPr/>
            </a:pPr>
            <a:endParaRPr lang="en-US" sz="2000"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defRPr/>
            </a:pPr>
            <a:r>
              <a:rPr lang="en-US" sz="2000" dirty="0" smtClean="0">
                <a:latin typeface="+mn-lt"/>
                <a:cs typeface="David" pitchFamily="2" charset="-79"/>
              </a:rPr>
              <a:t>Responsible for providing sufficient warning before war or terrorist attacks.</a:t>
            </a:r>
          </a:p>
          <a:p>
            <a:pPr marL="266700" indent="-266700" algn="just" rtl="0" eaLnBrk="0" hangingPunct="0">
              <a:lnSpc>
                <a:spcPct val="110000"/>
              </a:lnSpc>
              <a:spcBef>
                <a:spcPct val="20000"/>
              </a:spcBef>
              <a:buClr>
                <a:schemeClr val="accent6">
                  <a:lumMod val="75000"/>
                </a:schemeClr>
              </a:buClr>
              <a:buSzPct val="75000"/>
              <a:defRPr/>
            </a:pPr>
            <a:endParaRPr lang="en-US" sz="2000"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defRPr/>
            </a:pPr>
            <a:r>
              <a:rPr lang="en-US" sz="2000" dirty="0" smtClean="0">
                <a:latin typeface="+mn-lt"/>
                <a:cs typeface="David" pitchFamily="2" charset="-79"/>
              </a:rPr>
              <a:t>Participating in the IDF and intelligence community's special operations and combat, using intelligence capabilities.</a:t>
            </a:r>
          </a:p>
        </p:txBody>
      </p:sp>
      <p:sp>
        <p:nvSpPr>
          <p:cNvPr id="6" name="לחצן פעולה: בית 5">
            <a:hlinkClick r:id="rId2" action="ppaction://hlinksldjump" highlightClick="1"/>
          </p:cNvPr>
          <p:cNvSpPr/>
          <p:nvPr/>
        </p:nvSpPr>
        <p:spPr>
          <a:xfrm>
            <a:off x="8429652" y="5929330"/>
            <a:ext cx="571504" cy="500066"/>
          </a:xfrm>
          <a:prstGeom prst="actionButtonHom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982678D1-B02A-402A-A855-3766198ACAD1}" type="slidenum">
              <a:rPr lang="he-IL" sz="1800" smtClean="0">
                <a:solidFill>
                  <a:schemeClr val="bg2"/>
                </a:solidFill>
                <a:cs typeface="Arial" pitchFamily="34" charset="0"/>
              </a:rPr>
              <a:pPr>
                <a:defRPr/>
              </a:pPr>
              <a:t>48</a:t>
            </a:fld>
            <a:endParaRPr lang="he-IL" sz="1800" dirty="0">
              <a:solidFill>
                <a:schemeClr val="bg2"/>
              </a:solidFill>
              <a:cs typeface="Arial" pitchFamily="34" charset="0"/>
            </a:endParaRPr>
          </a:p>
        </p:txBody>
      </p:sp>
      <p:sp>
        <p:nvSpPr>
          <p:cNvPr id="4" name="TextBox 3"/>
          <p:cNvSpPr txBox="1"/>
          <p:nvPr/>
        </p:nvSpPr>
        <p:spPr>
          <a:xfrm>
            <a:off x="1500227" y="250432"/>
            <a:ext cx="8715375" cy="984885"/>
          </a:xfrm>
          <a:prstGeom prst="rect">
            <a:avLst/>
          </a:prstGeom>
          <a:noFill/>
        </p:spPr>
        <p:txBody>
          <a:bodyPr rtlCol="1">
            <a:spAutoFit/>
          </a:bodyPr>
          <a:lstStyle/>
          <a:p>
            <a:pPr algn="l" rtl="0">
              <a:defRPr/>
            </a:pPr>
            <a:r>
              <a:rPr lang="en-US" sz="2200" b="1" dirty="0" smtClean="0">
                <a:effectLst>
                  <a:outerShdw blurRad="38100" dist="38100" dir="2700000" algn="tl">
                    <a:srgbClr val="000000">
                      <a:alpha val="43137"/>
                    </a:srgbClr>
                  </a:outerShdw>
                </a:effectLst>
              </a:rPr>
              <a:t>The Personnel Directorate (J1)</a:t>
            </a:r>
            <a:endParaRPr lang="en-US" sz="2200" b="1" dirty="0">
              <a:effectLst>
                <a:outerShdw blurRad="38100" dist="38100" dir="2700000" algn="tl">
                  <a:srgbClr val="000000">
                    <a:alpha val="43137"/>
                  </a:srgbClr>
                </a:outerShdw>
              </a:effectLst>
            </a:endParaRPr>
          </a:p>
          <a:p>
            <a:pPr algn="l" rtl="0">
              <a:defRPr/>
            </a:pPr>
            <a:endParaRPr lang="en-US" sz="2200" b="1" dirty="0">
              <a:effectLst>
                <a:outerShdw blurRad="38100" dist="38100" dir="2700000" algn="tl">
                  <a:srgbClr val="000000">
                    <a:alpha val="43137"/>
                  </a:srgbClr>
                </a:outerShdw>
              </a:effectLst>
            </a:endParaRPr>
          </a:p>
          <a:p>
            <a:pPr algn="just" rtl="0">
              <a:defRPr/>
            </a:pPr>
            <a:endParaRPr lang="en-US" sz="1400" dirty="0"/>
          </a:p>
        </p:txBody>
      </p:sp>
      <p:sp>
        <p:nvSpPr>
          <p:cNvPr id="7" name="מלבן מעוגל 6"/>
          <p:cNvSpPr/>
          <p:nvPr/>
        </p:nvSpPr>
        <p:spPr>
          <a:xfrm>
            <a:off x="2857488" y="785794"/>
            <a:ext cx="3429024"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Chief of the Personnel Directorate</a:t>
            </a:r>
            <a:endParaRPr lang="he-IL" b="1" dirty="0">
              <a:solidFill>
                <a:schemeClr val="tx1"/>
              </a:solidFill>
            </a:endParaRPr>
          </a:p>
        </p:txBody>
      </p:sp>
      <p:cxnSp>
        <p:nvCxnSpPr>
          <p:cNvPr id="8" name="מחבר ישר 7"/>
          <p:cNvCxnSpPr/>
          <p:nvPr/>
        </p:nvCxnSpPr>
        <p:spPr>
          <a:xfrm>
            <a:off x="785786" y="1714488"/>
            <a:ext cx="7572428"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מחבר ישר 47"/>
          <p:cNvCxnSpPr>
            <a:stCxn id="109" idx="0"/>
            <a:endCxn id="7" idx="2"/>
          </p:cNvCxnSpPr>
          <p:nvPr/>
        </p:nvCxnSpPr>
        <p:spPr>
          <a:xfrm rot="5400000" flipH="1" flipV="1">
            <a:off x="2214546" y="3786190"/>
            <a:ext cx="4714908"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7" name="מחבר ישר 86"/>
          <p:cNvCxnSpPr/>
          <p:nvPr/>
        </p:nvCxnSpPr>
        <p:spPr>
          <a:xfrm rot="16200000" flipV="1">
            <a:off x="6965175" y="1893081"/>
            <a:ext cx="357192" cy="6"/>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0" name="מלבן מעוגל 49"/>
          <p:cNvSpPr/>
          <p:nvPr/>
        </p:nvSpPr>
        <p:spPr>
          <a:xfrm>
            <a:off x="5286380" y="2071678"/>
            <a:ext cx="1143008" cy="150019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spcBef>
                <a:spcPct val="50000"/>
              </a:spcBef>
            </a:pPr>
            <a:r>
              <a:rPr lang="en-US" sz="1200" b="1" dirty="0" smtClean="0">
                <a:solidFill>
                  <a:schemeClr val="bg1"/>
                </a:solidFill>
              </a:rPr>
              <a:t>Education &amp; Youth Corps</a:t>
            </a:r>
          </a:p>
        </p:txBody>
      </p:sp>
      <p:sp>
        <p:nvSpPr>
          <p:cNvPr id="54" name="מלבן מעוגל 53"/>
          <p:cNvSpPr/>
          <p:nvPr/>
        </p:nvSpPr>
        <p:spPr>
          <a:xfrm>
            <a:off x="4000496" y="2071678"/>
            <a:ext cx="1143008" cy="150019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bg1"/>
                </a:solidFill>
              </a:rPr>
              <a:t>Deputy Chief of Personnel Directorate</a:t>
            </a:r>
            <a:endParaRPr lang="he-IL" sz="1200" b="1" dirty="0">
              <a:solidFill>
                <a:schemeClr val="bg1"/>
              </a:solidFill>
            </a:endParaRPr>
          </a:p>
        </p:txBody>
      </p:sp>
      <p:sp>
        <p:nvSpPr>
          <p:cNvPr id="55" name="מלבן מעוגל 54"/>
          <p:cNvSpPr/>
          <p:nvPr/>
        </p:nvSpPr>
        <p:spPr>
          <a:xfrm>
            <a:off x="6572264" y="2071678"/>
            <a:ext cx="1143008" cy="150019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bg1"/>
                </a:solidFill>
              </a:rPr>
              <a:t>Public Enquiries Officer</a:t>
            </a:r>
            <a:endParaRPr lang="he-IL" sz="1200" b="1" dirty="0">
              <a:solidFill>
                <a:schemeClr val="bg1"/>
              </a:solidFill>
            </a:endParaRPr>
          </a:p>
        </p:txBody>
      </p:sp>
      <p:sp>
        <p:nvSpPr>
          <p:cNvPr id="56" name="מלבן מעוגל 55"/>
          <p:cNvSpPr/>
          <p:nvPr/>
        </p:nvSpPr>
        <p:spPr>
          <a:xfrm>
            <a:off x="7858148" y="2071678"/>
            <a:ext cx="1143008" cy="150019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200" b="1" dirty="0" smtClean="0">
                <a:solidFill>
                  <a:schemeClr val="bg1"/>
                </a:solidFill>
              </a:rPr>
              <a:t>Advisor to the Chief Of the General Staff on Women's Issues</a:t>
            </a:r>
          </a:p>
        </p:txBody>
      </p:sp>
      <p:sp>
        <p:nvSpPr>
          <p:cNvPr id="57" name="מלבן מעוגל 56"/>
          <p:cNvSpPr/>
          <p:nvPr/>
        </p:nvSpPr>
        <p:spPr>
          <a:xfrm>
            <a:off x="0" y="2071678"/>
            <a:ext cx="1285852" cy="150019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200" b="1" dirty="0" smtClean="0">
                <a:solidFill>
                  <a:schemeClr val="bg1"/>
                </a:solidFill>
              </a:rPr>
              <a:t>Human Resource Planning and Management Division</a:t>
            </a:r>
          </a:p>
        </p:txBody>
      </p:sp>
      <p:sp>
        <p:nvSpPr>
          <p:cNvPr id="58" name="מלבן מעוגל 57"/>
          <p:cNvSpPr/>
          <p:nvPr/>
        </p:nvSpPr>
        <p:spPr>
          <a:xfrm>
            <a:off x="1428728" y="2071678"/>
            <a:ext cx="1143008" cy="150019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spcBef>
                <a:spcPct val="50000"/>
              </a:spcBef>
            </a:pPr>
            <a:r>
              <a:rPr lang="en-US" sz="1200" b="1" dirty="0" smtClean="0">
                <a:solidFill>
                  <a:schemeClr val="bg1"/>
                </a:solidFill>
              </a:rPr>
              <a:t>Military Police Corps</a:t>
            </a:r>
          </a:p>
        </p:txBody>
      </p:sp>
      <p:sp>
        <p:nvSpPr>
          <p:cNvPr id="59" name="מלבן מעוגל 58"/>
          <p:cNvSpPr/>
          <p:nvPr/>
        </p:nvSpPr>
        <p:spPr>
          <a:xfrm>
            <a:off x="2714612" y="2071678"/>
            <a:ext cx="1143008" cy="150019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bg1"/>
                </a:solidFill>
              </a:rPr>
              <a:t>Adjutant Corps</a:t>
            </a:r>
            <a:endParaRPr lang="he-IL" sz="1200" b="1" dirty="0">
              <a:solidFill>
                <a:schemeClr val="bg1"/>
              </a:solidFill>
            </a:endParaRPr>
          </a:p>
        </p:txBody>
      </p:sp>
      <p:cxnSp>
        <p:nvCxnSpPr>
          <p:cNvPr id="61" name="מחבר ישר 60"/>
          <p:cNvCxnSpPr/>
          <p:nvPr/>
        </p:nvCxnSpPr>
        <p:spPr>
          <a:xfrm rot="16200000" flipV="1">
            <a:off x="8179615" y="1893081"/>
            <a:ext cx="357192" cy="6"/>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מחבר ישר 61"/>
          <p:cNvCxnSpPr/>
          <p:nvPr/>
        </p:nvCxnSpPr>
        <p:spPr>
          <a:xfrm rot="16200000" flipV="1">
            <a:off x="5679285" y="1893081"/>
            <a:ext cx="357192" cy="6"/>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מחבר ישר 62"/>
          <p:cNvCxnSpPr/>
          <p:nvPr/>
        </p:nvCxnSpPr>
        <p:spPr>
          <a:xfrm rot="16200000" flipV="1">
            <a:off x="3107523" y="1893081"/>
            <a:ext cx="357192" cy="6"/>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מחבר ישר 63"/>
          <p:cNvCxnSpPr/>
          <p:nvPr/>
        </p:nvCxnSpPr>
        <p:spPr>
          <a:xfrm rot="16200000" flipV="1">
            <a:off x="1821639" y="1893082"/>
            <a:ext cx="357192" cy="6"/>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מחבר ישר 64"/>
          <p:cNvCxnSpPr/>
          <p:nvPr/>
        </p:nvCxnSpPr>
        <p:spPr>
          <a:xfrm rot="16200000" flipV="1">
            <a:off x="607193" y="1893081"/>
            <a:ext cx="357192" cy="6"/>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6" name="מלבן מעוגל 65"/>
          <p:cNvSpPr/>
          <p:nvPr/>
        </p:nvSpPr>
        <p:spPr>
          <a:xfrm>
            <a:off x="714348" y="4000504"/>
            <a:ext cx="1214446" cy="150019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200" b="1" dirty="0" smtClean="0">
                <a:solidFill>
                  <a:schemeClr val="bg1"/>
                </a:solidFill>
              </a:rPr>
              <a:t>Chief of the General Staff Camp</a:t>
            </a:r>
          </a:p>
        </p:txBody>
      </p:sp>
      <p:sp>
        <p:nvSpPr>
          <p:cNvPr id="67" name="מלבן מעוגל 66"/>
          <p:cNvSpPr/>
          <p:nvPr/>
        </p:nvSpPr>
        <p:spPr>
          <a:xfrm>
            <a:off x="2071670" y="4000504"/>
            <a:ext cx="1214446" cy="150019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200" b="1" dirty="0" smtClean="0">
                <a:solidFill>
                  <a:schemeClr val="bg1"/>
                </a:solidFill>
              </a:rPr>
              <a:t>Staff and NCO Department</a:t>
            </a:r>
          </a:p>
        </p:txBody>
      </p:sp>
      <p:sp>
        <p:nvSpPr>
          <p:cNvPr id="68" name="מלבן מעוגל 67"/>
          <p:cNvSpPr/>
          <p:nvPr/>
        </p:nvSpPr>
        <p:spPr>
          <a:xfrm>
            <a:off x="7215206" y="4000504"/>
            <a:ext cx="1214446" cy="150019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200" b="1" dirty="0" smtClean="0">
                <a:solidFill>
                  <a:schemeClr val="bg1"/>
                </a:solidFill>
              </a:rPr>
              <a:t>Behavioral Science Division</a:t>
            </a:r>
          </a:p>
        </p:txBody>
      </p:sp>
      <p:sp>
        <p:nvSpPr>
          <p:cNvPr id="69" name="מלבן מעוגל 68"/>
          <p:cNvSpPr/>
          <p:nvPr/>
        </p:nvSpPr>
        <p:spPr>
          <a:xfrm>
            <a:off x="5857884" y="4000504"/>
            <a:ext cx="1214446" cy="150019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1200" b="1" dirty="0" smtClean="0">
                <a:solidFill>
                  <a:schemeClr val="bg1"/>
                </a:solidFill>
              </a:rPr>
              <a:t>Injured Department</a:t>
            </a:r>
          </a:p>
        </p:txBody>
      </p:sp>
      <p:cxnSp>
        <p:nvCxnSpPr>
          <p:cNvPr id="70" name="מחבר ישר 69"/>
          <p:cNvCxnSpPr>
            <a:stCxn id="69" idx="0"/>
          </p:cNvCxnSpPr>
          <p:nvPr/>
        </p:nvCxnSpPr>
        <p:spPr>
          <a:xfrm rot="5400000" flipH="1" flipV="1">
            <a:off x="5339956" y="2839641"/>
            <a:ext cx="2286015" cy="35712"/>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מחבר ישר 72"/>
          <p:cNvCxnSpPr/>
          <p:nvPr/>
        </p:nvCxnSpPr>
        <p:spPr>
          <a:xfrm rot="16200000" flipV="1">
            <a:off x="6643705" y="2857493"/>
            <a:ext cx="2286016" cy="6"/>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rot="16200000" flipV="1">
            <a:off x="1500169" y="2857493"/>
            <a:ext cx="2286016" cy="6"/>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rot="16200000" flipV="1">
            <a:off x="214285" y="2857493"/>
            <a:ext cx="2286016" cy="6"/>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7" name="מלבן מעוגל 76"/>
          <p:cNvSpPr/>
          <p:nvPr/>
        </p:nvSpPr>
        <p:spPr>
          <a:xfrm>
            <a:off x="4643438" y="3643314"/>
            <a:ext cx="1071570" cy="78581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900" b="1" dirty="0" smtClean="0">
                <a:solidFill>
                  <a:schemeClr val="tx1"/>
                </a:solidFill>
              </a:rPr>
              <a:t>Resource Planning and Control Department</a:t>
            </a:r>
          </a:p>
        </p:txBody>
      </p:sp>
      <p:sp>
        <p:nvSpPr>
          <p:cNvPr id="78" name="מלבן מעוגל 77"/>
          <p:cNvSpPr/>
          <p:nvPr/>
        </p:nvSpPr>
        <p:spPr>
          <a:xfrm>
            <a:off x="3428992" y="3643314"/>
            <a:ext cx="1071570" cy="78581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900" b="1" dirty="0" smtClean="0">
                <a:solidFill>
                  <a:schemeClr val="tx1"/>
                </a:solidFill>
              </a:rPr>
              <a:t>Welfare Services, Retirement and Payments Department</a:t>
            </a:r>
            <a:endParaRPr lang="en-US" sz="900" b="1" dirty="0">
              <a:solidFill>
                <a:schemeClr val="tx1"/>
              </a:solidFill>
            </a:endParaRPr>
          </a:p>
        </p:txBody>
      </p:sp>
      <p:sp>
        <p:nvSpPr>
          <p:cNvPr id="84" name="מלבן מעוגל 83"/>
          <p:cNvSpPr/>
          <p:nvPr/>
        </p:nvSpPr>
        <p:spPr>
          <a:xfrm>
            <a:off x="3428992" y="5357826"/>
            <a:ext cx="1071570" cy="78581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900" b="1" dirty="0" smtClean="0">
                <a:solidFill>
                  <a:schemeClr val="tx1"/>
                </a:solidFill>
              </a:rPr>
              <a:t>Civilian Personnel Administration</a:t>
            </a:r>
          </a:p>
        </p:txBody>
      </p:sp>
      <p:sp>
        <p:nvSpPr>
          <p:cNvPr id="85" name="מלבן מעוגל 84"/>
          <p:cNvSpPr/>
          <p:nvPr/>
        </p:nvSpPr>
        <p:spPr>
          <a:xfrm>
            <a:off x="3428992" y="4500570"/>
            <a:ext cx="1071570" cy="78581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900" b="1" dirty="0" smtClean="0">
                <a:solidFill>
                  <a:schemeClr val="tx1"/>
                </a:solidFill>
              </a:rPr>
              <a:t>Welfare Department</a:t>
            </a:r>
          </a:p>
        </p:txBody>
      </p:sp>
      <p:sp>
        <p:nvSpPr>
          <p:cNvPr id="88" name="מלבן מעוגל 87"/>
          <p:cNvSpPr/>
          <p:nvPr/>
        </p:nvSpPr>
        <p:spPr>
          <a:xfrm>
            <a:off x="4643438" y="4500570"/>
            <a:ext cx="1071570" cy="78581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900" b="1" dirty="0" smtClean="0">
                <a:solidFill>
                  <a:schemeClr val="tx1"/>
                </a:solidFill>
              </a:rPr>
              <a:t>Human Resource Planning</a:t>
            </a:r>
          </a:p>
        </p:txBody>
      </p:sp>
      <p:sp>
        <p:nvSpPr>
          <p:cNvPr id="92" name="מלבן מעוגל 91"/>
          <p:cNvSpPr/>
          <p:nvPr/>
        </p:nvSpPr>
        <p:spPr>
          <a:xfrm>
            <a:off x="4643438" y="5357826"/>
            <a:ext cx="1071570" cy="78581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900" b="1" dirty="0" smtClean="0">
                <a:solidFill>
                  <a:schemeClr val="tx1"/>
                </a:solidFill>
              </a:rPr>
              <a:t>Minorities Department</a:t>
            </a:r>
          </a:p>
        </p:txBody>
      </p:sp>
      <p:cxnSp>
        <p:nvCxnSpPr>
          <p:cNvPr id="94" name="מחבר ישר 93"/>
          <p:cNvCxnSpPr>
            <a:stCxn id="84" idx="3"/>
            <a:endCxn id="92" idx="1"/>
          </p:cNvCxnSpPr>
          <p:nvPr/>
        </p:nvCxnSpPr>
        <p:spPr>
          <a:xfrm>
            <a:off x="4500562" y="5750735"/>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0" name="מחבר ישר 99"/>
          <p:cNvCxnSpPr>
            <a:stCxn id="85" idx="3"/>
            <a:endCxn id="88" idx="1"/>
          </p:cNvCxnSpPr>
          <p:nvPr/>
        </p:nvCxnSpPr>
        <p:spPr>
          <a:xfrm>
            <a:off x="4500562" y="4893479"/>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3" name="מחבר ישר 102"/>
          <p:cNvCxnSpPr>
            <a:stCxn id="78" idx="3"/>
            <a:endCxn id="77" idx="1"/>
          </p:cNvCxnSpPr>
          <p:nvPr/>
        </p:nvCxnSpPr>
        <p:spPr>
          <a:xfrm>
            <a:off x="4500562" y="4036223"/>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9" name="מלבן מעוגל 108"/>
          <p:cNvSpPr/>
          <p:nvPr/>
        </p:nvSpPr>
        <p:spPr>
          <a:xfrm>
            <a:off x="3428992" y="6143644"/>
            <a:ext cx="2286016" cy="28575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spcBef>
                <a:spcPct val="50000"/>
              </a:spcBef>
            </a:pPr>
            <a:r>
              <a:rPr lang="en-US" sz="900" b="1" dirty="0" smtClean="0">
                <a:solidFill>
                  <a:schemeClr val="tx1"/>
                </a:solidFill>
              </a:rPr>
              <a:t>Housing Projects Directory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982678D1-B02A-402A-A855-3766198ACAD1}" type="slidenum">
              <a:rPr lang="he-IL" sz="1800" smtClean="0">
                <a:solidFill>
                  <a:schemeClr val="bg2"/>
                </a:solidFill>
                <a:cs typeface="Arial" pitchFamily="34" charset="0"/>
              </a:rPr>
              <a:pPr>
                <a:defRPr/>
              </a:pPr>
              <a:t>49</a:t>
            </a:fld>
            <a:endParaRPr lang="he-IL" sz="1800" dirty="0">
              <a:solidFill>
                <a:schemeClr val="bg2"/>
              </a:solidFill>
              <a:cs typeface="Arial" pitchFamily="34" charset="0"/>
            </a:endParaRPr>
          </a:p>
        </p:txBody>
      </p:sp>
      <p:sp>
        <p:nvSpPr>
          <p:cNvPr id="5" name="TextBox 4"/>
          <p:cNvSpPr txBox="1"/>
          <p:nvPr/>
        </p:nvSpPr>
        <p:spPr>
          <a:xfrm>
            <a:off x="1500227"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Personnel Directorate - Mission</a:t>
            </a:r>
            <a:endParaRPr lang="en-US" sz="2000" dirty="0"/>
          </a:p>
          <a:p>
            <a:pPr algn="just" rtl="0">
              <a:defRPr/>
            </a:pPr>
            <a:endParaRPr lang="en-US" sz="1400" u="sng" dirty="0"/>
          </a:p>
          <a:p>
            <a:pPr algn="just" rtl="0">
              <a:defRPr/>
            </a:pPr>
            <a:endParaRPr lang="en-US" sz="1400" dirty="0"/>
          </a:p>
        </p:txBody>
      </p:sp>
      <p:sp>
        <p:nvSpPr>
          <p:cNvPr id="6" name="מלבן 5"/>
          <p:cNvSpPr/>
          <p:nvPr/>
        </p:nvSpPr>
        <p:spPr>
          <a:xfrm>
            <a:off x="142844" y="2428868"/>
            <a:ext cx="8643998" cy="1357322"/>
          </a:xfrm>
          <a:prstGeom prst="rect">
            <a:avLst/>
          </a:prstGeom>
          <a:solidFill>
            <a:srgbClr val="5C94EE"/>
          </a:solidFill>
        </p:spPr>
        <p:txBody>
          <a:bodyPr wrap="square">
            <a:spAutoFit/>
          </a:bodyPr>
          <a:lstStyle/>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defRPr/>
            </a:pPr>
            <a:r>
              <a:rPr lang="en-US" sz="2400" dirty="0" smtClean="0">
                <a:latin typeface="+mn-lt"/>
                <a:cs typeface="David" pitchFamily="2" charset="-79"/>
              </a:rPr>
              <a:t>Responsibility for designing a strategy for the utilization of human resources in the IDF, in accordance with the needs of the IDF.</a:t>
            </a:r>
          </a:p>
        </p:txBody>
      </p:sp>
      <p:sp>
        <p:nvSpPr>
          <p:cNvPr id="7" name="לחצן פעולה: בית 6">
            <a:hlinkClick r:id="rId3" action="ppaction://hlinksldjump" highlightClick="1"/>
          </p:cNvPr>
          <p:cNvSpPr/>
          <p:nvPr/>
        </p:nvSpPr>
        <p:spPr>
          <a:xfrm>
            <a:off x="8429652" y="5929330"/>
            <a:ext cx="571504" cy="500066"/>
          </a:xfrm>
          <a:prstGeom prst="actionButtonHom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ea typeface="+mn-ea"/>
                <a:cs typeface="Arial" pitchFamily="34" charset="0"/>
              </a:rPr>
              <a:pPr>
                <a:defRPr/>
              </a:pPr>
              <a:t>5</a:t>
            </a:fld>
            <a:endParaRPr lang="he-IL" sz="1800" dirty="0" smtClean="0">
              <a:solidFill>
                <a:schemeClr val="bg2"/>
              </a:solidFill>
              <a:ea typeface="+mn-ea"/>
              <a:cs typeface="Arial" pitchFamily="34" charset="0"/>
            </a:endParaRPr>
          </a:p>
        </p:txBody>
      </p:sp>
      <p:sp>
        <p:nvSpPr>
          <p:cNvPr id="8" name="TextBox 7"/>
          <p:cNvSpPr txBox="1"/>
          <p:nvPr/>
        </p:nvSpPr>
        <p:spPr>
          <a:xfrm>
            <a:off x="1571665" y="250432"/>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IDF Mission Statement</a:t>
            </a:r>
            <a:endParaRPr lang="en-US" sz="2000" b="1" dirty="0">
              <a:effectLst>
                <a:outerShdw blurRad="38100" dist="38100" dir="2700000" algn="tl">
                  <a:srgbClr val="000000">
                    <a:alpha val="43137"/>
                  </a:srgbClr>
                </a:outerShdw>
              </a:effectLst>
            </a:endParaRPr>
          </a:p>
          <a:p>
            <a:pPr algn="just" rtl="0">
              <a:defRPr/>
            </a:pPr>
            <a:endParaRPr lang="en-US" sz="1400" u="sng" dirty="0"/>
          </a:p>
          <a:p>
            <a:pPr algn="just" rtl="0">
              <a:defRPr/>
            </a:pPr>
            <a:endParaRPr lang="en-US" sz="1400" dirty="0"/>
          </a:p>
        </p:txBody>
      </p:sp>
      <p:sp>
        <p:nvSpPr>
          <p:cNvPr id="6" name="מלבן 5"/>
          <p:cNvSpPr/>
          <p:nvPr/>
        </p:nvSpPr>
        <p:spPr>
          <a:xfrm>
            <a:off x="1000100" y="2000240"/>
            <a:ext cx="7000924" cy="2901820"/>
          </a:xfrm>
          <a:prstGeom prst="rect">
            <a:avLst/>
          </a:prstGeom>
        </p:spPr>
        <p:txBody>
          <a:bodyPr wrap="square">
            <a:spAutoFit/>
          </a:bodyPr>
          <a:lstStyle/>
          <a:p>
            <a:pPr algn="ctr" rtl="0" eaLnBrk="0" hangingPunct="0">
              <a:lnSpc>
                <a:spcPct val="110000"/>
              </a:lnSpc>
              <a:spcBef>
                <a:spcPct val="20000"/>
              </a:spcBef>
              <a:buClr>
                <a:srgbClr val="FC0128"/>
              </a:buClr>
              <a:buSzPct val="75000"/>
              <a:buFont typeface="Wingdings" pitchFamily="2" charset="2"/>
              <a:buNone/>
            </a:pPr>
            <a:r>
              <a:rPr lang="en-US" sz="2800" b="1" i="1" dirty="0" smtClean="0">
                <a:latin typeface="+mn-lt"/>
                <a:cs typeface="Times New Roman" pitchFamily="18" charset="0"/>
              </a:rPr>
              <a:t>The IDF will act in accordance with orders from the Israeli government to ensure the existence of the State of Israel, protect its sovereignty and preserve its independence and the    security of its citizens from any threat.</a:t>
            </a:r>
            <a:r>
              <a:rPr lang="en-US" sz="2400" b="1" i="1" dirty="0" smtClean="0">
                <a:latin typeface="+mn-lt"/>
              </a:rPr>
              <a:t> </a:t>
            </a:r>
            <a:endParaRPr lang="en-US" sz="2400" b="1" i="1" dirty="0">
              <a:latin typeface="+mn-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מלבן מעוגל 53"/>
          <p:cNvSpPr/>
          <p:nvPr/>
        </p:nvSpPr>
        <p:spPr>
          <a:xfrm>
            <a:off x="7072330" y="4429132"/>
            <a:ext cx="1857388" cy="571504"/>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dirty="0" smtClean="0"/>
              <a:t>Planning Department</a:t>
            </a:r>
            <a:endParaRPr lang="he-IL" sz="1600" dirty="0"/>
          </a:p>
        </p:txBody>
      </p:sp>
      <p:sp>
        <p:nvSpPr>
          <p:cNvPr id="55" name="מלבן מעוגל 54"/>
          <p:cNvSpPr/>
          <p:nvPr/>
        </p:nvSpPr>
        <p:spPr>
          <a:xfrm>
            <a:off x="7072330" y="3714752"/>
            <a:ext cx="1857388" cy="571504"/>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dirty="0" smtClean="0"/>
              <a:t>Systems Analysis Department</a:t>
            </a:r>
            <a:endParaRPr lang="he-IL" sz="1600" dirty="0"/>
          </a:p>
        </p:txBody>
      </p:sp>
      <p:sp>
        <p:nvSpPr>
          <p:cNvPr id="56" name="מלבן מעוגל 55"/>
          <p:cNvSpPr/>
          <p:nvPr/>
        </p:nvSpPr>
        <p:spPr>
          <a:xfrm>
            <a:off x="7000892" y="2714620"/>
            <a:ext cx="1857388"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dirty="0" smtClean="0"/>
              <a:t>Organizing Department</a:t>
            </a:r>
            <a:endParaRPr lang="he-IL" sz="1600" dirty="0"/>
          </a:p>
        </p:txBody>
      </p:sp>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50</a:t>
            </a:fld>
            <a:endParaRPr lang="he-IL" sz="1800" dirty="0">
              <a:solidFill>
                <a:schemeClr val="bg2"/>
              </a:solidFill>
              <a:cs typeface="Arial" pitchFamily="34" charset="0"/>
            </a:endParaRPr>
          </a:p>
        </p:txBody>
      </p:sp>
      <p:sp>
        <p:nvSpPr>
          <p:cNvPr id="8" name="TextBox 7"/>
          <p:cNvSpPr txBox="1"/>
          <p:nvPr/>
        </p:nvSpPr>
        <p:spPr>
          <a:xfrm>
            <a:off x="1500227" y="250432"/>
            <a:ext cx="8715375" cy="892552"/>
          </a:xfrm>
          <a:prstGeom prst="rect">
            <a:avLst/>
          </a:prstGeom>
          <a:noFill/>
        </p:spPr>
        <p:txBody>
          <a:bodyPr rtlCol="1">
            <a:spAutoFit/>
          </a:bodyPr>
          <a:lstStyle/>
          <a:p>
            <a:pPr algn="l" rtl="0">
              <a:defRPr/>
            </a:pPr>
            <a:r>
              <a:rPr lang="en-US" sz="2200" b="1" dirty="0" smtClean="0">
                <a:effectLst>
                  <a:outerShdw blurRad="38100" dist="38100" dir="2700000" algn="tl">
                    <a:srgbClr val="000000">
                      <a:alpha val="43137"/>
                    </a:srgbClr>
                  </a:outerShdw>
                </a:effectLst>
              </a:rPr>
              <a:t>The Planning Directorate (J5)</a:t>
            </a:r>
            <a:endParaRPr lang="en-US" sz="2200" b="1" dirty="0">
              <a:effectLst>
                <a:outerShdw blurRad="38100" dist="38100" dir="2700000" algn="tl">
                  <a:srgbClr val="000000">
                    <a:alpha val="43137"/>
                  </a:srgbClr>
                </a:outerShdw>
              </a:effectLst>
            </a:endParaRPr>
          </a:p>
          <a:p>
            <a:pPr algn="just" rtl="0">
              <a:defRPr/>
            </a:pPr>
            <a:endParaRPr lang="en-US" sz="1400" u="sng" dirty="0"/>
          </a:p>
          <a:p>
            <a:pPr algn="just" rtl="0">
              <a:defRPr/>
            </a:pPr>
            <a:endParaRPr lang="en-US" sz="1400" dirty="0"/>
          </a:p>
        </p:txBody>
      </p:sp>
      <p:sp>
        <p:nvSpPr>
          <p:cNvPr id="9" name="מלבן מעוגל 8"/>
          <p:cNvSpPr/>
          <p:nvPr/>
        </p:nvSpPr>
        <p:spPr>
          <a:xfrm>
            <a:off x="2857488" y="785794"/>
            <a:ext cx="3429024"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Head of the Planning Directorate</a:t>
            </a:r>
            <a:endParaRPr lang="he-IL" b="1" dirty="0">
              <a:solidFill>
                <a:schemeClr val="tx1"/>
              </a:solidFill>
            </a:endParaRPr>
          </a:p>
        </p:txBody>
      </p:sp>
      <p:sp>
        <p:nvSpPr>
          <p:cNvPr id="10" name="מלבן מעוגל 9"/>
          <p:cNvSpPr/>
          <p:nvPr/>
        </p:nvSpPr>
        <p:spPr>
          <a:xfrm>
            <a:off x="428596" y="1714488"/>
            <a:ext cx="2214578" cy="571504"/>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Strategic Division</a:t>
            </a:r>
            <a:endParaRPr lang="he-IL" dirty="0">
              <a:solidFill>
                <a:schemeClr val="tx1"/>
              </a:solidFill>
            </a:endParaRPr>
          </a:p>
        </p:txBody>
      </p:sp>
      <p:cxnSp>
        <p:nvCxnSpPr>
          <p:cNvPr id="20" name="מחבר ישר 19"/>
          <p:cNvCxnSpPr>
            <a:stCxn id="9" idx="2"/>
            <a:endCxn id="28" idx="0"/>
          </p:cNvCxnSpPr>
          <p:nvPr/>
        </p:nvCxnSpPr>
        <p:spPr>
          <a:xfrm rot="16200000" flipH="1">
            <a:off x="6000760" y="-24"/>
            <a:ext cx="285752" cy="3143272"/>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מחבר ישר 20"/>
          <p:cNvCxnSpPr>
            <a:stCxn id="10" idx="0"/>
            <a:endCxn id="9" idx="2"/>
          </p:cNvCxnSpPr>
          <p:nvPr/>
        </p:nvCxnSpPr>
        <p:spPr>
          <a:xfrm rot="5400000" flipH="1" flipV="1">
            <a:off x="2911066" y="53555"/>
            <a:ext cx="285752" cy="3036115"/>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מלבן מעוגל 27"/>
          <p:cNvSpPr/>
          <p:nvPr/>
        </p:nvSpPr>
        <p:spPr>
          <a:xfrm>
            <a:off x="6572264" y="1714488"/>
            <a:ext cx="2286016"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Planning Division</a:t>
            </a:r>
            <a:endParaRPr lang="he-IL" dirty="0">
              <a:solidFill>
                <a:schemeClr val="tx1"/>
              </a:solidFill>
            </a:endParaRPr>
          </a:p>
        </p:txBody>
      </p:sp>
      <p:sp>
        <p:nvSpPr>
          <p:cNvPr id="48" name="מלבן מעוגל 47"/>
          <p:cNvSpPr/>
          <p:nvPr/>
        </p:nvSpPr>
        <p:spPr>
          <a:xfrm>
            <a:off x="3214678" y="1643050"/>
            <a:ext cx="2714644" cy="785818"/>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International Military Cooperation Department </a:t>
            </a:r>
            <a:endParaRPr lang="he-IL" dirty="0">
              <a:solidFill>
                <a:schemeClr val="tx1"/>
              </a:solidFill>
            </a:endParaRPr>
          </a:p>
        </p:txBody>
      </p:sp>
      <p:sp>
        <p:nvSpPr>
          <p:cNvPr id="50" name="מלבן מעוגל 49"/>
          <p:cNvSpPr/>
          <p:nvPr/>
        </p:nvSpPr>
        <p:spPr>
          <a:xfrm>
            <a:off x="1000100" y="4500570"/>
            <a:ext cx="1785950"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dirty="0" smtClean="0"/>
              <a:t>Regional Strategic Department</a:t>
            </a:r>
            <a:endParaRPr lang="he-IL" sz="1600" dirty="0"/>
          </a:p>
        </p:txBody>
      </p:sp>
      <p:sp>
        <p:nvSpPr>
          <p:cNvPr id="51" name="מלבן מעוגל 50"/>
          <p:cNvSpPr/>
          <p:nvPr/>
        </p:nvSpPr>
        <p:spPr>
          <a:xfrm>
            <a:off x="1000100" y="2571744"/>
            <a:ext cx="1643074"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dirty="0" smtClean="0"/>
              <a:t>Liaison Department</a:t>
            </a:r>
            <a:endParaRPr lang="he-IL" sz="1600" dirty="0" smtClean="0"/>
          </a:p>
          <a:p>
            <a:pPr algn="ctr" rtl="0"/>
            <a:endParaRPr lang="he-IL" sz="1600" dirty="0"/>
          </a:p>
        </p:txBody>
      </p:sp>
      <p:sp>
        <p:nvSpPr>
          <p:cNvPr id="52" name="מלבן מעוגל 51"/>
          <p:cNvSpPr/>
          <p:nvPr/>
        </p:nvSpPr>
        <p:spPr>
          <a:xfrm>
            <a:off x="1000100" y="3571876"/>
            <a:ext cx="1785950"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dirty="0" smtClean="0"/>
              <a:t>Strategic Planning Department</a:t>
            </a:r>
            <a:endParaRPr lang="he-IL" sz="1600" dirty="0" smtClean="0"/>
          </a:p>
        </p:txBody>
      </p:sp>
      <p:sp>
        <p:nvSpPr>
          <p:cNvPr id="53" name="מלבן מעוגל 52"/>
          <p:cNvSpPr/>
          <p:nvPr/>
        </p:nvSpPr>
        <p:spPr>
          <a:xfrm>
            <a:off x="7143768" y="5286388"/>
            <a:ext cx="1785950" cy="78581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dirty="0" smtClean="0"/>
              <a:t>Infrastructure and Deployment Department</a:t>
            </a:r>
            <a:endParaRPr lang="he-IL" sz="1600" dirty="0"/>
          </a:p>
        </p:txBody>
      </p:sp>
      <p:cxnSp>
        <p:nvCxnSpPr>
          <p:cNvPr id="73" name="מחבר מרפקי 72"/>
          <p:cNvCxnSpPr>
            <a:stCxn id="28" idx="1"/>
          </p:cNvCxnSpPr>
          <p:nvPr/>
        </p:nvCxnSpPr>
        <p:spPr>
          <a:xfrm rot="10800000" flipV="1">
            <a:off x="6215074" y="2035958"/>
            <a:ext cx="357190" cy="3679057"/>
          </a:xfrm>
          <a:prstGeom prst="bentConnector2">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מחבר מרפקי 75"/>
          <p:cNvCxnSpPr>
            <a:stCxn id="10" idx="1"/>
          </p:cNvCxnSpPr>
          <p:nvPr/>
        </p:nvCxnSpPr>
        <p:spPr>
          <a:xfrm rot="10800000" flipH="1" flipV="1">
            <a:off x="428596" y="2000240"/>
            <a:ext cx="571504" cy="2857520"/>
          </a:xfrm>
          <a:prstGeom prst="bentConnector4">
            <a:avLst>
              <a:gd name="adj1" fmla="val -40000"/>
              <a:gd name="adj2" fmla="val 101884"/>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2" name="מחבר ישר 91"/>
          <p:cNvCxnSpPr>
            <a:endCxn id="54" idx="1"/>
          </p:cNvCxnSpPr>
          <p:nvPr/>
        </p:nvCxnSpPr>
        <p:spPr>
          <a:xfrm>
            <a:off x="6072198" y="4714884"/>
            <a:ext cx="100013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3" name="מחבר ישר 92"/>
          <p:cNvCxnSpPr>
            <a:endCxn id="55" idx="1"/>
          </p:cNvCxnSpPr>
          <p:nvPr/>
        </p:nvCxnSpPr>
        <p:spPr>
          <a:xfrm>
            <a:off x="6072198" y="4000504"/>
            <a:ext cx="100013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מחבר ישר 93"/>
          <p:cNvCxnSpPr>
            <a:endCxn id="56" idx="1"/>
          </p:cNvCxnSpPr>
          <p:nvPr/>
        </p:nvCxnSpPr>
        <p:spPr>
          <a:xfrm>
            <a:off x="6143636" y="3071810"/>
            <a:ext cx="85725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6" name="מחבר ישר 95"/>
          <p:cNvCxnSpPr/>
          <p:nvPr/>
        </p:nvCxnSpPr>
        <p:spPr>
          <a:xfrm>
            <a:off x="214282" y="3929066"/>
            <a:ext cx="785818"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7" name="מחבר ישר 96"/>
          <p:cNvCxnSpPr/>
          <p:nvPr/>
        </p:nvCxnSpPr>
        <p:spPr>
          <a:xfrm>
            <a:off x="214282" y="2928933"/>
            <a:ext cx="785818" cy="1"/>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285984" y="857232"/>
            <a:ext cx="571504" cy="369332"/>
          </a:xfrm>
          <a:prstGeom prst="rect">
            <a:avLst/>
          </a:prstGeom>
          <a:noFill/>
        </p:spPr>
        <p:txBody>
          <a:bodyPr wrap="square" rtlCol="1">
            <a:spAutoFit/>
          </a:bodyPr>
          <a:lstStyle/>
          <a:p>
            <a:pPr algn="l" rtl="0"/>
            <a:r>
              <a:rPr lang="en-US" dirty="0" smtClean="0"/>
              <a:t>MG</a:t>
            </a:r>
            <a:endParaRPr lang="he-IL" dirty="0"/>
          </a:p>
        </p:txBody>
      </p:sp>
      <p:sp>
        <p:nvSpPr>
          <p:cNvPr id="100" name="TextBox 99"/>
          <p:cNvSpPr txBox="1"/>
          <p:nvPr/>
        </p:nvSpPr>
        <p:spPr>
          <a:xfrm>
            <a:off x="1571604" y="1357298"/>
            <a:ext cx="571504" cy="369332"/>
          </a:xfrm>
          <a:prstGeom prst="rect">
            <a:avLst/>
          </a:prstGeom>
          <a:noFill/>
        </p:spPr>
        <p:txBody>
          <a:bodyPr wrap="square" rtlCol="1">
            <a:spAutoFit/>
          </a:bodyPr>
          <a:lstStyle/>
          <a:p>
            <a:pPr algn="l" rtl="0"/>
            <a:r>
              <a:rPr lang="en-US" dirty="0" smtClean="0"/>
              <a:t>BG</a:t>
            </a:r>
            <a:endParaRPr lang="he-IL" dirty="0"/>
          </a:p>
        </p:txBody>
      </p:sp>
      <p:sp>
        <p:nvSpPr>
          <p:cNvPr id="108" name="TextBox 107"/>
          <p:cNvSpPr txBox="1"/>
          <p:nvPr/>
        </p:nvSpPr>
        <p:spPr>
          <a:xfrm>
            <a:off x="6215074" y="5357826"/>
            <a:ext cx="785818" cy="369332"/>
          </a:xfrm>
          <a:prstGeom prst="rect">
            <a:avLst/>
          </a:prstGeom>
          <a:noFill/>
        </p:spPr>
        <p:txBody>
          <a:bodyPr wrap="square" rtlCol="1">
            <a:spAutoFit/>
          </a:bodyPr>
          <a:lstStyle/>
          <a:p>
            <a:pPr algn="l" rtl="0"/>
            <a:r>
              <a:rPr lang="en-US" dirty="0" smtClean="0"/>
              <a:t>COL</a:t>
            </a:r>
            <a:endParaRPr lang="he-IL" dirty="0"/>
          </a:p>
        </p:txBody>
      </p:sp>
      <p:sp>
        <p:nvSpPr>
          <p:cNvPr id="109" name="TextBox 108"/>
          <p:cNvSpPr txBox="1"/>
          <p:nvPr/>
        </p:nvSpPr>
        <p:spPr>
          <a:xfrm>
            <a:off x="214282" y="3571876"/>
            <a:ext cx="785818" cy="369332"/>
          </a:xfrm>
          <a:prstGeom prst="rect">
            <a:avLst/>
          </a:prstGeom>
          <a:noFill/>
        </p:spPr>
        <p:txBody>
          <a:bodyPr wrap="square" rtlCol="1">
            <a:spAutoFit/>
          </a:bodyPr>
          <a:lstStyle/>
          <a:p>
            <a:pPr algn="l" rtl="0"/>
            <a:r>
              <a:rPr lang="en-US" dirty="0" smtClean="0"/>
              <a:t>COL</a:t>
            </a:r>
            <a:endParaRPr lang="he-IL" dirty="0"/>
          </a:p>
        </p:txBody>
      </p:sp>
      <p:sp>
        <p:nvSpPr>
          <p:cNvPr id="110" name="TextBox 109"/>
          <p:cNvSpPr txBox="1"/>
          <p:nvPr/>
        </p:nvSpPr>
        <p:spPr>
          <a:xfrm>
            <a:off x="214282" y="4572008"/>
            <a:ext cx="785818" cy="369332"/>
          </a:xfrm>
          <a:prstGeom prst="rect">
            <a:avLst/>
          </a:prstGeom>
          <a:noFill/>
        </p:spPr>
        <p:txBody>
          <a:bodyPr wrap="square" rtlCol="1">
            <a:spAutoFit/>
          </a:bodyPr>
          <a:lstStyle/>
          <a:p>
            <a:pPr algn="l" rtl="0"/>
            <a:r>
              <a:rPr lang="en-US" dirty="0" smtClean="0"/>
              <a:t>COL</a:t>
            </a:r>
            <a:endParaRPr lang="he-IL" dirty="0"/>
          </a:p>
        </p:txBody>
      </p:sp>
      <p:sp>
        <p:nvSpPr>
          <p:cNvPr id="112" name="TextBox 111"/>
          <p:cNvSpPr txBox="1"/>
          <p:nvPr/>
        </p:nvSpPr>
        <p:spPr>
          <a:xfrm>
            <a:off x="6143636" y="2714620"/>
            <a:ext cx="785818" cy="369332"/>
          </a:xfrm>
          <a:prstGeom prst="rect">
            <a:avLst/>
          </a:prstGeom>
          <a:noFill/>
        </p:spPr>
        <p:txBody>
          <a:bodyPr wrap="square" rtlCol="1">
            <a:spAutoFit/>
          </a:bodyPr>
          <a:lstStyle/>
          <a:p>
            <a:pPr algn="l" rtl="0"/>
            <a:r>
              <a:rPr lang="en-US" dirty="0" smtClean="0"/>
              <a:t>COL</a:t>
            </a:r>
            <a:endParaRPr lang="he-IL" dirty="0"/>
          </a:p>
        </p:txBody>
      </p:sp>
      <p:sp>
        <p:nvSpPr>
          <p:cNvPr id="113" name="TextBox 112"/>
          <p:cNvSpPr txBox="1"/>
          <p:nvPr/>
        </p:nvSpPr>
        <p:spPr>
          <a:xfrm>
            <a:off x="6143636" y="3571876"/>
            <a:ext cx="785818" cy="369332"/>
          </a:xfrm>
          <a:prstGeom prst="rect">
            <a:avLst/>
          </a:prstGeom>
          <a:noFill/>
        </p:spPr>
        <p:txBody>
          <a:bodyPr wrap="square" rtlCol="1">
            <a:spAutoFit/>
          </a:bodyPr>
          <a:lstStyle/>
          <a:p>
            <a:pPr algn="l" rtl="0"/>
            <a:r>
              <a:rPr lang="en-US" dirty="0" smtClean="0"/>
              <a:t>COL</a:t>
            </a:r>
            <a:endParaRPr lang="he-IL" dirty="0"/>
          </a:p>
        </p:txBody>
      </p:sp>
      <p:sp>
        <p:nvSpPr>
          <p:cNvPr id="114" name="TextBox 113"/>
          <p:cNvSpPr txBox="1"/>
          <p:nvPr/>
        </p:nvSpPr>
        <p:spPr>
          <a:xfrm>
            <a:off x="6215074" y="4286256"/>
            <a:ext cx="785818" cy="369332"/>
          </a:xfrm>
          <a:prstGeom prst="rect">
            <a:avLst/>
          </a:prstGeom>
          <a:noFill/>
        </p:spPr>
        <p:txBody>
          <a:bodyPr wrap="square" rtlCol="1">
            <a:spAutoFit/>
          </a:bodyPr>
          <a:lstStyle/>
          <a:p>
            <a:pPr algn="l" rtl="0"/>
            <a:r>
              <a:rPr lang="en-US" dirty="0" smtClean="0"/>
              <a:t>COL</a:t>
            </a:r>
            <a:endParaRPr lang="he-IL" dirty="0"/>
          </a:p>
        </p:txBody>
      </p:sp>
      <p:sp>
        <p:nvSpPr>
          <p:cNvPr id="115" name="TextBox 114"/>
          <p:cNvSpPr txBox="1"/>
          <p:nvPr/>
        </p:nvSpPr>
        <p:spPr>
          <a:xfrm>
            <a:off x="214282" y="2571744"/>
            <a:ext cx="785818" cy="369332"/>
          </a:xfrm>
          <a:prstGeom prst="rect">
            <a:avLst/>
          </a:prstGeom>
          <a:noFill/>
        </p:spPr>
        <p:txBody>
          <a:bodyPr wrap="square" rtlCol="1">
            <a:spAutoFit/>
          </a:bodyPr>
          <a:lstStyle/>
          <a:p>
            <a:pPr algn="l" rtl="0"/>
            <a:r>
              <a:rPr lang="en-US" dirty="0" smtClean="0"/>
              <a:t>COL</a:t>
            </a:r>
            <a:endParaRPr lang="he-IL" dirty="0"/>
          </a:p>
        </p:txBody>
      </p:sp>
      <p:sp>
        <p:nvSpPr>
          <p:cNvPr id="116" name="TextBox 115"/>
          <p:cNvSpPr txBox="1"/>
          <p:nvPr/>
        </p:nvSpPr>
        <p:spPr>
          <a:xfrm>
            <a:off x="6929454" y="1357298"/>
            <a:ext cx="571504" cy="369332"/>
          </a:xfrm>
          <a:prstGeom prst="rect">
            <a:avLst/>
          </a:prstGeom>
          <a:noFill/>
        </p:spPr>
        <p:txBody>
          <a:bodyPr wrap="square" rtlCol="1">
            <a:spAutoFit/>
          </a:bodyPr>
          <a:lstStyle/>
          <a:p>
            <a:pPr algn="l" rtl="0"/>
            <a:r>
              <a:rPr lang="en-US" dirty="0" smtClean="0"/>
              <a:t>BG</a:t>
            </a:r>
            <a:endParaRPr lang="he-IL" dirty="0"/>
          </a:p>
        </p:txBody>
      </p:sp>
      <p:sp>
        <p:nvSpPr>
          <p:cNvPr id="79" name="מלבן מעוגל 78"/>
          <p:cNvSpPr/>
          <p:nvPr/>
        </p:nvSpPr>
        <p:spPr>
          <a:xfrm>
            <a:off x="3714744" y="2571744"/>
            <a:ext cx="1857388"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dirty="0" smtClean="0"/>
              <a:t>Europe</a:t>
            </a:r>
            <a:endParaRPr lang="he-IL" sz="1600" dirty="0"/>
          </a:p>
        </p:txBody>
      </p:sp>
      <p:sp>
        <p:nvSpPr>
          <p:cNvPr id="80" name="מלבן מעוגל 79"/>
          <p:cNvSpPr/>
          <p:nvPr/>
        </p:nvSpPr>
        <p:spPr>
          <a:xfrm>
            <a:off x="3714744" y="3429000"/>
            <a:ext cx="1857388"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dirty="0" smtClean="0"/>
              <a:t>North America</a:t>
            </a:r>
            <a:endParaRPr lang="he-IL" sz="1600" dirty="0"/>
          </a:p>
        </p:txBody>
      </p:sp>
      <p:sp>
        <p:nvSpPr>
          <p:cNvPr id="81" name="מלבן מעוגל 80"/>
          <p:cNvSpPr/>
          <p:nvPr/>
        </p:nvSpPr>
        <p:spPr>
          <a:xfrm>
            <a:off x="3714744" y="4214818"/>
            <a:ext cx="1857388"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dirty="0" smtClean="0"/>
              <a:t>World &amp; MSIS Branch</a:t>
            </a:r>
            <a:endParaRPr lang="he-IL" sz="1600" dirty="0"/>
          </a:p>
        </p:txBody>
      </p:sp>
      <p:sp>
        <p:nvSpPr>
          <p:cNvPr id="82" name="מלבן מעוגל 81"/>
          <p:cNvSpPr/>
          <p:nvPr/>
        </p:nvSpPr>
        <p:spPr>
          <a:xfrm>
            <a:off x="3714744" y="5143512"/>
            <a:ext cx="1857388"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dirty="0" smtClean="0"/>
              <a:t>Protocol</a:t>
            </a:r>
            <a:endParaRPr lang="he-IL" sz="1600" dirty="0"/>
          </a:p>
        </p:txBody>
      </p:sp>
      <p:cxnSp>
        <p:nvCxnSpPr>
          <p:cNvPr id="91" name="מחבר מרפקי 75"/>
          <p:cNvCxnSpPr/>
          <p:nvPr/>
        </p:nvCxnSpPr>
        <p:spPr>
          <a:xfrm rot="5400000">
            <a:off x="1321571" y="3821909"/>
            <a:ext cx="3500462" cy="1588"/>
          </a:xfrm>
          <a:prstGeom prst="bentConnector3">
            <a:avLst>
              <a:gd name="adj1" fmla="val 50000"/>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2" name="מחבר ישר 121"/>
          <p:cNvCxnSpPr/>
          <p:nvPr/>
        </p:nvCxnSpPr>
        <p:spPr>
          <a:xfrm>
            <a:off x="3071802" y="3000372"/>
            <a:ext cx="57150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5" name="מחבר ישר 124"/>
          <p:cNvCxnSpPr/>
          <p:nvPr/>
        </p:nvCxnSpPr>
        <p:spPr>
          <a:xfrm>
            <a:off x="3071802" y="3643314"/>
            <a:ext cx="57150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6" name="מחבר ישר 125"/>
          <p:cNvCxnSpPr/>
          <p:nvPr/>
        </p:nvCxnSpPr>
        <p:spPr>
          <a:xfrm>
            <a:off x="3071802" y="4500570"/>
            <a:ext cx="57150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7" name="מחבר ישר 126"/>
          <p:cNvCxnSpPr/>
          <p:nvPr/>
        </p:nvCxnSpPr>
        <p:spPr>
          <a:xfrm>
            <a:off x="3071802" y="5572140"/>
            <a:ext cx="57150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4214810" y="1357298"/>
            <a:ext cx="571504" cy="369332"/>
          </a:xfrm>
          <a:prstGeom prst="rect">
            <a:avLst/>
          </a:prstGeom>
          <a:noFill/>
        </p:spPr>
        <p:txBody>
          <a:bodyPr wrap="square" rtlCol="1">
            <a:spAutoFit/>
          </a:bodyPr>
          <a:lstStyle/>
          <a:p>
            <a:pPr algn="l" rtl="0"/>
            <a:r>
              <a:rPr lang="en-US" dirty="0" smtClean="0"/>
              <a:t>BG</a:t>
            </a:r>
            <a:endParaRPr lang="he-IL" dirty="0"/>
          </a:p>
        </p:txBody>
      </p:sp>
      <p:cxnSp>
        <p:nvCxnSpPr>
          <p:cNvPr id="130" name="מחבר ישר 129"/>
          <p:cNvCxnSpPr>
            <a:endCxn id="48" idx="1"/>
          </p:cNvCxnSpPr>
          <p:nvPr/>
        </p:nvCxnSpPr>
        <p:spPr>
          <a:xfrm flipV="1">
            <a:off x="3071802" y="2035959"/>
            <a:ext cx="142876" cy="3572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6" name="מחבר ישר 135"/>
          <p:cNvCxnSpPr/>
          <p:nvPr/>
        </p:nvCxnSpPr>
        <p:spPr>
          <a:xfrm>
            <a:off x="6072198" y="5715016"/>
            <a:ext cx="100013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3071802" y="2643182"/>
            <a:ext cx="785818" cy="369332"/>
          </a:xfrm>
          <a:prstGeom prst="rect">
            <a:avLst/>
          </a:prstGeom>
          <a:noFill/>
        </p:spPr>
        <p:txBody>
          <a:bodyPr wrap="square" rtlCol="1">
            <a:spAutoFit/>
          </a:bodyPr>
          <a:lstStyle/>
          <a:p>
            <a:pPr algn="l" rtl="0"/>
            <a:r>
              <a:rPr lang="en-US" dirty="0" smtClean="0"/>
              <a:t>LTC</a:t>
            </a:r>
            <a:endParaRPr lang="he-IL" dirty="0"/>
          </a:p>
        </p:txBody>
      </p:sp>
      <p:sp>
        <p:nvSpPr>
          <p:cNvPr id="144" name="TextBox 143"/>
          <p:cNvSpPr txBox="1"/>
          <p:nvPr/>
        </p:nvSpPr>
        <p:spPr>
          <a:xfrm>
            <a:off x="3071802" y="3286124"/>
            <a:ext cx="785818" cy="369332"/>
          </a:xfrm>
          <a:prstGeom prst="rect">
            <a:avLst/>
          </a:prstGeom>
          <a:noFill/>
        </p:spPr>
        <p:txBody>
          <a:bodyPr wrap="square" rtlCol="1">
            <a:spAutoFit/>
          </a:bodyPr>
          <a:lstStyle/>
          <a:p>
            <a:pPr algn="l" rtl="0"/>
            <a:r>
              <a:rPr lang="en-US" dirty="0" smtClean="0"/>
              <a:t>LTC</a:t>
            </a:r>
            <a:endParaRPr lang="he-IL" dirty="0"/>
          </a:p>
        </p:txBody>
      </p:sp>
      <p:sp>
        <p:nvSpPr>
          <p:cNvPr id="145" name="TextBox 144"/>
          <p:cNvSpPr txBox="1"/>
          <p:nvPr/>
        </p:nvSpPr>
        <p:spPr>
          <a:xfrm>
            <a:off x="3071802" y="4143380"/>
            <a:ext cx="785818" cy="369332"/>
          </a:xfrm>
          <a:prstGeom prst="rect">
            <a:avLst/>
          </a:prstGeom>
          <a:noFill/>
        </p:spPr>
        <p:txBody>
          <a:bodyPr wrap="square" rtlCol="1">
            <a:spAutoFit/>
          </a:bodyPr>
          <a:lstStyle/>
          <a:p>
            <a:pPr algn="l" rtl="0"/>
            <a:r>
              <a:rPr lang="en-US" dirty="0" smtClean="0"/>
              <a:t>LTC</a:t>
            </a:r>
            <a:endParaRPr lang="he-IL" dirty="0"/>
          </a:p>
        </p:txBody>
      </p:sp>
      <p:sp>
        <p:nvSpPr>
          <p:cNvPr id="146" name="TextBox 145"/>
          <p:cNvSpPr txBox="1"/>
          <p:nvPr/>
        </p:nvSpPr>
        <p:spPr>
          <a:xfrm>
            <a:off x="3071802" y="5143512"/>
            <a:ext cx="785818" cy="369332"/>
          </a:xfrm>
          <a:prstGeom prst="rect">
            <a:avLst/>
          </a:prstGeom>
          <a:noFill/>
        </p:spPr>
        <p:txBody>
          <a:bodyPr wrap="square" rtlCol="1">
            <a:spAutoFit/>
          </a:bodyPr>
          <a:lstStyle/>
          <a:p>
            <a:pPr algn="l" rtl="0"/>
            <a:r>
              <a:rPr lang="en-US" dirty="0" smtClean="0"/>
              <a:t>LTC</a:t>
            </a:r>
            <a:endParaRPr lang="he-IL"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51</a:t>
            </a:fld>
            <a:endParaRPr lang="he-IL" sz="1800" dirty="0">
              <a:solidFill>
                <a:schemeClr val="bg2"/>
              </a:solidFill>
              <a:cs typeface="Arial" pitchFamily="34" charset="0"/>
            </a:endParaRPr>
          </a:p>
        </p:txBody>
      </p:sp>
      <p:sp>
        <p:nvSpPr>
          <p:cNvPr id="8" name="TextBox 7"/>
          <p:cNvSpPr txBox="1"/>
          <p:nvPr/>
        </p:nvSpPr>
        <p:spPr>
          <a:xfrm>
            <a:off x="1500227"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Planning Directorate – Mission Statement</a:t>
            </a:r>
            <a:endParaRPr lang="en-US" sz="2000" dirty="0"/>
          </a:p>
          <a:p>
            <a:pPr algn="just" rtl="0">
              <a:defRPr/>
            </a:pPr>
            <a:endParaRPr lang="en-US" sz="1400" u="sng" dirty="0"/>
          </a:p>
          <a:p>
            <a:pPr algn="just" rtl="0">
              <a:defRPr/>
            </a:pPr>
            <a:endParaRPr lang="en-US" sz="1400" dirty="0"/>
          </a:p>
        </p:txBody>
      </p:sp>
      <p:sp>
        <p:nvSpPr>
          <p:cNvPr id="67" name="מלבן 66"/>
          <p:cNvSpPr/>
          <p:nvPr/>
        </p:nvSpPr>
        <p:spPr>
          <a:xfrm>
            <a:off x="142844" y="1485949"/>
            <a:ext cx="8501122" cy="3157497"/>
          </a:xfrm>
          <a:prstGeom prst="rect">
            <a:avLst/>
          </a:prstGeom>
          <a:solidFill>
            <a:srgbClr val="5C94EE"/>
          </a:solidFill>
        </p:spPr>
        <p:txBody>
          <a:bodyPr wrap="square">
            <a:spAutoFit/>
          </a:bodyPr>
          <a:lstStyle/>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mn-lt"/>
                <a:cs typeface="David" pitchFamily="2" charset="-79"/>
              </a:rPr>
              <a:t>The Planning Directorate is the advisor to the Chief of Staff for organizational structural processes within the IDF. The branch is also responsible for resource allocation, as well as IDF deployment and infrastructure. </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sz="2000"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mn-lt"/>
                <a:cs typeface="David" pitchFamily="2" charset="-79"/>
              </a:rPr>
              <a:t>Leading strategic planning and policy formation in the IDF. </a:t>
            </a:r>
          </a:p>
          <a:p>
            <a:pPr marL="266700" indent="-266700" algn="just" rtl="0" eaLnBrk="0" hangingPunct="0">
              <a:lnSpc>
                <a:spcPct val="110000"/>
              </a:lnSpc>
              <a:spcBef>
                <a:spcPct val="20000"/>
              </a:spcBef>
              <a:buClr>
                <a:schemeClr val="accent6">
                  <a:lumMod val="75000"/>
                </a:schemeClr>
              </a:buClr>
              <a:buSzPct val="75000"/>
            </a:pPr>
            <a:endParaRPr lang="en-US" sz="2000"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sz="2000" dirty="0" smtClean="0">
                <a:latin typeface="+mn-lt"/>
                <a:cs typeface="David" pitchFamily="2" charset="-79"/>
              </a:rPr>
              <a:t>Formation and implementation of international military cooperation. </a:t>
            </a:r>
            <a:endParaRPr lang="en-US" sz="2000" dirty="0">
              <a:latin typeface="+mn-lt"/>
              <a:cs typeface="David" pitchFamily="2" charset="-79"/>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52</a:t>
            </a:fld>
            <a:endParaRPr lang="he-IL" sz="1800" dirty="0">
              <a:solidFill>
                <a:schemeClr val="bg2"/>
              </a:solidFill>
              <a:cs typeface="Arial" pitchFamily="34" charset="0"/>
            </a:endParaRPr>
          </a:p>
        </p:txBody>
      </p:sp>
      <p:sp>
        <p:nvSpPr>
          <p:cNvPr id="4" name="כותרת 3"/>
          <p:cNvSpPr txBox="1">
            <a:spLocks/>
          </p:cNvSpPr>
          <p:nvPr/>
        </p:nvSpPr>
        <p:spPr>
          <a:xfrm>
            <a:off x="457200" y="2428868"/>
            <a:ext cx="8229600" cy="1143000"/>
          </a:xfrm>
          <a:prstGeom prst="rect">
            <a:avLst/>
          </a:prstGeom>
        </p:spPr>
        <p:txBody>
          <a:bodyPr/>
          <a:lstStyle/>
          <a:p>
            <a:pPr marL="0" marR="0" lvl="0" indent="0" algn="ctr" defTabSz="914400" rtl="0" eaLnBrk="0" latinLnBrk="0" hangingPunct="0">
              <a:lnSpc>
                <a:spcPct val="100000"/>
              </a:lnSpc>
              <a:buClrTx/>
              <a:buSzTx/>
              <a:buFontTx/>
              <a:buNone/>
              <a:tabLst/>
              <a:defRPr/>
            </a:pPr>
            <a:endParaRPr lang="he-IL" sz="3600" b="1" dirty="0">
              <a:ea typeface="+mj-ea"/>
              <a:cs typeface="+mn-cs"/>
            </a:endParaRPr>
          </a:p>
        </p:txBody>
      </p:sp>
      <p:sp>
        <p:nvSpPr>
          <p:cNvPr id="7" name="Rectangle 16"/>
          <p:cNvSpPr>
            <a:spLocks noChangeArrowheads="1"/>
          </p:cNvSpPr>
          <p:nvPr/>
        </p:nvSpPr>
        <p:spPr bwMode="auto">
          <a:xfrm>
            <a:off x="0" y="1974850"/>
            <a:ext cx="9144000" cy="216853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18900000" scaled="0"/>
          </a:gradFill>
          <a:ln w="9525">
            <a:noFill/>
            <a:miter lim="800000"/>
            <a:headEnd/>
            <a:tailEnd/>
          </a:ln>
          <a:effectLst/>
        </p:spPr>
        <p:txBody>
          <a:bodyPr wrap="none" anchor="ctr"/>
          <a:lstStyle/>
          <a:p>
            <a:pPr>
              <a:defRPr/>
            </a:pPr>
            <a:endParaRPr lang="he-IL"/>
          </a:p>
        </p:txBody>
      </p:sp>
      <p:pic>
        <p:nvPicPr>
          <p:cNvPr id="8" name="Picture 5" descr="צהל צבע אנגלית"/>
          <p:cNvPicPr>
            <a:picLocks noChangeAspect="1" noChangeArrowheads="1"/>
          </p:cNvPicPr>
          <p:nvPr/>
        </p:nvPicPr>
        <p:blipFill>
          <a:blip r:embed="rId2" cstate="email"/>
          <a:stretch>
            <a:fillRect/>
          </a:stretch>
        </p:blipFill>
        <p:spPr bwMode="auto">
          <a:xfrm>
            <a:off x="3428992" y="3286124"/>
            <a:ext cx="2420314" cy="21431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Rectangle 44"/>
          <p:cNvSpPr>
            <a:spLocks noChangeArrowheads="1"/>
          </p:cNvSpPr>
          <p:nvPr/>
        </p:nvSpPr>
        <p:spPr bwMode="auto">
          <a:xfrm>
            <a:off x="14761" y="2428868"/>
            <a:ext cx="9129239" cy="830997"/>
          </a:xfrm>
          <a:prstGeom prst="rect">
            <a:avLst/>
          </a:prstGeom>
          <a:noFill/>
          <a:ln w="9525">
            <a:noFill/>
            <a:miter lim="800000"/>
            <a:headEnd/>
            <a:tailEnd/>
          </a:ln>
        </p:spPr>
        <p:txBody>
          <a:bodyPr wrap="square">
            <a:spAutoFit/>
          </a:bodyPr>
          <a:lstStyle/>
          <a:p>
            <a:pPr algn="ctr" rtl="0">
              <a:spcBef>
                <a:spcPct val="50000"/>
              </a:spcBef>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The Strategic Division </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53</a:t>
            </a:fld>
            <a:endParaRPr lang="he-IL" sz="1800" dirty="0">
              <a:solidFill>
                <a:schemeClr val="bg2"/>
              </a:solidFill>
              <a:cs typeface="Arial" pitchFamily="34" charset="0"/>
            </a:endParaRPr>
          </a:p>
        </p:txBody>
      </p:sp>
      <p:sp>
        <p:nvSpPr>
          <p:cNvPr id="8" name="TextBox 7"/>
          <p:cNvSpPr txBox="1"/>
          <p:nvPr/>
        </p:nvSpPr>
        <p:spPr>
          <a:xfrm>
            <a:off x="1500227"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Strategic Division - Mission Statement</a:t>
            </a:r>
            <a:endParaRPr lang="en-US" sz="2000" dirty="0"/>
          </a:p>
          <a:p>
            <a:pPr algn="just" rtl="0">
              <a:defRPr/>
            </a:pPr>
            <a:endParaRPr lang="en-US" sz="1400" u="sng" dirty="0"/>
          </a:p>
          <a:p>
            <a:pPr algn="just" rtl="0">
              <a:defRPr/>
            </a:pPr>
            <a:endParaRPr lang="en-US" sz="1400" dirty="0"/>
          </a:p>
        </p:txBody>
      </p:sp>
      <p:sp>
        <p:nvSpPr>
          <p:cNvPr id="67" name="מלבן 66"/>
          <p:cNvSpPr/>
          <p:nvPr/>
        </p:nvSpPr>
        <p:spPr>
          <a:xfrm>
            <a:off x="571472" y="1533773"/>
            <a:ext cx="7858180" cy="2793842"/>
          </a:xfrm>
          <a:prstGeom prst="rect">
            <a:avLst/>
          </a:prstGeom>
        </p:spPr>
        <p:txBody>
          <a:bodyPr wrap="square">
            <a:spAutoFit/>
          </a:bodyPr>
          <a:lstStyle/>
          <a:p>
            <a:pPr marL="0" indent="0" algn="ctr" rtl="0" eaLnBrk="1" hangingPunct="1">
              <a:lnSpc>
                <a:spcPct val="150000"/>
              </a:lnSpc>
              <a:buClr>
                <a:schemeClr val="accent6">
                  <a:lumMod val="75000"/>
                </a:schemeClr>
              </a:buClr>
            </a:pPr>
            <a:r>
              <a:rPr lang="en-US" sz="2400" b="1" i="1" dirty="0" smtClean="0">
                <a:latin typeface="+mn-lt"/>
                <a:cs typeface="Times New Roman" pitchFamily="18" charset="0"/>
              </a:rPr>
              <a:t>The Strategic Division is responsible for establishing IDF policies on: politico-military</a:t>
            </a:r>
            <a:r>
              <a:rPr lang="en-US" sz="2400" b="1" i="1" dirty="0" smtClean="0">
                <a:solidFill>
                  <a:srgbClr val="CC0099"/>
                </a:solidFill>
                <a:latin typeface="+mn-lt"/>
                <a:cs typeface="Times New Roman" pitchFamily="18" charset="0"/>
              </a:rPr>
              <a:t> </a:t>
            </a:r>
            <a:r>
              <a:rPr lang="en-US" sz="2400" b="1" i="1" dirty="0" smtClean="0">
                <a:latin typeface="+mn-lt"/>
                <a:cs typeface="Times New Roman" pitchFamily="18" charset="0"/>
              </a:rPr>
              <a:t>matters, strategic planning, developing and managing international military cooperation and implementing it at the General Staff level.</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54</a:t>
            </a:fld>
            <a:endParaRPr lang="he-IL" sz="1800" dirty="0">
              <a:solidFill>
                <a:schemeClr val="bg2"/>
              </a:solidFill>
              <a:cs typeface="Arial" pitchFamily="34" charset="0"/>
            </a:endParaRPr>
          </a:p>
        </p:txBody>
      </p:sp>
      <p:sp>
        <p:nvSpPr>
          <p:cNvPr id="8" name="TextBox 7"/>
          <p:cNvSpPr txBox="1"/>
          <p:nvPr/>
        </p:nvSpPr>
        <p:spPr>
          <a:xfrm>
            <a:off x="1571665" y="250432"/>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Strategic Division</a:t>
            </a:r>
          </a:p>
          <a:p>
            <a:pPr algn="just" rtl="0">
              <a:defRPr/>
            </a:pPr>
            <a:endParaRPr lang="en-US" sz="1400" u="sng" dirty="0"/>
          </a:p>
          <a:p>
            <a:pPr algn="just" rtl="0">
              <a:defRPr/>
            </a:pPr>
            <a:endParaRPr lang="en-US" sz="1400" dirty="0"/>
          </a:p>
        </p:txBody>
      </p:sp>
      <p:sp>
        <p:nvSpPr>
          <p:cNvPr id="9" name="מלבן מעוגל 8"/>
          <p:cNvSpPr/>
          <p:nvPr/>
        </p:nvSpPr>
        <p:spPr>
          <a:xfrm>
            <a:off x="2857488" y="1571612"/>
            <a:ext cx="3429024"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Head of the Strategic Division</a:t>
            </a:r>
            <a:endParaRPr lang="he-IL" b="1" dirty="0">
              <a:solidFill>
                <a:schemeClr val="tx1"/>
              </a:solidFill>
            </a:endParaRPr>
          </a:p>
        </p:txBody>
      </p:sp>
      <p:cxnSp>
        <p:nvCxnSpPr>
          <p:cNvPr id="11" name="מחבר ישר 10"/>
          <p:cNvCxnSpPr/>
          <p:nvPr/>
        </p:nvCxnSpPr>
        <p:spPr>
          <a:xfrm>
            <a:off x="1214414" y="3000372"/>
            <a:ext cx="671517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מלבן מעוגל 12"/>
          <p:cNvSpPr/>
          <p:nvPr/>
        </p:nvSpPr>
        <p:spPr>
          <a:xfrm>
            <a:off x="6929454" y="3429000"/>
            <a:ext cx="1928826" cy="10001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bg1"/>
                </a:solidFill>
              </a:rPr>
              <a:t>Liaison Department</a:t>
            </a:r>
            <a:endParaRPr lang="he-IL" sz="1400" b="1" dirty="0">
              <a:solidFill>
                <a:schemeClr val="bg1"/>
              </a:solidFill>
            </a:endParaRPr>
          </a:p>
        </p:txBody>
      </p:sp>
      <p:sp>
        <p:nvSpPr>
          <p:cNvPr id="15" name="מלבן מעוגל 14"/>
          <p:cNvSpPr/>
          <p:nvPr/>
        </p:nvSpPr>
        <p:spPr>
          <a:xfrm>
            <a:off x="3500430" y="3500438"/>
            <a:ext cx="1928794" cy="10001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bg1"/>
                </a:solidFill>
              </a:rPr>
              <a:t>Strategic Planning Department</a:t>
            </a:r>
            <a:endParaRPr lang="he-IL" sz="1400" b="1" dirty="0">
              <a:solidFill>
                <a:schemeClr val="bg1"/>
              </a:solidFill>
            </a:endParaRPr>
          </a:p>
        </p:txBody>
      </p:sp>
      <p:sp>
        <p:nvSpPr>
          <p:cNvPr id="16" name="מלבן מעוגל 15"/>
          <p:cNvSpPr/>
          <p:nvPr/>
        </p:nvSpPr>
        <p:spPr>
          <a:xfrm>
            <a:off x="285720" y="3429000"/>
            <a:ext cx="1928794" cy="10001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bg1"/>
                </a:solidFill>
              </a:rPr>
              <a:t>Regional Strategic Department</a:t>
            </a:r>
            <a:endParaRPr lang="he-IL" sz="1400" b="1" dirty="0">
              <a:solidFill>
                <a:schemeClr val="bg1"/>
              </a:solidFill>
            </a:endParaRPr>
          </a:p>
        </p:txBody>
      </p:sp>
      <p:cxnSp>
        <p:nvCxnSpPr>
          <p:cNvPr id="19" name="מחבר ישר 18"/>
          <p:cNvCxnSpPr>
            <a:endCxn id="9" idx="2"/>
          </p:cNvCxnSpPr>
          <p:nvPr/>
        </p:nvCxnSpPr>
        <p:spPr>
          <a:xfrm rot="5400000" flipH="1" flipV="1">
            <a:off x="4179091" y="2607463"/>
            <a:ext cx="785818"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a:xfrm rot="5400000" flipH="1" flipV="1">
            <a:off x="7715272" y="3214686"/>
            <a:ext cx="428628"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מחבר ישר 33"/>
          <p:cNvCxnSpPr/>
          <p:nvPr/>
        </p:nvCxnSpPr>
        <p:spPr>
          <a:xfrm rot="5400000" flipH="1" flipV="1">
            <a:off x="4357686" y="3214686"/>
            <a:ext cx="428628"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מחבר ישר 34"/>
          <p:cNvCxnSpPr/>
          <p:nvPr/>
        </p:nvCxnSpPr>
        <p:spPr>
          <a:xfrm rot="5400000" flipH="1" flipV="1">
            <a:off x="1000100" y="3214686"/>
            <a:ext cx="428628"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55</a:t>
            </a:fld>
            <a:endParaRPr lang="he-IL" sz="1800" dirty="0">
              <a:solidFill>
                <a:schemeClr val="bg2"/>
              </a:solidFill>
              <a:cs typeface="Arial" pitchFamily="34" charset="0"/>
            </a:endParaRPr>
          </a:p>
        </p:txBody>
      </p:sp>
      <p:sp>
        <p:nvSpPr>
          <p:cNvPr id="8" name="TextBox 7"/>
          <p:cNvSpPr txBox="1"/>
          <p:nvPr/>
        </p:nvSpPr>
        <p:spPr>
          <a:xfrm>
            <a:off x="1500166"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Strategic Division - Functions</a:t>
            </a:r>
            <a:endParaRPr lang="en-US" sz="2000" dirty="0"/>
          </a:p>
          <a:p>
            <a:pPr algn="just" rtl="0">
              <a:defRPr/>
            </a:pPr>
            <a:endParaRPr lang="en-US" sz="1400" u="sng" dirty="0"/>
          </a:p>
          <a:p>
            <a:pPr algn="just" rtl="0">
              <a:defRPr/>
            </a:pPr>
            <a:endParaRPr lang="en-US" sz="1400" dirty="0"/>
          </a:p>
        </p:txBody>
      </p:sp>
      <p:sp>
        <p:nvSpPr>
          <p:cNvPr id="67" name="מלבן 66"/>
          <p:cNvSpPr/>
          <p:nvPr/>
        </p:nvSpPr>
        <p:spPr>
          <a:xfrm>
            <a:off x="142844" y="928671"/>
            <a:ext cx="8715436" cy="5352344"/>
          </a:xfrm>
          <a:prstGeom prst="rect">
            <a:avLst/>
          </a:prstGeom>
          <a:solidFill>
            <a:srgbClr val="5C94EE"/>
          </a:solidFill>
        </p:spPr>
        <p:txBody>
          <a:bodyPr wrap="square">
            <a:spAutoFit/>
          </a:bodyPr>
          <a:lstStyle/>
          <a:p>
            <a:pPr marL="342900" indent="-342900" algn="just" rtl="0" eaLnBrk="0" hangingPunct="0">
              <a:lnSpc>
                <a:spcPct val="125000"/>
              </a:lnSpc>
              <a:spcBef>
                <a:spcPct val="20000"/>
              </a:spcBef>
              <a:buClr>
                <a:schemeClr val="accent6">
                  <a:lumMod val="75000"/>
                </a:schemeClr>
              </a:buClr>
              <a:buSzPct val="75000"/>
              <a:buFont typeface="Wingdings" pitchFamily="2" charset="2"/>
              <a:buChar char="Ø"/>
            </a:pPr>
            <a:r>
              <a:rPr lang="en-US" dirty="0" smtClean="0">
                <a:latin typeface="+mn-lt"/>
                <a:cs typeface="Times New Roman" pitchFamily="18" charset="0"/>
              </a:rPr>
              <a:t>Consolidating the General Staff's work and forming the IDF's position on security matters</a:t>
            </a:r>
            <a:r>
              <a:rPr lang="he-IL" dirty="0" smtClean="0">
                <a:latin typeface="+mn-lt"/>
                <a:cs typeface="Times New Roman" pitchFamily="18" charset="0"/>
              </a:rPr>
              <a:t>.</a:t>
            </a:r>
          </a:p>
          <a:p>
            <a:pPr marL="342900" indent="-342900" algn="just" rtl="0" eaLnBrk="0" hangingPunct="0">
              <a:lnSpc>
                <a:spcPct val="125000"/>
              </a:lnSpc>
              <a:spcBef>
                <a:spcPct val="20000"/>
              </a:spcBef>
              <a:buClr>
                <a:schemeClr val="accent6">
                  <a:lumMod val="75000"/>
                </a:schemeClr>
              </a:buClr>
              <a:buSzPct val="75000"/>
              <a:buFont typeface="Wingdings" pitchFamily="2" charset="2"/>
              <a:buChar char="Ø"/>
            </a:pPr>
            <a:r>
              <a:rPr lang="en-US" dirty="0" smtClean="0">
                <a:latin typeface="+mn-lt"/>
                <a:cs typeface="Times New Roman" pitchFamily="18" charset="0"/>
              </a:rPr>
              <a:t>Forming the IDF's position on politico-military issues in the military-strategic field, the field of international military cooperation and weapon's control and international treaties.</a:t>
            </a:r>
            <a:endParaRPr lang="he-IL" dirty="0" smtClean="0">
              <a:latin typeface="+mn-lt"/>
              <a:cs typeface="Times New Roman" pitchFamily="18" charset="0"/>
            </a:endParaRPr>
          </a:p>
          <a:p>
            <a:pPr marL="342900" indent="-342900" algn="just" rtl="0" eaLnBrk="0" hangingPunct="0">
              <a:lnSpc>
                <a:spcPct val="125000"/>
              </a:lnSpc>
              <a:spcBef>
                <a:spcPct val="20000"/>
              </a:spcBef>
              <a:buClr>
                <a:schemeClr val="accent6">
                  <a:lumMod val="75000"/>
                </a:schemeClr>
              </a:buClr>
              <a:buSzPct val="75000"/>
              <a:buFont typeface="Wingdings" pitchFamily="2" charset="2"/>
              <a:buChar char="Ø"/>
            </a:pPr>
            <a:r>
              <a:rPr lang="en-US" dirty="0" smtClean="0">
                <a:latin typeface="+mn-lt"/>
                <a:cs typeface="Times New Roman" pitchFamily="18" charset="0"/>
              </a:rPr>
              <a:t>Integrating politico-military aspects into General Staff assessments.</a:t>
            </a:r>
          </a:p>
          <a:p>
            <a:pPr marL="342900" indent="-342900" algn="just" rtl="0" eaLnBrk="0" hangingPunct="0">
              <a:lnSpc>
                <a:spcPct val="125000"/>
              </a:lnSpc>
              <a:spcBef>
                <a:spcPct val="20000"/>
              </a:spcBef>
              <a:buClr>
                <a:schemeClr val="accent6">
                  <a:lumMod val="75000"/>
                </a:schemeClr>
              </a:buClr>
              <a:buSzPct val="75000"/>
              <a:buFont typeface="Wingdings" pitchFamily="2" charset="2"/>
              <a:buChar char="Ø"/>
            </a:pPr>
            <a:r>
              <a:rPr lang="en-US" dirty="0" smtClean="0">
                <a:latin typeface="+mn-lt"/>
                <a:cs typeface="Times New Roman" pitchFamily="18" charset="0"/>
              </a:rPr>
              <a:t>Consolidating the General Staff's operational assessments for ongoing force usage policies and operative planning in the IDF</a:t>
            </a:r>
            <a:r>
              <a:rPr lang="he-IL" dirty="0" smtClean="0">
                <a:latin typeface="+mn-lt"/>
                <a:cs typeface="Times New Roman" pitchFamily="18" charset="0"/>
              </a:rPr>
              <a:t>.</a:t>
            </a:r>
            <a:endParaRPr lang="en-US" dirty="0" smtClean="0">
              <a:latin typeface="+mn-lt"/>
              <a:cs typeface="Times New Roman" pitchFamily="18" charset="0"/>
            </a:endParaRPr>
          </a:p>
          <a:p>
            <a:pPr marL="342900" indent="-342900" algn="just" rtl="0" eaLnBrk="0" hangingPunct="0">
              <a:lnSpc>
                <a:spcPct val="125000"/>
              </a:lnSpc>
              <a:spcBef>
                <a:spcPct val="20000"/>
              </a:spcBef>
              <a:buClr>
                <a:schemeClr val="accent6">
                  <a:lumMod val="75000"/>
                </a:schemeClr>
              </a:buClr>
              <a:buSzPct val="75000"/>
              <a:buFont typeface="Wingdings" pitchFamily="2" charset="2"/>
              <a:buChar char="Ø"/>
            </a:pPr>
            <a:r>
              <a:rPr lang="en-US" dirty="0" smtClean="0">
                <a:latin typeface="+mn-lt"/>
                <a:cs typeface="Times New Roman" pitchFamily="18" charset="0"/>
              </a:rPr>
              <a:t>Consolidating operational assessments.</a:t>
            </a:r>
          </a:p>
          <a:p>
            <a:pPr marL="342900" indent="-342900" algn="just" rtl="0" eaLnBrk="0" hangingPunct="0">
              <a:lnSpc>
                <a:spcPct val="125000"/>
              </a:lnSpc>
              <a:spcBef>
                <a:spcPct val="20000"/>
              </a:spcBef>
              <a:buClr>
                <a:schemeClr val="accent6">
                  <a:lumMod val="75000"/>
                </a:schemeClr>
              </a:buClr>
              <a:buSzPct val="75000"/>
              <a:buFont typeface="Wingdings" pitchFamily="2" charset="2"/>
              <a:buChar char="Ø"/>
            </a:pPr>
            <a:r>
              <a:rPr lang="en-US" dirty="0" smtClean="0">
                <a:latin typeface="+mn-lt"/>
                <a:cs typeface="Times New Roman" pitchFamily="18" charset="0"/>
              </a:rPr>
              <a:t>Formation of the IDF's international cooperation policies, consolidating the General Staff's positions on furthering and planning international cooperation while overseeing its implementation among international military entities, international organizations and peacekeeping forces, as well as assuming responsibility for implementing policy on the General Staff's level</a:t>
            </a:r>
            <a:r>
              <a:rPr lang="he-IL" dirty="0" smtClean="0">
                <a:latin typeface="+mn-lt"/>
                <a:cs typeface="Times New Roman" pitchFamily="18" charset="0"/>
              </a:rPr>
              <a:t>.</a:t>
            </a:r>
            <a:endParaRPr lang="en-US" sz="2000" dirty="0" smtClean="0">
              <a:latin typeface="+mn-lt"/>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56</a:t>
            </a:fld>
            <a:endParaRPr lang="he-IL" sz="1800" dirty="0">
              <a:solidFill>
                <a:schemeClr val="bg2"/>
              </a:solidFill>
              <a:cs typeface="Arial" pitchFamily="34" charset="0"/>
            </a:endParaRPr>
          </a:p>
        </p:txBody>
      </p:sp>
      <p:sp>
        <p:nvSpPr>
          <p:cNvPr id="8" name="TextBox 7"/>
          <p:cNvSpPr txBox="1"/>
          <p:nvPr/>
        </p:nvSpPr>
        <p:spPr>
          <a:xfrm>
            <a:off x="1500227" y="250432"/>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Liaison Department</a:t>
            </a:r>
            <a:endParaRPr lang="en-US" sz="2000" b="1" dirty="0">
              <a:effectLst>
                <a:outerShdw blurRad="38100" dist="38100" dir="2700000" algn="tl">
                  <a:srgbClr val="000000">
                    <a:alpha val="43137"/>
                  </a:srgbClr>
                </a:outerShdw>
              </a:effectLst>
            </a:endParaRPr>
          </a:p>
          <a:p>
            <a:pPr algn="just" rtl="0">
              <a:defRPr/>
            </a:pPr>
            <a:endParaRPr lang="en-US" sz="1400" u="sng" dirty="0"/>
          </a:p>
          <a:p>
            <a:pPr algn="just" rtl="0">
              <a:defRPr/>
            </a:pPr>
            <a:endParaRPr lang="en-US" sz="1400" dirty="0"/>
          </a:p>
        </p:txBody>
      </p:sp>
      <p:sp>
        <p:nvSpPr>
          <p:cNvPr id="67" name="מלבן 66"/>
          <p:cNvSpPr/>
          <p:nvPr/>
        </p:nvSpPr>
        <p:spPr>
          <a:xfrm>
            <a:off x="142844" y="1028878"/>
            <a:ext cx="5429288" cy="4829014"/>
          </a:xfrm>
          <a:prstGeom prst="rect">
            <a:avLst/>
          </a:prstGeom>
        </p:spPr>
        <p:txBody>
          <a:bodyPr wrap="square">
            <a:spAutoFit/>
          </a:bodyPr>
          <a:lstStyle/>
          <a:p>
            <a:pPr marL="609600" indent="-6096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Times New Roman" pitchFamily="18" charset="0"/>
              </a:rPr>
              <a:t>Consolidation and integration of regional elements into an ongoing situation assessment</a:t>
            </a:r>
            <a:r>
              <a:rPr lang="he-IL" dirty="0" smtClean="0">
                <a:latin typeface="+mn-lt"/>
                <a:cs typeface="Times New Roman" pitchFamily="18" charset="0"/>
              </a:rPr>
              <a:t>.</a:t>
            </a:r>
            <a:endParaRPr lang="en-US" dirty="0" smtClean="0">
              <a:latin typeface="+mn-lt"/>
              <a:cs typeface="Times New Roman" pitchFamily="18" charset="0"/>
            </a:endParaRPr>
          </a:p>
          <a:p>
            <a:pPr marL="609600" indent="-6096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Times New Roman" pitchFamily="18" charset="0"/>
              </a:rPr>
              <a:t>Outlining the IDF's international cooperation policies towards peacekeeping forces dispatched throughout the region. Implementation of these politics using military liaison mechanisms</a:t>
            </a:r>
            <a:r>
              <a:rPr lang="he-IL" dirty="0" smtClean="0">
                <a:latin typeface="+mn-lt"/>
                <a:cs typeface="Times New Roman" pitchFamily="18" charset="0"/>
              </a:rPr>
              <a:t>.</a:t>
            </a:r>
            <a:endParaRPr lang="en-US" dirty="0" smtClean="0">
              <a:latin typeface="+mn-lt"/>
              <a:cs typeface="Times New Roman" pitchFamily="18" charset="0"/>
            </a:endParaRPr>
          </a:p>
          <a:p>
            <a:pPr marL="609600" indent="-6096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Times New Roman" pitchFamily="18" charset="0"/>
              </a:rPr>
              <a:t>Functioning as both the link and advisor between the General Staff and the regional commands regarding politico-military issues and development of military liaison activities along the borders</a:t>
            </a:r>
            <a:r>
              <a:rPr lang="he-IL" dirty="0" smtClean="0">
                <a:latin typeface="+mn-lt"/>
                <a:cs typeface="Times New Roman" pitchFamily="18" charset="0"/>
              </a:rPr>
              <a:t>.</a:t>
            </a:r>
            <a:endParaRPr lang="en-US" dirty="0" smtClean="0">
              <a:latin typeface="+mn-lt"/>
              <a:cs typeface="Times New Roman" pitchFamily="18" charset="0"/>
            </a:endParaRPr>
          </a:p>
          <a:p>
            <a:pPr marL="609600" indent="-6096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Times New Roman" pitchFamily="18" charset="0"/>
              </a:rPr>
              <a:t>Functioning as the link between the IDF and the International Red Cross in Israel.</a:t>
            </a:r>
          </a:p>
        </p:txBody>
      </p:sp>
      <p:sp>
        <p:nvSpPr>
          <p:cNvPr id="6" name="מלבן מעוגל 5"/>
          <p:cNvSpPr/>
          <p:nvPr/>
        </p:nvSpPr>
        <p:spPr>
          <a:xfrm>
            <a:off x="6858016" y="4143380"/>
            <a:ext cx="2000264" cy="78581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b="1" dirty="0" smtClean="0"/>
              <a:t>Southern Liaison Center</a:t>
            </a:r>
            <a:endParaRPr lang="he-IL" sz="1600" b="1" dirty="0"/>
          </a:p>
        </p:txBody>
      </p:sp>
      <p:sp>
        <p:nvSpPr>
          <p:cNvPr id="7" name="מלבן מעוגל 6"/>
          <p:cNvSpPr/>
          <p:nvPr/>
        </p:nvSpPr>
        <p:spPr>
          <a:xfrm>
            <a:off x="6858016" y="3143248"/>
            <a:ext cx="2000264" cy="78581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b="1" dirty="0" smtClean="0"/>
              <a:t>Central Liaison Center</a:t>
            </a:r>
            <a:endParaRPr lang="he-IL" sz="1600" b="1" dirty="0"/>
          </a:p>
        </p:txBody>
      </p:sp>
      <p:sp>
        <p:nvSpPr>
          <p:cNvPr id="9" name="מלבן מעוגל 8"/>
          <p:cNvSpPr/>
          <p:nvPr/>
        </p:nvSpPr>
        <p:spPr>
          <a:xfrm>
            <a:off x="6858016" y="2143116"/>
            <a:ext cx="2000264" cy="78581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b="1" dirty="0" smtClean="0"/>
              <a:t>Northern Liaison Center</a:t>
            </a:r>
            <a:endParaRPr lang="he-IL" sz="1600" b="1" dirty="0"/>
          </a:p>
        </p:txBody>
      </p:sp>
      <p:sp>
        <p:nvSpPr>
          <p:cNvPr id="10" name="מלבן מעוגל 9"/>
          <p:cNvSpPr/>
          <p:nvPr/>
        </p:nvSpPr>
        <p:spPr>
          <a:xfrm>
            <a:off x="6143636" y="1285860"/>
            <a:ext cx="2714644"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Head of the Liaison Department</a:t>
            </a:r>
            <a:endParaRPr lang="he-IL" b="1" dirty="0">
              <a:solidFill>
                <a:schemeClr val="tx1"/>
              </a:solidFill>
            </a:endParaRPr>
          </a:p>
        </p:txBody>
      </p:sp>
      <p:sp>
        <p:nvSpPr>
          <p:cNvPr id="16" name="TextBox 15"/>
          <p:cNvSpPr txBox="1"/>
          <p:nvPr/>
        </p:nvSpPr>
        <p:spPr>
          <a:xfrm>
            <a:off x="6143636" y="928670"/>
            <a:ext cx="785818" cy="369332"/>
          </a:xfrm>
          <a:prstGeom prst="rect">
            <a:avLst/>
          </a:prstGeom>
          <a:noFill/>
        </p:spPr>
        <p:txBody>
          <a:bodyPr wrap="square" rtlCol="1">
            <a:spAutoFit/>
          </a:bodyPr>
          <a:lstStyle/>
          <a:p>
            <a:pPr algn="l" rtl="0"/>
            <a:r>
              <a:rPr lang="en-US" dirty="0" smtClean="0"/>
              <a:t>COL</a:t>
            </a:r>
            <a:endParaRPr lang="he-IL" dirty="0"/>
          </a:p>
        </p:txBody>
      </p:sp>
      <p:cxnSp>
        <p:nvCxnSpPr>
          <p:cNvPr id="22" name="מחבר מרפקי 21"/>
          <p:cNvCxnSpPr>
            <a:stCxn id="10" idx="1"/>
            <a:endCxn id="6" idx="1"/>
          </p:cNvCxnSpPr>
          <p:nvPr/>
        </p:nvCxnSpPr>
        <p:spPr>
          <a:xfrm rot="10800000" flipH="1" flipV="1">
            <a:off x="6143636" y="1607331"/>
            <a:ext cx="714380" cy="2928958"/>
          </a:xfrm>
          <a:prstGeom prst="bentConnector3">
            <a:avLst>
              <a:gd name="adj1" fmla="val -32000"/>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a:off x="5929322" y="3500438"/>
            <a:ext cx="92869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מחבר ישר 33"/>
          <p:cNvCxnSpPr/>
          <p:nvPr/>
        </p:nvCxnSpPr>
        <p:spPr>
          <a:xfrm>
            <a:off x="5929322" y="2500306"/>
            <a:ext cx="92869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929322" y="2143116"/>
            <a:ext cx="785818" cy="369332"/>
          </a:xfrm>
          <a:prstGeom prst="rect">
            <a:avLst/>
          </a:prstGeom>
          <a:noFill/>
        </p:spPr>
        <p:txBody>
          <a:bodyPr wrap="square" rtlCol="1">
            <a:spAutoFit/>
          </a:bodyPr>
          <a:lstStyle/>
          <a:p>
            <a:pPr algn="l" rtl="0"/>
            <a:r>
              <a:rPr lang="en-US" dirty="0" smtClean="0"/>
              <a:t>LTC</a:t>
            </a:r>
            <a:endParaRPr lang="he-IL" dirty="0"/>
          </a:p>
        </p:txBody>
      </p:sp>
      <p:sp>
        <p:nvSpPr>
          <p:cNvPr id="36" name="TextBox 35"/>
          <p:cNvSpPr txBox="1"/>
          <p:nvPr/>
        </p:nvSpPr>
        <p:spPr>
          <a:xfrm>
            <a:off x="5929322" y="3143248"/>
            <a:ext cx="785818" cy="369332"/>
          </a:xfrm>
          <a:prstGeom prst="rect">
            <a:avLst/>
          </a:prstGeom>
          <a:noFill/>
        </p:spPr>
        <p:txBody>
          <a:bodyPr wrap="square" rtlCol="1">
            <a:spAutoFit/>
          </a:bodyPr>
          <a:lstStyle/>
          <a:p>
            <a:pPr algn="l" rtl="0"/>
            <a:r>
              <a:rPr lang="en-US" dirty="0" smtClean="0"/>
              <a:t>LTC</a:t>
            </a:r>
            <a:endParaRPr lang="he-IL" dirty="0"/>
          </a:p>
        </p:txBody>
      </p:sp>
      <p:sp>
        <p:nvSpPr>
          <p:cNvPr id="37" name="TextBox 36"/>
          <p:cNvSpPr txBox="1"/>
          <p:nvPr/>
        </p:nvSpPr>
        <p:spPr>
          <a:xfrm>
            <a:off x="5929322" y="4143380"/>
            <a:ext cx="785818" cy="369332"/>
          </a:xfrm>
          <a:prstGeom prst="rect">
            <a:avLst/>
          </a:prstGeom>
          <a:noFill/>
        </p:spPr>
        <p:txBody>
          <a:bodyPr wrap="square" rtlCol="1">
            <a:spAutoFit/>
          </a:bodyPr>
          <a:lstStyle/>
          <a:p>
            <a:pPr algn="l" rtl="0"/>
            <a:r>
              <a:rPr lang="en-US" dirty="0" smtClean="0"/>
              <a:t>LTC</a:t>
            </a:r>
            <a:endParaRPr lang="he-IL"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57</a:t>
            </a:fld>
            <a:endParaRPr lang="he-IL" sz="1800" dirty="0">
              <a:solidFill>
                <a:schemeClr val="bg2"/>
              </a:solidFill>
              <a:cs typeface="Arial" pitchFamily="34" charset="0"/>
            </a:endParaRPr>
          </a:p>
        </p:txBody>
      </p:sp>
      <p:sp>
        <p:nvSpPr>
          <p:cNvPr id="4" name="כותרת 3"/>
          <p:cNvSpPr txBox="1">
            <a:spLocks/>
          </p:cNvSpPr>
          <p:nvPr/>
        </p:nvSpPr>
        <p:spPr>
          <a:xfrm>
            <a:off x="457200" y="2428868"/>
            <a:ext cx="8229600" cy="1143000"/>
          </a:xfrm>
          <a:prstGeom prst="rect">
            <a:avLst/>
          </a:prstGeom>
        </p:spPr>
        <p:txBody>
          <a:bodyPr/>
          <a:lstStyle/>
          <a:p>
            <a:pPr marL="0" marR="0" lvl="0" indent="0" algn="ctr" defTabSz="914400" rtl="0" eaLnBrk="0" latinLnBrk="0" hangingPunct="0">
              <a:lnSpc>
                <a:spcPct val="100000"/>
              </a:lnSpc>
              <a:buClrTx/>
              <a:buSzTx/>
              <a:buFontTx/>
              <a:buNone/>
              <a:tabLst/>
              <a:defRPr/>
            </a:pPr>
            <a:endParaRPr lang="he-IL" sz="3600" b="1" dirty="0">
              <a:ea typeface="+mj-ea"/>
              <a:cs typeface="+mn-cs"/>
            </a:endParaRPr>
          </a:p>
        </p:txBody>
      </p:sp>
      <p:sp>
        <p:nvSpPr>
          <p:cNvPr id="7" name="Rectangle 16"/>
          <p:cNvSpPr>
            <a:spLocks noChangeArrowheads="1"/>
          </p:cNvSpPr>
          <p:nvPr/>
        </p:nvSpPr>
        <p:spPr bwMode="auto">
          <a:xfrm>
            <a:off x="0" y="1974850"/>
            <a:ext cx="9144000" cy="216853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18900000" scaled="0"/>
          </a:gradFill>
          <a:ln w="9525">
            <a:noFill/>
            <a:miter lim="800000"/>
            <a:headEnd/>
            <a:tailEnd/>
          </a:ln>
          <a:effectLst/>
        </p:spPr>
        <p:txBody>
          <a:bodyPr wrap="none" anchor="ctr"/>
          <a:lstStyle/>
          <a:p>
            <a:pPr>
              <a:defRPr/>
            </a:pPr>
            <a:endParaRPr lang="he-IL"/>
          </a:p>
        </p:txBody>
      </p:sp>
      <p:pic>
        <p:nvPicPr>
          <p:cNvPr id="8" name="Picture 5" descr="צהל צבע אנגלית"/>
          <p:cNvPicPr>
            <a:picLocks noChangeAspect="1" noChangeArrowheads="1"/>
          </p:cNvPicPr>
          <p:nvPr/>
        </p:nvPicPr>
        <p:blipFill>
          <a:blip r:embed="rId2" cstate="email"/>
          <a:stretch>
            <a:fillRect/>
          </a:stretch>
        </p:blipFill>
        <p:spPr bwMode="auto">
          <a:xfrm>
            <a:off x="3428992" y="3286124"/>
            <a:ext cx="2420314" cy="21431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Rectangle 44"/>
          <p:cNvSpPr>
            <a:spLocks noChangeArrowheads="1"/>
          </p:cNvSpPr>
          <p:nvPr/>
        </p:nvSpPr>
        <p:spPr bwMode="auto">
          <a:xfrm>
            <a:off x="14761" y="2428868"/>
            <a:ext cx="9129239" cy="523220"/>
          </a:xfrm>
          <a:prstGeom prst="rect">
            <a:avLst/>
          </a:prstGeom>
          <a:noFill/>
          <a:ln w="9525">
            <a:noFill/>
            <a:miter lim="800000"/>
            <a:headEnd/>
            <a:tailEnd/>
          </a:ln>
        </p:spPr>
        <p:txBody>
          <a:bodyPr wrap="square">
            <a:spAutoFit/>
          </a:bodyPr>
          <a:lstStyle/>
          <a:p>
            <a:pPr algn="ctr" rtl="0">
              <a:spcBef>
                <a:spcPct val="50000"/>
              </a:spcBef>
              <a:defRPr/>
            </a:pP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International Military Cooperation Department</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Box 128"/>
          <p:cNvSpPr txBox="1"/>
          <p:nvPr/>
        </p:nvSpPr>
        <p:spPr>
          <a:xfrm>
            <a:off x="5143504" y="3571876"/>
            <a:ext cx="571504" cy="276999"/>
          </a:xfrm>
          <a:prstGeom prst="rect">
            <a:avLst/>
          </a:prstGeom>
          <a:noFill/>
        </p:spPr>
        <p:txBody>
          <a:bodyPr wrap="square" rtlCol="1">
            <a:spAutoFit/>
          </a:bodyPr>
          <a:lstStyle/>
          <a:p>
            <a:pPr algn="l" rtl="0"/>
            <a:r>
              <a:rPr lang="en-US" sz="1200" b="1" dirty="0" smtClean="0"/>
              <a:t>MAJ</a:t>
            </a:r>
            <a:endParaRPr lang="he-IL" sz="1200" b="1" dirty="0"/>
          </a:p>
        </p:txBody>
      </p:sp>
      <p:sp>
        <p:nvSpPr>
          <p:cNvPr id="130" name="TextBox 129"/>
          <p:cNvSpPr txBox="1"/>
          <p:nvPr/>
        </p:nvSpPr>
        <p:spPr>
          <a:xfrm>
            <a:off x="571472" y="2428868"/>
            <a:ext cx="571504" cy="276999"/>
          </a:xfrm>
          <a:prstGeom prst="rect">
            <a:avLst/>
          </a:prstGeom>
          <a:noFill/>
        </p:spPr>
        <p:txBody>
          <a:bodyPr wrap="square" rtlCol="1">
            <a:spAutoFit/>
          </a:bodyPr>
          <a:lstStyle/>
          <a:p>
            <a:pPr algn="l" rtl="0"/>
            <a:r>
              <a:rPr lang="en-US" sz="1200" b="1" dirty="0" smtClean="0"/>
              <a:t>LTC</a:t>
            </a:r>
            <a:endParaRPr lang="he-IL" sz="1200" b="1" dirty="0"/>
          </a:p>
        </p:txBody>
      </p:sp>
      <p:sp>
        <p:nvSpPr>
          <p:cNvPr id="132" name="TextBox 131"/>
          <p:cNvSpPr txBox="1"/>
          <p:nvPr/>
        </p:nvSpPr>
        <p:spPr>
          <a:xfrm>
            <a:off x="5214942" y="4214818"/>
            <a:ext cx="571504" cy="276999"/>
          </a:xfrm>
          <a:prstGeom prst="rect">
            <a:avLst/>
          </a:prstGeom>
          <a:noFill/>
        </p:spPr>
        <p:txBody>
          <a:bodyPr wrap="square" rtlCol="1">
            <a:spAutoFit/>
          </a:bodyPr>
          <a:lstStyle/>
          <a:p>
            <a:pPr algn="l" rtl="0"/>
            <a:r>
              <a:rPr lang="en-US" sz="1200" b="1" dirty="0" smtClean="0"/>
              <a:t>CPT</a:t>
            </a:r>
            <a:endParaRPr lang="he-IL" sz="1200" b="1" dirty="0"/>
          </a:p>
        </p:txBody>
      </p:sp>
      <p:sp>
        <p:nvSpPr>
          <p:cNvPr id="133" name="TextBox 132"/>
          <p:cNvSpPr txBox="1"/>
          <p:nvPr/>
        </p:nvSpPr>
        <p:spPr>
          <a:xfrm>
            <a:off x="5214942" y="4929198"/>
            <a:ext cx="571504" cy="276999"/>
          </a:xfrm>
          <a:prstGeom prst="rect">
            <a:avLst/>
          </a:prstGeom>
          <a:noFill/>
        </p:spPr>
        <p:txBody>
          <a:bodyPr wrap="square" rtlCol="1">
            <a:spAutoFit/>
          </a:bodyPr>
          <a:lstStyle/>
          <a:p>
            <a:pPr algn="l" rtl="0"/>
            <a:r>
              <a:rPr lang="en-US" sz="1200" b="1" dirty="0" smtClean="0"/>
              <a:t>MAJ</a:t>
            </a:r>
            <a:endParaRPr lang="he-IL" sz="1200" b="1" dirty="0"/>
          </a:p>
        </p:txBody>
      </p:sp>
      <p:sp>
        <p:nvSpPr>
          <p:cNvPr id="135" name="TextBox 134"/>
          <p:cNvSpPr txBox="1"/>
          <p:nvPr/>
        </p:nvSpPr>
        <p:spPr>
          <a:xfrm>
            <a:off x="1285852" y="4143380"/>
            <a:ext cx="571504" cy="276999"/>
          </a:xfrm>
          <a:prstGeom prst="rect">
            <a:avLst/>
          </a:prstGeom>
          <a:noFill/>
        </p:spPr>
        <p:txBody>
          <a:bodyPr wrap="square" rtlCol="1">
            <a:spAutoFit/>
          </a:bodyPr>
          <a:lstStyle/>
          <a:p>
            <a:pPr algn="l" rtl="0"/>
            <a:r>
              <a:rPr lang="en-US" sz="1200" b="1" dirty="0" smtClean="0"/>
              <a:t>MAJ</a:t>
            </a:r>
            <a:endParaRPr lang="he-IL" sz="1200" b="1" dirty="0"/>
          </a:p>
        </p:txBody>
      </p:sp>
      <p:sp>
        <p:nvSpPr>
          <p:cNvPr id="136" name="TextBox 135"/>
          <p:cNvSpPr txBox="1"/>
          <p:nvPr/>
        </p:nvSpPr>
        <p:spPr>
          <a:xfrm>
            <a:off x="1214414" y="3500438"/>
            <a:ext cx="571504" cy="276999"/>
          </a:xfrm>
          <a:prstGeom prst="rect">
            <a:avLst/>
          </a:prstGeom>
          <a:noFill/>
        </p:spPr>
        <p:txBody>
          <a:bodyPr wrap="square" rtlCol="1">
            <a:spAutoFit/>
          </a:bodyPr>
          <a:lstStyle/>
          <a:p>
            <a:pPr algn="l" rtl="0"/>
            <a:r>
              <a:rPr lang="en-US" sz="1200" b="1" dirty="0" smtClean="0"/>
              <a:t>MAJ</a:t>
            </a:r>
            <a:endParaRPr lang="he-IL" sz="1200" b="1" dirty="0"/>
          </a:p>
        </p:txBody>
      </p:sp>
      <p:sp>
        <p:nvSpPr>
          <p:cNvPr id="138" name="TextBox 137"/>
          <p:cNvSpPr txBox="1"/>
          <p:nvPr/>
        </p:nvSpPr>
        <p:spPr>
          <a:xfrm>
            <a:off x="3357554" y="4214818"/>
            <a:ext cx="571504" cy="276999"/>
          </a:xfrm>
          <a:prstGeom prst="rect">
            <a:avLst/>
          </a:prstGeom>
          <a:noFill/>
        </p:spPr>
        <p:txBody>
          <a:bodyPr wrap="square" rtlCol="1">
            <a:spAutoFit/>
          </a:bodyPr>
          <a:lstStyle/>
          <a:p>
            <a:pPr algn="l" rtl="0"/>
            <a:r>
              <a:rPr lang="en-US" sz="1200" b="1" dirty="0" smtClean="0"/>
              <a:t>MAJ</a:t>
            </a:r>
            <a:endParaRPr lang="he-IL" sz="1200" b="1" dirty="0"/>
          </a:p>
        </p:txBody>
      </p:sp>
      <p:sp>
        <p:nvSpPr>
          <p:cNvPr id="139" name="TextBox 138"/>
          <p:cNvSpPr txBox="1"/>
          <p:nvPr/>
        </p:nvSpPr>
        <p:spPr>
          <a:xfrm>
            <a:off x="3286116" y="3500438"/>
            <a:ext cx="571504" cy="276999"/>
          </a:xfrm>
          <a:prstGeom prst="rect">
            <a:avLst/>
          </a:prstGeom>
          <a:noFill/>
        </p:spPr>
        <p:txBody>
          <a:bodyPr wrap="square" rtlCol="1">
            <a:spAutoFit/>
          </a:bodyPr>
          <a:lstStyle/>
          <a:p>
            <a:pPr algn="l" rtl="0"/>
            <a:r>
              <a:rPr lang="en-US" sz="1200" b="1" dirty="0" smtClean="0"/>
              <a:t>MAJ</a:t>
            </a:r>
            <a:endParaRPr lang="he-IL" sz="1200" b="1" dirty="0"/>
          </a:p>
        </p:txBody>
      </p:sp>
      <p:sp>
        <p:nvSpPr>
          <p:cNvPr id="140" name="TextBox 139"/>
          <p:cNvSpPr txBox="1"/>
          <p:nvPr/>
        </p:nvSpPr>
        <p:spPr>
          <a:xfrm>
            <a:off x="7072330" y="3571876"/>
            <a:ext cx="571504" cy="276999"/>
          </a:xfrm>
          <a:prstGeom prst="rect">
            <a:avLst/>
          </a:prstGeom>
          <a:noFill/>
        </p:spPr>
        <p:txBody>
          <a:bodyPr wrap="square" rtlCol="1">
            <a:spAutoFit/>
          </a:bodyPr>
          <a:lstStyle/>
          <a:p>
            <a:pPr algn="l" rtl="0"/>
            <a:r>
              <a:rPr lang="en-US" sz="1200" b="1" dirty="0" smtClean="0"/>
              <a:t>MAJ</a:t>
            </a:r>
            <a:endParaRPr lang="he-IL" sz="1200" b="1" dirty="0"/>
          </a:p>
        </p:txBody>
      </p:sp>
      <p:sp>
        <p:nvSpPr>
          <p:cNvPr id="141" name="TextBox 140"/>
          <p:cNvSpPr txBox="1"/>
          <p:nvPr/>
        </p:nvSpPr>
        <p:spPr>
          <a:xfrm>
            <a:off x="2428860" y="2428868"/>
            <a:ext cx="571504" cy="276999"/>
          </a:xfrm>
          <a:prstGeom prst="rect">
            <a:avLst/>
          </a:prstGeom>
          <a:noFill/>
        </p:spPr>
        <p:txBody>
          <a:bodyPr wrap="square" rtlCol="1">
            <a:spAutoFit/>
          </a:bodyPr>
          <a:lstStyle/>
          <a:p>
            <a:pPr algn="l" rtl="0"/>
            <a:r>
              <a:rPr lang="en-US" sz="1200" b="1" dirty="0" smtClean="0"/>
              <a:t>LTC</a:t>
            </a:r>
            <a:endParaRPr lang="he-IL" sz="1200" b="1" dirty="0"/>
          </a:p>
        </p:txBody>
      </p:sp>
      <p:sp>
        <p:nvSpPr>
          <p:cNvPr id="142" name="TextBox 141"/>
          <p:cNvSpPr txBox="1"/>
          <p:nvPr/>
        </p:nvSpPr>
        <p:spPr>
          <a:xfrm>
            <a:off x="6500826" y="2428868"/>
            <a:ext cx="571504" cy="276999"/>
          </a:xfrm>
          <a:prstGeom prst="rect">
            <a:avLst/>
          </a:prstGeom>
          <a:noFill/>
        </p:spPr>
        <p:txBody>
          <a:bodyPr wrap="square" rtlCol="1">
            <a:spAutoFit/>
          </a:bodyPr>
          <a:lstStyle/>
          <a:p>
            <a:pPr algn="l" rtl="0"/>
            <a:r>
              <a:rPr lang="en-US" sz="1200" b="1" dirty="0" smtClean="0"/>
              <a:t>LTC</a:t>
            </a:r>
            <a:endParaRPr lang="he-IL" sz="1200" b="1" dirty="0"/>
          </a:p>
        </p:txBody>
      </p:sp>
      <p:sp>
        <p:nvSpPr>
          <p:cNvPr id="143" name="TextBox 142"/>
          <p:cNvSpPr txBox="1"/>
          <p:nvPr/>
        </p:nvSpPr>
        <p:spPr>
          <a:xfrm>
            <a:off x="4429124" y="2500306"/>
            <a:ext cx="571504" cy="276999"/>
          </a:xfrm>
          <a:prstGeom prst="rect">
            <a:avLst/>
          </a:prstGeom>
          <a:noFill/>
        </p:spPr>
        <p:txBody>
          <a:bodyPr wrap="square" rtlCol="1">
            <a:spAutoFit/>
          </a:bodyPr>
          <a:lstStyle/>
          <a:p>
            <a:pPr algn="l" rtl="0"/>
            <a:r>
              <a:rPr lang="en-US" sz="1200" b="1" dirty="0" smtClean="0"/>
              <a:t>LTC</a:t>
            </a:r>
            <a:endParaRPr lang="he-IL" sz="1200" b="1" dirty="0"/>
          </a:p>
        </p:txBody>
      </p:sp>
      <p:sp>
        <p:nvSpPr>
          <p:cNvPr id="144" name="TextBox 143"/>
          <p:cNvSpPr txBox="1"/>
          <p:nvPr/>
        </p:nvSpPr>
        <p:spPr>
          <a:xfrm>
            <a:off x="6786578" y="1500174"/>
            <a:ext cx="571504" cy="276999"/>
          </a:xfrm>
          <a:prstGeom prst="rect">
            <a:avLst/>
          </a:prstGeom>
          <a:noFill/>
        </p:spPr>
        <p:txBody>
          <a:bodyPr wrap="square" rtlCol="1">
            <a:spAutoFit/>
          </a:bodyPr>
          <a:lstStyle/>
          <a:p>
            <a:pPr algn="l" rtl="0"/>
            <a:r>
              <a:rPr lang="en-US" sz="1200" b="1" dirty="0" smtClean="0"/>
              <a:t>CPT</a:t>
            </a:r>
            <a:endParaRPr lang="he-IL" sz="1200" b="1" dirty="0"/>
          </a:p>
        </p:txBody>
      </p:sp>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58</a:t>
            </a:fld>
            <a:endParaRPr lang="he-IL" sz="1800" dirty="0">
              <a:solidFill>
                <a:schemeClr val="bg2"/>
              </a:solidFill>
              <a:cs typeface="Arial" pitchFamily="34" charset="0"/>
            </a:endParaRPr>
          </a:p>
        </p:txBody>
      </p:sp>
      <p:sp>
        <p:nvSpPr>
          <p:cNvPr id="8" name="TextBox 7"/>
          <p:cNvSpPr txBox="1"/>
          <p:nvPr/>
        </p:nvSpPr>
        <p:spPr>
          <a:xfrm>
            <a:off x="1500227"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International Military Cooperation Department</a:t>
            </a:r>
            <a:endParaRPr lang="en-US" sz="2000" dirty="0"/>
          </a:p>
          <a:p>
            <a:pPr algn="just" rtl="0">
              <a:defRPr/>
            </a:pPr>
            <a:endParaRPr lang="en-US" sz="1400" u="sng" dirty="0"/>
          </a:p>
          <a:p>
            <a:pPr algn="just" rtl="0">
              <a:defRPr/>
            </a:pPr>
            <a:endParaRPr lang="en-US" sz="1400" dirty="0"/>
          </a:p>
        </p:txBody>
      </p:sp>
      <p:cxnSp>
        <p:nvCxnSpPr>
          <p:cNvPr id="83" name="AutoShape 33"/>
          <p:cNvCxnSpPr>
            <a:cxnSpLocks noChangeShapeType="1"/>
            <a:endCxn id="99" idx="1"/>
          </p:cNvCxnSpPr>
          <p:nvPr/>
        </p:nvCxnSpPr>
        <p:spPr bwMode="auto">
          <a:xfrm rot="16200000" flipH="1">
            <a:off x="4519807" y="4052698"/>
            <a:ext cx="1890336" cy="500066"/>
          </a:xfrm>
          <a:prstGeom prst="bentConnector2">
            <a:avLst/>
          </a:prstGeom>
          <a:noFill/>
          <a:ln w="19050">
            <a:solidFill>
              <a:srgbClr val="F3540D"/>
            </a:solidFill>
            <a:miter lim="800000"/>
            <a:headEnd/>
            <a:tailEnd/>
          </a:ln>
          <a:effectLst/>
        </p:spPr>
      </p:cxnSp>
      <p:cxnSp>
        <p:nvCxnSpPr>
          <p:cNvPr id="84" name="AutoShape 33"/>
          <p:cNvCxnSpPr>
            <a:cxnSpLocks noChangeShapeType="1"/>
          </p:cNvCxnSpPr>
          <p:nvPr/>
        </p:nvCxnSpPr>
        <p:spPr bwMode="auto">
          <a:xfrm rot="5400000">
            <a:off x="2678893" y="3964785"/>
            <a:ext cx="1214446" cy="1588"/>
          </a:xfrm>
          <a:prstGeom prst="bentConnector3">
            <a:avLst>
              <a:gd name="adj1" fmla="val 50000"/>
            </a:avLst>
          </a:prstGeom>
          <a:noFill/>
          <a:ln w="19050">
            <a:solidFill>
              <a:srgbClr val="F3540D"/>
            </a:solidFill>
            <a:miter lim="800000"/>
            <a:headEnd/>
            <a:tailEnd/>
          </a:ln>
          <a:effectLst/>
        </p:spPr>
      </p:cxnSp>
      <p:sp>
        <p:nvSpPr>
          <p:cNvPr id="90" name="AutoShape 4"/>
          <p:cNvSpPr>
            <a:spLocks noChangeArrowheads="1"/>
          </p:cNvSpPr>
          <p:nvPr/>
        </p:nvSpPr>
        <p:spPr bwMode="auto">
          <a:xfrm>
            <a:off x="3071802" y="1071546"/>
            <a:ext cx="2760662" cy="693738"/>
          </a:xfrm>
          <a:prstGeom prst="roundRect">
            <a:avLst>
              <a:gd name="adj" fmla="val 16667"/>
            </a:avLst>
          </a:prstGeom>
          <a:gradFill rotWithShape="1">
            <a:gsLst>
              <a:gs pos="0">
                <a:srgbClr val="9CA8C0">
                  <a:alpha val="0"/>
                </a:srgbClr>
              </a:gs>
              <a:gs pos="50000">
                <a:srgbClr val="FFFFFF">
                  <a:alpha val="80000"/>
                </a:srgbClr>
              </a:gs>
              <a:gs pos="100000">
                <a:srgbClr val="9CA8C0">
                  <a:alpha val="0"/>
                </a:srgbClr>
              </a:gs>
            </a:gsLst>
            <a:lin ang="18900000" scaled="1"/>
          </a:gradFill>
          <a:ln w="25400" algn="ctr">
            <a:solidFill>
              <a:schemeClr val="tx1">
                <a:lumMod val="65000"/>
                <a:lumOff val="35000"/>
              </a:scheme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effectLst/>
                <a:uLnTx/>
                <a:uFillTx/>
              </a:rPr>
              <a:t>Head of the International Military Cooperation Department</a:t>
            </a:r>
            <a:endParaRPr kumimoji="0" lang="en-US" sz="1500" b="1" i="0" u="none" strike="noStrike" kern="0" cap="none" spc="0" normalizeH="0" baseline="0" noProof="0" dirty="0">
              <a:ln>
                <a:noFill/>
              </a:ln>
              <a:effectLst/>
              <a:uLnTx/>
              <a:uFillTx/>
            </a:endParaRPr>
          </a:p>
        </p:txBody>
      </p:sp>
      <p:sp>
        <p:nvSpPr>
          <p:cNvPr id="91" name="AutoShape 10"/>
          <p:cNvSpPr>
            <a:spLocks noChangeArrowheads="1"/>
          </p:cNvSpPr>
          <p:nvPr/>
        </p:nvSpPr>
        <p:spPr bwMode="auto">
          <a:xfrm>
            <a:off x="4429124" y="2714620"/>
            <a:ext cx="1758950" cy="693739"/>
          </a:xfrm>
          <a:prstGeom prst="roundRect">
            <a:avLst>
              <a:gd name="adj" fmla="val 16667"/>
            </a:avLst>
          </a:prstGeom>
          <a:solidFill>
            <a:srgbClr val="FFFFFF">
              <a:alpha val="70000"/>
            </a:srgbClr>
          </a:solidFill>
          <a:ln w="25400" algn="ctr">
            <a:solidFill>
              <a:schemeClr val="tx1">
                <a:lumMod val="65000"/>
                <a:lumOff val="35000"/>
              </a:scheme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322F45"/>
                </a:solidFill>
                <a:effectLst/>
                <a:uLnTx/>
                <a:uFillTx/>
                <a:ea typeface="Arial Unicode MS" pitchFamily="34" charset="-128"/>
                <a:cs typeface="Arial Unicode MS" pitchFamily="34" charset="-128"/>
              </a:rPr>
              <a:t>World and Military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322F45"/>
                </a:solidFill>
                <a:effectLst/>
                <a:uLnTx/>
                <a:uFillTx/>
                <a:ea typeface="Arial Unicode MS" pitchFamily="34" charset="-128"/>
                <a:cs typeface="Arial Unicode MS" pitchFamily="34" charset="-128"/>
              </a:rPr>
              <a:t>Information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322F45"/>
                </a:solidFill>
                <a:effectLst/>
                <a:uLnTx/>
                <a:uFillTx/>
                <a:ea typeface="Arial Unicode MS" pitchFamily="34" charset="-128"/>
                <a:cs typeface="Arial Unicode MS" pitchFamily="34" charset="-128"/>
              </a:rPr>
              <a:t>Branch</a:t>
            </a:r>
            <a:endParaRPr kumimoji="0" lang="en-US" sz="1200" b="1" i="0" u="none" strike="noStrike" kern="0" cap="none" spc="0" normalizeH="0" baseline="0" noProof="0" dirty="0">
              <a:ln>
                <a:noFill/>
              </a:ln>
              <a:solidFill>
                <a:srgbClr val="322F45"/>
              </a:solidFill>
              <a:effectLst/>
              <a:uLnTx/>
              <a:uFillTx/>
              <a:ea typeface="Arial Unicode MS" pitchFamily="34" charset="-128"/>
              <a:cs typeface="Arial Unicode MS" pitchFamily="34" charset="-128"/>
            </a:endParaRPr>
          </a:p>
        </p:txBody>
      </p:sp>
      <p:sp>
        <p:nvSpPr>
          <p:cNvPr id="93" name="AutoShape 30"/>
          <p:cNvSpPr>
            <a:spLocks noChangeArrowheads="1"/>
          </p:cNvSpPr>
          <p:nvPr/>
        </p:nvSpPr>
        <p:spPr bwMode="auto">
          <a:xfrm>
            <a:off x="5572132" y="3500438"/>
            <a:ext cx="1389062" cy="579438"/>
          </a:xfrm>
          <a:prstGeom prst="roundRect">
            <a:avLst>
              <a:gd name="adj" fmla="val 16667"/>
            </a:avLst>
          </a:prstGeom>
          <a:solidFill>
            <a:srgbClr val="FFFFFF">
              <a:alpha val="70000"/>
            </a:srgbClr>
          </a:solidFill>
          <a:ln w="25400" algn="ctr">
            <a:solidFill>
              <a:schemeClr val="tx1">
                <a:lumMod val="65000"/>
                <a:lumOff val="35000"/>
              </a:scheme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322F45"/>
                </a:solidFill>
                <a:ea typeface="Arial Unicode MS" pitchFamily="34" charset="-128"/>
                <a:cs typeface="Arial Unicode MS" pitchFamily="34" charset="-128"/>
              </a:rPr>
              <a:t>Asia and Pacific Desk</a:t>
            </a:r>
            <a:endParaRPr lang="en-US" sz="1200" b="1" kern="0" dirty="0">
              <a:solidFill>
                <a:srgbClr val="322F45"/>
              </a:solidFill>
              <a:ea typeface="Arial Unicode MS" pitchFamily="34" charset="-128"/>
              <a:cs typeface="Arial Unicode MS" pitchFamily="34" charset="-128"/>
            </a:endParaRPr>
          </a:p>
        </p:txBody>
      </p:sp>
      <p:sp>
        <p:nvSpPr>
          <p:cNvPr id="96" name="Line 77"/>
          <p:cNvSpPr>
            <a:spLocks noChangeShapeType="1"/>
          </p:cNvSpPr>
          <p:nvPr/>
        </p:nvSpPr>
        <p:spPr bwMode="auto">
          <a:xfrm>
            <a:off x="4429124" y="1785926"/>
            <a:ext cx="0" cy="714380"/>
          </a:xfrm>
          <a:prstGeom prst="line">
            <a:avLst/>
          </a:prstGeom>
          <a:noFill/>
          <a:ln w="19050">
            <a:solidFill>
              <a:srgbClr val="F3540D"/>
            </a:solidFill>
            <a:round/>
            <a:headEnd/>
            <a:tailEnd/>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97" name="Line 78"/>
          <p:cNvSpPr>
            <a:spLocks noChangeShapeType="1"/>
          </p:cNvSpPr>
          <p:nvPr/>
        </p:nvSpPr>
        <p:spPr bwMode="auto">
          <a:xfrm flipV="1">
            <a:off x="3286116" y="2500306"/>
            <a:ext cx="3857652" cy="0"/>
          </a:xfrm>
          <a:prstGeom prst="line">
            <a:avLst/>
          </a:prstGeom>
          <a:noFill/>
          <a:ln w="19050">
            <a:solidFill>
              <a:srgbClr val="F3540D"/>
            </a:solidFill>
            <a:round/>
            <a:headEnd/>
            <a:tailEnd/>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98" name="AutoShape 29"/>
          <p:cNvSpPr>
            <a:spLocks noChangeArrowheads="1"/>
          </p:cNvSpPr>
          <p:nvPr/>
        </p:nvSpPr>
        <p:spPr bwMode="auto">
          <a:xfrm>
            <a:off x="5715008" y="4214818"/>
            <a:ext cx="1389062" cy="579438"/>
          </a:xfrm>
          <a:prstGeom prst="roundRect">
            <a:avLst>
              <a:gd name="adj" fmla="val 16667"/>
            </a:avLst>
          </a:prstGeom>
          <a:solidFill>
            <a:srgbClr val="FFFFFF">
              <a:alpha val="70000"/>
            </a:srgbClr>
          </a:solidFill>
          <a:ln w="25400" algn="ctr">
            <a:solidFill>
              <a:schemeClr val="tx1">
                <a:lumMod val="65000"/>
                <a:lumOff val="35000"/>
              </a:scheme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322F45"/>
                </a:solidFill>
                <a:effectLst/>
                <a:uLnTx/>
                <a:uFillTx/>
                <a:ea typeface="Arial Unicode MS" pitchFamily="34" charset="-128"/>
                <a:cs typeface="Arial Unicode MS" pitchFamily="34" charset="-128"/>
              </a:rPr>
              <a:t>Latin America and Africa Desk</a:t>
            </a:r>
            <a:endParaRPr kumimoji="0" lang="en-US" sz="1200" b="1" i="0" u="none" strike="noStrike" kern="0" cap="none" spc="0" normalizeH="0" baseline="0" noProof="0" dirty="0">
              <a:ln>
                <a:noFill/>
              </a:ln>
              <a:solidFill>
                <a:srgbClr val="322F45"/>
              </a:solidFill>
              <a:effectLst/>
              <a:uLnTx/>
              <a:uFillTx/>
              <a:ea typeface="Arial Unicode MS" pitchFamily="34" charset="-128"/>
              <a:cs typeface="Arial Unicode MS" pitchFamily="34" charset="-128"/>
            </a:endParaRPr>
          </a:p>
        </p:txBody>
      </p:sp>
      <p:sp>
        <p:nvSpPr>
          <p:cNvPr id="99" name="AutoShape 29"/>
          <p:cNvSpPr>
            <a:spLocks noChangeArrowheads="1"/>
          </p:cNvSpPr>
          <p:nvPr/>
        </p:nvSpPr>
        <p:spPr bwMode="auto">
          <a:xfrm>
            <a:off x="5715008" y="4857760"/>
            <a:ext cx="1389062" cy="780278"/>
          </a:xfrm>
          <a:prstGeom prst="roundRect">
            <a:avLst>
              <a:gd name="adj" fmla="val 16667"/>
            </a:avLst>
          </a:prstGeom>
          <a:solidFill>
            <a:srgbClr val="FFFFFF">
              <a:alpha val="70000"/>
            </a:srgbClr>
          </a:solidFill>
          <a:ln w="25400" algn="ctr">
            <a:solidFill>
              <a:schemeClr val="tx1">
                <a:lumMod val="65000"/>
                <a:lumOff val="35000"/>
              </a:scheme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322F45"/>
                </a:solidFill>
                <a:effectLst/>
                <a:uLnTx/>
                <a:uFillTx/>
                <a:ea typeface="Arial Unicode MS" pitchFamily="34" charset="-128"/>
                <a:cs typeface="Arial Unicode MS" pitchFamily="34" charset="-128"/>
              </a:rPr>
              <a:t>Military Strategic Information Section</a:t>
            </a:r>
            <a:endParaRPr kumimoji="0" lang="en-US" sz="1200" b="1" i="0" u="none" strike="noStrike" kern="0" cap="none" spc="0" normalizeH="0" baseline="0" noProof="0" dirty="0">
              <a:ln>
                <a:noFill/>
              </a:ln>
              <a:solidFill>
                <a:srgbClr val="322F45"/>
              </a:solidFill>
              <a:effectLst/>
              <a:uLnTx/>
              <a:uFillTx/>
              <a:ea typeface="Arial Unicode MS" pitchFamily="34" charset="-128"/>
              <a:cs typeface="Arial Unicode MS" pitchFamily="34" charset="-128"/>
            </a:endParaRPr>
          </a:p>
        </p:txBody>
      </p:sp>
      <p:cxnSp>
        <p:nvCxnSpPr>
          <p:cNvPr id="101" name="מחבר ישר 100"/>
          <p:cNvCxnSpPr>
            <a:stCxn id="98" idx="1"/>
          </p:cNvCxnSpPr>
          <p:nvPr/>
        </p:nvCxnSpPr>
        <p:spPr bwMode="auto">
          <a:xfrm rot="10800000" flipV="1">
            <a:off x="5191132" y="4504537"/>
            <a:ext cx="523876" cy="2"/>
          </a:xfrm>
          <a:prstGeom prst="line">
            <a:avLst/>
          </a:prstGeom>
          <a:solidFill>
            <a:srgbClr val="F5F6F9">
              <a:alpha val="70000"/>
            </a:srgbClr>
          </a:solidFill>
          <a:ln w="19050" cap="flat" cmpd="sng" algn="ctr">
            <a:solidFill>
              <a:srgbClr val="F3540D"/>
            </a:solidFill>
            <a:prstDash val="solid"/>
            <a:round/>
            <a:headEnd type="none" w="med" len="med"/>
            <a:tailEnd type="none" w="med" len="med"/>
          </a:ln>
          <a:effectLst/>
        </p:spPr>
      </p:cxnSp>
      <p:sp>
        <p:nvSpPr>
          <p:cNvPr id="103" name="AutoShape 30"/>
          <p:cNvSpPr>
            <a:spLocks noChangeArrowheads="1"/>
          </p:cNvSpPr>
          <p:nvPr/>
        </p:nvSpPr>
        <p:spPr bwMode="auto">
          <a:xfrm>
            <a:off x="7572396" y="3571876"/>
            <a:ext cx="1389062" cy="579438"/>
          </a:xfrm>
          <a:prstGeom prst="roundRect">
            <a:avLst>
              <a:gd name="adj" fmla="val 16667"/>
            </a:avLst>
          </a:prstGeom>
          <a:solidFill>
            <a:srgbClr val="FFFFFF">
              <a:alpha val="70000"/>
            </a:srgbClr>
          </a:solidFill>
          <a:ln w="25400" algn="ctr">
            <a:solidFill>
              <a:schemeClr val="tx1">
                <a:lumMod val="65000"/>
                <a:lumOff val="35000"/>
              </a:scheme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322F45"/>
                </a:solidFill>
                <a:effectLst/>
                <a:uLnTx/>
                <a:uFillTx/>
                <a:ea typeface="Arial Unicode MS" pitchFamily="34" charset="-128"/>
                <a:cs typeface="Arial Unicode MS" pitchFamily="34" charset="-128"/>
              </a:rPr>
              <a:t>Protocol and Coordination Desk</a:t>
            </a:r>
            <a:endParaRPr kumimoji="0" lang="en-US" sz="1200" b="1" i="0" u="none" strike="noStrike" kern="0" cap="none" spc="0" normalizeH="0" baseline="0" noProof="0" dirty="0">
              <a:ln>
                <a:noFill/>
              </a:ln>
              <a:solidFill>
                <a:srgbClr val="322F45"/>
              </a:solidFill>
              <a:effectLst/>
              <a:uLnTx/>
              <a:uFillTx/>
              <a:ea typeface="Arial Unicode MS" pitchFamily="34" charset="-128"/>
              <a:cs typeface="Arial Unicode MS" pitchFamily="34" charset="-128"/>
            </a:endParaRPr>
          </a:p>
        </p:txBody>
      </p:sp>
      <p:sp>
        <p:nvSpPr>
          <p:cNvPr id="105" name="AutoShape 30"/>
          <p:cNvSpPr>
            <a:spLocks noChangeArrowheads="1"/>
          </p:cNvSpPr>
          <p:nvPr/>
        </p:nvSpPr>
        <p:spPr bwMode="auto">
          <a:xfrm>
            <a:off x="3786182" y="3429000"/>
            <a:ext cx="1389062" cy="579438"/>
          </a:xfrm>
          <a:prstGeom prst="roundRect">
            <a:avLst>
              <a:gd name="adj" fmla="val 16667"/>
            </a:avLst>
          </a:prstGeom>
          <a:solidFill>
            <a:srgbClr val="FFFFFF">
              <a:alpha val="70000"/>
            </a:srgbClr>
          </a:solidFill>
          <a:ln w="25400" algn="ctr">
            <a:solidFill>
              <a:schemeClr val="tx1">
                <a:lumMod val="65000"/>
                <a:lumOff val="35000"/>
              </a:schemeClr>
            </a:solidFill>
            <a:round/>
            <a:headEnd/>
            <a:tailEn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322F45"/>
                </a:solidFill>
                <a:effectLst/>
                <a:uLnTx/>
                <a:uFillTx/>
                <a:ea typeface="Arial Unicode MS" pitchFamily="34" charset="-128"/>
                <a:cs typeface="Arial Unicode MS" pitchFamily="34" charset="-128"/>
              </a:rPr>
              <a:t>Europe 1 Desk</a:t>
            </a:r>
            <a:endParaRPr kumimoji="0" lang="en-US" sz="1200" b="1" i="0" u="none" strike="noStrike" kern="0" cap="none" spc="0" normalizeH="0" baseline="0" noProof="0" dirty="0">
              <a:ln>
                <a:noFill/>
              </a:ln>
              <a:solidFill>
                <a:srgbClr val="322F45"/>
              </a:solidFill>
              <a:effectLst/>
              <a:uLnTx/>
              <a:uFillTx/>
              <a:ea typeface="Arial Unicode MS" pitchFamily="34" charset="-128"/>
              <a:cs typeface="Arial Unicode MS" pitchFamily="34" charset="-128"/>
            </a:endParaRPr>
          </a:p>
        </p:txBody>
      </p:sp>
      <p:sp>
        <p:nvSpPr>
          <p:cNvPr id="109" name="AutoShape 10"/>
          <p:cNvSpPr>
            <a:spLocks noChangeArrowheads="1"/>
          </p:cNvSpPr>
          <p:nvPr/>
        </p:nvSpPr>
        <p:spPr bwMode="auto">
          <a:xfrm>
            <a:off x="2571736" y="2643182"/>
            <a:ext cx="1758950" cy="693739"/>
          </a:xfrm>
          <a:prstGeom prst="roundRect">
            <a:avLst>
              <a:gd name="adj" fmla="val 16667"/>
            </a:avLst>
          </a:prstGeom>
          <a:solidFill>
            <a:srgbClr val="FFFFFF">
              <a:alpha val="70000"/>
            </a:srgbClr>
          </a:solidFill>
          <a:ln w="25400" algn="ctr">
            <a:solidFill>
              <a:schemeClr val="tx1">
                <a:lumMod val="65000"/>
                <a:lumOff val="35000"/>
              </a:scheme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322F45"/>
                </a:solidFill>
                <a:effectLst/>
                <a:uLnTx/>
                <a:uFillTx/>
                <a:ea typeface="Arial Unicode MS" pitchFamily="34" charset="-128"/>
                <a:cs typeface="Arial Unicode MS" pitchFamily="34" charset="-128"/>
              </a:rPr>
              <a:t>European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322F45"/>
                </a:solidFill>
                <a:effectLst/>
                <a:uLnTx/>
                <a:uFillTx/>
                <a:ea typeface="Arial Unicode MS" pitchFamily="34" charset="-128"/>
                <a:cs typeface="Arial Unicode MS" pitchFamily="34" charset="-128"/>
              </a:rPr>
              <a:t>Branch</a:t>
            </a:r>
          </a:p>
        </p:txBody>
      </p:sp>
      <p:sp>
        <p:nvSpPr>
          <p:cNvPr id="110" name="AutoShape 10"/>
          <p:cNvSpPr>
            <a:spLocks noChangeArrowheads="1"/>
          </p:cNvSpPr>
          <p:nvPr/>
        </p:nvSpPr>
        <p:spPr bwMode="auto">
          <a:xfrm>
            <a:off x="642910" y="2643182"/>
            <a:ext cx="1758950" cy="693739"/>
          </a:xfrm>
          <a:prstGeom prst="roundRect">
            <a:avLst>
              <a:gd name="adj" fmla="val 16667"/>
            </a:avLst>
          </a:prstGeom>
          <a:solidFill>
            <a:srgbClr val="FFFFFF">
              <a:alpha val="70000"/>
            </a:srgbClr>
          </a:solidFill>
          <a:ln w="25400" algn="ctr">
            <a:solidFill>
              <a:schemeClr val="tx1">
                <a:lumMod val="65000"/>
                <a:lumOff val="35000"/>
              </a:scheme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322F45"/>
                </a:solidFill>
                <a:effectLst/>
                <a:uLnTx/>
                <a:uFillTx/>
                <a:ea typeface="Arial Unicode MS" pitchFamily="34" charset="-128"/>
                <a:cs typeface="Arial Unicode MS" pitchFamily="34" charset="-128"/>
              </a:rPr>
              <a:t>North American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322F45"/>
                </a:solidFill>
                <a:effectLst/>
                <a:uLnTx/>
                <a:uFillTx/>
                <a:ea typeface="Arial Unicode MS" pitchFamily="34" charset="-128"/>
                <a:cs typeface="Arial Unicode MS" pitchFamily="34" charset="-128"/>
              </a:rPr>
              <a:t>Branch</a:t>
            </a:r>
          </a:p>
        </p:txBody>
      </p:sp>
      <p:sp>
        <p:nvSpPr>
          <p:cNvPr id="111" name="AutoShape 29"/>
          <p:cNvSpPr>
            <a:spLocks noChangeArrowheads="1"/>
          </p:cNvSpPr>
          <p:nvPr/>
        </p:nvSpPr>
        <p:spPr bwMode="auto">
          <a:xfrm>
            <a:off x="1714480" y="4071942"/>
            <a:ext cx="1389062" cy="579438"/>
          </a:xfrm>
          <a:prstGeom prst="roundRect">
            <a:avLst>
              <a:gd name="adj" fmla="val 16667"/>
            </a:avLst>
          </a:prstGeom>
          <a:solidFill>
            <a:srgbClr val="FFFFFF">
              <a:alpha val="70000"/>
            </a:srgbClr>
          </a:solidFill>
          <a:ln w="25400" algn="ctr">
            <a:solidFill>
              <a:schemeClr val="tx1">
                <a:lumMod val="65000"/>
                <a:lumOff val="35000"/>
              </a:scheme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322F45"/>
                </a:solidFill>
                <a:ea typeface="Arial Unicode MS" pitchFamily="34" charset="-128"/>
                <a:cs typeface="Arial Unicode MS" pitchFamily="34" charset="-128"/>
              </a:rPr>
              <a:t>Operational</a:t>
            </a:r>
            <a:r>
              <a:rPr kumimoji="0" lang="en-US" sz="1200" b="1" i="0" u="none" strike="noStrike" kern="0" cap="none" spc="0" normalizeH="0" baseline="0" noProof="0" dirty="0" smtClean="0">
                <a:ln>
                  <a:noFill/>
                </a:ln>
                <a:solidFill>
                  <a:srgbClr val="322F45"/>
                </a:solidFill>
                <a:effectLst/>
                <a:uLnTx/>
                <a:uFillTx/>
                <a:ea typeface="Arial Unicode MS" pitchFamily="34" charset="-128"/>
                <a:cs typeface="Arial Unicode MS" pitchFamily="34" charset="-128"/>
              </a:rPr>
              <a:t> Desk</a:t>
            </a:r>
            <a:endParaRPr kumimoji="0" lang="en-US" sz="1200" b="1" i="0" u="none" strike="noStrike" kern="0" cap="none" spc="0" normalizeH="0" baseline="0" noProof="0" dirty="0">
              <a:ln>
                <a:noFill/>
              </a:ln>
              <a:solidFill>
                <a:srgbClr val="322F45"/>
              </a:solidFill>
              <a:effectLst/>
              <a:uLnTx/>
              <a:uFillTx/>
              <a:ea typeface="Arial Unicode MS" pitchFamily="34" charset="-128"/>
              <a:cs typeface="Arial Unicode MS" pitchFamily="34" charset="-128"/>
            </a:endParaRPr>
          </a:p>
        </p:txBody>
      </p:sp>
      <p:sp>
        <p:nvSpPr>
          <p:cNvPr id="112" name="AutoShape 30"/>
          <p:cNvSpPr>
            <a:spLocks noChangeArrowheads="1"/>
          </p:cNvSpPr>
          <p:nvPr/>
        </p:nvSpPr>
        <p:spPr bwMode="auto">
          <a:xfrm>
            <a:off x="1714480" y="3429000"/>
            <a:ext cx="1389062" cy="579438"/>
          </a:xfrm>
          <a:prstGeom prst="roundRect">
            <a:avLst>
              <a:gd name="adj" fmla="val 16667"/>
            </a:avLst>
          </a:prstGeom>
          <a:solidFill>
            <a:srgbClr val="FFFFFF">
              <a:alpha val="70000"/>
            </a:srgbClr>
          </a:solidFill>
          <a:ln w="25400" algn="ctr">
            <a:solidFill>
              <a:schemeClr val="tx1">
                <a:lumMod val="65000"/>
                <a:lumOff val="35000"/>
              </a:scheme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322F45"/>
                </a:solidFill>
                <a:ea typeface="Arial Unicode MS" pitchFamily="34" charset="-128"/>
                <a:cs typeface="Arial Unicode MS" pitchFamily="34" charset="-128"/>
              </a:rPr>
              <a:t>Planning </a:t>
            </a:r>
            <a:r>
              <a:rPr kumimoji="0" lang="en-US" sz="1200" b="1" i="0" u="none" strike="noStrike" kern="0" cap="none" spc="0" normalizeH="0" baseline="0" noProof="0" dirty="0" smtClean="0">
                <a:ln>
                  <a:noFill/>
                </a:ln>
                <a:solidFill>
                  <a:srgbClr val="322F45"/>
                </a:solidFill>
                <a:effectLst/>
                <a:uLnTx/>
                <a:uFillTx/>
                <a:ea typeface="Arial Unicode MS" pitchFamily="34" charset="-128"/>
                <a:cs typeface="Arial Unicode MS" pitchFamily="34" charset="-128"/>
              </a:rPr>
              <a:t>Desk</a:t>
            </a:r>
            <a:endParaRPr kumimoji="0" lang="en-US" sz="1200" b="1" i="0" u="none" strike="noStrike" kern="0" cap="none" spc="0" normalizeH="0" baseline="0" noProof="0" dirty="0">
              <a:ln>
                <a:noFill/>
              </a:ln>
              <a:solidFill>
                <a:srgbClr val="322F45"/>
              </a:solidFill>
              <a:effectLst/>
              <a:uLnTx/>
              <a:uFillTx/>
              <a:ea typeface="Arial Unicode MS" pitchFamily="34" charset="-128"/>
              <a:cs typeface="Arial Unicode MS" pitchFamily="34" charset="-128"/>
            </a:endParaRPr>
          </a:p>
        </p:txBody>
      </p:sp>
      <p:cxnSp>
        <p:nvCxnSpPr>
          <p:cNvPr id="115" name="מחבר ישר 114"/>
          <p:cNvCxnSpPr/>
          <p:nvPr/>
        </p:nvCxnSpPr>
        <p:spPr bwMode="auto">
          <a:xfrm rot="10800000">
            <a:off x="3286116" y="4572008"/>
            <a:ext cx="452438" cy="1588"/>
          </a:xfrm>
          <a:prstGeom prst="line">
            <a:avLst/>
          </a:prstGeom>
          <a:solidFill>
            <a:srgbClr val="F5F6F9">
              <a:alpha val="70000"/>
            </a:srgbClr>
          </a:solidFill>
          <a:ln w="19050" cap="flat" cmpd="sng" algn="ctr">
            <a:solidFill>
              <a:srgbClr val="F3540D"/>
            </a:solidFill>
            <a:prstDash val="solid"/>
            <a:round/>
            <a:headEnd type="none" w="med" len="med"/>
            <a:tailEnd type="none" w="med" len="med"/>
          </a:ln>
          <a:effectLst/>
        </p:spPr>
      </p:cxnSp>
      <p:sp>
        <p:nvSpPr>
          <p:cNvPr id="117" name="AutoShape 10"/>
          <p:cNvSpPr>
            <a:spLocks noChangeArrowheads="1"/>
          </p:cNvSpPr>
          <p:nvPr/>
        </p:nvSpPr>
        <p:spPr bwMode="auto">
          <a:xfrm>
            <a:off x="6715140" y="1714488"/>
            <a:ext cx="1758950" cy="693739"/>
          </a:xfrm>
          <a:prstGeom prst="roundRect">
            <a:avLst>
              <a:gd name="adj" fmla="val 16667"/>
            </a:avLst>
          </a:prstGeom>
          <a:solidFill>
            <a:srgbClr val="FFFFFF">
              <a:alpha val="70000"/>
            </a:srgbClr>
          </a:solidFill>
          <a:ln w="25400" algn="ctr">
            <a:solidFill>
              <a:schemeClr val="tx1">
                <a:lumMod val="65000"/>
                <a:lumOff val="35000"/>
              </a:scheme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322F45"/>
                </a:solidFill>
                <a:effectLst/>
                <a:uLnTx/>
                <a:uFillTx/>
                <a:ea typeface="Arial Unicode MS" pitchFamily="34" charset="-128"/>
                <a:cs typeface="Arial Unicode MS" pitchFamily="34" charset="-128"/>
              </a:rPr>
              <a:t>Planning and Control Desk</a:t>
            </a:r>
          </a:p>
        </p:txBody>
      </p:sp>
      <p:cxnSp>
        <p:nvCxnSpPr>
          <p:cNvPr id="118" name="מחבר ישר 117"/>
          <p:cNvCxnSpPr>
            <a:stCxn id="117" idx="1"/>
          </p:cNvCxnSpPr>
          <p:nvPr/>
        </p:nvCxnSpPr>
        <p:spPr bwMode="auto">
          <a:xfrm rot="10800000" flipV="1">
            <a:off x="4429124" y="2061358"/>
            <a:ext cx="2286016" cy="10320"/>
          </a:xfrm>
          <a:prstGeom prst="line">
            <a:avLst/>
          </a:prstGeom>
          <a:noFill/>
          <a:ln w="19050">
            <a:solidFill>
              <a:srgbClr val="F3540D"/>
            </a:solidFill>
            <a:round/>
            <a:headEnd/>
            <a:tailEnd/>
          </a:ln>
          <a:effectLst/>
        </p:spPr>
      </p:cxnSp>
      <p:sp>
        <p:nvSpPr>
          <p:cNvPr id="120" name="Line 81"/>
          <p:cNvSpPr>
            <a:spLocks noChangeShapeType="1"/>
          </p:cNvSpPr>
          <p:nvPr/>
        </p:nvSpPr>
        <p:spPr bwMode="auto">
          <a:xfrm>
            <a:off x="5143504" y="2500306"/>
            <a:ext cx="0" cy="214314"/>
          </a:xfrm>
          <a:prstGeom prst="line">
            <a:avLst/>
          </a:prstGeom>
          <a:noFill/>
          <a:ln w="19050">
            <a:solidFill>
              <a:srgbClr val="F3540D"/>
            </a:solidFill>
            <a:round/>
            <a:headEnd/>
            <a:tailEnd/>
          </a:ln>
          <a:effectLst/>
        </p:spPr>
        <p:txBody>
          <a:bodyPr wrap="square" anchor="ctr">
            <a:spAutoFit/>
          </a:bodyPr>
          <a:lstStyle/>
          <a:p>
            <a:endParaRPr lang="he-IL"/>
          </a:p>
        </p:txBody>
      </p:sp>
      <p:cxnSp>
        <p:nvCxnSpPr>
          <p:cNvPr id="121" name="AutoShape 32"/>
          <p:cNvCxnSpPr>
            <a:cxnSpLocks noChangeShapeType="1"/>
          </p:cNvCxnSpPr>
          <p:nvPr/>
        </p:nvCxnSpPr>
        <p:spPr bwMode="auto">
          <a:xfrm rot="16200000" flipH="1">
            <a:off x="6691727" y="3738166"/>
            <a:ext cx="1381930" cy="477847"/>
          </a:xfrm>
          <a:prstGeom prst="bentConnector2">
            <a:avLst/>
          </a:prstGeom>
          <a:noFill/>
          <a:ln w="19050">
            <a:solidFill>
              <a:srgbClr val="F3540D"/>
            </a:solidFill>
            <a:miter lim="800000"/>
            <a:headEnd/>
            <a:tailEnd/>
          </a:ln>
          <a:effectLst/>
        </p:spPr>
      </p:cxnSp>
      <p:sp>
        <p:nvSpPr>
          <p:cNvPr id="122" name="Line 81"/>
          <p:cNvSpPr>
            <a:spLocks noChangeShapeType="1"/>
          </p:cNvSpPr>
          <p:nvPr/>
        </p:nvSpPr>
        <p:spPr bwMode="auto">
          <a:xfrm>
            <a:off x="7143768" y="2500307"/>
            <a:ext cx="0" cy="142876"/>
          </a:xfrm>
          <a:prstGeom prst="line">
            <a:avLst/>
          </a:prstGeom>
          <a:noFill/>
          <a:ln w="19050">
            <a:solidFill>
              <a:srgbClr val="F3540D"/>
            </a:solidFill>
            <a:round/>
            <a:headEnd/>
            <a:tailEnd/>
          </a:ln>
          <a:effectLst/>
        </p:spPr>
        <p:txBody>
          <a:bodyPr wrap="square" anchor="ctr">
            <a:spAutoFit/>
          </a:bodyPr>
          <a:lstStyle/>
          <a:p>
            <a:endParaRPr lang="he-IL"/>
          </a:p>
        </p:txBody>
      </p:sp>
      <p:sp>
        <p:nvSpPr>
          <p:cNvPr id="123" name="Line 81"/>
          <p:cNvSpPr>
            <a:spLocks noChangeShapeType="1"/>
          </p:cNvSpPr>
          <p:nvPr/>
        </p:nvSpPr>
        <p:spPr bwMode="auto">
          <a:xfrm>
            <a:off x="3286116" y="2500306"/>
            <a:ext cx="0" cy="146049"/>
          </a:xfrm>
          <a:prstGeom prst="line">
            <a:avLst/>
          </a:prstGeom>
          <a:noFill/>
          <a:ln w="19050">
            <a:solidFill>
              <a:srgbClr val="F3540D"/>
            </a:solidFill>
            <a:round/>
            <a:headEnd/>
            <a:tailEnd/>
          </a:ln>
          <a:effectLst/>
        </p:spPr>
        <p:txBody>
          <a:bodyPr wrap="square" anchor="ctr">
            <a:spAutoFit/>
          </a:bodyPr>
          <a:lstStyle/>
          <a:p>
            <a:endParaRPr lang="he-IL"/>
          </a:p>
        </p:txBody>
      </p:sp>
      <p:sp>
        <p:nvSpPr>
          <p:cNvPr id="128" name="TextBox 127"/>
          <p:cNvSpPr txBox="1"/>
          <p:nvPr/>
        </p:nvSpPr>
        <p:spPr>
          <a:xfrm>
            <a:off x="3143240" y="785794"/>
            <a:ext cx="571504" cy="276999"/>
          </a:xfrm>
          <a:prstGeom prst="rect">
            <a:avLst/>
          </a:prstGeom>
          <a:noFill/>
        </p:spPr>
        <p:txBody>
          <a:bodyPr wrap="square" rtlCol="1">
            <a:spAutoFit/>
          </a:bodyPr>
          <a:lstStyle/>
          <a:p>
            <a:pPr algn="l" rtl="0"/>
            <a:r>
              <a:rPr lang="en-US" sz="1200" b="1" dirty="0" smtClean="0"/>
              <a:t>BG</a:t>
            </a:r>
            <a:endParaRPr lang="he-IL" sz="1200" b="1" dirty="0"/>
          </a:p>
        </p:txBody>
      </p:sp>
      <p:sp>
        <p:nvSpPr>
          <p:cNvPr id="54" name="AutoShape 30"/>
          <p:cNvSpPr>
            <a:spLocks noChangeArrowheads="1"/>
          </p:cNvSpPr>
          <p:nvPr/>
        </p:nvSpPr>
        <p:spPr bwMode="auto">
          <a:xfrm>
            <a:off x="7572396" y="4429132"/>
            <a:ext cx="1389062" cy="579438"/>
          </a:xfrm>
          <a:prstGeom prst="roundRect">
            <a:avLst>
              <a:gd name="adj" fmla="val 16667"/>
            </a:avLst>
          </a:prstGeom>
          <a:solidFill>
            <a:srgbClr val="FFFFFF">
              <a:alpha val="70000"/>
            </a:srgbClr>
          </a:solidFill>
          <a:ln w="25400" algn="ctr">
            <a:solidFill>
              <a:schemeClr val="tx1">
                <a:lumMod val="65000"/>
                <a:lumOff val="35000"/>
              </a:scheme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322F45"/>
                </a:solidFill>
                <a:effectLst/>
                <a:uLnTx/>
                <a:uFillTx/>
                <a:ea typeface="Arial Unicode MS" pitchFamily="34" charset="-128"/>
                <a:cs typeface="Arial Unicode MS" pitchFamily="34" charset="-128"/>
              </a:rPr>
              <a:t>Foreign Passage Desk</a:t>
            </a:r>
            <a:endParaRPr kumimoji="0" lang="en-US" sz="1200" b="1" i="0" u="none" strike="noStrike" kern="0" cap="none" spc="0" normalizeH="0" baseline="0" noProof="0" dirty="0">
              <a:ln>
                <a:noFill/>
              </a:ln>
              <a:solidFill>
                <a:srgbClr val="322F45"/>
              </a:solidFill>
              <a:effectLst/>
              <a:uLnTx/>
              <a:uFillTx/>
              <a:ea typeface="Arial Unicode MS" pitchFamily="34" charset="-128"/>
              <a:cs typeface="Arial Unicode MS" pitchFamily="34" charset="-128"/>
            </a:endParaRPr>
          </a:p>
        </p:txBody>
      </p:sp>
      <p:cxnSp>
        <p:nvCxnSpPr>
          <p:cNvPr id="57" name="מחבר ישר 56"/>
          <p:cNvCxnSpPr/>
          <p:nvPr/>
        </p:nvCxnSpPr>
        <p:spPr bwMode="auto">
          <a:xfrm rot="10800000">
            <a:off x="7143768" y="3857628"/>
            <a:ext cx="428628" cy="0"/>
          </a:xfrm>
          <a:prstGeom prst="line">
            <a:avLst/>
          </a:prstGeom>
          <a:solidFill>
            <a:srgbClr val="F5F6F9">
              <a:alpha val="70000"/>
            </a:srgbClr>
          </a:solidFill>
          <a:ln w="19050" cap="flat" cmpd="sng" algn="ctr">
            <a:solidFill>
              <a:srgbClr val="F3540D"/>
            </a:solidFill>
            <a:prstDash val="solid"/>
            <a:round/>
            <a:headEnd type="none" w="med" len="med"/>
            <a:tailEnd type="none" w="med" len="med"/>
          </a:ln>
          <a:effectLst/>
        </p:spPr>
      </p:cxnSp>
      <p:sp>
        <p:nvSpPr>
          <p:cNvPr id="58" name="TextBox 57"/>
          <p:cNvSpPr txBox="1"/>
          <p:nvPr/>
        </p:nvSpPr>
        <p:spPr>
          <a:xfrm>
            <a:off x="7072330" y="4429132"/>
            <a:ext cx="571504" cy="276999"/>
          </a:xfrm>
          <a:prstGeom prst="rect">
            <a:avLst/>
          </a:prstGeom>
          <a:noFill/>
        </p:spPr>
        <p:txBody>
          <a:bodyPr wrap="square" rtlCol="1">
            <a:spAutoFit/>
          </a:bodyPr>
          <a:lstStyle/>
          <a:p>
            <a:pPr algn="l" rtl="0"/>
            <a:r>
              <a:rPr lang="en-US" sz="1200" b="1" dirty="0" smtClean="0"/>
              <a:t>MAJ</a:t>
            </a:r>
            <a:endParaRPr lang="he-IL" sz="1200" b="1" dirty="0"/>
          </a:p>
        </p:txBody>
      </p:sp>
      <p:cxnSp>
        <p:nvCxnSpPr>
          <p:cNvPr id="60" name="מחבר ישר 59"/>
          <p:cNvCxnSpPr/>
          <p:nvPr/>
        </p:nvCxnSpPr>
        <p:spPr bwMode="auto">
          <a:xfrm rot="10800000" flipV="1">
            <a:off x="1285852" y="2500306"/>
            <a:ext cx="2143137" cy="10320"/>
          </a:xfrm>
          <a:prstGeom prst="line">
            <a:avLst/>
          </a:prstGeom>
          <a:noFill/>
          <a:ln w="19050">
            <a:solidFill>
              <a:srgbClr val="F3540D"/>
            </a:solidFill>
            <a:round/>
            <a:headEnd/>
            <a:tailEnd/>
          </a:ln>
          <a:effectLst/>
        </p:spPr>
      </p:cxnSp>
      <p:sp>
        <p:nvSpPr>
          <p:cNvPr id="104" name="AutoShape 29"/>
          <p:cNvSpPr>
            <a:spLocks noChangeArrowheads="1"/>
          </p:cNvSpPr>
          <p:nvPr/>
        </p:nvSpPr>
        <p:spPr bwMode="auto">
          <a:xfrm>
            <a:off x="3786182" y="4214818"/>
            <a:ext cx="1389062" cy="579438"/>
          </a:xfrm>
          <a:prstGeom prst="roundRect">
            <a:avLst>
              <a:gd name="adj" fmla="val 16667"/>
            </a:avLst>
          </a:prstGeom>
          <a:solidFill>
            <a:srgbClr val="FFFFFF">
              <a:alpha val="70000"/>
            </a:srgbClr>
          </a:solidFill>
          <a:ln w="25400" algn="ctr">
            <a:solidFill>
              <a:schemeClr val="tx1">
                <a:lumMod val="65000"/>
                <a:lumOff val="35000"/>
              </a:scheme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322F45"/>
                </a:solidFill>
                <a:effectLst/>
                <a:uLnTx/>
                <a:uFillTx/>
                <a:ea typeface="Arial Unicode MS" pitchFamily="34" charset="-128"/>
                <a:cs typeface="Arial Unicode MS" pitchFamily="34" charset="-128"/>
              </a:rPr>
              <a:t>Europe 2 Desk</a:t>
            </a:r>
            <a:endParaRPr kumimoji="0" lang="en-US" sz="1200" b="1" i="0" u="none" strike="noStrike" kern="0" cap="none" spc="0" normalizeH="0" baseline="0" noProof="0" dirty="0">
              <a:ln>
                <a:noFill/>
              </a:ln>
              <a:solidFill>
                <a:srgbClr val="322F45"/>
              </a:solidFill>
              <a:effectLst/>
              <a:uLnTx/>
              <a:uFillTx/>
              <a:ea typeface="Arial Unicode MS" pitchFamily="34" charset="-128"/>
              <a:cs typeface="Arial Unicode MS" pitchFamily="34" charset="-128"/>
            </a:endParaRPr>
          </a:p>
        </p:txBody>
      </p:sp>
      <p:sp>
        <p:nvSpPr>
          <p:cNvPr id="102" name="AutoShape 10"/>
          <p:cNvSpPr>
            <a:spLocks noChangeArrowheads="1"/>
          </p:cNvSpPr>
          <p:nvPr/>
        </p:nvSpPr>
        <p:spPr bwMode="auto">
          <a:xfrm>
            <a:off x="6286512" y="2643182"/>
            <a:ext cx="1758950" cy="693739"/>
          </a:xfrm>
          <a:prstGeom prst="roundRect">
            <a:avLst>
              <a:gd name="adj" fmla="val 16667"/>
            </a:avLst>
          </a:prstGeom>
          <a:solidFill>
            <a:srgbClr val="FFFFFF">
              <a:alpha val="70000"/>
            </a:srgbClr>
          </a:solidFill>
          <a:ln w="25400" algn="ctr">
            <a:solidFill>
              <a:schemeClr val="tx1">
                <a:lumMod val="65000"/>
                <a:lumOff val="35000"/>
              </a:scheme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322F45"/>
                </a:solidFill>
                <a:effectLst/>
                <a:uLnTx/>
                <a:uFillTx/>
                <a:ea typeface="Arial Unicode MS" pitchFamily="34" charset="-128"/>
                <a:cs typeface="Arial Unicode MS" pitchFamily="34" charset="-128"/>
              </a:rPr>
              <a:t>Protocol Branch</a:t>
            </a:r>
            <a:endParaRPr kumimoji="0" lang="en-US" sz="1200" b="1" i="0" u="none" strike="noStrike" kern="0" cap="none" spc="0" normalizeH="0" baseline="0" noProof="0" dirty="0">
              <a:ln>
                <a:noFill/>
              </a:ln>
              <a:solidFill>
                <a:srgbClr val="322F45"/>
              </a:solidFill>
              <a:effectLst/>
              <a:uLnTx/>
              <a:uFillTx/>
              <a:ea typeface="Arial Unicode MS" pitchFamily="34" charset="-128"/>
              <a:cs typeface="Arial Unicode MS" pitchFamily="34" charset="-128"/>
            </a:endParaRPr>
          </a:p>
        </p:txBody>
      </p:sp>
      <p:cxnSp>
        <p:nvCxnSpPr>
          <p:cNvPr id="146" name="מחבר ישר 145"/>
          <p:cNvCxnSpPr/>
          <p:nvPr/>
        </p:nvCxnSpPr>
        <p:spPr bwMode="auto">
          <a:xfrm rot="10800000">
            <a:off x="3286116" y="3857628"/>
            <a:ext cx="452438" cy="1588"/>
          </a:xfrm>
          <a:prstGeom prst="line">
            <a:avLst/>
          </a:prstGeom>
          <a:solidFill>
            <a:srgbClr val="F5F6F9">
              <a:alpha val="70000"/>
            </a:srgbClr>
          </a:solidFill>
          <a:ln w="19050" cap="flat" cmpd="sng" algn="ctr">
            <a:solidFill>
              <a:srgbClr val="F3540D"/>
            </a:solidFill>
            <a:prstDash val="solid"/>
            <a:round/>
            <a:headEnd type="none" w="med" len="med"/>
            <a:tailEnd type="none" w="med" len="med"/>
          </a:ln>
          <a:effectLst/>
        </p:spPr>
      </p:cxnSp>
      <p:cxnSp>
        <p:nvCxnSpPr>
          <p:cNvPr id="152" name="מחבר ישר 151"/>
          <p:cNvCxnSpPr/>
          <p:nvPr/>
        </p:nvCxnSpPr>
        <p:spPr bwMode="auto">
          <a:xfrm rot="10800000">
            <a:off x="1285852" y="3786190"/>
            <a:ext cx="452438" cy="1588"/>
          </a:xfrm>
          <a:prstGeom prst="line">
            <a:avLst/>
          </a:prstGeom>
          <a:solidFill>
            <a:srgbClr val="F5F6F9">
              <a:alpha val="70000"/>
            </a:srgbClr>
          </a:solidFill>
          <a:ln w="19050" cap="flat" cmpd="sng" algn="ctr">
            <a:solidFill>
              <a:srgbClr val="F3540D"/>
            </a:solidFill>
            <a:prstDash val="solid"/>
            <a:round/>
            <a:headEnd type="none" w="med" len="med"/>
            <a:tailEnd type="none" w="med" len="med"/>
          </a:ln>
          <a:effectLst/>
        </p:spPr>
      </p:cxnSp>
      <p:cxnSp>
        <p:nvCxnSpPr>
          <p:cNvPr id="153" name="AutoShape 33"/>
          <p:cNvCxnSpPr>
            <a:cxnSpLocks noChangeShapeType="1"/>
          </p:cNvCxnSpPr>
          <p:nvPr/>
        </p:nvCxnSpPr>
        <p:spPr bwMode="auto">
          <a:xfrm rot="5400000">
            <a:off x="679423" y="3892553"/>
            <a:ext cx="1214446" cy="1588"/>
          </a:xfrm>
          <a:prstGeom prst="bentConnector3">
            <a:avLst>
              <a:gd name="adj1" fmla="val 50000"/>
            </a:avLst>
          </a:prstGeom>
          <a:noFill/>
          <a:ln w="19050">
            <a:solidFill>
              <a:srgbClr val="F3540D"/>
            </a:solidFill>
            <a:miter lim="800000"/>
            <a:headEnd/>
            <a:tailEnd/>
          </a:ln>
          <a:effectLst/>
        </p:spPr>
      </p:cxnSp>
      <p:cxnSp>
        <p:nvCxnSpPr>
          <p:cNvPr id="154" name="מחבר ישר 153"/>
          <p:cNvCxnSpPr/>
          <p:nvPr/>
        </p:nvCxnSpPr>
        <p:spPr bwMode="auto">
          <a:xfrm rot="10800000">
            <a:off x="1285852" y="4500570"/>
            <a:ext cx="428628" cy="0"/>
          </a:xfrm>
          <a:prstGeom prst="line">
            <a:avLst/>
          </a:prstGeom>
          <a:solidFill>
            <a:srgbClr val="F5F6F9">
              <a:alpha val="70000"/>
            </a:srgbClr>
          </a:solidFill>
          <a:ln w="19050" cap="flat" cmpd="sng" algn="ctr">
            <a:solidFill>
              <a:srgbClr val="F3540D"/>
            </a:solidFill>
            <a:prstDash val="solid"/>
            <a:round/>
            <a:headEnd type="none" w="med" len="med"/>
            <a:tailEnd type="none" w="med" len="med"/>
          </a:ln>
          <a:effectLst/>
        </p:spPr>
      </p:cxnSp>
      <p:sp>
        <p:nvSpPr>
          <p:cNvPr id="157" name="Line 81"/>
          <p:cNvSpPr>
            <a:spLocks noChangeShapeType="1"/>
          </p:cNvSpPr>
          <p:nvPr/>
        </p:nvSpPr>
        <p:spPr bwMode="auto">
          <a:xfrm>
            <a:off x="1285852" y="2500306"/>
            <a:ext cx="0" cy="214314"/>
          </a:xfrm>
          <a:prstGeom prst="line">
            <a:avLst/>
          </a:prstGeom>
          <a:noFill/>
          <a:ln w="19050">
            <a:solidFill>
              <a:srgbClr val="F3540D"/>
            </a:solidFill>
            <a:round/>
            <a:headEnd/>
            <a:tailEnd/>
          </a:ln>
          <a:effectLst/>
        </p:spPr>
        <p:txBody>
          <a:bodyPr wrap="square" anchor="ctr">
            <a:spAutoFit/>
          </a:bodyPr>
          <a:lstStyle/>
          <a:p>
            <a:endParaRPr lang="he-IL"/>
          </a:p>
        </p:txBody>
      </p:sp>
      <p:cxnSp>
        <p:nvCxnSpPr>
          <p:cNvPr id="165" name="מחבר ישר 164"/>
          <p:cNvCxnSpPr/>
          <p:nvPr/>
        </p:nvCxnSpPr>
        <p:spPr bwMode="auto">
          <a:xfrm rot="10800000">
            <a:off x="5214942" y="3929066"/>
            <a:ext cx="357190" cy="0"/>
          </a:xfrm>
          <a:prstGeom prst="line">
            <a:avLst/>
          </a:prstGeom>
          <a:solidFill>
            <a:srgbClr val="F5F6F9">
              <a:alpha val="70000"/>
            </a:srgbClr>
          </a:solidFill>
          <a:ln w="19050" cap="flat" cmpd="sng" algn="ctr">
            <a:solidFill>
              <a:srgbClr val="F3540D"/>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59</a:t>
            </a:fld>
            <a:endParaRPr lang="he-IL" sz="1800" dirty="0">
              <a:solidFill>
                <a:schemeClr val="bg2"/>
              </a:solidFill>
              <a:cs typeface="Arial" pitchFamily="34" charset="0"/>
            </a:endParaRPr>
          </a:p>
        </p:txBody>
      </p:sp>
      <p:sp>
        <p:nvSpPr>
          <p:cNvPr id="8" name="TextBox 7"/>
          <p:cNvSpPr txBox="1"/>
          <p:nvPr/>
        </p:nvSpPr>
        <p:spPr>
          <a:xfrm>
            <a:off x="1500227"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International Military Cooperation Department</a:t>
            </a:r>
            <a:endParaRPr lang="en-US" sz="2000" dirty="0"/>
          </a:p>
          <a:p>
            <a:pPr algn="just" rtl="0">
              <a:defRPr/>
            </a:pPr>
            <a:endParaRPr lang="en-US" sz="1400" u="sng" dirty="0"/>
          </a:p>
          <a:p>
            <a:pPr algn="just" rtl="0">
              <a:defRPr/>
            </a:pPr>
            <a:endParaRPr lang="en-US" sz="1400" dirty="0"/>
          </a:p>
        </p:txBody>
      </p:sp>
      <p:sp>
        <p:nvSpPr>
          <p:cNvPr id="58" name="TextBox 57"/>
          <p:cNvSpPr txBox="1"/>
          <p:nvPr/>
        </p:nvSpPr>
        <p:spPr>
          <a:xfrm>
            <a:off x="214282" y="928670"/>
            <a:ext cx="8643998" cy="4350550"/>
          </a:xfrm>
          <a:prstGeom prst="rect">
            <a:avLst/>
          </a:prstGeom>
          <a:noFill/>
        </p:spPr>
        <p:txBody>
          <a:bodyPr wrap="square" rtlCol="1">
            <a:spAutoFit/>
          </a:bodyPr>
          <a:lstStyle/>
          <a:p>
            <a:pPr algn="l" rtl="0"/>
            <a:r>
              <a:rPr lang="en-US" sz="1600" b="1" dirty="0" smtClean="0">
                <a:latin typeface="+mn-lt"/>
              </a:rPr>
              <a:t>Mission Statement:</a:t>
            </a:r>
          </a:p>
          <a:p>
            <a:pPr algn="l" rtl="0"/>
            <a:endParaRPr lang="en-US" sz="1600" dirty="0" smtClean="0">
              <a:latin typeface="+mn-lt"/>
            </a:endParaRPr>
          </a:p>
          <a:p>
            <a:pPr algn="just" rtl="0">
              <a:lnSpc>
                <a:spcPct val="150000"/>
              </a:lnSpc>
              <a:buClr>
                <a:schemeClr val="accent6">
                  <a:lumMod val="75000"/>
                </a:schemeClr>
              </a:buClr>
              <a:buFont typeface="Wingdings" pitchFamily="2" charset="2"/>
              <a:buChar char="Ø"/>
            </a:pPr>
            <a:r>
              <a:rPr lang="en-US" sz="1600" dirty="0" smtClean="0">
                <a:latin typeface="+mn-lt"/>
                <a:cs typeface="Times New Roman" pitchFamily="18" charset="0"/>
              </a:rPr>
              <a:t>The Department is the leading policy-maker for IDF international military cooperation, implementing the General Staff’s international activities and functioning as the guiding authority for the IDF Protocol </a:t>
            </a:r>
          </a:p>
          <a:p>
            <a:pPr algn="just" rtl="0">
              <a:buClr>
                <a:schemeClr val="accent6">
                  <a:lumMod val="75000"/>
                </a:schemeClr>
              </a:buClr>
            </a:pPr>
            <a:endParaRPr lang="en-US" sz="1600" dirty="0" smtClean="0">
              <a:latin typeface="+mn-lt"/>
              <a:cs typeface="Times New Roman" pitchFamily="18" charset="0"/>
            </a:endParaRPr>
          </a:p>
          <a:p>
            <a:pPr algn="l" rtl="0">
              <a:buClr>
                <a:schemeClr val="accent6">
                  <a:lumMod val="75000"/>
                </a:schemeClr>
              </a:buClr>
            </a:pPr>
            <a:r>
              <a:rPr lang="en-US" sz="1600" b="1" dirty="0" smtClean="0">
                <a:latin typeface="+mn-lt"/>
              </a:rPr>
              <a:t>Purpose:</a:t>
            </a:r>
          </a:p>
          <a:p>
            <a:pPr marL="723900" indent="-723900" algn="just" rtl="0" eaLnBrk="0" hangingPunct="0">
              <a:lnSpc>
                <a:spcPct val="160000"/>
              </a:lnSpc>
              <a:spcBef>
                <a:spcPct val="20000"/>
              </a:spcBef>
              <a:buClr>
                <a:schemeClr val="accent6">
                  <a:lumMod val="75000"/>
                </a:schemeClr>
              </a:buClr>
              <a:buFont typeface="Wingdings" pitchFamily="2" charset="2"/>
              <a:buChar char="Ø"/>
            </a:pPr>
            <a:r>
              <a:rPr lang="en-US" sz="1600" dirty="0" smtClean="0">
                <a:latin typeface="+mn-lt"/>
                <a:cs typeface="Times New Roman" pitchFamily="18" charset="0"/>
              </a:rPr>
              <a:t>International military cooperation policies</a:t>
            </a:r>
          </a:p>
          <a:p>
            <a:pPr marL="723900" indent="-723900" algn="just" rtl="0" eaLnBrk="0" hangingPunct="0">
              <a:lnSpc>
                <a:spcPct val="160000"/>
              </a:lnSpc>
              <a:spcBef>
                <a:spcPct val="20000"/>
              </a:spcBef>
              <a:buClr>
                <a:schemeClr val="accent6">
                  <a:lumMod val="75000"/>
                </a:schemeClr>
              </a:buClr>
              <a:buFont typeface="Wingdings" pitchFamily="2" charset="2"/>
              <a:buChar char="Ø"/>
            </a:pPr>
            <a:r>
              <a:rPr lang="en-US" sz="1600" dirty="0" smtClean="0">
                <a:latin typeface="+mn-lt"/>
                <a:cs typeface="Times New Roman" pitchFamily="18" charset="0"/>
              </a:rPr>
              <a:t>Aggregate international military cooperation</a:t>
            </a:r>
          </a:p>
          <a:p>
            <a:pPr marL="723900" indent="-723900" algn="just" rtl="0" eaLnBrk="0" hangingPunct="0">
              <a:lnSpc>
                <a:spcPct val="160000"/>
              </a:lnSpc>
              <a:spcBef>
                <a:spcPct val="20000"/>
              </a:spcBef>
              <a:buClr>
                <a:schemeClr val="accent6">
                  <a:lumMod val="75000"/>
                </a:schemeClr>
              </a:buClr>
              <a:buFont typeface="Wingdings" pitchFamily="2" charset="2"/>
              <a:buChar char="Ø"/>
            </a:pPr>
            <a:r>
              <a:rPr lang="en-US" sz="1600" dirty="0" smtClean="0">
                <a:latin typeface="+mn-lt"/>
                <a:cs typeface="Times New Roman" pitchFamily="18" charset="0"/>
              </a:rPr>
              <a:t>POC for military attachés (IDF and foreign)</a:t>
            </a:r>
          </a:p>
          <a:p>
            <a:pPr marL="723900" indent="-723900" algn="just" rtl="0" eaLnBrk="0" hangingPunct="0">
              <a:lnSpc>
                <a:spcPct val="160000"/>
              </a:lnSpc>
              <a:spcBef>
                <a:spcPct val="20000"/>
              </a:spcBef>
              <a:buClr>
                <a:schemeClr val="accent6">
                  <a:lumMod val="75000"/>
                </a:schemeClr>
              </a:buClr>
              <a:buFont typeface="Wingdings" pitchFamily="2" charset="2"/>
              <a:buChar char="Ø"/>
            </a:pPr>
            <a:r>
              <a:rPr lang="en-US" sz="1600" dirty="0" smtClean="0">
                <a:latin typeface="+mn-lt"/>
                <a:cs typeface="Times New Roman" pitchFamily="18" charset="0"/>
              </a:rPr>
              <a:t>Professional military information exchange</a:t>
            </a:r>
          </a:p>
          <a:p>
            <a:pPr marL="723900" indent="-723900" algn="just" rtl="0" eaLnBrk="0" hangingPunct="0">
              <a:lnSpc>
                <a:spcPct val="160000"/>
              </a:lnSpc>
              <a:spcBef>
                <a:spcPct val="20000"/>
              </a:spcBef>
              <a:buClr>
                <a:schemeClr val="accent6">
                  <a:lumMod val="75000"/>
                </a:schemeClr>
              </a:buClr>
              <a:buFont typeface="Wingdings" pitchFamily="2" charset="2"/>
              <a:buChar char="Ø"/>
            </a:pPr>
            <a:r>
              <a:rPr lang="en-US" sz="1600" dirty="0" smtClean="0">
                <a:latin typeface="+mn-lt"/>
                <a:cs typeface="Times New Roman" pitchFamily="18" charset="0"/>
              </a:rPr>
              <a:t>Strengthen international legitimacy for IDF activity</a:t>
            </a:r>
            <a:endParaRPr lang="he-IL" sz="1600" dirty="0" smtClean="0">
              <a:latin typeface="+mn-lt"/>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1"/>
          </p:nvPr>
        </p:nvSpPr>
        <p:spPr/>
        <p:txBody>
          <a:bodyPr/>
          <a:lstStyle/>
          <a:p>
            <a:pPr>
              <a:defRPr/>
            </a:pPr>
            <a:fld id="{F50030FC-B0FB-4CE1-ACEE-E6F57A60E344}" type="slidenum">
              <a:rPr lang="he-IL" sz="1800" smtClean="0">
                <a:solidFill>
                  <a:schemeClr val="bg2"/>
                </a:solidFill>
                <a:ea typeface="+mn-ea"/>
                <a:cs typeface="Arial" pitchFamily="34" charset="0"/>
              </a:rPr>
              <a:pPr>
                <a:defRPr/>
              </a:pPr>
              <a:t>6</a:t>
            </a:fld>
            <a:endParaRPr lang="he-IL" sz="1800" dirty="0">
              <a:solidFill>
                <a:schemeClr val="bg2"/>
              </a:solidFill>
              <a:ea typeface="+mn-ea"/>
              <a:cs typeface="Arial" pitchFamily="34" charset="0"/>
            </a:endParaRPr>
          </a:p>
        </p:txBody>
      </p:sp>
      <p:sp>
        <p:nvSpPr>
          <p:cNvPr id="4" name="Rectangle 16"/>
          <p:cNvSpPr>
            <a:spLocks noChangeArrowheads="1"/>
          </p:cNvSpPr>
          <p:nvPr/>
        </p:nvSpPr>
        <p:spPr bwMode="auto">
          <a:xfrm>
            <a:off x="0" y="1974850"/>
            <a:ext cx="9144000" cy="216853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18900000" scaled="0"/>
          </a:gradFill>
          <a:ln w="9525">
            <a:noFill/>
            <a:miter lim="800000"/>
            <a:headEnd/>
            <a:tailEnd/>
          </a:ln>
          <a:effectLst/>
        </p:spPr>
        <p:txBody>
          <a:bodyPr wrap="none" anchor="ctr"/>
          <a:lstStyle/>
          <a:p>
            <a:pPr>
              <a:defRPr/>
            </a:pPr>
            <a:endParaRPr lang="he-IL"/>
          </a:p>
        </p:txBody>
      </p:sp>
      <p:pic>
        <p:nvPicPr>
          <p:cNvPr id="5" name="Picture 5" descr="צהל צבע אנגלית"/>
          <p:cNvPicPr>
            <a:picLocks noChangeAspect="1" noChangeArrowheads="1"/>
          </p:cNvPicPr>
          <p:nvPr/>
        </p:nvPicPr>
        <p:blipFill>
          <a:blip r:embed="rId2" cstate="email"/>
          <a:stretch>
            <a:fillRect/>
          </a:stretch>
        </p:blipFill>
        <p:spPr bwMode="auto">
          <a:xfrm>
            <a:off x="3428992" y="3929066"/>
            <a:ext cx="2420314" cy="21431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ectangle 44"/>
          <p:cNvSpPr>
            <a:spLocks noChangeArrowheads="1"/>
          </p:cNvSpPr>
          <p:nvPr/>
        </p:nvSpPr>
        <p:spPr bwMode="auto">
          <a:xfrm>
            <a:off x="14761" y="2428868"/>
            <a:ext cx="9129239" cy="1569660"/>
          </a:xfrm>
          <a:prstGeom prst="rect">
            <a:avLst/>
          </a:prstGeom>
          <a:noFill/>
          <a:ln w="9525">
            <a:noFill/>
            <a:miter lim="800000"/>
            <a:headEnd/>
            <a:tailEnd/>
          </a:ln>
        </p:spPr>
        <p:txBody>
          <a:bodyPr wrap="square">
            <a:spAutoFit/>
          </a:bodyPr>
          <a:lstStyle/>
          <a:p>
            <a:pPr algn="ctr" rtl="0">
              <a:spcBef>
                <a:spcPct val="50000"/>
              </a:spcBef>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Defense Doctrine and MOD-IDF Relations </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60</a:t>
            </a:fld>
            <a:endParaRPr lang="he-IL" sz="1800" dirty="0">
              <a:solidFill>
                <a:schemeClr val="bg2"/>
              </a:solidFill>
              <a:cs typeface="Arial" pitchFamily="34" charset="0"/>
            </a:endParaRPr>
          </a:p>
        </p:txBody>
      </p:sp>
      <p:sp>
        <p:nvSpPr>
          <p:cNvPr id="4" name="כותרת 3"/>
          <p:cNvSpPr txBox="1">
            <a:spLocks/>
          </p:cNvSpPr>
          <p:nvPr/>
        </p:nvSpPr>
        <p:spPr>
          <a:xfrm>
            <a:off x="457200" y="2428868"/>
            <a:ext cx="8229600" cy="1143000"/>
          </a:xfrm>
          <a:prstGeom prst="rect">
            <a:avLst/>
          </a:prstGeom>
        </p:spPr>
        <p:txBody>
          <a:bodyPr/>
          <a:lstStyle/>
          <a:p>
            <a:pPr marL="0" marR="0" lvl="0" indent="0" algn="ctr" defTabSz="914400" rtl="0" eaLnBrk="0" latinLnBrk="0" hangingPunct="0">
              <a:lnSpc>
                <a:spcPct val="100000"/>
              </a:lnSpc>
              <a:buClrTx/>
              <a:buSzTx/>
              <a:buFontTx/>
              <a:buNone/>
              <a:tabLst/>
              <a:defRPr/>
            </a:pPr>
            <a:endParaRPr lang="he-IL" sz="3600" b="1" dirty="0">
              <a:ea typeface="+mj-ea"/>
              <a:cs typeface="+mn-cs"/>
            </a:endParaRPr>
          </a:p>
        </p:txBody>
      </p:sp>
      <p:sp>
        <p:nvSpPr>
          <p:cNvPr id="10" name="Rectangle 16"/>
          <p:cNvSpPr>
            <a:spLocks noChangeArrowheads="1"/>
          </p:cNvSpPr>
          <p:nvPr/>
        </p:nvSpPr>
        <p:spPr bwMode="auto">
          <a:xfrm>
            <a:off x="0" y="1974850"/>
            <a:ext cx="9144000" cy="216853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18900000" scaled="0"/>
          </a:gradFill>
          <a:ln w="9525">
            <a:noFill/>
            <a:miter lim="800000"/>
            <a:headEnd/>
            <a:tailEnd/>
          </a:ln>
          <a:effectLst/>
        </p:spPr>
        <p:txBody>
          <a:bodyPr wrap="none" anchor="ctr"/>
          <a:lstStyle/>
          <a:p>
            <a:pPr>
              <a:defRPr/>
            </a:pPr>
            <a:endParaRPr lang="he-IL"/>
          </a:p>
        </p:txBody>
      </p:sp>
      <p:pic>
        <p:nvPicPr>
          <p:cNvPr id="11" name="Picture 5" descr="צהל צבע אנגלית"/>
          <p:cNvPicPr>
            <a:picLocks noChangeAspect="1" noChangeArrowheads="1"/>
          </p:cNvPicPr>
          <p:nvPr/>
        </p:nvPicPr>
        <p:blipFill>
          <a:blip r:embed="rId2" cstate="email"/>
          <a:stretch>
            <a:fillRect/>
          </a:stretch>
        </p:blipFill>
        <p:spPr bwMode="auto">
          <a:xfrm>
            <a:off x="3428992" y="3286124"/>
            <a:ext cx="2420314" cy="21431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Rectangle 44"/>
          <p:cNvSpPr>
            <a:spLocks noChangeArrowheads="1"/>
          </p:cNvSpPr>
          <p:nvPr/>
        </p:nvSpPr>
        <p:spPr bwMode="auto">
          <a:xfrm>
            <a:off x="14761" y="2428868"/>
            <a:ext cx="9129239" cy="830997"/>
          </a:xfrm>
          <a:prstGeom prst="rect">
            <a:avLst/>
          </a:prstGeom>
          <a:noFill/>
          <a:ln w="9525">
            <a:noFill/>
            <a:miter lim="800000"/>
            <a:headEnd/>
            <a:tailEnd/>
          </a:ln>
        </p:spPr>
        <p:txBody>
          <a:bodyPr wrap="square">
            <a:spAutoFit/>
          </a:bodyPr>
          <a:lstStyle/>
          <a:p>
            <a:pPr algn="ctr" rtl="0">
              <a:spcBef>
                <a:spcPct val="50000"/>
              </a:spcBef>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IDF Foreign Relations System</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63060270-BF2F-42C0-8991-075DF61B8FBF}" type="slidenum">
              <a:rPr lang="he-IL" sz="1800" smtClean="0">
                <a:solidFill>
                  <a:schemeClr val="bg2"/>
                </a:solidFill>
                <a:cs typeface="Arial" pitchFamily="34" charset="0"/>
              </a:rPr>
              <a:pPr>
                <a:defRPr/>
              </a:pPr>
              <a:t>61</a:t>
            </a:fld>
            <a:endParaRPr lang="he-IL" sz="1800" dirty="0">
              <a:solidFill>
                <a:schemeClr val="bg2"/>
              </a:solidFill>
              <a:cs typeface="Arial" pitchFamily="34" charset="0"/>
            </a:endParaRPr>
          </a:p>
        </p:txBody>
      </p:sp>
      <p:sp>
        <p:nvSpPr>
          <p:cNvPr id="8" name="TextBox 7"/>
          <p:cNvSpPr txBox="1"/>
          <p:nvPr/>
        </p:nvSpPr>
        <p:spPr>
          <a:xfrm>
            <a:off x="1500166" y="285728"/>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The IDF’s Foreign Relations System</a:t>
            </a:r>
            <a:endParaRPr lang="en-US" sz="2000" b="1" dirty="0">
              <a:effectLst>
                <a:outerShdw blurRad="38100" dist="38100" dir="2700000" algn="tl">
                  <a:srgbClr val="000000">
                    <a:alpha val="43137"/>
                  </a:srgbClr>
                </a:outerShdw>
              </a:effectLst>
            </a:endParaRPr>
          </a:p>
          <a:p>
            <a:pPr algn="just" rtl="0">
              <a:defRPr/>
            </a:pPr>
            <a:endParaRPr lang="en-US" sz="1400" u="sng" dirty="0"/>
          </a:p>
          <a:p>
            <a:pPr algn="just" rtl="0">
              <a:defRPr/>
            </a:pPr>
            <a:endParaRPr lang="en-US" sz="1400" dirty="0"/>
          </a:p>
        </p:txBody>
      </p:sp>
      <p:sp>
        <p:nvSpPr>
          <p:cNvPr id="515" name="מלבן 514"/>
          <p:cNvSpPr/>
          <p:nvPr/>
        </p:nvSpPr>
        <p:spPr>
          <a:xfrm>
            <a:off x="6786578" y="3857628"/>
            <a:ext cx="2143140" cy="1000132"/>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Israeli defense Attaches Abroad</a:t>
            </a:r>
            <a:endParaRPr lang="he-IL" b="1" dirty="0">
              <a:solidFill>
                <a:schemeClr val="tx1"/>
              </a:solidFill>
            </a:endParaRPr>
          </a:p>
        </p:txBody>
      </p:sp>
      <p:sp>
        <p:nvSpPr>
          <p:cNvPr id="516" name="מלבן 515"/>
          <p:cNvSpPr/>
          <p:nvPr/>
        </p:nvSpPr>
        <p:spPr>
          <a:xfrm>
            <a:off x="6786578" y="2000240"/>
            <a:ext cx="2143140" cy="1000132"/>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Foreign Defense Attaches in Israel</a:t>
            </a:r>
            <a:endParaRPr lang="he-IL" b="1" dirty="0">
              <a:solidFill>
                <a:schemeClr val="tx1"/>
              </a:solidFill>
            </a:endParaRPr>
          </a:p>
        </p:txBody>
      </p:sp>
      <p:sp>
        <p:nvSpPr>
          <p:cNvPr id="517" name="חץ ימינה 516"/>
          <p:cNvSpPr/>
          <p:nvPr/>
        </p:nvSpPr>
        <p:spPr>
          <a:xfrm>
            <a:off x="5715008" y="1214422"/>
            <a:ext cx="642942" cy="5072098"/>
          </a:xfrm>
          <a:prstGeom prst="rightArrow">
            <a:avLst/>
          </a:prstGeom>
          <a:solidFill>
            <a:srgbClr val="5C94EE"/>
          </a:solidFill>
          <a:ln>
            <a:solidFill>
              <a:srgbClr val="5C94E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8" name="מלבן 517"/>
          <p:cNvSpPr/>
          <p:nvPr/>
        </p:nvSpPr>
        <p:spPr>
          <a:xfrm>
            <a:off x="214282" y="1071546"/>
            <a:ext cx="3571900" cy="357190"/>
          </a:xfrm>
          <a:prstGeom prst="rect">
            <a:avLst/>
          </a:prstGeom>
          <a:solidFill>
            <a:srgbClr val="5C9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IMCD</a:t>
            </a:r>
            <a:endParaRPr lang="he-IL" b="1" dirty="0">
              <a:solidFill>
                <a:schemeClr val="tx1"/>
              </a:solidFill>
            </a:endParaRPr>
          </a:p>
        </p:txBody>
      </p:sp>
      <p:sp>
        <p:nvSpPr>
          <p:cNvPr id="520" name="מלבן 519"/>
          <p:cNvSpPr/>
          <p:nvPr/>
        </p:nvSpPr>
        <p:spPr>
          <a:xfrm>
            <a:off x="214282" y="4786322"/>
            <a:ext cx="3643338" cy="357190"/>
          </a:xfrm>
          <a:prstGeom prst="rect">
            <a:avLst/>
          </a:prstGeom>
          <a:solidFill>
            <a:srgbClr val="5C9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Military Services</a:t>
            </a:r>
            <a:endParaRPr lang="he-IL" b="1" dirty="0">
              <a:solidFill>
                <a:schemeClr val="tx1"/>
              </a:solidFill>
            </a:endParaRPr>
          </a:p>
        </p:txBody>
      </p:sp>
      <p:sp>
        <p:nvSpPr>
          <p:cNvPr id="521" name="מלבן 520"/>
          <p:cNvSpPr/>
          <p:nvPr/>
        </p:nvSpPr>
        <p:spPr>
          <a:xfrm>
            <a:off x="4929190" y="1071546"/>
            <a:ext cx="714380" cy="5214974"/>
          </a:xfrm>
          <a:prstGeom prst="rect">
            <a:avLst/>
          </a:prstGeom>
          <a:solidFill>
            <a:srgbClr val="D1C9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r>
              <a:rPr lang="en-US" sz="2000" b="1" dirty="0" smtClean="0">
                <a:solidFill>
                  <a:schemeClr val="tx1"/>
                </a:solidFill>
              </a:rPr>
              <a:t>Realization and Promotion of the Corps Interests</a:t>
            </a:r>
            <a:endParaRPr lang="he-IL" sz="2000" b="1" dirty="0">
              <a:solidFill>
                <a:schemeClr val="tx1"/>
              </a:solidFill>
            </a:endParaRPr>
          </a:p>
        </p:txBody>
      </p:sp>
      <p:sp>
        <p:nvSpPr>
          <p:cNvPr id="522" name="TextBox 521"/>
          <p:cNvSpPr txBox="1"/>
          <p:nvPr/>
        </p:nvSpPr>
        <p:spPr>
          <a:xfrm>
            <a:off x="142844" y="2643182"/>
            <a:ext cx="1357322" cy="523220"/>
          </a:xfrm>
          <a:prstGeom prst="rect">
            <a:avLst/>
          </a:prstGeom>
          <a:noFill/>
        </p:spPr>
        <p:txBody>
          <a:bodyPr wrap="square" rtlCol="1">
            <a:spAutoFit/>
          </a:bodyPr>
          <a:lstStyle/>
          <a:p>
            <a:pPr algn="l" rtl="0"/>
            <a:r>
              <a:rPr lang="en-US" sz="2800" b="1" dirty="0" smtClean="0"/>
              <a:t>Policy</a:t>
            </a:r>
            <a:endParaRPr lang="he-IL" sz="2800" b="1" dirty="0"/>
          </a:p>
        </p:txBody>
      </p:sp>
      <p:cxnSp>
        <p:nvCxnSpPr>
          <p:cNvPr id="524" name="מחבר ישר 523"/>
          <p:cNvCxnSpPr/>
          <p:nvPr/>
        </p:nvCxnSpPr>
        <p:spPr>
          <a:xfrm rot="5400000">
            <a:off x="-32" y="3071810"/>
            <a:ext cx="3000396" cy="0"/>
          </a:xfrm>
          <a:prstGeom prst="line">
            <a:avLst/>
          </a:prstGeom>
          <a:ln w="6350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6" name="חץ ימינה 525"/>
          <p:cNvSpPr/>
          <p:nvPr/>
        </p:nvSpPr>
        <p:spPr>
          <a:xfrm>
            <a:off x="4214810" y="4500570"/>
            <a:ext cx="642942" cy="2000264"/>
          </a:xfrm>
          <a:prstGeom prst="rightArrow">
            <a:avLst/>
          </a:prstGeom>
          <a:solidFill>
            <a:srgbClr val="5C94EE"/>
          </a:solidFill>
          <a:ln>
            <a:solidFill>
              <a:srgbClr val="5C94E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7" name="חץ ימינה 526"/>
          <p:cNvSpPr/>
          <p:nvPr/>
        </p:nvSpPr>
        <p:spPr>
          <a:xfrm>
            <a:off x="4214810" y="1071546"/>
            <a:ext cx="642942" cy="2000264"/>
          </a:xfrm>
          <a:prstGeom prst="rightArrow">
            <a:avLst/>
          </a:prstGeom>
          <a:solidFill>
            <a:srgbClr val="5C94EE"/>
          </a:solidFill>
          <a:ln>
            <a:solidFill>
              <a:srgbClr val="5C94E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8" name="מלבן 527"/>
          <p:cNvSpPr/>
          <p:nvPr/>
        </p:nvSpPr>
        <p:spPr>
          <a:xfrm>
            <a:off x="1785918" y="1571612"/>
            <a:ext cx="2071702" cy="500066"/>
          </a:xfrm>
          <a:prstGeom prst="rect">
            <a:avLst/>
          </a:prstGeom>
          <a:noFill/>
          <a:ln>
            <a:solidFill>
              <a:srgbClr val="5C94E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rPr>
              <a:t>Strategic Military Information PR</a:t>
            </a:r>
            <a:endParaRPr lang="he-IL" sz="1400" b="1" dirty="0">
              <a:solidFill>
                <a:schemeClr val="tx1"/>
              </a:solidFill>
            </a:endParaRPr>
          </a:p>
        </p:txBody>
      </p:sp>
      <p:sp>
        <p:nvSpPr>
          <p:cNvPr id="529" name="מלבן 528"/>
          <p:cNvSpPr/>
          <p:nvPr/>
        </p:nvSpPr>
        <p:spPr>
          <a:xfrm>
            <a:off x="1785918" y="2143116"/>
            <a:ext cx="2071702" cy="500066"/>
          </a:xfrm>
          <a:prstGeom prst="rect">
            <a:avLst/>
          </a:prstGeom>
          <a:noFill/>
          <a:ln>
            <a:solidFill>
              <a:srgbClr val="5C94E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rPr>
              <a:t>Executing bi- and multi-lateral activities</a:t>
            </a:r>
            <a:endParaRPr lang="he-IL" sz="1400" b="1" dirty="0">
              <a:solidFill>
                <a:schemeClr val="tx1"/>
              </a:solidFill>
            </a:endParaRPr>
          </a:p>
        </p:txBody>
      </p:sp>
      <p:sp>
        <p:nvSpPr>
          <p:cNvPr id="530" name="מלבן 529"/>
          <p:cNvSpPr/>
          <p:nvPr/>
        </p:nvSpPr>
        <p:spPr>
          <a:xfrm>
            <a:off x="1785918" y="2714620"/>
            <a:ext cx="2071702" cy="500066"/>
          </a:xfrm>
          <a:prstGeom prst="rect">
            <a:avLst/>
          </a:prstGeom>
          <a:noFill/>
          <a:ln>
            <a:solidFill>
              <a:srgbClr val="5C94E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rPr>
              <a:t>Military Diplomatic Training Center</a:t>
            </a:r>
            <a:endParaRPr lang="he-IL" sz="1400" b="1" dirty="0">
              <a:solidFill>
                <a:schemeClr val="tx1"/>
              </a:solidFill>
            </a:endParaRPr>
          </a:p>
        </p:txBody>
      </p:sp>
      <p:sp>
        <p:nvSpPr>
          <p:cNvPr id="531" name="מלבן 530"/>
          <p:cNvSpPr/>
          <p:nvPr/>
        </p:nvSpPr>
        <p:spPr>
          <a:xfrm>
            <a:off x="1785918" y="3286124"/>
            <a:ext cx="2071702" cy="500066"/>
          </a:xfrm>
          <a:prstGeom prst="rect">
            <a:avLst/>
          </a:prstGeom>
          <a:noFill/>
          <a:ln>
            <a:solidFill>
              <a:srgbClr val="5C94E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rPr>
              <a:t>Staff Support to the IDF Attaches</a:t>
            </a:r>
            <a:endParaRPr lang="he-IL" sz="1400" b="1" dirty="0">
              <a:solidFill>
                <a:schemeClr val="tx1"/>
              </a:solidFill>
            </a:endParaRPr>
          </a:p>
        </p:txBody>
      </p:sp>
      <p:sp>
        <p:nvSpPr>
          <p:cNvPr id="532" name="מלבן 531"/>
          <p:cNvSpPr/>
          <p:nvPr/>
        </p:nvSpPr>
        <p:spPr>
          <a:xfrm>
            <a:off x="1785918" y="3857628"/>
            <a:ext cx="2071702" cy="714380"/>
          </a:xfrm>
          <a:prstGeom prst="rect">
            <a:avLst/>
          </a:prstGeom>
          <a:noFill/>
          <a:ln>
            <a:solidFill>
              <a:srgbClr val="5C94E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rPr>
              <a:t>Emergency – IDF Policy towards the International Arena</a:t>
            </a:r>
            <a:endParaRPr lang="he-IL" sz="1400" b="1" dirty="0">
              <a:solidFill>
                <a:schemeClr val="tx1"/>
              </a:solidFill>
            </a:endParaRPr>
          </a:p>
        </p:txBody>
      </p:sp>
      <p:graphicFrame>
        <p:nvGraphicFramePr>
          <p:cNvPr id="534" name="Object 5"/>
          <p:cNvGraphicFramePr>
            <a:graphicFrameLocks noGrp="1" noChangeAspect="1"/>
          </p:cNvGraphicFramePr>
          <p:nvPr/>
        </p:nvGraphicFramePr>
        <p:xfrm>
          <a:off x="2571736" y="5214950"/>
          <a:ext cx="574599" cy="750879"/>
        </p:xfrm>
        <a:graphic>
          <a:graphicData uri="http://schemas.openxmlformats.org/presentationml/2006/ole">
            <mc:AlternateContent xmlns:mc="http://schemas.openxmlformats.org/markup-compatibility/2006">
              <mc:Choice xmlns:v="urn:schemas-microsoft-com:vml" Requires="v">
                <p:oleObj spid="_x0000_s1042" name="Image" r:id="rId3" imgW="2940000" imgH="3852000" progId="">
                  <p:embed/>
                </p:oleObj>
              </mc:Choice>
              <mc:Fallback>
                <p:oleObj name="Image" r:id="rId3" imgW="2940000" imgH="3852000" progId="">
                  <p:embed/>
                  <p:pic>
                    <p:nvPicPr>
                      <p:cNvPr id="0" name="Picture 1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5214950"/>
                        <a:ext cx="574599" cy="750879"/>
                      </a:xfrm>
                      <a:prstGeom prst="rect">
                        <a:avLst/>
                      </a:prstGeom>
                      <a:noFill/>
                      <a:ln>
                        <a:noFill/>
                      </a:ln>
                      <a:effectLst/>
                      <a:extLst>
                        <a:ext uri="{909E8E84-426E-40DD-AFC4-6F175D3DCCD1}">
                          <a14:hiddenFill xmlns:a14="http://schemas.microsoft.com/office/drawing/2010/main">
                            <a:gradFill rotWithShape="1">
                              <a:gsLst>
                                <a:gs pos="0">
                                  <a:schemeClr val="accent1">
                                    <a:alpha val="78000"/>
                                  </a:schemeClr>
                                </a:gs>
                                <a:gs pos="100000">
                                  <a:schemeClr val="bg1">
                                    <a:alpha val="21001"/>
                                  </a:schemeClr>
                                </a:gs>
                              </a:gsLst>
                              <a:lin ang="5400000" scaled="1"/>
                            </a:gra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35" name="Picture 6" descr="big_tag_mazi"/>
          <p:cNvPicPr>
            <a:picLocks noChangeAspect="1" noChangeArrowheads="1"/>
          </p:cNvPicPr>
          <p:nvPr/>
        </p:nvPicPr>
        <p:blipFill>
          <a:blip r:embed="rId5" cstate="print"/>
          <a:srcRect/>
          <a:stretch>
            <a:fillRect/>
          </a:stretch>
        </p:blipFill>
        <p:spPr bwMode="auto">
          <a:xfrm>
            <a:off x="1428728" y="5786454"/>
            <a:ext cx="649287" cy="649287"/>
          </a:xfrm>
          <a:prstGeom prst="rect">
            <a:avLst/>
          </a:prstGeom>
          <a:noFill/>
          <a:ln w="9525">
            <a:noFill/>
            <a:miter lim="800000"/>
            <a:headEnd/>
            <a:tailEnd/>
          </a:ln>
        </p:spPr>
      </p:pic>
      <p:graphicFrame>
        <p:nvGraphicFramePr>
          <p:cNvPr id="536" name="Object 7"/>
          <p:cNvGraphicFramePr>
            <a:graphicFrameLocks noGrp="1" noChangeAspect="1"/>
          </p:cNvGraphicFramePr>
          <p:nvPr/>
        </p:nvGraphicFramePr>
        <p:xfrm>
          <a:off x="3214678" y="5214950"/>
          <a:ext cx="792163" cy="723900"/>
        </p:xfrm>
        <a:graphic>
          <a:graphicData uri="http://schemas.openxmlformats.org/presentationml/2006/ole">
            <mc:AlternateContent xmlns:mc="http://schemas.openxmlformats.org/markup-compatibility/2006">
              <mc:Choice xmlns:v="urn:schemas-microsoft-com:vml" Requires="v">
                <p:oleObj spid="_x0000_s1043" name="תמונה" r:id="rId6" imgW="0" imgH="0" progId="">
                  <p:embed/>
                </p:oleObj>
              </mc:Choice>
              <mc:Fallback>
                <p:oleObj name="תמונה" r:id="rId6" imgW="0" imgH="0" progId="">
                  <p:embed/>
                  <p:pic>
                    <p:nvPicPr>
                      <p:cNvPr id="0" name="AutoShape 17"/>
                      <p:cNvPicPr>
                        <a:picLocks noGrp="1"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214678" y="5214950"/>
                        <a:ext cx="792163"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37" name="Picture 8" descr="HPbg_06"/>
          <p:cNvPicPr>
            <a:picLocks noChangeAspect="1" noChangeArrowheads="1"/>
          </p:cNvPicPr>
          <p:nvPr/>
        </p:nvPicPr>
        <p:blipFill>
          <a:blip r:embed="rId7" cstate="print"/>
          <a:srcRect/>
          <a:stretch>
            <a:fillRect/>
          </a:stretch>
        </p:blipFill>
        <p:spPr bwMode="auto">
          <a:xfrm>
            <a:off x="500034" y="5715016"/>
            <a:ext cx="846137" cy="757238"/>
          </a:xfrm>
          <a:prstGeom prst="rect">
            <a:avLst/>
          </a:prstGeom>
          <a:noFill/>
          <a:ln w="9525">
            <a:noFill/>
            <a:miter lim="800000"/>
            <a:headEnd/>
            <a:tailEnd/>
          </a:ln>
        </p:spPr>
      </p:pic>
      <p:pic>
        <p:nvPicPr>
          <p:cNvPr id="538" name="Picture 9" descr="Picture1"/>
          <p:cNvPicPr>
            <a:picLocks noChangeAspect="1" noChangeArrowheads="1"/>
          </p:cNvPicPr>
          <p:nvPr/>
        </p:nvPicPr>
        <p:blipFill>
          <a:blip r:embed="rId8" cstate="print"/>
          <a:srcRect/>
          <a:stretch>
            <a:fillRect/>
          </a:stretch>
        </p:blipFill>
        <p:spPr bwMode="auto">
          <a:xfrm>
            <a:off x="1781160" y="5214950"/>
            <a:ext cx="647700" cy="639762"/>
          </a:xfrm>
          <a:prstGeom prst="rect">
            <a:avLst/>
          </a:prstGeom>
          <a:noFill/>
          <a:ln w="9525">
            <a:noFill/>
            <a:miter lim="800000"/>
            <a:headEnd/>
            <a:tailEnd/>
          </a:ln>
        </p:spPr>
      </p:pic>
      <p:pic>
        <p:nvPicPr>
          <p:cNvPr id="539" name="Picture 10" descr="סמל הפיקוד בשחור לבן2"/>
          <p:cNvPicPr>
            <a:picLocks noChangeAspect="1" noChangeArrowheads="1"/>
          </p:cNvPicPr>
          <p:nvPr/>
        </p:nvPicPr>
        <p:blipFill>
          <a:blip r:embed="rId9" cstate="print"/>
          <a:srcRect/>
          <a:stretch>
            <a:fillRect/>
          </a:stretch>
        </p:blipFill>
        <p:spPr bwMode="auto">
          <a:xfrm>
            <a:off x="214282" y="5214950"/>
            <a:ext cx="647700" cy="647700"/>
          </a:xfrm>
          <a:prstGeom prst="rect">
            <a:avLst/>
          </a:prstGeom>
          <a:noFill/>
          <a:ln w="9525">
            <a:noFill/>
            <a:miter lim="800000"/>
            <a:headEnd/>
            <a:tailEnd/>
          </a:ln>
        </p:spPr>
      </p:pic>
      <p:grpSp>
        <p:nvGrpSpPr>
          <p:cNvPr id="4" name="Group 11"/>
          <p:cNvGrpSpPr>
            <a:grpSpLocks noChangeAspect="1"/>
          </p:cNvGrpSpPr>
          <p:nvPr/>
        </p:nvGrpSpPr>
        <p:grpSpPr bwMode="auto">
          <a:xfrm>
            <a:off x="1000100" y="5214950"/>
            <a:ext cx="657225" cy="660400"/>
            <a:chOff x="3833" y="2115"/>
            <a:chExt cx="1209" cy="1217"/>
          </a:xfrm>
        </p:grpSpPr>
        <p:sp>
          <p:nvSpPr>
            <p:cNvPr id="541" name="AutoShape 12"/>
            <p:cNvSpPr>
              <a:spLocks noChangeAspect="1" noChangeArrowheads="1" noTextEdit="1"/>
            </p:cNvSpPr>
            <p:nvPr/>
          </p:nvSpPr>
          <p:spPr bwMode="auto">
            <a:xfrm>
              <a:off x="3833" y="2115"/>
              <a:ext cx="1209" cy="1217"/>
            </a:xfrm>
            <a:prstGeom prst="rect">
              <a:avLst/>
            </a:prstGeom>
            <a:noFill/>
            <a:ln w="9525">
              <a:noFill/>
              <a:miter lim="800000"/>
              <a:headEnd/>
              <a:tailEnd/>
            </a:ln>
          </p:spPr>
          <p:txBody>
            <a:bodyPr/>
            <a:lstStyle/>
            <a:p>
              <a:endParaRPr lang="he-IL"/>
            </a:p>
          </p:txBody>
        </p:sp>
        <p:grpSp>
          <p:nvGrpSpPr>
            <p:cNvPr id="5" name="Group 13"/>
            <p:cNvGrpSpPr>
              <a:grpSpLocks/>
            </p:cNvGrpSpPr>
            <p:nvPr/>
          </p:nvGrpSpPr>
          <p:grpSpPr bwMode="auto">
            <a:xfrm>
              <a:off x="3833" y="2115"/>
              <a:ext cx="1209" cy="1217"/>
              <a:chOff x="3833" y="2115"/>
              <a:chExt cx="1209" cy="1217"/>
            </a:xfrm>
          </p:grpSpPr>
          <p:sp>
            <p:nvSpPr>
              <p:cNvPr id="819" name="Freeform 14"/>
              <p:cNvSpPr>
                <a:spLocks/>
              </p:cNvSpPr>
              <p:nvPr/>
            </p:nvSpPr>
            <p:spPr bwMode="auto">
              <a:xfrm>
                <a:off x="3857" y="2139"/>
                <a:ext cx="1161" cy="1169"/>
              </a:xfrm>
              <a:custGeom>
                <a:avLst/>
                <a:gdLst>
                  <a:gd name="T0" fmla="*/ 7 w 1161"/>
                  <a:gd name="T1" fmla="*/ 495 h 1169"/>
                  <a:gd name="T2" fmla="*/ 19 w 1161"/>
                  <a:gd name="T3" fmla="*/ 438 h 1169"/>
                  <a:gd name="T4" fmla="*/ 41 w 1161"/>
                  <a:gd name="T5" fmla="*/ 370 h 1169"/>
                  <a:gd name="T6" fmla="*/ 64 w 1161"/>
                  <a:gd name="T7" fmla="*/ 318 h 1169"/>
                  <a:gd name="T8" fmla="*/ 116 w 1161"/>
                  <a:gd name="T9" fmla="*/ 235 h 1169"/>
                  <a:gd name="T10" fmla="*/ 161 w 1161"/>
                  <a:gd name="T11" fmla="*/ 181 h 1169"/>
                  <a:gd name="T12" fmla="*/ 202 w 1161"/>
                  <a:gd name="T13" fmla="*/ 143 h 1169"/>
                  <a:gd name="T14" fmla="*/ 258 w 1161"/>
                  <a:gd name="T15" fmla="*/ 100 h 1169"/>
                  <a:gd name="T16" fmla="*/ 331 w 1161"/>
                  <a:gd name="T17" fmla="*/ 58 h 1169"/>
                  <a:gd name="T18" fmla="*/ 410 w 1161"/>
                  <a:gd name="T19" fmla="*/ 26 h 1169"/>
                  <a:gd name="T20" fmla="*/ 466 w 1161"/>
                  <a:gd name="T21" fmla="*/ 12 h 1169"/>
                  <a:gd name="T22" fmla="*/ 539 w 1161"/>
                  <a:gd name="T23" fmla="*/ 2 h 1169"/>
                  <a:gd name="T24" fmla="*/ 630 w 1161"/>
                  <a:gd name="T25" fmla="*/ 2 h 1169"/>
                  <a:gd name="T26" fmla="*/ 688 w 1161"/>
                  <a:gd name="T27" fmla="*/ 9 h 1169"/>
                  <a:gd name="T28" fmla="*/ 758 w 1161"/>
                  <a:gd name="T29" fmla="*/ 26 h 1169"/>
                  <a:gd name="T30" fmla="*/ 824 w 1161"/>
                  <a:gd name="T31" fmla="*/ 52 h 1169"/>
                  <a:gd name="T32" fmla="*/ 886 w 1161"/>
                  <a:gd name="T33" fmla="*/ 85 h 1169"/>
                  <a:gd name="T34" fmla="*/ 953 w 1161"/>
                  <a:gd name="T35" fmla="*/ 134 h 1169"/>
                  <a:gd name="T36" fmla="*/ 1013 w 1161"/>
                  <a:gd name="T37" fmla="*/ 191 h 1169"/>
                  <a:gd name="T38" fmla="*/ 1064 w 1161"/>
                  <a:gd name="T39" fmla="*/ 258 h 1169"/>
                  <a:gd name="T40" fmla="*/ 1099 w 1161"/>
                  <a:gd name="T41" fmla="*/ 318 h 1169"/>
                  <a:gd name="T42" fmla="*/ 1131 w 1161"/>
                  <a:gd name="T43" fmla="*/ 397 h 1169"/>
                  <a:gd name="T44" fmla="*/ 1150 w 1161"/>
                  <a:gd name="T45" fmla="*/ 466 h 1169"/>
                  <a:gd name="T46" fmla="*/ 1158 w 1161"/>
                  <a:gd name="T47" fmla="*/ 524 h 1169"/>
                  <a:gd name="T48" fmla="*/ 1160 w 1161"/>
                  <a:gd name="T49" fmla="*/ 615 h 1169"/>
                  <a:gd name="T50" fmla="*/ 1150 w 1161"/>
                  <a:gd name="T51" fmla="*/ 703 h 1169"/>
                  <a:gd name="T52" fmla="*/ 1131 w 1161"/>
                  <a:gd name="T53" fmla="*/ 772 h 1169"/>
                  <a:gd name="T54" fmla="*/ 1111 w 1161"/>
                  <a:gd name="T55" fmla="*/ 825 h 1169"/>
                  <a:gd name="T56" fmla="*/ 1064 w 1161"/>
                  <a:gd name="T57" fmla="*/ 912 h 1169"/>
                  <a:gd name="T58" fmla="*/ 1013 w 1161"/>
                  <a:gd name="T59" fmla="*/ 978 h 1169"/>
                  <a:gd name="T60" fmla="*/ 974 w 1161"/>
                  <a:gd name="T61" fmla="*/ 1017 h 1169"/>
                  <a:gd name="T62" fmla="*/ 932 w 1161"/>
                  <a:gd name="T63" fmla="*/ 1053 h 1169"/>
                  <a:gd name="T64" fmla="*/ 862 w 1161"/>
                  <a:gd name="T65" fmla="*/ 1099 h 1169"/>
                  <a:gd name="T66" fmla="*/ 758 w 1161"/>
                  <a:gd name="T67" fmla="*/ 1143 h 1169"/>
                  <a:gd name="T68" fmla="*/ 702 w 1161"/>
                  <a:gd name="T69" fmla="*/ 1157 h 1169"/>
                  <a:gd name="T70" fmla="*/ 615 w 1161"/>
                  <a:gd name="T71" fmla="*/ 1168 h 1169"/>
                  <a:gd name="T72" fmla="*/ 495 w 1161"/>
                  <a:gd name="T73" fmla="*/ 1162 h 1169"/>
                  <a:gd name="T74" fmla="*/ 438 w 1161"/>
                  <a:gd name="T75" fmla="*/ 1151 h 1169"/>
                  <a:gd name="T76" fmla="*/ 370 w 1161"/>
                  <a:gd name="T77" fmla="*/ 1129 h 1169"/>
                  <a:gd name="T78" fmla="*/ 318 w 1161"/>
                  <a:gd name="T79" fmla="*/ 1105 h 1169"/>
                  <a:gd name="T80" fmla="*/ 235 w 1161"/>
                  <a:gd name="T81" fmla="*/ 1053 h 1169"/>
                  <a:gd name="T82" fmla="*/ 181 w 1161"/>
                  <a:gd name="T83" fmla="*/ 1008 h 1169"/>
                  <a:gd name="T84" fmla="*/ 143 w 1161"/>
                  <a:gd name="T85" fmla="*/ 967 h 1169"/>
                  <a:gd name="T86" fmla="*/ 100 w 1161"/>
                  <a:gd name="T87" fmla="*/ 912 h 1169"/>
                  <a:gd name="T88" fmla="*/ 58 w 1161"/>
                  <a:gd name="T89" fmla="*/ 838 h 1169"/>
                  <a:gd name="T90" fmla="*/ 26 w 1161"/>
                  <a:gd name="T91" fmla="*/ 759 h 1169"/>
                  <a:gd name="T92" fmla="*/ 12 w 1161"/>
                  <a:gd name="T93" fmla="*/ 703 h 1169"/>
                  <a:gd name="T94" fmla="*/ 2 w 1161"/>
                  <a:gd name="T95" fmla="*/ 630 h 11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61"/>
                  <a:gd name="T145" fmla="*/ 0 h 1169"/>
                  <a:gd name="T146" fmla="*/ 1161 w 1161"/>
                  <a:gd name="T147" fmla="*/ 1169 h 11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61" h="1169">
                    <a:moveTo>
                      <a:pt x="0" y="585"/>
                    </a:moveTo>
                    <a:lnTo>
                      <a:pt x="1" y="554"/>
                    </a:lnTo>
                    <a:lnTo>
                      <a:pt x="3" y="524"/>
                    </a:lnTo>
                    <a:lnTo>
                      <a:pt x="7" y="495"/>
                    </a:lnTo>
                    <a:lnTo>
                      <a:pt x="9" y="481"/>
                    </a:lnTo>
                    <a:lnTo>
                      <a:pt x="12" y="466"/>
                    </a:lnTo>
                    <a:lnTo>
                      <a:pt x="15" y="452"/>
                    </a:lnTo>
                    <a:lnTo>
                      <a:pt x="19" y="438"/>
                    </a:lnTo>
                    <a:lnTo>
                      <a:pt x="26" y="410"/>
                    </a:lnTo>
                    <a:lnTo>
                      <a:pt x="31" y="397"/>
                    </a:lnTo>
                    <a:lnTo>
                      <a:pt x="36" y="383"/>
                    </a:lnTo>
                    <a:lnTo>
                      <a:pt x="41" y="370"/>
                    </a:lnTo>
                    <a:lnTo>
                      <a:pt x="46" y="357"/>
                    </a:lnTo>
                    <a:lnTo>
                      <a:pt x="52" y="344"/>
                    </a:lnTo>
                    <a:lnTo>
                      <a:pt x="58" y="331"/>
                    </a:lnTo>
                    <a:lnTo>
                      <a:pt x="64" y="318"/>
                    </a:lnTo>
                    <a:lnTo>
                      <a:pt x="71" y="306"/>
                    </a:lnTo>
                    <a:lnTo>
                      <a:pt x="85" y="281"/>
                    </a:lnTo>
                    <a:lnTo>
                      <a:pt x="100" y="258"/>
                    </a:lnTo>
                    <a:lnTo>
                      <a:pt x="116" y="235"/>
                    </a:lnTo>
                    <a:lnTo>
                      <a:pt x="125" y="224"/>
                    </a:lnTo>
                    <a:lnTo>
                      <a:pt x="133" y="213"/>
                    </a:lnTo>
                    <a:lnTo>
                      <a:pt x="152" y="191"/>
                    </a:lnTo>
                    <a:lnTo>
                      <a:pt x="161" y="181"/>
                    </a:lnTo>
                    <a:lnTo>
                      <a:pt x="171" y="171"/>
                    </a:lnTo>
                    <a:lnTo>
                      <a:pt x="181" y="161"/>
                    </a:lnTo>
                    <a:lnTo>
                      <a:pt x="191" y="152"/>
                    </a:lnTo>
                    <a:lnTo>
                      <a:pt x="202" y="143"/>
                    </a:lnTo>
                    <a:lnTo>
                      <a:pt x="213" y="134"/>
                    </a:lnTo>
                    <a:lnTo>
                      <a:pt x="224" y="125"/>
                    </a:lnTo>
                    <a:lnTo>
                      <a:pt x="235" y="116"/>
                    </a:lnTo>
                    <a:lnTo>
                      <a:pt x="258" y="100"/>
                    </a:lnTo>
                    <a:lnTo>
                      <a:pt x="281" y="85"/>
                    </a:lnTo>
                    <a:lnTo>
                      <a:pt x="293" y="78"/>
                    </a:lnTo>
                    <a:lnTo>
                      <a:pt x="306" y="71"/>
                    </a:lnTo>
                    <a:lnTo>
                      <a:pt x="331" y="58"/>
                    </a:lnTo>
                    <a:lnTo>
                      <a:pt x="357" y="46"/>
                    </a:lnTo>
                    <a:lnTo>
                      <a:pt x="370" y="41"/>
                    </a:lnTo>
                    <a:lnTo>
                      <a:pt x="383" y="36"/>
                    </a:lnTo>
                    <a:lnTo>
                      <a:pt x="410" y="26"/>
                    </a:lnTo>
                    <a:lnTo>
                      <a:pt x="424" y="22"/>
                    </a:lnTo>
                    <a:lnTo>
                      <a:pt x="438" y="19"/>
                    </a:lnTo>
                    <a:lnTo>
                      <a:pt x="452" y="15"/>
                    </a:lnTo>
                    <a:lnTo>
                      <a:pt x="466" y="12"/>
                    </a:lnTo>
                    <a:lnTo>
                      <a:pt x="481" y="9"/>
                    </a:lnTo>
                    <a:lnTo>
                      <a:pt x="495" y="7"/>
                    </a:lnTo>
                    <a:lnTo>
                      <a:pt x="524" y="3"/>
                    </a:lnTo>
                    <a:lnTo>
                      <a:pt x="539" y="2"/>
                    </a:lnTo>
                    <a:lnTo>
                      <a:pt x="554" y="1"/>
                    </a:lnTo>
                    <a:lnTo>
                      <a:pt x="585" y="0"/>
                    </a:lnTo>
                    <a:lnTo>
                      <a:pt x="615" y="1"/>
                    </a:lnTo>
                    <a:lnTo>
                      <a:pt x="630" y="2"/>
                    </a:lnTo>
                    <a:lnTo>
                      <a:pt x="645" y="3"/>
                    </a:lnTo>
                    <a:lnTo>
                      <a:pt x="659" y="5"/>
                    </a:lnTo>
                    <a:lnTo>
                      <a:pt x="674" y="7"/>
                    </a:lnTo>
                    <a:lnTo>
                      <a:pt x="688" y="9"/>
                    </a:lnTo>
                    <a:lnTo>
                      <a:pt x="702" y="12"/>
                    </a:lnTo>
                    <a:lnTo>
                      <a:pt x="717" y="15"/>
                    </a:lnTo>
                    <a:lnTo>
                      <a:pt x="731" y="19"/>
                    </a:lnTo>
                    <a:lnTo>
                      <a:pt x="758" y="26"/>
                    </a:lnTo>
                    <a:lnTo>
                      <a:pt x="772" y="31"/>
                    </a:lnTo>
                    <a:lnTo>
                      <a:pt x="785" y="36"/>
                    </a:lnTo>
                    <a:lnTo>
                      <a:pt x="811" y="46"/>
                    </a:lnTo>
                    <a:lnTo>
                      <a:pt x="824" y="52"/>
                    </a:lnTo>
                    <a:lnTo>
                      <a:pt x="837" y="58"/>
                    </a:lnTo>
                    <a:lnTo>
                      <a:pt x="849" y="64"/>
                    </a:lnTo>
                    <a:lnTo>
                      <a:pt x="862" y="71"/>
                    </a:lnTo>
                    <a:lnTo>
                      <a:pt x="886" y="85"/>
                    </a:lnTo>
                    <a:lnTo>
                      <a:pt x="909" y="100"/>
                    </a:lnTo>
                    <a:lnTo>
                      <a:pt x="920" y="108"/>
                    </a:lnTo>
                    <a:lnTo>
                      <a:pt x="932" y="116"/>
                    </a:lnTo>
                    <a:lnTo>
                      <a:pt x="953" y="134"/>
                    </a:lnTo>
                    <a:lnTo>
                      <a:pt x="974" y="152"/>
                    </a:lnTo>
                    <a:lnTo>
                      <a:pt x="994" y="171"/>
                    </a:lnTo>
                    <a:lnTo>
                      <a:pt x="1004" y="181"/>
                    </a:lnTo>
                    <a:lnTo>
                      <a:pt x="1013" y="191"/>
                    </a:lnTo>
                    <a:lnTo>
                      <a:pt x="1022" y="202"/>
                    </a:lnTo>
                    <a:lnTo>
                      <a:pt x="1031" y="213"/>
                    </a:lnTo>
                    <a:lnTo>
                      <a:pt x="1048" y="235"/>
                    </a:lnTo>
                    <a:lnTo>
                      <a:pt x="1064" y="258"/>
                    </a:lnTo>
                    <a:lnTo>
                      <a:pt x="1071" y="269"/>
                    </a:lnTo>
                    <a:lnTo>
                      <a:pt x="1079" y="281"/>
                    </a:lnTo>
                    <a:lnTo>
                      <a:pt x="1092" y="306"/>
                    </a:lnTo>
                    <a:lnTo>
                      <a:pt x="1099" y="318"/>
                    </a:lnTo>
                    <a:lnTo>
                      <a:pt x="1105" y="331"/>
                    </a:lnTo>
                    <a:lnTo>
                      <a:pt x="1116" y="357"/>
                    </a:lnTo>
                    <a:lnTo>
                      <a:pt x="1127" y="383"/>
                    </a:lnTo>
                    <a:lnTo>
                      <a:pt x="1131" y="397"/>
                    </a:lnTo>
                    <a:lnTo>
                      <a:pt x="1136" y="410"/>
                    </a:lnTo>
                    <a:lnTo>
                      <a:pt x="1143" y="438"/>
                    </a:lnTo>
                    <a:lnTo>
                      <a:pt x="1147" y="452"/>
                    </a:lnTo>
                    <a:lnTo>
                      <a:pt x="1150" y="466"/>
                    </a:lnTo>
                    <a:lnTo>
                      <a:pt x="1152" y="481"/>
                    </a:lnTo>
                    <a:lnTo>
                      <a:pt x="1155" y="495"/>
                    </a:lnTo>
                    <a:lnTo>
                      <a:pt x="1157" y="510"/>
                    </a:lnTo>
                    <a:lnTo>
                      <a:pt x="1158" y="524"/>
                    </a:lnTo>
                    <a:lnTo>
                      <a:pt x="1159" y="539"/>
                    </a:lnTo>
                    <a:lnTo>
                      <a:pt x="1160" y="554"/>
                    </a:lnTo>
                    <a:lnTo>
                      <a:pt x="1161" y="585"/>
                    </a:lnTo>
                    <a:lnTo>
                      <a:pt x="1160" y="615"/>
                    </a:lnTo>
                    <a:lnTo>
                      <a:pt x="1158" y="645"/>
                    </a:lnTo>
                    <a:lnTo>
                      <a:pt x="1155" y="674"/>
                    </a:lnTo>
                    <a:lnTo>
                      <a:pt x="1152" y="689"/>
                    </a:lnTo>
                    <a:lnTo>
                      <a:pt x="1150" y="703"/>
                    </a:lnTo>
                    <a:lnTo>
                      <a:pt x="1143" y="731"/>
                    </a:lnTo>
                    <a:lnTo>
                      <a:pt x="1140" y="745"/>
                    </a:lnTo>
                    <a:lnTo>
                      <a:pt x="1136" y="759"/>
                    </a:lnTo>
                    <a:lnTo>
                      <a:pt x="1131" y="772"/>
                    </a:lnTo>
                    <a:lnTo>
                      <a:pt x="1127" y="786"/>
                    </a:lnTo>
                    <a:lnTo>
                      <a:pt x="1122" y="799"/>
                    </a:lnTo>
                    <a:lnTo>
                      <a:pt x="1116" y="812"/>
                    </a:lnTo>
                    <a:lnTo>
                      <a:pt x="1111" y="825"/>
                    </a:lnTo>
                    <a:lnTo>
                      <a:pt x="1105" y="838"/>
                    </a:lnTo>
                    <a:lnTo>
                      <a:pt x="1092" y="864"/>
                    </a:lnTo>
                    <a:lnTo>
                      <a:pt x="1079" y="888"/>
                    </a:lnTo>
                    <a:lnTo>
                      <a:pt x="1064" y="912"/>
                    </a:lnTo>
                    <a:lnTo>
                      <a:pt x="1048" y="935"/>
                    </a:lnTo>
                    <a:lnTo>
                      <a:pt x="1031" y="957"/>
                    </a:lnTo>
                    <a:lnTo>
                      <a:pt x="1022" y="967"/>
                    </a:lnTo>
                    <a:lnTo>
                      <a:pt x="1013" y="978"/>
                    </a:lnTo>
                    <a:lnTo>
                      <a:pt x="1004" y="988"/>
                    </a:lnTo>
                    <a:lnTo>
                      <a:pt x="994" y="998"/>
                    </a:lnTo>
                    <a:lnTo>
                      <a:pt x="984" y="1008"/>
                    </a:lnTo>
                    <a:lnTo>
                      <a:pt x="974" y="1017"/>
                    </a:lnTo>
                    <a:lnTo>
                      <a:pt x="964" y="1027"/>
                    </a:lnTo>
                    <a:lnTo>
                      <a:pt x="953" y="1036"/>
                    </a:lnTo>
                    <a:lnTo>
                      <a:pt x="943" y="1045"/>
                    </a:lnTo>
                    <a:lnTo>
                      <a:pt x="932" y="1053"/>
                    </a:lnTo>
                    <a:lnTo>
                      <a:pt x="909" y="1069"/>
                    </a:lnTo>
                    <a:lnTo>
                      <a:pt x="886" y="1085"/>
                    </a:lnTo>
                    <a:lnTo>
                      <a:pt x="874" y="1092"/>
                    </a:lnTo>
                    <a:lnTo>
                      <a:pt x="862" y="1099"/>
                    </a:lnTo>
                    <a:lnTo>
                      <a:pt x="837" y="1112"/>
                    </a:lnTo>
                    <a:lnTo>
                      <a:pt x="811" y="1123"/>
                    </a:lnTo>
                    <a:lnTo>
                      <a:pt x="785" y="1134"/>
                    </a:lnTo>
                    <a:lnTo>
                      <a:pt x="758" y="1143"/>
                    </a:lnTo>
                    <a:lnTo>
                      <a:pt x="744" y="1147"/>
                    </a:lnTo>
                    <a:lnTo>
                      <a:pt x="731" y="1151"/>
                    </a:lnTo>
                    <a:lnTo>
                      <a:pt x="717" y="1154"/>
                    </a:lnTo>
                    <a:lnTo>
                      <a:pt x="702" y="1157"/>
                    </a:lnTo>
                    <a:lnTo>
                      <a:pt x="674" y="1162"/>
                    </a:lnTo>
                    <a:lnTo>
                      <a:pt x="659" y="1164"/>
                    </a:lnTo>
                    <a:lnTo>
                      <a:pt x="645" y="1166"/>
                    </a:lnTo>
                    <a:lnTo>
                      <a:pt x="615" y="1168"/>
                    </a:lnTo>
                    <a:lnTo>
                      <a:pt x="585" y="1169"/>
                    </a:lnTo>
                    <a:lnTo>
                      <a:pt x="554" y="1168"/>
                    </a:lnTo>
                    <a:lnTo>
                      <a:pt x="524" y="1166"/>
                    </a:lnTo>
                    <a:lnTo>
                      <a:pt x="495" y="1162"/>
                    </a:lnTo>
                    <a:lnTo>
                      <a:pt x="481" y="1160"/>
                    </a:lnTo>
                    <a:lnTo>
                      <a:pt x="466" y="1157"/>
                    </a:lnTo>
                    <a:lnTo>
                      <a:pt x="452" y="1154"/>
                    </a:lnTo>
                    <a:lnTo>
                      <a:pt x="438" y="1151"/>
                    </a:lnTo>
                    <a:lnTo>
                      <a:pt x="410" y="1143"/>
                    </a:lnTo>
                    <a:lnTo>
                      <a:pt x="397" y="1138"/>
                    </a:lnTo>
                    <a:lnTo>
                      <a:pt x="383" y="1134"/>
                    </a:lnTo>
                    <a:lnTo>
                      <a:pt x="370" y="1129"/>
                    </a:lnTo>
                    <a:lnTo>
                      <a:pt x="357" y="1123"/>
                    </a:lnTo>
                    <a:lnTo>
                      <a:pt x="344" y="1118"/>
                    </a:lnTo>
                    <a:lnTo>
                      <a:pt x="331" y="1112"/>
                    </a:lnTo>
                    <a:lnTo>
                      <a:pt x="318" y="1105"/>
                    </a:lnTo>
                    <a:lnTo>
                      <a:pt x="306" y="1099"/>
                    </a:lnTo>
                    <a:lnTo>
                      <a:pt x="281" y="1085"/>
                    </a:lnTo>
                    <a:lnTo>
                      <a:pt x="258" y="1069"/>
                    </a:lnTo>
                    <a:lnTo>
                      <a:pt x="235" y="1053"/>
                    </a:lnTo>
                    <a:lnTo>
                      <a:pt x="224" y="1045"/>
                    </a:lnTo>
                    <a:lnTo>
                      <a:pt x="213" y="1036"/>
                    </a:lnTo>
                    <a:lnTo>
                      <a:pt x="191" y="1017"/>
                    </a:lnTo>
                    <a:lnTo>
                      <a:pt x="181" y="1008"/>
                    </a:lnTo>
                    <a:lnTo>
                      <a:pt x="171" y="998"/>
                    </a:lnTo>
                    <a:lnTo>
                      <a:pt x="161" y="988"/>
                    </a:lnTo>
                    <a:lnTo>
                      <a:pt x="152" y="978"/>
                    </a:lnTo>
                    <a:lnTo>
                      <a:pt x="143" y="967"/>
                    </a:lnTo>
                    <a:lnTo>
                      <a:pt x="133" y="957"/>
                    </a:lnTo>
                    <a:lnTo>
                      <a:pt x="125" y="946"/>
                    </a:lnTo>
                    <a:lnTo>
                      <a:pt x="116" y="935"/>
                    </a:lnTo>
                    <a:lnTo>
                      <a:pt x="100" y="912"/>
                    </a:lnTo>
                    <a:lnTo>
                      <a:pt x="85" y="888"/>
                    </a:lnTo>
                    <a:lnTo>
                      <a:pt x="78" y="876"/>
                    </a:lnTo>
                    <a:lnTo>
                      <a:pt x="71" y="864"/>
                    </a:lnTo>
                    <a:lnTo>
                      <a:pt x="58" y="838"/>
                    </a:lnTo>
                    <a:lnTo>
                      <a:pt x="46" y="812"/>
                    </a:lnTo>
                    <a:lnTo>
                      <a:pt x="41" y="799"/>
                    </a:lnTo>
                    <a:lnTo>
                      <a:pt x="36" y="786"/>
                    </a:lnTo>
                    <a:lnTo>
                      <a:pt x="26" y="759"/>
                    </a:lnTo>
                    <a:lnTo>
                      <a:pt x="22" y="745"/>
                    </a:lnTo>
                    <a:lnTo>
                      <a:pt x="19" y="731"/>
                    </a:lnTo>
                    <a:lnTo>
                      <a:pt x="15" y="717"/>
                    </a:lnTo>
                    <a:lnTo>
                      <a:pt x="12" y="703"/>
                    </a:lnTo>
                    <a:lnTo>
                      <a:pt x="9" y="689"/>
                    </a:lnTo>
                    <a:lnTo>
                      <a:pt x="7" y="674"/>
                    </a:lnTo>
                    <a:lnTo>
                      <a:pt x="3" y="645"/>
                    </a:lnTo>
                    <a:lnTo>
                      <a:pt x="2" y="630"/>
                    </a:lnTo>
                    <a:lnTo>
                      <a:pt x="1" y="615"/>
                    </a:lnTo>
                    <a:lnTo>
                      <a:pt x="0" y="585"/>
                    </a:lnTo>
                    <a:close/>
                  </a:path>
                </a:pathLst>
              </a:custGeom>
              <a:solidFill>
                <a:srgbClr val="060169"/>
              </a:solidFill>
              <a:ln w="9525">
                <a:noFill/>
                <a:round/>
                <a:headEnd/>
                <a:tailEnd/>
              </a:ln>
            </p:spPr>
            <p:txBody>
              <a:bodyPr/>
              <a:lstStyle/>
              <a:p>
                <a:endParaRPr lang="he-IL"/>
              </a:p>
            </p:txBody>
          </p:sp>
          <p:sp>
            <p:nvSpPr>
              <p:cNvPr id="820" name="Freeform 15"/>
              <p:cNvSpPr>
                <a:spLocks/>
              </p:cNvSpPr>
              <p:nvPr/>
            </p:nvSpPr>
            <p:spPr bwMode="auto">
              <a:xfrm>
                <a:off x="3959" y="2472"/>
                <a:ext cx="385" cy="438"/>
              </a:xfrm>
              <a:custGeom>
                <a:avLst/>
                <a:gdLst>
                  <a:gd name="T0" fmla="*/ 378 w 385"/>
                  <a:gd name="T1" fmla="*/ 438 h 438"/>
                  <a:gd name="T2" fmla="*/ 331 w 385"/>
                  <a:gd name="T3" fmla="*/ 411 h 438"/>
                  <a:gd name="T4" fmla="*/ 287 w 385"/>
                  <a:gd name="T5" fmla="*/ 383 h 438"/>
                  <a:gd name="T6" fmla="*/ 245 w 385"/>
                  <a:gd name="T7" fmla="*/ 354 h 438"/>
                  <a:gd name="T8" fmla="*/ 206 w 385"/>
                  <a:gd name="T9" fmla="*/ 325 h 438"/>
                  <a:gd name="T10" fmla="*/ 169 w 385"/>
                  <a:gd name="T11" fmla="*/ 295 h 438"/>
                  <a:gd name="T12" fmla="*/ 136 w 385"/>
                  <a:gd name="T13" fmla="*/ 265 h 438"/>
                  <a:gd name="T14" fmla="*/ 106 w 385"/>
                  <a:gd name="T15" fmla="*/ 234 h 438"/>
                  <a:gd name="T16" fmla="*/ 78 w 385"/>
                  <a:gd name="T17" fmla="*/ 204 h 438"/>
                  <a:gd name="T18" fmla="*/ 55 w 385"/>
                  <a:gd name="T19" fmla="*/ 175 h 438"/>
                  <a:gd name="T20" fmla="*/ 36 w 385"/>
                  <a:gd name="T21" fmla="*/ 147 h 438"/>
                  <a:gd name="T22" fmla="*/ 21 w 385"/>
                  <a:gd name="T23" fmla="*/ 119 h 438"/>
                  <a:gd name="T24" fmla="*/ 9 w 385"/>
                  <a:gd name="T25" fmla="*/ 92 h 438"/>
                  <a:gd name="T26" fmla="*/ 2 w 385"/>
                  <a:gd name="T27" fmla="*/ 67 h 438"/>
                  <a:gd name="T28" fmla="*/ 0 w 385"/>
                  <a:gd name="T29" fmla="*/ 42 h 438"/>
                  <a:gd name="T30" fmla="*/ 2 w 385"/>
                  <a:gd name="T31" fmla="*/ 19 h 438"/>
                  <a:gd name="T32" fmla="*/ 10 w 385"/>
                  <a:gd name="T33" fmla="*/ 0 h 438"/>
                  <a:gd name="T34" fmla="*/ 21 w 385"/>
                  <a:gd name="T35" fmla="*/ 5 h 438"/>
                  <a:gd name="T36" fmla="*/ 13 w 385"/>
                  <a:gd name="T37" fmla="*/ 23 h 438"/>
                  <a:gd name="T38" fmla="*/ 12 w 385"/>
                  <a:gd name="T39" fmla="*/ 42 h 438"/>
                  <a:gd name="T40" fmla="*/ 13 w 385"/>
                  <a:gd name="T41" fmla="*/ 64 h 438"/>
                  <a:gd name="T42" fmla="*/ 20 w 385"/>
                  <a:gd name="T43" fmla="*/ 88 h 438"/>
                  <a:gd name="T44" fmla="*/ 31 w 385"/>
                  <a:gd name="T45" fmla="*/ 113 h 438"/>
                  <a:gd name="T46" fmla="*/ 46 w 385"/>
                  <a:gd name="T47" fmla="*/ 140 h 438"/>
                  <a:gd name="T48" fmla="*/ 64 w 385"/>
                  <a:gd name="T49" fmla="*/ 167 h 438"/>
                  <a:gd name="T50" fmla="*/ 87 w 385"/>
                  <a:gd name="T51" fmla="*/ 196 h 438"/>
                  <a:gd name="T52" fmla="*/ 114 w 385"/>
                  <a:gd name="T53" fmla="*/ 225 h 438"/>
                  <a:gd name="T54" fmla="*/ 144 w 385"/>
                  <a:gd name="T55" fmla="*/ 256 h 438"/>
                  <a:gd name="T56" fmla="*/ 177 w 385"/>
                  <a:gd name="T57" fmla="*/ 286 h 438"/>
                  <a:gd name="T58" fmla="*/ 214 w 385"/>
                  <a:gd name="T59" fmla="*/ 316 h 438"/>
                  <a:gd name="T60" fmla="*/ 252 w 385"/>
                  <a:gd name="T61" fmla="*/ 345 h 438"/>
                  <a:gd name="T62" fmla="*/ 294 w 385"/>
                  <a:gd name="T63" fmla="*/ 373 h 438"/>
                  <a:gd name="T64" fmla="*/ 338 w 385"/>
                  <a:gd name="T65" fmla="*/ 401 h 438"/>
                  <a:gd name="T66" fmla="*/ 385 w 385"/>
                  <a:gd name="T67" fmla="*/ 428 h 438"/>
                  <a:gd name="T68" fmla="*/ 378 w 385"/>
                  <a:gd name="T69" fmla="*/ 438 h 4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5"/>
                  <a:gd name="T106" fmla="*/ 0 h 438"/>
                  <a:gd name="T107" fmla="*/ 385 w 385"/>
                  <a:gd name="T108" fmla="*/ 438 h 4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5" h="438">
                    <a:moveTo>
                      <a:pt x="378" y="438"/>
                    </a:moveTo>
                    <a:lnTo>
                      <a:pt x="331" y="411"/>
                    </a:lnTo>
                    <a:lnTo>
                      <a:pt x="287" y="383"/>
                    </a:lnTo>
                    <a:lnTo>
                      <a:pt x="245" y="354"/>
                    </a:lnTo>
                    <a:lnTo>
                      <a:pt x="206" y="325"/>
                    </a:lnTo>
                    <a:lnTo>
                      <a:pt x="169" y="295"/>
                    </a:lnTo>
                    <a:lnTo>
                      <a:pt x="136" y="265"/>
                    </a:lnTo>
                    <a:lnTo>
                      <a:pt x="106" y="234"/>
                    </a:lnTo>
                    <a:lnTo>
                      <a:pt x="78" y="204"/>
                    </a:lnTo>
                    <a:lnTo>
                      <a:pt x="55" y="175"/>
                    </a:lnTo>
                    <a:lnTo>
                      <a:pt x="36" y="147"/>
                    </a:lnTo>
                    <a:lnTo>
                      <a:pt x="21" y="119"/>
                    </a:lnTo>
                    <a:lnTo>
                      <a:pt x="9" y="92"/>
                    </a:lnTo>
                    <a:lnTo>
                      <a:pt x="2" y="67"/>
                    </a:lnTo>
                    <a:lnTo>
                      <a:pt x="0" y="42"/>
                    </a:lnTo>
                    <a:lnTo>
                      <a:pt x="2" y="19"/>
                    </a:lnTo>
                    <a:lnTo>
                      <a:pt x="10" y="0"/>
                    </a:lnTo>
                    <a:lnTo>
                      <a:pt x="21" y="5"/>
                    </a:lnTo>
                    <a:lnTo>
                      <a:pt x="13" y="23"/>
                    </a:lnTo>
                    <a:lnTo>
                      <a:pt x="12" y="42"/>
                    </a:lnTo>
                    <a:lnTo>
                      <a:pt x="13" y="64"/>
                    </a:lnTo>
                    <a:lnTo>
                      <a:pt x="20" y="88"/>
                    </a:lnTo>
                    <a:lnTo>
                      <a:pt x="31" y="113"/>
                    </a:lnTo>
                    <a:lnTo>
                      <a:pt x="46" y="140"/>
                    </a:lnTo>
                    <a:lnTo>
                      <a:pt x="64" y="167"/>
                    </a:lnTo>
                    <a:lnTo>
                      <a:pt x="87" y="196"/>
                    </a:lnTo>
                    <a:lnTo>
                      <a:pt x="114" y="225"/>
                    </a:lnTo>
                    <a:lnTo>
                      <a:pt x="144" y="256"/>
                    </a:lnTo>
                    <a:lnTo>
                      <a:pt x="177" y="286"/>
                    </a:lnTo>
                    <a:lnTo>
                      <a:pt x="214" y="316"/>
                    </a:lnTo>
                    <a:lnTo>
                      <a:pt x="252" y="345"/>
                    </a:lnTo>
                    <a:lnTo>
                      <a:pt x="294" y="373"/>
                    </a:lnTo>
                    <a:lnTo>
                      <a:pt x="338" y="401"/>
                    </a:lnTo>
                    <a:lnTo>
                      <a:pt x="385" y="428"/>
                    </a:lnTo>
                    <a:lnTo>
                      <a:pt x="378" y="438"/>
                    </a:lnTo>
                    <a:close/>
                  </a:path>
                </a:pathLst>
              </a:custGeom>
              <a:solidFill>
                <a:srgbClr val="009AFF"/>
              </a:solidFill>
              <a:ln w="9525">
                <a:noFill/>
                <a:round/>
                <a:headEnd/>
                <a:tailEnd/>
              </a:ln>
            </p:spPr>
            <p:txBody>
              <a:bodyPr/>
              <a:lstStyle/>
              <a:p>
                <a:endParaRPr lang="he-IL"/>
              </a:p>
            </p:txBody>
          </p:sp>
          <p:sp>
            <p:nvSpPr>
              <p:cNvPr id="821" name="Freeform 16"/>
              <p:cNvSpPr>
                <a:spLocks/>
              </p:cNvSpPr>
              <p:nvPr/>
            </p:nvSpPr>
            <p:spPr bwMode="auto">
              <a:xfrm>
                <a:off x="3970" y="2415"/>
                <a:ext cx="567" cy="148"/>
              </a:xfrm>
              <a:custGeom>
                <a:avLst/>
                <a:gdLst>
                  <a:gd name="T0" fmla="*/ 0 w 567"/>
                  <a:gd name="T1" fmla="*/ 56 h 148"/>
                  <a:gd name="T2" fmla="*/ 5 w 567"/>
                  <a:gd name="T3" fmla="*/ 47 h 148"/>
                  <a:gd name="T4" fmla="*/ 13 w 567"/>
                  <a:gd name="T5" fmla="*/ 39 h 148"/>
                  <a:gd name="T6" fmla="*/ 30 w 567"/>
                  <a:gd name="T7" fmla="*/ 24 h 148"/>
                  <a:gd name="T8" fmla="*/ 51 w 567"/>
                  <a:gd name="T9" fmla="*/ 14 h 148"/>
                  <a:gd name="T10" fmla="*/ 78 w 567"/>
                  <a:gd name="T11" fmla="*/ 6 h 148"/>
                  <a:gd name="T12" fmla="*/ 107 w 567"/>
                  <a:gd name="T13" fmla="*/ 1 h 148"/>
                  <a:gd name="T14" fmla="*/ 138 w 567"/>
                  <a:gd name="T15" fmla="*/ 0 h 148"/>
                  <a:gd name="T16" fmla="*/ 172 w 567"/>
                  <a:gd name="T17" fmla="*/ 1 h 148"/>
                  <a:gd name="T18" fmla="*/ 209 w 567"/>
                  <a:gd name="T19" fmla="*/ 6 h 148"/>
                  <a:gd name="T20" fmla="*/ 248 w 567"/>
                  <a:gd name="T21" fmla="*/ 13 h 148"/>
                  <a:gd name="T22" fmla="*/ 290 w 567"/>
                  <a:gd name="T23" fmla="*/ 22 h 148"/>
                  <a:gd name="T24" fmla="*/ 333 w 567"/>
                  <a:gd name="T25" fmla="*/ 36 h 148"/>
                  <a:gd name="T26" fmla="*/ 378 w 567"/>
                  <a:gd name="T27" fmla="*/ 51 h 148"/>
                  <a:gd name="T28" fmla="*/ 424 w 567"/>
                  <a:gd name="T29" fmla="*/ 69 h 148"/>
                  <a:gd name="T30" fmla="*/ 471 w 567"/>
                  <a:gd name="T31" fmla="*/ 89 h 148"/>
                  <a:gd name="T32" fmla="*/ 519 w 567"/>
                  <a:gd name="T33" fmla="*/ 112 h 148"/>
                  <a:gd name="T34" fmla="*/ 567 w 567"/>
                  <a:gd name="T35" fmla="*/ 137 h 148"/>
                  <a:gd name="T36" fmla="*/ 562 w 567"/>
                  <a:gd name="T37" fmla="*/ 148 h 148"/>
                  <a:gd name="T38" fmla="*/ 514 w 567"/>
                  <a:gd name="T39" fmla="*/ 123 h 148"/>
                  <a:gd name="T40" fmla="*/ 465 w 567"/>
                  <a:gd name="T41" fmla="*/ 100 h 148"/>
                  <a:gd name="T42" fmla="*/ 419 w 567"/>
                  <a:gd name="T43" fmla="*/ 80 h 148"/>
                  <a:gd name="T44" fmla="*/ 373 w 567"/>
                  <a:gd name="T45" fmla="*/ 62 h 148"/>
                  <a:gd name="T46" fmla="*/ 328 w 567"/>
                  <a:gd name="T47" fmla="*/ 47 h 148"/>
                  <a:gd name="T48" fmla="*/ 288 w 567"/>
                  <a:gd name="T49" fmla="*/ 34 h 148"/>
                  <a:gd name="T50" fmla="*/ 246 w 567"/>
                  <a:gd name="T51" fmla="*/ 25 h 148"/>
                  <a:gd name="T52" fmla="*/ 207 w 567"/>
                  <a:gd name="T53" fmla="*/ 18 h 148"/>
                  <a:gd name="T54" fmla="*/ 171 w 567"/>
                  <a:gd name="T55" fmla="*/ 13 h 148"/>
                  <a:gd name="T56" fmla="*/ 138 w 567"/>
                  <a:gd name="T57" fmla="*/ 12 h 148"/>
                  <a:gd name="T58" fmla="*/ 108 w 567"/>
                  <a:gd name="T59" fmla="*/ 13 h 148"/>
                  <a:gd name="T60" fmla="*/ 80 w 567"/>
                  <a:gd name="T61" fmla="*/ 18 h 148"/>
                  <a:gd name="T62" fmla="*/ 56 w 567"/>
                  <a:gd name="T63" fmla="*/ 25 h 148"/>
                  <a:gd name="T64" fmla="*/ 37 w 567"/>
                  <a:gd name="T65" fmla="*/ 34 h 148"/>
                  <a:gd name="T66" fmla="*/ 21 w 567"/>
                  <a:gd name="T67" fmla="*/ 48 h 148"/>
                  <a:gd name="T68" fmla="*/ 14 w 567"/>
                  <a:gd name="T69" fmla="*/ 55 h 148"/>
                  <a:gd name="T70" fmla="*/ 10 w 567"/>
                  <a:gd name="T71" fmla="*/ 63 h 148"/>
                  <a:gd name="T72" fmla="*/ 0 w 567"/>
                  <a:gd name="T73" fmla="*/ 56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7"/>
                  <a:gd name="T112" fmla="*/ 0 h 148"/>
                  <a:gd name="T113" fmla="*/ 567 w 567"/>
                  <a:gd name="T114" fmla="*/ 148 h 1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7" h="148">
                    <a:moveTo>
                      <a:pt x="0" y="56"/>
                    </a:moveTo>
                    <a:lnTo>
                      <a:pt x="5" y="47"/>
                    </a:lnTo>
                    <a:lnTo>
                      <a:pt x="13" y="39"/>
                    </a:lnTo>
                    <a:lnTo>
                      <a:pt x="30" y="24"/>
                    </a:lnTo>
                    <a:lnTo>
                      <a:pt x="51" y="14"/>
                    </a:lnTo>
                    <a:lnTo>
                      <a:pt x="78" y="6"/>
                    </a:lnTo>
                    <a:lnTo>
                      <a:pt x="107" y="1"/>
                    </a:lnTo>
                    <a:lnTo>
                      <a:pt x="138" y="0"/>
                    </a:lnTo>
                    <a:lnTo>
                      <a:pt x="172" y="1"/>
                    </a:lnTo>
                    <a:lnTo>
                      <a:pt x="209" y="6"/>
                    </a:lnTo>
                    <a:lnTo>
                      <a:pt x="248" y="13"/>
                    </a:lnTo>
                    <a:lnTo>
                      <a:pt x="290" y="22"/>
                    </a:lnTo>
                    <a:lnTo>
                      <a:pt x="333" y="36"/>
                    </a:lnTo>
                    <a:lnTo>
                      <a:pt x="378" y="51"/>
                    </a:lnTo>
                    <a:lnTo>
                      <a:pt x="424" y="69"/>
                    </a:lnTo>
                    <a:lnTo>
                      <a:pt x="471" y="89"/>
                    </a:lnTo>
                    <a:lnTo>
                      <a:pt x="519" y="112"/>
                    </a:lnTo>
                    <a:lnTo>
                      <a:pt x="567" y="137"/>
                    </a:lnTo>
                    <a:lnTo>
                      <a:pt x="562" y="148"/>
                    </a:lnTo>
                    <a:lnTo>
                      <a:pt x="514" y="123"/>
                    </a:lnTo>
                    <a:lnTo>
                      <a:pt x="465" y="100"/>
                    </a:lnTo>
                    <a:lnTo>
                      <a:pt x="419" y="80"/>
                    </a:lnTo>
                    <a:lnTo>
                      <a:pt x="373" y="62"/>
                    </a:lnTo>
                    <a:lnTo>
                      <a:pt x="328" y="47"/>
                    </a:lnTo>
                    <a:lnTo>
                      <a:pt x="288" y="34"/>
                    </a:lnTo>
                    <a:lnTo>
                      <a:pt x="246" y="25"/>
                    </a:lnTo>
                    <a:lnTo>
                      <a:pt x="207" y="18"/>
                    </a:lnTo>
                    <a:lnTo>
                      <a:pt x="171" y="13"/>
                    </a:lnTo>
                    <a:lnTo>
                      <a:pt x="138" y="12"/>
                    </a:lnTo>
                    <a:lnTo>
                      <a:pt x="108" y="13"/>
                    </a:lnTo>
                    <a:lnTo>
                      <a:pt x="80" y="18"/>
                    </a:lnTo>
                    <a:lnTo>
                      <a:pt x="56" y="25"/>
                    </a:lnTo>
                    <a:lnTo>
                      <a:pt x="37" y="34"/>
                    </a:lnTo>
                    <a:lnTo>
                      <a:pt x="21" y="48"/>
                    </a:lnTo>
                    <a:lnTo>
                      <a:pt x="14" y="55"/>
                    </a:lnTo>
                    <a:lnTo>
                      <a:pt x="10" y="63"/>
                    </a:lnTo>
                    <a:lnTo>
                      <a:pt x="0" y="56"/>
                    </a:lnTo>
                    <a:close/>
                  </a:path>
                </a:pathLst>
              </a:custGeom>
              <a:solidFill>
                <a:srgbClr val="009AFF"/>
              </a:solidFill>
              <a:ln w="9525">
                <a:noFill/>
                <a:round/>
                <a:headEnd/>
                <a:tailEnd/>
              </a:ln>
            </p:spPr>
            <p:txBody>
              <a:bodyPr/>
              <a:lstStyle/>
              <a:p>
                <a:endParaRPr lang="he-IL"/>
              </a:p>
            </p:txBody>
          </p:sp>
          <p:sp>
            <p:nvSpPr>
              <p:cNvPr id="822" name="Freeform 17"/>
              <p:cNvSpPr>
                <a:spLocks/>
              </p:cNvSpPr>
              <p:nvPr/>
            </p:nvSpPr>
            <p:spPr bwMode="auto">
              <a:xfrm>
                <a:off x="3969" y="2471"/>
                <a:ext cx="11" cy="7"/>
              </a:xfrm>
              <a:custGeom>
                <a:avLst/>
                <a:gdLst>
                  <a:gd name="T0" fmla="*/ 0 w 11"/>
                  <a:gd name="T1" fmla="*/ 1 h 7"/>
                  <a:gd name="T2" fmla="*/ 1 w 11"/>
                  <a:gd name="T3" fmla="*/ 0 h 7"/>
                  <a:gd name="T4" fmla="*/ 11 w 11"/>
                  <a:gd name="T5" fmla="*/ 7 h 7"/>
                  <a:gd name="T6" fmla="*/ 11 w 11"/>
                  <a:gd name="T7" fmla="*/ 6 h 7"/>
                  <a:gd name="T8" fmla="*/ 0 w 11"/>
                  <a:gd name="T9" fmla="*/ 1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1"/>
                    </a:moveTo>
                    <a:lnTo>
                      <a:pt x="1" y="0"/>
                    </a:lnTo>
                    <a:lnTo>
                      <a:pt x="11" y="7"/>
                    </a:lnTo>
                    <a:lnTo>
                      <a:pt x="11" y="6"/>
                    </a:lnTo>
                    <a:lnTo>
                      <a:pt x="0" y="1"/>
                    </a:lnTo>
                    <a:close/>
                  </a:path>
                </a:pathLst>
              </a:custGeom>
              <a:solidFill>
                <a:srgbClr val="009AFF"/>
              </a:solidFill>
              <a:ln w="9525">
                <a:noFill/>
                <a:round/>
                <a:headEnd/>
                <a:tailEnd/>
              </a:ln>
            </p:spPr>
            <p:txBody>
              <a:bodyPr/>
              <a:lstStyle/>
              <a:p>
                <a:endParaRPr lang="he-IL"/>
              </a:p>
            </p:txBody>
          </p:sp>
          <p:sp>
            <p:nvSpPr>
              <p:cNvPr id="823" name="Freeform 18"/>
              <p:cNvSpPr>
                <a:spLocks/>
              </p:cNvSpPr>
              <p:nvPr/>
            </p:nvSpPr>
            <p:spPr bwMode="auto">
              <a:xfrm>
                <a:off x="4531" y="2552"/>
                <a:ext cx="386" cy="439"/>
              </a:xfrm>
              <a:custGeom>
                <a:avLst/>
                <a:gdLst>
                  <a:gd name="T0" fmla="*/ 7 w 386"/>
                  <a:gd name="T1" fmla="*/ 0 h 439"/>
                  <a:gd name="T2" fmla="*/ 53 w 386"/>
                  <a:gd name="T3" fmla="*/ 27 h 439"/>
                  <a:gd name="T4" fmla="*/ 98 w 386"/>
                  <a:gd name="T5" fmla="*/ 55 h 439"/>
                  <a:gd name="T6" fmla="*/ 140 w 386"/>
                  <a:gd name="T7" fmla="*/ 84 h 439"/>
                  <a:gd name="T8" fmla="*/ 180 w 386"/>
                  <a:gd name="T9" fmla="*/ 115 h 439"/>
                  <a:gd name="T10" fmla="*/ 216 w 386"/>
                  <a:gd name="T11" fmla="*/ 144 h 439"/>
                  <a:gd name="T12" fmla="*/ 250 w 386"/>
                  <a:gd name="T13" fmla="*/ 175 h 439"/>
                  <a:gd name="T14" fmla="*/ 280 w 386"/>
                  <a:gd name="T15" fmla="*/ 205 h 439"/>
                  <a:gd name="T16" fmla="*/ 306 w 386"/>
                  <a:gd name="T17" fmla="*/ 234 h 439"/>
                  <a:gd name="T18" fmla="*/ 330 w 386"/>
                  <a:gd name="T19" fmla="*/ 264 h 439"/>
                  <a:gd name="T20" fmla="*/ 350 w 386"/>
                  <a:gd name="T21" fmla="*/ 292 h 439"/>
                  <a:gd name="T22" fmla="*/ 365 w 386"/>
                  <a:gd name="T23" fmla="*/ 320 h 439"/>
                  <a:gd name="T24" fmla="*/ 376 w 386"/>
                  <a:gd name="T25" fmla="*/ 346 h 439"/>
                  <a:gd name="T26" fmla="*/ 384 w 386"/>
                  <a:gd name="T27" fmla="*/ 372 h 439"/>
                  <a:gd name="T28" fmla="*/ 386 w 386"/>
                  <a:gd name="T29" fmla="*/ 396 h 439"/>
                  <a:gd name="T30" fmla="*/ 383 w 386"/>
                  <a:gd name="T31" fmla="*/ 418 h 439"/>
                  <a:gd name="T32" fmla="*/ 375 w 386"/>
                  <a:gd name="T33" fmla="*/ 439 h 439"/>
                  <a:gd name="T34" fmla="*/ 364 w 386"/>
                  <a:gd name="T35" fmla="*/ 434 h 439"/>
                  <a:gd name="T36" fmla="*/ 371 w 386"/>
                  <a:gd name="T37" fmla="*/ 416 h 439"/>
                  <a:gd name="T38" fmla="*/ 374 w 386"/>
                  <a:gd name="T39" fmla="*/ 396 h 439"/>
                  <a:gd name="T40" fmla="*/ 372 w 386"/>
                  <a:gd name="T41" fmla="*/ 374 h 439"/>
                  <a:gd name="T42" fmla="*/ 365 w 386"/>
                  <a:gd name="T43" fmla="*/ 351 h 439"/>
                  <a:gd name="T44" fmla="*/ 354 w 386"/>
                  <a:gd name="T45" fmla="*/ 325 h 439"/>
                  <a:gd name="T46" fmla="*/ 340 w 386"/>
                  <a:gd name="T47" fmla="*/ 299 h 439"/>
                  <a:gd name="T48" fmla="*/ 320 w 386"/>
                  <a:gd name="T49" fmla="*/ 271 h 439"/>
                  <a:gd name="T50" fmla="*/ 297 w 386"/>
                  <a:gd name="T51" fmla="*/ 242 h 439"/>
                  <a:gd name="T52" fmla="*/ 271 w 386"/>
                  <a:gd name="T53" fmla="*/ 213 h 439"/>
                  <a:gd name="T54" fmla="*/ 242 w 386"/>
                  <a:gd name="T55" fmla="*/ 184 h 439"/>
                  <a:gd name="T56" fmla="*/ 208 w 386"/>
                  <a:gd name="T57" fmla="*/ 153 h 439"/>
                  <a:gd name="T58" fmla="*/ 172 w 386"/>
                  <a:gd name="T59" fmla="*/ 124 h 439"/>
                  <a:gd name="T60" fmla="*/ 133 w 386"/>
                  <a:gd name="T61" fmla="*/ 94 h 439"/>
                  <a:gd name="T62" fmla="*/ 91 w 386"/>
                  <a:gd name="T63" fmla="*/ 65 h 439"/>
                  <a:gd name="T64" fmla="*/ 46 w 386"/>
                  <a:gd name="T65" fmla="*/ 37 h 439"/>
                  <a:gd name="T66" fmla="*/ 0 w 386"/>
                  <a:gd name="T67" fmla="*/ 10 h 439"/>
                  <a:gd name="T68" fmla="*/ 7 w 386"/>
                  <a:gd name="T69" fmla="*/ 0 h 4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6"/>
                  <a:gd name="T106" fmla="*/ 0 h 439"/>
                  <a:gd name="T107" fmla="*/ 386 w 386"/>
                  <a:gd name="T108" fmla="*/ 439 h 4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6" h="439">
                    <a:moveTo>
                      <a:pt x="7" y="0"/>
                    </a:moveTo>
                    <a:lnTo>
                      <a:pt x="53" y="27"/>
                    </a:lnTo>
                    <a:lnTo>
                      <a:pt x="98" y="55"/>
                    </a:lnTo>
                    <a:lnTo>
                      <a:pt x="140" y="84"/>
                    </a:lnTo>
                    <a:lnTo>
                      <a:pt x="180" y="115"/>
                    </a:lnTo>
                    <a:lnTo>
                      <a:pt x="216" y="144"/>
                    </a:lnTo>
                    <a:lnTo>
                      <a:pt x="250" y="175"/>
                    </a:lnTo>
                    <a:lnTo>
                      <a:pt x="280" y="205"/>
                    </a:lnTo>
                    <a:lnTo>
                      <a:pt x="306" y="234"/>
                    </a:lnTo>
                    <a:lnTo>
                      <a:pt x="330" y="264"/>
                    </a:lnTo>
                    <a:lnTo>
                      <a:pt x="350" y="292"/>
                    </a:lnTo>
                    <a:lnTo>
                      <a:pt x="365" y="320"/>
                    </a:lnTo>
                    <a:lnTo>
                      <a:pt x="376" y="346"/>
                    </a:lnTo>
                    <a:lnTo>
                      <a:pt x="384" y="372"/>
                    </a:lnTo>
                    <a:lnTo>
                      <a:pt x="386" y="396"/>
                    </a:lnTo>
                    <a:lnTo>
                      <a:pt x="383" y="418"/>
                    </a:lnTo>
                    <a:lnTo>
                      <a:pt x="375" y="439"/>
                    </a:lnTo>
                    <a:lnTo>
                      <a:pt x="364" y="434"/>
                    </a:lnTo>
                    <a:lnTo>
                      <a:pt x="371" y="416"/>
                    </a:lnTo>
                    <a:lnTo>
                      <a:pt x="374" y="396"/>
                    </a:lnTo>
                    <a:lnTo>
                      <a:pt x="372" y="374"/>
                    </a:lnTo>
                    <a:lnTo>
                      <a:pt x="365" y="351"/>
                    </a:lnTo>
                    <a:lnTo>
                      <a:pt x="354" y="325"/>
                    </a:lnTo>
                    <a:lnTo>
                      <a:pt x="340" y="299"/>
                    </a:lnTo>
                    <a:lnTo>
                      <a:pt x="320" y="271"/>
                    </a:lnTo>
                    <a:lnTo>
                      <a:pt x="297" y="242"/>
                    </a:lnTo>
                    <a:lnTo>
                      <a:pt x="271" y="213"/>
                    </a:lnTo>
                    <a:lnTo>
                      <a:pt x="242" y="184"/>
                    </a:lnTo>
                    <a:lnTo>
                      <a:pt x="208" y="153"/>
                    </a:lnTo>
                    <a:lnTo>
                      <a:pt x="172" y="124"/>
                    </a:lnTo>
                    <a:lnTo>
                      <a:pt x="133" y="94"/>
                    </a:lnTo>
                    <a:lnTo>
                      <a:pt x="91" y="65"/>
                    </a:lnTo>
                    <a:lnTo>
                      <a:pt x="46" y="37"/>
                    </a:lnTo>
                    <a:lnTo>
                      <a:pt x="0" y="10"/>
                    </a:lnTo>
                    <a:lnTo>
                      <a:pt x="7" y="0"/>
                    </a:lnTo>
                    <a:close/>
                  </a:path>
                </a:pathLst>
              </a:custGeom>
              <a:solidFill>
                <a:srgbClr val="009AFF"/>
              </a:solidFill>
              <a:ln w="9525">
                <a:noFill/>
                <a:round/>
                <a:headEnd/>
                <a:tailEnd/>
              </a:ln>
            </p:spPr>
            <p:txBody>
              <a:bodyPr/>
              <a:lstStyle/>
              <a:p>
                <a:endParaRPr lang="he-IL"/>
              </a:p>
            </p:txBody>
          </p:sp>
          <p:sp>
            <p:nvSpPr>
              <p:cNvPr id="824" name="Freeform 19"/>
              <p:cNvSpPr>
                <a:spLocks/>
              </p:cNvSpPr>
              <p:nvPr/>
            </p:nvSpPr>
            <p:spPr bwMode="auto">
              <a:xfrm>
                <a:off x="4531" y="2552"/>
                <a:ext cx="7" cy="11"/>
              </a:xfrm>
              <a:custGeom>
                <a:avLst/>
                <a:gdLst>
                  <a:gd name="T0" fmla="*/ 6 w 7"/>
                  <a:gd name="T1" fmla="*/ 0 h 11"/>
                  <a:gd name="T2" fmla="*/ 7 w 7"/>
                  <a:gd name="T3" fmla="*/ 0 h 11"/>
                  <a:gd name="T4" fmla="*/ 0 w 7"/>
                  <a:gd name="T5" fmla="*/ 10 h 11"/>
                  <a:gd name="T6" fmla="*/ 1 w 7"/>
                  <a:gd name="T7" fmla="*/ 11 h 11"/>
                  <a:gd name="T8" fmla="*/ 6 w 7"/>
                  <a:gd name="T9" fmla="*/ 0 h 11"/>
                  <a:gd name="T10" fmla="*/ 0 60000 65536"/>
                  <a:gd name="T11" fmla="*/ 0 60000 65536"/>
                  <a:gd name="T12" fmla="*/ 0 60000 65536"/>
                  <a:gd name="T13" fmla="*/ 0 60000 65536"/>
                  <a:gd name="T14" fmla="*/ 0 60000 65536"/>
                  <a:gd name="T15" fmla="*/ 0 w 7"/>
                  <a:gd name="T16" fmla="*/ 0 h 11"/>
                  <a:gd name="T17" fmla="*/ 7 w 7"/>
                  <a:gd name="T18" fmla="*/ 11 h 11"/>
                </a:gdLst>
                <a:ahLst/>
                <a:cxnLst>
                  <a:cxn ang="T10">
                    <a:pos x="T0" y="T1"/>
                  </a:cxn>
                  <a:cxn ang="T11">
                    <a:pos x="T2" y="T3"/>
                  </a:cxn>
                  <a:cxn ang="T12">
                    <a:pos x="T4" y="T5"/>
                  </a:cxn>
                  <a:cxn ang="T13">
                    <a:pos x="T6" y="T7"/>
                  </a:cxn>
                  <a:cxn ang="T14">
                    <a:pos x="T8" y="T9"/>
                  </a:cxn>
                </a:cxnLst>
                <a:rect l="T15" t="T16" r="T17" b="T18"/>
                <a:pathLst>
                  <a:path w="7" h="11">
                    <a:moveTo>
                      <a:pt x="6" y="0"/>
                    </a:moveTo>
                    <a:lnTo>
                      <a:pt x="7" y="0"/>
                    </a:lnTo>
                    <a:lnTo>
                      <a:pt x="0" y="10"/>
                    </a:lnTo>
                    <a:lnTo>
                      <a:pt x="1" y="11"/>
                    </a:lnTo>
                    <a:lnTo>
                      <a:pt x="6" y="0"/>
                    </a:lnTo>
                    <a:close/>
                  </a:path>
                </a:pathLst>
              </a:custGeom>
              <a:solidFill>
                <a:srgbClr val="009AFF"/>
              </a:solidFill>
              <a:ln w="9525">
                <a:noFill/>
                <a:round/>
                <a:headEnd/>
                <a:tailEnd/>
              </a:ln>
            </p:spPr>
            <p:txBody>
              <a:bodyPr/>
              <a:lstStyle/>
              <a:p>
                <a:endParaRPr lang="he-IL"/>
              </a:p>
            </p:txBody>
          </p:sp>
          <p:sp>
            <p:nvSpPr>
              <p:cNvPr id="825" name="Freeform 20"/>
              <p:cNvSpPr>
                <a:spLocks/>
              </p:cNvSpPr>
              <p:nvPr/>
            </p:nvSpPr>
            <p:spPr bwMode="auto">
              <a:xfrm>
                <a:off x="4338" y="2900"/>
                <a:ext cx="568" cy="147"/>
              </a:xfrm>
              <a:custGeom>
                <a:avLst/>
                <a:gdLst>
                  <a:gd name="T0" fmla="*/ 568 w 568"/>
                  <a:gd name="T1" fmla="*/ 92 h 147"/>
                  <a:gd name="T2" fmla="*/ 562 w 568"/>
                  <a:gd name="T3" fmla="*/ 100 h 147"/>
                  <a:gd name="T4" fmla="*/ 555 w 568"/>
                  <a:gd name="T5" fmla="*/ 109 h 147"/>
                  <a:gd name="T6" fmla="*/ 537 w 568"/>
                  <a:gd name="T7" fmla="*/ 123 h 147"/>
                  <a:gd name="T8" fmla="*/ 515 w 568"/>
                  <a:gd name="T9" fmla="*/ 134 h 147"/>
                  <a:gd name="T10" fmla="*/ 491 w 568"/>
                  <a:gd name="T11" fmla="*/ 141 h 147"/>
                  <a:gd name="T12" fmla="*/ 462 w 568"/>
                  <a:gd name="T13" fmla="*/ 146 h 147"/>
                  <a:gd name="T14" fmla="*/ 430 w 568"/>
                  <a:gd name="T15" fmla="*/ 147 h 147"/>
                  <a:gd name="T16" fmla="*/ 396 w 568"/>
                  <a:gd name="T17" fmla="*/ 146 h 147"/>
                  <a:gd name="T18" fmla="*/ 358 w 568"/>
                  <a:gd name="T19" fmla="*/ 141 h 147"/>
                  <a:gd name="T20" fmla="*/ 318 w 568"/>
                  <a:gd name="T21" fmla="*/ 134 h 147"/>
                  <a:gd name="T22" fmla="*/ 277 w 568"/>
                  <a:gd name="T23" fmla="*/ 125 h 147"/>
                  <a:gd name="T24" fmla="*/ 234 w 568"/>
                  <a:gd name="T25" fmla="*/ 112 h 147"/>
                  <a:gd name="T26" fmla="*/ 189 w 568"/>
                  <a:gd name="T27" fmla="*/ 97 h 147"/>
                  <a:gd name="T28" fmla="*/ 143 w 568"/>
                  <a:gd name="T29" fmla="*/ 79 h 147"/>
                  <a:gd name="T30" fmla="*/ 95 w 568"/>
                  <a:gd name="T31" fmla="*/ 58 h 147"/>
                  <a:gd name="T32" fmla="*/ 48 w 568"/>
                  <a:gd name="T33" fmla="*/ 35 h 147"/>
                  <a:gd name="T34" fmla="*/ 0 w 568"/>
                  <a:gd name="T35" fmla="*/ 10 h 147"/>
                  <a:gd name="T36" fmla="*/ 6 w 568"/>
                  <a:gd name="T37" fmla="*/ 0 h 147"/>
                  <a:gd name="T38" fmla="*/ 54 w 568"/>
                  <a:gd name="T39" fmla="*/ 25 h 147"/>
                  <a:gd name="T40" fmla="*/ 102 w 568"/>
                  <a:gd name="T41" fmla="*/ 48 h 147"/>
                  <a:gd name="T42" fmla="*/ 148 w 568"/>
                  <a:gd name="T43" fmla="*/ 68 h 147"/>
                  <a:gd name="T44" fmla="*/ 194 w 568"/>
                  <a:gd name="T45" fmla="*/ 86 h 147"/>
                  <a:gd name="T46" fmla="*/ 238 w 568"/>
                  <a:gd name="T47" fmla="*/ 101 h 147"/>
                  <a:gd name="T48" fmla="*/ 281 w 568"/>
                  <a:gd name="T49" fmla="*/ 114 h 147"/>
                  <a:gd name="T50" fmla="*/ 321 w 568"/>
                  <a:gd name="T51" fmla="*/ 123 h 147"/>
                  <a:gd name="T52" fmla="*/ 360 w 568"/>
                  <a:gd name="T53" fmla="*/ 130 h 147"/>
                  <a:gd name="T54" fmla="*/ 396 w 568"/>
                  <a:gd name="T55" fmla="*/ 135 h 147"/>
                  <a:gd name="T56" fmla="*/ 430 w 568"/>
                  <a:gd name="T57" fmla="*/ 135 h 147"/>
                  <a:gd name="T58" fmla="*/ 460 w 568"/>
                  <a:gd name="T59" fmla="*/ 135 h 147"/>
                  <a:gd name="T60" fmla="*/ 487 w 568"/>
                  <a:gd name="T61" fmla="*/ 130 h 147"/>
                  <a:gd name="T62" fmla="*/ 510 w 568"/>
                  <a:gd name="T63" fmla="*/ 123 h 147"/>
                  <a:gd name="T64" fmla="*/ 530 w 568"/>
                  <a:gd name="T65" fmla="*/ 113 h 147"/>
                  <a:gd name="T66" fmla="*/ 547 w 568"/>
                  <a:gd name="T67" fmla="*/ 100 h 147"/>
                  <a:gd name="T68" fmla="*/ 552 w 568"/>
                  <a:gd name="T69" fmla="*/ 93 h 147"/>
                  <a:gd name="T70" fmla="*/ 558 w 568"/>
                  <a:gd name="T71" fmla="*/ 85 h 147"/>
                  <a:gd name="T72" fmla="*/ 568 w 568"/>
                  <a:gd name="T73" fmla="*/ 92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8"/>
                  <a:gd name="T112" fmla="*/ 0 h 147"/>
                  <a:gd name="T113" fmla="*/ 568 w 568"/>
                  <a:gd name="T114" fmla="*/ 147 h 1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8" h="147">
                    <a:moveTo>
                      <a:pt x="568" y="92"/>
                    </a:moveTo>
                    <a:lnTo>
                      <a:pt x="562" y="100"/>
                    </a:lnTo>
                    <a:lnTo>
                      <a:pt x="555" y="109"/>
                    </a:lnTo>
                    <a:lnTo>
                      <a:pt x="537" y="123"/>
                    </a:lnTo>
                    <a:lnTo>
                      <a:pt x="515" y="134"/>
                    </a:lnTo>
                    <a:lnTo>
                      <a:pt x="491" y="141"/>
                    </a:lnTo>
                    <a:lnTo>
                      <a:pt x="462" y="146"/>
                    </a:lnTo>
                    <a:lnTo>
                      <a:pt x="430" y="147"/>
                    </a:lnTo>
                    <a:lnTo>
                      <a:pt x="396" y="146"/>
                    </a:lnTo>
                    <a:lnTo>
                      <a:pt x="358" y="141"/>
                    </a:lnTo>
                    <a:lnTo>
                      <a:pt x="318" y="134"/>
                    </a:lnTo>
                    <a:lnTo>
                      <a:pt x="277" y="125"/>
                    </a:lnTo>
                    <a:lnTo>
                      <a:pt x="234" y="112"/>
                    </a:lnTo>
                    <a:lnTo>
                      <a:pt x="189" y="97"/>
                    </a:lnTo>
                    <a:lnTo>
                      <a:pt x="143" y="79"/>
                    </a:lnTo>
                    <a:lnTo>
                      <a:pt x="95" y="58"/>
                    </a:lnTo>
                    <a:lnTo>
                      <a:pt x="48" y="35"/>
                    </a:lnTo>
                    <a:lnTo>
                      <a:pt x="0" y="10"/>
                    </a:lnTo>
                    <a:lnTo>
                      <a:pt x="6" y="0"/>
                    </a:lnTo>
                    <a:lnTo>
                      <a:pt x="54" y="25"/>
                    </a:lnTo>
                    <a:lnTo>
                      <a:pt x="102" y="48"/>
                    </a:lnTo>
                    <a:lnTo>
                      <a:pt x="148" y="68"/>
                    </a:lnTo>
                    <a:lnTo>
                      <a:pt x="194" y="86"/>
                    </a:lnTo>
                    <a:lnTo>
                      <a:pt x="238" y="101"/>
                    </a:lnTo>
                    <a:lnTo>
                      <a:pt x="281" y="114"/>
                    </a:lnTo>
                    <a:lnTo>
                      <a:pt x="321" y="123"/>
                    </a:lnTo>
                    <a:lnTo>
                      <a:pt x="360" y="130"/>
                    </a:lnTo>
                    <a:lnTo>
                      <a:pt x="396" y="135"/>
                    </a:lnTo>
                    <a:lnTo>
                      <a:pt x="430" y="135"/>
                    </a:lnTo>
                    <a:lnTo>
                      <a:pt x="460" y="135"/>
                    </a:lnTo>
                    <a:lnTo>
                      <a:pt x="487" y="130"/>
                    </a:lnTo>
                    <a:lnTo>
                      <a:pt x="510" y="123"/>
                    </a:lnTo>
                    <a:lnTo>
                      <a:pt x="530" y="113"/>
                    </a:lnTo>
                    <a:lnTo>
                      <a:pt x="547" y="100"/>
                    </a:lnTo>
                    <a:lnTo>
                      <a:pt x="552" y="93"/>
                    </a:lnTo>
                    <a:lnTo>
                      <a:pt x="558" y="85"/>
                    </a:lnTo>
                    <a:lnTo>
                      <a:pt x="568" y="92"/>
                    </a:lnTo>
                    <a:close/>
                  </a:path>
                </a:pathLst>
              </a:custGeom>
              <a:solidFill>
                <a:srgbClr val="009AFF"/>
              </a:solidFill>
              <a:ln w="9525">
                <a:noFill/>
                <a:round/>
                <a:headEnd/>
                <a:tailEnd/>
              </a:ln>
            </p:spPr>
            <p:txBody>
              <a:bodyPr/>
              <a:lstStyle/>
              <a:p>
                <a:endParaRPr lang="he-IL"/>
              </a:p>
            </p:txBody>
          </p:sp>
          <p:sp>
            <p:nvSpPr>
              <p:cNvPr id="826" name="Freeform 21"/>
              <p:cNvSpPr>
                <a:spLocks/>
              </p:cNvSpPr>
              <p:nvPr/>
            </p:nvSpPr>
            <p:spPr bwMode="auto">
              <a:xfrm>
                <a:off x="4895" y="2985"/>
                <a:ext cx="11" cy="7"/>
              </a:xfrm>
              <a:custGeom>
                <a:avLst/>
                <a:gdLst>
                  <a:gd name="T0" fmla="*/ 11 w 11"/>
                  <a:gd name="T1" fmla="*/ 6 h 7"/>
                  <a:gd name="T2" fmla="*/ 11 w 11"/>
                  <a:gd name="T3" fmla="*/ 7 h 7"/>
                  <a:gd name="T4" fmla="*/ 1 w 11"/>
                  <a:gd name="T5" fmla="*/ 0 h 7"/>
                  <a:gd name="T6" fmla="*/ 0 w 11"/>
                  <a:gd name="T7" fmla="*/ 1 h 7"/>
                  <a:gd name="T8" fmla="*/ 11 w 11"/>
                  <a:gd name="T9" fmla="*/ 6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11" y="6"/>
                    </a:moveTo>
                    <a:lnTo>
                      <a:pt x="11" y="7"/>
                    </a:lnTo>
                    <a:lnTo>
                      <a:pt x="1" y="0"/>
                    </a:lnTo>
                    <a:lnTo>
                      <a:pt x="0" y="1"/>
                    </a:lnTo>
                    <a:lnTo>
                      <a:pt x="11" y="6"/>
                    </a:lnTo>
                    <a:close/>
                  </a:path>
                </a:pathLst>
              </a:custGeom>
              <a:solidFill>
                <a:srgbClr val="009AFF"/>
              </a:solidFill>
              <a:ln w="9525">
                <a:noFill/>
                <a:round/>
                <a:headEnd/>
                <a:tailEnd/>
              </a:ln>
            </p:spPr>
            <p:txBody>
              <a:bodyPr/>
              <a:lstStyle/>
              <a:p>
                <a:endParaRPr lang="he-IL"/>
              </a:p>
            </p:txBody>
          </p:sp>
          <p:sp>
            <p:nvSpPr>
              <p:cNvPr id="827" name="Freeform 22"/>
              <p:cNvSpPr>
                <a:spLocks/>
              </p:cNvSpPr>
              <p:nvPr/>
            </p:nvSpPr>
            <p:spPr bwMode="auto">
              <a:xfrm>
                <a:off x="4337" y="2900"/>
                <a:ext cx="7" cy="10"/>
              </a:xfrm>
              <a:custGeom>
                <a:avLst/>
                <a:gdLst>
                  <a:gd name="T0" fmla="*/ 1 w 7"/>
                  <a:gd name="T1" fmla="*/ 10 h 10"/>
                  <a:gd name="T2" fmla="*/ 0 w 7"/>
                  <a:gd name="T3" fmla="*/ 10 h 10"/>
                  <a:gd name="T4" fmla="*/ 7 w 7"/>
                  <a:gd name="T5" fmla="*/ 0 h 10"/>
                  <a:gd name="T6" fmla="*/ 1 w 7"/>
                  <a:gd name="T7" fmla="*/ 1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1" y="10"/>
                    </a:moveTo>
                    <a:lnTo>
                      <a:pt x="0" y="10"/>
                    </a:lnTo>
                    <a:lnTo>
                      <a:pt x="7" y="0"/>
                    </a:lnTo>
                    <a:lnTo>
                      <a:pt x="1" y="10"/>
                    </a:lnTo>
                    <a:close/>
                  </a:path>
                </a:pathLst>
              </a:custGeom>
              <a:solidFill>
                <a:srgbClr val="009AFF"/>
              </a:solidFill>
              <a:ln w="9525">
                <a:noFill/>
                <a:round/>
                <a:headEnd/>
                <a:tailEnd/>
              </a:ln>
            </p:spPr>
            <p:txBody>
              <a:bodyPr/>
              <a:lstStyle/>
              <a:p>
                <a:endParaRPr lang="he-IL"/>
              </a:p>
            </p:txBody>
          </p:sp>
          <p:sp>
            <p:nvSpPr>
              <p:cNvPr id="828" name="Freeform 23"/>
              <p:cNvSpPr>
                <a:spLocks/>
              </p:cNvSpPr>
              <p:nvPr/>
            </p:nvSpPr>
            <p:spPr bwMode="auto">
              <a:xfrm>
                <a:off x="4233" y="2196"/>
                <a:ext cx="206" cy="536"/>
              </a:xfrm>
              <a:custGeom>
                <a:avLst/>
                <a:gdLst>
                  <a:gd name="T0" fmla="*/ 1 w 206"/>
                  <a:gd name="T1" fmla="*/ 507 h 536"/>
                  <a:gd name="T2" fmla="*/ 3 w 206"/>
                  <a:gd name="T3" fmla="*/ 454 h 536"/>
                  <a:gd name="T4" fmla="*/ 7 w 206"/>
                  <a:gd name="T5" fmla="*/ 402 h 536"/>
                  <a:gd name="T6" fmla="*/ 13 w 206"/>
                  <a:gd name="T7" fmla="*/ 352 h 536"/>
                  <a:gd name="T8" fmla="*/ 20 w 206"/>
                  <a:gd name="T9" fmla="*/ 304 h 536"/>
                  <a:gd name="T10" fmla="*/ 29 w 206"/>
                  <a:gd name="T11" fmla="*/ 259 h 536"/>
                  <a:gd name="T12" fmla="*/ 40 w 206"/>
                  <a:gd name="T13" fmla="*/ 217 h 536"/>
                  <a:gd name="T14" fmla="*/ 46 w 206"/>
                  <a:gd name="T15" fmla="*/ 197 h 536"/>
                  <a:gd name="T16" fmla="*/ 59 w 206"/>
                  <a:gd name="T17" fmla="*/ 159 h 536"/>
                  <a:gd name="T18" fmla="*/ 73 w 206"/>
                  <a:gd name="T19" fmla="*/ 124 h 536"/>
                  <a:gd name="T20" fmla="*/ 89 w 206"/>
                  <a:gd name="T21" fmla="*/ 93 h 536"/>
                  <a:gd name="T22" fmla="*/ 105 w 206"/>
                  <a:gd name="T23" fmla="*/ 66 h 536"/>
                  <a:gd name="T24" fmla="*/ 123 w 206"/>
                  <a:gd name="T25" fmla="*/ 44 h 536"/>
                  <a:gd name="T26" fmla="*/ 137 w 206"/>
                  <a:gd name="T27" fmla="*/ 29 h 536"/>
                  <a:gd name="T28" fmla="*/ 147 w 206"/>
                  <a:gd name="T29" fmla="*/ 21 h 536"/>
                  <a:gd name="T30" fmla="*/ 162 w 206"/>
                  <a:gd name="T31" fmla="*/ 12 h 536"/>
                  <a:gd name="T32" fmla="*/ 178 w 206"/>
                  <a:gd name="T33" fmla="*/ 5 h 536"/>
                  <a:gd name="T34" fmla="*/ 188 w 206"/>
                  <a:gd name="T35" fmla="*/ 2 h 536"/>
                  <a:gd name="T36" fmla="*/ 205 w 206"/>
                  <a:gd name="T37" fmla="*/ 0 h 536"/>
                  <a:gd name="T38" fmla="*/ 195 w 206"/>
                  <a:gd name="T39" fmla="*/ 12 h 536"/>
                  <a:gd name="T40" fmla="*/ 186 w 206"/>
                  <a:gd name="T41" fmla="*/ 14 h 536"/>
                  <a:gd name="T42" fmla="*/ 177 w 206"/>
                  <a:gd name="T43" fmla="*/ 17 h 536"/>
                  <a:gd name="T44" fmla="*/ 158 w 206"/>
                  <a:gd name="T45" fmla="*/ 28 h 536"/>
                  <a:gd name="T46" fmla="*/ 149 w 206"/>
                  <a:gd name="T47" fmla="*/ 34 h 536"/>
                  <a:gd name="T48" fmla="*/ 140 w 206"/>
                  <a:gd name="T49" fmla="*/ 42 h 536"/>
                  <a:gd name="T50" fmla="*/ 123 w 206"/>
                  <a:gd name="T51" fmla="*/ 62 h 536"/>
                  <a:gd name="T52" fmla="*/ 106 w 206"/>
                  <a:gd name="T53" fmla="*/ 85 h 536"/>
                  <a:gd name="T54" fmla="*/ 91 w 206"/>
                  <a:gd name="T55" fmla="*/ 114 h 536"/>
                  <a:gd name="T56" fmla="*/ 76 w 206"/>
                  <a:gd name="T57" fmla="*/ 146 h 536"/>
                  <a:gd name="T58" fmla="*/ 63 w 206"/>
                  <a:gd name="T59" fmla="*/ 181 h 536"/>
                  <a:gd name="T60" fmla="*/ 54 w 206"/>
                  <a:gd name="T61" fmla="*/ 210 h 536"/>
                  <a:gd name="T62" fmla="*/ 46 w 206"/>
                  <a:gd name="T63" fmla="*/ 241 h 536"/>
                  <a:gd name="T64" fmla="*/ 36 w 206"/>
                  <a:gd name="T65" fmla="*/ 284 h 536"/>
                  <a:gd name="T66" fmla="*/ 27 w 206"/>
                  <a:gd name="T67" fmla="*/ 330 h 536"/>
                  <a:gd name="T68" fmla="*/ 21 w 206"/>
                  <a:gd name="T69" fmla="*/ 378 h 536"/>
                  <a:gd name="T70" fmla="*/ 16 w 206"/>
                  <a:gd name="T71" fmla="*/ 429 h 536"/>
                  <a:gd name="T72" fmla="*/ 13 w 206"/>
                  <a:gd name="T73" fmla="*/ 481 h 536"/>
                  <a:gd name="T74" fmla="*/ 12 w 206"/>
                  <a:gd name="T75" fmla="*/ 536 h 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6"/>
                  <a:gd name="T115" fmla="*/ 0 h 536"/>
                  <a:gd name="T116" fmla="*/ 206 w 206"/>
                  <a:gd name="T117" fmla="*/ 536 h 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6" h="536">
                    <a:moveTo>
                      <a:pt x="0" y="536"/>
                    </a:moveTo>
                    <a:lnTo>
                      <a:pt x="1" y="507"/>
                    </a:lnTo>
                    <a:lnTo>
                      <a:pt x="1" y="480"/>
                    </a:lnTo>
                    <a:lnTo>
                      <a:pt x="3" y="454"/>
                    </a:lnTo>
                    <a:lnTo>
                      <a:pt x="4" y="428"/>
                    </a:lnTo>
                    <a:lnTo>
                      <a:pt x="7" y="402"/>
                    </a:lnTo>
                    <a:lnTo>
                      <a:pt x="9" y="377"/>
                    </a:lnTo>
                    <a:lnTo>
                      <a:pt x="13" y="352"/>
                    </a:lnTo>
                    <a:lnTo>
                      <a:pt x="16" y="328"/>
                    </a:lnTo>
                    <a:lnTo>
                      <a:pt x="20" y="304"/>
                    </a:lnTo>
                    <a:lnTo>
                      <a:pt x="24" y="282"/>
                    </a:lnTo>
                    <a:lnTo>
                      <a:pt x="29" y="259"/>
                    </a:lnTo>
                    <a:lnTo>
                      <a:pt x="35" y="238"/>
                    </a:lnTo>
                    <a:lnTo>
                      <a:pt x="40" y="217"/>
                    </a:lnTo>
                    <a:lnTo>
                      <a:pt x="43" y="207"/>
                    </a:lnTo>
                    <a:lnTo>
                      <a:pt x="46" y="197"/>
                    </a:lnTo>
                    <a:lnTo>
                      <a:pt x="52" y="177"/>
                    </a:lnTo>
                    <a:lnTo>
                      <a:pt x="59" y="159"/>
                    </a:lnTo>
                    <a:lnTo>
                      <a:pt x="66" y="141"/>
                    </a:lnTo>
                    <a:lnTo>
                      <a:pt x="73" y="124"/>
                    </a:lnTo>
                    <a:lnTo>
                      <a:pt x="81" y="108"/>
                    </a:lnTo>
                    <a:lnTo>
                      <a:pt x="89" y="93"/>
                    </a:lnTo>
                    <a:lnTo>
                      <a:pt x="97" y="79"/>
                    </a:lnTo>
                    <a:lnTo>
                      <a:pt x="105" y="66"/>
                    </a:lnTo>
                    <a:lnTo>
                      <a:pt x="114" y="55"/>
                    </a:lnTo>
                    <a:lnTo>
                      <a:pt x="123" y="44"/>
                    </a:lnTo>
                    <a:lnTo>
                      <a:pt x="132" y="34"/>
                    </a:lnTo>
                    <a:lnTo>
                      <a:pt x="137" y="29"/>
                    </a:lnTo>
                    <a:lnTo>
                      <a:pt x="142" y="25"/>
                    </a:lnTo>
                    <a:lnTo>
                      <a:pt x="147" y="21"/>
                    </a:lnTo>
                    <a:lnTo>
                      <a:pt x="152" y="18"/>
                    </a:lnTo>
                    <a:lnTo>
                      <a:pt x="162" y="12"/>
                    </a:lnTo>
                    <a:lnTo>
                      <a:pt x="172" y="7"/>
                    </a:lnTo>
                    <a:lnTo>
                      <a:pt x="178" y="5"/>
                    </a:lnTo>
                    <a:lnTo>
                      <a:pt x="182" y="3"/>
                    </a:lnTo>
                    <a:lnTo>
                      <a:pt x="188" y="2"/>
                    </a:lnTo>
                    <a:lnTo>
                      <a:pt x="194" y="1"/>
                    </a:lnTo>
                    <a:lnTo>
                      <a:pt x="205" y="0"/>
                    </a:lnTo>
                    <a:lnTo>
                      <a:pt x="206" y="12"/>
                    </a:lnTo>
                    <a:lnTo>
                      <a:pt x="195" y="12"/>
                    </a:lnTo>
                    <a:lnTo>
                      <a:pt x="190" y="13"/>
                    </a:lnTo>
                    <a:lnTo>
                      <a:pt x="186" y="14"/>
                    </a:lnTo>
                    <a:lnTo>
                      <a:pt x="181" y="16"/>
                    </a:lnTo>
                    <a:lnTo>
                      <a:pt x="177" y="17"/>
                    </a:lnTo>
                    <a:lnTo>
                      <a:pt x="167" y="22"/>
                    </a:lnTo>
                    <a:lnTo>
                      <a:pt x="158" y="28"/>
                    </a:lnTo>
                    <a:lnTo>
                      <a:pt x="153" y="31"/>
                    </a:lnTo>
                    <a:lnTo>
                      <a:pt x="149" y="34"/>
                    </a:lnTo>
                    <a:lnTo>
                      <a:pt x="145" y="38"/>
                    </a:lnTo>
                    <a:lnTo>
                      <a:pt x="140" y="42"/>
                    </a:lnTo>
                    <a:lnTo>
                      <a:pt x="132" y="51"/>
                    </a:lnTo>
                    <a:lnTo>
                      <a:pt x="123" y="62"/>
                    </a:lnTo>
                    <a:lnTo>
                      <a:pt x="114" y="73"/>
                    </a:lnTo>
                    <a:lnTo>
                      <a:pt x="106" y="85"/>
                    </a:lnTo>
                    <a:lnTo>
                      <a:pt x="99" y="99"/>
                    </a:lnTo>
                    <a:lnTo>
                      <a:pt x="91" y="114"/>
                    </a:lnTo>
                    <a:lnTo>
                      <a:pt x="83" y="129"/>
                    </a:lnTo>
                    <a:lnTo>
                      <a:pt x="76" y="146"/>
                    </a:lnTo>
                    <a:lnTo>
                      <a:pt x="70" y="163"/>
                    </a:lnTo>
                    <a:lnTo>
                      <a:pt x="63" y="181"/>
                    </a:lnTo>
                    <a:lnTo>
                      <a:pt x="57" y="200"/>
                    </a:lnTo>
                    <a:lnTo>
                      <a:pt x="54" y="210"/>
                    </a:lnTo>
                    <a:lnTo>
                      <a:pt x="51" y="220"/>
                    </a:lnTo>
                    <a:lnTo>
                      <a:pt x="46" y="241"/>
                    </a:lnTo>
                    <a:lnTo>
                      <a:pt x="40" y="262"/>
                    </a:lnTo>
                    <a:lnTo>
                      <a:pt x="36" y="284"/>
                    </a:lnTo>
                    <a:lnTo>
                      <a:pt x="31" y="307"/>
                    </a:lnTo>
                    <a:lnTo>
                      <a:pt x="27" y="330"/>
                    </a:lnTo>
                    <a:lnTo>
                      <a:pt x="24" y="354"/>
                    </a:lnTo>
                    <a:lnTo>
                      <a:pt x="21" y="378"/>
                    </a:lnTo>
                    <a:lnTo>
                      <a:pt x="18" y="403"/>
                    </a:lnTo>
                    <a:lnTo>
                      <a:pt x="16" y="429"/>
                    </a:lnTo>
                    <a:lnTo>
                      <a:pt x="14" y="455"/>
                    </a:lnTo>
                    <a:lnTo>
                      <a:pt x="13" y="481"/>
                    </a:lnTo>
                    <a:lnTo>
                      <a:pt x="12" y="508"/>
                    </a:lnTo>
                    <a:lnTo>
                      <a:pt x="12" y="536"/>
                    </a:lnTo>
                    <a:lnTo>
                      <a:pt x="0" y="536"/>
                    </a:lnTo>
                    <a:close/>
                  </a:path>
                </a:pathLst>
              </a:custGeom>
              <a:solidFill>
                <a:srgbClr val="009AFF"/>
              </a:solidFill>
              <a:ln w="9525">
                <a:noFill/>
                <a:round/>
                <a:headEnd/>
                <a:tailEnd/>
              </a:ln>
            </p:spPr>
            <p:txBody>
              <a:bodyPr/>
              <a:lstStyle/>
              <a:p>
                <a:endParaRPr lang="he-IL"/>
              </a:p>
            </p:txBody>
          </p:sp>
          <p:sp>
            <p:nvSpPr>
              <p:cNvPr id="829" name="Freeform 24"/>
              <p:cNvSpPr>
                <a:spLocks/>
              </p:cNvSpPr>
              <p:nvPr/>
            </p:nvSpPr>
            <p:spPr bwMode="auto">
              <a:xfrm>
                <a:off x="4438" y="2196"/>
                <a:ext cx="205" cy="536"/>
              </a:xfrm>
              <a:custGeom>
                <a:avLst/>
                <a:gdLst>
                  <a:gd name="T0" fmla="*/ 11 w 205"/>
                  <a:gd name="T1" fmla="*/ 1 h 536"/>
                  <a:gd name="T2" fmla="*/ 33 w 205"/>
                  <a:gd name="T3" fmla="*/ 7 h 536"/>
                  <a:gd name="T4" fmla="*/ 43 w 205"/>
                  <a:gd name="T5" fmla="*/ 12 h 536"/>
                  <a:gd name="T6" fmla="*/ 53 w 205"/>
                  <a:gd name="T7" fmla="*/ 18 h 536"/>
                  <a:gd name="T8" fmla="*/ 73 w 205"/>
                  <a:gd name="T9" fmla="*/ 34 h 536"/>
                  <a:gd name="T10" fmla="*/ 91 w 205"/>
                  <a:gd name="T11" fmla="*/ 55 h 536"/>
                  <a:gd name="T12" fmla="*/ 108 w 205"/>
                  <a:gd name="T13" fmla="*/ 79 h 536"/>
                  <a:gd name="T14" fmla="*/ 124 w 205"/>
                  <a:gd name="T15" fmla="*/ 108 h 536"/>
                  <a:gd name="T16" fmla="*/ 139 w 205"/>
                  <a:gd name="T17" fmla="*/ 141 h 536"/>
                  <a:gd name="T18" fmla="*/ 153 w 205"/>
                  <a:gd name="T19" fmla="*/ 177 h 536"/>
                  <a:gd name="T20" fmla="*/ 165 w 205"/>
                  <a:gd name="T21" fmla="*/ 217 h 536"/>
                  <a:gd name="T22" fmla="*/ 176 w 205"/>
                  <a:gd name="T23" fmla="*/ 259 h 536"/>
                  <a:gd name="T24" fmla="*/ 185 w 205"/>
                  <a:gd name="T25" fmla="*/ 304 h 536"/>
                  <a:gd name="T26" fmla="*/ 193 w 205"/>
                  <a:gd name="T27" fmla="*/ 352 h 536"/>
                  <a:gd name="T28" fmla="*/ 198 w 205"/>
                  <a:gd name="T29" fmla="*/ 402 h 536"/>
                  <a:gd name="T30" fmla="*/ 202 w 205"/>
                  <a:gd name="T31" fmla="*/ 454 h 536"/>
                  <a:gd name="T32" fmla="*/ 204 w 205"/>
                  <a:gd name="T33" fmla="*/ 507 h 536"/>
                  <a:gd name="T34" fmla="*/ 193 w 205"/>
                  <a:gd name="T35" fmla="*/ 536 h 536"/>
                  <a:gd name="T36" fmla="*/ 192 w 205"/>
                  <a:gd name="T37" fmla="*/ 481 h 536"/>
                  <a:gd name="T38" fmla="*/ 189 w 205"/>
                  <a:gd name="T39" fmla="*/ 429 h 536"/>
                  <a:gd name="T40" fmla="*/ 184 w 205"/>
                  <a:gd name="T41" fmla="*/ 378 h 536"/>
                  <a:gd name="T42" fmla="*/ 177 w 205"/>
                  <a:gd name="T43" fmla="*/ 330 h 536"/>
                  <a:gd name="T44" fmla="*/ 169 w 205"/>
                  <a:gd name="T45" fmla="*/ 284 h 536"/>
                  <a:gd name="T46" fmla="*/ 159 w 205"/>
                  <a:gd name="T47" fmla="*/ 240 h 536"/>
                  <a:gd name="T48" fmla="*/ 148 w 205"/>
                  <a:gd name="T49" fmla="*/ 200 h 536"/>
                  <a:gd name="T50" fmla="*/ 135 w 205"/>
                  <a:gd name="T51" fmla="*/ 163 h 536"/>
                  <a:gd name="T52" fmla="*/ 121 w 205"/>
                  <a:gd name="T53" fmla="*/ 129 h 536"/>
                  <a:gd name="T54" fmla="*/ 106 w 205"/>
                  <a:gd name="T55" fmla="*/ 99 h 536"/>
                  <a:gd name="T56" fmla="*/ 90 w 205"/>
                  <a:gd name="T57" fmla="*/ 73 h 536"/>
                  <a:gd name="T58" fmla="*/ 73 w 205"/>
                  <a:gd name="T59" fmla="*/ 51 h 536"/>
                  <a:gd name="T60" fmla="*/ 56 w 205"/>
                  <a:gd name="T61" fmla="*/ 34 h 536"/>
                  <a:gd name="T62" fmla="*/ 42 w 205"/>
                  <a:gd name="T63" fmla="*/ 24 h 536"/>
                  <a:gd name="T64" fmla="*/ 33 w 205"/>
                  <a:gd name="T65" fmla="*/ 19 h 536"/>
                  <a:gd name="T66" fmla="*/ 19 w 205"/>
                  <a:gd name="T67" fmla="*/ 14 h 536"/>
                  <a:gd name="T68" fmla="*/ 0 w 205"/>
                  <a:gd name="T69" fmla="*/ 12 h 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5"/>
                  <a:gd name="T106" fmla="*/ 0 h 536"/>
                  <a:gd name="T107" fmla="*/ 205 w 205"/>
                  <a:gd name="T108" fmla="*/ 536 h 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5" h="536">
                    <a:moveTo>
                      <a:pt x="1" y="0"/>
                    </a:moveTo>
                    <a:lnTo>
                      <a:pt x="11" y="1"/>
                    </a:lnTo>
                    <a:lnTo>
                      <a:pt x="22" y="3"/>
                    </a:lnTo>
                    <a:lnTo>
                      <a:pt x="33" y="7"/>
                    </a:lnTo>
                    <a:lnTo>
                      <a:pt x="38" y="9"/>
                    </a:lnTo>
                    <a:lnTo>
                      <a:pt x="43" y="12"/>
                    </a:lnTo>
                    <a:lnTo>
                      <a:pt x="48" y="15"/>
                    </a:lnTo>
                    <a:lnTo>
                      <a:pt x="53" y="18"/>
                    </a:lnTo>
                    <a:lnTo>
                      <a:pt x="63" y="25"/>
                    </a:lnTo>
                    <a:lnTo>
                      <a:pt x="73" y="34"/>
                    </a:lnTo>
                    <a:lnTo>
                      <a:pt x="82" y="44"/>
                    </a:lnTo>
                    <a:lnTo>
                      <a:pt x="91" y="55"/>
                    </a:lnTo>
                    <a:lnTo>
                      <a:pt x="100" y="66"/>
                    </a:lnTo>
                    <a:lnTo>
                      <a:pt x="108" y="79"/>
                    </a:lnTo>
                    <a:lnTo>
                      <a:pt x="116" y="93"/>
                    </a:lnTo>
                    <a:lnTo>
                      <a:pt x="124" y="108"/>
                    </a:lnTo>
                    <a:lnTo>
                      <a:pt x="132" y="124"/>
                    </a:lnTo>
                    <a:lnTo>
                      <a:pt x="139" y="141"/>
                    </a:lnTo>
                    <a:lnTo>
                      <a:pt x="146" y="159"/>
                    </a:lnTo>
                    <a:lnTo>
                      <a:pt x="153" y="177"/>
                    </a:lnTo>
                    <a:lnTo>
                      <a:pt x="159" y="197"/>
                    </a:lnTo>
                    <a:lnTo>
                      <a:pt x="165" y="217"/>
                    </a:lnTo>
                    <a:lnTo>
                      <a:pt x="170" y="238"/>
                    </a:lnTo>
                    <a:lnTo>
                      <a:pt x="176" y="259"/>
                    </a:lnTo>
                    <a:lnTo>
                      <a:pt x="180" y="282"/>
                    </a:lnTo>
                    <a:lnTo>
                      <a:pt x="185" y="304"/>
                    </a:lnTo>
                    <a:lnTo>
                      <a:pt x="189" y="328"/>
                    </a:lnTo>
                    <a:lnTo>
                      <a:pt x="193" y="352"/>
                    </a:lnTo>
                    <a:lnTo>
                      <a:pt x="196" y="377"/>
                    </a:lnTo>
                    <a:lnTo>
                      <a:pt x="198" y="402"/>
                    </a:lnTo>
                    <a:lnTo>
                      <a:pt x="201" y="428"/>
                    </a:lnTo>
                    <a:lnTo>
                      <a:pt x="202" y="454"/>
                    </a:lnTo>
                    <a:lnTo>
                      <a:pt x="204" y="480"/>
                    </a:lnTo>
                    <a:lnTo>
                      <a:pt x="204" y="507"/>
                    </a:lnTo>
                    <a:lnTo>
                      <a:pt x="205" y="536"/>
                    </a:lnTo>
                    <a:lnTo>
                      <a:pt x="193" y="536"/>
                    </a:lnTo>
                    <a:lnTo>
                      <a:pt x="193" y="508"/>
                    </a:lnTo>
                    <a:lnTo>
                      <a:pt x="192" y="481"/>
                    </a:lnTo>
                    <a:lnTo>
                      <a:pt x="191" y="455"/>
                    </a:lnTo>
                    <a:lnTo>
                      <a:pt x="189" y="429"/>
                    </a:lnTo>
                    <a:lnTo>
                      <a:pt x="187" y="403"/>
                    </a:lnTo>
                    <a:lnTo>
                      <a:pt x="184" y="378"/>
                    </a:lnTo>
                    <a:lnTo>
                      <a:pt x="181" y="354"/>
                    </a:lnTo>
                    <a:lnTo>
                      <a:pt x="177" y="330"/>
                    </a:lnTo>
                    <a:lnTo>
                      <a:pt x="173" y="307"/>
                    </a:lnTo>
                    <a:lnTo>
                      <a:pt x="169" y="284"/>
                    </a:lnTo>
                    <a:lnTo>
                      <a:pt x="164" y="262"/>
                    </a:lnTo>
                    <a:lnTo>
                      <a:pt x="159" y="240"/>
                    </a:lnTo>
                    <a:lnTo>
                      <a:pt x="154" y="220"/>
                    </a:lnTo>
                    <a:lnTo>
                      <a:pt x="148" y="200"/>
                    </a:lnTo>
                    <a:lnTo>
                      <a:pt x="142" y="181"/>
                    </a:lnTo>
                    <a:lnTo>
                      <a:pt x="135" y="163"/>
                    </a:lnTo>
                    <a:lnTo>
                      <a:pt x="128" y="146"/>
                    </a:lnTo>
                    <a:lnTo>
                      <a:pt x="121" y="129"/>
                    </a:lnTo>
                    <a:lnTo>
                      <a:pt x="114" y="114"/>
                    </a:lnTo>
                    <a:lnTo>
                      <a:pt x="106" y="99"/>
                    </a:lnTo>
                    <a:lnTo>
                      <a:pt x="98" y="85"/>
                    </a:lnTo>
                    <a:lnTo>
                      <a:pt x="90" y="73"/>
                    </a:lnTo>
                    <a:lnTo>
                      <a:pt x="82" y="62"/>
                    </a:lnTo>
                    <a:lnTo>
                      <a:pt x="73" y="51"/>
                    </a:lnTo>
                    <a:lnTo>
                      <a:pt x="65" y="42"/>
                    </a:lnTo>
                    <a:lnTo>
                      <a:pt x="56" y="34"/>
                    </a:lnTo>
                    <a:lnTo>
                      <a:pt x="47" y="27"/>
                    </a:lnTo>
                    <a:lnTo>
                      <a:pt x="42" y="24"/>
                    </a:lnTo>
                    <a:lnTo>
                      <a:pt x="37" y="22"/>
                    </a:lnTo>
                    <a:lnTo>
                      <a:pt x="33" y="19"/>
                    </a:lnTo>
                    <a:lnTo>
                      <a:pt x="29" y="18"/>
                    </a:lnTo>
                    <a:lnTo>
                      <a:pt x="19" y="14"/>
                    </a:lnTo>
                    <a:lnTo>
                      <a:pt x="10" y="12"/>
                    </a:lnTo>
                    <a:lnTo>
                      <a:pt x="0" y="12"/>
                    </a:lnTo>
                    <a:lnTo>
                      <a:pt x="1" y="0"/>
                    </a:lnTo>
                    <a:close/>
                  </a:path>
                </a:pathLst>
              </a:custGeom>
              <a:solidFill>
                <a:srgbClr val="009AFF"/>
              </a:solidFill>
              <a:ln w="9525">
                <a:noFill/>
                <a:round/>
                <a:headEnd/>
                <a:tailEnd/>
              </a:ln>
            </p:spPr>
            <p:txBody>
              <a:bodyPr/>
              <a:lstStyle/>
              <a:p>
                <a:endParaRPr lang="he-IL"/>
              </a:p>
            </p:txBody>
          </p:sp>
          <p:sp>
            <p:nvSpPr>
              <p:cNvPr id="830" name="Freeform 25"/>
              <p:cNvSpPr>
                <a:spLocks/>
              </p:cNvSpPr>
              <p:nvPr/>
            </p:nvSpPr>
            <p:spPr bwMode="auto">
              <a:xfrm>
                <a:off x="4438" y="2196"/>
                <a:ext cx="1" cy="12"/>
              </a:xfrm>
              <a:custGeom>
                <a:avLst/>
                <a:gdLst>
                  <a:gd name="T0" fmla="*/ 0 w 1"/>
                  <a:gd name="T1" fmla="*/ 0 h 12"/>
                  <a:gd name="T2" fmla="*/ 1 w 1"/>
                  <a:gd name="T3" fmla="*/ 0 h 12"/>
                  <a:gd name="T4" fmla="*/ 0 w 1"/>
                  <a:gd name="T5" fmla="*/ 12 h 12"/>
                  <a:gd name="T6" fmla="*/ 1 w 1"/>
                  <a:gd name="T7" fmla="*/ 12 h 12"/>
                  <a:gd name="T8" fmla="*/ 0 w 1"/>
                  <a:gd name="T9" fmla="*/ 0 h 12"/>
                  <a:gd name="T10" fmla="*/ 0 60000 65536"/>
                  <a:gd name="T11" fmla="*/ 0 60000 65536"/>
                  <a:gd name="T12" fmla="*/ 0 60000 65536"/>
                  <a:gd name="T13" fmla="*/ 0 60000 65536"/>
                  <a:gd name="T14" fmla="*/ 0 60000 65536"/>
                  <a:gd name="T15" fmla="*/ 0 w 1"/>
                  <a:gd name="T16" fmla="*/ 0 h 12"/>
                  <a:gd name="T17" fmla="*/ 1 w 1"/>
                  <a:gd name="T18" fmla="*/ 12 h 12"/>
                </a:gdLst>
                <a:ahLst/>
                <a:cxnLst>
                  <a:cxn ang="T10">
                    <a:pos x="T0" y="T1"/>
                  </a:cxn>
                  <a:cxn ang="T11">
                    <a:pos x="T2" y="T3"/>
                  </a:cxn>
                  <a:cxn ang="T12">
                    <a:pos x="T4" y="T5"/>
                  </a:cxn>
                  <a:cxn ang="T13">
                    <a:pos x="T6" y="T7"/>
                  </a:cxn>
                  <a:cxn ang="T14">
                    <a:pos x="T8" y="T9"/>
                  </a:cxn>
                </a:cxnLst>
                <a:rect l="T15" t="T16" r="T17" b="T18"/>
                <a:pathLst>
                  <a:path w="1" h="12">
                    <a:moveTo>
                      <a:pt x="0" y="0"/>
                    </a:moveTo>
                    <a:lnTo>
                      <a:pt x="1" y="0"/>
                    </a:lnTo>
                    <a:lnTo>
                      <a:pt x="0" y="12"/>
                    </a:lnTo>
                    <a:lnTo>
                      <a:pt x="1" y="12"/>
                    </a:lnTo>
                    <a:lnTo>
                      <a:pt x="0" y="0"/>
                    </a:lnTo>
                    <a:close/>
                  </a:path>
                </a:pathLst>
              </a:custGeom>
              <a:solidFill>
                <a:srgbClr val="009AFF"/>
              </a:solidFill>
              <a:ln w="9525">
                <a:noFill/>
                <a:round/>
                <a:headEnd/>
                <a:tailEnd/>
              </a:ln>
            </p:spPr>
            <p:txBody>
              <a:bodyPr/>
              <a:lstStyle/>
              <a:p>
                <a:endParaRPr lang="he-IL"/>
              </a:p>
            </p:txBody>
          </p:sp>
          <p:sp>
            <p:nvSpPr>
              <p:cNvPr id="831" name="Freeform 26"/>
              <p:cNvSpPr>
                <a:spLocks/>
              </p:cNvSpPr>
              <p:nvPr/>
            </p:nvSpPr>
            <p:spPr bwMode="auto">
              <a:xfrm>
                <a:off x="4438" y="2732"/>
                <a:ext cx="205" cy="534"/>
              </a:xfrm>
              <a:custGeom>
                <a:avLst/>
                <a:gdLst>
                  <a:gd name="T0" fmla="*/ 204 w 205"/>
                  <a:gd name="T1" fmla="*/ 27 h 534"/>
                  <a:gd name="T2" fmla="*/ 202 w 205"/>
                  <a:gd name="T3" fmla="*/ 80 h 534"/>
                  <a:gd name="T4" fmla="*/ 198 w 205"/>
                  <a:gd name="T5" fmla="*/ 132 h 534"/>
                  <a:gd name="T6" fmla="*/ 193 w 205"/>
                  <a:gd name="T7" fmla="*/ 182 h 534"/>
                  <a:gd name="T8" fmla="*/ 185 w 205"/>
                  <a:gd name="T9" fmla="*/ 230 h 534"/>
                  <a:gd name="T10" fmla="*/ 176 w 205"/>
                  <a:gd name="T11" fmla="*/ 275 h 534"/>
                  <a:gd name="T12" fmla="*/ 165 w 205"/>
                  <a:gd name="T13" fmla="*/ 318 h 534"/>
                  <a:gd name="T14" fmla="*/ 159 w 205"/>
                  <a:gd name="T15" fmla="*/ 338 h 534"/>
                  <a:gd name="T16" fmla="*/ 146 w 205"/>
                  <a:gd name="T17" fmla="*/ 376 h 534"/>
                  <a:gd name="T18" fmla="*/ 132 w 205"/>
                  <a:gd name="T19" fmla="*/ 410 h 534"/>
                  <a:gd name="T20" fmla="*/ 116 w 205"/>
                  <a:gd name="T21" fmla="*/ 441 h 534"/>
                  <a:gd name="T22" fmla="*/ 100 w 205"/>
                  <a:gd name="T23" fmla="*/ 468 h 534"/>
                  <a:gd name="T24" fmla="*/ 82 w 205"/>
                  <a:gd name="T25" fmla="*/ 491 h 534"/>
                  <a:gd name="T26" fmla="*/ 68 w 205"/>
                  <a:gd name="T27" fmla="*/ 505 h 534"/>
                  <a:gd name="T28" fmla="*/ 58 w 205"/>
                  <a:gd name="T29" fmla="*/ 513 h 534"/>
                  <a:gd name="T30" fmla="*/ 43 w 205"/>
                  <a:gd name="T31" fmla="*/ 523 h 534"/>
                  <a:gd name="T32" fmla="*/ 28 w 205"/>
                  <a:gd name="T33" fmla="*/ 530 h 534"/>
                  <a:gd name="T34" fmla="*/ 17 w 205"/>
                  <a:gd name="T35" fmla="*/ 533 h 534"/>
                  <a:gd name="T36" fmla="*/ 1 w 205"/>
                  <a:gd name="T37" fmla="*/ 534 h 534"/>
                  <a:gd name="T38" fmla="*/ 10 w 205"/>
                  <a:gd name="T39" fmla="*/ 522 h 534"/>
                  <a:gd name="T40" fmla="*/ 19 w 205"/>
                  <a:gd name="T41" fmla="*/ 520 h 534"/>
                  <a:gd name="T42" fmla="*/ 28 w 205"/>
                  <a:gd name="T43" fmla="*/ 517 h 534"/>
                  <a:gd name="T44" fmla="*/ 47 w 205"/>
                  <a:gd name="T45" fmla="*/ 507 h 534"/>
                  <a:gd name="T46" fmla="*/ 56 w 205"/>
                  <a:gd name="T47" fmla="*/ 500 h 534"/>
                  <a:gd name="T48" fmla="*/ 64 w 205"/>
                  <a:gd name="T49" fmla="*/ 492 h 534"/>
                  <a:gd name="T50" fmla="*/ 82 w 205"/>
                  <a:gd name="T51" fmla="*/ 473 h 534"/>
                  <a:gd name="T52" fmla="*/ 98 w 205"/>
                  <a:gd name="T53" fmla="*/ 449 h 534"/>
                  <a:gd name="T54" fmla="*/ 114 w 205"/>
                  <a:gd name="T55" fmla="*/ 421 h 534"/>
                  <a:gd name="T56" fmla="*/ 128 w 205"/>
                  <a:gd name="T57" fmla="*/ 389 h 534"/>
                  <a:gd name="T58" fmla="*/ 142 w 205"/>
                  <a:gd name="T59" fmla="*/ 353 h 534"/>
                  <a:gd name="T60" fmla="*/ 151 w 205"/>
                  <a:gd name="T61" fmla="*/ 325 h 534"/>
                  <a:gd name="T62" fmla="*/ 159 w 205"/>
                  <a:gd name="T63" fmla="*/ 294 h 534"/>
                  <a:gd name="T64" fmla="*/ 169 w 205"/>
                  <a:gd name="T65" fmla="*/ 251 h 534"/>
                  <a:gd name="T66" fmla="*/ 177 w 205"/>
                  <a:gd name="T67" fmla="*/ 204 h 534"/>
                  <a:gd name="T68" fmla="*/ 184 w 205"/>
                  <a:gd name="T69" fmla="*/ 156 h 534"/>
                  <a:gd name="T70" fmla="*/ 189 w 205"/>
                  <a:gd name="T71" fmla="*/ 106 h 534"/>
                  <a:gd name="T72" fmla="*/ 192 w 205"/>
                  <a:gd name="T73" fmla="*/ 53 h 534"/>
                  <a:gd name="T74" fmla="*/ 193 w 205"/>
                  <a:gd name="T75" fmla="*/ 0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5"/>
                  <a:gd name="T115" fmla="*/ 0 h 534"/>
                  <a:gd name="T116" fmla="*/ 205 w 205"/>
                  <a:gd name="T117" fmla="*/ 534 h 5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5" h="534">
                    <a:moveTo>
                      <a:pt x="205" y="0"/>
                    </a:moveTo>
                    <a:lnTo>
                      <a:pt x="204" y="27"/>
                    </a:lnTo>
                    <a:lnTo>
                      <a:pt x="204" y="54"/>
                    </a:lnTo>
                    <a:lnTo>
                      <a:pt x="202" y="80"/>
                    </a:lnTo>
                    <a:lnTo>
                      <a:pt x="201" y="107"/>
                    </a:lnTo>
                    <a:lnTo>
                      <a:pt x="198" y="132"/>
                    </a:lnTo>
                    <a:lnTo>
                      <a:pt x="196" y="157"/>
                    </a:lnTo>
                    <a:lnTo>
                      <a:pt x="193" y="182"/>
                    </a:lnTo>
                    <a:lnTo>
                      <a:pt x="189" y="206"/>
                    </a:lnTo>
                    <a:lnTo>
                      <a:pt x="185" y="230"/>
                    </a:lnTo>
                    <a:lnTo>
                      <a:pt x="180" y="253"/>
                    </a:lnTo>
                    <a:lnTo>
                      <a:pt x="176" y="275"/>
                    </a:lnTo>
                    <a:lnTo>
                      <a:pt x="170" y="297"/>
                    </a:lnTo>
                    <a:lnTo>
                      <a:pt x="165" y="318"/>
                    </a:lnTo>
                    <a:lnTo>
                      <a:pt x="162" y="328"/>
                    </a:lnTo>
                    <a:lnTo>
                      <a:pt x="159" y="338"/>
                    </a:lnTo>
                    <a:lnTo>
                      <a:pt x="153" y="357"/>
                    </a:lnTo>
                    <a:lnTo>
                      <a:pt x="146" y="376"/>
                    </a:lnTo>
                    <a:lnTo>
                      <a:pt x="139" y="393"/>
                    </a:lnTo>
                    <a:lnTo>
                      <a:pt x="132" y="410"/>
                    </a:lnTo>
                    <a:lnTo>
                      <a:pt x="124" y="426"/>
                    </a:lnTo>
                    <a:lnTo>
                      <a:pt x="116" y="441"/>
                    </a:lnTo>
                    <a:lnTo>
                      <a:pt x="108" y="455"/>
                    </a:lnTo>
                    <a:lnTo>
                      <a:pt x="100" y="468"/>
                    </a:lnTo>
                    <a:lnTo>
                      <a:pt x="91" y="480"/>
                    </a:lnTo>
                    <a:lnTo>
                      <a:pt x="82" y="491"/>
                    </a:lnTo>
                    <a:lnTo>
                      <a:pt x="73" y="500"/>
                    </a:lnTo>
                    <a:lnTo>
                      <a:pt x="68" y="505"/>
                    </a:lnTo>
                    <a:lnTo>
                      <a:pt x="63" y="509"/>
                    </a:lnTo>
                    <a:lnTo>
                      <a:pt x="58" y="513"/>
                    </a:lnTo>
                    <a:lnTo>
                      <a:pt x="53" y="516"/>
                    </a:lnTo>
                    <a:lnTo>
                      <a:pt x="43" y="523"/>
                    </a:lnTo>
                    <a:lnTo>
                      <a:pt x="33" y="528"/>
                    </a:lnTo>
                    <a:lnTo>
                      <a:pt x="28" y="530"/>
                    </a:lnTo>
                    <a:lnTo>
                      <a:pt x="22" y="531"/>
                    </a:lnTo>
                    <a:lnTo>
                      <a:pt x="17" y="533"/>
                    </a:lnTo>
                    <a:lnTo>
                      <a:pt x="11" y="533"/>
                    </a:lnTo>
                    <a:lnTo>
                      <a:pt x="1" y="534"/>
                    </a:lnTo>
                    <a:lnTo>
                      <a:pt x="0" y="523"/>
                    </a:lnTo>
                    <a:lnTo>
                      <a:pt x="10" y="522"/>
                    </a:lnTo>
                    <a:lnTo>
                      <a:pt x="15" y="521"/>
                    </a:lnTo>
                    <a:lnTo>
                      <a:pt x="19" y="520"/>
                    </a:lnTo>
                    <a:lnTo>
                      <a:pt x="24" y="519"/>
                    </a:lnTo>
                    <a:lnTo>
                      <a:pt x="28" y="517"/>
                    </a:lnTo>
                    <a:lnTo>
                      <a:pt x="37" y="513"/>
                    </a:lnTo>
                    <a:lnTo>
                      <a:pt x="47" y="507"/>
                    </a:lnTo>
                    <a:lnTo>
                      <a:pt x="51" y="504"/>
                    </a:lnTo>
                    <a:lnTo>
                      <a:pt x="56" y="500"/>
                    </a:lnTo>
                    <a:lnTo>
                      <a:pt x="60" y="496"/>
                    </a:lnTo>
                    <a:lnTo>
                      <a:pt x="64" y="492"/>
                    </a:lnTo>
                    <a:lnTo>
                      <a:pt x="73" y="483"/>
                    </a:lnTo>
                    <a:lnTo>
                      <a:pt x="82" y="473"/>
                    </a:lnTo>
                    <a:lnTo>
                      <a:pt x="90" y="461"/>
                    </a:lnTo>
                    <a:lnTo>
                      <a:pt x="98" y="449"/>
                    </a:lnTo>
                    <a:lnTo>
                      <a:pt x="106" y="435"/>
                    </a:lnTo>
                    <a:lnTo>
                      <a:pt x="114" y="421"/>
                    </a:lnTo>
                    <a:lnTo>
                      <a:pt x="121" y="405"/>
                    </a:lnTo>
                    <a:lnTo>
                      <a:pt x="128" y="389"/>
                    </a:lnTo>
                    <a:lnTo>
                      <a:pt x="135" y="372"/>
                    </a:lnTo>
                    <a:lnTo>
                      <a:pt x="142" y="353"/>
                    </a:lnTo>
                    <a:lnTo>
                      <a:pt x="148" y="334"/>
                    </a:lnTo>
                    <a:lnTo>
                      <a:pt x="151" y="325"/>
                    </a:lnTo>
                    <a:lnTo>
                      <a:pt x="154" y="315"/>
                    </a:lnTo>
                    <a:lnTo>
                      <a:pt x="159" y="294"/>
                    </a:lnTo>
                    <a:lnTo>
                      <a:pt x="164" y="273"/>
                    </a:lnTo>
                    <a:lnTo>
                      <a:pt x="169" y="251"/>
                    </a:lnTo>
                    <a:lnTo>
                      <a:pt x="173" y="228"/>
                    </a:lnTo>
                    <a:lnTo>
                      <a:pt x="177" y="204"/>
                    </a:lnTo>
                    <a:lnTo>
                      <a:pt x="181" y="181"/>
                    </a:lnTo>
                    <a:lnTo>
                      <a:pt x="184" y="156"/>
                    </a:lnTo>
                    <a:lnTo>
                      <a:pt x="187" y="131"/>
                    </a:lnTo>
                    <a:lnTo>
                      <a:pt x="189" y="106"/>
                    </a:lnTo>
                    <a:lnTo>
                      <a:pt x="191" y="80"/>
                    </a:lnTo>
                    <a:lnTo>
                      <a:pt x="192" y="53"/>
                    </a:lnTo>
                    <a:lnTo>
                      <a:pt x="193" y="27"/>
                    </a:lnTo>
                    <a:lnTo>
                      <a:pt x="193" y="0"/>
                    </a:lnTo>
                    <a:lnTo>
                      <a:pt x="205" y="0"/>
                    </a:lnTo>
                    <a:close/>
                  </a:path>
                </a:pathLst>
              </a:custGeom>
              <a:solidFill>
                <a:srgbClr val="009AFF"/>
              </a:solidFill>
              <a:ln w="9525">
                <a:noFill/>
                <a:round/>
                <a:headEnd/>
                <a:tailEnd/>
              </a:ln>
            </p:spPr>
            <p:txBody>
              <a:bodyPr/>
              <a:lstStyle/>
              <a:p>
                <a:endParaRPr lang="he-IL"/>
              </a:p>
            </p:txBody>
          </p:sp>
          <p:sp>
            <p:nvSpPr>
              <p:cNvPr id="832" name="Freeform 27"/>
              <p:cNvSpPr>
                <a:spLocks/>
              </p:cNvSpPr>
              <p:nvPr/>
            </p:nvSpPr>
            <p:spPr bwMode="auto">
              <a:xfrm>
                <a:off x="4631" y="2732"/>
                <a:ext cx="12" cy="1"/>
              </a:xfrm>
              <a:custGeom>
                <a:avLst/>
                <a:gdLst>
                  <a:gd name="T0" fmla="*/ 12 w 12"/>
                  <a:gd name="T1" fmla="*/ 0 h 1"/>
                  <a:gd name="T2" fmla="*/ 0 w 12"/>
                  <a:gd name="T3" fmla="*/ 0 h 1"/>
                  <a:gd name="T4" fmla="*/ 12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close/>
                  </a:path>
                </a:pathLst>
              </a:custGeom>
              <a:solidFill>
                <a:srgbClr val="009AFF"/>
              </a:solidFill>
              <a:ln w="9525">
                <a:noFill/>
                <a:round/>
                <a:headEnd/>
                <a:tailEnd/>
              </a:ln>
            </p:spPr>
            <p:txBody>
              <a:bodyPr/>
              <a:lstStyle/>
              <a:p>
                <a:endParaRPr lang="he-IL"/>
              </a:p>
            </p:txBody>
          </p:sp>
          <p:sp>
            <p:nvSpPr>
              <p:cNvPr id="833" name="Freeform 28"/>
              <p:cNvSpPr>
                <a:spLocks/>
              </p:cNvSpPr>
              <p:nvPr/>
            </p:nvSpPr>
            <p:spPr bwMode="auto">
              <a:xfrm>
                <a:off x="4233" y="2732"/>
                <a:ext cx="206" cy="534"/>
              </a:xfrm>
              <a:custGeom>
                <a:avLst/>
                <a:gdLst>
                  <a:gd name="T0" fmla="*/ 193 w 206"/>
                  <a:gd name="T1" fmla="*/ 533 h 534"/>
                  <a:gd name="T2" fmla="*/ 172 w 206"/>
                  <a:gd name="T3" fmla="*/ 528 h 534"/>
                  <a:gd name="T4" fmla="*/ 162 w 206"/>
                  <a:gd name="T5" fmla="*/ 523 h 534"/>
                  <a:gd name="T6" fmla="*/ 151 w 206"/>
                  <a:gd name="T7" fmla="*/ 516 h 534"/>
                  <a:gd name="T8" fmla="*/ 132 w 206"/>
                  <a:gd name="T9" fmla="*/ 501 h 534"/>
                  <a:gd name="T10" fmla="*/ 114 w 206"/>
                  <a:gd name="T11" fmla="*/ 480 h 534"/>
                  <a:gd name="T12" fmla="*/ 97 w 206"/>
                  <a:gd name="T13" fmla="*/ 455 h 534"/>
                  <a:gd name="T14" fmla="*/ 81 w 206"/>
                  <a:gd name="T15" fmla="*/ 426 h 534"/>
                  <a:gd name="T16" fmla="*/ 66 w 206"/>
                  <a:gd name="T17" fmla="*/ 393 h 534"/>
                  <a:gd name="T18" fmla="*/ 52 w 206"/>
                  <a:gd name="T19" fmla="*/ 357 h 534"/>
                  <a:gd name="T20" fmla="*/ 40 w 206"/>
                  <a:gd name="T21" fmla="*/ 318 h 534"/>
                  <a:gd name="T22" fmla="*/ 29 w 206"/>
                  <a:gd name="T23" fmla="*/ 275 h 534"/>
                  <a:gd name="T24" fmla="*/ 20 w 206"/>
                  <a:gd name="T25" fmla="*/ 230 h 534"/>
                  <a:gd name="T26" fmla="*/ 13 w 206"/>
                  <a:gd name="T27" fmla="*/ 182 h 534"/>
                  <a:gd name="T28" fmla="*/ 7 w 206"/>
                  <a:gd name="T29" fmla="*/ 133 h 534"/>
                  <a:gd name="T30" fmla="*/ 3 w 206"/>
                  <a:gd name="T31" fmla="*/ 81 h 534"/>
                  <a:gd name="T32" fmla="*/ 1 w 206"/>
                  <a:gd name="T33" fmla="*/ 27 h 534"/>
                  <a:gd name="T34" fmla="*/ 12 w 206"/>
                  <a:gd name="T35" fmla="*/ 0 h 534"/>
                  <a:gd name="T36" fmla="*/ 13 w 206"/>
                  <a:gd name="T37" fmla="*/ 53 h 534"/>
                  <a:gd name="T38" fmla="*/ 16 w 206"/>
                  <a:gd name="T39" fmla="*/ 106 h 534"/>
                  <a:gd name="T40" fmla="*/ 21 w 206"/>
                  <a:gd name="T41" fmla="*/ 156 h 534"/>
                  <a:gd name="T42" fmla="*/ 27 w 206"/>
                  <a:gd name="T43" fmla="*/ 204 h 534"/>
                  <a:gd name="T44" fmla="*/ 36 w 206"/>
                  <a:gd name="T45" fmla="*/ 251 h 534"/>
                  <a:gd name="T46" fmla="*/ 46 w 206"/>
                  <a:gd name="T47" fmla="*/ 294 h 534"/>
                  <a:gd name="T48" fmla="*/ 57 w 206"/>
                  <a:gd name="T49" fmla="*/ 334 h 534"/>
                  <a:gd name="T50" fmla="*/ 70 w 206"/>
                  <a:gd name="T51" fmla="*/ 372 h 534"/>
                  <a:gd name="T52" fmla="*/ 83 w 206"/>
                  <a:gd name="T53" fmla="*/ 405 h 534"/>
                  <a:gd name="T54" fmla="*/ 99 w 206"/>
                  <a:gd name="T55" fmla="*/ 435 h 534"/>
                  <a:gd name="T56" fmla="*/ 114 w 206"/>
                  <a:gd name="T57" fmla="*/ 461 h 534"/>
                  <a:gd name="T58" fmla="*/ 132 w 206"/>
                  <a:gd name="T59" fmla="*/ 483 h 534"/>
                  <a:gd name="T60" fmla="*/ 149 w 206"/>
                  <a:gd name="T61" fmla="*/ 500 h 534"/>
                  <a:gd name="T62" fmla="*/ 163 w 206"/>
                  <a:gd name="T63" fmla="*/ 510 h 534"/>
                  <a:gd name="T64" fmla="*/ 172 w 206"/>
                  <a:gd name="T65" fmla="*/ 515 h 534"/>
                  <a:gd name="T66" fmla="*/ 186 w 206"/>
                  <a:gd name="T67" fmla="*/ 520 h 534"/>
                  <a:gd name="T68" fmla="*/ 206 w 206"/>
                  <a:gd name="T69" fmla="*/ 523 h 5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6"/>
                  <a:gd name="T106" fmla="*/ 0 h 534"/>
                  <a:gd name="T107" fmla="*/ 206 w 206"/>
                  <a:gd name="T108" fmla="*/ 534 h 5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6" h="534">
                    <a:moveTo>
                      <a:pt x="205" y="534"/>
                    </a:moveTo>
                    <a:lnTo>
                      <a:pt x="193" y="533"/>
                    </a:lnTo>
                    <a:lnTo>
                      <a:pt x="182" y="531"/>
                    </a:lnTo>
                    <a:lnTo>
                      <a:pt x="172" y="528"/>
                    </a:lnTo>
                    <a:lnTo>
                      <a:pt x="167" y="525"/>
                    </a:lnTo>
                    <a:lnTo>
                      <a:pt x="162" y="523"/>
                    </a:lnTo>
                    <a:lnTo>
                      <a:pt x="157" y="520"/>
                    </a:lnTo>
                    <a:lnTo>
                      <a:pt x="151" y="516"/>
                    </a:lnTo>
                    <a:lnTo>
                      <a:pt x="142" y="509"/>
                    </a:lnTo>
                    <a:lnTo>
                      <a:pt x="132" y="501"/>
                    </a:lnTo>
                    <a:lnTo>
                      <a:pt x="123" y="491"/>
                    </a:lnTo>
                    <a:lnTo>
                      <a:pt x="114" y="480"/>
                    </a:lnTo>
                    <a:lnTo>
                      <a:pt x="105" y="468"/>
                    </a:lnTo>
                    <a:lnTo>
                      <a:pt x="97" y="455"/>
                    </a:lnTo>
                    <a:lnTo>
                      <a:pt x="89" y="441"/>
                    </a:lnTo>
                    <a:lnTo>
                      <a:pt x="81" y="426"/>
                    </a:lnTo>
                    <a:lnTo>
                      <a:pt x="73" y="410"/>
                    </a:lnTo>
                    <a:lnTo>
                      <a:pt x="66" y="393"/>
                    </a:lnTo>
                    <a:lnTo>
                      <a:pt x="59" y="376"/>
                    </a:lnTo>
                    <a:lnTo>
                      <a:pt x="52" y="357"/>
                    </a:lnTo>
                    <a:lnTo>
                      <a:pt x="46" y="338"/>
                    </a:lnTo>
                    <a:lnTo>
                      <a:pt x="40" y="318"/>
                    </a:lnTo>
                    <a:lnTo>
                      <a:pt x="35" y="297"/>
                    </a:lnTo>
                    <a:lnTo>
                      <a:pt x="29" y="275"/>
                    </a:lnTo>
                    <a:lnTo>
                      <a:pt x="24" y="253"/>
                    </a:lnTo>
                    <a:lnTo>
                      <a:pt x="20" y="230"/>
                    </a:lnTo>
                    <a:lnTo>
                      <a:pt x="16" y="206"/>
                    </a:lnTo>
                    <a:lnTo>
                      <a:pt x="13" y="182"/>
                    </a:lnTo>
                    <a:lnTo>
                      <a:pt x="9" y="158"/>
                    </a:lnTo>
                    <a:lnTo>
                      <a:pt x="7" y="133"/>
                    </a:lnTo>
                    <a:lnTo>
                      <a:pt x="4" y="107"/>
                    </a:lnTo>
                    <a:lnTo>
                      <a:pt x="3" y="81"/>
                    </a:lnTo>
                    <a:lnTo>
                      <a:pt x="1" y="54"/>
                    </a:lnTo>
                    <a:lnTo>
                      <a:pt x="1" y="27"/>
                    </a:lnTo>
                    <a:lnTo>
                      <a:pt x="0" y="0"/>
                    </a:lnTo>
                    <a:lnTo>
                      <a:pt x="12" y="0"/>
                    </a:lnTo>
                    <a:lnTo>
                      <a:pt x="12" y="27"/>
                    </a:lnTo>
                    <a:lnTo>
                      <a:pt x="13" y="53"/>
                    </a:lnTo>
                    <a:lnTo>
                      <a:pt x="14" y="80"/>
                    </a:lnTo>
                    <a:lnTo>
                      <a:pt x="16" y="106"/>
                    </a:lnTo>
                    <a:lnTo>
                      <a:pt x="18" y="131"/>
                    </a:lnTo>
                    <a:lnTo>
                      <a:pt x="21" y="156"/>
                    </a:lnTo>
                    <a:lnTo>
                      <a:pt x="24" y="181"/>
                    </a:lnTo>
                    <a:lnTo>
                      <a:pt x="27" y="204"/>
                    </a:lnTo>
                    <a:lnTo>
                      <a:pt x="31" y="228"/>
                    </a:lnTo>
                    <a:lnTo>
                      <a:pt x="36" y="251"/>
                    </a:lnTo>
                    <a:lnTo>
                      <a:pt x="40" y="273"/>
                    </a:lnTo>
                    <a:lnTo>
                      <a:pt x="46" y="294"/>
                    </a:lnTo>
                    <a:lnTo>
                      <a:pt x="51" y="315"/>
                    </a:lnTo>
                    <a:lnTo>
                      <a:pt x="57" y="334"/>
                    </a:lnTo>
                    <a:lnTo>
                      <a:pt x="63" y="353"/>
                    </a:lnTo>
                    <a:lnTo>
                      <a:pt x="70" y="372"/>
                    </a:lnTo>
                    <a:lnTo>
                      <a:pt x="76" y="389"/>
                    </a:lnTo>
                    <a:lnTo>
                      <a:pt x="83" y="405"/>
                    </a:lnTo>
                    <a:lnTo>
                      <a:pt x="91" y="421"/>
                    </a:lnTo>
                    <a:lnTo>
                      <a:pt x="99" y="435"/>
                    </a:lnTo>
                    <a:lnTo>
                      <a:pt x="106" y="449"/>
                    </a:lnTo>
                    <a:lnTo>
                      <a:pt x="114" y="461"/>
                    </a:lnTo>
                    <a:lnTo>
                      <a:pt x="123" y="473"/>
                    </a:lnTo>
                    <a:lnTo>
                      <a:pt x="132" y="483"/>
                    </a:lnTo>
                    <a:lnTo>
                      <a:pt x="140" y="492"/>
                    </a:lnTo>
                    <a:lnTo>
                      <a:pt x="149" y="500"/>
                    </a:lnTo>
                    <a:lnTo>
                      <a:pt x="158" y="507"/>
                    </a:lnTo>
                    <a:lnTo>
                      <a:pt x="163" y="510"/>
                    </a:lnTo>
                    <a:lnTo>
                      <a:pt x="167" y="513"/>
                    </a:lnTo>
                    <a:lnTo>
                      <a:pt x="172" y="515"/>
                    </a:lnTo>
                    <a:lnTo>
                      <a:pt x="176" y="517"/>
                    </a:lnTo>
                    <a:lnTo>
                      <a:pt x="186" y="520"/>
                    </a:lnTo>
                    <a:lnTo>
                      <a:pt x="195" y="522"/>
                    </a:lnTo>
                    <a:lnTo>
                      <a:pt x="206" y="523"/>
                    </a:lnTo>
                    <a:lnTo>
                      <a:pt x="205" y="534"/>
                    </a:lnTo>
                    <a:close/>
                  </a:path>
                </a:pathLst>
              </a:custGeom>
              <a:solidFill>
                <a:srgbClr val="009AFF"/>
              </a:solidFill>
              <a:ln w="9525">
                <a:noFill/>
                <a:round/>
                <a:headEnd/>
                <a:tailEnd/>
              </a:ln>
            </p:spPr>
            <p:txBody>
              <a:bodyPr/>
              <a:lstStyle/>
              <a:p>
                <a:endParaRPr lang="he-IL"/>
              </a:p>
            </p:txBody>
          </p:sp>
          <p:sp>
            <p:nvSpPr>
              <p:cNvPr id="834" name="Freeform 29"/>
              <p:cNvSpPr>
                <a:spLocks/>
              </p:cNvSpPr>
              <p:nvPr/>
            </p:nvSpPr>
            <p:spPr bwMode="auto">
              <a:xfrm>
                <a:off x="4438" y="3255"/>
                <a:ext cx="1" cy="11"/>
              </a:xfrm>
              <a:custGeom>
                <a:avLst/>
                <a:gdLst>
                  <a:gd name="T0" fmla="*/ 1 w 1"/>
                  <a:gd name="T1" fmla="*/ 11 h 11"/>
                  <a:gd name="T2" fmla="*/ 0 w 1"/>
                  <a:gd name="T3" fmla="*/ 11 h 11"/>
                  <a:gd name="T4" fmla="*/ 1 w 1"/>
                  <a:gd name="T5" fmla="*/ 0 h 11"/>
                  <a:gd name="T6" fmla="*/ 0 w 1"/>
                  <a:gd name="T7" fmla="*/ 0 h 11"/>
                  <a:gd name="T8" fmla="*/ 1 w 1"/>
                  <a:gd name="T9" fmla="*/ 11 h 11"/>
                  <a:gd name="T10" fmla="*/ 0 60000 65536"/>
                  <a:gd name="T11" fmla="*/ 0 60000 65536"/>
                  <a:gd name="T12" fmla="*/ 0 60000 65536"/>
                  <a:gd name="T13" fmla="*/ 0 60000 65536"/>
                  <a:gd name="T14" fmla="*/ 0 60000 65536"/>
                  <a:gd name="T15" fmla="*/ 0 w 1"/>
                  <a:gd name="T16" fmla="*/ 0 h 11"/>
                  <a:gd name="T17" fmla="*/ 1 w 1"/>
                  <a:gd name="T18" fmla="*/ 11 h 11"/>
                </a:gdLst>
                <a:ahLst/>
                <a:cxnLst>
                  <a:cxn ang="T10">
                    <a:pos x="T0" y="T1"/>
                  </a:cxn>
                  <a:cxn ang="T11">
                    <a:pos x="T2" y="T3"/>
                  </a:cxn>
                  <a:cxn ang="T12">
                    <a:pos x="T4" y="T5"/>
                  </a:cxn>
                  <a:cxn ang="T13">
                    <a:pos x="T6" y="T7"/>
                  </a:cxn>
                  <a:cxn ang="T14">
                    <a:pos x="T8" y="T9"/>
                  </a:cxn>
                </a:cxnLst>
                <a:rect l="T15" t="T16" r="T17" b="T18"/>
                <a:pathLst>
                  <a:path w="1" h="11">
                    <a:moveTo>
                      <a:pt x="1" y="11"/>
                    </a:moveTo>
                    <a:lnTo>
                      <a:pt x="0" y="11"/>
                    </a:lnTo>
                    <a:lnTo>
                      <a:pt x="1" y="0"/>
                    </a:lnTo>
                    <a:lnTo>
                      <a:pt x="0" y="0"/>
                    </a:lnTo>
                    <a:lnTo>
                      <a:pt x="1" y="11"/>
                    </a:lnTo>
                    <a:close/>
                  </a:path>
                </a:pathLst>
              </a:custGeom>
              <a:solidFill>
                <a:srgbClr val="009AFF"/>
              </a:solidFill>
              <a:ln w="9525">
                <a:noFill/>
                <a:round/>
                <a:headEnd/>
                <a:tailEnd/>
              </a:ln>
            </p:spPr>
            <p:txBody>
              <a:bodyPr/>
              <a:lstStyle/>
              <a:p>
                <a:endParaRPr lang="he-IL"/>
              </a:p>
            </p:txBody>
          </p:sp>
          <p:sp>
            <p:nvSpPr>
              <p:cNvPr id="835" name="Freeform 30"/>
              <p:cNvSpPr>
                <a:spLocks/>
              </p:cNvSpPr>
              <p:nvPr/>
            </p:nvSpPr>
            <p:spPr bwMode="auto">
              <a:xfrm>
                <a:off x="4233" y="2732"/>
                <a:ext cx="12" cy="1"/>
              </a:xfrm>
              <a:custGeom>
                <a:avLst/>
                <a:gdLst>
                  <a:gd name="T0" fmla="*/ 0 w 12"/>
                  <a:gd name="T1" fmla="*/ 0 h 1"/>
                  <a:gd name="T2" fmla="*/ 12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0" y="0"/>
                    </a:moveTo>
                    <a:lnTo>
                      <a:pt x="12" y="0"/>
                    </a:lnTo>
                    <a:lnTo>
                      <a:pt x="0" y="0"/>
                    </a:lnTo>
                    <a:close/>
                  </a:path>
                </a:pathLst>
              </a:custGeom>
              <a:solidFill>
                <a:srgbClr val="009AFF"/>
              </a:solidFill>
              <a:ln w="9525">
                <a:noFill/>
                <a:round/>
                <a:headEnd/>
                <a:tailEnd/>
              </a:ln>
            </p:spPr>
            <p:txBody>
              <a:bodyPr/>
              <a:lstStyle/>
              <a:p>
                <a:endParaRPr lang="he-IL"/>
              </a:p>
            </p:txBody>
          </p:sp>
          <p:sp>
            <p:nvSpPr>
              <p:cNvPr id="836" name="Freeform 31"/>
              <p:cNvSpPr>
                <a:spLocks/>
              </p:cNvSpPr>
              <p:nvPr/>
            </p:nvSpPr>
            <p:spPr bwMode="auto">
              <a:xfrm>
                <a:off x="4010" y="2886"/>
                <a:ext cx="552" cy="207"/>
              </a:xfrm>
              <a:custGeom>
                <a:avLst/>
                <a:gdLst>
                  <a:gd name="T0" fmla="*/ 552 w 552"/>
                  <a:gd name="T1" fmla="*/ 9 h 207"/>
                  <a:gd name="T2" fmla="*/ 508 w 552"/>
                  <a:gd name="T3" fmla="*/ 41 h 207"/>
                  <a:gd name="T4" fmla="*/ 463 w 552"/>
                  <a:gd name="T5" fmla="*/ 70 h 207"/>
                  <a:gd name="T6" fmla="*/ 419 w 552"/>
                  <a:gd name="T7" fmla="*/ 96 h 207"/>
                  <a:gd name="T8" fmla="*/ 376 w 552"/>
                  <a:gd name="T9" fmla="*/ 120 h 207"/>
                  <a:gd name="T10" fmla="*/ 334 w 552"/>
                  <a:gd name="T11" fmla="*/ 141 h 207"/>
                  <a:gd name="T12" fmla="*/ 292 w 552"/>
                  <a:gd name="T13" fmla="*/ 161 h 207"/>
                  <a:gd name="T14" fmla="*/ 253 w 552"/>
                  <a:gd name="T15" fmla="*/ 176 h 207"/>
                  <a:gd name="T16" fmla="*/ 215 w 552"/>
                  <a:gd name="T17" fmla="*/ 189 h 207"/>
                  <a:gd name="T18" fmla="*/ 179 w 552"/>
                  <a:gd name="T19" fmla="*/ 198 h 207"/>
                  <a:gd name="T20" fmla="*/ 145 w 552"/>
                  <a:gd name="T21" fmla="*/ 204 h 207"/>
                  <a:gd name="T22" fmla="*/ 113 w 552"/>
                  <a:gd name="T23" fmla="*/ 207 h 207"/>
                  <a:gd name="T24" fmla="*/ 85 w 552"/>
                  <a:gd name="T25" fmla="*/ 206 h 207"/>
                  <a:gd name="T26" fmla="*/ 58 w 552"/>
                  <a:gd name="T27" fmla="*/ 203 h 207"/>
                  <a:gd name="T28" fmla="*/ 35 w 552"/>
                  <a:gd name="T29" fmla="*/ 194 h 207"/>
                  <a:gd name="T30" fmla="*/ 15 w 552"/>
                  <a:gd name="T31" fmla="*/ 183 h 207"/>
                  <a:gd name="T32" fmla="*/ 8 w 552"/>
                  <a:gd name="T33" fmla="*/ 176 h 207"/>
                  <a:gd name="T34" fmla="*/ 0 w 552"/>
                  <a:gd name="T35" fmla="*/ 168 h 207"/>
                  <a:gd name="T36" fmla="*/ 9 w 552"/>
                  <a:gd name="T37" fmla="*/ 160 h 207"/>
                  <a:gd name="T38" fmla="*/ 16 w 552"/>
                  <a:gd name="T39" fmla="*/ 167 h 207"/>
                  <a:gd name="T40" fmla="*/ 22 w 552"/>
                  <a:gd name="T41" fmla="*/ 174 h 207"/>
                  <a:gd name="T42" fmla="*/ 40 w 552"/>
                  <a:gd name="T43" fmla="*/ 184 h 207"/>
                  <a:gd name="T44" fmla="*/ 61 w 552"/>
                  <a:gd name="T45" fmla="*/ 192 h 207"/>
                  <a:gd name="T46" fmla="*/ 85 w 552"/>
                  <a:gd name="T47" fmla="*/ 195 h 207"/>
                  <a:gd name="T48" fmla="*/ 113 w 552"/>
                  <a:gd name="T49" fmla="*/ 196 h 207"/>
                  <a:gd name="T50" fmla="*/ 142 w 552"/>
                  <a:gd name="T51" fmla="*/ 193 h 207"/>
                  <a:gd name="T52" fmla="*/ 175 w 552"/>
                  <a:gd name="T53" fmla="*/ 187 h 207"/>
                  <a:gd name="T54" fmla="*/ 211 w 552"/>
                  <a:gd name="T55" fmla="*/ 178 h 207"/>
                  <a:gd name="T56" fmla="*/ 248 w 552"/>
                  <a:gd name="T57" fmla="*/ 165 h 207"/>
                  <a:gd name="T58" fmla="*/ 287 w 552"/>
                  <a:gd name="T59" fmla="*/ 150 h 207"/>
                  <a:gd name="T60" fmla="*/ 328 w 552"/>
                  <a:gd name="T61" fmla="*/ 131 h 207"/>
                  <a:gd name="T62" fmla="*/ 369 w 552"/>
                  <a:gd name="T63" fmla="*/ 110 h 207"/>
                  <a:gd name="T64" fmla="*/ 412 w 552"/>
                  <a:gd name="T65" fmla="*/ 86 h 207"/>
                  <a:gd name="T66" fmla="*/ 456 w 552"/>
                  <a:gd name="T67" fmla="*/ 60 h 207"/>
                  <a:gd name="T68" fmla="*/ 500 w 552"/>
                  <a:gd name="T69" fmla="*/ 32 h 207"/>
                  <a:gd name="T70" fmla="*/ 544 w 552"/>
                  <a:gd name="T71" fmla="*/ 0 h 207"/>
                  <a:gd name="T72" fmla="*/ 552 w 552"/>
                  <a:gd name="T73" fmla="*/ 9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207"/>
                  <a:gd name="T113" fmla="*/ 552 w 552"/>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207">
                    <a:moveTo>
                      <a:pt x="552" y="9"/>
                    </a:moveTo>
                    <a:lnTo>
                      <a:pt x="508" y="41"/>
                    </a:lnTo>
                    <a:lnTo>
                      <a:pt x="463" y="70"/>
                    </a:lnTo>
                    <a:lnTo>
                      <a:pt x="419" y="96"/>
                    </a:lnTo>
                    <a:lnTo>
                      <a:pt x="376" y="120"/>
                    </a:lnTo>
                    <a:lnTo>
                      <a:pt x="334" y="141"/>
                    </a:lnTo>
                    <a:lnTo>
                      <a:pt x="292" y="161"/>
                    </a:lnTo>
                    <a:lnTo>
                      <a:pt x="253" y="176"/>
                    </a:lnTo>
                    <a:lnTo>
                      <a:pt x="215" y="189"/>
                    </a:lnTo>
                    <a:lnTo>
                      <a:pt x="179" y="198"/>
                    </a:lnTo>
                    <a:lnTo>
                      <a:pt x="145" y="204"/>
                    </a:lnTo>
                    <a:lnTo>
                      <a:pt x="113" y="207"/>
                    </a:lnTo>
                    <a:lnTo>
                      <a:pt x="85" y="206"/>
                    </a:lnTo>
                    <a:lnTo>
                      <a:pt x="58" y="203"/>
                    </a:lnTo>
                    <a:lnTo>
                      <a:pt x="35" y="194"/>
                    </a:lnTo>
                    <a:lnTo>
                      <a:pt x="15" y="183"/>
                    </a:lnTo>
                    <a:lnTo>
                      <a:pt x="8" y="176"/>
                    </a:lnTo>
                    <a:lnTo>
                      <a:pt x="0" y="168"/>
                    </a:lnTo>
                    <a:lnTo>
                      <a:pt x="9" y="160"/>
                    </a:lnTo>
                    <a:lnTo>
                      <a:pt x="16" y="167"/>
                    </a:lnTo>
                    <a:lnTo>
                      <a:pt x="22" y="174"/>
                    </a:lnTo>
                    <a:lnTo>
                      <a:pt x="40" y="184"/>
                    </a:lnTo>
                    <a:lnTo>
                      <a:pt x="61" y="192"/>
                    </a:lnTo>
                    <a:lnTo>
                      <a:pt x="85" y="195"/>
                    </a:lnTo>
                    <a:lnTo>
                      <a:pt x="113" y="196"/>
                    </a:lnTo>
                    <a:lnTo>
                      <a:pt x="142" y="193"/>
                    </a:lnTo>
                    <a:lnTo>
                      <a:pt x="175" y="187"/>
                    </a:lnTo>
                    <a:lnTo>
                      <a:pt x="211" y="178"/>
                    </a:lnTo>
                    <a:lnTo>
                      <a:pt x="248" y="165"/>
                    </a:lnTo>
                    <a:lnTo>
                      <a:pt x="287" y="150"/>
                    </a:lnTo>
                    <a:lnTo>
                      <a:pt x="328" y="131"/>
                    </a:lnTo>
                    <a:lnTo>
                      <a:pt x="369" y="110"/>
                    </a:lnTo>
                    <a:lnTo>
                      <a:pt x="412" y="86"/>
                    </a:lnTo>
                    <a:lnTo>
                      <a:pt x="456" y="60"/>
                    </a:lnTo>
                    <a:lnTo>
                      <a:pt x="500" y="32"/>
                    </a:lnTo>
                    <a:lnTo>
                      <a:pt x="544" y="0"/>
                    </a:lnTo>
                    <a:lnTo>
                      <a:pt x="552" y="9"/>
                    </a:lnTo>
                    <a:close/>
                  </a:path>
                </a:pathLst>
              </a:custGeom>
              <a:solidFill>
                <a:srgbClr val="009AFF"/>
              </a:solidFill>
              <a:ln w="9525">
                <a:noFill/>
                <a:round/>
                <a:headEnd/>
                <a:tailEnd/>
              </a:ln>
            </p:spPr>
            <p:txBody>
              <a:bodyPr/>
              <a:lstStyle/>
              <a:p>
                <a:endParaRPr lang="he-IL"/>
              </a:p>
            </p:txBody>
          </p:sp>
          <p:sp>
            <p:nvSpPr>
              <p:cNvPr id="837" name="Freeform 32"/>
              <p:cNvSpPr>
                <a:spLocks/>
              </p:cNvSpPr>
              <p:nvPr/>
            </p:nvSpPr>
            <p:spPr bwMode="auto">
              <a:xfrm>
                <a:off x="3993" y="2568"/>
                <a:ext cx="329" cy="485"/>
              </a:xfrm>
              <a:custGeom>
                <a:avLst/>
                <a:gdLst>
                  <a:gd name="T0" fmla="*/ 17 w 329"/>
                  <a:gd name="T1" fmla="*/ 485 h 485"/>
                  <a:gd name="T2" fmla="*/ 7 w 329"/>
                  <a:gd name="T3" fmla="*/ 467 h 485"/>
                  <a:gd name="T4" fmla="*/ 3 w 329"/>
                  <a:gd name="T5" fmla="*/ 456 h 485"/>
                  <a:gd name="T6" fmla="*/ 1 w 329"/>
                  <a:gd name="T7" fmla="*/ 444 h 485"/>
                  <a:gd name="T8" fmla="*/ 0 w 329"/>
                  <a:gd name="T9" fmla="*/ 419 h 485"/>
                  <a:gd name="T10" fmla="*/ 3 w 329"/>
                  <a:gd name="T11" fmla="*/ 394 h 485"/>
                  <a:gd name="T12" fmla="*/ 10 w 329"/>
                  <a:gd name="T13" fmla="*/ 366 h 485"/>
                  <a:gd name="T14" fmla="*/ 23 w 329"/>
                  <a:gd name="T15" fmla="*/ 336 h 485"/>
                  <a:gd name="T16" fmla="*/ 38 w 329"/>
                  <a:gd name="T17" fmla="*/ 305 h 485"/>
                  <a:gd name="T18" fmla="*/ 56 w 329"/>
                  <a:gd name="T19" fmla="*/ 274 h 485"/>
                  <a:gd name="T20" fmla="*/ 79 w 329"/>
                  <a:gd name="T21" fmla="*/ 240 h 485"/>
                  <a:gd name="T22" fmla="*/ 104 w 329"/>
                  <a:gd name="T23" fmla="*/ 206 h 485"/>
                  <a:gd name="T24" fmla="*/ 134 w 329"/>
                  <a:gd name="T25" fmla="*/ 172 h 485"/>
                  <a:gd name="T26" fmla="*/ 166 w 329"/>
                  <a:gd name="T27" fmla="*/ 136 h 485"/>
                  <a:gd name="T28" fmla="*/ 201 w 329"/>
                  <a:gd name="T29" fmla="*/ 102 h 485"/>
                  <a:gd name="T30" fmla="*/ 238 w 329"/>
                  <a:gd name="T31" fmla="*/ 68 h 485"/>
                  <a:gd name="T32" fmla="*/ 278 w 329"/>
                  <a:gd name="T33" fmla="*/ 34 h 485"/>
                  <a:gd name="T34" fmla="*/ 321 w 329"/>
                  <a:gd name="T35" fmla="*/ 0 h 485"/>
                  <a:gd name="T36" fmla="*/ 329 w 329"/>
                  <a:gd name="T37" fmla="*/ 9 h 485"/>
                  <a:gd name="T38" fmla="*/ 286 w 329"/>
                  <a:gd name="T39" fmla="*/ 43 h 485"/>
                  <a:gd name="T40" fmla="*/ 246 w 329"/>
                  <a:gd name="T41" fmla="*/ 77 h 485"/>
                  <a:gd name="T42" fmla="*/ 209 w 329"/>
                  <a:gd name="T43" fmla="*/ 111 h 485"/>
                  <a:gd name="T44" fmla="*/ 174 w 329"/>
                  <a:gd name="T45" fmla="*/ 145 h 485"/>
                  <a:gd name="T46" fmla="*/ 142 w 329"/>
                  <a:gd name="T47" fmla="*/ 181 h 485"/>
                  <a:gd name="T48" fmla="*/ 113 w 329"/>
                  <a:gd name="T49" fmla="*/ 214 h 485"/>
                  <a:gd name="T50" fmla="*/ 88 w 329"/>
                  <a:gd name="T51" fmla="*/ 248 h 485"/>
                  <a:gd name="T52" fmla="*/ 66 w 329"/>
                  <a:gd name="T53" fmla="*/ 281 h 485"/>
                  <a:gd name="T54" fmla="*/ 48 w 329"/>
                  <a:gd name="T55" fmla="*/ 312 h 485"/>
                  <a:gd name="T56" fmla="*/ 33 w 329"/>
                  <a:gd name="T57" fmla="*/ 342 h 485"/>
                  <a:gd name="T58" fmla="*/ 21 w 329"/>
                  <a:gd name="T59" fmla="*/ 371 h 485"/>
                  <a:gd name="T60" fmla="*/ 14 w 329"/>
                  <a:gd name="T61" fmla="*/ 397 h 485"/>
                  <a:gd name="T62" fmla="*/ 11 w 329"/>
                  <a:gd name="T63" fmla="*/ 421 h 485"/>
                  <a:gd name="T64" fmla="*/ 12 w 329"/>
                  <a:gd name="T65" fmla="*/ 442 h 485"/>
                  <a:gd name="T66" fmla="*/ 14 w 329"/>
                  <a:gd name="T67" fmla="*/ 453 h 485"/>
                  <a:gd name="T68" fmla="*/ 17 w 329"/>
                  <a:gd name="T69" fmla="*/ 461 h 485"/>
                  <a:gd name="T70" fmla="*/ 27 w 329"/>
                  <a:gd name="T71" fmla="*/ 479 h 485"/>
                  <a:gd name="T72" fmla="*/ 17 w 329"/>
                  <a:gd name="T73" fmla="*/ 485 h 4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9"/>
                  <a:gd name="T112" fmla="*/ 0 h 485"/>
                  <a:gd name="T113" fmla="*/ 329 w 329"/>
                  <a:gd name="T114" fmla="*/ 485 h 4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9" h="485">
                    <a:moveTo>
                      <a:pt x="17" y="485"/>
                    </a:moveTo>
                    <a:lnTo>
                      <a:pt x="7" y="467"/>
                    </a:lnTo>
                    <a:lnTo>
                      <a:pt x="3" y="456"/>
                    </a:lnTo>
                    <a:lnTo>
                      <a:pt x="1" y="444"/>
                    </a:lnTo>
                    <a:lnTo>
                      <a:pt x="0" y="419"/>
                    </a:lnTo>
                    <a:lnTo>
                      <a:pt x="3" y="394"/>
                    </a:lnTo>
                    <a:lnTo>
                      <a:pt x="10" y="366"/>
                    </a:lnTo>
                    <a:lnTo>
                      <a:pt x="23" y="336"/>
                    </a:lnTo>
                    <a:lnTo>
                      <a:pt x="38" y="305"/>
                    </a:lnTo>
                    <a:lnTo>
                      <a:pt x="56" y="274"/>
                    </a:lnTo>
                    <a:lnTo>
                      <a:pt x="79" y="240"/>
                    </a:lnTo>
                    <a:lnTo>
                      <a:pt x="104" y="206"/>
                    </a:lnTo>
                    <a:lnTo>
                      <a:pt x="134" y="172"/>
                    </a:lnTo>
                    <a:lnTo>
                      <a:pt x="166" y="136"/>
                    </a:lnTo>
                    <a:lnTo>
                      <a:pt x="201" y="102"/>
                    </a:lnTo>
                    <a:lnTo>
                      <a:pt x="238" y="68"/>
                    </a:lnTo>
                    <a:lnTo>
                      <a:pt x="278" y="34"/>
                    </a:lnTo>
                    <a:lnTo>
                      <a:pt x="321" y="0"/>
                    </a:lnTo>
                    <a:lnTo>
                      <a:pt x="329" y="9"/>
                    </a:lnTo>
                    <a:lnTo>
                      <a:pt x="286" y="43"/>
                    </a:lnTo>
                    <a:lnTo>
                      <a:pt x="246" y="77"/>
                    </a:lnTo>
                    <a:lnTo>
                      <a:pt x="209" y="111"/>
                    </a:lnTo>
                    <a:lnTo>
                      <a:pt x="174" y="145"/>
                    </a:lnTo>
                    <a:lnTo>
                      <a:pt x="142" y="181"/>
                    </a:lnTo>
                    <a:lnTo>
                      <a:pt x="113" y="214"/>
                    </a:lnTo>
                    <a:lnTo>
                      <a:pt x="88" y="248"/>
                    </a:lnTo>
                    <a:lnTo>
                      <a:pt x="66" y="281"/>
                    </a:lnTo>
                    <a:lnTo>
                      <a:pt x="48" y="312"/>
                    </a:lnTo>
                    <a:lnTo>
                      <a:pt x="33" y="342"/>
                    </a:lnTo>
                    <a:lnTo>
                      <a:pt x="21" y="371"/>
                    </a:lnTo>
                    <a:lnTo>
                      <a:pt x="14" y="397"/>
                    </a:lnTo>
                    <a:lnTo>
                      <a:pt x="11" y="421"/>
                    </a:lnTo>
                    <a:lnTo>
                      <a:pt x="12" y="442"/>
                    </a:lnTo>
                    <a:lnTo>
                      <a:pt x="14" y="453"/>
                    </a:lnTo>
                    <a:lnTo>
                      <a:pt x="17" y="461"/>
                    </a:lnTo>
                    <a:lnTo>
                      <a:pt x="27" y="479"/>
                    </a:lnTo>
                    <a:lnTo>
                      <a:pt x="17" y="485"/>
                    </a:lnTo>
                    <a:close/>
                  </a:path>
                </a:pathLst>
              </a:custGeom>
              <a:solidFill>
                <a:srgbClr val="009AFF"/>
              </a:solidFill>
              <a:ln w="9525">
                <a:noFill/>
                <a:round/>
                <a:headEnd/>
                <a:tailEnd/>
              </a:ln>
            </p:spPr>
            <p:txBody>
              <a:bodyPr/>
              <a:lstStyle/>
              <a:p>
                <a:endParaRPr lang="he-IL"/>
              </a:p>
            </p:txBody>
          </p:sp>
          <p:sp>
            <p:nvSpPr>
              <p:cNvPr id="838" name="Freeform 33"/>
              <p:cNvSpPr>
                <a:spLocks/>
              </p:cNvSpPr>
              <p:nvPr/>
            </p:nvSpPr>
            <p:spPr bwMode="auto">
              <a:xfrm>
                <a:off x="4010" y="3046"/>
                <a:ext cx="10" cy="8"/>
              </a:xfrm>
              <a:custGeom>
                <a:avLst/>
                <a:gdLst>
                  <a:gd name="T0" fmla="*/ 0 w 10"/>
                  <a:gd name="T1" fmla="*/ 8 h 8"/>
                  <a:gd name="T2" fmla="*/ 0 w 10"/>
                  <a:gd name="T3" fmla="*/ 7 h 8"/>
                  <a:gd name="T4" fmla="*/ 10 w 10"/>
                  <a:gd name="T5" fmla="*/ 1 h 8"/>
                  <a:gd name="T6" fmla="*/ 9 w 10"/>
                  <a:gd name="T7" fmla="*/ 0 h 8"/>
                  <a:gd name="T8" fmla="*/ 0 w 10"/>
                  <a:gd name="T9" fmla="*/ 8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8"/>
                    </a:moveTo>
                    <a:lnTo>
                      <a:pt x="0" y="7"/>
                    </a:lnTo>
                    <a:lnTo>
                      <a:pt x="10" y="1"/>
                    </a:lnTo>
                    <a:lnTo>
                      <a:pt x="9" y="0"/>
                    </a:lnTo>
                    <a:lnTo>
                      <a:pt x="0" y="8"/>
                    </a:lnTo>
                    <a:close/>
                  </a:path>
                </a:pathLst>
              </a:custGeom>
              <a:solidFill>
                <a:srgbClr val="009AFF"/>
              </a:solidFill>
              <a:ln w="9525">
                <a:noFill/>
                <a:round/>
                <a:headEnd/>
                <a:tailEnd/>
              </a:ln>
            </p:spPr>
            <p:txBody>
              <a:bodyPr/>
              <a:lstStyle/>
              <a:p>
                <a:endParaRPr lang="he-IL"/>
              </a:p>
            </p:txBody>
          </p:sp>
          <p:sp>
            <p:nvSpPr>
              <p:cNvPr id="839" name="Freeform 34"/>
              <p:cNvSpPr>
                <a:spLocks/>
              </p:cNvSpPr>
              <p:nvPr/>
            </p:nvSpPr>
            <p:spPr bwMode="auto">
              <a:xfrm>
                <a:off x="4314" y="2369"/>
                <a:ext cx="551" cy="208"/>
              </a:xfrm>
              <a:custGeom>
                <a:avLst/>
                <a:gdLst>
                  <a:gd name="T0" fmla="*/ 0 w 551"/>
                  <a:gd name="T1" fmla="*/ 198 h 208"/>
                  <a:gd name="T2" fmla="*/ 44 w 551"/>
                  <a:gd name="T3" fmla="*/ 166 h 208"/>
                  <a:gd name="T4" fmla="*/ 88 w 551"/>
                  <a:gd name="T5" fmla="*/ 137 h 208"/>
                  <a:gd name="T6" fmla="*/ 132 w 551"/>
                  <a:gd name="T7" fmla="*/ 111 h 208"/>
                  <a:gd name="T8" fmla="*/ 176 w 551"/>
                  <a:gd name="T9" fmla="*/ 87 h 208"/>
                  <a:gd name="T10" fmla="*/ 218 w 551"/>
                  <a:gd name="T11" fmla="*/ 66 h 208"/>
                  <a:gd name="T12" fmla="*/ 259 w 551"/>
                  <a:gd name="T13" fmla="*/ 47 h 208"/>
                  <a:gd name="T14" fmla="*/ 298 w 551"/>
                  <a:gd name="T15" fmla="*/ 32 h 208"/>
                  <a:gd name="T16" fmla="*/ 338 w 551"/>
                  <a:gd name="T17" fmla="*/ 19 h 208"/>
                  <a:gd name="T18" fmla="*/ 373 w 551"/>
                  <a:gd name="T19" fmla="*/ 9 h 208"/>
                  <a:gd name="T20" fmla="*/ 408 w 551"/>
                  <a:gd name="T21" fmla="*/ 3 h 208"/>
                  <a:gd name="T22" fmla="*/ 439 w 551"/>
                  <a:gd name="T23" fmla="*/ 0 h 208"/>
                  <a:gd name="T24" fmla="*/ 467 w 551"/>
                  <a:gd name="T25" fmla="*/ 1 h 208"/>
                  <a:gd name="T26" fmla="*/ 493 w 551"/>
                  <a:gd name="T27" fmla="*/ 4 h 208"/>
                  <a:gd name="T28" fmla="*/ 516 w 551"/>
                  <a:gd name="T29" fmla="*/ 13 h 208"/>
                  <a:gd name="T30" fmla="*/ 535 w 551"/>
                  <a:gd name="T31" fmla="*/ 24 h 208"/>
                  <a:gd name="T32" fmla="*/ 544 w 551"/>
                  <a:gd name="T33" fmla="*/ 32 h 208"/>
                  <a:gd name="T34" fmla="*/ 551 w 551"/>
                  <a:gd name="T35" fmla="*/ 39 h 208"/>
                  <a:gd name="T36" fmla="*/ 542 w 551"/>
                  <a:gd name="T37" fmla="*/ 47 h 208"/>
                  <a:gd name="T38" fmla="*/ 535 w 551"/>
                  <a:gd name="T39" fmla="*/ 40 h 208"/>
                  <a:gd name="T40" fmla="*/ 528 w 551"/>
                  <a:gd name="T41" fmla="*/ 34 h 208"/>
                  <a:gd name="T42" fmla="*/ 511 w 551"/>
                  <a:gd name="T43" fmla="*/ 24 h 208"/>
                  <a:gd name="T44" fmla="*/ 491 w 551"/>
                  <a:gd name="T45" fmla="*/ 16 h 208"/>
                  <a:gd name="T46" fmla="*/ 466 w 551"/>
                  <a:gd name="T47" fmla="*/ 13 h 208"/>
                  <a:gd name="T48" fmla="*/ 439 w 551"/>
                  <a:gd name="T49" fmla="*/ 12 h 208"/>
                  <a:gd name="T50" fmla="*/ 409 w 551"/>
                  <a:gd name="T51" fmla="*/ 15 h 208"/>
                  <a:gd name="T52" fmla="*/ 375 w 551"/>
                  <a:gd name="T53" fmla="*/ 21 h 208"/>
                  <a:gd name="T54" fmla="*/ 340 w 551"/>
                  <a:gd name="T55" fmla="*/ 31 h 208"/>
                  <a:gd name="T56" fmla="*/ 303 w 551"/>
                  <a:gd name="T57" fmla="*/ 43 h 208"/>
                  <a:gd name="T58" fmla="*/ 264 w 551"/>
                  <a:gd name="T59" fmla="*/ 58 h 208"/>
                  <a:gd name="T60" fmla="*/ 223 w 551"/>
                  <a:gd name="T61" fmla="*/ 77 h 208"/>
                  <a:gd name="T62" fmla="*/ 181 w 551"/>
                  <a:gd name="T63" fmla="*/ 98 h 208"/>
                  <a:gd name="T64" fmla="*/ 139 w 551"/>
                  <a:gd name="T65" fmla="*/ 121 h 208"/>
                  <a:gd name="T66" fmla="*/ 95 w 551"/>
                  <a:gd name="T67" fmla="*/ 147 h 208"/>
                  <a:gd name="T68" fmla="*/ 51 w 551"/>
                  <a:gd name="T69" fmla="*/ 176 h 208"/>
                  <a:gd name="T70" fmla="*/ 7 w 551"/>
                  <a:gd name="T71" fmla="*/ 208 h 208"/>
                  <a:gd name="T72" fmla="*/ 0 w 551"/>
                  <a:gd name="T73" fmla="*/ 198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1"/>
                  <a:gd name="T112" fmla="*/ 0 h 208"/>
                  <a:gd name="T113" fmla="*/ 551 w 551"/>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1" h="208">
                    <a:moveTo>
                      <a:pt x="0" y="198"/>
                    </a:moveTo>
                    <a:lnTo>
                      <a:pt x="44" y="166"/>
                    </a:lnTo>
                    <a:lnTo>
                      <a:pt x="88" y="137"/>
                    </a:lnTo>
                    <a:lnTo>
                      <a:pt x="132" y="111"/>
                    </a:lnTo>
                    <a:lnTo>
                      <a:pt x="176" y="87"/>
                    </a:lnTo>
                    <a:lnTo>
                      <a:pt x="218" y="66"/>
                    </a:lnTo>
                    <a:lnTo>
                      <a:pt x="259" y="47"/>
                    </a:lnTo>
                    <a:lnTo>
                      <a:pt x="298" y="32"/>
                    </a:lnTo>
                    <a:lnTo>
                      <a:pt x="338" y="19"/>
                    </a:lnTo>
                    <a:lnTo>
                      <a:pt x="373" y="9"/>
                    </a:lnTo>
                    <a:lnTo>
                      <a:pt x="408" y="3"/>
                    </a:lnTo>
                    <a:lnTo>
                      <a:pt x="439" y="0"/>
                    </a:lnTo>
                    <a:lnTo>
                      <a:pt x="467" y="1"/>
                    </a:lnTo>
                    <a:lnTo>
                      <a:pt x="493" y="4"/>
                    </a:lnTo>
                    <a:lnTo>
                      <a:pt x="516" y="13"/>
                    </a:lnTo>
                    <a:lnTo>
                      <a:pt x="535" y="24"/>
                    </a:lnTo>
                    <a:lnTo>
                      <a:pt x="544" y="32"/>
                    </a:lnTo>
                    <a:lnTo>
                      <a:pt x="551" y="39"/>
                    </a:lnTo>
                    <a:lnTo>
                      <a:pt x="542" y="47"/>
                    </a:lnTo>
                    <a:lnTo>
                      <a:pt x="535" y="40"/>
                    </a:lnTo>
                    <a:lnTo>
                      <a:pt x="528" y="34"/>
                    </a:lnTo>
                    <a:lnTo>
                      <a:pt x="511" y="24"/>
                    </a:lnTo>
                    <a:lnTo>
                      <a:pt x="491" y="16"/>
                    </a:lnTo>
                    <a:lnTo>
                      <a:pt x="466" y="13"/>
                    </a:lnTo>
                    <a:lnTo>
                      <a:pt x="439" y="12"/>
                    </a:lnTo>
                    <a:lnTo>
                      <a:pt x="409" y="15"/>
                    </a:lnTo>
                    <a:lnTo>
                      <a:pt x="375" y="21"/>
                    </a:lnTo>
                    <a:lnTo>
                      <a:pt x="340" y="31"/>
                    </a:lnTo>
                    <a:lnTo>
                      <a:pt x="303" y="43"/>
                    </a:lnTo>
                    <a:lnTo>
                      <a:pt x="264" y="58"/>
                    </a:lnTo>
                    <a:lnTo>
                      <a:pt x="223" y="77"/>
                    </a:lnTo>
                    <a:lnTo>
                      <a:pt x="181" y="98"/>
                    </a:lnTo>
                    <a:lnTo>
                      <a:pt x="139" y="121"/>
                    </a:lnTo>
                    <a:lnTo>
                      <a:pt x="95" y="147"/>
                    </a:lnTo>
                    <a:lnTo>
                      <a:pt x="51" y="176"/>
                    </a:lnTo>
                    <a:lnTo>
                      <a:pt x="7" y="208"/>
                    </a:lnTo>
                    <a:lnTo>
                      <a:pt x="0" y="198"/>
                    </a:lnTo>
                    <a:close/>
                  </a:path>
                </a:pathLst>
              </a:custGeom>
              <a:solidFill>
                <a:srgbClr val="009AFF"/>
              </a:solidFill>
              <a:ln w="9525">
                <a:noFill/>
                <a:round/>
                <a:headEnd/>
                <a:tailEnd/>
              </a:ln>
            </p:spPr>
            <p:txBody>
              <a:bodyPr/>
              <a:lstStyle/>
              <a:p>
                <a:endParaRPr lang="he-IL"/>
              </a:p>
            </p:txBody>
          </p:sp>
          <p:sp>
            <p:nvSpPr>
              <p:cNvPr id="840" name="Freeform 35"/>
              <p:cNvSpPr>
                <a:spLocks/>
              </p:cNvSpPr>
              <p:nvPr/>
            </p:nvSpPr>
            <p:spPr bwMode="auto">
              <a:xfrm>
                <a:off x="4314" y="2567"/>
                <a:ext cx="8" cy="10"/>
              </a:xfrm>
              <a:custGeom>
                <a:avLst/>
                <a:gdLst>
                  <a:gd name="T0" fmla="*/ 0 w 8"/>
                  <a:gd name="T1" fmla="*/ 1 h 10"/>
                  <a:gd name="T2" fmla="*/ 0 w 8"/>
                  <a:gd name="T3" fmla="*/ 0 h 10"/>
                  <a:gd name="T4" fmla="*/ 7 w 8"/>
                  <a:gd name="T5" fmla="*/ 10 h 10"/>
                  <a:gd name="T6" fmla="*/ 8 w 8"/>
                  <a:gd name="T7" fmla="*/ 10 h 10"/>
                  <a:gd name="T8" fmla="*/ 0 w 8"/>
                  <a:gd name="T9" fmla="*/ 1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1"/>
                    </a:moveTo>
                    <a:lnTo>
                      <a:pt x="0" y="0"/>
                    </a:lnTo>
                    <a:lnTo>
                      <a:pt x="7" y="10"/>
                    </a:lnTo>
                    <a:lnTo>
                      <a:pt x="8" y="10"/>
                    </a:lnTo>
                    <a:lnTo>
                      <a:pt x="0" y="1"/>
                    </a:lnTo>
                    <a:close/>
                  </a:path>
                </a:pathLst>
              </a:custGeom>
              <a:solidFill>
                <a:srgbClr val="009AFF"/>
              </a:solidFill>
              <a:ln w="9525">
                <a:noFill/>
                <a:round/>
                <a:headEnd/>
                <a:tailEnd/>
              </a:ln>
            </p:spPr>
            <p:txBody>
              <a:bodyPr/>
              <a:lstStyle/>
              <a:p>
                <a:endParaRPr lang="he-IL"/>
              </a:p>
            </p:txBody>
          </p:sp>
          <p:sp>
            <p:nvSpPr>
              <p:cNvPr id="841" name="Freeform 36"/>
              <p:cNvSpPr>
                <a:spLocks/>
              </p:cNvSpPr>
              <p:nvPr/>
            </p:nvSpPr>
            <p:spPr bwMode="auto">
              <a:xfrm>
                <a:off x="4554" y="2409"/>
                <a:ext cx="329" cy="486"/>
              </a:xfrm>
              <a:custGeom>
                <a:avLst/>
                <a:gdLst>
                  <a:gd name="T0" fmla="*/ 312 w 329"/>
                  <a:gd name="T1" fmla="*/ 0 h 486"/>
                  <a:gd name="T2" fmla="*/ 322 w 329"/>
                  <a:gd name="T3" fmla="*/ 19 h 486"/>
                  <a:gd name="T4" fmla="*/ 326 w 329"/>
                  <a:gd name="T5" fmla="*/ 30 h 486"/>
                  <a:gd name="T6" fmla="*/ 328 w 329"/>
                  <a:gd name="T7" fmla="*/ 42 h 486"/>
                  <a:gd name="T8" fmla="*/ 329 w 329"/>
                  <a:gd name="T9" fmla="*/ 65 h 486"/>
                  <a:gd name="T10" fmla="*/ 326 w 329"/>
                  <a:gd name="T11" fmla="*/ 91 h 486"/>
                  <a:gd name="T12" fmla="*/ 318 w 329"/>
                  <a:gd name="T13" fmla="*/ 119 h 486"/>
                  <a:gd name="T14" fmla="*/ 306 w 329"/>
                  <a:gd name="T15" fmla="*/ 149 h 486"/>
                  <a:gd name="T16" fmla="*/ 291 w 329"/>
                  <a:gd name="T17" fmla="*/ 180 h 486"/>
                  <a:gd name="T18" fmla="*/ 272 w 329"/>
                  <a:gd name="T19" fmla="*/ 212 h 486"/>
                  <a:gd name="T20" fmla="*/ 250 w 329"/>
                  <a:gd name="T21" fmla="*/ 245 h 486"/>
                  <a:gd name="T22" fmla="*/ 223 w 329"/>
                  <a:gd name="T23" fmla="*/ 279 h 486"/>
                  <a:gd name="T24" fmla="*/ 195 w 329"/>
                  <a:gd name="T25" fmla="*/ 313 h 486"/>
                  <a:gd name="T26" fmla="*/ 163 w 329"/>
                  <a:gd name="T27" fmla="*/ 349 h 486"/>
                  <a:gd name="T28" fmla="*/ 128 w 329"/>
                  <a:gd name="T29" fmla="*/ 384 h 486"/>
                  <a:gd name="T30" fmla="*/ 90 w 329"/>
                  <a:gd name="T31" fmla="*/ 419 h 486"/>
                  <a:gd name="T32" fmla="*/ 50 w 329"/>
                  <a:gd name="T33" fmla="*/ 453 h 486"/>
                  <a:gd name="T34" fmla="*/ 8 w 329"/>
                  <a:gd name="T35" fmla="*/ 486 h 486"/>
                  <a:gd name="T36" fmla="*/ 0 w 329"/>
                  <a:gd name="T37" fmla="*/ 477 h 486"/>
                  <a:gd name="T38" fmla="*/ 42 w 329"/>
                  <a:gd name="T39" fmla="*/ 444 h 486"/>
                  <a:gd name="T40" fmla="*/ 82 w 329"/>
                  <a:gd name="T41" fmla="*/ 410 h 486"/>
                  <a:gd name="T42" fmla="*/ 120 w 329"/>
                  <a:gd name="T43" fmla="*/ 375 h 486"/>
                  <a:gd name="T44" fmla="*/ 154 w 329"/>
                  <a:gd name="T45" fmla="*/ 341 h 486"/>
                  <a:gd name="T46" fmla="*/ 186 w 329"/>
                  <a:gd name="T47" fmla="*/ 305 h 486"/>
                  <a:gd name="T48" fmla="*/ 214 w 329"/>
                  <a:gd name="T49" fmla="*/ 271 h 486"/>
                  <a:gd name="T50" fmla="*/ 240 w 329"/>
                  <a:gd name="T51" fmla="*/ 238 h 486"/>
                  <a:gd name="T52" fmla="*/ 262 w 329"/>
                  <a:gd name="T53" fmla="*/ 205 h 486"/>
                  <a:gd name="T54" fmla="*/ 280 w 329"/>
                  <a:gd name="T55" fmla="*/ 175 h 486"/>
                  <a:gd name="T56" fmla="*/ 295 w 329"/>
                  <a:gd name="T57" fmla="*/ 144 h 486"/>
                  <a:gd name="T58" fmla="*/ 307 w 329"/>
                  <a:gd name="T59" fmla="*/ 115 h 486"/>
                  <a:gd name="T60" fmla="*/ 314 w 329"/>
                  <a:gd name="T61" fmla="*/ 89 h 486"/>
                  <a:gd name="T62" fmla="*/ 317 w 329"/>
                  <a:gd name="T63" fmla="*/ 65 h 486"/>
                  <a:gd name="T64" fmla="*/ 316 w 329"/>
                  <a:gd name="T65" fmla="*/ 43 h 486"/>
                  <a:gd name="T66" fmla="*/ 314 w 329"/>
                  <a:gd name="T67" fmla="*/ 32 h 486"/>
                  <a:gd name="T68" fmla="*/ 311 w 329"/>
                  <a:gd name="T69" fmla="*/ 24 h 486"/>
                  <a:gd name="T70" fmla="*/ 302 w 329"/>
                  <a:gd name="T71" fmla="*/ 7 h 486"/>
                  <a:gd name="T72" fmla="*/ 312 w 329"/>
                  <a:gd name="T73" fmla="*/ 0 h 4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9"/>
                  <a:gd name="T112" fmla="*/ 0 h 486"/>
                  <a:gd name="T113" fmla="*/ 329 w 329"/>
                  <a:gd name="T114" fmla="*/ 486 h 4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9" h="486">
                    <a:moveTo>
                      <a:pt x="312" y="0"/>
                    </a:moveTo>
                    <a:lnTo>
                      <a:pt x="322" y="19"/>
                    </a:lnTo>
                    <a:lnTo>
                      <a:pt x="326" y="30"/>
                    </a:lnTo>
                    <a:lnTo>
                      <a:pt x="328" y="42"/>
                    </a:lnTo>
                    <a:lnTo>
                      <a:pt x="329" y="65"/>
                    </a:lnTo>
                    <a:lnTo>
                      <a:pt x="326" y="91"/>
                    </a:lnTo>
                    <a:lnTo>
                      <a:pt x="318" y="119"/>
                    </a:lnTo>
                    <a:lnTo>
                      <a:pt x="306" y="149"/>
                    </a:lnTo>
                    <a:lnTo>
                      <a:pt x="291" y="180"/>
                    </a:lnTo>
                    <a:lnTo>
                      <a:pt x="272" y="212"/>
                    </a:lnTo>
                    <a:lnTo>
                      <a:pt x="250" y="245"/>
                    </a:lnTo>
                    <a:lnTo>
                      <a:pt x="223" y="279"/>
                    </a:lnTo>
                    <a:lnTo>
                      <a:pt x="195" y="313"/>
                    </a:lnTo>
                    <a:lnTo>
                      <a:pt x="163" y="349"/>
                    </a:lnTo>
                    <a:lnTo>
                      <a:pt x="128" y="384"/>
                    </a:lnTo>
                    <a:lnTo>
                      <a:pt x="90" y="419"/>
                    </a:lnTo>
                    <a:lnTo>
                      <a:pt x="50" y="453"/>
                    </a:lnTo>
                    <a:lnTo>
                      <a:pt x="8" y="486"/>
                    </a:lnTo>
                    <a:lnTo>
                      <a:pt x="0" y="477"/>
                    </a:lnTo>
                    <a:lnTo>
                      <a:pt x="42" y="444"/>
                    </a:lnTo>
                    <a:lnTo>
                      <a:pt x="82" y="410"/>
                    </a:lnTo>
                    <a:lnTo>
                      <a:pt x="120" y="375"/>
                    </a:lnTo>
                    <a:lnTo>
                      <a:pt x="154" y="341"/>
                    </a:lnTo>
                    <a:lnTo>
                      <a:pt x="186" y="305"/>
                    </a:lnTo>
                    <a:lnTo>
                      <a:pt x="214" y="271"/>
                    </a:lnTo>
                    <a:lnTo>
                      <a:pt x="240" y="238"/>
                    </a:lnTo>
                    <a:lnTo>
                      <a:pt x="262" y="205"/>
                    </a:lnTo>
                    <a:lnTo>
                      <a:pt x="280" y="175"/>
                    </a:lnTo>
                    <a:lnTo>
                      <a:pt x="295" y="144"/>
                    </a:lnTo>
                    <a:lnTo>
                      <a:pt x="307" y="115"/>
                    </a:lnTo>
                    <a:lnTo>
                      <a:pt x="314" y="89"/>
                    </a:lnTo>
                    <a:lnTo>
                      <a:pt x="317" y="65"/>
                    </a:lnTo>
                    <a:lnTo>
                      <a:pt x="316" y="43"/>
                    </a:lnTo>
                    <a:lnTo>
                      <a:pt x="314" y="32"/>
                    </a:lnTo>
                    <a:lnTo>
                      <a:pt x="311" y="24"/>
                    </a:lnTo>
                    <a:lnTo>
                      <a:pt x="302" y="7"/>
                    </a:lnTo>
                    <a:lnTo>
                      <a:pt x="312" y="0"/>
                    </a:lnTo>
                    <a:close/>
                  </a:path>
                </a:pathLst>
              </a:custGeom>
              <a:solidFill>
                <a:srgbClr val="009AFF"/>
              </a:solidFill>
              <a:ln w="9525">
                <a:noFill/>
                <a:round/>
                <a:headEnd/>
                <a:tailEnd/>
              </a:ln>
            </p:spPr>
            <p:txBody>
              <a:bodyPr/>
              <a:lstStyle/>
              <a:p>
                <a:endParaRPr lang="he-IL"/>
              </a:p>
            </p:txBody>
          </p:sp>
          <p:sp>
            <p:nvSpPr>
              <p:cNvPr id="842" name="Freeform 37"/>
              <p:cNvSpPr>
                <a:spLocks/>
              </p:cNvSpPr>
              <p:nvPr/>
            </p:nvSpPr>
            <p:spPr bwMode="auto">
              <a:xfrm>
                <a:off x="4856" y="2408"/>
                <a:ext cx="10" cy="8"/>
              </a:xfrm>
              <a:custGeom>
                <a:avLst/>
                <a:gdLst>
                  <a:gd name="T0" fmla="*/ 9 w 10"/>
                  <a:gd name="T1" fmla="*/ 0 h 8"/>
                  <a:gd name="T2" fmla="*/ 10 w 10"/>
                  <a:gd name="T3" fmla="*/ 1 h 8"/>
                  <a:gd name="T4" fmla="*/ 0 w 10"/>
                  <a:gd name="T5" fmla="*/ 8 h 8"/>
                  <a:gd name="T6" fmla="*/ 9 w 10"/>
                  <a:gd name="T7" fmla="*/ 0 h 8"/>
                  <a:gd name="T8" fmla="*/ 0 60000 65536"/>
                  <a:gd name="T9" fmla="*/ 0 60000 65536"/>
                  <a:gd name="T10" fmla="*/ 0 60000 65536"/>
                  <a:gd name="T11" fmla="*/ 0 60000 65536"/>
                  <a:gd name="T12" fmla="*/ 0 w 10"/>
                  <a:gd name="T13" fmla="*/ 0 h 8"/>
                  <a:gd name="T14" fmla="*/ 10 w 10"/>
                  <a:gd name="T15" fmla="*/ 8 h 8"/>
                </a:gdLst>
                <a:ahLst/>
                <a:cxnLst>
                  <a:cxn ang="T8">
                    <a:pos x="T0" y="T1"/>
                  </a:cxn>
                  <a:cxn ang="T9">
                    <a:pos x="T2" y="T3"/>
                  </a:cxn>
                  <a:cxn ang="T10">
                    <a:pos x="T4" y="T5"/>
                  </a:cxn>
                  <a:cxn ang="T11">
                    <a:pos x="T6" y="T7"/>
                  </a:cxn>
                </a:cxnLst>
                <a:rect l="T12" t="T13" r="T14" b="T15"/>
                <a:pathLst>
                  <a:path w="10" h="8">
                    <a:moveTo>
                      <a:pt x="9" y="0"/>
                    </a:moveTo>
                    <a:lnTo>
                      <a:pt x="10" y="1"/>
                    </a:lnTo>
                    <a:lnTo>
                      <a:pt x="0" y="8"/>
                    </a:lnTo>
                    <a:lnTo>
                      <a:pt x="9" y="0"/>
                    </a:lnTo>
                    <a:close/>
                  </a:path>
                </a:pathLst>
              </a:custGeom>
              <a:solidFill>
                <a:srgbClr val="009AFF"/>
              </a:solidFill>
              <a:ln w="9525">
                <a:noFill/>
                <a:round/>
                <a:headEnd/>
                <a:tailEnd/>
              </a:ln>
            </p:spPr>
            <p:txBody>
              <a:bodyPr/>
              <a:lstStyle/>
              <a:p>
                <a:endParaRPr lang="he-IL"/>
              </a:p>
            </p:txBody>
          </p:sp>
          <p:sp>
            <p:nvSpPr>
              <p:cNvPr id="843" name="Freeform 38"/>
              <p:cNvSpPr>
                <a:spLocks/>
              </p:cNvSpPr>
              <p:nvPr/>
            </p:nvSpPr>
            <p:spPr bwMode="auto">
              <a:xfrm>
                <a:off x="4554" y="2886"/>
                <a:ext cx="8" cy="9"/>
              </a:xfrm>
              <a:custGeom>
                <a:avLst/>
                <a:gdLst>
                  <a:gd name="T0" fmla="*/ 8 w 8"/>
                  <a:gd name="T1" fmla="*/ 9 h 9"/>
                  <a:gd name="T2" fmla="*/ 0 w 8"/>
                  <a:gd name="T3" fmla="*/ 0 h 9"/>
                  <a:gd name="T4" fmla="*/ 8 w 8"/>
                  <a:gd name="T5" fmla="*/ 9 h 9"/>
                  <a:gd name="T6" fmla="*/ 0 60000 65536"/>
                  <a:gd name="T7" fmla="*/ 0 60000 65536"/>
                  <a:gd name="T8" fmla="*/ 0 60000 65536"/>
                  <a:gd name="T9" fmla="*/ 0 w 8"/>
                  <a:gd name="T10" fmla="*/ 0 h 9"/>
                  <a:gd name="T11" fmla="*/ 8 w 8"/>
                  <a:gd name="T12" fmla="*/ 9 h 9"/>
                </a:gdLst>
                <a:ahLst/>
                <a:cxnLst>
                  <a:cxn ang="T6">
                    <a:pos x="T0" y="T1"/>
                  </a:cxn>
                  <a:cxn ang="T7">
                    <a:pos x="T2" y="T3"/>
                  </a:cxn>
                  <a:cxn ang="T8">
                    <a:pos x="T4" y="T5"/>
                  </a:cxn>
                </a:cxnLst>
                <a:rect l="T9" t="T10" r="T11" b="T12"/>
                <a:pathLst>
                  <a:path w="8" h="9">
                    <a:moveTo>
                      <a:pt x="8" y="9"/>
                    </a:moveTo>
                    <a:lnTo>
                      <a:pt x="0" y="0"/>
                    </a:lnTo>
                    <a:lnTo>
                      <a:pt x="8" y="9"/>
                    </a:lnTo>
                    <a:close/>
                  </a:path>
                </a:pathLst>
              </a:custGeom>
              <a:solidFill>
                <a:srgbClr val="009AFF"/>
              </a:solidFill>
              <a:ln w="9525">
                <a:noFill/>
                <a:round/>
                <a:headEnd/>
                <a:tailEnd/>
              </a:ln>
            </p:spPr>
            <p:txBody>
              <a:bodyPr/>
              <a:lstStyle/>
              <a:p>
                <a:endParaRPr lang="he-IL"/>
              </a:p>
            </p:txBody>
          </p:sp>
          <p:sp>
            <p:nvSpPr>
              <p:cNvPr id="844" name="Oval 39"/>
              <p:cNvSpPr>
                <a:spLocks noChangeArrowheads="1"/>
              </p:cNvSpPr>
              <p:nvPr/>
            </p:nvSpPr>
            <p:spPr bwMode="auto">
              <a:xfrm>
                <a:off x="4812" y="2471"/>
                <a:ext cx="114" cy="114"/>
              </a:xfrm>
              <a:prstGeom prst="ellipse">
                <a:avLst/>
              </a:prstGeom>
              <a:solidFill>
                <a:srgbClr val="009AFF"/>
              </a:solidFill>
              <a:ln w="9525">
                <a:noFill/>
                <a:round/>
                <a:headEnd/>
                <a:tailEnd/>
              </a:ln>
            </p:spPr>
            <p:txBody>
              <a:bodyPr/>
              <a:lstStyle/>
              <a:p>
                <a:endParaRPr lang="he-IL"/>
              </a:p>
            </p:txBody>
          </p:sp>
          <p:sp>
            <p:nvSpPr>
              <p:cNvPr id="845" name="Oval 40"/>
              <p:cNvSpPr>
                <a:spLocks noChangeArrowheads="1"/>
              </p:cNvSpPr>
              <p:nvPr/>
            </p:nvSpPr>
            <p:spPr bwMode="auto">
              <a:xfrm>
                <a:off x="3957" y="2560"/>
                <a:ext cx="113" cy="114"/>
              </a:xfrm>
              <a:prstGeom prst="ellipse">
                <a:avLst/>
              </a:prstGeom>
              <a:solidFill>
                <a:srgbClr val="009AFF"/>
              </a:solidFill>
              <a:ln w="9525">
                <a:noFill/>
                <a:round/>
                <a:headEnd/>
                <a:tailEnd/>
              </a:ln>
            </p:spPr>
            <p:txBody>
              <a:bodyPr/>
              <a:lstStyle/>
              <a:p>
                <a:endParaRPr lang="he-IL"/>
              </a:p>
            </p:txBody>
          </p:sp>
          <p:sp>
            <p:nvSpPr>
              <p:cNvPr id="846" name="Oval 41"/>
              <p:cNvSpPr>
                <a:spLocks noChangeArrowheads="1"/>
              </p:cNvSpPr>
              <p:nvPr/>
            </p:nvSpPr>
            <p:spPr bwMode="auto">
              <a:xfrm>
                <a:off x="4499" y="3081"/>
                <a:ext cx="114" cy="114"/>
              </a:xfrm>
              <a:prstGeom prst="ellipse">
                <a:avLst/>
              </a:prstGeom>
              <a:solidFill>
                <a:srgbClr val="009AFF"/>
              </a:solidFill>
              <a:ln w="9525">
                <a:noFill/>
                <a:round/>
                <a:headEnd/>
                <a:tailEnd/>
              </a:ln>
            </p:spPr>
            <p:txBody>
              <a:bodyPr/>
              <a:lstStyle/>
              <a:p>
                <a:endParaRPr lang="he-IL"/>
              </a:p>
            </p:txBody>
          </p:sp>
          <p:sp>
            <p:nvSpPr>
              <p:cNvPr id="847" name="Oval 42"/>
              <p:cNvSpPr>
                <a:spLocks noChangeArrowheads="1"/>
              </p:cNvSpPr>
              <p:nvPr/>
            </p:nvSpPr>
            <p:spPr bwMode="auto">
              <a:xfrm>
                <a:off x="4513" y="3099"/>
                <a:ext cx="57" cy="57"/>
              </a:xfrm>
              <a:prstGeom prst="ellipse">
                <a:avLst/>
              </a:prstGeom>
              <a:solidFill>
                <a:srgbClr val="FFFFFF"/>
              </a:solidFill>
              <a:ln w="9525">
                <a:noFill/>
                <a:round/>
                <a:headEnd/>
                <a:tailEnd/>
              </a:ln>
            </p:spPr>
            <p:txBody>
              <a:bodyPr/>
              <a:lstStyle/>
              <a:p>
                <a:endParaRPr lang="he-IL"/>
              </a:p>
            </p:txBody>
          </p:sp>
          <p:sp>
            <p:nvSpPr>
              <p:cNvPr id="848" name="Oval 43"/>
              <p:cNvSpPr>
                <a:spLocks noChangeArrowheads="1"/>
              </p:cNvSpPr>
              <p:nvPr/>
            </p:nvSpPr>
            <p:spPr bwMode="auto">
              <a:xfrm>
                <a:off x="4826" y="2489"/>
                <a:ext cx="57" cy="57"/>
              </a:xfrm>
              <a:prstGeom prst="ellipse">
                <a:avLst/>
              </a:prstGeom>
              <a:solidFill>
                <a:srgbClr val="FFFFFF"/>
              </a:solidFill>
              <a:ln w="9525">
                <a:noFill/>
                <a:round/>
                <a:headEnd/>
                <a:tailEnd/>
              </a:ln>
            </p:spPr>
            <p:txBody>
              <a:bodyPr/>
              <a:lstStyle/>
              <a:p>
                <a:endParaRPr lang="he-IL"/>
              </a:p>
            </p:txBody>
          </p:sp>
          <p:sp>
            <p:nvSpPr>
              <p:cNvPr id="849" name="Oval 44"/>
              <p:cNvSpPr>
                <a:spLocks noChangeArrowheads="1"/>
              </p:cNvSpPr>
              <p:nvPr/>
            </p:nvSpPr>
            <p:spPr bwMode="auto">
              <a:xfrm>
                <a:off x="3971" y="2578"/>
                <a:ext cx="57" cy="57"/>
              </a:xfrm>
              <a:prstGeom prst="ellipse">
                <a:avLst/>
              </a:prstGeom>
              <a:solidFill>
                <a:srgbClr val="FFFFFF"/>
              </a:solidFill>
              <a:ln w="9525">
                <a:noFill/>
                <a:round/>
                <a:headEnd/>
                <a:tailEnd/>
              </a:ln>
            </p:spPr>
            <p:txBody>
              <a:bodyPr/>
              <a:lstStyle/>
              <a:p>
                <a:endParaRPr lang="he-IL"/>
              </a:p>
            </p:txBody>
          </p:sp>
          <p:sp>
            <p:nvSpPr>
              <p:cNvPr id="850" name="Freeform 45"/>
              <p:cNvSpPr>
                <a:spLocks/>
              </p:cNvSpPr>
              <p:nvPr/>
            </p:nvSpPr>
            <p:spPr bwMode="auto">
              <a:xfrm>
                <a:off x="4099" y="2689"/>
                <a:ext cx="335" cy="257"/>
              </a:xfrm>
              <a:custGeom>
                <a:avLst/>
                <a:gdLst>
                  <a:gd name="T0" fmla="*/ 199 w 335"/>
                  <a:gd name="T1" fmla="*/ 43 h 257"/>
                  <a:gd name="T2" fmla="*/ 206 w 335"/>
                  <a:gd name="T3" fmla="*/ 50 h 257"/>
                  <a:gd name="T4" fmla="*/ 230 w 335"/>
                  <a:gd name="T5" fmla="*/ 83 h 257"/>
                  <a:gd name="T6" fmla="*/ 269 w 335"/>
                  <a:gd name="T7" fmla="*/ 133 h 257"/>
                  <a:gd name="T8" fmla="*/ 302 w 335"/>
                  <a:gd name="T9" fmla="*/ 173 h 257"/>
                  <a:gd name="T10" fmla="*/ 321 w 335"/>
                  <a:gd name="T11" fmla="*/ 198 h 257"/>
                  <a:gd name="T12" fmla="*/ 329 w 335"/>
                  <a:gd name="T13" fmla="*/ 212 h 257"/>
                  <a:gd name="T14" fmla="*/ 334 w 335"/>
                  <a:gd name="T15" fmla="*/ 223 h 257"/>
                  <a:gd name="T16" fmla="*/ 335 w 335"/>
                  <a:gd name="T17" fmla="*/ 233 h 257"/>
                  <a:gd name="T18" fmla="*/ 332 w 335"/>
                  <a:gd name="T19" fmla="*/ 241 h 257"/>
                  <a:gd name="T20" fmla="*/ 328 w 335"/>
                  <a:gd name="T21" fmla="*/ 244 h 257"/>
                  <a:gd name="T22" fmla="*/ 323 w 335"/>
                  <a:gd name="T23" fmla="*/ 247 h 257"/>
                  <a:gd name="T24" fmla="*/ 309 w 335"/>
                  <a:gd name="T25" fmla="*/ 252 h 257"/>
                  <a:gd name="T26" fmla="*/ 299 w 335"/>
                  <a:gd name="T27" fmla="*/ 253 h 257"/>
                  <a:gd name="T28" fmla="*/ 276 w 335"/>
                  <a:gd name="T29" fmla="*/ 255 h 257"/>
                  <a:gd name="T30" fmla="*/ 246 w 335"/>
                  <a:gd name="T31" fmla="*/ 256 h 257"/>
                  <a:gd name="T32" fmla="*/ 196 w 335"/>
                  <a:gd name="T33" fmla="*/ 256 h 257"/>
                  <a:gd name="T34" fmla="*/ 171 w 335"/>
                  <a:gd name="T35" fmla="*/ 257 h 257"/>
                  <a:gd name="T36" fmla="*/ 147 w 335"/>
                  <a:gd name="T37" fmla="*/ 254 h 257"/>
                  <a:gd name="T38" fmla="*/ 124 w 335"/>
                  <a:gd name="T39" fmla="*/ 247 h 257"/>
                  <a:gd name="T40" fmla="*/ 102 w 335"/>
                  <a:gd name="T41" fmla="*/ 238 h 257"/>
                  <a:gd name="T42" fmla="*/ 83 w 335"/>
                  <a:gd name="T43" fmla="*/ 226 h 257"/>
                  <a:gd name="T44" fmla="*/ 67 w 335"/>
                  <a:gd name="T45" fmla="*/ 210 h 257"/>
                  <a:gd name="T46" fmla="*/ 53 w 335"/>
                  <a:gd name="T47" fmla="*/ 193 h 257"/>
                  <a:gd name="T48" fmla="*/ 75 w 335"/>
                  <a:gd name="T49" fmla="*/ 183 h 257"/>
                  <a:gd name="T50" fmla="*/ 57 w 335"/>
                  <a:gd name="T51" fmla="*/ 167 h 257"/>
                  <a:gd name="T52" fmla="*/ 42 w 335"/>
                  <a:gd name="T53" fmla="*/ 152 h 257"/>
                  <a:gd name="T54" fmla="*/ 29 w 335"/>
                  <a:gd name="T55" fmla="*/ 136 h 257"/>
                  <a:gd name="T56" fmla="*/ 18 w 335"/>
                  <a:gd name="T57" fmla="*/ 120 h 257"/>
                  <a:gd name="T58" fmla="*/ 63 w 335"/>
                  <a:gd name="T59" fmla="*/ 112 h 257"/>
                  <a:gd name="T60" fmla="*/ 40 w 335"/>
                  <a:gd name="T61" fmla="*/ 97 h 257"/>
                  <a:gd name="T62" fmla="*/ 24 w 335"/>
                  <a:gd name="T63" fmla="*/ 83 h 257"/>
                  <a:gd name="T64" fmla="*/ 15 w 335"/>
                  <a:gd name="T65" fmla="*/ 71 h 257"/>
                  <a:gd name="T66" fmla="*/ 63 w 335"/>
                  <a:gd name="T67" fmla="*/ 65 h 257"/>
                  <a:gd name="T68" fmla="*/ 41 w 335"/>
                  <a:gd name="T69" fmla="*/ 48 h 257"/>
                  <a:gd name="T70" fmla="*/ 23 w 335"/>
                  <a:gd name="T71" fmla="*/ 30 h 257"/>
                  <a:gd name="T72" fmla="*/ 10 w 335"/>
                  <a:gd name="T73" fmla="*/ 15 h 257"/>
                  <a:gd name="T74" fmla="*/ 0 w 335"/>
                  <a:gd name="T75" fmla="*/ 0 h 257"/>
                  <a:gd name="T76" fmla="*/ 181 w 335"/>
                  <a:gd name="T77" fmla="*/ 32 h 257"/>
                  <a:gd name="T78" fmla="*/ 195 w 335"/>
                  <a:gd name="T79" fmla="*/ 39 h 2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5"/>
                  <a:gd name="T121" fmla="*/ 0 h 257"/>
                  <a:gd name="T122" fmla="*/ 335 w 335"/>
                  <a:gd name="T123" fmla="*/ 257 h 2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5" h="257">
                    <a:moveTo>
                      <a:pt x="195" y="39"/>
                    </a:moveTo>
                    <a:lnTo>
                      <a:pt x="199" y="43"/>
                    </a:lnTo>
                    <a:lnTo>
                      <a:pt x="203" y="46"/>
                    </a:lnTo>
                    <a:lnTo>
                      <a:pt x="206" y="50"/>
                    </a:lnTo>
                    <a:lnTo>
                      <a:pt x="210" y="54"/>
                    </a:lnTo>
                    <a:lnTo>
                      <a:pt x="230" y="83"/>
                    </a:lnTo>
                    <a:lnTo>
                      <a:pt x="250" y="109"/>
                    </a:lnTo>
                    <a:lnTo>
                      <a:pt x="269" y="133"/>
                    </a:lnTo>
                    <a:lnTo>
                      <a:pt x="287" y="154"/>
                    </a:lnTo>
                    <a:lnTo>
                      <a:pt x="302" y="173"/>
                    </a:lnTo>
                    <a:lnTo>
                      <a:pt x="315" y="190"/>
                    </a:lnTo>
                    <a:lnTo>
                      <a:pt x="321" y="198"/>
                    </a:lnTo>
                    <a:lnTo>
                      <a:pt x="326" y="205"/>
                    </a:lnTo>
                    <a:lnTo>
                      <a:pt x="329" y="212"/>
                    </a:lnTo>
                    <a:lnTo>
                      <a:pt x="332" y="218"/>
                    </a:lnTo>
                    <a:lnTo>
                      <a:pt x="334" y="223"/>
                    </a:lnTo>
                    <a:lnTo>
                      <a:pt x="335" y="228"/>
                    </a:lnTo>
                    <a:lnTo>
                      <a:pt x="335" y="233"/>
                    </a:lnTo>
                    <a:lnTo>
                      <a:pt x="334" y="237"/>
                    </a:lnTo>
                    <a:lnTo>
                      <a:pt x="332" y="241"/>
                    </a:lnTo>
                    <a:lnTo>
                      <a:pt x="330" y="243"/>
                    </a:lnTo>
                    <a:lnTo>
                      <a:pt x="328" y="244"/>
                    </a:lnTo>
                    <a:lnTo>
                      <a:pt x="325" y="246"/>
                    </a:lnTo>
                    <a:lnTo>
                      <a:pt x="323" y="247"/>
                    </a:lnTo>
                    <a:lnTo>
                      <a:pt x="316" y="250"/>
                    </a:lnTo>
                    <a:lnTo>
                      <a:pt x="309" y="252"/>
                    </a:lnTo>
                    <a:lnTo>
                      <a:pt x="304" y="252"/>
                    </a:lnTo>
                    <a:lnTo>
                      <a:pt x="299" y="253"/>
                    </a:lnTo>
                    <a:lnTo>
                      <a:pt x="288" y="254"/>
                    </a:lnTo>
                    <a:lnTo>
                      <a:pt x="276" y="255"/>
                    </a:lnTo>
                    <a:lnTo>
                      <a:pt x="262" y="256"/>
                    </a:lnTo>
                    <a:lnTo>
                      <a:pt x="246" y="256"/>
                    </a:lnTo>
                    <a:lnTo>
                      <a:pt x="209" y="255"/>
                    </a:lnTo>
                    <a:lnTo>
                      <a:pt x="196" y="256"/>
                    </a:lnTo>
                    <a:lnTo>
                      <a:pt x="183" y="257"/>
                    </a:lnTo>
                    <a:lnTo>
                      <a:pt x="171" y="257"/>
                    </a:lnTo>
                    <a:lnTo>
                      <a:pt x="159" y="256"/>
                    </a:lnTo>
                    <a:lnTo>
                      <a:pt x="147" y="254"/>
                    </a:lnTo>
                    <a:lnTo>
                      <a:pt x="135" y="251"/>
                    </a:lnTo>
                    <a:lnTo>
                      <a:pt x="124" y="247"/>
                    </a:lnTo>
                    <a:lnTo>
                      <a:pt x="113" y="243"/>
                    </a:lnTo>
                    <a:lnTo>
                      <a:pt x="102" y="238"/>
                    </a:lnTo>
                    <a:lnTo>
                      <a:pt x="93" y="232"/>
                    </a:lnTo>
                    <a:lnTo>
                      <a:pt x="83" y="226"/>
                    </a:lnTo>
                    <a:lnTo>
                      <a:pt x="75" y="218"/>
                    </a:lnTo>
                    <a:lnTo>
                      <a:pt x="67" y="210"/>
                    </a:lnTo>
                    <a:lnTo>
                      <a:pt x="59" y="202"/>
                    </a:lnTo>
                    <a:lnTo>
                      <a:pt x="53" y="193"/>
                    </a:lnTo>
                    <a:lnTo>
                      <a:pt x="47" y="183"/>
                    </a:lnTo>
                    <a:lnTo>
                      <a:pt x="75" y="183"/>
                    </a:lnTo>
                    <a:lnTo>
                      <a:pt x="66" y="175"/>
                    </a:lnTo>
                    <a:lnTo>
                      <a:pt x="57" y="167"/>
                    </a:lnTo>
                    <a:lnTo>
                      <a:pt x="49" y="159"/>
                    </a:lnTo>
                    <a:lnTo>
                      <a:pt x="42" y="152"/>
                    </a:lnTo>
                    <a:lnTo>
                      <a:pt x="35" y="144"/>
                    </a:lnTo>
                    <a:lnTo>
                      <a:pt x="29" y="136"/>
                    </a:lnTo>
                    <a:lnTo>
                      <a:pt x="23" y="128"/>
                    </a:lnTo>
                    <a:lnTo>
                      <a:pt x="18" y="120"/>
                    </a:lnTo>
                    <a:lnTo>
                      <a:pt x="76" y="120"/>
                    </a:lnTo>
                    <a:lnTo>
                      <a:pt x="63" y="112"/>
                    </a:lnTo>
                    <a:lnTo>
                      <a:pt x="51" y="105"/>
                    </a:lnTo>
                    <a:lnTo>
                      <a:pt x="40" y="97"/>
                    </a:lnTo>
                    <a:lnTo>
                      <a:pt x="31" y="90"/>
                    </a:lnTo>
                    <a:lnTo>
                      <a:pt x="24" y="83"/>
                    </a:lnTo>
                    <a:lnTo>
                      <a:pt x="19" y="77"/>
                    </a:lnTo>
                    <a:lnTo>
                      <a:pt x="15" y="71"/>
                    </a:lnTo>
                    <a:lnTo>
                      <a:pt x="12" y="65"/>
                    </a:lnTo>
                    <a:lnTo>
                      <a:pt x="63" y="65"/>
                    </a:lnTo>
                    <a:lnTo>
                      <a:pt x="51" y="56"/>
                    </a:lnTo>
                    <a:lnTo>
                      <a:pt x="41" y="48"/>
                    </a:lnTo>
                    <a:lnTo>
                      <a:pt x="32" y="40"/>
                    </a:lnTo>
                    <a:lnTo>
                      <a:pt x="23" y="30"/>
                    </a:lnTo>
                    <a:lnTo>
                      <a:pt x="16" y="23"/>
                    </a:lnTo>
                    <a:lnTo>
                      <a:pt x="10" y="15"/>
                    </a:lnTo>
                    <a:lnTo>
                      <a:pt x="4" y="7"/>
                    </a:lnTo>
                    <a:lnTo>
                      <a:pt x="0" y="0"/>
                    </a:lnTo>
                    <a:lnTo>
                      <a:pt x="172" y="29"/>
                    </a:lnTo>
                    <a:lnTo>
                      <a:pt x="181" y="32"/>
                    </a:lnTo>
                    <a:lnTo>
                      <a:pt x="188" y="36"/>
                    </a:lnTo>
                    <a:lnTo>
                      <a:pt x="195" y="39"/>
                    </a:lnTo>
                    <a:close/>
                  </a:path>
                </a:pathLst>
              </a:custGeom>
              <a:solidFill>
                <a:srgbClr val="FFFFFF"/>
              </a:solidFill>
              <a:ln w="9525">
                <a:noFill/>
                <a:round/>
                <a:headEnd/>
                <a:tailEnd/>
              </a:ln>
            </p:spPr>
            <p:txBody>
              <a:bodyPr/>
              <a:lstStyle/>
              <a:p>
                <a:endParaRPr lang="he-IL"/>
              </a:p>
            </p:txBody>
          </p:sp>
          <p:sp>
            <p:nvSpPr>
              <p:cNvPr id="851" name="Freeform 46"/>
              <p:cNvSpPr>
                <a:spLocks/>
              </p:cNvSpPr>
              <p:nvPr/>
            </p:nvSpPr>
            <p:spPr bwMode="auto">
              <a:xfrm>
                <a:off x="4445" y="2689"/>
                <a:ext cx="335" cy="257"/>
              </a:xfrm>
              <a:custGeom>
                <a:avLst/>
                <a:gdLst>
                  <a:gd name="T0" fmla="*/ 136 w 335"/>
                  <a:gd name="T1" fmla="*/ 43 h 257"/>
                  <a:gd name="T2" fmla="*/ 129 w 335"/>
                  <a:gd name="T3" fmla="*/ 50 h 257"/>
                  <a:gd name="T4" fmla="*/ 105 w 335"/>
                  <a:gd name="T5" fmla="*/ 83 h 257"/>
                  <a:gd name="T6" fmla="*/ 66 w 335"/>
                  <a:gd name="T7" fmla="*/ 133 h 257"/>
                  <a:gd name="T8" fmla="*/ 33 w 335"/>
                  <a:gd name="T9" fmla="*/ 173 h 257"/>
                  <a:gd name="T10" fmla="*/ 14 w 335"/>
                  <a:gd name="T11" fmla="*/ 198 h 257"/>
                  <a:gd name="T12" fmla="*/ 6 w 335"/>
                  <a:gd name="T13" fmla="*/ 212 h 257"/>
                  <a:gd name="T14" fmla="*/ 1 w 335"/>
                  <a:gd name="T15" fmla="*/ 223 h 257"/>
                  <a:gd name="T16" fmla="*/ 0 w 335"/>
                  <a:gd name="T17" fmla="*/ 233 h 257"/>
                  <a:gd name="T18" fmla="*/ 4 w 335"/>
                  <a:gd name="T19" fmla="*/ 241 h 257"/>
                  <a:gd name="T20" fmla="*/ 7 w 335"/>
                  <a:gd name="T21" fmla="*/ 244 h 257"/>
                  <a:gd name="T22" fmla="*/ 12 w 335"/>
                  <a:gd name="T23" fmla="*/ 247 h 257"/>
                  <a:gd name="T24" fmla="*/ 27 w 335"/>
                  <a:gd name="T25" fmla="*/ 252 h 257"/>
                  <a:gd name="T26" fmla="*/ 36 w 335"/>
                  <a:gd name="T27" fmla="*/ 253 h 257"/>
                  <a:gd name="T28" fmla="*/ 59 w 335"/>
                  <a:gd name="T29" fmla="*/ 255 h 257"/>
                  <a:gd name="T30" fmla="*/ 89 w 335"/>
                  <a:gd name="T31" fmla="*/ 256 h 257"/>
                  <a:gd name="T32" fmla="*/ 139 w 335"/>
                  <a:gd name="T33" fmla="*/ 256 h 257"/>
                  <a:gd name="T34" fmla="*/ 164 w 335"/>
                  <a:gd name="T35" fmla="*/ 257 h 257"/>
                  <a:gd name="T36" fmla="*/ 189 w 335"/>
                  <a:gd name="T37" fmla="*/ 254 h 257"/>
                  <a:gd name="T38" fmla="*/ 211 w 335"/>
                  <a:gd name="T39" fmla="*/ 247 h 257"/>
                  <a:gd name="T40" fmla="*/ 233 w 335"/>
                  <a:gd name="T41" fmla="*/ 238 h 257"/>
                  <a:gd name="T42" fmla="*/ 252 w 335"/>
                  <a:gd name="T43" fmla="*/ 226 h 257"/>
                  <a:gd name="T44" fmla="*/ 269 w 335"/>
                  <a:gd name="T45" fmla="*/ 210 h 257"/>
                  <a:gd name="T46" fmla="*/ 282 w 335"/>
                  <a:gd name="T47" fmla="*/ 193 h 257"/>
                  <a:gd name="T48" fmla="*/ 260 w 335"/>
                  <a:gd name="T49" fmla="*/ 183 h 257"/>
                  <a:gd name="T50" fmla="*/ 278 w 335"/>
                  <a:gd name="T51" fmla="*/ 167 h 257"/>
                  <a:gd name="T52" fmla="*/ 293 w 335"/>
                  <a:gd name="T53" fmla="*/ 152 h 257"/>
                  <a:gd name="T54" fmla="*/ 306 w 335"/>
                  <a:gd name="T55" fmla="*/ 136 h 257"/>
                  <a:gd name="T56" fmla="*/ 317 w 335"/>
                  <a:gd name="T57" fmla="*/ 120 h 257"/>
                  <a:gd name="T58" fmla="*/ 273 w 335"/>
                  <a:gd name="T59" fmla="*/ 112 h 257"/>
                  <a:gd name="T60" fmla="*/ 295 w 335"/>
                  <a:gd name="T61" fmla="*/ 97 h 257"/>
                  <a:gd name="T62" fmla="*/ 311 w 335"/>
                  <a:gd name="T63" fmla="*/ 83 h 257"/>
                  <a:gd name="T64" fmla="*/ 321 w 335"/>
                  <a:gd name="T65" fmla="*/ 71 h 257"/>
                  <a:gd name="T66" fmla="*/ 272 w 335"/>
                  <a:gd name="T67" fmla="*/ 65 h 257"/>
                  <a:gd name="T68" fmla="*/ 294 w 335"/>
                  <a:gd name="T69" fmla="*/ 48 h 257"/>
                  <a:gd name="T70" fmla="*/ 312 w 335"/>
                  <a:gd name="T71" fmla="*/ 30 h 257"/>
                  <a:gd name="T72" fmla="*/ 326 w 335"/>
                  <a:gd name="T73" fmla="*/ 15 h 257"/>
                  <a:gd name="T74" fmla="*/ 335 w 335"/>
                  <a:gd name="T75" fmla="*/ 0 h 257"/>
                  <a:gd name="T76" fmla="*/ 155 w 335"/>
                  <a:gd name="T77" fmla="*/ 32 h 257"/>
                  <a:gd name="T78" fmla="*/ 141 w 335"/>
                  <a:gd name="T79" fmla="*/ 39 h 2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5"/>
                  <a:gd name="T121" fmla="*/ 0 h 257"/>
                  <a:gd name="T122" fmla="*/ 335 w 335"/>
                  <a:gd name="T123" fmla="*/ 257 h 2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5" h="257">
                    <a:moveTo>
                      <a:pt x="141" y="39"/>
                    </a:moveTo>
                    <a:lnTo>
                      <a:pt x="136" y="43"/>
                    </a:lnTo>
                    <a:lnTo>
                      <a:pt x="132" y="46"/>
                    </a:lnTo>
                    <a:lnTo>
                      <a:pt x="129" y="50"/>
                    </a:lnTo>
                    <a:lnTo>
                      <a:pt x="126" y="54"/>
                    </a:lnTo>
                    <a:lnTo>
                      <a:pt x="105" y="83"/>
                    </a:lnTo>
                    <a:lnTo>
                      <a:pt x="85" y="109"/>
                    </a:lnTo>
                    <a:lnTo>
                      <a:pt x="66" y="133"/>
                    </a:lnTo>
                    <a:lnTo>
                      <a:pt x="49" y="154"/>
                    </a:lnTo>
                    <a:lnTo>
                      <a:pt x="33" y="173"/>
                    </a:lnTo>
                    <a:lnTo>
                      <a:pt x="20" y="190"/>
                    </a:lnTo>
                    <a:lnTo>
                      <a:pt x="14" y="198"/>
                    </a:lnTo>
                    <a:lnTo>
                      <a:pt x="10" y="205"/>
                    </a:lnTo>
                    <a:lnTo>
                      <a:pt x="6" y="212"/>
                    </a:lnTo>
                    <a:lnTo>
                      <a:pt x="3" y="218"/>
                    </a:lnTo>
                    <a:lnTo>
                      <a:pt x="1" y="223"/>
                    </a:lnTo>
                    <a:lnTo>
                      <a:pt x="0" y="228"/>
                    </a:lnTo>
                    <a:lnTo>
                      <a:pt x="0" y="233"/>
                    </a:lnTo>
                    <a:lnTo>
                      <a:pt x="1" y="237"/>
                    </a:lnTo>
                    <a:lnTo>
                      <a:pt x="4" y="241"/>
                    </a:lnTo>
                    <a:lnTo>
                      <a:pt x="5" y="243"/>
                    </a:lnTo>
                    <a:lnTo>
                      <a:pt x="7" y="244"/>
                    </a:lnTo>
                    <a:lnTo>
                      <a:pt x="10" y="246"/>
                    </a:lnTo>
                    <a:lnTo>
                      <a:pt x="12" y="247"/>
                    </a:lnTo>
                    <a:lnTo>
                      <a:pt x="19" y="250"/>
                    </a:lnTo>
                    <a:lnTo>
                      <a:pt x="27" y="252"/>
                    </a:lnTo>
                    <a:lnTo>
                      <a:pt x="31" y="252"/>
                    </a:lnTo>
                    <a:lnTo>
                      <a:pt x="36" y="253"/>
                    </a:lnTo>
                    <a:lnTo>
                      <a:pt x="47" y="254"/>
                    </a:lnTo>
                    <a:lnTo>
                      <a:pt x="59" y="255"/>
                    </a:lnTo>
                    <a:lnTo>
                      <a:pt x="73" y="256"/>
                    </a:lnTo>
                    <a:lnTo>
                      <a:pt x="89" y="256"/>
                    </a:lnTo>
                    <a:lnTo>
                      <a:pt x="127" y="255"/>
                    </a:lnTo>
                    <a:lnTo>
                      <a:pt x="139" y="256"/>
                    </a:lnTo>
                    <a:lnTo>
                      <a:pt x="152" y="257"/>
                    </a:lnTo>
                    <a:lnTo>
                      <a:pt x="164" y="257"/>
                    </a:lnTo>
                    <a:lnTo>
                      <a:pt x="177" y="256"/>
                    </a:lnTo>
                    <a:lnTo>
                      <a:pt x="189" y="254"/>
                    </a:lnTo>
                    <a:lnTo>
                      <a:pt x="200" y="251"/>
                    </a:lnTo>
                    <a:lnTo>
                      <a:pt x="211" y="247"/>
                    </a:lnTo>
                    <a:lnTo>
                      <a:pt x="222" y="243"/>
                    </a:lnTo>
                    <a:lnTo>
                      <a:pt x="233" y="238"/>
                    </a:lnTo>
                    <a:lnTo>
                      <a:pt x="243" y="232"/>
                    </a:lnTo>
                    <a:lnTo>
                      <a:pt x="252" y="226"/>
                    </a:lnTo>
                    <a:lnTo>
                      <a:pt x="261" y="218"/>
                    </a:lnTo>
                    <a:lnTo>
                      <a:pt x="269" y="210"/>
                    </a:lnTo>
                    <a:lnTo>
                      <a:pt x="276" y="202"/>
                    </a:lnTo>
                    <a:lnTo>
                      <a:pt x="282" y="193"/>
                    </a:lnTo>
                    <a:lnTo>
                      <a:pt x="288" y="183"/>
                    </a:lnTo>
                    <a:lnTo>
                      <a:pt x="260" y="183"/>
                    </a:lnTo>
                    <a:lnTo>
                      <a:pt x="269" y="175"/>
                    </a:lnTo>
                    <a:lnTo>
                      <a:pt x="278" y="167"/>
                    </a:lnTo>
                    <a:lnTo>
                      <a:pt x="286" y="159"/>
                    </a:lnTo>
                    <a:lnTo>
                      <a:pt x="293" y="152"/>
                    </a:lnTo>
                    <a:lnTo>
                      <a:pt x="300" y="144"/>
                    </a:lnTo>
                    <a:lnTo>
                      <a:pt x="306" y="136"/>
                    </a:lnTo>
                    <a:lnTo>
                      <a:pt x="312" y="128"/>
                    </a:lnTo>
                    <a:lnTo>
                      <a:pt x="317" y="120"/>
                    </a:lnTo>
                    <a:lnTo>
                      <a:pt x="259" y="120"/>
                    </a:lnTo>
                    <a:lnTo>
                      <a:pt x="273" y="112"/>
                    </a:lnTo>
                    <a:lnTo>
                      <a:pt x="285" y="105"/>
                    </a:lnTo>
                    <a:lnTo>
                      <a:pt x="295" y="97"/>
                    </a:lnTo>
                    <a:lnTo>
                      <a:pt x="304" y="90"/>
                    </a:lnTo>
                    <a:lnTo>
                      <a:pt x="311" y="83"/>
                    </a:lnTo>
                    <a:lnTo>
                      <a:pt x="317" y="77"/>
                    </a:lnTo>
                    <a:lnTo>
                      <a:pt x="321" y="71"/>
                    </a:lnTo>
                    <a:lnTo>
                      <a:pt x="323" y="65"/>
                    </a:lnTo>
                    <a:lnTo>
                      <a:pt x="272" y="65"/>
                    </a:lnTo>
                    <a:lnTo>
                      <a:pt x="284" y="56"/>
                    </a:lnTo>
                    <a:lnTo>
                      <a:pt x="294" y="48"/>
                    </a:lnTo>
                    <a:lnTo>
                      <a:pt x="304" y="40"/>
                    </a:lnTo>
                    <a:lnTo>
                      <a:pt x="312" y="30"/>
                    </a:lnTo>
                    <a:lnTo>
                      <a:pt x="319" y="23"/>
                    </a:lnTo>
                    <a:lnTo>
                      <a:pt x="326" y="15"/>
                    </a:lnTo>
                    <a:lnTo>
                      <a:pt x="331" y="7"/>
                    </a:lnTo>
                    <a:lnTo>
                      <a:pt x="335" y="0"/>
                    </a:lnTo>
                    <a:lnTo>
                      <a:pt x="163" y="29"/>
                    </a:lnTo>
                    <a:lnTo>
                      <a:pt x="155" y="32"/>
                    </a:lnTo>
                    <a:lnTo>
                      <a:pt x="147" y="36"/>
                    </a:lnTo>
                    <a:lnTo>
                      <a:pt x="141" y="39"/>
                    </a:lnTo>
                    <a:close/>
                  </a:path>
                </a:pathLst>
              </a:custGeom>
              <a:solidFill>
                <a:srgbClr val="FFFFFF"/>
              </a:solidFill>
              <a:ln w="9525">
                <a:noFill/>
                <a:round/>
                <a:headEnd/>
                <a:tailEnd/>
              </a:ln>
            </p:spPr>
            <p:txBody>
              <a:bodyPr/>
              <a:lstStyle/>
              <a:p>
                <a:endParaRPr lang="he-IL"/>
              </a:p>
            </p:txBody>
          </p:sp>
          <p:sp>
            <p:nvSpPr>
              <p:cNvPr id="852" name="Freeform 47"/>
              <p:cNvSpPr>
                <a:spLocks noEditPoints="1"/>
              </p:cNvSpPr>
              <p:nvPr/>
            </p:nvSpPr>
            <p:spPr bwMode="auto">
              <a:xfrm>
                <a:off x="3837" y="2119"/>
                <a:ext cx="1201" cy="1209"/>
              </a:xfrm>
              <a:custGeom>
                <a:avLst/>
                <a:gdLst>
                  <a:gd name="T0" fmla="*/ 727 w 1201"/>
                  <a:gd name="T1" fmla="*/ 12 h 1209"/>
                  <a:gd name="T2" fmla="*/ 852 w 1201"/>
                  <a:gd name="T3" fmla="*/ 54 h 1209"/>
                  <a:gd name="T4" fmla="*/ 964 w 1201"/>
                  <a:gd name="T5" fmla="*/ 120 h 1209"/>
                  <a:gd name="T6" fmla="*/ 1048 w 1201"/>
                  <a:gd name="T7" fmla="*/ 198 h 1209"/>
                  <a:gd name="T8" fmla="*/ 1116 w 1201"/>
                  <a:gd name="T9" fmla="*/ 291 h 1209"/>
                  <a:gd name="T10" fmla="*/ 1160 w 1201"/>
                  <a:gd name="T11" fmla="*/ 383 h 1209"/>
                  <a:gd name="T12" fmla="*/ 1192 w 1201"/>
                  <a:gd name="T13" fmla="*/ 497 h 1209"/>
                  <a:gd name="T14" fmla="*/ 1201 w 1201"/>
                  <a:gd name="T15" fmla="*/ 621 h 1209"/>
                  <a:gd name="T16" fmla="*/ 1183 w 1201"/>
                  <a:gd name="T17" fmla="*/ 756 h 1209"/>
                  <a:gd name="T18" fmla="*/ 1143 w 1201"/>
                  <a:gd name="T19" fmla="*/ 867 h 1209"/>
                  <a:gd name="T20" fmla="*/ 1067 w 1201"/>
                  <a:gd name="T21" fmla="*/ 989 h 1209"/>
                  <a:gd name="T22" fmla="*/ 964 w 1201"/>
                  <a:gd name="T23" fmla="*/ 1089 h 1209"/>
                  <a:gd name="T24" fmla="*/ 866 w 1201"/>
                  <a:gd name="T25" fmla="*/ 1150 h 1209"/>
                  <a:gd name="T26" fmla="*/ 770 w 1201"/>
                  <a:gd name="T27" fmla="*/ 1186 h 1209"/>
                  <a:gd name="T28" fmla="*/ 652 w 1201"/>
                  <a:gd name="T29" fmla="*/ 1207 h 1209"/>
                  <a:gd name="T30" fmla="*/ 497 w 1201"/>
                  <a:gd name="T31" fmla="*/ 1200 h 1209"/>
                  <a:gd name="T32" fmla="*/ 369 w 1201"/>
                  <a:gd name="T33" fmla="*/ 1162 h 1209"/>
                  <a:gd name="T34" fmla="*/ 243 w 1201"/>
                  <a:gd name="T35" fmla="*/ 1089 h 1209"/>
                  <a:gd name="T36" fmla="*/ 157 w 1201"/>
                  <a:gd name="T37" fmla="*/ 1011 h 1209"/>
                  <a:gd name="T38" fmla="*/ 88 w 1201"/>
                  <a:gd name="T39" fmla="*/ 918 h 1209"/>
                  <a:gd name="T40" fmla="*/ 42 w 1201"/>
                  <a:gd name="T41" fmla="*/ 827 h 1209"/>
                  <a:gd name="T42" fmla="*/ 10 w 1201"/>
                  <a:gd name="T43" fmla="*/ 712 h 1209"/>
                  <a:gd name="T44" fmla="*/ 1 w 1201"/>
                  <a:gd name="T45" fmla="*/ 573 h 1209"/>
                  <a:gd name="T46" fmla="*/ 23 w 1201"/>
                  <a:gd name="T47" fmla="*/ 439 h 1209"/>
                  <a:gd name="T48" fmla="*/ 73 w 1201"/>
                  <a:gd name="T49" fmla="*/ 316 h 1209"/>
                  <a:gd name="T50" fmla="*/ 157 w 1201"/>
                  <a:gd name="T51" fmla="*/ 198 h 1209"/>
                  <a:gd name="T52" fmla="*/ 243 w 1201"/>
                  <a:gd name="T53" fmla="*/ 120 h 1209"/>
                  <a:gd name="T54" fmla="*/ 329 w 1201"/>
                  <a:gd name="T55" fmla="*/ 66 h 1209"/>
                  <a:gd name="T56" fmla="*/ 425 w 1201"/>
                  <a:gd name="T57" fmla="*/ 27 h 1209"/>
                  <a:gd name="T58" fmla="*/ 542 w 1201"/>
                  <a:gd name="T59" fmla="*/ 3 h 1209"/>
                  <a:gd name="T60" fmla="*/ 504 w 1201"/>
                  <a:gd name="T61" fmla="*/ 49 h 1209"/>
                  <a:gd name="T62" fmla="*/ 372 w 1201"/>
                  <a:gd name="T63" fmla="*/ 90 h 1209"/>
                  <a:gd name="T64" fmla="*/ 289 w 1201"/>
                  <a:gd name="T65" fmla="*/ 137 h 1209"/>
                  <a:gd name="T66" fmla="*/ 187 w 1201"/>
                  <a:gd name="T67" fmla="*/ 225 h 1209"/>
                  <a:gd name="T68" fmla="*/ 96 w 1201"/>
                  <a:gd name="T69" fmla="*/ 360 h 1209"/>
                  <a:gd name="T70" fmla="*/ 62 w 1201"/>
                  <a:gd name="T71" fmla="*/ 450 h 1209"/>
                  <a:gd name="T72" fmla="*/ 43 w 1201"/>
                  <a:gd name="T73" fmla="*/ 546 h 1209"/>
                  <a:gd name="T74" fmla="*/ 43 w 1201"/>
                  <a:gd name="T75" fmla="*/ 663 h 1209"/>
                  <a:gd name="T76" fmla="*/ 74 w 1201"/>
                  <a:gd name="T77" fmla="*/ 799 h 1209"/>
                  <a:gd name="T78" fmla="*/ 122 w 1201"/>
                  <a:gd name="T79" fmla="*/ 898 h 1209"/>
                  <a:gd name="T80" fmla="*/ 196 w 1201"/>
                  <a:gd name="T81" fmla="*/ 994 h 1209"/>
                  <a:gd name="T82" fmla="*/ 312 w 1201"/>
                  <a:gd name="T83" fmla="*/ 1087 h 1209"/>
                  <a:gd name="T84" fmla="*/ 423 w 1201"/>
                  <a:gd name="T85" fmla="*/ 1139 h 1209"/>
                  <a:gd name="T86" fmla="*/ 518 w 1201"/>
                  <a:gd name="T87" fmla="*/ 1163 h 1209"/>
                  <a:gd name="T88" fmla="*/ 663 w 1201"/>
                  <a:gd name="T89" fmla="*/ 1166 h 1209"/>
                  <a:gd name="T90" fmla="*/ 798 w 1201"/>
                  <a:gd name="T91" fmla="*/ 1135 h 1209"/>
                  <a:gd name="T92" fmla="*/ 907 w 1201"/>
                  <a:gd name="T93" fmla="*/ 1080 h 1209"/>
                  <a:gd name="T94" fmla="*/ 1000 w 1201"/>
                  <a:gd name="T95" fmla="*/ 1004 h 1209"/>
                  <a:gd name="T96" fmla="*/ 1082 w 1201"/>
                  <a:gd name="T97" fmla="*/ 898 h 1209"/>
                  <a:gd name="T98" fmla="*/ 1144 w 1201"/>
                  <a:gd name="T99" fmla="*/ 746 h 1209"/>
                  <a:gd name="T100" fmla="*/ 1160 w 1201"/>
                  <a:gd name="T101" fmla="*/ 649 h 1209"/>
                  <a:gd name="T102" fmla="*/ 1157 w 1201"/>
                  <a:gd name="T103" fmla="*/ 532 h 1209"/>
                  <a:gd name="T104" fmla="*/ 1132 w 1201"/>
                  <a:gd name="T105" fmla="*/ 423 h 1209"/>
                  <a:gd name="T106" fmla="*/ 1082 w 1201"/>
                  <a:gd name="T107" fmla="*/ 312 h 1209"/>
                  <a:gd name="T108" fmla="*/ 1009 w 1201"/>
                  <a:gd name="T109" fmla="*/ 215 h 1209"/>
                  <a:gd name="T110" fmla="*/ 929 w 1201"/>
                  <a:gd name="T111" fmla="*/ 144 h 1209"/>
                  <a:gd name="T112" fmla="*/ 811 w 1201"/>
                  <a:gd name="T113" fmla="*/ 79 h 1209"/>
                  <a:gd name="T114" fmla="*/ 718 w 1201"/>
                  <a:gd name="T115" fmla="*/ 52 h 12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01"/>
                  <a:gd name="T175" fmla="*/ 0 h 1209"/>
                  <a:gd name="T176" fmla="*/ 1201 w 1201"/>
                  <a:gd name="T177" fmla="*/ 1209 h 12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01" h="1209">
                    <a:moveTo>
                      <a:pt x="605" y="0"/>
                    </a:moveTo>
                    <a:lnTo>
                      <a:pt x="636" y="1"/>
                    </a:lnTo>
                    <a:lnTo>
                      <a:pt x="667" y="3"/>
                    </a:lnTo>
                    <a:lnTo>
                      <a:pt x="682" y="5"/>
                    </a:lnTo>
                    <a:lnTo>
                      <a:pt x="697" y="7"/>
                    </a:lnTo>
                    <a:lnTo>
                      <a:pt x="712" y="10"/>
                    </a:lnTo>
                    <a:lnTo>
                      <a:pt x="727" y="12"/>
                    </a:lnTo>
                    <a:lnTo>
                      <a:pt x="741" y="16"/>
                    </a:lnTo>
                    <a:lnTo>
                      <a:pt x="756" y="19"/>
                    </a:lnTo>
                    <a:lnTo>
                      <a:pt x="784" y="27"/>
                    </a:lnTo>
                    <a:lnTo>
                      <a:pt x="798" y="32"/>
                    </a:lnTo>
                    <a:lnTo>
                      <a:pt x="812" y="37"/>
                    </a:lnTo>
                    <a:lnTo>
                      <a:pt x="839" y="48"/>
                    </a:lnTo>
                    <a:lnTo>
                      <a:pt x="852" y="54"/>
                    </a:lnTo>
                    <a:lnTo>
                      <a:pt x="866" y="60"/>
                    </a:lnTo>
                    <a:lnTo>
                      <a:pt x="891" y="73"/>
                    </a:lnTo>
                    <a:lnTo>
                      <a:pt x="916" y="88"/>
                    </a:lnTo>
                    <a:lnTo>
                      <a:pt x="928" y="95"/>
                    </a:lnTo>
                    <a:lnTo>
                      <a:pt x="940" y="103"/>
                    </a:lnTo>
                    <a:lnTo>
                      <a:pt x="952" y="112"/>
                    </a:lnTo>
                    <a:lnTo>
                      <a:pt x="964" y="120"/>
                    </a:lnTo>
                    <a:lnTo>
                      <a:pt x="975" y="129"/>
                    </a:lnTo>
                    <a:lnTo>
                      <a:pt x="986" y="138"/>
                    </a:lnTo>
                    <a:lnTo>
                      <a:pt x="1008" y="157"/>
                    </a:lnTo>
                    <a:lnTo>
                      <a:pt x="1018" y="167"/>
                    </a:lnTo>
                    <a:lnTo>
                      <a:pt x="1028" y="177"/>
                    </a:lnTo>
                    <a:lnTo>
                      <a:pt x="1038" y="188"/>
                    </a:lnTo>
                    <a:lnTo>
                      <a:pt x="1048" y="198"/>
                    </a:lnTo>
                    <a:lnTo>
                      <a:pt x="1067" y="220"/>
                    </a:lnTo>
                    <a:lnTo>
                      <a:pt x="1075" y="231"/>
                    </a:lnTo>
                    <a:lnTo>
                      <a:pt x="1084" y="243"/>
                    </a:lnTo>
                    <a:lnTo>
                      <a:pt x="1093" y="255"/>
                    </a:lnTo>
                    <a:lnTo>
                      <a:pt x="1101" y="267"/>
                    </a:lnTo>
                    <a:lnTo>
                      <a:pt x="1108" y="279"/>
                    </a:lnTo>
                    <a:lnTo>
                      <a:pt x="1116" y="291"/>
                    </a:lnTo>
                    <a:lnTo>
                      <a:pt x="1123" y="304"/>
                    </a:lnTo>
                    <a:lnTo>
                      <a:pt x="1130" y="316"/>
                    </a:lnTo>
                    <a:lnTo>
                      <a:pt x="1137" y="329"/>
                    </a:lnTo>
                    <a:lnTo>
                      <a:pt x="1143" y="342"/>
                    </a:lnTo>
                    <a:lnTo>
                      <a:pt x="1149" y="356"/>
                    </a:lnTo>
                    <a:lnTo>
                      <a:pt x="1155" y="369"/>
                    </a:lnTo>
                    <a:lnTo>
                      <a:pt x="1160" y="383"/>
                    </a:lnTo>
                    <a:lnTo>
                      <a:pt x="1166" y="397"/>
                    </a:lnTo>
                    <a:lnTo>
                      <a:pt x="1170" y="411"/>
                    </a:lnTo>
                    <a:lnTo>
                      <a:pt x="1175" y="425"/>
                    </a:lnTo>
                    <a:lnTo>
                      <a:pt x="1183" y="453"/>
                    </a:lnTo>
                    <a:lnTo>
                      <a:pt x="1186" y="468"/>
                    </a:lnTo>
                    <a:lnTo>
                      <a:pt x="1189" y="483"/>
                    </a:lnTo>
                    <a:lnTo>
                      <a:pt x="1192" y="497"/>
                    </a:lnTo>
                    <a:lnTo>
                      <a:pt x="1194" y="512"/>
                    </a:lnTo>
                    <a:lnTo>
                      <a:pt x="1196" y="527"/>
                    </a:lnTo>
                    <a:lnTo>
                      <a:pt x="1198" y="542"/>
                    </a:lnTo>
                    <a:lnTo>
                      <a:pt x="1199" y="558"/>
                    </a:lnTo>
                    <a:lnTo>
                      <a:pt x="1200" y="573"/>
                    </a:lnTo>
                    <a:lnTo>
                      <a:pt x="1201" y="605"/>
                    </a:lnTo>
                    <a:lnTo>
                      <a:pt x="1201" y="621"/>
                    </a:lnTo>
                    <a:lnTo>
                      <a:pt x="1200" y="636"/>
                    </a:lnTo>
                    <a:lnTo>
                      <a:pt x="1198" y="667"/>
                    </a:lnTo>
                    <a:lnTo>
                      <a:pt x="1196" y="682"/>
                    </a:lnTo>
                    <a:lnTo>
                      <a:pt x="1194" y="697"/>
                    </a:lnTo>
                    <a:lnTo>
                      <a:pt x="1192" y="712"/>
                    </a:lnTo>
                    <a:lnTo>
                      <a:pt x="1189" y="727"/>
                    </a:lnTo>
                    <a:lnTo>
                      <a:pt x="1183" y="756"/>
                    </a:lnTo>
                    <a:lnTo>
                      <a:pt x="1179" y="770"/>
                    </a:lnTo>
                    <a:lnTo>
                      <a:pt x="1175" y="785"/>
                    </a:lnTo>
                    <a:lnTo>
                      <a:pt x="1170" y="799"/>
                    </a:lnTo>
                    <a:lnTo>
                      <a:pt x="1166" y="813"/>
                    </a:lnTo>
                    <a:lnTo>
                      <a:pt x="1160" y="826"/>
                    </a:lnTo>
                    <a:lnTo>
                      <a:pt x="1155" y="840"/>
                    </a:lnTo>
                    <a:lnTo>
                      <a:pt x="1143" y="867"/>
                    </a:lnTo>
                    <a:lnTo>
                      <a:pt x="1130" y="893"/>
                    </a:lnTo>
                    <a:lnTo>
                      <a:pt x="1123" y="906"/>
                    </a:lnTo>
                    <a:lnTo>
                      <a:pt x="1116" y="918"/>
                    </a:lnTo>
                    <a:lnTo>
                      <a:pt x="1101" y="943"/>
                    </a:lnTo>
                    <a:lnTo>
                      <a:pt x="1093" y="955"/>
                    </a:lnTo>
                    <a:lnTo>
                      <a:pt x="1084" y="966"/>
                    </a:lnTo>
                    <a:lnTo>
                      <a:pt x="1067" y="989"/>
                    </a:lnTo>
                    <a:lnTo>
                      <a:pt x="1048" y="1011"/>
                    </a:lnTo>
                    <a:lnTo>
                      <a:pt x="1038" y="1022"/>
                    </a:lnTo>
                    <a:lnTo>
                      <a:pt x="1028" y="1032"/>
                    </a:lnTo>
                    <a:lnTo>
                      <a:pt x="1008" y="1052"/>
                    </a:lnTo>
                    <a:lnTo>
                      <a:pt x="986" y="1071"/>
                    </a:lnTo>
                    <a:lnTo>
                      <a:pt x="975" y="1080"/>
                    </a:lnTo>
                    <a:lnTo>
                      <a:pt x="964" y="1089"/>
                    </a:lnTo>
                    <a:lnTo>
                      <a:pt x="940" y="1106"/>
                    </a:lnTo>
                    <a:lnTo>
                      <a:pt x="928" y="1114"/>
                    </a:lnTo>
                    <a:lnTo>
                      <a:pt x="916" y="1122"/>
                    </a:lnTo>
                    <a:lnTo>
                      <a:pt x="904" y="1129"/>
                    </a:lnTo>
                    <a:lnTo>
                      <a:pt x="891" y="1136"/>
                    </a:lnTo>
                    <a:lnTo>
                      <a:pt x="879" y="1143"/>
                    </a:lnTo>
                    <a:lnTo>
                      <a:pt x="866" y="1150"/>
                    </a:lnTo>
                    <a:lnTo>
                      <a:pt x="852" y="1156"/>
                    </a:lnTo>
                    <a:lnTo>
                      <a:pt x="839" y="1162"/>
                    </a:lnTo>
                    <a:lnTo>
                      <a:pt x="826" y="1167"/>
                    </a:lnTo>
                    <a:lnTo>
                      <a:pt x="812" y="1172"/>
                    </a:lnTo>
                    <a:lnTo>
                      <a:pt x="798" y="1177"/>
                    </a:lnTo>
                    <a:lnTo>
                      <a:pt x="784" y="1182"/>
                    </a:lnTo>
                    <a:lnTo>
                      <a:pt x="770" y="1186"/>
                    </a:lnTo>
                    <a:lnTo>
                      <a:pt x="756" y="1190"/>
                    </a:lnTo>
                    <a:lnTo>
                      <a:pt x="741" y="1194"/>
                    </a:lnTo>
                    <a:lnTo>
                      <a:pt x="727" y="1197"/>
                    </a:lnTo>
                    <a:lnTo>
                      <a:pt x="697" y="1202"/>
                    </a:lnTo>
                    <a:lnTo>
                      <a:pt x="682" y="1204"/>
                    </a:lnTo>
                    <a:lnTo>
                      <a:pt x="667" y="1206"/>
                    </a:lnTo>
                    <a:lnTo>
                      <a:pt x="652" y="1207"/>
                    </a:lnTo>
                    <a:lnTo>
                      <a:pt x="636" y="1208"/>
                    </a:lnTo>
                    <a:lnTo>
                      <a:pt x="605" y="1209"/>
                    </a:lnTo>
                    <a:lnTo>
                      <a:pt x="573" y="1208"/>
                    </a:lnTo>
                    <a:lnTo>
                      <a:pt x="542" y="1206"/>
                    </a:lnTo>
                    <a:lnTo>
                      <a:pt x="527" y="1204"/>
                    </a:lnTo>
                    <a:lnTo>
                      <a:pt x="512" y="1202"/>
                    </a:lnTo>
                    <a:lnTo>
                      <a:pt x="497" y="1200"/>
                    </a:lnTo>
                    <a:lnTo>
                      <a:pt x="482" y="1197"/>
                    </a:lnTo>
                    <a:lnTo>
                      <a:pt x="453" y="1190"/>
                    </a:lnTo>
                    <a:lnTo>
                      <a:pt x="439" y="1186"/>
                    </a:lnTo>
                    <a:lnTo>
                      <a:pt x="425" y="1182"/>
                    </a:lnTo>
                    <a:lnTo>
                      <a:pt x="410" y="1177"/>
                    </a:lnTo>
                    <a:lnTo>
                      <a:pt x="396" y="1172"/>
                    </a:lnTo>
                    <a:lnTo>
                      <a:pt x="369" y="1162"/>
                    </a:lnTo>
                    <a:lnTo>
                      <a:pt x="356" y="1156"/>
                    </a:lnTo>
                    <a:lnTo>
                      <a:pt x="342" y="1150"/>
                    </a:lnTo>
                    <a:lnTo>
                      <a:pt x="316" y="1136"/>
                    </a:lnTo>
                    <a:lnTo>
                      <a:pt x="291" y="1122"/>
                    </a:lnTo>
                    <a:lnTo>
                      <a:pt x="279" y="1114"/>
                    </a:lnTo>
                    <a:lnTo>
                      <a:pt x="266" y="1106"/>
                    </a:lnTo>
                    <a:lnTo>
                      <a:pt x="243" y="1089"/>
                    </a:lnTo>
                    <a:lnTo>
                      <a:pt x="231" y="1080"/>
                    </a:lnTo>
                    <a:lnTo>
                      <a:pt x="220" y="1071"/>
                    </a:lnTo>
                    <a:lnTo>
                      <a:pt x="198" y="1052"/>
                    </a:lnTo>
                    <a:lnTo>
                      <a:pt x="187" y="1042"/>
                    </a:lnTo>
                    <a:lnTo>
                      <a:pt x="177" y="1032"/>
                    </a:lnTo>
                    <a:lnTo>
                      <a:pt x="167" y="1022"/>
                    </a:lnTo>
                    <a:lnTo>
                      <a:pt x="157" y="1011"/>
                    </a:lnTo>
                    <a:lnTo>
                      <a:pt x="138" y="989"/>
                    </a:lnTo>
                    <a:lnTo>
                      <a:pt x="129" y="978"/>
                    </a:lnTo>
                    <a:lnTo>
                      <a:pt x="120" y="967"/>
                    </a:lnTo>
                    <a:lnTo>
                      <a:pt x="112" y="955"/>
                    </a:lnTo>
                    <a:lnTo>
                      <a:pt x="103" y="943"/>
                    </a:lnTo>
                    <a:lnTo>
                      <a:pt x="95" y="931"/>
                    </a:lnTo>
                    <a:lnTo>
                      <a:pt x="88" y="918"/>
                    </a:lnTo>
                    <a:lnTo>
                      <a:pt x="80" y="906"/>
                    </a:lnTo>
                    <a:lnTo>
                      <a:pt x="73" y="893"/>
                    </a:lnTo>
                    <a:lnTo>
                      <a:pt x="66" y="880"/>
                    </a:lnTo>
                    <a:lnTo>
                      <a:pt x="60" y="867"/>
                    </a:lnTo>
                    <a:lnTo>
                      <a:pt x="53" y="854"/>
                    </a:lnTo>
                    <a:lnTo>
                      <a:pt x="48" y="840"/>
                    </a:lnTo>
                    <a:lnTo>
                      <a:pt x="42" y="827"/>
                    </a:lnTo>
                    <a:lnTo>
                      <a:pt x="37" y="813"/>
                    </a:lnTo>
                    <a:lnTo>
                      <a:pt x="32" y="799"/>
                    </a:lnTo>
                    <a:lnTo>
                      <a:pt x="27" y="785"/>
                    </a:lnTo>
                    <a:lnTo>
                      <a:pt x="23" y="770"/>
                    </a:lnTo>
                    <a:lnTo>
                      <a:pt x="19" y="756"/>
                    </a:lnTo>
                    <a:lnTo>
                      <a:pt x="12" y="727"/>
                    </a:lnTo>
                    <a:lnTo>
                      <a:pt x="10" y="712"/>
                    </a:lnTo>
                    <a:lnTo>
                      <a:pt x="7" y="697"/>
                    </a:lnTo>
                    <a:lnTo>
                      <a:pt x="5" y="682"/>
                    </a:lnTo>
                    <a:lnTo>
                      <a:pt x="3" y="667"/>
                    </a:lnTo>
                    <a:lnTo>
                      <a:pt x="1" y="636"/>
                    </a:lnTo>
                    <a:lnTo>
                      <a:pt x="0" y="605"/>
                    </a:lnTo>
                    <a:lnTo>
                      <a:pt x="0" y="589"/>
                    </a:lnTo>
                    <a:lnTo>
                      <a:pt x="1" y="573"/>
                    </a:lnTo>
                    <a:lnTo>
                      <a:pt x="3" y="542"/>
                    </a:lnTo>
                    <a:lnTo>
                      <a:pt x="5" y="527"/>
                    </a:lnTo>
                    <a:lnTo>
                      <a:pt x="7" y="512"/>
                    </a:lnTo>
                    <a:lnTo>
                      <a:pt x="10" y="497"/>
                    </a:lnTo>
                    <a:lnTo>
                      <a:pt x="12" y="482"/>
                    </a:lnTo>
                    <a:lnTo>
                      <a:pt x="19" y="453"/>
                    </a:lnTo>
                    <a:lnTo>
                      <a:pt x="23" y="439"/>
                    </a:lnTo>
                    <a:lnTo>
                      <a:pt x="27" y="425"/>
                    </a:lnTo>
                    <a:lnTo>
                      <a:pt x="32" y="410"/>
                    </a:lnTo>
                    <a:lnTo>
                      <a:pt x="37" y="396"/>
                    </a:lnTo>
                    <a:lnTo>
                      <a:pt x="48" y="369"/>
                    </a:lnTo>
                    <a:lnTo>
                      <a:pt x="53" y="356"/>
                    </a:lnTo>
                    <a:lnTo>
                      <a:pt x="60" y="342"/>
                    </a:lnTo>
                    <a:lnTo>
                      <a:pt x="73" y="316"/>
                    </a:lnTo>
                    <a:lnTo>
                      <a:pt x="88" y="291"/>
                    </a:lnTo>
                    <a:lnTo>
                      <a:pt x="95" y="279"/>
                    </a:lnTo>
                    <a:lnTo>
                      <a:pt x="103" y="266"/>
                    </a:lnTo>
                    <a:lnTo>
                      <a:pt x="120" y="243"/>
                    </a:lnTo>
                    <a:lnTo>
                      <a:pt x="129" y="231"/>
                    </a:lnTo>
                    <a:lnTo>
                      <a:pt x="138" y="220"/>
                    </a:lnTo>
                    <a:lnTo>
                      <a:pt x="157" y="198"/>
                    </a:lnTo>
                    <a:lnTo>
                      <a:pt x="167" y="187"/>
                    </a:lnTo>
                    <a:lnTo>
                      <a:pt x="177" y="177"/>
                    </a:lnTo>
                    <a:lnTo>
                      <a:pt x="187" y="167"/>
                    </a:lnTo>
                    <a:lnTo>
                      <a:pt x="198" y="157"/>
                    </a:lnTo>
                    <a:lnTo>
                      <a:pt x="220" y="138"/>
                    </a:lnTo>
                    <a:lnTo>
                      <a:pt x="231" y="129"/>
                    </a:lnTo>
                    <a:lnTo>
                      <a:pt x="243" y="120"/>
                    </a:lnTo>
                    <a:lnTo>
                      <a:pt x="254" y="112"/>
                    </a:lnTo>
                    <a:lnTo>
                      <a:pt x="266" y="103"/>
                    </a:lnTo>
                    <a:lnTo>
                      <a:pt x="279" y="95"/>
                    </a:lnTo>
                    <a:lnTo>
                      <a:pt x="291" y="88"/>
                    </a:lnTo>
                    <a:lnTo>
                      <a:pt x="303" y="80"/>
                    </a:lnTo>
                    <a:lnTo>
                      <a:pt x="316" y="73"/>
                    </a:lnTo>
                    <a:lnTo>
                      <a:pt x="329" y="66"/>
                    </a:lnTo>
                    <a:lnTo>
                      <a:pt x="342" y="60"/>
                    </a:lnTo>
                    <a:lnTo>
                      <a:pt x="356" y="54"/>
                    </a:lnTo>
                    <a:lnTo>
                      <a:pt x="369" y="48"/>
                    </a:lnTo>
                    <a:lnTo>
                      <a:pt x="383" y="42"/>
                    </a:lnTo>
                    <a:lnTo>
                      <a:pt x="396" y="37"/>
                    </a:lnTo>
                    <a:lnTo>
                      <a:pt x="410" y="32"/>
                    </a:lnTo>
                    <a:lnTo>
                      <a:pt x="425" y="27"/>
                    </a:lnTo>
                    <a:lnTo>
                      <a:pt x="439" y="23"/>
                    </a:lnTo>
                    <a:lnTo>
                      <a:pt x="453" y="19"/>
                    </a:lnTo>
                    <a:lnTo>
                      <a:pt x="482" y="12"/>
                    </a:lnTo>
                    <a:lnTo>
                      <a:pt x="497" y="10"/>
                    </a:lnTo>
                    <a:lnTo>
                      <a:pt x="512" y="7"/>
                    </a:lnTo>
                    <a:lnTo>
                      <a:pt x="527" y="5"/>
                    </a:lnTo>
                    <a:lnTo>
                      <a:pt x="542" y="3"/>
                    </a:lnTo>
                    <a:lnTo>
                      <a:pt x="573" y="1"/>
                    </a:lnTo>
                    <a:lnTo>
                      <a:pt x="605" y="0"/>
                    </a:lnTo>
                    <a:close/>
                    <a:moveTo>
                      <a:pt x="605" y="40"/>
                    </a:moveTo>
                    <a:lnTo>
                      <a:pt x="575" y="41"/>
                    </a:lnTo>
                    <a:lnTo>
                      <a:pt x="546" y="43"/>
                    </a:lnTo>
                    <a:lnTo>
                      <a:pt x="518" y="47"/>
                    </a:lnTo>
                    <a:lnTo>
                      <a:pt x="504" y="49"/>
                    </a:lnTo>
                    <a:lnTo>
                      <a:pt x="490" y="52"/>
                    </a:lnTo>
                    <a:lnTo>
                      <a:pt x="463" y="58"/>
                    </a:lnTo>
                    <a:lnTo>
                      <a:pt x="450" y="62"/>
                    </a:lnTo>
                    <a:lnTo>
                      <a:pt x="436" y="66"/>
                    </a:lnTo>
                    <a:lnTo>
                      <a:pt x="410" y="74"/>
                    </a:lnTo>
                    <a:lnTo>
                      <a:pt x="385" y="85"/>
                    </a:lnTo>
                    <a:lnTo>
                      <a:pt x="372" y="90"/>
                    </a:lnTo>
                    <a:lnTo>
                      <a:pt x="360" y="96"/>
                    </a:lnTo>
                    <a:lnTo>
                      <a:pt x="347" y="102"/>
                    </a:lnTo>
                    <a:lnTo>
                      <a:pt x="335" y="108"/>
                    </a:lnTo>
                    <a:lnTo>
                      <a:pt x="323" y="115"/>
                    </a:lnTo>
                    <a:lnTo>
                      <a:pt x="312" y="122"/>
                    </a:lnTo>
                    <a:lnTo>
                      <a:pt x="300" y="129"/>
                    </a:lnTo>
                    <a:lnTo>
                      <a:pt x="289" y="137"/>
                    </a:lnTo>
                    <a:lnTo>
                      <a:pt x="278" y="144"/>
                    </a:lnTo>
                    <a:lnTo>
                      <a:pt x="267" y="152"/>
                    </a:lnTo>
                    <a:lnTo>
                      <a:pt x="245" y="169"/>
                    </a:lnTo>
                    <a:lnTo>
                      <a:pt x="225" y="187"/>
                    </a:lnTo>
                    <a:lnTo>
                      <a:pt x="215" y="196"/>
                    </a:lnTo>
                    <a:lnTo>
                      <a:pt x="205" y="205"/>
                    </a:lnTo>
                    <a:lnTo>
                      <a:pt x="187" y="225"/>
                    </a:lnTo>
                    <a:lnTo>
                      <a:pt x="169" y="245"/>
                    </a:lnTo>
                    <a:lnTo>
                      <a:pt x="152" y="267"/>
                    </a:lnTo>
                    <a:lnTo>
                      <a:pt x="144" y="278"/>
                    </a:lnTo>
                    <a:lnTo>
                      <a:pt x="136" y="289"/>
                    </a:lnTo>
                    <a:lnTo>
                      <a:pt x="122" y="312"/>
                    </a:lnTo>
                    <a:lnTo>
                      <a:pt x="108" y="335"/>
                    </a:lnTo>
                    <a:lnTo>
                      <a:pt x="96" y="360"/>
                    </a:lnTo>
                    <a:lnTo>
                      <a:pt x="90" y="372"/>
                    </a:lnTo>
                    <a:lnTo>
                      <a:pt x="84" y="385"/>
                    </a:lnTo>
                    <a:lnTo>
                      <a:pt x="79" y="397"/>
                    </a:lnTo>
                    <a:lnTo>
                      <a:pt x="74" y="410"/>
                    </a:lnTo>
                    <a:lnTo>
                      <a:pt x="70" y="423"/>
                    </a:lnTo>
                    <a:lnTo>
                      <a:pt x="66" y="436"/>
                    </a:lnTo>
                    <a:lnTo>
                      <a:pt x="62" y="450"/>
                    </a:lnTo>
                    <a:lnTo>
                      <a:pt x="58" y="463"/>
                    </a:lnTo>
                    <a:lnTo>
                      <a:pt x="55" y="477"/>
                    </a:lnTo>
                    <a:lnTo>
                      <a:pt x="52" y="490"/>
                    </a:lnTo>
                    <a:lnTo>
                      <a:pt x="49" y="504"/>
                    </a:lnTo>
                    <a:lnTo>
                      <a:pt x="47" y="518"/>
                    </a:lnTo>
                    <a:lnTo>
                      <a:pt x="45" y="532"/>
                    </a:lnTo>
                    <a:lnTo>
                      <a:pt x="43" y="546"/>
                    </a:lnTo>
                    <a:lnTo>
                      <a:pt x="42" y="561"/>
                    </a:lnTo>
                    <a:lnTo>
                      <a:pt x="41" y="575"/>
                    </a:lnTo>
                    <a:lnTo>
                      <a:pt x="40" y="590"/>
                    </a:lnTo>
                    <a:lnTo>
                      <a:pt x="40" y="605"/>
                    </a:lnTo>
                    <a:lnTo>
                      <a:pt x="40" y="620"/>
                    </a:lnTo>
                    <a:lnTo>
                      <a:pt x="41" y="634"/>
                    </a:lnTo>
                    <a:lnTo>
                      <a:pt x="43" y="663"/>
                    </a:lnTo>
                    <a:lnTo>
                      <a:pt x="47" y="691"/>
                    </a:lnTo>
                    <a:lnTo>
                      <a:pt x="49" y="705"/>
                    </a:lnTo>
                    <a:lnTo>
                      <a:pt x="52" y="719"/>
                    </a:lnTo>
                    <a:lnTo>
                      <a:pt x="58" y="746"/>
                    </a:lnTo>
                    <a:lnTo>
                      <a:pt x="62" y="760"/>
                    </a:lnTo>
                    <a:lnTo>
                      <a:pt x="66" y="773"/>
                    </a:lnTo>
                    <a:lnTo>
                      <a:pt x="74" y="799"/>
                    </a:lnTo>
                    <a:lnTo>
                      <a:pt x="84" y="825"/>
                    </a:lnTo>
                    <a:lnTo>
                      <a:pt x="90" y="837"/>
                    </a:lnTo>
                    <a:lnTo>
                      <a:pt x="96" y="850"/>
                    </a:lnTo>
                    <a:lnTo>
                      <a:pt x="102" y="862"/>
                    </a:lnTo>
                    <a:lnTo>
                      <a:pt x="108" y="874"/>
                    </a:lnTo>
                    <a:lnTo>
                      <a:pt x="115" y="886"/>
                    </a:lnTo>
                    <a:lnTo>
                      <a:pt x="122" y="898"/>
                    </a:lnTo>
                    <a:lnTo>
                      <a:pt x="129" y="909"/>
                    </a:lnTo>
                    <a:lnTo>
                      <a:pt x="136" y="920"/>
                    </a:lnTo>
                    <a:lnTo>
                      <a:pt x="144" y="932"/>
                    </a:lnTo>
                    <a:lnTo>
                      <a:pt x="152" y="943"/>
                    </a:lnTo>
                    <a:lnTo>
                      <a:pt x="169" y="964"/>
                    </a:lnTo>
                    <a:lnTo>
                      <a:pt x="187" y="984"/>
                    </a:lnTo>
                    <a:lnTo>
                      <a:pt x="196" y="994"/>
                    </a:lnTo>
                    <a:lnTo>
                      <a:pt x="205" y="1004"/>
                    </a:lnTo>
                    <a:lnTo>
                      <a:pt x="225" y="1023"/>
                    </a:lnTo>
                    <a:lnTo>
                      <a:pt x="245" y="1040"/>
                    </a:lnTo>
                    <a:lnTo>
                      <a:pt x="267" y="1057"/>
                    </a:lnTo>
                    <a:lnTo>
                      <a:pt x="278" y="1065"/>
                    </a:lnTo>
                    <a:lnTo>
                      <a:pt x="289" y="1073"/>
                    </a:lnTo>
                    <a:lnTo>
                      <a:pt x="312" y="1087"/>
                    </a:lnTo>
                    <a:lnTo>
                      <a:pt x="335" y="1101"/>
                    </a:lnTo>
                    <a:lnTo>
                      <a:pt x="360" y="1113"/>
                    </a:lnTo>
                    <a:lnTo>
                      <a:pt x="372" y="1119"/>
                    </a:lnTo>
                    <a:lnTo>
                      <a:pt x="385" y="1125"/>
                    </a:lnTo>
                    <a:lnTo>
                      <a:pt x="397" y="1130"/>
                    </a:lnTo>
                    <a:lnTo>
                      <a:pt x="410" y="1135"/>
                    </a:lnTo>
                    <a:lnTo>
                      <a:pt x="423" y="1139"/>
                    </a:lnTo>
                    <a:lnTo>
                      <a:pt x="436" y="1144"/>
                    </a:lnTo>
                    <a:lnTo>
                      <a:pt x="450" y="1148"/>
                    </a:lnTo>
                    <a:lnTo>
                      <a:pt x="463" y="1151"/>
                    </a:lnTo>
                    <a:lnTo>
                      <a:pt x="477" y="1155"/>
                    </a:lnTo>
                    <a:lnTo>
                      <a:pt x="490" y="1158"/>
                    </a:lnTo>
                    <a:lnTo>
                      <a:pt x="504" y="1160"/>
                    </a:lnTo>
                    <a:lnTo>
                      <a:pt x="518" y="1163"/>
                    </a:lnTo>
                    <a:lnTo>
                      <a:pt x="532" y="1165"/>
                    </a:lnTo>
                    <a:lnTo>
                      <a:pt x="546" y="1166"/>
                    </a:lnTo>
                    <a:lnTo>
                      <a:pt x="561" y="1167"/>
                    </a:lnTo>
                    <a:lnTo>
                      <a:pt x="575" y="1168"/>
                    </a:lnTo>
                    <a:lnTo>
                      <a:pt x="605" y="1169"/>
                    </a:lnTo>
                    <a:lnTo>
                      <a:pt x="634" y="1168"/>
                    </a:lnTo>
                    <a:lnTo>
                      <a:pt x="663" y="1166"/>
                    </a:lnTo>
                    <a:lnTo>
                      <a:pt x="691" y="1163"/>
                    </a:lnTo>
                    <a:lnTo>
                      <a:pt x="705" y="1160"/>
                    </a:lnTo>
                    <a:lnTo>
                      <a:pt x="718" y="1158"/>
                    </a:lnTo>
                    <a:lnTo>
                      <a:pt x="745" y="1151"/>
                    </a:lnTo>
                    <a:lnTo>
                      <a:pt x="759" y="1148"/>
                    </a:lnTo>
                    <a:lnTo>
                      <a:pt x="772" y="1144"/>
                    </a:lnTo>
                    <a:lnTo>
                      <a:pt x="798" y="1135"/>
                    </a:lnTo>
                    <a:lnTo>
                      <a:pt x="823" y="1125"/>
                    </a:lnTo>
                    <a:lnTo>
                      <a:pt x="848" y="1114"/>
                    </a:lnTo>
                    <a:lnTo>
                      <a:pt x="860" y="1107"/>
                    </a:lnTo>
                    <a:lnTo>
                      <a:pt x="872" y="1101"/>
                    </a:lnTo>
                    <a:lnTo>
                      <a:pt x="884" y="1094"/>
                    </a:lnTo>
                    <a:lnTo>
                      <a:pt x="895" y="1088"/>
                    </a:lnTo>
                    <a:lnTo>
                      <a:pt x="907" y="1080"/>
                    </a:lnTo>
                    <a:lnTo>
                      <a:pt x="918" y="1073"/>
                    </a:lnTo>
                    <a:lnTo>
                      <a:pt x="929" y="1065"/>
                    </a:lnTo>
                    <a:lnTo>
                      <a:pt x="940" y="1057"/>
                    </a:lnTo>
                    <a:lnTo>
                      <a:pt x="960" y="1040"/>
                    </a:lnTo>
                    <a:lnTo>
                      <a:pt x="981" y="1023"/>
                    </a:lnTo>
                    <a:lnTo>
                      <a:pt x="990" y="1014"/>
                    </a:lnTo>
                    <a:lnTo>
                      <a:pt x="1000" y="1004"/>
                    </a:lnTo>
                    <a:lnTo>
                      <a:pt x="1018" y="984"/>
                    </a:lnTo>
                    <a:lnTo>
                      <a:pt x="1027" y="974"/>
                    </a:lnTo>
                    <a:lnTo>
                      <a:pt x="1035" y="964"/>
                    </a:lnTo>
                    <a:lnTo>
                      <a:pt x="1052" y="943"/>
                    </a:lnTo>
                    <a:lnTo>
                      <a:pt x="1067" y="921"/>
                    </a:lnTo>
                    <a:lnTo>
                      <a:pt x="1075" y="909"/>
                    </a:lnTo>
                    <a:lnTo>
                      <a:pt x="1082" y="898"/>
                    </a:lnTo>
                    <a:lnTo>
                      <a:pt x="1095" y="874"/>
                    </a:lnTo>
                    <a:lnTo>
                      <a:pt x="1107" y="850"/>
                    </a:lnTo>
                    <a:lnTo>
                      <a:pt x="1118" y="825"/>
                    </a:lnTo>
                    <a:lnTo>
                      <a:pt x="1128" y="799"/>
                    </a:lnTo>
                    <a:lnTo>
                      <a:pt x="1136" y="773"/>
                    </a:lnTo>
                    <a:lnTo>
                      <a:pt x="1140" y="760"/>
                    </a:lnTo>
                    <a:lnTo>
                      <a:pt x="1144" y="746"/>
                    </a:lnTo>
                    <a:lnTo>
                      <a:pt x="1147" y="733"/>
                    </a:lnTo>
                    <a:lnTo>
                      <a:pt x="1150" y="719"/>
                    </a:lnTo>
                    <a:lnTo>
                      <a:pt x="1153" y="705"/>
                    </a:lnTo>
                    <a:lnTo>
                      <a:pt x="1155" y="691"/>
                    </a:lnTo>
                    <a:lnTo>
                      <a:pt x="1157" y="677"/>
                    </a:lnTo>
                    <a:lnTo>
                      <a:pt x="1158" y="663"/>
                    </a:lnTo>
                    <a:lnTo>
                      <a:pt x="1160" y="649"/>
                    </a:lnTo>
                    <a:lnTo>
                      <a:pt x="1160" y="634"/>
                    </a:lnTo>
                    <a:lnTo>
                      <a:pt x="1161" y="620"/>
                    </a:lnTo>
                    <a:lnTo>
                      <a:pt x="1161" y="605"/>
                    </a:lnTo>
                    <a:lnTo>
                      <a:pt x="1161" y="590"/>
                    </a:lnTo>
                    <a:lnTo>
                      <a:pt x="1160" y="575"/>
                    </a:lnTo>
                    <a:lnTo>
                      <a:pt x="1158" y="546"/>
                    </a:lnTo>
                    <a:lnTo>
                      <a:pt x="1157" y="532"/>
                    </a:lnTo>
                    <a:lnTo>
                      <a:pt x="1155" y="518"/>
                    </a:lnTo>
                    <a:lnTo>
                      <a:pt x="1150" y="490"/>
                    </a:lnTo>
                    <a:lnTo>
                      <a:pt x="1147" y="477"/>
                    </a:lnTo>
                    <a:lnTo>
                      <a:pt x="1144" y="463"/>
                    </a:lnTo>
                    <a:lnTo>
                      <a:pt x="1140" y="450"/>
                    </a:lnTo>
                    <a:lnTo>
                      <a:pt x="1136" y="436"/>
                    </a:lnTo>
                    <a:lnTo>
                      <a:pt x="1132" y="423"/>
                    </a:lnTo>
                    <a:lnTo>
                      <a:pt x="1128" y="410"/>
                    </a:lnTo>
                    <a:lnTo>
                      <a:pt x="1123" y="397"/>
                    </a:lnTo>
                    <a:lnTo>
                      <a:pt x="1118" y="384"/>
                    </a:lnTo>
                    <a:lnTo>
                      <a:pt x="1107" y="359"/>
                    </a:lnTo>
                    <a:lnTo>
                      <a:pt x="1101" y="347"/>
                    </a:lnTo>
                    <a:lnTo>
                      <a:pt x="1095" y="335"/>
                    </a:lnTo>
                    <a:lnTo>
                      <a:pt x="1082" y="312"/>
                    </a:lnTo>
                    <a:lnTo>
                      <a:pt x="1067" y="289"/>
                    </a:lnTo>
                    <a:lnTo>
                      <a:pt x="1060" y="278"/>
                    </a:lnTo>
                    <a:lnTo>
                      <a:pt x="1052" y="267"/>
                    </a:lnTo>
                    <a:lnTo>
                      <a:pt x="1044" y="256"/>
                    </a:lnTo>
                    <a:lnTo>
                      <a:pt x="1035" y="245"/>
                    </a:lnTo>
                    <a:lnTo>
                      <a:pt x="1018" y="225"/>
                    </a:lnTo>
                    <a:lnTo>
                      <a:pt x="1009" y="215"/>
                    </a:lnTo>
                    <a:lnTo>
                      <a:pt x="1000" y="205"/>
                    </a:lnTo>
                    <a:lnTo>
                      <a:pt x="990" y="196"/>
                    </a:lnTo>
                    <a:lnTo>
                      <a:pt x="981" y="187"/>
                    </a:lnTo>
                    <a:lnTo>
                      <a:pt x="960" y="169"/>
                    </a:lnTo>
                    <a:lnTo>
                      <a:pt x="950" y="160"/>
                    </a:lnTo>
                    <a:lnTo>
                      <a:pt x="940" y="152"/>
                    </a:lnTo>
                    <a:lnTo>
                      <a:pt x="929" y="144"/>
                    </a:lnTo>
                    <a:lnTo>
                      <a:pt x="918" y="136"/>
                    </a:lnTo>
                    <a:lnTo>
                      <a:pt x="895" y="122"/>
                    </a:lnTo>
                    <a:lnTo>
                      <a:pt x="872" y="108"/>
                    </a:lnTo>
                    <a:lnTo>
                      <a:pt x="848" y="96"/>
                    </a:lnTo>
                    <a:lnTo>
                      <a:pt x="836" y="90"/>
                    </a:lnTo>
                    <a:lnTo>
                      <a:pt x="823" y="84"/>
                    </a:lnTo>
                    <a:lnTo>
                      <a:pt x="811" y="79"/>
                    </a:lnTo>
                    <a:lnTo>
                      <a:pt x="798" y="74"/>
                    </a:lnTo>
                    <a:lnTo>
                      <a:pt x="785" y="70"/>
                    </a:lnTo>
                    <a:lnTo>
                      <a:pt x="772" y="66"/>
                    </a:lnTo>
                    <a:lnTo>
                      <a:pt x="759" y="62"/>
                    </a:lnTo>
                    <a:lnTo>
                      <a:pt x="745" y="58"/>
                    </a:lnTo>
                    <a:lnTo>
                      <a:pt x="732" y="55"/>
                    </a:lnTo>
                    <a:lnTo>
                      <a:pt x="718" y="52"/>
                    </a:lnTo>
                    <a:lnTo>
                      <a:pt x="705" y="49"/>
                    </a:lnTo>
                    <a:lnTo>
                      <a:pt x="691" y="47"/>
                    </a:lnTo>
                    <a:lnTo>
                      <a:pt x="677" y="45"/>
                    </a:lnTo>
                    <a:lnTo>
                      <a:pt x="663" y="43"/>
                    </a:lnTo>
                    <a:lnTo>
                      <a:pt x="634" y="41"/>
                    </a:lnTo>
                    <a:lnTo>
                      <a:pt x="605" y="40"/>
                    </a:lnTo>
                    <a:close/>
                  </a:path>
                </a:pathLst>
              </a:custGeom>
              <a:solidFill>
                <a:srgbClr val="FFFFFF"/>
              </a:solidFill>
              <a:ln w="9525">
                <a:noFill/>
                <a:round/>
                <a:headEnd/>
                <a:tailEnd/>
              </a:ln>
            </p:spPr>
            <p:txBody>
              <a:bodyPr/>
              <a:lstStyle/>
              <a:p>
                <a:endParaRPr lang="he-IL"/>
              </a:p>
            </p:txBody>
          </p:sp>
          <p:sp>
            <p:nvSpPr>
              <p:cNvPr id="853" name="Freeform 48"/>
              <p:cNvSpPr>
                <a:spLocks/>
              </p:cNvSpPr>
              <p:nvPr/>
            </p:nvSpPr>
            <p:spPr bwMode="auto">
              <a:xfrm>
                <a:off x="4442" y="2115"/>
                <a:ext cx="600" cy="609"/>
              </a:xfrm>
              <a:custGeom>
                <a:avLst/>
                <a:gdLst>
                  <a:gd name="T0" fmla="*/ 0 w 600"/>
                  <a:gd name="T1" fmla="*/ 0 h 609"/>
                  <a:gd name="T2" fmla="*/ 62 w 600"/>
                  <a:gd name="T3" fmla="*/ 3 h 609"/>
                  <a:gd name="T4" fmla="*/ 121 w 600"/>
                  <a:gd name="T5" fmla="*/ 12 h 609"/>
                  <a:gd name="T6" fmla="*/ 152 w 600"/>
                  <a:gd name="T7" fmla="*/ 19 h 609"/>
                  <a:gd name="T8" fmla="*/ 180 w 600"/>
                  <a:gd name="T9" fmla="*/ 27 h 609"/>
                  <a:gd name="T10" fmla="*/ 236 w 600"/>
                  <a:gd name="T11" fmla="*/ 49 h 609"/>
                  <a:gd name="T12" fmla="*/ 288 w 600"/>
                  <a:gd name="T13" fmla="*/ 74 h 609"/>
                  <a:gd name="T14" fmla="*/ 313 w 600"/>
                  <a:gd name="T15" fmla="*/ 89 h 609"/>
                  <a:gd name="T16" fmla="*/ 337 w 600"/>
                  <a:gd name="T17" fmla="*/ 104 h 609"/>
                  <a:gd name="T18" fmla="*/ 361 w 600"/>
                  <a:gd name="T19" fmla="*/ 121 h 609"/>
                  <a:gd name="T20" fmla="*/ 383 w 600"/>
                  <a:gd name="T21" fmla="*/ 139 h 609"/>
                  <a:gd name="T22" fmla="*/ 405 w 600"/>
                  <a:gd name="T23" fmla="*/ 158 h 609"/>
                  <a:gd name="T24" fmla="*/ 426 w 600"/>
                  <a:gd name="T25" fmla="*/ 179 h 609"/>
                  <a:gd name="T26" fmla="*/ 464 w 600"/>
                  <a:gd name="T27" fmla="*/ 222 h 609"/>
                  <a:gd name="T28" fmla="*/ 498 w 600"/>
                  <a:gd name="T29" fmla="*/ 268 h 609"/>
                  <a:gd name="T30" fmla="*/ 514 w 600"/>
                  <a:gd name="T31" fmla="*/ 293 h 609"/>
                  <a:gd name="T32" fmla="*/ 528 w 600"/>
                  <a:gd name="T33" fmla="*/ 318 h 609"/>
                  <a:gd name="T34" fmla="*/ 553 w 600"/>
                  <a:gd name="T35" fmla="*/ 371 h 609"/>
                  <a:gd name="T36" fmla="*/ 574 w 600"/>
                  <a:gd name="T37" fmla="*/ 428 h 609"/>
                  <a:gd name="T38" fmla="*/ 582 w 600"/>
                  <a:gd name="T39" fmla="*/ 456 h 609"/>
                  <a:gd name="T40" fmla="*/ 588 w 600"/>
                  <a:gd name="T41" fmla="*/ 486 h 609"/>
                  <a:gd name="T42" fmla="*/ 597 w 600"/>
                  <a:gd name="T43" fmla="*/ 546 h 609"/>
                  <a:gd name="T44" fmla="*/ 599 w 600"/>
                  <a:gd name="T45" fmla="*/ 577 h 609"/>
                  <a:gd name="T46" fmla="*/ 600 w 600"/>
                  <a:gd name="T47" fmla="*/ 609 h 609"/>
                  <a:gd name="T48" fmla="*/ 592 w 600"/>
                  <a:gd name="T49" fmla="*/ 609 h 609"/>
                  <a:gd name="T50" fmla="*/ 591 w 600"/>
                  <a:gd name="T51" fmla="*/ 577 h 609"/>
                  <a:gd name="T52" fmla="*/ 589 w 600"/>
                  <a:gd name="T53" fmla="*/ 547 h 609"/>
                  <a:gd name="T54" fmla="*/ 580 w 600"/>
                  <a:gd name="T55" fmla="*/ 487 h 609"/>
                  <a:gd name="T56" fmla="*/ 574 w 600"/>
                  <a:gd name="T57" fmla="*/ 458 h 609"/>
                  <a:gd name="T58" fmla="*/ 566 w 600"/>
                  <a:gd name="T59" fmla="*/ 430 h 609"/>
                  <a:gd name="T60" fmla="*/ 546 w 600"/>
                  <a:gd name="T61" fmla="*/ 375 h 609"/>
                  <a:gd name="T62" fmla="*/ 521 w 600"/>
                  <a:gd name="T63" fmla="*/ 322 h 609"/>
                  <a:gd name="T64" fmla="*/ 507 w 600"/>
                  <a:gd name="T65" fmla="*/ 297 h 609"/>
                  <a:gd name="T66" fmla="*/ 491 w 600"/>
                  <a:gd name="T67" fmla="*/ 272 h 609"/>
                  <a:gd name="T68" fmla="*/ 458 w 600"/>
                  <a:gd name="T69" fmla="*/ 227 h 609"/>
                  <a:gd name="T70" fmla="*/ 420 w 600"/>
                  <a:gd name="T71" fmla="*/ 184 h 609"/>
                  <a:gd name="T72" fmla="*/ 400 w 600"/>
                  <a:gd name="T73" fmla="*/ 164 h 609"/>
                  <a:gd name="T74" fmla="*/ 378 w 600"/>
                  <a:gd name="T75" fmla="*/ 145 h 609"/>
                  <a:gd name="T76" fmla="*/ 356 w 600"/>
                  <a:gd name="T77" fmla="*/ 127 h 609"/>
                  <a:gd name="T78" fmla="*/ 333 w 600"/>
                  <a:gd name="T79" fmla="*/ 111 h 609"/>
                  <a:gd name="T80" fmla="*/ 309 w 600"/>
                  <a:gd name="T81" fmla="*/ 96 h 609"/>
                  <a:gd name="T82" fmla="*/ 284 w 600"/>
                  <a:gd name="T83" fmla="*/ 81 h 609"/>
                  <a:gd name="T84" fmla="*/ 232 w 600"/>
                  <a:gd name="T85" fmla="*/ 56 h 609"/>
                  <a:gd name="T86" fmla="*/ 178 w 600"/>
                  <a:gd name="T87" fmla="*/ 35 h 609"/>
                  <a:gd name="T88" fmla="*/ 150 w 600"/>
                  <a:gd name="T89" fmla="*/ 27 h 609"/>
                  <a:gd name="T90" fmla="*/ 120 w 600"/>
                  <a:gd name="T91" fmla="*/ 20 h 609"/>
                  <a:gd name="T92" fmla="*/ 61 w 600"/>
                  <a:gd name="T93" fmla="*/ 11 h 609"/>
                  <a:gd name="T94" fmla="*/ 0 w 600"/>
                  <a:gd name="T95" fmla="*/ 8 h 609"/>
                  <a:gd name="T96" fmla="*/ 0 w 600"/>
                  <a:gd name="T97" fmla="*/ 0 h 6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0"/>
                  <a:gd name="T148" fmla="*/ 0 h 609"/>
                  <a:gd name="T149" fmla="*/ 600 w 600"/>
                  <a:gd name="T150" fmla="*/ 609 h 6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0" h="609">
                    <a:moveTo>
                      <a:pt x="0" y="0"/>
                    </a:moveTo>
                    <a:lnTo>
                      <a:pt x="62" y="3"/>
                    </a:lnTo>
                    <a:lnTo>
                      <a:pt x="121" y="12"/>
                    </a:lnTo>
                    <a:lnTo>
                      <a:pt x="152" y="19"/>
                    </a:lnTo>
                    <a:lnTo>
                      <a:pt x="180" y="27"/>
                    </a:lnTo>
                    <a:lnTo>
                      <a:pt x="236" y="49"/>
                    </a:lnTo>
                    <a:lnTo>
                      <a:pt x="288" y="74"/>
                    </a:lnTo>
                    <a:lnTo>
                      <a:pt x="313" y="89"/>
                    </a:lnTo>
                    <a:lnTo>
                      <a:pt x="337" y="104"/>
                    </a:lnTo>
                    <a:lnTo>
                      <a:pt x="361" y="121"/>
                    </a:lnTo>
                    <a:lnTo>
                      <a:pt x="383" y="139"/>
                    </a:lnTo>
                    <a:lnTo>
                      <a:pt x="405" y="158"/>
                    </a:lnTo>
                    <a:lnTo>
                      <a:pt x="426" y="179"/>
                    </a:lnTo>
                    <a:lnTo>
                      <a:pt x="464" y="222"/>
                    </a:lnTo>
                    <a:lnTo>
                      <a:pt x="498" y="268"/>
                    </a:lnTo>
                    <a:lnTo>
                      <a:pt x="514" y="293"/>
                    </a:lnTo>
                    <a:lnTo>
                      <a:pt x="528" y="318"/>
                    </a:lnTo>
                    <a:lnTo>
                      <a:pt x="553" y="371"/>
                    </a:lnTo>
                    <a:lnTo>
                      <a:pt x="574" y="428"/>
                    </a:lnTo>
                    <a:lnTo>
                      <a:pt x="582" y="456"/>
                    </a:lnTo>
                    <a:lnTo>
                      <a:pt x="588" y="486"/>
                    </a:lnTo>
                    <a:lnTo>
                      <a:pt x="597" y="546"/>
                    </a:lnTo>
                    <a:lnTo>
                      <a:pt x="599" y="577"/>
                    </a:lnTo>
                    <a:lnTo>
                      <a:pt x="600" y="609"/>
                    </a:lnTo>
                    <a:lnTo>
                      <a:pt x="592" y="609"/>
                    </a:lnTo>
                    <a:lnTo>
                      <a:pt x="591" y="577"/>
                    </a:lnTo>
                    <a:lnTo>
                      <a:pt x="589" y="547"/>
                    </a:lnTo>
                    <a:lnTo>
                      <a:pt x="580" y="487"/>
                    </a:lnTo>
                    <a:lnTo>
                      <a:pt x="574" y="458"/>
                    </a:lnTo>
                    <a:lnTo>
                      <a:pt x="566" y="430"/>
                    </a:lnTo>
                    <a:lnTo>
                      <a:pt x="546" y="375"/>
                    </a:lnTo>
                    <a:lnTo>
                      <a:pt x="521" y="322"/>
                    </a:lnTo>
                    <a:lnTo>
                      <a:pt x="507" y="297"/>
                    </a:lnTo>
                    <a:lnTo>
                      <a:pt x="491" y="272"/>
                    </a:lnTo>
                    <a:lnTo>
                      <a:pt x="458" y="227"/>
                    </a:lnTo>
                    <a:lnTo>
                      <a:pt x="420" y="184"/>
                    </a:lnTo>
                    <a:lnTo>
                      <a:pt x="400" y="164"/>
                    </a:lnTo>
                    <a:lnTo>
                      <a:pt x="378" y="145"/>
                    </a:lnTo>
                    <a:lnTo>
                      <a:pt x="356" y="127"/>
                    </a:lnTo>
                    <a:lnTo>
                      <a:pt x="333" y="111"/>
                    </a:lnTo>
                    <a:lnTo>
                      <a:pt x="309" y="96"/>
                    </a:lnTo>
                    <a:lnTo>
                      <a:pt x="284" y="81"/>
                    </a:lnTo>
                    <a:lnTo>
                      <a:pt x="232" y="56"/>
                    </a:lnTo>
                    <a:lnTo>
                      <a:pt x="178" y="35"/>
                    </a:lnTo>
                    <a:lnTo>
                      <a:pt x="150" y="27"/>
                    </a:lnTo>
                    <a:lnTo>
                      <a:pt x="120" y="20"/>
                    </a:lnTo>
                    <a:lnTo>
                      <a:pt x="61" y="11"/>
                    </a:lnTo>
                    <a:lnTo>
                      <a:pt x="0" y="8"/>
                    </a:lnTo>
                    <a:lnTo>
                      <a:pt x="0" y="0"/>
                    </a:lnTo>
                    <a:close/>
                  </a:path>
                </a:pathLst>
              </a:custGeom>
              <a:solidFill>
                <a:srgbClr val="000000"/>
              </a:solidFill>
              <a:ln w="9525">
                <a:noFill/>
                <a:round/>
                <a:headEnd/>
                <a:tailEnd/>
              </a:ln>
            </p:spPr>
            <p:txBody>
              <a:bodyPr/>
              <a:lstStyle/>
              <a:p>
                <a:endParaRPr lang="he-IL"/>
              </a:p>
            </p:txBody>
          </p:sp>
          <p:sp>
            <p:nvSpPr>
              <p:cNvPr id="854" name="Freeform 49"/>
              <p:cNvSpPr>
                <a:spLocks/>
              </p:cNvSpPr>
              <p:nvPr/>
            </p:nvSpPr>
            <p:spPr bwMode="auto">
              <a:xfrm>
                <a:off x="4442" y="2724"/>
                <a:ext cx="600" cy="608"/>
              </a:xfrm>
              <a:custGeom>
                <a:avLst/>
                <a:gdLst>
                  <a:gd name="T0" fmla="*/ 600 w 600"/>
                  <a:gd name="T1" fmla="*/ 0 h 608"/>
                  <a:gd name="T2" fmla="*/ 597 w 600"/>
                  <a:gd name="T3" fmla="*/ 62 h 608"/>
                  <a:gd name="T4" fmla="*/ 588 w 600"/>
                  <a:gd name="T5" fmla="*/ 122 h 608"/>
                  <a:gd name="T6" fmla="*/ 574 w 600"/>
                  <a:gd name="T7" fmla="*/ 180 h 608"/>
                  <a:gd name="T8" fmla="*/ 564 w 600"/>
                  <a:gd name="T9" fmla="*/ 209 h 608"/>
                  <a:gd name="T10" fmla="*/ 553 w 600"/>
                  <a:gd name="T11" fmla="*/ 237 h 608"/>
                  <a:gd name="T12" fmla="*/ 541 w 600"/>
                  <a:gd name="T13" fmla="*/ 264 h 608"/>
                  <a:gd name="T14" fmla="*/ 528 w 600"/>
                  <a:gd name="T15" fmla="*/ 290 h 608"/>
                  <a:gd name="T16" fmla="*/ 514 w 600"/>
                  <a:gd name="T17" fmla="*/ 315 h 608"/>
                  <a:gd name="T18" fmla="*/ 498 w 600"/>
                  <a:gd name="T19" fmla="*/ 340 h 608"/>
                  <a:gd name="T20" fmla="*/ 464 w 600"/>
                  <a:gd name="T21" fmla="*/ 387 h 608"/>
                  <a:gd name="T22" fmla="*/ 426 w 600"/>
                  <a:gd name="T23" fmla="*/ 430 h 608"/>
                  <a:gd name="T24" fmla="*/ 405 w 600"/>
                  <a:gd name="T25" fmla="*/ 450 h 608"/>
                  <a:gd name="T26" fmla="*/ 383 w 600"/>
                  <a:gd name="T27" fmla="*/ 469 h 608"/>
                  <a:gd name="T28" fmla="*/ 337 w 600"/>
                  <a:gd name="T29" fmla="*/ 504 h 608"/>
                  <a:gd name="T30" fmla="*/ 313 w 600"/>
                  <a:gd name="T31" fmla="*/ 519 h 608"/>
                  <a:gd name="T32" fmla="*/ 288 w 600"/>
                  <a:gd name="T33" fmla="*/ 535 h 608"/>
                  <a:gd name="T34" fmla="*/ 262 w 600"/>
                  <a:gd name="T35" fmla="*/ 548 h 608"/>
                  <a:gd name="T36" fmla="*/ 236 w 600"/>
                  <a:gd name="T37" fmla="*/ 560 h 608"/>
                  <a:gd name="T38" fmla="*/ 209 w 600"/>
                  <a:gd name="T39" fmla="*/ 571 h 608"/>
                  <a:gd name="T40" fmla="*/ 180 w 600"/>
                  <a:gd name="T41" fmla="*/ 581 h 608"/>
                  <a:gd name="T42" fmla="*/ 152 w 600"/>
                  <a:gd name="T43" fmla="*/ 589 h 608"/>
                  <a:gd name="T44" fmla="*/ 122 w 600"/>
                  <a:gd name="T45" fmla="*/ 596 h 608"/>
                  <a:gd name="T46" fmla="*/ 93 w 600"/>
                  <a:gd name="T47" fmla="*/ 601 h 608"/>
                  <a:gd name="T48" fmla="*/ 63 w 600"/>
                  <a:gd name="T49" fmla="*/ 605 h 608"/>
                  <a:gd name="T50" fmla="*/ 0 w 600"/>
                  <a:gd name="T51" fmla="*/ 608 h 608"/>
                  <a:gd name="T52" fmla="*/ 0 w 600"/>
                  <a:gd name="T53" fmla="*/ 601 h 608"/>
                  <a:gd name="T54" fmla="*/ 61 w 600"/>
                  <a:gd name="T55" fmla="*/ 598 h 608"/>
                  <a:gd name="T56" fmla="*/ 91 w 600"/>
                  <a:gd name="T57" fmla="*/ 594 h 608"/>
                  <a:gd name="T58" fmla="*/ 119 w 600"/>
                  <a:gd name="T59" fmla="*/ 589 h 608"/>
                  <a:gd name="T60" fmla="*/ 149 w 600"/>
                  <a:gd name="T61" fmla="*/ 582 h 608"/>
                  <a:gd name="T62" fmla="*/ 177 w 600"/>
                  <a:gd name="T63" fmla="*/ 574 h 608"/>
                  <a:gd name="T64" fmla="*/ 205 w 600"/>
                  <a:gd name="T65" fmla="*/ 564 h 608"/>
                  <a:gd name="T66" fmla="*/ 232 w 600"/>
                  <a:gd name="T67" fmla="*/ 553 h 608"/>
                  <a:gd name="T68" fmla="*/ 258 w 600"/>
                  <a:gd name="T69" fmla="*/ 541 h 608"/>
                  <a:gd name="T70" fmla="*/ 284 w 600"/>
                  <a:gd name="T71" fmla="*/ 528 h 608"/>
                  <a:gd name="T72" fmla="*/ 308 w 600"/>
                  <a:gd name="T73" fmla="*/ 513 h 608"/>
                  <a:gd name="T74" fmla="*/ 332 w 600"/>
                  <a:gd name="T75" fmla="*/ 498 h 608"/>
                  <a:gd name="T76" fmla="*/ 378 w 600"/>
                  <a:gd name="T77" fmla="*/ 463 h 608"/>
                  <a:gd name="T78" fmla="*/ 400 w 600"/>
                  <a:gd name="T79" fmla="*/ 444 h 608"/>
                  <a:gd name="T80" fmla="*/ 420 w 600"/>
                  <a:gd name="T81" fmla="*/ 425 h 608"/>
                  <a:gd name="T82" fmla="*/ 458 w 600"/>
                  <a:gd name="T83" fmla="*/ 382 h 608"/>
                  <a:gd name="T84" fmla="*/ 491 w 600"/>
                  <a:gd name="T85" fmla="*/ 336 h 608"/>
                  <a:gd name="T86" fmla="*/ 507 w 600"/>
                  <a:gd name="T87" fmla="*/ 311 h 608"/>
                  <a:gd name="T88" fmla="*/ 521 w 600"/>
                  <a:gd name="T89" fmla="*/ 286 h 608"/>
                  <a:gd name="T90" fmla="*/ 534 w 600"/>
                  <a:gd name="T91" fmla="*/ 260 h 608"/>
                  <a:gd name="T92" fmla="*/ 546 w 600"/>
                  <a:gd name="T93" fmla="*/ 233 h 608"/>
                  <a:gd name="T94" fmla="*/ 556 w 600"/>
                  <a:gd name="T95" fmla="*/ 207 h 608"/>
                  <a:gd name="T96" fmla="*/ 566 w 600"/>
                  <a:gd name="T97" fmla="*/ 178 h 608"/>
                  <a:gd name="T98" fmla="*/ 580 w 600"/>
                  <a:gd name="T99" fmla="*/ 121 h 608"/>
                  <a:gd name="T100" fmla="*/ 589 w 600"/>
                  <a:gd name="T101" fmla="*/ 62 h 608"/>
                  <a:gd name="T102" fmla="*/ 592 w 600"/>
                  <a:gd name="T103" fmla="*/ 0 h 608"/>
                  <a:gd name="T104" fmla="*/ 600 w 600"/>
                  <a:gd name="T105" fmla="*/ 0 h 6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0"/>
                  <a:gd name="T160" fmla="*/ 0 h 608"/>
                  <a:gd name="T161" fmla="*/ 600 w 600"/>
                  <a:gd name="T162" fmla="*/ 608 h 60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0" h="608">
                    <a:moveTo>
                      <a:pt x="600" y="0"/>
                    </a:moveTo>
                    <a:lnTo>
                      <a:pt x="597" y="62"/>
                    </a:lnTo>
                    <a:lnTo>
                      <a:pt x="588" y="122"/>
                    </a:lnTo>
                    <a:lnTo>
                      <a:pt x="574" y="180"/>
                    </a:lnTo>
                    <a:lnTo>
                      <a:pt x="564" y="209"/>
                    </a:lnTo>
                    <a:lnTo>
                      <a:pt x="553" y="237"/>
                    </a:lnTo>
                    <a:lnTo>
                      <a:pt x="541" y="264"/>
                    </a:lnTo>
                    <a:lnTo>
                      <a:pt x="528" y="290"/>
                    </a:lnTo>
                    <a:lnTo>
                      <a:pt x="514" y="315"/>
                    </a:lnTo>
                    <a:lnTo>
                      <a:pt x="498" y="340"/>
                    </a:lnTo>
                    <a:lnTo>
                      <a:pt x="464" y="387"/>
                    </a:lnTo>
                    <a:lnTo>
                      <a:pt x="426" y="430"/>
                    </a:lnTo>
                    <a:lnTo>
                      <a:pt x="405" y="450"/>
                    </a:lnTo>
                    <a:lnTo>
                      <a:pt x="383" y="469"/>
                    </a:lnTo>
                    <a:lnTo>
                      <a:pt x="337" y="504"/>
                    </a:lnTo>
                    <a:lnTo>
                      <a:pt x="313" y="519"/>
                    </a:lnTo>
                    <a:lnTo>
                      <a:pt x="288" y="535"/>
                    </a:lnTo>
                    <a:lnTo>
                      <a:pt x="262" y="548"/>
                    </a:lnTo>
                    <a:lnTo>
                      <a:pt x="236" y="560"/>
                    </a:lnTo>
                    <a:lnTo>
                      <a:pt x="209" y="571"/>
                    </a:lnTo>
                    <a:lnTo>
                      <a:pt x="180" y="581"/>
                    </a:lnTo>
                    <a:lnTo>
                      <a:pt x="152" y="589"/>
                    </a:lnTo>
                    <a:lnTo>
                      <a:pt x="122" y="596"/>
                    </a:lnTo>
                    <a:lnTo>
                      <a:pt x="93" y="601"/>
                    </a:lnTo>
                    <a:lnTo>
                      <a:pt x="63" y="605"/>
                    </a:lnTo>
                    <a:lnTo>
                      <a:pt x="0" y="608"/>
                    </a:lnTo>
                    <a:lnTo>
                      <a:pt x="0" y="601"/>
                    </a:lnTo>
                    <a:lnTo>
                      <a:pt x="61" y="598"/>
                    </a:lnTo>
                    <a:lnTo>
                      <a:pt x="91" y="594"/>
                    </a:lnTo>
                    <a:lnTo>
                      <a:pt x="119" y="589"/>
                    </a:lnTo>
                    <a:lnTo>
                      <a:pt x="149" y="582"/>
                    </a:lnTo>
                    <a:lnTo>
                      <a:pt x="177" y="574"/>
                    </a:lnTo>
                    <a:lnTo>
                      <a:pt x="205" y="564"/>
                    </a:lnTo>
                    <a:lnTo>
                      <a:pt x="232" y="553"/>
                    </a:lnTo>
                    <a:lnTo>
                      <a:pt x="258" y="541"/>
                    </a:lnTo>
                    <a:lnTo>
                      <a:pt x="284" y="528"/>
                    </a:lnTo>
                    <a:lnTo>
                      <a:pt x="308" y="513"/>
                    </a:lnTo>
                    <a:lnTo>
                      <a:pt x="332" y="498"/>
                    </a:lnTo>
                    <a:lnTo>
                      <a:pt x="378" y="463"/>
                    </a:lnTo>
                    <a:lnTo>
                      <a:pt x="400" y="444"/>
                    </a:lnTo>
                    <a:lnTo>
                      <a:pt x="420" y="425"/>
                    </a:lnTo>
                    <a:lnTo>
                      <a:pt x="458" y="382"/>
                    </a:lnTo>
                    <a:lnTo>
                      <a:pt x="491" y="336"/>
                    </a:lnTo>
                    <a:lnTo>
                      <a:pt x="507" y="311"/>
                    </a:lnTo>
                    <a:lnTo>
                      <a:pt x="521" y="286"/>
                    </a:lnTo>
                    <a:lnTo>
                      <a:pt x="534" y="260"/>
                    </a:lnTo>
                    <a:lnTo>
                      <a:pt x="546" y="233"/>
                    </a:lnTo>
                    <a:lnTo>
                      <a:pt x="556" y="207"/>
                    </a:lnTo>
                    <a:lnTo>
                      <a:pt x="566" y="178"/>
                    </a:lnTo>
                    <a:lnTo>
                      <a:pt x="580" y="121"/>
                    </a:lnTo>
                    <a:lnTo>
                      <a:pt x="589" y="62"/>
                    </a:lnTo>
                    <a:lnTo>
                      <a:pt x="592" y="0"/>
                    </a:lnTo>
                    <a:lnTo>
                      <a:pt x="600" y="0"/>
                    </a:lnTo>
                    <a:close/>
                  </a:path>
                </a:pathLst>
              </a:custGeom>
              <a:solidFill>
                <a:srgbClr val="000000"/>
              </a:solidFill>
              <a:ln w="9525">
                <a:noFill/>
                <a:round/>
                <a:headEnd/>
                <a:tailEnd/>
              </a:ln>
            </p:spPr>
            <p:txBody>
              <a:bodyPr/>
              <a:lstStyle/>
              <a:p>
                <a:endParaRPr lang="he-IL"/>
              </a:p>
            </p:txBody>
          </p:sp>
          <p:sp>
            <p:nvSpPr>
              <p:cNvPr id="855" name="Freeform 50"/>
              <p:cNvSpPr>
                <a:spLocks/>
              </p:cNvSpPr>
              <p:nvPr/>
            </p:nvSpPr>
            <p:spPr bwMode="auto">
              <a:xfrm>
                <a:off x="5034" y="2724"/>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he-IL"/>
              </a:p>
            </p:txBody>
          </p:sp>
          <p:sp>
            <p:nvSpPr>
              <p:cNvPr id="856" name="Freeform 51"/>
              <p:cNvSpPr>
                <a:spLocks/>
              </p:cNvSpPr>
              <p:nvPr/>
            </p:nvSpPr>
            <p:spPr bwMode="auto">
              <a:xfrm>
                <a:off x="3833" y="2724"/>
                <a:ext cx="609" cy="608"/>
              </a:xfrm>
              <a:custGeom>
                <a:avLst/>
                <a:gdLst>
                  <a:gd name="T0" fmla="*/ 609 w 609"/>
                  <a:gd name="T1" fmla="*/ 608 h 608"/>
                  <a:gd name="T2" fmla="*/ 546 w 609"/>
                  <a:gd name="T3" fmla="*/ 605 h 608"/>
                  <a:gd name="T4" fmla="*/ 485 w 609"/>
                  <a:gd name="T5" fmla="*/ 596 h 608"/>
                  <a:gd name="T6" fmla="*/ 455 w 609"/>
                  <a:gd name="T7" fmla="*/ 589 h 608"/>
                  <a:gd name="T8" fmla="*/ 426 w 609"/>
                  <a:gd name="T9" fmla="*/ 581 h 608"/>
                  <a:gd name="T10" fmla="*/ 371 w 609"/>
                  <a:gd name="T11" fmla="*/ 561 h 608"/>
                  <a:gd name="T12" fmla="*/ 318 w 609"/>
                  <a:gd name="T13" fmla="*/ 535 h 608"/>
                  <a:gd name="T14" fmla="*/ 292 w 609"/>
                  <a:gd name="T15" fmla="*/ 520 h 608"/>
                  <a:gd name="T16" fmla="*/ 267 w 609"/>
                  <a:gd name="T17" fmla="*/ 504 h 608"/>
                  <a:gd name="T18" fmla="*/ 244 w 609"/>
                  <a:gd name="T19" fmla="*/ 487 h 608"/>
                  <a:gd name="T20" fmla="*/ 221 w 609"/>
                  <a:gd name="T21" fmla="*/ 469 h 608"/>
                  <a:gd name="T22" fmla="*/ 199 w 609"/>
                  <a:gd name="T23" fmla="*/ 450 h 608"/>
                  <a:gd name="T24" fmla="*/ 178 w 609"/>
                  <a:gd name="T25" fmla="*/ 430 h 608"/>
                  <a:gd name="T26" fmla="*/ 158 w 609"/>
                  <a:gd name="T27" fmla="*/ 409 h 608"/>
                  <a:gd name="T28" fmla="*/ 139 w 609"/>
                  <a:gd name="T29" fmla="*/ 387 h 608"/>
                  <a:gd name="T30" fmla="*/ 104 w 609"/>
                  <a:gd name="T31" fmla="*/ 341 h 608"/>
                  <a:gd name="T32" fmla="*/ 88 w 609"/>
                  <a:gd name="T33" fmla="*/ 316 h 608"/>
                  <a:gd name="T34" fmla="*/ 73 w 609"/>
                  <a:gd name="T35" fmla="*/ 290 h 608"/>
                  <a:gd name="T36" fmla="*/ 60 w 609"/>
                  <a:gd name="T37" fmla="*/ 264 h 608"/>
                  <a:gd name="T38" fmla="*/ 47 w 609"/>
                  <a:gd name="T39" fmla="*/ 237 h 608"/>
                  <a:gd name="T40" fmla="*/ 37 w 609"/>
                  <a:gd name="T41" fmla="*/ 210 h 608"/>
                  <a:gd name="T42" fmla="*/ 27 w 609"/>
                  <a:gd name="T43" fmla="*/ 182 h 608"/>
                  <a:gd name="T44" fmla="*/ 19 w 609"/>
                  <a:gd name="T45" fmla="*/ 152 h 608"/>
                  <a:gd name="T46" fmla="*/ 12 w 609"/>
                  <a:gd name="T47" fmla="*/ 123 h 608"/>
                  <a:gd name="T48" fmla="*/ 3 w 609"/>
                  <a:gd name="T49" fmla="*/ 63 h 608"/>
                  <a:gd name="T50" fmla="*/ 1 w 609"/>
                  <a:gd name="T51" fmla="*/ 31 h 608"/>
                  <a:gd name="T52" fmla="*/ 0 w 609"/>
                  <a:gd name="T53" fmla="*/ 0 h 608"/>
                  <a:gd name="T54" fmla="*/ 7 w 609"/>
                  <a:gd name="T55" fmla="*/ 0 h 608"/>
                  <a:gd name="T56" fmla="*/ 8 w 609"/>
                  <a:gd name="T57" fmla="*/ 31 h 608"/>
                  <a:gd name="T58" fmla="*/ 10 w 609"/>
                  <a:gd name="T59" fmla="*/ 61 h 608"/>
                  <a:gd name="T60" fmla="*/ 19 w 609"/>
                  <a:gd name="T61" fmla="*/ 121 h 608"/>
                  <a:gd name="T62" fmla="*/ 26 w 609"/>
                  <a:gd name="T63" fmla="*/ 150 h 608"/>
                  <a:gd name="T64" fmla="*/ 34 w 609"/>
                  <a:gd name="T65" fmla="*/ 179 h 608"/>
                  <a:gd name="T66" fmla="*/ 44 w 609"/>
                  <a:gd name="T67" fmla="*/ 207 h 608"/>
                  <a:gd name="T68" fmla="*/ 54 w 609"/>
                  <a:gd name="T69" fmla="*/ 233 h 608"/>
                  <a:gd name="T70" fmla="*/ 67 w 609"/>
                  <a:gd name="T71" fmla="*/ 260 h 608"/>
                  <a:gd name="T72" fmla="*/ 80 w 609"/>
                  <a:gd name="T73" fmla="*/ 286 h 608"/>
                  <a:gd name="T74" fmla="*/ 94 w 609"/>
                  <a:gd name="T75" fmla="*/ 311 h 608"/>
                  <a:gd name="T76" fmla="*/ 110 w 609"/>
                  <a:gd name="T77" fmla="*/ 336 h 608"/>
                  <a:gd name="T78" fmla="*/ 145 w 609"/>
                  <a:gd name="T79" fmla="*/ 382 h 608"/>
                  <a:gd name="T80" fmla="*/ 163 w 609"/>
                  <a:gd name="T81" fmla="*/ 403 h 608"/>
                  <a:gd name="T82" fmla="*/ 183 w 609"/>
                  <a:gd name="T83" fmla="*/ 424 h 608"/>
                  <a:gd name="T84" fmla="*/ 204 w 609"/>
                  <a:gd name="T85" fmla="*/ 444 h 608"/>
                  <a:gd name="T86" fmla="*/ 226 w 609"/>
                  <a:gd name="T87" fmla="*/ 463 h 608"/>
                  <a:gd name="T88" fmla="*/ 249 w 609"/>
                  <a:gd name="T89" fmla="*/ 481 h 608"/>
                  <a:gd name="T90" fmla="*/ 272 w 609"/>
                  <a:gd name="T91" fmla="*/ 498 h 608"/>
                  <a:gd name="T92" fmla="*/ 297 w 609"/>
                  <a:gd name="T93" fmla="*/ 514 h 608"/>
                  <a:gd name="T94" fmla="*/ 322 w 609"/>
                  <a:gd name="T95" fmla="*/ 528 h 608"/>
                  <a:gd name="T96" fmla="*/ 375 w 609"/>
                  <a:gd name="T97" fmla="*/ 554 h 608"/>
                  <a:gd name="T98" fmla="*/ 429 w 609"/>
                  <a:gd name="T99" fmla="*/ 574 h 608"/>
                  <a:gd name="T100" fmla="*/ 458 w 609"/>
                  <a:gd name="T101" fmla="*/ 582 h 608"/>
                  <a:gd name="T102" fmla="*/ 487 w 609"/>
                  <a:gd name="T103" fmla="*/ 589 h 608"/>
                  <a:gd name="T104" fmla="*/ 546 w 609"/>
                  <a:gd name="T105" fmla="*/ 598 h 608"/>
                  <a:gd name="T106" fmla="*/ 609 w 609"/>
                  <a:gd name="T107" fmla="*/ 601 h 608"/>
                  <a:gd name="T108" fmla="*/ 609 w 609"/>
                  <a:gd name="T109" fmla="*/ 608 h 6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9"/>
                  <a:gd name="T166" fmla="*/ 0 h 608"/>
                  <a:gd name="T167" fmla="*/ 609 w 609"/>
                  <a:gd name="T168" fmla="*/ 608 h 6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9" h="608">
                    <a:moveTo>
                      <a:pt x="609" y="608"/>
                    </a:moveTo>
                    <a:lnTo>
                      <a:pt x="546" y="605"/>
                    </a:lnTo>
                    <a:lnTo>
                      <a:pt x="485" y="596"/>
                    </a:lnTo>
                    <a:lnTo>
                      <a:pt x="455" y="589"/>
                    </a:lnTo>
                    <a:lnTo>
                      <a:pt x="426" y="581"/>
                    </a:lnTo>
                    <a:lnTo>
                      <a:pt x="371" y="561"/>
                    </a:lnTo>
                    <a:lnTo>
                      <a:pt x="318" y="535"/>
                    </a:lnTo>
                    <a:lnTo>
                      <a:pt x="292" y="520"/>
                    </a:lnTo>
                    <a:lnTo>
                      <a:pt x="267" y="504"/>
                    </a:lnTo>
                    <a:lnTo>
                      <a:pt x="244" y="487"/>
                    </a:lnTo>
                    <a:lnTo>
                      <a:pt x="221" y="469"/>
                    </a:lnTo>
                    <a:lnTo>
                      <a:pt x="199" y="450"/>
                    </a:lnTo>
                    <a:lnTo>
                      <a:pt x="178" y="430"/>
                    </a:lnTo>
                    <a:lnTo>
                      <a:pt x="158" y="409"/>
                    </a:lnTo>
                    <a:lnTo>
                      <a:pt x="139" y="387"/>
                    </a:lnTo>
                    <a:lnTo>
                      <a:pt x="104" y="341"/>
                    </a:lnTo>
                    <a:lnTo>
                      <a:pt x="88" y="316"/>
                    </a:lnTo>
                    <a:lnTo>
                      <a:pt x="73" y="290"/>
                    </a:lnTo>
                    <a:lnTo>
                      <a:pt x="60" y="264"/>
                    </a:lnTo>
                    <a:lnTo>
                      <a:pt x="47" y="237"/>
                    </a:lnTo>
                    <a:lnTo>
                      <a:pt x="37" y="210"/>
                    </a:lnTo>
                    <a:lnTo>
                      <a:pt x="27" y="182"/>
                    </a:lnTo>
                    <a:lnTo>
                      <a:pt x="19" y="152"/>
                    </a:lnTo>
                    <a:lnTo>
                      <a:pt x="12" y="123"/>
                    </a:lnTo>
                    <a:lnTo>
                      <a:pt x="3" y="63"/>
                    </a:lnTo>
                    <a:lnTo>
                      <a:pt x="1" y="31"/>
                    </a:lnTo>
                    <a:lnTo>
                      <a:pt x="0" y="0"/>
                    </a:lnTo>
                    <a:lnTo>
                      <a:pt x="7" y="0"/>
                    </a:lnTo>
                    <a:lnTo>
                      <a:pt x="8" y="31"/>
                    </a:lnTo>
                    <a:lnTo>
                      <a:pt x="10" y="61"/>
                    </a:lnTo>
                    <a:lnTo>
                      <a:pt x="19" y="121"/>
                    </a:lnTo>
                    <a:lnTo>
                      <a:pt x="26" y="150"/>
                    </a:lnTo>
                    <a:lnTo>
                      <a:pt x="34" y="179"/>
                    </a:lnTo>
                    <a:lnTo>
                      <a:pt x="44" y="207"/>
                    </a:lnTo>
                    <a:lnTo>
                      <a:pt x="54" y="233"/>
                    </a:lnTo>
                    <a:lnTo>
                      <a:pt x="67" y="260"/>
                    </a:lnTo>
                    <a:lnTo>
                      <a:pt x="80" y="286"/>
                    </a:lnTo>
                    <a:lnTo>
                      <a:pt x="94" y="311"/>
                    </a:lnTo>
                    <a:lnTo>
                      <a:pt x="110" y="336"/>
                    </a:lnTo>
                    <a:lnTo>
                      <a:pt x="145" y="382"/>
                    </a:lnTo>
                    <a:lnTo>
                      <a:pt x="163" y="403"/>
                    </a:lnTo>
                    <a:lnTo>
                      <a:pt x="183" y="424"/>
                    </a:lnTo>
                    <a:lnTo>
                      <a:pt x="204" y="444"/>
                    </a:lnTo>
                    <a:lnTo>
                      <a:pt x="226" y="463"/>
                    </a:lnTo>
                    <a:lnTo>
                      <a:pt x="249" y="481"/>
                    </a:lnTo>
                    <a:lnTo>
                      <a:pt x="272" y="498"/>
                    </a:lnTo>
                    <a:lnTo>
                      <a:pt x="297" y="514"/>
                    </a:lnTo>
                    <a:lnTo>
                      <a:pt x="322" y="528"/>
                    </a:lnTo>
                    <a:lnTo>
                      <a:pt x="375" y="554"/>
                    </a:lnTo>
                    <a:lnTo>
                      <a:pt x="429" y="574"/>
                    </a:lnTo>
                    <a:lnTo>
                      <a:pt x="458" y="582"/>
                    </a:lnTo>
                    <a:lnTo>
                      <a:pt x="487" y="589"/>
                    </a:lnTo>
                    <a:lnTo>
                      <a:pt x="546" y="598"/>
                    </a:lnTo>
                    <a:lnTo>
                      <a:pt x="609" y="601"/>
                    </a:lnTo>
                    <a:lnTo>
                      <a:pt x="609" y="608"/>
                    </a:lnTo>
                    <a:close/>
                  </a:path>
                </a:pathLst>
              </a:custGeom>
              <a:solidFill>
                <a:srgbClr val="000000"/>
              </a:solidFill>
              <a:ln w="9525">
                <a:noFill/>
                <a:round/>
                <a:headEnd/>
                <a:tailEnd/>
              </a:ln>
            </p:spPr>
            <p:txBody>
              <a:bodyPr/>
              <a:lstStyle/>
              <a:p>
                <a:endParaRPr lang="he-IL"/>
              </a:p>
            </p:txBody>
          </p:sp>
          <p:sp>
            <p:nvSpPr>
              <p:cNvPr id="857" name="Freeform 52"/>
              <p:cNvSpPr>
                <a:spLocks/>
              </p:cNvSpPr>
              <p:nvPr/>
            </p:nvSpPr>
            <p:spPr bwMode="auto">
              <a:xfrm>
                <a:off x="4442" y="3325"/>
                <a:ext cx="1" cy="7"/>
              </a:xfrm>
              <a:custGeom>
                <a:avLst/>
                <a:gdLst>
                  <a:gd name="T0" fmla="*/ 0 w 1"/>
                  <a:gd name="T1" fmla="*/ 7 h 7"/>
                  <a:gd name="T2" fmla="*/ 0 w 1"/>
                  <a:gd name="T3" fmla="*/ 0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7"/>
                    </a:moveTo>
                    <a:lnTo>
                      <a:pt x="0" y="0"/>
                    </a:lnTo>
                    <a:lnTo>
                      <a:pt x="0" y="7"/>
                    </a:lnTo>
                    <a:close/>
                  </a:path>
                </a:pathLst>
              </a:custGeom>
              <a:solidFill>
                <a:srgbClr val="000000"/>
              </a:solidFill>
              <a:ln w="9525">
                <a:noFill/>
                <a:round/>
                <a:headEnd/>
                <a:tailEnd/>
              </a:ln>
            </p:spPr>
            <p:txBody>
              <a:bodyPr/>
              <a:lstStyle/>
              <a:p>
                <a:endParaRPr lang="he-IL"/>
              </a:p>
            </p:txBody>
          </p:sp>
          <p:sp>
            <p:nvSpPr>
              <p:cNvPr id="858" name="Freeform 53"/>
              <p:cNvSpPr>
                <a:spLocks/>
              </p:cNvSpPr>
              <p:nvPr/>
            </p:nvSpPr>
            <p:spPr bwMode="auto">
              <a:xfrm>
                <a:off x="3833" y="2115"/>
                <a:ext cx="609" cy="609"/>
              </a:xfrm>
              <a:custGeom>
                <a:avLst/>
                <a:gdLst>
                  <a:gd name="T0" fmla="*/ 0 w 609"/>
                  <a:gd name="T1" fmla="*/ 609 h 609"/>
                  <a:gd name="T2" fmla="*/ 3 w 609"/>
                  <a:gd name="T3" fmla="*/ 545 h 609"/>
                  <a:gd name="T4" fmla="*/ 12 w 609"/>
                  <a:gd name="T5" fmla="*/ 485 h 609"/>
                  <a:gd name="T6" fmla="*/ 19 w 609"/>
                  <a:gd name="T7" fmla="*/ 456 h 609"/>
                  <a:gd name="T8" fmla="*/ 27 w 609"/>
                  <a:gd name="T9" fmla="*/ 426 h 609"/>
                  <a:gd name="T10" fmla="*/ 47 w 609"/>
                  <a:gd name="T11" fmla="*/ 371 h 609"/>
                  <a:gd name="T12" fmla="*/ 73 w 609"/>
                  <a:gd name="T13" fmla="*/ 318 h 609"/>
                  <a:gd name="T14" fmla="*/ 88 w 609"/>
                  <a:gd name="T15" fmla="*/ 293 h 609"/>
                  <a:gd name="T16" fmla="*/ 104 w 609"/>
                  <a:gd name="T17" fmla="*/ 268 h 609"/>
                  <a:gd name="T18" fmla="*/ 121 w 609"/>
                  <a:gd name="T19" fmla="*/ 245 h 609"/>
                  <a:gd name="T20" fmla="*/ 139 w 609"/>
                  <a:gd name="T21" fmla="*/ 222 h 609"/>
                  <a:gd name="T22" fmla="*/ 158 w 609"/>
                  <a:gd name="T23" fmla="*/ 199 h 609"/>
                  <a:gd name="T24" fmla="*/ 178 w 609"/>
                  <a:gd name="T25" fmla="*/ 178 h 609"/>
                  <a:gd name="T26" fmla="*/ 199 w 609"/>
                  <a:gd name="T27" fmla="*/ 158 h 609"/>
                  <a:gd name="T28" fmla="*/ 221 w 609"/>
                  <a:gd name="T29" fmla="*/ 139 h 609"/>
                  <a:gd name="T30" fmla="*/ 268 w 609"/>
                  <a:gd name="T31" fmla="*/ 104 h 609"/>
                  <a:gd name="T32" fmla="*/ 293 w 609"/>
                  <a:gd name="T33" fmla="*/ 88 h 609"/>
                  <a:gd name="T34" fmla="*/ 318 w 609"/>
                  <a:gd name="T35" fmla="*/ 74 h 609"/>
                  <a:gd name="T36" fmla="*/ 344 w 609"/>
                  <a:gd name="T37" fmla="*/ 61 h 609"/>
                  <a:gd name="T38" fmla="*/ 371 w 609"/>
                  <a:gd name="T39" fmla="*/ 49 h 609"/>
                  <a:gd name="T40" fmla="*/ 399 w 609"/>
                  <a:gd name="T41" fmla="*/ 37 h 609"/>
                  <a:gd name="T42" fmla="*/ 427 w 609"/>
                  <a:gd name="T43" fmla="*/ 27 h 609"/>
                  <a:gd name="T44" fmla="*/ 457 w 609"/>
                  <a:gd name="T45" fmla="*/ 19 h 609"/>
                  <a:gd name="T46" fmla="*/ 486 w 609"/>
                  <a:gd name="T47" fmla="*/ 12 h 609"/>
                  <a:gd name="T48" fmla="*/ 546 w 609"/>
                  <a:gd name="T49" fmla="*/ 3 h 609"/>
                  <a:gd name="T50" fmla="*/ 609 w 609"/>
                  <a:gd name="T51" fmla="*/ 0 h 609"/>
                  <a:gd name="T52" fmla="*/ 609 w 609"/>
                  <a:gd name="T53" fmla="*/ 8 h 609"/>
                  <a:gd name="T54" fmla="*/ 546 w 609"/>
                  <a:gd name="T55" fmla="*/ 11 h 609"/>
                  <a:gd name="T56" fmla="*/ 487 w 609"/>
                  <a:gd name="T57" fmla="*/ 20 h 609"/>
                  <a:gd name="T58" fmla="*/ 458 w 609"/>
                  <a:gd name="T59" fmla="*/ 27 h 609"/>
                  <a:gd name="T60" fmla="*/ 429 w 609"/>
                  <a:gd name="T61" fmla="*/ 35 h 609"/>
                  <a:gd name="T62" fmla="*/ 401 w 609"/>
                  <a:gd name="T63" fmla="*/ 45 h 609"/>
                  <a:gd name="T64" fmla="*/ 375 w 609"/>
                  <a:gd name="T65" fmla="*/ 56 h 609"/>
                  <a:gd name="T66" fmla="*/ 348 w 609"/>
                  <a:gd name="T67" fmla="*/ 68 h 609"/>
                  <a:gd name="T68" fmla="*/ 322 w 609"/>
                  <a:gd name="T69" fmla="*/ 81 h 609"/>
                  <a:gd name="T70" fmla="*/ 297 w 609"/>
                  <a:gd name="T71" fmla="*/ 95 h 609"/>
                  <a:gd name="T72" fmla="*/ 272 w 609"/>
                  <a:gd name="T73" fmla="*/ 111 h 609"/>
                  <a:gd name="T74" fmla="*/ 226 w 609"/>
                  <a:gd name="T75" fmla="*/ 145 h 609"/>
                  <a:gd name="T76" fmla="*/ 204 w 609"/>
                  <a:gd name="T77" fmla="*/ 164 h 609"/>
                  <a:gd name="T78" fmla="*/ 183 w 609"/>
                  <a:gd name="T79" fmla="*/ 184 h 609"/>
                  <a:gd name="T80" fmla="*/ 163 w 609"/>
                  <a:gd name="T81" fmla="*/ 205 h 609"/>
                  <a:gd name="T82" fmla="*/ 145 w 609"/>
                  <a:gd name="T83" fmla="*/ 227 h 609"/>
                  <a:gd name="T84" fmla="*/ 127 w 609"/>
                  <a:gd name="T85" fmla="*/ 250 h 609"/>
                  <a:gd name="T86" fmla="*/ 110 w 609"/>
                  <a:gd name="T87" fmla="*/ 273 h 609"/>
                  <a:gd name="T88" fmla="*/ 94 w 609"/>
                  <a:gd name="T89" fmla="*/ 298 h 609"/>
                  <a:gd name="T90" fmla="*/ 80 w 609"/>
                  <a:gd name="T91" fmla="*/ 322 h 609"/>
                  <a:gd name="T92" fmla="*/ 54 w 609"/>
                  <a:gd name="T93" fmla="*/ 375 h 609"/>
                  <a:gd name="T94" fmla="*/ 34 w 609"/>
                  <a:gd name="T95" fmla="*/ 430 h 609"/>
                  <a:gd name="T96" fmla="*/ 26 w 609"/>
                  <a:gd name="T97" fmla="*/ 459 h 609"/>
                  <a:gd name="T98" fmla="*/ 19 w 609"/>
                  <a:gd name="T99" fmla="*/ 487 h 609"/>
                  <a:gd name="T100" fmla="*/ 10 w 609"/>
                  <a:gd name="T101" fmla="*/ 547 h 609"/>
                  <a:gd name="T102" fmla="*/ 7 w 609"/>
                  <a:gd name="T103" fmla="*/ 609 h 609"/>
                  <a:gd name="T104" fmla="*/ 0 w 609"/>
                  <a:gd name="T105" fmla="*/ 609 h 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9"/>
                  <a:gd name="T160" fmla="*/ 0 h 609"/>
                  <a:gd name="T161" fmla="*/ 609 w 609"/>
                  <a:gd name="T162" fmla="*/ 609 h 6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9" h="609">
                    <a:moveTo>
                      <a:pt x="0" y="609"/>
                    </a:moveTo>
                    <a:lnTo>
                      <a:pt x="3" y="545"/>
                    </a:lnTo>
                    <a:lnTo>
                      <a:pt x="12" y="485"/>
                    </a:lnTo>
                    <a:lnTo>
                      <a:pt x="19" y="456"/>
                    </a:lnTo>
                    <a:lnTo>
                      <a:pt x="27" y="426"/>
                    </a:lnTo>
                    <a:lnTo>
                      <a:pt x="47" y="371"/>
                    </a:lnTo>
                    <a:lnTo>
                      <a:pt x="73" y="318"/>
                    </a:lnTo>
                    <a:lnTo>
                      <a:pt x="88" y="293"/>
                    </a:lnTo>
                    <a:lnTo>
                      <a:pt x="104" y="268"/>
                    </a:lnTo>
                    <a:lnTo>
                      <a:pt x="121" y="245"/>
                    </a:lnTo>
                    <a:lnTo>
                      <a:pt x="139" y="222"/>
                    </a:lnTo>
                    <a:lnTo>
                      <a:pt x="158" y="199"/>
                    </a:lnTo>
                    <a:lnTo>
                      <a:pt x="178" y="178"/>
                    </a:lnTo>
                    <a:lnTo>
                      <a:pt x="199" y="158"/>
                    </a:lnTo>
                    <a:lnTo>
                      <a:pt x="221" y="139"/>
                    </a:lnTo>
                    <a:lnTo>
                      <a:pt x="268" y="104"/>
                    </a:lnTo>
                    <a:lnTo>
                      <a:pt x="293" y="88"/>
                    </a:lnTo>
                    <a:lnTo>
                      <a:pt x="318" y="74"/>
                    </a:lnTo>
                    <a:lnTo>
                      <a:pt x="344" y="61"/>
                    </a:lnTo>
                    <a:lnTo>
                      <a:pt x="371" y="49"/>
                    </a:lnTo>
                    <a:lnTo>
                      <a:pt x="399" y="37"/>
                    </a:lnTo>
                    <a:lnTo>
                      <a:pt x="427" y="27"/>
                    </a:lnTo>
                    <a:lnTo>
                      <a:pt x="457" y="19"/>
                    </a:lnTo>
                    <a:lnTo>
                      <a:pt x="486" y="12"/>
                    </a:lnTo>
                    <a:lnTo>
                      <a:pt x="546" y="3"/>
                    </a:lnTo>
                    <a:lnTo>
                      <a:pt x="609" y="0"/>
                    </a:lnTo>
                    <a:lnTo>
                      <a:pt x="609" y="8"/>
                    </a:lnTo>
                    <a:lnTo>
                      <a:pt x="546" y="11"/>
                    </a:lnTo>
                    <a:lnTo>
                      <a:pt x="487" y="20"/>
                    </a:lnTo>
                    <a:lnTo>
                      <a:pt x="458" y="27"/>
                    </a:lnTo>
                    <a:lnTo>
                      <a:pt x="429" y="35"/>
                    </a:lnTo>
                    <a:lnTo>
                      <a:pt x="401" y="45"/>
                    </a:lnTo>
                    <a:lnTo>
                      <a:pt x="375" y="56"/>
                    </a:lnTo>
                    <a:lnTo>
                      <a:pt x="348" y="68"/>
                    </a:lnTo>
                    <a:lnTo>
                      <a:pt x="322" y="81"/>
                    </a:lnTo>
                    <a:lnTo>
                      <a:pt x="297" y="95"/>
                    </a:lnTo>
                    <a:lnTo>
                      <a:pt x="272" y="111"/>
                    </a:lnTo>
                    <a:lnTo>
                      <a:pt x="226" y="145"/>
                    </a:lnTo>
                    <a:lnTo>
                      <a:pt x="204" y="164"/>
                    </a:lnTo>
                    <a:lnTo>
                      <a:pt x="183" y="184"/>
                    </a:lnTo>
                    <a:lnTo>
                      <a:pt x="163" y="205"/>
                    </a:lnTo>
                    <a:lnTo>
                      <a:pt x="145" y="227"/>
                    </a:lnTo>
                    <a:lnTo>
                      <a:pt x="127" y="250"/>
                    </a:lnTo>
                    <a:lnTo>
                      <a:pt x="110" y="273"/>
                    </a:lnTo>
                    <a:lnTo>
                      <a:pt x="94" y="298"/>
                    </a:lnTo>
                    <a:lnTo>
                      <a:pt x="80" y="322"/>
                    </a:lnTo>
                    <a:lnTo>
                      <a:pt x="54" y="375"/>
                    </a:lnTo>
                    <a:lnTo>
                      <a:pt x="34" y="430"/>
                    </a:lnTo>
                    <a:lnTo>
                      <a:pt x="26" y="459"/>
                    </a:lnTo>
                    <a:lnTo>
                      <a:pt x="19" y="487"/>
                    </a:lnTo>
                    <a:lnTo>
                      <a:pt x="10" y="547"/>
                    </a:lnTo>
                    <a:lnTo>
                      <a:pt x="7" y="609"/>
                    </a:lnTo>
                    <a:lnTo>
                      <a:pt x="0" y="609"/>
                    </a:lnTo>
                    <a:close/>
                  </a:path>
                </a:pathLst>
              </a:custGeom>
              <a:solidFill>
                <a:srgbClr val="000000"/>
              </a:solidFill>
              <a:ln w="9525">
                <a:noFill/>
                <a:round/>
                <a:headEnd/>
                <a:tailEnd/>
              </a:ln>
            </p:spPr>
            <p:txBody>
              <a:bodyPr/>
              <a:lstStyle/>
              <a:p>
                <a:endParaRPr lang="he-IL"/>
              </a:p>
            </p:txBody>
          </p:sp>
          <p:sp>
            <p:nvSpPr>
              <p:cNvPr id="859" name="Freeform 54"/>
              <p:cNvSpPr>
                <a:spLocks/>
              </p:cNvSpPr>
              <p:nvPr/>
            </p:nvSpPr>
            <p:spPr bwMode="auto">
              <a:xfrm>
                <a:off x="3833" y="2724"/>
                <a:ext cx="7" cy="1"/>
              </a:xfrm>
              <a:custGeom>
                <a:avLst/>
                <a:gdLst>
                  <a:gd name="T0" fmla="*/ 0 w 7"/>
                  <a:gd name="T1" fmla="*/ 0 h 1"/>
                  <a:gd name="T2" fmla="*/ 7 w 7"/>
                  <a:gd name="T3" fmla="*/ 0 h 1"/>
                  <a:gd name="T4" fmla="*/ 0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lnTo>
                      <a:pt x="0" y="0"/>
                    </a:lnTo>
                    <a:close/>
                  </a:path>
                </a:pathLst>
              </a:custGeom>
              <a:solidFill>
                <a:srgbClr val="000000"/>
              </a:solidFill>
              <a:ln w="9525">
                <a:noFill/>
                <a:round/>
                <a:headEnd/>
                <a:tailEnd/>
              </a:ln>
            </p:spPr>
            <p:txBody>
              <a:bodyPr/>
              <a:lstStyle/>
              <a:p>
                <a:endParaRPr lang="he-IL"/>
              </a:p>
            </p:txBody>
          </p:sp>
          <p:sp>
            <p:nvSpPr>
              <p:cNvPr id="860" name="Freeform 55"/>
              <p:cNvSpPr>
                <a:spLocks/>
              </p:cNvSpPr>
              <p:nvPr/>
            </p:nvSpPr>
            <p:spPr bwMode="auto">
              <a:xfrm>
                <a:off x="4442" y="2115"/>
                <a:ext cx="1" cy="8"/>
              </a:xfrm>
              <a:custGeom>
                <a:avLst/>
                <a:gdLst>
                  <a:gd name="T0" fmla="*/ 0 w 1"/>
                  <a:gd name="T1" fmla="*/ 0 h 8"/>
                  <a:gd name="T2" fmla="*/ 0 w 1"/>
                  <a:gd name="T3" fmla="*/ 8 h 8"/>
                  <a:gd name="T4" fmla="*/ 0 w 1"/>
                  <a:gd name="T5" fmla="*/ 0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8"/>
                    </a:lnTo>
                    <a:lnTo>
                      <a:pt x="0" y="0"/>
                    </a:lnTo>
                    <a:close/>
                  </a:path>
                </a:pathLst>
              </a:custGeom>
              <a:solidFill>
                <a:srgbClr val="000000"/>
              </a:solidFill>
              <a:ln w="9525">
                <a:noFill/>
                <a:round/>
                <a:headEnd/>
                <a:tailEnd/>
              </a:ln>
            </p:spPr>
            <p:txBody>
              <a:bodyPr/>
              <a:lstStyle/>
              <a:p>
                <a:endParaRPr lang="he-IL"/>
              </a:p>
            </p:txBody>
          </p:sp>
          <p:sp>
            <p:nvSpPr>
              <p:cNvPr id="861" name="Freeform 56"/>
              <p:cNvSpPr>
                <a:spLocks/>
              </p:cNvSpPr>
              <p:nvPr/>
            </p:nvSpPr>
            <p:spPr bwMode="auto">
              <a:xfrm>
                <a:off x="3873" y="2156"/>
                <a:ext cx="569" cy="568"/>
              </a:xfrm>
              <a:custGeom>
                <a:avLst/>
                <a:gdLst>
                  <a:gd name="T0" fmla="*/ 569 w 569"/>
                  <a:gd name="T1" fmla="*/ 7 h 568"/>
                  <a:gd name="T2" fmla="*/ 511 w 569"/>
                  <a:gd name="T3" fmla="*/ 10 h 568"/>
                  <a:gd name="T4" fmla="*/ 483 w 569"/>
                  <a:gd name="T5" fmla="*/ 14 h 568"/>
                  <a:gd name="T6" fmla="*/ 455 w 569"/>
                  <a:gd name="T7" fmla="*/ 19 h 568"/>
                  <a:gd name="T8" fmla="*/ 428 w 569"/>
                  <a:gd name="T9" fmla="*/ 25 h 568"/>
                  <a:gd name="T10" fmla="*/ 401 w 569"/>
                  <a:gd name="T11" fmla="*/ 32 h 568"/>
                  <a:gd name="T12" fmla="*/ 376 w 569"/>
                  <a:gd name="T13" fmla="*/ 41 h 568"/>
                  <a:gd name="T14" fmla="*/ 350 w 569"/>
                  <a:gd name="T15" fmla="*/ 51 h 568"/>
                  <a:gd name="T16" fmla="*/ 325 w 569"/>
                  <a:gd name="T17" fmla="*/ 63 h 568"/>
                  <a:gd name="T18" fmla="*/ 301 w 569"/>
                  <a:gd name="T19" fmla="*/ 74 h 568"/>
                  <a:gd name="T20" fmla="*/ 255 w 569"/>
                  <a:gd name="T21" fmla="*/ 102 h 568"/>
                  <a:gd name="T22" fmla="*/ 211 w 569"/>
                  <a:gd name="T23" fmla="*/ 135 h 568"/>
                  <a:gd name="T24" fmla="*/ 191 w 569"/>
                  <a:gd name="T25" fmla="*/ 153 h 568"/>
                  <a:gd name="T26" fmla="*/ 172 w 569"/>
                  <a:gd name="T27" fmla="*/ 171 h 568"/>
                  <a:gd name="T28" fmla="*/ 154 w 569"/>
                  <a:gd name="T29" fmla="*/ 191 h 568"/>
                  <a:gd name="T30" fmla="*/ 136 w 569"/>
                  <a:gd name="T31" fmla="*/ 211 h 568"/>
                  <a:gd name="T32" fmla="*/ 103 w 569"/>
                  <a:gd name="T33" fmla="*/ 254 h 568"/>
                  <a:gd name="T34" fmla="*/ 75 w 569"/>
                  <a:gd name="T35" fmla="*/ 300 h 568"/>
                  <a:gd name="T36" fmla="*/ 63 w 569"/>
                  <a:gd name="T37" fmla="*/ 325 h 568"/>
                  <a:gd name="T38" fmla="*/ 51 w 569"/>
                  <a:gd name="T39" fmla="*/ 350 h 568"/>
                  <a:gd name="T40" fmla="*/ 33 w 569"/>
                  <a:gd name="T41" fmla="*/ 400 h 568"/>
                  <a:gd name="T42" fmla="*/ 19 w 569"/>
                  <a:gd name="T43" fmla="*/ 453 h 568"/>
                  <a:gd name="T44" fmla="*/ 15 w 569"/>
                  <a:gd name="T45" fmla="*/ 481 h 568"/>
                  <a:gd name="T46" fmla="*/ 11 w 569"/>
                  <a:gd name="T47" fmla="*/ 509 h 568"/>
                  <a:gd name="T48" fmla="*/ 9 w 569"/>
                  <a:gd name="T49" fmla="*/ 538 h 568"/>
                  <a:gd name="T50" fmla="*/ 8 w 569"/>
                  <a:gd name="T51" fmla="*/ 568 h 568"/>
                  <a:gd name="T52" fmla="*/ 0 w 569"/>
                  <a:gd name="T53" fmla="*/ 568 h 568"/>
                  <a:gd name="T54" fmla="*/ 1 w 569"/>
                  <a:gd name="T55" fmla="*/ 538 h 568"/>
                  <a:gd name="T56" fmla="*/ 3 w 569"/>
                  <a:gd name="T57" fmla="*/ 509 h 568"/>
                  <a:gd name="T58" fmla="*/ 7 w 569"/>
                  <a:gd name="T59" fmla="*/ 480 h 568"/>
                  <a:gd name="T60" fmla="*/ 11 w 569"/>
                  <a:gd name="T61" fmla="*/ 452 h 568"/>
                  <a:gd name="T62" fmla="*/ 25 w 569"/>
                  <a:gd name="T63" fmla="*/ 398 h 568"/>
                  <a:gd name="T64" fmla="*/ 44 w 569"/>
                  <a:gd name="T65" fmla="*/ 347 h 568"/>
                  <a:gd name="T66" fmla="*/ 56 w 569"/>
                  <a:gd name="T67" fmla="*/ 321 h 568"/>
                  <a:gd name="T68" fmla="*/ 68 w 569"/>
                  <a:gd name="T69" fmla="*/ 296 h 568"/>
                  <a:gd name="T70" fmla="*/ 96 w 569"/>
                  <a:gd name="T71" fmla="*/ 250 h 568"/>
                  <a:gd name="T72" fmla="*/ 130 w 569"/>
                  <a:gd name="T73" fmla="*/ 206 h 568"/>
                  <a:gd name="T74" fmla="*/ 148 w 569"/>
                  <a:gd name="T75" fmla="*/ 186 h 568"/>
                  <a:gd name="T76" fmla="*/ 166 w 569"/>
                  <a:gd name="T77" fmla="*/ 166 h 568"/>
                  <a:gd name="T78" fmla="*/ 186 w 569"/>
                  <a:gd name="T79" fmla="*/ 147 h 568"/>
                  <a:gd name="T80" fmla="*/ 206 w 569"/>
                  <a:gd name="T81" fmla="*/ 129 h 568"/>
                  <a:gd name="T82" fmla="*/ 250 w 569"/>
                  <a:gd name="T83" fmla="*/ 96 h 568"/>
                  <a:gd name="T84" fmla="*/ 296 w 569"/>
                  <a:gd name="T85" fmla="*/ 68 h 568"/>
                  <a:gd name="T86" fmla="*/ 321 w 569"/>
                  <a:gd name="T87" fmla="*/ 56 h 568"/>
                  <a:gd name="T88" fmla="*/ 346 w 569"/>
                  <a:gd name="T89" fmla="*/ 44 h 568"/>
                  <a:gd name="T90" fmla="*/ 372 w 569"/>
                  <a:gd name="T91" fmla="*/ 34 h 568"/>
                  <a:gd name="T92" fmla="*/ 398 w 569"/>
                  <a:gd name="T93" fmla="*/ 25 h 568"/>
                  <a:gd name="T94" fmla="*/ 425 w 569"/>
                  <a:gd name="T95" fmla="*/ 18 h 568"/>
                  <a:gd name="T96" fmla="*/ 452 w 569"/>
                  <a:gd name="T97" fmla="*/ 12 h 568"/>
                  <a:gd name="T98" fmla="*/ 481 w 569"/>
                  <a:gd name="T99" fmla="*/ 7 h 568"/>
                  <a:gd name="T100" fmla="*/ 509 w 569"/>
                  <a:gd name="T101" fmla="*/ 3 h 568"/>
                  <a:gd name="T102" fmla="*/ 569 w 569"/>
                  <a:gd name="T103" fmla="*/ 0 h 568"/>
                  <a:gd name="T104" fmla="*/ 569 w 569"/>
                  <a:gd name="T105" fmla="*/ 7 h 5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9"/>
                  <a:gd name="T160" fmla="*/ 0 h 568"/>
                  <a:gd name="T161" fmla="*/ 569 w 569"/>
                  <a:gd name="T162" fmla="*/ 568 h 5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9" h="568">
                    <a:moveTo>
                      <a:pt x="569" y="7"/>
                    </a:moveTo>
                    <a:lnTo>
                      <a:pt x="511" y="10"/>
                    </a:lnTo>
                    <a:lnTo>
                      <a:pt x="483" y="14"/>
                    </a:lnTo>
                    <a:lnTo>
                      <a:pt x="455" y="19"/>
                    </a:lnTo>
                    <a:lnTo>
                      <a:pt x="428" y="25"/>
                    </a:lnTo>
                    <a:lnTo>
                      <a:pt x="401" y="32"/>
                    </a:lnTo>
                    <a:lnTo>
                      <a:pt x="376" y="41"/>
                    </a:lnTo>
                    <a:lnTo>
                      <a:pt x="350" y="51"/>
                    </a:lnTo>
                    <a:lnTo>
                      <a:pt x="325" y="63"/>
                    </a:lnTo>
                    <a:lnTo>
                      <a:pt x="301" y="74"/>
                    </a:lnTo>
                    <a:lnTo>
                      <a:pt x="255" y="102"/>
                    </a:lnTo>
                    <a:lnTo>
                      <a:pt x="211" y="135"/>
                    </a:lnTo>
                    <a:lnTo>
                      <a:pt x="191" y="153"/>
                    </a:lnTo>
                    <a:lnTo>
                      <a:pt x="172" y="171"/>
                    </a:lnTo>
                    <a:lnTo>
                      <a:pt x="154" y="191"/>
                    </a:lnTo>
                    <a:lnTo>
                      <a:pt x="136" y="211"/>
                    </a:lnTo>
                    <a:lnTo>
                      <a:pt x="103" y="254"/>
                    </a:lnTo>
                    <a:lnTo>
                      <a:pt x="75" y="300"/>
                    </a:lnTo>
                    <a:lnTo>
                      <a:pt x="63" y="325"/>
                    </a:lnTo>
                    <a:lnTo>
                      <a:pt x="51" y="350"/>
                    </a:lnTo>
                    <a:lnTo>
                      <a:pt x="33" y="400"/>
                    </a:lnTo>
                    <a:lnTo>
                      <a:pt x="19" y="453"/>
                    </a:lnTo>
                    <a:lnTo>
                      <a:pt x="15" y="481"/>
                    </a:lnTo>
                    <a:lnTo>
                      <a:pt x="11" y="509"/>
                    </a:lnTo>
                    <a:lnTo>
                      <a:pt x="9" y="538"/>
                    </a:lnTo>
                    <a:lnTo>
                      <a:pt x="8" y="568"/>
                    </a:lnTo>
                    <a:lnTo>
                      <a:pt x="0" y="568"/>
                    </a:lnTo>
                    <a:lnTo>
                      <a:pt x="1" y="538"/>
                    </a:lnTo>
                    <a:lnTo>
                      <a:pt x="3" y="509"/>
                    </a:lnTo>
                    <a:lnTo>
                      <a:pt x="7" y="480"/>
                    </a:lnTo>
                    <a:lnTo>
                      <a:pt x="11" y="452"/>
                    </a:lnTo>
                    <a:lnTo>
                      <a:pt x="25" y="398"/>
                    </a:lnTo>
                    <a:lnTo>
                      <a:pt x="44" y="347"/>
                    </a:lnTo>
                    <a:lnTo>
                      <a:pt x="56" y="321"/>
                    </a:lnTo>
                    <a:lnTo>
                      <a:pt x="68" y="296"/>
                    </a:lnTo>
                    <a:lnTo>
                      <a:pt x="96" y="250"/>
                    </a:lnTo>
                    <a:lnTo>
                      <a:pt x="130" y="206"/>
                    </a:lnTo>
                    <a:lnTo>
                      <a:pt x="148" y="186"/>
                    </a:lnTo>
                    <a:lnTo>
                      <a:pt x="166" y="166"/>
                    </a:lnTo>
                    <a:lnTo>
                      <a:pt x="186" y="147"/>
                    </a:lnTo>
                    <a:lnTo>
                      <a:pt x="206" y="129"/>
                    </a:lnTo>
                    <a:lnTo>
                      <a:pt x="250" y="96"/>
                    </a:lnTo>
                    <a:lnTo>
                      <a:pt x="296" y="68"/>
                    </a:lnTo>
                    <a:lnTo>
                      <a:pt x="321" y="56"/>
                    </a:lnTo>
                    <a:lnTo>
                      <a:pt x="346" y="44"/>
                    </a:lnTo>
                    <a:lnTo>
                      <a:pt x="372" y="34"/>
                    </a:lnTo>
                    <a:lnTo>
                      <a:pt x="398" y="25"/>
                    </a:lnTo>
                    <a:lnTo>
                      <a:pt x="425" y="18"/>
                    </a:lnTo>
                    <a:lnTo>
                      <a:pt x="452" y="12"/>
                    </a:lnTo>
                    <a:lnTo>
                      <a:pt x="481" y="7"/>
                    </a:lnTo>
                    <a:lnTo>
                      <a:pt x="509" y="3"/>
                    </a:lnTo>
                    <a:lnTo>
                      <a:pt x="569" y="0"/>
                    </a:lnTo>
                    <a:lnTo>
                      <a:pt x="569" y="7"/>
                    </a:lnTo>
                    <a:close/>
                  </a:path>
                </a:pathLst>
              </a:custGeom>
              <a:solidFill>
                <a:srgbClr val="000000"/>
              </a:solidFill>
              <a:ln w="9525">
                <a:noFill/>
                <a:round/>
                <a:headEnd/>
                <a:tailEnd/>
              </a:ln>
            </p:spPr>
            <p:txBody>
              <a:bodyPr/>
              <a:lstStyle/>
              <a:p>
                <a:endParaRPr lang="he-IL"/>
              </a:p>
            </p:txBody>
          </p:sp>
          <p:sp>
            <p:nvSpPr>
              <p:cNvPr id="862" name="Freeform 57"/>
              <p:cNvSpPr>
                <a:spLocks/>
              </p:cNvSpPr>
              <p:nvPr/>
            </p:nvSpPr>
            <p:spPr bwMode="auto">
              <a:xfrm>
                <a:off x="3873" y="2724"/>
                <a:ext cx="569" cy="568"/>
              </a:xfrm>
              <a:custGeom>
                <a:avLst/>
                <a:gdLst>
                  <a:gd name="T0" fmla="*/ 8 w 569"/>
                  <a:gd name="T1" fmla="*/ 0 h 568"/>
                  <a:gd name="T2" fmla="*/ 11 w 569"/>
                  <a:gd name="T3" fmla="*/ 58 h 568"/>
                  <a:gd name="T4" fmla="*/ 15 w 569"/>
                  <a:gd name="T5" fmla="*/ 86 h 568"/>
                  <a:gd name="T6" fmla="*/ 19 w 569"/>
                  <a:gd name="T7" fmla="*/ 113 h 568"/>
                  <a:gd name="T8" fmla="*/ 26 w 569"/>
                  <a:gd name="T9" fmla="*/ 140 h 568"/>
                  <a:gd name="T10" fmla="*/ 33 w 569"/>
                  <a:gd name="T11" fmla="*/ 167 h 568"/>
                  <a:gd name="T12" fmla="*/ 42 w 569"/>
                  <a:gd name="T13" fmla="*/ 193 h 568"/>
                  <a:gd name="T14" fmla="*/ 51 w 569"/>
                  <a:gd name="T15" fmla="*/ 218 h 568"/>
                  <a:gd name="T16" fmla="*/ 63 w 569"/>
                  <a:gd name="T17" fmla="*/ 243 h 568"/>
                  <a:gd name="T18" fmla="*/ 75 w 569"/>
                  <a:gd name="T19" fmla="*/ 267 h 568"/>
                  <a:gd name="T20" fmla="*/ 103 w 569"/>
                  <a:gd name="T21" fmla="*/ 313 h 568"/>
                  <a:gd name="T22" fmla="*/ 136 w 569"/>
                  <a:gd name="T23" fmla="*/ 357 h 568"/>
                  <a:gd name="T24" fmla="*/ 154 w 569"/>
                  <a:gd name="T25" fmla="*/ 377 h 568"/>
                  <a:gd name="T26" fmla="*/ 172 w 569"/>
                  <a:gd name="T27" fmla="*/ 397 h 568"/>
                  <a:gd name="T28" fmla="*/ 191 w 569"/>
                  <a:gd name="T29" fmla="*/ 414 h 568"/>
                  <a:gd name="T30" fmla="*/ 211 w 569"/>
                  <a:gd name="T31" fmla="*/ 432 h 568"/>
                  <a:gd name="T32" fmla="*/ 255 w 569"/>
                  <a:gd name="T33" fmla="*/ 465 h 568"/>
                  <a:gd name="T34" fmla="*/ 278 w 569"/>
                  <a:gd name="T35" fmla="*/ 479 h 568"/>
                  <a:gd name="T36" fmla="*/ 301 w 569"/>
                  <a:gd name="T37" fmla="*/ 493 h 568"/>
                  <a:gd name="T38" fmla="*/ 325 w 569"/>
                  <a:gd name="T39" fmla="*/ 505 h 568"/>
                  <a:gd name="T40" fmla="*/ 350 w 569"/>
                  <a:gd name="T41" fmla="*/ 517 h 568"/>
                  <a:gd name="T42" fmla="*/ 401 w 569"/>
                  <a:gd name="T43" fmla="*/ 535 h 568"/>
                  <a:gd name="T44" fmla="*/ 455 w 569"/>
                  <a:gd name="T45" fmla="*/ 549 h 568"/>
                  <a:gd name="T46" fmla="*/ 482 w 569"/>
                  <a:gd name="T47" fmla="*/ 553 h 568"/>
                  <a:gd name="T48" fmla="*/ 510 w 569"/>
                  <a:gd name="T49" fmla="*/ 557 h 568"/>
                  <a:gd name="T50" fmla="*/ 569 w 569"/>
                  <a:gd name="T51" fmla="*/ 560 h 568"/>
                  <a:gd name="T52" fmla="*/ 569 w 569"/>
                  <a:gd name="T53" fmla="*/ 568 h 568"/>
                  <a:gd name="T54" fmla="*/ 509 w 569"/>
                  <a:gd name="T55" fmla="*/ 565 h 568"/>
                  <a:gd name="T56" fmla="*/ 481 w 569"/>
                  <a:gd name="T57" fmla="*/ 561 h 568"/>
                  <a:gd name="T58" fmla="*/ 453 w 569"/>
                  <a:gd name="T59" fmla="*/ 557 h 568"/>
                  <a:gd name="T60" fmla="*/ 399 w 569"/>
                  <a:gd name="T61" fmla="*/ 543 h 568"/>
                  <a:gd name="T62" fmla="*/ 346 w 569"/>
                  <a:gd name="T63" fmla="*/ 524 h 568"/>
                  <a:gd name="T64" fmla="*/ 321 w 569"/>
                  <a:gd name="T65" fmla="*/ 512 h 568"/>
                  <a:gd name="T66" fmla="*/ 297 w 569"/>
                  <a:gd name="T67" fmla="*/ 500 h 568"/>
                  <a:gd name="T68" fmla="*/ 274 w 569"/>
                  <a:gd name="T69" fmla="*/ 486 h 568"/>
                  <a:gd name="T70" fmla="*/ 251 w 569"/>
                  <a:gd name="T71" fmla="*/ 472 h 568"/>
                  <a:gd name="T72" fmla="*/ 206 w 569"/>
                  <a:gd name="T73" fmla="*/ 438 h 568"/>
                  <a:gd name="T74" fmla="*/ 186 w 569"/>
                  <a:gd name="T75" fmla="*/ 420 h 568"/>
                  <a:gd name="T76" fmla="*/ 166 w 569"/>
                  <a:gd name="T77" fmla="*/ 402 h 568"/>
                  <a:gd name="T78" fmla="*/ 148 w 569"/>
                  <a:gd name="T79" fmla="*/ 382 h 568"/>
                  <a:gd name="T80" fmla="*/ 130 w 569"/>
                  <a:gd name="T81" fmla="*/ 362 h 568"/>
                  <a:gd name="T82" fmla="*/ 96 w 569"/>
                  <a:gd name="T83" fmla="*/ 317 h 568"/>
                  <a:gd name="T84" fmla="*/ 68 w 569"/>
                  <a:gd name="T85" fmla="*/ 271 h 568"/>
                  <a:gd name="T86" fmla="*/ 56 w 569"/>
                  <a:gd name="T87" fmla="*/ 247 h 568"/>
                  <a:gd name="T88" fmla="*/ 44 w 569"/>
                  <a:gd name="T89" fmla="*/ 222 h 568"/>
                  <a:gd name="T90" fmla="*/ 34 w 569"/>
                  <a:gd name="T91" fmla="*/ 195 h 568"/>
                  <a:gd name="T92" fmla="*/ 25 w 569"/>
                  <a:gd name="T93" fmla="*/ 169 h 568"/>
                  <a:gd name="T94" fmla="*/ 18 w 569"/>
                  <a:gd name="T95" fmla="*/ 142 h 568"/>
                  <a:gd name="T96" fmla="*/ 11 w 569"/>
                  <a:gd name="T97" fmla="*/ 115 h 568"/>
                  <a:gd name="T98" fmla="*/ 7 w 569"/>
                  <a:gd name="T99" fmla="*/ 87 h 568"/>
                  <a:gd name="T100" fmla="*/ 3 w 569"/>
                  <a:gd name="T101" fmla="*/ 59 h 568"/>
                  <a:gd name="T102" fmla="*/ 0 w 569"/>
                  <a:gd name="T103" fmla="*/ 0 h 568"/>
                  <a:gd name="T104" fmla="*/ 8 w 569"/>
                  <a:gd name="T105" fmla="*/ 0 h 5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9"/>
                  <a:gd name="T160" fmla="*/ 0 h 568"/>
                  <a:gd name="T161" fmla="*/ 569 w 569"/>
                  <a:gd name="T162" fmla="*/ 568 h 5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9" h="568">
                    <a:moveTo>
                      <a:pt x="8" y="0"/>
                    </a:moveTo>
                    <a:lnTo>
                      <a:pt x="11" y="58"/>
                    </a:lnTo>
                    <a:lnTo>
                      <a:pt x="15" y="86"/>
                    </a:lnTo>
                    <a:lnTo>
                      <a:pt x="19" y="113"/>
                    </a:lnTo>
                    <a:lnTo>
                      <a:pt x="26" y="140"/>
                    </a:lnTo>
                    <a:lnTo>
                      <a:pt x="33" y="167"/>
                    </a:lnTo>
                    <a:lnTo>
                      <a:pt x="42" y="193"/>
                    </a:lnTo>
                    <a:lnTo>
                      <a:pt x="51" y="218"/>
                    </a:lnTo>
                    <a:lnTo>
                      <a:pt x="63" y="243"/>
                    </a:lnTo>
                    <a:lnTo>
                      <a:pt x="75" y="267"/>
                    </a:lnTo>
                    <a:lnTo>
                      <a:pt x="103" y="313"/>
                    </a:lnTo>
                    <a:lnTo>
                      <a:pt x="136" y="357"/>
                    </a:lnTo>
                    <a:lnTo>
                      <a:pt x="154" y="377"/>
                    </a:lnTo>
                    <a:lnTo>
                      <a:pt x="172" y="397"/>
                    </a:lnTo>
                    <a:lnTo>
                      <a:pt x="191" y="414"/>
                    </a:lnTo>
                    <a:lnTo>
                      <a:pt x="211" y="432"/>
                    </a:lnTo>
                    <a:lnTo>
                      <a:pt x="255" y="465"/>
                    </a:lnTo>
                    <a:lnTo>
                      <a:pt x="278" y="479"/>
                    </a:lnTo>
                    <a:lnTo>
                      <a:pt x="301" y="493"/>
                    </a:lnTo>
                    <a:lnTo>
                      <a:pt x="325" y="505"/>
                    </a:lnTo>
                    <a:lnTo>
                      <a:pt x="350" y="517"/>
                    </a:lnTo>
                    <a:lnTo>
                      <a:pt x="401" y="535"/>
                    </a:lnTo>
                    <a:lnTo>
                      <a:pt x="455" y="549"/>
                    </a:lnTo>
                    <a:lnTo>
                      <a:pt x="482" y="553"/>
                    </a:lnTo>
                    <a:lnTo>
                      <a:pt x="510" y="557"/>
                    </a:lnTo>
                    <a:lnTo>
                      <a:pt x="569" y="560"/>
                    </a:lnTo>
                    <a:lnTo>
                      <a:pt x="569" y="568"/>
                    </a:lnTo>
                    <a:lnTo>
                      <a:pt x="509" y="565"/>
                    </a:lnTo>
                    <a:lnTo>
                      <a:pt x="481" y="561"/>
                    </a:lnTo>
                    <a:lnTo>
                      <a:pt x="453" y="557"/>
                    </a:lnTo>
                    <a:lnTo>
                      <a:pt x="399" y="543"/>
                    </a:lnTo>
                    <a:lnTo>
                      <a:pt x="346" y="524"/>
                    </a:lnTo>
                    <a:lnTo>
                      <a:pt x="321" y="512"/>
                    </a:lnTo>
                    <a:lnTo>
                      <a:pt x="297" y="500"/>
                    </a:lnTo>
                    <a:lnTo>
                      <a:pt x="274" y="486"/>
                    </a:lnTo>
                    <a:lnTo>
                      <a:pt x="251" y="472"/>
                    </a:lnTo>
                    <a:lnTo>
                      <a:pt x="206" y="438"/>
                    </a:lnTo>
                    <a:lnTo>
                      <a:pt x="186" y="420"/>
                    </a:lnTo>
                    <a:lnTo>
                      <a:pt x="166" y="402"/>
                    </a:lnTo>
                    <a:lnTo>
                      <a:pt x="148" y="382"/>
                    </a:lnTo>
                    <a:lnTo>
                      <a:pt x="130" y="362"/>
                    </a:lnTo>
                    <a:lnTo>
                      <a:pt x="96" y="317"/>
                    </a:lnTo>
                    <a:lnTo>
                      <a:pt x="68" y="271"/>
                    </a:lnTo>
                    <a:lnTo>
                      <a:pt x="56" y="247"/>
                    </a:lnTo>
                    <a:lnTo>
                      <a:pt x="44" y="222"/>
                    </a:lnTo>
                    <a:lnTo>
                      <a:pt x="34" y="195"/>
                    </a:lnTo>
                    <a:lnTo>
                      <a:pt x="25" y="169"/>
                    </a:lnTo>
                    <a:lnTo>
                      <a:pt x="18" y="142"/>
                    </a:lnTo>
                    <a:lnTo>
                      <a:pt x="11" y="115"/>
                    </a:lnTo>
                    <a:lnTo>
                      <a:pt x="7" y="87"/>
                    </a:lnTo>
                    <a:lnTo>
                      <a:pt x="3" y="59"/>
                    </a:lnTo>
                    <a:lnTo>
                      <a:pt x="0" y="0"/>
                    </a:lnTo>
                    <a:lnTo>
                      <a:pt x="8" y="0"/>
                    </a:lnTo>
                    <a:close/>
                  </a:path>
                </a:pathLst>
              </a:custGeom>
              <a:solidFill>
                <a:srgbClr val="000000"/>
              </a:solidFill>
              <a:ln w="9525">
                <a:noFill/>
                <a:round/>
                <a:headEnd/>
                <a:tailEnd/>
              </a:ln>
            </p:spPr>
            <p:txBody>
              <a:bodyPr/>
              <a:lstStyle/>
              <a:p>
                <a:endParaRPr lang="he-IL"/>
              </a:p>
            </p:txBody>
          </p:sp>
          <p:sp>
            <p:nvSpPr>
              <p:cNvPr id="863" name="Freeform 58"/>
              <p:cNvSpPr>
                <a:spLocks/>
              </p:cNvSpPr>
              <p:nvPr/>
            </p:nvSpPr>
            <p:spPr bwMode="auto">
              <a:xfrm>
                <a:off x="3873" y="2724"/>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rgbClr val="000000"/>
              </a:solidFill>
              <a:ln w="9525">
                <a:noFill/>
                <a:round/>
                <a:headEnd/>
                <a:tailEnd/>
              </a:ln>
            </p:spPr>
            <p:txBody>
              <a:bodyPr/>
              <a:lstStyle/>
              <a:p>
                <a:endParaRPr lang="he-IL"/>
              </a:p>
            </p:txBody>
          </p:sp>
          <p:sp>
            <p:nvSpPr>
              <p:cNvPr id="864" name="Freeform 59"/>
              <p:cNvSpPr>
                <a:spLocks/>
              </p:cNvSpPr>
              <p:nvPr/>
            </p:nvSpPr>
            <p:spPr bwMode="auto">
              <a:xfrm>
                <a:off x="4442" y="2724"/>
                <a:ext cx="559" cy="568"/>
              </a:xfrm>
              <a:custGeom>
                <a:avLst/>
                <a:gdLst>
                  <a:gd name="T0" fmla="*/ 0 w 559"/>
                  <a:gd name="T1" fmla="*/ 560 h 568"/>
                  <a:gd name="T2" fmla="*/ 58 w 559"/>
                  <a:gd name="T3" fmla="*/ 557 h 568"/>
                  <a:gd name="T4" fmla="*/ 113 w 559"/>
                  <a:gd name="T5" fmla="*/ 549 h 568"/>
                  <a:gd name="T6" fmla="*/ 139 w 559"/>
                  <a:gd name="T7" fmla="*/ 542 h 568"/>
                  <a:gd name="T8" fmla="*/ 166 w 559"/>
                  <a:gd name="T9" fmla="*/ 535 h 568"/>
                  <a:gd name="T10" fmla="*/ 192 w 559"/>
                  <a:gd name="T11" fmla="*/ 526 h 568"/>
                  <a:gd name="T12" fmla="*/ 216 w 559"/>
                  <a:gd name="T13" fmla="*/ 517 h 568"/>
                  <a:gd name="T14" fmla="*/ 241 w 559"/>
                  <a:gd name="T15" fmla="*/ 505 h 568"/>
                  <a:gd name="T16" fmla="*/ 265 w 559"/>
                  <a:gd name="T17" fmla="*/ 493 h 568"/>
                  <a:gd name="T18" fmla="*/ 311 w 559"/>
                  <a:gd name="T19" fmla="*/ 465 h 568"/>
                  <a:gd name="T20" fmla="*/ 352 w 559"/>
                  <a:gd name="T21" fmla="*/ 432 h 568"/>
                  <a:gd name="T22" fmla="*/ 372 w 559"/>
                  <a:gd name="T23" fmla="*/ 415 h 568"/>
                  <a:gd name="T24" fmla="*/ 392 w 559"/>
                  <a:gd name="T25" fmla="*/ 396 h 568"/>
                  <a:gd name="T26" fmla="*/ 427 w 559"/>
                  <a:gd name="T27" fmla="*/ 357 h 568"/>
                  <a:gd name="T28" fmla="*/ 459 w 559"/>
                  <a:gd name="T29" fmla="*/ 313 h 568"/>
                  <a:gd name="T30" fmla="*/ 486 w 559"/>
                  <a:gd name="T31" fmla="*/ 267 h 568"/>
                  <a:gd name="T32" fmla="*/ 509 w 559"/>
                  <a:gd name="T33" fmla="*/ 218 h 568"/>
                  <a:gd name="T34" fmla="*/ 519 w 559"/>
                  <a:gd name="T35" fmla="*/ 192 h 568"/>
                  <a:gd name="T36" fmla="*/ 527 w 559"/>
                  <a:gd name="T37" fmla="*/ 167 h 568"/>
                  <a:gd name="T38" fmla="*/ 541 w 559"/>
                  <a:gd name="T39" fmla="*/ 113 h 568"/>
                  <a:gd name="T40" fmla="*/ 546 w 559"/>
                  <a:gd name="T41" fmla="*/ 85 h 568"/>
                  <a:gd name="T42" fmla="*/ 549 w 559"/>
                  <a:gd name="T43" fmla="*/ 57 h 568"/>
                  <a:gd name="T44" fmla="*/ 551 w 559"/>
                  <a:gd name="T45" fmla="*/ 29 h 568"/>
                  <a:gd name="T46" fmla="*/ 552 w 559"/>
                  <a:gd name="T47" fmla="*/ 0 h 568"/>
                  <a:gd name="T48" fmla="*/ 559 w 559"/>
                  <a:gd name="T49" fmla="*/ 0 h 568"/>
                  <a:gd name="T50" fmla="*/ 558 w 559"/>
                  <a:gd name="T51" fmla="*/ 29 h 568"/>
                  <a:gd name="T52" fmla="*/ 556 w 559"/>
                  <a:gd name="T53" fmla="*/ 59 h 568"/>
                  <a:gd name="T54" fmla="*/ 553 w 559"/>
                  <a:gd name="T55" fmla="*/ 87 h 568"/>
                  <a:gd name="T56" fmla="*/ 548 w 559"/>
                  <a:gd name="T57" fmla="*/ 116 h 568"/>
                  <a:gd name="T58" fmla="*/ 534 w 559"/>
                  <a:gd name="T59" fmla="*/ 170 h 568"/>
                  <a:gd name="T60" fmla="*/ 526 w 559"/>
                  <a:gd name="T61" fmla="*/ 196 h 568"/>
                  <a:gd name="T62" fmla="*/ 516 w 559"/>
                  <a:gd name="T63" fmla="*/ 222 h 568"/>
                  <a:gd name="T64" fmla="*/ 493 w 559"/>
                  <a:gd name="T65" fmla="*/ 271 h 568"/>
                  <a:gd name="T66" fmla="*/ 465 w 559"/>
                  <a:gd name="T67" fmla="*/ 318 h 568"/>
                  <a:gd name="T68" fmla="*/ 433 w 559"/>
                  <a:gd name="T69" fmla="*/ 362 h 568"/>
                  <a:gd name="T70" fmla="*/ 397 w 559"/>
                  <a:gd name="T71" fmla="*/ 402 h 568"/>
                  <a:gd name="T72" fmla="*/ 377 w 559"/>
                  <a:gd name="T73" fmla="*/ 421 h 568"/>
                  <a:gd name="T74" fmla="*/ 357 w 559"/>
                  <a:gd name="T75" fmla="*/ 438 h 568"/>
                  <a:gd name="T76" fmla="*/ 315 w 559"/>
                  <a:gd name="T77" fmla="*/ 472 h 568"/>
                  <a:gd name="T78" fmla="*/ 269 w 559"/>
                  <a:gd name="T79" fmla="*/ 500 h 568"/>
                  <a:gd name="T80" fmla="*/ 245 w 559"/>
                  <a:gd name="T81" fmla="*/ 512 h 568"/>
                  <a:gd name="T82" fmla="*/ 220 w 559"/>
                  <a:gd name="T83" fmla="*/ 524 h 568"/>
                  <a:gd name="T84" fmla="*/ 194 w 559"/>
                  <a:gd name="T85" fmla="*/ 534 h 568"/>
                  <a:gd name="T86" fmla="*/ 168 w 559"/>
                  <a:gd name="T87" fmla="*/ 543 h 568"/>
                  <a:gd name="T88" fmla="*/ 141 w 559"/>
                  <a:gd name="T89" fmla="*/ 550 h 568"/>
                  <a:gd name="T90" fmla="*/ 114 w 559"/>
                  <a:gd name="T91" fmla="*/ 557 h 568"/>
                  <a:gd name="T92" fmla="*/ 58 w 559"/>
                  <a:gd name="T93" fmla="*/ 565 h 568"/>
                  <a:gd name="T94" fmla="*/ 0 w 559"/>
                  <a:gd name="T95" fmla="*/ 568 h 568"/>
                  <a:gd name="T96" fmla="*/ 0 w 559"/>
                  <a:gd name="T97" fmla="*/ 560 h 5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9"/>
                  <a:gd name="T148" fmla="*/ 0 h 568"/>
                  <a:gd name="T149" fmla="*/ 559 w 559"/>
                  <a:gd name="T150" fmla="*/ 568 h 5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9" h="568">
                    <a:moveTo>
                      <a:pt x="0" y="560"/>
                    </a:moveTo>
                    <a:lnTo>
                      <a:pt x="58" y="557"/>
                    </a:lnTo>
                    <a:lnTo>
                      <a:pt x="113" y="549"/>
                    </a:lnTo>
                    <a:lnTo>
                      <a:pt x="139" y="542"/>
                    </a:lnTo>
                    <a:lnTo>
                      <a:pt x="166" y="535"/>
                    </a:lnTo>
                    <a:lnTo>
                      <a:pt x="192" y="526"/>
                    </a:lnTo>
                    <a:lnTo>
                      <a:pt x="216" y="517"/>
                    </a:lnTo>
                    <a:lnTo>
                      <a:pt x="241" y="505"/>
                    </a:lnTo>
                    <a:lnTo>
                      <a:pt x="265" y="493"/>
                    </a:lnTo>
                    <a:lnTo>
                      <a:pt x="311" y="465"/>
                    </a:lnTo>
                    <a:lnTo>
                      <a:pt x="352" y="432"/>
                    </a:lnTo>
                    <a:lnTo>
                      <a:pt x="372" y="415"/>
                    </a:lnTo>
                    <a:lnTo>
                      <a:pt x="392" y="396"/>
                    </a:lnTo>
                    <a:lnTo>
                      <a:pt x="427" y="357"/>
                    </a:lnTo>
                    <a:lnTo>
                      <a:pt x="459" y="313"/>
                    </a:lnTo>
                    <a:lnTo>
                      <a:pt x="486" y="267"/>
                    </a:lnTo>
                    <a:lnTo>
                      <a:pt x="509" y="218"/>
                    </a:lnTo>
                    <a:lnTo>
                      <a:pt x="519" y="192"/>
                    </a:lnTo>
                    <a:lnTo>
                      <a:pt x="527" y="167"/>
                    </a:lnTo>
                    <a:lnTo>
                      <a:pt x="541" y="113"/>
                    </a:lnTo>
                    <a:lnTo>
                      <a:pt x="546" y="85"/>
                    </a:lnTo>
                    <a:lnTo>
                      <a:pt x="549" y="57"/>
                    </a:lnTo>
                    <a:lnTo>
                      <a:pt x="551" y="29"/>
                    </a:lnTo>
                    <a:lnTo>
                      <a:pt x="552" y="0"/>
                    </a:lnTo>
                    <a:lnTo>
                      <a:pt x="559" y="0"/>
                    </a:lnTo>
                    <a:lnTo>
                      <a:pt x="558" y="29"/>
                    </a:lnTo>
                    <a:lnTo>
                      <a:pt x="556" y="59"/>
                    </a:lnTo>
                    <a:lnTo>
                      <a:pt x="553" y="87"/>
                    </a:lnTo>
                    <a:lnTo>
                      <a:pt x="548" y="116"/>
                    </a:lnTo>
                    <a:lnTo>
                      <a:pt x="534" y="170"/>
                    </a:lnTo>
                    <a:lnTo>
                      <a:pt x="526" y="196"/>
                    </a:lnTo>
                    <a:lnTo>
                      <a:pt x="516" y="222"/>
                    </a:lnTo>
                    <a:lnTo>
                      <a:pt x="493" y="271"/>
                    </a:lnTo>
                    <a:lnTo>
                      <a:pt x="465" y="318"/>
                    </a:lnTo>
                    <a:lnTo>
                      <a:pt x="433" y="362"/>
                    </a:lnTo>
                    <a:lnTo>
                      <a:pt x="397" y="402"/>
                    </a:lnTo>
                    <a:lnTo>
                      <a:pt x="377" y="421"/>
                    </a:lnTo>
                    <a:lnTo>
                      <a:pt x="357" y="438"/>
                    </a:lnTo>
                    <a:lnTo>
                      <a:pt x="315" y="472"/>
                    </a:lnTo>
                    <a:lnTo>
                      <a:pt x="269" y="500"/>
                    </a:lnTo>
                    <a:lnTo>
                      <a:pt x="245" y="512"/>
                    </a:lnTo>
                    <a:lnTo>
                      <a:pt x="220" y="524"/>
                    </a:lnTo>
                    <a:lnTo>
                      <a:pt x="194" y="534"/>
                    </a:lnTo>
                    <a:lnTo>
                      <a:pt x="168" y="543"/>
                    </a:lnTo>
                    <a:lnTo>
                      <a:pt x="141" y="550"/>
                    </a:lnTo>
                    <a:lnTo>
                      <a:pt x="114" y="557"/>
                    </a:lnTo>
                    <a:lnTo>
                      <a:pt x="58" y="565"/>
                    </a:lnTo>
                    <a:lnTo>
                      <a:pt x="0" y="568"/>
                    </a:lnTo>
                    <a:lnTo>
                      <a:pt x="0" y="560"/>
                    </a:lnTo>
                    <a:close/>
                  </a:path>
                </a:pathLst>
              </a:custGeom>
              <a:solidFill>
                <a:srgbClr val="000000"/>
              </a:solidFill>
              <a:ln w="9525">
                <a:noFill/>
                <a:round/>
                <a:headEnd/>
                <a:tailEnd/>
              </a:ln>
            </p:spPr>
            <p:txBody>
              <a:bodyPr/>
              <a:lstStyle/>
              <a:p>
                <a:endParaRPr lang="he-IL"/>
              </a:p>
            </p:txBody>
          </p:sp>
          <p:sp>
            <p:nvSpPr>
              <p:cNvPr id="865" name="Freeform 60"/>
              <p:cNvSpPr>
                <a:spLocks/>
              </p:cNvSpPr>
              <p:nvPr/>
            </p:nvSpPr>
            <p:spPr bwMode="auto">
              <a:xfrm>
                <a:off x="4442" y="3284"/>
                <a:ext cx="1" cy="8"/>
              </a:xfrm>
              <a:custGeom>
                <a:avLst/>
                <a:gdLst>
                  <a:gd name="T0" fmla="*/ 0 w 1"/>
                  <a:gd name="T1" fmla="*/ 8 h 8"/>
                  <a:gd name="T2" fmla="*/ 0 w 1"/>
                  <a:gd name="T3" fmla="*/ 0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8"/>
                    </a:moveTo>
                    <a:lnTo>
                      <a:pt x="0" y="0"/>
                    </a:lnTo>
                    <a:lnTo>
                      <a:pt x="0" y="8"/>
                    </a:lnTo>
                    <a:close/>
                  </a:path>
                </a:pathLst>
              </a:custGeom>
              <a:solidFill>
                <a:srgbClr val="000000"/>
              </a:solidFill>
              <a:ln w="9525">
                <a:noFill/>
                <a:round/>
                <a:headEnd/>
                <a:tailEnd/>
              </a:ln>
            </p:spPr>
            <p:txBody>
              <a:bodyPr/>
              <a:lstStyle/>
              <a:p>
                <a:endParaRPr lang="he-IL"/>
              </a:p>
            </p:txBody>
          </p:sp>
          <p:sp>
            <p:nvSpPr>
              <p:cNvPr id="866" name="Freeform 61"/>
              <p:cNvSpPr>
                <a:spLocks/>
              </p:cNvSpPr>
              <p:nvPr/>
            </p:nvSpPr>
            <p:spPr bwMode="auto">
              <a:xfrm>
                <a:off x="4442" y="2156"/>
                <a:ext cx="559" cy="568"/>
              </a:xfrm>
              <a:custGeom>
                <a:avLst/>
                <a:gdLst>
                  <a:gd name="T0" fmla="*/ 552 w 559"/>
                  <a:gd name="T1" fmla="*/ 568 h 568"/>
                  <a:gd name="T2" fmla="*/ 549 w 559"/>
                  <a:gd name="T3" fmla="*/ 509 h 568"/>
                  <a:gd name="T4" fmla="*/ 541 w 559"/>
                  <a:gd name="T5" fmla="*/ 454 h 568"/>
                  <a:gd name="T6" fmla="*/ 535 w 559"/>
                  <a:gd name="T7" fmla="*/ 428 h 568"/>
                  <a:gd name="T8" fmla="*/ 527 w 559"/>
                  <a:gd name="T9" fmla="*/ 401 h 568"/>
                  <a:gd name="T10" fmla="*/ 519 w 559"/>
                  <a:gd name="T11" fmla="*/ 375 h 568"/>
                  <a:gd name="T12" fmla="*/ 509 w 559"/>
                  <a:gd name="T13" fmla="*/ 349 h 568"/>
                  <a:gd name="T14" fmla="*/ 486 w 559"/>
                  <a:gd name="T15" fmla="*/ 300 h 568"/>
                  <a:gd name="T16" fmla="*/ 473 w 559"/>
                  <a:gd name="T17" fmla="*/ 277 h 568"/>
                  <a:gd name="T18" fmla="*/ 459 w 559"/>
                  <a:gd name="T19" fmla="*/ 255 h 568"/>
                  <a:gd name="T20" fmla="*/ 427 w 559"/>
                  <a:gd name="T21" fmla="*/ 211 h 568"/>
                  <a:gd name="T22" fmla="*/ 410 w 559"/>
                  <a:gd name="T23" fmla="*/ 191 h 568"/>
                  <a:gd name="T24" fmla="*/ 392 w 559"/>
                  <a:gd name="T25" fmla="*/ 171 h 568"/>
                  <a:gd name="T26" fmla="*/ 352 w 559"/>
                  <a:gd name="T27" fmla="*/ 135 h 568"/>
                  <a:gd name="T28" fmla="*/ 310 w 559"/>
                  <a:gd name="T29" fmla="*/ 102 h 568"/>
                  <a:gd name="T30" fmla="*/ 287 w 559"/>
                  <a:gd name="T31" fmla="*/ 88 h 568"/>
                  <a:gd name="T32" fmla="*/ 265 w 559"/>
                  <a:gd name="T33" fmla="*/ 75 h 568"/>
                  <a:gd name="T34" fmla="*/ 241 w 559"/>
                  <a:gd name="T35" fmla="*/ 63 h 568"/>
                  <a:gd name="T36" fmla="*/ 216 w 559"/>
                  <a:gd name="T37" fmla="*/ 51 h 568"/>
                  <a:gd name="T38" fmla="*/ 165 w 559"/>
                  <a:gd name="T39" fmla="*/ 32 h 568"/>
                  <a:gd name="T40" fmla="*/ 112 w 559"/>
                  <a:gd name="T41" fmla="*/ 19 h 568"/>
                  <a:gd name="T42" fmla="*/ 85 w 559"/>
                  <a:gd name="T43" fmla="*/ 14 h 568"/>
                  <a:gd name="T44" fmla="*/ 58 w 559"/>
                  <a:gd name="T45" fmla="*/ 10 h 568"/>
                  <a:gd name="T46" fmla="*/ 0 w 559"/>
                  <a:gd name="T47" fmla="*/ 7 h 568"/>
                  <a:gd name="T48" fmla="*/ 0 w 559"/>
                  <a:gd name="T49" fmla="*/ 0 h 568"/>
                  <a:gd name="T50" fmla="*/ 58 w 559"/>
                  <a:gd name="T51" fmla="*/ 3 h 568"/>
                  <a:gd name="T52" fmla="*/ 87 w 559"/>
                  <a:gd name="T53" fmla="*/ 7 h 568"/>
                  <a:gd name="T54" fmla="*/ 114 w 559"/>
                  <a:gd name="T55" fmla="*/ 12 h 568"/>
                  <a:gd name="T56" fmla="*/ 168 w 559"/>
                  <a:gd name="T57" fmla="*/ 25 h 568"/>
                  <a:gd name="T58" fmla="*/ 219 w 559"/>
                  <a:gd name="T59" fmla="*/ 44 h 568"/>
                  <a:gd name="T60" fmla="*/ 245 w 559"/>
                  <a:gd name="T61" fmla="*/ 56 h 568"/>
                  <a:gd name="T62" fmla="*/ 269 w 559"/>
                  <a:gd name="T63" fmla="*/ 68 h 568"/>
                  <a:gd name="T64" fmla="*/ 292 w 559"/>
                  <a:gd name="T65" fmla="*/ 82 h 568"/>
                  <a:gd name="T66" fmla="*/ 315 w 559"/>
                  <a:gd name="T67" fmla="*/ 96 h 568"/>
                  <a:gd name="T68" fmla="*/ 357 w 559"/>
                  <a:gd name="T69" fmla="*/ 129 h 568"/>
                  <a:gd name="T70" fmla="*/ 397 w 559"/>
                  <a:gd name="T71" fmla="*/ 165 h 568"/>
                  <a:gd name="T72" fmla="*/ 415 w 559"/>
                  <a:gd name="T73" fmla="*/ 185 h 568"/>
                  <a:gd name="T74" fmla="*/ 433 w 559"/>
                  <a:gd name="T75" fmla="*/ 206 h 568"/>
                  <a:gd name="T76" fmla="*/ 465 w 559"/>
                  <a:gd name="T77" fmla="*/ 250 h 568"/>
                  <a:gd name="T78" fmla="*/ 479 w 559"/>
                  <a:gd name="T79" fmla="*/ 272 h 568"/>
                  <a:gd name="T80" fmla="*/ 493 w 559"/>
                  <a:gd name="T81" fmla="*/ 296 h 568"/>
                  <a:gd name="T82" fmla="*/ 516 w 559"/>
                  <a:gd name="T83" fmla="*/ 345 h 568"/>
                  <a:gd name="T84" fmla="*/ 526 w 559"/>
                  <a:gd name="T85" fmla="*/ 372 h 568"/>
                  <a:gd name="T86" fmla="*/ 534 w 559"/>
                  <a:gd name="T87" fmla="*/ 398 h 568"/>
                  <a:gd name="T88" fmla="*/ 542 w 559"/>
                  <a:gd name="T89" fmla="*/ 425 h 568"/>
                  <a:gd name="T90" fmla="*/ 548 w 559"/>
                  <a:gd name="T91" fmla="*/ 452 h 568"/>
                  <a:gd name="T92" fmla="*/ 556 w 559"/>
                  <a:gd name="T93" fmla="*/ 509 h 568"/>
                  <a:gd name="T94" fmla="*/ 559 w 559"/>
                  <a:gd name="T95" fmla="*/ 568 h 568"/>
                  <a:gd name="T96" fmla="*/ 552 w 559"/>
                  <a:gd name="T97" fmla="*/ 568 h 5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9"/>
                  <a:gd name="T148" fmla="*/ 0 h 568"/>
                  <a:gd name="T149" fmla="*/ 559 w 559"/>
                  <a:gd name="T150" fmla="*/ 568 h 5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9" h="568">
                    <a:moveTo>
                      <a:pt x="552" y="568"/>
                    </a:moveTo>
                    <a:lnTo>
                      <a:pt x="549" y="509"/>
                    </a:lnTo>
                    <a:lnTo>
                      <a:pt x="541" y="454"/>
                    </a:lnTo>
                    <a:lnTo>
                      <a:pt x="535" y="428"/>
                    </a:lnTo>
                    <a:lnTo>
                      <a:pt x="527" y="401"/>
                    </a:lnTo>
                    <a:lnTo>
                      <a:pt x="519" y="375"/>
                    </a:lnTo>
                    <a:lnTo>
                      <a:pt x="509" y="349"/>
                    </a:lnTo>
                    <a:lnTo>
                      <a:pt x="486" y="300"/>
                    </a:lnTo>
                    <a:lnTo>
                      <a:pt x="473" y="277"/>
                    </a:lnTo>
                    <a:lnTo>
                      <a:pt x="459" y="255"/>
                    </a:lnTo>
                    <a:lnTo>
                      <a:pt x="427" y="211"/>
                    </a:lnTo>
                    <a:lnTo>
                      <a:pt x="410" y="191"/>
                    </a:lnTo>
                    <a:lnTo>
                      <a:pt x="392" y="171"/>
                    </a:lnTo>
                    <a:lnTo>
                      <a:pt x="352" y="135"/>
                    </a:lnTo>
                    <a:lnTo>
                      <a:pt x="310" y="102"/>
                    </a:lnTo>
                    <a:lnTo>
                      <a:pt x="287" y="88"/>
                    </a:lnTo>
                    <a:lnTo>
                      <a:pt x="265" y="75"/>
                    </a:lnTo>
                    <a:lnTo>
                      <a:pt x="241" y="63"/>
                    </a:lnTo>
                    <a:lnTo>
                      <a:pt x="216" y="51"/>
                    </a:lnTo>
                    <a:lnTo>
                      <a:pt x="165" y="32"/>
                    </a:lnTo>
                    <a:lnTo>
                      <a:pt x="112" y="19"/>
                    </a:lnTo>
                    <a:lnTo>
                      <a:pt x="85" y="14"/>
                    </a:lnTo>
                    <a:lnTo>
                      <a:pt x="58" y="10"/>
                    </a:lnTo>
                    <a:lnTo>
                      <a:pt x="0" y="7"/>
                    </a:lnTo>
                    <a:lnTo>
                      <a:pt x="0" y="0"/>
                    </a:lnTo>
                    <a:lnTo>
                      <a:pt x="58" y="3"/>
                    </a:lnTo>
                    <a:lnTo>
                      <a:pt x="87" y="7"/>
                    </a:lnTo>
                    <a:lnTo>
                      <a:pt x="114" y="12"/>
                    </a:lnTo>
                    <a:lnTo>
                      <a:pt x="168" y="25"/>
                    </a:lnTo>
                    <a:lnTo>
                      <a:pt x="219" y="44"/>
                    </a:lnTo>
                    <a:lnTo>
                      <a:pt x="245" y="56"/>
                    </a:lnTo>
                    <a:lnTo>
                      <a:pt x="269" y="68"/>
                    </a:lnTo>
                    <a:lnTo>
                      <a:pt x="292" y="82"/>
                    </a:lnTo>
                    <a:lnTo>
                      <a:pt x="315" y="96"/>
                    </a:lnTo>
                    <a:lnTo>
                      <a:pt x="357" y="129"/>
                    </a:lnTo>
                    <a:lnTo>
                      <a:pt x="397" y="165"/>
                    </a:lnTo>
                    <a:lnTo>
                      <a:pt x="415" y="185"/>
                    </a:lnTo>
                    <a:lnTo>
                      <a:pt x="433" y="206"/>
                    </a:lnTo>
                    <a:lnTo>
                      <a:pt x="465" y="250"/>
                    </a:lnTo>
                    <a:lnTo>
                      <a:pt x="479" y="272"/>
                    </a:lnTo>
                    <a:lnTo>
                      <a:pt x="493" y="296"/>
                    </a:lnTo>
                    <a:lnTo>
                      <a:pt x="516" y="345"/>
                    </a:lnTo>
                    <a:lnTo>
                      <a:pt x="526" y="372"/>
                    </a:lnTo>
                    <a:lnTo>
                      <a:pt x="534" y="398"/>
                    </a:lnTo>
                    <a:lnTo>
                      <a:pt x="542" y="425"/>
                    </a:lnTo>
                    <a:lnTo>
                      <a:pt x="548" y="452"/>
                    </a:lnTo>
                    <a:lnTo>
                      <a:pt x="556" y="509"/>
                    </a:lnTo>
                    <a:lnTo>
                      <a:pt x="559" y="568"/>
                    </a:lnTo>
                    <a:lnTo>
                      <a:pt x="552" y="568"/>
                    </a:lnTo>
                    <a:close/>
                  </a:path>
                </a:pathLst>
              </a:custGeom>
              <a:solidFill>
                <a:srgbClr val="000000"/>
              </a:solidFill>
              <a:ln w="9525">
                <a:noFill/>
                <a:round/>
                <a:headEnd/>
                <a:tailEnd/>
              </a:ln>
            </p:spPr>
            <p:txBody>
              <a:bodyPr/>
              <a:lstStyle/>
              <a:p>
                <a:endParaRPr lang="he-IL"/>
              </a:p>
            </p:txBody>
          </p:sp>
          <p:sp>
            <p:nvSpPr>
              <p:cNvPr id="867" name="Freeform 62"/>
              <p:cNvSpPr>
                <a:spLocks/>
              </p:cNvSpPr>
              <p:nvPr/>
            </p:nvSpPr>
            <p:spPr bwMode="auto">
              <a:xfrm>
                <a:off x="4994" y="2724"/>
                <a:ext cx="7" cy="1"/>
              </a:xfrm>
              <a:custGeom>
                <a:avLst/>
                <a:gdLst>
                  <a:gd name="T0" fmla="*/ 7 w 7"/>
                  <a:gd name="T1" fmla="*/ 0 h 1"/>
                  <a:gd name="T2" fmla="*/ 0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7" y="0"/>
                    </a:moveTo>
                    <a:lnTo>
                      <a:pt x="0" y="0"/>
                    </a:lnTo>
                    <a:lnTo>
                      <a:pt x="7" y="0"/>
                    </a:lnTo>
                    <a:close/>
                  </a:path>
                </a:pathLst>
              </a:custGeom>
              <a:solidFill>
                <a:srgbClr val="000000"/>
              </a:solidFill>
              <a:ln w="9525">
                <a:noFill/>
                <a:round/>
                <a:headEnd/>
                <a:tailEnd/>
              </a:ln>
            </p:spPr>
            <p:txBody>
              <a:bodyPr/>
              <a:lstStyle/>
              <a:p>
                <a:endParaRPr lang="he-IL"/>
              </a:p>
            </p:txBody>
          </p:sp>
          <p:sp>
            <p:nvSpPr>
              <p:cNvPr id="868" name="Freeform 63"/>
              <p:cNvSpPr>
                <a:spLocks/>
              </p:cNvSpPr>
              <p:nvPr/>
            </p:nvSpPr>
            <p:spPr bwMode="auto">
              <a:xfrm>
                <a:off x="4442" y="2156"/>
                <a:ext cx="1" cy="7"/>
              </a:xfrm>
              <a:custGeom>
                <a:avLst/>
                <a:gdLst>
                  <a:gd name="T0" fmla="*/ 0 w 1"/>
                  <a:gd name="T1" fmla="*/ 0 h 7"/>
                  <a:gd name="T2" fmla="*/ 0 w 1"/>
                  <a:gd name="T3" fmla="*/ 7 h 7"/>
                  <a:gd name="T4" fmla="*/ 0 w 1"/>
                  <a:gd name="T5" fmla="*/ 0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7"/>
                    </a:lnTo>
                    <a:lnTo>
                      <a:pt x="0" y="0"/>
                    </a:lnTo>
                    <a:close/>
                  </a:path>
                </a:pathLst>
              </a:custGeom>
              <a:solidFill>
                <a:srgbClr val="000000"/>
              </a:solidFill>
              <a:ln w="9525">
                <a:noFill/>
                <a:round/>
                <a:headEnd/>
                <a:tailEnd/>
              </a:ln>
            </p:spPr>
            <p:txBody>
              <a:bodyPr/>
              <a:lstStyle/>
              <a:p>
                <a:endParaRPr lang="he-IL"/>
              </a:p>
            </p:txBody>
          </p:sp>
          <p:sp>
            <p:nvSpPr>
              <p:cNvPr id="869" name="Freeform 64"/>
              <p:cNvSpPr>
                <a:spLocks/>
              </p:cNvSpPr>
              <p:nvPr/>
            </p:nvSpPr>
            <p:spPr bwMode="auto">
              <a:xfrm>
                <a:off x="4206" y="2183"/>
                <a:ext cx="444" cy="1080"/>
              </a:xfrm>
              <a:custGeom>
                <a:avLst/>
                <a:gdLst>
                  <a:gd name="T0" fmla="*/ 412 w 444"/>
                  <a:gd name="T1" fmla="*/ 0 h 1080"/>
                  <a:gd name="T2" fmla="*/ 416 w 444"/>
                  <a:gd name="T3" fmla="*/ 1 h 1080"/>
                  <a:gd name="T4" fmla="*/ 418 w 444"/>
                  <a:gd name="T5" fmla="*/ 2 h 1080"/>
                  <a:gd name="T6" fmla="*/ 420 w 444"/>
                  <a:gd name="T7" fmla="*/ 3 h 1080"/>
                  <a:gd name="T8" fmla="*/ 423 w 444"/>
                  <a:gd name="T9" fmla="*/ 4 h 1080"/>
                  <a:gd name="T10" fmla="*/ 304 w 444"/>
                  <a:gd name="T11" fmla="*/ 298 h 1080"/>
                  <a:gd name="T12" fmla="*/ 444 w 444"/>
                  <a:gd name="T13" fmla="*/ 301 h 1080"/>
                  <a:gd name="T14" fmla="*/ 15 w 444"/>
                  <a:gd name="T15" fmla="*/ 1080 h 1080"/>
                  <a:gd name="T16" fmla="*/ 0 w 444"/>
                  <a:gd name="T17" fmla="*/ 1070 h 1080"/>
                  <a:gd name="T18" fmla="*/ 361 w 444"/>
                  <a:gd name="T19" fmla="*/ 354 h 1080"/>
                  <a:gd name="T20" fmla="*/ 236 w 444"/>
                  <a:gd name="T21" fmla="*/ 352 h 1080"/>
                  <a:gd name="T22" fmla="*/ 412 w 444"/>
                  <a:gd name="T23" fmla="*/ 0 h 10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4"/>
                  <a:gd name="T37" fmla="*/ 0 h 1080"/>
                  <a:gd name="T38" fmla="*/ 444 w 444"/>
                  <a:gd name="T39" fmla="*/ 1080 h 10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4" h="1080">
                    <a:moveTo>
                      <a:pt x="412" y="0"/>
                    </a:moveTo>
                    <a:lnTo>
                      <a:pt x="416" y="1"/>
                    </a:lnTo>
                    <a:lnTo>
                      <a:pt x="418" y="2"/>
                    </a:lnTo>
                    <a:lnTo>
                      <a:pt x="420" y="3"/>
                    </a:lnTo>
                    <a:lnTo>
                      <a:pt x="423" y="4"/>
                    </a:lnTo>
                    <a:lnTo>
                      <a:pt x="304" y="298"/>
                    </a:lnTo>
                    <a:lnTo>
                      <a:pt x="444" y="301"/>
                    </a:lnTo>
                    <a:lnTo>
                      <a:pt x="15" y="1080"/>
                    </a:lnTo>
                    <a:lnTo>
                      <a:pt x="0" y="1070"/>
                    </a:lnTo>
                    <a:lnTo>
                      <a:pt x="361" y="354"/>
                    </a:lnTo>
                    <a:lnTo>
                      <a:pt x="236" y="352"/>
                    </a:lnTo>
                    <a:lnTo>
                      <a:pt x="412" y="0"/>
                    </a:lnTo>
                    <a:close/>
                  </a:path>
                </a:pathLst>
              </a:custGeom>
              <a:solidFill>
                <a:srgbClr val="CC0000"/>
              </a:solidFill>
              <a:ln w="9525">
                <a:noFill/>
                <a:round/>
                <a:headEnd/>
                <a:tailEnd/>
              </a:ln>
            </p:spPr>
            <p:txBody>
              <a:bodyPr/>
              <a:lstStyle/>
              <a:p>
                <a:endParaRPr lang="he-IL"/>
              </a:p>
            </p:txBody>
          </p:sp>
          <p:sp>
            <p:nvSpPr>
              <p:cNvPr id="870" name="Freeform 65"/>
              <p:cNvSpPr>
                <a:spLocks/>
              </p:cNvSpPr>
              <p:nvPr/>
            </p:nvSpPr>
            <p:spPr bwMode="auto">
              <a:xfrm>
                <a:off x="4370" y="2842"/>
                <a:ext cx="461" cy="229"/>
              </a:xfrm>
              <a:custGeom>
                <a:avLst/>
                <a:gdLst>
                  <a:gd name="T0" fmla="*/ 90 w 461"/>
                  <a:gd name="T1" fmla="*/ 226 h 229"/>
                  <a:gd name="T2" fmla="*/ 121 w 461"/>
                  <a:gd name="T3" fmla="*/ 221 h 229"/>
                  <a:gd name="T4" fmla="*/ 158 w 461"/>
                  <a:gd name="T5" fmla="*/ 211 h 229"/>
                  <a:gd name="T6" fmla="*/ 224 w 461"/>
                  <a:gd name="T7" fmla="*/ 184 h 229"/>
                  <a:gd name="T8" fmla="*/ 270 w 461"/>
                  <a:gd name="T9" fmla="*/ 166 h 229"/>
                  <a:gd name="T10" fmla="*/ 303 w 461"/>
                  <a:gd name="T11" fmla="*/ 155 h 229"/>
                  <a:gd name="T12" fmla="*/ 329 w 461"/>
                  <a:gd name="T13" fmla="*/ 144 h 229"/>
                  <a:gd name="T14" fmla="*/ 351 w 461"/>
                  <a:gd name="T15" fmla="*/ 130 h 229"/>
                  <a:gd name="T16" fmla="*/ 370 w 461"/>
                  <a:gd name="T17" fmla="*/ 115 h 229"/>
                  <a:gd name="T18" fmla="*/ 388 w 461"/>
                  <a:gd name="T19" fmla="*/ 97 h 229"/>
                  <a:gd name="T20" fmla="*/ 416 w 461"/>
                  <a:gd name="T21" fmla="*/ 66 h 229"/>
                  <a:gd name="T22" fmla="*/ 460 w 461"/>
                  <a:gd name="T23" fmla="*/ 15 h 229"/>
                  <a:gd name="T24" fmla="*/ 461 w 461"/>
                  <a:gd name="T25" fmla="*/ 12 h 229"/>
                  <a:gd name="T26" fmla="*/ 455 w 461"/>
                  <a:gd name="T27" fmla="*/ 4 h 229"/>
                  <a:gd name="T28" fmla="*/ 453 w 461"/>
                  <a:gd name="T29" fmla="*/ 0 h 229"/>
                  <a:gd name="T30" fmla="*/ 425 w 461"/>
                  <a:gd name="T31" fmla="*/ 10 h 229"/>
                  <a:gd name="T32" fmla="*/ 411 w 461"/>
                  <a:gd name="T33" fmla="*/ 14 h 229"/>
                  <a:gd name="T34" fmla="*/ 396 w 461"/>
                  <a:gd name="T35" fmla="*/ 15 h 229"/>
                  <a:gd name="T36" fmla="*/ 344 w 461"/>
                  <a:gd name="T37" fmla="*/ 13 h 229"/>
                  <a:gd name="T38" fmla="*/ 293 w 461"/>
                  <a:gd name="T39" fmla="*/ 12 h 229"/>
                  <a:gd name="T40" fmla="*/ 215 w 461"/>
                  <a:gd name="T41" fmla="*/ 12 h 229"/>
                  <a:gd name="T42" fmla="*/ 191 w 461"/>
                  <a:gd name="T43" fmla="*/ 15 h 229"/>
                  <a:gd name="T44" fmla="*/ 168 w 461"/>
                  <a:gd name="T45" fmla="*/ 19 h 229"/>
                  <a:gd name="T46" fmla="*/ 134 w 461"/>
                  <a:gd name="T47" fmla="*/ 28 h 229"/>
                  <a:gd name="T48" fmla="*/ 88 w 461"/>
                  <a:gd name="T49" fmla="*/ 41 h 229"/>
                  <a:gd name="T50" fmla="*/ 63 w 461"/>
                  <a:gd name="T51" fmla="*/ 46 h 229"/>
                  <a:gd name="T52" fmla="*/ 38 w 461"/>
                  <a:gd name="T53" fmla="*/ 50 h 229"/>
                  <a:gd name="T54" fmla="*/ 20 w 461"/>
                  <a:gd name="T55" fmla="*/ 67 h 229"/>
                  <a:gd name="T56" fmla="*/ 14 w 461"/>
                  <a:gd name="T57" fmla="*/ 77 h 229"/>
                  <a:gd name="T58" fmla="*/ 9 w 461"/>
                  <a:gd name="T59" fmla="*/ 87 h 229"/>
                  <a:gd name="T60" fmla="*/ 5 w 461"/>
                  <a:gd name="T61" fmla="*/ 98 h 229"/>
                  <a:gd name="T62" fmla="*/ 2 w 461"/>
                  <a:gd name="T63" fmla="*/ 110 h 229"/>
                  <a:gd name="T64" fmla="*/ 1 w 461"/>
                  <a:gd name="T65" fmla="*/ 122 h 229"/>
                  <a:gd name="T66" fmla="*/ 0 w 461"/>
                  <a:gd name="T67" fmla="*/ 144 h 229"/>
                  <a:gd name="T68" fmla="*/ 3 w 461"/>
                  <a:gd name="T69" fmla="*/ 161 h 229"/>
                  <a:gd name="T70" fmla="*/ 7 w 461"/>
                  <a:gd name="T71" fmla="*/ 178 h 229"/>
                  <a:gd name="T72" fmla="*/ 14 w 461"/>
                  <a:gd name="T73" fmla="*/ 194 h 229"/>
                  <a:gd name="T74" fmla="*/ 23 w 461"/>
                  <a:gd name="T75" fmla="*/ 207 h 229"/>
                  <a:gd name="T76" fmla="*/ 34 w 461"/>
                  <a:gd name="T77" fmla="*/ 218 h 229"/>
                  <a:gd name="T78" fmla="*/ 47 w 461"/>
                  <a:gd name="T79" fmla="*/ 225 h 229"/>
                  <a:gd name="T80" fmla="*/ 54 w 461"/>
                  <a:gd name="T81" fmla="*/ 228 h 229"/>
                  <a:gd name="T82" fmla="*/ 62 w 461"/>
                  <a:gd name="T83" fmla="*/ 229 h 2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1"/>
                  <a:gd name="T127" fmla="*/ 0 h 229"/>
                  <a:gd name="T128" fmla="*/ 461 w 461"/>
                  <a:gd name="T129" fmla="*/ 229 h 2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1" h="229">
                    <a:moveTo>
                      <a:pt x="72" y="229"/>
                    </a:moveTo>
                    <a:lnTo>
                      <a:pt x="90" y="226"/>
                    </a:lnTo>
                    <a:lnTo>
                      <a:pt x="106" y="224"/>
                    </a:lnTo>
                    <a:lnTo>
                      <a:pt x="121" y="221"/>
                    </a:lnTo>
                    <a:lnTo>
                      <a:pt x="134" y="218"/>
                    </a:lnTo>
                    <a:lnTo>
                      <a:pt x="158" y="211"/>
                    </a:lnTo>
                    <a:lnTo>
                      <a:pt x="179" y="203"/>
                    </a:lnTo>
                    <a:lnTo>
                      <a:pt x="224" y="184"/>
                    </a:lnTo>
                    <a:lnTo>
                      <a:pt x="253" y="172"/>
                    </a:lnTo>
                    <a:lnTo>
                      <a:pt x="270" y="166"/>
                    </a:lnTo>
                    <a:lnTo>
                      <a:pt x="289" y="160"/>
                    </a:lnTo>
                    <a:lnTo>
                      <a:pt x="303" y="155"/>
                    </a:lnTo>
                    <a:lnTo>
                      <a:pt x="317" y="150"/>
                    </a:lnTo>
                    <a:lnTo>
                      <a:pt x="329" y="144"/>
                    </a:lnTo>
                    <a:lnTo>
                      <a:pt x="340" y="137"/>
                    </a:lnTo>
                    <a:lnTo>
                      <a:pt x="351" y="130"/>
                    </a:lnTo>
                    <a:lnTo>
                      <a:pt x="361" y="123"/>
                    </a:lnTo>
                    <a:lnTo>
                      <a:pt x="370" y="115"/>
                    </a:lnTo>
                    <a:lnTo>
                      <a:pt x="379" y="107"/>
                    </a:lnTo>
                    <a:lnTo>
                      <a:pt x="388" y="97"/>
                    </a:lnTo>
                    <a:lnTo>
                      <a:pt x="397" y="88"/>
                    </a:lnTo>
                    <a:lnTo>
                      <a:pt x="416" y="66"/>
                    </a:lnTo>
                    <a:lnTo>
                      <a:pt x="437" y="42"/>
                    </a:lnTo>
                    <a:lnTo>
                      <a:pt x="460" y="15"/>
                    </a:lnTo>
                    <a:lnTo>
                      <a:pt x="461" y="14"/>
                    </a:lnTo>
                    <a:lnTo>
                      <a:pt x="461" y="12"/>
                    </a:lnTo>
                    <a:lnTo>
                      <a:pt x="459" y="8"/>
                    </a:lnTo>
                    <a:lnTo>
                      <a:pt x="455" y="4"/>
                    </a:lnTo>
                    <a:lnTo>
                      <a:pt x="454" y="2"/>
                    </a:lnTo>
                    <a:lnTo>
                      <a:pt x="453" y="0"/>
                    </a:lnTo>
                    <a:lnTo>
                      <a:pt x="438" y="5"/>
                    </a:lnTo>
                    <a:lnTo>
                      <a:pt x="425" y="10"/>
                    </a:lnTo>
                    <a:lnTo>
                      <a:pt x="418" y="12"/>
                    </a:lnTo>
                    <a:lnTo>
                      <a:pt x="411" y="14"/>
                    </a:lnTo>
                    <a:lnTo>
                      <a:pt x="404" y="15"/>
                    </a:lnTo>
                    <a:lnTo>
                      <a:pt x="396" y="15"/>
                    </a:lnTo>
                    <a:lnTo>
                      <a:pt x="370" y="15"/>
                    </a:lnTo>
                    <a:lnTo>
                      <a:pt x="344" y="13"/>
                    </a:lnTo>
                    <a:lnTo>
                      <a:pt x="318" y="12"/>
                    </a:lnTo>
                    <a:lnTo>
                      <a:pt x="293" y="12"/>
                    </a:lnTo>
                    <a:lnTo>
                      <a:pt x="228" y="12"/>
                    </a:lnTo>
                    <a:lnTo>
                      <a:pt x="215" y="12"/>
                    </a:lnTo>
                    <a:lnTo>
                      <a:pt x="203" y="13"/>
                    </a:lnTo>
                    <a:lnTo>
                      <a:pt x="191" y="15"/>
                    </a:lnTo>
                    <a:lnTo>
                      <a:pt x="179" y="17"/>
                    </a:lnTo>
                    <a:lnTo>
                      <a:pt x="168" y="19"/>
                    </a:lnTo>
                    <a:lnTo>
                      <a:pt x="156" y="22"/>
                    </a:lnTo>
                    <a:lnTo>
                      <a:pt x="134" y="28"/>
                    </a:lnTo>
                    <a:lnTo>
                      <a:pt x="111" y="35"/>
                    </a:lnTo>
                    <a:lnTo>
                      <a:pt x="88" y="41"/>
                    </a:lnTo>
                    <a:lnTo>
                      <a:pt x="76" y="44"/>
                    </a:lnTo>
                    <a:lnTo>
                      <a:pt x="63" y="46"/>
                    </a:lnTo>
                    <a:lnTo>
                      <a:pt x="51" y="48"/>
                    </a:lnTo>
                    <a:lnTo>
                      <a:pt x="38" y="50"/>
                    </a:lnTo>
                    <a:lnTo>
                      <a:pt x="28" y="58"/>
                    </a:lnTo>
                    <a:lnTo>
                      <a:pt x="20" y="67"/>
                    </a:lnTo>
                    <a:lnTo>
                      <a:pt x="17" y="72"/>
                    </a:lnTo>
                    <a:lnTo>
                      <a:pt x="14" y="77"/>
                    </a:lnTo>
                    <a:lnTo>
                      <a:pt x="11" y="82"/>
                    </a:lnTo>
                    <a:lnTo>
                      <a:pt x="9" y="87"/>
                    </a:lnTo>
                    <a:lnTo>
                      <a:pt x="6" y="92"/>
                    </a:lnTo>
                    <a:lnTo>
                      <a:pt x="5" y="98"/>
                    </a:lnTo>
                    <a:lnTo>
                      <a:pt x="3" y="104"/>
                    </a:lnTo>
                    <a:lnTo>
                      <a:pt x="2" y="110"/>
                    </a:lnTo>
                    <a:lnTo>
                      <a:pt x="1" y="116"/>
                    </a:lnTo>
                    <a:lnTo>
                      <a:pt x="1" y="122"/>
                    </a:lnTo>
                    <a:lnTo>
                      <a:pt x="0" y="135"/>
                    </a:lnTo>
                    <a:lnTo>
                      <a:pt x="0" y="144"/>
                    </a:lnTo>
                    <a:lnTo>
                      <a:pt x="1" y="153"/>
                    </a:lnTo>
                    <a:lnTo>
                      <a:pt x="3" y="161"/>
                    </a:lnTo>
                    <a:lnTo>
                      <a:pt x="5" y="170"/>
                    </a:lnTo>
                    <a:lnTo>
                      <a:pt x="7" y="178"/>
                    </a:lnTo>
                    <a:lnTo>
                      <a:pt x="10" y="186"/>
                    </a:lnTo>
                    <a:lnTo>
                      <a:pt x="14" y="194"/>
                    </a:lnTo>
                    <a:lnTo>
                      <a:pt x="18" y="201"/>
                    </a:lnTo>
                    <a:lnTo>
                      <a:pt x="23" y="207"/>
                    </a:lnTo>
                    <a:lnTo>
                      <a:pt x="28" y="213"/>
                    </a:lnTo>
                    <a:lnTo>
                      <a:pt x="34" y="218"/>
                    </a:lnTo>
                    <a:lnTo>
                      <a:pt x="40" y="222"/>
                    </a:lnTo>
                    <a:lnTo>
                      <a:pt x="47" y="225"/>
                    </a:lnTo>
                    <a:lnTo>
                      <a:pt x="51" y="227"/>
                    </a:lnTo>
                    <a:lnTo>
                      <a:pt x="54" y="228"/>
                    </a:lnTo>
                    <a:lnTo>
                      <a:pt x="58" y="228"/>
                    </a:lnTo>
                    <a:lnTo>
                      <a:pt x="62" y="229"/>
                    </a:lnTo>
                    <a:lnTo>
                      <a:pt x="72" y="229"/>
                    </a:lnTo>
                    <a:close/>
                  </a:path>
                </a:pathLst>
              </a:custGeom>
              <a:solidFill>
                <a:srgbClr val="000000"/>
              </a:solidFill>
              <a:ln w="9525">
                <a:noFill/>
                <a:round/>
                <a:headEnd/>
                <a:tailEnd/>
              </a:ln>
            </p:spPr>
            <p:txBody>
              <a:bodyPr/>
              <a:lstStyle/>
              <a:p>
                <a:endParaRPr lang="he-IL"/>
              </a:p>
            </p:txBody>
          </p:sp>
          <p:sp>
            <p:nvSpPr>
              <p:cNvPr id="871" name="Freeform 66"/>
              <p:cNvSpPr>
                <a:spLocks/>
              </p:cNvSpPr>
              <p:nvPr/>
            </p:nvSpPr>
            <p:spPr bwMode="auto">
              <a:xfrm>
                <a:off x="4388" y="2865"/>
                <a:ext cx="412" cy="84"/>
              </a:xfrm>
              <a:custGeom>
                <a:avLst/>
                <a:gdLst>
                  <a:gd name="T0" fmla="*/ 11 w 412"/>
                  <a:gd name="T1" fmla="*/ 77 h 84"/>
                  <a:gd name="T2" fmla="*/ 18 w 412"/>
                  <a:gd name="T3" fmla="*/ 82 h 84"/>
                  <a:gd name="T4" fmla="*/ 25 w 412"/>
                  <a:gd name="T5" fmla="*/ 84 h 84"/>
                  <a:gd name="T6" fmla="*/ 34 w 412"/>
                  <a:gd name="T7" fmla="*/ 83 h 84"/>
                  <a:gd name="T8" fmla="*/ 44 w 412"/>
                  <a:gd name="T9" fmla="*/ 78 h 84"/>
                  <a:gd name="T10" fmla="*/ 64 w 412"/>
                  <a:gd name="T11" fmla="*/ 68 h 84"/>
                  <a:gd name="T12" fmla="*/ 84 w 412"/>
                  <a:gd name="T13" fmla="*/ 59 h 84"/>
                  <a:gd name="T14" fmla="*/ 112 w 412"/>
                  <a:gd name="T15" fmla="*/ 50 h 84"/>
                  <a:gd name="T16" fmla="*/ 136 w 412"/>
                  <a:gd name="T17" fmla="*/ 44 h 84"/>
                  <a:gd name="T18" fmla="*/ 166 w 412"/>
                  <a:gd name="T19" fmla="*/ 40 h 84"/>
                  <a:gd name="T20" fmla="*/ 200 w 412"/>
                  <a:gd name="T21" fmla="*/ 37 h 84"/>
                  <a:gd name="T22" fmla="*/ 241 w 412"/>
                  <a:gd name="T23" fmla="*/ 36 h 84"/>
                  <a:gd name="T24" fmla="*/ 289 w 412"/>
                  <a:gd name="T25" fmla="*/ 36 h 84"/>
                  <a:gd name="T26" fmla="*/ 312 w 412"/>
                  <a:gd name="T27" fmla="*/ 39 h 84"/>
                  <a:gd name="T28" fmla="*/ 330 w 412"/>
                  <a:gd name="T29" fmla="*/ 39 h 84"/>
                  <a:gd name="T30" fmla="*/ 361 w 412"/>
                  <a:gd name="T31" fmla="*/ 33 h 84"/>
                  <a:gd name="T32" fmla="*/ 379 w 412"/>
                  <a:gd name="T33" fmla="*/ 28 h 84"/>
                  <a:gd name="T34" fmla="*/ 390 w 412"/>
                  <a:gd name="T35" fmla="*/ 23 h 84"/>
                  <a:gd name="T36" fmla="*/ 402 w 412"/>
                  <a:gd name="T37" fmla="*/ 15 h 84"/>
                  <a:gd name="T38" fmla="*/ 412 w 412"/>
                  <a:gd name="T39" fmla="*/ 0 h 84"/>
                  <a:gd name="T40" fmla="*/ 402 w 412"/>
                  <a:gd name="T41" fmla="*/ 7 h 84"/>
                  <a:gd name="T42" fmla="*/ 394 w 412"/>
                  <a:gd name="T43" fmla="*/ 10 h 84"/>
                  <a:gd name="T44" fmla="*/ 384 w 412"/>
                  <a:gd name="T45" fmla="*/ 10 h 84"/>
                  <a:gd name="T46" fmla="*/ 355 w 412"/>
                  <a:gd name="T47" fmla="*/ 9 h 84"/>
                  <a:gd name="T48" fmla="*/ 287 w 412"/>
                  <a:gd name="T49" fmla="*/ 5 h 84"/>
                  <a:gd name="T50" fmla="*/ 226 w 412"/>
                  <a:gd name="T51" fmla="*/ 2 h 84"/>
                  <a:gd name="T52" fmla="*/ 188 w 412"/>
                  <a:gd name="T53" fmla="*/ 5 h 84"/>
                  <a:gd name="T54" fmla="*/ 139 w 412"/>
                  <a:gd name="T55" fmla="*/ 12 h 84"/>
                  <a:gd name="T56" fmla="*/ 97 w 412"/>
                  <a:gd name="T57" fmla="*/ 21 h 84"/>
                  <a:gd name="T58" fmla="*/ 62 w 412"/>
                  <a:gd name="T59" fmla="*/ 30 h 84"/>
                  <a:gd name="T60" fmla="*/ 33 w 412"/>
                  <a:gd name="T61" fmla="*/ 40 h 84"/>
                  <a:gd name="T62" fmla="*/ 14 w 412"/>
                  <a:gd name="T63" fmla="*/ 50 h 84"/>
                  <a:gd name="T64" fmla="*/ 5 w 412"/>
                  <a:gd name="T65" fmla="*/ 56 h 84"/>
                  <a:gd name="T66" fmla="*/ 1 w 412"/>
                  <a:gd name="T67" fmla="*/ 60 h 84"/>
                  <a:gd name="T68" fmla="*/ 0 w 412"/>
                  <a:gd name="T69" fmla="*/ 64 h 84"/>
                  <a:gd name="T70" fmla="*/ 0 w 412"/>
                  <a:gd name="T71" fmla="*/ 67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2"/>
                  <a:gd name="T109" fmla="*/ 0 h 84"/>
                  <a:gd name="T110" fmla="*/ 412 w 412"/>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2" h="84">
                    <a:moveTo>
                      <a:pt x="1" y="69"/>
                    </a:moveTo>
                    <a:lnTo>
                      <a:pt x="11" y="77"/>
                    </a:lnTo>
                    <a:lnTo>
                      <a:pt x="15" y="79"/>
                    </a:lnTo>
                    <a:lnTo>
                      <a:pt x="18" y="82"/>
                    </a:lnTo>
                    <a:lnTo>
                      <a:pt x="22" y="83"/>
                    </a:lnTo>
                    <a:lnTo>
                      <a:pt x="25" y="84"/>
                    </a:lnTo>
                    <a:lnTo>
                      <a:pt x="31" y="84"/>
                    </a:lnTo>
                    <a:lnTo>
                      <a:pt x="34" y="83"/>
                    </a:lnTo>
                    <a:lnTo>
                      <a:pt x="37" y="82"/>
                    </a:lnTo>
                    <a:lnTo>
                      <a:pt x="44" y="78"/>
                    </a:lnTo>
                    <a:lnTo>
                      <a:pt x="53" y="74"/>
                    </a:lnTo>
                    <a:lnTo>
                      <a:pt x="64" y="68"/>
                    </a:lnTo>
                    <a:lnTo>
                      <a:pt x="77" y="62"/>
                    </a:lnTo>
                    <a:lnTo>
                      <a:pt x="84" y="59"/>
                    </a:lnTo>
                    <a:lnTo>
                      <a:pt x="93" y="56"/>
                    </a:lnTo>
                    <a:lnTo>
                      <a:pt x="112" y="50"/>
                    </a:lnTo>
                    <a:lnTo>
                      <a:pt x="124" y="47"/>
                    </a:lnTo>
                    <a:lnTo>
                      <a:pt x="136" y="44"/>
                    </a:lnTo>
                    <a:lnTo>
                      <a:pt x="150" y="42"/>
                    </a:lnTo>
                    <a:lnTo>
                      <a:pt x="166" y="40"/>
                    </a:lnTo>
                    <a:lnTo>
                      <a:pt x="182" y="38"/>
                    </a:lnTo>
                    <a:lnTo>
                      <a:pt x="200" y="37"/>
                    </a:lnTo>
                    <a:lnTo>
                      <a:pt x="220" y="36"/>
                    </a:lnTo>
                    <a:lnTo>
                      <a:pt x="241" y="36"/>
                    </a:lnTo>
                    <a:lnTo>
                      <a:pt x="264" y="36"/>
                    </a:lnTo>
                    <a:lnTo>
                      <a:pt x="289" y="36"/>
                    </a:lnTo>
                    <a:lnTo>
                      <a:pt x="301" y="37"/>
                    </a:lnTo>
                    <a:lnTo>
                      <a:pt x="312" y="39"/>
                    </a:lnTo>
                    <a:lnTo>
                      <a:pt x="323" y="40"/>
                    </a:lnTo>
                    <a:lnTo>
                      <a:pt x="330" y="39"/>
                    </a:lnTo>
                    <a:lnTo>
                      <a:pt x="337" y="38"/>
                    </a:lnTo>
                    <a:lnTo>
                      <a:pt x="361" y="33"/>
                    </a:lnTo>
                    <a:lnTo>
                      <a:pt x="371" y="31"/>
                    </a:lnTo>
                    <a:lnTo>
                      <a:pt x="379" y="28"/>
                    </a:lnTo>
                    <a:lnTo>
                      <a:pt x="386" y="25"/>
                    </a:lnTo>
                    <a:lnTo>
                      <a:pt x="390" y="23"/>
                    </a:lnTo>
                    <a:lnTo>
                      <a:pt x="394" y="21"/>
                    </a:lnTo>
                    <a:lnTo>
                      <a:pt x="402" y="15"/>
                    </a:lnTo>
                    <a:lnTo>
                      <a:pt x="410" y="8"/>
                    </a:lnTo>
                    <a:lnTo>
                      <a:pt x="412" y="0"/>
                    </a:lnTo>
                    <a:lnTo>
                      <a:pt x="407" y="4"/>
                    </a:lnTo>
                    <a:lnTo>
                      <a:pt x="402" y="7"/>
                    </a:lnTo>
                    <a:lnTo>
                      <a:pt x="398" y="9"/>
                    </a:lnTo>
                    <a:lnTo>
                      <a:pt x="394" y="10"/>
                    </a:lnTo>
                    <a:lnTo>
                      <a:pt x="389" y="10"/>
                    </a:lnTo>
                    <a:lnTo>
                      <a:pt x="384" y="10"/>
                    </a:lnTo>
                    <a:lnTo>
                      <a:pt x="372" y="10"/>
                    </a:lnTo>
                    <a:lnTo>
                      <a:pt x="355" y="9"/>
                    </a:lnTo>
                    <a:lnTo>
                      <a:pt x="335" y="8"/>
                    </a:lnTo>
                    <a:lnTo>
                      <a:pt x="287" y="5"/>
                    </a:lnTo>
                    <a:lnTo>
                      <a:pt x="243" y="2"/>
                    </a:lnTo>
                    <a:lnTo>
                      <a:pt x="226" y="2"/>
                    </a:lnTo>
                    <a:lnTo>
                      <a:pt x="216" y="2"/>
                    </a:lnTo>
                    <a:lnTo>
                      <a:pt x="188" y="5"/>
                    </a:lnTo>
                    <a:lnTo>
                      <a:pt x="163" y="8"/>
                    </a:lnTo>
                    <a:lnTo>
                      <a:pt x="139" y="12"/>
                    </a:lnTo>
                    <a:lnTo>
                      <a:pt x="117" y="16"/>
                    </a:lnTo>
                    <a:lnTo>
                      <a:pt x="97" y="21"/>
                    </a:lnTo>
                    <a:lnTo>
                      <a:pt x="78" y="25"/>
                    </a:lnTo>
                    <a:lnTo>
                      <a:pt x="62" y="30"/>
                    </a:lnTo>
                    <a:lnTo>
                      <a:pt x="46" y="35"/>
                    </a:lnTo>
                    <a:lnTo>
                      <a:pt x="33" y="40"/>
                    </a:lnTo>
                    <a:lnTo>
                      <a:pt x="23" y="45"/>
                    </a:lnTo>
                    <a:lnTo>
                      <a:pt x="14" y="50"/>
                    </a:lnTo>
                    <a:lnTo>
                      <a:pt x="7" y="54"/>
                    </a:lnTo>
                    <a:lnTo>
                      <a:pt x="5" y="56"/>
                    </a:lnTo>
                    <a:lnTo>
                      <a:pt x="3" y="58"/>
                    </a:lnTo>
                    <a:lnTo>
                      <a:pt x="1" y="60"/>
                    </a:lnTo>
                    <a:lnTo>
                      <a:pt x="0" y="62"/>
                    </a:lnTo>
                    <a:lnTo>
                      <a:pt x="0" y="64"/>
                    </a:lnTo>
                    <a:lnTo>
                      <a:pt x="0" y="66"/>
                    </a:lnTo>
                    <a:lnTo>
                      <a:pt x="0" y="67"/>
                    </a:lnTo>
                    <a:lnTo>
                      <a:pt x="1" y="69"/>
                    </a:lnTo>
                    <a:close/>
                  </a:path>
                </a:pathLst>
              </a:custGeom>
              <a:solidFill>
                <a:srgbClr val="FFFFFF"/>
              </a:solidFill>
              <a:ln w="9525">
                <a:noFill/>
                <a:round/>
                <a:headEnd/>
                <a:tailEnd/>
              </a:ln>
            </p:spPr>
            <p:txBody>
              <a:bodyPr/>
              <a:lstStyle/>
              <a:p>
                <a:endParaRPr lang="he-IL"/>
              </a:p>
            </p:txBody>
          </p:sp>
          <p:sp>
            <p:nvSpPr>
              <p:cNvPr id="872" name="Freeform 67"/>
              <p:cNvSpPr>
                <a:spLocks/>
              </p:cNvSpPr>
              <p:nvPr/>
            </p:nvSpPr>
            <p:spPr bwMode="auto">
              <a:xfrm>
                <a:off x="4381" y="2913"/>
                <a:ext cx="385" cy="66"/>
              </a:xfrm>
              <a:custGeom>
                <a:avLst/>
                <a:gdLst>
                  <a:gd name="T0" fmla="*/ 3 w 385"/>
                  <a:gd name="T1" fmla="*/ 62 h 66"/>
                  <a:gd name="T2" fmla="*/ 10 w 385"/>
                  <a:gd name="T3" fmla="*/ 64 h 66"/>
                  <a:gd name="T4" fmla="*/ 20 w 385"/>
                  <a:gd name="T5" fmla="*/ 66 h 66"/>
                  <a:gd name="T6" fmla="*/ 30 w 385"/>
                  <a:gd name="T7" fmla="*/ 66 h 66"/>
                  <a:gd name="T8" fmla="*/ 42 w 385"/>
                  <a:gd name="T9" fmla="*/ 64 h 66"/>
                  <a:gd name="T10" fmla="*/ 67 w 385"/>
                  <a:gd name="T11" fmla="*/ 57 h 66"/>
                  <a:gd name="T12" fmla="*/ 99 w 385"/>
                  <a:gd name="T13" fmla="*/ 44 h 66"/>
                  <a:gd name="T14" fmla="*/ 121 w 385"/>
                  <a:gd name="T15" fmla="*/ 38 h 66"/>
                  <a:gd name="T16" fmla="*/ 143 w 385"/>
                  <a:gd name="T17" fmla="*/ 35 h 66"/>
                  <a:gd name="T18" fmla="*/ 168 w 385"/>
                  <a:gd name="T19" fmla="*/ 34 h 66"/>
                  <a:gd name="T20" fmla="*/ 222 w 385"/>
                  <a:gd name="T21" fmla="*/ 34 h 66"/>
                  <a:gd name="T22" fmla="*/ 238 w 385"/>
                  <a:gd name="T23" fmla="*/ 37 h 66"/>
                  <a:gd name="T24" fmla="*/ 266 w 385"/>
                  <a:gd name="T25" fmla="*/ 38 h 66"/>
                  <a:gd name="T26" fmla="*/ 300 w 385"/>
                  <a:gd name="T27" fmla="*/ 36 h 66"/>
                  <a:gd name="T28" fmla="*/ 316 w 385"/>
                  <a:gd name="T29" fmla="*/ 34 h 66"/>
                  <a:gd name="T30" fmla="*/ 331 w 385"/>
                  <a:gd name="T31" fmla="*/ 30 h 66"/>
                  <a:gd name="T32" fmla="*/ 347 w 385"/>
                  <a:gd name="T33" fmla="*/ 25 h 66"/>
                  <a:gd name="T34" fmla="*/ 362 w 385"/>
                  <a:gd name="T35" fmla="*/ 17 h 66"/>
                  <a:gd name="T36" fmla="*/ 377 w 385"/>
                  <a:gd name="T37" fmla="*/ 7 h 66"/>
                  <a:gd name="T38" fmla="*/ 383 w 385"/>
                  <a:gd name="T39" fmla="*/ 1 h 66"/>
                  <a:gd name="T40" fmla="*/ 379 w 385"/>
                  <a:gd name="T41" fmla="*/ 0 h 66"/>
                  <a:gd name="T42" fmla="*/ 371 w 385"/>
                  <a:gd name="T43" fmla="*/ 0 h 66"/>
                  <a:gd name="T44" fmla="*/ 354 w 385"/>
                  <a:gd name="T45" fmla="*/ 3 h 66"/>
                  <a:gd name="T46" fmla="*/ 343 w 385"/>
                  <a:gd name="T47" fmla="*/ 6 h 66"/>
                  <a:gd name="T48" fmla="*/ 330 w 385"/>
                  <a:gd name="T49" fmla="*/ 7 h 66"/>
                  <a:gd name="T50" fmla="*/ 314 w 385"/>
                  <a:gd name="T51" fmla="*/ 5 h 66"/>
                  <a:gd name="T52" fmla="*/ 298 w 385"/>
                  <a:gd name="T53" fmla="*/ 3 h 66"/>
                  <a:gd name="T54" fmla="*/ 247 w 385"/>
                  <a:gd name="T55" fmla="*/ 2 h 66"/>
                  <a:gd name="T56" fmla="*/ 196 w 385"/>
                  <a:gd name="T57" fmla="*/ 2 h 66"/>
                  <a:gd name="T58" fmla="*/ 169 w 385"/>
                  <a:gd name="T59" fmla="*/ 3 h 66"/>
                  <a:gd name="T60" fmla="*/ 157 w 385"/>
                  <a:gd name="T61" fmla="*/ 5 h 66"/>
                  <a:gd name="T62" fmla="*/ 134 w 385"/>
                  <a:gd name="T63" fmla="*/ 12 h 66"/>
                  <a:gd name="T64" fmla="*/ 97 w 385"/>
                  <a:gd name="T65" fmla="*/ 24 h 66"/>
                  <a:gd name="T66" fmla="*/ 61 w 385"/>
                  <a:gd name="T67" fmla="*/ 34 h 66"/>
                  <a:gd name="T68" fmla="*/ 29 w 385"/>
                  <a:gd name="T69" fmla="*/ 44 h 66"/>
                  <a:gd name="T70" fmla="*/ 15 w 385"/>
                  <a:gd name="T71" fmla="*/ 49 h 66"/>
                  <a:gd name="T72" fmla="*/ 5 w 385"/>
                  <a:gd name="T73" fmla="*/ 55 h 66"/>
                  <a:gd name="T74" fmla="*/ 1 w 385"/>
                  <a:gd name="T75" fmla="*/ 59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5"/>
                  <a:gd name="T115" fmla="*/ 0 h 66"/>
                  <a:gd name="T116" fmla="*/ 385 w 385"/>
                  <a:gd name="T117" fmla="*/ 66 h 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5" h="66">
                    <a:moveTo>
                      <a:pt x="0" y="60"/>
                    </a:moveTo>
                    <a:lnTo>
                      <a:pt x="3" y="62"/>
                    </a:lnTo>
                    <a:lnTo>
                      <a:pt x="7" y="64"/>
                    </a:lnTo>
                    <a:lnTo>
                      <a:pt x="10" y="64"/>
                    </a:lnTo>
                    <a:lnTo>
                      <a:pt x="13" y="65"/>
                    </a:lnTo>
                    <a:lnTo>
                      <a:pt x="20" y="66"/>
                    </a:lnTo>
                    <a:lnTo>
                      <a:pt x="25" y="66"/>
                    </a:lnTo>
                    <a:lnTo>
                      <a:pt x="30" y="66"/>
                    </a:lnTo>
                    <a:lnTo>
                      <a:pt x="35" y="65"/>
                    </a:lnTo>
                    <a:lnTo>
                      <a:pt x="42" y="64"/>
                    </a:lnTo>
                    <a:lnTo>
                      <a:pt x="58" y="60"/>
                    </a:lnTo>
                    <a:lnTo>
                      <a:pt x="67" y="57"/>
                    </a:lnTo>
                    <a:lnTo>
                      <a:pt x="76" y="53"/>
                    </a:lnTo>
                    <a:lnTo>
                      <a:pt x="99" y="44"/>
                    </a:lnTo>
                    <a:lnTo>
                      <a:pt x="110" y="41"/>
                    </a:lnTo>
                    <a:lnTo>
                      <a:pt x="121" y="38"/>
                    </a:lnTo>
                    <a:lnTo>
                      <a:pt x="132" y="36"/>
                    </a:lnTo>
                    <a:lnTo>
                      <a:pt x="143" y="35"/>
                    </a:lnTo>
                    <a:lnTo>
                      <a:pt x="155" y="34"/>
                    </a:lnTo>
                    <a:lnTo>
                      <a:pt x="168" y="34"/>
                    </a:lnTo>
                    <a:lnTo>
                      <a:pt x="213" y="34"/>
                    </a:lnTo>
                    <a:lnTo>
                      <a:pt x="222" y="34"/>
                    </a:lnTo>
                    <a:lnTo>
                      <a:pt x="230" y="36"/>
                    </a:lnTo>
                    <a:lnTo>
                      <a:pt x="238" y="37"/>
                    </a:lnTo>
                    <a:lnTo>
                      <a:pt x="247" y="38"/>
                    </a:lnTo>
                    <a:lnTo>
                      <a:pt x="266" y="38"/>
                    </a:lnTo>
                    <a:lnTo>
                      <a:pt x="284" y="37"/>
                    </a:lnTo>
                    <a:lnTo>
                      <a:pt x="300" y="36"/>
                    </a:lnTo>
                    <a:lnTo>
                      <a:pt x="308" y="35"/>
                    </a:lnTo>
                    <a:lnTo>
                      <a:pt x="316" y="34"/>
                    </a:lnTo>
                    <a:lnTo>
                      <a:pt x="324" y="32"/>
                    </a:lnTo>
                    <a:lnTo>
                      <a:pt x="331" y="30"/>
                    </a:lnTo>
                    <a:lnTo>
                      <a:pt x="339" y="28"/>
                    </a:lnTo>
                    <a:lnTo>
                      <a:pt x="347" y="25"/>
                    </a:lnTo>
                    <a:lnTo>
                      <a:pt x="354" y="22"/>
                    </a:lnTo>
                    <a:lnTo>
                      <a:pt x="362" y="17"/>
                    </a:lnTo>
                    <a:lnTo>
                      <a:pt x="369" y="13"/>
                    </a:lnTo>
                    <a:lnTo>
                      <a:pt x="377" y="7"/>
                    </a:lnTo>
                    <a:lnTo>
                      <a:pt x="385" y="2"/>
                    </a:lnTo>
                    <a:lnTo>
                      <a:pt x="383" y="1"/>
                    </a:lnTo>
                    <a:lnTo>
                      <a:pt x="381" y="1"/>
                    </a:lnTo>
                    <a:lnTo>
                      <a:pt x="379" y="0"/>
                    </a:lnTo>
                    <a:lnTo>
                      <a:pt x="377" y="0"/>
                    </a:lnTo>
                    <a:lnTo>
                      <a:pt x="371" y="0"/>
                    </a:lnTo>
                    <a:lnTo>
                      <a:pt x="365" y="1"/>
                    </a:lnTo>
                    <a:lnTo>
                      <a:pt x="354" y="3"/>
                    </a:lnTo>
                    <a:lnTo>
                      <a:pt x="348" y="5"/>
                    </a:lnTo>
                    <a:lnTo>
                      <a:pt x="343" y="6"/>
                    </a:lnTo>
                    <a:lnTo>
                      <a:pt x="337" y="7"/>
                    </a:lnTo>
                    <a:lnTo>
                      <a:pt x="330" y="7"/>
                    </a:lnTo>
                    <a:lnTo>
                      <a:pt x="322" y="7"/>
                    </a:lnTo>
                    <a:lnTo>
                      <a:pt x="314" y="5"/>
                    </a:lnTo>
                    <a:lnTo>
                      <a:pt x="307" y="4"/>
                    </a:lnTo>
                    <a:lnTo>
                      <a:pt x="298" y="3"/>
                    </a:lnTo>
                    <a:lnTo>
                      <a:pt x="271" y="3"/>
                    </a:lnTo>
                    <a:lnTo>
                      <a:pt x="247" y="2"/>
                    </a:lnTo>
                    <a:lnTo>
                      <a:pt x="224" y="2"/>
                    </a:lnTo>
                    <a:lnTo>
                      <a:pt x="196" y="2"/>
                    </a:lnTo>
                    <a:lnTo>
                      <a:pt x="182" y="2"/>
                    </a:lnTo>
                    <a:lnTo>
                      <a:pt x="169" y="3"/>
                    </a:lnTo>
                    <a:lnTo>
                      <a:pt x="163" y="4"/>
                    </a:lnTo>
                    <a:lnTo>
                      <a:pt x="157" y="5"/>
                    </a:lnTo>
                    <a:lnTo>
                      <a:pt x="146" y="8"/>
                    </a:lnTo>
                    <a:lnTo>
                      <a:pt x="134" y="12"/>
                    </a:lnTo>
                    <a:lnTo>
                      <a:pt x="123" y="16"/>
                    </a:lnTo>
                    <a:lnTo>
                      <a:pt x="97" y="24"/>
                    </a:lnTo>
                    <a:lnTo>
                      <a:pt x="76" y="30"/>
                    </a:lnTo>
                    <a:lnTo>
                      <a:pt x="61" y="34"/>
                    </a:lnTo>
                    <a:lnTo>
                      <a:pt x="45" y="39"/>
                    </a:lnTo>
                    <a:lnTo>
                      <a:pt x="29" y="44"/>
                    </a:lnTo>
                    <a:lnTo>
                      <a:pt x="22" y="46"/>
                    </a:lnTo>
                    <a:lnTo>
                      <a:pt x="15" y="49"/>
                    </a:lnTo>
                    <a:lnTo>
                      <a:pt x="10" y="52"/>
                    </a:lnTo>
                    <a:lnTo>
                      <a:pt x="5" y="55"/>
                    </a:lnTo>
                    <a:lnTo>
                      <a:pt x="2" y="57"/>
                    </a:lnTo>
                    <a:lnTo>
                      <a:pt x="1" y="59"/>
                    </a:lnTo>
                    <a:lnTo>
                      <a:pt x="0" y="60"/>
                    </a:lnTo>
                    <a:close/>
                  </a:path>
                </a:pathLst>
              </a:custGeom>
              <a:solidFill>
                <a:srgbClr val="FFFFFF"/>
              </a:solidFill>
              <a:ln w="9525">
                <a:noFill/>
                <a:round/>
                <a:headEnd/>
                <a:tailEnd/>
              </a:ln>
            </p:spPr>
            <p:txBody>
              <a:bodyPr/>
              <a:lstStyle/>
              <a:p>
                <a:endParaRPr lang="he-IL"/>
              </a:p>
            </p:txBody>
          </p:sp>
          <p:sp>
            <p:nvSpPr>
              <p:cNvPr id="873" name="Freeform 68"/>
              <p:cNvSpPr>
                <a:spLocks/>
              </p:cNvSpPr>
              <p:nvPr/>
            </p:nvSpPr>
            <p:spPr bwMode="auto">
              <a:xfrm>
                <a:off x="4389" y="2956"/>
                <a:ext cx="325" cy="57"/>
              </a:xfrm>
              <a:custGeom>
                <a:avLst/>
                <a:gdLst>
                  <a:gd name="T0" fmla="*/ 0 w 325"/>
                  <a:gd name="T1" fmla="*/ 50 h 57"/>
                  <a:gd name="T2" fmla="*/ 3 w 325"/>
                  <a:gd name="T3" fmla="*/ 47 h 57"/>
                  <a:gd name="T4" fmla="*/ 9 w 325"/>
                  <a:gd name="T5" fmla="*/ 43 h 57"/>
                  <a:gd name="T6" fmla="*/ 16 w 325"/>
                  <a:gd name="T7" fmla="*/ 39 h 57"/>
                  <a:gd name="T8" fmla="*/ 24 w 325"/>
                  <a:gd name="T9" fmla="*/ 35 h 57"/>
                  <a:gd name="T10" fmla="*/ 34 w 325"/>
                  <a:gd name="T11" fmla="*/ 31 h 57"/>
                  <a:gd name="T12" fmla="*/ 44 w 325"/>
                  <a:gd name="T13" fmla="*/ 27 h 57"/>
                  <a:gd name="T14" fmla="*/ 68 w 325"/>
                  <a:gd name="T15" fmla="*/ 20 h 57"/>
                  <a:gd name="T16" fmla="*/ 79 w 325"/>
                  <a:gd name="T17" fmla="*/ 17 h 57"/>
                  <a:gd name="T18" fmla="*/ 90 w 325"/>
                  <a:gd name="T19" fmla="*/ 14 h 57"/>
                  <a:gd name="T20" fmla="*/ 112 w 325"/>
                  <a:gd name="T21" fmla="*/ 9 h 57"/>
                  <a:gd name="T22" fmla="*/ 121 w 325"/>
                  <a:gd name="T23" fmla="*/ 7 h 57"/>
                  <a:gd name="T24" fmla="*/ 130 w 325"/>
                  <a:gd name="T25" fmla="*/ 5 h 57"/>
                  <a:gd name="T26" fmla="*/ 137 w 325"/>
                  <a:gd name="T27" fmla="*/ 5 h 57"/>
                  <a:gd name="T28" fmla="*/ 142 w 325"/>
                  <a:gd name="T29" fmla="*/ 4 h 57"/>
                  <a:gd name="T30" fmla="*/ 230 w 325"/>
                  <a:gd name="T31" fmla="*/ 4 h 57"/>
                  <a:gd name="T32" fmla="*/ 318 w 325"/>
                  <a:gd name="T33" fmla="*/ 3 h 57"/>
                  <a:gd name="T34" fmla="*/ 325 w 325"/>
                  <a:gd name="T35" fmla="*/ 0 h 57"/>
                  <a:gd name="T36" fmla="*/ 309 w 325"/>
                  <a:gd name="T37" fmla="*/ 9 h 57"/>
                  <a:gd name="T38" fmla="*/ 301 w 325"/>
                  <a:gd name="T39" fmla="*/ 13 h 57"/>
                  <a:gd name="T40" fmla="*/ 293 w 325"/>
                  <a:gd name="T41" fmla="*/ 17 h 57"/>
                  <a:gd name="T42" fmla="*/ 278 w 325"/>
                  <a:gd name="T43" fmla="*/ 23 h 57"/>
                  <a:gd name="T44" fmla="*/ 264 w 325"/>
                  <a:gd name="T45" fmla="*/ 27 h 57"/>
                  <a:gd name="T46" fmla="*/ 249 w 325"/>
                  <a:gd name="T47" fmla="*/ 31 h 57"/>
                  <a:gd name="T48" fmla="*/ 233 w 325"/>
                  <a:gd name="T49" fmla="*/ 34 h 57"/>
                  <a:gd name="T50" fmla="*/ 216 w 325"/>
                  <a:gd name="T51" fmla="*/ 36 h 57"/>
                  <a:gd name="T52" fmla="*/ 198 w 325"/>
                  <a:gd name="T53" fmla="*/ 39 h 57"/>
                  <a:gd name="T54" fmla="*/ 155 w 325"/>
                  <a:gd name="T55" fmla="*/ 44 h 57"/>
                  <a:gd name="T56" fmla="*/ 110 w 325"/>
                  <a:gd name="T57" fmla="*/ 50 h 57"/>
                  <a:gd name="T58" fmla="*/ 74 w 325"/>
                  <a:gd name="T59" fmla="*/ 54 h 57"/>
                  <a:gd name="T60" fmla="*/ 62 w 325"/>
                  <a:gd name="T61" fmla="*/ 56 h 57"/>
                  <a:gd name="T62" fmla="*/ 57 w 325"/>
                  <a:gd name="T63" fmla="*/ 56 h 57"/>
                  <a:gd name="T64" fmla="*/ 43 w 325"/>
                  <a:gd name="T65" fmla="*/ 56 h 57"/>
                  <a:gd name="T66" fmla="*/ 32 w 325"/>
                  <a:gd name="T67" fmla="*/ 57 h 57"/>
                  <a:gd name="T68" fmla="*/ 23 w 325"/>
                  <a:gd name="T69" fmla="*/ 57 h 57"/>
                  <a:gd name="T70" fmla="*/ 15 w 325"/>
                  <a:gd name="T71" fmla="*/ 57 h 57"/>
                  <a:gd name="T72" fmla="*/ 8 w 325"/>
                  <a:gd name="T73" fmla="*/ 56 h 57"/>
                  <a:gd name="T74" fmla="*/ 3 w 325"/>
                  <a:gd name="T75" fmla="*/ 55 h 57"/>
                  <a:gd name="T76" fmla="*/ 0 w 325"/>
                  <a:gd name="T77" fmla="*/ 53 h 57"/>
                  <a:gd name="T78" fmla="*/ 0 w 325"/>
                  <a:gd name="T79" fmla="*/ 52 h 57"/>
                  <a:gd name="T80" fmla="*/ 0 w 325"/>
                  <a:gd name="T81" fmla="*/ 50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5"/>
                  <a:gd name="T124" fmla="*/ 0 h 57"/>
                  <a:gd name="T125" fmla="*/ 325 w 325"/>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5" h="57">
                    <a:moveTo>
                      <a:pt x="0" y="50"/>
                    </a:moveTo>
                    <a:lnTo>
                      <a:pt x="3" y="47"/>
                    </a:lnTo>
                    <a:lnTo>
                      <a:pt x="9" y="43"/>
                    </a:lnTo>
                    <a:lnTo>
                      <a:pt x="16" y="39"/>
                    </a:lnTo>
                    <a:lnTo>
                      <a:pt x="24" y="35"/>
                    </a:lnTo>
                    <a:lnTo>
                      <a:pt x="34" y="31"/>
                    </a:lnTo>
                    <a:lnTo>
                      <a:pt x="44" y="27"/>
                    </a:lnTo>
                    <a:lnTo>
                      <a:pt x="68" y="20"/>
                    </a:lnTo>
                    <a:lnTo>
                      <a:pt x="79" y="17"/>
                    </a:lnTo>
                    <a:lnTo>
                      <a:pt x="90" y="14"/>
                    </a:lnTo>
                    <a:lnTo>
                      <a:pt x="112" y="9"/>
                    </a:lnTo>
                    <a:lnTo>
                      <a:pt x="121" y="7"/>
                    </a:lnTo>
                    <a:lnTo>
                      <a:pt x="130" y="5"/>
                    </a:lnTo>
                    <a:lnTo>
                      <a:pt x="137" y="5"/>
                    </a:lnTo>
                    <a:lnTo>
                      <a:pt x="142" y="4"/>
                    </a:lnTo>
                    <a:lnTo>
                      <a:pt x="230" y="4"/>
                    </a:lnTo>
                    <a:lnTo>
                      <a:pt x="318" y="3"/>
                    </a:lnTo>
                    <a:lnTo>
                      <a:pt x="325" y="0"/>
                    </a:lnTo>
                    <a:lnTo>
                      <a:pt x="309" y="9"/>
                    </a:lnTo>
                    <a:lnTo>
                      <a:pt x="301" y="13"/>
                    </a:lnTo>
                    <a:lnTo>
                      <a:pt x="293" y="17"/>
                    </a:lnTo>
                    <a:lnTo>
                      <a:pt x="278" y="23"/>
                    </a:lnTo>
                    <a:lnTo>
                      <a:pt x="264" y="27"/>
                    </a:lnTo>
                    <a:lnTo>
                      <a:pt x="249" y="31"/>
                    </a:lnTo>
                    <a:lnTo>
                      <a:pt x="233" y="34"/>
                    </a:lnTo>
                    <a:lnTo>
                      <a:pt x="216" y="36"/>
                    </a:lnTo>
                    <a:lnTo>
                      <a:pt x="198" y="39"/>
                    </a:lnTo>
                    <a:lnTo>
                      <a:pt x="155" y="44"/>
                    </a:lnTo>
                    <a:lnTo>
                      <a:pt x="110" y="50"/>
                    </a:lnTo>
                    <a:lnTo>
                      <a:pt x="74" y="54"/>
                    </a:lnTo>
                    <a:lnTo>
                      <a:pt x="62" y="56"/>
                    </a:lnTo>
                    <a:lnTo>
                      <a:pt x="57" y="56"/>
                    </a:lnTo>
                    <a:lnTo>
                      <a:pt x="43" y="56"/>
                    </a:lnTo>
                    <a:lnTo>
                      <a:pt x="32" y="57"/>
                    </a:lnTo>
                    <a:lnTo>
                      <a:pt x="23" y="57"/>
                    </a:lnTo>
                    <a:lnTo>
                      <a:pt x="15" y="57"/>
                    </a:lnTo>
                    <a:lnTo>
                      <a:pt x="8" y="56"/>
                    </a:lnTo>
                    <a:lnTo>
                      <a:pt x="3" y="55"/>
                    </a:lnTo>
                    <a:lnTo>
                      <a:pt x="0" y="53"/>
                    </a:lnTo>
                    <a:lnTo>
                      <a:pt x="0" y="52"/>
                    </a:lnTo>
                    <a:lnTo>
                      <a:pt x="0" y="50"/>
                    </a:lnTo>
                    <a:close/>
                  </a:path>
                </a:pathLst>
              </a:custGeom>
              <a:solidFill>
                <a:srgbClr val="FFFFFF"/>
              </a:solidFill>
              <a:ln w="9525">
                <a:noFill/>
                <a:round/>
                <a:headEnd/>
                <a:tailEnd/>
              </a:ln>
            </p:spPr>
            <p:txBody>
              <a:bodyPr/>
              <a:lstStyle/>
              <a:p>
                <a:endParaRPr lang="he-IL"/>
              </a:p>
            </p:txBody>
          </p:sp>
          <p:sp>
            <p:nvSpPr>
              <p:cNvPr id="874" name="Freeform 69"/>
              <p:cNvSpPr>
                <a:spLocks/>
              </p:cNvSpPr>
              <p:nvPr/>
            </p:nvSpPr>
            <p:spPr bwMode="auto">
              <a:xfrm>
                <a:off x="4422" y="3012"/>
                <a:ext cx="108" cy="40"/>
              </a:xfrm>
              <a:custGeom>
                <a:avLst/>
                <a:gdLst>
                  <a:gd name="T0" fmla="*/ 108 w 108"/>
                  <a:gd name="T1" fmla="*/ 0 h 40"/>
                  <a:gd name="T2" fmla="*/ 82 w 108"/>
                  <a:gd name="T3" fmla="*/ 2 h 40"/>
                  <a:gd name="T4" fmla="*/ 65 w 108"/>
                  <a:gd name="T5" fmla="*/ 5 h 40"/>
                  <a:gd name="T6" fmla="*/ 46 w 108"/>
                  <a:gd name="T7" fmla="*/ 8 h 40"/>
                  <a:gd name="T8" fmla="*/ 29 w 108"/>
                  <a:gd name="T9" fmla="*/ 12 h 40"/>
                  <a:gd name="T10" fmla="*/ 21 w 108"/>
                  <a:gd name="T11" fmla="*/ 15 h 40"/>
                  <a:gd name="T12" fmla="*/ 14 w 108"/>
                  <a:gd name="T13" fmla="*/ 17 h 40"/>
                  <a:gd name="T14" fmla="*/ 8 w 108"/>
                  <a:gd name="T15" fmla="*/ 20 h 40"/>
                  <a:gd name="T16" fmla="*/ 3 w 108"/>
                  <a:gd name="T17" fmla="*/ 24 h 40"/>
                  <a:gd name="T18" fmla="*/ 2 w 108"/>
                  <a:gd name="T19" fmla="*/ 25 h 40"/>
                  <a:gd name="T20" fmla="*/ 1 w 108"/>
                  <a:gd name="T21" fmla="*/ 27 h 40"/>
                  <a:gd name="T22" fmla="*/ 0 w 108"/>
                  <a:gd name="T23" fmla="*/ 29 h 40"/>
                  <a:gd name="T24" fmla="*/ 0 w 108"/>
                  <a:gd name="T25" fmla="*/ 31 h 40"/>
                  <a:gd name="T26" fmla="*/ 1 w 108"/>
                  <a:gd name="T27" fmla="*/ 33 h 40"/>
                  <a:gd name="T28" fmla="*/ 2 w 108"/>
                  <a:gd name="T29" fmla="*/ 34 h 40"/>
                  <a:gd name="T30" fmla="*/ 3 w 108"/>
                  <a:gd name="T31" fmla="*/ 35 h 40"/>
                  <a:gd name="T32" fmla="*/ 7 w 108"/>
                  <a:gd name="T33" fmla="*/ 37 h 40"/>
                  <a:gd name="T34" fmla="*/ 12 w 108"/>
                  <a:gd name="T35" fmla="*/ 38 h 40"/>
                  <a:gd name="T36" fmla="*/ 19 w 108"/>
                  <a:gd name="T37" fmla="*/ 39 h 40"/>
                  <a:gd name="T38" fmla="*/ 25 w 108"/>
                  <a:gd name="T39" fmla="*/ 39 h 40"/>
                  <a:gd name="T40" fmla="*/ 40 w 108"/>
                  <a:gd name="T41" fmla="*/ 40 h 40"/>
                  <a:gd name="T42" fmla="*/ 70 w 108"/>
                  <a:gd name="T43" fmla="*/ 40 h 40"/>
                  <a:gd name="T44" fmla="*/ 89 w 108"/>
                  <a:gd name="T45" fmla="*/ 40 h 40"/>
                  <a:gd name="T46" fmla="*/ 92 w 108"/>
                  <a:gd name="T47" fmla="*/ 39 h 40"/>
                  <a:gd name="T48" fmla="*/ 93 w 108"/>
                  <a:gd name="T49" fmla="*/ 38 h 40"/>
                  <a:gd name="T50" fmla="*/ 95 w 108"/>
                  <a:gd name="T51" fmla="*/ 37 h 40"/>
                  <a:gd name="T52" fmla="*/ 96 w 108"/>
                  <a:gd name="T53" fmla="*/ 35 h 40"/>
                  <a:gd name="T54" fmla="*/ 98 w 108"/>
                  <a:gd name="T55" fmla="*/ 30 h 40"/>
                  <a:gd name="T56" fmla="*/ 100 w 108"/>
                  <a:gd name="T57" fmla="*/ 25 h 40"/>
                  <a:gd name="T58" fmla="*/ 103 w 108"/>
                  <a:gd name="T59" fmla="*/ 19 h 40"/>
                  <a:gd name="T60" fmla="*/ 105 w 108"/>
                  <a:gd name="T61" fmla="*/ 13 h 40"/>
                  <a:gd name="T62" fmla="*/ 108 w 108"/>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8"/>
                  <a:gd name="T97" fmla="*/ 0 h 40"/>
                  <a:gd name="T98" fmla="*/ 108 w 108"/>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8" h="40">
                    <a:moveTo>
                      <a:pt x="108" y="0"/>
                    </a:moveTo>
                    <a:lnTo>
                      <a:pt x="82" y="2"/>
                    </a:lnTo>
                    <a:lnTo>
                      <a:pt x="65" y="5"/>
                    </a:lnTo>
                    <a:lnTo>
                      <a:pt x="46" y="8"/>
                    </a:lnTo>
                    <a:lnTo>
                      <a:pt x="29" y="12"/>
                    </a:lnTo>
                    <a:lnTo>
                      <a:pt x="21" y="15"/>
                    </a:lnTo>
                    <a:lnTo>
                      <a:pt x="14" y="17"/>
                    </a:lnTo>
                    <a:lnTo>
                      <a:pt x="8" y="20"/>
                    </a:lnTo>
                    <a:lnTo>
                      <a:pt x="3" y="24"/>
                    </a:lnTo>
                    <a:lnTo>
                      <a:pt x="2" y="25"/>
                    </a:lnTo>
                    <a:lnTo>
                      <a:pt x="1" y="27"/>
                    </a:lnTo>
                    <a:lnTo>
                      <a:pt x="0" y="29"/>
                    </a:lnTo>
                    <a:lnTo>
                      <a:pt x="0" y="31"/>
                    </a:lnTo>
                    <a:lnTo>
                      <a:pt x="1" y="33"/>
                    </a:lnTo>
                    <a:lnTo>
                      <a:pt x="2" y="34"/>
                    </a:lnTo>
                    <a:lnTo>
                      <a:pt x="3" y="35"/>
                    </a:lnTo>
                    <a:lnTo>
                      <a:pt x="7" y="37"/>
                    </a:lnTo>
                    <a:lnTo>
                      <a:pt x="12" y="38"/>
                    </a:lnTo>
                    <a:lnTo>
                      <a:pt x="19" y="39"/>
                    </a:lnTo>
                    <a:lnTo>
                      <a:pt x="25" y="39"/>
                    </a:lnTo>
                    <a:lnTo>
                      <a:pt x="40" y="40"/>
                    </a:lnTo>
                    <a:lnTo>
                      <a:pt x="70" y="40"/>
                    </a:lnTo>
                    <a:lnTo>
                      <a:pt x="89" y="40"/>
                    </a:lnTo>
                    <a:lnTo>
                      <a:pt x="92" y="39"/>
                    </a:lnTo>
                    <a:lnTo>
                      <a:pt x="93" y="38"/>
                    </a:lnTo>
                    <a:lnTo>
                      <a:pt x="95" y="37"/>
                    </a:lnTo>
                    <a:lnTo>
                      <a:pt x="96" y="35"/>
                    </a:lnTo>
                    <a:lnTo>
                      <a:pt x="98" y="30"/>
                    </a:lnTo>
                    <a:lnTo>
                      <a:pt x="100" y="25"/>
                    </a:lnTo>
                    <a:lnTo>
                      <a:pt x="103" y="19"/>
                    </a:lnTo>
                    <a:lnTo>
                      <a:pt x="105" y="13"/>
                    </a:lnTo>
                    <a:lnTo>
                      <a:pt x="108" y="0"/>
                    </a:lnTo>
                    <a:close/>
                  </a:path>
                </a:pathLst>
              </a:custGeom>
              <a:solidFill>
                <a:srgbClr val="FFFFFF"/>
              </a:solidFill>
              <a:ln w="9525">
                <a:noFill/>
                <a:round/>
                <a:headEnd/>
                <a:tailEnd/>
              </a:ln>
            </p:spPr>
            <p:txBody>
              <a:bodyPr/>
              <a:lstStyle/>
              <a:p>
                <a:endParaRPr lang="he-IL"/>
              </a:p>
            </p:txBody>
          </p:sp>
          <p:sp>
            <p:nvSpPr>
              <p:cNvPr id="875" name="Freeform 70"/>
              <p:cNvSpPr>
                <a:spLocks/>
              </p:cNvSpPr>
              <p:nvPr/>
            </p:nvSpPr>
            <p:spPr bwMode="auto">
              <a:xfrm>
                <a:off x="4542" y="3005"/>
                <a:ext cx="71" cy="31"/>
              </a:xfrm>
              <a:custGeom>
                <a:avLst/>
                <a:gdLst>
                  <a:gd name="T0" fmla="*/ 71 w 71"/>
                  <a:gd name="T1" fmla="*/ 1 h 31"/>
                  <a:gd name="T2" fmla="*/ 56 w 71"/>
                  <a:gd name="T3" fmla="*/ 0 h 31"/>
                  <a:gd name="T4" fmla="*/ 40 w 71"/>
                  <a:gd name="T5" fmla="*/ 0 h 31"/>
                  <a:gd name="T6" fmla="*/ 33 w 71"/>
                  <a:gd name="T7" fmla="*/ 0 h 31"/>
                  <a:gd name="T8" fmla="*/ 26 w 71"/>
                  <a:gd name="T9" fmla="*/ 1 h 31"/>
                  <a:gd name="T10" fmla="*/ 19 w 71"/>
                  <a:gd name="T11" fmla="*/ 3 h 31"/>
                  <a:gd name="T12" fmla="*/ 13 w 71"/>
                  <a:gd name="T13" fmla="*/ 5 h 31"/>
                  <a:gd name="T14" fmla="*/ 8 w 71"/>
                  <a:gd name="T15" fmla="*/ 9 h 31"/>
                  <a:gd name="T16" fmla="*/ 3 w 71"/>
                  <a:gd name="T17" fmla="*/ 13 h 31"/>
                  <a:gd name="T18" fmla="*/ 2 w 71"/>
                  <a:gd name="T19" fmla="*/ 15 h 31"/>
                  <a:gd name="T20" fmla="*/ 1 w 71"/>
                  <a:gd name="T21" fmla="*/ 18 h 31"/>
                  <a:gd name="T22" fmla="*/ 0 w 71"/>
                  <a:gd name="T23" fmla="*/ 21 h 31"/>
                  <a:gd name="T24" fmla="*/ 0 w 71"/>
                  <a:gd name="T25" fmla="*/ 25 h 31"/>
                  <a:gd name="T26" fmla="*/ 0 w 71"/>
                  <a:gd name="T27" fmla="*/ 31 h 31"/>
                  <a:gd name="T28" fmla="*/ 7 w 71"/>
                  <a:gd name="T29" fmla="*/ 31 h 31"/>
                  <a:gd name="T30" fmla="*/ 13 w 71"/>
                  <a:gd name="T31" fmla="*/ 31 h 31"/>
                  <a:gd name="T32" fmla="*/ 15 w 71"/>
                  <a:gd name="T33" fmla="*/ 30 h 31"/>
                  <a:gd name="T34" fmla="*/ 18 w 71"/>
                  <a:gd name="T35" fmla="*/ 29 h 31"/>
                  <a:gd name="T36" fmla="*/ 22 w 71"/>
                  <a:gd name="T37" fmla="*/ 27 h 31"/>
                  <a:gd name="T38" fmla="*/ 27 w 71"/>
                  <a:gd name="T39" fmla="*/ 25 h 31"/>
                  <a:gd name="T40" fmla="*/ 35 w 71"/>
                  <a:gd name="T41" fmla="*/ 19 h 31"/>
                  <a:gd name="T42" fmla="*/ 40 w 71"/>
                  <a:gd name="T43" fmla="*/ 16 h 31"/>
                  <a:gd name="T44" fmla="*/ 45 w 71"/>
                  <a:gd name="T45" fmla="*/ 14 h 31"/>
                  <a:gd name="T46" fmla="*/ 53 w 71"/>
                  <a:gd name="T47" fmla="*/ 12 h 31"/>
                  <a:gd name="T48" fmla="*/ 60 w 71"/>
                  <a:gd name="T49" fmla="*/ 10 h 31"/>
                  <a:gd name="T50" fmla="*/ 63 w 71"/>
                  <a:gd name="T51" fmla="*/ 9 h 31"/>
                  <a:gd name="T52" fmla="*/ 66 w 71"/>
                  <a:gd name="T53" fmla="*/ 7 h 31"/>
                  <a:gd name="T54" fmla="*/ 69 w 71"/>
                  <a:gd name="T55" fmla="*/ 4 h 31"/>
                  <a:gd name="T56" fmla="*/ 71 w 71"/>
                  <a:gd name="T57" fmla="*/ 1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31"/>
                  <a:gd name="T89" fmla="*/ 71 w 71"/>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31">
                    <a:moveTo>
                      <a:pt x="71" y="1"/>
                    </a:moveTo>
                    <a:lnTo>
                      <a:pt x="56" y="0"/>
                    </a:lnTo>
                    <a:lnTo>
                      <a:pt x="40" y="0"/>
                    </a:lnTo>
                    <a:lnTo>
                      <a:pt x="33" y="0"/>
                    </a:lnTo>
                    <a:lnTo>
                      <a:pt x="26" y="1"/>
                    </a:lnTo>
                    <a:lnTo>
                      <a:pt x="19" y="3"/>
                    </a:lnTo>
                    <a:lnTo>
                      <a:pt x="13" y="5"/>
                    </a:lnTo>
                    <a:lnTo>
                      <a:pt x="8" y="9"/>
                    </a:lnTo>
                    <a:lnTo>
                      <a:pt x="3" y="13"/>
                    </a:lnTo>
                    <a:lnTo>
                      <a:pt x="2" y="15"/>
                    </a:lnTo>
                    <a:lnTo>
                      <a:pt x="1" y="18"/>
                    </a:lnTo>
                    <a:lnTo>
                      <a:pt x="0" y="21"/>
                    </a:lnTo>
                    <a:lnTo>
                      <a:pt x="0" y="25"/>
                    </a:lnTo>
                    <a:lnTo>
                      <a:pt x="0" y="31"/>
                    </a:lnTo>
                    <a:lnTo>
                      <a:pt x="7" y="31"/>
                    </a:lnTo>
                    <a:lnTo>
                      <a:pt x="13" y="31"/>
                    </a:lnTo>
                    <a:lnTo>
                      <a:pt x="15" y="30"/>
                    </a:lnTo>
                    <a:lnTo>
                      <a:pt x="18" y="29"/>
                    </a:lnTo>
                    <a:lnTo>
                      <a:pt x="22" y="27"/>
                    </a:lnTo>
                    <a:lnTo>
                      <a:pt x="27" y="25"/>
                    </a:lnTo>
                    <a:lnTo>
                      <a:pt x="35" y="19"/>
                    </a:lnTo>
                    <a:lnTo>
                      <a:pt x="40" y="16"/>
                    </a:lnTo>
                    <a:lnTo>
                      <a:pt x="45" y="14"/>
                    </a:lnTo>
                    <a:lnTo>
                      <a:pt x="53" y="12"/>
                    </a:lnTo>
                    <a:lnTo>
                      <a:pt x="60" y="10"/>
                    </a:lnTo>
                    <a:lnTo>
                      <a:pt x="63" y="9"/>
                    </a:lnTo>
                    <a:lnTo>
                      <a:pt x="66" y="7"/>
                    </a:lnTo>
                    <a:lnTo>
                      <a:pt x="69" y="4"/>
                    </a:lnTo>
                    <a:lnTo>
                      <a:pt x="71" y="1"/>
                    </a:lnTo>
                    <a:close/>
                  </a:path>
                </a:pathLst>
              </a:custGeom>
              <a:solidFill>
                <a:srgbClr val="FFFFFF"/>
              </a:solidFill>
              <a:ln w="9525">
                <a:noFill/>
                <a:round/>
                <a:headEnd/>
                <a:tailEnd/>
              </a:ln>
            </p:spPr>
            <p:txBody>
              <a:bodyPr/>
              <a:lstStyle/>
              <a:p>
                <a:endParaRPr lang="he-IL"/>
              </a:p>
            </p:txBody>
          </p:sp>
          <p:sp>
            <p:nvSpPr>
              <p:cNvPr id="876" name="Freeform 71"/>
              <p:cNvSpPr>
                <a:spLocks/>
              </p:cNvSpPr>
              <p:nvPr/>
            </p:nvSpPr>
            <p:spPr bwMode="auto">
              <a:xfrm>
                <a:off x="4020" y="2846"/>
                <a:ext cx="462" cy="228"/>
              </a:xfrm>
              <a:custGeom>
                <a:avLst/>
                <a:gdLst>
                  <a:gd name="T0" fmla="*/ 372 w 462"/>
                  <a:gd name="T1" fmla="*/ 226 h 228"/>
                  <a:gd name="T2" fmla="*/ 341 w 462"/>
                  <a:gd name="T3" fmla="*/ 221 h 228"/>
                  <a:gd name="T4" fmla="*/ 304 w 462"/>
                  <a:gd name="T5" fmla="*/ 211 h 228"/>
                  <a:gd name="T6" fmla="*/ 237 w 462"/>
                  <a:gd name="T7" fmla="*/ 183 h 228"/>
                  <a:gd name="T8" fmla="*/ 192 w 462"/>
                  <a:gd name="T9" fmla="*/ 166 h 228"/>
                  <a:gd name="T10" fmla="*/ 158 w 462"/>
                  <a:gd name="T11" fmla="*/ 155 h 228"/>
                  <a:gd name="T12" fmla="*/ 133 w 462"/>
                  <a:gd name="T13" fmla="*/ 143 h 228"/>
                  <a:gd name="T14" fmla="*/ 111 w 462"/>
                  <a:gd name="T15" fmla="*/ 130 h 228"/>
                  <a:gd name="T16" fmla="*/ 92 w 462"/>
                  <a:gd name="T17" fmla="*/ 115 h 228"/>
                  <a:gd name="T18" fmla="*/ 74 w 462"/>
                  <a:gd name="T19" fmla="*/ 97 h 228"/>
                  <a:gd name="T20" fmla="*/ 46 w 462"/>
                  <a:gd name="T21" fmla="*/ 66 h 228"/>
                  <a:gd name="T22" fmla="*/ 1 w 462"/>
                  <a:gd name="T23" fmla="*/ 15 h 228"/>
                  <a:gd name="T24" fmla="*/ 1 w 462"/>
                  <a:gd name="T25" fmla="*/ 11 h 228"/>
                  <a:gd name="T26" fmla="*/ 7 w 462"/>
                  <a:gd name="T27" fmla="*/ 4 h 228"/>
                  <a:gd name="T28" fmla="*/ 9 w 462"/>
                  <a:gd name="T29" fmla="*/ 0 h 228"/>
                  <a:gd name="T30" fmla="*/ 37 w 462"/>
                  <a:gd name="T31" fmla="*/ 10 h 228"/>
                  <a:gd name="T32" fmla="*/ 51 w 462"/>
                  <a:gd name="T33" fmla="*/ 14 h 228"/>
                  <a:gd name="T34" fmla="*/ 66 w 462"/>
                  <a:gd name="T35" fmla="*/ 15 h 228"/>
                  <a:gd name="T36" fmla="*/ 118 w 462"/>
                  <a:gd name="T37" fmla="*/ 13 h 228"/>
                  <a:gd name="T38" fmla="*/ 169 w 462"/>
                  <a:gd name="T39" fmla="*/ 11 h 228"/>
                  <a:gd name="T40" fmla="*/ 247 w 462"/>
                  <a:gd name="T41" fmla="*/ 12 h 228"/>
                  <a:gd name="T42" fmla="*/ 271 w 462"/>
                  <a:gd name="T43" fmla="*/ 14 h 228"/>
                  <a:gd name="T44" fmla="*/ 294 w 462"/>
                  <a:gd name="T45" fmla="*/ 19 h 228"/>
                  <a:gd name="T46" fmla="*/ 328 w 462"/>
                  <a:gd name="T47" fmla="*/ 28 h 228"/>
                  <a:gd name="T48" fmla="*/ 374 w 462"/>
                  <a:gd name="T49" fmla="*/ 41 h 228"/>
                  <a:gd name="T50" fmla="*/ 398 w 462"/>
                  <a:gd name="T51" fmla="*/ 46 h 228"/>
                  <a:gd name="T52" fmla="*/ 424 w 462"/>
                  <a:gd name="T53" fmla="*/ 49 h 228"/>
                  <a:gd name="T54" fmla="*/ 442 w 462"/>
                  <a:gd name="T55" fmla="*/ 67 h 228"/>
                  <a:gd name="T56" fmla="*/ 448 w 462"/>
                  <a:gd name="T57" fmla="*/ 76 h 228"/>
                  <a:gd name="T58" fmla="*/ 453 w 462"/>
                  <a:gd name="T59" fmla="*/ 87 h 228"/>
                  <a:gd name="T60" fmla="*/ 457 w 462"/>
                  <a:gd name="T61" fmla="*/ 98 h 228"/>
                  <a:gd name="T62" fmla="*/ 460 w 462"/>
                  <a:gd name="T63" fmla="*/ 109 h 228"/>
                  <a:gd name="T64" fmla="*/ 461 w 462"/>
                  <a:gd name="T65" fmla="*/ 122 h 228"/>
                  <a:gd name="T66" fmla="*/ 461 w 462"/>
                  <a:gd name="T67" fmla="*/ 144 h 228"/>
                  <a:gd name="T68" fmla="*/ 459 w 462"/>
                  <a:gd name="T69" fmla="*/ 161 h 228"/>
                  <a:gd name="T70" fmla="*/ 455 w 462"/>
                  <a:gd name="T71" fmla="*/ 178 h 228"/>
                  <a:gd name="T72" fmla="*/ 448 w 462"/>
                  <a:gd name="T73" fmla="*/ 193 h 228"/>
                  <a:gd name="T74" fmla="*/ 439 w 462"/>
                  <a:gd name="T75" fmla="*/ 207 h 228"/>
                  <a:gd name="T76" fmla="*/ 428 w 462"/>
                  <a:gd name="T77" fmla="*/ 218 h 228"/>
                  <a:gd name="T78" fmla="*/ 414 w 462"/>
                  <a:gd name="T79" fmla="*/ 225 h 228"/>
                  <a:gd name="T80" fmla="*/ 406 w 462"/>
                  <a:gd name="T81" fmla="*/ 227 h 228"/>
                  <a:gd name="T82" fmla="*/ 399 w 462"/>
                  <a:gd name="T83" fmla="*/ 228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228"/>
                  <a:gd name="T128" fmla="*/ 462 w 462"/>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228">
                    <a:moveTo>
                      <a:pt x="390" y="228"/>
                    </a:moveTo>
                    <a:lnTo>
                      <a:pt x="372" y="226"/>
                    </a:lnTo>
                    <a:lnTo>
                      <a:pt x="356" y="224"/>
                    </a:lnTo>
                    <a:lnTo>
                      <a:pt x="341" y="221"/>
                    </a:lnTo>
                    <a:lnTo>
                      <a:pt x="328" y="218"/>
                    </a:lnTo>
                    <a:lnTo>
                      <a:pt x="304" y="211"/>
                    </a:lnTo>
                    <a:lnTo>
                      <a:pt x="283" y="203"/>
                    </a:lnTo>
                    <a:lnTo>
                      <a:pt x="237" y="183"/>
                    </a:lnTo>
                    <a:lnTo>
                      <a:pt x="209" y="172"/>
                    </a:lnTo>
                    <a:lnTo>
                      <a:pt x="192" y="166"/>
                    </a:lnTo>
                    <a:lnTo>
                      <a:pt x="173" y="160"/>
                    </a:lnTo>
                    <a:lnTo>
                      <a:pt x="158" y="155"/>
                    </a:lnTo>
                    <a:lnTo>
                      <a:pt x="145" y="149"/>
                    </a:lnTo>
                    <a:lnTo>
                      <a:pt x="133" y="143"/>
                    </a:lnTo>
                    <a:lnTo>
                      <a:pt x="122" y="137"/>
                    </a:lnTo>
                    <a:lnTo>
                      <a:pt x="111" y="130"/>
                    </a:lnTo>
                    <a:lnTo>
                      <a:pt x="101" y="123"/>
                    </a:lnTo>
                    <a:lnTo>
                      <a:pt x="92" y="115"/>
                    </a:lnTo>
                    <a:lnTo>
                      <a:pt x="83" y="106"/>
                    </a:lnTo>
                    <a:lnTo>
                      <a:pt x="74" y="97"/>
                    </a:lnTo>
                    <a:lnTo>
                      <a:pt x="65" y="87"/>
                    </a:lnTo>
                    <a:lnTo>
                      <a:pt x="46" y="66"/>
                    </a:lnTo>
                    <a:lnTo>
                      <a:pt x="25" y="42"/>
                    </a:lnTo>
                    <a:lnTo>
                      <a:pt x="1" y="15"/>
                    </a:lnTo>
                    <a:lnTo>
                      <a:pt x="0" y="13"/>
                    </a:lnTo>
                    <a:lnTo>
                      <a:pt x="1" y="11"/>
                    </a:lnTo>
                    <a:lnTo>
                      <a:pt x="3" y="8"/>
                    </a:lnTo>
                    <a:lnTo>
                      <a:pt x="7" y="4"/>
                    </a:lnTo>
                    <a:lnTo>
                      <a:pt x="8" y="2"/>
                    </a:lnTo>
                    <a:lnTo>
                      <a:pt x="9" y="0"/>
                    </a:lnTo>
                    <a:lnTo>
                      <a:pt x="24" y="5"/>
                    </a:lnTo>
                    <a:lnTo>
                      <a:pt x="37" y="10"/>
                    </a:lnTo>
                    <a:lnTo>
                      <a:pt x="44" y="12"/>
                    </a:lnTo>
                    <a:lnTo>
                      <a:pt x="51" y="14"/>
                    </a:lnTo>
                    <a:lnTo>
                      <a:pt x="58" y="15"/>
                    </a:lnTo>
                    <a:lnTo>
                      <a:pt x="66" y="15"/>
                    </a:lnTo>
                    <a:lnTo>
                      <a:pt x="92" y="14"/>
                    </a:lnTo>
                    <a:lnTo>
                      <a:pt x="118" y="13"/>
                    </a:lnTo>
                    <a:lnTo>
                      <a:pt x="144" y="12"/>
                    </a:lnTo>
                    <a:lnTo>
                      <a:pt x="169" y="11"/>
                    </a:lnTo>
                    <a:lnTo>
                      <a:pt x="234" y="11"/>
                    </a:lnTo>
                    <a:lnTo>
                      <a:pt x="247" y="12"/>
                    </a:lnTo>
                    <a:lnTo>
                      <a:pt x="259" y="13"/>
                    </a:lnTo>
                    <a:lnTo>
                      <a:pt x="271" y="14"/>
                    </a:lnTo>
                    <a:lnTo>
                      <a:pt x="283" y="16"/>
                    </a:lnTo>
                    <a:lnTo>
                      <a:pt x="294" y="19"/>
                    </a:lnTo>
                    <a:lnTo>
                      <a:pt x="306" y="22"/>
                    </a:lnTo>
                    <a:lnTo>
                      <a:pt x="328" y="28"/>
                    </a:lnTo>
                    <a:lnTo>
                      <a:pt x="351" y="35"/>
                    </a:lnTo>
                    <a:lnTo>
                      <a:pt x="374" y="41"/>
                    </a:lnTo>
                    <a:lnTo>
                      <a:pt x="386" y="44"/>
                    </a:lnTo>
                    <a:lnTo>
                      <a:pt x="398" y="46"/>
                    </a:lnTo>
                    <a:lnTo>
                      <a:pt x="410" y="48"/>
                    </a:lnTo>
                    <a:lnTo>
                      <a:pt x="424" y="49"/>
                    </a:lnTo>
                    <a:lnTo>
                      <a:pt x="433" y="58"/>
                    </a:lnTo>
                    <a:lnTo>
                      <a:pt x="442" y="67"/>
                    </a:lnTo>
                    <a:lnTo>
                      <a:pt x="445" y="71"/>
                    </a:lnTo>
                    <a:lnTo>
                      <a:pt x="448" y="76"/>
                    </a:lnTo>
                    <a:lnTo>
                      <a:pt x="451" y="81"/>
                    </a:lnTo>
                    <a:lnTo>
                      <a:pt x="453" y="87"/>
                    </a:lnTo>
                    <a:lnTo>
                      <a:pt x="455" y="92"/>
                    </a:lnTo>
                    <a:lnTo>
                      <a:pt x="457" y="98"/>
                    </a:lnTo>
                    <a:lnTo>
                      <a:pt x="459" y="103"/>
                    </a:lnTo>
                    <a:lnTo>
                      <a:pt x="460" y="109"/>
                    </a:lnTo>
                    <a:lnTo>
                      <a:pt x="461" y="116"/>
                    </a:lnTo>
                    <a:lnTo>
                      <a:pt x="461" y="122"/>
                    </a:lnTo>
                    <a:lnTo>
                      <a:pt x="462" y="135"/>
                    </a:lnTo>
                    <a:lnTo>
                      <a:pt x="461" y="144"/>
                    </a:lnTo>
                    <a:lnTo>
                      <a:pt x="461" y="152"/>
                    </a:lnTo>
                    <a:lnTo>
                      <a:pt x="459" y="161"/>
                    </a:lnTo>
                    <a:lnTo>
                      <a:pt x="457" y="170"/>
                    </a:lnTo>
                    <a:lnTo>
                      <a:pt x="455" y="178"/>
                    </a:lnTo>
                    <a:lnTo>
                      <a:pt x="452" y="186"/>
                    </a:lnTo>
                    <a:lnTo>
                      <a:pt x="448" y="193"/>
                    </a:lnTo>
                    <a:lnTo>
                      <a:pt x="444" y="200"/>
                    </a:lnTo>
                    <a:lnTo>
                      <a:pt x="439" y="207"/>
                    </a:lnTo>
                    <a:lnTo>
                      <a:pt x="434" y="213"/>
                    </a:lnTo>
                    <a:lnTo>
                      <a:pt x="428" y="218"/>
                    </a:lnTo>
                    <a:lnTo>
                      <a:pt x="422" y="222"/>
                    </a:lnTo>
                    <a:lnTo>
                      <a:pt x="414" y="225"/>
                    </a:lnTo>
                    <a:lnTo>
                      <a:pt x="410" y="226"/>
                    </a:lnTo>
                    <a:lnTo>
                      <a:pt x="406" y="227"/>
                    </a:lnTo>
                    <a:lnTo>
                      <a:pt x="403" y="228"/>
                    </a:lnTo>
                    <a:lnTo>
                      <a:pt x="399" y="228"/>
                    </a:lnTo>
                    <a:lnTo>
                      <a:pt x="390" y="228"/>
                    </a:lnTo>
                    <a:close/>
                  </a:path>
                </a:pathLst>
              </a:custGeom>
              <a:solidFill>
                <a:srgbClr val="000000"/>
              </a:solidFill>
              <a:ln w="9525">
                <a:noFill/>
                <a:round/>
                <a:headEnd/>
                <a:tailEnd/>
              </a:ln>
            </p:spPr>
            <p:txBody>
              <a:bodyPr/>
              <a:lstStyle/>
              <a:p>
                <a:endParaRPr lang="he-IL"/>
              </a:p>
            </p:txBody>
          </p:sp>
          <p:sp>
            <p:nvSpPr>
              <p:cNvPr id="877" name="Freeform 72"/>
              <p:cNvSpPr>
                <a:spLocks/>
              </p:cNvSpPr>
              <p:nvPr/>
            </p:nvSpPr>
            <p:spPr bwMode="auto">
              <a:xfrm>
                <a:off x="4052" y="2869"/>
                <a:ext cx="412" cy="84"/>
              </a:xfrm>
              <a:custGeom>
                <a:avLst/>
                <a:gdLst>
                  <a:gd name="T0" fmla="*/ 401 w 412"/>
                  <a:gd name="T1" fmla="*/ 76 h 84"/>
                  <a:gd name="T2" fmla="*/ 394 w 412"/>
                  <a:gd name="T3" fmla="*/ 81 h 84"/>
                  <a:gd name="T4" fmla="*/ 387 w 412"/>
                  <a:gd name="T5" fmla="*/ 84 h 84"/>
                  <a:gd name="T6" fmla="*/ 377 w 412"/>
                  <a:gd name="T7" fmla="*/ 83 h 84"/>
                  <a:gd name="T8" fmla="*/ 367 w 412"/>
                  <a:gd name="T9" fmla="*/ 78 h 84"/>
                  <a:gd name="T10" fmla="*/ 348 w 412"/>
                  <a:gd name="T11" fmla="*/ 68 h 84"/>
                  <a:gd name="T12" fmla="*/ 328 w 412"/>
                  <a:gd name="T13" fmla="*/ 59 h 84"/>
                  <a:gd name="T14" fmla="*/ 300 w 412"/>
                  <a:gd name="T15" fmla="*/ 50 h 84"/>
                  <a:gd name="T16" fmla="*/ 275 w 412"/>
                  <a:gd name="T17" fmla="*/ 44 h 84"/>
                  <a:gd name="T18" fmla="*/ 246 w 412"/>
                  <a:gd name="T19" fmla="*/ 40 h 84"/>
                  <a:gd name="T20" fmla="*/ 212 w 412"/>
                  <a:gd name="T21" fmla="*/ 37 h 84"/>
                  <a:gd name="T22" fmla="*/ 171 w 412"/>
                  <a:gd name="T23" fmla="*/ 35 h 84"/>
                  <a:gd name="T24" fmla="*/ 123 w 412"/>
                  <a:gd name="T25" fmla="*/ 36 h 84"/>
                  <a:gd name="T26" fmla="*/ 100 w 412"/>
                  <a:gd name="T27" fmla="*/ 39 h 84"/>
                  <a:gd name="T28" fmla="*/ 82 w 412"/>
                  <a:gd name="T29" fmla="*/ 39 h 84"/>
                  <a:gd name="T30" fmla="*/ 51 w 412"/>
                  <a:gd name="T31" fmla="*/ 33 h 84"/>
                  <a:gd name="T32" fmla="*/ 33 w 412"/>
                  <a:gd name="T33" fmla="*/ 28 h 84"/>
                  <a:gd name="T34" fmla="*/ 22 w 412"/>
                  <a:gd name="T35" fmla="*/ 23 h 84"/>
                  <a:gd name="T36" fmla="*/ 10 w 412"/>
                  <a:gd name="T37" fmla="*/ 15 h 84"/>
                  <a:gd name="T38" fmla="*/ 0 w 412"/>
                  <a:gd name="T39" fmla="*/ 0 h 84"/>
                  <a:gd name="T40" fmla="*/ 10 w 412"/>
                  <a:gd name="T41" fmla="*/ 7 h 84"/>
                  <a:gd name="T42" fmla="*/ 18 w 412"/>
                  <a:gd name="T43" fmla="*/ 9 h 84"/>
                  <a:gd name="T44" fmla="*/ 28 w 412"/>
                  <a:gd name="T45" fmla="*/ 10 h 84"/>
                  <a:gd name="T46" fmla="*/ 57 w 412"/>
                  <a:gd name="T47" fmla="*/ 9 h 84"/>
                  <a:gd name="T48" fmla="*/ 125 w 412"/>
                  <a:gd name="T49" fmla="*/ 5 h 84"/>
                  <a:gd name="T50" fmla="*/ 185 w 412"/>
                  <a:gd name="T51" fmla="*/ 1 h 84"/>
                  <a:gd name="T52" fmla="*/ 224 w 412"/>
                  <a:gd name="T53" fmla="*/ 4 h 84"/>
                  <a:gd name="T54" fmla="*/ 273 w 412"/>
                  <a:gd name="T55" fmla="*/ 11 h 84"/>
                  <a:gd name="T56" fmla="*/ 315 w 412"/>
                  <a:gd name="T57" fmla="*/ 20 h 84"/>
                  <a:gd name="T58" fmla="*/ 350 w 412"/>
                  <a:gd name="T59" fmla="*/ 30 h 84"/>
                  <a:gd name="T60" fmla="*/ 378 w 412"/>
                  <a:gd name="T61" fmla="*/ 40 h 84"/>
                  <a:gd name="T62" fmla="*/ 398 w 412"/>
                  <a:gd name="T63" fmla="*/ 49 h 84"/>
                  <a:gd name="T64" fmla="*/ 407 w 412"/>
                  <a:gd name="T65" fmla="*/ 56 h 84"/>
                  <a:gd name="T66" fmla="*/ 411 w 412"/>
                  <a:gd name="T67" fmla="*/ 60 h 84"/>
                  <a:gd name="T68" fmla="*/ 412 w 412"/>
                  <a:gd name="T69" fmla="*/ 64 h 84"/>
                  <a:gd name="T70" fmla="*/ 412 w 412"/>
                  <a:gd name="T71" fmla="*/ 67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2"/>
                  <a:gd name="T109" fmla="*/ 0 h 84"/>
                  <a:gd name="T110" fmla="*/ 412 w 412"/>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2" h="84">
                    <a:moveTo>
                      <a:pt x="411" y="68"/>
                    </a:moveTo>
                    <a:lnTo>
                      <a:pt x="401" y="76"/>
                    </a:lnTo>
                    <a:lnTo>
                      <a:pt x="397" y="79"/>
                    </a:lnTo>
                    <a:lnTo>
                      <a:pt x="394" y="81"/>
                    </a:lnTo>
                    <a:lnTo>
                      <a:pt x="390" y="83"/>
                    </a:lnTo>
                    <a:lnTo>
                      <a:pt x="387" y="84"/>
                    </a:lnTo>
                    <a:lnTo>
                      <a:pt x="380" y="84"/>
                    </a:lnTo>
                    <a:lnTo>
                      <a:pt x="377" y="83"/>
                    </a:lnTo>
                    <a:lnTo>
                      <a:pt x="374" y="82"/>
                    </a:lnTo>
                    <a:lnTo>
                      <a:pt x="367" y="78"/>
                    </a:lnTo>
                    <a:lnTo>
                      <a:pt x="358" y="73"/>
                    </a:lnTo>
                    <a:lnTo>
                      <a:pt x="348" y="68"/>
                    </a:lnTo>
                    <a:lnTo>
                      <a:pt x="335" y="62"/>
                    </a:lnTo>
                    <a:lnTo>
                      <a:pt x="328" y="59"/>
                    </a:lnTo>
                    <a:lnTo>
                      <a:pt x="319" y="55"/>
                    </a:lnTo>
                    <a:lnTo>
                      <a:pt x="300" y="50"/>
                    </a:lnTo>
                    <a:lnTo>
                      <a:pt x="288" y="47"/>
                    </a:lnTo>
                    <a:lnTo>
                      <a:pt x="275" y="44"/>
                    </a:lnTo>
                    <a:lnTo>
                      <a:pt x="262" y="42"/>
                    </a:lnTo>
                    <a:lnTo>
                      <a:pt x="246" y="40"/>
                    </a:lnTo>
                    <a:lnTo>
                      <a:pt x="230" y="38"/>
                    </a:lnTo>
                    <a:lnTo>
                      <a:pt x="212" y="37"/>
                    </a:lnTo>
                    <a:lnTo>
                      <a:pt x="192" y="36"/>
                    </a:lnTo>
                    <a:lnTo>
                      <a:pt x="171" y="35"/>
                    </a:lnTo>
                    <a:lnTo>
                      <a:pt x="148" y="35"/>
                    </a:lnTo>
                    <a:lnTo>
                      <a:pt x="123" y="36"/>
                    </a:lnTo>
                    <a:lnTo>
                      <a:pt x="111" y="37"/>
                    </a:lnTo>
                    <a:lnTo>
                      <a:pt x="100" y="39"/>
                    </a:lnTo>
                    <a:lnTo>
                      <a:pt x="89" y="40"/>
                    </a:lnTo>
                    <a:lnTo>
                      <a:pt x="82" y="39"/>
                    </a:lnTo>
                    <a:lnTo>
                      <a:pt x="75" y="38"/>
                    </a:lnTo>
                    <a:lnTo>
                      <a:pt x="51" y="33"/>
                    </a:lnTo>
                    <a:lnTo>
                      <a:pt x="41" y="31"/>
                    </a:lnTo>
                    <a:lnTo>
                      <a:pt x="33" y="28"/>
                    </a:lnTo>
                    <a:lnTo>
                      <a:pt x="25" y="25"/>
                    </a:lnTo>
                    <a:lnTo>
                      <a:pt x="22" y="23"/>
                    </a:lnTo>
                    <a:lnTo>
                      <a:pt x="18" y="21"/>
                    </a:lnTo>
                    <a:lnTo>
                      <a:pt x="10" y="15"/>
                    </a:lnTo>
                    <a:lnTo>
                      <a:pt x="2" y="7"/>
                    </a:lnTo>
                    <a:lnTo>
                      <a:pt x="0" y="0"/>
                    </a:lnTo>
                    <a:lnTo>
                      <a:pt x="5" y="4"/>
                    </a:lnTo>
                    <a:lnTo>
                      <a:pt x="10" y="7"/>
                    </a:lnTo>
                    <a:lnTo>
                      <a:pt x="14" y="8"/>
                    </a:lnTo>
                    <a:lnTo>
                      <a:pt x="18" y="9"/>
                    </a:lnTo>
                    <a:lnTo>
                      <a:pt x="23" y="10"/>
                    </a:lnTo>
                    <a:lnTo>
                      <a:pt x="28" y="10"/>
                    </a:lnTo>
                    <a:lnTo>
                      <a:pt x="40" y="9"/>
                    </a:lnTo>
                    <a:lnTo>
                      <a:pt x="57" y="9"/>
                    </a:lnTo>
                    <a:lnTo>
                      <a:pt x="77" y="8"/>
                    </a:lnTo>
                    <a:lnTo>
                      <a:pt x="125" y="5"/>
                    </a:lnTo>
                    <a:lnTo>
                      <a:pt x="169" y="2"/>
                    </a:lnTo>
                    <a:lnTo>
                      <a:pt x="185" y="1"/>
                    </a:lnTo>
                    <a:lnTo>
                      <a:pt x="196" y="2"/>
                    </a:lnTo>
                    <a:lnTo>
                      <a:pt x="224" y="4"/>
                    </a:lnTo>
                    <a:lnTo>
                      <a:pt x="249" y="8"/>
                    </a:lnTo>
                    <a:lnTo>
                      <a:pt x="273" y="11"/>
                    </a:lnTo>
                    <a:lnTo>
                      <a:pt x="295" y="16"/>
                    </a:lnTo>
                    <a:lnTo>
                      <a:pt x="315" y="20"/>
                    </a:lnTo>
                    <a:lnTo>
                      <a:pt x="334" y="25"/>
                    </a:lnTo>
                    <a:lnTo>
                      <a:pt x="350" y="30"/>
                    </a:lnTo>
                    <a:lnTo>
                      <a:pt x="365" y="35"/>
                    </a:lnTo>
                    <a:lnTo>
                      <a:pt x="378" y="40"/>
                    </a:lnTo>
                    <a:lnTo>
                      <a:pt x="389" y="45"/>
                    </a:lnTo>
                    <a:lnTo>
                      <a:pt x="398" y="49"/>
                    </a:lnTo>
                    <a:lnTo>
                      <a:pt x="405" y="54"/>
                    </a:lnTo>
                    <a:lnTo>
                      <a:pt x="407" y="56"/>
                    </a:lnTo>
                    <a:lnTo>
                      <a:pt x="409" y="58"/>
                    </a:lnTo>
                    <a:lnTo>
                      <a:pt x="411" y="60"/>
                    </a:lnTo>
                    <a:lnTo>
                      <a:pt x="412" y="62"/>
                    </a:lnTo>
                    <a:lnTo>
                      <a:pt x="412" y="64"/>
                    </a:lnTo>
                    <a:lnTo>
                      <a:pt x="412" y="65"/>
                    </a:lnTo>
                    <a:lnTo>
                      <a:pt x="412" y="67"/>
                    </a:lnTo>
                    <a:lnTo>
                      <a:pt x="411" y="68"/>
                    </a:lnTo>
                    <a:close/>
                  </a:path>
                </a:pathLst>
              </a:custGeom>
              <a:solidFill>
                <a:srgbClr val="FFFFFF"/>
              </a:solidFill>
              <a:ln w="9525">
                <a:noFill/>
                <a:round/>
                <a:headEnd/>
                <a:tailEnd/>
              </a:ln>
            </p:spPr>
            <p:txBody>
              <a:bodyPr/>
              <a:lstStyle/>
              <a:p>
                <a:endParaRPr lang="he-IL"/>
              </a:p>
            </p:txBody>
          </p:sp>
          <p:sp>
            <p:nvSpPr>
              <p:cNvPr id="878" name="Freeform 73"/>
              <p:cNvSpPr>
                <a:spLocks/>
              </p:cNvSpPr>
              <p:nvPr/>
            </p:nvSpPr>
            <p:spPr bwMode="auto">
              <a:xfrm>
                <a:off x="4086" y="2916"/>
                <a:ext cx="324" cy="54"/>
              </a:xfrm>
              <a:custGeom>
                <a:avLst/>
                <a:gdLst>
                  <a:gd name="T0" fmla="*/ 317 w 324"/>
                  <a:gd name="T1" fmla="*/ 51 h 54"/>
                  <a:gd name="T2" fmla="*/ 313 w 324"/>
                  <a:gd name="T3" fmla="*/ 53 h 54"/>
                  <a:gd name="T4" fmla="*/ 309 w 324"/>
                  <a:gd name="T5" fmla="*/ 54 h 54"/>
                  <a:gd name="T6" fmla="*/ 296 w 324"/>
                  <a:gd name="T7" fmla="*/ 53 h 54"/>
                  <a:gd name="T8" fmla="*/ 284 w 324"/>
                  <a:gd name="T9" fmla="*/ 51 h 54"/>
                  <a:gd name="T10" fmla="*/ 263 w 324"/>
                  <a:gd name="T11" fmla="*/ 44 h 54"/>
                  <a:gd name="T12" fmla="*/ 247 w 324"/>
                  <a:gd name="T13" fmla="*/ 39 h 54"/>
                  <a:gd name="T14" fmla="*/ 236 w 324"/>
                  <a:gd name="T15" fmla="*/ 36 h 54"/>
                  <a:gd name="T16" fmla="*/ 224 w 324"/>
                  <a:gd name="T17" fmla="*/ 35 h 54"/>
                  <a:gd name="T18" fmla="*/ 172 w 324"/>
                  <a:gd name="T19" fmla="*/ 35 h 54"/>
                  <a:gd name="T20" fmla="*/ 155 w 324"/>
                  <a:gd name="T21" fmla="*/ 36 h 54"/>
                  <a:gd name="T22" fmla="*/ 137 w 324"/>
                  <a:gd name="T23" fmla="*/ 38 h 54"/>
                  <a:gd name="T24" fmla="*/ 101 w 324"/>
                  <a:gd name="T25" fmla="*/ 38 h 54"/>
                  <a:gd name="T26" fmla="*/ 77 w 324"/>
                  <a:gd name="T27" fmla="*/ 36 h 54"/>
                  <a:gd name="T28" fmla="*/ 61 w 324"/>
                  <a:gd name="T29" fmla="*/ 33 h 54"/>
                  <a:gd name="T30" fmla="*/ 46 w 324"/>
                  <a:gd name="T31" fmla="*/ 29 h 54"/>
                  <a:gd name="T32" fmla="*/ 31 w 324"/>
                  <a:gd name="T33" fmla="*/ 22 h 54"/>
                  <a:gd name="T34" fmla="*/ 16 w 324"/>
                  <a:gd name="T35" fmla="*/ 13 h 54"/>
                  <a:gd name="T36" fmla="*/ 0 w 324"/>
                  <a:gd name="T37" fmla="*/ 2 h 54"/>
                  <a:gd name="T38" fmla="*/ 4 w 324"/>
                  <a:gd name="T39" fmla="*/ 1 h 54"/>
                  <a:gd name="T40" fmla="*/ 7 w 324"/>
                  <a:gd name="T41" fmla="*/ 0 h 54"/>
                  <a:gd name="T42" fmla="*/ 20 w 324"/>
                  <a:gd name="T43" fmla="*/ 1 h 54"/>
                  <a:gd name="T44" fmla="*/ 36 w 324"/>
                  <a:gd name="T45" fmla="*/ 5 h 54"/>
                  <a:gd name="T46" fmla="*/ 48 w 324"/>
                  <a:gd name="T47" fmla="*/ 8 h 54"/>
                  <a:gd name="T48" fmla="*/ 63 w 324"/>
                  <a:gd name="T49" fmla="*/ 7 h 54"/>
                  <a:gd name="T50" fmla="*/ 78 w 324"/>
                  <a:gd name="T51" fmla="*/ 5 h 54"/>
                  <a:gd name="T52" fmla="*/ 114 w 324"/>
                  <a:gd name="T53" fmla="*/ 4 h 54"/>
                  <a:gd name="T54" fmla="*/ 161 w 324"/>
                  <a:gd name="T55" fmla="*/ 2 h 54"/>
                  <a:gd name="T56" fmla="*/ 203 w 324"/>
                  <a:gd name="T57" fmla="*/ 3 h 54"/>
                  <a:gd name="T58" fmla="*/ 222 w 324"/>
                  <a:gd name="T59" fmla="*/ 5 h 54"/>
                  <a:gd name="T60" fmla="*/ 239 w 324"/>
                  <a:gd name="T61" fmla="*/ 9 h 54"/>
                  <a:gd name="T62" fmla="*/ 262 w 324"/>
                  <a:gd name="T63" fmla="*/ 16 h 54"/>
                  <a:gd name="T64" fmla="*/ 299 w 324"/>
                  <a:gd name="T65" fmla="*/ 28 h 54"/>
                  <a:gd name="T66" fmla="*/ 310 w 324"/>
                  <a:gd name="T67" fmla="*/ 32 h 54"/>
                  <a:gd name="T68" fmla="*/ 318 w 324"/>
                  <a:gd name="T69" fmla="*/ 37 h 54"/>
                  <a:gd name="T70" fmla="*/ 324 w 324"/>
                  <a:gd name="T71" fmla="*/ 46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4"/>
                  <a:gd name="T109" fmla="*/ 0 h 54"/>
                  <a:gd name="T110" fmla="*/ 324 w 324"/>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4" h="54">
                    <a:moveTo>
                      <a:pt x="324" y="46"/>
                    </a:moveTo>
                    <a:lnTo>
                      <a:pt x="317" y="51"/>
                    </a:lnTo>
                    <a:lnTo>
                      <a:pt x="315" y="52"/>
                    </a:lnTo>
                    <a:lnTo>
                      <a:pt x="313" y="53"/>
                    </a:lnTo>
                    <a:lnTo>
                      <a:pt x="311" y="53"/>
                    </a:lnTo>
                    <a:lnTo>
                      <a:pt x="309" y="54"/>
                    </a:lnTo>
                    <a:lnTo>
                      <a:pt x="302" y="53"/>
                    </a:lnTo>
                    <a:lnTo>
                      <a:pt x="296" y="53"/>
                    </a:lnTo>
                    <a:lnTo>
                      <a:pt x="290" y="52"/>
                    </a:lnTo>
                    <a:lnTo>
                      <a:pt x="284" y="51"/>
                    </a:lnTo>
                    <a:lnTo>
                      <a:pt x="273" y="48"/>
                    </a:lnTo>
                    <a:lnTo>
                      <a:pt x="263" y="44"/>
                    </a:lnTo>
                    <a:lnTo>
                      <a:pt x="253" y="41"/>
                    </a:lnTo>
                    <a:lnTo>
                      <a:pt x="247" y="39"/>
                    </a:lnTo>
                    <a:lnTo>
                      <a:pt x="242" y="38"/>
                    </a:lnTo>
                    <a:lnTo>
                      <a:pt x="236" y="36"/>
                    </a:lnTo>
                    <a:lnTo>
                      <a:pt x="230" y="35"/>
                    </a:lnTo>
                    <a:lnTo>
                      <a:pt x="224" y="35"/>
                    </a:lnTo>
                    <a:lnTo>
                      <a:pt x="217" y="35"/>
                    </a:lnTo>
                    <a:lnTo>
                      <a:pt x="172" y="35"/>
                    </a:lnTo>
                    <a:lnTo>
                      <a:pt x="163" y="35"/>
                    </a:lnTo>
                    <a:lnTo>
                      <a:pt x="155" y="36"/>
                    </a:lnTo>
                    <a:lnTo>
                      <a:pt x="147" y="38"/>
                    </a:lnTo>
                    <a:lnTo>
                      <a:pt x="137" y="38"/>
                    </a:lnTo>
                    <a:lnTo>
                      <a:pt x="119" y="38"/>
                    </a:lnTo>
                    <a:lnTo>
                      <a:pt x="101" y="38"/>
                    </a:lnTo>
                    <a:lnTo>
                      <a:pt x="85" y="37"/>
                    </a:lnTo>
                    <a:lnTo>
                      <a:pt x="77" y="36"/>
                    </a:lnTo>
                    <a:lnTo>
                      <a:pt x="69" y="35"/>
                    </a:lnTo>
                    <a:lnTo>
                      <a:pt x="61" y="33"/>
                    </a:lnTo>
                    <a:lnTo>
                      <a:pt x="53" y="31"/>
                    </a:lnTo>
                    <a:lnTo>
                      <a:pt x="46" y="29"/>
                    </a:lnTo>
                    <a:lnTo>
                      <a:pt x="38" y="26"/>
                    </a:lnTo>
                    <a:lnTo>
                      <a:pt x="31" y="22"/>
                    </a:lnTo>
                    <a:lnTo>
                      <a:pt x="23" y="18"/>
                    </a:lnTo>
                    <a:lnTo>
                      <a:pt x="16" y="13"/>
                    </a:lnTo>
                    <a:lnTo>
                      <a:pt x="8" y="8"/>
                    </a:lnTo>
                    <a:lnTo>
                      <a:pt x="0" y="2"/>
                    </a:lnTo>
                    <a:lnTo>
                      <a:pt x="2" y="2"/>
                    </a:lnTo>
                    <a:lnTo>
                      <a:pt x="4" y="1"/>
                    </a:lnTo>
                    <a:lnTo>
                      <a:pt x="5" y="1"/>
                    </a:lnTo>
                    <a:lnTo>
                      <a:pt x="7" y="0"/>
                    </a:lnTo>
                    <a:lnTo>
                      <a:pt x="14" y="1"/>
                    </a:lnTo>
                    <a:lnTo>
                      <a:pt x="20" y="1"/>
                    </a:lnTo>
                    <a:lnTo>
                      <a:pt x="31" y="4"/>
                    </a:lnTo>
                    <a:lnTo>
                      <a:pt x="36" y="5"/>
                    </a:lnTo>
                    <a:lnTo>
                      <a:pt x="42" y="7"/>
                    </a:lnTo>
                    <a:lnTo>
                      <a:pt x="48" y="8"/>
                    </a:lnTo>
                    <a:lnTo>
                      <a:pt x="55" y="8"/>
                    </a:lnTo>
                    <a:lnTo>
                      <a:pt x="63" y="7"/>
                    </a:lnTo>
                    <a:lnTo>
                      <a:pt x="71" y="6"/>
                    </a:lnTo>
                    <a:lnTo>
                      <a:pt x="78" y="5"/>
                    </a:lnTo>
                    <a:lnTo>
                      <a:pt x="86" y="4"/>
                    </a:lnTo>
                    <a:lnTo>
                      <a:pt x="114" y="4"/>
                    </a:lnTo>
                    <a:lnTo>
                      <a:pt x="137" y="3"/>
                    </a:lnTo>
                    <a:lnTo>
                      <a:pt x="161" y="2"/>
                    </a:lnTo>
                    <a:lnTo>
                      <a:pt x="188" y="2"/>
                    </a:lnTo>
                    <a:lnTo>
                      <a:pt x="203" y="3"/>
                    </a:lnTo>
                    <a:lnTo>
                      <a:pt x="215" y="4"/>
                    </a:lnTo>
                    <a:lnTo>
                      <a:pt x="222" y="5"/>
                    </a:lnTo>
                    <a:lnTo>
                      <a:pt x="227" y="6"/>
                    </a:lnTo>
                    <a:lnTo>
                      <a:pt x="239" y="9"/>
                    </a:lnTo>
                    <a:lnTo>
                      <a:pt x="251" y="12"/>
                    </a:lnTo>
                    <a:lnTo>
                      <a:pt x="262" y="16"/>
                    </a:lnTo>
                    <a:lnTo>
                      <a:pt x="288" y="25"/>
                    </a:lnTo>
                    <a:lnTo>
                      <a:pt x="299" y="28"/>
                    </a:lnTo>
                    <a:lnTo>
                      <a:pt x="305" y="30"/>
                    </a:lnTo>
                    <a:lnTo>
                      <a:pt x="310" y="32"/>
                    </a:lnTo>
                    <a:lnTo>
                      <a:pt x="314" y="34"/>
                    </a:lnTo>
                    <a:lnTo>
                      <a:pt x="318" y="37"/>
                    </a:lnTo>
                    <a:lnTo>
                      <a:pt x="322" y="41"/>
                    </a:lnTo>
                    <a:lnTo>
                      <a:pt x="324" y="46"/>
                    </a:lnTo>
                    <a:close/>
                  </a:path>
                </a:pathLst>
              </a:custGeom>
              <a:solidFill>
                <a:srgbClr val="FFFFFF"/>
              </a:solidFill>
              <a:ln w="9525">
                <a:noFill/>
                <a:round/>
                <a:headEnd/>
                <a:tailEnd/>
              </a:ln>
            </p:spPr>
            <p:txBody>
              <a:bodyPr/>
              <a:lstStyle/>
              <a:p>
                <a:endParaRPr lang="he-IL"/>
              </a:p>
            </p:txBody>
          </p:sp>
          <p:sp>
            <p:nvSpPr>
              <p:cNvPr id="879" name="Freeform 74"/>
              <p:cNvSpPr>
                <a:spLocks/>
              </p:cNvSpPr>
              <p:nvPr/>
            </p:nvSpPr>
            <p:spPr bwMode="auto">
              <a:xfrm>
                <a:off x="4138" y="2960"/>
                <a:ext cx="269" cy="61"/>
              </a:xfrm>
              <a:custGeom>
                <a:avLst/>
                <a:gdLst>
                  <a:gd name="T0" fmla="*/ 266 w 269"/>
                  <a:gd name="T1" fmla="*/ 31 h 61"/>
                  <a:gd name="T2" fmla="*/ 263 w 269"/>
                  <a:gd name="T3" fmla="*/ 27 h 61"/>
                  <a:gd name="T4" fmla="*/ 260 w 269"/>
                  <a:gd name="T5" fmla="*/ 24 h 61"/>
                  <a:gd name="T6" fmla="*/ 251 w 269"/>
                  <a:gd name="T7" fmla="*/ 18 h 61"/>
                  <a:gd name="T8" fmla="*/ 246 w 269"/>
                  <a:gd name="T9" fmla="*/ 16 h 61"/>
                  <a:gd name="T10" fmla="*/ 240 w 269"/>
                  <a:gd name="T11" fmla="*/ 14 h 61"/>
                  <a:gd name="T12" fmla="*/ 228 w 269"/>
                  <a:gd name="T13" fmla="*/ 10 h 61"/>
                  <a:gd name="T14" fmla="*/ 216 w 269"/>
                  <a:gd name="T15" fmla="*/ 7 h 61"/>
                  <a:gd name="T16" fmla="*/ 210 w 269"/>
                  <a:gd name="T17" fmla="*/ 6 h 61"/>
                  <a:gd name="T18" fmla="*/ 204 w 269"/>
                  <a:gd name="T19" fmla="*/ 5 h 61"/>
                  <a:gd name="T20" fmla="*/ 193 w 269"/>
                  <a:gd name="T21" fmla="*/ 4 h 61"/>
                  <a:gd name="T22" fmla="*/ 183 w 269"/>
                  <a:gd name="T23" fmla="*/ 4 h 61"/>
                  <a:gd name="T24" fmla="*/ 95 w 269"/>
                  <a:gd name="T25" fmla="*/ 3 h 61"/>
                  <a:gd name="T26" fmla="*/ 7 w 269"/>
                  <a:gd name="T27" fmla="*/ 3 h 61"/>
                  <a:gd name="T28" fmla="*/ 0 w 269"/>
                  <a:gd name="T29" fmla="*/ 0 h 61"/>
                  <a:gd name="T30" fmla="*/ 16 w 269"/>
                  <a:gd name="T31" fmla="*/ 9 h 61"/>
                  <a:gd name="T32" fmla="*/ 24 w 269"/>
                  <a:gd name="T33" fmla="*/ 13 h 61"/>
                  <a:gd name="T34" fmla="*/ 32 w 269"/>
                  <a:gd name="T35" fmla="*/ 16 h 61"/>
                  <a:gd name="T36" fmla="*/ 46 w 269"/>
                  <a:gd name="T37" fmla="*/ 22 h 61"/>
                  <a:gd name="T38" fmla="*/ 61 w 269"/>
                  <a:gd name="T39" fmla="*/ 27 h 61"/>
                  <a:gd name="T40" fmla="*/ 76 w 269"/>
                  <a:gd name="T41" fmla="*/ 31 h 61"/>
                  <a:gd name="T42" fmla="*/ 92 w 269"/>
                  <a:gd name="T43" fmla="*/ 34 h 61"/>
                  <a:gd name="T44" fmla="*/ 109 w 269"/>
                  <a:gd name="T45" fmla="*/ 36 h 61"/>
                  <a:gd name="T46" fmla="*/ 127 w 269"/>
                  <a:gd name="T47" fmla="*/ 38 h 61"/>
                  <a:gd name="T48" fmla="*/ 147 w 269"/>
                  <a:gd name="T49" fmla="*/ 40 h 61"/>
                  <a:gd name="T50" fmla="*/ 168 w 269"/>
                  <a:gd name="T51" fmla="*/ 41 h 61"/>
                  <a:gd name="T52" fmla="*/ 188 w 269"/>
                  <a:gd name="T53" fmla="*/ 42 h 61"/>
                  <a:gd name="T54" fmla="*/ 207 w 269"/>
                  <a:gd name="T55" fmla="*/ 43 h 61"/>
                  <a:gd name="T56" fmla="*/ 224 w 269"/>
                  <a:gd name="T57" fmla="*/ 45 h 61"/>
                  <a:gd name="T58" fmla="*/ 232 w 269"/>
                  <a:gd name="T59" fmla="*/ 46 h 61"/>
                  <a:gd name="T60" fmla="*/ 238 w 269"/>
                  <a:gd name="T61" fmla="*/ 48 h 61"/>
                  <a:gd name="T62" fmla="*/ 244 w 269"/>
                  <a:gd name="T63" fmla="*/ 50 h 61"/>
                  <a:gd name="T64" fmla="*/ 248 w 269"/>
                  <a:gd name="T65" fmla="*/ 52 h 61"/>
                  <a:gd name="T66" fmla="*/ 251 w 269"/>
                  <a:gd name="T67" fmla="*/ 56 h 61"/>
                  <a:gd name="T68" fmla="*/ 252 w 269"/>
                  <a:gd name="T69" fmla="*/ 57 h 61"/>
                  <a:gd name="T70" fmla="*/ 253 w 269"/>
                  <a:gd name="T71" fmla="*/ 59 h 61"/>
                  <a:gd name="T72" fmla="*/ 254 w 269"/>
                  <a:gd name="T73" fmla="*/ 61 h 61"/>
                  <a:gd name="T74" fmla="*/ 255 w 269"/>
                  <a:gd name="T75" fmla="*/ 61 h 61"/>
                  <a:gd name="T76" fmla="*/ 257 w 269"/>
                  <a:gd name="T77" fmla="*/ 61 h 61"/>
                  <a:gd name="T78" fmla="*/ 259 w 269"/>
                  <a:gd name="T79" fmla="*/ 60 h 61"/>
                  <a:gd name="T80" fmla="*/ 264 w 269"/>
                  <a:gd name="T81" fmla="*/ 57 h 61"/>
                  <a:gd name="T82" fmla="*/ 268 w 269"/>
                  <a:gd name="T83" fmla="*/ 55 h 61"/>
                  <a:gd name="T84" fmla="*/ 269 w 269"/>
                  <a:gd name="T85" fmla="*/ 49 h 61"/>
                  <a:gd name="T86" fmla="*/ 268 w 269"/>
                  <a:gd name="T87" fmla="*/ 43 h 61"/>
                  <a:gd name="T88" fmla="*/ 266 w 269"/>
                  <a:gd name="T89" fmla="*/ 31 h 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9"/>
                  <a:gd name="T136" fmla="*/ 0 h 61"/>
                  <a:gd name="T137" fmla="*/ 269 w 269"/>
                  <a:gd name="T138" fmla="*/ 61 h 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9" h="61">
                    <a:moveTo>
                      <a:pt x="266" y="31"/>
                    </a:moveTo>
                    <a:lnTo>
                      <a:pt x="263" y="27"/>
                    </a:lnTo>
                    <a:lnTo>
                      <a:pt x="260" y="24"/>
                    </a:lnTo>
                    <a:lnTo>
                      <a:pt x="251" y="18"/>
                    </a:lnTo>
                    <a:lnTo>
                      <a:pt x="246" y="16"/>
                    </a:lnTo>
                    <a:lnTo>
                      <a:pt x="240" y="14"/>
                    </a:lnTo>
                    <a:lnTo>
                      <a:pt x="228" y="10"/>
                    </a:lnTo>
                    <a:lnTo>
                      <a:pt x="216" y="7"/>
                    </a:lnTo>
                    <a:lnTo>
                      <a:pt x="210" y="6"/>
                    </a:lnTo>
                    <a:lnTo>
                      <a:pt x="204" y="5"/>
                    </a:lnTo>
                    <a:lnTo>
                      <a:pt x="193" y="4"/>
                    </a:lnTo>
                    <a:lnTo>
                      <a:pt x="183" y="4"/>
                    </a:lnTo>
                    <a:lnTo>
                      <a:pt x="95" y="3"/>
                    </a:lnTo>
                    <a:lnTo>
                      <a:pt x="7" y="3"/>
                    </a:lnTo>
                    <a:lnTo>
                      <a:pt x="0" y="0"/>
                    </a:lnTo>
                    <a:lnTo>
                      <a:pt x="16" y="9"/>
                    </a:lnTo>
                    <a:lnTo>
                      <a:pt x="24" y="13"/>
                    </a:lnTo>
                    <a:lnTo>
                      <a:pt x="32" y="16"/>
                    </a:lnTo>
                    <a:lnTo>
                      <a:pt x="46" y="22"/>
                    </a:lnTo>
                    <a:lnTo>
                      <a:pt x="61" y="27"/>
                    </a:lnTo>
                    <a:lnTo>
                      <a:pt x="76" y="31"/>
                    </a:lnTo>
                    <a:lnTo>
                      <a:pt x="92" y="34"/>
                    </a:lnTo>
                    <a:lnTo>
                      <a:pt x="109" y="36"/>
                    </a:lnTo>
                    <a:lnTo>
                      <a:pt x="127" y="38"/>
                    </a:lnTo>
                    <a:lnTo>
                      <a:pt x="147" y="40"/>
                    </a:lnTo>
                    <a:lnTo>
                      <a:pt x="168" y="41"/>
                    </a:lnTo>
                    <a:lnTo>
                      <a:pt x="188" y="42"/>
                    </a:lnTo>
                    <a:lnTo>
                      <a:pt x="207" y="43"/>
                    </a:lnTo>
                    <a:lnTo>
                      <a:pt x="224" y="45"/>
                    </a:lnTo>
                    <a:lnTo>
                      <a:pt x="232" y="46"/>
                    </a:lnTo>
                    <a:lnTo>
                      <a:pt x="238" y="48"/>
                    </a:lnTo>
                    <a:lnTo>
                      <a:pt x="244" y="50"/>
                    </a:lnTo>
                    <a:lnTo>
                      <a:pt x="248" y="52"/>
                    </a:lnTo>
                    <a:lnTo>
                      <a:pt x="251" y="56"/>
                    </a:lnTo>
                    <a:lnTo>
                      <a:pt x="252" y="57"/>
                    </a:lnTo>
                    <a:lnTo>
                      <a:pt x="253" y="59"/>
                    </a:lnTo>
                    <a:lnTo>
                      <a:pt x="254" y="61"/>
                    </a:lnTo>
                    <a:lnTo>
                      <a:pt x="255" y="61"/>
                    </a:lnTo>
                    <a:lnTo>
                      <a:pt x="257" y="61"/>
                    </a:lnTo>
                    <a:lnTo>
                      <a:pt x="259" y="60"/>
                    </a:lnTo>
                    <a:lnTo>
                      <a:pt x="264" y="57"/>
                    </a:lnTo>
                    <a:lnTo>
                      <a:pt x="268" y="55"/>
                    </a:lnTo>
                    <a:lnTo>
                      <a:pt x="269" y="49"/>
                    </a:lnTo>
                    <a:lnTo>
                      <a:pt x="268" y="43"/>
                    </a:lnTo>
                    <a:lnTo>
                      <a:pt x="266" y="31"/>
                    </a:lnTo>
                    <a:close/>
                  </a:path>
                </a:pathLst>
              </a:custGeom>
              <a:solidFill>
                <a:srgbClr val="FFFFFF"/>
              </a:solidFill>
              <a:ln w="9525">
                <a:noFill/>
                <a:round/>
                <a:headEnd/>
                <a:tailEnd/>
              </a:ln>
            </p:spPr>
            <p:txBody>
              <a:bodyPr/>
              <a:lstStyle/>
              <a:p>
                <a:endParaRPr lang="he-IL"/>
              </a:p>
            </p:txBody>
          </p:sp>
          <p:sp>
            <p:nvSpPr>
              <p:cNvPr id="880" name="Freeform 75"/>
              <p:cNvSpPr>
                <a:spLocks/>
              </p:cNvSpPr>
              <p:nvPr/>
            </p:nvSpPr>
            <p:spPr bwMode="auto">
              <a:xfrm>
                <a:off x="4322" y="3015"/>
                <a:ext cx="48" cy="40"/>
              </a:xfrm>
              <a:custGeom>
                <a:avLst/>
                <a:gdLst>
                  <a:gd name="T0" fmla="*/ 0 w 48"/>
                  <a:gd name="T1" fmla="*/ 0 h 40"/>
                  <a:gd name="T2" fmla="*/ 16 w 48"/>
                  <a:gd name="T3" fmla="*/ 2 h 40"/>
                  <a:gd name="T4" fmla="*/ 24 w 48"/>
                  <a:gd name="T5" fmla="*/ 4 h 40"/>
                  <a:gd name="T6" fmla="*/ 28 w 48"/>
                  <a:gd name="T7" fmla="*/ 5 h 40"/>
                  <a:gd name="T8" fmla="*/ 32 w 48"/>
                  <a:gd name="T9" fmla="*/ 6 h 40"/>
                  <a:gd name="T10" fmla="*/ 38 w 48"/>
                  <a:gd name="T11" fmla="*/ 9 h 40"/>
                  <a:gd name="T12" fmla="*/ 41 w 48"/>
                  <a:gd name="T13" fmla="*/ 11 h 40"/>
                  <a:gd name="T14" fmla="*/ 44 w 48"/>
                  <a:gd name="T15" fmla="*/ 13 h 40"/>
                  <a:gd name="T16" fmla="*/ 46 w 48"/>
                  <a:gd name="T17" fmla="*/ 16 h 40"/>
                  <a:gd name="T18" fmla="*/ 47 w 48"/>
                  <a:gd name="T19" fmla="*/ 19 h 40"/>
                  <a:gd name="T20" fmla="*/ 48 w 48"/>
                  <a:gd name="T21" fmla="*/ 22 h 40"/>
                  <a:gd name="T22" fmla="*/ 48 w 48"/>
                  <a:gd name="T23" fmla="*/ 26 h 40"/>
                  <a:gd name="T24" fmla="*/ 48 w 48"/>
                  <a:gd name="T25" fmla="*/ 28 h 40"/>
                  <a:gd name="T26" fmla="*/ 47 w 48"/>
                  <a:gd name="T27" fmla="*/ 30 h 40"/>
                  <a:gd name="T28" fmla="*/ 45 w 48"/>
                  <a:gd name="T29" fmla="*/ 34 h 40"/>
                  <a:gd name="T30" fmla="*/ 42 w 48"/>
                  <a:gd name="T31" fmla="*/ 36 h 40"/>
                  <a:gd name="T32" fmla="*/ 38 w 48"/>
                  <a:gd name="T33" fmla="*/ 38 h 40"/>
                  <a:gd name="T34" fmla="*/ 34 w 48"/>
                  <a:gd name="T35" fmla="*/ 39 h 40"/>
                  <a:gd name="T36" fmla="*/ 29 w 48"/>
                  <a:gd name="T37" fmla="*/ 40 h 40"/>
                  <a:gd name="T38" fmla="*/ 19 w 48"/>
                  <a:gd name="T39" fmla="*/ 40 h 40"/>
                  <a:gd name="T40" fmla="*/ 16 w 48"/>
                  <a:gd name="T41" fmla="*/ 40 h 40"/>
                  <a:gd name="T42" fmla="*/ 15 w 48"/>
                  <a:gd name="T43" fmla="*/ 39 h 40"/>
                  <a:gd name="T44" fmla="*/ 13 w 48"/>
                  <a:gd name="T45" fmla="*/ 37 h 40"/>
                  <a:gd name="T46" fmla="*/ 12 w 48"/>
                  <a:gd name="T47" fmla="*/ 35 h 40"/>
                  <a:gd name="T48" fmla="*/ 10 w 48"/>
                  <a:gd name="T49" fmla="*/ 31 h 40"/>
                  <a:gd name="T50" fmla="*/ 8 w 48"/>
                  <a:gd name="T51" fmla="*/ 26 h 40"/>
                  <a:gd name="T52" fmla="*/ 5 w 48"/>
                  <a:gd name="T53" fmla="*/ 20 h 40"/>
                  <a:gd name="T54" fmla="*/ 3 w 48"/>
                  <a:gd name="T55" fmla="*/ 14 h 40"/>
                  <a:gd name="T56" fmla="*/ 0 w 48"/>
                  <a:gd name="T57" fmla="*/ 0 h 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40"/>
                  <a:gd name="T89" fmla="*/ 48 w 48"/>
                  <a:gd name="T90" fmla="*/ 40 h 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40">
                    <a:moveTo>
                      <a:pt x="0" y="0"/>
                    </a:moveTo>
                    <a:lnTo>
                      <a:pt x="16" y="2"/>
                    </a:lnTo>
                    <a:lnTo>
                      <a:pt x="24" y="4"/>
                    </a:lnTo>
                    <a:lnTo>
                      <a:pt x="28" y="5"/>
                    </a:lnTo>
                    <a:lnTo>
                      <a:pt x="32" y="6"/>
                    </a:lnTo>
                    <a:lnTo>
                      <a:pt x="38" y="9"/>
                    </a:lnTo>
                    <a:lnTo>
                      <a:pt x="41" y="11"/>
                    </a:lnTo>
                    <a:lnTo>
                      <a:pt x="44" y="13"/>
                    </a:lnTo>
                    <a:lnTo>
                      <a:pt x="46" y="16"/>
                    </a:lnTo>
                    <a:lnTo>
                      <a:pt x="47" y="19"/>
                    </a:lnTo>
                    <a:lnTo>
                      <a:pt x="48" y="22"/>
                    </a:lnTo>
                    <a:lnTo>
                      <a:pt x="48" y="26"/>
                    </a:lnTo>
                    <a:lnTo>
                      <a:pt x="48" y="28"/>
                    </a:lnTo>
                    <a:lnTo>
                      <a:pt x="47" y="30"/>
                    </a:lnTo>
                    <a:lnTo>
                      <a:pt x="45" y="34"/>
                    </a:lnTo>
                    <a:lnTo>
                      <a:pt x="42" y="36"/>
                    </a:lnTo>
                    <a:lnTo>
                      <a:pt x="38" y="38"/>
                    </a:lnTo>
                    <a:lnTo>
                      <a:pt x="34" y="39"/>
                    </a:lnTo>
                    <a:lnTo>
                      <a:pt x="29" y="40"/>
                    </a:lnTo>
                    <a:lnTo>
                      <a:pt x="19" y="40"/>
                    </a:lnTo>
                    <a:lnTo>
                      <a:pt x="16" y="40"/>
                    </a:lnTo>
                    <a:lnTo>
                      <a:pt x="15" y="39"/>
                    </a:lnTo>
                    <a:lnTo>
                      <a:pt x="13" y="37"/>
                    </a:lnTo>
                    <a:lnTo>
                      <a:pt x="12" y="35"/>
                    </a:lnTo>
                    <a:lnTo>
                      <a:pt x="10" y="31"/>
                    </a:lnTo>
                    <a:lnTo>
                      <a:pt x="8" y="26"/>
                    </a:lnTo>
                    <a:lnTo>
                      <a:pt x="5" y="20"/>
                    </a:lnTo>
                    <a:lnTo>
                      <a:pt x="3" y="14"/>
                    </a:lnTo>
                    <a:lnTo>
                      <a:pt x="0" y="0"/>
                    </a:lnTo>
                    <a:close/>
                  </a:path>
                </a:pathLst>
              </a:custGeom>
              <a:solidFill>
                <a:srgbClr val="FFFFFF"/>
              </a:solidFill>
              <a:ln w="9525">
                <a:noFill/>
                <a:round/>
                <a:headEnd/>
                <a:tailEnd/>
              </a:ln>
            </p:spPr>
            <p:txBody>
              <a:bodyPr/>
              <a:lstStyle/>
              <a:p>
                <a:endParaRPr lang="he-IL"/>
              </a:p>
            </p:txBody>
          </p:sp>
          <p:sp>
            <p:nvSpPr>
              <p:cNvPr id="881" name="Freeform 76"/>
              <p:cNvSpPr>
                <a:spLocks/>
              </p:cNvSpPr>
              <p:nvPr/>
            </p:nvSpPr>
            <p:spPr bwMode="auto">
              <a:xfrm>
                <a:off x="4239" y="3009"/>
                <a:ext cx="71" cy="31"/>
              </a:xfrm>
              <a:custGeom>
                <a:avLst/>
                <a:gdLst>
                  <a:gd name="T0" fmla="*/ 0 w 71"/>
                  <a:gd name="T1" fmla="*/ 1 h 31"/>
                  <a:gd name="T2" fmla="*/ 15 w 71"/>
                  <a:gd name="T3" fmla="*/ 0 h 31"/>
                  <a:gd name="T4" fmla="*/ 31 w 71"/>
                  <a:gd name="T5" fmla="*/ 0 h 31"/>
                  <a:gd name="T6" fmla="*/ 38 w 71"/>
                  <a:gd name="T7" fmla="*/ 0 h 31"/>
                  <a:gd name="T8" fmla="*/ 45 w 71"/>
                  <a:gd name="T9" fmla="*/ 1 h 31"/>
                  <a:gd name="T10" fmla="*/ 52 w 71"/>
                  <a:gd name="T11" fmla="*/ 3 h 31"/>
                  <a:gd name="T12" fmla="*/ 58 w 71"/>
                  <a:gd name="T13" fmla="*/ 5 h 31"/>
                  <a:gd name="T14" fmla="*/ 63 w 71"/>
                  <a:gd name="T15" fmla="*/ 8 h 31"/>
                  <a:gd name="T16" fmla="*/ 67 w 71"/>
                  <a:gd name="T17" fmla="*/ 13 h 31"/>
                  <a:gd name="T18" fmla="*/ 69 w 71"/>
                  <a:gd name="T19" fmla="*/ 15 h 31"/>
                  <a:gd name="T20" fmla="*/ 70 w 71"/>
                  <a:gd name="T21" fmla="*/ 18 h 31"/>
                  <a:gd name="T22" fmla="*/ 71 w 71"/>
                  <a:gd name="T23" fmla="*/ 21 h 31"/>
                  <a:gd name="T24" fmla="*/ 71 w 71"/>
                  <a:gd name="T25" fmla="*/ 24 h 31"/>
                  <a:gd name="T26" fmla="*/ 71 w 71"/>
                  <a:gd name="T27" fmla="*/ 31 h 31"/>
                  <a:gd name="T28" fmla="*/ 64 w 71"/>
                  <a:gd name="T29" fmla="*/ 31 h 31"/>
                  <a:gd name="T30" fmla="*/ 58 w 71"/>
                  <a:gd name="T31" fmla="*/ 31 h 31"/>
                  <a:gd name="T32" fmla="*/ 55 w 71"/>
                  <a:gd name="T33" fmla="*/ 30 h 31"/>
                  <a:gd name="T34" fmla="*/ 53 w 71"/>
                  <a:gd name="T35" fmla="*/ 29 h 31"/>
                  <a:gd name="T36" fmla="*/ 48 w 71"/>
                  <a:gd name="T37" fmla="*/ 27 h 31"/>
                  <a:gd name="T38" fmla="*/ 44 w 71"/>
                  <a:gd name="T39" fmla="*/ 24 h 31"/>
                  <a:gd name="T40" fmla="*/ 36 w 71"/>
                  <a:gd name="T41" fmla="*/ 19 h 31"/>
                  <a:gd name="T42" fmla="*/ 31 w 71"/>
                  <a:gd name="T43" fmla="*/ 16 h 31"/>
                  <a:gd name="T44" fmla="*/ 25 w 71"/>
                  <a:gd name="T45" fmla="*/ 14 h 31"/>
                  <a:gd name="T46" fmla="*/ 18 w 71"/>
                  <a:gd name="T47" fmla="*/ 12 h 31"/>
                  <a:gd name="T48" fmla="*/ 11 w 71"/>
                  <a:gd name="T49" fmla="*/ 10 h 31"/>
                  <a:gd name="T50" fmla="*/ 7 w 71"/>
                  <a:gd name="T51" fmla="*/ 8 h 31"/>
                  <a:gd name="T52" fmla="*/ 5 w 71"/>
                  <a:gd name="T53" fmla="*/ 6 h 31"/>
                  <a:gd name="T54" fmla="*/ 2 w 71"/>
                  <a:gd name="T55" fmla="*/ 4 h 31"/>
                  <a:gd name="T56" fmla="*/ 0 w 71"/>
                  <a:gd name="T57" fmla="*/ 1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31"/>
                  <a:gd name="T89" fmla="*/ 71 w 71"/>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31">
                    <a:moveTo>
                      <a:pt x="0" y="1"/>
                    </a:moveTo>
                    <a:lnTo>
                      <a:pt x="15" y="0"/>
                    </a:lnTo>
                    <a:lnTo>
                      <a:pt x="31" y="0"/>
                    </a:lnTo>
                    <a:lnTo>
                      <a:pt x="38" y="0"/>
                    </a:lnTo>
                    <a:lnTo>
                      <a:pt x="45" y="1"/>
                    </a:lnTo>
                    <a:lnTo>
                      <a:pt x="52" y="3"/>
                    </a:lnTo>
                    <a:lnTo>
                      <a:pt x="58" y="5"/>
                    </a:lnTo>
                    <a:lnTo>
                      <a:pt x="63" y="8"/>
                    </a:lnTo>
                    <a:lnTo>
                      <a:pt x="67" y="13"/>
                    </a:lnTo>
                    <a:lnTo>
                      <a:pt x="69" y="15"/>
                    </a:lnTo>
                    <a:lnTo>
                      <a:pt x="70" y="18"/>
                    </a:lnTo>
                    <a:lnTo>
                      <a:pt x="71" y="21"/>
                    </a:lnTo>
                    <a:lnTo>
                      <a:pt x="71" y="24"/>
                    </a:lnTo>
                    <a:lnTo>
                      <a:pt x="71" y="31"/>
                    </a:lnTo>
                    <a:lnTo>
                      <a:pt x="64" y="31"/>
                    </a:lnTo>
                    <a:lnTo>
                      <a:pt x="58" y="31"/>
                    </a:lnTo>
                    <a:lnTo>
                      <a:pt x="55" y="30"/>
                    </a:lnTo>
                    <a:lnTo>
                      <a:pt x="53" y="29"/>
                    </a:lnTo>
                    <a:lnTo>
                      <a:pt x="48" y="27"/>
                    </a:lnTo>
                    <a:lnTo>
                      <a:pt x="44" y="24"/>
                    </a:lnTo>
                    <a:lnTo>
                      <a:pt x="36" y="19"/>
                    </a:lnTo>
                    <a:lnTo>
                      <a:pt x="31" y="16"/>
                    </a:lnTo>
                    <a:lnTo>
                      <a:pt x="25" y="14"/>
                    </a:lnTo>
                    <a:lnTo>
                      <a:pt x="18" y="12"/>
                    </a:lnTo>
                    <a:lnTo>
                      <a:pt x="11" y="10"/>
                    </a:lnTo>
                    <a:lnTo>
                      <a:pt x="7" y="8"/>
                    </a:lnTo>
                    <a:lnTo>
                      <a:pt x="5" y="6"/>
                    </a:lnTo>
                    <a:lnTo>
                      <a:pt x="2" y="4"/>
                    </a:lnTo>
                    <a:lnTo>
                      <a:pt x="0" y="1"/>
                    </a:lnTo>
                    <a:close/>
                  </a:path>
                </a:pathLst>
              </a:custGeom>
              <a:solidFill>
                <a:srgbClr val="FFFFFF"/>
              </a:solidFill>
              <a:ln w="9525">
                <a:noFill/>
                <a:round/>
                <a:headEnd/>
                <a:tailEnd/>
              </a:ln>
            </p:spPr>
            <p:txBody>
              <a:bodyPr/>
              <a:lstStyle/>
              <a:p>
                <a:endParaRPr lang="he-IL"/>
              </a:p>
            </p:txBody>
          </p:sp>
          <p:sp>
            <p:nvSpPr>
              <p:cNvPr id="882" name="Freeform 77"/>
              <p:cNvSpPr>
                <a:spLocks noEditPoints="1"/>
              </p:cNvSpPr>
              <p:nvPr/>
            </p:nvSpPr>
            <p:spPr bwMode="auto">
              <a:xfrm>
                <a:off x="4157" y="2630"/>
                <a:ext cx="495" cy="439"/>
              </a:xfrm>
              <a:custGeom>
                <a:avLst/>
                <a:gdLst>
                  <a:gd name="T0" fmla="*/ 21 w 495"/>
                  <a:gd name="T1" fmla="*/ 58 h 439"/>
                  <a:gd name="T2" fmla="*/ 33 w 495"/>
                  <a:gd name="T3" fmla="*/ 71 h 439"/>
                  <a:gd name="T4" fmla="*/ 52 w 495"/>
                  <a:gd name="T5" fmla="*/ 74 h 439"/>
                  <a:gd name="T6" fmla="*/ 66 w 495"/>
                  <a:gd name="T7" fmla="*/ 67 h 439"/>
                  <a:gd name="T8" fmla="*/ 74 w 495"/>
                  <a:gd name="T9" fmla="*/ 52 h 439"/>
                  <a:gd name="T10" fmla="*/ 72 w 495"/>
                  <a:gd name="T11" fmla="*/ 36 h 439"/>
                  <a:gd name="T12" fmla="*/ 60 w 495"/>
                  <a:gd name="T13" fmla="*/ 22 h 439"/>
                  <a:gd name="T14" fmla="*/ 41 w 495"/>
                  <a:gd name="T15" fmla="*/ 19 h 439"/>
                  <a:gd name="T16" fmla="*/ 27 w 495"/>
                  <a:gd name="T17" fmla="*/ 27 h 439"/>
                  <a:gd name="T18" fmla="*/ 19 w 495"/>
                  <a:gd name="T19" fmla="*/ 41 h 439"/>
                  <a:gd name="T20" fmla="*/ 65 w 495"/>
                  <a:gd name="T21" fmla="*/ 92 h 439"/>
                  <a:gd name="T22" fmla="*/ 47 w 495"/>
                  <a:gd name="T23" fmla="*/ 96 h 439"/>
                  <a:gd name="T24" fmla="*/ 29 w 495"/>
                  <a:gd name="T25" fmla="*/ 91 h 439"/>
                  <a:gd name="T26" fmla="*/ 11 w 495"/>
                  <a:gd name="T27" fmla="*/ 78 h 439"/>
                  <a:gd name="T28" fmla="*/ 2 w 495"/>
                  <a:gd name="T29" fmla="*/ 62 h 439"/>
                  <a:gd name="T30" fmla="*/ 0 w 495"/>
                  <a:gd name="T31" fmla="*/ 43 h 439"/>
                  <a:gd name="T32" fmla="*/ 5 w 495"/>
                  <a:gd name="T33" fmla="*/ 25 h 439"/>
                  <a:gd name="T34" fmla="*/ 17 w 495"/>
                  <a:gd name="T35" fmla="*/ 11 h 439"/>
                  <a:gd name="T36" fmla="*/ 33 w 495"/>
                  <a:gd name="T37" fmla="*/ 2 h 439"/>
                  <a:gd name="T38" fmla="*/ 52 w 495"/>
                  <a:gd name="T39" fmla="*/ 0 h 439"/>
                  <a:gd name="T40" fmla="*/ 70 w 495"/>
                  <a:gd name="T41" fmla="*/ 6 h 439"/>
                  <a:gd name="T42" fmla="*/ 87 w 495"/>
                  <a:gd name="T43" fmla="*/ 21 h 439"/>
                  <a:gd name="T44" fmla="*/ 94 w 495"/>
                  <a:gd name="T45" fmla="*/ 38 h 439"/>
                  <a:gd name="T46" fmla="*/ 94 w 495"/>
                  <a:gd name="T47" fmla="*/ 57 h 439"/>
                  <a:gd name="T48" fmla="*/ 138 w 495"/>
                  <a:gd name="T49" fmla="*/ 52 h 439"/>
                  <a:gd name="T50" fmla="*/ 150 w 495"/>
                  <a:gd name="T51" fmla="*/ 51 h 439"/>
                  <a:gd name="T52" fmla="*/ 162 w 495"/>
                  <a:gd name="T53" fmla="*/ 59 h 439"/>
                  <a:gd name="T54" fmla="*/ 165 w 495"/>
                  <a:gd name="T55" fmla="*/ 71 h 439"/>
                  <a:gd name="T56" fmla="*/ 146 w 495"/>
                  <a:gd name="T57" fmla="*/ 100 h 439"/>
                  <a:gd name="T58" fmla="*/ 446 w 495"/>
                  <a:gd name="T59" fmla="*/ 271 h 439"/>
                  <a:gd name="T60" fmla="*/ 465 w 495"/>
                  <a:gd name="T61" fmla="*/ 217 h 439"/>
                  <a:gd name="T62" fmla="*/ 470 w 495"/>
                  <a:gd name="T63" fmla="*/ 177 h 439"/>
                  <a:gd name="T64" fmla="*/ 467 w 495"/>
                  <a:gd name="T65" fmla="*/ 145 h 439"/>
                  <a:gd name="T66" fmla="*/ 457 w 495"/>
                  <a:gd name="T67" fmla="*/ 116 h 439"/>
                  <a:gd name="T68" fmla="*/ 423 w 495"/>
                  <a:gd name="T69" fmla="*/ 64 h 439"/>
                  <a:gd name="T70" fmla="*/ 462 w 495"/>
                  <a:gd name="T71" fmla="*/ 91 h 439"/>
                  <a:gd name="T72" fmla="*/ 482 w 495"/>
                  <a:gd name="T73" fmla="*/ 126 h 439"/>
                  <a:gd name="T74" fmla="*/ 495 w 495"/>
                  <a:gd name="T75" fmla="*/ 176 h 439"/>
                  <a:gd name="T76" fmla="*/ 495 w 495"/>
                  <a:gd name="T77" fmla="*/ 206 h 439"/>
                  <a:gd name="T78" fmla="*/ 483 w 495"/>
                  <a:gd name="T79" fmla="*/ 267 h 439"/>
                  <a:gd name="T80" fmla="*/ 460 w 495"/>
                  <a:gd name="T81" fmla="*/ 331 h 439"/>
                  <a:gd name="T82" fmla="*/ 458 w 495"/>
                  <a:gd name="T83" fmla="*/ 350 h 439"/>
                  <a:gd name="T84" fmla="*/ 446 w 495"/>
                  <a:gd name="T85" fmla="*/ 374 h 439"/>
                  <a:gd name="T86" fmla="*/ 398 w 495"/>
                  <a:gd name="T87" fmla="*/ 393 h 439"/>
                  <a:gd name="T88" fmla="*/ 334 w 495"/>
                  <a:gd name="T89" fmla="*/ 421 h 439"/>
                  <a:gd name="T90" fmla="*/ 279 w 495"/>
                  <a:gd name="T91" fmla="*/ 434 h 439"/>
                  <a:gd name="T92" fmla="*/ 231 w 495"/>
                  <a:gd name="T93" fmla="*/ 439 h 439"/>
                  <a:gd name="T94" fmla="*/ 181 w 495"/>
                  <a:gd name="T95" fmla="*/ 434 h 439"/>
                  <a:gd name="T96" fmla="*/ 143 w 495"/>
                  <a:gd name="T97" fmla="*/ 424 h 439"/>
                  <a:gd name="T98" fmla="*/ 162 w 495"/>
                  <a:gd name="T99" fmla="*/ 394 h 439"/>
                  <a:gd name="T100" fmla="*/ 162 w 495"/>
                  <a:gd name="T101" fmla="*/ 411 h 439"/>
                  <a:gd name="T102" fmla="*/ 221 w 495"/>
                  <a:gd name="T103" fmla="*/ 417 h 439"/>
                  <a:gd name="T104" fmla="*/ 261 w 495"/>
                  <a:gd name="T105" fmla="*/ 413 h 439"/>
                  <a:gd name="T106" fmla="*/ 307 w 495"/>
                  <a:gd name="T107" fmla="*/ 400 h 439"/>
                  <a:gd name="T108" fmla="*/ 355 w 495"/>
                  <a:gd name="T109" fmla="*/ 374 h 439"/>
                  <a:gd name="T110" fmla="*/ 390 w 495"/>
                  <a:gd name="T111" fmla="*/ 345 h 439"/>
                  <a:gd name="T112" fmla="*/ 94 w 495"/>
                  <a:gd name="T113" fmla="*/ 162 h 439"/>
                  <a:gd name="T114" fmla="*/ 82 w 495"/>
                  <a:gd name="T115" fmla="*/ 163 h 439"/>
                  <a:gd name="T116" fmla="*/ 70 w 495"/>
                  <a:gd name="T117" fmla="*/ 155 h 439"/>
                  <a:gd name="T118" fmla="*/ 67 w 495"/>
                  <a:gd name="T119" fmla="*/ 144 h 4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5"/>
                  <a:gd name="T181" fmla="*/ 0 h 439"/>
                  <a:gd name="T182" fmla="*/ 495 w 495"/>
                  <a:gd name="T183" fmla="*/ 439 h 4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5" h="439">
                    <a:moveTo>
                      <a:pt x="18" y="47"/>
                    </a:moveTo>
                    <a:lnTo>
                      <a:pt x="19" y="52"/>
                    </a:lnTo>
                    <a:lnTo>
                      <a:pt x="20" y="55"/>
                    </a:lnTo>
                    <a:lnTo>
                      <a:pt x="21" y="58"/>
                    </a:lnTo>
                    <a:lnTo>
                      <a:pt x="23" y="62"/>
                    </a:lnTo>
                    <a:lnTo>
                      <a:pt x="27" y="67"/>
                    </a:lnTo>
                    <a:lnTo>
                      <a:pt x="31" y="70"/>
                    </a:lnTo>
                    <a:lnTo>
                      <a:pt x="33" y="71"/>
                    </a:lnTo>
                    <a:lnTo>
                      <a:pt x="36" y="73"/>
                    </a:lnTo>
                    <a:lnTo>
                      <a:pt x="41" y="74"/>
                    </a:lnTo>
                    <a:lnTo>
                      <a:pt x="46" y="75"/>
                    </a:lnTo>
                    <a:lnTo>
                      <a:pt x="52" y="74"/>
                    </a:lnTo>
                    <a:lnTo>
                      <a:pt x="55" y="73"/>
                    </a:lnTo>
                    <a:lnTo>
                      <a:pt x="57" y="73"/>
                    </a:lnTo>
                    <a:lnTo>
                      <a:pt x="62" y="70"/>
                    </a:lnTo>
                    <a:lnTo>
                      <a:pt x="66" y="67"/>
                    </a:lnTo>
                    <a:lnTo>
                      <a:pt x="70" y="62"/>
                    </a:lnTo>
                    <a:lnTo>
                      <a:pt x="71" y="60"/>
                    </a:lnTo>
                    <a:lnTo>
                      <a:pt x="72" y="58"/>
                    </a:lnTo>
                    <a:lnTo>
                      <a:pt x="74" y="52"/>
                    </a:lnTo>
                    <a:lnTo>
                      <a:pt x="75" y="47"/>
                    </a:lnTo>
                    <a:lnTo>
                      <a:pt x="74" y="41"/>
                    </a:lnTo>
                    <a:lnTo>
                      <a:pt x="73" y="38"/>
                    </a:lnTo>
                    <a:lnTo>
                      <a:pt x="72" y="36"/>
                    </a:lnTo>
                    <a:lnTo>
                      <a:pt x="70" y="31"/>
                    </a:lnTo>
                    <a:lnTo>
                      <a:pt x="66" y="27"/>
                    </a:lnTo>
                    <a:lnTo>
                      <a:pt x="62" y="23"/>
                    </a:lnTo>
                    <a:lnTo>
                      <a:pt x="60" y="22"/>
                    </a:lnTo>
                    <a:lnTo>
                      <a:pt x="57" y="21"/>
                    </a:lnTo>
                    <a:lnTo>
                      <a:pt x="52" y="19"/>
                    </a:lnTo>
                    <a:lnTo>
                      <a:pt x="46" y="19"/>
                    </a:lnTo>
                    <a:lnTo>
                      <a:pt x="41" y="19"/>
                    </a:lnTo>
                    <a:lnTo>
                      <a:pt x="38" y="20"/>
                    </a:lnTo>
                    <a:lnTo>
                      <a:pt x="36" y="21"/>
                    </a:lnTo>
                    <a:lnTo>
                      <a:pt x="31" y="23"/>
                    </a:lnTo>
                    <a:lnTo>
                      <a:pt x="27" y="27"/>
                    </a:lnTo>
                    <a:lnTo>
                      <a:pt x="23" y="31"/>
                    </a:lnTo>
                    <a:lnTo>
                      <a:pt x="22" y="33"/>
                    </a:lnTo>
                    <a:lnTo>
                      <a:pt x="21" y="36"/>
                    </a:lnTo>
                    <a:lnTo>
                      <a:pt x="19" y="41"/>
                    </a:lnTo>
                    <a:lnTo>
                      <a:pt x="18" y="47"/>
                    </a:lnTo>
                    <a:close/>
                    <a:moveTo>
                      <a:pt x="70" y="135"/>
                    </a:moveTo>
                    <a:lnTo>
                      <a:pt x="89" y="112"/>
                    </a:lnTo>
                    <a:lnTo>
                      <a:pt x="65" y="92"/>
                    </a:lnTo>
                    <a:lnTo>
                      <a:pt x="61" y="94"/>
                    </a:lnTo>
                    <a:lnTo>
                      <a:pt x="57" y="95"/>
                    </a:lnTo>
                    <a:lnTo>
                      <a:pt x="52" y="96"/>
                    </a:lnTo>
                    <a:lnTo>
                      <a:pt x="47" y="96"/>
                    </a:lnTo>
                    <a:lnTo>
                      <a:pt x="42" y="96"/>
                    </a:lnTo>
                    <a:lnTo>
                      <a:pt x="38" y="95"/>
                    </a:lnTo>
                    <a:lnTo>
                      <a:pt x="33" y="94"/>
                    </a:lnTo>
                    <a:lnTo>
                      <a:pt x="29" y="91"/>
                    </a:lnTo>
                    <a:lnTo>
                      <a:pt x="25" y="89"/>
                    </a:lnTo>
                    <a:lnTo>
                      <a:pt x="21" y="87"/>
                    </a:lnTo>
                    <a:lnTo>
                      <a:pt x="14" y="81"/>
                    </a:lnTo>
                    <a:lnTo>
                      <a:pt x="11" y="78"/>
                    </a:lnTo>
                    <a:lnTo>
                      <a:pt x="8" y="74"/>
                    </a:lnTo>
                    <a:lnTo>
                      <a:pt x="5" y="70"/>
                    </a:lnTo>
                    <a:lnTo>
                      <a:pt x="3" y="66"/>
                    </a:lnTo>
                    <a:lnTo>
                      <a:pt x="2" y="62"/>
                    </a:lnTo>
                    <a:lnTo>
                      <a:pt x="1" y="57"/>
                    </a:lnTo>
                    <a:lnTo>
                      <a:pt x="0" y="52"/>
                    </a:lnTo>
                    <a:lnTo>
                      <a:pt x="0" y="47"/>
                    </a:lnTo>
                    <a:lnTo>
                      <a:pt x="0" y="43"/>
                    </a:lnTo>
                    <a:lnTo>
                      <a:pt x="1" y="38"/>
                    </a:lnTo>
                    <a:lnTo>
                      <a:pt x="2" y="33"/>
                    </a:lnTo>
                    <a:lnTo>
                      <a:pt x="3" y="29"/>
                    </a:lnTo>
                    <a:lnTo>
                      <a:pt x="5" y="25"/>
                    </a:lnTo>
                    <a:lnTo>
                      <a:pt x="8" y="21"/>
                    </a:lnTo>
                    <a:lnTo>
                      <a:pt x="11" y="17"/>
                    </a:lnTo>
                    <a:lnTo>
                      <a:pt x="14" y="14"/>
                    </a:lnTo>
                    <a:lnTo>
                      <a:pt x="17" y="11"/>
                    </a:lnTo>
                    <a:lnTo>
                      <a:pt x="21" y="8"/>
                    </a:lnTo>
                    <a:lnTo>
                      <a:pt x="25" y="6"/>
                    </a:lnTo>
                    <a:lnTo>
                      <a:pt x="29" y="4"/>
                    </a:lnTo>
                    <a:lnTo>
                      <a:pt x="33" y="2"/>
                    </a:lnTo>
                    <a:lnTo>
                      <a:pt x="38" y="1"/>
                    </a:lnTo>
                    <a:lnTo>
                      <a:pt x="42" y="0"/>
                    </a:lnTo>
                    <a:lnTo>
                      <a:pt x="47" y="0"/>
                    </a:lnTo>
                    <a:lnTo>
                      <a:pt x="52" y="0"/>
                    </a:lnTo>
                    <a:lnTo>
                      <a:pt x="57" y="1"/>
                    </a:lnTo>
                    <a:lnTo>
                      <a:pt x="61" y="2"/>
                    </a:lnTo>
                    <a:lnTo>
                      <a:pt x="66" y="4"/>
                    </a:lnTo>
                    <a:lnTo>
                      <a:pt x="70" y="6"/>
                    </a:lnTo>
                    <a:lnTo>
                      <a:pt x="74" y="8"/>
                    </a:lnTo>
                    <a:lnTo>
                      <a:pt x="81" y="14"/>
                    </a:lnTo>
                    <a:lnTo>
                      <a:pt x="84" y="17"/>
                    </a:lnTo>
                    <a:lnTo>
                      <a:pt x="87" y="21"/>
                    </a:lnTo>
                    <a:lnTo>
                      <a:pt x="89" y="25"/>
                    </a:lnTo>
                    <a:lnTo>
                      <a:pt x="91" y="29"/>
                    </a:lnTo>
                    <a:lnTo>
                      <a:pt x="93" y="33"/>
                    </a:lnTo>
                    <a:lnTo>
                      <a:pt x="94" y="38"/>
                    </a:lnTo>
                    <a:lnTo>
                      <a:pt x="95" y="43"/>
                    </a:lnTo>
                    <a:lnTo>
                      <a:pt x="95" y="47"/>
                    </a:lnTo>
                    <a:lnTo>
                      <a:pt x="95" y="52"/>
                    </a:lnTo>
                    <a:lnTo>
                      <a:pt x="94" y="57"/>
                    </a:lnTo>
                    <a:lnTo>
                      <a:pt x="118" y="76"/>
                    </a:lnTo>
                    <a:lnTo>
                      <a:pt x="134" y="56"/>
                    </a:lnTo>
                    <a:lnTo>
                      <a:pt x="136" y="54"/>
                    </a:lnTo>
                    <a:lnTo>
                      <a:pt x="138" y="52"/>
                    </a:lnTo>
                    <a:lnTo>
                      <a:pt x="141" y="51"/>
                    </a:lnTo>
                    <a:lnTo>
                      <a:pt x="144" y="51"/>
                    </a:lnTo>
                    <a:lnTo>
                      <a:pt x="147" y="51"/>
                    </a:lnTo>
                    <a:lnTo>
                      <a:pt x="150" y="51"/>
                    </a:lnTo>
                    <a:lnTo>
                      <a:pt x="153" y="52"/>
                    </a:lnTo>
                    <a:lnTo>
                      <a:pt x="156" y="54"/>
                    </a:lnTo>
                    <a:lnTo>
                      <a:pt x="159" y="57"/>
                    </a:lnTo>
                    <a:lnTo>
                      <a:pt x="162" y="59"/>
                    </a:lnTo>
                    <a:lnTo>
                      <a:pt x="163" y="62"/>
                    </a:lnTo>
                    <a:lnTo>
                      <a:pt x="164" y="65"/>
                    </a:lnTo>
                    <a:lnTo>
                      <a:pt x="165" y="68"/>
                    </a:lnTo>
                    <a:lnTo>
                      <a:pt x="165" y="71"/>
                    </a:lnTo>
                    <a:lnTo>
                      <a:pt x="164" y="74"/>
                    </a:lnTo>
                    <a:lnTo>
                      <a:pt x="163" y="76"/>
                    </a:lnTo>
                    <a:lnTo>
                      <a:pt x="162" y="79"/>
                    </a:lnTo>
                    <a:lnTo>
                      <a:pt x="146" y="100"/>
                    </a:lnTo>
                    <a:lnTo>
                      <a:pt x="422" y="309"/>
                    </a:lnTo>
                    <a:lnTo>
                      <a:pt x="430" y="297"/>
                    </a:lnTo>
                    <a:lnTo>
                      <a:pt x="438" y="284"/>
                    </a:lnTo>
                    <a:lnTo>
                      <a:pt x="446" y="271"/>
                    </a:lnTo>
                    <a:lnTo>
                      <a:pt x="452" y="257"/>
                    </a:lnTo>
                    <a:lnTo>
                      <a:pt x="457" y="244"/>
                    </a:lnTo>
                    <a:lnTo>
                      <a:pt x="462" y="231"/>
                    </a:lnTo>
                    <a:lnTo>
                      <a:pt x="465" y="217"/>
                    </a:lnTo>
                    <a:lnTo>
                      <a:pt x="467" y="210"/>
                    </a:lnTo>
                    <a:lnTo>
                      <a:pt x="468" y="204"/>
                    </a:lnTo>
                    <a:lnTo>
                      <a:pt x="470" y="190"/>
                    </a:lnTo>
                    <a:lnTo>
                      <a:pt x="470" y="177"/>
                    </a:lnTo>
                    <a:lnTo>
                      <a:pt x="470" y="164"/>
                    </a:lnTo>
                    <a:lnTo>
                      <a:pt x="469" y="158"/>
                    </a:lnTo>
                    <a:lnTo>
                      <a:pt x="468" y="152"/>
                    </a:lnTo>
                    <a:lnTo>
                      <a:pt x="467" y="145"/>
                    </a:lnTo>
                    <a:lnTo>
                      <a:pt x="465" y="139"/>
                    </a:lnTo>
                    <a:lnTo>
                      <a:pt x="464" y="133"/>
                    </a:lnTo>
                    <a:lnTo>
                      <a:pt x="462" y="128"/>
                    </a:lnTo>
                    <a:lnTo>
                      <a:pt x="457" y="116"/>
                    </a:lnTo>
                    <a:lnTo>
                      <a:pt x="454" y="111"/>
                    </a:lnTo>
                    <a:lnTo>
                      <a:pt x="450" y="105"/>
                    </a:lnTo>
                    <a:lnTo>
                      <a:pt x="441" y="117"/>
                    </a:lnTo>
                    <a:lnTo>
                      <a:pt x="423" y="64"/>
                    </a:lnTo>
                    <a:lnTo>
                      <a:pt x="474" y="77"/>
                    </a:lnTo>
                    <a:lnTo>
                      <a:pt x="471" y="82"/>
                    </a:lnTo>
                    <a:lnTo>
                      <a:pt x="467" y="87"/>
                    </a:lnTo>
                    <a:lnTo>
                      <a:pt x="462" y="91"/>
                    </a:lnTo>
                    <a:lnTo>
                      <a:pt x="471" y="105"/>
                    </a:lnTo>
                    <a:lnTo>
                      <a:pt x="475" y="112"/>
                    </a:lnTo>
                    <a:lnTo>
                      <a:pt x="479" y="119"/>
                    </a:lnTo>
                    <a:lnTo>
                      <a:pt x="482" y="126"/>
                    </a:lnTo>
                    <a:lnTo>
                      <a:pt x="485" y="133"/>
                    </a:lnTo>
                    <a:lnTo>
                      <a:pt x="489" y="147"/>
                    </a:lnTo>
                    <a:lnTo>
                      <a:pt x="493" y="161"/>
                    </a:lnTo>
                    <a:lnTo>
                      <a:pt x="495" y="176"/>
                    </a:lnTo>
                    <a:lnTo>
                      <a:pt x="495" y="183"/>
                    </a:lnTo>
                    <a:lnTo>
                      <a:pt x="495" y="191"/>
                    </a:lnTo>
                    <a:lnTo>
                      <a:pt x="495" y="198"/>
                    </a:lnTo>
                    <a:lnTo>
                      <a:pt x="495" y="206"/>
                    </a:lnTo>
                    <a:lnTo>
                      <a:pt x="493" y="221"/>
                    </a:lnTo>
                    <a:lnTo>
                      <a:pt x="491" y="236"/>
                    </a:lnTo>
                    <a:lnTo>
                      <a:pt x="488" y="251"/>
                    </a:lnTo>
                    <a:lnTo>
                      <a:pt x="483" y="267"/>
                    </a:lnTo>
                    <a:lnTo>
                      <a:pt x="478" y="283"/>
                    </a:lnTo>
                    <a:lnTo>
                      <a:pt x="473" y="299"/>
                    </a:lnTo>
                    <a:lnTo>
                      <a:pt x="466" y="315"/>
                    </a:lnTo>
                    <a:lnTo>
                      <a:pt x="460" y="331"/>
                    </a:lnTo>
                    <a:lnTo>
                      <a:pt x="458" y="336"/>
                    </a:lnTo>
                    <a:lnTo>
                      <a:pt x="457" y="341"/>
                    </a:lnTo>
                    <a:lnTo>
                      <a:pt x="457" y="345"/>
                    </a:lnTo>
                    <a:lnTo>
                      <a:pt x="458" y="350"/>
                    </a:lnTo>
                    <a:lnTo>
                      <a:pt x="459" y="360"/>
                    </a:lnTo>
                    <a:lnTo>
                      <a:pt x="460" y="366"/>
                    </a:lnTo>
                    <a:lnTo>
                      <a:pt x="460" y="372"/>
                    </a:lnTo>
                    <a:lnTo>
                      <a:pt x="446" y="374"/>
                    </a:lnTo>
                    <a:lnTo>
                      <a:pt x="422" y="379"/>
                    </a:lnTo>
                    <a:lnTo>
                      <a:pt x="416" y="383"/>
                    </a:lnTo>
                    <a:lnTo>
                      <a:pt x="408" y="387"/>
                    </a:lnTo>
                    <a:lnTo>
                      <a:pt x="398" y="393"/>
                    </a:lnTo>
                    <a:lnTo>
                      <a:pt x="385" y="399"/>
                    </a:lnTo>
                    <a:lnTo>
                      <a:pt x="370" y="406"/>
                    </a:lnTo>
                    <a:lnTo>
                      <a:pt x="353" y="414"/>
                    </a:lnTo>
                    <a:lnTo>
                      <a:pt x="334" y="421"/>
                    </a:lnTo>
                    <a:lnTo>
                      <a:pt x="313" y="427"/>
                    </a:lnTo>
                    <a:lnTo>
                      <a:pt x="302" y="430"/>
                    </a:lnTo>
                    <a:lnTo>
                      <a:pt x="291" y="432"/>
                    </a:lnTo>
                    <a:lnTo>
                      <a:pt x="279" y="434"/>
                    </a:lnTo>
                    <a:lnTo>
                      <a:pt x="267" y="436"/>
                    </a:lnTo>
                    <a:lnTo>
                      <a:pt x="256" y="438"/>
                    </a:lnTo>
                    <a:lnTo>
                      <a:pt x="244" y="438"/>
                    </a:lnTo>
                    <a:lnTo>
                      <a:pt x="231" y="439"/>
                    </a:lnTo>
                    <a:lnTo>
                      <a:pt x="219" y="439"/>
                    </a:lnTo>
                    <a:lnTo>
                      <a:pt x="206" y="438"/>
                    </a:lnTo>
                    <a:lnTo>
                      <a:pt x="194" y="437"/>
                    </a:lnTo>
                    <a:lnTo>
                      <a:pt x="181" y="434"/>
                    </a:lnTo>
                    <a:lnTo>
                      <a:pt x="169" y="432"/>
                    </a:lnTo>
                    <a:lnTo>
                      <a:pt x="156" y="428"/>
                    </a:lnTo>
                    <a:lnTo>
                      <a:pt x="150" y="426"/>
                    </a:lnTo>
                    <a:lnTo>
                      <a:pt x="143" y="424"/>
                    </a:lnTo>
                    <a:lnTo>
                      <a:pt x="138" y="433"/>
                    </a:lnTo>
                    <a:lnTo>
                      <a:pt x="136" y="438"/>
                    </a:lnTo>
                    <a:lnTo>
                      <a:pt x="109" y="389"/>
                    </a:lnTo>
                    <a:lnTo>
                      <a:pt x="162" y="394"/>
                    </a:lnTo>
                    <a:lnTo>
                      <a:pt x="160" y="399"/>
                    </a:lnTo>
                    <a:lnTo>
                      <a:pt x="157" y="403"/>
                    </a:lnTo>
                    <a:lnTo>
                      <a:pt x="154" y="408"/>
                    </a:lnTo>
                    <a:lnTo>
                      <a:pt x="162" y="411"/>
                    </a:lnTo>
                    <a:lnTo>
                      <a:pt x="171" y="413"/>
                    </a:lnTo>
                    <a:lnTo>
                      <a:pt x="188" y="415"/>
                    </a:lnTo>
                    <a:lnTo>
                      <a:pt x="205" y="417"/>
                    </a:lnTo>
                    <a:lnTo>
                      <a:pt x="221" y="417"/>
                    </a:lnTo>
                    <a:lnTo>
                      <a:pt x="238" y="417"/>
                    </a:lnTo>
                    <a:lnTo>
                      <a:pt x="246" y="416"/>
                    </a:lnTo>
                    <a:lnTo>
                      <a:pt x="254" y="415"/>
                    </a:lnTo>
                    <a:lnTo>
                      <a:pt x="261" y="413"/>
                    </a:lnTo>
                    <a:lnTo>
                      <a:pt x="269" y="412"/>
                    </a:lnTo>
                    <a:lnTo>
                      <a:pt x="285" y="408"/>
                    </a:lnTo>
                    <a:lnTo>
                      <a:pt x="300" y="403"/>
                    </a:lnTo>
                    <a:lnTo>
                      <a:pt x="307" y="400"/>
                    </a:lnTo>
                    <a:lnTo>
                      <a:pt x="314" y="397"/>
                    </a:lnTo>
                    <a:lnTo>
                      <a:pt x="328" y="390"/>
                    </a:lnTo>
                    <a:lnTo>
                      <a:pt x="342" y="382"/>
                    </a:lnTo>
                    <a:lnTo>
                      <a:pt x="355" y="374"/>
                    </a:lnTo>
                    <a:lnTo>
                      <a:pt x="367" y="365"/>
                    </a:lnTo>
                    <a:lnTo>
                      <a:pt x="373" y="360"/>
                    </a:lnTo>
                    <a:lnTo>
                      <a:pt x="379" y="355"/>
                    </a:lnTo>
                    <a:lnTo>
                      <a:pt x="390" y="345"/>
                    </a:lnTo>
                    <a:lnTo>
                      <a:pt x="118" y="135"/>
                    </a:lnTo>
                    <a:lnTo>
                      <a:pt x="98" y="158"/>
                    </a:lnTo>
                    <a:lnTo>
                      <a:pt x="96" y="160"/>
                    </a:lnTo>
                    <a:lnTo>
                      <a:pt x="94" y="162"/>
                    </a:lnTo>
                    <a:lnTo>
                      <a:pt x="91" y="163"/>
                    </a:lnTo>
                    <a:lnTo>
                      <a:pt x="88" y="164"/>
                    </a:lnTo>
                    <a:lnTo>
                      <a:pt x="85" y="164"/>
                    </a:lnTo>
                    <a:lnTo>
                      <a:pt x="82" y="163"/>
                    </a:lnTo>
                    <a:lnTo>
                      <a:pt x="79" y="162"/>
                    </a:lnTo>
                    <a:lnTo>
                      <a:pt x="76" y="160"/>
                    </a:lnTo>
                    <a:lnTo>
                      <a:pt x="73" y="157"/>
                    </a:lnTo>
                    <a:lnTo>
                      <a:pt x="70" y="155"/>
                    </a:lnTo>
                    <a:lnTo>
                      <a:pt x="69" y="153"/>
                    </a:lnTo>
                    <a:lnTo>
                      <a:pt x="68" y="150"/>
                    </a:lnTo>
                    <a:lnTo>
                      <a:pt x="67" y="147"/>
                    </a:lnTo>
                    <a:lnTo>
                      <a:pt x="67" y="144"/>
                    </a:lnTo>
                    <a:lnTo>
                      <a:pt x="67" y="141"/>
                    </a:lnTo>
                    <a:lnTo>
                      <a:pt x="69" y="138"/>
                    </a:lnTo>
                    <a:lnTo>
                      <a:pt x="70" y="135"/>
                    </a:lnTo>
                    <a:close/>
                  </a:path>
                </a:pathLst>
              </a:custGeom>
              <a:solidFill>
                <a:srgbClr val="000000"/>
              </a:solidFill>
              <a:ln w="9525">
                <a:noFill/>
                <a:round/>
                <a:headEnd/>
                <a:tailEnd/>
              </a:ln>
            </p:spPr>
            <p:txBody>
              <a:bodyPr/>
              <a:lstStyle/>
              <a:p>
                <a:endParaRPr lang="he-IL"/>
              </a:p>
            </p:txBody>
          </p:sp>
          <p:sp>
            <p:nvSpPr>
              <p:cNvPr id="883" name="Freeform 78"/>
              <p:cNvSpPr>
                <a:spLocks/>
              </p:cNvSpPr>
              <p:nvPr/>
            </p:nvSpPr>
            <p:spPr bwMode="auto">
              <a:xfrm>
                <a:off x="4172" y="2676"/>
                <a:ext cx="32" cy="32"/>
              </a:xfrm>
              <a:custGeom>
                <a:avLst/>
                <a:gdLst>
                  <a:gd name="T0" fmla="*/ 6 w 32"/>
                  <a:gd name="T1" fmla="*/ 0 h 32"/>
                  <a:gd name="T2" fmla="*/ 7 w 32"/>
                  <a:gd name="T3" fmla="*/ 6 h 32"/>
                  <a:gd name="T4" fmla="*/ 8 w 32"/>
                  <a:gd name="T5" fmla="*/ 8 h 32"/>
                  <a:gd name="T6" fmla="*/ 8 w 32"/>
                  <a:gd name="T7" fmla="*/ 10 h 32"/>
                  <a:gd name="T8" fmla="*/ 11 w 32"/>
                  <a:gd name="T9" fmla="*/ 15 h 32"/>
                  <a:gd name="T10" fmla="*/ 14 w 32"/>
                  <a:gd name="T11" fmla="*/ 19 h 32"/>
                  <a:gd name="T12" fmla="*/ 18 w 32"/>
                  <a:gd name="T13" fmla="*/ 21 h 32"/>
                  <a:gd name="T14" fmla="*/ 20 w 32"/>
                  <a:gd name="T15" fmla="*/ 23 h 32"/>
                  <a:gd name="T16" fmla="*/ 22 w 32"/>
                  <a:gd name="T17" fmla="*/ 24 h 32"/>
                  <a:gd name="T18" fmla="*/ 26 w 32"/>
                  <a:gd name="T19" fmla="*/ 25 h 32"/>
                  <a:gd name="T20" fmla="*/ 32 w 32"/>
                  <a:gd name="T21" fmla="*/ 26 h 32"/>
                  <a:gd name="T22" fmla="*/ 31 w 32"/>
                  <a:gd name="T23" fmla="*/ 32 h 32"/>
                  <a:gd name="T24" fmla="*/ 25 w 32"/>
                  <a:gd name="T25" fmla="*/ 31 h 32"/>
                  <a:gd name="T26" fmla="*/ 19 w 32"/>
                  <a:gd name="T27" fmla="*/ 30 h 32"/>
                  <a:gd name="T28" fmla="*/ 17 w 32"/>
                  <a:gd name="T29" fmla="*/ 28 h 32"/>
                  <a:gd name="T30" fmla="*/ 14 w 32"/>
                  <a:gd name="T31" fmla="*/ 26 h 32"/>
                  <a:gd name="T32" fmla="*/ 9 w 32"/>
                  <a:gd name="T33" fmla="*/ 23 h 32"/>
                  <a:gd name="T34" fmla="*/ 5 w 32"/>
                  <a:gd name="T35" fmla="*/ 18 h 32"/>
                  <a:gd name="T36" fmla="*/ 3 w 32"/>
                  <a:gd name="T37" fmla="*/ 13 h 32"/>
                  <a:gd name="T38" fmla="*/ 2 w 32"/>
                  <a:gd name="T39" fmla="*/ 10 h 32"/>
                  <a:gd name="T40" fmla="*/ 1 w 32"/>
                  <a:gd name="T41" fmla="*/ 7 h 32"/>
                  <a:gd name="T42" fmla="*/ 0 w 32"/>
                  <a:gd name="T43" fmla="*/ 1 h 32"/>
                  <a:gd name="T44" fmla="*/ 6 w 32"/>
                  <a:gd name="T45" fmla="*/ 0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2"/>
                  <a:gd name="T71" fmla="*/ 32 w 32"/>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2">
                    <a:moveTo>
                      <a:pt x="6" y="0"/>
                    </a:moveTo>
                    <a:lnTo>
                      <a:pt x="7" y="6"/>
                    </a:lnTo>
                    <a:lnTo>
                      <a:pt x="8" y="8"/>
                    </a:lnTo>
                    <a:lnTo>
                      <a:pt x="8" y="10"/>
                    </a:lnTo>
                    <a:lnTo>
                      <a:pt x="11" y="15"/>
                    </a:lnTo>
                    <a:lnTo>
                      <a:pt x="14" y="19"/>
                    </a:lnTo>
                    <a:lnTo>
                      <a:pt x="18" y="21"/>
                    </a:lnTo>
                    <a:lnTo>
                      <a:pt x="20" y="23"/>
                    </a:lnTo>
                    <a:lnTo>
                      <a:pt x="22" y="24"/>
                    </a:lnTo>
                    <a:lnTo>
                      <a:pt x="26" y="25"/>
                    </a:lnTo>
                    <a:lnTo>
                      <a:pt x="32" y="26"/>
                    </a:lnTo>
                    <a:lnTo>
                      <a:pt x="31" y="32"/>
                    </a:lnTo>
                    <a:lnTo>
                      <a:pt x="25" y="31"/>
                    </a:lnTo>
                    <a:lnTo>
                      <a:pt x="19" y="30"/>
                    </a:lnTo>
                    <a:lnTo>
                      <a:pt x="17" y="28"/>
                    </a:lnTo>
                    <a:lnTo>
                      <a:pt x="14" y="26"/>
                    </a:lnTo>
                    <a:lnTo>
                      <a:pt x="9" y="23"/>
                    </a:lnTo>
                    <a:lnTo>
                      <a:pt x="5" y="18"/>
                    </a:lnTo>
                    <a:lnTo>
                      <a:pt x="3" y="13"/>
                    </a:lnTo>
                    <a:lnTo>
                      <a:pt x="2" y="10"/>
                    </a:lnTo>
                    <a:lnTo>
                      <a:pt x="1" y="7"/>
                    </a:lnTo>
                    <a:lnTo>
                      <a:pt x="0" y="1"/>
                    </a:lnTo>
                    <a:lnTo>
                      <a:pt x="6" y="0"/>
                    </a:lnTo>
                    <a:close/>
                  </a:path>
                </a:pathLst>
              </a:custGeom>
              <a:solidFill>
                <a:srgbClr val="000000"/>
              </a:solidFill>
              <a:ln w="9525">
                <a:noFill/>
                <a:round/>
                <a:headEnd/>
                <a:tailEnd/>
              </a:ln>
            </p:spPr>
            <p:txBody>
              <a:bodyPr/>
              <a:lstStyle/>
              <a:p>
                <a:endParaRPr lang="he-IL"/>
              </a:p>
            </p:txBody>
          </p:sp>
          <p:sp>
            <p:nvSpPr>
              <p:cNvPr id="884" name="Freeform 79"/>
              <p:cNvSpPr>
                <a:spLocks/>
              </p:cNvSpPr>
              <p:nvPr/>
            </p:nvSpPr>
            <p:spPr bwMode="auto">
              <a:xfrm>
                <a:off x="4203" y="2676"/>
                <a:ext cx="32" cy="32"/>
              </a:xfrm>
              <a:custGeom>
                <a:avLst/>
                <a:gdLst>
                  <a:gd name="T0" fmla="*/ 0 w 32"/>
                  <a:gd name="T1" fmla="*/ 26 h 32"/>
                  <a:gd name="T2" fmla="*/ 6 w 32"/>
                  <a:gd name="T3" fmla="*/ 25 h 32"/>
                  <a:gd name="T4" fmla="*/ 8 w 32"/>
                  <a:gd name="T5" fmla="*/ 24 h 32"/>
                  <a:gd name="T6" fmla="*/ 10 w 32"/>
                  <a:gd name="T7" fmla="*/ 24 h 32"/>
                  <a:gd name="T8" fmla="*/ 14 w 32"/>
                  <a:gd name="T9" fmla="*/ 21 h 32"/>
                  <a:gd name="T10" fmla="*/ 18 w 32"/>
                  <a:gd name="T11" fmla="*/ 18 h 32"/>
                  <a:gd name="T12" fmla="*/ 21 w 32"/>
                  <a:gd name="T13" fmla="*/ 15 h 32"/>
                  <a:gd name="T14" fmla="*/ 22 w 32"/>
                  <a:gd name="T15" fmla="*/ 13 h 32"/>
                  <a:gd name="T16" fmla="*/ 23 w 32"/>
                  <a:gd name="T17" fmla="*/ 10 h 32"/>
                  <a:gd name="T18" fmla="*/ 25 w 32"/>
                  <a:gd name="T19" fmla="*/ 6 h 32"/>
                  <a:gd name="T20" fmla="*/ 26 w 32"/>
                  <a:gd name="T21" fmla="*/ 0 h 32"/>
                  <a:gd name="T22" fmla="*/ 32 w 32"/>
                  <a:gd name="T23" fmla="*/ 1 h 32"/>
                  <a:gd name="T24" fmla="*/ 31 w 32"/>
                  <a:gd name="T25" fmla="*/ 7 h 32"/>
                  <a:gd name="T26" fmla="*/ 29 w 32"/>
                  <a:gd name="T27" fmla="*/ 13 h 32"/>
                  <a:gd name="T28" fmla="*/ 28 w 32"/>
                  <a:gd name="T29" fmla="*/ 16 h 32"/>
                  <a:gd name="T30" fmla="*/ 26 w 32"/>
                  <a:gd name="T31" fmla="*/ 18 h 32"/>
                  <a:gd name="T32" fmla="*/ 22 w 32"/>
                  <a:gd name="T33" fmla="*/ 23 h 32"/>
                  <a:gd name="T34" fmla="*/ 18 w 32"/>
                  <a:gd name="T35" fmla="*/ 27 h 32"/>
                  <a:gd name="T36" fmla="*/ 13 w 32"/>
                  <a:gd name="T37" fmla="*/ 30 h 32"/>
                  <a:gd name="T38" fmla="*/ 10 w 32"/>
                  <a:gd name="T39" fmla="*/ 30 h 32"/>
                  <a:gd name="T40" fmla="*/ 6 w 32"/>
                  <a:gd name="T41" fmla="*/ 31 h 32"/>
                  <a:gd name="T42" fmla="*/ 1 w 32"/>
                  <a:gd name="T43" fmla="*/ 32 h 32"/>
                  <a:gd name="T44" fmla="*/ 0 w 32"/>
                  <a:gd name="T45" fmla="*/ 26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2"/>
                  <a:gd name="T71" fmla="*/ 32 w 32"/>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2">
                    <a:moveTo>
                      <a:pt x="0" y="26"/>
                    </a:moveTo>
                    <a:lnTo>
                      <a:pt x="6" y="25"/>
                    </a:lnTo>
                    <a:lnTo>
                      <a:pt x="8" y="24"/>
                    </a:lnTo>
                    <a:lnTo>
                      <a:pt x="10" y="24"/>
                    </a:lnTo>
                    <a:lnTo>
                      <a:pt x="14" y="21"/>
                    </a:lnTo>
                    <a:lnTo>
                      <a:pt x="18" y="18"/>
                    </a:lnTo>
                    <a:lnTo>
                      <a:pt x="21" y="15"/>
                    </a:lnTo>
                    <a:lnTo>
                      <a:pt x="22" y="13"/>
                    </a:lnTo>
                    <a:lnTo>
                      <a:pt x="23" y="10"/>
                    </a:lnTo>
                    <a:lnTo>
                      <a:pt x="25" y="6"/>
                    </a:lnTo>
                    <a:lnTo>
                      <a:pt x="26" y="0"/>
                    </a:lnTo>
                    <a:lnTo>
                      <a:pt x="32" y="1"/>
                    </a:lnTo>
                    <a:lnTo>
                      <a:pt x="31" y="7"/>
                    </a:lnTo>
                    <a:lnTo>
                      <a:pt x="29" y="13"/>
                    </a:lnTo>
                    <a:lnTo>
                      <a:pt x="28" y="16"/>
                    </a:lnTo>
                    <a:lnTo>
                      <a:pt x="26" y="18"/>
                    </a:lnTo>
                    <a:lnTo>
                      <a:pt x="22" y="23"/>
                    </a:lnTo>
                    <a:lnTo>
                      <a:pt x="18" y="27"/>
                    </a:lnTo>
                    <a:lnTo>
                      <a:pt x="13" y="30"/>
                    </a:lnTo>
                    <a:lnTo>
                      <a:pt x="10" y="30"/>
                    </a:lnTo>
                    <a:lnTo>
                      <a:pt x="6" y="31"/>
                    </a:lnTo>
                    <a:lnTo>
                      <a:pt x="1" y="32"/>
                    </a:lnTo>
                    <a:lnTo>
                      <a:pt x="0" y="26"/>
                    </a:lnTo>
                    <a:close/>
                  </a:path>
                </a:pathLst>
              </a:custGeom>
              <a:solidFill>
                <a:srgbClr val="000000"/>
              </a:solidFill>
              <a:ln w="9525">
                <a:noFill/>
                <a:round/>
                <a:headEnd/>
                <a:tailEnd/>
              </a:ln>
            </p:spPr>
            <p:txBody>
              <a:bodyPr/>
              <a:lstStyle/>
              <a:p>
                <a:endParaRPr lang="he-IL"/>
              </a:p>
            </p:txBody>
          </p:sp>
          <p:sp>
            <p:nvSpPr>
              <p:cNvPr id="885" name="Freeform 80"/>
              <p:cNvSpPr>
                <a:spLocks/>
              </p:cNvSpPr>
              <p:nvPr/>
            </p:nvSpPr>
            <p:spPr bwMode="auto">
              <a:xfrm>
                <a:off x="4203" y="2702"/>
                <a:ext cx="1" cy="6"/>
              </a:xfrm>
              <a:custGeom>
                <a:avLst/>
                <a:gdLst>
                  <a:gd name="T0" fmla="*/ 0 w 1"/>
                  <a:gd name="T1" fmla="*/ 6 h 6"/>
                  <a:gd name="T2" fmla="*/ 1 w 1"/>
                  <a:gd name="T3" fmla="*/ 6 h 6"/>
                  <a:gd name="T4" fmla="*/ 0 w 1"/>
                  <a:gd name="T5" fmla="*/ 0 h 6"/>
                  <a:gd name="T6" fmla="*/ 1 w 1"/>
                  <a:gd name="T7" fmla="*/ 0 h 6"/>
                  <a:gd name="T8" fmla="*/ 0 w 1"/>
                  <a:gd name="T9" fmla="*/ 6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0" y="6"/>
                    </a:moveTo>
                    <a:lnTo>
                      <a:pt x="1" y="6"/>
                    </a:lnTo>
                    <a:lnTo>
                      <a:pt x="0" y="0"/>
                    </a:lnTo>
                    <a:lnTo>
                      <a:pt x="1" y="0"/>
                    </a:lnTo>
                    <a:lnTo>
                      <a:pt x="0" y="6"/>
                    </a:lnTo>
                    <a:close/>
                  </a:path>
                </a:pathLst>
              </a:custGeom>
              <a:solidFill>
                <a:srgbClr val="000000"/>
              </a:solidFill>
              <a:ln w="9525">
                <a:noFill/>
                <a:round/>
                <a:headEnd/>
                <a:tailEnd/>
              </a:ln>
            </p:spPr>
            <p:txBody>
              <a:bodyPr/>
              <a:lstStyle/>
              <a:p>
                <a:endParaRPr lang="he-IL"/>
              </a:p>
            </p:txBody>
          </p:sp>
          <p:sp>
            <p:nvSpPr>
              <p:cNvPr id="886" name="Freeform 81"/>
              <p:cNvSpPr>
                <a:spLocks/>
              </p:cNvSpPr>
              <p:nvPr/>
            </p:nvSpPr>
            <p:spPr bwMode="auto">
              <a:xfrm>
                <a:off x="4203" y="2646"/>
                <a:ext cx="32" cy="31"/>
              </a:xfrm>
              <a:custGeom>
                <a:avLst/>
                <a:gdLst>
                  <a:gd name="T0" fmla="*/ 26 w 32"/>
                  <a:gd name="T1" fmla="*/ 31 h 31"/>
                  <a:gd name="T2" fmla="*/ 25 w 32"/>
                  <a:gd name="T3" fmla="*/ 25 h 31"/>
                  <a:gd name="T4" fmla="*/ 24 w 32"/>
                  <a:gd name="T5" fmla="*/ 23 h 31"/>
                  <a:gd name="T6" fmla="*/ 24 w 32"/>
                  <a:gd name="T7" fmla="*/ 21 h 31"/>
                  <a:gd name="T8" fmla="*/ 21 w 32"/>
                  <a:gd name="T9" fmla="*/ 17 h 31"/>
                  <a:gd name="T10" fmla="*/ 18 w 32"/>
                  <a:gd name="T11" fmla="*/ 13 h 31"/>
                  <a:gd name="T12" fmla="*/ 14 w 32"/>
                  <a:gd name="T13" fmla="*/ 10 h 31"/>
                  <a:gd name="T14" fmla="*/ 12 w 32"/>
                  <a:gd name="T15" fmla="*/ 9 h 31"/>
                  <a:gd name="T16" fmla="*/ 10 w 32"/>
                  <a:gd name="T17" fmla="*/ 8 h 31"/>
                  <a:gd name="T18" fmla="*/ 5 w 32"/>
                  <a:gd name="T19" fmla="*/ 6 h 31"/>
                  <a:gd name="T20" fmla="*/ 0 w 32"/>
                  <a:gd name="T21" fmla="*/ 6 h 31"/>
                  <a:gd name="T22" fmla="*/ 1 w 32"/>
                  <a:gd name="T23" fmla="*/ 0 h 31"/>
                  <a:gd name="T24" fmla="*/ 7 w 32"/>
                  <a:gd name="T25" fmla="*/ 0 h 31"/>
                  <a:gd name="T26" fmla="*/ 12 w 32"/>
                  <a:gd name="T27" fmla="*/ 2 h 31"/>
                  <a:gd name="T28" fmla="*/ 15 w 32"/>
                  <a:gd name="T29" fmla="*/ 3 h 31"/>
                  <a:gd name="T30" fmla="*/ 18 w 32"/>
                  <a:gd name="T31" fmla="*/ 5 h 31"/>
                  <a:gd name="T32" fmla="*/ 22 w 32"/>
                  <a:gd name="T33" fmla="*/ 9 h 31"/>
                  <a:gd name="T34" fmla="*/ 26 w 32"/>
                  <a:gd name="T35" fmla="*/ 13 h 31"/>
                  <a:gd name="T36" fmla="*/ 29 w 32"/>
                  <a:gd name="T37" fmla="*/ 18 h 31"/>
                  <a:gd name="T38" fmla="*/ 30 w 32"/>
                  <a:gd name="T39" fmla="*/ 21 h 31"/>
                  <a:gd name="T40" fmla="*/ 31 w 32"/>
                  <a:gd name="T41" fmla="*/ 24 h 31"/>
                  <a:gd name="T42" fmla="*/ 32 w 32"/>
                  <a:gd name="T43" fmla="*/ 30 h 31"/>
                  <a:gd name="T44" fmla="*/ 26 w 32"/>
                  <a:gd name="T45" fmla="*/ 31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1"/>
                  <a:gd name="T71" fmla="*/ 32 w 32"/>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1">
                    <a:moveTo>
                      <a:pt x="26" y="31"/>
                    </a:moveTo>
                    <a:lnTo>
                      <a:pt x="25" y="25"/>
                    </a:lnTo>
                    <a:lnTo>
                      <a:pt x="24" y="23"/>
                    </a:lnTo>
                    <a:lnTo>
                      <a:pt x="24" y="21"/>
                    </a:lnTo>
                    <a:lnTo>
                      <a:pt x="21" y="17"/>
                    </a:lnTo>
                    <a:lnTo>
                      <a:pt x="18" y="13"/>
                    </a:lnTo>
                    <a:lnTo>
                      <a:pt x="14" y="10"/>
                    </a:lnTo>
                    <a:lnTo>
                      <a:pt x="12" y="9"/>
                    </a:lnTo>
                    <a:lnTo>
                      <a:pt x="10" y="8"/>
                    </a:lnTo>
                    <a:lnTo>
                      <a:pt x="5" y="6"/>
                    </a:lnTo>
                    <a:lnTo>
                      <a:pt x="0" y="6"/>
                    </a:lnTo>
                    <a:lnTo>
                      <a:pt x="1" y="0"/>
                    </a:lnTo>
                    <a:lnTo>
                      <a:pt x="7" y="0"/>
                    </a:lnTo>
                    <a:lnTo>
                      <a:pt x="12" y="2"/>
                    </a:lnTo>
                    <a:lnTo>
                      <a:pt x="15" y="3"/>
                    </a:lnTo>
                    <a:lnTo>
                      <a:pt x="18" y="5"/>
                    </a:lnTo>
                    <a:lnTo>
                      <a:pt x="22" y="9"/>
                    </a:lnTo>
                    <a:lnTo>
                      <a:pt x="26" y="13"/>
                    </a:lnTo>
                    <a:lnTo>
                      <a:pt x="29" y="18"/>
                    </a:lnTo>
                    <a:lnTo>
                      <a:pt x="30" y="21"/>
                    </a:lnTo>
                    <a:lnTo>
                      <a:pt x="31" y="24"/>
                    </a:lnTo>
                    <a:lnTo>
                      <a:pt x="32" y="30"/>
                    </a:lnTo>
                    <a:lnTo>
                      <a:pt x="26" y="31"/>
                    </a:lnTo>
                    <a:close/>
                  </a:path>
                </a:pathLst>
              </a:custGeom>
              <a:solidFill>
                <a:srgbClr val="000000"/>
              </a:solidFill>
              <a:ln w="9525">
                <a:noFill/>
                <a:round/>
                <a:headEnd/>
                <a:tailEnd/>
              </a:ln>
            </p:spPr>
            <p:txBody>
              <a:bodyPr/>
              <a:lstStyle/>
              <a:p>
                <a:endParaRPr lang="he-IL"/>
              </a:p>
            </p:txBody>
          </p:sp>
          <p:sp>
            <p:nvSpPr>
              <p:cNvPr id="887" name="Freeform 82"/>
              <p:cNvSpPr>
                <a:spLocks/>
              </p:cNvSpPr>
              <p:nvPr/>
            </p:nvSpPr>
            <p:spPr bwMode="auto">
              <a:xfrm>
                <a:off x="4229" y="2676"/>
                <a:ext cx="6" cy="1"/>
              </a:xfrm>
              <a:custGeom>
                <a:avLst/>
                <a:gdLst>
                  <a:gd name="T0" fmla="*/ 6 w 6"/>
                  <a:gd name="T1" fmla="*/ 1 h 1"/>
                  <a:gd name="T2" fmla="*/ 6 w 6"/>
                  <a:gd name="T3" fmla="*/ 0 h 1"/>
                  <a:gd name="T4" fmla="*/ 0 w 6"/>
                  <a:gd name="T5" fmla="*/ 1 h 1"/>
                  <a:gd name="T6" fmla="*/ 0 w 6"/>
                  <a:gd name="T7" fmla="*/ 0 h 1"/>
                  <a:gd name="T8" fmla="*/ 6 w 6"/>
                  <a:gd name="T9" fmla="*/ 1 h 1"/>
                  <a:gd name="T10" fmla="*/ 0 60000 65536"/>
                  <a:gd name="T11" fmla="*/ 0 60000 65536"/>
                  <a:gd name="T12" fmla="*/ 0 60000 65536"/>
                  <a:gd name="T13" fmla="*/ 0 60000 65536"/>
                  <a:gd name="T14" fmla="*/ 0 60000 65536"/>
                  <a:gd name="T15" fmla="*/ 0 w 6"/>
                  <a:gd name="T16" fmla="*/ 0 h 1"/>
                  <a:gd name="T17" fmla="*/ 6 w 6"/>
                  <a:gd name="T18" fmla="*/ 1 h 1"/>
                </a:gdLst>
                <a:ahLst/>
                <a:cxnLst>
                  <a:cxn ang="T10">
                    <a:pos x="T0" y="T1"/>
                  </a:cxn>
                  <a:cxn ang="T11">
                    <a:pos x="T2" y="T3"/>
                  </a:cxn>
                  <a:cxn ang="T12">
                    <a:pos x="T4" y="T5"/>
                  </a:cxn>
                  <a:cxn ang="T13">
                    <a:pos x="T6" y="T7"/>
                  </a:cxn>
                  <a:cxn ang="T14">
                    <a:pos x="T8" y="T9"/>
                  </a:cxn>
                </a:cxnLst>
                <a:rect l="T15" t="T16" r="T17" b="T18"/>
                <a:pathLst>
                  <a:path w="6" h="1">
                    <a:moveTo>
                      <a:pt x="6" y="1"/>
                    </a:moveTo>
                    <a:lnTo>
                      <a:pt x="6" y="0"/>
                    </a:lnTo>
                    <a:lnTo>
                      <a:pt x="0" y="1"/>
                    </a:lnTo>
                    <a:lnTo>
                      <a:pt x="0" y="0"/>
                    </a:lnTo>
                    <a:lnTo>
                      <a:pt x="6" y="1"/>
                    </a:lnTo>
                    <a:close/>
                  </a:path>
                </a:pathLst>
              </a:custGeom>
              <a:solidFill>
                <a:srgbClr val="000000"/>
              </a:solidFill>
              <a:ln w="9525">
                <a:noFill/>
                <a:round/>
                <a:headEnd/>
                <a:tailEnd/>
              </a:ln>
            </p:spPr>
            <p:txBody>
              <a:bodyPr/>
              <a:lstStyle/>
              <a:p>
                <a:endParaRPr lang="he-IL"/>
              </a:p>
            </p:txBody>
          </p:sp>
          <p:sp>
            <p:nvSpPr>
              <p:cNvPr id="888" name="Freeform 83"/>
              <p:cNvSpPr>
                <a:spLocks/>
              </p:cNvSpPr>
              <p:nvPr/>
            </p:nvSpPr>
            <p:spPr bwMode="auto">
              <a:xfrm>
                <a:off x="4172" y="2646"/>
                <a:ext cx="32" cy="31"/>
              </a:xfrm>
              <a:custGeom>
                <a:avLst/>
                <a:gdLst>
                  <a:gd name="T0" fmla="*/ 32 w 32"/>
                  <a:gd name="T1" fmla="*/ 6 h 31"/>
                  <a:gd name="T2" fmla="*/ 26 w 32"/>
                  <a:gd name="T3" fmla="*/ 6 h 31"/>
                  <a:gd name="T4" fmla="*/ 24 w 32"/>
                  <a:gd name="T5" fmla="*/ 7 h 31"/>
                  <a:gd name="T6" fmla="*/ 22 w 32"/>
                  <a:gd name="T7" fmla="*/ 7 h 31"/>
                  <a:gd name="T8" fmla="*/ 18 w 32"/>
                  <a:gd name="T9" fmla="*/ 10 h 31"/>
                  <a:gd name="T10" fmla="*/ 14 w 32"/>
                  <a:gd name="T11" fmla="*/ 13 h 31"/>
                  <a:gd name="T12" fmla="*/ 11 w 32"/>
                  <a:gd name="T13" fmla="*/ 17 h 31"/>
                  <a:gd name="T14" fmla="*/ 10 w 32"/>
                  <a:gd name="T15" fmla="*/ 19 h 31"/>
                  <a:gd name="T16" fmla="*/ 8 w 32"/>
                  <a:gd name="T17" fmla="*/ 21 h 31"/>
                  <a:gd name="T18" fmla="*/ 7 w 32"/>
                  <a:gd name="T19" fmla="*/ 25 h 31"/>
                  <a:gd name="T20" fmla="*/ 6 w 32"/>
                  <a:gd name="T21" fmla="*/ 31 h 31"/>
                  <a:gd name="T22" fmla="*/ 0 w 32"/>
                  <a:gd name="T23" fmla="*/ 30 h 31"/>
                  <a:gd name="T24" fmla="*/ 1 w 32"/>
                  <a:gd name="T25" fmla="*/ 25 h 31"/>
                  <a:gd name="T26" fmla="*/ 3 w 32"/>
                  <a:gd name="T27" fmla="*/ 19 h 31"/>
                  <a:gd name="T28" fmla="*/ 4 w 32"/>
                  <a:gd name="T29" fmla="*/ 16 h 31"/>
                  <a:gd name="T30" fmla="*/ 6 w 32"/>
                  <a:gd name="T31" fmla="*/ 13 h 31"/>
                  <a:gd name="T32" fmla="*/ 9 w 32"/>
                  <a:gd name="T33" fmla="*/ 9 h 31"/>
                  <a:gd name="T34" fmla="*/ 14 w 32"/>
                  <a:gd name="T35" fmla="*/ 5 h 31"/>
                  <a:gd name="T36" fmla="*/ 19 w 32"/>
                  <a:gd name="T37" fmla="*/ 2 h 31"/>
                  <a:gd name="T38" fmla="*/ 22 w 32"/>
                  <a:gd name="T39" fmla="*/ 1 h 31"/>
                  <a:gd name="T40" fmla="*/ 25 w 32"/>
                  <a:gd name="T41" fmla="*/ 0 h 31"/>
                  <a:gd name="T42" fmla="*/ 31 w 32"/>
                  <a:gd name="T43" fmla="*/ 0 h 31"/>
                  <a:gd name="T44" fmla="*/ 32 w 32"/>
                  <a:gd name="T45" fmla="*/ 6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1"/>
                  <a:gd name="T71" fmla="*/ 32 w 32"/>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1">
                    <a:moveTo>
                      <a:pt x="32" y="6"/>
                    </a:moveTo>
                    <a:lnTo>
                      <a:pt x="26" y="6"/>
                    </a:lnTo>
                    <a:lnTo>
                      <a:pt x="24" y="7"/>
                    </a:lnTo>
                    <a:lnTo>
                      <a:pt x="22" y="7"/>
                    </a:lnTo>
                    <a:lnTo>
                      <a:pt x="18" y="10"/>
                    </a:lnTo>
                    <a:lnTo>
                      <a:pt x="14" y="13"/>
                    </a:lnTo>
                    <a:lnTo>
                      <a:pt x="11" y="17"/>
                    </a:lnTo>
                    <a:lnTo>
                      <a:pt x="10" y="19"/>
                    </a:lnTo>
                    <a:lnTo>
                      <a:pt x="8" y="21"/>
                    </a:lnTo>
                    <a:lnTo>
                      <a:pt x="7" y="25"/>
                    </a:lnTo>
                    <a:lnTo>
                      <a:pt x="6" y="31"/>
                    </a:lnTo>
                    <a:lnTo>
                      <a:pt x="0" y="30"/>
                    </a:lnTo>
                    <a:lnTo>
                      <a:pt x="1" y="25"/>
                    </a:lnTo>
                    <a:lnTo>
                      <a:pt x="3" y="19"/>
                    </a:lnTo>
                    <a:lnTo>
                      <a:pt x="4" y="16"/>
                    </a:lnTo>
                    <a:lnTo>
                      <a:pt x="6" y="13"/>
                    </a:lnTo>
                    <a:lnTo>
                      <a:pt x="9" y="9"/>
                    </a:lnTo>
                    <a:lnTo>
                      <a:pt x="14" y="5"/>
                    </a:lnTo>
                    <a:lnTo>
                      <a:pt x="19" y="2"/>
                    </a:lnTo>
                    <a:lnTo>
                      <a:pt x="22" y="1"/>
                    </a:lnTo>
                    <a:lnTo>
                      <a:pt x="25" y="0"/>
                    </a:lnTo>
                    <a:lnTo>
                      <a:pt x="31" y="0"/>
                    </a:lnTo>
                    <a:lnTo>
                      <a:pt x="32" y="6"/>
                    </a:lnTo>
                    <a:close/>
                  </a:path>
                </a:pathLst>
              </a:custGeom>
              <a:solidFill>
                <a:srgbClr val="000000"/>
              </a:solidFill>
              <a:ln w="9525">
                <a:noFill/>
                <a:round/>
                <a:headEnd/>
                <a:tailEnd/>
              </a:ln>
            </p:spPr>
            <p:txBody>
              <a:bodyPr/>
              <a:lstStyle/>
              <a:p>
                <a:endParaRPr lang="he-IL"/>
              </a:p>
            </p:txBody>
          </p:sp>
          <p:sp>
            <p:nvSpPr>
              <p:cNvPr id="889" name="Freeform 84"/>
              <p:cNvSpPr>
                <a:spLocks/>
              </p:cNvSpPr>
              <p:nvPr/>
            </p:nvSpPr>
            <p:spPr bwMode="auto">
              <a:xfrm>
                <a:off x="4203" y="2646"/>
                <a:ext cx="1" cy="6"/>
              </a:xfrm>
              <a:custGeom>
                <a:avLst/>
                <a:gdLst>
                  <a:gd name="T0" fmla="*/ 1 w 1"/>
                  <a:gd name="T1" fmla="*/ 0 h 6"/>
                  <a:gd name="T2" fmla="*/ 0 w 1"/>
                  <a:gd name="T3" fmla="*/ 0 h 6"/>
                  <a:gd name="T4" fmla="*/ 1 w 1"/>
                  <a:gd name="T5" fmla="*/ 6 h 6"/>
                  <a:gd name="T6" fmla="*/ 0 w 1"/>
                  <a:gd name="T7" fmla="*/ 6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0" y="0"/>
                    </a:lnTo>
                    <a:lnTo>
                      <a:pt x="1" y="6"/>
                    </a:lnTo>
                    <a:lnTo>
                      <a:pt x="0" y="6"/>
                    </a:lnTo>
                    <a:lnTo>
                      <a:pt x="1" y="0"/>
                    </a:lnTo>
                    <a:close/>
                  </a:path>
                </a:pathLst>
              </a:custGeom>
              <a:solidFill>
                <a:srgbClr val="000000"/>
              </a:solidFill>
              <a:ln w="9525">
                <a:noFill/>
                <a:round/>
                <a:headEnd/>
                <a:tailEnd/>
              </a:ln>
            </p:spPr>
            <p:txBody>
              <a:bodyPr/>
              <a:lstStyle/>
              <a:p>
                <a:endParaRPr lang="he-IL"/>
              </a:p>
            </p:txBody>
          </p:sp>
          <p:sp>
            <p:nvSpPr>
              <p:cNvPr id="890" name="Freeform 85"/>
              <p:cNvSpPr>
                <a:spLocks/>
              </p:cNvSpPr>
              <p:nvPr/>
            </p:nvSpPr>
            <p:spPr bwMode="auto">
              <a:xfrm>
                <a:off x="4172" y="2676"/>
                <a:ext cx="6" cy="1"/>
              </a:xfrm>
              <a:custGeom>
                <a:avLst/>
                <a:gdLst>
                  <a:gd name="T0" fmla="*/ 0 w 6"/>
                  <a:gd name="T1" fmla="*/ 0 h 1"/>
                  <a:gd name="T2" fmla="*/ 0 w 6"/>
                  <a:gd name="T3" fmla="*/ 1 h 1"/>
                  <a:gd name="T4" fmla="*/ 6 w 6"/>
                  <a:gd name="T5" fmla="*/ 0 h 1"/>
                  <a:gd name="T6" fmla="*/ 6 w 6"/>
                  <a:gd name="T7" fmla="*/ 1 h 1"/>
                  <a:gd name="T8" fmla="*/ 0 w 6"/>
                  <a:gd name="T9" fmla="*/ 0 h 1"/>
                  <a:gd name="T10" fmla="*/ 0 60000 65536"/>
                  <a:gd name="T11" fmla="*/ 0 60000 65536"/>
                  <a:gd name="T12" fmla="*/ 0 60000 65536"/>
                  <a:gd name="T13" fmla="*/ 0 60000 65536"/>
                  <a:gd name="T14" fmla="*/ 0 60000 65536"/>
                  <a:gd name="T15" fmla="*/ 0 w 6"/>
                  <a:gd name="T16" fmla="*/ 0 h 1"/>
                  <a:gd name="T17" fmla="*/ 6 w 6"/>
                  <a:gd name="T18" fmla="*/ 1 h 1"/>
                </a:gdLst>
                <a:ahLst/>
                <a:cxnLst>
                  <a:cxn ang="T10">
                    <a:pos x="T0" y="T1"/>
                  </a:cxn>
                  <a:cxn ang="T11">
                    <a:pos x="T2" y="T3"/>
                  </a:cxn>
                  <a:cxn ang="T12">
                    <a:pos x="T4" y="T5"/>
                  </a:cxn>
                  <a:cxn ang="T13">
                    <a:pos x="T6" y="T7"/>
                  </a:cxn>
                  <a:cxn ang="T14">
                    <a:pos x="T8" y="T9"/>
                  </a:cxn>
                </a:cxnLst>
                <a:rect l="T15" t="T16" r="T17" b="T18"/>
                <a:pathLst>
                  <a:path w="6" h="1">
                    <a:moveTo>
                      <a:pt x="0" y="0"/>
                    </a:moveTo>
                    <a:lnTo>
                      <a:pt x="0" y="1"/>
                    </a:lnTo>
                    <a:lnTo>
                      <a:pt x="6" y="0"/>
                    </a:lnTo>
                    <a:lnTo>
                      <a:pt x="6" y="1"/>
                    </a:lnTo>
                    <a:lnTo>
                      <a:pt x="0" y="0"/>
                    </a:lnTo>
                    <a:close/>
                  </a:path>
                </a:pathLst>
              </a:custGeom>
              <a:solidFill>
                <a:srgbClr val="000000"/>
              </a:solidFill>
              <a:ln w="9525">
                <a:noFill/>
                <a:round/>
                <a:headEnd/>
                <a:tailEnd/>
              </a:ln>
            </p:spPr>
            <p:txBody>
              <a:bodyPr/>
              <a:lstStyle/>
              <a:p>
                <a:endParaRPr lang="he-IL"/>
              </a:p>
            </p:txBody>
          </p:sp>
          <p:sp>
            <p:nvSpPr>
              <p:cNvPr id="891" name="Freeform 86"/>
              <p:cNvSpPr>
                <a:spLocks/>
              </p:cNvSpPr>
              <p:nvPr/>
            </p:nvSpPr>
            <p:spPr bwMode="auto">
              <a:xfrm>
                <a:off x="4225" y="2740"/>
                <a:ext cx="24" cy="27"/>
              </a:xfrm>
              <a:custGeom>
                <a:avLst/>
                <a:gdLst>
                  <a:gd name="T0" fmla="*/ 0 w 24"/>
                  <a:gd name="T1" fmla="*/ 23 h 27"/>
                  <a:gd name="T2" fmla="*/ 5 w 24"/>
                  <a:gd name="T3" fmla="*/ 27 h 27"/>
                  <a:gd name="T4" fmla="*/ 24 w 24"/>
                  <a:gd name="T5" fmla="*/ 4 h 27"/>
                  <a:gd name="T6" fmla="*/ 19 w 24"/>
                  <a:gd name="T7" fmla="*/ 0 h 27"/>
                  <a:gd name="T8" fmla="*/ 0 w 24"/>
                  <a:gd name="T9" fmla="*/ 23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23"/>
                    </a:moveTo>
                    <a:lnTo>
                      <a:pt x="5" y="27"/>
                    </a:lnTo>
                    <a:lnTo>
                      <a:pt x="24" y="4"/>
                    </a:lnTo>
                    <a:lnTo>
                      <a:pt x="19" y="0"/>
                    </a:lnTo>
                    <a:lnTo>
                      <a:pt x="0" y="23"/>
                    </a:lnTo>
                    <a:close/>
                  </a:path>
                </a:pathLst>
              </a:custGeom>
              <a:solidFill>
                <a:srgbClr val="000000"/>
              </a:solidFill>
              <a:ln w="9525">
                <a:noFill/>
                <a:round/>
                <a:headEnd/>
                <a:tailEnd/>
              </a:ln>
            </p:spPr>
            <p:txBody>
              <a:bodyPr/>
              <a:lstStyle/>
              <a:p>
                <a:endParaRPr lang="he-IL"/>
              </a:p>
            </p:txBody>
          </p:sp>
          <p:sp>
            <p:nvSpPr>
              <p:cNvPr id="892" name="Freeform 87"/>
              <p:cNvSpPr>
                <a:spLocks/>
              </p:cNvSpPr>
              <p:nvPr/>
            </p:nvSpPr>
            <p:spPr bwMode="auto">
              <a:xfrm>
                <a:off x="4220" y="2719"/>
                <a:ext cx="28" cy="25"/>
              </a:xfrm>
              <a:custGeom>
                <a:avLst/>
                <a:gdLst>
                  <a:gd name="T0" fmla="*/ 24 w 28"/>
                  <a:gd name="T1" fmla="*/ 25 h 25"/>
                  <a:gd name="T2" fmla="*/ 28 w 28"/>
                  <a:gd name="T3" fmla="*/ 21 h 25"/>
                  <a:gd name="T4" fmla="*/ 4 w 28"/>
                  <a:gd name="T5" fmla="*/ 0 h 25"/>
                  <a:gd name="T6" fmla="*/ 0 w 28"/>
                  <a:gd name="T7" fmla="*/ 6 h 25"/>
                  <a:gd name="T8" fmla="*/ 24 w 28"/>
                  <a:gd name="T9" fmla="*/ 25 h 25"/>
                  <a:gd name="T10" fmla="*/ 0 60000 65536"/>
                  <a:gd name="T11" fmla="*/ 0 60000 65536"/>
                  <a:gd name="T12" fmla="*/ 0 60000 65536"/>
                  <a:gd name="T13" fmla="*/ 0 60000 65536"/>
                  <a:gd name="T14" fmla="*/ 0 60000 65536"/>
                  <a:gd name="T15" fmla="*/ 0 w 28"/>
                  <a:gd name="T16" fmla="*/ 0 h 25"/>
                  <a:gd name="T17" fmla="*/ 28 w 28"/>
                  <a:gd name="T18" fmla="*/ 25 h 25"/>
                </a:gdLst>
                <a:ahLst/>
                <a:cxnLst>
                  <a:cxn ang="T10">
                    <a:pos x="T0" y="T1"/>
                  </a:cxn>
                  <a:cxn ang="T11">
                    <a:pos x="T2" y="T3"/>
                  </a:cxn>
                  <a:cxn ang="T12">
                    <a:pos x="T4" y="T5"/>
                  </a:cxn>
                  <a:cxn ang="T13">
                    <a:pos x="T6" y="T7"/>
                  </a:cxn>
                  <a:cxn ang="T14">
                    <a:pos x="T8" y="T9"/>
                  </a:cxn>
                </a:cxnLst>
                <a:rect l="T15" t="T16" r="T17" b="T18"/>
                <a:pathLst>
                  <a:path w="28" h="25">
                    <a:moveTo>
                      <a:pt x="24" y="25"/>
                    </a:moveTo>
                    <a:lnTo>
                      <a:pt x="28" y="21"/>
                    </a:lnTo>
                    <a:lnTo>
                      <a:pt x="4" y="0"/>
                    </a:lnTo>
                    <a:lnTo>
                      <a:pt x="0" y="6"/>
                    </a:lnTo>
                    <a:lnTo>
                      <a:pt x="24" y="25"/>
                    </a:lnTo>
                    <a:close/>
                  </a:path>
                </a:pathLst>
              </a:custGeom>
              <a:solidFill>
                <a:srgbClr val="000000"/>
              </a:solidFill>
              <a:ln w="9525">
                <a:noFill/>
                <a:round/>
                <a:headEnd/>
                <a:tailEnd/>
              </a:ln>
            </p:spPr>
            <p:txBody>
              <a:bodyPr/>
              <a:lstStyle/>
              <a:p>
                <a:endParaRPr lang="he-IL"/>
              </a:p>
            </p:txBody>
          </p:sp>
          <p:sp>
            <p:nvSpPr>
              <p:cNvPr id="893" name="Freeform 88"/>
              <p:cNvSpPr>
                <a:spLocks/>
              </p:cNvSpPr>
              <p:nvPr/>
            </p:nvSpPr>
            <p:spPr bwMode="auto">
              <a:xfrm>
                <a:off x="4244" y="2740"/>
                <a:ext cx="7" cy="4"/>
              </a:xfrm>
              <a:custGeom>
                <a:avLst/>
                <a:gdLst>
                  <a:gd name="T0" fmla="*/ 5 w 7"/>
                  <a:gd name="T1" fmla="*/ 4 h 4"/>
                  <a:gd name="T2" fmla="*/ 7 w 7"/>
                  <a:gd name="T3" fmla="*/ 1 h 4"/>
                  <a:gd name="T4" fmla="*/ 4 w 7"/>
                  <a:gd name="T5" fmla="*/ 0 h 4"/>
                  <a:gd name="T6" fmla="*/ 0 w 7"/>
                  <a:gd name="T7" fmla="*/ 4 h 4"/>
                  <a:gd name="T8" fmla="*/ 0 w 7"/>
                  <a:gd name="T9" fmla="*/ 0 h 4"/>
                  <a:gd name="T10" fmla="*/ 5 w 7"/>
                  <a:gd name="T11" fmla="*/ 4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5" y="4"/>
                    </a:moveTo>
                    <a:lnTo>
                      <a:pt x="7" y="1"/>
                    </a:lnTo>
                    <a:lnTo>
                      <a:pt x="4" y="0"/>
                    </a:lnTo>
                    <a:lnTo>
                      <a:pt x="0" y="4"/>
                    </a:lnTo>
                    <a:lnTo>
                      <a:pt x="0" y="0"/>
                    </a:lnTo>
                    <a:lnTo>
                      <a:pt x="5" y="4"/>
                    </a:lnTo>
                    <a:close/>
                  </a:path>
                </a:pathLst>
              </a:custGeom>
              <a:solidFill>
                <a:srgbClr val="000000"/>
              </a:solidFill>
              <a:ln w="9525">
                <a:noFill/>
                <a:round/>
                <a:headEnd/>
                <a:tailEnd/>
              </a:ln>
            </p:spPr>
            <p:txBody>
              <a:bodyPr/>
              <a:lstStyle/>
              <a:p>
                <a:endParaRPr lang="he-IL"/>
              </a:p>
            </p:txBody>
          </p:sp>
          <p:sp>
            <p:nvSpPr>
              <p:cNvPr id="894" name="Freeform 89"/>
              <p:cNvSpPr>
                <a:spLocks/>
              </p:cNvSpPr>
              <p:nvPr/>
            </p:nvSpPr>
            <p:spPr bwMode="auto">
              <a:xfrm>
                <a:off x="4204" y="2719"/>
                <a:ext cx="19" cy="10"/>
              </a:xfrm>
              <a:custGeom>
                <a:avLst/>
                <a:gdLst>
                  <a:gd name="T0" fmla="*/ 19 w 19"/>
                  <a:gd name="T1" fmla="*/ 7 h 10"/>
                  <a:gd name="T2" fmla="*/ 15 w 19"/>
                  <a:gd name="T3" fmla="*/ 8 h 10"/>
                  <a:gd name="T4" fmla="*/ 10 w 19"/>
                  <a:gd name="T5" fmla="*/ 9 h 10"/>
                  <a:gd name="T6" fmla="*/ 5 w 19"/>
                  <a:gd name="T7" fmla="*/ 10 h 10"/>
                  <a:gd name="T8" fmla="*/ 1 w 19"/>
                  <a:gd name="T9" fmla="*/ 10 h 10"/>
                  <a:gd name="T10" fmla="*/ 0 w 19"/>
                  <a:gd name="T11" fmla="*/ 3 h 10"/>
                  <a:gd name="T12" fmla="*/ 5 w 19"/>
                  <a:gd name="T13" fmla="*/ 3 h 10"/>
                  <a:gd name="T14" fmla="*/ 9 w 19"/>
                  <a:gd name="T15" fmla="*/ 2 h 10"/>
                  <a:gd name="T16" fmla="*/ 13 w 19"/>
                  <a:gd name="T17" fmla="*/ 1 h 10"/>
                  <a:gd name="T18" fmla="*/ 17 w 19"/>
                  <a:gd name="T19" fmla="*/ 0 h 10"/>
                  <a:gd name="T20" fmla="*/ 19 w 19"/>
                  <a:gd name="T21" fmla="*/ 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0"/>
                  <a:gd name="T35" fmla="*/ 19 w 19"/>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0">
                    <a:moveTo>
                      <a:pt x="19" y="7"/>
                    </a:moveTo>
                    <a:lnTo>
                      <a:pt x="15" y="8"/>
                    </a:lnTo>
                    <a:lnTo>
                      <a:pt x="10" y="9"/>
                    </a:lnTo>
                    <a:lnTo>
                      <a:pt x="5" y="10"/>
                    </a:lnTo>
                    <a:lnTo>
                      <a:pt x="1" y="10"/>
                    </a:lnTo>
                    <a:lnTo>
                      <a:pt x="0" y="3"/>
                    </a:lnTo>
                    <a:lnTo>
                      <a:pt x="5" y="3"/>
                    </a:lnTo>
                    <a:lnTo>
                      <a:pt x="9" y="2"/>
                    </a:lnTo>
                    <a:lnTo>
                      <a:pt x="13" y="1"/>
                    </a:lnTo>
                    <a:lnTo>
                      <a:pt x="17" y="0"/>
                    </a:lnTo>
                    <a:lnTo>
                      <a:pt x="19" y="7"/>
                    </a:lnTo>
                    <a:close/>
                  </a:path>
                </a:pathLst>
              </a:custGeom>
              <a:solidFill>
                <a:srgbClr val="000000"/>
              </a:solidFill>
              <a:ln w="9525">
                <a:noFill/>
                <a:round/>
                <a:headEnd/>
                <a:tailEnd/>
              </a:ln>
            </p:spPr>
            <p:txBody>
              <a:bodyPr/>
              <a:lstStyle/>
              <a:p>
                <a:endParaRPr lang="he-IL"/>
              </a:p>
            </p:txBody>
          </p:sp>
          <p:sp>
            <p:nvSpPr>
              <p:cNvPr id="895" name="Freeform 90"/>
              <p:cNvSpPr>
                <a:spLocks/>
              </p:cNvSpPr>
              <p:nvPr/>
            </p:nvSpPr>
            <p:spPr bwMode="auto">
              <a:xfrm>
                <a:off x="4220" y="2718"/>
                <a:ext cx="4" cy="8"/>
              </a:xfrm>
              <a:custGeom>
                <a:avLst/>
                <a:gdLst>
                  <a:gd name="T0" fmla="*/ 4 w 4"/>
                  <a:gd name="T1" fmla="*/ 1 h 8"/>
                  <a:gd name="T2" fmla="*/ 3 w 4"/>
                  <a:gd name="T3" fmla="*/ 0 h 8"/>
                  <a:gd name="T4" fmla="*/ 1 w 4"/>
                  <a:gd name="T5" fmla="*/ 1 h 8"/>
                  <a:gd name="T6" fmla="*/ 3 w 4"/>
                  <a:gd name="T7" fmla="*/ 8 h 8"/>
                  <a:gd name="T8" fmla="*/ 0 w 4"/>
                  <a:gd name="T9" fmla="*/ 7 h 8"/>
                  <a:gd name="T10" fmla="*/ 4 w 4"/>
                  <a:gd name="T11" fmla="*/ 1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4" y="1"/>
                    </a:moveTo>
                    <a:lnTo>
                      <a:pt x="3" y="0"/>
                    </a:lnTo>
                    <a:lnTo>
                      <a:pt x="1" y="1"/>
                    </a:lnTo>
                    <a:lnTo>
                      <a:pt x="3" y="8"/>
                    </a:lnTo>
                    <a:lnTo>
                      <a:pt x="0" y="7"/>
                    </a:lnTo>
                    <a:lnTo>
                      <a:pt x="4" y="1"/>
                    </a:lnTo>
                    <a:close/>
                  </a:path>
                </a:pathLst>
              </a:custGeom>
              <a:solidFill>
                <a:srgbClr val="000000"/>
              </a:solidFill>
              <a:ln w="9525">
                <a:noFill/>
                <a:round/>
                <a:headEnd/>
                <a:tailEnd/>
              </a:ln>
            </p:spPr>
            <p:txBody>
              <a:bodyPr/>
              <a:lstStyle/>
              <a:p>
                <a:endParaRPr lang="he-IL"/>
              </a:p>
            </p:txBody>
          </p:sp>
          <p:sp>
            <p:nvSpPr>
              <p:cNvPr id="896" name="Freeform 91"/>
              <p:cNvSpPr>
                <a:spLocks/>
              </p:cNvSpPr>
              <p:nvPr/>
            </p:nvSpPr>
            <p:spPr bwMode="auto">
              <a:xfrm>
                <a:off x="4154" y="2677"/>
                <a:ext cx="51" cy="52"/>
              </a:xfrm>
              <a:custGeom>
                <a:avLst/>
                <a:gdLst>
                  <a:gd name="T0" fmla="*/ 50 w 51"/>
                  <a:gd name="T1" fmla="*/ 52 h 52"/>
                  <a:gd name="T2" fmla="*/ 45 w 51"/>
                  <a:gd name="T3" fmla="*/ 52 h 52"/>
                  <a:gd name="T4" fmla="*/ 40 w 51"/>
                  <a:gd name="T5" fmla="*/ 51 h 52"/>
                  <a:gd name="T6" fmla="*/ 35 w 51"/>
                  <a:gd name="T7" fmla="*/ 50 h 52"/>
                  <a:gd name="T8" fmla="*/ 30 w 51"/>
                  <a:gd name="T9" fmla="*/ 48 h 52"/>
                  <a:gd name="T10" fmla="*/ 26 w 51"/>
                  <a:gd name="T11" fmla="*/ 45 h 52"/>
                  <a:gd name="T12" fmla="*/ 22 w 51"/>
                  <a:gd name="T13" fmla="*/ 42 h 52"/>
                  <a:gd name="T14" fmla="*/ 14 w 51"/>
                  <a:gd name="T15" fmla="*/ 36 h 52"/>
                  <a:gd name="T16" fmla="*/ 11 w 51"/>
                  <a:gd name="T17" fmla="*/ 33 h 52"/>
                  <a:gd name="T18" fmla="*/ 8 w 51"/>
                  <a:gd name="T19" fmla="*/ 29 h 52"/>
                  <a:gd name="T20" fmla="*/ 6 w 51"/>
                  <a:gd name="T21" fmla="*/ 25 h 52"/>
                  <a:gd name="T22" fmla="*/ 3 w 51"/>
                  <a:gd name="T23" fmla="*/ 20 h 52"/>
                  <a:gd name="T24" fmla="*/ 2 w 51"/>
                  <a:gd name="T25" fmla="*/ 16 h 52"/>
                  <a:gd name="T26" fmla="*/ 1 w 51"/>
                  <a:gd name="T27" fmla="*/ 11 h 52"/>
                  <a:gd name="T28" fmla="*/ 0 w 51"/>
                  <a:gd name="T29" fmla="*/ 6 h 52"/>
                  <a:gd name="T30" fmla="*/ 0 w 51"/>
                  <a:gd name="T31" fmla="*/ 1 h 52"/>
                  <a:gd name="T32" fmla="*/ 6 w 51"/>
                  <a:gd name="T33" fmla="*/ 0 h 52"/>
                  <a:gd name="T34" fmla="*/ 6 w 51"/>
                  <a:gd name="T35" fmla="*/ 5 h 52"/>
                  <a:gd name="T36" fmla="*/ 7 w 51"/>
                  <a:gd name="T37" fmla="*/ 10 h 52"/>
                  <a:gd name="T38" fmla="*/ 8 w 51"/>
                  <a:gd name="T39" fmla="*/ 14 h 52"/>
                  <a:gd name="T40" fmla="*/ 9 w 51"/>
                  <a:gd name="T41" fmla="*/ 18 h 52"/>
                  <a:gd name="T42" fmla="*/ 11 w 51"/>
                  <a:gd name="T43" fmla="*/ 22 h 52"/>
                  <a:gd name="T44" fmla="*/ 13 w 51"/>
                  <a:gd name="T45" fmla="*/ 25 h 52"/>
                  <a:gd name="T46" fmla="*/ 16 w 51"/>
                  <a:gd name="T47" fmla="*/ 29 h 52"/>
                  <a:gd name="T48" fmla="*/ 19 w 51"/>
                  <a:gd name="T49" fmla="*/ 32 h 52"/>
                  <a:gd name="T50" fmla="*/ 25 w 51"/>
                  <a:gd name="T51" fmla="*/ 37 h 52"/>
                  <a:gd name="T52" fmla="*/ 29 w 51"/>
                  <a:gd name="T53" fmla="*/ 40 h 52"/>
                  <a:gd name="T54" fmla="*/ 33 w 51"/>
                  <a:gd name="T55" fmla="*/ 42 h 52"/>
                  <a:gd name="T56" fmla="*/ 37 w 51"/>
                  <a:gd name="T57" fmla="*/ 43 h 52"/>
                  <a:gd name="T58" fmla="*/ 41 w 51"/>
                  <a:gd name="T59" fmla="*/ 44 h 52"/>
                  <a:gd name="T60" fmla="*/ 46 w 51"/>
                  <a:gd name="T61" fmla="*/ 45 h 52"/>
                  <a:gd name="T62" fmla="*/ 51 w 51"/>
                  <a:gd name="T63" fmla="*/ 45 h 52"/>
                  <a:gd name="T64" fmla="*/ 50 w 51"/>
                  <a:gd name="T65" fmla="*/ 52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52"/>
                  <a:gd name="T101" fmla="*/ 51 w 51"/>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52">
                    <a:moveTo>
                      <a:pt x="50" y="52"/>
                    </a:moveTo>
                    <a:lnTo>
                      <a:pt x="45" y="52"/>
                    </a:lnTo>
                    <a:lnTo>
                      <a:pt x="40" y="51"/>
                    </a:lnTo>
                    <a:lnTo>
                      <a:pt x="35" y="50"/>
                    </a:lnTo>
                    <a:lnTo>
                      <a:pt x="30" y="48"/>
                    </a:lnTo>
                    <a:lnTo>
                      <a:pt x="26" y="45"/>
                    </a:lnTo>
                    <a:lnTo>
                      <a:pt x="22" y="42"/>
                    </a:lnTo>
                    <a:lnTo>
                      <a:pt x="14" y="36"/>
                    </a:lnTo>
                    <a:lnTo>
                      <a:pt x="11" y="33"/>
                    </a:lnTo>
                    <a:lnTo>
                      <a:pt x="8" y="29"/>
                    </a:lnTo>
                    <a:lnTo>
                      <a:pt x="6" y="25"/>
                    </a:lnTo>
                    <a:lnTo>
                      <a:pt x="3" y="20"/>
                    </a:lnTo>
                    <a:lnTo>
                      <a:pt x="2" y="16"/>
                    </a:lnTo>
                    <a:lnTo>
                      <a:pt x="1" y="11"/>
                    </a:lnTo>
                    <a:lnTo>
                      <a:pt x="0" y="6"/>
                    </a:lnTo>
                    <a:lnTo>
                      <a:pt x="0" y="1"/>
                    </a:lnTo>
                    <a:lnTo>
                      <a:pt x="6" y="0"/>
                    </a:lnTo>
                    <a:lnTo>
                      <a:pt x="6" y="5"/>
                    </a:lnTo>
                    <a:lnTo>
                      <a:pt x="7" y="10"/>
                    </a:lnTo>
                    <a:lnTo>
                      <a:pt x="8" y="14"/>
                    </a:lnTo>
                    <a:lnTo>
                      <a:pt x="9" y="18"/>
                    </a:lnTo>
                    <a:lnTo>
                      <a:pt x="11" y="22"/>
                    </a:lnTo>
                    <a:lnTo>
                      <a:pt x="13" y="25"/>
                    </a:lnTo>
                    <a:lnTo>
                      <a:pt x="16" y="29"/>
                    </a:lnTo>
                    <a:lnTo>
                      <a:pt x="19" y="32"/>
                    </a:lnTo>
                    <a:lnTo>
                      <a:pt x="25" y="37"/>
                    </a:lnTo>
                    <a:lnTo>
                      <a:pt x="29" y="40"/>
                    </a:lnTo>
                    <a:lnTo>
                      <a:pt x="33" y="42"/>
                    </a:lnTo>
                    <a:lnTo>
                      <a:pt x="37" y="43"/>
                    </a:lnTo>
                    <a:lnTo>
                      <a:pt x="41" y="44"/>
                    </a:lnTo>
                    <a:lnTo>
                      <a:pt x="46" y="45"/>
                    </a:lnTo>
                    <a:lnTo>
                      <a:pt x="51" y="45"/>
                    </a:lnTo>
                    <a:lnTo>
                      <a:pt x="50" y="52"/>
                    </a:lnTo>
                    <a:close/>
                  </a:path>
                </a:pathLst>
              </a:custGeom>
              <a:solidFill>
                <a:srgbClr val="000000"/>
              </a:solidFill>
              <a:ln w="9525">
                <a:noFill/>
                <a:round/>
                <a:headEnd/>
                <a:tailEnd/>
              </a:ln>
            </p:spPr>
            <p:txBody>
              <a:bodyPr/>
              <a:lstStyle/>
              <a:p>
                <a:endParaRPr lang="he-IL"/>
              </a:p>
            </p:txBody>
          </p:sp>
          <p:sp>
            <p:nvSpPr>
              <p:cNvPr id="897" name="Freeform 92"/>
              <p:cNvSpPr>
                <a:spLocks/>
              </p:cNvSpPr>
              <p:nvPr/>
            </p:nvSpPr>
            <p:spPr bwMode="auto">
              <a:xfrm>
                <a:off x="4204" y="2722"/>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he-IL"/>
              </a:p>
            </p:txBody>
          </p:sp>
          <p:sp>
            <p:nvSpPr>
              <p:cNvPr id="898" name="Freeform 93"/>
              <p:cNvSpPr>
                <a:spLocks/>
              </p:cNvSpPr>
              <p:nvPr/>
            </p:nvSpPr>
            <p:spPr bwMode="auto">
              <a:xfrm>
                <a:off x="4154" y="2627"/>
                <a:ext cx="51" cy="51"/>
              </a:xfrm>
              <a:custGeom>
                <a:avLst/>
                <a:gdLst>
                  <a:gd name="T0" fmla="*/ 0 w 51"/>
                  <a:gd name="T1" fmla="*/ 50 h 51"/>
                  <a:gd name="T2" fmla="*/ 0 w 51"/>
                  <a:gd name="T3" fmla="*/ 45 h 51"/>
                  <a:gd name="T4" fmla="*/ 1 w 51"/>
                  <a:gd name="T5" fmla="*/ 40 h 51"/>
                  <a:gd name="T6" fmla="*/ 2 w 51"/>
                  <a:gd name="T7" fmla="*/ 35 h 51"/>
                  <a:gd name="T8" fmla="*/ 3 w 51"/>
                  <a:gd name="T9" fmla="*/ 31 h 51"/>
                  <a:gd name="T10" fmla="*/ 6 w 51"/>
                  <a:gd name="T11" fmla="*/ 26 h 51"/>
                  <a:gd name="T12" fmla="*/ 8 w 51"/>
                  <a:gd name="T13" fmla="*/ 22 h 51"/>
                  <a:gd name="T14" fmla="*/ 11 w 51"/>
                  <a:gd name="T15" fmla="*/ 18 h 51"/>
                  <a:gd name="T16" fmla="*/ 14 w 51"/>
                  <a:gd name="T17" fmla="*/ 14 h 51"/>
                  <a:gd name="T18" fmla="*/ 18 w 51"/>
                  <a:gd name="T19" fmla="*/ 11 h 51"/>
                  <a:gd name="T20" fmla="*/ 22 w 51"/>
                  <a:gd name="T21" fmla="*/ 8 h 51"/>
                  <a:gd name="T22" fmla="*/ 26 w 51"/>
                  <a:gd name="T23" fmla="*/ 6 h 51"/>
                  <a:gd name="T24" fmla="*/ 30 w 51"/>
                  <a:gd name="T25" fmla="*/ 4 h 51"/>
                  <a:gd name="T26" fmla="*/ 35 w 51"/>
                  <a:gd name="T27" fmla="*/ 2 h 51"/>
                  <a:gd name="T28" fmla="*/ 40 w 51"/>
                  <a:gd name="T29" fmla="*/ 1 h 51"/>
                  <a:gd name="T30" fmla="*/ 45 w 51"/>
                  <a:gd name="T31" fmla="*/ 0 h 51"/>
                  <a:gd name="T32" fmla="*/ 50 w 51"/>
                  <a:gd name="T33" fmla="*/ 0 h 51"/>
                  <a:gd name="T34" fmla="*/ 51 w 51"/>
                  <a:gd name="T35" fmla="*/ 6 h 51"/>
                  <a:gd name="T36" fmla="*/ 46 w 51"/>
                  <a:gd name="T37" fmla="*/ 6 h 51"/>
                  <a:gd name="T38" fmla="*/ 41 w 51"/>
                  <a:gd name="T39" fmla="*/ 7 h 51"/>
                  <a:gd name="T40" fmla="*/ 37 w 51"/>
                  <a:gd name="T41" fmla="*/ 8 h 51"/>
                  <a:gd name="T42" fmla="*/ 33 w 51"/>
                  <a:gd name="T43" fmla="*/ 10 h 51"/>
                  <a:gd name="T44" fmla="*/ 29 w 51"/>
                  <a:gd name="T45" fmla="*/ 11 h 51"/>
                  <a:gd name="T46" fmla="*/ 25 w 51"/>
                  <a:gd name="T47" fmla="*/ 14 h 51"/>
                  <a:gd name="T48" fmla="*/ 22 w 51"/>
                  <a:gd name="T49" fmla="*/ 16 h 51"/>
                  <a:gd name="T50" fmla="*/ 19 w 51"/>
                  <a:gd name="T51" fmla="*/ 19 h 51"/>
                  <a:gd name="T52" fmla="*/ 16 w 51"/>
                  <a:gd name="T53" fmla="*/ 22 h 51"/>
                  <a:gd name="T54" fmla="*/ 13 w 51"/>
                  <a:gd name="T55" fmla="*/ 26 h 51"/>
                  <a:gd name="T56" fmla="*/ 11 w 51"/>
                  <a:gd name="T57" fmla="*/ 29 h 51"/>
                  <a:gd name="T58" fmla="*/ 9 w 51"/>
                  <a:gd name="T59" fmla="*/ 33 h 51"/>
                  <a:gd name="T60" fmla="*/ 8 w 51"/>
                  <a:gd name="T61" fmla="*/ 37 h 51"/>
                  <a:gd name="T62" fmla="*/ 7 w 51"/>
                  <a:gd name="T63" fmla="*/ 42 h 51"/>
                  <a:gd name="T64" fmla="*/ 6 w 51"/>
                  <a:gd name="T65" fmla="*/ 46 h 51"/>
                  <a:gd name="T66" fmla="*/ 6 w 51"/>
                  <a:gd name="T67" fmla="*/ 51 h 51"/>
                  <a:gd name="T68" fmla="*/ 0 w 51"/>
                  <a:gd name="T69" fmla="*/ 50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
                  <a:gd name="T106" fmla="*/ 0 h 51"/>
                  <a:gd name="T107" fmla="*/ 51 w 51"/>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 h="51">
                    <a:moveTo>
                      <a:pt x="0" y="50"/>
                    </a:moveTo>
                    <a:lnTo>
                      <a:pt x="0" y="45"/>
                    </a:lnTo>
                    <a:lnTo>
                      <a:pt x="1" y="40"/>
                    </a:lnTo>
                    <a:lnTo>
                      <a:pt x="2" y="35"/>
                    </a:lnTo>
                    <a:lnTo>
                      <a:pt x="3" y="31"/>
                    </a:lnTo>
                    <a:lnTo>
                      <a:pt x="6" y="26"/>
                    </a:lnTo>
                    <a:lnTo>
                      <a:pt x="8" y="22"/>
                    </a:lnTo>
                    <a:lnTo>
                      <a:pt x="11" y="18"/>
                    </a:lnTo>
                    <a:lnTo>
                      <a:pt x="14" y="14"/>
                    </a:lnTo>
                    <a:lnTo>
                      <a:pt x="18" y="11"/>
                    </a:lnTo>
                    <a:lnTo>
                      <a:pt x="22" y="8"/>
                    </a:lnTo>
                    <a:lnTo>
                      <a:pt x="26" y="6"/>
                    </a:lnTo>
                    <a:lnTo>
                      <a:pt x="30" y="4"/>
                    </a:lnTo>
                    <a:lnTo>
                      <a:pt x="35" y="2"/>
                    </a:lnTo>
                    <a:lnTo>
                      <a:pt x="40" y="1"/>
                    </a:lnTo>
                    <a:lnTo>
                      <a:pt x="45" y="0"/>
                    </a:lnTo>
                    <a:lnTo>
                      <a:pt x="50" y="0"/>
                    </a:lnTo>
                    <a:lnTo>
                      <a:pt x="51" y="6"/>
                    </a:lnTo>
                    <a:lnTo>
                      <a:pt x="46" y="6"/>
                    </a:lnTo>
                    <a:lnTo>
                      <a:pt x="41" y="7"/>
                    </a:lnTo>
                    <a:lnTo>
                      <a:pt x="37" y="8"/>
                    </a:lnTo>
                    <a:lnTo>
                      <a:pt x="33" y="10"/>
                    </a:lnTo>
                    <a:lnTo>
                      <a:pt x="29" y="11"/>
                    </a:lnTo>
                    <a:lnTo>
                      <a:pt x="25" y="14"/>
                    </a:lnTo>
                    <a:lnTo>
                      <a:pt x="22" y="16"/>
                    </a:lnTo>
                    <a:lnTo>
                      <a:pt x="19" y="19"/>
                    </a:lnTo>
                    <a:lnTo>
                      <a:pt x="16" y="22"/>
                    </a:lnTo>
                    <a:lnTo>
                      <a:pt x="13" y="26"/>
                    </a:lnTo>
                    <a:lnTo>
                      <a:pt x="11" y="29"/>
                    </a:lnTo>
                    <a:lnTo>
                      <a:pt x="9" y="33"/>
                    </a:lnTo>
                    <a:lnTo>
                      <a:pt x="8" y="37"/>
                    </a:lnTo>
                    <a:lnTo>
                      <a:pt x="7" y="42"/>
                    </a:lnTo>
                    <a:lnTo>
                      <a:pt x="6" y="46"/>
                    </a:lnTo>
                    <a:lnTo>
                      <a:pt x="6" y="51"/>
                    </a:lnTo>
                    <a:lnTo>
                      <a:pt x="0" y="50"/>
                    </a:lnTo>
                    <a:close/>
                  </a:path>
                </a:pathLst>
              </a:custGeom>
              <a:solidFill>
                <a:srgbClr val="000000"/>
              </a:solidFill>
              <a:ln w="9525">
                <a:noFill/>
                <a:round/>
                <a:headEnd/>
                <a:tailEnd/>
              </a:ln>
            </p:spPr>
            <p:txBody>
              <a:bodyPr/>
              <a:lstStyle/>
              <a:p>
                <a:endParaRPr lang="he-IL"/>
              </a:p>
            </p:txBody>
          </p:sp>
          <p:sp>
            <p:nvSpPr>
              <p:cNvPr id="899" name="Freeform 94"/>
              <p:cNvSpPr>
                <a:spLocks/>
              </p:cNvSpPr>
              <p:nvPr/>
            </p:nvSpPr>
            <p:spPr bwMode="auto">
              <a:xfrm>
                <a:off x="4154" y="2677"/>
                <a:ext cx="6" cy="1"/>
              </a:xfrm>
              <a:custGeom>
                <a:avLst/>
                <a:gdLst>
                  <a:gd name="T0" fmla="*/ 0 w 6"/>
                  <a:gd name="T1" fmla="*/ 1 h 1"/>
                  <a:gd name="T2" fmla="*/ 0 w 6"/>
                  <a:gd name="T3" fmla="*/ 0 h 1"/>
                  <a:gd name="T4" fmla="*/ 6 w 6"/>
                  <a:gd name="T5" fmla="*/ 1 h 1"/>
                  <a:gd name="T6" fmla="*/ 6 w 6"/>
                  <a:gd name="T7" fmla="*/ 0 h 1"/>
                  <a:gd name="T8" fmla="*/ 0 w 6"/>
                  <a:gd name="T9" fmla="*/ 1 h 1"/>
                  <a:gd name="T10" fmla="*/ 0 60000 65536"/>
                  <a:gd name="T11" fmla="*/ 0 60000 65536"/>
                  <a:gd name="T12" fmla="*/ 0 60000 65536"/>
                  <a:gd name="T13" fmla="*/ 0 60000 65536"/>
                  <a:gd name="T14" fmla="*/ 0 60000 65536"/>
                  <a:gd name="T15" fmla="*/ 0 w 6"/>
                  <a:gd name="T16" fmla="*/ 0 h 1"/>
                  <a:gd name="T17" fmla="*/ 6 w 6"/>
                  <a:gd name="T18" fmla="*/ 1 h 1"/>
                </a:gdLst>
                <a:ahLst/>
                <a:cxnLst>
                  <a:cxn ang="T10">
                    <a:pos x="T0" y="T1"/>
                  </a:cxn>
                  <a:cxn ang="T11">
                    <a:pos x="T2" y="T3"/>
                  </a:cxn>
                  <a:cxn ang="T12">
                    <a:pos x="T4" y="T5"/>
                  </a:cxn>
                  <a:cxn ang="T13">
                    <a:pos x="T6" y="T7"/>
                  </a:cxn>
                  <a:cxn ang="T14">
                    <a:pos x="T8" y="T9"/>
                  </a:cxn>
                </a:cxnLst>
                <a:rect l="T15" t="T16" r="T17" b="T18"/>
                <a:pathLst>
                  <a:path w="6" h="1">
                    <a:moveTo>
                      <a:pt x="0" y="1"/>
                    </a:moveTo>
                    <a:lnTo>
                      <a:pt x="0" y="0"/>
                    </a:lnTo>
                    <a:lnTo>
                      <a:pt x="6" y="1"/>
                    </a:lnTo>
                    <a:lnTo>
                      <a:pt x="6" y="0"/>
                    </a:lnTo>
                    <a:lnTo>
                      <a:pt x="0" y="1"/>
                    </a:lnTo>
                    <a:close/>
                  </a:path>
                </a:pathLst>
              </a:custGeom>
              <a:solidFill>
                <a:srgbClr val="000000"/>
              </a:solidFill>
              <a:ln w="9525">
                <a:noFill/>
                <a:round/>
                <a:headEnd/>
                <a:tailEnd/>
              </a:ln>
            </p:spPr>
            <p:txBody>
              <a:bodyPr/>
              <a:lstStyle/>
              <a:p>
                <a:endParaRPr lang="he-IL"/>
              </a:p>
            </p:txBody>
          </p:sp>
          <p:sp>
            <p:nvSpPr>
              <p:cNvPr id="900" name="Freeform 95"/>
              <p:cNvSpPr>
                <a:spLocks/>
              </p:cNvSpPr>
              <p:nvPr/>
            </p:nvSpPr>
            <p:spPr bwMode="auto">
              <a:xfrm>
                <a:off x="4204" y="2627"/>
                <a:ext cx="51" cy="51"/>
              </a:xfrm>
              <a:custGeom>
                <a:avLst/>
                <a:gdLst>
                  <a:gd name="T0" fmla="*/ 0 w 51"/>
                  <a:gd name="T1" fmla="*/ 0 h 51"/>
                  <a:gd name="T2" fmla="*/ 5 w 51"/>
                  <a:gd name="T3" fmla="*/ 0 h 51"/>
                  <a:gd name="T4" fmla="*/ 11 w 51"/>
                  <a:gd name="T5" fmla="*/ 1 h 51"/>
                  <a:gd name="T6" fmla="*/ 15 w 51"/>
                  <a:gd name="T7" fmla="*/ 2 h 51"/>
                  <a:gd name="T8" fmla="*/ 20 w 51"/>
                  <a:gd name="T9" fmla="*/ 4 h 51"/>
                  <a:gd name="T10" fmla="*/ 24 w 51"/>
                  <a:gd name="T11" fmla="*/ 6 h 51"/>
                  <a:gd name="T12" fmla="*/ 29 w 51"/>
                  <a:gd name="T13" fmla="*/ 8 h 51"/>
                  <a:gd name="T14" fmla="*/ 36 w 51"/>
                  <a:gd name="T15" fmla="*/ 14 h 51"/>
                  <a:gd name="T16" fmla="*/ 40 w 51"/>
                  <a:gd name="T17" fmla="*/ 18 h 51"/>
                  <a:gd name="T18" fmla="*/ 42 w 51"/>
                  <a:gd name="T19" fmla="*/ 22 h 51"/>
                  <a:gd name="T20" fmla="*/ 45 w 51"/>
                  <a:gd name="T21" fmla="*/ 26 h 51"/>
                  <a:gd name="T22" fmla="*/ 47 w 51"/>
                  <a:gd name="T23" fmla="*/ 31 h 51"/>
                  <a:gd name="T24" fmla="*/ 49 w 51"/>
                  <a:gd name="T25" fmla="*/ 36 h 51"/>
                  <a:gd name="T26" fmla="*/ 50 w 51"/>
                  <a:gd name="T27" fmla="*/ 40 h 51"/>
                  <a:gd name="T28" fmla="*/ 51 w 51"/>
                  <a:gd name="T29" fmla="*/ 45 h 51"/>
                  <a:gd name="T30" fmla="*/ 51 w 51"/>
                  <a:gd name="T31" fmla="*/ 50 h 51"/>
                  <a:gd name="T32" fmla="*/ 45 w 51"/>
                  <a:gd name="T33" fmla="*/ 51 h 51"/>
                  <a:gd name="T34" fmla="*/ 44 w 51"/>
                  <a:gd name="T35" fmla="*/ 46 h 51"/>
                  <a:gd name="T36" fmla="*/ 44 w 51"/>
                  <a:gd name="T37" fmla="*/ 42 h 51"/>
                  <a:gd name="T38" fmla="*/ 43 w 51"/>
                  <a:gd name="T39" fmla="*/ 37 h 51"/>
                  <a:gd name="T40" fmla="*/ 41 w 51"/>
                  <a:gd name="T41" fmla="*/ 33 h 51"/>
                  <a:gd name="T42" fmla="*/ 39 w 51"/>
                  <a:gd name="T43" fmla="*/ 29 h 51"/>
                  <a:gd name="T44" fmla="*/ 37 w 51"/>
                  <a:gd name="T45" fmla="*/ 26 h 51"/>
                  <a:gd name="T46" fmla="*/ 35 w 51"/>
                  <a:gd name="T47" fmla="*/ 22 h 51"/>
                  <a:gd name="T48" fmla="*/ 32 w 51"/>
                  <a:gd name="T49" fmla="*/ 19 h 51"/>
                  <a:gd name="T50" fmla="*/ 25 w 51"/>
                  <a:gd name="T51" fmla="*/ 13 h 51"/>
                  <a:gd name="T52" fmla="*/ 21 w 51"/>
                  <a:gd name="T53" fmla="*/ 11 h 51"/>
                  <a:gd name="T54" fmla="*/ 18 w 51"/>
                  <a:gd name="T55" fmla="*/ 10 h 51"/>
                  <a:gd name="T56" fmla="*/ 13 w 51"/>
                  <a:gd name="T57" fmla="*/ 8 h 51"/>
                  <a:gd name="T58" fmla="*/ 9 w 51"/>
                  <a:gd name="T59" fmla="*/ 7 h 51"/>
                  <a:gd name="T60" fmla="*/ 5 w 51"/>
                  <a:gd name="T61" fmla="*/ 6 h 51"/>
                  <a:gd name="T62" fmla="*/ 0 w 51"/>
                  <a:gd name="T63" fmla="*/ 6 h 51"/>
                  <a:gd name="T64" fmla="*/ 0 w 51"/>
                  <a:gd name="T65" fmla="*/ 0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51"/>
                  <a:gd name="T101" fmla="*/ 51 w 51"/>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51">
                    <a:moveTo>
                      <a:pt x="0" y="0"/>
                    </a:moveTo>
                    <a:lnTo>
                      <a:pt x="5" y="0"/>
                    </a:lnTo>
                    <a:lnTo>
                      <a:pt x="11" y="1"/>
                    </a:lnTo>
                    <a:lnTo>
                      <a:pt x="15" y="2"/>
                    </a:lnTo>
                    <a:lnTo>
                      <a:pt x="20" y="4"/>
                    </a:lnTo>
                    <a:lnTo>
                      <a:pt x="24" y="6"/>
                    </a:lnTo>
                    <a:lnTo>
                      <a:pt x="29" y="8"/>
                    </a:lnTo>
                    <a:lnTo>
                      <a:pt x="36" y="14"/>
                    </a:lnTo>
                    <a:lnTo>
                      <a:pt x="40" y="18"/>
                    </a:lnTo>
                    <a:lnTo>
                      <a:pt x="42" y="22"/>
                    </a:lnTo>
                    <a:lnTo>
                      <a:pt x="45" y="26"/>
                    </a:lnTo>
                    <a:lnTo>
                      <a:pt x="47" y="31"/>
                    </a:lnTo>
                    <a:lnTo>
                      <a:pt x="49" y="36"/>
                    </a:lnTo>
                    <a:lnTo>
                      <a:pt x="50" y="40"/>
                    </a:lnTo>
                    <a:lnTo>
                      <a:pt x="51" y="45"/>
                    </a:lnTo>
                    <a:lnTo>
                      <a:pt x="51" y="50"/>
                    </a:lnTo>
                    <a:lnTo>
                      <a:pt x="45" y="51"/>
                    </a:lnTo>
                    <a:lnTo>
                      <a:pt x="44" y="46"/>
                    </a:lnTo>
                    <a:lnTo>
                      <a:pt x="44" y="42"/>
                    </a:lnTo>
                    <a:lnTo>
                      <a:pt x="43" y="37"/>
                    </a:lnTo>
                    <a:lnTo>
                      <a:pt x="41" y="33"/>
                    </a:lnTo>
                    <a:lnTo>
                      <a:pt x="39" y="29"/>
                    </a:lnTo>
                    <a:lnTo>
                      <a:pt x="37" y="26"/>
                    </a:lnTo>
                    <a:lnTo>
                      <a:pt x="35" y="22"/>
                    </a:lnTo>
                    <a:lnTo>
                      <a:pt x="32" y="19"/>
                    </a:lnTo>
                    <a:lnTo>
                      <a:pt x="25" y="13"/>
                    </a:lnTo>
                    <a:lnTo>
                      <a:pt x="21" y="11"/>
                    </a:lnTo>
                    <a:lnTo>
                      <a:pt x="18" y="10"/>
                    </a:lnTo>
                    <a:lnTo>
                      <a:pt x="13" y="8"/>
                    </a:lnTo>
                    <a:lnTo>
                      <a:pt x="9" y="7"/>
                    </a:lnTo>
                    <a:lnTo>
                      <a:pt x="5" y="6"/>
                    </a:lnTo>
                    <a:lnTo>
                      <a:pt x="0" y="6"/>
                    </a:lnTo>
                    <a:lnTo>
                      <a:pt x="0" y="0"/>
                    </a:lnTo>
                    <a:close/>
                  </a:path>
                </a:pathLst>
              </a:custGeom>
              <a:solidFill>
                <a:srgbClr val="000000"/>
              </a:solidFill>
              <a:ln w="9525">
                <a:noFill/>
                <a:round/>
                <a:headEnd/>
                <a:tailEnd/>
              </a:ln>
            </p:spPr>
            <p:txBody>
              <a:bodyPr/>
              <a:lstStyle/>
              <a:p>
                <a:endParaRPr lang="he-IL"/>
              </a:p>
            </p:txBody>
          </p:sp>
          <p:sp>
            <p:nvSpPr>
              <p:cNvPr id="901" name="Freeform 96"/>
              <p:cNvSpPr>
                <a:spLocks/>
              </p:cNvSpPr>
              <p:nvPr/>
            </p:nvSpPr>
            <p:spPr bwMode="auto">
              <a:xfrm>
                <a:off x="4204" y="2627"/>
                <a:ext cx="1" cy="6"/>
              </a:xfrm>
              <a:custGeom>
                <a:avLst/>
                <a:gdLst>
                  <a:gd name="T0" fmla="*/ 0 w 1"/>
                  <a:gd name="T1" fmla="*/ 0 h 6"/>
                  <a:gd name="T2" fmla="*/ 0 w 1"/>
                  <a:gd name="T3" fmla="*/ 6 h 6"/>
                  <a:gd name="T4" fmla="*/ 1 w 1"/>
                  <a:gd name="T5" fmla="*/ 6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lnTo>
                      <a:pt x="0" y="6"/>
                    </a:lnTo>
                    <a:lnTo>
                      <a:pt x="1" y="6"/>
                    </a:lnTo>
                    <a:lnTo>
                      <a:pt x="0" y="0"/>
                    </a:lnTo>
                    <a:close/>
                  </a:path>
                </a:pathLst>
              </a:custGeom>
              <a:solidFill>
                <a:srgbClr val="000000"/>
              </a:solidFill>
              <a:ln w="9525">
                <a:noFill/>
                <a:round/>
                <a:headEnd/>
                <a:tailEnd/>
              </a:ln>
            </p:spPr>
            <p:txBody>
              <a:bodyPr/>
              <a:lstStyle/>
              <a:p>
                <a:endParaRPr lang="he-IL"/>
              </a:p>
            </p:txBody>
          </p:sp>
          <p:sp>
            <p:nvSpPr>
              <p:cNvPr id="902" name="Freeform 97"/>
              <p:cNvSpPr>
                <a:spLocks/>
              </p:cNvSpPr>
              <p:nvPr/>
            </p:nvSpPr>
            <p:spPr bwMode="auto">
              <a:xfrm>
                <a:off x="4248" y="2677"/>
                <a:ext cx="7" cy="11"/>
              </a:xfrm>
              <a:custGeom>
                <a:avLst/>
                <a:gdLst>
                  <a:gd name="T0" fmla="*/ 7 w 7"/>
                  <a:gd name="T1" fmla="*/ 0 h 11"/>
                  <a:gd name="T2" fmla="*/ 7 w 7"/>
                  <a:gd name="T3" fmla="*/ 6 h 11"/>
                  <a:gd name="T4" fmla="*/ 6 w 7"/>
                  <a:gd name="T5" fmla="*/ 11 h 11"/>
                  <a:gd name="T6" fmla="*/ 0 w 7"/>
                  <a:gd name="T7" fmla="*/ 10 h 11"/>
                  <a:gd name="T8" fmla="*/ 0 w 7"/>
                  <a:gd name="T9" fmla="*/ 5 h 11"/>
                  <a:gd name="T10" fmla="*/ 1 w 7"/>
                  <a:gd name="T11" fmla="*/ 0 h 11"/>
                  <a:gd name="T12" fmla="*/ 7 w 7"/>
                  <a:gd name="T13" fmla="*/ 0 h 11"/>
                  <a:gd name="T14" fmla="*/ 0 60000 65536"/>
                  <a:gd name="T15" fmla="*/ 0 60000 65536"/>
                  <a:gd name="T16" fmla="*/ 0 60000 65536"/>
                  <a:gd name="T17" fmla="*/ 0 60000 65536"/>
                  <a:gd name="T18" fmla="*/ 0 60000 65536"/>
                  <a:gd name="T19" fmla="*/ 0 60000 65536"/>
                  <a:gd name="T20" fmla="*/ 0 60000 65536"/>
                  <a:gd name="T21" fmla="*/ 0 w 7"/>
                  <a:gd name="T22" fmla="*/ 0 h 11"/>
                  <a:gd name="T23" fmla="*/ 7 w 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1">
                    <a:moveTo>
                      <a:pt x="7" y="0"/>
                    </a:moveTo>
                    <a:lnTo>
                      <a:pt x="7" y="6"/>
                    </a:lnTo>
                    <a:lnTo>
                      <a:pt x="6" y="11"/>
                    </a:lnTo>
                    <a:lnTo>
                      <a:pt x="0" y="10"/>
                    </a:lnTo>
                    <a:lnTo>
                      <a:pt x="0" y="5"/>
                    </a:lnTo>
                    <a:lnTo>
                      <a:pt x="1" y="0"/>
                    </a:lnTo>
                    <a:lnTo>
                      <a:pt x="7" y="0"/>
                    </a:lnTo>
                    <a:close/>
                  </a:path>
                </a:pathLst>
              </a:custGeom>
              <a:solidFill>
                <a:srgbClr val="000000"/>
              </a:solidFill>
              <a:ln w="9525">
                <a:noFill/>
                <a:round/>
                <a:headEnd/>
                <a:tailEnd/>
              </a:ln>
            </p:spPr>
            <p:txBody>
              <a:bodyPr/>
              <a:lstStyle/>
              <a:p>
                <a:endParaRPr lang="he-IL"/>
              </a:p>
            </p:txBody>
          </p:sp>
          <p:sp>
            <p:nvSpPr>
              <p:cNvPr id="903" name="Freeform 98"/>
              <p:cNvSpPr>
                <a:spLocks/>
              </p:cNvSpPr>
              <p:nvPr/>
            </p:nvSpPr>
            <p:spPr bwMode="auto">
              <a:xfrm>
                <a:off x="4249" y="2677"/>
                <a:ext cx="6" cy="1"/>
              </a:xfrm>
              <a:custGeom>
                <a:avLst/>
                <a:gdLst>
                  <a:gd name="T0" fmla="*/ 6 w 6"/>
                  <a:gd name="T1" fmla="*/ 0 h 1"/>
                  <a:gd name="T2" fmla="*/ 0 w 6"/>
                  <a:gd name="T3" fmla="*/ 0 h 1"/>
                  <a:gd name="T4" fmla="*/ 0 w 6"/>
                  <a:gd name="T5" fmla="*/ 1 h 1"/>
                  <a:gd name="T6" fmla="*/ 6 w 6"/>
                  <a:gd name="T7" fmla="*/ 0 h 1"/>
                  <a:gd name="T8" fmla="*/ 0 60000 65536"/>
                  <a:gd name="T9" fmla="*/ 0 60000 65536"/>
                  <a:gd name="T10" fmla="*/ 0 60000 65536"/>
                  <a:gd name="T11" fmla="*/ 0 60000 65536"/>
                  <a:gd name="T12" fmla="*/ 0 w 6"/>
                  <a:gd name="T13" fmla="*/ 0 h 1"/>
                  <a:gd name="T14" fmla="*/ 6 w 6"/>
                  <a:gd name="T15" fmla="*/ 1 h 1"/>
                </a:gdLst>
                <a:ahLst/>
                <a:cxnLst>
                  <a:cxn ang="T8">
                    <a:pos x="T0" y="T1"/>
                  </a:cxn>
                  <a:cxn ang="T9">
                    <a:pos x="T2" y="T3"/>
                  </a:cxn>
                  <a:cxn ang="T10">
                    <a:pos x="T4" y="T5"/>
                  </a:cxn>
                  <a:cxn ang="T11">
                    <a:pos x="T6" y="T7"/>
                  </a:cxn>
                </a:cxnLst>
                <a:rect l="T12" t="T13" r="T14" b="T15"/>
                <a:pathLst>
                  <a:path w="6" h="1">
                    <a:moveTo>
                      <a:pt x="6" y="0"/>
                    </a:moveTo>
                    <a:lnTo>
                      <a:pt x="0" y="0"/>
                    </a:lnTo>
                    <a:lnTo>
                      <a:pt x="0" y="1"/>
                    </a:lnTo>
                    <a:lnTo>
                      <a:pt x="6" y="0"/>
                    </a:lnTo>
                    <a:close/>
                  </a:path>
                </a:pathLst>
              </a:custGeom>
              <a:solidFill>
                <a:srgbClr val="000000"/>
              </a:solidFill>
              <a:ln w="9525">
                <a:noFill/>
                <a:round/>
                <a:headEnd/>
                <a:tailEnd/>
              </a:ln>
            </p:spPr>
            <p:txBody>
              <a:bodyPr/>
              <a:lstStyle/>
              <a:p>
                <a:endParaRPr lang="he-IL"/>
              </a:p>
            </p:txBody>
          </p:sp>
          <p:sp>
            <p:nvSpPr>
              <p:cNvPr id="904" name="Freeform 99"/>
              <p:cNvSpPr>
                <a:spLocks/>
              </p:cNvSpPr>
              <p:nvPr/>
            </p:nvSpPr>
            <p:spPr bwMode="auto">
              <a:xfrm>
                <a:off x="4249" y="2685"/>
                <a:ext cx="27" cy="24"/>
              </a:xfrm>
              <a:custGeom>
                <a:avLst/>
                <a:gdLst>
                  <a:gd name="T0" fmla="*/ 4 w 27"/>
                  <a:gd name="T1" fmla="*/ 0 h 24"/>
                  <a:gd name="T2" fmla="*/ 0 w 27"/>
                  <a:gd name="T3" fmla="*/ 5 h 24"/>
                  <a:gd name="T4" fmla="*/ 24 w 27"/>
                  <a:gd name="T5" fmla="*/ 24 h 24"/>
                  <a:gd name="T6" fmla="*/ 27 w 27"/>
                  <a:gd name="T7" fmla="*/ 19 h 24"/>
                  <a:gd name="T8" fmla="*/ 4 w 27"/>
                  <a:gd name="T9" fmla="*/ 0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4" y="0"/>
                    </a:moveTo>
                    <a:lnTo>
                      <a:pt x="0" y="5"/>
                    </a:lnTo>
                    <a:lnTo>
                      <a:pt x="24" y="24"/>
                    </a:lnTo>
                    <a:lnTo>
                      <a:pt x="27" y="19"/>
                    </a:lnTo>
                    <a:lnTo>
                      <a:pt x="4" y="0"/>
                    </a:lnTo>
                    <a:close/>
                  </a:path>
                </a:pathLst>
              </a:custGeom>
              <a:solidFill>
                <a:srgbClr val="000000"/>
              </a:solidFill>
              <a:ln w="9525">
                <a:noFill/>
                <a:round/>
                <a:headEnd/>
                <a:tailEnd/>
              </a:ln>
            </p:spPr>
            <p:txBody>
              <a:bodyPr/>
              <a:lstStyle/>
              <a:p>
                <a:endParaRPr lang="he-IL"/>
              </a:p>
            </p:txBody>
          </p:sp>
          <p:sp>
            <p:nvSpPr>
              <p:cNvPr id="905" name="Freeform 100"/>
              <p:cNvSpPr>
                <a:spLocks/>
              </p:cNvSpPr>
              <p:nvPr/>
            </p:nvSpPr>
            <p:spPr bwMode="auto">
              <a:xfrm>
                <a:off x="4247" y="2685"/>
                <a:ext cx="7" cy="5"/>
              </a:xfrm>
              <a:custGeom>
                <a:avLst/>
                <a:gdLst>
                  <a:gd name="T0" fmla="*/ 1 w 7"/>
                  <a:gd name="T1" fmla="*/ 2 h 5"/>
                  <a:gd name="T2" fmla="*/ 0 w 7"/>
                  <a:gd name="T3" fmla="*/ 4 h 5"/>
                  <a:gd name="T4" fmla="*/ 2 w 7"/>
                  <a:gd name="T5" fmla="*/ 5 h 5"/>
                  <a:gd name="T6" fmla="*/ 6 w 7"/>
                  <a:gd name="T7" fmla="*/ 0 h 5"/>
                  <a:gd name="T8" fmla="*/ 7 w 7"/>
                  <a:gd name="T9" fmla="*/ 3 h 5"/>
                  <a:gd name="T10" fmla="*/ 1 w 7"/>
                  <a:gd name="T11" fmla="*/ 2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2"/>
                    </a:moveTo>
                    <a:lnTo>
                      <a:pt x="0" y="4"/>
                    </a:lnTo>
                    <a:lnTo>
                      <a:pt x="2" y="5"/>
                    </a:lnTo>
                    <a:lnTo>
                      <a:pt x="6" y="0"/>
                    </a:lnTo>
                    <a:lnTo>
                      <a:pt x="7" y="3"/>
                    </a:lnTo>
                    <a:lnTo>
                      <a:pt x="1" y="2"/>
                    </a:lnTo>
                    <a:close/>
                  </a:path>
                </a:pathLst>
              </a:custGeom>
              <a:solidFill>
                <a:srgbClr val="000000"/>
              </a:solidFill>
              <a:ln w="9525">
                <a:noFill/>
                <a:round/>
                <a:headEnd/>
                <a:tailEnd/>
              </a:ln>
            </p:spPr>
            <p:txBody>
              <a:bodyPr/>
              <a:lstStyle/>
              <a:p>
                <a:endParaRPr lang="he-IL"/>
              </a:p>
            </p:txBody>
          </p:sp>
          <p:sp>
            <p:nvSpPr>
              <p:cNvPr id="906" name="Freeform 101"/>
              <p:cNvSpPr>
                <a:spLocks/>
              </p:cNvSpPr>
              <p:nvPr/>
            </p:nvSpPr>
            <p:spPr bwMode="auto">
              <a:xfrm>
                <a:off x="4272" y="2684"/>
                <a:ext cx="21" cy="24"/>
              </a:xfrm>
              <a:custGeom>
                <a:avLst/>
                <a:gdLst>
                  <a:gd name="T0" fmla="*/ 0 w 21"/>
                  <a:gd name="T1" fmla="*/ 20 h 24"/>
                  <a:gd name="T2" fmla="*/ 5 w 21"/>
                  <a:gd name="T3" fmla="*/ 24 h 24"/>
                  <a:gd name="T4" fmla="*/ 21 w 21"/>
                  <a:gd name="T5" fmla="*/ 4 h 24"/>
                  <a:gd name="T6" fmla="*/ 16 w 21"/>
                  <a:gd name="T7" fmla="*/ 0 h 24"/>
                  <a:gd name="T8" fmla="*/ 0 w 21"/>
                  <a:gd name="T9" fmla="*/ 2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0"/>
                    </a:moveTo>
                    <a:lnTo>
                      <a:pt x="5" y="24"/>
                    </a:lnTo>
                    <a:lnTo>
                      <a:pt x="21" y="4"/>
                    </a:lnTo>
                    <a:lnTo>
                      <a:pt x="16" y="0"/>
                    </a:lnTo>
                    <a:lnTo>
                      <a:pt x="0" y="20"/>
                    </a:lnTo>
                    <a:close/>
                  </a:path>
                </a:pathLst>
              </a:custGeom>
              <a:solidFill>
                <a:srgbClr val="000000"/>
              </a:solidFill>
              <a:ln w="9525">
                <a:noFill/>
                <a:round/>
                <a:headEnd/>
                <a:tailEnd/>
              </a:ln>
            </p:spPr>
            <p:txBody>
              <a:bodyPr/>
              <a:lstStyle/>
              <a:p>
                <a:endParaRPr lang="he-IL"/>
              </a:p>
            </p:txBody>
          </p:sp>
          <p:sp>
            <p:nvSpPr>
              <p:cNvPr id="907" name="Freeform 102"/>
              <p:cNvSpPr>
                <a:spLocks/>
              </p:cNvSpPr>
              <p:nvPr/>
            </p:nvSpPr>
            <p:spPr bwMode="auto">
              <a:xfrm>
                <a:off x="4272" y="2704"/>
                <a:ext cx="5" cy="6"/>
              </a:xfrm>
              <a:custGeom>
                <a:avLst/>
                <a:gdLst>
                  <a:gd name="T0" fmla="*/ 1 w 5"/>
                  <a:gd name="T1" fmla="*/ 5 h 6"/>
                  <a:gd name="T2" fmla="*/ 3 w 5"/>
                  <a:gd name="T3" fmla="*/ 6 h 6"/>
                  <a:gd name="T4" fmla="*/ 5 w 5"/>
                  <a:gd name="T5" fmla="*/ 4 h 6"/>
                  <a:gd name="T6" fmla="*/ 0 w 5"/>
                  <a:gd name="T7" fmla="*/ 0 h 6"/>
                  <a:gd name="T8" fmla="*/ 4 w 5"/>
                  <a:gd name="T9" fmla="*/ 0 h 6"/>
                  <a:gd name="T10" fmla="*/ 1 w 5"/>
                  <a:gd name="T11" fmla="*/ 5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1" y="5"/>
                    </a:moveTo>
                    <a:lnTo>
                      <a:pt x="3" y="6"/>
                    </a:lnTo>
                    <a:lnTo>
                      <a:pt x="5" y="4"/>
                    </a:lnTo>
                    <a:lnTo>
                      <a:pt x="0" y="0"/>
                    </a:lnTo>
                    <a:lnTo>
                      <a:pt x="4" y="0"/>
                    </a:lnTo>
                    <a:lnTo>
                      <a:pt x="1" y="5"/>
                    </a:lnTo>
                    <a:close/>
                  </a:path>
                </a:pathLst>
              </a:custGeom>
              <a:solidFill>
                <a:srgbClr val="000000"/>
              </a:solidFill>
              <a:ln w="9525">
                <a:noFill/>
                <a:round/>
                <a:headEnd/>
                <a:tailEnd/>
              </a:ln>
            </p:spPr>
            <p:txBody>
              <a:bodyPr/>
              <a:lstStyle/>
              <a:p>
                <a:endParaRPr lang="he-IL"/>
              </a:p>
            </p:txBody>
          </p:sp>
          <p:sp>
            <p:nvSpPr>
              <p:cNvPr id="908" name="Freeform 103"/>
              <p:cNvSpPr>
                <a:spLocks/>
              </p:cNvSpPr>
              <p:nvPr/>
            </p:nvSpPr>
            <p:spPr bwMode="auto">
              <a:xfrm>
                <a:off x="4288" y="2678"/>
                <a:ext cx="26" cy="11"/>
              </a:xfrm>
              <a:custGeom>
                <a:avLst/>
                <a:gdLst>
                  <a:gd name="T0" fmla="*/ 0 w 26"/>
                  <a:gd name="T1" fmla="*/ 6 h 11"/>
                  <a:gd name="T2" fmla="*/ 3 w 26"/>
                  <a:gd name="T3" fmla="*/ 4 h 11"/>
                  <a:gd name="T4" fmla="*/ 6 w 26"/>
                  <a:gd name="T5" fmla="*/ 2 h 11"/>
                  <a:gd name="T6" fmla="*/ 9 w 26"/>
                  <a:gd name="T7" fmla="*/ 0 h 11"/>
                  <a:gd name="T8" fmla="*/ 13 w 26"/>
                  <a:gd name="T9" fmla="*/ 0 h 11"/>
                  <a:gd name="T10" fmla="*/ 16 w 26"/>
                  <a:gd name="T11" fmla="*/ 0 h 11"/>
                  <a:gd name="T12" fmla="*/ 20 w 26"/>
                  <a:gd name="T13" fmla="*/ 0 h 11"/>
                  <a:gd name="T14" fmla="*/ 23 w 26"/>
                  <a:gd name="T15" fmla="*/ 2 h 11"/>
                  <a:gd name="T16" fmla="*/ 26 w 26"/>
                  <a:gd name="T17" fmla="*/ 4 h 11"/>
                  <a:gd name="T18" fmla="*/ 23 w 26"/>
                  <a:gd name="T19" fmla="*/ 9 h 11"/>
                  <a:gd name="T20" fmla="*/ 20 w 26"/>
                  <a:gd name="T21" fmla="*/ 7 h 11"/>
                  <a:gd name="T22" fmla="*/ 18 w 26"/>
                  <a:gd name="T23" fmla="*/ 6 h 11"/>
                  <a:gd name="T24" fmla="*/ 16 w 26"/>
                  <a:gd name="T25" fmla="*/ 6 h 11"/>
                  <a:gd name="T26" fmla="*/ 13 w 26"/>
                  <a:gd name="T27" fmla="*/ 6 h 11"/>
                  <a:gd name="T28" fmla="*/ 11 w 26"/>
                  <a:gd name="T29" fmla="*/ 6 h 11"/>
                  <a:gd name="T30" fmla="*/ 9 w 26"/>
                  <a:gd name="T31" fmla="*/ 7 h 11"/>
                  <a:gd name="T32" fmla="*/ 7 w 26"/>
                  <a:gd name="T33" fmla="*/ 9 h 11"/>
                  <a:gd name="T34" fmla="*/ 5 w 26"/>
                  <a:gd name="T35" fmla="*/ 11 h 11"/>
                  <a:gd name="T36" fmla="*/ 0 w 26"/>
                  <a:gd name="T37" fmla="*/ 6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11"/>
                  <a:gd name="T59" fmla="*/ 26 w 26"/>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11">
                    <a:moveTo>
                      <a:pt x="0" y="6"/>
                    </a:moveTo>
                    <a:lnTo>
                      <a:pt x="3" y="4"/>
                    </a:lnTo>
                    <a:lnTo>
                      <a:pt x="6" y="2"/>
                    </a:lnTo>
                    <a:lnTo>
                      <a:pt x="9" y="0"/>
                    </a:lnTo>
                    <a:lnTo>
                      <a:pt x="13" y="0"/>
                    </a:lnTo>
                    <a:lnTo>
                      <a:pt x="16" y="0"/>
                    </a:lnTo>
                    <a:lnTo>
                      <a:pt x="20" y="0"/>
                    </a:lnTo>
                    <a:lnTo>
                      <a:pt x="23" y="2"/>
                    </a:lnTo>
                    <a:lnTo>
                      <a:pt x="26" y="4"/>
                    </a:lnTo>
                    <a:lnTo>
                      <a:pt x="23" y="9"/>
                    </a:lnTo>
                    <a:lnTo>
                      <a:pt x="20" y="7"/>
                    </a:lnTo>
                    <a:lnTo>
                      <a:pt x="18" y="6"/>
                    </a:lnTo>
                    <a:lnTo>
                      <a:pt x="16" y="6"/>
                    </a:lnTo>
                    <a:lnTo>
                      <a:pt x="13" y="6"/>
                    </a:lnTo>
                    <a:lnTo>
                      <a:pt x="11" y="6"/>
                    </a:lnTo>
                    <a:lnTo>
                      <a:pt x="9" y="7"/>
                    </a:lnTo>
                    <a:lnTo>
                      <a:pt x="7" y="9"/>
                    </a:lnTo>
                    <a:lnTo>
                      <a:pt x="5" y="11"/>
                    </a:lnTo>
                    <a:lnTo>
                      <a:pt x="0" y="6"/>
                    </a:lnTo>
                    <a:close/>
                  </a:path>
                </a:pathLst>
              </a:custGeom>
              <a:solidFill>
                <a:srgbClr val="000000"/>
              </a:solidFill>
              <a:ln w="9525">
                <a:noFill/>
                <a:round/>
                <a:headEnd/>
                <a:tailEnd/>
              </a:ln>
            </p:spPr>
            <p:txBody>
              <a:bodyPr/>
              <a:lstStyle/>
              <a:p>
                <a:endParaRPr lang="he-IL"/>
              </a:p>
            </p:txBody>
          </p:sp>
          <p:sp>
            <p:nvSpPr>
              <p:cNvPr id="909" name="Freeform 104"/>
              <p:cNvSpPr>
                <a:spLocks/>
              </p:cNvSpPr>
              <p:nvPr/>
            </p:nvSpPr>
            <p:spPr bwMode="auto">
              <a:xfrm>
                <a:off x="4288" y="2684"/>
                <a:ext cx="5" cy="5"/>
              </a:xfrm>
              <a:custGeom>
                <a:avLst/>
                <a:gdLst>
                  <a:gd name="T0" fmla="*/ 0 w 5"/>
                  <a:gd name="T1" fmla="*/ 0 h 5"/>
                  <a:gd name="T2" fmla="*/ 5 w 5"/>
                  <a:gd name="T3" fmla="*/ 5 h 5"/>
                  <a:gd name="T4" fmla="*/ 5 w 5"/>
                  <a:gd name="T5" fmla="*/ 4 h 5"/>
                  <a:gd name="T6" fmla="*/ 0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0"/>
                    </a:moveTo>
                    <a:lnTo>
                      <a:pt x="5" y="5"/>
                    </a:lnTo>
                    <a:lnTo>
                      <a:pt x="5" y="4"/>
                    </a:lnTo>
                    <a:lnTo>
                      <a:pt x="0" y="0"/>
                    </a:lnTo>
                    <a:close/>
                  </a:path>
                </a:pathLst>
              </a:custGeom>
              <a:solidFill>
                <a:srgbClr val="000000"/>
              </a:solidFill>
              <a:ln w="9525">
                <a:noFill/>
                <a:round/>
                <a:headEnd/>
                <a:tailEnd/>
              </a:ln>
            </p:spPr>
            <p:txBody>
              <a:bodyPr/>
              <a:lstStyle/>
              <a:p>
                <a:endParaRPr lang="he-IL"/>
              </a:p>
            </p:txBody>
          </p:sp>
          <p:sp>
            <p:nvSpPr>
              <p:cNvPr id="910" name="Freeform 105"/>
              <p:cNvSpPr>
                <a:spLocks/>
              </p:cNvSpPr>
              <p:nvPr/>
            </p:nvSpPr>
            <p:spPr bwMode="auto">
              <a:xfrm>
                <a:off x="4311" y="2682"/>
                <a:ext cx="7" cy="8"/>
              </a:xfrm>
              <a:custGeom>
                <a:avLst/>
                <a:gdLst>
                  <a:gd name="T0" fmla="*/ 4 w 7"/>
                  <a:gd name="T1" fmla="*/ 0 h 8"/>
                  <a:gd name="T2" fmla="*/ 0 w 7"/>
                  <a:gd name="T3" fmla="*/ 5 h 8"/>
                  <a:gd name="T4" fmla="*/ 3 w 7"/>
                  <a:gd name="T5" fmla="*/ 8 h 8"/>
                  <a:gd name="T6" fmla="*/ 7 w 7"/>
                  <a:gd name="T7" fmla="*/ 3 h 8"/>
                  <a:gd name="T8" fmla="*/ 4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4" y="0"/>
                    </a:moveTo>
                    <a:lnTo>
                      <a:pt x="0" y="5"/>
                    </a:lnTo>
                    <a:lnTo>
                      <a:pt x="3" y="8"/>
                    </a:lnTo>
                    <a:lnTo>
                      <a:pt x="7" y="3"/>
                    </a:lnTo>
                    <a:lnTo>
                      <a:pt x="4" y="0"/>
                    </a:lnTo>
                    <a:close/>
                  </a:path>
                </a:pathLst>
              </a:custGeom>
              <a:solidFill>
                <a:srgbClr val="000000"/>
              </a:solidFill>
              <a:ln w="9525">
                <a:noFill/>
                <a:round/>
                <a:headEnd/>
                <a:tailEnd/>
              </a:ln>
            </p:spPr>
            <p:txBody>
              <a:bodyPr/>
              <a:lstStyle/>
              <a:p>
                <a:endParaRPr lang="he-IL"/>
              </a:p>
            </p:txBody>
          </p:sp>
          <p:sp>
            <p:nvSpPr>
              <p:cNvPr id="911" name="Freeform 106"/>
              <p:cNvSpPr>
                <a:spLocks/>
              </p:cNvSpPr>
              <p:nvPr/>
            </p:nvSpPr>
            <p:spPr bwMode="auto">
              <a:xfrm>
                <a:off x="4311" y="2682"/>
                <a:ext cx="4" cy="5"/>
              </a:xfrm>
              <a:custGeom>
                <a:avLst/>
                <a:gdLst>
                  <a:gd name="T0" fmla="*/ 3 w 4"/>
                  <a:gd name="T1" fmla="*/ 0 h 5"/>
                  <a:gd name="T2" fmla="*/ 4 w 4"/>
                  <a:gd name="T3" fmla="*/ 0 h 5"/>
                  <a:gd name="T4" fmla="*/ 0 w 4"/>
                  <a:gd name="T5" fmla="*/ 5 h 5"/>
                  <a:gd name="T6" fmla="*/ 3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3" y="0"/>
                    </a:moveTo>
                    <a:lnTo>
                      <a:pt x="4" y="0"/>
                    </a:lnTo>
                    <a:lnTo>
                      <a:pt x="0" y="5"/>
                    </a:lnTo>
                    <a:lnTo>
                      <a:pt x="3" y="0"/>
                    </a:lnTo>
                    <a:close/>
                  </a:path>
                </a:pathLst>
              </a:custGeom>
              <a:solidFill>
                <a:srgbClr val="000000"/>
              </a:solidFill>
              <a:ln w="9525">
                <a:noFill/>
                <a:round/>
                <a:headEnd/>
                <a:tailEnd/>
              </a:ln>
            </p:spPr>
            <p:txBody>
              <a:bodyPr/>
              <a:lstStyle/>
              <a:p>
                <a:endParaRPr lang="he-IL"/>
              </a:p>
            </p:txBody>
          </p:sp>
          <p:sp>
            <p:nvSpPr>
              <p:cNvPr id="912" name="Freeform 107"/>
              <p:cNvSpPr>
                <a:spLocks/>
              </p:cNvSpPr>
              <p:nvPr/>
            </p:nvSpPr>
            <p:spPr bwMode="auto">
              <a:xfrm>
                <a:off x="4314" y="2685"/>
                <a:ext cx="11" cy="26"/>
              </a:xfrm>
              <a:custGeom>
                <a:avLst/>
                <a:gdLst>
                  <a:gd name="T0" fmla="*/ 5 w 11"/>
                  <a:gd name="T1" fmla="*/ 0 h 26"/>
                  <a:gd name="T2" fmla="*/ 7 w 11"/>
                  <a:gd name="T3" fmla="*/ 2 h 26"/>
                  <a:gd name="T4" fmla="*/ 9 w 11"/>
                  <a:gd name="T5" fmla="*/ 5 h 26"/>
                  <a:gd name="T6" fmla="*/ 10 w 11"/>
                  <a:gd name="T7" fmla="*/ 9 h 26"/>
                  <a:gd name="T8" fmla="*/ 11 w 11"/>
                  <a:gd name="T9" fmla="*/ 12 h 26"/>
                  <a:gd name="T10" fmla="*/ 11 w 11"/>
                  <a:gd name="T11" fmla="*/ 16 h 26"/>
                  <a:gd name="T12" fmla="*/ 10 w 11"/>
                  <a:gd name="T13" fmla="*/ 20 h 26"/>
                  <a:gd name="T14" fmla="*/ 9 w 11"/>
                  <a:gd name="T15" fmla="*/ 23 h 26"/>
                  <a:gd name="T16" fmla="*/ 7 w 11"/>
                  <a:gd name="T17" fmla="*/ 26 h 26"/>
                  <a:gd name="T18" fmla="*/ 2 w 11"/>
                  <a:gd name="T19" fmla="*/ 22 h 26"/>
                  <a:gd name="T20" fmla="*/ 4 w 11"/>
                  <a:gd name="T21" fmla="*/ 20 h 26"/>
                  <a:gd name="T22" fmla="*/ 4 w 11"/>
                  <a:gd name="T23" fmla="*/ 18 h 26"/>
                  <a:gd name="T24" fmla="*/ 5 w 11"/>
                  <a:gd name="T25" fmla="*/ 15 h 26"/>
                  <a:gd name="T26" fmla="*/ 5 w 11"/>
                  <a:gd name="T27" fmla="*/ 13 h 26"/>
                  <a:gd name="T28" fmla="*/ 4 w 11"/>
                  <a:gd name="T29" fmla="*/ 11 h 26"/>
                  <a:gd name="T30" fmla="*/ 4 w 11"/>
                  <a:gd name="T31" fmla="*/ 8 h 26"/>
                  <a:gd name="T32" fmla="*/ 2 w 11"/>
                  <a:gd name="T33" fmla="*/ 6 h 26"/>
                  <a:gd name="T34" fmla="*/ 0 w 11"/>
                  <a:gd name="T35" fmla="*/ 4 h 26"/>
                  <a:gd name="T36" fmla="*/ 5 w 11"/>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26"/>
                  <a:gd name="T59" fmla="*/ 11 w 11"/>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26">
                    <a:moveTo>
                      <a:pt x="5" y="0"/>
                    </a:moveTo>
                    <a:lnTo>
                      <a:pt x="7" y="2"/>
                    </a:lnTo>
                    <a:lnTo>
                      <a:pt x="9" y="5"/>
                    </a:lnTo>
                    <a:lnTo>
                      <a:pt x="10" y="9"/>
                    </a:lnTo>
                    <a:lnTo>
                      <a:pt x="11" y="12"/>
                    </a:lnTo>
                    <a:lnTo>
                      <a:pt x="11" y="16"/>
                    </a:lnTo>
                    <a:lnTo>
                      <a:pt x="10" y="20"/>
                    </a:lnTo>
                    <a:lnTo>
                      <a:pt x="9" y="23"/>
                    </a:lnTo>
                    <a:lnTo>
                      <a:pt x="7" y="26"/>
                    </a:lnTo>
                    <a:lnTo>
                      <a:pt x="2" y="22"/>
                    </a:lnTo>
                    <a:lnTo>
                      <a:pt x="4" y="20"/>
                    </a:lnTo>
                    <a:lnTo>
                      <a:pt x="4" y="18"/>
                    </a:lnTo>
                    <a:lnTo>
                      <a:pt x="5" y="15"/>
                    </a:lnTo>
                    <a:lnTo>
                      <a:pt x="5" y="13"/>
                    </a:lnTo>
                    <a:lnTo>
                      <a:pt x="4" y="11"/>
                    </a:lnTo>
                    <a:lnTo>
                      <a:pt x="4" y="8"/>
                    </a:lnTo>
                    <a:lnTo>
                      <a:pt x="2" y="6"/>
                    </a:lnTo>
                    <a:lnTo>
                      <a:pt x="0" y="4"/>
                    </a:lnTo>
                    <a:lnTo>
                      <a:pt x="5" y="0"/>
                    </a:lnTo>
                    <a:close/>
                  </a:path>
                </a:pathLst>
              </a:custGeom>
              <a:solidFill>
                <a:srgbClr val="000000"/>
              </a:solidFill>
              <a:ln w="9525">
                <a:noFill/>
                <a:round/>
                <a:headEnd/>
                <a:tailEnd/>
              </a:ln>
            </p:spPr>
            <p:txBody>
              <a:bodyPr/>
              <a:lstStyle/>
              <a:p>
                <a:endParaRPr lang="he-IL"/>
              </a:p>
            </p:txBody>
          </p:sp>
          <p:sp>
            <p:nvSpPr>
              <p:cNvPr id="913" name="Freeform 108"/>
              <p:cNvSpPr>
                <a:spLocks/>
              </p:cNvSpPr>
              <p:nvPr/>
            </p:nvSpPr>
            <p:spPr bwMode="auto">
              <a:xfrm>
                <a:off x="4314" y="2685"/>
                <a:ext cx="5" cy="5"/>
              </a:xfrm>
              <a:custGeom>
                <a:avLst/>
                <a:gdLst>
                  <a:gd name="T0" fmla="*/ 4 w 5"/>
                  <a:gd name="T1" fmla="*/ 0 h 5"/>
                  <a:gd name="T2" fmla="*/ 5 w 5"/>
                  <a:gd name="T3" fmla="*/ 0 h 5"/>
                  <a:gd name="T4" fmla="*/ 0 w 5"/>
                  <a:gd name="T5" fmla="*/ 4 h 5"/>
                  <a:gd name="T6" fmla="*/ 0 w 5"/>
                  <a:gd name="T7" fmla="*/ 5 h 5"/>
                  <a:gd name="T8" fmla="*/ 4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lnTo>
                      <a:pt x="5" y="0"/>
                    </a:lnTo>
                    <a:lnTo>
                      <a:pt x="0" y="4"/>
                    </a:lnTo>
                    <a:lnTo>
                      <a:pt x="0" y="5"/>
                    </a:lnTo>
                    <a:lnTo>
                      <a:pt x="4" y="0"/>
                    </a:lnTo>
                    <a:close/>
                  </a:path>
                </a:pathLst>
              </a:custGeom>
              <a:solidFill>
                <a:srgbClr val="000000"/>
              </a:solidFill>
              <a:ln w="9525">
                <a:noFill/>
                <a:round/>
                <a:headEnd/>
                <a:tailEnd/>
              </a:ln>
            </p:spPr>
            <p:txBody>
              <a:bodyPr/>
              <a:lstStyle/>
              <a:p>
                <a:endParaRPr lang="he-IL"/>
              </a:p>
            </p:txBody>
          </p:sp>
          <p:sp>
            <p:nvSpPr>
              <p:cNvPr id="914" name="Freeform 109"/>
              <p:cNvSpPr>
                <a:spLocks/>
              </p:cNvSpPr>
              <p:nvPr/>
            </p:nvSpPr>
            <p:spPr bwMode="auto">
              <a:xfrm>
                <a:off x="4300" y="2707"/>
                <a:ext cx="21" cy="25"/>
              </a:xfrm>
              <a:custGeom>
                <a:avLst/>
                <a:gdLst>
                  <a:gd name="T0" fmla="*/ 21 w 21"/>
                  <a:gd name="T1" fmla="*/ 4 h 25"/>
                  <a:gd name="T2" fmla="*/ 16 w 21"/>
                  <a:gd name="T3" fmla="*/ 0 h 25"/>
                  <a:gd name="T4" fmla="*/ 0 w 21"/>
                  <a:gd name="T5" fmla="*/ 21 h 25"/>
                  <a:gd name="T6" fmla="*/ 5 w 21"/>
                  <a:gd name="T7" fmla="*/ 25 h 25"/>
                  <a:gd name="T8" fmla="*/ 21 w 21"/>
                  <a:gd name="T9" fmla="*/ 4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21" y="4"/>
                    </a:moveTo>
                    <a:lnTo>
                      <a:pt x="16" y="0"/>
                    </a:lnTo>
                    <a:lnTo>
                      <a:pt x="0" y="21"/>
                    </a:lnTo>
                    <a:lnTo>
                      <a:pt x="5" y="25"/>
                    </a:lnTo>
                    <a:lnTo>
                      <a:pt x="21" y="4"/>
                    </a:lnTo>
                    <a:close/>
                  </a:path>
                </a:pathLst>
              </a:custGeom>
              <a:solidFill>
                <a:srgbClr val="000000"/>
              </a:solidFill>
              <a:ln w="9525">
                <a:noFill/>
                <a:round/>
                <a:headEnd/>
                <a:tailEnd/>
              </a:ln>
            </p:spPr>
            <p:txBody>
              <a:bodyPr/>
              <a:lstStyle/>
              <a:p>
                <a:endParaRPr lang="he-IL"/>
              </a:p>
            </p:txBody>
          </p:sp>
          <p:sp>
            <p:nvSpPr>
              <p:cNvPr id="915" name="Freeform 110"/>
              <p:cNvSpPr>
                <a:spLocks/>
              </p:cNvSpPr>
              <p:nvPr/>
            </p:nvSpPr>
            <p:spPr bwMode="auto">
              <a:xfrm>
                <a:off x="4316" y="2707"/>
                <a:ext cx="5" cy="4"/>
              </a:xfrm>
              <a:custGeom>
                <a:avLst/>
                <a:gdLst>
                  <a:gd name="T0" fmla="*/ 5 w 5"/>
                  <a:gd name="T1" fmla="*/ 4 h 4"/>
                  <a:gd name="T2" fmla="*/ 0 w 5"/>
                  <a:gd name="T3" fmla="*/ 0 h 4"/>
                  <a:gd name="T4" fmla="*/ 5 w 5"/>
                  <a:gd name="T5" fmla="*/ 4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5" y="4"/>
                    </a:moveTo>
                    <a:lnTo>
                      <a:pt x="0" y="0"/>
                    </a:lnTo>
                    <a:lnTo>
                      <a:pt x="5" y="4"/>
                    </a:lnTo>
                    <a:close/>
                  </a:path>
                </a:pathLst>
              </a:custGeom>
              <a:solidFill>
                <a:srgbClr val="000000"/>
              </a:solidFill>
              <a:ln w="9525">
                <a:noFill/>
                <a:round/>
                <a:headEnd/>
                <a:tailEnd/>
              </a:ln>
            </p:spPr>
            <p:txBody>
              <a:bodyPr/>
              <a:lstStyle/>
              <a:p>
                <a:endParaRPr lang="he-IL"/>
              </a:p>
            </p:txBody>
          </p:sp>
          <p:sp>
            <p:nvSpPr>
              <p:cNvPr id="916" name="Freeform 111"/>
              <p:cNvSpPr>
                <a:spLocks/>
              </p:cNvSpPr>
              <p:nvPr/>
            </p:nvSpPr>
            <p:spPr bwMode="auto">
              <a:xfrm>
                <a:off x="4301" y="2727"/>
                <a:ext cx="279" cy="215"/>
              </a:xfrm>
              <a:custGeom>
                <a:avLst/>
                <a:gdLst>
                  <a:gd name="T0" fmla="*/ 4 w 279"/>
                  <a:gd name="T1" fmla="*/ 0 h 215"/>
                  <a:gd name="T2" fmla="*/ 0 w 279"/>
                  <a:gd name="T3" fmla="*/ 5 h 215"/>
                  <a:gd name="T4" fmla="*/ 276 w 279"/>
                  <a:gd name="T5" fmla="*/ 215 h 215"/>
                  <a:gd name="T6" fmla="*/ 279 w 279"/>
                  <a:gd name="T7" fmla="*/ 210 h 215"/>
                  <a:gd name="T8" fmla="*/ 4 w 279"/>
                  <a:gd name="T9" fmla="*/ 0 h 215"/>
                  <a:gd name="T10" fmla="*/ 0 60000 65536"/>
                  <a:gd name="T11" fmla="*/ 0 60000 65536"/>
                  <a:gd name="T12" fmla="*/ 0 60000 65536"/>
                  <a:gd name="T13" fmla="*/ 0 60000 65536"/>
                  <a:gd name="T14" fmla="*/ 0 60000 65536"/>
                  <a:gd name="T15" fmla="*/ 0 w 279"/>
                  <a:gd name="T16" fmla="*/ 0 h 215"/>
                  <a:gd name="T17" fmla="*/ 279 w 279"/>
                  <a:gd name="T18" fmla="*/ 215 h 215"/>
                </a:gdLst>
                <a:ahLst/>
                <a:cxnLst>
                  <a:cxn ang="T10">
                    <a:pos x="T0" y="T1"/>
                  </a:cxn>
                  <a:cxn ang="T11">
                    <a:pos x="T2" y="T3"/>
                  </a:cxn>
                  <a:cxn ang="T12">
                    <a:pos x="T4" y="T5"/>
                  </a:cxn>
                  <a:cxn ang="T13">
                    <a:pos x="T6" y="T7"/>
                  </a:cxn>
                  <a:cxn ang="T14">
                    <a:pos x="T8" y="T9"/>
                  </a:cxn>
                </a:cxnLst>
                <a:rect l="T15" t="T16" r="T17" b="T18"/>
                <a:pathLst>
                  <a:path w="279" h="215">
                    <a:moveTo>
                      <a:pt x="4" y="0"/>
                    </a:moveTo>
                    <a:lnTo>
                      <a:pt x="0" y="5"/>
                    </a:lnTo>
                    <a:lnTo>
                      <a:pt x="276" y="215"/>
                    </a:lnTo>
                    <a:lnTo>
                      <a:pt x="279" y="210"/>
                    </a:lnTo>
                    <a:lnTo>
                      <a:pt x="4" y="0"/>
                    </a:lnTo>
                    <a:close/>
                  </a:path>
                </a:pathLst>
              </a:custGeom>
              <a:solidFill>
                <a:srgbClr val="000000"/>
              </a:solidFill>
              <a:ln w="9525">
                <a:noFill/>
                <a:round/>
                <a:headEnd/>
                <a:tailEnd/>
              </a:ln>
            </p:spPr>
            <p:txBody>
              <a:bodyPr/>
              <a:lstStyle/>
              <a:p>
                <a:endParaRPr lang="he-IL"/>
              </a:p>
            </p:txBody>
          </p:sp>
          <p:sp>
            <p:nvSpPr>
              <p:cNvPr id="917" name="Freeform 112"/>
              <p:cNvSpPr>
                <a:spLocks/>
              </p:cNvSpPr>
              <p:nvPr/>
            </p:nvSpPr>
            <p:spPr bwMode="auto">
              <a:xfrm>
                <a:off x="4298" y="2727"/>
                <a:ext cx="7" cy="5"/>
              </a:xfrm>
              <a:custGeom>
                <a:avLst/>
                <a:gdLst>
                  <a:gd name="T0" fmla="*/ 2 w 7"/>
                  <a:gd name="T1" fmla="*/ 1 h 5"/>
                  <a:gd name="T2" fmla="*/ 0 w 7"/>
                  <a:gd name="T3" fmla="*/ 3 h 5"/>
                  <a:gd name="T4" fmla="*/ 3 w 7"/>
                  <a:gd name="T5" fmla="*/ 5 h 5"/>
                  <a:gd name="T6" fmla="*/ 7 w 7"/>
                  <a:gd name="T7" fmla="*/ 0 h 5"/>
                  <a:gd name="T8" fmla="*/ 7 w 7"/>
                  <a:gd name="T9" fmla="*/ 5 h 5"/>
                  <a:gd name="T10" fmla="*/ 2 w 7"/>
                  <a:gd name="T11" fmla="*/ 1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2" y="1"/>
                    </a:moveTo>
                    <a:lnTo>
                      <a:pt x="0" y="3"/>
                    </a:lnTo>
                    <a:lnTo>
                      <a:pt x="3" y="5"/>
                    </a:lnTo>
                    <a:lnTo>
                      <a:pt x="7" y="0"/>
                    </a:lnTo>
                    <a:lnTo>
                      <a:pt x="7" y="5"/>
                    </a:lnTo>
                    <a:lnTo>
                      <a:pt x="2" y="1"/>
                    </a:lnTo>
                    <a:close/>
                  </a:path>
                </a:pathLst>
              </a:custGeom>
              <a:solidFill>
                <a:srgbClr val="000000"/>
              </a:solidFill>
              <a:ln w="9525">
                <a:noFill/>
                <a:round/>
                <a:headEnd/>
                <a:tailEnd/>
              </a:ln>
            </p:spPr>
            <p:txBody>
              <a:bodyPr/>
              <a:lstStyle/>
              <a:p>
                <a:endParaRPr lang="he-IL"/>
              </a:p>
            </p:txBody>
          </p:sp>
          <p:sp>
            <p:nvSpPr>
              <p:cNvPr id="918" name="Freeform 113"/>
              <p:cNvSpPr>
                <a:spLocks/>
              </p:cNvSpPr>
              <p:nvPr/>
            </p:nvSpPr>
            <p:spPr bwMode="auto">
              <a:xfrm>
                <a:off x="4576" y="2734"/>
                <a:ext cx="54" cy="207"/>
              </a:xfrm>
              <a:custGeom>
                <a:avLst/>
                <a:gdLst>
                  <a:gd name="T0" fmla="*/ 0 w 54"/>
                  <a:gd name="T1" fmla="*/ 203 h 207"/>
                  <a:gd name="T2" fmla="*/ 9 w 54"/>
                  <a:gd name="T3" fmla="*/ 191 h 207"/>
                  <a:gd name="T4" fmla="*/ 17 w 54"/>
                  <a:gd name="T5" fmla="*/ 178 h 207"/>
                  <a:gd name="T6" fmla="*/ 24 w 54"/>
                  <a:gd name="T7" fmla="*/ 165 h 207"/>
                  <a:gd name="T8" fmla="*/ 30 w 54"/>
                  <a:gd name="T9" fmla="*/ 152 h 207"/>
                  <a:gd name="T10" fmla="*/ 35 w 54"/>
                  <a:gd name="T11" fmla="*/ 139 h 207"/>
                  <a:gd name="T12" fmla="*/ 40 w 54"/>
                  <a:gd name="T13" fmla="*/ 126 h 207"/>
                  <a:gd name="T14" fmla="*/ 43 w 54"/>
                  <a:gd name="T15" fmla="*/ 112 h 207"/>
                  <a:gd name="T16" fmla="*/ 45 w 54"/>
                  <a:gd name="T17" fmla="*/ 106 h 207"/>
                  <a:gd name="T18" fmla="*/ 46 w 54"/>
                  <a:gd name="T19" fmla="*/ 99 h 207"/>
                  <a:gd name="T20" fmla="*/ 48 w 54"/>
                  <a:gd name="T21" fmla="*/ 86 h 207"/>
                  <a:gd name="T22" fmla="*/ 48 w 54"/>
                  <a:gd name="T23" fmla="*/ 73 h 207"/>
                  <a:gd name="T24" fmla="*/ 48 w 54"/>
                  <a:gd name="T25" fmla="*/ 60 h 207"/>
                  <a:gd name="T26" fmla="*/ 47 w 54"/>
                  <a:gd name="T27" fmla="*/ 54 h 207"/>
                  <a:gd name="T28" fmla="*/ 46 w 54"/>
                  <a:gd name="T29" fmla="*/ 48 h 207"/>
                  <a:gd name="T30" fmla="*/ 45 w 54"/>
                  <a:gd name="T31" fmla="*/ 42 h 207"/>
                  <a:gd name="T32" fmla="*/ 43 w 54"/>
                  <a:gd name="T33" fmla="*/ 36 h 207"/>
                  <a:gd name="T34" fmla="*/ 42 w 54"/>
                  <a:gd name="T35" fmla="*/ 30 h 207"/>
                  <a:gd name="T36" fmla="*/ 40 w 54"/>
                  <a:gd name="T37" fmla="*/ 25 h 207"/>
                  <a:gd name="T38" fmla="*/ 35 w 54"/>
                  <a:gd name="T39" fmla="*/ 14 h 207"/>
                  <a:gd name="T40" fmla="*/ 32 w 54"/>
                  <a:gd name="T41" fmla="*/ 8 h 207"/>
                  <a:gd name="T42" fmla="*/ 29 w 54"/>
                  <a:gd name="T43" fmla="*/ 3 h 207"/>
                  <a:gd name="T44" fmla="*/ 34 w 54"/>
                  <a:gd name="T45" fmla="*/ 0 h 207"/>
                  <a:gd name="T46" fmla="*/ 37 w 54"/>
                  <a:gd name="T47" fmla="*/ 5 h 207"/>
                  <a:gd name="T48" fmla="*/ 40 w 54"/>
                  <a:gd name="T49" fmla="*/ 11 h 207"/>
                  <a:gd name="T50" fmla="*/ 45 w 54"/>
                  <a:gd name="T51" fmla="*/ 22 h 207"/>
                  <a:gd name="T52" fmla="*/ 47 w 54"/>
                  <a:gd name="T53" fmla="*/ 28 h 207"/>
                  <a:gd name="T54" fmla="*/ 49 w 54"/>
                  <a:gd name="T55" fmla="*/ 35 h 207"/>
                  <a:gd name="T56" fmla="*/ 51 w 54"/>
                  <a:gd name="T57" fmla="*/ 41 h 207"/>
                  <a:gd name="T58" fmla="*/ 52 w 54"/>
                  <a:gd name="T59" fmla="*/ 47 h 207"/>
                  <a:gd name="T60" fmla="*/ 53 w 54"/>
                  <a:gd name="T61" fmla="*/ 53 h 207"/>
                  <a:gd name="T62" fmla="*/ 54 w 54"/>
                  <a:gd name="T63" fmla="*/ 60 h 207"/>
                  <a:gd name="T64" fmla="*/ 54 w 54"/>
                  <a:gd name="T65" fmla="*/ 73 h 207"/>
                  <a:gd name="T66" fmla="*/ 54 w 54"/>
                  <a:gd name="T67" fmla="*/ 87 h 207"/>
                  <a:gd name="T68" fmla="*/ 52 w 54"/>
                  <a:gd name="T69" fmla="*/ 100 h 207"/>
                  <a:gd name="T70" fmla="*/ 51 w 54"/>
                  <a:gd name="T71" fmla="*/ 107 h 207"/>
                  <a:gd name="T72" fmla="*/ 49 w 54"/>
                  <a:gd name="T73" fmla="*/ 114 h 207"/>
                  <a:gd name="T74" fmla="*/ 45 w 54"/>
                  <a:gd name="T75" fmla="*/ 128 h 207"/>
                  <a:gd name="T76" fmla="*/ 41 w 54"/>
                  <a:gd name="T77" fmla="*/ 141 h 207"/>
                  <a:gd name="T78" fmla="*/ 36 w 54"/>
                  <a:gd name="T79" fmla="*/ 155 h 207"/>
                  <a:gd name="T80" fmla="*/ 29 w 54"/>
                  <a:gd name="T81" fmla="*/ 168 h 207"/>
                  <a:gd name="T82" fmla="*/ 22 w 54"/>
                  <a:gd name="T83" fmla="*/ 181 h 207"/>
                  <a:gd name="T84" fmla="*/ 14 w 54"/>
                  <a:gd name="T85" fmla="*/ 195 h 207"/>
                  <a:gd name="T86" fmla="*/ 5 w 54"/>
                  <a:gd name="T87" fmla="*/ 207 h 207"/>
                  <a:gd name="T88" fmla="*/ 0 w 54"/>
                  <a:gd name="T89" fmla="*/ 203 h 2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
                  <a:gd name="T136" fmla="*/ 0 h 207"/>
                  <a:gd name="T137" fmla="*/ 54 w 54"/>
                  <a:gd name="T138" fmla="*/ 207 h 2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 h="207">
                    <a:moveTo>
                      <a:pt x="0" y="203"/>
                    </a:moveTo>
                    <a:lnTo>
                      <a:pt x="9" y="191"/>
                    </a:lnTo>
                    <a:lnTo>
                      <a:pt x="17" y="178"/>
                    </a:lnTo>
                    <a:lnTo>
                      <a:pt x="24" y="165"/>
                    </a:lnTo>
                    <a:lnTo>
                      <a:pt x="30" y="152"/>
                    </a:lnTo>
                    <a:lnTo>
                      <a:pt x="35" y="139"/>
                    </a:lnTo>
                    <a:lnTo>
                      <a:pt x="40" y="126"/>
                    </a:lnTo>
                    <a:lnTo>
                      <a:pt x="43" y="112"/>
                    </a:lnTo>
                    <a:lnTo>
                      <a:pt x="45" y="106"/>
                    </a:lnTo>
                    <a:lnTo>
                      <a:pt x="46" y="99"/>
                    </a:lnTo>
                    <a:lnTo>
                      <a:pt x="48" y="86"/>
                    </a:lnTo>
                    <a:lnTo>
                      <a:pt x="48" y="73"/>
                    </a:lnTo>
                    <a:lnTo>
                      <a:pt x="48" y="60"/>
                    </a:lnTo>
                    <a:lnTo>
                      <a:pt x="47" y="54"/>
                    </a:lnTo>
                    <a:lnTo>
                      <a:pt x="46" y="48"/>
                    </a:lnTo>
                    <a:lnTo>
                      <a:pt x="45" y="42"/>
                    </a:lnTo>
                    <a:lnTo>
                      <a:pt x="43" y="36"/>
                    </a:lnTo>
                    <a:lnTo>
                      <a:pt x="42" y="30"/>
                    </a:lnTo>
                    <a:lnTo>
                      <a:pt x="40" y="25"/>
                    </a:lnTo>
                    <a:lnTo>
                      <a:pt x="35" y="14"/>
                    </a:lnTo>
                    <a:lnTo>
                      <a:pt x="32" y="8"/>
                    </a:lnTo>
                    <a:lnTo>
                      <a:pt x="29" y="3"/>
                    </a:lnTo>
                    <a:lnTo>
                      <a:pt x="34" y="0"/>
                    </a:lnTo>
                    <a:lnTo>
                      <a:pt x="37" y="5"/>
                    </a:lnTo>
                    <a:lnTo>
                      <a:pt x="40" y="11"/>
                    </a:lnTo>
                    <a:lnTo>
                      <a:pt x="45" y="22"/>
                    </a:lnTo>
                    <a:lnTo>
                      <a:pt x="47" y="28"/>
                    </a:lnTo>
                    <a:lnTo>
                      <a:pt x="49" y="35"/>
                    </a:lnTo>
                    <a:lnTo>
                      <a:pt x="51" y="41"/>
                    </a:lnTo>
                    <a:lnTo>
                      <a:pt x="52" y="47"/>
                    </a:lnTo>
                    <a:lnTo>
                      <a:pt x="53" y="53"/>
                    </a:lnTo>
                    <a:lnTo>
                      <a:pt x="54" y="60"/>
                    </a:lnTo>
                    <a:lnTo>
                      <a:pt x="54" y="73"/>
                    </a:lnTo>
                    <a:lnTo>
                      <a:pt x="54" y="87"/>
                    </a:lnTo>
                    <a:lnTo>
                      <a:pt x="52" y="100"/>
                    </a:lnTo>
                    <a:lnTo>
                      <a:pt x="51" y="107"/>
                    </a:lnTo>
                    <a:lnTo>
                      <a:pt x="49" y="114"/>
                    </a:lnTo>
                    <a:lnTo>
                      <a:pt x="45" y="128"/>
                    </a:lnTo>
                    <a:lnTo>
                      <a:pt x="41" y="141"/>
                    </a:lnTo>
                    <a:lnTo>
                      <a:pt x="36" y="155"/>
                    </a:lnTo>
                    <a:lnTo>
                      <a:pt x="29" y="168"/>
                    </a:lnTo>
                    <a:lnTo>
                      <a:pt x="22" y="181"/>
                    </a:lnTo>
                    <a:lnTo>
                      <a:pt x="14" y="195"/>
                    </a:lnTo>
                    <a:lnTo>
                      <a:pt x="5" y="207"/>
                    </a:lnTo>
                    <a:lnTo>
                      <a:pt x="0" y="203"/>
                    </a:lnTo>
                    <a:close/>
                  </a:path>
                </a:pathLst>
              </a:custGeom>
              <a:solidFill>
                <a:srgbClr val="000000"/>
              </a:solidFill>
              <a:ln w="9525">
                <a:noFill/>
                <a:round/>
                <a:headEnd/>
                <a:tailEnd/>
              </a:ln>
            </p:spPr>
            <p:txBody>
              <a:bodyPr/>
              <a:lstStyle/>
              <a:p>
                <a:endParaRPr lang="he-IL"/>
              </a:p>
            </p:txBody>
          </p:sp>
          <p:sp>
            <p:nvSpPr>
              <p:cNvPr id="919" name="Freeform 114"/>
              <p:cNvSpPr>
                <a:spLocks/>
              </p:cNvSpPr>
              <p:nvPr/>
            </p:nvSpPr>
            <p:spPr bwMode="auto">
              <a:xfrm>
                <a:off x="4576" y="2937"/>
                <a:ext cx="5" cy="7"/>
              </a:xfrm>
              <a:custGeom>
                <a:avLst/>
                <a:gdLst>
                  <a:gd name="T0" fmla="*/ 1 w 5"/>
                  <a:gd name="T1" fmla="*/ 5 h 7"/>
                  <a:gd name="T2" fmla="*/ 3 w 5"/>
                  <a:gd name="T3" fmla="*/ 7 h 7"/>
                  <a:gd name="T4" fmla="*/ 5 w 5"/>
                  <a:gd name="T5" fmla="*/ 4 h 7"/>
                  <a:gd name="T6" fmla="*/ 0 w 5"/>
                  <a:gd name="T7" fmla="*/ 0 h 7"/>
                  <a:gd name="T8" fmla="*/ 4 w 5"/>
                  <a:gd name="T9" fmla="*/ 0 h 7"/>
                  <a:gd name="T10" fmla="*/ 1 w 5"/>
                  <a:gd name="T11" fmla="*/ 5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1" y="5"/>
                    </a:moveTo>
                    <a:lnTo>
                      <a:pt x="3" y="7"/>
                    </a:lnTo>
                    <a:lnTo>
                      <a:pt x="5" y="4"/>
                    </a:lnTo>
                    <a:lnTo>
                      <a:pt x="0" y="0"/>
                    </a:lnTo>
                    <a:lnTo>
                      <a:pt x="4" y="0"/>
                    </a:lnTo>
                    <a:lnTo>
                      <a:pt x="1" y="5"/>
                    </a:lnTo>
                    <a:close/>
                  </a:path>
                </a:pathLst>
              </a:custGeom>
              <a:solidFill>
                <a:srgbClr val="000000"/>
              </a:solidFill>
              <a:ln w="9525">
                <a:noFill/>
                <a:round/>
                <a:headEnd/>
                <a:tailEnd/>
              </a:ln>
            </p:spPr>
            <p:txBody>
              <a:bodyPr/>
              <a:lstStyle/>
              <a:p>
                <a:endParaRPr lang="he-IL"/>
              </a:p>
            </p:txBody>
          </p:sp>
          <p:sp>
            <p:nvSpPr>
              <p:cNvPr id="920" name="Freeform 115"/>
              <p:cNvSpPr>
                <a:spLocks/>
              </p:cNvSpPr>
              <p:nvPr/>
            </p:nvSpPr>
            <p:spPr bwMode="auto">
              <a:xfrm>
                <a:off x="4596" y="2734"/>
                <a:ext cx="14" cy="15"/>
              </a:xfrm>
              <a:custGeom>
                <a:avLst/>
                <a:gdLst>
                  <a:gd name="T0" fmla="*/ 14 w 14"/>
                  <a:gd name="T1" fmla="*/ 3 h 15"/>
                  <a:gd name="T2" fmla="*/ 5 w 14"/>
                  <a:gd name="T3" fmla="*/ 15 h 15"/>
                  <a:gd name="T4" fmla="*/ 0 w 14"/>
                  <a:gd name="T5" fmla="*/ 11 h 15"/>
                  <a:gd name="T6" fmla="*/ 9 w 14"/>
                  <a:gd name="T7" fmla="*/ 0 h 15"/>
                  <a:gd name="T8" fmla="*/ 14 w 14"/>
                  <a:gd name="T9" fmla="*/ 3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14" y="3"/>
                    </a:moveTo>
                    <a:lnTo>
                      <a:pt x="5" y="15"/>
                    </a:lnTo>
                    <a:lnTo>
                      <a:pt x="0" y="11"/>
                    </a:lnTo>
                    <a:lnTo>
                      <a:pt x="9" y="0"/>
                    </a:lnTo>
                    <a:lnTo>
                      <a:pt x="14" y="3"/>
                    </a:lnTo>
                    <a:close/>
                  </a:path>
                </a:pathLst>
              </a:custGeom>
              <a:solidFill>
                <a:srgbClr val="000000"/>
              </a:solidFill>
              <a:ln w="9525">
                <a:noFill/>
                <a:round/>
                <a:headEnd/>
                <a:tailEnd/>
              </a:ln>
            </p:spPr>
            <p:txBody>
              <a:bodyPr/>
              <a:lstStyle/>
              <a:p>
                <a:endParaRPr lang="he-IL"/>
              </a:p>
            </p:txBody>
          </p:sp>
          <p:sp>
            <p:nvSpPr>
              <p:cNvPr id="921" name="Freeform 116"/>
              <p:cNvSpPr>
                <a:spLocks/>
              </p:cNvSpPr>
              <p:nvPr/>
            </p:nvSpPr>
            <p:spPr bwMode="auto">
              <a:xfrm>
                <a:off x="4605" y="2730"/>
                <a:ext cx="5" cy="7"/>
              </a:xfrm>
              <a:custGeom>
                <a:avLst/>
                <a:gdLst>
                  <a:gd name="T0" fmla="*/ 5 w 5"/>
                  <a:gd name="T1" fmla="*/ 4 h 7"/>
                  <a:gd name="T2" fmla="*/ 3 w 5"/>
                  <a:gd name="T3" fmla="*/ 0 h 7"/>
                  <a:gd name="T4" fmla="*/ 0 w 5"/>
                  <a:gd name="T5" fmla="*/ 4 h 7"/>
                  <a:gd name="T6" fmla="*/ 5 w 5"/>
                  <a:gd name="T7" fmla="*/ 7 h 7"/>
                  <a:gd name="T8" fmla="*/ 0 w 5"/>
                  <a:gd name="T9" fmla="*/ 7 h 7"/>
                  <a:gd name="T10" fmla="*/ 5 w 5"/>
                  <a:gd name="T11" fmla="*/ 4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5" y="4"/>
                    </a:moveTo>
                    <a:lnTo>
                      <a:pt x="3" y="0"/>
                    </a:lnTo>
                    <a:lnTo>
                      <a:pt x="0" y="4"/>
                    </a:lnTo>
                    <a:lnTo>
                      <a:pt x="5" y="7"/>
                    </a:lnTo>
                    <a:lnTo>
                      <a:pt x="0" y="7"/>
                    </a:lnTo>
                    <a:lnTo>
                      <a:pt x="5" y="4"/>
                    </a:lnTo>
                    <a:close/>
                  </a:path>
                </a:pathLst>
              </a:custGeom>
              <a:solidFill>
                <a:srgbClr val="000000"/>
              </a:solidFill>
              <a:ln w="9525">
                <a:noFill/>
                <a:round/>
                <a:headEnd/>
                <a:tailEnd/>
              </a:ln>
            </p:spPr>
            <p:txBody>
              <a:bodyPr/>
              <a:lstStyle/>
              <a:p>
                <a:endParaRPr lang="he-IL"/>
              </a:p>
            </p:txBody>
          </p:sp>
          <p:sp>
            <p:nvSpPr>
              <p:cNvPr id="922" name="Freeform 117"/>
              <p:cNvSpPr>
                <a:spLocks/>
              </p:cNvSpPr>
              <p:nvPr/>
            </p:nvSpPr>
            <p:spPr bwMode="auto">
              <a:xfrm>
                <a:off x="4577" y="2693"/>
                <a:ext cx="24" cy="55"/>
              </a:xfrm>
              <a:custGeom>
                <a:avLst/>
                <a:gdLst>
                  <a:gd name="T0" fmla="*/ 18 w 24"/>
                  <a:gd name="T1" fmla="*/ 55 h 55"/>
                  <a:gd name="T2" fmla="*/ 24 w 24"/>
                  <a:gd name="T3" fmla="*/ 53 h 55"/>
                  <a:gd name="T4" fmla="*/ 5 w 24"/>
                  <a:gd name="T5" fmla="*/ 0 h 55"/>
                  <a:gd name="T6" fmla="*/ 0 w 24"/>
                  <a:gd name="T7" fmla="*/ 2 h 55"/>
                  <a:gd name="T8" fmla="*/ 18 w 24"/>
                  <a:gd name="T9" fmla="*/ 55 h 55"/>
                  <a:gd name="T10" fmla="*/ 0 60000 65536"/>
                  <a:gd name="T11" fmla="*/ 0 60000 65536"/>
                  <a:gd name="T12" fmla="*/ 0 60000 65536"/>
                  <a:gd name="T13" fmla="*/ 0 60000 65536"/>
                  <a:gd name="T14" fmla="*/ 0 60000 65536"/>
                  <a:gd name="T15" fmla="*/ 0 w 24"/>
                  <a:gd name="T16" fmla="*/ 0 h 55"/>
                  <a:gd name="T17" fmla="*/ 24 w 24"/>
                  <a:gd name="T18" fmla="*/ 55 h 55"/>
                </a:gdLst>
                <a:ahLst/>
                <a:cxnLst>
                  <a:cxn ang="T10">
                    <a:pos x="T0" y="T1"/>
                  </a:cxn>
                  <a:cxn ang="T11">
                    <a:pos x="T2" y="T3"/>
                  </a:cxn>
                  <a:cxn ang="T12">
                    <a:pos x="T4" y="T5"/>
                  </a:cxn>
                  <a:cxn ang="T13">
                    <a:pos x="T6" y="T7"/>
                  </a:cxn>
                  <a:cxn ang="T14">
                    <a:pos x="T8" y="T9"/>
                  </a:cxn>
                </a:cxnLst>
                <a:rect l="T15" t="T16" r="T17" b="T18"/>
                <a:pathLst>
                  <a:path w="24" h="55">
                    <a:moveTo>
                      <a:pt x="18" y="55"/>
                    </a:moveTo>
                    <a:lnTo>
                      <a:pt x="24" y="53"/>
                    </a:lnTo>
                    <a:lnTo>
                      <a:pt x="5" y="0"/>
                    </a:lnTo>
                    <a:lnTo>
                      <a:pt x="0" y="2"/>
                    </a:lnTo>
                    <a:lnTo>
                      <a:pt x="18" y="55"/>
                    </a:lnTo>
                    <a:close/>
                  </a:path>
                </a:pathLst>
              </a:custGeom>
              <a:solidFill>
                <a:srgbClr val="000000"/>
              </a:solidFill>
              <a:ln w="9525">
                <a:noFill/>
                <a:round/>
                <a:headEnd/>
                <a:tailEnd/>
              </a:ln>
            </p:spPr>
            <p:txBody>
              <a:bodyPr/>
              <a:lstStyle/>
              <a:p>
                <a:endParaRPr lang="he-IL"/>
              </a:p>
            </p:txBody>
          </p:sp>
          <p:sp>
            <p:nvSpPr>
              <p:cNvPr id="923" name="Freeform 118"/>
              <p:cNvSpPr>
                <a:spLocks/>
              </p:cNvSpPr>
              <p:nvPr/>
            </p:nvSpPr>
            <p:spPr bwMode="auto">
              <a:xfrm>
                <a:off x="4595" y="2745"/>
                <a:ext cx="6" cy="9"/>
              </a:xfrm>
              <a:custGeom>
                <a:avLst/>
                <a:gdLst>
                  <a:gd name="T0" fmla="*/ 6 w 6"/>
                  <a:gd name="T1" fmla="*/ 4 h 9"/>
                  <a:gd name="T2" fmla="*/ 2 w 6"/>
                  <a:gd name="T3" fmla="*/ 9 h 9"/>
                  <a:gd name="T4" fmla="*/ 0 w 6"/>
                  <a:gd name="T5" fmla="*/ 3 h 9"/>
                  <a:gd name="T6" fmla="*/ 6 w 6"/>
                  <a:gd name="T7" fmla="*/ 1 h 9"/>
                  <a:gd name="T8" fmla="*/ 1 w 6"/>
                  <a:gd name="T9" fmla="*/ 0 h 9"/>
                  <a:gd name="T10" fmla="*/ 6 w 6"/>
                  <a:gd name="T11" fmla="*/ 4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4"/>
                    </a:moveTo>
                    <a:lnTo>
                      <a:pt x="2" y="9"/>
                    </a:lnTo>
                    <a:lnTo>
                      <a:pt x="0" y="3"/>
                    </a:lnTo>
                    <a:lnTo>
                      <a:pt x="6" y="1"/>
                    </a:lnTo>
                    <a:lnTo>
                      <a:pt x="1" y="0"/>
                    </a:lnTo>
                    <a:lnTo>
                      <a:pt x="6" y="4"/>
                    </a:lnTo>
                    <a:close/>
                  </a:path>
                </a:pathLst>
              </a:custGeom>
              <a:solidFill>
                <a:srgbClr val="000000"/>
              </a:solidFill>
              <a:ln w="9525">
                <a:noFill/>
                <a:round/>
                <a:headEnd/>
                <a:tailEnd/>
              </a:ln>
            </p:spPr>
            <p:txBody>
              <a:bodyPr/>
              <a:lstStyle/>
              <a:p>
                <a:endParaRPr lang="he-IL"/>
              </a:p>
            </p:txBody>
          </p:sp>
          <p:sp>
            <p:nvSpPr>
              <p:cNvPr id="924" name="Freeform 119"/>
              <p:cNvSpPr>
                <a:spLocks/>
              </p:cNvSpPr>
              <p:nvPr/>
            </p:nvSpPr>
            <p:spPr bwMode="auto">
              <a:xfrm>
                <a:off x="4579" y="2691"/>
                <a:ext cx="53" cy="19"/>
              </a:xfrm>
              <a:custGeom>
                <a:avLst/>
                <a:gdLst>
                  <a:gd name="T0" fmla="*/ 1 w 53"/>
                  <a:gd name="T1" fmla="*/ 0 h 19"/>
                  <a:gd name="T2" fmla="*/ 0 w 53"/>
                  <a:gd name="T3" fmla="*/ 6 h 19"/>
                  <a:gd name="T4" fmla="*/ 51 w 53"/>
                  <a:gd name="T5" fmla="*/ 19 h 19"/>
                  <a:gd name="T6" fmla="*/ 53 w 53"/>
                  <a:gd name="T7" fmla="*/ 13 h 19"/>
                  <a:gd name="T8" fmla="*/ 1 w 53"/>
                  <a:gd name="T9" fmla="*/ 0 h 19"/>
                  <a:gd name="T10" fmla="*/ 0 60000 65536"/>
                  <a:gd name="T11" fmla="*/ 0 60000 65536"/>
                  <a:gd name="T12" fmla="*/ 0 60000 65536"/>
                  <a:gd name="T13" fmla="*/ 0 60000 65536"/>
                  <a:gd name="T14" fmla="*/ 0 60000 65536"/>
                  <a:gd name="T15" fmla="*/ 0 w 53"/>
                  <a:gd name="T16" fmla="*/ 0 h 19"/>
                  <a:gd name="T17" fmla="*/ 53 w 53"/>
                  <a:gd name="T18" fmla="*/ 19 h 19"/>
                </a:gdLst>
                <a:ahLst/>
                <a:cxnLst>
                  <a:cxn ang="T10">
                    <a:pos x="T0" y="T1"/>
                  </a:cxn>
                  <a:cxn ang="T11">
                    <a:pos x="T2" y="T3"/>
                  </a:cxn>
                  <a:cxn ang="T12">
                    <a:pos x="T4" y="T5"/>
                  </a:cxn>
                  <a:cxn ang="T13">
                    <a:pos x="T6" y="T7"/>
                  </a:cxn>
                  <a:cxn ang="T14">
                    <a:pos x="T8" y="T9"/>
                  </a:cxn>
                </a:cxnLst>
                <a:rect l="T15" t="T16" r="T17" b="T18"/>
                <a:pathLst>
                  <a:path w="53" h="19">
                    <a:moveTo>
                      <a:pt x="1" y="0"/>
                    </a:moveTo>
                    <a:lnTo>
                      <a:pt x="0" y="6"/>
                    </a:lnTo>
                    <a:lnTo>
                      <a:pt x="51" y="19"/>
                    </a:lnTo>
                    <a:lnTo>
                      <a:pt x="53" y="13"/>
                    </a:lnTo>
                    <a:lnTo>
                      <a:pt x="1" y="0"/>
                    </a:lnTo>
                    <a:close/>
                  </a:path>
                </a:pathLst>
              </a:custGeom>
              <a:solidFill>
                <a:srgbClr val="000000"/>
              </a:solidFill>
              <a:ln w="9525">
                <a:noFill/>
                <a:round/>
                <a:headEnd/>
                <a:tailEnd/>
              </a:ln>
            </p:spPr>
            <p:txBody>
              <a:bodyPr/>
              <a:lstStyle/>
              <a:p>
                <a:endParaRPr lang="he-IL"/>
              </a:p>
            </p:txBody>
          </p:sp>
          <p:sp>
            <p:nvSpPr>
              <p:cNvPr id="925" name="Freeform 120"/>
              <p:cNvSpPr>
                <a:spLocks/>
              </p:cNvSpPr>
              <p:nvPr/>
            </p:nvSpPr>
            <p:spPr bwMode="auto">
              <a:xfrm>
                <a:off x="4575" y="2690"/>
                <a:ext cx="7" cy="7"/>
              </a:xfrm>
              <a:custGeom>
                <a:avLst/>
                <a:gdLst>
                  <a:gd name="T0" fmla="*/ 2 w 7"/>
                  <a:gd name="T1" fmla="*/ 5 h 7"/>
                  <a:gd name="T2" fmla="*/ 0 w 7"/>
                  <a:gd name="T3" fmla="*/ 0 h 7"/>
                  <a:gd name="T4" fmla="*/ 5 w 7"/>
                  <a:gd name="T5" fmla="*/ 1 h 7"/>
                  <a:gd name="T6" fmla="*/ 4 w 7"/>
                  <a:gd name="T7" fmla="*/ 7 h 7"/>
                  <a:gd name="T8" fmla="*/ 7 w 7"/>
                  <a:gd name="T9" fmla="*/ 3 h 7"/>
                  <a:gd name="T10" fmla="*/ 2 w 7"/>
                  <a:gd name="T11" fmla="*/ 5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2" y="5"/>
                    </a:moveTo>
                    <a:lnTo>
                      <a:pt x="0" y="0"/>
                    </a:lnTo>
                    <a:lnTo>
                      <a:pt x="5" y="1"/>
                    </a:lnTo>
                    <a:lnTo>
                      <a:pt x="4" y="7"/>
                    </a:lnTo>
                    <a:lnTo>
                      <a:pt x="7" y="3"/>
                    </a:lnTo>
                    <a:lnTo>
                      <a:pt x="2" y="5"/>
                    </a:lnTo>
                    <a:close/>
                  </a:path>
                </a:pathLst>
              </a:custGeom>
              <a:solidFill>
                <a:srgbClr val="000000"/>
              </a:solidFill>
              <a:ln w="9525">
                <a:noFill/>
                <a:round/>
                <a:headEnd/>
                <a:tailEnd/>
              </a:ln>
            </p:spPr>
            <p:txBody>
              <a:bodyPr/>
              <a:lstStyle/>
              <a:p>
                <a:endParaRPr lang="he-IL"/>
              </a:p>
            </p:txBody>
          </p:sp>
          <p:sp>
            <p:nvSpPr>
              <p:cNvPr id="926" name="Freeform 121"/>
              <p:cNvSpPr>
                <a:spLocks/>
              </p:cNvSpPr>
              <p:nvPr/>
            </p:nvSpPr>
            <p:spPr bwMode="auto">
              <a:xfrm>
                <a:off x="4617" y="2705"/>
                <a:ext cx="17" cy="19"/>
              </a:xfrm>
              <a:custGeom>
                <a:avLst/>
                <a:gdLst>
                  <a:gd name="T0" fmla="*/ 17 w 17"/>
                  <a:gd name="T1" fmla="*/ 4 h 19"/>
                  <a:gd name="T2" fmla="*/ 13 w 17"/>
                  <a:gd name="T3" fmla="*/ 9 h 19"/>
                  <a:gd name="T4" fmla="*/ 9 w 17"/>
                  <a:gd name="T5" fmla="*/ 14 h 19"/>
                  <a:gd name="T6" fmla="*/ 5 w 17"/>
                  <a:gd name="T7" fmla="*/ 19 h 19"/>
                  <a:gd name="T8" fmla="*/ 0 w 17"/>
                  <a:gd name="T9" fmla="*/ 14 h 19"/>
                  <a:gd name="T10" fmla="*/ 5 w 17"/>
                  <a:gd name="T11" fmla="*/ 10 h 19"/>
                  <a:gd name="T12" fmla="*/ 8 w 17"/>
                  <a:gd name="T13" fmla="*/ 5 h 19"/>
                  <a:gd name="T14" fmla="*/ 12 w 17"/>
                  <a:gd name="T15" fmla="*/ 0 h 19"/>
                  <a:gd name="T16" fmla="*/ 17 w 17"/>
                  <a:gd name="T17" fmla="*/ 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
                  <a:gd name="T29" fmla="*/ 17 w 1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
                    <a:moveTo>
                      <a:pt x="17" y="4"/>
                    </a:moveTo>
                    <a:lnTo>
                      <a:pt x="13" y="9"/>
                    </a:lnTo>
                    <a:lnTo>
                      <a:pt x="9" y="14"/>
                    </a:lnTo>
                    <a:lnTo>
                      <a:pt x="5" y="19"/>
                    </a:lnTo>
                    <a:lnTo>
                      <a:pt x="0" y="14"/>
                    </a:lnTo>
                    <a:lnTo>
                      <a:pt x="5" y="10"/>
                    </a:lnTo>
                    <a:lnTo>
                      <a:pt x="8" y="5"/>
                    </a:lnTo>
                    <a:lnTo>
                      <a:pt x="12" y="0"/>
                    </a:lnTo>
                    <a:lnTo>
                      <a:pt x="17" y="4"/>
                    </a:lnTo>
                    <a:close/>
                  </a:path>
                </a:pathLst>
              </a:custGeom>
              <a:solidFill>
                <a:srgbClr val="000000"/>
              </a:solidFill>
              <a:ln w="9525">
                <a:noFill/>
                <a:round/>
                <a:headEnd/>
                <a:tailEnd/>
              </a:ln>
            </p:spPr>
            <p:txBody>
              <a:bodyPr/>
              <a:lstStyle/>
              <a:p>
                <a:endParaRPr lang="he-IL"/>
              </a:p>
            </p:txBody>
          </p:sp>
          <p:sp>
            <p:nvSpPr>
              <p:cNvPr id="927" name="Freeform 122"/>
              <p:cNvSpPr>
                <a:spLocks/>
              </p:cNvSpPr>
              <p:nvPr/>
            </p:nvSpPr>
            <p:spPr bwMode="auto">
              <a:xfrm>
                <a:off x="4629" y="2704"/>
                <a:ext cx="8" cy="6"/>
              </a:xfrm>
              <a:custGeom>
                <a:avLst/>
                <a:gdLst>
                  <a:gd name="T0" fmla="*/ 3 w 8"/>
                  <a:gd name="T1" fmla="*/ 0 h 6"/>
                  <a:gd name="T2" fmla="*/ 8 w 8"/>
                  <a:gd name="T3" fmla="*/ 1 h 6"/>
                  <a:gd name="T4" fmla="*/ 5 w 8"/>
                  <a:gd name="T5" fmla="*/ 5 h 6"/>
                  <a:gd name="T6" fmla="*/ 0 w 8"/>
                  <a:gd name="T7" fmla="*/ 1 h 6"/>
                  <a:gd name="T8" fmla="*/ 1 w 8"/>
                  <a:gd name="T9" fmla="*/ 6 h 6"/>
                  <a:gd name="T10" fmla="*/ 3 w 8"/>
                  <a:gd name="T11" fmla="*/ 0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3" y="0"/>
                    </a:moveTo>
                    <a:lnTo>
                      <a:pt x="8" y="1"/>
                    </a:lnTo>
                    <a:lnTo>
                      <a:pt x="5" y="5"/>
                    </a:lnTo>
                    <a:lnTo>
                      <a:pt x="0" y="1"/>
                    </a:lnTo>
                    <a:lnTo>
                      <a:pt x="1" y="6"/>
                    </a:lnTo>
                    <a:lnTo>
                      <a:pt x="3" y="0"/>
                    </a:lnTo>
                    <a:close/>
                  </a:path>
                </a:pathLst>
              </a:custGeom>
              <a:solidFill>
                <a:srgbClr val="000000"/>
              </a:solidFill>
              <a:ln w="9525">
                <a:noFill/>
                <a:round/>
                <a:headEnd/>
                <a:tailEnd/>
              </a:ln>
            </p:spPr>
            <p:txBody>
              <a:bodyPr/>
              <a:lstStyle/>
              <a:p>
                <a:endParaRPr lang="he-IL"/>
              </a:p>
            </p:txBody>
          </p:sp>
          <p:sp>
            <p:nvSpPr>
              <p:cNvPr id="928" name="Freeform 123"/>
              <p:cNvSpPr>
                <a:spLocks/>
              </p:cNvSpPr>
              <p:nvPr/>
            </p:nvSpPr>
            <p:spPr bwMode="auto">
              <a:xfrm>
                <a:off x="4614" y="2719"/>
                <a:ext cx="41" cy="243"/>
              </a:xfrm>
              <a:custGeom>
                <a:avLst/>
                <a:gdLst>
                  <a:gd name="T0" fmla="*/ 8 w 41"/>
                  <a:gd name="T1" fmla="*/ 0 h 243"/>
                  <a:gd name="T2" fmla="*/ 17 w 41"/>
                  <a:gd name="T3" fmla="*/ 15 h 243"/>
                  <a:gd name="T4" fmla="*/ 21 w 41"/>
                  <a:gd name="T5" fmla="*/ 22 h 243"/>
                  <a:gd name="T6" fmla="*/ 25 w 41"/>
                  <a:gd name="T7" fmla="*/ 29 h 243"/>
                  <a:gd name="T8" fmla="*/ 28 w 41"/>
                  <a:gd name="T9" fmla="*/ 36 h 243"/>
                  <a:gd name="T10" fmla="*/ 31 w 41"/>
                  <a:gd name="T11" fmla="*/ 43 h 243"/>
                  <a:gd name="T12" fmla="*/ 35 w 41"/>
                  <a:gd name="T13" fmla="*/ 57 h 243"/>
                  <a:gd name="T14" fmla="*/ 39 w 41"/>
                  <a:gd name="T15" fmla="*/ 72 h 243"/>
                  <a:gd name="T16" fmla="*/ 41 w 41"/>
                  <a:gd name="T17" fmla="*/ 87 h 243"/>
                  <a:gd name="T18" fmla="*/ 41 w 41"/>
                  <a:gd name="T19" fmla="*/ 94 h 243"/>
                  <a:gd name="T20" fmla="*/ 41 w 41"/>
                  <a:gd name="T21" fmla="*/ 102 h 243"/>
                  <a:gd name="T22" fmla="*/ 41 w 41"/>
                  <a:gd name="T23" fmla="*/ 109 h 243"/>
                  <a:gd name="T24" fmla="*/ 41 w 41"/>
                  <a:gd name="T25" fmla="*/ 117 h 243"/>
                  <a:gd name="T26" fmla="*/ 39 w 41"/>
                  <a:gd name="T27" fmla="*/ 132 h 243"/>
                  <a:gd name="T28" fmla="*/ 37 w 41"/>
                  <a:gd name="T29" fmla="*/ 147 h 243"/>
                  <a:gd name="T30" fmla="*/ 34 w 41"/>
                  <a:gd name="T31" fmla="*/ 163 h 243"/>
                  <a:gd name="T32" fmla="*/ 29 w 41"/>
                  <a:gd name="T33" fmla="*/ 179 h 243"/>
                  <a:gd name="T34" fmla="*/ 24 w 41"/>
                  <a:gd name="T35" fmla="*/ 195 h 243"/>
                  <a:gd name="T36" fmla="*/ 18 w 41"/>
                  <a:gd name="T37" fmla="*/ 211 h 243"/>
                  <a:gd name="T38" fmla="*/ 12 w 41"/>
                  <a:gd name="T39" fmla="*/ 227 h 243"/>
                  <a:gd name="T40" fmla="*/ 5 w 41"/>
                  <a:gd name="T41" fmla="*/ 243 h 243"/>
                  <a:gd name="T42" fmla="*/ 0 w 41"/>
                  <a:gd name="T43" fmla="*/ 241 h 243"/>
                  <a:gd name="T44" fmla="*/ 6 w 41"/>
                  <a:gd name="T45" fmla="*/ 225 h 243"/>
                  <a:gd name="T46" fmla="*/ 13 w 41"/>
                  <a:gd name="T47" fmla="*/ 209 h 243"/>
                  <a:gd name="T48" fmla="*/ 18 w 41"/>
                  <a:gd name="T49" fmla="*/ 193 h 243"/>
                  <a:gd name="T50" fmla="*/ 23 w 41"/>
                  <a:gd name="T51" fmla="*/ 177 h 243"/>
                  <a:gd name="T52" fmla="*/ 28 w 41"/>
                  <a:gd name="T53" fmla="*/ 162 h 243"/>
                  <a:gd name="T54" fmla="*/ 31 w 41"/>
                  <a:gd name="T55" fmla="*/ 147 h 243"/>
                  <a:gd name="T56" fmla="*/ 33 w 41"/>
                  <a:gd name="T57" fmla="*/ 131 h 243"/>
                  <a:gd name="T58" fmla="*/ 35 w 41"/>
                  <a:gd name="T59" fmla="*/ 116 h 243"/>
                  <a:gd name="T60" fmla="*/ 35 w 41"/>
                  <a:gd name="T61" fmla="*/ 109 h 243"/>
                  <a:gd name="T62" fmla="*/ 35 w 41"/>
                  <a:gd name="T63" fmla="*/ 102 h 243"/>
                  <a:gd name="T64" fmla="*/ 35 w 41"/>
                  <a:gd name="T65" fmla="*/ 94 h 243"/>
                  <a:gd name="T66" fmla="*/ 34 w 41"/>
                  <a:gd name="T67" fmla="*/ 87 h 243"/>
                  <a:gd name="T68" fmla="*/ 32 w 41"/>
                  <a:gd name="T69" fmla="*/ 73 h 243"/>
                  <a:gd name="T70" fmla="*/ 29 w 41"/>
                  <a:gd name="T71" fmla="*/ 59 h 243"/>
                  <a:gd name="T72" fmla="*/ 25 w 41"/>
                  <a:gd name="T73" fmla="*/ 45 h 243"/>
                  <a:gd name="T74" fmla="*/ 22 w 41"/>
                  <a:gd name="T75" fmla="*/ 38 h 243"/>
                  <a:gd name="T76" fmla="*/ 19 w 41"/>
                  <a:gd name="T77" fmla="*/ 32 h 243"/>
                  <a:gd name="T78" fmla="*/ 16 w 41"/>
                  <a:gd name="T79" fmla="*/ 25 h 243"/>
                  <a:gd name="T80" fmla="*/ 12 w 41"/>
                  <a:gd name="T81" fmla="*/ 18 h 243"/>
                  <a:gd name="T82" fmla="*/ 3 w 41"/>
                  <a:gd name="T83" fmla="*/ 5 h 243"/>
                  <a:gd name="T84" fmla="*/ 8 w 41"/>
                  <a:gd name="T85" fmla="*/ 0 h 2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
                  <a:gd name="T130" fmla="*/ 0 h 243"/>
                  <a:gd name="T131" fmla="*/ 41 w 41"/>
                  <a:gd name="T132" fmla="*/ 243 h 2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 h="243">
                    <a:moveTo>
                      <a:pt x="8" y="0"/>
                    </a:moveTo>
                    <a:lnTo>
                      <a:pt x="17" y="15"/>
                    </a:lnTo>
                    <a:lnTo>
                      <a:pt x="21" y="22"/>
                    </a:lnTo>
                    <a:lnTo>
                      <a:pt x="25" y="29"/>
                    </a:lnTo>
                    <a:lnTo>
                      <a:pt x="28" y="36"/>
                    </a:lnTo>
                    <a:lnTo>
                      <a:pt x="31" y="43"/>
                    </a:lnTo>
                    <a:lnTo>
                      <a:pt x="35" y="57"/>
                    </a:lnTo>
                    <a:lnTo>
                      <a:pt x="39" y="72"/>
                    </a:lnTo>
                    <a:lnTo>
                      <a:pt x="41" y="87"/>
                    </a:lnTo>
                    <a:lnTo>
                      <a:pt x="41" y="94"/>
                    </a:lnTo>
                    <a:lnTo>
                      <a:pt x="41" y="102"/>
                    </a:lnTo>
                    <a:lnTo>
                      <a:pt x="41" y="109"/>
                    </a:lnTo>
                    <a:lnTo>
                      <a:pt x="41" y="117"/>
                    </a:lnTo>
                    <a:lnTo>
                      <a:pt x="39" y="132"/>
                    </a:lnTo>
                    <a:lnTo>
                      <a:pt x="37" y="147"/>
                    </a:lnTo>
                    <a:lnTo>
                      <a:pt x="34" y="163"/>
                    </a:lnTo>
                    <a:lnTo>
                      <a:pt x="29" y="179"/>
                    </a:lnTo>
                    <a:lnTo>
                      <a:pt x="24" y="195"/>
                    </a:lnTo>
                    <a:lnTo>
                      <a:pt x="18" y="211"/>
                    </a:lnTo>
                    <a:lnTo>
                      <a:pt x="12" y="227"/>
                    </a:lnTo>
                    <a:lnTo>
                      <a:pt x="5" y="243"/>
                    </a:lnTo>
                    <a:lnTo>
                      <a:pt x="0" y="241"/>
                    </a:lnTo>
                    <a:lnTo>
                      <a:pt x="6" y="225"/>
                    </a:lnTo>
                    <a:lnTo>
                      <a:pt x="13" y="209"/>
                    </a:lnTo>
                    <a:lnTo>
                      <a:pt x="18" y="193"/>
                    </a:lnTo>
                    <a:lnTo>
                      <a:pt x="23" y="177"/>
                    </a:lnTo>
                    <a:lnTo>
                      <a:pt x="28" y="162"/>
                    </a:lnTo>
                    <a:lnTo>
                      <a:pt x="31" y="147"/>
                    </a:lnTo>
                    <a:lnTo>
                      <a:pt x="33" y="131"/>
                    </a:lnTo>
                    <a:lnTo>
                      <a:pt x="35" y="116"/>
                    </a:lnTo>
                    <a:lnTo>
                      <a:pt x="35" y="109"/>
                    </a:lnTo>
                    <a:lnTo>
                      <a:pt x="35" y="102"/>
                    </a:lnTo>
                    <a:lnTo>
                      <a:pt x="35" y="94"/>
                    </a:lnTo>
                    <a:lnTo>
                      <a:pt x="34" y="87"/>
                    </a:lnTo>
                    <a:lnTo>
                      <a:pt x="32" y="73"/>
                    </a:lnTo>
                    <a:lnTo>
                      <a:pt x="29" y="59"/>
                    </a:lnTo>
                    <a:lnTo>
                      <a:pt x="25" y="45"/>
                    </a:lnTo>
                    <a:lnTo>
                      <a:pt x="22" y="38"/>
                    </a:lnTo>
                    <a:lnTo>
                      <a:pt x="19" y="32"/>
                    </a:lnTo>
                    <a:lnTo>
                      <a:pt x="16" y="25"/>
                    </a:lnTo>
                    <a:lnTo>
                      <a:pt x="12" y="18"/>
                    </a:lnTo>
                    <a:lnTo>
                      <a:pt x="3" y="5"/>
                    </a:lnTo>
                    <a:lnTo>
                      <a:pt x="8" y="0"/>
                    </a:lnTo>
                    <a:close/>
                  </a:path>
                </a:pathLst>
              </a:custGeom>
              <a:solidFill>
                <a:srgbClr val="000000"/>
              </a:solidFill>
              <a:ln w="9525">
                <a:noFill/>
                <a:round/>
                <a:headEnd/>
                <a:tailEnd/>
              </a:ln>
            </p:spPr>
            <p:txBody>
              <a:bodyPr/>
              <a:lstStyle/>
              <a:p>
                <a:endParaRPr lang="he-IL"/>
              </a:p>
            </p:txBody>
          </p:sp>
          <p:sp>
            <p:nvSpPr>
              <p:cNvPr id="929" name="Freeform 124"/>
              <p:cNvSpPr>
                <a:spLocks/>
              </p:cNvSpPr>
              <p:nvPr/>
            </p:nvSpPr>
            <p:spPr bwMode="auto">
              <a:xfrm>
                <a:off x="4615" y="2719"/>
                <a:ext cx="7" cy="5"/>
              </a:xfrm>
              <a:custGeom>
                <a:avLst/>
                <a:gdLst>
                  <a:gd name="T0" fmla="*/ 2 w 7"/>
                  <a:gd name="T1" fmla="*/ 0 h 5"/>
                  <a:gd name="T2" fmla="*/ 0 w 7"/>
                  <a:gd name="T3" fmla="*/ 2 h 5"/>
                  <a:gd name="T4" fmla="*/ 2 w 7"/>
                  <a:gd name="T5" fmla="*/ 5 h 5"/>
                  <a:gd name="T6" fmla="*/ 7 w 7"/>
                  <a:gd name="T7" fmla="*/ 0 h 5"/>
                  <a:gd name="T8" fmla="*/ 7 w 7"/>
                  <a:gd name="T9" fmla="*/ 5 h 5"/>
                  <a:gd name="T10" fmla="*/ 2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2" y="0"/>
                    </a:moveTo>
                    <a:lnTo>
                      <a:pt x="0" y="2"/>
                    </a:lnTo>
                    <a:lnTo>
                      <a:pt x="2" y="5"/>
                    </a:lnTo>
                    <a:lnTo>
                      <a:pt x="7" y="0"/>
                    </a:lnTo>
                    <a:lnTo>
                      <a:pt x="7" y="5"/>
                    </a:lnTo>
                    <a:lnTo>
                      <a:pt x="2" y="0"/>
                    </a:lnTo>
                    <a:close/>
                  </a:path>
                </a:pathLst>
              </a:custGeom>
              <a:solidFill>
                <a:srgbClr val="000000"/>
              </a:solidFill>
              <a:ln w="9525">
                <a:noFill/>
                <a:round/>
                <a:headEnd/>
                <a:tailEnd/>
              </a:ln>
            </p:spPr>
            <p:txBody>
              <a:bodyPr/>
              <a:lstStyle/>
              <a:p>
                <a:endParaRPr lang="he-IL"/>
              </a:p>
            </p:txBody>
          </p:sp>
          <p:sp>
            <p:nvSpPr>
              <p:cNvPr id="930" name="Freeform 125"/>
              <p:cNvSpPr>
                <a:spLocks/>
              </p:cNvSpPr>
              <p:nvPr/>
            </p:nvSpPr>
            <p:spPr bwMode="auto">
              <a:xfrm>
                <a:off x="4611" y="2960"/>
                <a:ext cx="9" cy="42"/>
              </a:xfrm>
              <a:custGeom>
                <a:avLst/>
                <a:gdLst>
                  <a:gd name="T0" fmla="*/ 9 w 9"/>
                  <a:gd name="T1" fmla="*/ 2 h 42"/>
                  <a:gd name="T2" fmla="*/ 7 w 9"/>
                  <a:gd name="T3" fmla="*/ 7 h 42"/>
                  <a:gd name="T4" fmla="*/ 6 w 9"/>
                  <a:gd name="T5" fmla="*/ 11 h 42"/>
                  <a:gd name="T6" fmla="*/ 6 w 9"/>
                  <a:gd name="T7" fmla="*/ 15 h 42"/>
                  <a:gd name="T8" fmla="*/ 7 w 9"/>
                  <a:gd name="T9" fmla="*/ 20 h 42"/>
                  <a:gd name="T10" fmla="*/ 8 w 9"/>
                  <a:gd name="T11" fmla="*/ 30 h 42"/>
                  <a:gd name="T12" fmla="*/ 9 w 9"/>
                  <a:gd name="T13" fmla="*/ 36 h 42"/>
                  <a:gd name="T14" fmla="*/ 9 w 9"/>
                  <a:gd name="T15" fmla="*/ 42 h 42"/>
                  <a:gd name="T16" fmla="*/ 3 w 9"/>
                  <a:gd name="T17" fmla="*/ 42 h 42"/>
                  <a:gd name="T18" fmla="*/ 2 w 9"/>
                  <a:gd name="T19" fmla="*/ 36 h 42"/>
                  <a:gd name="T20" fmla="*/ 2 w 9"/>
                  <a:gd name="T21" fmla="*/ 31 h 42"/>
                  <a:gd name="T22" fmla="*/ 0 w 9"/>
                  <a:gd name="T23" fmla="*/ 21 h 42"/>
                  <a:gd name="T24" fmla="*/ 0 w 9"/>
                  <a:gd name="T25" fmla="*/ 16 h 42"/>
                  <a:gd name="T26" fmla="*/ 0 w 9"/>
                  <a:gd name="T27" fmla="*/ 10 h 42"/>
                  <a:gd name="T28" fmla="*/ 1 w 9"/>
                  <a:gd name="T29" fmla="*/ 5 h 42"/>
                  <a:gd name="T30" fmla="*/ 3 w 9"/>
                  <a:gd name="T31" fmla="*/ 0 h 42"/>
                  <a:gd name="T32" fmla="*/ 9 w 9"/>
                  <a:gd name="T33" fmla="*/ 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2"/>
                  <a:gd name="T53" fmla="*/ 9 w 9"/>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2">
                    <a:moveTo>
                      <a:pt x="9" y="2"/>
                    </a:moveTo>
                    <a:lnTo>
                      <a:pt x="7" y="7"/>
                    </a:lnTo>
                    <a:lnTo>
                      <a:pt x="6" y="11"/>
                    </a:lnTo>
                    <a:lnTo>
                      <a:pt x="6" y="15"/>
                    </a:lnTo>
                    <a:lnTo>
                      <a:pt x="7" y="20"/>
                    </a:lnTo>
                    <a:lnTo>
                      <a:pt x="8" y="30"/>
                    </a:lnTo>
                    <a:lnTo>
                      <a:pt x="9" y="36"/>
                    </a:lnTo>
                    <a:lnTo>
                      <a:pt x="9" y="42"/>
                    </a:lnTo>
                    <a:lnTo>
                      <a:pt x="3" y="42"/>
                    </a:lnTo>
                    <a:lnTo>
                      <a:pt x="2" y="36"/>
                    </a:lnTo>
                    <a:lnTo>
                      <a:pt x="2" y="31"/>
                    </a:lnTo>
                    <a:lnTo>
                      <a:pt x="0" y="21"/>
                    </a:lnTo>
                    <a:lnTo>
                      <a:pt x="0" y="16"/>
                    </a:lnTo>
                    <a:lnTo>
                      <a:pt x="0" y="10"/>
                    </a:lnTo>
                    <a:lnTo>
                      <a:pt x="1" y="5"/>
                    </a:lnTo>
                    <a:lnTo>
                      <a:pt x="3" y="0"/>
                    </a:lnTo>
                    <a:lnTo>
                      <a:pt x="9" y="2"/>
                    </a:lnTo>
                    <a:close/>
                  </a:path>
                </a:pathLst>
              </a:custGeom>
              <a:solidFill>
                <a:srgbClr val="000000"/>
              </a:solidFill>
              <a:ln w="9525">
                <a:noFill/>
                <a:round/>
                <a:headEnd/>
                <a:tailEnd/>
              </a:ln>
            </p:spPr>
            <p:txBody>
              <a:bodyPr/>
              <a:lstStyle/>
              <a:p>
                <a:endParaRPr lang="he-IL"/>
              </a:p>
            </p:txBody>
          </p:sp>
          <p:sp>
            <p:nvSpPr>
              <p:cNvPr id="931" name="Freeform 126"/>
              <p:cNvSpPr>
                <a:spLocks/>
              </p:cNvSpPr>
              <p:nvPr/>
            </p:nvSpPr>
            <p:spPr bwMode="auto">
              <a:xfrm>
                <a:off x="4614" y="2958"/>
                <a:ext cx="6" cy="4"/>
              </a:xfrm>
              <a:custGeom>
                <a:avLst/>
                <a:gdLst>
                  <a:gd name="T0" fmla="*/ 0 w 6"/>
                  <a:gd name="T1" fmla="*/ 2 h 4"/>
                  <a:gd name="T2" fmla="*/ 0 w 6"/>
                  <a:gd name="T3" fmla="*/ 0 h 4"/>
                  <a:gd name="T4" fmla="*/ 0 w 6"/>
                  <a:gd name="T5" fmla="*/ 2 h 4"/>
                  <a:gd name="T6" fmla="*/ 6 w 6"/>
                  <a:gd name="T7" fmla="*/ 4 h 4"/>
                  <a:gd name="T8" fmla="*/ 5 w 6"/>
                  <a:gd name="T9" fmla="*/ 4 h 4"/>
                  <a:gd name="T10" fmla="*/ 0 w 6"/>
                  <a:gd name="T11" fmla="*/ 2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0" y="2"/>
                    </a:moveTo>
                    <a:lnTo>
                      <a:pt x="0" y="0"/>
                    </a:lnTo>
                    <a:lnTo>
                      <a:pt x="0" y="2"/>
                    </a:lnTo>
                    <a:lnTo>
                      <a:pt x="6" y="4"/>
                    </a:lnTo>
                    <a:lnTo>
                      <a:pt x="5" y="4"/>
                    </a:lnTo>
                    <a:lnTo>
                      <a:pt x="0" y="2"/>
                    </a:lnTo>
                    <a:close/>
                  </a:path>
                </a:pathLst>
              </a:custGeom>
              <a:solidFill>
                <a:srgbClr val="000000"/>
              </a:solidFill>
              <a:ln w="9525">
                <a:noFill/>
                <a:round/>
                <a:headEnd/>
                <a:tailEnd/>
              </a:ln>
            </p:spPr>
            <p:txBody>
              <a:bodyPr/>
              <a:lstStyle/>
              <a:p>
                <a:endParaRPr lang="he-IL"/>
              </a:p>
            </p:txBody>
          </p:sp>
          <p:sp>
            <p:nvSpPr>
              <p:cNvPr id="932" name="Freeform 127"/>
              <p:cNvSpPr>
                <a:spLocks/>
              </p:cNvSpPr>
              <p:nvPr/>
            </p:nvSpPr>
            <p:spPr bwMode="auto">
              <a:xfrm>
                <a:off x="4579" y="2999"/>
                <a:ext cx="39" cy="13"/>
              </a:xfrm>
              <a:custGeom>
                <a:avLst/>
                <a:gdLst>
                  <a:gd name="T0" fmla="*/ 39 w 39"/>
                  <a:gd name="T1" fmla="*/ 6 h 13"/>
                  <a:gd name="T2" fmla="*/ 25 w 39"/>
                  <a:gd name="T3" fmla="*/ 8 h 13"/>
                  <a:gd name="T4" fmla="*/ 1 w 39"/>
                  <a:gd name="T5" fmla="*/ 13 h 13"/>
                  <a:gd name="T6" fmla="*/ 0 w 39"/>
                  <a:gd name="T7" fmla="*/ 7 h 13"/>
                  <a:gd name="T8" fmla="*/ 23 w 39"/>
                  <a:gd name="T9" fmla="*/ 2 h 13"/>
                  <a:gd name="T10" fmla="*/ 37 w 39"/>
                  <a:gd name="T11" fmla="*/ 0 h 13"/>
                  <a:gd name="T12" fmla="*/ 39 w 39"/>
                  <a:gd name="T13" fmla="*/ 6 h 13"/>
                  <a:gd name="T14" fmla="*/ 0 60000 65536"/>
                  <a:gd name="T15" fmla="*/ 0 60000 65536"/>
                  <a:gd name="T16" fmla="*/ 0 60000 65536"/>
                  <a:gd name="T17" fmla="*/ 0 60000 65536"/>
                  <a:gd name="T18" fmla="*/ 0 60000 65536"/>
                  <a:gd name="T19" fmla="*/ 0 60000 65536"/>
                  <a:gd name="T20" fmla="*/ 0 60000 65536"/>
                  <a:gd name="T21" fmla="*/ 0 w 39"/>
                  <a:gd name="T22" fmla="*/ 0 h 13"/>
                  <a:gd name="T23" fmla="*/ 39 w 3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3">
                    <a:moveTo>
                      <a:pt x="39" y="6"/>
                    </a:moveTo>
                    <a:lnTo>
                      <a:pt x="25" y="8"/>
                    </a:lnTo>
                    <a:lnTo>
                      <a:pt x="1" y="13"/>
                    </a:lnTo>
                    <a:lnTo>
                      <a:pt x="0" y="7"/>
                    </a:lnTo>
                    <a:lnTo>
                      <a:pt x="23" y="2"/>
                    </a:lnTo>
                    <a:lnTo>
                      <a:pt x="37" y="0"/>
                    </a:lnTo>
                    <a:lnTo>
                      <a:pt x="39" y="6"/>
                    </a:lnTo>
                    <a:close/>
                  </a:path>
                </a:pathLst>
              </a:custGeom>
              <a:solidFill>
                <a:srgbClr val="000000"/>
              </a:solidFill>
              <a:ln w="9525">
                <a:noFill/>
                <a:round/>
                <a:headEnd/>
                <a:tailEnd/>
              </a:ln>
            </p:spPr>
            <p:txBody>
              <a:bodyPr/>
              <a:lstStyle/>
              <a:p>
                <a:endParaRPr lang="he-IL"/>
              </a:p>
            </p:txBody>
          </p:sp>
          <p:sp>
            <p:nvSpPr>
              <p:cNvPr id="933" name="Freeform 128"/>
              <p:cNvSpPr>
                <a:spLocks/>
              </p:cNvSpPr>
              <p:nvPr/>
            </p:nvSpPr>
            <p:spPr bwMode="auto">
              <a:xfrm>
                <a:off x="4614" y="2999"/>
                <a:ext cx="6" cy="6"/>
              </a:xfrm>
              <a:custGeom>
                <a:avLst/>
                <a:gdLst>
                  <a:gd name="T0" fmla="*/ 6 w 6"/>
                  <a:gd name="T1" fmla="*/ 3 h 6"/>
                  <a:gd name="T2" fmla="*/ 6 w 6"/>
                  <a:gd name="T3" fmla="*/ 5 h 6"/>
                  <a:gd name="T4" fmla="*/ 4 w 6"/>
                  <a:gd name="T5" fmla="*/ 6 h 6"/>
                  <a:gd name="T6" fmla="*/ 2 w 6"/>
                  <a:gd name="T7" fmla="*/ 0 h 6"/>
                  <a:gd name="T8" fmla="*/ 0 w 6"/>
                  <a:gd name="T9" fmla="*/ 3 h 6"/>
                  <a:gd name="T10" fmla="*/ 6 w 6"/>
                  <a:gd name="T11" fmla="*/ 3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3"/>
                    </a:moveTo>
                    <a:lnTo>
                      <a:pt x="6" y="5"/>
                    </a:lnTo>
                    <a:lnTo>
                      <a:pt x="4" y="6"/>
                    </a:lnTo>
                    <a:lnTo>
                      <a:pt x="2" y="0"/>
                    </a:lnTo>
                    <a:lnTo>
                      <a:pt x="0" y="3"/>
                    </a:lnTo>
                    <a:lnTo>
                      <a:pt x="6" y="3"/>
                    </a:lnTo>
                    <a:close/>
                  </a:path>
                </a:pathLst>
              </a:custGeom>
              <a:solidFill>
                <a:srgbClr val="000000"/>
              </a:solidFill>
              <a:ln w="9525">
                <a:noFill/>
                <a:round/>
                <a:headEnd/>
                <a:tailEnd/>
              </a:ln>
            </p:spPr>
            <p:txBody>
              <a:bodyPr/>
              <a:lstStyle/>
              <a:p>
                <a:endParaRPr lang="he-IL"/>
              </a:p>
            </p:txBody>
          </p:sp>
          <p:sp>
            <p:nvSpPr>
              <p:cNvPr id="934" name="Freeform 129"/>
              <p:cNvSpPr>
                <a:spLocks/>
              </p:cNvSpPr>
              <p:nvPr/>
            </p:nvSpPr>
            <p:spPr bwMode="auto">
              <a:xfrm>
                <a:off x="4299" y="3006"/>
                <a:ext cx="282" cy="66"/>
              </a:xfrm>
              <a:custGeom>
                <a:avLst/>
                <a:gdLst>
                  <a:gd name="T0" fmla="*/ 282 w 282"/>
                  <a:gd name="T1" fmla="*/ 5 h 66"/>
                  <a:gd name="T2" fmla="*/ 276 w 282"/>
                  <a:gd name="T3" fmla="*/ 9 h 66"/>
                  <a:gd name="T4" fmla="*/ 268 w 282"/>
                  <a:gd name="T5" fmla="*/ 14 h 66"/>
                  <a:gd name="T6" fmla="*/ 257 w 282"/>
                  <a:gd name="T7" fmla="*/ 20 h 66"/>
                  <a:gd name="T8" fmla="*/ 244 w 282"/>
                  <a:gd name="T9" fmla="*/ 26 h 66"/>
                  <a:gd name="T10" fmla="*/ 229 w 282"/>
                  <a:gd name="T11" fmla="*/ 33 h 66"/>
                  <a:gd name="T12" fmla="*/ 212 w 282"/>
                  <a:gd name="T13" fmla="*/ 41 h 66"/>
                  <a:gd name="T14" fmla="*/ 193 w 282"/>
                  <a:gd name="T15" fmla="*/ 48 h 66"/>
                  <a:gd name="T16" fmla="*/ 172 w 282"/>
                  <a:gd name="T17" fmla="*/ 54 h 66"/>
                  <a:gd name="T18" fmla="*/ 161 w 282"/>
                  <a:gd name="T19" fmla="*/ 57 h 66"/>
                  <a:gd name="T20" fmla="*/ 150 w 282"/>
                  <a:gd name="T21" fmla="*/ 59 h 66"/>
                  <a:gd name="T22" fmla="*/ 139 w 282"/>
                  <a:gd name="T23" fmla="*/ 61 h 66"/>
                  <a:gd name="T24" fmla="*/ 126 w 282"/>
                  <a:gd name="T25" fmla="*/ 63 h 66"/>
                  <a:gd name="T26" fmla="*/ 114 w 282"/>
                  <a:gd name="T27" fmla="*/ 65 h 66"/>
                  <a:gd name="T28" fmla="*/ 102 w 282"/>
                  <a:gd name="T29" fmla="*/ 65 h 66"/>
                  <a:gd name="T30" fmla="*/ 89 w 282"/>
                  <a:gd name="T31" fmla="*/ 66 h 66"/>
                  <a:gd name="T32" fmla="*/ 77 w 282"/>
                  <a:gd name="T33" fmla="*/ 66 h 66"/>
                  <a:gd name="T34" fmla="*/ 64 w 282"/>
                  <a:gd name="T35" fmla="*/ 65 h 66"/>
                  <a:gd name="T36" fmla="*/ 51 w 282"/>
                  <a:gd name="T37" fmla="*/ 64 h 66"/>
                  <a:gd name="T38" fmla="*/ 39 w 282"/>
                  <a:gd name="T39" fmla="*/ 61 h 66"/>
                  <a:gd name="T40" fmla="*/ 26 w 282"/>
                  <a:gd name="T41" fmla="*/ 59 h 66"/>
                  <a:gd name="T42" fmla="*/ 13 w 282"/>
                  <a:gd name="T43" fmla="*/ 55 h 66"/>
                  <a:gd name="T44" fmla="*/ 7 w 282"/>
                  <a:gd name="T45" fmla="*/ 53 h 66"/>
                  <a:gd name="T46" fmla="*/ 0 w 282"/>
                  <a:gd name="T47" fmla="*/ 51 h 66"/>
                  <a:gd name="T48" fmla="*/ 2 w 282"/>
                  <a:gd name="T49" fmla="*/ 45 h 66"/>
                  <a:gd name="T50" fmla="*/ 9 w 282"/>
                  <a:gd name="T51" fmla="*/ 47 h 66"/>
                  <a:gd name="T52" fmla="*/ 15 w 282"/>
                  <a:gd name="T53" fmla="*/ 49 h 66"/>
                  <a:gd name="T54" fmla="*/ 27 w 282"/>
                  <a:gd name="T55" fmla="*/ 53 h 66"/>
                  <a:gd name="T56" fmla="*/ 40 w 282"/>
                  <a:gd name="T57" fmla="*/ 55 h 66"/>
                  <a:gd name="T58" fmla="*/ 52 w 282"/>
                  <a:gd name="T59" fmla="*/ 58 h 66"/>
                  <a:gd name="T60" fmla="*/ 65 w 282"/>
                  <a:gd name="T61" fmla="*/ 59 h 66"/>
                  <a:gd name="T62" fmla="*/ 77 w 282"/>
                  <a:gd name="T63" fmla="*/ 60 h 66"/>
                  <a:gd name="T64" fmla="*/ 89 w 282"/>
                  <a:gd name="T65" fmla="*/ 60 h 66"/>
                  <a:gd name="T66" fmla="*/ 101 w 282"/>
                  <a:gd name="T67" fmla="*/ 59 h 66"/>
                  <a:gd name="T68" fmla="*/ 113 w 282"/>
                  <a:gd name="T69" fmla="*/ 59 h 66"/>
                  <a:gd name="T70" fmla="*/ 125 w 282"/>
                  <a:gd name="T71" fmla="*/ 57 h 66"/>
                  <a:gd name="T72" fmla="*/ 136 w 282"/>
                  <a:gd name="T73" fmla="*/ 55 h 66"/>
                  <a:gd name="T74" fmla="*/ 149 w 282"/>
                  <a:gd name="T75" fmla="*/ 53 h 66"/>
                  <a:gd name="T76" fmla="*/ 159 w 282"/>
                  <a:gd name="T77" fmla="*/ 51 h 66"/>
                  <a:gd name="T78" fmla="*/ 170 w 282"/>
                  <a:gd name="T79" fmla="*/ 48 h 66"/>
                  <a:gd name="T80" fmla="*/ 191 w 282"/>
                  <a:gd name="T81" fmla="*/ 42 h 66"/>
                  <a:gd name="T82" fmla="*/ 209 w 282"/>
                  <a:gd name="T83" fmla="*/ 35 h 66"/>
                  <a:gd name="T84" fmla="*/ 226 w 282"/>
                  <a:gd name="T85" fmla="*/ 28 h 66"/>
                  <a:gd name="T86" fmla="*/ 241 w 282"/>
                  <a:gd name="T87" fmla="*/ 21 h 66"/>
                  <a:gd name="T88" fmla="*/ 254 w 282"/>
                  <a:gd name="T89" fmla="*/ 14 h 66"/>
                  <a:gd name="T90" fmla="*/ 265 w 282"/>
                  <a:gd name="T91" fmla="*/ 9 h 66"/>
                  <a:gd name="T92" fmla="*/ 272 w 282"/>
                  <a:gd name="T93" fmla="*/ 4 h 66"/>
                  <a:gd name="T94" fmla="*/ 279 w 282"/>
                  <a:gd name="T95" fmla="*/ 0 h 66"/>
                  <a:gd name="T96" fmla="*/ 282 w 282"/>
                  <a:gd name="T97" fmla="*/ 5 h 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
                  <a:gd name="T148" fmla="*/ 0 h 66"/>
                  <a:gd name="T149" fmla="*/ 282 w 282"/>
                  <a:gd name="T150" fmla="*/ 66 h 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 h="66">
                    <a:moveTo>
                      <a:pt x="282" y="5"/>
                    </a:moveTo>
                    <a:lnTo>
                      <a:pt x="276" y="9"/>
                    </a:lnTo>
                    <a:lnTo>
                      <a:pt x="268" y="14"/>
                    </a:lnTo>
                    <a:lnTo>
                      <a:pt x="257" y="20"/>
                    </a:lnTo>
                    <a:lnTo>
                      <a:pt x="244" y="26"/>
                    </a:lnTo>
                    <a:lnTo>
                      <a:pt x="229" y="33"/>
                    </a:lnTo>
                    <a:lnTo>
                      <a:pt x="212" y="41"/>
                    </a:lnTo>
                    <a:lnTo>
                      <a:pt x="193" y="48"/>
                    </a:lnTo>
                    <a:lnTo>
                      <a:pt x="172" y="54"/>
                    </a:lnTo>
                    <a:lnTo>
                      <a:pt x="161" y="57"/>
                    </a:lnTo>
                    <a:lnTo>
                      <a:pt x="150" y="59"/>
                    </a:lnTo>
                    <a:lnTo>
                      <a:pt x="139" y="61"/>
                    </a:lnTo>
                    <a:lnTo>
                      <a:pt x="126" y="63"/>
                    </a:lnTo>
                    <a:lnTo>
                      <a:pt x="114" y="65"/>
                    </a:lnTo>
                    <a:lnTo>
                      <a:pt x="102" y="65"/>
                    </a:lnTo>
                    <a:lnTo>
                      <a:pt x="89" y="66"/>
                    </a:lnTo>
                    <a:lnTo>
                      <a:pt x="77" y="66"/>
                    </a:lnTo>
                    <a:lnTo>
                      <a:pt x="64" y="65"/>
                    </a:lnTo>
                    <a:lnTo>
                      <a:pt x="51" y="64"/>
                    </a:lnTo>
                    <a:lnTo>
                      <a:pt x="39" y="61"/>
                    </a:lnTo>
                    <a:lnTo>
                      <a:pt x="26" y="59"/>
                    </a:lnTo>
                    <a:lnTo>
                      <a:pt x="13" y="55"/>
                    </a:lnTo>
                    <a:lnTo>
                      <a:pt x="7" y="53"/>
                    </a:lnTo>
                    <a:lnTo>
                      <a:pt x="0" y="51"/>
                    </a:lnTo>
                    <a:lnTo>
                      <a:pt x="2" y="45"/>
                    </a:lnTo>
                    <a:lnTo>
                      <a:pt x="9" y="47"/>
                    </a:lnTo>
                    <a:lnTo>
                      <a:pt x="15" y="49"/>
                    </a:lnTo>
                    <a:lnTo>
                      <a:pt x="27" y="53"/>
                    </a:lnTo>
                    <a:lnTo>
                      <a:pt x="40" y="55"/>
                    </a:lnTo>
                    <a:lnTo>
                      <a:pt x="52" y="58"/>
                    </a:lnTo>
                    <a:lnTo>
                      <a:pt x="65" y="59"/>
                    </a:lnTo>
                    <a:lnTo>
                      <a:pt x="77" y="60"/>
                    </a:lnTo>
                    <a:lnTo>
                      <a:pt x="89" y="60"/>
                    </a:lnTo>
                    <a:lnTo>
                      <a:pt x="101" y="59"/>
                    </a:lnTo>
                    <a:lnTo>
                      <a:pt x="113" y="59"/>
                    </a:lnTo>
                    <a:lnTo>
                      <a:pt x="125" y="57"/>
                    </a:lnTo>
                    <a:lnTo>
                      <a:pt x="136" y="55"/>
                    </a:lnTo>
                    <a:lnTo>
                      <a:pt x="149" y="53"/>
                    </a:lnTo>
                    <a:lnTo>
                      <a:pt x="159" y="51"/>
                    </a:lnTo>
                    <a:lnTo>
                      <a:pt x="170" y="48"/>
                    </a:lnTo>
                    <a:lnTo>
                      <a:pt x="191" y="42"/>
                    </a:lnTo>
                    <a:lnTo>
                      <a:pt x="209" y="35"/>
                    </a:lnTo>
                    <a:lnTo>
                      <a:pt x="226" y="28"/>
                    </a:lnTo>
                    <a:lnTo>
                      <a:pt x="241" y="21"/>
                    </a:lnTo>
                    <a:lnTo>
                      <a:pt x="254" y="14"/>
                    </a:lnTo>
                    <a:lnTo>
                      <a:pt x="265" y="9"/>
                    </a:lnTo>
                    <a:lnTo>
                      <a:pt x="272" y="4"/>
                    </a:lnTo>
                    <a:lnTo>
                      <a:pt x="279" y="0"/>
                    </a:lnTo>
                    <a:lnTo>
                      <a:pt x="282" y="5"/>
                    </a:lnTo>
                    <a:close/>
                  </a:path>
                </a:pathLst>
              </a:custGeom>
              <a:solidFill>
                <a:srgbClr val="000000"/>
              </a:solidFill>
              <a:ln w="9525">
                <a:noFill/>
                <a:round/>
                <a:headEnd/>
                <a:tailEnd/>
              </a:ln>
            </p:spPr>
            <p:txBody>
              <a:bodyPr/>
              <a:lstStyle/>
              <a:p>
                <a:endParaRPr lang="he-IL"/>
              </a:p>
            </p:txBody>
          </p:sp>
          <p:sp>
            <p:nvSpPr>
              <p:cNvPr id="935" name="Freeform 130"/>
              <p:cNvSpPr>
                <a:spLocks/>
              </p:cNvSpPr>
              <p:nvPr/>
            </p:nvSpPr>
            <p:spPr bwMode="auto">
              <a:xfrm>
                <a:off x="4578" y="3006"/>
                <a:ext cx="3" cy="6"/>
              </a:xfrm>
              <a:custGeom>
                <a:avLst/>
                <a:gdLst>
                  <a:gd name="T0" fmla="*/ 1 w 3"/>
                  <a:gd name="T1" fmla="*/ 0 h 6"/>
                  <a:gd name="T2" fmla="*/ 0 w 3"/>
                  <a:gd name="T3" fmla="*/ 0 h 6"/>
                  <a:gd name="T4" fmla="*/ 3 w 3"/>
                  <a:gd name="T5" fmla="*/ 5 h 6"/>
                  <a:gd name="T6" fmla="*/ 2 w 3"/>
                  <a:gd name="T7" fmla="*/ 6 h 6"/>
                  <a:gd name="T8" fmla="*/ 1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lnTo>
                      <a:pt x="0" y="0"/>
                    </a:lnTo>
                    <a:lnTo>
                      <a:pt x="3" y="5"/>
                    </a:lnTo>
                    <a:lnTo>
                      <a:pt x="2" y="6"/>
                    </a:lnTo>
                    <a:lnTo>
                      <a:pt x="1" y="0"/>
                    </a:lnTo>
                    <a:close/>
                  </a:path>
                </a:pathLst>
              </a:custGeom>
              <a:solidFill>
                <a:srgbClr val="000000"/>
              </a:solidFill>
              <a:ln w="9525">
                <a:noFill/>
                <a:round/>
                <a:headEnd/>
                <a:tailEnd/>
              </a:ln>
            </p:spPr>
            <p:txBody>
              <a:bodyPr/>
              <a:lstStyle/>
              <a:p>
                <a:endParaRPr lang="he-IL"/>
              </a:p>
            </p:txBody>
          </p:sp>
          <p:sp>
            <p:nvSpPr>
              <p:cNvPr id="936" name="Freeform 131"/>
              <p:cNvSpPr>
                <a:spLocks/>
              </p:cNvSpPr>
              <p:nvPr/>
            </p:nvSpPr>
            <p:spPr bwMode="auto">
              <a:xfrm>
                <a:off x="4290" y="3052"/>
                <a:ext cx="13" cy="17"/>
              </a:xfrm>
              <a:custGeom>
                <a:avLst/>
                <a:gdLst>
                  <a:gd name="T0" fmla="*/ 13 w 13"/>
                  <a:gd name="T1" fmla="*/ 3 h 17"/>
                  <a:gd name="T2" fmla="*/ 8 w 13"/>
                  <a:gd name="T3" fmla="*/ 12 h 17"/>
                  <a:gd name="T4" fmla="*/ 5 w 13"/>
                  <a:gd name="T5" fmla="*/ 17 h 17"/>
                  <a:gd name="T6" fmla="*/ 0 w 13"/>
                  <a:gd name="T7" fmla="*/ 14 h 17"/>
                  <a:gd name="T8" fmla="*/ 3 w 13"/>
                  <a:gd name="T9" fmla="*/ 9 h 17"/>
                  <a:gd name="T10" fmla="*/ 8 w 13"/>
                  <a:gd name="T11" fmla="*/ 0 h 17"/>
                  <a:gd name="T12" fmla="*/ 13 w 13"/>
                  <a:gd name="T13" fmla="*/ 3 h 17"/>
                  <a:gd name="T14" fmla="*/ 0 60000 65536"/>
                  <a:gd name="T15" fmla="*/ 0 60000 65536"/>
                  <a:gd name="T16" fmla="*/ 0 60000 65536"/>
                  <a:gd name="T17" fmla="*/ 0 60000 65536"/>
                  <a:gd name="T18" fmla="*/ 0 60000 65536"/>
                  <a:gd name="T19" fmla="*/ 0 60000 65536"/>
                  <a:gd name="T20" fmla="*/ 0 60000 65536"/>
                  <a:gd name="T21" fmla="*/ 0 w 13"/>
                  <a:gd name="T22" fmla="*/ 0 h 17"/>
                  <a:gd name="T23" fmla="*/ 13 w 1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7">
                    <a:moveTo>
                      <a:pt x="13" y="3"/>
                    </a:moveTo>
                    <a:lnTo>
                      <a:pt x="8" y="12"/>
                    </a:lnTo>
                    <a:lnTo>
                      <a:pt x="5" y="17"/>
                    </a:lnTo>
                    <a:lnTo>
                      <a:pt x="0" y="14"/>
                    </a:lnTo>
                    <a:lnTo>
                      <a:pt x="3" y="9"/>
                    </a:lnTo>
                    <a:lnTo>
                      <a:pt x="8" y="0"/>
                    </a:lnTo>
                    <a:lnTo>
                      <a:pt x="13" y="3"/>
                    </a:lnTo>
                    <a:close/>
                  </a:path>
                </a:pathLst>
              </a:custGeom>
              <a:solidFill>
                <a:srgbClr val="000000"/>
              </a:solidFill>
              <a:ln w="9525">
                <a:noFill/>
                <a:round/>
                <a:headEnd/>
                <a:tailEnd/>
              </a:ln>
            </p:spPr>
            <p:txBody>
              <a:bodyPr/>
              <a:lstStyle/>
              <a:p>
                <a:endParaRPr lang="he-IL"/>
              </a:p>
            </p:txBody>
          </p:sp>
          <p:sp>
            <p:nvSpPr>
              <p:cNvPr id="937" name="Freeform 132"/>
              <p:cNvSpPr>
                <a:spLocks/>
              </p:cNvSpPr>
              <p:nvPr/>
            </p:nvSpPr>
            <p:spPr bwMode="auto">
              <a:xfrm>
                <a:off x="4298" y="3050"/>
                <a:ext cx="5" cy="7"/>
              </a:xfrm>
              <a:custGeom>
                <a:avLst/>
                <a:gdLst>
                  <a:gd name="T0" fmla="*/ 3 w 5"/>
                  <a:gd name="T1" fmla="*/ 1 h 7"/>
                  <a:gd name="T2" fmla="*/ 1 w 5"/>
                  <a:gd name="T3" fmla="*/ 0 h 7"/>
                  <a:gd name="T4" fmla="*/ 0 w 5"/>
                  <a:gd name="T5" fmla="*/ 2 h 7"/>
                  <a:gd name="T6" fmla="*/ 5 w 5"/>
                  <a:gd name="T7" fmla="*/ 5 h 7"/>
                  <a:gd name="T8" fmla="*/ 1 w 5"/>
                  <a:gd name="T9" fmla="*/ 7 h 7"/>
                  <a:gd name="T10" fmla="*/ 3 w 5"/>
                  <a:gd name="T11" fmla="*/ 1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3" y="1"/>
                    </a:moveTo>
                    <a:lnTo>
                      <a:pt x="1" y="0"/>
                    </a:lnTo>
                    <a:lnTo>
                      <a:pt x="0" y="2"/>
                    </a:lnTo>
                    <a:lnTo>
                      <a:pt x="5" y="5"/>
                    </a:lnTo>
                    <a:lnTo>
                      <a:pt x="1" y="7"/>
                    </a:lnTo>
                    <a:lnTo>
                      <a:pt x="3" y="1"/>
                    </a:lnTo>
                    <a:close/>
                  </a:path>
                </a:pathLst>
              </a:custGeom>
              <a:solidFill>
                <a:srgbClr val="000000"/>
              </a:solidFill>
              <a:ln w="9525">
                <a:noFill/>
                <a:round/>
                <a:headEnd/>
                <a:tailEnd/>
              </a:ln>
            </p:spPr>
            <p:txBody>
              <a:bodyPr/>
              <a:lstStyle/>
              <a:p>
                <a:endParaRPr lang="he-IL"/>
              </a:p>
            </p:txBody>
          </p:sp>
          <p:sp>
            <p:nvSpPr>
              <p:cNvPr id="938" name="Freeform 133"/>
              <p:cNvSpPr>
                <a:spLocks/>
              </p:cNvSpPr>
              <p:nvPr/>
            </p:nvSpPr>
            <p:spPr bwMode="auto">
              <a:xfrm>
                <a:off x="4263" y="3018"/>
                <a:ext cx="32" cy="52"/>
              </a:xfrm>
              <a:custGeom>
                <a:avLst/>
                <a:gdLst>
                  <a:gd name="T0" fmla="*/ 27 w 32"/>
                  <a:gd name="T1" fmla="*/ 52 h 52"/>
                  <a:gd name="T2" fmla="*/ 32 w 32"/>
                  <a:gd name="T3" fmla="*/ 48 h 52"/>
                  <a:gd name="T4" fmla="*/ 6 w 32"/>
                  <a:gd name="T5" fmla="*/ 0 h 52"/>
                  <a:gd name="T6" fmla="*/ 0 w 32"/>
                  <a:gd name="T7" fmla="*/ 3 h 52"/>
                  <a:gd name="T8" fmla="*/ 27 w 32"/>
                  <a:gd name="T9" fmla="*/ 52 h 52"/>
                  <a:gd name="T10" fmla="*/ 0 60000 65536"/>
                  <a:gd name="T11" fmla="*/ 0 60000 65536"/>
                  <a:gd name="T12" fmla="*/ 0 60000 65536"/>
                  <a:gd name="T13" fmla="*/ 0 60000 65536"/>
                  <a:gd name="T14" fmla="*/ 0 60000 65536"/>
                  <a:gd name="T15" fmla="*/ 0 w 32"/>
                  <a:gd name="T16" fmla="*/ 0 h 52"/>
                  <a:gd name="T17" fmla="*/ 32 w 32"/>
                  <a:gd name="T18" fmla="*/ 52 h 52"/>
                </a:gdLst>
                <a:ahLst/>
                <a:cxnLst>
                  <a:cxn ang="T10">
                    <a:pos x="T0" y="T1"/>
                  </a:cxn>
                  <a:cxn ang="T11">
                    <a:pos x="T2" y="T3"/>
                  </a:cxn>
                  <a:cxn ang="T12">
                    <a:pos x="T4" y="T5"/>
                  </a:cxn>
                  <a:cxn ang="T13">
                    <a:pos x="T6" y="T7"/>
                  </a:cxn>
                  <a:cxn ang="T14">
                    <a:pos x="T8" y="T9"/>
                  </a:cxn>
                </a:cxnLst>
                <a:rect l="T15" t="T16" r="T17" b="T18"/>
                <a:pathLst>
                  <a:path w="32" h="52">
                    <a:moveTo>
                      <a:pt x="27" y="52"/>
                    </a:moveTo>
                    <a:lnTo>
                      <a:pt x="32" y="48"/>
                    </a:lnTo>
                    <a:lnTo>
                      <a:pt x="6" y="0"/>
                    </a:lnTo>
                    <a:lnTo>
                      <a:pt x="0" y="3"/>
                    </a:lnTo>
                    <a:lnTo>
                      <a:pt x="27" y="52"/>
                    </a:lnTo>
                    <a:close/>
                  </a:path>
                </a:pathLst>
              </a:custGeom>
              <a:solidFill>
                <a:srgbClr val="000000"/>
              </a:solidFill>
              <a:ln w="9525">
                <a:noFill/>
                <a:round/>
                <a:headEnd/>
                <a:tailEnd/>
              </a:ln>
            </p:spPr>
            <p:txBody>
              <a:bodyPr/>
              <a:lstStyle/>
              <a:p>
                <a:endParaRPr lang="he-IL"/>
              </a:p>
            </p:txBody>
          </p:sp>
          <p:sp>
            <p:nvSpPr>
              <p:cNvPr id="939" name="Freeform 134"/>
              <p:cNvSpPr>
                <a:spLocks/>
              </p:cNvSpPr>
              <p:nvPr/>
            </p:nvSpPr>
            <p:spPr bwMode="auto">
              <a:xfrm>
                <a:off x="4290" y="3066"/>
                <a:ext cx="5" cy="9"/>
              </a:xfrm>
              <a:custGeom>
                <a:avLst/>
                <a:gdLst>
                  <a:gd name="T0" fmla="*/ 5 w 5"/>
                  <a:gd name="T1" fmla="*/ 3 h 9"/>
                  <a:gd name="T2" fmla="*/ 3 w 5"/>
                  <a:gd name="T3" fmla="*/ 9 h 9"/>
                  <a:gd name="T4" fmla="*/ 0 w 5"/>
                  <a:gd name="T5" fmla="*/ 4 h 9"/>
                  <a:gd name="T6" fmla="*/ 5 w 5"/>
                  <a:gd name="T7" fmla="*/ 0 h 9"/>
                  <a:gd name="T8" fmla="*/ 0 w 5"/>
                  <a:gd name="T9" fmla="*/ 0 h 9"/>
                  <a:gd name="T10" fmla="*/ 5 w 5"/>
                  <a:gd name="T11" fmla="*/ 3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5" y="3"/>
                    </a:moveTo>
                    <a:lnTo>
                      <a:pt x="3" y="9"/>
                    </a:lnTo>
                    <a:lnTo>
                      <a:pt x="0" y="4"/>
                    </a:lnTo>
                    <a:lnTo>
                      <a:pt x="5" y="0"/>
                    </a:lnTo>
                    <a:lnTo>
                      <a:pt x="0" y="0"/>
                    </a:lnTo>
                    <a:lnTo>
                      <a:pt x="5" y="3"/>
                    </a:lnTo>
                    <a:close/>
                  </a:path>
                </a:pathLst>
              </a:custGeom>
              <a:solidFill>
                <a:srgbClr val="000000"/>
              </a:solidFill>
              <a:ln w="9525">
                <a:noFill/>
                <a:round/>
                <a:headEnd/>
                <a:tailEnd/>
              </a:ln>
            </p:spPr>
            <p:txBody>
              <a:bodyPr/>
              <a:lstStyle/>
              <a:p>
                <a:endParaRPr lang="he-IL"/>
              </a:p>
            </p:txBody>
          </p:sp>
          <p:sp>
            <p:nvSpPr>
              <p:cNvPr id="940" name="Freeform 135"/>
              <p:cNvSpPr>
                <a:spLocks/>
              </p:cNvSpPr>
              <p:nvPr/>
            </p:nvSpPr>
            <p:spPr bwMode="auto">
              <a:xfrm>
                <a:off x="4266" y="3016"/>
                <a:ext cx="53" cy="11"/>
              </a:xfrm>
              <a:custGeom>
                <a:avLst/>
                <a:gdLst>
                  <a:gd name="T0" fmla="*/ 0 w 53"/>
                  <a:gd name="T1" fmla="*/ 0 h 11"/>
                  <a:gd name="T2" fmla="*/ 0 w 53"/>
                  <a:gd name="T3" fmla="*/ 7 h 11"/>
                  <a:gd name="T4" fmla="*/ 53 w 53"/>
                  <a:gd name="T5" fmla="*/ 11 h 11"/>
                  <a:gd name="T6" fmla="*/ 53 w 53"/>
                  <a:gd name="T7" fmla="*/ 5 h 11"/>
                  <a:gd name="T8" fmla="*/ 0 w 53"/>
                  <a:gd name="T9" fmla="*/ 0 h 11"/>
                  <a:gd name="T10" fmla="*/ 0 60000 65536"/>
                  <a:gd name="T11" fmla="*/ 0 60000 65536"/>
                  <a:gd name="T12" fmla="*/ 0 60000 65536"/>
                  <a:gd name="T13" fmla="*/ 0 60000 65536"/>
                  <a:gd name="T14" fmla="*/ 0 60000 65536"/>
                  <a:gd name="T15" fmla="*/ 0 w 53"/>
                  <a:gd name="T16" fmla="*/ 0 h 11"/>
                  <a:gd name="T17" fmla="*/ 53 w 53"/>
                  <a:gd name="T18" fmla="*/ 11 h 11"/>
                </a:gdLst>
                <a:ahLst/>
                <a:cxnLst>
                  <a:cxn ang="T10">
                    <a:pos x="T0" y="T1"/>
                  </a:cxn>
                  <a:cxn ang="T11">
                    <a:pos x="T2" y="T3"/>
                  </a:cxn>
                  <a:cxn ang="T12">
                    <a:pos x="T4" y="T5"/>
                  </a:cxn>
                  <a:cxn ang="T13">
                    <a:pos x="T6" y="T7"/>
                  </a:cxn>
                  <a:cxn ang="T14">
                    <a:pos x="T8" y="T9"/>
                  </a:cxn>
                </a:cxnLst>
                <a:rect l="T15" t="T16" r="T17" b="T18"/>
                <a:pathLst>
                  <a:path w="53" h="11">
                    <a:moveTo>
                      <a:pt x="0" y="0"/>
                    </a:moveTo>
                    <a:lnTo>
                      <a:pt x="0" y="7"/>
                    </a:lnTo>
                    <a:lnTo>
                      <a:pt x="53" y="11"/>
                    </a:lnTo>
                    <a:lnTo>
                      <a:pt x="53" y="5"/>
                    </a:lnTo>
                    <a:lnTo>
                      <a:pt x="0" y="0"/>
                    </a:lnTo>
                    <a:close/>
                  </a:path>
                </a:pathLst>
              </a:custGeom>
              <a:solidFill>
                <a:srgbClr val="000000"/>
              </a:solidFill>
              <a:ln w="9525">
                <a:noFill/>
                <a:round/>
                <a:headEnd/>
                <a:tailEnd/>
              </a:ln>
            </p:spPr>
            <p:txBody>
              <a:bodyPr/>
              <a:lstStyle/>
              <a:p>
                <a:endParaRPr lang="he-IL"/>
              </a:p>
            </p:txBody>
          </p:sp>
          <p:sp>
            <p:nvSpPr>
              <p:cNvPr id="941" name="Freeform 136"/>
              <p:cNvSpPr>
                <a:spLocks/>
              </p:cNvSpPr>
              <p:nvPr/>
            </p:nvSpPr>
            <p:spPr bwMode="auto">
              <a:xfrm>
                <a:off x="4260" y="3016"/>
                <a:ext cx="9" cy="7"/>
              </a:xfrm>
              <a:custGeom>
                <a:avLst/>
                <a:gdLst>
                  <a:gd name="T0" fmla="*/ 3 w 9"/>
                  <a:gd name="T1" fmla="*/ 5 h 7"/>
                  <a:gd name="T2" fmla="*/ 0 w 9"/>
                  <a:gd name="T3" fmla="*/ 0 h 7"/>
                  <a:gd name="T4" fmla="*/ 6 w 9"/>
                  <a:gd name="T5" fmla="*/ 0 h 7"/>
                  <a:gd name="T6" fmla="*/ 6 w 9"/>
                  <a:gd name="T7" fmla="*/ 7 h 7"/>
                  <a:gd name="T8" fmla="*/ 9 w 9"/>
                  <a:gd name="T9" fmla="*/ 2 h 7"/>
                  <a:gd name="T10" fmla="*/ 3 w 9"/>
                  <a:gd name="T11" fmla="*/ 5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3" y="5"/>
                    </a:moveTo>
                    <a:lnTo>
                      <a:pt x="0" y="0"/>
                    </a:lnTo>
                    <a:lnTo>
                      <a:pt x="6" y="0"/>
                    </a:lnTo>
                    <a:lnTo>
                      <a:pt x="6" y="7"/>
                    </a:lnTo>
                    <a:lnTo>
                      <a:pt x="9" y="2"/>
                    </a:lnTo>
                    <a:lnTo>
                      <a:pt x="3" y="5"/>
                    </a:lnTo>
                    <a:close/>
                  </a:path>
                </a:pathLst>
              </a:custGeom>
              <a:solidFill>
                <a:srgbClr val="000000"/>
              </a:solidFill>
              <a:ln w="9525">
                <a:noFill/>
                <a:round/>
                <a:headEnd/>
                <a:tailEnd/>
              </a:ln>
            </p:spPr>
            <p:txBody>
              <a:bodyPr/>
              <a:lstStyle/>
              <a:p>
                <a:endParaRPr lang="he-IL"/>
              </a:p>
            </p:txBody>
          </p:sp>
          <p:sp>
            <p:nvSpPr>
              <p:cNvPr id="942" name="Freeform 137"/>
              <p:cNvSpPr>
                <a:spLocks/>
              </p:cNvSpPr>
              <p:nvPr/>
            </p:nvSpPr>
            <p:spPr bwMode="auto">
              <a:xfrm>
                <a:off x="4308" y="3023"/>
                <a:ext cx="14" cy="17"/>
              </a:xfrm>
              <a:custGeom>
                <a:avLst/>
                <a:gdLst>
                  <a:gd name="T0" fmla="*/ 14 w 14"/>
                  <a:gd name="T1" fmla="*/ 3 h 17"/>
                  <a:gd name="T2" fmla="*/ 11 w 14"/>
                  <a:gd name="T3" fmla="*/ 7 h 17"/>
                  <a:gd name="T4" fmla="*/ 9 w 14"/>
                  <a:gd name="T5" fmla="*/ 12 h 17"/>
                  <a:gd name="T6" fmla="*/ 5 w 14"/>
                  <a:gd name="T7" fmla="*/ 17 h 17"/>
                  <a:gd name="T8" fmla="*/ 0 w 14"/>
                  <a:gd name="T9" fmla="*/ 14 h 17"/>
                  <a:gd name="T10" fmla="*/ 3 w 14"/>
                  <a:gd name="T11" fmla="*/ 9 h 17"/>
                  <a:gd name="T12" fmla="*/ 6 w 14"/>
                  <a:gd name="T13" fmla="*/ 4 h 17"/>
                  <a:gd name="T14" fmla="*/ 8 w 14"/>
                  <a:gd name="T15" fmla="*/ 0 h 17"/>
                  <a:gd name="T16" fmla="*/ 14 w 14"/>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7"/>
                  <a:gd name="T29" fmla="*/ 14 w 14"/>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7">
                    <a:moveTo>
                      <a:pt x="14" y="3"/>
                    </a:moveTo>
                    <a:lnTo>
                      <a:pt x="11" y="7"/>
                    </a:lnTo>
                    <a:lnTo>
                      <a:pt x="9" y="12"/>
                    </a:lnTo>
                    <a:lnTo>
                      <a:pt x="5" y="17"/>
                    </a:lnTo>
                    <a:lnTo>
                      <a:pt x="0" y="14"/>
                    </a:lnTo>
                    <a:lnTo>
                      <a:pt x="3" y="9"/>
                    </a:lnTo>
                    <a:lnTo>
                      <a:pt x="6" y="4"/>
                    </a:lnTo>
                    <a:lnTo>
                      <a:pt x="8" y="0"/>
                    </a:lnTo>
                    <a:lnTo>
                      <a:pt x="14" y="3"/>
                    </a:lnTo>
                    <a:close/>
                  </a:path>
                </a:pathLst>
              </a:custGeom>
              <a:solidFill>
                <a:srgbClr val="000000"/>
              </a:solidFill>
              <a:ln w="9525">
                <a:noFill/>
                <a:round/>
                <a:headEnd/>
                <a:tailEnd/>
              </a:ln>
            </p:spPr>
            <p:txBody>
              <a:bodyPr/>
              <a:lstStyle/>
              <a:p>
                <a:endParaRPr lang="he-IL"/>
              </a:p>
            </p:txBody>
          </p:sp>
          <p:sp>
            <p:nvSpPr>
              <p:cNvPr id="943" name="Freeform 138"/>
              <p:cNvSpPr>
                <a:spLocks/>
              </p:cNvSpPr>
              <p:nvPr/>
            </p:nvSpPr>
            <p:spPr bwMode="auto">
              <a:xfrm>
                <a:off x="4316" y="3021"/>
                <a:ext cx="8" cy="6"/>
              </a:xfrm>
              <a:custGeom>
                <a:avLst/>
                <a:gdLst>
                  <a:gd name="T0" fmla="*/ 3 w 8"/>
                  <a:gd name="T1" fmla="*/ 0 h 6"/>
                  <a:gd name="T2" fmla="*/ 8 w 8"/>
                  <a:gd name="T3" fmla="*/ 1 h 6"/>
                  <a:gd name="T4" fmla="*/ 6 w 8"/>
                  <a:gd name="T5" fmla="*/ 5 h 6"/>
                  <a:gd name="T6" fmla="*/ 0 w 8"/>
                  <a:gd name="T7" fmla="*/ 2 h 6"/>
                  <a:gd name="T8" fmla="*/ 3 w 8"/>
                  <a:gd name="T9" fmla="*/ 6 h 6"/>
                  <a:gd name="T10" fmla="*/ 3 w 8"/>
                  <a:gd name="T11" fmla="*/ 0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3" y="0"/>
                    </a:moveTo>
                    <a:lnTo>
                      <a:pt x="8" y="1"/>
                    </a:lnTo>
                    <a:lnTo>
                      <a:pt x="6" y="5"/>
                    </a:lnTo>
                    <a:lnTo>
                      <a:pt x="0" y="2"/>
                    </a:lnTo>
                    <a:lnTo>
                      <a:pt x="3" y="6"/>
                    </a:lnTo>
                    <a:lnTo>
                      <a:pt x="3" y="0"/>
                    </a:lnTo>
                    <a:close/>
                  </a:path>
                </a:pathLst>
              </a:custGeom>
              <a:solidFill>
                <a:srgbClr val="000000"/>
              </a:solidFill>
              <a:ln w="9525">
                <a:noFill/>
                <a:round/>
                <a:headEnd/>
                <a:tailEnd/>
              </a:ln>
            </p:spPr>
            <p:txBody>
              <a:bodyPr/>
              <a:lstStyle/>
              <a:p>
                <a:endParaRPr lang="he-IL"/>
              </a:p>
            </p:txBody>
          </p:sp>
          <p:sp>
            <p:nvSpPr>
              <p:cNvPr id="944" name="Freeform 139"/>
              <p:cNvSpPr>
                <a:spLocks/>
              </p:cNvSpPr>
              <p:nvPr/>
            </p:nvSpPr>
            <p:spPr bwMode="auto">
              <a:xfrm>
                <a:off x="4310" y="2973"/>
                <a:ext cx="239" cy="78"/>
              </a:xfrm>
              <a:custGeom>
                <a:avLst/>
                <a:gdLst>
                  <a:gd name="T0" fmla="*/ 2 w 239"/>
                  <a:gd name="T1" fmla="*/ 62 h 78"/>
                  <a:gd name="T2" fmla="*/ 10 w 239"/>
                  <a:gd name="T3" fmla="*/ 65 h 78"/>
                  <a:gd name="T4" fmla="*/ 19 w 239"/>
                  <a:gd name="T5" fmla="*/ 67 h 78"/>
                  <a:gd name="T6" fmla="*/ 35 w 239"/>
                  <a:gd name="T7" fmla="*/ 69 h 78"/>
                  <a:gd name="T8" fmla="*/ 52 w 239"/>
                  <a:gd name="T9" fmla="*/ 71 h 78"/>
                  <a:gd name="T10" fmla="*/ 68 w 239"/>
                  <a:gd name="T11" fmla="*/ 71 h 78"/>
                  <a:gd name="T12" fmla="*/ 85 w 239"/>
                  <a:gd name="T13" fmla="*/ 71 h 78"/>
                  <a:gd name="T14" fmla="*/ 92 w 239"/>
                  <a:gd name="T15" fmla="*/ 70 h 78"/>
                  <a:gd name="T16" fmla="*/ 100 w 239"/>
                  <a:gd name="T17" fmla="*/ 69 h 78"/>
                  <a:gd name="T18" fmla="*/ 108 w 239"/>
                  <a:gd name="T19" fmla="*/ 67 h 78"/>
                  <a:gd name="T20" fmla="*/ 115 w 239"/>
                  <a:gd name="T21" fmla="*/ 66 h 78"/>
                  <a:gd name="T22" fmla="*/ 131 w 239"/>
                  <a:gd name="T23" fmla="*/ 62 h 78"/>
                  <a:gd name="T24" fmla="*/ 146 w 239"/>
                  <a:gd name="T25" fmla="*/ 57 h 78"/>
                  <a:gd name="T26" fmla="*/ 153 w 239"/>
                  <a:gd name="T27" fmla="*/ 54 h 78"/>
                  <a:gd name="T28" fmla="*/ 160 w 239"/>
                  <a:gd name="T29" fmla="*/ 51 h 78"/>
                  <a:gd name="T30" fmla="*/ 174 w 239"/>
                  <a:gd name="T31" fmla="*/ 44 h 78"/>
                  <a:gd name="T32" fmla="*/ 187 w 239"/>
                  <a:gd name="T33" fmla="*/ 37 h 78"/>
                  <a:gd name="T34" fmla="*/ 200 w 239"/>
                  <a:gd name="T35" fmla="*/ 28 h 78"/>
                  <a:gd name="T36" fmla="*/ 212 w 239"/>
                  <a:gd name="T37" fmla="*/ 19 h 78"/>
                  <a:gd name="T38" fmla="*/ 218 w 239"/>
                  <a:gd name="T39" fmla="*/ 15 h 78"/>
                  <a:gd name="T40" fmla="*/ 224 w 239"/>
                  <a:gd name="T41" fmla="*/ 10 h 78"/>
                  <a:gd name="T42" fmla="*/ 235 w 239"/>
                  <a:gd name="T43" fmla="*/ 0 h 78"/>
                  <a:gd name="T44" fmla="*/ 239 w 239"/>
                  <a:gd name="T45" fmla="*/ 4 h 78"/>
                  <a:gd name="T46" fmla="*/ 228 w 239"/>
                  <a:gd name="T47" fmla="*/ 15 h 78"/>
                  <a:gd name="T48" fmla="*/ 222 w 239"/>
                  <a:gd name="T49" fmla="*/ 20 h 78"/>
                  <a:gd name="T50" fmla="*/ 216 w 239"/>
                  <a:gd name="T51" fmla="*/ 24 h 78"/>
                  <a:gd name="T52" fmla="*/ 203 w 239"/>
                  <a:gd name="T53" fmla="*/ 34 h 78"/>
                  <a:gd name="T54" fmla="*/ 190 w 239"/>
                  <a:gd name="T55" fmla="*/ 42 h 78"/>
                  <a:gd name="T56" fmla="*/ 177 w 239"/>
                  <a:gd name="T57" fmla="*/ 50 h 78"/>
                  <a:gd name="T58" fmla="*/ 163 w 239"/>
                  <a:gd name="T59" fmla="*/ 57 h 78"/>
                  <a:gd name="T60" fmla="*/ 156 w 239"/>
                  <a:gd name="T61" fmla="*/ 60 h 78"/>
                  <a:gd name="T62" fmla="*/ 148 w 239"/>
                  <a:gd name="T63" fmla="*/ 63 h 78"/>
                  <a:gd name="T64" fmla="*/ 133 w 239"/>
                  <a:gd name="T65" fmla="*/ 68 h 78"/>
                  <a:gd name="T66" fmla="*/ 117 w 239"/>
                  <a:gd name="T67" fmla="*/ 72 h 78"/>
                  <a:gd name="T68" fmla="*/ 109 w 239"/>
                  <a:gd name="T69" fmla="*/ 74 h 78"/>
                  <a:gd name="T70" fmla="*/ 101 w 239"/>
                  <a:gd name="T71" fmla="*/ 75 h 78"/>
                  <a:gd name="T72" fmla="*/ 93 w 239"/>
                  <a:gd name="T73" fmla="*/ 76 h 78"/>
                  <a:gd name="T74" fmla="*/ 85 w 239"/>
                  <a:gd name="T75" fmla="*/ 77 h 78"/>
                  <a:gd name="T76" fmla="*/ 68 w 239"/>
                  <a:gd name="T77" fmla="*/ 78 h 78"/>
                  <a:gd name="T78" fmla="*/ 52 w 239"/>
                  <a:gd name="T79" fmla="*/ 77 h 78"/>
                  <a:gd name="T80" fmla="*/ 35 w 239"/>
                  <a:gd name="T81" fmla="*/ 76 h 78"/>
                  <a:gd name="T82" fmla="*/ 18 w 239"/>
                  <a:gd name="T83" fmla="*/ 73 h 78"/>
                  <a:gd name="T84" fmla="*/ 8 w 239"/>
                  <a:gd name="T85" fmla="*/ 71 h 78"/>
                  <a:gd name="T86" fmla="*/ 0 w 239"/>
                  <a:gd name="T87" fmla="*/ 68 h 78"/>
                  <a:gd name="T88" fmla="*/ 2 w 239"/>
                  <a:gd name="T89" fmla="*/ 6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9"/>
                  <a:gd name="T136" fmla="*/ 0 h 78"/>
                  <a:gd name="T137" fmla="*/ 239 w 239"/>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9" h="78">
                    <a:moveTo>
                      <a:pt x="2" y="62"/>
                    </a:moveTo>
                    <a:lnTo>
                      <a:pt x="10" y="65"/>
                    </a:lnTo>
                    <a:lnTo>
                      <a:pt x="19" y="67"/>
                    </a:lnTo>
                    <a:lnTo>
                      <a:pt x="35" y="69"/>
                    </a:lnTo>
                    <a:lnTo>
                      <a:pt x="52" y="71"/>
                    </a:lnTo>
                    <a:lnTo>
                      <a:pt x="68" y="71"/>
                    </a:lnTo>
                    <a:lnTo>
                      <a:pt x="85" y="71"/>
                    </a:lnTo>
                    <a:lnTo>
                      <a:pt x="92" y="70"/>
                    </a:lnTo>
                    <a:lnTo>
                      <a:pt x="100" y="69"/>
                    </a:lnTo>
                    <a:lnTo>
                      <a:pt x="108" y="67"/>
                    </a:lnTo>
                    <a:lnTo>
                      <a:pt x="115" y="66"/>
                    </a:lnTo>
                    <a:lnTo>
                      <a:pt x="131" y="62"/>
                    </a:lnTo>
                    <a:lnTo>
                      <a:pt x="146" y="57"/>
                    </a:lnTo>
                    <a:lnTo>
                      <a:pt x="153" y="54"/>
                    </a:lnTo>
                    <a:lnTo>
                      <a:pt x="160" y="51"/>
                    </a:lnTo>
                    <a:lnTo>
                      <a:pt x="174" y="44"/>
                    </a:lnTo>
                    <a:lnTo>
                      <a:pt x="187" y="37"/>
                    </a:lnTo>
                    <a:lnTo>
                      <a:pt x="200" y="28"/>
                    </a:lnTo>
                    <a:lnTo>
                      <a:pt x="212" y="19"/>
                    </a:lnTo>
                    <a:lnTo>
                      <a:pt x="218" y="15"/>
                    </a:lnTo>
                    <a:lnTo>
                      <a:pt x="224" y="10"/>
                    </a:lnTo>
                    <a:lnTo>
                      <a:pt x="235" y="0"/>
                    </a:lnTo>
                    <a:lnTo>
                      <a:pt x="239" y="4"/>
                    </a:lnTo>
                    <a:lnTo>
                      <a:pt x="228" y="15"/>
                    </a:lnTo>
                    <a:lnTo>
                      <a:pt x="222" y="20"/>
                    </a:lnTo>
                    <a:lnTo>
                      <a:pt x="216" y="24"/>
                    </a:lnTo>
                    <a:lnTo>
                      <a:pt x="203" y="34"/>
                    </a:lnTo>
                    <a:lnTo>
                      <a:pt x="190" y="42"/>
                    </a:lnTo>
                    <a:lnTo>
                      <a:pt x="177" y="50"/>
                    </a:lnTo>
                    <a:lnTo>
                      <a:pt x="163" y="57"/>
                    </a:lnTo>
                    <a:lnTo>
                      <a:pt x="156" y="60"/>
                    </a:lnTo>
                    <a:lnTo>
                      <a:pt x="148" y="63"/>
                    </a:lnTo>
                    <a:lnTo>
                      <a:pt x="133" y="68"/>
                    </a:lnTo>
                    <a:lnTo>
                      <a:pt x="117" y="72"/>
                    </a:lnTo>
                    <a:lnTo>
                      <a:pt x="109" y="74"/>
                    </a:lnTo>
                    <a:lnTo>
                      <a:pt x="101" y="75"/>
                    </a:lnTo>
                    <a:lnTo>
                      <a:pt x="93" y="76"/>
                    </a:lnTo>
                    <a:lnTo>
                      <a:pt x="85" y="77"/>
                    </a:lnTo>
                    <a:lnTo>
                      <a:pt x="68" y="78"/>
                    </a:lnTo>
                    <a:lnTo>
                      <a:pt x="52" y="77"/>
                    </a:lnTo>
                    <a:lnTo>
                      <a:pt x="35" y="76"/>
                    </a:lnTo>
                    <a:lnTo>
                      <a:pt x="18" y="73"/>
                    </a:lnTo>
                    <a:lnTo>
                      <a:pt x="8" y="71"/>
                    </a:lnTo>
                    <a:lnTo>
                      <a:pt x="0" y="68"/>
                    </a:lnTo>
                    <a:lnTo>
                      <a:pt x="2" y="62"/>
                    </a:lnTo>
                    <a:close/>
                  </a:path>
                </a:pathLst>
              </a:custGeom>
              <a:solidFill>
                <a:srgbClr val="000000"/>
              </a:solidFill>
              <a:ln w="9525">
                <a:noFill/>
                <a:round/>
                <a:headEnd/>
                <a:tailEnd/>
              </a:ln>
            </p:spPr>
            <p:txBody>
              <a:bodyPr/>
              <a:lstStyle/>
              <a:p>
                <a:endParaRPr lang="he-IL"/>
              </a:p>
            </p:txBody>
          </p:sp>
          <p:sp>
            <p:nvSpPr>
              <p:cNvPr id="945" name="Freeform 140"/>
              <p:cNvSpPr>
                <a:spLocks/>
              </p:cNvSpPr>
              <p:nvPr/>
            </p:nvSpPr>
            <p:spPr bwMode="auto">
              <a:xfrm>
                <a:off x="4306" y="3035"/>
                <a:ext cx="7" cy="6"/>
              </a:xfrm>
              <a:custGeom>
                <a:avLst/>
                <a:gdLst>
                  <a:gd name="T0" fmla="*/ 2 w 7"/>
                  <a:gd name="T1" fmla="*/ 2 h 6"/>
                  <a:gd name="T2" fmla="*/ 0 w 7"/>
                  <a:gd name="T3" fmla="*/ 5 h 6"/>
                  <a:gd name="T4" fmla="*/ 4 w 7"/>
                  <a:gd name="T5" fmla="*/ 6 h 6"/>
                  <a:gd name="T6" fmla="*/ 6 w 7"/>
                  <a:gd name="T7" fmla="*/ 0 h 6"/>
                  <a:gd name="T8" fmla="*/ 7 w 7"/>
                  <a:gd name="T9" fmla="*/ 5 h 6"/>
                  <a:gd name="T10" fmla="*/ 2 w 7"/>
                  <a:gd name="T11" fmla="*/ 2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2" y="2"/>
                    </a:moveTo>
                    <a:lnTo>
                      <a:pt x="0" y="5"/>
                    </a:lnTo>
                    <a:lnTo>
                      <a:pt x="4" y="6"/>
                    </a:lnTo>
                    <a:lnTo>
                      <a:pt x="6" y="0"/>
                    </a:lnTo>
                    <a:lnTo>
                      <a:pt x="7" y="5"/>
                    </a:lnTo>
                    <a:lnTo>
                      <a:pt x="2" y="2"/>
                    </a:lnTo>
                    <a:close/>
                  </a:path>
                </a:pathLst>
              </a:custGeom>
              <a:solidFill>
                <a:srgbClr val="000000"/>
              </a:solidFill>
              <a:ln w="9525">
                <a:noFill/>
                <a:round/>
                <a:headEnd/>
                <a:tailEnd/>
              </a:ln>
            </p:spPr>
            <p:txBody>
              <a:bodyPr/>
              <a:lstStyle/>
              <a:p>
                <a:endParaRPr lang="he-IL"/>
              </a:p>
            </p:txBody>
          </p:sp>
          <p:sp>
            <p:nvSpPr>
              <p:cNvPr id="946" name="Freeform 141"/>
              <p:cNvSpPr>
                <a:spLocks/>
              </p:cNvSpPr>
              <p:nvPr/>
            </p:nvSpPr>
            <p:spPr bwMode="auto">
              <a:xfrm>
                <a:off x="4273" y="2762"/>
                <a:ext cx="276" cy="216"/>
              </a:xfrm>
              <a:custGeom>
                <a:avLst/>
                <a:gdLst>
                  <a:gd name="T0" fmla="*/ 272 w 276"/>
                  <a:gd name="T1" fmla="*/ 216 h 216"/>
                  <a:gd name="T2" fmla="*/ 276 w 276"/>
                  <a:gd name="T3" fmla="*/ 211 h 216"/>
                  <a:gd name="T4" fmla="*/ 4 w 276"/>
                  <a:gd name="T5" fmla="*/ 0 h 216"/>
                  <a:gd name="T6" fmla="*/ 0 w 276"/>
                  <a:gd name="T7" fmla="*/ 5 h 216"/>
                  <a:gd name="T8" fmla="*/ 272 w 276"/>
                  <a:gd name="T9" fmla="*/ 216 h 216"/>
                  <a:gd name="T10" fmla="*/ 0 60000 65536"/>
                  <a:gd name="T11" fmla="*/ 0 60000 65536"/>
                  <a:gd name="T12" fmla="*/ 0 60000 65536"/>
                  <a:gd name="T13" fmla="*/ 0 60000 65536"/>
                  <a:gd name="T14" fmla="*/ 0 60000 65536"/>
                  <a:gd name="T15" fmla="*/ 0 w 276"/>
                  <a:gd name="T16" fmla="*/ 0 h 216"/>
                  <a:gd name="T17" fmla="*/ 276 w 276"/>
                  <a:gd name="T18" fmla="*/ 216 h 216"/>
                </a:gdLst>
                <a:ahLst/>
                <a:cxnLst>
                  <a:cxn ang="T10">
                    <a:pos x="T0" y="T1"/>
                  </a:cxn>
                  <a:cxn ang="T11">
                    <a:pos x="T2" y="T3"/>
                  </a:cxn>
                  <a:cxn ang="T12">
                    <a:pos x="T4" y="T5"/>
                  </a:cxn>
                  <a:cxn ang="T13">
                    <a:pos x="T6" y="T7"/>
                  </a:cxn>
                  <a:cxn ang="T14">
                    <a:pos x="T8" y="T9"/>
                  </a:cxn>
                </a:cxnLst>
                <a:rect l="T15" t="T16" r="T17" b="T18"/>
                <a:pathLst>
                  <a:path w="276" h="216">
                    <a:moveTo>
                      <a:pt x="272" y="216"/>
                    </a:moveTo>
                    <a:lnTo>
                      <a:pt x="276" y="211"/>
                    </a:lnTo>
                    <a:lnTo>
                      <a:pt x="4" y="0"/>
                    </a:lnTo>
                    <a:lnTo>
                      <a:pt x="0" y="5"/>
                    </a:lnTo>
                    <a:lnTo>
                      <a:pt x="272" y="216"/>
                    </a:lnTo>
                    <a:close/>
                  </a:path>
                </a:pathLst>
              </a:custGeom>
              <a:solidFill>
                <a:srgbClr val="000000"/>
              </a:solidFill>
              <a:ln w="9525">
                <a:noFill/>
                <a:round/>
                <a:headEnd/>
                <a:tailEnd/>
              </a:ln>
            </p:spPr>
            <p:txBody>
              <a:bodyPr/>
              <a:lstStyle/>
              <a:p>
                <a:endParaRPr lang="he-IL"/>
              </a:p>
            </p:txBody>
          </p:sp>
          <p:sp>
            <p:nvSpPr>
              <p:cNvPr id="947" name="Freeform 142"/>
              <p:cNvSpPr>
                <a:spLocks/>
              </p:cNvSpPr>
              <p:nvPr/>
            </p:nvSpPr>
            <p:spPr bwMode="auto">
              <a:xfrm>
                <a:off x="4545" y="2973"/>
                <a:ext cx="7" cy="5"/>
              </a:xfrm>
              <a:custGeom>
                <a:avLst/>
                <a:gdLst>
                  <a:gd name="T0" fmla="*/ 4 w 7"/>
                  <a:gd name="T1" fmla="*/ 4 h 5"/>
                  <a:gd name="T2" fmla="*/ 7 w 7"/>
                  <a:gd name="T3" fmla="*/ 2 h 5"/>
                  <a:gd name="T4" fmla="*/ 4 w 7"/>
                  <a:gd name="T5" fmla="*/ 0 h 5"/>
                  <a:gd name="T6" fmla="*/ 0 w 7"/>
                  <a:gd name="T7" fmla="*/ 5 h 5"/>
                  <a:gd name="T8" fmla="*/ 0 w 7"/>
                  <a:gd name="T9" fmla="*/ 0 h 5"/>
                  <a:gd name="T10" fmla="*/ 4 w 7"/>
                  <a:gd name="T11" fmla="*/ 4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4" y="4"/>
                    </a:moveTo>
                    <a:lnTo>
                      <a:pt x="7" y="2"/>
                    </a:lnTo>
                    <a:lnTo>
                      <a:pt x="4" y="0"/>
                    </a:lnTo>
                    <a:lnTo>
                      <a:pt x="0" y="5"/>
                    </a:lnTo>
                    <a:lnTo>
                      <a:pt x="0" y="0"/>
                    </a:lnTo>
                    <a:lnTo>
                      <a:pt x="4" y="4"/>
                    </a:lnTo>
                    <a:close/>
                  </a:path>
                </a:pathLst>
              </a:custGeom>
              <a:solidFill>
                <a:srgbClr val="000000"/>
              </a:solidFill>
              <a:ln w="9525">
                <a:noFill/>
                <a:round/>
                <a:headEnd/>
                <a:tailEnd/>
              </a:ln>
            </p:spPr>
            <p:txBody>
              <a:bodyPr/>
              <a:lstStyle/>
              <a:p>
                <a:endParaRPr lang="he-IL"/>
              </a:p>
            </p:txBody>
          </p:sp>
          <p:sp>
            <p:nvSpPr>
              <p:cNvPr id="948" name="Freeform 143"/>
              <p:cNvSpPr>
                <a:spLocks/>
              </p:cNvSpPr>
              <p:nvPr/>
            </p:nvSpPr>
            <p:spPr bwMode="auto">
              <a:xfrm>
                <a:off x="4253" y="2763"/>
                <a:ext cx="24" cy="27"/>
              </a:xfrm>
              <a:custGeom>
                <a:avLst/>
                <a:gdLst>
                  <a:gd name="T0" fmla="*/ 24 w 24"/>
                  <a:gd name="T1" fmla="*/ 4 h 27"/>
                  <a:gd name="T2" fmla="*/ 19 w 24"/>
                  <a:gd name="T3" fmla="*/ 0 h 27"/>
                  <a:gd name="T4" fmla="*/ 0 w 24"/>
                  <a:gd name="T5" fmla="*/ 23 h 27"/>
                  <a:gd name="T6" fmla="*/ 5 w 24"/>
                  <a:gd name="T7" fmla="*/ 27 h 27"/>
                  <a:gd name="T8" fmla="*/ 24 w 24"/>
                  <a:gd name="T9" fmla="*/ 4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24" y="4"/>
                    </a:moveTo>
                    <a:lnTo>
                      <a:pt x="19" y="0"/>
                    </a:lnTo>
                    <a:lnTo>
                      <a:pt x="0" y="23"/>
                    </a:lnTo>
                    <a:lnTo>
                      <a:pt x="5" y="27"/>
                    </a:lnTo>
                    <a:lnTo>
                      <a:pt x="24" y="4"/>
                    </a:lnTo>
                    <a:close/>
                  </a:path>
                </a:pathLst>
              </a:custGeom>
              <a:solidFill>
                <a:srgbClr val="000000"/>
              </a:solidFill>
              <a:ln w="9525">
                <a:noFill/>
                <a:round/>
                <a:headEnd/>
                <a:tailEnd/>
              </a:ln>
            </p:spPr>
            <p:txBody>
              <a:bodyPr/>
              <a:lstStyle/>
              <a:p>
                <a:endParaRPr lang="he-IL"/>
              </a:p>
            </p:txBody>
          </p:sp>
          <p:sp>
            <p:nvSpPr>
              <p:cNvPr id="949" name="Freeform 144"/>
              <p:cNvSpPr>
                <a:spLocks/>
              </p:cNvSpPr>
              <p:nvPr/>
            </p:nvSpPr>
            <p:spPr bwMode="auto">
              <a:xfrm>
                <a:off x="4272" y="2760"/>
                <a:ext cx="5" cy="7"/>
              </a:xfrm>
              <a:custGeom>
                <a:avLst/>
                <a:gdLst>
                  <a:gd name="T0" fmla="*/ 5 w 5"/>
                  <a:gd name="T1" fmla="*/ 2 h 7"/>
                  <a:gd name="T2" fmla="*/ 2 w 5"/>
                  <a:gd name="T3" fmla="*/ 0 h 7"/>
                  <a:gd name="T4" fmla="*/ 0 w 5"/>
                  <a:gd name="T5" fmla="*/ 3 h 7"/>
                  <a:gd name="T6" fmla="*/ 5 w 5"/>
                  <a:gd name="T7" fmla="*/ 7 h 7"/>
                  <a:gd name="T8" fmla="*/ 1 w 5"/>
                  <a:gd name="T9" fmla="*/ 7 h 7"/>
                  <a:gd name="T10" fmla="*/ 5 w 5"/>
                  <a:gd name="T11" fmla="*/ 2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5" y="2"/>
                    </a:moveTo>
                    <a:lnTo>
                      <a:pt x="2" y="0"/>
                    </a:lnTo>
                    <a:lnTo>
                      <a:pt x="0" y="3"/>
                    </a:lnTo>
                    <a:lnTo>
                      <a:pt x="5" y="7"/>
                    </a:lnTo>
                    <a:lnTo>
                      <a:pt x="1" y="7"/>
                    </a:lnTo>
                    <a:lnTo>
                      <a:pt x="5" y="2"/>
                    </a:lnTo>
                    <a:close/>
                  </a:path>
                </a:pathLst>
              </a:custGeom>
              <a:solidFill>
                <a:srgbClr val="000000"/>
              </a:solidFill>
              <a:ln w="9525">
                <a:noFill/>
                <a:round/>
                <a:headEnd/>
                <a:tailEnd/>
              </a:ln>
            </p:spPr>
            <p:txBody>
              <a:bodyPr/>
              <a:lstStyle/>
              <a:p>
                <a:endParaRPr lang="he-IL"/>
              </a:p>
            </p:txBody>
          </p:sp>
          <p:sp>
            <p:nvSpPr>
              <p:cNvPr id="950" name="Freeform 145"/>
              <p:cNvSpPr>
                <a:spLocks/>
              </p:cNvSpPr>
              <p:nvPr/>
            </p:nvSpPr>
            <p:spPr bwMode="auto">
              <a:xfrm>
                <a:off x="4232" y="2786"/>
                <a:ext cx="26" cy="11"/>
              </a:xfrm>
              <a:custGeom>
                <a:avLst/>
                <a:gdLst>
                  <a:gd name="T0" fmla="*/ 26 w 26"/>
                  <a:gd name="T1" fmla="*/ 4 h 11"/>
                  <a:gd name="T2" fmla="*/ 23 w 26"/>
                  <a:gd name="T3" fmla="*/ 7 h 11"/>
                  <a:gd name="T4" fmla="*/ 20 w 26"/>
                  <a:gd name="T5" fmla="*/ 9 h 11"/>
                  <a:gd name="T6" fmla="*/ 17 w 26"/>
                  <a:gd name="T7" fmla="*/ 10 h 11"/>
                  <a:gd name="T8" fmla="*/ 13 w 26"/>
                  <a:gd name="T9" fmla="*/ 11 h 11"/>
                  <a:gd name="T10" fmla="*/ 9 w 26"/>
                  <a:gd name="T11" fmla="*/ 11 h 11"/>
                  <a:gd name="T12" fmla="*/ 6 w 26"/>
                  <a:gd name="T13" fmla="*/ 10 h 11"/>
                  <a:gd name="T14" fmla="*/ 3 w 26"/>
                  <a:gd name="T15" fmla="*/ 9 h 11"/>
                  <a:gd name="T16" fmla="*/ 0 w 26"/>
                  <a:gd name="T17" fmla="*/ 7 h 11"/>
                  <a:gd name="T18" fmla="*/ 3 w 26"/>
                  <a:gd name="T19" fmla="*/ 2 h 11"/>
                  <a:gd name="T20" fmla="*/ 6 w 26"/>
                  <a:gd name="T21" fmla="*/ 3 h 11"/>
                  <a:gd name="T22" fmla="*/ 8 w 26"/>
                  <a:gd name="T23" fmla="*/ 4 h 11"/>
                  <a:gd name="T24" fmla="*/ 10 w 26"/>
                  <a:gd name="T25" fmla="*/ 5 h 11"/>
                  <a:gd name="T26" fmla="*/ 12 w 26"/>
                  <a:gd name="T27" fmla="*/ 5 h 11"/>
                  <a:gd name="T28" fmla="*/ 15 w 26"/>
                  <a:gd name="T29" fmla="*/ 5 h 11"/>
                  <a:gd name="T30" fmla="*/ 17 w 26"/>
                  <a:gd name="T31" fmla="*/ 3 h 11"/>
                  <a:gd name="T32" fmla="*/ 19 w 26"/>
                  <a:gd name="T33" fmla="*/ 2 h 11"/>
                  <a:gd name="T34" fmla="*/ 21 w 26"/>
                  <a:gd name="T35" fmla="*/ 0 h 11"/>
                  <a:gd name="T36" fmla="*/ 26 w 26"/>
                  <a:gd name="T37" fmla="*/ 4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11"/>
                  <a:gd name="T59" fmla="*/ 26 w 26"/>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11">
                    <a:moveTo>
                      <a:pt x="26" y="4"/>
                    </a:moveTo>
                    <a:lnTo>
                      <a:pt x="23" y="7"/>
                    </a:lnTo>
                    <a:lnTo>
                      <a:pt x="20" y="9"/>
                    </a:lnTo>
                    <a:lnTo>
                      <a:pt x="17" y="10"/>
                    </a:lnTo>
                    <a:lnTo>
                      <a:pt x="13" y="11"/>
                    </a:lnTo>
                    <a:lnTo>
                      <a:pt x="9" y="11"/>
                    </a:lnTo>
                    <a:lnTo>
                      <a:pt x="6" y="10"/>
                    </a:lnTo>
                    <a:lnTo>
                      <a:pt x="3" y="9"/>
                    </a:lnTo>
                    <a:lnTo>
                      <a:pt x="0" y="7"/>
                    </a:lnTo>
                    <a:lnTo>
                      <a:pt x="3" y="2"/>
                    </a:lnTo>
                    <a:lnTo>
                      <a:pt x="6" y="3"/>
                    </a:lnTo>
                    <a:lnTo>
                      <a:pt x="8" y="4"/>
                    </a:lnTo>
                    <a:lnTo>
                      <a:pt x="10" y="5"/>
                    </a:lnTo>
                    <a:lnTo>
                      <a:pt x="12" y="5"/>
                    </a:lnTo>
                    <a:lnTo>
                      <a:pt x="15" y="5"/>
                    </a:lnTo>
                    <a:lnTo>
                      <a:pt x="17" y="3"/>
                    </a:lnTo>
                    <a:lnTo>
                      <a:pt x="19" y="2"/>
                    </a:lnTo>
                    <a:lnTo>
                      <a:pt x="21" y="0"/>
                    </a:lnTo>
                    <a:lnTo>
                      <a:pt x="26" y="4"/>
                    </a:lnTo>
                    <a:close/>
                  </a:path>
                </a:pathLst>
              </a:custGeom>
              <a:solidFill>
                <a:srgbClr val="000000"/>
              </a:solidFill>
              <a:ln w="9525">
                <a:noFill/>
                <a:round/>
                <a:headEnd/>
                <a:tailEnd/>
              </a:ln>
            </p:spPr>
            <p:txBody>
              <a:bodyPr/>
              <a:lstStyle/>
              <a:p>
                <a:endParaRPr lang="he-IL"/>
              </a:p>
            </p:txBody>
          </p:sp>
          <p:sp>
            <p:nvSpPr>
              <p:cNvPr id="951" name="Freeform 146"/>
              <p:cNvSpPr>
                <a:spLocks/>
              </p:cNvSpPr>
              <p:nvPr/>
            </p:nvSpPr>
            <p:spPr bwMode="auto">
              <a:xfrm>
                <a:off x="4253" y="2786"/>
                <a:ext cx="5" cy="4"/>
              </a:xfrm>
              <a:custGeom>
                <a:avLst/>
                <a:gdLst>
                  <a:gd name="T0" fmla="*/ 5 w 5"/>
                  <a:gd name="T1" fmla="*/ 4 h 4"/>
                  <a:gd name="T2" fmla="*/ 0 w 5"/>
                  <a:gd name="T3" fmla="*/ 0 h 4"/>
                  <a:gd name="T4" fmla="*/ 5 w 5"/>
                  <a:gd name="T5" fmla="*/ 4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5" y="4"/>
                    </a:moveTo>
                    <a:lnTo>
                      <a:pt x="0" y="0"/>
                    </a:lnTo>
                    <a:lnTo>
                      <a:pt x="5" y="4"/>
                    </a:lnTo>
                    <a:close/>
                  </a:path>
                </a:pathLst>
              </a:custGeom>
              <a:solidFill>
                <a:srgbClr val="000000"/>
              </a:solidFill>
              <a:ln w="9525">
                <a:noFill/>
                <a:round/>
                <a:headEnd/>
                <a:tailEnd/>
              </a:ln>
            </p:spPr>
            <p:txBody>
              <a:bodyPr/>
              <a:lstStyle/>
              <a:p>
                <a:endParaRPr lang="he-IL"/>
              </a:p>
            </p:txBody>
          </p:sp>
          <p:sp>
            <p:nvSpPr>
              <p:cNvPr id="952" name="Freeform 147"/>
              <p:cNvSpPr>
                <a:spLocks/>
              </p:cNvSpPr>
              <p:nvPr/>
            </p:nvSpPr>
            <p:spPr bwMode="auto">
              <a:xfrm>
                <a:off x="4228" y="2785"/>
                <a:ext cx="7" cy="8"/>
              </a:xfrm>
              <a:custGeom>
                <a:avLst/>
                <a:gdLst>
                  <a:gd name="T0" fmla="*/ 3 w 7"/>
                  <a:gd name="T1" fmla="*/ 8 h 8"/>
                  <a:gd name="T2" fmla="*/ 7 w 7"/>
                  <a:gd name="T3" fmla="*/ 3 h 8"/>
                  <a:gd name="T4" fmla="*/ 4 w 7"/>
                  <a:gd name="T5" fmla="*/ 0 h 8"/>
                  <a:gd name="T6" fmla="*/ 0 w 7"/>
                  <a:gd name="T7" fmla="*/ 5 h 8"/>
                  <a:gd name="T8" fmla="*/ 3 w 7"/>
                  <a:gd name="T9" fmla="*/ 8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3" y="8"/>
                    </a:moveTo>
                    <a:lnTo>
                      <a:pt x="7" y="3"/>
                    </a:lnTo>
                    <a:lnTo>
                      <a:pt x="4" y="0"/>
                    </a:lnTo>
                    <a:lnTo>
                      <a:pt x="0" y="5"/>
                    </a:lnTo>
                    <a:lnTo>
                      <a:pt x="3" y="8"/>
                    </a:lnTo>
                    <a:close/>
                  </a:path>
                </a:pathLst>
              </a:custGeom>
              <a:solidFill>
                <a:srgbClr val="000000"/>
              </a:solidFill>
              <a:ln w="9525">
                <a:noFill/>
                <a:round/>
                <a:headEnd/>
                <a:tailEnd/>
              </a:ln>
            </p:spPr>
            <p:txBody>
              <a:bodyPr/>
              <a:lstStyle/>
              <a:p>
                <a:endParaRPr lang="he-IL"/>
              </a:p>
            </p:txBody>
          </p:sp>
          <p:sp>
            <p:nvSpPr>
              <p:cNvPr id="953" name="Freeform 148"/>
              <p:cNvSpPr>
                <a:spLocks/>
              </p:cNvSpPr>
              <p:nvPr/>
            </p:nvSpPr>
            <p:spPr bwMode="auto">
              <a:xfrm>
                <a:off x="4231" y="2788"/>
                <a:ext cx="4" cy="5"/>
              </a:xfrm>
              <a:custGeom>
                <a:avLst/>
                <a:gdLst>
                  <a:gd name="T0" fmla="*/ 1 w 4"/>
                  <a:gd name="T1" fmla="*/ 5 h 5"/>
                  <a:gd name="T2" fmla="*/ 0 w 4"/>
                  <a:gd name="T3" fmla="*/ 5 h 5"/>
                  <a:gd name="T4" fmla="*/ 4 w 4"/>
                  <a:gd name="T5" fmla="*/ 0 h 5"/>
                  <a:gd name="T6" fmla="*/ 1 w 4"/>
                  <a:gd name="T7" fmla="*/ 5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1" y="5"/>
                    </a:moveTo>
                    <a:lnTo>
                      <a:pt x="0" y="5"/>
                    </a:lnTo>
                    <a:lnTo>
                      <a:pt x="4" y="0"/>
                    </a:lnTo>
                    <a:lnTo>
                      <a:pt x="1" y="5"/>
                    </a:lnTo>
                    <a:close/>
                  </a:path>
                </a:pathLst>
              </a:custGeom>
              <a:solidFill>
                <a:srgbClr val="000000"/>
              </a:solidFill>
              <a:ln w="9525">
                <a:noFill/>
                <a:round/>
                <a:headEnd/>
                <a:tailEnd/>
              </a:ln>
            </p:spPr>
            <p:txBody>
              <a:bodyPr/>
              <a:lstStyle/>
              <a:p>
                <a:endParaRPr lang="he-IL"/>
              </a:p>
            </p:txBody>
          </p:sp>
          <p:sp>
            <p:nvSpPr>
              <p:cNvPr id="954" name="Freeform 149"/>
              <p:cNvSpPr>
                <a:spLocks/>
              </p:cNvSpPr>
              <p:nvPr/>
            </p:nvSpPr>
            <p:spPr bwMode="auto">
              <a:xfrm>
                <a:off x="4221" y="2764"/>
                <a:ext cx="11" cy="26"/>
              </a:xfrm>
              <a:custGeom>
                <a:avLst/>
                <a:gdLst>
                  <a:gd name="T0" fmla="*/ 6 w 11"/>
                  <a:gd name="T1" fmla="*/ 26 h 26"/>
                  <a:gd name="T2" fmla="*/ 4 w 11"/>
                  <a:gd name="T3" fmla="*/ 23 h 26"/>
                  <a:gd name="T4" fmla="*/ 2 w 11"/>
                  <a:gd name="T5" fmla="*/ 20 h 26"/>
                  <a:gd name="T6" fmla="*/ 1 w 11"/>
                  <a:gd name="T7" fmla="*/ 17 h 26"/>
                  <a:gd name="T8" fmla="*/ 0 w 11"/>
                  <a:gd name="T9" fmla="*/ 13 h 26"/>
                  <a:gd name="T10" fmla="*/ 0 w 11"/>
                  <a:gd name="T11" fmla="*/ 10 h 26"/>
                  <a:gd name="T12" fmla="*/ 0 w 11"/>
                  <a:gd name="T13" fmla="*/ 6 h 26"/>
                  <a:gd name="T14" fmla="*/ 2 w 11"/>
                  <a:gd name="T15" fmla="*/ 3 h 26"/>
                  <a:gd name="T16" fmla="*/ 4 w 11"/>
                  <a:gd name="T17" fmla="*/ 0 h 26"/>
                  <a:gd name="T18" fmla="*/ 9 w 11"/>
                  <a:gd name="T19" fmla="*/ 3 h 26"/>
                  <a:gd name="T20" fmla="*/ 7 w 11"/>
                  <a:gd name="T21" fmla="*/ 6 h 26"/>
                  <a:gd name="T22" fmla="*/ 6 w 11"/>
                  <a:gd name="T23" fmla="*/ 8 h 26"/>
                  <a:gd name="T24" fmla="*/ 6 w 11"/>
                  <a:gd name="T25" fmla="*/ 10 h 26"/>
                  <a:gd name="T26" fmla="*/ 6 w 11"/>
                  <a:gd name="T27" fmla="*/ 13 h 26"/>
                  <a:gd name="T28" fmla="*/ 6 w 11"/>
                  <a:gd name="T29" fmla="*/ 15 h 26"/>
                  <a:gd name="T30" fmla="*/ 7 w 11"/>
                  <a:gd name="T31" fmla="*/ 17 h 26"/>
                  <a:gd name="T32" fmla="*/ 9 w 11"/>
                  <a:gd name="T33" fmla="*/ 19 h 26"/>
                  <a:gd name="T34" fmla="*/ 11 w 11"/>
                  <a:gd name="T35" fmla="*/ 21 h 26"/>
                  <a:gd name="T36" fmla="*/ 6 w 11"/>
                  <a:gd name="T37" fmla="*/ 26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26"/>
                  <a:gd name="T59" fmla="*/ 11 w 11"/>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26">
                    <a:moveTo>
                      <a:pt x="6" y="26"/>
                    </a:moveTo>
                    <a:lnTo>
                      <a:pt x="4" y="23"/>
                    </a:lnTo>
                    <a:lnTo>
                      <a:pt x="2" y="20"/>
                    </a:lnTo>
                    <a:lnTo>
                      <a:pt x="1" y="17"/>
                    </a:lnTo>
                    <a:lnTo>
                      <a:pt x="0" y="13"/>
                    </a:lnTo>
                    <a:lnTo>
                      <a:pt x="0" y="10"/>
                    </a:lnTo>
                    <a:lnTo>
                      <a:pt x="0" y="6"/>
                    </a:lnTo>
                    <a:lnTo>
                      <a:pt x="2" y="3"/>
                    </a:lnTo>
                    <a:lnTo>
                      <a:pt x="4" y="0"/>
                    </a:lnTo>
                    <a:lnTo>
                      <a:pt x="9" y="3"/>
                    </a:lnTo>
                    <a:lnTo>
                      <a:pt x="7" y="6"/>
                    </a:lnTo>
                    <a:lnTo>
                      <a:pt x="6" y="8"/>
                    </a:lnTo>
                    <a:lnTo>
                      <a:pt x="6" y="10"/>
                    </a:lnTo>
                    <a:lnTo>
                      <a:pt x="6" y="13"/>
                    </a:lnTo>
                    <a:lnTo>
                      <a:pt x="6" y="15"/>
                    </a:lnTo>
                    <a:lnTo>
                      <a:pt x="7" y="17"/>
                    </a:lnTo>
                    <a:lnTo>
                      <a:pt x="9" y="19"/>
                    </a:lnTo>
                    <a:lnTo>
                      <a:pt x="11" y="21"/>
                    </a:lnTo>
                    <a:lnTo>
                      <a:pt x="6" y="26"/>
                    </a:lnTo>
                    <a:close/>
                  </a:path>
                </a:pathLst>
              </a:custGeom>
              <a:solidFill>
                <a:srgbClr val="000000"/>
              </a:solidFill>
              <a:ln w="9525">
                <a:noFill/>
                <a:round/>
                <a:headEnd/>
                <a:tailEnd/>
              </a:ln>
            </p:spPr>
            <p:txBody>
              <a:bodyPr/>
              <a:lstStyle/>
              <a:p>
                <a:endParaRPr lang="he-IL"/>
              </a:p>
            </p:txBody>
          </p:sp>
          <p:sp>
            <p:nvSpPr>
              <p:cNvPr id="955" name="Freeform 150"/>
              <p:cNvSpPr>
                <a:spLocks/>
              </p:cNvSpPr>
              <p:nvPr/>
            </p:nvSpPr>
            <p:spPr bwMode="auto">
              <a:xfrm>
                <a:off x="4227" y="2785"/>
                <a:ext cx="5" cy="5"/>
              </a:xfrm>
              <a:custGeom>
                <a:avLst/>
                <a:gdLst>
                  <a:gd name="T0" fmla="*/ 1 w 5"/>
                  <a:gd name="T1" fmla="*/ 5 h 5"/>
                  <a:gd name="T2" fmla="*/ 0 w 5"/>
                  <a:gd name="T3" fmla="*/ 5 h 5"/>
                  <a:gd name="T4" fmla="*/ 5 w 5"/>
                  <a:gd name="T5" fmla="*/ 0 h 5"/>
                  <a:gd name="T6" fmla="*/ 1 w 5"/>
                  <a:gd name="T7" fmla="*/ 5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1" y="5"/>
                    </a:moveTo>
                    <a:lnTo>
                      <a:pt x="0" y="5"/>
                    </a:lnTo>
                    <a:lnTo>
                      <a:pt x="5" y="0"/>
                    </a:lnTo>
                    <a:lnTo>
                      <a:pt x="1" y="5"/>
                    </a:lnTo>
                    <a:close/>
                  </a:path>
                </a:pathLst>
              </a:custGeom>
              <a:solidFill>
                <a:srgbClr val="000000"/>
              </a:solidFill>
              <a:ln w="9525">
                <a:noFill/>
                <a:round/>
                <a:headEnd/>
                <a:tailEnd/>
              </a:ln>
            </p:spPr>
            <p:txBody>
              <a:bodyPr/>
              <a:lstStyle/>
              <a:p>
                <a:endParaRPr lang="he-IL"/>
              </a:p>
            </p:txBody>
          </p:sp>
          <p:sp>
            <p:nvSpPr>
              <p:cNvPr id="956" name="Freeform 151"/>
              <p:cNvSpPr>
                <a:spLocks/>
              </p:cNvSpPr>
              <p:nvPr/>
            </p:nvSpPr>
            <p:spPr bwMode="auto">
              <a:xfrm>
                <a:off x="4225" y="2763"/>
                <a:ext cx="5" cy="4"/>
              </a:xfrm>
              <a:custGeom>
                <a:avLst/>
                <a:gdLst>
                  <a:gd name="T0" fmla="*/ 0 w 5"/>
                  <a:gd name="T1" fmla="*/ 1 h 4"/>
                  <a:gd name="T2" fmla="*/ 0 w 5"/>
                  <a:gd name="T3" fmla="*/ 0 h 4"/>
                  <a:gd name="T4" fmla="*/ 5 w 5"/>
                  <a:gd name="T5" fmla="*/ 4 h 4"/>
                  <a:gd name="T6" fmla="*/ 0 w 5"/>
                  <a:gd name="T7" fmla="*/ 1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1"/>
                    </a:moveTo>
                    <a:lnTo>
                      <a:pt x="0" y="0"/>
                    </a:lnTo>
                    <a:lnTo>
                      <a:pt x="5" y="4"/>
                    </a:lnTo>
                    <a:lnTo>
                      <a:pt x="0" y="1"/>
                    </a:lnTo>
                    <a:close/>
                  </a:path>
                </a:pathLst>
              </a:custGeom>
              <a:solidFill>
                <a:srgbClr val="000000"/>
              </a:solidFill>
              <a:ln w="9525">
                <a:noFill/>
                <a:round/>
                <a:headEnd/>
                <a:tailEnd/>
              </a:ln>
            </p:spPr>
            <p:txBody>
              <a:bodyPr/>
              <a:lstStyle/>
              <a:p>
                <a:endParaRPr lang="he-IL"/>
              </a:p>
            </p:txBody>
          </p:sp>
          <p:sp>
            <p:nvSpPr>
              <p:cNvPr id="957" name="Freeform 152"/>
              <p:cNvSpPr>
                <a:spLocks/>
              </p:cNvSpPr>
              <p:nvPr/>
            </p:nvSpPr>
            <p:spPr bwMode="auto">
              <a:xfrm>
                <a:off x="4403" y="2730"/>
                <a:ext cx="82" cy="159"/>
              </a:xfrm>
              <a:custGeom>
                <a:avLst/>
                <a:gdLst>
                  <a:gd name="T0" fmla="*/ 0 w 82"/>
                  <a:gd name="T1" fmla="*/ 41 h 159"/>
                  <a:gd name="T2" fmla="*/ 2 w 82"/>
                  <a:gd name="T3" fmla="*/ 27 h 159"/>
                  <a:gd name="T4" fmla="*/ 3 w 82"/>
                  <a:gd name="T5" fmla="*/ 20 h 159"/>
                  <a:gd name="T6" fmla="*/ 5 w 82"/>
                  <a:gd name="T7" fmla="*/ 14 h 159"/>
                  <a:gd name="T8" fmla="*/ 8 w 82"/>
                  <a:gd name="T9" fmla="*/ 8 h 159"/>
                  <a:gd name="T10" fmla="*/ 10 w 82"/>
                  <a:gd name="T11" fmla="*/ 6 h 159"/>
                  <a:gd name="T12" fmla="*/ 11 w 82"/>
                  <a:gd name="T13" fmla="*/ 4 h 159"/>
                  <a:gd name="T14" fmla="*/ 14 w 82"/>
                  <a:gd name="T15" fmla="*/ 2 h 159"/>
                  <a:gd name="T16" fmla="*/ 16 w 82"/>
                  <a:gd name="T17" fmla="*/ 1 h 159"/>
                  <a:gd name="T18" fmla="*/ 19 w 82"/>
                  <a:gd name="T19" fmla="*/ 0 h 159"/>
                  <a:gd name="T20" fmla="*/ 22 w 82"/>
                  <a:gd name="T21" fmla="*/ 0 h 159"/>
                  <a:gd name="T22" fmla="*/ 31 w 82"/>
                  <a:gd name="T23" fmla="*/ 1 h 159"/>
                  <a:gd name="T24" fmla="*/ 36 w 82"/>
                  <a:gd name="T25" fmla="*/ 2 h 159"/>
                  <a:gd name="T26" fmla="*/ 39 w 82"/>
                  <a:gd name="T27" fmla="*/ 3 h 159"/>
                  <a:gd name="T28" fmla="*/ 43 w 82"/>
                  <a:gd name="T29" fmla="*/ 4 h 159"/>
                  <a:gd name="T30" fmla="*/ 46 w 82"/>
                  <a:gd name="T31" fmla="*/ 6 h 159"/>
                  <a:gd name="T32" fmla="*/ 52 w 82"/>
                  <a:gd name="T33" fmla="*/ 10 h 159"/>
                  <a:gd name="T34" fmla="*/ 55 w 82"/>
                  <a:gd name="T35" fmla="*/ 13 h 159"/>
                  <a:gd name="T36" fmla="*/ 58 w 82"/>
                  <a:gd name="T37" fmla="*/ 15 h 159"/>
                  <a:gd name="T38" fmla="*/ 63 w 82"/>
                  <a:gd name="T39" fmla="*/ 22 h 159"/>
                  <a:gd name="T40" fmla="*/ 67 w 82"/>
                  <a:gd name="T41" fmla="*/ 28 h 159"/>
                  <a:gd name="T42" fmla="*/ 70 w 82"/>
                  <a:gd name="T43" fmla="*/ 36 h 159"/>
                  <a:gd name="T44" fmla="*/ 74 w 82"/>
                  <a:gd name="T45" fmla="*/ 44 h 159"/>
                  <a:gd name="T46" fmla="*/ 76 w 82"/>
                  <a:gd name="T47" fmla="*/ 53 h 159"/>
                  <a:gd name="T48" fmla="*/ 78 w 82"/>
                  <a:gd name="T49" fmla="*/ 61 h 159"/>
                  <a:gd name="T50" fmla="*/ 80 w 82"/>
                  <a:gd name="T51" fmla="*/ 70 h 159"/>
                  <a:gd name="T52" fmla="*/ 81 w 82"/>
                  <a:gd name="T53" fmla="*/ 80 h 159"/>
                  <a:gd name="T54" fmla="*/ 82 w 82"/>
                  <a:gd name="T55" fmla="*/ 89 h 159"/>
                  <a:gd name="T56" fmla="*/ 82 w 82"/>
                  <a:gd name="T57" fmla="*/ 98 h 159"/>
                  <a:gd name="T58" fmla="*/ 82 w 82"/>
                  <a:gd name="T59" fmla="*/ 107 h 159"/>
                  <a:gd name="T60" fmla="*/ 82 w 82"/>
                  <a:gd name="T61" fmla="*/ 114 h 159"/>
                  <a:gd name="T62" fmla="*/ 80 w 82"/>
                  <a:gd name="T63" fmla="*/ 120 h 159"/>
                  <a:gd name="T64" fmla="*/ 78 w 82"/>
                  <a:gd name="T65" fmla="*/ 126 h 159"/>
                  <a:gd name="T66" fmla="*/ 75 w 82"/>
                  <a:gd name="T67" fmla="*/ 132 h 159"/>
                  <a:gd name="T68" fmla="*/ 71 w 82"/>
                  <a:gd name="T69" fmla="*/ 137 h 159"/>
                  <a:gd name="T70" fmla="*/ 67 w 82"/>
                  <a:gd name="T71" fmla="*/ 141 h 159"/>
                  <a:gd name="T72" fmla="*/ 62 w 82"/>
                  <a:gd name="T73" fmla="*/ 145 h 159"/>
                  <a:gd name="T74" fmla="*/ 56 w 82"/>
                  <a:gd name="T75" fmla="*/ 149 h 159"/>
                  <a:gd name="T76" fmla="*/ 50 w 82"/>
                  <a:gd name="T77" fmla="*/ 152 h 159"/>
                  <a:gd name="T78" fmla="*/ 44 w 82"/>
                  <a:gd name="T79" fmla="*/ 155 h 159"/>
                  <a:gd name="T80" fmla="*/ 37 w 82"/>
                  <a:gd name="T81" fmla="*/ 157 h 159"/>
                  <a:gd name="T82" fmla="*/ 29 w 82"/>
                  <a:gd name="T83" fmla="*/ 158 h 159"/>
                  <a:gd name="T84" fmla="*/ 22 w 82"/>
                  <a:gd name="T85" fmla="*/ 159 h 159"/>
                  <a:gd name="T86" fmla="*/ 15 w 82"/>
                  <a:gd name="T87" fmla="*/ 159 h 159"/>
                  <a:gd name="T88" fmla="*/ 7 w 82"/>
                  <a:gd name="T89" fmla="*/ 159 h 159"/>
                  <a:gd name="T90" fmla="*/ 0 w 82"/>
                  <a:gd name="T91" fmla="*/ 158 h 159"/>
                  <a:gd name="T92" fmla="*/ 0 w 82"/>
                  <a:gd name="T93" fmla="*/ 41 h 1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
                  <a:gd name="T142" fmla="*/ 0 h 159"/>
                  <a:gd name="T143" fmla="*/ 82 w 82"/>
                  <a:gd name="T144" fmla="*/ 159 h 1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 h="159">
                    <a:moveTo>
                      <a:pt x="0" y="41"/>
                    </a:moveTo>
                    <a:lnTo>
                      <a:pt x="2" y="27"/>
                    </a:lnTo>
                    <a:lnTo>
                      <a:pt x="3" y="20"/>
                    </a:lnTo>
                    <a:lnTo>
                      <a:pt x="5" y="14"/>
                    </a:lnTo>
                    <a:lnTo>
                      <a:pt x="8" y="8"/>
                    </a:lnTo>
                    <a:lnTo>
                      <a:pt x="10" y="6"/>
                    </a:lnTo>
                    <a:lnTo>
                      <a:pt x="11" y="4"/>
                    </a:lnTo>
                    <a:lnTo>
                      <a:pt x="14" y="2"/>
                    </a:lnTo>
                    <a:lnTo>
                      <a:pt x="16" y="1"/>
                    </a:lnTo>
                    <a:lnTo>
                      <a:pt x="19" y="0"/>
                    </a:lnTo>
                    <a:lnTo>
                      <a:pt x="22" y="0"/>
                    </a:lnTo>
                    <a:lnTo>
                      <a:pt x="31" y="1"/>
                    </a:lnTo>
                    <a:lnTo>
                      <a:pt x="36" y="2"/>
                    </a:lnTo>
                    <a:lnTo>
                      <a:pt x="39" y="3"/>
                    </a:lnTo>
                    <a:lnTo>
                      <a:pt x="43" y="4"/>
                    </a:lnTo>
                    <a:lnTo>
                      <a:pt x="46" y="6"/>
                    </a:lnTo>
                    <a:lnTo>
                      <a:pt x="52" y="10"/>
                    </a:lnTo>
                    <a:lnTo>
                      <a:pt x="55" y="13"/>
                    </a:lnTo>
                    <a:lnTo>
                      <a:pt x="58" y="15"/>
                    </a:lnTo>
                    <a:lnTo>
                      <a:pt x="63" y="22"/>
                    </a:lnTo>
                    <a:lnTo>
                      <a:pt x="67" y="28"/>
                    </a:lnTo>
                    <a:lnTo>
                      <a:pt x="70" y="36"/>
                    </a:lnTo>
                    <a:lnTo>
                      <a:pt x="74" y="44"/>
                    </a:lnTo>
                    <a:lnTo>
                      <a:pt x="76" y="53"/>
                    </a:lnTo>
                    <a:lnTo>
                      <a:pt x="78" y="61"/>
                    </a:lnTo>
                    <a:lnTo>
                      <a:pt x="80" y="70"/>
                    </a:lnTo>
                    <a:lnTo>
                      <a:pt x="81" y="80"/>
                    </a:lnTo>
                    <a:lnTo>
                      <a:pt x="82" y="89"/>
                    </a:lnTo>
                    <a:lnTo>
                      <a:pt x="82" y="98"/>
                    </a:lnTo>
                    <a:lnTo>
                      <a:pt x="82" y="107"/>
                    </a:lnTo>
                    <a:lnTo>
                      <a:pt x="82" y="114"/>
                    </a:lnTo>
                    <a:lnTo>
                      <a:pt x="80" y="120"/>
                    </a:lnTo>
                    <a:lnTo>
                      <a:pt x="78" y="126"/>
                    </a:lnTo>
                    <a:lnTo>
                      <a:pt x="75" y="132"/>
                    </a:lnTo>
                    <a:lnTo>
                      <a:pt x="71" y="137"/>
                    </a:lnTo>
                    <a:lnTo>
                      <a:pt x="67" y="141"/>
                    </a:lnTo>
                    <a:lnTo>
                      <a:pt x="62" y="145"/>
                    </a:lnTo>
                    <a:lnTo>
                      <a:pt x="56" y="149"/>
                    </a:lnTo>
                    <a:lnTo>
                      <a:pt x="50" y="152"/>
                    </a:lnTo>
                    <a:lnTo>
                      <a:pt x="44" y="155"/>
                    </a:lnTo>
                    <a:lnTo>
                      <a:pt x="37" y="157"/>
                    </a:lnTo>
                    <a:lnTo>
                      <a:pt x="29" y="158"/>
                    </a:lnTo>
                    <a:lnTo>
                      <a:pt x="22" y="159"/>
                    </a:lnTo>
                    <a:lnTo>
                      <a:pt x="15" y="159"/>
                    </a:lnTo>
                    <a:lnTo>
                      <a:pt x="7" y="159"/>
                    </a:lnTo>
                    <a:lnTo>
                      <a:pt x="0" y="158"/>
                    </a:lnTo>
                    <a:lnTo>
                      <a:pt x="0" y="41"/>
                    </a:lnTo>
                    <a:close/>
                  </a:path>
                </a:pathLst>
              </a:custGeom>
              <a:solidFill>
                <a:srgbClr val="000000"/>
              </a:solidFill>
              <a:ln w="9525">
                <a:noFill/>
                <a:round/>
                <a:headEnd/>
                <a:tailEnd/>
              </a:ln>
            </p:spPr>
            <p:txBody>
              <a:bodyPr/>
              <a:lstStyle/>
              <a:p>
                <a:endParaRPr lang="he-IL"/>
              </a:p>
            </p:txBody>
          </p:sp>
          <p:sp>
            <p:nvSpPr>
              <p:cNvPr id="958" name="Freeform 153"/>
              <p:cNvSpPr>
                <a:spLocks/>
              </p:cNvSpPr>
              <p:nvPr/>
            </p:nvSpPr>
            <p:spPr bwMode="auto">
              <a:xfrm>
                <a:off x="4403" y="2730"/>
                <a:ext cx="82" cy="159"/>
              </a:xfrm>
              <a:custGeom>
                <a:avLst/>
                <a:gdLst>
                  <a:gd name="T0" fmla="*/ 0 w 82"/>
                  <a:gd name="T1" fmla="*/ 41 h 159"/>
                  <a:gd name="T2" fmla="*/ 2 w 82"/>
                  <a:gd name="T3" fmla="*/ 27 h 159"/>
                  <a:gd name="T4" fmla="*/ 3 w 82"/>
                  <a:gd name="T5" fmla="*/ 20 h 159"/>
                  <a:gd name="T6" fmla="*/ 5 w 82"/>
                  <a:gd name="T7" fmla="*/ 14 h 159"/>
                  <a:gd name="T8" fmla="*/ 8 w 82"/>
                  <a:gd name="T9" fmla="*/ 8 h 159"/>
                  <a:gd name="T10" fmla="*/ 10 w 82"/>
                  <a:gd name="T11" fmla="*/ 6 h 159"/>
                  <a:gd name="T12" fmla="*/ 11 w 82"/>
                  <a:gd name="T13" fmla="*/ 4 h 159"/>
                  <a:gd name="T14" fmla="*/ 14 w 82"/>
                  <a:gd name="T15" fmla="*/ 2 h 159"/>
                  <a:gd name="T16" fmla="*/ 16 w 82"/>
                  <a:gd name="T17" fmla="*/ 1 h 159"/>
                  <a:gd name="T18" fmla="*/ 19 w 82"/>
                  <a:gd name="T19" fmla="*/ 0 h 159"/>
                  <a:gd name="T20" fmla="*/ 22 w 82"/>
                  <a:gd name="T21" fmla="*/ 0 h 159"/>
                  <a:gd name="T22" fmla="*/ 31 w 82"/>
                  <a:gd name="T23" fmla="*/ 1 h 159"/>
                  <a:gd name="T24" fmla="*/ 36 w 82"/>
                  <a:gd name="T25" fmla="*/ 2 h 159"/>
                  <a:gd name="T26" fmla="*/ 39 w 82"/>
                  <a:gd name="T27" fmla="*/ 3 h 159"/>
                  <a:gd name="T28" fmla="*/ 43 w 82"/>
                  <a:gd name="T29" fmla="*/ 4 h 159"/>
                  <a:gd name="T30" fmla="*/ 46 w 82"/>
                  <a:gd name="T31" fmla="*/ 6 h 159"/>
                  <a:gd name="T32" fmla="*/ 52 w 82"/>
                  <a:gd name="T33" fmla="*/ 10 h 159"/>
                  <a:gd name="T34" fmla="*/ 55 w 82"/>
                  <a:gd name="T35" fmla="*/ 13 h 159"/>
                  <a:gd name="T36" fmla="*/ 58 w 82"/>
                  <a:gd name="T37" fmla="*/ 15 h 159"/>
                  <a:gd name="T38" fmla="*/ 63 w 82"/>
                  <a:gd name="T39" fmla="*/ 22 h 159"/>
                  <a:gd name="T40" fmla="*/ 67 w 82"/>
                  <a:gd name="T41" fmla="*/ 28 h 159"/>
                  <a:gd name="T42" fmla="*/ 70 w 82"/>
                  <a:gd name="T43" fmla="*/ 36 h 159"/>
                  <a:gd name="T44" fmla="*/ 74 w 82"/>
                  <a:gd name="T45" fmla="*/ 44 h 159"/>
                  <a:gd name="T46" fmla="*/ 76 w 82"/>
                  <a:gd name="T47" fmla="*/ 53 h 159"/>
                  <a:gd name="T48" fmla="*/ 78 w 82"/>
                  <a:gd name="T49" fmla="*/ 61 h 159"/>
                  <a:gd name="T50" fmla="*/ 80 w 82"/>
                  <a:gd name="T51" fmla="*/ 70 h 159"/>
                  <a:gd name="T52" fmla="*/ 81 w 82"/>
                  <a:gd name="T53" fmla="*/ 80 h 159"/>
                  <a:gd name="T54" fmla="*/ 82 w 82"/>
                  <a:gd name="T55" fmla="*/ 89 h 159"/>
                  <a:gd name="T56" fmla="*/ 82 w 82"/>
                  <a:gd name="T57" fmla="*/ 98 h 159"/>
                  <a:gd name="T58" fmla="*/ 82 w 82"/>
                  <a:gd name="T59" fmla="*/ 107 h 159"/>
                  <a:gd name="T60" fmla="*/ 82 w 82"/>
                  <a:gd name="T61" fmla="*/ 114 h 159"/>
                  <a:gd name="T62" fmla="*/ 80 w 82"/>
                  <a:gd name="T63" fmla="*/ 120 h 159"/>
                  <a:gd name="T64" fmla="*/ 78 w 82"/>
                  <a:gd name="T65" fmla="*/ 126 h 159"/>
                  <a:gd name="T66" fmla="*/ 75 w 82"/>
                  <a:gd name="T67" fmla="*/ 132 h 159"/>
                  <a:gd name="T68" fmla="*/ 71 w 82"/>
                  <a:gd name="T69" fmla="*/ 137 h 159"/>
                  <a:gd name="T70" fmla="*/ 67 w 82"/>
                  <a:gd name="T71" fmla="*/ 141 h 159"/>
                  <a:gd name="T72" fmla="*/ 62 w 82"/>
                  <a:gd name="T73" fmla="*/ 145 h 159"/>
                  <a:gd name="T74" fmla="*/ 56 w 82"/>
                  <a:gd name="T75" fmla="*/ 149 h 159"/>
                  <a:gd name="T76" fmla="*/ 50 w 82"/>
                  <a:gd name="T77" fmla="*/ 152 h 159"/>
                  <a:gd name="T78" fmla="*/ 44 w 82"/>
                  <a:gd name="T79" fmla="*/ 155 h 159"/>
                  <a:gd name="T80" fmla="*/ 37 w 82"/>
                  <a:gd name="T81" fmla="*/ 157 h 159"/>
                  <a:gd name="T82" fmla="*/ 29 w 82"/>
                  <a:gd name="T83" fmla="*/ 158 h 159"/>
                  <a:gd name="T84" fmla="*/ 22 w 82"/>
                  <a:gd name="T85" fmla="*/ 159 h 159"/>
                  <a:gd name="T86" fmla="*/ 15 w 82"/>
                  <a:gd name="T87" fmla="*/ 159 h 159"/>
                  <a:gd name="T88" fmla="*/ 7 w 82"/>
                  <a:gd name="T89" fmla="*/ 159 h 159"/>
                  <a:gd name="T90" fmla="*/ 0 w 82"/>
                  <a:gd name="T91" fmla="*/ 158 h 159"/>
                  <a:gd name="T92" fmla="*/ 0 w 82"/>
                  <a:gd name="T93" fmla="*/ 41 h 1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
                  <a:gd name="T142" fmla="*/ 0 h 159"/>
                  <a:gd name="T143" fmla="*/ 82 w 82"/>
                  <a:gd name="T144" fmla="*/ 159 h 1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 h="159">
                    <a:moveTo>
                      <a:pt x="0" y="41"/>
                    </a:moveTo>
                    <a:lnTo>
                      <a:pt x="2" y="27"/>
                    </a:lnTo>
                    <a:lnTo>
                      <a:pt x="3" y="20"/>
                    </a:lnTo>
                    <a:lnTo>
                      <a:pt x="5" y="14"/>
                    </a:lnTo>
                    <a:lnTo>
                      <a:pt x="8" y="8"/>
                    </a:lnTo>
                    <a:lnTo>
                      <a:pt x="10" y="6"/>
                    </a:lnTo>
                    <a:lnTo>
                      <a:pt x="11" y="4"/>
                    </a:lnTo>
                    <a:lnTo>
                      <a:pt x="14" y="2"/>
                    </a:lnTo>
                    <a:lnTo>
                      <a:pt x="16" y="1"/>
                    </a:lnTo>
                    <a:lnTo>
                      <a:pt x="19" y="0"/>
                    </a:lnTo>
                    <a:lnTo>
                      <a:pt x="22" y="0"/>
                    </a:lnTo>
                    <a:lnTo>
                      <a:pt x="31" y="1"/>
                    </a:lnTo>
                    <a:lnTo>
                      <a:pt x="36" y="2"/>
                    </a:lnTo>
                    <a:lnTo>
                      <a:pt x="39" y="3"/>
                    </a:lnTo>
                    <a:lnTo>
                      <a:pt x="43" y="4"/>
                    </a:lnTo>
                    <a:lnTo>
                      <a:pt x="46" y="6"/>
                    </a:lnTo>
                    <a:lnTo>
                      <a:pt x="52" y="10"/>
                    </a:lnTo>
                    <a:lnTo>
                      <a:pt x="55" y="13"/>
                    </a:lnTo>
                    <a:lnTo>
                      <a:pt x="58" y="15"/>
                    </a:lnTo>
                    <a:lnTo>
                      <a:pt x="63" y="22"/>
                    </a:lnTo>
                    <a:lnTo>
                      <a:pt x="67" y="28"/>
                    </a:lnTo>
                    <a:lnTo>
                      <a:pt x="70" y="36"/>
                    </a:lnTo>
                    <a:lnTo>
                      <a:pt x="74" y="44"/>
                    </a:lnTo>
                    <a:lnTo>
                      <a:pt x="76" y="53"/>
                    </a:lnTo>
                    <a:lnTo>
                      <a:pt x="78" y="61"/>
                    </a:lnTo>
                    <a:lnTo>
                      <a:pt x="80" y="70"/>
                    </a:lnTo>
                    <a:lnTo>
                      <a:pt x="81" y="80"/>
                    </a:lnTo>
                    <a:lnTo>
                      <a:pt x="82" y="89"/>
                    </a:lnTo>
                    <a:lnTo>
                      <a:pt x="82" y="98"/>
                    </a:lnTo>
                    <a:lnTo>
                      <a:pt x="82" y="107"/>
                    </a:lnTo>
                    <a:lnTo>
                      <a:pt x="82" y="114"/>
                    </a:lnTo>
                    <a:lnTo>
                      <a:pt x="80" y="120"/>
                    </a:lnTo>
                    <a:lnTo>
                      <a:pt x="78" y="126"/>
                    </a:lnTo>
                    <a:lnTo>
                      <a:pt x="75" y="132"/>
                    </a:lnTo>
                    <a:lnTo>
                      <a:pt x="71" y="137"/>
                    </a:lnTo>
                    <a:lnTo>
                      <a:pt x="67" y="141"/>
                    </a:lnTo>
                    <a:lnTo>
                      <a:pt x="62" y="145"/>
                    </a:lnTo>
                    <a:lnTo>
                      <a:pt x="56" y="149"/>
                    </a:lnTo>
                    <a:lnTo>
                      <a:pt x="50" y="152"/>
                    </a:lnTo>
                    <a:lnTo>
                      <a:pt x="44" y="155"/>
                    </a:lnTo>
                    <a:lnTo>
                      <a:pt x="37" y="157"/>
                    </a:lnTo>
                    <a:lnTo>
                      <a:pt x="29" y="158"/>
                    </a:lnTo>
                    <a:lnTo>
                      <a:pt x="22" y="159"/>
                    </a:lnTo>
                    <a:lnTo>
                      <a:pt x="15" y="159"/>
                    </a:lnTo>
                    <a:lnTo>
                      <a:pt x="7" y="159"/>
                    </a:lnTo>
                    <a:lnTo>
                      <a:pt x="0" y="158"/>
                    </a:lnTo>
                    <a:lnTo>
                      <a:pt x="0" y="41"/>
                    </a:lnTo>
                  </a:path>
                </a:pathLst>
              </a:custGeom>
              <a:noFill/>
              <a:ln w="3175">
                <a:solidFill>
                  <a:srgbClr val="000000"/>
                </a:solidFill>
                <a:prstDash val="solid"/>
                <a:round/>
                <a:headEnd/>
                <a:tailEnd/>
              </a:ln>
            </p:spPr>
            <p:txBody>
              <a:bodyPr/>
              <a:lstStyle/>
              <a:p>
                <a:endParaRPr lang="he-IL"/>
              </a:p>
            </p:txBody>
          </p:sp>
          <p:sp>
            <p:nvSpPr>
              <p:cNvPr id="959" name="Freeform 154"/>
              <p:cNvSpPr>
                <a:spLocks/>
              </p:cNvSpPr>
              <p:nvPr/>
            </p:nvSpPr>
            <p:spPr bwMode="auto">
              <a:xfrm>
                <a:off x="4310" y="2424"/>
                <a:ext cx="66" cy="148"/>
              </a:xfrm>
              <a:custGeom>
                <a:avLst/>
                <a:gdLst>
                  <a:gd name="T0" fmla="*/ 66 w 66"/>
                  <a:gd name="T1" fmla="*/ 148 h 148"/>
                  <a:gd name="T2" fmla="*/ 58 w 66"/>
                  <a:gd name="T3" fmla="*/ 142 h 148"/>
                  <a:gd name="T4" fmla="*/ 51 w 66"/>
                  <a:gd name="T5" fmla="*/ 135 h 148"/>
                  <a:gd name="T6" fmla="*/ 44 w 66"/>
                  <a:gd name="T7" fmla="*/ 129 h 148"/>
                  <a:gd name="T8" fmla="*/ 38 w 66"/>
                  <a:gd name="T9" fmla="*/ 121 h 148"/>
                  <a:gd name="T10" fmla="*/ 32 w 66"/>
                  <a:gd name="T11" fmla="*/ 114 h 148"/>
                  <a:gd name="T12" fmla="*/ 27 w 66"/>
                  <a:gd name="T13" fmla="*/ 106 h 148"/>
                  <a:gd name="T14" fmla="*/ 22 w 66"/>
                  <a:gd name="T15" fmla="*/ 98 h 148"/>
                  <a:gd name="T16" fmla="*/ 17 w 66"/>
                  <a:gd name="T17" fmla="*/ 90 h 148"/>
                  <a:gd name="T18" fmla="*/ 13 w 66"/>
                  <a:gd name="T19" fmla="*/ 81 h 148"/>
                  <a:gd name="T20" fmla="*/ 10 w 66"/>
                  <a:gd name="T21" fmla="*/ 72 h 148"/>
                  <a:gd name="T22" fmla="*/ 7 w 66"/>
                  <a:gd name="T23" fmla="*/ 63 h 148"/>
                  <a:gd name="T24" fmla="*/ 4 w 66"/>
                  <a:gd name="T25" fmla="*/ 53 h 148"/>
                  <a:gd name="T26" fmla="*/ 2 w 66"/>
                  <a:gd name="T27" fmla="*/ 44 h 148"/>
                  <a:gd name="T28" fmla="*/ 1 w 66"/>
                  <a:gd name="T29" fmla="*/ 34 h 148"/>
                  <a:gd name="T30" fmla="*/ 0 w 66"/>
                  <a:gd name="T31" fmla="*/ 29 h 148"/>
                  <a:gd name="T32" fmla="*/ 0 w 66"/>
                  <a:gd name="T33" fmla="*/ 24 h 148"/>
                  <a:gd name="T34" fmla="*/ 0 w 66"/>
                  <a:gd name="T35" fmla="*/ 13 h 148"/>
                  <a:gd name="T36" fmla="*/ 0 w 66"/>
                  <a:gd name="T37" fmla="*/ 10 h 148"/>
                  <a:gd name="T38" fmla="*/ 1 w 66"/>
                  <a:gd name="T39" fmla="*/ 6 h 148"/>
                  <a:gd name="T40" fmla="*/ 2 w 66"/>
                  <a:gd name="T41" fmla="*/ 0 h 148"/>
                  <a:gd name="T42" fmla="*/ 20 w 66"/>
                  <a:gd name="T43" fmla="*/ 10 h 148"/>
                  <a:gd name="T44" fmla="*/ 29 w 66"/>
                  <a:gd name="T45" fmla="*/ 14 h 148"/>
                  <a:gd name="T46" fmla="*/ 38 w 66"/>
                  <a:gd name="T47" fmla="*/ 19 h 148"/>
                  <a:gd name="T48" fmla="*/ 46 w 66"/>
                  <a:gd name="T49" fmla="*/ 25 h 148"/>
                  <a:gd name="T50" fmla="*/ 53 w 66"/>
                  <a:gd name="T51" fmla="*/ 31 h 148"/>
                  <a:gd name="T52" fmla="*/ 60 w 66"/>
                  <a:gd name="T53" fmla="*/ 37 h 148"/>
                  <a:gd name="T54" fmla="*/ 66 w 66"/>
                  <a:gd name="T55" fmla="*/ 45 h 148"/>
                  <a:gd name="T56" fmla="*/ 66 w 66"/>
                  <a:gd name="T57" fmla="*/ 148 h 1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6"/>
                  <a:gd name="T88" fmla="*/ 0 h 148"/>
                  <a:gd name="T89" fmla="*/ 66 w 66"/>
                  <a:gd name="T90" fmla="*/ 148 h 1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6" h="148">
                    <a:moveTo>
                      <a:pt x="66" y="148"/>
                    </a:moveTo>
                    <a:lnTo>
                      <a:pt x="58" y="142"/>
                    </a:lnTo>
                    <a:lnTo>
                      <a:pt x="51" y="135"/>
                    </a:lnTo>
                    <a:lnTo>
                      <a:pt x="44" y="129"/>
                    </a:lnTo>
                    <a:lnTo>
                      <a:pt x="38" y="121"/>
                    </a:lnTo>
                    <a:lnTo>
                      <a:pt x="32" y="114"/>
                    </a:lnTo>
                    <a:lnTo>
                      <a:pt x="27" y="106"/>
                    </a:lnTo>
                    <a:lnTo>
                      <a:pt x="22" y="98"/>
                    </a:lnTo>
                    <a:lnTo>
                      <a:pt x="17" y="90"/>
                    </a:lnTo>
                    <a:lnTo>
                      <a:pt x="13" y="81"/>
                    </a:lnTo>
                    <a:lnTo>
                      <a:pt x="10" y="72"/>
                    </a:lnTo>
                    <a:lnTo>
                      <a:pt x="7" y="63"/>
                    </a:lnTo>
                    <a:lnTo>
                      <a:pt x="4" y="53"/>
                    </a:lnTo>
                    <a:lnTo>
                      <a:pt x="2" y="44"/>
                    </a:lnTo>
                    <a:lnTo>
                      <a:pt x="1" y="34"/>
                    </a:lnTo>
                    <a:lnTo>
                      <a:pt x="0" y="29"/>
                    </a:lnTo>
                    <a:lnTo>
                      <a:pt x="0" y="24"/>
                    </a:lnTo>
                    <a:lnTo>
                      <a:pt x="0" y="13"/>
                    </a:lnTo>
                    <a:lnTo>
                      <a:pt x="0" y="10"/>
                    </a:lnTo>
                    <a:lnTo>
                      <a:pt x="1" y="6"/>
                    </a:lnTo>
                    <a:lnTo>
                      <a:pt x="2" y="0"/>
                    </a:lnTo>
                    <a:lnTo>
                      <a:pt x="20" y="10"/>
                    </a:lnTo>
                    <a:lnTo>
                      <a:pt x="29" y="14"/>
                    </a:lnTo>
                    <a:lnTo>
                      <a:pt x="38" y="19"/>
                    </a:lnTo>
                    <a:lnTo>
                      <a:pt x="46" y="25"/>
                    </a:lnTo>
                    <a:lnTo>
                      <a:pt x="53" y="31"/>
                    </a:lnTo>
                    <a:lnTo>
                      <a:pt x="60" y="37"/>
                    </a:lnTo>
                    <a:lnTo>
                      <a:pt x="66" y="45"/>
                    </a:lnTo>
                    <a:lnTo>
                      <a:pt x="66" y="148"/>
                    </a:lnTo>
                    <a:close/>
                  </a:path>
                </a:pathLst>
              </a:custGeom>
              <a:solidFill>
                <a:srgbClr val="000000"/>
              </a:solidFill>
              <a:ln w="9525">
                <a:noFill/>
                <a:round/>
                <a:headEnd/>
                <a:tailEnd/>
              </a:ln>
            </p:spPr>
            <p:txBody>
              <a:bodyPr/>
              <a:lstStyle/>
              <a:p>
                <a:endParaRPr lang="he-IL"/>
              </a:p>
            </p:txBody>
          </p:sp>
          <p:sp>
            <p:nvSpPr>
              <p:cNvPr id="960" name="Freeform 155"/>
              <p:cNvSpPr>
                <a:spLocks/>
              </p:cNvSpPr>
              <p:nvPr/>
            </p:nvSpPr>
            <p:spPr bwMode="auto">
              <a:xfrm>
                <a:off x="4306" y="2437"/>
                <a:ext cx="72" cy="138"/>
              </a:xfrm>
              <a:custGeom>
                <a:avLst/>
                <a:gdLst>
                  <a:gd name="T0" fmla="*/ 67 w 72"/>
                  <a:gd name="T1" fmla="*/ 138 h 138"/>
                  <a:gd name="T2" fmla="*/ 60 w 72"/>
                  <a:gd name="T3" fmla="*/ 132 h 138"/>
                  <a:gd name="T4" fmla="*/ 52 w 72"/>
                  <a:gd name="T5" fmla="*/ 125 h 138"/>
                  <a:gd name="T6" fmla="*/ 46 w 72"/>
                  <a:gd name="T7" fmla="*/ 118 h 138"/>
                  <a:gd name="T8" fmla="*/ 39 w 72"/>
                  <a:gd name="T9" fmla="*/ 111 h 138"/>
                  <a:gd name="T10" fmla="*/ 33 w 72"/>
                  <a:gd name="T11" fmla="*/ 103 h 138"/>
                  <a:gd name="T12" fmla="*/ 28 w 72"/>
                  <a:gd name="T13" fmla="*/ 95 h 138"/>
                  <a:gd name="T14" fmla="*/ 23 w 72"/>
                  <a:gd name="T15" fmla="*/ 87 h 138"/>
                  <a:gd name="T16" fmla="*/ 18 w 72"/>
                  <a:gd name="T17" fmla="*/ 78 h 138"/>
                  <a:gd name="T18" fmla="*/ 14 w 72"/>
                  <a:gd name="T19" fmla="*/ 69 h 138"/>
                  <a:gd name="T20" fmla="*/ 10 w 72"/>
                  <a:gd name="T21" fmla="*/ 60 h 138"/>
                  <a:gd name="T22" fmla="*/ 7 w 72"/>
                  <a:gd name="T23" fmla="*/ 51 h 138"/>
                  <a:gd name="T24" fmla="*/ 5 w 72"/>
                  <a:gd name="T25" fmla="*/ 41 h 138"/>
                  <a:gd name="T26" fmla="*/ 3 w 72"/>
                  <a:gd name="T27" fmla="*/ 31 h 138"/>
                  <a:gd name="T28" fmla="*/ 1 w 72"/>
                  <a:gd name="T29" fmla="*/ 21 h 138"/>
                  <a:gd name="T30" fmla="*/ 1 w 72"/>
                  <a:gd name="T31" fmla="*/ 16 h 138"/>
                  <a:gd name="T32" fmla="*/ 0 w 72"/>
                  <a:gd name="T33" fmla="*/ 11 h 138"/>
                  <a:gd name="T34" fmla="*/ 0 w 72"/>
                  <a:gd name="T35" fmla="*/ 0 h 138"/>
                  <a:gd name="T36" fmla="*/ 7 w 72"/>
                  <a:gd name="T37" fmla="*/ 0 h 138"/>
                  <a:gd name="T38" fmla="*/ 8 w 72"/>
                  <a:gd name="T39" fmla="*/ 10 h 138"/>
                  <a:gd name="T40" fmla="*/ 8 w 72"/>
                  <a:gd name="T41" fmla="*/ 15 h 138"/>
                  <a:gd name="T42" fmla="*/ 8 w 72"/>
                  <a:gd name="T43" fmla="*/ 20 h 138"/>
                  <a:gd name="T44" fmla="*/ 10 w 72"/>
                  <a:gd name="T45" fmla="*/ 30 h 138"/>
                  <a:gd name="T46" fmla="*/ 12 w 72"/>
                  <a:gd name="T47" fmla="*/ 40 h 138"/>
                  <a:gd name="T48" fmla="*/ 14 w 72"/>
                  <a:gd name="T49" fmla="*/ 49 h 138"/>
                  <a:gd name="T50" fmla="*/ 17 w 72"/>
                  <a:gd name="T51" fmla="*/ 58 h 138"/>
                  <a:gd name="T52" fmla="*/ 21 w 72"/>
                  <a:gd name="T53" fmla="*/ 66 h 138"/>
                  <a:gd name="T54" fmla="*/ 25 w 72"/>
                  <a:gd name="T55" fmla="*/ 75 h 138"/>
                  <a:gd name="T56" fmla="*/ 29 w 72"/>
                  <a:gd name="T57" fmla="*/ 83 h 138"/>
                  <a:gd name="T58" fmla="*/ 34 w 72"/>
                  <a:gd name="T59" fmla="*/ 91 h 138"/>
                  <a:gd name="T60" fmla="*/ 39 w 72"/>
                  <a:gd name="T61" fmla="*/ 99 h 138"/>
                  <a:gd name="T62" fmla="*/ 45 w 72"/>
                  <a:gd name="T63" fmla="*/ 106 h 138"/>
                  <a:gd name="T64" fmla="*/ 51 w 72"/>
                  <a:gd name="T65" fmla="*/ 113 h 138"/>
                  <a:gd name="T66" fmla="*/ 58 w 72"/>
                  <a:gd name="T67" fmla="*/ 120 h 138"/>
                  <a:gd name="T68" fmla="*/ 65 w 72"/>
                  <a:gd name="T69" fmla="*/ 126 h 138"/>
                  <a:gd name="T70" fmla="*/ 72 w 72"/>
                  <a:gd name="T71" fmla="*/ 132 h 138"/>
                  <a:gd name="T72" fmla="*/ 67 w 72"/>
                  <a:gd name="T73" fmla="*/ 138 h 1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
                  <a:gd name="T112" fmla="*/ 0 h 138"/>
                  <a:gd name="T113" fmla="*/ 72 w 72"/>
                  <a:gd name="T114" fmla="*/ 138 h 1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 h="138">
                    <a:moveTo>
                      <a:pt x="67" y="138"/>
                    </a:moveTo>
                    <a:lnTo>
                      <a:pt x="60" y="132"/>
                    </a:lnTo>
                    <a:lnTo>
                      <a:pt x="52" y="125"/>
                    </a:lnTo>
                    <a:lnTo>
                      <a:pt x="46" y="118"/>
                    </a:lnTo>
                    <a:lnTo>
                      <a:pt x="39" y="111"/>
                    </a:lnTo>
                    <a:lnTo>
                      <a:pt x="33" y="103"/>
                    </a:lnTo>
                    <a:lnTo>
                      <a:pt x="28" y="95"/>
                    </a:lnTo>
                    <a:lnTo>
                      <a:pt x="23" y="87"/>
                    </a:lnTo>
                    <a:lnTo>
                      <a:pt x="18" y="78"/>
                    </a:lnTo>
                    <a:lnTo>
                      <a:pt x="14" y="69"/>
                    </a:lnTo>
                    <a:lnTo>
                      <a:pt x="10" y="60"/>
                    </a:lnTo>
                    <a:lnTo>
                      <a:pt x="7" y="51"/>
                    </a:lnTo>
                    <a:lnTo>
                      <a:pt x="5" y="41"/>
                    </a:lnTo>
                    <a:lnTo>
                      <a:pt x="3" y="31"/>
                    </a:lnTo>
                    <a:lnTo>
                      <a:pt x="1" y="21"/>
                    </a:lnTo>
                    <a:lnTo>
                      <a:pt x="1" y="16"/>
                    </a:lnTo>
                    <a:lnTo>
                      <a:pt x="0" y="11"/>
                    </a:lnTo>
                    <a:lnTo>
                      <a:pt x="0" y="0"/>
                    </a:lnTo>
                    <a:lnTo>
                      <a:pt x="7" y="0"/>
                    </a:lnTo>
                    <a:lnTo>
                      <a:pt x="8" y="10"/>
                    </a:lnTo>
                    <a:lnTo>
                      <a:pt x="8" y="15"/>
                    </a:lnTo>
                    <a:lnTo>
                      <a:pt x="8" y="20"/>
                    </a:lnTo>
                    <a:lnTo>
                      <a:pt x="10" y="30"/>
                    </a:lnTo>
                    <a:lnTo>
                      <a:pt x="12" y="40"/>
                    </a:lnTo>
                    <a:lnTo>
                      <a:pt x="14" y="49"/>
                    </a:lnTo>
                    <a:lnTo>
                      <a:pt x="17" y="58"/>
                    </a:lnTo>
                    <a:lnTo>
                      <a:pt x="21" y="66"/>
                    </a:lnTo>
                    <a:lnTo>
                      <a:pt x="25" y="75"/>
                    </a:lnTo>
                    <a:lnTo>
                      <a:pt x="29" y="83"/>
                    </a:lnTo>
                    <a:lnTo>
                      <a:pt x="34" y="91"/>
                    </a:lnTo>
                    <a:lnTo>
                      <a:pt x="39" y="99"/>
                    </a:lnTo>
                    <a:lnTo>
                      <a:pt x="45" y="106"/>
                    </a:lnTo>
                    <a:lnTo>
                      <a:pt x="51" y="113"/>
                    </a:lnTo>
                    <a:lnTo>
                      <a:pt x="58" y="120"/>
                    </a:lnTo>
                    <a:lnTo>
                      <a:pt x="65" y="126"/>
                    </a:lnTo>
                    <a:lnTo>
                      <a:pt x="72" y="132"/>
                    </a:lnTo>
                    <a:lnTo>
                      <a:pt x="67" y="138"/>
                    </a:lnTo>
                    <a:close/>
                  </a:path>
                </a:pathLst>
              </a:custGeom>
              <a:solidFill>
                <a:srgbClr val="000000"/>
              </a:solidFill>
              <a:ln w="9525">
                <a:noFill/>
                <a:round/>
                <a:headEnd/>
                <a:tailEnd/>
              </a:ln>
            </p:spPr>
            <p:txBody>
              <a:bodyPr/>
              <a:lstStyle/>
              <a:p>
                <a:endParaRPr lang="he-IL"/>
              </a:p>
            </p:txBody>
          </p:sp>
          <p:sp>
            <p:nvSpPr>
              <p:cNvPr id="961" name="Freeform 156"/>
              <p:cNvSpPr>
                <a:spLocks/>
              </p:cNvSpPr>
              <p:nvPr/>
            </p:nvSpPr>
            <p:spPr bwMode="auto">
              <a:xfrm>
                <a:off x="4306" y="2423"/>
                <a:ext cx="9" cy="15"/>
              </a:xfrm>
              <a:custGeom>
                <a:avLst/>
                <a:gdLst>
                  <a:gd name="T0" fmla="*/ 0 w 9"/>
                  <a:gd name="T1" fmla="*/ 14 h 15"/>
                  <a:gd name="T2" fmla="*/ 0 w 9"/>
                  <a:gd name="T3" fmla="*/ 10 h 15"/>
                  <a:gd name="T4" fmla="*/ 1 w 9"/>
                  <a:gd name="T5" fmla="*/ 7 h 15"/>
                  <a:gd name="T6" fmla="*/ 2 w 9"/>
                  <a:gd name="T7" fmla="*/ 0 h 15"/>
                  <a:gd name="T8" fmla="*/ 9 w 9"/>
                  <a:gd name="T9" fmla="*/ 2 h 15"/>
                  <a:gd name="T10" fmla="*/ 8 w 9"/>
                  <a:gd name="T11" fmla="*/ 8 h 15"/>
                  <a:gd name="T12" fmla="*/ 7 w 9"/>
                  <a:gd name="T13" fmla="*/ 11 h 15"/>
                  <a:gd name="T14" fmla="*/ 7 w 9"/>
                  <a:gd name="T15" fmla="*/ 15 h 15"/>
                  <a:gd name="T16" fmla="*/ 0 w 9"/>
                  <a:gd name="T17" fmla="*/ 14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5"/>
                  <a:gd name="T29" fmla="*/ 9 w 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5">
                    <a:moveTo>
                      <a:pt x="0" y="14"/>
                    </a:moveTo>
                    <a:lnTo>
                      <a:pt x="0" y="10"/>
                    </a:lnTo>
                    <a:lnTo>
                      <a:pt x="1" y="7"/>
                    </a:lnTo>
                    <a:lnTo>
                      <a:pt x="2" y="0"/>
                    </a:lnTo>
                    <a:lnTo>
                      <a:pt x="9" y="2"/>
                    </a:lnTo>
                    <a:lnTo>
                      <a:pt x="8" y="8"/>
                    </a:lnTo>
                    <a:lnTo>
                      <a:pt x="7" y="11"/>
                    </a:lnTo>
                    <a:lnTo>
                      <a:pt x="7" y="15"/>
                    </a:lnTo>
                    <a:lnTo>
                      <a:pt x="0" y="14"/>
                    </a:lnTo>
                    <a:close/>
                  </a:path>
                </a:pathLst>
              </a:custGeom>
              <a:solidFill>
                <a:srgbClr val="000000"/>
              </a:solidFill>
              <a:ln w="9525">
                <a:noFill/>
                <a:round/>
                <a:headEnd/>
                <a:tailEnd/>
              </a:ln>
            </p:spPr>
            <p:txBody>
              <a:bodyPr/>
              <a:lstStyle/>
              <a:p>
                <a:endParaRPr lang="he-IL"/>
              </a:p>
            </p:txBody>
          </p:sp>
          <p:sp>
            <p:nvSpPr>
              <p:cNvPr id="962" name="Freeform 157"/>
              <p:cNvSpPr>
                <a:spLocks/>
              </p:cNvSpPr>
              <p:nvPr/>
            </p:nvSpPr>
            <p:spPr bwMode="auto">
              <a:xfrm>
                <a:off x="4306" y="2437"/>
                <a:ext cx="7" cy="1"/>
              </a:xfrm>
              <a:custGeom>
                <a:avLst/>
                <a:gdLst>
                  <a:gd name="T0" fmla="*/ 0 w 7"/>
                  <a:gd name="T1" fmla="*/ 0 h 1"/>
                  <a:gd name="T2" fmla="*/ 7 w 7"/>
                  <a:gd name="T3" fmla="*/ 1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7" y="1"/>
                    </a:lnTo>
                    <a:lnTo>
                      <a:pt x="7" y="0"/>
                    </a:lnTo>
                    <a:lnTo>
                      <a:pt x="0" y="0"/>
                    </a:lnTo>
                    <a:close/>
                  </a:path>
                </a:pathLst>
              </a:custGeom>
              <a:solidFill>
                <a:srgbClr val="000000"/>
              </a:solidFill>
              <a:ln w="9525">
                <a:noFill/>
                <a:round/>
                <a:headEnd/>
                <a:tailEnd/>
              </a:ln>
            </p:spPr>
            <p:txBody>
              <a:bodyPr/>
              <a:lstStyle/>
              <a:p>
                <a:endParaRPr lang="he-IL"/>
              </a:p>
            </p:txBody>
          </p:sp>
          <p:sp>
            <p:nvSpPr>
              <p:cNvPr id="963" name="Freeform 158"/>
              <p:cNvSpPr>
                <a:spLocks/>
              </p:cNvSpPr>
              <p:nvPr/>
            </p:nvSpPr>
            <p:spPr bwMode="auto">
              <a:xfrm>
                <a:off x="4310" y="2421"/>
                <a:ext cx="69" cy="50"/>
              </a:xfrm>
              <a:custGeom>
                <a:avLst/>
                <a:gdLst>
                  <a:gd name="T0" fmla="*/ 3 w 69"/>
                  <a:gd name="T1" fmla="*/ 0 h 50"/>
                  <a:gd name="T2" fmla="*/ 22 w 69"/>
                  <a:gd name="T3" fmla="*/ 9 h 50"/>
                  <a:gd name="T4" fmla="*/ 31 w 69"/>
                  <a:gd name="T5" fmla="*/ 14 h 50"/>
                  <a:gd name="T6" fmla="*/ 40 w 69"/>
                  <a:gd name="T7" fmla="*/ 19 h 50"/>
                  <a:gd name="T8" fmla="*/ 48 w 69"/>
                  <a:gd name="T9" fmla="*/ 25 h 50"/>
                  <a:gd name="T10" fmla="*/ 56 w 69"/>
                  <a:gd name="T11" fmla="*/ 31 h 50"/>
                  <a:gd name="T12" fmla="*/ 63 w 69"/>
                  <a:gd name="T13" fmla="*/ 38 h 50"/>
                  <a:gd name="T14" fmla="*/ 69 w 69"/>
                  <a:gd name="T15" fmla="*/ 46 h 50"/>
                  <a:gd name="T16" fmla="*/ 63 w 69"/>
                  <a:gd name="T17" fmla="*/ 50 h 50"/>
                  <a:gd name="T18" fmla="*/ 57 w 69"/>
                  <a:gd name="T19" fmla="*/ 43 h 50"/>
                  <a:gd name="T20" fmla="*/ 51 w 69"/>
                  <a:gd name="T21" fmla="*/ 36 h 50"/>
                  <a:gd name="T22" fmla="*/ 44 w 69"/>
                  <a:gd name="T23" fmla="*/ 31 h 50"/>
                  <a:gd name="T24" fmla="*/ 36 w 69"/>
                  <a:gd name="T25" fmla="*/ 26 h 50"/>
                  <a:gd name="T26" fmla="*/ 27 w 69"/>
                  <a:gd name="T27" fmla="*/ 21 h 50"/>
                  <a:gd name="T28" fmla="*/ 19 w 69"/>
                  <a:gd name="T29" fmla="*/ 16 h 50"/>
                  <a:gd name="T30" fmla="*/ 0 w 69"/>
                  <a:gd name="T31" fmla="*/ 6 h 50"/>
                  <a:gd name="T32" fmla="*/ 3 w 69"/>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50"/>
                  <a:gd name="T53" fmla="*/ 69 w 69"/>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50">
                    <a:moveTo>
                      <a:pt x="3" y="0"/>
                    </a:moveTo>
                    <a:lnTo>
                      <a:pt x="22" y="9"/>
                    </a:lnTo>
                    <a:lnTo>
                      <a:pt x="31" y="14"/>
                    </a:lnTo>
                    <a:lnTo>
                      <a:pt x="40" y="19"/>
                    </a:lnTo>
                    <a:lnTo>
                      <a:pt x="48" y="25"/>
                    </a:lnTo>
                    <a:lnTo>
                      <a:pt x="56" y="31"/>
                    </a:lnTo>
                    <a:lnTo>
                      <a:pt x="63" y="38"/>
                    </a:lnTo>
                    <a:lnTo>
                      <a:pt x="69" y="46"/>
                    </a:lnTo>
                    <a:lnTo>
                      <a:pt x="63" y="50"/>
                    </a:lnTo>
                    <a:lnTo>
                      <a:pt x="57" y="43"/>
                    </a:lnTo>
                    <a:lnTo>
                      <a:pt x="51" y="36"/>
                    </a:lnTo>
                    <a:lnTo>
                      <a:pt x="44" y="31"/>
                    </a:lnTo>
                    <a:lnTo>
                      <a:pt x="36" y="26"/>
                    </a:lnTo>
                    <a:lnTo>
                      <a:pt x="27" y="21"/>
                    </a:lnTo>
                    <a:lnTo>
                      <a:pt x="19" y="16"/>
                    </a:lnTo>
                    <a:lnTo>
                      <a:pt x="0" y="6"/>
                    </a:lnTo>
                    <a:lnTo>
                      <a:pt x="3" y="0"/>
                    </a:lnTo>
                    <a:close/>
                  </a:path>
                </a:pathLst>
              </a:custGeom>
              <a:solidFill>
                <a:srgbClr val="000000"/>
              </a:solidFill>
              <a:ln w="9525">
                <a:noFill/>
                <a:round/>
                <a:headEnd/>
                <a:tailEnd/>
              </a:ln>
            </p:spPr>
            <p:txBody>
              <a:bodyPr/>
              <a:lstStyle/>
              <a:p>
                <a:endParaRPr lang="he-IL"/>
              </a:p>
            </p:txBody>
          </p:sp>
          <p:sp>
            <p:nvSpPr>
              <p:cNvPr id="964" name="Freeform 159"/>
              <p:cNvSpPr>
                <a:spLocks/>
              </p:cNvSpPr>
              <p:nvPr/>
            </p:nvSpPr>
            <p:spPr bwMode="auto">
              <a:xfrm>
                <a:off x="4308" y="2418"/>
                <a:ext cx="7" cy="9"/>
              </a:xfrm>
              <a:custGeom>
                <a:avLst/>
                <a:gdLst>
                  <a:gd name="T0" fmla="*/ 0 w 7"/>
                  <a:gd name="T1" fmla="*/ 5 h 9"/>
                  <a:gd name="T2" fmla="*/ 1 w 7"/>
                  <a:gd name="T3" fmla="*/ 0 h 9"/>
                  <a:gd name="T4" fmla="*/ 5 w 7"/>
                  <a:gd name="T5" fmla="*/ 3 h 9"/>
                  <a:gd name="T6" fmla="*/ 2 w 7"/>
                  <a:gd name="T7" fmla="*/ 9 h 9"/>
                  <a:gd name="T8" fmla="*/ 7 w 7"/>
                  <a:gd name="T9" fmla="*/ 7 h 9"/>
                  <a:gd name="T10" fmla="*/ 0 w 7"/>
                  <a:gd name="T11" fmla="*/ 5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0" y="5"/>
                    </a:moveTo>
                    <a:lnTo>
                      <a:pt x="1" y="0"/>
                    </a:lnTo>
                    <a:lnTo>
                      <a:pt x="5" y="3"/>
                    </a:lnTo>
                    <a:lnTo>
                      <a:pt x="2" y="9"/>
                    </a:lnTo>
                    <a:lnTo>
                      <a:pt x="7" y="7"/>
                    </a:lnTo>
                    <a:lnTo>
                      <a:pt x="0" y="5"/>
                    </a:lnTo>
                    <a:close/>
                  </a:path>
                </a:pathLst>
              </a:custGeom>
              <a:solidFill>
                <a:srgbClr val="000000"/>
              </a:solidFill>
              <a:ln w="9525">
                <a:noFill/>
                <a:round/>
                <a:headEnd/>
                <a:tailEnd/>
              </a:ln>
            </p:spPr>
            <p:txBody>
              <a:bodyPr/>
              <a:lstStyle/>
              <a:p>
                <a:endParaRPr lang="he-IL"/>
              </a:p>
            </p:txBody>
          </p:sp>
          <p:sp>
            <p:nvSpPr>
              <p:cNvPr id="965" name="Rectangle 160"/>
              <p:cNvSpPr>
                <a:spLocks noChangeArrowheads="1"/>
              </p:cNvSpPr>
              <p:nvPr/>
            </p:nvSpPr>
            <p:spPr bwMode="auto">
              <a:xfrm>
                <a:off x="4372" y="2469"/>
                <a:ext cx="8" cy="103"/>
              </a:xfrm>
              <a:prstGeom prst="rect">
                <a:avLst/>
              </a:prstGeom>
              <a:solidFill>
                <a:srgbClr val="000000"/>
              </a:solidFill>
              <a:ln w="9525">
                <a:noFill/>
                <a:miter lim="800000"/>
                <a:headEnd/>
                <a:tailEnd/>
              </a:ln>
            </p:spPr>
            <p:txBody>
              <a:bodyPr/>
              <a:lstStyle/>
              <a:p>
                <a:endParaRPr lang="he-IL"/>
              </a:p>
            </p:txBody>
          </p:sp>
          <p:sp>
            <p:nvSpPr>
              <p:cNvPr id="966" name="Freeform 161"/>
              <p:cNvSpPr>
                <a:spLocks/>
              </p:cNvSpPr>
              <p:nvPr/>
            </p:nvSpPr>
            <p:spPr bwMode="auto">
              <a:xfrm>
                <a:off x="4372" y="2467"/>
                <a:ext cx="8" cy="4"/>
              </a:xfrm>
              <a:custGeom>
                <a:avLst/>
                <a:gdLst>
                  <a:gd name="T0" fmla="*/ 7 w 8"/>
                  <a:gd name="T1" fmla="*/ 0 h 4"/>
                  <a:gd name="T2" fmla="*/ 8 w 8"/>
                  <a:gd name="T3" fmla="*/ 1 h 4"/>
                  <a:gd name="T4" fmla="*/ 8 w 8"/>
                  <a:gd name="T5" fmla="*/ 2 h 4"/>
                  <a:gd name="T6" fmla="*/ 0 w 8"/>
                  <a:gd name="T7" fmla="*/ 2 h 4"/>
                  <a:gd name="T8" fmla="*/ 1 w 8"/>
                  <a:gd name="T9" fmla="*/ 4 h 4"/>
                  <a:gd name="T10" fmla="*/ 7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7" y="0"/>
                    </a:moveTo>
                    <a:lnTo>
                      <a:pt x="8" y="1"/>
                    </a:lnTo>
                    <a:lnTo>
                      <a:pt x="8" y="2"/>
                    </a:lnTo>
                    <a:lnTo>
                      <a:pt x="0" y="2"/>
                    </a:lnTo>
                    <a:lnTo>
                      <a:pt x="1" y="4"/>
                    </a:lnTo>
                    <a:lnTo>
                      <a:pt x="7" y="0"/>
                    </a:lnTo>
                    <a:close/>
                  </a:path>
                </a:pathLst>
              </a:custGeom>
              <a:solidFill>
                <a:srgbClr val="000000"/>
              </a:solidFill>
              <a:ln w="9525">
                <a:noFill/>
                <a:round/>
                <a:headEnd/>
                <a:tailEnd/>
              </a:ln>
            </p:spPr>
            <p:txBody>
              <a:bodyPr/>
              <a:lstStyle/>
              <a:p>
                <a:endParaRPr lang="he-IL"/>
              </a:p>
            </p:txBody>
          </p:sp>
          <p:sp>
            <p:nvSpPr>
              <p:cNvPr id="967" name="Freeform 162"/>
              <p:cNvSpPr>
                <a:spLocks/>
              </p:cNvSpPr>
              <p:nvPr/>
            </p:nvSpPr>
            <p:spPr bwMode="auto">
              <a:xfrm>
                <a:off x="4372" y="2569"/>
                <a:ext cx="8" cy="11"/>
              </a:xfrm>
              <a:custGeom>
                <a:avLst/>
                <a:gdLst>
                  <a:gd name="T0" fmla="*/ 8 w 8"/>
                  <a:gd name="T1" fmla="*/ 3 h 11"/>
                  <a:gd name="T2" fmla="*/ 8 w 8"/>
                  <a:gd name="T3" fmla="*/ 11 h 11"/>
                  <a:gd name="T4" fmla="*/ 1 w 8"/>
                  <a:gd name="T5" fmla="*/ 6 h 11"/>
                  <a:gd name="T6" fmla="*/ 6 w 8"/>
                  <a:gd name="T7" fmla="*/ 0 h 11"/>
                  <a:gd name="T8" fmla="*/ 0 w 8"/>
                  <a:gd name="T9" fmla="*/ 3 h 11"/>
                  <a:gd name="T10" fmla="*/ 8 w 8"/>
                  <a:gd name="T11" fmla="*/ 3 h 11"/>
                  <a:gd name="T12" fmla="*/ 0 60000 65536"/>
                  <a:gd name="T13" fmla="*/ 0 60000 65536"/>
                  <a:gd name="T14" fmla="*/ 0 60000 65536"/>
                  <a:gd name="T15" fmla="*/ 0 60000 65536"/>
                  <a:gd name="T16" fmla="*/ 0 60000 65536"/>
                  <a:gd name="T17" fmla="*/ 0 60000 65536"/>
                  <a:gd name="T18" fmla="*/ 0 w 8"/>
                  <a:gd name="T19" fmla="*/ 0 h 11"/>
                  <a:gd name="T20" fmla="*/ 8 w 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8" h="11">
                    <a:moveTo>
                      <a:pt x="8" y="3"/>
                    </a:moveTo>
                    <a:lnTo>
                      <a:pt x="8" y="11"/>
                    </a:lnTo>
                    <a:lnTo>
                      <a:pt x="1" y="6"/>
                    </a:lnTo>
                    <a:lnTo>
                      <a:pt x="6" y="0"/>
                    </a:lnTo>
                    <a:lnTo>
                      <a:pt x="0" y="3"/>
                    </a:lnTo>
                    <a:lnTo>
                      <a:pt x="8" y="3"/>
                    </a:lnTo>
                    <a:close/>
                  </a:path>
                </a:pathLst>
              </a:custGeom>
              <a:solidFill>
                <a:srgbClr val="000000"/>
              </a:solidFill>
              <a:ln w="9525">
                <a:noFill/>
                <a:round/>
                <a:headEnd/>
                <a:tailEnd/>
              </a:ln>
            </p:spPr>
            <p:txBody>
              <a:bodyPr/>
              <a:lstStyle/>
              <a:p>
                <a:endParaRPr lang="he-IL"/>
              </a:p>
            </p:txBody>
          </p:sp>
          <p:sp>
            <p:nvSpPr>
              <p:cNvPr id="968" name="Freeform 163"/>
              <p:cNvSpPr>
                <a:spLocks/>
              </p:cNvSpPr>
              <p:nvPr/>
            </p:nvSpPr>
            <p:spPr bwMode="auto">
              <a:xfrm>
                <a:off x="4331" y="2573"/>
                <a:ext cx="141" cy="197"/>
              </a:xfrm>
              <a:custGeom>
                <a:avLst/>
                <a:gdLst>
                  <a:gd name="T0" fmla="*/ 128 w 141"/>
                  <a:gd name="T1" fmla="*/ 197 h 197"/>
                  <a:gd name="T2" fmla="*/ 127 w 141"/>
                  <a:gd name="T3" fmla="*/ 189 h 197"/>
                  <a:gd name="T4" fmla="*/ 125 w 141"/>
                  <a:gd name="T5" fmla="*/ 182 h 197"/>
                  <a:gd name="T6" fmla="*/ 122 w 141"/>
                  <a:gd name="T7" fmla="*/ 175 h 197"/>
                  <a:gd name="T8" fmla="*/ 119 w 141"/>
                  <a:gd name="T9" fmla="*/ 169 h 197"/>
                  <a:gd name="T10" fmla="*/ 115 w 141"/>
                  <a:gd name="T11" fmla="*/ 163 h 197"/>
                  <a:gd name="T12" fmla="*/ 111 w 141"/>
                  <a:gd name="T13" fmla="*/ 158 h 197"/>
                  <a:gd name="T14" fmla="*/ 105 w 141"/>
                  <a:gd name="T15" fmla="*/ 152 h 197"/>
                  <a:gd name="T16" fmla="*/ 100 w 141"/>
                  <a:gd name="T17" fmla="*/ 146 h 197"/>
                  <a:gd name="T18" fmla="*/ 88 w 141"/>
                  <a:gd name="T19" fmla="*/ 137 h 197"/>
                  <a:gd name="T20" fmla="*/ 76 w 141"/>
                  <a:gd name="T21" fmla="*/ 128 h 197"/>
                  <a:gd name="T22" fmla="*/ 63 w 141"/>
                  <a:gd name="T23" fmla="*/ 120 h 197"/>
                  <a:gd name="T24" fmla="*/ 51 w 141"/>
                  <a:gd name="T25" fmla="*/ 111 h 197"/>
                  <a:gd name="T26" fmla="*/ 45 w 141"/>
                  <a:gd name="T27" fmla="*/ 106 h 197"/>
                  <a:gd name="T28" fmla="*/ 39 w 141"/>
                  <a:gd name="T29" fmla="*/ 101 h 197"/>
                  <a:gd name="T30" fmla="*/ 34 w 141"/>
                  <a:gd name="T31" fmla="*/ 96 h 197"/>
                  <a:gd name="T32" fmla="*/ 29 w 141"/>
                  <a:gd name="T33" fmla="*/ 91 h 197"/>
                  <a:gd name="T34" fmla="*/ 24 w 141"/>
                  <a:gd name="T35" fmla="*/ 86 h 197"/>
                  <a:gd name="T36" fmla="*/ 20 w 141"/>
                  <a:gd name="T37" fmla="*/ 81 h 197"/>
                  <a:gd name="T38" fmla="*/ 16 w 141"/>
                  <a:gd name="T39" fmla="*/ 75 h 197"/>
                  <a:gd name="T40" fmla="*/ 13 w 141"/>
                  <a:gd name="T41" fmla="*/ 69 h 197"/>
                  <a:gd name="T42" fmla="*/ 10 w 141"/>
                  <a:gd name="T43" fmla="*/ 63 h 197"/>
                  <a:gd name="T44" fmla="*/ 7 w 141"/>
                  <a:gd name="T45" fmla="*/ 57 h 197"/>
                  <a:gd name="T46" fmla="*/ 5 w 141"/>
                  <a:gd name="T47" fmla="*/ 50 h 197"/>
                  <a:gd name="T48" fmla="*/ 3 w 141"/>
                  <a:gd name="T49" fmla="*/ 43 h 197"/>
                  <a:gd name="T50" fmla="*/ 2 w 141"/>
                  <a:gd name="T51" fmla="*/ 36 h 197"/>
                  <a:gd name="T52" fmla="*/ 1 w 141"/>
                  <a:gd name="T53" fmla="*/ 29 h 197"/>
                  <a:gd name="T54" fmla="*/ 0 w 141"/>
                  <a:gd name="T55" fmla="*/ 21 h 197"/>
                  <a:gd name="T56" fmla="*/ 0 w 141"/>
                  <a:gd name="T57" fmla="*/ 13 h 197"/>
                  <a:gd name="T58" fmla="*/ 0 w 141"/>
                  <a:gd name="T59" fmla="*/ 10 h 197"/>
                  <a:gd name="T60" fmla="*/ 1 w 141"/>
                  <a:gd name="T61" fmla="*/ 7 h 197"/>
                  <a:gd name="T62" fmla="*/ 2 w 141"/>
                  <a:gd name="T63" fmla="*/ 0 h 197"/>
                  <a:gd name="T64" fmla="*/ 6 w 141"/>
                  <a:gd name="T65" fmla="*/ 4 h 197"/>
                  <a:gd name="T66" fmla="*/ 10 w 141"/>
                  <a:gd name="T67" fmla="*/ 8 h 197"/>
                  <a:gd name="T68" fmla="*/ 17 w 141"/>
                  <a:gd name="T69" fmla="*/ 14 h 197"/>
                  <a:gd name="T70" fmla="*/ 25 w 141"/>
                  <a:gd name="T71" fmla="*/ 18 h 197"/>
                  <a:gd name="T72" fmla="*/ 34 w 141"/>
                  <a:gd name="T73" fmla="*/ 22 h 197"/>
                  <a:gd name="T74" fmla="*/ 52 w 141"/>
                  <a:gd name="T75" fmla="*/ 28 h 197"/>
                  <a:gd name="T76" fmla="*/ 61 w 141"/>
                  <a:gd name="T77" fmla="*/ 32 h 197"/>
                  <a:gd name="T78" fmla="*/ 70 w 141"/>
                  <a:gd name="T79" fmla="*/ 36 h 197"/>
                  <a:gd name="T80" fmla="*/ 84 w 141"/>
                  <a:gd name="T81" fmla="*/ 44 h 197"/>
                  <a:gd name="T82" fmla="*/ 97 w 141"/>
                  <a:gd name="T83" fmla="*/ 53 h 197"/>
                  <a:gd name="T84" fmla="*/ 103 w 141"/>
                  <a:gd name="T85" fmla="*/ 57 h 197"/>
                  <a:gd name="T86" fmla="*/ 109 w 141"/>
                  <a:gd name="T87" fmla="*/ 62 h 197"/>
                  <a:gd name="T88" fmla="*/ 115 w 141"/>
                  <a:gd name="T89" fmla="*/ 67 h 197"/>
                  <a:gd name="T90" fmla="*/ 119 w 141"/>
                  <a:gd name="T91" fmla="*/ 72 h 197"/>
                  <a:gd name="T92" fmla="*/ 124 w 141"/>
                  <a:gd name="T93" fmla="*/ 78 h 197"/>
                  <a:gd name="T94" fmla="*/ 128 w 141"/>
                  <a:gd name="T95" fmla="*/ 84 h 197"/>
                  <a:gd name="T96" fmla="*/ 131 w 141"/>
                  <a:gd name="T97" fmla="*/ 90 h 197"/>
                  <a:gd name="T98" fmla="*/ 133 w 141"/>
                  <a:gd name="T99" fmla="*/ 93 h 197"/>
                  <a:gd name="T100" fmla="*/ 134 w 141"/>
                  <a:gd name="T101" fmla="*/ 97 h 197"/>
                  <a:gd name="T102" fmla="*/ 137 w 141"/>
                  <a:gd name="T103" fmla="*/ 104 h 197"/>
                  <a:gd name="T104" fmla="*/ 139 w 141"/>
                  <a:gd name="T105" fmla="*/ 111 h 197"/>
                  <a:gd name="T106" fmla="*/ 141 w 141"/>
                  <a:gd name="T107" fmla="*/ 119 h 197"/>
                  <a:gd name="T108" fmla="*/ 141 w 141"/>
                  <a:gd name="T109" fmla="*/ 128 h 197"/>
                  <a:gd name="T110" fmla="*/ 141 w 141"/>
                  <a:gd name="T111" fmla="*/ 161 h 197"/>
                  <a:gd name="T112" fmla="*/ 128 w 141"/>
                  <a:gd name="T113" fmla="*/ 197 h 1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
                  <a:gd name="T172" fmla="*/ 0 h 197"/>
                  <a:gd name="T173" fmla="*/ 141 w 141"/>
                  <a:gd name="T174" fmla="*/ 197 h 1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 h="197">
                    <a:moveTo>
                      <a:pt x="128" y="197"/>
                    </a:moveTo>
                    <a:lnTo>
                      <a:pt x="127" y="189"/>
                    </a:lnTo>
                    <a:lnTo>
                      <a:pt x="125" y="182"/>
                    </a:lnTo>
                    <a:lnTo>
                      <a:pt x="122" y="175"/>
                    </a:lnTo>
                    <a:lnTo>
                      <a:pt x="119" y="169"/>
                    </a:lnTo>
                    <a:lnTo>
                      <a:pt x="115" y="163"/>
                    </a:lnTo>
                    <a:lnTo>
                      <a:pt x="111" y="158"/>
                    </a:lnTo>
                    <a:lnTo>
                      <a:pt x="105" y="152"/>
                    </a:lnTo>
                    <a:lnTo>
                      <a:pt x="100" y="146"/>
                    </a:lnTo>
                    <a:lnTo>
                      <a:pt x="88" y="137"/>
                    </a:lnTo>
                    <a:lnTo>
                      <a:pt x="76" y="128"/>
                    </a:lnTo>
                    <a:lnTo>
                      <a:pt x="63" y="120"/>
                    </a:lnTo>
                    <a:lnTo>
                      <a:pt x="51" y="111"/>
                    </a:lnTo>
                    <a:lnTo>
                      <a:pt x="45" y="106"/>
                    </a:lnTo>
                    <a:lnTo>
                      <a:pt x="39" y="101"/>
                    </a:lnTo>
                    <a:lnTo>
                      <a:pt x="34" y="96"/>
                    </a:lnTo>
                    <a:lnTo>
                      <a:pt x="29" y="91"/>
                    </a:lnTo>
                    <a:lnTo>
                      <a:pt x="24" y="86"/>
                    </a:lnTo>
                    <a:lnTo>
                      <a:pt x="20" y="81"/>
                    </a:lnTo>
                    <a:lnTo>
                      <a:pt x="16" y="75"/>
                    </a:lnTo>
                    <a:lnTo>
                      <a:pt x="13" y="69"/>
                    </a:lnTo>
                    <a:lnTo>
                      <a:pt x="10" y="63"/>
                    </a:lnTo>
                    <a:lnTo>
                      <a:pt x="7" y="57"/>
                    </a:lnTo>
                    <a:lnTo>
                      <a:pt x="5" y="50"/>
                    </a:lnTo>
                    <a:lnTo>
                      <a:pt x="3" y="43"/>
                    </a:lnTo>
                    <a:lnTo>
                      <a:pt x="2" y="36"/>
                    </a:lnTo>
                    <a:lnTo>
                      <a:pt x="1" y="29"/>
                    </a:lnTo>
                    <a:lnTo>
                      <a:pt x="0" y="21"/>
                    </a:lnTo>
                    <a:lnTo>
                      <a:pt x="0" y="13"/>
                    </a:lnTo>
                    <a:lnTo>
                      <a:pt x="0" y="10"/>
                    </a:lnTo>
                    <a:lnTo>
                      <a:pt x="1" y="7"/>
                    </a:lnTo>
                    <a:lnTo>
                      <a:pt x="2" y="0"/>
                    </a:lnTo>
                    <a:lnTo>
                      <a:pt x="6" y="4"/>
                    </a:lnTo>
                    <a:lnTo>
                      <a:pt x="10" y="8"/>
                    </a:lnTo>
                    <a:lnTo>
                      <a:pt x="17" y="14"/>
                    </a:lnTo>
                    <a:lnTo>
                      <a:pt x="25" y="18"/>
                    </a:lnTo>
                    <a:lnTo>
                      <a:pt x="34" y="22"/>
                    </a:lnTo>
                    <a:lnTo>
                      <a:pt x="52" y="28"/>
                    </a:lnTo>
                    <a:lnTo>
                      <a:pt x="61" y="32"/>
                    </a:lnTo>
                    <a:lnTo>
                      <a:pt x="70" y="36"/>
                    </a:lnTo>
                    <a:lnTo>
                      <a:pt x="84" y="44"/>
                    </a:lnTo>
                    <a:lnTo>
                      <a:pt x="97" y="53"/>
                    </a:lnTo>
                    <a:lnTo>
                      <a:pt x="103" y="57"/>
                    </a:lnTo>
                    <a:lnTo>
                      <a:pt x="109" y="62"/>
                    </a:lnTo>
                    <a:lnTo>
                      <a:pt x="115" y="67"/>
                    </a:lnTo>
                    <a:lnTo>
                      <a:pt x="119" y="72"/>
                    </a:lnTo>
                    <a:lnTo>
                      <a:pt x="124" y="78"/>
                    </a:lnTo>
                    <a:lnTo>
                      <a:pt x="128" y="84"/>
                    </a:lnTo>
                    <a:lnTo>
                      <a:pt x="131" y="90"/>
                    </a:lnTo>
                    <a:lnTo>
                      <a:pt x="133" y="93"/>
                    </a:lnTo>
                    <a:lnTo>
                      <a:pt x="134" y="97"/>
                    </a:lnTo>
                    <a:lnTo>
                      <a:pt x="137" y="104"/>
                    </a:lnTo>
                    <a:lnTo>
                      <a:pt x="139" y="111"/>
                    </a:lnTo>
                    <a:lnTo>
                      <a:pt x="141" y="119"/>
                    </a:lnTo>
                    <a:lnTo>
                      <a:pt x="141" y="128"/>
                    </a:lnTo>
                    <a:lnTo>
                      <a:pt x="141" y="161"/>
                    </a:lnTo>
                    <a:lnTo>
                      <a:pt x="128" y="197"/>
                    </a:lnTo>
                    <a:close/>
                  </a:path>
                </a:pathLst>
              </a:custGeom>
              <a:solidFill>
                <a:srgbClr val="000000"/>
              </a:solidFill>
              <a:ln w="9525">
                <a:noFill/>
                <a:round/>
                <a:headEnd/>
                <a:tailEnd/>
              </a:ln>
            </p:spPr>
            <p:txBody>
              <a:bodyPr/>
              <a:lstStyle/>
              <a:p>
                <a:endParaRPr lang="he-IL"/>
              </a:p>
            </p:txBody>
          </p:sp>
          <p:sp>
            <p:nvSpPr>
              <p:cNvPr id="969" name="Freeform 164"/>
              <p:cNvSpPr>
                <a:spLocks/>
              </p:cNvSpPr>
              <p:nvPr/>
            </p:nvSpPr>
            <p:spPr bwMode="auto">
              <a:xfrm>
                <a:off x="4380" y="2681"/>
                <a:ext cx="82" cy="89"/>
              </a:xfrm>
              <a:custGeom>
                <a:avLst/>
                <a:gdLst>
                  <a:gd name="T0" fmla="*/ 75 w 82"/>
                  <a:gd name="T1" fmla="*/ 89 h 89"/>
                  <a:gd name="T2" fmla="*/ 74 w 82"/>
                  <a:gd name="T3" fmla="*/ 82 h 89"/>
                  <a:gd name="T4" fmla="*/ 73 w 82"/>
                  <a:gd name="T5" fmla="*/ 75 h 89"/>
                  <a:gd name="T6" fmla="*/ 70 w 82"/>
                  <a:gd name="T7" fmla="*/ 69 h 89"/>
                  <a:gd name="T8" fmla="*/ 67 w 82"/>
                  <a:gd name="T9" fmla="*/ 63 h 89"/>
                  <a:gd name="T10" fmla="*/ 63 w 82"/>
                  <a:gd name="T11" fmla="*/ 57 h 89"/>
                  <a:gd name="T12" fmla="*/ 59 w 82"/>
                  <a:gd name="T13" fmla="*/ 52 h 89"/>
                  <a:gd name="T14" fmla="*/ 53 w 82"/>
                  <a:gd name="T15" fmla="*/ 47 h 89"/>
                  <a:gd name="T16" fmla="*/ 48 w 82"/>
                  <a:gd name="T17" fmla="*/ 41 h 89"/>
                  <a:gd name="T18" fmla="*/ 37 w 82"/>
                  <a:gd name="T19" fmla="*/ 32 h 89"/>
                  <a:gd name="T20" fmla="*/ 25 w 82"/>
                  <a:gd name="T21" fmla="*/ 23 h 89"/>
                  <a:gd name="T22" fmla="*/ 12 w 82"/>
                  <a:gd name="T23" fmla="*/ 15 h 89"/>
                  <a:gd name="T24" fmla="*/ 0 w 82"/>
                  <a:gd name="T25" fmla="*/ 6 h 89"/>
                  <a:gd name="T26" fmla="*/ 4 w 82"/>
                  <a:gd name="T27" fmla="*/ 0 h 89"/>
                  <a:gd name="T28" fmla="*/ 16 w 82"/>
                  <a:gd name="T29" fmla="*/ 9 h 89"/>
                  <a:gd name="T30" fmla="*/ 29 w 82"/>
                  <a:gd name="T31" fmla="*/ 17 h 89"/>
                  <a:gd name="T32" fmla="*/ 41 w 82"/>
                  <a:gd name="T33" fmla="*/ 26 h 89"/>
                  <a:gd name="T34" fmla="*/ 53 w 82"/>
                  <a:gd name="T35" fmla="*/ 36 h 89"/>
                  <a:gd name="T36" fmla="*/ 60 w 82"/>
                  <a:gd name="T37" fmla="*/ 41 h 89"/>
                  <a:gd name="T38" fmla="*/ 65 w 82"/>
                  <a:gd name="T39" fmla="*/ 47 h 89"/>
                  <a:gd name="T40" fmla="*/ 69 w 82"/>
                  <a:gd name="T41" fmla="*/ 53 h 89"/>
                  <a:gd name="T42" fmla="*/ 73 w 82"/>
                  <a:gd name="T43" fmla="*/ 59 h 89"/>
                  <a:gd name="T44" fmla="*/ 77 w 82"/>
                  <a:gd name="T45" fmla="*/ 66 h 89"/>
                  <a:gd name="T46" fmla="*/ 80 w 82"/>
                  <a:gd name="T47" fmla="*/ 73 h 89"/>
                  <a:gd name="T48" fmla="*/ 81 w 82"/>
                  <a:gd name="T49" fmla="*/ 81 h 89"/>
                  <a:gd name="T50" fmla="*/ 82 w 82"/>
                  <a:gd name="T51" fmla="*/ 88 h 89"/>
                  <a:gd name="T52" fmla="*/ 75 w 82"/>
                  <a:gd name="T53" fmla="*/ 89 h 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2"/>
                  <a:gd name="T82" fmla="*/ 0 h 89"/>
                  <a:gd name="T83" fmla="*/ 82 w 82"/>
                  <a:gd name="T84" fmla="*/ 89 h 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2" h="89">
                    <a:moveTo>
                      <a:pt x="75" y="89"/>
                    </a:moveTo>
                    <a:lnTo>
                      <a:pt x="74" y="82"/>
                    </a:lnTo>
                    <a:lnTo>
                      <a:pt x="73" y="75"/>
                    </a:lnTo>
                    <a:lnTo>
                      <a:pt x="70" y="69"/>
                    </a:lnTo>
                    <a:lnTo>
                      <a:pt x="67" y="63"/>
                    </a:lnTo>
                    <a:lnTo>
                      <a:pt x="63" y="57"/>
                    </a:lnTo>
                    <a:lnTo>
                      <a:pt x="59" y="52"/>
                    </a:lnTo>
                    <a:lnTo>
                      <a:pt x="53" y="47"/>
                    </a:lnTo>
                    <a:lnTo>
                      <a:pt x="48" y="41"/>
                    </a:lnTo>
                    <a:lnTo>
                      <a:pt x="37" y="32"/>
                    </a:lnTo>
                    <a:lnTo>
                      <a:pt x="25" y="23"/>
                    </a:lnTo>
                    <a:lnTo>
                      <a:pt x="12" y="15"/>
                    </a:lnTo>
                    <a:lnTo>
                      <a:pt x="0" y="6"/>
                    </a:lnTo>
                    <a:lnTo>
                      <a:pt x="4" y="0"/>
                    </a:lnTo>
                    <a:lnTo>
                      <a:pt x="16" y="9"/>
                    </a:lnTo>
                    <a:lnTo>
                      <a:pt x="29" y="17"/>
                    </a:lnTo>
                    <a:lnTo>
                      <a:pt x="41" y="26"/>
                    </a:lnTo>
                    <a:lnTo>
                      <a:pt x="53" y="36"/>
                    </a:lnTo>
                    <a:lnTo>
                      <a:pt x="60" y="41"/>
                    </a:lnTo>
                    <a:lnTo>
                      <a:pt x="65" y="47"/>
                    </a:lnTo>
                    <a:lnTo>
                      <a:pt x="69" y="53"/>
                    </a:lnTo>
                    <a:lnTo>
                      <a:pt x="73" y="59"/>
                    </a:lnTo>
                    <a:lnTo>
                      <a:pt x="77" y="66"/>
                    </a:lnTo>
                    <a:lnTo>
                      <a:pt x="80" y="73"/>
                    </a:lnTo>
                    <a:lnTo>
                      <a:pt x="81" y="81"/>
                    </a:lnTo>
                    <a:lnTo>
                      <a:pt x="82" y="88"/>
                    </a:lnTo>
                    <a:lnTo>
                      <a:pt x="75" y="89"/>
                    </a:lnTo>
                    <a:close/>
                  </a:path>
                </a:pathLst>
              </a:custGeom>
              <a:solidFill>
                <a:srgbClr val="000000"/>
              </a:solidFill>
              <a:ln w="9525">
                <a:noFill/>
                <a:round/>
                <a:headEnd/>
                <a:tailEnd/>
              </a:ln>
            </p:spPr>
            <p:txBody>
              <a:bodyPr/>
              <a:lstStyle/>
              <a:p>
                <a:endParaRPr lang="he-IL"/>
              </a:p>
            </p:txBody>
          </p:sp>
          <p:sp>
            <p:nvSpPr>
              <p:cNvPr id="970" name="Freeform 165"/>
              <p:cNvSpPr>
                <a:spLocks/>
              </p:cNvSpPr>
              <p:nvPr/>
            </p:nvSpPr>
            <p:spPr bwMode="auto">
              <a:xfrm>
                <a:off x="4327" y="2586"/>
                <a:ext cx="57" cy="101"/>
              </a:xfrm>
              <a:custGeom>
                <a:avLst/>
                <a:gdLst>
                  <a:gd name="T0" fmla="*/ 52 w 57"/>
                  <a:gd name="T1" fmla="*/ 101 h 101"/>
                  <a:gd name="T2" fmla="*/ 46 w 57"/>
                  <a:gd name="T3" fmla="*/ 96 h 101"/>
                  <a:gd name="T4" fmla="*/ 41 w 57"/>
                  <a:gd name="T5" fmla="*/ 91 h 101"/>
                  <a:gd name="T6" fmla="*/ 35 w 57"/>
                  <a:gd name="T7" fmla="*/ 86 h 101"/>
                  <a:gd name="T8" fmla="*/ 30 w 57"/>
                  <a:gd name="T9" fmla="*/ 81 h 101"/>
                  <a:gd name="T10" fmla="*/ 25 w 57"/>
                  <a:gd name="T11" fmla="*/ 76 h 101"/>
                  <a:gd name="T12" fmla="*/ 21 w 57"/>
                  <a:gd name="T13" fmla="*/ 70 h 101"/>
                  <a:gd name="T14" fmla="*/ 17 w 57"/>
                  <a:gd name="T15" fmla="*/ 64 h 101"/>
                  <a:gd name="T16" fmla="*/ 14 w 57"/>
                  <a:gd name="T17" fmla="*/ 58 h 101"/>
                  <a:gd name="T18" fmla="*/ 11 w 57"/>
                  <a:gd name="T19" fmla="*/ 52 h 101"/>
                  <a:gd name="T20" fmla="*/ 8 w 57"/>
                  <a:gd name="T21" fmla="*/ 45 h 101"/>
                  <a:gd name="T22" fmla="*/ 6 w 57"/>
                  <a:gd name="T23" fmla="*/ 39 h 101"/>
                  <a:gd name="T24" fmla="*/ 4 w 57"/>
                  <a:gd name="T25" fmla="*/ 31 h 101"/>
                  <a:gd name="T26" fmla="*/ 2 w 57"/>
                  <a:gd name="T27" fmla="*/ 24 h 101"/>
                  <a:gd name="T28" fmla="*/ 1 w 57"/>
                  <a:gd name="T29" fmla="*/ 17 h 101"/>
                  <a:gd name="T30" fmla="*/ 1 w 57"/>
                  <a:gd name="T31" fmla="*/ 9 h 101"/>
                  <a:gd name="T32" fmla="*/ 0 w 57"/>
                  <a:gd name="T33" fmla="*/ 0 h 101"/>
                  <a:gd name="T34" fmla="*/ 8 w 57"/>
                  <a:gd name="T35" fmla="*/ 0 h 101"/>
                  <a:gd name="T36" fmla="*/ 8 w 57"/>
                  <a:gd name="T37" fmla="*/ 8 h 101"/>
                  <a:gd name="T38" fmla="*/ 8 w 57"/>
                  <a:gd name="T39" fmla="*/ 16 h 101"/>
                  <a:gd name="T40" fmla="*/ 10 w 57"/>
                  <a:gd name="T41" fmla="*/ 23 h 101"/>
                  <a:gd name="T42" fmla="*/ 11 w 57"/>
                  <a:gd name="T43" fmla="*/ 30 h 101"/>
                  <a:gd name="T44" fmla="*/ 13 w 57"/>
                  <a:gd name="T45" fmla="*/ 36 h 101"/>
                  <a:gd name="T46" fmla="*/ 15 w 57"/>
                  <a:gd name="T47" fmla="*/ 43 h 101"/>
                  <a:gd name="T48" fmla="*/ 17 w 57"/>
                  <a:gd name="T49" fmla="*/ 49 h 101"/>
                  <a:gd name="T50" fmla="*/ 20 w 57"/>
                  <a:gd name="T51" fmla="*/ 54 h 101"/>
                  <a:gd name="T52" fmla="*/ 23 w 57"/>
                  <a:gd name="T53" fmla="*/ 60 h 101"/>
                  <a:gd name="T54" fmla="*/ 27 w 57"/>
                  <a:gd name="T55" fmla="*/ 65 h 101"/>
                  <a:gd name="T56" fmla="*/ 31 w 57"/>
                  <a:gd name="T57" fmla="*/ 71 h 101"/>
                  <a:gd name="T58" fmla="*/ 36 w 57"/>
                  <a:gd name="T59" fmla="*/ 76 h 101"/>
                  <a:gd name="T60" fmla="*/ 40 w 57"/>
                  <a:gd name="T61" fmla="*/ 81 h 101"/>
                  <a:gd name="T62" fmla="*/ 46 w 57"/>
                  <a:gd name="T63" fmla="*/ 86 h 101"/>
                  <a:gd name="T64" fmla="*/ 51 w 57"/>
                  <a:gd name="T65" fmla="*/ 90 h 101"/>
                  <a:gd name="T66" fmla="*/ 57 w 57"/>
                  <a:gd name="T67" fmla="*/ 95 h 101"/>
                  <a:gd name="T68" fmla="*/ 52 w 57"/>
                  <a:gd name="T69" fmla="*/ 101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
                  <a:gd name="T106" fmla="*/ 0 h 101"/>
                  <a:gd name="T107" fmla="*/ 57 w 57"/>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 h="101">
                    <a:moveTo>
                      <a:pt x="52" y="101"/>
                    </a:moveTo>
                    <a:lnTo>
                      <a:pt x="46" y="96"/>
                    </a:lnTo>
                    <a:lnTo>
                      <a:pt x="41" y="91"/>
                    </a:lnTo>
                    <a:lnTo>
                      <a:pt x="35" y="86"/>
                    </a:lnTo>
                    <a:lnTo>
                      <a:pt x="30" y="81"/>
                    </a:lnTo>
                    <a:lnTo>
                      <a:pt x="25" y="76"/>
                    </a:lnTo>
                    <a:lnTo>
                      <a:pt x="21" y="70"/>
                    </a:lnTo>
                    <a:lnTo>
                      <a:pt x="17" y="64"/>
                    </a:lnTo>
                    <a:lnTo>
                      <a:pt x="14" y="58"/>
                    </a:lnTo>
                    <a:lnTo>
                      <a:pt x="11" y="52"/>
                    </a:lnTo>
                    <a:lnTo>
                      <a:pt x="8" y="45"/>
                    </a:lnTo>
                    <a:lnTo>
                      <a:pt x="6" y="39"/>
                    </a:lnTo>
                    <a:lnTo>
                      <a:pt x="4" y="31"/>
                    </a:lnTo>
                    <a:lnTo>
                      <a:pt x="2" y="24"/>
                    </a:lnTo>
                    <a:lnTo>
                      <a:pt x="1" y="17"/>
                    </a:lnTo>
                    <a:lnTo>
                      <a:pt x="1" y="9"/>
                    </a:lnTo>
                    <a:lnTo>
                      <a:pt x="0" y="0"/>
                    </a:lnTo>
                    <a:lnTo>
                      <a:pt x="8" y="0"/>
                    </a:lnTo>
                    <a:lnTo>
                      <a:pt x="8" y="8"/>
                    </a:lnTo>
                    <a:lnTo>
                      <a:pt x="8" y="16"/>
                    </a:lnTo>
                    <a:lnTo>
                      <a:pt x="10" y="23"/>
                    </a:lnTo>
                    <a:lnTo>
                      <a:pt x="11" y="30"/>
                    </a:lnTo>
                    <a:lnTo>
                      <a:pt x="13" y="36"/>
                    </a:lnTo>
                    <a:lnTo>
                      <a:pt x="15" y="43"/>
                    </a:lnTo>
                    <a:lnTo>
                      <a:pt x="17" y="49"/>
                    </a:lnTo>
                    <a:lnTo>
                      <a:pt x="20" y="54"/>
                    </a:lnTo>
                    <a:lnTo>
                      <a:pt x="23" y="60"/>
                    </a:lnTo>
                    <a:lnTo>
                      <a:pt x="27" y="65"/>
                    </a:lnTo>
                    <a:lnTo>
                      <a:pt x="31" y="71"/>
                    </a:lnTo>
                    <a:lnTo>
                      <a:pt x="36" y="76"/>
                    </a:lnTo>
                    <a:lnTo>
                      <a:pt x="40" y="81"/>
                    </a:lnTo>
                    <a:lnTo>
                      <a:pt x="46" y="86"/>
                    </a:lnTo>
                    <a:lnTo>
                      <a:pt x="51" y="90"/>
                    </a:lnTo>
                    <a:lnTo>
                      <a:pt x="57" y="95"/>
                    </a:lnTo>
                    <a:lnTo>
                      <a:pt x="52" y="101"/>
                    </a:lnTo>
                    <a:close/>
                  </a:path>
                </a:pathLst>
              </a:custGeom>
              <a:solidFill>
                <a:srgbClr val="000000"/>
              </a:solidFill>
              <a:ln w="9525">
                <a:noFill/>
                <a:round/>
                <a:headEnd/>
                <a:tailEnd/>
              </a:ln>
            </p:spPr>
            <p:txBody>
              <a:bodyPr/>
              <a:lstStyle/>
              <a:p>
                <a:endParaRPr lang="he-IL"/>
              </a:p>
            </p:txBody>
          </p:sp>
          <p:sp>
            <p:nvSpPr>
              <p:cNvPr id="971" name="Freeform 166"/>
              <p:cNvSpPr>
                <a:spLocks/>
              </p:cNvSpPr>
              <p:nvPr/>
            </p:nvSpPr>
            <p:spPr bwMode="auto">
              <a:xfrm>
                <a:off x="4379" y="2681"/>
                <a:ext cx="5" cy="6"/>
              </a:xfrm>
              <a:custGeom>
                <a:avLst/>
                <a:gdLst>
                  <a:gd name="T0" fmla="*/ 1 w 5"/>
                  <a:gd name="T1" fmla="*/ 6 h 6"/>
                  <a:gd name="T2" fmla="*/ 0 w 5"/>
                  <a:gd name="T3" fmla="*/ 6 h 6"/>
                  <a:gd name="T4" fmla="*/ 5 w 5"/>
                  <a:gd name="T5" fmla="*/ 0 h 6"/>
                  <a:gd name="T6" fmla="*/ 1 w 5"/>
                  <a:gd name="T7" fmla="*/ 6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1" y="6"/>
                    </a:moveTo>
                    <a:lnTo>
                      <a:pt x="0" y="6"/>
                    </a:lnTo>
                    <a:lnTo>
                      <a:pt x="5" y="0"/>
                    </a:lnTo>
                    <a:lnTo>
                      <a:pt x="1" y="6"/>
                    </a:lnTo>
                    <a:close/>
                  </a:path>
                </a:pathLst>
              </a:custGeom>
              <a:solidFill>
                <a:srgbClr val="000000"/>
              </a:solidFill>
              <a:ln w="9525">
                <a:noFill/>
                <a:round/>
                <a:headEnd/>
                <a:tailEnd/>
              </a:ln>
            </p:spPr>
            <p:txBody>
              <a:bodyPr/>
              <a:lstStyle/>
              <a:p>
                <a:endParaRPr lang="he-IL"/>
              </a:p>
            </p:txBody>
          </p:sp>
          <p:sp>
            <p:nvSpPr>
              <p:cNvPr id="972" name="Freeform 167"/>
              <p:cNvSpPr>
                <a:spLocks/>
              </p:cNvSpPr>
              <p:nvPr/>
            </p:nvSpPr>
            <p:spPr bwMode="auto">
              <a:xfrm>
                <a:off x="4327" y="2572"/>
                <a:ext cx="10" cy="15"/>
              </a:xfrm>
              <a:custGeom>
                <a:avLst/>
                <a:gdLst>
                  <a:gd name="T0" fmla="*/ 0 w 10"/>
                  <a:gd name="T1" fmla="*/ 14 h 15"/>
                  <a:gd name="T2" fmla="*/ 1 w 10"/>
                  <a:gd name="T3" fmla="*/ 10 h 15"/>
                  <a:gd name="T4" fmla="*/ 1 w 10"/>
                  <a:gd name="T5" fmla="*/ 7 h 15"/>
                  <a:gd name="T6" fmla="*/ 2 w 10"/>
                  <a:gd name="T7" fmla="*/ 0 h 15"/>
                  <a:gd name="T8" fmla="*/ 10 w 10"/>
                  <a:gd name="T9" fmla="*/ 2 h 15"/>
                  <a:gd name="T10" fmla="*/ 8 w 10"/>
                  <a:gd name="T11" fmla="*/ 8 h 15"/>
                  <a:gd name="T12" fmla="*/ 8 w 10"/>
                  <a:gd name="T13" fmla="*/ 11 h 15"/>
                  <a:gd name="T14" fmla="*/ 8 w 10"/>
                  <a:gd name="T15" fmla="*/ 15 h 15"/>
                  <a:gd name="T16" fmla="*/ 0 w 10"/>
                  <a:gd name="T17" fmla="*/ 14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5"/>
                  <a:gd name="T29" fmla="*/ 10 w 10"/>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5">
                    <a:moveTo>
                      <a:pt x="0" y="14"/>
                    </a:moveTo>
                    <a:lnTo>
                      <a:pt x="1" y="10"/>
                    </a:lnTo>
                    <a:lnTo>
                      <a:pt x="1" y="7"/>
                    </a:lnTo>
                    <a:lnTo>
                      <a:pt x="2" y="0"/>
                    </a:lnTo>
                    <a:lnTo>
                      <a:pt x="10" y="2"/>
                    </a:lnTo>
                    <a:lnTo>
                      <a:pt x="8" y="8"/>
                    </a:lnTo>
                    <a:lnTo>
                      <a:pt x="8" y="11"/>
                    </a:lnTo>
                    <a:lnTo>
                      <a:pt x="8" y="15"/>
                    </a:lnTo>
                    <a:lnTo>
                      <a:pt x="0" y="14"/>
                    </a:lnTo>
                    <a:close/>
                  </a:path>
                </a:pathLst>
              </a:custGeom>
              <a:solidFill>
                <a:srgbClr val="000000"/>
              </a:solidFill>
              <a:ln w="9525">
                <a:noFill/>
                <a:round/>
                <a:headEnd/>
                <a:tailEnd/>
              </a:ln>
            </p:spPr>
            <p:txBody>
              <a:bodyPr/>
              <a:lstStyle/>
              <a:p>
                <a:endParaRPr lang="he-IL"/>
              </a:p>
            </p:txBody>
          </p:sp>
          <p:sp>
            <p:nvSpPr>
              <p:cNvPr id="973" name="Freeform 168"/>
              <p:cNvSpPr>
                <a:spLocks/>
              </p:cNvSpPr>
              <p:nvPr/>
            </p:nvSpPr>
            <p:spPr bwMode="auto">
              <a:xfrm>
                <a:off x="4327" y="2586"/>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he-IL"/>
              </a:p>
            </p:txBody>
          </p:sp>
          <p:sp>
            <p:nvSpPr>
              <p:cNvPr id="974" name="Freeform 169"/>
              <p:cNvSpPr>
                <a:spLocks/>
              </p:cNvSpPr>
              <p:nvPr/>
            </p:nvSpPr>
            <p:spPr bwMode="auto">
              <a:xfrm>
                <a:off x="4330" y="2570"/>
                <a:ext cx="73" cy="43"/>
              </a:xfrm>
              <a:custGeom>
                <a:avLst/>
                <a:gdLst>
                  <a:gd name="T0" fmla="*/ 6 w 73"/>
                  <a:gd name="T1" fmla="*/ 0 h 43"/>
                  <a:gd name="T2" fmla="*/ 10 w 73"/>
                  <a:gd name="T3" fmla="*/ 5 h 43"/>
                  <a:gd name="T4" fmla="*/ 13 w 73"/>
                  <a:gd name="T5" fmla="*/ 8 h 43"/>
                  <a:gd name="T6" fmla="*/ 20 w 73"/>
                  <a:gd name="T7" fmla="*/ 14 h 43"/>
                  <a:gd name="T8" fmla="*/ 28 w 73"/>
                  <a:gd name="T9" fmla="*/ 18 h 43"/>
                  <a:gd name="T10" fmla="*/ 36 w 73"/>
                  <a:gd name="T11" fmla="*/ 21 h 43"/>
                  <a:gd name="T12" fmla="*/ 54 w 73"/>
                  <a:gd name="T13" fmla="*/ 27 h 43"/>
                  <a:gd name="T14" fmla="*/ 63 w 73"/>
                  <a:gd name="T15" fmla="*/ 31 h 43"/>
                  <a:gd name="T16" fmla="*/ 73 w 73"/>
                  <a:gd name="T17" fmla="*/ 36 h 43"/>
                  <a:gd name="T18" fmla="*/ 70 w 73"/>
                  <a:gd name="T19" fmla="*/ 43 h 43"/>
                  <a:gd name="T20" fmla="*/ 60 w 73"/>
                  <a:gd name="T21" fmla="*/ 38 h 43"/>
                  <a:gd name="T22" fmla="*/ 51 w 73"/>
                  <a:gd name="T23" fmla="*/ 34 h 43"/>
                  <a:gd name="T24" fmla="*/ 33 w 73"/>
                  <a:gd name="T25" fmla="*/ 28 h 43"/>
                  <a:gd name="T26" fmla="*/ 25 w 73"/>
                  <a:gd name="T27" fmla="*/ 25 h 43"/>
                  <a:gd name="T28" fmla="*/ 16 w 73"/>
                  <a:gd name="T29" fmla="*/ 20 h 43"/>
                  <a:gd name="T30" fmla="*/ 8 w 73"/>
                  <a:gd name="T31" fmla="*/ 14 h 43"/>
                  <a:gd name="T32" fmla="*/ 4 w 73"/>
                  <a:gd name="T33" fmla="*/ 10 h 43"/>
                  <a:gd name="T34" fmla="*/ 0 w 73"/>
                  <a:gd name="T35" fmla="*/ 6 h 43"/>
                  <a:gd name="T36" fmla="*/ 6 w 73"/>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43"/>
                  <a:gd name="T59" fmla="*/ 73 w 73"/>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43">
                    <a:moveTo>
                      <a:pt x="6" y="0"/>
                    </a:moveTo>
                    <a:lnTo>
                      <a:pt x="10" y="5"/>
                    </a:lnTo>
                    <a:lnTo>
                      <a:pt x="13" y="8"/>
                    </a:lnTo>
                    <a:lnTo>
                      <a:pt x="20" y="14"/>
                    </a:lnTo>
                    <a:lnTo>
                      <a:pt x="28" y="18"/>
                    </a:lnTo>
                    <a:lnTo>
                      <a:pt x="36" y="21"/>
                    </a:lnTo>
                    <a:lnTo>
                      <a:pt x="54" y="27"/>
                    </a:lnTo>
                    <a:lnTo>
                      <a:pt x="63" y="31"/>
                    </a:lnTo>
                    <a:lnTo>
                      <a:pt x="73" y="36"/>
                    </a:lnTo>
                    <a:lnTo>
                      <a:pt x="70" y="43"/>
                    </a:lnTo>
                    <a:lnTo>
                      <a:pt x="60" y="38"/>
                    </a:lnTo>
                    <a:lnTo>
                      <a:pt x="51" y="34"/>
                    </a:lnTo>
                    <a:lnTo>
                      <a:pt x="33" y="28"/>
                    </a:lnTo>
                    <a:lnTo>
                      <a:pt x="25" y="25"/>
                    </a:lnTo>
                    <a:lnTo>
                      <a:pt x="16" y="20"/>
                    </a:lnTo>
                    <a:lnTo>
                      <a:pt x="8" y="14"/>
                    </a:lnTo>
                    <a:lnTo>
                      <a:pt x="4" y="10"/>
                    </a:lnTo>
                    <a:lnTo>
                      <a:pt x="0" y="6"/>
                    </a:lnTo>
                    <a:lnTo>
                      <a:pt x="6" y="0"/>
                    </a:lnTo>
                    <a:close/>
                  </a:path>
                </a:pathLst>
              </a:custGeom>
              <a:solidFill>
                <a:srgbClr val="000000"/>
              </a:solidFill>
              <a:ln w="9525">
                <a:noFill/>
                <a:round/>
                <a:headEnd/>
                <a:tailEnd/>
              </a:ln>
            </p:spPr>
            <p:txBody>
              <a:bodyPr/>
              <a:lstStyle/>
              <a:p>
                <a:endParaRPr lang="he-IL"/>
              </a:p>
            </p:txBody>
          </p:sp>
          <p:sp>
            <p:nvSpPr>
              <p:cNvPr id="975" name="Freeform 170"/>
              <p:cNvSpPr>
                <a:spLocks/>
              </p:cNvSpPr>
              <p:nvPr/>
            </p:nvSpPr>
            <p:spPr bwMode="auto">
              <a:xfrm>
                <a:off x="4329" y="2565"/>
                <a:ext cx="8" cy="11"/>
              </a:xfrm>
              <a:custGeom>
                <a:avLst/>
                <a:gdLst>
                  <a:gd name="T0" fmla="*/ 0 w 8"/>
                  <a:gd name="T1" fmla="*/ 7 h 11"/>
                  <a:gd name="T2" fmla="*/ 2 w 8"/>
                  <a:gd name="T3" fmla="*/ 0 h 11"/>
                  <a:gd name="T4" fmla="*/ 7 w 8"/>
                  <a:gd name="T5" fmla="*/ 5 h 11"/>
                  <a:gd name="T6" fmla="*/ 1 w 8"/>
                  <a:gd name="T7" fmla="*/ 11 h 11"/>
                  <a:gd name="T8" fmla="*/ 8 w 8"/>
                  <a:gd name="T9" fmla="*/ 9 h 11"/>
                  <a:gd name="T10" fmla="*/ 0 w 8"/>
                  <a:gd name="T11" fmla="*/ 7 h 11"/>
                  <a:gd name="T12" fmla="*/ 0 60000 65536"/>
                  <a:gd name="T13" fmla="*/ 0 60000 65536"/>
                  <a:gd name="T14" fmla="*/ 0 60000 65536"/>
                  <a:gd name="T15" fmla="*/ 0 60000 65536"/>
                  <a:gd name="T16" fmla="*/ 0 60000 65536"/>
                  <a:gd name="T17" fmla="*/ 0 60000 65536"/>
                  <a:gd name="T18" fmla="*/ 0 w 8"/>
                  <a:gd name="T19" fmla="*/ 0 h 11"/>
                  <a:gd name="T20" fmla="*/ 8 w 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8" h="11">
                    <a:moveTo>
                      <a:pt x="0" y="7"/>
                    </a:moveTo>
                    <a:lnTo>
                      <a:pt x="2" y="0"/>
                    </a:lnTo>
                    <a:lnTo>
                      <a:pt x="7" y="5"/>
                    </a:lnTo>
                    <a:lnTo>
                      <a:pt x="1" y="11"/>
                    </a:lnTo>
                    <a:lnTo>
                      <a:pt x="8" y="9"/>
                    </a:lnTo>
                    <a:lnTo>
                      <a:pt x="0" y="7"/>
                    </a:lnTo>
                    <a:close/>
                  </a:path>
                </a:pathLst>
              </a:custGeom>
              <a:solidFill>
                <a:srgbClr val="000000"/>
              </a:solidFill>
              <a:ln w="9525">
                <a:noFill/>
                <a:round/>
                <a:headEnd/>
                <a:tailEnd/>
              </a:ln>
            </p:spPr>
            <p:txBody>
              <a:bodyPr/>
              <a:lstStyle/>
              <a:p>
                <a:endParaRPr lang="he-IL"/>
              </a:p>
            </p:txBody>
          </p:sp>
          <p:sp>
            <p:nvSpPr>
              <p:cNvPr id="976" name="Freeform 171"/>
              <p:cNvSpPr>
                <a:spLocks/>
              </p:cNvSpPr>
              <p:nvPr/>
            </p:nvSpPr>
            <p:spPr bwMode="auto">
              <a:xfrm>
                <a:off x="4399" y="2606"/>
                <a:ext cx="77" cy="95"/>
              </a:xfrm>
              <a:custGeom>
                <a:avLst/>
                <a:gdLst>
                  <a:gd name="T0" fmla="*/ 4 w 77"/>
                  <a:gd name="T1" fmla="*/ 0 h 95"/>
                  <a:gd name="T2" fmla="*/ 18 w 77"/>
                  <a:gd name="T3" fmla="*/ 8 h 95"/>
                  <a:gd name="T4" fmla="*/ 31 w 77"/>
                  <a:gd name="T5" fmla="*/ 17 h 95"/>
                  <a:gd name="T6" fmla="*/ 37 w 77"/>
                  <a:gd name="T7" fmla="*/ 22 h 95"/>
                  <a:gd name="T8" fmla="*/ 44 w 77"/>
                  <a:gd name="T9" fmla="*/ 26 h 95"/>
                  <a:gd name="T10" fmla="*/ 49 w 77"/>
                  <a:gd name="T11" fmla="*/ 31 h 95"/>
                  <a:gd name="T12" fmla="*/ 54 w 77"/>
                  <a:gd name="T13" fmla="*/ 37 h 95"/>
                  <a:gd name="T14" fmla="*/ 59 w 77"/>
                  <a:gd name="T15" fmla="*/ 43 h 95"/>
                  <a:gd name="T16" fmla="*/ 63 w 77"/>
                  <a:gd name="T17" fmla="*/ 49 h 95"/>
                  <a:gd name="T18" fmla="*/ 67 w 77"/>
                  <a:gd name="T19" fmla="*/ 55 h 95"/>
                  <a:gd name="T20" fmla="*/ 68 w 77"/>
                  <a:gd name="T21" fmla="*/ 59 h 95"/>
                  <a:gd name="T22" fmla="*/ 70 w 77"/>
                  <a:gd name="T23" fmla="*/ 63 h 95"/>
                  <a:gd name="T24" fmla="*/ 72 w 77"/>
                  <a:gd name="T25" fmla="*/ 70 h 95"/>
                  <a:gd name="T26" fmla="*/ 75 w 77"/>
                  <a:gd name="T27" fmla="*/ 78 h 95"/>
                  <a:gd name="T28" fmla="*/ 76 w 77"/>
                  <a:gd name="T29" fmla="*/ 86 h 95"/>
                  <a:gd name="T30" fmla="*/ 77 w 77"/>
                  <a:gd name="T31" fmla="*/ 95 h 95"/>
                  <a:gd name="T32" fmla="*/ 70 w 77"/>
                  <a:gd name="T33" fmla="*/ 95 h 95"/>
                  <a:gd name="T34" fmla="*/ 69 w 77"/>
                  <a:gd name="T35" fmla="*/ 87 h 95"/>
                  <a:gd name="T36" fmla="*/ 67 w 77"/>
                  <a:gd name="T37" fmla="*/ 79 h 95"/>
                  <a:gd name="T38" fmla="*/ 65 w 77"/>
                  <a:gd name="T39" fmla="*/ 72 h 95"/>
                  <a:gd name="T40" fmla="*/ 63 w 77"/>
                  <a:gd name="T41" fmla="*/ 65 h 95"/>
                  <a:gd name="T42" fmla="*/ 61 w 77"/>
                  <a:gd name="T43" fmla="*/ 62 h 95"/>
                  <a:gd name="T44" fmla="*/ 60 w 77"/>
                  <a:gd name="T45" fmla="*/ 59 h 95"/>
                  <a:gd name="T46" fmla="*/ 57 w 77"/>
                  <a:gd name="T47" fmla="*/ 53 h 95"/>
                  <a:gd name="T48" fmla="*/ 53 w 77"/>
                  <a:gd name="T49" fmla="*/ 47 h 95"/>
                  <a:gd name="T50" fmla="*/ 48 w 77"/>
                  <a:gd name="T51" fmla="*/ 42 h 95"/>
                  <a:gd name="T52" fmla="*/ 44 w 77"/>
                  <a:gd name="T53" fmla="*/ 37 h 95"/>
                  <a:gd name="T54" fmla="*/ 39 w 77"/>
                  <a:gd name="T55" fmla="*/ 32 h 95"/>
                  <a:gd name="T56" fmla="*/ 32 w 77"/>
                  <a:gd name="T57" fmla="*/ 27 h 95"/>
                  <a:gd name="T58" fmla="*/ 27 w 77"/>
                  <a:gd name="T59" fmla="*/ 23 h 95"/>
                  <a:gd name="T60" fmla="*/ 14 w 77"/>
                  <a:gd name="T61" fmla="*/ 14 h 95"/>
                  <a:gd name="T62" fmla="*/ 0 w 77"/>
                  <a:gd name="T63" fmla="*/ 6 h 95"/>
                  <a:gd name="T64" fmla="*/ 4 w 77"/>
                  <a:gd name="T65" fmla="*/ 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95"/>
                  <a:gd name="T101" fmla="*/ 77 w 77"/>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95">
                    <a:moveTo>
                      <a:pt x="4" y="0"/>
                    </a:moveTo>
                    <a:lnTo>
                      <a:pt x="18" y="8"/>
                    </a:lnTo>
                    <a:lnTo>
                      <a:pt x="31" y="17"/>
                    </a:lnTo>
                    <a:lnTo>
                      <a:pt x="37" y="22"/>
                    </a:lnTo>
                    <a:lnTo>
                      <a:pt x="44" y="26"/>
                    </a:lnTo>
                    <a:lnTo>
                      <a:pt x="49" y="31"/>
                    </a:lnTo>
                    <a:lnTo>
                      <a:pt x="54" y="37"/>
                    </a:lnTo>
                    <a:lnTo>
                      <a:pt x="59" y="43"/>
                    </a:lnTo>
                    <a:lnTo>
                      <a:pt x="63" y="49"/>
                    </a:lnTo>
                    <a:lnTo>
                      <a:pt x="67" y="55"/>
                    </a:lnTo>
                    <a:lnTo>
                      <a:pt x="68" y="59"/>
                    </a:lnTo>
                    <a:lnTo>
                      <a:pt x="70" y="63"/>
                    </a:lnTo>
                    <a:lnTo>
                      <a:pt x="72" y="70"/>
                    </a:lnTo>
                    <a:lnTo>
                      <a:pt x="75" y="78"/>
                    </a:lnTo>
                    <a:lnTo>
                      <a:pt x="76" y="86"/>
                    </a:lnTo>
                    <a:lnTo>
                      <a:pt x="77" y="95"/>
                    </a:lnTo>
                    <a:lnTo>
                      <a:pt x="70" y="95"/>
                    </a:lnTo>
                    <a:lnTo>
                      <a:pt x="69" y="87"/>
                    </a:lnTo>
                    <a:lnTo>
                      <a:pt x="67" y="79"/>
                    </a:lnTo>
                    <a:lnTo>
                      <a:pt x="65" y="72"/>
                    </a:lnTo>
                    <a:lnTo>
                      <a:pt x="63" y="65"/>
                    </a:lnTo>
                    <a:lnTo>
                      <a:pt x="61" y="62"/>
                    </a:lnTo>
                    <a:lnTo>
                      <a:pt x="60" y="59"/>
                    </a:lnTo>
                    <a:lnTo>
                      <a:pt x="57" y="53"/>
                    </a:lnTo>
                    <a:lnTo>
                      <a:pt x="53" y="47"/>
                    </a:lnTo>
                    <a:lnTo>
                      <a:pt x="48" y="42"/>
                    </a:lnTo>
                    <a:lnTo>
                      <a:pt x="44" y="37"/>
                    </a:lnTo>
                    <a:lnTo>
                      <a:pt x="39" y="32"/>
                    </a:lnTo>
                    <a:lnTo>
                      <a:pt x="32" y="27"/>
                    </a:lnTo>
                    <a:lnTo>
                      <a:pt x="27" y="23"/>
                    </a:lnTo>
                    <a:lnTo>
                      <a:pt x="14" y="14"/>
                    </a:lnTo>
                    <a:lnTo>
                      <a:pt x="0" y="6"/>
                    </a:lnTo>
                    <a:lnTo>
                      <a:pt x="4" y="0"/>
                    </a:lnTo>
                    <a:close/>
                  </a:path>
                </a:pathLst>
              </a:custGeom>
              <a:solidFill>
                <a:srgbClr val="000000"/>
              </a:solidFill>
              <a:ln w="9525">
                <a:noFill/>
                <a:round/>
                <a:headEnd/>
                <a:tailEnd/>
              </a:ln>
            </p:spPr>
            <p:txBody>
              <a:bodyPr/>
              <a:lstStyle/>
              <a:p>
                <a:endParaRPr lang="he-IL"/>
              </a:p>
            </p:txBody>
          </p:sp>
          <p:sp>
            <p:nvSpPr>
              <p:cNvPr id="977" name="Freeform 172"/>
              <p:cNvSpPr>
                <a:spLocks/>
              </p:cNvSpPr>
              <p:nvPr/>
            </p:nvSpPr>
            <p:spPr bwMode="auto">
              <a:xfrm>
                <a:off x="4399" y="2606"/>
                <a:ext cx="4" cy="7"/>
              </a:xfrm>
              <a:custGeom>
                <a:avLst/>
                <a:gdLst>
                  <a:gd name="T0" fmla="*/ 4 w 4"/>
                  <a:gd name="T1" fmla="*/ 0 h 7"/>
                  <a:gd name="T2" fmla="*/ 0 w 4"/>
                  <a:gd name="T3" fmla="*/ 6 h 7"/>
                  <a:gd name="T4" fmla="*/ 1 w 4"/>
                  <a:gd name="T5" fmla="*/ 7 h 7"/>
                  <a:gd name="T6" fmla="*/ 4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4" y="0"/>
                    </a:moveTo>
                    <a:lnTo>
                      <a:pt x="0" y="6"/>
                    </a:lnTo>
                    <a:lnTo>
                      <a:pt x="1" y="7"/>
                    </a:lnTo>
                    <a:lnTo>
                      <a:pt x="4" y="0"/>
                    </a:lnTo>
                    <a:close/>
                  </a:path>
                </a:pathLst>
              </a:custGeom>
              <a:solidFill>
                <a:srgbClr val="000000"/>
              </a:solidFill>
              <a:ln w="9525">
                <a:noFill/>
                <a:round/>
                <a:headEnd/>
                <a:tailEnd/>
              </a:ln>
            </p:spPr>
            <p:txBody>
              <a:bodyPr/>
              <a:lstStyle/>
              <a:p>
                <a:endParaRPr lang="he-IL"/>
              </a:p>
            </p:txBody>
          </p:sp>
          <p:sp>
            <p:nvSpPr>
              <p:cNvPr id="978" name="Rectangle 173"/>
              <p:cNvSpPr>
                <a:spLocks noChangeArrowheads="1"/>
              </p:cNvSpPr>
              <p:nvPr/>
            </p:nvSpPr>
            <p:spPr bwMode="auto">
              <a:xfrm>
                <a:off x="4469" y="2701"/>
                <a:ext cx="7" cy="33"/>
              </a:xfrm>
              <a:prstGeom prst="rect">
                <a:avLst/>
              </a:prstGeom>
              <a:solidFill>
                <a:srgbClr val="000000"/>
              </a:solidFill>
              <a:ln w="9525">
                <a:noFill/>
                <a:miter lim="800000"/>
                <a:headEnd/>
                <a:tailEnd/>
              </a:ln>
            </p:spPr>
            <p:txBody>
              <a:bodyPr/>
              <a:lstStyle/>
              <a:p>
                <a:endParaRPr lang="he-IL"/>
              </a:p>
            </p:txBody>
          </p:sp>
          <p:sp>
            <p:nvSpPr>
              <p:cNvPr id="979" name="Freeform 174"/>
              <p:cNvSpPr>
                <a:spLocks/>
              </p:cNvSpPr>
              <p:nvPr/>
            </p:nvSpPr>
            <p:spPr bwMode="auto">
              <a:xfrm>
                <a:off x="4469" y="2701"/>
                <a:ext cx="7" cy="1"/>
              </a:xfrm>
              <a:custGeom>
                <a:avLst/>
                <a:gdLst>
                  <a:gd name="T0" fmla="*/ 7 w 7"/>
                  <a:gd name="T1" fmla="*/ 0 h 1"/>
                  <a:gd name="T2" fmla="*/ 0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7" y="0"/>
                    </a:moveTo>
                    <a:lnTo>
                      <a:pt x="0" y="0"/>
                    </a:lnTo>
                    <a:lnTo>
                      <a:pt x="7" y="0"/>
                    </a:lnTo>
                    <a:close/>
                  </a:path>
                </a:pathLst>
              </a:custGeom>
              <a:solidFill>
                <a:srgbClr val="000000"/>
              </a:solidFill>
              <a:ln w="9525">
                <a:noFill/>
                <a:round/>
                <a:headEnd/>
                <a:tailEnd/>
              </a:ln>
            </p:spPr>
            <p:txBody>
              <a:bodyPr/>
              <a:lstStyle/>
              <a:p>
                <a:endParaRPr lang="he-IL"/>
              </a:p>
            </p:txBody>
          </p:sp>
          <p:sp>
            <p:nvSpPr>
              <p:cNvPr id="980" name="Freeform 175"/>
              <p:cNvSpPr>
                <a:spLocks/>
              </p:cNvSpPr>
              <p:nvPr/>
            </p:nvSpPr>
            <p:spPr bwMode="auto">
              <a:xfrm>
                <a:off x="4455" y="2733"/>
                <a:ext cx="21" cy="38"/>
              </a:xfrm>
              <a:custGeom>
                <a:avLst/>
                <a:gdLst>
                  <a:gd name="T0" fmla="*/ 21 w 21"/>
                  <a:gd name="T1" fmla="*/ 2 h 38"/>
                  <a:gd name="T2" fmla="*/ 14 w 21"/>
                  <a:gd name="T3" fmla="*/ 0 h 38"/>
                  <a:gd name="T4" fmla="*/ 0 w 21"/>
                  <a:gd name="T5" fmla="*/ 36 h 38"/>
                  <a:gd name="T6" fmla="*/ 7 w 21"/>
                  <a:gd name="T7" fmla="*/ 38 h 38"/>
                  <a:gd name="T8" fmla="*/ 21 w 21"/>
                  <a:gd name="T9" fmla="*/ 2 h 38"/>
                  <a:gd name="T10" fmla="*/ 0 60000 65536"/>
                  <a:gd name="T11" fmla="*/ 0 60000 65536"/>
                  <a:gd name="T12" fmla="*/ 0 60000 65536"/>
                  <a:gd name="T13" fmla="*/ 0 60000 65536"/>
                  <a:gd name="T14" fmla="*/ 0 60000 65536"/>
                  <a:gd name="T15" fmla="*/ 0 w 21"/>
                  <a:gd name="T16" fmla="*/ 0 h 38"/>
                  <a:gd name="T17" fmla="*/ 21 w 21"/>
                  <a:gd name="T18" fmla="*/ 38 h 38"/>
                </a:gdLst>
                <a:ahLst/>
                <a:cxnLst>
                  <a:cxn ang="T10">
                    <a:pos x="T0" y="T1"/>
                  </a:cxn>
                  <a:cxn ang="T11">
                    <a:pos x="T2" y="T3"/>
                  </a:cxn>
                  <a:cxn ang="T12">
                    <a:pos x="T4" y="T5"/>
                  </a:cxn>
                  <a:cxn ang="T13">
                    <a:pos x="T6" y="T7"/>
                  </a:cxn>
                  <a:cxn ang="T14">
                    <a:pos x="T8" y="T9"/>
                  </a:cxn>
                </a:cxnLst>
                <a:rect l="T15" t="T16" r="T17" b="T18"/>
                <a:pathLst>
                  <a:path w="21" h="38">
                    <a:moveTo>
                      <a:pt x="21" y="2"/>
                    </a:moveTo>
                    <a:lnTo>
                      <a:pt x="14" y="0"/>
                    </a:lnTo>
                    <a:lnTo>
                      <a:pt x="0" y="36"/>
                    </a:lnTo>
                    <a:lnTo>
                      <a:pt x="7" y="38"/>
                    </a:lnTo>
                    <a:lnTo>
                      <a:pt x="21" y="2"/>
                    </a:lnTo>
                    <a:close/>
                  </a:path>
                </a:pathLst>
              </a:custGeom>
              <a:solidFill>
                <a:srgbClr val="000000"/>
              </a:solidFill>
              <a:ln w="9525">
                <a:noFill/>
                <a:round/>
                <a:headEnd/>
                <a:tailEnd/>
              </a:ln>
            </p:spPr>
            <p:txBody>
              <a:bodyPr/>
              <a:lstStyle/>
              <a:p>
                <a:endParaRPr lang="he-IL"/>
              </a:p>
            </p:txBody>
          </p:sp>
          <p:sp>
            <p:nvSpPr>
              <p:cNvPr id="981" name="Freeform 176"/>
              <p:cNvSpPr>
                <a:spLocks/>
              </p:cNvSpPr>
              <p:nvPr/>
            </p:nvSpPr>
            <p:spPr bwMode="auto">
              <a:xfrm>
                <a:off x="4469" y="2733"/>
                <a:ext cx="7" cy="2"/>
              </a:xfrm>
              <a:custGeom>
                <a:avLst/>
                <a:gdLst>
                  <a:gd name="T0" fmla="*/ 7 w 7"/>
                  <a:gd name="T1" fmla="*/ 1 h 2"/>
                  <a:gd name="T2" fmla="*/ 7 w 7"/>
                  <a:gd name="T3" fmla="*/ 2 h 2"/>
                  <a:gd name="T4" fmla="*/ 0 w 7"/>
                  <a:gd name="T5" fmla="*/ 0 h 2"/>
                  <a:gd name="T6" fmla="*/ 0 w 7"/>
                  <a:gd name="T7" fmla="*/ 1 h 2"/>
                  <a:gd name="T8" fmla="*/ 7 w 7"/>
                  <a:gd name="T9" fmla="*/ 1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7" y="1"/>
                    </a:moveTo>
                    <a:lnTo>
                      <a:pt x="7" y="2"/>
                    </a:lnTo>
                    <a:lnTo>
                      <a:pt x="0" y="0"/>
                    </a:lnTo>
                    <a:lnTo>
                      <a:pt x="0" y="1"/>
                    </a:lnTo>
                    <a:lnTo>
                      <a:pt x="7" y="1"/>
                    </a:lnTo>
                    <a:close/>
                  </a:path>
                </a:pathLst>
              </a:custGeom>
              <a:solidFill>
                <a:srgbClr val="000000"/>
              </a:solidFill>
              <a:ln w="9525">
                <a:noFill/>
                <a:round/>
                <a:headEnd/>
                <a:tailEnd/>
              </a:ln>
            </p:spPr>
            <p:txBody>
              <a:bodyPr/>
              <a:lstStyle/>
              <a:p>
                <a:endParaRPr lang="he-IL"/>
              </a:p>
            </p:txBody>
          </p:sp>
          <p:sp>
            <p:nvSpPr>
              <p:cNvPr id="982" name="Freeform 177"/>
              <p:cNvSpPr>
                <a:spLocks/>
              </p:cNvSpPr>
              <p:nvPr/>
            </p:nvSpPr>
            <p:spPr bwMode="auto">
              <a:xfrm>
                <a:off x="4455" y="2769"/>
                <a:ext cx="7" cy="2"/>
              </a:xfrm>
              <a:custGeom>
                <a:avLst/>
                <a:gdLst>
                  <a:gd name="T0" fmla="*/ 7 w 7"/>
                  <a:gd name="T1" fmla="*/ 2 h 2"/>
                  <a:gd name="T2" fmla="*/ 0 w 7"/>
                  <a:gd name="T3" fmla="*/ 1 h 2"/>
                  <a:gd name="T4" fmla="*/ 7 w 7"/>
                  <a:gd name="T5" fmla="*/ 0 h 2"/>
                  <a:gd name="T6" fmla="*/ 0 w 7"/>
                  <a:gd name="T7" fmla="*/ 0 h 2"/>
                  <a:gd name="T8" fmla="*/ 7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7" y="2"/>
                    </a:moveTo>
                    <a:lnTo>
                      <a:pt x="0" y="1"/>
                    </a:lnTo>
                    <a:lnTo>
                      <a:pt x="7" y="0"/>
                    </a:lnTo>
                    <a:lnTo>
                      <a:pt x="0" y="0"/>
                    </a:lnTo>
                    <a:lnTo>
                      <a:pt x="7" y="2"/>
                    </a:lnTo>
                    <a:close/>
                  </a:path>
                </a:pathLst>
              </a:custGeom>
              <a:solidFill>
                <a:srgbClr val="000000"/>
              </a:solidFill>
              <a:ln w="9525">
                <a:noFill/>
                <a:round/>
                <a:headEnd/>
                <a:tailEnd/>
              </a:ln>
            </p:spPr>
            <p:txBody>
              <a:bodyPr/>
              <a:lstStyle/>
              <a:p>
                <a:endParaRPr lang="he-IL"/>
              </a:p>
            </p:txBody>
          </p:sp>
          <p:sp>
            <p:nvSpPr>
              <p:cNvPr id="983" name="Freeform 178"/>
              <p:cNvSpPr>
                <a:spLocks/>
              </p:cNvSpPr>
              <p:nvPr/>
            </p:nvSpPr>
            <p:spPr bwMode="auto">
              <a:xfrm>
                <a:off x="4433" y="2443"/>
                <a:ext cx="83" cy="241"/>
              </a:xfrm>
              <a:custGeom>
                <a:avLst/>
                <a:gdLst>
                  <a:gd name="T0" fmla="*/ 8 w 83"/>
                  <a:gd name="T1" fmla="*/ 192 h 241"/>
                  <a:gd name="T2" fmla="*/ 7 w 83"/>
                  <a:gd name="T3" fmla="*/ 187 h 241"/>
                  <a:gd name="T4" fmla="*/ 5 w 83"/>
                  <a:gd name="T5" fmla="*/ 181 h 241"/>
                  <a:gd name="T6" fmla="*/ 2 w 83"/>
                  <a:gd name="T7" fmla="*/ 174 h 241"/>
                  <a:gd name="T8" fmla="*/ 1 w 83"/>
                  <a:gd name="T9" fmla="*/ 165 h 241"/>
                  <a:gd name="T10" fmla="*/ 0 w 83"/>
                  <a:gd name="T11" fmla="*/ 156 h 241"/>
                  <a:gd name="T12" fmla="*/ 0 w 83"/>
                  <a:gd name="T13" fmla="*/ 146 h 241"/>
                  <a:gd name="T14" fmla="*/ 0 w 83"/>
                  <a:gd name="T15" fmla="*/ 141 h 241"/>
                  <a:gd name="T16" fmla="*/ 0 w 83"/>
                  <a:gd name="T17" fmla="*/ 135 h 241"/>
                  <a:gd name="T18" fmla="*/ 1 w 83"/>
                  <a:gd name="T19" fmla="*/ 123 h 241"/>
                  <a:gd name="T20" fmla="*/ 3 w 83"/>
                  <a:gd name="T21" fmla="*/ 117 h 241"/>
                  <a:gd name="T22" fmla="*/ 5 w 83"/>
                  <a:gd name="T23" fmla="*/ 110 h 241"/>
                  <a:gd name="T24" fmla="*/ 9 w 83"/>
                  <a:gd name="T25" fmla="*/ 97 h 241"/>
                  <a:gd name="T26" fmla="*/ 14 w 83"/>
                  <a:gd name="T27" fmla="*/ 82 h 241"/>
                  <a:gd name="T28" fmla="*/ 20 w 83"/>
                  <a:gd name="T29" fmla="*/ 67 h 241"/>
                  <a:gd name="T30" fmla="*/ 24 w 83"/>
                  <a:gd name="T31" fmla="*/ 59 h 241"/>
                  <a:gd name="T32" fmla="*/ 29 w 83"/>
                  <a:gd name="T33" fmla="*/ 51 h 241"/>
                  <a:gd name="T34" fmla="*/ 34 w 83"/>
                  <a:gd name="T35" fmla="*/ 43 h 241"/>
                  <a:gd name="T36" fmla="*/ 39 w 83"/>
                  <a:gd name="T37" fmla="*/ 35 h 241"/>
                  <a:gd name="T38" fmla="*/ 52 w 83"/>
                  <a:gd name="T39" fmla="*/ 18 h 241"/>
                  <a:gd name="T40" fmla="*/ 67 w 83"/>
                  <a:gd name="T41" fmla="*/ 0 h 241"/>
                  <a:gd name="T42" fmla="*/ 68 w 83"/>
                  <a:gd name="T43" fmla="*/ 13 h 241"/>
                  <a:gd name="T44" fmla="*/ 71 w 83"/>
                  <a:gd name="T45" fmla="*/ 24 h 241"/>
                  <a:gd name="T46" fmla="*/ 73 w 83"/>
                  <a:gd name="T47" fmla="*/ 35 h 241"/>
                  <a:gd name="T48" fmla="*/ 76 w 83"/>
                  <a:gd name="T49" fmla="*/ 45 h 241"/>
                  <a:gd name="T50" fmla="*/ 78 w 83"/>
                  <a:gd name="T51" fmla="*/ 54 h 241"/>
                  <a:gd name="T52" fmla="*/ 80 w 83"/>
                  <a:gd name="T53" fmla="*/ 65 h 241"/>
                  <a:gd name="T54" fmla="*/ 82 w 83"/>
                  <a:gd name="T55" fmla="*/ 76 h 241"/>
                  <a:gd name="T56" fmla="*/ 82 w 83"/>
                  <a:gd name="T57" fmla="*/ 89 h 241"/>
                  <a:gd name="T58" fmla="*/ 83 w 83"/>
                  <a:gd name="T59" fmla="*/ 134 h 241"/>
                  <a:gd name="T60" fmla="*/ 82 w 83"/>
                  <a:gd name="T61" fmla="*/ 145 h 241"/>
                  <a:gd name="T62" fmla="*/ 82 w 83"/>
                  <a:gd name="T63" fmla="*/ 156 h 241"/>
                  <a:gd name="T64" fmla="*/ 81 w 83"/>
                  <a:gd name="T65" fmla="*/ 166 h 241"/>
                  <a:gd name="T66" fmla="*/ 79 w 83"/>
                  <a:gd name="T67" fmla="*/ 176 h 241"/>
                  <a:gd name="T68" fmla="*/ 77 w 83"/>
                  <a:gd name="T69" fmla="*/ 186 h 241"/>
                  <a:gd name="T70" fmla="*/ 74 w 83"/>
                  <a:gd name="T71" fmla="*/ 195 h 241"/>
                  <a:gd name="T72" fmla="*/ 71 w 83"/>
                  <a:gd name="T73" fmla="*/ 204 h 241"/>
                  <a:gd name="T74" fmla="*/ 67 w 83"/>
                  <a:gd name="T75" fmla="*/ 212 h 241"/>
                  <a:gd name="T76" fmla="*/ 62 w 83"/>
                  <a:gd name="T77" fmla="*/ 220 h 241"/>
                  <a:gd name="T78" fmla="*/ 55 w 83"/>
                  <a:gd name="T79" fmla="*/ 228 h 241"/>
                  <a:gd name="T80" fmla="*/ 52 w 83"/>
                  <a:gd name="T81" fmla="*/ 231 h 241"/>
                  <a:gd name="T82" fmla="*/ 48 w 83"/>
                  <a:gd name="T83" fmla="*/ 234 h 241"/>
                  <a:gd name="T84" fmla="*/ 39 w 83"/>
                  <a:gd name="T85" fmla="*/ 241 h 241"/>
                  <a:gd name="T86" fmla="*/ 8 w 83"/>
                  <a:gd name="T87" fmla="*/ 192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241"/>
                  <a:gd name="T134" fmla="*/ 83 w 83"/>
                  <a:gd name="T135" fmla="*/ 241 h 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241">
                    <a:moveTo>
                      <a:pt x="8" y="192"/>
                    </a:moveTo>
                    <a:lnTo>
                      <a:pt x="7" y="187"/>
                    </a:lnTo>
                    <a:lnTo>
                      <a:pt x="5" y="181"/>
                    </a:lnTo>
                    <a:lnTo>
                      <a:pt x="2" y="174"/>
                    </a:lnTo>
                    <a:lnTo>
                      <a:pt x="1" y="165"/>
                    </a:lnTo>
                    <a:lnTo>
                      <a:pt x="0" y="156"/>
                    </a:lnTo>
                    <a:lnTo>
                      <a:pt x="0" y="146"/>
                    </a:lnTo>
                    <a:lnTo>
                      <a:pt x="0" y="141"/>
                    </a:lnTo>
                    <a:lnTo>
                      <a:pt x="0" y="135"/>
                    </a:lnTo>
                    <a:lnTo>
                      <a:pt x="1" y="123"/>
                    </a:lnTo>
                    <a:lnTo>
                      <a:pt x="3" y="117"/>
                    </a:lnTo>
                    <a:lnTo>
                      <a:pt x="5" y="110"/>
                    </a:lnTo>
                    <a:lnTo>
                      <a:pt x="9" y="97"/>
                    </a:lnTo>
                    <a:lnTo>
                      <a:pt x="14" y="82"/>
                    </a:lnTo>
                    <a:lnTo>
                      <a:pt x="20" y="67"/>
                    </a:lnTo>
                    <a:lnTo>
                      <a:pt x="24" y="59"/>
                    </a:lnTo>
                    <a:lnTo>
                      <a:pt x="29" y="51"/>
                    </a:lnTo>
                    <a:lnTo>
                      <a:pt x="34" y="43"/>
                    </a:lnTo>
                    <a:lnTo>
                      <a:pt x="39" y="35"/>
                    </a:lnTo>
                    <a:lnTo>
                      <a:pt x="52" y="18"/>
                    </a:lnTo>
                    <a:lnTo>
                      <a:pt x="67" y="0"/>
                    </a:lnTo>
                    <a:lnTo>
                      <a:pt x="68" y="13"/>
                    </a:lnTo>
                    <a:lnTo>
                      <a:pt x="71" y="24"/>
                    </a:lnTo>
                    <a:lnTo>
                      <a:pt x="73" y="35"/>
                    </a:lnTo>
                    <a:lnTo>
                      <a:pt x="76" y="45"/>
                    </a:lnTo>
                    <a:lnTo>
                      <a:pt x="78" y="54"/>
                    </a:lnTo>
                    <a:lnTo>
                      <a:pt x="80" y="65"/>
                    </a:lnTo>
                    <a:lnTo>
                      <a:pt x="82" y="76"/>
                    </a:lnTo>
                    <a:lnTo>
                      <a:pt x="82" y="89"/>
                    </a:lnTo>
                    <a:lnTo>
                      <a:pt x="83" y="134"/>
                    </a:lnTo>
                    <a:lnTo>
                      <a:pt x="82" y="145"/>
                    </a:lnTo>
                    <a:lnTo>
                      <a:pt x="82" y="156"/>
                    </a:lnTo>
                    <a:lnTo>
                      <a:pt x="81" y="166"/>
                    </a:lnTo>
                    <a:lnTo>
                      <a:pt x="79" y="176"/>
                    </a:lnTo>
                    <a:lnTo>
                      <a:pt x="77" y="186"/>
                    </a:lnTo>
                    <a:lnTo>
                      <a:pt x="74" y="195"/>
                    </a:lnTo>
                    <a:lnTo>
                      <a:pt x="71" y="204"/>
                    </a:lnTo>
                    <a:lnTo>
                      <a:pt x="67" y="212"/>
                    </a:lnTo>
                    <a:lnTo>
                      <a:pt x="62" y="220"/>
                    </a:lnTo>
                    <a:lnTo>
                      <a:pt x="55" y="228"/>
                    </a:lnTo>
                    <a:lnTo>
                      <a:pt x="52" y="231"/>
                    </a:lnTo>
                    <a:lnTo>
                      <a:pt x="48" y="234"/>
                    </a:lnTo>
                    <a:lnTo>
                      <a:pt x="39" y="241"/>
                    </a:lnTo>
                    <a:lnTo>
                      <a:pt x="8" y="192"/>
                    </a:lnTo>
                    <a:close/>
                  </a:path>
                </a:pathLst>
              </a:custGeom>
              <a:solidFill>
                <a:srgbClr val="000000"/>
              </a:solidFill>
              <a:ln w="9525">
                <a:noFill/>
                <a:round/>
                <a:headEnd/>
                <a:tailEnd/>
              </a:ln>
            </p:spPr>
            <p:txBody>
              <a:bodyPr/>
              <a:lstStyle/>
              <a:p>
                <a:endParaRPr lang="he-IL"/>
              </a:p>
            </p:txBody>
          </p:sp>
          <p:sp>
            <p:nvSpPr>
              <p:cNvPr id="984" name="Freeform 179"/>
              <p:cNvSpPr>
                <a:spLocks/>
              </p:cNvSpPr>
              <p:nvPr/>
            </p:nvSpPr>
            <p:spPr bwMode="auto">
              <a:xfrm>
                <a:off x="4429" y="2440"/>
                <a:ext cx="74" cy="196"/>
              </a:xfrm>
              <a:custGeom>
                <a:avLst/>
                <a:gdLst>
                  <a:gd name="T0" fmla="*/ 9 w 74"/>
                  <a:gd name="T1" fmla="*/ 196 h 196"/>
                  <a:gd name="T2" fmla="*/ 6 w 74"/>
                  <a:gd name="T3" fmla="*/ 191 h 196"/>
                  <a:gd name="T4" fmla="*/ 4 w 74"/>
                  <a:gd name="T5" fmla="*/ 185 h 196"/>
                  <a:gd name="T6" fmla="*/ 3 w 74"/>
                  <a:gd name="T7" fmla="*/ 177 h 196"/>
                  <a:gd name="T8" fmla="*/ 1 w 74"/>
                  <a:gd name="T9" fmla="*/ 169 h 196"/>
                  <a:gd name="T10" fmla="*/ 0 w 74"/>
                  <a:gd name="T11" fmla="*/ 160 h 196"/>
                  <a:gd name="T12" fmla="*/ 0 w 74"/>
                  <a:gd name="T13" fmla="*/ 149 h 196"/>
                  <a:gd name="T14" fmla="*/ 0 w 74"/>
                  <a:gd name="T15" fmla="*/ 143 h 196"/>
                  <a:gd name="T16" fmla="*/ 0 w 74"/>
                  <a:gd name="T17" fmla="*/ 137 h 196"/>
                  <a:gd name="T18" fmla="*/ 2 w 74"/>
                  <a:gd name="T19" fmla="*/ 126 h 196"/>
                  <a:gd name="T20" fmla="*/ 3 w 74"/>
                  <a:gd name="T21" fmla="*/ 119 h 196"/>
                  <a:gd name="T22" fmla="*/ 4 w 74"/>
                  <a:gd name="T23" fmla="*/ 112 h 196"/>
                  <a:gd name="T24" fmla="*/ 9 w 74"/>
                  <a:gd name="T25" fmla="*/ 98 h 196"/>
                  <a:gd name="T26" fmla="*/ 14 w 74"/>
                  <a:gd name="T27" fmla="*/ 84 h 196"/>
                  <a:gd name="T28" fmla="*/ 21 w 74"/>
                  <a:gd name="T29" fmla="*/ 69 h 196"/>
                  <a:gd name="T30" fmla="*/ 25 w 74"/>
                  <a:gd name="T31" fmla="*/ 61 h 196"/>
                  <a:gd name="T32" fmla="*/ 30 w 74"/>
                  <a:gd name="T33" fmla="*/ 52 h 196"/>
                  <a:gd name="T34" fmla="*/ 35 w 74"/>
                  <a:gd name="T35" fmla="*/ 44 h 196"/>
                  <a:gd name="T36" fmla="*/ 40 w 74"/>
                  <a:gd name="T37" fmla="*/ 36 h 196"/>
                  <a:gd name="T38" fmla="*/ 53 w 74"/>
                  <a:gd name="T39" fmla="*/ 18 h 196"/>
                  <a:gd name="T40" fmla="*/ 68 w 74"/>
                  <a:gd name="T41" fmla="*/ 0 h 196"/>
                  <a:gd name="T42" fmla="*/ 74 w 74"/>
                  <a:gd name="T43" fmla="*/ 5 h 196"/>
                  <a:gd name="T44" fmla="*/ 59 w 74"/>
                  <a:gd name="T45" fmla="*/ 23 h 196"/>
                  <a:gd name="T46" fmla="*/ 46 w 74"/>
                  <a:gd name="T47" fmla="*/ 40 h 196"/>
                  <a:gd name="T48" fmla="*/ 41 w 74"/>
                  <a:gd name="T49" fmla="*/ 48 h 196"/>
                  <a:gd name="T50" fmla="*/ 36 w 74"/>
                  <a:gd name="T51" fmla="*/ 56 h 196"/>
                  <a:gd name="T52" fmla="*/ 32 w 74"/>
                  <a:gd name="T53" fmla="*/ 64 h 196"/>
                  <a:gd name="T54" fmla="*/ 28 w 74"/>
                  <a:gd name="T55" fmla="*/ 72 h 196"/>
                  <a:gd name="T56" fmla="*/ 21 w 74"/>
                  <a:gd name="T57" fmla="*/ 87 h 196"/>
                  <a:gd name="T58" fmla="*/ 16 w 74"/>
                  <a:gd name="T59" fmla="*/ 101 h 196"/>
                  <a:gd name="T60" fmla="*/ 12 w 74"/>
                  <a:gd name="T61" fmla="*/ 114 h 196"/>
                  <a:gd name="T62" fmla="*/ 11 w 74"/>
                  <a:gd name="T63" fmla="*/ 121 h 196"/>
                  <a:gd name="T64" fmla="*/ 10 w 74"/>
                  <a:gd name="T65" fmla="*/ 127 h 196"/>
                  <a:gd name="T66" fmla="*/ 9 w 74"/>
                  <a:gd name="T67" fmla="*/ 138 h 196"/>
                  <a:gd name="T68" fmla="*/ 7 w 74"/>
                  <a:gd name="T69" fmla="*/ 144 h 196"/>
                  <a:gd name="T70" fmla="*/ 7 w 74"/>
                  <a:gd name="T71" fmla="*/ 149 h 196"/>
                  <a:gd name="T72" fmla="*/ 9 w 74"/>
                  <a:gd name="T73" fmla="*/ 159 h 196"/>
                  <a:gd name="T74" fmla="*/ 10 w 74"/>
                  <a:gd name="T75" fmla="*/ 168 h 196"/>
                  <a:gd name="T76" fmla="*/ 11 w 74"/>
                  <a:gd name="T77" fmla="*/ 176 h 196"/>
                  <a:gd name="T78" fmla="*/ 13 w 74"/>
                  <a:gd name="T79" fmla="*/ 183 h 196"/>
                  <a:gd name="T80" fmla="*/ 14 w 74"/>
                  <a:gd name="T81" fmla="*/ 189 h 196"/>
                  <a:gd name="T82" fmla="*/ 16 w 74"/>
                  <a:gd name="T83" fmla="*/ 194 h 196"/>
                  <a:gd name="T84" fmla="*/ 9 w 74"/>
                  <a:gd name="T85" fmla="*/ 196 h 1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
                  <a:gd name="T130" fmla="*/ 0 h 196"/>
                  <a:gd name="T131" fmla="*/ 74 w 74"/>
                  <a:gd name="T132" fmla="*/ 196 h 1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 h="196">
                    <a:moveTo>
                      <a:pt x="9" y="196"/>
                    </a:moveTo>
                    <a:lnTo>
                      <a:pt x="6" y="191"/>
                    </a:lnTo>
                    <a:lnTo>
                      <a:pt x="4" y="185"/>
                    </a:lnTo>
                    <a:lnTo>
                      <a:pt x="3" y="177"/>
                    </a:lnTo>
                    <a:lnTo>
                      <a:pt x="1" y="169"/>
                    </a:lnTo>
                    <a:lnTo>
                      <a:pt x="0" y="160"/>
                    </a:lnTo>
                    <a:lnTo>
                      <a:pt x="0" y="149"/>
                    </a:lnTo>
                    <a:lnTo>
                      <a:pt x="0" y="143"/>
                    </a:lnTo>
                    <a:lnTo>
                      <a:pt x="0" y="137"/>
                    </a:lnTo>
                    <a:lnTo>
                      <a:pt x="2" y="126"/>
                    </a:lnTo>
                    <a:lnTo>
                      <a:pt x="3" y="119"/>
                    </a:lnTo>
                    <a:lnTo>
                      <a:pt x="4" y="112"/>
                    </a:lnTo>
                    <a:lnTo>
                      <a:pt x="9" y="98"/>
                    </a:lnTo>
                    <a:lnTo>
                      <a:pt x="14" y="84"/>
                    </a:lnTo>
                    <a:lnTo>
                      <a:pt x="21" y="69"/>
                    </a:lnTo>
                    <a:lnTo>
                      <a:pt x="25" y="61"/>
                    </a:lnTo>
                    <a:lnTo>
                      <a:pt x="30" y="52"/>
                    </a:lnTo>
                    <a:lnTo>
                      <a:pt x="35" y="44"/>
                    </a:lnTo>
                    <a:lnTo>
                      <a:pt x="40" y="36"/>
                    </a:lnTo>
                    <a:lnTo>
                      <a:pt x="53" y="18"/>
                    </a:lnTo>
                    <a:lnTo>
                      <a:pt x="68" y="0"/>
                    </a:lnTo>
                    <a:lnTo>
                      <a:pt x="74" y="5"/>
                    </a:lnTo>
                    <a:lnTo>
                      <a:pt x="59" y="23"/>
                    </a:lnTo>
                    <a:lnTo>
                      <a:pt x="46" y="40"/>
                    </a:lnTo>
                    <a:lnTo>
                      <a:pt x="41" y="48"/>
                    </a:lnTo>
                    <a:lnTo>
                      <a:pt x="36" y="56"/>
                    </a:lnTo>
                    <a:lnTo>
                      <a:pt x="32" y="64"/>
                    </a:lnTo>
                    <a:lnTo>
                      <a:pt x="28" y="72"/>
                    </a:lnTo>
                    <a:lnTo>
                      <a:pt x="21" y="87"/>
                    </a:lnTo>
                    <a:lnTo>
                      <a:pt x="16" y="101"/>
                    </a:lnTo>
                    <a:lnTo>
                      <a:pt x="12" y="114"/>
                    </a:lnTo>
                    <a:lnTo>
                      <a:pt x="11" y="121"/>
                    </a:lnTo>
                    <a:lnTo>
                      <a:pt x="10" y="127"/>
                    </a:lnTo>
                    <a:lnTo>
                      <a:pt x="9" y="138"/>
                    </a:lnTo>
                    <a:lnTo>
                      <a:pt x="7" y="144"/>
                    </a:lnTo>
                    <a:lnTo>
                      <a:pt x="7" y="149"/>
                    </a:lnTo>
                    <a:lnTo>
                      <a:pt x="9" y="159"/>
                    </a:lnTo>
                    <a:lnTo>
                      <a:pt x="10" y="168"/>
                    </a:lnTo>
                    <a:lnTo>
                      <a:pt x="11" y="176"/>
                    </a:lnTo>
                    <a:lnTo>
                      <a:pt x="13" y="183"/>
                    </a:lnTo>
                    <a:lnTo>
                      <a:pt x="14" y="189"/>
                    </a:lnTo>
                    <a:lnTo>
                      <a:pt x="16" y="194"/>
                    </a:lnTo>
                    <a:lnTo>
                      <a:pt x="9" y="196"/>
                    </a:lnTo>
                    <a:close/>
                  </a:path>
                </a:pathLst>
              </a:custGeom>
              <a:solidFill>
                <a:srgbClr val="000000"/>
              </a:solidFill>
              <a:ln w="9525">
                <a:noFill/>
                <a:round/>
                <a:headEnd/>
                <a:tailEnd/>
              </a:ln>
            </p:spPr>
            <p:txBody>
              <a:bodyPr/>
              <a:lstStyle/>
              <a:p>
                <a:endParaRPr lang="he-IL"/>
              </a:p>
            </p:txBody>
          </p:sp>
          <p:sp>
            <p:nvSpPr>
              <p:cNvPr id="985" name="Freeform 180"/>
              <p:cNvSpPr>
                <a:spLocks/>
              </p:cNvSpPr>
              <p:nvPr/>
            </p:nvSpPr>
            <p:spPr bwMode="auto">
              <a:xfrm>
                <a:off x="4496" y="2443"/>
                <a:ext cx="23" cy="90"/>
              </a:xfrm>
              <a:custGeom>
                <a:avLst/>
                <a:gdLst>
                  <a:gd name="T0" fmla="*/ 8 w 23"/>
                  <a:gd name="T1" fmla="*/ 0 h 90"/>
                  <a:gd name="T2" fmla="*/ 9 w 23"/>
                  <a:gd name="T3" fmla="*/ 12 h 90"/>
                  <a:gd name="T4" fmla="*/ 11 w 23"/>
                  <a:gd name="T5" fmla="*/ 24 h 90"/>
                  <a:gd name="T6" fmla="*/ 14 w 23"/>
                  <a:gd name="T7" fmla="*/ 34 h 90"/>
                  <a:gd name="T8" fmla="*/ 16 w 23"/>
                  <a:gd name="T9" fmla="*/ 44 h 90"/>
                  <a:gd name="T10" fmla="*/ 19 w 23"/>
                  <a:gd name="T11" fmla="*/ 54 h 90"/>
                  <a:gd name="T12" fmla="*/ 21 w 23"/>
                  <a:gd name="T13" fmla="*/ 64 h 90"/>
                  <a:gd name="T14" fmla="*/ 23 w 23"/>
                  <a:gd name="T15" fmla="*/ 76 h 90"/>
                  <a:gd name="T16" fmla="*/ 23 w 23"/>
                  <a:gd name="T17" fmla="*/ 89 h 90"/>
                  <a:gd name="T18" fmla="*/ 16 w 23"/>
                  <a:gd name="T19" fmla="*/ 90 h 90"/>
                  <a:gd name="T20" fmla="*/ 15 w 23"/>
                  <a:gd name="T21" fmla="*/ 77 h 90"/>
                  <a:gd name="T22" fmla="*/ 14 w 23"/>
                  <a:gd name="T23" fmla="*/ 65 h 90"/>
                  <a:gd name="T24" fmla="*/ 12 w 23"/>
                  <a:gd name="T25" fmla="*/ 55 h 90"/>
                  <a:gd name="T26" fmla="*/ 9 w 23"/>
                  <a:gd name="T27" fmla="*/ 46 h 90"/>
                  <a:gd name="T28" fmla="*/ 6 w 23"/>
                  <a:gd name="T29" fmla="*/ 36 h 90"/>
                  <a:gd name="T30" fmla="*/ 4 w 23"/>
                  <a:gd name="T31" fmla="*/ 25 h 90"/>
                  <a:gd name="T32" fmla="*/ 2 w 23"/>
                  <a:gd name="T33" fmla="*/ 13 h 90"/>
                  <a:gd name="T34" fmla="*/ 0 w 23"/>
                  <a:gd name="T35" fmla="*/ 0 h 90"/>
                  <a:gd name="T36" fmla="*/ 8 w 23"/>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90"/>
                  <a:gd name="T59" fmla="*/ 23 w 23"/>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90">
                    <a:moveTo>
                      <a:pt x="8" y="0"/>
                    </a:moveTo>
                    <a:lnTo>
                      <a:pt x="9" y="12"/>
                    </a:lnTo>
                    <a:lnTo>
                      <a:pt x="11" y="24"/>
                    </a:lnTo>
                    <a:lnTo>
                      <a:pt x="14" y="34"/>
                    </a:lnTo>
                    <a:lnTo>
                      <a:pt x="16" y="44"/>
                    </a:lnTo>
                    <a:lnTo>
                      <a:pt x="19" y="54"/>
                    </a:lnTo>
                    <a:lnTo>
                      <a:pt x="21" y="64"/>
                    </a:lnTo>
                    <a:lnTo>
                      <a:pt x="23" y="76"/>
                    </a:lnTo>
                    <a:lnTo>
                      <a:pt x="23" y="89"/>
                    </a:lnTo>
                    <a:lnTo>
                      <a:pt x="16" y="90"/>
                    </a:lnTo>
                    <a:lnTo>
                      <a:pt x="15" y="77"/>
                    </a:lnTo>
                    <a:lnTo>
                      <a:pt x="14" y="65"/>
                    </a:lnTo>
                    <a:lnTo>
                      <a:pt x="12" y="55"/>
                    </a:lnTo>
                    <a:lnTo>
                      <a:pt x="9" y="46"/>
                    </a:lnTo>
                    <a:lnTo>
                      <a:pt x="6" y="36"/>
                    </a:lnTo>
                    <a:lnTo>
                      <a:pt x="4" y="25"/>
                    </a:lnTo>
                    <a:lnTo>
                      <a:pt x="2" y="13"/>
                    </a:lnTo>
                    <a:lnTo>
                      <a:pt x="0" y="0"/>
                    </a:lnTo>
                    <a:lnTo>
                      <a:pt x="8" y="0"/>
                    </a:lnTo>
                    <a:close/>
                  </a:path>
                </a:pathLst>
              </a:custGeom>
              <a:solidFill>
                <a:srgbClr val="000000"/>
              </a:solidFill>
              <a:ln w="9525">
                <a:noFill/>
                <a:round/>
                <a:headEnd/>
                <a:tailEnd/>
              </a:ln>
            </p:spPr>
            <p:txBody>
              <a:bodyPr/>
              <a:lstStyle/>
              <a:p>
                <a:endParaRPr lang="he-IL"/>
              </a:p>
            </p:txBody>
          </p:sp>
          <p:sp>
            <p:nvSpPr>
              <p:cNvPr id="986" name="Freeform 181"/>
              <p:cNvSpPr>
                <a:spLocks/>
              </p:cNvSpPr>
              <p:nvPr/>
            </p:nvSpPr>
            <p:spPr bwMode="auto">
              <a:xfrm>
                <a:off x="4496" y="2434"/>
                <a:ext cx="8" cy="11"/>
              </a:xfrm>
              <a:custGeom>
                <a:avLst/>
                <a:gdLst>
                  <a:gd name="T0" fmla="*/ 1 w 8"/>
                  <a:gd name="T1" fmla="*/ 6 h 11"/>
                  <a:gd name="T2" fmla="*/ 7 w 8"/>
                  <a:gd name="T3" fmla="*/ 0 h 11"/>
                  <a:gd name="T4" fmla="*/ 8 w 8"/>
                  <a:gd name="T5" fmla="*/ 9 h 11"/>
                  <a:gd name="T6" fmla="*/ 0 w 8"/>
                  <a:gd name="T7" fmla="*/ 9 h 11"/>
                  <a:gd name="T8" fmla="*/ 7 w 8"/>
                  <a:gd name="T9" fmla="*/ 11 h 11"/>
                  <a:gd name="T10" fmla="*/ 1 w 8"/>
                  <a:gd name="T11" fmla="*/ 6 h 11"/>
                  <a:gd name="T12" fmla="*/ 0 60000 65536"/>
                  <a:gd name="T13" fmla="*/ 0 60000 65536"/>
                  <a:gd name="T14" fmla="*/ 0 60000 65536"/>
                  <a:gd name="T15" fmla="*/ 0 60000 65536"/>
                  <a:gd name="T16" fmla="*/ 0 60000 65536"/>
                  <a:gd name="T17" fmla="*/ 0 60000 65536"/>
                  <a:gd name="T18" fmla="*/ 0 w 8"/>
                  <a:gd name="T19" fmla="*/ 0 h 11"/>
                  <a:gd name="T20" fmla="*/ 8 w 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8" h="11">
                    <a:moveTo>
                      <a:pt x="1" y="6"/>
                    </a:moveTo>
                    <a:lnTo>
                      <a:pt x="7" y="0"/>
                    </a:lnTo>
                    <a:lnTo>
                      <a:pt x="8" y="9"/>
                    </a:lnTo>
                    <a:lnTo>
                      <a:pt x="0" y="9"/>
                    </a:lnTo>
                    <a:lnTo>
                      <a:pt x="7" y="11"/>
                    </a:lnTo>
                    <a:lnTo>
                      <a:pt x="1" y="6"/>
                    </a:lnTo>
                    <a:close/>
                  </a:path>
                </a:pathLst>
              </a:custGeom>
              <a:solidFill>
                <a:srgbClr val="000000"/>
              </a:solidFill>
              <a:ln w="9525">
                <a:noFill/>
                <a:round/>
                <a:headEnd/>
                <a:tailEnd/>
              </a:ln>
            </p:spPr>
            <p:txBody>
              <a:bodyPr/>
              <a:lstStyle/>
              <a:p>
                <a:endParaRPr lang="he-IL"/>
              </a:p>
            </p:txBody>
          </p:sp>
          <p:sp>
            <p:nvSpPr>
              <p:cNvPr id="987" name="Freeform 182"/>
              <p:cNvSpPr>
                <a:spLocks/>
              </p:cNvSpPr>
              <p:nvPr/>
            </p:nvSpPr>
            <p:spPr bwMode="auto">
              <a:xfrm>
                <a:off x="4470" y="2532"/>
                <a:ext cx="49" cy="155"/>
              </a:xfrm>
              <a:custGeom>
                <a:avLst/>
                <a:gdLst>
                  <a:gd name="T0" fmla="*/ 49 w 49"/>
                  <a:gd name="T1" fmla="*/ 0 h 155"/>
                  <a:gd name="T2" fmla="*/ 49 w 49"/>
                  <a:gd name="T3" fmla="*/ 45 h 155"/>
                  <a:gd name="T4" fmla="*/ 49 w 49"/>
                  <a:gd name="T5" fmla="*/ 56 h 155"/>
                  <a:gd name="T6" fmla="*/ 48 w 49"/>
                  <a:gd name="T7" fmla="*/ 67 h 155"/>
                  <a:gd name="T8" fmla="*/ 47 w 49"/>
                  <a:gd name="T9" fmla="*/ 78 h 155"/>
                  <a:gd name="T10" fmla="*/ 46 w 49"/>
                  <a:gd name="T11" fmla="*/ 88 h 155"/>
                  <a:gd name="T12" fmla="*/ 44 w 49"/>
                  <a:gd name="T13" fmla="*/ 98 h 155"/>
                  <a:gd name="T14" fmla="*/ 41 w 49"/>
                  <a:gd name="T15" fmla="*/ 107 h 155"/>
                  <a:gd name="T16" fmla="*/ 37 w 49"/>
                  <a:gd name="T17" fmla="*/ 117 h 155"/>
                  <a:gd name="T18" fmla="*/ 33 w 49"/>
                  <a:gd name="T19" fmla="*/ 125 h 155"/>
                  <a:gd name="T20" fmla="*/ 28 w 49"/>
                  <a:gd name="T21" fmla="*/ 133 h 155"/>
                  <a:gd name="T22" fmla="*/ 21 w 49"/>
                  <a:gd name="T23" fmla="*/ 141 h 155"/>
                  <a:gd name="T24" fmla="*/ 17 w 49"/>
                  <a:gd name="T25" fmla="*/ 145 h 155"/>
                  <a:gd name="T26" fmla="*/ 13 w 49"/>
                  <a:gd name="T27" fmla="*/ 148 h 155"/>
                  <a:gd name="T28" fmla="*/ 5 w 49"/>
                  <a:gd name="T29" fmla="*/ 155 h 155"/>
                  <a:gd name="T30" fmla="*/ 0 w 49"/>
                  <a:gd name="T31" fmla="*/ 149 h 155"/>
                  <a:gd name="T32" fmla="*/ 8 w 49"/>
                  <a:gd name="T33" fmla="*/ 143 h 155"/>
                  <a:gd name="T34" fmla="*/ 12 w 49"/>
                  <a:gd name="T35" fmla="*/ 139 h 155"/>
                  <a:gd name="T36" fmla="*/ 16 w 49"/>
                  <a:gd name="T37" fmla="*/ 136 h 155"/>
                  <a:gd name="T38" fmla="*/ 22 w 49"/>
                  <a:gd name="T39" fmla="*/ 129 h 155"/>
                  <a:gd name="T40" fmla="*/ 26 w 49"/>
                  <a:gd name="T41" fmla="*/ 122 h 155"/>
                  <a:gd name="T42" fmla="*/ 31 w 49"/>
                  <a:gd name="T43" fmla="*/ 113 h 155"/>
                  <a:gd name="T44" fmla="*/ 34 w 49"/>
                  <a:gd name="T45" fmla="*/ 105 h 155"/>
                  <a:gd name="T46" fmla="*/ 36 w 49"/>
                  <a:gd name="T47" fmla="*/ 96 h 155"/>
                  <a:gd name="T48" fmla="*/ 38 w 49"/>
                  <a:gd name="T49" fmla="*/ 87 h 155"/>
                  <a:gd name="T50" fmla="*/ 40 w 49"/>
                  <a:gd name="T51" fmla="*/ 77 h 155"/>
                  <a:gd name="T52" fmla="*/ 41 w 49"/>
                  <a:gd name="T53" fmla="*/ 67 h 155"/>
                  <a:gd name="T54" fmla="*/ 41 w 49"/>
                  <a:gd name="T55" fmla="*/ 56 h 155"/>
                  <a:gd name="T56" fmla="*/ 42 w 49"/>
                  <a:gd name="T57" fmla="*/ 45 h 155"/>
                  <a:gd name="T58" fmla="*/ 42 w 49"/>
                  <a:gd name="T59" fmla="*/ 0 h 155"/>
                  <a:gd name="T60" fmla="*/ 49 w 49"/>
                  <a:gd name="T61" fmla="*/ 0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
                  <a:gd name="T94" fmla="*/ 0 h 155"/>
                  <a:gd name="T95" fmla="*/ 49 w 49"/>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 h="155">
                    <a:moveTo>
                      <a:pt x="49" y="0"/>
                    </a:moveTo>
                    <a:lnTo>
                      <a:pt x="49" y="45"/>
                    </a:lnTo>
                    <a:lnTo>
                      <a:pt x="49" y="56"/>
                    </a:lnTo>
                    <a:lnTo>
                      <a:pt x="48" y="67"/>
                    </a:lnTo>
                    <a:lnTo>
                      <a:pt x="47" y="78"/>
                    </a:lnTo>
                    <a:lnTo>
                      <a:pt x="46" y="88"/>
                    </a:lnTo>
                    <a:lnTo>
                      <a:pt x="44" y="98"/>
                    </a:lnTo>
                    <a:lnTo>
                      <a:pt x="41" y="107"/>
                    </a:lnTo>
                    <a:lnTo>
                      <a:pt x="37" y="117"/>
                    </a:lnTo>
                    <a:lnTo>
                      <a:pt x="33" y="125"/>
                    </a:lnTo>
                    <a:lnTo>
                      <a:pt x="28" y="133"/>
                    </a:lnTo>
                    <a:lnTo>
                      <a:pt x="21" y="141"/>
                    </a:lnTo>
                    <a:lnTo>
                      <a:pt x="17" y="145"/>
                    </a:lnTo>
                    <a:lnTo>
                      <a:pt x="13" y="148"/>
                    </a:lnTo>
                    <a:lnTo>
                      <a:pt x="5" y="155"/>
                    </a:lnTo>
                    <a:lnTo>
                      <a:pt x="0" y="149"/>
                    </a:lnTo>
                    <a:lnTo>
                      <a:pt x="8" y="143"/>
                    </a:lnTo>
                    <a:lnTo>
                      <a:pt x="12" y="139"/>
                    </a:lnTo>
                    <a:lnTo>
                      <a:pt x="16" y="136"/>
                    </a:lnTo>
                    <a:lnTo>
                      <a:pt x="22" y="129"/>
                    </a:lnTo>
                    <a:lnTo>
                      <a:pt x="26" y="122"/>
                    </a:lnTo>
                    <a:lnTo>
                      <a:pt x="31" y="113"/>
                    </a:lnTo>
                    <a:lnTo>
                      <a:pt x="34" y="105"/>
                    </a:lnTo>
                    <a:lnTo>
                      <a:pt x="36" y="96"/>
                    </a:lnTo>
                    <a:lnTo>
                      <a:pt x="38" y="87"/>
                    </a:lnTo>
                    <a:lnTo>
                      <a:pt x="40" y="77"/>
                    </a:lnTo>
                    <a:lnTo>
                      <a:pt x="41" y="67"/>
                    </a:lnTo>
                    <a:lnTo>
                      <a:pt x="41" y="56"/>
                    </a:lnTo>
                    <a:lnTo>
                      <a:pt x="42" y="45"/>
                    </a:lnTo>
                    <a:lnTo>
                      <a:pt x="42" y="0"/>
                    </a:lnTo>
                    <a:lnTo>
                      <a:pt x="49" y="0"/>
                    </a:lnTo>
                    <a:close/>
                  </a:path>
                </a:pathLst>
              </a:custGeom>
              <a:solidFill>
                <a:srgbClr val="000000"/>
              </a:solidFill>
              <a:ln w="9525">
                <a:noFill/>
                <a:round/>
                <a:headEnd/>
                <a:tailEnd/>
              </a:ln>
            </p:spPr>
            <p:txBody>
              <a:bodyPr/>
              <a:lstStyle/>
              <a:p>
                <a:endParaRPr lang="he-IL"/>
              </a:p>
            </p:txBody>
          </p:sp>
          <p:sp>
            <p:nvSpPr>
              <p:cNvPr id="988" name="Freeform 183"/>
              <p:cNvSpPr>
                <a:spLocks/>
              </p:cNvSpPr>
              <p:nvPr/>
            </p:nvSpPr>
            <p:spPr bwMode="auto">
              <a:xfrm>
                <a:off x="4512" y="2532"/>
                <a:ext cx="7" cy="1"/>
              </a:xfrm>
              <a:custGeom>
                <a:avLst/>
                <a:gdLst>
                  <a:gd name="T0" fmla="*/ 7 w 7"/>
                  <a:gd name="T1" fmla="*/ 0 h 1"/>
                  <a:gd name="T2" fmla="*/ 0 w 7"/>
                  <a:gd name="T3" fmla="*/ 0 h 1"/>
                  <a:gd name="T4" fmla="*/ 0 w 7"/>
                  <a:gd name="T5" fmla="*/ 1 h 1"/>
                  <a:gd name="T6" fmla="*/ 7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lnTo>
                      <a:pt x="0" y="0"/>
                    </a:lnTo>
                    <a:lnTo>
                      <a:pt x="0" y="1"/>
                    </a:lnTo>
                    <a:lnTo>
                      <a:pt x="7" y="0"/>
                    </a:lnTo>
                    <a:close/>
                  </a:path>
                </a:pathLst>
              </a:custGeom>
              <a:solidFill>
                <a:srgbClr val="000000"/>
              </a:solidFill>
              <a:ln w="9525">
                <a:noFill/>
                <a:round/>
                <a:headEnd/>
                <a:tailEnd/>
              </a:ln>
            </p:spPr>
            <p:txBody>
              <a:bodyPr/>
              <a:lstStyle/>
              <a:p>
                <a:endParaRPr lang="he-IL"/>
              </a:p>
            </p:txBody>
          </p:sp>
          <p:sp>
            <p:nvSpPr>
              <p:cNvPr id="989" name="Freeform 184"/>
              <p:cNvSpPr>
                <a:spLocks/>
              </p:cNvSpPr>
              <p:nvPr/>
            </p:nvSpPr>
            <p:spPr bwMode="auto">
              <a:xfrm>
                <a:off x="4438" y="2633"/>
                <a:ext cx="37" cy="53"/>
              </a:xfrm>
              <a:custGeom>
                <a:avLst/>
                <a:gdLst>
                  <a:gd name="T0" fmla="*/ 31 w 37"/>
                  <a:gd name="T1" fmla="*/ 53 h 53"/>
                  <a:gd name="T2" fmla="*/ 37 w 37"/>
                  <a:gd name="T3" fmla="*/ 49 h 53"/>
                  <a:gd name="T4" fmla="*/ 6 w 37"/>
                  <a:gd name="T5" fmla="*/ 0 h 53"/>
                  <a:gd name="T6" fmla="*/ 0 w 37"/>
                  <a:gd name="T7" fmla="*/ 4 h 53"/>
                  <a:gd name="T8" fmla="*/ 31 w 37"/>
                  <a:gd name="T9" fmla="*/ 53 h 53"/>
                  <a:gd name="T10" fmla="*/ 0 60000 65536"/>
                  <a:gd name="T11" fmla="*/ 0 60000 65536"/>
                  <a:gd name="T12" fmla="*/ 0 60000 65536"/>
                  <a:gd name="T13" fmla="*/ 0 60000 65536"/>
                  <a:gd name="T14" fmla="*/ 0 60000 65536"/>
                  <a:gd name="T15" fmla="*/ 0 w 37"/>
                  <a:gd name="T16" fmla="*/ 0 h 53"/>
                  <a:gd name="T17" fmla="*/ 37 w 37"/>
                  <a:gd name="T18" fmla="*/ 53 h 53"/>
                </a:gdLst>
                <a:ahLst/>
                <a:cxnLst>
                  <a:cxn ang="T10">
                    <a:pos x="T0" y="T1"/>
                  </a:cxn>
                  <a:cxn ang="T11">
                    <a:pos x="T2" y="T3"/>
                  </a:cxn>
                  <a:cxn ang="T12">
                    <a:pos x="T4" y="T5"/>
                  </a:cxn>
                  <a:cxn ang="T13">
                    <a:pos x="T6" y="T7"/>
                  </a:cxn>
                  <a:cxn ang="T14">
                    <a:pos x="T8" y="T9"/>
                  </a:cxn>
                </a:cxnLst>
                <a:rect l="T15" t="T16" r="T17" b="T18"/>
                <a:pathLst>
                  <a:path w="37" h="53">
                    <a:moveTo>
                      <a:pt x="31" y="53"/>
                    </a:moveTo>
                    <a:lnTo>
                      <a:pt x="37" y="49"/>
                    </a:lnTo>
                    <a:lnTo>
                      <a:pt x="6" y="0"/>
                    </a:lnTo>
                    <a:lnTo>
                      <a:pt x="0" y="4"/>
                    </a:lnTo>
                    <a:lnTo>
                      <a:pt x="31" y="53"/>
                    </a:lnTo>
                    <a:close/>
                  </a:path>
                </a:pathLst>
              </a:custGeom>
              <a:solidFill>
                <a:srgbClr val="000000"/>
              </a:solidFill>
              <a:ln w="9525">
                <a:noFill/>
                <a:round/>
                <a:headEnd/>
                <a:tailEnd/>
              </a:ln>
            </p:spPr>
            <p:txBody>
              <a:bodyPr/>
              <a:lstStyle/>
              <a:p>
                <a:endParaRPr lang="he-IL"/>
              </a:p>
            </p:txBody>
          </p:sp>
          <p:sp>
            <p:nvSpPr>
              <p:cNvPr id="990" name="Freeform 185"/>
              <p:cNvSpPr>
                <a:spLocks/>
              </p:cNvSpPr>
              <p:nvPr/>
            </p:nvSpPr>
            <p:spPr bwMode="auto">
              <a:xfrm>
                <a:off x="4469" y="2681"/>
                <a:ext cx="6" cy="8"/>
              </a:xfrm>
              <a:custGeom>
                <a:avLst/>
                <a:gdLst>
                  <a:gd name="T0" fmla="*/ 6 w 6"/>
                  <a:gd name="T1" fmla="*/ 6 h 8"/>
                  <a:gd name="T2" fmla="*/ 2 w 6"/>
                  <a:gd name="T3" fmla="*/ 8 h 8"/>
                  <a:gd name="T4" fmla="*/ 0 w 6"/>
                  <a:gd name="T5" fmla="*/ 5 h 8"/>
                  <a:gd name="T6" fmla="*/ 6 w 6"/>
                  <a:gd name="T7" fmla="*/ 1 h 8"/>
                  <a:gd name="T8" fmla="*/ 1 w 6"/>
                  <a:gd name="T9" fmla="*/ 0 h 8"/>
                  <a:gd name="T10" fmla="*/ 6 w 6"/>
                  <a:gd name="T11" fmla="*/ 6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6" y="6"/>
                    </a:moveTo>
                    <a:lnTo>
                      <a:pt x="2" y="8"/>
                    </a:lnTo>
                    <a:lnTo>
                      <a:pt x="0" y="5"/>
                    </a:lnTo>
                    <a:lnTo>
                      <a:pt x="6" y="1"/>
                    </a:lnTo>
                    <a:lnTo>
                      <a:pt x="1" y="0"/>
                    </a:lnTo>
                    <a:lnTo>
                      <a:pt x="6" y="6"/>
                    </a:lnTo>
                    <a:close/>
                  </a:path>
                </a:pathLst>
              </a:custGeom>
              <a:solidFill>
                <a:srgbClr val="000000"/>
              </a:solidFill>
              <a:ln w="9525">
                <a:noFill/>
                <a:round/>
                <a:headEnd/>
                <a:tailEnd/>
              </a:ln>
            </p:spPr>
            <p:txBody>
              <a:bodyPr/>
              <a:lstStyle/>
              <a:p>
                <a:endParaRPr lang="he-IL"/>
              </a:p>
            </p:txBody>
          </p:sp>
          <p:sp>
            <p:nvSpPr>
              <p:cNvPr id="991" name="Freeform 186"/>
              <p:cNvSpPr>
                <a:spLocks/>
              </p:cNvSpPr>
              <p:nvPr/>
            </p:nvSpPr>
            <p:spPr bwMode="auto">
              <a:xfrm>
                <a:off x="4438" y="2633"/>
                <a:ext cx="7" cy="4"/>
              </a:xfrm>
              <a:custGeom>
                <a:avLst/>
                <a:gdLst>
                  <a:gd name="T0" fmla="*/ 0 w 7"/>
                  <a:gd name="T1" fmla="*/ 4 h 4"/>
                  <a:gd name="T2" fmla="*/ 0 w 7"/>
                  <a:gd name="T3" fmla="*/ 3 h 4"/>
                  <a:gd name="T4" fmla="*/ 7 w 7"/>
                  <a:gd name="T5" fmla="*/ 1 h 4"/>
                  <a:gd name="T6" fmla="*/ 6 w 7"/>
                  <a:gd name="T7" fmla="*/ 0 h 4"/>
                  <a:gd name="T8" fmla="*/ 0 w 7"/>
                  <a:gd name="T9" fmla="*/ 4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0" y="3"/>
                    </a:lnTo>
                    <a:lnTo>
                      <a:pt x="7" y="1"/>
                    </a:lnTo>
                    <a:lnTo>
                      <a:pt x="6" y="0"/>
                    </a:lnTo>
                    <a:lnTo>
                      <a:pt x="0" y="4"/>
                    </a:lnTo>
                    <a:close/>
                  </a:path>
                </a:pathLst>
              </a:custGeom>
              <a:solidFill>
                <a:srgbClr val="000000"/>
              </a:solidFill>
              <a:ln w="9525">
                <a:noFill/>
                <a:round/>
                <a:headEnd/>
                <a:tailEnd/>
              </a:ln>
            </p:spPr>
            <p:txBody>
              <a:bodyPr/>
              <a:lstStyle/>
              <a:p>
                <a:endParaRPr lang="he-IL"/>
              </a:p>
            </p:txBody>
          </p:sp>
          <p:sp>
            <p:nvSpPr>
              <p:cNvPr id="992" name="Freeform 187"/>
              <p:cNvSpPr>
                <a:spLocks/>
              </p:cNvSpPr>
              <p:nvPr/>
            </p:nvSpPr>
            <p:spPr bwMode="auto">
              <a:xfrm>
                <a:off x="4326" y="2598"/>
                <a:ext cx="259" cy="422"/>
              </a:xfrm>
              <a:custGeom>
                <a:avLst/>
                <a:gdLst>
                  <a:gd name="T0" fmla="*/ 60 w 259"/>
                  <a:gd name="T1" fmla="*/ 400 h 422"/>
                  <a:gd name="T2" fmla="*/ 81 w 259"/>
                  <a:gd name="T3" fmla="*/ 386 h 422"/>
                  <a:gd name="T4" fmla="*/ 105 w 259"/>
                  <a:gd name="T5" fmla="*/ 356 h 422"/>
                  <a:gd name="T6" fmla="*/ 141 w 259"/>
                  <a:gd name="T7" fmla="*/ 297 h 422"/>
                  <a:gd name="T8" fmla="*/ 107 w 259"/>
                  <a:gd name="T9" fmla="*/ 302 h 422"/>
                  <a:gd name="T10" fmla="*/ 77 w 259"/>
                  <a:gd name="T11" fmla="*/ 310 h 422"/>
                  <a:gd name="T12" fmla="*/ 58 w 259"/>
                  <a:gd name="T13" fmla="*/ 307 h 422"/>
                  <a:gd name="T14" fmla="*/ 31 w 259"/>
                  <a:gd name="T15" fmla="*/ 286 h 422"/>
                  <a:gd name="T16" fmla="*/ 20 w 259"/>
                  <a:gd name="T17" fmla="*/ 256 h 422"/>
                  <a:gd name="T18" fmla="*/ 46 w 259"/>
                  <a:gd name="T19" fmla="*/ 249 h 422"/>
                  <a:gd name="T20" fmla="*/ 110 w 259"/>
                  <a:gd name="T21" fmla="*/ 248 h 422"/>
                  <a:gd name="T22" fmla="*/ 141 w 259"/>
                  <a:gd name="T23" fmla="*/ 256 h 422"/>
                  <a:gd name="T24" fmla="*/ 146 w 259"/>
                  <a:gd name="T25" fmla="*/ 223 h 422"/>
                  <a:gd name="T26" fmla="*/ 141 w 259"/>
                  <a:gd name="T27" fmla="*/ 207 h 422"/>
                  <a:gd name="T28" fmla="*/ 120 w 259"/>
                  <a:gd name="T29" fmla="*/ 191 h 422"/>
                  <a:gd name="T30" fmla="*/ 66 w 259"/>
                  <a:gd name="T31" fmla="*/ 175 h 422"/>
                  <a:gd name="T32" fmla="*/ 39 w 259"/>
                  <a:gd name="T33" fmla="*/ 162 h 422"/>
                  <a:gd name="T34" fmla="*/ 19 w 259"/>
                  <a:gd name="T35" fmla="*/ 143 h 422"/>
                  <a:gd name="T36" fmla="*/ 7 w 259"/>
                  <a:gd name="T37" fmla="*/ 118 h 422"/>
                  <a:gd name="T38" fmla="*/ 1 w 259"/>
                  <a:gd name="T39" fmla="*/ 90 h 422"/>
                  <a:gd name="T40" fmla="*/ 2 w 259"/>
                  <a:gd name="T41" fmla="*/ 58 h 422"/>
                  <a:gd name="T42" fmla="*/ 35 w 259"/>
                  <a:gd name="T43" fmla="*/ 76 h 422"/>
                  <a:gd name="T44" fmla="*/ 69 w 259"/>
                  <a:gd name="T45" fmla="*/ 90 h 422"/>
                  <a:gd name="T46" fmla="*/ 97 w 259"/>
                  <a:gd name="T47" fmla="*/ 112 h 422"/>
                  <a:gd name="T48" fmla="*/ 136 w 259"/>
                  <a:gd name="T49" fmla="*/ 161 h 422"/>
                  <a:gd name="T50" fmla="*/ 146 w 259"/>
                  <a:gd name="T51" fmla="*/ 111 h 422"/>
                  <a:gd name="T52" fmla="*/ 163 w 259"/>
                  <a:gd name="T53" fmla="*/ 69 h 422"/>
                  <a:gd name="T54" fmla="*/ 188 w 259"/>
                  <a:gd name="T55" fmla="*/ 33 h 422"/>
                  <a:gd name="T56" fmla="*/ 222 w 259"/>
                  <a:gd name="T57" fmla="*/ 0 h 422"/>
                  <a:gd name="T58" fmla="*/ 229 w 259"/>
                  <a:gd name="T59" fmla="*/ 33 h 422"/>
                  <a:gd name="T60" fmla="*/ 227 w 259"/>
                  <a:gd name="T61" fmla="*/ 78 h 422"/>
                  <a:gd name="T62" fmla="*/ 219 w 259"/>
                  <a:gd name="T63" fmla="*/ 104 h 422"/>
                  <a:gd name="T64" fmla="*/ 201 w 259"/>
                  <a:gd name="T65" fmla="*/ 124 h 422"/>
                  <a:gd name="T66" fmla="*/ 162 w 259"/>
                  <a:gd name="T67" fmla="*/ 155 h 422"/>
                  <a:gd name="T68" fmla="*/ 156 w 259"/>
                  <a:gd name="T69" fmla="*/ 165 h 422"/>
                  <a:gd name="T70" fmla="*/ 156 w 259"/>
                  <a:gd name="T71" fmla="*/ 182 h 422"/>
                  <a:gd name="T72" fmla="*/ 162 w 259"/>
                  <a:gd name="T73" fmla="*/ 201 h 422"/>
                  <a:gd name="T74" fmla="*/ 169 w 259"/>
                  <a:gd name="T75" fmla="*/ 226 h 422"/>
                  <a:gd name="T76" fmla="*/ 171 w 259"/>
                  <a:gd name="T77" fmla="*/ 219 h 422"/>
                  <a:gd name="T78" fmla="*/ 185 w 259"/>
                  <a:gd name="T79" fmla="*/ 181 h 422"/>
                  <a:gd name="T80" fmla="*/ 202 w 259"/>
                  <a:gd name="T81" fmla="*/ 164 h 422"/>
                  <a:gd name="T82" fmla="*/ 241 w 259"/>
                  <a:gd name="T83" fmla="*/ 138 h 422"/>
                  <a:gd name="T84" fmla="*/ 256 w 259"/>
                  <a:gd name="T85" fmla="*/ 146 h 422"/>
                  <a:gd name="T86" fmla="*/ 258 w 259"/>
                  <a:gd name="T87" fmla="*/ 173 h 422"/>
                  <a:gd name="T88" fmla="*/ 253 w 259"/>
                  <a:gd name="T89" fmla="*/ 194 h 422"/>
                  <a:gd name="T90" fmla="*/ 239 w 259"/>
                  <a:gd name="T91" fmla="*/ 218 h 422"/>
                  <a:gd name="T92" fmla="*/ 217 w 259"/>
                  <a:gd name="T93" fmla="*/ 238 h 422"/>
                  <a:gd name="T94" fmla="*/ 186 w 259"/>
                  <a:gd name="T95" fmla="*/ 257 h 422"/>
                  <a:gd name="T96" fmla="*/ 165 w 259"/>
                  <a:gd name="T97" fmla="*/ 276 h 422"/>
                  <a:gd name="T98" fmla="*/ 135 w 259"/>
                  <a:gd name="T99" fmla="*/ 331 h 422"/>
                  <a:gd name="T100" fmla="*/ 99 w 259"/>
                  <a:gd name="T101" fmla="*/ 384 h 422"/>
                  <a:gd name="T102" fmla="*/ 69 w 259"/>
                  <a:gd name="T103" fmla="*/ 412 h 422"/>
                  <a:gd name="T104" fmla="*/ 44 w 259"/>
                  <a:gd name="T105" fmla="*/ 418 h 422"/>
                  <a:gd name="T106" fmla="*/ 43 w 259"/>
                  <a:gd name="T107" fmla="*/ 404 h 4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9"/>
                  <a:gd name="T163" fmla="*/ 0 h 422"/>
                  <a:gd name="T164" fmla="*/ 259 w 259"/>
                  <a:gd name="T165" fmla="*/ 422 h 4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9" h="422">
                    <a:moveTo>
                      <a:pt x="44" y="403"/>
                    </a:moveTo>
                    <a:lnTo>
                      <a:pt x="52" y="402"/>
                    </a:lnTo>
                    <a:lnTo>
                      <a:pt x="56" y="401"/>
                    </a:lnTo>
                    <a:lnTo>
                      <a:pt x="60" y="400"/>
                    </a:lnTo>
                    <a:lnTo>
                      <a:pt x="67" y="397"/>
                    </a:lnTo>
                    <a:lnTo>
                      <a:pt x="71" y="395"/>
                    </a:lnTo>
                    <a:lnTo>
                      <a:pt x="74" y="392"/>
                    </a:lnTo>
                    <a:lnTo>
                      <a:pt x="81" y="386"/>
                    </a:lnTo>
                    <a:lnTo>
                      <a:pt x="87" y="380"/>
                    </a:lnTo>
                    <a:lnTo>
                      <a:pt x="93" y="373"/>
                    </a:lnTo>
                    <a:lnTo>
                      <a:pt x="99" y="365"/>
                    </a:lnTo>
                    <a:lnTo>
                      <a:pt x="105" y="356"/>
                    </a:lnTo>
                    <a:lnTo>
                      <a:pt x="110" y="348"/>
                    </a:lnTo>
                    <a:lnTo>
                      <a:pt x="121" y="330"/>
                    </a:lnTo>
                    <a:lnTo>
                      <a:pt x="131" y="313"/>
                    </a:lnTo>
                    <a:lnTo>
                      <a:pt x="141" y="297"/>
                    </a:lnTo>
                    <a:lnTo>
                      <a:pt x="143" y="289"/>
                    </a:lnTo>
                    <a:lnTo>
                      <a:pt x="133" y="292"/>
                    </a:lnTo>
                    <a:lnTo>
                      <a:pt x="125" y="295"/>
                    </a:lnTo>
                    <a:lnTo>
                      <a:pt x="107" y="302"/>
                    </a:lnTo>
                    <a:lnTo>
                      <a:pt x="99" y="305"/>
                    </a:lnTo>
                    <a:lnTo>
                      <a:pt x="91" y="308"/>
                    </a:lnTo>
                    <a:lnTo>
                      <a:pt x="82" y="309"/>
                    </a:lnTo>
                    <a:lnTo>
                      <a:pt x="77" y="310"/>
                    </a:lnTo>
                    <a:lnTo>
                      <a:pt x="72" y="310"/>
                    </a:lnTo>
                    <a:lnTo>
                      <a:pt x="67" y="310"/>
                    </a:lnTo>
                    <a:lnTo>
                      <a:pt x="62" y="309"/>
                    </a:lnTo>
                    <a:lnTo>
                      <a:pt x="58" y="307"/>
                    </a:lnTo>
                    <a:lnTo>
                      <a:pt x="54" y="305"/>
                    </a:lnTo>
                    <a:lnTo>
                      <a:pt x="45" y="300"/>
                    </a:lnTo>
                    <a:lnTo>
                      <a:pt x="38" y="294"/>
                    </a:lnTo>
                    <a:lnTo>
                      <a:pt x="31" y="286"/>
                    </a:lnTo>
                    <a:lnTo>
                      <a:pt x="24" y="277"/>
                    </a:lnTo>
                    <a:lnTo>
                      <a:pt x="18" y="268"/>
                    </a:lnTo>
                    <a:lnTo>
                      <a:pt x="13" y="259"/>
                    </a:lnTo>
                    <a:lnTo>
                      <a:pt x="20" y="256"/>
                    </a:lnTo>
                    <a:lnTo>
                      <a:pt x="26" y="254"/>
                    </a:lnTo>
                    <a:lnTo>
                      <a:pt x="33" y="252"/>
                    </a:lnTo>
                    <a:lnTo>
                      <a:pt x="39" y="250"/>
                    </a:lnTo>
                    <a:lnTo>
                      <a:pt x="46" y="249"/>
                    </a:lnTo>
                    <a:lnTo>
                      <a:pt x="52" y="249"/>
                    </a:lnTo>
                    <a:lnTo>
                      <a:pt x="66" y="248"/>
                    </a:lnTo>
                    <a:lnTo>
                      <a:pt x="104" y="248"/>
                    </a:lnTo>
                    <a:lnTo>
                      <a:pt x="110" y="248"/>
                    </a:lnTo>
                    <a:lnTo>
                      <a:pt x="116" y="249"/>
                    </a:lnTo>
                    <a:lnTo>
                      <a:pt x="126" y="252"/>
                    </a:lnTo>
                    <a:lnTo>
                      <a:pt x="135" y="255"/>
                    </a:lnTo>
                    <a:lnTo>
                      <a:pt x="141" y="256"/>
                    </a:lnTo>
                    <a:lnTo>
                      <a:pt x="147" y="257"/>
                    </a:lnTo>
                    <a:lnTo>
                      <a:pt x="147" y="242"/>
                    </a:lnTo>
                    <a:lnTo>
                      <a:pt x="146" y="227"/>
                    </a:lnTo>
                    <a:lnTo>
                      <a:pt x="146" y="223"/>
                    </a:lnTo>
                    <a:lnTo>
                      <a:pt x="146" y="219"/>
                    </a:lnTo>
                    <a:lnTo>
                      <a:pt x="145" y="216"/>
                    </a:lnTo>
                    <a:lnTo>
                      <a:pt x="144" y="213"/>
                    </a:lnTo>
                    <a:lnTo>
                      <a:pt x="141" y="207"/>
                    </a:lnTo>
                    <a:lnTo>
                      <a:pt x="137" y="202"/>
                    </a:lnTo>
                    <a:lnTo>
                      <a:pt x="132" y="197"/>
                    </a:lnTo>
                    <a:lnTo>
                      <a:pt x="126" y="194"/>
                    </a:lnTo>
                    <a:lnTo>
                      <a:pt x="120" y="191"/>
                    </a:lnTo>
                    <a:lnTo>
                      <a:pt x="113" y="188"/>
                    </a:lnTo>
                    <a:lnTo>
                      <a:pt x="98" y="184"/>
                    </a:lnTo>
                    <a:lnTo>
                      <a:pt x="82" y="180"/>
                    </a:lnTo>
                    <a:lnTo>
                      <a:pt x="66" y="175"/>
                    </a:lnTo>
                    <a:lnTo>
                      <a:pt x="59" y="173"/>
                    </a:lnTo>
                    <a:lnTo>
                      <a:pt x="51" y="169"/>
                    </a:lnTo>
                    <a:lnTo>
                      <a:pt x="45" y="166"/>
                    </a:lnTo>
                    <a:lnTo>
                      <a:pt x="39" y="162"/>
                    </a:lnTo>
                    <a:lnTo>
                      <a:pt x="33" y="158"/>
                    </a:lnTo>
                    <a:lnTo>
                      <a:pt x="28" y="153"/>
                    </a:lnTo>
                    <a:lnTo>
                      <a:pt x="24" y="148"/>
                    </a:lnTo>
                    <a:lnTo>
                      <a:pt x="19" y="143"/>
                    </a:lnTo>
                    <a:lnTo>
                      <a:pt x="16" y="137"/>
                    </a:lnTo>
                    <a:lnTo>
                      <a:pt x="12" y="132"/>
                    </a:lnTo>
                    <a:lnTo>
                      <a:pt x="9" y="124"/>
                    </a:lnTo>
                    <a:lnTo>
                      <a:pt x="7" y="118"/>
                    </a:lnTo>
                    <a:lnTo>
                      <a:pt x="5" y="111"/>
                    </a:lnTo>
                    <a:lnTo>
                      <a:pt x="3" y="104"/>
                    </a:lnTo>
                    <a:lnTo>
                      <a:pt x="2" y="97"/>
                    </a:lnTo>
                    <a:lnTo>
                      <a:pt x="1" y="90"/>
                    </a:lnTo>
                    <a:lnTo>
                      <a:pt x="0" y="82"/>
                    </a:lnTo>
                    <a:lnTo>
                      <a:pt x="0" y="74"/>
                    </a:lnTo>
                    <a:lnTo>
                      <a:pt x="0" y="66"/>
                    </a:lnTo>
                    <a:lnTo>
                      <a:pt x="2" y="58"/>
                    </a:lnTo>
                    <a:lnTo>
                      <a:pt x="11" y="64"/>
                    </a:lnTo>
                    <a:lnTo>
                      <a:pt x="20" y="69"/>
                    </a:lnTo>
                    <a:lnTo>
                      <a:pt x="28" y="73"/>
                    </a:lnTo>
                    <a:lnTo>
                      <a:pt x="35" y="76"/>
                    </a:lnTo>
                    <a:lnTo>
                      <a:pt x="49" y="81"/>
                    </a:lnTo>
                    <a:lnTo>
                      <a:pt x="55" y="83"/>
                    </a:lnTo>
                    <a:lnTo>
                      <a:pt x="62" y="86"/>
                    </a:lnTo>
                    <a:lnTo>
                      <a:pt x="69" y="90"/>
                    </a:lnTo>
                    <a:lnTo>
                      <a:pt x="76" y="94"/>
                    </a:lnTo>
                    <a:lnTo>
                      <a:pt x="84" y="100"/>
                    </a:lnTo>
                    <a:lnTo>
                      <a:pt x="92" y="108"/>
                    </a:lnTo>
                    <a:lnTo>
                      <a:pt x="97" y="112"/>
                    </a:lnTo>
                    <a:lnTo>
                      <a:pt x="102" y="117"/>
                    </a:lnTo>
                    <a:lnTo>
                      <a:pt x="113" y="130"/>
                    </a:lnTo>
                    <a:lnTo>
                      <a:pt x="124" y="144"/>
                    </a:lnTo>
                    <a:lnTo>
                      <a:pt x="136" y="161"/>
                    </a:lnTo>
                    <a:lnTo>
                      <a:pt x="138" y="148"/>
                    </a:lnTo>
                    <a:lnTo>
                      <a:pt x="140" y="135"/>
                    </a:lnTo>
                    <a:lnTo>
                      <a:pt x="143" y="122"/>
                    </a:lnTo>
                    <a:lnTo>
                      <a:pt x="146" y="111"/>
                    </a:lnTo>
                    <a:lnTo>
                      <a:pt x="150" y="100"/>
                    </a:lnTo>
                    <a:lnTo>
                      <a:pt x="154" y="89"/>
                    </a:lnTo>
                    <a:lnTo>
                      <a:pt x="158" y="79"/>
                    </a:lnTo>
                    <a:lnTo>
                      <a:pt x="163" y="69"/>
                    </a:lnTo>
                    <a:lnTo>
                      <a:pt x="169" y="60"/>
                    </a:lnTo>
                    <a:lnTo>
                      <a:pt x="175" y="51"/>
                    </a:lnTo>
                    <a:lnTo>
                      <a:pt x="181" y="42"/>
                    </a:lnTo>
                    <a:lnTo>
                      <a:pt x="188" y="33"/>
                    </a:lnTo>
                    <a:lnTo>
                      <a:pt x="196" y="25"/>
                    </a:lnTo>
                    <a:lnTo>
                      <a:pt x="204" y="16"/>
                    </a:lnTo>
                    <a:lnTo>
                      <a:pt x="213" y="8"/>
                    </a:lnTo>
                    <a:lnTo>
                      <a:pt x="222" y="0"/>
                    </a:lnTo>
                    <a:lnTo>
                      <a:pt x="224" y="5"/>
                    </a:lnTo>
                    <a:lnTo>
                      <a:pt x="225" y="11"/>
                    </a:lnTo>
                    <a:lnTo>
                      <a:pt x="227" y="22"/>
                    </a:lnTo>
                    <a:lnTo>
                      <a:pt x="229" y="33"/>
                    </a:lnTo>
                    <a:lnTo>
                      <a:pt x="229" y="44"/>
                    </a:lnTo>
                    <a:lnTo>
                      <a:pt x="229" y="56"/>
                    </a:lnTo>
                    <a:lnTo>
                      <a:pt x="228" y="67"/>
                    </a:lnTo>
                    <a:lnTo>
                      <a:pt x="227" y="78"/>
                    </a:lnTo>
                    <a:lnTo>
                      <a:pt x="225" y="89"/>
                    </a:lnTo>
                    <a:lnTo>
                      <a:pt x="224" y="94"/>
                    </a:lnTo>
                    <a:lnTo>
                      <a:pt x="222" y="99"/>
                    </a:lnTo>
                    <a:lnTo>
                      <a:pt x="219" y="104"/>
                    </a:lnTo>
                    <a:lnTo>
                      <a:pt x="216" y="108"/>
                    </a:lnTo>
                    <a:lnTo>
                      <a:pt x="209" y="116"/>
                    </a:lnTo>
                    <a:lnTo>
                      <a:pt x="205" y="120"/>
                    </a:lnTo>
                    <a:lnTo>
                      <a:pt x="201" y="124"/>
                    </a:lnTo>
                    <a:lnTo>
                      <a:pt x="183" y="138"/>
                    </a:lnTo>
                    <a:lnTo>
                      <a:pt x="175" y="145"/>
                    </a:lnTo>
                    <a:lnTo>
                      <a:pt x="168" y="150"/>
                    </a:lnTo>
                    <a:lnTo>
                      <a:pt x="162" y="155"/>
                    </a:lnTo>
                    <a:lnTo>
                      <a:pt x="159" y="157"/>
                    </a:lnTo>
                    <a:lnTo>
                      <a:pt x="158" y="159"/>
                    </a:lnTo>
                    <a:lnTo>
                      <a:pt x="157" y="161"/>
                    </a:lnTo>
                    <a:lnTo>
                      <a:pt x="156" y="165"/>
                    </a:lnTo>
                    <a:lnTo>
                      <a:pt x="155" y="169"/>
                    </a:lnTo>
                    <a:lnTo>
                      <a:pt x="155" y="175"/>
                    </a:lnTo>
                    <a:lnTo>
                      <a:pt x="155" y="179"/>
                    </a:lnTo>
                    <a:lnTo>
                      <a:pt x="156" y="182"/>
                    </a:lnTo>
                    <a:lnTo>
                      <a:pt x="158" y="188"/>
                    </a:lnTo>
                    <a:lnTo>
                      <a:pt x="161" y="194"/>
                    </a:lnTo>
                    <a:lnTo>
                      <a:pt x="161" y="197"/>
                    </a:lnTo>
                    <a:lnTo>
                      <a:pt x="162" y="201"/>
                    </a:lnTo>
                    <a:lnTo>
                      <a:pt x="162" y="204"/>
                    </a:lnTo>
                    <a:lnTo>
                      <a:pt x="163" y="208"/>
                    </a:lnTo>
                    <a:lnTo>
                      <a:pt x="166" y="217"/>
                    </a:lnTo>
                    <a:lnTo>
                      <a:pt x="169" y="226"/>
                    </a:lnTo>
                    <a:lnTo>
                      <a:pt x="170" y="230"/>
                    </a:lnTo>
                    <a:lnTo>
                      <a:pt x="170" y="233"/>
                    </a:lnTo>
                    <a:lnTo>
                      <a:pt x="170" y="226"/>
                    </a:lnTo>
                    <a:lnTo>
                      <a:pt x="171" y="219"/>
                    </a:lnTo>
                    <a:lnTo>
                      <a:pt x="174" y="207"/>
                    </a:lnTo>
                    <a:lnTo>
                      <a:pt x="177" y="197"/>
                    </a:lnTo>
                    <a:lnTo>
                      <a:pt x="181" y="188"/>
                    </a:lnTo>
                    <a:lnTo>
                      <a:pt x="185" y="181"/>
                    </a:lnTo>
                    <a:lnTo>
                      <a:pt x="188" y="177"/>
                    </a:lnTo>
                    <a:lnTo>
                      <a:pt x="191" y="174"/>
                    </a:lnTo>
                    <a:lnTo>
                      <a:pt x="196" y="169"/>
                    </a:lnTo>
                    <a:lnTo>
                      <a:pt x="202" y="164"/>
                    </a:lnTo>
                    <a:lnTo>
                      <a:pt x="215" y="155"/>
                    </a:lnTo>
                    <a:lnTo>
                      <a:pt x="228" y="147"/>
                    </a:lnTo>
                    <a:lnTo>
                      <a:pt x="235" y="143"/>
                    </a:lnTo>
                    <a:lnTo>
                      <a:pt x="241" y="138"/>
                    </a:lnTo>
                    <a:lnTo>
                      <a:pt x="247" y="133"/>
                    </a:lnTo>
                    <a:lnTo>
                      <a:pt x="253" y="127"/>
                    </a:lnTo>
                    <a:lnTo>
                      <a:pt x="254" y="137"/>
                    </a:lnTo>
                    <a:lnTo>
                      <a:pt x="256" y="146"/>
                    </a:lnTo>
                    <a:lnTo>
                      <a:pt x="258" y="155"/>
                    </a:lnTo>
                    <a:lnTo>
                      <a:pt x="259" y="160"/>
                    </a:lnTo>
                    <a:lnTo>
                      <a:pt x="259" y="165"/>
                    </a:lnTo>
                    <a:lnTo>
                      <a:pt x="258" y="173"/>
                    </a:lnTo>
                    <a:lnTo>
                      <a:pt x="258" y="176"/>
                    </a:lnTo>
                    <a:lnTo>
                      <a:pt x="257" y="180"/>
                    </a:lnTo>
                    <a:lnTo>
                      <a:pt x="255" y="187"/>
                    </a:lnTo>
                    <a:lnTo>
                      <a:pt x="253" y="194"/>
                    </a:lnTo>
                    <a:lnTo>
                      <a:pt x="250" y="201"/>
                    </a:lnTo>
                    <a:lnTo>
                      <a:pt x="246" y="208"/>
                    </a:lnTo>
                    <a:lnTo>
                      <a:pt x="241" y="214"/>
                    </a:lnTo>
                    <a:lnTo>
                      <a:pt x="239" y="218"/>
                    </a:lnTo>
                    <a:lnTo>
                      <a:pt x="236" y="221"/>
                    </a:lnTo>
                    <a:lnTo>
                      <a:pt x="230" y="227"/>
                    </a:lnTo>
                    <a:lnTo>
                      <a:pt x="224" y="233"/>
                    </a:lnTo>
                    <a:lnTo>
                      <a:pt x="217" y="238"/>
                    </a:lnTo>
                    <a:lnTo>
                      <a:pt x="210" y="243"/>
                    </a:lnTo>
                    <a:lnTo>
                      <a:pt x="203" y="248"/>
                    </a:lnTo>
                    <a:lnTo>
                      <a:pt x="195" y="253"/>
                    </a:lnTo>
                    <a:lnTo>
                      <a:pt x="186" y="257"/>
                    </a:lnTo>
                    <a:lnTo>
                      <a:pt x="178" y="261"/>
                    </a:lnTo>
                    <a:lnTo>
                      <a:pt x="173" y="266"/>
                    </a:lnTo>
                    <a:lnTo>
                      <a:pt x="169" y="271"/>
                    </a:lnTo>
                    <a:lnTo>
                      <a:pt x="165" y="276"/>
                    </a:lnTo>
                    <a:lnTo>
                      <a:pt x="161" y="282"/>
                    </a:lnTo>
                    <a:lnTo>
                      <a:pt x="154" y="294"/>
                    </a:lnTo>
                    <a:lnTo>
                      <a:pt x="147" y="307"/>
                    </a:lnTo>
                    <a:lnTo>
                      <a:pt x="135" y="331"/>
                    </a:lnTo>
                    <a:lnTo>
                      <a:pt x="129" y="342"/>
                    </a:lnTo>
                    <a:lnTo>
                      <a:pt x="124" y="350"/>
                    </a:lnTo>
                    <a:lnTo>
                      <a:pt x="104" y="376"/>
                    </a:lnTo>
                    <a:lnTo>
                      <a:pt x="99" y="384"/>
                    </a:lnTo>
                    <a:lnTo>
                      <a:pt x="93" y="391"/>
                    </a:lnTo>
                    <a:lnTo>
                      <a:pt x="87" y="397"/>
                    </a:lnTo>
                    <a:lnTo>
                      <a:pt x="80" y="404"/>
                    </a:lnTo>
                    <a:lnTo>
                      <a:pt x="69" y="412"/>
                    </a:lnTo>
                    <a:lnTo>
                      <a:pt x="54" y="422"/>
                    </a:lnTo>
                    <a:lnTo>
                      <a:pt x="46" y="422"/>
                    </a:lnTo>
                    <a:lnTo>
                      <a:pt x="45" y="420"/>
                    </a:lnTo>
                    <a:lnTo>
                      <a:pt x="44" y="418"/>
                    </a:lnTo>
                    <a:lnTo>
                      <a:pt x="43" y="416"/>
                    </a:lnTo>
                    <a:lnTo>
                      <a:pt x="42" y="414"/>
                    </a:lnTo>
                    <a:lnTo>
                      <a:pt x="42" y="407"/>
                    </a:lnTo>
                    <a:lnTo>
                      <a:pt x="43" y="404"/>
                    </a:lnTo>
                    <a:lnTo>
                      <a:pt x="43" y="403"/>
                    </a:lnTo>
                    <a:lnTo>
                      <a:pt x="44" y="403"/>
                    </a:lnTo>
                    <a:close/>
                  </a:path>
                </a:pathLst>
              </a:custGeom>
              <a:solidFill>
                <a:srgbClr val="000000"/>
              </a:solidFill>
              <a:ln w="9525">
                <a:noFill/>
                <a:round/>
                <a:headEnd/>
                <a:tailEnd/>
              </a:ln>
            </p:spPr>
            <p:txBody>
              <a:bodyPr/>
              <a:lstStyle/>
              <a:p>
                <a:endParaRPr lang="he-IL"/>
              </a:p>
            </p:txBody>
          </p:sp>
          <p:sp>
            <p:nvSpPr>
              <p:cNvPr id="993" name="Freeform 188"/>
              <p:cNvSpPr>
                <a:spLocks/>
              </p:cNvSpPr>
              <p:nvPr/>
            </p:nvSpPr>
            <p:spPr bwMode="auto">
              <a:xfrm>
                <a:off x="4370" y="2893"/>
                <a:ext cx="100" cy="112"/>
              </a:xfrm>
              <a:custGeom>
                <a:avLst/>
                <a:gdLst>
                  <a:gd name="T0" fmla="*/ 0 w 100"/>
                  <a:gd name="T1" fmla="*/ 104 h 112"/>
                  <a:gd name="T2" fmla="*/ 8 w 100"/>
                  <a:gd name="T3" fmla="*/ 104 h 112"/>
                  <a:gd name="T4" fmla="*/ 11 w 100"/>
                  <a:gd name="T5" fmla="*/ 103 h 112"/>
                  <a:gd name="T6" fmla="*/ 14 w 100"/>
                  <a:gd name="T7" fmla="*/ 102 h 112"/>
                  <a:gd name="T8" fmla="*/ 22 w 100"/>
                  <a:gd name="T9" fmla="*/ 98 h 112"/>
                  <a:gd name="T10" fmla="*/ 25 w 100"/>
                  <a:gd name="T11" fmla="*/ 97 h 112"/>
                  <a:gd name="T12" fmla="*/ 28 w 100"/>
                  <a:gd name="T13" fmla="*/ 94 h 112"/>
                  <a:gd name="T14" fmla="*/ 34 w 100"/>
                  <a:gd name="T15" fmla="*/ 89 h 112"/>
                  <a:gd name="T16" fmla="*/ 41 w 100"/>
                  <a:gd name="T17" fmla="*/ 82 h 112"/>
                  <a:gd name="T18" fmla="*/ 46 w 100"/>
                  <a:gd name="T19" fmla="*/ 75 h 112"/>
                  <a:gd name="T20" fmla="*/ 52 w 100"/>
                  <a:gd name="T21" fmla="*/ 67 h 112"/>
                  <a:gd name="T22" fmla="*/ 58 w 100"/>
                  <a:gd name="T23" fmla="*/ 59 h 112"/>
                  <a:gd name="T24" fmla="*/ 63 w 100"/>
                  <a:gd name="T25" fmla="*/ 51 h 112"/>
                  <a:gd name="T26" fmla="*/ 74 w 100"/>
                  <a:gd name="T27" fmla="*/ 33 h 112"/>
                  <a:gd name="T28" fmla="*/ 84 w 100"/>
                  <a:gd name="T29" fmla="*/ 16 h 112"/>
                  <a:gd name="T30" fmla="*/ 94 w 100"/>
                  <a:gd name="T31" fmla="*/ 0 h 112"/>
                  <a:gd name="T32" fmla="*/ 100 w 100"/>
                  <a:gd name="T33" fmla="*/ 4 h 112"/>
                  <a:gd name="T34" fmla="*/ 90 w 100"/>
                  <a:gd name="T35" fmla="*/ 20 h 112"/>
                  <a:gd name="T36" fmla="*/ 80 w 100"/>
                  <a:gd name="T37" fmla="*/ 37 h 112"/>
                  <a:gd name="T38" fmla="*/ 70 w 100"/>
                  <a:gd name="T39" fmla="*/ 55 h 112"/>
                  <a:gd name="T40" fmla="*/ 64 w 100"/>
                  <a:gd name="T41" fmla="*/ 64 h 112"/>
                  <a:gd name="T42" fmla="*/ 58 w 100"/>
                  <a:gd name="T43" fmla="*/ 72 h 112"/>
                  <a:gd name="T44" fmla="*/ 52 w 100"/>
                  <a:gd name="T45" fmla="*/ 80 h 112"/>
                  <a:gd name="T46" fmla="*/ 46 w 100"/>
                  <a:gd name="T47" fmla="*/ 88 h 112"/>
                  <a:gd name="T48" fmla="*/ 40 w 100"/>
                  <a:gd name="T49" fmla="*/ 94 h 112"/>
                  <a:gd name="T50" fmla="*/ 33 w 100"/>
                  <a:gd name="T51" fmla="*/ 100 h 112"/>
                  <a:gd name="T52" fmla="*/ 29 w 100"/>
                  <a:gd name="T53" fmla="*/ 103 h 112"/>
                  <a:gd name="T54" fmla="*/ 25 w 100"/>
                  <a:gd name="T55" fmla="*/ 105 h 112"/>
                  <a:gd name="T56" fmla="*/ 18 w 100"/>
                  <a:gd name="T57" fmla="*/ 109 h 112"/>
                  <a:gd name="T58" fmla="*/ 13 w 100"/>
                  <a:gd name="T59" fmla="*/ 110 h 112"/>
                  <a:gd name="T60" fmla="*/ 9 w 100"/>
                  <a:gd name="T61" fmla="*/ 111 h 112"/>
                  <a:gd name="T62" fmla="*/ 0 w 100"/>
                  <a:gd name="T63" fmla="*/ 112 h 112"/>
                  <a:gd name="T64" fmla="*/ 0 w 100"/>
                  <a:gd name="T65" fmla="*/ 104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2"/>
                  <a:gd name="T101" fmla="*/ 100 w 100"/>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2">
                    <a:moveTo>
                      <a:pt x="0" y="104"/>
                    </a:moveTo>
                    <a:lnTo>
                      <a:pt x="8" y="104"/>
                    </a:lnTo>
                    <a:lnTo>
                      <a:pt x="11" y="103"/>
                    </a:lnTo>
                    <a:lnTo>
                      <a:pt x="14" y="102"/>
                    </a:lnTo>
                    <a:lnTo>
                      <a:pt x="22" y="98"/>
                    </a:lnTo>
                    <a:lnTo>
                      <a:pt x="25" y="97"/>
                    </a:lnTo>
                    <a:lnTo>
                      <a:pt x="28" y="94"/>
                    </a:lnTo>
                    <a:lnTo>
                      <a:pt x="34" y="89"/>
                    </a:lnTo>
                    <a:lnTo>
                      <a:pt x="41" y="82"/>
                    </a:lnTo>
                    <a:lnTo>
                      <a:pt x="46" y="75"/>
                    </a:lnTo>
                    <a:lnTo>
                      <a:pt x="52" y="67"/>
                    </a:lnTo>
                    <a:lnTo>
                      <a:pt x="58" y="59"/>
                    </a:lnTo>
                    <a:lnTo>
                      <a:pt x="63" y="51"/>
                    </a:lnTo>
                    <a:lnTo>
                      <a:pt x="74" y="33"/>
                    </a:lnTo>
                    <a:lnTo>
                      <a:pt x="84" y="16"/>
                    </a:lnTo>
                    <a:lnTo>
                      <a:pt x="94" y="0"/>
                    </a:lnTo>
                    <a:lnTo>
                      <a:pt x="100" y="4"/>
                    </a:lnTo>
                    <a:lnTo>
                      <a:pt x="90" y="20"/>
                    </a:lnTo>
                    <a:lnTo>
                      <a:pt x="80" y="37"/>
                    </a:lnTo>
                    <a:lnTo>
                      <a:pt x="70" y="55"/>
                    </a:lnTo>
                    <a:lnTo>
                      <a:pt x="64" y="64"/>
                    </a:lnTo>
                    <a:lnTo>
                      <a:pt x="58" y="72"/>
                    </a:lnTo>
                    <a:lnTo>
                      <a:pt x="52" y="80"/>
                    </a:lnTo>
                    <a:lnTo>
                      <a:pt x="46" y="88"/>
                    </a:lnTo>
                    <a:lnTo>
                      <a:pt x="40" y="94"/>
                    </a:lnTo>
                    <a:lnTo>
                      <a:pt x="33" y="100"/>
                    </a:lnTo>
                    <a:lnTo>
                      <a:pt x="29" y="103"/>
                    </a:lnTo>
                    <a:lnTo>
                      <a:pt x="25" y="105"/>
                    </a:lnTo>
                    <a:lnTo>
                      <a:pt x="18" y="109"/>
                    </a:lnTo>
                    <a:lnTo>
                      <a:pt x="13" y="110"/>
                    </a:lnTo>
                    <a:lnTo>
                      <a:pt x="9" y="111"/>
                    </a:lnTo>
                    <a:lnTo>
                      <a:pt x="0" y="112"/>
                    </a:lnTo>
                    <a:lnTo>
                      <a:pt x="0" y="104"/>
                    </a:lnTo>
                    <a:close/>
                  </a:path>
                </a:pathLst>
              </a:custGeom>
              <a:solidFill>
                <a:srgbClr val="000000"/>
              </a:solidFill>
              <a:ln w="9525">
                <a:noFill/>
                <a:round/>
                <a:headEnd/>
                <a:tailEnd/>
              </a:ln>
            </p:spPr>
            <p:txBody>
              <a:bodyPr/>
              <a:lstStyle/>
              <a:p>
                <a:endParaRPr lang="he-IL"/>
              </a:p>
            </p:txBody>
          </p:sp>
          <p:sp>
            <p:nvSpPr>
              <p:cNvPr id="994" name="Freeform 189"/>
              <p:cNvSpPr>
                <a:spLocks/>
              </p:cNvSpPr>
              <p:nvPr/>
            </p:nvSpPr>
            <p:spPr bwMode="auto">
              <a:xfrm>
                <a:off x="4463" y="2886"/>
                <a:ext cx="9" cy="10"/>
              </a:xfrm>
              <a:custGeom>
                <a:avLst/>
                <a:gdLst>
                  <a:gd name="T0" fmla="*/ 0 w 9"/>
                  <a:gd name="T1" fmla="*/ 8 h 10"/>
                  <a:gd name="T2" fmla="*/ 8 w 9"/>
                  <a:gd name="T3" fmla="*/ 10 h 10"/>
                  <a:gd name="T4" fmla="*/ 9 w 9"/>
                  <a:gd name="T5" fmla="*/ 2 h 10"/>
                  <a:gd name="T6" fmla="*/ 2 w 9"/>
                  <a:gd name="T7" fmla="*/ 0 h 10"/>
                  <a:gd name="T8" fmla="*/ 0 w 9"/>
                  <a:gd name="T9" fmla="*/ 8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8"/>
                    </a:moveTo>
                    <a:lnTo>
                      <a:pt x="8" y="10"/>
                    </a:lnTo>
                    <a:lnTo>
                      <a:pt x="9" y="2"/>
                    </a:lnTo>
                    <a:lnTo>
                      <a:pt x="2" y="0"/>
                    </a:lnTo>
                    <a:lnTo>
                      <a:pt x="0" y="8"/>
                    </a:lnTo>
                    <a:close/>
                  </a:path>
                </a:pathLst>
              </a:custGeom>
              <a:solidFill>
                <a:srgbClr val="000000"/>
              </a:solidFill>
              <a:ln w="9525">
                <a:noFill/>
                <a:round/>
                <a:headEnd/>
                <a:tailEnd/>
              </a:ln>
            </p:spPr>
            <p:txBody>
              <a:bodyPr/>
              <a:lstStyle/>
              <a:p>
                <a:endParaRPr lang="he-IL"/>
              </a:p>
            </p:txBody>
          </p:sp>
          <p:sp>
            <p:nvSpPr>
              <p:cNvPr id="995" name="Freeform 190"/>
              <p:cNvSpPr>
                <a:spLocks/>
              </p:cNvSpPr>
              <p:nvPr/>
            </p:nvSpPr>
            <p:spPr bwMode="auto">
              <a:xfrm>
                <a:off x="4463" y="2893"/>
                <a:ext cx="8" cy="4"/>
              </a:xfrm>
              <a:custGeom>
                <a:avLst/>
                <a:gdLst>
                  <a:gd name="T0" fmla="*/ 7 w 8"/>
                  <a:gd name="T1" fmla="*/ 4 h 4"/>
                  <a:gd name="T2" fmla="*/ 8 w 8"/>
                  <a:gd name="T3" fmla="*/ 3 h 4"/>
                  <a:gd name="T4" fmla="*/ 0 w 8"/>
                  <a:gd name="T5" fmla="*/ 1 h 4"/>
                  <a:gd name="T6" fmla="*/ 1 w 8"/>
                  <a:gd name="T7" fmla="*/ 0 h 4"/>
                  <a:gd name="T8" fmla="*/ 7 w 8"/>
                  <a:gd name="T9" fmla="*/ 4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7" y="4"/>
                    </a:moveTo>
                    <a:lnTo>
                      <a:pt x="8" y="3"/>
                    </a:lnTo>
                    <a:lnTo>
                      <a:pt x="0" y="1"/>
                    </a:lnTo>
                    <a:lnTo>
                      <a:pt x="1" y="0"/>
                    </a:lnTo>
                    <a:lnTo>
                      <a:pt x="7" y="4"/>
                    </a:lnTo>
                    <a:close/>
                  </a:path>
                </a:pathLst>
              </a:custGeom>
              <a:solidFill>
                <a:srgbClr val="000000"/>
              </a:solidFill>
              <a:ln w="9525">
                <a:noFill/>
                <a:round/>
                <a:headEnd/>
                <a:tailEnd/>
              </a:ln>
            </p:spPr>
            <p:txBody>
              <a:bodyPr/>
              <a:lstStyle/>
              <a:p>
                <a:endParaRPr lang="he-IL"/>
              </a:p>
            </p:txBody>
          </p:sp>
          <p:sp>
            <p:nvSpPr>
              <p:cNvPr id="996" name="Freeform 191"/>
              <p:cNvSpPr>
                <a:spLocks/>
              </p:cNvSpPr>
              <p:nvPr/>
            </p:nvSpPr>
            <p:spPr bwMode="auto">
              <a:xfrm>
                <a:off x="4398" y="2883"/>
                <a:ext cx="72" cy="29"/>
              </a:xfrm>
              <a:custGeom>
                <a:avLst/>
                <a:gdLst>
                  <a:gd name="T0" fmla="*/ 72 w 72"/>
                  <a:gd name="T1" fmla="*/ 7 h 29"/>
                  <a:gd name="T2" fmla="*/ 63 w 72"/>
                  <a:gd name="T3" fmla="*/ 10 h 29"/>
                  <a:gd name="T4" fmla="*/ 54 w 72"/>
                  <a:gd name="T5" fmla="*/ 14 h 29"/>
                  <a:gd name="T6" fmla="*/ 37 w 72"/>
                  <a:gd name="T7" fmla="*/ 21 h 29"/>
                  <a:gd name="T8" fmla="*/ 29 w 72"/>
                  <a:gd name="T9" fmla="*/ 24 h 29"/>
                  <a:gd name="T10" fmla="*/ 20 w 72"/>
                  <a:gd name="T11" fmla="*/ 26 h 29"/>
                  <a:gd name="T12" fmla="*/ 11 w 72"/>
                  <a:gd name="T13" fmla="*/ 28 h 29"/>
                  <a:gd name="T14" fmla="*/ 5 w 72"/>
                  <a:gd name="T15" fmla="*/ 29 h 29"/>
                  <a:gd name="T16" fmla="*/ 0 w 72"/>
                  <a:gd name="T17" fmla="*/ 29 h 29"/>
                  <a:gd name="T18" fmla="*/ 0 w 72"/>
                  <a:gd name="T19" fmla="*/ 21 h 29"/>
                  <a:gd name="T20" fmla="*/ 5 w 72"/>
                  <a:gd name="T21" fmla="*/ 21 h 29"/>
                  <a:gd name="T22" fmla="*/ 9 w 72"/>
                  <a:gd name="T23" fmla="*/ 21 h 29"/>
                  <a:gd name="T24" fmla="*/ 18 w 72"/>
                  <a:gd name="T25" fmla="*/ 19 h 29"/>
                  <a:gd name="T26" fmla="*/ 26 w 72"/>
                  <a:gd name="T27" fmla="*/ 17 h 29"/>
                  <a:gd name="T28" fmla="*/ 34 w 72"/>
                  <a:gd name="T29" fmla="*/ 14 h 29"/>
                  <a:gd name="T30" fmla="*/ 51 w 72"/>
                  <a:gd name="T31" fmla="*/ 7 h 29"/>
                  <a:gd name="T32" fmla="*/ 60 w 72"/>
                  <a:gd name="T33" fmla="*/ 3 h 29"/>
                  <a:gd name="T34" fmla="*/ 70 w 72"/>
                  <a:gd name="T35" fmla="*/ 0 h 29"/>
                  <a:gd name="T36" fmla="*/ 72 w 72"/>
                  <a:gd name="T37" fmla="*/ 7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9"/>
                  <a:gd name="T59" fmla="*/ 72 w 72"/>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9">
                    <a:moveTo>
                      <a:pt x="72" y="7"/>
                    </a:moveTo>
                    <a:lnTo>
                      <a:pt x="63" y="10"/>
                    </a:lnTo>
                    <a:lnTo>
                      <a:pt x="54" y="14"/>
                    </a:lnTo>
                    <a:lnTo>
                      <a:pt x="37" y="21"/>
                    </a:lnTo>
                    <a:lnTo>
                      <a:pt x="29" y="24"/>
                    </a:lnTo>
                    <a:lnTo>
                      <a:pt x="20" y="26"/>
                    </a:lnTo>
                    <a:lnTo>
                      <a:pt x="11" y="28"/>
                    </a:lnTo>
                    <a:lnTo>
                      <a:pt x="5" y="29"/>
                    </a:lnTo>
                    <a:lnTo>
                      <a:pt x="0" y="29"/>
                    </a:lnTo>
                    <a:lnTo>
                      <a:pt x="0" y="21"/>
                    </a:lnTo>
                    <a:lnTo>
                      <a:pt x="5" y="21"/>
                    </a:lnTo>
                    <a:lnTo>
                      <a:pt x="9" y="21"/>
                    </a:lnTo>
                    <a:lnTo>
                      <a:pt x="18" y="19"/>
                    </a:lnTo>
                    <a:lnTo>
                      <a:pt x="26" y="17"/>
                    </a:lnTo>
                    <a:lnTo>
                      <a:pt x="34" y="14"/>
                    </a:lnTo>
                    <a:lnTo>
                      <a:pt x="51" y="7"/>
                    </a:lnTo>
                    <a:lnTo>
                      <a:pt x="60" y="3"/>
                    </a:lnTo>
                    <a:lnTo>
                      <a:pt x="70" y="0"/>
                    </a:lnTo>
                    <a:lnTo>
                      <a:pt x="72" y="7"/>
                    </a:lnTo>
                    <a:close/>
                  </a:path>
                </a:pathLst>
              </a:custGeom>
              <a:solidFill>
                <a:srgbClr val="000000"/>
              </a:solidFill>
              <a:ln w="9525">
                <a:noFill/>
                <a:round/>
                <a:headEnd/>
                <a:tailEnd/>
              </a:ln>
            </p:spPr>
            <p:txBody>
              <a:bodyPr/>
              <a:lstStyle/>
              <a:p>
                <a:endParaRPr lang="he-IL"/>
              </a:p>
            </p:txBody>
          </p:sp>
          <p:sp>
            <p:nvSpPr>
              <p:cNvPr id="997" name="Freeform 192"/>
              <p:cNvSpPr>
                <a:spLocks/>
              </p:cNvSpPr>
              <p:nvPr/>
            </p:nvSpPr>
            <p:spPr bwMode="auto">
              <a:xfrm>
                <a:off x="4465" y="2881"/>
                <a:ext cx="9" cy="9"/>
              </a:xfrm>
              <a:custGeom>
                <a:avLst/>
                <a:gdLst>
                  <a:gd name="T0" fmla="*/ 7 w 9"/>
                  <a:gd name="T1" fmla="*/ 7 h 9"/>
                  <a:gd name="T2" fmla="*/ 9 w 9"/>
                  <a:gd name="T3" fmla="*/ 0 h 9"/>
                  <a:gd name="T4" fmla="*/ 3 w 9"/>
                  <a:gd name="T5" fmla="*/ 2 h 9"/>
                  <a:gd name="T6" fmla="*/ 5 w 9"/>
                  <a:gd name="T7" fmla="*/ 9 h 9"/>
                  <a:gd name="T8" fmla="*/ 0 w 9"/>
                  <a:gd name="T9" fmla="*/ 5 h 9"/>
                  <a:gd name="T10" fmla="*/ 7 w 9"/>
                  <a:gd name="T11" fmla="*/ 7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7" y="7"/>
                    </a:moveTo>
                    <a:lnTo>
                      <a:pt x="9" y="0"/>
                    </a:lnTo>
                    <a:lnTo>
                      <a:pt x="3" y="2"/>
                    </a:lnTo>
                    <a:lnTo>
                      <a:pt x="5" y="9"/>
                    </a:lnTo>
                    <a:lnTo>
                      <a:pt x="0" y="5"/>
                    </a:lnTo>
                    <a:lnTo>
                      <a:pt x="7" y="7"/>
                    </a:lnTo>
                    <a:close/>
                  </a:path>
                </a:pathLst>
              </a:custGeom>
              <a:solidFill>
                <a:srgbClr val="000000"/>
              </a:solidFill>
              <a:ln w="9525">
                <a:noFill/>
                <a:round/>
                <a:headEnd/>
                <a:tailEnd/>
              </a:ln>
            </p:spPr>
            <p:txBody>
              <a:bodyPr/>
              <a:lstStyle/>
              <a:p>
                <a:endParaRPr lang="he-IL"/>
              </a:p>
            </p:txBody>
          </p:sp>
          <p:sp>
            <p:nvSpPr>
              <p:cNvPr id="998" name="Freeform 193"/>
              <p:cNvSpPr>
                <a:spLocks/>
              </p:cNvSpPr>
              <p:nvPr/>
            </p:nvSpPr>
            <p:spPr bwMode="auto">
              <a:xfrm>
                <a:off x="4336" y="2855"/>
                <a:ext cx="62" cy="57"/>
              </a:xfrm>
              <a:custGeom>
                <a:avLst/>
                <a:gdLst>
                  <a:gd name="T0" fmla="*/ 62 w 62"/>
                  <a:gd name="T1" fmla="*/ 57 h 57"/>
                  <a:gd name="T2" fmla="*/ 57 w 62"/>
                  <a:gd name="T3" fmla="*/ 56 h 57"/>
                  <a:gd name="T4" fmla="*/ 51 w 62"/>
                  <a:gd name="T5" fmla="*/ 56 h 57"/>
                  <a:gd name="T6" fmla="*/ 46 w 62"/>
                  <a:gd name="T7" fmla="*/ 54 h 57"/>
                  <a:gd name="T8" fmla="*/ 42 w 62"/>
                  <a:gd name="T9" fmla="*/ 52 h 57"/>
                  <a:gd name="T10" fmla="*/ 33 w 62"/>
                  <a:gd name="T11" fmla="*/ 46 h 57"/>
                  <a:gd name="T12" fmla="*/ 25 w 62"/>
                  <a:gd name="T13" fmla="*/ 40 h 57"/>
                  <a:gd name="T14" fmla="*/ 18 w 62"/>
                  <a:gd name="T15" fmla="*/ 31 h 57"/>
                  <a:gd name="T16" fmla="*/ 11 w 62"/>
                  <a:gd name="T17" fmla="*/ 23 h 57"/>
                  <a:gd name="T18" fmla="*/ 5 w 62"/>
                  <a:gd name="T19" fmla="*/ 13 h 57"/>
                  <a:gd name="T20" fmla="*/ 0 w 62"/>
                  <a:gd name="T21" fmla="*/ 4 h 57"/>
                  <a:gd name="T22" fmla="*/ 6 w 62"/>
                  <a:gd name="T23" fmla="*/ 0 h 57"/>
                  <a:gd name="T24" fmla="*/ 11 w 62"/>
                  <a:gd name="T25" fmla="*/ 9 h 57"/>
                  <a:gd name="T26" fmla="*/ 17 w 62"/>
                  <a:gd name="T27" fmla="*/ 18 h 57"/>
                  <a:gd name="T28" fmla="*/ 23 w 62"/>
                  <a:gd name="T29" fmla="*/ 27 h 57"/>
                  <a:gd name="T30" fmla="*/ 30 w 62"/>
                  <a:gd name="T31" fmla="*/ 34 h 57"/>
                  <a:gd name="T32" fmla="*/ 38 w 62"/>
                  <a:gd name="T33" fmla="*/ 40 h 57"/>
                  <a:gd name="T34" fmla="*/ 45 w 62"/>
                  <a:gd name="T35" fmla="*/ 45 h 57"/>
                  <a:gd name="T36" fmla="*/ 49 w 62"/>
                  <a:gd name="T37" fmla="*/ 47 h 57"/>
                  <a:gd name="T38" fmla="*/ 53 w 62"/>
                  <a:gd name="T39" fmla="*/ 48 h 57"/>
                  <a:gd name="T40" fmla="*/ 58 w 62"/>
                  <a:gd name="T41" fmla="*/ 49 h 57"/>
                  <a:gd name="T42" fmla="*/ 62 w 62"/>
                  <a:gd name="T43" fmla="*/ 49 h 57"/>
                  <a:gd name="T44" fmla="*/ 62 w 62"/>
                  <a:gd name="T45" fmla="*/ 57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57"/>
                  <a:gd name="T71" fmla="*/ 62 w 62"/>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57">
                    <a:moveTo>
                      <a:pt x="62" y="57"/>
                    </a:moveTo>
                    <a:lnTo>
                      <a:pt x="57" y="56"/>
                    </a:lnTo>
                    <a:lnTo>
                      <a:pt x="51" y="56"/>
                    </a:lnTo>
                    <a:lnTo>
                      <a:pt x="46" y="54"/>
                    </a:lnTo>
                    <a:lnTo>
                      <a:pt x="42" y="52"/>
                    </a:lnTo>
                    <a:lnTo>
                      <a:pt x="33" y="46"/>
                    </a:lnTo>
                    <a:lnTo>
                      <a:pt x="25" y="40"/>
                    </a:lnTo>
                    <a:lnTo>
                      <a:pt x="18" y="31"/>
                    </a:lnTo>
                    <a:lnTo>
                      <a:pt x="11" y="23"/>
                    </a:lnTo>
                    <a:lnTo>
                      <a:pt x="5" y="13"/>
                    </a:lnTo>
                    <a:lnTo>
                      <a:pt x="0" y="4"/>
                    </a:lnTo>
                    <a:lnTo>
                      <a:pt x="6" y="0"/>
                    </a:lnTo>
                    <a:lnTo>
                      <a:pt x="11" y="9"/>
                    </a:lnTo>
                    <a:lnTo>
                      <a:pt x="17" y="18"/>
                    </a:lnTo>
                    <a:lnTo>
                      <a:pt x="23" y="27"/>
                    </a:lnTo>
                    <a:lnTo>
                      <a:pt x="30" y="34"/>
                    </a:lnTo>
                    <a:lnTo>
                      <a:pt x="38" y="40"/>
                    </a:lnTo>
                    <a:lnTo>
                      <a:pt x="45" y="45"/>
                    </a:lnTo>
                    <a:lnTo>
                      <a:pt x="49" y="47"/>
                    </a:lnTo>
                    <a:lnTo>
                      <a:pt x="53" y="48"/>
                    </a:lnTo>
                    <a:lnTo>
                      <a:pt x="58" y="49"/>
                    </a:lnTo>
                    <a:lnTo>
                      <a:pt x="62" y="49"/>
                    </a:lnTo>
                    <a:lnTo>
                      <a:pt x="62" y="57"/>
                    </a:lnTo>
                    <a:close/>
                  </a:path>
                </a:pathLst>
              </a:custGeom>
              <a:solidFill>
                <a:srgbClr val="000000"/>
              </a:solidFill>
              <a:ln w="9525">
                <a:noFill/>
                <a:round/>
                <a:headEnd/>
                <a:tailEnd/>
              </a:ln>
            </p:spPr>
            <p:txBody>
              <a:bodyPr/>
              <a:lstStyle/>
              <a:p>
                <a:endParaRPr lang="he-IL"/>
              </a:p>
            </p:txBody>
          </p:sp>
          <p:sp>
            <p:nvSpPr>
              <p:cNvPr id="999" name="Freeform 194"/>
              <p:cNvSpPr>
                <a:spLocks/>
              </p:cNvSpPr>
              <p:nvPr/>
            </p:nvSpPr>
            <p:spPr bwMode="auto">
              <a:xfrm>
                <a:off x="4398" y="2904"/>
                <a:ext cx="1" cy="8"/>
              </a:xfrm>
              <a:custGeom>
                <a:avLst/>
                <a:gdLst>
                  <a:gd name="T0" fmla="*/ 0 w 1"/>
                  <a:gd name="T1" fmla="*/ 8 h 8"/>
                  <a:gd name="T2" fmla="*/ 0 w 1"/>
                  <a:gd name="T3" fmla="*/ 0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8"/>
                    </a:moveTo>
                    <a:lnTo>
                      <a:pt x="0" y="0"/>
                    </a:lnTo>
                    <a:lnTo>
                      <a:pt x="0" y="8"/>
                    </a:lnTo>
                    <a:close/>
                  </a:path>
                </a:pathLst>
              </a:custGeom>
              <a:solidFill>
                <a:srgbClr val="000000"/>
              </a:solidFill>
              <a:ln w="9525">
                <a:noFill/>
                <a:round/>
                <a:headEnd/>
                <a:tailEnd/>
              </a:ln>
            </p:spPr>
            <p:txBody>
              <a:bodyPr/>
              <a:lstStyle/>
              <a:p>
                <a:endParaRPr lang="he-IL"/>
              </a:p>
            </p:txBody>
          </p:sp>
          <p:sp>
            <p:nvSpPr>
              <p:cNvPr id="1000" name="Freeform 195"/>
              <p:cNvSpPr>
                <a:spLocks/>
              </p:cNvSpPr>
              <p:nvPr/>
            </p:nvSpPr>
            <p:spPr bwMode="auto">
              <a:xfrm>
                <a:off x="4338" y="2842"/>
                <a:ext cx="54" cy="18"/>
              </a:xfrm>
              <a:custGeom>
                <a:avLst/>
                <a:gdLst>
                  <a:gd name="T0" fmla="*/ 0 w 54"/>
                  <a:gd name="T1" fmla="*/ 11 h 18"/>
                  <a:gd name="T2" fmla="*/ 6 w 54"/>
                  <a:gd name="T3" fmla="*/ 9 h 18"/>
                  <a:gd name="T4" fmla="*/ 13 w 54"/>
                  <a:gd name="T5" fmla="*/ 6 h 18"/>
                  <a:gd name="T6" fmla="*/ 20 w 54"/>
                  <a:gd name="T7" fmla="*/ 4 h 18"/>
                  <a:gd name="T8" fmla="*/ 26 w 54"/>
                  <a:gd name="T9" fmla="*/ 3 h 18"/>
                  <a:gd name="T10" fmla="*/ 33 w 54"/>
                  <a:gd name="T11" fmla="*/ 2 h 18"/>
                  <a:gd name="T12" fmla="*/ 40 w 54"/>
                  <a:gd name="T13" fmla="*/ 1 h 18"/>
                  <a:gd name="T14" fmla="*/ 54 w 54"/>
                  <a:gd name="T15" fmla="*/ 0 h 18"/>
                  <a:gd name="T16" fmla="*/ 54 w 54"/>
                  <a:gd name="T17" fmla="*/ 8 h 18"/>
                  <a:gd name="T18" fmla="*/ 40 w 54"/>
                  <a:gd name="T19" fmla="*/ 8 h 18"/>
                  <a:gd name="T20" fmla="*/ 34 w 54"/>
                  <a:gd name="T21" fmla="*/ 9 h 18"/>
                  <a:gd name="T22" fmla="*/ 28 w 54"/>
                  <a:gd name="T23" fmla="*/ 10 h 18"/>
                  <a:gd name="T24" fmla="*/ 21 w 54"/>
                  <a:gd name="T25" fmla="*/ 12 h 18"/>
                  <a:gd name="T26" fmla="*/ 15 w 54"/>
                  <a:gd name="T27" fmla="*/ 14 h 18"/>
                  <a:gd name="T28" fmla="*/ 9 w 54"/>
                  <a:gd name="T29" fmla="*/ 16 h 18"/>
                  <a:gd name="T30" fmla="*/ 2 w 54"/>
                  <a:gd name="T31" fmla="*/ 18 h 18"/>
                  <a:gd name="T32" fmla="*/ 0 w 54"/>
                  <a:gd name="T33" fmla="*/ 1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8"/>
                  <a:gd name="T53" fmla="*/ 54 w 5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8">
                    <a:moveTo>
                      <a:pt x="0" y="11"/>
                    </a:moveTo>
                    <a:lnTo>
                      <a:pt x="6" y="9"/>
                    </a:lnTo>
                    <a:lnTo>
                      <a:pt x="13" y="6"/>
                    </a:lnTo>
                    <a:lnTo>
                      <a:pt x="20" y="4"/>
                    </a:lnTo>
                    <a:lnTo>
                      <a:pt x="26" y="3"/>
                    </a:lnTo>
                    <a:lnTo>
                      <a:pt x="33" y="2"/>
                    </a:lnTo>
                    <a:lnTo>
                      <a:pt x="40" y="1"/>
                    </a:lnTo>
                    <a:lnTo>
                      <a:pt x="54" y="0"/>
                    </a:lnTo>
                    <a:lnTo>
                      <a:pt x="54" y="8"/>
                    </a:lnTo>
                    <a:lnTo>
                      <a:pt x="40" y="8"/>
                    </a:lnTo>
                    <a:lnTo>
                      <a:pt x="34" y="9"/>
                    </a:lnTo>
                    <a:lnTo>
                      <a:pt x="28" y="10"/>
                    </a:lnTo>
                    <a:lnTo>
                      <a:pt x="21" y="12"/>
                    </a:lnTo>
                    <a:lnTo>
                      <a:pt x="15" y="14"/>
                    </a:lnTo>
                    <a:lnTo>
                      <a:pt x="9" y="16"/>
                    </a:lnTo>
                    <a:lnTo>
                      <a:pt x="2" y="18"/>
                    </a:lnTo>
                    <a:lnTo>
                      <a:pt x="0" y="11"/>
                    </a:lnTo>
                    <a:close/>
                  </a:path>
                </a:pathLst>
              </a:custGeom>
              <a:solidFill>
                <a:srgbClr val="000000"/>
              </a:solidFill>
              <a:ln w="9525">
                <a:noFill/>
                <a:round/>
                <a:headEnd/>
                <a:tailEnd/>
              </a:ln>
            </p:spPr>
            <p:txBody>
              <a:bodyPr/>
              <a:lstStyle/>
              <a:p>
                <a:endParaRPr lang="he-IL"/>
              </a:p>
            </p:txBody>
          </p:sp>
          <p:sp>
            <p:nvSpPr>
              <p:cNvPr id="1001" name="Freeform 196"/>
              <p:cNvSpPr>
                <a:spLocks/>
              </p:cNvSpPr>
              <p:nvPr/>
            </p:nvSpPr>
            <p:spPr bwMode="auto">
              <a:xfrm>
                <a:off x="4334" y="2853"/>
                <a:ext cx="8" cy="7"/>
              </a:xfrm>
              <a:custGeom>
                <a:avLst/>
                <a:gdLst>
                  <a:gd name="T0" fmla="*/ 2 w 8"/>
                  <a:gd name="T1" fmla="*/ 6 h 7"/>
                  <a:gd name="T2" fmla="*/ 0 w 8"/>
                  <a:gd name="T3" fmla="*/ 2 h 7"/>
                  <a:gd name="T4" fmla="*/ 4 w 8"/>
                  <a:gd name="T5" fmla="*/ 0 h 7"/>
                  <a:gd name="T6" fmla="*/ 6 w 8"/>
                  <a:gd name="T7" fmla="*/ 7 h 7"/>
                  <a:gd name="T8" fmla="*/ 8 w 8"/>
                  <a:gd name="T9" fmla="*/ 2 h 7"/>
                  <a:gd name="T10" fmla="*/ 2 w 8"/>
                  <a:gd name="T11" fmla="*/ 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2" y="6"/>
                    </a:moveTo>
                    <a:lnTo>
                      <a:pt x="0" y="2"/>
                    </a:lnTo>
                    <a:lnTo>
                      <a:pt x="4" y="0"/>
                    </a:lnTo>
                    <a:lnTo>
                      <a:pt x="6" y="7"/>
                    </a:lnTo>
                    <a:lnTo>
                      <a:pt x="8" y="2"/>
                    </a:lnTo>
                    <a:lnTo>
                      <a:pt x="2" y="6"/>
                    </a:lnTo>
                    <a:close/>
                  </a:path>
                </a:pathLst>
              </a:custGeom>
              <a:solidFill>
                <a:srgbClr val="000000"/>
              </a:solidFill>
              <a:ln w="9525">
                <a:noFill/>
                <a:round/>
                <a:headEnd/>
                <a:tailEnd/>
              </a:ln>
            </p:spPr>
            <p:txBody>
              <a:bodyPr/>
              <a:lstStyle/>
              <a:p>
                <a:endParaRPr lang="he-IL"/>
              </a:p>
            </p:txBody>
          </p:sp>
          <p:sp>
            <p:nvSpPr>
              <p:cNvPr id="1002" name="Rectangle 197"/>
              <p:cNvSpPr>
                <a:spLocks noChangeArrowheads="1"/>
              </p:cNvSpPr>
              <p:nvPr/>
            </p:nvSpPr>
            <p:spPr bwMode="auto">
              <a:xfrm>
                <a:off x="4392" y="2842"/>
                <a:ext cx="38" cy="8"/>
              </a:xfrm>
              <a:prstGeom prst="rect">
                <a:avLst/>
              </a:prstGeom>
              <a:solidFill>
                <a:srgbClr val="000000"/>
              </a:solidFill>
              <a:ln w="9525">
                <a:noFill/>
                <a:miter lim="800000"/>
                <a:headEnd/>
                <a:tailEnd/>
              </a:ln>
            </p:spPr>
            <p:txBody>
              <a:bodyPr/>
              <a:lstStyle/>
              <a:p>
                <a:endParaRPr lang="he-IL"/>
              </a:p>
            </p:txBody>
          </p:sp>
          <p:sp>
            <p:nvSpPr>
              <p:cNvPr id="1003" name="Freeform 198"/>
              <p:cNvSpPr>
                <a:spLocks/>
              </p:cNvSpPr>
              <p:nvPr/>
            </p:nvSpPr>
            <p:spPr bwMode="auto">
              <a:xfrm>
                <a:off x="4392" y="2842"/>
                <a:ext cx="1" cy="8"/>
              </a:xfrm>
              <a:custGeom>
                <a:avLst/>
                <a:gdLst>
                  <a:gd name="T0" fmla="*/ 0 w 1"/>
                  <a:gd name="T1" fmla="*/ 0 h 8"/>
                  <a:gd name="T2" fmla="*/ 0 w 1"/>
                  <a:gd name="T3" fmla="*/ 8 h 8"/>
                  <a:gd name="T4" fmla="*/ 0 w 1"/>
                  <a:gd name="T5" fmla="*/ 0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8"/>
                    </a:lnTo>
                    <a:lnTo>
                      <a:pt x="0" y="0"/>
                    </a:lnTo>
                    <a:close/>
                  </a:path>
                </a:pathLst>
              </a:custGeom>
              <a:solidFill>
                <a:srgbClr val="000000"/>
              </a:solidFill>
              <a:ln w="9525">
                <a:noFill/>
                <a:round/>
                <a:headEnd/>
                <a:tailEnd/>
              </a:ln>
            </p:spPr>
            <p:txBody>
              <a:bodyPr/>
              <a:lstStyle/>
              <a:p>
                <a:endParaRPr lang="he-IL"/>
              </a:p>
            </p:txBody>
          </p:sp>
          <p:sp>
            <p:nvSpPr>
              <p:cNvPr id="1004" name="Freeform 199"/>
              <p:cNvSpPr>
                <a:spLocks/>
              </p:cNvSpPr>
              <p:nvPr/>
            </p:nvSpPr>
            <p:spPr bwMode="auto">
              <a:xfrm>
                <a:off x="4430" y="2842"/>
                <a:ext cx="43" cy="16"/>
              </a:xfrm>
              <a:custGeom>
                <a:avLst/>
                <a:gdLst>
                  <a:gd name="T0" fmla="*/ 0 w 43"/>
                  <a:gd name="T1" fmla="*/ 0 h 16"/>
                  <a:gd name="T2" fmla="*/ 6 w 43"/>
                  <a:gd name="T3" fmla="*/ 1 h 16"/>
                  <a:gd name="T4" fmla="*/ 13 w 43"/>
                  <a:gd name="T5" fmla="*/ 2 h 16"/>
                  <a:gd name="T6" fmla="*/ 23 w 43"/>
                  <a:gd name="T7" fmla="*/ 5 h 16"/>
                  <a:gd name="T8" fmla="*/ 32 w 43"/>
                  <a:gd name="T9" fmla="*/ 7 h 16"/>
                  <a:gd name="T10" fmla="*/ 37 w 43"/>
                  <a:gd name="T11" fmla="*/ 8 h 16"/>
                  <a:gd name="T12" fmla="*/ 43 w 43"/>
                  <a:gd name="T13" fmla="*/ 9 h 16"/>
                  <a:gd name="T14" fmla="*/ 42 w 43"/>
                  <a:gd name="T15" fmla="*/ 16 h 16"/>
                  <a:gd name="T16" fmla="*/ 36 w 43"/>
                  <a:gd name="T17" fmla="*/ 16 h 16"/>
                  <a:gd name="T18" fmla="*/ 30 w 43"/>
                  <a:gd name="T19" fmla="*/ 15 h 16"/>
                  <a:gd name="T20" fmla="*/ 21 w 43"/>
                  <a:gd name="T21" fmla="*/ 12 h 16"/>
                  <a:gd name="T22" fmla="*/ 11 w 43"/>
                  <a:gd name="T23" fmla="*/ 9 h 16"/>
                  <a:gd name="T24" fmla="*/ 5 w 43"/>
                  <a:gd name="T25" fmla="*/ 8 h 16"/>
                  <a:gd name="T26" fmla="*/ 0 w 43"/>
                  <a:gd name="T27" fmla="*/ 8 h 16"/>
                  <a:gd name="T28" fmla="*/ 0 w 43"/>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16"/>
                  <a:gd name="T47" fmla="*/ 43 w 43"/>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16">
                    <a:moveTo>
                      <a:pt x="0" y="0"/>
                    </a:moveTo>
                    <a:lnTo>
                      <a:pt x="6" y="1"/>
                    </a:lnTo>
                    <a:lnTo>
                      <a:pt x="13" y="2"/>
                    </a:lnTo>
                    <a:lnTo>
                      <a:pt x="23" y="5"/>
                    </a:lnTo>
                    <a:lnTo>
                      <a:pt x="32" y="7"/>
                    </a:lnTo>
                    <a:lnTo>
                      <a:pt x="37" y="8"/>
                    </a:lnTo>
                    <a:lnTo>
                      <a:pt x="43" y="9"/>
                    </a:lnTo>
                    <a:lnTo>
                      <a:pt x="42" y="16"/>
                    </a:lnTo>
                    <a:lnTo>
                      <a:pt x="36" y="16"/>
                    </a:lnTo>
                    <a:lnTo>
                      <a:pt x="30" y="15"/>
                    </a:lnTo>
                    <a:lnTo>
                      <a:pt x="21" y="12"/>
                    </a:lnTo>
                    <a:lnTo>
                      <a:pt x="11" y="9"/>
                    </a:lnTo>
                    <a:lnTo>
                      <a:pt x="5" y="8"/>
                    </a:lnTo>
                    <a:lnTo>
                      <a:pt x="0" y="8"/>
                    </a:lnTo>
                    <a:lnTo>
                      <a:pt x="0" y="0"/>
                    </a:lnTo>
                    <a:close/>
                  </a:path>
                </a:pathLst>
              </a:custGeom>
              <a:solidFill>
                <a:srgbClr val="000000"/>
              </a:solidFill>
              <a:ln w="9525">
                <a:noFill/>
                <a:round/>
                <a:headEnd/>
                <a:tailEnd/>
              </a:ln>
            </p:spPr>
            <p:txBody>
              <a:bodyPr/>
              <a:lstStyle/>
              <a:p>
                <a:endParaRPr lang="he-IL"/>
              </a:p>
            </p:txBody>
          </p:sp>
          <p:sp>
            <p:nvSpPr>
              <p:cNvPr id="1005" name="Freeform 200"/>
              <p:cNvSpPr>
                <a:spLocks/>
              </p:cNvSpPr>
              <p:nvPr/>
            </p:nvSpPr>
            <p:spPr bwMode="auto">
              <a:xfrm>
                <a:off x="4430" y="2842"/>
                <a:ext cx="1" cy="8"/>
              </a:xfrm>
              <a:custGeom>
                <a:avLst/>
                <a:gdLst>
                  <a:gd name="T0" fmla="*/ 0 w 1"/>
                  <a:gd name="T1" fmla="*/ 0 h 8"/>
                  <a:gd name="T2" fmla="*/ 0 w 1"/>
                  <a:gd name="T3" fmla="*/ 8 h 8"/>
                  <a:gd name="T4" fmla="*/ 0 w 1"/>
                  <a:gd name="T5" fmla="*/ 0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8"/>
                    </a:lnTo>
                    <a:lnTo>
                      <a:pt x="0" y="0"/>
                    </a:lnTo>
                    <a:close/>
                  </a:path>
                </a:pathLst>
              </a:custGeom>
              <a:solidFill>
                <a:srgbClr val="000000"/>
              </a:solidFill>
              <a:ln w="9525">
                <a:noFill/>
                <a:round/>
                <a:headEnd/>
                <a:tailEnd/>
              </a:ln>
            </p:spPr>
            <p:txBody>
              <a:bodyPr/>
              <a:lstStyle/>
              <a:p>
                <a:endParaRPr lang="he-IL"/>
              </a:p>
            </p:txBody>
          </p:sp>
          <p:sp>
            <p:nvSpPr>
              <p:cNvPr id="1006" name="Freeform 201"/>
              <p:cNvSpPr>
                <a:spLocks/>
              </p:cNvSpPr>
              <p:nvPr/>
            </p:nvSpPr>
            <p:spPr bwMode="auto">
              <a:xfrm>
                <a:off x="4469" y="2825"/>
                <a:ext cx="7" cy="30"/>
              </a:xfrm>
              <a:custGeom>
                <a:avLst/>
                <a:gdLst>
                  <a:gd name="T0" fmla="*/ 0 w 7"/>
                  <a:gd name="T1" fmla="*/ 30 h 30"/>
                  <a:gd name="T2" fmla="*/ 0 w 7"/>
                  <a:gd name="T3" fmla="*/ 15 h 30"/>
                  <a:gd name="T4" fmla="*/ 0 w 7"/>
                  <a:gd name="T5" fmla="*/ 0 h 30"/>
                  <a:gd name="T6" fmla="*/ 7 w 7"/>
                  <a:gd name="T7" fmla="*/ 0 h 30"/>
                  <a:gd name="T8" fmla="*/ 7 w 7"/>
                  <a:gd name="T9" fmla="*/ 15 h 30"/>
                  <a:gd name="T10" fmla="*/ 7 w 7"/>
                  <a:gd name="T11" fmla="*/ 30 h 30"/>
                  <a:gd name="T12" fmla="*/ 0 w 7"/>
                  <a:gd name="T13" fmla="*/ 30 h 30"/>
                  <a:gd name="T14" fmla="*/ 0 60000 65536"/>
                  <a:gd name="T15" fmla="*/ 0 60000 65536"/>
                  <a:gd name="T16" fmla="*/ 0 60000 65536"/>
                  <a:gd name="T17" fmla="*/ 0 60000 65536"/>
                  <a:gd name="T18" fmla="*/ 0 60000 65536"/>
                  <a:gd name="T19" fmla="*/ 0 60000 65536"/>
                  <a:gd name="T20" fmla="*/ 0 60000 65536"/>
                  <a:gd name="T21" fmla="*/ 0 w 7"/>
                  <a:gd name="T22" fmla="*/ 0 h 30"/>
                  <a:gd name="T23" fmla="*/ 7 w 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0">
                    <a:moveTo>
                      <a:pt x="0" y="30"/>
                    </a:moveTo>
                    <a:lnTo>
                      <a:pt x="0" y="15"/>
                    </a:lnTo>
                    <a:lnTo>
                      <a:pt x="0" y="0"/>
                    </a:lnTo>
                    <a:lnTo>
                      <a:pt x="7" y="0"/>
                    </a:lnTo>
                    <a:lnTo>
                      <a:pt x="7" y="15"/>
                    </a:lnTo>
                    <a:lnTo>
                      <a:pt x="7" y="30"/>
                    </a:lnTo>
                    <a:lnTo>
                      <a:pt x="0" y="30"/>
                    </a:lnTo>
                    <a:close/>
                  </a:path>
                </a:pathLst>
              </a:custGeom>
              <a:solidFill>
                <a:srgbClr val="000000"/>
              </a:solidFill>
              <a:ln w="9525">
                <a:noFill/>
                <a:round/>
                <a:headEnd/>
                <a:tailEnd/>
              </a:ln>
            </p:spPr>
            <p:txBody>
              <a:bodyPr/>
              <a:lstStyle/>
              <a:p>
                <a:endParaRPr lang="he-IL"/>
              </a:p>
            </p:txBody>
          </p:sp>
          <p:sp>
            <p:nvSpPr>
              <p:cNvPr id="1007" name="Freeform 202"/>
              <p:cNvSpPr>
                <a:spLocks/>
              </p:cNvSpPr>
              <p:nvPr/>
            </p:nvSpPr>
            <p:spPr bwMode="auto">
              <a:xfrm>
                <a:off x="4469" y="2851"/>
                <a:ext cx="7" cy="8"/>
              </a:xfrm>
              <a:custGeom>
                <a:avLst/>
                <a:gdLst>
                  <a:gd name="T0" fmla="*/ 3 w 7"/>
                  <a:gd name="T1" fmla="*/ 7 h 8"/>
                  <a:gd name="T2" fmla="*/ 7 w 7"/>
                  <a:gd name="T3" fmla="*/ 8 h 8"/>
                  <a:gd name="T4" fmla="*/ 7 w 7"/>
                  <a:gd name="T5" fmla="*/ 4 h 8"/>
                  <a:gd name="T6" fmla="*/ 0 w 7"/>
                  <a:gd name="T7" fmla="*/ 4 h 8"/>
                  <a:gd name="T8" fmla="*/ 4 w 7"/>
                  <a:gd name="T9" fmla="*/ 0 h 8"/>
                  <a:gd name="T10" fmla="*/ 3 w 7"/>
                  <a:gd name="T11" fmla="*/ 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7"/>
                    </a:moveTo>
                    <a:lnTo>
                      <a:pt x="7" y="8"/>
                    </a:lnTo>
                    <a:lnTo>
                      <a:pt x="7" y="4"/>
                    </a:lnTo>
                    <a:lnTo>
                      <a:pt x="0" y="4"/>
                    </a:lnTo>
                    <a:lnTo>
                      <a:pt x="4" y="0"/>
                    </a:lnTo>
                    <a:lnTo>
                      <a:pt x="3" y="7"/>
                    </a:lnTo>
                    <a:close/>
                  </a:path>
                </a:pathLst>
              </a:custGeom>
              <a:solidFill>
                <a:srgbClr val="000000"/>
              </a:solidFill>
              <a:ln w="9525">
                <a:noFill/>
                <a:round/>
                <a:headEnd/>
                <a:tailEnd/>
              </a:ln>
            </p:spPr>
            <p:txBody>
              <a:bodyPr/>
              <a:lstStyle/>
              <a:p>
                <a:endParaRPr lang="he-IL"/>
              </a:p>
            </p:txBody>
          </p:sp>
          <p:sp>
            <p:nvSpPr>
              <p:cNvPr id="1008" name="Freeform 203"/>
              <p:cNvSpPr>
                <a:spLocks/>
              </p:cNvSpPr>
              <p:nvPr/>
            </p:nvSpPr>
            <p:spPr bwMode="auto">
              <a:xfrm>
                <a:off x="4375" y="2764"/>
                <a:ext cx="101" cy="62"/>
              </a:xfrm>
              <a:custGeom>
                <a:avLst/>
                <a:gdLst>
                  <a:gd name="T0" fmla="*/ 94 w 101"/>
                  <a:gd name="T1" fmla="*/ 62 h 62"/>
                  <a:gd name="T2" fmla="*/ 93 w 101"/>
                  <a:gd name="T3" fmla="*/ 58 h 62"/>
                  <a:gd name="T4" fmla="*/ 93 w 101"/>
                  <a:gd name="T5" fmla="*/ 54 h 62"/>
                  <a:gd name="T6" fmla="*/ 92 w 101"/>
                  <a:gd name="T7" fmla="*/ 51 h 62"/>
                  <a:gd name="T8" fmla="*/ 91 w 101"/>
                  <a:gd name="T9" fmla="*/ 48 h 62"/>
                  <a:gd name="T10" fmla="*/ 88 w 101"/>
                  <a:gd name="T11" fmla="*/ 43 h 62"/>
                  <a:gd name="T12" fmla="*/ 85 w 101"/>
                  <a:gd name="T13" fmla="*/ 38 h 62"/>
                  <a:gd name="T14" fmla="*/ 80 w 101"/>
                  <a:gd name="T15" fmla="*/ 34 h 62"/>
                  <a:gd name="T16" fmla="*/ 75 w 101"/>
                  <a:gd name="T17" fmla="*/ 31 h 62"/>
                  <a:gd name="T18" fmla="*/ 70 w 101"/>
                  <a:gd name="T19" fmla="*/ 28 h 62"/>
                  <a:gd name="T20" fmla="*/ 63 w 101"/>
                  <a:gd name="T21" fmla="*/ 26 h 62"/>
                  <a:gd name="T22" fmla="*/ 48 w 101"/>
                  <a:gd name="T23" fmla="*/ 21 h 62"/>
                  <a:gd name="T24" fmla="*/ 32 w 101"/>
                  <a:gd name="T25" fmla="*/ 17 h 62"/>
                  <a:gd name="T26" fmla="*/ 16 w 101"/>
                  <a:gd name="T27" fmla="*/ 13 h 62"/>
                  <a:gd name="T28" fmla="*/ 8 w 101"/>
                  <a:gd name="T29" fmla="*/ 10 h 62"/>
                  <a:gd name="T30" fmla="*/ 0 w 101"/>
                  <a:gd name="T31" fmla="*/ 7 h 62"/>
                  <a:gd name="T32" fmla="*/ 4 w 101"/>
                  <a:gd name="T33" fmla="*/ 0 h 62"/>
                  <a:gd name="T34" fmla="*/ 11 w 101"/>
                  <a:gd name="T35" fmla="*/ 3 h 62"/>
                  <a:gd name="T36" fmla="*/ 18 w 101"/>
                  <a:gd name="T37" fmla="*/ 6 h 62"/>
                  <a:gd name="T38" fmla="*/ 34 w 101"/>
                  <a:gd name="T39" fmla="*/ 10 h 62"/>
                  <a:gd name="T40" fmla="*/ 50 w 101"/>
                  <a:gd name="T41" fmla="*/ 14 h 62"/>
                  <a:gd name="T42" fmla="*/ 66 w 101"/>
                  <a:gd name="T43" fmla="*/ 19 h 62"/>
                  <a:gd name="T44" fmla="*/ 73 w 101"/>
                  <a:gd name="T45" fmla="*/ 22 h 62"/>
                  <a:gd name="T46" fmla="*/ 79 w 101"/>
                  <a:gd name="T47" fmla="*/ 25 h 62"/>
                  <a:gd name="T48" fmla="*/ 85 w 101"/>
                  <a:gd name="T49" fmla="*/ 29 h 62"/>
                  <a:gd name="T50" fmla="*/ 90 w 101"/>
                  <a:gd name="T51" fmla="*/ 33 h 62"/>
                  <a:gd name="T52" fmla="*/ 95 w 101"/>
                  <a:gd name="T53" fmla="*/ 39 h 62"/>
                  <a:gd name="T54" fmla="*/ 98 w 101"/>
                  <a:gd name="T55" fmla="*/ 45 h 62"/>
                  <a:gd name="T56" fmla="*/ 99 w 101"/>
                  <a:gd name="T57" fmla="*/ 49 h 62"/>
                  <a:gd name="T58" fmla="*/ 100 w 101"/>
                  <a:gd name="T59" fmla="*/ 53 h 62"/>
                  <a:gd name="T60" fmla="*/ 101 w 101"/>
                  <a:gd name="T61" fmla="*/ 57 h 62"/>
                  <a:gd name="T62" fmla="*/ 101 w 101"/>
                  <a:gd name="T63" fmla="*/ 61 h 62"/>
                  <a:gd name="T64" fmla="*/ 94 w 101"/>
                  <a:gd name="T65" fmla="*/ 62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62"/>
                  <a:gd name="T101" fmla="*/ 101 w 101"/>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62">
                    <a:moveTo>
                      <a:pt x="94" y="62"/>
                    </a:moveTo>
                    <a:lnTo>
                      <a:pt x="93" y="58"/>
                    </a:lnTo>
                    <a:lnTo>
                      <a:pt x="93" y="54"/>
                    </a:lnTo>
                    <a:lnTo>
                      <a:pt x="92" y="51"/>
                    </a:lnTo>
                    <a:lnTo>
                      <a:pt x="91" y="48"/>
                    </a:lnTo>
                    <a:lnTo>
                      <a:pt x="88" y="43"/>
                    </a:lnTo>
                    <a:lnTo>
                      <a:pt x="85" y="38"/>
                    </a:lnTo>
                    <a:lnTo>
                      <a:pt x="80" y="34"/>
                    </a:lnTo>
                    <a:lnTo>
                      <a:pt x="75" y="31"/>
                    </a:lnTo>
                    <a:lnTo>
                      <a:pt x="70" y="28"/>
                    </a:lnTo>
                    <a:lnTo>
                      <a:pt x="63" y="26"/>
                    </a:lnTo>
                    <a:lnTo>
                      <a:pt x="48" y="21"/>
                    </a:lnTo>
                    <a:lnTo>
                      <a:pt x="32" y="17"/>
                    </a:lnTo>
                    <a:lnTo>
                      <a:pt x="16" y="13"/>
                    </a:lnTo>
                    <a:lnTo>
                      <a:pt x="8" y="10"/>
                    </a:lnTo>
                    <a:lnTo>
                      <a:pt x="0" y="7"/>
                    </a:lnTo>
                    <a:lnTo>
                      <a:pt x="4" y="0"/>
                    </a:lnTo>
                    <a:lnTo>
                      <a:pt x="11" y="3"/>
                    </a:lnTo>
                    <a:lnTo>
                      <a:pt x="18" y="6"/>
                    </a:lnTo>
                    <a:lnTo>
                      <a:pt x="34" y="10"/>
                    </a:lnTo>
                    <a:lnTo>
                      <a:pt x="50" y="14"/>
                    </a:lnTo>
                    <a:lnTo>
                      <a:pt x="66" y="19"/>
                    </a:lnTo>
                    <a:lnTo>
                      <a:pt x="73" y="22"/>
                    </a:lnTo>
                    <a:lnTo>
                      <a:pt x="79" y="25"/>
                    </a:lnTo>
                    <a:lnTo>
                      <a:pt x="85" y="29"/>
                    </a:lnTo>
                    <a:lnTo>
                      <a:pt x="90" y="33"/>
                    </a:lnTo>
                    <a:lnTo>
                      <a:pt x="95" y="39"/>
                    </a:lnTo>
                    <a:lnTo>
                      <a:pt x="98" y="45"/>
                    </a:lnTo>
                    <a:lnTo>
                      <a:pt x="99" y="49"/>
                    </a:lnTo>
                    <a:lnTo>
                      <a:pt x="100" y="53"/>
                    </a:lnTo>
                    <a:lnTo>
                      <a:pt x="101" y="57"/>
                    </a:lnTo>
                    <a:lnTo>
                      <a:pt x="101" y="61"/>
                    </a:lnTo>
                    <a:lnTo>
                      <a:pt x="94" y="62"/>
                    </a:lnTo>
                    <a:close/>
                  </a:path>
                </a:pathLst>
              </a:custGeom>
              <a:solidFill>
                <a:srgbClr val="000000"/>
              </a:solidFill>
              <a:ln w="9525">
                <a:noFill/>
                <a:round/>
                <a:headEnd/>
                <a:tailEnd/>
              </a:ln>
            </p:spPr>
            <p:txBody>
              <a:bodyPr/>
              <a:lstStyle/>
              <a:p>
                <a:endParaRPr lang="he-IL"/>
              </a:p>
            </p:txBody>
          </p:sp>
          <p:sp>
            <p:nvSpPr>
              <p:cNvPr id="1009" name="Freeform 204"/>
              <p:cNvSpPr>
                <a:spLocks/>
              </p:cNvSpPr>
              <p:nvPr/>
            </p:nvSpPr>
            <p:spPr bwMode="auto">
              <a:xfrm>
                <a:off x="4469" y="2825"/>
                <a:ext cx="7" cy="1"/>
              </a:xfrm>
              <a:custGeom>
                <a:avLst/>
                <a:gdLst>
                  <a:gd name="T0" fmla="*/ 7 w 7"/>
                  <a:gd name="T1" fmla="*/ 0 h 1"/>
                  <a:gd name="T2" fmla="*/ 0 w 7"/>
                  <a:gd name="T3" fmla="*/ 1 h 1"/>
                  <a:gd name="T4" fmla="*/ 0 w 7"/>
                  <a:gd name="T5" fmla="*/ 0 h 1"/>
                  <a:gd name="T6" fmla="*/ 7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lnTo>
                      <a:pt x="0" y="1"/>
                    </a:lnTo>
                    <a:lnTo>
                      <a:pt x="0" y="0"/>
                    </a:lnTo>
                    <a:lnTo>
                      <a:pt x="7" y="0"/>
                    </a:lnTo>
                    <a:close/>
                  </a:path>
                </a:pathLst>
              </a:custGeom>
              <a:solidFill>
                <a:srgbClr val="000000"/>
              </a:solidFill>
              <a:ln w="9525">
                <a:noFill/>
                <a:round/>
                <a:headEnd/>
                <a:tailEnd/>
              </a:ln>
            </p:spPr>
            <p:txBody>
              <a:bodyPr/>
              <a:lstStyle/>
              <a:p>
                <a:endParaRPr lang="he-IL"/>
              </a:p>
            </p:txBody>
          </p:sp>
          <p:sp>
            <p:nvSpPr>
              <p:cNvPr id="1010" name="Freeform 205"/>
              <p:cNvSpPr>
                <a:spLocks/>
              </p:cNvSpPr>
              <p:nvPr/>
            </p:nvSpPr>
            <p:spPr bwMode="auto">
              <a:xfrm>
                <a:off x="4322" y="2672"/>
                <a:ext cx="57" cy="99"/>
              </a:xfrm>
              <a:custGeom>
                <a:avLst/>
                <a:gdLst>
                  <a:gd name="T0" fmla="*/ 53 w 57"/>
                  <a:gd name="T1" fmla="*/ 99 h 99"/>
                  <a:gd name="T2" fmla="*/ 47 w 57"/>
                  <a:gd name="T3" fmla="*/ 95 h 99"/>
                  <a:gd name="T4" fmla="*/ 41 w 57"/>
                  <a:gd name="T5" fmla="*/ 91 h 99"/>
                  <a:gd name="T6" fmla="*/ 35 w 57"/>
                  <a:gd name="T7" fmla="*/ 87 h 99"/>
                  <a:gd name="T8" fmla="*/ 29 w 57"/>
                  <a:gd name="T9" fmla="*/ 82 h 99"/>
                  <a:gd name="T10" fmla="*/ 25 w 57"/>
                  <a:gd name="T11" fmla="*/ 77 h 99"/>
                  <a:gd name="T12" fmla="*/ 20 w 57"/>
                  <a:gd name="T13" fmla="*/ 71 h 99"/>
                  <a:gd name="T14" fmla="*/ 16 w 57"/>
                  <a:gd name="T15" fmla="*/ 65 h 99"/>
                  <a:gd name="T16" fmla="*/ 13 w 57"/>
                  <a:gd name="T17" fmla="*/ 59 h 99"/>
                  <a:gd name="T18" fmla="*/ 10 w 57"/>
                  <a:gd name="T19" fmla="*/ 53 h 99"/>
                  <a:gd name="T20" fmla="*/ 7 w 57"/>
                  <a:gd name="T21" fmla="*/ 45 h 99"/>
                  <a:gd name="T22" fmla="*/ 5 w 57"/>
                  <a:gd name="T23" fmla="*/ 39 h 99"/>
                  <a:gd name="T24" fmla="*/ 3 w 57"/>
                  <a:gd name="T25" fmla="*/ 31 h 99"/>
                  <a:gd name="T26" fmla="*/ 2 w 57"/>
                  <a:gd name="T27" fmla="*/ 24 h 99"/>
                  <a:gd name="T28" fmla="*/ 1 w 57"/>
                  <a:gd name="T29" fmla="*/ 16 h 99"/>
                  <a:gd name="T30" fmla="*/ 0 w 57"/>
                  <a:gd name="T31" fmla="*/ 8 h 99"/>
                  <a:gd name="T32" fmla="*/ 0 w 57"/>
                  <a:gd name="T33" fmla="*/ 0 h 99"/>
                  <a:gd name="T34" fmla="*/ 7 w 57"/>
                  <a:gd name="T35" fmla="*/ 0 h 99"/>
                  <a:gd name="T36" fmla="*/ 7 w 57"/>
                  <a:gd name="T37" fmla="*/ 8 h 99"/>
                  <a:gd name="T38" fmla="*/ 8 w 57"/>
                  <a:gd name="T39" fmla="*/ 15 h 99"/>
                  <a:gd name="T40" fmla="*/ 9 w 57"/>
                  <a:gd name="T41" fmla="*/ 23 h 99"/>
                  <a:gd name="T42" fmla="*/ 10 w 57"/>
                  <a:gd name="T43" fmla="*/ 30 h 99"/>
                  <a:gd name="T44" fmla="*/ 12 w 57"/>
                  <a:gd name="T45" fmla="*/ 36 h 99"/>
                  <a:gd name="T46" fmla="*/ 14 w 57"/>
                  <a:gd name="T47" fmla="*/ 43 h 99"/>
                  <a:gd name="T48" fmla="*/ 17 w 57"/>
                  <a:gd name="T49" fmla="*/ 49 h 99"/>
                  <a:gd name="T50" fmla="*/ 19 w 57"/>
                  <a:gd name="T51" fmla="*/ 56 h 99"/>
                  <a:gd name="T52" fmla="*/ 23 w 57"/>
                  <a:gd name="T53" fmla="*/ 61 h 99"/>
                  <a:gd name="T54" fmla="*/ 26 w 57"/>
                  <a:gd name="T55" fmla="*/ 67 h 99"/>
                  <a:gd name="T56" fmla="*/ 30 w 57"/>
                  <a:gd name="T57" fmla="*/ 72 h 99"/>
                  <a:gd name="T58" fmla="*/ 35 w 57"/>
                  <a:gd name="T59" fmla="*/ 77 h 99"/>
                  <a:gd name="T60" fmla="*/ 39 w 57"/>
                  <a:gd name="T61" fmla="*/ 81 h 99"/>
                  <a:gd name="T62" fmla="*/ 45 w 57"/>
                  <a:gd name="T63" fmla="*/ 85 h 99"/>
                  <a:gd name="T64" fmla="*/ 51 w 57"/>
                  <a:gd name="T65" fmla="*/ 89 h 99"/>
                  <a:gd name="T66" fmla="*/ 57 w 57"/>
                  <a:gd name="T67" fmla="*/ 92 h 99"/>
                  <a:gd name="T68" fmla="*/ 53 w 57"/>
                  <a:gd name="T69" fmla="*/ 99 h 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
                  <a:gd name="T106" fmla="*/ 0 h 99"/>
                  <a:gd name="T107" fmla="*/ 57 w 57"/>
                  <a:gd name="T108" fmla="*/ 99 h 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 h="99">
                    <a:moveTo>
                      <a:pt x="53" y="99"/>
                    </a:moveTo>
                    <a:lnTo>
                      <a:pt x="47" y="95"/>
                    </a:lnTo>
                    <a:lnTo>
                      <a:pt x="41" y="91"/>
                    </a:lnTo>
                    <a:lnTo>
                      <a:pt x="35" y="87"/>
                    </a:lnTo>
                    <a:lnTo>
                      <a:pt x="29" y="82"/>
                    </a:lnTo>
                    <a:lnTo>
                      <a:pt x="25" y="77"/>
                    </a:lnTo>
                    <a:lnTo>
                      <a:pt x="20" y="71"/>
                    </a:lnTo>
                    <a:lnTo>
                      <a:pt x="16" y="65"/>
                    </a:lnTo>
                    <a:lnTo>
                      <a:pt x="13" y="59"/>
                    </a:lnTo>
                    <a:lnTo>
                      <a:pt x="10" y="53"/>
                    </a:lnTo>
                    <a:lnTo>
                      <a:pt x="7" y="45"/>
                    </a:lnTo>
                    <a:lnTo>
                      <a:pt x="5" y="39"/>
                    </a:lnTo>
                    <a:lnTo>
                      <a:pt x="3" y="31"/>
                    </a:lnTo>
                    <a:lnTo>
                      <a:pt x="2" y="24"/>
                    </a:lnTo>
                    <a:lnTo>
                      <a:pt x="1" y="16"/>
                    </a:lnTo>
                    <a:lnTo>
                      <a:pt x="0" y="8"/>
                    </a:lnTo>
                    <a:lnTo>
                      <a:pt x="0" y="0"/>
                    </a:lnTo>
                    <a:lnTo>
                      <a:pt x="7" y="0"/>
                    </a:lnTo>
                    <a:lnTo>
                      <a:pt x="7" y="8"/>
                    </a:lnTo>
                    <a:lnTo>
                      <a:pt x="8" y="15"/>
                    </a:lnTo>
                    <a:lnTo>
                      <a:pt x="9" y="23"/>
                    </a:lnTo>
                    <a:lnTo>
                      <a:pt x="10" y="30"/>
                    </a:lnTo>
                    <a:lnTo>
                      <a:pt x="12" y="36"/>
                    </a:lnTo>
                    <a:lnTo>
                      <a:pt x="14" y="43"/>
                    </a:lnTo>
                    <a:lnTo>
                      <a:pt x="17" y="49"/>
                    </a:lnTo>
                    <a:lnTo>
                      <a:pt x="19" y="56"/>
                    </a:lnTo>
                    <a:lnTo>
                      <a:pt x="23" y="61"/>
                    </a:lnTo>
                    <a:lnTo>
                      <a:pt x="26" y="67"/>
                    </a:lnTo>
                    <a:lnTo>
                      <a:pt x="30" y="72"/>
                    </a:lnTo>
                    <a:lnTo>
                      <a:pt x="35" y="77"/>
                    </a:lnTo>
                    <a:lnTo>
                      <a:pt x="39" y="81"/>
                    </a:lnTo>
                    <a:lnTo>
                      <a:pt x="45" y="85"/>
                    </a:lnTo>
                    <a:lnTo>
                      <a:pt x="51" y="89"/>
                    </a:lnTo>
                    <a:lnTo>
                      <a:pt x="57" y="92"/>
                    </a:lnTo>
                    <a:lnTo>
                      <a:pt x="53" y="99"/>
                    </a:lnTo>
                    <a:close/>
                  </a:path>
                </a:pathLst>
              </a:custGeom>
              <a:solidFill>
                <a:srgbClr val="000000"/>
              </a:solidFill>
              <a:ln w="9525">
                <a:noFill/>
                <a:round/>
                <a:headEnd/>
                <a:tailEnd/>
              </a:ln>
            </p:spPr>
            <p:txBody>
              <a:bodyPr/>
              <a:lstStyle/>
              <a:p>
                <a:endParaRPr lang="he-IL"/>
              </a:p>
            </p:txBody>
          </p:sp>
          <p:sp>
            <p:nvSpPr>
              <p:cNvPr id="1011" name="Freeform 206"/>
              <p:cNvSpPr>
                <a:spLocks/>
              </p:cNvSpPr>
              <p:nvPr/>
            </p:nvSpPr>
            <p:spPr bwMode="auto">
              <a:xfrm>
                <a:off x="4375" y="2764"/>
                <a:ext cx="4" cy="7"/>
              </a:xfrm>
              <a:custGeom>
                <a:avLst/>
                <a:gdLst>
                  <a:gd name="T0" fmla="*/ 0 w 4"/>
                  <a:gd name="T1" fmla="*/ 7 h 7"/>
                  <a:gd name="T2" fmla="*/ 4 w 4"/>
                  <a:gd name="T3" fmla="*/ 0 h 7"/>
                  <a:gd name="T4" fmla="*/ 0 w 4"/>
                  <a:gd name="T5" fmla="*/ 7 h 7"/>
                  <a:gd name="T6" fmla="*/ 0 60000 65536"/>
                  <a:gd name="T7" fmla="*/ 0 60000 65536"/>
                  <a:gd name="T8" fmla="*/ 0 60000 65536"/>
                  <a:gd name="T9" fmla="*/ 0 w 4"/>
                  <a:gd name="T10" fmla="*/ 0 h 7"/>
                  <a:gd name="T11" fmla="*/ 4 w 4"/>
                  <a:gd name="T12" fmla="*/ 7 h 7"/>
                </a:gdLst>
                <a:ahLst/>
                <a:cxnLst>
                  <a:cxn ang="T6">
                    <a:pos x="T0" y="T1"/>
                  </a:cxn>
                  <a:cxn ang="T7">
                    <a:pos x="T2" y="T3"/>
                  </a:cxn>
                  <a:cxn ang="T8">
                    <a:pos x="T4" y="T5"/>
                  </a:cxn>
                </a:cxnLst>
                <a:rect l="T9" t="T10" r="T11" b="T12"/>
                <a:pathLst>
                  <a:path w="4" h="7">
                    <a:moveTo>
                      <a:pt x="0" y="7"/>
                    </a:moveTo>
                    <a:lnTo>
                      <a:pt x="4" y="0"/>
                    </a:lnTo>
                    <a:lnTo>
                      <a:pt x="0" y="7"/>
                    </a:lnTo>
                    <a:close/>
                  </a:path>
                </a:pathLst>
              </a:custGeom>
              <a:solidFill>
                <a:srgbClr val="000000"/>
              </a:solidFill>
              <a:ln w="9525">
                <a:noFill/>
                <a:round/>
                <a:headEnd/>
                <a:tailEnd/>
              </a:ln>
            </p:spPr>
            <p:txBody>
              <a:bodyPr/>
              <a:lstStyle/>
              <a:p>
                <a:endParaRPr lang="he-IL"/>
              </a:p>
            </p:txBody>
          </p:sp>
          <p:sp>
            <p:nvSpPr>
              <p:cNvPr id="1012" name="Freeform 207"/>
              <p:cNvSpPr>
                <a:spLocks/>
              </p:cNvSpPr>
              <p:nvPr/>
            </p:nvSpPr>
            <p:spPr bwMode="auto">
              <a:xfrm>
                <a:off x="4322" y="2655"/>
                <a:ext cx="9" cy="18"/>
              </a:xfrm>
              <a:custGeom>
                <a:avLst/>
                <a:gdLst>
                  <a:gd name="T0" fmla="*/ 0 w 9"/>
                  <a:gd name="T1" fmla="*/ 17 h 18"/>
                  <a:gd name="T2" fmla="*/ 0 w 9"/>
                  <a:gd name="T3" fmla="*/ 8 h 18"/>
                  <a:gd name="T4" fmla="*/ 2 w 9"/>
                  <a:gd name="T5" fmla="*/ 0 h 18"/>
                  <a:gd name="T6" fmla="*/ 9 w 9"/>
                  <a:gd name="T7" fmla="*/ 1 h 18"/>
                  <a:gd name="T8" fmla="*/ 8 w 9"/>
                  <a:gd name="T9" fmla="*/ 9 h 18"/>
                  <a:gd name="T10" fmla="*/ 7 w 9"/>
                  <a:gd name="T11" fmla="*/ 18 h 18"/>
                  <a:gd name="T12" fmla="*/ 0 w 9"/>
                  <a:gd name="T13" fmla="*/ 17 h 18"/>
                  <a:gd name="T14" fmla="*/ 0 60000 65536"/>
                  <a:gd name="T15" fmla="*/ 0 60000 65536"/>
                  <a:gd name="T16" fmla="*/ 0 60000 65536"/>
                  <a:gd name="T17" fmla="*/ 0 60000 65536"/>
                  <a:gd name="T18" fmla="*/ 0 60000 65536"/>
                  <a:gd name="T19" fmla="*/ 0 60000 65536"/>
                  <a:gd name="T20" fmla="*/ 0 60000 65536"/>
                  <a:gd name="T21" fmla="*/ 0 w 9"/>
                  <a:gd name="T22" fmla="*/ 0 h 18"/>
                  <a:gd name="T23" fmla="*/ 9 w 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
                    <a:moveTo>
                      <a:pt x="0" y="17"/>
                    </a:moveTo>
                    <a:lnTo>
                      <a:pt x="0" y="8"/>
                    </a:lnTo>
                    <a:lnTo>
                      <a:pt x="2" y="0"/>
                    </a:lnTo>
                    <a:lnTo>
                      <a:pt x="9" y="1"/>
                    </a:lnTo>
                    <a:lnTo>
                      <a:pt x="8" y="9"/>
                    </a:lnTo>
                    <a:lnTo>
                      <a:pt x="7" y="18"/>
                    </a:lnTo>
                    <a:lnTo>
                      <a:pt x="0" y="17"/>
                    </a:lnTo>
                    <a:close/>
                  </a:path>
                </a:pathLst>
              </a:custGeom>
              <a:solidFill>
                <a:srgbClr val="000000"/>
              </a:solidFill>
              <a:ln w="9525">
                <a:noFill/>
                <a:round/>
                <a:headEnd/>
                <a:tailEnd/>
              </a:ln>
            </p:spPr>
            <p:txBody>
              <a:bodyPr/>
              <a:lstStyle/>
              <a:p>
                <a:endParaRPr lang="he-IL"/>
              </a:p>
            </p:txBody>
          </p:sp>
          <p:sp>
            <p:nvSpPr>
              <p:cNvPr id="1013" name="Freeform 208"/>
              <p:cNvSpPr>
                <a:spLocks/>
              </p:cNvSpPr>
              <p:nvPr/>
            </p:nvSpPr>
            <p:spPr bwMode="auto">
              <a:xfrm>
                <a:off x="4322" y="2672"/>
                <a:ext cx="7" cy="1"/>
              </a:xfrm>
              <a:custGeom>
                <a:avLst/>
                <a:gdLst>
                  <a:gd name="T0" fmla="*/ 0 w 7"/>
                  <a:gd name="T1" fmla="*/ 0 h 1"/>
                  <a:gd name="T2" fmla="*/ 7 w 7"/>
                  <a:gd name="T3" fmla="*/ 1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7" y="1"/>
                    </a:lnTo>
                    <a:lnTo>
                      <a:pt x="7" y="0"/>
                    </a:lnTo>
                    <a:lnTo>
                      <a:pt x="0" y="0"/>
                    </a:lnTo>
                    <a:close/>
                  </a:path>
                </a:pathLst>
              </a:custGeom>
              <a:solidFill>
                <a:srgbClr val="000000"/>
              </a:solidFill>
              <a:ln w="9525">
                <a:noFill/>
                <a:round/>
                <a:headEnd/>
                <a:tailEnd/>
              </a:ln>
            </p:spPr>
            <p:txBody>
              <a:bodyPr/>
              <a:lstStyle/>
              <a:p>
                <a:endParaRPr lang="he-IL"/>
              </a:p>
            </p:txBody>
          </p:sp>
          <p:sp>
            <p:nvSpPr>
              <p:cNvPr id="1014" name="Freeform 209"/>
              <p:cNvSpPr>
                <a:spLocks/>
              </p:cNvSpPr>
              <p:nvPr/>
            </p:nvSpPr>
            <p:spPr bwMode="auto">
              <a:xfrm>
                <a:off x="4325" y="2653"/>
                <a:ext cx="140" cy="108"/>
              </a:xfrm>
              <a:custGeom>
                <a:avLst/>
                <a:gdLst>
                  <a:gd name="T0" fmla="*/ 5 w 140"/>
                  <a:gd name="T1" fmla="*/ 0 h 108"/>
                  <a:gd name="T2" fmla="*/ 14 w 140"/>
                  <a:gd name="T3" fmla="*/ 6 h 108"/>
                  <a:gd name="T4" fmla="*/ 22 w 140"/>
                  <a:gd name="T5" fmla="*/ 11 h 108"/>
                  <a:gd name="T6" fmla="*/ 30 w 140"/>
                  <a:gd name="T7" fmla="*/ 15 h 108"/>
                  <a:gd name="T8" fmla="*/ 37 w 140"/>
                  <a:gd name="T9" fmla="*/ 17 h 108"/>
                  <a:gd name="T10" fmla="*/ 51 w 140"/>
                  <a:gd name="T11" fmla="*/ 22 h 108"/>
                  <a:gd name="T12" fmla="*/ 58 w 140"/>
                  <a:gd name="T13" fmla="*/ 25 h 108"/>
                  <a:gd name="T14" fmla="*/ 65 w 140"/>
                  <a:gd name="T15" fmla="*/ 28 h 108"/>
                  <a:gd name="T16" fmla="*/ 72 w 140"/>
                  <a:gd name="T17" fmla="*/ 32 h 108"/>
                  <a:gd name="T18" fmla="*/ 79 w 140"/>
                  <a:gd name="T19" fmla="*/ 36 h 108"/>
                  <a:gd name="T20" fmla="*/ 87 w 140"/>
                  <a:gd name="T21" fmla="*/ 43 h 108"/>
                  <a:gd name="T22" fmla="*/ 96 w 140"/>
                  <a:gd name="T23" fmla="*/ 50 h 108"/>
                  <a:gd name="T24" fmla="*/ 101 w 140"/>
                  <a:gd name="T25" fmla="*/ 55 h 108"/>
                  <a:gd name="T26" fmla="*/ 105 w 140"/>
                  <a:gd name="T27" fmla="*/ 60 h 108"/>
                  <a:gd name="T28" fmla="*/ 116 w 140"/>
                  <a:gd name="T29" fmla="*/ 73 h 108"/>
                  <a:gd name="T30" fmla="*/ 128 w 140"/>
                  <a:gd name="T31" fmla="*/ 87 h 108"/>
                  <a:gd name="T32" fmla="*/ 140 w 140"/>
                  <a:gd name="T33" fmla="*/ 104 h 108"/>
                  <a:gd name="T34" fmla="*/ 134 w 140"/>
                  <a:gd name="T35" fmla="*/ 108 h 108"/>
                  <a:gd name="T36" fmla="*/ 122 w 140"/>
                  <a:gd name="T37" fmla="*/ 91 h 108"/>
                  <a:gd name="T38" fmla="*/ 110 w 140"/>
                  <a:gd name="T39" fmla="*/ 77 h 108"/>
                  <a:gd name="T40" fmla="*/ 100 w 140"/>
                  <a:gd name="T41" fmla="*/ 65 h 108"/>
                  <a:gd name="T42" fmla="*/ 95 w 140"/>
                  <a:gd name="T43" fmla="*/ 60 h 108"/>
                  <a:gd name="T44" fmla="*/ 91 w 140"/>
                  <a:gd name="T45" fmla="*/ 56 h 108"/>
                  <a:gd name="T46" fmla="*/ 83 w 140"/>
                  <a:gd name="T47" fmla="*/ 48 h 108"/>
                  <a:gd name="T48" fmla="*/ 75 w 140"/>
                  <a:gd name="T49" fmla="*/ 43 h 108"/>
                  <a:gd name="T50" fmla="*/ 68 w 140"/>
                  <a:gd name="T51" fmla="*/ 38 h 108"/>
                  <a:gd name="T52" fmla="*/ 61 w 140"/>
                  <a:gd name="T53" fmla="*/ 35 h 108"/>
                  <a:gd name="T54" fmla="*/ 55 w 140"/>
                  <a:gd name="T55" fmla="*/ 32 h 108"/>
                  <a:gd name="T56" fmla="*/ 48 w 140"/>
                  <a:gd name="T57" fmla="*/ 29 h 108"/>
                  <a:gd name="T58" fmla="*/ 34 w 140"/>
                  <a:gd name="T59" fmla="*/ 24 h 108"/>
                  <a:gd name="T60" fmla="*/ 27 w 140"/>
                  <a:gd name="T61" fmla="*/ 21 h 108"/>
                  <a:gd name="T62" fmla="*/ 19 w 140"/>
                  <a:gd name="T63" fmla="*/ 17 h 108"/>
                  <a:gd name="T64" fmla="*/ 10 w 140"/>
                  <a:gd name="T65" fmla="*/ 12 h 108"/>
                  <a:gd name="T66" fmla="*/ 0 w 140"/>
                  <a:gd name="T67" fmla="*/ 6 h 108"/>
                  <a:gd name="T68" fmla="*/ 5 w 140"/>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0"/>
                  <a:gd name="T106" fmla="*/ 0 h 108"/>
                  <a:gd name="T107" fmla="*/ 140 w 140"/>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0" h="108">
                    <a:moveTo>
                      <a:pt x="5" y="0"/>
                    </a:moveTo>
                    <a:lnTo>
                      <a:pt x="14" y="6"/>
                    </a:lnTo>
                    <a:lnTo>
                      <a:pt x="22" y="11"/>
                    </a:lnTo>
                    <a:lnTo>
                      <a:pt x="30" y="15"/>
                    </a:lnTo>
                    <a:lnTo>
                      <a:pt x="37" y="17"/>
                    </a:lnTo>
                    <a:lnTo>
                      <a:pt x="51" y="22"/>
                    </a:lnTo>
                    <a:lnTo>
                      <a:pt x="58" y="25"/>
                    </a:lnTo>
                    <a:lnTo>
                      <a:pt x="65" y="28"/>
                    </a:lnTo>
                    <a:lnTo>
                      <a:pt x="72" y="32"/>
                    </a:lnTo>
                    <a:lnTo>
                      <a:pt x="79" y="36"/>
                    </a:lnTo>
                    <a:lnTo>
                      <a:pt x="87" y="43"/>
                    </a:lnTo>
                    <a:lnTo>
                      <a:pt x="96" y="50"/>
                    </a:lnTo>
                    <a:lnTo>
                      <a:pt x="101" y="55"/>
                    </a:lnTo>
                    <a:lnTo>
                      <a:pt x="105" y="60"/>
                    </a:lnTo>
                    <a:lnTo>
                      <a:pt x="116" y="73"/>
                    </a:lnTo>
                    <a:lnTo>
                      <a:pt x="128" y="87"/>
                    </a:lnTo>
                    <a:lnTo>
                      <a:pt x="140" y="104"/>
                    </a:lnTo>
                    <a:lnTo>
                      <a:pt x="134" y="108"/>
                    </a:lnTo>
                    <a:lnTo>
                      <a:pt x="122" y="91"/>
                    </a:lnTo>
                    <a:lnTo>
                      <a:pt x="110" y="77"/>
                    </a:lnTo>
                    <a:lnTo>
                      <a:pt x="100" y="65"/>
                    </a:lnTo>
                    <a:lnTo>
                      <a:pt x="95" y="60"/>
                    </a:lnTo>
                    <a:lnTo>
                      <a:pt x="91" y="56"/>
                    </a:lnTo>
                    <a:lnTo>
                      <a:pt x="83" y="48"/>
                    </a:lnTo>
                    <a:lnTo>
                      <a:pt x="75" y="43"/>
                    </a:lnTo>
                    <a:lnTo>
                      <a:pt x="68" y="38"/>
                    </a:lnTo>
                    <a:lnTo>
                      <a:pt x="61" y="35"/>
                    </a:lnTo>
                    <a:lnTo>
                      <a:pt x="55" y="32"/>
                    </a:lnTo>
                    <a:lnTo>
                      <a:pt x="48" y="29"/>
                    </a:lnTo>
                    <a:lnTo>
                      <a:pt x="34" y="24"/>
                    </a:lnTo>
                    <a:lnTo>
                      <a:pt x="27" y="21"/>
                    </a:lnTo>
                    <a:lnTo>
                      <a:pt x="19" y="17"/>
                    </a:lnTo>
                    <a:lnTo>
                      <a:pt x="10" y="12"/>
                    </a:lnTo>
                    <a:lnTo>
                      <a:pt x="0" y="6"/>
                    </a:lnTo>
                    <a:lnTo>
                      <a:pt x="5" y="0"/>
                    </a:lnTo>
                    <a:close/>
                  </a:path>
                </a:pathLst>
              </a:custGeom>
              <a:solidFill>
                <a:srgbClr val="000000"/>
              </a:solidFill>
              <a:ln w="9525">
                <a:noFill/>
                <a:round/>
                <a:headEnd/>
                <a:tailEnd/>
              </a:ln>
            </p:spPr>
            <p:txBody>
              <a:bodyPr/>
              <a:lstStyle/>
              <a:p>
                <a:endParaRPr lang="he-IL"/>
              </a:p>
            </p:txBody>
          </p:sp>
          <p:sp>
            <p:nvSpPr>
              <p:cNvPr id="1015" name="Freeform 210"/>
              <p:cNvSpPr>
                <a:spLocks/>
              </p:cNvSpPr>
              <p:nvPr/>
            </p:nvSpPr>
            <p:spPr bwMode="auto">
              <a:xfrm>
                <a:off x="4324" y="2649"/>
                <a:ext cx="7" cy="10"/>
              </a:xfrm>
              <a:custGeom>
                <a:avLst/>
                <a:gdLst>
                  <a:gd name="T0" fmla="*/ 0 w 7"/>
                  <a:gd name="T1" fmla="*/ 6 h 10"/>
                  <a:gd name="T2" fmla="*/ 1 w 7"/>
                  <a:gd name="T3" fmla="*/ 0 h 10"/>
                  <a:gd name="T4" fmla="*/ 6 w 7"/>
                  <a:gd name="T5" fmla="*/ 4 h 10"/>
                  <a:gd name="T6" fmla="*/ 1 w 7"/>
                  <a:gd name="T7" fmla="*/ 10 h 10"/>
                  <a:gd name="T8" fmla="*/ 7 w 7"/>
                  <a:gd name="T9" fmla="*/ 7 h 10"/>
                  <a:gd name="T10" fmla="*/ 0 w 7"/>
                  <a:gd name="T11" fmla="*/ 6 h 10"/>
                  <a:gd name="T12" fmla="*/ 0 60000 65536"/>
                  <a:gd name="T13" fmla="*/ 0 60000 65536"/>
                  <a:gd name="T14" fmla="*/ 0 60000 65536"/>
                  <a:gd name="T15" fmla="*/ 0 60000 65536"/>
                  <a:gd name="T16" fmla="*/ 0 60000 65536"/>
                  <a:gd name="T17" fmla="*/ 0 60000 65536"/>
                  <a:gd name="T18" fmla="*/ 0 w 7"/>
                  <a:gd name="T19" fmla="*/ 0 h 10"/>
                  <a:gd name="T20" fmla="*/ 7 w 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 h="10">
                    <a:moveTo>
                      <a:pt x="0" y="6"/>
                    </a:moveTo>
                    <a:lnTo>
                      <a:pt x="1" y="0"/>
                    </a:lnTo>
                    <a:lnTo>
                      <a:pt x="6" y="4"/>
                    </a:lnTo>
                    <a:lnTo>
                      <a:pt x="1" y="10"/>
                    </a:lnTo>
                    <a:lnTo>
                      <a:pt x="7" y="7"/>
                    </a:lnTo>
                    <a:lnTo>
                      <a:pt x="0" y="6"/>
                    </a:lnTo>
                    <a:close/>
                  </a:path>
                </a:pathLst>
              </a:custGeom>
              <a:solidFill>
                <a:srgbClr val="000000"/>
              </a:solidFill>
              <a:ln w="9525">
                <a:noFill/>
                <a:round/>
                <a:headEnd/>
                <a:tailEnd/>
              </a:ln>
            </p:spPr>
            <p:txBody>
              <a:bodyPr/>
              <a:lstStyle/>
              <a:p>
                <a:endParaRPr lang="he-IL"/>
              </a:p>
            </p:txBody>
          </p:sp>
          <p:sp>
            <p:nvSpPr>
              <p:cNvPr id="1016" name="Freeform 211"/>
              <p:cNvSpPr>
                <a:spLocks/>
              </p:cNvSpPr>
              <p:nvPr/>
            </p:nvSpPr>
            <p:spPr bwMode="auto">
              <a:xfrm>
                <a:off x="4458" y="2595"/>
                <a:ext cx="92" cy="165"/>
              </a:xfrm>
              <a:custGeom>
                <a:avLst/>
                <a:gdLst>
                  <a:gd name="T0" fmla="*/ 0 w 92"/>
                  <a:gd name="T1" fmla="*/ 163 h 165"/>
                  <a:gd name="T2" fmla="*/ 2 w 92"/>
                  <a:gd name="T3" fmla="*/ 150 h 165"/>
                  <a:gd name="T4" fmla="*/ 5 w 92"/>
                  <a:gd name="T5" fmla="*/ 138 h 165"/>
                  <a:gd name="T6" fmla="*/ 7 w 92"/>
                  <a:gd name="T7" fmla="*/ 125 h 165"/>
                  <a:gd name="T8" fmla="*/ 11 w 92"/>
                  <a:gd name="T9" fmla="*/ 113 h 165"/>
                  <a:gd name="T10" fmla="*/ 14 w 92"/>
                  <a:gd name="T11" fmla="*/ 102 h 165"/>
                  <a:gd name="T12" fmla="*/ 18 w 92"/>
                  <a:gd name="T13" fmla="*/ 91 h 165"/>
                  <a:gd name="T14" fmla="*/ 23 w 92"/>
                  <a:gd name="T15" fmla="*/ 81 h 165"/>
                  <a:gd name="T16" fmla="*/ 28 w 92"/>
                  <a:gd name="T17" fmla="*/ 71 h 165"/>
                  <a:gd name="T18" fmla="*/ 33 w 92"/>
                  <a:gd name="T19" fmla="*/ 61 h 165"/>
                  <a:gd name="T20" fmla="*/ 40 w 92"/>
                  <a:gd name="T21" fmla="*/ 51 h 165"/>
                  <a:gd name="T22" fmla="*/ 46 w 92"/>
                  <a:gd name="T23" fmla="*/ 42 h 165"/>
                  <a:gd name="T24" fmla="*/ 53 w 92"/>
                  <a:gd name="T25" fmla="*/ 33 h 165"/>
                  <a:gd name="T26" fmla="*/ 61 w 92"/>
                  <a:gd name="T27" fmla="*/ 25 h 165"/>
                  <a:gd name="T28" fmla="*/ 69 w 92"/>
                  <a:gd name="T29" fmla="*/ 16 h 165"/>
                  <a:gd name="T30" fmla="*/ 78 w 92"/>
                  <a:gd name="T31" fmla="*/ 8 h 165"/>
                  <a:gd name="T32" fmla="*/ 88 w 92"/>
                  <a:gd name="T33" fmla="*/ 0 h 165"/>
                  <a:gd name="T34" fmla="*/ 92 w 92"/>
                  <a:gd name="T35" fmla="*/ 6 h 165"/>
                  <a:gd name="T36" fmla="*/ 83 w 92"/>
                  <a:gd name="T37" fmla="*/ 14 h 165"/>
                  <a:gd name="T38" fmla="*/ 74 w 92"/>
                  <a:gd name="T39" fmla="*/ 22 h 165"/>
                  <a:gd name="T40" fmla="*/ 66 w 92"/>
                  <a:gd name="T41" fmla="*/ 30 h 165"/>
                  <a:gd name="T42" fmla="*/ 59 w 92"/>
                  <a:gd name="T43" fmla="*/ 38 h 165"/>
                  <a:gd name="T44" fmla="*/ 52 w 92"/>
                  <a:gd name="T45" fmla="*/ 47 h 165"/>
                  <a:gd name="T46" fmla="*/ 46 w 92"/>
                  <a:gd name="T47" fmla="*/ 56 h 165"/>
                  <a:gd name="T48" fmla="*/ 40 w 92"/>
                  <a:gd name="T49" fmla="*/ 65 h 165"/>
                  <a:gd name="T50" fmla="*/ 35 w 92"/>
                  <a:gd name="T51" fmla="*/ 74 h 165"/>
                  <a:gd name="T52" fmla="*/ 30 w 92"/>
                  <a:gd name="T53" fmla="*/ 84 h 165"/>
                  <a:gd name="T54" fmla="*/ 25 w 92"/>
                  <a:gd name="T55" fmla="*/ 94 h 165"/>
                  <a:gd name="T56" fmla="*/ 21 w 92"/>
                  <a:gd name="T57" fmla="*/ 104 h 165"/>
                  <a:gd name="T58" fmla="*/ 18 w 92"/>
                  <a:gd name="T59" fmla="*/ 115 h 165"/>
                  <a:gd name="T60" fmla="*/ 15 w 92"/>
                  <a:gd name="T61" fmla="*/ 126 h 165"/>
                  <a:gd name="T62" fmla="*/ 12 w 92"/>
                  <a:gd name="T63" fmla="*/ 139 h 165"/>
                  <a:gd name="T64" fmla="*/ 10 w 92"/>
                  <a:gd name="T65" fmla="*/ 152 h 165"/>
                  <a:gd name="T66" fmla="*/ 7 w 92"/>
                  <a:gd name="T67" fmla="*/ 165 h 165"/>
                  <a:gd name="T68" fmla="*/ 0 w 92"/>
                  <a:gd name="T69" fmla="*/ 163 h 1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2"/>
                  <a:gd name="T106" fmla="*/ 0 h 165"/>
                  <a:gd name="T107" fmla="*/ 92 w 92"/>
                  <a:gd name="T108" fmla="*/ 165 h 1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2" h="165">
                    <a:moveTo>
                      <a:pt x="0" y="163"/>
                    </a:moveTo>
                    <a:lnTo>
                      <a:pt x="2" y="150"/>
                    </a:lnTo>
                    <a:lnTo>
                      <a:pt x="5" y="138"/>
                    </a:lnTo>
                    <a:lnTo>
                      <a:pt x="7" y="125"/>
                    </a:lnTo>
                    <a:lnTo>
                      <a:pt x="11" y="113"/>
                    </a:lnTo>
                    <a:lnTo>
                      <a:pt x="14" y="102"/>
                    </a:lnTo>
                    <a:lnTo>
                      <a:pt x="18" y="91"/>
                    </a:lnTo>
                    <a:lnTo>
                      <a:pt x="23" y="81"/>
                    </a:lnTo>
                    <a:lnTo>
                      <a:pt x="28" y="71"/>
                    </a:lnTo>
                    <a:lnTo>
                      <a:pt x="33" y="61"/>
                    </a:lnTo>
                    <a:lnTo>
                      <a:pt x="40" y="51"/>
                    </a:lnTo>
                    <a:lnTo>
                      <a:pt x="46" y="42"/>
                    </a:lnTo>
                    <a:lnTo>
                      <a:pt x="53" y="33"/>
                    </a:lnTo>
                    <a:lnTo>
                      <a:pt x="61" y="25"/>
                    </a:lnTo>
                    <a:lnTo>
                      <a:pt x="69" y="16"/>
                    </a:lnTo>
                    <a:lnTo>
                      <a:pt x="78" y="8"/>
                    </a:lnTo>
                    <a:lnTo>
                      <a:pt x="88" y="0"/>
                    </a:lnTo>
                    <a:lnTo>
                      <a:pt x="92" y="6"/>
                    </a:lnTo>
                    <a:lnTo>
                      <a:pt x="83" y="14"/>
                    </a:lnTo>
                    <a:lnTo>
                      <a:pt x="74" y="22"/>
                    </a:lnTo>
                    <a:lnTo>
                      <a:pt x="66" y="30"/>
                    </a:lnTo>
                    <a:lnTo>
                      <a:pt x="59" y="38"/>
                    </a:lnTo>
                    <a:lnTo>
                      <a:pt x="52" y="47"/>
                    </a:lnTo>
                    <a:lnTo>
                      <a:pt x="46" y="56"/>
                    </a:lnTo>
                    <a:lnTo>
                      <a:pt x="40" y="65"/>
                    </a:lnTo>
                    <a:lnTo>
                      <a:pt x="35" y="74"/>
                    </a:lnTo>
                    <a:lnTo>
                      <a:pt x="30" y="84"/>
                    </a:lnTo>
                    <a:lnTo>
                      <a:pt x="25" y="94"/>
                    </a:lnTo>
                    <a:lnTo>
                      <a:pt x="21" y="104"/>
                    </a:lnTo>
                    <a:lnTo>
                      <a:pt x="18" y="115"/>
                    </a:lnTo>
                    <a:lnTo>
                      <a:pt x="15" y="126"/>
                    </a:lnTo>
                    <a:lnTo>
                      <a:pt x="12" y="139"/>
                    </a:lnTo>
                    <a:lnTo>
                      <a:pt x="10" y="152"/>
                    </a:lnTo>
                    <a:lnTo>
                      <a:pt x="7" y="165"/>
                    </a:lnTo>
                    <a:lnTo>
                      <a:pt x="0" y="163"/>
                    </a:lnTo>
                    <a:close/>
                  </a:path>
                </a:pathLst>
              </a:custGeom>
              <a:solidFill>
                <a:srgbClr val="000000"/>
              </a:solidFill>
              <a:ln w="9525">
                <a:noFill/>
                <a:round/>
                <a:headEnd/>
                <a:tailEnd/>
              </a:ln>
            </p:spPr>
            <p:txBody>
              <a:bodyPr/>
              <a:lstStyle/>
              <a:p>
                <a:endParaRPr lang="he-IL"/>
              </a:p>
            </p:txBody>
          </p:sp>
          <p:sp>
            <p:nvSpPr>
              <p:cNvPr id="1017" name="Freeform 212"/>
              <p:cNvSpPr>
                <a:spLocks/>
              </p:cNvSpPr>
              <p:nvPr/>
            </p:nvSpPr>
            <p:spPr bwMode="auto">
              <a:xfrm>
                <a:off x="4458" y="2757"/>
                <a:ext cx="7" cy="11"/>
              </a:xfrm>
              <a:custGeom>
                <a:avLst/>
                <a:gdLst>
                  <a:gd name="T0" fmla="*/ 1 w 7"/>
                  <a:gd name="T1" fmla="*/ 4 h 11"/>
                  <a:gd name="T2" fmla="*/ 6 w 7"/>
                  <a:gd name="T3" fmla="*/ 11 h 11"/>
                  <a:gd name="T4" fmla="*/ 7 w 7"/>
                  <a:gd name="T5" fmla="*/ 3 h 11"/>
                  <a:gd name="T6" fmla="*/ 0 w 7"/>
                  <a:gd name="T7" fmla="*/ 1 h 11"/>
                  <a:gd name="T8" fmla="*/ 7 w 7"/>
                  <a:gd name="T9" fmla="*/ 0 h 11"/>
                  <a:gd name="T10" fmla="*/ 1 w 7"/>
                  <a:gd name="T11" fmla="*/ 4 h 11"/>
                  <a:gd name="T12" fmla="*/ 0 60000 65536"/>
                  <a:gd name="T13" fmla="*/ 0 60000 65536"/>
                  <a:gd name="T14" fmla="*/ 0 60000 65536"/>
                  <a:gd name="T15" fmla="*/ 0 60000 65536"/>
                  <a:gd name="T16" fmla="*/ 0 60000 65536"/>
                  <a:gd name="T17" fmla="*/ 0 60000 65536"/>
                  <a:gd name="T18" fmla="*/ 0 w 7"/>
                  <a:gd name="T19" fmla="*/ 0 h 11"/>
                  <a:gd name="T20" fmla="*/ 7 w 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7" h="11">
                    <a:moveTo>
                      <a:pt x="1" y="4"/>
                    </a:moveTo>
                    <a:lnTo>
                      <a:pt x="6" y="11"/>
                    </a:lnTo>
                    <a:lnTo>
                      <a:pt x="7" y="3"/>
                    </a:lnTo>
                    <a:lnTo>
                      <a:pt x="0" y="1"/>
                    </a:lnTo>
                    <a:lnTo>
                      <a:pt x="7" y="0"/>
                    </a:lnTo>
                    <a:lnTo>
                      <a:pt x="1" y="4"/>
                    </a:lnTo>
                    <a:close/>
                  </a:path>
                </a:pathLst>
              </a:custGeom>
              <a:solidFill>
                <a:srgbClr val="000000"/>
              </a:solidFill>
              <a:ln w="9525">
                <a:noFill/>
                <a:round/>
                <a:headEnd/>
                <a:tailEnd/>
              </a:ln>
            </p:spPr>
            <p:txBody>
              <a:bodyPr/>
              <a:lstStyle/>
              <a:p>
                <a:endParaRPr lang="he-IL"/>
              </a:p>
            </p:txBody>
          </p:sp>
          <p:sp>
            <p:nvSpPr>
              <p:cNvPr id="1018" name="Freeform 213"/>
              <p:cNvSpPr>
                <a:spLocks/>
              </p:cNvSpPr>
              <p:nvPr/>
            </p:nvSpPr>
            <p:spPr bwMode="auto">
              <a:xfrm>
                <a:off x="4544" y="2597"/>
                <a:ext cx="15" cy="91"/>
              </a:xfrm>
              <a:custGeom>
                <a:avLst/>
                <a:gdLst>
                  <a:gd name="T0" fmla="*/ 8 w 15"/>
                  <a:gd name="T1" fmla="*/ 0 h 91"/>
                  <a:gd name="T2" fmla="*/ 9 w 15"/>
                  <a:gd name="T3" fmla="*/ 5 h 91"/>
                  <a:gd name="T4" fmla="*/ 11 w 15"/>
                  <a:gd name="T5" fmla="*/ 11 h 91"/>
                  <a:gd name="T6" fmla="*/ 13 w 15"/>
                  <a:gd name="T7" fmla="*/ 22 h 91"/>
                  <a:gd name="T8" fmla="*/ 14 w 15"/>
                  <a:gd name="T9" fmla="*/ 34 h 91"/>
                  <a:gd name="T10" fmla="*/ 15 w 15"/>
                  <a:gd name="T11" fmla="*/ 45 h 91"/>
                  <a:gd name="T12" fmla="*/ 15 w 15"/>
                  <a:gd name="T13" fmla="*/ 57 h 91"/>
                  <a:gd name="T14" fmla="*/ 14 w 15"/>
                  <a:gd name="T15" fmla="*/ 68 h 91"/>
                  <a:gd name="T16" fmla="*/ 13 w 15"/>
                  <a:gd name="T17" fmla="*/ 80 h 91"/>
                  <a:gd name="T18" fmla="*/ 11 w 15"/>
                  <a:gd name="T19" fmla="*/ 91 h 91"/>
                  <a:gd name="T20" fmla="*/ 3 w 15"/>
                  <a:gd name="T21" fmla="*/ 90 h 91"/>
                  <a:gd name="T22" fmla="*/ 5 w 15"/>
                  <a:gd name="T23" fmla="*/ 79 h 91"/>
                  <a:gd name="T24" fmla="*/ 7 w 15"/>
                  <a:gd name="T25" fmla="*/ 68 h 91"/>
                  <a:gd name="T26" fmla="*/ 7 w 15"/>
                  <a:gd name="T27" fmla="*/ 57 h 91"/>
                  <a:gd name="T28" fmla="*/ 8 w 15"/>
                  <a:gd name="T29" fmla="*/ 46 h 91"/>
                  <a:gd name="T30" fmla="*/ 7 w 15"/>
                  <a:gd name="T31" fmla="*/ 35 h 91"/>
                  <a:gd name="T32" fmla="*/ 6 w 15"/>
                  <a:gd name="T33" fmla="*/ 23 h 91"/>
                  <a:gd name="T34" fmla="*/ 3 w 15"/>
                  <a:gd name="T35" fmla="*/ 13 h 91"/>
                  <a:gd name="T36" fmla="*/ 2 w 15"/>
                  <a:gd name="T37" fmla="*/ 7 h 91"/>
                  <a:gd name="T38" fmla="*/ 0 w 15"/>
                  <a:gd name="T39" fmla="*/ 2 h 91"/>
                  <a:gd name="T40" fmla="*/ 8 w 15"/>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91"/>
                  <a:gd name="T65" fmla="*/ 15 w 15"/>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91">
                    <a:moveTo>
                      <a:pt x="8" y="0"/>
                    </a:moveTo>
                    <a:lnTo>
                      <a:pt x="9" y="5"/>
                    </a:lnTo>
                    <a:lnTo>
                      <a:pt x="11" y="11"/>
                    </a:lnTo>
                    <a:lnTo>
                      <a:pt x="13" y="22"/>
                    </a:lnTo>
                    <a:lnTo>
                      <a:pt x="14" y="34"/>
                    </a:lnTo>
                    <a:lnTo>
                      <a:pt x="15" y="45"/>
                    </a:lnTo>
                    <a:lnTo>
                      <a:pt x="15" y="57"/>
                    </a:lnTo>
                    <a:lnTo>
                      <a:pt x="14" y="68"/>
                    </a:lnTo>
                    <a:lnTo>
                      <a:pt x="13" y="80"/>
                    </a:lnTo>
                    <a:lnTo>
                      <a:pt x="11" y="91"/>
                    </a:lnTo>
                    <a:lnTo>
                      <a:pt x="3" y="90"/>
                    </a:lnTo>
                    <a:lnTo>
                      <a:pt x="5" y="79"/>
                    </a:lnTo>
                    <a:lnTo>
                      <a:pt x="7" y="68"/>
                    </a:lnTo>
                    <a:lnTo>
                      <a:pt x="7" y="57"/>
                    </a:lnTo>
                    <a:lnTo>
                      <a:pt x="8" y="46"/>
                    </a:lnTo>
                    <a:lnTo>
                      <a:pt x="7" y="35"/>
                    </a:lnTo>
                    <a:lnTo>
                      <a:pt x="6" y="23"/>
                    </a:lnTo>
                    <a:lnTo>
                      <a:pt x="3" y="13"/>
                    </a:lnTo>
                    <a:lnTo>
                      <a:pt x="2" y="7"/>
                    </a:lnTo>
                    <a:lnTo>
                      <a:pt x="0" y="2"/>
                    </a:lnTo>
                    <a:lnTo>
                      <a:pt x="8" y="0"/>
                    </a:lnTo>
                    <a:close/>
                  </a:path>
                </a:pathLst>
              </a:custGeom>
              <a:solidFill>
                <a:srgbClr val="000000"/>
              </a:solidFill>
              <a:ln w="9525">
                <a:noFill/>
                <a:round/>
                <a:headEnd/>
                <a:tailEnd/>
              </a:ln>
            </p:spPr>
            <p:txBody>
              <a:bodyPr/>
              <a:lstStyle/>
              <a:p>
                <a:endParaRPr lang="he-IL"/>
              </a:p>
            </p:txBody>
          </p:sp>
        </p:grpSp>
        <p:grpSp>
          <p:nvGrpSpPr>
            <p:cNvPr id="6" name="Group 214"/>
            <p:cNvGrpSpPr>
              <a:grpSpLocks/>
            </p:cNvGrpSpPr>
            <p:nvPr/>
          </p:nvGrpSpPr>
          <p:grpSpPr bwMode="auto">
            <a:xfrm>
              <a:off x="4148" y="2319"/>
              <a:ext cx="502" cy="741"/>
              <a:chOff x="4148" y="2319"/>
              <a:chExt cx="502" cy="741"/>
            </a:xfrm>
          </p:grpSpPr>
          <p:sp>
            <p:nvSpPr>
              <p:cNvPr id="619" name="Freeform 215"/>
              <p:cNvSpPr>
                <a:spLocks/>
              </p:cNvSpPr>
              <p:nvPr/>
            </p:nvSpPr>
            <p:spPr bwMode="auto">
              <a:xfrm>
                <a:off x="4544" y="2592"/>
                <a:ext cx="8" cy="9"/>
              </a:xfrm>
              <a:custGeom>
                <a:avLst/>
                <a:gdLst>
                  <a:gd name="T0" fmla="*/ 2 w 8"/>
                  <a:gd name="T1" fmla="*/ 3 h 9"/>
                  <a:gd name="T2" fmla="*/ 6 w 8"/>
                  <a:gd name="T3" fmla="*/ 0 h 9"/>
                  <a:gd name="T4" fmla="*/ 8 w 8"/>
                  <a:gd name="T5" fmla="*/ 5 h 9"/>
                  <a:gd name="T6" fmla="*/ 0 w 8"/>
                  <a:gd name="T7" fmla="*/ 7 h 9"/>
                  <a:gd name="T8" fmla="*/ 6 w 8"/>
                  <a:gd name="T9" fmla="*/ 9 h 9"/>
                  <a:gd name="T10" fmla="*/ 2 w 8"/>
                  <a:gd name="T11" fmla="*/ 3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2" y="3"/>
                    </a:moveTo>
                    <a:lnTo>
                      <a:pt x="6" y="0"/>
                    </a:lnTo>
                    <a:lnTo>
                      <a:pt x="8" y="5"/>
                    </a:lnTo>
                    <a:lnTo>
                      <a:pt x="0" y="7"/>
                    </a:lnTo>
                    <a:lnTo>
                      <a:pt x="6" y="9"/>
                    </a:lnTo>
                    <a:lnTo>
                      <a:pt x="2" y="3"/>
                    </a:lnTo>
                    <a:close/>
                  </a:path>
                </a:pathLst>
              </a:custGeom>
              <a:solidFill>
                <a:srgbClr val="000000"/>
              </a:solidFill>
              <a:ln w="9525">
                <a:noFill/>
                <a:round/>
                <a:headEnd/>
                <a:tailEnd/>
              </a:ln>
            </p:spPr>
            <p:txBody>
              <a:bodyPr/>
              <a:lstStyle/>
              <a:p>
                <a:endParaRPr lang="he-IL"/>
              </a:p>
            </p:txBody>
          </p:sp>
          <p:sp>
            <p:nvSpPr>
              <p:cNvPr id="620" name="Freeform 216"/>
              <p:cNvSpPr>
                <a:spLocks/>
              </p:cNvSpPr>
              <p:nvPr/>
            </p:nvSpPr>
            <p:spPr bwMode="auto">
              <a:xfrm>
                <a:off x="4492" y="2686"/>
                <a:ext cx="62" cy="65"/>
              </a:xfrm>
              <a:custGeom>
                <a:avLst/>
                <a:gdLst>
                  <a:gd name="T0" fmla="*/ 62 w 62"/>
                  <a:gd name="T1" fmla="*/ 2 h 65"/>
                  <a:gd name="T2" fmla="*/ 61 w 62"/>
                  <a:gd name="T3" fmla="*/ 8 h 65"/>
                  <a:gd name="T4" fmla="*/ 59 w 62"/>
                  <a:gd name="T5" fmla="*/ 13 h 65"/>
                  <a:gd name="T6" fmla="*/ 56 w 62"/>
                  <a:gd name="T7" fmla="*/ 18 h 65"/>
                  <a:gd name="T8" fmla="*/ 53 w 62"/>
                  <a:gd name="T9" fmla="*/ 23 h 65"/>
                  <a:gd name="T10" fmla="*/ 46 w 62"/>
                  <a:gd name="T11" fmla="*/ 31 h 65"/>
                  <a:gd name="T12" fmla="*/ 41 w 62"/>
                  <a:gd name="T13" fmla="*/ 35 h 65"/>
                  <a:gd name="T14" fmla="*/ 37 w 62"/>
                  <a:gd name="T15" fmla="*/ 40 h 65"/>
                  <a:gd name="T16" fmla="*/ 19 w 62"/>
                  <a:gd name="T17" fmla="*/ 53 h 65"/>
                  <a:gd name="T18" fmla="*/ 11 w 62"/>
                  <a:gd name="T19" fmla="*/ 60 h 65"/>
                  <a:gd name="T20" fmla="*/ 4 w 62"/>
                  <a:gd name="T21" fmla="*/ 65 h 65"/>
                  <a:gd name="T22" fmla="*/ 0 w 62"/>
                  <a:gd name="T23" fmla="*/ 59 h 65"/>
                  <a:gd name="T24" fmla="*/ 6 w 62"/>
                  <a:gd name="T25" fmla="*/ 54 h 65"/>
                  <a:gd name="T26" fmla="*/ 15 w 62"/>
                  <a:gd name="T27" fmla="*/ 48 h 65"/>
                  <a:gd name="T28" fmla="*/ 32 w 62"/>
                  <a:gd name="T29" fmla="*/ 33 h 65"/>
                  <a:gd name="T30" fmla="*/ 36 w 62"/>
                  <a:gd name="T31" fmla="*/ 30 h 65"/>
                  <a:gd name="T32" fmla="*/ 40 w 62"/>
                  <a:gd name="T33" fmla="*/ 26 h 65"/>
                  <a:gd name="T34" fmla="*/ 47 w 62"/>
                  <a:gd name="T35" fmla="*/ 18 h 65"/>
                  <a:gd name="T36" fmla="*/ 50 w 62"/>
                  <a:gd name="T37" fmla="*/ 14 h 65"/>
                  <a:gd name="T38" fmla="*/ 52 w 62"/>
                  <a:gd name="T39" fmla="*/ 10 h 65"/>
                  <a:gd name="T40" fmla="*/ 54 w 62"/>
                  <a:gd name="T41" fmla="*/ 5 h 65"/>
                  <a:gd name="T42" fmla="*/ 55 w 62"/>
                  <a:gd name="T43" fmla="*/ 0 h 65"/>
                  <a:gd name="T44" fmla="*/ 62 w 62"/>
                  <a:gd name="T45" fmla="*/ 2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65"/>
                  <a:gd name="T71" fmla="*/ 62 w 62"/>
                  <a:gd name="T72" fmla="*/ 65 h 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65">
                    <a:moveTo>
                      <a:pt x="62" y="2"/>
                    </a:moveTo>
                    <a:lnTo>
                      <a:pt x="61" y="8"/>
                    </a:lnTo>
                    <a:lnTo>
                      <a:pt x="59" y="13"/>
                    </a:lnTo>
                    <a:lnTo>
                      <a:pt x="56" y="18"/>
                    </a:lnTo>
                    <a:lnTo>
                      <a:pt x="53" y="23"/>
                    </a:lnTo>
                    <a:lnTo>
                      <a:pt x="46" y="31"/>
                    </a:lnTo>
                    <a:lnTo>
                      <a:pt x="41" y="35"/>
                    </a:lnTo>
                    <a:lnTo>
                      <a:pt x="37" y="40"/>
                    </a:lnTo>
                    <a:lnTo>
                      <a:pt x="19" y="53"/>
                    </a:lnTo>
                    <a:lnTo>
                      <a:pt x="11" y="60"/>
                    </a:lnTo>
                    <a:lnTo>
                      <a:pt x="4" y="65"/>
                    </a:lnTo>
                    <a:lnTo>
                      <a:pt x="0" y="59"/>
                    </a:lnTo>
                    <a:lnTo>
                      <a:pt x="6" y="54"/>
                    </a:lnTo>
                    <a:lnTo>
                      <a:pt x="15" y="48"/>
                    </a:lnTo>
                    <a:lnTo>
                      <a:pt x="32" y="33"/>
                    </a:lnTo>
                    <a:lnTo>
                      <a:pt x="36" y="30"/>
                    </a:lnTo>
                    <a:lnTo>
                      <a:pt x="40" y="26"/>
                    </a:lnTo>
                    <a:lnTo>
                      <a:pt x="47" y="18"/>
                    </a:lnTo>
                    <a:lnTo>
                      <a:pt x="50" y="14"/>
                    </a:lnTo>
                    <a:lnTo>
                      <a:pt x="52" y="10"/>
                    </a:lnTo>
                    <a:lnTo>
                      <a:pt x="54" y="5"/>
                    </a:lnTo>
                    <a:lnTo>
                      <a:pt x="55" y="0"/>
                    </a:lnTo>
                    <a:lnTo>
                      <a:pt x="62" y="2"/>
                    </a:lnTo>
                    <a:close/>
                  </a:path>
                </a:pathLst>
              </a:custGeom>
              <a:solidFill>
                <a:srgbClr val="000000"/>
              </a:solidFill>
              <a:ln w="9525">
                <a:noFill/>
                <a:round/>
                <a:headEnd/>
                <a:tailEnd/>
              </a:ln>
            </p:spPr>
            <p:txBody>
              <a:bodyPr/>
              <a:lstStyle/>
              <a:p>
                <a:endParaRPr lang="he-IL"/>
              </a:p>
            </p:txBody>
          </p:sp>
          <p:sp>
            <p:nvSpPr>
              <p:cNvPr id="621" name="Freeform 217"/>
              <p:cNvSpPr>
                <a:spLocks/>
              </p:cNvSpPr>
              <p:nvPr/>
            </p:nvSpPr>
            <p:spPr bwMode="auto">
              <a:xfrm>
                <a:off x="4547" y="2686"/>
                <a:ext cx="8" cy="2"/>
              </a:xfrm>
              <a:custGeom>
                <a:avLst/>
                <a:gdLst>
                  <a:gd name="T0" fmla="*/ 8 w 8"/>
                  <a:gd name="T1" fmla="*/ 2 h 2"/>
                  <a:gd name="T2" fmla="*/ 8 w 8"/>
                  <a:gd name="T3" fmla="*/ 1 h 2"/>
                  <a:gd name="T4" fmla="*/ 7 w 8"/>
                  <a:gd name="T5" fmla="*/ 2 h 2"/>
                  <a:gd name="T6" fmla="*/ 0 w 8"/>
                  <a:gd name="T7" fmla="*/ 0 h 2"/>
                  <a:gd name="T8" fmla="*/ 0 w 8"/>
                  <a:gd name="T9" fmla="*/ 1 h 2"/>
                  <a:gd name="T10" fmla="*/ 8 w 8"/>
                  <a:gd name="T11" fmla="*/ 2 h 2"/>
                  <a:gd name="T12" fmla="*/ 0 60000 65536"/>
                  <a:gd name="T13" fmla="*/ 0 60000 65536"/>
                  <a:gd name="T14" fmla="*/ 0 60000 65536"/>
                  <a:gd name="T15" fmla="*/ 0 60000 65536"/>
                  <a:gd name="T16" fmla="*/ 0 60000 65536"/>
                  <a:gd name="T17" fmla="*/ 0 60000 65536"/>
                  <a:gd name="T18" fmla="*/ 0 w 8"/>
                  <a:gd name="T19" fmla="*/ 0 h 2"/>
                  <a:gd name="T20" fmla="*/ 8 w 8"/>
                  <a:gd name="T21" fmla="*/ 2 h 2"/>
                </a:gdLst>
                <a:ahLst/>
                <a:cxnLst>
                  <a:cxn ang="T12">
                    <a:pos x="T0" y="T1"/>
                  </a:cxn>
                  <a:cxn ang="T13">
                    <a:pos x="T2" y="T3"/>
                  </a:cxn>
                  <a:cxn ang="T14">
                    <a:pos x="T4" y="T5"/>
                  </a:cxn>
                  <a:cxn ang="T15">
                    <a:pos x="T6" y="T7"/>
                  </a:cxn>
                  <a:cxn ang="T16">
                    <a:pos x="T8" y="T9"/>
                  </a:cxn>
                  <a:cxn ang="T17">
                    <a:pos x="T10" y="T11"/>
                  </a:cxn>
                </a:cxnLst>
                <a:rect l="T18" t="T19" r="T20" b="T21"/>
                <a:pathLst>
                  <a:path w="8" h="2">
                    <a:moveTo>
                      <a:pt x="8" y="2"/>
                    </a:moveTo>
                    <a:lnTo>
                      <a:pt x="8" y="1"/>
                    </a:lnTo>
                    <a:lnTo>
                      <a:pt x="7" y="2"/>
                    </a:lnTo>
                    <a:lnTo>
                      <a:pt x="0" y="0"/>
                    </a:lnTo>
                    <a:lnTo>
                      <a:pt x="0" y="1"/>
                    </a:lnTo>
                    <a:lnTo>
                      <a:pt x="8" y="2"/>
                    </a:lnTo>
                    <a:close/>
                  </a:path>
                </a:pathLst>
              </a:custGeom>
              <a:solidFill>
                <a:srgbClr val="000000"/>
              </a:solidFill>
              <a:ln w="9525">
                <a:noFill/>
                <a:round/>
                <a:headEnd/>
                <a:tailEnd/>
              </a:ln>
            </p:spPr>
            <p:txBody>
              <a:bodyPr/>
              <a:lstStyle/>
              <a:p>
                <a:endParaRPr lang="he-IL"/>
              </a:p>
            </p:txBody>
          </p:sp>
          <p:sp>
            <p:nvSpPr>
              <p:cNvPr id="622" name="Freeform 218"/>
              <p:cNvSpPr>
                <a:spLocks/>
              </p:cNvSpPr>
              <p:nvPr/>
            </p:nvSpPr>
            <p:spPr bwMode="auto">
              <a:xfrm>
                <a:off x="4477" y="2745"/>
                <a:ext cx="19" cy="28"/>
              </a:xfrm>
              <a:custGeom>
                <a:avLst/>
                <a:gdLst>
                  <a:gd name="T0" fmla="*/ 19 w 19"/>
                  <a:gd name="T1" fmla="*/ 6 h 28"/>
                  <a:gd name="T2" fmla="*/ 13 w 19"/>
                  <a:gd name="T3" fmla="*/ 11 h 28"/>
                  <a:gd name="T4" fmla="*/ 11 w 19"/>
                  <a:gd name="T5" fmla="*/ 13 h 28"/>
                  <a:gd name="T6" fmla="*/ 10 w 19"/>
                  <a:gd name="T7" fmla="*/ 14 h 28"/>
                  <a:gd name="T8" fmla="*/ 9 w 19"/>
                  <a:gd name="T9" fmla="*/ 16 h 28"/>
                  <a:gd name="T10" fmla="*/ 8 w 19"/>
                  <a:gd name="T11" fmla="*/ 19 h 28"/>
                  <a:gd name="T12" fmla="*/ 8 w 19"/>
                  <a:gd name="T13" fmla="*/ 22 h 28"/>
                  <a:gd name="T14" fmla="*/ 7 w 19"/>
                  <a:gd name="T15" fmla="*/ 28 h 28"/>
                  <a:gd name="T16" fmla="*/ 0 w 19"/>
                  <a:gd name="T17" fmla="*/ 27 h 28"/>
                  <a:gd name="T18" fmla="*/ 0 w 19"/>
                  <a:gd name="T19" fmla="*/ 22 h 28"/>
                  <a:gd name="T20" fmla="*/ 1 w 19"/>
                  <a:gd name="T21" fmla="*/ 17 h 28"/>
                  <a:gd name="T22" fmla="*/ 2 w 19"/>
                  <a:gd name="T23" fmla="*/ 13 h 28"/>
                  <a:gd name="T24" fmla="*/ 4 w 19"/>
                  <a:gd name="T25" fmla="*/ 10 h 28"/>
                  <a:gd name="T26" fmla="*/ 6 w 19"/>
                  <a:gd name="T27" fmla="*/ 8 h 28"/>
                  <a:gd name="T28" fmla="*/ 8 w 19"/>
                  <a:gd name="T29" fmla="*/ 6 h 28"/>
                  <a:gd name="T30" fmla="*/ 15 w 19"/>
                  <a:gd name="T31" fmla="*/ 0 h 28"/>
                  <a:gd name="T32" fmla="*/ 19 w 19"/>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8"/>
                  <a:gd name="T53" fmla="*/ 19 w 1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8">
                    <a:moveTo>
                      <a:pt x="19" y="6"/>
                    </a:moveTo>
                    <a:lnTo>
                      <a:pt x="13" y="11"/>
                    </a:lnTo>
                    <a:lnTo>
                      <a:pt x="11" y="13"/>
                    </a:lnTo>
                    <a:lnTo>
                      <a:pt x="10" y="14"/>
                    </a:lnTo>
                    <a:lnTo>
                      <a:pt x="9" y="16"/>
                    </a:lnTo>
                    <a:lnTo>
                      <a:pt x="8" y="19"/>
                    </a:lnTo>
                    <a:lnTo>
                      <a:pt x="8" y="22"/>
                    </a:lnTo>
                    <a:lnTo>
                      <a:pt x="7" y="28"/>
                    </a:lnTo>
                    <a:lnTo>
                      <a:pt x="0" y="27"/>
                    </a:lnTo>
                    <a:lnTo>
                      <a:pt x="0" y="22"/>
                    </a:lnTo>
                    <a:lnTo>
                      <a:pt x="1" y="17"/>
                    </a:lnTo>
                    <a:lnTo>
                      <a:pt x="2" y="13"/>
                    </a:lnTo>
                    <a:lnTo>
                      <a:pt x="4" y="10"/>
                    </a:lnTo>
                    <a:lnTo>
                      <a:pt x="6" y="8"/>
                    </a:lnTo>
                    <a:lnTo>
                      <a:pt x="8" y="6"/>
                    </a:lnTo>
                    <a:lnTo>
                      <a:pt x="15" y="0"/>
                    </a:lnTo>
                    <a:lnTo>
                      <a:pt x="19" y="6"/>
                    </a:lnTo>
                    <a:close/>
                  </a:path>
                </a:pathLst>
              </a:custGeom>
              <a:solidFill>
                <a:srgbClr val="000000"/>
              </a:solidFill>
              <a:ln w="9525">
                <a:noFill/>
                <a:round/>
                <a:headEnd/>
                <a:tailEnd/>
              </a:ln>
            </p:spPr>
            <p:txBody>
              <a:bodyPr/>
              <a:lstStyle/>
              <a:p>
                <a:endParaRPr lang="he-IL"/>
              </a:p>
            </p:txBody>
          </p:sp>
          <p:sp>
            <p:nvSpPr>
              <p:cNvPr id="623" name="Freeform 219"/>
              <p:cNvSpPr>
                <a:spLocks/>
              </p:cNvSpPr>
              <p:nvPr/>
            </p:nvSpPr>
            <p:spPr bwMode="auto">
              <a:xfrm>
                <a:off x="4492" y="2745"/>
                <a:ext cx="4" cy="6"/>
              </a:xfrm>
              <a:custGeom>
                <a:avLst/>
                <a:gdLst>
                  <a:gd name="T0" fmla="*/ 0 w 4"/>
                  <a:gd name="T1" fmla="*/ 0 h 6"/>
                  <a:gd name="T2" fmla="*/ 4 w 4"/>
                  <a:gd name="T3" fmla="*/ 6 h 6"/>
                  <a:gd name="T4" fmla="*/ 0 w 4"/>
                  <a:gd name="T5" fmla="*/ 0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lnTo>
                      <a:pt x="4" y="6"/>
                    </a:lnTo>
                    <a:lnTo>
                      <a:pt x="0" y="0"/>
                    </a:lnTo>
                    <a:close/>
                  </a:path>
                </a:pathLst>
              </a:custGeom>
              <a:solidFill>
                <a:srgbClr val="000000"/>
              </a:solidFill>
              <a:ln w="9525">
                <a:noFill/>
                <a:round/>
                <a:headEnd/>
                <a:tailEnd/>
              </a:ln>
            </p:spPr>
            <p:txBody>
              <a:bodyPr/>
              <a:lstStyle/>
              <a:p>
                <a:endParaRPr lang="he-IL"/>
              </a:p>
            </p:txBody>
          </p:sp>
          <p:sp>
            <p:nvSpPr>
              <p:cNvPr id="624" name="Freeform 220"/>
              <p:cNvSpPr>
                <a:spLocks/>
              </p:cNvSpPr>
              <p:nvPr/>
            </p:nvSpPr>
            <p:spPr bwMode="auto">
              <a:xfrm>
                <a:off x="4477" y="2772"/>
                <a:ext cx="14" cy="28"/>
              </a:xfrm>
              <a:custGeom>
                <a:avLst/>
                <a:gdLst>
                  <a:gd name="T0" fmla="*/ 7 w 14"/>
                  <a:gd name="T1" fmla="*/ 0 h 28"/>
                  <a:gd name="T2" fmla="*/ 8 w 14"/>
                  <a:gd name="T3" fmla="*/ 4 h 28"/>
                  <a:gd name="T4" fmla="*/ 9 w 14"/>
                  <a:gd name="T5" fmla="*/ 7 h 28"/>
                  <a:gd name="T6" fmla="*/ 11 w 14"/>
                  <a:gd name="T7" fmla="*/ 13 h 28"/>
                  <a:gd name="T8" fmla="*/ 13 w 14"/>
                  <a:gd name="T9" fmla="*/ 19 h 28"/>
                  <a:gd name="T10" fmla="*/ 14 w 14"/>
                  <a:gd name="T11" fmla="*/ 23 h 28"/>
                  <a:gd name="T12" fmla="*/ 14 w 14"/>
                  <a:gd name="T13" fmla="*/ 27 h 28"/>
                  <a:gd name="T14" fmla="*/ 7 w 14"/>
                  <a:gd name="T15" fmla="*/ 28 h 28"/>
                  <a:gd name="T16" fmla="*/ 7 w 14"/>
                  <a:gd name="T17" fmla="*/ 24 h 28"/>
                  <a:gd name="T18" fmla="*/ 6 w 14"/>
                  <a:gd name="T19" fmla="*/ 21 h 28"/>
                  <a:gd name="T20" fmla="*/ 4 w 14"/>
                  <a:gd name="T21" fmla="*/ 16 h 28"/>
                  <a:gd name="T22" fmla="*/ 2 w 14"/>
                  <a:gd name="T23" fmla="*/ 10 h 28"/>
                  <a:gd name="T24" fmla="*/ 0 w 14"/>
                  <a:gd name="T25" fmla="*/ 6 h 28"/>
                  <a:gd name="T26" fmla="*/ 0 w 14"/>
                  <a:gd name="T27" fmla="*/ 1 h 28"/>
                  <a:gd name="T28" fmla="*/ 7 w 14"/>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8"/>
                  <a:gd name="T47" fmla="*/ 14 w 14"/>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8">
                    <a:moveTo>
                      <a:pt x="7" y="0"/>
                    </a:moveTo>
                    <a:lnTo>
                      <a:pt x="8" y="4"/>
                    </a:lnTo>
                    <a:lnTo>
                      <a:pt x="9" y="7"/>
                    </a:lnTo>
                    <a:lnTo>
                      <a:pt x="11" y="13"/>
                    </a:lnTo>
                    <a:lnTo>
                      <a:pt x="13" y="19"/>
                    </a:lnTo>
                    <a:lnTo>
                      <a:pt x="14" y="23"/>
                    </a:lnTo>
                    <a:lnTo>
                      <a:pt x="14" y="27"/>
                    </a:lnTo>
                    <a:lnTo>
                      <a:pt x="7" y="28"/>
                    </a:lnTo>
                    <a:lnTo>
                      <a:pt x="7" y="24"/>
                    </a:lnTo>
                    <a:lnTo>
                      <a:pt x="6" y="21"/>
                    </a:lnTo>
                    <a:lnTo>
                      <a:pt x="4" y="16"/>
                    </a:lnTo>
                    <a:lnTo>
                      <a:pt x="2" y="10"/>
                    </a:lnTo>
                    <a:lnTo>
                      <a:pt x="0" y="6"/>
                    </a:lnTo>
                    <a:lnTo>
                      <a:pt x="0" y="1"/>
                    </a:lnTo>
                    <a:lnTo>
                      <a:pt x="7" y="0"/>
                    </a:lnTo>
                    <a:close/>
                  </a:path>
                </a:pathLst>
              </a:custGeom>
              <a:solidFill>
                <a:srgbClr val="000000"/>
              </a:solidFill>
              <a:ln w="9525">
                <a:noFill/>
                <a:round/>
                <a:headEnd/>
                <a:tailEnd/>
              </a:ln>
            </p:spPr>
            <p:txBody>
              <a:bodyPr/>
              <a:lstStyle/>
              <a:p>
                <a:endParaRPr lang="he-IL"/>
              </a:p>
            </p:txBody>
          </p:sp>
          <p:sp>
            <p:nvSpPr>
              <p:cNvPr id="625" name="Freeform 221"/>
              <p:cNvSpPr>
                <a:spLocks/>
              </p:cNvSpPr>
              <p:nvPr/>
            </p:nvSpPr>
            <p:spPr bwMode="auto">
              <a:xfrm>
                <a:off x="4477" y="2772"/>
                <a:ext cx="7" cy="1"/>
              </a:xfrm>
              <a:custGeom>
                <a:avLst/>
                <a:gdLst>
                  <a:gd name="T0" fmla="*/ 0 w 7"/>
                  <a:gd name="T1" fmla="*/ 0 h 1"/>
                  <a:gd name="T2" fmla="*/ 0 w 7"/>
                  <a:gd name="T3" fmla="*/ 1 h 1"/>
                  <a:gd name="T4" fmla="*/ 7 w 7"/>
                  <a:gd name="T5" fmla="*/ 0 h 1"/>
                  <a:gd name="T6" fmla="*/ 7 w 7"/>
                  <a:gd name="T7" fmla="*/ 1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0"/>
                    </a:moveTo>
                    <a:lnTo>
                      <a:pt x="0" y="1"/>
                    </a:lnTo>
                    <a:lnTo>
                      <a:pt x="7" y="0"/>
                    </a:lnTo>
                    <a:lnTo>
                      <a:pt x="7" y="1"/>
                    </a:lnTo>
                    <a:lnTo>
                      <a:pt x="0" y="0"/>
                    </a:lnTo>
                    <a:close/>
                  </a:path>
                </a:pathLst>
              </a:custGeom>
              <a:solidFill>
                <a:srgbClr val="000000"/>
              </a:solidFill>
              <a:ln w="9525">
                <a:noFill/>
                <a:round/>
                <a:headEnd/>
                <a:tailEnd/>
              </a:ln>
            </p:spPr>
            <p:txBody>
              <a:bodyPr/>
              <a:lstStyle/>
              <a:p>
                <a:endParaRPr lang="he-IL"/>
              </a:p>
            </p:txBody>
          </p:sp>
          <p:sp>
            <p:nvSpPr>
              <p:cNvPr id="626" name="Freeform 222"/>
              <p:cNvSpPr>
                <a:spLocks/>
              </p:cNvSpPr>
              <p:nvPr/>
            </p:nvSpPr>
            <p:spPr bwMode="auto">
              <a:xfrm>
                <a:off x="4484" y="2799"/>
                <a:ext cx="15" cy="32"/>
              </a:xfrm>
              <a:custGeom>
                <a:avLst/>
                <a:gdLst>
                  <a:gd name="T0" fmla="*/ 7 w 15"/>
                  <a:gd name="T1" fmla="*/ 0 h 32"/>
                  <a:gd name="T2" fmla="*/ 8 w 15"/>
                  <a:gd name="T3" fmla="*/ 3 h 32"/>
                  <a:gd name="T4" fmla="*/ 9 w 15"/>
                  <a:gd name="T5" fmla="*/ 6 h 32"/>
                  <a:gd name="T6" fmla="*/ 11 w 15"/>
                  <a:gd name="T7" fmla="*/ 15 h 32"/>
                  <a:gd name="T8" fmla="*/ 14 w 15"/>
                  <a:gd name="T9" fmla="*/ 24 h 32"/>
                  <a:gd name="T10" fmla="*/ 15 w 15"/>
                  <a:gd name="T11" fmla="*/ 29 h 32"/>
                  <a:gd name="T12" fmla="*/ 15 w 15"/>
                  <a:gd name="T13" fmla="*/ 32 h 32"/>
                  <a:gd name="T14" fmla="*/ 8 w 15"/>
                  <a:gd name="T15" fmla="*/ 32 h 32"/>
                  <a:gd name="T16" fmla="*/ 8 w 15"/>
                  <a:gd name="T17" fmla="*/ 30 h 32"/>
                  <a:gd name="T18" fmla="*/ 7 w 15"/>
                  <a:gd name="T19" fmla="*/ 26 h 32"/>
                  <a:gd name="T20" fmla="*/ 4 w 15"/>
                  <a:gd name="T21" fmla="*/ 17 h 32"/>
                  <a:gd name="T22" fmla="*/ 1 w 15"/>
                  <a:gd name="T23" fmla="*/ 8 h 32"/>
                  <a:gd name="T24" fmla="*/ 0 w 15"/>
                  <a:gd name="T25" fmla="*/ 4 h 32"/>
                  <a:gd name="T26" fmla="*/ 0 w 15"/>
                  <a:gd name="T27" fmla="*/ 1 h 32"/>
                  <a:gd name="T28" fmla="*/ 7 w 15"/>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32"/>
                  <a:gd name="T47" fmla="*/ 15 w 15"/>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32">
                    <a:moveTo>
                      <a:pt x="7" y="0"/>
                    </a:moveTo>
                    <a:lnTo>
                      <a:pt x="8" y="3"/>
                    </a:lnTo>
                    <a:lnTo>
                      <a:pt x="9" y="6"/>
                    </a:lnTo>
                    <a:lnTo>
                      <a:pt x="11" y="15"/>
                    </a:lnTo>
                    <a:lnTo>
                      <a:pt x="14" y="24"/>
                    </a:lnTo>
                    <a:lnTo>
                      <a:pt x="15" y="29"/>
                    </a:lnTo>
                    <a:lnTo>
                      <a:pt x="15" y="32"/>
                    </a:lnTo>
                    <a:lnTo>
                      <a:pt x="8" y="32"/>
                    </a:lnTo>
                    <a:lnTo>
                      <a:pt x="8" y="30"/>
                    </a:lnTo>
                    <a:lnTo>
                      <a:pt x="7" y="26"/>
                    </a:lnTo>
                    <a:lnTo>
                      <a:pt x="4" y="17"/>
                    </a:lnTo>
                    <a:lnTo>
                      <a:pt x="1" y="8"/>
                    </a:lnTo>
                    <a:lnTo>
                      <a:pt x="0" y="4"/>
                    </a:lnTo>
                    <a:lnTo>
                      <a:pt x="0" y="1"/>
                    </a:lnTo>
                    <a:lnTo>
                      <a:pt x="7" y="0"/>
                    </a:lnTo>
                    <a:close/>
                  </a:path>
                </a:pathLst>
              </a:custGeom>
              <a:solidFill>
                <a:srgbClr val="000000"/>
              </a:solidFill>
              <a:ln w="9525">
                <a:noFill/>
                <a:round/>
                <a:headEnd/>
                <a:tailEnd/>
              </a:ln>
            </p:spPr>
            <p:txBody>
              <a:bodyPr/>
              <a:lstStyle/>
              <a:p>
                <a:endParaRPr lang="he-IL"/>
              </a:p>
            </p:txBody>
          </p:sp>
          <p:sp>
            <p:nvSpPr>
              <p:cNvPr id="627" name="Freeform 223"/>
              <p:cNvSpPr>
                <a:spLocks/>
              </p:cNvSpPr>
              <p:nvPr/>
            </p:nvSpPr>
            <p:spPr bwMode="auto">
              <a:xfrm>
                <a:off x="4484" y="2799"/>
                <a:ext cx="7" cy="1"/>
              </a:xfrm>
              <a:custGeom>
                <a:avLst/>
                <a:gdLst>
                  <a:gd name="T0" fmla="*/ 0 w 7"/>
                  <a:gd name="T1" fmla="*/ 1 h 1"/>
                  <a:gd name="T2" fmla="*/ 7 w 7"/>
                  <a:gd name="T3" fmla="*/ 0 h 1"/>
                  <a:gd name="T4" fmla="*/ 0 w 7"/>
                  <a:gd name="T5" fmla="*/ 1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1"/>
                    </a:moveTo>
                    <a:lnTo>
                      <a:pt x="7" y="0"/>
                    </a:lnTo>
                    <a:lnTo>
                      <a:pt x="0" y="1"/>
                    </a:lnTo>
                    <a:close/>
                  </a:path>
                </a:pathLst>
              </a:custGeom>
              <a:solidFill>
                <a:srgbClr val="000000"/>
              </a:solidFill>
              <a:ln w="9525">
                <a:noFill/>
                <a:round/>
                <a:headEnd/>
                <a:tailEnd/>
              </a:ln>
            </p:spPr>
            <p:txBody>
              <a:bodyPr/>
              <a:lstStyle/>
              <a:p>
                <a:endParaRPr lang="he-IL"/>
              </a:p>
            </p:txBody>
          </p:sp>
          <p:sp>
            <p:nvSpPr>
              <p:cNvPr id="628" name="Freeform 224"/>
              <p:cNvSpPr>
                <a:spLocks/>
              </p:cNvSpPr>
              <p:nvPr/>
            </p:nvSpPr>
            <p:spPr bwMode="auto">
              <a:xfrm>
                <a:off x="4492" y="2721"/>
                <a:ext cx="89" cy="111"/>
              </a:xfrm>
              <a:custGeom>
                <a:avLst/>
                <a:gdLst>
                  <a:gd name="T0" fmla="*/ 0 w 89"/>
                  <a:gd name="T1" fmla="*/ 110 h 111"/>
                  <a:gd name="T2" fmla="*/ 1 w 89"/>
                  <a:gd name="T3" fmla="*/ 103 h 111"/>
                  <a:gd name="T4" fmla="*/ 1 w 89"/>
                  <a:gd name="T5" fmla="*/ 96 h 111"/>
                  <a:gd name="T6" fmla="*/ 4 w 89"/>
                  <a:gd name="T7" fmla="*/ 84 h 111"/>
                  <a:gd name="T8" fmla="*/ 7 w 89"/>
                  <a:gd name="T9" fmla="*/ 73 h 111"/>
                  <a:gd name="T10" fmla="*/ 12 w 89"/>
                  <a:gd name="T11" fmla="*/ 64 h 111"/>
                  <a:gd name="T12" fmla="*/ 16 w 89"/>
                  <a:gd name="T13" fmla="*/ 56 h 111"/>
                  <a:gd name="T14" fmla="*/ 19 w 89"/>
                  <a:gd name="T15" fmla="*/ 52 h 111"/>
                  <a:gd name="T16" fmla="*/ 22 w 89"/>
                  <a:gd name="T17" fmla="*/ 49 h 111"/>
                  <a:gd name="T18" fmla="*/ 27 w 89"/>
                  <a:gd name="T19" fmla="*/ 43 h 111"/>
                  <a:gd name="T20" fmla="*/ 34 w 89"/>
                  <a:gd name="T21" fmla="*/ 38 h 111"/>
                  <a:gd name="T22" fmla="*/ 47 w 89"/>
                  <a:gd name="T23" fmla="*/ 29 h 111"/>
                  <a:gd name="T24" fmla="*/ 60 w 89"/>
                  <a:gd name="T25" fmla="*/ 21 h 111"/>
                  <a:gd name="T26" fmla="*/ 66 w 89"/>
                  <a:gd name="T27" fmla="*/ 17 h 111"/>
                  <a:gd name="T28" fmla="*/ 72 w 89"/>
                  <a:gd name="T29" fmla="*/ 13 h 111"/>
                  <a:gd name="T30" fmla="*/ 78 w 89"/>
                  <a:gd name="T31" fmla="*/ 7 h 111"/>
                  <a:gd name="T32" fmla="*/ 84 w 89"/>
                  <a:gd name="T33" fmla="*/ 0 h 111"/>
                  <a:gd name="T34" fmla="*/ 89 w 89"/>
                  <a:gd name="T35" fmla="*/ 6 h 111"/>
                  <a:gd name="T36" fmla="*/ 83 w 89"/>
                  <a:gd name="T37" fmla="*/ 13 h 111"/>
                  <a:gd name="T38" fmla="*/ 77 w 89"/>
                  <a:gd name="T39" fmla="*/ 18 h 111"/>
                  <a:gd name="T40" fmla="*/ 71 w 89"/>
                  <a:gd name="T41" fmla="*/ 23 h 111"/>
                  <a:gd name="T42" fmla="*/ 64 w 89"/>
                  <a:gd name="T43" fmla="*/ 28 h 111"/>
                  <a:gd name="T44" fmla="*/ 51 w 89"/>
                  <a:gd name="T45" fmla="*/ 36 h 111"/>
                  <a:gd name="T46" fmla="*/ 38 w 89"/>
                  <a:gd name="T47" fmla="*/ 44 h 111"/>
                  <a:gd name="T48" fmla="*/ 33 w 89"/>
                  <a:gd name="T49" fmla="*/ 48 h 111"/>
                  <a:gd name="T50" fmla="*/ 27 w 89"/>
                  <a:gd name="T51" fmla="*/ 54 h 111"/>
                  <a:gd name="T52" fmla="*/ 25 w 89"/>
                  <a:gd name="T53" fmla="*/ 57 h 111"/>
                  <a:gd name="T54" fmla="*/ 22 w 89"/>
                  <a:gd name="T55" fmla="*/ 60 h 111"/>
                  <a:gd name="T56" fmla="*/ 18 w 89"/>
                  <a:gd name="T57" fmla="*/ 67 h 111"/>
                  <a:gd name="T58" fmla="*/ 14 w 89"/>
                  <a:gd name="T59" fmla="*/ 76 h 111"/>
                  <a:gd name="T60" fmla="*/ 11 w 89"/>
                  <a:gd name="T61" fmla="*/ 85 h 111"/>
                  <a:gd name="T62" fmla="*/ 9 w 89"/>
                  <a:gd name="T63" fmla="*/ 97 h 111"/>
                  <a:gd name="T64" fmla="*/ 8 w 89"/>
                  <a:gd name="T65" fmla="*/ 104 h 111"/>
                  <a:gd name="T66" fmla="*/ 7 w 89"/>
                  <a:gd name="T67" fmla="*/ 111 h 111"/>
                  <a:gd name="T68" fmla="*/ 0 w 89"/>
                  <a:gd name="T69" fmla="*/ 110 h 1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11"/>
                  <a:gd name="T107" fmla="*/ 89 w 89"/>
                  <a:gd name="T108" fmla="*/ 111 h 1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11">
                    <a:moveTo>
                      <a:pt x="0" y="110"/>
                    </a:moveTo>
                    <a:lnTo>
                      <a:pt x="1" y="103"/>
                    </a:lnTo>
                    <a:lnTo>
                      <a:pt x="1" y="96"/>
                    </a:lnTo>
                    <a:lnTo>
                      <a:pt x="4" y="84"/>
                    </a:lnTo>
                    <a:lnTo>
                      <a:pt x="7" y="73"/>
                    </a:lnTo>
                    <a:lnTo>
                      <a:pt x="12" y="64"/>
                    </a:lnTo>
                    <a:lnTo>
                      <a:pt x="16" y="56"/>
                    </a:lnTo>
                    <a:lnTo>
                      <a:pt x="19" y="52"/>
                    </a:lnTo>
                    <a:lnTo>
                      <a:pt x="22" y="49"/>
                    </a:lnTo>
                    <a:lnTo>
                      <a:pt x="27" y="43"/>
                    </a:lnTo>
                    <a:lnTo>
                      <a:pt x="34" y="38"/>
                    </a:lnTo>
                    <a:lnTo>
                      <a:pt x="47" y="29"/>
                    </a:lnTo>
                    <a:lnTo>
                      <a:pt x="60" y="21"/>
                    </a:lnTo>
                    <a:lnTo>
                      <a:pt x="66" y="17"/>
                    </a:lnTo>
                    <a:lnTo>
                      <a:pt x="72" y="13"/>
                    </a:lnTo>
                    <a:lnTo>
                      <a:pt x="78" y="7"/>
                    </a:lnTo>
                    <a:lnTo>
                      <a:pt x="84" y="0"/>
                    </a:lnTo>
                    <a:lnTo>
                      <a:pt x="89" y="6"/>
                    </a:lnTo>
                    <a:lnTo>
                      <a:pt x="83" y="13"/>
                    </a:lnTo>
                    <a:lnTo>
                      <a:pt x="77" y="18"/>
                    </a:lnTo>
                    <a:lnTo>
                      <a:pt x="71" y="23"/>
                    </a:lnTo>
                    <a:lnTo>
                      <a:pt x="64" y="28"/>
                    </a:lnTo>
                    <a:lnTo>
                      <a:pt x="51" y="36"/>
                    </a:lnTo>
                    <a:lnTo>
                      <a:pt x="38" y="44"/>
                    </a:lnTo>
                    <a:lnTo>
                      <a:pt x="33" y="48"/>
                    </a:lnTo>
                    <a:lnTo>
                      <a:pt x="27" y="54"/>
                    </a:lnTo>
                    <a:lnTo>
                      <a:pt x="25" y="57"/>
                    </a:lnTo>
                    <a:lnTo>
                      <a:pt x="22" y="60"/>
                    </a:lnTo>
                    <a:lnTo>
                      <a:pt x="18" y="67"/>
                    </a:lnTo>
                    <a:lnTo>
                      <a:pt x="14" y="76"/>
                    </a:lnTo>
                    <a:lnTo>
                      <a:pt x="11" y="85"/>
                    </a:lnTo>
                    <a:lnTo>
                      <a:pt x="9" y="97"/>
                    </a:lnTo>
                    <a:lnTo>
                      <a:pt x="8" y="104"/>
                    </a:lnTo>
                    <a:lnTo>
                      <a:pt x="7" y="111"/>
                    </a:lnTo>
                    <a:lnTo>
                      <a:pt x="0" y="110"/>
                    </a:lnTo>
                    <a:close/>
                  </a:path>
                </a:pathLst>
              </a:custGeom>
              <a:solidFill>
                <a:srgbClr val="000000"/>
              </a:solidFill>
              <a:ln w="9525">
                <a:noFill/>
                <a:round/>
                <a:headEnd/>
                <a:tailEnd/>
              </a:ln>
            </p:spPr>
            <p:txBody>
              <a:bodyPr/>
              <a:lstStyle/>
              <a:p>
                <a:endParaRPr lang="he-IL"/>
              </a:p>
            </p:txBody>
          </p:sp>
          <p:sp>
            <p:nvSpPr>
              <p:cNvPr id="629" name="Freeform 225"/>
              <p:cNvSpPr>
                <a:spLocks/>
              </p:cNvSpPr>
              <p:nvPr/>
            </p:nvSpPr>
            <p:spPr bwMode="auto">
              <a:xfrm>
                <a:off x="4492" y="2831"/>
                <a:ext cx="7" cy="1"/>
              </a:xfrm>
              <a:custGeom>
                <a:avLst/>
                <a:gdLst>
                  <a:gd name="T0" fmla="*/ 0 w 7"/>
                  <a:gd name="T1" fmla="*/ 0 h 1"/>
                  <a:gd name="T2" fmla="*/ 7 w 7"/>
                  <a:gd name="T3" fmla="*/ 1 h 1"/>
                  <a:gd name="T4" fmla="*/ 0 w 7"/>
                  <a:gd name="T5" fmla="*/ 0 h 1"/>
                  <a:gd name="T6" fmla="*/ 7 w 7"/>
                  <a:gd name="T7" fmla="*/ 0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0"/>
                    </a:moveTo>
                    <a:lnTo>
                      <a:pt x="7" y="1"/>
                    </a:lnTo>
                    <a:lnTo>
                      <a:pt x="0" y="0"/>
                    </a:lnTo>
                    <a:lnTo>
                      <a:pt x="7" y="0"/>
                    </a:lnTo>
                    <a:lnTo>
                      <a:pt x="0" y="0"/>
                    </a:lnTo>
                    <a:close/>
                  </a:path>
                </a:pathLst>
              </a:custGeom>
              <a:solidFill>
                <a:srgbClr val="000000"/>
              </a:solidFill>
              <a:ln w="9525">
                <a:noFill/>
                <a:round/>
                <a:headEnd/>
                <a:tailEnd/>
              </a:ln>
            </p:spPr>
            <p:txBody>
              <a:bodyPr/>
              <a:lstStyle/>
              <a:p>
                <a:endParaRPr lang="he-IL"/>
              </a:p>
            </p:txBody>
          </p:sp>
          <p:sp>
            <p:nvSpPr>
              <p:cNvPr id="630" name="Freeform 226"/>
              <p:cNvSpPr>
                <a:spLocks/>
              </p:cNvSpPr>
              <p:nvPr/>
            </p:nvSpPr>
            <p:spPr bwMode="auto">
              <a:xfrm>
                <a:off x="4575" y="2724"/>
                <a:ext cx="14" cy="39"/>
              </a:xfrm>
              <a:custGeom>
                <a:avLst/>
                <a:gdLst>
                  <a:gd name="T0" fmla="*/ 7 w 14"/>
                  <a:gd name="T1" fmla="*/ 0 h 39"/>
                  <a:gd name="T2" fmla="*/ 9 w 14"/>
                  <a:gd name="T3" fmla="*/ 10 h 39"/>
                  <a:gd name="T4" fmla="*/ 11 w 14"/>
                  <a:gd name="T5" fmla="*/ 19 h 39"/>
                  <a:gd name="T6" fmla="*/ 13 w 14"/>
                  <a:gd name="T7" fmla="*/ 28 h 39"/>
                  <a:gd name="T8" fmla="*/ 13 w 14"/>
                  <a:gd name="T9" fmla="*/ 33 h 39"/>
                  <a:gd name="T10" fmla="*/ 14 w 14"/>
                  <a:gd name="T11" fmla="*/ 39 h 39"/>
                  <a:gd name="T12" fmla="*/ 6 w 14"/>
                  <a:gd name="T13" fmla="*/ 39 h 39"/>
                  <a:gd name="T14" fmla="*/ 6 w 14"/>
                  <a:gd name="T15" fmla="*/ 34 h 39"/>
                  <a:gd name="T16" fmla="*/ 5 w 14"/>
                  <a:gd name="T17" fmla="*/ 29 h 39"/>
                  <a:gd name="T18" fmla="*/ 4 w 14"/>
                  <a:gd name="T19" fmla="*/ 21 h 39"/>
                  <a:gd name="T20" fmla="*/ 2 w 14"/>
                  <a:gd name="T21" fmla="*/ 12 h 39"/>
                  <a:gd name="T22" fmla="*/ 0 w 14"/>
                  <a:gd name="T23" fmla="*/ 1 h 39"/>
                  <a:gd name="T24" fmla="*/ 7 w 14"/>
                  <a:gd name="T25" fmla="*/ 0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39"/>
                  <a:gd name="T41" fmla="*/ 14 w 14"/>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39">
                    <a:moveTo>
                      <a:pt x="7" y="0"/>
                    </a:moveTo>
                    <a:lnTo>
                      <a:pt x="9" y="10"/>
                    </a:lnTo>
                    <a:lnTo>
                      <a:pt x="11" y="19"/>
                    </a:lnTo>
                    <a:lnTo>
                      <a:pt x="13" y="28"/>
                    </a:lnTo>
                    <a:lnTo>
                      <a:pt x="13" y="33"/>
                    </a:lnTo>
                    <a:lnTo>
                      <a:pt x="14" y="39"/>
                    </a:lnTo>
                    <a:lnTo>
                      <a:pt x="6" y="39"/>
                    </a:lnTo>
                    <a:lnTo>
                      <a:pt x="6" y="34"/>
                    </a:lnTo>
                    <a:lnTo>
                      <a:pt x="5" y="29"/>
                    </a:lnTo>
                    <a:lnTo>
                      <a:pt x="4" y="21"/>
                    </a:lnTo>
                    <a:lnTo>
                      <a:pt x="2" y="12"/>
                    </a:lnTo>
                    <a:lnTo>
                      <a:pt x="0" y="1"/>
                    </a:lnTo>
                    <a:lnTo>
                      <a:pt x="7" y="0"/>
                    </a:lnTo>
                    <a:close/>
                  </a:path>
                </a:pathLst>
              </a:custGeom>
              <a:solidFill>
                <a:srgbClr val="000000"/>
              </a:solidFill>
              <a:ln w="9525">
                <a:noFill/>
                <a:round/>
                <a:headEnd/>
                <a:tailEnd/>
              </a:ln>
            </p:spPr>
            <p:txBody>
              <a:bodyPr/>
              <a:lstStyle/>
              <a:p>
                <a:endParaRPr lang="he-IL"/>
              </a:p>
            </p:txBody>
          </p:sp>
          <p:sp>
            <p:nvSpPr>
              <p:cNvPr id="631" name="Freeform 227"/>
              <p:cNvSpPr>
                <a:spLocks/>
              </p:cNvSpPr>
              <p:nvPr/>
            </p:nvSpPr>
            <p:spPr bwMode="auto">
              <a:xfrm>
                <a:off x="4575" y="2715"/>
                <a:ext cx="7" cy="12"/>
              </a:xfrm>
              <a:custGeom>
                <a:avLst/>
                <a:gdLst>
                  <a:gd name="T0" fmla="*/ 1 w 7"/>
                  <a:gd name="T1" fmla="*/ 6 h 12"/>
                  <a:gd name="T2" fmla="*/ 6 w 7"/>
                  <a:gd name="T3" fmla="*/ 0 h 12"/>
                  <a:gd name="T4" fmla="*/ 7 w 7"/>
                  <a:gd name="T5" fmla="*/ 9 h 12"/>
                  <a:gd name="T6" fmla="*/ 0 w 7"/>
                  <a:gd name="T7" fmla="*/ 10 h 12"/>
                  <a:gd name="T8" fmla="*/ 6 w 7"/>
                  <a:gd name="T9" fmla="*/ 12 h 12"/>
                  <a:gd name="T10" fmla="*/ 1 w 7"/>
                  <a:gd name="T11" fmla="*/ 6 h 12"/>
                  <a:gd name="T12" fmla="*/ 0 60000 65536"/>
                  <a:gd name="T13" fmla="*/ 0 60000 65536"/>
                  <a:gd name="T14" fmla="*/ 0 60000 65536"/>
                  <a:gd name="T15" fmla="*/ 0 60000 65536"/>
                  <a:gd name="T16" fmla="*/ 0 60000 65536"/>
                  <a:gd name="T17" fmla="*/ 0 60000 65536"/>
                  <a:gd name="T18" fmla="*/ 0 w 7"/>
                  <a:gd name="T19" fmla="*/ 0 h 12"/>
                  <a:gd name="T20" fmla="*/ 7 w 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 h="12">
                    <a:moveTo>
                      <a:pt x="1" y="6"/>
                    </a:moveTo>
                    <a:lnTo>
                      <a:pt x="6" y="0"/>
                    </a:lnTo>
                    <a:lnTo>
                      <a:pt x="7" y="9"/>
                    </a:lnTo>
                    <a:lnTo>
                      <a:pt x="0" y="10"/>
                    </a:lnTo>
                    <a:lnTo>
                      <a:pt x="6" y="12"/>
                    </a:lnTo>
                    <a:lnTo>
                      <a:pt x="1" y="6"/>
                    </a:lnTo>
                    <a:close/>
                  </a:path>
                </a:pathLst>
              </a:custGeom>
              <a:solidFill>
                <a:srgbClr val="000000"/>
              </a:solidFill>
              <a:ln w="9525">
                <a:noFill/>
                <a:round/>
                <a:headEnd/>
                <a:tailEnd/>
              </a:ln>
            </p:spPr>
            <p:txBody>
              <a:bodyPr/>
              <a:lstStyle/>
              <a:p>
                <a:endParaRPr lang="he-IL"/>
              </a:p>
            </p:txBody>
          </p:sp>
          <p:sp>
            <p:nvSpPr>
              <p:cNvPr id="632" name="Freeform 228"/>
              <p:cNvSpPr>
                <a:spLocks/>
              </p:cNvSpPr>
              <p:nvPr/>
            </p:nvSpPr>
            <p:spPr bwMode="auto">
              <a:xfrm>
                <a:off x="4502" y="2763"/>
                <a:ext cx="87" cy="99"/>
              </a:xfrm>
              <a:custGeom>
                <a:avLst/>
                <a:gdLst>
                  <a:gd name="T0" fmla="*/ 87 w 87"/>
                  <a:gd name="T1" fmla="*/ 0 h 99"/>
                  <a:gd name="T2" fmla="*/ 86 w 87"/>
                  <a:gd name="T3" fmla="*/ 8 h 99"/>
                  <a:gd name="T4" fmla="*/ 86 w 87"/>
                  <a:gd name="T5" fmla="*/ 12 h 99"/>
                  <a:gd name="T6" fmla="*/ 85 w 87"/>
                  <a:gd name="T7" fmla="*/ 16 h 99"/>
                  <a:gd name="T8" fmla="*/ 83 w 87"/>
                  <a:gd name="T9" fmla="*/ 23 h 99"/>
                  <a:gd name="T10" fmla="*/ 80 w 87"/>
                  <a:gd name="T11" fmla="*/ 31 h 99"/>
                  <a:gd name="T12" fmla="*/ 77 w 87"/>
                  <a:gd name="T13" fmla="*/ 38 h 99"/>
                  <a:gd name="T14" fmla="*/ 73 w 87"/>
                  <a:gd name="T15" fmla="*/ 45 h 99"/>
                  <a:gd name="T16" fmla="*/ 68 w 87"/>
                  <a:gd name="T17" fmla="*/ 52 h 99"/>
                  <a:gd name="T18" fmla="*/ 65 w 87"/>
                  <a:gd name="T19" fmla="*/ 55 h 99"/>
                  <a:gd name="T20" fmla="*/ 63 w 87"/>
                  <a:gd name="T21" fmla="*/ 59 h 99"/>
                  <a:gd name="T22" fmla="*/ 57 w 87"/>
                  <a:gd name="T23" fmla="*/ 65 h 99"/>
                  <a:gd name="T24" fmla="*/ 50 w 87"/>
                  <a:gd name="T25" fmla="*/ 70 h 99"/>
                  <a:gd name="T26" fmla="*/ 44 w 87"/>
                  <a:gd name="T27" fmla="*/ 76 h 99"/>
                  <a:gd name="T28" fmla="*/ 36 w 87"/>
                  <a:gd name="T29" fmla="*/ 81 h 99"/>
                  <a:gd name="T30" fmla="*/ 29 w 87"/>
                  <a:gd name="T31" fmla="*/ 87 h 99"/>
                  <a:gd name="T32" fmla="*/ 20 w 87"/>
                  <a:gd name="T33" fmla="*/ 91 h 99"/>
                  <a:gd name="T34" fmla="*/ 12 w 87"/>
                  <a:gd name="T35" fmla="*/ 96 h 99"/>
                  <a:gd name="T36" fmla="*/ 3 w 87"/>
                  <a:gd name="T37" fmla="*/ 99 h 99"/>
                  <a:gd name="T38" fmla="*/ 0 w 87"/>
                  <a:gd name="T39" fmla="*/ 93 h 99"/>
                  <a:gd name="T40" fmla="*/ 9 w 87"/>
                  <a:gd name="T41" fmla="*/ 89 h 99"/>
                  <a:gd name="T42" fmla="*/ 17 w 87"/>
                  <a:gd name="T43" fmla="*/ 85 h 99"/>
                  <a:gd name="T44" fmla="*/ 24 w 87"/>
                  <a:gd name="T45" fmla="*/ 80 h 99"/>
                  <a:gd name="T46" fmla="*/ 32 w 87"/>
                  <a:gd name="T47" fmla="*/ 75 h 99"/>
                  <a:gd name="T48" fmla="*/ 39 w 87"/>
                  <a:gd name="T49" fmla="*/ 70 h 99"/>
                  <a:gd name="T50" fmla="*/ 45 w 87"/>
                  <a:gd name="T51" fmla="*/ 65 h 99"/>
                  <a:gd name="T52" fmla="*/ 51 w 87"/>
                  <a:gd name="T53" fmla="*/ 59 h 99"/>
                  <a:gd name="T54" fmla="*/ 57 w 87"/>
                  <a:gd name="T55" fmla="*/ 53 h 99"/>
                  <a:gd name="T56" fmla="*/ 60 w 87"/>
                  <a:gd name="T57" fmla="*/ 50 h 99"/>
                  <a:gd name="T58" fmla="*/ 62 w 87"/>
                  <a:gd name="T59" fmla="*/ 47 h 99"/>
                  <a:gd name="T60" fmla="*/ 66 w 87"/>
                  <a:gd name="T61" fmla="*/ 41 h 99"/>
                  <a:gd name="T62" fmla="*/ 70 w 87"/>
                  <a:gd name="T63" fmla="*/ 35 h 99"/>
                  <a:gd name="T64" fmla="*/ 73 w 87"/>
                  <a:gd name="T65" fmla="*/ 28 h 99"/>
                  <a:gd name="T66" fmla="*/ 76 w 87"/>
                  <a:gd name="T67" fmla="*/ 21 h 99"/>
                  <a:gd name="T68" fmla="*/ 78 w 87"/>
                  <a:gd name="T69" fmla="*/ 14 h 99"/>
                  <a:gd name="T70" fmla="*/ 78 w 87"/>
                  <a:gd name="T71" fmla="*/ 11 h 99"/>
                  <a:gd name="T72" fmla="*/ 79 w 87"/>
                  <a:gd name="T73" fmla="*/ 7 h 99"/>
                  <a:gd name="T74" fmla="*/ 79 w 87"/>
                  <a:gd name="T75" fmla="*/ 0 h 99"/>
                  <a:gd name="T76" fmla="*/ 87 w 87"/>
                  <a:gd name="T77" fmla="*/ 0 h 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7"/>
                  <a:gd name="T118" fmla="*/ 0 h 99"/>
                  <a:gd name="T119" fmla="*/ 87 w 87"/>
                  <a:gd name="T120" fmla="*/ 99 h 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7" h="99">
                    <a:moveTo>
                      <a:pt x="87" y="0"/>
                    </a:moveTo>
                    <a:lnTo>
                      <a:pt x="86" y="8"/>
                    </a:lnTo>
                    <a:lnTo>
                      <a:pt x="86" y="12"/>
                    </a:lnTo>
                    <a:lnTo>
                      <a:pt x="85" y="16"/>
                    </a:lnTo>
                    <a:lnTo>
                      <a:pt x="83" y="23"/>
                    </a:lnTo>
                    <a:lnTo>
                      <a:pt x="80" y="31"/>
                    </a:lnTo>
                    <a:lnTo>
                      <a:pt x="77" y="38"/>
                    </a:lnTo>
                    <a:lnTo>
                      <a:pt x="73" y="45"/>
                    </a:lnTo>
                    <a:lnTo>
                      <a:pt x="68" y="52"/>
                    </a:lnTo>
                    <a:lnTo>
                      <a:pt x="65" y="55"/>
                    </a:lnTo>
                    <a:lnTo>
                      <a:pt x="63" y="59"/>
                    </a:lnTo>
                    <a:lnTo>
                      <a:pt x="57" y="65"/>
                    </a:lnTo>
                    <a:lnTo>
                      <a:pt x="50" y="70"/>
                    </a:lnTo>
                    <a:lnTo>
                      <a:pt x="44" y="76"/>
                    </a:lnTo>
                    <a:lnTo>
                      <a:pt x="36" y="81"/>
                    </a:lnTo>
                    <a:lnTo>
                      <a:pt x="29" y="87"/>
                    </a:lnTo>
                    <a:lnTo>
                      <a:pt x="20" y="91"/>
                    </a:lnTo>
                    <a:lnTo>
                      <a:pt x="12" y="96"/>
                    </a:lnTo>
                    <a:lnTo>
                      <a:pt x="3" y="99"/>
                    </a:lnTo>
                    <a:lnTo>
                      <a:pt x="0" y="93"/>
                    </a:lnTo>
                    <a:lnTo>
                      <a:pt x="9" y="89"/>
                    </a:lnTo>
                    <a:lnTo>
                      <a:pt x="17" y="85"/>
                    </a:lnTo>
                    <a:lnTo>
                      <a:pt x="24" y="80"/>
                    </a:lnTo>
                    <a:lnTo>
                      <a:pt x="32" y="75"/>
                    </a:lnTo>
                    <a:lnTo>
                      <a:pt x="39" y="70"/>
                    </a:lnTo>
                    <a:lnTo>
                      <a:pt x="45" y="65"/>
                    </a:lnTo>
                    <a:lnTo>
                      <a:pt x="51" y="59"/>
                    </a:lnTo>
                    <a:lnTo>
                      <a:pt x="57" y="53"/>
                    </a:lnTo>
                    <a:lnTo>
                      <a:pt x="60" y="50"/>
                    </a:lnTo>
                    <a:lnTo>
                      <a:pt x="62" y="47"/>
                    </a:lnTo>
                    <a:lnTo>
                      <a:pt x="66" y="41"/>
                    </a:lnTo>
                    <a:lnTo>
                      <a:pt x="70" y="35"/>
                    </a:lnTo>
                    <a:lnTo>
                      <a:pt x="73" y="28"/>
                    </a:lnTo>
                    <a:lnTo>
                      <a:pt x="76" y="21"/>
                    </a:lnTo>
                    <a:lnTo>
                      <a:pt x="78" y="14"/>
                    </a:lnTo>
                    <a:lnTo>
                      <a:pt x="78" y="11"/>
                    </a:lnTo>
                    <a:lnTo>
                      <a:pt x="79" y="7"/>
                    </a:lnTo>
                    <a:lnTo>
                      <a:pt x="79" y="0"/>
                    </a:lnTo>
                    <a:lnTo>
                      <a:pt x="87" y="0"/>
                    </a:lnTo>
                    <a:close/>
                  </a:path>
                </a:pathLst>
              </a:custGeom>
              <a:solidFill>
                <a:srgbClr val="000000"/>
              </a:solidFill>
              <a:ln w="9525">
                <a:noFill/>
                <a:round/>
                <a:headEnd/>
                <a:tailEnd/>
              </a:ln>
            </p:spPr>
            <p:txBody>
              <a:bodyPr/>
              <a:lstStyle/>
              <a:p>
                <a:endParaRPr lang="he-IL"/>
              </a:p>
            </p:txBody>
          </p:sp>
          <p:sp>
            <p:nvSpPr>
              <p:cNvPr id="633" name="Freeform 229"/>
              <p:cNvSpPr>
                <a:spLocks/>
              </p:cNvSpPr>
              <p:nvPr/>
            </p:nvSpPr>
            <p:spPr bwMode="auto">
              <a:xfrm>
                <a:off x="4581" y="2763"/>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he-IL"/>
              </a:p>
            </p:txBody>
          </p:sp>
          <p:sp>
            <p:nvSpPr>
              <p:cNvPr id="634" name="Freeform 230"/>
              <p:cNvSpPr>
                <a:spLocks/>
              </p:cNvSpPr>
              <p:nvPr/>
            </p:nvSpPr>
            <p:spPr bwMode="auto">
              <a:xfrm>
                <a:off x="4446" y="2856"/>
                <a:ext cx="60" cy="94"/>
              </a:xfrm>
              <a:custGeom>
                <a:avLst/>
                <a:gdLst>
                  <a:gd name="T0" fmla="*/ 60 w 60"/>
                  <a:gd name="T1" fmla="*/ 6 h 94"/>
                  <a:gd name="T2" fmla="*/ 56 w 60"/>
                  <a:gd name="T3" fmla="*/ 10 h 94"/>
                  <a:gd name="T4" fmla="*/ 52 w 60"/>
                  <a:gd name="T5" fmla="*/ 15 h 94"/>
                  <a:gd name="T6" fmla="*/ 48 w 60"/>
                  <a:gd name="T7" fmla="*/ 20 h 94"/>
                  <a:gd name="T8" fmla="*/ 44 w 60"/>
                  <a:gd name="T9" fmla="*/ 26 h 94"/>
                  <a:gd name="T10" fmla="*/ 37 w 60"/>
                  <a:gd name="T11" fmla="*/ 38 h 94"/>
                  <a:gd name="T12" fmla="*/ 30 w 60"/>
                  <a:gd name="T13" fmla="*/ 51 h 94"/>
                  <a:gd name="T14" fmla="*/ 18 w 60"/>
                  <a:gd name="T15" fmla="*/ 75 h 94"/>
                  <a:gd name="T16" fmla="*/ 12 w 60"/>
                  <a:gd name="T17" fmla="*/ 86 h 94"/>
                  <a:gd name="T18" fmla="*/ 7 w 60"/>
                  <a:gd name="T19" fmla="*/ 94 h 94"/>
                  <a:gd name="T20" fmla="*/ 0 w 60"/>
                  <a:gd name="T21" fmla="*/ 90 h 94"/>
                  <a:gd name="T22" fmla="*/ 6 w 60"/>
                  <a:gd name="T23" fmla="*/ 82 h 94"/>
                  <a:gd name="T24" fmla="*/ 11 w 60"/>
                  <a:gd name="T25" fmla="*/ 72 h 94"/>
                  <a:gd name="T26" fmla="*/ 23 w 60"/>
                  <a:gd name="T27" fmla="*/ 47 h 94"/>
                  <a:gd name="T28" fmla="*/ 30 w 60"/>
                  <a:gd name="T29" fmla="*/ 34 h 94"/>
                  <a:gd name="T30" fmla="*/ 38 w 60"/>
                  <a:gd name="T31" fmla="*/ 22 h 94"/>
                  <a:gd name="T32" fmla="*/ 42 w 60"/>
                  <a:gd name="T33" fmla="*/ 16 h 94"/>
                  <a:gd name="T34" fmla="*/ 46 w 60"/>
                  <a:gd name="T35" fmla="*/ 10 h 94"/>
                  <a:gd name="T36" fmla="*/ 51 w 60"/>
                  <a:gd name="T37" fmla="*/ 5 h 94"/>
                  <a:gd name="T38" fmla="*/ 55 w 60"/>
                  <a:gd name="T39" fmla="*/ 0 h 94"/>
                  <a:gd name="T40" fmla="*/ 60 w 60"/>
                  <a:gd name="T41" fmla="*/ 6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94"/>
                  <a:gd name="T65" fmla="*/ 60 w 60"/>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94">
                    <a:moveTo>
                      <a:pt x="60" y="6"/>
                    </a:moveTo>
                    <a:lnTo>
                      <a:pt x="56" y="10"/>
                    </a:lnTo>
                    <a:lnTo>
                      <a:pt x="52" y="15"/>
                    </a:lnTo>
                    <a:lnTo>
                      <a:pt x="48" y="20"/>
                    </a:lnTo>
                    <a:lnTo>
                      <a:pt x="44" y="26"/>
                    </a:lnTo>
                    <a:lnTo>
                      <a:pt x="37" y="38"/>
                    </a:lnTo>
                    <a:lnTo>
                      <a:pt x="30" y="51"/>
                    </a:lnTo>
                    <a:lnTo>
                      <a:pt x="18" y="75"/>
                    </a:lnTo>
                    <a:lnTo>
                      <a:pt x="12" y="86"/>
                    </a:lnTo>
                    <a:lnTo>
                      <a:pt x="7" y="94"/>
                    </a:lnTo>
                    <a:lnTo>
                      <a:pt x="0" y="90"/>
                    </a:lnTo>
                    <a:lnTo>
                      <a:pt x="6" y="82"/>
                    </a:lnTo>
                    <a:lnTo>
                      <a:pt x="11" y="72"/>
                    </a:lnTo>
                    <a:lnTo>
                      <a:pt x="23" y="47"/>
                    </a:lnTo>
                    <a:lnTo>
                      <a:pt x="30" y="34"/>
                    </a:lnTo>
                    <a:lnTo>
                      <a:pt x="38" y="22"/>
                    </a:lnTo>
                    <a:lnTo>
                      <a:pt x="42" y="16"/>
                    </a:lnTo>
                    <a:lnTo>
                      <a:pt x="46" y="10"/>
                    </a:lnTo>
                    <a:lnTo>
                      <a:pt x="51" y="5"/>
                    </a:lnTo>
                    <a:lnTo>
                      <a:pt x="55" y="0"/>
                    </a:lnTo>
                    <a:lnTo>
                      <a:pt x="60" y="6"/>
                    </a:lnTo>
                    <a:close/>
                  </a:path>
                </a:pathLst>
              </a:custGeom>
              <a:solidFill>
                <a:srgbClr val="000000"/>
              </a:solidFill>
              <a:ln w="9525">
                <a:noFill/>
                <a:round/>
                <a:headEnd/>
                <a:tailEnd/>
              </a:ln>
            </p:spPr>
            <p:txBody>
              <a:bodyPr/>
              <a:lstStyle/>
              <a:p>
                <a:endParaRPr lang="he-IL"/>
              </a:p>
            </p:txBody>
          </p:sp>
          <p:sp>
            <p:nvSpPr>
              <p:cNvPr id="635" name="Freeform 231"/>
              <p:cNvSpPr>
                <a:spLocks/>
              </p:cNvSpPr>
              <p:nvPr/>
            </p:nvSpPr>
            <p:spPr bwMode="auto">
              <a:xfrm>
                <a:off x="4501" y="2856"/>
                <a:ext cx="5" cy="6"/>
              </a:xfrm>
              <a:custGeom>
                <a:avLst/>
                <a:gdLst>
                  <a:gd name="T0" fmla="*/ 1 w 5"/>
                  <a:gd name="T1" fmla="*/ 0 h 6"/>
                  <a:gd name="T2" fmla="*/ 0 w 5"/>
                  <a:gd name="T3" fmla="*/ 0 h 6"/>
                  <a:gd name="T4" fmla="*/ 5 w 5"/>
                  <a:gd name="T5" fmla="*/ 6 h 6"/>
                  <a:gd name="T6" fmla="*/ 4 w 5"/>
                  <a:gd name="T7" fmla="*/ 6 h 6"/>
                  <a:gd name="T8" fmla="*/ 1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0"/>
                    </a:moveTo>
                    <a:lnTo>
                      <a:pt x="0" y="0"/>
                    </a:lnTo>
                    <a:lnTo>
                      <a:pt x="5" y="6"/>
                    </a:lnTo>
                    <a:lnTo>
                      <a:pt x="4" y="6"/>
                    </a:lnTo>
                    <a:lnTo>
                      <a:pt x="1" y="0"/>
                    </a:lnTo>
                    <a:close/>
                  </a:path>
                </a:pathLst>
              </a:custGeom>
              <a:solidFill>
                <a:srgbClr val="000000"/>
              </a:solidFill>
              <a:ln w="9525">
                <a:noFill/>
                <a:round/>
                <a:headEnd/>
                <a:tailEnd/>
              </a:ln>
            </p:spPr>
            <p:txBody>
              <a:bodyPr/>
              <a:lstStyle/>
              <a:p>
                <a:endParaRPr lang="he-IL"/>
              </a:p>
            </p:txBody>
          </p:sp>
          <p:sp>
            <p:nvSpPr>
              <p:cNvPr id="636" name="Freeform 232"/>
              <p:cNvSpPr>
                <a:spLocks/>
              </p:cNvSpPr>
              <p:nvPr/>
            </p:nvSpPr>
            <p:spPr bwMode="auto">
              <a:xfrm>
                <a:off x="4378" y="2946"/>
                <a:ext cx="75" cy="77"/>
              </a:xfrm>
              <a:custGeom>
                <a:avLst/>
                <a:gdLst>
                  <a:gd name="T0" fmla="*/ 75 w 75"/>
                  <a:gd name="T1" fmla="*/ 4 h 77"/>
                  <a:gd name="T2" fmla="*/ 55 w 75"/>
                  <a:gd name="T3" fmla="*/ 30 h 77"/>
                  <a:gd name="T4" fmla="*/ 50 w 75"/>
                  <a:gd name="T5" fmla="*/ 39 h 77"/>
                  <a:gd name="T6" fmla="*/ 44 w 75"/>
                  <a:gd name="T7" fmla="*/ 46 h 77"/>
                  <a:gd name="T8" fmla="*/ 38 w 75"/>
                  <a:gd name="T9" fmla="*/ 52 h 77"/>
                  <a:gd name="T10" fmla="*/ 30 w 75"/>
                  <a:gd name="T11" fmla="*/ 59 h 77"/>
                  <a:gd name="T12" fmla="*/ 19 w 75"/>
                  <a:gd name="T13" fmla="*/ 67 h 77"/>
                  <a:gd name="T14" fmla="*/ 4 w 75"/>
                  <a:gd name="T15" fmla="*/ 77 h 77"/>
                  <a:gd name="T16" fmla="*/ 0 w 75"/>
                  <a:gd name="T17" fmla="*/ 71 h 77"/>
                  <a:gd name="T18" fmla="*/ 15 w 75"/>
                  <a:gd name="T19" fmla="*/ 61 h 77"/>
                  <a:gd name="T20" fmla="*/ 25 w 75"/>
                  <a:gd name="T21" fmla="*/ 53 h 77"/>
                  <a:gd name="T22" fmla="*/ 33 w 75"/>
                  <a:gd name="T23" fmla="*/ 47 h 77"/>
                  <a:gd name="T24" fmla="*/ 39 w 75"/>
                  <a:gd name="T25" fmla="*/ 41 h 77"/>
                  <a:gd name="T26" fmla="*/ 44 w 75"/>
                  <a:gd name="T27" fmla="*/ 34 h 77"/>
                  <a:gd name="T28" fmla="*/ 49 w 75"/>
                  <a:gd name="T29" fmla="*/ 26 h 77"/>
                  <a:gd name="T30" fmla="*/ 68 w 75"/>
                  <a:gd name="T31" fmla="*/ 0 h 77"/>
                  <a:gd name="T32" fmla="*/ 75 w 75"/>
                  <a:gd name="T33" fmla="*/ 4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77"/>
                  <a:gd name="T53" fmla="*/ 75 w 75"/>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77">
                    <a:moveTo>
                      <a:pt x="75" y="4"/>
                    </a:moveTo>
                    <a:lnTo>
                      <a:pt x="55" y="30"/>
                    </a:lnTo>
                    <a:lnTo>
                      <a:pt x="50" y="39"/>
                    </a:lnTo>
                    <a:lnTo>
                      <a:pt x="44" y="46"/>
                    </a:lnTo>
                    <a:lnTo>
                      <a:pt x="38" y="52"/>
                    </a:lnTo>
                    <a:lnTo>
                      <a:pt x="30" y="59"/>
                    </a:lnTo>
                    <a:lnTo>
                      <a:pt x="19" y="67"/>
                    </a:lnTo>
                    <a:lnTo>
                      <a:pt x="4" y="77"/>
                    </a:lnTo>
                    <a:lnTo>
                      <a:pt x="0" y="71"/>
                    </a:lnTo>
                    <a:lnTo>
                      <a:pt x="15" y="61"/>
                    </a:lnTo>
                    <a:lnTo>
                      <a:pt x="25" y="53"/>
                    </a:lnTo>
                    <a:lnTo>
                      <a:pt x="33" y="47"/>
                    </a:lnTo>
                    <a:lnTo>
                      <a:pt x="39" y="41"/>
                    </a:lnTo>
                    <a:lnTo>
                      <a:pt x="44" y="34"/>
                    </a:lnTo>
                    <a:lnTo>
                      <a:pt x="49" y="26"/>
                    </a:lnTo>
                    <a:lnTo>
                      <a:pt x="68" y="0"/>
                    </a:lnTo>
                    <a:lnTo>
                      <a:pt x="75" y="4"/>
                    </a:lnTo>
                    <a:close/>
                  </a:path>
                </a:pathLst>
              </a:custGeom>
              <a:solidFill>
                <a:srgbClr val="000000"/>
              </a:solidFill>
              <a:ln w="9525">
                <a:noFill/>
                <a:round/>
                <a:headEnd/>
                <a:tailEnd/>
              </a:ln>
            </p:spPr>
            <p:txBody>
              <a:bodyPr/>
              <a:lstStyle/>
              <a:p>
                <a:endParaRPr lang="he-IL"/>
              </a:p>
            </p:txBody>
          </p:sp>
          <p:sp>
            <p:nvSpPr>
              <p:cNvPr id="637" name="Freeform 233"/>
              <p:cNvSpPr>
                <a:spLocks/>
              </p:cNvSpPr>
              <p:nvPr/>
            </p:nvSpPr>
            <p:spPr bwMode="auto">
              <a:xfrm>
                <a:off x="4446" y="2946"/>
                <a:ext cx="7" cy="4"/>
              </a:xfrm>
              <a:custGeom>
                <a:avLst/>
                <a:gdLst>
                  <a:gd name="T0" fmla="*/ 7 w 7"/>
                  <a:gd name="T1" fmla="*/ 4 h 4"/>
                  <a:gd name="T2" fmla="*/ 0 w 7"/>
                  <a:gd name="T3" fmla="*/ 0 h 4"/>
                  <a:gd name="T4" fmla="*/ 7 w 7"/>
                  <a:gd name="T5" fmla="*/ 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7" y="4"/>
                    </a:moveTo>
                    <a:lnTo>
                      <a:pt x="0" y="0"/>
                    </a:lnTo>
                    <a:lnTo>
                      <a:pt x="7" y="4"/>
                    </a:lnTo>
                    <a:close/>
                  </a:path>
                </a:pathLst>
              </a:custGeom>
              <a:solidFill>
                <a:srgbClr val="000000"/>
              </a:solidFill>
              <a:ln w="9525">
                <a:noFill/>
                <a:round/>
                <a:headEnd/>
                <a:tailEnd/>
              </a:ln>
            </p:spPr>
            <p:txBody>
              <a:bodyPr/>
              <a:lstStyle/>
              <a:p>
                <a:endParaRPr lang="he-IL"/>
              </a:p>
            </p:txBody>
          </p:sp>
          <p:sp>
            <p:nvSpPr>
              <p:cNvPr id="638" name="Rectangle 234"/>
              <p:cNvSpPr>
                <a:spLocks noChangeArrowheads="1"/>
              </p:cNvSpPr>
              <p:nvPr/>
            </p:nvSpPr>
            <p:spPr bwMode="auto">
              <a:xfrm>
                <a:off x="4372" y="3017"/>
                <a:ext cx="8" cy="7"/>
              </a:xfrm>
              <a:prstGeom prst="rect">
                <a:avLst/>
              </a:prstGeom>
              <a:solidFill>
                <a:srgbClr val="000000"/>
              </a:solidFill>
              <a:ln w="9525">
                <a:noFill/>
                <a:miter lim="800000"/>
                <a:headEnd/>
                <a:tailEnd/>
              </a:ln>
            </p:spPr>
            <p:txBody>
              <a:bodyPr/>
              <a:lstStyle/>
              <a:p>
                <a:endParaRPr lang="he-IL"/>
              </a:p>
            </p:txBody>
          </p:sp>
          <p:sp>
            <p:nvSpPr>
              <p:cNvPr id="639" name="Freeform 235"/>
              <p:cNvSpPr>
                <a:spLocks/>
              </p:cNvSpPr>
              <p:nvPr/>
            </p:nvSpPr>
            <p:spPr bwMode="auto">
              <a:xfrm>
                <a:off x="4378" y="3017"/>
                <a:ext cx="4" cy="7"/>
              </a:xfrm>
              <a:custGeom>
                <a:avLst/>
                <a:gdLst>
                  <a:gd name="T0" fmla="*/ 4 w 4"/>
                  <a:gd name="T1" fmla="*/ 6 h 7"/>
                  <a:gd name="T2" fmla="*/ 3 w 4"/>
                  <a:gd name="T3" fmla="*/ 7 h 7"/>
                  <a:gd name="T4" fmla="*/ 2 w 4"/>
                  <a:gd name="T5" fmla="*/ 7 h 7"/>
                  <a:gd name="T6" fmla="*/ 2 w 4"/>
                  <a:gd name="T7" fmla="*/ 0 h 7"/>
                  <a:gd name="T8" fmla="*/ 0 w 4"/>
                  <a:gd name="T9" fmla="*/ 0 h 7"/>
                  <a:gd name="T10" fmla="*/ 4 w 4"/>
                  <a:gd name="T11" fmla="*/ 6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4" y="6"/>
                    </a:moveTo>
                    <a:lnTo>
                      <a:pt x="3" y="7"/>
                    </a:lnTo>
                    <a:lnTo>
                      <a:pt x="2" y="7"/>
                    </a:lnTo>
                    <a:lnTo>
                      <a:pt x="2" y="0"/>
                    </a:lnTo>
                    <a:lnTo>
                      <a:pt x="0" y="0"/>
                    </a:lnTo>
                    <a:lnTo>
                      <a:pt x="4" y="6"/>
                    </a:lnTo>
                    <a:close/>
                  </a:path>
                </a:pathLst>
              </a:custGeom>
              <a:solidFill>
                <a:srgbClr val="000000"/>
              </a:solidFill>
              <a:ln w="9525">
                <a:noFill/>
                <a:round/>
                <a:headEnd/>
                <a:tailEnd/>
              </a:ln>
            </p:spPr>
            <p:txBody>
              <a:bodyPr/>
              <a:lstStyle/>
              <a:p>
                <a:endParaRPr lang="he-IL"/>
              </a:p>
            </p:txBody>
          </p:sp>
          <p:sp>
            <p:nvSpPr>
              <p:cNvPr id="640" name="Freeform 236"/>
              <p:cNvSpPr>
                <a:spLocks/>
              </p:cNvSpPr>
              <p:nvPr/>
            </p:nvSpPr>
            <p:spPr bwMode="auto">
              <a:xfrm>
                <a:off x="4365" y="3011"/>
                <a:ext cx="10" cy="11"/>
              </a:xfrm>
              <a:custGeom>
                <a:avLst/>
                <a:gdLst>
                  <a:gd name="T0" fmla="*/ 4 w 10"/>
                  <a:gd name="T1" fmla="*/ 11 h 11"/>
                  <a:gd name="T2" fmla="*/ 3 w 10"/>
                  <a:gd name="T3" fmla="*/ 9 h 11"/>
                  <a:gd name="T4" fmla="*/ 2 w 10"/>
                  <a:gd name="T5" fmla="*/ 7 h 11"/>
                  <a:gd name="T6" fmla="*/ 0 w 10"/>
                  <a:gd name="T7" fmla="*/ 5 h 11"/>
                  <a:gd name="T8" fmla="*/ 0 w 10"/>
                  <a:gd name="T9" fmla="*/ 2 h 11"/>
                  <a:gd name="T10" fmla="*/ 7 w 10"/>
                  <a:gd name="T11" fmla="*/ 0 h 11"/>
                  <a:gd name="T12" fmla="*/ 7 w 10"/>
                  <a:gd name="T13" fmla="*/ 2 h 11"/>
                  <a:gd name="T14" fmla="*/ 8 w 10"/>
                  <a:gd name="T15" fmla="*/ 3 h 11"/>
                  <a:gd name="T16" fmla="*/ 10 w 10"/>
                  <a:gd name="T17" fmla="*/ 5 h 11"/>
                  <a:gd name="T18" fmla="*/ 10 w 10"/>
                  <a:gd name="T19" fmla="*/ 8 h 11"/>
                  <a:gd name="T20" fmla="*/ 4 w 10"/>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1"/>
                  <a:gd name="T35" fmla="*/ 10 w 10"/>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1">
                    <a:moveTo>
                      <a:pt x="4" y="11"/>
                    </a:moveTo>
                    <a:lnTo>
                      <a:pt x="3" y="9"/>
                    </a:lnTo>
                    <a:lnTo>
                      <a:pt x="2" y="7"/>
                    </a:lnTo>
                    <a:lnTo>
                      <a:pt x="0" y="5"/>
                    </a:lnTo>
                    <a:lnTo>
                      <a:pt x="0" y="2"/>
                    </a:lnTo>
                    <a:lnTo>
                      <a:pt x="7" y="0"/>
                    </a:lnTo>
                    <a:lnTo>
                      <a:pt x="7" y="2"/>
                    </a:lnTo>
                    <a:lnTo>
                      <a:pt x="8" y="3"/>
                    </a:lnTo>
                    <a:lnTo>
                      <a:pt x="10" y="5"/>
                    </a:lnTo>
                    <a:lnTo>
                      <a:pt x="10" y="8"/>
                    </a:lnTo>
                    <a:lnTo>
                      <a:pt x="4" y="11"/>
                    </a:lnTo>
                    <a:close/>
                  </a:path>
                </a:pathLst>
              </a:custGeom>
              <a:solidFill>
                <a:srgbClr val="000000"/>
              </a:solidFill>
              <a:ln w="9525">
                <a:noFill/>
                <a:round/>
                <a:headEnd/>
                <a:tailEnd/>
              </a:ln>
            </p:spPr>
            <p:txBody>
              <a:bodyPr/>
              <a:lstStyle/>
              <a:p>
                <a:endParaRPr lang="he-IL"/>
              </a:p>
            </p:txBody>
          </p:sp>
          <p:sp>
            <p:nvSpPr>
              <p:cNvPr id="641" name="Freeform 237"/>
              <p:cNvSpPr>
                <a:spLocks/>
              </p:cNvSpPr>
              <p:nvPr/>
            </p:nvSpPr>
            <p:spPr bwMode="auto">
              <a:xfrm>
                <a:off x="4369" y="3017"/>
                <a:ext cx="6" cy="7"/>
              </a:xfrm>
              <a:custGeom>
                <a:avLst/>
                <a:gdLst>
                  <a:gd name="T0" fmla="*/ 3 w 6"/>
                  <a:gd name="T1" fmla="*/ 7 h 7"/>
                  <a:gd name="T2" fmla="*/ 0 w 6"/>
                  <a:gd name="T3" fmla="*/ 7 h 7"/>
                  <a:gd name="T4" fmla="*/ 0 w 6"/>
                  <a:gd name="T5" fmla="*/ 5 h 7"/>
                  <a:gd name="T6" fmla="*/ 6 w 6"/>
                  <a:gd name="T7" fmla="*/ 2 h 7"/>
                  <a:gd name="T8" fmla="*/ 3 w 6"/>
                  <a:gd name="T9" fmla="*/ 0 h 7"/>
                  <a:gd name="T10" fmla="*/ 3 w 6"/>
                  <a:gd name="T11" fmla="*/ 7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3" y="7"/>
                    </a:moveTo>
                    <a:lnTo>
                      <a:pt x="0" y="7"/>
                    </a:lnTo>
                    <a:lnTo>
                      <a:pt x="0" y="5"/>
                    </a:lnTo>
                    <a:lnTo>
                      <a:pt x="6" y="2"/>
                    </a:lnTo>
                    <a:lnTo>
                      <a:pt x="3" y="0"/>
                    </a:lnTo>
                    <a:lnTo>
                      <a:pt x="3" y="7"/>
                    </a:lnTo>
                    <a:close/>
                  </a:path>
                </a:pathLst>
              </a:custGeom>
              <a:solidFill>
                <a:srgbClr val="000000"/>
              </a:solidFill>
              <a:ln w="9525">
                <a:noFill/>
                <a:round/>
                <a:headEnd/>
                <a:tailEnd/>
              </a:ln>
            </p:spPr>
            <p:txBody>
              <a:bodyPr/>
              <a:lstStyle/>
              <a:p>
                <a:endParaRPr lang="he-IL"/>
              </a:p>
            </p:txBody>
          </p:sp>
          <p:sp>
            <p:nvSpPr>
              <p:cNvPr id="642" name="Freeform 238"/>
              <p:cNvSpPr>
                <a:spLocks/>
              </p:cNvSpPr>
              <p:nvPr/>
            </p:nvSpPr>
            <p:spPr bwMode="auto">
              <a:xfrm>
                <a:off x="4364" y="2998"/>
                <a:ext cx="8" cy="14"/>
              </a:xfrm>
              <a:custGeom>
                <a:avLst/>
                <a:gdLst>
                  <a:gd name="T0" fmla="*/ 1 w 8"/>
                  <a:gd name="T1" fmla="*/ 14 h 14"/>
                  <a:gd name="T2" fmla="*/ 0 w 8"/>
                  <a:gd name="T3" fmla="*/ 7 h 14"/>
                  <a:gd name="T4" fmla="*/ 1 w 8"/>
                  <a:gd name="T5" fmla="*/ 3 h 14"/>
                  <a:gd name="T6" fmla="*/ 3 w 8"/>
                  <a:gd name="T7" fmla="*/ 0 h 14"/>
                  <a:gd name="T8" fmla="*/ 5 w 8"/>
                  <a:gd name="T9" fmla="*/ 0 h 14"/>
                  <a:gd name="T10" fmla="*/ 7 w 8"/>
                  <a:gd name="T11" fmla="*/ 7 h 14"/>
                  <a:gd name="T12" fmla="*/ 7 w 8"/>
                  <a:gd name="T13" fmla="*/ 7 h 14"/>
                  <a:gd name="T14" fmla="*/ 8 w 8"/>
                  <a:gd name="T15" fmla="*/ 6 h 14"/>
                  <a:gd name="T16" fmla="*/ 8 w 8"/>
                  <a:gd name="T17" fmla="*/ 7 h 14"/>
                  <a:gd name="T18" fmla="*/ 8 w 8"/>
                  <a:gd name="T19" fmla="*/ 14 h 14"/>
                  <a:gd name="T20" fmla="*/ 1 w 8"/>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4"/>
                  <a:gd name="T35" fmla="*/ 8 w 8"/>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4">
                    <a:moveTo>
                      <a:pt x="1" y="14"/>
                    </a:moveTo>
                    <a:lnTo>
                      <a:pt x="0" y="7"/>
                    </a:lnTo>
                    <a:lnTo>
                      <a:pt x="1" y="3"/>
                    </a:lnTo>
                    <a:lnTo>
                      <a:pt x="3" y="0"/>
                    </a:lnTo>
                    <a:lnTo>
                      <a:pt x="5" y="0"/>
                    </a:lnTo>
                    <a:lnTo>
                      <a:pt x="7" y="7"/>
                    </a:lnTo>
                    <a:lnTo>
                      <a:pt x="8" y="6"/>
                    </a:lnTo>
                    <a:lnTo>
                      <a:pt x="8" y="7"/>
                    </a:lnTo>
                    <a:lnTo>
                      <a:pt x="8" y="14"/>
                    </a:lnTo>
                    <a:lnTo>
                      <a:pt x="1" y="14"/>
                    </a:lnTo>
                    <a:close/>
                  </a:path>
                </a:pathLst>
              </a:custGeom>
              <a:solidFill>
                <a:srgbClr val="000000"/>
              </a:solidFill>
              <a:ln w="9525">
                <a:noFill/>
                <a:round/>
                <a:headEnd/>
                <a:tailEnd/>
              </a:ln>
            </p:spPr>
            <p:txBody>
              <a:bodyPr/>
              <a:lstStyle/>
              <a:p>
                <a:endParaRPr lang="he-IL"/>
              </a:p>
            </p:txBody>
          </p:sp>
          <p:sp>
            <p:nvSpPr>
              <p:cNvPr id="643" name="Freeform 239"/>
              <p:cNvSpPr>
                <a:spLocks/>
              </p:cNvSpPr>
              <p:nvPr/>
            </p:nvSpPr>
            <p:spPr bwMode="auto">
              <a:xfrm>
                <a:off x="4365" y="3011"/>
                <a:ext cx="7" cy="2"/>
              </a:xfrm>
              <a:custGeom>
                <a:avLst/>
                <a:gdLst>
                  <a:gd name="T0" fmla="*/ 0 w 7"/>
                  <a:gd name="T1" fmla="*/ 2 h 2"/>
                  <a:gd name="T2" fmla="*/ 0 w 7"/>
                  <a:gd name="T3" fmla="*/ 1 h 2"/>
                  <a:gd name="T4" fmla="*/ 7 w 7"/>
                  <a:gd name="T5" fmla="*/ 1 h 2"/>
                  <a:gd name="T6" fmla="*/ 7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0" y="1"/>
                    </a:lnTo>
                    <a:lnTo>
                      <a:pt x="7" y="1"/>
                    </a:lnTo>
                    <a:lnTo>
                      <a:pt x="7" y="0"/>
                    </a:lnTo>
                    <a:lnTo>
                      <a:pt x="0" y="2"/>
                    </a:lnTo>
                    <a:close/>
                  </a:path>
                </a:pathLst>
              </a:custGeom>
              <a:solidFill>
                <a:srgbClr val="000000"/>
              </a:solidFill>
              <a:ln w="9525">
                <a:noFill/>
                <a:round/>
                <a:headEnd/>
                <a:tailEnd/>
              </a:ln>
            </p:spPr>
            <p:txBody>
              <a:bodyPr/>
              <a:lstStyle/>
              <a:p>
                <a:endParaRPr lang="he-IL"/>
              </a:p>
            </p:txBody>
          </p:sp>
          <p:sp>
            <p:nvSpPr>
              <p:cNvPr id="644" name="Freeform 240"/>
              <p:cNvSpPr>
                <a:spLocks/>
              </p:cNvSpPr>
              <p:nvPr/>
            </p:nvSpPr>
            <p:spPr bwMode="auto">
              <a:xfrm>
                <a:off x="4369" y="2997"/>
                <a:ext cx="2" cy="8"/>
              </a:xfrm>
              <a:custGeom>
                <a:avLst/>
                <a:gdLst>
                  <a:gd name="T0" fmla="*/ 0 w 2"/>
                  <a:gd name="T1" fmla="*/ 1 h 8"/>
                  <a:gd name="T2" fmla="*/ 0 w 2"/>
                  <a:gd name="T3" fmla="*/ 0 h 8"/>
                  <a:gd name="T4" fmla="*/ 1 w 2"/>
                  <a:gd name="T5" fmla="*/ 0 h 8"/>
                  <a:gd name="T6" fmla="*/ 1 w 2"/>
                  <a:gd name="T7" fmla="*/ 8 h 8"/>
                  <a:gd name="T8" fmla="*/ 2 w 2"/>
                  <a:gd name="T9" fmla="*/ 8 h 8"/>
                  <a:gd name="T10" fmla="*/ 0 w 2"/>
                  <a:gd name="T11" fmla="*/ 1 h 8"/>
                  <a:gd name="T12" fmla="*/ 0 60000 65536"/>
                  <a:gd name="T13" fmla="*/ 0 60000 65536"/>
                  <a:gd name="T14" fmla="*/ 0 60000 65536"/>
                  <a:gd name="T15" fmla="*/ 0 60000 65536"/>
                  <a:gd name="T16" fmla="*/ 0 60000 65536"/>
                  <a:gd name="T17" fmla="*/ 0 60000 65536"/>
                  <a:gd name="T18" fmla="*/ 0 w 2"/>
                  <a:gd name="T19" fmla="*/ 0 h 8"/>
                  <a:gd name="T20" fmla="*/ 2 w 2"/>
                  <a:gd name="T21" fmla="*/ 8 h 8"/>
                </a:gdLst>
                <a:ahLst/>
                <a:cxnLst>
                  <a:cxn ang="T12">
                    <a:pos x="T0" y="T1"/>
                  </a:cxn>
                  <a:cxn ang="T13">
                    <a:pos x="T2" y="T3"/>
                  </a:cxn>
                  <a:cxn ang="T14">
                    <a:pos x="T4" y="T5"/>
                  </a:cxn>
                  <a:cxn ang="T15">
                    <a:pos x="T6" y="T7"/>
                  </a:cxn>
                  <a:cxn ang="T16">
                    <a:pos x="T8" y="T9"/>
                  </a:cxn>
                  <a:cxn ang="T17">
                    <a:pos x="T10" y="T11"/>
                  </a:cxn>
                </a:cxnLst>
                <a:rect l="T18" t="T19" r="T20" b="T21"/>
                <a:pathLst>
                  <a:path w="2" h="8">
                    <a:moveTo>
                      <a:pt x="0" y="1"/>
                    </a:moveTo>
                    <a:lnTo>
                      <a:pt x="0" y="0"/>
                    </a:lnTo>
                    <a:lnTo>
                      <a:pt x="1" y="0"/>
                    </a:lnTo>
                    <a:lnTo>
                      <a:pt x="1" y="8"/>
                    </a:lnTo>
                    <a:lnTo>
                      <a:pt x="2" y="8"/>
                    </a:lnTo>
                    <a:lnTo>
                      <a:pt x="0" y="1"/>
                    </a:lnTo>
                    <a:close/>
                  </a:path>
                </a:pathLst>
              </a:custGeom>
              <a:solidFill>
                <a:srgbClr val="000000"/>
              </a:solidFill>
              <a:ln w="9525">
                <a:noFill/>
                <a:round/>
                <a:headEnd/>
                <a:tailEnd/>
              </a:ln>
            </p:spPr>
            <p:txBody>
              <a:bodyPr/>
              <a:lstStyle/>
              <a:p>
                <a:endParaRPr lang="he-IL"/>
              </a:p>
            </p:txBody>
          </p:sp>
          <p:sp>
            <p:nvSpPr>
              <p:cNvPr id="645" name="Freeform 241"/>
              <p:cNvSpPr>
                <a:spLocks noEditPoints="1"/>
              </p:cNvSpPr>
              <p:nvPr/>
            </p:nvSpPr>
            <p:spPr bwMode="auto">
              <a:xfrm>
                <a:off x="4151" y="2615"/>
                <a:ext cx="496" cy="439"/>
              </a:xfrm>
              <a:custGeom>
                <a:avLst/>
                <a:gdLst>
                  <a:gd name="T0" fmla="*/ 21 w 496"/>
                  <a:gd name="T1" fmla="*/ 58 h 439"/>
                  <a:gd name="T2" fmla="*/ 34 w 496"/>
                  <a:gd name="T3" fmla="*/ 72 h 439"/>
                  <a:gd name="T4" fmla="*/ 53 w 496"/>
                  <a:gd name="T5" fmla="*/ 74 h 439"/>
                  <a:gd name="T6" fmla="*/ 67 w 496"/>
                  <a:gd name="T7" fmla="*/ 67 h 439"/>
                  <a:gd name="T8" fmla="*/ 75 w 496"/>
                  <a:gd name="T9" fmla="*/ 53 h 439"/>
                  <a:gd name="T10" fmla="*/ 73 w 496"/>
                  <a:gd name="T11" fmla="*/ 36 h 439"/>
                  <a:gd name="T12" fmla="*/ 60 w 496"/>
                  <a:gd name="T13" fmla="*/ 22 h 439"/>
                  <a:gd name="T14" fmla="*/ 41 w 496"/>
                  <a:gd name="T15" fmla="*/ 19 h 439"/>
                  <a:gd name="T16" fmla="*/ 27 w 496"/>
                  <a:gd name="T17" fmla="*/ 27 h 439"/>
                  <a:gd name="T18" fmla="*/ 19 w 496"/>
                  <a:gd name="T19" fmla="*/ 41 h 439"/>
                  <a:gd name="T20" fmla="*/ 66 w 496"/>
                  <a:gd name="T21" fmla="*/ 92 h 439"/>
                  <a:gd name="T22" fmla="*/ 48 w 496"/>
                  <a:gd name="T23" fmla="*/ 95 h 439"/>
                  <a:gd name="T24" fmla="*/ 29 w 496"/>
                  <a:gd name="T25" fmla="*/ 92 h 439"/>
                  <a:gd name="T26" fmla="*/ 11 w 496"/>
                  <a:gd name="T27" fmla="*/ 78 h 439"/>
                  <a:gd name="T28" fmla="*/ 2 w 496"/>
                  <a:gd name="T29" fmla="*/ 62 h 439"/>
                  <a:gd name="T30" fmla="*/ 0 w 496"/>
                  <a:gd name="T31" fmla="*/ 43 h 439"/>
                  <a:gd name="T32" fmla="*/ 6 w 496"/>
                  <a:gd name="T33" fmla="*/ 25 h 439"/>
                  <a:gd name="T34" fmla="*/ 17 w 496"/>
                  <a:gd name="T35" fmla="*/ 11 h 439"/>
                  <a:gd name="T36" fmla="*/ 34 w 496"/>
                  <a:gd name="T37" fmla="*/ 2 h 439"/>
                  <a:gd name="T38" fmla="*/ 53 w 496"/>
                  <a:gd name="T39" fmla="*/ 0 h 439"/>
                  <a:gd name="T40" fmla="*/ 70 w 496"/>
                  <a:gd name="T41" fmla="*/ 6 h 439"/>
                  <a:gd name="T42" fmla="*/ 87 w 496"/>
                  <a:gd name="T43" fmla="*/ 21 h 439"/>
                  <a:gd name="T44" fmla="*/ 94 w 496"/>
                  <a:gd name="T45" fmla="*/ 38 h 439"/>
                  <a:gd name="T46" fmla="*/ 94 w 496"/>
                  <a:gd name="T47" fmla="*/ 58 h 439"/>
                  <a:gd name="T48" fmla="*/ 139 w 496"/>
                  <a:gd name="T49" fmla="*/ 53 h 439"/>
                  <a:gd name="T50" fmla="*/ 151 w 496"/>
                  <a:gd name="T51" fmla="*/ 51 h 439"/>
                  <a:gd name="T52" fmla="*/ 162 w 496"/>
                  <a:gd name="T53" fmla="*/ 60 h 439"/>
                  <a:gd name="T54" fmla="*/ 166 w 496"/>
                  <a:gd name="T55" fmla="*/ 71 h 439"/>
                  <a:gd name="T56" fmla="*/ 146 w 496"/>
                  <a:gd name="T57" fmla="*/ 99 h 439"/>
                  <a:gd name="T58" fmla="*/ 446 w 496"/>
                  <a:gd name="T59" fmla="*/ 271 h 439"/>
                  <a:gd name="T60" fmla="*/ 466 w 496"/>
                  <a:gd name="T61" fmla="*/ 217 h 439"/>
                  <a:gd name="T62" fmla="*/ 471 w 496"/>
                  <a:gd name="T63" fmla="*/ 177 h 439"/>
                  <a:gd name="T64" fmla="*/ 467 w 496"/>
                  <a:gd name="T65" fmla="*/ 146 h 439"/>
                  <a:gd name="T66" fmla="*/ 457 w 496"/>
                  <a:gd name="T67" fmla="*/ 116 h 439"/>
                  <a:gd name="T68" fmla="*/ 423 w 496"/>
                  <a:gd name="T69" fmla="*/ 64 h 439"/>
                  <a:gd name="T70" fmla="*/ 463 w 496"/>
                  <a:gd name="T71" fmla="*/ 91 h 439"/>
                  <a:gd name="T72" fmla="*/ 483 w 496"/>
                  <a:gd name="T73" fmla="*/ 126 h 439"/>
                  <a:gd name="T74" fmla="*/ 495 w 496"/>
                  <a:gd name="T75" fmla="*/ 176 h 439"/>
                  <a:gd name="T76" fmla="*/ 495 w 496"/>
                  <a:gd name="T77" fmla="*/ 206 h 439"/>
                  <a:gd name="T78" fmla="*/ 484 w 496"/>
                  <a:gd name="T79" fmla="*/ 267 h 439"/>
                  <a:gd name="T80" fmla="*/ 460 w 496"/>
                  <a:gd name="T81" fmla="*/ 332 h 439"/>
                  <a:gd name="T82" fmla="*/ 458 w 496"/>
                  <a:gd name="T83" fmla="*/ 351 h 439"/>
                  <a:gd name="T84" fmla="*/ 447 w 496"/>
                  <a:gd name="T85" fmla="*/ 375 h 439"/>
                  <a:gd name="T86" fmla="*/ 398 w 496"/>
                  <a:gd name="T87" fmla="*/ 393 h 439"/>
                  <a:gd name="T88" fmla="*/ 334 w 496"/>
                  <a:gd name="T89" fmla="*/ 421 h 439"/>
                  <a:gd name="T90" fmla="*/ 279 w 496"/>
                  <a:gd name="T91" fmla="*/ 435 h 439"/>
                  <a:gd name="T92" fmla="*/ 232 w 496"/>
                  <a:gd name="T93" fmla="*/ 439 h 439"/>
                  <a:gd name="T94" fmla="*/ 182 w 496"/>
                  <a:gd name="T95" fmla="*/ 435 h 439"/>
                  <a:gd name="T96" fmla="*/ 144 w 496"/>
                  <a:gd name="T97" fmla="*/ 424 h 439"/>
                  <a:gd name="T98" fmla="*/ 163 w 496"/>
                  <a:gd name="T99" fmla="*/ 394 h 439"/>
                  <a:gd name="T100" fmla="*/ 163 w 496"/>
                  <a:gd name="T101" fmla="*/ 411 h 439"/>
                  <a:gd name="T102" fmla="*/ 222 w 496"/>
                  <a:gd name="T103" fmla="*/ 418 h 439"/>
                  <a:gd name="T104" fmla="*/ 262 w 496"/>
                  <a:gd name="T105" fmla="*/ 414 h 439"/>
                  <a:gd name="T106" fmla="*/ 308 w 496"/>
                  <a:gd name="T107" fmla="*/ 400 h 439"/>
                  <a:gd name="T108" fmla="*/ 355 w 496"/>
                  <a:gd name="T109" fmla="*/ 374 h 439"/>
                  <a:gd name="T110" fmla="*/ 391 w 496"/>
                  <a:gd name="T111" fmla="*/ 345 h 439"/>
                  <a:gd name="T112" fmla="*/ 94 w 496"/>
                  <a:gd name="T113" fmla="*/ 162 h 439"/>
                  <a:gd name="T114" fmla="*/ 82 w 496"/>
                  <a:gd name="T115" fmla="*/ 164 h 439"/>
                  <a:gd name="T116" fmla="*/ 71 w 496"/>
                  <a:gd name="T117" fmla="*/ 155 h 439"/>
                  <a:gd name="T118" fmla="*/ 67 w 496"/>
                  <a:gd name="T119" fmla="*/ 144 h 4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6"/>
                  <a:gd name="T181" fmla="*/ 0 h 439"/>
                  <a:gd name="T182" fmla="*/ 496 w 496"/>
                  <a:gd name="T183" fmla="*/ 439 h 4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6" h="439">
                    <a:moveTo>
                      <a:pt x="19" y="47"/>
                    </a:moveTo>
                    <a:lnTo>
                      <a:pt x="19" y="53"/>
                    </a:lnTo>
                    <a:lnTo>
                      <a:pt x="20" y="55"/>
                    </a:lnTo>
                    <a:lnTo>
                      <a:pt x="21" y="58"/>
                    </a:lnTo>
                    <a:lnTo>
                      <a:pt x="24" y="63"/>
                    </a:lnTo>
                    <a:lnTo>
                      <a:pt x="27" y="67"/>
                    </a:lnTo>
                    <a:lnTo>
                      <a:pt x="31" y="70"/>
                    </a:lnTo>
                    <a:lnTo>
                      <a:pt x="34" y="72"/>
                    </a:lnTo>
                    <a:lnTo>
                      <a:pt x="36" y="73"/>
                    </a:lnTo>
                    <a:lnTo>
                      <a:pt x="41" y="74"/>
                    </a:lnTo>
                    <a:lnTo>
                      <a:pt x="47" y="75"/>
                    </a:lnTo>
                    <a:lnTo>
                      <a:pt x="53" y="74"/>
                    </a:lnTo>
                    <a:lnTo>
                      <a:pt x="55" y="74"/>
                    </a:lnTo>
                    <a:lnTo>
                      <a:pt x="58" y="73"/>
                    </a:lnTo>
                    <a:lnTo>
                      <a:pt x="63" y="70"/>
                    </a:lnTo>
                    <a:lnTo>
                      <a:pt x="67" y="67"/>
                    </a:lnTo>
                    <a:lnTo>
                      <a:pt x="70" y="63"/>
                    </a:lnTo>
                    <a:lnTo>
                      <a:pt x="72" y="60"/>
                    </a:lnTo>
                    <a:lnTo>
                      <a:pt x="73" y="58"/>
                    </a:lnTo>
                    <a:lnTo>
                      <a:pt x="75" y="53"/>
                    </a:lnTo>
                    <a:lnTo>
                      <a:pt x="75" y="47"/>
                    </a:lnTo>
                    <a:lnTo>
                      <a:pt x="75" y="41"/>
                    </a:lnTo>
                    <a:lnTo>
                      <a:pt x="74" y="39"/>
                    </a:lnTo>
                    <a:lnTo>
                      <a:pt x="73" y="36"/>
                    </a:lnTo>
                    <a:lnTo>
                      <a:pt x="70" y="31"/>
                    </a:lnTo>
                    <a:lnTo>
                      <a:pt x="67" y="27"/>
                    </a:lnTo>
                    <a:lnTo>
                      <a:pt x="63" y="24"/>
                    </a:lnTo>
                    <a:lnTo>
                      <a:pt x="60" y="22"/>
                    </a:lnTo>
                    <a:lnTo>
                      <a:pt x="58" y="21"/>
                    </a:lnTo>
                    <a:lnTo>
                      <a:pt x="53" y="19"/>
                    </a:lnTo>
                    <a:lnTo>
                      <a:pt x="47" y="19"/>
                    </a:lnTo>
                    <a:lnTo>
                      <a:pt x="41" y="19"/>
                    </a:lnTo>
                    <a:lnTo>
                      <a:pt x="39" y="20"/>
                    </a:lnTo>
                    <a:lnTo>
                      <a:pt x="36" y="21"/>
                    </a:lnTo>
                    <a:lnTo>
                      <a:pt x="31" y="24"/>
                    </a:lnTo>
                    <a:lnTo>
                      <a:pt x="27" y="27"/>
                    </a:lnTo>
                    <a:lnTo>
                      <a:pt x="24" y="31"/>
                    </a:lnTo>
                    <a:lnTo>
                      <a:pt x="22" y="34"/>
                    </a:lnTo>
                    <a:lnTo>
                      <a:pt x="21" y="36"/>
                    </a:lnTo>
                    <a:lnTo>
                      <a:pt x="19" y="41"/>
                    </a:lnTo>
                    <a:lnTo>
                      <a:pt x="19" y="47"/>
                    </a:lnTo>
                    <a:close/>
                    <a:moveTo>
                      <a:pt x="71" y="136"/>
                    </a:moveTo>
                    <a:lnTo>
                      <a:pt x="90" y="112"/>
                    </a:lnTo>
                    <a:lnTo>
                      <a:pt x="66" y="92"/>
                    </a:lnTo>
                    <a:lnTo>
                      <a:pt x="62" y="93"/>
                    </a:lnTo>
                    <a:lnTo>
                      <a:pt x="57" y="94"/>
                    </a:lnTo>
                    <a:lnTo>
                      <a:pt x="52" y="95"/>
                    </a:lnTo>
                    <a:lnTo>
                      <a:pt x="48" y="95"/>
                    </a:lnTo>
                    <a:lnTo>
                      <a:pt x="43" y="95"/>
                    </a:lnTo>
                    <a:lnTo>
                      <a:pt x="38" y="94"/>
                    </a:lnTo>
                    <a:lnTo>
                      <a:pt x="34" y="93"/>
                    </a:lnTo>
                    <a:lnTo>
                      <a:pt x="29" y="92"/>
                    </a:lnTo>
                    <a:lnTo>
                      <a:pt x="25" y="90"/>
                    </a:lnTo>
                    <a:lnTo>
                      <a:pt x="21" y="87"/>
                    </a:lnTo>
                    <a:lnTo>
                      <a:pt x="14" y="81"/>
                    </a:lnTo>
                    <a:lnTo>
                      <a:pt x="11" y="78"/>
                    </a:lnTo>
                    <a:lnTo>
                      <a:pt x="8" y="74"/>
                    </a:lnTo>
                    <a:lnTo>
                      <a:pt x="6" y="70"/>
                    </a:lnTo>
                    <a:lnTo>
                      <a:pt x="4" y="66"/>
                    </a:lnTo>
                    <a:lnTo>
                      <a:pt x="2" y="62"/>
                    </a:lnTo>
                    <a:lnTo>
                      <a:pt x="1" y="57"/>
                    </a:lnTo>
                    <a:lnTo>
                      <a:pt x="0" y="53"/>
                    </a:lnTo>
                    <a:lnTo>
                      <a:pt x="0" y="48"/>
                    </a:lnTo>
                    <a:lnTo>
                      <a:pt x="0" y="43"/>
                    </a:lnTo>
                    <a:lnTo>
                      <a:pt x="1" y="38"/>
                    </a:lnTo>
                    <a:lnTo>
                      <a:pt x="2" y="34"/>
                    </a:lnTo>
                    <a:lnTo>
                      <a:pt x="4" y="29"/>
                    </a:lnTo>
                    <a:lnTo>
                      <a:pt x="6" y="25"/>
                    </a:lnTo>
                    <a:lnTo>
                      <a:pt x="8" y="21"/>
                    </a:lnTo>
                    <a:lnTo>
                      <a:pt x="11" y="17"/>
                    </a:lnTo>
                    <a:lnTo>
                      <a:pt x="14" y="14"/>
                    </a:lnTo>
                    <a:lnTo>
                      <a:pt x="17" y="11"/>
                    </a:lnTo>
                    <a:lnTo>
                      <a:pt x="21" y="8"/>
                    </a:lnTo>
                    <a:lnTo>
                      <a:pt x="25" y="6"/>
                    </a:lnTo>
                    <a:lnTo>
                      <a:pt x="29" y="4"/>
                    </a:lnTo>
                    <a:lnTo>
                      <a:pt x="34" y="2"/>
                    </a:lnTo>
                    <a:lnTo>
                      <a:pt x="38" y="1"/>
                    </a:lnTo>
                    <a:lnTo>
                      <a:pt x="43" y="0"/>
                    </a:lnTo>
                    <a:lnTo>
                      <a:pt x="48" y="0"/>
                    </a:lnTo>
                    <a:lnTo>
                      <a:pt x="53" y="0"/>
                    </a:lnTo>
                    <a:lnTo>
                      <a:pt x="57" y="1"/>
                    </a:lnTo>
                    <a:lnTo>
                      <a:pt x="62" y="2"/>
                    </a:lnTo>
                    <a:lnTo>
                      <a:pt x="66" y="4"/>
                    </a:lnTo>
                    <a:lnTo>
                      <a:pt x="70" y="6"/>
                    </a:lnTo>
                    <a:lnTo>
                      <a:pt x="74" y="8"/>
                    </a:lnTo>
                    <a:lnTo>
                      <a:pt x="81" y="14"/>
                    </a:lnTo>
                    <a:lnTo>
                      <a:pt x="85" y="17"/>
                    </a:lnTo>
                    <a:lnTo>
                      <a:pt x="87" y="21"/>
                    </a:lnTo>
                    <a:lnTo>
                      <a:pt x="90" y="25"/>
                    </a:lnTo>
                    <a:lnTo>
                      <a:pt x="92" y="29"/>
                    </a:lnTo>
                    <a:lnTo>
                      <a:pt x="93" y="34"/>
                    </a:lnTo>
                    <a:lnTo>
                      <a:pt x="94" y="38"/>
                    </a:lnTo>
                    <a:lnTo>
                      <a:pt x="95" y="43"/>
                    </a:lnTo>
                    <a:lnTo>
                      <a:pt x="95" y="48"/>
                    </a:lnTo>
                    <a:lnTo>
                      <a:pt x="95" y="53"/>
                    </a:lnTo>
                    <a:lnTo>
                      <a:pt x="94" y="58"/>
                    </a:lnTo>
                    <a:lnTo>
                      <a:pt x="118" y="76"/>
                    </a:lnTo>
                    <a:lnTo>
                      <a:pt x="134" y="57"/>
                    </a:lnTo>
                    <a:lnTo>
                      <a:pt x="136" y="54"/>
                    </a:lnTo>
                    <a:lnTo>
                      <a:pt x="139" y="53"/>
                    </a:lnTo>
                    <a:lnTo>
                      <a:pt x="142" y="52"/>
                    </a:lnTo>
                    <a:lnTo>
                      <a:pt x="145" y="51"/>
                    </a:lnTo>
                    <a:lnTo>
                      <a:pt x="148" y="51"/>
                    </a:lnTo>
                    <a:lnTo>
                      <a:pt x="151" y="51"/>
                    </a:lnTo>
                    <a:lnTo>
                      <a:pt x="153" y="53"/>
                    </a:lnTo>
                    <a:lnTo>
                      <a:pt x="156" y="54"/>
                    </a:lnTo>
                    <a:lnTo>
                      <a:pt x="160" y="57"/>
                    </a:lnTo>
                    <a:lnTo>
                      <a:pt x="162" y="60"/>
                    </a:lnTo>
                    <a:lnTo>
                      <a:pt x="164" y="62"/>
                    </a:lnTo>
                    <a:lnTo>
                      <a:pt x="165" y="65"/>
                    </a:lnTo>
                    <a:lnTo>
                      <a:pt x="165" y="68"/>
                    </a:lnTo>
                    <a:lnTo>
                      <a:pt x="166" y="71"/>
                    </a:lnTo>
                    <a:lnTo>
                      <a:pt x="165" y="74"/>
                    </a:lnTo>
                    <a:lnTo>
                      <a:pt x="164" y="77"/>
                    </a:lnTo>
                    <a:lnTo>
                      <a:pt x="162" y="79"/>
                    </a:lnTo>
                    <a:lnTo>
                      <a:pt x="146" y="99"/>
                    </a:lnTo>
                    <a:lnTo>
                      <a:pt x="422" y="309"/>
                    </a:lnTo>
                    <a:lnTo>
                      <a:pt x="431" y="297"/>
                    </a:lnTo>
                    <a:lnTo>
                      <a:pt x="439" y="284"/>
                    </a:lnTo>
                    <a:lnTo>
                      <a:pt x="446" y="271"/>
                    </a:lnTo>
                    <a:lnTo>
                      <a:pt x="452" y="258"/>
                    </a:lnTo>
                    <a:lnTo>
                      <a:pt x="458" y="244"/>
                    </a:lnTo>
                    <a:lnTo>
                      <a:pt x="462" y="231"/>
                    </a:lnTo>
                    <a:lnTo>
                      <a:pt x="466" y="217"/>
                    </a:lnTo>
                    <a:lnTo>
                      <a:pt x="467" y="211"/>
                    </a:lnTo>
                    <a:lnTo>
                      <a:pt x="468" y="204"/>
                    </a:lnTo>
                    <a:lnTo>
                      <a:pt x="470" y="191"/>
                    </a:lnTo>
                    <a:lnTo>
                      <a:pt x="471" y="177"/>
                    </a:lnTo>
                    <a:lnTo>
                      <a:pt x="470" y="164"/>
                    </a:lnTo>
                    <a:lnTo>
                      <a:pt x="469" y="158"/>
                    </a:lnTo>
                    <a:lnTo>
                      <a:pt x="469" y="152"/>
                    </a:lnTo>
                    <a:lnTo>
                      <a:pt x="467" y="146"/>
                    </a:lnTo>
                    <a:lnTo>
                      <a:pt x="466" y="140"/>
                    </a:lnTo>
                    <a:lnTo>
                      <a:pt x="464" y="134"/>
                    </a:lnTo>
                    <a:lnTo>
                      <a:pt x="462" y="128"/>
                    </a:lnTo>
                    <a:lnTo>
                      <a:pt x="457" y="116"/>
                    </a:lnTo>
                    <a:lnTo>
                      <a:pt x="454" y="111"/>
                    </a:lnTo>
                    <a:lnTo>
                      <a:pt x="451" y="105"/>
                    </a:lnTo>
                    <a:lnTo>
                      <a:pt x="442" y="117"/>
                    </a:lnTo>
                    <a:lnTo>
                      <a:pt x="423" y="64"/>
                    </a:lnTo>
                    <a:lnTo>
                      <a:pt x="475" y="77"/>
                    </a:lnTo>
                    <a:lnTo>
                      <a:pt x="471" y="82"/>
                    </a:lnTo>
                    <a:lnTo>
                      <a:pt x="467" y="87"/>
                    </a:lnTo>
                    <a:lnTo>
                      <a:pt x="463" y="91"/>
                    </a:lnTo>
                    <a:lnTo>
                      <a:pt x="472" y="105"/>
                    </a:lnTo>
                    <a:lnTo>
                      <a:pt x="476" y="112"/>
                    </a:lnTo>
                    <a:lnTo>
                      <a:pt x="479" y="119"/>
                    </a:lnTo>
                    <a:lnTo>
                      <a:pt x="483" y="126"/>
                    </a:lnTo>
                    <a:lnTo>
                      <a:pt x="485" y="133"/>
                    </a:lnTo>
                    <a:lnTo>
                      <a:pt x="490" y="147"/>
                    </a:lnTo>
                    <a:lnTo>
                      <a:pt x="493" y="162"/>
                    </a:lnTo>
                    <a:lnTo>
                      <a:pt x="495" y="176"/>
                    </a:lnTo>
                    <a:lnTo>
                      <a:pt x="496" y="183"/>
                    </a:lnTo>
                    <a:lnTo>
                      <a:pt x="496" y="191"/>
                    </a:lnTo>
                    <a:lnTo>
                      <a:pt x="496" y="198"/>
                    </a:lnTo>
                    <a:lnTo>
                      <a:pt x="495" y="206"/>
                    </a:lnTo>
                    <a:lnTo>
                      <a:pt x="494" y="221"/>
                    </a:lnTo>
                    <a:lnTo>
                      <a:pt x="491" y="236"/>
                    </a:lnTo>
                    <a:lnTo>
                      <a:pt x="488" y="252"/>
                    </a:lnTo>
                    <a:lnTo>
                      <a:pt x="484" y="267"/>
                    </a:lnTo>
                    <a:lnTo>
                      <a:pt x="479" y="283"/>
                    </a:lnTo>
                    <a:lnTo>
                      <a:pt x="473" y="299"/>
                    </a:lnTo>
                    <a:lnTo>
                      <a:pt x="467" y="315"/>
                    </a:lnTo>
                    <a:lnTo>
                      <a:pt x="460" y="332"/>
                    </a:lnTo>
                    <a:lnTo>
                      <a:pt x="458" y="336"/>
                    </a:lnTo>
                    <a:lnTo>
                      <a:pt x="458" y="341"/>
                    </a:lnTo>
                    <a:lnTo>
                      <a:pt x="458" y="346"/>
                    </a:lnTo>
                    <a:lnTo>
                      <a:pt x="458" y="351"/>
                    </a:lnTo>
                    <a:lnTo>
                      <a:pt x="460" y="361"/>
                    </a:lnTo>
                    <a:lnTo>
                      <a:pt x="460" y="366"/>
                    </a:lnTo>
                    <a:lnTo>
                      <a:pt x="460" y="372"/>
                    </a:lnTo>
                    <a:lnTo>
                      <a:pt x="447" y="375"/>
                    </a:lnTo>
                    <a:lnTo>
                      <a:pt x="423" y="379"/>
                    </a:lnTo>
                    <a:lnTo>
                      <a:pt x="416" y="383"/>
                    </a:lnTo>
                    <a:lnTo>
                      <a:pt x="409" y="387"/>
                    </a:lnTo>
                    <a:lnTo>
                      <a:pt x="398" y="393"/>
                    </a:lnTo>
                    <a:lnTo>
                      <a:pt x="385" y="400"/>
                    </a:lnTo>
                    <a:lnTo>
                      <a:pt x="370" y="407"/>
                    </a:lnTo>
                    <a:lnTo>
                      <a:pt x="353" y="414"/>
                    </a:lnTo>
                    <a:lnTo>
                      <a:pt x="334" y="421"/>
                    </a:lnTo>
                    <a:lnTo>
                      <a:pt x="314" y="427"/>
                    </a:lnTo>
                    <a:lnTo>
                      <a:pt x="303" y="430"/>
                    </a:lnTo>
                    <a:lnTo>
                      <a:pt x="292" y="432"/>
                    </a:lnTo>
                    <a:lnTo>
                      <a:pt x="279" y="435"/>
                    </a:lnTo>
                    <a:lnTo>
                      <a:pt x="268" y="436"/>
                    </a:lnTo>
                    <a:lnTo>
                      <a:pt x="256" y="438"/>
                    </a:lnTo>
                    <a:lnTo>
                      <a:pt x="244" y="439"/>
                    </a:lnTo>
                    <a:lnTo>
                      <a:pt x="232" y="439"/>
                    </a:lnTo>
                    <a:lnTo>
                      <a:pt x="219" y="439"/>
                    </a:lnTo>
                    <a:lnTo>
                      <a:pt x="207" y="438"/>
                    </a:lnTo>
                    <a:lnTo>
                      <a:pt x="194" y="437"/>
                    </a:lnTo>
                    <a:lnTo>
                      <a:pt x="182" y="435"/>
                    </a:lnTo>
                    <a:lnTo>
                      <a:pt x="169" y="432"/>
                    </a:lnTo>
                    <a:lnTo>
                      <a:pt x="157" y="428"/>
                    </a:lnTo>
                    <a:lnTo>
                      <a:pt x="150" y="426"/>
                    </a:lnTo>
                    <a:lnTo>
                      <a:pt x="144" y="424"/>
                    </a:lnTo>
                    <a:lnTo>
                      <a:pt x="139" y="433"/>
                    </a:lnTo>
                    <a:lnTo>
                      <a:pt x="136" y="438"/>
                    </a:lnTo>
                    <a:lnTo>
                      <a:pt x="109" y="390"/>
                    </a:lnTo>
                    <a:lnTo>
                      <a:pt x="163" y="394"/>
                    </a:lnTo>
                    <a:lnTo>
                      <a:pt x="160" y="399"/>
                    </a:lnTo>
                    <a:lnTo>
                      <a:pt x="157" y="404"/>
                    </a:lnTo>
                    <a:lnTo>
                      <a:pt x="154" y="409"/>
                    </a:lnTo>
                    <a:lnTo>
                      <a:pt x="163" y="411"/>
                    </a:lnTo>
                    <a:lnTo>
                      <a:pt x="171" y="413"/>
                    </a:lnTo>
                    <a:lnTo>
                      <a:pt x="189" y="416"/>
                    </a:lnTo>
                    <a:lnTo>
                      <a:pt x="205" y="417"/>
                    </a:lnTo>
                    <a:lnTo>
                      <a:pt x="222" y="418"/>
                    </a:lnTo>
                    <a:lnTo>
                      <a:pt x="238" y="417"/>
                    </a:lnTo>
                    <a:lnTo>
                      <a:pt x="246" y="416"/>
                    </a:lnTo>
                    <a:lnTo>
                      <a:pt x="254" y="415"/>
                    </a:lnTo>
                    <a:lnTo>
                      <a:pt x="262" y="414"/>
                    </a:lnTo>
                    <a:lnTo>
                      <a:pt x="270" y="412"/>
                    </a:lnTo>
                    <a:lnTo>
                      <a:pt x="285" y="408"/>
                    </a:lnTo>
                    <a:lnTo>
                      <a:pt x="301" y="403"/>
                    </a:lnTo>
                    <a:lnTo>
                      <a:pt x="308" y="400"/>
                    </a:lnTo>
                    <a:lnTo>
                      <a:pt x="315" y="397"/>
                    </a:lnTo>
                    <a:lnTo>
                      <a:pt x="329" y="390"/>
                    </a:lnTo>
                    <a:lnTo>
                      <a:pt x="342" y="383"/>
                    </a:lnTo>
                    <a:lnTo>
                      <a:pt x="355" y="374"/>
                    </a:lnTo>
                    <a:lnTo>
                      <a:pt x="368" y="365"/>
                    </a:lnTo>
                    <a:lnTo>
                      <a:pt x="374" y="360"/>
                    </a:lnTo>
                    <a:lnTo>
                      <a:pt x="379" y="356"/>
                    </a:lnTo>
                    <a:lnTo>
                      <a:pt x="391" y="345"/>
                    </a:lnTo>
                    <a:lnTo>
                      <a:pt x="118" y="135"/>
                    </a:lnTo>
                    <a:lnTo>
                      <a:pt x="99" y="158"/>
                    </a:lnTo>
                    <a:lnTo>
                      <a:pt x="97" y="161"/>
                    </a:lnTo>
                    <a:lnTo>
                      <a:pt x="94" y="162"/>
                    </a:lnTo>
                    <a:lnTo>
                      <a:pt x="91" y="164"/>
                    </a:lnTo>
                    <a:lnTo>
                      <a:pt x="88" y="164"/>
                    </a:lnTo>
                    <a:lnTo>
                      <a:pt x="85" y="164"/>
                    </a:lnTo>
                    <a:lnTo>
                      <a:pt x="82" y="164"/>
                    </a:lnTo>
                    <a:lnTo>
                      <a:pt x="80" y="162"/>
                    </a:lnTo>
                    <a:lnTo>
                      <a:pt x="77" y="161"/>
                    </a:lnTo>
                    <a:lnTo>
                      <a:pt x="73" y="158"/>
                    </a:lnTo>
                    <a:lnTo>
                      <a:pt x="71" y="155"/>
                    </a:lnTo>
                    <a:lnTo>
                      <a:pt x="69" y="153"/>
                    </a:lnTo>
                    <a:lnTo>
                      <a:pt x="68" y="150"/>
                    </a:lnTo>
                    <a:lnTo>
                      <a:pt x="67" y="147"/>
                    </a:lnTo>
                    <a:lnTo>
                      <a:pt x="67" y="144"/>
                    </a:lnTo>
                    <a:lnTo>
                      <a:pt x="68" y="141"/>
                    </a:lnTo>
                    <a:lnTo>
                      <a:pt x="69" y="138"/>
                    </a:lnTo>
                    <a:lnTo>
                      <a:pt x="71" y="136"/>
                    </a:lnTo>
                    <a:close/>
                  </a:path>
                </a:pathLst>
              </a:custGeom>
              <a:solidFill>
                <a:srgbClr val="FFFFFF"/>
              </a:solidFill>
              <a:ln w="9525">
                <a:noFill/>
                <a:round/>
                <a:headEnd/>
                <a:tailEnd/>
              </a:ln>
            </p:spPr>
            <p:txBody>
              <a:bodyPr/>
              <a:lstStyle/>
              <a:p>
                <a:endParaRPr lang="he-IL"/>
              </a:p>
            </p:txBody>
          </p:sp>
          <p:sp>
            <p:nvSpPr>
              <p:cNvPr id="646" name="Freeform 242"/>
              <p:cNvSpPr>
                <a:spLocks/>
              </p:cNvSpPr>
              <p:nvPr/>
            </p:nvSpPr>
            <p:spPr bwMode="auto">
              <a:xfrm>
                <a:off x="4167" y="2662"/>
                <a:ext cx="31" cy="31"/>
              </a:xfrm>
              <a:custGeom>
                <a:avLst/>
                <a:gdLst>
                  <a:gd name="T0" fmla="*/ 6 w 31"/>
                  <a:gd name="T1" fmla="*/ 0 h 31"/>
                  <a:gd name="T2" fmla="*/ 6 w 31"/>
                  <a:gd name="T3" fmla="*/ 5 h 31"/>
                  <a:gd name="T4" fmla="*/ 7 w 31"/>
                  <a:gd name="T5" fmla="*/ 8 h 31"/>
                  <a:gd name="T6" fmla="*/ 8 w 31"/>
                  <a:gd name="T7" fmla="*/ 10 h 31"/>
                  <a:gd name="T8" fmla="*/ 10 w 31"/>
                  <a:gd name="T9" fmla="*/ 14 h 31"/>
                  <a:gd name="T10" fmla="*/ 13 w 31"/>
                  <a:gd name="T11" fmla="*/ 18 h 31"/>
                  <a:gd name="T12" fmla="*/ 17 w 31"/>
                  <a:gd name="T13" fmla="*/ 21 h 31"/>
                  <a:gd name="T14" fmla="*/ 19 w 31"/>
                  <a:gd name="T15" fmla="*/ 22 h 31"/>
                  <a:gd name="T16" fmla="*/ 21 w 31"/>
                  <a:gd name="T17" fmla="*/ 23 h 31"/>
                  <a:gd name="T18" fmla="*/ 26 w 31"/>
                  <a:gd name="T19" fmla="*/ 24 h 31"/>
                  <a:gd name="T20" fmla="*/ 31 w 31"/>
                  <a:gd name="T21" fmla="*/ 25 h 31"/>
                  <a:gd name="T22" fmla="*/ 30 w 31"/>
                  <a:gd name="T23" fmla="*/ 31 h 31"/>
                  <a:gd name="T24" fmla="*/ 25 w 31"/>
                  <a:gd name="T25" fmla="*/ 31 h 31"/>
                  <a:gd name="T26" fmla="*/ 19 w 31"/>
                  <a:gd name="T27" fmla="*/ 29 h 31"/>
                  <a:gd name="T28" fmla="*/ 16 w 31"/>
                  <a:gd name="T29" fmla="*/ 27 h 31"/>
                  <a:gd name="T30" fmla="*/ 13 w 31"/>
                  <a:gd name="T31" fmla="*/ 26 h 31"/>
                  <a:gd name="T32" fmla="*/ 9 w 31"/>
                  <a:gd name="T33" fmla="*/ 22 h 31"/>
                  <a:gd name="T34" fmla="*/ 5 w 31"/>
                  <a:gd name="T35" fmla="*/ 17 h 31"/>
                  <a:gd name="T36" fmla="*/ 2 w 31"/>
                  <a:gd name="T37" fmla="*/ 12 h 31"/>
                  <a:gd name="T38" fmla="*/ 1 w 31"/>
                  <a:gd name="T39" fmla="*/ 9 h 31"/>
                  <a:gd name="T40" fmla="*/ 0 w 31"/>
                  <a:gd name="T41" fmla="*/ 6 h 31"/>
                  <a:gd name="T42" fmla="*/ 0 w 31"/>
                  <a:gd name="T43" fmla="*/ 0 h 31"/>
                  <a:gd name="T44" fmla="*/ 6 w 31"/>
                  <a:gd name="T45" fmla="*/ 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31"/>
                  <a:gd name="T71" fmla="*/ 31 w 31"/>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31">
                    <a:moveTo>
                      <a:pt x="6" y="0"/>
                    </a:moveTo>
                    <a:lnTo>
                      <a:pt x="6" y="5"/>
                    </a:lnTo>
                    <a:lnTo>
                      <a:pt x="7" y="8"/>
                    </a:lnTo>
                    <a:lnTo>
                      <a:pt x="8" y="10"/>
                    </a:lnTo>
                    <a:lnTo>
                      <a:pt x="10" y="14"/>
                    </a:lnTo>
                    <a:lnTo>
                      <a:pt x="13" y="18"/>
                    </a:lnTo>
                    <a:lnTo>
                      <a:pt x="17" y="21"/>
                    </a:lnTo>
                    <a:lnTo>
                      <a:pt x="19" y="22"/>
                    </a:lnTo>
                    <a:lnTo>
                      <a:pt x="21" y="23"/>
                    </a:lnTo>
                    <a:lnTo>
                      <a:pt x="26" y="24"/>
                    </a:lnTo>
                    <a:lnTo>
                      <a:pt x="31" y="25"/>
                    </a:lnTo>
                    <a:lnTo>
                      <a:pt x="30" y="31"/>
                    </a:lnTo>
                    <a:lnTo>
                      <a:pt x="25" y="31"/>
                    </a:lnTo>
                    <a:lnTo>
                      <a:pt x="19" y="29"/>
                    </a:lnTo>
                    <a:lnTo>
                      <a:pt x="16" y="27"/>
                    </a:lnTo>
                    <a:lnTo>
                      <a:pt x="13" y="26"/>
                    </a:lnTo>
                    <a:lnTo>
                      <a:pt x="9" y="22"/>
                    </a:lnTo>
                    <a:lnTo>
                      <a:pt x="5" y="17"/>
                    </a:lnTo>
                    <a:lnTo>
                      <a:pt x="2" y="12"/>
                    </a:lnTo>
                    <a:lnTo>
                      <a:pt x="1" y="9"/>
                    </a:lnTo>
                    <a:lnTo>
                      <a:pt x="0" y="6"/>
                    </a:lnTo>
                    <a:lnTo>
                      <a:pt x="0" y="0"/>
                    </a:lnTo>
                    <a:lnTo>
                      <a:pt x="6" y="0"/>
                    </a:lnTo>
                    <a:close/>
                  </a:path>
                </a:pathLst>
              </a:custGeom>
              <a:solidFill>
                <a:srgbClr val="000000"/>
              </a:solidFill>
              <a:ln w="9525">
                <a:noFill/>
                <a:round/>
                <a:headEnd/>
                <a:tailEnd/>
              </a:ln>
            </p:spPr>
            <p:txBody>
              <a:bodyPr/>
              <a:lstStyle/>
              <a:p>
                <a:endParaRPr lang="he-IL"/>
              </a:p>
            </p:txBody>
          </p:sp>
          <p:sp>
            <p:nvSpPr>
              <p:cNvPr id="647" name="Freeform 243"/>
              <p:cNvSpPr>
                <a:spLocks/>
              </p:cNvSpPr>
              <p:nvPr/>
            </p:nvSpPr>
            <p:spPr bwMode="auto">
              <a:xfrm>
                <a:off x="4198" y="2661"/>
                <a:ext cx="31" cy="32"/>
              </a:xfrm>
              <a:custGeom>
                <a:avLst/>
                <a:gdLst>
                  <a:gd name="T0" fmla="*/ 0 w 31"/>
                  <a:gd name="T1" fmla="*/ 26 h 32"/>
                  <a:gd name="T2" fmla="*/ 5 w 31"/>
                  <a:gd name="T3" fmla="*/ 25 h 32"/>
                  <a:gd name="T4" fmla="*/ 7 w 31"/>
                  <a:gd name="T5" fmla="*/ 25 h 32"/>
                  <a:gd name="T6" fmla="*/ 10 w 31"/>
                  <a:gd name="T7" fmla="*/ 24 h 32"/>
                  <a:gd name="T8" fmla="*/ 14 w 31"/>
                  <a:gd name="T9" fmla="*/ 22 h 32"/>
                  <a:gd name="T10" fmla="*/ 18 w 31"/>
                  <a:gd name="T11" fmla="*/ 19 h 32"/>
                  <a:gd name="T12" fmla="*/ 21 w 31"/>
                  <a:gd name="T13" fmla="*/ 15 h 32"/>
                  <a:gd name="T14" fmla="*/ 22 w 31"/>
                  <a:gd name="T15" fmla="*/ 13 h 32"/>
                  <a:gd name="T16" fmla="*/ 23 w 31"/>
                  <a:gd name="T17" fmla="*/ 11 h 32"/>
                  <a:gd name="T18" fmla="*/ 25 w 31"/>
                  <a:gd name="T19" fmla="*/ 6 h 32"/>
                  <a:gd name="T20" fmla="*/ 25 w 31"/>
                  <a:gd name="T21" fmla="*/ 0 h 32"/>
                  <a:gd name="T22" fmla="*/ 31 w 31"/>
                  <a:gd name="T23" fmla="*/ 1 h 32"/>
                  <a:gd name="T24" fmla="*/ 31 w 31"/>
                  <a:gd name="T25" fmla="*/ 7 h 32"/>
                  <a:gd name="T26" fmla="*/ 29 w 31"/>
                  <a:gd name="T27" fmla="*/ 13 h 32"/>
                  <a:gd name="T28" fmla="*/ 27 w 31"/>
                  <a:gd name="T29" fmla="*/ 16 h 32"/>
                  <a:gd name="T30" fmla="*/ 26 w 31"/>
                  <a:gd name="T31" fmla="*/ 19 h 32"/>
                  <a:gd name="T32" fmla="*/ 22 w 31"/>
                  <a:gd name="T33" fmla="*/ 23 h 32"/>
                  <a:gd name="T34" fmla="*/ 17 w 31"/>
                  <a:gd name="T35" fmla="*/ 27 h 32"/>
                  <a:gd name="T36" fmla="*/ 12 w 31"/>
                  <a:gd name="T37" fmla="*/ 30 h 32"/>
                  <a:gd name="T38" fmla="*/ 9 w 31"/>
                  <a:gd name="T39" fmla="*/ 31 h 32"/>
                  <a:gd name="T40" fmla="*/ 6 w 31"/>
                  <a:gd name="T41" fmla="*/ 32 h 32"/>
                  <a:gd name="T42" fmla="*/ 0 w 31"/>
                  <a:gd name="T43" fmla="*/ 32 h 32"/>
                  <a:gd name="T44" fmla="*/ 0 w 31"/>
                  <a:gd name="T45" fmla="*/ 26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32"/>
                  <a:gd name="T71" fmla="*/ 31 w 31"/>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32">
                    <a:moveTo>
                      <a:pt x="0" y="26"/>
                    </a:moveTo>
                    <a:lnTo>
                      <a:pt x="5" y="25"/>
                    </a:lnTo>
                    <a:lnTo>
                      <a:pt x="7" y="25"/>
                    </a:lnTo>
                    <a:lnTo>
                      <a:pt x="10" y="24"/>
                    </a:lnTo>
                    <a:lnTo>
                      <a:pt x="14" y="22"/>
                    </a:lnTo>
                    <a:lnTo>
                      <a:pt x="18" y="19"/>
                    </a:lnTo>
                    <a:lnTo>
                      <a:pt x="21" y="15"/>
                    </a:lnTo>
                    <a:lnTo>
                      <a:pt x="22" y="13"/>
                    </a:lnTo>
                    <a:lnTo>
                      <a:pt x="23" y="11"/>
                    </a:lnTo>
                    <a:lnTo>
                      <a:pt x="25" y="6"/>
                    </a:lnTo>
                    <a:lnTo>
                      <a:pt x="25" y="0"/>
                    </a:lnTo>
                    <a:lnTo>
                      <a:pt x="31" y="1"/>
                    </a:lnTo>
                    <a:lnTo>
                      <a:pt x="31" y="7"/>
                    </a:lnTo>
                    <a:lnTo>
                      <a:pt x="29" y="13"/>
                    </a:lnTo>
                    <a:lnTo>
                      <a:pt x="27" y="16"/>
                    </a:lnTo>
                    <a:lnTo>
                      <a:pt x="26" y="19"/>
                    </a:lnTo>
                    <a:lnTo>
                      <a:pt x="22" y="23"/>
                    </a:lnTo>
                    <a:lnTo>
                      <a:pt x="17" y="27"/>
                    </a:lnTo>
                    <a:lnTo>
                      <a:pt x="12" y="30"/>
                    </a:lnTo>
                    <a:lnTo>
                      <a:pt x="9" y="31"/>
                    </a:lnTo>
                    <a:lnTo>
                      <a:pt x="6" y="32"/>
                    </a:lnTo>
                    <a:lnTo>
                      <a:pt x="0" y="32"/>
                    </a:lnTo>
                    <a:lnTo>
                      <a:pt x="0" y="26"/>
                    </a:lnTo>
                    <a:close/>
                  </a:path>
                </a:pathLst>
              </a:custGeom>
              <a:solidFill>
                <a:srgbClr val="000000"/>
              </a:solidFill>
              <a:ln w="9525">
                <a:noFill/>
                <a:round/>
                <a:headEnd/>
                <a:tailEnd/>
              </a:ln>
            </p:spPr>
            <p:txBody>
              <a:bodyPr/>
              <a:lstStyle/>
              <a:p>
                <a:endParaRPr lang="he-IL"/>
              </a:p>
            </p:txBody>
          </p:sp>
          <p:sp>
            <p:nvSpPr>
              <p:cNvPr id="648" name="Freeform 244"/>
              <p:cNvSpPr>
                <a:spLocks/>
              </p:cNvSpPr>
              <p:nvPr/>
            </p:nvSpPr>
            <p:spPr bwMode="auto">
              <a:xfrm>
                <a:off x="4197" y="2687"/>
                <a:ext cx="1" cy="6"/>
              </a:xfrm>
              <a:custGeom>
                <a:avLst/>
                <a:gdLst>
                  <a:gd name="T0" fmla="*/ 0 w 1"/>
                  <a:gd name="T1" fmla="*/ 6 h 6"/>
                  <a:gd name="T2" fmla="*/ 1 w 1"/>
                  <a:gd name="T3" fmla="*/ 6 h 6"/>
                  <a:gd name="T4" fmla="*/ 1 w 1"/>
                  <a:gd name="T5" fmla="*/ 0 h 6"/>
                  <a:gd name="T6" fmla="*/ 0 w 1"/>
                  <a:gd name="T7" fmla="*/ 6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6"/>
                    </a:moveTo>
                    <a:lnTo>
                      <a:pt x="1" y="6"/>
                    </a:lnTo>
                    <a:lnTo>
                      <a:pt x="1" y="0"/>
                    </a:lnTo>
                    <a:lnTo>
                      <a:pt x="0" y="6"/>
                    </a:lnTo>
                    <a:close/>
                  </a:path>
                </a:pathLst>
              </a:custGeom>
              <a:solidFill>
                <a:srgbClr val="000000"/>
              </a:solidFill>
              <a:ln w="9525">
                <a:noFill/>
                <a:round/>
                <a:headEnd/>
                <a:tailEnd/>
              </a:ln>
            </p:spPr>
            <p:txBody>
              <a:bodyPr/>
              <a:lstStyle/>
              <a:p>
                <a:endParaRPr lang="he-IL"/>
              </a:p>
            </p:txBody>
          </p:sp>
          <p:sp>
            <p:nvSpPr>
              <p:cNvPr id="649" name="Freeform 245"/>
              <p:cNvSpPr>
                <a:spLocks/>
              </p:cNvSpPr>
              <p:nvPr/>
            </p:nvSpPr>
            <p:spPr bwMode="auto">
              <a:xfrm>
                <a:off x="4197" y="2631"/>
                <a:ext cx="32" cy="31"/>
              </a:xfrm>
              <a:custGeom>
                <a:avLst/>
                <a:gdLst>
                  <a:gd name="T0" fmla="*/ 26 w 32"/>
                  <a:gd name="T1" fmla="*/ 31 h 31"/>
                  <a:gd name="T2" fmla="*/ 26 w 32"/>
                  <a:gd name="T3" fmla="*/ 26 h 31"/>
                  <a:gd name="T4" fmla="*/ 25 w 32"/>
                  <a:gd name="T5" fmla="*/ 24 h 31"/>
                  <a:gd name="T6" fmla="*/ 24 w 32"/>
                  <a:gd name="T7" fmla="*/ 21 h 31"/>
                  <a:gd name="T8" fmla="*/ 22 w 32"/>
                  <a:gd name="T9" fmla="*/ 17 h 31"/>
                  <a:gd name="T10" fmla="*/ 19 w 32"/>
                  <a:gd name="T11" fmla="*/ 13 h 31"/>
                  <a:gd name="T12" fmla="*/ 15 w 32"/>
                  <a:gd name="T13" fmla="*/ 10 h 31"/>
                  <a:gd name="T14" fmla="*/ 13 w 32"/>
                  <a:gd name="T15" fmla="*/ 9 h 31"/>
                  <a:gd name="T16" fmla="*/ 11 w 32"/>
                  <a:gd name="T17" fmla="*/ 8 h 31"/>
                  <a:gd name="T18" fmla="*/ 6 w 32"/>
                  <a:gd name="T19" fmla="*/ 6 h 31"/>
                  <a:gd name="T20" fmla="*/ 0 w 32"/>
                  <a:gd name="T21" fmla="*/ 6 h 31"/>
                  <a:gd name="T22" fmla="*/ 1 w 32"/>
                  <a:gd name="T23" fmla="*/ 0 h 31"/>
                  <a:gd name="T24" fmla="*/ 7 w 32"/>
                  <a:gd name="T25" fmla="*/ 0 h 31"/>
                  <a:gd name="T26" fmla="*/ 13 w 32"/>
                  <a:gd name="T27" fmla="*/ 2 h 31"/>
                  <a:gd name="T28" fmla="*/ 16 w 32"/>
                  <a:gd name="T29" fmla="*/ 3 h 31"/>
                  <a:gd name="T30" fmla="*/ 18 w 32"/>
                  <a:gd name="T31" fmla="*/ 5 h 31"/>
                  <a:gd name="T32" fmla="*/ 23 w 32"/>
                  <a:gd name="T33" fmla="*/ 9 h 31"/>
                  <a:gd name="T34" fmla="*/ 27 w 32"/>
                  <a:gd name="T35" fmla="*/ 13 h 31"/>
                  <a:gd name="T36" fmla="*/ 30 w 32"/>
                  <a:gd name="T37" fmla="*/ 19 h 31"/>
                  <a:gd name="T38" fmla="*/ 31 w 32"/>
                  <a:gd name="T39" fmla="*/ 22 h 31"/>
                  <a:gd name="T40" fmla="*/ 32 w 32"/>
                  <a:gd name="T41" fmla="*/ 25 h 31"/>
                  <a:gd name="T42" fmla="*/ 32 w 32"/>
                  <a:gd name="T43" fmla="*/ 31 h 31"/>
                  <a:gd name="T44" fmla="*/ 26 w 32"/>
                  <a:gd name="T45" fmla="*/ 31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1"/>
                  <a:gd name="T71" fmla="*/ 32 w 32"/>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1">
                    <a:moveTo>
                      <a:pt x="26" y="31"/>
                    </a:moveTo>
                    <a:lnTo>
                      <a:pt x="26" y="26"/>
                    </a:lnTo>
                    <a:lnTo>
                      <a:pt x="25" y="24"/>
                    </a:lnTo>
                    <a:lnTo>
                      <a:pt x="24" y="21"/>
                    </a:lnTo>
                    <a:lnTo>
                      <a:pt x="22" y="17"/>
                    </a:lnTo>
                    <a:lnTo>
                      <a:pt x="19" y="13"/>
                    </a:lnTo>
                    <a:lnTo>
                      <a:pt x="15" y="10"/>
                    </a:lnTo>
                    <a:lnTo>
                      <a:pt x="13" y="9"/>
                    </a:lnTo>
                    <a:lnTo>
                      <a:pt x="11" y="8"/>
                    </a:lnTo>
                    <a:lnTo>
                      <a:pt x="6" y="6"/>
                    </a:lnTo>
                    <a:lnTo>
                      <a:pt x="0" y="6"/>
                    </a:lnTo>
                    <a:lnTo>
                      <a:pt x="1" y="0"/>
                    </a:lnTo>
                    <a:lnTo>
                      <a:pt x="7" y="0"/>
                    </a:lnTo>
                    <a:lnTo>
                      <a:pt x="13" y="2"/>
                    </a:lnTo>
                    <a:lnTo>
                      <a:pt x="16" y="3"/>
                    </a:lnTo>
                    <a:lnTo>
                      <a:pt x="18" y="5"/>
                    </a:lnTo>
                    <a:lnTo>
                      <a:pt x="23" y="9"/>
                    </a:lnTo>
                    <a:lnTo>
                      <a:pt x="27" y="13"/>
                    </a:lnTo>
                    <a:lnTo>
                      <a:pt x="30" y="19"/>
                    </a:lnTo>
                    <a:lnTo>
                      <a:pt x="31" y="22"/>
                    </a:lnTo>
                    <a:lnTo>
                      <a:pt x="32" y="25"/>
                    </a:lnTo>
                    <a:lnTo>
                      <a:pt x="32" y="31"/>
                    </a:lnTo>
                    <a:lnTo>
                      <a:pt x="26" y="31"/>
                    </a:lnTo>
                    <a:close/>
                  </a:path>
                </a:pathLst>
              </a:custGeom>
              <a:solidFill>
                <a:srgbClr val="000000"/>
              </a:solidFill>
              <a:ln w="9525">
                <a:noFill/>
                <a:round/>
                <a:headEnd/>
                <a:tailEnd/>
              </a:ln>
            </p:spPr>
            <p:txBody>
              <a:bodyPr/>
              <a:lstStyle/>
              <a:p>
                <a:endParaRPr lang="he-IL"/>
              </a:p>
            </p:txBody>
          </p:sp>
          <p:sp>
            <p:nvSpPr>
              <p:cNvPr id="650" name="Freeform 246"/>
              <p:cNvSpPr>
                <a:spLocks/>
              </p:cNvSpPr>
              <p:nvPr/>
            </p:nvSpPr>
            <p:spPr bwMode="auto">
              <a:xfrm>
                <a:off x="4223" y="2661"/>
                <a:ext cx="6" cy="1"/>
              </a:xfrm>
              <a:custGeom>
                <a:avLst/>
                <a:gdLst>
                  <a:gd name="T0" fmla="*/ 6 w 6"/>
                  <a:gd name="T1" fmla="*/ 1 h 1"/>
                  <a:gd name="T2" fmla="*/ 0 w 6"/>
                  <a:gd name="T3" fmla="*/ 1 h 1"/>
                  <a:gd name="T4" fmla="*/ 0 w 6"/>
                  <a:gd name="T5" fmla="*/ 0 h 1"/>
                  <a:gd name="T6" fmla="*/ 6 w 6"/>
                  <a:gd name="T7" fmla="*/ 1 h 1"/>
                  <a:gd name="T8" fmla="*/ 0 60000 65536"/>
                  <a:gd name="T9" fmla="*/ 0 60000 65536"/>
                  <a:gd name="T10" fmla="*/ 0 60000 65536"/>
                  <a:gd name="T11" fmla="*/ 0 60000 65536"/>
                  <a:gd name="T12" fmla="*/ 0 w 6"/>
                  <a:gd name="T13" fmla="*/ 0 h 1"/>
                  <a:gd name="T14" fmla="*/ 6 w 6"/>
                  <a:gd name="T15" fmla="*/ 1 h 1"/>
                </a:gdLst>
                <a:ahLst/>
                <a:cxnLst>
                  <a:cxn ang="T8">
                    <a:pos x="T0" y="T1"/>
                  </a:cxn>
                  <a:cxn ang="T9">
                    <a:pos x="T2" y="T3"/>
                  </a:cxn>
                  <a:cxn ang="T10">
                    <a:pos x="T4" y="T5"/>
                  </a:cxn>
                  <a:cxn ang="T11">
                    <a:pos x="T6" y="T7"/>
                  </a:cxn>
                </a:cxnLst>
                <a:rect l="T12" t="T13" r="T14" b="T15"/>
                <a:pathLst>
                  <a:path w="6" h="1">
                    <a:moveTo>
                      <a:pt x="6" y="1"/>
                    </a:moveTo>
                    <a:lnTo>
                      <a:pt x="0" y="1"/>
                    </a:lnTo>
                    <a:lnTo>
                      <a:pt x="0" y="0"/>
                    </a:lnTo>
                    <a:lnTo>
                      <a:pt x="6" y="1"/>
                    </a:lnTo>
                    <a:close/>
                  </a:path>
                </a:pathLst>
              </a:custGeom>
              <a:solidFill>
                <a:srgbClr val="000000"/>
              </a:solidFill>
              <a:ln w="9525">
                <a:noFill/>
                <a:round/>
                <a:headEnd/>
                <a:tailEnd/>
              </a:ln>
            </p:spPr>
            <p:txBody>
              <a:bodyPr/>
              <a:lstStyle/>
              <a:p>
                <a:endParaRPr lang="he-IL"/>
              </a:p>
            </p:txBody>
          </p:sp>
          <p:sp>
            <p:nvSpPr>
              <p:cNvPr id="651" name="Freeform 247"/>
              <p:cNvSpPr>
                <a:spLocks/>
              </p:cNvSpPr>
              <p:nvPr/>
            </p:nvSpPr>
            <p:spPr bwMode="auto">
              <a:xfrm>
                <a:off x="4167" y="2631"/>
                <a:ext cx="31" cy="31"/>
              </a:xfrm>
              <a:custGeom>
                <a:avLst/>
                <a:gdLst>
                  <a:gd name="T0" fmla="*/ 31 w 31"/>
                  <a:gd name="T1" fmla="*/ 6 h 31"/>
                  <a:gd name="T2" fmla="*/ 26 w 31"/>
                  <a:gd name="T3" fmla="*/ 6 h 31"/>
                  <a:gd name="T4" fmla="*/ 24 w 31"/>
                  <a:gd name="T5" fmla="*/ 7 h 31"/>
                  <a:gd name="T6" fmla="*/ 22 w 31"/>
                  <a:gd name="T7" fmla="*/ 8 h 31"/>
                  <a:gd name="T8" fmla="*/ 17 w 31"/>
                  <a:gd name="T9" fmla="*/ 10 h 31"/>
                  <a:gd name="T10" fmla="*/ 13 w 31"/>
                  <a:gd name="T11" fmla="*/ 13 h 31"/>
                  <a:gd name="T12" fmla="*/ 10 w 31"/>
                  <a:gd name="T13" fmla="*/ 17 h 31"/>
                  <a:gd name="T14" fmla="*/ 9 w 31"/>
                  <a:gd name="T15" fmla="*/ 19 h 31"/>
                  <a:gd name="T16" fmla="*/ 8 w 31"/>
                  <a:gd name="T17" fmla="*/ 21 h 31"/>
                  <a:gd name="T18" fmla="*/ 6 w 31"/>
                  <a:gd name="T19" fmla="*/ 26 h 31"/>
                  <a:gd name="T20" fmla="*/ 6 w 31"/>
                  <a:gd name="T21" fmla="*/ 31 h 31"/>
                  <a:gd name="T22" fmla="*/ 0 w 31"/>
                  <a:gd name="T23" fmla="*/ 31 h 31"/>
                  <a:gd name="T24" fmla="*/ 0 w 31"/>
                  <a:gd name="T25" fmla="*/ 25 h 31"/>
                  <a:gd name="T26" fmla="*/ 2 w 31"/>
                  <a:gd name="T27" fmla="*/ 19 h 31"/>
                  <a:gd name="T28" fmla="*/ 3 w 31"/>
                  <a:gd name="T29" fmla="*/ 16 h 31"/>
                  <a:gd name="T30" fmla="*/ 5 w 31"/>
                  <a:gd name="T31" fmla="*/ 13 h 31"/>
                  <a:gd name="T32" fmla="*/ 9 w 31"/>
                  <a:gd name="T33" fmla="*/ 9 h 31"/>
                  <a:gd name="T34" fmla="*/ 13 w 31"/>
                  <a:gd name="T35" fmla="*/ 5 h 31"/>
                  <a:gd name="T36" fmla="*/ 19 w 31"/>
                  <a:gd name="T37" fmla="*/ 2 h 31"/>
                  <a:gd name="T38" fmla="*/ 21 w 31"/>
                  <a:gd name="T39" fmla="*/ 1 h 31"/>
                  <a:gd name="T40" fmla="*/ 25 w 31"/>
                  <a:gd name="T41" fmla="*/ 0 h 31"/>
                  <a:gd name="T42" fmla="*/ 30 w 31"/>
                  <a:gd name="T43" fmla="*/ 0 h 31"/>
                  <a:gd name="T44" fmla="*/ 31 w 31"/>
                  <a:gd name="T45" fmla="*/ 6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31"/>
                  <a:gd name="T71" fmla="*/ 31 w 31"/>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31">
                    <a:moveTo>
                      <a:pt x="31" y="6"/>
                    </a:moveTo>
                    <a:lnTo>
                      <a:pt x="26" y="6"/>
                    </a:lnTo>
                    <a:lnTo>
                      <a:pt x="24" y="7"/>
                    </a:lnTo>
                    <a:lnTo>
                      <a:pt x="22" y="8"/>
                    </a:lnTo>
                    <a:lnTo>
                      <a:pt x="17" y="10"/>
                    </a:lnTo>
                    <a:lnTo>
                      <a:pt x="13" y="13"/>
                    </a:lnTo>
                    <a:lnTo>
                      <a:pt x="10" y="17"/>
                    </a:lnTo>
                    <a:lnTo>
                      <a:pt x="9" y="19"/>
                    </a:lnTo>
                    <a:lnTo>
                      <a:pt x="8" y="21"/>
                    </a:lnTo>
                    <a:lnTo>
                      <a:pt x="6" y="26"/>
                    </a:lnTo>
                    <a:lnTo>
                      <a:pt x="6" y="31"/>
                    </a:lnTo>
                    <a:lnTo>
                      <a:pt x="0" y="31"/>
                    </a:lnTo>
                    <a:lnTo>
                      <a:pt x="0" y="25"/>
                    </a:lnTo>
                    <a:lnTo>
                      <a:pt x="2" y="19"/>
                    </a:lnTo>
                    <a:lnTo>
                      <a:pt x="3" y="16"/>
                    </a:lnTo>
                    <a:lnTo>
                      <a:pt x="5" y="13"/>
                    </a:lnTo>
                    <a:lnTo>
                      <a:pt x="9" y="9"/>
                    </a:lnTo>
                    <a:lnTo>
                      <a:pt x="13" y="5"/>
                    </a:lnTo>
                    <a:lnTo>
                      <a:pt x="19" y="2"/>
                    </a:lnTo>
                    <a:lnTo>
                      <a:pt x="21" y="1"/>
                    </a:lnTo>
                    <a:lnTo>
                      <a:pt x="25" y="0"/>
                    </a:lnTo>
                    <a:lnTo>
                      <a:pt x="30" y="0"/>
                    </a:lnTo>
                    <a:lnTo>
                      <a:pt x="31" y="6"/>
                    </a:lnTo>
                    <a:close/>
                  </a:path>
                </a:pathLst>
              </a:custGeom>
              <a:solidFill>
                <a:srgbClr val="000000"/>
              </a:solidFill>
              <a:ln w="9525">
                <a:noFill/>
                <a:round/>
                <a:headEnd/>
                <a:tailEnd/>
              </a:ln>
            </p:spPr>
            <p:txBody>
              <a:bodyPr/>
              <a:lstStyle/>
              <a:p>
                <a:endParaRPr lang="he-IL"/>
              </a:p>
            </p:txBody>
          </p:sp>
          <p:sp>
            <p:nvSpPr>
              <p:cNvPr id="652" name="Freeform 248"/>
              <p:cNvSpPr>
                <a:spLocks/>
              </p:cNvSpPr>
              <p:nvPr/>
            </p:nvSpPr>
            <p:spPr bwMode="auto">
              <a:xfrm>
                <a:off x="4197" y="2631"/>
                <a:ext cx="1" cy="6"/>
              </a:xfrm>
              <a:custGeom>
                <a:avLst/>
                <a:gdLst>
                  <a:gd name="T0" fmla="*/ 1 w 1"/>
                  <a:gd name="T1" fmla="*/ 0 h 6"/>
                  <a:gd name="T2" fmla="*/ 0 w 1"/>
                  <a:gd name="T3" fmla="*/ 0 h 6"/>
                  <a:gd name="T4" fmla="*/ 1 w 1"/>
                  <a:gd name="T5" fmla="*/ 6 h 6"/>
                  <a:gd name="T6" fmla="*/ 0 w 1"/>
                  <a:gd name="T7" fmla="*/ 6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0" y="0"/>
                    </a:lnTo>
                    <a:lnTo>
                      <a:pt x="1" y="6"/>
                    </a:lnTo>
                    <a:lnTo>
                      <a:pt x="0" y="6"/>
                    </a:lnTo>
                    <a:lnTo>
                      <a:pt x="1" y="0"/>
                    </a:lnTo>
                    <a:close/>
                  </a:path>
                </a:pathLst>
              </a:custGeom>
              <a:solidFill>
                <a:srgbClr val="000000"/>
              </a:solidFill>
              <a:ln w="9525">
                <a:noFill/>
                <a:round/>
                <a:headEnd/>
                <a:tailEnd/>
              </a:ln>
            </p:spPr>
            <p:txBody>
              <a:bodyPr/>
              <a:lstStyle/>
              <a:p>
                <a:endParaRPr lang="he-IL"/>
              </a:p>
            </p:txBody>
          </p:sp>
          <p:sp>
            <p:nvSpPr>
              <p:cNvPr id="653" name="Freeform 249"/>
              <p:cNvSpPr>
                <a:spLocks/>
              </p:cNvSpPr>
              <p:nvPr/>
            </p:nvSpPr>
            <p:spPr bwMode="auto">
              <a:xfrm>
                <a:off x="4167" y="2662"/>
                <a:ext cx="6" cy="1"/>
              </a:xfrm>
              <a:custGeom>
                <a:avLst/>
                <a:gdLst>
                  <a:gd name="T0" fmla="*/ 0 w 6"/>
                  <a:gd name="T1" fmla="*/ 0 h 1"/>
                  <a:gd name="T2" fmla="*/ 6 w 6"/>
                  <a:gd name="T3" fmla="*/ 0 h 1"/>
                  <a:gd name="T4" fmla="*/ 0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6" y="0"/>
                    </a:lnTo>
                    <a:lnTo>
                      <a:pt x="0" y="0"/>
                    </a:lnTo>
                    <a:close/>
                  </a:path>
                </a:pathLst>
              </a:custGeom>
              <a:solidFill>
                <a:srgbClr val="000000"/>
              </a:solidFill>
              <a:ln w="9525">
                <a:noFill/>
                <a:round/>
                <a:headEnd/>
                <a:tailEnd/>
              </a:ln>
            </p:spPr>
            <p:txBody>
              <a:bodyPr/>
              <a:lstStyle/>
              <a:p>
                <a:endParaRPr lang="he-IL"/>
              </a:p>
            </p:txBody>
          </p:sp>
          <p:sp>
            <p:nvSpPr>
              <p:cNvPr id="654" name="Freeform 250"/>
              <p:cNvSpPr>
                <a:spLocks/>
              </p:cNvSpPr>
              <p:nvPr/>
            </p:nvSpPr>
            <p:spPr bwMode="auto">
              <a:xfrm>
                <a:off x="4219" y="2725"/>
                <a:ext cx="24" cy="28"/>
              </a:xfrm>
              <a:custGeom>
                <a:avLst/>
                <a:gdLst>
                  <a:gd name="T0" fmla="*/ 0 w 24"/>
                  <a:gd name="T1" fmla="*/ 24 h 28"/>
                  <a:gd name="T2" fmla="*/ 5 w 24"/>
                  <a:gd name="T3" fmla="*/ 28 h 28"/>
                  <a:gd name="T4" fmla="*/ 24 w 24"/>
                  <a:gd name="T5" fmla="*/ 4 h 28"/>
                  <a:gd name="T6" fmla="*/ 19 w 24"/>
                  <a:gd name="T7" fmla="*/ 0 h 28"/>
                  <a:gd name="T8" fmla="*/ 0 w 24"/>
                  <a:gd name="T9" fmla="*/ 24 h 28"/>
                  <a:gd name="T10" fmla="*/ 0 60000 65536"/>
                  <a:gd name="T11" fmla="*/ 0 60000 65536"/>
                  <a:gd name="T12" fmla="*/ 0 60000 65536"/>
                  <a:gd name="T13" fmla="*/ 0 60000 65536"/>
                  <a:gd name="T14" fmla="*/ 0 60000 65536"/>
                  <a:gd name="T15" fmla="*/ 0 w 24"/>
                  <a:gd name="T16" fmla="*/ 0 h 28"/>
                  <a:gd name="T17" fmla="*/ 24 w 24"/>
                  <a:gd name="T18" fmla="*/ 28 h 28"/>
                </a:gdLst>
                <a:ahLst/>
                <a:cxnLst>
                  <a:cxn ang="T10">
                    <a:pos x="T0" y="T1"/>
                  </a:cxn>
                  <a:cxn ang="T11">
                    <a:pos x="T2" y="T3"/>
                  </a:cxn>
                  <a:cxn ang="T12">
                    <a:pos x="T4" y="T5"/>
                  </a:cxn>
                  <a:cxn ang="T13">
                    <a:pos x="T6" y="T7"/>
                  </a:cxn>
                  <a:cxn ang="T14">
                    <a:pos x="T8" y="T9"/>
                  </a:cxn>
                </a:cxnLst>
                <a:rect l="T15" t="T16" r="T17" b="T18"/>
                <a:pathLst>
                  <a:path w="24" h="28">
                    <a:moveTo>
                      <a:pt x="0" y="24"/>
                    </a:moveTo>
                    <a:lnTo>
                      <a:pt x="5" y="28"/>
                    </a:lnTo>
                    <a:lnTo>
                      <a:pt x="24" y="4"/>
                    </a:lnTo>
                    <a:lnTo>
                      <a:pt x="19" y="0"/>
                    </a:lnTo>
                    <a:lnTo>
                      <a:pt x="0" y="24"/>
                    </a:lnTo>
                    <a:close/>
                  </a:path>
                </a:pathLst>
              </a:custGeom>
              <a:solidFill>
                <a:srgbClr val="000000"/>
              </a:solidFill>
              <a:ln w="9525">
                <a:noFill/>
                <a:round/>
                <a:headEnd/>
                <a:tailEnd/>
              </a:ln>
            </p:spPr>
            <p:txBody>
              <a:bodyPr/>
              <a:lstStyle/>
              <a:p>
                <a:endParaRPr lang="he-IL"/>
              </a:p>
            </p:txBody>
          </p:sp>
          <p:sp>
            <p:nvSpPr>
              <p:cNvPr id="655" name="Freeform 251"/>
              <p:cNvSpPr>
                <a:spLocks/>
              </p:cNvSpPr>
              <p:nvPr/>
            </p:nvSpPr>
            <p:spPr bwMode="auto">
              <a:xfrm>
                <a:off x="4215" y="2705"/>
                <a:ext cx="28" cy="25"/>
              </a:xfrm>
              <a:custGeom>
                <a:avLst/>
                <a:gdLst>
                  <a:gd name="T0" fmla="*/ 24 w 28"/>
                  <a:gd name="T1" fmla="*/ 25 h 25"/>
                  <a:gd name="T2" fmla="*/ 28 w 28"/>
                  <a:gd name="T3" fmla="*/ 20 h 25"/>
                  <a:gd name="T4" fmla="*/ 4 w 28"/>
                  <a:gd name="T5" fmla="*/ 0 h 25"/>
                  <a:gd name="T6" fmla="*/ 0 w 28"/>
                  <a:gd name="T7" fmla="*/ 4 h 25"/>
                  <a:gd name="T8" fmla="*/ 24 w 28"/>
                  <a:gd name="T9" fmla="*/ 25 h 25"/>
                  <a:gd name="T10" fmla="*/ 0 60000 65536"/>
                  <a:gd name="T11" fmla="*/ 0 60000 65536"/>
                  <a:gd name="T12" fmla="*/ 0 60000 65536"/>
                  <a:gd name="T13" fmla="*/ 0 60000 65536"/>
                  <a:gd name="T14" fmla="*/ 0 60000 65536"/>
                  <a:gd name="T15" fmla="*/ 0 w 28"/>
                  <a:gd name="T16" fmla="*/ 0 h 25"/>
                  <a:gd name="T17" fmla="*/ 28 w 28"/>
                  <a:gd name="T18" fmla="*/ 25 h 25"/>
                </a:gdLst>
                <a:ahLst/>
                <a:cxnLst>
                  <a:cxn ang="T10">
                    <a:pos x="T0" y="T1"/>
                  </a:cxn>
                  <a:cxn ang="T11">
                    <a:pos x="T2" y="T3"/>
                  </a:cxn>
                  <a:cxn ang="T12">
                    <a:pos x="T4" y="T5"/>
                  </a:cxn>
                  <a:cxn ang="T13">
                    <a:pos x="T6" y="T7"/>
                  </a:cxn>
                  <a:cxn ang="T14">
                    <a:pos x="T8" y="T9"/>
                  </a:cxn>
                </a:cxnLst>
                <a:rect l="T15" t="T16" r="T17" b="T18"/>
                <a:pathLst>
                  <a:path w="28" h="25">
                    <a:moveTo>
                      <a:pt x="24" y="25"/>
                    </a:moveTo>
                    <a:lnTo>
                      <a:pt x="28" y="20"/>
                    </a:lnTo>
                    <a:lnTo>
                      <a:pt x="4" y="0"/>
                    </a:lnTo>
                    <a:lnTo>
                      <a:pt x="0" y="4"/>
                    </a:lnTo>
                    <a:lnTo>
                      <a:pt x="24" y="25"/>
                    </a:lnTo>
                    <a:close/>
                  </a:path>
                </a:pathLst>
              </a:custGeom>
              <a:solidFill>
                <a:srgbClr val="000000"/>
              </a:solidFill>
              <a:ln w="9525">
                <a:noFill/>
                <a:round/>
                <a:headEnd/>
                <a:tailEnd/>
              </a:ln>
            </p:spPr>
            <p:txBody>
              <a:bodyPr/>
              <a:lstStyle/>
              <a:p>
                <a:endParaRPr lang="he-IL"/>
              </a:p>
            </p:txBody>
          </p:sp>
          <p:sp>
            <p:nvSpPr>
              <p:cNvPr id="656" name="Freeform 252"/>
              <p:cNvSpPr>
                <a:spLocks/>
              </p:cNvSpPr>
              <p:nvPr/>
            </p:nvSpPr>
            <p:spPr bwMode="auto">
              <a:xfrm>
                <a:off x="4238" y="2725"/>
                <a:ext cx="7" cy="5"/>
              </a:xfrm>
              <a:custGeom>
                <a:avLst/>
                <a:gdLst>
                  <a:gd name="T0" fmla="*/ 5 w 7"/>
                  <a:gd name="T1" fmla="*/ 4 h 5"/>
                  <a:gd name="T2" fmla="*/ 7 w 7"/>
                  <a:gd name="T3" fmla="*/ 2 h 5"/>
                  <a:gd name="T4" fmla="*/ 5 w 7"/>
                  <a:gd name="T5" fmla="*/ 0 h 5"/>
                  <a:gd name="T6" fmla="*/ 1 w 7"/>
                  <a:gd name="T7" fmla="*/ 5 h 5"/>
                  <a:gd name="T8" fmla="*/ 0 w 7"/>
                  <a:gd name="T9" fmla="*/ 0 h 5"/>
                  <a:gd name="T10" fmla="*/ 5 w 7"/>
                  <a:gd name="T11" fmla="*/ 4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5" y="4"/>
                    </a:moveTo>
                    <a:lnTo>
                      <a:pt x="7" y="2"/>
                    </a:lnTo>
                    <a:lnTo>
                      <a:pt x="5" y="0"/>
                    </a:lnTo>
                    <a:lnTo>
                      <a:pt x="1" y="5"/>
                    </a:lnTo>
                    <a:lnTo>
                      <a:pt x="0" y="0"/>
                    </a:lnTo>
                    <a:lnTo>
                      <a:pt x="5" y="4"/>
                    </a:lnTo>
                    <a:close/>
                  </a:path>
                </a:pathLst>
              </a:custGeom>
              <a:solidFill>
                <a:srgbClr val="000000"/>
              </a:solidFill>
              <a:ln w="9525">
                <a:noFill/>
                <a:round/>
                <a:headEnd/>
                <a:tailEnd/>
              </a:ln>
            </p:spPr>
            <p:txBody>
              <a:bodyPr/>
              <a:lstStyle/>
              <a:p>
                <a:endParaRPr lang="he-IL"/>
              </a:p>
            </p:txBody>
          </p:sp>
          <p:sp>
            <p:nvSpPr>
              <p:cNvPr id="657" name="Freeform 253"/>
              <p:cNvSpPr>
                <a:spLocks/>
              </p:cNvSpPr>
              <p:nvPr/>
            </p:nvSpPr>
            <p:spPr bwMode="auto">
              <a:xfrm>
                <a:off x="4198" y="2704"/>
                <a:ext cx="20" cy="9"/>
              </a:xfrm>
              <a:custGeom>
                <a:avLst/>
                <a:gdLst>
                  <a:gd name="T0" fmla="*/ 20 w 20"/>
                  <a:gd name="T1" fmla="*/ 6 h 9"/>
                  <a:gd name="T2" fmla="*/ 16 w 20"/>
                  <a:gd name="T3" fmla="*/ 7 h 9"/>
                  <a:gd name="T4" fmla="*/ 11 w 20"/>
                  <a:gd name="T5" fmla="*/ 8 h 9"/>
                  <a:gd name="T6" fmla="*/ 6 w 20"/>
                  <a:gd name="T7" fmla="*/ 9 h 9"/>
                  <a:gd name="T8" fmla="*/ 1 w 20"/>
                  <a:gd name="T9" fmla="*/ 9 h 9"/>
                  <a:gd name="T10" fmla="*/ 0 w 20"/>
                  <a:gd name="T11" fmla="*/ 3 h 9"/>
                  <a:gd name="T12" fmla="*/ 5 w 20"/>
                  <a:gd name="T13" fmla="*/ 3 h 9"/>
                  <a:gd name="T14" fmla="*/ 9 w 20"/>
                  <a:gd name="T15" fmla="*/ 2 h 9"/>
                  <a:gd name="T16" fmla="*/ 14 w 20"/>
                  <a:gd name="T17" fmla="*/ 2 h 9"/>
                  <a:gd name="T18" fmla="*/ 18 w 20"/>
                  <a:gd name="T19" fmla="*/ 0 h 9"/>
                  <a:gd name="T20" fmla="*/ 20 w 20"/>
                  <a:gd name="T21" fmla="*/ 6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9"/>
                  <a:gd name="T35" fmla="*/ 20 w 20"/>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9">
                    <a:moveTo>
                      <a:pt x="20" y="6"/>
                    </a:moveTo>
                    <a:lnTo>
                      <a:pt x="16" y="7"/>
                    </a:lnTo>
                    <a:lnTo>
                      <a:pt x="11" y="8"/>
                    </a:lnTo>
                    <a:lnTo>
                      <a:pt x="6" y="9"/>
                    </a:lnTo>
                    <a:lnTo>
                      <a:pt x="1" y="9"/>
                    </a:lnTo>
                    <a:lnTo>
                      <a:pt x="0" y="3"/>
                    </a:lnTo>
                    <a:lnTo>
                      <a:pt x="5" y="3"/>
                    </a:lnTo>
                    <a:lnTo>
                      <a:pt x="9" y="2"/>
                    </a:lnTo>
                    <a:lnTo>
                      <a:pt x="14" y="2"/>
                    </a:lnTo>
                    <a:lnTo>
                      <a:pt x="18" y="0"/>
                    </a:lnTo>
                    <a:lnTo>
                      <a:pt x="20" y="6"/>
                    </a:lnTo>
                    <a:close/>
                  </a:path>
                </a:pathLst>
              </a:custGeom>
              <a:solidFill>
                <a:srgbClr val="000000"/>
              </a:solidFill>
              <a:ln w="9525">
                <a:noFill/>
                <a:round/>
                <a:headEnd/>
                <a:tailEnd/>
              </a:ln>
            </p:spPr>
            <p:txBody>
              <a:bodyPr/>
              <a:lstStyle/>
              <a:p>
                <a:endParaRPr lang="he-IL"/>
              </a:p>
            </p:txBody>
          </p:sp>
          <p:sp>
            <p:nvSpPr>
              <p:cNvPr id="658" name="Freeform 254"/>
              <p:cNvSpPr>
                <a:spLocks/>
              </p:cNvSpPr>
              <p:nvPr/>
            </p:nvSpPr>
            <p:spPr bwMode="auto">
              <a:xfrm>
                <a:off x="4215" y="2703"/>
                <a:ext cx="4" cy="7"/>
              </a:xfrm>
              <a:custGeom>
                <a:avLst/>
                <a:gdLst>
                  <a:gd name="T0" fmla="*/ 4 w 4"/>
                  <a:gd name="T1" fmla="*/ 2 h 7"/>
                  <a:gd name="T2" fmla="*/ 2 w 4"/>
                  <a:gd name="T3" fmla="*/ 0 h 7"/>
                  <a:gd name="T4" fmla="*/ 1 w 4"/>
                  <a:gd name="T5" fmla="*/ 1 h 7"/>
                  <a:gd name="T6" fmla="*/ 3 w 4"/>
                  <a:gd name="T7" fmla="*/ 7 h 7"/>
                  <a:gd name="T8" fmla="*/ 0 w 4"/>
                  <a:gd name="T9" fmla="*/ 6 h 7"/>
                  <a:gd name="T10" fmla="*/ 4 w 4"/>
                  <a:gd name="T11" fmla="*/ 2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4" y="2"/>
                    </a:moveTo>
                    <a:lnTo>
                      <a:pt x="2" y="0"/>
                    </a:lnTo>
                    <a:lnTo>
                      <a:pt x="1" y="1"/>
                    </a:lnTo>
                    <a:lnTo>
                      <a:pt x="3" y="7"/>
                    </a:lnTo>
                    <a:lnTo>
                      <a:pt x="0" y="6"/>
                    </a:lnTo>
                    <a:lnTo>
                      <a:pt x="4" y="2"/>
                    </a:lnTo>
                    <a:close/>
                  </a:path>
                </a:pathLst>
              </a:custGeom>
              <a:solidFill>
                <a:srgbClr val="000000"/>
              </a:solidFill>
              <a:ln w="9525">
                <a:noFill/>
                <a:round/>
                <a:headEnd/>
                <a:tailEnd/>
              </a:ln>
            </p:spPr>
            <p:txBody>
              <a:bodyPr/>
              <a:lstStyle/>
              <a:p>
                <a:endParaRPr lang="he-IL"/>
              </a:p>
            </p:txBody>
          </p:sp>
          <p:sp>
            <p:nvSpPr>
              <p:cNvPr id="659" name="Freeform 255"/>
              <p:cNvSpPr>
                <a:spLocks/>
              </p:cNvSpPr>
              <p:nvPr/>
            </p:nvSpPr>
            <p:spPr bwMode="auto">
              <a:xfrm>
                <a:off x="4148" y="2662"/>
                <a:ext cx="51" cy="51"/>
              </a:xfrm>
              <a:custGeom>
                <a:avLst/>
                <a:gdLst>
                  <a:gd name="T0" fmla="*/ 50 w 51"/>
                  <a:gd name="T1" fmla="*/ 51 h 51"/>
                  <a:gd name="T2" fmla="*/ 45 w 51"/>
                  <a:gd name="T3" fmla="*/ 51 h 51"/>
                  <a:gd name="T4" fmla="*/ 40 w 51"/>
                  <a:gd name="T5" fmla="*/ 50 h 51"/>
                  <a:gd name="T6" fmla="*/ 36 w 51"/>
                  <a:gd name="T7" fmla="*/ 49 h 51"/>
                  <a:gd name="T8" fmla="*/ 31 w 51"/>
                  <a:gd name="T9" fmla="*/ 48 h 51"/>
                  <a:gd name="T10" fmla="*/ 27 w 51"/>
                  <a:gd name="T11" fmla="*/ 45 h 51"/>
                  <a:gd name="T12" fmla="*/ 22 w 51"/>
                  <a:gd name="T13" fmla="*/ 43 h 51"/>
                  <a:gd name="T14" fmla="*/ 15 w 51"/>
                  <a:gd name="T15" fmla="*/ 37 h 51"/>
                  <a:gd name="T16" fmla="*/ 11 w 51"/>
                  <a:gd name="T17" fmla="*/ 33 h 51"/>
                  <a:gd name="T18" fmla="*/ 9 w 51"/>
                  <a:gd name="T19" fmla="*/ 29 h 51"/>
                  <a:gd name="T20" fmla="*/ 6 w 51"/>
                  <a:gd name="T21" fmla="*/ 25 h 51"/>
                  <a:gd name="T22" fmla="*/ 4 w 51"/>
                  <a:gd name="T23" fmla="*/ 20 h 51"/>
                  <a:gd name="T24" fmla="*/ 2 w 51"/>
                  <a:gd name="T25" fmla="*/ 16 h 51"/>
                  <a:gd name="T26" fmla="*/ 1 w 51"/>
                  <a:gd name="T27" fmla="*/ 11 h 51"/>
                  <a:gd name="T28" fmla="*/ 0 w 51"/>
                  <a:gd name="T29" fmla="*/ 6 h 51"/>
                  <a:gd name="T30" fmla="*/ 0 w 51"/>
                  <a:gd name="T31" fmla="*/ 1 h 51"/>
                  <a:gd name="T32" fmla="*/ 6 w 51"/>
                  <a:gd name="T33" fmla="*/ 0 h 51"/>
                  <a:gd name="T34" fmla="*/ 6 w 51"/>
                  <a:gd name="T35" fmla="*/ 5 h 51"/>
                  <a:gd name="T36" fmla="*/ 7 w 51"/>
                  <a:gd name="T37" fmla="*/ 10 h 51"/>
                  <a:gd name="T38" fmla="*/ 8 w 51"/>
                  <a:gd name="T39" fmla="*/ 14 h 51"/>
                  <a:gd name="T40" fmla="*/ 10 w 51"/>
                  <a:gd name="T41" fmla="*/ 18 h 51"/>
                  <a:gd name="T42" fmla="*/ 11 w 51"/>
                  <a:gd name="T43" fmla="*/ 22 h 51"/>
                  <a:gd name="T44" fmla="*/ 14 w 51"/>
                  <a:gd name="T45" fmla="*/ 26 h 51"/>
                  <a:gd name="T46" fmla="*/ 16 w 51"/>
                  <a:gd name="T47" fmla="*/ 29 h 51"/>
                  <a:gd name="T48" fmla="*/ 19 w 51"/>
                  <a:gd name="T49" fmla="*/ 32 h 51"/>
                  <a:gd name="T50" fmla="*/ 26 w 51"/>
                  <a:gd name="T51" fmla="*/ 38 h 51"/>
                  <a:gd name="T52" fmla="*/ 30 w 51"/>
                  <a:gd name="T53" fmla="*/ 40 h 51"/>
                  <a:gd name="T54" fmla="*/ 33 w 51"/>
                  <a:gd name="T55" fmla="*/ 42 h 51"/>
                  <a:gd name="T56" fmla="*/ 38 w 51"/>
                  <a:gd name="T57" fmla="*/ 43 h 51"/>
                  <a:gd name="T58" fmla="*/ 42 w 51"/>
                  <a:gd name="T59" fmla="*/ 44 h 51"/>
                  <a:gd name="T60" fmla="*/ 46 w 51"/>
                  <a:gd name="T61" fmla="*/ 45 h 51"/>
                  <a:gd name="T62" fmla="*/ 51 w 51"/>
                  <a:gd name="T63" fmla="*/ 45 h 51"/>
                  <a:gd name="T64" fmla="*/ 50 w 51"/>
                  <a:gd name="T65" fmla="*/ 51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51"/>
                  <a:gd name="T101" fmla="*/ 51 w 51"/>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51">
                    <a:moveTo>
                      <a:pt x="50" y="51"/>
                    </a:moveTo>
                    <a:lnTo>
                      <a:pt x="45" y="51"/>
                    </a:lnTo>
                    <a:lnTo>
                      <a:pt x="40" y="50"/>
                    </a:lnTo>
                    <a:lnTo>
                      <a:pt x="36" y="49"/>
                    </a:lnTo>
                    <a:lnTo>
                      <a:pt x="31" y="48"/>
                    </a:lnTo>
                    <a:lnTo>
                      <a:pt x="27" y="45"/>
                    </a:lnTo>
                    <a:lnTo>
                      <a:pt x="22" y="43"/>
                    </a:lnTo>
                    <a:lnTo>
                      <a:pt x="15" y="37"/>
                    </a:lnTo>
                    <a:lnTo>
                      <a:pt x="11" y="33"/>
                    </a:lnTo>
                    <a:lnTo>
                      <a:pt x="9" y="29"/>
                    </a:lnTo>
                    <a:lnTo>
                      <a:pt x="6" y="25"/>
                    </a:lnTo>
                    <a:lnTo>
                      <a:pt x="4" y="20"/>
                    </a:lnTo>
                    <a:lnTo>
                      <a:pt x="2" y="16"/>
                    </a:lnTo>
                    <a:lnTo>
                      <a:pt x="1" y="11"/>
                    </a:lnTo>
                    <a:lnTo>
                      <a:pt x="0" y="6"/>
                    </a:lnTo>
                    <a:lnTo>
                      <a:pt x="0" y="1"/>
                    </a:lnTo>
                    <a:lnTo>
                      <a:pt x="6" y="0"/>
                    </a:lnTo>
                    <a:lnTo>
                      <a:pt x="6" y="5"/>
                    </a:lnTo>
                    <a:lnTo>
                      <a:pt x="7" y="10"/>
                    </a:lnTo>
                    <a:lnTo>
                      <a:pt x="8" y="14"/>
                    </a:lnTo>
                    <a:lnTo>
                      <a:pt x="10" y="18"/>
                    </a:lnTo>
                    <a:lnTo>
                      <a:pt x="11" y="22"/>
                    </a:lnTo>
                    <a:lnTo>
                      <a:pt x="14" y="26"/>
                    </a:lnTo>
                    <a:lnTo>
                      <a:pt x="16" y="29"/>
                    </a:lnTo>
                    <a:lnTo>
                      <a:pt x="19" y="32"/>
                    </a:lnTo>
                    <a:lnTo>
                      <a:pt x="26" y="38"/>
                    </a:lnTo>
                    <a:lnTo>
                      <a:pt x="30" y="40"/>
                    </a:lnTo>
                    <a:lnTo>
                      <a:pt x="33" y="42"/>
                    </a:lnTo>
                    <a:lnTo>
                      <a:pt x="38" y="43"/>
                    </a:lnTo>
                    <a:lnTo>
                      <a:pt x="42" y="44"/>
                    </a:lnTo>
                    <a:lnTo>
                      <a:pt x="46" y="45"/>
                    </a:lnTo>
                    <a:lnTo>
                      <a:pt x="51" y="45"/>
                    </a:lnTo>
                    <a:lnTo>
                      <a:pt x="50" y="51"/>
                    </a:lnTo>
                    <a:close/>
                  </a:path>
                </a:pathLst>
              </a:custGeom>
              <a:solidFill>
                <a:srgbClr val="000000"/>
              </a:solidFill>
              <a:ln w="9525">
                <a:noFill/>
                <a:round/>
                <a:headEnd/>
                <a:tailEnd/>
              </a:ln>
            </p:spPr>
            <p:txBody>
              <a:bodyPr/>
              <a:lstStyle/>
              <a:p>
                <a:endParaRPr lang="he-IL"/>
              </a:p>
            </p:txBody>
          </p:sp>
          <p:sp>
            <p:nvSpPr>
              <p:cNvPr id="660" name="Freeform 256"/>
              <p:cNvSpPr>
                <a:spLocks/>
              </p:cNvSpPr>
              <p:nvPr/>
            </p:nvSpPr>
            <p:spPr bwMode="auto">
              <a:xfrm>
                <a:off x="4198" y="2707"/>
                <a:ext cx="1" cy="6"/>
              </a:xfrm>
              <a:custGeom>
                <a:avLst/>
                <a:gdLst>
                  <a:gd name="T0" fmla="*/ 1 w 1"/>
                  <a:gd name="T1" fmla="*/ 6 h 6"/>
                  <a:gd name="T2" fmla="*/ 0 w 1"/>
                  <a:gd name="T3" fmla="*/ 6 h 6"/>
                  <a:gd name="T4" fmla="*/ 1 w 1"/>
                  <a:gd name="T5" fmla="*/ 0 h 6"/>
                  <a:gd name="T6" fmla="*/ 0 w 1"/>
                  <a:gd name="T7" fmla="*/ 0 h 6"/>
                  <a:gd name="T8" fmla="*/ 1 w 1"/>
                  <a:gd name="T9" fmla="*/ 6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6"/>
                    </a:moveTo>
                    <a:lnTo>
                      <a:pt x="0" y="6"/>
                    </a:lnTo>
                    <a:lnTo>
                      <a:pt x="1" y="0"/>
                    </a:lnTo>
                    <a:lnTo>
                      <a:pt x="0" y="0"/>
                    </a:lnTo>
                    <a:lnTo>
                      <a:pt x="1" y="6"/>
                    </a:lnTo>
                    <a:close/>
                  </a:path>
                </a:pathLst>
              </a:custGeom>
              <a:solidFill>
                <a:srgbClr val="000000"/>
              </a:solidFill>
              <a:ln w="9525">
                <a:noFill/>
                <a:round/>
                <a:headEnd/>
                <a:tailEnd/>
              </a:ln>
            </p:spPr>
            <p:txBody>
              <a:bodyPr/>
              <a:lstStyle/>
              <a:p>
                <a:endParaRPr lang="he-IL"/>
              </a:p>
            </p:txBody>
          </p:sp>
          <p:sp>
            <p:nvSpPr>
              <p:cNvPr id="661" name="Freeform 257"/>
              <p:cNvSpPr>
                <a:spLocks/>
              </p:cNvSpPr>
              <p:nvPr/>
            </p:nvSpPr>
            <p:spPr bwMode="auto">
              <a:xfrm>
                <a:off x="4148" y="2612"/>
                <a:ext cx="51" cy="51"/>
              </a:xfrm>
              <a:custGeom>
                <a:avLst/>
                <a:gdLst>
                  <a:gd name="T0" fmla="*/ 0 w 51"/>
                  <a:gd name="T1" fmla="*/ 50 h 51"/>
                  <a:gd name="T2" fmla="*/ 0 w 51"/>
                  <a:gd name="T3" fmla="*/ 45 h 51"/>
                  <a:gd name="T4" fmla="*/ 1 w 51"/>
                  <a:gd name="T5" fmla="*/ 40 h 51"/>
                  <a:gd name="T6" fmla="*/ 2 w 51"/>
                  <a:gd name="T7" fmla="*/ 36 h 51"/>
                  <a:gd name="T8" fmla="*/ 4 w 51"/>
                  <a:gd name="T9" fmla="*/ 31 h 51"/>
                  <a:gd name="T10" fmla="*/ 6 w 51"/>
                  <a:gd name="T11" fmla="*/ 26 h 51"/>
                  <a:gd name="T12" fmla="*/ 9 w 51"/>
                  <a:gd name="T13" fmla="*/ 22 h 51"/>
                  <a:gd name="T14" fmla="*/ 11 w 51"/>
                  <a:gd name="T15" fmla="*/ 18 h 51"/>
                  <a:gd name="T16" fmla="*/ 15 w 51"/>
                  <a:gd name="T17" fmla="*/ 15 h 51"/>
                  <a:gd name="T18" fmla="*/ 18 w 51"/>
                  <a:gd name="T19" fmla="*/ 12 h 51"/>
                  <a:gd name="T20" fmla="*/ 22 w 51"/>
                  <a:gd name="T21" fmla="*/ 9 h 51"/>
                  <a:gd name="T22" fmla="*/ 27 w 51"/>
                  <a:gd name="T23" fmla="*/ 6 h 51"/>
                  <a:gd name="T24" fmla="*/ 31 w 51"/>
                  <a:gd name="T25" fmla="*/ 4 h 51"/>
                  <a:gd name="T26" fmla="*/ 36 w 51"/>
                  <a:gd name="T27" fmla="*/ 2 h 51"/>
                  <a:gd name="T28" fmla="*/ 40 w 51"/>
                  <a:gd name="T29" fmla="*/ 1 h 51"/>
                  <a:gd name="T30" fmla="*/ 46 w 51"/>
                  <a:gd name="T31" fmla="*/ 0 h 51"/>
                  <a:gd name="T32" fmla="*/ 51 w 51"/>
                  <a:gd name="T33" fmla="*/ 0 h 51"/>
                  <a:gd name="T34" fmla="*/ 51 w 51"/>
                  <a:gd name="T35" fmla="*/ 6 h 51"/>
                  <a:gd name="T36" fmla="*/ 46 w 51"/>
                  <a:gd name="T37" fmla="*/ 7 h 51"/>
                  <a:gd name="T38" fmla="*/ 42 w 51"/>
                  <a:gd name="T39" fmla="*/ 7 h 51"/>
                  <a:gd name="T40" fmla="*/ 37 w 51"/>
                  <a:gd name="T41" fmla="*/ 8 h 51"/>
                  <a:gd name="T42" fmla="*/ 33 w 51"/>
                  <a:gd name="T43" fmla="*/ 10 h 51"/>
                  <a:gd name="T44" fmla="*/ 30 w 51"/>
                  <a:gd name="T45" fmla="*/ 12 h 51"/>
                  <a:gd name="T46" fmla="*/ 26 w 51"/>
                  <a:gd name="T47" fmla="*/ 14 h 51"/>
                  <a:gd name="T48" fmla="*/ 22 w 51"/>
                  <a:gd name="T49" fmla="*/ 16 h 51"/>
                  <a:gd name="T50" fmla="*/ 19 w 51"/>
                  <a:gd name="T51" fmla="*/ 19 h 51"/>
                  <a:gd name="T52" fmla="*/ 16 w 51"/>
                  <a:gd name="T53" fmla="*/ 22 h 51"/>
                  <a:gd name="T54" fmla="*/ 14 w 51"/>
                  <a:gd name="T55" fmla="*/ 26 h 51"/>
                  <a:gd name="T56" fmla="*/ 11 w 51"/>
                  <a:gd name="T57" fmla="*/ 30 h 51"/>
                  <a:gd name="T58" fmla="*/ 10 w 51"/>
                  <a:gd name="T59" fmla="*/ 33 h 51"/>
                  <a:gd name="T60" fmla="*/ 8 w 51"/>
                  <a:gd name="T61" fmla="*/ 38 h 51"/>
                  <a:gd name="T62" fmla="*/ 7 w 51"/>
                  <a:gd name="T63" fmla="*/ 42 h 51"/>
                  <a:gd name="T64" fmla="*/ 6 w 51"/>
                  <a:gd name="T65" fmla="*/ 46 h 51"/>
                  <a:gd name="T66" fmla="*/ 6 w 51"/>
                  <a:gd name="T67" fmla="*/ 51 h 51"/>
                  <a:gd name="T68" fmla="*/ 0 w 51"/>
                  <a:gd name="T69" fmla="*/ 50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
                  <a:gd name="T106" fmla="*/ 0 h 51"/>
                  <a:gd name="T107" fmla="*/ 51 w 51"/>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 h="51">
                    <a:moveTo>
                      <a:pt x="0" y="50"/>
                    </a:moveTo>
                    <a:lnTo>
                      <a:pt x="0" y="45"/>
                    </a:lnTo>
                    <a:lnTo>
                      <a:pt x="1" y="40"/>
                    </a:lnTo>
                    <a:lnTo>
                      <a:pt x="2" y="36"/>
                    </a:lnTo>
                    <a:lnTo>
                      <a:pt x="4" y="31"/>
                    </a:lnTo>
                    <a:lnTo>
                      <a:pt x="6" y="26"/>
                    </a:lnTo>
                    <a:lnTo>
                      <a:pt x="9" y="22"/>
                    </a:lnTo>
                    <a:lnTo>
                      <a:pt x="11" y="18"/>
                    </a:lnTo>
                    <a:lnTo>
                      <a:pt x="15" y="15"/>
                    </a:lnTo>
                    <a:lnTo>
                      <a:pt x="18" y="12"/>
                    </a:lnTo>
                    <a:lnTo>
                      <a:pt x="22" y="9"/>
                    </a:lnTo>
                    <a:lnTo>
                      <a:pt x="27" y="6"/>
                    </a:lnTo>
                    <a:lnTo>
                      <a:pt x="31" y="4"/>
                    </a:lnTo>
                    <a:lnTo>
                      <a:pt x="36" y="2"/>
                    </a:lnTo>
                    <a:lnTo>
                      <a:pt x="40" y="1"/>
                    </a:lnTo>
                    <a:lnTo>
                      <a:pt x="46" y="0"/>
                    </a:lnTo>
                    <a:lnTo>
                      <a:pt x="51" y="0"/>
                    </a:lnTo>
                    <a:lnTo>
                      <a:pt x="51" y="6"/>
                    </a:lnTo>
                    <a:lnTo>
                      <a:pt x="46" y="7"/>
                    </a:lnTo>
                    <a:lnTo>
                      <a:pt x="42" y="7"/>
                    </a:lnTo>
                    <a:lnTo>
                      <a:pt x="37" y="8"/>
                    </a:lnTo>
                    <a:lnTo>
                      <a:pt x="33" y="10"/>
                    </a:lnTo>
                    <a:lnTo>
                      <a:pt x="30" y="12"/>
                    </a:lnTo>
                    <a:lnTo>
                      <a:pt x="26" y="14"/>
                    </a:lnTo>
                    <a:lnTo>
                      <a:pt x="22" y="16"/>
                    </a:lnTo>
                    <a:lnTo>
                      <a:pt x="19" y="19"/>
                    </a:lnTo>
                    <a:lnTo>
                      <a:pt x="16" y="22"/>
                    </a:lnTo>
                    <a:lnTo>
                      <a:pt x="14" y="26"/>
                    </a:lnTo>
                    <a:lnTo>
                      <a:pt x="11" y="30"/>
                    </a:lnTo>
                    <a:lnTo>
                      <a:pt x="10" y="33"/>
                    </a:lnTo>
                    <a:lnTo>
                      <a:pt x="8" y="38"/>
                    </a:lnTo>
                    <a:lnTo>
                      <a:pt x="7" y="42"/>
                    </a:lnTo>
                    <a:lnTo>
                      <a:pt x="6" y="46"/>
                    </a:lnTo>
                    <a:lnTo>
                      <a:pt x="6" y="51"/>
                    </a:lnTo>
                    <a:lnTo>
                      <a:pt x="0" y="50"/>
                    </a:lnTo>
                    <a:close/>
                  </a:path>
                </a:pathLst>
              </a:custGeom>
              <a:solidFill>
                <a:srgbClr val="000000"/>
              </a:solidFill>
              <a:ln w="9525">
                <a:noFill/>
                <a:round/>
                <a:headEnd/>
                <a:tailEnd/>
              </a:ln>
            </p:spPr>
            <p:txBody>
              <a:bodyPr/>
              <a:lstStyle/>
              <a:p>
                <a:endParaRPr lang="he-IL"/>
              </a:p>
            </p:txBody>
          </p:sp>
          <p:sp>
            <p:nvSpPr>
              <p:cNvPr id="662" name="Freeform 258"/>
              <p:cNvSpPr>
                <a:spLocks/>
              </p:cNvSpPr>
              <p:nvPr/>
            </p:nvSpPr>
            <p:spPr bwMode="auto">
              <a:xfrm>
                <a:off x="4148" y="2662"/>
                <a:ext cx="6" cy="1"/>
              </a:xfrm>
              <a:custGeom>
                <a:avLst/>
                <a:gdLst>
                  <a:gd name="T0" fmla="*/ 0 w 6"/>
                  <a:gd name="T1" fmla="*/ 1 h 1"/>
                  <a:gd name="T2" fmla="*/ 0 w 6"/>
                  <a:gd name="T3" fmla="*/ 0 h 1"/>
                  <a:gd name="T4" fmla="*/ 6 w 6"/>
                  <a:gd name="T5" fmla="*/ 1 h 1"/>
                  <a:gd name="T6" fmla="*/ 6 w 6"/>
                  <a:gd name="T7" fmla="*/ 0 h 1"/>
                  <a:gd name="T8" fmla="*/ 0 w 6"/>
                  <a:gd name="T9" fmla="*/ 1 h 1"/>
                  <a:gd name="T10" fmla="*/ 0 60000 65536"/>
                  <a:gd name="T11" fmla="*/ 0 60000 65536"/>
                  <a:gd name="T12" fmla="*/ 0 60000 65536"/>
                  <a:gd name="T13" fmla="*/ 0 60000 65536"/>
                  <a:gd name="T14" fmla="*/ 0 60000 65536"/>
                  <a:gd name="T15" fmla="*/ 0 w 6"/>
                  <a:gd name="T16" fmla="*/ 0 h 1"/>
                  <a:gd name="T17" fmla="*/ 6 w 6"/>
                  <a:gd name="T18" fmla="*/ 1 h 1"/>
                </a:gdLst>
                <a:ahLst/>
                <a:cxnLst>
                  <a:cxn ang="T10">
                    <a:pos x="T0" y="T1"/>
                  </a:cxn>
                  <a:cxn ang="T11">
                    <a:pos x="T2" y="T3"/>
                  </a:cxn>
                  <a:cxn ang="T12">
                    <a:pos x="T4" y="T5"/>
                  </a:cxn>
                  <a:cxn ang="T13">
                    <a:pos x="T6" y="T7"/>
                  </a:cxn>
                  <a:cxn ang="T14">
                    <a:pos x="T8" y="T9"/>
                  </a:cxn>
                </a:cxnLst>
                <a:rect l="T15" t="T16" r="T17" b="T18"/>
                <a:pathLst>
                  <a:path w="6" h="1">
                    <a:moveTo>
                      <a:pt x="0" y="1"/>
                    </a:moveTo>
                    <a:lnTo>
                      <a:pt x="0" y="0"/>
                    </a:lnTo>
                    <a:lnTo>
                      <a:pt x="6" y="1"/>
                    </a:lnTo>
                    <a:lnTo>
                      <a:pt x="6" y="0"/>
                    </a:lnTo>
                    <a:lnTo>
                      <a:pt x="0" y="1"/>
                    </a:lnTo>
                    <a:close/>
                  </a:path>
                </a:pathLst>
              </a:custGeom>
              <a:solidFill>
                <a:srgbClr val="000000"/>
              </a:solidFill>
              <a:ln w="9525">
                <a:noFill/>
                <a:round/>
                <a:headEnd/>
                <a:tailEnd/>
              </a:ln>
            </p:spPr>
            <p:txBody>
              <a:bodyPr/>
              <a:lstStyle/>
              <a:p>
                <a:endParaRPr lang="he-IL"/>
              </a:p>
            </p:txBody>
          </p:sp>
          <p:sp>
            <p:nvSpPr>
              <p:cNvPr id="663" name="Freeform 259"/>
              <p:cNvSpPr>
                <a:spLocks/>
              </p:cNvSpPr>
              <p:nvPr/>
            </p:nvSpPr>
            <p:spPr bwMode="auto">
              <a:xfrm>
                <a:off x="4198" y="2612"/>
                <a:ext cx="51" cy="51"/>
              </a:xfrm>
              <a:custGeom>
                <a:avLst/>
                <a:gdLst>
                  <a:gd name="T0" fmla="*/ 1 w 51"/>
                  <a:gd name="T1" fmla="*/ 0 h 51"/>
                  <a:gd name="T2" fmla="*/ 6 w 51"/>
                  <a:gd name="T3" fmla="*/ 0 h 51"/>
                  <a:gd name="T4" fmla="*/ 11 w 51"/>
                  <a:gd name="T5" fmla="*/ 1 h 51"/>
                  <a:gd name="T6" fmla="*/ 16 w 51"/>
                  <a:gd name="T7" fmla="*/ 2 h 51"/>
                  <a:gd name="T8" fmla="*/ 21 w 51"/>
                  <a:gd name="T9" fmla="*/ 4 h 51"/>
                  <a:gd name="T10" fmla="*/ 25 w 51"/>
                  <a:gd name="T11" fmla="*/ 6 h 51"/>
                  <a:gd name="T12" fmla="*/ 29 w 51"/>
                  <a:gd name="T13" fmla="*/ 9 h 51"/>
                  <a:gd name="T14" fmla="*/ 36 w 51"/>
                  <a:gd name="T15" fmla="*/ 15 h 51"/>
                  <a:gd name="T16" fmla="*/ 40 w 51"/>
                  <a:gd name="T17" fmla="*/ 19 h 51"/>
                  <a:gd name="T18" fmla="*/ 43 w 51"/>
                  <a:gd name="T19" fmla="*/ 22 h 51"/>
                  <a:gd name="T20" fmla="*/ 45 w 51"/>
                  <a:gd name="T21" fmla="*/ 26 h 51"/>
                  <a:gd name="T22" fmla="*/ 47 w 51"/>
                  <a:gd name="T23" fmla="*/ 31 h 51"/>
                  <a:gd name="T24" fmla="*/ 49 w 51"/>
                  <a:gd name="T25" fmla="*/ 36 h 51"/>
                  <a:gd name="T26" fmla="*/ 50 w 51"/>
                  <a:gd name="T27" fmla="*/ 40 h 51"/>
                  <a:gd name="T28" fmla="*/ 51 w 51"/>
                  <a:gd name="T29" fmla="*/ 46 h 51"/>
                  <a:gd name="T30" fmla="*/ 51 w 51"/>
                  <a:gd name="T31" fmla="*/ 51 h 51"/>
                  <a:gd name="T32" fmla="*/ 45 w 51"/>
                  <a:gd name="T33" fmla="*/ 51 h 51"/>
                  <a:gd name="T34" fmla="*/ 45 w 51"/>
                  <a:gd name="T35" fmla="*/ 46 h 51"/>
                  <a:gd name="T36" fmla="*/ 44 w 51"/>
                  <a:gd name="T37" fmla="*/ 42 h 51"/>
                  <a:gd name="T38" fmla="*/ 43 w 51"/>
                  <a:gd name="T39" fmla="*/ 38 h 51"/>
                  <a:gd name="T40" fmla="*/ 42 w 51"/>
                  <a:gd name="T41" fmla="*/ 33 h 51"/>
                  <a:gd name="T42" fmla="*/ 40 w 51"/>
                  <a:gd name="T43" fmla="*/ 29 h 51"/>
                  <a:gd name="T44" fmla="*/ 37 w 51"/>
                  <a:gd name="T45" fmla="*/ 26 h 51"/>
                  <a:gd name="T46" fmla="*/ 35 w 51"/>
                  <a:gd name="T47" fmla="*/ 22 h 51"/>
                  <a:gd name="T48" fmla="*/ 32 w 51"/>
                  <a:gd name="T49" fmla="*/ 20 h 51"/>
                  <a:gd name="T50" fmla="*/ 25 w 51"/>
                  <a:gd name="T51" fmla="*/ 14 h 51"/>
                  <a:gd name="T52" fmla="*/ 22 w 51"/>
                  <a:gd name="T53" fmla="*/ 12 h 51"/>
                  <a:gd name="T54" fmla="*/ 18 w 51"/>
                  <a:gd name="T55" fmla="*/ 10 h 51"/>
                  <a:gd name="T56" fmla="*/ 14 w 51"/>
                  <a:gd name="T57" fmla="*/ 8 h 51"/>
                  <a:gd name="T58" fmla="*/ 10 w 51"/>
                  <a:gd name="T59" fmla="*/ 7 h 51"/>
                  <a:gd name="T60" fmla="*/ 5 w 51"/>
                  <a:gd name="T61" fmla="*/ 7 h 51"/>
                  <a:gd name="T62" fmla="*/ 0 w 51"/>
                  <a:gd name="T63" fmla="*/ 6 h 51"/>
                  <a:gd name="T64" fmla="*/ 1 w 51"/>
                  <a:gd name="T65" fmla="*/ 0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51"/>
                  <a:gd name="T101" fmla="*/ 51 w 51"/>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51">
                    <a:moveTo>
                      <a:pt x="1" y="0"/>
                    </a:moveTo>
                    <a:lnTo>
                      <a:pt x="6" y="0"/>
                    </a:lnTo>
                    <a:lnTo>
                      <a:pt x="11" y="1"/>
                    </a:lnTo>
                    <a:lnTo>
                      <a:pt x="16" y="2"/>
                    </a:lnTo>
                    <a:lnTo>
                      <a:pt x="21" y="4"/>
                    </a:lnTo>
                    <a:lnTo>
                      <a:pt x="25" y="6"/>
                    </a:lnTo>
                    <a:lnTo>
                      <a:pt x="29" y="9"/>
                    </a:lnTo>
                    <a:lnTo>
                      <a:pt x="36" y="15"/>
                    </a:lnTo>
                    <a:lnTo>
                      <a:pt x="40" y="19"/>
                    </a:lnTo>
                    <a:lnTo>
                      <a:pt x="43" y="22"/>
                    </a:lnTo>
                    <a:lnTo>
                      <a:pt x="45" y="26"/>
                    </a:lnTo>
                    <a:lnTo>
                      <a:pt x="47" y="31"/>
                    </a:lnTo>
                    <a:lnTo>
                      <a:pt x="49" y="36"/>
                    </a:lnTo>
                    <a:lnTo>
                      <a:pt x="50" y="40"/>
                    </a:lnTo>
                    <a:lnTo>
                      <a:pt x="51" y="46"/>
                    </a:lnTo>
                    <a:lnTo>
                      <a:pt x="51" y="51"/>
                    </a:lnTo>
                    <a:lnTo>
                      <a:pt x="45" y="51"/>
                    </a:lnTo>
                    <a:lnTo>
                      <a:pt x="45" y="46"/>
                    </a:lnTo>
                    <a:lnTo>
                      <a:pt x="44" y="42"/>
                    </a:lnTo>
                    <a:lnTo>
                      <a:pt x="43" y="38"/>
                    </a:lnTo>
                    <a:lnTo>
                      <a:pt x="42" y="33"/>
                    </a:lnTo>
                    <a:lnTo>
                      <a:pt x="40" y="29"/>
                    </a:lnTo>
                    <a:lnTo>
                      <a:pt x="37" y="26"/>
                    </a:lnTo>
                    <a:lnTo>
                      <a:pt x="35" y="22"/>
                    </a:lnTo>
                    <a:lnTo>
                      <a:pt x="32" y="20"/>
                    </a:lnTo>
                    <a:lnTo>
                      <a:pt x="25" y="14"/>
                    </a:lnTo>
                    <a:lnTo>
                      <a:pt x="22" y="12"/>
                    </a:lnTo>
                    <a:lnTo>
                      <a:pt x="18" y="10"/>
                    </a:lnTo>
                    <a:lnTo>
                      <a:pt x="14" y="8"/>
                    </a:lnTo>
                    <a:lnTo>
                      <a:pt x="10" y="7"/>
                    </a:lnTo>
                    <a:lnTo>
                      <a:pt x="5" y="7"/>
                    </a:lnTo>
                    <a:lnTo>
                      <a:pt x="0" y="6"/>
                    </a:lnTo>
                    <a:lnTo>
                      <a:pt x="1" y="0"/>
                    </a:lnTo>
                    <a:close/>
                  </a:path>
                </a:pathLst>
              </a:custGeom>
              <a:solidFill>
                <a:srgbClr val="000000"/>
              </a:solidFill>
              <a:ln w="9525">
                <a:noFill/>
                <a:round/>
                <a:headEnd/>
                <a:tailEnd/>
              </a:ln>
            </p:spPr>
            <p:txBody>
              <a:bodyPr/>
              <a:lstStyle/>
              <a:p>
                <a:endParaRPr lang="he-IL"/>
              </a:p>
            </p:txBody>
          </p:sp>
          <p:sp>
            <p:nvSpPr>
              <p:cNvPr id="664" name="Freeform 260"/>
              <p:cNvSpPr>
                <a:spLocks/>
              </p:cNvSpPr>
              <p:nvPr/>
            </p:nvSpPr>
            <p:spPr bwMode="auto">
              <a:xfrm>
                <a:off x="4198" y="2612"/>
                <a:ext cx="1" cy="6"/>
              </a:xfrm>
              <a:custGeom>
                <a:avLst/>
                <a:gdLst>
                  <a:gd name="T0" fmla="*/ 1 w 1"/>
                  <a:gd name="T1" fmla="*/ 0 h 6"/>
                  <a:gd name="T2" fmla="*/ 0 w 1"/>
                  <a:gd name="T3" fmla="*/ 6 h 6"/>
                  <a:gd name="T4" fmla="*/ 1 w 1"/>
                  <a:gd name="T5" fmla="*/ 6 h 6"/>
                  <a:gd name="T6" fmla="*/ 1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1" y="0"/>
                    </a:moveTo>
                    <a:lnTo>
                      <a:pt x="0" y="6"/>
                    </a:lnTo>
                    <a:lnTo>
                      <a:pt x="1" y="6"/>
                    </a:lnTo>
                    <a:lnTo>
                      <a:pt x="1" y="0"/>
                    </a:lnTo>
                    <a:close/>
                  </a:path>
                </a:pathLst>
              </a:custGeom>
              <a:solidFill>
                <a:srgbClr val="000000"/>
              </a:solidFill>
              <a:ln w="9525">
                <a:noFill/>
                <a:round/>
                <a:headEnd/>
                <a:tailEnd/>
              </a:ln>
            </p:spPr>
            <p:txBody>
              <a:bodyPr/>
              <a:lstStyle/>
              <a:p>
                <a:endParaRPr lang="he-IL"/>
              </a:p>
            </p:txBody>
          </p:sp>
          <p:sp>
            <p:nvSpPr>
              <p:cNvPr id="665" name="Freeform 261"/>
              <p:cNvSpPr>
                <a:spLocks/>
              </p:cNvSpPr>
              <p:nvPr/>
            </p:nvSpPr>
            <p:spPr bwMode="auto">
              <a:xfrm>
                <a:off x="4242" y="2662"/>
                <a:ext cx="7" cy="11"/>
              </a:xfrm>
              <a:custGeom>
                <a:avLst/>
                <a:gdLst>
                  <a:gd name="T0" fmla="*/ 7 w 7"/>
                  <a:gd name="T1" fmla="*/ 1 h 11"/>
                  <a:gd name="T2" fmla="*/ 7 w 7"/>
                  <a:gd name="T3" fmla="*/ 6 h 11"/>
                  <a:gd name="T4" fmla="*/ 6 w 7"/>
                  <a:gd name="T5" fmla="*/ 11 h 11"/>
                  <a:gd name="T6" fmla="*/ 0 w 7"/>
                  <a:gd name="T7" fmla="*/ 10 h 11"/>
                  <a:gd name="T8" fmla="*/ 1 w 7"/>
                  <a:gd name="T9" fmla="*/ 5 h 11"/>
                  <a:gd name="T10" fmla="*/ 1 w 7"/>
                  <a:gd name="T11" fmla="*/ 0 h 11"/>
                  <a:gd name="T12" fmla="*/ 7 w 7"/>
                  <a:gd name="T13" fmla="*/ 1 h 11"/>
                  <a:gd name="T14" fmla="*/ 0 60000 65536"/>
                  <a:gd name="T15" fmla="*/ 0 60000 65536"/>
                  <a:gd name="T16" fmla="*/ 0 60000 65536"/>
                  <a:gd name="T17" fmla="*/ 0 60000 65536"/>
                  <a:gd name="T18" fmla="*/ 0 60000 65536"/>
                  <a:gd name="T19" fmla="*/ 0 60000 65536"/>
                  <a:gd name="T20" fmla="*/ 0 60000 65536"/>
                  <a:gd name="T21" fmla="*/ 0 w 7"/>
                  <a:gd name="T22" fmla="*/ 0 h 11"/>
                  <a:gd name="T23" fmla="*/ 7 w 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1">
                    <a:moveTo>
                      <a:pt x="7" y="1"/>
                    </a:moveTo>
                    <a:lnTo>
                      <a:pt x="7" y="6"/>
                    </a:lnTo>
                    <a:lnTo>
                      <a:pt x="6" y="11"/>
                    </a:lnTo>
                    <a:lnTo>
                      <a:pt x="0" y="10"/>
                    </a:lnTo>
                    <a:lnTo>
                      <a:pt x="1" y="5"/>
                    </a:lnTo>
                    <a:lnTo>
                      <a:pt x="1" y="0"/>
                    </a:lnTo>
                    <a:lnTo>
                      <a:pt x="7" y="1"/>
                    </a:lnTo>
                    <a:close/>
                  </a:path>
                </a:pathLst>
              </a:custGeom>
              <a:solidFill>
                <a:srgbClr val="000000"/>
              </a:solidFill>
              <a:ln w="9525">
                <a:noFill/>
                <a:round/>
                <a:headEnd/>
                <a:tailEnd/>
              </a:ln>
            </p:spPr>
            <p:txBody>
              <a:bodyPr/>
              <a:lstStyle/>
              <a:p>
                <a:endParaRPr lang="he-IL"/>
              </a:p>
            </p:txBody>
          </p:sp>
          <p:sp>
            <p:nvSpPr>
              <p:cNvPr id="666" name="Freeform 262"/>
              <p:cNvSpPr>
                <a:spLocks/>
              </p:cNvSpPr>
              <p:nvPr/>
            </p:nvSpPr>
            <p:spPr bwMode="auto">
              <a:xfrm>
                <a:off x="4243" y="2662"/>
                <a:ext cx="6" cy="1"/>
              </a:xfrm>
              <a:custGeom>
                <a:avLst/>
                <a:gdLst>
                  <a:gd name="T0" fmla="*/ 6 w 6"/>
                  <a:gd name="T1" fmla="*/ 1 h 1"/>
                  <a:gd name="T2" fmla="*/ 0 w 6"/>
                  <a:gd name="T3" fmla="*/ 0 h 1"/>
                  <a:gd name="T4" fmla="*/ 0 w 6"/>
                  <a:gd name="T5" fmla="*/ 1 h 1"/>
                  <a:gd name="T6" fmla="*/ 6 w 6"/>
                  <a:gd name="T7" fmla="*/ 1 h 1"/>
                  <a:gd name="T8" fmla="*/ 0 60000 65536"/>
                  <a:gd name="T9" fmla="*/ 0 60000 65536"/>
                  <a:gd name="T10" fmla="*/ 0 60000 65536"/>
                  <a:gd name="T11" fmla="*/ 0 60000 65536"/>
                  <a:gd name="T12" fmla="*/ 0 w 6"/>
                  <a:gd name="T13" fmla="*/ 0 h 1"/>
                  <a:gd name="T14" fmla="*/ 6 w 6"/>
                  <a:gd name="T15" fmla="*/ 1 h 1"/>
                </a:gdLst>
                <a:ahLst/>
                <a:cxnLst>
                  <a:cxn ang="T8">
                    <a:pos x="T0" y="T1"/>
                  </a:cxn>
                  <a:cxn ang="T9">
                    <a:pos x="T2" y="T3"/>
                  </a:cxn>
                  <a:cxn ang="T10">
                    <a:pos x="T4" y="T5"/>
                  </a:cxn>
                  <a:cxn ang="T11">
                    <a:pos x="T6" y="T7"/>
                  </a:cxn>
                </a:cxnLst>
                <a:rect l="T12" t="T13" r="T14" b="T15"/>
                <a:pathLst>
                  <a:path w="6" h="1">
                    <a:moveTo>
                      <a:pt x="6" y="1"/>
                    </a:moveTo>
                    <a:lnTo>
                      <a:pt x="0" y="0"/>
                    </a:lnTo>
                    <a:lnTo>
                      <a:pt x="0" y="1"/>
                    </a:lnTo>
                    <a:lnTo>
                      <a:pt x="6" y="1"/>
                    </a:lnTo>
                    <a:close/>
                  </a:path>
                </a:pathLst>
              </a:custGeom>
              <a:solidFill>
                <a:srgbClr val="000000"/>
              </a:solidFill>
              <a:ln w="9525">
                <a:noFill/>
                <a:round/>
                <a:headEnd/>
                <a:tailEnd/>
              </a:ln>
            </p:spPr>
            <p:txBody>
              <a:bodyPr/>
              <a:lstStyle/>
              <a:p>
                <a:endParaRPr lang="he-IL"/>
              </a:p>
            </p:txBody>
          </p:sp>
          <p:sp>
            <p:nvSpPr>
              <p:cNvPr id="667" name="Freeform 263"/>
              <p:cNvSpPr>
                <a:spLocks/>
              </p:cNvSpPr>
              <p:nvPr/>
            </p:nvSpPr>
            <p:spPr bwMode="auto">
              <a:xfrm>
                <a:off x="4243" y="2670"/>
                <a:ext cx="28" cy="24"/>
              </a:xfrm>
              <a:custGeom>
                <a:avLst/>
                <a:gdLst>
                  <a:gd name="T0" fmla="*/ 4 w 28"/>
                  <a:gd name="T1" fmla="*/ 0 h 24"/>
                  <a:gd name="T2" fmla="*/ 0 w 28"/>
                  <a:gd name="T3" fmla="*/ 5 h 24"/>
                  <a:gd name="T4" fmla="*/ 24 w 28"/>
                  <a:gd name="T5" fmla="*/ 24 h 24"/>
                  <a:gd name="T6" fmla="*/ 28 w 28"/>
                  <a:gd name="T7" fmla="*/ 19 h 24"/>
                  <a:gd name="T8" fmla="*/ 4 w 28"/>
                  <a:gd name="T9" fmla="*/ 0 h 24"/>
                  <a:gd name="T10" fmla="*/ 0 60000 65536"/>
                  <a:gd name="T11" fmla="*/ 0 60000 65536"/>
                  <a:gd name="T12" fmla="*/ 0 60000 65536"/>
                  <a:gd name="T13" fmla="*/ 0 60000 65536"/>
                  <a:gd name="T14" fmla="*/ 0 60000 65536"/>
                  <a:gd name="T15" fmla="*/ 0 w 28"/>
                  <a:gd name="T16" fmla="*/ 0 h 24"/>
                  <a:gd name="T17" fmla="*/ 28 w 28"/>
                  <a:gd name="T18" fmla="*/ 24 h 24"/>
                </a:gdLst>
                <a:ahLst/>
                <a:cxnLst>
                  <a:cxn ang="T10">
                    <a:pos x="T0" y="T1"/>
                  </a:cxn>
                  <a:cxn ang="T11">
                    <a:pos x="T2" y="T3"/>
                  </a:cxn>
                  <a:cxn ang="T12">
                    <a:pos x="T4" y="T5"/>
                  </a:cxn>
                  <a:cxn ang="T13">
                    <a:pos x="T6" y="T7"/>
                  </a:cxn>
                  <a:cxn ang="T14">
                    <a:pos x="T8" y="T9"/>
                  </a:cxn>
                </a:cxnLst>
                <a:rect l="T15" t="T16" r="T17" b="T18"/>
                <a:pathLst>
                  <a:path w="28" h="24">
                    <a:moveTo>
                      <a:pt x="4" y="0"/>
                    </a:moveTo>
                    <a:lnTo>
                      <a:pt x="0" y="5"/>
                    </a:lnTo>
                    <a:lnTo>
                      <a:pt x="24" y="24"/>
                    </a:lnTo>
                    <a:lnTo>
                      <a:pt x="28" y="19"/>
                    </a:lnTo>
                    <a:lnTo>
                      <a:pt x="4" y="0"/>
                    </a:lnTo>
                    <a:close/>
                  </a:path>
                </a:pathLst>
              </a:custGeom>
              <a:solidFill>
                <a:srgbClr val="000000"/>
              </a:solidFill>
              <a:ln w="9525">
                <a:noFill/>
                <a:round/>
                <a:headEnd/>
                <a:tailEnd/>
              </a:ln>
            </p:spPr>
            <p:txBody>
              <a:bodyPr/>
              <a:lstStyle/>
              <a:p>
                <a:endParaRPr lang="he-IL"/>
              </a:p>
            </p:txBody>
          </p:sp>
          <p:sp>
            <p:nvSpPr>
              <p:cNvPr id="668" name="Freeform 264"/>
              <p:cNvSpPr>
                <a:spLocks/>
              </p:cNvSpPr>
              <p:nvPr/>
            </p:nvSpPr>
            <p:spPr bwMode="auto">
              <a:xfrm>
                <a:off x="4242" y="2670"/>
                <a:ext cx="6" cy="5"/>
              </a:xfrm>
              <a:custGeom>
                <a:avLst/>
                <a:gdLst>
                  <a:gd name="T0" fmla="*/ 0 w 6"/>
                  <a:gd name="T1" fmla="*/ 2 h 5"/>
                  <a:gd name="T2" fmla="*/ 0 w 6"/>
                  <a:gd name="T3" fmla="*/ 4 h 5"/>
                  <a:gd name="T4" fmla="*/ 1 w 6"/>
                  <a:gd name="T5" fmla="*/ 5 h 5"/>
                  <a:gd name="T6" fmla="*/ 5 w 6"/>
                  <a:gd name="T7" fmla="*/ 0 h 5"/>
                  <a:gd name="T8" fmla="*/ 6 w 6"/>
                  <a:gd name="T9" fmla="*/ 3 h 5"/>
                  <a:gd name="T10" fmla="*/ 0 w 6"/>
                  <a:gd name="T11" fmla="*/ 2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2"/>
                    </a:moveTo>
                    <a:lnTo>
                      <a:pt x="0" y="4"/>
                    </a:lnTo>
                    <a:lnTo>
                      <a:pt x="1" y="5"/>
                    </a:lnTo>
                    <a:lnTo>
                      <a:pt x="5" y="0"/>
                    </a:lnTo>
                    <a:lnTo>
                      <a:pt x="6" y="3"/>
                    </a:lnTo>
                    <a:lnTo>
                      <a:pt x="0" y="2"/>
                    </a:lnTo>
                    <a:close/>
                  </a:path>
                </a:pathLst>
              </a:custGeom>
              <a:solidFill>
                <a:srgbClr val="000000"/>
              </a:solidFill>
              <a:ln w="9525">
                <a:noFill/>
                <a:round/>
                <a:headEnd/>
                <a:tailEnd/>
              </a:ln>
            </p:spPr>
            <p:txBody>
              <a:bodyPr/>
              <a:lstStyle/>
              <a:p>
                <a:endParaRPr lang="he-IL"/>
              </a:p>
            </p:txBody>
          </p:sp>
          <p:sp>
            <p:nvSpPr>
              <p:cNvPr id="669" name="Freeform 265"/>
              <p:cNvSpPr>
                <a:spLocks/>
              </p:cNvSpPr>
              <p:nvPr/>
            </p:nvSpPr>
            <p:spPr bwMode="auto">
              <a:xfrm>
                <a:off x="4267" y="2670"/>
                <a:ext cx="20" cy="23"/>
              </a:xfrm>
              <a:custGeom>
                <a:avLst/>
                <a:gdLst>
                  <a:gd name="T0" fmla="*/ 0 w 20"/>
                  <a:gd name="T1" fmla="*/ 19 h 23"/>
                  <a:gd name="T2" fmla="*/ 4 w 20"/>
                  <a:gd name="T3" fmla="*/ 23 h 23"/>
                  <a:gd name="T4" fmla="*/ 20 w 20"/>
                  <a:gd name="T5" fmla="*/ 4 h 23"/>
                  <a:gd name="T6" fmla="*/ 16 w 20"/>
                  <a:gd name="T7" fmla="*/ 0 h 23"/>
                  <a:gd name="T8" fmla="*/ 0 w 20"/>
                  <a:gd name="T9" fmla="*/ 19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19"/>
                    </a:moveTo>
                    <a:lnTo>
                      <a:pt x="4" y="23"/>
                    </a:lnTo>
                    <a:lnTo>
                      <a:pt x="20" y="4"/>
                    </a:lnTo>
                    <a:lnTo>
                      <a:pt x="16" y="0"/>
                    </a:lnTo>
                    <a:lnTo>
                      <a:pt x="0" y="19"/>
                    </a:lnTo>
                    <a:close/>
                  </a:path>
                </a:pathLst>
              </a:custGeom>
              <a:solidFill>
                <a:srgbClr val="000000"/>
              </a:solidFill>
              <a:ln w="9525">
                <a:noFill/>
                <a:round/>
                <a:headEnd/>
                <a:tailEnd/>
              </a:ln>
            </p:spPr>
            <p:txBody>
              <a:bodyPr/>
              <a:lstStyle/>
              <a:p>
                <a:endParaRPr lang="he-IL"/>
              </a:p>
            </p:txBody>
          </p:sp>
          <p:sp>
            <p:nvSpPr>
              <p:cNvPr id="670" name="Freeform 266"/>
              <p:cNvSpPr>
                <a:spLocks/>
              </p:cNvSpPr>
              <p:nvPr/>
            </p:nvSpPr>
            <p:spPr bwMode="auto">
              <a:xfrm>
                <a:off x="4267" y="2689"/>
                <a:ext cx="4" cy="7"/>
              </a:xfrm>
              <a:custGeom>
                <a:avLst/>
                <a:gdLst>
                  <a:gd name="T0" fmla="*/ 0 w 4"/>
                  <a:gd name="T1" fmla="*/ 5 h 7"/>
                  <a:gd name="T2" fmla="*/ 2 w 4"/>
                  <a:gd name="T3" fmla="*/ 7 h 7"/>
                  <a:gd name="T4" fmla="*/ 4 w 4"/>
                  <a:gd name="T5" fmla="*/ 4 h 7"/>
                  <a:gd name="T6" fmla="*/ 0 w 4"/>
                  <a:gd name="T7" fmla="*/ 0 h 7"/>
                  <a:gd name="T8" fmla="*/ 4 w 4"/>
                  <a:gd name="T9" fmla="*/ 0 h 7"/>
                  <a:gd name="T10" fmla="*/ 0 w 4"/>
                  <a:gd name="T11" fmla="*/ 5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5"/>
                    </a:moveTo>
                    <a:lnTo>
                      <a:pt x="2" y="7"/>
                    </a:lnTo>
                    <a:lnTo>
                      <a:pt x="4" y="4"/>
                    </a:lnTo>
                    <a:lnTo>
                      <a:pt x="0" y="0"/>
                    </a:lnTo>
                    <a:lnTo>
                      <a:pt x="4" y="0"/>
                    </a:lnTo>
                    <a:lnTo>
                      <a:pt x="0" y="5"/>
                    </a:lnTo>
                    <a:close/>
                  </a:path>
                </a:pathLst>
              </a:custGeom>
              <a:solidFill>
                <a:srgbClr val="000000"/>
              </a:solidFill>
              <a:ln w="9525">
                <a:noFill/>
                <a:round/>
                <a:headEnd/>
                <a:tailEnd/>
              </a:ln>
            </p:spPr>
            <p:txBody>
              <a:bodyPr/>
              <a:lstStyle/>
              <a:p>
                <a:endParaRPr lang="he-IL"/>
              </a:p>
            </p:txBody>
          </p:sp>
          <p:sp>
            <p:nvSpPr>
              <p:cNvPr id="671" name="Freeform 267"/>
              <p:cNvSpPr>
                <a:spLocks/>
              </p:cNvSpPr>
              <p:nvPr/>
            </p:nvSpPr>
            <p:spPr bwMode="auto">
              <a:xfrm>
                <a:off x="4283" y="2663"/>
                <a:ext cx="26" cy="11"/>
              </a:xfrm>
              <a:custGeom>
                <a:avLst/>
                <a:gdLst>
                  <a:gd name="T0" fmla="*/ 0 w 26"/>
                  <a:gd name="T1" fmla="*/ 6 h 11"/>
                  <a:gd name="T2" fmla="*/ 2 w 26"/>
                  <a:gd name="T3" fmla="*/ 4 h 11"/>
                  <a:gd name="T4" fmla="*/ 5 w 26"/>
                  <a:gd name="T5" fmla="*/ 2 h 11"/>
                  <a:gd name="T6" fmla="*/ 9 w 26"/>
                  <a:gd name="T7" fmla="*/ 1 h 11"/>
                  <a:gd name="T8" fmla="*/ 12 w 26"/>
                  <a:gd name="T9" fmla="*/ 0 h 11"/>
                  <a:gd name="T10" fmla="*/ 16 w 26"/>
                  <a:gd name="T11" fmla="*/ 0 h 11"/>
                  <a:gd name="T12" fmla="*/ 19 w 26"/>
                  <a:gd name="T13" fmla="*/ 0 h 11"/>
                  <a:gd name="T14" fmla="*/ 23 w 26"/>
                  <a:gd name="T15" fmla="*/ 2 h 11"/>
                  <a:gd name="T16" fmla="*/ 26 w 26"/>
                  <a:gd name="T17" fmla="*/ 4 h 11"/>
                  <a:gd name="T18" fmla="*/ 22 w 26"/>
                  <a:gd name="T19" fmla="*/ 9 h 11"/>
                  <a:gd name="T20" fmla="*/ 20 w 26"/>
                  <a:gd name="T21" fmla="*/ 7 h 11"/>
                  <a:gd name="T22" fmla="*/ 18 w 26"/>
                  <a:gd name="T23" fmla="*/ 6 h 11"/>
                  <a:gd name="T24" fmla="*/ 15 w 26"/>
                  <a:gd name="T25" fmla="*/ 6 h 11"/>
                  <a:gd name="T26" fmla="*/ 13 w 26"/>
                  <a:gd name="T27" fmla="*/ 6 h 11"/>
                  <a:gd name="T28" fmla="*/ 10 w 26"/>
                  <a:gd name="T29" fmla="*/ 7 h 11"/>
                  <a:gd name="T30" fmla="*/ 8 w 26"/>
                  <a:gd name="T31" fmla="*/ 7 h 11"/>
                  <a:gd name="T32" fmla="*/ 6 w 26"/>
                  <a:gd name="T33" fmla="*/ 9 h 11"/>
                  <a:gd name="T34" fmla="*/ 4 w 26"/>
                  <a:gd name="T35" fmla="*/ 11 h 11"/>
                  <a:gd name="T36" fmla="*/ 0 w 26"/>
                  <a:gd name="T37" fmla="*/ 6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11"/>
                  <a:gd name="T59" fmla="*/ 26 w 26"/>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11">
                    <a:moveTo>
                      <a:pt x="0" y="6"/>
                    </a:moveTo>
                    <a:lnTo>
                      <a:pt x="2" y="4"/>
                    </a:lnTo>
                    <a:lnTo>
                      <a:pt x="5" y="2"/>
                    </a:lnTo>
                    <a:lnTo>
                      <a:pt x="9" y="1"/>
                    </a:lnTo>
                    <a:lnTo>
                      <a:pt x="12" y="0"/>
                    </a:lnTo>
                    <a:lnTo>
                      <a:pt x="16" y="0"/>
                    </a:lnTo>
                    <a:lnTo>
                      <a:pt x="19" y="0"/>
                    </a:lnTo>
                    <a:lnTo>
                      <a:pt x="23" y="2"/>
                    </a:lnTo>
                    <a:lnTo>
                      <a:pt x="26" y="4"/>
                    </a:lnTo>
                    <a:lnTo>
                      <a:pt x="22" y="9"/>
                    </a:lnTo>
                    <a:lnTo>
                      <a:pt x="20" y="7"/>
                    </a:lnTo>
                    <a:lnTo>
                      <a:pt x="18" y="6"/>
                    </a:lnTo>
                    <a:lnTo>
                      <a:pt x="15" y="6"/>
                    </a:lnTo>
                    <a:lnTo>
                      <a:pt x="13" y="6"/>
                    </a:lnTo>
                    <a:lnTo>
                      <a:pt x="10" y="7"/>
                    </a:lnTo>
                    <a:lnTo>
                      <a:pt x="8" y="7"/>
                    </a:lnTo>
                    <a:lnTo>
                      <a:pt x="6" y="9"/>
                    </a:lnTo>
                    <a:lnTo>
                      <a:pt x="4" y="11"/>
                    </a:lnTo>
                    <a:lnTo>
                      <a:pt x="0" y="6"/>
                    </a:lnTo>
                    <a:close/>
                  </a:path>
                </a:pathLst>
              </a:custGeom>
              <a:solidFill>
                <a:srgbClr val="000000"/>
              </a:solidFill>
              <a:ln w="9525">
                <a:noFill/>
                <a:round/>
                <a:headEnd/>
                <a:tailEnd/>
              </a:ln>
            </p:spPr>
            <p:txBody>
              <a:bodyPr/>
              <a:lstStyle/>
              <a:p>
                <a:endParaRPr lang="he-IL"/>
              </a:p>
            </p:txBody>
          </p:sp>
          <p:sp>
            <p:nvSpPr>
              <p:cNvPr id="672" name="Freeform 268"/>
              <p:cNvSpPr>
                <a:spLocks/>
              </p:cNvSpPr>
              <p:nvPr/>
            </p:nvSpPr>
            <p:spPr bwMode="auto">
              <a:xfrm>
                <a:off x="4283" y="2669"/>
                <a:ext cx="4" cy="5"/>
              </a:xfrm>
              <a:custGeom>
                <a:avLst/>
                <a:gdLst>
                  <a:gd name="T0" fmla="*/ 0 w 4"/>
                  <a:gd name="T1" fmla="*/ 1 h 5"/>
                  <a:gd name="T2" fmla="*/ 0 w 4"/>
                  <a:gd name="T3" fmla="*/ 0 h 5"/>
                  <a:gd name="T4" fmla="*/ 4 w 4"/>
                  <a:gd name="T5" fmla="*/ 5 h 5"/>
                  <a:gd name="T6" fmla="*/ 0 w 4"/>
                  <a:gd name="T7" fmla="*/ 1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1"/>
                    </a:moveTo>
                    <a:lnTo>
                      <a:pt x="0" y="0"/>
                    </a:lnTo>
                    <a:lnTo>
                      <a:pt x="4" y="5"/>
                    </a:lnTo>
                    <a:lnTo>
                      <a:pt x="0" y="1"/>
                    </a:lnTo>
                    <a:close/>
                  </a:path>
                </a:pathLst>
              </a:custGeom>
              <a:solidFill>
                <a:srgbClr val="000000"/>
              </a:solidFill>
              <a:ln w="9525">
                <a:noFill/>
                <a:round/>
                <a:headEnd/>
                <a:tailEnd/>
              </a:ln>
            </p:spPr>
            <p:txBody>
              <a:bodyPr/>
              <a:lstStyle/>
              <a:p>
                <a:endParaRPr lang="he-IL"/>
              </a:p>
            </p:txBody>
          </p:sp>
          <p:sp>
            <p:nvSpPr>
              <p:cNvPr id="673" name="Freeform 269"/>
              <p:cNvSpPr>
                <a:spLocks/>
              </p:cNvSpPr>
              <p:nvPr/>
            </p:nvSpPr>
            <p:spPr bwMode="auto">
              <a:xfrm>
                <a:off x="4305" y="2667"/>
                <a:ext cx="8" cy="8"/>
              </a:xfrm>
              <a:custGeom>
                <a:avLst/>
                <a:gdLst>
                  <a:gd name="T0" fmla="*/ 4 w 8"/>
                  <a:gd name="T1" fmla="*/ 0 h 8"/>
                  <a:gd name="T2" fmla="*/ 0 w 8"/>
                  <a:gd name="T3" fmla="*/ 5 h 8"/>
                  <a:gd name="T4" fmla="*/ 4 w 8"/>
                  <a:gd name="T5" fmla="*/ 8 h 8"/>
                  <a:gd name="T6" fmla="*/ 8 w 8"/>
                  <a:gd name="T7" fmla="*/ 3 h 8"/>
                  <a:gd name="T8" fmla="*/ 4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4" y="0"/>
                    </a:moveTo>
                    <a:lnTo>
                      <a:pt x="0" y="5"/>
                    </a:lnTo>
                    <a:lnTo>
                      <a:pt x="4" y="8"/>
                    </a:lnTo>
                    <a:lnTo>
                      <a:pt x="8" y="3"/>
                    </a:lnTo>
                    <a:lnTo>
                      <a:pt x="4" y="0"/>
                    </a:lnTo>
                    <a:close/>
                  </a:path>
                </a:pathLst>
              </a:custGeom>
              <a:solidFill>
                <a:srgbClr val="000000"/>
              </a:solidFill>
              <a:ln w="9525">
                <a:noFill/>
                <a:round/>
                <a:headEnd/>
                <a:tailEnd/>
              </a:ln>
            </p:spPr>
            <p:txBody>
              <a:bodyPr/>
              <a:lstStyle/>
              <a:p>
                <a:endParaRPr lang="he-IL"/>
              </a:p>
            </p:txBody>
          </p:sp>
          <p:sp>
            <p:nvSpPr>
              <p:cNvPr id="674" name="Freeform 270"/>
              <p:cNvSpPr>
                <a:spLocks/>
              </p:cNvSpPr>
              <p:nvPr/>
            </p:nvSpPr>
            <p:spPr bwMode="auto">
              <a:xfrm>
                <a:off x="4305" y="2667"/>
                <a:ext cx="4" cy="5"/>
              </a:xfrm>
              <a:custGeom>
                <a:avLst/>
                <a:gdLst>
                  <a:gd name="T0" fmla="*/ 4 w 4"/>
                  <a:gd name="T1" fmla="*/ 0 h 5"/>
                  <a:gd name="T2" fmla="*/ 0 w 4"/>
                  <a:gd name="T3" fmla="*/ 5 h 5"/>
                  <a:gd name="T4" fmla="*/ 4 w 4"/>
                  <a:gd name="T5" fmla="*/ 0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4" y="0"/>
                    </a:moveTo>
                    <a:lnTo>
                      <a:pt x="0" y="5"/>
                    </a:lnTo>
                    <a:lnTo>
                      <a:pt x="4" y="0"/>
                    </a:lnTo>
                    <a:close/>
                  </a:path>
                </a:pathLst>
              </a:custGeom>
              <a:solidFill>
                <a:srgbClr val="000000"/>
              </a:solidFill>
              <a:ln w="9525">
                <a:noFill/>
                <a:round/>
                <a:headEnd/>
                <a:tailEnd/>
              </a:ln>
            </p:spPr>
            <p:txBody>
              <a:bodyPr/>
              <a:lstStyle/>
              <a:p>
                <a:endParaRPr lang="he-IL"/>
              </a:p>
            </p:txBody>
          </p:sp>
          <p:sp>
            <p:nvSpPr>
              <p:cNvPr id="675" name="Freeform 271"/>
              <p:cNvSpPr>
                <a:spLocks/>
              </p:cNvSpPr>
              <p:nvPr/>
            </p:nvSpPr>
            <p:spPr bwMode="auto">
              <a:xfrm>
                <a:off x="4309" y="2670"/>
                <a:ext cx="11" cy="26"/>
              </a:xfrm>
              <a:custGeom>
                <a:avLst/>
                <a:gdLst>
                  <a:gd name="T0" fmla="*/ 4 w 11"/>
                  <a:gd name="T1" fmla="*/ 0 h 26"/>
                  <a:gd name="T2" fmla="*/ 6 w 11"/>
                  <a:gd name="T3" fmla="*/ 3 h 26"/>
                  <a:gd name="T4" fmla="*/ 8 w 11"/>
                  <a:gd name="T5" fmla="*/ 6 h 26"/>
                  <a:gd name="T6" fmla="*/ 10 w 11"/>
                  <a:gd name="T7" fmla="*/ 9 h 26"/>
                  <a:gd name="T8" fmla="*/ 10 w 11"/>
                  <a:gd name="T9" fmla="*/ 13 h 26"/>
                  <a:gd name="T10" fmla="*/ 11 w 11"/>
                  <a:gd name="T11" fmla="*/ 16 h 26"/>
                  <a:gd name="T12" fmla="*/ 10 w 11"/>
                  <a:gd name="T13" fmla="*/ 20 h 26"/>
                  <a:gd name="T14" fmla="*/ 9 w 11"/>
                  <a:gd name="T15" fmla="*/ 23 h 26"/>
                  <a:gd name="T16" fmla="*/ 7 w 11"/>
                  <a:gd name="T17" fmla="*/ 26 h 26"/>
                  <a:gd name="T18" fmla="*/ 1 w 11"/>
                  <a:gd name="T19" fmla="*/ 23 h 26"/>
                  <a:gd name="T20" fmla="*/ 3 w 11"/>
                  <a:gd name="T21" fmla="*/ 20 h 26"/>
                  <a:gd name="T22" fmla="*/ 4 w 11"/>
                  <a:gd name="T23" fmla="*/ 18 h 26"/>
                  <a:gd name="T24" fmla="*/ 4 w 11"/>
                  <a:gd name="T25" fmla="*/ 16 h 26"/>
                  <a:gd name="T26" fmla="*/ 4 w 11"/>
                  <a:gd name="T27" fmla="*/ 13 h 26"/>
                  <a:gd name="T28" fmla="*/ 4 w 11"/>
                  <a:gd name="T29" fmla="*/ 11 h 26"/>
                  <a:gd name="T30" fmla="*/ 3 w 11"/>
                  <a:gd name="T31" fmla="*/ 9 h 26"/>
                  <a:gd name="T32" fmla="*/ 2 w 11"/>
                  <a:gd name="T33" fmla="*/ 7 h 26"/>
                  <a:gd name="T34" fmla="*/ 0 w 11"/>
                  <a:gd name="T35" fmla="*/ 5 h 26"/>
                  <a:gd name="T36" fmla="*/ 4 w 11"/>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26"/>
                  <a:gd name="T59" fmla="*/ 11 w 11"/>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26">
                    <a:moveTo>
                      <a:pt x="4" y="0"/>
                    </a:moveTo>
                    <a:lnTo>
                      <a:pt x="6" y="3"/>
                    </a:lnTo>
                    <a:lnTo>
                      <a:pt x="8" y="6"/>
                    </a:lnTo>
                    <a:lnTo>
                      <a:pt x="10" y="9"/>
                    </a:lnTo>
                    <a:lnTo>
                      <a:pt x="10" y="13"/>
                    </a:lnTo>
                    <a:lnTo>
                      <a:pt x="11" y="16"/>
                    </a:lnTo>
                    <a:lnTo>
                      <a:pt x="10" y="20"/>
                    </a:lnTo>
                    <a:lnTo>
                      <a:pt x="9" y="23"/>
                    </a:lnTo>
                    <a:lnTo>
                      <a:pt x="7" y="26"/>
                    </a:lnTo>
                    <a:lnTo>
                      <a:pt x="1" y="23"/>
                    </a:lnTo>
                    <a:lnTo>
                      <a:pt x="3" y="20"/>
                    </a:lnTo>
                    <a:lnTo>
                      <a:pt x="4" y="18"/>
                    </a:lnTo>
                    <a:lnTo>
                      <a:pt x="4" y="16"/>
                    </a:lnTo>
                    <a:lnTo>
                      <a:pt x="4" y="13"/>
                    </a:lnTo>
                    <a:lnTo>
                      <a:pt x="4" y="11"/>
                    </a:lnTo>
                    <a:lnTo>
                      <a:pt x="3" y="9"/>
                    </a:lnTo>
                    <a:lnTo>
                      <a:pt x="2" y="7"/>
                    </a:lnTo>
                    <a:lnTo>
                      <a:pt x="0" y="5"/>
                    </a:lnTo>
                    <a:lnTo>
                      <a:pt x="4" y="0"/>
                    </a:lnTo>
                    <a:close/>
                  </a:path>
                </a:pathLst>
              </a:custGeom>
              <a:solidFill>
                <a:srgbClr val="000000"/>
              </a:solidFill>
              <a:ln w="9525">
                <a:noFill/>
                <a:round/>
                <a:headEnd/>
                <a:tailEnd/>
              </a:ln>
            </p:spPr>
            <p:txBody>
              <a:bodyPr/>
              <a:lstStyle/>
              <a:p>
                <a:endParaRPr lang="he-IL"/>
              </a:p>
            </p:txBody>
          </p:sp>
          <p:sp>
            <p:nvSpPr>
              <p:cNvPr id="676" name="Freeform 272"/>
              <p:cNvSpPr>
                <a:spLocks/>
              </p:cNvSpPr>
              <p:nvPr/>
            </p:nvSpPr>
            <p:spPr bwMode="auto">
              <a:xfrm>
                <a:off x="4309" y="2670"/>
                <a:ext cx="4" cy="5"/>
              </a:xfrm>
              <a:custGeom>
                <a:avLst/>
                <a:gdLst>
                  <a:gd name="T0" fmla="*/ 4 w 4"/>
                  <a:gd name="T1" fmla="*/ 0 h 5"/>
                  <a:gd name="T2" fmla="*/ 0 w 4"/>
                  <a:gd name="T3" fmla="*/ 5 h 5"/>
                  <a:gd name="T4" fmla="*/ 4 w 4"/>
                  <a:gd name="T5" fmla="*/ 0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4" y="0"/>
                    </a:moveTo>
                    <a:lnTo>
                      <a:pt x="0" y="5"/>
                    </a:lnTo>
                    <a:lnTo>
                      <a:pt x="4" y="0"/>
                    </a:lnTo>
                    <a:close/>
                  </a:path>
                </a:pathLst>
              </a:custGeom>
              <a:solidFill>
                <a:srgbClr val="000000"/>
              </a:solidFill>
              <a:ln w="9525">
                <a:noFill/>
                <a:round/>
                <a:headEnd/>
                <a:tailEnd/>
              </a:ln>
            </p:spPr>
            <p:txBody>
              <a:bodyPr/>
              <a:lstStyle/>
              <a:p>
                <a:endParaRPr lang="he-IL"/>
              </a:p>
            </p:txBody>
          </p:sp>
          <p:sp>
            <p:nvSpPr>
              <p:cNvPr id="677" name="Freeform 273"/>
              <p:cNvSpPr>
                <a:spLocks/>
              </p:cNvSpPr>
              <p:nvPr/>
            </p:nvSpPr>
            <p:spPr bwMode="auto">
              <a:xfrm>
                <a:off x="4295" y="2692"/>
                <a:ext cx="20" cy="24"/>
              </a:xfrm>
              <a:custGeom>
                <a:avLst/>
                <a:gdLst>
                  <a:gd name="T0" fmla="*/ 20 w 20"/>
                  <a:gd name="T1" fmla="*/ 4 h 24"/>
                  <a:gd name="T2" fmla="*/ 16 w 20"/>
                  <a:gd name="T3" fmla="*/ 0 h 24"/>
                  <a:gd name="T4" fmla="*/ 0 w 20"/>
                  <a:gd name="T5" fmla="*/ 20 h 24"/>
                  <a:gd name="T6" fmla="*/ 5 w 20"/>
                  <a:gd name="T7" fmla="*/ 24 h 24"/>
                  <a:gd name="T8" fmla="*/ 20 w 20"/>
                  <a:gd name="T9" fmla="*/ 4 h 24"/>
                  <a:gd name="T10" fmla="*/ 0 60000 65536"/>
                  <a:gd name="T11" fmla="*/ 0 60000 65536"/>
                  <a:gd name="T12" fmla="*/ 0 60000 65536"/>
                  <a:gd name="T13" fmla="*/ 0 60000 65536"/>
                  <a:gd name="T14" fmla="*/ 0 60000 65536"/>
                  <a:gd name="T15" fmla="*/ 0 w 20"/>
                  <a:gd name="T16" fmla="*/ 0 h 24"/>
                  <a:gd name="T17" fmla="*/ 20 w 20"/>
                  <a:gd name="T18" fmla="*/ 24 h 24"/>
                </a:gdLst>
                <a:ahLst/>
                <a:cxnLst>
                  <a:cxn ang="T10">
                    <a:pos x="T0" y="T1"/>
                  </a:cxn>
                  <a:cxn ang="T11">
                    <a:pos x="T2" y="T3"/>
                  </a:cxn>
                  <a:cxn ang="T12">
                    <a:pos x="T4" y="T5"/>
                  </a:cxn>
                  <a:cxn ang="T13">
                    <a:pos x="T6" y="T7"/>
                  </a:cxn>
                  <a:cxn ang="T14">
                    <a:pos x="T8" y="T9"/>
                  </a:cxn>
                </a:cxnLst>
                <a:rect l="T15" t="T16" r="T17" b="T18"/>
                <a:pathLst>
                  <a:path w="20" h="24">
                    <a:moveTo>
                      <a:pt x="20" y="4"/>
                    </a:moveTo>
                    <a:lnTo>
                      <a:pt x="16" y="0"/>
                    </a:lnTo>
                    <a:lnTo>
                      <a:pt x="0" y="20"/>
                    </a:lnTo>
                    <a:lnTo>
                      <a:pt x="5" y="24"/>
                    </a:lnTo>
                    <a:lnTo>
                      <a:pt x="20" y="4"/>
                    </a:lnTo>
                    <a:close/>
                  </a:path>
                </a:pathLst>
              </a:custGeom>
              <a:solidFill>
                <a:srgbClr val="000000"/>
              </a:solidFill>
              <a:ln w="9525">
                <a:noFill/>
                <a:round/>
                <a:headEnd/>
                <a:tailEnd/>
              </a:ln>
            </p:spPr>
            <p:txBody>
              <a:bodyPr/>
              <a:lstStyle/>
              <a:p>
                <a:endParaRPr lang="he-IL"/>
              </a:p>
            </p:txBody>
          </p:sp>
          <p:sp>
            <p:nvSpPr>
              <p:cNvPr id="678" name="Freeform 274"/>
              <p:cNvSpPr>
                <a:spLocks/>
              </p:cNvSpPr>
              <p:nvPr/>
            </p:nvSpPr>
            <p:spPr bwMode="auto">
              <a:xfrm>
                <a:off x="4310" y="2692"/>
                <a:ext cx="6" cy="4"/>
              </a:xfrm>
              <a:custGeom>
                <a:avLst/>
                <a:gdLst>
                  <a:gd name="T0" fmla="*/ 6 w 6"/>
                  <a:gd name="T1" fmla="*/ 4 h 4"/>
                  <a:gd name="T2" fmla="*/ 5 w 6"/>
                  <a:gd name="T3" fmla="*/ 4 h 4"/>
                  <a:gd name="T4" fmla="*/ 1 w 6"/>
                  <a:gd name="T5" fmla="*/ 0 h 4"/>
                  <a:gd name="T6" fmla="*/ 0 w 6"/>
                  <a:gd name="T7" fmla="*/ 1 h 4"/>
                  <a:gd name="T8" fmla="*/ 6 w 6"/>
                  <a:gd name="T9" fmla="*/ 4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4"/>
                    </a:moveTo>
                    <a:lnTo>
                      <a:pt x="5" y="4"/>
                    </a:lnTo>
                    <a:lnTo>
                      <a:pt x="1" y="0"/>
                    </a:lnTo>
                    <a:lnTo>
                      <a:pt x="0" y="1"/>
                    </a:lnTo>
                    <a:lnTo>
                      <a:pt x="6" y="4"/>
                    </a:lnTo>
                    <a:close/>
                  </a:path>
                </a:pathLst>
              </a:custGeom>
              <a:solidFill>
                <a:srgbClr val="000000"/>
              </a:solidFill>
              <a:ln w="9525">
                <a:noFill/>
                <a:round/>
                <a:headEnd/>
                <a:tailEnd/>
              </a:ln>
            </p:spPr>
            <p:txBody>
              <a:bodyPr/>
              <a:lstStyle/>
              <a:p>
                <a:endParaRPr lang="he-IL"/>
              </a:p>
            </p:txBody>
          </p:sp>
          <p:sp>
            <p:nvSpPr>
              <p:cNvPr id="679" name="Freeform 275"/>
              <p:cNvSpPr>
                <a:spLocks/>
              </p:cNvSpPr>
              <p:nvPr/>
            </p:nvSpPr>
            <p:spPr bwMode="auto">
              <a:xfrm>
                <a:off x="4295" y="2711"/>
                <a:ext cx="280" cy="216"/>
              </a:xfrm>
              <a:custGeom>
                <a:avLst/>
                <a:gdLst>
                  <a:gd name="T0" fmla="*/ 4 w 280"/>
                  <a:gd name="T1" fmla="*/ 0 h 216"/>
                  <a:gd name="T2" fmla="*/ 0 w 280"/>
                  <a:gd name="T3" fmla="*/ 5 h 216"/>
                  <a:gd name="T4" fmla="*/ 276 w 280"/>
                  <a:gd name="T5" fmla="*/ 216 h 216"/>
                  <a:gd name="T6" fmla="*/ 280 w 280"/>
                  <a:gd name="T7" fmla="*/ 211 h 216"/>
                  <a:gd name="T8" fmla="*/ 4 w 280"/>
                  <a:gd name="T9" fmla="*/ 0 h 216"/>
                  <a:gd name="T10" fmla="*/ 0 60000 65536"/>
                  <a:gd name="T11" fmla="*/ 0 60000 65536"/>
                  <a:gd name="T12" fmla="*/ 0 60000 65536"/>
                  <a:gd name="T13" fmla="*/ 0 60000 65536"/>
                  <a:gd name="T14" fmla="*/ 0 60000 65536"/>
                  <a:gd name="T15" fmla="*/ 0 w 280"/>
                  <a:gd name="T16" fmla="*/ 0 h 216"/>
                  <a:gd name="T17" fmla="*/ 280 w 280"/>
                  <a:gd name="T18" fmla="*/ 216 h 216"/>
                </a:gdLst>
                <a:ahLst/>
                <a:cxnLst>
                  <a:cxn ang="T10">
                    <a:pos x="T0" y="T1"/>
                  </a:cxn>
                  <a:cxn ang="T11">
                    <a:pos x="T2" y="T3"/>
                  </a:cxn>
                  <a:cxn ang="T12">
                    <a:pos x="T4" y="T5"/>
                  </a:cxn>
                  <a:cxn ang="T13">
                    <a:pos x="T6" y="T7"/>
                  </a:cxn>
                  <a:cxn ang="T14">
                    <a:pos x="T8" y="T9"/>
                  </a:cxn>
                </a:cxnLst>
                <a:rect l="T15" t="T16" r="T17" b="T18"/>
                <a:pathLst>
                  <a:path w="280" h="216">
                    <a:moveTo>
                      <a:pt x="4" y="0"/>
                    </a:moveTo>
                    <a:lnTo>
                      <a:pt x="0" y="5"/>
                    </a:lnTo>
                    <a:lnTo>
                      <a:pt x="276" y="216"/>
                    </a:lnTo>
                    <a:lnTo>
                      <a:pt x="280" y="211"/>
                    </a:lnTo>
                    <a:lnTo>
                      <a:pt x="4" y="0"/>
                    </a:lnTo>
                    <a:close/>
                  </a:path>
                </a:pathLst>
              </a:custGeom>
              <a:solidFill>
                <a:srgbClr val="000000"/>
              </a:solidFill>
              <a:ln w="9525">
                <a:noFill/>
                <a:round/>
                <a:headEnd/>
                <a:tailEnd/>
              </a:ln>
            </p:spPr>
            <p:txBody>
              <a:bodyPr/>
              <a:lstStyle/>
              <a:p>
                <a:endParaRPr lang="he-IL"/>
              </a:p>
            </p:txBody>
          </p:sp>
          <p:sp>
            <p:nvSpPr>
              <p:cNvPr id="680" name="Freeform 276"/>
              <p:cNvSpPr>
                <a:spLocks/>
              </p:cNvSpPr>
              <p:nvPr/>
            </p:nvSpPr>
            <p:spPr bwMode="auto">
              <a:xfrm>
                <a:off x="4293" y="2711"/>
                <a:ext cx="7" cy="5"/>
              </a:xfrm>
              <a:custGeom>
                <a:avLst/>
                <a:gdLst>
                  <a:gd name="T0" fmla="*/ 2 w 7"/>
                  <a:gd name="T1" fmla="*/ 1 h 5"/>
                  <a:gd name="T2" fmla="*/ 0 w 7"/>
                  <a:gd name="T3" fmla="*/ 3 h 5"/>
                  <a:gd name="T4" fmla="*/ 2 w 7"/>
                  <a:gd name="T5" fmla="*/ 5 h 5"/>
                  <a:gd name="T6" fmla="*/ 6 w 7"/>
                  <a:gd name="T7" fmla="*/ 0 h 5"/>
                  <a:gd name="T8" fmla="*/ 7 w 7"/>
                  <a:gd name="T9" fmla="*/ 5 h 5"/>
                  <a:gd name="T10" fmla="*/ 2 w 7"/>
                  <a:gd name="T11" fmla="*/ 1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2" y="1"/>
                    </a:moveTo>
                    <a:lnTo>
                      <a:pt x="0" y="3"/>
                    </a:lnTo>
                    <a:lnTo>
                      <a:pt x="2" y="5"/>
                    </a:lnTo>
                    <a:lnTo>
                      <a:pt x="6" y="0"/>
                    </a:lnTo>
                    <a:lnTo>
                      <a:pt x="7" y="5"/>
                    </a:lnTo>
                    <a:lnTo>
                      <a:pt x="2" y="1"/>
                    </a:lnTo>
                    <a:close/>
                  </a:path>
                </a:pathLst>
              </a:custGeom>
              <a:solidFill>
                <a:srgbClr val="000000"/>
              </a:solidFill>
              <a:ln w="9525">
                <a:noFill/>
                <a:round/>
                <a:headEnd/>
                <a:tailEnd/>
              </a:ln>
            </p:spPr>
            <p:txBody>
              <a:bodyPr/>
              <a:lstStyle/>
              <a:p>
                <a:endParaRPr lang="he-IL"/>
              </a:p>
            </p:txBody>
          </p:sp>
          <p:sp>
            <p:nvSpPr>
              <p:cNvPr id="681" name="Freeform 277"/>
              <p:cNvSpPr>
                <a:spLocks/>
              </p:cNvSpPr>
              <p:nvPr/>
            </p:nvSpPr>
            <p:spPr bwMode="auto">
              <a:xfrm>
                <a:off x="4571" y="2718"/>
                <a:ext cx="54" cy="208"/>
              </a:xfrm>
              <a:custGeom>
                <a:avLst/>
                <a:gdLst>
                  <a:gd name="T0" fmla="*/ 0 w 54"/>
                  <a:gd name="T1" fmla="*/ 205 h 208"/>
                  <a:gd name="T2" fmla="*/ 8 w 54"/>
                  <a:gd name="T3" fmla="*/ 192 h 208"/>
                  <a:gd name="T4" fmla="*/ 16 w 54"/>
                  <a:gd name="T5" fmla="*/ 179 h 208"/>
                  <a:gd name="T6" fmla="*/ 23 w 54"/>
                  <a:gd name="T7" fmla="*/ 166 h 208"/>
                  <a:gd name="T8" fmla="*/ 30 w 54"/>
                  <a:gd name="T9" fmla="*/ 153 h 208"/>
                  <a:gd name="T10" fmla="*/ 35 w 54"/>
                  <a:gd name="T11" fmla="*/ 140 h 208"/>
                  <a:gd name="T12" fmla="*/ 39 w 54"/>
                  <a:gd name="T13" fmla="*/ 127 h 208"/>
                  <a:gd name="T14" fmla="*/ 43 w 54"/>
                  <a:gd name="T15" fmla="*/ 114 h 208"/>
                  <a:gd name="T16" fmla="*/ 44 w 54"/>
                  <a:gd name="T17" fmla="*/ 107 h 208"/>
                  <a:gd name="T18" fmla="*/ 45 w 54"/>
                  <a:gd name="T19" fmla="*/ 100 h 208"/>
                  <a:gd name="T20" fmla="*/ 47 w 54"/>
                  <a:gd name="T21" fmla="*/ 87 h 208"/>
                  <a:gd name="T22" fmla="*/ 47 w 54"/>
                  <a:gd name="T23" fmla="*/ 74 h 208"/>
                  <a:gd name="T24" fmla="*/ 47 w 54"/>
                  <a:gd name="T25" fmla="*/ 62 h 208"/>
                  <a:gd name="T26" fmla="*/ 46 w 54"/>
                  <a:gd name="T27" fmla="*/ 56 h 208"/>
                  <a:gd name="T28" fmla="*/ 46 w 54"/>
                  <a:gd name="T29" fmla="*/ 50 h 208"/>
                  <a:gd name="T30" fmla="*/ 44 w 54"/>
                  <a:gd name="T31" fmla="*/ 43 h 208"/>
                  <a:gd name="T32" fmla="*/ 43 w 54"/>
                  <a:gd name="T33" fmla="*/ 38 h 208"/>
                  <a:gd name="T34" fmla="*/ 41 w 54"/>
                  <a:gd name="T35" fmla="*/ 32 h 208"/>
                  <a:gd name="T36" fmla="*/ 39 w 54"/>
                  <a:gd name="T37" fmla="*/ 26 h 208"/>
                  <a:gd name="T38" fmla="*/ 34 w 54"/>
                  <a:gd name="T39" fmla="*/ 15 h 208"/>
                  <a:gd name="T40" fmla="*/ 31 w 54"/>
                  <a:gd name="T41" fmla="*/ 10 h 208"/>
                  <a:gd name="T42" fmla="*/ 28 w 54"/>
                  <a:gd name="T43" fmla="*/ 3 h 208"/>
                  <a:gd name="T44" fmla="*/ 33 w 54"/>
                  <a:gd name="T45" fmla="*/ 0 h 208"/>
                  <a:gd name="T46" fmla="*/ 37 w 54"/>
                  <a:gd name="T47" fmla="*/ 6 h 208"/>
                  <a:gd name="T48" fmla="*/ 40 w 54"/>
                  <a:gd name="T49" fmla="*/ 12 h 208"/>
                  <a:gd name="T50" fmla="*/ 45 w 54"/>
                  <a:gd name="T51" fmla="*/ 24 h 208"/>
                  <a:gd name="T52" fmla="*/ 47 w 54"/>
                  <a:gd name="T53" fmla="*/ 30 h 208"/>
                  <a:gd name="T54" fmla="*/ 49 w 54"/>
                  <a:gd name="T55" fmla="*/ 36 h 208"/>
                  <a:gd name="T56" fmla="*/ 50 w 54"/>
                  <a:gd name="T57" fmla="*/ 42 h 208"/>
                  <a:gd name="T58" fmla="*/ 52 w 54"/>
                  <a:gd name="T59" fmla="*/ 48 h 208"/>
                  <a:gd name="T60" fmla="*/ 52 w 54"/>
                  <a:gd name="T61" fmla="*/ 55 h 208"/>
                  <a:gd name="T62" fmla="*/ 53 w 54"/>
                  <a:gd name="T63" fmla="*/ 61 h 208"/>
                  <a:gd name="T64" fmla="*/ 54 w 54"/>
                  <a:gd name="T65" fmla="*/ 74 h 208"/>
                  <a:gd name="T66" fmla="*/ 53 w 54"/>
                  <a:gd name="T67" fmla="*/ 88 h 208"/>
                  <a:gd name="T68" fmla="*/ 51 w 54"/>
                  <a:gd name="T69" fmla="*/ 101 h 208"/>
                  <a:gd name="T70" fmla="*/ 50 w 54"/>
                  <a:gd name="T71" fmla="*/ 108 h 208"/>
                  <a:gd name="T72" fmla="*/ 49 w 54"/>
                  <a:gd name="T73" fmla="*/ 115 h 208"/>
                  <a:gd name="T74" fmla="*/ 45 w 54"/>
                  <a:gd name="T75" fmla="*/ 129 h 208"/>
                  <a:gd name="T76" fmla="*/ 40 w 54"/>
                  <a:gd name="T77" fmla="*/ 143 h 208"/>
                  <a:gd name="T78" fmla="*/ 35 w 54"/>
                  <a:gd name="T79" fmla="*/ 156 h 208"/>
                  <a:gd name="T80" fmla="*/ 29 w 54"/>
                  <a:gd name="T81" fmla="*/ 169 h 208"/>
                  <a:gd name="T82" fmla="*/ 21 w 54"/>
                  <a:gd name="T83" fmla="*/ 183 h 208"/>
                  <a:gd name="T84" fmla="*/ 13 w 54"/>
                  <a:gd name="T85" fmla="*/ 196 h 208"/>
                  <a:gd name="T86" fmla="*/ 5 w 54"/>
                  <a:gd name="T87" fmla="*/ 208 h 208"/>
                  <a:gd name="T88" fmla="*/ 0 w 54"/>
                  <a:gd name="T89" fmla="*/ 205 h 2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
                  <a:gd name="T136" fmla="*/ 0 h 208"/>
                  <a:gd name="T137" fmla="*/ 54 w 54"/>
                  <a:gd name="T138" fmla="*/ 208 h 2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 h="208">
                    <a:moveTo>
                      <a:pt x="0" y="205"/>
                    </a:moveTo>
                    <a:lnTo>
                      <a:pt x="8" y="192"/>
                    </a:lnTo>
                    <a:lnTo>
                      <a:pt x="16" y="179"/>
                    </a:lnTo>
                    <a:lnTo>
                      <a:pt x="23" y="166"/>
                    </a:lnTo>
                    <a:lnTo>
                      <a:pt x="30" y="153"/>
                    </a:lnTo>
                    <a:lnTo>
                      <a:pt x="35" y="140"/>
                    </a:lnTo>
                    <a:lnTo>
                      <a:pt x="39" y="127"/>
                    </a:lnTo>
                    <a:lnTo>
                      <a:pt x="43" y="114"/>
                    </a:lnTo>
                    <a:lnTo>
                      <a:pt x="44" y="107"/>
                    </a:lnTo>
                    <a:lnTo>
                      <a:pt x="45" y="100"/>
                    </a:lnTo>
                    <a:lnTo>
                      <a:pt x="47" y="87"/>
                    </a:lnTo>
                    <a:lnTo>
                      <a:pt x="47" y="74"/>
                    </a:lnTo>
                    <a:lnTo>
                      <a:pt x="47" y="62"/>
                    </a:lnTo>
                    <a:lnTo>
                      <a:pt x="46" y="56"/>
                    </a:lnTo>
                    <a:lnTo>
                      <a:pt x="46" y="50"/>
                    </a:lnTo>
                    <a:lnTo>
                      <a:pt x="44" y="43"/>
                    </a:lnTo>
                    <a:lnTo>
                      <a:pt x="43" y="38"/>
                    </a:lnTo>
                    <a:lnTo>
                      <a:pt x="41" y="32"/>
                    </a:lnTo>
                    <a:lnTo>
                      <a:pt x="39" y="26"/>
                    </a:lnTo>
                    <a:lnTo>
                      <a:pt x="34" y="15"/>
                    </a:lnTo>
                    <a:lnTo>
                      <a:pt x="31" y="10"/>
                    </a:lnTo>
                    <a:lnTo>
                      <a:pt x="28" y="3"/>
                    </a:lnTo>
                    <a:lnTo>
                      <a:pt x="33" y="0"/>
                    </a:lnTo>
                    <a:lnTo>
                      <a:pt x="37" y="6"/>
                    </a:lnTo>
                    <a:lnTo>
                      <a:pt x="40" y="12"/>
                    </a:lnTo>
                    <a:lnTo>
                      <a:pt x="45" y="24"/>
                    </a:lnTo>
                    <a:lnTo>
                      <a:pt x="47" y="30"/>
                    </a:lnTo>
                    <a:lnTo>
                      <a:pt x="49" y="36"/>
                    </a:lnTo>
                    <a:lnTo>
                      <a:pt x="50" y="42"/>
                    </a:lnTo>
                    <a:lnTo>
                      <a:pt x="52" y="48"/>
                    </a:lnTo>
                    <a:lnTo>
                      <a:pt x="52" y="55"/>
                    </a:lnTo>
                    <a:lnTo>
                      <a:pt x="53" y="61"/>
                    </a:lnTo>
                    <a:lnTo>
                      <a:pt x="54" y="74"/>
                    </a:lnTo>
                    <a:lnTo>
                      <a:pt x="53" y="88"/>
                    </a:lnTo>
                    <a:lnTo>
                      <a:pt x="51" y="101"/>
                    </a:lnTo>
                    <a:lnTo>
                      <a:pt x="50" y="108"/>
                    </a:lnTo>
                    <a:lnTo>
                      <a:pt x="49" y="115"/>
                    </a:lnTo>
                    <a:lnTo>
                      <a:pt x="45" y="129"/>
                    </a:lnTo>
                    <a:lnTo>
                      <a:pt x="40" y="143"/>
                    </a:lnTo>
                    <a:lnTo>
                      <a:pt x="35" y="156"/>
                    </a:lnTo>
                    <a:lnTo>
                      <a:pt x="29" y="169"/>
                    </a:lnTo>
                    <a:lnTo>
                      <a:pt x="21" y="183"/>
                    </a:lnTo>
                    <a:lnTo>
                      <a:pt x="13" y="196"/>
                    </a:lnTo>
                    <a:lnTo>
                      <a:pt x="5" y="208"/>
                    </a:lnTo>
                    <a:lnTo>
                      <a:pt x="0" y="205"/>
                    </a:lnTo>
                    <a:close/>
                  </a:path>
                </a:pathLst>
              </a:custGeom>
              <a:solidFill>
                <a:srgbClr val="000000"/>
              </a:solidFill>
              <a:ln w="9525">
                <a:noFill/>
                <a:round/>
                <a:headEnd/>
                <a:tailEnd/>
              </a:ln>
            </p:spPr>
            <p:txBody>
              <a:bodyPr/>
              <a:lstStyle/>
              <a:p>
                <a:endParaRPr lang="he-IL"/>
              </a:p>
            </p:txBody>
          </p:sp>
          <p:sp>
            <p:nvSpPr>
              <p:cNvPr id="682" name="Freeform 278"/>
              <p:cNvSpPr>
                <a:spLocks/>
              </p:cNvSpPr>
              <p:nvPr/>
            </p:nvSpPr>
            <p:spPr bwMode="auto">
              <a:xfrm>
                <a:off x="4571" y="2922"/>
                <a:ext cx="5" cy="7"/>
              </a:xfrm>
              <a:custGeom>
                <a:avLst/>
                <a:gdLst>
                  <a:gd name="T0" fmla="*/ 0 w 5"/>
                  <a:gd name="T1" fmla="*/ 5 h 7"/>
                  <a:gd name="T2" fmla="*/ 3 w 5"/>
                  <a:gd name="T3" fmla="*/ 7 h 7"/>
                  <a:gd name="T4" fmla="*/ 5 w 5"/>
                  <a:gd name="T5" fmla="*/ 4 h 7"/>
                  <a:gd name="T6" fmla="*/ 0 w 5"/>
                  <a:gd name="T7" fmla="*/ 1 h 7"/>
                  <a:gd name="T8" fmla="*/ 4 w 5"/>
                  <a:gd name="T9" fmla="*/ 0 h 7"/>
                  <a:gd name="T10" fmla="*/ 0 w 5"/>
                  <a:gd name="T11" fmla="*/ 5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0" y="5"/>
                    </a:moveTo>
                    <a:lnTo>
                      <a:pt x="3" y="7"/>
                    </a:lnTo>
                    <a:lnTo>
                      <a:pt x="5" y="4"/>
                    </a:lnTo>
                    <a:lnTo>
                      <a:pt x="0" y="1"/>
                    </a:lnTo>
                    <a:lnTo>
                      <a:pt x="4" y="0"/>
                    </a:lnTo>
                    <a:lnTo>
                      <a:pt x="0" y="5"/>
                    </a:lnTo>
                    <a:close/>
                  </a:path>
                </a:pathLst>
              </a:custGeom>
              <a:solidFill>
                <a:srgbClr val="000000"/>
              </a:solidFill>
              <a:ln w="9525">
                <a:noFill/>
                <a:round/>
                <a:headEnd/>
                <a:tailEnd/>
              </a:ln>
            </p:spPr>
            <p:txBody>
              <a:bodyPr/>
              <a:lstStyle/>
              <a:p>
                <a:endParaRPr lang="he-IL"/>
              </a:p>
            </p:txBody>
          </p:sp>
          <p:sp>
            <p:nvSpPr>
              <p:cNvPr id="683" name="Freeform 279"/>
              <p:cNvSpPr>
                <a:spLocks/>
              </p:cNvSpPr>
              <p:nvPr/>
            </p:nvSpPr>
            <p:spPr bwMode="auto">
              <a:xfrm>
                <a:off x="4590" y="2718"/>
                <a:ext cx="14" cy="16"/>
              </a:xfrm>
              <a:custGeom>
                <a:avLst/>
                <a:gdLst>
                  <a:gd name="T0" fmla="*/ 14 w 14"/>
                  <a:gd name="T1" fmla="*/ 4 h 16"/>
                  <a:gd name="T2" fmla="*/ 5 w 14"/>
                  <a:gd name="T3" fmla="*/ 16 h 16"/>
                  <a:gd name="T4" fmla="*/ 0 w 14"/>
                  <a:gd name="T5" fmla="*/ 13 h 16"/>
                  <a:gd name="T6" fmla="*/ 9 w 14"/>
                  <a:gd name="T7" fmla="*/ 0 h 16"/>
                  <a:gd name="T8" fmla="*/ 14 w 14"/>
                  <a:gd name="T9" fmla="*/ 4 h 16"/>
                  <a:gd name="T10" fmla="*/ 0 60000 65536"/>
                  <a:gd name="T11" fmla="*/ 0 60000 65536"/>
                  <a:gd name="T12" fmla="*/ 0 60000 65536"/>
                  <a:gd name="T13" fmla="*/ 0 60000 65536"/>
                  <a:gd name="T14" fmla="*/ 0 60000 65536"/>
                  <a:gd name="T15" fmla="*/ 0 w 14"/>
                  <a:gd name="T16" fmla="*/ 0 h 16"/>
                  <a:gd name="T17" fmla="*/ 14 w 14"/>
                  <a:gd name="T18" fmla="*/ 16 h 16"/>
                </a:gdLst>
                <a:ahLst/>
                <a:cxnLst>
                  <a:cxn ang="T10">
                    <a:pos x="T0" y="T1"/>
                  </a:cxn>
                  <a:cxn ang="T11">
                    <a:pos x="T2" y="T3"/>
                  </a:cxn>
                  <a:cxn ang="T12">
                    <a:pos x="T4" y="T5"/>
                  </a:cxn>
                  <a:cxn ang="T13">
                    <a:pos x="T6" y="T7"/>
                  </a:cxn>
                  <a:cxn ang="T14">
                    <a:pos x="T8" y="T9"/>
                  </a:cxn>
                </a:cxnLst>
                <a:rect l="T15" t="T16" r="T17" b="T18"/>
                <a:pathLst>
                  <a:path w="14" h="16">
                    <a:moveTo>
                      <a:pt x="14" y="4"/>
                    </a:moveTo>
                    <a:lnTo>
                      <a:pt x="5" y="16"/>
                    </a:lnTo>
                    <a:lnTo>
                      <a:pt x="0" y="13"/>
                    </a:lnTo>
                    <a:lnTo>
                      <a:pt x="9" y="0"/>
                    </a:lnTo>
                    <a:lnTo>
                      <a:pt x="14" y="4"/>
                    </a:lnTo>
                    <a:close/>
                  </a:path>
                </a:pathLst>
              </a:custGeom>
              <a:solidFill>
                <a:srgbClr val="000000"/>
              </a:solidFill>
              <a:ln w="9525">
                <a:noFill/>
                <a:round/>
                <a:headEnd/>
                <a:tailEnd/>
              </a:ln>
            </p:spPr>
            <p:txBody>
              <a:bodyPr/>
              <a:lstStyle/>
              <a:p>
                <a:endParaRPr lang="he-IL"/>
              </a:p>
            </p:txBody>
          </p:sp>
          <p:sp>
            <p:nvSpPr>
              <p:cNvPr id="684" name="Freeform 280"/>
              <p:cNvSpPr>
                <a:spLocks/>
              </p:cNvSpPr>
              <p:nvPr/>
            </p:nvSpPr>
            <p:spPr bwMode="auto">
              <a:xfrm>
                <a:off x="4599" y="2714"/>
                <a:ext cx="5" cy="8"/>
              </a:xfrm>
              <a:custGeom>
                <a:avLst/>
                <a:gdLst>
                  <a:gd name="T0" fmla="*/ 5 w 5"/>
                  <a:gd name="T1" fmla="*/ 4 h 8"/>
                  <a:gd name="T2" fmla="*/ 3 w 5"/>
                  <a:gd name="T3" fmla="*/ 0 h 8"/>
                  <a:gd name="T4" fmla="*/ 0 w 5"/>
                  <a:gd name="T5" fmla="*/ 4 h 8"/>
                  <a:gd name="T6" fmla="*/ 5 w 5"/>
                  <a:gd name="T7" fmla="*/ 8 h 8"/>
                  <a:gd name="T8" fmla="*/ 0 w 5"/>
                  <a:gd name="T9" fmla="*/ 7 h 8"/>
                  <a:gd name="T10" fmla="*/ 5 w 5"/>
                  <a:gd name="T11" fmla="*/ 4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5" y="4"/>
                    </a:moveTo>
                    <a:lnTo>
                      <a:pt x="3" y="0"/>
                    </a:lnTo>
                    <a:lnTo>
                      <a:pt x="0" y="4"/>
                    </a:lnTo>
                    <a:lnTo>
                      <a:pt x="5" y="8"/>
                    </a:lnTo>
                    <a:lnTo>
                      <a:pt x="0" y="7"/>
                    </a:lnTo>
                    <a:lnTo>
                      <a:pt x="5" y="4"/>
                    </a:lnTo>
                    <a:close/>
                  </a:path>
                </a:pathLst>
              </a:custGeom>
              <a:solidFill>
                <a:srgbClr val="000000"/>
              </a:solidFill>
              <a:ln w="9525">
                <a:noFill/>
                <a:round/>
                <a:headEnd/>
                <a:tailEnd/>
              </a:ln>
            </p:spPr>
            <p:txBody>
              <a:bodyPr/>
              <a:lstStyle/>
              <a:p>
                <a:endParaRPr lang="he-IL"/>
              </a:p>
            </p:txBody>
          </p:sp>
          <p:sp>
            <p:nvSpPr>
              <p:cNvPr id="685" name="Freeform 281"/>
              <p:cNvSpPr>
                <a:spLocks/>
              </p:cNvSpPr>
              <p:nvPr/>
            </p:nvSpPr>
            <p:spPr bwMode="auto">
              <a:xfrm>
                <a:off x="4571" y="2678"/>
                <a:ext cx="24" cy="56"/>
              </a:xfrm>
              <a:custGeom>
                <a:avLst/>
                <a:gdLst>
                  <a:gd name="T0" fmla="*/ 19 w 24"/>
                  <a:gd name="T1" fmla="*/ 56 h 56"/>
                  <a:gd name="T2" fmla="*/ 24 w 24"/>
                  <a:gd name="T3" fmla="*/ 53 h 56"/>
                  <a:gd name="T4" fmla="*/ 6 w 24"/>
                  <a:gd name="T5" fmla="*/ 0 h 56"/>
                  <a:gd name="T6" fmla="*/ 0 w 24"/>
                  <a:gd name="T7" fmla="*/ 3 h 56"/>
                  <a:gd name="T8" fmla="*/ 19 w 24"/>
                  <a:gd name="T9" fmla="*/ 56 h 56"/>
                  <a:gd name="T10" fmla="*/ 0 60000 65536"/>
                  <a:gd name="T11" fmla="*/ 0 60000 65536"/>
                  <a:gd name="T12" fmla="*/ 0 60000 65536"/>
                  <a:gd name="T13" fmla="*/ 0 60000 65536"/>
                  <a:gd name="T14" fmla="*/ 0 60000 65536"/>
                  <a:gd name="T15" fmla="*/ 0 w 24"/>
                  <a:gd name="T16" fmla="*/ 0 h 56"/>
                  <a:gd name="T17" fmla="*/ 24 w 24"/>
                  <a:gd name="T18" fmla="*/ 56 h 56"/>
                </a:gdLst>
                <a:ahLst/>
                <a:cxnLst>
                  <a:cxn ang="T10">
                    <a:pos x="T0" y="T1"/>
                  </a:cxn>
                  <a:cxn ang="T11">
                    <a:pos x="T2" y="T3"/>
                  </a:cxn>
                  <a:cxn ang="T12">
                    <a:pos x="T4" y="T5"/>
                  </a:cxn>
                  <a:cxn ang="T13">
                    <a:pos x="T6" y="T7"/>
                  </a:cxn>
                  <a:cxn ang="T14">
                    <a:pos x="T8" y="T9"/>
                  </a:cxn>
                </a:cxnLst>
                <a:rect l="T15" t="T16" r="T17" b="T18"/>
                <a:pathLst>
                  <a:path w="24" h="56">
                    <a:moveTo>
                      <a:pt x="19" y="56"/>
                    </a:moveTo>
                    <a:lnTo>
                      <a:pt x="24" y="53"/>
                    </a:lnTo>
                    <a:lnTo>
                      <a:pt x="6" y="0"/>
                    </a:lnTo>
                    <a:lnTo>
                      <a:pt x="0" y="3"/>
                    </a:lnTo>
                    <a:lnTo>
                      <a:pt x="19" y="56"/>
                    </a:lnTo>
                    <a:close/>
                  </a:path>
                </a:pathLst>
              </a:custGeom>
              <a:solidFill>
                <a:srgbClr val="000000"/>
              </a:solidFill>
              <a:ln w="9525">
                <a:noFill/>
                <a:round/>
                <a:headEnd/>
                <a:tailEnd/>
              </a:ln>
            </p:spPr>
            <p:txBody>
              <a:bodyPr/>
              <a:lstStyle/>
              <a:p>
                <a:endParaRPr lang="he-IL"/>
              </a:p>
            </p:txBody>
          </p:sp>
          <p:sp>
            <p:nvSpPr>
              <p:cNvPr id="686" name="Freeform 282"/>
              <p:cNvSpPr>
                <a:spLocks/>
              </p:cNvSpPr>
              <p:nvPr/>
            </p:nvSpPr>
            <p:spPr bwMode="auto">
              <a:xfrm>
                <a:off x="4590" y="2731"/>
                <a:ext cx="5" cy="8"/>
              </a:xfrm>
              <a:custGeom>
                <a:avLst/>
                <a:gdLst>
                  <a:gd name="T0" fmla="*/ 5 w 5"/>
                  <a:gd name="T1" fmla="*/ 3 h 8"/>
                  <a:gd name="T2" fmla="*/ 2 w 5"/>
                  <a:gd name="T3" fmla="*/ 8 h 8"/>
                  <a:gd name="T4" fmla="*/ 0 w 5"/>
                  <a:gd name="T5" fmla="*/ 3 h 8"/>
                  <a:gd name="T6" fmla="*/ 5 w 5"/>
                  <a:gd name="T7" fmla="*/ 0 h 8"/>
                  <a:gd name="T8" fmla="*/ 0 w 5"/>
                  <a:gd name="T9" fmla="*/ 0 h 8"/>
                  <a:gd name="T10" fmla="*/ 5 w 5"/>
                  <a:gd name="T11" fmla="*/ 3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5" y="3"/>
                    </a:moveTo>
                    <a:lnTo>
                      <a:pt x="2" y="8"/>
                    </a:lnTo>
                    <a:lnTo>
                      <a:pt x="0" y="3"/>
                    </a:lnTo>
                    <a:lnTo>
                      <a:pt x="5" y="0"/>
                    </a:lnTo>
                    <a:lnTo>
                      <a:pt x="0" y="0"/>
                    </a:lnTo>
                    <a:lnTo>
                      <a:pt x="5" y="3"/>
                    </a:lnTo>
                    <a:close/>
                  </a:path>
                </a:pathLst>
              </a:custGeom>
              <a:solidFill>
                <a:srgbClr val="000000"/>
              </a:solidFill>
              <a:ln w="9525">
                <a:noFill/>
                <a:round/>
                <a:headEnd/>
                <a:tailEnd/>
              </a:ln>
            </p:spPr>
            <p:txBody>
              <a:bodyPr/>
              <a:lstStyle/>
              <a:p>
                <a:endParaRPr lang="he-IL"/>
              </a:p>
            </p:txBody>
          </p:sp>
          <p:sp>
            <p:nvSpPr>
              <p:cNvPr id="687" name="Freeform 283"/>
              <p:cNvSpPr>
                <a:spLocks/>
              </p:cNvSpPr>
              <p:nvPr/>
            </p:nvSpPr>
            <p:spPr bwMode="auto">
              <a:xfrm>
                <a:off x="4573" y="2676"/>
                <a:ext cx="54" cy="19"/>
              </a:xfrm>
              <a:custGeom>
                <a:avLst/>
                <a:gdLst>
                  <a:gd name="T0" fmla="*/ 2 w 54"/>
                  <a:gd name="T1" fmla="*/ 0 h 19"/>
                  <a:gd name="T2" fmla="*/ 0 w 54"/>
                  <a:gd name="T3" fmla="*/ 6 h 19"/>
                  <a:gd name="T4" fmla="*/ 52 w 54"/>
                  <a:gd name="T5" fmla="*/ 19 h 19"/>
                  <a:gd name="T6" fmla="*/ 54 w 54"/>
                  <a:gd name="T7" fmla="*/ 13 h 19"/>
                  <a:gd name="T8" fmla="*/ 2 w 54"/>
                  <a:gd name="T9" fmla="*/ 0 h 19"/>
                  <a:gd name="T10" fmla="*/ 0 60000 65536"/>
                  <a:gd name="T11" fmla="*/ 0 60000 65536"/>
                  <a:gd name="T12" fmla="*/ 0 60000 65536"/>
                  <a:gd name="T13" fmla="*/ 0 60000 65536"/>
                  <a:gd name="T14" fmla="*/ 0 60000 65536"/>
                  <a:gd name="T15" fmla="*/ 0 w 54"/>
                  <a:gd name="T16" fmla="*/ 0 h 19"/>
                  <a:gd name="T17" fmla="*/ 54 w 54"/>
                  <a:gd name="T18" fmla="*/ 19 h 19"/>
                </a:gdLst>
                <a:ahLst/>
                <a:cxnLst>
                  <a:cxn ang="T10">
                    <a:pos x="T0" y="T1"/>
                  </a:cxn>
                  <a:cxn ang="T11">
                    <a:pos x="T2" y="T3"/>
                  </a:cxn>
                  <a:cxn ang="T12">
                    <a:pos x="T4" y="T5"/>
                  </a:cxn>
                  <a:cxn ang="T13">
                    <a:pos x="T6" y="T7"/>
                  </a:cxn>
                  <a:cxn ang="T14">
                    <a:pos x="T8" y="T9"/>
                  </a:cxn>
                </a:cxnLst>
                <a:rect l="T15" t="T16" r="T17" b="T18"/>
                <a:pathLst>
                  <a:path w="54" h="19">
                    <a:moveTo>
                      <a:pt x="2" y="0"/>
                    </a:moveTo>
                    <a:lnTo>
                      <a:pt x="0" y="6"/>
                    </a:lnTo>
                    <a:lnTo>
                      <a:pt x="52" y="19"/>
                    </a:lnTo>
                    <a:lnTo>
                      <a:pt x="54" y="13"/>
                    </a:lnTo>
                    <a:lnTo>
                      <a:pt x="2" y="0"/>
                    </a:lnTo>
                    <a:close/>
                  </a:path>
                </a:pathLst>
              </a:custGeom>
              <a:solidFill>
                <a:srgbClr val="000000"/>
              </a:solidFill>
              <a:ln w="9525">
                <a:noFill/>
                <a:round/>
                <a:headEnd/>
                <a:tailEnd/>
              </a:ln>
            </p:spPr>
            <p:txBody>
              <a:bodyPr/>
              <a:lstStyle/>
              <a:p>
                <a:endParaRPr lang="he-IL"/>
              </a:p>
            </p:txBody>
          </p:sp>
          <p:sp>
            <p:nvSpPr>
              <p:cNvPr id="688" name="Freeform 284"/>
              <p:cNvSpPr>
                <a:spLocks/>
              </p:cNvSpPr>
              <p:nvPr/>
            </p:nvSpPr>
            <p:spPr bwMode="auto">
              <a:xfrm>
                <a:off x="4569" y="2675"/>
                <a:ext cx="8" cy="7"/>
              </a:xfrm>
              <a:custGeom>
                <a:avLst/>
                <a:gdLst>
                  <a:gd name="T0" fmla="*/ 2 w 8"/>
                  <a:gd name="T1" fmla="*/ 6 h 7"/>
                  <a:gd name="T2" fmla="*/ 0 w 8"/>
                  <a:gd name="T3" fmla="*/ 0 h 7"/>
                  <a:gd name="T4" fmla="*/ 6 w 8"/>
                  <a:gd name="T5" fmla="*/ 1 h 7"/>
                  <a:gd name="T6" fmla="*/ 4 w 8"/>
                  <a:gd name="T7" fmla="*/ 7 h 7"/>
                  <a:gd name="T8" fmla="*/ 8 w 8"/>
                  <a:gd name="T9" fmla="*/ 3 h 7"/>
                  <a:gd name="T10" fmla="*/ 2 w 8"/>
                  <a:gd name="T11" fmla="*/ 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2" y="6"/>
                    </a:moveTo>
                    <a:lnTo>
                      <a:pt x="0" y="0"/>
                    </a:lnTo>
                    <a:lnTo>
                      <a:pt x="6" y="1"/>
                    </a:lnTo>
                    <a:lnTo>
                      <a:pt x="4" y="7"/>
                    </a:lnTo>
                    <a:lnTo>
                      <a:pt x="8" y="3"/>
                    </a:lnTo>
                    <a:lnTo>
                      <a:pt x="2" y="6"/>
                    </a:lnTo>
                    <a:close/>
                  </a:path>
                </a:pathLst>
              </a:custGeom>
              <a:solidFill>
                <a:srgbClr val="000000"/>
              </a:solidFill>
              <a:ln w="9525">
                <a:noFill/>
                <a:round/>
                <a:headEnd/>
                <a:tailEnd/>
              </a:ln>
            </p:spPr>
            <p:txBody>
              <a:bodyPr/>
              <a:lstStyle/>
              <a:p>
                <a:endParaRPr lang="he-IL"/>
              </a:p>
            </p:txBody>
          </p:sp>
          <p:sp>
            <p:nvSpPr>
              <p:cNvPr id="689" name="Freeform 285"/>
              <p:cNvSpPr>
                <a:spLocks/>
              </p:cNvSpPr>
              <p:nvPr/>
            </p:nvSpPr>
            <p:spPr bwMode="auto">
              <a:xfrm>
                <a:off x="4612" y="2691"/>
                <a:ext cx="16" cy="17"/>
              </a:xfrm>
              <a:custGeom>
                <a:avLst/>
                <a:gdLst>
                  <a:gd name="T0" fmla="*/ 16 w 16"/>
                  <a:gd name="T1" fmla="*/ 3 h 17"/>
                  <a:gd name="T2" fmla="*/ 13 w 16"/>
                  <a:gd name="T3" fmla="*/ 8 h 17"/>
                  <a:gd name="T4" fmla="*/ 9 w 16"/>
                  <a:gd name="T5" fmla="*/ 13 h 17"/>
                  <a:gd name="T6" fmla="*/ 4 w 16"/>
                  <a:gd name="T7" fmla="*/ 17 h 17"/>
                  <a:gd name="T8" fmla="*/ 0 w 16"/>
                  <a:gd name="T9" fmla="*/ 13 h 17"/>
                  <a:gd name="T10" fmla="*/ 4 w 16"/>
                  <a:gd name="T11" fmla="*/ 9 h 17"/>
                  <a:gd name="T12" fmla="*/ 8 w 16"/>
                  <a:gd name="T13" fmla="*/ 4 h 17"/>
                  <a:gd name="T14" fmla="*/ 11 w 16"/>
                  <a:gd name="T15" fmla="*/ 0 h 17"/>
                  <a:gd name="T16" fmla="*/ 16 w 16"/>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16" y="3"/>
                    </a:moveTo>
                    <a:lnTo>
                      <a:pt x="13" y="8"/>
                    </a:lnTo>
                    <a:lnTo>
                      <a:pt x="9" y="13"/>
                    </a:lnTo>
                    <a:lnTo>
                      <a:pt x="4" y="17"/>
                    </a:lnTo>
                    <a:lnTo>
                      <a:pt x="0" y="13"/>
                    </a:lnTo>
                    <a:lnTo>
                      <a:pt x="4" y="9"/>
                    </a:lnTo>
                    <a:lnTo>
                      <a:pt x="8" y="4"/>
                    </a:lnTo>
                    <a:lnTo>
                      <a:pt x="11" y="0"/>
                    </a:lnTo>
                    <a:lnTo>
                      <a:pt x="16" y="3"/>
                    </a:lnTo>
                    <a:close/>
                  </a:path>
                </a:pathLst>
              </a:custGeom>
              <a:solidFill>
                <a:srgbClr val="000000"/>
              </a:solidFill>
              <a:ln w="9525">
                <a:noFill/>
                <a:round/>
                <a:headEnd/>
                <a:tailEnd/>
              </a:ln>
            </p:spPr>
            <p:txBody>
              <a:bodyPr/>
              <a:lstStyle/>
              <a:p>
                <a:endParaRPr lang="he-IL"/>
              </a:p>
            </p:txBody>
          </p:sp>
          <p:sp>
            <p:nvSpPr>
              <p:cNvPr id="690" name="Freeform 286"/>
              <p:cNvSpPr>
                <a:spLocks/>
              </p:cNvSpPr>
              <p:nvPr/>
            </p:nvSpPr>
            <p:spPr bwMode="auto">
              <a:xfrm>
                <a:off x="4623" y="2689"/>
                <a:ext cx="8" cy="6"/>
              </a:xfrm>
              <a:custGeom>
                <a:avLst/>
                <a:gdLst>
                  <a:gd name="T0" fmla="*/ 4 w 8"/>
                  <a:gd name="T1" fmla="*/ 0 h 6"/>
                  <a:gd name="T2" fmla="*/ 8 w 8"/>
                  <a:gd name="T3" fmla="*/ 2 h 6"/>
                  <a:gd name="T4" fmla="*/ 5 w 8"/>
                  <a:gd name="T5" fmla="*/ 5 h 6"/>
                  <a:gd name="T6" fmla="*/ 0 w 8"/>
                  <a:gd name="T7" fmla="*/ 2 h 6"/>
                  <a:gd name="T8" fmla="*/ 2 w 8"/>
                  <a:gd name="T9" fmla="*/ 6 h 6"/>
                  <a:gd name="T10" fmla="*/ 4 w 8"/>
                  <a:gd name="T11" fmla="*/ 0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4" y="0"/>
                    </a:moveTo>
                    <a:lnTo>
                      <a:pt x="8" y="2"/>
                    </a:lnTo>
                    <a:lnTo>
                      <a:pt x="5" y="5"/>
                    </a:lnTo>
                    <a:lnTo>
                      <a:pt x="0" y="2"/>
                    </a:lnTo>
                    <a:lnTo>
                      <a:pt x="2" y="6"/>
                    </a:lnTo>
                    <a:lnTo>
                      <a:pt x="4" y="0"/>
                    </a:lnTo>
                    <a:close/>
                  </a:path>
                </a:pathLst>
              </a:custGeom>
              <a:solidFill>
                <a:srgbClr val="000000"/>
              </a:solidFill>
              <a:ln w="9525">
                <a:noFill/>
                <a:round/>
                <a:headEnd/>
                <a:tailEnd/>
              </a:ln>
            </p:spPr>
            <p:txBody>
              <a:bodyPr/>
              <a:lstStyle/>
              <a:p>
                <a:endParaRPr lang="he-IL"/>
              </a:p>
            </p:txBody>
          </p:sp>
          <p:sp>
            <p:nvSpPr>
              <p:cNvPr id="691" name="Freeform 287"/>
              <p:cNvSpPr>
                <a:spLocks/>
              </p:cNvSpPr>
              <p:nvPr/>
            </p:nvSpPr>
            <p:spPr bwMode="auto">
              <a:xfrm>
                <a:off x="4608" y="2704"/>
                <a:ext cx="42" cy="244"/>
              </a:xfrm>
              <a:custGeom>
                <a:avLst/>
                <a:gdLst>
                  <a:gd name="T0" fmla="*/ 8 w 42"/>
                  <a:gd name="T1" fmla="*/ 0 h 244"/>
                  <a:gd name="T2" fmla="*/ 17 w 42"/>
                  <a:gd name="T3" fmla="*/ 14 h 244"/>
                  <a:gd name="T4" fmla="*/ 22 w 42"/>
                  <a:gd name="T5" fmla="*/ 22 h 244"/>
                  <a:gd name="T6" fmla="*/ 25 w 42"/>
                  <a:gd name="T7" fmla="*/ 29 h 244"/>
                  <a:gd name="T8" fmla="*/ 28 w 42"/>
                  <a:gd name="T9" fmla="*/ 36 h 244"/>
                  <a:gd name="T10" fmla="*/ 31 w 42"/>
                  <a:gd name="T11" fmla="*/ 43 h 244"/>
                  <a:gd name="T12" fmla="*/ 36 w 42"/>
                  <a:gd name="T13" fmla="*/ 58 h 244"/>
                  <a:gd name="T14" fmla="*/ 39 w 42"/>
                  <a:gd name="T15" fmla="*/ 72 h 244"/>
                  <a:gd name="T16" fmla="*/ 41 w 42"/>
                  <a:gd name="T17" fmla="*/ 87 h 244"/>
                  <a:gd name="T18" fmla="*/ 42 w 42"/>
                  <a:gd name="T19" fmla="*/ 94 h 244"/>
                  <a:gd name="T20" fmla="*/ 42 w 42"/>
                  <a:gd name="T21" fmla="*/ 102 h 244"/>
                  <a:gd name="T22" fmla="*/ 42 w 42"/>
                  <a:gd name="T23" fmla="*/ 109 h 244"/>
                  <a:gd name="T24" fmla="*/ 41 w 42"/>
                  <a:gd name="T25" fmla="*/ 117 h 244"/>
                  <a:gd name="T26" fmla="*/ 40 w 42"/>
                  <a:gd name="T27" fmla="*/ 132 h 244"/>
                  <a:gd name="T28" fmla="*/ 37 w 42"/>
                  <a:gd name="T29" fmla="*/ 148 h 244"/>
                  <a:gd name="T30" fmla="*/ 34 w 42"/>
                  <a:gd name="T31" fmla="*/ 163 h 244"/>
                  <a:gd name="T32" fmla="*/ 30 w 42"/>
                  <a:gd name="T33" fmla="*/ 179 h 244"/>
                  <a:gd name="T34" fmla="*/ 25 w 42"/>
                  <a:gd name="T35" fmla="*/ 195 h 244"/>
                  <a:gd name="T36" fmla="*/ 19 w 42"/>
                  <a:gd name="T37" fmla="*/ 211 h 244"/>
                  <a:gd name="T38" fmla="*/ 13 w 42"/>
                  <a:gd name="T39" fmla="*/ 227 h 244"/>
                  <a:gd name="T40" fmla="*/ 6 w 42"/>
                  <a:gd name="T41" fmla="*/ 244 h 244"/>
                  <a:gd name="T42" fmla="*/ 0 w 42"/>
                  <a:gd name="T43" fmla="*/ 241 h 244"/>
                  <a:gd name="T44" fmla="*/ 7 w 42"/>
                  <a:gd name="T45" fmla="*/ 225 h 244"/>
                  <a:gd name="T46" fmla="*/ 13 w 42"/>
                  <a:gd name="T47" fmla="*/ 209 h 244"/>
                  <a:gd name="T48" fmla="*/ 19 w 42"/>
                  <a:gd name="T49" fmla="*/ 193 h 244"/>
                  <a:gd name="T50" fmla="*/ 24 w 42"/>
                  <a:gd name="T51" fmla="*/ 178 h 244"/>
                  <a:gd name="T52" fmla="*/ 28 w 42"/>
                  <a:gd name="T53" fmla="*/ 162 h 244"/>
                  <a:gd name="T54" fmla="*/ 31 w 42"/>
                  <a:gd name="T55" fmla="*/ 147 h 244"/>
                  <a:gd name="T56" fmla="*/ 34 w 42"/>
                  <a:gd name="T57" fmla="*/ 132 h 244"/>
                  <a:gd name="T58" fmla="*/ 35 w 42"/>
                  <a:gd name="T59" fmla="*/ 117 h 244"/>
                  <a:gd name="T60" fmla="*/ 35 w 42"/>
                  <a:gd name="T61" fmla="*/ 109 h 244"/>
                  <a:gd name="T62" fmla="*/ 35 w 42"/>
                  <a:gd name="T63" fmla="*/ 102 h 244"/>
                  <a:gd name="T64" fmla="*/ 35 w 42"/>
                  <a:gd name="T65" fmla="*/ 95 h 244"/>
                  <a:gd name="T66" fmla="*/ 35 w 42"/>
                  <a:gd name="T67" fmla="*/ 88 h 244"/>
                  <a:gd name="T68" fmla="*/ 33 w 42"/>
                  <a:gd name="T69" fmla="*/ 73 h 244"/>
                  <a:gd name="T70" fmla="*/ 30 w 42"/>
                  <a:gd name="T71" fmla="*/ 59 h 244"/>
                  <a:gd name="T72" fmla="*/ 25 w 42"/>
                  <a:gd name="T73" fmla="*/ 45 h 244"/>
                  <a:gd name="T74" fmla="*/ 23 w 42"/>
                  <a:gd name="T75" fmla="*/ 39 h 244"/>
                  <a:gd name="T76" fmla="*/ 20 w 42"/>
                  <a:gd name="T77" fmla="*/ 32 h 244"/>
                  <a:gd name="T78" fmla="*/ 16 w 42"/>
                  <a:gd name="T79" fmla="*/ 25 h 244"/>
                  <a:gd name="T80" fmla="*/ 12 w 42"/>
                  <a:gd name="T81" fmla="*/ 17 h 244"/>
                  <a:gd name="T82" fmla="*/ 3 w 42"/>
                  <a:gd name="T83" fmla="*/ 4 h 244"/>
                  <a:gd name="T84" fmla="*/ 8 w 42"/>
                  <a:gd name="T85" fmla="*/ 0 h 2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244"/>
                  <a:gd name="T131" fmla="*/ 42 w 42"/>
                  <a:gd name="T132" fmla="*/ 244 h 2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244">
                    <a:moveTo>
                      <a:pt x="8" y="0"/>
                    </a:moveTo>
                    <a:lnTo>
                      <a:pt x="17" y="14"/>
                    </a:lnTo>
                    <a:lnTo>
                      <a:pt x="22" y="22"/>
                    </a:lnTo>
                    <a:lnTo>
                      <a:pt x="25" y="29"/>
                    </a:lnTo>
                    <a:lnTo>
                      <a:pt x="28" y="36"/>
                    </a:lnTo>
                    <a:lnTo>
                      <a:pt x="31" y="43"/>
                    </a:lnTo>
                    <a:lnTo>
                      <a:pt x="36" y="58"/>
                    </a:lnTo>
                    <a:lnTo>
                      <a:pt x="39" y="72"/>
                    </a:lnTo>
                    <a:lnTo>
                      <a:pt x="41" y="87"/>
                    </a:lnTo>
                    <a:lnTo>
                      <a:pt x="42" y="94"/>
                    </a:lnTo>
                    <a:lnTo>
                      <a:pt x="42" y="102"/>
                    </a:lnTo>
                    <a:lnTo>
                      <a:pt x="42" y="109"/>
                    </a:lnTo>
                    <a:lnTo>
                      <a:pt x="41" y="117"/>
                    </a:lnTo>
                    <a:lnTo>
                      <a:pt x="40" y="132"/>
                    </a:lnTo>
                    <a:lnTo>
                      <a:pt x="37" y="148"/>
                    </a:lnTo>
                    <a:lnTo>
                      <a:pt x="34" y="163"/>
                    </a:lnTo>
                    <a:lnTo>
                      <a:pt x="30" y="179"/>
                    </a:lnTo>
                    <a:lnTo>
                      <a:pt x="25" y="195"/>
                    </a:lnTo>
                    <a:lnTo>
                      <a:pt x="19" y="211"/>
                    </a:lnTo>
                    <a:lnTo>
                      <a:pt x="13" y="227"/>
                    </a:lnTo>
                    <a:lnTo>
                      <a:pt x="6" y="244"/>
                    </a:lnTo>
                    <a:lnTo>
                      <a:pt x="0" y="241"/>
                    </a:lnTo>
                    <a:lnTo>
                      <a:pt x="7" y="225"/>
                    </a:lnTo>
                    <a:lnTo>
                      <a:pt x="13" y="209"/>
                    </a:lnTo>
                    <a:lnTo>
                      <a:pt x="19" y="193"/>
                    </a:lnTo>
                    <a:lnTo>
                      <a:pt x="24" y="178"/>
                    </a:lnTo>
                    <a:lnTo>
                      <a:pt x="28" y="162"/>
                    </a:lnTo>
                    <a:lnTo>
                      <a:pt x="31" y="147"/>
                    </a:lnTo>
                    <a:lnTo>
                      <a:pt x="34" y="132"/>
                    </a:lnTo>
                    <a:lnTo>
                      <a:pt x="35" y="117"/>
                    </a:lnTo>
                    <a:lnTo>
                      <a:pt x="35" y="109"/>
                    </a:lnTo>
                    <a:lnTo>
                      <a:pt x="35" y="102"/>
                    </a:lnTo>
                    <a:lnTo>
                      <a:pt x="35" y="95"/>
                    </a:lnTo>
                    <a:lnTo>
                      <a:pt x="35" y="88"/>
                    </a:lnTo>
                    <a:lnTo>
                      <a:pt x="33" y="73"/>
                    </a:lnTo>
                    <a:lnTo>
                      <a:pt x="30" y="59"/>
                    </a:lnTo>
                    <a:lnTo>
                      <a:pt x="25" y="45"/>
                    </a:lnTo>
                    <a:lnTo>
                      <a:pt x="23" y="39"/>
                    </a:lnTo>
                    <a:lnTo>
                      <a:pt x="20" y="32"/>
                    </a:lnTo>
                    <a:lnTo>
                      <a:pt x="16" y="25"/>
                    </a:lnTo>
                    <a:lnTo>
                      <a:pt x="12" y="17"/>
                    </a:lnTo>
                    <a:lnTo>
                      <a:pt x="3" y="4"/>
                    </a:lnTo>
                    <a:lnTo>
                      <a:pt x="8" y="0"/>
                    </a:lnTo>
                    <a:close/>
                  </a:path>
                </a:pathLst>
              </a:custGeom>
              <a:solidFill>
                <a:srgbClr val="000000"/>
              </a:solidFill>
              <a:ln w="9525">
                <a:noFill/>
                <a:round/>
                <a:headEnd/>
                <a:tailEnd/>
              </a:ln>
            </p:spPr>
            <p:txBody>
              <a:bodyPr/>
              <a:lstStyle/>
              <a:p>
                <a:endParaRPr lang="he-IL"/>
              </a:p>
            </p:txBody>
          </p:sp>
          <p:sp>
            <p:nvSpPr>
              <p:cNvPr id="692" name="Freeform 288"/>
              <p:cNvSpPr>
                <a:spLocks/>
              </p:cNvSpPr>
              <p:nvPr/>
            </p:nvSpPr>
            <p:spPr bwMode="auto">
              <a:xfrm>
                <a:off x="4610" y="2704"/>
                <a:ext cx="6" cy="4"/>
              </a:xfrm>
              <a:custGeom>
                <a:avLst/>
                <a:gdLst>
                  <a:gd name="T0" fmla="*/ 2 w 6"/>
                  <a:gd name="T1" fmla="*/ 0 h 4"/>
                  <a:gd name="T2" fmla="*/ 0 w 6"/>
                  <a:gd name="T3" fmla="*/ 2 h 4"/>
                  <a:gd name="T4" fmla="*/ 1 w 6"/>
                  <a:gd name="T5" fmla="*/ 4 h 4"/>
                  <a:gd name="T6" fmla="*/ 6 w 6"/>
                  <a:gd name="T7" fmla="*/ 0 h 4"/>
                  <a:gd name="T8" fmla="*/ 6 w 6"/>
                  <a:gd name="T9" fmla="*/ 4 h 4"/>
                  <a:gd name="T10" fmla="*/ 2 w 6"/>
                  <a:gd name="T11" fmla="*/ 0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2" y="0"/>
                    </a:moveTo>
                    <a:lnTo>
                      <a:pt x="0" y="2"/>
                    </a:lnTo>
                    <a:lnTo>
                      <a:pt x="1" y="4"/>
                    </a:lnTo>
                    <a:lnTo>
                      <a:pt x="6" y="0"/>
                    </a:lnTo>
                    <a:lnTo>
                      <a:pt x="6" y="4"/>
                    </a:lnTo>
                    <a:lnTo>
                      <a:pt x="2" y="0"/>
                    </a:lnTo>
                    <a:close/>
                  </a:path>
                </a:pathLst>
              </a:custGeom>
              <a:solidFill>
                <a:srgbClr val="000000"/>
              </a:solidFill>
              <a:ln w="9525">
                <a:noFill/>
                <a:round/>
                <a:headEnd/>
                <a:tailEnd/>
              </a:ln>
            </p:spPr>
            <p:txBody>
              <a:bodyPr/>
              <a:lstStyle/>
              <a:p>
                <a:endParaRPr lang="he-IL"/>
              </a:p>
            </p:txBody>
          </p:sp>
          <p:sp>
            <p:nvSpPr>
              <p:cNvPr id="693" name="Freeform 289"/>
              <p:cNvSpPr>
                <a:spLocks/>
              </p:cNvSpPr>
              <p:nvPr/>
            </p:nvSpPr>
            <p:spPr bwMode="auto">
              <a:xfrm>
                <a:off x="4605" y="2946"/>
                <a:ext cx="9" cy="41"/>
              </a:xfrm>
              <a:custGeom>
                <a:avLst/>
                <a:gdLst>
                  <a:gd name="T0" fmla="*/ 9 w 9"/>
                  <a:gd name="T1" fmla="*/ 2 h 41"/>
                  <a:gd name="T2" fmla="*/ 7 w 9"/>
                  <a:gd name="T3" fmla="*/ 6 h 41"/>
                  <a:gd name="T4" fmla="*/ 7 w 9"/>
                  <a:gd name="T5" fmla="*/ 10 h 41"/>
                  <a:gd name="T6" fmla="*/ 7 w 9"/>
                  <a:gd name="T7" fmla="*/ 15 h 41"/>
                  <a:gd name="T8" fmla="*/ 7 w 9"/>
                  <a:gd name="T9" fmla="*/ 19 h 41"/>
                  <a:gd name="T10" fmla="*/ 9 w 9"/>
                  <a:gd name="T11" fmla="*/ 30 h 41"/>
                  <a:gd name="T12" fmla="*/ 9 w 9"/>
                  <a:gd name="T13" fmla="*/ 35 h 41"/>
                  <a:gd name="T14" fmla="*/ 9 w 9"/>
                  <a:gd name="T15" fmla="*/ 41 h 41"/>
                  <a:gd name="T16" fmla="*/ 3 w 9"/>
                  <a:gd name="T17" fmla="*/ 41 h 41"/>
                  <a:gd name="T18" fmla="*/ 3 w 9"/>
                  <a:gd name="T19" fmla="*/ 35 h 41"/>
                  <a:gd name="T20" fmla="*/ 2 w 9"/>
                  <a:gd name="T21" fmla="*/ 30 h 41"/>
                  <a:gd name="T22" fmla="*/ 1 w 9"/>
                  <a:gd name="T23" fmla="*/ 20 h 41"/>
                  <a:gd name="T24" fmla="*/ 0 w 9"/>
                  <a:gd name="T25" fmla="*/ 15 h 41"/>
                  <a:gd name="T26" fmla="*/ 0 w 9"/>
                  <a:gd name="T27" fmla="*/ 10 h 41"/>
                  <a:gd name="T28" fmla="*/ 1 w 9"/>
                  <a:gd name="T29" fmla="*/ 4 h 41"/>
                  <a:gd name="T30" fmla="*/ 3 w 9"/>
                  <a:gd name="T31" fmla="*/ 0 h 41"/>
                  <a:gd name="T32" fmla="*/ 9 w 9"/>
                  <a:gd name="T33" fmla="*/ 2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1"/>
                  <a:gd name="T53" fmla="*/ 9 w 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1">
                    <a:moveTo>
                      <a:pt x="9" y="2"/>
                    </a:moveTo>
                    <a:lnTo>
                      <a:pt x="7" y="6"/>
                    </a:lnTo>
                    <a:lnTo>
                      <a:pt x="7" y="10"/>
                    </a:lnTo>
                    <a:lnTo>
                      <a:pt x="7" y="15"/>
                    </a:lnTo>
                    <a:lnTo>
                      <a:pt x="7" y="19"/>
                    </a:lnTo>
                    <a:lnTo>
                      <a:pt x="9" y="30"/>
                    </a:lnTo>
                    <a:lnTo>
                      <a:pt x="9" y="35"/>
                    </a:lnTo>
                    <a:lnTo>
                      <a:pt x="9" y="41"/>
                    </a:lnTo>
                    <a:lnTo>
                      <a:pt x="3" y="41"/>
                    </a:lnTo>
                    <a:lnTo>
                      <a:pt x="3" y="35"/>
                    </a:lnTo>
                    <a:lnTo>
                      <a:pt x="2" y="30"/>
                    </a:lnTo>
                    <a:lnTo>
                      <a:pt x="1" y="20"/>
                    </a:lnTo>
                    <a:lnTo>
                      <a:pt x="0" y="15"/>
                    </a:lnTo>
                    <a:lnTo>
                      <a:pt x="0" y="10"/>
                    </a:lnTo>
                    <a:lnTo>
                      <a:pt x="1" y="4"/>
                    </a:lnTo>
                    <a:lnTo>
                      <a:pt x="3" y="0"/>
                    </a:lnTo>
                    <a:lnTo>
                      <a:pt x="9" y="2"/>
                    </a:lnTo>
                    <a:close/>
                  </a:path>
                </a:pathLst>
              </a:custGeom>
              <a:solidFill>
                <a:srgbClr val="000000"/>
              </a:solidFill>
              <a:ln w="9525">
                <a:noFill/>
                <a:round/>
                <a:headEnd/>
                <a:tailEnd/>
              </a:ln>
            </p:spPr>
            <p:txBody>
              <a:bodyPr/>
              <a:lstStyle/>
              <a:p>
                <a:endParaRPr lang="he-IL"/>
              </a:p>
            </p:txBody>
          </p:sp>
          <p:sp>
            <p:nvSpPr>
              <p:cNvPr id="694" name="Freeform 290"/>
              <p:cNvSpPr>
                <a:spLocks/>
              </p:cNvSpPr>
              <p:nvPr/>
            </p:nvSpPr>
            <p:spPr bwMode="auto">
              <a:xfrm>
                <a:off x="4608" y="2944"/>
                <a:ext cx="6" cy="4"/>
              </a:xfrm>
              <a:custGeom>
                <a:avLst/>
                <a:gdLst>
                  <a:gd name="T0" fmla="*/ 0 w 6"/>
                  <a:gd name="T1" fmla="*/ 1 h 4"/>
                  <a:gd name="T2" fmla="*/ 1 w 6"/>
                  <a:gd name="T3" fmla="*/ 0 h 4"/>
                  <a:gd name="T4" fmla="*/ 0 w 6"/>
                  <a:gd name="T5" fmla="*/ 2 h 4"/>
                  <a:gd name="T6" fmla="*/ 6 w 6"/>
                  <a:gd name="T7" fmla="*/ 4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lnTo>
                      <a:pt x="1" y="0"/>
                    </a:lnTo>
                    <a:lnTo>
                      <a:pt x="0" y="2"/>
                    </a:lnTo>
                    <a:lnTo>
                      <a:pt x="6" y="4"/>
                    </a:lnTo>
                    <a:lnTo>
                      <a:pt x="0" y="1"/>
                    </a:lnTo>
                    <a:close/>
                  </a:path>
                </a:pathLst>
              </a:custGeom>
              <a:solidFill>
                <a:srgbClr val="000000"/>
              </a:solidFill>
              <a:ln w="9525">
                <a:noFill/>
                <a:round/>
                <a:headEnd/>
                <a:tailEnd/>
              </a:ln>
            </p:spPr>
            <p:txBody>
              <a:bodyPr/>
              <a:lstStyle/>
              <a:p>
                <a:endParaRPr lang="he-IL"/>
              </a:p>
            </p:txBody>
          </p:sp>
          <p:sp>
            <p:nvSpPr>
              <p:cNvPr id="695" name="Freeform 291"/>
              <p:cNvSpPr>
                <a:spLocks/>
              </p:cNvSpPr>
              <p:nvPr/>
            </p:nvSpPr>
            <p:spPr bwMode="auto">
              <a:xfrm>
                <a:off x="4573" y="2984"/>
                <a:ext cx="39" cy="13"/>
              </a:xfrm>
              <a:custGeom>
                <a:avLst/>
                <a:gdLst>
                  <a:gd name="T0" fmla="*/ 39 w 39"/>
                  <a:gd name="T1" fmla="*/ 6 h 13"/>
                  <a:gd name="T2" fmla="*/ 25 w 39"/>
                  <a:gd name="T3" fmla="*/ 9 h 13"/>
                  <a:gd name="T4" fmla="*/ 1 w 39"/>
                  <a:gd name="T5" fmla="*/ 13 h 13"/>
                  <a:gd name="T6" fmla="*/ 0 w 39"/>
                  <a:gd name="T7" fmla="*/ 7 h 13"/>
                  <a:gd name="T8" fmla="*/ 24 w 39"/>
                  <a:gd name="T9" fmla="*/ 3 h 13"/>
                  <a:gd name="T10" fmla="*/ 38 w 39"/>
                  <a:gd name="T11" fmla="*/ 0 h 13"/>
                  <a:gd name="T12" fmla="*/ 39 w 39"/>
                  <a:gd name="T13" fmla="*/ 6 h 13"/>
                  <a:gd name="T14" fmla="*/ 0 60000 65536"/>
                  <a:gd name="T15" fmla="*/ 0 60000 65536"/>
                  <a:gd name="T16" fmla="*/ 0 60000 65536"/>
                  <a:gd name="T17" fmla="*/ 0 60000 65536"/>
                  <a:gd name="T18" fmla="*/ 0 60000 65536"/>
                  <a:gd name="T19" fmla="*/ 0 60000 65536"/>
                  <a:gd name="T20" fmla="*/ 0 60000 65536"/>
                  <a:gd name="T21" fmla="*/ 0 w 39"/>
                  <a:gd name="T22" fmla="*/ 0 h 13"/>
                  <a:gd name="T23" fmla="*/ 39 w 3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3">
                    <a:moveTo>
                      <a:pt x="39" y="6"/>
                    </a:moveTo>
                    <a:lnTo>
                      <a:pt x="25" y="9"/>
                    </a:lnTo>
                    <a:lnTo>
                      <a:pt x="1" y="13"/>
                    </a:lnTo>
                    <a:lnTo>
                      <a:pt x="0" y="7"/>
                    </a:lnTo>
                    <a:lnTo>
                      <a:pt x="24" y="3"/>
                    </a:lnTo>
                    <a:lnTo>
                      <a:pt x="38" y="0"/>
                    </a:lnTo>
                    <a:lnTo>
                      <a:pt x="39" y="6"/>
                    </a:lnTo>
                    <a:close/>
                  </a:path>
                </a:pathLst>
              </a:custGeom>
              <a:solidFill>
                <a:srgbClr val="000000"/>
              </a:solidFill>
              <a:ln w="9525">
                <a:noFill/>
                <a:round/>
                <a:headEnd/>
                <a:tailEnd/>
              </a:ln>
            </p:spPr>
            <p:txBody>
              <a:bodyPr/>
              <a:lstStyle/>
              <a:p>
                <a:endParaRPr lang="he-IL"/>
              </a:p>
            </p:txBody>
          </p:sp>
          <p:sp>
            <p:nvSpPr>
              <p:cNvPr id="696" name="Freeform 292"/>
              <p:cNvSpPr>
                <a:spLocks/>
              </p:cNvSpPr>
              <p:nvPr/>
            </p:nvSpPr>
            <p:spPr bwMode="auto">
              <a:xfrm>
                <a:off x="4608" y="2984"/>
                <a:ext cx="7" cy="6"/>
              </a:xfrm>
              <a:custGeom>
                <a:avLst/>
                <a:gdLst>
                  <a:gd name="T0" fmla="*/ 6 w 7"/>
                  <a:gd name="T1" fmla="*/ 3 h 6"/>
                  <a:gd name="T2" fmla="*/ 7 w 7"/>
                  <a:gd name="T3" fmla="*/ 5 h 6"/>
                  <a:gd name="T4" fmla="*/ 4 w 7"/>
                  <a:gd name="T5" fmla="*/ 6 h 6"/>
                  <a:gd name="T6" fmla="*/ 3 w 7"/>
                  <a:gd name="T7" fmla="*/ 0 h 6"/>
                  <a:gd name="T8" fmla="*/ 0 w 7"/>
                  <a:gd name="T9" fmla="*/ 3 h 6"/>
                  <a:gd name="T10" fmla="*/ 6 w 7"/>
                  <a:gd name="T11" fmla="*/ 3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6" y="3"/>
                    </a:moveTo>
                    <a:lnTo>
                      <a:pt x="7" y="5"/>
                    </a:lnTo>
                    <a:lnTo>
                      <a:pt x="4" y="6"/>
                    </a:lnTo>
                    <a:lnTo>
                      <a:pt x="3" y="0"/>
                    </a:lnTo>
                    <a:lnTo>
                      <a:pt x="0" y="3"/>
                    </a:lnTo>
                    <a:lnTo>
                      <a:pt x="6" y="3"/>
                    </a:lnTo>
                    <a:close/>
                  </a:path>
                </a:pathLst>
              </a:custGeom>
              <a:solidFill>
                <a:srgbClr val="000000"/>
              </a:solidFill>
              <a:ln w="9525">
                <a:noFill/>
                <a:round/>
                <a:headEnd/>
                <a:tailEnd/>
              </a:ln>
            </p:spPr>
            <p:txBody>
              <a:bodyPr/>
              <a:lstStyle/>
              <a:p>
                <a:endParaRPr lang="he-IL"/>
              </a:p>
            </p:txBody>
          </p:sp>
          <p:sp>
            <p:nvSpPr>
              <p:cNvPr id="697" name="Freeform 293"/>
              <p:cNvSpPr>
                <a:spLocks/>
              </p:cNvSpPr>
              <p:nvPr/>
            </p:nvSpPr>
            <p:spPr bwMode="auto">
              <a:xfrm>
                <a:off x="4294" y="2991"/>
                <a:ext cx="282" cy="66"/>
              </a:xfrm>
              <a:custGeom>
                <a:avLst/>
                <a:gdLst>
                  <a:gd name="T0" fmla="*/ 282 w 282"/>
                  <a:gd name="T1" fmla="*/ 6 h 66"/>
                  <a:gd name="T2" fmla="*/ 275 w 282"/>
                  <a:gd name="T3" fmla="*/ 10 h 66"/>
                  <a:gd name="T4" fmla="*/ 267 w 282"/>
                  <a:gd name="T5" fmla="*/ 14 h 66"/>
                  <a:gd name="T6" fmla="*/ 257 w 282"/>
                  <a:gd name="T7" fmla="*/ 20 h 66"/>
                  <a:gd name="T8" fmla="*/ 244 w 282"/>
                  <a:gd name="T9" fmla="*/ 26 h 66"/>
                  <a:gd name="T10" fmla="*/ 229 w 282"/>
                  <a:gd name="T11" fmla="*/ 34 h 66"/>
                  <a:gd name="T12" fmla="*/ 211 w 282"/>
                  <a:gd name="T13" fmla="*/ 41 h 66"/>
                  <a:gd name="T14" fmla="*/ 192 w 282"/>
                  <a:gd name="T15" fmla="*/ 48 h 66"/>
                  <a:gd name="T16" fmla="*/ 171 w 282"/>
                  <a:gd name="T17" fmla="*/ 54 h 66"/>
                  <a:gd name="T18" fmla="*/ 161 w 282"/>
                  <a:gd name="T19" fmla="*/ 57 h 66"/>
                  <a:gd name="T20" fmla="*/ 150 w 282"/>
                  <a:gd name="T21" fmla="*/ 59 h 66"/>
                  <a:gd name="T22" fmla="*/ 137 w 282"/>
                  <a:gd name="T23" fmla="*/ 62 h 66"/>
                  <a:gd name="T24" fmla="*/ 125 w 282"/>
                  <a:gd name="T25" fmla="*/ 63 h 66"/>
                  <a:gd name="T26" fmla="*/ 113 w 282"/>
                  <a:gd name="T27" fmla="*/ 65 h 66"/>
                  <a:gd name="T28" fmla="*/ 101 w 282"/>
                  <a:gd name="T29" fmla="*/ 66 h 66"/>
                  <a:gd name="T30" fmla="*/ 89 w 282"/>
                  <a:gd name="T31" fmla="*/ 66 h 66"/>
                  <a:gd name="T32" fmla="*/ 76 w 282"/>
                  <a:gd name="T33" fmla="*/ 66 h 66"/>
                  <a:gd name="T34" fmla="*/ 63 w 282"/>
                  <a:gd name="T35" fmla="*/ 65 h 66"/>
                  <a:gd name="T36" fmla="*/ 51 w 282"/>
                  <a:gd name="T37" fmla="*/ 64 h 66"/>
                  <a:gd name="T38" fmla="*/ 38 w 282"/>
                  <a:gd name="T39" fmla="*/ 62 h 66"/>
                  <a:gd name="T40" fmla="*/ 25 w 282"/>
                  <a:gd name="T41" fmla="*/ 59 h 66"/>
                  <a:gd name="T42" fmla="*/ 13 w 282"/>
                  <a:gd name="T43" fmla="*/ 55 h 66"/>
                  <a:gd name="T44" fmla="*/ 6 w 282"/>
                  <a:gd name="T45" fmla="*/ 53 h 66"/>
                  <a:gd name="T46" fmla="*/ 0 w 282"/>
                  <a:gd name="T47" fmla="*/ 51 h 66"/>
                  <a:gd name="T48" fmla="*/ 2 w 282"/>
                  <a:gd name="T49" fmla="*/ 45 h 66"/>
                  <a:gd name="T50" fmla="*/ 8 w 282"/>
                  <a:gd name="T51" fmla="*/ 47 h 66"/>
                  <a:gd name="T52" fmla="*/ 15 w 282"/>
                  <a:gd name="T53" fmla="*/ 49 h 66"/>
                  <a:gd name="T54" fmla="*/ 27 w 282"/>
                  <a:gd name="T55" fmla="*/ 53 h 66"/>
                  <a:gd name="T56" fmla="*/ 39 w 282"/>
                  <a:gd name="T57" fmla="*/ 56 h 66"/>
                  <a:gd name="T58" fmla="*/ 52 w 282"/>
                  <a:gd name="T59" fmla="*/ 58 h 66"/>
                  <a:gd name="T60" fmla="*/ 64 w 282"/>
                  <a:gd name="T61" fmla="*/ 59 h 66"/>
                  <a:gd name="T62" fmla="*/ 76 w 282"/>
                  <a:gd name="T63" fmla="*/ 60 h 66"/>
                  <a:gd name="T64" fmla="*/ 89 w 282"/>
                  <a:gd name="T65" fmla="*/ 60 h 66"/>
                  <a:gd name="T66" fmla="*/ 101 w 282"/>
                  <a:gd name="T67" fmla="*/ 60 h 66"/>
                  <a:gd name="T68" fmla="*/ 113 w 282"/>
                  <a:gd name="T69" fmla="*/ 59 h 66"/>
                  <a:gd name="T70" fmla="*/ 124 w 282"/>
                  <a:gd name="T71" fmla="*/ 57 h 66"/>
                  <a:gd name="T72" fmla="*/ 136 w 282"/>
                  <a:gd name="T73" fmla="*/ 56 h 66"/>
                  <a:gd name="T74" fmla="*/ 148 w 282"/>
                  <a:gd name="T75" fmla="*/ 53 h 66"/>
                  <a:gd name="T76" fmla="*/ 159 w 282"/>
                  <a:gd name="T77" fmla="*/ 51 h 66"/>
                  <a:gd name="T78" fmla="*/ 170 w 282"/>
                  <a:gd name="T79" fmla="*/ 48 h 66"/>
                  <a:gd name="T80" fmla="*/ 190 w 282"/>
                  <a:gd name="T81" fmla="*/ 42 h 66"/>
                  <a:gd name="T82" fmla="*/ 209 w 282"/>
                  <a:gd name="T83" fmla="*/ 35 h 66"/>
                  <a:gd name="T84" fmla="*/ 226 w 282"/>
                  <a:gd name="T85" fmla="*/ 28 h 66"/>
                  <a:gd name="T86" fmla="*/ 241 w 282"/>
                  <a:gd name="T87" fmla="*/ 21 h 66"/>
                  <a:gd name="T88" fmla="*/ 254 w 282"/>
                  <a:gd name="T89" fmla="*/ 14 h 66"/>
                  <a:gd name="T90" fmla="*/ 264 w 282"/>
                  <a:gd name="T91" fmla="*/ 9 h 66"/>
                  <a:gd name="T92" fmla="*/ 272 w 282"/>
                  <a:gd name="T93" fmla="*/ 4 h 66"/>
                  <a:gd name="T94" fmla="*/ 278 w 282"/>
                  <a:gd name="T95" fmla="*/ 0 h 66"/>
                  <a:gd name="T96" fmla="*/ 282 w 282"/>
                  <a:gd name="T97" fmla="*/ 6 h 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
                  <a:gd name="T148" fmla="*/ 0 h 66"/>
                  <a:gd name="T149" fmla="*/ 282 w 282"/>
                  <a:gd name="T150" fmla="*/ 66 h 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 h="66">
                    <a:moveTo>
                      <a:pt x="282" y="6"/>
                    </a:moveTo>
                    <a:lnTo>
                      <a:pt x="275" y="10"/>
                    </a:lnTo>
                    <a:lnTo>
                      <a:pt x="267" y="14"/>
                    </a:lnTo>
                    <a:lnTo>
                      <a:pt x="257" y="20"/>
                    </a:lnTo>
                    <a:lnTo>
                      <a:pt x="244" y="26"/>
                    </a:lnTo>
                    <a:lnTo>
                      <a:pt x="229" y="34"/>
                    </a:lnTo>
                    <a:lnTo>
                      <a:pt x="211" y="41"/>
                    </a:lnTo>
                    <a:lnTo>
                      <a:pt x="192" y="48"/>
                    </a:lnTo>
                    <a:lnTo>
                      <a:pt x="171" y="54"/>
                    </a:lnTo>
                    <a:lnTo>
                      <a:pt x="161" y="57"/>
                    </a:lnTo>
                    <a:lnTo>
                      <a:pt x="150" y="59"/>
                    </a:lnTo>
                    <a:lnTo>
                      <a:pt x="137" y="62"/>
                    </a:lnTo>
                    <a:lnTo>
                      <a:pt x="125" y="63"/>
                    </a:lnTo>
                    <a:lnTo>
                      <a:pt x="113" y="65"/>
                    </a:lnTo>
                    <a:lnTo>
                      <a:pt x="101" y="66"/>
                    </a:lnTo>
                    <a:lnTo>
                      <a:pt x="89" y="66"/>
                    </a:lnTo>
                    <a:lnTo>
                      <a:pt x="76" y="66"/>
                    </a:lnTo>
                    <a:lnTo>
                      <a:pt x="63" y="65"/>
                    </a:lnTo>
                    <a:lnTo>
                      <a:pt x="51" y="64"/>
                    </a:lnTo>
                    <a:lnTo>
                      <a:pt x="38" y="62"/>
                    </a:lnTo>
                    <a:lnTo>
                      <a:pt x="25" y="59"/>
                    </a:lnTo>
                    <a:lnTo>
                      <a:pt x="13" y="55"/>
                    </a:lnTo>
                    <a:lnTo>
                      <a:pt x="6" y="53"/>
                    </a:lnTo>
                    <a:lnTo>
                      <a:pt x="0" y="51"/>
                    </a:lnTo>
                    <a:lnTo>
                      <a:pt x="2" y="45"/>
                    </a:lnTo>
                    <a:lnTo>
                      <a:pt x="8" y="47"/>
                    </a:lnTo>
                    <a:lnTo>
                      <a:pt x="15" y="49"/>
                    </a:lnTo>
                    <a:lnTo>
                      <a:pt x="27" y="53"/>
                    </a:lnTo>
                    <a:lnTo>
                      <a:pt x="39" y="56"/>
                    </a:lnTo>
                    <a:lnTo>
                      <a:pt x="52" y="58"/>
                    </a:lnTo>
                    <a:lnTo>
                      <a:pt x="64" y="59"/>
                    </a:lnTo>
                    <a:lnTo>
                      <a:pt x="76" y="60"/>
                    </a:lnTo>
                    <a:lnTo>
                      <a:pt x="89" y="60"/>
                    </a:lnTo>
                    <a:lnTo>
                      <a:pt x="101" y="60"/>
                    </a:lnTo>
                    <a:lnTo>
                      <a:pt x="113" y="59"/>
                    </a:lnTo>
                    <a:lnTo>
                      <a:pt x="124" y="57"/>
                    </a:lnTo>
                    <a:lnTo>
                      <a:pt x="136" y="56"/>
                    </a:lnTo>
                    <a:lnTo>
                      <a:pt x="148" y="53"/>
                    </a:lnTo>
                    <a:lnTo>
                      <a:pt x="159" y="51"/>
                    </a:lnTo>
                    <a:lnTo>
                      <a:pt x="170" y="48"/>
                    </a:lnTo>
                    <a:lnTo>
                      <a:pt x="190" y="42"/>
                    </a:lnTo>
                    <a:lnTo>
                      <a:pt x="209" y="35"/>
                    </a:lnTo>
                    <a:lnTo>
                      <a:pt x="226" y="28"/>
                    </a:lnTo>
                    <a:lnTo>
                      <a:pt x="241" y="21"/>
                    </a:lnTo>
                    <a:lnTo>
                      <a:pt x="254" y="14"/>
                    </a:lnTo>
                    <a:lnTo>
                      <a:pt x="264" y="9"/>
                    </a:lnTo>
                    <a:lnTo>
                      <a:pt x="272" y="4"/>
                    </a:lnTo>
                    <a:lnTo>
                      <a:pt x="278" y="0"/>
                    </a:lnTo>
                    <a:lnTo>
                      <a:pt x="282" y="6"/>
                    </a:lnTo>
                    <a:close/>
                  </a:path>
                </a:pathLst>
              </a:custGeom>
              <a:solidFill>
                <a:srgbClr val="000000"/>
              </a:solidFill>
              <a:ln w="9525">
                <a:noFill/>
                <a:round/>
                <a:headEnd/>
                <a:tailEnd/>
              </a:ln>
            </p:spPr>
            <p:txBody>
              <a:bodyPr/>
              <a:lstStyle/>
              <a:p>
                <a:endParaRPr lang="he-IL"/>
              </a:p>
            </p:txBody>
          </p:sp>
          <p:sp>
            <p:nvSpPr>
              <p:cNvPr id="698" name="Freeform 294"/>
              <p:cNvSpPr>
                <a:spLocks/>
              </p:cNvSpPr>
              <p:nvPr/>
            </p:nvSpPr>
            <p:spPr bwMode="auto">
              <a:xfrm>
                <a:off x="4572" y="2991"/>
                <a:ext cx="4" cy="6"/>
              </a:xfrm>
              <a:custGeom>
                <a:avLst/>
                <a:gdLst>
                  <a:gd name="T0" fmla="*/ 1 w 4"/>
                  <a:gd name="T1" fmla="*/ 0 h 6"/>
                  <a:gd name="T2" fmla="*/ 0 w 4"/>
                  <a:gd name="T3" fmla="*/ 0 h 6"/>
                  <a:gd name="T4" fmla="*/ 4 w 4"/>
                  <a:gd name="T5" fmla="*/ 6 h 6"/>
                  <a:gd name="T6" fmla="*/ 2 w 4"/>
                  <a:gd name="T7" fmla="*/ 6 h 6"/>
                  <a:gd name="T8" fmla="*/ 1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0"/>
                    </a:moveTo>
                    <a:lnTo>
                      <a:pt x="0" y="0"/>
                    </a:lnTo>
                    <a:lnTo>
                      <a:pt x="4" y="6"/>
                    </a:lnTo>
                    <a:lnTo>
                      <a:pt x="2" y="6"/>
                    </a:lnTo>
                    <a:lnTo>
                      <a:pt x="1" y="0"/>
                    </a:lnTo>
                    <a:close/>
                  </a:path>
                </a:pathLst>
              </a:custGeom>
              <a:solidFill>
                <a:srgbClr val="000000"/>
              </a:solidFill>
              <a:ln w="9525">
                <a:noFill/>
                <a:round/>
                <a:headEnd/>
                <a:tailEnd/>
              </a:ln>
            </p:spPr>
            <p:txBody>
              <a:bodyPr/>
              <a:lstStyle/>
              <a:p>
                <a:endParaRPr lang="he-IL"/>
              </a:p>
            </p:txBody>
          </p:sp>
          <p:sp>
            <p:nvSpPr>
              <p:cNvPr id="699" name="Freeform 295"/>
              <p:cNvSpPr>
                <a:spLocks/>
              </p:cNvSpPr>
              <p:nvPr/>
            </p:nvSpPr>
            <p:spPr bwMode="auto">
              <a:xfrm>
                <a:off x="4284" y="3037"/>
                <a:ext cx="14" cy="18"/>
              </a:xfrm>
              <a:custGeom>
                <a:avLst/>
                <a:gdLst>
                  <a:gd name="T0" fmla="*/ 14 w 14"/>
                  <a:gd name="T1" fmla="*/ 3 h 18"/>
                  <a:gd name="T2" fmla="*/ 9 w 14"/>
                  <a:gd name="T3" fmla="*/ 13 h 18"/>
                  <a:gd name="T4" fmla="*/ 6 w 14"/>
                  <a:gd name="T5" fmla="*/ 18 h 18"/>
                  <a:gd name="T6" fmla="*/ 0 w 14"/>
                  <a:gd name="T7" fmla="*/ 15 h 18"/>
                  <a:gd name="T8" fmla="*/ 3 w 14"/>
                  <a:gd name="T9" fmla="*/ 10 h 18"/>
                  <a:gd name="T10" fmla="*/ 8 w 14"/>
                  <a:gd name="T11" fmla="*/ 0 h 18"/>
                  <a:gd name="T12" fmla="*/ 14 w 14"/>
                  <a:gd name="T13" fmla="*/ 3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14" y="3"/>
                    </a:moveTo>
                    <a:lnTo>
                      <a:pt x="9" y="13"/>
                    </a:lnTo>
                    <a:lnTo>
                      <a:pt x="6" y="18"/>
                    </a:lnTo>
                    <a:lnTo>
                      <a:pt x="0" y="15"/>
                    </a:lnTo>
                    <a:lnTo>
                      <a:pt x="3" y="10"/>
                    </a:lnTo>
                    <a:lnTo>
                      <a:pt x="8" y="0"/>
                    </a:lnTo>
                    <a:lnTo>
                      <a:pt x="14" y="3"/>
                    </a:lnTo>
                    <a:close/>
                  </a:path>
                </a:pathLst>
              </a:custGeom>
              <a:solidFill>
                <a:srgbClr val="000000"/>
              </a:solidFill>
              <a:ln w="9525">
                <a:noFill/>
                <a:round/>
                <a:headEnd/>
                <a:tailEnd/>
              </a:ln>
            </p:spPr>
            <p:txBody>
              <a:bodyPr/>
              <a:lstStyle/>
              <a:p>
                <a:endParaRPr lang="he-IL"/>
              </a:p>
            </p:txBody>
          </p:sp>
          <p:sp>
            <p:nvSpPr>
              <p:cNvPr id="700" name="Freeform 296"/>
              <p:cNvSpPr>
                <a:spLocks/>
              </p:cNvSpPr>
              <p:nvPr/>
            </p:nvSpPr>
            <p:spPr bwMode="auto">
              <a:xfrm>
                <a:off x="4292" y="3035"/>
                <a:ext cx="6" cy="7"/>
              </a:xfrm>
              <a:custGeom>
                <a:avLst/>
                <a:gdLst>
                  <a:gd name="T0" fmla="*/ 4 w 6"/>
                  <a:gd name="T1" fmla="*/ 1 h 7"/>
                  <a:gd name="T2" fmla="*/ 1 w 6"/>
                  <a:gd name="T3" fmla="*/ 0 h 7"/>
                  <a:gd name="T4" fmla="*/ 0 w 6"/>
                  <a:gd name="T5" fmla="*/ 2 h 7"/>
                  <a:gd name="T6" fmla="*/ 6 w 6"/>
                  <a:gd name="T7" fmla="*/ 5 h 7"/>
                  <a:gd name="T8" fmla="*/ 2 w 6"/>
                  <a:gd name="T9" fmla="*/ 7 h 7"/>
                  <a:gd name="T10" fmla="*/ 4 w 6"/>
                  <a:gd name="T11" fmla="*/ 1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4" y="1"/>
                    </a:moveTo>
                    <a:lnTo>
                      <a:pt x="1" y="0"/>
                    </a:lnTo>
                    <a:lnTo>
                      <a:pt x="0" y="2"/>
                    </a:lnTo>
                    <a:lnTo>
                      <a:pt x="6" y="5"/>
                    </a:lnTo>
                    <a:lnTo>
                      <a:pt x="2" y="7"/>
                    </a:lnTo>
                    <a:lnTo>
                      <a:pt x="4" y="1"/>
                    </a:lnTo>
                    <a:close/>
                  </a:path>
                </a:pathLst>
              </a:custGeom>
              <a:solidFill>
                <a:srgbClr val="000000"/>
              </a:solidFill>
              <a:ln w="9525">
                <a:noFill/>
                <a:round/>
                <a:headEnd/>
                <a:tailEnd/>
              </a:ln>
            </p:spPr>
            <p:txBody>
              <a:bodyPr/>
              <a:lstStyle/>
              <a:p>
                <a:endParaRPr lang="he-IL"/>
              </a:p>
            </p:txBody>
          </p:sp>
          <p:sp>
            <p:nvSpPr>
              <p:cNvPr id="701" name="Freeform 297"/>
              <p:cNvSpPr>
                <a:spLocks/>
              </p:cNvSpPr>
              <p:nvPr/>
            </p:nvSpPr>
            <p:spPr bwMode="auto">
              <a:xfrm>
                <a:off x="4258" y="3003"/>
                <a:ext cx="32" cy="52"/>
              </a:xfrm>
              <a:custGeom>
                <a:avLst/>
                <a:gdLst>
                  <a:gd name="T0" fmla="*/ 26 w 32"/>
                  <a:gd name="T1" fmla="*/ 52 h 52"/>
                  <a:gd name="T2" fmla="*/ 32 w 32"/>
                  <a:gd name="T3" fmla="*/ 49 h 52"/>
                  <a:gd name="T4" fmla="*/ 5 w 32"/>
                  <a:gd name="T5" fmla="*/ 0 h 52"/>
                  <a:gd name="T6" fmla="*/ 0 w 32"/>
                  <a:gd name="T7" fmla="*/ 3 h 52"/>
                  <a:gd name="T8" fmla="*/ 26 w 32"/>
                  <a:gd name="T9" fmla="*/ 52 h 52"/>
                  <a:gd name="T10" fmla="*/ 0 60000 65536"/>
                  <a:gd name="T11" fmla="*/ 0 60000 65536"/>
                  <a:gd name="T12" fmla="*/ 0 60000 65536"/>
                  <a:gd name="T13" fmla="*/ 0 60000 65536"/>
                  <a:gd name="T14" fmla="*/ 0 60000 65536"/>
                  <a:gd name="T15" fmla="*/ 0 w 32"/>
                  <a:gd name="T16" fmla="*/ 0 h 52"/>
                  <a:gd name="T17" fmla="*/ 32 w 32"/>
                  <a:gd name="T18" fmla="*/ 52 h 52"/>
                </a:gdLst>
                <a:ahLst/>
                <a:cxnLst>
                  <a:cxn ang="T10">
                    <a:pos x="T0" y="T1"/>
                  </a:cxn>
                  <a:cxn ang="T11">
                    <a:pos x="T2" y="T3"/>
                  </a:cxn>
                  <a:cxn ang="T12">
                    <a:pos x="T4" y="T5"/>
                  </a:cxn>
                  <a:cxn ang="T13">
                    <a:pos x="T6" y="T7"/>
                  </a:cxn>
                  <a:cxn ang="T14">
                    <a:pos x="T8" y="T9"/>
                  </a:cxn>
                </a:cxnLst>
                <a:rect l="T15" t="T16" r="T17" b="T18"/>
                <a:pathLst>
                  <a:path w="32" h="52">
                    <a:moveTo>
                      <a:pt x="26" y="52"/>
                    </a:moveTo>
                    <a:lnTo>
                      <a:pt x="32" y="49"/>
                    </a:lnTo>
                    <a:lnTo>
                      <a:pt x="5" y="0"/>
                    </a:lnTo>
                    <a:lnTo>
                      <a:pt x="0" y="3"/>
                    </a:lnTo>
                    <a:lnTo>
                      <a:pt x="26" y="52"/>
                    </a:lnTo>
                    <a:close/>
                  </a:path>
                </a:pathLst>
              </a:custGeom>
              <a:solidFill>
                <a:srgbClr val="000000"/>
              </a:solidFill>
              <a:ln w="9525">
                <a:noFill/>
                <a:round/>
                <a:headEnd/>
                <a:tailEnd/>
              </a:ln>
            </p:spPr>
            <p:txBody>
              <a:bodyPr/>
              <a:lstStyle/>
              <a:p>
                <a:endParaRPr lang="he-IL"/>
              </a:p>
            </p:txBody>
          </p:sp>
          <p:sp>
            <p:nvSpPr>
              <p:cNvPr id="702" name="Freeform 298"/>
              <p:cNvSpPr>
                <a:spLocks/>
              </p:cNvSpPr>
              <p:nvPr/>
            </p:nvSpPr>
            <p:spPr bwMode="auto">
              <a:xfrm>
                <a:off x="4284" y="3052"/>
                <a:ext cx="6" cy="8"/>
              </a:xfrm>
              <a:custGeom>
                <a:avLst/>
                <a:gdLst>
                  <a:gd name="T0" fmla="*/ 6 w 6"/>
                  <a:gd name="T1" fmla="*/ 3 h 8"/>
                  <a:gd name="T2" fmla="*/ 3 w 6"/>
                  <a:gd name="T3" fmla="*/ 8 h 8"/>
                  <a:gd name="T4" fmla="*/ 0 w 6"/>
                  <a:gd name="T5" fmla="*/ 3 h 8"/>
                  <a:gd name="T6" fmla="*/ 6 w 6"/>
                  <a:gd name="T7" fmla="*/ 0 h 8"/>
                  <a:gd name="T8" fmla="*/ 0 w 6"/>
                  <a:gd name="T9" fmla="*/ 0 h 8"/>
                  <a:gd name="T10" fmla="*/ 6 w 6"/>
                  <a:gd name="T11" fmla="*/ 3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6" y="3"/>
                    </a:moveTo>
                    <a:lnTo>
                      <a:pt x="3" y="8"/>
                    </a:lnTo>
                    <a:lnTo>
                      <a:pt x="0" y="3"/>
                    </a:lnTo>
                    <a:lnTo>
                      <a:pt x="6" y="0"/>
                    </a:lnTo>
                    <a:lnTo>
                      <a:pt x="0" y="0"/>
                    </a:lnTo>
                    <a:lnTo>
                      <a:pt x="6" y="3"/>
                    </a:lnTo>
                    <a:close/>
                  </a:path>
                </a:pathLst>
              </a:custGeom>
              <a:solidFill>
                <a:srgbClr val="000000"/>
              </a:solidFill>
              <a:ln w="9525">
                <a:noFill/>
                <a:round/>
                <a:headEnd/>
                <a:tailEnd/>
              </a:ln>
            </p:spPr>
            <p:txBody>
              <a:bodyPr/>
              <a:lstStyle/>
              <a:p>
                <a:endParaRPr lang="he-IL"/>
              </a:p>
            </p:txBody>
          </p:sp>
          <p:sp>
            <p:nvSpPr>
              <p:cNvPr id="703" name="Freeform 299"/>
              <p:cNvSpPr>
                <a:spLocks/>
              </p:cNvSpPr>
              <p:nvPr/>
            </p:nvSpPr>
            <p:spPr bwMode="auto">
              <a:xfrm>
                <a:off x="4260" y="3002"/>
                <a:ext cx="54" cy="11"/>
              </a:xfrm>
              <a:custGeom>
                <a:avLst/>
                <a:gdLst>
                  <a:gd name="T0" fmla="*/ 1 w 54"/>
                  <a:gd name="T1" fmla="*/ 0 h 11"/>
                  <a:gd name="T2" fmla="*/ 0 w 54"/>
                  <a:gd name="T3" fmla="*/ 6 h 11"/>
                  <a:gd name="T4" fmla="*/ 53 w 54"/>
                  <a:gd name="T5" fmla="*/ 11 h 11"/>
                  <a:gd name="T6" fmla="*/ 54 w 54"/>
                  <a:gd name="T7" fmla="*/ 4 h 11"/>
                  <a:gd name="T8" fmla="*/ 1 w 54"/>
                  <a:gd name="T9" fmla="*/ 0 h 11"/>
                  <a:gd name="T10" fmla="*/ 0 60000 65536"/>
                  <a:gd name="T11" fmla="*/ 0 60000 65536"/>
                  <a:gd name="T12" fmla="*/ 0 60000 65536"/>
                  <a:gd name="T13" fmla="*/ 0 60000 65536"/>
                  <a:gd name="T14" fmla="*/ 0 60000 65536"/>
                  <a:gd name="T15" fmla="*/ 0 w 54"/>
                  <a:gd name="T16" fmla="*/ 0 h 11"/>
                  <a:gd name="T17" fmla="*/ 54 w 54"/>
                  <a:gd name="T18" fmla="*/ 11 h 11"/>
                </a:gdLst>
                <a:ahLst/>
                <a:cxnLst>
                  <a:cxn ang="T10">
                    <a:pos x="T0" y="T1"/>
                  </a:cxn>
                  <a:cxn ang="T11">
                    <a:pos x="T2" y="T3"/>
                  </a:cxn>
                  <a:cxn ang="T12">
                    <a:pos x="T4" y="T5"/>
                  </a:cxn>
                  <a:cxn ang="T13">
                    <a:pos x="T6" y="T7"/>
                  </a:cxn>
                  <a:cxn ang="T14">
                    <a:pos x="T8" y="T9"/>
                  </a:cxn>
                </a:cxnLst>
                <a:rect l="T15" t="T16" r="T17" b="T18"/>
                <a:pathLst>
                  <a:path w="54" h="11">
                    <a:moveTo>
                      <a:pt x="1" y="0"/>
                    </a:moveTo>
                    <a:lnTo>
                      <a:pt x="0" y="6"/>
                    </a:lnTo>
                    <a:lnTo>
                      <a:pt x="53" y="11"/>
                    </a:lnTo>
                    <a:lnTo>
                      <a:pt x="54" y="4"/>
                    </a:lnTo>
                    <a:lnTo>
                      <a:pt x="1" y="0"/>
                    </a:lnTo>
                    <a:close/>
                  </a:path>
                </a:pathLst>
              </a:custGeom>
              <a:solidFill>
                <a:srgbClr val="000000"/>
              </a:solidFill>
              <a:ln w="9525">
                <a:noFill/>
                <a:round/>
                <a:headEnd/>
                <a:tailEnd/>
              </a:ln>
            </p:spPr>
            <p:txBody>
              <a:bodyPr/>
              <a:lstStyle/>
              <a:p>
                <a:endParaRPr lang="he-IL"/>
              </a:p>
            </p:txBody>
          </p:sp>
          <p:sp>
            <p:nvSpPr>
              <p:cNvPr id="704" name="Freeform 300"/>
              <p:cNvSpPr>
                <a:spLocks/>
              </p:cNvSpPr>
              <p:nvPr/>
            </p:nvSpPr>
            <p:spPr bwMode="auto">
              <a:xfrm>
                <a:off x="4255" y="3001"/>
                <a:ext cx="8" cy="7"/>
              </a:xfrm>
              <a:custGeom>
                <a:avLst/>
                <a:gdLst>
                  <a:gd name="T0" fmla="*/ 3 w 8"/>
                  <a:gd name="T1" fmla="*/ 5 h 7"/>
                  <a:gd name="T2" fmla="*/ 0 w 8"/>
                  <a:gd name="T3" fmla="*/ 0 h 7"/>
                  <a:gd name="T4" fmla="*/ 6 w 8"/>
                  <a:gd name="T5" fmla="*/ 1 h 7"/>
                  <a:gd name="T6" fmla="*/ 5 w 8"/>
                  <a:gd name="T7" fmla="*/ 7 h 7"/>
                  <a:gd name="T8" fmla="*/ 8 w 8"/>
                  <a:gd name="T9" fmla="*/ 2 h 7"/>
                  <a:gd name="T10" fmla="*/ 3 w 8"/>
                  <a:gd name="T11" fmla="*/ 5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3" y="5"/>
                    </a:moveTo>
                    <a:lnTo>
                      <a:pt x="0" y="0"/>
                    </a:lnTo>
                    <a:lnTo>
                      <a:pt x="6" y="1"/>
                    </a:lnTo>
                    <a:lnTo>
                      <a:pt x="5" y="7"/>
                    </a:lnTo>
                    <a:lnTo>
                      <a:pt x="8" y="2"/>
                    </a:lnTo>
                    <a:lnTo>
                      <a:pt x="3" y="5"/>
                    </a:lnTo>
                    <a:close/>
                  </a:path>
                </a:pathLst>
              </a:custGeom>
              <a:solidFill>
                <a:srgbClr val="000000"/>
              </a:solidFill>
              <a:ln w="9525">
                <a:noFill/>
                <a:round/>
                <a:headEnd/>
                <a:tailEnd/>
              </a:ln>
            </p:spPr>
            <p:txBody>
              <a:bodyPr/>
              <a:lstStyle/>
              <a:p>
                <a:endParaRPr lang="he-IL"/>
              </a:p>
            </p:txBody>
          </p:sp>
          <p:sp>
            <p:nvSpPr>
              <p:cNvPr id="705" name="Freeform 301"/>
              <p:cNvSpPr>
                <a:spLocks/>
              </p:cNvSpPr>
              <p:nvPr/>
            </p:nvSpPr>
            <p:spPr bwMode="auto">
              <a:xfrm>
                <a:off x="4302" y="3008"/>
                <a:ext cx="14" cy="17"/>
              </a:xfrm>
              <a:custGeom>
                <a:avLst/>
                <a:gdLst>
                  <a:gd name="T0" fmla="*/ 14 w 14"/>
                  <a:gd name="T1" fmla="*/ 3 h 17"/>
                  <a:gd name="T2" fmla="*/ 12 w 14"/>
                  <a:gd name="T3" fmla="*/ 8 h 17"/>
                  <a:gd name="T4" fmla="*/ 9 w 14"/>
                  <a:gd name="T5" fmla="*/ 12 h 17"/>
                  <a:gd name="T6" fmla="*/ 6 w 14"/>
                  <a:gd name="T7" fmla="*/ 17 h 17"/>
                  <a:gd name="T8" fmla="*/ 0 w 14"/>
                  <a:gd name="T9" fmla="*/ 14 h 17"/>
                  <a:gd name="T10" fmla="*/ 4 w 14"/>
                  <a:gd name="T11" fmla="*/ 9 h 17"/>
                  <a:gd name="T12" fmla="*/ 6 w 14"/>
                  <a:gd name="T13" fmla="*/ 5 h 17"/>
                  <a:gd name="T14" fmla="*/ 9 w 14"/>
                  <a:gd name="T15" fmla="*/ 0 h 17"/>
                  <a:gd name="T16" fmla="*/ 14 w 14"/>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7"/>
                  <a:gd name="T29" fmla="*/ 14 w 14"/>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7">
                    <a:moveTo>
                      <a:pt x="14" y="3"/>
                    </a:moveTo>
                    <a:lnTo>
                      <a:pt x="12" y="8"/>
                    </a:lnTo>
                    <a:lnTo>
                      <a:pt x="9" y="12"/>
                    </a:lnTo>
                    <a:lnTo>
                      <a:pt x="6" y="17"/>
                    </a:lnTo>
                    <a:lnTo>
                      <a:pt x="0" y="14"/>
                    </a:lnTo>
                    <a:lnTo>
                      <a:pt x="4" y="9"/>
                    </a:lnTo>
                    <a:lnTo>
                      <a:pt x="6" y="5"/>
                    </a:lnTo>
                    <a:lnTo>
                      <a:pt x="9" y="0"/>
                    </a:lnTo>
                    <a:lnTo>
                      <a:pt x="14" y="3"/>
                    </a:lnTo>
                    <a:close/>
                  </a:path>
                </a:pathLst>
              </a:custGeom>
              <a:solidFill>
                <a:srgbClr val="000000"/>
              </a:solidFill>
              <a:ln w="9525">
                <a:noFill/>
                <a:round/>
                <a:headEnd/>
                <a:tailEnd/>
              </a:ln>
            </p:spPr>
            <p:txBody>
              <a:bodyPr/>
              <a:lstStyle/>
              <a:p>
                <a:endParaRPr lang="he-IL"/>
              </a:p>
            </p:txBody>
          </p:sp>
          <p:sp>
            <p:nvSpPr>
              <p:cNvPr id="706" name="Freeform 302"/>
              <p:cNvSpPr>
                <a:spLocks/>
              </p:cNvSpPr>
              <p:nvPr/>
            </p:nvSpPr>
            <p:spPr bwMode="auto">
              <a:xfrm>
                <a:off x="4311" y="3006"/>
                <a:ext cx="7" cy="7"/>
              </a:xfrm>
              <a:custGeom>
                <a:avLst/>
                <a:gdLst>
                  <a:gd name="T0" fmla="*/ 3 w 7"/>
                  <a:gd name="T1" fmla="*/ 0 h 7"/>
                  <a:gd name="T2" fmla="*/ 7 w 7"/>
                  <a:gd name="T3" fmla="*/ 1 h 7"/>
                  <a:gd name="T4" fmla="*/ 5 w 7"/>
                  <a:gd name="T5" fmla="*/ 5 h 7"/>
                  <a:gd name="T6" fmla="*/ 0 w 7"/>
                  <a:gd name="T7" fmla="*/ 2 h 7"/>
                  <a:gd name="T8" fmla="*/ 2 w 7"/>
                  <a:gd name="T9" fmla="*/ 7 h 7"/>
                  <a:gd name="T10" fmla="*/ 3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3" y="0"/>
                    </a:moveTo>
                    <a:lnTo>
                      <a:pt x="7" y="1"/>
                    </a:lnTo>
                    <a:lnTo>
                      <a:pt x="5" y="5"/>
                    </a:lnTo>
                    <a:lnTo>
                      <a:pt x="0" y="2"/>
                    </a:lnTo>
                    <a:lnTo>
                      <a:pt x="2" y="7"/>
                    </a:lnTo>
                    <a:lnTo>
                      <a:pt x="3" y="0"/>
                    </a:lnTo>
                    <a:close/>
                  </a:path>
                </a:pathLst>
              </a:custGeom>
              <a:solidFill>
                <a:srgbClr val="000000"/>
              </a:solidFill>
              <a:ln w="9525">
                <a:noFill/>
                <a:round/>
                <a:headEnd/>
                <a:tailEnd/>
              </a:ln>
            </p:spPr>
            <p:txBody>
              <a:bodyPr/>
              <a:lstStyle/>
              <a:p>
                <a:endParaRPr lang="he-IL"/>
              </a:p>
            </p:txBody>
          </p:sp>
          <p:sp>
            <p:nvSpPr>
              <p:cNvPr id="707" name="Freeform 303"/>
              <p:cNvSpPr>
                <a:spLocks/>
              </p:cNvSpPr>
              <p:nvPr/>
            </p:nvSpPr>
            <p:spPr bwMode="auto">
              <a:xfrm>
                <a:off x="4304" y="2958"/>
                <a:ext cx="240" cy="78"/>
              </a:xfrm>
              <a:custGeom>
                <a:avLst/>
                <a:gdLst>
                  <a:gd name="T0" fmla="*/ 2 w 240"/>
                  <a:gd name="T1" fmla="*/ 63 h 78"/>
                  <a:gd name="T2" fmla="*/ 11 w 240"/>
                  <a:gd name="T3" fmla="*/ 65 h 78"/>
                  <a:gd name="T4" fmla="*/ 19 w 240"/>
                  <a:gd name="T5" fmla="*/ 67 h 78"/>
                  <a:gd name="T6" fmla="*/ 36 w 240"/>
                  <a:gd name="T7" fmla="*/ 70 h 78"/>
                  <a:gd name="T8" fmla="*/ 52 w 240"/>
                  <a:gd name="T9" fmla="*/ 71 h 78"/>
                  <a:gd name="T10" fmla="*/ 69 w 240"/>
                  <a:gd name="T11" fmla="*/ 72 h 78"/>
                  <a:gd name="T12" fmla="*/ 85 w 240"/>
                  <a:gd name="T13" fmla="*/ 71 h 78"/>
                  <a:gd name="T14" fmla="*/ 93 w 240"/>
                  <a:gd name="T15" fmla="*/ 70 h 78"/>
                  <a:gd name="T16" fmla="*/ 100 w 240"/>
                  <a:gd name="T17" fmla="*/ 69 h 78"/>
                  <a:gd name="T18" fmla="*/ 108 w 240"/>
                  <a:gd name="T19" fmla="*/ 68 h 78"/>
                  <a:gd name="T20" fmla="*/ 116 w 240"/>
                  <a:gd name="T21" fmla="*/ 66 h 78"/>
                  <a:gd name="T22" fmla="*/ 131 w 240"/>
                  <a:gd name="T23" fmla="*/ 62 h 78"/>
                  <a:gd name="T24" fmla="*/ 147 w 240"/>
                  <a:gd name="T25" fmla="*/ 57 h 78"/>
                  <a:gd name="T26" fmla="*/ 154 w 240"/>
                  <a:gd name="T27" fmla="*/ 54 h 78"/>
                  <a:gd name="T28" fmla="*/ 161 w 240"/>
                  <a:gd name="T29" fmla="*/ 51 h 78"/>
                  <a:gd name="T30" fmla="*/ 174 w 240"/>
                  <a:gd name="T31" fmla="*/ 44 h 78"/>
                  <a:gd name="T32" fmla="*/ 187 w 240"/>
                  <a:gd name="T33" fmla="*/ 37 h 78"/>
                  <a:gd name="T34" fmla="*/ 200 w 240"/>
                  <a:gd name="T35" fmla="*/ 29 h 78"/>
                  <a:gd name="T36" fmla="*/ 213 w 240"/>
                  <a:gd name="T37" fmla="*/ 20 h 78"/>
                  <a:gd name="T38" fmla="*/ 219 w 240"/>
                  <a:gd name="T39" fmla="*/ 15 h 78"/>
                  <a:gd name="T40" fmla="*/ 224 w 240"/>
                  <a:gd name="T41" fmla="*/ 10 h 78"/>
                  <a:gd name="T42" fmla="*/ 235 w 240"/>
                  <a:gd name="T43" fmla="*/ 0 h 78"/>
                  <a:gd name="T44" fmla="*/ 240 w 240"/>
                  <a:gd name="T45" fmla="*/ 5 h 78"/>
                  <a:gd name="T46" fmla="*/ 228 w 240"/>
                  <a:gd name="T47" fmla="*/ 15 h 78"/>
                  <a:gd name="T48" fmla="*/ 223 w 240"/>
                  <a:gd name="T49" fmla="*/ 20 h 78"/>
                  <a:gd name="T50" fmla="*/ 216 w 240"/>
                  <a:gd name="T51" fmla="*/ 25 h 78"/>
                  <a:gd name="T52" fmla="*/ 204 w 240"/>
                  <a:gd name="T53" fmla="*/ 34 h 78"/>
                  <a:gd name="T54" fmla="*/ 191 w 240"/>
                  <a:gd name="T55" fmla="*/ 42 h 78"/>
                  <a:gd name="T56" fmla="*/ 177 w 240"/>
                  <a:gd name="T57" fmla="*/ 50 h 78"/>
                  <a:gd name="T58" fmla="*/ 163 w 240"/>
                  <a:gd name="T59" fmla="*/ 57 h 78"/>
                  <a:gd name="T60" fmla="*/ 156 w 240"/>
                  <a:gd name="T61" fmla="*/ 60 h 78"/>
                  <a:gd name="T62" fmla="*/ 148 w 240"/>
                  <a:gd name="T63" fmla="*/ 63 h 78"/>
                  <a:gd name="T64" fmla="*/ 132 w 240"/>
                  <a:gd name="T65" fmla="*/ 68 h 78"/>
                  <a:gd name="T66" fmla="*/ 117 w 240"/>
                  <a:gd name="T67" fmla="*/ 72 h 78"/>
                  <a:gd name="T68" fmla="*/ 109 w 240"/>
                  <a:gd name="T69" fmla="*/ 74 h 78"/>
                  <a:gd name="T70" fmla="*/ 101 w 240"/>
                  <a:gd name="T71" fmla="*/ 75 h 78"/>
                  <a:gd name="T72" fmla="*/ 93 w 240"/>
                  <a:gd name="T73" fmla="*/ 76 h 78"/>
                  <a:gd name="T74" fmla="*/ 85 w 240"/>
                  <a:gd name="T75" fmla="*/ 77 h 78"/>
                  <a:gd name="T76" fmla="*/ 69 w 240"/>
                  <a:gd name="T77" fmla="*/ 78 h 78"/>
                  <a:gd name="T78" fmla="*/ 52 w 240"/>
                  <a:gd name="T79" fmla="*/ 78 h 78"/>
                  <a:gd name="T80" fmla="*/ 35 w 240"/>
                  <a:gd name="T81" fmla="*/ 76 h 78"/>
                  <a:gd name="T82" fmla="*/ 18 w 240"/>
                  <a:gd name="T83" fmla="*/ 73 h 78"/>
                  <a:gd name="T84" fmla="*/ 9 w 240"/>
                  <a:gd name="T85" fmla="*/ 71 h 78"/>
                  <a:gd name="T86" fmla="*/ 0 w 240"/>
                  <a:gd name="T87" fmla="*/ 69 h 78"/>
                  <a:gd name="T88" fmla="*/ 2 w 240"/>
                  <a:gd name="T89" fmla="*/ 63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0"/>
                  <a:gd name="T136" fmla="*/ 0 h 78"/>
                  <a:gd name="T137" fmla="*/ 240 w 240"/>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0" h="78">
                    <a:moveTo>
                      <a:pt x="2" y="63"/>
                    </a:moveTo>
                    <a:lnTo>
                      <a:pt x="11" y="65"/>
                    </a:lnTo>
                    <a:lnTo>
                      <a:pt x="19" y="67"/>
                    </a:lnTo>
                    <a:lnTo>
                      <a:pt x="36" y="70"/>
                    </a:lnTo>
                    <a:lnTo>
                      <a:pt x="52" y="71"/>
                    </a:lnTo>
                    <a:lnTo>
                      <a:pt x="69" y="72"/>
                    </a:lnTo>
                    <a:lnTo>
                      <a:pt x="85" y="71"/>
                    </a:lnTo>
                    <a:lnTo>
                      <a:pt x="93" y="70"/>
                    </a:lnTo>
                    <a:lnTo>
                      <a:pt x="100" y="69"/>
                    </a:lnTo>
                    <a:lnTo>
                      <a:pt x="108" y="68"/>
                    </a:lnTo>
                    <a:lnTo>
                      <a:pt x="116" y="66"/>
                    </a:lnTo>
                    <a:lnTo>
                      <a:pt x="131" y="62"/>
                    </a:lnTo>
                    <a:lnTo>
                      <a:pt x="147" y="57"/>
                    </a:lnTo>
                    <a:lnTo>
                      <a:pt x="154" y="54"/>
                    </a:lnTo>
                    <a:lnTo>
                      <a:pt x="161" y="51"/>
                    </a:lnTo>
                    <a:lnTo>
                      <a:pt x="174" y="44"/>
                    </a:lnTo>
                    <a:lnTo>
                      <a:pt x="187" y="37"/>
                    </a:lnTo>
                    <a:lnTo>
                      <a:pt x="200" y="29"/>
                    </a:lnTo>
                    <a:lnTo>
                      <a:pt x="213" y="20"/>
                    </a:lnTo>
                    <a:lnTo>
                      <a:pt x="219" y="15"/>
                    </a:lnTo>
                    <a:lnTo>
                      <a:pt x="224" y="10"/>
                    </a:lnTo>
                    <a:lnTo>
                      <a:pt x="235" y="0"/>
                    </a:lnTo>
                    <a:lnTo>
                      <a:pt x="240" y="5"/>
                    </a:lnTo>
                    <a:lnTo>
                      <a:pt x="228" y="15"/>
                    </a:lnTo>
                    <a:lnTo>
                      <a:pt x="223" y="20"/>
                    </a:lnTo>
                    <a:lnTo>
                      <a:pt x="216" y="25"/>
                    </a:lnTo>
                    <a:lnTo>
                      <a:pt x="204" y="34"/>
                    </a:lnTo>
                    <a:lnTo>
                      <a:pt x="191" y="42"/>
                    </a:lnTo>
                    <a:lnTo>
                      <a:pt x="177" y="50"/>
                    </a:lnTo>
                    <a:lnTo>
                      <a:pt x="163" y="57"/>
                    </a:lnTo>
                    <a:lnTo>
                      <a:pt x="156" y="60"/>
                    </a:lnTo>
                    <a:lnTo>
                      <a:pt x="148" y="63"/>
                    </a:lnTo>
                    <a:lnTo>
                      <a:pt x="132" y="68"/>
                    </a:lnTo>
                    <a:lnTo>
                      <a:pt x="117" y="72"/>
                    </a:lnTo>
                    <a:lnTo>
                      <a:pt x="109" y="74"/>
                    </a:lnTo>
                    <a:lnTo>
                      <a:pt x="101" y="75"/>
                    </a:lnTo>
                    <a:lnTo>
                      <a:pt x="93" y="76"/>
                    </a:lnTo>
                    <a:lnTo>
                      <a:pt x="85" y="77"/>
                    </a:lnTo>
                    <a:lnTo>
                      <a:pt x="69" y="78"/>
                    </a:lnTo>
                    <a:lnTo>
                      <a:pt x="52" y="78"/>
                    </a:lnTo>
                    <a:lnTo>
                      <a:pt x="35" y="76"/>
                    </a:lnTo>
                    <a:lnTo>
                      <a:pt x="18" y="73"/>
                    </a:lnTo>
                    <a:lnTo>
                      <a:pt x="9" y="71"/>
                    </a:lnTo>
                    <a:lnTo>
                      <a:pt x="0" y="69"/>
                    </a:lnTo>
                    <a:lnTo>
                      <a:pt x="2" y="63"/>
                    </a:lnTo>
                    <a:close/>
                  </a:path>
                </a:pathLst>
              </a:custGeom>
              <a:solidFill>
                <a:srgbClr val="000000"/>
              </a:solidFill>
              <a:ln w="9525">
                <a:noFill/>
                <a:round/>
                <a:headEnd/>
                <a:tailEnd/>
              </a:ln>
            </p:spPr>
            <p:txBody>
              <a:bodyPr/>
              <a:lstStyle/>
              <a:p>
                <a:endParaRPr lang="he-IL"/>
              </a:p>
            </p:txBody>
          </p:sp>
          <p:sp>
            <p:nvSpPr>
              <p:cNvPr id="708" name="Freeform 304"/>
              <p:cNvSpPr>
                <a:spLocks/>
              </p:cNvSpPr>
              <p:nvPr/>
            </p:nvSpPr>
            <p:spPr bwMode="auto">
              <a:xfrm>
                <a:off x="4300" y="3021"/>
                <a:ext cx="8" cy="6"/>
              </a:xfrm>
              <a:custGeom>
                <a:avLst/>
                <a:gdLst>
                  <a:gd name="T0" fmla="*/ 2 w 8"/>
                  <a:gd name="T1" fmla="*/ 1 h 6"/>
                  <a:gd name="T2" fmla="*/ 0 w 8"/>
                  <a:gd name="T3" fmla="*/ 5 h 6"/>
                  <a:gd name="T4" fmla="*/ 4 w 8"/>
                  <a:gd name="T5" fmla="*/ 6 h 6"/>
                  <a:gd name="T6" fmla="*/ 6 w 8"/>
                  <a:gd name="T7" fmla="*/ 0 h 6"/>
                  <a:gd name="T8" fmla="*/ 8 w 8"/>
                  <a:gd name="T9" fmla="*/ 4 h 6"/>
                  <a:gd name="T10" fmla="*/ 2 w 8"/>
                  <a:gd name="T11" fmla="*/ 1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2" y="1"/>
                    </a:moveTo>
                    <a:lnTo>
                      <a:pt x="0" y="5"/>
                    </a:lnTo>
                    <a:lnTo>
                      <a:pt x="4" y="6"/>
                    </a:lnTo>
                    <a:lnTo>
                      <a:pt x="6" y="0"/>
                    </a:lnTo>
                    <a:lnTo>
                      <a:pt x="8" y="4"/>
                    </a:lnTo>
                    <a:lnTo>
                      <a:pt x="2" y="1"/>
                    </a:lnTo>
                    <a:close/>
                  </a:path>
                </a:pathLst>
              </a:custGeom>
              <a:solidFill>
                <a:srgbClr val="000000"/>
              </a:solidFill>
              <a:ln w="9525">
                <a:noFill/>
                <a:round/>
                <a:headEnd/>
                <a:tailEnd/>
              </a:ln>
            </p:spPr>
            <p:txBody>
              <a:bodyPr/>
              <a:lstStyle/>
              <a:p>
                <a:endParaRPr lang="he-IL"/>
              </a:p>
            </p:txBody>
          </p:sp>
          <p:sp>
            <p:nvSpPr>
              <p:cNvPr id="709" name="Freeform 305"/>
              <p:cNvSpPr>
                <a:spLocks/>
              </p:cNvSpPr>
              <p:nvPr/>
            </p:nvSpPr>
            <p:spPr bwMode="auto">
              <a:xfrm>
                <a:off x="4267" y="2748"/>
                <a:ext cx="277" cy="215"/>
              </a:xfrm>
              <a:custGeom>
                <a:avLst/>
                <a:gdLst>
                  <a:gd name="T0" fmla="*/ 273 w 277"/>
                  <a:gd name="T1" fmla="*/ 215 h 215"/>
                  <a:gd name="T2" fmla="*/ 277 w 277"/>
                  <a:gd name="T3" fmla="*/ 210 h 215"/>
                  <a:gd name="T4" fmla="*/ 4 w 277"/>
                  <a:gd name="T5" fmla="*/ 0 h 215"/>
                  <a:gd name="T6" fmla="*/ 0 w 277"/>
                  <a:gd name="T7" fmla="*/ 4 h 215"/>
                  <a:gd name="T8" fmla="*/ 273 w 277"/>
                  <a:gd name="T9" fmla="*/ 215 h 215"/>
                  <a:gd name="T10" fmla="*/ 0 60000 65536"/>
                  <a:gd name="T11" fmla="*/ 0 60000 65536"/>
                  <a:gd name="T12" fmla="*/ 0 60000 65536"/>
                  <a:gd name="T13" fmla="*/ 0 60000 65536"/>
                  <a:gd name="T14" fmla="*/ 0 60000 65536"/>
                  <a:gd name="T15" fmla="*/ 0 w 277"/>
                  <a:gd name="T16" fmla="*/ 0 h 215"/>
                  <a:gd name="T17" fmla="*/ 277 w 277"/>
                  <a:gd name="T18" fmla="*/ 215 h 215"/>
                </a:gdLst>
                <a:ahLst/>
                <a:cxnLst>
                  <a:cxn ang="T10">
                    <a:pos x="T0" y="T1"/>
                  </a:cxn>
                  <a:cxn ang="T11">
                    <a:pos x="T2" y="T3"/>
                  </a:cxn>
                  <a:cxn ang="T12">
                    <a:pos x="T4" y="T5"/>
                  </a:cxn>
                  <a:cxn ang="T13">
                    <a:pos x="T6" y="T7"/>
                  </a:cxn>
                  <a:cxn ang="T14">
                    <a:pos x="T8" y="T9"/>
                  </a:cxn>
                </a:cxnLst>
                <a:rect l="T15" t="T16" r="T17" b="T18"/>
                <a:pathLst>
                  <a:path w="277" h="215">
                    <a:moveTo>
                      <a:pt x="273" y="215"/>
                    </a:moveTo>
                    <a:lnTo>
                      <a:pt x="277" y="210"/>
                    </a:lnTo>
                    <a:lnTo>
                      <a:pt x="4" y="0"/>
                    </a:lnTo>
                    <a:lnTo>
                      <a:pt x="0" y="4"/>
                    </a:lnTo>
                    <a:lnTo>
                      <a:pt x="273" y="215"/>
                    </a:lnTo>
                    <a:close/>
                  </a:path>
                </a:pathLst>
              </a:custGeom>
              <a:solidFill>
                <a:srgbClr val="000000"/>
              </a:solidFill>
              <a:ln w="9525">
                <a:noFill/>
                <a:round/>
                <a:headEnd/>
                <a:tailEnd/>
              </a:ln>
            </p:spPr>
            <p:txBody>
              <a:bodyPr/>
              <a:lstStyle/>
              <a:p>
                <a:endParaRPr lang="he-IL"/>
              </a:p>
            </p:txBody>
          </p:sp>
          <p:sp>
            <p:nvSpPr>
              <p:cNvPr id="710" name="Freeform 306"/>
              <p:cNvSpPr>
                <a:spLocks/>
              </p:cNvSpPr>
              <p:nvPr/>
            </p:nvSpPr>
            <p:spPr bwMode="auto">
              <a:xfrm>
                <a:off x="4539" y="2958"/>
                <a:ext cx="7" cy="5"/>
              </a:xfrm>
              <a:custGeom>
                <a:avLst/>
                <a:gdLst>
                  <a:gd name="T0" fmla="*/ 5 w 7"/>
                  <a:gd name="T1" fmla="*/ 5 h 5"/>
                  <a:gd name="T2" fmla="*/ 7 w 7"/>
                  <a:gd name="T3" fmla="*/ 2 h 5"/>
                  <a:gd name="T4" fmla="*/ 5 w 7"/>
                  <a:gd name="T5" fmla="*/ 0 h 5"/>
                  <a:gd name="T6" fmla="*/ 1 w 7"/>
                  <a:gd name="T7" fmla="*/ 5 h 5"/>
                  <a:gd name="T8" fmla="*/ 0 w 7"/>
                  <a:gd name="T9" fmla="*/ 0 h 5"/>
                  <a:gd name="T10" fmla="*/ 5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5" y="5"/>
                    </a:moveTo>
                    <a:lnTo>
                      <a:pt x="7" y="2"/>
                    </a:lnTo>
                    <a:lnTo>
                      <a:pt x="5" y="0"/>
                    </a:lnTo>
                    <a:lnTo>
                      <a:pt x="1" y="5"/>
                    </a:lnTo>
                    <a:lnTo>
                      <a:pt x="0" y="0"/>
                    </a:lnTo>
                    <a:lnTo>
                      <a:pt x="5" y="5"/>
                    </a:lnTo>
                    <a:close/>
                  </a:path>
                </a:pathLst>
              </a:custGeom>
              <a:solidFill>
                <a:srgbClr val="000000"/>
              </a:solidFill>
              <a:ln w="9525">
                <a:noFill/>
                <a:round/>
                <a:headEnd/>
                <a:tailEnd/>
              </a:ln>
            </p:spPr>
            <p:txBody>
              <a:bodyPr/>
              <a:lstStyle/>
              <a:p>
                <a:endParaRPr lang="he-IL"/>
              </a:p>
            </p:txBody>
          </p:sp>
          <p:sp>
            <p:nvSpPr>
              <p:cNvPr id="711" name="Freeform 307"/>
              <p:cNvSpPr>
                <a:spLocks/>
              </p:cNvSpPr>
              <p:nvPr/>
            </p:nvSpPr>
            <p:spPr bwMode="auto">
              <a:xfrm>
                <a:off x="4247" y="2748"/>
                <a:ext cx="24" cy="27"/>
              </a:xfrm>
              <a:custGeom>
                <a:avLst/>
                <a:gdLst>
                  <a:gd name="T0" fmla="*/ 24 w 24"/>
                  <a:gd name="T1" fmla="*/ 4 h 27"/>
                  <a:gd name="T2" fmla="*/ 19 w 24"/>
                  <a:gd name="T3" fmla="*/ 0 h 27"/>
                  <a:gd name="T4" fmla="*/ 0 w 24"/>
                  <a:gd name="T5" fmla="*/ 23 h 27"/>
                  <a:gd name="T6" fmla="*/ 5 w 24"/>
                  <a:gd name="T7" fmla="*/ 27 h 27"/>
                  <a:gd name="T8" fmla="*/ 24 w 24"/>
                  <a:gd name="T9" fmla="*/ 4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24" y="4"/>
                    </a:moveTo>
                    <a:lnTo>
                      <a:pt x="19" y="0"/>
                    </a:lnTo>
                    <a:lnTo>
                      <a:pt x="0" y="23"/>
                    </a:lnTo>
                    <a:lnTo>
                      <a:pt x="5" y="27"/>
                    </a:lnTo>
                    <a:lnTo>
                      <a:pt x="24" y="4"/>
                    </a:lnTo>
                    <a:close/>
                  </a:path>
                </a:pathLst>
              </a:custGeom>
              <a:solidFill>
                <a:srgbClr val="000000"/>
              </a:solidFill>
              <a:ln w="9525">
                <a:noFill/>
                <a:round/>
                <a:headEnd/>
                <a:tailEnd/>
              </a:ln>
            </p:spPr>
            <p:txBody>
              <a:bodyPr/>
              <a:lstStyle/>
              <a:p>
                <a:endParaRPr lang="he-IL"/>
              </a:p>
            </p:txBody>
          </p:sp>
          <p:sp>
            <p:nvSpPr>
              <p:cNvPr id="712" name="Freeform 308"/>
              <p:cNvSpPr>
                <a:spLocks/>
              </p:cNvSpPr>
              <p:nvPr/>
            </p:nvSpPr>
            <p:spPr bwMode="auto">
              <a:xfrm>
                <a:off x="4266" y="2746"/>
                <a:ext cx="5" cy="6"/>
              </a:xfrm>
              <a:custGeom>
                <a:avLst/>
                <a:gdLst>
                  <a:gd name="T0" fmla="*/ 5 w 5"/>
                  <a:gd name="T1" fmla="*/ 2 h 6"/>
                  <a:gd name="T2" fmla="*/ 2 w 5"/>
                  <a:gd name="T3" fmla="*/ 0 h 6"/>
                  <a:gd name="T4" fmla="*/ 0 w 5"/>
                  <a:gd name="T5" fmla="*/ 2 h 6"/>
                  <a:gd name="T6" fmla="*/ 5 w 5"/>
                  <a:gd name="T7" fmla="*/ 6 h 6"/>
                  <a:gd name="T8" fmla="*/ 1 w 5"/>
                  <a:gd name="T9" fmla="*/ 6 h 6"/>
                  <a:gd name="T10" fmla="*/ 5 w 5"/>
                  <a:gd name="T11" fmla="*/ 2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2"/>
                    </a:moveTo>
                    <a:lnTo>
                      <a:pt x="2" y="0"/>
                    </a:lnTo>
                    <a:lnTo>
                      <a:pt x="0" y="2"/>
                    </a:lnTo>
                    <a:lnTo>
                      <a:pt x="5" y="6"/>
                    </a:lnTo>
                    <a:lnTo>
                      <a:pt x="1" y="6"/>
                    </a:lnTo>
                    <a:lnTo>
                      <a:pt x="5" y="2"/>
                    </a:lnTo>
                    <a:close/>
                  </a:path>
                </a:pathLst>
              </a:custGeom>
              <a:solidFill>
                <a:srgbClr val="000000"/>
              </a:solidFill>
              <a:ln w="9525">
                <a:noFill/>
                <a:round/>
                <a:headEnd/>
                <a:tailEnd/>
              </a:ln>
            </p:spPr>
            <p:txBody>
              <a:bodyPr/>
              <a:lstStyle/>
              <a:p>
                <a:endParaRPr lang="he-IL"/>
              </a:p>
            </p:txBody>
          </p:sp>
          <p:sp>
            <p:nvSpPr>
              <p:cNvPr id="713" name="Freeform 309"/>
              <p:cNvSpPr>
                <a:spLocks/>
              </p:cNvSpPr>
              <p:nvPr/>
            </p:nvSpPr>
            <p:spPr bwMode="auto">
              <a:xfrm>
                <a:off x="4226" y="2771"/>
                <a:ext cx="26" cy="11"/>
              </a:xfrm>
              <a:custGeom>
                <a:avLst/>
                <a:gdLst>
                  <a:gd name="T0" fmla="*/ 26 w 26"/>
                  <a:gd name="T1" fmla="*/ 5 h 11"/>
                  <a:gd name="T2" fmla="*/ 24 w 26"/>
                  <a:gd name="T3" fmla="*/ 7 h 11"/>
                  <a:gd name="T4" fmla="*/ 21 w 26"/>
                  <a:gd name="T5" fmla="*/ 9 h 11"/>
                  <a:gd name="T6" fmla="*/ 17 w 26"/>
                  <a:gd name="T7" fmla="*/ 11 h 11"/>
                  <a:gd name="T8" fmla="*/ 14 w 26"/>
                  <a:gd name="T9" fmla="*/ 11 h 11"/>
                  <a:gd name="T10" fmla="*/ 10 w 26"/>
                  <a:gd name="T11" fmla="*/ 11 h 11"/>
                  <a:gd name="T12" fmla="*/ 6 w 26"/>
                  <a:gd name="T13" fmla="*/ 11 h 11"/>
                  <a:gd name="T14" fmla="*/ 3 w 26"/>
                  <a:gd name="T15" fmla="*/ 9 h 11"/>
                  <a:gd name="T16" fmla="*/ 0 w 26"/>
                  <a:gd name="T17" fmla="*/ 7 h 11"/>
                  <a:gd name="T18" fmla="*/ 4 w 26"/>
                  <a:gd name="T19" fmla="*/ 2 h 11"/>
                  <a:gd name="T20" fmla="*/ 6 w 26"/>
                  <a:gd name="T21" fmla="*/ 4 h 11"/>
                  <a:gd name="T22" fmla="*/ 8 w 26"/>
                  <a:gd name="T23" fmla="*/ 5 h 11"/>
                  <a:gd name="T24" fmla="*/ 11 w 26"/>
                  <a:gd name="T25" fmla="*/ 5 h 11"/>
                  <a:gd name="T26" fmla="*/ 13 w 26"/>
                  <a:gd name="T27" fmla="*/ 5 h 11"/>
                  <a:gd name="T28" fmla="*/ 15 w 26"/>
                  <a:gd name="T29" fmla="*/ 5 h 11"/>
                  <a:gd name="T30" fmla="*/ 18 w 26"/>
                  <a:gd name="T31" fmla="*/ 4 h 11"/>
                  <a:gd name="T32" fmla="*/ 20 w 26"/>
                  <a:gd name="T33" fmla="*/ 2 h 11"/>
                  <a:gd name="T34" fmla="*/ 22 w 26"/>
                  <a:gd name="T35" fmla="*/ 0 h 11"/>
                  <a:gd name="T36" fmla="*/ 26 w 26"/>
                  <a:gd name="T37" fmla="*/ 5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11"/>
                  <a:gd name="T59" fmla="*/ 26 w 26"/>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11">
                    <a:moveTo>
                      <a:pt x="26" y="5"/>
                    </a:moveTo>
                    <a:lnTo>
                      <a:pt x="24" y="7"/>
                    </a:lnTo>
                    <a:lnTo>
                      <a:pt x="21" y="9"/>
                    </a:lnTo>
                    <a:lnTo>
                      <a:pt x="17" y="11"/>
                    </a:lnTo>
                    <a:lnTo>
                      <a:pt x="14" y="11"/>
                    </a:lnTo>
                    <a:lnTo>
                      <a:pt x="10" y="11"/>
                    </a:lnTo>
                    <a:lnTo>
                      <a:pt x="6" y="11"/>
                    </a:lnTo>
                    <a:lnTo>
                      <a:pt x="3" y="9"/>
                    </a:lnTo>
                    <a:lnTo>
                      <a:pt x="0" y="7"/>
                    </a:lnTo>
                    <a:lnTo>
                      <a:pt x="4" y="2"/>
                    </a:lnTo>
                    <a:lnTo>
                      <a:pt x="6" y="4"/>
                    </a:lnTo>
                    <a:lnTo>
                      <a:pt x="8" y="5"/>
                    </a:lnTo>
                    <a:lnTo>
                      <a:pt x="11" y="5"/>
                    </a:lnTo>
                    <a:lnTo>
                      <a:pt x="13" y="5"/>
                    </a:lnTo>
                    <a:lnTo>
                      <a:pt x="15" y="5"/>
                    </a:lnTo>
                    <a:lnTo>
                      <a:pt x="18" y="4"/>
                    </a:lnTo>
                    <a:lnTo>
                      <a:pt x="20" y="2"/>
                    </a:lnTo>
                    <a:lnTo>
                      <a:pt x="22" y="0"/>
                    </a:lnTo>
                    <a:lnTo>
                      <a:pt x="26" y="5"/>
                    </a:lnTo>
                    <a:close/>
                  </a:path>
                </a:pathLst>
              </a:custGeom>
              <a:solidFill>
                <a:srgbClr val="000000"/>
              </a:solidFill>
              <a:ln w="9525">
                <a:noFill/>
                <a:round/>
                <a:headEnd/>
                <a:tailEnd/>
              </a:ln>
            </p:spPr>
            <p:txBody>
              <a:bodyPr/>
              <a:lstStyle/>
              <a:p>
                <a:endParaRPr lang="he-IL"/>
              </a:p>
            </p:txBody>
          </p:sp>
          <p:sp>
            <p:nvSpPr>
              <p:cNvPr id="714" name="Freeform 310"/>
              <p:cNvSpPr>
                <a:spLocks/>
              </p:cNvSpPr>
              <p:nvPr/>
            </p:nvSpPr>
            <p:spPr bwMode="auto">
              <a:xfrm>
                <a:off x="4247" y="2771"/>
                <a:ext cx="5" cy="5"/>
              </a:xfrm>
              <a:custGeom>
                <a:avLst/>
                <a:gdLst>
                  <a:gd name="T0" fmla="*/ 5 w 5"/>
                  <a:gd name="T1" fmla="*/ 4 h 5"/>
                  <a:gd name="T2" fmla="*/ 5 w 5"/>
                  <a:gd name="T3" fmla="*/ 5 h 5"/>
                  <a:gd name="T4" fmla="*/ 1 w 5"/>
                  <a:gd name="T5" fmla="*/ 0 h 5"/>
                  <a:gd name="T6" fmla="*/ 0 w 5"/>
                  <a:gd name="T7" fmla="*/ 0 h 5"/>
                  <a:gd name="T8" fmla="*/ 5 w 5"/>
                  <a:gd name="T9" fmla="*/ 4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4"/>
                    </a:moveTo>
                    <a:lnTo>
                      <a:pt x="5" y="5"/>
                    </a:lnTo>
                    <a:lnTo>
                      <a:pt x="1" y="0"/>
                    </a:lnTo>
                    <a:lnTo>
                      <a:pt x="0" y="0"/>
                    </a:lnTo>
                    <a:lnTo>
                      <a:pt x="5" y="4"/>
                    </a:lnTo>
                    <a:close/>
                  </a:path>
                </a:pathLst>
              </a:custGeom>
              <a:solidFill>
                <a:srgbClr val="000000"/>
              </a:solidFill>
              <a:ln w="9525">
                <a:noFill/>
                <a:round/>
                <a:headEnd/>
                <a:tailEnd/>
              </a:ln>
            </p:spPr>
            <p:txBody>
              <a:bodyPr/>
              <a:lstStyle/>
              <a:p>
                <a:endParaRPr lang="he-IL"/>
              </a:p>
            </p:txBody>
          </p:sp>
          <p:sp>
            <p:nvSpPr>
              <p:cNvPr id="715" name="Freeform 311"/>
              <p:cNvSpPr>
                <a:spLocks/>
              </p:cNvSpPr>
              <p:nvPr/>
            </p:nvSpPr>
            <p:spPr bwMode="auto">
              <a:xfrm>
                <a:off x="4222" y="2770"/>
                <a:ext cx="8" cy="8"/>
              </a:xfrm>
              <a:custGeom>
                <a:avLst/>
                <a:gdLst>
                  <a:gd name="T0" fmla="*/ 4 w 8"/>
                  <a:gd name="T1" fmla="*/ 8 h 8"/>
                  <a:gd name="T2" fmla="*/ 8 w 8"/>
                  <a:gd name="T3" fmla="*/ 3 h 8"/>
                  <a:gd name="T4" fmla="*/ 4 w 8"/>
                  <a:gd name="T5" fmla="*/ 0 h 8"/>
                  <a:gd name="T6" fmla="*/ 0 w 8"/>
                  <a:gd name="T7" fmla="*/ 5 h 8"/>
                  <a:gd name="T8" fmla="*/ 4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4" y="8"/>
                    </a:moveTo>
                    <a:lnTo>
                      <a:pt x="8" y="3"/>
                    </a:lnTo>
                    <a:lnTo>
                      <a:pt x="4" y="0"/>
                    </a:lnTo>
                    <a:lnTo>
                      <a:pt x="0" y="5"/>
                    </a:lnTo>
                    <a:lnTo>
                      <a:pt x="4" y="8"/>
                    </a:lnTo>
                    <a:close/>
                  </a:path>
                </a:pathLst>
              </a:custGeom>
              <a:solidFill>
                <a:srgbClr val="000000"/>
              </a:solidFill>
              <a:ln w="9525">
                <a:noFill/>
                <a:round/>
                <a:headEnd/>
                <a:tailEnd/>
              </a:ln>
            </p:spPr>
            <p:txBody>
              <a:bodyPr/>
              <a:lstStyle/>
              <a:p>
                <a:endParaRPr lang="he-IL"/>
              </a:p>
            </p:txBody>
          </p:sp>
          <p:sp>
            <p:nvSpPr>
              <p:cNvPr id="716" name="Freeform 312"/>
              <p:cNvSpPr>
                <a:spLocks/>
              </p:cNvSpPr>
              <p:nvPr/>
            </p:nvSpPr>
            <p:spPr bwMode="auto">
              <a:xfrm>
                <a:off x="4226" y="2773"/>
                <a:ext cx="4" cy="5"/>
              </a:xfrm>
              <a:custGeom>
                <a:avLst/>
                <a:gdLst>
                  <a:gd name="T0" fmla="*/ 0 w 4"/>
                  <a:gd name="T1" fmla="*/ 5 h 5"/>
                  <a:gd name="T2" fmla="*/ 4 w 4"/>
                  <a:gd name="T3" fmla="*/ 0 h 5"/>
                  <a:gd name="T4" fmla="*/ 0 w 4"/>
                  <a:gd name="T5" fmla="*/ 5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5"/>
                    </a:moveTo>
                    <a:lnTo>
                      <a:pt x="4" y="0"/>
                    </a:lnTo>
                    <a:lnTo>
                      <a:pt x="0" y="5"/>
                    </a:lnTo>
                    <a:close/>
                  </a:path>
                </a:pathLst>
              </a:custGeom>
              <a:solidFill>
                <a:srgbClr val="000000"/>
              </a:solidFill>
              <a:ln w="9525">
                <a:noFill/>
                <a:round/>
                <a:headEnd/>
                <a:tailEnd/>
              </a:ln>
            </p:spPr>
            <p:txBody>
              <a:bodyPr/>
              <a:lstStyle/>
              <a:p>
                <a:endParaRPr lang="he-IL"/>
              </a:p>
            </p:txBody>
          </p:sp>
          <p:sp>
            <p:nvSpPr>
              <p:cNvPr id="717" name="Freeform 313"/>
              <p:cNvSpPr>
                <a:spLocks/>
              </p:cNvSpPr>
              <p:nvPr/>
            </p:nvSpPr>
            <p:spPr bwMode="auto">
              <a:xfrm>
                <a:off x="4215" y="2749"/>
                <a:ext cx="11" cy="26"/>
              </a:xfrm>
              <a:custGeom>
                <a:avLst/>
                <a:gdLst>
                  <a:gd name="T0" fmla="*/ 7 w 11"/>
                  <a:gd name="T1" fmla="*/ 26 h 26"/>
                  <a:gd name="T2" fmla="*/ 4 w 11"/>
                  <a:gd name="T3" fmla="*/ 23 h 26"/>
                  <a:gd name="T4" fmla="*/ 2 w 11"/>
                  <a:gd name="T5" fmla="*/ 20 h 26"/>
                  <a:gd name="T6" fmla="*/ 1 w 11"/>
                  <a:gd name="T7" fmla="*/ 17 h 26"/>
                  <a:gd name="T8" fmla="*/ 0 w 11"/>
                  <a:gd name="T9" fmla="*/ 14 h 26"/>
                  <a:gd name="T10" fmla="*/ 0 w 11"/>
                  <a:gd name="T11" fmla="*/ 10 h 26"/>
                  <a:gd name="T12" fmla="*/ 1 w 11"/>
                  <a:gd name="T13" fmla="*/ 6 h 26"/>
                  <a:gd name="T14" fmla="*/ 2 w 11"/>
                  <a:gd name="T15" fmla="*/ 3 h 26"/>
                  <a:gd name="T16" fmla="*/ 4 w 11"/>
                  <a:gd name="T17" fmla="*/ 0 h 26"/>
                  <a:gd name="T18" fmla="*/ 9 w 11"/>
                  <a:gd name="T19" fmla="*/ 4 h 26"/>
                  <a:gd name="T20" fmla="*/ 8 w 11"/>
                  <a:gd name="T21" fmla="*/ 6 h 26"/>
                  <a:gd name="T22" fmla="*/ 7 w 11"/>
                  <a:gd name="T23" fmla="*/ 8 h 26"/>
                  <a:gd name="T24" fmla="*/ 6 w 11"/>
                  <a:gd name="T25" fmla="*/ 11 h 26"/>
                  <a:gd name="T26" fmla="*/ 6 w 11"/>
                  <a:gd name="T27" fmla="*/ 13 h 26"/>
                  <a:gd name="T28" fmla="*/ 7 w 11"/>
                  <a:gd name="T29" fmla="*/ 15 h 26"/>
                  <a:gd name="T30" fmla="*/ 8 w 11"/>
                  <a:gd name="T31" fmla="*/ 17 h 26"/>
                  <a:gd name="T32" fmla="*/ 9 w 11"/>
                  <a:gd name="T33" fmla="*/ 19 h 26"/>
                  <a:gd name="T34" fmla="*/ 11 w 11"/>
                  <a:gd name="T35" fmla="*/ 21 h 26"/>
                  <a:gd name="T36" fmla="*/ 7 w 11"/>
                  <a:gd name="T37" fmla="*/ 26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26"/>
                  <a:gd name="T59" fmla="*/ 11 w 11"/>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26">
                    <a:moveTo>
                      <a:pt x="7" y="26"/>
                    </a:moveTo>
                    <a:lnTo>
                      <a:pt x="4" y="23"/>
                    </a:lnTo>
                    <a:lnTo>
                      <a:pt x="2" y="20"/>
                    </a:lnTo>
                    <a:lnTo>
                      <a:pt x="1" y="17"/>
                    </a:lnTo>
                    <a:lnTo>
                      <a:pt x="0" y="14"/>
                    </a:lnTo>
                    <a:lnTo>
                      <a:pt x="0" y="10"/>
                    </a:lnTo>
                    <a:lnTo>
                      <a:pt x="1" y="6"/>
                    </a:lnTo>
                    <a:lnTo>
                      <a:pt x="2" y="3"/>
                    </a:lnTo>
                    <a:lnTo>
                      <a:pt x="4" y="0"/>
                    </a:lnTo>
                    <a:lnTo>
                      <a:pt x="9" y="4"/>
                    </a:lnTo>
                    <a:lnTo>
                      <a:pt x="8" y="6"/>
                    </a:lnTo>
                    <a:lnTo>
                      <a:pt x="7" y="8"/>
                    </a:lnTo>
                    <a:lnTo>
                      <a:pt x="6" y="11"/>
                    </a:lnTo>
                    <a:lnTo>
                      <a:pt x="6" y="13"/>
                    </a:lnTo>
                    <a:lnTo>
                      <a:pt x="7" y="15"/>
                    </a:lnTo>
                    <a:lnTo>
                      <a:pt x="8" y="17"/>
                    </a:lnTo>
                    <a:lnTo>
                      <a:pt x="9" y="19"/>
                    </a:lnTo>
                    <a:lnTo>
                      <a:pt x="11" y="21"/>
                    </a:lnTo>
                    <a:lnTo>
                      <a:pt x="7" y="26"/>
                    </a:lnTo>
                    <a:close/>
                  </a:path>
                </a:pathLst>
              </a:custGeom>
              <a:solidFill>
                <a:srgbClr val="000000"/>
              </a:solidFill>
              <a:ln w="9525">
                <a:noFill/>
                <a:round/>
                <a:headEnd/>
                <a:tailEnd/>
              </a:ln>
            </p:spPr>
            <p:txBody>
              <a:bodyPr/>
              <a:lstStyle/>
              <a:p>
                <a:endParaRPr lang="he-IL"/>
              </a:p>
            </p:txBody>
          </p:sp>
          <p:sp>
            <p:nvSpPr>
              <p:cNvPr id="718" name="Freeform 314"/>
              <p:cNvSpPr>
                <a:spLocks/>
              </p:cNvSpPr>
              <p:nvPr/>
            </p:nvSpPr>
            <p:spPr bwMode="auto">
              <a:xfrm>
                <a:off x="4222" y="2770"/>
                <a:ext cx="4" cy="5"/>
              </a:xfrm>
              <a:custGeom>
                <a:avLst/>
                <a:gdLst>
                  <a:gd name="T0" fmla="*/ 0 w 4"/>
                  <a:gd name="T1" fmla="*/ 5 h 5"/>
                  <a:gd name="T2" fmla="*/ 4 w 4"/>
                  <a:gd name="T3" fmla="*/ 0 h 5"/>
                  <a:gd name="T4" fmla="*/ 0 w 4"/>
                  <a:gd name="T5" fmla="*/ 5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5"/>
                    </a:moveTo>
                    <a:lnTo>
                      <a:pt x="4" y="0"/>
                    </a:lnTo>
                    <a:lnTo>
                      <a:pt x="0" y="5"/>
                    </a:lnTo>
                    <a:close/>
                  </a:path>
                </a:pathLst>
              </a:custGeom>
              <a:solidFill>
                <a:srgbClr val="000000"/>
              </a:solidFill>
              <a:ln w="9525">
                <a:noFill/>
                <a:round/>
                <a:headEnd/>
                <a:tailEnd/>
              </a:ln>
            </p:spPr>
            <p:txBody>
              <a:bodyPr/>
              <a:lstStyle/>
              <a:p>
                <a:endParaRPr lang="he-IL"/>
              </a:p>
            </p:txBody>
          </p:sp>
          <p:sp>
            <p:nvSpPr>
              <p:cNvPr id="719" name="Freeform 315"/>
              <p:cNvSpPr>
                <a:spLocks/>
              </p:cNvSpPr>
              <p:nvPr/>
            </p:nvSpPr>
            <p:spPr bwMode="auto">
              <a:xfrm>
                <a:off x="4219" y="2749"/>
                <a:ext cx="5" cy="4"/>
              </a:xfrm>
              <a:custGeom>
                <a:avLst/>
                <a:gdLst>
                  <a:gd name="T0" fmla="*/ 0 w 5"/>
                  <a:gd name="T1" fmla="*/ 0 h 4"/>
                  <a:gd name="T2" fmla="*/ 5 w 5"/>
                  <a:gd name="T3" fmla="*/ 4 h 4"/>
                  <a:gd name="T4" fmla="*/ 0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0" y="0"/>
                    </a:moveTo>
                    <a:lnTo>
                      <a:pt x="5" y="4"/>
                    </a:lnTo>
                    <a:lnTo>
                      <a:pt x="0" y="0"/>
                    </a:lnTo>
                    <a:close/>
                  </a:path>
                </a:pathLst>
              </a:custGeom>
              <a:solidFill>
                <a:srgbClr val="000000"/>
              </a:solidFill>
              <a:ln w="9525">
                <a:noFill/>
                <a:round/>
                <a:headEnd/>
                <a:tailEnd/>
              </a:ln>
            </p:spPr>
            <p:txBody>
              <a:bodyPr/>
              <a:lstStyle/>
              <a:p>
                <a:endParaRPr lang="he-IL"/>
              </a:p>
            </p:txBody>
          </p:sp>
          <p:sp>
            <p:nvSpPr>
              <p:cNvPr id="720" name="Freeform 316"/>
              <p:cNvSpPr>
                <a:spLocks/>
              </p:cNvSpPr>
              <p:nvPr/>
            </p:nvSpPr>
            <p:spPr bwMode="auto">
              <a:xfrm>
                <a:off x="4368" y="2920"/>
                <a:ext cx="75" cy="130"/>
              </a:xfrm>
              <a:custGeom>
                <a:avLst/>
                <a:gdLst>
                  <a:gd name="T0" fmla="*/ 18 w 75"/>
                  <a:gd name="T1" fmla="*/ 0 h 130"/>
                  <a:gd name="T2" fmla="*/ 56 w 75"/>
                  <a:gd name="T3" fmla="*/ 0 h 130"/>
                  <a:gd name="T4" fmla="*/ 59 w 75"/>
                  <a:gd name="T5" fmla="*/ 0 h 130"/>
                  <a:gd name="T6" fmla="*/ 63 w 75"/>
                  <a:gd name="T7" fmla="*/ 1 h 130"/>
                  <a:gd name="T8" fmla="*/ 66 w 75"/>
                  <a:gd name="T9" fmla="*/ 3 h 130"/>
                  <a:gd name="T10" fmla="*/ 68 w 75"/>
                  <a:gd name="T11" fmla="*/ 6 h 130"/>
                  <a:gd name="T12" fmla="*/ 71 w 75"/>
                  <a:gd name="T13" fmla="*/ 8 h 130"/>
                  <a:gd name="T14" fmla="*/ 73 w 75"/>
                  <a:gd name="T15" fmla="*/ 12 h 130"/>
                  <a:gd name="T16" fmla="*/ 74 w 75"/>
                  <a:gd name="T17" fmla="*/ 15 h 130"/>
                  <a:gd name="T18" fmla="*/ 75 w 75"/>
                  <a:gd name="T19" fmla="*/ 19 h 130"/>
                  <a:gd name="T20" fmla="*/ 75 w 75"/>
                  <a:gd name="T21" fmla="*/ 111 h 130"/>
                  <a:gd name="T22" fmla="*/ 74 w 75"/>
                  <a:gd name="T23" fmla="*/ 115 h 130"/>
                  <a:gd name="T24" fmla="*/ 73 w 75"/>
                  <a:gd name="T25" fmla="*/ 119 h 130"/>
                  <a:gd name="T26" fmla="*/ 71 w 75"/>
                  <a:gd name="T27" fmla="*/ 122 h 130"/>
                  <a:gd name="T28" fmla="*/ 68 w 75"/>
                  <a:gd name="T29" fmla="*/ 125 h 130"/>
                  <a:gd name="T30" fmla="*/ 66 w 75"/>
                  <a:gd name="T31" fmla="*/ 127 h 130"/>
                  <a:gd name="T32" fmla="*/ 63 w 75"/>
                  <a:gd name="T33" fmla="*/ 129 h 130"/>
                  <a:gd name="T34" fmla="*/ 59 w 75"/>
                  <a:gd name="T35" fmla="*/ 130 h 130"/>
                  <a:gd name="T36" fmla="*/ 56 w 75"/>
                  <a:gd name="T37" fmla="*/ 130 h 130"/>
                  <a:gd name="T38" fmla="*/ 18 w 75"/>
                  <a:gd name="T39" fmla="*/ 130 h 130"/>
                  <a:gd name="T40" fmla="*/ 15 w 75"/>
                  <a:gd name="T41" fmla="*/ 130 h 130"/>
                  <a:gd name="T42" fmla="*/ 11 w 75"/>
                  <a:gd name="T43" fmla="*/ 129 h 130"/>
                  <a:gd name="T44" fmla="*/ 8 w 75"/>
                  <a:gd name="T45" fmla="*/ 127 h 130"/>
                  <a:gd name="T46" fmla="*/ 6 w 75"/>
                  <a:gd name="T47" fmla="*/ 125 h 130"/>
                  <a:gd name="T48" fmla="*/ 3 w 75"/>
                  <a:gd name="T49" fmla="*/ 122 h 130"/>
                  <a:gd name="T50" fmla="*/ 2 w 75"/>
                  <a:gd name="T51" fmla="*/ 119 h 130"/>
                  <a:gd name="T52" fmla="*/ 1 w 75"/>
                  <a:gd name="T53" fmla="*/ 115 h 130"/>
                  <a:gd name="T54" fmla="*/ 0 w 75"/>
                  <a:gd name="T55" fmla="*/ 111 h 130"/>
                  <a:gd name="T56" fmla="*/ 0 w 75"/>
                  <a:gd name="T57" fmla="*/ 19 h 130"/>
                  <a:gd name="T58" fmla="*/ 1 w 75"/>
                  <a:gd name="T59" fmla="*/ 15 h 130"/>
                  <a:gd name="T60" fmla="*/ 2 w 75"/>
                  <a:gd name="T61" fmla="*/ 12 h 130"/>
                  <a:gd name="T62" fmla="*/ 3 w 75"/>
                  <a:gd name="T63" fmla="*/ 8 h 130"/>
                  <a:gd name="T64" fmla="*/ 6 w 75"/>
                  <a:gd name="T65" fmla="*/ 6 h 130"/>
                  <a:gd name="T66" fmla="*/ 8 w 75"/>
                  <a:gd name="T67" fmla="*/ 3 h 130"/>
                  <a:gd name="T68" fmla="*/ 11 w 75"/>
                  <a:gd name="T69" fmla="*/ 1 h 130"/>
                  <a:gd name="T70" fmla="*/ 15 w 75"/>
                  <a:gd name="T71" fmla="*/ 0 h 130"/>
                  <a:gd name="T72" fmla="*/ 18 w 75"/>
                  <a:gd name="T73" fmla="*/ 0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130"/>
                  <a:gd name="T113" fmla="*/ 75 w 75"/>
                  <a:gd name="T114" fmla="*/ 130 h 1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130">
                    <a:moveTo>
                      <a:pt x="18" y="0"/>
                    </a:moveTo>
                    <a:lnTo>
                      <a:pt x="56" y="0"/>
                    </a:lnTo>
                    <a:lnTo>
                      <a:pt x="59" y="0"/>
                    </a:lnTo>
                    <a:lnTo>
                      <a:pt x="63" y="1"/>
                    </a:lnTo>
                    <a:lnTo>
                      <a:pt x="66" y="3"/>
                    </a:lnTo>
                    <a:lnTo>
                      <a:pt x="68" y="6"/>
                    </a:lnTo>
                    <a:lnTo>
                      <a:pt x="71" y="8"/>
                    </a:lnTo>
                    <a:lnTo>
                      <a:pt x="73" y="12"/>
                    </a:lnTo>
                    <a:lnTo>
                      <a:pt x="74" y="15"/>
                    </a:lnTo>
                    <a:lnTo>
                      <a:pt x="75" y="19"/>
                    </a:lnTo>
                    <a:lnTo>
                      <a:pt x="75" y="111"/>
                    </a:lnTo>
                    <a:lnTo>
                      <a:pt x="74" y="115"/>
                    </a:lnTo>
                    <a:lnTo>
                      <a:pt x="73" y="119"/>
                    </a:lnTo>
                    <a:lnTo>
                      <a:pt x="71" y="122"/>
                    </a:lnTo>
                    <a:lnTo>
                      <a:pt x="68" y="125"/>
                    </a:lnTo>
                    <a:lnTo>
                      <a:pt x="66" y="127"/>
                    </a:lnTo>
                    <a:lnTo>
                      <a:pt x="63" y="129"/>
                    </a:lnTo>
                    <a:lnTo>
                      <a:pt x="59" y="130"/>
                    </a:lnTo>
                    <a:lnTo>
                      <a:pt x="56" y="130"/>
                    </a:lnTo>
                    <a:lnTo>
                      <a:pt x="18" y="130"/>
                    </a:lnTo>
                    <a:lnTo>
                      <a:pt x="15" y="130"/>
                    </a:lnTo>
                    <a:lnTo>
                      <a:pt x="11" y="129"/>
                    </a:lnTo>
                    <a:lnTo>
                      <a:pt x="8" y="127"/>
                    </a:lnTo>
                    <a:lnTo>
                      <a:pt x="6" y="125"/>
                    </a:lnTo>
                    <a:lnTo>
                      <a:pt x="3" y="122"/>
                    </a:lnTo>
                    <a:lnTo>
                      <a:pt x="2" y="119"/>
                    </a:lnTo>
                    <a:lnTo>
                      <a:pt x="1" y="115"/>
                    </a:lnTo>
                    <a:lnTo>
                      <a:pt x="0" y="111"/>
                    </a:lnTo>
                    <a:lnTo>
                      <a:pt x="0" y="19"/>
                    </a:lnTo>
                    <a:lnTo>
                      <a:pt x="1" y="15"/>
                    </a:lnTo>
                    <a:lnTo>
                      <a:pt x="2" y="12"/>
                    </a:lnTo>
                    <a:lnTo>
                      <a:pt x="3" y="8"/>
                    </a:lnTo>
                    <a:lnTo>
                      <a:pt x="6" y="6"/>
                    </a:lnTo>
                    <a:lnTo>
                      <a:pt x="8" y="3"/>
                    </a:lnTo>
                    <a:lnTo>
                      <a:pt x="11" y="1"/>
                    </a:lnTo>
                    <a:lnTo>
                      <a:pt x="15" y="0"/>
                    </a:lnTo>
                    <a:lnTo>
                      <a:pt x="18" y="0"/>
                    </a:lnTo>
                    <a:close/>
                  </a:path>
                </a:pathLst>
              </a:custGeom>
              <a:solidFill>
                <a:srgbClr val="FFFFFF"/>
              </a:solidFill>
              <a:ln w="9525">
                <a:noFill/>
                <a:round/>
                <a:headEnd/>
                <a:tailEnd/>
              </a:ln>
            </p:spPr>
            <p:txBody>
              <a:bodyPr/>
              <a:lstStyle/>
              <a:p>
                <a:endParaRPr lang="he-IL"/>
              </a:p>
            </p:txBody>
          </p:sp>
          <p:sp>
            <p:nvSpPr>
              <p:cNvPr id="721" name="Rectangle 317"/>
              <p:cNvSpPr>
                <a:spLocks noChangeArrowheads="1"/>
              </p:cNvSpPr>
              <p:nvPr/>
            </p:nvSpPr>
            <p:spPr bwMode="auto">
              <a:xfrm>
                <a:off x="4386" y="2916"/>
                <a:ext cx="38" cy="8"/>
              </a:xfrm>
              <a:prstGeom prst="rect">
                <a:avLst/>
              </a:prstGeom>
              <a:solidFill>
                <a:srgbClr val="000000"/>
              </a:solidFill>
              <a:ln w="9525">
                <a:noFill/>
                <a:miter lim="800000"/>
                <a:headEnd/>
                <a:tailEnd/>
              </a:ln>
            </p:spPr>
            <p:txBody>
              <a:bodyPr/>
              <a:lstStyle/>
              <a:p>
                <a:endParaRPr lang="he-IL"/>
              </a:p>
            </p:txBody>
          </p:sp>
          <p:sp>
            <p:nvSpPr>
              <p:cNvPr id="722" name="Freeform 318"/>
              <p:cNvSpPr>
                <a:spLocks/>
              </p:cNvSpPr>
              <p:nvPr/>
            </p:nvSpPr>
            <p:spPr bwMode="auto">
              <a:xfrm>
                <a:off x="4423" y="2916"/>
                <a:ext cx="23" cy="24"/>
              </a:xfrm>
              <a:custGeom>
                <a:avLst/>
                <a:gdLst>
                  <a:gd name="T0" fmla="*/ 1 w 23"/>
                  <a:gd name="T1" fmla="*/ 0 h 24"/>
                  <a:gd name="T2" fmla="*/ 5 w 23"/>
                  <a:gd name="T3" fmla="*/ 1 h 24"/>
                  <a:gd name="T4" fmla="*/ 9 w 23"/>
                  <a:gd name="T5" fmla="*/ 2 h 24"/>
                  <a:gd name="T6" fmla="*/ 13 w 23"/>
                  <a:gd name="T7" fmla="*/ 4 h 24"/>
                  <a:gd name="T8" fmla="*/ 17 w 23"/>
                  <a:gd name="T9" fmla="*/ 7 h 24"/>
                  <a:gd name="T10" fmla="*/ 20 w 23"/>
                  <a:gd name="T11" fmla="*/ 11 h 24"/>
                  <a:gd name="T12" fmla="*/ 22 w 23"/>
                  <a:gd name="T13" fmla="*/ 14 h 24"/>
                  <a:gd name="T14" fmla="*/ 23 w 23"/>
                  <a:gd name="T15" fmla="*/ 19 h 24"/>
                  <a:gd name="T16" fmla="*/ 23 w 23"/>
                  <a:gd name="T17" fmla="*/ 23 h 24"/>
                  <a:gd name="T18" fmla="*/ 16 w 23"/>
                  <a:gd name="T19" fmla="*/ 24 h 24"/>
                  <a:gd name="T20" fmla="*/ 15 w 23"/>
                  <a:gd name="T21" fmla="*/ 20 h 24"/>
                  <a:gd name="T22" fmla="*/ 15 w 23"/>
                  <a:gd name="T23" fmla="*/ 17 h 24"/>
                  <a:gd name="T24" fmla="*/ 12 w 23"/>
                  <a:gd name="T25" fmla="*/ 14 h 24"/>
                  <a:gd name="T26" fmla="*/ 11 w 23"/>
                  <a:gd name="T27" fmla="*/ 12 h 24"/>
                  <a:gd name="T28" fmla="*/ 8 w 23"/>
                  <a:gd name="T29" fmla="*/ 10 h 24"/>
                  <a:gd name="T30" fmla="*/ 6 w 23"/>
                  <a:gd name="T31" fmla="*/ 9 h 24"/>
                  <a:gd name="T32" fmla="*/ 3 w 23"/>
                  <a:gd name="T33" fmla="*/ 8 h 24"/>
                  <a:gd name="T34" fmla="*/ 0 w 23"/>
                  <a:gd name="T35" fmla="*/ 8 h 24"/>
                  <a:gd name="T36" fmla="*/ 1 w 23"/>
                  <a:gd name="T37" fmla="*/ 0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4"/>
                  <a:gd name="T59" fmla="*/ 23 w 23"/>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4">
                    <a:moveTo>
                      <a:pt x="1" y="0"/>
                    </a:moveTo>
                    <a:lnTo>
                      <a:pt x="5" y="1"/>
                    </a:lnTo>
                    <a:lnTo>
                      <a:pt x="9" y="2"/>
                    </a:lnTo>
                    <a:lnTo>
                      <a:pt x="13" y="4"/>
                    </a:lnTo>
                    <a:lnTo>
                      <a:pt x="17" y="7"/>
                    </a:lnTo>
                    <a:lnTo>
                      <a:pt x="20" y="11"/>
                    </a:lnTo>
                    <a:lnTo>
                      <a:pt x="22" y="14"/>
                    </a:lnTo>
                    <a:lnTo>
                      <a:pt x="23" y="19"/>
                    </a:lnTo>
                    <a:lnTo>
                      <a:pt x="23" y="23"/>
                    </a:lnTo>
                    <a:lnTo>
                      <a:pt x="16" y="24"/>
                    </a:lnTo>
                    <a:lnTo>
                      <a:pt x="15" y="20"/>
                    </a:lnTo>
                    <a:lnTo>
                      <a:pt x="15" y="17"/>
                    </a:lnTo>
                    <a:lnTo>
                      <a:pt x="12" y="14"/>
                    </a:lnTo>
                    <a:lnTo>
                      <a:pt x="11" y="12"/>
                    </a:lnTo>
                    <a:lnTo>
                      <a:pt x="8" y="10"/>
                    </a:lnTo>
                    <a:lnTo>
                      <a:pt x="6" y="9"/>
                    </a:lnTo>
                    <a:lnTo>
                      <a:pt x="3" y="8"/>
                    </a:lnTo>
                    <a:lnTo>
                      <a:pt x="0" y="8"/>
                    </a:lnTo>
                    <a:lnTo>
                      <a:pt x="1" y="0"/>
                    </a:lnTo>
                    <a:close/>
                  </a:path>
                </a:pathLst>
              </a:custGeom>
              <a:solidFill>
                <a:srgbClr val="000000"/>
              </a:solidFill>
              <a:ln w="9525">
                <a:noFill/>
                <a:round/>
                <a:headEnd/>
                <a:tailEnd/>
              </a:ln>
            </p:spPr>
            <p:txBody>
              <a:bodyPr/>
              <a:lstStyle/>
              <a:p>
                <a:endParaRPr lang="he-IL"/>
              </a:p>
            </p:txBody>
          </p:sp>
          <p:sp>
            <p:nvSpPr>
              <p:cNvPr id="723" name="Freeform 319"/>
              <p:cNvSpPr>
                <a:spLocks/>
              </p:cNvSpPr>
              <p:nvPr/>
            </p:nvSpPr>
            <p:spPr bwMode="auto">
              <a:xfrm>
                <a:off x="4423" y="2916"/>
                <a:ext cx="1" cy="8"/>
              </a:xfrm>
              <a:custGeom>
                <a:avLst/>
                <a:gdLst>
                  <a:gd name="T0" fmla="*/ 1 w 1"/>
                  <a:gd name="T1" fmla="*/ 0 h 8"/>
                  <a:gd name="T2" fmla="*/ 0 w 1"/>
                  <a:gd name="T3" fmla="*/ 8 h 8"/>
                  <a:gd name="T4" fmla="*/ 1 w 1"/>
                  <a:gd name="T5" fmla="*/ 8 h 8"/>
                  <a:gd name="T6" fmla="*/ 1 w 1"/>
                  <a:gd name="T7" fmla="*/ 0 h 8"/>
                  <a:gd name="T8" fmla="*/ 0 60000 65536"/>
                  <a:gd name="T9" fmla="*/ 0 60000 65536"/>
                  <a:gd name="T10" fmla="*/ 0 60000 65536"/>
                  <a:gd name="T11" fmla="*/ 0 60000 65536"/>
                  <a:gd name="T12" fmla="*/ 0 w 1"/>
                  <a:gd name="T13" fmla="*/ 0 h 8"/>
                  <a:gd name="T14" fmla="*/ 1 w 1"/>
                  <a:gd name="T15" fmla="*/ 8 h 8"/>
                </a:gdLst>
                <a:ahLst/>
                <a:cxnLst>
                  <a:cxn ang="T8">
                    <a:pos x="T0" y="T1"/>
                  </a:cxn>
                  <a:cxn ang="T9">
                    <a:pos x="T2" y="T3"/>
                  </a:cxn>
                  <a:cxn ang="T10">
                    <a:pos x="T4" y="T5"/>
                  </a:cxn>
                  <a:cxn ang="T11">
                    <a:pos x="T6" y="T7"/>
                  </a:cxn>
                </a:cxnLst>
                <a:rect l="T12" t="T13" r="T14" b="T15"/>
                <a:pathLst>
                  <a:path w="1" h="8">
                    <a:moveTo>
                      <a:pt x="1" y="0"/>
                    </a:moveTo>
                    <a:lnTo>
                      <a:pt x="0" y="8"/>
                    </a:lnTo>
                    <a:lnTo>
                      <a:pt x="1" y="8"/>
                    </a:lnTo>
                    <a:lnTo>
                      <a:pt x="1" y="0"/>
                    </a:lnTo>
                    <a:close/>
                  </a:path>
                </a:pathLst>
              </a:custGeom>
              <a:solidFill>
                <a:srgbClr val="000000"/>
              </a:solidFill>
              <a:ln w="9525">
                <a:noFill/>
                <a:round/>
                <a:headEnd/>
                <a:tailEnd/>
              </a:ln>
            </p:spPr>
            <p:txBody>
              <a:bodyPr/>
              <a:lstStyle/>
              <a:p>
                <a:endParaRPr lang="he-IL"/>
              </a:p>
            </p:txBody>
          </p:sp>
          <p:sp>
            <p:nvSpPr>
              <p:cNvPr id="724" name="Rectangle 320"/>
              <p:cNvSpPr>
                <a:spLocks noChangeArrowheads="1"/>
              </p:cNvSpPr>
              <p:nvPr/>
            </p:nvSpPr>
            <p:spPr bwMode="auto">
              <a:xfrm>
                <a:off x="4439" y="2939"/>
                <a:ext cx="7" cy="92"/>
              </a:xfrm>
              <a:prstGeom prst="rect">
                <a:avLst/>
              </a:prstGeom>
              <a:solidFill>
                <a:srgbClr val="000000"/>
              </a:solidFill>
              <a:ln w="9525">
                <a:noFill/>
                <a:miter lim="800000"/>
                <a:headEnd/>
                <a:tailEnd/>
              </a:ln>
            </p:spPr>
            <p:txBody>
              <a:bodyPr/>
              <a:lstStyle/>
              <a:p>
                <a:endParaRPr lang="he-IL"/>
              </a:p>
            </p:txBody>
          </p:sp>
          <p:sp>
            <p:nvSpPr>
              <p:cNvPr id="725" name="Freeform 321"/>
              <p:cNvSpPr>
                <a:spLocks/>
              </p:cNvSpPr>
              <p:nvPr/>
            </p:nvSpPr>
            <p:spPr bwMode="auto">
              <a:xfrm>
                <a:off x="4439" y="2939"/>
                <a:ext cx="7" cy="1"/>
              </a:xfrm>
              <a:custGeom>
                <a:avLst/>
                <a:gdLst>
                  <a:gd name="T0" fmla="*/ 7 w 7"/>
                  <a:gd name="T1" fmla="*/ 0 h 1"/>
                  <a:gd name="T2" fmla="*/ 0 w 7"/>
                  <a:gd name="T3" fmla="*/ 0 h 1"/>
                  <a:gd name="T4" fmla="*/ 0 w 7"/>
                  <a:gd name="T5" fmla="*/ 1 h 1"/>
                  <a:gd name="T6" fmla="*/ 7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lnTo>
                      <a:pt x="0" y="0"/>
                    </a:lnTo>
                    <a:lnTo>
                      <a:pt x="0" y="1"/>
                    </a:lnTo>
                    <a:lnTo>
                      <a:pt x="7" y="0"/>
                    </a:lnTo>
                    <a:close/>
                  </a:path>
                </a:pathLst>
              </a:custGeom>
              <a:solidFill>
                <a:srgbClr val="000000"/>
              </a:solidFill>
              <a:ln w="9525">
                <a:noFill/>
                <a:round/>
                <a:headEnd/>
                <a:tailEnd/>
              </a:ln>
            </p:spPr>
            <p:txBody>
              <a:bodyPr/>
              <a:lstStyle/>
              <a:p>
                <a:endParaRPr lang="he-IL"/>
              </a:p>
            </p:txBody>
          </p:sp>
          <p:sp>
            <p:nvSpPr>
              <p:cNvPr id="726" name="Freeform 322"/>
              <p:cNvSpPr>
                <a:spLocks/>
              </p:cNvSpPr>
              <p:nvPr/>
            </p:nvSpPr>
            <p:spPr bwMode="auto">
              <a:xfrm>
                <a:off x="4423" y="3031"/>
                <a:ext cx="23" cy="23"/>
              </a:xfrm>
              <a:custGeom>
                <a:avLst/>
                <a:gdLst>
                  <a:gd name="T0" fmla="*/ 23 w 23"/>
                  <a:gd name="T1" fmla="*/ 0 h 23"/>
                  <a:gd name="T2" fmla="*/ 23 w 23"/>
                  <a:gd name="T3" fmla="*/ 4 h 23"/>
                  <a:gd name="T4" fmla="*/ 22 w 23"/>
                  <a:gd name="T5" fmla="*/ 9 h 23"/>
                  <a:gd name="T6" fmla="*/ 20 w 23"/>
                  <a:gd name="T7" fmla="*/ 13 h 23"/>
                  <a:gd name="T8" fmla="*/ 17 w 23"/>
                  <a:gd name="T9" fmla="*/ 17 h 23"/>
                  <a:gd name="T10" fmla="*/ 13 w 23"/>
                  <a:gd name="T11" fmla="*/ 19 h 23"/>
                  <a:gd name="T12" fmla="*/ 9 w 23"/>
                  <a:gd name="T13" fmla="*/ 21 h 23"/>
                  <a:gd name="T14" fmla="*/ 5 w 23"/>
                  <a:gd name="T15" fmla="*/ 23 h 23"/>
                  <a:gd name="T16" fmla="*/ 1 w 23"/>
                  <a:gd name="T17" fmla="*/ 23 h 23"/>
                  <a:gd name="T18" fmla="*/ 0 w 23"/>
                  <a:gd name="T19" fmla="*/ 16 h 23"/>
                  <a:gd name="T20" fmla="*/ 3 w 23"/>
                  <a:gd name="T21" fmla="*/ 16 h 23"/>
                  <a:gd name="T22" fmla="*/ 6 w 23"/>
                  <a:gd name="T23" fmla="*/ 15 h 23"/>
                  <a:gd name="T24" fmla="*/ 8 w 23"/>
                  <a:gd name="T25" fmla="*/ 13 h 23"/>
                  <a:gd name="T26" fmla="*/ 11 w 23"/>
                  <a:gd name="T27" fmla="*/ 11 h 23"/>
                  <a:gd name="T28" fmla="*/ 12 w 23"/>
                  <a:gd name="T29" fmla="*/ 9 h 23"/>
                  <a:gd name="T30" fmla="*/ 15 w 23"/>
                  <a:gd name="T31" fmla="*/ 6 h 23"/>
                  <a:gd name="T32" fmla="*/ 15 w 23"/>
                  <a:gd name="T33" fmla="*/ 3 h 23"/>
                  <a:gd name="T34" fmla="*/ 16 w 23"/>
                  <a:gd name="T35" fmla="*/ 0 h 23"/>
                  <a:gd name="T36" fmla="*/ 23 w 23"/>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3"/>
                  <a:gd name="T59" fmla="*/ 23 w 23"/>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3">
                    <a:moveTo>
                      <a:pt x="23" y="0"/>
                    </a:moveTo>
                    <a:lnTo>
                      <a:pt x="23" y="4"/>
                    </a:lnTo>
                    <a:lnTo>
                      <a:pt x="22" y="9"/>
                    </a:lnTo>
                    <a:lnTo>
                      <a:pt x="20" y="13"/>
                    </a:lnTo>
                    <a:lnTo>
                      <a:pt x="17" y="17"/>
                    </a:lnTo>
                    <a:lnTo>
                      <a:pt x="13" y="19"/>
                    </a:lnTo>
                    <a:lnTo>
                      <a:pt x="9" y="21"/>
                    </a:lnTo>
                    <a:lnTo>
                      <a:pt x="5" y="23"/>
                    </a:lnTo>
                    <a:lnTo>
                      <a:pt x="1" y="23"/>
                    </a:lnTo>
                    <a:lnTo>
                      <a:pt x="0" y="16"/>
                    </a:lnTo>
                    <a:lnTo>
                      <a:pt x="3" y="16"/>
                    </a:lnTo>
                    <a:lnTo>
                      <a:pt x="6" y="15"/>
                    </a:lnTo>
                    <a:lnTo>
                      <a:pt x="8" y="13"/>
                    </a:lnTo>
                    <a:lnTo>
                      <a:pt x="11" y="11"/>
                    </a:lnTo>
                    <a:lnTo>
                      <a:pt x="12" y="9"/>
                    </a:lnTo>
                    <a:lnTo>
                      <a:pt x="15" y="6"/>
                    </a:lnTo>
                    <a:lnTo>
                      <a:pt x="15" y="3"/>
                    </a:lnTo>
                    <a:lnTo>
                      <a:pt x="16" y="0"/>
                    </a:lnTo>
                    <a:lnTo>
                      <a:pt x="23" y="0"/>
                    </a:lnTo>
                    <a:close/>
                  </a:path>
                </a:pathLst>
              </a:custGeom>
              <a:solidFill>
                <a:srgbClr val="000000"/>
              </a:solidFill>
              <a:ln w="9525">
                <a:noFill/>
                <a:round/>
                <a:headEnd/>
                <a:tailEnd/>
              </a:ln>
            </p:spPr>
            <p:txBody>
              <a:bodyPr/>
              <a:lstStyle/>
              <a:p>
                <a:endParaRPr lang="he-IL"/>
              </a:p>
            </p:txBody>
          </p:sp>
          <p:sp>
            <p:nvSpPr>
              <p:cNvPr id="727" name="Freeform 323"/>
              <p:cNvSpPr>
                <a:spLocks/>
              </p:cNvSpPr>
              <p:nvPr/>
            </p:nvSpPr>
            <p:spPr bwMode="auto">
              <a:xfrm>
                <a:off x="4439" y="3031"/>
                <a:ext cx="7" cy="1"/>
              </a:xfrm>
              <a:custGeom>
                <a:avLst/>
                <a:gdLst>
                  <a:gd name="T0" fmla="*/ 7 w 7"/>
                  <a:gd name="T1" fmla="*/ 0 h 1"/>
                  <a:gd name="T2" fmla="*/ 0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7" y="0"/>
                    </a:moveTo>
                    <a:lnTo>
                      <a:pt x="0" y="0"/>
                    </a:lnTo>
                    <a:lnTo>
                      <a:pt x="7" y="0"/>
                    </a:lnTo>
                    <a:close/>
                  </a:path>
                </a:pathLst>
              </a:custGeom>
              <a:solidFill>
                <a:srgbClr val="000000"/>
              </a:solidFill>
              <a:ln w="9525">
                <a:noFill/>
                <a:round/>
                <a:headEnd/>
                <a:tailEnd/>
              </a:ln>
            </p:spPr>
            <p:txBody>
              <a:bodyPr/>
              <a:lstStyle/>
              <a:p>
                <a:endParaRPr lang="he-IL"/>
              </a:p>
            </p:txBody>
          </p:sp>
          <p:sp>
            <p:nvSpPr>
              <p:cNvPr id="728" name="Rectangle 324"/>
              <p:cNvSpPr>
                <a:spLocks noChangeArrowheads="1"/>
              </p:cNvSpPr>
              <p:nvPr/>
            </p:nvSpPr>
            <p:spPr bwMode="auto">
              <a:xfrm>
                <a:off x="4386" y="3047"/>
                <a:ext cx="38" cy="7"/>
              </a:xfrm>
              <a:prstGeom prst="rect">
                <a:avLst/>
              </a:prstGeom>
              <a:solidFill>
                <a:srgbClr val="000000"/>
              </a:solidFill>
              <a:ln w="9525">
                <a:noFill/>
                <a:miter lim="800000"/>
                <a:headEnd/>
                <a:tailEnd/>
              </a:ln>
            </p:spPr>
            <p:txBody>
              <a:bodyPr/>
              <a:lstStyle/>
              <a:p>
                <a:endParaRPr lang="he-IL"/>
              </a:p>
            </p:txBody>
          </p:sp>
          <p:sp>
            <p:nvSpPr>
              <p:cNvPr id="729" name="Freeform 325"/>
              <p:cNvSpPr>
                <a:spLocks/>
              </p:cNvSpPr>
              <p:nvPr/>
            </p:nvSpPr>
            <p:spPr bwMode="auto">
              <a:xfrm>
                <a:off x="4423" y="3047"/>
                <a:ext cx="1" cy="7"/>
              </a:xfrm>
              <a:custGeom>
                <a:avLst/>
                <a:gdLst>
                  <a:gd name="T0" fmla="*/ 1 w 1"/>
                  <a:gd name="T1" fmla="*/ 7 h 7"/>
                  <a:gd name="T2" fmla="*/ 1 w 1"/>
                  <a:gd name="T3" fmla="*/ 0 h 7"/>
                  <a:gd name="T4" fmla="*/ 0 w 1"/>
                  <a:gd name="T5" fmla="*/ 0 h 7"/>
                  <a:gd name="T6" fmla="*/ 1 w 1"/>
                  <a:gd name="T7" fmla="*/ 7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1" y="7"/>
                    </a:moveTo>
                    <a:lnTo>
                      <a:pt x="1" y="0"/>
                    </a:lnTo>
                    <a:lnTo>
                      <a:pt x="0" y="0"/>
                    </a:lnTo>
                    <a:lnTo>
                      <a:pt x="1" y="7"/>
                    </a:lnTo>
                    <a:close/>
                  </a:path>
                </a:pathLst>
              </a:custGeom>
              <a:solidFill>
                <a:srgbClr val="000000"/>
              </a:solidFill>
              <a:ln w="9525">
                <a:noFill/>
                <a:round/>
                <a:headEnd/>
                <a:tailEnd/>
              </a:ln>
            </p:spPr>
            <p:txBody>
              <a:bodyPr/>
              <a:lstStyle/>
              <a:p>
                <a:endParaRPr lang="he-IL"/>
              </a:p>
            </p:txBody>
          </p:sp>
          <p:sp>
            <p:nvSpPr>
              <p:cNvPr id="730" name="Freeform 326"/>
              <p:cNvSpPr>
                <a:spLocks/>
              </p:cNvSpPr>
              <p:nvPr/>
            </p:nvSpPr>
            <p:spPr bwMode="auto">
              <a:xfrm>
                <a:off x="4365" y="3031"/>
                <a:ext cx="22" cy="23"/>
              </a:xfrm>
              <a:custGeom>
                <a:avLst/>
                <a:gdLst>
                  <a:gd name="T0" fmla="*/ 21 w 22"/>
                  <a:gd name="T1" fmla="*/ 23 h 23"/>
                  <a:gd name="T2" fmla="*/ 17 w 22"/>
                  <a:gd name="T3" fmla="*/ 23 h 23"/>
                  <a:gd name="T4" fmla="*/ 13 w 22"/>
                  <a:gd name="T5" fmla="*/ 21 h 23"/>
                  <a:gd name="T6" fmla="*/ 9 w 22"/>
                  <a:gd name="T7" fmla="*/ 19 h 23"/>
                  <a:gd name="T8" fmla="*/ 6 w 22"/>
                  <a:gd name="T9" fmla="*/ 17 h 23"/>
                  <a:gd name="T10" fmla="*/ 3 w 22"/>
                  <a:gd name="T11" fmla="*/ 13 h 23"/>
                  <a:gd name="T12" fmla="*/ 1 w 22"/>
                  <a:gd name="T13" fmla="*/ 9 h 23"/>
                  <a:gd name="T14" fmla="*/ 0 w 22"/>
                  <a:gd name="T15" fmla="*/ 5 h 23"/>
                  <a:gd name="T16" fmla="*/ 0 w 22"/>
                  <a:gd name="T17" fmla="*/ 0 h 23"/>
                  <a:gd name="T18" fmla="*/ 7 w 22"/>
                  <a:gd name="T19" fmla="*/ 0 h 23"/>
                  <a:gd name="T20" fmla="*/ 7 w 22"/>
                  <a:gd name="T21" fmla="*/ 3 h 23"/>
                  <a:gd name="T22" fmla="*/ 8 w 22"/>
                  <a:gd name="T23" fmla="*/ 6 h 23"/>
                  <a:gd name="T24" fmla="*/ 9 w 22"/>
                  <a:gd name="T25" fmla="*/ 9 h 23"/>
                  <a:gd name="T26" fmla="*/ 11 w 22"/>
                  <a:gd name="T27" fmla="*/ 11 h 23"/>
                  <a:gd name="T28" fmla="*/ 13 w 22"/>
                  <a:gd name="T29" fmla="*/ 13 h 23"/>
                  <a:gd name="T30" fmla="*/ 16 w 22"/>
                  <a:gd name="T31" fmla="*/ 15 h 23"/>
                  <a:gd name="T32" fmla="*/ 18 w 22"/>
                  <a:gd name="T33" fmla="*/ 16 h 23"/>
                  <a:gd name="T34" fmla="*/ 22 w 22"/>
                  <a:gd name="T35" fmla="*/ 16 h 23"/>
                  <a:gd name="T36" fmla="*/ 21 w 22"/>
                  <a:gd name="T37" fmla="*/ 23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3"/>
                  <a:gd name="T59" fmla="*/ 22 w 22"/>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3">
                    <a:moveTo>
                      <a:pt x="21" y="23"/>
                    </a:moveTo>
                    <a:lnTo>
                      <a:pt x="17" y="23"/>
                    </a:lnTo>
                    <a:lnTo>
                      <a:pt x="13" y="21"/>
                    </a:lnTo>
                    <a:lnTo>
                      <a:pt x="9" y="19"/>
                    </a:lnTo>
                    <a:lnTo>
                      <a:pt x="6" y="17"/>
                    </a:lnTo>
                    <a:lnTo>
                      <a:pt x="3" y="13"/>
                    </a:lnTo>
                    <a:lnTo>
                      <a:pt x="1" y="9"/>
                    </a:lnTo>
                    <a:lnTo>
                      <a:pt x="0" y="5"/>
                    </a:lnTo>
                    <a:lnTo>
                      <a:pt x="0" y="0"/>
                    </a:lnTo>
                    <a:lnTo>
                      <a:pt x="7" y="0"/>
                    </a:lnTo>
                    <a:lnTo>
                      <a:pt x="7" y="3"/>
                    </a:lnTo>
                    <a:lnTo>
                      <a:pt x="8" y="6"/>
                    </a:lnTo>
                    <a:lnTo>
                      <a:pt x="9" y="9"/>
                    </a:lnTo>
                    <a:lnTo>
                      <a:pt x="11" y="11"/>
                    </a:lnTo>
                    <a:lnTo>
                      <a:pt x="13" y="13"/>
                    </a:lnTo>
                    <a:lnTo>
                      <a:pt x="16" y="15"/>
                    </a:lnTo>
                    <a:lnTo>
                      <a:pt x="18" y="16"/>
                    </a:lnTo>
                    <a:lnTo>
                      <a:pt x="22" y="16"/>
                    </a:lnTo>
                    <a:lnTo>
                      <a:pt x="21" y="23"/>
                    </a:lnTo>
                    <a:close/>
                  </a:path>
                </a:pathLst>
              </a:custGeom>
              <a:solidFill>
                <a:srgbClr val="000000"/>
              </a:solidFill>
              <a:ln w="9525">
                <a:noFill/>
                <a:round/>
                <a:headEnd/>
                <a:tailEnd/>
              </a:ln>
            </p:spPr>
            <p:txBody>
              <a:bodyPr/>
              <a:lstStyle/>
              <a:p>
                <a:endParaRPr lang="he-IL"/>
              </a:p>
            </p:txBody>
          </p:sp>
          <p:sp>
            <p:nvSpPr>
              <p:cNvPr id="731" name="Freeform 327"/>
              <p:cNvSpPr>
                <a:spLocks/>
              </p:cNvSpPr>
              <p:nvPr/>
            </p:nvSpPr>
            <p:spPr bwMode="auto">
              <a:xfrm>
                <a:off x="4386" y="3047"/>
                <a:ext cx="1" cy="7"/>
              </a:xfrm>
              <a:custGeom>
                <a:avLst/>
                <a:gdLst>
                  <a:gd name="T0" fmla="*/ 0 w 1"/>
                  <a:gd name="T1" fmla="*/ 7 h 7"/>
                  <a:gd name="T2" fmla="*/ 1 w 1"/>
                  <a:gd name="T3" fmla="*/ 0 h 7"/>
                  <a:gd name="T4" fmla="*/ 0 w 1"/>
                  <a:gd name="T5" fmla="*/ 0 h 7"/>
                  <a:gd name="T6" fmla="*/ 0 w 1"/>
                  <a:gd name="T7" fmla="*/ 7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7"/>
                    </a:moveTo>
                    <a:lnTo>
                      <a:pt x="1" y="0"/>
                    </a:lnTo>
                    <a:lnTo>
                      <a:pt x="0" y="0"/>
                    </a:lnTo>
                    <a:lnTo>
                      <a:pt x="0" y="7"/>
                    </a:lnTo>
                    <a:close/>
                  </a:path>
                </a:pathLst>
              </a:custGeom>
              <a:solidFill>
                <a:srgbClr val="000000"/>
              </a:solidFill>
              <a:ln w="9525">
                <a:noFill/>
                <a:round/>
                <a:headEnd/>
                <a:tailEnd/>
              </a:ln>
            </p:spPr>
            <p:txBody>
              <a:bodyPr/>
              <a:lstStyle/>
              <a:p>
                <a:endParaRPr lang="he-IL"/>
              </a:p>
            </p:txBody>
          </p:sp>
          <p:sp>
            <p:nvSpPr>
              <p:cNvPr id="732" name="Rectangle 328"/>
              <p:cNvSpPr>
                <a:spLocks noChangeArrowheads="1"/>
              </p:cNvSpPr>
              <p:nvPr/>
            </p:nvSpPr>
            <p:spPr bwMode="auto">
              <a:xfrm>
                <a:off x="4365" y="2939"/>
                <a:ext cx="7" cy="92"/>
              </a:xfrm>
              <a:prstGeom prst="rect">
                <a:avLst/>
              </a:prstGeom>
              <a:solidFill>
                <a:srgbClr val="000000"/>
              </a:solidFill>
              <a:ln w="9525">
                <a:noFill/>
                <a:miter lim="800000"/>
                <a:headEnd/>
                <a:tailEnd/>
              </a:ln>
            </p:spPr>
            <p:txBody>
              <a:bodyPr/>
              <a:lstStyle/>
              <a:p>
                <a:endParaRPr lang="he-IL"/>
              </a:p>
            </p:txBody>
          </p:sp>
          <p:sp>
            <p:nvSpPr>
              <p:cNvPr id="733" name="Freeform 329"/>
              <p:cNvSpPr>
                <a:spLocks/>
              </p:cNvSpPr>
              <p:nvPr/>
            </p:nvSpPr>
            <p:spPr bwMode="auto">
              <a:xfrm>
                <a:off x="4365" y="3031"/>
                <a:ext cx="7" cy="1"/>
              </a:xfrm>
              <a:custGeom>
                <a:avLst/>
                <a:gdLst>
                  <a:gd name="T0" fmla="*/ 0 w 7"/>
                  <a:gd name="T1" fmla="*/ 0 h 1"/>
                  <a:gd name="T2" fmla="*/ 7 w 7"/>
                  <a:gd name="T3" fmla="*/ 0 h 1"/>
                  <a:gd name="T4" fmla="*/ 0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lnTo>
                      <a:pt x="0" y="0"/>
                    </a:lnTo>
                    <a:close/>
                  </a:path>
                </a:pathLst>
              </a:custGeom>
              <a:solidFill>
                <a:srgbClr val="000000"/>
              </a:solidFill>
              <a:ln w="9525">
                <a:noFill/>
                <a:round/>
                <a:headEnd/>
                <a:tailEnd/>
              </a:ln>
            </p:spPr>
            <p:txBody>
              <a:bodyPr/>
              <a:lstStyle/>
              <a:p>
                <a:endParaRPr lang="he-IL"/>
              </a:p>
            </p:txBody>
          </p:sp>
          <p:sp>
            <p:nvSpPr>
              <p:cNvPr id="734" name="Freeform 330"/>
              <p:cNvSpPr>
                <a:spLocks/>
              </p:cNvSpPr>
              <p:nvPr/>
            </p:nvSpPr>
            <p:spPr bwMode="auto">
              <a:xfrm>
                <a:off x="4365" y="2916"/>
                <a:ext cx="21" cy="24"/>
              </a:xfrm>
              <a:custGeom>
                <a:avLst/>
                <a:gdLst>
                  <a:gd name="T0" fmla="*/ 0 w 21"/>
                  <a:gd name="T1" fmla="*/ 23 h 24"/>
                  <a:gd name="T2" fmla="*/ 0 w 21"/>
                  <a:gd name="T3" fmla="*/ 19 h 24"/>
                  <a:gd name="T4" fmla="*/ 1 w 21"/>
                  <a:gd name="T5" fmla="*/ 14 h 24"/>
                  <a:gd name="T6" fmla="*/ 3 w 21"/>
                  <a:gd name="T7" fmla="*/ 10 h 24"/>
                  <a:gd name="T8" fmla="*/ 6 w 21"/>
                  <a:gd name="T9" fmla="*/ 7 h 24"/>
                  <a:gd name="T10" fmla="*/ 9 w 21"/>
                  <a:gd name="T11" fmla="*/ 4 h 24"/>
                  <a:gd name="T12" fmla="*/ 13 w 21"/>
                  <a:gd name="T13" fmla="*/ 2 h 24"/>
                  <a:gd name="T14" fmla="*/ 17 w 21"/>
                  <a:gd name="T15" fmla="*/ 1 h 24"/>
                  <a:gd name="T16" fmla="*/ 21 w 21"/>
                  <a:gd name="T17" fmla="*/ 0 h 24"/>
                  <a:gd name="T18" fmla="*/ 21 w 21"/>
                  <a:gd name="T19" fmla="*/ 8 h 24"/>
                  <a:gd name="T20" fmla="*/ 18 w 21"/>
                  <a:gd name="T21" fmla="*/ 8 h 24"/>
                  <a:gd name="T22" fmla="*/ 16 w 21"/>
                  <a:gd name="T23" fmla="*/ 9 h 24"/>
                  <a:gd name="T24" fmla="*/ 13 w 21"/>
                  <a:gd name="T25" fmla="*/ 10 h 24"/>
                  <a:gd name="T26" fmla="*/ 11 w 21"/>
                  <a:gd name="T27" fmla="*/ 12 h 24"/>
                  <a:gd name="T28" fmla="*/ 9 w 21"/>
                  <a:gd name="T29" fmla="*/ 15 h 24"/>
                  <a:gd name="T30" fmla="*/ 8 w 21"/>
                  <a:gd name="T31" fmla="*/ 17 h 24"/>
                  <a:gd name="T32" fmla="*/ 7 w 21"/>
                  <a:gd name="T33" fmla="*/ 20 h 24"/>
                  <a:gd name="T34" fmla="*/ 7 w 21"/>
                  <a:gd name="T35" fmla="*/ 24 h 24"/>
                  <a:gd name="T36" fmla="*/ 0 w 21"/>
                  <a:gd name="T37" fmla="*/ 2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4"/>
                  <a:gd name="T59" fmla="*/ 21 w 21"/>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4">
                    <a:moveTo>
                      <a:pt x="0" y="23"/>
                    </a:moveTo>
                    <a:lnTo>
                      <a:pt x="0" y="19"/>
                    </a:lnTo>
                    <a:lnTo>
                      <a:pt x="1" y="14"/>
                    </a:lnTo>
                    <a:lnTo>
                      <a:pt x="3" y="10"/>
                    </a:lnTo>
                    <a:lnTo>
                      <a:pt x="6" y="7"/>
                    </a:lnTo>
                    <a:lnTo>
                      <a:pt x="9" y="4"/>
                    </a:lnTo>
                    <a:lnTo>
                      <a:pt x="13" y="2"/>
                    </a:lnTo>
                    <a:lnTo>
                      <a:pt x="17" y="1"/>
                    </a:lnTo>
                    <a:lnTo>
                      <a:pt x="21" y="0"/>
                    </a:lnTo>
                    <a:lnTo>
                      <a:pt x="21" y="8"/>
                    </a:lnTo>
                    <a:lnTo>
                      <a:pt x="18" y="8"/>
                    </a:lnTo>
                    <a:lnTo>
                      <a:pt x="16" y="9"/>
                    </a:lnTo>
                    <a:lnTo>
                      <a:pt x="13" y="10"/>
                    </a:lnTo>
                    <a:lnTo>
                      <a:pt x="11" y="12"/>
                    </a:lnTo>
                    <a:lnTo>
                      <a:pt x="9" y="15"/>
                    </a:lnTo>
                    <a:lnTo>
                      <a:pt x="8" y="17"/>
                    </a:lnTo>
                    <a:lnTo>
                      <a:pt x="7" y="20"/>
                    </a:lnTo>
                    <a:lnTo>
                      <a:pt x="7" y="24"/>
                    </a:lnTo>
                    <a:lnTo>
                      <a:pt x="0" y="23"/>
                    </a:lnTo>
                    <a:close/>
                  </a:path>
                </a:pathLst>
              </a:custGeom>
              <a:solidFill>
                <a:srgbClr val="000000"/>
              </a:solidFill>
              <a:ln w="9525">
                <a:noFill/>
                <a:round/>
                <a:headEnd/>
                <a:tailEnd/>
              </a:ln>
            </p:spPr>
            <p:txBody>
              <a:bodyPr/>
              <a:lstStyle/>
              <a:p>
                <a:endParaRPr lang="he-IL"/>
              </a:p>
            </p:txBody>
          </p:sp>
          <p:sp>
            <p:nvSpPr>
              <p:cNvPr id="735" name="Freeform 331"/>
              <p:cNvSpPr>
                <a:spLocks/>
              </p:cNvSpPr>
              <p:nvPr/>
            </p:nvSpPr>
            <p:spPr bwMode="auto">
              <a:xfrm>
                <a:off x="4365" y="2939"/>
                <a:ext cx="7" cy="1"/>
              </a:xfrm>
              <a:custGeom>
                <a:avLst/>
                <a:gdLst>
                  <a:gd name="T0" fmla="*/ 0 w 7"/>
                  <a:gd name="T1" fmla="*/ 0 h 1"/>
                  <a:gd name="T2" fmla="*/ 7 w 7"/>
                  <a:gd name="T3" fmla="*/ 1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7" y="1"/>
                    </a:lnTo>
                    <a:lnTo>
                      <a:pt x="7" y="0"/>
                    </a:lnTo>
                    <a:lnTo>
                      <a:pt x="0" y="0"/>
                    </a:lnTo>
                    <a:close/>
                  </a:path>
                </a:pathLst>
              </a:custGeom>
              <a:solidFill>
                <a:srgbClr val="000000"/>
              </a:solidFill>
              <a:ln w="9525">
                <a:noFill/>
                <a:round/>
                <a:headEnd/>
                <a:tailEnd/>
              </a:ln>
            </p:spPr>
            <p:txBody>
              <a:bodyPr/>
              <a:lstStyle/>
              <a:p>
                <a:endParaRPr lang="he-IL"/>
              </a:p>
            </p:txBody>
          </p:sp>
          <p:sp>
            <p:nvSpPr>
              <p:cNvPr id="736" name="Freeform 332"/>
              <p:cNvSpPr>
                <a:spLocks/>
              </p:cNvSpPr>
              <p:nvPr/>
            </p:nvSpPr>
            <p:spPr bwMode="auto">
              <a:xfrm>
                <a:off x="4386" y="2916"/>
                <a:ext cx="1" cy="8"/>
              </a:xfrm>
              <a:custGeom>
                <a:avLst/>
                <a:gdLst>
                  <a:gd name="T0" fmla="*/ 0 w 1"/>
                  <a:gd name="T1" fmla="*/ 0 h 8"/>
                  <a:gd name="T2" fmla="*/ 0 w 1"/>
                  <a:gd name="T3" fmla="*/ 8 h 8"/>
                  <a:gd name="T4" fmla="*/ 0 w 1"/>
                  <a:gd name="T5" fmla="*/ 0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8"/>
                    </a:lnTo>
                    <a:lnTo>
                      <a:pt x="0" y="0"/>
                    </a:lnTo>
                    <a:close/>
                  </a:path>
                </a:pathLst>
              </a:custGeom>
              <a:solidFill>
                <a:srgbClr val="000000"/>
              </a:solidFill>
              <a:ln w="9525">
                <a:noFill/>
                <a:round/>
                <a:headEnd/>
                <a:tailEnd/>
              </a:ln>
            </p:spPr>
            <p:txBody>
              <a:bodyPr/>
              <a:lstStyle/>
              <a:p>
                <a:endParaRPr lang="he-IL"/>
              </a:p>
            </p:txBody>
          </p:sp>
          <p:sp>
            <p:nvSpPr>
              <p:cNvPr id="737" name="Freeform 333"/>
              <p:cNvSpPr>
                <a:spLocks/>
              </p:cNvSpPr>
              <p:nvPr/>
            </p:nvSpPr>
            <p:spPr bwMode="auto">
              <a:xfrm>
                <a:off x="4400" y="2950"/>
                <a:ext cx="45" cy="24"/>
              </a:xfrm>
              <a:custGeom>
                <a:avLst/>
                <a:gdLst>
                  <a:gd name="T0" fmla="*/ 45 w 45"/>
                  <a:gd name="T1" fmla="*/ 4 h 24"/>
                  <a:gd name="T2" fmla="*/ 41 w 45"/>
                  <a:gd name="T3" fmla="*/ 7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9 h 24"/>
                  <a:gd name="T30" fmla="*/ 33 w 45"/>
                  <a:gd name="T31" fmla="*/ 7 h 24"/>
                  <a:gd name="T32" fmla="*/ 36 w 45"/>
                  <a:gd name="T33" fmla="*/ 3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7"/>
                    </a:lnTo>
                    <a:lnTo>
                      <a:pt x="36" y="11"/>
                    </a:lnTo>
                    <a:lnTo>
                      <a:pt x="31" y="14"/>
                    </a:lnTo>
                    <a:lnTo>
                      <a:pt x="26" y="17"/>
                    </a:lnTo>
                    <a:lnTo>
                      <a:pt x="21" y="19"/>
                    </a:lnTo>
                    <a:lnTo>
                      <a:pt x="15" y="21"/>
                    </a:lnTo>
                    <a:lnTo>
                      <a:pt x="8" y="23"/>
                    </a:lnTo>
                    <a:lnTo>
                      <a:pt x="1" y="24"/>
                    </a:lnTo>
                    <a:lnTo>
                      <a:pt x="0" y="19"/>
                    </a:lnTo>
                    <a:lnTo>
                      <a:pt x="7" y="18"/>
                    </a:lnTo>
                    <a:lnTo>
                      <a:pt x="13" y="16"/>
                    </a:lnTo>
                    <a:lnTo>
                      <a:pt x="18" y="14"/>
                    </a:lnTo>
                    <a:lnTo>
                      <a:pt x="24" y="12"/>
                    </a:lnTo>
                    <a:lnTo>
                      <a:pt x="28" y="9"/>
                    </a:lnTo>
                    <a:lnTo>
                      <a:pt x="33" y="7"/>
                    </a:lnTo>
                    <a:lnTo>
                      <a:pt x="36" y="3"/>
                    </a:lnTo>
                    <a:lnTo>
                      <a:pt x="41" y="0"/>
                    </a:lnTo>
                    <a:lnTo>
                      <a:pt x="45" y="4"/>
                    </a:lnTo>
                    <a:close/>
                  </a:path>
                </a:pathLst>
              </a:custGeom>
              <a:solidFill>
                <a:srgbClr val="000000"/>
              </a:solidFill>
              <a:ln w="9525">
                <a:noFill/>
                <a:round/>
                <a:headEnd/>
                <a:tailEnd/>
              </a:ln>
            </p:spPr>
            <p:txBody>
              <a:bodyPr/>
              <a:lstStyle/>
              <a:p>
                <a:endParaRPr lang="he-IL"/>
              </a:p>
            </p:txBody>
          </p:sp>
          <p:sp>
            <p:nvSpPr>
              <p:cNvPr id="738" name="Freeform 334"/>
              <p:cNvSpPr>
                <a:spLocks/>
              </p:cNvSpPr>
              <p:nvPr/>
            </p:nvSpPr>
            <p:spPr bwMode="auto">
              <a:xfrm>
                <a:off x="4400" y="2960"/>
                <a:ext cx="45" cy="24"/>
              </a:xfrm>
              <a:custGeom>
                <a:avLst/>
                <a:gdLst>
                  <a:gd name="T0" fmla="*/ 45 w 45"/>
                  <a:gd name="T1" fmla="*/ 4 h 24"/>
                  <a:gd name="T2" fmla="*/ 41 w 45"/>
                  <a:gd name="T3" fmla="*/ 7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7 h 24"/>
                  <a:gd name="T22" fmla="*/ 13 w 45"/>
                  <a:gd name="T23" fmla="*/ 16 h 24"/>
                  <a:gd name="T24" fmla="*/ 18 w 45"/>
                  <a:gd name="T25" fmla="*/ 14 h 24"/>
                  <a:gd name="T26" fmla="*/ 24 w 45"/>
                  <a:gd name="T27" fmla="*/ 12 h 24"/>
                  <a:gd name="T28" fmla="*/ 28 w 45"/>
                  <a:gd name="T29" fmla="*/ 9 h 24"/>
                  <a:gd name="T30" fmla="*/ 33 w 45"/>
                  <a:gd name="T31" fmla="*/ 7 h 24"/>
                  <a:gd name="T32" fmla="*/ 36 w 45"/>
                  <a:gd name="T33" fmla="*/ 3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7"/>
                    </a:lnTo>
                    <a:lnTo>
                      <a:pt x="36" y="11"/>
                    </a:lnTo>
                    <a:lnTo>
                      <a:pt x="31" y="14"/>
                    </a:lnTo>
                    <a:lnTo>
                      <a:pt x="26" y="17"/>
                    </a:lnTo>
                    <a:lnTo>
                      <a:pt x="21" y="19"/>
                    </a:lnTo>
                    <a:lnTo>
                      <a:pt x="15" y="21"/>
                    </a:lnTo>
                    <a:lnTo>
                      <a:pt x="8" y="23"/>
                    </a:lnTo>
                    <a:lnTo>
                      <a:pt x="1" y="24"/>
                    </a:lnTo>
                    <a:lnTo>
                      <a:pt x="0" y="19"/>
                    </a:lnTo>
                    <a:lnTo>
                      <a:pt x="7" y="17"/>
                    </a:lnTo>
                    <a:lnTo>
                      <a:pt x="13" y="16"/>
                    </a:lnTo>
                    <a:lnTo>
                      <a:pt x="18" y="14"/>
                    </a:lnTo>
                    <a:lnTo>
                      <a:pt x="24" y="12"/>
                    </a:lnTo>
                    <a:lnTo>
                      <a:pt x="28" y="9"/>
                    </a:lnTo>
                    <a:lnTo>
                      <a:pt x="33" y="7"/>
                    </a:lnTo>
                    <a:lnTo>
                      <a:pt x="36" y="3"/>
                    </a:lnTo>
                    <a:lnTo>
                      <a:pt x="41" y="0"/>
                    </a:lnTo>
                    <a:lnTo>
                      <a:pt x="45" y="4"/>
                    </a:lnTo>
                    <a:close/>
                  </a:path>
                </a:pathLst>
              </a:custGeom>
              <a:solidFill>
                <a:srgbClr val="000000"/>
              </a:solidFill>
              <a:ln w="9525">
                <a:noFill/>
                <a:round/>
                <a:headEnd/>
                <a:tailEnd/>
              </a:ln>
            </p:spPr>
            <p:txBody>
              <a:bodyPr/>
              <a:lstStyle/>
              <a:p>
                <a:endParaRPr lang="he-IL"/>
              </a:p>
            </p:txBody>
          </p:sp>
          <p:sp>
            <p:nvSpPr>
              <p:cNvPr id="739" name="Freeform 335"/>
              <p:cNvSpPr>
                <a:spLocks/>
              </p:cNvSpPr>
              <p:nvPr/>
            </p:nvSpPr>
            <p:spPr bwMode="auto">
              <a:xfrm>
                <a:off x="4400" y="2970"/>
                <a:ext cx="45" cy="24"/>
              </a:xfrm>
              <a:custGeom>
                <a:avLst/>
                <a:gdLst>
                  <a:gd name="T0" fmla="*/ 45 w 45"/>
                  <a:gd name="T1" fmla="*/ 3 h 24"/>
                  <a:gd name="T2" fmla="*/ 41 w 45"/>
                  <a:gd name="T3" fmla="*/ 7 h 24"/>
                  <a:gd name="T4" fmla="*/ 36 w 45"/>
                  <a:gd name="T5" fmla="*/ 11 h 24"/>
                  <a:gd name="T6" fmla="*/ 31 w 45"/>
                  <a:gd name="T7" fmla="*/ 13 h 24"/>
                  <a:gd name="T8" fmla="*/ 26 w 45"/>
                  <a:gd name="T9" fmla="*/ 16 h 24"/>
                  <a:gd name="T10" fmla="*/ 21 w 45"/>
                  <a:gd name="T11" fmla="*/ 19 h 24"/>
                  <a:gd name="T12" fmla="*/ 15 w 45"/>
                  <a:gd name="T13" fmla="*/ 21 h 24"/>
                  <a:gd name="T14" fmla="*/ 8 w 45"/>
                  <a:gd name="T15" fmla="*/ 22 h 24"/>
                  <a:gd name="T16" fmla="*/ 1 w 45"/>
                  <a:gd name="T17" fmla="*/ 24 h 24"/>
                  <a:gd name="T18" fmla="*/ 0 w 45"/>
                  <a:gd name="T19" fmla="*/ 18 h 24"/>
                  <a:gd name="T20" fmla="*/ 7 w 45"/>
                  <a:gd name="T21" fmla="*/ 17 h 24"/>
                  <a:gd name="T22" fmla="*/ 13 w 45"/>
                  <a:gd name="T23" fmla="*/ 16 h 24"/>
                  <a:gd name="T24" fmla="*/ 18 w 45"/>
                  <a:gd name="T25" fmla="*/ 14 h 24"/>
                  <a:gd name="T26" fmla="*/ 24 w 45"/>
                  <a:gd name="T27" fmla="*/ 12 h 24"/>
                  <a:gd name="T28" fmla="*/ 28 w 45"/>
                  <a:gd name="T29" fmla="*/ 9 h 24"/>
                  <a:gd name="T30" fmla="*/ 33 w 45"/>
                  <a:gd name="T31" fmla="*/ 6 h 24"/>
                  <a:gd name="T32" fmla="*/ 36 w 45"/>
                  <a:gd name="T33" fmla="*/ 3 h 24"/>
                  <a:gd name="T34" fmla="*/ 41 w 45"/>
                  <a:gd name="T35" fmla="*/ 0 h 24"/>
                  <a:gd name="T36" fmla="*/ 45 w 45"/>
                  <a:gd name="T37" fmla="*/ 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3"/>
                    </a:moveTo>
                    <a:lnTo>
                      <a:pt x="41" y="7"/>
                    </a:lnTo>
                    <a:lnTo>
                      <a:pt x="36" y="11"/>
                    </a:lnTo>
                    <a:lnTo>
                      <a:pt x="31" y="13"/>
                    </a:lnTo>
                    <a:lnTo>
                      <a:pt x="26" y="16"/>
                    </a:lnTo>
                    <a:lnTo>
                      <a:pt x="21" y="19"/>
                    </a:lnTo>
                    <a:lnTo>
                      <a:pt x="15" y="21"/>
                    </a:lnTo>
                    <a:lnTo>
                      <a:pt x="8" y="22"/>
                    </a:lnTo>
                    <a:lnTo>
                      <a:pt x="1" y="24"/>
                    </a:lnTo>
                    <a:lnTo>
                      <a:pt x="0" y="18"/>
                    </a:lnTo>
                    <a:lnTo>
                      <a:pt x="7" y="17"/>
                    </a:lnTo>
                    <a:lnTo>
                      <a:pt x="13" y="16"/>
                    </a:lnTo>
                    <a:lnTo>
                      <a:pt x="18" y="14"/>
                    </a:lnTo>
                    <a:lnTo>
                      <a:pt x="24" y="12"/>
                    </a:lnTo>
                    <a:lnTo>
                      <a:pt x="28" y="9"/>
                    </a:lnTo>
                    <a:lnTo>
                      <a:pt x="33" y="6"/>
                    </a:lnTo>
                    <a:lnTo>
                      <a:pt x="36" y="3"/>
                    </a:lnTo>
                    <a:lnTo>
                      <a:pt x="41" y="0"/>
                    </a:lnTo>
                    <a:lnTo>
                      <a:pt x="45" y="3"/>
                    </a:lnTo>
                    <a:close/>
                  </a:path>
                </a:pathLst>
              </a:custGeom>
              <a:solidFill>
                <a:srgbClr val="000000"/>
              </a:solidFill>
              <a:ln w="9525">
                <a:noFill/>
                <a:round/>
                <a:headEnd/>
                <a:tailEnd/>
              </a:ln>
            </p:spPr>
            <p:txBody>
              <a:bodyPr/>
              <a:lstStyle/>
              <a:p>
                <a:endParaRPr lang="he-IL"/>
              </a:p>
            </p:txBody>
          </p:sp>
          <p:sp>
            <p:nvSpPr>
              <p:cNvPr id="740" name="Freeform 336"/>
              <p:cNvSpPr>
                <a:spLocks/>
              </p:cNvSpPr>
              <p:nvPr/>
            </p:nvSpPr>
            <p:spPr bwMode="auto">
              <a:xfrm>
                <a:off x="4400" y="2979"/>
                <a:ext cx="45" cy="24"/>
              </a:xfrm>
              <a:custGeom>
                <a:avLst/>
                <a:gdLst>
                  <a:gd name="T0" fmla="*/ 45 w 45"/>
                  <a:gd name="T1" fmla="*/ 4 h 24"/>
                  <a:gd name="T2" fmla="*/ 41 w 45"/>
                  <a:gd name="T3" fmla="*/ 8 h 24"/>
                  <a:gd name="T4" fmla="*/ 36 w 45"/>
                  <a:gd name="T5" fmla="*/ 11 h 24"/>
                  <a:gd name="T6" fmla="*/ 31 w 45"/>
                  <a:gd name="T7" fmla="*/ 14 h 24"/>
                  <a:gd name="T8" fmla="*/ 26 w 45"/>
                  <a:gd name="T9" fmla="*/ 17 h 24"/>
                  <a:gd name="T10" fmla="*/ 21 w 45"/>
                  <a:gd name="T11" fmla="*/ 19 h 24"/>
                  <a:gd name="T12" fmla="*/ 15 w 45"/>
                  <a:gd name="T13" fmla="*/ 22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10 h 24"/>
                  <a:gd name="T30" fmla="*/ 33 w 45"/>
                  <a:gd name="T31" fmla="*/ 7 h 24"/>
                  <a:gd name="T32" fmla="*/ 36 w 45"/>
                  <a:gd name="T33" fmla="*/ 4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8"/>
                    </a:lnTo>
                    <a:lnTo>
                      <a:pt x="36" y="11"/>
                    </a:lnTo>
                    <a:lnTo>
                      <a:pt x="31" y="14"/>
                    </a:lnTo>
                    <a:lnTo>
                      <a:pt x="26" y="17"/>
                    </a:lnTo>
                    <a:lnTo>
                      <a:pt x="21" y="19"/>
                    </a:lnTo>
                    <a:lnTo>
                      <a:pt x="15" y="22"/>
                    </a:lnTo>
                    <a:lnTo>
                      <a:pt x="8" y="23"/>
                    </a:lnTo>
                    <a:lnTo>
                      <a:pt x="1" y="24"/>
                    </a:lnTo>
                    <a:lnTo>
                      <a:pt x="0" y="19"/>
                    </a:lnTo>
                    <a:lnTo>
                      <a:pt x="7" y="18"/>
                    </a:lnTo>
                    <a:lnTo>
                      <a:pt x="13" y="16"/>
                    </a:lnTo>
                    <a:lnTo>
                      <a:pt x="18" y="14"/>
                    </a:lnTo>
                    <a:lnTo>
                      <a:pt x="24" y="12"/>
                    </a:lnTo>
                    <a:lnTo>
                      <a:pt x="28" y="10"/>
                    </a:lnTo>
                    <a:lnTo>
                      <a:pt x="33" y="7"/>
                    </a:lnTo>
                    <a:lnTo>
                      <a:pt x="36" y="4"/>
                    </a:lnTo>
                    <a:lnTo>
                      <a:pt x="41" y="0"/>
                    </a:lnTo>
                    <a:lnTo>
                      <a:pt x="45" y="4"/>
                    </a:lnTo>
                    <a:close/>
                  </a:path>
                </a:pathLst>
              </a:custGeom>
              <a:solidFill>
                <a:srgbClr val="000000"/>
              </a:solidFill>
              <a:ln w="9525">
                <a:noFill/>
                <a:round/>
                <a:headEnd/>
                <a:tailEnd/>
              </a:ln>
            </p:spPr>
            <p:txBody>
              <a:bodyPr/>
              <a:lstStyle/>
              <a:p>
                <a:endParaRPr lang="he-IL"/>
              </a:p>
            </p:txBody>
          </p:sp>
          <p:sp>
            <p:nvSpPr>
              <p:cNvPr id="741" name="Freeform 337"/>
              <p:cNvSpPr>
                <a:spLocks/>
              </p:cNvSpPr>
              <p:nvPr/>
            </p:nvSpPr>
            <p:spPr bwMode="auto">
              <a:xfrm>
                <a:off x="4400" y="2989"/>
                <a:ext cx="45" cy="24"/>
              </a:xfrm>
              <a:custGeom>
                <a:avLst/>
                <a:gdLst>
                  <a:gd name="T0" fmla="*/ 45 w 45"/>
                  <a:gd name="T1" fmla="*/ 4 h 24"/>
                  <a:gd name="T2" fmla="*/ 41 w 45"/>
                  <a:gd name="T3" fmla="*/ 8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10 h 24"/>
                  <a:gd name="T30" fmla="*/ 33 w 45"/>
                  <a:gd name="T31" fmla="*/ 7 h 24"/>
                  <a:gd name="T32" fmla="*/ 36 w 45"/>
                  <a:gd name="T33" fmla="*/ 4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8"/>
                    </a:lnTo>
                    <a:lnTo>
                      <a:pt x="36" y="11"/>
                    </a:lnTo>
                    <a:lnTo>
                      <a:pt x="31" y="14"/>
                    </a:lnTo>
                    <a:lnTo>
                      <a:pt x="26" y="17"/>
                    </a:lnTo>
                    <a:lnTo>
                      <a:pt x="21" y="19"/>
                    </a:lnTo>
                    <a:lnTo>
                      <a:pt x="15" y="21"/>
                    </a:lnTo>
                    <a:lnTo>
                      <a:pt x="8" y="23"/>
                    </a:lnTo>
                    <a:lnTo>
                      <a:pt x="1" y="24"/>
                    </a:lnTo>
                    <a:lnTo>
                      <a:pt x="0" y="19"/>
                    </a:lnTo>
                    <a:lnTo>
                      <a:pt x="7" y="18"/>
                    </a:lnTo>
                    <a:lnTo>
                      <a:pt x="13" y="16"/>
                    </a:lnTo>
                    <a:lnTo>
                      <a:pt x="18" y="14"/>
                    </a:lnTo>
                    <a:lnTo>
                      <a:pt x="24" y="12"/>
                    </a:lnTo>
                    <a:lnTo>
                      <a:pt x="28" y="10"/>
                    </a:lnTo>
                    <a:lnTo>
                      <a:pt x="33" y="7"/>
                    </a:lnTo>
                    <a:lnTo>
                      <a:pt x="36" y="4"/>
                    </a:lnTo>
                    <a:lnTo>
                      <a:pt x="41" y="0"/>
                    </a:lnTo>
                    <a:lnTo>
                      <a:pt x="45" y="4"/>
                    </a:lnTo>
                    <a:close/>
                  </a:path>
                </a:pathLst>
              </a:custGeom>
              <a:solidFill>
                <a:srgbClr val="000000"/>
              </a:solidFill>
              <a:ln w="9525">
                <a:noFill/>
                <a:round/>
                <a:headEnd/>
                <a:tailEnd/>
              </a:ln>
            </p:spPr>
            <p:txBody>
              <a:bodyPr/>
              <a:lstStyle/>
              <a:p>
                <a:endParaRPr lang="he-IL"/>
              </a:p>
            </p:txBody>
          </p:sp>
          <p:sp>
            <p:nvSpPr>
              <p:cNvPr id="742" name="Freeform 338"/>
              <p:cNvSpPr>
                <a:spLocks/>
              </p:cNvSpPr>
              <p:nvPr/>
            </p:nvSpPr>
            <p:spPr bwMode="auto">
              <a:xfrm>
                <a:off x="4400" y="2999"/>
                <a:ext cx="45" cy="24"/>
              </a:xfrm>
              <a:custGeom>
                <a:avLst/>
                <a:gdLst>
                  <a:gd name="T0" fmla="*/ 45 w 45"/>
                  <a:gd name="T1" fmla="*/ 4 h 24"/>
                  <a:gd name="T2" fmla="*/ 41 w 45"/>
                  <a:gd name="T3" fmla="*/ 7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7 h 24"/>
                  <a:gd name="T22" fmla="*/ 13 w 45"/>
                  <a:gd name="T23" fmla="*/ 16 h 24"/>
                  <a:gd name="T24" fmla="*/ 18 w 45"/>
                  <a:gd name="T25" fmla="*/ 14 h 24"/>
                  <a:gd name="T26" fmla="*/ 24 w 45"/>
                  <a:gd name="T27" fmla="*/ 12 h 24"/>
                  <a:gd name="T28" fmla="*/ 28 w 45"/>
                  <a:gd name="T29" fmla="*/ 9 h 24"/>
                  <a:gd name="T30" fmla="*/ 33 w 45"/>
                  <a:gd name="T31" fmla="*/ 7 h 24"/>
                  <a:gd name="T32" fmla="*/ 36 w 45"/>
                  <a:gd name="T33" fmla="*/ 3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7"/>
                    </a:lnTo>
                    <a:lnTo>
                      <a:pt x="36" y="11"/>
                    </a:lnTo>
                    <a:lnTo>
                      <a:pt x="31" y="14"/>
                    </a:lnTo>
                    <a:lnTo>
                      <a:pt x="26" y="17"/>
                    </a:lnTo>
                    <a:lnTo>
                      <a:pt x="21" y="19"/>
                    </a:lnTo>
                    <a:lnTo>
                      <a:pt x="15" y="21"/>
                    </a:lnTo>
                    <a:lnTo>
                      <a:pt x="8" y="23"/>
                    </a:lnTo>
                    <a:lnTo>
                      <a:pt x="1" y="24"/>
                    </a:lnTo>
                    <a:lnTo>
                      <a:pt x="0" y="19"/>
                    </a:lnTo>
                    <a:lnTo>
                      <a:pt x="7" y="17"/>
                    </a:lnTo>
                    <a:lnTo>
                      <a:pt x="13" y="16"/>
                    </a:lnTo>
                    <a:lnTo>
                      <a:pt x="18" y="14"/>
                    </a:lnTo>
                    <a:lnTo>
                      <a:pt x="24" y="12"/>
                    </a:lnTo>
                    <a:lnTo>
                      <a:pt x="28" y="9"/>
                    </a:lnTo>
                    <a:lnTo>
                      <a:pt x="33" y="7"/>
                    </a:lnTo>
                    <a:lnTo>
                      <a:pt x="36" y="3"/>
                    </a:lnTo>
                    <a:lnTo>
                      <a:pt x="41" y="0"/>
                    </a:lnTo>
                    <a:lnTo>
                      <a:pt x="45" y="4"/>
                    </a:lnTo>
                    <a:close/>
                  </a:path>
                </a:pathLst>
              </a:custGeom>
              <a:solidFill>
                <a:srgbClr val="000000"/>
              </a:solidFill>
              <a:ln w="9525">
                <a:noFill/>
                <a:round/>
                <a:headEnd/>
                <a:tailEnd/>
              </a:ln>
            </p:spPr>
            <p:txBody>
              <a:bodyPr/>
              <a:lstStyle/>
              <a:p>
                <a:endParaRPr lang="he-IL"/>
              </a:p>
            </p:txBody>
          </p:sp>
          <p:sp>
            <p:nvSpPr>
              <p:cNvPr id="743" name="Freeform 339"/>
              <p:cNvSpPr>
                <a:spLocks/>
              </p:cNvSpPr>
              <p:nvPr/>
            </p:nvSpPr>
            <p:spPr bwMode="auto">
              <a:xfrm>
                <a:off x="4400" y="3009"/>
                <a:ext cx="45" cy="24"/>
              </a:xfrm>
              <a:custGeom>
                <a:avLst/>
                <a:gdLst>
                  <a:gd name="T0" fmla="*/ 45 w 45"/>
                  <a:gd name="T1" fmla="*/ 3 h 24"/>
                  <a:gd name="T2" fmla="*/ 41 w 45"/>
                  <a:gd name="T3" fmla="*/ 7 h 24"/>
                  <a:gd name="T4" fmla="*/ 36 w 45"/>
                  <a:gd name="T5" fmla="*/ 11 h 24"/>
                  <a:gd name="T6" fmla="*/ 31 w 45"/>
                  <a:gd name="T7" fmla="*/ 14 h 24"/>
                  <a:gd name="T8" fmla="*/ 26 w 45"/>
                  <a:gd name="T9" fmla="*/ 16 h 24"/>
                  <a:gd name="T10" fmla="*/ 21 w 45"/>
                  <a:gd name="T11" fmla="*/ 19 h 24"/>
                  <a:gd name="T12" fmla="*/ 15 w 45"/>
                  <a:gd name="T13" fmla="*/ 21 h 24"/>
                  <a:gd name="T14" fmla="*/ 8 w 45"/>
                  <a:gd name="T15" fmla="*/ 22 h 24"/>
                  <a:gd name="T16" fmla="*/ 1 w 45"/>
                  <a:gd name="T17" fmla="*/ 24 h 24"/>
                  <a:gd name="T18" fmla="*/ 0 w 45"/>
                  <a:gd name="T19" fmla="*/ 18 h 24"/>
                  <a:gd name="T20" fmla="*/ 7 w 45"/>
                  <a:gd name="T21" fmla="*/ 17 h 24"/>
                  <a:gd name="T22" fmla="*/ 13 w 45"/>
                  <a:gd name="T23" fmla="*/ 16 h 24"/>
                  <a:gd name="T24" fmla="*/ 18 w 45"/>
                  <a:gd name="T25" fmla="*/ 14 h 24"/>
                  <a:gd name="T26" fmla="*/ 24 w 45"/>
                  <a:gd name="T27" fmla="*/ 12 h 24"/>
                  <a:gd name="T28" fmla="*/ 28 w 45"/>
                  <a:gd name="T29" fmla="*/ 9 h 24"/>
                  <a:gd name="T30" fmla="*/ 33 w 45"/>
                  <a:gd name="T31" fmla="*/ 6 h 24"/>
                  <a:gd name="T32" fmla="*/ 36 w 45"/>
                  <a:gd name="T33" fmla="*/ 3 h 24"/>
                  <a:gd name="T34" fmla="*/ 41 w 45"/>
                  <a:gd name="T35" fmla="*/ 0 h 24"/>
                  <a:gd name="T36" fmla="*/ 45 w 45"/>
                  <a:gd name="T37" fmla="*/ 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3"/>
                    </a:moveTo>
                    <a:lnTo>
                      <a:pt x="41" y="7"/>
                    </a:lnTo>
                    <a:lnTo>
                      <a:pt x="36" y="11"/>
                    </a:lnTo>
                    <a:lnTo>
                      <a:pt x="31" y="14"/>
                    </a:lnTo>
                    <a:lnTo>
                      <a:pt x="26" y="16"/>
                    </a:lnTo>
                    <a:lnTo>
                      <a:pt x="21" y="19"/>
                    </a:lnTo>
                    <a:lnTo>
                      <a:pt x="15" y="21"/>
                    </a:lnTo>
                    <a:lnTo>
                      <a:pt x="8" y="22"/>
                    </a:lnTo>
                    <a:lnTo>
                      <a:pt x="1" y="24"/>
                    </a:lnTo>
                    <a:lnTo>
                      <a:pt x="0" y="18"/>
                    </a:lnTo>
                    <a:lnTo>
                      <a:pt x="7" y="17"/>
                    </a:lnTo>
                    <a:lnTo>
                      <a:pt x="13" y="16"/>
                    </a:lnTo>
                    <a:lnTo>
                      <a:pt x="18" y="14"/>
                    </a:lnTo>
                    <a:lnTo>
                      <a:pt x="24" y="12"/>
                    </a:lnTo>
                    <a:lnTo>
                      <a:pt x="28" y="9"/>
                    </a:lnTo>
                    <a:lnTo>
                      <a:pt x="33" y="6"/>
                    </a:lnTo>
                    <a:lnTo>
                      <a:pt x="36" y="3"/>
                    </a:lnTo>
                    <a:lnTo>
                      <a:pt x="41" y="0"/>
                    </a:lnTo>
                    <a:lnTo>
                      <a:pt x="45" y="3"/>
                    </a:lnTo>
                    <a:close/>
                  </a:path>
                </a:pathLst>
              </a:custGeom>
              <a:solidFill>
                <a:srgbClr val="000000"/>
              </a:solidFill>
              <a:ln w="9525">
                <a:noFill/>
                <a:round/>
                <a:headEnd/>
                <a:tailEnd/>
              </a:ln>
            </p:spPr>
            <p:txBody>
              <a:bodyPr/>
              <a:lstStyle/>
              <a:p>
                <a:endParaRPr lang="he-IL"/>
              </a:p>
            </p:txBody>
          </p:sp>
          <p:sp>
            <p:nvSpPr>
              <p:cNvPr id="744" name="Freeform 340"/>
              <p:cNvSpPr>
                <a:spLocks/>
              </p:cNvSpPr>
              <p:nvPr/>
            </p:nvSpPr>
            <p:spPr bwMode="auto">
              <a:xfrm>
                <a:off x="4400" y="3018"/>
                <a:ext cx="45" cy="24"/>
              </a:xfrm>
              <a:custGeom>
                <a:avLst/>
                <a:gdLst>
                  <a:gd name="T0" fmla="*/ 45 w 45"/>
                  <a:gd name="T1" fmla="*/ 4 h 24"/>
                  <a:gd name="T2" fmla="*/ 41 w 45"/>
                  <a:gd name="T3" fmla="*/ 8 h 24"/>
                  <a:gd name="T4" fmla="*/ 36 w 45"/>
                  <a:gd name="T5" fmla="*/ 11 h 24"/>
                  <a:gd name="T6" fmla="*/ 31 w 45"/>
                  <a:gd name="T7" fmla="*/ 14 h 24"/>
                  <a:gd name="T8" fmla="*/ 26 w 45"/>
                  <a:gd name="T9" fmla="*/ 17 h 24"/>
                  <a:gd name="T10" fmla="*/ 21 w 45"/>
                  <a:gd name="T11" fmla="*/ 19 h 24"/>
                  <a:gd name="T12" fmla="*/ 15 w 45"/>
                  <a:gd name="T13" fmla="*/ 22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10 h 24"/>
                  <a:gd name="T30" fmla="*/ 33 w 45"/>
                  <a:gd name="T31" fmla="*/ 7 h 24"/>
                  <a:gd name="T32" fmla="*/ 36 w 45"/>
                  <a:gd name="T33" fmla="*/ 4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8"/>
                    </a:lnTo>
                    <a:lnTo>
                      <a:pt x="36" y="11"/>
                    </a:lnTo>
                    <a:lnTo>
                      <a:pt x="31" y="14"/>
                    </a:lnTo>
                    <a:lnTo>
                      <a:pt x="26" y="17"/>
                    </a:lnTo>
                    <a:lnTo>
                      <a:pt x="21" y="19"/>
                    </a:lnTo>
                    <a:lnTo>
                      <a:pt x="15" y="22"/>
                    </a:lnTo>
                    <a:lnTo>
                      <a:pt x="8" y="23"/>
                    </a:lnTo>
                    <a:lnTo>
                      <a:pt x="1" y="24"/>
                    </a:lnTo>
                    <a:lnTo>
                      <a:pt x="0" y="19"/>
                    </a:lnTo>
                    <a:lnTo>
                      <a:pt x="7" y="18"/>
                    </a:lnTo>
                    <a:lnTo>
                      <a:pt x="13" y="16"/>
                    </a:lnTo>
                    <a:lnTo>
                      <a:pt x="18" y="14"/>
                    </a:lnTo>
                    <a:lnTo>
                      <a:pt x="24" y="12"/>
                    </a:lnTo>
                    <a:lnTo>
                      <a:pt x="28" y="10"/>
                    </a:lnTo>
                    <a:lnTo>
                      <a:pt x="33" y="7"/>
                    </a:lnTo>
                    <a:lnTo>
                      <a:pt x="36" y="4"/>
                    </a:lnTo>
                    <a:lnTo>
                      <a:pt x="41" y="0"/>
                    </a:lnTo>
                    <a:lnTo>
                      <a:pt x="45" y="4"/>
                    </a:lnTo>
                    <a:close/>
                  </a:path>
                </a:pathLst>
              </a:custGeom>
              <a:solidFill>
                <a:srgbClr val="000000"/>
              </a:solidFill>
              <a:ln w="9525">
                <a:noFill/>
                <a:round/>
                <a:headEnd/>
                <a:tailEnd/>
              </a:ln>
            </p:spPr>
            <p:txBody>
              <a:bodyPr/>
              <a:lstStyle/>
              <a:p>
                <a:endParaRPr lang="he-IL"/>
              </a:p>
            </p:txBody>
          </p:sp>
          <p:sp>
            <p:nvSpPr>
              <p:cNvPr id="745" name="Freeform 341"/>
              <p:cNvSpPr>
                <a:spLocks/>
              </p:cNvSpPr>
              <p:nvPr/>
            </p:nvSpPr>
            <p:spPr bwMode="auto">
              <a:xfrm>
                <a:off x="4400" y="3028"/>
                <a:ext cx="45" cy="24"/>
              </a:xfrm>
              <a:custGeom>
                <a:avLst/>
                <a:gdLst>
                  <a:gd name="T0" fmla="*/ 45 w 45"/>
                  <a:gd name="T1" fmla="*/ 4 h 24"/>
                  <a:gd name="T2" fmla="*/ 41 w 45"/>
                  <a:gd name="T3" fmla="*/ 8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10 h 24"/>
                  <a:gd name="T30" fmla="*/ 33 w 45"/>
                  <a:gd name="T31" fmla="*/ 7 h 24"/>
                  <a:gd name="T32" fmla="*/ 36 w 45"/>
                  <a:gd name="T33" fmla="*/ 4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8"/>
                    </a:lnTo>
                    <a:lnTo>
                      <a:pt x="36" y="11"/>
                    </a:lnTo>
                    <a:lnTo>
                      <a:pt x="31" y="14"/>
                    </a:lnTo>
                    <a:lnTo>
                      <a:pt x="26" y="17"/>
                    </a:lnTo>
                    <a:lnTo>
                      <a:pt x="21" y="19"/>
                    </a:lnTo>
                    <a:lnTo>
                      <a:pt x="15" y="21"/>
                    </a:lnTo>
                    <a:lnTo>
                      <a:pt x="8" y="23"/>
                    </a:lnTo>
                    <a:lnTo>
                      <a:pt x="1" y="24"/>
                    </a:lnTo>
                    <a:lnTo>
                      <a:pt x="0" y="19"/>
                    </a:lnTo>
                    <a:lnTo>
                      <a:pt x="7" y="18"/>
                    </a:lnTo>
                    <a:lnTo>
                      <a:pt x="13" y="16"/>
                    </a:lnTo>
                    <a:lnTo>
                      <a:pt x="18" y="14"/>
                    </a:lnTo>
                    <a:lnTo>
                      <a:pt x="24" y="12"/>
                    </a:lnTo>
                    <a:lnTo>
                      <a:pt x="28" y="10"/>
                    </a:lnTo>
                    <a:lnTo>
                      <a:pt x="33" y="7"/>
                    </a:lnTo>
                    <a:lnTo>
                      <a:pt x="36" y="4"/>
                    </a:lnTo>
                    <a:lnTo>
                      <a:pt x="41" y="0"/>
                    </a:lnTo>
                    <a:lnTo>
                      <a:pt x="45" y="4"/>
                    </a:lnTo>
                    <a:close/>
                  </a:path>
                </a:pathLst>
              </a:custGeom>
              <a:solidFill>
                <a:srgbClr val="000000"/>
              </a:solidFill>
              <a:ln w="9525">
                <a:noFill/>
                <a:round/>
                <a:headEnd/>
                <a:tailEnd/>
              </a:ln>
            </p:spPr>
            <p:txBody>
              <a:bodyPr/>
              <a:lstStyle/>
              <a:p>
                <a:endParaRPr lang="he-IL"/>
              </a:p>
            </p:txBody>
          </p:sp>
          <p:sp>
            <p:nvSpPr>
              <p:cNvPr id="746" name="Freeform 342"/>
              <p:cNvSpPr>
                <a:spLocks/>
              </p:cNvSpPr>
              <p:nvPr/>
            </p:nvSpPr>
            <p:spPr bwMode="auto">
              <a:xfrm>
                <a:off x="4400" y="2900"/>
                <a:ext cx="45" cy="24"/>
              </a:xfrm>
              <a:custGeom>
                <a:avLst/>
                <a:gdLst>
                  <a:gd name="T0" fmla="*/ 45 w 45"/>
                  <a:gd name="T1" fmla="*/ 4 h 24"/>
                  <a:gd name="T2" fmla="*/ 41 w 45"/>
                  <a:gd name="T3" fmla="*/ 8 h 24"/>
                  <a:gd name="T4" fmla="*/ 36 w 45"/>
                  <a:gd name="T5" fmla="*/ 11 h 24"/>
                  <a:gd name="T6" fmla="*/ 31 w 45"/>
                  <a:gd name="T7" fmla="*/ 14 h 24"/>
                  <a:gd name="T8" fmla="*/ 26 w 45"/>
                  <a:gd name="T9" fmla="*/ 17 h 24"/>
                  <a:gd name="T10" fmla="*/ 21 w 45"/>
                  <a:gd name="T11" fmla="*/ 19 h 24"/>
                  <a:gd name="T12" fmla="*/ 15 w 45"/>
                  <a:gd name="T13" fmla="*/ 22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10 h 24"/>
                  <a:gd name="T30" fmla="*/ 33 w 45"/>
                  <a:gd name="T31" fmla="*/ 7 h 24"/>
                  <a:gd name="T32" fmla="*/ 36 w 45"/>
                  <a:gd name="T33" fmla="*/ 4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8"/>
                    </a:lnTo>
                    <a:lnTo>
                      <a:pt x="36" y="11"/>
                    </a:lnTo>
                    <a:lnTo>
                      <a:pt x="31" y="14"/>
                    </a:lnTo>
                    <a:lnTo>
                      <a:pt x="26" y="17"/>
                    </a:lnTo>
                    <a:lnTo>
                      <a:pt x="21" y="19"/>
                    </a:lnTo>
                    <a:lnTo>
                      <a:pt x="15" y="22"/>
                    </a:lnTo>
                    <a:lnTo>
                      <a:pt x="8" y="23"/>
                    </a:lnTo>
                    <a:lnTo>
                      <a:pt x="1" y="24"/>
                    </a:lnTo>
                    <a:lnTo>
                      <a:pt x="0" y="19"/>
                    </a:lnTo>
                    <a:lnTo>
                      <a:pt x="7" y="18"/>
                    </a:lnTo>
                    <a:lnTo>
                      <a:pt x="13" y="16"/>
                    </a:lnTo>
                    <a:lnTo>
                      <a:pt x="18" y="14"/>
                    </a:lnTo>
                    <a:lnTo>
                      <a:pt x="24" y="12"/>
                    </a:lnTo>
                    <a:lnTo>
                      <a:pt x="28" y="10"/>
                    </a:lnTo>
                    <a:lnTo>
                      <a:pt x="33" y="7"/>
                    </a:lnTo>
                    <a:lnTo>
                      <a:pt x="36" y="4"/>
                    </a:lnTo>
                    <a:lnTo>
                      <a:pt x="41" y="0"/>
                    </a:lnTo>
                    <a:lnTo>
                      <a:pt x="45" y="4"/>
                    </a:lnTo>
                    <a:close/>
                  </a:path>
                </a:pathLst>
              </a:custGeom>
              <a:solidFill>
                <a:srgbClr val="000000"/>
              </a:solidFill>
              <a:ln w="9525">
                <a:noFill/>
                <a:round/>
                <a:headEnd/>
                <a:tailEnd/>
              </a:ln>
            </p:spPr>
            <p:txBody>
              <a:bodyPr/>
              <a:lstStyle/>
              <a:p>
                <a:endParaRPr lang="he-IL"/>
              </a:p>
            </p:txBody>
          </p:sp>
          <p:sp>
            <p:nvSpPr>
              <p:cNvPr id="747" name="Freeform 343"/>
              <p:cNvSpPr>
                <a:spLocks/>
              </p:cNvSpPr>
              <p:nvPr/>
            </p:nvSpPr>
            <p:spPr bwMode="auto">
              <a:xfrm>
                <a:off x="4400" y="2910"/>
                <a:ext cx="45" cy="24"/>
              </a:xfrm>
              <a:custGeom>
                <a:avLst/>
                <a:gdLst>
                  <a:gd name="T0" fmla="*/ 45 w 45"/>
                  <a:gd name="T1" fmla="*/ 4 h 24"/>
                  <a:gd name="T2" fmla="*/ 41 w 45"/>
                  <a:gd name="T3" fmla="*/ 8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10 h 24"/>
                  <a:gd name="T30" fmla="*/ 33 w 45"/>
                  <a:gd name="T31" fmla="*/ 7 h 24"/>
                  <a:gd name="T32" fmla="*/ 36 w 45"/>
                  <a:gd name="T33" fmla="*/ 4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8"/>
                    </a:lnTo>
                    <a:lnTo>
                      <a:pt x="36" y="11"/>
                    </a:lnTo>
                    <a:lnTo>
                      <a:pt x="31" y="14"/>
                    </a:lnTo>
                    <a:lnTo>
                      <a:pt x="26" y="17"/>
                    </a:lnTo>
                    <a:lnTo>
                      <a:pt x="21" y="19"/>
                    </a:lnTo>
                    <a:lnTo>
                      <a:pt x="15" y="21"/>
                    </a:lnTo>
                    <a:lnTo>
                      <a:pt x="8" y="23"/>
                    </a:lnTo>
                    <a:lnTo>
                      <a:pt x="1" y="24"/>
                    </a:lnTo>
                    <a:lnTo>
                      <a:pt x="0" y="19"/>
                    </a:lnTo>
                    <a:lnTo>
                      <a:pt x="7" y="18"/>
                    </a:lnTo>
                    <a:lnTo>
                      <a:pt x="13" y="16"/>
                    </a:lnTo>
                    <a:lnTo>
                      <a:pt x="18" y="14"/>
                    </a:lnTo>
                    <a:lnTo>
                      <a:pt x="24" y="12"/>
                    </a:lnTo>
                    <a:lnTo>
                      <a:pt x="28" y="10"/>
                    </a:lnTo>
                    <a:lnTo>
                      <a:pt x="33" y="7"/>
                    </a:lnTo>
                    <a:lnTo>
                      <a:pt x="36" y="4"/>
                    </a:lnTo>
                    <a:lnTo>
                      <a:pt x="41" y="0"/>
                    </a:lnTo>
                    <a:lnTo>
                      <a:pt x="45" y="4"/>
                    </a:lnTo>
                    <a:close/>
                  </a:path>
                </a:pathLst>
              </a:custGeom>
              <a:solidFill>
                <a:srgbClr val="000000"/>
              </a:solidFill>
              <a:ln w="9525">
                <a:noFill/>
                <a:round/>
                <a:headEnd/>
                <a:tailEnd/>
              </a:ln>
            </p:spPr>
            <p:txBody>
              <a:bodyPr/>
              <a:lstStyle/>
              <a:p>
                <a:endParaRPr lang="he-IL"/>
              </a:p>
            </p:txBody>
          </p:sp>
          <p:sp>
            <p:nvSpPr>
              <p:cNvPr id="748" name="Freeform 344"/>
              <p:cNvSpPr>
                <a:spLocks/>
              </p:cNvSpPr>
              <p:nvPr/>
            </p:nvSpPr>
            <p:spPr bwMode="auto">
              <a:xfrm>
                <a:off x="4400" y="2920"/>
                <a:ext cx="45" cy="24"/>
              </a:xfrm>
              <a:custGeom>
                <a:avLst/>
                <a:gdLst>
                  <a:gd name="T0" fmla="*/ 45 w 45"/>
                  <a:gd name="T1" fmla="*/ 4 h 24"/>
                  <a:gd name="T2" fmla="*/ 41 w 45"/>
                  <a:gd name="T3" fmla="*/ 7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7 h 24"/>
                  <a:gd name="T22" fmla="*/ 13 w 45"/>
                  <a:gd name="T23" fmla="*/ 16 h 24"/>
                  <a:gd name="T24" fmla="*/ 18 w 45"/>
                  <a:gd name="T25" fmla="*/ 14 h 24"/>
                  <a:gd name="T26" fmla="*/ 24 w 45"/>
                  <a:gd name="T27" fmla="*/ 12 h 24"/>
                  <a:gd name="T28" fmla="*/ 28 w 45"/>
                  <a:gd name="T29" fmla="*/ 9 h 24"/>
                  <a:gd name="T30" fmla="*/ 33 w 45"/>
                  <a:gd name="T31" fmla="*/ 7 h 24"/>
                  <a:gd name="T32" fmla="*/ 36 w 45"/>
                  <a:gd name="T33" fmla="*/ 3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7"/>
                    </a:lnTo>
                    <a:lnTo>
                      <a:pt x="36" y="11"/>
                    </a:lnTo>
                    <a:lnTo>
                      <a:pt x="31" y="14"/>
                    </a:lnTo>
                    <a:lnTo>
                      <a:pt x="26" y="17"/>
                    </a:lnTo>
                    <a:lnTo>
                      <a:pt x="21" y="19"/>
                    </a:lnTo>
                    <a:lnTo>
                      <a:pt x="15" y="21"/>
                    </a:lnTo>
                    <a:lnTo>
                      <a:pt x="8" y="23"/>
                    </a:lnTo>
                    <a:lnTo>
                      <a:pt x="1" y="24"/>
                    </a:lnTo>
                    <a:lnTo>
                      <a:pt x="0" y="19"/>
                    </a:lnTo>
                    <a:lnTo>
                      <a:pt x="7" y="17"/>
                    </a:lnTo>
                    <a:lnTo>
                      <a:pt x="13" y="16"/>
                    </a:lnTo>
                    <a:lnTo>
                      <a:pt x="18" y="14"/>
                    </a:lnTo>
                    <a:lnTo>
                      <a:pt x="24" y="12"/>
                    </a:lnTo>
                    <a:lnTo>
                      <a:pt x="28" y="9"/>
                    </a:lnTo>
                    <a:lnTo>
                      <a:pt x="33" y="7"/>
                    </a:lnTo>
                    <a:lnTo>
                      <a:pt x="36" y="3"/>
                    </a:lnTo>
                    <a:lnTo>
                      <a:pt x="41" y="0"/>
                    </a:lnTo>
                    <a:lnTo>
                      <a:pt x="45" y="4"/>
                    </a:lnTo>
                    <a:close/>
                  </a:path>
                </a:pathLst>
              </a:custGeom>
              <a:solidFill>
                <a:srgbClr val="000000"/>
              </a:solidFill>
              <a:ln w="9525">
                <a:noFill/>
                <a:round/>
                <a:headEnd/>
                <a:tailEnd/>
              </a:ln>
            </p:spPr>
            <p:txBody>
              <a:bodyPr/>
              <a:lstStyle/>
              <a:p>
                <a:endParaRPr lang="he-IL"/>
              </a:p>
            </p:txBody>
          </p:sp>
          <p:sp>
            <p:nvSpPr>
              <p:cNvPr id="749" name="Freeform 345"/>
              <p:cNvSpPr>
                <a:spLocks/>
              </p:cNvSpPr>
              <p:nvPr/>
            </p:nvSpPr>
            <p:spPr bwMode="auto">
              <a:xfrm>
                <a:off x="4400" y="2930"/>
                <a:ext cx="45" cy="24"/>
              </a:xfrm>
              <a:custGeom>
                <a:avLst/>
                <a:gdLst>
                  <a:gd name="T0" fmla="*/ 45 w 45"/>
                  <a:gd name="T1" fmla="*/ 3 h 24"/>
                  <a:gd name="T2" fmla="*/ 41 w 45"/>
                  <a:gd name="T3" fmla="*/ 7 h 24"/>
                  <a:gd name="T4" fmla="*/ 36 w 45"/>
                  <a:gd name="T5" fmla="*/ 11 h 24"/>
                  <a:gd name="T6" fmla="*/ 31 w 45"/>
                  <a:gd name="T7" fmla="*/ 14 h 24"/>
                  <a:gd name="T8" fmla="*/ 26 w 45"/>
                  <a:gd name="T9" fmla="*/ 16 h 24"/>
                  <a:gd name="T10" fmla="*/ 21 w 45"/>
                  <a:gd name="T11" fmla="*/ 19 h 24"/>
                  <a:gd name="T12" fmla="*/ 15 w 45"/>
                  <a:gd name="T13" fmla="*/ 21 h 24"/>
                  <a:gd name="T14" fmla="*/ 8 w 45"/>
                  <a:gd name="T15" fmla="*/ 22 h 24"/>
                  <a:gd name="T16" fmla="*/ 1 w 45"/>
                  <a:gd name="T17" fmla="*/ 24 h 24"/>
                  <a:gd name="T18" fmla="*/ 0 w 45"/>
                  <a:gd name="T19" fmla="*/ 18 h 24"/>
                  <a:gd name="T20" fmla="*/ 7 w 45"/>
                  <a:gd name="T21" fmla="*/ 17 h 24"/>
                  <a:gd name="T22" fmla="*/ 13 w 45"/>
                  <a:gd name="T23" fmla="*/ 16 h 24"/>
                  <a:gd name="T24" fmla="*/ 18 w 45"/>
                  <a:gd name="T25" fmla="*/ 14 h 24"/>
                  <a:gd name="T26" fmla="*/ 24 w 45"/>
                  <a:gd name="T27" fmla="*/ 12 h 24"/>
                  <a:gd name="T28" fmla="*/ 28 w 45"/>
                  <a:gd name="T29" fmla="*/ 9 h 24"/>
                  <a:gd name="T30" fmla="*/ 33 w 45"/>
                  <a:gd name="T31" fmla="*/ 6 h 24"/>
                  <a:gd name="T32" fmla="*/ 36 w 45"/>
                  <a:gd name="T33" fmla="*/ 3 h 24"/>
                  <a:gd name="T34" fmla="*/ 41 w 45"/>
                  <a:gd name="T35" fmla="*/ 0 h 24"/>
                  <a:gd name="T36" fmla="*/ 45 w 45"/>
                  <a:gd name="T37" fmla="*/ 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3"/>
                    </a:moveTo>
                    <a:lnTo>
                      <a:pt x="41" y="7"/>
                    </a:lnTo>
                    <a:lnTo>
                      <a:pt x="36" y="11"/>
                    </a:lnTo>
                    <a:lnTo>
                      <a:pt x="31" y="14"/>
                    </a:lnTo>
                    <a:lnTo>
                      <a:pt x="26" y="16"/>
                    </a:lnTo>
                    <a:lnTo>
                      <a:pt x="21" y="19"/>
                    </a:lnTo>
                    <a:lnTo>
                      <a:pt x="15" y="21"/>
                    </a:lnTo>
                    <a:lnTo>
                      <a:pt x="8" y="22"/>
                    </a:lnTo>
                    <a:lnTo>
                      <a:pt x="1" y="24"/>
                    </a:lnTo>
                    <a:lnTo>
                      <a:pt x="0" y="18"/>
                    </a:lnTo>
                    <a:lnTo>
                      <a:pt x="7" y="17"/>
                    </a:lnTo>
                    <a:lnTo>
                      <a:pt x="13" y="16"/>
                    </a:lnTo>
                    <a:lnTo>
                      <a:pt x="18" y="14"/>
                    </a:lnTo>
                    <a:lnTo>
                      <a:pt x="24" y="12"/>
                    </a:lnTo>
                    <a:lnTo>
                      <a:pt x="28" y="9"/>
                    </a:lnTo>
                    <a:lnTo>
                      <a:pt x="33" y="6"/>
                    </a:lnTo>
                    <a:lnTo>
                      <a:pt x="36" y="3"/>
                    </a:lnTo>
                    <a:lnTo>
                      <a:pt x="41" y="0"/>
                    </a:lnTo>
                    <a:lnTo>
                      <a:pt x="45" y="3"/>
                    </a:lnTo>
                    <a:close/>
                  </a:path>
                </a:pathLst>
              </a:custGeom>
              <a:solidFill>
                <a:srgbClr val="000000"/>
              </a:solidFill>
              <a:ln w="9525">
                <a:noFill/>
                <a:round/>
                <a:headEnd/>
                <a:tailEnd/>
              </a:ln>
            </p:spPr>
            <p:txBody>
              <a:bodyPr/>
              <a:lstStyle/>
              <a:p>
                <a:endParaRPr lang="he-IL"/>
              </a:p>
            </p:txBody>
          </p:sp>
          <p:sp>
            <p:nvSpPr>
              <p:cNvPr id="750" name="Freeform 346"/>
              <p:cNvSpPr>
                <a:spLocks/>
              </p:cNvSpPr>
              <p:nvPr/>
            </p:nvSpPr>
            <p:spPr bwMode="auto">
              <a:xfrm>
                <a:off x="4400" y="2939"/>
                <a:ext cx="45" cy="24"/>
              </a:xfrm>
              <a:custGeom>
                <a:avLst/>
                <a:gdLst>
                  <a:gd name="T0" fmla="*/ 45 w 45"/>
                  <a:gd name="T1" fmla="*/ 4 h 24"/>
                  <a:gd name="T2" fmla="*/ 41 w 45"/>
                  <a:gd name="T3" fmla="*/ 8 h 24"/>
                  <a:gd name="T4" fmla="*/ 36 w 45"/>
                  <a:gd name="T5" fmla="*/ 11 h 24"/>
                  <a:gd name="T6" fmla="*/ 31 w 45"/>
                  <a:gd name="T7" fmla="*/ 14 h 24"/>
                  <a:gd name="T8" fmla="*/ 26 w 45"/>
                  <a:gd name="T9" fmla="*/ 17 h 24"/>
                  <a:gd name="T10" fmla="*/ 21 w 45"/>
                  <a:gd name="T11" fmla="*/ 19 h 24"/>
                  <a:gd name="T12" fmla="*/ 15 w 45"/>
                  <a:gd name="T13" fmla="*/ 22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10 h 24"/>
                  <a:gd name="T30" fmla="*/ 33 w 45"/>
                  <a:gd name="T31" fmla="*/ 7 h 24"/>
                  <a:gd name="T32" fmla="*/ 36 w 45"/>
                  <a:gd name="T33" fmla="*/ 4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8"/>
                    </a:lnTo>
                    <a:lnTo>
                      <a:pt x="36" y="11"/>
                    </a:lnTo>
                    <a:lnTo>
                      <a:pt x="31" y="14"/>
                    </a:lnTo>
                    <a:lnTo>
                      <a:pt x="26" y="17"/>
                    </a:lnTo>
                    <a:lnTo>
                      <a:pt x="21" y="19"/>
                    </a:lnTo>
                    <a:lnTo>
                      <a:pt x="15" y="22"/>
                    </a:lnTo>
                    <a:lnTo>
                      <a:pt x="8" y="23"/>
                    </a:lnTo>
                    <a:lnTo>
                      <a:pt x="1" y="24"/>
                    </a:lnTo>
                    <a:lnTo>
                      <a:pt x="0" y="19"/>
                    </a:lnTo>
                    <a:lnTo>
                      <a:pt x="7" y="18"/>
                    </a:lnTo>
                    <a:lnTo>
                      <a:pt x="13" y="16"/>
                    </a:lnTo>
                    <a:lnTo>
                      <a:pt x="18" y="14"/>
                    </a:lnTo>
                    <a:lnTo>
                      <a:pt x="24" y="12"/>
                    </a:lnTo>
                    <a:lnTo>
                      <a:pt x="28" y="10"/>
                    </a:lnTo>
                    <a:lnTo>
                      <a:pt x="33" y="7"/>
                    </a:lnTo>
                    <a:lnTo>
                      <a:pt x="36" y="4"/>
                    </a:lnTo>
                    <a:lnTo>
                      <a:pt x="41" y="0"/>
                    </a:lnTo>
                    <a:lnTo>
                      <a:pt x="45" y="4"/>
                    </a:lnTo>
                    <a:close/>
                  </a:path>
                </a:pathLst>
              </a:custGeom>
              <a:solidFill>
                <a:srgbClr val="000000"/>
              </a:solidFill>
              <a:ln w="9525">
                <a:noFill/>
                <a:round/>
                <a:headEnd/>
                <a:tailEnd/>
              </a:ln>
            </p:spPr>
            <p:txBody>
              <a:bodyPr/>
              <a:lstStyle/>
              <a:p>
                <a:endParaRPr lang="he-IL"/>
              </a:p>
            </p:txBody>
          </p:sp>
          <p:sp>
            <p:nvSpPr>
              <p:cNvPr id="751" name="Freeform 347"/>
              <p:cNvSpPr>
                <a:spLocks/>
              </p:cNvSpPr>
              <p:nvPr/>
            </p:nvSpPr>
            <p:spPr bwMode="auto">
              <a:xfrm>
                <a:off x="4400" y="2949"/>
                <a:ext cx="45" cy="24"/>
              </a:xfrm>
              <a:custGeom>
                <a:avLst/>
                <a:gdLst>
                  <a:gd name="T0" fmla="*/ 45 w 45"/>
                  <a:gd name="T1" fmla="*/ 4 h 24"/>
                  <a:gd name="T2" fmla="*/ 41 w 45"/>
                  <a:gd name="T3" fmla="*/ 8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10 h 24"/>
                  <a:gd name="T30" fmla="*/ 33 w 45"/>
                  <a:gd name="T31" fmla="*/ 7 h 24"/>
                  <a:gd name="T32" fmla="*/ 36 w 45"/>
                  <a:gd name="T33" fmla="*/ 4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8"/>
                    </a:lnTo>
                    <a:lnTo>
                      <a:pt x="36" y="11"/>
                    </a:lnTo>
                    <a:lnTo>
                      <a:pt x="31" y="14"/>
                    </a:lnTo>
                    <a:lnTo>
                      <a:pt x="26" y="17"/>
                    </a:lnTo>
                    <a:lnTo>
                      <a:pt x="21" y="19"/>
                    </a:lnTo>
                    <a:lnTo>
                      <a:pt x="15" y="21"/>
                    </a:lnTo>
                    <a:lnTo>
                      <a:pt x="8" y="23"/>
                    </a:lnTo>
                    <a:lnTo>
                      <a:pt x="1" y="24"/>
                    </a:lnTo>
                    <a:lnTo>
                      <a:pt x="0" y="19"/>
                    </a:lnTo>
                    <a:lnTo>
                      <a:pt x="7" y="18"/>
                    </a:lnTo>
                    <a:lnTo>
                      <a:pt x="13" y="16"/>
                    </a:lnTo>
                    <a:lnTo>
                      <a:pt x="18" y="14"/>
                    </a:lnTo>
                    <a:lnTo>
                      <a:pt x="24" y="12"/>
                    </a:lnTo>
                    <a:lnTo>
                      <a:pt x="28" y="10"/>
                    </a:lnTo>
                    <a:lnTo>
                      <a:pt x="33" y="7"/>
                    </a:lnTo>
                    <a:lnTo>
                      <a:pt x="36" y="4"/>
                    </a:lnTo>
                    <a:lnTo>
                      <a:pt x="41" y="0"/>
                    </a:lnTo>
                    <a:lnTo>
                      <a:pt x="45" y="4"/>
                    </a:lnTo>
                    <a:close/>
                  </a:path>
                </a:pathLst>
              </a:custGeom>
              <a:solidFill>
                <a:srgbClr val="000000"/>
              </a:solidFill>
              <a:ln w="9525">
                <a:noFill/>
                <a:round/>
                <a:headEnd/>
                <a:tailEnd/>
              </a:ln>
            </p:spPr>
            <p:txBody>
              <a:bodyPr/>
              <a:lstStyle/>
              <a:p>
                <a:endParaRPr lang="he-IL"/>
              </a:p>
            </p:txBody>
          </p:sp>
          <p:sp>
            <p:nvSpPr>
              <p:cNvPr id="752" name="Freeform 348"/>
              <p:cNvSpPr>
                <a:spLocks/>
              </p:cNvSpPr>
              <p:nvPr/>
            </p:nvSpPr>
            <p:spPr bwMode="auto">
              <a:xfrm>
                <a:off x="4400" y="2959"/>
                <a:ext cx="45" cy="24"/>
              </a:xfrm>
              <a:custGeom>
                <a:avLst/>
                <a:gdLst>
                  <a:gd name="T0" fmla="*/ 45 w 45"/>
                  <a:gd name="T1" fmla="*/ 4 h 24"/>
                  <a:gd name="T2" fmla="*/ 41 w 45"/>
                  <a:gd name="T3" fmla="*/ 7 h 24"/>
                  <a:gd name="T4" fmla="*/ 36 w 45"/>
                  <a:gd name="T5" fmla="*/ 11 h 24"/>
                  <a:gd name="T6" fmla="*/ 31 w 45"/>
                  <a:gd name="T7" fmla="*/ 14 h 24"/>
                  <a:gd name="T8" fmla="*/ 26 w 45"/>
                  <a:gd name="T9" fmla="*/ 17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8 h 24"/>
                  <a:gd name="T22" fmla="*/ 13 w 45"/>
                  <a:gd name="T23" fmla="*/ 16 h 24"/>
                  <a:gd name="T24" fmla="*/ 18 w 45"/>
                  <a:gd name="T25" fmla="*/ 14 h 24"/>
                  <a:gd name="T26" fmla="*/ 24 w 45"/>
                  <a:gd name="T27" fmla="*/ 12 h 24"/>
                  <a:gd name="T28" fmla="*/ 28 w 45"/>
                  <a:gd name="T29" fmla="*/ 9 h 24"/>
                  <a:gd name="T30" fmla="*/ 33 w 45"/>
                  <a:gd name="T31" fmla="*/ 7 h 24"/>
                  <a:gd name="T32" fmla="*/ 36 w 45"/>
                  <a:gd name="T33" fmla="*/ 3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7"/>
                    </a:lnTo>
                    <a:lnTo>
                      <a:pt x="36" y="11"/>
                    </a:lnTo>
                    <a:lnTo>
                      <a:pt x="31" y="14"/>
                    </a:lnTo>
                    <a:lnTo>
                      <a:pt x="26" y="17"/>
                    </a:lnTo>
                    <a:lnTo>
                      <a:pt x="21" y="19"/>
                    </a:lnTo>
                    <a:lnTo>
                      <a:pt x="15" y="21"/>
                    </a:lnTo>
                    <a:lnTo>
                      <a:pt x="8" y="23"/>
                    </a:lnTo>
                    <a:lnTo>
                      <a:pt x="1" y="24"/>
                    </a:lnTo>
                    <a:lnTo>
                      <a:pt x="0" y="19"/>
                    </a:lnTo>
                    <a:lnTo>
                      <a:pt x="7" y="18"/>
                    </a:lnTo>
                    <a:lnTo>
                      <a:pt x="13" y="16"/>
                    </a:lnTo>
                    <a:lnTo>
                      <a:pt x="18" y="14"/>
                    </a:lnTo>
                    <a:lnTo>
                      <a:pt x="24" y="12"/>
                    </a:lnTo>
                    <a:lnTo>
                      <a:pt x="28" y="9"/>
                    </a:lnTo>
                    <a:lnTo>
                      <a:pt x="33" y="7"/>
                    </a:lnTo>
                    <a:lnTo>
                      <a:pt x="36" y="3"/>
                    </a:lnTo>
                    <a:lnTo>
                      <a:pt x="41" y="0"/>
                    </a:lnTo>
                    <a:lnTo>
                      <a:pt x="45" y="4"/>
                    </a:lnTo>
                    <a:close/>
                  </a:path>
                </a:pathLst>
              </a:custGeom>
              <a:solidFill>
                <a:srgbClr val="000000"/>
              </a:solidFill>
              <a:ln w="9525">
                <a:noFill/>
                <a:round/>
                <a:headEnd/>
                <a:tailEnd/>
              </a:ln>
            </p:spPr>
            <p:txBody>
              <a:bodyPr/>
              <a:lstStyle/>
              <a:p>
                <a:endParaRPr lang="he-IL"/>
              </a:p>
            </p:txBody>
          </p:sp>
          <p:sp>
            <p:nvSpPr>
              <p:cNvPr id="753" name="Freeform 349"/>
              <p:cNvSpPr>
                <a:spLocks/>
              </p:cNvSpPr>
              <p:nvPr/>
            </p:nvSpPr>
            <p:spPr bwMode="auto">
              <a:xfrm>
                <a:off x="4400" y="2969"/>
                <a:ext cx="45" cy="24"/>
              </a:xfrm>
              <a:custGeom>
                <a:avLst/>
                <a:gdLst>
                  <a:gd name="T0" fmla="*/ 45 w 45"/>
                  <a:gd name="T1" fmla="*/ 4 h 24"/>
                  <a:gd name="T2" fmla="*/ 41 w 45"/>
                  <a:gd name="T3" fmla="*/ 7 h 24"/>
                  <a:gd name="T4" fmla="*/ 36 w 45"/>
                  <a:gd name="T5" fmla="*/ 11 h 24"/>
                  <a:gd name="T6" fmla="*/ 31 w 45"/>
                  <a:gd name="T7" fmla="*/ 14 h 24"/>
                  <a:gd name="T8" fmla="*/ 26 w 45"/>
                  <a:gd name="T9" fmla="*/ 16 h 24"/>
                  <a:gd name="T10" fmla="*/ 21 w 45"/>
                  <a:gd name="T11" fmla="*/ 19 h 24"/>
                  <a:gd name="T12" fmla="*/ 15 w 45"/>
                  <a:gd name="T13" fmla="*/ 21 h 24"/>
                  <a:gd name="T14" fmla="*/ 8 w 45"/>
                  <a:gd name="T15" fmla="*/ 23 h 24"/>
                  <a:gd name="T16" fmla="*/ 1 w 45"/>
                  <a:gd name="T17" fmla="*/ 24 h 24"/>
                  <a:gd name="T18" fmla="*/ 0 w 45"/>
                  <a:gd name="T19" fmla="*/ 19 h 24"/>
                  <a:gd name="T20" fmla="*/ 7 w 45"/>
                  <a:gd name="T21" fmla="*/ 17 h 24"/>
                  <a:gd name="T22" fmla="*/ 13 w 45"/>
                  <a:gd name="T23" fmla="*/ 16 h 24"/>
                  <a:gd name="T24" fmla="*/ 18 w 45"/>
                  <a:gd name="T25" fmla="*/ 14 h 24"/>
                  <a:gd name="T26" fmla="*/ 24 w 45"/>
                  <a:gd name="T27" fmla="*/ 12 h 24"/>
                  <a:gd name="T28" fmla="*/ 28 w 45"/>
                  <a:gd name="T29" fmla="*/ 9 h 24"/>
                  <a:gd name="T30" fmla="*/ 33 w 45"/>
                  <a:gd name="T31" fmla="*/ 6 h 24"/>
                  <a:gd name="T32" fmla="*/ 36 w 45"/>
                  <a:gd name="T33" fmla="*/ 3 h 24"/>
                  <a:gd name="T34" fmla="*/ 41 w 45"/>
                  <a:gd name="T35" fmla="*/ 0 h 24"/>
                  <a:gd name="T36" fmla="*/ 45 w 45"/>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4"/>
                    </a:moveTo>
                    <a:lnTo>
                      <a:pt x="41" y="7"/>
                    </a:lnTo>
                    <a:lnTo>
                      <a:pt x="36" y="11"/>
                    </a:lnTo>
                    <a:lnTo>
                      <a:pt x="31" y="14"/>
                    </a:lnTo>
                    <a:lnTo>
                      <a:pt x="26" y="16"/>
                    </a:lnTo>
                    <a:lnTo>
                      <a:pt x="21" y="19"/>
                    </a:lnTo>
                    <a:lnTo>
                      <a:pt x="15" y="21"/>
                    </a:lnTo>
                    <a:lnTo>
                      <a:pt x="8" y="23"/>
                    </a:lnTo>
                    <a:lnTo>
                      <a:pt x="1" y="24"/>
                    </a:lnTo>
                    <a:lnTo>
                      <a:pt x="0" y="19"/>
                    </a:lnTo>
                    <a:lnTo>
                      <a:pt x="7" y="17"/>
                    </a:lnTo>
                    <a:lnTo>
                      <a:pt x="13" y="16"/>
                    </a:lnTo>
                    <a:lnTo>
                      <a:pt x="18" y="14"/>
                    </a:lnTo>
                    <a:lnTo>
                      <a:pt x="24" y="12"/>
                    </a:lnTo>
                    <a:lnTo>
                      <a:pt x="28" y="9"/>
                    </a:lnTo>
                    <a:lnTo>
                      <a:pt x="33" y="6"/>
                    </a:lnTo>
                    <a:lnTo>
                      <a:pt x="36" y="3"/>
                    </a:lnTo>
                    <a:lnTo>
                      <a:pt x="41" y="0"/>
                    </a:lnTo>
                    <a:lnTo>
                      <a:pt x="45" y="4"/>
                    </a:lnTo>
                    <a:close/>
                  </a:path>
                </a:pathLst>
              </a:custGeom>
              <a:solidFill>
                <a:srgbClr val="000000"/>
              </a:solidFill>
              <a:ln w="9525">
                <a:noFill/>
                <a:round/>
                <a:headEnd/>
                <a:tailEnd/>
              </a:ln>
            </p:spPr>
            <p:txBody>
              <a:bodyPr/>
              <a:lstStyle/>
              <a:p>
                <a:endParaRPr lang="he-IL"/>
              </a:p>
            </p:txBody>
          </p:sp>
          <p:sp>
            <p:nvSpPr>
              <p:cNvPr id="754" name="Freeform 350"/>
              <p:cNvSpPr>
                <a:spLocks/>
              </p:cNvSpPr>
              <p:nvPr/>
            </p:nvSpPr>
            <p:spPr bwMode="auto">
              <a:xfrm>
                <a:off x="4400" y="2979"/>
                <a:ext cx="45" cy="24"/>
              </a:xfrm>
              <a:custGeom>
                <a:avLst/>
                <a:gdLst>
                  <a:gd name="T0" fmla="*/ 45 w 45"/>
                  <a:gd name="T1" fmla="*/ 3 h 24"/>
                  <a:gd name="T2" fmla="*/ 41 w 45"/>
                  <a:gd name="T3" fmla="*/ 7 h 24"/>
                  <a:gd name="T4" fmla="*/ 36 w 45"/>
                  <a:gd name="T5" fmla="*/ 10 h 24"/>
                  <a:gd name="T6" fmla="*/ 31 w 45"/>
                  <a:gd name="T7" fmla="*/ 13 h 24"/>
                  <a:gd name="T8" fmla="*/ 26 w 45"/>
                  <a:gd name="T9" fmla="*/ 16 h 24"/>
                  <a:gd name="T10" fmla="*/ 21 w 45"/>
                  <a:gd name="T11" fmla="*/ 19 h 24"/>
                  <a:gd name="T12" fmla="*/ 15 w 45"/>
                  <a:gd name="T13" fmla="*/ 21 h 24"/>
                  <a:gd name="T14" fmla="*/ 8 w 45"/>
                  <a:gd name="T15" fmla="*/ 22 h 24"/>
                  <a:gd name="T16" fmla="*/ 1 w 45"/>
                  <a:gd name="T17" fmla="*/ 24 h 24"/>
                  <a:gd name="T18" fmla="*/ 0 w 45"/>
                  <a:gd name="T19" fmla="*/ 18 h 24"/>
                  <a:gd name="T20" fmla="*/ 7 w 45"/>
                  <a:gd name="T21" fmla="*/ 17 h 24"/>
                  <a:gd name="T22" fmla="*/ 13 w 45"/>
                  <a:gd name="T23" fmla="*/ 15 h 24"/>
                  <a:gd name="T24" fmla="*/ 18 w 45"/>
                  <a:gd name="T25" fmla="*/ 14 h 24"/>
                  <a:gd name="T26" fmla="*/ 24 w 45"/>
                  <a:gd name="T27" fmla="*/ 11 h 24"/>
                  <a:gd name="T28" fmla="*/ 28 w 45"/>
                  <a:gd name="T29" fmla="*/ 9 h 24"/>
                  <a:gd name="T30" fmla="*/ 33 w 45"/>
                  <a:gd name="T31" fmla="*/ 6 h 24"/>
                  <a:gd name="T32" fmla="*/ 36 w 45"/>
                  <a:gd name="T33" fmla="*/ 3 h 24"/>
                  <a:gd name="T34" fmla="*/ 41 w 45"/>
                  <a:gd name="T35" fmla="*/ 0 h 24"/>
                  <a:gd name="T36" fmla="*/ 45 w 45"/>
                  <a:gd name="T37" fmla="*/ 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3"/>
                    </a:moveTo>
                    <a:lnTo>
                      <a:pt x="41" y="7"/>
                    </a:lnTo>
                    <a:lnTo>
                      <a:pt x="36" y="10"/>
                    </a:lnTo>
                    <a:lnTo>
                      <a:pt x="31" y="13"/>
                    </a:lnTo>
                    <a:lnTo>
                      <a:pt x="26" y="16"/>
                    </a:lnTo>
                    <a:lnTo>
                      <a:pt x="21" y="19"/>
                    </a:lnTo>
                    <a:lnTo>
                      <a:pt x="15" y="21"/>
                    </a:lnTo>
                    <a:lnTo>
                      <a:pt x="8" y="22"/>
                    </a:lnTo>
                    <a:lnTo>
                      <a:pt x="1" y="24"/>
                    </a:lnTo>
                    <a:lnTo>
                      <a:pt x="0" y="18"/>
                    </a:lnTo>
                    <a:lnTo>
                      <a:pt x="7" y="17"/>
                    </a:lnTo>
                    <a:lnTo>
                      <a:pt x="13" y="15"/>
                    </a:lnTo>
                    <a:lnTo>
                      <a:pt x="18" y="14"/>
                    </a:lnTo>
                    <a:lnTo>
                      <a:pt x="24" y="11"/>
                    </a:lnTo>
                    <a:lnTo>
                      <a:pt x="28" y="9"/>
                    </a:lnTo>
                    <a:lnTo>
                      <a:pt x="33" y="6"/>
                    </a:lnTo>
                    <a:lnTo>
                      <a:pt x="36" y="3"/>
                    </a:lnTo>
                    <a:lnTo>
                      <a:pt x="41" y="0"/>
                    </a:lnTo>
                    <a:lnTo>
                      <a:pt x="45" y="3"/>
                    </a:lnTo>
                    <a:close/>
                  </a:path>
                </a:pathLst>
              </a:custGeom>
              <a:solidFill>
                <a:srgbClr val="000000"/>
              </a:solidFill>
              <a:ln w="9525">
                <a:noFill/>
                <a:round/>
                <a:headEnd/>
                <a:tailEnd/>
              </a:ln>
            </p:spPr>
            <p:txBody>
              <a:bodyPr/>
              <a:lstStyle/>
              <a:p>
                <a:endParaRPr lang="he-IL"/>
              </a:p>
            </p:txBody>
          </p:sp>
          <p:sp>
            <p:nvSpPr>
              <p:cNvPr id="755" name="Freeform 351"/>
              <p:cNvSpPr>
                <a:spLocks/>
              </p:cNvSpPr>
              <p:nvPr/>
            </p:nvSpPr>
            <p:spPr bwMode="auto">
              <a:xfrm>
                <a:off x="4370" y="2324"/>
                <a:ext cx="72" cy="612"/>
              </a:xfrm>
              <a:custGeom>
                <a:avLst/>
                <a:gdLst>
                  <a:gd name="T0" fmla="*/ 0 w 72"/>
                  <a:gd name="T1" fmla="*/ 114 h 612"/>
                  <a:gd name="T2" fmla="*/ 0 w 72"/>
                  <a:gd name="T3" fmla="*/ 101 h 612"/>
                  <a:gd name="T4" fmla="*/ 1 w 72"/>
                  <a:gd name="T5" fmla="*/ 88 h 612"/>
                  <a:gd name="T6" fmla="*/ 2 w 72"/>
                  <a:gd name="T7" fmla="*/ 72 h 612"/>
                  <a:gd name="T8" fmla="*/ 3 w 72"/>
                  <a:gd name="T9" fmla="*/ 63 h 612"/>
                  <a:gd name="T10" fmla="*/ 4 w 72"/>
                  <a:gd name="T11" fmla="*/ 59 h 612"/>
                  <a:gd name="T12" fmla="*/ 5 w 72"/>
                  <a:gd name="T13" fmla="*/ 55 h 612"/>
                  <a:gd name="T14" fmla="*/ 6 w 72"/>
                  <a:gd name="T15" fmla="*/ 47 h 612"/>
                  <a:gd name="T16" fmla="*/ 9 w 72"/>
                  <a:gd name="T17" fmla="*/ 40 h 612"/>
                  <a:gd name="T18" fmla="*/ 14 w 72"/>
                  <a:gd name="T19" fmla="*/ 27 h 612"/>
                  <a:gd name="T20" fmla="*/ 19 w 72"/>
                  <a:gd name="T21" fmla="*/ 17 h 612"/>
                  <a:gd name="T22" fmla="*/ 24 w 72"/>
                  <a:gd name="T23" fmla="*/ 10 h 612"/>
                  <a:gd name="T24" fmla="*/ 29 w 72"/>
                  <a:gd name="T25" fmla="*/ 4 h 612"/>
                  <a:gd name="T26" fmla="*/ 33 w 72"/>
                  <a:gd name="T27" fmla="*/ 0 h 612"/>
                  <a:gd name="T28" fmla="*/ 39 w 72"/>
                  <a:gd name="T29" fmla="*/ 5 h 612"/>
                  <a:gd name="T30" fmla="*/ 44 w 72"/>
                  <a:gd name="T31" fmla="*/ 10 h 612"/>
                  <a:gd name="T32" fmla="*/ 51 w 72"/>
                  <a:gd name="T33" fmla="*/ 18 h 612"/>
                  <a:gd name="T34" fmla="*/ 57 w 72"/>
                  <a:gd name="T35" fmla="*/ 27 h 612"/>
                  <a:gd name="T36" fmla="*/ 60 w 72"/>
                  <a:gd name="T37" fmla="*/ 33 h 612"/>
                  <a:gd name="T38" fmla="*/ 63 w 72"/>
                  <a:gd name="T39" fmla="*/ 39 h 612"/>
                  <a:gd name="T40" fmla="*/ 65 w 72"/>
                  <a:gd name="T41" fmla="*/ 46 h 612"/>
                  <a:gd name="T42" fmla="*/ 68 w 72"/>
                  <a:gd name="T43" fmla="*/ 53 h 612"/>
                  <a:gd name="T44" fmla="*/ 69 w 72"/>
                  <a:gd name="T45" fmla="*/ 60 h 612"/>
                  <a:gd name="T46" fmla="*/ 69 w 72"/>
                  <a:gd name="T47" fmla="*/ 68 h 612"/>
                  <a:gd name="T48" fmla="*/ 70 w 72"/>
                  <a:gd name="T49" fmla="*/ 77 h 612"/>
                  <a:gd name="T50" fmla="*/ 71 w 72"/>
                  <a:gd name="T51" fmla="*/ 85 h 612"/>
                  <a:gd name="T52" fmla="*/ 72 w 72"/>
                  <a:gd name="T53" fmla="*/ 100 h 612"/>
                  <a:gd name="T54" fmla="*/ 72 w 72"/>
                  <a:gd name="T55" fmla="*/ 114 h 612"/>
                  <a:gd name="T56" fmla="*/ 72 w 72"/>
                  <a:gd name="T57" fmla="*/ 612 h 612"/>
                  <a:gd name="T58" fmla="*/ 0 w 72"/>
                  <a:gd name="T59" fmla="*/ 612 h 612"/>
                  <a:gd name="T60" fmla="*/ 0 w 72"/>
                  <a:gd name="T61" fmla="*/ 114 h 6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612"/>
                  <a:gd name="T95" fmla="*/ 72 w 72"/>
                  <a:gd name="T96" fmla="*/ 612 h 6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612">
                    <a:moveTo>
                      <a:pt x="0" y="114"/>
                    </a:moveTo>
                    <a:lnTo>
                      <a:pt x="0" y="101"/>
                    </a:lnTo>
                    <a:lnTo>
                      <a:pt x="1" y="88"/>
                    </a:lnTo>
                    <a:lnTo>
                      <a:pt x="2" y="72"/>
                    </a:lnTo>
                    <a:lnTo>
                      <a:pt x="3" y="63"/>
                    </a:lnTo>
                    <a:lnTo>
                      <a:pt x="4" y="59"/>
                    </a:lnTo>
                    <a:lnTo>
                      <a:pt x="5" y="55"/>
                    </a:lnTo>
                    <a:lnTo>
                      <a:pt x="6" y="47"/>
                    </a:lnTo>
                    <a:lnTo>
                      <a:pt x="9" y="40"/>
                    </a:lnTo>
                    <a:lnTo>
                      <a:pt x="14" y="27"/>
                    </a:lnTo>
                    <a:lnTo>
                      <a:pt x="19" y="17"/>
                    </a:lnTo>
                    <a:lnTo>
                      <a:pt x="24" y="10"/>
                    </a:lnTo>
                    <a:lnTo>
                      <a:pt x="29" y="4"/>
                    </a:lnTo>
                    <a:lnTo>
                      <a:pt x="33" y="0"/>
                    </a:lnTo>
                    <a:lnTo>
                      <a:pt x="39" y="5"/>
                    </a:lnTo>
                    <a:lnTo>
                      <a:pt x="44" y="10"/>
                    </a:lnTo>
                    <a:lnTo>
                      <a:pt x="51" y="18"/>
                    </a:lnTo>
                    <a:lnTo>
                      <a:pt x="57" y="27"/>
                    </a:lnTo>
                    <a:lnTo>
                      <a:pt x="60" y="33"/>
                    </a:lnTo>
                    <a:lnTo>
                      <a:pt x="63" y="39"/>
                    </a:lnTo>
                    <a:lnTo>
                      <a:pt x="65" y="46"/>
                    </a:lnTo>
                    <a:lnTo>
                      <a:pt x="68" y="53"/>
                    </a:lnTo>
                    <a:lnTo>
                      <a:pt x="69" y="60"/>
                    </a:lnTo>
                    <a:lnTo>
                      <a:pt x="69" y="68"/>
                    </a:lnTo>
                    <a:lnTo>
                      <a:pt x="70" y="77"/>
                    </a:lnTo>
                    <a:lnTo>
                      <a:pt x="71" y="85"/>
                    </a:lnTo>
                    <a:lnTo>
                      <a:pt x="72" y="100"/>
                    </a:lnTo>
                    <a:lnTo>
                      <a:pt x="72" y="114"/>
                    </a:lnTo>
                    <a:lnTo>
                      <a:pt x="72" y="612"/>
                    </a:lnTo>
                    <a:lnTo>
                      <a:pt x="0" y="612"/>
                    </a:lnTo>
                    <a:lnTo>
                      <a:pt x="0" y="114"/>
                    </a:lnTo>
                    <a:close/>
                  </a:path>
                </a:pathLst>
              </a:custGeom>
              <a:solidFill>
                <a:srgbClr val="FFFFFF"/>
              </a:solidFill>
              <a:ln w="9525">
                <a:noFill/>
                <a:round/>
                <a:headEnd/>
                <a:tailEnd/>
              </a:ln>
            </p:spPr>
            <p:txBody>
              <a:bodyPr/>
              <a:lstStyle/>
              <a:p>
                <a:endParaRPr lang="he-IL"/>
              </a:p>
            </p:txBody>
          </p:sp>
          <p:sp>
            <p:nvSpPr>
              <p:cNvPr id="756" name="Freeform 352"/>
              <p:cNvSpPr>
                <a:spLocks/>
              </p:cNvSpPr>
              <p:nvPr/>
            </p:nvSpPr>
            <p:spPr bwMode="auto">
              <a:xfrm>
                <a:off x="4367" y="2396"/>
                <a:ext cx="9" cy="42"/>
              </a:xfrm>
              <a:custGeom>
                <a:avLst/>
                <a:gdLst>
                  <a:gd name="T0" fmla="*/ 0 w 9"/>
                  <a:gd name="T1" fmla="*/ 42 h 42"/>
                  <a:gd name="T2" fmla="*/ 0 w 9"/>
                  <a:gd name="T3" fmla="*/ 29 h 42"/>
                  <a:gd name="T4" fmla="*/ 0 w 9"/>
                  <a:gd name="T5" fmla="*/ 15 h 42"/>
                  <a:gd name="T6" fmla="*/ 2 w 9"/>
                  <a:gd name="T7" fmla="*/ 0 h 42"/>
                  <a:gd name="T8" fmla="*/ 9 w 9"/>
                  <a:gd name="T9" fmla="*/ 1 h 42"/>
                  <a:gd name="T10" fmla="*/ 7 w 9"/>
                  <a:gd name="T11" fmla="*/ 16 h 42"/>
                  <a:gd name="T12" fmla="*/ 7 w 9"/>
                  <a:gd name="T13" fmla="*/ 29 h 42"/>
                  <a:gd name="T14" fmla="*/ 7 w 9"/>
                  <a:gd name="T15" fmla="*/ 42 h 42"/>
                  <a:gd name="T16" fmla="*/ 0 w 9"/>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0" y="42"/>
                    </a:moveTo>
                    <a:lnTo>
                      <a:pt x="0" y="29"/>
                    </a:lnTo>
                    <a:lnTo>
                      <a:pt x="0" y="15"/>
                    </a:lnTo>
                    <a:lnTo>
                      <a:pt x="2" y="0"/>
                    </a:lnTo>
                    <a:lnTo>
                      <a:pt x="9" y="1"/>
                    </a:lnTo>
                    <a:lnTo>
                      <a:pt x="7" y="16"/>
                    </a:lnTo>
                    <a:lnTo>
                      <a:pt x="7" y="29"/>
                    </a:lnTo>
                    <a:lnTo>
                      <a:pt x="7" y="42"/>
                    </a:lnTo>
                    <a:lnTo>
                      <a:pt x="0" y="42"/>
                    </a:lnTo>
                    <a:close/>
                  </a:path>
                </a:pathLst>
              </a:custGeom>
              <a:solidFill>
                <a:srgbClr val="000000"/>
              </a:solidFill>
              <a:ln w="9525">
                <a:noFill/>
                <a:round/>
                <a:headEnd/>
                <a:tailEnd/>
              </a:ln>
            </p:spPr>
            <p:txBody>
              <a:bodyPr/>
              <a:lstStyle/>
              <a:p>
                <a:endParaRPr lang="he-IL"/>
              </a:p>
            </p:txBody>
          </p:sp>
          <p:sp>
            <p:nvSpPr>
              <p:cNvPr id="757" name="Freeform 353"/>
              <p:cNvSpPr>
                <a:spLocks/>
              </p:cNvSpPr>
              <p:nvPr/>
            </p:nvSpPr>
            <p:spPr bwMode="auto">
              <a:xfrm>
                <a:off x="4369" y="2321"/>
                <a:ext cx="37" cy="76"/>
              </a:xfrm>
              <a:custGeom>
                <a:avLst/>
                <a:gdLst>
                  <a:gd name="T0" fmla="*/ 0 w 37"/>
                  <a:gd name="T1" fmla="*/ 75 h 76"/>
                  <a:gd name="T2" fmla="*/ 1 w 37"/>
                  <a:gd name="T3" fmla="*/ 66 h 76"/>
                  <a:gd name="T4" fmla="*/ 1 w 37"/>
                  <a:gd name="T5" fmla="*/ 61 h 76"/>
                  <a:gd name="T6" fmla="*/ 2 w 37"/>
                  <a:gd name="T7" fmla="*/ 57 h 76"/>
                  <a:gd name="T8" fmla="*/ 4 w 37"/>
                  <a:gd name="T9" fmla="*/ 49 h 76"/>
                  <a:gd name="T10" fmla="*/ 6 w 37"/>
                  <a:gd name="T11" fmla="*/ 42 h 76"/>
                  <a:gd name="T12" fmla="*/ 11 w 37"/>
                  <a:gd name="T13" fmla="*/ 29 h 76"/>
                  <a:gd name="T14" fmla="*/ 17 w 37"/>
                  <a:gd name="T15" fmla="*/ 18 h 76"/>
                  <a:gd name="T16" fmla="*/ 22 w 37"/>
                  <a:gd name="T17" fmla="*/ 11 h 76"/>
                  <a:gd name="T18" fmla="*/ 27 w 37"/>
                  <a:gd name="T19" fmla="*/ 5 h 76"/>
                  <a:gd name="T20" fmla="*/ 32 w 37"/>
                  <a:gd name="T21" fmla="*/ 0 h 76"/>
                  <a:gd name="T22" fmla="*/ 37 w 37"/>
                  <a:gd name="T23" fmla="*/ 6 h 76"/>
                  <a:gd name="T24" fmla="*/ 33 w 37"/>
                  <a:gd name="T25" fmla="*/ 10 h 76"/>
                  <a:gd name="T26" fmla="*/ 28 w 37"/>
                  <a:gd name="T27" fmla="*/ 15 h 76"/>
                  <a:gd name="T28" fmla="*/ 23 w 37"/>
                  <a:gd name="T29" fmla="*/ 23 h 76"/>
                  <a:gd name="T30" fmla="*/ 18 w 37"/>
                  <a:gd name="T31" fmla="*/ 32 h 76"/>
                  <a:gd name="T32" fmla="*/ 13 w 37"/>
                  <a:gd name="T33" fmla="*/ 44 h 76"/>
                  <a:gd name="T34" fmla="*/ 11 w 37"/>
                  <a:gd name="T35" fmla="*/ 51 h 76"/>
                  <a:gd name="T36" fmla="*/ 9 w 37"/>
                  <a:gd name="T37" fmla="*/ 59 h 76"/>
                  <a:gd name="T38" fmla="*/ 8 w 37"/>
                  <a:gd name="T39" fmla="*/ 63 h 76"/>
                  <a:gd name="T40" fmla="*/ 8 w 37"/>
                  <a:gd name="T41" fmla="*/ 67 h 76"/>
                  <a:gd name="T42" fmla="*/ 7 w 37"/>
                  <a:gd name="T43" fmla="*/ 76 h 76"/>
                  <a:gd name="T44" fmla="*/ 0 w 37"/>
                  <a:gd name="T45" fmla="*/ 75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
                  <a:gd name="T70" fmla="*/ 0 h 76"/>
                  <a:gd name="T71" fmla="*/ 37 w 37"/>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 h="76">
                    <a:moveTo>
                      <a:pt x="0" y="75"/>
                    </a:moveTo>
                    <a:lnTo>
                      <a:pt x="1" y="66"/>
                    </a:lnTo>
                    <a:lnTo>
                      <a:pt x="1" y="61"/>
                    </a:lnTo>
                    <a:lnTo>
                      <a:pt x="2" y="57"/>
                    </a:lnTo>
                    <a:lnTo>
                      <a:pt x="4" y="49"/>
                    </a:lnTo>
                    <a:lnTo>
                      <a:pt x="6" y="42"/>
                    </a:lnTo>
                    <a:lnTo>
                      <a:pt x="11" y="29"/>
                    </a:lnTo>
                    <a:lnTo>
                      <a:pt x="17" y="18"/>
                    </a:lnTo>
                    <a:lnTo>
                      <a:pt x="22" y="11"/>
                    </a:lnTo>
                    <a:lnTo>
                      <a:pt x="27" y="5"/>
                    </a:lnTo>
                    <a:lnTo>
                      <a:pt x="32" y="0"/>
                    </a:lnTo>
                    <a:lnTo>
                      <a:pt x="37" y="6"/>
                    </a:lnTo>
                    <a:lnTo>
                      <a:pt x="33" y="10"/>
                    </a:lnTo>
                    <a:lnTo>
                      <a:pt x="28" y="15"/>
                    </a:lnTo>
                    <a:lnTo>
                      <a:pt x="23" y="23"/>
                    </a:lnTo>
                    <a:lnTo>
                      <a:pt x="18" y="32"/>
                    </a:lnTo>
                    <a:lnTo>
                      <a:pt x="13" y="44"/>
                    </a:lnTo>
                    <a:lnTo>
                      <a:pt x="11" y="51"/>
                    </a:lnTo>
                    <a:lnTo>
                      <a:pt x="9" y="59"/>
                    </a:lnTo>
                    <a:lnTo>
                      <a:pt x="8" y="63"/>
                    </a:lnTo>
                    <a:lnTo>
                      <a:pt x="8" y="67"/>
                    </a:lnTo>
                    <a:lnTo>
                      <a:pt x="7" y="76"/>
                    </a:lnTo>
                    <a:lnTo>
                      <a:pt x="0" y="75"/>
                    </a:lnTo>
                    <a:close/>
                  </a:path>
                </a:pathLst>
              </a:custGeom>
              <a:solidFill>
                <a:srgbClr val="000000"/>
              </a:solidFill>
              <a:ln w="9525">
                <a:noFill/>
                <a:round/>
                <a:headEnd/>
                <a:tailEnd/>
              </a:ln>
            </p:spPr>
            <p:txBody>
              <a:bodyPr/>
              <a:lstStyle/>
              <a:p>
                <a:endParaRPr lang="he-IL"/>
              </a:p>
            </p:txBody>
          </p:sp>
          <p:sp>
            <p:nvSpPr>
              <p:cNvPr id="758" name="Freeform 354"/>
              <p:cNvSpPr>
                <a:spLocks/>
              </p:cNvSpPr>
              <p:nvPr/>
            </p:nvSpPr>
            <p:spPr bwMode="auto">
              <a:xfrm>
                <a:off x="4369" y="2396"/>
                <a:ext cx="7" cy="1"/>
              </a:xfrm>
              <a:custGeom>
                <a:avLst/>
                <a:gdLst>
                  <a:gd name="T0" fmla="*/ 0 w 7"/>
                  <a:gd name="T1" fmla="*/ 0 h 1"/>
                  <a:gd name="T2" fmla="*/ 7 w 7"/>
                  <a:gd name="T3" fmla="*/ 1 h 1"/>
                  <a:gd name="T4" fmla="*/ 0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1"/>
                    </a:lnTo>
                    <a:lnTo>
                      <a:pt x="0" y="0"/>
                    </a:lnTo>
                    <a:close/>
                  </a:path>
                </a:pathLst>
              </a:custGeom>
              <a:solidFill>
                <a:srgbClr val="000000"/>
              </a:solidFill>
              <a:ln w="9525">
                <a:noFill/>
                <a:round/>
                <a:headEnd/>
                <a:tailEnd/>
              </a:ln>
            </p:spPr>
            <p:txBody>
              <a:bodyPr/>
              <a:lstStyle/>
              <a:p>
                <a:endParaRPr lang="he-IL"/>
              </a:p>
            </p:txBody>
          </p:sp>
          <p:sp>
            <p:nvSpPr>
              <p:cNvPr id="759" name="Freeform 355"/>
              <p:cNvSpPr>
                <a:spLocks/>
              </p:cNvSpPr>
              <p:nvPr/>
            </p:nvSpPr>
            <p:spPr bwMode="auto">
              <a:xfrm>
                <a:off x="4401" y="2321"/>
                <a:ext cx="42" cy="72"/>
              </a:xfrm>
              <a:custGeom>
                <a:avLst/>
                <a:gdLst>
                  <a:gd name="T0" fmla="*/ 5 w 42"/>
                  <a:gd name="T1" fmla="*/ 0 h 72"/>
                  <a:gd name="T2" fmla="*/ 10 w 42"/>
                  <a:gd name="T3" fmla="*/ 5 h 72"/>
                  <a:gd name="T4" fmla="*/ 16 w 42"/>
                  <a:gd name="T5" fmla="*/ 11 h 72"/>
                  <a:gd name="T6" fmla="*/ 23 w 42"/>
                  <a:gd name="T7" fmla="*/ 18 h 72"/>
                  <a:gd name="T8" fmla="*/ 29 w 42"/>
                  <a:gd name="T9" fmla="*/ 29 h 72"/>
                  <a:gd name="T10" fmla="*/ 32 w 42"/>
                  <a:gd name="T11" fmla="*/ 34 h 72"/>
                  <a:gd name="T12" fmla="*/ 35 w 42"/>
                  <a:gd name="T13" fmla="*/ 41 h 72"/>
                  <a:gd name="T14" fmla="*/ 38 w 42"/>
                  <a:gd name="T15" fmla="*/ 48 h 72"/>
                  <a:gd name="T16" fmla="*/ 40 w 42"/>
                  <a:gd name="T17" fmla="*/ 55 h 72"/>
                  <a:gd name="T18" fmla="*/ 41 w 42"/>
                  <a:gd name="T19" fmla="*/ 63 h 72"/>
                  <a:gd name="T20" fmla="*/ 42 w 42"/>
                  <a:gd name="T21" fmla="*/ 71 h 72"/>
                  <a:gd name="T22" fmla="*/ 33 w 42"/>
                  <a:gd name="T23" fmla="*/ 72 h 72"/>
                  <a:gd name="T24" fmla="*/ 33 w 42"/>
                  <a:gd name="T25" fmla="*/ 64 h 72"/>
                  <a:gd name="T26" fmla="*/ 32 w 42"/>
                  <a:gd name="T27" fmla="*/ 57 h 72"/>
                  <a:gd name="T28" fmla="*/ 30 w 42"/>
                  <a:gd name="T29" fmla="*/ 50 h 72"/>
                  <a:gd name="T30" fmla="*/ 28 w 42"/>
                  <a:gd name="T31" fmla="*/ 44 h 72"/>
                  <a:gd name="T32" fmla="*/ 26 w 42"/>
                  <a:gd name="T33" fmla="*/ 38 h 72"/>
                  <a:gd name="T34" fmla="*/ 23 w 42"/>
                  <a:gd name="T35" fmla="*/ 32 h 72"/>
                  <a:gd name="T36" fmla="*/ 17 w 42"/>
                  <a:gd name="T37" fmla="*/ 23 h 72"/>
                  <a:gd name="T38" fmla="*/ 11 w 42"/>
                  <a:gd name="T39" fmla="*/ 16 h 72"/>
                  <a:gd name="T40" fmla="*/ 5 w 42"/>
                  <a:gd name="T41" fmla="*/ 10 h 72"/>
                  <a:gd name="T42" fmla="*/ 0 w 42"/>
                  <a:gd name="T43" fmla="*/ 6 h 72"/>
                  <a:gd name="T44" fmla="*/ 5 w 42"/>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72"/>
                  <a:gd name="T71" fmla="*/ 42 w 42"/>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72">
                    <a:moveTo>
                      <a:pt x="5" y="0"/>
                    </a:moveTo>
                    <a:lnTo>
                      <a:pt x="10" y="5"/>
                    </a:lnTo>
                    <a:lnTo>
                      <a:pt x="16" y="11"/>
                    </a:lnTo>
                    <a:lnTo>
                      <a:pt x="23" y="18"/>
                    </a:lnTo>
                    <a:lnTo>
                      <a:pt x="29" y="29"/>
                    </a:lnTo>
                    <a:lnTo>
                      <a:pt x="32" y="34"/>
                    </a:lnTo>
                    <a:lnTo>
                      <a:pt x="35" y="41"/>
                    </a:lnTo>
                    <a:lnTo>
                      <a:pt x="38" y="48"/>
                    </a:lnTo>
                    <a:lnTo>
                      <a:pt x="40" y="55"/>
                    </a:lnTo>
                    <a:lnTo>
                      <a:pt x="41" y="63"/>
                    </a:lnTo>
                    <a:lnTo>
                      <a:pt x="42" y="71"/>
                    </a:lnTo>
                    <a:lnTo>
                      <a:pt x="33" y="72"/>
                    </a:lnTo>
                    <a:lnTo>
                      <a:pt x="33" y="64"/>
                    </a:lnTo>
                    <a:lnTo>
                      <a:pt x="32" y="57"/>
                    </a:lnTo>
                    <a:lnTo>
                      <a:pt x="30" y="50"/>
                    </a:lnTo>
                    <a:lnTo>
                      <a:pt x="28" y="44"/>
                    </a:lnTo>
                    <a:lnTo>
                      <a:pt x="26" y="38"/>
                    </a:lnTo>
                    <a:lnTo>
                      <a:pt x="23" y="32"/>
                    </a:lnTo>
                    <a:lnTo>
                      <a:pt x="17" y="23"/>
                    </a:lnTo>
                    <a:lnTo>
                      <a:pt x="11" y="16"/>
                    </a:lnTo>
                    <a:lnTo>
                      <a:pt x="5" y="10"/>
                    </a:lnTo>
                    <a:lnTo>
                      <a:pt x="0" y="6"/>
                    </a:lnTo>
                    <a:lnTo>
                      <a:pt x="5" y="0"/>
                    </a:lnTo>
                    <a:close/>
                  </a:path>
                </a:pathLst>
              </a:custGeom>
              <a:solidFill>
                <a:srgbClr val="000000"/>
              </a:solidFill>
              <a:ln w="9525">
                <a:noFill/>
                <a:round/>
                <a:headEnd/>
                <a:tailEnd/>
              </a:ln>
            </p:spPr>
            <p:txBody>
              <a:bodyPr/>
              <a:lstStyle/>
              <a:p>
                <a:endParaRPr lang="he-IL"/>
              </a:p>
            </p:txBody>
          </p:sp>
          <p:sp>
            <p:nvSpPr>
              <p:cNvPr id="760" name="Freeform 356"/>
              <p:cNvSpPr>
                <a:spLocks/>
              </p:cNvSpPr>
              <p:nvPr/>
            </p:nvSpPr>
            <p:spPr bwMode="auto">
              <a:xfrm>
                <a:off x="4401" y="2319"/>
                <a:ext cx="5" cy="8"/>
              </a:xfrm>
              <a:custGeom>
                <a:avLst/>
                <a:gdLst>
                  <a:gd name="T0" fmla="*/ 0 w 5"/>
                  <a:gd name="T1" fmla="*/ 2 h 8"/>
                  <a:gd name="T2" fmla="*/ 2 w 5"/>
                  <a:gd name="T3" fmla="*/ 0 h 8"/>
                  <a:gd name="T4" fmla="*/ 5 w 5"/>
                  <a:gd name="T5" fmla="*/ 2 h 8"/>
                  <a:gd name="T6" fmla="*/ 0 w 5"/>
                  <a:gd name="T7" fmla="*/ 8 h 8"/>
                  <a:gd name="T8" fmla="*/ 5 w 5"/>
                  <a:gd name="T9" fmla="*/ 8 h 8"/>
                  <a:gd name="T10" fmla="*/ 0 w 5"/>
                  <a:gd name="T11" fmla="*/ 2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0" y="2"/>
                    </a:moveTo>
                    <a:lnTo>
                      <a:pt x="2" y="0"/>
                    </a:lnTo>
                    <a:lnTo>
                      <a:pt x="5" y="2"/>
                    </a:lnTo>
                    <a:lnTo>
                      <a:pt x="0" y="8"/>
                    </a:lnTo>
                    <a:lnTo>
                      <a:pt x="5" y="8"/>
                    </a:lnTo>
                    <a:lnTo>
                      <a:pt x="0" y="2"/>
                    </a:lnTo>
                    <a:close/>
                  </a:path>
                </a:pathLst>
              </a:custGeom>
              <a:solidFill>
                <a:srgbClr val="000000"/>
              </a:solidFill>
              <a:ln w="9525">
                <a:noFill/>
                <a:round/>
                <a:headEnd/>
                <a:tailEnd/>
              </a:ln>
            </p:spPr>
            <p:txBody>
              <a:bodyPr/>
              <a:lstStyle/>
              <a:p>
                <a:endParaRPr lang="he-IL"/>
              </a:p>
            </p:txBody>
          </p:sp>
          <p:sp>
            <p:nvSpPr>
              <p:cNvPr id="761" name="Freeform 357"/>
              <p:cNvSpPr>
                <a:spLocks/>
              </p:cNvSpPr>
              <p:nvPr/>
            </p:nvSpPr>
            <p:spPr bwMode="auto">
              <a:xfrm>
                <a:off x="4434" y="2392"/>
                <a:ext cx="11" cy="46"/>
              </a:xfrm>
              <a:custGeom>
                <a:avLst/>
                <a:gdLst>
                  <a:gd name="T0" fmla="*/ 9 w 11"/>
                  <a:gd name="T1" fmla="*/ 0 h 46"/>
                  <a:gd name="T2" fmla="*/ 10 w 11"/>
                  <a:gd name="T3" fmla="*/ 9 h 46"/>
                  <a:gd name="T4" fmla="*/ 11 w 11"/>
                  <a:gd name="T5" fmla="*/ 17 h 46"/>
                  <a:gd name="T6" fmla="*/ 11 w 11"/>
                  <a:gd name="T7" fmla="*/ 32 h 46"/>
                  <a:gd name="T8" fmla="*/ 11 w 11"/>
                  <a:gd name="T9" fmla="*/ 46 h 46"/>
                  <a:gd name="T10" fmla="*/ 4 w 11"/>
                  <a:gd name="T11" fmla="*/ 46 h 46"/>
                  <a:gd name="T12" fmla="*/ 4 w 11"/>
                  <a:gd name="T13" fmla="*/ 32 h 46"/>
                  <a:gd name="T14" fmla="*/ 2 w 11"/>
                  <a:gd name="T15" fmla="*/ 17 h 46"/>
                  <a:gd name="T16" fmla="*/ 1 w 11"/>
                  <a:gd name="T17" fmla="*/ 9 h 46"/>
                  <a:gd name="T18" fmla="*/ 0 w 11"/>
                  <a:gd name="T19" fmla="*/ 1 h 46"/>
                  <a:gd name="T20" fmla="*/ 9 w 11"/>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46"/>
                  <a:gd name="T35" fmla="*/ 11 w 11"/>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46">
                    <a:moveTo>
                      <a:pt x="9" y="0"/>
                    </a:moveTo>
                    <a:lnTo>
                      <a:pt x="10" y="9"/>
                    </a:lnTo>
                    <a:lnTo>
                      <a:pt x="11" y="17"/>
                    </a:lnTo>
                    <a:lnTo>
                      <a:pt x="11" y="32"/>
                    </a:lnTo>
                    <a:lnTo>
                      <a:pt x="11" y="46"/>
                    </a:lnTo>
                    <a:lnTo>
                      <a:pt x="4" y="46"/>
                    </a:lnTo>
                    <a:lnTo>
                      <a:pt x="4" y="32"/>
                    </a:lnTo>
                    <a:lnTo>
                      <a:pt x="2" y="17"/>
                    </a:lnTo>
                    <a:lnTo>
                      <a:pt x="1" y="9"/>
                    </a:lnTo>
                    <a:lnTo>
                      <a:pt x="0" y="1"/>
                    </a:lnTo>
                    <a:lnTo>
                      <a:pt x="9" y="0"/>
                    </a:lnTo>
                    <a:close/>
                  </a:path>
                </a:pathLst>
              </a:custGeom>
              <a:solidFill>
                <a:srgbClr val="000000"/>
              </a:solidFill>
              <a:ln w="9525">
                <a:noFill/>
                <a:round/>
                <a:headEnd/>
                <a:tailEnd/>
              </a:ln>
            </p:spPr>
            <p:txBody>
              <a:bodyPr/>
              <a:lstStyle/>
              <a:p>
                <a:endParaRPr lang="he-IL"/>
              </a:p>
            </p:txBody>
          </p:sp>
          <p:sp>
            <p:nvSpPr>
              <p:cNvPr id="762" name="Freeform 358"/>
              <p:cNvSpPr>
                <a:spLocks/>
              </p:cNvSpPr>
              <p:nvPr/>
            </p:nvSpPr>
            <p:spPr bwMode="auto">
              <a:xfrm>
                <a:off x="4434" y="2392"/>
                <a:ext cx="9" cy="1"/>
              </a:xfrm>
              <a:custGeom>
                <a:avLst/>
                <a:gdLst>
                  <a:gd name="T0" fmla="*/ 0 w 9"/>
                  <a:gd name="T1" fmla="*/ 1 h 1"/>
                  <a:gd name="T2" fmla="*/ 9 w 9"/>
                  <a:gd name="T3" fmla="*/ 0 h 1"/>
                  <a:gd name="T4" fmla="*/ 0 w 9"/>
                  <a:gd name="T5" fmla="*/ 1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1"/>
                    </a:moveTo>
                    <a:lnTo>
                      <a:pt x="9" y="0"/>
                    </a:lnTo>
                    <a:lnTo>
                      <a:pt x="0" y="1"/>
                    </a:lnTo>
                    <a:close/>
                  </a:path>
                </a:pathLst>
              </a:custGeom>
              <a:solidFill>
                <a:srgbClr val="000000"/>
              </a:solidFill>
              <a:ln w="9525">
                <a:noFill/>
                <a:round/>
                <a:headEnd/>
                <a:tailEnd/>
              </a:ln>
            </p:spPr>
            <p:txBody>
              <a:bodyPr/>
              <a:lstStyle/>
              <a:p>
                <a:endParaRPr lang="he-IL"/>
              </a:p>
            </p:txBody>
          </p:sp>
          <p:sp>
            <p:nvSpPr>
              <p:cNvPr id="763" name="Rectangle 359"/>
              <p:cNvSpPr>
                <a:spLocks noChangeArrowheads="1"/>
              </p:cNvSpPr>
              <p:nvPr/>
            </p:nvSpPr>
            <p:spPr bwMode="auto">
              <a:xfrm>
                <a:off x="4438" y="2438"/>
                <a:ext cx="7" cy="498"/>
              </a:xfrm>
              <a:prstGeom prst="rect">
                <a:avLst/>
              </a:prstGeom>
              <a:solidFill>
                <a:srgbClr val="000000"/>
              </a:solidFill>
              <a:ln w="9525">
                <a:noFill/>
                <a:miter lim="800000"/>
                <a:headEnd/>
                <a:tailEnd/>
              </a:ln>
            </p:spPr>
            <p:txBody>
              <a:bodyPr/>
              <a:lstStyle/>
              <a:p>
                <a:endParaRPr lang="he-IL"/>
              </a:p>
            </p:txBody>
          </p:sp>
          <p:sp>
            <p:nvSpPr>
              <p:cNvPr id="764" name="Freeform 360"/>
              <p:cNvSpPr>
                <a:spLocks/>
              </p:cNvSpPr>
              <p:nvPr/>
            </p:nvSpPr>
            <p:spPr bwMode="auto">
              <a:xfrm>
                <a:off x="4438" y="2438"/>
                <a:ext cx="7" cy="1"/>
              </a:xfrm>
              <a:custGeom>
                <a:avLst/>
                <a:gdLst>
                  <a:gd name="T0" fmla="*/ 0 w 7"/>
                  <a:gd name="T1" fmla="*/ 0 h 1"/>
                  <a:gd name="T2" fmla="*/ 7 w 7"/>
                  <a:gd name="T3" fmla="*/ 0 h 1"/>
                  <a:gd name="T4" fmla="*/ 0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lnTo>
                      <a:pt x="0" y="0"/>
                    </a:lnTo>
                    <a:close/>
                  </a:path>
                </a:pathLst>
              </a:custGeom>
              <a:solidFill>
                <a:srgbClr val="000000"/>
              </a:solidFill>
              <a:ln w="9525">
                <a:noFill/>
                <a:round/>
                <a:headEnd/>
                <a:tailEnd/>
              </a:ln>
            </p:spPr>
            <p:txBody>
              <a:bodyPr/>
              <a:lstStyle/>
              <a:p>
                <a:endParaRPr lang="he-IL"/>
              </a:p>
            </p:txBody>
          </p:sp>
          <p:sp>
            <p:nvSpPr>
              <p:cNvPr id="765" name="Rectangle 361"/>
              <p:cNvSpPr>
                <a:spLocks noChangeArrowheads="1"/>
              </p:cNvSpPr>
              <p:nvPr/>
            </p:nvSpPr>
            <p:spPr bwMode="auto">
              <a:xfrm>
                <a:off x="4370" y="2932"/>
                <a:ext cx="72" cy="7"/>
              </a:xfrm>
              <a:prstGeom prst="rect">
                <a:avLst/>
              </a:prstGeom>
              <a:solidFill>
                <a:srgbClr val="000000"/>
              </a:solidFill>
              <a:ln w="9525">
                <a:noFill/>
                <a:miter lim="800000"/>
                <a:headEnd/>
                <a:tailEnd/>
              </a:ln>
            </p:spPr>
            <p:txBody>
              <a:bodyPr/>
              <a:lstStyle/>
              <a:p>
                <a:endParaRPr lang="he-IL"/>
              </a:p>
            </p:txBody>
          </p:sp>
          <p:sp>
            <p:nvSpPr>
              <p:cNvPr id="766" name="Freeform 362"/>
              <p:cNvSpPr>
                <a:spLocks/>
              </p:cNvSpPr>
              <p:nvPr/>
            </p:nvSpPr>
            <p:spPr bwMode="auto">
              <a:xfrm>
                <a:off x="4438" y="2932"/>
                <a:ext cx="7" cy="7"/>
              </a:xfrm>
              <a:custGeom>
                <a:avLst/>
                <a:gdLst>
                  <a:gd name="T0" fmla="*/ 7 w 7"/>
                  <a:gd name="T1" fmla="*/ 4 h 7"/>
                  <a:gd name="T2" fmla="*/ 7 w 7"/>
                  <a:gd name="T3" fmla="*/ 7 h 7"/>
                  <a:gd name="T4" fmla="*/ 4 w 7"/>
                  <a:gd name="T5" fmla="*/ 7 h 7"/>
                  <a:gd name="T6" fmla="*/ 4 w 7"/>
                  <a:gd name="T7" fmla="*/ 0 h 7"/>
                  <a:gd name="T8" fmla="*/ 0 w 7"/>
                  <a:gd name="T9" fmla="*/ 4 h 7"/>
                  <a:gd name="T10" fmla="*/ 7 w 7"/>
                  <a:gd name="T11" fmla="*/ 4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7" y="4"/>
                    </a:moveTo>
                    <a:lnTo>
                      <a:pt x="7" y="7"/>
                    </a:lnTo>
                    <a:lnTo>
                      <a:pt x="4" y="7"/>
                    </a:lnTo>
                    <a:lnTo>
                      <a:pt x="4" y="0"/>
                    </a:lnTo>
                    <a:lnTo>
                      <a:pt x="0" y="4"/>
                    </a:lnTo>
                    <a:lnTo>
                      <a:pt x="7" y="4"/>
                    </a:lnTo>
                    <a:close/>
                  </a:path>
                </a:pathLst>
              </a:custGeom>
              <a:solidFill>
                <a:srgbClr val="000000"/>
              </a:solidFill>
              <a:ln w="9525">
                <a:noFill/>
                <a:round/>
                <a:headEnd/>
                <a:tailEnd/>
              </a:ln>
            </p:spPr>
            <p:txBody>
              <a:bodyPr/>
              <a:lstStyle/>
              <a:p>
                <a:endParaRPr lang="he-IL"/>
              </a:p>
            </p:txBody>
          </p:sp>
          <p:sp>
            <p:nvSpPr>
              <p:cNvPr id="767" name="Rectangle 363"/>
              <p:cNvSpPr>
                <a:spLocks noChangeArrowheads="1"/>
              </p:cNvSpPr>
              <p:nvPr/>
            </p:nvSpPr>
            <p:spPr bwMode="auto">
              <a:xfrm>
                <a:off x="4367" y="2438"/>
                <a:ext cx="7" cy="498"/>
              </a:xfrm>
              <a:prstGeom prst="rect">
                <a:avLst/>
              </a:prstGeom>
              <a:solidFill>
                <a:srgbClr val="000000"/>
              </a:solidFill>
              <a:ln w="9525">
                <a:noFill/>
                <a:miter lim="800000"/>
                <a:headEnd/>
                <a:tailEnd/>
              </a:ln>
            </p:spPr>
            <p:txBody>
              <a:bodyPr/>
              <a:lstStyle/>
              <a:p>
                <a:endParaRPr lang="he-IL"/>
              </a:p>
            </p:txBody>
          </p:sp>
          <p:sp>
            <p:nvSpPr>
              <p:cNvPr id="768" name="Freeform 364"/>
              <p:cNvSpPr>
                <a:spLocks/>
              </p:cNvSpPr>
              <p:nvPr/>
            </p:nvSpPr>
            <p:spPr bwMode="auto">
              <a:xfrm>
                <a:off x="4367" y="2932"/>
                <a:ext cx="7" cy="7"/>
              </a:xfrm>
              <a:custGeom>
                <a:avLst/>
                <a:gdLst>
                  <a:gd name="T0" fmla="*/ 3 w 7"/>
                  <a:gd name="T1" fmla="*/ 7 h 7"/>
                  <a:gd name="T2" fmla="*/ 0 w 7"/>
                  <a:gd name="T3" fmla="*/ 7 h 7"/>
                  <a:gd name="T4" fmla="*/ 0 w 7"/>
                  <a:gd name="T5" fmla="*/ 4 h 7"/>
                  <a:gd name="T6" fmla="*/ 7 w 7"/>
                  <a:gd name="T7" fmla="*/ 4 h 7"/>
                  <a:gd name="T8" fmla="*/ 3 w 7"/>
                  <a:gd name="T9" fmla="*/ 0 h 7"/>
                  <a:gd name="T10" fmla="*/ 3 w 7"/>
                  <a:gd name="T11" fmla="*/ 7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3" y="7"/>
                    </a:moveTo>
                    <a:lnTo>
                      <a:pt x="0" y="7"/>
                    </a:lnTo>
                    <a:lnTo>
                      <a:pt x="0" y="4"/>
                    </a:lnTo>
                    <a:lnTo>
                      <a:pt x="7" y="4"/>
                    </a:lnTo>
                    <a:lnTo>
                      <a:pt x="3" y="0"/>
                    </a:lnTo>
                    <a:lnTo>
                      <a:pt x="3" y="7"/>
                    </a:lnTo>
                    <a:close/>
                  </a:path>
                </a:pathLst>
              </a:custGeom>
              <a:solidFill>
                <a:srgbClr val="000000"/>
              </a:solidFill>
              <a:ln w="9525">
                <a:noFill/>
                <a:round/>
                <a:headEnd/>
                <a:tailEnd/>
              </a:ln>
            </p:spPr>
            <p:txBody>
              <a:bodyPr/>
              <a:lstStyle/>
              <a:p>
                <a:endParaRPr lang="he-IL"/>
              </a:p>
            </p:txBody>
          </p:sp>
          <p:sp>
            <p:nvSpPr>
              <p:cNvPr id="769" name="Freeform 365"/>
              <p:cNvSpPr>
                <a:spLocks/>
              </p:cNvSpPr>
              <p:nvPr/>
            </p:nvSpPr>
            <p:spPr bwMode="auto">
              <a:xfrm>
                <a:off x="4367" y="2438"/>
                <a:ext cx="7" cy="1"/>
              </a:xfrm>
              <a:custGeom>
                <a:avLst/>
                <a:gdLst>
                  <a:gd name="T0" fmla="*/ 7 w 7"/>
                  <a:gd name="T1" fmla="*/ 0 h 1"/>
                  <a:gd name="T2" fmla="*/ 0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7" y="0"/>
                    </a:moveTo>
                    <a:lnTo>
                      <a:pt x="0" y="0"/>
                    </a:lnTo>
                    <a:lnTo>
                      <a:pt x="7" y="0"/>
                    </a:lnTo>
                    <a:close/>
                  </a:path>
                </a:pathLst>
              </a:custGeom>
              <a:solidFill>
                <a:srgbClr val="000000"/>
              </a:solidFill>
              <a:ln w="9525">
                <a:noFill/>
                <a:round/>
                <a:headEnd/>
                <a:tailEnd/>
              </a:ln>
            </p:spPr>
            <p:txBody>
              <a:bodyPr/>
              <a:lstStyle/>
              <a:p>
                <a:endParaRPr lang="he-IL"/>
              </a:p>
            </p:txBody>
          </p:sp>
          <p:sp>
            <p:nvSpPr>
              <p:cNvPr id="770" name="Freeform 366"/>
              <p:cNvSpPr>
                <a:spLocks/>
              </p:cNvSpPr>
              <p:nvPr/>
            </p:nvSpPr>
            <p:spPr bwMode="auto">
              <a:xfrm>
                <a:off x="4306" y="2415"/>
                <a:ext cx="66" cy="148"/>
              </a:xfrm>
              <a:custGeom>
                <a:avLst/>
                <a:gdLst>
                  <a:gd name="T0" fmla="*/ 66 w 66"/>
                  <a:gd name="T1" fmla="*/ 148 h 148"/>
                  <a:gd name="T2" fmla="*/ 59 w 66"/>
                  <a:gd name="T3" fmla="*/ 142 h 148"/>
                  <a:gd name="T4" fmla="*/ 52 w 66"/>
                  <a:gd name="T5" fmla="*/ 135 h 148"/>
                  <a:gd name="T6" fmla="*/ 45 w 66"/>
                  <a:gd name="T7" fmla="*/ 128 h 148"/>
                  <a:gd name="T8" fmla="*/ 38 w 66"/>
                  <a:gd name="T9" fmla="*/ 121 h 148"/>
                  <a:gd name="T10" fmla="*/ 33 w 66"/>
                  <a:gd name="T11" fmla="*/ 114 h 148"/>
                  <a:gd name="T12" fmla="*/ 27 w 66"/>
                  <a:gd name="T13" fmla="*/ 106 h 148"/>
                  <a:gd name="T14" fmla="*/ 22 w 66"/>
                  <a:gd name="T15" fmla="*/ 98 h 148"/>
                  <a:gd name="T16" fmla="*/ 18 w 66"/>
                  <a:gd name="T17" fmla="*/ 89 h 148"/>
                  <a:gd name="T18" fmla="*/ 14 w 66"/>
                  <a:gd name="T19" fmla="*/ 81 h 148"/>
                  <a:gd name="T20" fmla="*/ 10 w 66"/>
                  <a:gd name="T21" fmla="*/ 72 h 148"/>
                  <a:gd name="T22" fmla="*/ 7 w 66"/>
                  <a:gd name="T23" fmla="*/ 63 h 148"/>
                  <a:gd name="T24" fmla="*/ 5 w 66"/>
                  <a:gd name="T25" fmla="*/ 53 h 148"/>
                  <a:gd name="T26" fmla="*/ 3 w 66"/>
                  <a:gd name="T27" fmla="*/ 43 h 148"/>
                  <a:gd name="T28" fmla="*/ 1 w 66"/>
                  <a:gd name="T29" fmla="*/ 33 h 148"/>
                  <a:gd name="T30" fmla="*/ 1 w 66"/>
                  <a:gd name="T31" fmla="*/ 28 h 148"/>
                  <a:gd name="T32" fmla="*/ 0 w 66"/>
                  <a:gd name="T33" fmla="*/ 23 h 148"/>
                  <a:gd name="T34" fmla="*/ 0 w 66"/>
                  <a:gd name="T35" fmla="*/ 13 h 148"/>
                  <a:gd name="T36" fmla="*/ 0 w 66"/>
                  <a:gd name="T37" fmla="*/ 9 h 148"/>
                  <a:gd name="T38" fmla="*/ 1 w 66"/>
                  <a:gd name="T39" fmla="*/ 6 h 148"/>
                  <a:gd name="T40" fmla="*/ 2 w 66"/>
                  <a:gd name="T41" fmla="*/ 0 h 148"/>
                  <a:gd name="T42" fmla="*/ 21 w 66"/>
                  <a:gd name="T43" fmla="*/ 9 h 148"/>
                  <a:gd name="T44" fmla="*/ 30 w 66"/>
                  <a:gd name="T45" fmla="*/ 14 h 148"/>
                  <a:gd name="T46" fmla="*/ 38 w 66"/>
                  <a:gd name="T47" fmla="*/ 19 h 148"/>
                  <a:gd name="T48" fmla="*/ 46 w 66"/>
                  <a:gd name="T49" fmla="*/ 24 h 148"/>
                  <a:gd name="T50" fmla="*/ 54 w 66"/>
                  <a:gd name="T51" fmla="*/ 30 h 148"/>
                  <a:gd name="T52" fmla="*/ 60 w 66"/>
                  <a:gd name="T53" fmla="*/ 37 h 148"/>
                  <a:gd name="T54" fmla="*/ 66 w 66"/>
                  <a:gd name="T55" fmla="*/ 45 h 148"/>
                  <a:gd name="T56" fmla="*/ 66 w 66"/>
                  <a:gd name="T57" fmla="*/ 148 h 1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6"/>
                  <a:gd name="T88" fmla="*/ 0 h 148"/>
                  <a:gd name="T89" fmla="*/ 66 w 66"/>
                  <a:gd name="T90" fmla="*/ 148 h 1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6" h="148">
                    <a:moveTo>
                      <a:pt x="66" y="148"/>
                    </a:moveTo>
                    <a:lnTo>
                      <a:pt x="59" y="142"/>
                    </a:lnTo>
                    <a:lnTo>
                      <a:pt x="52" y="135"/>
                    </a:lnTo>
                    <a:lnTo>
                      <a:pt x="45" y="128"/>
                    </a:lnTo>
                    <a:lnTo>
                      <a:pt x="38" y="121"/>
                    </a:lnTo>
                    <a:lnTo>
                      <a:pt x="33" y="114"/>
                    </a:lnTo>
                    <a:lnTo>
                      <a:pt x="27" y="106"/>
                    </a:lnTo>
                    <a:lnTo>
                      <a:pt x="22" y="98"/>
                    </a:lnTo>
                    <a:lnTo>
                      <a:pt x="18" y="89"/>
                    </a:lnTo>
                    <a:lnTo>
                      <a:pt x="14" y="81"/>
                    </a:lnTo>
                    <a:lnTo>
                      <a:pt x="10" y="72"/>
                    </a:lnTo>
                    <a:lnTo>
                      <a:pt x="7" y="63"/>
                    </a:lnTo>
                    <a:lnTo>
                      <a:pt x="5" y="53"/>
                    </a:lnTo>
                    <a:lnTo>
                      <a:pt x="3" y="43"/>
                    </a:lnTo>
                    <a:lnTo>
                      <a:pt x="1" y="33"/>
                    </a:lnTo>
                    <a:lnTo>
                      <a:pt x="1" y="28"/>
                    </a:lnTo>
                    <a:lnTo>
                      <a:pt x="0" y="23"/>
                    </a:lnTo>
                    <a:lnTo>
                      <a:pt x="0" y="13"/>
                    </a:lnTo>
                    <a:lnTo>
                      <a:pt x="0" y="9"/>
                    </a:lnTo>
                    <a:lnTo>
                      <a:pt x="1" y="6"/>
                    </a:lnTo>
                    <a:lnTo>
                      <a:pt x="2" y="0"/>
                    </a:lnTo>
                    <a:lnTo>
                      <a:pt x="21" y="9"/>
                    </a:lnTo>
                    <a:lnTo>
                      <a:pt x="30" y="14"/>
                    </a:lnTo>
                    <a:lnTo>
                      <a:pt x="38" y="19"/>
                    </a:lnTo>
                    <a:lnTo>
                      <a:pt x="46" y="24"/>
                    </a:lnTo>
                    <a:lnTo>
                      <a:pt x="54" y="30"/>
                    </a:lnTo>
                    <a:lnTo>
                      <a:pt x="60" y="37"/>
                    </a:lnTo>
                    <a:lnTo>
                      <a:pt x="66" y="45"/>
                    </a:lnTo>
                    <a:lnTo>
                      <a:pt x="66" y="148"/>
                    </a:lnTo>
                    <a:close/>
                  </a:path>
                </a:pathLst>
              </a:custGeom>
              <a:solidFill>
                <a:srgbClr val="FFFFFF"/>
              </a:solidFill>
              <a:ln w="9525">
                <a:noFill/>
                <a:round/>
                <a:headEnd/>
                <a:tailEnd/>
              </a:ln>
            </p:spPr>
            <p:txBody>
              <a:bodyPr/>
              <a:lstStyle/>
              <a:p>
                <a:endParaRPr lang="he-IL"/>
              </a:p>
            </p:txBody>
          </p:sp>
          <p:sp>
            <p:nvSpPr>
              <p:cNvPr id="771" name="Freeform 367"/>
              <p:cNvSpPr>
                <a:spLocks/>
              </p:cNvSpPr>
              <p:nvPr/>
            </p:nvSpPr>
            <p:spPr bwMode="auto">
              <a:xfrm>
                <a:off x="4302" y="2428"/>
                <a:ext cx="73" cy="138"/>
              </a:xfrm>
              <a:custGeom>
                <a:avLst/>
                <a:gdLst>
                  <a:gd name="T0" fmla="*/ 68 w 73"/>
                  <a:gd name="T1" fmla="*/ 138 h 138"/>
                  <a:gd name="T2" fmla="*/ 60 w 73"/>
                  <a:gd name="T3" fmla="*/ 132 h 138"/>
                  <a:gd name="T4" fmla="*/ 53 w 73"/>
                  <a:gd name="T5" fmla="*/ 125 h 138"/>
                  <a:gd name="T6" fmla="*/ 46 w 73"/>
                  <a:gd name="T7" fmla="*/ 118 h 138"/>
                  <a:gd name="T8" fmla="*/ 39 w 73"/>
                  <a:gd name="T9" fmla="*/ 111 h 138"/>
                  <a:gd name="T10" fmla="*/ 34 w 73"/>
                  <a:gd name="T11" fmla="*/ 103 h 138"/>
                  <a:gd name="T12" fmla="*/ 28 w 73"/>
                  <a:gd name="T13" fmla="*/ 95 h 138"/>
                  <a:gd name="T14" fmla="*/ 23 w 73"/>
                  <a:gd name="T15" fmla="*/ 87 h 138"/>
                  <a:gd name="T16" fmla="*/ 18 w 73"/>
                  <a:gd name="T17" fmla="*/ 78 h 138"/>
                  <a:gd name="T18" fmla="*/ 14 w 73"/>
                  <a:gd name="T19" fmla="*/ 69 h 138"/>
                  <a:gd name="T20" fmla="*/ 11 w 73"/>
                  <a:gd name="T21" fmla="*/ 60 h 138"/>
                  <a:gd name="T22" fmla="*/ 8 w 73"/>
                  <a:gd name="T23" fmla="*/ 51 h 138"/>
                  <a:gd name="T24" fmla="*/ 5 w 73"/>
                  <a:gd name="T25" fmla="*/ 41 h 138"/>
                  <a:gd name="T26" fmla="*/ 3 w 73"/>
                  <a:gd name="T27" fmla="*/ 31 h 138"/>
                  <a:gd name="T28" fmla="*/ 1 w 73"/>
                  <a:gd name="T29" fmla="*/ 21 h 138"/>
                  <a:gd name="T30" fmla="*/ 1 w 73"/>
                  <a:gd name="T31" fmla="*/ 16 h 138"/>
                  <a:gd name="T32" fmla="*/ 1 w 73"/>
                  <a:gd name="T33" fmla="*/ 11 h 138"/>
                  <a:gd name="T34" fmla="*/ 0 w 73"/>
                  <a:gd name="T35" fmla="*/ 0 h 138"/>
                  <a:gd name="T36" fmla="*/ 8 w 73"/>
                  <a:gd name="T37" fmla="*/ 0 h 138"/>
                  <a:gd name="T38" fmla="*/ 8 w 73"/>
                  <a:gd name="T39" fmla="*/ 10 h 138"/>
                  <a:gd name="T40" fmla="*/ 8 w 73"/>
                  <a:gd name="T41" fmla="*/ 15 h 138"/>
                  <a:gd name="T42" fmla="*/ 9 w 73"/>
                  <a:gd name="T43" fmla="*/ 20 h 138"/>
                  <a:gd name="T44" fmla="*/ 10 w 73"/>
                  <a:gd name="T45" fmla="*/ 30 h 138"/>
                  <a:gd name="T46" fmla="*/ 12 w 73"/>
                  <a:gd name="T47" fmla="*/ 39 h 138"/>
                  <a:gd name="T48" fmla="*/ 15 w 73"/>
                  <a:gd name="T49" fmla="*/ 49 h 138"/>
                  <a:gd name="T50" fmla="*/ 18 w 73"/>
                  <a:gd name="T51" fmla="*/ 58 h 138"/>
                  <a:gd name="T52" fmla="*/ 21 w 73"/>
                  <a:gd name="T53" fmla="*/ 66 h 138"/>
                  <a:gd name="T54" fmla="*/ 25 w 73"/>
                  <a:gd name="T55" fmla="*/ 75 h 138"/>
                  <a:gd name="T56" fmla="*/ 29 w 73"/>
                  <a:gd name="T57" fmla="*/ 83 h 138"/>
                  <a:gd name="T58" fmla="*/ 34 w 73"/>
                  <a:gd name="T59" fmla="*/ 91 h 138"/>
                  <a:gd name="T60" fmla="*/ 40 w 73"/>
                  <a:gd name="T61" fmla="*/ 98 h 138"/>
                  <a:gd name="T62" fmla="*/ 45 w 73"/>
                  <a:gd name="T63" fmla="*/ 106 h 138"/>
                  <a:gd name="T64" fmla="*/ 51 w 73"/>
                  <a:gd name="T65" fmla="*/ 113 h 138"/>
                  <a:gd name="T66" fmla="*/ 58 w 73"/>
                  <a:gd name="T67" fmla="*/ 120 h 138"/>
                  <a:gd name="T68" fmla="*/ 65 w 73"/>
                  <a:gd name="T69" fmla="*/ 126 h 138"/>
                  <a:gd name="T70" fmla="*/ 73 w 73"/>
                  <a:gd name="T71" fmla="*/ 132 h 138"/>
                  <a:gd name="T72" fmla="*/ 68 w 73"/>
                  <a:gd name="T73" fmla="*/ 138 h 1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138"/>
                  <a:gd name="T113" fmla="*/ 73 w 73"/>
                  <a:gd name="T114" fmla="*/ 138 h 1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138">
                    <a:moveTo>
                      <a:pt x="68" y="138"/>
                    </a:moveTo>
                    <a:lnTo>
                      <a:pt x="60" y="132"/>
                    </a:lnTo>
                    <a:lnTo>
                      <a:pt x="53" y="125"/>
                    </a:lnTo>
                    <a:lnTo>
                      <a:pt x="46" y="118"/>
                    </a:lnTo>
                    <a:lnTo>
                      <a:pt x="39" y="111"/>
                    </a:lnTo>
                    <a:lnTo>
                      <a:pt x="34" y="103"/>
                    </a:lnTo>
                    <a:lnTo>
                      <a:pt x="28" y="95"/>
                    </a:lnTo>
                    <a:lnTo>
                      <a:pt x="23" y="87"/>
                    </a:lnTo>
                    <a:lnTo>
                      <a:pt x="18" y="78"/>
                    </a:lnTo>
                    <a:lnTo>
                      <a:pt x="14" y="69"/>
                    </a:lnTo>
                    <a:lnTo>
                      <a:pt x="11" y="60"/>
                    </a:lnTo>
                    <a:lnTo>
                      <a:pt x="8" y="51"/>
                    </a:lnTo>
                    <a:lnTo>
                      <a:pt x="5" y="41"/>
                    </a:lnTo>
                    <a:lnTo>
                      <a:pt x="3" y="31"/>
                    </a:lnTo>
                    <a:lnTo>
                      <a:pt x="1" y="21"/>
                    </a:lnTo>
                    <a:lnTo>
                      <a:pt x="1" y="16"/>
                    </a:lnTo>
                    <a:lnTo>
                      <a:pt x="1" y="11"/>
                    </a:lnTo>
                    <a:lnTo>
                      <a:pt x="0" y="0"/>
                    </a:lnTo>
                    <a:lnTo>
                      <a:pt x="8" y="0"/>
                    </a:lnTo>
                    <a:lnTo>
                      <a:pt x="8" y="10"/>
                    </a:lnTo>
                    <a:lnTo>
                      <a:pt x="8" y="15"/>
                    </a:lnTo>
                    <a:lnTo>
                      <a:pt x="9" y="20"/>
                    </a:lnTo>
                    <a:lnTo>
                      <a:pt x="10" y="30"/>
                    </a:lnTo>
                    <a:lnTo>
                      <a:pt x="12" y="39"/>
                    </a:lnTo>
                    <a:lnTo>
                      <a:pt x="15" y="49"/>
                    </a:lnTo>
                    <a:lnTo>
                      <a:pt x="18" y="58"/>
                    </a:lnTo>
                    <a:lnTo>
                      <a:pt x="21" y="66"/>
                    </a:lnTo>
                    <a:lnTo>
                      <a:pt x="25" y="75"/>
                    </a:lnTo>
                    <a:lnTo>
                      <a:pt x="29" y="83"/>
                    </a:lnTo>
                    <a:lnTo>
                      <a:pt x="34" y="91"/>
                    </a:lnTo>
                    <a:lnTo>
                      <a:pt x="40" y="98"/>
                    </a:lnTo>
                    <a:lnTo>
                      <a:pt x="45" y="106"/>
                    </a:lnTo>
                    <a:lnTo>
                      <a:pt x="51" y="113"/>
                    </a:lnTo>
                    <a:lnTo>
                      <a:pt x="58" y="120"/>
                    </a:lnTo>
                    <a:lnTo>
                      <a:pt x="65" y="126"/>
                    </a:lnTo>
                    <a:lnTo>
                      <a:pt x="73" y="132"/>
                    </a:lnTo>
                    <a:lnTo>
                      <a:pt x="68" y="138"/>
                    </a:lnTo>
                    <a:close/>
                  </a:path>
                </a:pathLst>
              </a:custGeom>
              <a:solidFill>
                <a:srgbClr val="000000"/>
              </a:solidFill>
              <a:ln w="9525">
                <a:noFill/>
                <a:round/>
                <a:headEnd/>
                <a:tailEnd/>
              </a:ln>
            </p:spPr>
            <p:txBody>
              <a:bodyPr/>
              <a:lstStyle/>
              <a:p>
                <a:endParaRPr lang="he-IL"/>
              </a:p>
            </p:txBody>
          </p:sp>
          <p:sp>
            <p:nvSpPr>
              <p:cNvPr id="772" name="Freeform 368"/>
              <p:cNvSpPr>
                <a:spLocks/>
              </p:cNvSpPr>
              <p:nvPr/>
            </p:nvSpPr>
            <p:spPr bwMode="auto">
              <a:xfrm>
                <a:off x="4302" y="2414"/>
                <a:ext cx="10" cy="14"/>
              </a:xfrm>
              <a:custGeom>
                <a:avLst/>
                <a:gdLst>
                  <a:gd name="T0" fmla="*/ 0 w 10"/>
                  <a:gd name="T1" fmla="*/ 14 h 14"/>
                  <a:gd name="T2" fmla="*/ 1 w 10"/>
                  <a:gd name="T3" fmla="*/ 10 h 14"/>
                  <a:gd name="T4" fmla="*/ 1 w 10"/>
                  <a:gd name="T5" fmla="*/ 7 h 14"/>
                  <a:gd name="T6" fmla="*/ 2 w 10"/>
                  <a:gd name="T7" fmla="*/ 0 h 14"/>
                  <a:gd name="T8" fmla="*/ 10 w 10"/>
                  <a:gd name="T9" fmla="*/ 1 h 14"/>
                  <a:gd name="T10" fmla="*/ 8 w 10"/>
                  <a:gd name="T11" fmla="*/ 8 h 14"/>
                  <a:gd name="T12" fmla="*/ 8 w 10"/>
                  <a:gd name="T13" fmla="*/ 11 h 14"/>
                  <a:gd name="T14" fmla="*/ 8 w 10"/>
                  <a:gd name="T15" fmla="*/ 14 h 14"/>
                  <a:gd name="T16" fmla="*/ 0 w 10"/>
                  <a:gd name="T17" fmla="*/ 14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0" y="14"/>
                    </a:moveTo>
                    <a:lnTo>
                      <a:pt x="1" y="10"/>
                    </a:lnTo>
                    <a:lnTo>
                      <a:pt x="1" y="7"/>
                    </a:lnTo>
                    <a:lnTo>
                      <a:pt x="2" y="0"/>
                    </a:lnTo>
                    <a:lnTo>
                      <a:pt x="10" y="1"/>
                    </a:lnTo>
                    <a:lnTo>
                      <a:pt x="8" y="8"/>
                    </a:lnTo>
                    <a:lnTo>
                      <a:pt x="8" y="11"/>
                    </a:lnTo>
                    <a:lnTo>
                      <a:pt x="8" y="14"/>
                    </a:lnTo>
                    <a:lnTo>
                      <a:pt x="0" y="14"/>
                    </a:lnTo>
                    <a:close/>
                  </a:path>
                </a:pathLst>
              </a:custGeom>
              <a:solidFill>
                <a:srgbClr val="000000"/>
              </a:solidFill>
              <a:ln w="9525">
                <a:noFill/>
                <a:round/>
                <a:headEnd/>
                <a:tailEnd/>
              </a:ln>
            </p:spPr>
            <p:txBody>
              <a:bodyPr/>
              <a:lstStyle/>
              <a:p>
                <a:endParaRPr lang="he-IL"/>
              </a:p>
            </p:txBody>
          </p:sp>
          <p:sp>
            <p:nvSpPr>
              <p:cNvPr id="773" name="Freeform 369"/>
              <p:cNvSpPr>
                <a:spLocks/>
              </p:cNvSpPr>
              <p:nvPr/>
            </p:nvSpPr>
            <p:spPr bwMode="auto">
              <a:xfrm>
                <a:off x="4302" y="2428"/>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rgbClr val="000000"/>
              </a:solidFill>
              <a:ln w="9525">
                <a:noFill/>
                <a:round/>
                <a:headEnd/>
                <a:tailEnd/>
              </a:ln>
            </p:spPr>
            <p:txBody>
              <a:bodyPr/>
              <a:lstStyle/>
              <a:p>
                <a:endParaRPr lang="he-IL"/>
              </a:p>
            </p:txBody>
          </p:sp>
          <p:sp>
            <p:nvSpPr>
              <p:cNvPr id="774" name="Freeform 370"/>
              <p:cNvSpPr>
                <a:spLocks/>
              </p:cNvSpPr>
              <p:nvPr/>
            </p:nvSpPr>
            <p:spPr bwMode="auto">
              <a:xfrm>
                <a:off x="4306" y="2411"/>
                <a:ext cx="69" cy="51"/>
              </a:xfrm>
              <a:custGeom>
                <a:avLst/>
                <a:gdLst>
                  <a:gd name="T0" fmla="*/ 4 w 69"/>
                  <a:gd name="T1" fmla="*/ 0 h 51"/>
                  <a:gd name="T2" fmla="*/ 22 w 69"/>
                  <a:gd name="T3" fmla="*/ 10 h 51"/>
                  <a:gd name="T4" fmla="*/ 31 w 69"/>
                  <a:gd name="T5" fmla="*/ 15 h 51"/>
                  <a:gd name="T6" fmla="*/ 40 w 69"/>
                  <a:gd name="T7" fmla="*/ 20 h 51"/>
                  <a:gd name="T8" fmla="*/ 49 w 69"/>
                  <a:gd name="T9" fmla="*/ 25 h 51"/>
                  <a:gd name="T10" fmla="*/ 56 w 69"/>
                  <a:gd name="T11" fmla="*/ 32 h 51"/>
                  <a:gd name="T12" fmla="*/ 63 w 69"/>
                  <a:gd name="T13" fmla="*/ 39 h 51"/>
                  <a:gd name="T14" fmla="*/ 69 w 69"/>
                  <a:gd name="T15" fmla="*/ 46 h 51"/>
                  <a:gd name="T16" fmla="*/ 63 w 69"/>
                  <a:gd name="T17" fmla="*/ 51 h 51"/>
                  <a:gd name="T18" fmla="*/ 58 w 69"/>
                  <a:gd name="T19" fmla="*/ 44 h 51"/>
                  <a:gd name="T20" fmla="*/ 51 w 69"/>
                  <a:gd name="T21" fmla="*/ 37 h 51"/>
                  <a:gd name="T22" fmla="*/ 44 w 69"/>
                  <a:gd name="T23" fmla="*/ 31 h 51"/>
                  <a:gd name="T24" fmla="*/ 36 w 69"/>
                  <a:gd name="T25" fmla="*/ 26 h 51"/>
                  <a:gd name="T26" fmla="*/ 28 w 69"/>
                  <a:gd name="T27" fmla="*/ 21 h 51"/>
                  <a:gd name="T28" fmla="*/ 19 w 69"/>
                  <a:gd name="T29" fmla="*/ 17 h 51"/>
                  <a:gd name="T30" fmla="*/ 0 w 69"/>
                  <a:gd name="T31" fmla="*/ 7 h 51"/>
                  <a:gd name="T32" fmla="*/ 4 w 69"/>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51"/>
                  <a:gd name="T53" fmla="*/ 69 w 69"/>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51">
                    <a:moveTo>
                      <a:pt x="4" y="0"/>
                    </a:moveTo>
                    <a:lnTo>
                      <a:pt x="22" y="10"/>
                    </a:lnTo>
                    <a:lnTo>
                      <a:pt x="31" y="15"/>
                    </a:lnTo>
                    <a:lnTo>
                      <a:pt x="40" y="20"/>
                    </a:lnTo>
                    <a:lnTo>
                      <a:pt x="49" y="25"/>
                    </a:lnTo>
                    <a:lnTo>
                      <a:pt x="56" y="32"/>
                    </a:lnTo>
                    <a:lnTo>
                      <a:pt x="63" y="39"/>
                    </a:lnTo>
                    <a:lnTo>
                      <a:pt x="69" y="46"/>
                    </a:lnTo>
                    <a:lnTo>
                      <a:pt x="63" y="51"/>
                    </a:lnTo>
                    <a:lnTo>
                      <a:pt x="58" y="44"/>
                    </a:lnTo>
                    <a:lnTo>
                      <a:pt x="51" y="37"/>
                    </a:lnTo>
                    <a:lnTo>
                      <a:pt x="44" y="31"/>
                    </a:lnTo>
                    <a:lnTo>
                      <a:pt x="36" y="26"/>
                    </a:lnTo>
                    <a:lnTo>
                      <a:pt x="28" y="21"/>
                    </a:lnTo>
                    <a:lnTo>
                      <a:pt x="19" y="17"/>
                    </a:lnTo>
                    <a:lnTo>
                      <a:pt x="0" y="7"/>
                    </a:lnTo>
                    <a:lnTo>
                      <a:pt x="4" y="0"/>
                    </a:lnTo>
                    <a:close/>
                  </a:path>
                </a:pathLst>
              </a:custGeom>
              <a:solidFill>
                <a:srgbClr val="000000"/>
              </a:solidFill>
              <a:ln w="9525">
                <a:noFill/>
                <a:round/>
                <a:headEnd/>
                <a:tailEnd/>
              </a:ln>
            </p:spPr>
            <p:txBody>
              <a:bodyPr/>
              <a:lstStyle/>
              <a:p>
                <a:endParaRPr lang="he-IL"/>
              </a:p>
            </p:txBody>
          </p:sp>
          <p:sp>
            <p:nvSpPr>
              <p:cNvPr id="775" name="Freeform 371"/>
              <p:cNvSpPr>
                <a:spLocks/>
              </p:cNvSpPr>
              <p:nvPr/>
            </p:nvSpPr>
            <p:spPr bwMode="auto">
              <a:xfrm>
                <a:off x="4304" y="2409"/>
                <a:ext cx="8" cy="9"/>
              </a:xfrm>
              <a:custGeom>
                <a:avLst/>
                <a:gdLst>
                  <a:gd name="T0" fmla="*/ 0 w 8"/>
                  <a:gd name="T1" fmla="*/ 5 h 9"/>
                  <a:gd name="T2" fmla="*/ 1 w 8"/>
                  <a:gd name="T3" fmla="*/ 0 h 9"/>
                  <a:gd name="T4" fmla="*/ 6 w 8"/>
                  <a:gd name="T5" fmla="*/ 2 h 9"/>
                  <a:gd name="T6" fmla="*/ 2 w 8"/>
                  <a:gd name="T7" fmla="*/ 9 h 9"/>
                  <a:gd name="T8" fmla="*/ 8 w 8"/>
                  <a:gd name="T9" fmla="*/ 6 h 9"/>
                  <a:gd name="T10" fmla="*/ 0 w 8"/>
                  <a:gd name="T11" fmla="*/ 5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0" y="5"/>
                    </a:moveTo>
                    <a:lnTo>
                      <a:pt x="1" y="0"/>
                    </a:lnTo>
                    <a:lnTo>
                      <a:pt x="6" y="2"/>
                    </a:lnTo>
                    <a:lnTo>
                      <a:pt x="2" y="9"/>
                    </a:lnTo>
                    <a:lnTo>
                      <a:pt x="8" y="6"/>
                    </a:lnTo>
                    <a:lnTo>
                      <a:pt x="0" y="5"/>
                    </a:lnTo>
                    <a:close/>
                  </a:path>
                </a:pathLst>
              </a:custGeom>
              <a:solidFill>
                <a:srgbClr val="000000"/>
              </a:solidFill>
              <a:ln w="9525">
                <a:noFill/>
                <a:round/>
                <a:headEnd/>
                <a:tailEnd/>
              </a:ln>
            </p:spPr>
            <p:txBody>
              <a:bodyPr/>
              <a:lstStyle/>
              <a:p>
                <a:endParaRPr lang="he-IL"/>
              </a:p>
            </p:txBody>
          </p:sp>
          <p:sp>
            <p:nvSpPr>
              <p:cNvPr id="776" name="Rectangle 372"/>
              <p:cNvSpPr>
                <a:spLocks noChangeArrowheads="1"/>
              </p:cNvSpPr>
              <p:nvPr/>
            </p:nvSpPr>
            <p:spPr bwMode="auto">
              <a:xfrm>
                <a:off x="4369" y="2460"/>
                <a:ext cx="7" cy="103"/>
              </a:xfrm>
              <a:prstGeom prst="rect">
                <a:avLst/>
              </a:prstGeom>
              <a:solidFill>
                <a:srgbClr val="000000"/>
              </a:solidFill>
              <a:ln w="9525">
                <a:noFill/>
                <a:miter lim="800000"/>
                <a:headEnd/>
                <a:tailEnd/>
              </a:ln>
            </p:spPr>
            <p:txBody>
              <a:bodyPr/>
              <a:lstStyle/>
              <a:p>
                <a:endParaRPr lang="he-IL"/>
              </a:p>
            </p:txBody>
          </p:sp>
          <p:sp>
            <p:nvSpPr>
              <p:cNvPr id="777" name="Freeform 373"/>
              <p:cNvSpPr>
                <a:spLocks/>
              </p:cNvSpPr>
              <p:nvPr/>
            </p:nvSpPr>
            <p:spPr bwMode="auto">
              <a:xfrm>
                <a:off x="4369" y="2457"/>
                <a:ext cx="7" cy="5"/>
              </a:xfrm>
              <a:custGeom>
                <a:avLst/>
                <a:gdLst>
                  <a:gd name="T0" fmla="*/ 6 w 7"/>
                  <a:gd name="T1" fmla="*/ 0 h 5"/>
                  <a:gd name="T2" fmla="*/ 7 w 7"/>
                  <a:gd name="T3" fmla="*/ 1 h 5"/>
                  <a:gd name="T4" fmla="*/ 7 w 7"/>
                  <a:gd name="T5" fmla="*/ 3 h 5"/>
                  <a:gd name="T6" fmla="*/ 0 w 7"/>
                  <a:gd name="T7" fmla="*/ 3 h 5"/>
                  <a:gd name="T8" fmla="*/ 0 w 7"/>
                  <a:gd name="T9" fmla="*/ 5 h 5"/>
                  <a:gd name="T10" fmla="*/ 6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6" y="0"/>
                    </a:moveTo>
                    <a:lnTo>
                      <a:pt x="7" y="1"/>
                    </a:lnTo>
                    <a:lnTo>
                      <a:pt x="7" y="3"/>
                    </a:lnTo>
                    <a:lnTo>
                      <a:pt x="0" y="3"/>
                    </a:lnTo>
                    <a:lnTo>
                      <a:pt x="0" y="5"/>
                    </a:lnTo>
                    <a:lnTo>
                      <a:pt x="6" y="0"/>
                    </a:lnTo>
                    <a:close/>
                  </a:path>
                </a:pathLst>
              </a:custGeom>
              <a:solidFill>
                <a:srgbClr val="000000"/>
              </a:solidFill>
              <a:ln w="9525">
                <a:noFill/>
                <a:round/>
                <a:headEnd/>
                <a:tailEnd/>
              </a:ln>
            </p:spPr>
            <p:txBody>
              <a:bodyPr/>
              <a:lstStyle/>
              <a:p>
                <a:endParaRPr lang="he-IL"/>
              </a:p>
            </p:txBody>
          </p:sp>
          <p:sp>
            <p:nvSpPr>
              <p:cNvPr id="778" name="Freeform 374"/>
              <p:cNvSpPr>
                <a:spLocks/>
              </p:cNvSpPr>
              <p:nvPr/>
            </p:nvSpPr>
            <p:spPr bwMode="auto">
              <a:xfrm>
                <a:off x="4369" y="2560"/>
                <a:ext cx="7" cy="11"/>
              </a:xfrm>
              <a:custGeom>
                <a:avLst/>
                <a:gdLst>
                  <a:gd name="T0" fmla="*/ 7 w 7"/>
                  <a:gd name="T1" fmla="*/ 3 h 11"/>
                  <a:gd name="T2" fmla="*/ 7 w 7"/>
                  <a:gd name="T3" fmla="*/ 11 h 11"/>
                  <a:gd name="T4" fmla="*/ 1 w 7"/>
                  <a:gd name="T5" fmla="*/ 6 h 11"/>
                  <a:gd name="T6" fmla="*/ 6 w 7"/>
                  <a:gd name="T7" fmla="*/ 0 h 11"/>
                  <a:gd name="T8" fmla="*/ 0 w 7"/>
                  <a:gd name="T9" fmla="*/ 3 h 11"/>
                  <a:gd name="T10" fmla="*/ 7 w 7"/>
                  <a:gd name="T11" fmla="*/ 3 h 11"/>
                  <a:gd name="T12" fmla="*/ 0 60000 65536"/>
                  <a:gd name="T13" fmla="*/ 0 60000 65536"/>
                  <a:gd name="T14" fmla="*/ 0 60000 65536"/>
                  <a:gd name="T15" fmla="*/ 0 60000 65536"/>
                  <a:gd name="T16" fmla="*/ 0 60000 65536"/>
                  <a:gd name="T17" fmla="*/ 0 60000 65536"/>
                  <a:gd name="T18" fmla="*/ 0 w 7"/>
                  <a:gd name="T19" fmla="*/ 0 h 11"/>
                  <a:gd name="T20" fmla="*/ 7 w 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7" h="11">
                    <a:moveTo>
                      <a:pt x="7" y="3"/>
                    </a:moveTo>
                    <a:lnTo>
                      <a:pt x="7" y="11"/>
                    </a:lnTo>
                    <a:lnTo>
                      <a:pt x="1" y="6"/>
                    </a:lnTo>
                    <a:lnTo>
                      <a:pt x="6" y="0"/>
                    </a:lnTo>
                    <a:lnTo>
                      <a:pt x="0" y="3"/>
                    </a:lnTo>
                    <a:lnTo>
                      <a:pt x="7" y="3"/>
                    </a:lnTo>
                    <a:close/>
                  </a:path>
                </a:pathLst>
              </a:custGeom>
              <a:solidFill>
                <a:srgbClr val="000000"/>
              </a:solidFill>
              <a:ln w="9525">
                <a:noFill/>
                <a:round/>
                <a:headEnd/>
                <a:tailEnd/>
              </a:ln>
            </p:spPr>
            <p:txBody>
              <a:bodyPr/>
              <a:lstStyle/>
              <a:p>
                <a:endParaRPr lang="he-IL"/>
              </a:p>
            </p:txBody>
          </p:sp>
          <p:sp>
            <p:nvSpPr>
              <p:cNvPr id="779" name="Freeform 375"/>
              <p:cNvSpPr>
                <a:spLocks/>
              </p:cNvSpPr>
              <p:nvPr/>
            </p:nvSpPr>
            <p:spPr bwMode="auto">
              <a:xfrm>
                <a:off x="4401" y="2330"/>
                <a:ext cx="10" cy="603"/>
              </a:xfrm>
              <a:custGeom>
                <a:avLst/>
                <a:gdLst>
                  <a:gd name="T0" fmla="*/ 9 w 10"/>
                  <a:gd name="T1" fmla="*/ 0 h 603"/>
                  <a:gd name="T2" fmla="*/ 0 w 10"/>
                  <a:gd name="T3" fmla="*/ 0 h 603"/>
                  <a:gd name="T4" fmla="*/ 1 w 10"/>
                  <a:gd name="T5" fmla="*/ 603 h 603"/>
                  <a:gd name="T6" fmla="*/ 10 w 10"/>
                  <a:gd name="T7" fmla="*/ 603 h 603"/>
                  <a:gd name="T8" fmla="*/ 9 w 10"/>
                  <a:gd name="T9" fmla="*/ 0 h 603"/>
                  <a:gd name="T10" fmla="*/ 0 60000 65536"/>
                  <a:gd name="T11" fmla="*/ 0 60000 65536"/>
                  <a:gd name="T12" fmla="*/ 0 60000 65536"/>
                  <a:gd name="T13" fmla="*/ 0 60000 65536"/>
                  <a:gd name="T14" fmla="*/ 0 60000 65536"/>
                  <a:gd name="T15" fmla="*/ 0 w 10"/>
                  <a:gd name="T16" fmla="*/ 0 h 603"/>
                  <a:gd name="T17" fmla="*/ 10 w 10"/>
                  <a:gd name="T18" fmla="*/ 603 h 603"/>
                </a:gdLst>
                <a:ahLst/>
                <a:cxnLst>
                  <a:cxn ang="T10">
                    <a:pos x="T0" y="T1"/>
                  </a:cxn>
                  <a:cxn ang="T11">
                    <a:pos x="T2" y="T3"/>
                  </a:cxn>
                  <a:cxn ang="T12">
                    <a:pos x="T4" y="T5"/>
                  </a:cxn>
                  <a:cxn ang="T13">
                    <a:pos x="T6" y="T7"/>
                  </a:cxn>
                  <a:cxn ang="T14">
                    <a:pos x="T8" y="T9"/>
                  </a:cxn>
                </a:cxnLst>
                <a:rect l="T15" t="T16" r="T17" b="T18"/>
                <a:pathLst>
                  <a:path w="10" h="603">
                    <a:moveTo>
                      <a:pt x="9" y="0"/>
                    </a:moveTo>
                    <a:lnTo>
                      <a:pt x="0" y="0"/>
                    </a:lnTo>
                    <a:lnTo>
                      <a:pt x="1" y="603"/>
                    </a:lnTo>
                    <a:lnTo>
                      <a:pt x="10" y="603"/>
                    </a:lnTo>
                    <a:lnTo>
                      <a:pt x="9" y="0"/>
                    </a:lnTo>
                    <a:close/>
                  </a:path>
                </a:pathLst>
              </a:custGeom>
              <a:solidFill>
                <a:srgbClr val="000000"/>
              </a:solidFill>
              <a:ln w="9525">
                <a:noFill/>
                <a:round/>
                <a:headEnd/>
                <a:tailEnd/>
              </a:ln>
            </p:spPr>
            <p:txBody>
              <a:bodyPr/>
              <a:lstStyle/>
              <a:p>
                <a:endParaRPr lang="he-IL"/>
              </a:p>
            </p:txBody>
          </p:sp>
          <p:sp>
            <p:nvSpPr>
              <p:cNvPr id="780" name="Freeform 376"/>
              <p:cNvSpPr>
                <a:spLocks/>
              </p:cNvSpPr>
              <p:nvPr/>
            </p:nvSpPr>
            <p:spPr bwMode="auto">
              <a:xfrm>
                <a:off x="4333" y="2913"/>
                <a:ext cx="138" cy="23"/>
              </a:xfrm>
              <a:custGeom>
                <a:avLst/>
                <a:gdLst>
                  <a:gd name="T0" fmla="*/ 17 w 138"/>
                  <a:gd name="T1" fmla="*/ 0 h 23"/>
                  <a:gd name="T2" fmla="*/ 120 w 138"/>
                  <a:gd name="T3" fmla="*/ 0 h 23"/>
                  <a:gd name="T4" fmla="*/ 124 w 138"/>
                  <a:gd name="T5" fmla="*/ 1 h 23"/>
                  <a:gd name="T6" fmla="*/ 127 w 138"/>
                  <a:gd name="T7" fmla="*/ 1 h 23"/>
                  <a:gd name="T8" fmla="*/ 130 w 138"/>
                  <a:gd name="T9" fmla="*/ 2 h 23"/>
                  <a:gd name="T10" fmla="*/ 133 w 138"/>
                  <a:gd name="T11" fmla="*/ 4 h 23"/>
                  <a:gd name="T12" fmla="*/ 135 w 138"/>
                  <a:gd name="T13" fmla="*/ 6 h 23"/>
                  <a:gd name="T14" fmla="*/ 137 w 138"/>
                  <a:gd name="T15" fmla="*/ 8 h 23"/>
                  <a:gd name="T16" fmla="*/ 138 w 138"/>
                  <a:gd name="T17" fmla="*/ 10 h 23"/>
                  <a:gd name="T18" fmla="*/ 138 w 138"/>
                  <a:gd name="T19" fmla="*/ 12 h 23"/>
                  <a:gd name="T20" fmla="*/ 138 w 138"/>
                  <a:gd name="T21" fmla="*/ 14 h 23"/>
                  <a:gd name="T22" fmla="*/ 137 w 138"/>
                  <a:gd name="T23" fmla="*/ 16 h 23"/>
                  <a:gd name="T24" fmla="*/ 135 w 138"/>
                  <a:gd name="T25" fmla="*/ 18 h 23"/>
                  <a:gd name="T26" fmla="*/ 133 w 138"/>
                  <a:gd name="T27" fmla="*/ 20 h 23"/>
                  <a:gd name="T28" fmla="*/ 130 w 138"/>
                  <a:gd name="T29" fmla="*/ 22 h 23"/>
                  <a:gd name="T30" fmla="*/ 127 w 138"/>
                  <a:gd name="T31" fmla="*/ 23 h 23"/>
                  <a:gd name="T32" fmla="*/ 124 w 138"/>
                  <a:gd name="T33" fmla="*/ 23 h 23"/>
                  <a:gd name="T34" fmla="*/ 120 w 138"/>
                  <a:gd name="T35" fmla="*/ 23 h 23"/>
                  <a:gd name="T36" fmla="*/ 17 w 138"/>
                  <a:gd name="T37" fmla="*/ 23 h 23"/>
                  <a:gd name="T38" fmla="*/ 14 w 138"/>
                  <a:gd name="T39" fmla="*/ 23 h 23"/>
                  <a:gd name="T40" fmla="*/ 10 w 138"/>
                  <a:gd name="T41" fmla="*/ 23 h 23"/>
                  <a:gd name="T42" fmla="*/ 7 w 138"/>
                  <a:gd name="T43" fmla="*/ 22 h 23"/>
                  <a:gd name="T44" fmla="*/ 5 w 138"/>
                  <a:gd name="T45" fmla="*/ 20 h 23"/>
                  <a:gd name="T46" fmla="*/ 3 w 138"/>
                  <a:gd name="T47" fmla="*/ 18 h 23"/>
                  <a:gd name="T48" fmla="*/ 1 w 138"/>
                  <a:gd name="T49" fmla="*/ 16 h 23"/>
                  <a:gd name="T50" fmla="*/ 0 w 138"/>
                  <a:gd name="T51" fmla="*/ 14 h 23"/>
                  <a:gd name="T52" fmla="*/ 0 w 138"/>
                  <a:gd name="T53" fmla="*/ 12 h 23"/>
                  <a:gd name="T54" fmla="*/ 0 w 138"/>
                  <a:gd name="T55" fmla="*/ 10 h 23"/>
                  <a:gd name="T56" fmla="*/ 1 w 138"/>
                  <a:gd name="T57" fmla="*/ 8 h 23"/>
                  <a:gd name="T58" fmla="*/ 3 w 138"/>
                  <a:gd name="T59" fmla="*/ 6 h 23"/>
                  <a:gd name="T60" fmla="*/ 5 w 138"/>
                  <a:gd name="T61" fmla="*/ 4 h 23"/>
                  <a:gd name="T62" fmla="*/ 7 w 138"/>
                  <a:gd name="T63" fmla="*/ 2 h 23"/>
                  <a:gd name="T64" fmla="*/ 10 w 138"/>
                  <a:gd name="T65" fmla="*/ 1 h 23"/>
                  <a:gd name="T66" fmla="*/ 14 w 138"/>
                  <a:gd name="T67" fmla="*/ 1 h 23"/>
                  <a:gd name="T68" fmla="*/ 17 w 138"/>
                  <a:gd name="T69" fmla="*/ 0 h 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
                  <a:gd name="T106" fmla="*/ 0 h 23"/>
                  <a:gd name="T107" fmla="*/ 138 w 138"/>
                  <a:gd name="T108" fmla="*/ 23 h 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 h="23">
                    <a:moveTo>
                      <a:pt x="17" y="0"/>
                    </a:moveTo>
                    <a:lnTo>
                      <a:pt x="120" y="0"/>
                    </a:lnTo>
                    <a:lnTo>
                      <a:pt x="124" y="1"/>
                    </a:lnTo>
                    <a:lnTo>
                      <a:pt x="127" y="1"/>
                    </a:lnTo>
                    <a:lnTo>
                      <a:pt x="130" y="2"/>
                    </a:lnTo>
                    <a:lnTo>
                      <a:pt x="133" y="4"/>
                    </a:lnTo>
                    <a:lnTo>
                      <a:pt x="135" y="6"/>
                    </a:lnTo>
                    <a:lnTo>
                      <a:pt x="137" y="8"/>
                    </a:lnTo>
                    <a:lnTo>
                      <a:pt x="138" y="10"/>
                    </a:lnTo>
                    <a:lnTo>
                      <a:pt x="138" y="12"/>
                    </a:lnTo>
                    <a:lnTo>
                      <a:pt x="138" y="14"/>
                    </a:lnTo>
                    <a:lnTo>
                      <a:pt x="137" y="16"/>
                    </a:lnTo>
                    <a:lnTo>
                      <a:pt x="135" y="18"/>
                    </a:lnTo>
                    <a:lnTo>
                      <a:pt x="133" y="20"/>
                    </a:lnTo>
                    <a:lnTo>
                      <a:pt x="130" y="22"/>
                    </a:lnTo>
                    <a:lnTo>
                      <a:pt x="127" y="23"/>
                    </a:lnTo>
                    <a:lnTo>
                      <a:pt x="124" y="23"/>
                    </a:lnTo>
                    <a:lnTo>
                      <a:pt x="120" y="23"/>
                    </a:lnTo>
                    <a:lnTo>
                      <a:pt x="17" y="23"/>
                    </a:lnTo>
                    <a:lnTo>
                      <a:pt x="14" y="23"/>
                    </a:lnTo>
                    <a:lnTo>
                      <a:pt x="10" y="23"/>
                    </a:lnTo>
                    <a:lnTo>
                      <a:pt x="7" y="22"/>
                    </a:lnTo>
                    <a:lnTo>
                      <a:pt x="5" y="20"/>
                    </a:lnTo>
                    <a:lnTo>
                      <a:pt x="3" y="18"/>
                    </a:lnTo>
                    <a:lnTo>
                      <a:pt x="1" y="16"/>
                    </a:lnTo>
                    <a:lnTo>
                      <a:pt x="0" y="14"/>
                    </a:lnTo>
                    <a:lnTo>
                      <a:pt x="0" y="12"/>
                    </a:lnTo>
                    <a:lnTo>
                      <a:pt x="0" y="10"/>
                    </a:lnTo>
                    <a:lnTo>
                      <a:pt x="1" y="8"/>
                    </a:lnTo>
                    <a:lnTo>
                      <a:pt x="3" y="6"/>
                    </a:lnTo>
                    <a:lnTo>
                      <a:pt x="5" y="4"/>
                    </a:lnTo>
                    <a:lnTo>
                      <a:pt x="7" y="2"/>
                    </a:lnTo>
                    <a:lnTo>
                      <a:pt x="10" y="1"/>
                    </a:lnTo>
                    <a:lnTo>
                      <a:pt x="14" y="1"/>
                    </a:lnTo>
                    <a:lnTo>
                      <a:pt x="17" y="0"/>
                    </a:lnTo>
                    <a:close/>
                  </a:path>
                </a:pathLst>
              </a:custGeom>
              <a:solidFill>
                <a:srgbClr val="FFFFFF"/>
              </a:solidFill>
              <a:ln w="9525">
                <a:noFill/>
                <a:round/>
                <a:headEnd/>
                <a:tailEnd/>
              </a:ln>
            </p:spPr>
            <p:txBody>
              <a:bodyPr/>
              <a:lstStyle/>
              <a:p>
                <a:endParaRPr lang="he-IL"/>
              </a:p>
            </p:txBody>
          </p:sp>
          <p:sp>
            <p:nvSpPr>
              <p:cNvPr id="781" name="Rectangle 377"/>
              <p:cNvSpPr>
                <a:spLocks noChangeArrowheads="1"/>
              </p:cNvSpPr>
              <p:nvPr/>
            </p:nvSpPr>
            <p:spPr bwMode="auto">
              <a:xfrm>
                <a:off x="4350" y="2910"/>
                <a:ext cx="103" cy="7"/>
              </a:xfrm>
              <a:prstGeom prst="rect">
                <a:avLst/>
              </a:prstGeom>
              <a:solidFill>
                <a:srgbClr val="000000"/>
              </a:solidFill>
              <a:ln w="9525">
                <a:noFill/>
                <a:miter lim="800000"/>
                <a:headEnd/>
                <a:tailEnd/>
              </a:ln>
            </p:spPr>
            <p:txBody>
              <a:bodyPr/>
              <a:lstStyle/>
              <a:p>
                <a:endParaRPr lang="he-IL"/>
              </a:p>
            </p:txBody>
          </p:sp>
          <p:sp>
            <p:nvSpPr>
              <p:cNvPr id="782" name="Freeform 378"/>
              <p:cNvSpPr>
                <a:spLocks/>
              </p:cNvSpPr>
              <p:nvPr/>
            </p:nvSpPr>
            <p:spPr bwMode="auto">
              <a:xfrm>
                <a:off x="4453" y="2910"/>
                <a:ext cx="22" cy="15"/>
              </a:xfrm>
              <a:custGeom>
                <a:avLst/>
                <a:gdLst>
                  <a:gd name="T0" fmla="*/ 0 w 22"/>
                  <a:gd name="T1" fmla="*/ 0 h 15"/>
                  <a:gd name="T2" fmla="*/ 4 w 22"/>
                  <a:gd name="T3" fmla="*/ 0 h 15"/>
                  <a:gd name="T4" fmla="*/ 8 w 22"/>
                  <a:gd name="T5" fmla="*/ 1 h 15"/>
                  <a:gd name="T6" fmla="*/ 11 w 22"/>
                  <a:gd name="T7" fmla="*/ 2 h 15"/>
                  <a:gd name="T8" fmla="*/ 15 w 22"/>
                  <a:gd name="T9" fmla="*/ 4 h 15"/>
                  <a:gd name="T10" fmla="*/ 18 w 22"/>
                  <a:gd name="T11" fmla="*/ 6 h 15"/>
                  <a:gd name="T12" fmla="*/ 20 w 22"/>
                  <a:gd name="T13" fmla="*/ 9 h 15"/>
                  <a:gd name="T14" fmla="*/ 21 w 22"/>
                  <a:gd name="T15" fmla="*/ 12 h 15"/>
                  <a:gd name="T16" fmla="*/ 22 w 22"/>
                  <a:gd name="T17" fmla="*/ 14 h 15"/>
                  <a:gd name="T18" fmla="*/ 14 w 22"/>
                  <a:gd name="T19" fmla="*/ 15 h 15"/>
                  <a:gd name="T20" fmla="*/ 14 w 22"/>
                  <a:gd name="T21" fmla="*/ 14 h 15"/>
                  <a:gd name="T22" fmla="*/ 13 w 22"/>
                  <a:gd name="T23" fmla="*/ 13 h 15"/>
                  <a:gd name="T24" fmla="*/ 13 w 22"/>
                  <a:gd name="T25" fmla="*/ 11 h 15"/>
                  <a:gd name="T26" fmla="*/ 11 w 22"/>
                  <a:gd name="T27" fmla="*/ 10 h 15"/>
                  <a:gd name="T28" fmla="*/ 9 w 22"/>
                  <a:gd name="T29" fmla="*/ 9 h 15"/>
                  <a:gd name="T30" fmla="*/ 6 w 22"/>
                  <a:gd name="T31" fmla="*/ 8 h 15"/>
                  <a:gd name="T32" fmla="*/ 3 w 22"/>
                  <a:gd name="T33" fmla="*/ 7 h 15"/>
                  <a:gd name="T34" fmla="*/ 0 w 22"/>
                  <a:gd name="T35" fmla="*/ 7 h 15"/>
                  <a:gd name="T36" fmla="*/ 0 w 22"/>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5"/>
                  <a:gd name="T59" fmla="*/ 22 w 22"/>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5">
                    <a:moveTo>
                      <a:pt x="0" y="0"/>
                    </a:moveTo>
                    <a:lnTo>
                      <a:pt x="4" y="0"/>
                    </a:lnTo>
                    <a:lnTo>
                      <a:pt x="8" y="1"/>
                    </a:lnTo>
                    <a:lnTo>
                      <a:pt x="11" y="2"/>
                    </a:lnTo>
                    <a:lnTo>
                      <a:pt x="15" y="4"/>
                    </a:lnTo>
                    <a:lnTo>
                      <a:pt x="18" y="6"/>
                    </a:lnTo>
                    <a:lnTo>
                      <a:pt x="20" y="9"/>
                    </a:lnTo>
                    <a:lnTo>
                      <a:pt x="21" y="12"/>
                    </a:lnTo>
                    <a:lnTo>
                      <a:pt x="22" y="14"/>
                    </a:lnTo>
                    <a:lnTo>
                      <a:pt x="14" y="15"/>
                    </a:lnTo>
                    <a:lnTo>
                      <a:pt x="14" y="14"/>
                    </a:lnTo>
                    <a:lnTo>
                      <a:pt x="13" y="13"/>
                    </a:lnTo>
                    <a:lnTo>
                      <a:pt x="13" y="11"/>
                    </a:lnTo>
                    <a:lnTo>
                      <a:pt x="11" y="10"/>
                    </a:lnTo>
                    <a:lnTo>
                      <a:pt x="9" y="9"/>
                    </a:lnTo>
                    <a:lnTo>
                      <a:pt x="6" y="8"/>
                    </a:lnTo>
                    <a:lnTo>
                      <a:pt x="3" y="7"/>
                    </a:lnTo>
                    <a:lnTo>
                      <a:pt x="0" y="7"/>
                    </a:lnTo>
                    <a:lnTo>
                      <a:pt x="0" y="0"/>
                    </a:lnTo>
                    <a:close/>
                  </a:path>
                </a:pathLst>
              </a:custGeom>
              <a:solidFill>
                <a:srgbClr val="000000"/>
              </a:solidFill>
              <a:ln w="9525">
                <a:noFill/>
                <a:round/>
                <a:headEnd/>
                <a:tailEnd/>
              </a:ln>
            </p:spPr>
            <p:txBody>
              <a:bodyPr/>
              <a:lstStyle/>
              <a:p>
                <a:endParaRPr lang="he-IL"/>
              </a:p>
            </p:txBody>
          </p:sp>
          <p:sp>
            <p:nvSpPr>
              <p:cNvPr id="783" name="Freeform 379"/>
              <p:cNvSpPr>
                <a:spLocks/>
              </p:cNvSpPr>
              <p:nvPr/>
            </p:nvSpPr>
            <p:spPr bwMode="auto">
              <a:xfrm>
                <a:off x="4453" y="2910"/>
                <a:ext cx="1" cy="7"/>
              </a:xfrm>
              <a:custGeom>
                <a:avLst/>
                <a:gdLst>
                  <a:gd name="T0" fmla="*/ 0 w 1"/>
                  <a:gd name="T1" fmla="*/ 0 h 7"/>
                  <a:gd name="T2" fmla="*/ 0 w 1"/>
                  <a:gd name="T3" fmla="*/ 7 h 7"/>
                  <a:gd name="T4" fmla="*/ 0 w 1"/>
                  <a:gd name="T5" fmla="*/ 0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7"/>
                    </a:lnTo>
                    <a:lnTo>
                      <a:pt x="0" y="0"/>
                    </a:lnTo>
                    <a:close/>
                  </a:path>
                </a:pathLst>
              </a:custGeom>
              <a:solidFill>
                <a:srgbClr val="000000"/>
              </a:solidFill>
              <a:ln w="9525">
                <a:noFill/>
                <a:round/>
                <a:headEnd/>
                <a:tailEnd/>
              </a:ln>
            </p:spPr>
            <p:txBody>
              <a:bodyPr/>
              <a:lstStyle/>
              <a:p>
                <a:endParaRPr lang="he-IL"/>
              </a:p>
            </p:txBody>
          </p:sp>
          <p:sp>
            <p:nvSpPr>
              <p:cNvPr id="784" name="Freeform 380"/>
              <p:cNvSpPr>
                <a:spLocks/>
              </p:cNvSpPr>
              <p:nvPr/>
            </p:nvSpPr>
            <p:spPr bwMode="auto">
              <a:xfrm>
                <a:off x="4453" y="2925"/>
                <a:ext cx="22" cy="15"/>
              </a:xfrm>
              <a:custGeom>
                <a:avLst/>
                <a:gdLst>
                  <a:gd name="T0" fmla="*/ 22 w 22"/>
                  <a:gd name="T1" fmla="*/ 0 h 15"/>
                  <a:gd name="T2" fmla="*/ 21 w 22"/>
                  <a:gd name="T3" fmla="*/ 3 h 15"/>
                  <a:gd name="T4" fmla="*/ 20 w 22"/>
                  <a:gd name="T5" fmla="*/ 7 h 15"/>
                  <a:gd name="T6" fmla="*/ 18 w 22"/>
                  <a:gd name="T7" fmla="*/ 9 h 15"/>
                  <a:gd name="T8" fmla="*/ 15 w 22"/>
                  <a:gd name="T9" fmla="*/ 11 h 15"/>
                  <a:gd name="T10" fmla="*/ 12 w 22"/>
                  <a:gd name="T11" fmla="*/ 13 h 15"/>
                  <a:gd name="T12" fmla="*/ 8 w 22"/>
                  <a:gd name="T13" fmla="*/ 14 h 15"/>
                  <a:gd name="T14" fmla="*/ 4 w 22"/>
                  <a:gd name="T15" fmla="*/ 15 h 15"/>
                  <a:gd name="T16" fmla="*/ 0 w 22"/>
                  <a:gd name="T17" fmla="*/ 15 h 15"/>
                  <a:gd name="T18" fmla="*/ 0 w 22"/>
                  <a:gd name="T19" fmla="*/ 8 h 15"/>
                  <a:gd name="T20" fmla="*/ 3 w 22"/>
                  <a:gd name="T21" fmla="*/ 8 h 15"/>
                  <a:gd name="T22" fmla="*/ 6 w 22"/>
                  <a:gd name="T23" fmla="*/ 7 h 15"/>
                  <a:gd name="T24" fmla="*/ 8 w 22"/>
                  <a:gd name="T25" fmla="*/ 6 h 15"/>
                  <a:gd name="T26" fmla="*/ 11 w 22"/>
                  <a:gd name="T27" fmla="*/ 5 h 15"/>
                  <a:gd name="T28" fmla="*/ 12 w 22"/>
                  <a:gd name="T29" fmla="*/ 4 h 15"/>
                  <a:gd name="T30" fmla="*/ 13 w 22"/>
                  <a:gd name="T31" fmla="*/ 2 h 15"/>
                  <a:gd name="T32" fmla="*/ 14 w 22"/>
                  <a:gd name="T33" fmla="*/ 1 h 15"/>
                  <a:gd name="T34" fmla="*/ 14 w 22"/>
                  <a:gd name="T35" fmla="*/ 0 h 15"/>
                  <a:gd name="T36" fmla="*/ 22 w 22"/>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5"/>
                  <a:gd name="T59" fmla="*/ 22 w 22"/>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5">
                    <a:moveTo>
                      <a:pt x="22" y="0"/>
                    </a:moveTo>
                    <a:lnTo>
                      <a:pt x="21" y="3"/>
                    </a:lnTo>
                    <a:lnTo>
                      <a:pt x="20" y="7"/>
                    </a:lnTo>
                    <a:lnTo>
                      <a:pt x="18" y="9"/>
                    </a:lnTo>
                    <a:lnTo>
                      <a:pt x="15" y="11"/>
                    </a:lnTo>
                    <a:lnTo>
                      <a:pt x="12" y="13"/>
                    </a:lnTo>
                    <a:lnTo>
                      <a:pt x="8" y="14"/>
                    </a:lnTo>
                    <a:lnTo>
                      <a:pt x="4" y="15"/>
                    </a:lnTo>
                    <a:lnTo>
                      <a:pt x="0" y="15"/>
                    </a:lnTo>
                    <a:lnTo>
                      <a:pt x="0" y="8"/>
                    </a:lnTo>
                    <a:lnTo>
                      <a:pt x="3" y="8"/>
                    </a:lnTo>
                    <a:lnTo>
                      <a:pt x="6" y="7"/>
                    </a:lnTo>
                    <a:lnTo>
                      <a:pt x="8" y="6"/>
                    </a:lnTo>
                    <a:lnTo>
                      <a:pt x="11" y="5"/>
                    </a:lnTo>
                    <a:lnTo>
                      <a:pt x="12" y="4"/>
                    </a:lnTo>
                    <a:lnTo>
                      <a:pt x="13" y="2"/>
                    </a:lnTo>
                    <a:lnTo>
                      <a:pt x="14" y="1"/>
                    </a:lnTo>
                    <a:lnTo>
                      <a:pt x="14" y="0"/>
                    </a:lnTo>
                    <a:lnTo>
                      <a:pt x="22" y="0"/>
                    </a:lnTo>
                    <a:close/>
                  </a:path>
                </a:pathLst>
              </a:custGeom>
              <a:solidFill>
                <a:srgbClr val="000000"/>
              </a:solidFill>
              <a:ln w="9525">
                <a:noFill/>
                <a:round/>
                <a:headEnd/>
                <a:tailEnd/>
              </a:ln>
            </p:spPr>
            <p:txBody>
              <a:bodyPr/>
              <a:lstStyle/>
              <a:p>
                <a:endParaRPr lang="he-IL"/>
              </a:p>
            </p:txBody>
          </p:sp>
          <p:sp>
            <p:nvSpPr>
              <p:cNvPr id="785" name="Freeform 381"/>
              <p:cNvSpPr>
                <a:spLocks/>
              </p:cNvSpPr>
              <p:nvPr/>
            </p:nvSpPr>
            <p:spPr bwMode="auto">
              <a:xfrm>
                <a:off x="4467" y="2924"/>
                <a:ext cx="8" cy="1"/>
              </a:xfrm>
              <a:custGeom>
                <a:avLst/>
                <a:gdLst>
                  <a:gd name="T0" fmla="*/ 8 w 8"/>
                  <a:gd name="T1" fmla="*/ 0 h 1"/>
                  <a:gd name="T2" fmla="*/ 8 w 8"/>
                  <a:gd name="T3" fmla="*/ 1 h 1"/>
                  <a:gd name="T4" fmla="*/ 0 w 8"/>
                  <a:gd name="T5" fmla="*/ 1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1"/>
                    </a:lnTo>
                    <a:lnTo>
                      <a:pt x="8" y="0"/>
                    </a:lnTo>
                    <a:close/>
                  </a:path>
                </a:pathLst>
              </a:custGeom>
              <a:solidFill>
                <a:srgbClr val="000000"/>
              </a:solidFill>
              <a:ln w="9525">
                <a:noFill/>
                <a:round/>
                <a:headEnd/>
                <a:tailEnd/>
              </a:ln>
            </p:spPr>
            <p:txBody>
              <a:bodyPr/>
              <a:lstStyle/>
              <a:p>
                <a:endParaRPr lang="he-IL"/>
              </a:p>
            </p:txBody>
          </p:sp>
          <p:sp>
            <p:nvSpPr>
              <p:cNvPr id="786" name="Rectangle 382"/>
              <p:cNvSpPr>
                <a:spLocks noChangeArrowheads="1"/>
              </p:cNvSpPr>
              <p:nvPr/>
            </p:nvSpPr>
            <p:spPr bwMode="auto">
              <a:xfrm>
                <a:off x="4350" y="2933"/>
                <a:ext cx="103" cy="7"/>
              </a:xfrm>
              <a:prstGeom prst="rect">
                <a:avLst/>
              </a:prstGeom>
              <a:solidFill>
                <a:srgbClr val="000000"/>
              </a:solidFill>
              <a:ln w="9525">
                <a:noFill/>
                <a:miter lim="800000"/>
                <a:headEnd/>
                <a:tailEnd/>
              </a:ln>
            </p:spPr>
            <p:txBody>
              <a:bodyPr/>
              <a:lstStyle/>
              <a:p>
                <a:endParaRPr lang="he-IL"/>
              </a:p>
            </p:txBody>
          </p:sp>
          <p:sp>
            <p:nvSpPr>
              <p:cNvPr id="787" name="Freeform 383"/>
              <p:cNvSpPr>
                <a:spLocks/>
              </p:cNvSpPr>
              <p:nvPr/>
            </p:nvSpPr>
            <p:spPr bwMode="auto">
              <a:xfrm>
                <a:off x="4453" y="2933"/>
                <a:ext cx="1" cy="7"/>
              </a:xfrm>
              <a:custGeom>
                <a:avLst/>
                <a:gdLst>
                  <a:gd name="T0" fmla="*/ 0 w 1"/>
                  <a:gd name="T1" fmla="*/ 7 h 7"/>
                  <a:gd name="T2" fmla="*/ 0 w 1"/>
                  <a:gd name="T3" fmla="*/ 0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7"/>
                    </a:moveTo>
                    <a:lnTo>
                      <a:pt x="0" y="0"/>
                    </a:lnTo>
                    <a:lnTo>
                      <a:pt x="0" y="7"/>
                    </a:lnTo>
                    <a:close/>
                  </a:path>
                </a:pathLst>
              </a:custGeom>
              <a:solidFill>
                <a:srgbClr val="000000"/>
              </a:solidFill>
              <a:ln w="9525">
                <a:noFill/>
                <a:round/>
                <a:headEnd/>
                <a:tailEnd/>
              </a:ln>
            </p:spPr>
            <p:txBody>
              <a:bodyPr/>
              <a:lstStyle/>
              <a:p>
                <a:endParaRPr lang="he-IL"/>
              </a:p>
            </p:txBody>
          </p:sp>
          <p:sp>
            <p:nvSpPr>
              <p:cNvPr id="788" name="Freeform 384"/>
              <p:cNvSpPr>
                <a:spLocks/>
              </p:cNvSpPr>
              <p:nvPr/>
            </p:nvSpPr>
            <p:spPr bwMode="auto">
              <a:xfrm>
                <a:off x="4329" y="2924"/>
                <a:ext cx="22" cy="16"/>
              </a:xfrm>
              <a:custGeom>
                <a:avLst/>
                <a:gdLst>
                  <a:gd name="T0" fmla="*/ 21 w 22"/>
                  <a:gd name="T1" fmla="*/ 16 h 16"/>
                  <a:gd name="T2" fmla="*/ 17 w 22"/>
                  <a:gd name="T3" fmla="*/ 16 h 16"/>
                  <a:gd name="T4" fmla="*/ 13 w 22"/>
                  <a:gd name="T5" fmla="*/ 15 h 16"/>
                  <a:gd name="T6" fmla="*/ 10 w 22"/>
                  <a:gd name="T7" fmla="*/ 14 h 16"/>
                  <a:gd name="T8" fmla="*/ 7 w 22"/>
                  <a:gd name="T9" fmla="*/ 12 h 16"/>
                  <a:gd name="T10" fmla="*/ 4 w 22"/>
                  <a:gd name="T11" fmla="*/ 10 h 16"/>
                  <a:gd name="T12" fmla="*/ 2 w 22"/>
                  <a:gd name="T13" fmla="*/ 8 h 16"/>
                  <a:gd name="T14" fmla="*/ 0 w 22"/>
                  <a:gd name="T15" fmla="*/ 5 h 16"/>
                  <a:gd name="T16" fmla="*/ 0 w 22"/>
                  <a:gd name="T17" fmla="*/ 2 h 16"/>
                  <a:gd name="T18" fmla="*/ 7 w 22"/>
                  <a:gd name="T19" fmla="*/ 0 h 16"/>
                  <a:gd name="T20" fmla="*/ 7 w 22"/>
                  <a:gd name="T21" fmla="*/ 2 h 16"/>
                  <a:gd name="T22" fmla="*/ 8 w 22"/>
                  <a:gd name="T23" fmla="*/ 3 h 16"/>
                  <a:gd name="T24" fmla="*/ 9 w 22"/>
                  <a:gd name="T25" fmla="*/ 5 h 16"/>
                  <a:gd name="T26" fmla="*/ 11 w 22"/>
                  <a:gd name="T27" fmla="*/ 6 h 16"/>
                  <a:gd name="T28" fmla="*/ 13 w 22"/>
                  <a:gd name="T29" fmla="*/ 7 h 16"/>
                  <a:gd name="T30" fmla="*/ 15 w 22"/>
                  <a:gd name="T31" fmla="*/ 8 h 16"/>
                  <a:gd name="T32" fmla="*/ 18 w 22"/>
                  <a:gd name="T33" fmla="*/ 9 h 16"/>
                  <a:gd name="T34" fmla="*/ 22 w 22"/>
                  <a:gd name="T35" fmla="*/ 9 h 16"/>
                  <a:gd name="T36" fmla="*/ 21 w 22"/>
                  <a:gd name="T37" fmla="*/ 16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6"/>
                  <a:gd name="T59" fmla="*/ 22 w 22"/>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6">
                    <a:moveTo>
                      <a:pt x="21" y="16"/>
                    </a:moveTo>
                    <a:lnTo>
                      <a:pt x="17" y="16"/>
                    </a:lnTo>
                    <a:lnTo>
                      <a:pt x="13" y="15"/>
                    </a:lnTo>
                    <a:lnTo>
                      <a:pt x="10" y="14"/>
                    </a:lnTo>
                    <a:lnTo>
                      <a:pt x="7" y="12"/>
                    </a:lnTo>
                    <a:lnTo>
                      <a:pt x="4" y="10"/>
                    </a:lnTo>
                    <a:lnTo>
                      <a:pt x="2" y="8"/>
                    </a:lnTo>
                    <a:lnTo>
                      <a:pt x="0" y="5"/>
                    </a:lnTo>
                    <a:lnTo>
                      <a:pt x="0" y="2"/>
                    </a:lnTo>
                    <a:lnTo>
                      <a:pt x="7" y="0"/>
                    </a:lnTo>
                    <a:lnTo>
                      <a:pt x="7" y="2"/>
                    </a:lnTo>
                    <a:lnTo>
                      <a:pt x="8" y="3"/>
                    </a:lnTo>
                    <a:lnTo>
                      <a:pt x="9" y="5"/>
                    </a:lnTo>
                    <a:lnTo>
                      <a:pt x="11" y="6"/>
                    </a:lnTo>
                    <a:lnTo>
                      <a:pt x="13" y="7"/>
                    </a:lnTo>
                    <a:lnTo>
                      <a:pt x="15" y="8"/>
                    </a:lnTo>
                    <a:lnTo>
                      <a:pt x="18" y="9"/>
                    </a:lnTo>
                    <a:lnTo>
                      <a:pt x="22" y="9"/>
                    </a:lnTo>
                    <a:lnTo>
                      <a:pt x="21" y="16"/>
                    </a:lnTo>
                    <a:close/>
                  </a:path>
                </a:pathLst>
              </a:custGeom>
              <a:solidFill>
                <a:srgbClr val="000000"/>
              </a:solidFill>
              <a:ln w="9525">
                <a:noFill/>
                <a:round/>
                <a:headEnd/>
                <a:tailEnd/>
              </a:ln>
            </p:spPr>
            <p:txBody>
              <a:bodyPr/>
              <a:lstStyle/>
              <a:p>
                <a:endParaRPr lang="he-IL"/>
              </a:p>
            </p:txBody>
          </p:sp>
          <p:sp>
            <p:nvSpPr>
              <p:cNvPr id="789" name="Freeform 385"/>
              <p:cNvSpPr>
                <a:spLocks/>
              </p:cNvSpPr>
              <p:nvPr/>
            </p:nvSpPr>
            <p:spPr bwMode="auto">
              <a:xfrm>
                <a:off x="4350" y="2933"/>
                <a:ext cx="1" cy="7"/>
              </a:xfrm>
              <a:custGeom>
                <a:avLst/>
                <a:gdLst>
                  <a:gd name="T0" fmla="*/ 0 w 1"/>
                  <a:gd name="T1" fmla="*/ 7 h 7"/>
                  <a:gd name="T2" fmla="*/ 1 w 1"/>
                  <a:gd name="T3" fmla="*/ 0 h 7"/>
                  <a:gd name="T4" fmla="*/ 0 w 1"/>
                  <a:gd name="T5" fmla="*/ 0 h 7"/>
                  <a:gd name="T6" fmla="*/ 0 w 1"/>
                  <a:gd name="T7" fmla="*/ 7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7"/>
                    </a:moveTo>
                    <a:lnTo>
                      <a:pt x="1" y="0"/>
                    </a:lnTo>
                    <a:lnTo>
                      <a:pt x="0" y="0"/>
                    </a:lnTo>
                    <a:lnTo>
                      <a:pt x="0" y="7"/>
                    </a:lnTo>
                    <a:close/>
                  </a:path>
                </a:pathLst>
              </a:custGeom>
              <a:solidFill>
                <a:srgbClr val="000000"/>
              </a:solidFill>
              <a:ln w="9525">
                <a:noFill/>
                <a:round/>
                <a:headEnd/>
                <a:tailEnd/>
              </a:ln>
            </p:spPr>
            <p:txBody>
              <a:bodyPr/>
              <a:lstStyle/>
              <a:p>
                <a:endParaRPr lang="he-IL"/>
              </a:p>
            </p:txBody>
          </p:sp>
          <p:sp>
            <p:nvSpPr>
              <p:cNvPr id="790" name="Freeform 386"/>
              <p:cNvSpPr>
                <a:spLocks/>
              </p:cNvSpPr>
              <p:nvPr/>
            </p:nvSpPr>
            <p:spPr bwMode="auto">
              <a:xfrm>
                <a:off x="4329" y="2910"/>
                <a:ext cx="22" cy="16"/>
              </a:xfrm>
              <a:custGeom>
                <a:avLst/>
                <a:gdLst>
                  <a:gd name="T0" fmla="*/ 0 w 22"/>
                  <a:gd name="T1" fmla="*/ 14 h 16"/>
                  <a:gd name="T2" fmla="*/ 0 w 22"/>
                  <a:gd name="T3" fmla="*/ 11 h 16"/>
                  <a:gd name="T4" fmla="*/ 2 w 22"/>
                  <a:gd name="T5" fmla="*/ 9 h 16"/>
                  <a:gd name="T6" fmla="*/ 4 w 22"/>
                  <a:gd name="T7" fmla="*/ 6 h 16"/>
                  <a:gd name="T8" fmla="*/ 7 w 22"/>
                  <a:gd name="T9" fmla="*/ 4 h 16"/>
                  <a:gd name="T10" fmla="*/ 10 w 22"/>
                  <a:gd name="T11" fmla="*/ 2 h 16"/>
                  <a:gd name="T12" fmla="*/ 13 w 22"/>
                  <a:gd name="T13" fmla="*/ 1 h 16"/>
                  <a:gd name="T14" fmla="*/ 17 w 22"/>
                  <a:gd name="T15" fmla="*/ 0 h 16"/>
                  <a:gd name="T16" fmla="*/ 21 w 22"/>
                  <a:gd name="T17" fmla="*/ 0 h 16"/>
                  <a:gd name="T18" fmla="*/ 22 w 22"/>
                  <a:gd name="T19" fmla="*/ 7 h 16"/>
                  <a:gd name="T20" fmla="*/ 18 w 22"/>
                  <a:gd name="T21" fmla="*/ 7 h 16"/>
                  <a:gd name="T22" fmla="*/ 15 w 22"/>
                  <a:gd name="T23" fmla="*/ 8 h 16"/>
                  <a:gd name="T24" fmla="*/ 13 w 22"/>
                  <a:gd name="T25" fmla="*/ 9 h 16"/>
                  <a:gd name="T26" fmla="*/ 11 w 22"/>
                  <a:gd name="T27" fmla="*/ 10 h 16"/>
                  <a:gd name="T28" fmla="*/ 9 w 22"/>
                  <a:gd name="T29" fmla="*/ 11 h 16"/>
                  <a:gd name="T30" fmla="*/ 8 w 22"/>
                  <a:gd name="T31" fmla="*/ 13 h 16"/>
                  <a:gd name="T32" fmla="*/ 7 w 22"/>
                  <a:gd name="T33" fmla="*/ 14 h 16"/>
                  <a:gd name="T34" fmla="*/ 7 w 22"/>
                  <a:gd name="T35" fmla="*/ 16 h 16"/>
                  <a:gd name="T36" fmla="*/ 0 w 22"/>
                  <a:gd name="T37" fmla="*/ 14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6"/>
                  <a:gd name="T59" fmla="*/ 22 w 22"/>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6">
                    <a:moveTo>
                      <a:pt x="0" y="14"/>
                    </a:moveTo>
                    <a:lnTo>
                      <a:pt x="0" y="11"/>
                    </a:lnTo>
                    <a:lnTo>
                      <a:pt x="2" y="9"/>
                    </a:lnTo>
                    <a:lnTo>
                      <a:pt x="4" y="6"/>
                    </a:lnTo>
                    <a:lnTo>
                      <a:pt x="7" y="4"/>
                    </a:lnTo>
                    <a:lnTo>
                      <a:pt x="10" y="2"/>
                    </a:lnTo>
                    <a:lnTo>
                      <a:pt x="13" y="1"/>
                    </a:lnTo>
                    <a:lnTo>
                      <a:pt x="17" y="0"/>
                    </a:lnTo>
                    <a:lnTo>
                      <a:pt x="21" y="0"/>
                    </a:lnTo>
                    <a:lnTo>
                      <a:pt x="22" y="7"/>
                    </a:lnTo>
                    <a:lnTo>
                      <a:pt x="18" y="7"/>
                    </a:lnTo>
                    <a:lnTo>
                      <a:pt x="15" y="8"/>
                    </a:lnTo>
                    <a:lnTo>
                      <a:pt x="13" y="9"/>
                    </a:lnTo>
                    <a:lnTo>
                      <a:pt x="11" y="10"/>
                    </a:lnTo>
                    <a:lnTo>
                      <a:pt x="9" y="11"/>
                    </a:lnTo>
                    <a:lnTo>
                      <a:pt x="8" y="13"/>
                    </a:lnTo>
                    <a:lnTo>
                      <a:pt x="7" y="14"/>
                    </a:lnTo>
                    <a:lnTo>
                      <a:pt x="7" y="16"/>
                    </a:lnTo>
                    <a:lnTo>
                      <a:pt x="0" y="14"/>
                    </a:lnTo>
                    <a:close/>
                  </a:path>
                </a:pathLst>
              </a:custGeom>
              <a:solidFill>
                <a:srgbClr val="000000"/>
              </a:solidFill>
              <a:ln w="9525">
                <a:noFill/>
                <a:round/>
                <a:headEnd/>
                <a:tailEnd/>
              </a:ln>
            </p:spPr>
            <p:txBody>
              <a:bodyPr/>
              <a:lstStyle/>
              <a:p>
                <a:endParaRPr lang="he-IL"/>
              </a:p>
            </p:txBody>
          </p:sp>
          <p:sp>
            <p:nvSpPr>
              <p:cNvPr id="791" name="Freeform 387"/>
              <p:cNvSpPr>
                <a:spLocks/>
              </p:cNvSpPr>
              <p:nvPr/>
            </p:nvSpPr>
            <p:spPr bwMode="auto">
              <a:xfrm>
                <a:off x="4329" y="2924"/>
                <a:ext cx="7" cy="2"/>
              </a:xfrm>
              <a:custGeom>
                <a:avLst/>
                <a:gdLst>
                  <a:gd name="T0" fmla="*/ 0 w 7"/>
                  <a:gd name="T1" fmla="*/ 2 h 2"/>
                  <a:gd name="T2" fmla="*/ 0 w 7"/>
                  <a:gd name="T3" fmla="*/ 1 h 2"/>
                  <a:gd name="T4" fmla="*/ 0 w 7"/>
                  <a:gd name="T5" fmla="*/ 0 h 2"/>
                  <a:gd name="T6" fmla="*/ 7 w 7"/>
                  <a:gd name="T7" fmla="*/ 2 h 2"/>
                  <a:gd name="T8" fmla="*/ 7 w 7"/>
                  <a:gd name="T9" fmla="*/ 0 h 2"/>
                  <a:gd name="T10" fmla="*/ 0 w 7"/>
                  <a:gd name="T11" fmla="*/ 2 h 2"/>
                  <a:gd name="T12" fmla="*/ 0 60000 65536"/>
                  <a:gd name="T13" fmla="*/ 0 60000 65536"/>
                  <a:gd name="T14" fmla="*/ 0 60000 65536"/>
                  <a:gd name="T15" fmla="*/ 0 60000 65536"/>
                  <a:gd name="T16" fmla="*/ 0 60000 65536"/>
                  <a:gd name="T17" fmla="*/ 0 60000 65536"/>
                  <a:gd name="T18" fmla="*/ 0 w 7"/>
                  <a:gd name="T19" fmla="*/ 0 h 2"/>
                  <a:gd name="T20" fmla="*/ 7 w 7"/>
                  <a:gd name="T21" fmla="*/ 2 h 2"/>
                </a:gdLst>
                <a:ahLst/>
                <a:cxnLst>
                  <a:cxn ang="T12">
                    <a:pos x="T0" y="T1"/>
                  </a:cxn>
                  <a:cxn ang="T13">
                    <a:pos x="T2" y="T3"/>
                  </a:cxn>
                  <a:cxn ang="T14">
                    <a:pos x="T4" y="T5"/>
                  </a:cxn>
                  <a:cxn ang="T15">
                    <a:pos x="T6" y="T7"/>
                  </a:cxn>
                  <a:cxn ang="T16">
                    <a:pos x="T8" y="T9"/>
                  </a:cxn>
                  <a:cxn ang="T17">
                    <a:pos x="T10" y="T11"/>
                  </a:cxn>
                </a:cxnLst>
                <a:rect l="T18" t="T19" r="T20" b="T21"/>
                <a:pathLst>
                  <a:path w="7" h="2">
                    <a:moveTo>
                      <a:pt x="0" y="2"/>
                    </a:moveTo>
                    <a:lnTo>
                      <a:pt x="0" y="1"/>
                    </a:lnTo>
                    <a:lnTo>
                      <a:pt x="0" y="0"/>
                    </a:lnTo>
                    <a:lnTo>
                      <a:pt x="7" y="2"/>
                    </a:lnTo>
                    <a:lnTo>
                      <a:pt x="7" y="0"/>
                    </a:lnTo>
                    <a:lnTo>
                      <a:pt x="0" y="2"/>
                    </a:lnTo>
                    <a:close/>
                  </a:path>
                </a:pathLst>
              </a:custGeom>
              <a:solidFill>
                <a:srgbClr val="000000"/>
              </a:solidFill>
              <a:ln w="9525">
                <a:noFill/>
                <a:round/>
                <a:headEnd/>
                <a:tailEnd/>
              </a:ln>
            </p:spPr>
            <p:txBody>
              <a:bodyPr/>
              <a:lstStyle/>
              <a:p>
                <a:endParaRPr lang="he-IL"/>
              </a:p>
            </p:txBody>
          </p:sp>
          <p:sp>
            <p:nvSpPr>
              <p:cNvPr id="792" name="Freeform 388"/>
              <p:cNvSpPr>
                <a:spLocks/>
              </p:cNvSpPr>
              <p:nvPr/>
            </p:nvSpPr>
            <p:spPr bwMode="auto">
              <a:xfrm>
                <a:off x="4350" y="2910"/>
                <a:ext cx="1" cy="7"/>
              </a:xfrm>
              <a:custGeom>
                <a:avLst/>
                <a:gdLst>
                  <a:gd name="T0" fmla="*/ 0 w 1"/>
                  <a:gd name="T1" fmla="*/ 0 h 7"/>
                  <a:gd name="T2" fmla="*/ 0 w 1"/>
                  <a:gd name="T3" fmla="*/ 7 h 7"/>
                  <a:gd name="T4" fmla="*/ 1 w 1"/>
                  <a:gd name="T5" fmla="*/ 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7"/>
                    </a:lnTo>
                    <a:lnTo>
                      <a:pt x="1" y="7"/>
                    </a:lnTo>
                    <a:lnTo>
                      <a:pt x="0" y="0"/>
                    </a:lnTo>
                    <a:close/>
                  </a:path>
                </a:pathLst>
              </a:custGeom>
              <a:solidFill>
                <a:srgbClr val="000000"/>
              </a:solidFill>
              <a:ln w="9525">
                <a:noFill/>
                <a:round/>
                <a:headEnd/>
                <a:tailEnd/>
              </a:ln>
            </p:spPr>
            <p:txBody>
              <a:bodyPr/>
              <a:lstStyle/>
              <a:p>
                <a:endParaRPr lang="he-IL"/>
              </a:p>
            </p:txBody>
          </p:sp>
          <p:sp>
            <p:nvSpPr>
              <p:cNvPr id="793" name="Freeform 389"/>
              <p:cNvSpPr>
                <a:spLocks/>
              </p:cNvSpPr>
              <p:nvPr/>
            </p:nvSpPr>
            <p:spPr bwMode="auto">
              <a:xfrm>
                <a:off x="4327" y="2564"/>
                <a:ext cx="142" cy="197"/>
              </a:xfrm>
              <a:custGeom>
                <a:avLst/>
                <a:gdLst>
                  <a:gd name="T0" fmla="*/ 128 w 142"/>
                  <a:gd name="T1" fmla="*/ 197 h 197"/>
                  <a:gd name="T2" fmla="*/ 127 w 142"/>
                  <a:gd name="T3" fmla="*/ 189 h 197"/>
                  <a:gd name="T4" fmla="*/ 125 w 142"/>
                  <a:gd name="T5" fmla="*/ 182 h 197"/>
                  <a:gd name="T6" fmla="*/ 123 w 142"/>
                  <a:gd name="T7" fmla="*/ 175 h 197"/>
                  <a:gd name="T8" fmla="*/ 120 w 142"/>
                  <a:gd name="T9" fmla="*/ 169 h 197"/>
                  <a:gd name="T10" fmla="*/ 116 w 142"/>
                  <a:gd name="T11" fmla="*/ 163 h 197"/>
                  <a:gd name="T12" fmla="*/ 111 w 142"/>
                  <a:gd name="T13" fmla="*/ 156 h 197"/>
                  <a:gd name="T14" fmla="*/ 105 w 142"/>
                  <a:gd name="T15" fmla="*/ 151 h 197"/>
                  <a:gd name="T16" fmla="*/ 100 w 142"/>
                  <a:gd name="T17" fmla="*/ 146 h 197"/>
                  <a:gd name="T18" fmla="*/ 89 w 142"/>
                  <a:gd name="T19" fmla="*/ 137 h 197"/>
                  <a:gd name="T20" fmla="*/ 76 w 142"/>
                  <a:gd name="T21" fmla="*/ 128 h 197"/>
                  <a:gd name="T22" fmla="*/ 64 w 142"/>
                  <a:gd name="T23" fmla="*/ 119 h 197"/>
                  <a:gd name="T24" fmla="*/ 51 w 142"/>
                  <a:gd name="T25" fmla="*/ 111 h 197"/>
                  <a:gd name="T26" fmla="*/ 45 w 142"/>
                  <a:gd name="T27" fmla="*/ 106 h 197"/>
                  <a:gd name="T28" fmla="*/ 39 w 142"/>
                  <a:gd name="T29" fmla="*/ 101 h 197"/>
                  <a:gd name="T30" fmla="*/ 34 w 142"/>
                  <a:gd name="T31" fmla="*/ 96 h 197"/>
                  <a:gd name="T32" fmla="*/ 29 w 142"/>
                  <a:gd name="T33" fmla="*/ 91 h 197"/>
                  <a:gd name="T34" fmla="*/ 25 w 142"/>
                  <a:gd name="T35" fmla="*/ 86 h 197"/>
                  <a:gd name="T36" fmla="*/ 21 w 142"/>
                  <a:gd name="T37" fmla="*/ 80 h 197"/>
                  <a:gd name="T38" fmla="*/ 17 w 142"/>
                  <a:gd name="T39" fmla="*/ 75 h 197"/>
                  <a:gd name="T40" fmla="*/ 13 w 142"/>
                  <a:gd name="T41" fmla="*/ 69 h 197"/>
                  <a:gd name="T42" fmla="*/ 10 w 142"/>
                  <a:gd name="T43" fmla="*/ 63 h 197"/>
                  <a:gd name="T44" fmla="*/ 8 w 142"/>
                  <a:gd name="T45" fmla="*/ 57 h 197"/>
                  <a:gd name="T46" fmla="*/ 6 w 142"/>
                  <a:gd name="T47" fmla="*/ 50 h 197"/>
                  <a:gd name="T48" fmla="*/ 4 w 142"/>
                  <a:gd name="T49" fmla="*/ 43 h 197"/>
                  <a:gd name="T50" fmla="*/ 2 w 142"/>
                  <a:gd name="T51" fmla="*/ 36 h 197"/>
                  <a:gd name="T52" fmla="*/ 1 w 142"/>
                  <a:gd name="T53" fmla="*/ 29 h 197"/>
                  <a:gd name="T54" fmla="*/ 1 w 142"/>
                  <a:gd name="T55" fmla="*/ 21 h 197"/>
                  <a:gd name="T56" fmla="*/ 0 w 142"/>
                  <a:gd name="T57" fmla="*/ 13 h 197"/>
                  <a:gd name="T58" fmla="*/ 1 w 142"/>
                  <a:gd name="T59" fmla="*/ 10 h 197"/>
                  <a:gd name="T60" fmla="*/ 1 w 142"/>
                  <a:gd name="T61" fmla="*/ 6 h 197"/>
                  <a:gd name="T62" fmla="*/ 2 w 142"/>
                  <a:gd name="T63" fmla="*/ 0 h 197"/>
                  <a:gd name="T64" fmla="*/ 6 w 142"/>
                  <a:gd name="T65" fmla="*/ 4 h 197"/>
                  <a:gd name="T66" fmla="*/ 10 w 142"/>
                  <a:gd name="T67" fmla="*/ 7 h 197"/>
                  <a:gd name="T68" fmla="*/ 18 w 142"/>
                  <a:gd name="T69" fmla="*/ 13 h 197"/>
                  <a:gd name="T70" fmla="*/ 26 w 142"/>
                  <a:gd name="T71" fmla="*/ 18 h 197"/>
                  <a:gd name="T72" fmla="*/ 34 w 142"/>
                  <a:gd name="T73" fmla="*/ 21 h 197"/>
                  <a:gd name="T74" fmla="*/ 52 w 142"/>
                  <a:gd name="T75" fmla="*/ 28 h 197"/>
                  <a:gd name="T76" fmla="*/ 61 w 142"/>
                  <a:gd name="T77" fmla="*/ 31 h 197"/>
                  <a:gd name="T78" fmla="*/ 71 w 142"/>
                  <a:gd name="T79" fmla="*/ 36 h 197"/>
                  <a:gd name="T80" fmla="*/ 84 w 142"/>
                  <a:gd name="T81" fmla="*/ 44 h 197"/>
                  <a:gd name="T82" fmla="*/ 97 w 142"/>
                  <a:gd name="T83" fmla="*/ 53 h 197"/>
                  <a:gd name="T84" fmla="*/ 103 w 142"/>
                  <a:gd name="T85" fmla="*/ 57 h 197"/>
                  <a:gd name="T86" fmla="*/ 109 w 142"/>
                  <a:gd name="T87" fmla="*/ 62 h 197"/>
                  <a:gd name="T88" fmla="*/ 115 w 142"/>
                  <a:gd name="T89" fmla="*/ 67 h 197"/>
                  <a:gd name="T90" fmla="*/ 120 w 142"/>
                  <a:gd name="T91" fmla="*/ 72 h 197"/>
                  <a:gd name="T92" fmla="*/ 124 w 142"/>
                  <a:gd name="T93" fmla="*/ 78 h 197"/>
                  <a:gd name="T94" fmla="*/ 128 w 142"/>
                  <a:gd name="T95" fmla="*/ 84 h 197"/>
                  <a:gd name="T96" fmla="*/ 132 w 142"/>
                  <a:gd name="T97" fmla="*/ 90 h 197"/>
                  <a:gd name="T98" fmla="*/ 133 w 142"/>
                  <a:gd name="T99" fmla="*/ 93 h 197"/>
                  <a:gd name="T100" fmla="*/ 135 w 142"/>
                  <a:gd name="T101" fmla="*/ 97 h 197"/>
                  <a:gd name="T102" fmla="*/ 137 w 142"/>
                  <a:gd name="T103" fmla="*/ 104 h 197"/>
                  <a:gd name="T104" fmla="*/ 139 w 142"/>
                  <a:gd name="T105" fmla="*/ 111 h 197"/>
                  <a:gd name="T106" fmla="*/ 141 w 142"/>
                  <a:gd name="T107" fmla="*/ 119 h 197"/>
                  <a:gd name="T108" fmla="*/ 142 w 142"/>
                  <a:gd name="T109" fmla="*/ 128 h 197"/>
                  <a:gd name="T110" fmla="*/ 142 w 142"/>
                  <a:gd name="T111" fmla="*/ 161 h 197"/>
                  <a:gd name="T112" fmla="*/ 128 w 142"/>
                  <a:gd name="T113" fmla="*/ 197 h 1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2"/>
                  <a:gd name="T172" fmla="*/ 0 h 197"/>
                  <a:gd name="T173" fmla="*/ 142 w 142"/>
                  <a:gd name="T174" fmla="*/ 197 h 1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2" h="197">
                    <a:moveTo>
                      <a:pt x="128" y="197"/>
                    </a:moveTo>
                    <a:lnTo>
                      <a:pt x="127" y="189"/>
                    </a:lnTo>
                    <a:lnTo>
                      <a:pt x="125" y="182"/>
                    </a:lnTo>
                    <a:lnTo>
                      <a:pt x="123" y="175"/>
                    </a:lnTo>
                    <a:lnTo>
                      <a:pt x="120" y="169"/>
                    </a:lnTo>
                    <a:lnTo>
                      <a:pt x="116" y="163"/>
                    </a:lnTo>
                    <a:lnTo>
                      <a:pt x="111" y="156"/>
                    </a:lnTo>
                    <a:lnTo>
                      <a:pt x="105" y="151"/>
                    </a:lnTo>
                    <a:lnTo>
                      <a:pt x="100" y="146"/>
                    </a:lnTo>
                    <a:lnTo>
                      <a:pt x="89" y="137"/>
                    </a:lnTo>
                    <a:lnTo>
                      <a:pt x="76" y="128"/>
                    </a:lnTo>
                    <a:lnTo>
                      <a:pt x="64" y="119"/>
                    </a:lnTo>
                    <a:lnTo>
                      <a:pt x="51" y="111"/>
                    </a:lnTo>
                    <a:lnTo>
                      <a:pt x="45" y="106"/>
                    </a:lnTo>
                    <a:lnTo>
                      <a:pt x="39" y="101"/>
                    </a:lnTo>
                    <a:lnTo>
                      <a:pt x="34" y="96"/>
                    </a:lnTo>
                    <a:lnTo>
                      <a:pt x="29" y="91"/>
                    </a:lnTo>
                    <a:lnTo>
                      <a:pt x="25" y="86"/>
                    </a:lnTo>
                    <a:lnTo>
                      <a:pt x="21" y="80"/>
                    </a:lnTo>
                    <a:lnTo>
                      <a:pt x="17" y="75"/>
                    </a:lnTo>
                    <a:lnTo>
                      <a:pt x="13" y="69"/>
                    </a:lnTo>
                    <a:lnTo>
                      <a:pt x="10" y="63"/>
                    </a:lnTo>
                    <a:lnTo>
                      <a:pt x="8" y="57"/>
                    </a:lnTo>
                    <a:lnTo>
                      <a:pt x="6" y="50"/>
                    </a:lnTo>
                    <a:lnTo>
                      <a:pt x="4" y="43"/>
                    </a:lnTo>
                    <a:lnTo>
                      <a:pt x="2" y="36"/>
                    </a:lnTo>
                    <a:lnTo>
                      <a:pt x="1" y="29"/>
                    </a:lnTo>
                    <a:lnTo>
                      <a:pt x="1" y="21"/>
                    </a:lnTo>
                    <a:lnTo>
                      <a:pt x="0" y="13"/>
                    </a:lnTo>
                    <a:lnTo>
                      <a:pt x="1" y="10"/>
                    </a:lnTo>
                    <a:lnTo>
                      <a:pt x="1" y="6"/>
                    </a:lnTo>
                    <a:lnTo>
                      <a:pt x="2" y="0"/>
                    </a:lnTo>
                    <a:lnTo>
                      <a:pt x="6" y="4"/>
                    </a:lnTo>
                    <a:lnTo>
                      <a:pt x="10" y="7"/>
                    </a:lnTo>
                    <a:lnTo>
                      <a:pt x="18" y="13"/>
                    </a:lnTo>
                    <a:lnTo>
                      <a:pt x="26" y="18"/>
                    </a:lnTo>
                    <a:lnTo>
                      <a:pt x="34" y="21"/>
                    </a:lnTo>
                    <a:lnTo>
                      <a:pt x="52" y="28"/>
                    </a:lnTo>
                    <a:lnTo>
                      <a:pt x="61" y="31"/>
                    </a:lnTo>
                    <a:lnTo>
                      <a:pt x="71" y="36"/>
                    </a:lnTo>
                    <a:lnTo>
                      <a:pt x="84" y="44"/>
                    </a:lnTo>
                    <a:lnTo>
                      <a:pt x="97" y="53"/>
                    </a:lnTo>
                    <a:lnTo>
                      <a:pt x="103" y="57"/>
                    </a:lnTo>
                    <a:lnTo>
                      <a:pt x="109" y="62"/>
                    </a:lnTo>
                    <a:lnTo>
                      <a:pt x="115" y="67"/>
                    </a:lnTo>
                    <a:lnTo>
                      <a:pt x="120" y="72"/>
                    </a:lnTo>
                    <a:lnTo>
                      <a:pt x="124" y="78"/>
                    </a:lnTo>
                    <a:lnTo>
                      <a:pt x="128" y="84"/>
                    </a:lnTo>
                    <a:lnTo>
                      <a:pt x="132" y="90"/>
                    </a:lnTo>
                    <a:lnTo>
                      <a:pt x="133" y="93"/>
                    </a:lnTo>
                    <a:lnTo>
                      <a:pt x="135" y="97"/>
                    </a:lnTo>
                    <a:lnTo>
                      <a:pt x="137" y="104"/>
                    </a:lnTo>
                    <a:lnTo>
                      <a:pt x="139" y="111"/>
                    </a:lnTo>
                    <a:lnTo>
                      <a:pt x="141" y="119"/>
                    </a:lnTo>
                    <a:lnTo>
                      <a:pt x="142" y="128"/>
                    </a:lnTo>
                    <a:lnTo>
                      <a:pt x="142" y="161"/>
                    </a:lnTo>
                    <a:lnTo>
                      <a:pt x="128" y="197"/>
                    </a:lnTo>
                    <a:close/>
                  </a:path>
                </a:pathLst>
              </a:custGeom>
              <a:solidFill>
                <a:srgbClr val="FFFFFF"/>
              </a:solidFill>
              <a:ln w="9525">
                <a:noFill/>
                <a:round/>
                <a:headEnd/>
                <a:tailEnd/>
              </a:ln>
            </p:spPr>
            <p:txBody>
              <a:bodyPr/>
              <a:lstStyle/>
              <a:p>
                <a:endParaRPr lang="he-IL"/>
              </a:p>
            </p:txBody>
          </p:sp>
          <p:sp>
            <p:nvSpPr>
              <p:cNvPr id="794" name="Freeform 390"/>
              <p:cNvSpPr>
                <a:spLocks/>
              </p:cNvSpPr>
              <p:nvPr/>
            </p:nvSpPr>
            <p:spPr bwMode="auto">
              <a:xfrm>
                <a:off x="4376" y="2672"/>
                <a:ext cx="83" cy="89"/>
              </a:xfrm>
              <a:custGeom>
                <a:avLst/>
                <a:gdLst>
                  <a:gd name="T0" fmla="*/ 75 w 83"/>
                  <a:gd name="T1" fmla="*/ 89 h 89"/>
                  <a:gd name="T2" fmla="*/ 74 w 83"/>
                  <a:gd name="T3" fmla="*/ 82 h 89"/>
                  <a:gd name="T4" fmla="*/ 73 w 83"/>
                  <a:gd name="T5" fmla="*/ 75 h 89"/>
                  <a:gd name="T6" fmla="*/ 70 w 83"/>
                  <a:gd name="T7" fmla="*/ 69 h 89"/>
                  <a:gd name="T8" fmla="*/ 67 w 83"/>
                  <a:gd name="T9" fmla="*/ 63 h 89"/>
                  <a:gd name="T10" fmla="*/ 64 w 83"/>
                  <a:gd name="T11" fmla="*/ 57 h 89"/>
                  <a:gd name="T12" fmla="*/ 59 w 83"/>
                  <a:gd name="T13" fmla="*/ 52 h 89"/>
                  <a:gd name="T14" fmla="*/ 54 w 83"/>
                  <a:gd name="T15" fmla="*/ 46 h 89"/>
                  <a:gd name="T16" fmla="*/ 49 w 83"/>
                  <a:gd name="T17" fmla="*/ 41 h 89"/>
                  <a:gd name="T18" fmla="*/ 37 w 83"/>
                  <a:gd name="T19" fmla="*/ 32 h 89"/>
                  <a:gd name="T20" fmla="*/ 25 w 83"/>
                  <a:gd name="T21" fmla="*/ 23 h 89"/>
                  <a:gd name="T22" fmla="*/ 12 w 83"/>
                  <a:gd name="T23" fmla="*/ 14 h 89"/>
                  <a:gd name="T24" fmla="*/ 0 w 83"/>
                  <a:gd name="T25" fmla="*/ 6 h 89"/>
                  <a:gd name="T26" fmla="*/ 4 w 83"/>
                  <a:gd name="T27" fmla="*/ 0 h 89"/>
                  <a:gd name="T28" fmla="*/ 17 w 83"/>
                  <a:gd name="T29" fmla="*/ 8 h 89"/>
                  <a:gd name="T30" fmla="*/ 29 w 83"/>
                  <a:gd name="T31" fmla="*/ 17 h 89"/>
                  <a:gd name="T32" fmla="*/ 42 w 83"/>
                  <a:gd name="T33" fmla="*/ 26 h 89"/>
                  <a:gd name="T34" fmla="*/ 54 w 83"/>
                  <a:gd name="T35" fmla="*/ 35 h 89"/>
                  <a:gd name="T36" fmla="*/ 59 w 83"/>
                  <a:gd name="T37" fmla="*/ 40 h 89"/>
                  <a:gd name="T38" fmla="*/ 65 w 83"/>
                  <a:gd name="T39" fmla="*/ 46 h 89"/>
                  <a:gd name="T40" fmla="*/ 70 w 83"/>
                  <a:gd name="T41" fmla="*/ 53 h 89"/>
                  <a:gd name="T42" fmla="*/ 74 w 83"/>
                  <a:gd name="T43" fmla="*/ 59 h 89"/>
                  <a:gd name="T44" fmla="*/ 77 w 83"/>
                  <a:gd name="T45" fmla="*/ 66 h 89"/>
                  <a:gd name="T46" fmla="*/ 80 w 83"/>
                  <a:gd name="T47" fmla="*/ 73 h 89"/>
                  <a:gd name="T48" fmla="*/ 82 w 83"/>
                  <a:gd name="T49" fmla="*/ 80 h 89"/>
                  <a:gd name="T50" fmla="*/ 83 w 83"/>
                  <a:gd name="T51" fmla="*/ 88 h 89"/>
                  <a:gd name="T52" fmla="*/ 75 w 83"/>
                  <a:gd name="T53" fmla="*/ 89 h 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89"/>
                  <a:gd name="T83" fmla="*/ 83 w 83"/>
                  <a:gd name="T84" fmla="*/ 89 h 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89">
                    <a:moveTo>
                      <a:pt x="75" y="89"/>
                    </a:moveTo>
                    <a:lnTo>
                      <a:pt x="74" y="82"/>
                    </a:lnTo>
                    <a:lnTo>
                      <a:pt x="73" y="75"/>
                    </a:lnTo>
                    <a:lnTo>
                      <a:pt x="70" y="69"/>
                    </a:lnTo>
                    <a:lnTo>
                      <a:pt x="67" y="63"/>
                    </a:lnTo>
                    <a:lnTo>
                      <a:pt x="64" y="57"/>
                    </a:lnTo>
                    <a:lnTo>
                      <a:pt x="59" y="52"/>
                    </a:lnTo>
                    <a:lnTo>
                      <a:pt x="54" y="46"/>
                    </a:lnTo>
                    <a:lnTo>
                      <a:pt x="49" y="41"/>
                    </a:lnTo>
                    <a:lnTo>
                      <a:pt x="37" y="32"/>
                    </a:lnTo>
                    <a:lnTo>
                      <a:pt x="25" y="23"/>
                    </a:lnTo>
                    <a:lnTo>
                      <a:pt x="12" y="14"/>
                    </a:lnTo>
                    <a:lnTo>
                      <a:pt x="0" y="6"/>
                    </a:lnTo>
                    <a:lnTo>
                      <a:pt x="4" y="0"/>
                    </a:lnTo>
                    <a:lnTo>
                      <a:pt x="17" y="8"/>
                    </a:lnTo>
                    <a:lnTo>
                      <a:pt x="29" y="17"/>
                    </a:lnTo>
                    <a:lnTo>
                      <a:pt x="42" y="26"/>
                    </a:lnTo>
                    <a:lnTo>
                      <a:pt x="54" y="35"/>
                    </a:lnTo>
                    <a:lnTo>
                      <a:pt x="59" y="40"/>
                    </a:lnTo>
                    <a:lnTo>
                      <a:pt x="65" y="46"/>
                    </a:lnTo>
                    <a:lnTo>
                      <a:pt x="70" y="53"/>
                    </a:lnTo>
                    <a:lnTo>
                      <a:pt x="74" y="59"/>
                    </a:lnTo>
                    <a:lnTo>
                      <a:pt x="77" y="66"/>
                    </a:lnTo>
                    <a:lnTo>
                      <a:pt x="80" y="73"/>
                    </a:lnTo>
                    <a:lnTo>
                      <a:pt x="82" y="80"/>
                    </a:lnTo>
                    <a:lnTo>
                      <a:pt x="83" y="88"/>
                    </a:lnTo>
                    <a:lnTo>
                      <a:pt x="75" y="89"/>
                    </a:lnTo>
                    <a:close/>
                  </a:path>
                </a:pathLst>
              </a:custGeom>
              <a:solidFill>
                <a:srgbClr val="000000"/>
              </a:solidFill>
              <a:ln w="9525">
                <a:noFill/>
                <a:round/>
                <a:headEnd/>
                <a:tailEnd/>
              </a:ln>
            </p:spPr>
            <p:txBody>
              <a:bodyPr/>
              <a:lstStyle/>
              <a:p>
                <a:endParaRPr lang="he-IL"/>
              </a:p>
            </p:txBody>
          </p:sp>
          <p:sp>
            <p:nvSpPr>
              <p:cNvPr id="795" name="Freeform 391"/>
              <p:cNvSpPr>
                <a:spLocks/>
              </p:cNvSpPr>
              <p:nvPr/>
            </p:nvSpPr>
            <p:spPr bwMode="auto">
              <a:xfrm>
                <a:off x="4324" y="2577"/>
                <a:ext cx="56" cy="101"/>
              </a:xfrm>
              <a:custGeom>
                <a:avLst/>
                <a:gdLst>
                  <a:gd name="T0" fmla="*/ 52 w 56"/>
                  <a:gd name="T1" fmla="*/ 101 h 101"/>
                  <a:gd name="T2" fmla="*/ 46 w 56"/>
                  <a:gd name="T3" fmla="*/ 96 h 101"/>
                  <a:gd name="T4" fmla="*/ 40 w 56"/>
                  <a:gd name="T5" fmla="*/ 91 h 101"/>
                  <a:gd name="T6" fmla="*/ 34 w 56"/>
                  <a:gd name="T7" fmla="*/ 86 h 101"/>
                  <a:gd name="T8" fmla="*/ 30 w 56"/>
                  <a:gd name="T9" fmla="*/ 81 h 101"/>
                  <a:gd name="T10" fmla="*/ 25 w 56"/>
                  <a:gd name="T11" fmla="*/ 75 h 101"/>
                  <a:gd name="T12" fmla="*/ 21 w 56"/>
                  <a:gd name="T13" fmla="*/ 70 h 101"/>
                  <a:gd name="T14" fmla="*/ 17 w 56"/>
                  <a:gd name="T15" fmla="*/ 64 h 101"/>
                  <a:gd name="T16" fmla="*/ 13 w 56"/>
                  <a:gd name="T17" fmla="*/ 58 h 101"/>
                  <a:gd name="T18" fmla="*/ 10 w 56"/>
                  <a:gd name="T19" fmla="*/ 52 h 101"/>
                  <a:gd name="T20" fmla="*/ 7 w 56"/>
                  <a:gd name="T21" fmla="*/ 45 h 101"/>
                  <a:gd name="T22" fmla="*/ 5 w 56"/>
                  <a:gd name="T23" fmla="*/ 38 h 101"/>
                  <a:gd name="T24" fmla="*/ 3 w 56"/>
                  <a:gd name="T25" fmla="*/ 31 h 101"/>
                  <a:gd name="T26" fmla="*/ 2 w 56"/>
                  <a:gd name="T27" fmla="*/ 24 h 101"/>
                  <a:gd name="T28" fmla="*/ 1 w 56"/>
                  <a:gd name="T29" fmla="*/ 16 h 101"/>
                  <a:gd name="T30" fmla="*/ 0 w 56"/>
                  <a:gd name="T31" fmla="*/ 8 h 101"/>
                  <a:gd name="T32" fmla="*/ 0 w 56"/>
                  <a:gd name="T33" fmla="*/ 0 h 101"/>
                  <a:gd name="T34" fmla="*/ 7 w 56"/>
                  <a:gd name="T35" fmla="*/ 0 h 101"/>
                  <a:gd name="T36" fmla="*/ 7 w 56"/>
                  <a:gd name="T37" fmla="*/ 8 h 101"/>
                  <a:gd name="T38" fmla="*/ 8 w 56"/>
                  <a:gd name="T39" fmla="*/ 15 h 101"/>
                  <a:gd name="T40" fmla="*/ 9 w 56"/>
                  <a:gd name="T41" fmla="*/ 23 h 101"/>
                  <a:gd name="T42" fmla="*/ 10 w 56"/>
                  <a:gd name="T43" fmla="*/ 30 h 101"/>
                  <a:gd name="T44" fmla="*/ 12 w 56"/>
                  <a:gd name="T45" fmla="*/ 36 h 101"/>
                  <a:gd name="T46" fmla="*/ 14 w 56"/>
                  <a:gd name="T47" fmla="*/ 42 h 101"/>
                  <a:gd name="T48" fmla="*/ 17 w 56"/>
                  <a:gd name="T49" fmla="*/ 48 h 101"/>
                  <a:gd name="T50" fmla="*/ 20 w 56"/>
                  <a:gd name="T51" fmla="*/ 54 h 101"/>
                  <a:gd name="T52" fmla="*/ 23 w 56"/>
                  <a:gd name="T53" fmla="*/ 60 h 101"/>
                  <a:gd name="T54" fmla="*/ 27 w 56"/>
                  <a:gd name="T55" fmla="*/ 65 h 101"/>
                  <a:gd name="T56" fmla="*/ 30 w 56"/>
                  <a:gd name="T57" fmla="*/ 71 h 101"/>
                  <a:gd name="T58" fmla="*/ 35 w 56"/>
                  <a:gd name="T59" fmla="*/ 76 h 101"/>
                  <a:gd name="T60" fmla="*/ 40 w 56"/>
                  <a:gd name="T61" fmla="*/ 81 h 101"/>
                  <a:gd name="T62" fmla="*/ 45 w 56"/>
                  <a:gd name="T63" fmla="*/ 85 h 101"/>
                  <a:gd name="T64" fmla="*/ 50 w 56"/>
                  <a:gd name="T65" fmla="*/ 90 h 101"/>
                  <a:gd name="T66" fmla="*/ 56 w 56"/>
                  <a:gd name="T67" fmla="*/ 95 h 101"/>
                  <a:gd name="T68" fmla="*/ 52 w 56"/>
                  <a:gd name="T69" fmla="*/ 101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101"/>
                  <a:gd name="T107" fmla="*/ 56 w 56"/>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101">
                    <a:moveTo>
                      <a:pt x="52" y="101"/>
                    </a:moveTo>
                    <a:lnTo>
                      <a:pt x="46" y="96"/>
                    </a:lnTo>
                    <a:lnTo>
                      <a:pt x="40" y="91"/>
                    </a:lnTo>
                    <a:lnTo>
                      <a:pt x="34" y="86"/>
                    </a:lnTo>
                    <a:lnTo>
                      <a:pt x="30" y="81"/>
                    </a:lnTo>
                    <a:lnTo>
                      <a:pt x="25" y="75"/>
                    </a:lnTo>
                    <a:lnTo>
                      <a:pt x="21" y="70"/>
                    </a:lnTo>
                    <a:lnTo>
                      <a:pt x="17" y="64"/>
                    </a:lnTo>
                    <a:lnTo>
                      <a:pt x="13" y="58"/>
                    </a:lnTo>
                    <a:lnTo>
                      <a:pt x="10" y="52"/>
                    </a:lnTo>
                    <a:lnTo>
                      <a:pt x="7" y="45"/>
                    </a:lnTo>
                    <a:lnTo>
                      <a:pt x="5" y="38"/>
                    </a:lnTo>
                    <a:lnTo>
                      <a:pt x="3" y="31"/>
                    </a:lnTo>
                    <a:lnTo>
                      <a:pt x="2" y="24"/>
                    </a:lnTo>
                    <a:lnTo>
                      <a:pt x="1" y="16"/>
                    </a:lnTo>
                    <a:lnTo>
                      <a:pt x="0" y="8"/>
                    </a:lnTo>
                    <a:lnTo>
                      <a:pt x="0" y="0"/>
                    </a:lnTo>
                    <a:lnTo>
                      <a:pt x="7" y="0"/>
                    </a:lnTo>
                    <a:lnTo>
                      <a:pt x="7" y="8"/>
                    </a:lnTo>
                    <a:lnTo>
                      <a:pt x="8" y="15"/>
                    </a:lnTo>
                    <a:lnTo>
                      <a:pt x="9" y="23"/>
                    </a:lnTo>
                    <a:lnTo>
                      <a:pt x="10" y="30"/>
                    </a:lnTo>
                    <a:lnTo>
                      <a:pt x="12" y="36"/>
                    </a:lnTo>
                    <a:lnTo>
                      <a:pt x="14" y="42"/>
                    </a:lnTo>
                    <a:lnTo>
                      <a:pt x="17" y="48"/>
                    </a:lnTo>
                    <a:lnTo>
                      <a:pt x="20" y="54"/>
                    </a:lnTo>
                    <a:lnTo>
                      <a:pt x="23" y="60"/>
                    </a:lnTo>
                    <a:lnTo>
                      <a:pt x="27" y="65"/>
                    </a:lnTo>
                    <a:lnTo>
                      <a:pt x="30" y="71"/>
                    </a:lnTo>
                    <a:lnTo>
                      <a:pt x="35" y="76"/>
                    </a:lnTo>
                    <a:lnTo>
                      <a:pt x="40" y="81"/>
                    </a:lnTo>
                    <a:lnTo>
                      <a:pt x="45" y="85"/>
                    </a:lnTo>
                    <a:lnTo>
                      <a:pt x="50" y="90"/>
                    </a:lnTo>
                    <a:lnTo>
                      <a:pt x="56" y="95"/>
                    </a:lnTo>
                    <a:lnTo>
                      <a:pt x="52" y="101"/>
                    </a:lnTo>
                    <a:close/>
                  </a:path>
                </a:pathLst>
              </a:custGeom>
              <a:solidFill>
                <a:srgbClr val="000000"/>
              </a:solidFill>
              <a:ln w="9525">
                <a:noFill/>
                <a:round/>
                <a:headEnd/>
                <a:tailEnd/>
              </a:ln>
            </p:spPr>
            <p:txBody>
              <a:bodyPr/>
              <a:lstStyle/>
              <a:p>
                <a:endParaRPr lang="he-IL"/>
              </a:p>
            </p:txBody>
          </p:sp>
          <p:sp>
            <p:nvSpPr>
              <p:cNvPr id="796" name="Freeform 392"/>
              <p:cNvSpPr>
                <a:spLocks/>
              </p:cNvSpPr>
              <p:nvPr/>
            </p:nvSpPr>
            <p:spPr bwMode="auto">
              <a:xfrm>
                <a:off x="4376" y="2672"/>
                <a:ext cx="4" cy="6"/>
              </a:xfrm>
              <a:custGeom>
                <a:avLst/>
                <a:gdLst>
                  <a:gd name="T0" fmla="*/ 0 w 4"/>
                  <a:gd name="T1" fmla="*/ 6 h 6"/>
                  <a:gd name="T2" fmla="*/ 4 w 4"/>
                  <a:gd name="T3" fmla="*/ 0 h 6"/>
                  <a:gd name="T4" fmla="*/ 0 w 4"/>
                  <a:gd name="T5" fmla="*/ 6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6"/>
                    </a:moveTo>
                    <a:lnTo>
                      <a:pt x="4" y="0"/>
                    </a:lnTo>
                    <a:lnTo>
                      <a:pt x="0" y="6"/>
                    </a:lnTo>
                    <a:close/>
                  </a:path>
                </a:pathLst>
              </a:custGeom>
              <a:solidFill>
                <a:srgbClr val="000000"/>
              </a:solidFill>
              <a:ln w="9525">
                <a:noFill/>
                <a:round/>
                <a:headEnd/>
                <a:tailEnd/>
              </a:ln>
            </p:spPr>
            <p:txBody>
              <a:bodyPr/>
              <a:lstStyle/>
              <a:p>
                <a:endParaRPr lang="he-IL"/>
              </a:p>
            </p:txBody>
          </p:sp>
          <p:sp>
            <p:nvSpPr>
              <p:cNvPr id="797" name="Freeform 393"/>
              <p:cNvSpPr>
                <a:spLocks/>
              </p:cNvSpPr>
              <p:nvPr/>
            </p:nvSpPr>
            <p:spPr bwMode="auto">
              <a:xfrm>
                <a:off x="4324" y="2563"/>
                <a:ext cx="9" cy="15"/>
              </a:xfrm>
              <a:custGeom>
                <a:avLst/>
                <a:gdLst>
                  <a:gd name="T0" fmla="*/ 0 w 9"/>
                  <a:gd name="T1" fmla="*/ 14 h 15"/>
                  <a:gd name="T2" fmla="*/ 0 w 9"/>
                  <a:gd name="T3" fmla="*/ 10 h 15"/>
                  <a:gd name="T4" fmla="*/ 1 w 9"/>
                  <a:gd name="T5" fmla="*/ 7 h 15"/>
                  <a:gd name="T6" fmla="*/ 2 w 9"/>
                  <a:gd name="T7" fmla="*/ 0 h 15"/>
                  <a:gd name="T8" fmla="*/ 9 w 9"/>
                  <a:gd name="T9" fmla="*/ 2 h 15"/>
                  <a:gd name="T10" fmla="*/ 8 w 9"/>
                  <a:gd name="T11" fmla="*/ 8 h 15"/>
                  <a:gd name="T12" fmla="*/ 7 w 9"/>
                  <a:gd name="T13" fmla="*/ 11 h 15"/>
                  <a:gd name="T14" fmla="*/ 7 w 9"/>
                  <a:gd name="T15" fmla="*/ 15 h 15"/>
                  <a:gd name="T16" fmla="*/ 0 w 9"/>
                  <a:gd name="T17" fmla="*/ 14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5"/>
                  <a:gd name="T29" fmla="*/ 9 w 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5">
                    <a:moveTo>
                      <a:pt x="0" y="14"/>
                    </a:moveTo>
                    <a:lnTo>
                      <a:pt x="0" y="10"/>
                    </a:lnTo>
                    <a:lnTo>
                      <a:pt x="1" y="7"/>
                    </a:lnTo>
                    <a:lnTo>
                      <a:pt x="2" y="0"/>
                    </a:lnTo>
                    <a:lnTo>
                      <a:pt x="9" y="2"/>
                    </a:lnTo>
                    <a:lnTo>
                      <a:pt x="8" y="8"/>
                    </a:lnTo>
                    <a:lnTo>
                      <a:pt x="7" y="11"/>
                    </a:lnTo>
                    <a:lnTo>
                      <a:pt x="7" y="15"/>
                    </a:lnTo>
                    <a:lnTo>
                      <a:pt x="0" y="14"/>
                    </a:lnTo>
                    <a:close/>
                  </a:path>
                </a:pathLst>
              </a:custGeom>
              <a:solidFill>
                <a:srgbClr val="000000"/>
              </a:solidFill>
              <a:ln w="9525">
                <a:noFill/>
                <a:round/>
                <a:headEnd/>
                <a:tailEnd/>
              </a:ln>
            </p:spPr>
            <p:txBody>
              <a:bodyPr/>
              <a:lstStyle/>
              <a:p>
                <a:endParaRPr lang="he-IL"/>
              </a:p>
            </p:txBody>
          </p:sp>
          <p:sp>
            <p:nvSpPr>
              <p:cNvPr id="798" name="Freeform 394"/>
              <p:cNvSpPr>
                <a:spLocks/>
              </p:cNvSpPr>
              <p:nvPr/>
            </p:nvSpPr>
            <p:spPr bwMode="auto">
              <a:xfrm>
                <a:off x="4324" y="2577"/>
                <a:ext cx="7" cy="1"/>
              </a:xfrm>
              <a:custGeom>
                <a:avLst/>
                <a:gdLst>
                  <a:gd name="T0" fmla="*/ 0 w 7"/>
                  <a:gd name="T1" fmla="*/ 0 h 1"/>
                  <a:gd name="T2" fmla="*/ 7 w 7"/>
                  <a:gd name="T3" fmla="*/ 1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7" y="1"/>
                    </a:lnTo>
                    <a:lnTo>
                      <a:pt x="7" y="0"/>
                    </a:lnTo>
                    <a:lnTo>
                      <a:pt x="0" y="0"/>
                    </a:lnTo>
                    <a:close/>
                  </a:path>
                </a:pathLst>
              </a:custGeom>
              <a:solidFill>
                <a:srgbClr val="000000"/>
              </a:solidFill>
              <a:ln w="9525">
                <a:noFill/>
                <a:round/>
                <a:headEnd/>
                <a:tailEnd/>
              </a:ln>
            </p:spPr>
            <p:txBody>
              <a:bodyPr/>
              <a:lstStyle/>
              <a:p>
                <a:endParaRPr lang="he-IL"/>
              </a:p>
            </p:txBody>
          </p:sp>
          <p:sp>
            <p:nvSpPr>
              <p:cNvPr id="799" name="Freeform 395"/>
              <p:cNvSpPr>
                <a:spLocks/>
              </p:cNvSpPr>
              <p:nvPr/>
            </p:nvSpPr>
            <p:spPr bwMode="auto">
              <a:xfrm>
                <a:off x="4327" y="2561"/>
                <a:ext cx="72" cy="42"/>
              </a:xfrm>
              <a:custGeom>
                <a:avLst/>
                <a:gdLst>
                  <a:gd name="T0" fmla="*/ 5 w 72"/>
                  <a:gd name="T1" fmla="*/ 0 h 42"/>
                  <a:gd name="T2" fmla="*/ 9 w 72"/>
                  <a:gd name="T3" fmla="*/ 4 h 42"/>
                  <a:gd name="T4" fmla="*/ 12 w 72"/>
                  <a:gd name="T5" fmla="*/ 8 h 42"/>
                  <a:gd name="T6" fmla="*/ 20 w 72"/>
                  <a:gd name="T7" fmla="*/ 13 h 42"/>
                  <a:gd name="T8" fmla="*/ 27 w 72"/>
                  <a:gd name="T9" fmla="*/ 18 h 42"/>
                  <a:gd name="T10" fmla="*/ 35 w 72"/>
                  <a:gd name="T11" fmla="*/ 21 h 42"/>
                  <a:gd name="T12" fmla="*/ 53 w 72"/>
                  <a:gd name="T13" fmla="*/ 27 h 42"/>
                  <a:gd name="T14" fmla="*/ 63 w 72"/>
                  <a:gd name="T15" fmla="*/ 31 h 42"/>
                  <a:gd name="T16" fmla="*/ 72 w 72"/>
                  <a:gd name="T17" fmla="*/ 36 h 42"/>
                  <a:gd name="T18" fmla="*/ 69 w 72"/>
                  <a:gd name="T19" fmla="*/ 42 h 42"/>
                  <a:gd name="T20" fmla="*/ 59 w 72"/>
                  <a:gd name="T21" fmla="*/ 38 h 42"/>
                  <a:gd name="T22" fmla="*/ 50 w 72"/>
                  <a:gd name="T23" fmla="*/ 34 h 42"/>
                  <a:gd name="T24" fmla="*/ 33 w 72"/>
                  <a:gd name="T25" fmla="*/ 28 h 42"/>
                  <a:gd name="T26" fmla="*/ 24 w 72"/>
                  <a:gd name="T27" fmla="*/ 24 h 42"/>
                  <a:gd name="T28" fmla="*/ 15 w 72"/>
                  <a:gd name="T29" fmla="*/ 20 h 42"/>
                  <a:gd name="T30" fmla="*/ 7 w 72"/>
                  <a:gd name="T31" fmla="*/ 13 h 42"/>
                  <a:gd name="T32" fmla="*/ 3 w 72"/>
                  <a:gd name="T33" fmla="*/ 9 h 42"/>
                  <a:gd name="T34" fmla="*/ 0 w 72"/>
                  <a:gd name="T35" fmla="*/ 6 h 42"/>
                  <a:gd name="T36" fmla="*/ 5 w 72"/>
                  <a:gd name="T37" fmla="*/ 0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42"/>
                  <a:gd name="T59" fmla="*/ 72 w 72"/>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42">
                    <a:moveTo>
                      <a:pt x="5" y="0"/>
                    </a:moveTo>
                    <a:lnTo>
                      <a:pt x="9" y="4"/>
                    </a:lnTo>
                    <a:lnTo>
                      <a:pt x="12" y="8"/>
                    </a:lnTo>
                    <a:lnTo>
                      <a:pt x="20" y="13"/>
                    </a:lnTo>
                    <a:lnTo>
                      <a:pt x="27" y="18"/>
                    </a:lnTo>
                    <a:lnTo>
                      <a:pt x="35" y="21"/>
                    </a:lnTo>
                    <a:lnTo>
                      <a:pt x="53" y="27"/>
                    </a:lnTo>
                    <a:lnTo>
                      <a:pt x="63" y="31"/>
                    </a:lnTo>
                    <a:lnTo>
                      <a:pt x="72" y="36"/>
                    </a:lnTo>
                    <a:lnTo>
                      <a:pt x="69" y="42"/>
                    </a:lnTo>
                    <a:lnTo>
                      <a:pt x="59" y="38"/>
                    </a:lnTo>
                    <a:lnTo>
                      <a:pt x="50" y="34"/>
                    </a:lnTo>
                    <a:lnTo>
                      <a:pt x="33" y="28"/>
                    </a:lnTo>
                    <a:lnTo>
                      <a:pt x="24" y="24"/>
                    </a:lnTo>
                    <a:lnTo>
                      <a:pt x="15" y="20"/>
                    </a:lnTo>
                    <a:lnTo>
                      <a:pt x="7" y="13"/>
                    </a:lnTo>
                    <a:lnTo>
                      <a:pt x="3" y="9"/>
                    </a:lnTo>
                    <a:lnTo>
                      <a:pt x="0" y="6"/>
                    </a:lnTo>
                    <a:lnTo>
                      <a:pt x="5" y="0"/>
                    </a:lnTo>
                    <a:close/>
                  </a:path>
                </a:pathLst>
              </a:custGeom>
              <a:solidFill>
                <a:srgbClr val="000000"/>
              </a:solidFill>
              <a:ln w="9525">
                <a:noFill/>
                <a:round/>
                <a:headEnd/>
                <a:tailEnd/>
              </a:ln>
            </p:spPr>
            <p:txBody>
              <a:bodyPr/>
              <a:lstStyle/>
              <a:p>
                <a:endParaRPr lang="he-IL"/>
              </a:p>
            </p:txBody>
          </p:sp>
          <p:sp>
            <p:nvSpPr>
              <p:cNvPr id="800" name="Freeform 396"/>
              <p:cNvSpPr>
                <a:spLocks/>
              </p:cNvSpPr>
              <p:nvPr/>
            </p:nvSpPr>
            <p:spPr bwMode="auto">
              <a:xfrm>
                <a:off x="4326" y="2556"/>
                <a:ext cx="7" cy="11"/>
              </a:xfrm>
              <a:custGeom>
                <a:avLst/>
                <a:gdLst>
                  <a:gd name="T0" fmla="*/ 0 w 7"/>
                  <a:gd name="T1" fmla="*/ 7 h 11"/>
                  <a:gd name="T2" fmla="*/ 1 w 7"/>
                  <a:gd name="T3" fmla="*/ 0 h 11"/>
                  <a:gd name="T4" fmla="*/ 6 w 7"/>
                  <a:gd name="T5" fmla="*/ 5 h 11"/>
                  <a:gd name="T6" fmla="*/ 1 w 7"/>
                  <a:gd name="T7" fmla="*/ 11 h 11"/>
                  <a:gd name="T8" fmla="*/ 7 w 7"/>
                  <a:gd name="T9" fmla="*/ 9 h 11"/>
                  <a:gd name="T10" fmla="*/ 0 w 7"/>
                  <a:gd name="T11" fmla="*/ 7 h 11"/>
                  <a:gd name="T12" fmla="*/ 0 60000 65536"/>
                  <a:gd name="T13" fmla="*/ 0 60000 65536"/>
                  <a:gd name="T14" fmla="*/ 0 60000 65536"/>
                  <a:gd name="T15" fmla="*/ 0 60000 65536"/>
                  <a:gd name="T16" fmla="*/ 0 60000 65536"/>
                  <a:gd name="T17" fmla="*/ 0 60000 65536"/>
                  <a:gd name="T18" fmla="*/ 0 w 7"/>
                  <a:gd name="T19" fmla="*/ 0 h 11"/>
                  <a:gd name="T20" fmla="*/ 7 w 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7" h="11">
                    <a:moveTo>
                      <a:pt x="0" y="7"/>
                    </a:moveTo>
                    <a:lnTo>
                      <a:pt x="1" y="0"/>
                    </a:lnTo>
                    <a:lnTo>
                      <a:pt x="6" y="5"/>
                    </a:lnTo>
                    <a:lnTo>
                      <a:pt x="1" y="11"/>
                    </a:lnTo>
                    <a:lnTo>
                      <a:pt x="7" y="9"/>
                    </a:lnTo>
                    <a:lnTo>
                      <a:pt x="0" y="7"/>
                    </a:lnTo>
                    <a:close/>
                  </a:path>
                </a:pathLst>
              </a:custGeom>
              <a:solidFill>
                <a:srgbClr val="000000"/>
              </a:solidFill>
              <a:ln w="9525">
                <a:noFill/>
                <a:round/>
                <a:headEnd/>
                <a:tailEnd/>
              </a:ln>
            </p:spPr>
            <p:txBody>
              <a:bodyPr/>
              <a:lstStyle/>
              <a:p>
                <a:endParaRPr lang="he-IL"/>
              </a:p>
            </p:txBody>
          </p:sp>
          <p:sp>
            <p:nvSpPr>
              <p:cNvPr id="801" name="Freeform 397"/>
              <p:cNvSpPr>
                <a:spLocks/>
              </p:cNvSpPr>
              <p:nvPr/>
            </p:nvSpPr>
            <p:spPr bwMode="auto">
              <a:xfrm>
                <a:off x="4396" y="2597"/>
                <a:ext cx="77" cy="95"/>
              </a:xfrm>
              <a:custGeom>
                <a:avLst/>
                <a:gdLst>
                  <a:gd name="T0" fmla="*/ 3 w 77"/>
                  <a:gd name="T1" fmla="*/ 0 h 95"/>
                  <a:gd name="T2" fmla="*/ 17 w 77"/>
                  <a:gd name="T3" fmla="*/ 8 h 95"/>
                  <a:gd name="T4" fmla="*/ 30 w 77"/>
                  <a:gd name="T5" fmla="*/ 17 h 95"/>
                  <a:gd name="T6" fmla="*/ 36 w 77"/>
                  <a:gd name="T7" fmla="*/ 21 h 95"/>
                  <a:gd name="T8" fmla="*/ 43 w 77"/>
                  <a:gd name="T9" fmla="*/ 26 h 95"/>
                  <a:gd name="T10" fmla="*/ 48 w 77"/>
                  <a:gd name="T11" fmla="*/ 31 h 95"/>
                  <a:gd name="T12" fmla="*/ 53 w 77"/>
                  <a:gd name="T13" fmla="*/ 37 h 95"/>
                  <a:gd name="T14" fmla="*/ 58 w 77"/>
                  <a:gd name="T15" fmla="*/ 43 h 95"/>
                  <a:gd name="T16" fmla="*/ 62 w 77"/>
                  <a:gd name="T17" fmla="*/ 49 h 95"/>
                  <a:gd name="T18" fmla="*/ 66 w 77"/>
                  <a:gd name="T19" fmla="*/ 55 h 95"/>
                  <a:gd name="T20" fmla="*/ 68 w 77"/>
                  <a:gd name="T21" fmla="*/ 59 h 95"/>
                  <a:gd name="T22" fmla="*/ 69 w 77"/>
                  <a:gd name="T23" fmla="*/ 62 h 95"/>
                  <a:gd name="T24" fmla="*/ 72 w 77"/>
                  <a:gd name="T25" fmla="*/ 70 h 95"/>
                  <a:gd name="T26" fmla="*/ 74 w 77"/>
                  <a:gd name="T27" fmla="*/ 77 h 95"/>
                  <a:gd name="T28" fmla="*/ 76 w 77"/>
                  <a:gd name="T29" fmla="*/ 86 h 95"/>
                  <a:gd name="T30" fmla="*/ 77 w 77"/>
                  <a:gd name="T31" fmla="*/ 94 h 95"/>
                  <a:gd name="T32" fmla="*/ 69 w 77"/>
                  <a:gd name="T33" fmla="*/ 95 h 95"/>
                  <a:gd name="T34" fmla="*/ 68 w 77"/>
                  <a:gd name="T35" fmla="*/ 87 h 95"/>
                  <a:gd name="T36" fmla="*/ 67 w 77"/>
                  <a:gd name="T37" fmla="*/ 79 h 95"/>
                  <a:gd name="T38" fmla="*/ 65 w 77"/>
                  <a:gd name="T39" fmla="*/ 72 h 95"/>
                  <a:gd name="T40" fmla="*/ 62 w 77"/>
                  <a:gd name="T41" fmla="*/ 65 h 95"/>
                  <a:gd name="T42" fmla="*/ 61 w 77"/>
                  <a:gd name="T43" fmla="*/ 62 h 95"/>
                  <a:gd name="T44" fmla="*/ 59 w 77"/>
                  <a:gd name="T45" fmla="*/ 59 h 95"/>
                  <a:gd name="T46" fmla="*/ 56 w 77"/>
                  <a:gd name="T47" fmla="*/ 53 h 95"/>
                  <a:gd name="T48" fmla="*/ 52 w 77"/>
                  <a:gd name="T49" fmla="*/ 47 h 95"/>
                  <a:gd name="T50" fmla="*/ 48 w 77"/>
                  <a:gd name="T51" fmla="*/ 42 h 95"/>
                  <a:gd name="T52" fmla="*/ 43 w 77"/>
                  <a:gd name="T53" fmla="*/ 37 h 95"/>
                  <a:gd name="T54" fmla="*/ 37 w 77"/>
                  <a:gd name="T55" fmla="*/ 32 h 95"/>
                  <a:gd name="T56" fmla="*/ 32 w 77"/>
                  <a:gd name="T57" fmla="*/ 27 h 95"/>
                  <a:gd name="T58" fmla="*/ 26 w 77"/>
                  <a:gd name="T59" fmla="*/ 23 h 95"/>
                  <a:gd name="T60" fmla="*/ 13 w 77"/>
                  <a:gd name="T61" fmla="*/ 14 h 95"/>
                  <a:gd name="T62" fmla="*/ 0 w 77"/>
                  <a:gd name="T63" fmla="*/ 6 h 95"/>
                  <a:gd name="T64" fmla="*/ 3 w 77"/>
                  <a:gd name="T65" fmla="*/ 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95"/>
                  <a:gd name="T101" fmla="*/ 77 w 77"/>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95">
                    <a:moveTo>
                      <a:pt x="3" y="0"/>
                    </a:moveTo>
                    <a:lnTo>
                      <a:pt x="17" y="8"/>
                    </a:lnTo>
                    <a:lnTo>
                      <a:pt x="30" y="17"/>
                    </a:lnTo>
                    <a:lnTo>
                      <a:pt x="36" y="21"/>
                    </a:lnTo>
                    <a:lnTo>
                      <a:pt x="43" y="26"/>
                    </a:lnTo>
                    <a:lnTo>
                      <a:pt x="48" y="31"/>
                    </a:lnTo>
                    <a:lnTo>
                      <a:pt x="53" y="37"/>
                    </a:lnTo>
                    <a:lnTo>
                      <a:pt x="58" y="43"/>
                    </a:lnTo>
                    <a:lnTo>
                      <a:pt x="62" y="49"/>
                    </a:lnTo>
                    <a:lnTo>
                      <a:pt x="66" y="55"/>
                    </a:lnTo>
                    <a:lnTo>
                      <a:pt x="68" y="59"/>
                    </a:lnTo>
                    <a:lnTo>
                      <a:pt x="69" y="62"/>
                    </a:lnTo>
                    <a:lnTo>
                      <a:pt x="72" y="70"/>
                    </a:lnTo>
                    <a:lnTo>
                      <a:pt x="74" y="77"/>
                    </a:lnTo>
                    <a:lnTo>
                      <a:pt x="76" y="86"/>
                    </a:lnTo>
                    <a:lnTo>
                      <a:pt x="77" y="94"/>
                    </a:lnTo>
                    <a:lnTo>
                      <a:pt x="69" y="95"/>
                    </a:lnTo>
                    <a:lnTo>
                      <a:pt x="68" y="87"/>
                    </a:lnTo>
                    <a:lnTo>
                      <a:pt x="67" y="79"/>
                    </a:lnTo>
                    <a:lnTo>
                      <a:pt x="65" y="72"/>
                    </a:lnTo>
                    <a:lnTo>
                      <a:pt x="62" y="65"/>
                    </a:lnTo>
                    <a:lnTo>
                      <a:pt x="61" y="62"/>
                    </a:lnTo>
                    <a:lnTo>
                      <a:pt x="59" y="59"/>
                    </a:lnTo>
                    <a:lnTo>
                      <a:pt x="56" y="53"/>
                    </a:lnTo>
                    <a:lnTo>
                      <a:pt x="52" y="47"/>
                    </a:lnTo>
                    <a:lnTo>
                      <a:pt x="48" y="42"/>
                    </a:lnTo>
                    <a:lnTo>
                      <a:pt x="43" y="37"/>
                    </a:lnTo>
                    <a:lnTo>
                      <a:pt x="37" y="32"/>
                    </a:lnTo>
                    <a:lnTo>
                      <a:pt x="32" y="27"/>
                    </a:lnTo>
                    <a:lnTo>
                      <a:pt x="26" y="23"/>
                    </a:lnTo>
                    <a:lnTo>
                      <a:pt x="13" y="14"/>
                    </a:lnTo>
                    <a:lnTo>
                      <a:pt x="0" y="6"/>
                    </a:lnTo>
                    <a:lnTo>
                      <a:pt x="3" y="0"/>
                    </a:lnTo>
                    <a:close/>
                  </a:path>
                </a:pathLst>
              </a:custGeom>
              <a:solidFill>
                <a:srgbClr val="000000"/>
              </a:solidFill>
              <a:ln w="9525">
                <a:noFill/>
                <a:round/>
                <a:headEnd/>
                <a:tailEnd/>
              </a:ln>
            </p:spPr>
            <p:txBody>
              <a:bodyPr/>
              <a:lstStyle/>
              <a:p>
                <a:endParaRPr lang="he-IL"/>
              </a:p>
            </p:txBody>
          </p:sp>
          <p:sp>
            <p:nvSpPr>
              <p:cNvPr id="802" name="Freeform 398"/>
              <p:cNvSpPr>
                <a:spLocks/>
              </p:cNvSpPr>
              <p:nvPr/>
            </p:nvSpPr>
            <p:spPr bwMode="auto">
              <a:xfrm>
                <a:off x="4396" y="2597"/>
                <a:ext cx="3" cy="6"/>
              </a:xfrm>
              <a:custGeom>
                <a:avLst/>
                <a:gdLst>
                  <a:gd name="T0" fmla="*/ 3 w 3"/>
                  <a:gd name="T1" fmla="*/ 0 h 6"/>
                  <a:gd name="T2" fmla="*/ 0 w 3"/>
                  <a:gd name="T3" fmla="*/ 6 h 6"/>
                  <a:gd name="T4" fmla="*/ 3 w 3"/>
                  <a:gd name="T5" fmla="*/ 0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3" y="0"/>
                    </a:moveTo>
                    <a:lnTo>
                      <a:pt x="0" y="6"/>
                    </a:lnTo>
                    <a:lnTo>
                      <a:pt x="3" y="0"/>
                    </a:lnTo>
                    <a:close/>
                  </a:path>
                </a:pathLst>
              </a:custGeom>
              <a:solidFill>
                <a:srgbClr val="000000"/>
              </a:solidFill>
              <a:ln w="9525">
                <a:noFill/>
                <a:round/>
                <a:headEnd/>
                <a:tailEnd/>
              </a:ln>
            </p:spPr>
            <p:txBody>
              <a:bodyPr/>
              <a:lstStyle/>
              <a:p>
                <a:endParaRPr lang="he-IL"/>
              </a:p>
            </p:txBody>
          </p:sp>
          <p:sp>
            <p:nvSpPr>
              <p:cNvPr id="803" name="Rectangle 399"/>
              <p:cNvSpPr>
                <a:spLocks noChangeArrowheads="1"/>
              </p:cNvSpPr>
              <p:nvPr/>
            </p:nvSpPr>
            <p:spPr bwMode="auto">
              <a:xfrm>
                <a:off x="4465" y="2692"/>
                <a:ext cx="8" cy="33"/>
              </a:xfrm>
              <a:prstGeom prst="rect">
                <a:avLst/>
              </a:prstGeom>
              <a:solidFill>
                <a:srgbClr val="000000"/>
              </a:solidFill>
              <a:ln w="9525">
                <a:noFill/>
                <a:miter lim="800000"/>
                <a:headEnd/>
                <a:tailEnd/>
              </a:ln>
            </p:spPr>
            <p:txBody>
              <a:bodyPr/>
              <a:lstStyle/>
              <a:p>
                <a:endParaRPr lang="he-IL"/>
              </a:p>
            </p:txBody>
          </p:sp>
          <p:sp>
            <p:nvSpPr>
              <p:cNvPr id="804" name="Freeform 400"/>
              <p:cNvSpPr>
                <a:spLocks/>
              </p:cNvSpPr>
              <p:nvPr/>
            </p:nvSpPr>
            <p:spPr bwMode="auto">
              <a:xfrm>
                <a:off x="4465" y="2691"/>
                <a:ext cx="8" cy="1"/>
              </a:xfrm>
              <a:custGeom>
                <a:avLst/>
                <a:gdLst>
                  <a:gd name="T0" fmla="*/ 8 w 8"/>
                  <a:gd name="T1" fmla="*/ 0 h 1"/>
                  <a:gd name="T2" fmla="*/ 8 w 8"/>
                  <a:gd name="T3" fmla="*/ 1 h 1"/>
                  <a:gd name="T4" fmla="*/ 0 w 8"/>
                  <a:gd name="T5" fmla="*/ 1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1"/>
                    </a:lnTo>
                    <a:lnTo>
                      <a:pt x="8" y="0"/>
                    </a:lnTo>
                    <a:close/>
                  </a:path>
                </a:pathLst>
              </a:custGeom>
              <a:solidFill>
                <a:srgbClr val="000000"/>
              </a:solidFill>
              <a:ln w="9525">
                <a:noFill/>
                <a:round/>
                <a:headEnd/>
                <a:tailEnd/>
              </a:ln>
            </p:spPr>
            <p:txBody>
              <a:bodyPr/>
              <a:lstStyle/>
              <a:p>
                <a:endParaRPr lang="he-IL"/>
              </a:p>
            </p:txBody>
          </p:sp>
          <p:sp>
            <p:nvSpPr>
              <p:cNvPr id="805" name="Freeform 401"/>
              <p:cNvSpPr>
                <a:spLocks/>
              </p:cNvSpPr>
              <p:nvPr/>
            </p:nvSpPr>
            <p:spPr bwMode="auto">
              <a:xfrm>
                <a:off x="4452" y="2722"/>
                <a:ext cx="20" cy="40"/>
              </a:xfrm>
              <a:custGeom>
                <a:avLst/>
                <a:gdLst>
                  <a:gd name="T0" fmla="*/ 20 w 20"/>
                  <a:gd name="T1" fmla="*/ 4 h 40"/>
                  <a:gd name="T2" fmla="*/ 13 w 20"/>
                  <a:gd name="T3" fmla="*/ 0 h 40"/>
                  <a:gd name="T4" fmla="*/ 0 w 20"/>
                  <a:gd name="T5" fmla="*/ 38 h 40"/>
                  <a:gd name="T6" fmla="*/ 7 w 20"/>
                  <a:gd name="T7" fmla="*/ 40 h 40"/>
                  <a:gd name="T8" fmla="*/ 20 w 20"/>
                  <a:gd name="T9" fmla="*/ 4 h 40"/>
                  <a:gd name="T10" fmla="*/ 0 60000 65536"/>
                  <a:gd name="T11" fmla="*/ 0 60000 65536"/>
                  <a:gd name="T12" fmla="*/ 0 60000 65536"/>
                  <a:gd name="T13" fmla="*/ 0 60000 65536"/>
                  <a:gd name="T14" fmla="*/ 0 60000 65536"/>
                  <a:gd name="T15" fmla="*/ 0 w 20"/>
                  <a:gd name="T16" fmla="*/ 0 h 40"/>
                  <a:gd name="T17" fmla="*/ 20 w 20"/>
                  <a:gd name="T18" fmla="*/ 40 h 40"/>
                </a:gdLst>
                <a:ahLst/>
                <a:cxnLst>
                  <a:cxn ang="T10">
                    <a:pos x="T0" y="T1"/>
                  </a:cxn>
                  <a:cxn ang="T11">
                    <a:pos x="T2" y="T3"/>
                  </a:cxn>
                  <a:cxn ang="T12">
                    <a:pos x="T4" y="T5"/>
                  </a:cxn>
                  <a:cxn ang="T13">
                    <a:pos x="T6" y="T7"/>
                  </a:cxn>
                  <a:cxn ang="T14">
                    <a:pos x="T8" y="T9"/>
                  </a:cxn>
                </a:cxnLst>
                <a:rect l="T15" t="T16" r="T17" b="T18"/>
                <a:pathLst>
                  <a:path w="20" h="40">
                    <a:moveTo>
                      <a:pt x="20" y="4"/>
                    </a:moveTo>
                    <a:lnTo>
                      <a:pt x="13" y="0"/>
                    </a:lnTo>
                    <a:lnTo>
                      <a:pt x="0" y="38"/>
                    </a:lnTo>
                    <a:lnTo>
                      <a:pt x="7" y="40"/>
                    </a:lnTo>
                    <a:lnTo>
                      <a:pt x="20" y="4"/>
                    </a:lnTo>
                    <a:close/>
                  </a:path>
                </a:pathLst>
              </a:custGeom>
              <a:solidFill>
                <a:srgbClr val="000000"/>
              </a:solidFill>
              <a:ln w="9525">
                <a:noFill/>
                <a:round/>
                <a:headEnd/>
                <a:tailEnd/>
              </a:ln>
            </p:spPr>
            <p:txBody>
              <a:bodyPr/>
              <a:lstStyle/>
              <a:p>
                <a:endParaRPr lang="he-IL"/>
              </a:p>
            </p:txBody>
          </p:sp>
          <p:sp>
            <p:nvSpPr>
              <p:cNvPr id="806" name="Freeform 402"/>
              <p:cNvSpPr>
                <a:spLocks/>
              </p:cNvSpPr>
              <p:nvPr/>
            </p:nvSpPr>
            <p:spPr bwMode="auto">
              <a:xfrm>
                <a:off x="4465" y="2722"/>
                <a:ext cx="8" cy="4"/>
              </a:xfrm>
              <a:custGeom>
                <a:avLst/>
                <a:gdLst>
                  <a:gd name="T0" fmla="*/ 8 w 8"/>
                  <a:gd name="T1" fmla="*/ 3 h 4"/>
                  <a:gd name="T2" fmla="*/ 8 w 8"/>
                  <a:gd name="T3" fmla="*/ 4 h 4"/>
                  <a:gd name="T4" fmla="*/ 7 w 8"/>
                  <a:gd name="T5" fmla="*/ 4 h 4"/>
                  <a:gd name="T6" fmla="*/ 0 w 8"/>
                  <a:gd name="T7" fmla="*/ 0 h 4"/>
                  <a:gd name="T8" fmla="*/ 0 w 8"/>
                  <a:gd name="T9" fmla="*/ 3 h 4"/>
                  <a:gd name="T10" fmla="*/ 8 w 8"/>
                  <a:gd name="T11" fmla="*/ 3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8" y="3"/>
                    </a:moveTo>
                    <a:lnTo>
                      <a:pt x="8" y="4"/>
                    </a:lnTo>
                    <a:lnTo>
                      <a:pt x="7" y="4"/>
                    </a:lnTo>
                    <a:lnTo>
                      <a:pt x="0" y="0"/>
                    </a:lnTo>
                    <a:lnTo>
                      <a:pt x="0" y="3"/>
                    </a:lnTo>
                    <a:lnTo>
                      <a:pt x="8" y="3"/>
                    </a:lnTo>
                    <a:close/>
                  </a:path>
                </a:pathLst>
              </a:custGeom>
              <a:solidFill>
                <a:srgbClr val="000000"/>
              </a:solidFill>
              <a:ln w="9525">
                <a:noFill/>
                <a:round/>
                <a:headEnd/>
                <a:tailEnd/>
              </a:ln>
            </p:spPr>
            <p:txBody>
              <a:bodyPr/>
              <a:lstStyle/>
              <a:p>
                <a:endParaRPr lang="he-IL"/>
              </a:p>
            </p:txBody>
          </p:sp>
          <p:sp>
            <p:nvSpPr>
              <p:cNvPr id="807" name="Freeform 403"/>
              <p:cNvSpPr>
                <a:spLocks/>
              </p:cNvSpPr>
              <p:nvPr/>
            </p:nvSpPr>
            <p:spPr bwMode="auto">
              <a:xfrm>
                <a:off x="4451" y="2760"/>
                <a:ext cx="8" cy="2"/>
              </a:xfrm>
              <a:custGeom>
                <a:avLst/>
                <a:gdLst>
                  <a:gd name="T0" fmla="*/ 8 w 8"/>
                  <a:gd name="T1" fmla="*/ 2 h 2"/>
                  <a:gd name="T2" fmla="*/ 0 w 8"/>
                  <a:gd name="T3" fmla="*/ 1 h 2"/>
                  <a:gd name="T4" fmla="*/ 8 w 8"/>
                  <a:gd name="T5" fmla="*/ 0 h 2"/>
                  <a:gd name="T6" fmla="*/ 1 w 8"/>
                  <a:gd name="T7" fmla="*/ 0 h 2"/>
                  <a:gd name="T8" fmla="*/ 8 w 8"/>
                  <a:gd name="T9" fmla="*/ 2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2"/>
                    </a:moveTo>
                    <a:lnTo>
                      <a:pt x="0" y="1"/>
                    </a:lnTo>
                    <a:lnTo>
                      <a:pt x="8" y="0"/>
                    </a:lnTo>
                    <a:lnTo>
                      <a:pt x="1" y="0"/>
                    </a:lnTo>
                    <a:lnTo>
                      <a:pt x="8" y="2"/>
                    </a:lnTo>
                    <a:close/>
                  </a:path>
                </a:pathLst>
              </a:custGeom>
              <a:solidFill>
                <a:srgbClr val="000000"/>
              </a:solidFill>
              <a:ln w="9525">
                <a:noFill/>
                <a:round/>
                <a:headEnd/>
                <a:tailEnd/>
              </a:ln>
            </p:spPr>
            <p:txBody>
              <a:bodyPr/>
              <a:lstStyle/>
              <a:p>
                <a:endParaRPr lang="he-IL"/>
              </a:p>
            </p:txBody>
          </p:sp>
          <p:sp>
            <p:nvSpPr>
              <p:cNvPr id="808" name="Freeform 404"/>
              <p:cNvSpPr>
                <a:spLocks/>
              </p:cNvSpPr>
              <p:nvPr/>
            </p:nvSpPr>
            <p:spPr bwMode="auto">
              <a:xfrm>
                <a:off x="4429" y="2434"/>
                <a:ext cx="83" cy="241"/>
              </a:xfrm>
              <a:custGeom>
                <a:avLst/>
                <a:gdLst>
                  <a:gd name="T0" fmla="*/ 9 w 83"/>
                  <a:gd name="T1" fmla="*/ 192 h 241"/>
                  <a:gd name="T2" fmla="*/ 6 w 83"/>
                  <a:gd name="T3" fmla="*/ 187 h 241"/>
                  <a:gd name="T4" fmla="*/ 4 w 83"/>
                  <a:gd name="T5" fmla="*/ 181 h 241"/>
                  <a:gd name="T6" fmla="*/ 3 w 83"/>
                  <a:gd name="T7" fmla="*/ 173 h 241"/>
                  <a:gd name="T8" fmla="*/ 1 w 83"/>
                  <a:gd name="T9" fmla="*/ 165 h 241"/>
                  <a:gd name="T10" fmla="*/ 0 w 83"/>
                  <a:gd name="T11" fmla="*/ 156 h 241"/>
                  <a:gd name="T12" fmla="*/ 0 w 83"/>
                  <a:gd name="T13" fmla="*/ 146 h 241"/>
                  <a:gd name="T14" fmla="*/ 0 w 83"/>
                  <a:gd name="T15" fmla="*/ 140 h 241"/>
                  <a:gd name="T16" fmla="*/ 0 w 83"/>
                  <a:gd name="T17" fmla="*/ 135 h 241"/>
                  <a:gd name="T18" fmla="*/ 2 w 83"/>
                  <a:gd name="T19" fmla="*/ 123 h 241"/>
                  <a:gd name="T20" fmla="*/ 3 w 83"/>
                  <a:gd name="T21" fmla="*/ 117 h 241"/>
                  <a:gd name="T22" fmla="*/ 4 w 83"/>
                  <a:gd name="T23" fmla="*/ 110 h 241"/>
                  <a:gd name="T24" fmla="*/ 9 w 83"/>
                  <a:gd name="T25" fmla="*/ 96 h 241"/>
                  <a:gd name="T26" fmla="*/ 14 w 83"/>
                  <a:gd name="T27" fmla="*/ 82 h 241"/>
                  <a:gd name="T28" fmla="*/ 21 w 83"/>
                  <a:gd name="T29" fmla="*/ 67 h 241"/>
                  <a:gd name="T30" fmla="*/ 25 w 83"/>
                  <a:gd name="T31" fmla="*/ 59 h 241"/>
                  <a:gd name="T32" fmla="*/ 29 w 83"/>
                  <a:gd name="T33" fmla="*/ 51 h 241"/>
                  <a:gd name="T34" fmla="*/ 34 w 83"/>
                  <a:gd name="T35" fmla="*/ 43 h 241"/>
                  <a:gd name="T36" fmla="*/ 40 w 83"/>
                  <a:gd name="T37" fmla="*/ 35 h 241"/>
                  <a:gd name="T38" fmla="*/ 52 w 83"/>
                  <a:gd name="T39" fmla="*/ 17 h 241"/>
                  <a:gd name="T40" fmla="*/ 67 w 83"/>
                  <a:gd name="T41" fmla="*/ 0 h 241"/>
                  <a:gd name="T42" fmla="*/ 69 w 83"/>
                  <a:gd name="T43" fmla="*/ 13 h 241"/>
                  <a:gd name="T44" fmla="*/ 71 w 83"/>
                  <a:gd name="T45" fmla="*/ 24 h 241"/>
                  <a:gd name="T46" fmla="*/ 74 w 83"/>
                  <a:gd name="T47" fmla="*/ 35 h 241"/>
                  <a:gd name="T48" fmla="*/ 76 w 83"/>
                  <a:gd name="T49" fmla="*/ 44 h 241"/>
                  <a:gd name="T50" fmla="*/ 79 w 83"/>
                  <a:gd name="T51" fmla="*/ 54 h 241"/>
                  <a:gd name="T52" fmla="*/ 81 w 83"/>
                  <a:gd name="T53" fmla="*/ 65 h 241"/>
                  <a:gd name="T54" fmla="*/ 82 w 83"/>
                  <a:gd name="T55" fmla="*/ 76 h 241"/>
                  <a:gd name="T56" fmla="*/ 83 w 83"/>
                  <a:gd name="T57" fmla="*/ 89 h 241"/>
                  <a:gd name="T58" fmla="*/ 83 w 83"/>
                  <a:gd name="T59" fmla="*/ 134 h 241"/>
                  <a:gd name="T60" fmla="*/ 83 w 83"/>
                  <a:gd name="T61" fmla="*/ 145 h 241"/>
                  <a:gd name="T62" fmla="*/ 82 w 83"/>
                  <a:gd name="T63" fmla="*/ 156 h 241"/>
                  <a:gd name="T64" fmla="*/ 81 w 83"/>
                  <a:gd name="T65" fmla="*/ 166 h 241"/>
                  <a:gd name="T66" fmla="*/ 80 w 83"/>
                  <a:gd name="T67" fmla="*/ 176 h 241"/>
                  <a:gd name="T68" fmla="*/ 77 w 83"/>
                  <a:gd name="T69" fmla="*/ 186 h 241"/>
                  <a:gd name="T70" fmla="*/ 75 w 83"/>
                  <a:gd name="T71" fmla="*/ 195 h 241"/>
                  <a:gd name="T72" fmla="*/ 71 w 83"/>
                  <a:gd name="T73" fmla="*/ 204 h 241"/>
                  <a:gd name="T74" fmla="*/ 67 w 83"/>
                  <a:gd name="T75" fmla="*/ 212 h 241"/>
                  <a:gd name="T76" fmla="*/ 62 w 83"/>
                  <a:gd name="T77" fmla="*/ 220 h 241"/>
                  <a:gd name="T78" fmla="*/ 56 w 83"/>
                  <a:gd name="T79" fmla="*/ 227 h 241"/>
                  <a:gd name="T80" fmla="*/ 52 w 83"/>
                  <a:gd name="T81" fmla="*/ 231 h 241"/>
                  <a:gd name="T82" fmla="*/ 48 w 83"/>
                  <a:gd name="T83" fmla="*/ 234 h 241"/>
                  <a:gd name="T84" fmla="*/ 40 w 83"/>
                  <a:gd name="T85" fmla="*/ 241 h 241"/>
                  <a:gd name="T86" fmla="*/ 9 w 83"/>
                  <a:gd name="T87" fmla="*/ 192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241"/>
                  <a:gd name="T134" fmla="*/ 83 w 83"/>
                  <a:gd name="T135" fmla="*/ 241 h 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241">
                    <a:moveTo>
                      <a:pt x="9" y="192"/>
                    </a:moveTo>
                    <a:lnTo>
                      <a:pt x="6" y="187"/>
                    </a:lnTo>
                    <a:lnTo>
                      <a:pt x="4" y="181"/>
                    </a:lnTo>
                    <a:lnTo>
                      <a:pt x="3" y="173"/>
                    </a:lnTo>
                    <a:lnTo>
                      <a:pt x="1" y="165"/>
                    </a:lnTo>
                    <a:lnTo>
                      <a:pt x="0" y="156"/>
                    </a:lnTo>
                    <a:lnTo>
                      <a:pt x="0" y="146"/>
                    </a:lnTo>
                    <a:lnTo>
                      <a:pt x="0" y="140"/>
                    </a:lnTo>
                    <a:lnTo>
                      <a:pt x="0" y="135"/>
                    </a:lnTo>
                    <a:lnTo>
                      <a:pt x="2" y="123"/>
                    </a:lnTo>
                    <a:lnTo>
                      <a:pt x="3" y="117"/>
                    </a:lnTo>
                    <a:lnTo>
                      <a:pt x="4" y="110"/>
                    </a:lnTo>
                    <a:lnTo>
                      <a:pt x="9" y="96"/>
                    </a:lnTo>
                    <a:lnTo>
                      <a:pt x="14" y="82"/>
                    </a:lnTo>
                    <a:lnTo>
                      <a:pt x="21" y="67"/>
                    </a:lnTo>
                    <a:lnTo>
                      <a:pt x="25" y="59"/>
                    </a:lnTo>
                    <a:lnTo>
                      <a:pt x="29" y="51"/>
                    </a:lnTo>
                    <a:lnTo>
                      <a:pt x="34" y="43"/>
                    </a:lnTo>
                    <a:lnTo>
                      <a:pt x="40" y="35"/>
                    </a:lnTo>
                    <a:lnTo>
                      <a:pt x="52" y="17"/>
                    </a:lnTo>
                    <a:lnTo>
                      <a:pt x="67" y="0"/>
                    </a:lnTo>
                    <a:lnTo>
                      <a:pt x="69" y="13"/>
                    </a:lnTo>
                    <a:lnTo>
                      <a:pt x="71" y="24"/>
                    </a:lnTo>
                    <a:lnTo>
                      <a:pt x="74" y="35"/>
                    </a:lnTo>
                    <a:lnTo>
                      <a:pt x="76" y="44"/>
                    </a:lnTo>
                    <a:lnTo>
                      <a:pt x="79" y="54"/>
                    </a:lnTo>
                    <a:lnTo>
                      <a:pt x="81" y="65"/>
                    </a:lnTo>
                    <a:lnTo>
                      <a:pt x="82" y="76"/>
                    </a:lnTo>
                    <a:lnTo>
                      <a:pt x="83" y="89"/>
                    </a:lnTo>
                    <a:lnTo>
                      <a:pt x="83" y="134"/>
                    </a:lnTo>
                    <a:lnTo>
                      <a:pt x="83" y="145"/>
                    </a:lnTo>
                    <a:lnTo>
                      <a:pt x="82" y="156"/>
                    </a:lnTo>
                    <a:lnTo>
                      <a:pt x="81" y="166"/>
                    </a:lnTo>
                    <a:lnTo>
                      <a:pt x="80" y="176"/>
                    </a:lnTo>
                    <a:lnTo>
                      <a:pt x="77" y="186"/>
                    </a:lnTo>
                    <a:lnTo>
                      <a:pt x="75" y="195"/>
                    </a:lnTo>
                    <a:lnTo>
                      <a:pt x="71" y="204"/>
                    </a:lnTo>
                    <a:lnTo>
                      <a:pt x="67" y="212"/>
                    </a:lnTo>
                    <a:lnTo>
                      <a:pt x="62" y="220"/>
                    </a:lnTo>
                    <a:lnTo>
                      <a:pt x="56" y="227"/>
                    </a:lnTo>
                    <a:lnTo>
                      <a:pt x="52" y="231"/>
                    </a:lnTo>
                    <a:lnTo>
                      <a:pt x="48" y="234"/>
                    </a:lnTo>
                    <a:lnTo>
                      <a:pt x="40" y="241"/>
                    </a:lnTo>
                    <a:lnTo>
                      <a:pt x="9" y="192"/>
                    </a:lnTo>
                    <a:close/>
                  </a:path>
                </a:pathLst>
              </a:custGeom>
              <a:solidFill>
                <a:srgbClr val="FFFFFF"/>
              </a:solidFill>
              <a:ln w="9525">
                <a:noFill/>
                <a:round/>
                <a:headEnd/>
                <a:tailEnd/>
              </a:ln>
            </p:spPr>
            <p:txBody>
              <a:bodyPr/>
              <a:lstStyle/>
              <a:p>
                <a:endParaRPr lang="he-IL"/>
              </a:p>
            </p:txBody>
          </p:sp>
          <p:sp>
            <p:nvSpPr>
              <p:cNvPr id="809" name="Freeform 405"/>
              <p:cNvSpPr>
                <a:spLocks/>
              </p:cNvSpPr>
              <p:nvPr/>
            </p:nvSpPr>
            <p:spPr bwMode="auto">
              <a:xfrm>
                <a:off x="4425" y="2431"/>
                <a:ext cx="74" cy="196"/>
              </a:xfrm>
              <a:custGeom>
                <a:avLst/>
                <a:gdLst>
                  <a:gd name="T0" fmla="*/ 8 w 74"/>
                  <a:gd name="T1" fmla="*/ 196 h 196"/>
                  <a:gd name="T2" fmla="*/ 7 w 74"/>
                  <a:gd name="T3" fmla="*/ 191 h 196"/>
                  <a:gd name="T4" fmla="*/ 5 w 74"/>
                  <a:gd name="T5" fmla="*/ 185 h 196"/>
                  <a:gd name="T6" fmla="*/ 3 w 74"/>
                  <a:gd name="T7" fmla="*/ 177 h 196"/>
                  <a:gd name="T8" fmla="*/ 2 w 74"/>
                  <a:gd name="T9" fmla="*/ 169 h 196"/>
                  <a:gd name="T10" fmla="*/ 1 w 74"/>
                  <a:gd name="T11" fmla="*/ 160 h 196"/>
                  <a:gd name="T12" fmla="*/ 0 w 74"/>
                  <a:gd name="T13" fmla="*/ 149 h 196"/>
                  <a:gd name="T14" fmla="*/ 0 w 74"/>
                  <a:gd name="T15" fmla="*/ 143 h 196"/>
                  <a:gd name="T16" fmla="*/ 1 w 74"/>
                  <a:gd name="T17" fmla="*/ 137 h 196"/>
                  <a:gd name="T18" fmla="*/ 2 w 74"/>
                  <a:gd name="T19" fmla="*/ 125 h 196"/>
                  <a:gd name="T20" fmla="*/ 3 w 74"/>
                  <a:gd name="T21" fmla="*/ 119 h 196"/>
                  <a:gd name="T22" fmla="*/ 4 w 74"/>
                  <a:gd name="T23" fmla="*/ 112 h 196"/>
                  <a:gd name="T24" fmla="*/ 8 w 74"/>
                  <a:gd name="T25" fmla="*/ 98 h 196"/>
                  <a:gd name="T26" fmla="*/ 14 w 74"/>
                  <a:gd name="T27" fmla="*/ 84 h 196"/>
                  <a:gd name="T28" fmla="*/ 21 w 74"/>
                  <a:gd name="T29" fmla="*/ 68 h 196"/>
                  <a:gd name="T30" fmla="*/ 25 w 74"/>
                  <a:gd name="T31" fmla="*/ 60 h 196"/>
                  <a:gd name="T32" fmla="*/ 30 w 74"/>
                  <a:gd name="T33" fmla="*/ 52 h 196"/>
                  <a:gd name="T34" fmla="*/ 35 w 74"/>
                  <a:gd name="T35" fmla="*/ 44 h 196"/>
                  <a:gd name="T36" fmla="*/ 41 w 74"/>
                  <a:gd name="T37" fmla="*/ 35 h 196"/>
                  <a:gd name="T38" fmla="*/ 53 w 74"/>
                  <a:gd name="T39" fmla="*/ 18 h 196"/>
                  <a:gd name="T40" fmla="*/ 68 w 74"/>
                  <a:gd name="T41" fmla="*/ 0 h 196"/>
                  <a:gd name="T42" fmla="*/ 74 w 74"/>
                  <a:gd name="T43" fmla="*/ 5 h 196"/>
                  <a:gd name="T44" fmla="*/ 59 w 74"/>
                  <a:gd name="T45" fmla="*/ 23 h 196"/>
                  <a:gd name="T46" fmla="*/ 47 w 74"/>
                  <a:gd name="T47" fmla="*/ 40 h 196"/>
                  <a:gd name="T48" fmla="*/ 41 w 74"/>
                  <a:gd name="T49" fmla="*/ 48 h 196"/>
                  <a:gd name="T50" fmla="*/ 36 w 74"/>
                  <a:gd name="T51" fmla="*/ 56 h 196"/>
                  <a:gd name="T52" fmla="*/ 32 w 74"/>
                  <a:gd name="T53" fmla="*/ 64 h 196"/>
                  <a:gd name="T54" fmla="*/ 28 w 74"/>
                  <a:gd name="T55" fmla="*/ 72 h 196"/>
                  <a:gd name="T56" fmla="*/ 21 w 74"/>
                  <a:gd name="T57" fmla="*/ 87 h 196"/>
                  <a:gd name="T58" fmla="*/ 16 w 74"/>
                  <a:gd name="T59" fmla="*/ 101 h 196"/>
                  <a:gd name="T60" fmla="*/ 13 w 74"/>
                  <a:gd name="T61" fmla="*/ 114 h 196"/>
                  <a:gd name="T62" fmla="*/ 10 w 74"/>
                  <a:gd name="T63" fmla="*/ 121 h 196"/>
                  <a:gd name="T64" fmla="*/ 9 w 74"/>
                  <a:gd name="T65" fmla="*/ 127 h 196"/>
                  <a:gd name="T66" fmla="*/ 8 w 74"/>
                  <a:gd name="T67" fmla="*/ 138 h 196"/>
                  <a:gd name="T68" fmla="*/ 8 w 74"/>
                  <a:gd name="T69" fmla="*/ 144 h 196"/>
                  <a:gd name="T70" fmla="*/ 8 w 74"/>
                  <a:gd name="T71" fmla="*/ 149 h 196"/>
                  <a:gd name="T72" fmla="*/ 8 w 74"/>
                  <a:gd name="T73" fmla="*/ 159 h 196"/>
                  <a:gd name="T74" fmla="*/ 9 w 74"/>
                  <a:gd name="T75" fmla="*/ 168 h 196"/>
                  <a:gd name="T76" fmla="*/ 10 w 74"/>
                  <a:gd name="T77" fmla="*/ 176 h 196"/>
                  <a:gd name="T78" fmla="*/ 13 w 74"/>
                  <a:gd name="T79" fmla="*/ 183 h 196"/>
                  <a:gd name="T80" fmla="*/ 15 w 74"/>
                  <a:gd name="T81" fmla="*/ 189 h 196"/>
                  <a:gd name="T82" fmla="*/ 16 w 74"/>
                  <a:gd name="T83" fmla="*/ 193 h 196"/>
                  <a:gd name="T84" fmla="*/ 8 w 74"/>
                  <a:gd name="T85" fmla="*/ 196 h 1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
                  <a:gd name="T130" fmla="*/ 0 h 196"/>
                  <a:gd name="T131" fmla="*/ 74 w 74"/>
                  <a:gd name="T132" fmla="*/ 196 h 1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 h="196">
                    <a:moveTo>
                      <a:pt x="8" y="196"/>
                    </a:moveTo>
                    <a:lnTo>
                      <a:pt x="7" y="191"/>
                    </a:lnTo>
                    <a:lnTo>
                      <a:pt x="5" y="185"/>
                    </a:lnTo>
                    <a:lnTo>
                      <a:pt x="3" y="177"/>
                    </a:lnTo>
                    <a:lnTo>
                      <a:pt x="2" y="169"/>
                    </a:lnTo>
                    <a:lnTo>
                      <a:pt x="1" y="160"/>
                    </a:lnTo>
                    <a:lnTo>
                      <a:pt x="0" y="149"/>
                    </a:lnTo>
                    <a:lnTo>
                      <a:pt x="0" y="143"/>
                    </a:lnTo>
                    <a:lnTo>
                      <a:pt x="1" y="137"/>
                    </a:lnTo>
                    <a:lnTo>
                      <a:pt x="2" y="125"/>
                    </a:lnTo>
                    <a:lnTo>
                      <a:pt x="3" y="119"/>
                    </a:lnTo>
                    <a:lnTo>
                      <a:pt x="4" y="112"/>
                    </a:lnTo>
                    <a:lnTo>
                      <a:pt x="8" y="98"/>
                    </a:lnTo>
                    <a:lnTo>
                      <a:pt x="14" y="84"/>
                    </a:lnTo>
                    <a:lnTo>
                      <a:pt x="21" y="68"/>
                    </a:lnTo>
                    <a:lnTo>
                      <a:pt x="25" y="60"/>
                    </a:lnTo>
                    <a:lnTo>
                      <a:pt x="30" y="52"/>
                    </a:lnTo>
                    <a:lnTo>
                      <a:pt x="35" y="44"/>
                    </a:lnTo>
                    <a:lnTo>
                      <a:pt x="41" y="35"/>
                    </a:lnTo>
                    <a:lnTo>
                      <a:pt x="53" y="18"/>
                    </a:lnTo>
                    <a:lnTo>
                      <a:pt x="68" y="0"/>
                    </a:lnTo>
                    <a:lnTo>
                      <a:pt x="74" y="5"/>
                    </a:lnTo>
                    <a:lnTo>
                      <a:pt x="59" y="23"/>
                    </a:lnTo>
                    <a:lnTo>
                      <a:pt x="47" y="40"/>
                    </a:lnTo>
                    <a:lnTo>
                      <a:pt x="41" y="48"/>
                    </a:lnTo>
                    <a:lnTo>
                      <a:pt x="36" y="56"/>
                    </a:lnTo>
                    <a:lnTo>
                      <a:pt x="32" y="64"/>
                    </a:lnTo>
                    <a:lnTo>
                      <a:pt x="28" y="72"/>
                    </a:lnTo>
                    <a:lnTo>
                      <a:pt x="21" y="87"/>
                    </a:lnTo>
                    <a:lnTo>
                      <a:pt x="16" y="101"/>
                    </a:lnTo>
                    <a:lnTo>
                      <a:pt x="13" y="114"/>
                    </a:lnTo>
                    <a:lnTo>
                      <a:pt x="10" y="121"/>
                    </a:lnTo>
                    <a:lnTo>
                      <a:pt x="9" y="127"/>
                    </a:lnTo>
                    <a:lnTo>
                      <a:pt x="8" y="138"/>
                    </a:lnTo>
                    <a:lnTo>
                      <a:pt x="8" y="144"/>
                    </a:lnTo>
                    <a:lnTo>
                      <a:pt x="8" y="149"/>
                    </a:lnTo>
                    <a:lnTo>
                      <a:pt x="8" y="159"/>
                    </a:lnTo>
                    <a:lnTo>
                      <a:pt x="9" y="168"/>
                    </a:lnTo>
                    <a:lnTo>
                      <a:pt x="10" y="176"/>
                    </a:lnTo>
                    <a:lnTo>
                      <a:pt x="13" y="183"/>
                    </a:lnTo>
                    <a:lnTo>
                      <a:pt x="15" y="189"/>
                    </a:lnTo>
                    <a:lnTo>
                      <a:pt x="16" y="193"/>
                    </a:lnTo>
                    <a:lnTo>
                      <a:pt x="8" y="196"/>
                    </a:lnTo>
                    <a:close/>
                  </a:path>
                </a:pathLst>
              </a:custGeom>
              <a:solidFill>
                <a:srgbClr val="000000"/>
              </a:solidFill>
              <a:ln w="9525">
                <a:noFill/>
                <a:round/>
                <a:headEnd/>
                <a:tailEnd/>
              </a:ln>
            </p:spPr>
            <p:txBody>
              <a:bodyPr/>
              <a:lstStyle/>
              <a:p>
                <a:endParaRPr lang="he-IL"/>
              </a:p>
            </p:txBody>
          </p:sp>
          <p:sp>
            <p:nvSpPr>
              <p:cNvPr id="810" name="Freeform 406"/>
              <p:cNvSpPr>
                <a:spLocks/>
              </p:cNvSpPr>
              <p:nvPr/>
            </p:nvSpPr>
            <p:spPr bwMode="auto">
              <a:xfrm>
                <a:off x="4492" y="2434"/>
                <a:ext cx="23" cy="90"/>
              </a:xfrm>
              <a:custGeom>
                <a:avLst/>
                <a:gdLst>
                  <a:gd name="T0" fmla="*/ 8 w 23"/>
                  <a:gd name="T1" fmla="*/ 0 h 90"/>
                  <a:gd name="T2" fmla="*/ 9 w 23"/>
                  <a:gd name="T3" fmla="*/ 12 h 90"/>
                  <a:gd name="T4" fmla="*/ 11 w 23"/>
                  <a:gd name="T5" fmla="*/ 23 h 90"/>
                  <a:gd name="T6" fmla="*/ 14 w 23"/>
                  <a:gd name="T7" fmla="*/ 34 h 90"/>
                  <a:gd name="T8" fmla="*/ 17 w 23"/>
                  <a:gd name="T9" fmla="*/ 43 h 90"/>
                  <a:gd name="T10" fmla="*/ 19 w 23"/>
                  <a:gd name="T11" fmla="*/ 53 h 90"/>
                  <a:gd name="T12" fmla="*/ 21 w 23"/>
                  <a:gd name="T13" fmla="*/ 64 h 90"/>
                  <a:gd name="T14" fmla="*/ 23 w 23"/>
                  <a:gd name="T15" fmla="*/ 76 h 90"/>
                  <a:gd name="T16" fmla="*/ 23 w 23"/>
                  <a:gd name="T17" fmla="*/ 89 h 90"/>
                  <a:gd name="T18" fmla="*/ 16 w 23"/>
                  <a:gd name="T19" fmla="*/ 90 h 90"/>
                  <a:gd name="T20" fmla="*/ 15 w 23"/>
                  <a:gd name="T21" fmla="*/ 76 h 90"/>
                  <a:gd name="T22" fmla="*/ 14 w 23"/>
                  <a:gd name="T23" fmla="*/ 65 h 90"/>
                  <a:gd name="T24" fmla="*/ 12 w 23"/>
                  <a:gd name="T25" fmla="*/ 55 h 90"/>
                  <a:gd name="T26" fmla="*/ 9 w 23"/>
                  <a:gd name="T27" fmla="*/ 45 h 90"/>
                  <a:gd name="T28" fmla="*/ 7 w 23"/>
                  <a:gd name="T29" fmla="*/ 36 h 90"/>
                  <a:gd name="T30" fmla="*/ 4 w 23"/>
                  <a:gd name="T31" fmla="*/ 25 h 90"/>
                  <a:gd name="T32" fmla="*/ 2 w 23"/>
                  <a:gd name="T33" fmla="*/ 13 h 90"/>
                  <a:gd name="T34" fmla="*/ 0 w 23"/>
                  <a:gd name="T35" fmla="*/ 0 h 90"/>
                  <a:gd name="T36" fmla="*/ 8 w 23"/>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90"/>
                  <a:gd name="T59" fmla="*/ 23 w 23"/>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90">
                    <a:moveTo>
                      <a:pt x="8" y="0"/>
                    </a:moveTo>
                    <a:lnTo>
                      <a:pt x="9" y="12"/>
                    </a:lnTo>
                    <a:lnTo>
                      <a:pt x="11" y="23"/>
                    </a:lnTo>
                    <a:lnTo>
                      <a:pt x="14" y="34"/>
                    </a:lnTo>
                    <a:lnTo>
                      <a:pt x="17" y="43"/>
                    </a:lnTo>
                    <a:lnTo>
                      <a:pt x="19" y="53"/>
                    </a:lnTo>
                    <a:lnTo>
                      <a:pt x="21" y="64"/>
                    </a:lnTo>
                    <a:lnTo>
                      <a:pt x="23" y="76"/>
                    </a:lnTo>
                    <a:lnTo>
                      <a:pt x="23" y="89"/>
                    </a:lnTo>
                    <a:lnTo>
                      <a:pt x="16" y="90"/>
                    </a:lnTo>
                    <a:lnTo>
                      <a:pt x="15" y="76"/>
                    </a:lnTo>
                    <a:lnTo>
                      <a:pt x="14" y="65"/>
                    </a:lnTo>
                    <a:lnTo>
                      <a:pt x="12" y="55"/>
                    </a:lnTo>
                    <a:lnTo>
                      <a:pt x="9" y="45"/>
                    </a:lnTo>
                    <a:lnTo>
                      <a:pt x="7" y="36"/>
                    </a:lnTo>
                    <a:lnTo>
                      <a:pt x="4" y="25"/>
                    </a:lnTo>
                    <a:lnTo>
                      <a:pt x="2" y="13"/>
                    </a:lnTo>
                    <a:lnTo>
                      <a:pt x="0" y="0"/>
                    </a:lnTo>
                    <a:lnTo>
                      <a:pt x="8" y="0"/>
                    </a:lnTo>
                    <a:close/>
                  </a:path>
                </a:pathLst>
              </a:custGeom>
              <a:solidFill>
                <a:srgbClr val="000000"/>
              </a:solidFill>
              <a:ln w="9525">
                <a:noFill/>
                <a:round/>
                <a:headEnd/>
                <a:tailEnd/>
              </a:ln>
            </p:spPr>
            <p:txBody>
              <a:bodyPr/>
              <a:lstStyle/>
              <a:p>
                <a:endParaRPr lang="he-IL"/>
              </a:p>
            </p:txBody>
          </p:sp>
          <p:sp>
            <p:nvSpPr>
              <p:cNvPr id="811" name="Freeform 407"/>
              <p:cNvSpPr>
                <a:spLocks/>
              </p:cNvSpPr>
              <p:nvPr/>
            </p:nvSpPr>
            <p:spPr bwMode="auto">
              <a:xfrm>
                <a:off x="4492" y="2425"/>
                <a:ext cx="8" cy="11"/>
              </a:xfrm>
              <a:custGeom>
                <a:avLst/>
                <a:gdLst>
                  <a:gd name="T0" fmla="*/ 1 w 8"/>
                  <a:gd name="T1" fmla="*/ 6 h 11"/>
                  <a:gd name="T2" fmla="*/ 7 w 8"/>
                  <a:gd name="T3" fmla="*/ 0 h 11"/>
                  <a:gd name="T4" fmla="*/ 8 w 8"/>
                  <a:gd name="T5" fmla="*/ 9 h 11"/>
                  <a:gd name="T6" fmla="*/ 0 w 8"/>
                  <a:gd name="T7" fmla="*/ 9 h 11"/>
                  <a:gd name="T8" fmla="*/ 7 w 8"/>
                  <a:gd name="T9" fmla="*/ 11 h 11"/>
                  <a:gd name="T10" fmla="*/ 1 w 8"/>
                  <a:gd name="T11" fmla="*/ 6 h 11"/>
                  <a:gd name="T12" fmla="*/ 0 60000 65536"/>
                  <a:gd name="T13" fmla="*/ 0 60000 65536"/>
                  <a:gd name="T14" fmla="*/ 0 60000 65536"/>
                  <a:gd name="T15" fmla="*/ 0 60000 65536"/>
                  <a:gd name="T16" fmla="*/ 0 60000 65536"/>
                  <a:gd name="T17" fmla="*/ 0 60000 65536"/>
                  <a:gd name="T18" fmla="*/ 0 w 8"/>
                  <a:gd name="T19" fmla="*/ 0 h 11"/>
                  <a:gd name="T20" fmla="*/ 8 w 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8" h="11">
                    <a:moveTo>
                      <a:pt x="1" y="6"/>
                    </a:moveTo>
                    <a:lnTo>
                      <a:pt x="7" y="0"/>
                    </a:lnTo>
                    <a:lnTo>
                      <a:pt x="8" y="9"/>
                    </a:lnTo>
                    <a:lnTo>
                      <a:pt x="0" y="9"/>
                    </a:lnTo>
                    <a:lnTo>
                      <a:pt x="7" y="11"/>
                    </a:lnTo>
                    <a:lnTo>
                      <a:pt x="1" y="6"/>
                    </a:lnTo>
                    <a:close/>
                  </a:path>
                </a:pathLst>
              </a:custGeom>
              <a:solidFill>
                <a:srgbClr val="000000"/>
              </a:solidFill>
              <a:ln w="9525">
                <a:noFill/>
                <a:round/>
                <a:headEnd/>
                <a:tailEnd/>
              </a:ln>
            </p:spPr>
            <p:txBody>
              <a:bodyPr/>
              <a:lstStyle/>
              <a:p>
                <a:endParaRPr lang="he-IL"/>
              </a:p>
            </p:txBody>
          </p:sp>
          <p:sp>
            <p:nvSpPr>
              <p:cNvPr id="812" name="Freeform 408"/>
              <p:cNvSpPr>
                <a:spLocks/>
              </p:cNvSpPr>
              <p:nvPr/>
            </p:nvSpPr>
            <p:spPr bwMode="auto">
              <a:xfrm>
                <a:off x="4467" y="2523"/>
                <a:ext cx="49" cy="155"/>
              </a:xfrm>
              <a:custGeom>
                <a:avLst/>
                <a:gdLst>
                  <a:gd name="T0" fmla="*/ 48 w 49"/>
                  <a:gd name="T1" fmla="*/ 0 h 155"/>
                  <a:gd name="T2" fmla="*/ 49 w 49"/>
                  <a:gd name="T3" fmla="*/ 45 h 155"/>
                  <a:gd name="T4" fmla="*/ 48 w 49"/>
                  <a:gd name="T5" fmla="*/ 56 h 155"/>
                  <a:gd name="T6" fmla="*/ 48 w 49"/>
                  <a:gd name="T7" fmla="*/ 67 h 155"/>
                  <a:gd name="T8" fmla="*/ 47 w 49"/>
                  <a:gd name="T9" fmla="*/ 77 h 155"/>
                  <a:gd name="T10" fmla="*/ 45 w 49"/>
                  <a:gd name="T11" fmla="*/ 87 h 155"/>
                  <a:gd name="T12" fmla="*/ 43 w 49"/>
                  <a:gd name="T13" fmla="*/ 98 h 155"/>
                  <a:gd name="T14" fmla="*/ 40 w 49"/>
                  <a:gd name="T15" fmla="*/ 107 h 155"/>
                  <a:gd name="T16" fmla="*/ 37 w 49"/>
                  <a:gd name="T17" fmla="*/ 116 h 155"/>
                  <a:gd name="T18" fmla="*/ 32 w 49"/>
                  <a:gd name="T19" fmla="*/ 125 h 155"/>
                  <a:gd name="T20" fmla="*/ 27 w 49"/>
                  <a:gd name="T21" fmla="*/ 133 h 155"/>
                  <a:gd name="T22" fmla="*/ 20 w 49"/>
                  <a:gd name="T23" fmla="*/ 141 h 155"/>
                  <a:gd name="T24" fmla="*/ 17 w 49"/>
                  <a:gd name="T25" fmla="*/ 145 h 155"/>
                  <a:gd name="T26" fmla="*/ 13 w 49"/>
                  <a:gd name="T27" fmla="*/ 148 h 155"/>
                  <a:gd name="T28" fmla="*/ 4 w 49"/>
                  <a:gd name="T29" fmla="*/ 155 h 155"/>
                  <a:gd name="T30" fmla="*/ 0 w 49"/>
                  <a:gd name="T31" fmla="*/ 149 h 155"/>
                  <a:gd name="T32" fmla="*/ 8 w 49"/>
                  <a:gd name="T33" fmla="*/ 143 h 155"/>
                  <a:gd name="T34" fmla="*/ 11 w 49"/>
                  <a:gd name="T35" fmla="*/ 139 h 155"/>
                  <a:gd name="T36" fmla="*/ 15 w 49"/>
                  <a:gd name="T37" fmla="*/ 136 h 155"/>
                  <a:gd name="T38" fmla="*/ 21 w 49"/>
                  <a:gd name="T39" fmla="*/ 129 h 155"/>
                  <a:gd name="T40" fmla="*/ 26 w 49"/>
                  <a:gd name="T41" fmla="*/ 121 h 155"/>
                  <a:gd name="T42" fmla="*/ 30 w 49"/>
                  <a:gd name="T43" fmla="*/ 113 h 155"/>
                  <a:gd name="T44" fmla="*/ 33 w 49"/>
                  <a:gd name="T45" fmla="*/ 105 h 155"/>
                  <a:gd name="T46" fmla="*/ 36 w 49"/>
                  <a:gd name="T47" fmla="*/ 96 h 155"/>
                  <a:gd name="T48" fmla="*/ 38 w 49"/>
                  <a:gd name="T49" fmla="*/ 86 h 155"/>
                  <a:gd name="T50" fmla="*/ 39 w 49"/>
                  <a:gd name="T51" fmla="*/ 77 h 155"/>
                  <a:gd name="T52" fmla="*/ 40 w 49"/>
                  <a:gd name="T53" fmla="*/ 66 h 155"/>
                  <a:gd name="T54" fmla="*/ 41 w 49"/>
                  <a:gd name="T55" fmla="*/ 56 h 155"/>
                  <a:gd name="T56" fmla="*/ 41 w 49"/>
                  <a:gd name="T57" fmla="*/ 45 h 155"/>
                  <a:gd name="T58" fmla="*/ 41 w 49"/>
                  <a:gd name="T59" fmla="*/ 0 h 155"/>
                  <a:gd name="T60" fmla="*/ 48 w 49"/>
                  <a:gd name="T61" fmla="*/ 0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
                  <a:gd name="T94" fmla="*/ 0 h 155"/>
                  <a:gd name="T95" fmla="*/ 49 w 49"/>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 h="155">
                    <a:moveTo>
                      <a:pt x="48" y="0"/>
                    </a:moveTo>
                    <a:lnTo>
                      <a:pt x="49" y="45"/>
                    </a:lnTo>
                    <a:lnTo>
                      <a:pt x="48" y="56"/>
                    </a:lnTo>
                    <a:lnTo>
                      <a:pt x="48" y="67"/>
                    </a:lnTo>
                    <a:lnTo>
                      <a:pt x="47" y="77"/>
                    </a:lnTo>
                    <a:lnTo>
                      <a:pt x="45" y="87"/>
                    </a:lnTo>
                    <a:lnTo>
                      <a:pt x="43" y="98"/>
                    </a:lnTo>
                    <a:lnTo>
                      <a:pt x="40" y="107"/>
                    </a:lnTo>
                    <a:lnTo>
                      <a:pt x="37" y="116"/>
                    </a:lnTo>
                    <a:lnTo>
                      <a:pt x="32" y="125"/>
                    </a:lnTo>
                    <a:lnTo>
                      <a:pt x="27" y="133"/>
                    </a:lnTo>
                    <a:lnTo>
                      <a:pt x="20" y="141"/>
                    </a:lnTo>
                    <a:lnTo>
                      <a:pt x="17" y="145"/>
                    </a:lnTo>
                    <a:lnTo>
                      <a:pt x="13" y="148"/>
                    </a:lnTo>
                    <a:lnTo>
                      <a:pt x="4" y="155"/>
                    </a:lnTo>
                    <a:lnTo>
                      <a:pt x="0" y="149"/>
                    </a:lnTo>
                    <a:lnTo>
                      <a:pt x="8" y="143"/>
                    </a:lnTo>
                    <a:lnTo>
                      <a:pt x="11" y="139"/>
                    </a:lnTo>
                    <a:lnTo>
                      <a:pt x="15" y="136"/>
                    </a:lnTo>
                    <a:lnTo>
                      <a:pt x="21" y="129"/>
                    </a:lnTo>
                    <a:lnTo>
                      <a:pt x="26" y="121"/>
                    </a:lnTo>
                    <a:lnTo>
                      <a:pt x="30" y="113"/>
                    </a:lnTo>
                    <a:lnTo>
                      <a:pt x="33" y="105"/>
                    </a:lnTo>
                    <a:lnTo>
                      <a:pt x="36" y="96"/>
                    </a:lnTo>
                    <a:lnTo>
                      <a:pt x="38" y="86"/>
                    </a:lnTo>
                    <a:lnTo>
                      <a:pt x="39" y="77"/>
                    </a:lnTo>
                    <a:lnTo>
                      <a:pt x="40" y="66"/>
                    </a:lnTo>
                    <a:lnTo>
                      <a:pt x="41" y="56"/>
                    </a:lnTo>
                    <a:lnTo>
                      <a:pt x="41" y="45"/>
                    </a:lnTo>
                    <a:lnTo>
                      <a:pt x="41" y="0"/>
                    </a:lnTo>
                    <a:lnTo>
                      <a:pt x="48" y="0"/>
                    </a:lnTo>
                    <a:close/>
                  </a:path>
                </a:pathLst>
              </a:custGeom>
              <a:solidFill>
                <a:srgbClr val="000000"/>
              </a:solidFill>
              <a:ln w="9525">
                <a:noFill/>
                <a:round/>
                <a:headEnd/>
                <a:tailEnd/>
              </a:ln>
            </p:spPr>
            <p:txBody>
              <a:bodyPr/>
              <a:lstStyle/>
              <a:p>
                <a:endParaRPr lang="he-IL"/>
              </a:p>
            </p:txBody>
          </p:sp>
          <p:sp>
            <p:nvSpPr>
              <p:cNvPr id="813" name="Freeform 409"/>
              <p:cNvSpPr>
                <a:spLocks/>
              </p:cNvSpPr>
              <p:nvPr/>
            </p:nvSpPr>
            <p:spPr bwMode="auto">
              <a:xfrm>
                <a:off x="4508" y="2523"/>
                <a:ext cx="7" cy="1"/>
              </a:xfrm>
              <a:custGeom>
                <a:avLst/>
                <a:gdLst>
                  <a:gd name="T0" fmla="*/ 7 w 7"/>
                  <a:gd name="T1" fmla="*/ 0 h 1"/>
                  <a:gd name="T2" fmla="*/ 0 w 7"/>
                  <a:gd name="T3" fmla="*/ 0 h 1"/>
                  <a:gd name="T4" fmla="*/ 0 w 7"/>
                  <a:gd name="T5" fmla="*/ 1 h 1"/>
                  <a:gd name="T6" fmla="*/ 7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lnTo>
                      <a:pt x="0" y="0"/>
                    </a:lnTo>
                    <a:lnTo>
                      <a:pt x="0" y="1"/>
                    </a:lnTo>
                    <a:lnTo>
                      <a:pt x="7" y="0"/>
                    </a:lnTo>
                    <a:close/>
                  </a:path>
                </a:pathLst>
              </a:custGeom>
              <a:solidFill>
                <a:srgbClr val="000000"/>
              </a:solidFill>
              <a:ln w="9525">
                <a:noFill/>
                <a:round/>
                <a:headEnd/>
                <a:tailEnd/>
              </a:ln>
            </p:spPr>
            <p:txBody>
              <a:bodyPr/>
              <a:lstStyle/>
              <a:p>
                <a:endParaRPr lang="he-IL"/>
              </a:p>
            </p:txBody>
          </p:sp>
          <p:sp>
            <p:nvSpPr>
              <p:cNvPr id="814" name="Freeform 410"/>
              <p:cNvSpPr>
                <a:spLocks/>
              </p:cNvSpPr>
              <p:nvPr/>
            </p:nvSpPr>
            <p:spPr bwMode="auto">
              <a:xfrm>
                <a:off x="4433" y="2624"/>
                <a:ext cx="39" cy="53"/>
              </a:xfrm>
              <a:custGeom>
                <a:avLst/>
                <a:gdLst>
                  <a:gd name="T0" fmla="*/ 33 w 39"/>
                  <a:gd name="T1" fmla="*/ 53 h 53"/>
                  <a:gd name="T2" fmla="*/ 39 w 39"/>
                  <a:gd name="T3" fmla="*/ 49 h 53"/>
                  <a:gd name="T4" fmla="*/ 8 w 39"/>
                  <a:gd name="T5" fmla="*/ 0 h 53"/>
                  <a:gd name="T6" fmla="*/ 0 w 39"/>
                  <a:gd name="T7" fmla="*/ 4 h 53"/>
                  <a:gd name="T8" fmla="*/ 33 w 39"/>
                  <a:gd name="T9" fmla="*/ 53 h 53"/>
                  <a:gd name="T10" fmla="*/ 0 60000 65536"/>
                  <a:gd name="T11" fmla="*/ 0 60000 65536"/>
                  <a:gd name="T12" fmla="*/ 0 60000 65536"/>
                  <a:gd name="T13" fmla="*/ 0 60000 65536"/>
                  <a:gd name="T14" fmla="*/ 0 60000 65536"/>
                  <a:gd name="T15" fmla="*/ 0 w 39"/>
                  <a:gd name="T16" fmla="*/ 0 h 53"/>
                  <a:gd name="T17" fmla="*/ 39 w 39"/>
                  <a:gd name="T18" fmla="*/ 53 h 53"/>
                </a:gdLst>
                <a:ahLst/>
                <a:cxnLst>
                  <a:cxn ang="T10">
                    <a:pos x="T0" y="T1"/>
                  </a:cxn>
                  <a:cxn ang="T11">
                    <a:pos x="T2" y="T3"/>
                  </a:cxn>
                  <a:cxn ang="T12">
                    <a:pos x="T4" y="T5"/>
                  </a:cxn>
                  <a:cxn ang="T13">
                    <a:pos x="T6" y="T7"/>
                  </a:cxn>
                  <a:cxn ang="T14">
                    <a:pos x="T8" y="T9"/>
                  </a:cxn>
                </a:cxnLst>
                <a:rect l="T15" t="T16" r="T17" b="T18"/>
                <a:pathLst>
                  <a:path w="39" h="53">
                    <a:moveTo>
                      <a:pt x="33" y="53"/>
                    </a:moveTo>
                    <a:lnTo>
                      <a:pt x="39" y="49"/>
                    </a:lnTo>
                    <a:lnTo>
                      <a:pt x="8" y="0"/>
                    </a:lnTo>
                    <a:lnTo>
                      <a:pt x="0" y="4"/>
                    </a:lnTo>
                    <a:lnTo>
                      <a:pt x="33" y="53"/>
                    </a:lnTo>
                    <a:close/>
                  </a:path>
                </a:pathLst>
              </a:custGeom>
              <a:solidFill>
                <a:srgbClr val="000000"/>
              </a:solidFill>
              <a:ln w="9525">
                <a:noFill/>
                <a:round/>
                <a:headEnd/>
                <a:tailEnd/>
              </a:ln>
            </p:spPr>
            <p:txBody>
              <a:bodyPr/>
              <a:lstStyle/>
              <a:p>
                <a:endParaRPr lang="he-IL"/>
              </a:p>
            </p:txBody>
          </p:sp>
          <p:sp>
            <p:nvSpPr>
              <p:cNvPr id="815" name="Freeform 411"/>
              <p:cNvSpPr>
                <a:spLocks/>
              </p:cNvSpPr>
              <p:nvPr/>
            </p:nvSpPr>
            <p:spPr bwMode="auto">
              <a:xfrm>
                <a:off x="4466" y="2672"/>
                <a:ext cx="6" cy="8"/>
              </a:xfrm>
              <a:custGeom>
                <a:avLst/>
                <a:gdLst>
                  <a:gd name="T0" fmla="*/ 5 w 6"/>
                  <a:gd name="T1" fmla="*/ 6 h 8"/>
                  <a:gd name="T2" fmla="*/ 2 w 6"/>
                  <a:gd name="T3" fmla="*/ 8 h 8"/>
                  <a:gd name="T4" fmla="*/ 0 w 6"/>
                  <a:gd name="T5" fmla="*/ 5 h 8"/>
                  <a:gd name="T6" fmla="*/ 6 w 6"/>
                  <a:gd name="T7" fmla="*/ 1 h 8"/>
                  <a:gd name="T8" fmla="*/ 1 w 6"/>
                  <a:gd name="T9" fmla="*/ 0 h 8"/>
                  <a:gd name="T10" fmla="*/ 5 w 6"/>
                  <a:gd name="T11" fmla="*/ 6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5" y="6"/>
                    </a:moveTo>
                    <a:lnTo>
                      <a:pt x="2" y="8"/>
                    </a:lnTo>
                    <a:lnTo>
                      <a:pt x="0" y="5"/>
                    </a:lnTo>
                    <a:lnTo>
                      <a:pt x="6" y="1"/>
                    </a:lnTo>
                    <a:lnTo>
                      <a:pt x="1" y="0"/>
                    </a:lnTo>
                    <a:lnTo>
                      <a:pt x="5" y="6"/>
                    </a:lnTo>
                    <a:close/>
                  </a:path>
                </a:pathLst>
              </a:custGeom>
              <a:solidFill>
                <a:srgbClr val="000000"/>
              </a:solidFill>
              <a:ln w="9525">
                <a:noFill/>
                <a:round/>
                <a:headEnd/>
                <a:tailEnd/>
              </a:ln>
            </p:spPr>
            <p:txBody>
              <a:bodyPr/>
              <a:lstStyle/>
              <a:p>
                <a:endParaRPr lang="he-IL"/>
              </a:p>
            </p:txBody>
          </p:sp>
          <p:sp>
            <p:nvSpPr>
              <p:cNvPr id="816" name="Freeform 412"/>
              <p:cNvSpPr>
                <a:spLocks/>
              </p:cNvSpPr>
              <p:nvPr/>
            </p:nvSpPr>
            <p:spPr bwMode="auto">
              <a:xfrm>
                <a:off x="4433" y="2624"/>
                <a:ext cx="8" cy="4"/>
              </a:xfrm>
              <a:custGeom>
                <a:avLst/>
                <a:gdLst>
                  <a:gd name="T0" fmla="*/ 0 w 8"/>
                  <a:gd name="T1" fmla="*/ 4 h 4"/>
                  <a:gd name="T2" fmla="*/ 1 w 8"/>
                  <a:gd name="T3" fmla="*/ 4 h 4"/>
                  <a:gd name="T4" fmla="*/ 0 w 8"/>
                  <a:gd name="T5" fmla="*/ 3 h 4"/>
                  <a:gd name="T6" fmla="*/ 8 w 8"/>
                  <a:gd name="T7" fmla="*/ 0 h 4"/>
                  <a:gd name="T8" fmla="*/ 0 w 8"/>
                  <a:gd name="T9" fmla="*/ 4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4"/>
                    </a:moveTo>
                    <a:lnTo>
                      <a:pt x="1" y="4"/>
                    </a:lnTo>
                    <a:lnTo>
                      <a:pt x="0" y="3"/>
                    </a:lnTo>
                    <a:lnTo>
                      <a:pt x="8" y="0"/>
                    </a:lnTo>
                    <a:lnTo>
                      <a:pt x="0" y="4"/>
                    </a:lnTo>
                    <a:close/>
                  </a:path>
                </a:pathLst>
              </a:custGeom>
              <a:solidFill>
                <a:srgbClr val="000000"/>
              </a:solidFill>
              <a:ln w="9525">
                <a:noFill/>
                <a:round/>
                <a:headEnd/>
                <a:tailEnd/>
              </a:ln>
            </p:spPr>
            <p:txBody>
              <a:bodyPr/>
              <a:lstStyle/>
              <a:p>
                <a:endParaRPr lang="he-IL"/>
              </a:p>
            </p:txBody>
          </p:sp>
          <p:sp>
            <p:nvSpPr>
              <p:cNvPr id="817" name="Freeform 413"/>
              <p:cNvSpPr>
                <a:spLocks/>
              </p:cNvSpPr>
              <p:nvPr/>
            </p:nvSpPr>
            <p:spPr bwMode="auto">
              <a:xfrm>
                <a:off x="4322" y="2589"/>
                <a:ext cx="259" cy="427"/>
              </a:xfrm>
              <a:custGeom>
                <a:avLst/>
                <a:gdLst>
                  <a:gd name="T0" fmla="*/ 60 w 259"/>
                  <a:gd name="T1" fmla="*/ 400 h 427"/>
                  <a:gd name="T2" fmla="*/ 81 w 259"/>
                  <a:gd name="T3" fmla="*/ 386 h 427"/>
                  <a:gd name="T4" fmla="*/ 105 w 259"/>
                  <a:gd name="T5" fmla="*/ 356 h 427"/>
                  <a:gd name="T6" fmla="*/ 141 w 259"/>
                  <a:gd name="T7" fmla="*/ 297 h 427"/>
                  <a:gd name="T8" fmla="*/ 108 w 259"/>
                  <a:gd name="T9" fmla="*/ 302 h 427"/>
                  <a:gd name="T10" fmla="*/ 77 w 259"/>
                  <a:gd name="T11" fmla="*/ 310 h 427"/>
                  <a:gd name="T12" fmla="*/ 58 w 259"/>
                  <a:gd name="T13" fmla="*/ 307 h 427"/>
                  <a:gd name="T14" fmla="*/ 31 w 259"/>
                  <a:gd name="T15" fmla="*/ 286 h 427"/>
                  <a:gd name="T16" fmla="*/ 20 w 259"/>
                  <a:gd name="T17" fmla="*/ 256 h 427"/>
                  <a:gd name="T18" fmla="*/ 46 w 259"/>
                  <a:gd name="T19" fmla="*/ 249 h 427"/>
                  <a:gd name="T20" fmla="*/ 110 w 259"/>
                  <a:gd name="T21" fmla="*/ 248 h 427"/>
                  <a:gd name="T22" fmla="*/ 141 w 259"/>
                  <a:gd name="T23" fmla="*/ 256 h 427"/>
                  <a:gd name="T24" fmla="*/ 146 w 259"/>
                  <a:gd name="T25" fmla="*/ 223 h 427"/>
                  <a:gd name="T26" fmla="*/ 141 w 259"/>
                  <a:gd name="T27" fmla="*/ 206 h 427"/>
                  <a:gd name="T28" fmla="*/ 121 w 259"/>
                  <a:gd name="T29" fmla="*/ 191 h 427"/>
                  <a:gd name="T30" fmla="*/ 67 w 259"/>
                  <a:gd name="T31" fmla="*/ 175 h 427"/>
                  <a:gd name="T32" fmla="*/ 39 w 259"/>
                  <a:gd name="T33" fmla="*/ 162 h 427"/>
                  <a:gd name="T34" fmla="*/ 20 w 259"/>
                  <a:gd name="T35" fmla="*/ 143 h 427"/>
                  <a:gd name="T36" fmla="*/ 7 w 259"/>
                  <a:gd name="T37" fmla="*/ 118 h 427"/>
                  <a:gd name="T38" fmla="*/ 1 w 259"/>
                  <a:gd name="T39" fmla="*/ 89 h 427"/>
                  <a:gd name="T40" fmla="*/ 2 w 259"/>
                  <a:gd name="T41" fmla="*/ 57 h 427"/>
                  <a:gd name="T42" fmla="*/ 35 w 259"/>
                  <a:gd name="T43" fmla="*/ 76 h 427"/>
                  <a:gd name="T44" fmla="*/ 69 w 259"/>
                  <a:gd name="T45" fmla="*/ 90 h 427"/>
                  <a:gd name="T46" fmla="*/ 97 w 259"/>
                  <a:gd name="T47" fmla="*/ 112 h 427"/>
                  <a:gd name="T48" fmla="*/ 136 w 259"/>
                  <a:gd name="T49" fmla="*/ 161 h 427"/>
                  <a:gd name="T50" fmla="*/ 147 w 259"/>
                  <a:gd name="T51" fmla="*/ 111 h 427"/>
                  <a:gd name="T52" fmla="*/ 164 w 259"/>
                  <a:gd name="T53" fmla="*/ 69 h 427"/>
                  <a:gd name="T54" fmla="*/ 188 w 259"/>
                  <a:gd name="T55" fmla="*/ 33 h 427"/>
                  <a:gd name="T56" fmla="*/ 222 w 259"/>
                  <a:gd name="T57" fmla="*/ 0 h 427"/>
                  <a:gd name="T58" fmla="*/ 229 w 259"/>
                  <a:gd name="T59" fmla="*/ 33 h 427"/>
                  <a:gd name="T60" fmla="*/ 227 w 259"/>
                  <a:gd name="T61" fmla="*/ 78 h 427"/>
                  <a:gd name="T62" fmla="*/ 219 w 259"/>
                  <a:gd name="T63" fmla="*/ 104 h 427"/>
                  <a:gd name="T64" fmla="*/ 201 w 259"/>
                  <a:gd name="T65" fmla="*/ 124 h 427"/>
                  <a:gd name="T66" fmla="*/ 162 w 259"/>
                  <a:gd name="T67" fmla="*/ 155 h 427"/>
                  <a:gd name="T68" fmla="*/ 156 w 259"/>
                  <a:gd name="T69" fmla="*/ 164 h 427"/>
                  <a:gd name="T70" fmla="*/ 156 w 259"/>
                  <a:gd name="T71" fmla="*/ 182 h 427"/>
                  <a:gd name="T72" fmla="*/ 162 w 259"/>
                  <a:gd name="T73" fmla="*/ 201 h 427"/>
                  <a:gd name="T74" fmla="*/ 169 w 259"/>
                  <a:gd name="T75" fmla="*/ 226 h 427"/>
                  <a:gd name="T76" fmla="*/ 172 w 259"/>
                  <a:gd name="T77" fmla="*/ 219 h 427"/>
                  <a:gd name="T78" fmla="*/ 186 w 259"/>
                  <a:gd name="T79" fmla="*/ 181 h 427"/>
                  <a:gd name="T80" fmla="*/ 203 w 259"/>
                  <a:gd name="T81" fmla="*/ 164 h 427"/>
                  <a:gd name="T82" fmla="*/ 241 w 259"/>
                  <a:gd name="T83" fmla="*/ 138 h 427"/>
                  <a:gd name="T84" fmla="*/ 257 w 259"/>
                  <a:gd name="T85" fmla="*/ 146 h 427"/>
                  <a:gd name="T86" fmla="*/ 259 w 259"/>
                  <a:gd name="T87" fmla="*/ 172 h 427"/>
                  <a:gd name="T88" fmla="*/ 252 w 259"/>
                  <a:gd name="T89" fmla="*/ 203 h 427"/>
                  <a:gd name="T90" fmla="*/ 235 w 259"/>
                  <a:gd name="T91" fmla="*/ 232 h 427"/>
                  <a:gd name="T92" fmla="*/ 210 w 259"/>
                  <a:gd name="T93" fmla="*/ 257 h 427"/>
                  <a:gd name="T94" fmla="*/ 178 w 259"/>
                  <a:gd name="T95" fmla="*/ 281 h 427"/>
                  <a:gd name="T96" fmla="*/ 138 w 259"/>
                  <a:gd name="T97" fmla="*/ 348 h 427"/>
                  <a:gd name="T98" fmla="*/ 106 w 259"/>
                  <a:gd name="T99" fmla="*/ 390 h 427"/>
                  <a:gd name="T100" fmla="*/ 58 w 259"/>
                  <a:gd name="T101" fmla="*/ 427 h 427"/>
                  <a:gd name="T102" fmla="*/ 43 w 259"/>
                  <a:gd name="T103" fmla="*/ 416 h 427"/>
                  <a:gd name="T104" fmla="*/ 44 w 259"/>
                  <a:gd name="T105" fmla="*/ 403 h 4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9"/>
                  <a:gd name="T160" fmla="*/ 0 h 427"/>
                  <a:gd name="T161" fmla="*/ 259 w 259"/>
                  <a:gd name="T162" fmla="*/ 427 h 4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9" h="427">
                    <a:moveTo>
                      <a:pt x="44" y="403"/>
                    </a:moveTo>
                    <a:lnTo>
                      <a:pt x="53" y="402"/>
                    </a:lnTo>
                    <a:lnTo>
                      <a:pt x="57" y="401"/>
                    </a:lnTo>
                    <a:lnTo>
                      <a:pt x="60" y="400"/>
                    </a:lnTo>
                    <a:lnTo>
                      <a:pt x="68" y="397"/>
                    </a:lnTo>
                    <a:lnTo>
                      <a:pt x="71" y="394"/>
                    </a:lnTo>
                    <a:lnTo>
                      <a:pt x="75" y="392"/>
                    </a:lnTo>
                    <a:lnTo>
                      <a:pt x="81" y="386"/>
                    </a:lnTo>
                    <a:lnTo>
                      <a:pt x="88" y="380"/>
                    </a:lnTo>
                    <a:lnTo>
                      <a:pt x="94" y="372"/>
                    </a:lnTo>
                    <a:lnTo>
                      <a:pt x="99" y="365"/>
                    </a:lnTo>
                    <a:lnTo>
                      <a:pt x="105" y="356"/>
                    </a:lnTo>
                    <a:lnTo>
                      <a:pt x="110" y="348"/>
                    </a:lnTo>
                    <a:lnTo>
                      <a:pt x="122" y="330"/>
                    </a:lnTo>
                    <a:lnTo>
                      <a:pt x="132" y="313"/>
                    </a:lnTo>
                    <a:lnTo>
                      <a:pt x="141" y="297"/>
                    </a:lnTo>
                    <a:lnTo>
                      <a:pt x="143" y="288"/>
                    </a:lnTo>
                    <a:lnTo>
                      <a:pt x="134" y="291"/>
                    </a:lnTo>
                    <a:lnTo>
                      <a:pt x="125" y="295"/>
                    </a:lnTo>
                    <a:lnTo>
                      <a:pt x="108" y="302"/>
                    </a:lnTo>
                    <a:lnTo>
                      <a:pt x="100" y="305"/>
                    </a:lnTo>
                    <a:lnTo>
                      <a:pt x="91" y="307"/>
                    </a:lnTo>
                    <a:lnTo>
                      <a:pt x="82" y="309"/>
                    </a:lnTo>
                    <a:lnTo>
                      <a:pt x="77" y="310"/>
                    </a:lnTo>
                    <a:lnTo>
                      <a:pt x="72" y="310"/>
                    </a:lnTo>
                    <a:lnTo>
                      <a:pt x="67" y="309"/>
                    </a:lnTo>
                    <a:lnTo>
                      <a:pt x="63" y="309"/>
                    </a:lnTo>
                    <a:lnTo>
                      <a:pt x="58" y="307"/>
                    </a:lnTo>
                    <a:lnTo>
                      <a:pt x="54" y="305"/>
                    </a:lnTo>
                    <a:lnTo>
                      <a:pt x="46" y="300"/>
                    </a:lnTo>
                    <a:lnTo>
                      <a:pt x="38" y="294"/>
                    </a:lnTo>
                    <a:lnTo>
                      <a:pt x="31" y="286"/>
                    </a:lnTo>
                    <a:lnTo>
                      <a:pt x="25" y="277"/>
                    </a:lnTo>
                    <a:lnTo>
                      <a:pt x="19" y="268"/>
                    </a:lnTo>
                    <a:lnTo>
                      <a:pt x="13" y="259"/>
                    </a:lnTo>
                    <a:lnTo>
                      <a:pt x="20" y="256"/>
                    </a:lnTo>
                    <a:lnTo>
                      <a:pt x="26" y="254"/>
                    </a:lnTo>
                    <a:lnTo>
                      <a:pt x="33" y="252"/>
                    </a:lnTo>
                    <a:lnTo>
                      <a:pt x="39" y="250"/>
                    </a:lnTo>
                    <a:lnTo>
                      <a:pt x="46" y="249"/>
                    </a:lnTo>
                    <a:lnTo>
                      <a:pt x="53" y="248"/>
                    </a:lnTo>
                    <a:lnTo>
                      <a:pt x="66" y="248"/>
                    </a:lnTo>
                    <a:lnTo>
                      <a:pt x="104" y="248"/>
                    </a:lnTo>
                    <a:lnTo>
                      <a:pt x="110" y="248"/>
                    </a:lnTo>
                    <a:lnTo>
                      <a:pt x="117" y="249"/>
                    </a:lnTo>
                    <a:lnTo>
                      <a:pt x="126" y="252"/>
                    </a:lnTo>
                    <a:lnTo>
                      <a:pt x="136" y="255"/>
                    </a:lnTo>
                    <a:lnTo>
                      <a:pt x="141" y="256"/>
                    </a:lnTo>
                    <a:lnTo>
                      <a:pt x="147" y="256"/>
                    </a:lnTo>
                    <a:lnTo>
                      <a:pt x="147" y="242"/>
                    </a:lnTo>
                    <a:lnTo>
                      <a:pt x="147" y="227"/>
                    </a:lnTo>
                    <a:lnTo>
                      <a:pt x="146" y="223"/>
                    </a:lnTo>
                    <a:lnTo>
                      <a:pt x="146" y="219"/>
                    </a:lnTo>
                    <a:lnTo>
                      <a:pt x="145" y="216"/>
                    </a:lnTo>
                    <a:lnTo>
                      <a:pt x="144" y="212"/>
                    </a:lnTo>
                    <a:lnTo>
                      <a:pt x="141" y="206"/>
                    </a:lnTo>
                    <a:lnTo>
                      <a:pt x="137" y="201"/>
                    </a:lnTo>
                    <a:lnTo>
                      <a:pt x="132" y="197"/>
                    </a:lnTo>
                    <a:lnTo>
                      <a:pt x="127" y="194"/>
                    </a:lnTo>
                    <a:lnTo>
                      <a:pt x="121" y="191"/>
                    </a:lnTo>
                    <a:lnTo>
                      <a:pt x="113" y="188"/>
                    </a:lnTo>
                    <a:lnTo>
                      <a:pt x="98" y="184"/>
                    </a:lnTo>
                    <a:lnTo>
                      <a:pt x="82" y="180"/>
                    </a:lnTo>
                    <a:lnTo>
                      <a:pt x="67" y="175"/>
                    </a:lnTo>
                    <a:lnTo>
                      <a:pt x="59" y="172"/>
                    </a:lnTo>
                    <a:lnTo>
                      <a:pt x="52" y="169"/>
                    </a:lnTo>
                    <a:lnTo>
                      <a:pt x="45" y="166"/>
                    </a:lnTo>
                    <a:lnTo>
                      <a:pt x="39" y="162"/>
                    </a:lnTo>
                    <a:lnTo>
                      <a:pt x="34" y="158"/>
                    </a:lnTo>
                    <a:lnTo>
                      <a:pt x="28" y="153"/>
                    </a:lnTo>
                    <a:lnTo>
                      <a:pt x="24" y="148"/>
                    </a:lnTo>
                    <a:lnTo>
                      <a:pt x="20" y="143"/>
                    </a:lnTo>
                    <a:lnTo>
                      <a:pt x="16" y="137"/>
                    </a:lnTo>
                    <a:lnTo>
                      <a:pt x="13" y="130"/>
                    </a:lnTo>
                    <a:lnTo>
                      <a:pt x="10" y="124"/>
                    </a:lnTo>
                    <a:lnTo>
                      <a:pt x="7" y="118"/>
                    </a:lnTo>
                    <a:lnTo>
                      <a:pt x="5" y="111"/>
                    </a:lnTo>
                    <a:lnTo>
                      <a:pt x="3" y="104"/>
                    </a:lnTo>
                    <a:lnTo>
                      <a:pt x="2" y="97"/>
                    </a:lnTo>
                    <a:lnTo>
                      <a:pt x="1" y="89"/>
                    </a:lnTo>
                    <a:lnTo>
                      <a:pt x="0" y="82"/>
                    </a:lnTo>
                    <a:lnTo>
                      <a:pt x="0" y="74"/>
                    </a:lnTo>
                    <a:lnTo>
                      <a:pt x="1" y="66"/>
                    </a:lnTo>
                    <a:lnTo>
                      <a:pt x="2" y="57"/>
                    </a:lnTo>
                    <a:lnTo>
                      <a:pt x="11" y="64"/>
                    </a:lnTo>
                    <a:lnTo>
                      <a:pt x="20" y="69"/>
                    </a:lnTo>
                    <a:lnTo>
                      <a:pt x="28" y="73"/>
                    </a:lnTo>
                    <a:lnTo>
                      <a:pt x="35" y="76"/>
                    </a:lnTo>
                    <a:lnTo>
                      <a:pt x="49" y="81"/>
                    </a:lnTo>
                    <a:lnTo>
                      <a:pt x="56" y="83"/>
                    </a:lnTo>
                    <a:lnTo>
                      <a:pt x="62" y="86"/>
                    </a:lnTo>
                    <a:lnTo>
                      <a:pt x="69" y="90"/>
                    </a:lnTo>
                    <a:lnTo>
                      <a:pt x="77" y="94"/>
                    </a:lnTo>
                    <a:lnTo>
                      <a:pt x="84" y="100"/>
                    </a:lnTo>
                    <a:lnTo>
                      <a:pt x="93" y="108"/>
                    </a:lnTo>
                    <a:lnTo>
                      <a:pt x="97" y="112"/>
                    </a:lnTo>
                    <a:lnTo>
                      <a:pt x="102" y="117"/>
                    </a:lnTo>
                    <a:lnTo>
                      <a:pt x="112" y="129"/>
                    </a:lnTo>
                    <a:lnTo>
                      <a:pt x="124" y="144"/>
                    </a:lnTo>
                    <a:lnTo>
                      <a:pt x="136" y="161"/>
                    </a:lnTo>
                    <a:lnTo>
                      <a:pt x="138" y="148"/>
                    </a:lnTo>
                    <a:lnTo>
                      <a:pt x="141" y="135"/>
                    </a:lnTo>
                    <a:lnTo>
                      <a:pt x="143" y="122"/>
                    </a:lnTo>
                    <a:lnTo>
                      <a:pt x="147" y="111"/>
                    </a:lnTo>
                    <a:lnTo>
                      <a:pt x="150" y="100"/>
                    </a:lnTo>
                    <a:lnTo>
                      <a:pt x="154" y="89"/>
                    </a:lnTo>
                    <a:lnTo>
                      <a:pt x="159" y="79"/>
                    </a:lnTo>
                    <a:lnTo>
                      <a:pt x="164" y="69"/>
                    </a:lnTo>
                    <a:lnTo>
                      <a:pt x="169" y="60"/>
                    </a:lnTo>
                    <a:lnTo>
                      <a:pt x="175" y="50"/>
                    </a:lnTo>
                    <a:lnTo>
                      <a:pt x="181" y="41"/>
                    </a:lnTo>
                    <a:lnTo>
                      <a:pt x="188" y="33"/>
                    </a:lnTo>
                    <a:lnTo>
                      <a:pt x="196" y="24"/>
                    </a:lnTo>
                    <a:lnTo>
                      <a:pt x="204" y="16"/>
                    </a:lnTo>
                    <a:lnTo>
                      <a:pt x="213" y="8"/>
                    </a:lnTo>
                    <a:lnTo>
                      <a:pt x="222" y="0"/>
                    </a:lnTo>
                    <a:lnTo>
                      <a:pt x="224" y="5"/>
                    </a:lnTo>
                    <a:lnTo>
                      <a:pt x="225" y="11"/>
                    </a:lnTo>
                    <a:lnTo>
                      <a:pt x="228" y="22"/>
                    </a:lnTo>
                    <a:lnTo>
                      <a:pt x="229" y="33"/>
                    </a:lnTo>
                    <a:lnTo>
                      <a:pt x="230" y="44"/>
                    </a:lnTo>
                    <a:lnTo>
                      <a:pt x="229" y="56"/>
                    </a:lnTo>
                    <a:lnTo>
                      <a:pt x="229" y="67"/>
                    </a:lnTo>
                    <a:lnTo>
                      <a:pt x="227" y="78"/>
                    </a:lnTo>
                    <a:lnTo>
                      <a:pt x="225" y="89"/>
                    </a:lnTo>
                    <a:lnTo>
                      <a:pt x="224" y="94"/>
                    </a:lnTo>
                    <a:lnTo>
                      <a:pt x="222" y="99"/>
                    </a:lnTo>
                    <a:lnTo>
                      <a:pt x="219" y="104"/>
                    </a:lnTo>
                    <a:lnTo>
                      <a:pt x="216" y="108"/>
                    </a:lnTo>
                    <a:lnTo>
                      <a:pt x="209" y="116"/>
                    </a:lnTo>
                    <a:lnTo>
                      <a:pt x="205" y="120"/>
                    </a:lnTo>
                    <a:lnTo>
                      <a:pt x="201" y="124"/>
                    </a:lnTo>
                    <a:lnTo>
                      <a:pt x="183" y="138"/>
                    </a:lnTo>
                    <a:lnTo>
                      <a:pt x="175" y="144"/>
                    </a:lnTo>
                    <a:lnTo>
                      <a:pt x="168" y="150"/>
                    </a:lnTo>
                    <a:lnTo>
                      <a:pt x="162" y="155"/>
                    </a:lnTo>
                    <a:lnTo>
                      <a:pt x="160" y="157"/>
                    </a:lnTo>
                    <a:lnTo>
                      <a:pt x="158" y="159"/>
                    </a:lnTo>
                    <a:lnTo>
                      <a:pt x="157" y="161"/>
                    </a:lnTo>
                    <a:lnTo>
                      <a:pt x="156" y="164"/>
                    </a:lnTo>
                    <a:lnTo>
                      <a:pt x="156" y="169"/>
                    </a:lnTo>
                    <a:lnTo>
                      <a:pt x="155" y="174"/>
                    </a:lnTo>
                    <a:lnTo>
                      <a:pt x="156" y="179"/>
                    </a:lnTo>
                    <a:lnTo>
                      <a:pt x="156" y="182"/>
                    </a:lnTo>
                    <a:lnTo>
                      <a:pt x="159" y="188"/>
                    </a:lnTo>
                    <a:lnTo>
                      <a:pt x="161" y="194"/>
                    </a:lnTo>
                    <a:lnTo>
                      <a:pt x="162" y="197"/>
                    </a:lnTo>
                    <a:lnTo>
                      <a:pt x="162" y="201"/>
                    </a:lnTo>
                    <a:lnTo>
                      <a:pt x="162" y="204"/>
                    </a:lnTo>
                    <a:lnTo>
                      <a:pt x="163" y="208"/>
                    </a:lnTo>
                    <a:lnTo>
                      <a:pt x="166" y="217"/>
                    </a:lnTo>
                    <a:lnTo>
                      <a:pt x="169" y="226"/>
                    </a:lnTo>
                    <a:lnTo>
                      <a:pt x="170" y="230"/>
                    </a:lnTo>
                    <a:lnTo>
                      <a:pt x="170" y="233"/>
                    </a:lnTo>
                    <a:lnTo>
                      <a:pt x="171" y="226"/>
                    </a:lnTo>
                    <a:lnTo>
                      <a:pt x="172" y="219"/>
                    </a:lnTo>
                    <a:lnTo>
                      <a:pt x="174" y="207"/>
                    </a:lnTo>
                    <a:lnTo>
                      <a:pt x="177" y="197"/>
                    </a:lnTo>
                    <a:lnTo>
                      <a:pt x="181" y="188"/>
                    </a:lnTo>
                    <a:lnTo>
                      <a:pt x="186" y="181"/>
                    </a:lnTo>
                    <a:lnTo>
                      <a:pt x="188" y="177"/>
                    </a:lnTo>
                    <a:lnTo>
                      <a:pt x="191" y="174"/>
                    </a:lnTo>
                    <a:lnTo>
                      <a:pt x="197" y="169"/>
                    </a:lnTo>
                    <a:lnTo>
                      <a:pt x="203" y="164"/>
                    </a:lnTo>
                    <a:lnTo>
                      <a:pt x="215" y="155"/>
                    </a:lnTo>
                    <a:lnTo>
                      <a:pt x="228" y="147"/>
                    </a:lnTo>
                    <a:lnTo>
                      <a:pt x="235" y="143"/>
                    </a:lnTo>
                    <a:lnTo>
                      <a:pt x="241" y="138"/>
                    </a:lnTo>
                    <a:lnTo>
                      <a:pt x="247" y="132"/>
                    </a:lnTo>
                    <a:lnTo>
                      <a:pt x="253" y="126"/>
                    </a:lnTo>
                    <a:lnTo>
                      <a:pt x="255" y="137"/>
                    </a:lnTo>
                    <a:lnTo>
                      <a:pt x="257" y="146"/>
                    </a:lnTo>
                    <a:lnTo>
                      <a:pt x="258" y="155"/>
                    </a:lnTo>
                    <a:lnTo>
                      <a:pt x="259" y="160"/>
                    </a:lnTo>
                    <a:lnTo>
                      <a:pt x="259" y="165"/>
                    </a:lnTo>
                    <a:lnTo>
                      <a:pt x="259" y="172"/>
                    </a:lnTo>
                    <a:lnTo>
                      <a:pt x="258" y="180"/>
                    </a:lnTo>
                    <a:lnTo>
                      <a:pt x="256" y="188"/>
                    </a:lnTo>
                    <a:lnTo>
                      <a:pt x="254" y="195"/>
                    </a:lnTo>
                    <a:lnTo>
                      <a:pt x="252" y="203"/>
                    </a:lnTo>
                    <a:lnTo>
                      <a:pt x="248" y="211"/>
                    </a:lnTo>
                    <a:lnTo>
                      <a:pt x="244" y="218"/>
                    </a:lnTo>
                    <a:lnTo>
                      <a:pt x="240" y="225"/>
                    </a:lnTo>
                    <a:lnTo>
                      <a:pt x="235" y="232"/>
                    </a:lnTo>
                    <a:lnTo>
                      <a:pt x="229" y="239"/>
                    </a:lnTo>
                    <a:lnTo>
                      <a:pt x="223" y="245"/>
                    </a:lnTo>
                    <a:lnTo>
                      <a:pt x="217" y="251"/>
                    </a:lnTo>
                    <a:lnTo>
                      <a:pt x="210" y="257"/>
                    </a:lnTo>
                    <a:lnTo>
                      <a:pt x="202" y="262"/>
                    </a:lnTo>
                    <a:lnTo>
                      <a:pt x="194" y="266"/>
                    </a:lnTo>
                    <a:lnTo>
                      <a:pt x="185" y="270"/>
                    </a:lnTo>
                    <a:lnTo>
                      <a:pt x="178" y="281"/>
                    </a:lnTo>
                    <a:lnTo>
                      <a:pt x="171" y="292"/>
                    </a:lnTo>
                    <a:lnTo>
                      <a:pt x="157" y="316"/>
                    </a:lnTo>
                    <a:lnTo>
                      <a:pt x="144" y="338"/>
                    </a:lnTo>
                    <a:lnTo>
                      <a:pt x="138" y="348"/>
                    </a:lnTo>
                    <a:lnTo>
                      <a:pt x="133" y="356"/>
                    </a:lnTo>
                    <a:lnTo>
                      <a:pt x="113" y="382"/>
                    </a:lnTo>
                    <a:lnTo>
                      <a:pt x="109" y="386"/>
                    </a:lnTo>
                    <a:lnTo>
                      <a:pt x="106" y="390"/>
                    </a:lnTo>
                    <a:lnTo>
                      <a:pt x="100" y="397"/>
                    </a:lnTo>
                    <a:lnTo>
                      <a:pt x="93" y="403"/>
                    </a:lnTo>
                    <a:lnTo>
                      <a:pt x="85" y="409"/>
                    </a:lnTo>
                    <a:lnTo>
                      <a:pt x="58" y="427"/>
                    </a:lnTo>
                    <a:lnTo>
                      <a:pt x="47" y="422"/>
                    </a:lnTo>
                    <a:lnTo>
                      <a:pt x="46" y="420"/>
                    </a:lnTo>
                    <a:lnTo>
                      <a:pt x="44" y="418"/>
                    </a:lnTo>
                    <a:lnTo>
                      <a:pt x="43" y="416"/>
                    </a:lnTo>
                    <a:lnTo>
                      <a:pt x="43" y="413"/>
                    </a:lnTo>
                    <a:lnTo>
                      <a:pt x="42" y="407"/>
                    </a:lnTo>
                    <a:lnTo>
                      <a:pt x="43" y="404"/>
                    </a:lnTo>
                    <a:lnTo>
                      <a:pt x="44" y="403"/>
                    </a:lnTo>
                    <a:close/>
                  </a:path>
                </a:pathLst>
              </a:custGeom>
              <a:solidFill>
                <a:srgbClr val="FFFFFF"/>
              </a:solidFill>
              <a:ln w="9525">
                <a:noFill/>
                <a:round/>
                <a:headEnd/>
                <a:tailEnd/>
              </a:ln>
            </p:spPr>
            <p:txBody>
              <a:bodyPr/>
              <a:lstStyle/>
              <a:p>
                <a:endParaRPr lang="he-IL"/>
              </a:p>
            </p:txBody>
          </p:sp>
          <p:sp>
            <p:nvSpPr>
              <p:cNvPr id="818" name="Freeform 414"/>
              <p:cNvSpPr>
                <a:spLocks/>
              </p:cNvSpPr>
              <p:nvPr/>
            </p:nvSpPr>
            <p:spPr bwMode="auto">
              <a:xfrm>
                <a:off x="4366" y="2884"/>
                <a:ext cx="100" cy="112"/>
              </a:xfrm>
              <a:custGeom>
                <a:avLst/>
                <a:gdLst>
                  <a:gd name="T0" fmla="*/ 0 w 100"/>
                  <a:gd name="T1" fmla="*/ 104 h 112"/>
                  <a:gd name="T2" fmla="*/ 8 w 100"/>
                  <a:gd name="T3" fmla="*/ 103 h 112"/>
                  <a:gd name="T4" fmla="*/ 12 w 100"/>
                  <a:gd name="T5" fmla="*/ 103 h 112"/>
                  <a:gd name="T6" fmla="*/ 15 w 100"/>
                  <a:gd name="T7" fmla="*/ 102 h 112"/>
                  <a:gd name="T8" fmla="*/ 22 w 100"/>
                  <a:gd name="T9" fmla="*/ 98 h 112"/>
                  <a:gd name="T10" fmla="*/ 25 w 100"/>
                  <a:gd name="T11" fmla="*/ 96 h 112"/>
                  <a:gd name="T12" fmla="*/ 28 w 100"/>
                  <a:gd name="T13" fmla="*/ 94 h 112"/>
                  <a:gd name="T14" fmla="*/ 35 w 100"/>
                  <a:gd name="T15" fmla="*/ 88 h 112"/>
                  <a:gd name="T16" fmla="*/ 41 w 100"/>
                  <a:gd name="T17" fmla="*/ 82 h 112"/>
                  <a:gd name="T18" fmla="*/ 47 w 100"/>
                  <a:gd name="T19" fmla="*/ 75 h 112"/>
                  <a:gd name="T20" fmla="*/ 52 w 100"/>
                  <a:gd name="T21" fmla="*/ 67 h 112"/>
                  <a:gd name="T22" fmla="*/ 58 w 100"/>
                  <a:gd name="T23" fmla="*/ 59 h 112"/>
                  <a:gd name="T24" fmla="*/ 63 w 100"/>
                  <a:gd name="T25" fmla="*/ 51 h 112"/>
                  <a:gd name="T26" fmla="*/ 75 w 100"/>
                  <a:gd name="T27" fmla="*/ 33 h 112"/>
                  <a:gd name="T28" fmla="*/ 84 w 100"/>
                  <a:gd name="T29" fmla="*/ 16 h 112"/>
                  <a:gd name="T30" fmla="*/ 94 w 100"/>
                  <a:gd name="T31" fmla="*/ 0 h 112"/>
                  <a:gd name="T32" fmla="*/ 100 w 100"/>
                  <a:gd name="T33" fmla="*/ 4 h 112"/>
                  <a:gd name="T34" fmla="*/ 91 w 100"/>
                  <a:gd name="T35" fmla="*/ 20 h 112"/>
                  <a:gd name="T36" fmla="*/ 81 w 100"/>
                  <a:gd name="T37" fmla="*/ 37 h 112"/>
                  <a:gd name="T38" fmla="*/ 69 w 100"/>
                  <a:gd name="T39" fmla="*/ 55 h 112"/>
                  <a:gd name="T40" fmla="*/ 64 w 100"/>
                  <a:gd name="T41" fmla="*/ 63 h 112"/>
                  <a:gd name="T42" fmla="*/ 58 w 100"/>
                  <a:gd name="T43" fmla="*/ 72 h 112"/>
                  <a:gd name="T44" fmla="*/ 52 w 100"/>
                  <a:gd name="T45" fmla="*/ 80 h 112"/>
                  <a:gd name="T46" fmla="*/ 46 w 100"/>
                  <a:gd name="T47" fmla="*/ 87 h 112"/>
                  <a:gd name="T48" fmla="*/ 40 w 100"/>
                  <a:gd name="T49" fmla="*/ 94 h 112"/>
                  <a:gd name="T50" fmla="*/ 33 w 100"/>
                  <a:gd name="T51" fmla="*/ 100 h 112"/>
                  <a:gd name="T52" fmla="*/ 29 w 100"/>
                  <a:gd name="T53" fmla="*/ 103 h 112"/>
                  <a:gd name="T54" fmla="*/ 25 w 100"/>
                  <a:gd name="T55" fmla="*/ 105 h 112"/>
                  <a:gd name="T56" fmla="*/ 18 w 100"/>
                  <a:gd name="T57" fmla="*/ 108 h 112"/>
                  <a:gd name="T58" fmla="*/ 14 w 100"/>
                  <a:gd name="T59" fmla="*/ 110 h 112"/>
                  <a:gd name="T60" fmla="*/ 9 w 100"/>
                  <a:gd name="T61" fmla="*/ 111 h 112"/>
                  <a:gd name="T62" fmla="*/ 1 w 100"/>
                  <a:gd name="T63" fmla="*/ 112 h 112"/>
                  <a:gd name="T64" fmla="*/ 0 w 100"/>
                  <a:gd name="T65" fmla="*/ 104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2"/>
                  <a:gd name="T101" fmla="*/ 100 w 100"/>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2">
                    <a:moveTo>
                      <a:pt x="0" y="104"/>
                    </a:moveTo>
                    <a:lnTo>
                      <a:pt x="8" y="103"/>
                    </a:lnTo>
                    <a:lnTo>
                      <a:pt x="12" y="103"/>
                    </a:lnTo>
                    <a:lnTo>
                      <a:pt x="15" y="102"/>
                    </a:lnTo>
                    <a:lnTo>
                      <a:pt x="22" y="98"/>
                    </a:lnTo>
                    <a:lnTo>
                      <a:pt x="25" y="96"/>
                    </a:lnTo>
                    <a:lnTo>
                      <a:pt x="28" y="94"/>
                    </a:lnTo>
                    <a:lnTo>
                      <a:pt x="35" y="88"/>
                    </a:lnTo>
                    <a:lnTo>
                      <a:pt x="41" y="82"/>
                    </a:lnTo>
                    <a:lnTo>
                      <a:pt x="47" y="75"/>
                    </a:lnTo>
                    <a:lnTo>
                      <a:pt x="52" y="67"/>
                    </a:lnTo>
                    <a:lnTo>
                      <a:pt x="58" y="59"/>
                    </a:lnTo>
                    <a:lnTo>
                      <a:pt x="63" y="51"/>
                    </a:lnTo>
                    <a:lnTo>
                      <a:pt x="75" y="33"/>
                    </a:lnTo>
                    <a:lnTo>
                      <a:pt x="84" y="16"/>
                    </a:lnTo>
                    <a:lnTo>
                      <a:pt x="94" y="0"/>
                    </a:lnTo>
                    <a:lnTo>
                      <a:pt x="100" y="4"/>
                    </a:lnTo>
                    <a:lnTo>
                      <a:pt x="91" y="20"/>
                    </a:lnTo>
                    <a:lnTo>
                      <a:pt x="81" y="37"/>
                    </a:lnTo>
                    <a:lnTo>
                      <a:pt x="69" y="55"/>
                    </a:lnTo>
                    <a:lnTo>
                      <a:pt x="64" y="63"/>
                    </a:lnTo>
                    <a:lnTo>
                      <a:pt x="58" y="72"/>
                    </a:lnTo>
                    <a:lnTo>
                      <a:pt x="52" y="80"/>
                    </a:lnTo>
                    <a:lnTo>
                      <a:pt x="46" y="87"/>
                    </a:lnTo>
                    <a:lnTo>
                      <a:pt x="40" y="94"/>
                    </a:lnTo>
                    <a:lnTo>
                      <a:pt x="33" y="100"/>
                    </a:lnTo>
                    <a:lnTo>
                      <a:pt x="29" y="103"/>
                    </a:lnTo>
                    <a:lnTo>
                      <a:pt x="25" y="105"/>
                    </a:lnTo>
                    <a:lnTo>
                      <a:pt x="18" y="108"/>
                    </a:lnTo>
                    <a:lnTo>
                      <a:pt x="14" y="110"/>
                    </a:lnTo>
                    <a:lnTo>
                      <a:pt x="9" y="111"/>
                    </a:lnTo>
                    <a:lnTo>
                      <a:pt x="1" y="112"/>
                    </a:lnTo>
                    <a:lnTo>
                      <a:pt x="0" y="104"/>
                    </a:lnTo>
                    <a:close/>
                  </a:path>
                </a:pathLst>
              </a:custGeom>
              <a:solidFill>
                <a:srgbClr val="000000"/>
              </a:solidFill>
              <a:ln w="9525">
                <a:noFill/>
                <a:round/>
                <a:headEnd/>
                <a:tailEnd/>
              </a:ln>
            </p:spPr>
            <p:txBody>
              <a:bodyPr/>
              <a:lstStyle/>
              <a:p>
                <a:endParaRPr lang="he-IL"/>
              </a:p>
            </p:txBody>
          </p:sp>
        </p:grpSp>
        <p:sp>
          <p:nvSpPr>
            <p:cNvPr id="544" name="Freeform 415"/>
            <p:cNvSpPr>
              <a:spLocks/>
            </p:cNvSpPr>
            <p:nvPr/>
          </p:nvSpPr>
          <p:spPr bwMode="auto">
            <a:xfrm>
              <a:off x="4460" y="2877"/>
              <a:ext cx="9" cy="10"/>
            </a:xfrm>
            <a:custGeom>
              <a:avLst/>
              <a:gdLst>
                <a:gd name="T0" fmla="*/ 0 w 9"/>
                <a:gd name="T1" fmla="*/ 8 h 10"/>
                <a:gd name="T2" fmla="*/ 7 w 9"/>
                <a:gd name="T3" fmla="*/ 10 h 10"/>
                <a:gd name="T4" fmla="*/ 9 w 9"/>
                <a:gd name="T5" fmla="*/ 1 h 10"/>
                <a:gd name="T6" fmla="*/ 2 w 9"/>
                <a:gd name="T7" fmla="*/ 0 h 10"/>
                <a:gd name="T8" fmla="*/ 0 w 9"/>
                <a:gd name="T9" fmla="*/ 8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8"/>
                  </a:moveTo>
                  <a:lnTo>
                    <a:pt x="7" y="10"/>
                  </a:lnTo>
                  <a:lnTo>
                    <a:pt x="9" y="1"/>
                  </a:lnTo>
                  <a:lnTo>
                    <a:pt x="2" y="0"/>
                  </a:lnTo>
                  <a:lnTo>
                    <a:pt x="0" y="8"/>
                  </a:lnTo>
                  <a:close/>
                </a:path>
              </a:pathLst>
            </a:custGeom>
            <a:solidFill>
              <a:srgbClr val="000000"/>
            </a:solidFill>
            <a:ln w="9525">
              <a:noFill/>
              <a:round/>
              <a:headEnd/>
              <a:tailEnd/>
            </a:ln>
          </p:spPr>
          <p:txBody>
            <a:bodyPr/>
            <a:lstStyle/>
            <a:p>
              <a:endParaRPr lang="he-IL"/>
            </a:p>
          </p:txBody>
        </p:sp>
        <p:sp>
          <p:nvSpPr>
            <p:cNvPr id="545" name="Freeform 416"/>
            <p:cNvSpPr>
              <a:spLocks/>
            </p:cNvSpPr>
            <p:nvPr/>
          </p:nvSpPr>
          <p:spPr bwMode="auto">
            <a:xfrm>
              <a:off x="4460" y="2884"/>
              <a:ext cx="7" cy="4"/>
            </a:xfrm>
            <a:custGeom>
              <a:avLst/>
              <a:gdLst>
                <a:gd name="T0" fmla="*/ 6 w 7"/>
                <a:gd name="T1" fmla="*/ 4 h 4"/>
                <a:gd name="T2" fmla="*/ 7 w 7"/>
                <a:gd name="T3" fmla="*/ 4 h 4"/>
                <a:gd name="T4" fmla="*/ 7 w 7"/>
                <a:gd name="T5" fmla="*/ 3 h 4"/>
                <a:gd name="T6" fmla="*/ 0 w 7"/>
                <a:gd name="T7" fmla="*/ 1 h 4"/>
                <a:gd name="T8" fmla="*/ 0 w 7"/>
                <a:gd name="T9" fmla="*/ 0 h 4"/>
                <a:gd name="T10" fmla="*/ 6 w 7"/>
                <a:gd name="T11" fmla="*/ 4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6" y="4"/>
                  </a:moveTo>
                  <a:lnTo>
                    <a:pt x="7" y="4"/>
                  </a:lnTo>
                  <a:lnTo>
                    <a:pt x="7" y="3"/>
                  </a:lnTo>
                  <a:lnTo>
                    <a:pt x="0" y="1"/>
                  </a:lnTo>
                  <a:lnTo>
                    <a:pt x="0" y="0"/>
                  </a:lnTo>
                  <a:lnTo>
                    <a:pt x="6" y="4"/>
                  </a:lnTo>
                  <a:close/>
                </a:path>
              </a:pathLst>
            </a:custGeom>
            <a:solidFill>
              <a:srgbClr val="000000"/>
            </a:solidFill>
            <a:ln w="9525">
              <a:noFill/>
              <a:round/>
              <a:headEnd/>
              <a:tailEnd/>
            </a:ln>
          </p:spPr>
          <p:txBody>
            <a:bodyPr/>
            <a:lstStyle/>
            <a:p>
              <a:endParaRPr lang="he-IL"/>
            </a:p>
          </p:txBody>
        </p:sp>
        <p:sp>
          <p:nvSpPr>
            <p:cNvPr id="546" name="Freeform 417"/>
            <p:cNvSpPr>
              <a:spLocks/>
            </p:cNvSpPr>
            <p:nvPr/>
          </p:nvSpPr>
          <p:spPr bwMode="auto">
            <a:xfrm>
              <a:off x="4394" y="2874"/>
              <a:ext cx="73" cy="28"/>
            </a:xfrm>
            <a:custGeom>
              <a:avLst/>
              <a:gdLst>
                <a:gd name="T0" fmla="*/ 73 w 73"/>
                <a:gd name="T1" fmla="*/ 7 h 28"/>
                <a:gd name="T2" fmla="*/ 63 w 73"/>
                <a:gd name="T3" fmla="*/ 10 h 28"/>
                <a:gd name="T4" fmla="*/ 54 w 73"/>
                <a:gd name="T5" fmla="*/ 13 h 28"/>
                <a:gd name="T6" fmla="*/ 37 w 73"/>
                <a:gd name="T7" fmla="*/ 20 h 28"/>
                <a:gd name="T8" fmla="*/ 29 w 73"/>
                <a:gd name="T9" fmla="*/ 23 h 28"/>
                <a:gd name="T10" fmla="*/ 20 w 73"/>
                <a:gd name="T11" fmla="*/ 26 h 28"/>
                <a:gd name="T12" fmla="*/ 11 w 73"/>
                <a:gd name="T13" fmla="*/ 28 h 28"/>
                <a:gd name="T14" fmla="*/ 6 w 73"/>
                <a:gd name="T15" fmla="*/ 28 h 28"/>
                <a:gd name="T16" fmla="*/ 1 w 73"/>
                <a:gd name="T17" fmla="*/ 28 h 28"/>
                <a:gd name="T18" fmla="*/ 0 w 73"/>
                <a:gd name="T19" fmla="*/ 21 h 28"/>
                <a:gd name="T20" fmla="*/ 5 w 73"/>
                <a:gd name="T21" fmla="*/ 21 h 28"/>
                <a:gd name="T22" fmla="*/ 10 w 73"/>
                <a:gd name="T23" fmla="*/ 21 h 28"/>
                <a:gd name="T24" fmla="*/ 18 w 73"/>
                <a:gd name="T25" fmla="*/ 19 h 28"/>
                <a:gd name="T26" fmla="*/ 26 w 73"/>
                <a:gd name="T27" fmla="*/ 16 h 28"/>
                <a:gd name="T28" fmla="*/ 34 w 73"/>
                <a:gd name="T29" fmla="*/ 14 h 28"/>
                <a:gd name="T30" fmla="*/ 51 w 73"/>
                <a:gd name="T31" fmla="*/ 7 h 28"/>
                <a:gd name="T32" fmla="*/ 60 w 73"/>
                <a:gd name="T33" fmla="*/ 3 h 28"/>
                <a:gd name="T34" fmla="*/ 70 w 73"/>
                <a:gd name="T35" fmla="*/ 0 h 28"/>
                <a:gd name="T36" fmla="*/ 73 w 73"/>
                <a:gd name="T37" fmla="*/ 7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8"/>
                <a:gd name="T59" fmla="*/ 73 w 73"/>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8">
                  <a:moveTo>
                    <a:pt x="73" y="7"/>
                  </a:moveTo>
                  <a:lnTo>
                    <a:pt x="63" y="10"/>
                  </a:lnTo>
                  <a:lnTo>
                    <a:pt x="54" y="13"/>
                  </a:lnTo>
                  <a:lnTo>
                    <a:pt x="37" y="20"/>
                  </a:lnTo>
                  <a:lnTo>
                    <a:pt x="29" y="23"/>
                  </a:lnTo>
                  <a:lnTo>
                    <a:pt x="20" y="26"/>
                  </a:lnTo>
                  <a:lnTo>
                    <a:pt x="11" y="28"/>
                  </a:lnTo>
                  <a:lnTo>
                    <a:pt x="6" y="28"/>
                  </a:lnTo>
                  <a:lnTo>
                    <a:pt x="1" y="28"/>
                  </a:lnTo>
                  <a:lnTo>
                    <a:pt x="0" y="21"/>
                  </a:lnTo>
                  <a:lnTo>
                    <a:pt x="5" y="21"/>
                  </a:lnTo>
                  <a:lnTo>
                    <a:pt x="10" y="21"/>
                  </a:lnTo>
                  <a:lnTo>
                    <a:pt x="18" y="19"/>
                  </a:lnTo>
                  <a:lnTo>
                    <a:pt x="26" y="16"/>
                  </a:lnTo>
                  <a:lnTo>
                    <a:pt x="34" y="14"/>
                  </a:lnTo>
                  <a:lnTo>
                    <a:pt x="51" y="7"/>
                  </a:lnTo>
                  <a:lnTo>
                    <a:pt x="60" y="3"/>
                  </a:lnTo>
                  <a:lnTo>
                    <a:pt x="70" y="0"/>
                  </a:lnTo>
                  <a:lnTo>
                    <a:pt x="73" y="7"/>
                  </a:lnTo>
                  <a:close/>
                </a:path>
              </a:pathLst>
            </a:custGeom>
            <a:solidFill>
              <a:srgbClr val="000000"/>
            </a:solidFill>
            <a:ln w="9525">
              <a:noFill/>
              <a:round/>
              <a:headEnd/>
              <a:tailEnd/>
            </a:ln>
          </p:spPr>
          <p:txBody>
            <a:bodyPr/>
            <a:lstStyle/>
            <a:p>
              <a:endParaRPr lang="he-IL"/>
            </a:p>
          </p:txBody>
        </p:sp>
        <p:sp>
          <p:nvSpPr>
            <p:cNvPr id="547" name="Freeform 418"/>
            <p:cNvSpPr>
              <a:spLocks/>
            </p:cNvSpPr>
            <p:nvPr/>
          </p:nvSpPr>
          <p:spPr bwMode="auto">
            <a:xfrm>
              <a:off x="4462" y="2872"/>
              <a:ext cx="8" cy="9"/>
            </a:xfrm>
            <a:custGeom>
              <a:avLst/>
              <a:gdLst>
                <a:gd name="T0" fmla="*/ 7 w 8"/>
                <a:gd name="T1" fmla="*/ 6 h 9"/>
                <a:gd name="T2" fmla="*/ 8 w 8"/>
                <a:gd name="T3" fmla="*/ 0 h 9"/>
                <a:gd name="T4" fmla="*/ 2 w 8"/>
                <a:gd name="T5" fmla="*/ 2 h 9"/>
                <a:gd name="T6" fmla="*/ 5 w 8"/>
                <a:gd name="T7" fmla="*/ 9 h 9"/>
                <a:gd name="T8" fmla="*/ 0 w 8"/>
                <a:gd name="T9" fmla="*/ 5 h 9"/>
                <a:gd name="T10" fmla="*/ 7 w 8"/>
                <a:gd name="T11" fmla="*/ 6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7" y="6"/>
                  </a:moveTo>
                  <a:lnTo>
                    <a:pt x="8" y="0"/>
                  </a:lnTo>
                  <a:lnTo>
                    <a:pt x="2" y="2"/>
                  </a:lnTo>
                  <a:lnTo>
                    <a:pt x="5" y="9"/>
                  </a:lnTo>
                  <a:lnTo>
                    <a:pt x="0" y="5"/>
                  </a:lnTo>
                  <a:lnTo>
                    <a:pt x="7" y="6"/>
                  </a:lnTo>
                  <a:close/>
                </a:path>
              </a:pathLst>
            </a:custGeom>
            <a:solidFill>
              <a:srgbClr val="000000"/>
            </a:solidFill>
            <a:ln w="9525">
              <a:noFill/>
              <a:round/>
              <a:headEnd/>
              <a:tailEnd/>
            </a:ln>
          </p:spPr>
          <p:txBody>
            <a:bodyPr/>
            <a:lstStyle/>
            <a:p>
              <a:endParaRPr lang="he-IL"/>
            </a:p>
          </p:txBody>
        </p:sp>
        <p:sp>
          <p:nvSpPr>
            <p:cNvPr id="548" name="Freeform 419"/>
            <p:cNvSpPr>
              <a:spLocks/>
            </p:cNvSpPr>
            <p:nvPr/>
          </p:nvSpPr>
          <p:spPr bwMode="auto">
            <a:xfrm>
              <a:off x="4332" y="2846"/>
              <a:ext cx="63" cy="56"/>
            </a:xfrm>
            <a:custGeom>
              <a:avLst/>
              <a:gdLst>
                <a:gd name="T0" fmla="*/ 62 w 63"/>
                <a:gd name="T1" fmla="*/ 56 h 56"/>
                <a:gd name="T2" fmla="*/ 57 w 63"/>
                <a:gd name="T3" fmla="*/ 56 h 56"/>
                <a:gd name="T4" fmla="*/ 52 w 63"/>
                <a:gd name="T5" fmla="*/ 55 h 56"/>
                <a:gd name="T6" fmla="*/ 47 w 63"/>
                <a:gd name="T7" fmla="*/ 54 h 56"/>
                <a:gd name="T8" fmla="*/ 42 w 63"/>
                <a:gd name="T9" fmla="*/ 52 h 56"/>
                <a:gd name="T10" fmla="*/ 33 w 63"/>
                <a:gd name="T11" fmla="*/ 46 h 56"/>
                <a:gd name="T12" fmla="*/ 25 w 63"/>
                <a:gd name="T13" fmla="*/ 39 h 56"/>
                <a:gd name="T14" fmla="*/ 18 w 63"/>
                <a:gd name="T15" fmla="*/ 31 h 56"/>
                <a:gd name="T16" fmla="*/ 12 w 63"/>
                <a:gd name="T17" fmla="*/ 22 h 56"/>
                <a:gd name="T18" fmla="*/ 5 w 63"/>
                <a:gd name="T19" fmla="*/ 13 h 56"/>
                <a:gd name="T20" fmla="*/ 0 w 63"/>
                <a:gd name="T21" fmla="*/ 4 h 56"/>
                <a:gd name="T22" fmla="*/ 7 w 63"/>
                <a:gd name="T23" fmla="*/ 0 h 56"/>
                <a:gd name="T24" fmla="*/ 12 w 63"/>
                <a:gd name="T25" fmla="*/ 9 h 56"/>
                <a:gd name="T26" fmla="*/ 18 w 63"/>
                <a:gd name="T27" fmla="*/ 18 h 56"/>
                <a:gd name="T28" fmla="*/ 24 w 63"/>
                <a:gd name="T29" fmla="*/ 27 h 56"/>
                <a:gd name="T30" fmla="*/ 31 w 63"/>
                <a:gd name="T31" fmla="*/ 34 h 56"/>
                <a:gd name="T32" fmla="*/ 38 w 63"/>
                <a:gd name="T33" fmla="*/ 40 h 56"/>
                <a:gd name="T34" fmla="*/ 46 w 63"/>
                <a:gd name="T35" fmla="*/ 45 h 56"/>
                <a:gd name="T36" fmla="*/ 50 w 63"/>
                <a:gd name="T37" fmla="*/ 47 h 56"/>
                <a:gd name="T38" fmla="*/ 54 w 63"/>
                <a:gd name="T39" fmla="*/ 48 h 56"/>
                <a:gd name="T40" fmla="*/ 58 w 63"/>
                <a:gd name="T41" fmla="*/ 49 h 56"/>
                <a:gd name="T42" fmla="*/ 63 w 63"/>
                <a:gd name="T43" fmla="*/ 49 h 56"/>
                <a:gd name="T44" fmla="*/ 62 w 63"/>
                <a:gd name="T45" fmla="*/ 56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
                <a:gd name="T70" fmla="*/ 0 h 56"/>
                <a:gd name="T71" fmla="*/ 63 w 63"/>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 h="56">
                  <a:moveTo>
                    <a:pt x="62" y="56"/>
                  </a:moveTo>
                  <a:lnTo>
                    <a:pt x="57" y="56"/>
                  </a:lnTo>
                  <a:lnTo>
                    <a:pt x="52" y="55"/>
                  </a:lnTo>
                  <a:lnTo>
                    <a:pt x="47" y="54"/>
                  </a:lnTo>
                  <a:lnTo>
                    <a:pt x="42" y="52"/>
                  </a:lnTo>
                  <a:lnTo>
                    <a:pt x="33" y="46"/>
                  </a:lnTo>
                  <a:lnTo>
                    <a:pt x="25" y="39"/>
                  </a:lnTo>
                  <a:lnTo>
                    <a:pt x="18" y="31"/>
                  </a:lnTo>
                  <a:lnTo>
                    <a:pt x="12" y="22"/>
                  </a:lnTo>
                  <a:lnTo>
                    <a:pt x="5" y="13"/>
                  </a:lnTo>
                  <a:lnTo>
                    <a:pt x="0" y="4"/>
                  </a:lnTo>
                  <a:lnTo>
                    <a:pt x="7" y="0"/>
                  </a:lnTo>
                  <a:lnTo>
                    <a:pt x="12" y="9"/>
                  </a:lnTo>
                  <a:lnTo>
                    <a:pt x="18" y="18"/>
                  </a:lnTo>
                  <a:lnTo>
                    <a:pt x="24" y="27"/>
                  </a:lnTo>
                  <a:lnTo>
                    <a:pt x="31" y="34"/>
                  </a:lnTo>
                  <a:lnTo>
                    <a:pt x="38" y="40"/>
                  </a:lnTo>
                  <a:lnTo>
                    <a:pt x="46" y="45"/>
                  </a:lnTo>
                  <a:lnTo>
                    <a:pt x="50" y="47"/>
                  </a:lnTo>
                  <a:lnTo>
                    <a:pt x="54" y="48"/>
                  </a:lnTo>
                  <a:lnTo>
                    <a:pt x="58" y="49"/>
                  </a:lnTo>
                  <a:lnTo>
                    <a:pt x="63" y="49"/>
                  </a:lnTo>
                  <a:lnTo>
                    <a:pt x="62" y="56"/>
                  </a:lnTo>
                  <a:close/>
                </a:path>
              </a:pathLst>
            </a:custGeom>
            <a:solidFill>
              <a:srgbClr val="000000"/>
            </a:solidFill>
            <a:ln w="9525">
              <a:noFill/>
              <a:round/>
              <a:headEnd/>
              <a:tailEnd/>
            </a:ln>
          </p:spPr>
          <p:txBody>
            <a:bodyPr/>
            <a:lstStyle/>
            <a:p>
              <a:endParaRPr lang="he-IL"/>
            </a:p>
          </p:txBody>
        </p:sp>
        <p:sp>
          <p:nvSpPr>
            <p:cNvPr id="549" name="Freeform 420"/>
            <p:cNvSpPr>
              <a:spLocks/>
            </p:cNvSpPr>
            <p:nvPr/>
          </p:nvSpPr>
          <p:spPr bwMode="auto">
            <a:xfrm>
              <a:off x="4394" y="2895"/>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he-IL"/>
            </a:p>
          </p:txBody>
        </p:sp>
        <p:sp>
          <p:nvSpPr>
            <p:cNvPr id="550" name="Freeform 421"/>
            <p:cNvSpPr>
              <a:spLocks/>
            </p:cNvSpPr>
            <p:nvPr/>
          </p:nvSpPr>
          <p:spPr bwMode="auto">
            <a:xfrm>
              <a:off x="4334" y="2833"/>
              <a:ext cx="55" cy="18"/>
            </a:xfrm>
            <a:custGeom>
              <a:avLst/>
              <a:gdLst>
                <a:gd name="T0" fmla="*/ 0 w 55"/>
                <a:gd name="T1" fmla="*/ 11 h 18"/>
                <a:gd name="T2" fmla="*/ 6 w 55"/>
                <a:gd name="T3" fmla="*/ 8 h 18"/>
                <a:gd name="T4" fmla="*/ 13 w 55"/>
                <a:gd name="T5" fmla="*/ 6 h 18"/>
                <a:gd name="T6" fmla="*/ 20 w 55"/>
                <a:gd name="T7" fmla="*/ 4 h 18"/>
                <a:gd name="T8" fmla="*/ 27 w 55"/>
                <a:gd name="T9" fmla="*/ 3 h 18"/>
                <a:gd name="T10" fmla="*/ 33 w 55"/>
                <a:gd name="T11" fmla="*/ 1 h 18"/>
                <a:gd name="T12" fmla="*/ 41 w 55"/>
                <a:gd name="T13" fmla="*/ 1 h 18"/>
                <a:gd name="T14" fmla="*/ 54 w 55"/>
                <a:gd name="T15" fmla="*/ 0 h 18"/>
                <a:gd name="T16" fmla="*/ 55 w 55"/>
                <a:gd name="T17" fmla="*/ 8 h 18"/>
                <a:gd name="T18" fmla="*/ 41 w 55"/>
                <a:gd name="T19" fmla="*/ 8 h 18"/>
                <a:gd name="T20" fmla="*/ 34 w 55"/>
                <a:gd name="T21" fmla="*/ 9 h 18"/>
                <a:gd name="T22" fmla="*/ 28 w 55"/>
                <a:gd name="T23" fmla="*/ 10 h 18"/>
                <a:gd name="T24" fmla="*/ 22 w 55"/>
                <a:gd name="T25" fmla="*/ 11 h 18"/>
                <a:gd name="T26" fmla="*/ 15 w 55"/>
                <a:gd name="T27" fmla="*/ 13 h 18"/>
                <a:gd name="T28" fmla="*/ 9 w 55"/>
                <a:gd name="T29" fmla="*/ 15 h 18"/>
                <a:gd name="T30" fmla="*/ 3 w 55"/>
                <a:gd name="T31" fmla="*/ 18 h 18"/>
                <a:gd name="T32" fmla="*/ 0 w 55"/>
                <a:gd name="T33" fmla="*/ 1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8"/>
                <a:gd name="T53" fmla="*/ 55 w 5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8">
                  <a:moveTo>
                    <a:pt x="0" y="11"/>
                  </a:moveTo>
                  <a:lnTo>
                    <a:pt x="6" y="8"/>
                  </a:lnTo>
                  <a:lnTo>
                    <a:pt x="13" y="6"/>
                  </a:lnTo>
                  <a:lnTo>
                    <a:pt x="20" y="4"/>
                  </a:lnTo>
                  <a:lnTo>
                    <a:pt x="27" y="3"/>
                  </a:lnTo>
                  <a:lnTo>
                    <a:pt x="33" y="1"/>
                  </a:lnTo>
                  <a:lnTo>
                    <a:pt x="41" y="1"/>
                  </a:lnTo>
                  <a:lnTo>
                    <a:pt x="54" y="0"/>
                  </a:lnTo>
                  <a:lnTo>
                    <a:pt x="55" y="8"/>
                  </a:lnTo>
                  <a:lnTo>
                    <a:pt x="41" y="8"/>
                  </a:lnTo>
                  <a:lnTo>
                    <a:pt x="34" y="9"/>
                  </a:lnTo>
                  <a:lnTo>
                    <a:pt x="28" y="10"/>
                  </a:lnTo>
                  <a:lnTo>
                    <a:pt x="22" y="11"/>
                  </a:lnTo>
                  <a:lnTo>
                    <a:pt x="15" y="13"/>
                  </a:lnTo>
                  <a:lnTo>
                    <a:pt x="9" y="15"/>
                  </a:lnTo>
                  <a:lnTo>
                    <a:pt x="3" y="18"/>
                  </a:lnTo>
                  <a:lnTo>
                    <a:pt x="0" y="11"/>
                  </a:lnTo>
                  <a:close/>
                </a:path>
              </a:pathLst>
            </a:custGeom>
            <a:solidFill>
              <a:srgbClr val="000000"/>
            </a:solidFill>
            <a:ln w="9525">
              <a:noFill/>
              <a:round/>
              <a:headEnd/>
              <a:tailEnd/>
            </a:ln>
          </p:spPr>
          <p:txBody>
            <a:bodyPr/>
            <a:lstStyle/>
            <a:p>
              <a:endParaRPr lang="he-IL"/>
            </a:p>
          </p:txBody>
        </p:sp>
        <p:sp>
          <p:nvSpPr>
            <p:cNvPr id="551" name="Freeform 422"/>
            <p:cNvSpPr>
              <a:spLocks/>
            </p:cNvSpPr>
            <p:nvPr/>
          </p:nvSpPr>
          <p:spPr bwMode="auto">
            <a:xfrm>
              <a:off x="4330" y="2844"/>
              <a:ext cx="9" cy="7"/>
            </a:xfrm>
            <a:custGeom>
              <a:avLst/>
              <a:gdLst>
                <a:gd name="T0" fmla="*/ 2 w 9"/>
                <a:gd name="T1" fmla="*/ 6 h 7"/>
                <a:gd name="T2" fmla="*/ 0 w 9"/>
                <a:gd name="T3" fmla="*/ 2 h 7"/>
                <a:gd name="T4" fmla="*/ 4 w 9"/>
                <a:gd name="T5" fmla="*/ 0 h 7"/>
                <a:gd name="T6" fmla="*/ 7 w 9"/>
                <a:gd name="T7" fmla="*/ 7 h 7"/>
                <a:gd name="T8" fmla="*/ 9 w 9"/>
                <a:gd name="T9" fmla="*/ 2 h 7"/>
                <a:gd name="T10" fmla="*/ 2 w 9"/>
                <a:gd name="T11" fmla="*/ 6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2" y="6"/>
                  </a:moveTo>
                  <a:lnTo>
                    <a:pt x="0" y="2"/>
                  </a:lnTo>
                  <a:lnTo>
                    <a:pt x="4" y="0"/>
                  </a:lnTo>
                  <a:lnTo>
                    <a:pt x="7" y="7"/>
                  </a:lnTo>
                  <a:lnTo>
                    <a:pt x="9" y="2"/>
                  </a:lnTo>
                  <a:lnTo>
                    <a:pt x="2" y="6"/>
                  </a:lnTo>
                  <a:close/>
                </a:path>
              </a:pathLst>
            </a:custGeom>
            <a:solidFill>
              <a:srgbClr val="000000"/>
            </a:solidFill>
            <a:ln w="9525">
              <a:noFill/>
              <a:round/>
              <a:headEnd/>
              <a:tailEnd/>
            </a:ln>
          </p:spPr>
          <p:txBody>
            <a:bodyPr/>
            <a:lstStyle/>
            <a:p>
              <a:endParaRPr lang="he-IL"/>
            </a:p>
          </p:txBody>
        </p:sp>
        <p:sp>
          <p:nvSpPr>
            <p:cNvPr id="552" name="Rectangle 423"/>
            <p:cNvSpPr>
              <a:spLocks noChangeArrowheads="1"/>
            </p:cNvSpPr>
            <p:nvPr/>
          </p:nvSpPr>
          <p:spPr bwMode="auto">
            <a:xfrm>
              <a:off x="4388" y="2833"/>
              <a:ext cx="38" cy="8"/>
            </a:xfrm>
            <a:prstGeom prst="rect">
              <a:avLst/>
            </a:prstGeom>
            <a:solidFill>
              <a:srgbClr val="000000"/>
            </a:solidFill>
            <a:ln w="9525">
              <a:noFill/>
              <a:miter lim="800000"/>
              <a:headEnd/>
              <a:tailEnd/>
            </a:ln>
          </p:spPr>
          <p:txBody>
            <a:bodyPr/>
            <a:lstStyle/>
            <a:p>
              <a:endParaRPr lang="he-IL"/>
            </a:p>
          </p:txBody>
        </p:sp>
        <p:sp>
          <p:nvSpPr>
            <p:cNvPr id="553" name="Freeform 424"/>
            <p:cNvSpPr>
              <a:spLocks/>
            </p:cNvSpPr>
            <p:nvPr/>
          </p:nvSpPr>
          <p:spPr bwMode="auto">
            <a:xfrm>
              <a:off x="4388" y="2833"/>
              <a:ext cx="1" cy="8"/>
            </a:xfrm>
            <a:custGeom>
              <a:avLst/>
              <a:gdLst>
                <a:gd name="T0" fmla="*/ 0 w 1"/>
                <a:gd name="T1" fmla="*/ 0 h 8"/>
                <a:gd name="T2" fmla="*/ 0 w 1"/>
                <a:gd name="T3" fmla="*/ 8 h 8"/>
                <a:gd name="T4" fmla="*/ 1 w 1"/>
                <a:gd name="T5" fmla="*/ 8 h 8"/>
                <a:gd name="T6" fmla="*/ 0 w 1"/>
                <a:gd name="T7" fmla="*/ 0 h 8"/>
                <a:gd name="T8" fmla="*/ 0 60000 65536"/>
                <a:gd name="T9" fmla="*/ 0 60000 65536"/>
                <a:gd name="T10" fmla="*/ 0 60000 65536"/>
                <a:gd name="T11" fmla="*/ 0 60000 65536"/>
                <a:gd name="T12" fmla="*/ 0 w 1"/>
                <a:gd name="T13" fmla="*/ 0 h 8"/>
                <a:gd name="T14" fmla="*/ 1 w 1"/>
                <a:gd name="T15" fmla="*/ 8 h 8"/>
              </a:gdLst>
              <a:ahLst/>
              <a:cxnLst>
                <a:cxn ang="T8">
                  <a:pos x="T0" y="T1"/>
                </a:cxn>
                <a:cxn ang="T9">
                  <a:pos x="T2" y="T3"/>
                </a:cxn>
                <a:cxn ang="T10">
                  <a:pos x="T4" y="T5"/>
                </a:cxn>
                <a:cxn ang="T11">
                  <a:pos x="T6" y="T7"/>
                </a:cxn>
              </a:cxnLst>
              <a:rect l="T12" t="T13" r="T14" b="T15"/>
              <a:pathLst>
                <a:path w="1" h="8">
                  <a:moveTo>
                    <a:pt x="0" y="0"/>
                  </a:moveTo>
                  <a:lnTo>
                    <a:pt x="0" y="8"/>
                  </a:lnTo>
                  <a:lnTo>
                    <a:pt x="1" y="8"/>
                  </a:lnTo>
                  <a:lnTo>
                    <a:pt x="0" y="0"/>
                  </a:lnTo>
                  <a:close/>
                </a:path>
              </a:pathLst>
            </a:custGeom>
            <a:solidFill>
              <a:srgbClr val="000000"/>
            </a:solidFill>
            <a:ln w="9525">
              <a:noFill/>
              <a:round/>
              <a:headEnd/>
              <a:tailEnd/>
            </a:ln>
          </p:spPr>
          <p:txBody>
            <a:bodyPr/>
            <a:lstStyle/>
            <a:p>
              <a:endParaRPr lang="he-IL"/>
            </a:p>
          </p:txBody>
        </p:sp>
        <p:sp>
          <p:nvSpPr>
            <p:cNvPr id="554" name="Freeform 425"/>
            <p:cNvSpPr>
              <a:spLocks/>
            </p:cNvSpPr>
            <p:nvPr/>
          </p:nvSpPr>
          <p:spPr bwMode="auto">
            <a:xfrm>
              <a:off x="4426" y="2833"/>
              <a:ext cx="43" cy="16"/>
            </a:xfrm>
            <a:custGeom>
              <a:avLst/>
              <a:gdLst>
                <a:gd name="T0" fmla="*/ 1 w 43"/>
                <a:gd name="T1" fmla="*/ 0 h 16"/>
                <a:gd name="T2" fmla="*/ 7 w 43"/>
                <a:gd name="T3" fmla="*/ 1 h 16"/>
                <a:gd name="T4" fmla="*/ 13 w 43"/>
                <a:gd name="T5" fmla="*/ 2 h 16"/>
                <a:gd name="T6" fmla="*/ 23 w 43"/>
                <a:gd name="T7" fmla="*/ 4 h 16"/>
                <a:gd name="T8" fmla="*/ 33 w 43"/>
                <a:gd name="T9" fmla="*/ 7 h 16"/>
                <a:gd name="T10" fmla="*/ 37 w 43"/>
                <a:gd name="T11" fmla="*/ 8 h 16"/>
                <a:gd name="T12" fmla="*/ 43 w 43"/>
                <a:gd name="T13" fmla="*/ 9 h 16"/>
                <a:gd name="T14" fmla="*/ 42 w 43"/>
                <a:gd name="T15" fmla="*/ 16 h 16"/>
                <a:gd name="T16" fmla="*/ 37 w 43"/>
                <a:gd name="T17" fmla="*/ 16 h 16"/>
                <a:gd name="T18" fmla="*/ 31 w 43"/>
                <a:gd name="T19" fmla="*/ 14 h 16"/>
                <a:gd name="T20" fmla="*/ 21 w 43"/>
                <a:gd name="T21" fmla="*/ 12 h 16"/>
                <a:gd name="T22" fmla="*/ 12 w 43"/>
                <a:gd name="T23" fmla="*/ 9 h 16"/>
                <a:gd name="T24" fmla="*/ 6 w 43"/>
                <a:gd name="T25" fmla="*/ 8 h 16"/>
                <a:gd name="T26" fmla="*/ 0 w 43"/>
                <a:gd name="T27" fmla="*/ 8 h 16"/>
                <a:gd name="T28" fmla="*/ 1 w 43"/>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16"/>
                <a:gd name="T47" fmla="*/ 43 w 43"/>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16">
                  <a:moveTo>
                    <a:pt x="1" y="0"/>
                  </a:moveTo>
                  <a:lnTo>
                    <a:pt x="7" y="1"/>
                  </a:lnTo>
                  <a:lnTo>
                    <a:pt x="13" y="2"/>
                  </a:lnTo>
                  <a:lnTo>
                    <a:pt x="23" y="4"/>
                  </a:lnTo>
                  <a:lnTo>
                    <a:pt x="33" y="7"/>
                  </a:lnTo>
                  <a:lnTo>
                    <a:pt x="37" y="8"/>
                  </a:lnTo>
                  <a:lnTo>
                    <a:pt x="43" y="9"/>
                  </a:lnTo>
                  <a:lnTo>
                    <a:pt x="42" y="16"/>
                  </a:lnTo>
                  <a:lnTo>
                    <a:pt x="37" y="16"/>
                  </a:lnTo>
                  <a:lnTo>
                    <a:pt x="31" y="14"/>
                  </a:lnTo>
                  <a:lnTo>
                    <a:pt x="21" y="12"/>
                  </a:lnTo>
                  <a:lnTo>
                    <a:pt x="12" y="9"/>
                  </a:lnTo>
                  <a:lnTo>
                    <a:pt x="6" y="8"/>
                  </a:lnTo>
                  <a:lnTo>
                    <a:pt x="0" y="8"/>
                  </a:lnTo>
                  <a:lnTo>
                    <a:pt x="1" y="0"/>
                  </a:lnTo>
                  <a:close/>
                </a:path>
              </a:pathLst>
            </a:custGeom>
            <a:solidFill>
              <a:srgbClr val="000000"/>
            </a:solidFill>
            <a:ln w="9525">
              <a:noFill/>
              <a:round/>
              <a:headEnd/>
              <a:tailEnd/>
            </a:ln>
          </p:spPr>
          <p:txBody>
            <a:bodyPr/>
            <a:lstStyle/>
            <a:p>
              <a:endParaRPr lang="he-IL"/>
            </a:p>
          </p:txBody>
        </p:sp>
        <p:sp>
          <p:nvSpPr>
            <p:cNvPr id="555" name="Freeform 426"/>
            <p:cNvSpPr>
              <a:spLocks/>
            </p:cNvSpPr>
            <p:nvPr/>
          </p:nvSpPr>
          <p:spPr bwMode="auto">
            <a:xfrm>
              <a:off x="4426" y="2833"/>
              <a:ext cx="1" cy="8"/>
            </a:xfrm>
            <a:custGeom>
              <a:avLst/>
              <a:gdLst>
                <a:gd name="T0" fmla="*/ 0 w 1"/>
                <a:gd name="T1" fmla="*/ 0 h 8"/>
                <a:gd name="T2" fmla="*/ 1 w 1"/>
                <a:gd name="T3" fmla="*/ 0 h 8"/>
                <a:gd name="T4" fmla="*/ 0 w 1"/>
                <a:gd name="T5" fmla="*/ 8 h 8"/>
                <a:gd name="T6" fmla="*/ 0 w 1"/>
                <a:gd name="T7" fmla="*/ 0 h 8"/>
                <a:gd name="T8" fmla="*/ 0 60000 65536"/>
                <a:gd name="T9" fmla="*/ 0 60000 65536"/>
                <a:gd name="T10" fmla="*/ 0 60000 65536"/>
                <a:gd name="T11" fmla="*/ 0 60000 65536"/>
                <a:gd name="T12" fmla="*/ 0 w 1"/>
                <a:gd name="T13" fmla="*/ 0 h 8"/>
                <a:gd name="T14" fmla="*/ 1 w 1"/>
                <a:gd name="T15" fmla="*/ 8 h 8"/>
              </a:gdLst>
              <a:ahLst/>
              <a:cxnLst>
                <a:cxn ang="T8">
                  <a:pos x="T0" y="T1"/>
                </a:cxn>
                <a:cxn ang="T9">
                  <a:pos x="T2" y="T3"/>
                </a:cxn>
                <a:cxn ang="T10">
                  <a:pos x="T4" y="T5"/>
                </a:cxn>
                <a:cxn ang="T11">
                  <a:pos x="T6" y="T7"/>
                </a:cxn>
              </a:cxnLst>
              <a:rect l="T12" t="T13" r="T14" b="T15"/>
              <a:pathLst>
                <a:path w="1" h="8">
                  <a:moveTo>
                    <a:pt x="0" y="0"/>
                  </a:moveTo>
                  <a:lnTo>
                    <a:pt x="1" y="0"/>
                  </a:lnTo>
                  <a:lnTo>
                    <a:pt x="0" y="8"/>
                  </a:lnTo>
                  <a:lnTo>
                    <a:pt x="0" y="0"/>
                  </a:lnTo>
                  <a:close/>
                </a:path>
              </a:pathLst>
            </a:custGeom>
            <a:solidFill>
              <a:srgbClr val="000000"/>
            </a:solidFill>
            <a:ln w="9525">
              <a:noFill/>
              <a:round/>
              <a:headEnd/>
              <a:tailEnd/>
            </a:ln>
          </p:spPr>
          <p:txBody>
            <a:bodyPr/>
            <a:lstStyle/>
            <a:p>
              <a:endParaRPr lang="he-IL"/>
            </a:p>
          </p:txBody>
        </p:sp>
        <p:sp>
          <p:nvSpPr>
            <p:cNvPr id="556" name="Freeform 427"/>
            <p:cNvSpPr>
              <a:spLocks/>
            </p:cNvSpPr>
            <p:nvPr/>
          </p:nvSpPr>
          <p:spPr bwMode="auto">
            <a:xfrm>
              <a:off x="4465" y="2816"/>
              <a:ext cx="8" cy="29"/>
            </a:xfrm>
            <a:custGeom>
              <a:avLst/>
              <a:gdLst>
                <a:gd name="T0" fmla="*/ 0 w 8"/>
                <a:gd name="T1" fmla="*/ 29 h 29"/>
                <a:gd name="T2" fmla="*/ 0 w 8"/>
                <a:gd name="T3" fmla="*/ 15 h 29"/>
                <a:gd name="T4" fmla="*/ 0 w 8"/>
                <a:gd name="T5" fmla="*/ 0 h 29"/>
                <a:gd name="T6" fmla="*/ 7 w 8"/>
                <a:gd name="T7" fmla="*/ 0 h 29"/>
                <a:gd name="T8" fmla="*/ 8 w 8"/>
                <a:gd name="T9" fmla="*/ 15 h 29"/>
                <a:gd name="T10" fmla="*/ 8 w 8"/>
                <a:gd name="T11" fmla="*/ 29 h 29"/>
                <a:gd name="T12" fmla="*/ 0 w 8"/>
                <a:gd name="T13" fmla="*/ 29 h 29"/>
                <a:gd name="T14" fmla="*/ 0 60000 65536"/>
                <a:gd name="T15" fmla="*/ 0 60000 65536"/>
                <a:gd name="T16" fmla="*/ 0 60000 65536"/>
                <a:gd name="T17" fmla="*/ 0 60000 65536"/>
                <a:gd name="T18" fmla="*/ 0 60000 65536"/>
                <a:gd name="T19" fmla="*/ 0 60000 65536"/>
                <a:gd name="T20" fmla="*/ 0 60000 65536"/>
                <a:gd name="T21" fmla="*/ 0 w 8"/>
                <a:gd name="T22" fmla="*/ 0 h 29"/>
                <a:gd name="T23" fmla="*/ 8 w 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9">
                  <a:moveTo>
                    <a:pt x="0" y="29"/>
                  </a:moveTo>
                  <a:lnTo>
                    <a:pt x="0" y="15"/>
                  </a:lnTo>
                  <a:lnTo>
                    <a:pt x="0" y="0"/>
                  </a:lnTo>
                  <a:lnTo>
                    <a:pt x="7" y="0"/>
                  </a:lnTo>
                  <a:lnTo>
                    <a:pt x="8" y="15"/>
                  </a:lnTo>
                  <a:lnTo>
                    <a:pt x="8" y="29"/>
                  </a:lnTo>
                  <a:lnTo>
                    <a:pt x="0" y="29"/>
                  </a:lnTo>
                  <a:close/>
                </a:path>
              </a:pathLst>
            </a:custGeom>
            <a:solidFill>
              <a:srgbClr val="000000"/>
            </a:solidFill>
            <a:ln w="9525">
              <a:noFill/>
              <a:round/>
              <a:headEnd/>
              <a:tailEnd/>
            </a:ln>
          </p:spPr>
          <p:txBody>
            <a:bodyPr/>
            <a:lstStyle/>
            <a:p>
              <a:endParaRPr lang="he-IL"/>
            </a:p>
          </p:txBody>
        </p:sp>
        <p:sp>
          <p:nvSpPr>
            <p:cNvPr id="557" name="Freeform 428"/>
            <p:cNvSpPr>
              <a:spLocks/>
            </p:cNvSpPr>
            <p:nvPr/>
          </p:nvSpPr>
          <p:spPr bwMode="auto">
            <a:xfrm>
              <a:off x="4465" y="2842"/>
              <a:ext cx="8" cy="8"/>
            </a:xfrm>
            <a:custGeom>
              <a:avLst/>
              <a:gdLst>
                <a:gd name="T0" fmla="*/ 3 w 8"/>
                <a:gd name="T1" fmla="*/ 7 h 8"/>
                <a:gd name="T2" fmla="*/ 8 w 8"/>
                <a:gd name="T3" fmla="*/ 8 h 8"/>
                <a:gd name="T4" fmla="*/ 8 w 8"/>
                <a:gd name="T5" fmla="*/ 3 h 8"/>
                <a:gd name="T6" fmla="*/ 0 w 8"/>
                <a:gd name="T7" fmla="*/ 3 h 8"/>
                <a:gd name="T8" fmla="*/ 4 w 8"/>
                <a:gd name="T9" fmla="*/ 0 h 8"/>
                <a:gd name="T10" fmla="*/ 3 w 8"/>
                <a:gd name="T11" fmla="*/ 7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7"/>
                  </a:moveTo>
                  <a:lnTo>
                    <a:pt x="8" y="8"/>
                  </a:lnTo>
                  <a:lnTo>
                    <a:pt x="8" y="3"/>
                  </a:lnTo>
                  <a:lnTo>
                    <a:pt x="0" y="3"/>
                  </a:lnTo>
                  <a:lnTo>
                    <a:pt x="4" y="0"/>
                  </a:lnTo>
                  <a:lnTo>
                    <a:pt x="3" y="7"/>
                  </a:lnTo>
                  <a:close/>
                </a:path>
              </a:pathLst>
            </a:custGeom>
            <a:solidFill>
              <a:srgbClr val="000000"/>
            </a:solidFill>
            <a:ln w="9525">
              <a:noFill/>
              <a:round/>
              <a:headEnd/>
              <a:tailEnd/>
            </a:ln>
          </p:spPr>
          <p:txBody>
            <a:bodyPr/>
            <a:lstStyle/>
            <a:p>
              <a:endParaRPr lang="he-IL"/>
            </a:p>
          </p:txBody>
        </p:sp>
        <p:sp>
          <p:nvSpPr>
            <p:cNvPr id="558" name="Freeform 429"/>
            <p:cNvSpPr>
              <a:spLocks/>
            </p:cNvSpPr>
            <p:nvPr/>
          </p:nvSpPr>
          <p:spPr bwMode="auto">
            <a:xfrm>
              <a:off x="4372" y="2755"/>
              <a:ext cx="100" cy="61"/>
            </a:xfrm>
            <a:custGeom>
              <a:avLst/>
              <a:gdLst>
                <a:gd name="T0" fmla="*/ 93 w 100"/>
                <a:gd name="T1" fmla="*/ 61 h 61"/>
                <a:gd name="T2" fmla="*/ 93 w 100"/>
                <a:gd name="T3" fmla="*/ 58 h 61"/>
                <a:gd name="T4" fmla="*/ 92 w 100"/>
                <a:gd name="T5" fmla="*/ 54 h 61"/>
                <a:gd name="T6" fmla="*/ 92 w 100"/>
                <a:gd name="T7" fmla="*/ 51 h 61"/>
                <a:gd name="T8" fmla="*/ 91 w 100"/>
                <a:gd name="T9" fmla="*/ 48 h 61"/>
                <a:gd name="T10" fmla="*/ 88 w 100"/>
                <a:gd name="T11" fmla="*/ 43 h 61"/>
                <a:gd name="T12" fmla="*/ 84 w 100"/>
                <a:gd name="T13" fmla="*/ 38 h 61"/>
                <a:gd name="T14" fmla="*/ 80 w 100"/>
                <a:gd name="T15" fmla="*/ 34 h 61"/>
                <a:gd name="T16" fmla="*/ 75 w 100"/>
                <a:gd name="T17" fmla="*/ 31 h 61"/>
                <a:gd name="T18" fmla="*/ 69 w 100"/>
                <a:gd name="T19" fmla="*/ 28 h 61"/>
                <a:gd name="T20" fmla="*/ 61 w 100"/>
                <a:gd name="T21" fmla="*/ 25 h 61"/>
                <a:gd name="T22" fmla="*/ 47 w 100"/>
                <a:gd name="T23" fmla="*/ 21 h 61"/>
                <a:gd name="T24" fmla="*/ 31 w 100"/>
                <a:gd name="T25" fmla="*/ 17 h 61"/>
                <a:gd name="T26" fmla="*/ 15 w 100"/>
                <a:gd name="T27" fmla="*/ 13 h 61"/>
                <a:gd name="T28" fmla="*/ 7 w 100"/>
                <a:gd name="T29" fmla="*/ 10 h 61"/>
                <a:gd name="T30" fmla="*/ 0 w 100"/>
                <a:gd name="T31" fmla="*/ 7 h 61"/>
                <a:gd name="T32" fmla="*/ 3 w 100"/>
                <a:gd name="T33" fmla="*/ 0 h 61"/>
                <a:gd name="T34" fmla="*/ 10 w 100"/>
                <a:gd name="T35" fmla="*/ 3 h 61"/>
                <a:gd name="T36" fmla="*/ 18 w 100"/>
                <a:gd name="T37" fmla="*/ 6 h 61"/>
                <a:gd name="T38" fmla="*/ 33 w 100"/>
                <a:gd name="T39" fmla="*/ 10 h 61"/>
                <a:gd name="T40" fmla="*/ 49 w 100"/>
                <a:gd name="T41" fmla="*/ 14 h 61"/>
                <a:gd name="T42" fmla="*/ 64 w 100"/>
                <a:gd name="T43" fmla="*/ 18 h 61"/>
                <a:gd name="T44" fmla="*/ 72 w 100"/>
                <a:gd name="T45" fmla="*/ 21 h 61"/>
                <a:gd name="T46" fmla="*/ 78 w 100"/>
                <a:gd name="T47" fmla="*/ 24 h 61"/>
                <a:gd name="T48" fmla="*/ 85 w 100"/>
                <a:gd name="T49" fmla="*/ 28 h 61"/>
                <a:gd name="T50" fmla="*/ 90 w 100"/>
                <a:gd name="T51" fmla="*/ 33 h 61"/>
                <a:gd name="T52" fmla="*/ 94 w 100"/>
                <a:gd name="T53" fmla="*/ 38 h 61"/>
                <a:gd name="T54" fmla="*/ 97 w 100"/>
                <a:gd name="T55" fmla="*/ 45 h 61"/>
                <a:gd name="T56" fmla="*/ 99 w 100"/>
                <a:gd name="T57" fmla="*/ 49 h 61"/>
                <a:gd name="T58" fmla="*/ 99 w 100"/>
                <a:gd name="T59" fmla="*/ 52 h 61"/>
                <a:gd name="T60" fmla="*/ 100 w 100"/>
                <a:gd name="T61" fmla="*/ 57 h 61"/>
                <a:gd name="T62" fmla="*/ 100 w 100"/>
                <a:gd name="T63" fmla="*/ 61 h 61"/>
                <a:gd name="T64" fmla="*/ 93 w 100"/>
                <a:gd name="T65" fmla="*/ 61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61"/>
                <a:gd name="T101" fmla="*/ 100 w 10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61">
                  <a:moveTo>
                    <a:pt x="93" y="61"/>
                  </a:moveTo>
                  <a:lnTo>
                    <a:pt x="93" y="58"/>
                  </a:lnTo>
                  <a:lnTo>
                    <a:pt x="92" y="54"/>
                  </a:lnTo>
                  <a:lnTo>
                    <a:pt x="92" y="51"/>
                  </a:lnTo>
                  <a:lnTo>
                    <a:pt x="91" y="48"/>
                  </a:lnTo>
                  <a:lnTo>
                    <a:pt x="88" y="43"/>
                  </a:lnTo>
                  <a:lnTo>
                    <a:pt x="84" y="38"/>
                  </a:lnTo>
                  <a:lnTo>
                    <a:pt x="80" y="34"/>
                  </a:lnTo>
                  <a:lnTo>
                    <a:pt x="75" y="31"/>
                  </a:lnTo>
                  <a:lnTo>
                    <a:pt x="69" y="28"/>
                  </a:lnTo>
                  <a:lnTo>
                    <a:pt x="61" y="25"/>
                  </a:lnTo>
                  <a:lnTo>
                    <a:pt x="47" y="21"/>
                  </a:lnTo>
                  <a:lnTo>
                    <a:pt x="31" y="17"/>
                  </a:lnTo>
                  <a:lnTo>
                    <a:pt x="15" y="13"/>
                  </a:lnTo>
                  <a:lnTo>
                    <a:pt x="7" y="10"/>
                  </a:lnTo>
                  <a:lnTo>
                    <a:pt x="0" y="7"/>
                  </a:lnTo>
                  <a:lnTo>
                    <a:pt x="3" y="0"/>
                  </a:lnTo>
                  <a:lnTo>
                    <a:pt x="10" y="3"/>
                  </a:lnTo>
                  <a:lnTo>
                    <a:pt x="18" y="6"/>
                  </a:lnTo>
                  <a:lnTo>
                    <a:pt x="33" y="10"/>
                  </a:lnTo>
                  <a:lnTo>
                    <a:pt x="49" y="14"/>
                  </a:lnTo>
                  <a:lnTo>
                    <a:pt x="64" y="18"/>
                  </a:lnTo>
                  <a:lnTo>
                    <a:pt x="72" y="21"/>
                  </a:lnTo>
                  <a:lnTo>
                    <a:pt x="78" y="24"/>
                  </a:lnTo>
                  <a:lnTo>
                    <a:pt x="85" y="28"/>
                  </a:lnTo>
                  <a:lnTo>
                    <a:pt x="90" y="33"/>
                  </a:lnTo>
                  <a:lnTo>
                    <a:pt x="94" y="38"/>
                  </a:lnTo>
                  <a:lnTo>
                    <a:pt x="97" y="45"/>
                  </a:lnTo>
                  <a:lnTo>
                    <a:pt x="99" y="49"/>
                  </a:lnTo>
                  <a:lnTo>
                    <a:pt x="99" y="52"/>
                  </a:lnTo>
                  <a:lnTo>
                    <a:pt x="100" y="57"/>
                  </a:lnTo>
                  <a:lnTo>
                    <a:pt x="100" y="61"/>
                  </a:lnTo>
                  <a:lnTo>
                    <a:pt x="93" y="61"/>
                  </a:lnTo>
                  <a:close/>
                </a:path>
              </a:pathLst>
            </a:custGeom>
            <a:solidFill>
              <a:srgbClr val="000000"/>
            </a:solidFill>
            <a:ln w="9525">
              <a:noFill/>
              <a:round/>
              <a:headEnd/>
              <a:tailEnd/>
            </a:ln>
          </p:spPr>
          <p:txBody>
            <a:bodyPr/>
            <a:lstStyle/>
            <a:p>
              <a:endParaRPr lang="he-IL"/>
            </a:p>
          </p:txBody>
        </p:sp>
        <p:sp>
          <p:nvSpPr>
            <p:cNvPr id="559" name="Freeform 430"/>
            <p:cNvSpPr>
              <a:spLocks/>
            </p:cNvSpPr>
            <p:nvPr/>
          </p:nvSpPr>
          <p:spPr bwMode="auto">
            <a:xfrm>
              <a:off x="4465" y="2816"/>
              <a:ext cx="7" cy="1"/>
            </a:xfrm>
            <a:custGeom>
              <a:avLst/>
              <a:gdLst>
                <a:gd name="T0" fmla="*/ 7 w 7"/>
                <a:gd name="T1" fmla="*/ 0 h 1"/>
                <a:gd name="T2" fmla="*/ 0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7" y="0"/>
                  </a:moveTo>
                  <a:lnTo>
                    <a:pt x="0" y="0"/>
                  </a:lnTo>
                  <a:lnTo>
                    <a:pt x="7" y="0"/>
                  </a:lnTo>
                  <a:close/>
                </a:path>
              </a:pathLst>
            </a:custGeom>
            <a:solidFill>
              <a:srgbClr val="000000"/>
            </a:solidFill>
            <a:ln w="9525">
              <a:noFill/>
              <a:round/>
              <a:headEnd/>
              <a:tailEnd/>
            </a:ln>
          </p:spPr>
          <p:txBody>
            <a:bodyPr/>
            <a:lstStyle/>
            <a:p>
              <a:endParaRPr lang="he-IL"/>
            </a:p>
          </p:txBody>
        </p:sp>
        <p:sp>
          <p:nvSpPr>
            <p:cNvPr id="560" name="Freeform 431"/>
            <p:cNvSpPr>
              <a:spLocks/>
            </p:cNvSpPr>
            <p:nvPr/>
          </p:nvSpPr>
          <p:spPr bwMode="auto">
            <a:xfrm>
              <a:off x="4318" y="2663"/>
              <a:ext cx="57" cy="98"/>
            </a:xfrm>
            <a:custGeom>
              <a:avLst/>
              <a:gdLst>
                <a:gd name="T0" fmla="*/ 54 w 57"/>
                <a:gd name="T1" fmla="*/ 98 h 98"/>
                <a:gd name="T2" fmla="*/ 47 w 57"/>
                <a:gd name="T3" fmla="*/ 95 h 98"/>
                <a:gd name="T4" fmla="*/ 41 w 57"/>
                <a:gd name="T5" fmla="*/ 91 h 98"/>
                <a:gd name="T6" fmla="*/ 35 w 57"/>
                <a:gd name="T7" fmla="*/ 87 h 98"/>
                <a:gd name="T8" fmla="*/ 30 w 57"/>
                <a:gd name="T9" fmla="*/ 82 h 98"/>
                <a:gd name="T10" fmla="*/ 25 w 57"/>
                <a:gd name="T11" fmla="*/ 77 h 98"/>
                <a:gd name="T12" fmla="*/ 21 w 57"/>
                <a:gd name="T13" fmla="*/ 71 h 98"/>
                <a:gd name="T14" fmla="*/ 17 w 57"/>
                <a:gd name="T15" fmla="*/ 65 h 98"/>
                <a:gd name="T16" fmla="*/ 13 w 57"/>
                <a:gd name="T17" fmla="*/ 58 h 98"/>
                <a:gd name="T18" fmla="*/ 10 w 57"/>
                <a:gd name="T19" fmla="*/ 52 h 98"/>
                <a:gd name="T20" fmla="*/ 8 w 57"/>
                <a:gd name="T21" fmla="*/ 45 h 98"/>
                <a:gd name="T22" fmla="*/ 5 w 57"/>
                <a:gd name="T23" fmla="*/ 38 h 98"/>
                <a:gd name="T24" fmla="*/ 3 w 57"/>
                <a:gd name="T25" fmla="*/ 31 h 98"/>
                <a:gd name="T26" fmla="*/ 2 w 57"/>
                <a:gd name="T27" fmla="*/ 24 h 98"/>
                <a:gd name="T28" fmla="*/ 1 w 57"/>
                <a:gd name="T29" fmla="*/ 16 h 98"/>
                <a:gd name="T30" fmla="*/ 1 w 57"/>
                <a:gd name="T31" fmla="*/ 8 h 98"/>
                <a:gd name="T32" fmla="*/ 0 w 57"/>
                <a:gd name="T33" fmla="*/ 0 h 98"/>
                <a:gd name="T34" fmla="*/ 8 w 57"/>
                <a:gd name="T35" fmla="*/ 0 h 98"/>
                <a:gd name="T36" fmla="*/ 8 w 57"/>
                <a:gd name="T37" fmla="*/ 7 h 98"/>
                <a:gd name="T38" fmla="*/ 8 w 57"/>
                <a:gd name="T39" fmla="*/ 15 h 98"/>
                <a:gd name="T40" fmla="*/ 9 w 57"/>
                <a:gd name="T41" fmla="*/ 22 h 98"/>
                <a:gd name="T42" fmla="*/ 11 w 57"/>
                <a:gd name="T43" fmla="*/ 29 h 98"/>
                <a:gd name="T44" fmla="*/ 12 w 57"/>
                <a:gd name="T45" fmla="*/ 36 h 98"/>
                <a:gd name="T46" fmla="*/ 15 w 57"/>
                <a:gd name="T47" fmla="*/ 43 h 98"/>
                <a:gd name="T48" fmla="*/ 17 w 57"/>
                <a:gd name="T49" fmla="*/ 49 h 98"/>
                <a:gd name="T50" fmla="*/ 20 w 57"/>
                <a:gd name="T51" fmla="*/ 55 h 98"/>
                <a:gd name="T52" fmla="*/ 23 w 57"/>
                <a:gd name="T53" fmla="*/ 61 h 98"/>
                <a:gd name="T54" fmla="*/ 27 w 57"/>
                <a:gd name="T55" fmla="*/ 67 h 98"/>
                <a:gd name="T56" fmla="*/ 31 w 57"/>
                <a:gd name="T57" fmla="*/ 72 h 98"/>
                <a:gd name="T58" fmla="*/ 35 w 57"/>
                <a:gd name="T59" fmla="*/ 76 h 98"/>
                <a:gd name="T60" fmla="*/ 40 w 57"/>
                <a:gd name="T61" fmla="*/ 81 h 98"/>
                <a:gd name="T62" fmla="*/ 45 w 57"/>
                <a:gd name="T63" fmla="*/ 85 h 98"/>
                <a:gd name="T64" fmla="*/ 51 w 57"/>
                <a:gd name="T65" fmla="*/ 89 h 98"/>
                <a:gd name="T66" fmla="*/ 57 w 57"/>
                <a:gd name="T67" fmla="*/ 92 h 98"/>
                <a:gd name="T68" fmla="*/ 54 w 57"/>
                <a:gd name="T69" fmla="*/ 98 h 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
                <a:gd name="T106" fmla="*/ 0 h 98"/>
                <a:gd name="T107" fmla="*/ 57 w 57"/>
                <a:gd name="T108" fmla="*/ 98 h 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 h="98">
                  <a:moveTo>
                    <a:pt x="54" y="98"/>
                  </a:moveTo>
                  <a:lnTo>
                    <a:pt x="47" y="95"/>
                  </a:lnTo>
                  <a:lnTo>
                    <a:pt x="41" y="91"/>
                  </a:lnTo>
                  <a:lnTo>
                    <a:pt x="35" y="87"/>
                  </a:lnTo>
                  <a:lnTo>
                    <a:pt x="30" y="82"/>
                  </a:lnTo>
                  <a:lnTo>
                    <a:pt x="25" y="77"/>
                  </a:lnTo>
                  <a:lnTo>
                    <a:pt x="21" y="71"/>
                  </a:lnTo>
                  <a:lnTo>
                    <a:pt x="17" y="65"/>
                  </a:lnTo>
                  <a:lnTo>
                    <a:pt x="13" y="58"/>
                  </a:lnTo>
                  <a:lnTo>
                    <a:pt x="10" y="52"/>
                  </a:lnTo>
                  <a:lnTo>
                    <a:pt x="8" y="45"/>
                  </a:lnTo>
                  <a:lnTo>
                    <a:pt x="5" y="38"/>
                  </a:lnTo>
                  <a:lnTo>
                    <a:pt x="3" y="31"/>
                  </a:lnTo>
                  <a:lnTo>
                    <a:pt x="2" y="24"/>
                  </a:lnTo>
                  <a:lnTo>
                    <a:pt x="1" y="16"/>
                  </a:lnTo>
                  <a:lnTo>
                    <a:pt x="1" y="8"/>
                  </a:lnTo>
                  <a:lnTo>
                    <a:pt x="0" y="0"/>
                  </a:lnTo>
                  <a:lnTo>
                    <a:pt x="8" y="0"/>
                  </a:lnTo>
                  <a:lnTo>
                    <a:pt x="8" y="7"/>
                  </a:lnTo>
                  <a:lnTo>
                    <a:pt x="8" y="15"/>
                  </a:lnTo>
                  <a:lnTo>
                    <a:pt x="9" y="22"/>
                  </a:lnTo>
                  <a:lnTo>
                    <a:pt x="11" y="29"/>
                  </a:lnTo>
                  <a:lnTo>
                    <a:pt x="12" y="36"/>
                  </a:lnTo>
                  <a:lnTo>
                    <a:pt x="15" y="43"/>
                  </a:lnTo>
                  <a:lnTo>
                    <a:pt x="17" y="49"/>
                  </a:lnTo>
                  <a:lnTo>
                    <a:pt x="20" y="55"/>
                  </a:lnTo>
                  <a:lnTo>
                    <a:pt x="23" y="61"/>
                  </a:lnTo>
                  <a:lnTo>
                    <a:pt x="27" y="67"/>
                  </a:lnTo>
                  <a:lnTo>
                    <a:pt x="31" y="72"/>
                  </a:lnTo>
                  <a:lnTo>
                    <a:pt x="35" y="76"/>
                  </a:lnTo>
                  <a:lnTo>
                    <a:pt x="40" y="81"/>
                  </a:lnTo>
                  <a:lnTo>
                    <a:pt x="45" y="85"/>
                  </a:lnTo>
                  <a:lnTo>
                    <a:pt x="51" y="89"/>
                  </a:lnTo>
                  <a:lnTo>
                    <a:pt x="57" y="92"/>
                  </a:lnTo>
                  <a:lnTo>
                    <a:pt x="54" y="98"/>
                  </a:lnTo>
                  <a:close/>
                </a:path>
              </a:pathLst>
            </a:custGeom>
            <a:solidFill>
              <a:srgbClr val="000000"/>
            </a:solidFill>
            <a:ln w="9525">
              <a:noFill/>
              <a:round/>
              <a:headEnd/>
              <a:tailEnd/>
            </a:ln>
          </p:spPr>
          <p:txBody>
            <a:bodyPr/>
            <a:lstStyle/>
            <a:p>
              <a:endParaRPr lang="he-IL"/>
            </a:p>
          </p:txBody>
        </p:sp>
        <p:sp>
          <p:nvSpPr>
            <p:cNvPr id="561" name="Freeform 432"/>
            <p:cNvSpPr>
              <a:spLocks/>
            </p:cNvSpPr>
            <p:nvPr/>
          </p:nvSpPr>
          <p:spPr bwMode="auto">
            <a:xfrm>
              <a:off x="4372" y="2755"/>
              <a:ext cx="3" cy="7"/>
            </a:xfrm>
            <a:custGeom>
              <a:avLst/>
              <a:gdLst>
                <a:gd name="T0" fmla="*/ 0 w 3"/>
                <a:gd name="T1" fmla="*/ 7 h 7"/>
                <a:gd name="T2" fmla="*/ 0 w 3"/>
                <a:gd name="T3" fmla="*/ 6 h 7"/>
                <a:gd name="T4" fmla="*/ 3 w 3"/>
                <a:gd name="T5" fmla="*/ 0 h 7"/>
                <a:gd name="T6" fmla="*/ 0 w 3"/>
                <a:gd name="T7" fmla="*/ 7 h 7"/>
                <a:gd name="T8" fmla="*/ 0 60000 65536"/>
                <a:gd name="T9" fmla="*/ 0 60000 65536"/>
                <a:gd name="T10" fmla="*/ 0 60000 65536"/>
                <a:gd name="T11" fmla="*/ 0 60000 65536"/>
                <a:gd name="T12" fmla="*/ 0 w 3"/>
                <a:gd name="T13" fmla="*/ 0 h 7"/>
                <a:gd name="T14" fmla="*/ 3 w 3"/>
                <a:gd name="T15" fmla="*/ 7 h 7"/>
              </a:gdLst>
              <a:ahLst/>
              <a:cxnLst>
                <a:cxn ang="T8">
                  <a:pos x="T0" y="T1"/>
                </a:cxn>
                <a:cxn ang="T9">
                  <a:pos x="T2" y="T3"/>
                </a:cxn>
                <a:cxn ang="T10">
                  <a:pos x="T4" y="T5"/>
                </a:cxn>
                <a:cxn ang="T11">
                  <a:pos x="T6" y="T7"/>
                </a:cxn>
              </a:cxnLst>
              <a:rect l="T12" t="T13" r="T14" b="T15"/>
              <a:pathLst>
                <a:path w="3" h="7">
                  <a:moveTo>
                    <a:pt x="0" y="7"/>
                  </a:moveTo>
                  <a:lnTo>
                    <a:pt x="0" y="6"/>
                  </a:lnTo>
                  <a:lnTo>
                    <a:pt x="3" y="0"/>
                  </a:lnTo>
                  <a:lnTo>
                    <a:pt x="0" y="7"/>
                  </a:lnTo>
                  <a:close/>
                </a:path>
              </a:pathLst>
            </a:custGeom>
            <a:solidFill>
              <a:srgbClr val="000000"/>
            </a:solidFill>
            <a:ln w="9525">
              <a:noFill/>
              <a:round/>
              <a:headEnd/>
              <a:tailEnd/>
            </a:ln>
          </p:spPr>
          <p:txBody>
            <a:bodyPr/>
            <a:lstStyle/>
            <a:p>
              <a:endParaRPr lang="he-IL"/>
            </a:p>
          </p:txBody>
        </p:sp>
        <p:sp>
          <p:nvSpPr>
            <p:cNvPr id="562" name="Freeform 433"/>
            <p:cNvSpPr>
              <a:spLocks/>
            </p:cNvSpPr>
            <p:nvPr/>
          </p:nvSpPr>
          <p:spPr bwMode="auto">
            <a:xfrm>
              <a:off x="4318" y="2646"/>
              <a:ext cx="9" cy="17"/>
            </a:xfrm>
            <a:custGeom>
              <a:avLst/>
              <a:gdLst>
                <a:gd name="T0" fmla="*/ 0 w 9"/>
                <a:gd name="T1" fmla="*/ 17 h 17"/>
                <a:gd name="T2" fmla="*/ 1 w 9"/>
                <a:gd name="T3" fmla="*/ 8 h 17"/>
                <a:gd name="T4" fmla="*/ 2 w 9"/>
                <a:gd name="T5" fmla="*/ 0 h 17"/>
                <a:gd name="T6" fmla="*/ 9 w 9"/>
                <a:gd name="T7" fmla="*/ 1 h 17"/>
                <a:gd name="T8" fmla="*/ 8 w 9"/>
                <a:gd name="T9" fmla="*/ 9 h 17"/>
                <a:gd name="T10" fmla="*/ 8 w 9"/>
                <a:gd name="T11" fmla="*/ 17 h 17"/>
                <a:gd name="T12" fmla="*/ 0 w 9"/>
                <a:gd name="T13" fmla="*/ 17 h 17"/>
                <a:gd name="T14" fmla="*/ 0 60000 65536"/>
                <a:gd name="T15" fmla="*/ 0 60000 65536"/>
                <a:gd name="T16" fmla="*/ 0 60000 65536"/>
                <a:gd name="T17" fmla="*/ 0 60000 65536"/>
                <a:gd name="T18" fmla="*/ 0 60000 65536"/>
                <a:gd name="T19" fmla="*/ 0 60000 65536"/>
                <a:gd name="T20" fmla="*/ 0 60000 65536"/>
                <a:gd name="T21" fmla="*/ 0 w 9"/>
                <a:gd name="T22" fmla="*/ 0 h 17"/>
                <a:gd name="T23" fmla="*/ 9 w 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7">
                  <a:moveTo>
                    <a:pt x="0" y="17"/>
                  </a:moveTo>
                  <a:lnTo>
                    <a:pt x="1" y="8"/>
                  </a:lnTo>
                  <a:lnTo>
                    <a:pt x="2" y="0"/>
                  </a:lnTo>
                  <a:lnTo>
                    <a:pt x="9" y="1"/>
                  </a:lnTo>
                  <a:lnTo>
                    <a:pt x="8" y="9"/>
                  </a:lnTo>
                  <a:lnTo>
                    <a:pt x="8" y="17"/>
                  </a:lnTo>
                  <a:lnTo>
                    <a:pt x="0" y="17"/>
                  </a:lnTo>
                  <a:close/>
                </a:path>
              </a:pathLst>
            </a:custGeom>
            <a:solidFill>
              <a:srgbClr val="000000"/>
            </a:solidFill>
            <a:ln w="9525">
              <a:noFill/>
              <a:round/>
              <a:headEnd/>
              <a:tailEnd/>
            </a:ln>
          </p:spPr>
          <p:txBody>
            <a:bodyPr/>
            <a:lstStyle/>
            <a:p>
              <a:endParaRPr lang="he-IL"/>
            </a:p>
          </p:txBody>
        </p:sp>
        <p:sp>
          <p:nvSpPr>
            <p:cNvPr id="563" name="Freeform 434"/>
            <p:cNvSpPr>
              <a:spLocks/>
            </p:cNvSpPr>
            <p:nvPr/>
          </p:nvSpPr>
          <p:spPr bwMode="auto">
            <a:xfrm>
              <a:off x="4318" y="2663"/>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rgbClr val="000000"/>
            </a:solidFill>
            <a:ln w="9525">
              <a:noFill/>
              <a:round/>
              <a:headEnd/>
              <a:tailEnd/>
            </a:ln>
          </p:spPr>
          <p:txBody>
            <a:bodyPr/>
            <a:lstStyle/>
            <a:p>
              <a:endParaRPr lang="he-IL"/>
            </a:p>
          </p:txBody>
        </p:sp>
        <p:sp>
          <p:nvSpPr>
            <p:cNvPr id="564" name="Freeform 435"/>
            <p:cNvSpPr>
              <a:spLocks/>
            </p:cNvSpPr>
            <p:nvPr/>
          </p:nvSpPr>
          <p:spPr bwMode="auto">
            <a:xfrm>
              <a:off x="4322" y="2643"/>
              <a:ext cx="139" cy="109"/>
            </a:xfrm>
            <a:custGeom>
              <a:avLst/>
              <a:gdLst>
                <a:gd name="T0" fmla="*/ 4 w 139"/>
                <a:gd name="T1" fmla="*/ 0 h 109"/>
                <a:gd name="T2" fmla="*/ 13 w 139"/>
                <a:gd name="T3" fmla="*/ 7 h 109"/>
                <a:gd name="T4" fmla="*/ 22 w 139"/>
                <a:gd name="T5" fmla="*/ 11 h 109"/>
                <a:gd name="T6" fmla="*/ 29 w 139"/>
                <a:gd name="T7" fmla="*/ 15 h 109"/>
                <a:gd name="T8" fmla="*/ 37 w 139"/>
                <a:gd name="T9" fmla="*/ 18 h 109"/>
                <a:gd name="T10" fmla="*/ 50 w 139"/>
                <a:gd name="T11" fmla="*/ 23 h 109"/>
                <a:gd name="T12" fmla="*/ 57 w 139"/>
                <a:gd name="T13" fmla="*/ 26 h 109"/>
                <a:gd name="T14" fmla="*/ 64 w 139"/>
                <a:gd name="T15" fmla="*/ 29 h 109"/>
                <a:gd name="T16" fmla="*/ 71 w 139"/>
                <a:gd name="T17" fmla="*/ 32 h 109"/>
                <a:gd name="T18" fmla="*/ 79 w 139"/>
                <a:gd name="T19" fmla="*/ 37 h 109"/>
                <a:gd name="T20" fmla="*/ 87 w 139"/>
                <a:gd name="T21" fmla="*/ 43 h 109"/>
                <a:gd name="T22" fmla="*/ 95 w 139"/>
                <a:gd name="T23" fmla="*/ 51 h 109"/>
                <a:gd name="T24" fmla="*/ 100 w 139"/>
                <a:gd name="T25" fmla="*/ 56 h 109"/>
                <a:gd name="T26" fmla="*/ 105 w 139"/>
                <a:gd name="T27" fmla="*/ 61 h 109"/>
                <a:gd name="T28" fmla="*/ 116 w 139"/>
                <a:gd name="T29" fmla="*/ 72 h 109"/>
                <a:gd name="T30" fmla="*/ 127 w 139"/>
                <a:gd name="T31" fmla="*/ 87 h 109"/>
                <a:gd name="T32" fmla="*/ 139 w 139"/>
                <a:gd name="T33" fmla="*/ 104 h 109"/>
                <a:gd name="T34" fmla="*/ 133 w 139"/>
                <a:gd name="T35" fmla="*/ 109 h 109"/>
                <a:gd name="T36" fmla="*/ 121 w 139"/>
                <a:gd name="T37" fmla="*/ 92 h 109"/>
                <a:gd name="T38" fmla="*/ 109 w 139"/>
                <a:gd name="T39" fmla="*/ 77 h 109"/>
                <a:gd name="T40" fmla="*/ 99 w 139"/>
                <a:gd name="T41" fmla="*/ 66 h 109"/>
                <a:gd name="T42" fmla="*/ 94 w 139"/>
                <a:gd name="T43" fmla="*/ 61 h 109"/>
                <a:gd name="T44" fmla="*/ 90 w 139"/>
                <a:gd name="T45" fmla="*/ 56 h 109"/>
                <a:gd name="T46" fmla="*/ 82 w 139"/>
                <a:gd name="T47" fmla="*/ 49 h 109"/>
                <a:gd name="T48" fmla="*/ 74 w 139"/>
                <a:gd name="T49" fmla="*/ 44 h 109"/>
                <a:gd name="T50" fmla="*/ 67 w 139"/>
                <a:gd name="T51" fmla="*/ 39 h 109"/>
                <a:gd name="T52" fmla="*/ 61 w 139"/>
                <a:gd name="T53" fmla="*/ 36 h 109"/>
                <a:gd name="T54" fmla="*/ 54 w 139"/>
                <a:gd name="T55" fmla="*/ 33 h 109"/>
                <a:gd name="T56" fmla="*/ 48 w 139"/>
                <a:gd name="T57" fmla="*/ 30 h 109"/>
                <a:gd name="T58" fmla="*/ 34 w 139"/>
                <a:gd name="T59" fmla="*/ 25 h 109"/>
                <a:gd name="T60" fmla="*/ 26 w 139"/>
                <a:gd name="T61" fmla="*/ 22 h 109"/>
                <a:gd name="T62" fmla="*/ 18 w 139"/>
                <a:gd name="T63" fmla="*/ 18 h 109"/>
                <a:gd name="T64" fmla="*/ 9 w 139"/>
                <a:gd name="T65" fmla="*/ 13 h 109"/>
                <a:gd name="T66" fmla="*/ 0 w 139"/>
                <a:gd name="T67" fmla="*/ 7 h 109"/>
                <a:gd name="T68" fmla="*/ 4 w 13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9"/>
                <a:gd name="T106" fmla="*/ 0 h 109"/>
                <a:gd name="T107" fmla="*/ 139 w 13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9" h="109">
                  <a:moveTo>
                    <a:pt x="4" y="0"/>
                  </a:moveTo>
                  <a:lnTo>
                    <a:pt x="13" y="7"/>
                  </a:lnTo>
                  <a:lnTo>
                    <a:pt x="22" y="11"/>
                  </a:lnTo>
                  <a:lnTo>
                    <a:pt x="29" y="15"/>
                  </a:lnTo>
                  <a:lnTo>
                    <a:pt x="37" y="18"/>
                  </a:lnTo>
                  <a:lnTo>
                    <a:pt x="50" y="23"/>
                  </a:lnTo>
                  <a:lnTo>
                    <a:pt x="57" y="26"/>
                  </a:lnTo>
                  <a:lnTo>
                    <a:pt x="64" y="29"/>
                  </a:lnTo>
                  <a:lnTo>
                    <a:pt x="71" y="32"/>
                  </a:lnTo>
                  <a:lnTo>
                    <a:pt x="79" y="37"/>
                  </a:lnTo>
                  <a:lnTo>
                    <a:pt x="87" y="43"/>
                  </a:lnTo>
                  <a:lnTo>
                    <a:pt x="95" y="51"/>
                  </a:lnTo>
                  <a:lnTo>
                    <a:pt x="100" y="56"/>
                  </a:lnTo>
                  <a:lnTo>
                    <a:pt x="105" y="61"/>
                  </a:lnTo>
                  <a:lnTo>
                    <a:pt x="116" y="72"/>
                  </a:lnTo>
                  <a:lnTo>
                    <a:pt x="127" y="87"/>
                  </a:lnTo>
                  <a:lnTo>
                    <a:pt x="139" y="104"/>
                  </a:lnTo>
                  <a:lnTo>
                    <a:pt x="133" y="109"/>
                  </a:lnTo>
                  <a:lnTo>
                    <a:pt x="121" y="92"/>
                  </a:lnTo>
                  <a:lnTo>
                    <a:pt x="109" y="77"/>
                  </a:lnTo>
                  <a:lnTo>
                    <a:pt x="99" y="66"/>
                  </a:lnTo>
                  <a:lnTo>
                    <a:pt x="94" y="61"/>
                  </a:lnTo>
                  <a:lnTo>
                    <a:pt x="90" y="56"/>
                  </a:lnTo>
                  <a:lnTo>
                    <a:pt x="82" y="49"/>
                  </a:lnTo>
                  <a:lnTo>
                    <a:pt x="74" y="44"/>
                  </a:lnTo>
                  <a:lnTo>
                    <a:pt x="67" y="39"/>
                  </a:lnTo>
                  <a:lnTo>
                    <a:pt x="61" y="36"/>
                  </a:lnTo>
                  <a:lnTo>
                    <a:pt x="54" y="33"/>
                  </a:lnTo>
                  <a:lnTo>
                    <a:pt x="48" y="30"/>
                  </a:lnTo>
                  <a:lnTo>
                    <a:pt x="34" y="25"/>
                  </a:lnTo>
                  <a:lnTo>
                    <a:pt x="26" y="22"/>
                  </a:lnTo>
                  <a:lnTo>
                    <a:pt x="18" y="18"/>
                  </a:lnTo>
                  <a:lnTo>
                    <a:pt x="9" y="13"/>
                  </a:lnTo>
                  <a:lnTo>
                    <a:pt x="0" y="7"/>
                  </a:lnTo>
                  <a:lnTo>
                    <a:pt x="4" y="0"/>
                  </a:lnTo>
                  <a:close/>
                </a:path>
              </a:pathLst>
            </a:custGeom>
            <a:solidFill>
              <a:srgbClr val="000000"/>
            </a:solidFill>
            <a:ln w="9525">
              <a:noFill/>
              <a:round/>
              <a:headEnd/>
              <a:tailEnd/>
            </a:ln>
          </p:spPr>
          <p:txBody>
            <a:bodyPr/>
            <a:lstStyle/>
            <a:p>
              <a:endParaRPr lang="he-IL"/>
            </a:p>
          </p:txBody>
        </p:sp>
        <p:sp>
          <p:nvSpPr>
            <p:cNvPr id="565" name="Freeform 436"/>
            <p:cNvSpPr>
              <a:spLocks/>
            </p:cNvSpPr>
            <p:nvPr/>
          </p:nvSpPr>
          <p:spPr bwMode="auto">
            <a:xfrm>
              <a:off x="4320" y="2640"/>
              <a:ext cx="7" cy="10"/>
            </a:xfrm>
            <a:custGeom>
              <a:avLst/>
              <a:gdLst>
                <a:gd name="T0" fmla="*/ 0 w 7"/>
                <a:gd name="T1" fmla="*/ 6 h 10"/>
                <a:gd name="T2" fmla="*/ 1 w 7"/>
                <a:gd name="T3" fmla="*/ 0 h 10"/>
                <a:gd name="T4" fmla="*/ 6 w 7"/>
                <a:gd name="T5" fmla="*/ 3 h 10"/>
                <a:gd name="T6" fmla="*/ 2 w 7"/>
                <a:gd name="T7" fmla="*/ 10 h 10"/>
                <a:gd name="T8" fmla="*/ 7 w 7"/>
                <a:gd name="T9" fmla="*/ 7 h 10"/>
                <a:gd name="T10" fmla="*/ 0 w 7"/>
                <a:gd name="T11" fmla="*/ 6 h 10"/>
                <a:gd name="T12" fmla="*/ 0 60000 65536"/>
                <a:gd name="T13" fmla="*/ 0 60000 65536"/>
                <a:gd name="T14" fmla="*/ 0 60000 65536"/>
                <a:gd name="T15" fmla="*/ 0 60000 65536"/>
                <a:gd name="T16" fmla="*/ 0 60000 65536"/>
                <a:gd name="T17" fmla="*/ 0 60000 65536"/>
                <a:gd name="T18" fmla="*/ 0 w 7"/>
                <a:gd name="T19" fmla="*/ 0 h 10"/>
                <a:gd name="T20" fmla="*/ 7 w 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 h="10">
                  <a:moveTo>
                    <a:pt x="0" y="6"/>
                  </a:moveTo>
                  <a:lnTo>
                    <a:pt x="1" y="0"/>
                  </a:lnTo>
                  <a:lnTo>
                    <a:pt x="6" y="3"/>
                  </a:lnTo>
                  <a:lnTo>
                    <a:pt x="2" y="10"/>
                  </a:lnTo>
                  <a:lnTo>
                    <a:pt x="7" y="7"/>
                  </a:lnTo>
                  <a:lnTo>
                    <a:pt x="0" y="6"/>
                  </a:lnTo>
                  <a:close/>
                </a:path>
              </a:pathLst>
            </a:custGeom>
            <a:solidFill>
              <a:srgbClr val="000000"/>
            </a:solidFill>
            <a:ln w="9525">
              <a:noFill/>
              <a:round/>
              <a:headEnd/>
              <a:tailEnd/>
            </a:ln>
          </p:spPr>
          <p:txBody>
            <a:bodyPr/>
            <a:lstStyle/>
            <a:p>
              <a:endParaRPr lang="he-IL"/>
            </a:p>
          </p:txBody>
        </p:sp>
        <p:sp>
          <p:nvSpPr>
            <p:cNvPr id="566" name="Freeform 437"/>
            <p:cNvSpPr>
              <a:spLocks/>
            </p:cNvSpPr>
            <p:nvPr/>
          </p:nvSpPr>
          <p:spPr bwMode="auto">
            <a:xfrm>
              <a:off x="4455" y="2586"/>
              <a:ext cx="92" cy="164"/>
            </a:xfrm>
            <a:custGeom>
              <a:avLst/>
              <a:gdLst>
                <a:gd name="T0" fmla="*/ 0 w 92"/>
                <a:gd name="T1" fmla="*/ 163 h 164"/>
                <a:gd name="T2" fmla="*/ 2 w 92"/>
                <a:gd name="T3" fmla="*/ 150 h 164"/>
                <a:gd name="T4" fmla="*/ 4 w 92"/>
                <a:gd name="T5" fmla="*/ 136 h 164"/>
                <a:gd name="T6" fmla="*/ 7 w 92"/>
                <a:gd name="T7" fmla="*/ 124 h 164"/>
                <a:gd name="T8" fmla="*/ 10 w 92"/>
                <a:gd name="T9" fmla="*/ 112 h 164"/>
                <a:gd name="T10" fmla="*/ 14 w 92"/>
                <a:gd name="T11" fmla="*/ 101 h 164"/>
                <a:gd name="T12" fmla="*/ 18 w 92"/>
                <a:gd name="T13" fmla="*/ 91 h 164"/>
                <a:gd name="T14" fmla="*/ 22 w 92"/>
                <a:gd name="T15" fmla="*/ 80 h 164"/>
                <a:gd name="T16" fmla="*/ 27 w 92"/>
                <a:gd name="T17" fmla="*/ 70 h 164"/>
                <a:gd name="T18" fmla="*/ 33 w 92"/>
                <a:gd name="T19" fmla="*/ 61 h 164"/>
                <a:gd name="T20" fmla="*/ 39 w 92"/>
                <a:gd name="T21" fmla="*/ 51 h 164"/>
                <a:gd name="T22" fmla="*/ 45 w 92"/>
                <a:gd name="T23" fmla="*/ 42 h 164"/>
                <a:gd name="T24" fmla="*/ 53 w 92"/>
                <a:gd name="T25" fmla="*/ 33 h 164"/>
                <a:gd name="T26" fmla="*/ 60 w 92"/>
                <a:gd name="T27" fmla="*/ 25 h 164"/>
                <a:gd name="T28" fmla="*/ 68 w 92"/>
                <a:gd name="T29" fmla="*/ 16 h 164"/>
                <a:gd name="T30" fmla="*/ 78 w 92"/>
                <a:gd name="T31" fmla="*/ 8 h 164"/>
                <a:gd name="T32" fmla="*/ 87 w 92"/>
                <a:gd name="T33" fmla="*/ 0 h 164"/>
                <a:gd name="T34" fmla="*/ 92 w 92"/>
                <a:gd name="T35" fmla="*/ 6 h 164"/>
                <a:gd name="T36" fmla="*/ 83 w 92"/>
                <a:gd name="T37" fmla="*/ 14 h 164"/>
                <a:gd name="T38" fmla="*/ 74 w 92"/>
                <a:gd name="T39" fmla="*/ 22 h 164"/>
                <a:gd name="T40" fmla="*/ 66 w 92"/>
                <a:gd name="T41" fmla="*/ 30 h 164"/>
                <a:gd name="T42" fmla="*/ 58 w 92"/>
                <a:gd name="T43" fmla="*/ 38 h 164"/>
                <a:gd name="T44" fmla="*/ 51 w 92"/>
                <a:gd name="T45" fmla="*/ 47 h 164"/>
                <a:gd name="T46" fmla="*/ 45 w 92"/>
                <a:gd name="T47" fmla="*/ 56 h 164"/>
                <a:gd name="T48" fmla="*/ 39 w 92"/>
                <a:gd name="T49" fmla="*/ 65 h 164"/>
                <a:gd name="T50" fmla="*/ 34 w 92"/>
                <a:gd name="T51" fmla="*/ 74 h 164"/>
                <a:gd name="T52" fmla="*/ 29 w 92"/>
                <a:gd name="T53" fmla="*/ 84 h 164"/>
                <a:gd name="T54" fmla="*/ 24 w 92"/>
                <a:gd name="T55" fmla="*/ 94 h 164"/>
                <a:gd name="T56" fmla="*/ 21 w 92"/>
                <a:gd name="T57" fmla="*/ 104 h 164"/>
                <a:gd name="T58" fmla="*/ 17 w 92"/>
                <a:gd name="T59" fmla="*/ 115 h 164"/>
                <a:gd name="T60" fmla="*/ 14 w 92"/>
                <a:gd name="T61" fmla="*/ 126 h 164"/>
                <a:gd name="T62" fmla="*/ 11 w 92"/>
                <a:gd name="T63" fmla="*/ 139 h 164"/>
                <a:gd name="T64" fmla="*/ 9 w 92"/>
                <a:gd name="T65" fmla="*/ 151 h 164"/>
                <a:gd name="T66" fmla="*/ 7 w 92"/>
                <a:gd name="T67" fmla="*/ 164 h 164"/>
                <a:gd name="T68" fmla="*/ 0 w 92"/>
                <a:gd name="T69" fmla="*/ 163 h 1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2"/>
                <a:gd name="T106" fmla="*/ 0 h 164"/>
                <a:gd name="T107" fmla="*/ 92 w 92"/>
                <a:gd name="T108" fmla="*/ 164 h 1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2" h="164">
                  <a:moveTo>
                    <a:pt x="0" y="163"/>
                  </a:moveTo>
                  <a:lnTo>
                    <a:pt x="2" y="150"/>
                  </a:lnTo>
                  <a:lnTo>
                    <a:pt x="4" y="136"/>
                  </a:lnTo>
                  <a:lnTo>
                    <a:pt x="7" y="124"/>
                  </a:lnTo>
                  <a:lnTo>
                    <a:pt x="10" y="112"/>
                  </a:lnTo>
                  <a:lnTo>
                    <a:pt x="14" y="101"/>
                  </a:lnTo>
                  <a:lnTo>
                    <a:pt x="18" y="91"/>
                  </a:lnTo>
                  <a:lnTo>
                    <a:pt x="22" y="80"/>
                  </a:lnTo>
                  <a:lnTo>
                    <a:pt x="27" y="70"/>
                  </a:lnTo>
                  <a:lnTo>
                    <a:pt x="33" y="61"/>
                  </a:lnTo>
                  <a:lnTo>
                    <a:pt x="39" y="51"/>
                  </a:lnTo>
                  <a:lnTo>
                    <a:pt x="45" y="42"/>
                  </a:lnTo>
                  <a:lnTo>
                    <a:pt x="53" y="33"/>
                  </a:lnTo>
                  <a:lnTo>
                    <a:pt x="60" y="25"/>
                  </a:lnTo>
                  <a:lnTo>
                    <a:pt x="68" y="16"/>
                  </a:lnTo>
                  <a:lnTo>
                    <a:pt x="78" y="8"/>
                  </a:lnTo>
                  <a:lnTo>
                    <a:pt x="87" y="0"/>
                  </a:lnTo>
                  <a:lnTo>
                    <a:pt x="92" y="6"/>
                  </a:lnTo>
                  <a:lnTo>
                    <a:pt x="83" y="14"/>
                  </a:lnTo>
                  <a:lnTo>
                    <a:pt x="74" y="22"/>
                  </a:lnTo>
                  <a:lnTo>
                    <a:pt x="66" y="30"/>
                  </a:lnTo>
                  <a:lnTo>
                    <a:pt x="58" y="38"/>
                  </a:lnTo>
                  <a:lnTo>
                    <a:pt x="51" y="47"/>
                  </a:lnTo>
                  <a:lnTo>
                    <a:pt x="45" y="56"/>
                  </a:lnTo>
                  <a:lnTo>
                    <a:pt x="39" y="65"/>
                  </a:lnTo>
                  <a:lnTo>
                    <a:pt x="34" y="74"/>
                  </a:lnTo>
                  <a:lnTo>
                    <a:pt x="29" y="84"/>
                  </a:lnTo>
                  <a:lnTo>
                    <a:pt x="24" y="94"/>
                  </a:lnTo>
                  <a:lnTo>
                    <a:pt x="21" y="104"/>
                  </a:lnTo>
                  <a:lnTo>
                    <a:pt x="17" y="115"/>
                  </a:lnTo>
                  <a:lnTo>
                    <a:pt x="14" y="126"/>
                  </a:lnTo>
                  <a:lnTo>
                    <a:pt x="11" y="139"/>
                  </a:lnTo>
                  <a:lnTo>
                    <a:pt x="9" y="151"/>
                  </a:lnTo>
                  <a:lnTo>
                    <a:pt x="7" y="164"/>
                  </a:lnTo>
                  <a:lnTo>
                    <a:pt x="0" y="163"/>
                  </a:lnTo>
                  <a:close/>
                </a:path>
              </a:pathLst>
            </a:custGeom>
            <a:solidFill>
              <a:srgbClr val="000000"/>
            </a:solidFill>
            <a:ln w="9525">
              <a:noFill/>
              <a:round/>
              <a:headEnd/>
              <a:tailEnd/>
            </a:ln>
          </p:spPr>
          <p:txBody>
            <a:bodyPr/>
            <a:lstStyle/>
            <a:p>
              <a:endParaRPr lang="he-IL"/>
            </a:p>
          </p:txBody>
        </p:sp>
        <p:sp>
          <p:nvSpPr>
            <p:cNvPr id="567" name="Freeform 438"/>
            <p:cNvSpPr>
              <a:spLocks/>
            </p:cNvSpPr>
            <p:nvPr/>
          </p:nvSpPr>
          <p:spPr bwMode="auto">
            <a:xfrm>
              <a:off x="4455" y="2747"/>
              <a:ext cx="7" cy="12"/>
            </a:xfrm>
            <a:custGeom>
              <a:avLst/>
              <a:gdLst>
                <a:gd name="T0" fmla="*/ 0 w 7"/>
                <a:gd name="T1" fmla="*/ 5 h 12"/>
                <a:gd name="T2" fmla="*/ 6 w 7"/>
                <a:gd name="T3" fmla="*/ 12 h 12"/>
                <a:gd name="T4" fmla="*/ 7 w 7"/>
                <a:gd name="T5" fmla="*/ 3 h 12"/>
                <a:gd name="T6" fmla="*/ 0 w 7"/>
                <a:gd name="T7" fmla="*/ 2 h 12"/>
                <a:gd name="T8" fmla="*/ 6 w 7"/>
                <a:gd name="T9" fmla="*/ 0 h 12"/>
                <a:gd name="T10" fmla="*/ 0 w 7"/>
                <a:gd name="T11" fmla="*/ 5 h 12"/>
                <a:gd name="T12" fmla="*/ 0 60000 65536"/>
                <a:gd name="T13" fmla="*/ 0 60000 65536"/>
                <a:gd name="T14" fmla="*/ 0 60000 65536"/>
                <a:gd name="T15" fmla="*/ 0 60000 65536"/>
                <a:gd name="T16" fmla="*/ 0 60000 65536"/>
                <a:gd name="T17" fmla="*/ 0 60000 65536"/>
                <a:gd name="T18" fmla="*/ 0 w 7"/>
                <a:gd name="T19" fmla="*/ 0 h 12"/>
                <a:gd name="T20" fmla="*/ 7 w 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 h="12">
                  <a:moveTo>
                    <a:pt x="0" y="5"/>
                  </a:moveTo>
                  <a:lnTo>
                    <a:pt x="6" y="12"/>
                  </a:lnTo>
                  <a:lnTo>
                    <a:pt x="7" y="3"/>
                  </a:lnTo>
                  <a:lnTo>
                    <a:pt x="0" y="2"/>
                  </a:lnTo>
                  <a:lnTo>
                    <a:pt x="6" y="0"/>
                  </a:lnTo>
                  <a:lnTo>
                    <a:pt x="0" y="5"/>
                  </a:lnTo>
                  <a:close/>
                </a:path>
              </a:pathLst>
            </a:custGeom>
            <a:solidFill>
              <a:srgbClr val="000000"/>
            </a:solidFill>
            <a:ln w="9525">
              <a:noFill/>
              <a:round/>
              <a:headEnd/>
              <a:tailEnd/>
            </a:ln>
          </p:spPr>
          <p:txBody>
            <a:bodyPr/>
            <a:lstStyle/>
            <a:p>
              <a:endParaRPr lang="he-IL"/>
            </a:p>
          </p:txBody>
        </p:sp>
        <p:sp>
          <p:nvSpPr>
            <p:cNvPr id="568" name="Freeform 439"/>
            <p:cNvSpPr>
              <a:spLocks/>
            </p:cNvSpPr>
            <p:nvPr/>
          </p:nvSpPr>
          <p:spPr bwMode="auto">
            <a:xfrm>
              <a:off x="4541" y="2588"/>
              <a:ext cx="14" cy="91"/>
            </a:xfrm>
            <a:custGeom>
              <a:avLst/>
              <a:gdLst>
                <a:gd name="T0" fmla="*/ 7 w 14"/>
                <a:gd name="T1" fmla="*/ 0 h 91"/>
                <a:gd name="T2" fmla="*/ 9 w 14"/>
                <a:gd name="T3" fmla="*/ 5 h 91"/>
                <a:gd name="T4" fmla="*/ 10 w 14"/>
                <a:gd name="T5" fmla="*/ 11 h 91"/>
                <a:gd name="T6" fmla="*/ 12 w 14"/>
                <a:gd name="T7" fmla="*/ 22 h 91"/>
                <a:gd name="T8" fmla="*/ 14 w 14"/>
                <a:gd name="T9" fmla="*/ 34 h 91"/>
                <a:gd name="T10" fmla="*/ 14 w 14"/>
                <a:gd name="T11" fmla="*/ 45 h 91"/>
                <a:gd name="T12" fmla="*/ 14 w 14"/>
                <a:gd name="T13" fmla="*/ 57 h 91"/>
                <a:gd name="T14" fmla="*/ 13 w 14"/>
                <a:gd name="T15" fmla="*/ 68 h 91"/>
                <a:gd name="T16" fmla="*/ 12 w 14"/>
                <a:gd name="T17" fmla="*/ 80 h 91"/>
                <a:gd name="T18" fmla="*/ 10 w 14"/>
                <a:gd name="T19" fmla="*/ 91 h 91"/>
                <a:gd name="T20" fmla="*/ 3 w 14"/>
                <a:gd name="T21" fmla="*/ 90 h 91"/>
                <a:gd name="T22" fmla="*/ 5 w 14"/>
                <a:gd name="T23" fmla="*/ 79 h 91"/>
                <a:gd name="T24" fmla="*/ 6 w 14"/>
                <a:gd name="T25" fmla="*/ 68 h 91"/>
                <a:gd name="T26" fmla="*/ 7 w 14"/>
                <a:gd name="T27" fmla="*/ 56 h 91"/>
                <a:gd name="T28" fmla="*/ 7 w 14"/>
                <a:gd name="T29" fmla="*/ 46 h 91"/>
                <a:gd name="T30" fmla="*/ 6 w 14"/>
                <a:gd name="T31" fmla="*/ 34 h 91"/>
                <a:gd name="T32" fmla="*/ 5 w 14"/>
                <a:gd name="T33" fmla="*/ 23 h 91"/>
                <a:gd name="T34" fmla="*/ 3 w 14"/>
                <a:gd name="T35" fmla="*/ 13 h 91"/>
                <a:gd name="T36" fmla="*/ 1 w 14"/>
                <a:gd name="T37" fmla="*/ 7 h 91"/>
                <a:gd name="T38" fmla="*/ 0 w 14"/>
                <a:gd name="T39" fmla="*/ 2 h 91"/>
                <a:gd name="T40" fmla="*/ 7 w 14"/>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91"/>
                <a:gd name="T65" fmla="*/ 14 w 14"/>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91">
                  <a:moveTo>
                    <a:pt x="7" y="0"/>
                  </a:moveTo>
                  <a:lnTo>
                    <a:pt x="9" y="5"/>
                  </a:lnTo>
                  <a:lnTo>
                    <a:pt x="10" y="11"/>
                  </a:lnTo>
                  <a:lnTo>
                    <a:pt x="12" y="22"/>
                  </a:lnTo>
                  <a:lnTo>
                    <a:pt x="14" y="34"/>
                  </a:lnTo>
                  <a:lnTo>
                    <a:pt x="14" y="45"/>
                  </a:lnTo>
                  <a:lnTo>
                    <a:pt x="14" y="57"/>
                  </a:lnTo>
                  <a:lnTo>
                    <a:pt x="13" y="68"/>
                  </a:lnTo>
                  <a:lnTo>
                    <a:pt x="12" y="80"/>
                  </a:lnTo>
                  <a:lnTo>
                    <a:pt x="10" y="91"/>
                  </a:lnTo>
                  <a:lnTo>
                    <a:pt x="3" y="90"/>
                  </a:lnTo>
                  <a:lnTo>
                    <a:pt x="5" y="79"/>
                  </a:lnTo>
                  <a:lnTo>
                    <a:pt x="6" y="68"/>
                  </a:lnTo>
                  <a:lnTo>
                    <a:pt x="7" y="56"/>
                  </a:lnTo>
                  <a:lnTo>
                    <a:pt x="7" y="46"/>
                  </a:lnTo>
                  <a:lnTo>
                    <a:pt x="6" y="34"/>
                  </a:lnTo>
                  <a:lnTo>
                    <a:pt x="5" y="23"/>
                  </a:lnTo>
                  <a:lnTo>
                    <a:pt x="3" y="13"/>
                  </a:lnTo>
                  <a:lnTo>
                    <a:pt x="1" y="7"/>
                  </a:lnTo>
                  <a:lnTo>
                    <a:pt x="0" y="2"/>
                  </a:lnTo>
                  <a:lnTo>
                    <a:pt x="7" y="0"/>
                  </a:lnTo>
                  <a:close/>
                </a:path>
              </a:pathLst>
            </a:custGeom>
            <a:solidFill>
              <a:srgbClr val="000000"/>
            </a:solidFill>
            <a:ln w="9525">
              <a:noFill/>
              <a:round/>
              <a:headEnd/>
              <a:tailEnd/>
            </a:ln>
          </p:spPr>
          <p:txBody>
            <a:bodyPr/>
            <a:lstStyle/>
            <a:p>
              <a:endParaRPr lang="he-IL"/>
            </a:p>
          </p:txBody>
        </p:sp>
        <p:sp>
          <p:nvSpPr>
            <p:cNvPr id="569" name="Freeform 440"/>
            <p:cNvSpPr>
              <a:spLocks/>
            </p:cNvSpPr>
            <p:nvPr/>
          </p:nvSpPr>
          <p:spPr bwMode="auto">
            <a:xfrm>
              <a:off x="4541" y="2582"/>
              <a:ext cx="7" cy="10"/>
            </a:xfrm>
            <a:custGeom>
              <a:avLst/>
              <a:gdLst>
                <a:gd name="T0" fmla="*/ 1 w 7"/>
                <a:gd name="T1" fmla="*/ 4 h 10"/>
                <a:gd name="T2" fmla="*/ 5 w 7"/>
                <a:gd name="T3" fmla="*/ 0 h 10"/>
                <a:gd name="T4" fmla="*/ 7 w 7"/>
                <a:gd name="T5" fmla="*/ 6 h 10"/>
                <a:gd name="T6" fmla="*/ 0 w 7"/>
                <a:gd name="T7" fmla="*/ 8 h 10"/>
                <a:gd name="T8" fmla="*/ 6 w 7"/>
                <a:gd name="T9" fmla="*/ 10 h 10"/>
                <a:gd name="T10" fmla="*/ 1 w 7"/>
                <a:gd name="T11" fmla="*/ 4 h 10"/>
                <a:gd name="T12" fmla="*/ 0 60000 65536"/>
                <a:gd name="T13" fmla="*/ 0 60000 65536"/>
                <a:gd name="T14" fmla="*/ 0 60000 65536"/>
                <a:gd name="T15" fmla="*/ 0 60000 65536"/>
                <a:gd name="T16" fmla="*/ 0 60000 65536"/>
                <a:gd name="T17" fmla="*/ 0 60000 65536"/>
                <a:gd name="T18" fmla="*/ 0 w 7"/>
                <a:gd name="T19" fmla="*/ 0 h 10"/>
                <a:gd name="T20" fmla="*/ 7 w 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 h="10">
                  <a:moveTo>
                    <a:pt x="1" y="4"/>
                  </a:moveTo>
                  <a:lnTo>
                    <a:pt x="5" y="0"/>
                  </a:lnTo>
                  <a:lnTo>
                    <a:pt x="7" y="6"/>
                  </a:lnTo>
                  <a:lnTo>
                    <a:pt x="0" y="8"/>
                  </a:lnTo>
                  <a:lnTo>
                    <a:pt x="6" y="10"/>
                  </a:lnTo>
                  <a:lnTo>
                    <a:pt x="1" y="4"/>
                  </a:lnTo>
                  <a:close/>
                </a:path>
              </a:pathLst>
            </a:custGeom>
            <a:solidFill>
              <a:srgbClr val="000000"/>
            </a:solidFill>
            <a:ln w="9525">
              <a:noFill/>
              <a:round/>
              <a:headEnd/>
              <a:tailEnd/>
            </a:ln>
          </p:spPr>
          <p:txBody>
            <a:bodyPr/>
            <a:lstStyle/>
            <a:p>
              <a:endParaRPr lang="he-IL"/>
            </a:p>
          </p:txBody>
        </p:sp>
        <p:sp>
          <p:nvSpPr>
            <p:cNvPr id="570" name="Freeform 441"/>
            <p:cNvSpPr>
              <a:spLocks/>
            </p:cNvSpPr>
            <p:nvPr/>
          </p:nvSpPr>
          <p:spPr bwMode="auto">
            <a:xfrm>
              <a:off x="4488" y="2677"/>
              <a:ext cx="63" cy="65"/>
            </a:xfrm>
            <a:custGeom>
              <a:avLst/>
              <a:gdLst>
                <a:gd name="T0" fmla="*/ 63 w 63"/>
                <a:gd name="T1" fmla="*/ 2 h 65"/>
                <a:gd name="T2" fmla="*/ 61 w 63"/>
                <a:gd name="T3" fmla="*/ 8 h 65"/>
                <a:gd name="T4" fmla="*/ 59 w 63"/>
                <a:gd name="T5" fmla="*/ 13 h 65"/>
                <a:gd name="T6" fmla="*/ 56 w 63"/>
                <a:gd name="T7" fmla="*/ 18 h 65"/>
                <a:gd name="T8" fmla="*/ 53 w 63"/>
                <a:gd name="T9" fmla="*/ 22 h 65"/>
                <a:gd name="T10" fmla="*/ 46 w 63"/>
                <a:gd name="T11" fmla="*/ 31 h 65"/>
                <a:gd name="T12" fmla="*/ 42 w 63"/>
                <a:gd name="T13" fmla="*/ 35 h 65"/>
                <a:gd name="T14" fmla="*/ 37 w 63"/>
                <a:gd name="T15" fmla="*/ 39 h 65"/>
                <a:gd name="T16" fmla="*/ 20 w 63"/>
                <a:gd name="T17" fmla="*/ 53 h 65"/>
                <a:gd name="T18" fmla="*/ 12 w 63"/>
                <a:gd name="T19" fmla="*/ 59 h 65"/>
                <a:gd name="T20" fmla="*/ 5 w 63"/>
                <a:gd name="T21" fmla="*/ 65 h 65"/>
                <a:gd name="T22" fmla="*/ 0 w 63"/>
                <a:gd name="T23" fmla="*/ 59 h 65"/>
                <a:gd name="T24" fmla="*/ 7 w 63"/>
                <a:gd name="T25" fmla="*/ 54 h 65"/>
                <a:gd name="T26" fmla="*/ 15 w 63"/>
                <a:gd name="T27" fmla="*/ 48 h 65"/>
                <a:gd name="T28" fmla="*/ 32 w 63"/>
                <a:gd name="T29" fmla="*/ 33 h 65"/>
                <a:gd name="T30" fmla="*/ 36 w 63"/>
                <a:gd name="T31" fmla="*/ 29 h 65"/>
                <a:gd name="T32" fmla="*/ 40 w 63"/>
                <a:gd name="T33" fmla="*/ 26 h 65"/>
                <a:gd name="T34" fmla="*/ 47 w 63"/>
                <a:gd name="T35" fmla="*/ 18 h 65"/>
                <a:gd name="T36" fmla="*/ 50 w 63"/>
                <a:gd name="T37" fmla="*/ 14 h 65"/>
                <a:gd name="T38" fmla="*/ 52 w 63"/>
                <a:gd name="T39" fmla="*/ 10 h 65"/>
                <a:gd name="T40" fmla="*/ 54 w 63"/>
                <a:gd name="T41" fmla="*/ 5 h 65"/>
                <a:gd name="T42" fmla="*/ 56 w 63"/>
                <a:gd name="T43" fmla="*/ 0 h 65"/>
                <a:gd name="T44" fmla="*/ 63 w 63"/>
                <a:gd name="T45" fmla="*/ 2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
                <a:gd name="T70" fmla="*/ 0 h 65"/>
                <a:gd name="T71" fmla="*/ 63 w 63"/>
                <a:gd name="T72" fmla="*/ 65 h 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 h="65">
                  <a:moveTo>
                    <a:pt x="63" y="2"/>
                  </a:moveTo>
                  <a:lnTo>
                    <a:pt x="61" y="8"/>
                  </a:lnTo>
                  <a:lnTo>
                    <a:pt x="59" y="13"/>
                  </a:lnTo>
                  <a:lnTo>
                    <a:pt x="56" y="18"/>
                  </a:lnTo>
                  <a:lnTo>
                    <a:pt x="53" y="22"/>
                  </a:lnTo>
                  <a:lnTo>
                    <a:pt x="46" y="31"/>
                  </a:lnTo>
                  <a:lnTo>
                    <a:pt x="42" y="35"/>
                  </a:lnTo>
                  <a:lnTo>
                    <a:pt x="37" y="39"/>
                  </a:lnTo>
                  <a:lnTo>
                    <a:pt x="20" y="53"/>
                  </a:lnTo>
                  <a:lnTo>
                    <a:pt x="12" y="59"/>
                  </a:lnTo>
                  <a:lnTo>
                    <a:pt x="5" y="65"/>
                  </a:lnTo>
                  <a:lnTo>
                    <a:pt x="0" y="59"/>
                  </a:lnTo>
                  <a:lnTo>
                    <a:pt x="7" y="54"/>
                  </a:lnTo>
                  <a:lnTo>
                    <a:pt x="15" y="48"/>
                  </a:lnTo>
                  <a:lnTo>
                    <a:pt x="32" y="33"/>
                  </a:lnTo>
                  <a:lnTo>
                    <a:pt x="36" y="29"/>
                  </a:lnTo>
                  <a:lnTo>
                    <a:pt x="40" y="26"/>
                  </a:lnTo>
                  <a:lnTo>
                    <a:pt x="47" y="18"/>
                  </a:lnTo>
                  <a:lnTo>
                    <a:pt x="50" y="14"/>
                  </a:lnTo>
                  <a:lnTo>
                    <a:pt x="52" y="10"/>
                  </a:lnTo>
                  <a:lnTo>
                    <a:pt x="54" y="5"/>
                  </a:lnTo>
                  <a:lnTo>
                    <a:pt x="56" y="0"/>
                  </a:lnTo>
                  <a:lnTo>
                    <a:pt x="63" y="2"/>
                  </a:lnTo>
                  <a:close/>
                </a:path>
              </a:pathLst>
            </a:custGeom>
            <a:solidFill>
              <a:srgbClr val="000000"/>
            </a:solidFill>
            <a:ln w="9525">
              <a:noFill/>
              <a:round/>
              <a:headEnd/>
              <a:tailEnd/>
            </a:ln>
          </p:spPr>
          <p:txBody>
            <a:bodyPr/>
            <a:lstStyle/>
            <a:p>
              <a:endParaRPr lang="he-IL"/>
            </a:p>
          </p:txBody>
        </p:sp>
        <p:sp>
          <p:nvSpPr>
            <p:cNvPr id="571" name="Freeform 442"/>
            <p:cNvSpPr>
              <a:spLocks/>
            </p:cNvSpPr>
            <p:nvPr/>
          </p:nvSpPr>
          <p:spPr bwMode="auto">
            <a:xfrm>
              <a:off x="4544" y="2677"/>
              <a:ext cx="7" cy="2"/>
            </a:xfrm>
            <a:custGeom>
              <a:avLst/>
              <a:gdLst>
                <a:gd name="T0" fmla="*/ 7 w 7"/>
                <a:gd name="T1" fmla="*/ 2 h 2"/>
                <a:gd name="T2" fmla="*/ 7 w 7"/>
                <a:gd name="T3" fmla="*/ 1 h 2"/>
                <a:gd name="T4" fmla="*/ 7 w 7"/>
                <a:gd name="T5" fmla="*/ 2 h 2"/>
                <a:gd name="T6" fmla="*/ 0 w 7"/>
                <a:gd name="T7" fmla="*/ 0 h 2"/>
                <a:gd name="T8" fmla="*/ 0 w 7"/>
                <a:gd name="T9" fmla="*/ 1 h 2"/>
                <a:gd name="T10" fmla="*/ 7 w 7"/>
                <a:gd name="T11" fmla="*/ 2 h 2"/>
                <a:gd name="T12" fmla="*/ 0 60000 65536"/>
                <a:gd name="T13" fmla="*/ 0 60000 65536"/>
                <a:gd name="T14" fmla="*/ 0 60000 65536"/>
                <a:gd name="T15" fmla="*/ 0 60000 65536"/>
                <a:gd name="T16" fmla="*/ 0 60000 65536"/>
                <a:gd name="T17" fmla="*/ 0 60000 65536"/>
                <a:gd name="T18" fmla="*/ 0 w 7"/>
                <a:gd name="T19" fmla="*/ 0 h 2"/>
                <a:gd name="T20" fmla="*/ 7 w 7"/>
                <a:gd name="T21" fmla="*/ 2 h 2"/>
              </a:gdLst>
              <a:ahLst/>
              <a:cxnLst>
                <a:cxn ang="T12">
                  <a:pos x="T0" y="T1"/>
                </a:cxn>
                <a:cxn ang="T13">
                  <a:pos x="T2" y="T3"/>
                </a:cxn>
                <a:cxn ang="T14">
                  <a:pos x="T4" y="T5"/>
                </a:cxn>
                <a:cxn ang="T15">
                  <a:pos x="T6" y="T7"/>
                </a:cxn>
                <a:cxn ang="T16">
                  <a:pos x="T8" y="T9"/>
                </a:cxn>
                <a:cxn ang="T17">
                  <a:pos x="T10" y="T11"/>
                </a:cxn>
              </a:cxnLst>
              <a:rect l="T18" t="T19" r="T20" b="T21"/>
              <a:pathLst>
                <a:path w="7" h="2">
                  <a:moveTo>
                    <a:pt x="7" y="2"/>
                  </a:moveTo>
                  <a:lnTo>
                    <a:pt x="7" y="1"/>
                  </a:lnTo>
                  <a:lnTo>
                    <a:pt x="7" y="2"/>
                  </a:lnTo>
                  <a:lnTo>
                    <a:pt x="0" y="0"/>
                  </a:lnTo>
                  <a:lnTo>
                    <a:pt x="0" y="1"/>
                  </a:lnTo>
                  <a:lnTo>
                    <a:pt x="7" y="2"/>
                  </a:lnTo>
                  <a:close/>
                </a:path>
              </a:pathLst>
            </a:custGeom>
            <a:solidFill>
              <a:srgbClr val="000000"/>
            </a:solidFill>
            <a:ln w="9525">
              <a:noFill/>
              <a:round/>
              <a:headEnd/>
              <a:tailEnd/>
            </a:ln>
          </p:spPr>
          <p:txBody>
            <a:bodyPr/>
            <a:lstStyle/>
            <a:p>
              <a:endParaRPr lang="he-IL"/>
            </a:p>
          </p:txBody>
        </p:sp>
        <p:sp>
          <p:nvSpPr>
            <p:cNvPr id="572" name="Freeform 443"/>
            <p:cNvSpPr>
              <a:spLocks/>
            </p:cNvSpPr>
            <p:nvPr/>
          </p:nvSpPr>
          <p:spPr bwMode="auto">
            <a:xfrm>
              <a:off x="4473" y="2736"/>
              <a:ext cx="20" cy="28"/>
            </a:xfrm>
            <a:custGeom>
              <a:avLst/>
              <a:gdLst>
                <a:gd name="T0" fmla="*/ 20 w 20"/>
                <a:gd name="T1" fmla="*/ 6 h 28"/>
                <a:gd name="T2" fmla="*/ 13 w 20"/>
                <a:gd name="T3" fmla="*/ 11 h 28"/>
                <a:gd name="T4" fmla="*/ 12 w 20"/>
                <a:gd name="T5" fmla="*/ 13 h 28"/>
                <a:gd name="T6" fmla="*/ 10 w 20"/>
                <a:gd name="T7" fmla="*/ 14 h 28"/>
                <a:gd name="T8" fmla="*/ 10 w 20"/>
                <a:gd name="T9" fmla="*/ 16 h 28"/>
                <a:gd name="T10" fmla="*/ 9 w 20"/>
                <a:gd name="T11" fmla="*/ 18 h 28"/>
                <a:gd name="T12" fmla="*/ 8 w 20"/>
                <a:gd name="T13" fmla="*/ 22 h 28"/>
                <a:gd name="T14" fmla="*/ 8 w 20"/>
                <a:gd name="T15" fmla="*/ 28 h 28"/>
                <a:gd name="T16" fmla="*/ 0 w 20"/>
                <a:gd name="T17" fmla="*/ 27 h 28"/>
                <a:gd name="T18" fmla="*/ 1 w 20"/>
                <a:gd name="T19" fmla="*/ 21 h 28"/>
                <a:gd name="T20" fmla="*/ 1 w 20"/>
                <a:gd name="T21" fmla="*/ 17 h 28"/>
                <a:gd name="T22" fmla="*/ 3 w 20"/>
                <a:gd name="T23" fmla="*/ 13 h 28"/>
                <a:gd name="T24" fmla="*/ 4 w 20"/>
                <a:gd name="T25" fmla="*/ 10 h 28"/>
                <a:gd name="T26" fmla="*/ 6 w 20"/>
                <a:gd name="T27" fmla="*/ 8 h 28"/>
                <a:gd name="T28" fmla="*/ 8 w 20"/>
                <a:gd name="T29" fmla="*/ 5 h 28"/>
                <a:gd name="T30" fmla="*/ 15 w 20"/>
                <a:gd name="T31" fmla="*/ 0 h 28"/>
                <a:gd name="T32" fmla="*/ 20 w 20"/>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20" y="6"/>
                  </a:moveTo>
                  <a:lnTo>
                    <a:pt x="13" y="11"/>
                  </a:lnTo>
                  <a:lnTo>
                    <a:pt x="12" y="13"/>
                  </a:lnTo>
                  <a:lnTo>
                    <a:pt x="10" y="14"/>
                  </a:lnTo>
                  <a:lnTo>
                    <a:pt x="10" y="16"/>
                  </a:lnTo>
                  <a:lnTo>
                    <a:pt x="9" y="18"/>
                  </a:lnTo>
                  <a:lnTo>
                    <a:pt x="8" y="22"/>
                  </a:lnTo>
                  <a:lnTo>
                    <a:pt x="8" y="28"/>
                  </a:lnTo>
                  <a:lnTo>
                    <a:pt x="0" y="27"/>
                  </a:lnTo>
                  <a:lnTo>
                    <a:pt x="1" y="21"/>
                  </a:lnTo>
                  <a:lnTo>
                    <a:pt x="1" y="17"/>
                  </a:lnTo>
                  <a:lnTo>
                    <a:pt x="3" y="13"/>
                  </a:lnTo>
                  <a:lnTo>
                    <a:pt x="4" y="10"/>
                  </a:lnTo>
                  <a:lnTo>
                    <a:pt x="6" y="8"/>
                  </a:lnTo>
                  <a:lnTo>
                    <a:pt x="8" y="5"/>
                  </a:lnTo>
                  <a:lnTo>
                    <a:pt x="15" y="0"/>
                  </a:lnTo>
                  <a:lnTo>
                    <a:pt x="20" y="6"/>
                  </a:lnTo>
                  <a:close/>
                </a:path>
              </a:pathLst>
            </a:custGeom>
            <a:solidFill>
              <a:srgbClr val="000000"/>
            </a:solidFill>
            <a:ln w="9525">
              <a:noFill/>
              <a:round/>
              <a:headEnd/>
              <a:tailEnd/>
            </a:ln>
          </p:spPr>
          <p:txBody>
            <a:bodyPr/>
            <a:lstStyle/>
            <a:p>
              <a:endParaRPr lang="he-IL"/>
            </a:p>
          </p:txBody>
        </p:sp>
        <p:sp>
          <p:nvSpPr>
            <p:cNvPr id="573" name="Freeform 444"/>
            <p:cNvSpPr>
              <a:spLocks/>
            </p:cNvSpPr>
            <p:nvPr/>
          </p:nvSpPr>
          <p:spPr bwMode="auto">
            <a:xfrm>
              <a:off x="4488" y="2736"/>
              <a:ext cx="5" cy="6"/>
            </a:xfrm>
            <a:custGeom>
              <a:avLst/>
              <a:gdLst>
                <a:gd name="T0" fmla="*/ 0 w 5"/>
                <a:gd name="T1" fmla="*/ 0 h 6"/>
                <a:gd name="T2" fmla="*/ 5 w 5"/>
                <a:gd name="T3" fmla="*/ 6 h 6"/>
                <a:gd name="T4" fmla="*/ 0 w 5"/>
                <a:gd name="T5" fmla="*/ 0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0" y="0"/>
                  </a:moveTo>
                  <a:lnTo>
                    <a:pt x="5" y="6"/>
                  </a:lnTo>
                  <a:lnTo>
                    <a:pt x="0" y="0"/>
                  </a:lnTo>
                  <a:close/>
                </a:path>
              </a:pathLst>
            </a:custGeom>
            <a:solidFill>
              <a:srgbClr val="000000"/>
            </a:solidFill>
            <a:ln w="9525">
              <a:noFill/>
              <a:round/>
              <a:headEnd/>
              <a:tailEnd/>
            </a:ln>
          </p:spPr>
          <p:txBody>
            <a:bodyPr/>
            <a:lstStyle/>
            <a:p>
              <a:endParaRPr lang="he-IL"/>
            </a:p>
          </p:txBody>
        </p:sp>
        <p:sp>
          <p:nvSpPr>
            <p:cNvPr id="574" name="Freeform 445"/>
            <p:cNvSpPr>
              <a:spLocks/>
            </p:cNvSpPr>
            <p:nvPr/>
          </p:nvSpPr>
          <p:spPr bwMode="auto">
            <a:xfrm>
              <a:off x="4473" y="2763"/>
              <a:ext cx="15" cy="27"/>
            </a:xfrm>
            <a:custGeom>
              <a:avLst/>
              <a:gdLst>
                <a:gd name="T0" fmla="*/ 8 w 15"/>
                <a:gd name="T1" fmla="*/ 0 h 27"/>
                <a:gd name="T2" fmla="*/ 8 w 15"/>
                <a:gd name="T3" fmla="*/ 4 h 27"/>
                <a:gd name="T4" fmla="*/ 9 w 15"/>
                <a:gd name="T5" fmla="*/ 7 h 27"/>
                <a:gd name="T6" fmla="*/ 11 w 15"/>
                <a:gd name="T7" fmla="*/ 13 h 27"/>
                <a:gd name="T8" fmla="*/ 13 w 15"/>
                <a:gd name="T9" fmla="*/ 19 h 27"/>
                <a:gd name="T10" fmla="*/ 14 w 15"/>
                <a:gd name="T11" fmla="*/ 23 h 27"/>
                <a:gd name="T12" fmla="*/ 15 w 15"/>
                <a:gd name="T13" fmla="*/ 27 h 27"/>
                <a:gd name="T14" fmla="*/ 7 w 15"/>
                <a:gd name="T15" fmla="*/ 27 h 27"/>
                <a:gd name="T16" fmla="*/ 7 w 15"/>
                <a:gd name="T17" fmla="*/ 23 h 27"/>
                <a:gd name="T18" fmla="*/ 6 w 15"/>
                <a:gd name="T19" fmla="*/ 21 h 27"/>
                <a:gd name="T20" fmla="*/ 4 w 15"/>
                <a:gd name="T21" fmla="*/ 15 h 27"/>
                <a:gd name="T22" fmla="*/ 2 w 15"/>
                <a:gd name="T23" fmla="*/ 10 h 27"/>
                <a:gd name="T24" fmla="*/ 1 w 15"/>
                <a:gd name="T25" fmla="*/ 6 h 27"/>
                <a:gd name="T26" fmla="*/ 0 w 15"/>
                <a:gd name="T27" fmla="*/ 1 h 27"/>
                <a:gd name="T28" fmla="*/ 8 w 15"/>
                <a:gd name="T29" fmla="*/ 0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27"/>
                <a:gd name="T47" fmla="*/ 15 w 15"/>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27">
                  <a:moveTo>
                    <a:pt x="8" y="0"/>
                  </a:moveTo>
                  <a:lnTo>
                    <a:pt x="8" y="4"/>
                  </a:lnTo>
                  <a:lnTo>
                    <a:pt x="9" y="7"/>
                  </a:lnTo>
                  <a:lnTo>
                    <a:pt x="11" y="13"/>
                  </a:lnTo>
                  <a:lnTo>
                    <a:pt x="13" y="19"/>
                  </a:lnTo>
                  <a:lnTo>
                    <a:pt x="14" y="23"/>
                  </a:lnTo>
                  <a:lnTo>
                    <a:pt x="15" y="27"/>
                  </a:lnTo>
                  <a:lnTo>
                    <a:pt x="7" y="27"/>
                  </a:lnTo>
                  <a:lnTo>
                    <a:pt x="7" y="23"/>
                  </a:lnTo>
                  <a:lnTo>
                    <a:pt x="6" y="21"/>
                  </a:lnTo>
                  <a:lnTo>
                    <a:pt x="4" y="15"/>
                  </a:lnTo>
                  <a:lnTo>
                    <a:pt x="2" y="10"/>
                  </a:lnTo>
                  <a:lnTo>
                    <a:pt x="1" y="6"/>
                  </a:lnTo>
                  <a:lnTo>
                    <a:pt x="0" y="1"/>
                  </a:lnTo>
                  <a:lnTo>
                    <a:pt x="8" y="0"/>
                  </a:lnTo>
                  <a:close/>
                </a:path>
              </a:pathLst>
            </a:custGeom>
            <a:solidFill>
              <a:srgbClr val="000000"/>
            </a:solidFill>
            <a:ln w="9525">
              <a:noFill/>
              <a:round/>
              <a:headEnd/>
              <a:tailEnd/>
            </a:ln>
          </p:spPr>
          <p:txBody>
            <a:bodyPr/>
            <a:lstStyle/>
            <a:p>
              <a:endParaRPr lang="he-IL"/>
            </a:p>
          </p:txBody>
        </p:sp>
        <p:sp>
          <p:nvSpPr>
            <p:cNvPr id="575" name="Freeform 446"/>
            <p:cNvSpPr>
              <a:spLocks/>
            </p:cNvSpPr>
            <p:nvPr/>
          </p:nvSpPr>
          <p:spPr bwMode="auto">
            <a:xfrm>
              <a:off x="4473" y="2763"/>
              <a:ext cx="8" cy="1"/>
            </a:xfrm>
            <a:custGeom>
              <a:avLst/>
              <a:gdLst>
                <a:gd name="T0" fmla="*/ 0 w 8"/>
                <a:gd name="T1" fmla="*/ 0 h 1"/>
                <a:gd name="T2" fmla="*/ 0 w 8"/>
                <a:gd name="T3" fmla="*/ 1 h 1"/>
                <a:gd name="T4" fmla="*/ 8 w 8"/>
                <a:gd name="T5" fmla="*/ 0 h 1"/>
                <a:gd name="T6" fmla="*/ 8 w 8"/>
                <a:gd name="T7" fmla="*/ 1 h 1"/>
                <a:gd name="T8" fmla="*/ 0 w 8"/>
                <a:gd name="T9" fmla="*/ 0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0" y="0"/>
                  </a:moveTo>
                  <a:lnTo>
                    <a:pt x="0" y="1"/>
                  </a:lnTo>
                  <a:lnTo>
                    <a:pt x="8" y="0"/>
                  </a:lnTo>
                  <a:lnTo>
                    <a:pt x="8" y="1"/>
                  </a:lnTo>
                  <a:lnTo>
                    <a:pt x="0" y="0"/>
                  </a:lnTo>
                  <a:close/>
                </a:path>
              </a:pathLst>
            </a:custGeom>
            <a:solidFill>
              <a:srgbClr val="000000"/>
            </a:solidFill>
            <a:ln w="9525">
              <a:noFill/>
              <a:round/>
              <a:headEnd/>
              <a:tailEnd/>
            </a:ln>
          </p:spPr>
          <p:txBody>
            <a:bodyPr/>
            <a:lstStyle/>
            <a:p>
              <a:endParaRPr lang="he-IL"/>
            </a:p>
          </p:txBody>
        </p:sp>
        <p:sp>
          <p:nvSpPr>
            <p:cNvPr id="576" name="Freeform 447"/>
            <p:cNvSpPr>
              <a:spLocks/>
            </p:cNvSpPr>
            <p:nvPr/>
          </p:nvSpPr>
          <p:spPr bwMode="auto">
            <a:xfrm>
              <a:off x="4480" y="2790"/>
              <a:ext cx="16" cy="32"/>
            </a:xfrm>
            <a:custGeom>
              <a:avLst/>
              <a:gdLst>
                <a:gd name="T0" fmla="*/ 8 w 16"/>
                <a:gd name="T1" fmla="*/ 0 h 32"/>
                <a:gd name="T2" fmla="*/ 8 w 16"/>
                <a:gd name="T3" fmla="*/ 2 h 32"/>
                <a:gd name="T4" fmla="*/ 9 w 16"/>
                <a:gd name="T5" fmla="*/ 6 h 32"/>
                <a:gd name="T6" fmla="*/ 12 w 16"/>
                <a:gd name="T7" fmla="*/ 15 h 32"/>
                <a:gd name="T8" fmla="*/ 14 w 16"/>
                <a:gd name="T9" fmla="*/ 24 h 32"/>
                <a:gd name="T10" fmla="*/ 16 w 16"/>
                <a:gd name="T11" fmla="*/ 29 h 32"/>
                <a:gd name="T12" fmla="*/ 16 w 16"/>
                <a:gd name="T13" fmla="*/ 32 h 32"/>
                <a:gd name="T14" fmla="*/ 8 w 16"/>
                <a:gd name="T15" fmla="*/ 32 h 32"/>
                <a:gd name="T16" fmla="*/ 8 w 16"/>
                <a:gd name="T17" fmla="*/ 29 h 32"/>
                <a:gd name="T18" fmla="*/ 7 w 16"/>
                <a:gd name="T19" fmla="*/ 26 h 32"/>
                <a:gd name="T20" fmla="*/ 4 w 16"/>
                <a:gd name="T21" fmla="*/ 17 h 32"/>
                <a:gd name="T22" fmla="*/ 2 w 16"/>
                <a:gd name="T23" fmla="*/ 8 h 32"/>
                <a:gd name="T24" fmla="*/ 1 w 16"/>
                <a:gd name="T25" fmla="*/ 4 h 32"/>
                <a:gd name="T26" fmla="*/ 0 w 16"/>
                <a:gd name="T27" fmla="*/ 1 h 32"/>
                <a:gd name="T28" fmla="*/ 8 w 16"/>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2"/>
                <a:gd name="T47" fmla="*/ 16 w 16"/>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2">
                  <a:moveTo>
                    <a:pt x="8" y="0"/>
                  </a:moveTo>
                  <a:lnTo>
                    <a:pt x="8" y="2"/>
                  </a:lnTo>
                  <a:lnTo>
                    <a:pt x="9" y="6"/>
                  </a:lnTo>
                  <a:lnTo>
                    <a:pt x="12" y="15"/>
                  </a:lnTo>
                  <a:lnTo>
                    <a:pt x="14" y="24"/>
                  </a:lnTo>
                  <a:lnTo>
                    <a:pt x="16" y="29"/>
                  </a:lnTo>
                  <a:lnTo>
                    <a:pt x="16" y="32"/>
                  </a:lnTo>
                  <a:lnTo>
                    <a:pt x="8" y="32"/>
                  </a:lnTo>
                  <a:lnTo>
                    <a:pt x="8" y="29"/>
                  </a:lnTo>
                  <a:lnTo>
                    <a:pt x="7" y="26"/>
                  </a:lnTo>
                  <a:lnTo>
                    <a:pt x="4" y="17"/>
                  </a:lnTo>
                  <a:lnTo>
                    <a:pt x="2" y="8"/>
                  </a:lnTo>
                  <a:lnTo>
                    <a:pt x="1" y="4"/>
                  </a:lnTo>
                  <a:lnTo>
                    <a:pt x="0" y="1"/>
                  </a:lnTo>
                  <a:lnTo>
                    <a:pt x="8" y="0"/>
                  </a:lnTo>
                  <a:close/>
                </a:path>
              </a:pathLst>
            </a:custGeom>
            <a:solidFill>
              <a:srgbClr val="000000"/>
            </a:solidFill>
            <a:ln w="9525">
              <a:noFill/>
              <a:round/>
              <a:headEnd/>
              <a:tailEnd/>
            </a:ln>
          </p:spPr>
          <p:txBody>
            <a:bodyPr/>
            <a:lstStyle/>
            <a:p>
              <a:endParaRPr lang="he-IL"/>
            </a:p>
          </p:txBody>
        </p:sp>
        <p:sp>
          <p:nvSpPr>
            <p:cNvPr id="577" name="Freeform 448"/>
            <p:cNvSpPr>
              <a:spLocks/>
            </p:cNvSpPr>
            <p:nvPr/>
          </p:nvSpPr>
          <p:spPr bwMode="auto">
            <a:xfrm>
              <a:off x="4480" y="2790"/>
              <a:ext cx="8" cy="1"/>
            </a:xfrm>
            <a:custGeom>
              <a:avLst/>
              <a:gdLst>
                <a:gd name="T0" fmla="*/ 0 w 8"/>
                <a:gd name="T1" fmla="*/ 0 h 1"/>
                <a:gd name="T2" fmla="*/ 0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0" y="1"/>
                  </a:lnTo>
                  <a:lnTo>
                    <a:pt x="8" y="0"/>
                  </a:lnTo>
                  <a:lnTo>
                    <a:pt x="0" y="0"/>
                  </a:lnTo>
                  <a:close/>
                </a:path>
              </a:pathLst>
            </a:custGeom>
            <a:solidFill>
              <a:srgbClr val="000000"/>
            </a:solidFill>
            <a:ln w="9525">
              <a:noFill/>
              <a:round/>
              <a:headEnd/>
              <a:tailEnd/>
            </a:ln>
          </p:spPr>
          <p:txBody>
            <a:bodyPr/>
            <a:lstStyle/>
            <a:p>
              <a:endParaRPr lang="he-IL"/>
            </a:p>
          </p:txBody>
        </p:sp>
        <p:sp>
          <p:nvSpPr>
            <p:cNvPr id="578" name="Freeform 449"/>
            <p:cNvSpPr>
              <a:spLocks/>
            </p:cNvSpPr>
            <p:nvPr/>
          </p:nvSpPr>
          <p:spPr bwMode="auto">
            <a:xfrm>
              <a:off x="4488" y="2712"/>
              <a:ext cx="90" cy="111"/>
            </a:xfrm>
            <a:custGeom>
              <a:avLst/>
              <a:gdLst>
                <a:gd name="T0" fmla="*/ 0 w 90"/>
                <a:gd name="T1" fmla="*/ 110 h 111"/>
                <a:gd name="T2" fmla="*/ 1 w 90"/>
                <a:gd name="T3" fmla="*/ 102 h 111"/>
                <a:gd name="T4" fmla="*/ 2 w 90"/>
                <a:gd name="T5" fmla="*/ 95 h 111"/>
                <a:gd name="T6" fmla="*/ 4 w 90"/>
                <a:gd name="T7" fmla="*/ 84 h 111"/>
                <a:gd name="T8" fmla="*/ 8 w 90"/>
                <a:gd name="T9" fmla="*/ 73 h 111"/>
                <a:gd name="T10" fmla="*/ 12 w 90"/>
                <a:gd name="T11" fmla="*/ 63 h 111"/>
                <a:gd name="T12" fmla="*/ 17 w 90"/>
                <a:gd name="T13" fmla="*/ 55 h 111"/>
                <a:gd name="T14" fmla="*/ 19 w 90"/>
                <a:gd name="T15" fmla="*/ 52 h 111"/>
                <a:gd name="T16" fmla="*/ 22 w 90"/>
                <a:gd name="T17" fmla="*/ 48 h 111"/>
                <a:gd name="T18" fmla="*/ 28 w 90"/>
                <a:gd name="T19" fmla="*/ 43 h 111"/>
                <a:gd name="T20" fmla="*/ 34 w 90"/>
                <a:gd name="T21" fmla="*/ 38 h 111"/>
                <a:gd name="T22" fmla="*/ 47 w 90"/>
                <a:gd name="T23" fmla="*/ 29 h 111"/>
                <a:gd name="T24" fmla="*/ 60 w 90"/>
                <a:gd name="T25" fmla="*/ 21 h 111"/>
                <a:gd name="T26" fmla="*/ 67 w 90"/>
                <a:gd name="T27" fmla="*/ 17 h 111"/>
                <a:gd name="T28" fmla="*/ 73 w 90"/>
                <a:gd name="T29" fmla="*/ 12 h 111"/>
                <a:gd name="T30" fmla="*/ 78 w 90"/>
                <a:gd name="T31" fmla="*/ 6 h 111"/>
                <a:gd name="T32" fmla="*/ 84 w 90"/>
                <a:gd name="T33" fmla="*/ 0 h 111"/>
                <a:gd name="T34" fmla="*/ 90 w 90"/>
                <a:gd name="T35" fmla="*/ 5 h 111"/>
                <a:gd name="T36" fmla="*/ 84 w 90"/>
                <a:gd name="T37" fmla="*/ 12 h 111"/>
                <a:gd name="T38" fmla="*/ 77 w 90"/>
                <a:gd name="T39" fmla="*/ 18 h 111"/>
                <a:gd name="T40" fmla="*/ 71 w 90"/>
                <a:gd name="T41" fmla="*/ 23 h 111"/>
                <a:gd name="T42" fmla="*/ 64 w 90"/>
                <a:gd name="T43" fmla="*/ 27 h 111"/>
                <a:gd name="T44" fmla="*/ 51 w 90"/>
                <a:gd name="T45" fmla="*/ 35 h 111"/>
                <a:gd name="T46" fmla="*/ 39 w 90"/>
                <a:gd name="T47" fmla="*/ 44 h 111"/>
                <a:gd name="T48" fmla="*/ 33 w 90"/>
                <a:gd name="T49" fmla="*/ 48 h 111"/>
                <a:gd name="T50" fmla="*/ 27 w 90"/>
                <a:gd name="T51" fmla="*/ 54 h 111"/>
                <a:gd name="T52" fmla="*/ 25 w 90"/>
                <a:gd name="T53" fmla="*/ 57 h 111"/>
                <a:gd name="T54" fmla="*/ 23 w 90"/>
                <a:gd name="T55" fmla="*/ 60 h 111"/>
                <a:gd name="T56" fmla="*/ 18 w 90"/>
                <a:gd name="T57" fmla="*/ 67 h 111"/>
                <a:gd name="T58" fmla="*/ 15 w 90"/>
                <a:gd name="T59" fmla="*/ 75 h 111"/>
                <a:gd name="T60" fmla="*/ 11 w 90"/>
                <a:gd name="T61" fmla="*/ 85 h 111"/>
                <a:gd name="T62" fmla="*/ 9 w 90"/>
                <a:gd name="T63" fmla="*/ 97 h 111"/>
                <a:gd name="T64" fmla="*/ 8 w 90"/>
                <a:gd name="T65" fmla="*/ 103 h 111"/>
                <a:gd name="T66" fmla="*/ 8 w 90"/>
                <a:gd name="T67" fmla="*/ 111 h 111"/>
                <a:gd name="T68" fmla="*/ 0 w 90"/>
                <a:gd name="T69" fmla="*/ 110 h 1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111"/>
                <a:gd name="T107" fmla="*/ 90 w 90"/>
                <a:gd name="T108" fmla="*/ 111 h 1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111">
                  <a:moveTo>
                    <a:pt x="0" y="110"/>
                  </a:moveTo>
                  <a:lnTo>
                    <a:pt x="1" y="102"/>
                  </a:lnTo>
                  <a:lnTo>
                    <a:pt x="2" y="95"/>
                  </a:lnTo>
                  <a:lnTo>
                    <a:pt x="4" y="84"/>
                  </a:lnTo>
                  <a:lnTo>
                    <a:pt x="8" y="73"/>
                  </a:lnTo>
                  <a:lnTo>
                    <a:pt x="12" y="63"/>
                  </a:lnTo>
                  <a:lnTo>
                    <a:pt x="17" y="55"/>
                  </a:lnTo>
                  <a:lnTo>
                    <a:pt x="19" y="52"/>
                  </a:lnTo>
                  <a:lnTo>
                    <a:pt x="22" y="48"/>
                  </a:lnTo>
                  <a:lnTo>
                    <a:pt x="28" y="43"/>
                  </a:lnTo>
                  <a:lnTo>
                    <a:pt x="34" y="38"/>
                  </a:lnTo>
                  <a:lnTo>
                    <a:pt x="47" y="29"/>
                  </a:lnTo>
                  <a:lnTo>
                    <a:pt x="60" y="21"/>
                  </a:lnTo>
                  <a:lnTo>
                    <a:pt x="67" y="17"/>
                  </a:lnTo>
                  <a:lnTo>
                    <a:pt x="73" y="12"/>
                  </a:lnTo>
                  <a:lnTo>
                    <a:pt x="78" y="6"/>
                  </a:lnTo>
                  <a:lnTo>
                    <a:pt x="84" y="0"/>
                  </a:lnTo>
                  <a:lnTo>
                    <a:pt x="90" y="5"/>
                  </a:lnTo>
                  <a:lnTo>
                    <a:pt x="84" y="12"/>
                  </a:lnTo>
                  <a:lnTo>
                    <a:pt x="77" y="18"/>
                  </a:lnTo>
                  <a:lnTo>
                    <a:pt x="71" y="23"/>
                  </a:lnTo>
                  <a:lnTo>
                    <a:pt x="64" y="27"/>
                  </a:lnTo>
                  <a:lnTo>
                    <a:pt x="51" y="35"/>
                  </a:lnTo>
                  <a:lnTo>
                    <a:pt x="39" y="44"/>
                  </a:lnTo>
                  <a:lnTo>
                    <a:pt x="33" y="48"/>
                  </a:lnTo>
                  <a:lnTo>
                    <a:pt x="27" y="54"/>
                  </a:lnTo>
                  <a:lnTo>
                    <a:pt x="25" y="57"/>
                  </a:lnTo>
                  <a:lnTo>
                    <a:pt x="23" y="60"/>
                  </a:lnTo>
                  <a:lnTo>
                    <a:pt x="18" y="67"/>
                  </a:lnTo>
                  <a:lnTo>
                    <a:pt x="15" y="75"/>
                  </a:lnTo>
                  <a:lnTo>
                    <a:pt x="11" y="85"/>
                  </a:lnTo>
                  <a:lnTo>
                    <a:pt x="9" y="97"/>
                  </a:lnTo>
                  <a:lnTo>
                    <a:pt x="8" y="103"/>
                  </a:lnTo>
                  <a:lnTo>
                    <a:pt x="8" y="111"/>
                  </a:lnTo>
                  <a:lnTo>
                    <a:pt x="0" y="110"/>
                  </a:lnTo>
                  <a:close/>
                </a:path>
              </a:pathLst>
            </a:custGeom>
            <a:solidFill>
              <a:srgbClr val="000000"/>
            </a:solidFill>
            <a:ln w="9525">
              <a:noFill/>
              <a:round/>
              <a:headEnd/>
              <a:tailEnd/>
            </a:ln>
          </p:spPr>
          <p:txBody>
            <a:bodyPr/>
            <a:lstStyle/>
            <a:p>
              <a:endParaRPr lang="he-IL"/>
            </a:p>
          </p:txBody>
        </p:sp>
        <p:sp>
          <p:nvSpPr>
            <p:cNvPr id="579" name="Freeform 450"/>
            <p:cNvSpPr>
              <a:spLocks/>
            </p:cNvSpPr>
            <p:nvPr/>
          </p:nvSpPr>
          <p:spPr bwMode="auto">
            <a:xfrm>
              <a:off x="4488" y="2822"/>
              <a:ext cx="8" cy="1"/>
            </a:xfrm>
            <a:custGeom>
              <a:avLst/>
              <a:gdLst>
                <a:gd name="T0" fmla="*/ 0 w 8"/>
                <a:gd name="T1" fmla="*/ 0 h 1"/>
                <a:gd name="T2" fmla="*/ 8 w 8"/>
                <a:gd name="T3" fmla="*/ 1 h 1"/>
                <a:gd name="T4" fmla="*/ 0 w 8"/>
                <a:gd name="T5" fmla="*/ 0 h 1"/>
                <a:gd name="T6" fmla="*/ 8 w 8"/>
                <a:gd name="T7" fmla="*/ 0 h 1"/>
                <a:gd name="T8" fmla="*/ 0 w 8"/>
                <a:gd name="T9" fmla="*/ 0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0" y="0"/>
                  </a:moveTo>
                  <a:lnTo>
                    <a:pt x="8" y="1"/>
                  </a:lnTo>
                  <a:lnTo>
                    <a:pt x="0" y="0"/>
                  </a:lnTo>
                  <a:lnTo>
                    <a:pt x="8" y="0"/>
                  </a:lnTo>
                  <a:lnTo>
                    <a:pt x="0" y="0"/>
                  </a:lnTo>
                  <a:close/>
                </a:path>
              </a:pathLst>
            </a:custGeom>
            <a:solidFill>
              <a:srgbClr val="000000"/>
            </a:solidFill>
            <a:ln w="9525">
              <a:noFill/>
              <a:round/>
              <a:headEnd/>
              <a:tailEnd/>
            </a:ln>
          </p:spPr>
          <p:txBody>
            <a:bodyPr/>
            <a:lstStyle/>
            <a:p>
              <a:endParaRPr lang="he-IL"/>
            </a:p>
          </p:txBody>
        </p:sp>
        <p:sp>
          <p:nvSpPr>
            <p:cNvPr id="580" name="Freeform 451"/>
            <p:cNvSpPr>
              <a:spLocks/>
            </p:cNvSpPr>
            <p:nvPr/>
          </p:nvSpPr>
          <p:spPr bwMode="auto">
            <a:xfrm>
              <a:off x="4571" y="2714"/>
              <a:ext cx="14" cy="40"/>
            </a:xfrm>
            <a:custGeom>
              <a:avLst/>
              <a:gdLst>
                <a:gd name="T0" fmla="*/ 8 w 14"/>
                <a:gd name="T1" fmla="*/ 0 h 40"/>
                <a:gd name="T2" fmla="*/ 9 w 14"/>
                <a:gd name="T3" fmla="*/ 11 h 40"/>
                <a:gd name="T4" fmla="*/ 11 w 14"/>
                <a:gd name="T5" fmla="*/ 20 h 40"/>
                <a:gd name="T6" fmla="*/ 13 w 14"/>
                <a:gd name="T7" fmla="*/ 29 h 40"/>
                <a:gd name="T8" fmla="*/ 14 w 14"/>
                <a:gd name="T9" fmla="*/ 34 h 40"/>
                <a:gd name="T10" fmla="*/ 14 w 14"/>
                <a:gd name="T11" fmla="*/ 40 h 40"/>
                <a:gd name="T12" fmla="*/ 6 w 14"/>
                <a:gd name="T13" fmla="*/ 40 h 40"/>
                <a:gd name="T14" fmla="*/ 6 w 14"/>
                <a:gd name="T15" fmla="*/ 35 h 40"/>
                <a:gd name="T16" fmla="*/ 6 w 14"/>
                <a:gd name="T17" fmla="*/ 30 h 40"/>
                <a:gd name="T18" fmla="*/ 4 w 14"/>
                <a:gd name="T19" fmla="*/ 22 h 40"/>
                <a:gd name="T20" fmla="*/ 2 w 14"/>
                <a:gd name="T21" fmla="*/ 13 h 40"/>
                <a:gd name="T22" fmla="*/ 0 w 14"/>
                <a:gd name="T23" fmla="*/ 1 h 40"/>
                <a:gd name="T24" fmla="*/ 8 w 14"/>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40"/>
                <a:gd name="T41" fmla="*/ 14 w 14"/>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40">
                  <a:moveTo>
                    <a:pt x="8" y="0"/>
                  </a:moveTo>
                  <a:lnTo>
                    <a:pt x="9" y="11"/>
                  </a:lnTo>
                  <a:lnTo>
                    <a:pt x="11" y="20"/>
                  </a:lnTo>
                  <a:lnTo>
                    <a:pt x="13" y="29"/>
                  </a:lnTo>
                  <a:lnTo>
                    <a:pt x="14" y="34"/>
                  </a:lnTo>
                  <a:lnTo>
                    <a:pt x="14" y="40"/>
                  </a:lnTo>
                  <a:lnTo>
                    <a:pt x="6" y="40"/>
                  </a:lnTo>
                  <a:lnTo>
                    <a:pt x="6" y="35"/>
                  </a:lnTo>
                  <a:lnTo>
                    <a:pt x="6" y="30"/>
                  </a:lnTo>
                  <a:lnTo>
                    <a:pt x="4" y="22"/>
                  </a:lnTo>
                  <a:lnTo>
                    <a:pt x="2" y="13"/>
                  </a:lnTo>
                  <a:lnTo>
                    <a:pt x="0" y="1"/>
                  </a:lnTo>
                  <a:lnTo>
                    <a:pt x="8" y="0"/>
                  </a:lnTo>
                  <a:close/>
                </a:path>
              </a:pathLst>
            </a:custGeom>
            <a:solidFill>
              <a:srgbClr val="000000"/>
            </a:solidFill>
            <a:ln w="9525">
              <a:noFill/>
              <a:round/>
              <a:headEnd/>
              <a:tailEnd/>
            </a:ln>
          </p:spPr>
          <p:txBody>
            <a:bodyPr/>
            <a:lstStyle/>
            <a:p>
              <a:endParaRPr lang="he-IL"/>
            </a:p>
          </p:txBody>
        </p:sp>
        <p:sp>
          <p:nvSpPr>
            <p:cNvPr id="581" name="Freeform 452"/>
            <p:cNvSpPr>
              <a:spLocks/>
            </p:cNvSpPr>
            <p:nvPr/>
          </p:nvSpPr>
          <p:spPr bwMode="auto">
            <a:xfrm>
              <a:off x="4571" y="2706"/>
              <a:ext cx="8" cy="11"/>
            </a:xfrm>
            <a:custGeom>
              <a:avLst/>
              <a:gdLst>
                <a:gd name="T0" fmla="*/ 1 w 8"/>
                <a:gd name="T1" fmla="*/ 6 h 11"/>
                <a:gd name="T2" fmla="*/ 6 w 8"/>
                <a:gd name="T3" fmla="*/ 0 h 11"/>
                <a:gd name="T4" fmla="*/ 8 w 8"/>
                <a:gd name="T5" fmla="*/ 8 h 11"/>
                <a:gd name="T6" fmla="*/ 0 w 8"/>
                <a:gd name="T7" fmla="*/ 9 h 11"/>
                <a:gd name="T8" fmla="*/ 7 w 8"/>
                <a:gd name="T9" fmla="*/ 11 h 11"/>
                <a:gd name="T10" fmla="*/ 1 w 8"/>
                <a:gd name="T11" fmla="*/ 6 h 11"/>
                <a:gd name="T12" fmla="*/ 0 60000 65536"/>
                <a:gd name="T13" fmla="*/ 0 60000 65536"/>
                <a:gd name="T14" fmla="*/ 0 60000 65536"/>
                <a:gd name="T15" fmla="*/ 0 60000 65536"/>
                <a:gd name="T16" fmla="*/ 0 60000 65536"/>
                <a:gd name="T17" fmla="*/ 0 60000 65536"/>
                <a:gd name="T18" fmla="*/ 0 w 8"/>
                <a:gd name="T19" fmla="*/ 0 h 11"/>
                <a:gd name="T20" fmla="*/ 8 w 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8" h="11">
                  <a:moveTo>
                    <a:pt x="1" y="6"/>
                  </a:moveTo>
                  <a:lnTo>
                    <a:pt x="6" y="0"/>
                  </a:lnTo>
                  <a:lnTo>
                    <a:pt x="8" y="8"/>
                  </a:lnTo>
                  <a:lnTo>
                    <a:pt x="0" y="9"/>
                  </a:lnTo>
                  <a:lnTo>
                    <a:pt x="7" y="11"/>
                  </a:lnTo>
                  <a:lnTo>
                    <a:pt x="1" y="6"/>
                  </a:lnTo>
                  <a:close/>
                </a:path>
              </a:pathLst>
            </a:custGeom>
            <a:solidFill>
              <a:srgbClr val="000000"/>
            </a:solidFill>
            <a:ln w="9525">
              <a:noFill/>
              <a:round/>
              <a:headEnd/>
              <a:tailEnd/>
            </a:ln>
          </p:spPr>
          <p:txBody>
            <a:bodyPr/>
            <a:lstStyle/>
            <a:p>
              <a:endParaRPr lang="he-IL"/>
            </a:p>
          </p:txBody>
        </p:sp>
        <p:sp>
          <p:nvSpPr>
            <p:cNvPr id="582" name="Freeform 453"/>
            <p:cNvSpPr>
              <a:spLocks/>
            </p:cNvSpPr>
            <p:nvPr/>
          </p:nvSpPr>
          <p:spPr bwMode="auto">
            <a:xfrm>
              <a:off x="4506" y="2754"/>
              <a:ext cx="79" cy="109"/>
            </a:xfrm>
            <a:custGeom>
              <a:avLst/>
              <a:gdLst>
                <a:gd name="T0" fmla="*/ 79 w 79"/>
                <a:gd name="T1" fmla="*/ 0 h 109"/>
                <a:gd name="T2" fmla="*/ 79 w 79"/>
                <a:gd name="T3" fmla="*/ 8 h 109"/>
                <a:gd name="T4" fmla="*/ 78 w 79"/>
                <a:gd name="T5" fmla="*/ 16 h 109"/>
                <a:gd name="T6" fmla="*/ 76 w 79"/>
                <a:gd name="T7" fmla="*/ 24 h 109"/>
                <a:gd name="T8" fmla="*/ 74 w 79"/>
                <a:gd name="T9" fmla="*/ 31 h 109"/>
                <a:gd name="T10" fmla="*/ 71 w 79"/>
                <a:gd name="T11" fmla="*/ 40 h 109"/>
                <a:gd name="T12" fmla="*/ 67 w 79"/>
                <a:gd name="T13" fmla="*/ 47 h 109"/>
                <a:gd name="T14" fmla="*/ 64 w 79"/>
                <a:gd name="T15" fmla="*/ 55 h 109"/>
                <a:gd name="T16" fmla="*/ 59 w 79"/>
                <a:gd name="T17" fmla="*/ 62 h 109"/>
                <a:gd name="T18" fmla="*/ 54 w 79"/>
                <a:gd name="T19" fmla="*/ 69 h 109"/>
                <a:gd name="T20" fmla="*/ 48 w 79"/>
                <a:gd name="T21" fmla="*/ 76 h 109"/>
                <a:gd name="T22" fmla="*/ 42 w 79"/>
                <a:gd name="T23" fmla="*/ 83 h 109"/>
                <a:gd name="T24" fmla="*/ 35 w 79"/>
                <a:gd name="T25" fmla="*/ 89 h 109"/>
                <a:gd name="T26" fmla="*/ 28 w 79"/>
                <a:gd name="T27" fmla="*/ 95 h 109"/>
                <a:gd name="T28" fmla="*/ 20 w 79"/>
                <a:gd name="T29" fmla="*/ 100 h 109"/>
                <a:gd name="T30" fmla="*/ 12 w 79"/>
                <a:gd name="T31" fmla="*/ 104 h 109"/>
                <a:gd name="T32" fmla="*/ 3 w 79"/>
                <a:gd name="T33" fmla="*/ 109 h 109"/>
                <a:gd name="T34" fmla="*/ 0 w 79"/>
                <a:gd name="T35" fmla="*/ 102 h 109"/>
                <a:gd name="T36" fmla="*/ 8 w 79"/>
                <a:gd name="T37" fmla="*/ 98 h 109"/>
                <a:gd name="T38" fmla="*/ 16 w 79"/>
                <a:gd name="T39" fmla="*/ 94 h 109"/>
                <a:gd name="T40" fmla="*/ 23 w 79"/>
                <a:gd name="T41" fmla="*/ 89 h 109"/>
                <a:gd name="T42" fmla="*/ 30 w 79"/>
                <a:gd name="T43" fmla="*/ 83 h 109"/>
                <a:gd name="T44" fmla="*/ 36 w 79"/>
                <a:gd name="T45" fmla="*/ 77 h 109"/>
                <a:gd name="T46" fmla="*/ 43 w 79"/>
                <a:gd name="T47" fmla="*/ 71 h 109"/>
                <a:gd name="T48" fmla="*/ 48 w 79"/>
                <a:gd name="T49" fmla="*/ 65 h 109"/>
                <a:gd name="T50" fmla="*/ 53 w 79"/>
                <a:gd name="T51" fmla="*/ 58 h 109"/>
                <a:gd name="T52" fmla="*/ 57 w 79"/>
                <a:gd name="T53" fmla="*/ 51 h 109"/>
                <a:gd name="T54" fmla="*/ 61 w 79"/>
                <a:gd name="T55" fmla="*/ 44 h 109"/>
                <a:gd name="T56" fmla="*/ 64 w 79"/>
                <a:gd name="T57" fmla="*/ 37 h 109"/>
                <a:gd name="T58" fmla="*/ 67 w 79"/>
                <a:gd name="T59" fmla="*/ 29 h 109"/>
                <a:gd name="T60" fmla="*/ 69 w 79"/>
                <a:gd name="T61" fmla="*/ 22 h 109"/>
                <a:gd name="T62" fmla="*/ 70 w 79"/>
                <a:gd name="T63" fmla="*/ 15 h 109"/>
                <a:gd name="T64" fmla="*/ 71 w 79"/>
                <a:gd name="T65" fmla="*/ 7 h 109"/>
                <a:gd name="T66" fmla="*/ 71 w 79"/>
                <a:gd name="T67" fmla="*/ 0 h 109"/>
                <a:gd name="T68" fmla="*/ 79 w 7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79" y="0"/>
                  </a:moveTo>
                  <a:lnTo>
                    <a:pt x="79" y="8"/>
                  </a:lnTo>
                  <a:lnTo>
                    <a:pt x="78" y="16"/>
                  </a:lnTo>
                  <a:lnTo>
                    <a:pt x="76" y="24"/>
                  </a:lnTo>
                  <a:lnTo>
                    <a:pt x="74" y="31"/>
                  </a:lnTo>
                  <a:lnTo>
                    <a:pt x="71" y="40"/>
                  </a:lnTo>
                  <a:lnTo>
                    <a:pt x="67" y="47"/>
                  </a:lnTo>
                  <a:lnTo>
                    <a:pt x="64" y="55"/>
                  </a:lnTo>
                  <a:lnTo>
                    <a:pt x="59" y="62"/>
                  </a:lnTo>
                  <a:lnTo>
                    <a:pt x="54" y="69"/>
                  </a:lnTo>
                  <a:lnTo>
                    <a:pt x="48" y="76"/>
                  </a:lnTo>
                  <a:lnTo>
                    <a:pt x="42" y="83"/>
                  </a:lnTo>
                  <a:lnTo>
                    <a:pt x="35" y="89"/>
                  </a:lnTo>
                  <a:lnTo>
                    <a:pt x="28" y="95"/>
                  </a:lnTo>
                  <a:lnTo>
                    <a:pt x="20" y="100"/>
                  </a:lnTo>
                  <a:lnTo>
                    <a:pt x="12" y="104"/>
                  </a:lnTo>
                  <a:lnTo>
                    <a:pt x="3" y="109"/>
                  </a:lnTo>
                  <a:lnTo>
                    <a:pt x="0" y="102"/>
                  </a:lnTo>
                  <a:lnTo>
                    <a:pt x="8" y="98"/>
                  </a:lnTo>
                  <a:lnTo>
                    <a:pt x="16" y="94"/>
                  </a:lnTo>
                  <a:lnTo>
                    <a:pt x="23" y="89"/>
                  </a:lnTo>
                  <a:lnTo>
                    <a:pt x="30" y="83"/>
                  </a:lnTo>
                  <a:lnTo>
                    <a:pt x="36" y="77"/>
                  </a:lnTo>
                  <a:lnTo>
                    <a:pt x="43" y="71"/>
                  </a:lnTo>
                  <a:lnTo>
                    <a:pt x="48" y="65"/>
                  </a:lnTo>
                  <a:lnTo>
                    <a:pt x="53" y="58"/>
                  </a:lnTo>
                  <a:lnTo>
                    <a:pt x="57" y="51"/>
                  </a:lnTo>
                  <a:lnTo>
                    <a:pt x="61" y="44"/>
                  </a:lnTo>
                  <a:lnTo>
                    <a:pt x="64" y="37"/>
                  </a:lnTo>
                  <a:lnTo>
                    <a:pt x="67" y="29"/>
                  </a:lnTo>
                  <a:lnTo>
                    <a:pt x="69" y="22"/>
                  </a:lnTo>
                  <a:lnTo>
                    <a:pt x="70" y="15"/>
                  </a:lnTo>
                  <a:lnTo>
                    <a:pt x="71" y="7"/>
                  </a:lnTo>
                  <a:lnTo>
                    <a:pt x="71" y="0"/>
                  </a:lnTo>
                  <a:lnTo>
                    <a:pt x="79" y="0"/>
                  </a:lnTo>
                  <a:close/>
                </a:path>
              </a:pathLst>
            </a:custGeom>
            <a:solidFill>
              <a:srgbClr val="000000"/>
            </a:solidFill>
            <a:ln w="9525">
              <a:noFill/>
              <a:round/>
              <a:headEnd/>
              <a:tailEnd/>
            </a:ln>
          </p:spPr>
          <p:txBody>
            <a:bodyPr/>
            <a:lstStyle/>
            <a:p>
              <a:endParaRPr lang="he-IL"/>
            </a:p>
          </p:txBody>
        </p:sp>
        <p:sp>
          <p:nvSpPr>
            <p:cNvPr id="583" name="Freeform 454"/>
            <p:cNvSpPr>
              <a:spLocks/>
            </p:cNvSpPr>
            <p:nvPr/>
          </p:nvSpPr>
          <p:spPr bwMode="auto">
            <a:xfrm>
              <a:off x="4577" y="2754"/>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he-IL"/>
            </a:p>
          </p:txBody>
        </p:sp>
        <p:sp>
          <p:nvSpPr>
            <p:cNvPr id="584" name="Freeform 455"/>
            <p:cNvSpPr>
              <a:spLocks/>
            </p:cNvSpPr>
            <p:nvPr/>
          </p:nvSpPr>
          <p:spPr bwMode="auto">
            <a:xfrm>
              <a:off x="4452" y="2857"/>
              <a:ext cx="58" cy="90"/>
            </a:xfrm>
            <a:custGeom>
              <a:avLst/>
              <a:gdLst>
                <a:gd name="T0" fmla="*/ 58 w 58"/>
                <a:gd name="T1" fmla="*/ 4 h 90"/>
                <a:gd name="T2" fmla="*/ 51 w 58"/>
                <a:gd name="T3" fmla="*/ 15 h 90"/>
                <a:gd name="T4" fmla="*/ 44 w 58"/>
                <a:gd name="T5" fmla="*/ 26 h 90"/>
                <a:gd name="T6" fmla="*/ 30 w 58"/>
                <a:gd name="T7" fmla="*/ 50 h 90"/>
                <a:gd name="T8" fmla="*/ 18 w 58"/>
                <a:gd name="T9" fmla="*/ 72 h 90"/>
                <a:gd name="T10" fmla="*/ 11 w 58"/>
                <a:gd name="T11" fmla="*/ 82 h 90"/>
                <a:gd name="T12" fmla="*/ 6 w 58"/>
                <a:gd name="T13" fmla="*/ 90 h 90"/>
                <a:gd name="T14" fmla="*/ 0 w 58"/>
                <a:gd name="T15" fmla="*/ 86 h 90"/>
                <a:gd name="T16" fmla="*/ 5 w 58"/>
                <a:gd name="T17" fmla="*/ 78 h 90"/>
                <a:gd name="T18" fmla="*/ 11 w 58"/>
                <a:gd name="T19" fmla="*/ 68 h 90"/>
                <a:gd name="T20" fmla="*/ 24 w 58"/>
                <a:gd name="T21" fmla="*/ 46 h 90"/>
                <a:gd name="T22" fmla="*/ 38 w 58"/>
                <a:gd name="T23" fmla="*/ 22 h 90"/>
                <a:gd name="T24" fmla="*/ 45 w 58"/>
                <a:gd name="T25" fmla="*/ 11 h 90"/>
                <a:gd name="T26" fmla="*/ 52 w 58"/>
                <a:gd name="T27" fmla="*/ 0 h 90"/>
                <a:gd name="T28" fmla="*/ 58 w 58"/>
                <a:gd name="T29" fmla="*/ 4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90"/>
                <a:gd name="T47" fmla="*/ 58 w 58"/>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90">
                  <a:moveTo>
                    <a:pt x="58" y="4"/>
                  </a:moveTo>
                  <a:lnTo>
                    <a:pt x="51" y="15"/>
                  </a:lnTo>
                  <a:lnTo>
                    <a:pt x="44" y="26"/>
                  </a:lnTo>
                  <a:lnTo>
                    <a:pt x="30" y="50"/>
                  </a:lnTo>
                  <a:lnTo>
                    <a:pt x="18" y="72"/>
                  </a:lnTo>
                  <a:lnTo>
                    <a:pt x="11" y="82"/>
                  </a:lnTo>
                  <a:lnTo>
                    <a:pt x="6" y="90"/>
                  </a:lnTo>
                  <a:lnTo>
                    <a:pt x="0" y="86"/>
                  </a:lnTo>
                  <a:lnTo>
                    <a:pt x="5" y="78"/>
                  </a:lnTo>
                  <a:lnTo>
                    <a:pt x="11" y="68"/>
                  </a:lnTo>
                  <a:lnTo>
                    <a:pt x="24" y="46"/>
                  </a:lnTo>
                  <a:lnTo>
                    <a:pt x="38" y="22"/>
                  </a:lnTo>
                  <a:lnTo>
                    <a:pt x="45" y="11"/>
                  </a:lnTo>
                  <a:lnTo>
                    <a:pt x="52" y="0"/>
                  </a:lnTo>
                  <a:lnTo>
                    <a:pt x="58" y="4"/>
                  </a:lnTo>
                  <a:close/>
                </a:path>
              </a:pathLst>
            </a:custGeom>
            <a:solidFill>
              <a:srgbClr val="000000"/>
            </a:solidFill>
            <a:ln w="9525">
              <a:noFill/>
              <a:round/>
              <a:headEnd/>
              <a:tailEnd/>
            </a:ln>
          </p:spPr>
          <p:txBody>
            <a:bodyPr/>
            <a:lstStyle/>
            <a:p>
              <a:endParaRPr lang="he-IL"/>
            </a:p>
          </p:txBody>
        </p:sp>
        <p:sp>
          <p:nvSpPr>
            <p:cNvPr id="585" name="Freeform 456"/>
            <p:cNvSpPr>
              <a:spLocks/>
            </p:cNvSpPr>
            <p:nvPr/>
          </p:nvSpPr>
          <p:spPr bwMode="auto">
            <a:xfrm>
              <a:off x="4504" y="2856"/>
              <a:ext cx="6" cy="7"/>
            </a:xfrm>
            <a:custGeom>
              <a:avLst/>
              <a:gdLst>
                <a:gd name="T0" fmla="*/ 2 w 6"/>
                <a:gd name="T1" fmla="*/ 0 h 7"/>
                <a:gd name="T2" fmla="*/ 1 w 6"/>
                <a:gd name="T3" fmla="*/ 0 h 7"/>
                <a:gd name="T4" fmla="*/ 0 w 6"/>
                <a:gd name="T5" fmla="*/ 1 h 7"/>
                <a:gd name="T6" fmla="*/ 6 w 6"/>
                <a:gd name="T7" fmla="*/ 5 h 7"/>
                <a:gd name="T8" fmla="*/ 5 w 6"/>
                <a:gd name="T9" fmla="*/ 7 h 7"/>
                <a:gd name="T10" fmla="*/ 2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2" y="0"/>
                  </a:moveTo>
                  <a:lnTo>
                    <a:pt x="1" y="0"/>
                  </a:lnTo>
                  <a:lnTo>
                    <a:pt x="0" y="1"/>
                  </a:lnTo>
                  <a:lnTo>
                    <a:pt x="6" y="5"/>
                  </a:lnTo>
                  <a:lnTo>
                    <a:pt x="5" y="7"/>
                  </a:lnTo>
                  <a:lnTo>
                    <a:pt x="2" y="0"/>
                  </a:lnTo>
                  <a:close/>
                </a:path>
              </a:pathLst>
            </a:custGeom>
            <a:solidFill>
              <a:srgbClr val="000000"/>
            </a:solidFill>
            <a:ln w="9525">
              <a:noFill/>
              <a:round/>
              <a:headEnd/>
              <a:tailEnd/>
            </a:ln>
          </p:spPr>
          <p:txBody>
            <a:bodyPr/>
            <a:lstStyle/>
            <a:p>
              <a:endParaRPr lang="he-IL"/>
            </a:p>
          </p:txBody>
        </p:sp>
        <p:sp>
          <p:nvSpPr>
            <p:cNvPr id="586" name="Freeform 457"/>
            <p:cNvSpPr>
              <a:spLocks/>
            </p:cNvSpPr>
            <p:nvPr/>
          </p:nvSpPr>
          <p:spPr bwMode="auto">
            <a:xfrm>
              <a:off x="4378" y="2942"/>
              <a:ext cx="80" cy="77"/>
            </a:xfrm>
            <a:custGeom>
              <a:avLst/>
              <a:gdLst>
                <a:gd name="T0" fmla="*/ 80 w 80"/>
                <a:gd name="T1" fmla="*/ 5 h 77"/>
                <a:gd name="T2" fmla="*/ 61 w 80"/>
                <a:gd name="T3" fmla="*/ 31 h 77"/>
                <a:gd name="T4" fmla="*/ 56 w 80"/>
                <a:gd name="T5" fmla="*/ 36 h 77"/>
                <a:gd name="T6" fmla="*/ 53 w 80"/>
                <a:gd name="T7" fmla="*/ 39 h 77"/>
                <a:gd name="T8" fmla="*/ 47 w 80"/>
                <a:gd name="T9" fmla="*/ 46 h 77"/>
                <a:gd name="T10" fmla="*/ 39 w 80"/>
                <a:gd name="T11" fmla="*/ 53 h 77"/>
                <a:gd name="T12" fmla="*/ 31 w 80"/>
                <a:gd name="T13" fmla="*/ 59 h 77"/>
                <a:gd name="T14" fmla="*/ 5 w 80"/>
                <a:gd name="T15" fmla="*/ 77 h 77"/>
                <a:gd name="T16" fmla="*/ 0 w 80"/>
                <a:gd name="T17" fmla="*/ 71 h 77"/>
                <a:gd name="T18" fmla="*/ 26 w 80"/>
                <a:gd name="T19" fmla="*/ 53 h 77"/>
                <a:gd name="T20" fmla="*/ 35 w 80"/>
                <a:gd name="T21" fmla="*/ 47 h 77"/>
                <a:gd name="T22" fmla="*/ 41 w 80"/>
                <a:gd name="T23" fmla="*/ 41 h 77"/>
                <a:gd name="T24" fmla="*/ 48 w 80"/>
                <a:gd name="T25" fmla="*/ 34 h 77"/>
                <a:gd name="T26" fmla="*/ 50 w 80"/>
                <a:gd name="T27" fmla="*/ 31 h 77"/>
                <a:gd name="T28" fmla="*/ 54 w 80"/>
                <a:gd name="T29" fmla="*/ 26 h 77"/>
                <a:gd name="T30" fmla="*/ 74 w 80"/>
                <a:gd name="T31" fmla="*/ 0 h 77"/>
                <a:gd name="T32" fmla="*/ 80 w 80"/>
                <a:gd name="T33" fmla="*/ 5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77"/>
                <a:gd name="T53" fmla="*/ 80 w 80"/>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77">
                  <a:moveTo>
                    <a:pt x="80" y="5"/>
                  </a:moveTo>
                  <a:lnTo>
                    <a:pt x="61" y="31"/>
                  </a:lnTo>
                  <a:lnTo>
                    <a:pt x="56" y="36"/>
                  </a:lnTo>
                  <a:lnTo>
                    <a:pt x="53" y="39"/>
                  </a:lnTo>
                  <a:lnTo>
                    <a:pt x="47" y="46"/>
                  </a:lnTo>
                  <a:lnTo>
                    <a:pt x="39" y="53"/>
                  </a:lnTo>
                  <a:lnTo>
                    <a:pt x="31" y="59"/>
                  </a:lnTo>
                  <a:lnTo>
                    <a:pt x="5" y="77"/>
                  </a:lnTo>
                  <a:lnTo>
                    <a:pt x="0" y="71"/>
                  </a:lnTo>
                  <a:lnTo>
                    <a:pt x="26" y="53"/>
                  </a:lnTo>
                  <a:lnTo>
                    <a:pt x="35" y="47"/>
                  </a:lnTo>
                  <a:lnTo>
                    <a:pt x="41" y="41"/>
                  </a:lnTo>
                  <a:lnTo>
                    <a:pt x="48" y="34"/>
                  </a:lnTo>
                  <a:lnTo>
                    <a:pt x="50" y="31"/>
                  </a:lnTo>
                  <a:lnTo>
                    <a:pt x="54" y="26"/>
                  </a:lnTo>
                  <a:lnTo>
                    <a:pt x="74" y="0"/>
                  </a:lnTo>
                  <a:lnTo>
                    <a:pt x="80" y="5"/>
                  </a:lnTo>
                  <a:close/>
                </a:path>
              </a:pathLst>
            </a:custGeom>
            <a:solidFill>
              <a:srgbClr val="000000"/>
            </a:solidFill>
            <a:ln w="9525">
              <a:noFill/>
              <a:round/>
              <a:headEnd/>
              <a:tailEnd/>
            </a:ln>
          </p:spPr>
          <p:txBody>
            <a:bodyPr/>
            <a:lstStyle/>
            <a:p>
              <a:endParaRPr lang="he-IL"/>
            </a:p>
          </p:txBody>
        </p:sp>
        <p:sp>
          <p:nvSpPr>
            <p:cNvPr id="587" name="Freeform 458"/>
            <p:cNvSpPr>
              <a:spLocks/>
            </p:cNvSpPr>
            <p:nvPr/>
          </p:nvSpPr>
          <p:spPr bwMode="auto">
            <a:xfrm>
              <a:off x="4452" y="2942"/>
              <a:ext cx="6" cy="5"/>
            </a:xfrm>
            <a:custGeom>
              <a:avLst/>
              <a:gdLst>
                <a:gd name="T0" fmla="*/ 6 w 6"/>
                <a:gd name="T1" fmla="*/ 5 h 5"/>
                <a:gd name="T2" fmla="*/ 0 w 6"/>
                <a:gd name="T3" fmla="*/ 0 h 5"/>
                <a:gd name="T4" fmla="*/ 0 w 6"/>
                <a:gd name="T5" fmla="*/ 1 h 5"/>
                <a:gd name="T6" fmla="*/ 6 w 6"/>
                <a:gd name="T7" fmla="*/ 5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6" y="5"/>
                  </a:moveTo>
                  <a:lnTo>
                    <a:pt x="0" y="0"/>
                  </a:lnTo>
                  <a:lnTo>
                    <a:pt x="0" y="1"/>
                  </a:lnTo>
                  <a:lnTo>
                    <a:pt x="6" y="5"/>
                  </a:lnTo>
                  <a:close/>
                </a:path>
              </a:pathLst>
            </a:custGeom>
            <a:solidFill>
              <a:srgbClr val="000000"/>
            </a:solidFill>
            <a:ln w="9525">
              <a:noFill/>
              <a:round/>
              <a:headEnd/>
              <a:tailEnd/>
            </a:ln>
          </p:spPr>
          <p:txBody>
            <a:bodyPr/>
            <a:lstStyle/>
            <a:p>
              <a:endParaRPr lang="he-IL"/>
            </a:p>
          </p:txBody>
        </p:sp>
        <p:sp>
          <p:nvSpPr>
            <p:cNvPr id="588" name="Freeform 459"/>
            <p:cNvSpPr>
              <a:spLocks/>
            </p:cNvSpPr>
            <p:nvPr/>
          </p:nvSpPr>
          <p:spPr bwMode="auto">
            <a:xfrm>
              <a:off x="4367" y="3008"/>
              <a:ext cx="15" cy="12"/>
            </a:xfrm>
            <a:custGeom>
              <a:avLst/>
              <a:gdLst>
                <a:gd name="T0" fmla="*/ 12 w 15"/>
                <a:gd name="T1" fmla="*/ 12 h 12"/>
                <a:gd name="T2" fmla="*/ 15 w 15"/>
                <a:gd name="T3" fmla="*/ 5 h 12"/>
                <a:gd name="T4" fmla="*/ 3 w 15"/>
                <a:gd name="T5" fmla="*/ 0 h 12"/>
                <a:gd name="T6" fmla="*/ 0 w 15"/>
                <a:gd name="T7" fmla="*/ 6 h 12"/>
                <a:gd name="T8" fmla="*/ 12 w 15"/>
                <a:gd name="T9" fmla="*/ 12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12" y="12"/>
                  </a:moveTo>
                  <a:lnTo>
                    <a:pt x="15" y="5"/>
                  </a:lnTo>
                  <a:lnTo>
                    <a:pt x="3" y="0"/>
                  </a:lnTo>
                  <a:lnTo>
                    <a:pt x="0" y="6"/>
                  </a:lnTo>
                  <a:lnTo>
                    <a:pt x="12" y="12"/>
                  </a:lnTo>
                  <a:close/>
                </a:path>
              </a:pathLst>
            </a:custGeom>
            <a:solidFill>
              <a:srgbClr val="000000"/>
            </a:solidFill>
            <a:ln w="9525">
              <a:noFill/>
              <a:round/>
              <a:headEnd/>
              <a:tailEnd/>
            </a:ln>
          </p:spPr>
          <p:txBody>
            <a:bodyPr/>
            <a:lstStyle/>
            <a:p>
              <a:endParaRPr lang="he-IL"/>
            </a:p>
          </p:txBody>
        </p:sp>
        <p:sp>
          <p:nvSpPr>
            <p:cNvPr id="589" name="Freeform 460"/>
            <p:cNvSpPr>
              <a:spLocks/>
            </p:cNvSpPr>
            <p:nvPr/>
          </p:nvSpPr>
          <p:spPr bwMode="auto">
            <a:xfrm>
              <a:off x="4378" y="3013"/>
              <a:ext cx="5" cy="8"/>
            </a:xfrm>
            <a:custGeom>
              <a:avLst/>
              <a:gdLst>
                <a:gd name="T0" fmla="*/ 5 w 5"/>
                <a:gd name="T1" fmla="*/ 6 h 8"/>
                <a:gd name="T2" fmla="*/ 3 w 5"/>
                <a:gd name="T3" fmla="*/ 8 h 8"/>
                <a:gd name="T4" fmla="*/ 1 w 5"/>
                <a:gd name="T5" fmla="*/ 7 h 8"/>
                <a:gd name="T6" fmla="*/ 4 w 5"/>
                <a:gd name="T7" fmla="*/ 0 h 8"/>
                <a:gd name="T8" fmla="*/ 0 w 5"/>
                <a:gd name="T9" fmla="*/ 0 h 8"/>
                <a:gd name="T10" fmla="*/ 5 w 5"/>
                <a:gd name="T11" fmla="*/ 6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5" y="6"/>
                  </a:moveTo>
                  <a:lnTo>
                    <a:pt x="3" y="8"/>
                  </a:lnTo>
                  <a:lnTo>
                    <a:pt x="1" y="7"/>
                  </a:lnTo>
                  <a:lnTo>
                    <a:pt x="4" y="0"/>
                  </a:lnTo>
                  <a:lnTo>
                    <a:pt x="0" y="0"/>
                  </a:lnTo>
                  <a:lnTo>
                    <a:pt x="5" y="6"/>
                  </a:lnTo>
                  <a:close/>
                </a:path>
              </a:pathLst>
            </a:custGeom>
            <a:solidFill>
              <a:srgbClr val="000000"/>
            </a:solidFill>
            <a:ln w="9525">
              <a:noFill/>
              <a:round/>
              <a:headEnd/>
              <a:tailEnd/>
            </a:ln>
          </p:spPr>
          <p:txBody>
            <a:bodyPr/>
            <a:lstStyle/>
            <a:p>
              <a:endParaRPr lang="he-IL"/>
            </a:p>
          </p:txBody>
        </p:sp>
        <p:sp>
          <p:nvSpPr>
            <p:cNvPr id="590" name="Freeform 461"/>
            <p:cNvSpPr>
              <a:spLocks/>
            </p:cNvSpPr>
            <p:nvPr/>
          </p:nvSpPr>
          <p:spPr bwMode="auto">
            <a:xfrm>
              <a:off x="4361" y="3002"/>
              <a:ext cx="11" cy="10"/>
            </a:xfrm>
            <a:custGeom>
              <a:avLst/>
              <a:gdLst>
                <a:gd name="T0" fmla="*/ 4 w 11"/>
                <a:gd name="T1" fmla="*/ 10 h 10"/>
                <a:gd name="T2" fmla="*/ 3 w 11"/>
                <a:gd name="T3" fmla="*/ 9 h 10"/>
                <a:gd name="T4" fmla="*/ 2 w 11"/>
                <a:gd name="T5" fmla="*/ 7 h 10"/>
                <a:gd name="T6" fmla="*/ 1 w 11"/>
                <a:gd name="T7" fmla="*/ 4 h 10"/>
                <a:gd name="T8" fmla="*/ 0 w 11"/>
                <a:gd name="T9" fmla="*/ 1 h 10"/>
                <a:gd name="T10" fmla="*/ 7 w 11"/>
                <a:gd name="T11" fmla="*/ 0 h 10"/>
                <a:gd name="T12" fmla="*/ 7 w 11"/>
                <a:gd name="T13" fmla="*/ 1 h 10"/>
                <a:gd name="T14" fmla="*/ 8 w 11"/>
                <a:gd name="T15" fmla="*/ 3 h 10"/>
                <a:gd name="T16" fmla="*/ 10 w 11"/>
                <a:gd name="T17" fmla="*/ 5 h 10"/>
                <a:gd name="T18" fmla="*/ 11 w 11"/>
                <a:gd name="T19" fmla="*/ 8 h 10"/>
                <a:gd name="T20" fmla="*/ 4 w 11"/>
                <a:gd name="T21" fmla="*/ 1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0"/>
                <a:gd name="T35" fmla="*/ 11 w 11"/>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0">
                  <a:moveTo>
                    <a:pt x="4" y="10"/>
                  </a:moveTo>
                  <a:lnTo>
                    <a:pt x="3" y="9"/>
                  </a:lnTo>
                  <a:lnTo>
                    <a:pt x="2" y="7"/>
                  </a:lnTo>
                  <a:lnTo>
                    <a:pt x="1" y="4"/>
                  </a:lnTo>
                  <a:lnTo>
                    <a:pt x="0" y="1"/>
                  </a:lnTo>
                  <a:lnTo>
                    <a:pt x="7" y="0"/>
                  </a:lnTo>
                  <a:lnTo>
                    <a:pt x="7" y="1"/>
                  </a:lnTo>
                  <a:lnTo>
                    <a:pt x="8" y="3"/>
                  </a:lnTo>
                  <a:lnTo>
                    <a:pt x="10" y="5"/>
                  </a:lnTo>
                  <a:lnTo>
                    <a:pt x="11" y="8"/>
                  </a:lnTo>
                  <a:lnTo>
                    <a:pt x="4" y="10"/>
                  </a:lnTo>
                  <a:close/>
                </a:path>
              </a:pathLst>
            </a:custGeom>
            <a:solidFill>
              <a:srgbClr val="000000"/>
            </a:solidFill>
            <a:ln w="9525">
              <a:noFill/>
              <a:round/>
              <a:headEnd/>
              <a:tailEnd/>
            </a:ln>
          </p:spPr>
          <p:txBody>
            <a:bodyPr/>
            <a:lstStyle/>
            <a:p>
              <a:endParaRPr lang="he-IL"/>
            </a:p>
          </p:txBody>
        </p:sp>
        <p:sp>
          <p:nvSpPr>
            <p:cNvPr id="591" name="Freeform 462"/>
            <p:cNvSpPr>
              <a:spLocks/>
            </p:cNvSpPr>
            <p:nvPr/>
          </p:nvSpPr>
          <p:spPr bwMode="auto">
            <a:xfrm>
              <a:off x="4365" y="3008"/>
              <a:ext cx="7" cy="6"/>
            </a:xfrm>
            <a:custGeom>
              <a:avLst/>
              <a:gdLst>
                <a:gd name="T0" fmla="*/ 2 w 7"/>
                <a:gd name="T1" fmla="*/ 6 h 6"/>
                <a:gd name="T2" fmla="*/ 1 w 7"/>
                <a:gd name="T3" fmla="*/ 6 h 6"/>
                <a:gd name="T4" fmla="*/ 0 w 7"/>
                <a:gd name="T5" fmla="*/ 4 h 6"/>
                <a:gd name="T6" fmla="*/ 7 w 7"/>
                <a:gd name="T7" fmla="*/ 2 h 6"/>
                <a:gd name="T8" fmla="*/ 5 w 7"/>
                <a:gd name="T9" fmla="*/ 0 h 6"/>
                <a:gd name="T10" fmla="*/ 2 w 7"/>
                <a:gd name="T11" fmla="*/ 6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2" y="6"/>
                  </a:moveTo>
                  <a:lnTo>
                    <a:pt x="1" y="6"/>
                  </a:lnTo>
                  <a:lnTo>
                    <a:pt x="0" y="4"/>
                  </a:lnTo>
                  <a:lnTo>
                    <a:pt x="7" y="2"/>
                  </a:lnTo>
                  <a:lnTo>
                    <a:pt x="5" y="0"/>
                  </a:lnTo>
                  <a:lnTo>
                    <a:pt x="2" y="6"/>
                  </a:lnTo>
                  <a:close/>
                </a:path>
              </a:pathLst>
            </a:custGeom>
            <a:solidFill>
              <a:srgbClr val="000000"/>
            </a:solidFill>
            <a:ln w="9525">
              <a:noFill/>
              <a:round/>
              <a:headEnd/>
              <a:tailEnd/>
            </a:ln>
          </p:spPr>
          <p:txBody>
            <a:bodyPr/>
            <a:lstStyle/>
            <a:p>
              <a:endParaRPr lang="he-IL"/>
            </a:p>
          </p:txBody>
        </p:sp>
        <p:sp>
          <p:nvSpPr>
            <p:cNvPr id="592" name="Freeform 463"/>
            <p:cNvSpPr>
              <a:spLocks/>
            </p:cNvSpPr>
            <p:nvPr/>
          </p:nvSpPr>
          <p:spPr bwMode="auto">
            <a:xfrm>
              <a:off x="4361" y="2988"/>
              <a:ext cx="7" cy="14"/>
            </a:xfrm>
            <a:custGeom>
              <a:avLst/>
              <a:gdLst>
                <a:gd name="T0" fmla="*/ 0 w 7"/>
                <a:gd name="T1" fmla="*/ 14 h 14"/>
                <a:gd name="T2" fmla="*/ 0 w 7"/>
                <a:gd name="T3" fmla="*/ 8 h 14"/>
                <a:gd name="T4" fmla="*/ 0 w 7"/>
                <a:gd name="T5" fmla="*/ 4 h 14"/>
                <a:gd name="T6" fmla="*/ 3 w 7"/>
                <a:gd name="T7" fmla="*/ 1 h 14"/>
                <a:gd name="T8" fmla="*/ 4 w 7"/>
                <a:gd name="T9" fmla="*/ 0 h 14"/>
                <a:gd name="T10" fmla="*/ 7 w 7"/>
                <a:gd name="T11" fmla="*/ 7 h 14"/>
                <a:gd name="T12" fmla="*/ 6 w 7"/>
                <a:gd name="T13" fmla="*/ 8 h 14"/>
                <a:gd name="T14" fmla="*/ 7 w 7"/>
                <a:gd name="T15" fmla="*/ 7 h 14"/>
                <a:gd name="T16" fmla="*/ 7 w 7"/>
                <a:gd name="T17" fmla="*/ 8 h 14"/>
                <a:gd name="T18" fmla="*/ 7 w 7"/>
                <a:gd name="T19" fmla="*/ 14 h 14"/>
                <a:gd name="T20" fmla="*/ 0 w 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0" y="14"/>
                  </a:moveTo>
                  <a:lnTo>
                    <a:pt x="0" y="8"/>
                  </a:lnTo>
                  <a:lnTo>
                    <a:pt x="0" y="4"/>
                  </a:lnTo>
                  <a:lnTo>
                    <a:pt x="3" y="1"/>
                  </a:lnTo>
                  <a:lnTo>
                    <a:pt x="4" y="0"/>
                  </a:lnTo>
                  <a:lnTo>
                    <a:pt x="7" y="7"/>
                  </a:lnTo>
                  <a:lnTo>
                    <a:pt x="6" y="8"/>
                  </a:lnTo>
                  <a:lnTo>
                    <a:pt x="7" y="7"/>
                  </a:lnTo>
                  <a:lnTo>
                    <a:pt x="7" y="8"/>
                  </a:lnTo>
                  <a:lnTo>
                    <a:pt x="7" y="14"/>
                  </a:lnTo>
                  <a:lnTo>
                    <a:pt x="0" y="14"/>
                  </a:lnTo>
                  <a:close/>
                </a:path>
              </a:pathLst>
            </a:custGeom>
            <a:solidFill>
              <a:srgbClr val="000000"/>
            </a:solidFill>
            <a:ln w="9525">
              <a:noFill/>
              <a:round/>
              <a:headEnd/>
              <a:tailEnd/>
            </a:ln>
          </p:spPr>
          <p:txBody>
            <a:bodyPr/>
            <a:lstStyle/>
            <a:p>
              <a:endParaRPr lang="he-IL"/>
            </a:p>
          </p:txBody>
        </p:sp>
        <p:sp>
          <p:nvSpPr>
            <p:cNvPr id="593" name="Freeform 464"/>
            <p:cNvSpPr>
              <a:spLocks/>
            </p:cNvSpPr>
            <p:nvPr/>
          </p:nvSpPr>
          <p:spPr bwMode="auto">
            <a:xfrm>
              <a:off x="4361" y="3002"/>
              <a:ext cx="7" cy="2"/>
            </a:xfrm>
            <a:custGeom>
              <a:avLst/>
              <a:gdLst>
                <a:gd name="T0" fmla="*/ 0 w 7"/>
                <a:gd name="T1" fmla="*/ 1 h 2"/>
                <a:gd name="T2" fmla="*/ 0 w 7"/>
                <a:gd name="T3" fmla="*/ 2 h 2"/>
                <a:gd name="T4" fmla="*/ 0 w 7"/>
                <a:gd name="T5" fmla="*/ 0 h 2"/>
                <a:gd name="T6" fmla="*/ 7 w 7"/>
                <a:gd name="T7" fmla="*/ 0 h 2"/>
                <a:gd name="T8" fmla="*/ 0 w 7"/>
                <a:gd name="T9" fmla="*/ 1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1"/>
                  </a:moveTo>
                  <a:lnTo>
                    <a:pt x="0" y="2"/>
                  </a:lnTo>
                  <a:lnTo>
                    <a:pt x="0" y="0"/>
                  </a:lnTo>
                  <a:lnTo>
                    <a:pt x="7" y="0"/>
                  </a:lnTo>
                  <a:lnTo>
                    <a:pt x="0" y="1"/>
                  </a:lnTo>
                  <a:close/>
                </a:path>
              </a:pathLst>
            </a:custGeom>
            <a:solidFill>
              <a:srgbClr val="000000"/>
            </a:solidFill>
            <a:ln w="9525">
              <a:noFill/>
              <a:round/>
              <a:headEnd/>
              <a:tailEnd/>
            </a:ln>
          </p:spPr>
          <p:txBody>
            <a:bodyPr/>
            <a:lstStyle/>
            <a:p>
              <a:endParaRPr lang="he-IL"/>
            </a:p>
          </p:txBody>
        </p:sp>
        <p:sp>
          <p:nvSpPr>
            <p:cNvPr id="594" name="Freeform 465"/>
            <p:cNvSpPr>
              <a:spLocks/>
            </p:cNvSpPr>
            <p:nvPr/>
          </p:nvSpPr>
          <p:spPr bwMode="auto">
            <a:xfrm>
              <a:off x="4365" y="2988"/>
              <a:ext cx="3" cy="8"/>
            </a:xfrm>
            <a:custGeom>
              <a:avLst/>
              <a:gdLst>
                <a:gd name="T0" fmla="*/ 0 w 3"/>
                <a:gd name="T1" fmla="*/ 0 h 8"/>
                <a:gd name="T2" fmla="*/ 1 w 3"/>
                <a:gd name="T3" fmla="*/ 0 h 8"/>
                <a:gd name="T4" fmla="*/ 2 w 3"/>
                <a:gd name="T5" fmla="*/ 8 h 8"/>
                <a:gd name="T6" fmla="*/ 3 w 3"/>
                <a:gd name="T7" fmla="*/ 7 h 8"/>
                <a:gd name="T8" fmla="*/ 0 w 3"/>
                <a:gd name="T9" fmla="*/ 0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0"/>
                  </a:moveTo>
                  <a:lnTo>
                    <a:pt x="1" y="0"/>
                  </a:lnTo>
                  <a:lnTo>
                    <a:pt x="2" y="8"/>
                  </a:lnTo>
                  <a:lnTo>
                    <a:pt x="3" y="7"/>
                  </a:lnTo>
                  <a:lnTo>
                    <a:pt x="0" y="0"/>
                  </a:lnTo>
                  <a:close/>
                </a:path>
              </a:pathLst>
            </a:custGeom>
            <a:solidFill>
              <a:srgbClr val="000000"/>
            </a:solidFill>
            <a:ln w="9525">
              <a:noFill/>
              <a:round/>
              <a:headEnd/>
              <a:tailEnd/>
            </a:ln>
          </p:spPr>
          <p:txBody>
            <a:bodyPr/>
            <a:lstStyle/>
            <a:p>
              <a:endParaRPr lang="he-IL"/>
            </a:p>
          </p:txBody>
        </p:sp>
        <p:sp>
          <p:nvSpPr>
            <p:cNvPr id="595" name="Freeform 466"/>
            <p:cNvSpPr>
              <a:spLocks/>
            </p:cNvSpPr>
            <p:nvPr/>
          </p:nvSpPr>
          <p:spPr bwMode="auto">
            <a:xfrm>
              <a:off x="4462" y="2436"/>
              <a:ext cx="36" cy="236"/>
            </a:xfrm>
            <a:custGeom>
              <a:avLst/>
              <a:gdLst>
                <a:gd name="T0" fmla="*/ 0 w 36"/>
                <a:gd name="T1" fmla="*/ 234 h 236"/>
                <a:gd name="T2" fmla="*/ 7 w 36"/>
                <a:gd name="T3" fmla="*/ 207 h 236"/>
                <a:gd name="T4" fmla="*/ 12 w 36"/>
                <a:gd name="T5" fmla="*/ 179 h 236"/>
                <a:gd name="T6" fmla="*/ 17 w 36"/>
                <a:gd name="T7" fmla="*/ 150 h 236"/>
                <a:gd name="T8" fmla="*/ 21 w 36"/>
                <a:gd name="T9" fmla="*/ 122 h 236"/>
                <a:gd name="T10" fmla="*/ 24 w 36"/>
                <a:gd name="T11" fmla="*/ 92 h 236"/>
                <a:gd name="T12" fmla="*/ 25 w 36"/>
                <a:gd name="T13" fmla="*/ 77 h 236"/>
                <a:gd name="T14" fmla="*/ 27 w 36"/>
                <a:gd name="T15" fmla="*/ 62 h 236"/>
                <a:gd name="T16" fmla="*/ 28 w 36"/>
                <a:gd name="T17" fmla="*/ 31 h 236"/>
                <a:gd name="T18" fmla="*/ 29 w 36"/>
                <a:gd name="T19" fmla="*/ 0 h 236"/>
                <a:gd name="T20" fmla="*/ 36 w 36"/>
                <a:gd name="T21" fmla="*/ 1 h 236"/>
                <a:gd name="T22" fmla="*/ 35 w 36"/>
                <a:gd name="T23" fmla="*/ 32 h 236"/>
                <a:gd name="T24" fmla="*/ 34 w 36"/>
                <a:gd name="T25" fmla="*/ 63 h 236"/>
                <a:gd name="T26" fmla="*/ 33 w 36"/>
                <a:gd name="T27" fmla="*/ 78 h 236"/>
                <a:gd name="T28" fmla="*/ 31 w 36"/>
                <a:gd name="T29" fmla="*/ 93 h 236"/>
                <a:gd name="T30" fmla="*/ 28 w 36"/>
                <a:gd name="T31" fmla="*/ 123 h 236"/>
                <a:gd name="T32" fmla="*/ 24 w 36"/>
                <a:gd name="T33" fmla="*/ 152 h 236"/>
                <a:gd name="T34" fmla="*/ 19 w 36"/>
                <a:gd name="T35" fmla="*/ 181 h 236"/>
                <a:gd name="T36" fmla="*/ 14 w 36"/>
                <a:gd name="T37" fmla="*/ 208 h 236"/>
                <a:gd name="T38" fmla="*/ 7 w 36"/>
                <a:gd name="T39" fmla="*/ 236 h 236"/>
                <a:gd name="T40" fmla="*/ 0 w 36"/>
                <a:gd name="T41" fmla="*/ 234 h 2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6"/>
                <a:gd name="T65" fmla="*/ 36 w 36"/>
                <a:gd name="T66" fmla="*/ 236 h 2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6">
                  <a:moveTo>
                    <a:pt x="0" y="234"/>
                  </a:moveTo>
                  <a:lnTo>
                    <a:pt x="7" y="207"/>
                  </a:lnTo>
                  <a:lnTo>
                    <a:pt x="12" y="179"/>
                  </a:lnTo>
                  <a:lnTo>
                    <a:pt x="17" y="150"/>
                  </a:lnTo>
                  <a:lnTo>
                    <a:pt x="21" y="122"/>
                  </a:lnTo>
                  <a:lnTo>
                    <a:pt x="24" y="92"/>
                  </a:lnTo>
                  <a:lnTo>
                    <a:pt x="25" y="77"/>
                  </a:lnTo>
                  <a:lnTo>
                    <a:pt x="27" y="62"/>
                  </a:lnTo>
                  <a:lnTo>
                    <a:pt x="28" y="31"/>
                  </a:lnTo>
                  <a:lnTo>
                    <a:pt x="29" y="0"/>
                  </a:lnTo>
                  <a:lnTo>
                    <a:pt x="36" y="1"/>
                  </a:lnTo>
                  <a:lnTo>
                    <a:pt x="35" y="32"/>
                  </a:lnTo>
                  <a:lnTo>
                    <a:pt x="34" y="63"/>
                  </a:lnTo>
                  <a:lnTo>
                    <a:pt x="33" y="78"/>
                  </a:lnTo>
                  <a:lnTo>
                    <a:pt x="31" y="93"/>
                  </a:lnTo>
                  <a:lnTo>
                    <a:pt x="28" y="123"/>
                  </a:lnTo>
                  <a:lnTo>
                    <a:pt x="24" y="152"/>
                  </a:lnTo>
                  <a:lnTo>
                    <a:pt x="19" y="181"/>
                  </a:lnTo>
                  <a:lnTo>
                    <a:pt x="14" y="208"/>
                  </a:lnTo>
                  <a:lnTo>
                    <a:pt x="7" y="236"/>
                  </a:lnTo>
                  <a:lnTo>
                    <a:pt x="0" y="234"/>
                  </a:lnTo>
                  <a:close/>
                </a:path>
              </a:pathLst>
            </a:custGeom>
            <a:solidFill>
              <a:srgbClr val="000000"/>
            </a:solidFill>
            <a:ln w="9525">
              <a:noFill/>
              <a:round/>
              <a:headEnd/>
              <a:tailEnd/>
            </a:ln>
          </p:spPr>
          <p:txBody>
            <a:bodyPr/>
            <a:lstStyle/>
            <a:p>
              <a:endParaRPr lang="he-IL"/>
            </a:p>
          </p:txBody>
        </p:sp>
        <p:sp>
          <p:nvSpPr>
            <p:cNvPr id="596" name="Freeform 467"/>
            <p:cNvSpPr>
              <a:spLocks/>
            </p:cNvSpPr>
            <p:nvPr/>
          </p:nvSpPr>
          <p:spPr bwMode="auto">
            <a:xfrm>
              <a:off x="4461" y="2595"/>
              <a:ext cx="87" cy="159"/>
            </a:xfrm>
            <a:custGeom>
              <a:avLst/>
              <a:gdLst>
                <a:gd name="T0" fmla="*/ 0 w 87"/>
                <a:gd name="T1" fmla="*/ 154 h 159"/>
                <a:gd name="T2" fmla="*/ 13 w 87"/>
                <a:gd name="T3" fmla="*/ 137 h 159"/>
                <a:gd name="T4" fmla="*/ 25 w 87"/>
                <a:gd name="T5" fmla="*/ 119 h 159"/>
                <a:gd name="T6" fmla="*/ 37 w 87"/>
                <a:gd name="T7" fmla="*/ 101 h 159"/>
                <a:gd name="T8" fmla="*/ 48 w 87"/>
                <a:gd name="T9" fmla="*/ 82 h 159"/>
                <a:gd name="T10" fmla="*/ 57 w 87"/>
                <a:gd name="T11" fmla="*/ 62 h 159"/>
                <a:gd name="T12" fmla="*/ 66 w 87"/>
                <a:gd name="T13" fmla="*/ 42 h 159"/>
                <a:gd name="T14" fmla="*/ 73 w 87"/>
                <a:gd name="T15" fmla="*/ 21 h 159"/>
                <a:gd name="T16" fmla="*/ 80 w 87"/>
                <a:gd name="T17" fmla="*/ 0 h 159"/>
                <a:gd name="T18" fmla="*/ 87 w 87"/>
                <a:gd name="T19" fmla="*/ 3 h 159"/>
                <a:gd name="T20" fmla="*/ 80 w 87"/>
                <a:gd name="T21" fmla="*/ 24 h 159"/>
                <a:gd name="T22" fmla="*/ 72 w 87"/>
                <a:gd name="T23" fmla="*/ 45 h 159"/>
                <a:gd name="T24" fmla="*/ 64 w 87"/>
                <a:gd name="T25" fmla="*/ 66 h 159"/>
                <a:gd name="T26" fmla="*/ 54 w 87"/>
                <a:gd name="T27" fmla="*/ 86 h 159"/>
                <a:gd name="T28" fmla="*/ 43 w 87"/>
                <a:gd name="T29" fmla="*/ 105 h 159"/>
                <a:gd name="T30" fmla="*/ 32 w 87"/>
                <a:gd name="T31" fmla="*/ 123 h 159"/>
                <a:gd name="T32" fmla="*/ 19 w 87"/>
                <a:gd name="T33" fmla="*/ 142 h 159"/>
                <a:gd name="T34" fmla="*/ 6 w 87"/>
                <a:gd name="T35" fmla="*/ 159 h 159"/>
                <a:gd name="T36" fmla="*/ 0 w 87"/>
                <a:gd name="T37" fmla="*/ 154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159"/>
                <a:gd name="T59" fmla="*/ 87 w 87"/>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159">
                  <a:moveTo>
                    <a:pt x="0" y="154"/>
                  </a:moveTo>
                  <a:lnTo>
                    <a:pt x="13" y="137"/>
                  </a:lnTo>
                  <a:lnTo>
                    <a:pt x="25" y="119"/>
                  </a:lnTo>
                  <a:lnTo>
                    <a:pt x="37" y="101"/>
                  </a:lnTo>
                  <a:lnTo>
                    <a:pt x="48" y="82"/>
                  </a:lnTo>
                  <a:lnTo>
                    <a:pt x="57" y="62"/>
                  </a:lnTo>
                  <a:lnTo>
                    <a:pt x="66" y="42"/>
                  </a:lnTo>
                  <a:lnTo>
                    <a:pt x="73" y="21"/>
                  </a:lnTo>
                  <a:lnTo>
                    <a:pt x="80" y="0"/>
                  </a:lnTo>
                  <a:lnTo>
                    <a:pt x="87" y="3"/>
                  </a:lnTo>
                  <a:lnTo>
                    <a:pt x="80" y="24"/>
                  </a:lnTo>
                  <a:lnTo>
                    <a:pt x="72" y="45"/>
                  </a:lnTo>
                  <a:lnTo>
                    <a:pt x="64" y="66"/>
                  </a:lnTo>
                  <a:lnTo>
                    <a:pt x="54" y="86"/>
                  </a:lnTo>
                  <a:lnTo>
                    <a:pt x="43" y="105"/>
                  </a:lnTo>
                  <a:lnTo>
                    <a:pt x="32" y="123"/>
                  </a:lnTo>
                  <a:lnTo>
                    <a:pt x="19" y="142"/>
                  </a:lnTo>
                  <a:lnTo>
                    <a:pt x="6" y="159"/>
                  </a:lnTo>
                  <a:lnTo>
                    <a:pt x="0" y="154"/>
                  </a:lnTo>
                  <a:close/>
                </a:path>
              </a:pathLst>
            </a:custGeom>
            <a:solidFill>
              <a:srgbClr val="000000"/>
            </a:solidFill>
            <a:ln w="9525">
              <a:noFill/>
              <a:round/>
              <a:headEnd/>
              <a:tailEnd/>
            </a:ln>
          </p:spPr>
          <p:txBody>
            <a:bodyPr/>
            <a:lstStyle/>
            <a:p>
              <a:endParaRPr lang="he-IL"/>
            </a:p>
          </p:txBody>
        </p:sp>
        <p:sp>
          <p:nvSpPr>
            <p:cNvPr id="597" name="Freeform 468"/>
            <p:cNvSpPr>
              <a:spLocks/>
            </p:cNvSpPr>
            <p:nvPr/>
          </p:nvSpPr>
          <p:spPr bwMode="auto">
            <a:xfrm>
              <a:off x="4494" y="2719"/>
              <a:ext cx="85" cy="120"/>
            </a:xfrm>
            <a:custGeom>
              <a:avLst/>
              <a:gdLst>
                <a:gd name="T0" fmla="*/ 85 w 85"/>
                <a:gd name="T1" fmla="*/ 6 h 120"/>
                <a:gd name="T2" fmla="*/ 77 w 85"/>
                <a:gd name="T3" fmla="*/ 14 h 120"/>
                <a:gd name="T4" fmla="*/ 70 w 85"/>
                <a:gd name="T5" fmla="*/ 22 h 120"/>
                <a:gd name="T6" fmla="*/ 56 w 85"/>
                <a:gd name="T7" fmla="*/ 36 h 120"/>
                <a:gd name="T8" fmla="*/ 44 w 85"/>
                <a:gd name="T9" fmla="*/ 51 h 120"/>
                <a:gd name="T10" fmla="*/ 38 w 85"/>
                <a:gd name="T11" fmla="*/ 59 h 120"/>
                <a:gd name="T12" fmla="*/ 33 w 85"/>
                <a:gd name="T13" fmla="*/ 66 h 120"/>
                <a:gd name="T14" fmla="*/ 24 w 85"/>
                <a:gd name="T15" fmla="*/ 80 h 120"/>
                <a:gd name="T16" fmla="*/ 17 w 85"/>
                <a:gd name="T17" fmla="*/ 94 h 120"/>
                <a:gd name="T18" fmla="*/ 14 w 85"/>
                <a:gd name="T19" fmla="*/ 100 h 120"/>
                <a:gd name="T20" fmla="*/ 11 w 85"/>
                <a:gd name="T21" fmla="*/ 107 h 120"/>
                <a:gd name="T22" fmla="*/ 9 w 85"/>
                <a:gd name="T23" fmla="*/ 113 h 120"/>
                <a:gd name="T24" fmla="*/ 7 w 85"/>
                <a:gd name="T25" fmla="*/ 120 h 120"/>
                <a:gd name="T26" fmla="*/ 0 w 85"/>
                <a:gd name="T27" fmla="*/ 118 h 120"/>
                <a:gd name="T28" fmla="*/ 2 w 85"/>
                <a:gd name="T29" fmla="*/ 111 h 120"/>
                <a:gd name="T30" fmla="*/ 4 w 85"/>
                <a:gd name="T31" fmla="*/ 104 h 120"/>
                <a:gd name="T32" fmla="*/ 7 w 85"/>
                <a:gd name="T33" fmla="*/ 98 h 120"/>
                <a:gd name="T34" fmla="*/ 10 w 85"/>
                <a:gd name="T35" fmla="*/ 90 h 120"/>
                <a:gd name="T36" fmla="*/ 18 w 85"/>
                <a:gd name="T37" fmla="*/ 76 h 120"/>
                <a:gd name="T38" fmla="*/ 27 w 85"/>
                <a:gd name="T39" fmla="*/ 62 h 120"/>
                <a:gd name="T40" fmla="*/ 32 w 85"/>
                <a:gd name="T41" fmla="*/ 54 h 120"/>
                <a:gd name="T42" fmla="*/ 38 w 85"/>
                <a:gd name="T43" fmla="*/ 47 h 120"/>
                <a:gd name="T44" fmla="*/ 50 w 85"/>
                <a:gd name="T45" fmla="*/ 32 h 120"/>
                <a:gd name="T46" fmla="*/ 64 w 85"/>
                <a:gd name="T47" fmla="*/ 16 h 120"/>
                <a:gd name="T48" fmla="*/ 72 w 85"/>
                <a:gd name="T49" fmla="*/ 8 h 120"/>
                <a:gd name="T50" fmla="*/ 80 w 85"/>
                <a:gd name="T51" fmla="*/ 0 h 120"/>
                <a:gd name="T52" fmla="*/ 85 w 85"/>
                <a:gd name="T53" fmla="*/ 6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5"/>
                <a:gd name="T82" fmla="*/ 0 h 120"/>
                <a:gd name="T83" fmla="*/ 85 w 85"/>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5" h="120">
                  <a:moveTo>
                    <a:pt x="85" y="6"/>
                  </a:moveTo>
                  <a:lnTo>
                    <a:pt x="77" y="14"/>
                  </a:lnTo>
                  <a:lnTo>
                    <a:pt x="70" y="22"/>
                  </a:lnTo>
                  <a:lnTo>
                    <a:pt x="56" y="36"/>
                  </a:lnTo>
                  <a:lnTo>
                    <a:pt x="44" y="51"/>
                  </a:lnTo>
                  <a:lnTo>
                    <a:pt x="38" y="59"/>
                  </a:lnTo>
                  <a:lnTo>
                    <a:pt x="33" y="66"/>
                  </a:lnTo>
                  <a:lnTo>
                    <a:pt x="24" y="80"/>
                  </a:lnTo>
                  <a:lnTo>
                    <a:pt x="17" y="94"/>
                  </a:lnTo>
                  <a:lnTo>
                    <a:pt x="14" y="100"/>
                  </a:lnTo>
                  <a:lnTo>
                    <a:pt x="11" y="107"/>
                  </a:lnTo>
                  <a:lnTo>
                    <a:pt x="9" y="113"/>
                  </a:lnTo>
                  <a:lnTo>
                    <a:pt x="7" y="120"/>
                  </a:lnTo>
                  <a:lnTo>
                    <a:pt x="0" y="118"/>
                  </a:lnTo>
                  <a:lnTo>
                    <a:pt x="2" y="111"/>
                  </a:lnTo>
                  <a:lnTo>
                    <a:pt x="4" y="104"/>
                  </a:lnTo>
                  <a:lnTo>
                    <a:pt x="7" y="98"/>
                  </a:lnTo>
                  <a:lnTo>
                    <a:pt x="10" y="90"/>
                  </a:lnTo>
                  <a:lnTo>
                    <a:pt x="18" y="76"/>
                  </a:lnTo>
                  <a:lnTo>
                    <a:pt x="27" y="62"/>
                  </a:lnTo>
                  <a:lnTo>
                    <a:pt x="32" y="54"/>
                  </a:lnTo>
                  <a:lnTo>
                    <a:pt x="38" y="47"/>
                  </a:lnTo>
                  <a:lnTo>
                    <a:pt x="50" y="32"/>
                  </a:lnTo>
                  <a:lnTo>
                    <a:pt x="64" y="16"/>
                  </a:lnTo>
                  <a:lnTo>
                    <a:pt x="72" y="8"/>
                  </a:lnTo>
                  <a:lnTo>
                    <a:pt x="80" y="0"/>
                  </a:lnTo>
                  <a:lnTo>
                    <a:pt x="85" y="6"/>
                  </a:lnTo>
                  <a:close/>
                </a:path>
              </a:pathLst>
            </a:custGeom>
            <a:solidFill>
              <a:srgbClr val="000000"/>
            </a:solidFill>
            <a:ln w="9525">
              <a:noFill/>
              <a:round/>
              <a:headEnd/>
              <a:tailEnd/>
            </a:ln>
          </p:spPr>
          <p:txBody>
            <a:bodyPr/>
            <a:lstStyle/>
            <a:p>
              <a:endParaRPr lang="he-IL"/>
            </a:p>
          </p:txBody>
        </p:sp>
        <p:sp>
          <p:nvSpPr>
            <p:cNvPr id="598" name="Freeform 469"/>
            <p:cNvSpPr>
              <a:spLocks/>
            </p:cNvSpPr>
            <p:nvPr/>
          </p:nvSpPr>
          <p:spPr bwMode="auto">
            <a:xfrm>
              <a:off x="4334" y="2842"/>
              <a:ext cx="138" cy="30"/>
            </a:xfrm>
            <a:custGeom>
              <a:avLst/>
              <a:gdLst>
                <a:gd name="T0" fmla="*/ 4 w 138"/>
                <a:gd name="T1" fmla="*/ 0 h 30"/>
                <a:gd name="T2" fmla="*/ 14 w 138"/>
                <a:gd name="T3" fmla="*/ 6 h 30"/>
                <a:gd name="T4" fmla="*/ 23 w 138"/>
                <a:gd name="T5" fmla="*/ 11 h 30"/>
                <a:gd name="T6" fmla="*/ 32 w 138"/>
                <a:gd name="T7" fmla="*/ 15 h 30"/>
                <a:gd name="T8" fmla="*/ 41 w 138"/>
                <a:gd name="T9" fmla="*/ 18 h 30"/>
                <a:gd name="T10" fmla="*/ 50 w 138"/>
                <a:gd name="T11" fmla="*/ 20 h 30"/>
                <a:gd name="T12" fmla="*/ 59 w 138"/>
                <a:gd name="T13" fmla="*/ 21 h 30"/>
                <a:gd name="T14" fmla="*/ 67 w 138"/>
                <a:gd name="T15" fmla="*/ 22 h 30"/>
                <a:gd name="T16" fmla="*/ 75 w 138"/>
                <a:gd name="T17" fmla="*/ 23 h 30"/>
                <a:gd name="T18" fmla="*/ 83 w 138"/>
                <a:gd name="T19" fmla="*/ 23 h 30"/>
                <a:gd name="T20" fmla="*/ 91 w 138"/>
                <a:gd name="T21" fmla="*/ 22 h 30"/>
                <a:gd name="T22" fmla="*/ 99 w 138"/>
                <a:gd name="T23" fmla="*/ 21 h 30"/>
                <a:gd name="T24" fmla="*/ 107 w 138"/>
                <a:gd name="T25" fmla="*/ 19 h 30"/>
                <a:gd name="T26" fmla="*/ 122 w 138"/>
                <a:gd name="T27" fmla="*/ 15 h 30"/>
                <a:gd name="T28" fmla="*/ 136 w 138"/>
                <a:gd name="T29" fmla="*/ 10 h 30"/>
                <a:gd name="T30" fmla="*/ 138 w 138"/>
                <a:gd name="T31" fmla="*/ 17 h 30"/>
                <a:gd name="T32" fmla="*/ 124 w 138"/>
                <a:gd name="T33" fmla="*/ 22 h 30"/>
                <a:gd name="T34" fmla="*/ 109 w 138"/>
                <a:gd name="T35" fmla="*/ 27 h 30"/>
                <a:gd name="T36" fmla="*/ 100 w 138"/>
                <a:gd name="T37" fmla="*/ 28 h 30"/>
                <a:gd name="T38" fmla="*/ 92 w 138"/>
                <a:gd name="T39" fmla="*/ 29 h 30"/>
                <a:gd name="T40" fmla="*/ 84 w 138"/>
                <a:gd name="T41" fmla="*/ 30 h 30"/>
                <a:gd name="T42" fmla="*/ 75 w 138"/>
                <a:gd name="T43" fmla="*/ 30 h 30"/>
                <a:gd name="T44" fmla="*/ 67 w 138"/>
                <a:gd name="T45" fmla="*/ 30 h 30"/>
                <a:gd name="T46" fmla="*/ 58 w 138"/>
                <a:gd name="T47" fmla="*/ 29 h 30"/>
                <a:gd name="T48" fmla="*/ 48 w 138"/>
                <a:gd name="T49" fmla="*/ 27 h 30"/>
                <a:gd name="T50" fmla="*/ 39 w 138"/>
                <a:gd name="T51" fmla="*/ 25 h 30"/>
                <a:gd name="T52" fmla="*/ 30 w 138"/>
                <a:gd name="T53" fmla="*/ 22 h 30"/>
                <a:gd name="T54" fmla="*/ 20 w 138"/>
                <a:gd name="T55" fmla="*/ 18 h 30"/>
                <a:gd name="T56" fmla="*/ 10 w 138"/>
                <a:gd name="T57" fmla="*/ 12 h 30"/>
                <a:gd name="T58" fmla="*/ 0 w 138"/>
                <a:gd name="T59" fmla="*/ 7 h 30"/>
                <a:gd name="T60" fmla="*/ 4 w 138"/>
                <a:gd name="T61" fmla="*/ 0 h 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8"/>
                <a:gd name="T94" fmla="*/ 0 h 30"/>
                <a:gd name="T95" fmla="*/ 138 w 138"/>
                <a:gd name="T96" fmla="*/ 30 h 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8" h="30">
                  <a:moveTo>
                    <a:pt x="4" y="0"/>
                  </a:moveTo>
                  <a:lnTo>
                    <a:pt x="14" y="6"/>
                  </a:lnTo>
                  <a:lnTo>
                    <a:pt x="23" y="11"/>
                  </a:lnTo>
                  <a:lnTo>
                    <a:pt x="32" y="15"/>
                  </a:lnTo>
                  <a:lnTo>
                    <a:pt x="41" y="18"/>
                  </a:lnTo>
                  <a:lnTo>
                    <a:pt x="50" y="20"/>
                  </a:lnTo>
                  <a:lnTo>
                    <a:pt x="59" y="21"/>
                  </a:lnTo>
                  <a:lnTo>
                    <a:pt x="67" y="22"/>
                  </a:lnTo>
                  <a:lnTo>
                    <a:pt x="75" y="23"/>
                  </a:lnTo>
                  <a:lnTo>
                    <a:pt x="83" y="23"/>
                  </a:lnTo>
                  <a:lnTo>
                    <a:pt x="91" y="22"/>
                  </a:lnTo>
                  <a:lnTo>
                    <a:pt x="99" y="21"/>
                  </a:lnTo>
                  <a:lnTo>
                    <a:pt x="107" y="19"/>
                  </a:lnTo>
                  <a:lnTo>
                    <a:pt x="122" y="15"/>
                  </a:lnTo>
                  <a:lnTo>
                    <a:pt x="136" y="10"/>
                  </a:lnTo>
                  <a:lnTo>
                    <a:pt x="138" y="17"/>
                  </a:lnTo>
                  <a:lnTo>
                    <a:pt x="124" y="22"/>
                  </a:lnTo>
                  <a:lnTo>
                    <a:pt x="109" y="27"/>
                  </a:lnTo>
                  <a:lnTo>
                    <a:pt x="100" y="28"/>
                  </a:lnTo>
                  <a:lnTo>
                    <a:pt x="92" y="29"/>
                  </a:lnTo>
                  <a:lnTo>
                    <a:pt x="84" y="30"/>
                  </a:lnTo>
                  <a:lnTo>
                    <a:pt x="75" y="30"/>
                  </a:lnTo>
                  <a:lnTo>
                    <a:pt x="67" y="30"/>
                  </a:lnTo>
                  <a:lnTo>
                    <a:pt x="58" y="29"/>
                  </a:lnTo>
                  <a:lnTo>
                    <a:pt x="48" y="27"/>
                  </a:lnTo>
                  <a:lnTo>
                    <a:pt x="39" y="25"/>
                  </a:lnTo>
                  <a:lnTo>
                    <a:pt x="30" y="22"/>
                  </a:lnTo>
                  <a:lnTo>
                    <a:pt x="20" y="18"/>
                  </a:lnTo>
                  <a:lnTo>
                    <a:pt x="10" y="12"/>
                  </a:lnTo>
                  <a:lnTo>
                    <a:pt x="0" y="7"/>
                  </a:lnTo>
                  <a:lnTo>
                    <a:pt x="4" y="0"/>
                  </a:lnTo>
                  <a:close/>
                </a:path>
              </a:pathLst>
            </a:custGeom>
            <a:solidFill>
              <a:srgbClr val="000000"/>
            </a:solidFill>
            <a:ln w="9525">
              <a:noFill/>
              <a:round/>
              <a:headEnd/>
              <a:tailEnd/>
            </a:ln>
          </p:spPr>
          <p:txBody>
            <a:bodyPr/>
            <a:lstStyle/>
            <a:p>
              <a:endParaRPr lang="he-IL"/>
            </a:p>
          </p:txBody>
        </p:sp>
        <p:sp>
          <p:nvSpPr>
            <p:cNvPr id="599" name="Freeform 470"/>
            <p:cNvSpPr>
              <a:spLocks/>
            </p:cNvSpPr>
            <p:nvPr/>
          </p:nvSpPr>
          <p:spPr bwMode="auto">
            <a:xfrm>
              <a:off x="4323" y="2650"/>
              <a:ext cx="137" cy="128"/>
            </a:xfrm>
            <a:custGeom>
              <a:avLst/>
              <a:gdLst>
                <a:gd name="T0" fmla="*/ 5 w 137"/>
                <a:gd name="T1" fmla="*/ 0 h 128"/>
                <a:gd name="T2" fmla="*/ 44 w 137"/>
                <a:gd name="T3" fmla="*/ 35 h 128"/>
                <a:gd name="T4" fmla="*/ 79 w 137"/>
                <a:gd name="T5" fmla="*/ 66 h 128"/>
                <a:gd name="T6" fmla="*/ 96 w 137"/>
                <a:gd name="T7" fmla="*/ 81 h 128"/>
                <a:gd name="T8" fmla="*/ 111 w 137"/>
                <a:gd name="T9" fmla="*/ 95 h 128"/>
                <a:gd name="T10" fmla="*/ 119 w 137"/>
                <a:gd name="T11" fmla="*/ 102 h 128"/>
                <a:gd name="T12" fmla="*/ 125 w 137"/>
                <a:gd name="T13" fmla="*/ 109 h 128"/>
                <a:gd name="T14" fmla="*/ 131 w 137"/>
                <a:gd name="T15" fmla="*/ 116 h 128"/>
                <a:gd name="T16" fmla="*/ 137 w 137"/>
                <a:gd name="T17" fmla="*/ 123 h 128"/>
                <a:gd name="T18" fmla="*/ 131 w 137"/>
                <a:gd name="T19" fmla="*/ 128 h 128"/>
                <a:gd name="T20" fmla="*/ 125 w 137"/>
                <a:gd name="T21" fmla="*/ 121 h 128"/>
                <a:gd name="T22" fmla="*/ 120 w 137"/>
                <a:gd name="T23" fmla="*/ 114 h 128"/>
                <a:gd name="T24" fmla="*/ 112 w 137"/>
                <a:gd name="T25" fmla="*/ 107 h 128"/>
                <a:gd name="T26" fmla="*/ 105 w 137"/>
                <a:gd name="T27" fmla="*/ 101 h 128"/>
                <a:gd name="T28" fmla="*/ 91 w 137"/>
                <a:gd name="T29" fmla="*/ 87 h 128"/>
                <a:gd name="T30" fmla="*/ 75 w 137"/>
                <a:gd name="T31" fmla="*/ 71 h 128"/>
                <a:gd name="T32" fmla="*/ 39 w 137"/>
                <a:gd name="T33" fmla="*/ 41 h 128"/>
                <a:gd name="T34" fmla="*/ 0 w 137"/>
                <a:gd name="T35" fmla="*/ 6 h 128"/>
                <a:gd name="T36" fmla="*/ 5 w 137"/>
                <a:gd name="T37" fmla="*/ 0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8"/>
                <a:gd name="T59" fmla="*/ 137 w 13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8">
                  <a:moveTo>
                    <a:pt x="5" y="0"/>
                  </a:moveTo>
                  <a:lnTo>
                    <a:pt x="44" y="35"/>
                  </a:lnTo>
                  <a:lnTo>
                    <a:pt x="79" y="66"/>
                  </a:lnTo>
                  <a:lnTo>
                    <a:pt x="96" y="81"/>
                  </a:lnTo>
                  <a:lnTo>
                    <a:pt x="111" y="95"/>
                  </a:lnTo>
                  <a:lnTo>
                    <a:pt x="119" y="102"/>
                  </a:lnTo>
                  <a:lnTo>
                    <a:pt x="125" y="109"/>
                  </a:lnTo>
                  <a:lnTo>
                    <a:pt x="131" y="116"/>
                  </a:lnTo>
                  <a:lnTo>
                    <a:pt x="137" y="123"/>
                  </a:lnTo>
                  <a:lnTo>
                    <a:pt x="131" y="128"/>
                  </a:lnTo>
                  <a:lnTo>
                    <a:pt x="125" y="121"/>
                  </a:lnTo>
                  <a:lnTo>
                    <a:pt x="120" y="114"/>
                  </a:lnTo>
                  <a:lnTo>
                    <a:pt x="112" y="107"/>
                  </a:lnTo>
                  <a:lnTo>
                    <a:pt x="105" y="101"/>
                  </a:lnTo>
                  <a:lnTo>
                    <a:pt x="91" y="87"/>
                  </a:lnTo>
                  <a:lnTo>
                    <a:pt x="75" y="71"/>
                  </a:lnTo>
                  <a:lnTo>
                    <a:pt x="39" y="41"/>
                  </a:lnTo>
                  <a:lnTo>
                    <a:pt x="0" y="6"/>
                  </a:lnTo>
                  <a:lnTo>
                    <a:pt x="5" y="0"/>
                  </a:lnTo>
                  <a:close/>
                </a:path>
              </a:pathLst>
            </a:custGeom>
            <a:solidFill>
              <a:srgbClr val="000000"/>
            </a:solidFill>
            <a:ln w="9525">
              <a:noFill/>
              <a:round/>
              <a:headEnd/>
              <a:tailEnd/>
            </a:ln>
          </p:spPr>
          <p:txBody>
            <a:bodyPr/>
            <a:lstStyle/>
            <a:p>
              <a:endParaRPr lang="he-IL"/>
            </a:p>
          </p:txBody>
        </p:sp>
        <p:sp>
          <p:nvSpPr>
            <p:cNvPr id="600" name="Freeform 471"/>
            <p:cNvSpPr>
              <a:spLocks/>
            </p:cNvSpPr>
            <p:nvPr/>
          </p:nvSpPr>
          <p:spPr bwMode="auto">
            <a:xfrm>
              <a:off x="4329" y="2568"/>
              <a:ext cx="135" cy="187"/>
            </a:xfrm>
            <a:custGeom>
              <a:avLst/>
              <a:gdLst>
                <a:gd name="T0" fmla="*/ 4 w 135"/>
                <a:gd name="T1" fmla="*/ 0 h 187"/>
                <a:gd name="T2" fmla="*/ 15 w 135"/>
                <a:gd name="T3" fmla="*/ 9 h 187"/>
                <a:gd name="T4" fmla="*/ 26 w 135"/>
                <a:gd name="T5" fmla="*/ 18 h 187"/>
                <a:gd name="T6" fmla="*/ 36 w 135"/>
                <a:gd name="T7" fmla="*/ 27 h 187"/>
                <a:gd name="T8" fmla="*/ 46 w 135"/>
                <a:gd name="T9" fmla="*/ 37 h 187"/>
                <a:gd name="T10" fmla="*/ 56 w 135"/>
                <a:gd name="T11" fmla="*/ 48 h 187"/>
                <a:gd name="T12" fmla="*/ 65 w 135"/>
                <a:gd name="T13" fmla="*/ 58 h 187"/>
                <a:gd name="T14" fmla="*/ 73 w 135"/>
                <a:gd name="T15" fmla="*/ 69 h 187"/>
                <a:gd name="T16" fmla="*/ 82 w 135"/>
                <a:gd name="T17" fmla="*/ 80 h 187"/>
                <a:gd name="T18" fmla="*/ 90 w 135"/>
                <a:gd name="T19" fmla="*/ 92 h 187"/>
                <a:gd name="T20" fmla="*/ 97 w 135"/>
                <a:gd name="T21" fmla="*/ 104 h 187"/>
                <a:gd name="T22" fmla="*/ 104 w 135"/>
                <a:gd name="T23" fmla="*/ 116 h 187"/>
                <a:gd name="T24" fmla="*/ 112 w 135"/>
                <a:gd name="T25" fmla="*/ 129 h 187"/>
                <a:gd name="T26" fmla="*/ 124 w 135"/>
                <a:gd name="T27" fmla="*/ 156 h 187"/>
                <a:gd name="T28" fmla="*/ 130 w 135"/>
                <a:gd name="T29" fmla="*/ 170 h 187"/>
                <a:gd name="T30" fmla="*/ 135 w 135"/>
                <a:gd name="T31" fmla="*/ 184 h 187"/>
                <a:gd name="T32" fmla="*/ 128 w 135"/>
                <a:gd name="T33" fmla="*/ 187 h 187"/>
                <a:gd name="T34" fmla="*/ 123 w 135"/>
                <a:gd name="T35" fmla="*/ 173 h 187"/>
                <a:gd name="T36" fmla="*/ 117 w 135"/>
                <a:gd name="T37" fmla="*/ 160 h 187"/>
                <a:gd name="T38" fmla="*/ 104 w 135"/>
                <a:gd name="T39" fmla="*/ 133 h 187"/>
                <a:gd name="T40" fmla="*/ 98 w 135"/>
                <a:gd name="T41" fmla="*/ 120 h 187"/>
                <a:gd name="T42" fmla="*/ 91 w 135"/>
                <a:gd name="T43" fmla="*/ 108 h 187"/>
                <a:gd name="T44" fmla="*/ 83 w 135"/>
                <a:gd name="T45" fmla="*/ 96 h 187"/>
                <a:gd name="T46" fmla="*/ 76 w 135"/>
                <a:gd name="T47" fmla="*/ 85 h 187"/>
                <a:gd name="T48" fmla="*/ 67 w 135"/>
                <a:gd name="T49" fmla="*/ 74 h 187"/>
                <a:gd name="T50" fmla="*/ 59 w 135"/>
                <a:gd name="T51" fmla="*/ 63 h 187"/>
                <a:gd name="T52" fmla="*/ 50 w 135"/>
                <a:gd name="T53" fmla="*/ 53 h 187"/>
                <a:gd name="T54" fmla="*/ 41 w 135"/>
                <a:gd name="T55" fmla="*/ 42 h 187"/>
                <a:gd name="T56" fmla="*/ 31 w 135"/>
                <a:gd name="T57" fmla="*/ 33 h 187"/>
                <a:gd name="T58" fmla="*/ 21 w 135"/>
                <a:gd name="T59" fmla="*/ 24 h 187"/>
                <a:gd name="T60" fmla="*/ 10 w 135"/>
                <a:gd name="T61" fmla="*/ 15 h 187"/>
                <a:gd name="T62" fmla="*/ 0 w 135"/>
                <a:gd name="T63" fmla="*/ 6 h 187"/>
                <a:gd name="T64" fmla="*/ 4 w 135"/>
                <a:gd name="T65" fmla="*/ 0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187"/>
                <a:gd name="T101" fmla="*/ 135 w 135"/>
                <a:gd name="T102" fmla="*/ 187 h 1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187">
                  <a:moveTo>
                    <a:pt x="4" y="0"/>
                  </a:moveTo>
                  <a:lnTo>
                    <a:pt x="15" y="9"/>
                  </a:lnTo>
                  <a:lnTo>
                    <a:pt x="26" y="18"/>
                  </a:lnTo>
                  <a:lnTo>
                    <a:pt x="36" y="27"/>
                  </a:lnTo>
                  <a:lnTo>
                    <a:pt x="46" y="37"/>
                  </a:lnTo>
                  <a:lnTo>
                    <a:pt x="56" y="48"/>
                  </a:lnTo>
                  <a:lnTo>
                    <a:pt x="65" y="58"/>
                  </a:lnTo>
                  <a:lnTo>
                    <a:pt x="73" y="69"/>
                  </a:lnTo>
                  <a:lnTo>
                    <a:pt x="82" y="80"/>
                  </a:lnTo>
                  <a:lnTo>
                    <a:pt x="90" y="92"/>
                  </a:lnTo>
                  <a:lnTo>
                    <a:pt x="97" y="104"/>
                  </a:lnTo>
                  <a:lnTo>
                    <a:pt x="104" y="116"/>
                  </a:lnTo>
                  <a:lnTo>
                    <a:pt x="112" y="129"/>
                  </a:lnTo>
                  <a:lnTo>
                    <a:pt x="124" y="156"/>
                  </a:lnTo>
                  <a:lnTo>
                    <a:pt x="130" y="170"/>
                  </a:lnTo>
                  <a:lnTo>
                    <a:pt x="135" y="184"/>
                  </a:lnTo>
                  <a:lnTo>
                    <a:pt x="128" y="187"/>
                  </a:lnTo>
                  <a:lnTo>
                    <a:pt x="123" y="173"/>
                  </a:lnTo>
                  <a:lnTo>
                    <a:pt x="117" y="160"/>
                  </a:lnTo>
                  <a:lnTo>
                    <a:pt x="104" y="133"/>
                  </a:lnTo>
                  <a:lnTo>
                    <a:pt x="98" y="120"/>
                  </a:lnTo>
                  <a:lnTo>
                    <a:pt x="91" y="108"/>
                  </a:lnTo>
                  <a:lnTo>
                    <a:pt x="83" y="96"/>
                  </a:lnTo>
                  <a:lnTo>
                    <a:pt x="76" y="85"/>
                  </a:lnTo>
                  <a:lnTo>
                    <a:pt x="67" y="74"/>
                  </a:lnTo>
                  <a:lnTo>
                    <a:pt x="59" y="63"/>
                  </a:lnTo>
                  <a:lnTo>
                    <a:pt x="50" y="53"/>
                  </a:lnTo>
                  <a:lnTo>
                    <a:pt x="41" y="42"/>
                  </a:lnTo>
                  <a:lnTo>
                    <a:pt x="31" y="33"/>
                  </a:lnTo>
                  <a:lnTo>
                    <a:pt x="21" y="24"/>
                  </a:lnTo>
                  <a:lnTo>
                    <a:pt x="10" y="15"/>
                  </a:lnTo>
                  <a:lnTo>
                    <a:pt x="0" y="6"/>
                  </a:lnTo>
                  <a:lnTo>
                    <a:pt x="4" y="0"/>
                  </a:lnTo>
                  <a:close/>
                </a:path>
              </a:pathLst>
            </a:custGeom>
            <a:solidFill>
              <a:srgbClr val="000000"/>
            </a:solidFill>
            <a:ln w="9525">
              <a:noFill/>
              <a:round/>
              <a:headEnd/>
              <a:tailEnd/>
            </a:ln>
          </p:spPr>
          <p:txBody>
            <a:bodyPr/>
            <a:lstStyle/>
            <a:p>
              <a:endParaRPr lang="he-IL"/>
            </a:p>
          </p:txBody>
        </p:sp>
        <p:sp>
          <p:nvSpPr>
            <p:cNvPr id="601" name="Freeform 472"/>
            <p:cNvSpPr>
              <a:spLocks/>
            </p:cNvSpPr>
            <p:nvPr/>
          </p:nvSpPr>
          <p:spPr bwMode="auto">
            <a:xfrm>
              <a:off x="4305" y="2415"/>
              <a:ext cx="70" cy="120"/>
            </a:xfrm>
            <a:custGeom>
              <a:avLst/>
              <a:gdLst>
                <a:gd name="T0" fmla="*/ 6 w 70"/>
                <a:gd name="T1" fmla="*/ 0 h 120"/>
                <a:gd name="T2" fmla="*/ 16 w 70"/>
                <a:gd name="T3" fmla="*/ 13 h 120"/>
                <a:gd name="T4" fmla="*/ 26 w 70"/>
                <a:gd name="T5" fmla="*/ 28 h 120"/>
                <a:gd name="T6" fmla="*/ 36 w 70"/>
                <a:gd name="T7" fmla="*/ 42 h 120"/>
                <a:gd name="T8" fmla="*/ 44 w 70"/>
                <a:gd name="T9" fmla="*/ 57 h 120"/>
                <a:gd name="T10" fmla="*/ 52 w 70"/>
                <a:gd name="T11" fmla="*/ 72 h 120"/>
                <a:gd name="T12" fmla="*/ 59 w 70"/>
                <a:gd name="T13" fmla="*/ 87 h 120"/>
                <a:gd name="T14" fmla="*/ 65 w 70"/>
                <a:gd name="T15" fmla="*/ 102 h 120"/>
                <a:gd name="T16" fmla="*/ 70 w 70"/>
                <a:gd name="T17" fmla="*/ 118 h 120"/>
                <a:gd name="T18" fmla="*/ 63 w 70"/>
                <a:gd name="T19" fmla="*/ 120 h 120"/>
                <a:gd name="T20" fmla="*/ 58 w 70"/>
                <a:gd name="T21" fmla="*/ 105 h 120"/>
                <a:gd name="T22" fmla="*/ 52 w 70"/>
                <a:gd name="T23" fmla="*/ 90 h 120"/>
                <a:gd name="T24" fmla="*/ 45 w 70"/>
                <a:gd name="T25" fmla="*/ 75 h 120"/>
                <a:gd name="T26" fmla="*/ 37 w 70"/>
                <a:gd name="T27" fmla="*/ 60 h 120"/>
                <a:gd name="T28" fmla="*/ 29 w 70"/>
                <a:gd name="T29" fmla="*/ 46 h 120"/>
                <a:gd name="T30" fmla="*/ 20 w 70"/>
                <a:gd name="T31" fmla="*/ 32 h 120"/>
                <a:gd name="T32" fmla="*/ 10 w 70"/>
                <a:gd name="T33" fmla="*/ 18 h 120"/>
                <a:gd name="T34" fmla="*/ 0 w 70"/>
                <a:gd name="T35" fmla="*/ 4 h 120"/>
                <a:gd name="T36" fmla="*/ 6 w 70"/>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120"/>
                <a:gd name="T59" fmla="*/ 70 w 70"/>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120">
                  <a:moveTo>
                    <a:pt x="6" y="0"/>
                  </a:moveTo>
                  <a:lnTo>
                    <a:pt x="16" y="13"/>
                  </a:lnTo>
                  <a:lnTo>
                    <a:pt x="26" y="28"/>
                  </a:lnTo>
                  <a:lnTo>
                    <a:pt x="36" y="42"/>
                  </a:lnTo>
                  <a:lnTo>
                    <a:pt x="44" y="57"/>
                  </a:lnTo>
                  <a:lnTo>
                    <a:pt x="52" y="72"/>
                  </a:lnTo>
                  <a:lnTo>
                    <a:pt x="59" y="87"/>
                  </a:lnTo>
                  <a:lnTo>
                    <a:pt x="65" y="102"/>
                  </a:lnTo>
                  <a:lnTo>
                    <a:pt x="70" y="118"/>
                  </a:lnTo>
                  <a:lnTo>
                    <a:pt x="63" y="120"/>
                  </a:lnTo>
                  <a:lnTo>
                    <a:pt x="58" y="105"/>
                  </a:lnTo>
                  <a:lnTo>
                    <a:pt x="52" y="90"/>
                  </a:lnTo>
                  <a:lnTo>
                    <a:pt x="45" y="75"/>
                  </a:lnTo>
                  <a:lnTo>
                    <a:pt x="37" y="60"/>
                  </a:lnTo>
                  <a:lnTo>
                    <a:pt x="29" y="46"/>
                  </a:lnTo>
                  <a:lnTo>
                    <a:pt x="20" y="32"/>
                  </a:lnTo>
                  <a:lnTo>
                    <a:pt x="10" y="18"/>
                  </a:lnTo>
                  <a:lnTo>
                    <a:pt x="0" y="4"/>
                  </a:lnTo>
                  <a:lnTo>
                    <a:pt x="6" y="0"/>
                  </a:lnTo>
                  <a:close/>
                </a:path>
              </a:pathLst>
            </a:custGeom>
            <a:solidFill>
              <a:srgbClr val="000000"/>
            </a:solidFill>
            <a:ln w="9525">
              <a:noFill/>
              <a:round/>
              <a:headEnd/>
              <a:tailEnd/>
            </a:ln>
          </p:spPr>
          <p:txBody>
            <a:bodyPr/>
            <a:lstStyle/>
            <a:p>
              <a:endParaRPr lang="he-IL"/>
            </a:p>
          </p:txBody>
        </p:sp>
        <p:sp>
          <p:nvSpPr>
            <p:cNvPr id="602" name="Rectangle 473"/>
            <p:cNvSpPr>
              <a:spLocks noChangeArrowheads="1"/>
            </p:cNvSpPr>
            <p:nvPr/>
          </p:nvSpPr>
          <p:spPr bwMode="auto">
            <a:xfrm>
              <a:off x="4384" y="2448"/>
              <a:ext cx="4" cy="146"/>
            </a:xfrm>
            <a:prstGeom prst="rect">
              <a:avLst/>
            </a:prstGeom>
            <a:solidFill>
              <a:srgbClr val="000000"/>
            </a:solidFill>
            <a:ln w="9525">
              <a:noFill/>
              <a:miter lim="800000"/>
              <a:headEnd/>
              <a:tailEnd/>
            </a:ln>
          </p:spPr>
          <p:txBody>
            <a:bodyPr/>
            <a:lstStyle/>
            <a:p>
              <a:endParaRPr lang="he-IL"/>
            </a:p>
          </p:txBody>
        </p:sp>
        <p:sp>
          <p:nvSpPr>
            <p:cNvPr id="603" name="Rectangle 474"/>
            <p:cNvSpPr>
              <a:spLocks noChangeArrowheads="1"/>
            </p:cNvSpPr>
            <p:nvPr/>
          </p:nvSpPr>
          <p:spPr bwMode="auto">
            <a:xfrm>
              <a:off x="4384" y="2896"/>
              <a:ext cx="4" cy="17"/>
            </a:xfrm>
            <a:prstGeom prst="rect">
              <a:avLst/>
            </a:prstGeom>
            <a:solidFill>
              <a:srgbClr val="000000"/>
            </a:solidFill>
            <a:ln w="9525">
              <a:noFill/>
              <a:miter lim="800000"/>
              <a:headEnd/>
              <a:tailEnd/>
            </a:ln>
          </p:spPr>
          <p:txBody>
            <a:bodyPr/>
            <a:lstStyle/>
            <a:p>
              <a:endParaRPr lang="he-IL"/>
            </a:p>
          </p:txBody>
        </p:sp>
        <p:sp>
          <p:nvSpPr>
            <p:cNvPr id="604" name="Rectangle 475"/>
            <p:cNvSpPr>
              <a:spLocks noChangeArrowheads="1"/>
            </p:cNvSpPr>
            <p:nvPr/>
          </p:nvSpPr>
          <p:spPr bwMode="auto">
            <a:xfrm>
              <a:off x="4384" y="2765"/>
              <a:ext cx="4" cy="71"/>
            </a:xfrm>
            <a:prstGeom prst="rect">
              <a:avLst/>
            </a:prstGeom>
            <a:solidFill>
              <a:srgbClr val="000000"/>
            </a:solidFill>
            <a:ln w="9525">
              <a:noFill/>
              <a:miter lim="800000"/>
              <a:headEnd/>
              <a:tailEnd/>
            </a:ln>
          </p:spPr>
          <p:txBody>
            <a:bodyPr/>
            <a:lstStyle/>
            <a:p>
              <a:endParaRPr lang="he-IL"/>
            </a:p>
          </p:txBody>
        </p:sp>
        <p:sp>
          <p:nvSpPr>
            <p:cNvPr id="605" name="Freeform 476"/>
            <p:cNvSpPr>
              <a:spLocks/>
            </p:cNvSpPr>
            <p:nvPr/>
          </p:nvSpPr>
          <p:spPr bwMode="auto">
            <a:xfrm>
              <a:off x="4388" y="2330"/>
              <a:ext cx="15" cy="53"/>
            </a:xfrm>
            <a:custGeom>
              <a:avLst/>
              <a:gdLst>
                <a:gd name="T0" fmla="*/ 15 w 15"/>
                <a:gd name="T1" fmla="*/ 4 h 53"/>
                <a:gd name="T2" fmla="*/ 14 w 15"/>
                <a:gd name="T3" fmla="*/ 5 h 53"/>
                <a:gd name="T4" fmla="*/ 13 w 15"/>
                <a:gd name="T5" fmla="*/ 7 h 53"/>
                <a:gd name="T6" fmla="*/ 12 w 15"/>
                <a:gd name="T7" fmla="*/ 9 h 53"/>
                <a:gd name="T8" fmla="*/ 11 w 15"/>
                <a:gd name="T9" fmla="*/ 12 h 53"/>
                <a:gd name="T10" fmla="*/ 9 w 15"/>
                <a:gd name="T11" fmla="*/ 19 h 53"/>
                <a:gd name="T12" fmla="*/ 7 w 15"/>
                <a:gd name="T13" fmla="*/ 28 h 53"/>
                <a:gd name="T14" fmla="*/ 6 w 15"/>
                <a:gd name="T15" fmla="*/ 44 h 53"/>
                <a:gd name="T16" fmla="*/ 5 w 15"/>
                <a:gd name="T17" fmla="*/ 49 h 53"/>
                <a:gd name="T18" fmla="*/ 5 w 15"/>
                <a:gd name="T19" fmla="*/ 53 h 53"/>
                <a:gd name="T20" fmla="*/ 0 w 15"/>
                <a:gd name="T21" fmla="*/ 53 h 53"/>
                <a:gd name="T22" fmla="*/ 0 w 15"/>
                <a:gd name="T23" fmla="*/ 49 h 53"/>
                <a:gd name="T24" fmla="*/ 0 w 15"/>
                <a:gd name="T25" fmla="*/ 43 h 53"/>
                <a:gd name="T26" fmla="*/ 2 w 15"/>
                <a:gd name="T27" fmla="*/ 27 h 53"/>
                <a:gd name="T28" fmla="*/ 3 w 15"/>
                <a:gd name="T29" fmla="*/ 19 h 53"/>
                <a:gd name="T30" fmla="*/ 5 w 15"/>
                <a:gd name="T31" fmla="*/ 11 h 53"/>
                <a:gd name="T32" fmla="*/ 7 w 15"/>
                <a:gd name="T33" fmla="*/ 7 h 53"/>
                <a:gd name="T34" fmla="*/ 8 w 15"/>
                <a:gd name="T35" fmla="*/ 4 h 53"/>
                <a:gd name="T36" fmla="*/ 10 w 15"/>
                <a:gd name="T37" fmla="*/ 2 h 53"/>
                <a:gd name="T38" fmla="*/ 11 w 15"/>
                <a:gd name="T39" fmla="*/ 0 h 53"/>
                <a:gd name="T40" fmla="*/ 15 w 15"/>
                <a:gd name="T41" fmla="*/ 4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53"/>
                <a:gd name="T65" fmla="*/ 15 w 15"/>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53">
                  <a:moveTo>
                    <a:pt x="15" y="4"/>
                  </a:moveTo>
                  <a:lnTo>
                    <a:pt x="14" y="5"/>
                  </a:lnTo>
                  <a:lnTo>
                    <a:pt x="13" y="7"/>
                  </a:lnTo>
                  <a:lnTo>
                    <a:pt x="12" y="9"/>
                  </a:lnTo>
                  <a:lnTo>
                    <a:pt x="11" y="12"/>
                  </a:lnTo>
                  <a:lnTo>
                    <a:pt x="9" y="19"/>
                  </a:lnTo>
                  <a:lnTo>
                    <a:pt x="7" y="28"/>
                  </a:lnTo>
                  <a:lnTo>
                    <a:pt x="6" y="44"/>
                  </a:lnTo>
                  <a:lnTo>
                    <a:pt x="5" y="49"/>
                  </a:lnTo>
                  <a:lnTo>
                    <a:pt x="5" y="53"/>
                  </a:lnTo>
                  <a:lnTo>
                    <a:pt x="0" y="53"/>
                  </a:lnTo>
                  <a:lnTo>
                    <a:pt x="0" y="49"/>
                  </a:lnTo>
                  <a:lnTo>
                    <a:pt x="0" y="43"/>
                  </a:lnTo>
                  <a:lnTo>
                    <a:pt x="2" y="27"/>
                  </a:lnTo>
                  <a:lnTo>
                    <a:pt x="3" y="19"/>
                  </a:lnTo>
                  <a:lnTo>
                    <a:pt x="5" y="11"/>
                  </a:lnTo>
                  <a:lnTo>
                    <a:pt x="7" y="7"/>
                  </a:lnTo>
                  <a:lnTo>
                    <a:pt x="8" y="4"/>
                  </a:lnTo>
                  <a:lnTo>
                    <a:pt x="10" y="2"/>
                  </a:lnTo>
                  <a:lnTo>
                    <a:pt x="11" y="0"/>
                  </a:lnTo>
                  <a:lnTo>
                    <a:pt x="15" y="4"/>
                  </a:lnTo>
                  <a:close/>
                </a:path>
              </a:pathLst>
            </a:custGeom>
            <a:solidFill>
              <a:srgbClr val="000000"/>
            </a:solidFill>
            <a:ln w="9525">
              <a:noFill/>
              <a:round/>
              <a:headEnd/>
              <a:tailEnd/>
            </a:ln>
          </p:spPr>
          <p:txBody>
            <a:bodyPr/>
            <a:lstStyle/>
            <a:p>
              <a:endParaRPr lang="he-IL"/>
            </a:p>
          </p:txBody>
        </p:sp>
        <p:sp>
          <p:nvSpPr>
            <p:cNvPr id="606" name="Freeform 477"/>
            <p:cNvSpPr>
              <a:spLocks/>
            </p:cNvSpPr>
            <p:nvPr/>
          </p:nvSpPr>
          <p:spPr bwMode="auto">
            <a:xfrm>
              <a:off x="4342" y="3042"/>
              <a:ext cx="108" cy="16"/>
            </a:xfrm>
            <a:custGeom>
              <a:avLst/>
              <a:gdLst>
                <a:gd name="T0" fmla="*/ 18 w 108"/>
                <a:gd name="T1" fmla="*/ 0 h 16"/>
                <a:gd name="T2" fmla="*/ 90 w 108"/>
                <a:gd name="T3" fmla="*/ 0 h 16"/>
                <a:gd name="T4" fmla="*/ 97 w 108"/>
                <a:gd name="T5" fmla="*/ 1 h 16"/>
                <a:gd name="T6" fmla="*/ 103 w 108"/>
                <a:gd name="T7" fmla="*/ 3 h 16"/>
                <a:gd name="T8" fmla="*/ 105 w 108"/>
                <a:gd name="T9" fmla="*/ 4 h 16"/>
                <a:gd name="T10" fmla="*/ 107 w 108"/>
                <a:gd name="T11" fmla="*/ 5 h 16"/>
                <a:gd name="T12" fmla="*/ 108 w 108"/>
                <a:gd name="T13" fmla="*/ 7 h 16"/>
                <a:gd name="T14" fmla="*/ 108 w 108"/>
                <a:gd name="T15" fmla="*/ 8 h 16"/>
                <a:gd name="T16" fmla="*/ 108 w 108"/>
                <a:gd name="T17" fmla="*/ 10 h 16"/>
                <a:gd name="T18" fmla="*/ 107 w 108"/>
                <a:gd name="T19" fmla="*/ 11 h 16"/>
                <a:gd name="T20" fmla="*/ 103 w 108"/>
                <a:gd name="T21" fmla="*/ 14 h 16"/>
                <a:gd name="T22" fmla="*/ 97 w 108"/>
                <a:gd name="T23" fmla="*/ 15 h 16"/>
                <a:gd name="T24" fmla="*/ 93 w 108"/>
                <a:gd name="T25" fmla="*/ 16 h 16"/>
                <a:gd name="T26" fmla="*/ 90 w 108"/>
                <a:gd name="T27" fmla="*/ 16 h 16"/>
                <a:gd name="T28" fmla="*/ 18 w 108"/>
                <a:gd name="T29" fmla="*/ 16 h 16"/>
                <a:gd name="T30" fmla="*/ 11 w 108"/>
                <a:gd name="T31" fmla="*/ 15 h 16"/>
                <a:gd name="T32" fmla="*/ 5 w 108"/>
                <a:gd name="T33" fmla="*/ 14 h 16"/>
                <a:gd name="T34" fmla="*/ 3 w 108"/>
                <a:gd name="T35" fmla="*/ 12 h 16"/>
                <a:gd name="T36" fmla="*/ 1 w 108"/>
                <a:gd name="T37" fmla="*/ 11 h 16"/>
                <a:gd name="T38" fmla="*/ 0 w 108"/>
                <a:gd name="T39" fmla="*/ 10 h 16"/>
                <a:gd name="T40" fmla="*/ 0 w 108"/>
                <a:gd name="T41" fmla="*/ 8 h 16"/>
                <a:gd name="T42" fmla="*/ 0 w 108"/>
                <a:gd name="T43" fmla="*/ 7 h 16"/>
                <a:gd name="T44" fmla="*/ 1 w 108"/>
                <a:gd name="T45" fmla="*/ 5 h 16"/>
                <a:gd name="T46" fmla="*/ 5 w 108"/>
                <a:gd name="T47" fmla="*/ 3 h 16"/>
                <a:gd name="T48" fmla="*/ 11 w 108"/>
                <a:gd name="T49" fmla="*/ 1 h 16"/>
                <a:gd name="T50" fmla="*/ 14 w 108"/>
                <a:gd name="T51" fmla="*/ 1 h 16"/>
                <a:gd name="T52" fmla="*/ 18 w 108"/>
                <a:gd name="T53" fmla="*/ 0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
                <a:gd name="T82" fmla="*/ 0 h 16"/>
                <a:gd name="T83" fmla="*/ 108 w 108"/>
                <a:gd name="T84" fmla="*/ 16 h 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 h="16">
                  <a:moveTo>
                    <a:pt x="18" y="0"/>
                  </a:moveTo>
                  <a:lnTo>
                    <a:pt x="90" y="0"/>
                  </a:lnTo>
                  <a:lnTo>
                    <a:pt x="97" y="1"/>
                  </a:lnTo>
                  <a:lnTo>
                    <a:pt x="103" y="3"/>
                  </a:lnTo>
                  <a:lnTo>
                    <a:pt x="105" y="4"/>
                  </a:lnTo>
                  <a:lnTo>
                    <a:pt x="107" y="5"/>
                  </a:lnTo>
                  <a:lnTo>
                    <a:pt x="108" y="7"/>
                  </a:lnTo>
                  <a:lnTo>
                    <a:pt x="108" y="8"/>
                  </a:lnTo>
                  <a:lnTo>
                    <a:pt x="108" y="10"/>
                  </a:lnTo>
                  <a:lnTo>
                    <a:pt x="107" y="11"/>
                  </a:lnTo>
                  <a:lnTo>
                    <a:pt x="103" y="14"/>
                  </a:lnTo>
                  <a:lnTo>
                    <a:pt x="97" y="15"/>
                  </a:lnTo>
                  <a:lnTo>
                    <a:pt x="93" y="16"/>
                  </a:lnTo>
                  <a:lnTo>
                    <a:pt x="90" y="16"/>
                  </a:lnTo>
                  <a:lnTo>
                    <a:pt x="18" y="16"/>
                  </a:lnTo>
                  <a:lnTo>
                    <a:pt x="11" y="15"/>
                  </a:lnTo>
                  <a:lnTo>
                    <a:pt x="5" y="14"/>
                  </a:lnTo>
                  <a:lnTo>
                    <a:pt x="3" y="12"/>
                  </a:lnTo>
                  <a:lnTo>
                    <a:pt x="1" y="11"/>
                  </a:lnTo>
                  <a:lnTo>
                    <a:pt x="0" y="10"/>
                  </a:lnTo>
                  <a:lnTo>
                    <a:pt x="0" y="8"/>
                  </a:lnTo>
                  <a:lnTo>
                    <a:pt x="0" y="7"/>
                  </a:lnTo>
                  <a:lnTo>
                    <a:pt x="1" y="5"/>
                  </a:lnTo>
                  <a:lnTo>
                    <a:pt x="5" y="3"/>
                  </a:lnTo>
                  <a:lnTo>
                    <a:pt x="11" y="1"/>
                  </a:lnTo>
                  <a:lnTo>
                    <a:pt x="14" y="1"/>
                  </a:lnTo>
                  <a:lnTo>
                    <a:pt x="18" y="0"/>
                  </a:lnTo>
                  <a:close/>
                </a:path>
              </a:pathLst>
            </a:custGeom>
            <a:solidFill>
              <a:srgbClr val="FFFFFF"/>
            </a:solidFill>
            <a:ln w="9525">
              <a:noFill/>
              <a:round/>
              <a:headEnd/>
              <a:tailEnd/>
            </a:ln>
          </p:spPr>
          <p:txBody>
            <a:bodyPr/>
            <a:lstStyle/>
            <a:p>
              <a:endParaRPr lang="he-IL"/>
            </a:p>
          </p:txBody>
        </p:sp>
        <p:sp>
          <p:nvSpPr>
            <p:cNvPr id="607" name="Rectangle 478"/>
            <p:cNvSpPr>
              <a:spLocks noChangeArrowheads="1"/>
            </p:cNvSpPr>
            <p:nvPr/>
          </p:nvSpPr>
          <p:spPr bwMode="auto">
            <a:xfrm>
              <a:off x="4360" y="3039"/>
              <a:ext cx="72" cy="7"/>
            </a:xfrm>
            <a:prstGeom prst="rect">
              <a:avLst/>
            </a:prstGeom>
            <a:solidFill>
              <a:srgbClr val="000000"/>
            </a:solidFill>
            <a:ln w="9525">
              <a:noFill/>
              <a:miter lim="800000"/>
              <a:headEnd/>
              <a:tailEnd/>
            </a:ln>
          </p:spPr>
          <p:txBody>
            <a:bodyPr/>
            <a:lstStyle/>
            <a:p>
              <a:endParaRPr lang="he-IL"/>
            </a:p>
          </p:txBody>
        </p:sp>
        <p:sp>
          <p:nvSpPr>
            <p:cNvPr id="608" name="Freeform 479"/>
            <p:cNvSpPr>
              <a:spLocks/>
            </p:cNvSpPr>
            <p:nvPr/>
          </p:nvSpPr>
          <p:spPr bwMode="auto">
            <a:xfrm>
              <a:off x="4431" y="3039"/>
              <a:ext cx="23" cy="12"/>
            </a:xfrm>
            <a:custGeom>
              <a:avLst/>
              <a:gdLst>
                <a:gd name="T0" fmla="*/ 1 w 23"/>
                <a:gd name="T1" fmla="*/ 0 h 12"/>
                <a:gd name="T2" fmla="*/ 9 w 23"/>
                <a:gd name="T3" fmla="*/ 0 h 12"/>
                <a:gd name="T4" fmla="*/ 15 w 23"/>
                <a:gd name="T5" fmla="*/ 2 h 12"/>
                <a:gd name="T6" fmla="*/ 18 w 23"/>
                <a:gd name="T7" fmla="*/ 4 h 12"/>
                <a:gd name="T8" fmla="*/ 21 w 23"/>
                <a:gd name="T9" fmla="*/ 6 h 12"/>
                <a:gd name="T10" fmla="*/ 22 w 23"/>
                <a:gd name="T11" fmla="*/ 8 h 12"/>
                <a:gd name="T12" fmla="*/ 23 w 23"/>
                <a:gd name="T13" fmla="*/ 10 h 12"/>
                <a:gd name="T14" fmla="*/ 16 w 23"/>
                <a:gd name="T15" fmla="*/ 12 h 12"/>
                <a:gd name="T16" fmla="*/ 16 w 23"/>
                <a:gd name="T17" fmla="*/ 11 h 12"/>
                <a:gd name="T18" fmla="*/ 15 w 23"/>
                <a:gd name="T19" fmla="*/ 11 h 12"/>
                <a:gd name="T20" fmla="*/ 14 w 23"/>
                <a:gd name="T21" fmla="*/ 10 h 12"/>
                <a:gd name="T22" fmla="*/ 13 w 23"/>
                <a:gd name="T23" fmla="*/ 9 h 12"/>
                <a:gd name="T24" fmla="*/ 8 w 23"/>
                <a:gd name="T25" fmla="*/ 8 h 12"/>
                <a:gd name="T26" fmla="*/ 0 w 23"/>
                <a:gd name="T27" fmla="*/ 7 h 12"/>
                <a:gd name="T28" fmla="*/ 1 w 23"/>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12"/>
                <a:gd name="T47" fmla="*/ 23 w 23"/>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12">
                  <a:moveTo>
                    <a:pt x="1" y="0"/>
                  </a:moveTo>
                  <a:lnTo>
                    <a:pt x="9" y="0"/>
                  </a:lnTo>
                  <a:lnTo>
                    <a:pt x="15" y="2"/>
                  </a:lnTo>
                  <a:lnTo>
                    <a:pt x="18" y="4"/>
                  </a:lnTo>
                  <a:lnTo>
                    <a:pt x="21" y="6"/>
                  </a:lnTo>
                  <a:lnTo>
                    <a:pt x="22" y="8"/>
                  </a:lnTo>
                  <a:lnTo>
                    <a:pt x="23" y="10"/>
                  </a:lnTo>
                  <a:lnTo>
                    <a:pt x="16" y="12"/>
                  </a:lnTo>
                  <a:lnTo>
                    <a:pt x="16" y="11"/>
                  </a:lnTo>
                  <a:lnTo>
                    <a:pt x="15" y="11"/>
                  </a:lnTo>
                  <a:lnTo>
                    <a:pt x="14" y="10"/>
                  </a:lnTo>
                  <a:lnTo>
                    <a:pt x="13" y="9"/>
                  </a:lnTo>
                  <a:lnTo>
                    <a:pt x="8" y="8"/>
                  </a:lnTo>
                  <a:lnTo>
                    <a:pt x="0" y="7"/>
                  </a:lnTo>
                  <a:lnTo>
                    <a:pt x="1" y="0"/>
                  </a:lnTo>
                  <a:close/>
                </a:path>
              </a:pathLst>
            </a:custGeom>
            <a:solidFill>
              <a:srgbClr val="000000"/>
            </a:solidFill>
            <a:ln w="9525">
              <a:noFill/>
              <a:round/>
              <a:headEnd/>
              <a:tailEnd/>
            </a:ln>
          </p:spPr>
          <p:txBody>
            <a:bodyPr/>
            <a:lstStyle/>
            <a:p>
              <a:endParaRPr lang="he-IL"/>
            </a:p>
          </p:txBody>
        </p:sp>
        <p:sp>
          <p:nvSpPr>
            <p:cNvPr id="609" name="Freeform 480"/>
            <p:cNvSpPr>
              <a:spLocks/>
            </p:cNvSpPr>
            <p:nvPr/>
          </p:nvSpPr>
          <p:spPr bwMode="auto">
            <a:xfrm>
              <a:off x="4431" y="3039"/>
              <a:ext cx="1" cy="7"/>
            </a:xfrm>
            <a:custGeom>
              <a:avLst/>
              <a:gdLst>
                <a:gd name="T0" fmla="*/ 1 w 1"/>
                <a:gd name="T1" fmla="*/ 0 h 7"/>
                <a:gd name="T2" fmla="*/ 0 w 1"/>
                <a:gd name="T3" fmla="*/ 7 h 7"/>
                <a:gd name="T4" fmla="*/ 1 w 1"/>
                <a:gd name="T5" fmla="*/ 7 h 7"/>
                <a:gd name="T6" fmla="*/ 1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1" y="0"/>
                  </a:moveTo>
                  <a:lnTo>
                    <a:pt x="0" y="7"/>
                  </a:lnTo>
                  <a:lnTo>
                    <a:pt x="1" y="7"/>
                  </a:lnTo>
                  <a:lnTo>
                    <a:pt x="1" y="0"/>
                  </a:lnTo>
                  <a:close/>
                </a:path>
              </a:pathLst>
            </a:custGeom>
            <a:solidFill>
              <a:srgbClr val="000000"/>
            </a:solidFill>
            <a:ln w="9525">
              <a:noFill/>
              <a:round/>
              <a:headEnd/>
              <a:tailEnd/>
            </a:ln>
          </p:spPr>
          <p:txBody>
            <a:bodyPr/>
            <a:lstStyle/>
            <a:p>
              <a:endParaRPr lang="he-IL"/>
            </a:p>
          </p:txBody>
        </p:sp>
        <p:sp>
          <p:nvSpPr>
            <p:cNvPr id="610" name="Freeform 481"/>
            <p:cNvSpPr>
              <a:spLocks/>
            </p:cNvSpPr>
            <p:nvPr/>
          </p:nvSpPr>
          <p:spPr bwMode="auto">
            <a:xfrm>
              <a:off x="4431" y="3049"/>
              <a:ext cx="23" cy="13"/>
            </a:xfrm>
            <a:custGeom>
              <a:avLst/>
              <a:gdLst>
                <a:gd name="T0" fmla="*/ 23 w 23"/>
                <a:gd name="T1" fmla="*/ 2 h 13"/>
                <a:gd name="T2" fmla="*/ 22 w 23"/>
                <a:gd name="T3" fmla="*/ 4 h 13"/>
                <a:gd name="T4" fmla="*/ 20 w 23"/>
                <a:gd name="T5" fmla="*/ 7 h 13"/>
                <a:gd name="T6" fmla="*/ 16 w 23"/>
                <a:gd name="T7" fmla="*/ 10 h 13"/>
                <a:gd name="T8" fmla="*/ 9 w 23"/>
                <a:gd name="T9" fmla="*/ 12 h 13"/>
                <a:gd name="T10" fmla="*/ 4 w 23"/>
                <a:gd name="T11" fmla="*/ 12 h 13"/>
                <a:gd name="T12" fmla="*/ 1 w 23"/>
                <a:gd name="T13" fmla="*/ 13 h 13"/>
                <a:gd name="T14" fmla="*/ 0 w 23"/>
                <a:gd name="T15" fmla="*/ 5 h 13"/>
                <a:gd name="T16" fmla="*/ 4 w 23"/>
                <a:gd name="T17" fmla="*/ 5 h 13"/>
                <a:gd name="T18" fmla="*/ 7 w 23"/>
                <a:gd name="T19" fmla="*/ 5 h 13"/>
                <a:gd name="T20" fmla="*/ 12 w 23"/>
                <a:gd name="T21" fmla="*/ 3 h 13"/>
                <a:gd name="T22" fmla="*/ 15 w 23"/>
                <a:gd name="T23" fmla="*/ 1 h 13"/>
                <a:gd name="T24" fmla="*/ 16 w 23"/>
                <a:gd name="T25" fmla="*/ 1 h 13"/>
                <a:gd name="T26" fmla="*/ 16 w 23"/>
                <a:gd name="T27" fmla="*/ 0 h 13"/>
                <a:gd name="T28" fmla="*/ 23 w 23"/>
                <a:gd name="T29" fmla="*/ 2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13"/>
                <a:gd name="T47" fmla="*/ 23 w 23"/>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13">
                  <a:moveTo>
                    <a:pt x="23" y="2"/>
                  </a:moveTo>
                  <a:lnTo>
                    <a:pt x="22" y="4"/>
                  </a:lnTo>
                  <a:lnTo>
                    <a:pt x="20" y="7"/>
                  </a:lnTo>
                  <a:lnTo>
                    <a:pt x="16" y="10"/>
                  </a:lnTo>
                  <a:lnTo>
                    <a:pt x="9" y="12"/>
                  </a:lnTo>
                  <a:lnTo>
                    <a:pt x="4" y="12"/>
                  </a:lnTo>
                  <a:lnTo>
                    <a:pt x="1" y="13"/>
                  </a:lnTo>
                  <a:lnTo>
                    <a:pt x="0" y="5"/>
                  </a:lnTo>
                  <a:lnTo>
                    <a:pt x="4" y="5"/>
                  </a:lnTo>
                  <a:lnTo>
                    <a:pt x="7" y="5"/>
                  </a:lnTo>
                  <a:lnTo>
                    <a:pt x="12" y="3"/>
                  </a:lnTo>
                  <a:lnTo>
                    <a:pt x="15" y="1"/>
                  </a:lnTo>
                  <a:lnTo>
                    <a:pt x="16" y="1"/>
                  </a:lnTo>
                  <a:lnTo>
                    <a:pt x="16" y="0"/>
                  </a:lnTo>
                  <a:lnTo>
                    <a:pt x="23" y="2"/>
                  </a:lnTo>
                  <a:close/>
                </a:path>
              </a:pathLst>
            </a:custGeom>
            <a:solidFill>
              <a:srgbClr val="000000"/>
            </a:solidFill>
            <a:ln w="9525">
              <a:noFill/>
              <a:round/>
              <a:headEnd/>
              <a:tailEnd/>
            </a:ln>
          </p:spPr>
          <p:txBody>
            <a:bodyPr/>
            <a:lstStyle/>
            <a:p>
              <a:endParaRPr lang="he-IL"/>
            </a:p>
          </p:txBody>
        </p:sp>
        <p:sp>
          <p:nvSpPr>
            <p:cNvPr id="611" name="Freeform 482"/>
            <p:cNvSpPr>
              <a:spLocks/>
            </p:cNvSpPr>
            <p:nvPr/>
          </p:nvSpPr>
          <p:spPr bwMode="auto">
            <a:xfrm>
              <a:off x="4447" y="3049"/>
              <a:ext cx="7" cy="2"/>
            </a:xfrm>
            <a:custGeom>
              <a:avLst/>
              <a:gdLst>
                <a:gd name="T0" fmla="*/ 7 w 7"/>
                <a:gd name="T1" fmla="*/ 0 h 2"/>
                <a:gd name="T2" fmla="*/ 7 w 7"/>
                <a:gd name="T3" fmla="*/ 1 h 2"/>
                <a:gd name="T4" fmla="*/ 7 w 7"/>
                <a:gd name="T5" fmla="*/ 2 h 2"/>
                <a:gd name="T6" fmla="*/ 0 w 7"/>
                <a:gd name="T7" fmla="*/ 0 h 2"/>
                <a:gd name="T8" fmla="*/ 0 w 7"/>
                <a:gd name="T9" fmla="*/ 2 h 2"/>
                <a:gd name="T10" fmla="*/ 7 w 7"/>
                <a:gd name="T11" fmla="*/ 0 h 2"/>
                <a:gd name="T12" fmla="*/ 0 60000 65536"/>
                <a:gd name="T13" fmla="*/ 0 60000 65536"/>
                <a:gd name="T14" fmla="*/ 0 60000 65536"/>
                <a:gd name="T15" fmla="*/ 0 60000 65536"/>
                <a:gd name="T16" fmla="*/ 0 60000 65536"/>
                <a:gd name="T17" fmla="*/ 0 60000 65536"/>
                <a:gd name="T18" fmla="*/ 0 w 7"/>
                <a:gd name="T19" fmla="*/ 0 h 2"/>
                <a:gd name="T20" fmla="*/ 7 w 7"/>
                <a:gd name="T21" fmla="*/ 2 h 2"/>
              </a:gdLst>
              <a:ahLst/>
              <a:cxnLst>
                <a:cxn ang="T12">
                  <a:pos x="T0" y="T1"/>
                </a:cxn>
                <a:cxn ang="T13">
                  <a:pos x="T2" y="T3"/>
                </a:cxn>
                <a:cxn ang="T14">
                  <a:pos x="T4" y="T5"/>
                </a:cxn>
                <a:cxn ang="T15">
                  <a:pos x="T6" y="T7"/>
                </a:cxn>
                <a:cxn ang="T16">
                  <a:pos x="T8" y="T9"/>
                </a:cxn>
                <a:cxn ang="T17">
                  <a:pos x="T10" y="T11"/>
                </a:cxn>
              </a:cxnLst>
              <a:rect l="T18" t="T19" r="T20" b="T21"/>
              <a:pathLst>
                <a:path w="7" h="2">
                  <a:moveTo>
                    <a:pt x="7" y="0"/>
                  </a:moveTo>
                  <a:lnTo>
                    <a:pt x="7" y="1"/>
                  </a:lnTo>
                  <a:lnTo>
                    <a:pt x="7" y="2"/>
                  </a:lnTo>
                  <a:lnTo>
                    <a:pt x="0" y="0"/>
                  </a:lnTo>
                  <a:lnTo>
                    <a:pt x="0" y="2"/>
                  </a:lnTo>
                  <a:lnTo>
                    <a:pt x="7" y="0"/>
                  </a:lnTo>
                  <a:close/>
                </a:path>
              </a:pathLst>
            </a:custGeom>
            <a:solidFill>
              <a:srgbClr val="000000"/>
            </a:solidFill>
            <a:ln w="9525">
              <a:noFill/>
              <a:round/>
              <a:headEnd/>
              <a:tailEnd/>
            </a:ln>
          </p:spPr>
          <p:txBody>
            <a:bodyPr/>
            <a:lstStyle/>
            <a:p>
              <a:endParaRPr lang="he-IL"/>
            </a:p>
          </p:txBody>
        </p:sp>
        <p:sp>
          <p:nvSpPr>
            <p:cNvPr id="612" name="Rectangle 483"/>
            <p:cNvSpPr>
              <a:spLocks noChangeArrowheads="1"/>
            </p:cNvSpPr>
            <p:nvPr/>
          </p:nvSpPr>
          <p:spPr bwMode="auto">
            <a:xfrm>
              <a:off x="4360" y="3054"/>
              <a:ext cx="72" cy="8"/>
            </a:xfrm>
            <a:prstGeom prst="rect">
              <a:avLst/>
            </a:prstGeom>
            <a:solidFill>
              <a:srgbClr val="000000"/>
            </a:solidFill>
            <a:ln w="9525">
              <a:noFill/>
              <a:miter lim="800000"/>
              <a:headEnd/>
              <a:tailEnd/>
            </a:ln>
          </p:spPr>
          <p:txBody>
            <a:bodyPr/>
            <a:lstStyle/>
            <a:p>
              <a:endParaRPr lang="he-IL"/>
            </a:p>
          </p:txBody>
        </p:sp>
        <p:sp>
          <p:nvSpPr>
            <p:cNvPr id="613" name="Freeform 484"/>
            <p:cNvSpPr>
              <a:spLocks/>
            </p:cNvSpPr>
            <p:nvPr/>
          </p:nvSpPr>
          <p:spPr bwMode="auto">
            <a:xfrm>
              <a:off x="4431" y="3054"/>
              <a:ext cx="1" cy="8"/>
            </a:xfrm>
            <a:custGeom>
              <a:avLst/>
              <a:gdLst>
                <a:gd name="T0" fmla="*/ 1 w 1"/>
                <a:gd name="T1" fmla="*/ 8 h 8"/>
                <a:gd name="T2" fmla="*/ 1 w 1"/>
                <a:gd name="T3" fmla="*/ 0 h 8"/>
                <a:gd name="T4" fmla="*/ 0 w 1"/>
                <a:gd name="T5" fmla="*/ 0 h 8"/>
                <a:gd name="T6" fmla="*/ 1 w 1"/>
                <a:gd name="T7" fmla="*/ 8 h 8"/>
                <a:gd name="T8" fmla="*/ 0 60000 65536"/>
                <a:gd name="T9" fmla="*/ 0 60000 65536"/>
                <a:gd name="T10" fmla="*/ 0 60000 65536"/>
                <a:gd name="T11" fmla="*/ 0 60000 65536"/>
                <a:gd name="T12" fmla="*/ 0 w 1"/>
                <a:gd name="T13" fmla="*/ 0 h 8"/>
                <a:gd name="T14" fmla="*/ 1 w 1"/>
                <a:gd name="T15" fmla="*/ 8 h 8"/>
              </a:gdLst>
              <a:ahLst/>
              <a:cxnLst>
                <a:cxn ang="T8">
                  <a:pos x="T0" y="T1"/>
                </a:cxn>
                <a:cxn ang="T9">
                  <a:pos x="T2" y="T3"/>
                </a:cxn>
                <a:cxn ang="T10">
                  <a:pos x="T4" y="T5"/>
                </a:cxn>
                <a:cxn ang="T11">
                  <a:pos x="T6" y="T7"/>
                </a:cxn>
              </a:cxnLst>
              <a:rect l="T12" t="T13" r="T14" b="T15"/>
              <a:pathLst>
                <a:path w="1" h="8">
                  <a:moveTo>
                    <a:pt x="1" y="8"/>
                  </a:moveTo>
                  <a:lnTo>
                    <a:pt x="1" y="0"/>
                  </a:lnTo>
                  <a:lnTo>
                    <a:pt x="0" y="0"/>
                  </a:lnTo>
                  <a:lnTo>
                    <a:pt x="1" y="8"/>
                  </a:lnTo>
                  <a:close/>
                </a:path>
              </a:pathLst>
            </a:custGeom>
            <a:solidFill>
              <a:srgbClr val="000000"/>
            </a:solidFill>
            <a:ln w="9525">
              <a:noFill/>
              <a:round/>
              <a:headEnd/>
              <a:tailEnd/>
            </a:ln>
          </p:spPr>
          <p:txBody>
            <a:bodyPr/>
            <a:lstStyle/>
            <a:p>
              <a:endParaRPr lang="he-IL"/>
            </a:p>
          </p:txBody>
        </p:sp>
        <p:sp>
          <p:nvSpPr>
            <p:cNvPr id="614" name="Freeform 485"/>
            <p:cNvSpPr>
              <a:spLocks/>
            </p:cNvSpPr>
            <p:nvPr/>
          </p:nvSpPr>
          <p:spPr bwMode="auto">
            <a:xfrm>
              <a:off x="4338" y="3049"/>
              <a:ext cx="22" cy="13"/>
            </a:xfrm>
            <a:custGeom>
              <a:avLst/>
              <a:gdLst>
                <a:gd name="T0" fmla="*/ 21 w 22"/>
                <a:gd name="T1" fmla="*/ 13 h 13"/>
                <a:gd name="T2" fmla="*/ 14 w 22"/>
                <a:gd name="T3" fmla="*/ 12 h 13"/>
                <a:gd name="T4" fmla="*/ 8 w 22"/>
                <a:gd name="T5" fmla="*/ 10 h 13"/>
                <a:gd name="T6" fmla="*/ 5 w 22"/>
                <a:gd name="T7" fmla="*/ 8 h 13"/>
                <a:gd name="T8" fmla="*/ 2 w 22"/>
                <a:gd name="T9" fmla="*/ 7 h 13"/>
                <a:gd name="T10" fmla="*/ 1 w 22"/>
                <a:gd name="T11" fmla="*/ 4 h 13"/>
                <a:gd name="T12" fmla="*/ 0 w 22"/>
                <a:gd name="T13" fmla="*/ 2 h 13"/>
                <a:gd name="T14" fmla="*/ 7 w 22"/>
                <a:gd name="T15" fmla="*/ 0 h 13"/>
                <a:gd name="T16" fmla="*/ 7 w 22"/>
                <a:gd name="T17" fmla="*/ 1 h 13"/>
                <a:gd name="T18" fmla="*/ 8 w 22"/>
                <a:gd name="T19" fmla="*/ 2 h 13"/>
                <a:gd name="T20" fmla="*/ 9 w 22"/>
                <a:gd name="T21" fmla="*/ 2 h 13"/>
                <a:gd name="T22" fmla="*/ 10 w 22"/>
                <a:gd name="T23" fmla="*/ 3 h 13"/>
                <a:gd name="T24" fmla="*/ 15 w 22"/>
                <a:gd name="T25" fmla="*/ 5 h 13"/>
                <a:gd name="T26" fmla="*/ 22 w 22"/>
                <a:gd name="T27" fmla="*/ 5 h 13"/>
                <a:gd name="T28" fmla="*/ 21 w 22"/>
                <a:gd name="T29" fmla="*/ 13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3"/>
                <a:gd name="T47" fmla="*/ 22 w 22"/>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3">
                  <a:moveTo>
                    <a:pt x="21" y="13"/>
                  </a:moveTo>
                  <a:lnTo>
                    <a:pt x="14" y="12"/>
                  </a:lnTo>
                  <a:lnTo>
                    <a:pt x="8" y="10"/>
                  </a:lnTo>
                  <a:lnTo>
                    <a:pt x="5" y="8"/>
                  </a:lnTo>
                  <a:lnTo>
                    <a:pt x="2" y="7"/>
                  </a:lnTo>
                  <a:lnTo>
                    <a:pt x="1" y="4"/>
                  </a:lnTo>
                  <a:lnTo>
                    <a:pt x="0" y="2"/>
                  </a:lnTo>
                  <a:lnTo>
                    <a:pt x="7" y="0"/>
                  </a:lnTo>
                  <a:lnTo>
                    <a:pt x="7" y="1"/>
                  </a:lnTo>
                  <a:lnTo>
                    <a:pt x="8" y="2"/>
                  </a:lnTo>
                  <a:lnTo>
                    <a:pt x="9" y="2"/>
                  </a:lnTo>
                  <a:lnTo>
                    <a:pt x="10" y="3"/>
                  </a:lnTo>
                  <a:lnTo>
                    <a:pt x="15" y="5"/>
                  </a:lnTo>
                  <a:lnTo>
                    <a:pt x="22" y="5"/>
                  </a:lnTo>
                  <a:lnTo>
                    <a:pt x="21" y="13"/>
                  </a:lnTo>
                  <a:close/>
                </a:path>
              </a:pathLst>
            </a:custGeom>
            <a:solidFill>
              <a:srgbClr val="000000"/>
            </a:solidFill>
            <a:ln w="9525">
              <a:noFill/>
              <a:round/>
              <a:headEnd/>
              <a:tailEnd/>
            </a:ln>
          </p:spPr>
          <p:txBody>
            <a:bodyPr/>
            <a:lstStyle/>
            <a:p>
              <a:endParaRPr lang="he-IL"/>
            </a:p>
          </p:txBody>
        </p:sp>
        <p:sp>
          <p:nvSpPr>
            <p:cNvPr id="615" name="Freeform 486"/>
            <p:cNvSpPr>
              <a:spLocks/>
            </p:cNvSpPr>
            <p:nvPr/>
          </p:nvSpPr>
          <p:spPr bwMode="auto">
            <a:xfrm>
              <a:off x="4359" y="3054"/>
              <a:ext cx="1" cy="8"/>
            </a:xfrm>
            <a:custGeom>
              <a:avLst/>
              <a:gdLst>
                <a:gd name="T0" fmla="*/ 1 w 1"/>
                <a:gd name="T1" fmla="*/ 8 h 8"/>
                <a:gd name="T2" fmla="*/ 0 w 1"/>
                <a:gd name="T3" fmla="*/ 8 h 8"/>
                <a:gd name="T4" fmla="*/ 1 w 1"/>
                <a:gd name="T5" fmla="*/ 0 h 8"/>
                <a:gd name="T6" fmla="*/ 1 w 1"/>
                <a:gd name="T7" fmla="*/ 8 h 8"/>
                <a:gd name="T8" fmla="*/ 0 60000 65536"/>
                <a:gd name="T9" fmla="*/ 0 60000 65536"/>
                <a:gd name="T10" fmla="*/ 0 60000 65536"/>
                <a:gd name="T11" fmla="*/ 0 60000 65536"/>
                <a:gd name="T12" fmla="*/ 0 w 1"/>
                <a:gd name="T13" fmla="*/ 0 h 8"/>
                <a:gd name="T14" fmla="*/ 1 w 1"/>
                <a:gd name="T15" fmla="*/ 8 h 8"/>
              </a:gdLst>
              <a:ahLst/>
              <a:cxnLst>
                <a:cxn ang="T8">
                  <a:pos x="T0" y="T1"/>
                </a:cxn>
                <a:cxn ang="T9">
                  <a:pos x="T2" y="T3"/>
                </a:cxn>
                <a:cxn ang="T10">
                  <a:pos x="T4" y="T5"/>
                </a:cxn>
                <a:cxn ang="T11">
                  <a:pos x="T6" y="T7"/>
                </a:cxn>
              </a:cxnLst>
              <a:rect l="T12" t="T13" r="T14" b="T15"/>
              <a:pathLst>
                <a:path w="1" h="8">
                  <a:moveTo>
                    <a:pt x="1" y="8"/>
                  </a:moveTo>
                  <a:lnTo>
                    <a:pt x="0" y="8"/>
                  </a:lnTo>
                  <a:lnTo>
                    <a:pt x="1" y="0"/>
                  </a:lnTo>
                  <a:lnTo>
                    <a:pt x="1" y="8"/>
                  </a:lnTo>
                  <a:close/>
                </a:path>
              </a:pathLst>
            </a:custGeom>
            <a:solidFill>
              <a:srgbClr val="000000"/>
            </a:solidFill>
            <a:ln w="9525">
              <a:noFill/>
              <a:round/>
              <a:headEnd/>
              <a:tailEnd/>
            </a:ln>
          </p:spPr>
          <p:txBody>
            <a:bodyPr/>
            <a:lstStyle/>
            <a:p>
              <a:endParaRPr lang="he-IL"/>
            </a:p>
          </p:txBody>
        </p:sp>
        <p:sp>
          <p:nvSpPr>
            <p:cNvPr id="616" name="Freeform 487"/>
            <p:cNvSpPr>
              <a:spLocks/>
            </p:cNvSpPr>
            <p:nvPr/>
          </p:nvSpPr>
          <p:spPr bwMode="auto">
            <a:xfrm>
              <a:off x="4338" y="3039"/>
              <a:ext cx="22" cy="12"/>
            </a:xfrm>
            <a:custGeom>
              <a:avLst/>
              <a:gdLst>
                <a:gd name="T0" fmla="*/ 0 w 22"/>
                <a:gd name="T1" fmla="*/ 10 h 12"/>
                <a:gd name="T2" fmla="*/ 1 w 22"/>
                <a:gd name="T3" fmla="*/ 8 h 12"/>
                <a:gd name="T4" fmla="*/ 3 w 22"/>
                <a:gd name="T5" fmla="*/ 5 h 12"/>
                <a:gd name="T6" fmla="*/ 8 w 22"/>
                <a:gd name="T7" fmla="*/ 2 h 12"/>
                <a:gd name="T8" fmla="*/ 14 w 22"/>
                <a:gd name="T9" fmla="*/ 0 h 12"/>
                <a:gd name="T10" fmla="*/ 18 w 22"/>
                <a:gd name="T11" fmla="*/ 0 h 12"/>
                <a:gd name="T12" fmla="*/ 22 w 22"/>
                <a:gd name="T13" fmla="*/ 0 h 12"/>
                <a:gd name="T14" fmla="*/ 22 w 22"/>
                <a:gd name="T15" fmla="*/ 7 h 12"/>
                <a:gd name="T16" fmla="*/ 18 w 22"/>
                <a:gd name="T17" fmla="*/ 7 h 12"/>
                <a:gd name="T18" fmla="*/ 15 w 22"/>
                <a:gd name="T19" fmla="*/ 8 h 12"/>
                <a:gd name="T20" fmla="*/ 10 w 22"/>
                <a:gd name="T21" fmla="*/ 9 h 12"/>
                <a:gd name="T22" fmla="*/ 7 w 22"/>
                <a:gd name="T23" fmla="*/ 11 h 12"/>
                <a:gd name="T24" fmla="*/ 7 w 22"/>
                <a:gd name="T25" fmla="*/ 11 h 12"/>
                <a:gd name="T26" fmla="*/ 7 w 22"/>
                <a:gd name="T27" fmla="*/ 12 h 12"/>
                <a:gd name="T28" fmla="*/ 0 w 22"/>
                <a:gd name="T29" fmla="*/ 1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2"/>
                <a:gd name="T47" fmla="*/ 22 w 22"/>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2">
                  <a:moveTo>
                    <a:pt x="0" y="10"/>
                  </a:moveTo>
                  <a:lnTo>
                    <a:pt x="1" y="8"/>
                  </a:lnTo>
                  <a:lnTo>
                    <a:pt x="3" y="5"/>
                  </a:lnTo>
                  <a:lnTo>
                    <a:pt x="8" y="2"/>
                  </a:lnTo>
                  <a:lnTo>
                    <a:pt x="14" y="0"/>
                  </a:lnTo>
                  <a:lnTo>
                    <a:pt x="18" y="0"/>
                  </a:lnTo>
                  <a:lnTo>
                    <a:pt x="22" y="0"/>
                  </a:lnTo>
                  <a:lnTo>
                    <a:pt x="22" y="7"/>
                  </a:lnTo>
                  <a:lnTo>
                    <a:pt x="18" y="7"/>
                  </a:lnTo>
                  <a:lnTo>
                    <a:pt x="15" y="8"/>
                  </a:lnTo>
                  <a:lnTo>
                    <a:pt x="10" y="9"/>
                  </a:lnTo>
                  <a:lnTo>
                    <a:pt x="7" y="11"/>
                  </a:lnTo>
                  <a:lnTo>
                    <a:pt x="7" y="12"/>
                  </a:lnTo>
                  <a:lnTo>
                    <a:pt x="0" y="10"/>
                  </a:lnTo>
                  <a:close/>
                </a:path>
              </a:pathLst>
            </a:custGeom>
            <a:solidFill>
              <a:srgbClr val="000000"/>
            </a:solidFill>
            <a:ln w="9525">
              <a:noFill/>
              <a:round/>
              <a:headEnd/>
              <a:tailEnd/>
            </a:ln>
          </p:spPr>
          <p:txBody>
            <a:bodyPr/>
            <a:lstStyle/>
            <a:p>
              <a:endParaRPr lang="he-IL"/>
            </a:p>
          </p:txBody>
        </p:sp>
        <p:sp>
          <p:nvSpPr>
            <p:cNvPr id="617" name="Freeform 488"/>
            <p:cNvSpPr>
              <a:spLocks/>
            </p:cNvSpPr>
            <p:nvPr/>
          </p:nvSpPr>
          <p:spPr bwMode="auto">
            <a:xfrm>
              <a:off x="4338" y="3049"/>
              <a:ext cx="7" cy="2"/>
            </a:xfrm>
            <a:custGeom>
              <a:avLst/>
              <a:gdLst>
                <a:gd name="T0" fmla="*/ 0 w 7"/>
                <a:gd name="T1" fmla="*/ 2 h 2"/>
                <a:gd name="T2" fmla="*/ 0 w 7"/>
                <a:gd name="T3" fmla="*/ 1 h 2"/>
                <a:gd name="T4" fmla="*/ 0 w 7"/>
                <a:gd name="T5" fmla="*/ 0 h 2"/>
                <a:gd name="T6" fmla="*/ 7 w 7"/>
                <a:gd name="T7" fmla="*/ 2 h 2"/>
                <a:gd name="T8" fmla="*/ 7 w 7"/>
                <a:gd name="T9" fmla="*/ 0 h 2"/>
                <a:gd name="T10" fmla="*/ 0 w 7"/>
                <a:gd name="T11" fmla="*/ 2 h 2"/>
                <a:gd name="T12" fmla="*/ 0 60000 65536"/>
                <a:gd name="T13" fmla="*/ 0 60000 65536"/>
                <a:gd name="T14" fmla="*/ 0 60000 65536"/>
                <a:gd name="T15" fmla="*/ 0 60000 65536"/>
                <a:gd name="T16" fmla="*/ 0 60000 65536"/>
                <a:gd name="T17" fmla="*/ 0 60000 65536"/>
                <a:gd name="T18" fmla="*/ 0 w 7"/>
                <a:gd name="T19" fmla="*/ 0 h 2"/>
                <a:gd name="T20" fmla="*/ 7 w 7"/>
                <a:gd name="T21" fmla="*/ 2 h 2"/>
              </a:gdLst>
              <a:ahLst/>
              <a:cxnLst>
                <a:cxn ang="T12">
                  <a:pos x="T0" y="T1"/>
                </a:cxn>
                <a:cxn ang="T13">
                  <a:pos x="T2" y="T3"/>
                </a:cxn>
                <a:cxn ang="T14">
                  <a:pos x="T4" y="T5"/>
                </a:cxn>
                <a:cxn ang="T15">
                  <a:pos x="T6" y="T7"/>
                </a:cxn>
                <a:cxn ang="T16">
                  <a:pos x="T8" y="T9"/>
                </a:cxn>
                <a:cxn ang="T17">
                  <a:pos x="T10" y="T11"/>
                </a:cxn>
              </a:cxnLst>
              <a:rect l="T18" t="T19" r="T20" b="T21"/>
              <a:pathLst>
                <a:path w="7" h="2">
                  <a:moveTo>
                    <a:pt x="0" y="2"/>
                  </a:moveTo>
                  <a:lnTo>
                    <a:pt x="0" y="1"/>
                  </a:lnTo>
                  <a:lnTo>
                    <a:pt x="0" y="0"/>
                  </a:lnTo>
                  <a:lnTo>
                    <a:pt x="7" y="2"/>
                  </a:lnTo>
                  <a:lnTo>
                    <a:pt x="7" y="0"/>
                  </a:lnTo>
                  <a:lnTo>
                    <a:pt x="0" y="2"/>
                  </a:lnTo>
                  <a:close/>
                </a:path>
              </a:pathLst>
            </a:custGeom>
            <a:solidFill>
              <a:srgbClr val="000000"/>
            </a:solidFill>
            <a:ln w="9525">
              <a:noFill/>
              <a:round/>
              <a:headEnd/>
              <a:tailEnd/>
            </a:ln>
          </p:spPr>
          <p:txBody>
            <a:bodyPr/>
            <a:lstStyle/>
            <a:p>
              <a:endParaRPr lang="he-IL"/>
            </a:p>
          </p:txBody>
        </p:sp>
        <p:sp>
          <p:nvSpPr>
            <p:cNvPr id="618" name="Freeform 489"/>
            <p:cNvSpPr>
              <a:spLocks/>
            </p:cNvSpPr>
            <p:nvPr/>
          </p:nvSpPr>
          <p:spPr bwMode="auto">
            <a:xfrm>
              <a:off x="4360" y="3039"/>
              <a:ext cx="1" cy="7"/>
            </a:xfrm>
            <a:custGeom>
              <a:avLst/>
              <a:gdLst>
                <a:gd name="T0" fmla="*/ 0 w 1"/>
                <a:gd name="T1" fmla="*/ 0 h 7"/>
                <a:gd name="T2" fmla="*/ 0 w 1"/>
                <a:gd name="T3" fmla="*/ 7 h 7"/>
                <a:gd name="T4" fmla="*/ 0 w 1"/>
                <a:gd name="T5" fmla="*/ 0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7"/>
                  </a:lnTo>
                  <a:lnTo>
                    <a:pt x="0" y="0"/>
                  </a:lnTo>
                  <a:close/>
                </a:path>
              </a:pathLst>
            </a:custGeom>
            <a:solidFill>
              <a:srgbClr val="000000"/>
            </a:solidFill>
            <a:ln w="9525">
              <a:noFill/>
              <a:round/>
              <a:headEnd/>
              <a:tailEnd/>
            </a:ln>
          </p:spPr>
          <p:txBody>
            <a:bodyPr/>
            <a:lstStyle/>
            <a:p>
              <a:endParaRPr lang="he-IL"/>
            </a:p>
          </p:txBody>
        </p:sp>
      </p:grpSp>
      <p:sp>
        <p:nvSpPr>
          <p:cNvPr id="505" name="לחצן פעולה: בית 504">
            <a:hlinkClick r:id="rId10" action="ppaction://hlinksldjump" highlightClick="1"/>
          </p:cNvPr>
          <p:cNvSpPr/>
          <p:nvPr/>
        </p:nvSpPr>
        <p:spPr>
          <a:xfrm>
            <a:off x="8429652" y="5929330"/>
            <a:ext cx="571504" cy="500066"/>
          </a:xfrm>
          <a:prstGeom prst="actionButtonHom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0"/>
                                        </p:tgtEl>
                                        <p:attrNameLst>
                                          <p:attrName>style.visibility</p:attrName>
                                        </p:attrNameLst>
                                      </p:cBhvr>
                                      <p:to>
                                        <p:strVal val="visible"/>
                                      </p:to>
                                    </p:set>
                                    <p:animEffect transition="in" filter="fade">
                                      <p:cBhvr>
                                        <p:cTn id="7" dur="2000"/>
                                        <p:tgtEl>
                                          <p:spTgt spid="520"/>
                                        </p:tgtEl>
                                      </p:cBhvr>
                                    </p:animEffect>
                                  </p:childTnLst>
                                </p:cTn>
                              </p:par>
                              <p:par>
                                <p:cTn id="8" presetID="10" presetClass="entr" presetSubtype="0" fill="hold" nodeType="withEffect">
                                  <p:stCondLst>
                                    <p:cond delay="0"/>
                                  </p:stCondLst>
                                  <p:childTnLst>
                                    <p:set>
                                      <p:cBhvr>
                                        <p:cTn id="9" dur="1" fill="hold">
                                          <p:stCondLst>
                                            <p:cond delay="0"/>
                                          </p:stCondLst>
                                        </p:cTn>
                                        <p:tgtEl>
                                          <p:spTgt spid="539"/>
                                        </p:tgtEl>
                                        <p:attrNameLst>
                                          <p:attrName>style.visibility</p:attrName>
                                        </p:attrNameLst>
                                      </p:cBhvr>
                                      <p:to>
                                        <p:strVal val="visible"/>
                                      </p:to>
                                    </p:set>
                                    <p:animEffect transition="in" filter="fade">
                                      <p:cBhvr>
                                        <p:cTn id="10" dur="2000"/>
                                        <p:tgtEl>
                                          <p:spTgt spid="53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38"/>
                                        </p:tgtEl>
                                        <p:attrNameLst>
                                          <p:attrName>style.visibility</p:attrName>
                                        </p:attrNameLst>
                                      </p:cBhvr>
                                      <p:to>
                                        <p:strVal val="visible"/>
                                      </p:to>
                                    </p:set>
                                    <p:animEffect transition="in" filter="fade">
                                      <p:cBhvr>
                                        <p:cTn id="16" dur="2000"/>
                                        <p:tgtEl>
                                          <p:spTgt spid="538"/>
                                        </p:tgtEl>
                                      </p:cBhvr>
                                    </p:animEffect>
                                  </p:childTnLst>
                                </p:cTn>
                              </p:par>
                              <p:par>
                                <p:cTn id="17" presetID="10" presetClass="entr" presetSubtype="0" fill="hold" nodeType="withEffect">
                                  <p:stCondLst>
                                    <p:cond delay="0"/>
                                  </p:stCondLst>
                                  <p:childTnLst>
                                    <p:set>
                                      <p:cBhvr>
                                        <p:cTn id="18" dur="1" fill="hold">
                                          <p:stCondLst>
                                            <p:cond delay="0"/>
                                          </p:stCondLst>
                                        </p:cTn>
                                        <p:tgtEl>
                                          <p:spTgt spid="534"/>
                                        </p:tgtEl>
                                        <p:attrNameLst>
                                          <p:attrName>style.visibility</p:attrName>
                                        </p:attrNameLst>
                                      </p:cBhvr>
                                      <p:to>
                                        <p:strVal val="visible"/>
                                      </p:to>
                                    </p:set>
                                    <p:animEffect transition="in" filter="fade">
                                      <p:cBhvr>
                                        <p:cTn id="19" dur="2000"/>
                                        <p:tgtEl>
                                          <p:spTgt spid="534"/>
                                        </p:tgtEl>
                                      </p:cBhvr>
                                    </p:animEffect>
                                  </p:childTnLst>
                                </p:cTn>
                              </p:par>
                              <p:par>
                                <p:cTn id="20" presetID="10" presetClass="entr" presetSubtype="0" fill="hold" nodeType="withEffect">
                                  <p:stCondLst>
                                    <p:cond delay="0"/>
                                  </p:stCondLst>
                                  <p:childTnLst>
                                    <p:set>
                                      <p:cBhvr>
                                        <p:cTn id="21" dur="1" fill="hold">
                                          <p:stCondLst>
                                            <p:cond delay="0"/>
                                          </p:stCondLst>
                                        </p:cTn>
                                        <p:tgtEl>
                                          <p:spTgt spid="536"/>
                                        </p:tgtEl>
                                        <p:attrNameLst>
                                          <p:attrName>style.visibility</p:attrName>
                                        </p:attrNameLst>
                                      </p:cBhvr>
                                      <p:to>
                                        <p:strVal val="visible"/>
                                      </p:to>
                                    </p:set>
                                    <p:animEffect transition="in" filter="fade">
                                      <p:cBhvr>
                                        <p:cTn id="22" dur="2000"/>
                                        <p:tgtEl>
                                          <p:spTgt spid="536"/>
                                        </p:tgtEl>
                                      </p:cBhvr>
                                    </p:animEffect>
                                  </p:childTnLst>
                                </p:cTn>
                              </p:par>
                              <p:par>
                                <p:cTn id="23" presetID="10" presetClass="entr" presetSubtype="0" fill="hold" nodeType="withEffect">
                                  <p:stCondLst>
                                    <p:cond delay="0"/>
                                  </p:stCondLst>
                                  <p:childTnLst>
                                    <p:set>
                                      <p:cBhvr>
                                        <p:cTn id="24" dur="1" fill="hold">
                                          <p:stCondLst>
                                            <p:cond delay="0"/>
                                          </p:stCondLst>
                                        </p:cTn>
                                        <p:tgtEl>
                                          <p:spTgt spid="537"/>
                                        </p:tgtEl>
                                        <p:attrNameLst>
                                          <p:attrName>style.visibility</p:attrName>
                                        </p:attrNameLst>
                                      </p:cBhvr>
                                      <p:to>
                                        <p:strVal val="visible"/>
                                      </p:to>
                                    </p:set>
                                    <p:animEffect transition="in" filter="fade">
                                      <p:cBhvr>
                                        <p:cTn id="25" dur="2000"/>
                                        <p:tgtEl>
                                          <p:spTgt spid="537"/>
                                        </p:tgtEl>
                                      </p:cBhvr>
                                    </p:animEffect>
                                  </p:childTnLst>
                                </p:cTn>
                              </p:par>
                              <p:par>
                                <p:cTn id="26" presetID="10" presetClass="entr" presetSubtype="0" fill="hold" nodeType="withEffect">
                                  <p:stCondLst>
                                    <p:cond delay="0"/>
                                  </p:stCondLst>
                                  <p:childTnLst>
                                    <p:set>
                                      <p:cBhvr>
                                        <p:cTn id="27" dur="1" fill="hold">
                                          <p:stCondLst>
                                            <p:cond delay="0"/>
                                          </p:stCondLst>
                                        </p:cTn>
                                        <p:tgtEl>
                                          <p:spTgt spid="535"/>
                                        </p:tgtEl>
                                        <p:attrNameLst>
                                          <p:attrName>style.visibility</p:attrName>
                                        </p:attrNameLst>
                                      </p:cBhvr>
                                      <p:to>
                                        <p:strVal val="visible"/>
                                      </p:to>
                                    </p:set>
                                    <p:animEffect transition="in" filter="fade">
                                      <p:cBhvr>
                                        <p:cTn id="28" dur="2000"/>
                                        <p:tgtEl>
                                          <p:spTgt spid="5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26"/>
                                        </p:tgtEl>
                                        <p:attrNameLst>
                                          <p:attrName>style.visibility</p:attrName>
                                        </p:attrNameLst>
                                      </p:cBhvr>
                                      <p:to>
                                        <p:strVal val="visible"/>
                                      </p:to>
                                    </p:set>
                                    <p:animEffect transition="in" filter="fade">
                                      <p:cBhvr>
                                        <p:cTn id="31" dur="2000"/>
                                        <p:tgtEl>
                                          <p:spTgt spid="5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21"/>
                                        </p:tgtEl>
                                        <p:attrNameLst>
                                          <p:attrName>style.visibility</p:attrName>
                                        </p:attrNameLst>
                                      </p:cBhvr>
                                      <p:to>
                                        <p:strVal val="visible"/>
                                      </p:to>
                                    </p:set>
                                    <p:animEffect transition="in" filter="fade">
                                      <p:cBhvr>
                                        <p:cTn id="34" dur="2000"/>
                                        <p:tgtEl>
                                          <p:spTgt spid="52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17"/>
                                        </p:tgtEl>
                                        <p:attrNameLst>
                                          <p:attrName>style.visibility</p:attrName>
                                        </p:attrNameLst>
                                      </p:cBhvr>
                                      <p:to>
                                        <p:strVal val="visible"/>
                                      </p:to>
                                    </p:set>
                                    <p:anim calcmode="lin" valueType="num">
                                      <p:cBhvr additive="base">
                                        <p:cTn id="39" dur="500" fill="hold"/>
                                        <p:tgtEl>
                                          <p:spTgt spid="517"/>
                                        </p:tgtEl>
                                        <p:attrNameLst>
                                          <p:attrName>ppt_x</p:attrName>
                                        </p:attrNameLst>
                                      </p:cBhvr>
                                      <p:tavLst>
                                        <p:tav tm="0">
                                          <p:val>
                                            <p:strVal val="#ppt_x"/>
                                          </p:val>
                                        </p:tav>
                                        <p:tav tm="100000">
                                          <p:val>
                                            <p:strVal val="#ppt_x"/>
                                          </p:val>
                                        </p:tav>
                                      </p:tavLst>
                                    </p:anim>
                                    <p:anim calcmode="lin" valueType="num">
                                      <p:cBhvr additive="base">
                                        <p:cTn id="40" dur="500" fill="hold"/>
                                        <p:tgtEl>
                                          <p:spTgt spid="5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6"/>
                                        </p:tgtEl>
                                        <p:attrNameLst>
                                          <p:attrName>style.visibility</p:attrName>
                                        </p:attrNameLst>
                                      </p:cBhvr>
                                      <p:to>
                                        <p:strVal val="visible"/>
                                      </p:to>
                                    </p:set>
                                    <p:anim calcmode="lin" valueType="num">
                                      <p:cBhvr additive="base">
                                        <p:cTn id="43" dur="500" fill="hold"/>
                                        <p:tgtEl>
                                          <p:spTgt spid="516"/>
                                        </p:tgtEl>
                                        <p:attrNameLst>
                                          <p:attrName>ppt_x</p:attrName>
                                        </p:attrNameLst>
                                      </p:cBhvr>
                                      <p:tavLst>
                                        <p:tav tm="0">
                                          <p:val>
                                            <p:strVal val="#ppt_x"/>
                                          </p:val>
                                        </p:tav>
                                        <p:tav tm="100000">
                                          <p:val>
                                            <p:strVal val="#ppt_x"/>
                                          </p:val>
                                        </p:tav>
                                      </p:tavLst>
                                    </p:anim>
                                    <p:anim calcmode="lin" valueType="num">
                                      <p:cBhvr additive="base">
                                        <p:cTn id="44" dur="500" fill="hold"/>
                                        <p:tgtEl>
                                          <p:spTgt spid="5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15"/>
                                        </p:tgtEl>
                                        <p:attrNameLst>
                                          <p:attrName>style.visibility</p:attrName>
                                        </p:attrNameLst>
                                      </p:cBhvr>
                                      <p:to>
                                        <p:strVal val="visible"/>
                                      </p:to>
                                    </p:set>
                                    <p:anim calcmode="lin" valueType="num">
                                      <p:cBhvr additive="base">
                                        <p:cTn id="47" dur="500" fill="hold"/>
                                        <p:tgtEl>
                                          <p:spTgt spid="515"/>
                                        </p:tgtEl>
                                        <p:attrNameLst>
                                          <p:attrName>ppt_x</p:attrName>
                                        </p:attrNameLst>
                                      </p:cBhvr>
                                      <p:tavLst>
                                        <p:tav tm="0">
                                          <p:val>
                                            <p:strVal val="#ppt_x"/>
                                          </p:val>
                                        </p:tav>
                                        <p:tav tm="100000">
                                          <p:val>
                                            <p:strVal val="#ppt_x"/>
                                          </p:val>
                                        </p:tav>
                                      </p:tavLst>
                                    </p:anim>
                                    <p:anim calcmode="lin" valueType="num">
                                      <p:cBhvr additive="base">
                                        <p:cTn id="48" dur="500" fill="hold"/>
                                        <p:tgtEl>
                                          <p:spTgt spid="5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518"/>
                                        </p:tgtEl>
                                        <p:attrNameLst>
                                          <p:attrName>style.visibility</p:attrName>
                                        </p:attrNameLst>
                                      </p:cBhvr>
                                      <p:to>
                                        <p:strVal val="visible"/>
                                      </p:to>
                                    </p:set>
                                    <p:animEffect transition="in" filter="box(in)">
                                      <p:cBhvr>
                                        <p:cTn id="53" dur="500"/>
                                        <p:tgtEl>
                                          <p:spTgt spid="518"/>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522"/>
                                        </p:tgtEl>
                                        <p:attrNameLst>
                                          <p:attrName>style.visibility</p:attrName>
                                        </p:attrNameLst>
                                      </p:cBhvr>
                                      <p:to>
                                        <p:strVal val="visible"/>
                                      </p:to>
                                    </p:set>
                                    <p:animEffect transition="in" filter="box(in)">
                                      <p:cBhvr>
                                        <p:cTn id="56" dur="500"/>
                                        <p:tgtEl>
                                          <p:spTgt spid="52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24"/>
                                        </p:tgtEl>
                                        <p:attrNameLst>
                                          <p:attrName>style.visibility</p:attrName>
                                        </p:attrNameLst>
                                      </p:cBhvr>
                                      <p:to>
                                        <p:strVal val="visible"/>
                                      </p:to>
                                    </p:set>
                                    <p:anim calcmode="lin" valueType="num">
                                      <p:cBhvr additive="base">
                                        <p:cTn id="61" dur="500" fill="hold"/>
                                        <p:tgtEl>
                                          <p:spTgt spid="524"/>
                                        </p:tgtEl>
                                        <p:attrNameLst>
                                          <p:attrName>ppt_x</p:attrName>
                                        </p:attrNameLst>
                                      </p:cBhvr>
                                      <p:tavLst>
                                        <p:tav tm="0">
                                          <p:val>
                                            <p:strVal val="#ppt_x"/>
                                          </p:val>
                                        </p:tav>
                                        <p:tav tm="100000">
                                          <p:val>
                                            <p:strVal val="#ppt_x"/>
                                          </p:val>
                                        </p:tav>
                                      </p:tavLst>
                                    </p:anim>
                                    <p:anim calcmode="lin" valueType="num">
                                      <p:cBhvr additive="base">
                                        <p:cTn id="62" dur="500" fill="hold"/>
                                        <p:tgtEl>
                                          <p:spTgt spid="52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28"/>
                                        </p:tgtEl>
                                        <p:attrNameLst>
                                          <p:attrName>style.visibility</p:attrName>
                                        </p:attrNameLst>
                                      </p:cBhvr>
                                      <p:to>
                                        <p:strVal val="visible"/>
                                      </p:to>
                                    </p:set>
                                    <p:anim calcmode="lin" valueType="num">
                                      <p:cBhvr additive="base">
                                        <p:cTn id="65" dur="500" fill="hold"/>
                                        <p:tgtEl>
                                          <p:spTgt spid="528"/>
                                        </p:tgtEl>
                                        <p:attrNameLst>
                                          <p:attrName>ppt_x</p:attrName>
                                        </p:attrNameLst>
                                      </p:cBhvr>
                                      <p:tavLst>
                                        <p:tav tm="0">
                                          <p:val>
                                            <p:strVal val="#ppt_x"/>
                                          </p:val>
                                        </p:tav>
                                        <p:tav tm="100000">
                                          <p:val>
                                            <p:strVal val="#ppt_x"/>
                                          </p:val>
                                        </p:tav>
                                      </p:tavLst>
                                    </p:anim>
                                    <p:anim calcmode="lin" valueType="num">
                                      <p:cBhvr additive="base">
                                        <p:cTn id="66" dur="500" fill="hold"/>
                                        <p:tgtEl>
                                          <p:spTgt spid="52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29"/>
                                        </p:tgtEl>
                                        <p:attrNameLst>
                                          <p:attrName>style.visibility</p:attrName>
                                        </p:attrNameLst>
                                      </p:cBhvr>
                                      <p:to>
                                        <p:strVal val="visible"/>
                                      </p:to>
                                    </p:set>
                                    <p:anim calcmode="lin" valueType="num">
                                      <p:cBhvr additive="base">
                                        <p:cTn id="69" dur="500" fill="hold"/>
                                        <p:tgtEl>
                                          <p:spTgt spid="529"/>
                                        </p:tgtEl>
                                        <p:attrNameLst>
                                          <p:attrName>ppt_x</p:attrName>
                                        </p:attrNameLst>
                                      </p:cBhvr>
                                      <p:tavLst>
                                        <p:tav tm="0">
                                          <p:val>
                                            <p:strVal val="#ppt_x"/>
                                          </p:val>
                                        </p:tav>
                                        <p:tav tm="100000">
                                          <p:val>
                                            <p:strVal val="#ppt_x"/>
                                          </p:val>
                                        </p:tav>
                                      </p:tavLst>
                                    </p:anim>
                                    <p:anim calcmode="lin" valueType="num">
                                      <p:cBhvr additive="base">
                                        <p:cTn id="70" dur="500" fill="hold"/>
                                        <p:tgtEl>
                                          <p:spTgt spid="52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30"/>
                                        </p:tgtEl>
                                        <p:attrNameLst>
                                          <p:attrName>style.visibility</p:attrName>
                                        </p:attrNameLst>
                                      </p:cBhvr>
                                      <p:to>
                                        <p:strVal val="visible"/>
                                      </p:to>
                                    </p:set>
                                    <p:anim calcmode="lin" valueType="num">
                                      <p:cBhvr additive="base">
                                        <p:cTn id="73" dur="500" fill="hold"/>
                                        <p:tgtEl>
                                          <p:spTgt spid="530"/>
                                        </p:tgtEl>
                                        <p:attrNameLst>
                                          <p:attrName>ppt_x</p:attrName>
                                        </p:attrNameLst>
                                      </p:cBhvr>
                                      <p:tavLst>
                                        <p:tav tm="0">
                                          <p:val>
                                            <p:strVal val="#ppt_x"/>
                                          </p:val>
                                        </p:tav>
                                        <p:tav tm="100000">
                                          <p:val>
                                            <p:strVal val="#ppt_x"/>
                                          </p:val>
                                        </p:tav>
                                      </p:tavLst>
                                    </p:anim>
                                    <p:anim calcmode="lin" valueType="num">
                                      <p:cBhvr additive="base">
                                        <p:cTn id="74" dur="500" fill="hold"/>
                                        <p:tgtEl>
                                          <p:spTgt spid="53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31"/>
                                        </p:tgtEl>
                                        <p:attrNameLst>
                                          <p:attrName>style.visibility</p:attrName>
                                        </p:attrNameLst>
                                      </p:cBhvr>
                                      <p:to>
                                        <p:strVal val="visible"/>
                                      </p:to>
                                    </p:set>
                                    <p:anim calcmode="lin" valueType="num">
                                      <p:cBhvr additive="base">
                                        <p:cTn id="77" dur="500" fill="hold"/>
                                        <p:tgtEl>
                                          <p:spTgt spid="531"/>
                                        </p:tgtEl>
                                        <p:attrNameLst>
                                          <p:attrName>ppt_x</p:attrName>
                                        </p:attrNameLst>
                                      </p:cBhvr>
                                      <p:tavLst>
                                        <p:tav tm="0">
                                          <p:val>
                                            <p:strVal val="#ppt_x"/>
                                          </p:val>
                                        </p:tav>
                                        <p:tav tm="100000">
                                          <p:val>
                                            <p:strVal val="#ppt_x"/>
                                          </p:val>
                                        </p:tav>
                                      </p:tavLst>
                                    </p:anim>
                                    <p:anim calcmode="lin" valueType="num">
                                      <p:cBhvr additive="base">
                                        <p:cTn id="78" dur="500" fill="hold"/>
                                        <p:tgtEl>
                                          <p:spTgt spid="53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32"/>
                                        </p:tgtEl>
                                        <p:attrNameLst>
                                          <p:attrName>style.visibility</p:attrName>
                                        </p:attrNameLst>
                                      </p:cBhvr>
                                      <p:to>
                                        <p:strVal val="visible"/>
                                      </p:to>
                                    </p:set>
                                    <p:anim calcmode="lin" valueType="num">
                                      <p:cBhvr additive="base">
                                        <p:cTn id="81" dur="500" fill="hold"/>
                                        <p:tgtEl>
                                          <p:spTgt spid="532"/>
                                        </p:tgtEl>
                                        <p:attrNameLst>
                                          <p:attrName>ppt_x</p:attrName>
                                        </p:attrNameLst>
                                      </p:cBhvr>
                                      <p:tavLst>
                                        <p:tav tm="0">
                                          <p:val>
                                            <p:strVal val="#ppt_x"/>
                                          </p:val>
                                        </p:tav>
                                        <p:tav tm="100000">
                                          <p:val>
                                            <p:strVal val="#ppt_x"/>
                                          </p:val>
                                        </p:tav>
                                      </p:tavLst>
                                    </p:anim>
                                    <p:anim calcmode="lin" valueType="num">
                                      <p:cBhvr additive="base">
                                        <p:cTn id="82" dur="500" fill="hold"/>
                                        <p:tgtEl>
                                          <p:spTgt spid="53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27"/>
                                        </p:tgtEl>
                                        <p:attrNameLst>
                                          <p:attrName>style.visibility</p:attrName>
                                        </p:attrNameLst>
                                      </p:cBhvr>
                                      <p:to>
                                        <p:strVal val="visible"/>
                                      </p:to>
                                    </p:set>
                                    <p:anim calcmode="lin" valueType="num">
                                      <p:cBhvr additive="base">
                                        <p:cTn id="85" dur="500" fill="hold"/>
                                        <p:tgtEl>
                                          <p:spTgt spid="527"/>
                                        </p:tgtEl>
                                        <p:attrNameLst>
                                          <p:attrName>ppt_x</p:attrName>
                                        </p:attrNameLst>
                                      </p:cBhvr>
                                      <p:tavLst>
                                        <p:tav tm="0">
                                          <p:val>
                                            <p:strVal val="#ppt_x"/>
                                          </p:val>
                                        </p:tav>
                                        <p:tav tm="100000">
                                          <p:val>
                                            <p:strVal val="#ppt_x"/>
                                          </p:val>
                                        </p:tav>
                                      </p:tavLst>
                                    </p:anim>
                                    <p:anim calcmode="lin" valueType="num">
                                      <p:cBhvr additive="base">
                                        <p:cTn id="86" dur="500" fill="hold"/>
                                        <p:tgtEl>
                                          <p:spTgt spid="5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 grpId="0" animBg="1"/>
      <p:bldP spid="516" grpId="0" animBg="1"/>
      <p:bldP spid="517" grpId="0" animBg="1"/>
      <p:bldP spid="518" grpId="0" animBg="1"/>
      <p:bldP spid="520" grpId="0" animBg="1"/>
      <p:bldP spid="521" grpId="0" animBg="1"/>
      <p:bldP spid="522" grpId="0"/>
      <p:bldP spid="526" grpId="0" animBg="1"/>
      <p:bldP spid="527" grpId="0" animBg="1"/>
      <p:bldP spid="528" grpId="0" animBg="1"/>
      <p:bldP spid="529" grpId="0" animBg="1"/>
      <p:bldP spid="530" grpId="0" animBg="1"/>
      <p:bldP spid="531" grpId="0" animBg="1"/>
      <p:bldP spid="5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7</a:t>
            </a:fld>
            <a:endParaRPr lang="he-IL" sz="1800" dirty="0">
              <a:solidFill>
                <a:schemeClr val="bg2"/>
              </a:solidFill>
              <a:cs typeface="Arial" pitchFamily="34" charset="0"/>
            </a:endParaRPr>
          </a:p>
        </p:txBody>
      </p:sp>
      <p:sp>
        <p:nvSpPr>
          <p:cNvPr id="8" name="TextBox 7"/>
          <p:cNvSpPr txBox="1"/>
          <p:nvPr/>
        </p:nvSpPr>
        <p:spPr>
          <a:xfrm>
            <a:off x="1500227" y="311987"/>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IDF Defense Concept – Basic Elements</a:t>
            </a:r>
            <a:endParaRPr lang="en-US" sz="2000" b="1" dirty="0">
              <a:effectLst>
                <a:outerShdw blurRad="38100" dist="38100" dir="2700000" algn="tl">
                  <a:srgbClr val="000000">
                    <a:alpha val="43137"/>
                  </a:srgbClr>
                </a:outerShdw>
              </a:effectLst>
            </a:endParaRPr>
          </a:p>
          <a:p>
            <a:pPr algn="just" rtl="0">
              <a:defRPr/>
            </a:pPr>
            <a:endParaRPr lang="en-US" sz="1400" u="sng" dirty="0"/>
          </a:p>
          <a:p>
            <a:pPr algn="just" rtl="0">
              <a:defRPr/>
            </a:pPr>
            <a:endParaRPr lang="en-US" sz="1400" dirty="0"/>
          </a:p>
        </p:txBody>
      </p:sp>
      <p:sp>
        <p:nvSpPr>
          <p:cNvPr id="6" name="מלבן 5"/>
          <p:cNvSpPr/>
          <p:nvPr/>
        </p:nvSpPr>
        <p:spPr>
          <a:xfrm>
            <a:off x="214282" y="1359159"/>
            <a:ext cx="7000924" cy="3927229"/>
          </a:xfrm>
          <a:prstGeom prst="rect">
            <a:avLst/>
          </a:prstGeom>
          <a:solidFill>
            <a:srgbClr val="5C94EE"/>
          </a:solidFill>
          <a:ln>
            <a:solidFill>
              <a:schemeClr val="bg1"/>
            </a:solidFill>
          </a:ln>
          <a:effectLst>
            <a:outerShdw blurRad="50800" dist="50800" dir="5400000" algn="ctr" rotWithShape="0">
              <a:schemeClr val="bg1"/>
            </a:outerShdw>
          </a:effectLst>
        </p:spPr>
        <p:txBody>
          <a:bodyPr wrap="square">
            <a:spAutoFit/>
          </a:bodyPr>
          <a:lstStyle/>
          <a:p>
            <a:pPr algn="just" rtl="0" eaLnBrk="0" hangingPunct="0">
              <a:lnSpc>
                <a:spcPct val="110000"/>
              </a:lnSpc>
              <a:spcBef>
                <a:spcPct val="20000"/>
              </a:spcBef>
              <a:buClr>
                <a:schemeClr val="accent6">
                  <a:lumMod val="75000"/>
                </a:schemeClr>
              </a:buClr>
              <a:buSzPct val="75000"/>
              <a:buFont typeface="Wingdings" pitchFamily="2" charset="2"/>
              <a:buChar char="Ø"/>
            </a:pPr>
            <a:r>
              <a:rPr lang="en-US" sz="2800" b="1" dirty="0" smtClean="0">
                <a:latin typeface="+mn-lt"/>
                <a:cs typeface="Times New Roman" pitchFamily="18" charset="0"/>
              </a:rPr>
              <a:t>Deterrence</a:t>
            </a:r>
          </a:p>
          <a:p>
            <a:pPr algn="just" rtl="0" eaLnBrk="0" hangingPunct="0">
              <a:lnSpc>
                <a:spcPct val="110000"/>
              </a:lnSpc>
              <a:spcBef>
                <a:spcPct val="20000"/>
              </a:spcBef>
              <a:buClr>
                <a:schemeClr val="accent6">
                  <a:lumMod val="75000"/>
                </a:schemeClr>
              </a:buClr>
              <a:buSzPct val="75000"/>
            </a:pPr>
            <a:endParaRPr lang="en-US" sz="2800" b="1" dirty="0" smtClean="0">
              <a:latin typeface="+mn-lt"/>
              <a:cs typeface="Times New Roman" pitchFamily="18" charset="0"/>
            </a:endParaRPr>
          </a:p>
          <a:p>
            <a:pPr algn="just" rtl="0" eaLnBrk="0" hangingPunct="0">
              <a:lnSpc>
                <a:spcPct val="110000"/>
              </a:lnSpc>
              <a:spcBef>
                <a:spcPct val="20000"/>
              </a:spcBef>
              <a:buClr>
                <a:schemeClr val="accent6">
                  <a:lumMod val="75000"/>
                </a:schemeClr>
              </a:buClr>
              <a:buSzPct val="75000"/>
              <a:buFont typeface="Wingdings" pitchFamily="2" charset="2"/>
              <a:buChar char="Ø"/>
            </a:pPr>
            <a:r>
              <a:rPr lang="en-US" sz="2800" b="1" dirty="0" smtClean="0">
                <a:latin typeface="+mn-lt"/>
                <a:cs typeface="Times New Roman" pitchFamily="18" charset="0"/>
              </a:rPr>
              <a:t>Early Warning</a:t>
            </a:r>
          </a:p>
          <a:p>
            <a:pPr algn="just" rtl="0" eaLnBrk="0" hangingPunct="0">
              <a:lnSpc>
                <a:spcPct val="110000"/>
              </a:lnSpc>
              <a:spcBef>
                <a:spcPct val="20000"/>
              </a:spcBef>
              <a:buClr>
                <a:schemeClr val="accent6">
                  <a:lumMod val="75000"/>
                </a:schemeClr>
              </a:buClr>
              <a:buSzPct val="75000"/>
              <a:buFont typeface="Wingdings" pitchFamily="2" charset="2"/>
              <a:buChar char="Ø"/>
            </a:pPr>
            <a:endParaRPr lang="en-US" sz="2800" b="1" dirty="0" smtClean="0">
              <a:latin typeface="+mn-lt"/>
              <a:cs typeface="Times New Roman" pitchFamily="18" charset="0"/>
            </a:endParaRPr>
          </a:p>
          <a:p>
            <a:pPr algn="just" rtl="0" eaLnBrk="0" hangingPunct="0">
              <a:lnSpc>
                <a:spcPct val="110000"/>
              </a:lnSpc>
              <a:spcBef>
                <a:spcPct val="20000"/>
              </a:spcBef>
              <a:buClr>
                <a:schemeClr val="accent6">
                  <a:lumMod val="75000"/>
                </a:schemeClr>
              </a:buClr>
              <a:buSzPct val="75000"/>
              <a:buFont typeface="Wingdings" pitchFamily="2" charset="2"/>
              <a:buChar char="Ø"/>
            </a:pPr>
            <a:r>
              <a:rPr lang="en-US" sz="2800" b="1" dirty="0" smtClean="0">
                <a:latin typeface="+mn-lt"/>
                <a:cs typeface="Times New Roman" pitchFamily="18" charset="0"/>
              </a:rPr>
              <a:t>Decisive Operational Capabilities</a:t>
            </a:r>
          </a:p>
          <a:p>
            <a:pPr algn="just" rtl="0" eaLnBrk="0" hangingPunct="0">
              <a:lnSpc>
                <a:spcPct val="110000"/>
              </a:lnSpc>
              <a:spcBef>
                <a:spcPct val="20000"/>
              </a:spcBef>
              <a:buClr>
                <a:schemeClr val="accent6">
                  <a:lumMod val="75000"/>
                </a:schemeClr>
              </a:buClr>
              <a:buSzPct val="75000"/>
              <a:buFont typeface="Wingdings" pitchFamily="2" charset="2"/>
              <a:buChar char="Ø"/>
            </a:pPr>
            <a:endParaRPr lang="en-US" sz="2800" b="1" dirty="0" smtClean="0">
              <a:latin typeface="+mn-lt"/>
              <a:cs typeface="Times New Roman" pitchFamily="18" charset="0"/>
            </a:endParaRPr>
          </a:p>
          <a:p>
            <a:pPr algn="just" rtl="0" eaLnBrk="0" hangingPunct="0">
              <a:lnSpc>
                <a:spcPct val="110000"/>
              </a:lnSpc>
              <a:spcBef>
                <a:spcPct val="20000"/>
              </a:spcBef>
              <a:buClr>
                <a:schemeClr val="accent6">
                  <a:lumMod val="75000"/>
                </a:schemeClr>
              </a:buClr>
              <a:buSzPct val="75000"/>
              <a:buFont typeface="Wingdings" pitchFamily="2" charset="2"/>
              <a:buChar char="Ø"/>
            </a:pPr>
            <a:r>
              <a:rPr lang="en-US" sz="2800" b="1" dirty="0" smtClean="0">
                <a:latin typeface="+mn-lt"/>
                <a:cs typeface="Times New Roman" pitchFamily="18" charset="0"/>
              </a:rPr>
              <a:t>Home-Front defense</a:t>
            </a:r>
            <a:endParaRPr lang="en-US" sz="2400" b="1"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8</a:t>
            </a:fld>
            <a:endParaRPr lang="he-IL" sz="1800" dirty="0">
              <a:solidFill>
                <a:schemeClr val="bg2"/>
              </a:solidFill>
              <a:cs typeface="Arial" pitchFamily="34" charset="0"/>
            </a:endParaRPr>
          </a:p>
        </p:txBody>
      </p:sp>
      <p:sp>
        <p:nvSpPr>
          <p:cNvPr id="8" name="TextBox 7"/>
          <p:cNvSpPr txBox="1"/>
          <p:nvPr/>
        </p:nvSpPr>
        <p:spPr>
          <a:xfrm>
            <a:off x="1571665" y="250432"/>
            <a:ext cx="8715375" cy="892552"/>
          </a:xfrm>
          <a:prstGeom prst="rect">
            <a:avLst/>
          </a:prstGeom>
          <a:noFill/>
        </p:spPr>
        <p:txBody>
          <a:bodyPr rtlCol="1">
            <a:spAutoFit/>
          </a:bodyPr>
          <a:lstStyle/>
          <a:p>
            <a:pPr algn="l" rtl="0">
              <a:defRPr/>
            </a:pPr>
            <a:r>
              <a:rPr lang="en-US" sz="2400" b="1" dirty="0" smtClean="0">
                <a:effectLst>
                  <a:outerShdw blurRad="38100" dist="38100" dir="2700000" algn="tl">
                    <a:srgbClr val="000000">
                      <a:alpha val="43137"/>
                    </a:srgbClr>
                  </a:outerShdw>
                </a:effectLst>
              </a:rPr>
              <a:t>MOD and IDF Relations</a:t>
            </a:r>
            <a:endParaRPr lang="en-US" sz="2400" dirty="0"/>
          </a:p>
          <a:p>
            <a:pPr algn="just" rtl="0">
              <a:defRPr/>
            </a:pPr>
            <a:endParaRPr lang="en-US" sz="1400" u="sng" dirty="0"/>
          </a:p>
          <a:p>
            <a:pPr algn="just" rtl="0">
              <a:defRPr/>
            </a:pPr>
            <a:endParaRPr lang="en-US" sz="1400" dirty="0"/>
          </a:p>
        </p:txBody>
      </p:sp>
      <p:sp>
        <p:nvSpPr>
          <p:cNvPr id="9" name="מלבן מעוגל 8"/>
          <p:cNvSpPr/>
          <p:nvPr/>
        </p:nvSpPr>
        <p:spPr>
          <a:xfrm>
            <a:off x="2857488" y="1142984"/>
            <a:ext cx="3429024"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Government of the State of Israel</a:t>
            </a:r>
            <a:endParaRPr lang="he-IL" b="1" dirty="0">
              <a:solidFill>
                <a:schemeClr val="tx1"/>
              </a:solidFill>
            </a:endParaRPr>
          </a:p>
        </p:txBody>
      </p:sp>
      <p:sp>
        <p:nvSpPr>
          <p:cNvPr id="10" name="מלבן מעוגל 9"/>
          <p:cNvSpPr/>
          <p:nvPr/>
        </p:nvSpPr>
        <p:spPr>
          <a:xfrm>
            <a:off x="2857488" y="2214554"/>
            <a:ext cx="3429024"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Minister of Defense</a:t>
            </a:r>
            <a:endParaRPr lang="he-IL" dirty="0">
              <a:solidFill>
                <a:schemeClr val="tx1"/>
              </a:solidFill>
            </a:endParaRPr>
          </a:p>
        </p:txBody>
      </p:sp>
      <p:sp>
        <p:nvSpPr>
          <p:cNvPr id="12" name="מלבן מעוגל 11"/>
          <p:cNvSpPr/>
          <p:nvPr/>
        </p:nvSpPr>
        <p:spPr>
          <a:xfrm>
            <a:off x="3464711" y="5500702"/>
            <a:ext cx="2214578"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Joint Bodies</a:t>
            </a:r>
            <a:endParaRPr lang="he-IL" dirty="0"/>
          </a:p>
        </p:txBody>
      </p:sp>
      <p:sp>
        <p:nvSpPr>
          <p:cNvPr id="13" name="מלבן מעוגל 12"/>
          <p:cNvSpPr/>
          <p:nvPr/>
        </p:nvSpPr>
        <p:spPr>
          <a:xfrm>
            <a:off x="928662" y="3643314"/>
            <a:ext cx="2000264" cy="142876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MOD</a:t>
            </a:r>
            <a:endParaRPr lang="he-IL" sz="2400" dirty="0"/>
          </a:p>
        </p:txBody>
      </p:sp>
      <p:sp>
        <p:nvSpPr>
          <p:cNvPr id="14" name="מלבן מעוגל 13"/>
          <p:cNvSpPr/>
          <p:nvPr/>
        </p:nvSpPr>
        <p:spPr>
          <a:xfrm>
            <a:off x="6143636" y="3643314"/>
            <a:ext cx="2000264" cy="142876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IDF</a:t>
            </a:r>
            <a:endParaRPr lang="he-IL" sz="2400" dirty="0"/>
          </a:p>
        </p:txBody>
      </p:sp>
      <p:cxnSp>
        <p:nvCxnSpPr>
          <p:cNvPr id="16" name="מחבר ישר 15"/>
          <p:cNvCxnSpPr>
            <a:stCxn id="13" idx="3"/>
            <a:endCxn id="14" idx="1"/>
          </p:cNvCxnSpPr>
          <p:nvPr/>
        </p:nvCxnSpPr>
        <p:spPr>
          <a:xfrm>
            <a:off x="2928926" y="4357694"/>
            <a:ext cx="321471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מחבר ישר 16"/>
          <p:cNvCxnSpPr>
            <a:stCxn id="13" idx="0"/>
            <a:endCxn id="10" idx="2"/>
          </p:cNvCxnSpPr>
          <p:nvPr/>
        </p:nvCxnSpPr>
        <p:spPr>
          <a:xfrm rot="5400000" flipH="1" flipV="1">
            <a:off x="2857488" y="1928802"/>
            <a:ext cx="785818" cy="2643206"/>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מחבר ישר 19"/>
          <p:cNvCxnSpPr>
            <a:stCxn id="10" idx="2"/>
            <a:endCxn id="14" idx="0"/>
          </p:cNvCxnSpPr>
          <p:nvPr/>
        </p:nvCxnSpPr>
        <p:spPr>
          <a:xfrm rot="16200000" flipH="1">
            <a:off x="5464975" y="1964521"/>
            <a:ext cx="785818" cy="2571768"/>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מחבר ישר 20"/>
          <p:cNvCxnSpPr>
            <a:stCxn id="10" idx="0"/>
            <a:endCxn id="9" idx="2"/>
          </p:cNvCxnSpPr>
          <p:nvPr/>
        </p:nvCxnSpPr>
        <p:spPr>
          <a:xfrm rot="5400000" flipH="1" flipV="1">
            <a:off x="4357686" y="2000240"/>
            <a:ext cx="428628"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מחבר ישר 21"/>
          <p:cNvCxnSpPr>
            <a:stCxn id="13" idx="2"/>
            <a:endCxn id="12" idx="1"/>
          </p:cNvCxnSpPr>
          <p:nvPr/>
        </p:nvCxnSpPr>
        <p:spPr>
          <a:xfrm rot="16200000" flipH="1">
            <a:off x="2321703" y="4679164"/>
            <a:ext cx="750099" cy="1535917"/>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מחבר ישר 22"/>
          <p:cNvCxnSpPr>
            <a:stCxn id="12" idx="3"/>
            <a:endCxn id="14" idx="2"/>
          </p:cNvCxnSpPr>
          <p:nvPr/>
        </p:nvCxnSpPr>
        <p:spPr>
          <a:xfrm flipV="1">
            <a:off x="5679289" y="5072074"/>
            <a:ext cx="1464479" cy="750099"/>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F50030FC-B0FB-4CE1-ACEE-E6F57A60E344}" type="slidenum">
              <a:rPr lang="he-IL" sz="1800" smtClean="0">
                <a:solidFill>
                  <a:schemeClr val="bg2"/>
                </a:solidFill>
                <a:cs typeface="Arial" pitchFamily="34" charset="0"/>
              </a:rPr>
              <a:pPr>
                <a:defRPr/>
              </a:pPr>
              <a:t>9</a:t>
            </a:fld>
            <a:endParaRPr lang="he-IL" sz="1800" dirty="0">
              <a:solidFill>
                <a:schemeClr val="bg2"/>
              </a:solidFill>
              <a:cs typeface="Arial" pitchFamily="34" charset="0"/>
            </a:endParaRPr>
          </a:p>
        </p:txBody>
      </p:sp>
      <p:sp>
        <p:nvSpPr>
          <p:cNvPr id="8" name="TextBox 7"/>
          <p:cNvSpPr txBox="1"/>
          <p:nvPr/>
        </p:nvSpPr>
        <p:spPr>
          <a:xfrm>
            <a:off x="1571665" y="342765"/>
            <a:ext cx="8715375" cy="830997"/>
          </a:xfrm>
          <a:prstGeom prst="rect">
            <a:avLst/>
          </a:prstGeom>
          <a:noFill/>
        </p:spPr>
        <p:txBody>
          <a:bodyPr rtlCol="1">
            <a:spAutoFit/>
          </a:bodyPr>
          <a:lstStyle/>
          <a:p>
            <a:pPr algn="l" rtl="0">
              <a:defRPr/>
            </a:pPr>
            <a:r>
              <a:rPr lang="en-US" sz="2000" b="1" dirty="0" smtClean="0">
                <a:effectLst>
                  <a:outerShdw blurRad="38100" dist="38100" dir="2700000" algn="tl">
                    <a:srgbClr val="000000">
                      <a:alpha val="43137"/>
                    </a:srgbClr>
                  </a:outerShdw>
                </a:effectLst>
              </a:rPr>
              <a:t>Israeli Defense and Security Community</a:t>
            </a:r>
            <a:endParaRPr lang="en-US" sz="2000" dirty="0"/>
          </a:p>
          <a:p>
            <a:pPr algn="just" rtl="0">
              <a:defRPr/>
            </a:pPr>
            <a:endParaRPr lang="en-US" sz="1400" u="sng" dirty="0"/>
          </a:p>
          <a:p>
            <a:pPr algn="just" rtl="0">
              <a:defRPr/>
            </a:pPr>
            <a:endParaRPr lang="en-US" sz="1400" dirty="0"/>
          </a:p>
        </p:txBody>
      </p:sp>
      <p:sp>
        <p:nvSpPr>
          <p:cNvPr id="19" name="מלבן 18"/>
          <p:cNvSpPr/>
          <p:nvPr/>
        </p:nvSpPr>
        <p:spPr>
          <a:xfrm>
            <a:off x="5000628" y="3500438"/>
            <a:ext cx="3714776" cy="23574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857224" y="3500438"/>
            <a:ext cx="3714776" cy="235745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מעוגל 28"/>
          <p:cNvSpPr/>
          <p:nvPr/>
        </p:nvSpPr>
        <p:spPr>
          <a:xfrm>
            <a:off x="2928926" y="3714752"/>
            <a:ext cx="1571636"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err="1" smtClean="0">
                <a:solidFill>
                  <a:schemeClr val="tx1"/>
                </a:solidFill>
              </a:rPr>
              <a:t>Mossad</a:t>
            </a:r>
            <a:endParaRPr lang="he-IL" sz="1400" b="1" dirty="0">
              <a:solidFill>
                <a:schemeClr val="tx1"/>
              </a:solidFill>
            </a:endParaRPr>
          </a:p>
        </p:txBody>
      </p:sp>
      <p:sp>
        <p:nvSpPr>
          <p:cNvPr id="30" name="מלבן מעוגל 29"/>
          <p:cNvSpPr/>
          <p:nvPr/>
        </p:nvSpPr>
        <p:spPr>
          <a:xfrm>
            <a:off x="1214414" y="4786322"/>
            <a:ext cx="1571636"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rPr>
              <a:t>Center for Political Research</a:t>
            </a:r>
            <a:endParaRPr lang="he-IL" sz="1400" b="1" dirty="0">
              <a:solidFill>
                <a:schemeClr val="tx1"/>
              </a:solidFill>
            </a:endParaRPr>
          </a:p>
        </p:txBody>
      </p:sp>
      <p:sp>
        <p:nvSpPr>
          <p:cNvPr id="31" name="מלבן מעוגל 30"/>
          <p:cNvSpPr/>
          <p:nvPr/>
        </p:nvSpPr>
        <p:spPr>
          <a:xfrm>
            <a:off x="1214414" y="3714752"/>
            <a:ext cx="1571636"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rPr>
              <a:t>ISA (</a:t>
            </a:r>
            <a:r>
              <a:rPr lang="en-US" sz="1400" b="1" dirty="0" err="1" smtClean="0">
                <a:solidFill>
                  <a:schemeClr val="tx1"/>
                </a:solidFill>
              </a:rPr>
              <a:t>Shabak</a:t>
            </a:r>
            <a:r>
              <a:rPr lang="en-US" sz="1400" b="1" dirty="0" smtClean="0">
                <a:solidFill>
                  <a:schemeClr val="tx1"/>
                </a:solidFill>
              </a:rPr>
              <a:t>)</a:t>
            </a:r>
            <a:endParaRPr lang="he-IL" sz="1400" b="1" dirty="0">
              <a:solidFill>
                <a:schemeClr val="tx1"/>
              </a:solidFill>
            </a:endParaRPr>
          </a:p>
        </p:txBody>
      </p:sp>
      <p:sp>
        <p:nvSpPr>
          <p:cNvPr id="32" name="מלבן מעוגל 31"/>
          <p:cNvSpPr/>
          <p:nvPr/>
        </p:nvSpPr>
        <p:spPr>
          <a:xfrm>
            <a:off x="2928926" y="4786322"/>
            <a:ext cx="1571636"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rPr>
              <a:t>Military Intelligence</a:t>
            </a:r>
            <a:endParaRPr lang="he-IL" sz="1400" b="1" dirty="0">
              <a:solidFill>
                <a:schemeClr val="tx1"/>
              </a:solidFill>
            </a:endParaRPr>
          </a:p>
        </p:txBody>
      </p:sp>
      <p:sp>
        <p:nvSpPr>
          <p:cNvPr id="33" name="מלבן מעוגל 32"/>
          <p:cNvSpPr/>
          <p:nvPr/>
        </p:nvSpPr>
        <p:spPr>
          <a:xfrm>
            <a:off x="5357818" y="3714752"/>
            <a:ext cx="1571636"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rPr>
              <a:t>NEMA</a:t>
            </a:r>
            <a:endParaRPr lang="he-IL" sz="1400" b="1" dirty="0">
              <a:solidFill>
                <a:schemeClr val="tx1"/>
              </a:solidFill>
            </a:endParaRPr>
          </a:p>
        </p:txBody>
      </p:sp>
      <p:sp>
        <p:nvSpPr>
          <p:cNvPr id="34" name="מלבן מעוגל 33"/>
          <p:cNvSpPr/>
          <p:nvPr/>
        </p:nvSpPr>
        <p:spPr>
          <a:xfrm>
            <a:off x="7072330" y="3714752"/>
            <a:ext cx="1571636"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rPr>
              <a:t>Police</a:t>
            </a:r>
            <a:endParaRPr lang="he-IL" sz="1400" b="1" dirty="0">
              <a:solidFill>
                <a:schemeClr val="tx1"/>
              </a:solidFill>
            </a:endParaRPr>
          </a:p>
        </p:txBody>
      </p:sp>
      <p:sp>
        <p:nvSpPr>
          <p:cNvPr id="35" name="מלבן מעוגל 34"/>
          <p:cNvSpPr/>
          <p:nvPr/>
        </p:nvSpPr>
        <p:spPr>
          <a:xfrm>
            <a:off x="5357818" y="4786322"/>
            <a:ext cx="1571636" cy="7143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rPr>
              <a:t>Home Front Command</a:t>
            </a:r>
            <a:endParaRPr lang="he-IL" sz="1400" b="1" dirty="0">
              <a:solidFill>
                <a:schemeClr val="tx1"/>
              </a:solidFill>
            </a:endParaRPr>
          </a:p>
        </p:txBody>
      </p:sp>
      <p:sp>
        <p:nvSpPr>
          <p:cNvPr id="36" name="TextBox 35"/>
          <p:cNvSpPr txBox="1"/>
          <p:nvPr/>
        </p:nvSpPr>
        <p:spPr>
          <a:xfrm>
            <a:off x="1428728" y="5572140"/>
            <a:ext cx="2612428" cy="338554"/>
          </a:xfrm>
          <a:prstGeom prst="rect">
            <a:avLst/>
          </a:prstGeom>
          <a:noFill/>
        </p:spPr>
        <p:txBody>
          <a:bodyPr vert="horz" wrap="square" rtlCol="1">
            <a:spAutoFit/>
          </a:bodyPr>
          <a:lstStyle/>
          <a:p>
            <a:pPr algn="ctr" rtl="0"/>
            <a:r>
              <a:rPr lang="en-US" sz="1600" dirty="0" smtClean="0">
                <a:solidFill>
                  <a:schemeClr val="bg1"/>
                </a:solidFill>
              </a:rPr>
              <a:t>Intelligence Community</a:t>
            </a:r>
            <a:endParaRPr lang="he-IL" sz="1600" dirty="0">
              <a:solidFill>
                <a:schemeClr val="bg1"/>
              </a:solidFill>
            </a:endParaRPr>
          </a:p>
        </p:txBody>
      </p:sp>
      <p:sp>
        <p:nvSpPr>
          <p:cNvPr id="37" name="TextBox 36"/>
          <p:cNvSpPr txBox="1"/>
          <p:nvPr/>
        </p:nvSpPr>
        <p:spPr>
          <a:xfrm>
            <a:off x="5715008" y="5572140"/>
            <a:ext cx="2431151" cy="338554"/>
          </a:xfrm>
          <a:prstGeom prst="rect">
            <a:avLst/>
          </a:prstGeom>
          <a:noFill/>
        </p:spPr>
        <p:txBody>
          <a:bodyPr vert="horz" wrap="square" rtlCol="1">
            <a:spAutoFit/>
          </a:bodyPr>
          <a:lstStyle/>
          <a:p>
            <a:pPr algn="ctr" rtl="0"/>
            <a:r>
              <a:rPr lang="en-US" sz="1600" dirty="0" smtClean="0">
                <a:solidFill>
                  <a:schemeClr val="bg1"/>
                </a:solidFill>
              </a:rPr>
              <a:t>Homeland Security</a:t>
            </a:r>
            <a:endParaRPr lang="he-IL" sz="1600" dirty="0">
              <a:solidFill>
                <a:schemeClr val="bg1"/>
              </a:solidFill>
            </a:endParaRPr>
          </a:p>
        </p:txBody>
      </p:sp>
      <p:sp>
        <p:nvSpPr>
          <p:cNvPr id="38" name="מלבן מעוגל 37"/>
          <p:cNvSpPr/>
          <p:nvPr/>
        </p:nvSpPr>
        <p:spPr>
          <a:xfrm>
            <a:off x="3357554" y="5929330"/>
            <a:ext cx="2857520" cy="500066"/>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bg1"/>
                </a:solidFill>
              </a:rPr>
              <a:t>Defense Industries</a:t>
            </a:r>
            <a:endParaRPr lang="he-IL" sz="1400" b="1" dirty="0">
              <a:solidFill>
                <a:schemeClr val="bg1"/>
              </a:solidFill>
            </a:endParaRPr>
          </a:p>
        </p:txBody>
      </p:sp>
      <p:sp>
        <p:nvSpPr>
          <p:cNvPr id="40" name="מלבן מעוגל 39"/>
          <p:cNvSpPr/>
          <p:nvPr/>
        </p:nvSpPr>
        <p:spPr>
          <a:xfrm>
            <a:off x="2857488" y="785794"/>
            <a:ext cx="3429024" cy="642942"/>
          </a:xfrm>
          <a:prstGeom prst="roundRect">
            <a:avLst/>
          </a:prstGeom>
          <a:solidFill>
            <a:srgbClr val="5C94E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Prime Minister, Government, Cabinet</a:t>
            </a:r>
            <a:endParaRPr lang="he-IL" b="1" dirty="0">
              <a:solidFill>
                <a:schemeClr val="tx1"/>
              </a:solidFill>
            </a:endParaRPr>
          </a:p>
        </p:txBody>
      </p:sp>
      <p:cxnSp>
        <p:nvCxnSpPr>
          <p:cNvPr id="41" name="מחבר ישר 40"/>
          <p:cNvCxnSpPr/>
          <p:nvPr/>
        </p:nvCxnSpPr>
        <p:spPr>
          <a:xfrm>
            <a:off x="1071538" y="1714488"/>
            <a:ext cx="678661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מחבר ישר 41"/>
          <p:cNvCxnSpPr>
            <a:stCxn id="40" idx="2"/>
          </p:cNvCxnSpPr>
          <p:nvPr/>
        </p:nvCxnSpPr>
        <p:spPr>
          <a:xfrm rot="5400000">
            <a:off x="4429124" y="1571612"/>
            <a:ext cx="28575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מלבן מעוגל 46"/>
          <p:cNvSpPr/>
          <p:nvPr/>
        </p:nvSpPr>
        <p:spPr>
          <a:xfrm>
            <a:off x="4572000" y="1857364"/>
            <a:ext cx="1571636" cy="71438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bg1"/>
                </a:solidFill>
              </a:rPr>
              <a:t>Minister of Defense</a:t>
            </a:r>
            <a:endParaRPr lang="he-IL" sz="1400" b="1" dirty="0">
              <a:solidFill>
                <a:schemeClr val="bg1"/>
              </a:solidFill>
            </a:endParaRPr>
          </a:p>
        </p:txBody>
      </p:sp>
      <p:sp>
        <p:nvSpPr>
          <p:cNvPr id="48" name="מלבן מעוגל 47"/>
          <p:cNvSpPr/>
          <p:nvPr/>
        </p:nvSpPr>
        <p:spPr>
          <a:xfrm>
            <a:off x="285720" y="1857364"/>
            <a:ext cx="1571636" cy="71438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bg1"/>
                </a:solidFill>
              </a:rPr>
              <a:t>Minister of Foreign Affairs</a:t>
            </a:r>
            <a:endParaRPr lang="he-IL" sz="1400" b="1" dirty="0">
              <a:solidFill>
                <a:schemeClr val="bg1"/>
              </a:solidFill>
            </a:endParaRPr>
          </a:p>
        </p:txBody>
      </p:sp>
      <p:sp>
        <p:nvSpPr>
          <p:cNvPr id="49" name="מלבן מעוגל 48"/>
          <p:cNvSpPr/>
          <p:nvPr/>
        </p:nvSpPr>
        <p:spPr>
          <a:xfrm>
            <a:off x="7072330" y="1857364"/>
            <a:ext cx="1571636" cy="71438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bg1"/>
                </a:solidFill>
              </a:rPr>
              <a:t>Minister of Internal Security</a:t>
            </a:r>
            <a:endParaRPr lang="he-IL" sz="1400" b="1" dirty="0">
              <a:solidFill>
                <a:schemeClr val="bg1"/>
              </a:solidFill>
            </a:endParaRPr>
          </a:p>
        </p:txBody>
      </p:sp>
      <p:sp>
        <p:nvSpPr>
          <p:cNvPr id="50" name="מלבן מעוגל 49"/>
          <p:cNvSpPr/>
          <p:nvPr/>
        </p:nvSpPr>
        <p:spPr>
          <a:xfrm>
            <a:off x="7072330" y="928670"/>
            <a:ext cx="1571636" cy="71438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bg1"/>
                </a:solidFill>
              </a:rPr>
              <a:t>NSC</a:t>
            </a:r>
            <a:endParaRPr lang="he-IL" sz="1400" b="1" dirty="0">
              <a:solidFill>
                <a:schemeClr val="bg1"/>
              </a:solidFill>
            </a:endParaRPr>
          </a:p>
        </p:txBody>
      </p:sp>
      <p:cxnSp>
        <p:nvCxnSpPr>
          <p:cNvPr id="57" name="מחבר ישר 56"/>
          <p:cNvCxnSpPr>
            <a:stCxn id="50" idx="2"/>
            <a:endCxn id="49" idx="0"/>
          </p:cNvCxnSpPr>
          <p:nvPr/>
        </p:nvCxnSpPr>
        <p:spPr>
          <a:xfrm rot="5400000">
            <a:off x="7750991" y="1750207"/>
            <a:ext cx="21431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מחבר ישר 60"/>
          <p:cNvCxnSpPr>
            <a:endCxn id="48" idx="0"/>
          </p:cNvCxnSpPr>
          <p:nvPr/>
        </p:nvCxnSpPr>
        <p:spPr>
          <a:xfrm rot="5400000">
            <a:off x="1000100" y="1785926"/>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6" name="מלבן מעוגל 65"/>
          <p:cNvSpPr/>
          <p:nvPr/>
        </p:nvSpPr>
        <p:spPr>
          <a:xfrm>
            <a:off x="5643570" y="2786058"/>
            <a:ext cx="1643074"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bg1"/>
                </a:solidFill>
              </a:rPr>
              <a:t>Minister of Home Front Defense</a:t>
            </a:r>
            <a:endParaRPr lang="he-IL" sz="1400" b="1" dirty="0">
              <a:solidFill>
                <a:schemeClr val="bg1"/>
              </a:solidFill>
            </a:endParaRPr>
          </a:p>
        </p:txBody>
      </p:sp>
      <p:sp>
        <p:nvSpPr>
          <p:cNvPr id="67" name="מלבן מעוגל 66"/>
          <p:cNvSpPr/>
          <p:nvPr/>
        </p:nvSpPr>
        <p:spPr>
          <a:xfrm>
            <a:off x="3857620" y="2786058"/>
            <a:ext cx="1571636" cy="64294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bg1"/>
                </a:solidFill>
              </a:rPr>
              <a:t>IDF</a:t>
            </a:r>
            <a:endParaRPr lang="he-IL" sz="1400" b="1" dirty="0">
              <a:solidFill>
                <a:schemeClr val="bg1"/>
              </a:solidFill>
            </a:endParaRPr>
          </a:p>
        </p:txBody>
      </p:sp>
      <p:cxnSp>
        <p:nvCxnSpPr>
          <p:cNvPr id="68" name="מחבר ישר 67"/>
          <p:cNvCxnSpPr>
            <a:stCxn id="47" idx="0"/>
          </p:cNvCxnSpPr>
          <p:nvPr/>
        </p:nvCxnSpPr>
        <p:spPr>
          <a:xfrm rot="5400000" flipH="1" flipV="1">
            <a:off x="5286380" y="1785926"/>
            <a:ext cx="142876"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מחבר ישר 76"/>
          <p:cNvCxnSpPr>
            <a:stCxn id="49" idx="2"/>
            <a:endCxn id="34" idx="0"/>
          </p:cNvCxnSpPr>
          <p:nvPr/>
        </p:nvCxnSpPr>
        <p:spPr>
          <a:xfrm rot="5400000">
            <a:off x="7286644" y="3143248"/>
            <a:ext cx="1143008"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1" name="מחבר ישר 80"/>
          <p:cNvCxnSpPr/>
          <p:nvPr/>
        </p:nvCxnSpPr>
        <p:spPr>
          <a:xfrm rot="5400000">
            <a:off x="3786182" y="4286256"/>
            <a:ext cx="1714512"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4" name="מחבר ישר 83"/>
          <p:cNvCxnSpPr>
            <a:stCxn id="35" idx="1"/>
          </p:cNvCxnSpPr>
          <p:nvPr/>
        </p:nvCxnSpPr>
        <p:spPr>
          <a:xfrm rot="10800000">
            <a:off x="4643438" y="5143512"/>
            <a:ext cx="71438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0" name="מחבר ישר 89"/>
          <p:cNvCxnSpPr>
            <a:stCxn id="29" idx="2"/>
            <a:endCxn id="32" idx="0"/>
          </p:cNvCxnSpPr>
          <p:nvPr/>
        </p:nvCxnSpPr>
        <p:spPr>
          <a:xfrm rot="5400000">
            <a:off x="3536149" y="4607727"/>
            <a:ext cx="357190"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3" name="מחבר ישר 92"/>
          <p:cNvCxnSpPr/>
          <p:nvPr/>
        </p:nvCxnSpPr>
        <p:spPr>
          <a:xfrm>
            <a:off x="3714744" y="4572008"/>
            <a:ext cx="92869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0" name="מחבר מרפקי 99"/>
          <p:cNvCxnSpPr>
            <a:stCxn id="48" idx="1"/>
            <a:endCxn id="30" idx="1"/>
          </p:cNvCxnSpPr>
          <p:nvPr/>
        </p:nvCxnSpPr>
        <p:spPr>
          <a:xfrm rot="10800000" flipH="1" flipV="1">
            <a:off x="285720" y="2214554"/>
            <a:ext cx="928694" cy="2928958"/>
          </a:xfrm>
          <a:prstGeom prst="bentConnector3">
            <a:avLst>
              <a:gd name="adj1" fmla="val -11828"/>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מחבר ישר 103"/>
          <p:cNvCxnSpPr>
            <a:stCxn id="29" idx="0"/>
          </p:cNvCxnSpPr>
          <p:nvPr/>
        </p:nvCxnSpPr>
        <p:spPr>
          <a:xfrm rot="5400000" flipH="1" flipV="1">
            <a:off x="2714612" y="2714620"/>
            <a:ext cx="200026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7" name="מחבר ישר 106"/>
          <p:cNvCxnSpPr>
            <a:stCxn id="31" idx="0"/>
          </p:cNvCxnSpPr>
          <p:nvPr/>
        </p:nvCxnSpPr>
        <p:spPr>
          <a:xfrm rot="5400000" flipH="1" flipV="1">
            <a:off x="1000100" y="2714620"/>
            <a:ext cx="2000264" cy="0"/>
          </a:xfrm>
          <a:prstGeom prst="line">
            <a:avLst/>
          </a:prstGeom>
          <a:ln w="2540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מחבר מרפקי 53"/>
          <p:cNvCxnSpPr>
            <a:stCxn id="66" idx="2"/>
            <a:endCxn id="33" idx="0"/>
          </p:cNvCxnSpPr>
          <p:nvPr/>
        </p:nvCxnSpPr>
        <p:spPr>
          <a:xfrm rot="5400000">
            <a:off x="6161496" y="3411141"/>
            <a:ext cx="285752" cy="321471"/>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מחבר מרפקי 62"/>
          <p:cNvCxnSpPr>
            <a:stCxn id="47" idx="2"/>
            <a:endCxn id="67" idx="0"/>
          </p:cNvCxnSpPr>
          <p:nvPr/>
        </p:nvCxnSpPr>
        <p:spPr>
          <a:xfrm rot="5400000">
            <a:off x="4893471" y="2321711"/>
            <a:ext cx="214314" cy="714380"/>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מחבר מרפקי 68"/>
          <p:cNvCxnSpPr>
            <a:stCxn id="47" idx="2"/>
            <a:endCxn id="66" idx="0"/>
          </p:cNvCxnSpPr>
          <p:nvPr/>
        </p:nvCxnSpPr>
        <p:spPr>
          <a:xfrm rot="16200000" flipH="1">
            <a:off x="5804305" y="2125256"/>
            <a:ext cx="214314" cy="1107289"/>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range and Elegant">
  <a:themeElements>
    <a:clrScheme name="Orange and Elega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range and Elega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ange and Elega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and Elega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and Elega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and Elega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and Elega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and Elega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and Elega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and Elega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and Elega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and Elega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and Elega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and Elega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עיצוב ברירת מחדל">
  <a:themeElements>
    <a:clrScheme name="2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עיצוב ברירת מחדל">
      <a:majorFont>
        <a:latin typeface="Gill Sans M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עיצוב מותאם אישית">
  <a:themeElements>
    <a:clrScheme name="עיצוב מותאם אישית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מותאם אישית">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מותאם אישית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מותאם אישית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מותאם אישית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מותאם אישית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מותאם אישית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מותאם אישית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מותאם אישית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מותאם אישית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מותאם אישית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מותאם אישית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מותאם אישית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מותאם אישית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עיצוב מותאם אישית">
  <a:themeElements>
    <a:clrScheme name="1_עיצוב מותאם אישית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עיצוב מותאם אישית">
      <a:majorFont>
        <a:latin typeface="Arial"/>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יצוב מותאם אישית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מותאם אישית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מותאם אישית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מותאם אישית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מותאם אישית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מותאם אישית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מותאם אישית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מותאם אישית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מותאם אישית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מותאם אישית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מותאם אישית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מותאם אישית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צבאי" ma:contentTypeID="0x010100214BF1FBCF3128419752DC741B15AED4001141155C5F854C4584AF7979421FCAEE" ma:contentTypeVersion="3" ma:contentTypeDescription="" ma:contentTypeScope="" ma:versionID="03a7712713d4225b0290663102226b4b">
  <xsd:schema xmlns:xsd="http://www.w3.org/2001/XMLSchema" xmlns:p="http://schemas.microsoft.com/office/2006/metadata/properties" xmlns:ns2="4dc6fd04-5c7a-4498-ab38-1af7fcb3b5c7" targetNamespace="http://schemas.microsoft.com/office/2006/metadata/properties" ma:root="true" ma:fieldsID="aae62cbc36b32772934bb92ca004c9df" ns2:_="">
    <xsd:import namespace="4dc6fd04-5c7a-4498-ab38-1af7fcb3b5c7"/>
    <xsd:element name="properties">
      <xsd:complexType>
        <xsd:sequence>
          <xsd:element name="documentManagement">
            <xsd:complexType>
              <xsd:all>
                <xsd:element ref="ns2:סימוכין" minOccurs="0"/>
                <xsd:element ref="ns2:סיווג_x0020_מסמך" minOccurs="0"/>
                <xsd:element ref="ns2:תאריך_x0020_מסמך" minOccurs="0"/>
              </xsd:all>
            </xsd:complexType>
          </xsd:element>
        </xsd:sequence>
      </xsd:complexType>
    </xsd:element>
  </xsd:schema>
  <xsd:schema xmlns:xsd="http://www.w3.org/2001/XMLSchema" xmlns:dms="http://schemas.microsoft.com/office/2006/documentManagement/types" targetNamespace="4dc6fd04-5c7a-4498-ab38-1af7fcb3b5c7" elementFormDefault="qualified">
    <xsd:import namespace="http://schemas.microsoft.com/office/2006/documentManagement/types"/>
    <xsd:element name="סימוכין" ma:index="8" nillable="true" ma:displayName="סימוכין" ma:internalName="_x05e1__x05d9__x05de__x05d5__x05db__x05d9__x05df_">
      <xsd:simpleType>
        <xsd:restriction base="dms:Text">
          <xsd:maxLength value="255"/>
        </xsd:restriction>
      </xsd:simpleType>
    </xsd:element>
    <xsd:element name="סיווג_x0020_מסמך" ma:index="9" nillable="true" ma:displayName="סיווג מסמך" ma:default="שמור" ma:format="Dropdown" ma:internalName="_x05e1__x05d9__x05d5__x05d5__x05d2__x0020__x05de__x05e1__x05de__x05da_">
      <xsd:simpleType>
        <xsd:restriction base="dms:Choice">
          <xsd:enumeration value="בלמ&quot;ס"/>
          <xsd:enumeration value="שמור"/>
          <xsd:enumeration value="סודי"/>
          <xsd:enumeration value="סודי ביותר"/>
        </xsd:restriction>
      </xsd:simpleType>
    </xsd:element>
    <xsd:element name="תאריך_x0020_מסמך" ma:index="10" nillable="true" ma:displayName="תאריך מסמך" ma:default="[today]" ma:format="DateOnly" ma:internalName="_x05ea__x05d0__x05e8__x05d9__x05da__x0020__x05de__x05e1__x05de__x05da_">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ma:readOnly="true"/>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סיווג_x0020_מסמך xmlns="4dc6fd04-5c7a-4498-ab38-1af7fcb3b5c7">שמור</סיווג_x0020_מסמך>
    <תאריך_x0020_מסמך xmlns="4dc6fd04-5c7a-4498-ab38-1af7fcb3b5c7">2014-11-10T10:09:13+00:00</תאריך_x0020_מסמך>
    <סימוכין xmlns="4dc6fd04-5c7a-4498-ab38-1af7fcb3b5c7" xsi:nil="true"/>
  </documentManagement>
</p:properties>
</file>

<file path=customXml/itemProps1.xml><?xml version="1.0" encoding="utf-8"?>
<ds:datastoreItem xmlns:ds="http://schemas.openxmlformats.org/officeDocument/2006/customXml" ds:itemID="{8C3BAB03-7407-4FFB-B655-B2FE420416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c6fd04-5c7a-4498-ab38-1af7fcb3b5c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A5A72A7-EE47-44C0-8C17-5910ABF929E3}">
  <ds:schemaRefs>
    <ds:schemaRef ds:uri="http://schemas.microsoft.com/sharepoint/v3/contenttype/forms"/>
  </ds:schemaRefs>
</ds:datastoreItem>
</file>

<file path=customXml/itemProps3.xml><?xml version="1.0" encoding="utf-8"?>
<ds:datastoreItem xmlns:ds="http://schemas.openxmlformats.org/officeDocument/2006/customXml" ds:itemID="{8634A878-E6B3-45FD-9003-C1C528694F3F}">
  <ds:schemaRefs>
    <ds:schemaRef ds:uri="4dc6fd04-5c7a-4498-ab38-1af7fcb3b5c7"/>
    <ds:schemaRef ds:uri="http://schemas.microsoft.com/office/2006/metadata/properties"/>
    <ds:schemaRef ds:uri="http://www.w3.org/XML/1998/namespace"/>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519</TotalTime>
  <Words>3083</Words>
  <Application>Microsoft Office PowerPoint</Application>
  <PresentationFormat>On-screen Show (4:3)</PresentationFormat>
  <Paragraphs>730</Paragraphs>
  <Slides>61</Slides>
  <Notes>1</Notes>
  <HiddenSlides>3</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2</vt:i4>
      </vt:variant>
      <vt:variant>
        <vt:lpstr>Slide Titles</vt:lpstr>
      </vt:variant>
      <vt:variant>
        <vt:i4>61</vt:i4>
      </vt:variant>
    </vt:vector>
  </HeadingPairs>
  <TitlesOfParts>
    <vt:vector size="78" baseType="lpstr">
      <vt:lpstr>Arial Unicode MS</vt:lpstr>
      <vt:lpstr>Aharoni</vt:lpstr>
      <vt:lpstr>Arial</vt:lpstr>
      <vt:lpstr>Calibri</vt:lpstr>
      <vt:lpstr>Cooper Std Black</vt:lpstr>
      <vt:lpstr>David</vt:lpstr>
      <vt:lpstr>David Transparent</vt:lpstr>
      <vt:lpstr>Gill Sans MT</vt:lpstr>
      <vt:lpstr>Times New Roman</vt:lpstr>
      <vt:lpstr>Wingdings</vt:lpstr>
      <vt:lpstr>Wingdings 2</vt:lpstr>
      <vt:lpstr>Orange and Elegant</vt:lpstr>
      <vt:lpstr>2_עיצוב ברירת מחדל</vt:lpstr>
      <vt:lpstr>עיצוב מותאם אישית</vt:lpstr>
      <vt:lpstr>1_עיצוב מותאם אישית</vt:lpstr>
      <vt:lpstr>Image</vt:lpstr>
      <vt:lpstr>תמונה</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אופיר רשף</dc:creator>
  <cp:lastModifiedBy>u26697</cp:lastModifiedBy>
  <cp:revision>59</cp:revision>
  <dcterms:modified xsi:type="dcterms:W3CDTF">2019-08-07T10:12:44Z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0x010100214BF1FBCF3128419752DC741B15AED4001141155C5F854C4584AF7979421FCAEE</vt:lpwstr>
  </property>
</Properties>
</file>