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84" r:id="rId3"/>
    <p:sldId id="257" r:id="rId4"/>
    <p:sldId id="283" r:id="rId5"/>
    <p:sldId id="264" r:id="rId6"/>
    <p:sldId id="258" r:id="rId7"/>
    <p:sldId id="259" r:id="rId8"/>
    <p:sldId id="285" r:id="rId9"/>
    <p:sldId id="286" r:id="rId10"/>
    <p:sldId id="261" r:id="rId11"/>
    <p:sldId id="295" r:id="rId12"/>
    <p:sldId id="263" r:id="rId13"/>
    <p:sldId id="265" r:id="rId14"/>
    <p:sldId id="266" r:id="rId15"/>
    <p:sldId id="287" r:id="rId16"/>
    <p:sldId id="268" r:id="rId17"/>
    <p:sldId id="269" r:id="rId18"/>
    <p:sldId id="288" r:id="rId19"/>
    <p:sldId id="289" r:id="rId20"/>
    <p:sldId id="290" r:id="rId21"/>
    <p:sldId id="271" r:id="rId22"/>
    <p:sldId id="272" r:id="rId23"/>
    <p:sldId id="291" r:id="rId24"/>
    <p:sldId id="273" r:id="rId25"/>
    <p:sldId id="274" r:id="rId26"/>
    <p:sldId id="276" r:id="rId27"/>
    <p:sldId id="280" r:id="rId28"/>
    <p:sldId id="270" r:id="rId29"/>
    <p:sldId id="294" r:id="rId30"/>
    <p:sldId id="281" r:id="rId31"/>
    <p:sldId id="275" r:id="rId32"/>
    <p:sldId id="279" r:id="rId33"/>
    <p:sldId id="278" r:id="rId34"/>
    <p:sldId id="282"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0D0"/>
    <a:srgbClr val="FFFFD0"/>
    <a:srgbClr val="F7D3AA"/>
    <a:srgbClr val="D0C0A0"/>
    <a:srgbClr val="232EE0"/>
    <a:srgbClr val="9EC7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183" autoAdjust="0"/>
  </p:normalViewPr>
  <p:slideViewPr>
    <p:cSldViewPr>
      <p:cViewPr>
        <p:scale>
          <a:sx n="33" d="100"/>
          <a:sy n="33" d="100"/>
        </p:scale>
        <p:origin x="2168" y="4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C9E8B487-B9B0-4A22-93A5-25AB2656B700}" type="datetimeFigureOut">
              <a:rPr lang="he-IL" smtClean="0"/>
              <a:pPr/>
              <a:t>י"ב/כסלו/תש"פ</a:t>
            </a:fld>
            <a:endParaRPr lang="he-I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1E8F5FDD-3EE8-4695-BAEB-6ADFCAB981FA}" type="slidenum">
              <a:rPr lang="he-IL" smtClean="0"/>
              <a:pPr/>
              <a:t>‹#›</a:t>
            </a:fld>
            <a:endParaRPr lang="he-IL"/>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a:lstStyle/>
          <a:p>
            <a:pPr eaLnBrk="1" hangingPunct="1"/>
            <a:r>
              <a:rPr lang="he-IL"/>
              <a:t>הערה מקדימה – בדיון אנחנו נעסוק ונציג פרספקטיבות מסוימות, חלקן שנויות במחלוקת. המטרה היא לא לקבוע מה נכון או לא, מהי "האמת", אלא להיעזר בפרשנויות אפשרויות ומתחרות לצורך בחינת המושג אסטרטגיה. כמובן שקיימות גם פרשנויות נוספות, אלטרנטיביות ולגיטמיות באותה מידה לסוגיה סבוכה ורגישה כמו זו בה אנו עוסקים. </a:t>
            </a:r>
          </a:p>
        </p:txBody>
      </p:sp>
      <p:sp>
        <p:nvSpPr>
          <p:cNvPr id="113668" name="Slide Number Placeholder 3"/>
          <p:cNvSpPr>
            <a:spLocks noGrp="1"/>
          </p:cNvSpPr>
          <p:nvPr>
            <p:ph type="sldNum" sz="quarter" idx="5"/>
          </p:nvPr>
        </p:nvSpPr>
        <p:spPr bwMode="auto">
          <a:noFill/>
          <a:ln>
            <a:miter lim="800000"/>
            <a:headEnd/>
            <a:tailEnd/>
          </a:ln>
        </p:spPr>
        <p:txBody>
          <a:bodyPr/>
          <a:lstStyle/>
          <a:p>
            <a:fld id="{0870F5E1-B65C-4982-B829-92CA87D41373}" type="slidenum">
              <a:rPr lang="he-IL" smtClean="0"/>
              <a:pPr/>
              <a:t>4</a:t>
            </a:fld>
            <a:endParaRPr lang="he-I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8F5FDD-3EE8-4695-BAEB-6ADFCAB981FA}" type="slidenum">
              <a:rPr lang="he-IL" smtClean="0"/>
              <a:pPr/>
              <a:t>34</a:t>
            </a:fld>
            <a:endParaRPr lang="he-IL"/>
          </a:p>
        </p:txBody>
      </p:sp>
    </p:spTree>
    <p:extLst>
      <p:ext uri="{BB962C8B-B14F-4D97-AF65-F5344CB8AC3E}">
        <p14:creationId xmlns:p14="http://schemas.microsoft.com/office/powerpoint/2010/main" val="1496986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8F5FDD-3EE8-4695-BAEB-6ADFCAB981FA}" type="slidenum">
              <a:rPr lang="he-IL" smtClean="0"/>
              <a:pPr/>
              <a:t>8</a:t>
            </a:fld>
            <a:endParaRPr lang="he-IL"/>
          </a:p>
        </p:txBody>
      </p:sp>
    </p:spTree>
    <p:extLst>
      <p:ext uri="{BB962C8B-B14F-4D97-AF65-F5344CB8AC3E}">
        <p14:creationId xmlns:p14="http://schemas.microsoft.com/office/powerpoint/2010/main" val="2305188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e-IL" dirty="0"/>
              <a:t>שאלת</a:t>
            </a:r>
            <a:r>
              <a:rPr lang="he-IL" baseline="0" dirty="0"/>
              <a:t> המערכת וגבולותיה מצריכה כאמור החלטה של המפקד המשקפת את הבנתו לגבי מרכיבי המערכת. לצרכי אסתטיקה נמנעתי מלצייר את הזיקות בין החלקים השונים (בדומה לדוגמא שראינו קודם). כך או אחרת, המערכת – כפי שאני מצייר אותה – מורכבת מהשחקנים ומהתופעות שלהלן.</a:t>
            </a:r>
            <a:endParaRPr lang="he-IL" dirty="0"/>
          </a:p>
        </p:txBody>
      </p:sp>
      <p:sp>
        <p:nvSpPr>
          <p:cNvPr id="4" name="Slide Number Placeholder 3"/>
          <p:cNvSpPr>
            <a:spLocks noGrp="1"/>
          </p:cNvSpPr>
          <p:nvPr>
            <p:ph type="sldNum" sz="quarter" idx="10"/>
          </p:nvPr>
        </p:nvSpPr>
        <p:spPr/>
        <p:txBody>
          <a:bodyPr/>
          <a:lstStyle/>
          <a:p>
            <a:fld id="{1E8F5FDD-3EE8-4695-BAEB-6ADFCAB981FA}" type="slidenum">
              <a:rPr lang="he-IL" smtClean="0"/>
              <a:pPr/>
              <a:t>10</a:t>
            </a:fld>
            <a:endParaRPr lang="he-I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e-IL" dirty="0"/>
              <a:t>שאלת</a:t>
            </a:r>
            <a:r>
              <a:rPr lang="he-IL" baseline="0" dirty="0"/>
              <a:t> המערכת וגבולותיה מצריכה כאמור החלטה של המפקד המשקפת את הבנתו לגבי מרכיבי המערכת. לצרכי אסתטיקה נמנעתי מלצייר את הזיקות בין החלקים השונים (בדומה לדוגמא שראינו קודם). כך או אחרת, המערכת – כפי שאני מצייר אותה – מורכבת מהשחקנים ומהתופעות שלהלן.</a:t>
            </a:r>
            <a:endParaRPr lang="he-IL" dirty="0"/>
          </a:p>
        </p:txBody>
      </p:sp>
      <p:sp>
        <p:nvSpPr>
          <p:cNvPr id="4" name="Slide Number Placeholder 3"/>
          <p:cNvSpPr>
            <a:spLocks noGrp="1"/>
          </p:cNvSpPr>
          <p:nvPr>
            <p:ph type="sldNum" sz="quarter" idx="10"/>
          </p:nvPr>
        </p:nvSpPr>
        <p:spPr/>
        <p:txBody>
          <a:bodyPr/>
          <a:lstStyle/>
          <a:p>
            <a:fld id="{1E8F5FDD-3EE8-4695-BAEB-6ADFCAB981FA}" type="slidenum">
              <a:rPr lang="he-IL" smtClean="0"/>
              <a:pPr/>
              <a:t>11</a:t>
            </a:fld>
            <a:endParaRPr lang="he-IL"/>
          </a:p>
        </p:txBody>
      </p:sp>
    </p:spTree>
    <p:extLst>
      <p:ext uri="{BB962C8B-B14F-4D97-AF65-F5344CB8AC3E}">
        <p14:creationId xmlns:p14="http://schemas.microsoft.com/office/powerpoint/2010/main" val="2988624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e-IL" dirty="0"/>
              <a:t>מהן</a:t>
            </a:r>
            <a:r>
              <a:rPr lang="he-IL" baseline="0" dirty="0"/>
              <a:t> הנסיבות הייחודיות אשר אפיינו את ההתמודדות של אוגדת עזה עם ההפגנות על הגדר? בדוגמא שלהלן אנחנו נדגיש היבט אחד ומרכזי של ההקשר הייחודי – גל הטרור שמצרים חוותה במהלך 2015 שעיצב את מדיניותה התקיפה כלפי חמאס ותרם להידוק שת"פ עם ישראל.</a:t>
            </a:r>
          </a:p>
          <a:p>
            <a:endParaRPr lang="he-IL" baseline="0" dirty="0"/>
          </a:p>
          <a:p>
            <a:pPr rtl="1" fontAlgn="base"/>
            <a:r>
              <a:rPr lang="he-IL" baseline="0" dirty="0"/>
              <a:t>בתמונה – ממתקפת הטרור בסיני בינואר 2015</a:t>
            </a:r>
            <a:r>
              <a:rPr lang="en-US" baseline="0" dirty="0"/>
              <a:t>;</a:t>
            </a:r>
            <a:r>
              <a:rPr lang="he-IL" baseline="0" dirty="0"/>
              <a:t> </a:t>
            </a:r>
            <a:r>
              <a:rPr lang="he-IL" sz="1200" b="0" i="0" kern="1200" dirty="0">
                <a:solidFill>
                  <a:schemeClr val="tx1"/>
                </a:solidFill>
                <a:latin typeface="+mn-lt"/>
                <a:ea typeface="+mn-ea"/>
                <a:cs typeface="+mn-cs"/>
              </a:rPr>
              <a:t>חמושים איסלאמיסטים תקפו  למעלה מ-12 בנייני משטרה וצבא במספר מוקדים בצפון חצי האי המצרי. שלוחת ארגון דאע"ש במצרים לקחה אחריות לאירועים. </a:t>
            </a:r>
          </a:p>
          <a:p>
            <a:br>
              <a:rPr lang="he-IL" dirty="0"/>
            </a:br>
            <a:endParaRPr lang="he-IL" dirty="0"/>
          </a:p>
        </p:txBody>
      </p:sp>
      <p:sp>
        <p:nvSpPr>
          <p:cNvPr id="4" name="Slide Number Placeholder 3"/>
          <p:cNvSpPr>
            <a:spLocks noGrp="1"/>
          </p:cNvSpPr>
          <p:nvPr>
            <p:ph type="sldNum" sz="quarter" idx="10"/>
          </p:nvPr>
        </p:nvSpPr>
        <p:spPr/>
        <p:txBody>
          <a:bodyPr/>
          <a:lstStyle/>
          <a:p>
            <a:fld id="{1E8F5FDD-3EE8-4695-BAEB-6ADFCAB981FA}" type="slidenum">
              <a:rPr lang="he-IL" smtClean="0"/>
              <a:pPr/>
              <a:t>12</a:t>
            </a:fld>
            <a:endParaRPr lang="he-I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e-IL" dirty="0"/>
              <a:t>העברת</a:t>
            </a:r>
            <a:r>
              <a:rPr lang="he-IL" baseline="0" dirty="0"/>
              <a:t> סיוע הומניטארי מישראל והעברת כספים קטארים – סיוע לתושבי עזה ולחיזוק הכלכלה המקומית על אף שהיא נכס של האויב.</a:t>
            </a:r>
            <a:endParaRPr lang="he-IL" dirty="0"/>
          </a:p>
        </p:txBody>
      </p:sp>
      <p:sp>
        <p:nvSpPr>
          <p:cNvPr id="4" name="Slide Number Placeholder 3"/>
          <p:cNvSpPr>
            <a:spLocks noGrp="1"/>
          </p:cNvSpPr>
          <p:nvPr>
            <p:ph type="sldNum" sz="quarter" idx="10"/>
          </p:nvPr>
        </p:nvSpPr>
        <p:spPr/>
        <p:txBody>
          <a:bodyPr/>
          <a:lstStyle/>
          <a:p>
            <a:fld id="{1E8F5FDD-3EE8-4695-BAEB-6ADFCAB981FA}" type="slidenum">
              <a:rPr lang="he-IL" smtClean="0"/>
              <a:pPr/>
              <a:t>25</a:t>
            </a:fld>
            <a:endParaRPr lang="he-I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e-IL" dirty="0"/>
              <a:t>לא לאפשר חצייה של הגדר ולשמור על ריבונות</a:t>
            </a:r>
            <a:r>
              <a:rPr lang="en-US" dirty="0"/>
              <a:t>;</a:t>
            </a:r>
            <a:r>
              <a:rPr lang="he-IL" dirty="0"/>
              <a:t> </a:t>
            </a:r>
            <a:r>
              <a:rPr lang="he-IL"/>
              <a:t>לא להרוג בלתי מעורבים</a:t>
            </a:r>
            <a:endParaRPr lang="he-IL" dirty="0"/>
          </a:p>
        </p:txBody>
      </p:sp>
      <p:sp>
        <p:nvSpPr>
          <p:cNvPr id="4" name="Slide Number Placeholder 3"/>
          <p:cNvSpPr>
            <a:spLocks noGrp="1"/>
          </p:cNvSpPr>
          <p:nvPr>
            <p:ph type="sldNum" sz="quarter" idx="10"/>
          </p:nvPr>
        </p:nvSpPr>
        <p:spPr/>
        <p:txBody>
          <a:bodyPr/>
          <a:lstStyle/>
          <a:p>
            <a:fld id="{1E8F5FDD-3EE8-4695-BAEB-6ADFCAB981FA}" type="slidenum">
              <a:rPr lang="he-IL" smtClean="0"/>
              <a:pPr/>
              <a:t>27</a:t>
            </a:fld>
            <a:endParaRPr lang="he-I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dirty="0"/>
          </a:p>
        </p:txBody>
      </p:sp>
      <p:sp>
        <p:nvSpPr>
          <p:cNvPr id="4" name="Slide Number Placeholder 3"/>
          <p:cNvSpPr>
            <a:spLocks noGrp="1"/>
          </p:cNvSpPr>
          <p:nvPr>
            <p:ph type="sldNum" sz="quarter" idx="10"/>
          </p:nvPr>
        </p:nvSpPr>
        <p:spPr/>
        <p:txBody>
          <a:bodyPr/>
          <a:lstStyle/>
          <a:p>
            <a:fld id="{1E8F5FDD-3EE8-4695-BAEB-6ADFCAB981FA}" type="slidenum">
              <a:rPr lang="he-IL" smtClean="0"/>
              <a:pPr/>
              <a:t>28</a:t>
            </a:fld>
            <a:endParaRPr lang="he-I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dirty="0"/>
          </a:p>
        </p:txBody>
      </p:sp>
      <p:sp>
        <p:nvSpPr>
          <p:cNvPr id="4" name="Slide Number Placeholder 3"/>
          <p:cNvSpPr>
            <a:spLocks noGrp="1"/>
          </p:cNvSpPr>
          <p:nvPr>
            <p:ph type="sldNum" sz="quarter" idx="10"/>
          </p:nvPr>
        </p:nvSpPr>
        <p:spPr/>
        <p:txBody>
          <a:bodyPr/>
          <a:lstStyle/>
          <a:p>
            <a:fld id="{1E8F5FDD-3EE8-4695-BAEB-6ADFCAB981FA}" type="slidenum">
              <a:rPr lang="he-IL" smtClean="0"/>
              <a:pPr/>
              <a:t>29</a:t>
            </a:fld>
            <a:endParaRPr lang="he-IL"/>
          </a:p>
        </p:txBody>
      </p:sp>
    </p:spTree>
    <p:extLst>
      <p:ext uri="{BB962C8B-B14F-4D97-AF65-F5344CB8AC3E}">
        <p14:creationId xmlns:p14="http://schemas.microsoft.com/office/powerpoint/2010/main" val="4184903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3.jpeg"/><Relationship Id="rId2"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8.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38.jpeg"/><Relationship Id="rId4" Type="http://schemas.openxmlformats.org/officeDocument/2006/relationships/image" Target="../media/image42.jpeg"/></Relationships>
</file>

<file path=ppt/slides/_rels/slide19.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38.jpeg"/><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38.jpeg"/><Relationship Id="rId4" Type="http://schemas.openxmlformats.org/officeDocument/2006/relationships/image" Target="../media/image4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5.jpeg"/><Relationship Id="rId7" Type="http://schemas.openxmlformats.org/officeDocument/2006/relationships/image" Target="../media/image40.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8.jpeg"/><Relationship Id="rId11" Type="http://schemas.openxmlformats.org/officeDocument/2006/relationships/image" Target="../media/image62.jpeg"/><Relationship Id="rId5" Type="http://schemas.openxmlformats.org/officeDocument/2006/relationships/image" Target="../media/image57.jpeg"/><Relationship Id="rId10" Type="http://schemas.openxmlformats.org/officeDocument/2006/relationships/image" Target="../media/image61.jpeg"/><Relationship Id="rId4" Type="http://schemas.openxmlformats.org/officeDocument/2006/relationships/image" Target="../media/image56.jpeg"/><Relationship Id="rId9" Type="http://schemas.openxmlformats.org/officeDocument/2006/relationships/image" Target="../media/image60.jpeg"/></Relationships>
</file>

<file path=ppt/slides/_rels/slide29.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5.jpeg"/><Relationship Id="rId7" Type="http://schemas.openxmlformats.org/officeDocument/2006/relationships/image" Target="../media/image40.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8.jpeg"/><Relationship Id="rId11" Type="http://schemas.openxmlformats.org/officeDocument/2006/relationships/image" Target="../media/image62.jpeg"/><Relationship Id="rId5" Type="http://schemas.openxmlformats.org/officeDocument/2006/relationships/image" Target="../media/image57.jpeg"/><Relationship Id="rId10" Type="http://schemas.openxmlformats.org/officeDocument/2006/relationships/image" Target="../media/image61.jpeg"/><Relationship Id="rId4" Type="http://schemas.openxmlformats.org/officeDocument/2006/relationships/image" Target="../media/image56.jpeg"/><Relationship Id="rId9" Type="http://schemas.openxmlformats.org/officeDocument/2006/relationships/image" Target="../media/image60.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7.xml"/><Relationship Id="rId4" Type="http://schemas.openxmlformats.org/officeDocument/2006/relationships/image" Target="../media/image67.jpeg"/></Relationships>
</file>

<file path=ppt/slides/_rels/slide3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6.jpeg"/><Relationship Id="rId1" Type="http://schemas.openxmlformats.org/officeDocument/2006/relationships/slideLayout" Target="../slideLayouts/slideLayout7.xml"/><Relationship Id="rId5" Type="http://schemas.openxmlformats.org/officeDocument/2006/relationships/image" Target="../media/image70.jpeg"/><Relationship Id="rId4" Type="http://schemas.openxmlformats.org/officeDocument/2006/relationships/image" Target="../media/image69.jpeg"/></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66.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37.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jpeg"/><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18.jpeg"/><Relationship Id="rId17" Type="http://schemas.openxmlformats.org/officeDocument/2006/relationships/image" Target="../media/image23.png"/><Relationship Id="rId2" Type="http://schemas.openxmlformats.org/officeDocument/2006/relationships/image" Target="../media/image8.jpeg"/><Relationship Id="rId16"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5" Type="http://schemas.openxmlformats.org/officeDocument/2006/relationships/image" Target="../media/image21.pn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 Id="rId1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p:cNvSpPr txBox="1">
            <a:spLocks/>
          </p:cNvSpPr>
          <p:nvPr/>
        </p:nvSpPr>
        <p:spPr>
          <a:xfrm>
            <a:off x="0" y="1285875"/>
            <a:ext cx="9144000" cy="2387600"/>
          </a:xfrm>
          <a:prstGeom prst="rect">
            <a:avLst/>
          </a:prstGeom>
        </p:spPr>
        <p:txBody>
          <a:bodyPr/>
          <a:lstStyle/>
          <a:p>
            <a:pPr algn="ctr" fontAlgn="auto">
              <a:spcAft>
                <a:spcPts val="0"/>
              </a:spcAft>
              <a:defRPr/>
            </a:pPr>
            <a:r>
              <a:rPr lang="en-US" sz="4400" b="1" dirty="0">
                <a:latin typeface="+mj-lt"/>
                <a:ea typeface="+mj-ea"/>
                <a:cs typeface="+mn-cs"/>
              </a:rPr>
              <a:t>Strategy Studies</a:t>
            </a:r>
            <a:endParaRPr lang="x-none" sz="4400" b="1" dirty="0">
              <a:latin typeface="+mj-lt"/>
              <a:ea typeface="+mj-ea"/>
              <a:cs typeface="+mn-cs"/>
            </a:endParaRPr>
          </a:p>
        </p:txBody>
      </p:sp>
      <p:sp>
        <p:nvSpPr>
          <p:cNvPr id="6" name="כותרת משנה 2">
            <a:extLst>
              <a:ext uri="{FF2B5EF4-FFF2-40B4-BE49-F238E27FC236}">
                <a16:creationId xmlns:a16="http://schemas.microsoft.com/office/drawing/2014/main" id="{D7B35612-7B23-4217-B88A-EE1A9D51A281}"/>
              </a:ext>
            </a:extLst>
          </p:cNvPr>
          <p:cNvSpPr txBox="1">
            <a:spLocks/>
          </p:cNvSpPr>
          <p:nvPr/>
        </p:nvSpPr>
        <p:spPr bwMode="auto">
          <a:xfrm>
            <a:off x="0" y="2479675"/>
            <a:ext cx="9144000" cy="2509837"/>
          </a:xfrm>
          <a:prstGeom prst="rect">
            <a:avLst/>
          </a:prstGeom>
          <a:noFill/>
          <a:ln w="9525">
            <a:noFill/>
            <a:miter lim="800000"/>
            <a:headEnd/>
            <a:tailEnd/>
          </a:ln>
        </p:spPr>
        <p:txBody>
          <a:bodyPr/>
          <a:lstStyle/>
          <a:p>
            <a:pPr marL="342900" indent="-342900" algn="ctr">
              <a:spcBef>
                <a:spcPct val="20000"/>
              </a:spcBef>
            </a:pPr>
            <a:r>
              <a:rPr lang="en-US" sz="3600" b="1" dirty="0">
                <a:solidFill>
                  <a:srgbClr val="FF0000"/>
                </a:solidFill>
                <a:latin typeface="Calibri" pitchFamily="34" charset="0"/>
              </a:rPr>
              <a:t>Case Study: The Breach of the Fence Incident  Towards the End of 2015 from the Division Commander’s Perspective </a:t>
            </a:r>
            <a:endParaRPr lang="he-IL" sz="2800" b="1" dirty="0">
              <a:latin typeface="Calibri"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bwMode="auto">
          <a:xfrm>
            <a:off x="2895600" y="2514600"/>
            <a:ext cx="2928950" cy="16002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3" name="Oval 2"/>
          <p:cNvSpPr/>
          <p:nvPr/>
        </p:nvSpPr>
        <p:spPr bwMode="auto">
          <a:xfrm>
            <a:off x="3505200" y="2819400"/>
            <a:ext cx="1752600" cy="1065213"/>
          </a:xfrm>
          <a:prstGeom prst="ellipse">
            <a:avLst/>
          </a:prstGeom>
        </p:spPr>
        <p:style>
          <a:lnRef idx="1">
            <a:schemeClr val="accent1"/>
          </a:lnRef>
          <a:fillRef idx="2">
            <a:schemeClr val="accent1"/>
          </a:fillRef>
          <a:effectRef idx="1">
            <a:schemeClr val="accent1"/>
          </a:effectRef>
          <a:fontRef idx="minor">
            <a:schemeClr val="dk1"/>
          </a:fontRef>
        </p:style>
        <p:txBody>
          <a:bodyPr rtlCol="1" anchor="ctr"/>
          <a:lstStyle/>
          <a:p>
            <a:pPr algn="ctr" fontAlgn="auto">
              <a:spcBef>
                <a:spcPts val="0"/>
              </a:spcBef>
              <a:spcAft>
                <a:spcPts val="0"/>
              </a:spcAft>
              <a:defRPr/>
            </a:pPr>
            <a:r>
              <a:rPr lang="en-US" b="1" dirty="0"/>
              <a:t>Riots on the Fence</a:t>
            </a:r>
            <a:endParaRPr lang="he-IL" b="1" dirty="0"/>
          </a:p>
        </p:txBody>
      </p:sp>
      <p:sp>
        <p:nvSpPr>
          <p:cNvPr id="5" name="TextBox 4"/>
          <p:cNvSpPr txBox="1">
            <a:spLocks noChangeArrowheads="1"/>
          </p:cNvSpPr>
          <p:nvPr/>
        </p:nvSpPr>
        <p:spPr bwMode="auto">
          <a:xfrm>
            <a:off x="4071938" y="2444750"/>
            <a:ext cx="648191" cy="369332"/>
          </a:xfrm>
          <a:prstGeom prst="rect">
            <a:avLst/>
          </a:prstGeom>
          <a:noFill/>
          <a:ln w="9525">
            <a:noFill/>
            <a:miter lim="800000"/>
            <a:headEnd/>
            <a:tailEnd/>
          </a:ln>
        </p:spPr>
        <p:txBody>
          <a:bodyPr wrap="none">
            <a:spAutoFit/>
          </a:bodyPr>
          <a:lstStyle/>
          <a:p>
            <a:r>
              <a:rPr lang="en-US" b="1" dirty="0">
                <a:latin typeface="Calibri" pitchFamily="34" charset="0"/>
              </a:rPr>
              <a:t>Gaza</a:t>
            </a:r>
            <a:endParaRPr lang="he-IL" b="1" dirty="0">
              <a:latin typeface="Calibri" pitchFamily="34" charset="0"/>
            </a:endParaRPr>
          </a:p>
        </p:txBody>
      </p:sp>
      <p:sp>
        <p:nvSpPr>
          <p:cNvPr id="7" name="Oval 6"/>
          <p:cNvSpPr/>
          <p:nvPr/>
        </p:nvSpPr>
        <p:spPr bwMode="auto">
          <a:xfrm>
            <a:off x="214282" y="6059199"/>
            <a:ext cx="1500198" cy="798801"/>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en-US" b="1" dirty="0"/>
              <a:t>Counter-shooting</a:t>
            </a:r>
            <a:endParaRPr lang="he-IL" b="1" dirty="0"/>
          </a:p>
        </p:txBody>
      </p:sp>
      <p:sp>
        <p:nvSpPr>
          <p:cNvPr id="8" name="Oval 7"/>
          <p:cNvSpPr/>
          <p:nvPr/>
        </p:nvSpPr>
        <p:spPr bwMode="auto">
          <a:xfrm>
            <a:off x="1524000" y="5992632"/>
            <a:ext cx="1571636" cy="865368"/>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en-US" sz="1400" b="1" dirty="0"/>
              <a:t>Attack-tunnel Threat</a:t>
            </a:r>
            <a:endParaRPr lang="he-IL" sz="1400" b="1" dirty="0"/>
          </a:p>
        </p:txBody>
      </p:sp>
      <p:sp>
        <p:nvSpPr>
          <p:cNvPr id="17" name="Rectangle 16"/>
          <p:cNvSpPr/>
          <p:nvPr/>
        </p:nvSpPr>
        <p:spPr bwMode="auto">
          <a:xfrm>
            <a:off x="1143000" y="1646079"/>
            <a:ext cx="1857375" cy="598646"/>
          </a:xfrm>
          <a:prstGeom prst="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fontAlgn="auto">
              <a:spcBef>
                <a:spcPts val="0"/>
              </a:spcBef>
              <a:spcAft>
                <a:spcPts val="0"/>
              </a:spcAft>
              <a:defRPr/>
            </a:pPr>
            <a:r>
              <a:rPr lang="en-US" b="1" dirty="0"/>
              <a:t>Smuggling into Gaza</a:t>
            </a:r>
            <a:endParaRPr lang="he-IL" b="1" dirty="0"/>
          </a:p>
        </p:txBody>
      </p:sp>
      <p:sp>
        <p:nvSpPr>
          <p:cNvPr id="18" name="Rectangle 17"/>
          <p:cNvSpPr/>
          <p:nvPr/>
        </p:nvSpPr>
        <p:spPr bwMode="auto">
          <a:xfrm>
            <a:off x="3124200" y="914400"/>
            <a:ext cx="1857375" cy="598646"/>
          </a:xfrm>
          <a:prstGeom prst="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fontAlgn="auto">
              <a:spcBef>
                <a:spcPts val="0"/>
              </a:spcBef>
              <a:spcAft>
                <a:spcPts val="0"/>
              </a:spcAft>
              <a:defRPr/>
            </a:pPr>
            <a:r>
              <a:rPr lang="en-US" b="1" dirty="0"/>
              <a:t>Economic Adversity in Gaza</a:t>
            </a:r>
            <a:endParaRPr lang="he-IL" b="1" dirty="0"/>
          </a:p>
        </p:txBody>
      </p:sp>
      <p:sp>
        <p:nvSpPr>
          <p:cNvPr id="26" name="Oval 25"/>
          <p:cNvSpPr/>
          <p:nvPr/>
        </p:nvSpPr>
        <p:spPr bwMode="auto">
          <a:xfrm>
            <a:off x="0" y="2438400"/>
            <a:ext cx="1571636" cy="998501"/>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fontAlgn="auto">
              <a:spcBef>
                <a:spcPts val="0"/>
              </a:spcBef>
              <a:spcAft>
                <a:spcPts val="0"/>
              </a:spcAft>
              <a:defRPr/>
            </a:pPr>
            <a:r>
              <a:rPr lang="en-US" sz="1600" b="1" dirty="0"/>
              <a:t>Political Leadership</a:t>
            </a:r>
            <a:endParaRPr lang="he-IL" sz="1600" b="1" dirty="0"/>
          </a:p>
        </p:txBody>
      </p:sp>
      <p:sp>
        <p:nvSpPr>
          <p:cNvPr id="27" name="Oval 26"/>
          <p:cNvSpPr/>
          <p:nvPr/>
        </p:nvSpPr>
        <p:spPr bwMode="auto">
          <a:xfrm>
            <a:off x="1357290" y="2714620"/>
            <a:ext cx="1571636" cy="732234"/>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fontAlgn="auto">
              <a:spcBef>
                <a:spcPts val="0"/>
              </a:spcBef>
              <a:spcAft>
                <a:spcPts val="0"/>
              </a:spcAft>
              <a:defRPr/>
            </a:pPr>
            <a:r>
              <a:rPr lang="en-US" b="1" dirty="0"/>
              <a:t>Military Arm</a:t>
            </a:r>
            <a:endParaRPr lang="he-IL" b="1" dirty="0"/>
          </a:p>
        </p:txBody>
      </p:sp>
      <p:sp>
        <p:nvSpPr>
          <p:cNvPr id="28" name="Oval 27"/>
          <p:cNvSpPr/>
          <p:nvPr/>
        </p:nvSpPr>
        <p:spPr bwMode="auto">
          <a:xfrm>
            <a:off x="1142976" y="3429000"/>
            <a:ext cx="1785950" cy="1198202"/>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fontAlgn="auto">
              <a:spcBef>
                <a:spcPts val="0"/>
              </a:spcBef>
              <a:spcAft>
                <a:spcPts val="0"/>
              </a:spcAft>
              <a:defRPr/>
            </a:pPr>
            <a:r>
              <a:rPr lang="en-US" b="1" dirty="0"/>
              <a:t>Hamas in Judea &amp; Samaria</a:t>
            </a:r>
            <a:endParaRPr lang="he-IL" b="1" dirty="0"/>
          </a:p>
        </p:txBody>
      </p:sp>
      <p:sp>
        <p:nvSpPr>
          <p:cNvPr id="30" name="Title 52"/>
          <p:cNvSpPr txBox="1">
            <a:spLocks/>
          </p:cNvSpPr>
          <p:nvPr/>
        </p:nvSpPr>
        <p:spPr>
          <a:xfrm>
            <a:off x="0" y="1"/>
            <a:ext cx="9144000" cy="684212"/>
          </a:xfrm>
          <a:prstGeom prst="rect">
            <a:avLst/>
          </a:prstGeom>
        </p:spPr>
        <p:txBody>
          <a:bodyPr>
            <a:normAutofit/>
          </a:bodyPr>
          <a:lstStyle/>
          <a:p>
            <a:pPr algn="ctr" fontAlgn="auto">
              <a:spcAft>
                <a:spcPts val="0"/>
              </a:spcAft>
              <a:defRPr/>
            </a:pPr>
            <a:r>
              <a:rPr lang="en-GB" sz="3200" b="1" dirty="0">
                <a:latin typeface="+mj-lt"/>
                <a:ea typeface="+mj-ea"/>
              </a:rPr>
              <a:t>T</a:t>
            </a:r>
            <a:r>
              <a:rPr lang="en-GB" sz="3200" b="1" dirty="0">
                <a:latin typeface="+mj-lt"/>
                <a:ea typeface="+mj-ea"/>
                <a:cs typeface="+mn-cs"/>
              </a:rPr>
              <a:t>he System/Framework Boundaries</a:t>
            </a:r>
            <a:endParaRPr lang="he-IL" sz="3200" b="1" dirty="0">
              <a:latin typeface="+mj-lt"/>
              <a:ea typeface="+mj-ea"/>
              <a:cs typeface="+mn-cs"/>
            </a:endParaRPr>
          </a:p>
        </p:txBody>
      </p:sp>
      <p:sp>
        <p:nvSpPr>
          <p:cNvPr id="31" name="Oval 30"/>
          <p:cNvSpPr/>
          <p:nvPr/>
        </p:nvSpPr>
        <p:spPr>
          <a:xfrm>
            <a:off x="0" y="4343400"/>
            <a:ext cx="1704956" cy="998508"/>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fontAlgn="auto">
              <a:spcBef>
                <a:spcPts val="0"/>
              </a:spcBef>
              <a:spcAft>
                <a:spcPts val="0"/>
              </a:spcAft>
              <a:defRPr/>
            </a:pPr>
            <a:r>
              <a:rPr lang="en-US" b="1" dirty="0"/>
              <a:t>Gazan Public</a:t>
            </a:r>
            <a:endParaRPr lang="he-IL" b="1" dirty="0"/>
          </a:p>
        </p:txBody>
      </p:sp>
      <p:sp>
        <p:nvSpPr>
          <p:cNvPr id="32" name="Oval 31"/>
          <p:cNvSpPr/>
          <p:nvPr/>
        </p:nvSpPr>
        <p:spPr>
          <a:xfrm>
            <a:off x="1447800" y="4572000"/>
            <a:ext cx="1704956" cy="998508"/>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fontAlgn="auto">
              <a:spcBef>
                <a:spcPts val="0"/>
              </a:spcBef>
              <a:spcAft>
                <a:spcPts val="0"/>
              </a:spcAft>
              <a:defRPr/>
            </a:pPr>
            <a:r>
              <a:rPr lang="en-US" sz="1400" b="1" dirty="0"/>
              <a:t>Rogue Organizations</a:t>
            </a:r>
            <a:endParaRPr lang="he-IL" sz="1400" b="1" dirty="0"/>
          </a:p>
        </p:txBody>
      </p:sp>
      <p:sp>
        <p:nvSpPr>
          <p:cNvPr id="39" name="Oval 38"/>
          <p:cNvSpPr/>
          <p:nvPr/>
        </p:nvSpPr>
        <p:spPr>
          <a:xfrm>
            <a:off x="0" y="3352800"/>
            <a:ext cx="1704956" cy="998508"/>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fontAlgn="auto">
              <a:spcBef>
                <a:spcPts val="0"/>
              </a:spcBef>
              <a:spcAft>
                <a:spcPts val="0"/>
              </a:spcAft>
              <a:defRPr/>
            </a:pPr>
            <a:r>
              <a:rPr lang="en-US" sz="1400" b="1" dirty="0"/>
              <a:t>International Organizations</a:t>
            </a:r>
            <a:endParaRPr lang="he-IL" sz="1400" b="1" dirty="0"/>
          </a:p>
        </p:txBody>
      </p:sp>
      <p:sp>
        <p:nvSpPr>
          <p:cNvPr id="41" name="Rectangle 40"/>
          <p:cNvSpPr/>
          <p:nvPr/>
        </p:nvSpPr>
        <p:spPr bwMode="auto">
          <a:xfrm>
            <a:off x="1371600" y="838200"/>
            <a:ext cx="1857375" cy="598646"/>
          </a:xfrm>
          <a:prstGeom prst="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fontAlgn="auto">
              <a:spcBef>
                <a:spcPts val="0"/>
              </a:spcBef>
              <a:spcAft>
                <a:spcPts val="0"/>
              </a:spcAft>
              <a:defRPr/>
            </a:pPr>
            <a:r>
              <a:rPr lang="en-US" b="1" dirty="0"/>
              <a:t>Israel’s Crossings Policy</a:t>
            </a:r>
            <a:endParaRPr lang="he-IL" b="1" dirty="0"/>
          </a:p>
        </p:txBody>
      </p:sp>
      <p:sp>
        <p:nvSpPr>
          <p:cNvPr id="42" name="Rectangle 41"/>
          <p:cNvSpPr/>
          <p:nvPr/>
        </p:nvSpPr>
        <p:spPr bwMode="auto">
          <a:xfrm>
            <a:off x="2895600" y="1752600"/>
            <a:ext cx="1857375" cy="598646"/>
          </a:xfrm>
          <a:prstGeom prst="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fontAlgn="auto">
              <a:spcBef>
                <a:spcPts val="0"/>
              </a:spcBef>
              <a:spcAft>
                <a:spcPts val="0"/>
              </a:spcAft>
              <a:defRPr/>
            </a:pPr>
            <a:r>
              <a:rPr lang="en-US" b="1" dirty="0"/>
              <a:t>Humanitarian Situation in Gaza</a:t>
            </a:r>
            <a:endParaRPr lang="he-IL" b="1" dirty="0"/>
          </a:p>
        </p:txBody>
      </p:sp>
      <p:sp>
        <p:nvSpPr>
          <p:cNvPr id="43" name="Oval 42"/>
          <p:cNvSpPr/>
          <p:nvPr/>
        </p:nvSpPr>
        <p:spPr>
          <a:xfrm>
            <a:off x="2286000" y="3962400"/>
            <a:ext cx="1704956" cy="998508"/>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fontAlgn="auto">
              <a:spcBef>
                <a:spcPts val="0"/>
              </a:spcBef>
              <a:spcAft>
                <a:spcPts val="0"/>
              </a:spcAft>
              <a:defRPr/>
            </a:pPr>
            <a:r>
              <a:rPr lang="en-US" b="1" dirty="0"/>
              <a:t>PIJ</a:t>
            </a:r>
            <a:endParaRPr lang="he-IL" b="1" dirty="0"/>
          </a:p>
        </p:txBody>
      </p:sp>
      <p:grpSp>
        <p:nvGrpSpPr>
          <p:cNvPr id="35" name="Group 34"/>
          <p:cNvGrpSpPr/>
          <p:nvPr/>
        </p:nvGrpSpPr>
        <p:grpSpPr>
          <a:xfrm>
            <a:off x="5562600" y="3657600"/>
            <a:ext cx="3429000" cy="3019425"/>
            <a:chOff x="5715000" y="714375"/>
            <a:chExt cx="3429000" cy="3019425"/>
          </a:xfrm>
        </p:grpSpPr>
        <p:sp>
          <p:nvSpPr>
            <p:cNvPr id="21" name="Rounded Rectangle 20"/>
            <p:cNvSpPr/>
            <p:nvPr/>
          </p:nvSpPr>
          <p:spPr bwMode="auto">
            <a:xfrm>
              <a:off x="6858016" y="1446609"/>
              <a:ext cx="1428760" cy="931935"/>
            </a:xfrm>
            <a:prstGeom prst="roundRect">
              <a:avLst/>
            </a:prstGeom>
          </p:spPr>
          <p:style>
            <a:lnRef idx="0">
              <a:schemeClr val="dk1"/>
            </a:lnRef>
            <a:fillRef idx="3">
              <a:schemeClr val="dk1"/>
            </a:fillRef>
            <a:effectRef idx="3">
              <a:schemeClr val="dk1"/>
            </a:effectRef>
            <a:fontRef idx="minor">
              <a:schemeClr val="lt1"/>
            </a:fontRef>
          </p:style>
          <p:txBody>
            <a:bodyPr rtlCol="1" anchor="ctr"/>
            <a:lstStyle/>
            <a:p>
              <a:pPr algn="ctr" fontAlgn="auto">
                <a:spcBef>
                  <a:spcPts val="0"/>
                </a:spcBef>
                <a:spcAft>
                  <a:spcPts val="0"/>
                </a:spcAft>
                <a:defRPr/>
              </a:pPr>
              <a:r>
                <a:rPr lang="en-US" b="1" dirty="0"/>
                <a:t>Israel</a:t>
              </a:r>
              <a:endParaRPr lang="he-IL" b="1" dirty="0"/>
            </a:p>
          </p:txBody>
        </p:sp>
        <p:sp>
          <p:nvSpPr>
            <p:cNvPr id="22" name="Rounded Rectangle 21"/>
            <p:cNvSpPr/>
            <p:nvPr/>
          </p:nvSpPr>
          <p:spPr bwMode="auto">
            <a:xfrm>
              <a:off x="7696200" y="2245410"/>
              <a:ext cx="1233518" cy="878790"/>
            </a:xfrm>
            <a:prstGeom prst="roundRect">
              <a:avLst/>
            </a:prstGeom>
          </p:spPr>
          <p:style>
            <a:lnRef idx="0">
              <a:schemeClr val="dk1"/>
            </a:lnRef>
            <a:fillRef idx="3">
              <a:schemeClr val="dk1"/>
            </a:fillRef>
            <a:effectRef idx="3">
              <a:schemeClr val="dk1"/>
            </a:effectRef>
            <a:fontRef idx="minor">
              <a:schemeClr val="lt1"/>
            </a:fontRef>
          </p:style>
          <p:txBody>
            <a:bodyPr rtlCol="1" anchor="ctr"/>
            <a:lstStyle/>
            <a:p>
              <a:pPr algn="ctr" fontAlgn="auto">
                <a:spcBef>
                  <a:spcPts val="0"/>
                </a:spcBef>
                <a:spcAft>
                  <a:spcPts val="0"/>
                </a:spcAft>
                <a:defRPr/>
              </a:pPr>
              <a:r>
                <a:rPr lang="en-US" b="1" dirty="0"/>
                <a:t>PA</a:t>
              </a:r>
              <a:endParaRPr lang="he-IL" b="1" dirty="0"/>
            </a:p>
          </p:txBody>
        </p:sp>
        <p:sp>
          <p:nvSpPr>
            <p:cNvPr id="23" name="Rounded Rectangle 22"/>
            <p:cNvSpPr/>
            <p:nvPr/>
          </p:nvSpPr>
          <p:spPr bwMode="auto">
            <a:xfrm>
              <a:off x="6000760" y="980642"/>
              <a:ext cx="1285884" cy="599101"/>
            </a:xfrm>
            <a:prstGeom prst="roundRect">
              <a:avLst/>
            </a:prstGeom>
          </p:spPr>
          <p:style>
            <a:lnRef idx="0">
              <a:schemeClr val="dk1"/>
            </a:lnRef>
            <a:fillRef idx="3">
              <a:schemeClr val="dk1"/>
            </a:fillRef>
            <a:effectRef idx="3">
              <a:schemeClr val="dk1"/>
            </a:effectRef>
            <a:fontRef idx="minor">
              <a:schemeClr val="lt1"/>
            </a:fontRef>
          </p:style>
          <p:txBody>
            <a:bodyPr rtlCol="1" anchor="ctr"/>
            <a:lstStyle/>
            <a:p>
              <a:pPr algn="ctr" fontAlgn="auto">
                <a:spcBef>
                  <a:spcPts val="0"/>
                </a:spcBef>
                <a:spcAft>
                  <a:spcPts val="0"/>
                </a:spcAft>
                <a:defRPr/>
              </a:pPr>
              <a:r>
                <a:rPr lang="en-US" b="1" dirty="0"/>
                <a:t>Qatar</a:t>
              </a:r>
              <a:endParaRPr lang="he-IL" b="1" dirty="0"/>
            </a:p>
          </p:txBody>
        </p:sp>
        <p:sp>
          <p:nvSpPr>
            <p:cNvPr id="24" name="Rounded Rectangle 23"/>
            <p:cNvSpPr/>
            <p:nvPr/>
          </p:nvSpPr>
          <p:spPr bwMode="auto">
            <a:xfrm>
              <a:off x="7786678" y="714375"/>
              <a:ext cx="1357322" cy="798801"/>
            </a:xfrm>
            <a:prstGeom prst="roundRect">
              <a:avLst/>
            </a:prstGeom>
          </p:spPr>
          <p:style>
            <a:lnRef idx="0">
              <a:schemeClr val="dk1"/>
            </a:lnRef>
            <a:fillRef idx="3">
              <a:schemeClr val="dk1"/>
            </a:fillRef>
            <a:effectRef idx="3">
              <a:schemeClr val="dk1"/>
            </a:effectRef>
            <a:fontRef idx="minor">
              <a:schemeClr val="lt1"/>
            </a:fontRef>
          </p:style>
          <p:txBody>
            <a:bodyPr rtlCol="1" anchor="ctr"/>
            <a:lstStyle/>
            <a:p>
              <a:pPr algn="ctr" fontAlgn="auto">
                <a:spcBef>
                  <a:spcPts val="0"/>
                </a:spcBef>
                <a:spcAft>
                  <a:spcPts val="0"/>
                </a:spcAft>
                <a:defRPr/>
              </a:pPr>
              <a:r>
                <a:rPr lang="en-US" b="1" dirty="0"/>
                <a:t>Egypt</a:t>
              </a:r>
              <a:endParaRPr lang="he-IL" b="1" dirty="0"/>
            </a:p>
          </p:txBody>
        </p:sp>
        <p:sp>
          <p:nvSpPr>
            <p:cNvPr id="25" name="Rounded Rectangle 24"/>
            <p:cNvSpPr/>
            <p:nvPr/>
          </p:nvSpPr>
          <p:spPr bwMode="auto">
            <a:xfrm>
              <a:off x="6215074" y="2311977"/>
              <a:ext cx="1357322" cy="798801"/>
            </a:xfrm>
            <a:prstGeom prst="roundRect">
              <a:avLst/>
            </a:prstGeom>
          </p:spPr>
          <p:style>
            <a:lnRef idx="0">
              <a:schemeClr val="dk1"/>
            </a:lnRef>
            <a:fillRef idx="3">
              <a:schemeClr val="dk1"/>
            </a:fillRef>
            <a:effectRef idx="3">
              <a:schemeClr val="dk1"/>
            </a:effectRef>
            <a:fontRef idx="minor">
              <a:schemeClr val="lt1"/>
            </a:fontRef>
          </p:style>
          <p:txBody>
            <a:bodyPr rtlCol="1" anchor="ctr"/>
            <a:lstStyle/>
            <a:p>
              <a:pPr algn="ctr" fontAlgn="auto">
                <a:spcBef>
                  <a:spcPts val="0"/>
                </a:spcBef>
                <a:spcAft>
                  <a:spcPts val="0"/>
                </a:spcAft>
                <a:defRPr/>
              </a:pPr>
              <a:r>
                <a:rPr lang="en-US" b="1" dirty="0"/>
                <a:t>UN</a:t>
              </a:r>
              <a:r>
                <a:rPr lang="he-IL" b="1" dirty="0"/>
                <a:t> </a:t>
              </a:r>
            </a:p>
          </p:txBody>
        </p:sp>
        <p:sp>
          <p:nvSpPr>
            <p:cNvPr id="44" name="Rounded Rectangle 43"/>
            <p:cNvSpPr/>
            <p:nvPr/>
          </p:nvSpPr>
          <p:spPr bwMode="auto">
            <a:xfrm>
              <a:off x="5715000" y="1905000"/>
              <a:ext cx="1066800" cy="762000"/>
            </a:xfrm>
            <a:prstGeom prst="roundRect">
              <a:avLst/>
            </a:prstGeom>
          </p:spPr>
          <p:style>
            <a:lnRef idx="0">
              <a:schemeClr val="dk1"/>
            </a:lnRef>
            <a:fillRef idx="3">
              <a:schemeClr val="dk1"/>
            </a:fillRef>
            <a:effectRef idx="3">
              <a:schemeClr val="dk1"/>
            </a:effectRef>
            <a:fontRef idx="minor">
              <a:schemeClr val="lt1"/>
            </a:fontRef>
          </p:style>
          <p:txBody>
            <a:bodyPr rtlCol="1" anchor="ctr"/>
            <a:lstStyle/>
            <a:p>
              <a:pPr algn="ctr" fontAlgn="auto">
                <a:spcBef>
                  <a:spcPts val="0"/>
                </a:spcBef>
                <a:spcAft>
                  <a:spcPts val="0"/>
                </a:spcAft>
                <a:defRPr/>
              </a:pPr>
              <a:r>
                <a:rPr lang="en-US" sz="1600" b="1" dirty="0"/>
                <a:t>Regional Strategy</a:t>
              </a:r>
              <a:endParaRPr lang="he-IL" sz="1600" b="1" dirty="0"/>
            </a:p>
          </p:txBody>
        </p:sp>
        <p:sp>
          <p:nvSpPr>
            <p:cNvPr id="45" name="Rounded Rectangle 44"/>
            <p:cNvSpPr/>
            <p:nvPr/>
          </p:nvSpPr>
          <p:spPr bwMode="auto">
            <a:xfrm>
              <a:off x="6934200" y="3048000"/>
              <a:ext cx="928718" cy="685800"/>
            </a:xfrm>
            <a:prstGeom prst="roundRect">
              <a:avLst/>
            </a:prstGeom>
          </p:spPr>
          <p:style>
            <a:lnRef idx="0">
              <a:schemeClr val="dk1"/>
            </a:lnRef>
            <a:fillRef idx="3">
              <a:schemeClr val="dk1"/>
            </a:fillRef>
            <a:effectRef idx="3">
              <a:schemeClr val="dk1"/>
            </a:effectRef>
            <a:fontRef idx="minor">
              <a:schemeClr val="lt1"/>
            </a:fontRef>
          </p:style>
          <p:txBody>
            <a:bodyPr rtlCol="1" anchor="ctr"/>
            <a:lstStyle/>
            <a:p>
              <a:pPr algn="ctr" fontAlgn="auto">
                <a:spcBef>
                  <a:spcPts val="0"/>
                </a:spcBef>
                <a:spcAft>
                  <a:spcPts val="0"/>
                </a:spcAft>
                <a:defRPr/>
              </a:pPr>
              <a:r>
                <a:rPr lang="en-US" b="1" dirty="0"/>
                <a:t>USA</a:t>
              </a:r>
              <a:endParaRPr lang="he-IL" b="1" dirty="0"/>
            </a:p>
          </p:txBody>
        </p:sp>
      </p:grpSp>
      <p:sp>
        <p:nvSpPr>
          <p:cNvPr id="55" name="Oval 54"/>
          <p:cNvSpPr/>
          <p:nvPr/>
        </p:nvSpPr>
        <p:spPr bwMode="auto">
          <a:xfrm>
            <a:off x="685800" y="5486400"/>
            <a:ext cx="1571636" cy="865368"/>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en-US" sz="1400" b="1" dirty="0"/>
              <a:t>Threat: Crossing the Fence</a:t>
            </a:r>
            <a:endParaRPr lang="he-IL" sz="1400" b="1" dirty="0"/>
          </a:p>
        </p:txBody>
      </p:sp>
      <p:grpSp>
        <p:nvGrpSpPr>
          <p:cNvPr id="36" name="Group 35"/>
          <p:cNvGrpSpPr/>
          <p:nvPr/>
        </p:nvGrpSpPr>
        <p:grpSpPr>
          <a:xfrm>
            <a:off x="4876800" y="442912"/>
            <a:ext cx="4572000" cy="2757488"/>
            <a:chOff x="4572000" y="3594280"/>
            <a:chExt cx="4572000" cy="2757488"/>
          </a:xfrm>
        </p:grpSpPr>
        <p:sp>
          <p:nvSpPr>
            <p:cNvPr id="10" name="Oval 9"/>
            <p:cNvSpPr/>
            <p:nvPr/>
          </p:nvSpPr>
          <p:spPr bwMode="auto">
            <a:xfrm>
              <a:off x="7000892" y="4508680"/>
              <a:ext cx="2143108" cy="1131635"/>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auto">
                <a:spcBef>
                  <a:spcPts val="0"/>
                </a:spcBef>
                <a:spcAft>
                  <a:spcPts val="0"/>
                </a:spcAft>
                <a:defRPr/>
              </a:pPr>
              <a:r>
                <a:rPr lang="en-US" sz="1600" b="1" dirty="0"/>
                <a:t>Adversity Residents of the South</a:t>
              </a:r>
              <a:endParaRPr lang="he-IL" sz="1600" b="1" dirty="0"/>
            </a:p>
          </p:txBody>
        </p:sp>
        <p:sp>
          <p:nvSpPr>
            <p:cNvPr id="11" name="Oval 10"/>
            <p:cNvSpPr/>
            <p:nvPr/>
          </p:nvSpPr>
          <p:spPr bwMode="auto">
            <a:xfrm>
              <a:off x="5286380" y="5440615"/>
              <a:ext cx="1643074" cy="865368"/>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auto">
                <a:spcBef>
                  <a:spcPts val="0"/>
                </a:spcBef>
                <a:spcAft>
                  <a:spcPts val="0"/>
                </a:spcAft>
                <a:defRPr/>
              </a:pPr>
              <a:r>
                <a:rPr lang="en-US" sz="1400" b="1" dirty="0"/>
                <a:t>Command –Division Relations</a:t>
              </a:r>
              <a:endParaRPr lang="he-IL" sz="1400" b="1" dirty="0"/>
            </a:p>
          </p:txBody>
        </p:sp>
        <p:sp>
          <p:nvSpPr>
            <p:cNvPr id="29" name="Oval 28"/>
            <p:cNvSpPr/>
            <p:nvPr/>
          </p:nvSpPr>
          <p:spPr bwMode="auto">
            <a:xfrm>
              <a:off x="6553200" y="3594280"/>
              <a:ext cx="1752608" cy="116205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a:defRPr/>
              </a:pPr>
              <a:r>
                <a:rPr lang="he-IL" sz="1200" b="1" dirty="0"/>
                <a:t>"</a:t>
              </a:r>
              <a:r>
                <a:rPr lang="en-US" sz="1200" b="1" dirty="0"/>
                <a:t>Protective Edge” experienced as a success</a:t>
              </a:r>
              <a:endParaRPr lang="he-IL" sz="1200" dirty="0"/>
            </a:p>
          </p:txBody>
        </p:sp>
        <p:sp>
          <p:nvSpPr>
            <p:cNvPr id="48" name="Oval 47"/>
            <p:cNvSpPr/>
            <p:nvPr/>
          </p:nvSpPr>
          <p:spPr bwMode="auto">
            <a:xfrm>
              <a:off x="5791200" y="4648200"/>
              <a:ext cx="1643074" cy="865368"/>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auto">
                <a:spcBef>
                  <a:spcPts val="0"/>
                </a:spcBef>
                <a:spcAft>
                  <a:spcPts val="0"/>
                </a:spcAft>
                <a:defRPr/>
              </a:pPr>
              <a:r>
                <a:rPr lang="en-US" sz="1200" b="1" dirty="0"/>
                <a:t>Cabinet’s Interest to keep a state of calm </a:t>
              </a:r>
              <a:endParaRPr lang="he-IL" sz="1200" b="1" dirty="0"/>
            </a:p>
          </p:txBody>
        </p:sp>
        <p:sp>
          <p:nvSpPr>
            <p:cNvPr id="33" name="Oval 32"/>
            <p:cNvSpPr/>
            <p:nvPr/>
          </p:nvSpPr>
          <p:spPr bwMode="auto">
            <a:xfrm>
              <a:off x="4572000" y="4724400"/>
              <a:ext cx="1643074" cy="865368"/>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auto">
                <a:spcBef>
                  <a:spcPts val="0"/>
                </a:spcBef>
                <a:spcAft>
                  <a:spcPts val="0"/>
                </a:spcAft>
                <a:defRPr/>
              </a:pPr>
              <a:r>
                <a:rPr lang="en-US" sz="1600" b="1" dirty="0"/>
                <a:t>Human Rights Orgs</a:t>
              </a:r>
              <a:endParaRPr lang="he-IL" sz="1600" b="1" dirty="0"/>
            </a:p>
          </p:txBody>
        </p:sp>
        <p:sp>
          <p:nvSpPr>
            <p:cNvPr id="34" name="Oval 33"/>
            <p:cNvSpPr/>
            <p:nvPr/>
          </p:nvSpPr>
          <p:spPr bwMode="auto">
            <a:xfrm>
              <a:off x="6629400" y="5486400"/>
              <a:ext cx="1643074" cy="865368"/>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auto">
                <a:spcBef>
                  <a:spcPts val="0"/>
                </a:spcBef>
                <a:spcAft>
                  <a:spcPts val="0"/>
                </a:spcAft>
                <a:defRPr/>
              </a:pPr>
              <a:r>
                <a:rPr lang="en-US" sz="1600" b="1" dirty="0"/>
                <a:t>Legitimacy Campaign</a:t>
              </a:r>
              <a:endParaRPr lang="he-IL" sz="1600" b="1" dirty="0"/>
            </a:p>
          </p:txBody>
        </p:sp>
      </p:grpSp>
      <p:sp>
        <p:nvSpPr>
          <p:cNvPr id="37" name="Oval 36">
            <a:extLst>
              <a:ext uri="{FF2B5EF4-FFF2-40B4-BE49-F238E27FC236}">
                <a16:creationId xmlns:a16="http://schemas.microsoft.com/office/drawing/2014/main" id="{F4157072-3357-4922-9199-09336B32C78B}"/>
              </a:ext>
            </a:extLst>
          </p:cNvPr>
          <p:cNvSpPr/>
          <p:nvPr/>
        </p:nvSpPr>
        <p:spPr bwMode="auto">
          <a:xfrm>
            <a:off x="5105400" y="533400"/>
            <a:ext cx="4038600" cy="2895600"/>
          </a:xfrm>
          <a:prstGeom prst="ellipse">
            <a:avLst/>
          </a:prstGeom>
          <a:solidFill>
            <a:schemeClr val="tx2">
              <a:alpha val="2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6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bwMode="auto">
          <a:xfrm>
            <a:off x="2895600" y="2514600"/>
            <a:ext cx="2928950" cy="16002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3" name="Oval 2"/>
          <p:cNvSpPr/>
          <p:nvPr/>
        </p:nvSpPr>
        <p:spPr bwMode="auto">
          <a:xfrm>
            <a:off x="3505200" y="2819400"/>
            <a:ext cx="1752600" cy="1065213"/>
          </a:xfrm>
          <a:prstGeom prst="ellipse">
            <a:avLst/>
          </a:prstGeom>
        </p:spPr>
        <p:style>
          <a:lnRef idx="1">
            <a:schemeClr val="accent1"/>
          </a:lnRef>
          <a:fillRef idx="2">
            <a:schemeClr val="accent1"/>
          </a:fillRef>
          <a:effectRef idx="1">
            <a:schemeClr val="accent1"/>
          </a:effectRef>
          <a:fontRef idx="minor">
            <a:schemeClr val="dk1"/>
          </a:fontRef>
        </p:style>
        <p:txBody>
          <a:bodyPr rtlCol="1" anchor="ctr"/>
          <a:lstStyle/>
          <a:p>
            <a:pPr algn="ctr" fontAlgn="auto">
              <a:spcBef>
                <a:spcPts val="0"/>
              </a:spcBef>
              <a:spcAft>
                <a:spcPts val="0"/>
              </a:spcAft>
              <a:defRPr/>
            </a:pPr>
            <a:r>
              <a:rPr lang="en-US" b="1" dirty="0"/>
              <a:t>Riots on the Fence</a:t>
            </a:r>
            <a:endParaRPr lang="he-IL" b="1" dirty="0"/>
          </a:p>
        </p:txBody>
      </p:sp>
      <p:sp>
        <p:nvSpPr>
          <p:cNvPr id="5" name="TextBox 4"/>
          <p:cNvSpPr txBox="1">
            <a:spLocks noChangeArrowheads="1"/>
          </p:cNvSpPr>
          <p:nvPr/>
        </p:nvSpPr>
        <p:spPr bwMode="auto">
          <a:xfrm>
            <a:off x="4071938" y="2444750"/>
            <a:ext cx="648191" cy="369332"/>
          </a:xfrm>
          <a:prstGeom prst="rect">
            <a:avLst/>
          </a:prstGeom>
          <a:noFill/>
          <a:ln w="9525">
            <a:noFill/>
            <a:miter lim="800000"/>
            <a:headEnd/>
            <a:tailEnd/>
          </a:ln>
        </p:spPr>
        <p:txBody>
          <a:bodyPr wrap="none">
            <a:spAutoFit/>
          </a:bodyPr>
          <a:lstStyle/>
          <a:p>
            <a:r>
              <a:rPr lang="en-US" b="1" dirty="0">
                <a:latin typeface="Calibri" pitchFamily="34" charset="0"/>
              </a:rPr>
              <a:t>Gaza</a:t>
            </a:r>
            <a:endParaRPr lang="he-IL" b="1" dirty="0">
              <a:latin typeface="Calibri" pitchFamily="34" charset="0"/>
            </a:endParaRPr>
          </a:p>
        </p:txBody>
      </p:sp>
      <p:sp>
        <p:nvSpPr>
          <p:cNvPr id="7" name="Oval 6"/>
          <p:cNvSpPr/>
          <p:nvPr/>
        </p:nvSpPr>
        <p:spPr bwMode="auto">
          <a:xfrm>
            <a:off x="214282" y="6059199"/>
            <a:ext cx="1500198" cy="798801"/>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en-US" b="1" dirty="0"/>
              <a:t>Counter-shooting</a:t>
            </a:r>
            <a:endParaRPr lang="he-IL" b="1" dirty="0"/>
          </a:p>
        </p:txBody>
      </p:sp>
      <p:sp>
        <p:nvSpPr>
          <p:cNvPr id="8" name="Oval 7"/>
          <p:cNvSpPr/>
          <p:nvPr/>
        </p:nvSpPr>
        <p:spPr bwMode="auto">
          <a:xfrm>
            <a:off x="1524000" y="5992632"/>
            <a:ext cx="1571636" cy="865368"/>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en-US" sz="1400" b="1" dirty="0"/>
              <a:t>Attack-tunnel Threat</a:t>
            </a:r>
            <a:endParaRPr lang="he-IL" sz="1400" b="1" dirty="0"/>
          </a:p>
        </p:txBody>
      </p:sp>
      <p:sp>
        <p:nvSpPr>
          <p:cNvPr id="17" name="Rectangle 16"/>
          <p:cNvSpPr/>
          <p:nvPr/>
        </p:nvSpPr>
        <p:spPr bwMode="auto">
          <a:xfrm>
            <a:off x="1143000" y="1646079"/>
            <a:ext cx="1857375" cy="598646"/>
          </a:xfrm>
          <a:prstGeom prst="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fontAlgn="auto">
              <a:spcBef>
                <a:spcPts val="0"/>
              </a:spcBef>
              <a:spcAft>
                <a:spcPts val="0"/>
              </a:spcAft>
              <a:defRPr/>
            </a:pPr>
            <a:r>
              <a:rPr lang="en-US" b="1" dirty="0"/>
              <a:t>Smuggling into Gaza</a:t>
            </a:r>
            <a:endParaRPr lang="he-IL" b="1" dirty="0"/>
          </a:p>
        </p:txBody>
      </p:sp>
      <p:sp>
        <p:nvSpPr>
          <p:cNvPr id="18" name="Rectangle 17"/>
          <p:cNvSpPr/>
          <p:nvPr/>
        </p:nvSpPr>
        <p:spPr bwMode="auto">
          <a:xfrm>
            <a:off x="3124200" y="914400"/>
            <a:ext cx="1857375" cy="598646"/>
          </a:xfrm>
          <a:prstGeom prst="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fontAlgn="auto">
              <a:spcBef>
                <a:spcPts val="0"/>
              </a:spcBef>
              <a:spcAft>
                <a:spcPts val="0"/>
              </a:spcAft>
              <a:defRPr/>
            </a:pPr>
            <a:r>
              <a:rPr lang="en-US" b="1" dirty="0"/>
              <a:t>Economic Adversity in Gaza</a:t>
            </a:r>
            <a:endParaRPr lang="he-IL" b="1" dirty="0"/>
          </a:p>
        </p:txBody>
      </p:sp>
      <p:sp>
        <p:nvSpPr>
          <p:cNvPr id="26" name="Oval 25"/>
          <p:cNvSpPr/>
          <p:nvPr/>
        </p:nvSpPr>
        <p:spPr bwMode="auto">
          <a:xfrm>
            <a:off x="0" y="2438400"/>
            <a:ext cx="1571636" cy="998501"/>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fontAlgn="auto">
              <a:spcBef>
                <a:spcPts val="0"/>
              </a:spcBef>
              <a:spcAft>
                <a:spcPts val="0"/>
              </a:spcAft>
              <a:defRPr/>
            </a:pPr>
            <a:r>
              <a:rPr lang="en-US" sz="1600" b="1" dirty="0"/>
              <a:t>Political Leadership</a:t>
            </a:r>
            <a:endParaRPr lang="he-IL" sz="1600" b="1" dirty="0"/>
          </a:p>
        </p:txBody>
      </p:sp>
      <p:sp>
        <p:nvSpPr>
          <p:cNvPr id="27" name="Oval 26"/>
          <p:cNvSpPr/>
          <p:nvPr/>
        </p:nvSpPr>
        <p:spPr bwMode="auto">
          <a:xfrm>
            <a:off x="1357290" y="2714620"/>
            <a:ext cx="1571636" cy="732234"/>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fontAlgn="auto">
              <a:spcBef>
                <a:spcPts val="0"/>
              </a:spcBef>
              <a:spcAft>
                <a:spcPts val="0"/>
              </a:spcAft>
              <a:defRPr/>
            </a:pPr>
            <a:r>
              <a:rPr lang="en-US" b="1" dirty="0"/>
              <a:t>Military Arm</a:t>
            </a:r>
            <a:endParaRPr lang="he-IL" b="1" dirty="0"/>
          </a:p>
        </p:txBody>
      </p:sp>
      <p:sp>
        <p:nvSpPr>
          <p:cNvPr id="28" name="Oval 27"/>
          <p:cNvSpPr/>
          <p:nvPr/>
        </p:nvSpPr>
        <p:spPr bwMode="auto">
          <a:xfrm>
            <a:off x="1142976" y="3429000"/>
            <a:ext cx="1785950" cy="1198202"/>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fontAlgn="auto">
              <a:spcBef>
                <a:spcPts val="0"/>
              </a:spcBef>
              <a:spcAft>
                <a:spcPts val="0"/>
              </a:spcAft>
              <a:defRPr/>
            </a:pPr>
            <a:r>
              <a:rPr lang="en-US" b="1" dirty="0"/>
              <a:t>Hamas in Judea &amp; Samaria</a:t>
            </a:r>
            <a:endParaRPr lang="he-IL" b="1" dirty="0"/>
          </a:p>
        </p:txBody>
      </p:sp>
      <p:sp>
        <p:nvSpPr>
          <p:cNvPr id="30" name="Title 52"/>
          <p:cNvSpPr txBox="1">
            <a:spLocks/>
          </p:cNvSpPr>
          <p:nvPr/>
        </p:nvSpPr>
        <p:spPr>
          <a:xfrm>
            <a:off x="0" y="1"/>
            <a:ext cx="9144000" cy="684212"/>
          </a:xfrm>
          <a:prstGeom prst="rect">
            <a:avLst/>
          </a:prstGeom>
        </p:spPr>
        <p:txBody>
          <a:bodyPr>
            <a:normAutofit/>
          </a:bodyPr>
          <a:lstStyle/>
          <a:p>
            <a:pPr algn="ctr" fontAlgn="auto">
              <a:spcAft>
                <a:spcPts val="0"/>
              </a:spcAft>
              <a:defRPr/>
            </a:pPr>
            <a:r>
              <a:rPr lang="en-GB" sz="3200" b="1" dirty="0">
                <a:latin typeface="+mj-lt"/>
                <a:ea typeface="+mj-ea"/>
              </a:rPr>
              <a:t>T</a:t>
            </a:r>
            <a:r>
              <a:rPr lang="en-GB" sz="3200" b="1" dirty="0">
                <a:latin typeface="+mj-lt"/>
                <a:ea typeface="+mj-ea"/>
                <a:cs typeface="+mn-cs"/>
              </a:rPr>
              <a:t>he System/Framework Boundaries</a:t>
            </a:r>
            <a:endParaRPr lang="he-IL" sz="3200" b="1" dirty="0">
              <a:latin typeface="+mj-lt"/>
              <a:ea typeface="+mj-ea"/>
              <a:cs typeface="+mn-cs"/>
            </a:endParaRPr>
          </a:p>
        </p:txBody>
      </p:sp>
      <p:sp>
        <p:nvSpPr>
          <p:cNvPr id="31" name="Oval 30"/>
          <p:cNvSpPr/>
          <p:nvPr/>
        </p:nvSpPr>
        <p:spPr>
          <a:xfrm>
            <a:off x="0" y="4343400"/>
            <a:ext cx="1704956" cy="998508"/>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fontAlgn="auto">
              <a:spcBef>
                <a:spcPts val="0"/>
              </a:spcBef>
              <a:spcAft>
                <a:spcPts val="0"/>
              </a:spcAft>
              <a:defRPr/>
            </a:pPr>
            <a:r>
              <a:rPr lang="en-US" b="1" dirty="0"/>
              <a:t>Gazan Public</a:t>
            </a:r>
            <a:endParaRPr lang="he-IL" b="1" dirty="0"/>
          </a:p>
        </p:txBody>
      </p:sp>
      <p:sp>
        <p:nvSpPr>
          <p:cNvPr id="32" name="Oval 31"/>
          <p:cNvSpPr/>
          <p:nvPr/>
        </p:nvSpPr>
        <p:spPr>
          <a:xfrm>
            <a:off x="1447800" y="4572000"/>
            <a:ext cx="1704956" cy="998508"/>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fontAlgn="auto">
              <a:spcBef>
                <a:spcPts val="0"/>
              </a:spcBef>
              <a:spcAft>
                <a:spcPts val="0"/>
              </a:spcAft>
              <a:defRPr/>
            </a:pPr>
            <a:r>
              <a:rPr lang="en-US" sz="1400" b="1" dirty="0"/>
              <a:t>Rogue Organizations</a:t>
            </a:r>
            <a:endParaRPr lang="he-IL" sz="1400" b="1" dirty="0"/>
          </a:p>
        </p:txBody>
      </p:sp>
      <p:sp>
        <p:nvSpPr>
          <p:cNvPr id="39" name="Oval 38"/>
          <p:cNvSpPr/>
          <p:nvPr/>
        </p:nvSpPr>
        <p:spPr>
          <a:xfrm>
            <a:off x="0" y="3352800"/>
            <a:ext cx="1704956" cy="998508"/>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fontAlgn="auto">
              <a:spcBef>
                <a:spcPts val="0"/>
              </a:spcBef>
              <a:spcAft>
                <a:spcPts val="0"/>
              </a:spcAft>
              <a:defRPr/>
            </a:pPr>
            <a:r>
              <a:rPr lang="en-US" sz="1400" b="1" dirty="0"/>
              <a:t>International Organizations</a:t>
            </a:r>
            <a:endParaRPr lang="he-IL" sz="1400" b="1" dirty="0"/>
          </a:p>
        </p:txBody>
      </p:sp>
      <p:sp>
        <p:nvSpPr>
          <p:cNvPr id="41" name="Rectangle 40"/>
          <p:cNvSpPr/>
          <p:nvPr/>
        </p:nvSpPr>
        <p:spPr bwMode="auto">
          <a:xfrm>
            <a:off x="1371600" y="838200"/>
            <a:ext cx="1857375" cy="598646"/>
          </a:xfrm>
          <a:prstGeom prst="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fontAlgn="auto">
              <a:spcBef>
                <a:spcPts val="0"/>
              </a:spcBef>
              <a:spcAft>
                <a:spcPts val="0"/>
              </a:spcAft>
              <a:defRPr/>
            </a:pPr>
            <a:r>
              <a:rPr lang="en-US" b="1" dirty="0"/>
              <a:t>Israel’s Crossings Policy</a:t>
            </a:r>
            <a:endParaRPr lang="he-IL" b="1" dirty="0"/>
          </a:p>
        </p:txBody>
      </p:sp>
      <p:sp>
        <p:nvSpPr>
          <p:cNvPr id="42" name="Rectangle 41"/>
          <p:cNvSpPr/>
          <p:nvPr/>
        </p:nvSpPr>
        <p:spPr bwMode="auto">
          <a:xfrm>
            <a:off x="2895600" y="1752600"/>
            <a:ext cx="1857375" cy="598646"/>
          </a:xfrm>
          <a:prstGeom prst="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fontAlgn="auto">
              <a:spcBef>
                <a:spcPts val="0"/>
              </a:spcBef>
              <a:spcAft>
                <a:spcPts val="0"/>
              </a:spcAft>
              <a:defRPr/>
            </a:pPr>
            <a:r>
              <a:rPr lang="en-US" b="1" dirty="0"/>
              <a:t>Humanitarian Situation in Gaza</a:t>
            </a:r>
            <a:endParaRPr lang="he-IL" b="1" dirty="0"/>
          </a:p>
        </p:txBody>
      </p:sp>
      <p:sp>
        <p:nvSpPr>
          <p:cNvPr id="43" name="Oval 42"/>
          <p:cNvSpPr/>
          <p:nvPr/>
        </p:nvSpPr>
        <p:spPr>
          <a:xfrm>
            <a:off x="2286000" y="3962400"/>
            <a:ext cx="1704956" cy="998508"/>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fontAlgn="auto">
              <a:spcBef>
                <a:spcPts val="0"/>
              </a:spcBef>
              <a:spcAft>
                <a:spcPts val="0"/>
              </a:spcAft>
              <a:defRPr/>
            </a:pPr>
            <a:r>
              <a:rPr lang="en-US" b="1" dirty="0"/>
              <a:t>PIJ</a:t>
            </a:r>
            <a:endParaRPr lang="he-IL" b="1" dirty="0"/>
          </a:p>
        </p:txBody>
      </p:sp>
      <p:grpSp>
        <p:nvGrpSpPr>
          <p:cNvPr id="35" name="Group 34"/>
          <p:cNvGrpSpPr/>
          <p:nvPr/>
        </p:nvGrpSpPr>
        <p:grpSpPr>
          <a:xfrm>
            <a:off x="5562600" y="3657600"/>
            <a:ext cx="3429000" cy="3019425"/>
            <a:chOff x="5715000" y="714375"/>
            <a:chExt cx="3429000" cy="3019425"/>
          </a:xfrm>
        </p:grpSpPr>
        <p:sp>
          <p:nvSpPr>
            <p:cNvPr id="21" name="Rounded Rectangle 20"/>
            <p:cNvSpPr/>
            <p:nvPr/>
          </p:nvSpPr>
          <p:spPr bwMode="auto">
            <a:xfrm>
              <a:off x="6858016" y="1446609"/>
              <a:ext cx="1428760" cy="931935"/>
            </a:xfrm>
            <a:prstGeom prst="roundRect">
              <a:avLst/>
            </a:prstGeom>
          </p:spPr>
          <p:style>
            <a:lnRef idx="0">
              <a:schemeClr val="dk1"/>
            </a:lnRef>
            <a:fillRef idx="3">
              <a:schemeClr val="dk1"/>
            </a:fillRef>
            <a:effectRef idx="3">
              <a:schemeClr val="dk1"/>
            </a:effectRef>
            <a:fontRef idx="minor">
              <a:schemeClr val="lt1"/>
            </a:fontRef>
          </p:style>
          <p:txBody>
            <a:bodyPr rtlCol="1" anchor="ctr"/>
            <a:lstStyle/>
            <a:p>
              <a:pPr algn="ctr" fontAlgn="auto">
                <a:spcBef>
                  <a:spcPts val="0"/>
                </a:spcBef>
                <a:spcAft>
                  <a:spcPts val="0"/>
                </a:spcAft>
                <a:defRPr/>
              </a:pPr>
              <a:r>
                <a:rPr lang="en-US" b="1" dirty="0"/>
                <a:t>Israel</a:t>
              </a:r>
              <a:endParaRPr lang="he-IL" b="1" dirty="0"/>
            </a:p>
          </p:txBody>
        </p:sp>
        <p:sp>
          <p:nvSpPr>
            <p:cNvPr id="22" name="Rounded Rectangle 21"/>
            <p:cNvSpPr/>
            <p:nvPr/>
          </p:nvSpPr>
          <p:spPr bwMode="auto">
            <a:xfrm>
              <a:off x="7696200" y="2245410"/>
              <a:ext cx="1233518" cy="878790"/>
            </a:xfrm>
            <a:prstGeom prst="roundRect">
              <a:avLst/>
            </a:prstGeom>
          </p:spPr>
          <p:style>
            <a:lnRef idx="0">
              <a:schemeClr val="dk1"/>
            </a:lnRef>
            <a:fillRef idx="3">
              <a:schemeClr val="dk1"/>
            </a:fillRef>
            <a:effectRef idx="3">
              <a:schemeClr val="dk1"/>
            </a:effectRef>
            <a:fontRef idx="minor">
              <a:schemeClr val="lt1"/>
            </a:fontRef>
          </p:style>
          <p:txBody>
            <a:bodyPr rtlCol="1" anchor="ctr"/>
            <a:lstStyle/>
            <a:p>
              <a:pPr algn="ctr" fontAlgn="auto">
                <a:spcBef>
                  <a:spcPts val="0"/>
                </a:spcBef>
                <a:spcAft>
                  <a:spcPts val="0"/>
                </a:spcAft>
                <a:defRPr/>
              </a:pPr>
              <a:r>
                <a:rPr lang="en-US" b="1" dirty="0"/>
                <a:t>PA</a:t>
              </a:r>
              <a:endParaRPr lang="he-IL" b="1" dirty="0"/>
            </a:p>
          </p:txBody>
        </p:sp>
        <p:sp>
          <p:nvSpPr>
            <p:cNvPr id="23" name="Rounded Rectangle 22"/>
            <p:cNvSpPr/>
            <p:nvPr/>
          </p:nvSpPr>
          <p:spPr bwMode="auto">
            <a:xfrm>
              <a:off x="6000760" y="980642"/>
              <a:ext cx="1285884" cy="599101"/>
            </a:xfrm>
            <a:prstGeom prst="roundRect">
              <a:avLst/>
            </a:prstGeom>
          </p:spPr>
          <p:style>
            <a:lnRef idx="0">
              <a:schemeClr val="dk1"/>
            </a:lnRef>
            <a:fillRef idx="3">
              <a:schemeClr val="dk1"/>
            </a:fillRef>
            <a:effectRef idx="3">
              <a:schemeClr val="dk1"/>
            </a:effectRef>
            <a:fontRef idx="minor">
              <a:schemeClr val="lt1"/>
            </a:fontRef>
          </p:style>
          <p:txBody>
            <a:bodyPr rtlCol="1" anchor="ctr"/>
            <a:lstStyle/>
            <a:p>
              <a:pPr algn="ctr" fontAlgn="auto">
                <a:spcBef>
                  <a:spcPts val="0"/>
                </a:spcBef>
                <a:spcAft>
                  <a:spcPts val="0"/>
                </a:spcAft>
                <a:defRPr/>
              </a:pPr>
              <a:r>
                <a:rPr lang="en-US" b="1" dirty="0"/>
                <a:t>Qatar</a:t>
              </a:r>
              <a:endParaRPr lang="he-IL" b="1" dirty="0"/>
            </a:p>
          </p:txBody>
        </p:sp>
        <p:sp>
          <p:nvSpPr>
            <p:cNvPr id="24" name="Rounded Rectangle 23"/>
            <p:cNvSpPr/>
            <p:nvPr/>
          </p:nvSpPr>
          <p:spPr bwMode="auto">
            <a:xfrm>
              <a:off x="7786678" y="714375"/>
              <a:ext cx="1357322" cy="798801"/>
            </a:xfrm>
            <a:prstGeom prst="roundRect">
              <a:avLst/>
            </a:prstGeom>
          </p:spPr>
          <p:style>
            <a:lnRef idx="0">
              <a:schemeClr val="dk1"/>
            </a:lnRef>
            <a:fillRef idx="3">
              <a:schemeClr val="dk1"/>
            </a:fillRef>
            <a:effectRef idx="3">
              <a:schemeClr val="dk1"/>
            </a:effectRef>
            <a:fontRef idx="minor">
              <a:schemeClr val="lt1"/>
            </a:fontRef>
          </p:style>
          <p:txBody>
            <a:bodyPr rtlCol="1" anchor="ctr"/>
            <a:lstStyle/>
            <a:p>
              <a:pPr algn="ctr" fontAlgn="auto">
                <a:spcBef>
                  <a:spcPts val="0"/>
                </a:spcBef>
                <a:spcAft>
                  <a:spcPts val="0"/>
                </a:spcAft>
                <a:defRPr/>
              </a:pPr>
              <a:r>
                <a:rPr lang="en-US" b="1" dirty="0"/>
                <a:t>Egypt</a:t>
              </a:r>
              <a:endParaRPr lang="he-IL" b="1" dirty="0"/>
            </a:p>
          </p:txBody>
        </p:sp>
        <p:sp>
          <p:nvSpPr>
            <p:cNvPr id="25" name="Rounded Rectangle 24"/>
            <p:cNvSpPr/>
            <p:nvPr/>
          </p:nvSpPr>
          <p:spPr bwMode="auto">
            <a:xfrm>
              <a:off x="6215074" y="2311977"/>
              <a:ext cx="1357322" cy="798801"/>
            </a:xfrm>
            <a:prstGeom prst="roundRect">
              <a:avLst/>
            </a:prstGeom>
          </p:spPr>
          <p:style>
            <a:lnRef idx="0">
              <a:schemeClr val="dk1"/>
            </a:lnRef>
            <a:fillRef idx="3">
              <a:schemeClr val="dk1"/>
            </a:fillRef>
            <a:effectRef idx="3">
              <a:schemeClr val="dk1"/>
            </a:effectRef>
            <a:fontRef idx="minor">
              <a:schemeClr val="lt1"/>
            </a:fontRef>
          </p:style>
          <p:txBody>
            <a:bodyPr rtlCol="1" anchor="ctr"/>
            <a:lstStyle/>
            <a:p>
              <a:pPr algn="ctr" fontAlgn="auto">
                <a:spcBef>
                  <a:spcPts val="0"/>
                </a:spcBef>
                <a:spcAft>
                  <a:spcPts val="0"/>
                </a:spcAft>
                <a:defRPr/>
              </a:pPr>
              <a:r>
                <a:rPr lang="en-US" b="1" dirty="0"/>
                <a:t>UN</a:t>
              </a:r>
              <a:r>
                <a:rPr lang="he-IL" b="1" dirty="0"/>
                <a:t> </a:t>
              </a:r>
            </a:p>
          </p:txBody>
        </p:sp>
        <p:sp>
          <p:nvSpPr>
            <p:cNvPr id="44" name="Rounded Rectangle 43"/>
            <p:cNvSpPr/>
            <p:nvPr/>
          </p:nvSpPr>
          <p:spPr bwMode="auto">
            <a:xfrm>
              <a:off x="5715000" y="1905000"/>
              <a:ext cx="1066800" cy="762000"/>
            </a:xfrm>
            <a:prstGeom prst="roundRect">
              <a:avLst/>
            </a:prstGeom>
          </p:spPr>
          <p:style>
            <a:lnRef idx="0">
              <a:schemeClr val="dk1"/>
            </a:lnRef>
            <a:fillRef idx="3">
              <a:schemeClr val="dk1"/>
            </a:fillRef>
            <a:effectRef idx="3">
              <a:schemeClr val="dk1"/>
            </a:effectRef>
            <a:fontRef idx="minor">
              <a:schemeClr val="lt1"/>
            </a:fontRef>
          </p:style>
          <p:txBody>
            <a:bodyPr rtlCol="1" anchor="ctr"/>
            <a:lstStyle/>
            <a:p>
              <a:pPr algn="ctr" fontAlgn="auto">
                <a:spcBef>
                  <a:spcPts val="0"/>
                </a:spcBef>
                <a:spcAft>
                  <a:spcPts val="0"/>
                </a:spcAft>
                <a:defRPr/>
              </a:pPr>
              <a:r>
                <a:rPr lang="en-US" sz="1600" b="1" dirty="0"/>
                <a:t>Regional Strategy</a:t>
              </a:r>
              <a:endParaRPr lang="he-IL" sz="1600" b="1" dirty="0"/>
            </a:p>
          </p:txBody>
        </p:sp>
        <p:sp>
          <p:nvSpPr>
            <p:cNvPr id="45" name="Rounded Rectangle 44"/>
            <p:cNvSpPr/>
            <p:nvPr/>
          </p:nvSpPr>
          <p:spPr bwMode="auto">
            <a:xfrm>
              <a:off x="6934200" y="3048000"/>
              <a:ext cx="928718" cy="685800"/>
            </a:xfrm>
            <a:prstGeom prst="roundRect">
              <a:avLst/>
            </a:prstGeom>
          </p:spPr>
          <p:style>
            <a:lnRef idx="0">
              <a:schemeClr val="dk1"/>
            </a:lnRef>
            <a:fillRef idx="3">
              <a:schemeClr val="dk1"/>
            </a:fillRef>
            <a:effectRef idx="3">
              <a:schemeClr val="dk1"/>
            </a:effectRef>
            <a:fontRef idx="minor">
              <a:schemeClr val="lt1"/>
            </a:fontRef>
          </p:style>
          <p:txBody>
            <a:bodyPr rtlCol="1" anchor="ctr"/>
            <a:lstStyle/>
            <a:p>
              <a:pPr algn="ctr" fontAlgn="auto">
                <a:spcBef>
                  <a:spcPts val="0"/>
                </a:spcBef>
                <a:spcAft>
                  <a:spcPts val="0"/>
                </a:spcAft>
                <a:defRPr/>
              </a:pPr>
              <a:r>
                <a:rPr lang="en-US" b="1" dirty="0"/>
                <a:t>USA</a:t>
              </a:r>
              <a:endParaRPr lang="he-IL" b="1" dirty="0"/>
            </a:p>
          </p:txBody>
        </p:sp>
      </p:grpSp>
      <p:sp>
        <p:nvSpPr>
          <p:cNvPr id="55" name="Oval 54"/>
          <p:cNvSpPr/>
          <p:nvPr/>
        </p:nvSpPr>
        <p:spPr bwMode="auto">
          <a:xfrm>
            <a:off x="685800" y="5486400"/>
            <a:ext cx="1571636" cy="865368"/>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en-US" sz="1400" b="1" dirty="0"/>
              <a:t>Threat: Crossing the Fence</a:t>
            </a:r>
            <a:endParaRPr lang="he-IL" sz="1400" b="1" dirty="0"/>
          </a:p>
        </p:txBody>
      </p:sp>
      <p:grpSp>
        <p:nvGrpSpPr>
          <p:cNvPr id="36" name="Group 35"/>
          <p:cNvGrpSpPr/>
          <p:nvPr/>
        </p:nvGrpSpPr>
        <p:grpSpPr>
          <a:xfrm>
            <a:off x="4876800" y="442912"/>
            <a:ext cx="4572000" cy="2757488"/>
            <a:chOff x="4572000" y="3594280"/>
            <a:chExt cx="4572000" cy="2757488"/>
          </a:xfrm>
        </p:grpSpPr>
        <p:sp>
          <p:nvSpPr>
            <p:cNvPr id="10" name="Oval 9"/>
            <p:cNvSpPr/>
            <p:nvPr/>
          </p:nvSpPr>
          <p:spPr bwMode="auto">
            <a:xfrm>
              <a:off x="7000892" y="4508680"/>
              <a:ext cx="2143108" cy="1131635"/>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auto">
                <a:spcBef>
                  <a:spcPts val="0"/>
                </a:spcBef>
                <a:spcAft>
                  <a:spcPts val="0"/>
                </a:spcAft>
                <a:defRPr/>
              </a:pPr>
              <a:r>
                <a:rPr lang="en-US" sz="1600" b="1" dirty="0"/>
                <a:t>Adversity Residents of the South</a:t>
              </a:r>
              <a:endParaRPr lang="he-IL" sz="1600" b="1" dirty="0"/>
            </a:p>
          </p:txBody>
        </p:sp>
        <p:sp>
          <p:nvSpPr>
            <p:cNvPr id="11" name="Oval 10"/>
            <p:cNvSpPr/>
            <p:nvPr/>
          </p:nvSpPr>
          <p:spPr bwMode="auto">
            <a:xfrm>
              <a:off x="5286380" y="5440615"/>
              <a:ext cx="1643074" cy="865368"/>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auto">
                <a:spcBef>
                  <a:spcPts val="0"/>
                </a:spcBef>
                <a:spcAft>
                  <a:spcPts val="0"/>
                </a:spcAft>
                <a:defRPr/>
              </a:pPr>
              <a:r>
                <a:rPr lang="en-US" sz="1400" b="1" dirty="0"/>
                <a:t>Command –Division Relations</a:t>
              </a:r>
              <a:endParaRPr lang="he-IL" sz="1400" b="1" dirty="0"/>
            </a:p>
          </p:txBody>
        </p:sp>
        <p:sp>
          <p:nvSpPr>
            <p:cNvPr id="29" name="Oval 28"/>
            <p:cNvSpPr/>
            <p:nvPr/>
          </p:nvSpPr>
          <p:spPr bwMode="auto">
            <a:xfrm>
              <a:off x="6553200" y="3594280"/>
              <a:ext cx="1752608" cy="116205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a:defRPr/>
              </a:pPr>
              <a:r>
                <a:rPr lang="he-IL" sz="1200" b="1" dirty="0"/>
                <a:t>"</a:t>
              </a:r>
              <a:r>
                <a:rPr lang="en-US" sz="1200" b="1" dirty="0"/>
                <a:t>Protective Edge” experienced as a success</a:t>
              </a:r>
              <a:endParaRPr lang="he-IL" sz="1200" dirty="0"/>
            </a:p>
          </p:txBody>
        </p:sp>
        <p:sp>
          <p:nvSpPr>
            <p:cNvPr id="48" name="Oval 47"/>
            <p:cNvSpPr/>
            <p:nvPr/>
          </p:nvSpPr>
          <p:spPr bwMode="auto">
            <a:xfrm>
              <a:off x="5791200" y="4648200"/>
              <a:ext cx="1643074" cy="865368"/>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auto">
                <a:spcBef>
                  <a:spcPts val="0"/>
                </a:spcBef>
                <a:spcAft>
                  <a:spcPts val="0"/>
                </a:spcAft>
                <a:defRPr/>
              </a:pPr>
              <a:r>
                <a:rPr lang="en-US" sz="1200" b="1" dirty="0"/>
                <a:t>Cabinet’s Interest to keep a state of calm </a:t>
              </a:r>
              <a:endParaRPr lang="he-IL" sz="1200" b="1" dirty="0"/>
            </a:p>
          </p:txBody>
        </p:sp>
        <p:sp>
          <p:nvSpPr>
            <p:cNvPr id="33" name="Oval 32"/>
            <p:cNvSpPr/>
            <p:nvPr/>
          </p:nvSpPr>
          <p:spPr bwMode="auto">
            <a:xfrm>
              <a:off x="4572000" y="4724400"/>
              <a:ext cx="1643074" cy="865368"/>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auto">
                <a:spcBef>
                  <a:spcPts val="0"/>
                </a:spcBef>
                <a:spcAft>
                  <a:spcPts val="0"/>
                </a:spcAft>
                <a:defRPr/>
              </a:pPr>
              <a:r>
                <a:rPr lang="en-US" sz="1600" b="1" dirty="0"/>
                <a:t>Human Rights Orgs</a:t>
              </a:r>
              <a:endParaRPr lang="he-IL" sz="1600" b="1" dirty="0"/>
            </a:p>
          </p:txBody>
        </p:sp>
        <p:sp>
          <p:nvSpPr>
            <p:cNvPr id="34" name="Oval 33"/>
            <p:cNvSpPr/>
            <p:nvPr/>
          </p:nvSpPr>
          <p:spPr bwMode="auto">
            <a:xfrm>
              <a:off x="6629400" y="5486400"/>
              <a:ext cx="1643074" cy="865368"/>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auto">
                <a:spcBef>
                  <a:spcPts val="0"/>
                </a:spcBef>
                <a:spcAft>
                  <a:spcPts val="0"/>
                </a:spcAft>
                <a:defRPr/>
              </a:pPr>
              <a:r>
                <a:rPr lang="en-US" sz="1600" b="1" dirty="0"/>
                <a:t>Legitimacy Campaign</a:t>
              </a:r>
              <a:endParaRPr lang="he-IL" sz="1600" b="1" dirty="0"/>
            </a:p>
          </p:txBody>
        </p:sp>
      </p:grpSp>
      <p:sp>
        <p:nvSpPr>
          <p:cNvPr id="37" name="Oval 36">
            <a:extLst>
              <a:ext uri="{FF2B5EF4-FFF2-40B4-BE49-F238E27FC236}">
                <a16:creationId xmlns:a16="http://schemas.microsoft.com/office/drawing/2014/main" id="{48996498-B6D6-4765-A21F-B9FE2E6744A5}"/>
              </a:ext>
            </a:extLst>
          </p:cNvPr>
          <p:cNvSpPr/>
          <p:nvPr/>
        </p:nvSpPr>
        <p:spPr bwMode="auto">
          <a:xfrm>
            <a:off x="-228600" y="2438400"/>
            <a:ext cx="3903662" cy="2895600"/>
          </a:xfrm>
          <a:prstGeom prst="ellipse">
            <a:avLst/>
          </a:prstGeom>
          <a:solidFill>
            <a:srgbClr val="92D050">
              <a:alpha val="25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600"/>
          </a:p>
        </p:txBody>
      </p:sp>
      <p:sp>
        <p:nvSpPr>
          <p:cNvPr id="38" name="Oval 37">
            <a:extLst>
              <a:ext uri="{FF2B5EF4-FFF2-40B4-BE49-F238E27FC236}">
                <a16:creationId xmlns:a16="http://schemas.microsoft.com/office/drawing/2014/main" id="{29522184-0EC3-4EA3-BCCC-FC08619CC1AC}"/>
              </a:ext>
            </a:extLst>
          </p:cNvPr>
          <p:cNvSpPr/>
          <p:nvPr/>
        </p:nvSpPr>
        <p:spPr bwMode="auto">
          <a:xfrm>
            <a:off x="-227556" y="3429000"/>
            <a:ext cx="3902618" cy="743108"/>
          </a:xfrm>
          <a:prstGeom prst="ellipse">
            <a:avLst/>
          </a:prstGeom>
          <a:ln/>
        </p:spPr>
        <p:style>
          <a:lnRef idx="0">
            <a:schemeClr val="accent3"/>
          </a:lnRef>
          <a:fillRef idx="3">
            <a:schemeClr val="accent3"/>
          </a:fillRef>
          <a:effectRef idx="3">
            <a:schemeClr val="accent3"/>
          </a:effectRef>
          <a:fontRef idx="minor">
            <a:schemeClr val="lt1"/>
          </a:fontRef>
        </p:style>
        <p:txBody>
          <a:bodyPr rtlCol="1" anchor="ctr"/>
          <a:lstStyle/>
          <a:p>
            <a:pPr algn="ctr" fontAlgn="auto">
              <a:spcBef>
                <a:spcPts val="0"/>
              </a:spcBef>
              <a:spcAft>
                <a:spcPts val="0"/>
              </a:spcAft>
              <a:defRPr/>
            </a:pPr>
            <a:r>
              <a:rPr lang="en-US" sz="2400" b="1" dirty="0"/>
              <a:t>Gaza Sub-system</a:t>
            </a:r>
            <a:endParaRPr lang="he-IL" sz="2400" b="1" dirty="0"/>
          </a:p>
        </p:txBody>
      </p:sp>
      <p:sp>
        <p:nvSpPr>
          <p:cNvPr id="40" name="Oval 39">
            <a:extLst>
              <a:ext uri="{FF2B5EF4-FFF2-40B4-BE49-F238E27FC236}">
                <a16:creationId xmlns:a16="http://schemas.microsoft.com/office/drawing/2014/main" id="{8192296C-14F2-4612-9EFC-0841DC4ABBBF}"/>
              </a:ext>
            </a:extLst>
          </p:cNvPr>
          <p:cNvSpPr/>
          <p:nvPr/>
        </p:nvSpPr>
        <p:spPr bwMode="auto">
          <a:xfrm>
            <a:off x="5105400" y="533400"/>
            <a:ext cx="4038600" cy="2895600"/>
          </a:xfrm>
          <a:prstGeom prst="ellipse">
            <a:avLst/>
          </a:prstGeom>
          <a:solidFill>
            <a:schemeClr val="tx2">
              <a:alpha val="2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600"/>
          </a:p>
        </p:txBody>
      </p:sp>
      <p:sp>
        <p:nvSpPr>
          <p:cNvPr id="46" name="Oval 45">
            <a:extLst>
              <a:ext uri="{FF2B5EF4-FFF2-40B4-BE49-F238E27FC236}">
                <a16:creationId xmlns:a16="http://schemas.microsoft.com/office/drawing/2014/main" id="{A8D7967F-3491-4CB4-A395-2EA6047DC21E}"/>
              </a:ext>
            </a:extLst>
          </p:cNvPr>
          <p:cNvSpPr/>
          <p:nvPr/>
        </p:nvSpPr>
        <p:spPr bwMode="auto">
          <a:xfrm>
            <a:off x="5241382" y="1524000"/>
            <a:ext cx="3902618" cy="743108"/>
          </a:xfrm>
          <a:prstGeom prst="ellipse">
            <a:avLst/>
          </a:prstGeom>
          <a:ln/>
        </p:spPr>
        <p:style>
          <a:lnRef idx="0">
            <a:schemeClr val="accent1"/>
          </a:lnRef>
          <a:fillRef idx="3">
            <a:schemeClr val="accent1"/>
          </a:fillRef>
          <a:effectRef idx="3">
            <a:schemeClr val="accent1"/>
          </a:effectRef>
          <a:fontRef idx="minor">
            <a:schemeClr val="lt1"/>
          </a:fontRef>
        </p:style>
        <p:txBody>
          <a:bodyPr rtlCol="1" anchor="ctr"/>
          <a:lstStyle/>
          <a:p>
            <a:pPr algn="ctr" fontAlgn="auto">
              <a:spcBef>
                <a:spcPts val="0"/>
              </a:spcBef>
              <a:spcAft>
                <a:spcPts val="0"/>
              </a:spcAft>
              <a:defRPr/>
            </a:pPr>
            <a:r>
              <a:rPr lang="en-US" sz="2400" b="1" dirty="0"/>
              <a:t>Israeli Sub-system</a:t>
            </a:r>
            <a:endParaRPr lang="he-IL" sz="2400" b="1" dirty="0"/>
          </a:p>
        </p:txBody>
      </p:sp>
      <p:sp>
        <p:nvSpPr>
          <p:cNvPr id="47" name="Rectangle 46">
            <a:extLst>
              <a:ext uri="{FF2B5EF4-FFF2-40B4-BE49-F238E27FC236}">
                <a16:creationId xmlns:a16="http://schemas.microsoft.com/office/drawing/2014/main" id="{64554641-A261-4E04-90DD-DF257B2AB89C}"/>
              </a:ext>
            </a:extLst>
          </p:cNvPr>
          <p:cNvSpPr/>
          <p:nvPr/>
        </p:nvSpPr>
        <p:spPr bwMode="auto">
          <a:xfrm>
            <a:off x="519112" y="912813"/>
            <a:ext cx="4433888" cy="1419225"/>
          </a:xfrm>
          <a:prstGeom prst="rect">
            <a:avLst/>
          </a:prstGeom>
          <a:solidFill>
            <a:srgbClr val="7030A0">
              <a:alpha val="32000"/>
            </a:srgbClr>
          </a:solidFill>
        </p:spPr>
        <p:style>
          <a:lnRef idx="1">
            <a:schemeClr val="accent4"/>
          </a:lnRef>
          <a:fillRef idx="2">
            <a:schemeClr val="accent4"/>
          </a:fillRef>
          <a:effectRef idx="1">
            <a:schemeClr val="accent4"/>
          </a:effectRef>
          <a:fontRef idx="minor">
            <a:schemeClr val="dk1"/>
          </a:fontRef>
        </p:style>
        <p:txBody>
          <a:bodyPr rtlCol="1" anchor="ctr"/>
          <a:lstStyle/>
          <a:p>
            <a:pPr algn="ctr" fontAlgn="auto">
              <a:spcBef>
                <a:spcPts val="0"/>
              </a:spcBef>
              <a:spcAft>
                <a:spcPts val="0"/>
              </a:spcAft>
              <a:defRPr/>
            </a:pPr>
            <a:endParaRPr lang="he-IL" sz="1600"/>
          </a:p>
        </p:txBody>
      </p:sp>
      <p:sp>
        <p:nvSpPr>
          <p:cNvPr id="49" name="Rectangle 48">
            <a:extLst>
              <a:ext uri="{FF2B5EF4-FFF2-40B4-BE49-F238E27FC236}">
                <a16:creationId xmlns:a16="http://schemas.microsoft.com/office/drawing/2014/main" id="{A660A506-02B9-4B10-9E84-F23F98C0DF99}"/>
              </a:ext>
            </a:extLst>
          </p:cNvPr>
          <p:cNvSpPr/>
          <p:nvPr/>
        </p:nvSpPr>
        <p:spPr bwMode="auto">
          <a:xfrm>
            <a:off x="519112" y="1318491"/>
            <a:ext cx="4433875" cy="510309"/>
          </a:xfrm>
          <a:prstGeom prst="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fontAlgn="auto">
              <a:spcBef>
                <a:spcPts val="0"/>
              </a:spcBef>
              <a:spcAft>
                <a:spcPts val="0"/>
              </a:spcAft>
              <a:defRPr/>
            </a:pPr>
            <a:r>
              <a:rPr lang="en-US" sz="2400" b="1" dirty="0"/>
              <a:t>Socioeconomic Shapers</a:t>
            </a:r>
            <a:endParaRPr lang="he-IL" sz="2400" b="1" dirty="0"/>
          </a:p>
        </p:txBody>
      </p:sp>
      <p:sp>
        <p:nvSpPr>
          <p:cNvPr id="50" name="Rectangle 49">
            <a:extLst>
              <a:ext uri="{FF2B5EF4-FFF2-40B4-BE49-F238E27FC236}">
                <a16:creationId xmlns:a16="http://schemas.microsoft.com/office/drawing/2014/main" id="{0ECA19D0-1D91-4333-80AE-C88A539EF84F}"/>
              </a:ext>
            </a:extLst>
          </p:cNvPr>
          <p:cNvSpPr/>
          <p:nvPr/>
        </p:nvSpPr>
        <p:spPr bwMode="auto">
          <a:xfrm>
            <a:off x="5562597" y="3657600"/>
            <a:ext cx="3352821" cy="3200400"/>
          </a:xfrm>
          <a:prstGeom prst="rect">
            <a:avLst/>
          </a:prstGeom>
          <a:solidFill>
            <a:schemeClr val="tx1">
              <a:alpha val="26000"/>
            </a:schemeClr>
          </a:solidFill>
        </p:spPr>
        <p:style>
          <a:lnRef idx="1">
            <a:schemeClr val="dk1"/>
          </a:lnRef>
          <a:fillRef idx="2">
            <a:schemeClr val="dk1"/>
          </a:fillRef>
          <a:effectRef idx="1">
            <a:schemeClr val="dk1"/>
          </a:effectRef>
          <a:fontRef idx="minor">
            <a:schemeClr val="dk1"/>
          </a:fontRef>
        </p:style>
        <p:txBody>
          <a:bodyPr rtlCol="1" anchor="ctr"/>
          <a:lstStyle/>
          <a:p>
            <a:pPr algn="ctr" fontAlgn="auto">
              <a:spcBef>
                <a:spcPts val="0"/>
              </a:spcBef>
              <a:spcAft>
                <a:spcPts val="0"/>
              </a:spcAft>
              <a:defRPr/>
            </a:pPr>
            <a:endParaRPr lang="he-IL" sz="1600"/>
          </a:p>
        </p:txBody>
      </p:sp>
      <p:sp>
        <p:nvSpPr>
          <p:cNvPr id="51" name="Rectangle 50">
            <a:extLst>
              <a:ext uri="{FF2B5EF4-FFF2-40B4-BE49-F238E27FC236}">
                <a16:creationId xmlns:a16="http://schemas.microsoft.com/office/drawing/2014/main" id="{E71CF26D-C016-49C6-AE16-417D99C6782D}"/>
              </a:ext>
            </a:extLst>
          </p:cNvPr>
          <p:cNvSpPr/>
          <p:nvPr/>
        </p:nvSpPr>
        <p:spPr bwMode="auto">
          <a:xfrm>
            <a:off x="5562600" y="4724400"/>
            <a:ext cx="3352800" cy="629544"/>
          </a:xfrm>
          <a:prstGeom prst="rect">
            <a:avLst/>
          </a:prstGeom>
        </p:spPr>
        <p:style>
          <a:lnRef idx="0">
            <a:schemeClr val="dk1"/>
          </a:lnRef>
          <a:fillRef idx="3">
            <a:schemeClr val="dk1"/>
          </a:fillRef>
          <a:effectRef idx="3">
            <a:schemeClr val="dk1"/>
          </a:effectRef>
          <a:fontRef idx="minor">
            <a:schemeClr val="lt1"/>
          </a:fontRef>
        </p:style>
        <p:txBody>
          <a:bodyPr rtlCol="1" anchor="ctr"/>
          <a:lstStyle/>
          <a:p>
            <a:pPr algn="ctr" fontAlgn="auto">
              <a:spcBef>
                <a:spcPts val="0"/>
              </a:spcBef>
              <a:spcAft>
                <a:spcPts val="0"/>
              </a:spcAft>
              <a:defRPr/>
            </a:pPr>
            <a:r>
              <a:rPr lang="en-US" sz="2400" b="1" dirty="0"/>
              <a:t>Regional Sub-system</a:t>
            </a:r>
            <a:endParaRPr lang="he-IL" sz="2400" b="1" dirty="0"/>
          </a:p>
        </p:txBody>
      </p:sp>
      <p:sp>
        <p:nvSpPr>
          <p:cNvPr id="52" name="Oval 51">
            <a:extLst>
              <a:ext uri="{FF2B5EF4-FFF2-40B4-BE49-F238E27FC236}">
                <a16:creationId xmlns:a16="http://schemas.microsoft.com/office/drawing/2014/main" id="{B6D47191-498E-400D-B552-1AFE0272A4AC}"/>
              </a:ext>
            </a:extLst>
          </p:cNvPr>
          <p:cNvSpPr/>
          <p:nvPr/>
        </p:nvSpPr>
        <p:spPr bwMode="auto">
          <a:xfrm>
            <a:off x="0" y="5303838"/>
            <a:ext cx="3903662" cy="1554162"/>
          </a:xfrm>
          <a:prstGeom prst="ellipse">
            <a:avLst/>
          </a:prstGeom>
          <a:solidFill>
            <a:srgbClr val="FF0000">
              <a:alpha val="2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600"/>
          </a:p>
        </p:txBody>
      </p:sp>
      <p:sp>
        <p:nvSpPr>
          <p:cNvPr id="53" name="Oval 52">
            <a:extLst>
              <a:ext uri="{FF2B5EF4-FFF2-40B4-BE49-F238E27FC236}">
                <a16:creationId xmlns:a16="http://schemas.microsoft.com/office/drawing/2014/main" id="{881E7E43-0E0C-4CF1-BFEB-F82FCA366633}"/>
              </a:ext>
            </a:extLst>
          </p:cNvPr>
          <p:cNvSpPr/>
          <p:nvPr/>
        </p:nvSpPr>
        <p:spPr bwMode="auto">
          <a:xfrm>
            <a:off x="499" y="5777327"/>
            <a:ext cx="3902618" cy="743108"/>
          </a:xfrm>
          <a:prstGeom prst="ellipse">
            <a:avLst/>
          </a:prstGeom>
          <a:ln/>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en-US" sz="2400" b="1" dirty="0"/>
              <a:t>Security Threats</a:t>
            </a:r>
            <a:endParaRPr lang="he-IL" sz="2400" b="1" dirty="0"/>
          </a:p>
        </p:txBody>
      </p:sp>
    </p:spTree>
    <p:extLst>
      <p:ext uri="{BB962C8B-B14F-4D97-AF65-F5344CB8AC3E}">
        <p14:creationId xmlns:p14="http://schemas.microsoft.com/office/powerpoint/2010/main" val="2851737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descr="תוצאת תמונה עבור פיגוע בסיני 2015"/>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8196" name="Picture 4" descr="תוצאת תמונה עבור פיגוע בסיני 2015"/>
          <p:cNvPicPr>
            <a:picLocks noChangeAspect="1" noChangeArrowheads="1"/>
          </p:cNvPicPr>
          <p:nvPr/>
        </p:nvPicPr>
        <p:blipFill>
          <a:blip r:embed="rId3"/>
          <a:srcRect/>
          <a:stretch>
            <a:fillRect/>
          </a:stretch>
        </p:blipFill>
        <p:spPr bwMode="auto">
          <a:xfrm>
            <a:off x="838200" y="1524000"/>
            <a:ext cx="7448897" cy="5105400"/>
          </a:xfrm>
          <a:prstGeom prst="rect">
            <a:avLst/>
          </a:prstGeom>
          <a:noFill/>
        </p:spPr>
      </p:pic>
      <p:sp>
        <p:nvSpPr>
          <p:cNvPr id="2" name="Rectangle 1">
            <a:extLst>
              <a:ext uri="{FF2B5EF4-FFF2-40B4-BE49-F238E27FC236}">
                <a16:creationId xmlns:a16="http://schemas.microsoft.com/office/drawing/2014/main" id="{4D765D78-F966-46F3-96FA-7593FE50AD88}"/>
              </a:ext>
            </a:extLst>
          </p:cNvPr>
          <p:cNvSpPr/>
          <p:nvPr/>
        </p:nvSpPr>
        <p:spPr>
          <a:xfrm>
            <a:off x="-1" y="457200"/>
            <a:ext cx="9144001" cy="646331"/>
          </a:xfrm>
          <a:prstGeom prst="rect">
            <a:avLst/>
          </a:prstGeom>
        </p:spPr>
        <p:txBody>
          <a:bodyPr vert="horz" lIns="91440" tIns="45720" rIns="91440" bIns="45720" rtlCol="0" anchor="ctr">
            <a:noAutofit/>
          </a:bodyPr>
          <a:lstStyle/>
          <a:p>
            <a:pPr algn="ctr">
              <a:spcBef>
                <a:spcPct val="0"/>
              </a:spcBef>
            </a:pPr>
            <a:r>
              <a:rPr lang="en-GB" sz="3600" b="1" dirty="0">
                <a:latin typeface="+mj-lt"/>
                <a:ea typeface="+mj-ea"/>
              </a:rPr>
              <a:t>The Unique Context – </a:t>
            </a:r>
          </a:p>
          <a:p>
            <a:pPr algn="ctr">
              <a:spcBef>
                <a:spcPct val="0"/>
              </a:spcBef>
            </a:pPr>
            <a:r>
              <a:rPr lang="en-GB" sz="3600" b="1" dirty="0">
                <a:latin typeface="+mj-lt"/>
                <a:ea typeface="+mj-ea"/>
              </a:rPr>
              <a:t>Egypt and the 2015 Terror Wave </a:t>
            </a:r>
            <a:endParaRPr lang="en-US" sz="3600" b="1" dirty="0">
              <a:latin typeface="+mj-lt"/>
              <a:ea typeface="+mj-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ormAutofit/>
          </a:bodyPr>
          <a:lstStyle/>
          <a:p>
            <a:pPr algn="r" rtl="1"/>
            <a:r>
              <a:rPr lang="en-GB" sz="3600" b="1" dirty="0">
                <a:solidFill>
                  <a:schemeClr val="tx1"/>
                </a:solidFill>
              </a:rPr>
              <a:t>Understanding</a:t>
            </a:r>
            <a:endParaRPr lang="he-IL" sz="3600" b="1" dirty="0">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תוצאת תמונה עבור קצה הקרחון"/>
          <p:cNvPicPr>
            <a:picLocks noChangeAspect="1" noChangeArrowheads="1"/>
          </p:cNvPicPr>
          <p:nvPr/>
        </p:nvPicPr>
        <p:blipFill>
          <a:blip r:embed="rId2"/>
          <a:srcRect/>
          <a:stretch>
            <a:fillRect/>
          </a:stretch>
        </p:blipFill>
        <p:spPr bwMode="auto">
          <a:xfrm>
            <a:off x="1371600" y="1219200"/>
            <a:ext cx="6534058" cy="5410200"/>
          </a:xfrm>
          <a:prstGeom prst="rect">
            <a:avLst/>
          </a:prstGeom>
          <a:noFill/>
        </p:spPr>
      </p:pic>
      <p:sp>
        <p:nvSpPr>
          <p:cNvPr id="6" name="Title 5"/>
          <p:cNvSpPr>
            <a:spLocks noGrp="1"/>
          </p:cNvSpPr>
          <p:nvPr>
            <p:ph type="title"/>
          </p:nvPr>
        </p:nvSpPr>
        <p:spPr>
          <a:xfrm>
            <a:off x="0" y="274638"/>
            <a:ext cx="9144000" cy="715962"/>
          </a:xfrm>
        </p:spPr>
        <p:txBody>
          <a:bodyPr>
            <a:normAutofit/>
          </a:bodyPr>
          <a:lstStyle/>
          <a:p>
            <a:r>
              <a:rPr lang="en-GB" sz="3600" b="1" dirty="0">
                <a:cs typeface="+mn-cs"/>
              </a:rPr>
              <a:t>Riots on the Fence – The Tip of the Iceberg?</a:t>
            </a:r>
            <a:endParaRPr lang="he-IL" sz="3600" b="1" dirty="0">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תוצאת תמונה עבור קצה הקרחון"/>
          <p:cNvPicPr>
            <a:picLocks noChangeAspect="1" noChangeArrowheads="1"/>
          </p:cNvPicPr>
          <p:nvPr/>
        </p:nvPicPr>
        <p:blipFill>
          <a:blip r:embed="rId2"/>
          <a:srcRect r="20699"/>
          <a:stretch>
            <a:fillRect/>
          </a:stretch>
        </p:blipFill>
        <p:spPr bwMode="auto">
          <a:xfrm>
            <a:off x="609600" y="1219200"/>
            <a:ext cx="5181600" cy="5410200"/>
          </a:xfrm>
          <a:prstGeom prst="rect">
            <a:avLst/>
          </a:prstGeom>
          <a:noFill/>
        </p:spPr>
      </p:pic>
      <p:sp>
        <p:nvSpPr>
          <p:cNvPr id="4" name="Right Brace 3"/>
          <p:cNvSpPr/>
          <p:nvPr/>
        </p:nvSpPr>
        <p:spPr>
          <a:xfrm>
            <a:off x="6096000" y="3200400"/>
            <a:ext cx="533400" cy="3200400"/>
          </a:xfrm>
          <a:prstGeom prst="rightBrace">
            <a:avLst/>
          </a:prstGeom>
        </p:spPr>
        <p:style>
          <a:lnRef idx="3">
            <a:schemeClr val="dk1"/>
          </a:lnRef>
          <a:fillRef idx="0">
            <a:schemeClr val="dk1"/>
          </a:fillRef>
          <a:effectRef idx="2">
            <a:schemeClr val="dk1"/>
          </a:effectRef>
          <a:fontRef idx="minor">
            <a:schemeClr val="tx1"/>
          </a:fontRef>
        </p:style>
        <p:txBody>
          <a:bodyPr rtlCol="1" anchor="ctr"/>
          <a:lstStyle/>
          <a:p>
            <a:pPr algn="ctr"/>
            <a:endParaRPr lang="he-IL"/>
          </a:p>
        </p:txBody>
      </p:sp>
      <p:sp>
        <p:nvSpPr>
          <p:cNvPr id="7" name="Right Brace 6"/>
          <p:cNvSpPr/>
          <p:nvPr/>
        </p:nvSpPr>
        <p:spPr>
          <a:xfrm>
            <a:off x="6096000" y="1295400"/>
            <a:ext cx="533400" cy="1600200"/>
          </a:xfrm>
          <a:prstGeom prst="rightBrace">
            <a:avLst/>
          </a:prstGeom>
        </p:spPr>
        <p:style>
          <a:lnRef idx="3">
            <a:schemeClr val="dk1"/>
          </a:lnRef>
          <a:fillRef idx="0">
            <a:schemeClr val="dk1"/>
          </a:fillRef>
          <a:effectRef idx="2">
            <a:schemeClr val="dk1"/>
          </a:effectRef>
          <a:fontRef idx="minor">
            <a:schemeClr val="tx1"/>
          </a:fontRef>
        </p:style>
        <p:txBody>
          <a:bodyPr rtlCol="1" anchor="ctr"/>
          <a:lstStyle/>
          <a:p>
            <a:pPr algn="ctr"/>
            <a:endParaRPr lang="he-IL"/>
          </a:p>
        </p:txBody>
      </p:sp>
      <p:sp>
        <p:nvSpPr>
          <p:cNvPr id="8" name="Rectangle 7"/>
          <p:cNvSpPr/>
          <p:nvPr/>
        </p:nvSpPr>
        <p:spPr>
          <a:xfrm>
            <a:off x="6889963" y="1676400"/>
            <a:ext cx="1633524" cy="830997"/>
          </a:xfrm>
          <a:prstGeom prst="rect">
            <a:avLst/>
          </a:prstGeom>
        </p:spPr>
        <p:txBody>
          <a:bodyPr wrap="none">
            <a:spAutoFit/>
          </a:bodyPr>
          <a:lstStyle/>
          <a:p>
            <a:pPr algn="ctr"/>
            <a:r>
              <a:rPr lang="en-GB" sz="2400" b="1" dirty="0"/>
              <a:t>Observed </a:t>
            </a:r>
          </a:p>
          <a:p>
            <a:pPr algn="ctr"/>
            <a:r>
              <a:rPr lang="en-US" sz="2400" b="1" dirty="0"/>
              <a:t>Occurrence</a:t>
            </a:r>
            <a:endParaRPr lang="he-IL" sz="2400" dirty="0"/>
          </a:p>
        </p:txBody>
      </p:sp>
      <p:sp>
        <p:nvSpPr>
          <p:cNvPr id="10" name="Title 5">
            <a:extLst>
              <a:ext uri="{FF2B5EF4-FFF2-40B4-BE49-F238E27FC236}">
                <a16:creationId xmlns:a16="http://schemas.microsoft.com/office/drawing/2014/main" id="{B0A20781-CFC9-4162-963F-E1B17BFEF280}"/>
              </a:ext>
            </a:extLst>
          </p:cNvPr>
          <p:cNvSpPr>
            <a:spLocks noGrp="1"/>
          </p:cNvSpPr>
          <p:nvPr>
            <p:ph type="title"/>
          </p:nvPr>
        </p:nvSpPr>
        <p:spPr>
          <a:xfrm>
            <a:off x="0" y="274638"/>
            <a:ext cx="9144000" cy="715962"/>
          </a:xfrm>
        </p:spPr>
        <p:txBody>
          <a:bodyPr>
            <a:normAutofit/>
          </a:bodyPr>
          <a:lstStyle/>
          <a:p>
            <a:r>
              <a:rPr lang="en-GB" sz="3600" b="1" dirty="0">
                <a:cs typeface="+mn-cs"/>
              </a:rPr>
              <a:t>Riots on the Fence – The Tip of the Iceberg?</a:t>
            </a:r>
            <a:endParaRPr lang="he-IL" sz="3600" b="1" dirty="0">
              <a:cs typeface="+mn-cs"/>
            </a:endParaRPr>
          </a:p>
        </p:txBody>
      </p:sp>
      <p:sp>
        <p:nvSpPr>
          <p:cNvPr id="11" name="Rectangle 10">
            <a:extLst>
              <a:ext uri="{FF2B5EF4-FFF2-40B4-BE49-F238E27FC236}">
                <a16:creationId xmlns:a16="http://schemas.microsoft.com/office/drawing/2014/main" id="{CA05FBE2-6566-4802-A15E-0A082D81240B}"/>
              </a:ext>
            </a:extLst>
          </p:cNvPr>
          <p:cNvSpPr/>
          <p:nvPr/>
        </p:nvSpPr>
        <p:spPr>
          <a:xfrm>
            <a:off x="6499856" y="3646438"/>
            <a:ext cx="2413738" cy="2308324"/>
          </a:xfrm>
          <a:prstGeom prst="rect">
            <a:avLst/>
          </a:prstGeom>
        </p:spPr>
        <p:txBody>
          <a:bodyPr wrap="square">
            <a:spAutoFit/>
          </a:bodyPr>
          <a:lstStyle/>
          <a:p>
            <a:pPr algn="ctr"/>
            <a:r>
              <a:rPr lang="en-GB" sz="2400" b="1" dirty="0"/>
              <a:t>Conceptions, </a:t>
            </a:r>
          </a:p>
          <a:p>
            <a:pPr algn="ctr"/>
            <a:r>
              <a:rPr lang="en-GB" sz="2400" b="1" dirty="0"/>
              <a:t>various commentaries </a:t>
            </a:r>
          </a:p>
          <a:p>
            <a:pPr algn="ctr"/>
            <a:r>
              <a:rPr lang="en-GB" sz="2400" b="1" dirty="0"/>
              <a:t>explaining the</a:t>
            </a:r>
          </a:p>
          <a:p>
            <a:pPr algn="ctr"/>
            <a:r>
              <a:rPr lang="en-GB" sz="2400" b="1" dirty="0"/>
              <a:t> Observe Occurrence</a:t>
            </a:r>
            <a:endParaRPr lang="he-IL"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descr="הפרות סדר סמוך למחסום ארז, רצועת עזה, אוקטובר 2015 (רויטרס)"/>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29700" name="AutoShape 4" descr="blob:https://web.whatsapp.com/571f8f77-b223-48eb-8bdd-96d42b5db399"/>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29704" name="AutoShape 8" descr="תוצאת תמונה עבור הפגנות גדר עזה 2015"/>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29706" name="AutoShape 10" descr="blob:https://web.whatsapp.com/0ad2bc18-cd30-4a9a-8704-c78eb8ab31a2"/>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29708" name="AutoShape 12" descr="blob:https://web.whatsapp.com/0d9faf27-1fb4-4864-8500-7a28de4337c6"/>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grpSp>
        <p:nvGrpSpPr>
          <p:cNvPr id="19" name="Group 18"/>
          <p:cNvGrpSpPr/>
          <p:nvPr/>
        </p:nvGrpSpPr>
        <p:grpSpPr>
          <a:xfrm>
            <a:off x="204786" y="1690689"/>
            <a:ext cx="6649805" cy="3186111"/>
            <a:chOff x="204787" y="1690689"/>
            <a:chExt cx="7110413" cy="3165475"/>
          </a:xfrm>
        </p:grpSpPr>
        <p:sp>
          <p:nvSpPr>
            <p:cNvPr id="4" name="Left Brace 3"/>
            <p:cNvSpPr/>
            <p:nvPr/>
          </p:nvSpPr>
          <p:spPr bwMode="auto">
            <a:xfrm>
              <a:off x="204787" y="1690689"/>
              <a:ext cx="411956" cy="3165475"/>
            </a:xfrm>
            <a:prstGeom prst="leftBrace">
              <a:avLst/>
            </a:prstGeom>
            <a:ln w="38100"/>
          </p:spPr>
          <p:style>
            <a:lnRef idx="3">
              <a:schemeClr val="dk1"/>
            </a:lnRef>
            <a:fillRef idx="0">
              <a:schemeClr val="dk1"/>
            </a:fillRef>
            <a:effectRef idx="2">
              <a:schemeClr val="dk1"/>
            </a:effectRef>
            <a:fontRef idx="minor">
              <a:schemeClr val="tx1"/>
            </a:fontRef>
          </p:style>
          <p:txBody>
            <a:bodyPr rtlCol="1" anchor="ctr"/>
            <a:lstStyle/>
            <a:p>
              <a:pPr algn="ctr">
                <a:defRPr/>
              </a:pPr>
              <a:endParaRPr lang="he-IL" b="1"/>
            </a:p>
          </p:txBody>
        </p:sp>
        <p:sp>
          <p:nvSpPr>
            <p:cNvPr id="9" name="Left Brace 8"/>
            <p:cNvSpPr/>
            <p:nvPr/>
          </p:nvSpPr>
          <p:spPr bwMode="auto">
            <a:xfrm rot="10800000">
              <a:off x="7008019" y="1690689"/>
              <a:ext cx="307181" cy="3165475"/>
            </a:xfrm>
            <a:prstGeom prst="leftBrace">
              <a:avLst>
                <a:gd name="adj1" fmla="val 8333"/>
                <a:gd name="adj2" fmla="val 50462"/>
              </a:avLst>
            </a:prstGeom>
            <a:ln w="38100"/>
          </p:spPr>
          <p:style>
            <a:lnRef idx="3">
              <a:schemeClr val="dk1"/>
            </a:lnRef>
            <a:fillRef idx="0">
              <a:schemeClr val="dk1"/>
            </a:fillRef>
            <a:effectRef idx="2">
              <a:schemeClr val="dk1"/>
            </a:effectRef>
            <a:fontRef idx="minor">
              <a:schemeClr val="tx1"/>
            </a:fontRef>
          </p:style>
          <p:txBody>
            <a:bodyPr rtlCol="1" anchor="ctr"/>
            <a:lstStyle/>
            <a:p>
              <a:pPr algn="ctr">
                <a:defRPr/>
              </a:pPr>
              <a:endParaRPr lang="he-IL" b="1"/>
            </a:p>
          </p:txBody>
        </p:sp>
        <p:pic>
          <p:nvPicPr>
            <p:cNvPr id="14" name="Picture 13" descr="הפגנות.jpg"/>
            <p:cNvPicPr>
              <a:picLocks noChangeAspect="1"/>
            </p:cNvPicPr>
            <p:nvPr/>
          </p:nvPicPr>
          <p:blipFill>
            <a:blip r:embed="rId2"/>
            <a:stretch>
              <a:fillRect/>
            </a:stretch>
          </p:blipFill>
          <p:spPr>
            <a:xfrm>
              <a:off x="608778" y="1828800"/>
              <a:ext cx="2057399" cy="2895600"/>
            </a:xfrm>
            <a:prstGeom prst="rect">
              <a:avLst/>
            </a:prstGeom>
          </p:spPr>
        </p:pic>
        <p:pic>
          <p:nvPicPr>
            <p:cNvPr id="17" name="Picture 16" descr="אמבולנסים.jpg"/>
            <p:cNvPicPr>
              <a:picLocks noChangeAspect="1"/>
            </p:cNvPicPr>
            <p:nvPr/>
          </p:nvPicPr>
          <p:blipFill>
            <a:blip r:embed="rId3"/>
            <a:stretch>
              <a:fillRect/>
            </a:stretch>
          </p:blipFill>
          <p:spPr>
            <a:xfrm>
              <a:off x="4929358" y="1827905"/>
              <a:ext cx="2057400" cy="2895600"/>
            </a:xfrm>
            <a:prstGeom prst="rect">
              <a:avLst/>
            </a:prstGeom>
          </p:spPr>
        </p:pic>
        <p:pic>
          <p:nvPicPr>
            <p:cNvPr id="29710" name="Picture 14" descr="תוצאת תמונה עבור צלפים עזה גדר"/>
            <p:cNvPicPr>
              <a:picLocks noChangeAspect="1" noChangeArrowheads="1"/>
            </p:cNvPicPr>
            <p:nvPr/>
          </p:nvPicPr>
          <p:blipFill>
            <a:blip r:embed="rId4"/>
            <a:srcRect/>
            <a:stretch>
              <a:fillRect/>
            </a:stretch>
          </p:blipFill>
          <p:spPr bwMode="auto">
            <a:xfrm>
              <a:off x="2743200" y="1828800"/>
              <a:ext cx="2076449" cy="2895600"/>
            </a:xfrm>
            <a:prstGeom prst="rect">
              <a:avLst/>
            </a:prstGeom>
            <a:noFill/>
          </p:spPr>
        </p:pic>
      </p:grpSp>
      <p:sp>
        <p:nvSpPr>
          <p:cNvPr id="15" name="Rectangle 14">
            <a:extLst>
              <a:ext uri="{FF2B5EF4-FFF2-40B4-BE49-F238E27FC236}">
                <a16:creationId xmlns:a16="http://schemas.microsoft.com/office/drawing/2014/main" id="{3A4357E4-506C-4840-AE92-5B2595CD208D}"/>
              </a:ext>
            </a:extLst>
          </p:cNvPr>
          <p:cNvSpPr/>
          <p:nvPr/>
        </p:nvSpPr>
        <p:spPr>
          <a:xfrm>
            <a:off x="6758512" y="2274838"/>
            <a:ext cx="2293176" cy="2308324"/>
          </a:xfrm>
          <a:prstGeom prst="rect">
            <a:avLst/>
          </a:prstGeom>
        </p:spPr>
        <p:txBody>
          <a:bodyPr wrap="square">
            <a:spAutoFit/>
          </a:bodyPr>
          <a:lstStyle/>
          <a:p>
            <a:pPr algn="ctr"/>
            <a:r>
              <a:rPr lang="en-GB" sz="2400" b="1" dirty="0"/>
              <a:t>Observed </a:t>
            </a:r>
          </a:p>
          <a:p>
            <a:pPr algn="ctr"/>
            <a:r>
              <a:rPr lang="en-US" sz="2400" b="1" dirty="0"/>
              <a:t>Occurrence in reality – </a:t>
            </a:r>
          </a:p>
          <a:p>
            <a:pPr algn="ctr"/>
            <a:r>
              <a:rPr lang="en-US" sz="2400" b="1" dirty="0"/>
              <a:t>riots on the Gaza fence </a:t>
            </a:r>
          </a:p>
          <a:p>
            <a:pPr algn="ctr"/>
            <a:r>
              <a:rPr lang="en-US" sz="2400" b="1" dirty="0"/>
              <a:t>(Ontology) </a:t>
            </a:r>
            <a:endParaRPr lang="he-IL"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122985" y="381000"/>
            <a:ext cx="6653214" cy="6096000"/>
            <a:chOff x="228600" y="381000"/>
            <a:chExt cx="6653214" cy="6096000"/>
          </a:xfrm>
        </p:grpSpPr>
        <p:pic>
          <p:nvPicPr>
            <p:cNvPr id="15" name="Picture 6" descr="מפגין מניף דגל ליד גדר המערכת ממזרח לעיר עזה. ברקע: חיילים חוסים מאחורי תלולית עפר מצדה השני של הגדר. צילום: מוחמד סאלם, רויטרס, 20.11.15"/>
            <p:cNvPicPr>
              <a:picLocks noChangeAspect="1" noChangeArrowheads="1"/>
            </p:cNvPicPr>
            <p:nvPr/>
          </p:nvPicPr>
          <p:blipFill>
            <a:blip r:embed="rId2"/>
            <a:srcRect/>
            <a:stretch>
              <a:fillRect/>
            </a:stretch>
          </p:blipFill>
          <p:spPr bwMode="auto">
            <a:xfrm>
              <a:off x="2743200" y="3190104"/>
              <a:ext cx="2057400" cy="24384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8" name="TextBox 17"/>
            <p:cNvSpPr txBox="1"/>
            <p:nvPr/>
          </p:nvSpPr>
          <p:spPr>
            <a:xfrm>
              <a:off x="2848146" y="5276671"/>
              <a:ext cx="1658540" cy="1200329"/>
            </a:xfrm>
            <a:prstGeom prst="rect">
              <a:avLst/>
            </a:prstGeom>
          </p:spPr>
          <p:style>
            <a:lnRef idx="0">
              <a:schemeClr val="dk1"/>
            </a:lnRef>
            <a:fillRef idx="3">
              <a:schemeClr val="dk1"/>
            </a:fillRef>
            <a:effectRef idx="3">
              <a:schemeClr val="dk1"/>
            </a:effectRef>
            <a:fontRef idx="minor">
              <a:schemeClr val="lt1"/>
            </a:fontRef>
          </p:style>
          <p:txBody>
            <a:bodyPr rtlCol="1">
              <a:spAutoFit/>
            </a:bodyPr>
            <a:lstStyle/>
            <a:p>
              <a:pPr algn="ctr">
                <a:defRPr/>
              </a:pPr>
              <a:r>
                <a:rPr lang="en-US" sz="2400" b="1" dirty="0"/>
                <a:t>Struggle for National Liberation</a:t>
              </a:r>
              <a:endParaRPr lang="he-IL" sz="2400" b="1" dirty="0"/>
            </a:p>
          </p:txBody>
        </p:sp>
        <p:pic>
          <p:nvPicPr>
            <p:cNvPr id="16" name="Picture 15" descr="6f3bdb03-558f-4682-8bf8-0d7b80b76b5d.jpg"/>
            <p:cNvPicPr>
              <a:picLocks noChangeAspect="1"/>
            </p:cNvPicPr>
            <p:nvPr/>
          </p:nvPicPr>
          <p:blipFill>
            <a:blip r:embed="rId3" cstate="print"/>
            <a:srcRect b="25000"/>
            <a:stretch>
              <a:fillRect/>
            </a:stretch>
          </p:blipFill>
          <p:spPr>
            <a:xfrm>
              <a:off x="4823772" y="3151191"/>
              <a:ext cx="2057400" cy="250430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7" name="TextBox 16"/>
            <p:cNvSpPr txBox="1"/>
            <p:nvPr/>
          </p:nvSpPr>
          <p:spPr>
            <a:xfrm>
              <a:off x="4934654" y="5276671"/>
              <a:ext cx="1797689" cy="1200329"/>
            </a:xfrm>
            <a:prstGeom prst="rect">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a:defRPr/>
              </a:pPr>
              <a:r>
                <a:rPr lang="en-US" sz="2400" b="1" dirty="0"/>
                <a:t>Preparation for an Offensive</a:t>
              </a:r>
              <a:endParaRPr lang="he-IL" sz="2400" b="1" dirty="0"/>
            </a:p>
          </p:txBody>
        </p:sp>
        <p:grpSp>
          <p:nvGrpSpPr>
            <p:cNvPr id="30" name="Group 29"/>
            <p:cNvGrpSpPr/>
            <p:nvPr/>
          </p:nvGrpSpPr>
          <p:grpSpPr>
            <a:xfrm>
              <a:off x="228600" y="381000"/>
              <a:ext cx="6653214" cy="2424111"/>
              <a:chOff x="204786" y="1690689"/>
              <a:chExt cx="6649805" cy="3186111"/>
            </a:xfrm>
          </p:grpSpPr>
          <p:sp>
            <p:nvSpPr>
              <p:cNvPr id="25" name="Left Brace 24"/>
              <p:cNvSpPr/>
              <p:nvPr/>
            </p:nvSpPr>
            <p:spPr bwMode="auto">
              <a:xfrm>
                <a:off x="204786" y="1690689"/>
                <a:ext cx="385270" cy="3186111"/>
              </a:xfrm>
              <a:prstGeom prst="leftBrace">
                <a:avLst/>
              </a:prstGeom>
              <a:ln w="38100"/>
            </p:spPr>
            <p:style>
              <a:lnRef idx="3">
                <a:schemeClr val="dk1"/>
              </a:lnRef>
              <a:fillRef idx="0">
                <a:schemeClr val="dk1"/>
              </a:fillRef>
              <a:effectRef idx="2">
                <a:schemeClr val="dk1"/>
              </a:effectRef>
              <a:fontRef idx="minor">
                <a:schemeClr val="tx1"/>
              </a:fontRef>
            </p:style>
            <p:txBody>
              <a:bodyPr rtlCol="1" anchor="ctr"/>
              <a:lstStyle/>
              <a:p>
                <a:pPr algn="ctr">
                  <a:defRPr/>
                </a:pPr>
                <a:endParaRPr lang="he-IL" b="1"/>
              </a:p>
            </p:txBody>
          </p:sp>
          <p:sp>
            <p:nvSpPr>
              <p:cNvPr id="26" name="Left Brace 25"/>
              <p:cNvSpPr/>
              <p:nvPr/>
            </p:nvSpPr>
            <p:spPr bwMode="auto">
              <a:xfrm rot="10800000">
                <a:off x="6567309" y="1690689"/>
                <a:ext cx="287282" cy="3186111"/>
              </a:xfrm>
              <a:prstGeom prst="leftBrace">
                <a:avLst>
                  <a:gd name="adj1" fmla="val 8333"/>
                  <a:gd name="adj2" fmla="val 50462"/>
                </a:avLst>
              </a:prstGeom>
              <a:ln w="38100"/>
            </p:spPr>
            <p:style>
              <a:lnRef idx="3">
                <a:schemeClr val="dk1"/>
              </a:lnRef>
              <a:fillRef idx="0">
                <a:schemeClr val="dk1"/>
              </a:fillRef>
              <a:effectRef idx="2">
                <a:schemeClr val="dk1"/>
              </a:effectRef>
              <a:fontRef idx="minor">
                <a:schemeClr val="tx1"/>
              </a:fontRef>
            </p:style>
            <p:txBody>
              <a:bodyPr rtlCol="1" anchor="ctr"/>
              <a:lstStyle/>
              <a:p>
                <a:pPr algn="ctr">
                  <a:defRPr/>
                </a:pPr>
                <a:endParaRPr lang="he-IL" b="1"/>
              </a:p>
            </p:txBody>
          </p:sp>
          <p:pic>
            <p:nvPicPr>
              <p:cNvPr id="27" name="Picture 26" descr="הפגנות.jpg"/>
              <p:cNvPicPr>
                <a:picLocks noChangeAspect="1"/>
              </p:cNvPicPr>
              <p:nvPr/>
            </p:nvPicPr>
            <p:blipFill>
              <a:blip r:embed="rId4"/>
              <a:stretch>
                <a:fillRect/>
              </a:stretch>
            </p:blipFill>
            <p:spPr>
              <a:xfrm>
                <a:off x="601550" y="1829699"/>
                <a:ext cx="1924122" cy="2914477"/>
              </a:xfrm>
              <a:prstGeom prst="rect">
                <a:avLst/>
              </a:prstGeom>
            </p:spPr>
          </p:pic>
          <p:pic>
            <p:nvPicPr>
              <p:cNvPr id="28" name="Picture 27" descr="אמבולנסים.jpg"/>
              <p:cNvPicPr>
                <a:picLocks noChangeAspect="1"/>
              </p:cNvPicPr>
              <p:nvPr/>
            </p:nvPicPr>
            <p:blipFill>
              <a:blip r:embed="rId5"/>
              <a:stretch>
                <a:fillRect/>
              </a:stretch>
            </p:blipFill>
            <p:spPr>
              <a:xfrm>
                <a:off x="4676908" y="1829699"/>
                <a:ext cx="1924123" cy="2914477"/>
              </a:xfrm>
              <a:prstGeom prst="rect">
                <a:avLst/>
              </a:prstGeom>
            </p:spPr>
          </p:pic>
          <p:pic>
            <p:nvPicPr>
              <p:cNvPr id="29" name="Picture 14" descr="תוצאת תמונה עבור צלפים עזה גדר"/>
              <p:cNvPicPr>
                <a:picLocks noChangeAspect="1" noChangeArrowheads="1"/>
              </p:cNvPicPr>
              <p:nvPr/>
            </p:nvPicPr>
            <p:blipFill>
              <a:blip r:embed="rId6"/>
              <a:srcRect/>
              <a:stretch>
                <a:fillRect/>
              </a:stretch>
            </p:blipFill>
            <p:spPr bwMode="auto">
              <a:xfrm>
                <a:off x="2604022" y="1829700"/>
                <a:ext cx="1941938" cy="2914477"/>
              </a:xfrm>
              <a:prstGeom prst="rect">
                <a:avLst/>
              </a:prstGeom>
              <a:noFill/>
            </p:spPr>
          </p:pic>
        </p:grpSp>
        <p:pic>
          <p:nvPicPr>
            <p:cNvPr id="28674" name="Picture 2" descr="תוצאת תמונה עבור מצוקה אזרחית ברצועה"/>
            <p:cNvPicPr>
              <a:picLocks noChangeAspect="1" noChangeArrowheads="1"/>
            </p:cNvPicPr>
            <p:nvPr/>
          </p:nvPicPr>
          <p:blipFill>
            <a:blip r:embed="rId7"/>
            <a:srcRect/>
            <a:stretch>
              <a:fillRect/>
            </a:stretch>
          </p:blipFill>
          <p:spPr bwMode="auto">
            <a:xfrm>
              <a:off x="766462" y="3125528"/>
              <a:ext cx="1828800" cy="243839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9" name="TextBox 18"/>
            <p:cNvSpPr txBox="1"/>
            <p:nvPr/>
          </p:nvSpPr>
          <p:spPr>
            <a:xfrm>
              <a:off x="824761" y="5276671"/>
              <a:ext cx="1659731" cy="1200329"/>
            </a:xfrm>
            <a:prstGeom prst="rect">
              <a:avLst/>
            </a:prstGeom>
          </p:spPr>
          <p:style>
            <a:lnRef idx="0">
              <a:schemeClr val="dk1"/>
            </a:lnRef>
            <a:fillRef idx="3">
              <a:schemeClr val="dk1"/>
            </a:fillRef>
            <a:effectRef idx="3">
              <a:schemeClr val="dk1"/>
            </a:effectRef>
            <a:fontRef idx="minor">
              <a:schemeClr val="lt1"/>
            </a:fontRef>
          </p:style>
          <p:txBody>
            <a:bodyPr rtlCol="1">
              <a:spAutoFit/>
            </a:bodyPr>
            <a:lstStyle/>
            <a:p>
              <a:pPr algn="ctr">
                <a:defRPr/>
              </a:pPr>
              <a:r>
                <a:rPr lang="en-US" sz="2400" b="1" dirty="0"/>
                <a:t>Increasing Civilian Adversity</a:t>
              </a:r>
              <a:endParaRPr lang="he-IL" sz="2400" b="1" dirty="0"/>
            </a:p>
          </p:txBody>
        </p:sp>
      </p:grpSp>
      <p:sp>
        <p:nvSpPr>
          <p:cNvPr id="21" name="Rectangle 20">
            <a:extLst>
              <a:ext uri="{FF2B5EF4-FFF2-40B4-BE49-F238E27FC236}">
                <a16:creationId xmlns:a16="http://schemas.microsoft.com/office/drawing/2014/main" id="{D0A80CE6-114F-47AD-B331-32FFA21C7076}"/>
              </a:ext>
            </a:extLst>
          </p:cNvPr>
          <p:cNvSpPr/>
          <p:nvPr/>
        </p:nvSpPr>
        <p:spPr>
          <a:xfrm>
            <a:off x="6738099" y="564692"/>
            <a:ext cx="2293176" cy="2308324"/>
          </a:xfrm>
          <a:prstGeom prst="rect">
            <a:avLst/>
          </a:prstGeom>
        </p:spPr>
        <p:txBody>
          <a:bodyPr wrap="square">
            <a:spAutoFit/>
          </a:bodyPr>
          <a:lstStyle/>
          <a:p>
            <a:pPr algn="ctr"/>
            <a:r>
              <a:rPr lang="en-GB" sz="2400" b="1" dirty="0"/>
              <a:t>Observed </a:t>
            </a:r>
          </a:p>
          <a:p>
            <a:pPr algn="ctr"/>
            <a:r>
              <a:rPr lang="en-US" sz="2400" b="1" dirty="0"/>
              <a:t>Occurrence in reality – </a:t>
            </a:r>
          </a:p>
          <a:p>
            <a:pPr algn="ctr"/>
            <a:r>
              <a:rPr lang="en-US" sz="2400" b="1" dirty="0"/>
              <a:t>riots on the Gaza fence </a:t>
            </a:r>
          </a:p>
          <a:p>
            <a:pPr algn="ctr"/>
            <a:r>
              <a:rPr lang="en-US" sz="2400" b="1" dirty="0"/>
              <a:t>(Ontology) </a:t>
            </a:r>
            <a:endParaRPr lang="he-IL" sz="2400" dirty="0"/>
          </a:p>
        </p:txBody>
      </p:sp>
      <p:sp>
        <p:nvSpPr>
          <p:cNvPr id="22" name="Rectangle 21">
            <a:extLst>
              <a:ext uri="{FF2B5EF4-FFF2-40B4-BE49-F238E27FC236}">
                <a16:creationId xmlns:a16="http://schemas.microsoft.com/office/drawing/2014/main" id="{71090208-4986-4EB4-9AED-05B07294B281}"/>
              </a:ext>
            </a:extLst>
          </p:cNvPr>
          <p:cNvSpPr/>
          <p:nvPr/>
        </p:nvSpPr>
        <p:spPr>
          <a:xfrm>
            <a:off x="6657885" y="3580179"/>
            <a:ext cx="2413738" cy="2677656"/>
          </a:xfrm>
          <a:prstGeom prst="rect">
            <a:avLst/>
          </a:prstGeom>
        </p:spPr>
        <p:txBody>
          <a:bodyPr wrap="square">
            <a:spAutoFit/>
          </a:bodyPr>
          <a:lstStyle/>
          <a:p>
            <a:pPr algn="ctr"/>
            <a:r>
              <a:rPr lang="en-GB" sz="2400" b="1" dirty="0"/>
              <a:t>Conceptions, </a:t>
            </a:r>
          </a:p>
          <a:p>
            <a:pPr algn="ctr"/>
            <a:r>
              <a:rPr lang="en-GB" sz="2400" b="1" dirty="0"/>
              <a:t>various commentaries </a:t>
            </a:r>
          </a:p>
          <a:p>
            <a:pPr algn="ctr"/>
            <a:r>
              <a:rPr lang="en-GB" sz="2400" b="1" dirty="0"/>
              <a:t>explaining the</a:t>
            </a:r>
          </a:p>
          <a:p>
            <a:pPr algn="ctr"/>
            <a:r>
              <a:rPr lang="en-GB" sz="2400" b="1" dirty="0"/>
              <a:t> Observe Occurrence (Epistemology)</a:t>
            </a:r>
            <a:endParaRPr lang="he-IL"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תוצאת תמונה עבור קצה הקרחון"/>
          <p:cNvPicPr>
            <a:picLocks noChangeAspect="1" noChangeArrowheads="1"/>
          </p:cNvPicPr>
          <p:nvPr/>
        </p:nvPicPr>
        <p:blipFill>
          <a:blip r:embed="rId2"/>
          <a:srcRect l="40817" r="20699"/>
          <a:stretch>
            <a:fillRect/>
          </a:stretch>
        </p:blipFill>
        <p:spPr bwMode="auto">
          <a:xfrm>
            <a:off x="3886200" y="1143000"/>
            <a:ext cx="2514600" cy="5410200"/>
          </a:xfrm>
          <a:prstGeom prst="rect">
            <a:avLst/>
          </a:prstGeom>
          <a:noFill/>
        </p:spPr>
      </p:pic>
      <p:sp>
        <p:nvSpPr>
          <p:cNvPr id="4" name="Right Brace 3"/>
          <p:cNvSpPr/>
          <p:nvPr/>
        </p:nvSpPr>
        <p:spPr>
          <a:xfrm>
            <a:off x="6629400" y="3429000"/>
            <a:ext cx="533400" cy="3200400"/>
          </a:xfrm>
          <a:prstGeom prst="rightBrace">
            <a:avLst/>
          </a:prstGeom>
        </p:spPr>
        <p:style>
          <a:lnRef idx="3">
            <a:schemeClr val="dk1"/>
          </a:lnRef>
          <a:fillRef idx="0">
            <a:schemeClr val="dk1"/>
          </a:fillRef>
          <a:effectRef idx="2">
            <a:schemeClr val="dk1"/>
          </a:effectRef>
          <a:fontRef idx="minor">
            <a:schemeClr val="tx1"/>
          </a:fontRef>
        </p:style>
        <p:txBody>
          <a:bodyPr rtlCol="1" anchor="ctr"/>
          <a:lstStyle/>
          <a:p>
            <a:pPr algn="ctr"/>
            <a:endParaRPr lang="he-IL"/>
          </a:p>
        </p:txBody>
      </p:sp>
      <p:sp>
        <p:nvSpPr>
          <p:cNvPr id="7" name="Right Brace 6"/>
          <p:cNvSpPr/>
          <p:nvPr/>
        </p:nvSpPr>
        <p:spPr>
          <a:xfrm>
            <a:off x="6400800" y="1219200"/>
            <a:ext cx="533400" cy="1371600"/>
          </a:xfrm>
          <a:prstGeom prst="rightBrace">
            <a:avLst/>
          </a:prstGeom>
        </p:spPr>
        <p:style>
          <a:lnRef idx="3">
            <a:schemeClr val="dk1"/>
          </a:lnRef>
          <a:fillRef idx="0">
            <a:schemeClr val="dk1"/>
          </a:fillRef>
          <a:effectRef idx="2">
            <a:schemeClr val="dk1"/>
          </a:effectRef>
          <a:fontRef idx="minor">
            <a:schemeClr val="tx1"/>
          </a:fontRef>
        </p:style>
        <p:txBody>
          <a:bodyPr rtlCol="1" anchor="ctr"/>
          <a:lstStyle/>
          <a:p>
            <a:pPr algn="ctr"/>
            <a:endParaRPr lang="he-IL"/>
          </a:p>
        </p:txBody>
      </p:sp>
      <p:sp>
        <p:nvSpPr>
          <p:cNvPr id="8" name="Rectangle 7"/>
          <p:cNvSpPr/>
          <p:nvPr/>
        </p:nvSpPr>
        <p:spPr>
          <a:xfrm>
            <a:off x="6994088" y="1361807"/>
            <a:ext cx="1981201" cy="1200329"/>
          </a:xfrm>
          <a:prstGeom prst="rect">
            <a:avLst/>
          </a:prstGeom>
        </p:spPr>
        <p:txBody>
          <a:bodyPr wrap="square">
            <a:spAutoFit/>
          </a:bodyPr>
          <a:lstStyle/>
          <a:p>
            <a:pPr algn="ctr"/>
            <a:r>
              <a:rPr lang="en-GB" sz="2400" b="1" dirty="0"/>
              <a:t>Observed </a:t>
            </a:r>
          </a:p>
          <a:p>
            <a:pPr algn="ctr"/>
            <a:r>
              <a:rPr lang="en-US" sz="2400" b="1" dirty="0"/>
              <a:t>Occurrence in reality</a:t>
            </a:r>
            <a:endParaRPr lang="he-IL" sz="2400" dirty="0"/>
          </a:p>
        </p:txBody>
      </p:sp>
      <p:sp>
        <p:nvSpPr>
          <p:cNvPr id="9" name="Rectangle 8"/>
          <p:cNvSpPr/>
          <p:nvPr/>
        </p:nvSpPr>
        <p:spPr>
          <a:xfrm>
            <a:off x="7162800" y="3962400"/>
            <a:ext cx="1981200" cy="1938992"/>
          </a:xfrm>
          <a:prstGeom prst="rect">
            <a:avLst/>
          </a:prstGeom>
        </p:spPr>
        <p:txBody>
          <a:bodyPr wrap="square">
            <a:spAutoFit/>
          </a:bodyPr>
          <a:lstStyle/>
          <a:p>
            <a:pPr algn="ctr"/>
            <a:r>
              <a:rPr lang="he-IL" sz="2400" b="1" dirty="0"/>
              <a:t>תפיסות פרשניות שונות להסבר התופעה הנצפית</a:t>
            </a:r>
          </a:p>
        </p:txBody>
      </p:sp>
      <p:grpSp>
        <p:nvGrpSpPr>
          <p:cNvPr id="10" name="Group 9"/>
          <p:cNvGrpSpPr/>
          <p:nvPr/>
        </p:nvGrpSpPr>
        <p:grpSpPr>
          <a:xfrm>
            <a:off x="180657" y="1142999"/>
            <a:ext cx="3476943" cy="5410201"/>
            <a:chOff x="557217" y="589001"/>
            <a:chExt cx="6324601" cy="5410201"/>
          </a:xfrm>
        </p:grpSpPr>
        <p:sp>
          <p:nvSpPr>
            <p:cNvPr id="11" name="TextBox 10"/>
            <p:cNvSpPr txBox="1"/>
            <p:nvPr/>
          </p:nvSpPr>
          <p:spPr>
            <a:xfrm>
              <a:off x="5053016" y="5352871"/>
              <a:ext cx="1659730" cy="646331"/>
            </a:xfrm>
            <a:prstGeom prst="rect">
              <a:avLst/>
            </a:prstGeom>
          </p:spPr>
          <p:style>
            <a:lnRef idx="0">
              <a:schemeClr val="dk1"/>
            </a:lnRef>
            <a:fillRef idx="3">
              <a:schemeClr val="dk1"/>
            </a:fillRef>
            <a:effectRef idx="3">
              <a:schemeClr val="dk1"/>
            </a:effectRef>
            <a:fontRef idx="minor">
              <a:schemeClr val="lt1"/>
            </a:fontRef>
          </p:style>
          <p:txBody>
            <a:bodyPr rtlCol="1">
              <a:spAutoFit/>
            </a:bodyPr>
            <a:lstStyle/>
            <a:p>
              <a:pPr algn="ctr">
                <a:defRPr/>
              </a:pPr>
              <a:r>
                <a:rPr lang="he-IL" sz="1200" b="1" dirty="0"/>
                <a:t>מצוקה אזרחית גוברת</a:t>
              </a:r>
            </a:p>
          </p:txBody>
        </p:sp>
        <p:pic>
          <p:nvPicPr>
            <p:cNvPr id="12" name="Picture 6" descr="מפגין מניף דגל ליד גדר המערכת ממזרח לעיר עזה. ברקע: חיילים חוסים מאחורי תלולית עפר מצדה השני של הגדר. צילום: מוחמד סאלם, רויטרס, 20.11.15"/>
            <p:cNvPicPr>
              <a:picLocks noChangeAspect="1" noChangeArrowheads="1"/>
            </p:cNvPicPr>
            <p:nvPr/>
          </p:nvPicPr>
          <p:blipFill>
            <a:blip r:embed="rId3"/>
            <a:srcRect/>
            <a:stretch>
              <a:fillRect/>
            </a:stretch>
          </p:blipFill>
          <p:spPr bwMode="auto">
            <a:xfrm>
              <a:off x="2767016" y="2178905"/>
              <a:ext cx="2057401" cy="296778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3" name="TextBox 12"/>
            <p:cNvSpPr txBox="1"/>
            <p:nvPr/>
          </p:nvSpPr>
          <p:spPr>
            <a:xfrm>
              <a:off x="2919417" y="5352871"/>
              <a:ext cx="1658539" cy="646331"/>
            </a:xfrm>
            <a:prstGeom prst="rect">
              <a:avLst/>
            </a:prstGeom>
          </p:spPr>
          <p:style>
            <a:lnRef idx="0">
              <a:schemeClr val="dk1"/>
            </a:lnRef>
            <a:fillRef idx="3">
              <a:schemeClr val="dk1"/>
            </a:fillRef>
            <a:effectRef idx="3">
              <a:schemeClr val="dk1"/>
            </a:effectRef>
            <a:fontRef idx="minor">
              <a:schemeClr val="lt1"/>
            </a:fontRef>
          </p:style>
          <p:txBody>
            <a:bodyPr rtlCol="1">
              <a:spAutoFit/>
            </a:bodyPr>
            <a:lstStyle/>
            <a:p>
              <a:pPr algn="ctr">
                <a:defRPr/>
              </a:pPr>
              <a:r>
                <a:rPr lang="he-IL" sz="1200" b="1" dirty="0"/>
                <a:t>מאבק לשחרור לאומי</a:t>
              </a:r>
            </a:p>
          </p:txBody>
        </p:sp>
        <p:pic>
          <p:nvPicPr>
            <p:cNvPr id="14" name="Picture 13" descr="6f3bdb03-558f-4682-8bf8-0d7b80b76b5d.jpg"/>
            <p:cNvPicPr>
              <a:picLocks noChangeAspect="1"/>
            </p:cNvPicPr>
            <p:nvPr/>
          </p:nvPicPr>
          <p:blipFill>
            <a:blip r:embed="rId4" cstate="print"/>
            <a:srcRect b="25000"/>
            <a:stretch>
              <a:fillRect/>
            </a:stretch>
          </p:blipFill>
          <p:spPr>
            <a:xfrm>
              <a:off x="557217" y="2113002"/>
              <a:ext cx="2057401" cy="3048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5" name="TextBox 14"/>
            <p:cNvSpPr txBox="1"/>
            <p:nvPr/>
          </p:nvSpPr>
          <p:spPr>
            <a:xfrm>
              <a:off x="785816" y="5352871"/>
              <a:ext cx="1659730" cy="646331"/>
            </a:xfrm>
            <a:prstGeom prst="rect">
              <a:avLst/>
            </a:prstGeom>
          </p:spPr>
          <p:style>
            <a:lnRef idx="0">
              <a:schemeClr val="dk1"/>
            </a:lnRef>
            <a:fillRef idx="3">
              <a:schemeClr val="dk1"/>
            </a:fillRef>
            <a:effectRef idx="3">
              <a:schemeClr val="dk1"/>
            </a:effectRef>
            <a:fontRef idx="minor">
              <a:schemeClr val="lt1"/>
            </a:fontRef>
          </p:style>
          <p:txBody>
            <a:bodyPr rtlCol="1">
              <a:spAutoFit/>
            </a:bodyPr>
            <a:lstStyle/>
            <a:p>
              <a:pPr algn="ctr">
                <a:defRPr/>
              </a:pPr>
              <a:r>
                <a:rPr lang="he-IL" sz="1200" b="1" dirty="0"/>
                <a:t>היערכות למהלך התקפי</a:t>
              </a:r>
            </a:p>
          </p:txBody>
        </p:sp>
        <p:grpSp>
          <p:nvGrpSpPr>
            <p:cNvPr id="16" name="Group 29"/>
            <p:cNvGrpSpPr/>
            <p:nvPr/>
          </p:nvGrpSpPr>
          <p:grpSpPr>
            <a:xfrm>
              <a:off x="607382" y="589001"/>
              <a:ext cx="5989238" cy="1295401"/>
              <a:chOff x="583373" y="1964073"/>
              <a:chExt cx="5986162" cy="1702600"/>
            </a:xfrm>
          </p:grpSpPr>
          <p:pic>
            <p:nvPicPr>
              <p:cNvPr id="20" name="Picture 19" descr="הפגנות.jpg"/>
              <p:cNvPicPr>
                <a:picLocks noChangeAspect="1"/>
              </p:cNvPicPr>
              <p:nvPr/>
            </p:nvPicPr>
            <p:blipFill>
              <a:blip r:embed="rId5"/>
              <a:stretch>
                <a:fillRect/>
              </a:stretch>
            </p:blipFill>
            <p:spPr>
              <a:xfrm>
                <a:off x="4645413" y="1964073"/>
                <a:ext cx="1924122" cy="1702600"/>
              </a:xfrm>
              <a:prstGeom prst="rect">
                <a:avLst/>
              </a:prstGeom>
            </p:spPr>
          </p:pic>
          <p:pic>
            <p:nvPicPr>
              <p:cNvPr id="21" name="Picture 20" descr="אמבולנסים.jpg"/>
              <p:cNvPicPr>
                <a:picLocks noChangeAspect="1"/>
              </p:cNvPicPr>
              <p:nvPr/>
            </p:nvPicPr>
            <p:blipFill>
              <a:blip r:embed="rId6" cstate="print"/>
              <a:stretch>
                <a:fillRect/>
              </a:stretch>
            </p:blipFill>
            <p:spPr>
              <a:xfrm>
                <a:off x="583373" y="1964073"/>
                <a:ext cx="1924124" cy="1702600"/>
              </a:xfrm>
              <a:prstGeom prst="rect">
                <a:avLst/>
              </a:prstGeom>
            </p:spPr>
          </p:pic>
          <p:pic>
            <p:nvPicPr>
              <p:cNvPr id="22" name="Picture 14" descr="תוצאת תמונה עבור צלפים עזה גדר"/>
              <p:cNvPicPr>
                <a:picLocks noChangeAspect="1" noChangeArrowheads="1"/>
              </p:cNvPicPr>
              <p:nvPr/>
            </p:nvPicPr>
            <p:blipFill>
              <a:blip r:embed="rId7" cstate="print"/>
              <a:srcRect/>
              <a:stretch>
                <a:fillRect/>
              </a:stretch>
            </p:blipFill>
            <p:spPr bwMode="auto">
              <a:xfrm>
                <a:off x="2604021" y="1964073"/>
                <a:ext cx="1941939" cy="1702600"/>
              </a:xfrm>
              <a:prstGeom prst="rect">
                <a:avLst/>
              </a:prstGeom>
              <a:noFill/>
            </p:spPr>
          </p:pic>
        </p:grpSp>
        <p:pic>
          <p:nvPicPr>
            <p:cNvPr id="17" name="Picture 2" descr="תוצאת תמונה עבור מצוקה אזרחית ברצועה"/>
            <p:cNvPicPr>
              <a:picLocks noChangeAspect="1" noChangeArrowheads="1"/>
            </p:cNvPicPr>
            <p:nvPr/>
          </p:nvPicPr>
          <p:blipFill>
            <a:blip r:embed="rId8"/>
            <a:srcRect/>
            <a:stretch>
              <a:fillRect/>
            </a:stretch>
          </p:blipFill>
          <p:spPr bwMode="auto">
            <a:xfrm>
              <a:off x="5053018" y="2189202"/>
              <a:ext cx="1828800" cy="296778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sp>
        <p:nvSpPr>
          <p:cNvPr id="23" name="Rectangle 22"/>
          <p:cNvSpPr/>
          <p:nvPr/>
        </p:nvSpPr>
        <p:spPr>
          <a:xfrm>
            <a:off x="0" y="2590800"/>
            <a:ext cx="9144000" cy="4267200"/>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Title 5">
            <a:extLst>
              <a:ext uri="{FF2B5EF4-FFF2-40B4-BE49-F238E27FC236}">
                <a16:creationId xmlns:a16="http://schemas.microsoft.com/office/drawing/2014/main" id="{E07F6E7C-19CF-41A8-AD0B-9B8BC1CBD854}"/>
              </a:ext>
            </a:extLst>
          </p:cNvPr>
          <p:cNvSpPr>
            <a:spLocks noGrp="1"/>
          </p:cNvSpPr>
          <p:nvPr>
            <p:ph type="title"/>
          </p:nvPr>
        </p:nvSpPr>
        <p:spPr>
          <a:xfrm>
            <a:off x="0" y="274638"/>
            <a:ext cx="9144000" cy="715962"/>
          </a:xfrm>
        </p:spPr>
        <p:txBody>
          <a:bodyPr>
            <a:normAutofit/>
          </a:bodyPr>
          <a:lstStyle/>
          <a:p>
            <a:r>
              <a:rPr lang="en-GB" sz="3600" b="1" dirty="0">
                <a:cs typeface="+mn-cs"/>
              </a:rPr>
              <a:t>Riots on the Fence – The Tip of the Iceberg?</a:t>
            </a:r>
            <a:endParaRPr lang="he-IL" sz="3600" b="1" dirty="0">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תוצאת תמונה עבור קצה הקרחון"/>
          <p:cNvPicPr>
            <a:picLocks noChangeAspect="1" noChangeArrowheads="1"/>
          </p:cNvPicPr>
          <p:nvPr/>
        </p:nvPicPr>
        <p:blipFill>
          <a:blip r:embed="rId2"/>
          <a:srcRect l="40817" r="20699"/>
          <a:stretch>
            <a:fillRect/>
          </a:stretch>
        </p:blipFill>
        <p:spPr bwMode="auto">
          <a:xfrm>
            <a:off x="3886200" y="1143000"/>
            <a:ext cx="2514600" cy="5410200"/>
          </a:xfrm>
          <a:prstGeom prst="rect">
            <a:avLst/>
          </a:prstGeom>
          <a:noFill/>
        </p:spPr>
      </p:pic>
      <p:sp>
        <p:nvSpPr>
          <p:cNvPr id="4" name="Right Brace 3"/>
          <p:cNvSpPr/>
          <p:nvPr/>
        </p:nvSpPr>
        <p:spPr>
          <a:xfrm>
            <a:off x="6477000" y="3276600"/>
            <a:ext cx="533400" cy="3200400"/>
          </a:xfrm>
          <a:prstGeom prst="rightBrace">
            <a:avLst/>
          </a:prstGeom>
        </p:spPr>
        <p:style>
          <a:lnRef idx="3">
            <a:schemeClr val="dk1"/>
          </a:lnRef>
          <a:fillRef idx="0">
            <a:schemeClr val="dk1"/>
          </a:fillRef>
          <a:effectRef idx="2">
            <a:schemeClr val="dk1"/>
          </a:effectRef>
          <a:fontRef idx="minor">
            <a:schemeClr val="tx1"/>
          </a:fontRef>
        </p:style>
        <p:txBody>
          <a:bodyPr rtlCol="1" anchor="ctr"/>
          <a:lstStyle/>
          <a:p>
            <a:pPr algn="ctr"/>
            <a:endParaRPr lang="he-IL"/>
          </a:p>
        </p:txBody>
      </p:sp>
      <p:sp>
        <p:nvSpPr>
          <p:cNvPr id="7" name="Right Brace 6"/>
          <p:cNvSpPr/>
          <p:nvPr/>
        </p:nvSpPr>
        <p:spPr>
          <a:xfrm>
            <a:off x="6400800" y="1219200"/>
            <a:ext cx="533400" cy="1371600"/>
          </a:xfrm>
          <a:prstGeom prst="rightBrace">
            <a:avLst/>
          </a:prstGeom>
        </p:spPr>
        <p:style>
          <a:lnRef idx="3">
            <a:schemeClr val="dk1"/>
          </a:lnRef>
          <a:fillRef idx="0">
            <a:schemeClr val="dk1"/>
          </a:fillRef>
          <a:effectRef idx="2">
            <a:schemeClr val="dk1"/>
          </a:effectRef>
          <a:fontRef idx="minor">
            <a:schemeClr val="tx1"/>
          </a:fontRef>
        </p:style>
        <p:txBody>
          <a:bodyPr rtlCol="1" anchor="ctr"/>
          <a:lstStyle/>
          <a:p>
            <a:pPr algn="ctr"/>
            <a:endParaRPr lang="he-IL"/>
          </a:p>
        </p:txBody>
      </p:sp>
      <p:sp>
        <p:nvSpPr>
          <p:cNvPr id="8" name="Rectangle 7"/>
          <p:cNvSpPr/>
          <p:nvPr/>
        </p:nvSpPr>
        <p:spPr>
          <a:xfrm>
            <a:off x="6836958" y="1600200"/>
            <a:ext cx="2307042" cy="830997"/>
          </a:xfrm>
          <a:prstGeom prst="rect">
            <a:avLst/>
          </a:prstGeom>
        </p:spPr>
        <p:txBody>
          <a:bodyPr wrap="none">
            <a:spAutoFit/>
          </a:bodyPr>
          <a:lstStyle/>
          <a:p>
            <a:pPr algn="ctr"/>
            <a:r>
              <a:rPr lang="he-IL" sz="2400" b="1" dirty="0"/>
              <a:t>התופעה הנצפית </a:t>
            </a:r>
          </a:p>
          <a:p>
            <a:pPr algn="ctr"/>
            <a:r>
              <a:rPr lang="he-IL" sz="2400" b="1" dirty="0"/>
              <a:t>במציאות </a:t>
            </a:r>
            <a:endParaRPr lang="he-IL" sz="2400" dirty="0"/>
          </a:p>
        </p:txBody>
      </p:sp>
      <p:sp>
        <p:nvSpPr>
          <p:cNvPr id="11" name="TextBox 10"/>
          <p:cNvSpPr txBox="1"/>
          <p:nvPr/>
        </p:nvSpPr>
        <p:spPr>
          <a:xfrm>
            <a:off x="272555" y="5906869"/>
            <a:ext cx="912435" cy="646331"/>
          </a:xfrm>
          <a:prstGeom prst="rect">
            <a:avLst/>
          </a:prstGeom>
        </p:spPr>
        <p:style>
          <a:lnRef idx="0">
            <a:schemeClr val="dk1"/>
          </a:lnRef>
          <a:fillRef idx="3">
            <a:schemeClr val="dk1"/>
          </a:fillRef>
          <a:effectRef idx="3">
            <a:schemeClr val="dk1"/>
          </a:effectRef>
          <a:fontRef idx="minor">
            <a:schemeClr val="lt1"/>
          </a:fontRef>
        </p:style>
        <p:txBody>
          <a:bodyPr rtlCol="1">
            <a:spAutoFit/>
          </a:bodyPr>
          <a:lstStyle/>
          <a:p>
            <a:pPr algn="ctr">
              <a:defRPr/>
            </a:pPr>
            <a:r>
              <a:rPr lang="en-US" sz="1200" b="1" dirty="0"/>
              <a:t>Increasing Civilian Hardship</a:t>
            </a:r>
            <a:endParaRPr lang="he-IL" sz="1200" b="1" dirty="0"/>
          </a:p>
        </p:txBody>
      </p:sp>
      <p:pic>
        <p:nvPicPr>
          <p:cNvPr id="12" name="Picture 6" descr="מפגין מניף דגל ליד גדר המערכת ממזרח לעיר עזה. ברקע: חיילים חוסים מאחורי תלולית עפר מצדה השני של הגדר. צילום: מוחמד סאלם, רויטרס, 20.11.15"/>
          <p:cNvPicPr>
            <a:picLocks noChangeAspect="1" noChangeArrowheads="1"/>
          </p:cNvPicPr>
          <p:nvPr/>
        </p:nvPicPr>
        <p:blipFill>
          <a:blip r:embed="rId3"/>
          <a:srcRect/>
          <a:stretch>
            <a:fillRect/>
          </a:stretch>
        </p:blipFill>
        <p:spPr bwMode="auto">
          <a:xfrm>
            <a:off x="1395492" y="2732903"/>
            <a:ext cx="1131054" cy="296778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3" name="TextBox 12"/>
          <p:cNvSpPr txBox="1"/>
          <p:nvPr/>
        </p:nvSpPr>
        <p:spPr>
          <a:xfrm>
            <a:off x="1470360" y="5766595"/>
            <a:ext cx="911780" cy="830997"/>
          </a:xfrm>
          <a:prstGeom prst="rect">
            <a:avLst/>
          </a:prstGeom>
        </p:spPr>
        <p:style>
          <a:lnRef idx="0">
            <a:schemeClr val="dk1"/>
          </a:lnRef>
          <a:fillRef idx="3">
            <a:schemeClr val="dk1"/>
          </a:fillRef>
          <a:effectRef idx="3">
            <a:schemeClr val="dk1"/>
          </a:effectRef>
          <a:fontRef idx="minor">
            <a:schemeClr val="lt1"/>
          </a:fontRef>
        </p:style>
        <p:txBody>
          <a:bodyPr rtlCol="1">
            <a:spAutoFit/>
          </a:bodyPr>
          <a:lstStyle/>
          <a:p>
            <a:pPr algn="ctr">
              <a:defRPr/>
            </a:pPr>
            <a:r>
              <a:rPr lang="en-US" sz="1200" b="1" dirty="0"/>
              <a:t>Struggle for National Liberation</a:t>
            </a:r>
            <a:endParaRPr lang="he-IL" sz="1200" b="1" dirty="0"/>
          </a:p>
        </p:txBody>
      </p:sp>
      <p:pic>
        <p:nvPicPr>
          <p:cNvPr id="14" name="Picture 13" descr="6f3bdb03-558f-4682-8bf8-0d7b80b76b5d.jpg"/>
          <p:cNvPicPr>
            <a:picLocks noChangeAspect="1"/>
          </p:cNvPicPr>
          <p:nvPr/>
        </p:nvPicPr>
        <p:blipFill>
          <a:blip r:embed="rId4" cstate="print"/>
          <a:srcRect b="25000"/>
          <a:stretch>
            <a:fillRect/>
          </a:stretch>
        </p:blipFill>
        <p:spPr>
          <a:xfrm>
            <a:off x="2627252" y="2630269"/>
            <a:ext cx="1131054" cy="3048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5" name="TextBox 14"/>
          <p:cNvSpPr txBox="1"/>
          <p:nvPr/>
        </p:nvSpPr>
        <p:spPr>
          <a:xfrm>
            <a:off x="2757755" y="5906868"/>
            <a:ext cx="912435" cy="646331"/>
          </a:xfrm>
          <a:prstGeom prst="rect">
            <a:avLst/>
          </a:prstGeom>
        </p:spPr>
        <p:style>
          <a:lnRef idx="0">
            <a:schemeClr val="dk1"/>
          </a:lnRef>
          <a:fillRef idx="3">
            <a:schemeClr val="dk1"/>
          </a:fillRef>
          <a:effectRef idx="3">
            <a:schemeClr val="dk1"/>
          </a:effectRef>
          <a:fontRef idx="minor">
            <a:schemeClr val="lt1"/>
          </a:fontRef>
        </p:style>
        <p:txBody>
          <a:bodyPr rtlCol="1">
            <a:spAutoFit/>
          </a:bodyPr>
          <a:lstStyle/>
          <a:p>
            <a:pPr algn="ctr">
              <a:defRPr/>
            </a:pPr>
            <a:r>
              <a:rPr lang="en-US" sz="1200" b="1" dirty="0"/>
              <a:t>Preparation for an Offensive</a:t>
            </a:r>
            <a:endParaRPr lang="he-IL" sz="1200" b="1" dirty="0"/>
          </a:p>
        </p:txBody>
      </p:sp>
      <p:grpSp>
        <p:nvGrpSpPr>
          <p:cNvPr id="3" name="Group 29"/>
          <p:cNvGrpSpPr/>
          <p:nvPr/>
        </p:nvGrpSpPr>
        <p:grpSpPr>
          <a:xfrm>
            <a:off x="208235" y="1142999"/>
            <a:ext cx="3292578" cy="1295401"/>
            <a:chOff x="583373" y="1964073"/>
            <a:chExt cx="5986162" cy="1702600"/>
          </a:xfrm>
        </p:grpSpPr>
        <p:pic>
          <p:nvPicPr>
            <p:cNvPr id="20" name="Picture 19" descr="הפגנות.jpg"/>
            <p:cNvPicPr>
              <a:picLocks noChangeAspect="1"/>
            </p:cNvPicPr>
            <p:nvPr/>
          </p:nvPicPr>
          <p:blipFill>
            <a:blip r:embed="rId5"/>
            <a:stretch>
              <a:fillRect/>
            </a:stretch>
          </p:blipFill>
          <p:spPr>
            <a:xfrm>
              <a:off x="4645413" y="1964073"/>
              <a:ext cx="1924122" cy="1702600"/>
            </a:xfrm>
            <a:prstGeom prst="rect">
              <a:avLst/>
            </a:prstGeom>
          </p:spPr>
        </p:pic>
        <p:pic>
          <p:nvPicPr>
            <p:cNvPr id="21" name="Picture 20" descr="אמבולנסים.jpg"/>
            <p:cNvPicPr>
              <a:picLocks noChangeAspect="1"/>
            </p:cNvPicPr>
            <p:nvPr/>
          </p:nvPicPr>
          <p:blipFill>
            <a:blip r:embed="rId6" cstate="print"/>
            <a:stretch>
              <a:fillRect/>
            </a:stretch>
          </p:blipFill>
          <p:spPr>
            <a:xfrm>
              <a:off x="583373" y="1964073"/>
              <a:ext cx="1924124" cy="1702600"/>
            </a:xfrm>
            <a:prstGeom prst="rect">
              <a:avLst/>
            </a:prstGeom>
          </p:spPr>
        </p:pic>
        <p:pic>
          <p:nvPicPr>
            <p:cNvPr id="22" name="Picture 14" descr="תוצאת תמונה עבור צלפים עזה גדר"/>
            <p:cNvPicPr>
              <a:picLocks noChangeAspect="1" noChangeArrowheads="1"/>
            </p:cNvPicPr>
            <p:nvPr/>
          </p:nvPicPr>
          <p:blipFill>
            <a:blip r:embed="rId7" cstate="print"/>
            <a:srcRect/>
            <a:stretch>
              <a:fillRect/>
            </a:stretch>
          </p:blipFill>
          <p:spPr bwMode="auto">
            <a:xfrm>
              <a:off x="2604021" y="1964073"/>
              <a:ext cx="1941939" cy="1702600"/>
            </a:xfrm>
            <a:prstGeom prst="rect">
              <a:avLst/>
            </a:prstGeom>
            <a:noFill/>
          </p:spPr>
        </p:pic>
      </p:grpSp>
      <p:pic>
        <p:nvPicPr>
          <p:cNvPr id="17" name="Picture 2" descr="תוצאת תמונה עבור מצוקה אזרחית ברצועה"/>
          <p:cNvPicPr>
            <a:picLocks noChangeAspect="1" noChangeArrowheads="1"/>
          </p:cNvPicPr>
          <p:nvPr/>
        </p:nvPicPr>
        <p:blipFill>
          <a:blip r:embed="rId8"/>
          <a:srcRect/>
          <a:stretch>
            <a:fillRect/>
          </a:stretch>
        </p:blipFill>
        <p:spPr bwMode="auto">
          <a:xfrm>
            <a:off x="272555" y="2710481"/>
            <a:ext cx="1005381" cy="296778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4" name="Rectangle 23"/>
          <p:cNvSpPr/>
          <p:nvPr/>
        </p:nvSpPr>
        <p:spPr>
          <a:xfrm>
            <a:off x="0" y="1143000"/>
            <a:ext cx="9144000" cy="1524000"/>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Title 5">
            <a:extLst>
              <a:ext uri="{FF2B5EF4-FFF2-40B4-BE49-F238E27FC236}">
                <a16:creationId xmlns:a16="http://schemas.microsoft.com/office/drawing/2014/main" id="{8DDA4909-E9F7-47CA-AA0D-DD2619816211}"/>
              </a:ext>
            </a:extLst>
          </p:cNvPr>
          <p:cNvSpPr txBox="1">
            <a:spLocks/>
          </p:cNvSpPr>
          <p:nvPr/>
        </p:nvSpPr>
        <p:spPr>
          <a:xfrm>
            <a:off x="0" y="274638"/>
            <a:ext cx="9144000" cy="7159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b="1">
                <a:cs typeface="+mn-cs"/>
              </a:rPr>
              <a:t>Riots on the Fence – The Tip of the Iceberg?</a:t>
            </a:r>
            <a:endParaRPr lang="he-IL" sz="3600" b="1" dirty="0">
              <a:cs typeface="+mn-cs"/>
            </a:endParaRPr>
          </a:p>
        </p:txBody>
      </p:sp>
      <p:sp>
        <p:nvSpPr>
          <p:cNvPr id="25" name="Rectangle 24">
            <a:extLst>
              <a:ext uri="{FF2B5EF4-FFF2-40B4-BE49-F238E27FC236}">
                <a16:creationId xmlns:a16="http://schemas.microsoft.com/office/drawing/2014/main" id="{8A377F81-5682-4D5B-91B5-68224D332F61}"/>
              </a:ext>
            </a:extLst>
          </p:cNvPr>
          <p:cNvSpPr/>
          <p:nvPr/>
        </p:nvSpPr>
        <p:spPr>
          <a:xfrm>
            <a:off x="7181246" y="3276600"/>
            <a:ext cx="1826994" cy="3046988"/>
          </a:xfrm>
          <a:prstGeom prst="rect">
            <a:avLst/>
          </a:prstGeom>
        </p:spPr>
        <p:txBody>
          <a:bodyPr wrap="square">
            <a:spAutoFit/>
          </a:bodyPr>
          <a:lstStyle/>
          <a:p>
            <a:pPr algn="ctr"/>
            <a:r>
              <a:rPr lang="en-GB" sz="2400" b="1" dirty="0"/>
              <a:t>Conceptions, </a:t>
            </a:r>
          </a:p>
          <a:p>
            <a:pPr algn="ctr"/>
            <a:r>
              <a:rPr lang="en-GB" sz="2400" b="1" dirty="0"/>
              <a:t>various commentaries </a:t>
            </a:r>
          </a:p>
          <a:p>
            <a:pPr algn="ctr"/>
            <a:r>
              <a:rPr lang="en-GB" sz="2400" b="1" dirty="0"/>
              <a:t>explaining the</a:t>
            </a:r>
          </a:p>
          <a:p>
            <a:pPr algn="ctr"/>
            <a:r>
              <a:rPr lang="en-GB" sz="2400" b="1" dirty="0"/>
              <a:t> Observe Occurrence</a:t>
            </a:r>
            <a:endParaRPr lang="he-IL"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4562"/>
          </a:xfrm>
        </p:spPr>
        <p:txBody>
          <a:bodyPr>
            <a:normAutofit fontScale="90000"/>
          </a:bodyPr>
          <a:lstStyle/>
          <a:p>
            <a:r>
              <a:rPr lang="en-US" sz="3600" b="1" dirty="0"/>
              <a:t>Israel National Defense College Strategy Studies 2019 – 2020 </a:t>
            </a:r>
            <a:endParaRPr lang="he-IL" sz="3600" b="1" dirty="0">
              <a:cs typeface="+mn-cs"/>
            </a:endParaRPr>
          </a:p>
        </p:txBody>
      </p:sp>
      <p:sp>
        <p:nvSpPr>
          <p:cNvPr id="4" name="Oval 3"/>
          <p:cNvSpPr/>
          <p:nvPr/>
        </p:nvSpPr>
        <p:spPr>
          <a:xfrm>
            <a:off x="2743200" y="2438400"/>
            <a:ext cx="3581400" cy="2819400"/>
          </a:xfrm>
          <a:prstGeom prst="ellipse">
            <a:avLst/>
          </a:prstGeom>
        </p:spPr>
        <p:style>
          <a:lnRef idx="0">
            <a:schemeClr val="dk1"/>
          </a:lnRef>
          <a:fillRef idx="3">
            <a:schemeClr val="dk1"/>
          </a:fillRef>
          <a:effectRef idx="3">
            <a:schemeClr val="dk1"/>
          </a:effectRef>
          <a:fontRef idx="minor">
            <a:schemeClr val="lt1"/>
          </a:fontRef>
        </p:style>
        <p:txBody>
          <a:bodyPr rtlCol="1" anchor="ctr"/>
          <a:lstStyle/>
          <a:p>
            <a:pPr algn="ctr"/>
            <a:r>
              <a:rPr lang="en-US" sz="2400" b="1" dirty="0"/>
              <a:t>INDC Participant </a:t>
            </a:r>
            <a:endParaRPr lang="he-IL" sz="2400" b="1" dirty="0"/>
          </a:p>
        </p:txBody>
      </p:sp>
      <p:cxnSp>
        <p:nvCxnSpPr>
          <p:cNvPr id="6" name="Straight Arrow Connector 5"/>
          <p:cNvCxnSpPr/>
          <p:nvPr/>
        </p:nvCxnSpPr>
        <p:spPr>
          <a:xfrm flipV="1">
            <a:off x="685800" y="4648200"/>
            <a:ext cx="2429484" cy="1327291"/>
          </a:xfrm>
          <a:prstGeom prst="straightConnector1">
            <a:avLst/>
          </a:prstGeom>
          <a:ln w="127000">
            <a:tailEnd type="arrow"/>
          </a:ln>
        </p:spPr>
        <p:style>
          <a:lnRef idx="3">
            <a:schemeClr val="dk1"/>
          </a:lnRef>
          <a:fillRef idx="0">
            <a:schemeClr val="dk1"/>
          </a:fillRef>
          <a:effectRef idx="2">
            <a:schemeClr val="dk1"/>
          </a:effectRef>
          <a:fontRef idx="minor">
            <a:schemeClr val="tx1"/>
          </a:fontRef>
        </p:style>
      </p:cxnSp>
      <p:sp>
        <p:nvSpPr>
          <p:cNvPr id="7" name="TextBox 6"/>
          <p:cNvSpPr txBox="1"/>
          <p:nvPr/>
        </p:nvSpPr>
        <p:spPr>
          <a:xfrm rot="19931705">
            <a:off x="493398" y="4917759"/>
            <a:ext cx="2156563" cy="400110"/>
          </a:xfrm>
          <a:prstGeom prst="rect">
            <a:avLst/>
          </a:prstGeom>
          <a:noFill/>
        </p:spPr>
        <p:txBody>
          <a:bodyPr wrap="square" rtlCol="1">
            <a:spAutoFit/>
          </a:bodyPr>
          <a:lstStyle/>
          <a:p>
            <a:pPr algn="ctr"/>
            <a:r>
              <a:rPr lang="en-US" sz="2000" b="1" dirty="0"/>
              <a:t>Design Concept</a:t>
            </a:r>
            <a:endParaRPr lang="he-IL" sz="2000" b="1" dirty="0"/>
          </a:p>
        </p:txBody>
      </p:sp>
      <p:cxnSp>
        <p:nvCxnSpPr>
          <p:cNvPr id="8" name="Straight Arrow Connector 7"/>
          <p:cNvCxnSpPr/>
          <p:nvPr/>
        </p:nvCxnSpPr>
        <p:spPr>
          <a:xfrm rot="10800000">
            <a:off x="6019801" y="4540107"/>
            <a:ext cx="1905000" cy="1327292"/>
          </a:xfrm>
          <a:prstGeom prst="straightConnector1">
            <a:avLst/>
          </a:prstGeom>
          <a:ln w="127000">
            <a:tailEnd type="arrow"/>
          </a:ln>
        </p:spPr>
        <p:style>
          <a:lnRef idx="3">
            <a:schemeClr val="dk1"/>
          </a:lnRef>
          <a:fillRef idx="0">
            <a:schemeClr val="dk1"/>
          </a:fillRef>
          <a:effectRef idx="2">
            <a:schemeClr val="dk1"/>
          </a:effectRef>
          <a:fontRef idx="minor">
            <a:schemeClr val="tx1"/>
          </a:fontRef>
        </p:style>
      </p:cxnSp>
      <p:sp>
        <p:nvSpPr>
          <p:cNvPr id="9" name="TextBox 8"/>
          <p:cNvSpPr txBox="1"/>
          <p:nvPr/>
        </p:nvSpPr>
        <p:spPr>
          <a:xfrm rot="2045590">
            <a:off x="6511613" y="4656610"/>
            <a:ext cx="1810117" cy="707886"/>
          </a:xfrm>
          <a:prstGeom prst="rect">
            <a:avLst/>
          </a:prstGeom>
          <a:noFill/>
        </p:spPr>
        <p:txBody>
          <a:bodyPr wrap="square" rtlCol="1">
            <a:spAutoFit/>
          </a:bodyPr>
          <a:lstStyle/>
          <a:p>
            <a:pPr algn="ctr"/>
            <a:r>
              <a:rPr lang="en-US" sz="2000" b="1" dirty="0"/>
              <a:t>Strategic Thought</a:t>
            </a:r>
            <a:endParaRPr lang="he-IL" sz="2000" b="1" dirty="0"/>
          </a:p>
        </p:txBody>
      </p:sp>
      <p:cxnSp>
        <p:nvCxnSpPr>
          <p:cNvPr id="11" name="Straight Arrow Connector 10"/>
          <p:cNvCxnSpPr/>
          <p:nvPr/>
        </p:nvCxnSpPr>
        <p:spPr>
          <a:xfrm>
            <a:off x="609600" y="1600200"/>
            <a:ext cx="2362200" cy="1447800"/>
          </a:xfrm>
          <a:prstGeom prst="straightConnector1">
            <a:avLst/>
          </a:prstGeom>
          <a:ln w="127000">
            <a:tailEnd type="arrow"/>
          </a:ln>
        </p:spPr>
        <p:style>
          <a:lnRef idx="3">
            <a:schemeClr val="dk1"/>
          </a:lnRef>
          <a:fillRef idx="0">
            <a:schemeClr val="dk1"/>
          </a:fillRef>
          <a:effectRef idx="2">
            <a:schemeClr val="dk1"/>
          </a:effectRef>
          <a:fontRef idx="minor">
            <a:schemeClr val="tx1"/>
          </a:fontRef>
        </p:style>
      </p:cxnSp>
      <p:sp>
        <p:nvSpPr>
          <p:cNvPr id="12" name="TextBox 11"/>
          <p:cNvSpPr txBox="1"/>
          <p:nvPr/>
        </p:nvSpPr>
        <p:spPr>
          <a:xfrm rot="1905275">
            <a:off x="705391" y="1523647"/>
            <a:ext cx="2227049" cy="707886"/>
          </a:xfrm>
          <a:prstGeom prst="rect">
            <a:avLst/>
          </a:prstGeom>
          <a:noFill/>
        </p:spPr>
        <p:txBody>
          <a:bodyPr wrap="square" rtlCol="1">
            <a:spAutoFit/>
          </a:bodyPr>
          <a:lstStyle/>
          <a:p>
            <a:pPr algn="ctr"/>
            <a:r>
              <a:rPr lang="en-US" sz="2000" b="1" dirty="0"/>
              <a:t>History of Strategic Thought</a:t>
            </a:r>
            <a:endParaRPr lang="he-IL" sz="2000" b="1" dirty="0"/>
          </a:p>
        </p:txBody>
      </p:sp>
      <p:cxnSp>
        <p:nvCxnSpPr>
          <p:cNvPr id="15" name="Straight Arrow Connector 14"/>
          <p:cNvCxnSpPr>
            <a:endCxn id="4" idx="7"/>
          </p:cNvCxnSpPr>
          <p:nvPr/>
        </p:nvCxnSpPr>
        <p:spPr>
          <a:xfrm rot="10800000" flipV="1">
            <a:off x="5800116" y="1752599"/>
            <a:ext cx="2124686" cy="1098691"/>
          </a:xfrm>
          <a:prstGeom prst="straightConnector1">
            <a:avLst/>
          </a:prstGeom>
          <a:ln w="127000">
            <a:tailEnd type="arrow"/>
          </a:ln>
        </p:spPr>
        <p:style>
          <a:lnRef idx="3">
            <a:schemeClr val="dk1"/>
          </a:lnRef>
          <a:fillRef idx="0">
            <a:schemeClr val="dk1"/>
          </a:fillRef>
          <a:effectRef idx="2">
            <a:schemeClr val="dk1"/>
          </a:effectRef>
          <a:fontRef idx="minor">
            <a:schemeClr val="tx1"/>
          </a:fontRef>
        </p:style>
      </p:cxnSp>
      <p:sp>
        <p:nvSpPr>
          <p:cNvPr id="16" name="TextBox 15"/>
          <p:cNvSpPr txBox="1"/>
          <p:nvPr/>
        </p:nvSpPr>
        <p:spPr>
          <a:xfrm rot="20029358">
            <a:off x="5596220" y="1355034"/>
            <a:ext cx="2227049" cy="707886"/>
          </a:xfrm>
          <a:prstGeom prst="rect">
            <a:avLst/>
          </a:prstGeom>
          <a:noFill/>
        </p:spPr>
        <p:txBody>
          <a:bodyPr wrap="square" rtlCol="1">
            <a:spAutoFit/>
          </a:bodyPr>
          <a:lstStyle/>
          <a:p>
            <a:pPr algn="ctr"/>
            <a:r>
              <a:rPr lang="en-US" sz="2000" b="1" dirty="0"/>
              <a:t>Strategy Exercises and Practice </a:t>
            </a:r>
            <a:endParaRPr lang="he-IL" sz="20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תוצאת תמונה עבור קצה הקרחון"/>
          <p:cNvPicPr>
            <a:picLocks noChangeAspect="1" noChangeArrowheads="1"/>
          </p:cNvPicPr>
          <p:nvPr/>
        </p:nvPicPr>
        <p:blipFill>
          <a:blip r:embed="rId2"/>
          <a:srcRect l="40817" r="20699"/>
          <a:stretch>
            <a:fillRect/>
          </a:stretch>
        </p:blipFill>
        <p:spPr bwMode="auto">
          <a:xfrm>
            <a:off x="3886200" y="1143000"/>
            <a:ext cx="2514600" cy="5410200"/>
          </a:xfrm>
          <a:prstGeom prst="rect">
            <a:avLst/>
          </a:prstGeom>
          <a:noFill/>
        </p:spPr>
      </p:pic>
      <p:sp>
        <p:nvSpPr>
          <p:cNvPr id="6" name="Title 5"/>
          <p:cNvSpPr>
            <a:spLocks noGrp="1"/>
          </p:cNvSpPr>
          <p:nvPr>
            <p:ph type="title"/>
          </p:nvPr>
        </p:nvSpPr>
        <p:spPr>
          <a:xfrm>
            <a:off x="457200" y="274638"/>
            <a:ext cx="8229600" cy="715962"/>
          </a:xfrm>
        </p:spPr>
        <p:txBody>
          <a:bodyPr>
            <a:normAutofit/>
          </a:bodyPr>
          <a:lstStyle/>
          <a:p>
            <a:r>
              <a:rPr lang="he-IL" sz="3600" b="1" dirty="0">
                <a:cs typeface="+mn-cs"/>
              </a:rPr>
              <a:t>ההפגנות בגדר - קצה הקרחון?</a:t>
            </a:r>
          </a:p>
        </p:txBody>
      </p:sp>
      <p:sp>
        <p:nvSpPr>
          <p:cNvPr id="4" name="Right Brace 3"/>
          <p:cNvSpPr/>
          <p:nvPr/>
        </p:nvSpPr>
        <p:spPr>
          <a:xfrm>
            <a:off x="6477000" y="3276600"/>
            <a:ext cx="533400" cy="3200400"/>
          </a:xfrm>
          <a:prstGeom prst="rightBrace">
            <a:avLst/>
          </a:prstGeom>
        </p:spPr>
        <p:style>
          <a:lnRef idx="3">
            <a:schemeClr val="dk1"/>
          </a:lnRef>
          <a:fillRef idx="0">
            <a:schemeClr val="dk1"/>
          </a:fillRef>
          <a:effectRef idx="2">
            <a:schemeClr val="dk1"/>
          </a:effectRef>
          <a:fontRef idx="minor">
            <a:schemeClr val="tx1"/>
          </a:fontRef>
        </p:style>
        <p:txBody>
          <a:bodyPr rtlCol="1" anchor="ctr"/>
          <a:lstStyle/>
          <a:p>
            <a:pPr algn="ctr"/>
            <a:endParaRPr lang="he-IL"/>
          </a:p>
        </p:txBody>
      </p:sp>
      <p:sp>
        <p:nvSpPr>
          <p:cNvPr id="7" name="Right Brace 6"/>
          <p:cNvSpPr/>
          <p:nvPr/>
        </p:nvSpPr>
        <p:spPr>
          <a:xfrm>
            <a:off x="6400800" y="1219200"/>
            <a:ext cx="533400" cy="1371600"/>
          </a:xfrm>
          <a:prstGeom prst="rightBrace">
            <a:avLst/>
          </a:prstGeom>
        </p:spPr>
        <p:style>
          <a:lnRef idx="3">
            <a:schemeClr val="dk1"/>
          </a:lnRef>
          <a:fillRef idx="0">
            <a:schemeClr val="dk1"/>
          </a:fillRef>
          <a:effectRef idx="2">
            <a:schemeClr val="dk1"/>
          </a:effectRef>
          <a:fontRef idx="minor">
            <a:schemeClr val="tx1"/>
          </a:fontRef>
        </p:style>
        <p:txBody>
          <a:bodyPr rtlCol="1" anchor="ctr"/>
          <a:lstStyle/>
          <a:p>
            <a:pPr algn="ctr"/>
            <a:endParaRPr lang="he-IL"/>
          </a:p>
        </p:txBody>
      </p:sp>
      <p:sp>
        <p:nvSpPr>
          <p:cNvPr id="8" name="Rectangle 7"/>
          <p:cNvSpPr/>
          <p:nvPr/>
        </p:nvSpPr>
        <p:spPr>
          <a:xfrm>
            <a:off x="6836958" y="1600200"/>
            <a:ext cx="2307042" cy="830997"/>
          </a:xfrm>
          <a:prstGeom prst="rect">
            <a:avLst/>
          </a:prstGeom>
        </p:spPr>
        <p:txBody>
          <a:bodyPr wrap="none">
            <a:spAutoFit/>
          </a:bodyPr>
          <a:lstStyle/>
          <a:p>
            <a:pPr algn="ctr"/>
            <a:r>
              <a:rPr lang="he-IL" sz="2400" b="1" dirty="0"/>
              <a:t>התופעה הנצפית </a:t>
            </a:r>
          </a:p>
          <a:p>
            <a:pPr algn="ctr"/>
            <a:r>
              <a:rPr lang="he-IL" sz="2400" b="1" dirty="0"/>
              <a:t>במציאות </a:t>
            </a:r>
            <a:endParaRPr lang="he-IL" sz="2400" dirty="0"/>
          </a:p>
        </p:txBody>
      </p:sp>
      <p:sp>
        <p:nvSpPr>
          <p:cNvPr id="9" name="Rectangle 8"/>
          <p:cNvSpPr/>
          <p:nvPr/>
        </p:nvSpPr>
        <p:spPr>
          <a:xfrm>
            <a:off x="7086600" y="3733800"/>
            <a:ext cx="1981200" cy="1938992"/>
          </a:xfrm>
          <a:prstGeom prst="rect">
            <a:avLst/>
          </a:prstGeom>
        </p:spPr>
        <p:txBody>
          <a:bodyPr wrap="square">
            <a:spAutoFit/>
          </a:bodyPr>
          <a:lstStyle/>
          <a:p>
            <a:pPr algn="ctr"/>
            <a:r>
              <a:rPr lang="he-IL" sz="2400" b="1" dirty="0"/>
              <a:t>תפיסות פרשניות שונות להסבר התופעה הנצפית</a:t>
            </a:r>
          </a:p>
        </p:txBody>
      </p:sp>
      <p:sp>
        <p:nvSpPr>
          <p:cNvPr id="11" name="TextBox 10"/>
          <p:cNvSpPr txBox="1"/>
          <p:nvPr/>
        </p:nvSpPr>
        <p:spPr>
          <a:xfrm>
            <a:off x="310884" y="5925014"/>
            <a:ext cx="912435" cy="646331"/>
          </a:xfrm>
          <a:prstGeom prst="rect">
            <a:avLst/>
          </a:prstGeom>
        </p:spPr>
        <p:style>
          <a:lnRef idx="0">
            <a:schemeClr val="dk1"/>
          </a:lnRef>
          <a:fillRef idx="3">
            <a:schemeClr val="dk1"/>
          </a:fillRef>
          <a:effectRef idx="3">
            <a:schemeClr val="dk1"/>
          </a:effectRef>
          <a:fontRef idx="minor">
            <a:schemeClr val="lt1"/>
          </a:fontRef>
        </p:style>
        <p:txBody>
          <a:bodyPr rtlCol="1">
            <a:spAutoFit/>
          </a:bodyPr>
          <a:lstStyle/>
          <a:p>
            <a:pPr algn="ctr">
              <a:defRPr/>
            </a:pPr>
            <a:r>
              <a:rPr lang="en-US" sz="1200" b="1" dirty="0"/>
              <a:t>Increasing Civilian Adversity</a:t>
            </a:r>
            <a:endParaRPr lang="he-IL" sz="1200" b="1" dirty="0"/>
          </a:p>
        </p:txBody>
      </p:sp>
      <p:pic>
        <p:nvPicPr>
          <p:cNvPr id="12" name="Picture 6" descr="מפגין מניף דגל ליד גדר המערכת ממזרח לעיר עזה. ברקע: חיילים חוסים מאחורי תלולית עפר מצדה השני של הגדר. צילום: מוחמד סאלם, רויטרס, 20.11.15"/>
          <p:cNvPicPr>
            <a:picLocks noChangeAspect="1" noChangeArrowheads="1"/>
          </p:cNvPicPr>
          <p:nvPr/>
        </p:nvPicPr>
        <p:blipFill>
          <a:blip r:embed="rId3"/>
          <a:srcRect/>
          <a:stretch>
            <a:fillRect/>
          </a:stretch>
        </p:blipFill>
        <p:spPr bwMode="auto">
          <a:xfrm>
            <a:off x="1395492" y="2732903"/>
            <a:ext cx="1131054" cy="296778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3" name="TextBox 12"/>
          <p:cNvSpPr txBox="1"/>
          <p:nvPr/>
        </p:nvSpPr>
        <p:spPr>
          <a:xfrm>
            <a:off x="1447800" y="5906869"/>
            <a:ext cx="911780" cy="830997"/>
          </a:xfrm>
          <a:prstGeom prst="rect">
            <a:avLst/>
          </a:prstGeom>
        </p:spPr>
        <p:style>
          <a:lnRef idx="0">
            <a:schemeClr val="dk1"/>
          </a:lnRef>
          <a:fillRef idx="3">
            <a:schemeClr val="dk1"/>
          </a:fillRef>
          <a:effectRef idx="3">
            <a:schemeClr val="dk1"/>
          </a:effectRef>
          <a:fontRef idx="minor">
            <a:schemeClr val="lt1"/>
          </a:fontRef>
        </p:style>
        <p:txBody>
          <a:bodyPr rtlCol="1">
            <a:spAutoFit/>
          </a:bodyPr>
          <a:lstStyle/>
          <a:p>
            <a:pPr algn="ctr">
              <a:defRPr/>
            </a:pPr>
            <a:r>
              <a:rPr lang="en-US" sz="1200" b="1" dirty="0"/>
              <a:t>Struggle for National Liberation</a:t>
            </a:r>
            <a:endParaRPr lang="he-IL" sz="1200" b="1" dirty="0"/>
          </a:p>
        </p:txBody>
      </p:sp>
      <p:pic>
        <p:nvPicPr>
          <p:cNvPr id="14" name="Picture 13" descr="6f3bdb03-558f-4682-8bf8-0d7b80b76b5d.jpg"/>
          <p:cNvPicPr>
            <a:picLocks noChangeAspect="1"/>
          </p:cNvPicPr>
          <p:nvPr/>
        </p:nvPicPr>
        <p:blipFill>
          <a:blip r:embed="rId4" cstate="print"/>
          <a:srcRect b="25000"/>
          <a:stretch>
            <a:fillRect/>
          </a:stretch>
        </p:blipFill>
        <p:spPr>
          <a:xfrm>
            <a:off x="2602746" y="2760929"/>
            <a:ext cx="1131054" cy="3048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5" name="TextBox 14"/>
          <p:cNvSpPr txBox="1"/>
          <p:nvPr/>
        </p:nvSpPr>
        <p:spPr>
          <a:xfrm>
            <a:off x="2604805" y="5989892"/>
            <a:ext cx="912435" cy="646331"/>
          </a:xfrm>
          <a:prstGeom prst="rect">
            <a:avLst/>
          </a:prstGeom>
        </p:spPr>
        <p:style>
          <a:lnRef idx="0">
            <a:schemeClr val="dk1"/>
          </a:lnRef>
          <a:fillRef idx="3">
            <a:schemeClr val="dk1"/>
          </a:fillRef>
          <a:effectRef idx="3">
            <a:schemeClr val="dk1"/>
          </a:effectRef>
          <a:fontRef idx="minor">
            <a:schemeClr val="lt1"/>
          </a:fontRef>
        </p:style>
        <p:txBody>
          <a:bodyPr rtlCol="1">
            <a:spAutoFit/>
          </a:bodyPr>
          <a:lstStyle/>
          <a:p>
            <a:pPr algn="ctr">
              <a:defRPr/>
            </a:pPr>
            <a:r>
              <a:rPr lang="en-US" sz="1200" b="1" dirty="0"/>
              <a:t>Preparation for an Offensive</a:t>
            </a:r>
            <a:endParaRPr lang="he-IL" sz="1200" b="1" dirty="0"/>
          </a:p>
        </p:txBody>
      </p:sp>
      <p:pic>
        <p:nvPicPr>
          <p:cNvPr id="20" name="Picture 19" descr="הפגנות.jpg"/>
          <p:cNvPicPr>
            <a:picLocks noChangeAspect="1"/>
          </p:cNvPicPr>
          <p:nvPr/>
        </p:nvPicPr>
        <p:blipFill>
          <a:blip r:embed="rId5"/>
          <a:stretch>
            <a:fillRect/>
          </a:stretch>
        </p:blipFill>
        <p:spPr>
          <a:xfrm>
            <a:off x="160872" y="1142999"/>
            <a:ext cx="1058328" cy="1295401"/>
          </a:xfrm>
          <a:prstGeom prst="rect">
            <a:avLst/>
          </a:prstGeom>
        </p:spPr>
      </p:pic>
      <p:pic>
        <p:nvPicPr>
          <p:cNvPr id="21" name="Picture 20" descr="אמבולנסים.jpg"/>
          <p:cNvPicPr>
            <a:picLocks noChangeAspect="1"/>
          </p:cNvPicPr>
          <p:nvPr/>
        </p:nvPicPr>
        <p:blipFill>
          <a:blip r:embed="rId6" cstate="print"/>
          <a:stretch>
            <a:fillRect/>
          </a:stretch>
        </p:blipFill>
        <p:spPr>
          <a:xfrm>
            <a:off x="2578854" y="1181099"/>
            <a:ext cx="1058329" cy="1295401"/>
          </a:xfrm>
          <a:prstGeom prst="rect">
            <a:avLst/>
          </a:prstGeom>
        </p:spPr>
      </p:pic>
      <p:pic>
        <p:nvPicPr>
          <p:cNvPr id="22" name="Picture 14" descr="תוצאת תמונה עבור צלפים עזה גדר"/>
          <p:cNvPicPr>
            <a:picLocks noChangeAspect="1" noChangeArrowheads="1"/>
          </p:cNvPicPr>
          <p:nvPr/>
        </p:nvPicPr>
        <p:blipFill>
          <a:blip r:embed="rId7" cstate="print"/>
          <a:srcRect/>
          <a:stretch>
            <a:fillRect/>
          </a:stretch>
        </p:blipFill>
        <p:spPr bwMode="auto">
          <a:xfrm>
            <a:off x="1319655" y="1142999"/>
            <a:ext cx="1068128" cy="1295401"/>
          </a:xfrm>
          <a:prstGeom prst="rect">
            <a:avLst/>
          </a:prstGeom>
          <a:noFill/>
        </p:spPr>
      </p:pic>
      <p:pic>
        <p:nvPicPr>
          <p:cNvPr id="17" name="Picture 2" descr="תוצאת תמונה עבור מצוקה אזרחית ברצועה"/>
          <p:cNvPicPr>
            <a:picLocks noChangeAspect="1" noChangeArrowheads="1"/>
          </p:cNvPicPr>
          <p:nvPr/>
        </p:nvPicPr>
        <p:blipFill>
          <a:blip r:embed="rId8"/>
          <a:srcRect/>
          <a:stretch>
            <a:fillRect/>
          </a:stretch>
        </p:blipFill>
        <p:spPr bwMode="auto">
          <a:xfrm>
            <a:off x="259855" y="2760929"/>
            <a:ext cx="1005381" cy="296778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ormAutofit/>
          </a:bodyPr>
          <a:lstStyle/>
          <a:p>
            <a:pPr algn="r" rtl="1"/>
            <a:r>
              <a:rPr lang="en-US" sz="3600" b="1" dirty="0">
                <a:solidFill>
                  <a:schemeClr val="tx1"/>
                </a:solidFill>
              </a:rPr>
              <a:t>Planning</a:t>
            </a:r>
            <a:endParaRPr lang="he-IL" sz="3600" b="1" dirty="0">
              <a:solidFill>
                <a:schemeClr val="tx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01138" cy="838200"/>
          </a:xfrm>
        </p:spPr>
        <p:txBody>
          <a:bodyPr>
            <a:normAutofit/>
          </a:bodyPr>
          <a:lstStyle/>
          <a:p>
            <a:r>
              <a:rPr lang="en-US" sz="3600" b="1" dirty="0">
                <a:cs typeface="+mn-cs"/>
              </a:rPr>
              <a:t>Between Interests and Values</a:t>
            </a:r>
            <a:endParaRPr lang="he-IL" sz="3600" b="1" dirty="0">
              <a:cs typeface="+mn-cs"/>
            </a:endParaRPr>
          </a:p>
        </p:txBody>
      </p:sp>
      <p:sp>
        <p:nvSpPr>
          <p:cNvPr id="33794" name="AutoShape 2" descr="blob:https://web.whatsapp.com/adbb3b5a-b60b-4ed8-b88b-06a9e85527c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7" name="Picture 6" descr="ילד פצוע.jpg"/>
          <p:cNvPicPr>
            <a:picLocks noChangeAspect="1"/>
          </p:cNvPicPr>
          <p:nvPr/>
        </p:nvPicPr>
        <p:blipFill>
          <a:blip r:embed="rId2"/>
          <a:stretch>
            <a:fillRect/>
          </a:stretch>
        </p:blipFill>
        <p:spPr>
          <a:xfrm>
            <a:off x="0" y="1524000"/>
            <a:ext cx="3429000" cy="2741106"/>
          </a:xfrm>
          <a:prstGeom prst="rect">
            <a:avLst/>
          </a:prstGeom>
          <a:noFill/>
          <a:ln w="9525">
            <a:solidFill>
              <a:schemeClr val="tx1"/>
            </a:solidFill>
            <a:miter lim="800000"/>
            <a:headEnd/>
            <a:tailEnd/>
          </a:ln>
          <a:effectLst/>
        </p:spPr>
      </p:pic>
      <p:sp>
        <p:nvSpPr>
          <p:cNvPr id="8" name="Left-Right Arrow 7"/>
          <p:cNvSpPr/>
          <p:nvPr/>
        </p:nvSpPr>
        <p:spPr>
          <a:xfrm>
            <a:off x="3505200" y="2971800"/>
            <a:ext cx="2286000" cy="609600"/>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he-IL"/>
          </a:p>
        </p:txBody>
      </p:sp>
      <p:pic>
        <p:nvPicPr>
          <p:cNvPr id="33796" name="Picture 4" descr="תמונה קשורה"/>
          <p:cNvPicPr>
            <a:picLocks noChangeAspect="1" noChangeArrowheads="1"/>
          </p:cNvPicPr>
          <p:nvPr/>
        </p:nvPicPr>
        <p:blipFill>
          <a:blip r:embed="rId3"/>
          <a:srcRect/>
          <a:stretch>
            <a:fillRect/>
          </a:stretch>
        </p:blipFill>
        <p:spPr bwMode="auto">
          <a:xfrm>
            <a:off x="5943600" y="1524000"/>
            <a:ext cx="3157538" cy="2819400"/>
          </a:xfrm>
          <a:prstGeom prst="rect">
            <a:avLst/>
          </a:prstGeom>
          <a:noFill/>
          <a:ln w="9525">
            <a:solidFill>
              <a:schemeClr val="tx1"/>
            </a:solidFill>
            <a:miter lim="800000"/>
            <a:headEnd/>
            <a:tailEnd/>
          </a:ln>
          <a:effectLst/>
        </p:spPr>
      </p:pic>
      <p:sp>
        <p:nvSpPr>
          <p:cNvPr id="9" name="TextBox 8">
            <a:extLst>
              <a:ext uri="{FF2B5EF4-FFF2-40B4-BE49-F238E27FC236}">
                <a16:creationId xmlns:a16="http://schemas.microsoft.com/office/drawing/2014/main" id="{FFD003C0-F4B0-466D-8A2A-81971BCA1FD3}"/>
              </a:ext>
            </a:extLst>
          </p:cNvPr>
          <p:cNvSpPr txBox="1"/>
          <p:nvPr/>
        </p:nvSpPr>
        <p:spPr>
          <a:xfrm>
            <a:off x="1143000" y="3962400"/>
            <a:ext cx="6629400" cy="1200329"/>
          </a:xfrm>
          <a:prstGeom prst="rect">
            <a:avLst/>
          </a:prstGeom>
        </p:spPr>
        <p:style>
          <a:lnRef idx="1">
            <a:schemeClr val="dk1"/>
          </a:lnRef>
          <a:fillRef idx="2">
            <a:schemeClr val="dk1"/>
          </a:fillRef>
          <a:effectRef idx="1">
            <a:schemeClr val="dk1"/>
          </a:effectRef>
          <a:fontRef idx="minor">
            <a:schemeClr val="dk1"/>
          </a:fontRef>
        </p:style>
        <p:txBody>
          <a:bodyPr wrap="square" rtlCol="1">
            <a:spAutoFit/>
          </a:bodyPr>
          <a:lstStyle/>
          <a:p>
            <a:pPr algn="ctr"/>
            <a:r>
              <a:rPr lang="en-US" sz="2400" b="1" dirty="0"/>
              <a:t>How to prevent crossing of the fence (Interest) while avoiding harm to innocent bystanders (Values)</a:t>
            </a:r>
            <a:endParaRPr lang="he-IL" sz="2400"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a:srcRect l="26940" t="22917" r="34993" b="22917"/>
          <a:stretch>
            <a:fillRect/>
          </a:stretch>
        </p:blipFill>
        <p:spPr bwMode="auto">
          <a:xfrm>
            <a:off x="0" y="2133600"/>
            <a:ext cx="3276600" cy="2590800"/>
          </a:xfrm>
          <a:prstGeom prst="rect">
            <a:avLst/>
          </a:prstGeom>
          <a:noFill/>
          <a:ln w="9525">
            <a:solidFill>
              <a:schemeClr val="tx1"/>
            </a:solidFill>
            <a:miter lim="800000"/>
            <a:headEnd/>
            <a:tailEnd/>
          </a:ln>
          <a:effectLst/>
        </p:spPr>
      </p:pic>
      <p:pic>
        <p:nvPicPr>
          <p:cNvPr id="4" name="Picture 8" descr="תוצאת תמונה עבור כלכלת רצועת עזה"/>
          <p:cNvPicPr>
            <a:picLocks noChangeAspect="1" noChangeArrowheads="1"/>
          </p:cNvPicPr>
          <p:nvPr/>
        </p:nvPicPr>
        <p:blipFill>
          <a:blip r:embed="rId3"/>
          <a:srcRect/>
          <a:stretch>
            <a:fillRect/>
          </a:stretch>
        </p:blipFill>
        <p:spPr bwMode="auto">
          <a:xfrm>
            <a:off x="5867400" y="2133600"/>
            <a:ext cx="3276600" cy="2590800"/>
          </a:xfrm>
          <a:prstGeom prst="rect">
            <a:avLst/>
          </a:prstGeom>
          <a:noFill/>
          <a:ln w="9525">
            <a:solidFill>
              <a:schemeClr val="tx1"/>
            </a:solidFill>
            <a:miter lim="800000"/>
            <a:headEnd/>
            <a:tailEnd/>
          </a:ln>
          <a:effectLst/>
        </p:spPr>
      </p:pic>
      <p:sp>
        <p:nvSpPr>
          <p:cNvPr id="5" name="Left-Right Arrow 4"/>
          <p:cNvSpPr/>
          <p:nvPr/>
        </p:nvSpPr>
        <p:spPr>
          <a:xfrm>
            <a:off x="3429000" y="3124200"/>
            <a:ext cx="2286000" cy="609600"/>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he-IL"/>
          </a:p>
        </p:txBody>
      </p:sp>
      <p:sp>
        <p:nvSpPr>
          <p:cNvPr id="7" name="Title 3">
            <a:extLst>
              <a:ext uri="{FF2B5EF4-FFF2-40B4-BE49-F238E27FC236}">
                <a16:creationId xmlns:a16="http://schemas.microsoft.com/office/drawing/2014/main" id="{86ED35E4-3A62-4415-8A43-CCFCBA620607}"/>
              </a:ext>
            </a:extLst>
          </p:cNvPr>
          <p:cNvSpPr txBox="1">
            <a:spLocks/>
          </p:cNvSpPr>
          <p:nvPr/>
        </p:nvSpPr>
        <p:spPr>
          <a:xfrm>
            <a:off x="0" y="0"/>
            <a:ext cx="9101138" cy="8382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cs typeface="+mn-cs"/>
              </a:rPr>
              <a:t>Between Interests and Values</a:t>
            </a:r>
            <a:endParaRPr lang="he-IL" sz="3600" b="1" dirty="0">
              <a:cs typeface="+mn-cs"/>
            </a:endParaRPr>
          </a:p>
        </p:txBody>
      </p:sp>
      <p:sp>
        <p:nvSpPr>
          <p:cNvPr id="9" name="TextBox 8">
            <a:extLst>
              <a:ext uri="{FF2B5EF4-FFF2-40B4-BE49-F238E27FC236}">
                <a16:creationId xmlns:a16="http://schemas.microsoft.com/office/drawing/2014/main" id="{7D797443-9E31-44EC-998D-7479C8127972}"/>
              </a:ext>
            </a:extLst>
          </p:cNvPr>
          <p:cNvSpPr txBox="1"/>
          <p:nvPr/>
        </p:nvSpPr>
        <p:spPr>
          <a:xfrm>
            <a:off x="914400" y="4398478"/>
            <a:ext cx="7010400" cy="1569660"/>
          </a:xfrm>
          <a:prstGeom prst="rect">
            <a:avLst/>
          </a:prstGeom>
        </p:spPr>
        <p:style>
          <a:lnRef idx="1">
            <a:schemeClr val="dk1"/>
          </a:lnRef>
          <a:fillRef idx="2">
            <a:schemeClr val="dk1"/>
          </a:fillRef>
          <a:effectRef idx="1">
            <a:schemeClr val="dk1"/>
          </a:effectRef>
          <a:fontRef idx="minor">
            <a:schemeClr val="dk1"/>
          </a:fontRef>
        </p:style>
        <p:txBody>
          <a:bodyPr wrap="square" rtlCol="1">
            <a:spAutoFit/>
          </a:bodyPr>
          <a:lstStyle/>
          <a:p>
            <a:pPr algn="ctr"/>
            <a:r>
              <a:rPr lang="en-US" sz="2400" b="1" dirty="0"/>
              <a:t>How do we improve the situation for the people of Gaza (Ideas) without strengthening Hamas militarily and politically or making it seem that way in the eye of the Israeli public (Material)</a:t>
            </a:r>
            <a:endParaRPr lang="he-IL" sz="2400"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descr="blob:https://web.whatsapp.com/05571d25-b0b7-4a4c-83a3-ddc6367dac4f"/>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38916" name="AutoShape 4" descr="blob:https://web.whatsapp.com/ab6cf352-82ae-4e7d-ad80-45bb90e38dec"/>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6" name="Picture 5" descr="תכנון.jpg"/>
          <p:cNvPicPr>
            <a:picLocks noChangeAspect="1"/>
          </p:cNvPicPr>
          <p:nvPr/>
        </p:nvPicPr>
        <p:blipFill>
          <a:blip r:embed="rId2"/>
          <a:stretch>
            <a:fillRect/>
          </a:stretch>
        </p:blipFill>
        <p:spPr>
          <a:xfrm>
            <a:off x="228600" y="1219200"/>
            <a:ext cx="6781800" cy="4526852"/>
          </a:xfrm>
          <a:prstGeom prst="rect">
            <a:avLst/>
          </a:prstGeom>
        </p:spPr>
      </p:pic>
      <p:sp>
        <p:nvSpPr>
          <p:cNvPr id="38918" name="AutoShape 6" descr="blob:https://web.whatsapp.com/48308073-4ccd-4cdb-a26c-08641f788811"/>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8" name="Picture 7" descr="וירוב בשטח.jpg"/>
          <p:cNvPicPr>
            <a:picLocks noChangeAspect="1"/>
          </p:cNvPicPr>
          <p:nvPr/>
        </p:nvPicPr>
        <p:blipFill>
          <a:blip r:embed="rId3"/>
          <a:stretch>
            <a:fillRect/>
          </a:stretch>
        </p:blipFill>
        <p:spPr>
          <a:xfrm>
            <a:off x="6248400" y="2133600"/>
            <a:ext cx="2452688" cy="4360332"/>
          </a:xfrm>
          <a:prstGeom prst="rect">
            <a:avLst/>
          </a:prstGeom>
        </p:spPr>
      </p:pic>
      <p:sp>
        <p:nvSpPr>
          <p:cNvPr id="9" name="Title 3">
            <a:extLst>
              <a:ext uri="{FF2B5EF4-FFF2-40B4-BE49-F238E27FC236}">
                <a16:creationId xmlns:a16="http://schemas.microsoft.com/office/drawing/2014/main" id="{AED0616D-3FAD-403F-BE2D-C28430A111DC}"/>
              </a:ext>
            </a:extLst>
          </p:cNvPr>
          <p:cNvSpPr txBox="1">
            <a:spLocks/>
          </p:cNvSpPr>
          <p:nvPr/>
        </p:nvSpPr>
        <p:spPr>
          <a:xfrm>
            <a:off x="21431" y="242260"/>
            <a:ext cx="9101138" cy="838200"/>
          </a:xfrm>
          <a:prstGeom prst="rect">
            <a:avLst/>
          </a:prstGeom>
        </p:spPr>
        <p:txBody>
          <a:bodyP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cs typeface="+mn-cs"/>
              </a:rPr>
              <a:t>Between Vision and Realization; Planning and Action</a:t>
            </a:r>
            <a:endParaRPr lang="he-IL" sz="3600" b="1" dirty="0">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תוצאת תמונה עבור משאיות בכרם שלום"/>
          <p:cNvPicPr>
            <a:picLocks noChangeAspect="1" noChangeArrowheads="1"/>
          </p:cNvPicPr>
          <p:nvPr/>
        </p:nvPicPr>
        <p:blipFill>
          <a:blip r:embed="rId3"/>
          <a:srcRect/>
          <a:stretch>
            <a:fillRect/>
          </a:stretch>
        </p:blipFill>
        <p:spPr bwMode="auto">
          <a:xfrm>
            <a:off x="381000" y="1447800"/>
            <a:ext cx="6865398" cy="4419600"/>
          </a:xfrm>
          <a:prstGeom prst="rect">
            <a:avLst/>
          </a:prstGeom>
          <a:noFill/>
        </p:spPr>
      </p:pic>
      <p:sp>
        <p:nvSpPr>
          <p:cNvPr id="37892" name="AutoShape 4" descr="תוצאת תמונה עבור השליח הקטארי לעזה"/>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37894" name="Picture 6" descr="תוצאת תמונה עבור השליח הקטארי לעזה"/>
          <p:cNvPicPr>
            <a:picLocks noChangeAspect="1" noChangeArrowheads="1"/>
          </p:cNvPicPr>
          <p:nvPr/>
        </p:nvPicPr>
        <p:blipFill>
          <a:blip r:embed="rId4"/>
          <a:srcRect/>
          <a:stretch>
            <a:fillRect/>
          </a:stretch>
        </p:blipFill>
        <p:spPr bwMode="auto">
          <a:xfrm>
            <a:off x="5105400" y="4191000"/>
            <a:ext cx="3784619" cy="2333626"/>
          </a:xfrm>
          <a:prstGeom prst="rect">
            <a:avLst/>
          </a:prstGeom>
          <a:noFill/>
        </p:spPr>
      </p:pic>
      <p:sp>
        <p:nvSpPr>
          <p:cNvPr id="15362" name="AutoShape 2" descr="מעבר כרם שלום - אייטם למגזין, 2 באפריל 2018 (מערכת וואלה! NEWS , אמיר בוחבוט)"/>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7" name="Title 3">
            <a:extLst>
              <a:ext uri="{FF2B5EF4-FFF2-40B4-BE49-F238E27FC236}">
                <a16:creationId xmlns:a16="http://schemas.microsoft.com/office/drawing/2014/main" id="{C2A059C6-9423-4752-8B40-93A7347737BD}"/>
              </a:ext>
            </a:extLst>
          </p:cNvPr>
          <p:cNvSpPr txBox="1">
            <a:spLocks/>
          </p:cNvSpPr>
          <p:nvPr/>
        </p:nvSpPr>
        <p:spPr>
          <a:xfrm>
            <a:off x="21431" y="242260"/>
            <a:ext cx="9101138" cy="8382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cs typeface="+mn-cs"/>
              </a:rPr>
              <a:t>The Paradoxical Rationale of Strategy Planning</a:t>
            </a:r>
            <a:endParaRPr lang="he-IL" sz="3600" b="1" dirty="0">
              <a:cs typeface="+mn-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ormAutofit/>
          </a:bodyPr>
          <a:lstStyle/>
          <a:p>
            <a:pPr algn="r" rtl="1"/>
            <a:r>
              <a:rPr lang="en-US" sz="3600" b="1" dirty="0">
                <a:solidFill>
                  <a:schemeClr val="tx1"/>
                </a:solidFill>
              </a:rPr>
              <a:t>The Middle</a:t>
            </a:r>
            <a:endParaRPr lang="he-IL" sz="3600" b="1" dirty="0">
              <a:solidFill>
                <a:schemeClr val="tx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דרג מדיני.jpg"/>
          <p:cNvPicPr>
            <a:picLocks noGrp="1" noChangeAspect="1"/>
          </p:cNvPicPr>
          <p:nvPr>
            <p:ph idx="1"/>
          </p:nvPr>
        </p:nvPicPr>
        <p:blipFill>
          <a:blip r:embed="rId3"/>
          <a:stretch>
            <a:fillRect/>
          </a:stretch>
        </p:blipFill>
        <p:spPr>
          <a:xfrm>
            <a:off x="557842" y="1600200"/>
            <a:ext cx="8028316" cy="4525963"/>
          </a:xfrm>
        </p:spPr>
      </p:pic>
      <p:sp>
        <p:nvSpPr>
          <p:cNvPr id="5" name="Title 3">
            <a:extLst>
              <a:ext uri="{FF2B5EF4-FFF2-40B4-BE49-F238E27FC236}">
                <a16:creationId xmlns:a16="http://schemas.microsoft.com/office/drawing/2014/main" id="{AB67A9B0-1179-43A4-85E7-2610EB0B3DC7}"/>
              </a:ext>
            </a:extLst>
          </p:cNvPr>
          <p:cNvSpPr txBox="1">
            <a:spLocks/>
          </p:cNvSpPr>
          <p:nvPr/>
        </p:nvSpPr>
        <p:spPr>
          <a:xfrm>
            <a:off x="21431" y="242260"/>
            <a:ext cx="9101138" cy="8382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cs typeface="+mn-cs"/>
              </a:rPr>
              <a:t>Contradictory Cabinet Directives</a:t>
            </a:r>
            <a:endParaRPr lang="he-IL" sz="3600" b="1" dirty="0">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תוצאת תמונה עבור הקמת בית חולים שדה עזה"/>
          <p:cNvPicPr>
            <a:picLocks noChangeAspect="1" noChangeArrowheads="1"/>
          </p:cNvPicPr>
          <p:nvPr/>
        </p:nvPicPr>
        <p:blipFill>
          <a:blip r:embed="rId3" cstate="print"/>
          <a:srcRect/>
          <a:stretch>
            <a:fillRect/>
          </a:stretch>
        </p:blipFill>
        <p:spPr bwMode="auto">
          <a:xfrm>
            <a:off x="6400800" y="5029200"/>
            <a:ext cx="2743200" cy="1828799"/>
          </a:xfrm>
          <a:prstGeom prst="rect">
            <a:avLst/>
          </a:prstGeom>
          <a:noFill/>
        </p:spPr>
      </p:pic>
      <p:pic>
        <p:nvPicPr>
          <p:cNvPr id="10242" name="Picture 2" descr="תוצאת תמונה עבור חיילים בישובים"/>
          <p:cNvPicPr>
            <a:picLocks noChangeAspect="1" noChangeArrowheads="1"/>
          </p:cNvPicPr>
          <p:nvPr/>
        </p:nvPicPr>
        <p:blipFill>
          <a:blip r:embed="rId4"/>
          <a:srcRect/>
          <a:stretch>
            <a:fillRect/>
          </a:stretch>
        </p:blipFill>
        <p:spPr bwMode="auto">
          <a:xfrm>
            <a:off x="3352800" y="3048000"/>
            <a:ext cx="3733800" cy="1981200"/>
          </a:xfrm>
          <a:prstGeom prst="rect">
            <a:avLst/>
          </a:prstGeom>
          <a:noFill/>
        </p:spPr>
      </p:pic>
      <p:sp>
        <p:nvSpPr>
          <p:cNvPr id="3" name="Title 2"/>
          <p:cNvSpPr>
            <a:spLocks noGrp="1"/>
          </p:cNvSpPr>
          <p:nvPr>
            <p:ph type="title"/>
          </p:nvPr>
        </p:nvSpPr>
        <p:spPr>
          <a:xfrm>
            <a:off x="0" y="274638"/>
            <a:ext cx="9144000" cy="1143000"/>
          </a:xfrm>
        </p:spPr>
        <p:txBody>
          <a:bodyPr>
            <a:normAutofit/>
          </a:bodyPr>
          <a:lstStyle/>
          <a:p>
            <a:r>
              <a:rPr lang="en-US" sz="3600" b="1" dirty="0">
                <a:cs typeface="+mn-cs"/>
              </a:rPr>
              <a:t>An Array of Tactical Tools</a:t>
            </a:r>
            <a:endParaRPr lang="he-IL" sz="3600" b="1" dirty="0">
              <a:cs typeface="+mn-cs"/>
            </a:endParaRPr>
          </a:p>
        </p:txBody>
      </p:sp>
      <p:sp>
        <p:nvSpPr>
          <p:cNvPr id="32770" name="AutoShape 2" descr="תוצאת תמונה עבור תלוליות עפר של צלפים עזה"/>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32772" name="AutoShape 4" descr="תוצאת תמונה עבור תלוליות עפר של צלפים עזה"/>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32774" name="AutoShape 6" descr="blob:https://web.whatsapp.com/708f08ca-0ed6-4d1f-af0d-661021b91ad2"/>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32776" name="AutoShape 8" descr="כוחות צה&quot;ל ליד גבול רצועת עזה, 14 במאי 218 (רויטרס)"/>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32778" name="AutoShape 10" descr="עימותים בגבול רצועת עזה (רויטרס)"/>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32780" name="AutoShape 12" descr="תוצאת תמונה עבור תלוליות עפר צלפים"/>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32784" name="AutoShape 16" descr="תוצאת תמונה עבור טנקים עזה"/>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2" name="Picture 1" descr="ריסוס.jpg"/>
          <p:cNvPicPr>
            <a:picLocks noChangeAspect="1"/>
          </p:cNvPicPr>
          <p:nvPr/>
        </p:nvPicPr>
        <p:blipFill>
          <a:blip r:embed="rId5" cstate="print"/>
          <a:srcRect t="15385"/>
          <a:stretch>
            <a:fillRect/>
          </a:stretch>
        </p:blipFill>
        <p:spPr>
          <a:xfrm>
            <a:off x="0" y="3048000"/>
            <a:ext cx="3352800" cy="1981200"/>
          </a:xfrm>
          <a:prstGeom prst="rect">
            <a:avLst/>
          </a:prstGeom>
        </p:spPr>
      </p:pic>
      <p:sp>
        <p:nvSpPr>
          <p:cNvPr id="5" name="TextBox 4"/>
          <p:cNvSpPr txBox="1"/>
          <p:nvPr/>
        </p:nvSpPr>
        <p:spPr>
          <a:xfrm>
            <a:off x="381000" y="4567535"/>
            <a:ext cx="2590800" cy="461665"/>
          </a:xfrm>
          <a:prstGeom prst="rect">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a:defRPr/>
            </a:pPr>
            <a:r>
              <a:rPr lang="en-US" sz="2400" b="1" dirty="0"/>
              <a:t>Tear Gas</a:t>
            </a:r>
            <a:endParaRPr lang="he-IL" sz="2400" b="1" dirty="0"/>
          </a:p>
        </p:txBody>
      </p:sp>
      <p:pic>
        <p:nvPicPr>
          <p:cNvPr id="6" name="Picture 5" descr="מגדל תצפחת.jpg"/>
          <p:cNvPicPr>
            <a:picLocks noChangeAspect="1"/>
          </p:cNvPicPr>
          <p:nvPr/>
        </p:nvPicPr>
        <p:blipFill>
          <a:blip r:embed="rId6"/>
          <a:srcRect t="21557" b="37126"/>
          <a:stretch>
            <a:fillRect/>
          </a:stretch>
        </p:blipFill>
        <p:spPr>
          <a:xfrm>
            <a:off x="2971800" y="1295400"/>
            <a:ext cx="2386013" cy="1752600"/>
          </a:xfrm>
          <a:prstGeom prst="rect">
            <a:avLst/>
          </a:prstGeom>
        </p:spPr>
      </p:pic>
      <p:sp>
        <p:nvSpPr>
          <p:cNvPr id="7" name="TextBox 6"/>
          <p:cNvSpPr txBox="1"/>
          <p:nvPr/>
        </p:nvSpPr>
        <p:spPr>
          <a:xfrm>
            <a:off x="3429000" y="2590800"/>
            <a:ext cx="1600200" cy="461665"/>
          </a:xfrm>
          <a:prstGeom prst="rect">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a:defRPr/>
            </a:pPr>
            <a:r>
              <a:rPr lang="en-US" sz="2400" b="1" dirty="0"/>
              <a:t>Lookouts</a:t>
            </a:r>
            <a:endParaRPr lang="he-IL" sz="2400" b="1" dirty="0"/>
          </a:p>
        </p:txBody>
      </p:sp>
      <p:pic>
        <p:nvPicPr>
          <p:cNvPr id="32782" name="Picture 14" descr="תוצאת תמונה עבור עזה צלפים"/>
          <p:cNvPicPr>
            <a:picLocks noChangeAspect="1" noChangeArrowheads="1"/>
          </p:cNvPicPr>
          <p:nvPr/>
        </p:nvPicPr>
        <p:blipFill>
          <a:blip r:embed="rId7"/>
          <a:srcRect/>
          <a:stretch>
            <a:fillRect/>
          </a:stretch>
        </p:blipFill>
        <p:spPr bwMode="auto">
          <a:xfrm>
            <a:off x="5334001" y="1295400"/>
            <a:ext cx="3810000" cy="1752600"/>
          </a:xfrm>
          <a:prstGeom prst="rect">
            <a:avLst/>
          </a:prstGeom>
          <a:noFill/>
        </p:spPr>
      </p:pic>
      <p:sp>
        <p:nvSpPr>
          <p:cNvPr id="15" name="TextBox 14"/>
          <p:cNvSpPr txBox="1"/>
          <p:nvPr/>
        </p:nvSpPr>
        <p:spPr>
          <a:xfrm>
            <a:off x="6248400" y="2590800"/>
            <a:ext cx="1981200" cy="461665"/>
          </a:xfrm>
          <a:prstGeom prst="rect">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a:defRPr/>
            </a:pPr>
            <a:r>
              <a:rPr lang="en-US" sz="2400" b="1" dirty="0"/>
              <a:t>Snipers</a:t>
            </a:r>
            <a:endParaRPr lang="he-IL" sz="2400" b="1" dirty="0"/>
          </a:p>
        </p:txBody>
      </p:sp>
      <p:pic>
        <p:nvPicPr>
          <p:cNvPr id="32786" name="Picture 18" descr="תוצאת תמונה עבור טנקים גזר עזה"/>
          <p:cNvPicPr>
            <a:picLocks noChangeAspect="1" noChangeArrowheads="1"/>
          </p:cNvPicPr>
          <p:nvPr/>
        </p:nvPicPr>
        <p:blipFill>
          <a:blip r:embed="rId8"/>
          <a:srcRect/>
          <a:stretch>
            <a:fillRect/>
          </a:stretch>
        </p:blipFill>
        <p:spPr bwMode="auto">
          <a:xfrm>
            <a:off x="0" y="1295400"/>
            <a:ext cx="2971800" cy="1752600"/>
          </a:xfrm>
          <a:prstGeom prst="rect">
            <a:avLst/>
          </a:prstGeom>
          <a:noFill/>
        </p:spPr>
      </p:pic>
      <p:sp>
        <p:nvSpPr>
          <p:cNvPr id="19" name="TextBox 18"/>
          <p:cNvSpPr txBox="1"/>
          <p:nvPr/>
        </p:nvSpPr>
        <p:spPr>
          <a:xfrm>
            <a:off x="10298" y="2582216"/>
            <a:ext cx="2961502" cy="461665"/>
          </a:xfrm>
          <a:prstGeom prst="rect">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a:defRPr/>
            </a:pPr>
            <a:r>
              <a:rPr lang="en-US" sz="2400" b="1" dirty="0"/>
              <a:t>Armored Vehicles</a:t>
            </a:r>
            <a:endParaRPr lang="he-IL" sz="2400" b="1" dirty="0"/>
          </a:p>
        </p:txBody>
      </p:sp>
      <p:sp>
        <p:nvSpPr>
          <p:cNvPr id="21" name="TextBox 20"/>
          <p:cNvSpPr txBox="1"/>
          <p:nvPr/>
        </p:nvSpPr>
        <p:spPr>
          <a:xfrm>
            <a:off x="3581400" y="4567535"/>
            <a:ext cx="3048000" cy="461665"/>
          </a:xfrm>
          <a:prstGeom prst="rect">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a:defRPr/>
            </a:pPr>
            <a:r>
              <a:rPr lang="he-IL" sz="2400" b="1" dirty="0"/>
              <a:t>הצבת חיילים בישובים</a:t>
            </a:r>
          </a:p>
        </p:txBody>
      </p:sp>
      <p:pic>
        <p:nvPicPr>
          <p:cNvPr id="10244" name="Picture 4" descr="תוצאת תמונה עבור הקמת מחסומים צבאיים בסמוך לישובים"/>
          <p:cNvPicPr>
            <a:picLocks noChangeAspect="1" noChangeArrowheads="1"/>
          </p:cNvPicPr>
          <p:nvPr/>
        </p:nvPicPr>
        <p:blipFill>
          <a:blip r:embed="rId9"/>
          <a:srcRect/>
          <a:stretch>
            <a:fillRect/>
          </a:stretch>
        </p:blipFill>
        <p:spPr bwMode="auto">
          <a:xfrm>
            <a:off x="0" y="5029200"/>
            <a:ext cx="3333750" cy="1828800"/>
          </a:xfrm>
          <a:prstGeom prst="rect">
            <a:avLst/>
          </a:prstGeom>
          <a:noFill/>
        </p:spPr>
      </p:pic>
      <p:sp>
        <p:nvSpPr>
          <p:cNvPr id="22" name="TextBox 21"/>
          <p:cNvSpPr txBox="1"/>
          <p:nvPr/>
        </p:nvSpPr>
        <p:spPr>
          <a:xfrm>
            <a:off x="10297" y="6396335"/>
            <a:ext cx="3360995" cy="461665"/>
          </a:xfrm>
          <a:prstGeom prst="rect">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a:defRPr/>
            </a:pPr>
            <a:r>
              <a:rPr lang="en-US" sz="2400" b="1" dirty="0"/>
              <a:t>Encirclement/Isolation</a:t>
            </a:r>
            <a:endParaRPr lang="he-IL" sz="2400" b="1" dirty="0"/>
          </a:p>
        </p:txBody>
      </p:sp>
      <p:pic>
        <p:nvPicPr>
          <p:cNvPr id="10246" name="Picture 6" descr="תמונה קשורה"/>
          <p:cNvPicPr>
            <a:picLocks noChangeAspect="1" noChangeArrowheads="1"/>
          </p:cNvPicPr>
          <p:nvPr/>
        </p:nvPicPr>
        <p:blipFill>
          <a:blip r:embed="rId10"/>
          <a:srcRect/>
          <a:stretch>
            <a:fillRect/>
          </a:stretch>
        </p:blipFill>
        <p:spPr bwMode="auto">
          <a:xfrm>
            <a:off x="3352800" y="5029200"/>
            <a:ext cx="3086657" cy="1828800"/>
          </a:xfrm>
          <a:prstGeom prst="rect">
            <a:avLst/>
          </a:prstGeom>
          <a:noFill/>
        </p:spPr>
      </p:pic>
      <p:sp>
        <p:nvSpPr>
          <p:cNvPr id="24" name="TextBox 23"/>
          <p:cNvSpPr txBox="1"/>
          <p:nvPr/>
        </p:nvSpPr>
        <p:spPr>
          <a:xfrm>
            <a:off x="3581400" y="6396336"/>
            <a:ext cx="2667000" cy="461664"/>
          </a:xfrm>
          <a:prstGeom prst="rect">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a:defRPr/>
            </a:pPr>
            <a:r>
              <a:rPr lang="en-US" sz="2400" b="1" dirty="0"/>
              <a:t>Aid Airdrop</a:t>
            </a:r>
            <a:endParaRPr lang="he-IL" sz="2400" b="1" dirty="0"/>
          </a:p>
        </p:txBody>
      </p:sp>
      <p:cxnSp>
        <p:nvCxnSpPr>
          <p:cNvPr id="27" name="Straight Connector 26"/>
          <p:cNvCxnSpPr/>
          <p:nvPr/>
        </p:nvCxnSpPr>
        <p:spPr>
          <a:xfrm>
            <a:off x="10820400" y="2743200"/>
            <a:ext cx="9144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477000" y="6396335"/>
            <a:ext cx="2590800" cy="461665"/>
          </a:xfrm>
          <a:prstGeom prst="rect">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a:defRPr/>
            </a:pPr>
            <a:r>
              <a:rPr lang="en-US" sz="2400" b="1" dirty="0"/>
              <a:t>Field Hospital</a:t>
            </a:r>
            <a:endParaRPr lang="he-IL" sz="2400" b="1" dirty="0"/>
          </a:p>
        </p:txBody>
      </p:sp>
      <p:pic>
        <p:nvPicPr>
          <p:cNvPr id="29" name="Picture 28" descr="אוטובוס שרוף.jpeg"/>
          <p:cNvPicPr>
            <a:picLocks noChangeAspect="1"/>
          </p:cNvPicPr>
          <p:nvPr/>
        </p:nvPicPr>
        <p:blipFill>
          <a:blip r:embed="rId11"/>
          <a:stretch>
            <a:fillRect/>
          </a:stretch>
        </p:blipFill>
        <p:spPr>
          <a:xfrm>
            <a:off x="7086600" y="3048000"/>
            <a:ext cx="2057400" cy="1981200"/>
          </a:xfrm>
          <a:prstGeom prst="rect">
            <a:avLst/>
          </a:prstGeom>
        </p:spPr>
      </p:pic>
      <p:sp>
        <p:nvSpPr>
          <p:cNvPr id="30" name="TextBox 29"/>
          <p:cNvSpPr txBox="1"/>
          <p:nvPr/>
        </p:nvSpPr>
        <p:spPr>
          <a:xfrm>
            <a:off x="7239000" y="4574738"/>
            <a:ext cx="1600200" cy="461665"/>
          </a:xfrm>
          <a:prstGeom prst="rect">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a:defRPr/>
            </a:pPr>
            <a:r>
              <a:rPr lang="he-IL" sz="2400" b="1" dirty="0"/>
              <a:t>"</a:t>
            </a:r>
            <a:r>
              <a:rPr lang="en-US" sz="2400" b="1" dirty="0"/>
              <a:t>Ambush</a:t>
            </a:r>
            <a:r>
              <a:rPr lang="he-IL" sz="2400" b="1" dirty="0"/>
              <a: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תוצאת תמונה עבור הקמת בית חולים שדה עזה"/>
          <p:cNvPicPr>
            <a:picLocks noChangeAspect="1" noChangeArrowheads="1"/>
          </p:cNvPicPr>
          <p:nvPr/>
        </p:nvPicPr>
        <p:blipFill>
          <a:blip r:embed="rId3" cstate="print"/>
          <a:srcRect/>
          <a:stretch>
            <a:fillRect/>
          </a:stretch>
        </p:blipFill>
        <p:spPr bwMode="auto">
          <a:xfrm>
            <a:off x="6400800" y="5029200"/>
            <a:ext cx="2743200" cy="1828799"/>
          </a:xfrm>
          <a:prstGeom prst="rect">
            <a:avLst/>
          </a:prstGeom>
          <a:noFill/>
        </p:spPr>
      </p:pic>
      <p:pic>
        <p:nvPicPr>
          <p:cNvPr id="10242" name="Picture 2" descr="תוצאת תמונה עבור חיילים בישובים"/>
          <p:cNvPicPr>
            <a:picLocks noChangeAspect="1" noChangeArrowheads="1"/>
          </p:cNvPicPr>
          <p:nvPr/>
        </p:nvPicPr>
        <p:blipFill>
          <a:blip r:embed="rId4"/>
          <a:srcRect/>
          <a:stretch>
            <a:fillRect/>
          </a:stretch>
        </p:blipFill>
        <p:spPr bwMode="auto">
          <a:xfrm>
            <a:off x="3352800" y="3048000"/>
            <a:ext cx="3733800" cy="1981200"/>
          </a:xfrm>
          <a:prstGeom prst="rect">
            <a:avLst/>
          </a:prstGeom>
          <a:noFill/>
        </p:spPr>
      </p:pic>
      <p:sp>
        <p:nvSpPr>
          <p:cNvPr id="3" name="Title 2"/>
          <p:cNvSpPr>
            <a:spLocks noGrp="1"/>
          </p:cNvSpPr>
          <p:nvPr>
            <p:ph type="title"/>
          </p:nvPr>
        </p:nvSpPr>
        <p:spPr>
          <a:xfrm>
            <a:off x="0" y="274638"/>
            <a:ext cx="9144000" cy="1143000"/>
          </a:xfrm>
        </p:spPr>
        <p:txBody>
          <a:bodyPr>
            <a:normAutofit/>
          </a:bodyPr>
          <a:lstStyle/>
          <a:p>
            <a:r>
              <a:rPr lang="en-US" sz="3600" b="1" dirty="0">
                <a:cs typeface="+mn-cs"/>
              </a:rPr>
              <a:t>An Array of Tactical Tools</a:t>
            </a:r>
            <a:endParaRPr lang="he-IL" sz="3600" b="1" dirty="0">
              <a:cs typeface="+mn-cs"/>
            </a:endParaRPr>
          </a:p>
        </p:txBody>
      </p:sp>
      <p:sp>
        <p:nvSpPr>
          <p:cNvPr id="32770" name="AutoShape 2" descr="תוצאת תמונה עבור תלוליות עפר של צלפים עזה"/>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32772" name="AutoShape 4" descr="תוצאת תמונה עבור תלוליות עפר של צלפים עזה"/>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32774" name="AutoShape 6" descr="blob:https://web.whatsapp.com/708f08ca-0ed6-4d1f-af0d-661021b91ad2"/>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32776" name="AutoShape 8" descr="כוחות צה&quot;ל ליד גבול רצועת עזה, 14 במאי 218 (רויטרס)"/>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32778" name="AutoShape 10" descr="עימותים בגבול רצועת עזה (רויטרס)"/>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32780" name="AutoShape 12" descr="תוצאת תמונה עבור תלוליות עפר צלפים"/>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32784" name="AutoShape 16" descr="תוצאת תמונה עבור טנקים עזה"/>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2" name="Picture 1" descr="ריסוס.jpg"/>
          <p:cNvPicPr>
            <a:picLocks noChangeAspect="1"/>
          </p:cNvPicPr>
          <p:nvPr/>
        </p:nvPicPr>
        <p:blipFill>
          <a:blip r:embed="rId5" cstate="print"/>
          <a:srcRect t="15385"/>
          <a:stretch>
            <a:fillRect/>
          </a:stretch>
        </p:blipFill>
        <p:spPr>
          <a:xfrm>
            <a:off x="0" y="3048000"/>
            <a:ext cx="3352800" cy="1981200"/>
          </a:xfrm>
          <a:prstGeom prst="rect">
            <a:avLst/>
          </a:prstGeom>
        </p:spPr>
      </p:pic>
      <p:sp>
        <p:nvSpPr>
          <p:cNvPr id="5" name="TextBox 4"/>
          <p:cNvSpPr txBox="1"/>
          <p:nvPr/>
        </p:nvSpPr>
        <p:spPr>
          <a:xfrm>
            <a:off x="381000" y="4567535"/>
            <a:ext cx="2590800" cy="461665"/>
          </a:xfrm>
          <a:prstGeom prst="rect">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a:defRPr/>
            </a:pPr>
            <a:r>
              <a:rPr lang="en-US" sz="2400" b="1" dirty="0"/>
              <a:t>Tear Gas</a:t>
            </a:r>
            <a:endParaRPr lang="he-IL" sz="2400" b="1" dirty="0"/>
          </a:p>
        </p:txBody>
      </p:sp>
      <p:pic>
        <p:nvPicPr>
          <p:cNvPr id="6" name="Picture 5" descr="מגדל תצפחת.jpg"/>
          <p:cNvPicPr>
            <a:picLocks noChangeAspect="1"/>
          </p:cNvPicPr>
          <p:nvPr/>
        </p:nvPicPr>
        <p:blipFill>
          <a:blip r:embed="rId6"/>
          <a:srcRect t="21557" b="37126"/>
          <a:stretch>
            <a:fillRect/>
          </a:stretch>
        </p:blipFill>
        <p:spPr>
          <a:xfrm>
            <a:off x="2971800" y="1295400"/>
            <a:ext cx="2386013" cy="1752600"/>
          </a:xfrm>
          <a:prstGeom prst="rect">
            <a:avLst/>
          </a:prstGeom>
        </p:spPr>
      </p:pic>
      <p:sp>
        <p:nvSpPr>
          <p:cNvPr id="7" name="TextBox 6"/>
          <p:cNvSpPr txBox="1"/>
          <p:nvPr/>
        </p:nvSpPr>
        <p:spPr>
          <a:xfrm>
            <a:off x="3429000" y="2590800"/>
            <a:ext cx="1600200" cy="461665"/>
          </a:xfrm>
          <a:prstGeom prst="rect">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a:defRPr/>
            </a:pPr>
            <a:r>
              <a:rPr lang="en-US" sz="2400" b="1" dirty="0"/>
              <a:t>Lookouts</a:t>
            </a:r>
            <a:endParaRPr lang="he-IL" sz="2400" b="1" dirty="0"/>
          </a:p>
        </p:txBody>
      </p:sp>
      <p:pic>
        <p:nvPicPr>
          <p:cNvPr id="32782" name="Picture 14" descr="תוצאת תמונה עבור עזה צלפים"/>
          <p:cNvPicPr>
            <a:picLocks noChangeAspect="1" noChangeArrowheads="1"/>
          </p:cNvPicPr>
          <p:nvPr/>
        </p:nvPicPr>
        <p:blipFill>
          <a:blip r:embed="rId7"/>
          <a:srcRect/>
          <a:stretch>
            <a:fillRect/>
          </a:stretch>
        </p:blipFill>
        <p:spPr bwMode="auto">
          <a:xfrm>
            <a:off x="5334001" y="1295400"/>
            <a:ext cx="3810000" cy="1752600"/>
          </a:xfrm>
          <a:prstGeom prst="rect">
            <a:avLst/>
          </a:prstGeom>
          <a:noFill/>
        </p:spPr>
      </p:pic>
      <p:sp>
        <p:nvSpPr>
          <p:cNvPr id="15" name="TextBox 14"/>
          <p:cNvSpPr txBox="1"/>
          <p:nvPr/>
        </p:nvSpPr>
        <p:spPr>
          <a:xfrm>
            <a:off x="6248400" y="2590800"/>
            <a:ext cx="1981200" cy="461665"/>
          </a:xfrm>
          <a:prstGeom prst="rect">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a:defRPr/>
            </a:pPr>
            <a:r>
              <a:rPr lang="en-US" sz="2400" b="1" dirty="0"/>
              <a:t>Snipers</a:t>
            </a:r>
            <a:endParaRPr lang="he-IL" sz="2400" b="1" dirty="0"/>
          </a:p>
        </p:txBody>
      </p:sp>
      <p:pic>
        <p:nvPicPr>
          <p:cNvPr id="32786" name="Picture 18" descr="תוצאת תמונה עבור טנקים גזר עזה"/>
          <p:cNvPicPr>
            <a:picLocks noChangeAspect="1" noChangeArrowheads="1"/>
          </p:cNvPicPr>
          <p:nvPr/>
        </p:nvPicPr>
        <p:blipFill>
          <a:blip r:embed="rId8"/>
          <a:srcRect/>
          <a:stretch>
            <a:fillRect/>
          </a:stretch>
        </p:blipFill>
        <p:spPr bwMode="auto">
          <a:xfrm>
            <a:off x="0" y="1295400"/>
            <a:ext cx="2971800" cy="1752600"/>
          </a:xfrm>
          <a:prstGeom prst="rect">
            <a:avLst/>
          </a:prstGeom>
          <a:noFill/>
        </p:spPr>
      </p:pic>
      <p:sp>
        <p:nvSpPr>
          <p:cNvPr id="19" name="TextBox 18"/>
          <p:cNvSpPr txBox="1"/>
          <p:nvPr/>
        </p:nvSpPr>
        <p:spPr>
          <a:xfrm>
            <a:off x="10298" y="2582216"/>
            <a:ext cx="2961502" cy="461665"/>
          </a:xfrm>
          <a:prstGeom prst="rect">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a:defRPr/>
            </a:pPr>
            <a:r>
              <a:rPr lang="en-US" sz="2400" b="1" dirty="0"/>
              <a:t>Armored Vehicles</a:t>
            </a:r>
            <a:endParaRPr lang="he-IL" sz="2400" b="1" dirty="0"/>
          </a:p>
        </p:txBody>
      </p:sp>
      <p:sp>
        <p:nvSpPr>
          <p:cNvPr id="21" name="TextBox 20"/>
          <p:cNvSpPr txBox="1"/>
          <p:nvPr/>
        </p:nvSpPr>
        <p:spPr>
          <a:xfrm>
            <a:off x="3581400" y="4567535"/>
            <a:ext cx="3048000" cy="461665"/>
          </a:xfrm>
          <a:prstGeom prst="rect">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a:defRPr/>
            </a:pPr>
            <a:r>
              <a:rPr lang="he-IL" sz="2400" b="1" dirty="0"/>
              <a:t>הצבת חיילים בישובים</a:t>
            </a:r>
          </a:p>
        </p:txBody>
      </p:sp>
      <p:pic>
        <p:nvPicPr>
          <p:cNvPr id="10244" name="Picture 4" descr="תוצאת תמונה עבור הקמת מחסומים צבאיים בסמוך לישובים"/>
          <p:cNvPicPr>
            <a:picLocks noChangeAspect="1" noChangeArrowheads="1"/>
          </p:cNvPicPr>
          <p:nvPr/>
        </p:nvPicPr>
        <p:blipFill>
          <a:blip r:embed="rId9"/>
          <a:srcRect/>
          <a:stretch>
            <a:fillRect/>
          </a:stretch>
        </p:blipFill>
        <p:spPr bwMode="auto">
          <a:xfrm>
            <a:off x="0" y="5029200"/>
            <a:ext cx="3333750" cy="1828800"/>
          </a:xfrm>
          <a:prstGeom prst="rect">
            <a:avLst/>
          </a:prstGeom>
          <a:noFill/>
        </p:spPr>
      </p:pic>
      <p:sp>
        <p:nvSpPr>
          <p:cNvPr id="22" name="TextBox 21"/>
          <p:cNvSpPr txBox="1"/>
          <p:nvPr/>
        </p:nvSpPr>
        <p:spPr>
          <a:xfrm>
            <a:off x="10297" y="6396335"/>
            <a:ext cx="3360995" cy="461665"/>
          </a:xfrm>
          <a:prstGeom prst="rect">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a:defRPr/>
            </a:pPr>
            <a:r>
              <a:rPr lang="en-US" sz="2400" b="1" dirty="0"/>
              <a:t>Encirclement/Isolation</a:t>
            </a:r>
            <a:endParaRPr lang="he-IL" sz="2400" b="1" dirty="0"/>
          </a:p>
        </p:txBody>
      </p:sp>
      <p:pic>
        <p:nvPicPr>
          <p:cNvPr id="10246" name="Picture 6" descr="תמונה קשורה"/>
          <p:cNvPicPr>
            <a:picLocks noChangeAspect="1" noChangeArrowheads="1"/>
          </p:cNvPicPr>
          <p:nvPr/>
        </p:nvPicPr>
        <p:blipFill>
          <a:blip r:embed="rId10"/>
          <a:srcRect/>
          <a:stretch>
            <a:fillRect/>
          </a:stretch>
        </p:blipFill>
        <p:spPr bwMode="auto">
          <a:xfrm>
            <a:off x="3329674" y="5059362"/>
            <a:ext cx="3086657" cy="1828800"/>
          </a:xfrm>
          <a:prstGeom prst="rect">
            <a:avLst/>
          </a:prstGeom>
          <a:noFill/>
        </p:spPr>
      </p:pic>
      <p:sp>
        <p:nvSpPr>
          <p:cNvPr id="24" name="TextBox 23"/>
          <p:cNvSpPr txBox="1"/>
          <p:nvPr/>
        </p:nvSpPr>
        <p:spPr>
          <a:xfrm>
            <a:off x="3581400" y="6396336"/>
            <a:ext cx="2667000" cy="461664"/>
          </a:xfrm>
          <a:prstGeom prst="rect">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a:defRPr/>
            </a:pPr>
            <a:r>
              <a:rPr lang="en-US" sz="2400" b="1" dirty="0"/>
              <a:t>Aid Airdrop</a:t>
            </a:r>
            <a:endParaRPr lang="he-IL" sz="2400" b="1" dirty="0"/>
          </a:p>
        </p:txBody>
      </p:sp>
      <p:cxnSp>
        <p:nvCxnSpPr>
          <p:cNvPr id="27" name="Straight Connector 26"/>
          <p:cNvCxnSpPr/>
          <p:nvPr/>
        </p:nvCxnSpPr>
        <p:spPr>
          <a:xfrm>
            <a:off x="10820400" y="2743200"/>
            <a:ext cx="9144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477000" y="6396335"/>
            <a:ext cx="2590800" cy="461665"/>
          </a:xfrm>
          <a:prstGeom prst="rect">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a:defRPr/>
            </a:pPr>
            <a:r>
              <a:rPr lang="en-US" sz="2400" b="1" dirty="0"/>
              <a:t>Field Hospital</a:t>
            </a:r>
            <a:endParaRPr lang="he-IL" sz="2400" b="1" dirty="0"/>
          </a:p>
        </p:txBody>
      </p:sp>
      <p:pic>
        <p:nvPicPr>
          <p:cNvPr id="29" name="Picture 28" descr="אוטובוס שרוף.jpeg"/>
          <p:cNvPicPr>
            <a:picLocks noChangeAspect="1"/>
          </p:cNvPicPr>
          <p:nvPr/>
        </p:nvPicPr>
        <p:blipFill>
          <a:blip r:embed="rId11"/>
          <a:stretch>
            <a:fillRect/>
          </a:stretch>
        </p:blipFill>
        <p:spPr>
          <a:xfrm>
            <a:off x="7086600" y="3048000"/>
            <a:ext cx="2057400" cy="1981200"/>
          </a:xfrm>
          <a:prstGeom prst="rect">
            <a:avLst/>
          </a:prstGeom>
        </p:spPr>
      </p:pic>
      <p:sp>
        <p:nvSpPr>
          <p:cNvPr id="30" name="TextBox 29"/>
          <p:cNvSpPr txBox="1"/>
          <p:nvPr/>
        </p:nvSpPr>
        <p:spPr>
          <a:xfrm>
            <a:off x="7239000" y="4574738"/>
            <a:ext cx="1600200" cy="461665"/>
          </a:xfrm>
          <a:prstGeom prst="rect">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a:defRPr/>
            </a:pPr>
            <a:r>
              <a:rPr lang="he-IL" sz="2400" b="1" dirty="0"/>
              <a:t>"</a:t>
            </a:r>
            <a:r>
              <a:rPr lang="en-US" sz="2400" b="1" dirty="0"/>
              <a:t>Ambush</a:t>
            </a:r>
            <a:r>
              <a:rPr lang="he-IL" sz="2400" b="1" dirty="0"/>
              <a:t>"</a:t>
            </a:r>
          </a:p>
        </p:txBody>
      </p:sp>
      <p:sp>
        <p:nvSpPr>
          <p:cNvPr id="4" name="Multiplication Sign 3">
            <a:extLst>
              <a:ext uri="{FF2B5EF4-FFF2-40B4-BE49-F238E27FC236}">
                <a16:creationId xmlns:a16="http://schemas.microsoft.com/office/drawing/2014/main" id="{6215592E-FFC0-49D4-8DC2-3B1CFACC8EE3}"/>
              </a:ext>
            </a:extLst>
          </p:cNvPr>
          <p:cNvSpPr/>
          <p:nvPr/>
        </p:nvSpPr>
        <p:spPr>
          <a:xfrm>
            <a:off x="5486400" y="3394373"/>
            <a:ext cx="990600" cy="187027"/>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ultiplication Sign 32">
            <a:extLst>
              <a:ext uri="{FF2B5EF4-FFF2-40B4-BE49-F238E27FC236}">
                <a16:creationId xmlns:a16="http://schemas.microsoft.com/office/drawing/2014/main" id="{A5D787A7-EBD2-4EE0-9C02-9A31ABEAB197}"/>
              </a:ext>
            </a:extLst>
          </p:cNvPr>
          <p:cNvSpPr/>
          <p:nvPr/>
        </p:nvSpPr>
        <p:spPr>
          <a:xfrm>
            <a:off x="5685182" y="2329805"/>
            <a:ext cx="4479923" cy="3382962"/>
          </a:xfrm>
          <a:prstGeom prst="mathMultiply">
            <a:avLst>
              <a:gd name="adj1" fmla="val 2335"/>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4" name="Multiplication Sign 33">
            <a:extLst>
              <a:ext uri="{FF2B5EF4-FFF2-40B4-BE49-F238E27FC236}">
                <a16:creationId xmlns:a16="http://schemas.microsoft.com/office/drawing/2014/main" id="{EFC58277-0010-4CB0-936C-011C04A8F1EF}"/>
              </a:ext>
            </a:extLst>
          </p:cNvPr>
          <p:cNvSpPr/>
          <p:nvPr/>
        </p:nvSpPr>
        <p:spPr>
          <a:xfrm>
            <a:off x="5532438" y="4068762"/>
            <a:ext cx="4479923" cy="3382962"/>
          </a:xfrm>
          <a:prstGeom prst="mathMultiply">
            <a:avLst>
              <a:gd name="adj1" fmla="val 2335"/>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5" name="Multiplication Sign 34">
            <a:extLst>
              <a:ext uri="{FF2B5EF4-FFF2-40B4-BE49-F238E27FC236}">
                <a16:creationId xmlns:a16="http://schemas.microsoft.com/office/drawing/2014/main" id="{48BCA218-01C4-43F8-8BF0-2B4B530C9476}"/>
              </a:ext>
            </a:extLst>
          </p:cNvPr>
          <p:cNvSpPr/>
          <p:nvPr/>
        </p:nvSpPr>
        <p:spPr>
          <a:xfrm>
            <a:off x="2743201" y="4082405"/>
            <a:ext cx="4479923" cy="3382962"/>
          </a:xfrm>
          <a:prstGeom prst="mathMultiply">
            <a:avLst>
              <a:gd name="adj1" fmla="val 2335"/>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1023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990600"/>
            <a:ext cx="8229600" cy="4525963"/>
          </a:xfrm>
        </p:spPr>
        <p:txBody>
          <a:bodyPr/>
          <a:lstStyle/>
          <a:p>
            <a:pPr algn="l">
              <a:spcBef>
                <a:spcPts val="1200"/>
              </a:spcBef>
              <a:spcAft>
                <a:spcPts val="1200"/>
              </a:spcAft>
            </a:pPr>
            <a:r>
              <a:rPr lang="en-US" b="1" dirty="0"/>
              <a:t>Environment</a:t>
            </a:r>
            <a:endParaRPr lang="he-IL" b="1" dirty="0"/>
          </a:p>
          <a:p>
            <a:pPr algn="l">
              <a:spcBef>
                <a:spcPts val="1200"/>
              </a:spcBef>
              <a:spcAft>
                <a:spcPts val="1200"/>
              </a:spcAft>
            </a:pPr>
            <a:r>
              <a:rPr lang="en-US" b="1" dirty="0"/>
              <a:t>Understanding</a:t>
            </a:r>
            <a:endParaRPr lang="he-IL" b="1" dirty="0"/>
          </a:p>
          <a:p>
            <a:pPr algn="l">
              <a:spcBef>
                <a:spcPts val="1200"/>
              </a:spcBef>
              <a:spcAft>
                <a:spcPts val="1200"/>
              </a:spcAft>
            </a:pPr>
            <a:r>
              <a:rPr lang="en-US" b="1" dirty="0"/>
              <a:t>Planning</a:t>
            </a:r>
            <a:endParaRPr lang="he-IL" b="1" dirty="0"/>
          </a:p>
          <a:p>
            <a:pPr algn="l">
              <a:spcBef>
                <a:spcPts val="1200"/>
              </a:spcBef>
              <a:spcAft>
                <a:spcPts val="1200"/>
              </a:spcAft>
            </a:pPr>
            <a:r>
              <a:rPr lang="en-US" b="1" dirty="0"/>
              <a:t>The “Middle” Concept </a:t>
            </a:r>
            <a:endParaRPr lang="he-IL" b="1" dirty="0"/>
          </a:p>
          <a:p>
            <a:pPr algn="l">
              <a:spcBef>
                <a:spcPts val="1200"/>
              </a:spcBef>
              <a:spcAft>
                <a:spcPts val="1200"/>
              </a:spcAft>
            </a:pPr>
            <a:r>
              <a:rPr lang="en-US" b="1" dirty="0"/>
              <a:t>Action and Intervention</a:t>
            </a:r>
            <a:endParaRPr lang="he-IL" b="1" dirty="0"/>
          </a:p>
        </p:txBody>
      </p:sp>
      <p:sp>
        <p:nvSpPr>
          <p:cNvPr id="2" name="Title 1"/>
          <p:cNvSpPr>
            <a:spLocks noGrp="1"/>
          </p:cNvSpPr>
          <p:nvPr>
            <p:ph type="title"/>
          </p:nvPr>
        </p:nvSpPr>
        <p:spPr>
          <a:xfrm>
            <a:off x="228600" y="0"/>
            <a:ext cx="8229600" cy="868362"/>
          </a:xfrm>
        </p:spPr>
        <p:txBody>
          <a:bodyPr>
            <a:normAutofit/>
          </a:bodyPr>
          <a:lstStyle/>
          <a:p>
            <a:r>
              <a:rPr lang="en-US" sz="3600" b="1" dirty="0">
                <a:cs typeface="+mn-cs"/>
              </a:rPr>
              <a:t>Presentation Order</a:t>
            </a:r>
            <a:endParaRPr lang="he-IL" sz="3600" b="1" dirty="0">
              <a:cs typeface="+mn-cs"/>
            </a:endParaRPr>
          </a:p>
        </p:txBody>
      </p:sp>
      <p:pic>
        <p:nvPicPr>
          <p:cNvPr id="3074" name="Picture 2" descr="תמונה קשורה"/>
          <p:cNvPicPr>
            <a:picLocks noChangeAspect="1" noChangeArrowheads="1"/>
          </p:cNvPicPr>
          <p:nvPr/>
        </p:nvPicPr>
        <p:blipFill>
          <a:blip r:embed="rId2" cstate="print"/>
          <a:srcRect/>
          <a:stretch>
            <a:fillRect/>
          </a:stretch>
        </p:blipFill>
        <p:spPr bwMode="auto">
          <a:xfrm>
            <a:off x="5486400" y="805819"/>
            <a:ext cx="3429000" cy="4200525"/>
          </a:xfrm>
          <a:prstGeom prst="rect">
            <a:avLst/>
          </a:prstGeom>
          <a:solidFill>
            <a:srgbClr val="F7D3AA"/>
          </a:solidFill>
        </p:spPr>
      </p:pic>
      <p:pic>
        <p:nvPicPr>
          <p:cNvPr id="32770" name="Picture 2" descr="http://4.bp.blogspot.com/-ah8zaVwu5WE/U89Ro5RAcYI/AAAAAAAADTE/rPVPz1fCQVc/s1600/%D7%A1%D7%92'%D7%A2%D7%99%D7%94.jpg"/>
          <p:cNvPicPr>
            <a:picLocks noChangeAspect="1" noChangeArrowheads="1"/>
          </p:cNvPicPr>
          <p:nvPr/>
        </p:nvPicPr>
        <p:blipFill>
          <a:blip r:embed="rId3"/>
          <a:srcRect/>
          <a:stretch>
            <a:fillRect/>
          </a:stretch>
        </p:blipFill>
        <p:spPr bwMode="auto">
          <a:xfrm>
            <a:off x="4230460" y="4812520"/>
            <a:ext cx="3363464" cy="1912940"/>
          </a:xfrm>
          <a:prstGeom prst="rect">
            <a:avLst/>
          </a:prstGeom>
          <a:noFill/>
        </p:spPr>
      </p:pic>
      <p:sp>
        <p:nvSpPr>
          <p:cNvPr id="6" name="Rectangle 5">
            <a:extLst>
              <a:ext uri="{FF2B5EF4-FFF2-40B4-BE49-F238E27FC236}">
                <a16:creationId xmlns:a16="http://schemas.microsoft.com/office/drawing/2014/main" id="{AAD0A2D4-6858-4FDE-964E-288891113EBA}"/>
              </a:ext>
            </a:extLst>
          </p:cNvPr>
          <p:cNvSpPr/>
          <p:nvPr/>
        </p:nvSpPr>
        <p:spPr>
          <a:xfrm>
            <a:off x="5638800" y="868362"/>
            <a:ext cx="914400" cy="122238"/>
          </a:xfrm>
          <a:prstGeom prst="rect">
            <a:avLst/>
          </a:prstGeom>
          <a:solidFill>
            <a:srgbClr val="FF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46C2BB3-0069-42ED-98F6-17F83667AD52}"/>
              </a:ext>
            </a:extLst>
          </p:cNvPr>
          <p:cNvSpPr/>
          <p:nvPr/>
        </p:nvSpPr>
        <p:spPr>
          <a:xfrm>
            <a:off x="5520233" y="728246"/>
            <a:ext cx="1046056" cy="338554"/>
          </a:xfrm>
          <a:prstGeom prst="rect">
            <a:avLst/>
          </a:prstGeom>
        </p:spPr>
        <p:txBody>
          <a:bodyPr wrap="none">
            <a:spAutoFit/>
          </a:bodyPr>
          <a:lstStyle/>
          <a:p>
            <a:r>
              <a:rPr lang="en-US" sz="1600" b="1" dirty="0"/>
              <a:t>Gaza Strip</a:t>
            </a:r>
          </a:p>
        </p:txBody>
      </p:sp>
      <p:sp>
        <p:nvSpPr>
          <p:cNvPr id="9" name="Rectangle 8">
            <a:extLst>
              <a:ext uri="{FF2B5EF4-FFF2-40B4-BE49-F238E27FC236}">
                <a16:creationId xmlns:a16="http://schemas.microsoft.com/office/drawing/2014/main" id="{0B4CC83F-D21C-463D-9BF0-EDA1AE500D3A}"/>
              </a:ext>
            </a:extLst>
          </p:cNvPr>
          <p:cNvSpPr/>
          <p:nvPr/>
        </p:nvSpPr>
        <p:spPr>
          <a:xfrm>
            <a:off x="5520233" y="2046856"/>
            <a:ext cx="1405706" cy="276999"/>
          </a:xfrm>
          <a:prstGeom prst="rect">
            <a:avLst/>
          </a:prstGeom>
          <a:solidFill>
            <a:srgbClr val="9EC7F3"/>
          </a:solidFill>
        </p:spPr>
        <p:txBody>
          <a:bodyPr wrap="none">
            <a:spAutoFit/>
          </a:bodyPr>
          <a:lstStyle/>
          <a:p>
            <a:r>
              <a:rPr lang="en-US" sz="1200" b="1" dirty="0">
                <a:solidFill>
                  <a:srgbClr val="232EE0"/>
                </a:solidFill>
              </a:rPr>
              <a:t>Mediterranean Sea</a:t>
            </a:r>
          </a:p>
        </p:txBody>
      </p:sp>
      <p:sp>
        <p:nvSpPr>
          <p:cNvPr id="10" name="Rectangle 9">
            <a:extLst>
              <a:ext uri="{FF2B5EF4-FFF2-40B4-BE49-F238E27FC236}">
                <a16:creationId xmlns:a16="http://schemas.microsoft.com/office/drawing/2014/main" id="{E2CC2B63-B447-43A2-A578-D65B09AEFF2F}"/>
              </a:ext>
            </a:extLst>
          </p:cNvPr>
          <p:cNvSpPr/>
          <p:nvPr/>
        </p:nvSpPr>
        <p:spPr>
          <a:xfrm>
            <a:off x="5638800" y="1089010"/>
            <a:ext cx="598936" cy="200055"/>
          </a:xfrm>
          <a:prstGeom prst="rect">
            <a:avLst/>
          </a:prstGeom>
          <a:solidFill>
            <a:schemeClr val="bg1"/>
          </a:solidFill>
        </p:spPr>
        <p:txBody>
          <a:bodyPr wrap="square">
            <a:spAutoFit/>
          </a:bodyPr>
          <a:lstStyle/>
          <a:p>
            <a:pPr algn="r"/>
            <a:r>
              <a:rPr lang="en-US" sz="700" dirty="0"/>
              <a:t>Urban area</a:t>
            </a:r>
          </a:p>
        </p:txBody>
      </p:sp>
      <p:sp>
        <p:nvSpPr>
          <p:cNvPr id="11" name="Rectangle 10">
            <a:extLst>
              <a:ext uri="{FF2B5EF4-FFF2-40B4-BE49-F238E27FC236}">
                <a16:creationId xmlns:a16="http://schemas.microsoft.com/office/drawing/2014/main" id="{CFBBEC55-6725-4DDF-8732-51EDA6CC6D98}"/>
              </a:ext>
            </a:extLst>
          </p:cNvPr>
          <p:cNvSpPr/>
          <p:nvPr/>
        </p:nvSpPr>
        <p:spPr>
          <a:xfrm>
            <a:off x="5520233" y="1241410"/>
            <a:ext cx="717503" cy="200055"/>
          </a:xfrm>
          <a:prstGeom prst="rect">
            <a:avLst/>
          </a:prstGeom>
          <a:solidFill>
            <a:schemeClr val="bg1"/>
          </a:solidFill>
        </p:spPr>
        <p:txBody>
          <a:bodyPr wrap="square">
            <a:spAutoFit/>
          </a:bodyPr>
          <a:lstStyle/>
          <a:p>
            <a:pPr algn="r"/>
            <a:r>
              <a:rPr lang="en-US" sz="700" dirty="0"/>
              <a:t>Refugee Camp</a:t>
            </a:r>
          </a:p>
        </p:txBody>
      </p:sp>
      <p:sp>
        <p:nvSpPr>
          <p:cNvPr id="12" name="Rectangle 11">
            <a:extLst>
              <a:ext uri="{FF2B5EF4-FFF2-40B4-BE49-F238E27FC236}">
                <a16:creationId xmlns:a16="http://schemas.microsoft.com/office/drawing/2014/main" id="{AE567352-C1A2-4EBA-BB3A-5F68AA710AD5}"/>
              </a:ext>
            </a:extLst>
          </p:cNvPr>
          <p:cNvSpPr/>
          <p:nvPr/>
        </p:nvSpPr>
        <p:spPr>
          <a:xfrm>
            <a:off x="5520232" y="1459646"/>
            <a:ext cx="759849" cy="200055"/>
          </a:xfrm>
          <a:prstGeom prst="rect">
            <a:avLst/>
          </a:prstGeom>
          <a:solidFill>
            <a:schemeClr val="bg1"/>
          </a:solidFill>
        </p:spPr>
        <p:txBody>
          <a:bodyPr wrap="square">
            <a:spAutoFit/>
          </a:bodyPr>
          <a:lstStyle/>
          <a:p>
            <a:pPr algn="r"/>
            <a:r>
              <a:rPr lang="en-US" sz="700" dirty="0"/>
              <a:t>Border Crossing</a:t>
            </a:r>
          </a:p>
        </p:txBody>
      </p:sp>
      <p:sp>
        <p:nvSpPr>
          <p:cNvPr id="13" name="Rectangle 12">
            <a:extLst>
              <a:ext uri="{FF2B5EF4-FFF2-40B4-BE49-F238E27FC236}">
                <a16:creationId xmlns:a16="http://schemas.microsoft.com/office/drawing/2014/main" id="{9D8C9CD2-47E8-43B1-8EA0-24078E5F4AC9}"/>
              </a:ext>
            </a:extLst>
          </p:cNvPr>
          <p:cNvSpPr/>
          <p:nvPr/>
        </p:nvSpPr>
        <p:spPr>
          <a:xfrm>
            <a:off x="5900156" y="1613728"/>
            <a:ext cx="759849" cy="169277"/>
          </a:xfrm>
          <a:prstGeom prst="rect">
            <a:avLst/>
          </a:prstGeom>
          <a:noFill/>
        </p:spPr>
        <p:txBody>
          <a:bodyPr wrap="square">
            <a:spAutoFit/>
          </a:bodyPr>
          <a:lstStyle/>
          <a:p>
            <a:pPr algn="r"/>
            <a:r>
              <a:rPr lang="en-US" sz="500" dirty="0"/>
              <a:t>kilometers</a:t>
            </a:r>
          </a:p>
        </p:txBody>
      </p:sp>
      <p:sp>
        <p:nvSpPr>
          <p:cNvPr id="7" name="Rectangle 6">
            <a:extLst>
              <a:ext uri="{FF2B5EF4-FFF2-40B4-BE49-F238E27FC236}">
                <a16:creationId xmlns:a16="http://schemas.microsoft.com/office/drawing/2014/main" id="{CA828318-0CB9-4E09-8D1B-C66E7ADFD64D}"/>
              </a:ext>
            </a:extLst>
          </p:cNvPr>
          <p:cNvSpPr/>
          <p:nvPr/>
        </p:nvSpPr>
        <p:spPr>
          <a:xfrm>
            <a:off x="5842086" y="1674181"/>
            <a:ext cx="381000" cy="625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F26DE24-CC4B-4CF0-BEEC-AAA2348886F3}"/>
              </a:ext>
            </a:extLst>
          </p:cNvPr>
          <p:cNvSpPr/>
          <p:nvPr/>
        </p:nvSpPr>
        <p:spPr>
          <a:xfrm>
            <a:off x="7772400" y="2438400"/>
            <a:ext cx="759849" cy="215444"/>
          </a:xfrm>
          <a:prstGeom prst="rect">
            <a:avLst/>
          </a:prstGeom>
          <a:solidFill>
            <a:srgbClr val="F7D3AA"/>
          </a:solidFill>
          <a:ln>
            <a:noFill/>
          </a:ln>
        </p:spPr>
        <p:txBody>
          <a:bodyPr wrap="square">
            <a:spAutoFit/>
          </a:bodyPr>
          <a:lstStyle/>
          <a:p>
            <a:pPr algn="ctr"/>
            <a:r>
              <a:rPr lang="en-US" sz="800" b="1" dirty="0"/>
              <a:t>Israel</a:t>
            </a:r>
          </a:p>
        </p:txBody>
      </p:sp>
      <p:sp>
        <p:nvSpPr>
          <p:cNvPr id="16" name="Rectangle 15">
            <a:extLst>
              <a:ext uri="{FF2B5EF4-FFF2-40B4-BE49-F238E27FC236}">
                <a16:creationId xmlns:a16="http://schemas.microsoft.com/office/drawing/2014/main" id="{3A50078D-6907-4347-B1CB-AC1219EC99F7}"/>
              </a:ext>
            </a:extLst>
          </p:cNvPr>
          <p:cNvSpPr/>
          <p:nvPr/>
        </p:nvSpPr>
        <p:spPr>
          <a:xfrm>
            <a:off x="5520232" y="4564870"/>
            <a:ext cx="499568" cy="215444"/>
          </a:xfrm>
          <a:prstGeom prst="rect">
            <a:avLst/>
          </a:prstGeom>
          <a:solidFill>
            <a:srgbClr val="D0C0A0"/>
          </a:solidFill>
          <a:ln>
            <a:noFill/>
          </a:ln>
        </p:spPr>
        <p:txBody>
          <a:bodyPr wrap="square">
            <a:spAutoFit/>
          </a:bodyPr>
          <a:lstStyle/>
          <a:p>
            <a:pPr algn="ctr"/>
            <a:r>
              <a:rPr lang="en-US" sz="800" b="1" dirty="0"/>
              <a:t>Egypt</a:t>
            </a:r>
          </a:p>
        </p:txBody>
      </p:sp>
      <p:sp>
        <p:nvSpPr>
          <p:cNvPr id="17" name="Rectangle 16">
            <a:extLst>
              <a:ext uri="{FF2B5EF4-FFF2-40B4-BE49-F238E27FC236}">
                <a16:creationId xmlns:a16="http://schemas.microsoft.com/office/drawing/2014/main" id="{9428B2A4-5963-4226-8031-DDF102BEFDEC}"/>
              </a:ext>
            </a:extLst>
          </p:cNvPr>
          <p:cNvSpPr/>
          <p:nvPr/>
        </p:nvSpPr>
        <p:spPr>
          <a:xfrm>
            <a:off x="5520232" y="4374338"/>
            <a:ext cx="379924" cy="184666"/>
          </a:xfrm>
          <a:prstGeom prst="rect">
            <a:avLst/>
          </a:prstGeom>
          <a:solidFill>
            <a:srgbClr val="D0C0A0"/>
          </a:solidFill>
        </p:spPr>
        <p:txBody>
          <a:bodyPr wrap="square">
            <a:spAutoFit/>
          </a:bodyPr>
          <a:lstStyle/>
          <a:p>
            <a:pPr algn="r"/>
            <a:r>
              <a:rPr lang="en-US" sz="600" dirty="0"/>
              <a:t>Rafah</a:t>
            </a:r>
          </a:p>
        </p:txBody>
      </p:sp>
      <p:sp>
        <p:nvSpPr>
          <p:cNvPr id="18" name="Rectangle 17">
            <a:extLst>
              <a:ext uri="{FF2B5EF4-FFF2-40B4-BE49-F238E27FC236}">
                <a16:creationId xmlns:a16="http://schemas.microsoft.com/office/drawing/2014/main" id="{C6EF697A-5457-4F2B-A485-5AE9A7AECE81}"/>
              </a:ext>
            </a:extLst>
          </p:cNvPr>
          <p:cNvSpPr/>
          <p:nvPr/>
        </p:nvSpPr>
        <p:spPr>
          <a:xfrm>
            <a:off x="7010400" y="3124199"/>
            <a:ext cx="506248" cy="184666"/>
          </a:xfrm>
          <a:prstGeom prst="rect">
            <a:avLst/>
          </a:prstGeom>
          <a:solidFill>
            <a:srgbClr val="F7D3AA"/>
          </a:solidFill>
        </p:spPr>
        <p:txBody>
          <a:bodyPr wrap="square">
            <a:spAutoFit/>
          </a:bodyPr>
          <a:lstStyle/>
          <a:p>
            <a:pPr algn="r"/>
            <a:r>
              <a:rPr lang="en-US" sz="600" dirty="0"/>
              <a:t>Kisufim</a:t>
            </a:r>
          </a:p>
        </p:txBody>
      </p:sp>
      <p:sp>
        <p:nvSpPr>
          <p:cNvPr id="8" name="Rectangle 7">
            <a:extLst>
              <a:ext uri="{FF2B5EF4-FFF2-40B4-BE49-F238E27FC236}">
                <a16:creationId xmlns:a16="http://schemas.microsoft.com/office/drawing/2014/main" id="{5B7F9E43-89FA-48E6-B9F1-D5A7D7C5D24E}"/>
              </a:ext>
            </a:extLst>
          </p:cNvPr>
          <p:cNvSpPr/>
          <p:nvPr/>
        </p:nvSpPr>
        <p:spPr>
          <a:xfrm>
            <a:off x="6096000" y="3505200"/>
            <a:ext cx="184081" cy="184666"/>
          </a:xfrm>
          <a:custGeom>
            <a:avLst/>
            <a:gdLst>
              <a:gd name="connsiteX0" fmla="*/ 0 w 184081"/>
              <a:gd name="connsiteY0" fmla="*/ 0 h 184666"/>
              <a:gd name="connsiteX1" fmla="*/ 184081 w 184081"/>
              <a:gd name="connsiteY1" fmla="*/ 0 h 184666"/>
              <a:gd name="connsiteX2" fmla="*/ 184081 w 184081"/>
              <a:gd name="connsiteY2" fmla="*/ 184666 h 184666"/>
              <a:gd name="connsiteX3" fmla="*/ 0 w 184081"/>
              <a:gd name="connsiteY3" fmla="*/ 184666 h 184666"/>
              <a:gd name="connsiteX4" fmla="*/ 0 w 184081"/>
              <a:gd name="connsiteY4" fmla="*/ 0 h 184666"/>
              <a:gd name="connsiteX0" fmla="*/ 0 w 184081"/>
              <a:gd name="connsiteY0" fmla="*/ 0 h 184666"/>
              <a:gd name="connsiteX1" fmla="*/ 184081 w 184081"/>
              <a:gd name="connsiteY1" fmla="*/ 0 h 184666"/>
              <a:gd name="connsiteX2" fmla="*/ 165031 w 184081"/>
              <a:gd name="connsiteY2" fmla="*/ 165616 h 184666"/>
              <a:gd name="connsiteX3" fmla="*/ 0 w 184081"/>
              <a:gd name="connsiteY3" fmla="*/ 184666 h 184666"/>
              <a:gd name="connsiteX4" fmla="*/ 0 w 184081"/>
              <a:gd name="connsiteY4" fmla="*/ 0 h 18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081" h="184666">
                <a:moveTo>
                  <a:pt x="0" y="0"/>
                </a:moveTo>
                <a:lnTo>
                  <a:pt x="184081" y="0"/>
                </a:lnTo>
                <a:lnTo>
                  <a:pt x="165031" y="165616"/>
                </a:lnTo>
                <a:lnTo>
                  <a:pt x="0" y="184666"/>
                </a:lnTo>
                <a:lnTo>
                  <a:pt x="0" y="0"/>
                </a:lnTo>
                <a:close/>
              </a:path>
            </a:pathLst>
          </a:custGeom>
          <a:solidFill>
            <a:srgbClr val="FFF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7DF0E04-2116-497C-8688-19B36F2890F5}"/>
              </a:ext>
            </a:extLst>
          </p:cNvPr>
          <p:cNvSpPr/>
          <p:nvPr/>
        </p:nvSpPr>
        <p:spPr>
          <a:xfrm>
            <a:off x="5699160" y="3520571"/>
            <a:ext cx="641280" cy="276999"/>
          </a:xfrm>
          <a:prstGeom prst="rect">
            <a:avLst/>
          </a:prstGeom>
          <a:noFill/>
        </p:spPr>
        <p:txBody>
          <a:bodyPr wrap="square">
            <a:spAutoFit/>
          </a:bodyPr>
          <a:lstStyle/>
          <a:p>
            <a:pPr algn="r"/>
            <a:r>
              <a:rPr lang="en-US" sz="600" dirty="0"/>
              <a:t>Han </a:t>
            </a:r>
          </a:p>
          <a:p>
            <a:pPr algn="r"/>
            <a:r>
              <a:rPr lang="en-US" sz="600" dirty="0"/>
              <a:t>Yunis</a:t>
            </a:r>
          </a:p>
        </p:txBody>
      </p:sp>
      <p:sp>
        <p:nvSpPr>
          <p:cNvPr id="22" name="Rectangle 21">
            <a:extLst>
              <a:ext uri="{FF2B5EF4-FFF2-40B4-BE49-F238E27FC236}">
                <a16:creationId xmlns:a16="http://schemas.microsoft.com/office/drawing/2014/main" id="{7E0C3527-309E-4118-8F93-48382D70A390}"/>
              </a:ext>
            </a:extLst>
          </p:cNvPr>
          <p:cNvSpPr/>
          <p:nvPr/>
        </p:nvSpPr>
        <p:spPr>
          <a:xfrm>
            <a:off x="7516648" y="1718668"/>
            <a:ext cx="338302" cy="184666"/>
          </a:xfrm>
          <a:prstGeom prst="rect">
            <a:avLst/>
          </a:prstGeom>
          <a:solidFill>
            <a:srgbClr val="FFD0D0"/>
          </a:solidFill>
        </p:spPr>
        <p:txBody>
          <a:bodyPr wrap="square">
            <a:spAutoFit/>
          </a:bodyPr>
          <a:lstStyle/>
          <a:p>
            <a:pPr algn="r"/>
            <a:r>
              <a:rPr lang="en-US" sz="600" dirty="0"/>
              <a:t>Gaza</a:t>
            </a:r>
          </a:p>
        </p:txBody>
      </p:sp>
      <p:sp>
        <p:nvSpPr>
          <p:cNvPr id="23" name="Rectangle 22">
            <a:extLst>
              <a:ext uri="{FF2B5EF4-FFF2-40B4-BE49-F238E27FC236}">
                <a16:creationId xmlns:a16="http://schemas.microsoft.com/office/drawing/2014/main" id="{4DBFC941-D5B0-41BF-9B8E-F5B001B67207}"/>
              </a:ext>
            </a:extLst>
          </p:cNvPr>
          <p:cNvSpPr/>
          <p:nvPr/>
        </p:nvSpPr>
        <p:spPr>
          <a:xfrm>
            <a:off x="8519219" y="1232942"/>
            <a:ext cx="319981" cy="184666"/>
          </a:xfrm>
          <a:prstGeom prst="rect">
            <a:avLst/>
          </a:prstGeom>
          <a:solidFill>
            <a:srgbClr val="F7D3AA"/>
          </a:solidFill>
        </p:spPr>
        <p:txBody>
          <a:bodyPr wrap="square">
            <a:spAutoFit/>
          </a:bodyPr>
          <a:lstStyle/>
          <a:p>
            <a:r>
              <a:rPr lang="en-US" sz="600" dirty="0"/>
              <a:t>Erez</a:t>
            </a:r>
          </a:p>
        </p:txBody>
      </p:sp>
      <p:sp>
        <p:nvSpPr>
          <p:cNvPr id="24" name="Rectangle 23">
            <a:extLst>
              <a:ext uri="{FF2B5EF4-FFF2-40B4-BE49-F238E27FC236}">
                <a16:creationId xmlns:a16="http://schemas.microsoft.com/office/drawing/2014/main" id="{A577C5F4-26B8-494B-B6F7-6CF731F5F6AE}"/>
              </a:ext>
            </a:extLst>
          </p:cNvPr>
          <p:cNvSpPr/>
          <p:nvPr/>
        </p:nvSpPr>
        <p:spPr>
          <a:xfrm>
            <a:off x="8029263" y="2000689"/>
            <a:ext cx="657537" cy="184666"/>
          </a:xfrm>
          <a:prstGeom prst="rect">
            <a:avLst/>
          </a:prstGeom>
          <a:solidFill>
            <a:srgbClr val="F7D3AA"/>
          </a:solidFill>
        </p:spPr>
        <p:txBody>
          <a:bodyPr wrap="square">
            <a:spAutoFit/>
          </a:bodyPr>
          <a:lstStyle/>
          <a:p>
            <a:r>
              <a:rPr lang="en-US" sz="600" dirty="0"/>
              <a:t>Nahal OZ</a:t>
            </a:r>
          </a:p>
        </p:txBody>
      </p:sp>
      <p:sp>
        <p:nvSpPr>
          <p:cNvPr id="25" name="Rectangle 24">
            <a:extLst>
              <a:ext uri="{FF2B5EF4-FFF2-40B4-BE49-F238E27FC236}">
                <a16:creationId xmlns:a16="http://schemas.microsoft.com/office/drawing/2014/main" id="{FDEE4FE6-A6B9-4B6F-A060-51BB26F09A22}"/>
              </a:ext>
            </a:extLst>
          </p:cNvPr>
          <p:cNvSpPr/>
          <p:nvPr/>
        </p:nvSpPr>
        <p:spPr>
          <a:xfrm>
            <a:off x="7884610" y="2181236"/>
            <a:ext cx="657537" cy="184666"/>
          </a:xfrm>
          <a:prstGeom prst="rect">
            <a:avLst/>
          </a:prstGeom>
          <a:solidFill>
            <a:srgbClr val="F7D3AA"/>
          </a:solidFill>
        </p:spPr>
        <p:txBody>
          <a:bodyPr wrap="square">
            <a:spAutoFit/>
          </a:bodyPr>
          <a:lstStyle/>
          <a:p>
            <a:r>
              <a:rPr lang="en-US" sz="600" dirty="0" err="1"/>
              <a:t>Karni</a:t>
            </a:r>
            <a:endParaRPr lang="en-US" sz="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b="1" dirty="0">
                <a:cs typeface="+mn-cs"/>
              </a:rPr>
              <a:t>Absence of “the Middle”</a:t>
            </a:r>
            <a:endParaRPr lang="he-IL" sz="3600" b="1" dirty="0">
              <a:cs typeface="+mn-cs"/>
            </a:endParaRPr>
          </a:p>
        </p:txBody>
      </p:sp>
      <p:sp>
        <p:nvSpPr>
          <p:cNvPr id="39938" name="AutoShape 2" descr="blob:https://web.whatsapp.com/144a7800-a2ce-45f3-8f97-4d70e357a944"/>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5" name="Content Placeholder 5" descr="דרג מדיני.jpg"/>
          <p:cNvPicPr>
            <a:picLocks noGrp="1" noChangeAspect="1"/>
          </p:cNvPicPr>
          <p:nvPr>
            <p:ph idx="1"/>
          </p:nvPr>
        </p:nvPicPr>
        <p:blipFill>
          <a:blip r:embed="rId2" cstate="print"/>
          <a:stretch>
            <a:fillRect/>
          </a:stretch>
        </p:blipFill>
        <p:spPr>
          <a:xfrm>
            <a:off x="5486400" y="1295399"/>
            <a:ext cx="3278459" cy="1848231"/>
          </a:xfrm>
          <a:ln>
            <a:solidFill>
              <a:schemeClr val="tx1"/>
            </a:solidFill>
          </a:ln>
        </p:spPr>
      </p:pic>
      <p:grpSp>
        <p:nvGrpSpPr>
          <p:cNvPr id="24" name="Group 23"/>
          <p:cNvGrpSpPr/>
          <p:nvPr/>
        </p:nvGrpSpPr>
        <p:grpSpPr>
          <a:xfrm>
            <a:off x="111125" y="1447800"/>
            <a:ext cx="4613275" cy="4909180"/>
            <a:chOff x="111125" y="677863"/>
            <a:chExt cx="6164263" cy="5677229"/>
          </a:xfrm>
        </p:grpSpPr>
        <p:sp>
          <p:nvSpPr>
            <p:cNvPr id="16" name="יהלום 3"/>
            <p:cNvSpPr/>
            <p:nvPr/>
          </p:nvSpPr>
          <p:spPr bwMode="auto">
            <a:xfrm>
              <a:off x="322263" y="1274763"/>
              <a:ext cx="5729287" cy="4491037"/>
            </a:xfrm>
            <a:prstGeom prst="diamond">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x-none" sz="1200" dirty="0"/>
            </a:p>
          </p:txBody>
        </p:sp>
        <p:cxnSp>
          <p:nvCxnSpPr>
            <p:cNvPr id="20" name="Straight Arrow Connector 19"/>
            <p:cNvCxnSpPr/>
            <p:nvPr/>
          </p:nvCxnSpPr>
          <p:spPr>
            <a:xfrm flipV="1">
              <a:off x="111125" y="5864225"/>
              <a:ext cx="6164263" cy="15875"/>
            </a:xfrm>
            <a:prstGeom prst="straightConnector1">
              <a:avLst/>
            </a:prstGeom>
            <a:ln w="38100">
              <a:tailEnd type="arrow"/>
            </a:ln>
          </p:spPr>
          <p:style>
            <a:lnRef idx="3">
              <a:schemeClr val="dk1"/>
            </a:lnRef>
            <a:fillRef idx="0">
              <a:schemeClr val="dk1"/>
            </a:fillRef>
            <a:effectRef idx="2">
              <a:schemeClr val="dk1"/>
            </a:effectRef>
            <a:fontRef idx="minor">
              <a:schemeClr val="tx1"/>
            </a:fontRef>
          </p:style>
        </p:cxnSp>
        <p:cxnSp>
          <p:nvCxnSpPr>
            <p:cNvPr id="21" name="Straight Arrow Connector 20"/>
            <p:cNvCxnSpPr/>
            <p:nvPr/>
          </p:nvCxnSpPr>
          <p:spPr>
            <a:xfrm rot="16200000" flipV="1">
              <a:off x="-2317750" y="3405188"/>
              <a:ext cx="5486400" cy="31750"/>
            </a:xfrm>
            <a:prstGeom prst="straightConnector1">
              <a:avLst/>
            </a:prstGeom>
            <a:ln w="38100">
              <a:tailEnd type="arrow"/>
            </a:ln>
          </p:spPr>
          <p:style>
            <a:lnRef idx="3">
              <a:schemeClr val="dk1"/>
            </a:lnRef>
            <a:fillRef idx="0">
              <a:schemeClr val="dk1"/>
            </a:fillRef>
            <a:effectRef idx="2">
              <a:schemeClr val="dk1"/>
            </a:effectRef>
            <a:fontRef idx="minor">
              <a:schemeClr val="tx1"/>
            </a:fontRef>
          </p:style>
        </p:cxnSp>
        <p:sp>
          <p:nvSpPr>
            <p:cNvPr id="22" name="TextBox 49"/>
            <p:cNvSpPr txBox="1">
              <a:spLocks noChangeArrowheads="1"/>
            </p:cNvSpPr>
            <p:nvPr/>
          </p:nvSpPr>
          <p:spPr bwMode="auto">
            <a:xfrm>
              <a:off x="528638" y="788988"/>
              <a:ext cx="1307351" cy="355929"/>
            </a:xfrm>
            <a:prstGeom prst="rect">
              <a:avLst/>
            </a:prstGeom>
            <a:noFill/>
            <a:ln w="9525">
              <a:noFill/>
              <a:miter lim="800000"/>
              <a:headEnd/>
              <a:tailEnd/>
            </a:ln>
          </p:spPr>
          <p:txBody>
            <a:bodyPr wrap="none">
              <a:spAutoFit/>
            </a:bodyPr>
            <a:lstStyle/>
            <a:p>
              <a:r>
                <a:rPr lang="en-GB" sz="1400" b="1" dirty="0"/>
                <a:t>Relevance </a:t>
              </a:r>
              <a:endParaRPr lang="he-IL" sz="1400" b="1" dirty="0"/>
            </a:p>
          </p:txBody>
        </p:sp>
        <p:sp>
          <p:nvSpPr>
            <p:cNvPr id="23" name="TextBox 50"/>
            <p:cNvSpPr txBox="1">
              <a:spLocks noChangeArrowheads="1"/>
            </p:cNvSpPr>
            <p:nvPr/>
          </p:nvSpPr>
          <p:spPr bwMode="auto">
            <a:xfrm>
              <a:off x="4859338" y="5999163"/>
              <a:ext cx="1355759" cy="355929"/>
            </a:xfrm>
            <a:prstGeom prst="rect">
              <a:avLst/>
            </a:prstGeom>
            <a:noFill/>
            <a:ln w="9525">
              <a:noFill/>
              <a:miter lim="800000"/>
              <a:headEnd/>
              <a:tailEnd/>
            </a:ln>
          </p:spPr>
          <p:txBody>
            <a:bodyPr wrap="none">
              <a:spAutoFit/>
            </a:bodyPr>
            <a:lstStyle/>
            <a:p>
              <a:r>
                <a:rPr lang="en-US" sz="1400" b="1" dirty="0"/>
                <a:t>Coherence </a:t>
              </a:r>
              <a:endParaRPr lang="he-IL" sz="1400" b="1" dirty="0"/>
            </a:p>
          </p:txBody>
        </p:sp>
      </p:grpSp>
      <p:grpSp>
        <p:nvGrpSpPr>
          <p:cNvPr id="25" name="Group 20"/>
          <p:cNvGrpSpPr/>
          <p:nvPr/>
        </p:nvGrpSpPr>
        <p:grpSpPr>
          <a:xfrm>
            <a:off x="6477000" y="3352800"/>
            <a:ext cx="1828800" cy="1046746"/>
            <a:chOff x="4203031" y="2646947"/>
            <a:chExt cx="2919664" cy="1876926"/>
          </a:xfrm>
          <a:solidFill>
            <a:srgbClr val="FF0000"/>
          </a:solidFill>
        </p:grpSpPr>
        <p:sp>
          <p:nvSpPr>
            <p:cNvPr id="26" name="Curved Right Arrow 25"/>
            <p:cNvSpPr/>
            <p:nvPr/>
          </p:nvSpPr>
          <p:spPr>
            <a:xfrm>
              <a:off x="4203031" y="2711115"/>
              <a:ext cx="1155031" cy="1812758"/>
            </a:xfrm>
            <a:prstGeom prst="curvedRightArrow">
              <a:avLst/>
            </a:prstGeom>
            <a:grpFill/>
          </p:spPr>
          <p:style>
            <a:lnRef idx="2">
              <a:schemeClr val="dk1">
                <a:shade val="50000"/>
              </a:schemeClr>
            </a:lnRef>
            <a:fillRef idx="1">
              <a:schemeClr val="dk1"/>
            </a:fillRef>
            <a:effectRef idx="0">
              <a:schemeClr val="dk1"/>
            </a:effectRef>
            <a:fontRef idx="minor">
              <a:schemeClr val="lt1"/>
            </a:fontRef>
          </p:style>
          <p:txBody>
            <a:bodyPr rtlCol="1" anchor="ctr"/>
            <a:lstStyle/>
            <a:p>
              <a:pPr algn="ctr">
                <a:defRPr/>
              </a:pPr>
              <a:endParaRPr lang="he-IL">
                <a:solidFill>
                  <a:schemeClr val="tx1"/>
                </a:solidFill>
              </a:endParaRPr>
            </a:p>
          </p:txBody>
        </p:sp>
        <p:sp>
          <p:nvSpPr>
            <p:cNvPr id="27" name="Curved Up Arrow 26"/>
            <p:cNvSpPr/>
            <p:nvPr/>
          </p:nvSpPr>
          <p:spPr>
            <a:xfrm rot="16200000">
              <a:off x="5582654" y="2727157"/>
              <a:ext cx="1620252" cy="1459831"/>
            </a:xfrm>
            <a:prstGeom prst="curvedUpArrow">
              <a:avLst/>
            </a:prstGeom>
            <a:grpFill/>
          </p:spPr>
          <p:style>
            <a:lnRef idx="2">
              <a:schemeClr val="dk1">
                <a:shade val="50000"/>
              </a:schemeClr>
            </a:lnRef>
            <a:fillRef idx="1">
              <a:schemeClr val="dk1"/>
            </a:fillRef>
            <a:effectRef idx="0">
              <a:schemeClr val="dk1"/>
            </a:effectRef>
            <a:fontRef idx="minor">
              <a:schemeClr val="lt1"/>
            </a:fontRef>
          </p:style>
          <p:txBody>
            <a:bodyPr rtlCol="1" anchor="ctr"/>
            <a:lstStyle/>
            <a:p>
              <a:pPr algn="ctr">
                <a:defRPr/>
              </a:pPr>
              <a:endParaRPr lang="he-IL">
                <a:solidFill>
                  <a:schemeClr val="tx1"/>
                </a:solidFill>
              </a:endParaRPr>
            </a:p>
          </p:txBody>
        </p:sp>
        <p:sp>
          <p:nvSpPr>
            <p:cNvPr id="28" name="TextBox 27"/>
            <p:cNvSpPr txBox="1"/>
            <p:nvPr/>
          </p:nvSpPr>
          <p:spPr>
            <a:xfrm>
              <a:off x="5224914" y="2920216"/>
              <a:ext cx="802354" cy="1158940"/>
            </a:xfrm>
            <a:prstGeom prst="rect">
              <a:avLst/>
            </a:prstGeom>
            <a:noFill/>
          </p:spPr>
          <p:txBody>
            <a:bodyPr wrap="square" rtlCol="1">
              <a:spAutoFit/>
            </a:bodyPr>
            <a:lstStyle/>
            <a:p>
              <a:pPr>
                <a:defRPr/>
              </a:pPr>
              <a:r>
                <a:rPr lang="he-IL" sz="3600" b="1" dirty="0"/>
                <a:t>?</a:t>
              </a:r>
            </a:p>
          </p:txBody>
        </p:sp>
      </p:grpSp>
      <p:cxnSp>
        <p:nvCxnSpPr>
          <p:cNvPr id="29" name="Straight Arrow Connector 28"/>
          <p:cNvCxnSpPr/>
          <p:nvPr/>
        </p:nvCxnSpPr>
        <p:spPr>
          <a:xfrm>
            <a:off x="3200400" y="3886200"/>
            <a:ext cx="3124200" cy="1587"/>
          </a:xfrm>
          <a:prstGeom prst="straightConnector1">
            <a:avLst/>
          </a:prstGeom>
          <a:ln w="63500">
            <a:headEnd type="arrow"/>
            <a:tailEnd type="arrow"/>
          </a:ln>
        </p:spPr>
        <p:style>
          <a:lnRef idx="3">
            <a:schemeClr val="dk1"/>
          </a:lnRef>
          <a:fillRef idx="0">
            <a:schemeClr val="dk1"/>
          </a:fillRef>
          <a:effectRef idx="2">
            <a:schemeClr val="dk1"/>
          </a:effectRef>
          <a:fontRef idx="minor">
            <a:schemeClr val="tx1"/>
          </a:fontRef>
        </p:style>
      </p:cxnSp>
      <p:pic>
        <p:nvPicPr>
          <p:cNvPr id="55" name="Picture 54">
            <a:extLst>
              <a:ext uri="{FF2B5EF4-FFF2-40B4-BE49-F238E27FC236}">
                <a16:creationId xmlns:a16="http://schemas.microsoft.com/office/drawing/2014/main" id="{B6B84F8D-0421-4B1D-9C79-61D291D23E55}"/>
              </a:ext>
            </a:extLst>
          </p:cNvPr>
          <p:cNvPicPr>
            <a:picLocks noChangeAspect="1"/>
          </p:cNvPicPr>
          <p:nvPr/>
        </p:nvPicPr>
        <p:blipFill rotWithShape="1">
          <a:blip r:embed="rId3"/>
          <a:srcRect l="24167" t="42513" r="37166" b="18302"/>
          <a:stretch/>
        </p:blipFill>
        <p:spPr>
          <a:xfrm>
            <a:off x="5139625" y="4691706"/>
            <a:ext cx="3535705" cy="2015481"/>
          </a:xfrm>
          <a:prstGeom prst="rect">
            <a:avLst/>
          </a:prstGeom>
        </p:spPr>
      </p:pic>
      <p:sp>
        <p:nvSpPr>
          <p:cNvPr id="56" name="Google Shape;568;p48">
            <a:extLst>
              <a:ext uri="{FF2B5EF4-FFF2-40B4-BE49-F238E27FC236}">
                <a16:creationId xmlns:a16="http://schemas.microsoft.com/office/drawing/2014/main" id="{56EFBF4F-DBE9-48C8-91F7-B139C5ACB190}"/>
              </a:ext>
            </a:extLst>
          </p:cNvPr>
          <p:cNvSpPr/>
          <p:nvPr/>
        </p:nvSpPr>
        <p:spPr>
          <a:xfrm>
            <a:off x="1634259" y="2209800"/>
            <a:ext cx="1532297" cy="1407410"/>
          </a:xfrm>
          <a:prstGeom prst="ellipse">
            <a:avLst/>
          </a:prstGeom>
          <a:gradFill>
            <a:gsLst>
              <a:gs pos="0">
                <a:srgbClr val="454545"/>
              </a:gs>
              <a:gs pos="50000">
                <a:srgbClr val="000000"/>
              </a:gs>
              <a:gs pos="100000">
                <a:srgbClr val="000000"/>
              </a:gs>
            </a:gsLst>
            <a:lin ang="5400000" scaled="0"/>
          </a:gradFill>
          <a:ln>
            <a:noFill/>
          </a:ln>
          <a:effectLst>
            <a:outerShdw blurRad="63500" dist="19050" dir="5400000">
              <a:srgbClr val="000000">
                <a:alpha val="62745"/>
              </a:srgbClr>
            </a:outerShdw>
          </a:effectLst>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FFFFFF"/>
              </a:buClr>
              <a:buSzPts val="2000"/>
              <a:buFont typeface="Calibri"/>
              <a:buNone/>
            </a:pPr>
            <a:r>
              <a:rPr lang="en-US" b="1" dirty="0">
                <a:solidFill>
                  <a:srgbClr val="FFFFFF"/>
                </a:solidFill>
                <a:latin typeface="Calibri"/>
                <a:ea typeface="Calibri"/>
                <a:cs typeface="Calibri"/>
                <a:sym typeface="Calibri"/>
              </a:rPr>
              <a:t>Strategy</a:t>
            </a:r>
            <a:endParaRPr sz="1600" dirty="0"/>
          </a:p>
        </p:txBody>
      </p:sp>
      <p:sp>
        <p:nvSpPr>
          <p:cNvPr id="57" name="Google Shape;569;p48">
            <a:extLst>
              <a:ext uri="{FF2B5EF4-FFF2-40B4-BE49-F238E27FC236}">
                <a16:creationId xmlns:a16="http://schemas.microsoft.com/office/drawing/2014/main" id="{C95A34C4-5C9A-4AE8-AAC3-C7139B4E7F45}"/>
              </a:ext>
            </a:extLst>
          </p:cNvPr>
          <p:cNvSpPr/>
          <p:nvPr/>
        </p:nvSpPr>
        <p:spPr>
          <a:xfrm>
            <a:off x="1600200" y="3218612"/>
            <a:ext cx="1610899" cy="1407409"/>
          </a:xfrm>
          <a:prstGeom prst="ellipse">
            <a:avLst/>
          </a:prstGeom>
          <a:solidFill>
            <a:srgbClr val="FF0000"/>
          </a:solidFill>
          <a:ln>
            <a:noFill/>
          </a:ln>
          <a:effectLst>
            <a:outerShdw blurRad="63500" dist="19050" dir="5400000">
              <a:srgbClr val="000000">
                <a:alpha val="62745"/>
              </a:srgbClr>
            </a:outerShdw>
          </a:effectLst>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FFFFFF"/>
              </a:buClr>
              <a:buSzPts val="2000"/>
              <a:buFont typeface="Calibri"/>
              <a:buNone/>
            </a:pPr>
            <a:r>
              <a:rPr lang="en-US" b="1">
                <a:solidFill>
                  <a:srgbClr val="FFFFFF"/>
                </a:solidFill>
                <a:latin typeface="Calibri"/>
                <a:ea typeface="Calibri"/>
                <a:cs typeface="Calibri"/>
                <a:sym typeface="Calibri"/>
              </a:rPr>
              <a:t>Campaign </a:t>
            </a:r>
            <a:endParaRPr sz="1600"/>
          </a:p>
        </p:txBody>
      </p:sp>
      <p:sp>
        <p:nvSpPr>
          <p:cNvPr id="58" name="Google Shape;570;p48">
            <a:extLst>
              <a:ext uri="{FF2B5EF4-FFF2-40B4-BE49-F238E27FC236}">
                <a16:creationId xmlns:a16="http://schemas.microsoft.com/office/drawing/2014/main" id="{360F23BE-AFC9-43B4-AE4C-9276EB47B172}"/>
              </a:ext>
            </a:extLst>
          </p:cNvPr>
          <p:cNvSpPr/>
          <p:nvPr/>
        </p:nvSpPr>
        <p:spPr>
          <a:xfrm>
            <a:off x="1620795" y="4151312"/>
            <a:ext cx="1610899" cy="1407410"/>
          </a:xfrm>
          <a:prstGeom prst="ellipse">
            <a:avLst/>
          </a:prstGeom>
          <a:gradFill>
            <a:gsLst>
              <a:gs pos="0">
                <a:srgbClr val="454545"/>
              </a:gs>
              <a:gs pos="50000">
                <a:srgbClr val="000000"/>
              </a:gs>
              <a:gs pos="100000">
                <a:srgbClr val="000000"/>
              </a:gs>
            </a:gsLst>
            <a:lin ang="5400000" scaled="0"/>
          </a:gradFill>
          <a:ln>
            <a:noFill/>
          </a:ln>
          <a:effectLst>
            <a:outerShdw blurRad="63500" dist="19050" dir="5400000">
              <a:srgbClr val="000000">
                <a:alpha val="62745"/>
              </a:srgbClr>
            </a:outerShdw>
          </a:effectLst>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FFFFFF"/>
              </a:buClr>
              <a:buSzPts val="2000"/>
              <a:buFont typeface="Calibri"/>
              <a:buNone/>
            </a:pPr>
            <a:r>
              <a:rPr lang="en-US" b="1">
                <a:solidFill>
                  <a:srgbClr val="FFFFFF"/>
                </a:solidFill>
                <a:latin typeface="Calibri"/>
                <a:ea typeface="Calibri"/>
                <a:cs typeface="Calibri"/>
                <a:sym typeface="Calibri"/>
              </a:rPr>
              <a:t>Tactics </a:t>
            </a:r>
            <a:endParaRPr sz="16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ormAutofit/>
          </a:bodyPr>
          <a:lstStyle/>
          <a:p>
            <a:pPr algn="r" rtl="1"/>
            <a:r>
              <a:rPr lang="en-US" sz="3600" b="1" dirty="0">
                <a:solidFill>
                  <a:schemeClr val="tx1"/>
                </a:solidFill>
              </a:rPr>
              <a:t>Action (Intervention)</a:t>
            </a:r>
            <a:endParaRPr lang="he-IL" sz="3600" b="1" dirty="0">
              <a:solidFill>
                <a:schemeClr val="tx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2" name="Picture 8" descr="פלסטינים פורצים את שער זיקים בגבול רצועת עזה ()"/>
          <p:cNvPicPr>
            <a:picLocks noChangeAspect="1" noChangeArrowheads="1"/>
          </p:cNvPicPr>
          <p:nvPr/>
        </p:nvPicPr>
        <p:blipFill>
          <a:blip r:embed="rId2"/>
          <a:srcRect/>
          <a:stretch>
            <a:fillRect/>
          </a:stretch>
        </p:blipFill>
        <p:spPr bwMode="auto">
          <a:xfrm>
            <a:off x="3025988" y="3063965"/>
            <a:ext cx="4334932" cy="2438400"/>
          </a:xfrm>
          <a:prstGeom prst="rect">
            <a:avLst/>
          </a:prstGeom>
          <a:noFill/>
          <a:ln>
            <a:solidFill>
              <a:schemeClr val="tx1"/>
            </a:solidFill>
          </a:ln>
        </p:spPr>
      </p:pic>
      <p:pic>
        <p:nvPicPr>
          <p:cNvPr id="41990" name="Picture 6" descr="תוצאת תמונה עבור צלפים עזה גדר"/>
          <p:cNvPicPr>
            <a:picLocks noChangeAspect="1" noChangeArrowheads="1"/>
          </p:cNvPicPr>
          <p:nvPr/>
        </p:nvPicPr>
        <p:blipFill>
          <a:blip r:embed="rId3"/>
          <a:srcRect/>
          <a:stretch>
            <a:fillRect/>
          </a:stretch>
        </p:blipFill>
        <p:spPr bwMode="auto">
          <a:xfrm>
            <a:off x="151500" y="1422351"/>
            <a:ext cx="3886200" cy="2092431"/>
          </a:xfrm>
          <a:prstGeom prst="rect">
            <a:avLst/>
          </a:prstGeom>
          <a:noFill/>
          <a:ln>
            <a:solidFill>
              <a:schemeClr val="tx1"/>
            </a:solidFill>
          </a:ln>
        </p:spPr>
      </p:pic>
      <p:sp>
        <p:nvSpPr>
          <p:cNvPr id="41994" name="AutoShape 10" descr="blob:https://web.whatsapp.com/dcf1bb7d-04d8-44d9-b9f3-74c592cce9dd"/>
          <p:cNvSpPr>
            <a:spLocks noChangeAspect="1" noChangeArrowheads="1"/>
          </p:cNvSpPr>
          <p:nvPr/>
        </p:nvSpPr>
        <p:spPr bwMode="auto">
          <a:xfrm>
            <a:off x="8923338" y="-144463"/>
            <a:ext cx="370310" cy="37031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29" name="Picture 28" descr="ילד פצוע 2.jpg"/>
          <p:cNvPicPr>
            <a:picLocks noChangeAspect="1"/>
          </p:cNvPicPr>
          <p:nvPr/>
        </p:nvPicPr>
        <p:blipFill>
          <a:blip r:embed="rId4"/>
          <a:stretch>
            <a:fillRect/>
          </a:stretch>
        </p:blipFill>
        <p:spPr>
          <a:xfrm>
            <a:off x="6299200" y="4789995"/>
            <a:ext cx="2624138" cy="1747965"/>
          </a:xfrm>
          <a:prstGeom prst="rect">
            <a:avLst/>
          </a:prstGeom>
        </p:spPr>
      </p:pic>
      <p:grpSp>
        <p:nvGrpSpPr>
          <p:cNvPr id="17" name="Google Shape;366;p33">
            <a:extLst>
              <a:ext uri="{FF2B5EF4-FFF2-40B4-BE49-F238E27FC236}">
                <a16:creationId xmlns:a16="http://schemas.microsoft.com/office/drawing/2014/main" id="{B0669DE5-ABA3-4271-BD7E-300C7FC52138}"/>
              </a:ext>
            </a:extLst>
          </p:cNvPr>
          <p:cNvGrpSpPr/>
          <p:nvPr/>
        </p:nvGrpSpPr>
        <p:grpSpPr>
          <a:xfrm>
            <a:off x="203960" y="320040"/>
            <a:ext cx="8695194" cy="745035"/>
            <a:chOff x="1575249" y="3682500"/>
            <a:chExt cx="7514525" cy="1200363"/>
          </a:xfrm>
        </p:grpSpPr>
        <p:sp>
          <p:nvSpPr>
            <p:cNvPr id="18" name="Google Shape;367;p33">
              <a:extLst>
                <a:ext uri="{FF2B5EF4-FFF2-40B4-BE49-F238E27FC236}">
                  <a16:creationId xmlns:a16="http://schemas.microsoft.com/office/drawing/2014/main" id="{773B2FE5-C76E-4F9C-9F0E-A8CD50573F10}"/>
                </a:ext>
              </a:extLst>
            </p:cNvPr>
            <p:cNvSpPr txBox="1"/>
            <p:nvPr/>
          </p:nvSpPr>
          <p:spPr>
            <a:xfrm>
              <a:off x="1575249" y="3682563"/>
              <a:ext cx="1448700" cy="12003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2000"/>
                <a:buFont typeface="Calibri"/>
                <a:buNone/>
              </a:pPr>
              <a:r>
                <a:rPr lang="en-US" b="1" dirty="0">
                  <a:latin typeface="Calibri"/>
                  <a:ea typeface="Calibri"/>
                  <a:cs typeface="Calibri"/>
                  <a:sym typeface="Calibri"/>
                </a:rPr>
                <a:t>Environment</a:t>
              </a:r>
              <a:r>
                <a:rPr lang="en-US" sz="1800" b="1" dirty="0">
                  <a:latin typeface="Calibri"/>
                  <a:ea typeface="Calibri"/>
                  <a:cs typeface="Calibri"/>
                  <a:sym typeface="Calibri"/>
                </a:rPr>
                <a:t> </a:t>
              </a:r>
              <a:endParaRPr sz="1800" dirty="0"/>
            </a:p>
          </p:txBody>
        </p:sp>
        <p:sp>
          <p:nvSpPr>
            <p:cNvPr id="19" name="Google Shape;368;p33">
              <a:extLst>
                <a:ext uri="{FF2B5EF4-FFF2-40B4-BE49-F238E27FC236}">
                  <a16:creationId xmlns:a16="http://schemas.microsoft.com/office/drawing/2014/main" id="{F56D0E03-D659-4C8B-80FC-1E24CFF00168}"/>
                </a:ext>
              </a:extLst>
            </p:cNvPr>
            <p:cNvSpPr/>
            <p:nvPr/>
          </p:nvSpPr>
          <p:spPr>
            <a:xfrm>
              <a:off x="3023799" y="4025400"/>
              <a:ext cx="600075" cy="514350"/>
            </a:xfrm>
            <a:custGeom>
              <a:avLst/>
              <a:gdLst/>
              <a:ahLst/>
              <a:cxnLst/>
              <a:rect l="l" t="t" r="r" b="b"/>
              <a:pathLst>
                <a:path w="600075" h="514350" extrusionOk="0">
                  <a:moveTo>
                    <a:pt x="79540" y="196687"/>
                  </a:moveTo>
                  <a:lnTo>
                    <a:pt x="239550" y="196687"/>
                  </a:lnTo>
                  <a:lnTo>
                    <a:pt x="239550" y="68177"/>
                  </a:lnTo>
                  <a:lnTo>
                    <a:pt x="360525" y="68177"/>
                  </a:lnTo>
                  <a:lnTo>
                    <a:pt x="360525" y="196687"/>
                  </a:lnTo>
                  <a:lnTo>
                    <a:pt x="520535" y="196687"/>
                  </a:lnTo>
                  <a:lnTo>
                    <a:pt x="520535" y="317663"/>
                  </a:lnTo>
                  <a:lnTo>
                    <a:pt x="360525" y="317663"/>
                  </a:lnTo>
                  <a:lnTo>
                    <a:pt x="360525" y="446173"/>
                  </a:lnTo>
                  <a:lnTo>
                    <a:pt x="239550" y="446173"/>
                  </a:lnTo>
                  <a:lnTo>
                    <a:pt x="239550" y="317663"/>
                  </a:lnTo>
                  <a:lnTo>
                    <a:pt x="79540" y="317663"/>
                  </a:lnTo>
                  <a:lnTo>
                    <a:pt x="79540" y="196687"/>
                  </a:lnTo>
                  <a:close/>
                </a:path>
              </a:pathLst>
            </a:custGeom>
            <a:solidFill>
              <a:schemeClr val="lt1"/>
            </a:solidFill>
            <a:ln w="12700" cap="flat" cmpd="sng">
              <a:solidFill>
                <a:schemeClr val="dk1"/>
              </a:solidFill>
              <a:prstDash val="solid"/>
              <a:miter lim="524288"/>
              <a:headEnd type="none" w="sm" len="sm"/>
              <a:tailEnd type="none" w="sm" len="sm"/>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None/>
              </a:pPr>
              <a:endParaRPr sz="2000" b="0" i="0" u="none">
                <a:solidFill>
                  <a:schemeClr val="dk1"/>
                </a:solidFill>
                <a:latin typeface="Arial"/>
                <a:ea typeface="Arial"/>
                <a:cs typeface="Arial"/>
                <a:sym typeface="Arial"/>
              </a:endParaRPr>
            </a:p>
          </p:txBody>
        </p:sp>
        <p:sp>
          <p:nvSpPr>
            <p:cNvPr id="20" name="Google Shape;369;p33">
              <a:extLst>
                <a:ext uri="{FF2B5EF4-FFF2-40B4-BE49-F238E27FC236}">
                  <a16:creationId xmlns:a16="http://schemas.microsoft.com/office/drawing/2014/main" id="{81CCDBB8-9A35-426F-BD38-CB7525FF8CC7}"/>
                </a:ext>
              </a:extLst>
            </p:cNvPr>
            <p:cNvSpPr txBox="1"/>
            <p:nvPr/>
          </p:nvSpPr>
          <p:spPr>
            <a:xfrm>
              <a:off x="3597299" y="3682500"/>
              <a:ext cx="1400100" cy="12003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2000"/>
                <a:buFont typeface="Calibri"/>
                <a:buNone/>
              </a:pPr>
              <a:r>
                <a:rPr lang="en-US" b="1" dirty="0">
                  <a:latin typeface="Calibri"/>
                  <a:ea typeface="Calibri"/>
                  <a:cs typeface="Calibri"/>
                  <a:sym typeface="Calibri"/>
                </a:rPr>
                <a:t>Understanding</a:t>
              </a:r>
              <a:endParaRPr dirty="0"/>
            </a:p>
          </p:txBody>
        </p:sp>
        <p:sp>
          <p:nvSpPr>
            <p:cNvPr id="21" name="Google Shape;370;p33">
              <a:extLst>
                <a:ext uri="{FF2B5EF4-FFF2-40B4-BE49-F238E27FC236}">
                  <a16:creationId xmlns:a16="http://schemas.microsoft.com/office/drawing/2014/main" id="{DD05A699-B263-4B65-ABBB-7104C75132DC}"/>
                </a:ext>
              </a:extLst>
            </p:cNvPr>
            <p:cNvSpPr/>
            <p:nvPr/>
          </p:nvSpPr>
          <p:spPr>
            <a:xfrm>
              <a:off x="5000449" y="4025400"/>
              <a:ext cx="600075" cy="514350"/>
            </a:xfrm>
            <a:custGeom>
              <a:avLst/>
              <a:gdLst/>
              <a:ahLst/>
              <a:cxnLst/>
              <a:rect l="l" t="t" r="r" b="b"/>
              <a:pathLst>
                <a:path w="600075" h="514350" extrusionOk="0">
                  <a:moveTo>
                    <a:pt x="79540" y="196687"/>
                  </a:moveTo>
                  <a:lnTo>
                    <a:pt x="239550" y="196687"/>
                  </a:lnTo>
                  <a:lnTo>
                    <a:pt x="239550" y="68177"/>
                  </a:lnTo>
                  <a:lnTo>
                    <a:pt x="360525" y="68177"/>
                  </a:lnTo>
                  <a:lnTo>
                    <a:pt x="360525" y="196687"/>
                  </a:lnTo>
                  <a:lnTo>
                    <a:pt x="520535" y="196687"/>
                  </a:lnTo>
                  <a:lnTo>
                    <a:pt x="520535" y="317663"/>
                  </a:lnTo>
                  <a:lnTo>
                    <a:pt x="360525" y="317663"/>
                  </a:lnTo>
                  <a:lnTo>
                    <a:pt x="360525" y="446173"/>
                  </a:lnTo>
                  <a:lnTo>
                    <a:pt x="239550" y="446173"/>
                  </a:lnTo>
                  <a:lnTo>
                    <a:pt x="239550" y="317663"/>
                  </a:lnTo>
                  <a:lnTo>
                    <a:pt x="79540" y="317663"/>
                  </a:lnTo>
                  <a:lnTo>
                    <a:pt x="79540" y="196687"/>
                  </a:lnTo>
                  <a:close/>
                </a:path>
              </a:pathLst>
            </a:custGeom>
            <a:solidFill>
              <a:schemeClr val="lt1"/>
            </a:solidFill>
            <a:ln w="12700" cap="flat" cmpd="sng">
              <a:solidFill>
                <a:schemeClr val="dk1"/>
              </a:solidFill>
              <a:prstDash val="solid"/>
              <a:miter lim="524288"/>
              <a:headEnd type="none" w="sm" len="sm"/>
              <a:tailEnd type="none" w="sm" len="sm"/>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None/>
              </a:pPr>
              <a:endParaRPr sz="2000" b="0" i="0" u="none">
                <a:solidFill>
                  <a:schemeClr val="dk1"/>
                </a:solidFill>
                <a:latin typeface="Arial"/>
                <a:ea typeface="Arial"/>
                <a:cs typeface="Arial"/>
                <a:sym typeface="Arial"/>
              </a:endParaRPr>
            </a:p>
          </p:txBody>
        </p:sp>
        <p:sp>
          <p:nvSpPr>
            <p:cNvPr id="22" name="Google Shape;371;p33">
              <a:extLst>
                <a:ext uri="{FF2B5EF4-FFF2-40B4-BE49-F238E27FC236}">
                  <a16:creationId xmlns:a16="http://schemas.microsoft.com/office/drawing/2014/main" id="{88AC2691-6025-4526-92BA-13EFF53F3C7A}"/>
                </a:ext>
              </a:extLst>
            </p:cNvPr>
            <p:cNvSpPr txBox="1"/>
            <p:nvPr/>
          </p:nvSpPr>
          <p:spPr>
            <a:xfrm>
              <a:off x="5570899" y="3682500"/>
              <a:ext cx="1400100" cy="12003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2000"/>
                <a:buFont typeface="Calibri"/>
                <a:buNone/>
              </a:pPr>
              <a:r>
                <a:rPr lang="en-US" b="1" dirty="0">
                  <a:latin typeface="Calibri"/>
                  <a:ea typeface="Calibri"/>
                  <a:cs typeface="Calibri"/>
                  <a:sym typeface="Calibri"/>
                </a:rPr>
                <a:t>Planning</a:t>
              </a:r>
              <a:endParaRPr dirty="0"/>
            </a:p>
          </p:txBody>
        </p:sp>
        <p:sp>
          <p:nvSpPr>
            <p:cNvPr id="23" name="Google Shape;372;p33">
              <a:extLst>
                <a:ext uri="{FF2B5EF4-FFF2-40B4-BE49-F238E27FC236}">
                  <a16:creationId xmlns:a16="http://schemas.microsoft.com/office/drawing/2014/main" id="{F111619F-BC4A-4367-9A23-6BC60E1D2635}"/>
                </a:ext>
              </a:extLst>
            </p:cNvPr>
            <p:cNvSpPr/>
            <p:nvPr/>
          </p:nvSpPr>
          <p:spPr>
            <a:xfrm rot="10800000">
              <a:off x="6977099" y="4025324"/>
              <a:ext cx="600000" cy="640638"/>
            </a:xfrm>
            <a:prstGeom prst="leftArrow">
              <a:avLst>
                <a:gd name="adj1" fmla="val 9257"/>
                <a:gd name="adj2" fmla="val 50000"/>
              </a:avLst>
            </a:prstGeom>
            <a:gradFill>
              <a:gsLst>
                <a:gs pos="0">
                  <a:srgbClr val="454545"/>
                </a:gs>
                <a:gs pos="50000">
                  <a:srgbClr val="000000"/>
                </a:gs>
                <a:gs pos="100000">
                  <a:srgbClr val="000000"/>
                </a:gs>
              </a:gsLst>
              <a:lin ang="5400012" scaled="0"/>
            </a:gradFill>
            <a:ln>
              <a:noFill/>
            </a:ln>
            <a:effectLst>
              <a:outerShdw blurRad="63500" dist="19050" dir="5400000">
                <a:srgbClr val="000000">
                  <a:alpha val="62750"/>
                </a:srgbClr>
              </a:outerShdw>
            </a:effectLst>
          </p:spPr>
          <p:txBody>
            <a:bodyPr spcFirstLastPara="1" wrap="square" lIns="91425" tIns="45700" rIns="91425" bIns="45700" anchor="ctr" anchorCtr="0">
              <a:noAutofit/>
            </a:bodyPr>
            <a:lstStyle/>
            <a:p>
              <a:pPr marL="0" marR="0" lvl="0" indent="0" algn="r" rtl="1">
                <a:lnSpc>
                  <a:spcPct val="100000"/>
                </a:lnSpc>
                <a:spcBef>
                  <a:spcPts val="0"/>
                </a:spcBef>
                <a:spcAft>
                  <a:spcPts val="0"/>
                </a:spcAft>
                <a:buNone/>
              </a:pPr>
              <a:endParaRPr sz="2000" b="0" i="0" u="none">
                <a:solidFill>
                  <a:schemeClr val="dk1"/>
                </a:solidFill>
                <a:latin typeface="Arial"/>
                <a:ea typeface="Arial"/>
                <a:cs typeface="Arial"/>
                <a:sym typeface="Arial"/>
              </a:endParaRPr>
            </a:p>
          </p:txBody>
        </p:sp>
        <p:sp>
          <p:nvSpPr>
            <p:cNvPr id="24" name="Google Shape;373;p33">
              <a:extLst>
                <a:ext uri="{FF2B5EF4-FFF2-40B4-BE49-F238E27FC236}">
                  <a16:creationId xmlns:a16="http://schemas.microsoft.com/office/drawing/2014/main" id="{DA040E48-2EED-4D04-A376-C925957CF7F4}"/>
                </a:ext>
              </a:extLst>
            </p:cNvPr>
            <p:cNvSpPr txBox="1"/>
            <p:nvPr/>
          </p:nvSpPr>
          <p:spPr>
            <a:xfrm>
              <a:off x="7689674" y="3682500"/>
              <a:ext cx="1400100" cy="1200300"/>
            </a:xfrm>
            <a:prstGeom prst="rect">
              <a:avLst/>
            </a:prstGeom>
            <a:solidFill>
              <a:schemeClr val="lt1"/>
            </a:solid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2000"/>
                <a:buFont typeface="Calibri"/>
                <a:buNone/>
              </a:pPr>
              <a:r>
                <a:rPr lang="en-US" b="1" dirty="0">
                  <a:latin typeface="Calibri"/>
                  <a:ea typeface="Calibri"/>
                  <a:cs typeface="Calibri"/>
                  <a:sym typeface="Calibri"/>
                </a:rPr>
                <a:t>Action</a:t>
              </a:r>
              <a:endParaRPr dirty="0"/>
            </a:p>
          </p:txBody>
        </p:sp>
      </p:grpSp>
      <p:sp>
        <p:nvSpPr>
          <p:cNvPr id="25" name="Google Shape;374;p33">
            <a:extLst>
              <a:ext uri="{FF2B5EF4-FFF2-40B4-BE49-F238E27FC236}">
                <a16:creationId xmlns:a16="http://schemas.microsoft.com/office/drawing/2014/main" id="{B4D4FF72-49EA-4048-98D6-9F8A61F7F9FE}"/>
              </a:ext>
            </a:extLst>
          </p:cNvPr>
          <p:cNvSpPr txBox="1"/>
          <p:nvPr/>
        </p:nvSpPr>
        <p:spPr>
          <a:xfrm>
            <a:off x="91440" y="253518"/>
            <a:ext cx="8831898" cy="889482"/>
          </a:xfrm>
          <a:prstGeom prst="rect">
            <a:avLst/>
          </a:prstGeom>
          <a:noFill/>
          <a:ln w="635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None/>
            </a:pPr>
            <a:endParaRPr sz="2000" b="0" i="0" u="none">
              <a:solidFill>
                <a:schemeClr val="dk1"/>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6" descr="תוצאת תמונה עבור צלפים עזה גדר"/>
          <p:cNvPicPr>
            <a:picLocks noChangeAspect="1" noChangeArrowheads="1"/>
          </p:cNvPicPr>
          <p:nvPr/>
        </p:nvPicPr>
        <p:blipFill>
          <a:blip r:embed="rId2"/>
          <a:srcRect/>
          <a:stretch>
            <a:fillRect/>
          </a:stretch>
        </p:blipFill>
        <p:spPr bwMode="auto">
          <a:xfrm>
            <a:off x="262481" y="1143000"/>
            <a:ext cx="3505200" cy="2209800"/>
          </a:xfrm>
          <a:prstGeom prst="rect">
            <a:avLst/>
          </a:prstGeom>
          <a:noFill/>
          <a:ln>
            <a:solidFill>
              <a:schemeClr val="tx1"/>
            </a:solidFill>
          </a:ln>
        </p:spPr>
      </p:pic>
      <p:pic>
        <p:nvPicPr>
          <p:cNvPr id="27" name="Picture 26" descr="יושבים בחוץ.jpg"/>
          <p:cNvPicPr>
            <a:picLocks noChangeAspect="1"/>
          </p:cNvPicPr>
          <p:nvPr/>
        </p:nvPicPr>
        <p:blipFill>
          <a:blip r:embed="rId3" cstate="print"/>
          <a:stretch>
            <a:fillRect/>
          </a:stretch>
        </p:blipFill>
        <p:spPr>
          <a:xfrm>
            <a:off x="5122539" y="3683000"/>
            <a:ext cx="3276600" cy="2209800"/>
          </a:xfrm>
          <a:prstGeom prst="rect">
            <a:avLst/>
          </a:prstGeom>
          <a:noFill/>
          <a:ln>
            <a:solidFill>
              <a:schemeClr val="tx1"/>
            </a:solidFill>
          </a:ln>
        </p:spPr>
      </p:pic>
      <p:pic>
        <p:nvPicPr>
          <p:cNvPr id="5126" name="Picture 6" descr="תוצאת תמונה עבור איתי וירוב גדי אייזנקוט עזה"/>
          <p:cNvPicPr>
            <a:picLocks noChangeAspect="1" noChangeArrowheads="1"/>
          </p:cNvPicPr>
          <p:nvPr/>
        </p:nvPicPr>
        <p:blipFill>
          <a:blip r:embed="rId4" cstate="print"/>
          <a:srcRect/>
          <a:stretch>
            <a:fillRect/>
          </a:stretch>
        </p:blipFill>
        <p:spPr bwMode="auto">
          <a:xfrm>
            <a:off x="2971800" y="2057400"/>
            <a:ext cx="3283233" cy="2252663"/>
          </a:xfrm>
          <a:prstGeom prst="rect">
            <a:avLst/>
          </a:prstGeom>
          <a:noFill/>
        </p:spPr>
      </p:pic>
      <p:pic>
        <p:nvPicPr>
          <p:cNvPr id="5128" name="Picture 8" descr="תוצאת תמונה עבור פלסטינים פרצו את הגדר"/>
          <p:cNvPicPr>
            <a:picLocks noChangeAspect="1" noChangeArrowheads="1"/>
          </p:cNvPicPr>
          <p:nvPr/>
        </p:nvPicPr>
        <p:blipFill>
          <a:blip r:embed="rId5"/>
          <a:srcRect/>
          <a:stretch>
            <a:fillRect/>
          </a:stretch>
        </p:blipFill>
        <p:spPr bwMode="auto">
          <a:xfrm>
            <a:off x="634480" y="3727450"/>
            <a:ext cx="2979558" cy="1828800"/>
          </a:xfrm>
          <a:prstGeom prst="rect">
            <a:avLst/>
          </a:prstGeom>
          <a:noFill/>
        </p:spPr>
      </p:pic>
      <p:grpSp>
        <p:nvGrpSpPr>
          <p:cNvPr id="29" name="Google Shape;366;p33">
            <a:extLst>
              <a:ext uri="{FF2B5EF4-FFF2-40B4-BE49-F238E27FC236}">
                <a16:creationId xmlns:a16="http://schemas.microsoft.com/office/drawing/2014/main" id="{5068E480-1970-4746-8FCC-D61B82A866CC}"/>
              </a:ext>
            </a:extLst>
          </p:cNvPr>
          <p:cNvGrpSpPr/>
          <p:nvPr/>
        </p:nvGrpSpPr>
        <p:grpSpPr>
          <a:xfrm>
            <a:off x="203959" y="320040"/>
            <a:ext cx="8579461" cy="681209"/>
            <a:chOff x="1575249" y="3682500"/>
            <a:chExt cx="7514525" cy="1200363"/>
          </a:xfrm>
        </p:grpSpPr>
        <p:sp>
          <p:nvSpPr>
            <p:cNvPr id="30" name="Google Shape;367;p33">
              <a:extLst>
                <a:ext uri="{FF2B5EF4-FFF2-40B4-BE49-F238E27FC236}">
                  <a16:creationId xmlns:a16="http://schemas.microsoft.com/office/drawing/2014/main" id="{63C11F6E-B26A-420F-A764-AA3EDC04B52C}"/>
                </a:ext>
              </a:extLst>
            </p:cNvPr>
            <p:cNvSpPr txBox="1"/>
            <p:nvPr/>
          </p:nvSpPr>
          <p:spPr>
            <a:xfrm>
              <a:off x="1575249" y="3682563"/>
              <a:ext cx="1448700" cy="12003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2000"/>
                <a:buFont typeface="Calibri"/>
                <a:buNone/>
              </a:pPr>
              <a:r>
                <a:rPr lang="en-US" b="1" dirty="0">
                  <a:latin typeface="Calibri"/>
                  <a:ea typeface="Calibri"/>
                  <a:cs typeface="Calibri"/>
                  <a:sym typeface="Calibri"/>
                </a:rPr>
                <a:t>Environment</a:t>
              </a:r>
              <a:r>
                <a:rPr lang="en-US" sz="1800" b="1" dirty="0">
                  <a:latin typeface="Calibri"/>
                  <a:ea typeface="Calibri"/>
                  <a:cs typeface="Calibri"/>
                  <a:sym typeface="Calibri"/>
                </a:rPr>
                <a:t> </a:t>
              </a:r>
              <a:endParaRPr sz="1800" dirty="0"/>
            </a:p>
          </p:txBody>
        </p:sp>
        <p:sp>
          <p:nvSpPr>
            <p:cNvPr id="31" name="Google Shape;368;p33">
              <a:extLst>
                <a:ext uri="{FF2B5EF4-FFF2-40B4-BE49-F238E27FC236}">
                  <a16:creationId xmlns:a16="http://schemas.microsoft.com/office/drawing/2014/main" id="{BC249EAD-DFDA-423A-9715-48FD6B91548B}"/>
                </a:ext>
              </a:extLst>
            </p:cNvPr>
            <p:cNvSpPr/>
            <p:nvPr/>
          </p:nvSpPr>
          <p:spPr>
            <a:xfrm>
              <a:off x="3023799" y="4025400"/>
              <a:ext cx="600075" cy="514350"/>
            </a:xfrm>
            <a:custGeom>
              <a:avLst/>
              <a:gdLst/>
              <a:ahLst/>
              <a:cxnLst/>
              <a:rect l="l" t="t" r="r" b="b"/>
              <a:pathLst>
                <a:path w="600075" h="514350" extrusionOk="0">
                  <a:moveTo>
                    <a:pt x="79540" y="196687"/>
                  </a:moveTo>
                  <a:lnTo>
                    <a:pt x="239550" y="196687"/>
                  </a:lnTo>
                  <a:lnTo>
                    <a:pt x="239550" y="68177"/>
                  </a:lnTo>
                  <a:lnTo>
                    <a:pt x="360525" y="68177"/>
                  </a:lnTo>
                  <a:lnTo>
                    <a:pt x="360525" y="196687"/>
                  </a:lnTo>
                  <a:lnTo>
                    <a:pt x="520535" y="196687"/>
                  </a:lnTo>
                  <a:lnTo>
                    <a:pt x="520535" y="317663"/>
                  </a:lnTo>
                  <a:lnTo>
                    <a:pt x="360525" y="317663"/>
                  </a:lnTo>
                  <a:lnTo>
                    <a:pt x="360525" y="446173"/>
                  </a:lnTo>
                  <a:lnTo>
                    <a:pt x="239550" y="446173"/>
                  </a:lnTo>
                  <a:lnTo>
                    <a:pt x="239550" y="317663"/>
                  </a:lnTo>
                  <a:lnTo>
                    <a:pt x="79540" y="317663"/>
                  </a:lnTo>
                  <a:lnTo>
                    <a:pt x="79540" y="196687"/>
                  </a:lnTo>
                  <a:close/>
                </a:path>
              </a:pathLst>
            </a:custGeom>
            <a:solidFill>
              <a:schemeClr val="lt1"/>
            </a:solidFill>
            <a:ln w="12700" cap="flat" cmpd="sng">
              <a:solidFill>
                <a:schemeClr val="dk1"/>
              </a:solidFill>
              <a:prstDash val="solid"/>
              <a:miter lim="524288"/>
              <a:headEnd type="none" w="sm" len="sm"/>
              <a:tailEnd type="none" w="sm" len="sm"/>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None/>
              </a:pPr>
              <a:endParaRPr sz="2000" b="0" i="0" u="none">
                <a:solidFill>
                  <a:schemeClr val="dk1"/>
                </a:solidFill>
                <a:latin typeface="Arial"/>
                <a:ea typeface="Arial"/>
                <a:cs typeface="Arial"/>
                <a:sym typeface="Arial"/>
              </a:endParaRPr>
            </a:p>
          </p:txBody>
        </p:sp>
        <p:sp>
          <p:nvSpPr>
            <p:cNvPr id="32" name="Google Shape;369;p33">
              <a:extLst>
                <a:ext uri="{FF2B5EF4-FFF2-40B4-BE49-F238E27FC236}">
                  <a16:creationId xmlns:a16="http://schemas.microsoft.com/office/drawing/2014/main" id="{54D937BD-8415-4BAD-9B13-1633043BB302}"/>
                </a:ext>
              </a:extLst>
            </p:cNvPr>
            <p:cNvSpPr txBox="1"/>
            <p:nvPr/>
          </p:nvSpPr>
          <p:spPr>
            <a:xfrm>
              <a:off x="3597299" y="3682500"/>
              <a:ext cx="1400100" cy="12003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2000"/>
                <a:buFont typeface="Calibri"/>
                <a:buNone/>
              </a:pPr>
              <a:r>
                <a:rPr lang="en-US" b="1" dirty="0">
                  <a:latin typeface="Calibri"/>
                  <a:ea typeface="Calibri"/>
                  <a:cs typeface="Calibri"/>
                  <a:sym typeface="Calibri"/>
                </a:rPr>
                <a:t>Understanding</a:t>
              </a:r>
              <a:endParaRPr dirty="0"/>
            </a:p>
          </p:txBody>
        </p:sp>
        <p:sp>
          <p:nvSpPr>
            <p:cNvPr id="35" name="Google Shape;370;p33">
              <a:extLst>
                <a:ext uri="{FF2B5EF4-FFF2-40B4-BE49-F238E27FC236}">
                  <a16:creationId xmlns:a16="http://schemas.microsoft.com/office/drawing/2014/main" id="{7D86E4AF-3CD3-44B0-AF72-BAB5DB86B39D}"/>
                </a:ext>
              </a:extLst>
            </p:cNvPr>
            <p:cNvSpPr/>
            <p:nvPr/>
          </p:nvSpPr>
          <p:spPr>
            <a:xfrm>
              <a:off x="5000449" y="4025400"/>
              <a:ext cx="600075" cy="514350"/>
            </a:xfrm>
            <a:custGeom>
              <a:avLst/>
              <a:gdLst/>
              <a:ahLst/>
              <a:cxnLst/>
              <a:rect l="l" t="t" r="r" b="b"/>
              <a:pathLst>
                <a:path w="600075" h="514350" extrusionOk="0">
                  <a:moveTo>
                    <a:pt x="79540" y="196687"/>
                  </a:moveTo>
                  <a:lnTo>
                    <a:pt x="239550" y="196687"/>
                  </a:lnTo>
                  <a:lnTo>
                    <a:pt x="239550" y="68177"/>
                  </a:lnTo>
                  <a:lnTo>
                    <a:pt x="360525" y="68177"/>
                  </a:lnTo>
                  <a:lnTo>
                    <a:pt x="360525" y="196687"/>
                  </a:lnTo>
                  <a:lnTo>
                    <a:pt x="520535" y="196687"/>
                  </a:lnTo>
                  <a:lnTo>
                    <a:pt x="520535" y="317663"/>
                  </a:lnTo>
                  <a:lnTo>
                    <a:pt x="360525" y="317663"/>
                  </a:lnTo>
                  <a:lnTo>
                    <a:pt x="360525" y="446173"/>
                  </a:lnTo>
                  <a:lnTo>
                    <a:pt x="239550" y="446173"/>
                  </a:lnTo>
                  <a:lnTo>
                    <a:pt x="239550" y="317663"/>
                  </a:lnTo>
                  <a:lnTo>
                    <a:pt x="79540" y="317663"/>
                  </a:lnTo>
                  <a:lnTo>
                    <a:pt x="79540" y="196687"/>
                  </a:lnTo>
                  <a:close/>
                </a:path>
              </a:pathLst>
            </a:custGeom>
            <a:solidFill>
              <a:schemeClr val="lt1"/>
            </a:solidFill>
            <a:ln w="12700" cap="flat" cmpd="sng">
              <a:solidFill>
                <a:schemeClr val="dk1"/>
              </a:solidFill>
              <a:prstDash val="solid"/>
              <a:miter lim="524288"/>
              <a:headEnd type="none" w="sm" len="sm"/>
              <a:tailEnd type="none" w="sm" len="sm"/>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None/>
              </a:pPr>
              <a:endParaRPr sz="2000" b="0" i="0" u="none">
                <a:solidFill>
                  <a:schemeClr val="dk1"/>
                </a:solidFill>
                <a:latin typeface="Arial"/>
                <a:ea typeface="Arial"/>
                <a:cs typeface="Arial"/>
                <a:sym typeface="Arial"/>
              </a:endParaRPr>
            </a:p>
          </p:txBody>
        </p:sp>
        <p:sp>
          <p:nvSpPr>
            <p:cNvPr id="44" name="Google Shape;371;p33">
              <a:extLst>
                <a:ext uri="{FF2B5EF4-FFF2-40B4-BE49-F238E27FC236}">
                  <a16:creationId xmlns:a16="http://schemas.microsoft.com/office/drawing/2014/main" id="{DF0BF8E8-BF75-41B6-BF2A-4E1DD2E513A1}"/>
                </a:ext>
              </a:extLst>
            </p:cNvPr>
            <p:cNvSpPr txBox="1"/>
            <p:nvPr/>
          </p:nvSpPr>
          <p:spPr>
            <a:xfrm>
              <a:off x="5570899" y="3682500"/>
              <a:ext cx="1400100" cy="12003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2000"/>
                <a:buFont typeface="Calibri"/>
                <a:buNone/>
              </a:pPr>
              <a:r>
                <a:rPr lang="en-US" b="1" dirty="0">
                  <a:latin typeface="Calibri"/>
                  <a:ea typeface="Calibri"/>
                  <a:cs typeface="Calibri"/>
                  <a:sym typeface="Calibri"/>
                </a:rPr>
                <a:t>Planning</a:t>
              </a:r>
              <a:endParaRPr dirty="0"/>
            </a:p>
          </p:txBody>
        </p:sp>
        <p:sp>
          <p:nvSpPr>
            <p:cNvPr id="45" name="Google Shape;372;p33">
              <a:extLst>
                <a:ext uri="{FF2B5EF4-FFF2-40B4-BE49-F238E27FC236}">
                  <a16:creationId xmlns:a16="http://schemas.microsoft.com/office/drawing/2014/main" id="{79FB6142-485B-4492-B41F-32B31D246AB8}"/>
                </a:ext>
              </a:extLst>
            </p:cNvPr>
            <p:cNvSpPr/>
            <p:nvPr/>
          </p:nvSpPr>
          <p:spPr>
            <a:xfrm rot="10800000">
              <a:off x="6977099" y="4025324"/>
              <a:ext cx="600000" cy="640638"/>
            </a:xfrm>
            <a:prstGeom prst="leftArrow">
              <a:avLst>
                <a:gd name="adj1" fmla="val 9257"/>
                <a:gd name="adj2" fmla="val 50000"/>
              </a:avLst>
            </a:prstGeom>
            <a:gradFill>
              <a:gsLst>
                <a:gs pos="0">
                  <a:srgbClr val="454545"/>
                </a:gs>
                <a:gs pos="50000">
                  <a:srgbClr val="000000"/>
                </a:gs>
                <a:gs pos="100000">
                  <a:srgbClr val="000000"/>
                </a:gs>
              </a:gsLst>
              <a:lin ang="5400012" scaled="0"/>
            </a:gradFill>
            <a:ln>
              <a:noFill/>
            </a:ln>
            <a:effectLst>
              <a:outerShdw blurRad="63500" dist="19050" dir="5400000">
                <a:srgbClr val="000000">
                  <a:alpha val="62750"/>
                </a:srgbClr>
              </a:outerShdw>
            </a:effectLst>
          </p:spPr>
          <p:txBody>
            <a:bodyPr spcFirstLastPara="1" wrap="square" lIns="91425" tIns="45700" rIns="91425" bIns="45700" anchor="ctr" anchorCtr="0">
              <a:noAutofit/>
            </a:bodyPr>
            <a:lstStyle/>
            <a:p>
              <a:pPr marL="0" marR="0" lvl="0" indent="0" algn="r" rtl="1">
                <a:lnSpc>
                  <a:spcPct val="100000"/>
                </a:lnSpc>
                <a:spcBef>
                  <a:spcPts val="0"/>
                </a:spcBef>
                <a:spcAft>
                  <a:spcPts val="0"/>
                </a:spcAft>
                <a:buNone/>
              </a:pPr>
              <a:endParaRPr sz="2000" b="0" i="0" u="none">
                <a:solidFill>
                  <a:schemeClr val="dk1"/>
                </a:solidFill>
                <a:latin typeface="Arial"/>
                <a:ea typeface="Arial"/>
                <a:cs typeface="Arial"/>
                <a:sym typeface="Arial"/>
              </a:endParaRPr>
            </a:p>
          </p:txBody>
        </p:sp>
        <p:sp>
          <p:nvSpPr>
            <p:cNvPr id="46" name="Google Shape;373;p33">
              <a:extLst>
                <a:ext uri="{FF2B5EF4-FFF2-40B4-BE49-F238E27FC236}">
                  <a16:creationId xmlns:a16="http://schemas.microsoft.com/office/drawing/2014/main" id="{62DE952C-BFCD-4509-BD1E-76F8646BC1FB}"/>
                </a:ext>
              </a:extLst>
            </p:cNvPr>
            <p:cNvSpPr txBox="1"/>
            <p:nvPr/>
          </p:nvSpPr>
          <p:spPr>
            <a:xfrm>
              <a:off x="7689674" y="3682500"/>
              <a:ext cx="1400100" cy="1200300"/>
            </a:xfrm>
            <a:prstGeom prst="rect">
              <a:avLst/>
            </a:prstGeom>
            <a:solidFill>
              <a:schemeClr val="lt1"/>
            </a:solid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2000"/>
                <a:buFont typeface="Calibri"/>
                <a:buNone/>
              </a:pPr>
              <a:r>
                <a:rPr lang="en-US" b="1" dirty="0">
                  <a:latin typeface="Calibri"/>
                  <a:ea typeface="Calibri"/>
                  <a:cs typeface="Calibri"/>
                  <a:sym typeface="Calibri"/>
                </a:rPr>
                <a:t>Action</a:t>
              </a:r>
              <a:endParaRPr dirty="0"/>
            </a:p>
          </p:txBody>
        </p:sp>
      </p:grpSp>
      <p:sp>
        <p:nvSpPr>
          <p:cNvPr id="47" name="Google Shape;374;p33">
            <a:extLst>
              <a:ext uri="{FF2B5EF4-FFF2-40B4-BE49-F238E27FC236}">
                <a16:creationId xmlns:a16="http://schemas.microsoft.com/office/drawing/2014/main" id="{E33FEE63-2623-411E-8CF4-A54BC1B97624}"/>
              </a:ext>
            </a:extLst>
          </p:cNvPr>
          <p:cNvSpPr txBox="1"/>
          <p:nvPr/>
        </p:nvSpPr>
        <p:spPr>
          <a:xfrm>
            <a:off x="91440" y="253518"/>
            <a:ext cx="8823960" cy="813282"/>
          </a:xfrm>
          <a:prstGeom prst="rect">
            <a:avLst/>
          </a:prstGeom>
          <a:noFill/>
          <a:ln w="635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None/>
            </a:pPr>
            <a:endParaRPr sz="2000" b="0" i="0" u="none">
              <a:solidFill>
                <a:schemeClr val="dk1"/>
              </a:solidFill>
              <a:latin typeface="Arial"/>
              <a:ea typeface="Arial"/>
              <a:cs typeface="Arial"/>
              <a:sym typeface="Arial"/>
            </a:endParaRPr>
          </a:p>
        </p:txBody>
      </p:sp>
      <p:grpSp>
        <p:nvGrpSpPr>
          <p:cNvPr id="48" name="Google Shape;366;p33">
            <a:extLst>
              <a:ext uri="{FF2B5EF4-FFF2-40B4-BE49-F238E27FC236}">
                <a16:creationId xmlns:a16="http://schemas.microsoft.com/office/drawing/2014/main" id="{BAA7BA66-F1F2-49F3-9F1E-1B6F2A07911C}"/>
              </a:ext>
            </a:extLst>
          </p:cNvPr>
          <p:cNvGrpSpPr/>
          <p:nvPr/>
        </p:nvGrpSpPr>
        <p:grpSpPr>
          <a:xfrm>
            <a:off x="2330754" y="6094166"/>
            <a:ext cx="6512319" cy="629179"/>
            <a:chOff x="1575249" y="3682500"/>
            <a:chExt cx="7473671" cy="1200363"/>
          </a:xfrm>
        </p:grpSpPr>
        <p:sp>
          <p:nvSpPr>
            <p:cNvPr id="49" name="Google Shape;367;p33">
              <a:extLst>
                <a:ext uri="{FF2B5EF4-FFF2-40B4-BE49-F238E27FC236}">
                  <a16:creationId xmlns:a16="http://schemas.microsoft.com/office/drawing/2014/main" id="{947953E8-29F0-4687-800C-EF47C1FF45A5}"/>
                </a:ext>
              </a:extLst>
            </p:cNvPr>
            <p:cNvSpPr txBox="1"/>
            <p:nvPr/>
          </p:nvSpPr>
          <p:spPr>
            <a:xfrm>
              <a:off x="1575249" y="3682563"/>
              <a:ext cx="1448700" cy="12003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2000"/>
                <a:buFont typeface="Calibri"/>
                <a:buNone/>
              </a:pPr>
              <a:r>
                <a:rPr lang="en-US" sz="1200" b="1" dirty="0">
                  <a:latin typeface="Calibri"/>
                  <a:ea typeface="Calibri"/>
                  <a:cs typeface="Calibri"/>
                  <a:sym typeface="Calibri"/>
                </a:rPr>
                <a:t>Environment </a:t>
              </a:r>
              <a:endParaRPr sz="1200" dirty="0"/>
            </a:p>
          </p:txBody>
        </p:sp>
        <p:sp>
          <p:nvSpPr>
            <p:cNvPr id="50" name="Google Shape;368;p33">
              <a:extLst>
                <a:ext uri="{FF2B5EF4-FFF2-40B4-BE49-F238E27FC236}">
                  <a16:creationId xmlns:a16="http://schemas.microsoft.com/office/drawing/2014/main" id="{D073B9ED-6680-4DFA-93BE-91D5879F4120}"/>
                </a:ext>
              </a:extLst>
            </p:cNvPr>
            <p:cNvSpPr/>
            <p:nvPr/>
          </p:nvSpPr>
          <p:spPr>
            <a:xfrm>
              <a:off x="3023799" y="4025400"/>
              <a:ext cx="600075" cy="514350"/>
            </a:xfrm>
            <a:custGeom>
              <a:avLst/>
              <a:gdLst/>
              <a:ahLst/>
              <a:cxnLst/>
              <a:rect l="l" t="t" r="r" b="b"/>
              <a:pathLst>
                <a:path w="600075" h="514350" extrusionOk="0">
                  <a:moveTo>
                    <a:pt x="79540" y="196687"/>
                  </a:moveTo>
                  <a:lnTo>
                    <a:pt x="239550" y="196687"/>
                  </a:lnTo>
                  <a:lnTo>
                    <a:pt x="239550" y="68177"/>
                  </a:lnTo>
                  <a:lnTo>
                    <a:pt x="360525" y="68177"/>
                  </a:lnTo>
                  <a:lnTo>
                    <a:pt x="360525" y="196687"/>
                  </a:lnTo>
                  <a:lnTo>
                    <a:pt x="520535" y="196687"/>
                  </a:lnTo>
                  <a:lnTo>
                    <a:pt x="520535" y="317663"/>
                  </a:lnTo>
                  <a:lnTo>
                    <a:pt x="360525" y="317663"/>
                  </a:lnTo>
                  <a:lnTo>
                    <a:pt x="360525" y="446173"/>
                  </a:lnTo>
                  <a:lnTo>
                    <a:pt x="239550" y="446173"/>
                  </a:lnTo>
                  <a:lnTo>
                    <a:pt x="239550" y="317663"/>
                  </a:lnTo>
                  <a:lnTo>
                    <a:pt x="79540" y="317663"/>
                  </a:lnTo>
                  <a:lnTo>
                    <a:pt x="79540" y="196687"/>
                  </a:lnTo>
                  <a:close/>
                </a:path>
              </a:pathLst>
            </a:custGeom>
            <a:solidFill>
              <a:schemeClr val="lt1"/>
            </a:solidFill>
            <a:ln w="12700" cap="flat" cmpd="sng">
              <a:solidFill>
                <a:schemeClr val="dk1"/>
              </a:solidFill>
              <a:prstDash val="solid"/>
              <a:miter lim="524288"/>
              <a:headEnd type="none" w="sm" len="sm"/>
              <a:tailEnd type="none" w="sm" len="sm"/>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None/>
              </a:pPr>
              <a:endParaRPr sz="1200" b="0" i="0" u="none">
                <a:solidFill>
                  <a:schemeClr val="dk1"/>
                </a:solidFill>
                <a:latin typeface="Arial"/>
                <a:ea typeface="Arial"/>
                <a:cs typeface="Arial"/>
                <a:sym typeface="Arial"/>
              </a:endParaRPr>
            </a:p>
          </p:txBody>
        </p:sp>
        <p:sp>
          <p:nvSpPr>
            <p:cNvPr id="51" name="Google Shape;369;p33">
              <a:extLst>
                <a:ext uri="{FF2B5EF4-FFF2-40B4-BE49-F238E27FC236}">
                  <a16:creationId xmlns:a16="http://schemas.microsoft.com/office/drawing/2014/main" id="{3C35370F-1AB2-4A14-91F6-FD8EE8F6643F}"/>
                </a:ext>
              </a:extLst>
            </p:cNvPr>
            <p:cNvSpPr txBox="1"/>
            <p:nvPr/>
          </p:nvSpPr>
          <p:spPr>
            <a:xfrm>
              <a:off x="3597299" y="3682500"/>
              <a:ext cx="1400100" cy="12003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2000"/>
                <a:buFont typeface="Calibri"/>
                <a:buNone/>
              </a:pPr>
              <a:r>
                <a:rPr lang="en-US" sz="1200" b="1" dirty="0">
                  <a:latin typeface="Calibri"/>
                  <a:ea typeface="Calibri"/>
                  <a:cs typeface="Calibri"/>
                  <a:sym typeface="Calibri"/>
                </a:rPr>
                <a:t>Understanding</a:t>
              </a:r>
              <a:endParaRPr sz="1200" dirty="0"/>
            </a:p>
          </p:txBody>
        </p:sp>
        <p:sp>
          <p:nvSpPr>
            <p:cNvPr id="52" name="Google Shape;370;p33">
              <a:extLst>
                <a:ext uri="{FF2B5EF4-FFF2-40B4-BE49-F238E27FC236}">
                  <a16:creationId xmlns:a16="http://schemas.microsoft.com/office/drawing/2014/main" id="{F3D0202B-2F1C-49EA-85CD-5C9348016629}"/>
                </a:ext>
              </a:extLst>
            </p:cNvPr>
            <p:cNvSpPr/>
            <p:nvPr/>
          </p:nvSpPr>
          <p:spPr>
            <a:xfrm>
              <a:off x="5000449" y="4025400"/>
              <a:ext cx="600075" cy="514350"/>
            </a:xfrm>
            <a:custGeom>
              <a:avLst/>
              <a:gdLst/>
              <a:ahLst/>
              <a:cxnLst/>
              <a:rect l="l" t="t" r="r" b="b"/>
              <a:pathLst>
                <a:path w="600075" h="514350" extrusionOk="0">
                  <a:moveTo>
                    <a:pt x="79540" y="196687"/>
                  </a:moveTo>
                  <a:lnTo>
                    <a:pt x="239550" y="196687"/>
                  </a:lnTo>
                  <a:lnTo>
                    <a:pt x="239550" y="68177"/>
                  </a:lnTo>
                  <a:lnTo>
                    <a:pt x="360525" y="68177"/>
                  </a:lnTo>
                  <a:lnTo>
                    <a:pt x="360525" y="196687"/>
                  </a:lnTo>
                  <a:lnTo>
                    <a:pt x="520535" y="196687"/>
                  </a:lnTo>
                  <a:lnTo>
                    <a:pt x="520535" y="317663"/>
                  </a:lnTo>
                  <a:lnTo>
                    <a:pt x="360525" y="317663"/>
                  </a:lnTo>
                  <a:lnTo>
                    <a:pt x="360525" y="446173"/>
                  </a:lnTo>
                  <a:lnTo>
                    <a:pt x="239550" y="446173"/>
                  </a:lnTo>
                  <a:lnTo>
                    <a:pt x="239550" y="317663"/>
                  </a:lnTo>
                  <a:lnTo>
                    <a:pt x="79540" y="317663"/>
                  </a:lnTo>
                  <a:lnTo>
                    <a:pt x="79540" y="196687"/>
                  </a:lnTo>
                  <a:close/>
                </a:path>
              </a:pathLst>
            </a:custGeom>
            <a:solidFill>
              <a:schemeClr val="lt1"/>
            </a:solidFill>
            <a:ln w="12700" cap="flat" cmpd="sng">
              <a:solidFill>
                <a:schemeClr val="dk1"/>
              </a:solidFill>
              <a:prstDash val="solid"/>
              <a:miter lim="524288"/>
              <a:headEnd type="none" w="sm" len="sm"/>
              <a:tailEnd type="none" w="sm" len="sm"/>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None/>
              </a:pPr>
              <a:endParaRPr sz="1200" b="0" i="0" u="none">
                <a:solidFill>
                  <a:schemeClr val="dk1"/>
                </a:solidFill>
                <a:latin typeface="Arial"/>
                <a:ea typeface="Arial"/>
                <a:cs typeface="Arial"/>
                <a:sym typeface="Arial"/>
              </a:endParaRPr>
            </a:p>
          </p:txBody>
        </p:sp>
        <p:sp>
          <p:nvSpPr>
            <p:cNvPr id="53" name="Google Shape;371;p33">
              <a:extLst>
                <a:ext uri="{FF2B5EF4-FFF2-40B4-BE49-F238E27FC236}">
                  <a16:creationId xmlns:a16="http://schemas.microsoft.com/office/drawing/2014/main" id="{0ABE7DE3-5BAC-452B-9828-93A6B49320BB}"/>
                </a:ext>
              </a:extLst>
            </p:cNvPr>
            <p:cNvSpPr txBox="1"/>
            <p:nvPr/>
          </p:nvSpPr>
          <p:spPr>
            <a:xfrm>
              <a:off x="5570899" y="3682500"/>
              <a:ext cx="1400100" cy="12003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2000"/>
                <a:buFont typeface="Calibri"/>
                <a:buNone/>
              </a:pPr>
              <a:r>
                <a:rPr lang="en-US" sz="1200" b="1" dirty="0">
                  <a:latin typeface="Calibri"/>
                  <a:ea typeface="Calibri"/>
                  <a:cs typeface="Calibri"/>
                  <a:sym typeface="Calibri"/>
                </a:rPr>
                <a:t>Planning</a:t>
              </a:r>
              <a:endParaRPr sz="1200" dirty="0"/>
            </a:p>
          </p:txBody>
        </p:sp>
        <p:sp>
          <p:nvSpPr>
            <p:cNvPr id="54" name="Google Shape;372;p33">
              <a:extLst>
                <a:ext uri="{FF2B5EF4-FFF2-40B4-BE49-F238E27FC236}">
                  <a16:creationId xmlns:a16="http://schemas.microsoft.com/office/drawing/2014/main" id="{AB8A3696-EA67-4899-8BEB-6F74E5544661}"/>
                </a:ext>
              </a:extLst>
            </p:cNvPr>
            <p:cNvSpPr/>
            <p:nvPr/>
          </p:nvSpPr>
          <p:spPr>
            <a:xfrm rot="10800000">
              <a:off x="6977099" y="4025325"/>
              <a:ext cx="600000" cy="514500"/>
            </a:xfrm>
            <a:prstGeom prst="leftArrow">
              <a:avLst>
                <a:gd name="adj1" fmla="val 9257"/>
                <a:gd name="adj2" fmla="val 50000"/>
              </a:avLst>
            </a:prstGeom>
            <a:gradFill>
              <a:gsLst>
                <a:gs pos="0">
                  <a:srgbClr val="454545"/>
                </a:gs>
                <a:gs pos="50000">
                  <a:srgbClr val="000000"/>
                </a:gs>
                <a:gs pos="100000">
                  <a:srgbClr val="000000"/>
                </a:gs>
              </a:gsLst>
              <a:lin ang="5400012" scaled="0"/>
            </a:gradFill>
            <a:ln>
              <a:noFill/>
            </a:ln>
            <a:effectLst>
              <a:outerShdw blurRad="63500" dist="19050" dir="5400000">
                <a:srgbClr val="000000">
                  <a:alpha val="62750"/>
                </a:srgbClr>
              </a:outerShdw>
            </a:effectLst>
          </p:spPr>
          <p:txBody>
            <a:bodyPr spcFirstLastPara="1" wrap="square" lIns="91425" tIns="45700" rIns="91425" bIns="45700" anchor="ctr" anchorCtr="0">
              <a:noAutofit/>
            </a:bodyPr>
            <a:lstStyle/>
            <a:p>
              <a:pPr marL="0" marR="0" lvl="0" indent="0" algn="r" rtl="1">
                <a:lnSpc>
                  <a:spcPct val="100000"/>
                </a:lnSpc>
                <a:spcBef>
                  <a:spcPts val="0"/>
                </a:spcBef>
                <a:spcAft>
                  <a:spcPts val="0"/>
                </a:spcAft>
                <a:buNone/>
              </a:pPr>
              <a:endParaRPr sz="1200" b="0" i="0" u="none">
                <a:solidFill>
                  <a:schemeClr val="dk1"/>
                </a:solidFill>
                <a:latin typeface="Arial"/>
                <a:ea typeface="Arial"/>
                <a:cs typeface="Arial"/>
                <a:sym typeface="Arial"/>
              </a:endParaRPr>
            </a:p>
          </p:txBody>
        </p:sp>
        <p:sp>
          <p:nvSpPr>
            <p:cNvPr id="55" name="Google Shape;373;p33">
              <a:extLst>
                <a:ext uri="{FF2B5EF4-FFF2-40B4-BE49-F238E27FC236}">
                  <a16:creationId xmlns:a16="http://schemas.microsoft.com/office/drawing/2014/main" id="{BE84A41A-933D-454D-930C-D5B9B57BC3D0}"/>
                </a:ext>
              </a:extLst>
            </p:cNvPr>
            <p:cNvSpPr txBox="1"/>
            <p:nvPr/>
          </p:nvSpPr>
          <p:spPr>
            <a:xfrm>
              <a:off x="7648820" y="3682500"/>
              <a:ext cx="1400100" cy="1200300"/>
            </a:xfrm>
            <a:prstGeom prst="rect">
              <a:avLst/>
            </a:prstGeom>
            <a:solidFill>
              <a:schemeClr val="lt1"/>
            </a:solid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2000"/>
                <a:buFont typeface="Calibri"/>
                <a:buNone/>
              </a:pPr>
              <a:r>
                <a:rPr lang="en-US" sz="1200" b="1" dirty="0">
                  <a:latin typeface="Calibri"/>
                  <a:ea typeface="Calibri"/>
                  <a:cs typeface="Calibri"/>
                  <a:sym typeface="Calibri"/>
                </a:rPr>
                <a:t>Action</a:t>
              </a:r>
              <a:endParaRPr sz="1200" dirty="0"/>
            </a:p>
          </p:txBody>
        </p:sp>
      </p:grpSp>
      <p:sp>
        <p:nvSpPr>
          <p:cNvPr id="56" name="Google Shape;374;p33">
            <a:extLst>
              <a:ext uri="{FF2B5EF4-FFF2-40B4-BE49-F238E27FC236}">
                <a16:creationId xmlns:a16="http://schemas.microsoft.com/office/drawing/2014/main" id="{C3557AA3-5FA9-4C90-B5A2-0013878D7860}"/>
              </a:ext>
            </a:extLst>
          </p:cNvPr>
          <p:cNvSpPr txBox="1"/>
          <p:nvPr/>
        </p:nvSpPr>
        <p:spPr>
          <a:xfrm>
            <a:off x="203959" y="5968518"/>
            <a:ext cx="8579461" cy="813282"/>
          </a:xfrm>
          <a:prstGeom prst="rect">
            <a:avLst/>
          </a:prstGeom>
          <a:noFill/>
          <a:ln w="635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None/>
            </a:pPr>
            <a:endParaRPr sz="1200" b="0" i="0" u="none">
              <a:solidFill>
                <a:schemeClr val="dk1"/>
              </a:solidFill>
              <a:latin typeface="Arial"/>
              <a:ea typeface="Arial"/>
              <a:cs typeface="Arial"/>
              <a:sym typeface="Arial"/>
            </a:endParaRPr>
          </a:p>
        </p:txBody>
      </p:sp>
      <p:sp>
        <p:nvSpPr>
          <p:cNvPr id="57" name="Google Shape;373;p33">
            <a:extLst>
              <a:ext uri="{FF2B5EF4-FFF2-40B4-BE49-F238E27FC236}">
                <a16:creationId xmlns:a16="http://schemas.microsoft.com/office/drawing/2014/main" id="{60CE823F-1DC3-4FF7-B793-67EE4261BDB6}"/>
              </a:ext>
            </a:extLst>
          </p:cNvPr>
          <p:cNvSpPr txBox="1"/>
          <p:nvPr/>
        </p:nvSpPr>
        <p:spPr>
          <a:xfrm>
            <a:off x="294286" y="6064983"/>
            <a:ext cx="1220003" cy="629146"/>
          </a:xfrm>
          <a:prstGeom prst="rect">
            <a:avLst/>
          </a:prstGeom>
          <a:solidFill>
            <a:schemeClr val="lt1"/>
          </a:solid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2000"/>
              <a:buFont typeface="Calibri"/>
              <a:buNone/>
            </a:pPr>
            <a:r>
              <a:rPr lang="en-US" sz="1200" b="1" dirty="0">
                <a:latin typeface="Calibri"/>
                <a:ea typeface="Calibri"/>
                <a:cs typeface="Calibri"/>
                <a:sym typeface="Calibri"/>
              </a:rPr>
              <a:t>Action</a:t>
            </a:r>
            <a:endParaRPr sz="1200" dirty="0"/>
          </a:p>
        </p:txBody>
      </p:sp>
      <p:sp>
        <p:nvSpPr>
          <p:cNvPr id="58" name="Google Shape;372;p33">
            <a:extLst>
              <a:ext uri="{FF2B5EF4-FFF2-40B4-BE49-F238E27FC236}">
                <a16:creationId xmlns:a16="http://schemas.microsoft.com/office/drawing/2014/main" id="{CA8A28D7-B006-43D3-A54F-E80727676B2D}"/>
              </a:ext>
            </a:extLst>
          </p:cNvPr>
          <p:cNvSpPr/>
          <p:nvPr/>
        </p:nvSpPr>
        <p:spPr>
          <a:xfrm rot="10800000">
            <a:off x="1713551" y="6303706"/>
            <a:ext cx="522821" cy="269679"/>
          </a:xfrm>
          <a:prstGeom prst="leftArrow">
            <a:avLst>
              <a:gd name="adj1" fmla="val 9257"/>
              <a:gd name="adj2" fmla="val 50000"/>
            </a:avLst>
          </a:prstGeom>
          <a:gradFill>
            <a:gsLst>
              <a:gs pos="0">
                <a:srgbClr val="454545"/>
              </a:gs>
              <a:gs pos="50000">
                <a:srgbClr val="000000"/>
              </a:gs>
              <a:gs pos="100000">
                <a:srgbClr val="000000"/>
              </a:gs>
            </a:gsLst>
            <a:lin ang="5400012" scaled="0"/>
          </a:gradFill>
          <a:ln>
            <a:noFill/>
          </a:ln>
          <a:effectLst>
            <a:outerShdw blurRad="63500" dist="19050" dir="5400000">
              <a:srgbClr val="000000">
                <a:alpha val="62750"/>
              </a:srgbClr>
            </a:outerShdw>
          </a:effectLst>
        </p:spPr>
        <p:txBody>
          <a:bodyPr spcFirstLastPara="1" wrap="square" lIns="91425" tIns="45700" rIns="91425" bIns="45700" anchor="ctr" anchorCtr="0">
            <a:noAutofit/>
          </a:bodyPr>
          <a:lstStyle/>
          <a:p>
            <a:pPr marL="0" marR="0" lvl="0" indent="0" algn="r" rtl="1">
              <a:lnSpc>
                <a:spcPct val="100000"/>
              </a:lnSpc>
              <a:spcBef>
                <a:spcPts val="0"/>
              </a:spcBef>
              <a:spcAft>
                <a:spcPts val="0"/>
              </a:spcAft>
              <a:buNone/>
            </a:pPr>
            <a:endParaRPr sz="1200" b="0" i="0" u="none">
              <a:solidFill>
                <a:schemeClr val="dk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normAutofit/>
          </a:bodyPr>
          <a:lstStyle/>
          <a:p>
            <a:r>
              <a:rPr lang="en-US" sz="3600" b="1" dirty="0">
                <a:cs typeface="+mn-cs"/>
              </a:rPr>
              <a:t>Summary</a:t>
            </a:r>
            <a:endParaRPr lang="he-IL" sz="3600" b="1" dirty="0">
              <a:cs typeface="+mn-cs"/>
            </a:endParaRPr>
          </a:p>
        </p:txBody>
      </p:sp>
      <p:sp>
        <p:nvSpPr>
          <p:cNvPr id="4" name="Rectangle 3"/>
          <p:cNvSpPr/>
          <p:nvPr/>
        </p:nvSpPr>
        <p:spPr>
          <a:xfrm>
            <a:off x="6096001" y="3348335"/>
            <a:ext cx="2666999" cy="461665"/>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defRPr/>
            </a:pPr>
            <a:r>
              <a:rPr lang="en-US" sz="2400" b="1" dirty="0"/>
              <a:t>Environment</a:t>
            </a:r>
            <a:endParaRPr lang="he-IL" sz="2400" dirty="0"/>
          </a:p>
        </p:txBody>
      </p:sp>
      <p:sp>
        <p:nvSpPr>
          <p:cNvPr id="5" name="Rectangle 4"/>
          <p:cNvSpPr/>
          <p:nvPr/>
        </p:nvSpPr>
        <p:spPr>
          <a:xfrm>
            <a:off x="3048000" y="3348335"/>
            <a:ext cx="2819400" cy="461665"/>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defRPr/>
            </a:pPr>
            <a:r>
              <a:rPr lang="en-US" sz="2400" b="1" dirty="0"/>
              <a:t>Understanding </a:t>
            </a:r>
            <a:endParaRPr lang="he-IL" sz="2400" dirty="0"/>
          </a:p>
        </p:txBody>
      </p:sp>
      <p:sp>
        <p:nvSpPr>
          <p:cNvPr id="6" name="Rectangle 5"/>
          <p:cNvSpPr/>
          <p:nvPr/>
        </p:nvSpPr>
        <p:spPr>
          <a:xfrm>
            <a:off x="228600" y="3348335"/>
            <a:ext cx="2590800" cy="461665"/>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defRPr/>
            </a:pPr>
            <a:r>
              <a:rPr lang="en-US" sz="2400" b="1" dirty="0"/>
              <a:t>Planning</a:t>
            </a:r>
            <a:endParaRPr lang="he-IL" sz="2400" dirty="0"/>
          </a:p>
        </p:txBody>
      </p:sp>
      <p:sp>
        <p:nvSpPr>
          <p:cNvPr id="7" name="Rectangle 6"/>
          <p:cNvSpPr/>
          <p:nvPr/>
        </p:nvSpPr>
        <p:spPr>
          <a:xfrm>
            <a:off x="1371600" y="6400800"/>
            <a:ext cx="2971800" cy="461665"/>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defRPr/>
            </a:pPr>
            <a:r>
              <a:rPr lang="en-US" sz="2400" b="1" dirty="0"/>
              <a:t>Action (intervention)</a:t>
            </a:r>
            <a:endParaRPr lang="he-IL" sz="2400" b="1" dirty="0"/>
          </a:p>
        </p:txBody>
      </p:sp>
      <p:sp>
        <p:nvSpPr>
          <p:cNvPr id="8" name="Rectangle 7"/>
          <p:cNvSpPr/>
          <p:nvPr/>
        </p:nvSpPr>
        <p:spPr>
          <a:xfrm>
            <a:off x="5105400" y="6319838"/>
            <a:ext cx="2743200" cy="461665"/>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defRPr/>
            </a:pPr>
            <a:r>
              <a:rPr lang="en-US" sz="2400" b="1" dirty="0"/>
              <a:t>The Middle</a:t>
            </a:r>
            <a:endParaRPr lang="he-IL" sz="2400" b="1" dirty="0"/>
          </a:p>
        </p:txBody>
      </p:sp>
      <p:pic>
        <p:nvPicPr>
          <p:cNvPr id="10" name="Picture 3"/>
          <p:cNvPicPr>
            <a:picLocks noChangeAspect="1" noChangeArrowheads="1"/>
          </p:cNvPicPr>
          <p:nvPr/>
        </p:nvPicPr>
        <p:blipFill>
          <a:blip r:embed="rId3"/>
          <a:srcRect l="32797" t="32292" r="32796" b="20833"/>
          <a:stretch>
            <a:fillRect/>
          </a:stretch>
        </p:blipFill>
        <p:spPr bwMode="auto">
          <a:xfrm>
            <a:off x="6096000" y="990600"/>
            <a:ext cx="2590800" cy="2286000"/>
          </a:xfrm>
          <a:prstGeom prst="rect">
            <a:avLst/>
          </a:prstGeom>
          <a:noFill/>
          <a:ln w="9525">
            <a:solidFill>
              <a:schemeClr val="dk1"/>
            </a:solidFill>
            <a:miter lim="800000"/>
            <a:headEnd/>
            <a:tailEnd/>
          </a:ln>
          <a:effectLst/>
        </p:spPr>
      </p:pic>
      <p:pic>
        <p:nvPicPr>
          <p:cNvPr id="11" name="Picture 2" descr="תוצאת תמונה עבור קצה הקרחון"/>
          <p:cNvPicPr>
            <a:picLocks noChangeAspect="1" noChangeArrowheads="1"/>
          </p:cNvPicPr>
          <p:nvPr/>
        </p:nvPicPr>
        <p:blipFill>
          <a:blip r:embed="rId4"/>
          <a:srcRect/>
          <a:stretch>
            <a:fillRect/>
          </a:stretch>
        </p:blipFill>
        <p:spPr bwMode="auto">
          <a:xfrm>
            <a:off x="3048000" y="990600"/>
            <a:ext cx="2743200" cy="2286000"/>
          </a:xfrm>
          <a:prstGeom prst="rect">
            <a:avLst/>
          </a:prstGeom>
          <a:noFill/>
          <a:ln w="9525">
            <a:solidFill>
              <a:schemeClr val="dk1"/>
            </a:solidFill>
            <a:miter lim="800000"/>
            <a:headEnd/>
            <a:tailEnd/>
          </a:ln>
          <a:effectLst/>
        </p:spPr>
      </p:pic>
      <p:pic>
        <p:nvPicPr>
          <p:cNvPr id="12" name="Picture 11" descr="תכנון.jpg"/>
          <p:cNvPicPr>
            <a:picLocks noChangeAspect="1"/>
          </p:cNvPicPr>
          <p:nvPr/>
        </p:nvPicPr>
        <p:blipFill>
          <a:blip r:embed="rId5" cstate="print"/>
          <a:stretch>
            <a:fillRect/>
          </a:stretch>
        </p:blipFill>
        <p:spPr>
          <a:xfrm>
            <a:off x="228600" y="990600"/>
            <a:ext cx="2590800" cy="2362200"/>
          </a:xfrm>
          <a:prstGeom prst="rect">
            <a:avLst/>
          </a:prstGeom>
        </p:spPr>
      </p:pic>
      <p:pic>
        <p:nvPicPr>
          <p:cNvPr id="13" name="Content Placeholder 5" descr="דרג מדיני.jpg"/>
          <p:cNvPicPr>
            <a:picLocks noGrp="1" noChangeAspect="1"/>
          </p:cNvPicPr>
          <p:nvPr>
            <p:ph idx="1"/>
          </p:nvPr>
        </p:nvPicPr>
        <p:blipFill>
          <a:blip r:embed="rId6" cstate="print"/>
          <a:stretch>
            <a:fillRect/>
          </a:stretch>
        </p:blipFill>
        <p:spPr>
          <a:xfrm>
            <a:off x="5105400" y="3962400"/>
            <a:ext cx="2694315" cy="2362199"/>
          </a:xfrm>
          <a:prstGeom prst="rect">
            <a:avLst/>
          </a:prstGeom>
          <a:noFill/>
          <a:ln w="9525">
            <a:solidFill>
              <a:schemeClr val="dk1"/>
            </a:solidFill>
            <a:miter lim="800000"/>
            <a:headEnd/>
            <a:tailEnd/>
          </a:ln>
          <a:effectLst/>
        </p:spPr>
      </p:pic>
      <p:pic>
        <p:nvPicPr>
          <p:cNvPr id="14" name="Picture 6" descr="תוצאת תמונה עבור צלפים עזה גדר"/>
          <p:cNvPicPr>
            <a:picLocks noChangeAspect="1" noChangeArrowheads="1"/>
          </p:cNvPicPr>
          <p:nvPr/>
        </p:nvPicPr>
        <p:blipFill>
          <a:blip r:embed="rId7"/>
          <a:srcRect/>
          <a:stretch>
            <a:fillRect/>
          </a:stretch>
        </p:blipFill>
        <p:spPr bwMode="auto">
          <a:xfrm>
            <a:off x="1371600" y="4038600"/>
            <a:ext cx="2971800" cy="2362200"/>
          </a:xfrm>
          <a:prstGeom prst="rect">
            <a:avLst/>
          </a:prstGeom>
          <a:noFill/>
          <a:ln>
            <a:solidFill>
              <a:schemeClr val="tx1"/>
            </a:solid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תמונה קשורה"/>
          <p:cNvPicPr>
            <a:picLocks noChangeAspect="1" noChangeArrowheads="1"/>
          </p:cNvPicPr>
          <p:nvPr/>
        </p:nvPicPr>
        <p:blipFill>
          <a:blip r:embed="rId3"/>
          <a:srcRect t="1941" r="1250"/>
          <a:stretch>
            <a:fillRect/>
          </a:stretch>
        </p:blipFill>
        <p:spPr bwMode="auto">
          <a:xfrm>
            <a:off x="602457" y="423863"/>
            <a:ext cx="7928372" cy="60579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ormAutofit/>
          </a:bodyPr>
          <a:lstStyle/>
          <a:p>
            <a:pPr algn="r" rtl="1"/>
            <a:r>
              <a:rPr lang="en-US" sz="3600" b="1" dirty="0">
                <a:solidFill>
                  <a:schemeClr val="tx1"/>
                </a:solidFill>
              </a:rPr>
              <a:t>Environment</a:t>
            </a:r>
            <a:endParaRPr lang="he-IL" sz="3600" b="1"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639762"/>
          </a:xfrm>
        </p:spPr>
        <p:txBody>
          <a:bodyPr>
            <a:normAutofit fontScale="90000"/>
          </a:bodyPr>
          <a:lstStyle/>
          <a:p>
            <a:r>
              <a:rPr lang="he-IL" sz="3600" b="1" dirty="0">
                <a:cs typeface="+mn-cs"/>
              </a:rPr>
              <a:t>הסביבה האסטרטגית</a:t>
            </a:r>
          </a:p>
        </p:txBody>
      </p:sp>
      <p:sp>
        <p:nvSpPr>
          <p:cNvPr id="4" name="Rectangle 3"/>
          <p:cNvSpPr/>
          <p:nvPr/>
        </p:nvSpPr>
        <p:spPr>
          <a:xfrm>
            <a:off x="360363" y="3175000"/>
            <a:ext cx="3830637" cy="460375"/>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defRPr/>
            </a:pPr>
            <a:r>
              <a:rPr lang="en-US" sz="2400" b="1" dirty="0"/>
              <a:t>Affinities</a:t>
            </a:r>
            <a:endParaRPr lang="he-IL" sz="2400" dirty="0"/>
          </a:p>
        </p:txBody>
      </p:sp>
      <p:sp>
        <p:nvSpPr>
          <p:cNvPr id="5" name="Rectangle 4"/>
          <p:cNvSpPr/>
          <p:nvPr/>
        </p:nvSpPr>
        <p:spPr>
          <a:xfrm>
            <a:off x="5105400" y="3124201"/>
            <a:ext cx="3657600" cy="457200"/>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lvl="0" algn="ctr" rtl="1">
              <a:buClr>
                <a:schemeClr val="lt1"/>
              </a:buClr>
              <a:buSzPts val="2400"/>
            </a:pPr>
            <a:r>
              <a:rPr lang="en-US" sz="2400" b="1" dirty="0">
                <a:ea typeface="Calibri"/>
                <a:cs typeface="Calibri"/>
                <a:sym typeface="Calibri"/>
              </a:rPr>
              <a:t>Actors/Elements/Entities</a:t>
            </a:r>
            <a:endParaRPr lang="en-US" sz="2400" dirty="0">
              <a:solidFill>
                <a:schemeClr val="dk1"/>
              </a:solidFill>
            </a:endParaRPr>
          </a:p>
        </p:txBody>
      </p:sp>
      <p:sp>
        <p:nvSpPr>
          <p:cNvPr id="6" name="Rectangle 5"/>
          <p:cNvSpPr/>
          <p:nvPr/>
        </p:nvSpPr>
        <p:spPr>
          <a:xfrm>
            <a:off x="5105401" y="6121401"/>
            <a:ext cx="3733799" cy="461665"/>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rtl="1">
              <a:buClr>
                <a:srgbClr val="FFFFFF"/>
              </a:buClr>
              <a:buSzPts val="2400"/>
            </a:pPr>
            <a:r>
              <a:rPr lang="en-US" sz="2400" b="1" dirty="0">
                <a:solidFill>
                  <a:srgbClr val="FFFFFF"/>
                </a:solidFill>
                <a:ea typeface="Calibri"/>
                <a:cs typeface="Calibri"/>
                <a:sym typeface="Calibri"/>
              </a:rPr>
              <a:t>System Boundaries</a:t>
            </a:r>
            <a:endParaRPr lang="en-US" sz="2400" dirty="0"/>
          </a:p>
        </p:txBody>
      </p:sp>
      <p:sp>
        <p:nvSpPr>
          <p:cNvPr id="7" name="Rectangle 6"/>
          <p:cNvSpPr/>
          <p:nvPr/>
        </p:nvSpPr>
        <p:spPr>
          <a:xfrm>
            <a:off x="363538" y="6135688"/>
            <a:ext cx="3752850" cy="461962"/>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lgn="ctr">
              <a:defRPr/>
            </a:pPr>
            <a:r>
              <a:rPr lang="en-US" sz="2400" b="1" dirty="0"/>
              <a:t>Unique Context</a:t>
            </a:r>
            <a:endParaRPr lang="he-IL" sz="2400" dirty="0"/>
          </a:p>
        </p:txBody>
      </p:sp>
      <p:pic>
        <p:nvPicPr>
          <p:cNvPr id="2051" name="Picture 3"/>
          <p:cNvPicPr>
            <a:picLocks noChangeAspect="1" noChangeArrowheads="1"/>
          </p:cNvPicPr>
          <p:nvPr/>
        </p:nvPicPr>
        <p:blipFill>
          <a:blip r:embed="rId2"/>
          <a:srcRect l="32797" t="32292" r="32796" b="20833"/>
          <a:stretch>
            <a:fillRect/>
          </a:stretch>
        </p:blipFill>
        <p:spPr bwMode="auto">
          <a:xfrm>
            <a:off x="5105400" y="838200"/>
            <a:ext cx="3581400" cy="2286000"/>
          </a:xfrm>
          <a:prstGeom prst="rect">
            <a:avLst/>
          </a:prstGeom>
          <a:noFill/>
          <a:ln w="9525">
            <a:solidFill>
              <a:schemeClr val="dk1"/>
            </a:solidFill>
            <a:miter lim="800000"/>
            <a:headEnd/>
            <a:tailEnd/>
          </a:ln>
          <a:effectLst/>
        </p:spPr>
      </p:pic>
      <p:pic>
        <p:nvPicPr>
          <p:cNvPr id="1027" name="Picture 3"/>
          <p:cNvPicPr>
            <a:picLocks noChangeAspect="1" noChangeArrowheads="1"/>
          </p:cNvPicPr>
          <p:nvPr/>
        </p:nvPicPr>
        <p:blipFill>
          <a:blip r:embed="rId3"/>
          <a:srcRect l="40996" t="26042" r="26208" b="29167"/>
          <a:stretch>
            <a:fillRect/>
          </a:stretch>
        </p:blipFill>
        <p:spPr bwMode="auto">
          <a:xfrm>
            <a:off x="381000" y="3810000"/>
            <a:ext cx="3657600" cy="2286000"/>
          </a:xfrm>
          <a:prstGeom prst="rect">
            <a:avLst/>
          </a:prstGeom>
          <a:noFill/>
          <a:ln w="9525">
            <a:solidFill>
              <a:schemeClr val="dk1"/>
            </a:solidFill>
            <a:miter lim="800000"/>
            <a:headEnd/>
            <a:tailEnd/>
          </a:ln>
          <a:effectLst/>
        </p:spPr>
      </p:pic>
      <p:pic>
        <p:nvPicPr>
          <p:cNvPr id="31745" name="Picture 1"/>
          <p:cNvPicPr>
            <a:picLocks noChangeAspect="1" noChangeArrowheads="1"/>
          </p:cNvPicPr>
          <p:nvPr/>
        </p:nvPicPr>
        <p:blipFill>
          <a:blip r:embed="rId4"/>
          <a:srcRect l="36896" t="20833" r="21523" b="29167"/>
          <a:stretch>
            <a:fillRect/>
          </a:stretch>
        </p:blipFill>
        <p:spPr bwMode="auto">
          <a:xfrm>
            <a:off x="381000" y="838200"/>
            <a:ext cx="3733800" cy="2286000"/>
          </a:xfrm>
          <a:prstGeom prst="rect">
            <a:avLst/>
          </a:prstGeom>
          <a:noFill/>
          <a:ln w="9525">
            <a:solidFill>
              <a:schemeClr val="dk1"/>
            </a:solidFill>
            <a:miter lim="800000"/>
            <a:headEnd/>
            <a:tailEnd/>
          </a:ln>
          <a:effectLst/>
        </p:spPr>
      </p:pic>
      <p:pic>
        <p:nvPicPr>
          <p:cNvPr id="31746" name="Picture 2"/>
          <p:cNvPicPr>
            <a:picLocks noChangeAspect="1" noChangeArrowheads="1"/>
          </p:cNvPicPr>
          <p:nvPr/>
        </p:nvPicPr>
        <p:blipFill>
          <a:blip r:embed="rId5"/>
          <a:srcRect l="36311" t="19792" r="22108" b="25000"/>
          <a:stretch>
            <a:fillRect/>
          </a:stretch>
        </p:blipFill>
        <p:spPr bwMode="auto">
          <a:xfrm>
            <a:off x="5105400" y="3810000"/>
            <a:ext cx="3657600" cy="2286000"/>
          </a:xfrm>
          <a:prstGeom prst="rect">
            <a:avLst/>
          </a:prstGeom>
          <a:noFill/>
          <a:ln w="9525">
            <a:solidFill>
              <a:schemeClr val="dk1"/>
            </a:solid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תוצאת תמונה עבור יעלון משה שר ביטחון"/>
          <p:cNvPicPr>
            <a:picLocks noChangeAspect="1" noChangeArrowheads="1"/>
          </p:cNvPicPr>
          <p:nvPr/>
        </p:nvPicPr>
        <p:blipFill>
          <a:blip r:embed="rId2"/>
          <a:srcRect b="1316"/>
          <a:stretch>
            <a:fillRect/>
          </a:stretch>
        </p:blipFill>
        <p:spPr bwMode="auto">
          <a:xfrm>
            <a:off x="0" y="0"/>
            <a:ext cx="2438400" cy="1828800"/>
          </a:xfrm>
          <a:prstGeom prst="rect">
            <a:avLst/>
          </a:prstGeom>
          <a:noFill/>
        </p:spPr>
      </p:pic>
      <p:sp>
        <p:nvSpPr>
          <p:cNvPr id="17410" name="AutoShape 2" descr="תוצאת תמונה עבור איזנקוט"/>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17412" name="AutoShape 4" descr="תוצאת תמונה עבור איזנקוט"/>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17414" name="Picture 6" descr="תמונה קשורה"/>
          <p:cNvPicPr>
            <a:picLocks noChangeAspect="1" noChangeArrowheads="1"/>
          </p:cNvPicPr>
          <p:nvPr/>
        </p:nvPicPr>
        <p:blipFill>
          <a:blip r:embed="rId3"/>
          <a:srcRect b="2041"/>
          <a:stretch>
            <a:fillRect/>
          </a:stretch>
        </p:blipFill>
        <p:spPr bwMode="auto">
          <a:xfrm>
            <a:off x="2438400" y="0"/>
            <a:ext cx="2457450" cy="1828800"/>
          </a:xfrm>
          <a:prstGeom prst="rect">
            <a:avLst/>
          </a:prstGeom>
          <a:noFill/>
        </p:spPr>
      </p:pic>
      <p:pic>
        <p:nvPicPr>
          <p:cNvPr id="17416" name="Picture 8" descr="תוצאת תמונה עבור אלוף פיקוד דרום סמי תורג'מן"/>
          <p:cNvPicPr>
            <a:picLocks noChangeAspect="1" noChangeArrowheads="1"/>
          </p:cNvPicPr>
          <p:nvPr/>
        </p:nvPicPr>
        <p:blipFill>
          <a:blip r:embed="rId4"/>
          <a:srcRect l="15819" r="9604"/>
          <a:stretch>
            <a:fillRect/>
          </a:stretch>
        </p:blipFill>
        <p:spPr bwMode="auto">
          <a:xfrm>
            <a:off x="4876800" y="0"/>
            <a:ext cx="2514600" cy="1828800"/>
          </a:xfrm>
          <a:prstGeom prst="rect">
            <a:avLst/>
          </a:prstGeom>
          <a:noFill/>
        </p:spPr>
      </p:pic>
      <p:pic>
        <p:nvPicPr>
          <p:cNvPr id="17420" name="Picture 12" descr="תוצאת תמונה עבור איתי וירוב"/>
          <p:cNvPicPr>
            <a:picLocks noChangeAspect="1" noChangeArrowheads="1"/>
          </p:cNvPicPr>
          <p:nvPr/>
        </p:nvPicPr>
        <p:blipFill>
          <a:blip r:embed="rId5" cstate="print"/>
          <a:srcRect/>
          <a:stretch>
            <a:fillRect/>
          </a:stretch>
        </p:blipFill>
        <p:spPr bwMode="auto">
          <a:xfrm>
            <a:off x="7391400" y="0"/>
            <a:ext cx="1752600" cy="1828800"/>
          </a:xfrm>
          <a:prstGeom prst="rect">
            <a:avLst/>
          </a:prstGeom>
          <a:noFill/>
        </p:spPr>
      </p:pic>
      <p:sp>
        <p:nvSpPr>
          <p:cNvPr id="17422" name="AutoShape 14" descr="תוצאת תמונה עבור סינוואר"/>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17424" name="AutoShape 16" descr="תוצאת תמונה עבור סינוואר"/>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17426" name="AutoShape 18" descr="תוצאת תמונה עבור סינוואר"/>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17428" name="AutoShape 20" descr="תוצאת תמונה עבור סינוואר"/>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17430" name="Picture 22" descr="תוצאת תמונה עבור סינוואר"/>
          <p:cNvPicPr>
            <a:picLocks noChangeAspect="1" noChangeArrowheads="1"/>
          </p:cNvPicPr>
          <p:nvPr/>
        </p:nvPicPr>
        <p:blipFill>
          <a:blip r:embed="rId6" cstate="print"/>
          <a:srcRect/>
          <a:stretch>
            <a:fillRect/>
          </a:stretch>
        </p:blipFill>
        <p:spPr bwMode="auto">
          <a:xfrm>
            <a:off x="6781800" y="1752600"/>
            <a:ext cx="2362200" cy="1905000"/>
          </a:xfrm>
          <a:prstGeom prst="rect">
            <a:avLst/>
          </a:prstGeom>
          <a:noFill/>
        </p:spPr>
      </p:pic>
      <p:pic>
        <p:nvPicPr>
          <p:cNvPr id="17432" name="Picture 24" descr="תוצאת תמונה עבור מוחמד דף"/>
          <p:cNvPicPr>
            <a:picLocks noChangeAspect="1" noChangeArrowheads="1"/>
          </p:cNvPicPr>
          <p:nvPr/>
        </p:nvPicPr>
        <p:blipFill>
          <a:blip r:embed="rId7"/>
          <a:srcRect r="9600"/>
          <a:stretch>
            <a:fillRect/>
          </a:stretch>
        </p:blipFill>
        <p:spPr bwMode="auto">
          <a:xfrm>
            <a:off x="4629150" y="1828800"/>
            <a:ext cx="2152650" cy="1828800"/>
          </a:xfrm>
          <a:prstGeom prst="rect">
            <a:avLst/>
          </a:prstGeom>
          <a:noFill/>
        </p:spPr>
      </p:pic>
      <p:pic>
        <p:nvPicPr>
          <p:cNvPr id="17434" name="Picture 26" descr="תוצאת תמונה עבור הזרוע הצבאית של חמאס"/>
          <p:cNvPicPr>
            <a:picLocks noChangeAspect="1" noChangeArrowheads="1"/>
          </p:cNvPicPr>
          <p:nvPr/>
        </p:nvPicPr>
        <p:blipFill>
          <a:blip r:embed="rId8"/>
          <a:srcRect/>
          <a:stretch>
            <a:fillRect/>
          </a:stretch>
        </p:blipFill>
        <p:spPr bwMode="auto">
          <a:xfrm>
            <a:off x="0" y="1828801"/>
            <a:ext cx="3048000" cy="1828800"/>
          </a:xfrm>
          <a:prstGeom prst="rect">
            <a:avLst/>
          </a:prstGeom>
          <a:noFill/>
        </p:spPr>
      </p:pic>
      <p:pic>
        <p:nvPicPr>
          <p:cNvPr id="17436" name="Picture 28" descr="תמונה קשורה"/>
          <p:cNvPicPr>
            <a:picLocks noChangeAspect="1" noChangeArrowheads="1"/>
          </p:cNvPicPr>
          <p:nvPr/>
        </p:nvPicPr>
        <p:blipFill>
          <a:blip r:embed="rId9" cstate="print"/>
          <a:srcRect l="16656"/>
          <a:stretch>
            <a:fillRect/>
          </a:stretch>
        </p:blipFill>
        <p:spPr bwMode="auto">
          <a:xfrm>
            <a:off x="3048000" y="1828800"/>
            <a:ext cx="1906429" cy="1828800"/>
          </a:xfrm>
          <a:prstGeom prst="rect">
            <a:avLst/>
          </a:prstGeom>
          <a:noFill/>
        </p:spPr>
      </p:pic>
      <p:sp>
        <p:nvSpPr>
          <p:cNvPr id="17438" name="AutoShape 30" descr="תוצאת תמונה עבור אבו מאזן"/>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17440" name="Picture 32" descr="תמונה קשורה"/>
          <p:cNvPicPr>
            <a:picLocks noChangeAspect="1" noChangeArrowheads="1"/>
          </p:cNvPicPr>
          <p:nvPr/>
        </p:nvPicPr>
        <p:blipFill>
          <a:blip r:embed="rId10"/>
          <a:srcRect/>
          <a:stretch>
            <a:fillRect/>
          </a:stretch>
        </p:blipFill>
        <p:spPr bwMode="auto">
          <a:xfrm>
            <a:off x="0" y="3657600"/>
            <a:ext cx="2743200" cy="1752600"/>
          </a:xfrm>
          <a:prstGeom prst="rect">
            <a:avLst/>
          </a:prstGeom>
          <a:noFill/>
        </p:spPr>
      </p:pic>
      <p:pic>
        <p:nvPicPr>
          <p:cNvPr id="17442" name="Picture 34" descr="תמונה קשורה"/>
          <p:cNvPicPr>
            <a:picLocks noChangeAspect="1" noChangeArrowheads="1"/>
          </p:cNvPicPr>
          <p:nvPr/>
        </p:nvPicPr>
        <p:blipFill>
          <a:blip r:embed="rId11" cstate="print"/>
          <a:srcRect b="4348"/>
          <a:stretch>
            <a:fillRect/>
          </a:stretch>
        </p:blipFill>
        <p:spPr bwMode="auto">
          <a:xfrm>
            <a:off x="2743200" y="3657600"/>
            <a:ext cx="2641499" cy="1752600"/>
          </a:xfrm>
          <a:prstGeom prst="rect">
            <a:avLst/>
          </a:prstGeom>
          <a:noFill/>
        </p:spPr>
      </p:pic>
      <p:pic>
        <p:nvPicPr>
          <p:cNvPr id="17444" name="Picture 36" descr="תוצאת תמונה עבור תושבי תל אביב"/>
          <p:cNvPicPr>
            <a:picLocks noChangeAspect="1" noChangeArrowheads="1"/>
          </p:cNvPicPr>
          <p:nvPr/>
        </p:nvPicPr>
        <p:blipFill>
          <a:blip r:embed="rId12"/>
          <a:srcRect/>
          <a:stretch>
            <a:fillRect/>
          </a:stretch>
        </p:blipFill>
        <p:spPr bwMode="auto">
          <a:xfrm>
            <a:off x="5334000" y="3657600"/>
            <a:ext cx="3810000" cy="1752600"/>
          </a:xfrm>
          <a:prstGeom prst="rect">
            <a:avLst/>
          </a:prstGeom>
          <a:noFill/>
        </p:spPr>
      </p:pic>
      <p:pic>
        <p:nvPicPr>
          <p:cNvPr id="17446" name="Picture 38" descr="תוצאת תמונה עבור סיסי"/>
          <p:cNvPicPr>
            <a:picLocks noChangeAspect="1" noChangeArrowheads="1"/>
          </p:cNvPicPr>
          <p:nvPr/>
        </p:nvPicPr>
        <p:blipFill>
          <a:blip r:embed="rId13"/>
          <a:srcRect b="47945"/>
          <a:stretch>
            <a:fillRect/>
          </a:stretch>
        </p:blipFill>
        <p:spPr bwMode="auto">
          <a:xfrm>
            <a:off x="0" y="5410200"/>
            <a:ext cx="2095500" cy="1447800"/>
          </a:xfrm>
          <a:prstGeom prst="rect">
            <a:avLst/>
          </a:prstGeom>
          <a:noFill/>
        </p:spPr>
      </p:pic>
      <p:pic>
        <p:nvPicPr>
          <p:cNvPr id="17448" name="Picture 40" descr="תוצאת תמונה עבור חדשות ערוץ 2"/>
          <p:cNvPicPr>
            <a:picLocks noChangeAspect="1" noChangeArrowheads="1"/>
          </p:cNvPicPr>
          <p:nvPr/>
        </p:nvPicPr>
        <p:blipFill>
          <a:blip r:embed="rId14"/>
          <a:srcRect b="17601"/>
          <a:stretch>
            <a:fillRect/>
          </a:stretch>
        </p:blipFill>
        <p:spPr bwMode="auto">
          <a:xfrm>
            <a:off x="2057400" y="5410201"/>
            <a:ext cx="2209800" cy="1447800"/>
          </a:xfrm>
          <a:prstGeom prst="rect">
            <a:avLst/>
          </a:prstGeom>
          <a:noFill/>
        </p:spPr>
      </p:pic>
      <p:sp>
        <p:nvSpPr>
          <p:cNvPr id="17450" name="AutoShape 42" descr="תוצאת תמונה עבור ‪cnn‬‏"/>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17452" name="AutoShape 44" descr="תוצאת תמונה עבור ‪cnn‬‏"/>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17454" name="Picture 46" descr="תוצאת תמונה עבור ‪cnn‬‏"/>
          <p:cNvPicPr>
            <a:picLocks noChangeAspect="1" noChangeArrowheads="1"/>
          </p:cNvPicPr>
          <p:nvPr/>
        </p:nvPicPr>
        <p:blipFill>
          <a:blip r:embed="rId15" cstate="print"/>
          <a:srcRect/>
          <a:stretch>
            <a:fillRect/>
          </a:stretch>
        </p:blipFill>
        <p:spPr bwMode="auto">
          <a:xfrm>
            <a:off x="4267200" y="5410200"/>
            <a:ext cx="1371600" cy="1447800"/>
          </a:xfrm>
          <a:prstGeom prst="rect">
            <a:avLst/>
          </a:prstGeom>
          <a:noFill/>
        </p:spPr>
      </p:pic>
      <p:sp>
        <p:nvSpPr>
          <p:cNvPr id="17460" name="AutoShape 52" descr="תוצאת תמונה עבור ‪twitter‬‏"/>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17462" name="Picture 54" descr="תוצאת תמונה עבור ‪twitter‬‏"/>
          <p:cNvPicPr>
            <a:picLocks noChangeAspect="1" noChangeArrowheads="1"/>
          </p:cNvPicPr>
          <p:nvPr/>
        </p:nvPicPr>
        <p:blipFill>
          <a:blip r:embed="rId16" cstate="print"/>
          <a:srcRect/>
          <a:stretch>
            <a:fillRect/>
          </a:stretch>
        </p:blipFill>
        <p:spPr bwMode="auto">
          <a:xfrm>
            <a:off x="5638800" y="5410200"/>
            <a:ext cx="2209801" cy="1447800"/>
          </a:xfrm>
          <a:prstGeom prst="rect">
            <a:avLst/>
          </a:prstGeom>
          <a:noFill/>
        </p:spPr>
      </p:pic>
      <p:pic>
        <p:nvPicPr>
          <p:cNvPr id="17464" name="Picture 56" descr="תוצאת תמונה עבור ‪un‬‏"/>
          <p:cNvPicPr>
            <a:picLocks noChangeAspect="1" noChangeArrowheads="1"/>
          </p:cNvPicPr>
          <p:nvPr/>
        </p:nvPicPr>
        <p:blipFill>
          <a:blip r:embed="rId17"/>
          <a:srcRect/>
          <a:stretch>
            <a:fillRect/>
          </a:stretch>
        </p:blipFill>
        <p:spPr bwMode="auto">
          <a:xfrm>
            <a:off x="7848600" y="5410201"/>
            <a:ext cx="1295400" cy="14478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a:off x="762000" y="1524000"/>
            <a:ext cx="4038600" cy="3733800"/>
          </a:xfrm>
          <a:prstGeom prst="ellipse">
            <a:avLst/>
          </a:prstGeom>
          <a:noFill/>
          <a:ln w="63500">
            <a:solidFill>
              <a:schemeClr val="dk1"/>
            </a:solidFill>
          </a:ln>
        </p:spPr>
        <p:style>
          <a:lnRef idx="0">
            <a:schemeClr val="dk1"/>
          </a:lnRef>
          <a:fillRef idx="3">
            <a:schemeClr val="dk1"/>
          </a:fillRef>
          <a:effectRef idx="3">
            <a:schemeClr val="dk1"/>
          </a:effectRef>
          <a:fontRef idx="minor">
            <a:schemeClr val="lt1"/>
          </a:fontRef>
        </p:style>
        <p:txBody>
          <a:bodyPr rtlCol="1" anchor="ctr"/>
          <a:lstStyle/>
          <a:p>
            <a:pPr algn="ctr"/>
            <a:endParaRPr lang="he-IL"/>
          </a:p>
        </p:txBody>
      </p:sp>
      <p:sp>
        <p:nvSpPr>
          <p:cNvPr id="9" name="Oval 8"/>
          <p:cNvSpPr/>
          <p:nvPr/>
        </p:nvSpPr>
        <p:spPr>
          <a:xfrm>
            <a:off x="4114800" y="1447800"/>
            <a:ext cx="4038600" cy="3733800"/>
          </a:xfrm>
          <a:prstGeom prst="ellipse">
            <a:avLst/>
          </a:prstGeom>
          <a:noFill/>
          <a:ln w="63500">
            <a:solidFill>
              <a:schemeClr val="dk1"/>
            </a:solidFill>
          </a:ln>
        </p:spPr>
        <p:style>
          <a:lnRef idx="0">
            <a:schemeClr val="dk1"/>
          </a:lnRef>
          <a:fillRef idx="3">
            <a:schemeClr val="dk1"/>
          </a:fillRef>
          <a:effectRef idx="3">
            <a:schemeClr val="dk1"/>
          </a:effectRef>
          <a:fontRef idx="minor">
            <a:schemeClr val="lt1"/>
          </a:fontRef>
        </p:style>
        <p:txBody>
          <a:bodyPr rtlCol="1" anchor="ctr"/>
          <a:lstStyle/>
          <a:p>
            <a:pPr algn="ctr"/>
            <a:endParaRPr lang="he-IL"/>
          </a:p>
        </p:txBody>
      </p:sp>
      <p:sp>
        <p:nvSpPr>
          <p:cNvPr id="2" name="Rectangle 1"/>
          <p:cNvSpPr/>
          <p:nvPr/>
        </p:nvSpPr>
        <p:spPr>
          <a:xfrm>
            <a:off x="5466645" y="0"/>
            <a:ext cx="3677355" cy="830997"/>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defRPr/>
            </a:pPr>
            <a:r>
              <a:rPr lang="en-US" sz="2400" b="1" dirty="0"/>
              <a:t>Affinities Between Occurrences </a:t>
            </a:r>
            <a:endParaRPr lang="he-IL" sz="2400" dirty="0"/>
          </a:p>
        </p:txBody>
      </p:sp>
      <p:pic>
        <p:nvPicPr>
          <p:cNvPr id="3" name="Picture 2" descr="תוצאת תמונה עבור מצוקה אזרחית ברצועה"/>
          <p:cNvPicPr>
            <a:picLocks noChangeAspect="1" noChangeArrowheads="1"/>
          </p:cNvPicPr>
          <p:nvPr/>
        </p:nvPicPr>
        <p:blipFill>
          <a:blip r:embed="rId3"/>
          <a:srcRect/>
          <a:stretch>
            <a:fillRect/>
          </a:stretch>
        </p:blipFill>
        <p:spPr bwMode="auto">
          <a:xfrm>
            <a:off x="3200400" y="2057400"/>
            <a:ext cx="2667000" cy="2000251"/>
          </a:xfrm>
          <a:prstGeom prst="rect">
            <a:avLst/>
          </a:prstGeom>
          <a:noFill/>
        </p:spPr>
      </p:pic>
      <p:pic>
        <p:nvPicPr>
          <p:cNvPr id="4" name="Picture 4" descr="תוצאת תמונה עבור מבצע צוק איתן"/>
          <p:cNvPicPr>
            <a:picLocks noChangeAspect="1" noChangeArrowheads="1"/>
          </p:cNvPicPr>
          <p:nvPr/>
        </p:nvPicPr>
        <p:blipFill>
          <a:blip r:embed="rId4"/>
          <a:srcRect/>
          <a:stretch>
            <a:fillRect/>
          </a:stretch>
        </p:blipFill>
        <p:spPr bwMode="auto">
          <a:xfrm>
            <a:off x="6019800" y="2057400"/>
            <a:ext cx="3124200" cy="2286000"/>
          </a:xfrm>
          <a:prstGeom prst="rect">
            <a:avLst/>
          </a:prstGeom>
          <a:noFill/>
        </p:spPr>
      </p:pic>
      <p:pic>
        <p:nvPicPr>
          <p:cNvPr id="5" name="Picture 12" descr="תמונה קשורה"/>
          <p:cNvPicPr>
            <a:picLocks noChangeAspect="1" noChangeArrowheads="1"/>
          </p:cNvPicPr>
          <p:nvPr/>
        </p:nvPicPr>
        <p:blipFill>
          <a:blip r:embed="rId5"/>
          <a:srcRect/>
          <a:stretch>
            <a:fillRect/>
          </a:stretch>
        </p:blipFill>
        <p:spPr bwMode="auto">
          <a:xfrm>
            <a:off x="0" y="2057400"/>
            <a:ext cx="3047999" cy="2286000"/>
          </a:xfrm>
          <a:prstGeom prst="rect">
            <a:avLst/>
          </a:prstGeom>
          <a:noFill/>
        </p:spPr>
      </p:pic>
      <p:sp>
        <p:nvSpPr>
          <p:cNvPr id="6" name="Rectangle 5"/>
          <p:cNvSpPr/>
          <p:nvPr/>
        </p:nvSpPr>
        <p:spPr>
          <a:xfrm>
            <a:off x="6019800" y="3886200"/>
            <a:ext cx="3124200" cy="830997"/>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defRPr/>
            </a:pPr>
            <a:r>
              <a:rPr lang="en-GB" sz="2400" b="1" dirty="0"/>
              <a:t>Impact of Operation </a:t>
            </a:r>
            <a:r>
              <a:rPr lang="en-US" sz="2400" b="1" dirty="0"/>
              <a:t>“Protective Edge”</a:t>
            </a:r>
            <a:endParaRPr lang="he-IL" sz="2400" dirty="0"/>
          </a:p>
        </p:txBody>
      </p:sp>
      <p:sp>
        <p:nvSpPr>
          <p:cNvPr id="7" name="Rectangle 6"/>
          <p:cNvSpPr/>
          <p:nvPr/>
        </p:nvSpPr>
        <p:spPr>
          <a:xfrm>
            <a:off x="0" y="3886200"/>
            <a:ext cx="3048000" cy="400110"/>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defRPr/>
            </a:pPr>
            <a:r>
              <a:rPr lang="en-US" sz="2000" b="1" dirty="0"/>
              <a:t>Gaza Economy </a:t>
            </a:r>
            <a:endParaRPr lang="he-IL" sz="2000" dirty="0"/>
          </a:p>
        </p:txBody>
      </p:sp>
      <p:sp>
        <p:nvSpPr>
          <p:cNvPr id="8" name="Rectangle 7"/>
          <p:cNvSpPr/>
          <p:nvPr/>
        </p:nvSpPr>
        <p:spPr>
          <a:xfrm>
            <a:off x="3200400" y="3886201"/>
            <a:ext cx="2667000" cy="400110"/>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defRPr/>
            </a:pPr>
            <a:r>
              <a:rPr lang="he-IL" sz="2000" b="1" dirty="0"/>
              <a:t>"</a:t>
            </a:r>
            <a:r>
              <a:rPr lang="en-US" sz="2000" b="1" dirty="0"/>
              <a:t>Humanitarian Crisis</a:t>
            </a:r>
            <a:r>
              <a:rPr lang="he-IL" sz="2000" b="1" dirty="0"/>
              <a:t> "</a:t>
            </a:r>
            <a:endParaRPr lang="he-IL" sz="2000" dirty="0"/>
          </a:p>
        </p:txBody>
      </p:sp>
      <p:grpSp>
        <p:nvGrpSpPr>
          <p:cNvPr id="11" name="Group 10"/>
          <p:cNvGrpSpPr/>
          <p:nvPr/>
        </p:nvGrpSpPr>
        <p:grpSpPr>
          <a:xfrm rot="2023613">
            <a:off x="5009445" y="4929255"/>
            <a:ext cx="2249311" cy="1265238"/>
            <a:chOff x="713421" y="652337"/>
            <a:chExt cx="2249311" cy="1265238"/>
          </a:xfrm>
        </p:grpSpPr>
        <p:pic>
          <p:nvPicPr>
            <p:cNvPr id="12" name="Picture 20" descr="תמונה קשורה"/>
            <p:cNvPicPr>
              <a:picLocks noChangeAspect="1" noChangeArrowheads="1"/>
            </p:cNvPicPr>
            <p:nvPr/>
          </p:nvPicPr>
          <p:blipFill>
            <a:blip r:embed="rId6"/>
            <a:srcRect/>
            <a:stretch>
              <a:fillRect/>
            </a:stretch>
          </p:blipFill>
          <p:spPr bwMode="auto">
            <a:xfrm rot="19559528">
              <a:off x="713421" y="652337"/>
              <a:ext cx="2249311" cy="1265238"/>
            </a:xfrm>
            <a:prstGeom prst="ellipse">
              <a:avLst/>
            </a:prstGeom>
            <a:ln w="254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3" name="Rounded Rectangle 12"/>
            <p:cNvSpPr/>
            <p:nvPr/>
          </p:nvSpPr>
          <p:spPr>
            <a:xfrm rot="19576387">
              <a:off x="1432254" y="1485290"/>
              <a:ext cx="1363178" cy="374571"/>
            </a:xfrm>
            <a:prstGeom prst="round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defRPr/>
              </a:pPr>
              <a:r>
                <a:rPr lang="en-GB" sz="1600" b="1" dirty="0"/>
                <a:t>Qatari Aid</a:t>
              </a:r>
              <a:endParaRPr lang="he-IL" sz="1600" dirty="0"/>
            </a:p>
          </p:txBody>
        </p:sp>
      </p:grpSp>
      <p:pic>
        <p:nvPicPr>
          <p:cNvPr id="18" name="Picture 22" descr="תוצאת תמונה עבור מבריחי מזון לרצועה"/>
          <p:cNvPicPr>
            <a:picLocks noChangeAspect="1" noChangeArrowheads="1"/>
          </p:cNvPicPr>
          <p:nvPr/>
        </p:nvPicPr>
        <p:blipFill>
          <a:blip r:embed="rId7"/>
          <a:srcRect/>
          <a:stretch>
            <a:fillRect/>
          </a:stretch>
        </p:blipFill>
        <p:spPr bwMode="auto">
          <a:xfrm rot="75345">
            <a:off x="1614585" y="634826"/>
            <a:ext cx="2316734" cy="1338146"/>
          </a:xfrm>
          <a:prstGeom prst="ellipse">
            <a:avLst/>
          </a:prstGeom>
          <a:ln w="254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9" name="Rounded Rectangle 18"/>
          <p:cNvSpPr/>
          <p:nvPr/>
        </p:nvSpPr>
        <p:spPr>
          <a:xfrm rot="21580224">
            <a:off x="2135449" y="232516"/>
            <a:ext cx="1363178" cy="646986"/>
          </a:xfrm>
          <a:prstGeom prst="round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defRPr/>
            </a:pPr>
            <a:r>
              <a:rPr lang="en-US" sz="1600" b="1" dirty="0"/>
              <a:t>Smuggling of Goods </a:t>
            </a:r>
            <a:endParaRPr lang="he-IL"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21"/>
          <p:cNvSpPr/>
          <p:nvPr/>
        </p:nvSpPr>
        <p:spPr>
          <a:xfrm>
            <a:off x="1524000" y="228600"/>
            <a:ext cx="5867400" cy="5943600"/>
          </a:xfrm>
          <a:prstGeom prst="ellipse">
            <a:avLst/>
          </a:prstGeom>
          <a:noFill/>
          <a:ln w="63500">
            <a:solidFill>
              <a:schemeClr val="dk1"/>
            </a:solidFill>
          </a:ln>
        </p:spPr>
        <p:style>
          <a:lnRef idx="0">
            <a:schemeClr val="dk1"/>
          </a:lnRef>
          <a:fillRef idx="3">
            <a:schemeClr val="dk1"/>
          </a:fillRef>
          <a:effectRef idx="3">
            <a:schemeClr val="dk1"/>
          </a:effectRef>
          <a:fontRef idx="minor">
            <a:schemeClr val="lt1"/>
          </a:fontRef>
        </p:style>
        <p:txBody>
          <a:bodyPr rtlCol="1" anchor="ctr"/>
          <a:lstStyle/>
          <a:p>
            <a:pPr algn="ctr"/>
            <a:endParaRPr lang="he-IL"/>
          </a:p>
        </p:txBody>
      </p:sp>
      <p:sp>
        <p:nvSpPr>
          <p:cNvPr id="15" name="Oval 14"/>
          <p:cNvSpPr/>
          <p:nvPr/>
        </p:nvSpPr>
        <p:spPr>
          <a:xfrm>
            <a:off x="762000" y="1143000"/>
            <a:ext cx="4038600" cy="4114800"/>
          </a:xfrm>
          <a:prstGeom prst="ellipse">
            <a:avLst/>
          </a:prstGeom>
          <a:noFill/>
          <a:ln w="63500">
            <a:solidFill>
              <a:schemeClr val="dk1"/>
            </a:solidFill>
          </a:ln>
        </p:spPr>
        <p:style>
          <a:lnRef idx="0">
            <a:schemeClr val="dk1"/>
          </a:lnRef>
          <a:fillRef idx="3">
            <a:schemeClr val="dk1"/>
          </a:fillRef>
          <a:effectRef idx="3">
            <a:schemeClr val="dk1"/>
          </a:effectRef>
          <a:fontRef idx="minor">
            <a:schemeClr val="lt1"/>
          </a:fontRef>
        </p:style>
        <p:txBody>
          <a:bodyPr rtlCol="1" anchor="ctr"/>
          <a:lstStyle/>
          <a:p>
            <a:pPr algn="ctr"/>
            <a:endParaRPr lang="he-IL"/>
          </a:p>
        </p:txBody>
      </p:sp>
      <p:sp>
        <p:nvSpPr>
          <p:cNvPr id="9" name="Oval 8"/>
          <p:cNvSpPr/>
          <p:nvPr/>
        </p:nvSpPr>
        <p:spPr>
          <a:xfrm>
            <a:off x="4114800" y="1219200"/>
            <a:ext cx="4038600" cy="3962400"/>
          </a:xfrm>
          <a:prstGeom prst="ellipse">
            <a:avLst/>
          </a:prstGeom>
          <a:noFill/>
          <a:ln w="63500">
            <a:solidFill>
              <a:schemeClr val="dk1"/>
            </a:solidFill>
          </a:ln>
        </p:spPr>
        <p:style>
          <a:lnRef idx="0">
            <a:schemeClr val="dk1"/>
          </a:lnRef>
          <a:fillRef idx="3">
            <a:schemeClr val="dk1"/>
          </a:fillRef>
          <a:effectRef idx="3">
            <a:schemeClr val="dk1"/>
          </a:effectRef>
          <a:fontRef idx="minor">
            <a:schemeClr val="lt1"/>
          </a:fontRef>
        </p:style>
        <p:txBody>
          <a:bodyPr rtlCol="1" anchor="ctr"/>
          <a:lstStyle/>
          <a:p>
            <a:pPr algn="ctr"/>
            <a:endParaRPr lang="he-IL"/>
          </a:p>
        </p:txBody>
      </p:sp>
      <p:sp>
        <p:nvSpPr>
          <p:cNvPr id="2" name="Rectangle 1"/>
          <p:cNvSpPr/>
          <p:nvPr/>
        </p:nvSpPr>
        <p:spPr>
          <a:xfrm>
            <a:off x="6096000" y="0"/>
            <a:ext cx="3048000" cy="830997"/>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defRPr/>
            </a:pPr>
            <a:r>
              <a:rPr lang="en-GB" sz="2400" b="1" dirty="0"/>
              <a:t>Affinities Between Personas</a:t>
            </a:r>
            <a:endParaRPr lang="he-IL" sz="2400" dirty="0"/>
          </a:p>
        </p:txBody>
      </p:sp>
      <p:sp>
        <p:nvSpPr>
          <p:cNvPr id="6" name="Rectangle 5"/>
          <p:cNvSpPr/>
          <p:nvPr/>
        </p:nvSpPr>
        <p:spPr>
          <a:xfrm>
            <a:off x="6019800" y="3886200"/>
            <a:ext cx="3124200" cy="830997"/>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defRPr/>
            </a:pPr>
            <a:r>
              <a:rPr lang="en-GB" sz="2400" b="1" dirty="0"/>
              <a:t>Commander of the Southern Command</a:t>
            </a:r>
            <a:endParaRPr lang="he-IL" sz="2400" dirty="0"/>
          </a:p>
        </p:txBody>
      </p:sp>
      <p:sp>
        <p:nvSpPr>
          <p:cNvPr id="7" name="Rectangle 6"/>
          <p:cNvSpPr/>
          <p:nvPr/>
        </p:nvSpPr>
        <p:spPr>
          <a:xfrm>
            <a:off x="0" y="3886200"/>
            <a:ext cx="2590800" cy="830997"/>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defRPr/>
            </a:pPr>
            <a:r>
              <a:rPr lang="en-GB" sz="2400" b="1" dirty="0"/>
              <a:t>Division Commander</a:t>
            </a:r>
            <a:endParaRPr lang="he-IL" sz="2400" b="1" dirty="0"/>
          </a:p>
        </p:txBody>
      </p:sp>
      <p:sp>
        <p:nvSpPr>
          <p:cNvPr id="8" name="Rectangle 7"/>
          <p:cNvSpPr/>
          <p:nvPr/>
        </p:nvSpPr>
        <p:spPr>
          <a:xfrm>
            <a:off x="3048000" y="3886201"/>
            <a:ext cx="2667000" cy="830997"/>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defRPr/>
            </a:pPr>
            <a:r>
              <a:rPr lang="en-GB" sz="2400" b="1" dirty="0"/>
              <a:t>Minister of </a:t>
            </a:r>
            <a:r>
              <a:rPr lang="en-US" sz="2400" b="1" dirty="0"/>
              <a:t>Defense</a:t>
            </a:r>
          </a:p>
        </p:txBody>
      </p:sp>
      <p:pic>
        <p:nvPicPr>
          <p:cNvPr id="1026" name="Picture 2" descr="תוצאת תמונה עבור קבלת צלשים צוק איתן סמי תורגמן"/>
          <p:cNvPicPr>
            <a:picLocks noChangeAspect="1" noChangeArrowheads="1"/>
          </p:cNvPicPr>
          <p:nvPr/>
        </p:nvPicPr>
        <p:blipFill>
          <a:blip r:embed="rId2"/>
          <a:srcRect/>
          <a:stretch>
            <a:fillRect/>
          </a:stretch>
        </p:blipFill>
        <p:spPr bwMode="auto">
          <a:xfrm>
            <a:off x="6019800" y="1524000"/>
            <a:ext cx="3124200" cy="2362200"/>
          </a:xfrm>
          <a:prstGeom prst="rect">
            <a:avLst/>
          </a:prstGeom>
          <a:noFill/>
        </p:spPr>
      </p:pic>
      <p:pic>
        <p:nvPicPr>
          <p:cNvPr id="17" name="Picture 16" descr="בוגי בכנסת.jpg"/>
          <p:cNvPicPr>
            <a:picLocks noChangeAspect="1"/>
          </p:cNvPicPr>
          <p:nvPr/>
        </p:nvPicPr>
        <p:blipFill>
          <a:blip r:embed="rId3"/>
          <a:stretch>
            <a:fillRect/>
          </a:stretch>
        </p:blipFill>
        <p:spPr>
          <a:xfrm>
            <a:off x="3048000" y="1524000"/>
            <a:ext cx="2667000" cy="2362201"/>
          </a:xfrm>
          <a:prstGeom prst="rect">
            <a:avLst/>
          </a:prstGeom>
        </p:spPr>
      </p:pic>
      <p:pic>
        <p:nvPicPr>
          <p:cNvPr id="1028" name="Picture 4" descr="תוצאת תמונה עבור איתי וירוב"/>
          <p:cNvPicPr>
            <a:picLocks noChangeAspect="1" noChangeArrowheads="1"/>
          </p:cNvPicPr>
          <p:nvPr/>
        </p:nvPicPr>
        <p:blipFill>
          <a:blip r:embed="rId4"/>
          <a:srcRect/>
          <a:stretch>
            <a:fillRect/>
          </a:stretch>
        </p:blipFill>
        <p:spPr bwMode="auto">
          <a:xfrm>
            <a:off x="0" y="1524000"/>
            <a:ext cx="2609850" cy="2362200"/>
          </a:xfrm>
          <a:prstGeom prst="rect">
            <a:avLst/>
          </a:prstGeom>
          <a:noFill/>
        </p:spPr>
      </p:pic>
      <p:pic>
        <p:nvPicPr>
          <p:cNvPr id="1030" name="Picture 6" descr="תוצאת תמונה עבור צוק איתן"/>
          <p:cNvPicPr>
            <a:picLocks noChangeAspect="1" noChangeArrowheads="1"/>
          </p:cNvPicPr>
          <p:nvPr/>
        </p:nvPicPr>
        <p:blipFill>
          <a:blip r:embed="rId5"/>
          <a:srcRect/>
          <a:stretch>
            <a:fillRect/>
          </a:stretch>
        </p:blipFill>
        <p:spPr bwMode="auto">
          <a:xfrm>
            <a:off x="5791200" y="4648200"/>
            <a:ext cx="2031632" cy="990600"/>
          </a:xfrm>
          <a:prstGeom prst="rect">
            <a:avLst/>
          </a:prstGeom>
          <a:noFill/>
        </p:spPr>
      </p:pic>
      <p:sp>
        <p:nvSpPr>
          <p:cNvPr id="19" name="Rounded Rectangle 18"/>
          <p:cNvSpPr/>
          <p:nvPr/>
        </p:nvSpPr>
        <p:spPr>
          <a:xfrm rot="21580224">
            <a:off x="6174833" y="5354107"/>
            <a:ext cx="1363178" cy="1191816"/>
          </a:xfrm>
          <a:prstGeom prst="round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defRPr/>
            </a:pPr>
            <a:r>
              <a:rPr lang="he-IL" sz="1600" b="1" dirty="0"/>
              <a:t>"</a:t>
            </a:r>
            <a:r>
              <a:rPr lang="en-US" sz="1600" b="1" dirty="0"/>
              <a:t>Protective Edge” experienced as a success</a:t>
            </a:r>
            <a:endParaRPr lang="he-IL" sz="1600" dirty="0"/>
          </a:p>
        </p:txBody>
      </p:sp>
      <p:pic>
        <p:nvPicPr>
          <p:cNvPr id="1034" name="Picture 10" descr="תמונה קשורה"/>
          <p:cNvPicPr>
            <a:picLocks noChangeAspect="1" noChangeArrowheads="1"/>
          </p:cNvPicPr>
          <p:nvPr/>
        </p:nvPicPr>
        <p:blipFill>
          <a:blip r:embed="rId6" cstate="print"/>
          <a:srcRect/>
          <a:stretch>
            <a:fillRect/>
          </a:stretch>
        </p:blipFill>
        <p:spPr bwMode="auto">
          <a:xfrm>
            <a:off x="914400" y="4648200"/>
            <a:ext cx="2012244" cy="1066800"/>
          </a:xfrm>
          <a:prstGeom prst="rect">
            <a:avLst/>
          </a:prstGeom>
          <a:noFill/>
        </p:spPr>
      </p:pic>
      <p:sp>
        <p:nvSpPr>
          <p:cNvPr id="23" name="Rounded Rectangle 22"/>
          <p:cNvSpPr/>
          <p:nvPr/>
        </p:nvSpPr>
        <p:spPr>
          <a:xfrm rot="21580224">
            <a:off x="1005108" y="5626521"/>
            <a:ext cx="1774345" cy="646986"/>
          </a:xfrm>
          <a:prstGeom prst="round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defRPr/>
            </a:pPr>
            <a:r>
              <a:rPr lang="en-US" sz="1600" b="1" dirty="0"/>
              <a:t>Ongoing Attack-tunnel threat</a:t>
            </a:r>
            <a:endParaRPr lang="he-IL" sz="1600" b="1" dirty="0"/>
          </a:p>
        </p:txBody>
      </p:sp>
      <p:sp>
        <p:nvSpPr>
          <p:cNvPr id="1036" name="AutoShape 12" descr="תוצאת תמונה עבור קלפיות"/>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1038" name="AutoShape 14" descr="תוצאת תמונה עבור קלפיות"/>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1040" name="AutoShape 16" descr="תוצאת תמונה עבור קלפיות"/>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27" name="Picture 26" descr="קלפיות.jpg"/>
          <p:cNvPicPr>
            <a:picLocks noChangeAspect="1"/>
          </p:cNvPicPr>
          <p:nvPr/>
        </p:nvPicPr>
        <p:blipFill>
          <a:blip r:embed="rId7"/>
          <a:stretch>
            <a:fillRect/>
          </a:stretch>
        </p:blipFill>
        <p:spPr>
          <a:xfrm>
            <a:off x="3352800" y="4648200"/>
            <a:ext cx="1981200" cy="1066800"/>
          </a:xfrm>
          <a:prstGeom prst="rect">
            <a:avLst/>
          </a:prstGeom>
        </p:spPr>
      </p:pic>
      <p:sp>
        <p:nvSpPr>
          <p:cNvPr id="28" name="Rounded Rectangle 27"/>
          <p:cNvSpPr/>
          <p:nvPr/>
        </p:nvSpPr>
        <p:spPr>
          <a:xfrm rot="21580224">
            <a:off x="3735649" y="5566516"/>
            <a:ext cx="1363178" cy="646986"/>
          </a:xfrm>
          <a:prstGeom prst="round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defRPr/>
            </a:pPr>
            <a:r>
              <a:rPr lang="en-US" sz="1600" b="1" dirty="0"/>
              <a:t>Electoral Promise</a:t>
            </a:r>
            <a:endParaRPr lang="he-IL" sz="1600" b="1" dirty="0"/>
          </a:p>
        </p:txBody>
      </p:sp>
      <p:pic>
        <p:nvPicPr>
          <p:cNvPr id="1042" name="Picture 18" descr="תוצאת תמונה עבור נחל עוז"/>
          <p:cNvPicPr>
            <a:picLocks noChangeAspect="1" noChangeArrowheads="1"/>
          </p:cNvPicPr>
          <p:nvPr/>
        </p:nvPicPr>
        <p:blipFill>
          <a:blip r:embed="rId8"/>
          <a:srcRect/>
          <a:stretch>
            <a:fillRect/>
          </a:stretch>
        </p:blipFill>
        <p:spPr bwMode="auto">
          <a:xfrm>
            <a:off x="1447800" y="0"/>
            <a:ext cx="1527284" cy="1143000"/>
          </a:xfrm>
          <a:prstGeom prst="rect">
            <a:avLst/>
          </a:prstGeom>
          <a:noFill/>
        </p:spPr>
      </p:pic>
      <p:sp>
        <p:nvSpPr>
          <p:cNvPr id="30" name="Rounded Rectangle 29"/>
          <p:cNvSpPr/>
          <p:nvPr/>
        </p:nvSpPr>
        <p:spPr>
          <a:xfrm rot="21580224">
            <a:off x="1524046" y="765506"/>
            <a:ext cx="1371140" cy="919401"/>
          </a:xfrm>
          <a:prstGeom prst="round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defRPr/>
            </a:pPr>
            <a:r>
              <a:rPr lang="en-GB" sz="1600" b="1" dirty="0"/>
              <a:t>How to secure localities</a:t>
            </a:r>
            <a:endParaRPr lang="he-IL" sz="1600" b="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5212</TotalTime>
  <Words>946</Words>
  <Application>Microsoft Office PowerPoint</Application>
  <PresentationFormat>On-screen Show (4:3)</PresentationFormat>
  <Paragraphs>240</Paragraphs>
  <Slides>34</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34</vt:i4>
      </vt:variant>
    </vt:vector>
  </HeadingPairs>
  <TitlesOfParts>
    <vt:vector size="37" baseType="lpstr">
      <vt:lpstr>Arial</vt:lpstr>
      <vt:lpstr>Calibri</vt:lpstr>
      <vt:lpstr>Office Theme</vt:lpstr>
      <vt:lpstr>PowerPoint Presentation</vt:lpstr>
      <vt:lpstr>Israel National Defense College Strategy Studies 2019 – 2020 </vt:lpstr>
      <vt:lpstr>Presentation Order</vt:lpstr>
      <vt:lpstr>PowerPoint Presentation</vt:lpstr>
      <vt:lpstr>PowerPoint Presentation</vt:lpstr>
      <vt:lpstr>הסביבה האסטרטגית</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Riots on the Fence – The Tip of the Iceberg?</vt:lpstr>
      <vt:lpstr>Riots on the Fence – The Tip of the Iceberg?</vt:lpstr>
      <vt:lpstr>PowerPoint Presentation</vt:lpstr>
      <vt:lpstr>PowerPoint Presentation</vt:lpstr>
      <vt:lpstr>Riots on the Fence – The Tip of the Iceberg?</vt:lpstr>
      <vt:lpstr>PowerPoint Presentation</vt:lpstr>
      <vt:lpstr>ההפגנות בגדר - קצה הקרחון?</vt:lpstr>
      <vt:lpstr>PowerPoint Presentation</vt:lpstr>
      <vt:lpstr>Between Interests and Values</vt:lpstr>
      <vt:lpstr>PowerPoint Presentation</vt:lpstr>
      <vt:lpstr>PowerPoint Presentation</vt:lpstr>
      <vt:lpstr>PowerPoint Presentation</vt:lpstr>
      <vt:lpstr>PowerPoint Presentation</vt:lpstr>
      <vt:lpstr>PowerPoint Presentation</vt:lpstr>
      <vt:lpstr>An Array of Tactical Tools</vt:lpstr>
      <vt:lpstr>An Array of Tactical Tools</vt:lpstr>
      <vt:lpstr>Absence of “the Middle”</vt:lpstr>
      <vt:lpstr>PowerPoint Presentation</vt:lpstr>
      <vt:lpstr>PowerPoint Presentation</vt:lpstr>
      <vt:lpstr>PowerPoint Presentation</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איתי</dc:creator>
  <cp:lastModifiedBy>Laila</cp:lastModifiedBy>
  <cp:revision>47</cp:revision>
  <dcterms:created xsi:type="dcterms:W3CDTF">2006-08-16T00:00:00Z</dcterms:created>
  <dcterms:modified xsi:type="dcterms:W3CDTF">2019-12-10T22:34:40Z</dcterms:modified>
</cp:coreProperties>
</file>