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305" r:id="rId2"/>
    <p:sldId id="346" r:id="rId3"/>
    <p:sldId id="318" r:id="rId4"/>
    <p:sldId id="333" r:id="rId5"/>
    <p:sldId id="341" r:id="rId6"/>
    <p:sldId id="348" r:id="rId7"/>
    <p:sldId id="349" r:id="rId8"/>
    <p:sldId id="338" r:id="rId9"/>
    <p:sldId id="350" r:id="rId10"/>
    <p:sldId id="340" r:id="rId11"/>
    <p:sldId id="351" r:id="rId12"/>
    <p:sldId id="344" r:id="rId13"/>
    <p:sldId id="343" r:id="rId14"/>
    <p:sldId id="345" r:id="rId15"/>
    <p:sldId id="310" r:id="rId16"/>
    <p:sldId id="347" r:id="rId17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79599" autoAdjust="0"/>
  </p:normalViewPr>
  <p:slideViewPr>
    <p:cSldViewPr>
      <p:cViewPr varScale="1">
        <p:scale>
          <a:sx n="37" d="100"/>
          <a:sy n="37" d="100"/>
        </p:scale>
        <p:origin x="78" y="1062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-10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4EEA9-6637-469B-A3E3-C22DC50884D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E300F94A-3CE5-413B-88F6-14BC52846215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Building the thinking process according to context</a:t>
          </a:r>
          <a:endParaRPr lang="he-IL" b="1" dirty="0">
            <a:solidFill>
              <a:schemeClr val="tx1"/>
            </a:solidFill>
          </a:endParaRPr>
        </a:p>
      </dgm:t>
    </dgm:pt>
    <dgm:pt modelId="{7C2BA160-7161-4525-81CF-29D0AEF33942}" type="par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F88160A-6EFC-4C0F-BC3A-3125A55053BF}" type="sib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02D0ED-BC8B-4AE1-ACD2-2B00B7F663AF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Setting the relevance gap</a:t>
          </a:r>
          <a:endParaRPr lang="he-IL" b="1" dirty="0">
            <a:solidFill>
              <a:schemeClr val="tx1"/>
            </a:solidFill>
          </a:endParaRPr>
        </a:p>
      </dgm:t>
    </dgm:pt>
    <dgm:pt modelId="{E8B3D7B8-ED62-4EA4-AB26-B7C4FFEE3E2F}" type="par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EF29106-7BD6-47FC-A5D5-4A702A30D880}" type="sib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91C49B-308C-4516-BF27-25DEA4A1C39A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Creating an initial strategic framework</a:t>
          </a:r>
          <a:endParaRPr lang="he-IL" b="1" dirty="0">
            <a:solidFill>
              <a:schemeClr val="tx1"/>
            </a:solidFill>
          </a:endParaRPr>
        </a:p>
      </dgm:t>
    </dgm:pt>
    <dgm:pt modelId="{B88C8B81-B4DB-4FC2-8704-A84FF4148EC5}" type="par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8F97D03-7B40-475D-9591-958DF70DB59C}" type="sib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30EA7B1-543F-4546-A4E5-773FB26252DC}">
      <dgm:prSet phldrT="[טקסט]"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Critical questioning and creating a constitutive strategy</a:t>
          </a:r>
          <a:endParaRPr lang="he-IL" b="1" dirty="0">
            <a:solidFill>
              <a:schemeClr val="tx1"/>
            </a:solidFill>
          </a:endParaRPr>
        </a:p>
      </dgm:t>
    </dgm:pt>
    <dgm:pt modelId="{7B95C2E8-663D-4AF5-B30D-2991E8A76EE9}" type="par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7F03E3-2CA1-45AB-853D-C72C0F46DBB0}" type="sib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35F41DF-658C-4705-BC98-16C121649A2D}">
      <dgm:prSet phldrT="[טקסט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Developing an idea and configuration for a campaign / operation system</a:t>
          </a:r>
          <a:endParaRPr lang="he-IL" b="1" dirty="0">
            <a:solidFill>
              <a:schemeClr val="tx1"/>
            </a:solidFill>
          </a:endParaRPr>
        </a:p>
      </dgm:t>
    </dgm:pt>
    <dgm:pt modelId="{A85CD492-3FB4-4CB9-A589-D3D80C95C73D}" type="par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F46E1ED3-2649-49C7-B57D-523CEAD42030}" type="sib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0069B09-B53F-424C-A863-494F09CE5195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96738F9-2020-403F-9D28-C0D98472AA38}" type="par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EF6EC52-EFA2-4D40-8E14-547EAA3D1896}" type="sib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95BB7C3-6DFC-41D6-95C9-2145309B4423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AE148DB6-C4DC-46FE-BA62-077846D1655D}" type="par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1EEF875B-1B0F-46D1-BF58-6CDC869FE436}" type="sib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67BAD4E-B960-4EC8-AA6A-9A54E59F97BB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E5248D6-4FF8-4B88-8DBC-B3E125B457BD}" type="par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5CEA004-F84E-444B-9800-115C6D07AD27}" type="sib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A22CEAA-2E47-49CD-8CC4-4FD3F4524148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68DA50F-4E55-44E7-97F8-56222239E2D5}" type="par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D6AF0E6F-41D2-4C4C-A3F7-45C079AC0AD4}" type="sib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53B736-6CC9-4E1D-B99C-82C11B1C70B9}" type="pres">
      <dgm:prSet presAssocID="{F494EEA9-6637-469B-A3E3-C22DC50884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7CA00-52E7-44AF-BDA3-1A98EC2ABAA0}" type="pres">
      <dgm:prSet presAssocID="{F494EEA9-6637-469B-A3E3-C22DC50884D3}" presName="dummyMaxCanvas" presStyleCnt="0">
        <dgm:presLayoutVars/>
      </dgm:prSet>
      <dgm:spPr/>
    </dgm:pt>
    <dgm:pt modelId="{DBBF635F-459C-49ED-B7E9-3E4EFC037C30}" type="pres">
      <dgm:prSet presAssocID="{F494EEA9-6637-469B-A3E3-C22DC50884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00119-9758-4A9B-8EC0-6CEADB5E9078}" type="pres">
      <dgm:prSet presAssocID="{F494EEA9-6637-469B-A3E3-C22DC50884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82CD9-D88E-4EBA-9662-DB200B18C6F0}" type="pres">
      <dgm:prSet presAssocID="{F494EEA9-6637-469B-A3E3-C22DC50884D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EDAB0-65A4-44F5-82CD-1116937F9A69}" type="pres">
      <dgm:prSet presAssocID="{F494EEA9-6637-469B-A3E3-C22DC50884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8D9B-8EA1-458D-98B5-D182F9A8E0E9}" type="pres">
      <dgm:prSet presAssocID="{F494EEA9-6637-469B-A3E3-C22DC50884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8E874-EE5C-4390-A911-6FFB732B6078}" type="pres">
      <dgm:prSet presAssocID="{F494EEA9-6637-469B-A3E3-C22DC50884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01F56-AF6D-4242-B1DF-02543BEE8DC7}" type="pres">
      <dgm:prSet presAssocID="{F494EEA9-6637-469B-A3E3-C22DC50884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940A0-E268-4825-A1D2-E803EF2917BE}" type="pres">
      <dgm:prSet presAssocID="{F494EEA9-6637-469B-A3E3-C22DC50884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AC03C-3BF3-4937-9968-51137A282614}" type="pres">
      <dgm:prSet presAssocID="{F494EEA9-6637-469B-A3E3-C22DC50884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A8A37-3AB5-4764-B43B-29AE70B1405D}" type="pres">
      <dgm:prSet presAssocID="{F494EEA9-6637-469B-A3E3-C22DC50884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16D6AF2-6B51-4791-B874-A1DB7C17F967}" type="pres">
      <dgm:prSet presAssocID="{F494EEA9-6637-469B-A3E3-C22DC50884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1324-C387-435F-B208-56CC0363A46A}" type="pres">
      <dgm:prSet presAssocID="{F494EEA9-6637-469B-A3E3-C22DC50884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EAE5B-4C83-41E9-9306-3079BE00B8AE}" type="pres">
      <dgm:prSet presAssocID="{F494EEA9-6637-469B-A3E3-C22DC50884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91CB9-2AFB-4947-8A7D-1812D85B2E94}" type="pres">
      <dgm:prSet presAssocID="{F494EEA9-6637-469B-A3E3-C22DC50884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5363B6-B8F4-4D5A-86DC-83E0FF581EA0}" type="presOf" srcId="{B8F97D03-7B40-475D-9591-958DF70DB59C}" destId="{AB8940A0-E268-4825-A1D2-E803EF2917BE}" srcOrd="0" destOrd="0" presId="urn:microsoft.com/office/officeart/2005/8/layout/vProcess5"/>
    <dgm:cxn modelId="{9CB99FB8-7921-429D-A016-52F2D03EED83}" srcId="{F494EEA9-6637-469B-A3E3-C22DC50884D3}" destId="{E300F94A-3CE5-413B-88F6-14BC52846215}" srcOrd="0" destOrd="0" parTransId="{7C2BA160-7161-4525-81CF-29D0AEF33942}" sibTransId="{CF88160A-6EFC-4C0F-BC3A-3125A55053BF}"/>
    <dgm:cxn modelId="{248E99CA-7065-4668-8A70-C1B33C6E4B7E}" type="presOf" srcId="{E300F94A-3CE5-413B-88F6-14BC52846215}" destId="{FC3A8A37-3AB5-4764-B43B-29AE70B1405D}" srcOrd="1" destOrd="0" presId="urn:microsoft.com/office/officeart/2005/8/layout/vProcess5"/>
    <dgm:cxn modelId="{C09DD2D7-315B-465A-A1C5-51C2D84DAB40}" type="presOf" srcId="{530EA7B1-543F-4546-A4E5-773FB26252DC}" destId="{5A1EAE5B-4C83-41E9-9306-3079BE00B8AE}" srcOrd="1" destOrd="0" presId="urn:microsoft.com/office/officeart/2005/8/layout/vProcess5"/>
    <dgm:cxn modelId="{76DF2127-5C92-4DD8-B8A8-C9DB0485EF21}" type="presOf" srcId="{F494EEA9-6637-469B-A3E3-C22DC50884D3}" destId="{CB53B736-6CC9-4E1D-B99C-82C11B1C70B9}" srcOrd="0" destOrd="0" presId="urn:microsoft.com/office/officeart/2005/8/layout/vProcess5"/>
    <dgm:cxn modelId="{ED017B51-B589-4836-BC81-49D2FA299E08}" type="presOf" srcId="{CF88160A-6EFC-4C0F-BC3A-3125A55053BF}" destId="{AA28E874-EE5C-4390-A911-6FFB732B6078}" srcOrd="0" destOrd="0" presId="urn:microsoft.com/office/officeart/2005/8/layout/vProcess5"/>
    <dgm:cxn modelId="{FBFDE75A-79E5-4F3F-9613-51E0576BFF02}" srcId="{F494EEA9-6637-469B-A3E3-C22DC50884D3}" destId="{2A22CEAA-2E47-49CD-8CC4-4FD3F4524148}" srcOrd="8" destOrd="0" parTransId="{068DA50F-4E55-44E7-97F8-56222239E2D5}" sibTransId="{D6AF0E6F-41D2-4C4C-A3F7-45C079AC0AD4}"/>
    <dgm:cxn modelId="{7830C2B2-13D7-457D-B793-41235D1E900E}" srcId="{F494EEA9-6637-469B-A3E3-C22DC50884D3}" destId="{CB91C49B-308C-4516-BF27-25DEA4A1C39A}" srcOrd="2" destOrd="0" parTransId="{B88C8B81-B4DB-4FC2-8704-A84FF4148EC5}" sibTransId="{B8F97D03-7B40-475D-9591-958DF70DB59C}"/>
    <dgm:cxn modelId="{13113D31-643B-42AC-902C-E2996117DF53}" type="presOf" srcId="{6F02D0ED-BC8B-4AE1-ACD2-2B00B7F663AF}" destId="{016D6AF2-6B51-4791-B874-A1DB7C17F967}" srcOrd="1" destOrd="0" presId="urn:microsoft.com/office/officeart/2005/8/layout/vProcess5"/>
    <dgm:cxn modelId="{5B2EBA48-2461-47C6-93F3-51E6F750CC93}" type="presOf" srcId="{CB91C49B-308C-4516-BF27-25DEA4A1C39A}" destId="{F6582CD9-D88E-4EBA-9662-DB200B18C6F0}" srcOrd="0" destOrd="0" presId="urn:microsoft.com/office/officeart/2005/8/layout/vProcess5"/>
    <dgm:cxn modelId="{BE2692D9-B601-49E4-8D73-96EF96DB427C}" type="presOf" srcId="{6F02D0ED-BC8B-4AE1-ACD2-2B00B7F663AF}" destId="{18600119-9758-4A9B-8EC0-6CEADB5E9078}" srcOrd="0" destOrd="0" presId="urn:microsoft.com/office/officeart/2005/8/layout/vProcess5"/>
    <dgm:cxn modelId="{470DAD16-9967-46CA-B55B-195B8A1BE84A}" srcId="{F494EEA9-6637-469B-A3E3-C22DC50884D3}" destId="{035F41DF-658C-4705-BC98-16C121649A2D}" srcOrd="4" destOrd="0" parTransId="{A85CD492-3FB4-4CB9-A589-D3D80C95C73D}" sibTransId="{F46E1ED3-2649-49C7-B57D-523CEAD42030}"/>
    <dgm:cxn modelId="{A9AFD066-C403-4D89-B8FD-BF80957A9894}" type="presOf" srcId="{CB91C49B-308C-4516-BF27-25DEA4A1C39A}" destId="{32AA1324-C387-435F-B208-56CC0363A46A}" srcOrd="1" destOrd="0" presId="urn:microsoft.com/office/officeart/2005/8/layout/vProcess5"/>
    <dgm:cxn modelId="{21175A22-CE24-446F-9AA9-23EE8235E5AC}" type="presOf" srcId="{035F41DF-658C-4705-BC98-16C121649A2D}" destId="{BC3C8D9B-8EA1-458D-98B5-D182F9A8E0E9}" srcOrd="0" destOrd="0" presId="urn:microsoft.com/office/officeart/2005/8/layout/vProcess5"/>
    <dgm:cxn modelId="{594F1CDE-3CC9-48FE-B3E4-4675719AF926}" srcId="{F494EEA9-6637-469B-A3E3-C22DC50884D3}" destId="{267BAD4E-B960-4EC8-AA6A-9A54E59F97BB}" srcOrd="7" destOrd="0" parTransId="{6E5248D6-4FF8-4B88-8DBC-B3E125B457BD}" sibTransId="{75CEA004-F84E-444B-9800-115C6D07AD27}"/>
    <dgm:cxn modelId="{5467F27F-95F9-4B86-BF8D-30DED3F2A3C0}" srcId="{F494EEA9-6637-469B-A3E3-C22DC50884D3}" destId="{530EA7B1-543F-4546-A4E5-773FB26252DC}" srcOrd="3" destOrd="0" parTransId="{7B95C2E8-663D-4AF5-B30D-2991E8A76EE9}" sibTransId="{6F7F03E3-2CA1-45AB-853D-C72C0F46DBB0}"/>
    <dgm:cxn modelId="{CA40FC05-7839-490C-AD4B-9A23ABFE5F5E}" type="presOf" srcId="{530EA7B1-543F-4546-A4E5-773FB26252DC}" destId="{F13EDAB0-65A4-44F5-82CD-1116937F9A69}" srcOrd="0" destOrd="0" presId="urn:microsoft.com/office/officeart/2005/8/layout/vProcess5"/>
    <dgm:cxn modelId="{42979C0C-5EA9-422D-9341-B205431AA60E}" srcId="{F494EEA9-6637-469B-A3E3-C22DC50884D3}" destId="{6F02D0ED-BC8B-4AE1-ACD2-2B00B7F663AF}" srcOrd="1" destOrd="0" parTransId="{E8B3D7B8-ED62-4EA4-AB26-B7C4FFEE3E2F}" sibTransId="{4EF29106-7BD6-47FC-A5D5-4A702A30D880}"/>
    <dgm:cxn modelId="{1DD15B56-AE64-4285-8690-57779BCD13F3}" type="presOf" srcId="{6F7F03E3-2CA1-45AB-853D-C72C0F46DBB0}" destId="{B75AC03C-3BF3-4937-9968-51137A282614}" srcOrd="0" destOrd="0" presId="urn:microsoft.com/office/officeart/2005/8/layout/vProcess5"/>
    <dgm:cxn modelId="{2496D162-E5B1-4437-8D80-C6D39E813A62}" srcId="{F494EEA9-6637-469B-A3E3-C22DC50884D3}" destId="{B0069B09-B53F-424C-A863-494F09CE5195}" srcOrd="5" destOrd="0" parTransId="{796738F9-2020-403F-9D28-C0D98472AA38}" sibTransId="{7EF6EC52-EFA2-4D40-8E14-547EAA3D1896}"/>
    <dgm:cxn modelId="{855B4289-C288-4EDF-AE7D-988C5CFAAB37}" srcId="{F494EEA9-6637-469B-A3E3-C22DC50884D3}" destId="{595BB7C3-6DFC-41D6-95C9-2145309B4423}" srcOrd="6" destOrd="0" parTransId="{AE148DB6-C4DC-46FE-BA62-077846D1655D}" sibTransId="{1EEF875B-1B0F-46D1-BF58-6CDC869FE436}"/>
    <dgm:cxn modelId="{B42CAF3C-7671-4443-AC23-0F068727D96B}" type="presOf" srcId="{E300F94A-3CE5-413B-88F6-14BC52846215}" destId="{DBBF635F-459C-49ED-B7E9-3E4EFC037C30}" srcOrd="0" destOrd="0" presId="urn:microsoft.com/office/officeart/2005/8/layout/vProcess5"/>
    <dgm:cxn modelId="{B3A7F401-E5E9-48BF-9C5E-4FDCD15825EB}" type="presOf" srcId="{4EF29106-7BD6-47FC-A5D5-4A702A30D880}" destId="{DBE01F56-AF6D-4242-B1DF-02543BEE8DC7}" srcOrd="0" destOrd="0" presId="urn:microsoft.com/office/officeart/2005/8/layout/vProcess5"/>
    <dgm:cxn modelId="{23E01B26-405E-4C99-A7F3-9B3462491F96}" type="presOf" srcId="{035F41DF-658C-4705-BC98-16C121649A2D}" destId="{BFF91CB9-2AFB-4947-8A7D-1812D85B2E94}" srcOrd="1" destOrd="0" presId="urn:microsoft.com/office/officeart/2005/8/layout/vProcess5"/>
    <dgm:cxn modelId="{8B764A12-34E3-41E0-B58C-03F4709B982B}" type="presParOf" srcId="{CB53B736-6CC9-4E1D-B99C-82C11B1C70B9}" destId="{FAF7CA00-52E7-44AF-BDA3-1A98EC2ABAA0}" srcOrd="0" destOrd="0" presId="urn:microsoft.com/office/officeart/2005/8/layout/vProcess5"/>
    <dgm:cxn modelId="{CC42736D-2BA8-41D7-8B02-8F0E40770BF8}" type="presParOf" srcId="{CB53B736-6CC9-4E1D-B99C-82C11B1C70B9}" destId="{DBBF635F-459C-49ED-B7E9-3E4EFC037C30}" srcOrd="1" destOrd="0" presId="urn:microsoft.com/office/officeart/2005/8/layout/vProcess5"/>
    <dgm:cxn modelId="{A5E4BBCB-4758-40F0-84C4-78C514B67A45}" type="presParOf" srcId="{CB53B736-6CC9-4E1D-B99C-82C11B1C70B9}" destId="{18600119-9758-4A9B-8EC0-6CEADB5E9078}" srcOrd="2" destOrd="0" presId="urn:microsoft.com/office/officeart/2005/8/layout/vProcess5"/>
    <dgm:cxn modelId="{F7B30192-0BCA-43C4-BCFB-D91DC9A37713}" type="presParOf" srcId="{CB53B736-6CC9-4E1D-B99C-82C11B1C70B9}" destId="{F6582CD9-D88E-4EBA-9662-DB200B18C6F0}" srcOrd="3" destOrd="0" presId="urn:microsoft.com/office/officeart/2005/8/layout/vProcess5"/>
    <dgm:cxn modelId="{2492C314-0A1C-4519-9B1E-7F9DEC7A3B88}" type="presParOf" srcId="{CB53B736-6CC9-4E1D-B99C-82C11B1C70B9}" destId="{F13EDAB0-65A4-44F5-82CD-1116937F9A69}" srcOrd="4" destOrd="0" presId="urn:microsoft.com/office/officeart/2005/8/layout/vProcess5"/>
    <dgm:cxn modelId="{D4F8D67D-082D-4FAE-811B-65ED917EA84F}" type="presParOf" srcId="{CB53B736-6CC9-4E1D-B99C-82C11B1C70B9}" destId="{BC3C8D9B-8EA1-458D-98B5-D182F9A8E0E9}" srcOrd="5" destOrd="0" presId="urn:microsoft.com/office/officeart/2005/8/layout/vProcess5"/>
    <dgm:cxn modelId="{A484B0FD-5B5C-4D96-8010-D0AE9704EB90}" type="presParOf" srcId="{CB53B736-6CC9-4E1D-B99C-82C11B1C70B9}" destId="{AA28E874-EE5C-4390-A911-6FFB732B6078}" srcOrd="6" destOrd="0" presId="urn:microsoft.com/office/officeart/2005/8/layout/vProcess5"/>
    <dgm:cxn modelId="{13F905F2-354D-4245-81B9-AA3585E38ECE}" type="presParOf" srcId="{CB53B736-6CC9-4E1D-B99C-82C11B1C70B9}" destId="{DBE01F56-AF6D-4242-B1DF-02543BEE8DC7}" srcOrd="7" destOrd="0" presId="urn:microsoft.com/office/officeart/2005/8/layout/vProcess5"/>
    <dgm:cxn modelId="{AD9A5B25-7A04-4600-93B3-8040C8CCBADB}" type="presParOf" srcId="{CB53B736-6CC9-4E1D-B99C-82C11B1C70B9}" destId="{AB8940A0-E268-4825-A1D2-E803EF2917BE}" srcOrd="8" destOrd="0" presId="urn:microsoft.com/office/officeart/2005/8/layout/vProcess5"/>
    <dgm:cxn modelId="{36A79CF6-0381-448F-A31B-7B9A9F7BC0AD}" type="presParOf" srcId="{CB53B736-6CC9-4E1D-B99C-82C11B1C70B9}" destId="{B75AC03C-3BF3-4937-9968-51137A282614}" srcOrd="9" destOrd="0" presId="urn:microsoft.com/office/officeart/2005/8/layout/vProcess5"/>
    <dgm:cxn modelId="{614F11B1-0832-413E-BE37-C3A6DE24BE9C}" type="presParOf" srcId="{CB53B736-6CC9-4E1D-B99C-82C11B1C70B9}" destId="{FC3A8A37-3AB5-4764-B43B-29AE70B1405D}" srcOrd="10" destOrd="0" presId="urn:microsoft.com/office/officeart/2005/8/layout/vProcess5"/>
    <dgm:cxn modelId="{88FB8299-0255-4CC0-8332-DA642AD9FC4F}" type="presParOf" srcId="{CB53B736-6CC9-4E1D-B99C-82C11B1C70B9}" destId="{016D6AF2-6B51-4791-B874-A1DB7C17F967}" srcOrd="11" destOrd="0" presId="urn:microsoft.com/office/officeart/2005/8/layout/vProcess5"/>
    <dgm:cxn modelId="{5A6301AF-3184-4618-96C8-FE6EF9C2A843}" type="presParOf" srcId="{CB53B736-6CC9-4E1D-B99C-82C11B1C70B9}" destId="{32AA1324-C387-435F-B208-56CC0363A46A}" srcOrd="12" destOrd="0" presId="urn:microsoft.com/office/officeart/2005/8/layout/vProcess5"/>
    <dgm:cxn modelId="{0856B7E4-2C02-42E1-9B6D-565B955CD388}" type="presParOf" srcId="{CB53B736-6CC9-4E1D-B99C-82C11B1C70B9}" destId="{5A1EAE5B-4C83-41E9-9306-3079BE00B8AE}" srcOrd="13" destOrd="0" presId="urn:microsoft.com/office/officeart/2005/8/layout/vProcess5"/>
    <dgm:cxn modelId="{0493C2D4-AA0C-4D46-AE73-8D7505B33E4C}" type="presParOf" srcId="{CB53B736-6CC9-4E1D-B99C-82C11B1C70B9}" destId="{BFF91CB9-2AFB-4947-8A7D-1812D85B2E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635F-459C-49ED-B7E9-3E4EFC037C30}">
      <dsp:nvSpPr>
        <dsp:cNvPr id="0" name=""/>
        <dsp:cNvSpPr/>
      </dsp:nvSpPr>
      <dsp:spPr>
        <a:xfrm>
          <a:off x="0" y="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Building the thinking process according to context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28567" y="28567"/>
        <a:ext cx="5936671" cy="918226"/>
      </dsp:txXfrm>
    </dsp:sp>
    <dsp:sp modelId="{18600119-9758-4A9B-8EC0-6CEADB5E9078}">
      <dsp:nvSpPr>
        <dsp:cNvPr id="0" name=""/>
        <dsp:cNvSpPr/>
      </dsp:nvSpPr>
      <dsp:spPr>
        <a:xfrm>
          <a:off x="530439" y="111082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Setting the relevance gap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559006" y="1139393"/>
        <a:ext cx="5881720" cy="918226"/>
      </dsp:txXfrm>
    </dsp:sp>
    <dsp:sp modelId="{F6582CD9-D88E-4EBA-9662-DB200B18C6F0}">
      <dsp:nvSpPr>
        <dsp:cNvPr id="0" name=""/>
        <dsp:cNvSpPr/>
      </dsp:nvSpPr>
      <dsp:spPr>
        <a:xfrm>
          <a:off x="1060879" y="2221653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Creating an initial strategic framework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1089446" y="2250220"/>
        <a:ext cx="5881720" cy="918226"/>
      </dsp:txXfrm>
    </dsp:sp>
    <dsp:sp modelId="{F13EDAB0-65A4-44F5-82CD-1116937F9A69}">
      <dsp:nvSpPr>
        <dsp:cNvPr id="0" name=""/>
        <dsp:cNvSpPr/>
      </dsp:nvSpPr>
      <dsp:spPr>
        <a:xfrm>
          <a:off x="1591318" y="333248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Critical questioning and creating a constitutive strategy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1619885" y="3361047"/>
        <a:ext cx="5881720" cy="918226"/>
      </dsp:txXfrm>
    </dsp:sp>
    <dsp:sp modelId="{BC3C8D9B-8EA1-458D-98B5-D182F9A8E0E9}">
      <dsp:nvSpPr>
        <dsp:cNvPr id="0" name=""/>
        <dsp:cNvSpPr/>
      </dsp:nvSpPr>
      <dsp:spPr>
        <a:xfrm>
          <a:off x="2121758" y="444330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Developing an idea and configuration for a campaign / operation system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2150325" y="4471873"/>
        <a:ext cx="5881720" cy="918226"/>
      </dsp:txXfrm>
    </dsp:sp>
    <dsp:sp modelId="{AA28E874-EE5C-4390-A911-6FFB732B6078}">
      <dsp:nvSpPr>
        <dsp:cNvPr id="0" name=""/>
        <dsp:cNvSpPr/>
      </dsp:nvSpPr>
      <dsp:spPr>
        <a:xfrm>
          <a:off x="6469293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611939" y="712554"/>
        <a:ext cx="348692" cy="477073"/>
      </dsp:txXfrm>
    </dsp:sp>
    <dsp:sp modelId="{DBE01F56-AF6D-4242-B1DF-02543BEE8DC7}">
      <dsp:nvSpPr>
        <dsp:cNvPr id="0" name=""/>
        <dsp:cNvSpPr/>
      </dsp:nvSpPr>
      <dsp:spPr>
        <a:xfrm>
          <a:off x="6999733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432725"/>
            <a:satOff val="-1155"/>
            <a:lumOff val="3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142379" y="1823381"/>
        <a:ext cx="348692" cy="477073"/>
      </dsp:txXfrm>
    </dsp:sp>
    <dsp:sp modelId="{AB8940A0-E268-4825-A1D2-E803EF2917BE}">
      <dsp:nvSpPr>
        <dsp:cNvPr id="0" name=""/>
        <dsp:cNvSpPr/>
      </dsp:nvSpPr>
      <dsp:spPr>
        <a:xfrm>
          <a:off x="7530172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65450"/>
            <a:satOff val="-2310"/>
            <a:lumOff val="61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672818" y="2917952"/>
        <a:ext cx="348692" cy="477073"/>
      </dsp:txXfrm>
    </dsp:sp>
    <dsp:sp modelId="{B75AC03C-3BF3-4937-9968-51137A282614}">
      <dsp:nvSpPr>
        <dsp:cNvPr id="0" name=""/>
        <dsp:cNvSpPr/>
      </dsp:nvSpPr>
      <dsp:spPr>
        <a:xfrm>
          <a:off x="8060612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8203258" y="4039616"/>
        <a:ext cx="348692" cy="47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18 דצמבר 18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89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7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52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11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166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5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0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18 דצמבר 18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18 דצמבר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27" name="Picture 3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1631504" y="160338"/>
            <a:ext cx="9595601" cy="118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b="1" dirty="0" smtClean="0"/>
              <a:t>Strategy </a:t>
            </a:r>
            <a:r>
              <a:rPr lang="en-US" b="1" dirty="0" smtClean="0"/>
              <a:t>Design Approach </a:t>
            </a:r>
            <a:endParaRPr lang="he-IL" b="1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2348880"/>
            <a:ext cx="8658225" cy="3895725"/>
          </a:xfrm>
          <a:prstGeom prst="rect">
            <a:avLst/>
          </a:prstGeom>
        </p:spPr>
      </p:pic>
      <p:sp>
        <p:nvSpPr>
          <p:cNvPr id="13" name="AutoShape 12" descr="Image result for strateg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0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 Relationship Between Design and Planning</a:t>
            </a:r>
            <a:endParaRPr lang="he-I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07717"/>
              </p:ext>
            </p:extLst>
          </p:nvPr>
        </p:nvGraphicFramePr>
        <p:xfrm>
          <a:off x="582742" y="1109168"/>
          <a:ext cx="11233250" cy="3883652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616625">
                  <a:extLst>
                    <a:ext uri="{9D8B030D-6E8A-4147-A177-3AD203B41FA5}">
                      <a16:colId xmlns:a16="http://schemas.microsoft.com/office/drawing/2014/main" xmlns="" val="3702285775"/>
                    </a:ext>
                  </a:extLst>
                </a:gridCol>
                <a:gridCol w="5616625">
                  <a:extLst>
                    <a:ext uri="{9D8B030D-6E8A-4147-A177-3AD203B41FA5}">
                      <a16:colId xmlns:a16="http://schemas.microsoft.com/office/drawing/2014/main" xmlns="" val="20261803"/>
                    </a:ext>
                  </a:extLst>
                </a:gridCol>
              </a:tblGrid>
              <a:tr h="7194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Design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Planning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261290"/>
                  </a:ext>
                </a:extLst>
              </a:tr>
              <a:tr h="7194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Abandons basic assumptions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Is based on existing assumptions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6887826"/>
                  </a:ext>
                </a:extLst>
              </a:tr>
              <a:tr h="79585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Requires time, a complex and slow learning, and when we embark on the road the end is not clear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Targeted, defined in time, a clear target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7853677"/>
                  </a:ext>
                </a:extLst>
              </a:tr>
              <a:tr h="7194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Produces perception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Produces a plan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987165"/>
                  </a:ext>
                </a:extLst>
              </a:tr>
              <a:tr h="7194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Preserves the relevancy of the organization over time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/>
                        <a:t>Allows effective operation against an existing problem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6927221"/>
                  </a:ext>
                </a:extLst>
              </a:tr>
            </a:tbl>
          </a:graphicData>
        </a:graphic>
      </p:graphicFrame>
      <p:sp>
        <p:nvSpPr>
          <p:cNvPr id="7" name="מלבן מעוגל 6"/>
          <p:cNvSpPr/>
          <p:nvPr/>
        </p:nvSpPr>
        <p:spPr>
          <a:xfrm>
            <a:off x="4655840" y="5111010"/>
            <a:ext cx="7376174" cy="15583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/>
              <a:t>There is a complementary contrast between design and design</a:t>
            </a:r>
          </a:p>
          <a:p>
            <a:pPr algn="ctr" rtl="0"/>
            <a:r>
              <a:rPr lang="en-US" sz="2000" b="1" dirty="0"/>
              <a:t>It is necessary to maintain both processes simultaneously</a:t>
            </a:r>
          </a:p>
          <a:p>
            <a:pPr algn="ctr" rtl="0"/>
            <a:r>
              <a:rPr lang="en-US" sz="2000" b="1" dirty="0"/>
              <a:t>Each process has its own </a:t>
            </a:r>
            <a:r>
              <a:rPr lang="en-US" sz="2000" b="1" dirty="0" smtClean="0"/>
              <a:t>expression, </a:t>
            </a:r>
            <a:r>
              <a:rPr lang="en-US" sz="2000" b="1" dirty="0"/>
              <a:t>with a dedicated team</a:t>
            </a:r>
            <a:endParaRPr lang="he-IL" sz="2000" b="1" dirty="0"/>
          </a:p>
        </p:txBody>
      </p:sp>
      <p:pic>
        <p:nvPicPr>
          <p:cNvPr id="6" name="Picture 2" descr="Image result for strategic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6" y="5111010"/>
            <a:ext cx="3641050" cy="17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668" y="2564904"/>
            <a:ext cx="10586944" cy="5550979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b="1" dirty="0" smtClean="0"/>
              <a:t>Practice </a:t>
            </a:r>
          </a:p>
          <a:p>
            <a:pPr marL="0" indent="0" algn="ctr" rtl="0">
              <a:buNone/>
            </a:pPr>
            <a:r>
              <a:rPr lang="en-US" sz="3600" b="1" dirty="0" smtClean="0"/>
              <a:t>How do you realize ?</a:t>
            </a:r>
            <a:endParaRPr lang="he-IL" sz="3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3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855932"/>
          </a:xfrm>
        </p:spPr>
        <p:txBody>
          <a:bodyPr rtlCol="1"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Perception as Derived From Design - What Does it Include?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1631504" y="1484784"/>
            <a:ext cx="9830516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An explanation - how does it serve the strategic interests of the state?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1631504" y="2861100"/>
            <a:ext cx="9830516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Principles of the campaign - a </a:t>
            </a:r>
            <a:r>
              <a:rPr lang="en-US" sz="3200" b="1" dirty="0" smtClean="0"/>
              <a:t>form of </a:t>
            </a:r>
            <a:r>
              <a:rPr lang="en-US" sz="3200" b="1" dirty="0"/>
              <a:t>action and realization</a:t>
            </a:r>
            <a:endParaRPr lang="he-IL" sz="32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1505490" y="4654946"/>
            <a:ext cx="9956530" cy="15841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800" b="1" dirty="0"/>
              <a:t>A clear and reasoned structure - on the basis of which a critical examination can be made in the light of change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5991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1910" y="213864"/>
            <a:ext cx="11636758" cy="972957"/>
          </a:xfrm>
        </p:spPr>
        <p:txBody>
          <a:bodyPr rtlCol="1"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What are the Stages? Components of The Design Process: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902659785"/>
              </p:ext>
            </p:extLst>
          </p:nvPr>
        </p:nvGraphicFramePr>
        <p:xfrm>
          <a:off x="2783632" y="1313077"/>
          <a:ext cx="9225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חץ מעוקל שמאלה 4"/>
          <p:cNvSpPr/>
          <p:nvPr/>
        </p:nvSpPr>
        <p:spPr>
          <a:xfrm rot="10055244">
            <a:off x="674350" y="1905628"/>
            <a:ext cx="2376263" cy="47525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259594" y="3789040"/>
            <a:ext cx="181207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/>
              <a:t>Checking the </a:t>
            </a:r>
            <a:r>
              <a:rPr lang="en-US" dirty="0"/>
              <a:t>V</a:t>
            </a:r>
            <a:r>
              <a:rPr lang="en-US" dirty="0" smtClean="0"/>
              <a:t>alidity </a:t>
            </a:r>
            <a:r>
              <a:rPr lang="en-US" dirty="0"/>
              <a:t>of </a:t>
            </a:r>
            <a:r>
              <a:rPr lang="en-US" dirty="0" smtClean="0"/>
              <a:t>Perception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90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71664" y="332656"/>
            <a:ext cx="6408712" cy="691787"/>
          </a:xfrm>
        </p:spPr>
        <p:txBody>
          <a:bodyPr rtlCol="1"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 Steps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 Detail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548680"/>
            <a:ext cx="10585176" cy="595788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endParaRPr lang="he-IL" sz="2800" b="1" dirty="0" smtClean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200" b="1" dirty="0" smtClean="0"/>
              <a:t>Structuring </a:t>
            </a:r>
            <a:r>
              <a:rPr lang="en-US" sz="2200" b="1" dirty="0"/>
              <a:t>- </a:t>
            </a:r>
            <a:r>
              <a:rPr lang="en-US" sz="2200" b="1" dirty="0" smtClean="0"/>
              <a:t>designing </a:t>
            </a:r>
            <a:r>
              <a:rPr lang="en-US" sz="2200" b="1" dirty="0"/>
              <a:t>the learning process itself (in view of the unique strategic context</a:t>
            </a:r>
            <a:r>
              <a:rPr lang="en-US" sz="2200" b="1" dirty="0" smtClean="0"/>
              <a:t>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200" b="1" dirty="0"/>
              <a:t>Setting the relevance gap</a:t>
            </a:r>
            <a:r>
              <a:rPr lang="en-US" sz="2200" b="1" dirty="0" smtClean="0"/>
              <a:t>:</a:t>
            </a:r>
          </a:p>
          <a:p>
            <a:pPr marL="457200" lvl="1" indent="352425" algn="l" rtl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1.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What is wrong with the current concept?</a:t>
            </a:r>
          </a:p>
          <a:p>
            <a:pPr marL="457200" lvl="1" indent="352425" algn="l" rtl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2</a:t>
            </a:r>
            <a:r>
              <a:rPr lang="en-US" sz="1800" b="1" dirty="0" smtClean="0">
                <a:solidFill>
                  <a:schemeClr val="accent1"/>
                </a:solidFill>
              </a:rPr>
              <a:t>.</a:t>
            </a:r>
            <a:r>
              <a:rPr lang="en-US" b="1" dirty="0" smtClean="0"/>
              <a:t> </a:t>
            </a:r>
            <a:r>
              <a:rPr lang="en-US" sz="2000" b="1" dirty="0" smtClean="0"/>
              <a:t>What </a:t>
            </a:r>
            <a:r>
              <a:rPr lang="en-US" sz="2000" b="1" dirty="0"/>
              <a:t>are the opportunities for a more relevant strategy and campaign concept</a:t>
            </a:r>
            <a:r>
              <a:rPr lang="en-US" sz="2000" b="1" dirty="0" smtClean="0"/>
              <a:t>?</a:t>
            </a:r>
          </a:p>
          <a:p>
            <a:pPr marL="457200" lvl="1" indent="0" algn="l" rtl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3</a:t>
            </a:r>
            <a:r>
              <a:rPr lang="en-US" sz="2200" b="1" dirty="0" smtClean="0">
                <a:solidFill>
                  <a:schemeClr val="accent1"/>
                </a:solidFill>
              </a:rPr>
              <a:t>.</a:t>
            </a:r>
            <a:r>
              <a:rPr lang="en-US" sz="2200" b="1" dirty="0" smtClean="0"/>
              <a:t> Initial </a:t>
            </a:r>
            <a:r>
              <a:rPr lang="en-US" sz="2200" b="1" dirty="0"/>
              <a:t>Strategic Framework - Basic </a:t>
            </a:r>
            <a:r>
              <a:rPr lang="en-US" sz="2200" b="1" dirty="0" smtClean="0"/>
              <a:t>lines </a:t>
            </a:r>
            <a:r>
              <a:rPr lang="en-US" sz="2200" b="1" dirty="0"/>
              <a:t>for </a:t>
            </a:r>
            <a:r>
              <a:rPr lang="en-US" sz="2200" b="1" dirty="0" smtClean="0"/>
              <a:t>strategy </a:t>
            </a:r>
            <a:r>
              <a:rPr lang="en-US" sz="2200" b="1" dirty="0"/>
              <a:t>/ </a:t>
            </a:r>
            <a:r>
              <a:rPr lang="en-US" sz="2200" b="1" dirty="0" smtClean="0"/>
              <a:t>various    alternatives</a:t>
            </a:r>
          </a:p>
          <a:p>
            <a:pPr marL="457200" lvl="1" indent="0" algn="l" rtl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4.</a:t>
            </a:r>
            <a:r>
              <a:rPr lang="en-US" sz="2200" b="1" dirty="0" smtClean="0"/>
              <a:t> Critical questioning and </a:t>
            </a:r>
            <a:r>
              <a:rPr lang="en-US" sz="2200" b="1" dirty="0"/>
              <a:t>creating a constitutive strategy - red power </a:t>
            </a:r>
            <a:r>
              <a:rPr lang="en-US" sz="2200" b="1" dirty="0" smtClean="0"/>
              <a:t>...</a:t>
            </a: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5.</a:t>
            </a:r>
            <a:r>
              <a:rPr lang="en-US" sz="2200" b="1" dirty="0" smtClean="0"/>
              <a:t> Developing </a:t>
            </a:r>
            <a:r>
              <a:rPr lang="en-US" sz="2200" b="1" dirty="0"/>
              <a:t>an idea and configuration for a campaign / operation </a:t>
            </a:r>
            <a:r>
              <a:rPr lang="en-US" sz="2200" b="1" dirty="0" smtClean="0"/>
              <a:t>system</a:t>
            </a:r>
          </a:p>
          <a:p>
            <a:pPr marL="457200" lvl="1" indent="0" algn="l" rtl="0">
              <a:buNone/>
            </a:pPr>
            <a:endParaRPr lang="he-IL" sz="2200" b="1" dirty="0"/>
          </a:p>
          <a:p>
            <a:pPr marL="457200" lvl="1" indent="0" algn="l" rtl="0">
              <a:buNone/>
            </a:pPr>
            <a:r>
              <a:rPr lang="en-US" sz="2200" b="1" dirty="0" smtClean="0"/>
              <a:t>Moving to </a:t>
            </a:r>
            <a:r>
              <a:rPr lang="en-US" sz="2200" b="1" dirty="0"/>
              <a:t>the planning stage and building a system to examine the validity of the </a:t>
            </a:r>
            <a:r>
              <a:rPr lang="en-US" sz="2200" b="1" dirty="0" smtClean="0"/>
              <a:t>concept</a:t>
            </a:r>
            <a:endParaRPr lang="he-IL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54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0"/>
            <a:ext cx="11449272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/>
              <a:t>Survival Of The Fittest: Adapt Or </a:t>
            </a:r>
            <a:r>
              <a:rPr lang="en-US" sz="3600" b="1" dirty="0" smtClean="0"/>
              <a:t>Die</a:t>
            </a:r>
          </a:p>
          <a:p>
            <a:pPr marL="457200" lvl="1" indent="0" algn="ctr">
              <a:buNone/>
            </a:pPr>
            <a:r>
              <a:rPr lang="en-US" sz="3600" b="1" dirty="0" smtClean="0"/>
              <a:t>This is Your Task – Make Them Survive (Or Others)</a:t>
            </a:r>
            <a:endParaRPr lang="en-US" sz="3600" b="1" dirty="0"/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432" y="2204864"/>
            <a:ext cx="5000308" cy="22256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97" y="2562272"/>
            <a:ext cx="4131395" cy="33084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432" y="4913237"/>
            <a:ext cx="5000308" cy="16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0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1" y="0"/>
            <a:ext cx="10774317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 smtClean="0"/>
              <a:t>Who Is The Next One to Go Bankrupt? Why? </a:t>
            </a:r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967" y="1637416"/>
            <a:ext cx="3842186" cy="21516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8271" y="1939435"/>
            <a:ext cx="2920813" cy="255571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975" y="4495146"/>
            <a:ext cx="2880320" cy="203887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3712" y="4681909"/>
            <a:ext cx="3818730" cy="1909365"/>
          </a:xfrm>
          <a:prstGeom prst="rect">
            <a:avLst/>
          </a:prstGeom>
        </p:spPr>
      </p:pic>
      <p:sp>
        <p:nvSpPr>
          <p:cNvPr id="12" name="AutoShape 2" descr="Image result for breaks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1701" y="1358912"/>
            <a:ext cx="3028950" cy="15144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83022" y="4616984"/>
            <a:ext cx="2619375" cy="17430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9223" y="297828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3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314516"/>
            <a:ext cx="11449272" cy="592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ctr">
              <a:buNone/>
            </a:pPr>
            <a:r>
              <a:rPr lang="en-US" sz="3600" b="1" dirty="0"/>
              <a:t>Survival Of The Fittest: Adapt Or Die</a:t>
            </a:r>
          </a:p>
          <a:p>
            <a:pPr marL="457200" lvl="1" indent="0" algn="ctr"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None/>
            </a:pPr>
            <a:endParaRPr lang="he-IL" sz="2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03" y="1700808"/>
            <a:ext cx="5985785" cy="266429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5417" y="1844824"/>
            <a:ext cx="4945624" cy="39604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003" y="4519281"/>
            <a:ext cx="5985785" cy="1995550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 txBox="1">
            <a:spLocks/>
          </p:cNvSpPr>
          <p:nvPr/>
        </p:nvSpPr>
        <p:spPr>
          <a:xfrm>
            <a:off x="820917" y="-325172"/>
            <a:ext cx="11449272" cy="2746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he-IL" sz="2800" b="1" dirty="0" smtClean="0"/>
          </a:p>
          <a:p>
            <a:pPr marL="457200" lvl="1" indent="0" algn="ctr" rtl="0">
              <a:buFont typeface="Wingdings 3" charset="2"/>
              <a:buNone/>
            </a:pPr>
            <a:r>
              <a:rPr lang="en-US" sz="3600" b="1" dirty="0" smtClean="0"/>
              <a:t>Motivation:</a:t>
            </a:r>
          </a:p>
          <a:p>
            <a:pPr marL="457200" lvl="1" indent="0" algn="ctr">
              <a:buFont typeface="Wingdings 3" charset="2"/>
              <a:buNone/>
            </a:pPr>
            <a:r>
              <a:rPr lang="he-IL" sz="2000" b="1" dirty="0" smtClean="0"/>
              <a:t> </a:t>
            </a:r>
          </a:p>
          <a:p>
            <a:pPr marL="457200" lvl="1" indent="0" algn="ctr">
              <a:buFont typeface="Wingdings 3" charset="2"/>
              <a:buNone/>
            </a:pP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960690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55440" y="221567"/>
            <a:ext cx="10532400" cy="2357454"/>
          </a:xfrm>
        </p:spPr>
        <p:txBody>
          <a:bodyPr>
            <a:noAutofit/>
          </a:bodyPr>
          <a:lstStyle/>
          <a:p>
            <a:pPr lvl="0" algn="ctr" rtl="0"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Infinite Models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</a:t>
            </a:r>
            <a:r>
              <a:rPr lang="he-I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algn="ctr">
              <a:lnSpc>
                <a:spcPct val="150000"/>
              </a:lnSpc>
            </a:pPr>
            <a:endParaRPr lang="he-I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97" y="986488"/>
            <a:ext cx="5365283" cy="56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strategic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23" y="150896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91" y="986488"/>
            <a:ext cx="3719271" cy="37192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6669" y="3717032"/>
            <a:ext cx="2565320" cy="30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5480" y="332656"/>
            <a:ext cx="10585176" cy="1728192"/>
          </a:xfrm>
        </p:spPr>
        <p:txBody>
          <a:bodyPr rtlCol="1"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Before We Begin…</a:t>
            </a: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There's no magic solution… adopt your method and start working…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40768"/>
            <a:ext cx="11449272" cy="583355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he-IL" sz="2800" b="1" dirty="0" smtClean="0"/>
          </a:p>
          <a:p>
            <a:pPr marL="457200" lvl="1" indent="0" algn="l" rtl="0">
              <a:buNone/>
            </a:pPr>
            <a:r>
              <a:rPr lang="en-US" sz="3200" b="1" dirty="0"/>
              <a:t>Principles</a:t>
            </a:r>
            <a:r>
              <a:rPr lang="en-US" sz="3200" b="1" dirty="0" smtClean="0"/>
              <a:t>:</a:t>
            </a:r>
          </a:p>
          <a:p>
            <a:pPr lvl="1" algn="l" rtl="0"/>
            <a:r>
              <a:rPr lang="he-IL" sz="3200" b="1" dirty="0" smtClean="0"/>
              <a:t> </a:t>
            </a:r>
            <a:r>
              <a:rPr lang="en-US" sz="3200" b="1" dirty="0"/>
              <a:t>Clear </a:t>
            </a:r>
            <a:r>
              <a:rPr lang="en-US" sz="3200" b="1" dirty="0" smtClean="0"/>
              <a:t>methodology, built-in</a:t>
            </a:r>
            <a:r>
              <a:rPr lang="en-US" sz="3200" b="1" dirty="0"/>
              <a:t>, clear </a:t>
            </a:r>
            <a:r>
              <a:rPr lang="en-US" sz="3200" b="1" dirty="0" smtClean="0"/>
              <a:t>process</a:t>
            </a:r>
          </a:p>
          <a:p>
            <a:pPr lvl="1" algn="l" rtl="0"/>
            <a:r>
              <a:rPr lang="en-US" sz="3200" b="1" dirty="0" smtClean="0"/>
              <a:t> Lead by the commander</a:t>
            </a:r>
            <a:endParaRPr lang="he-IL" sz="3200" b="1" dirty="0" smtClean="0"/>
          </a:p>
          <a:p>
            <a:pPr marL="444500" lvl="2" indent="0" algn="l" rtl="0"/>
            <a:r>
              <a:rPr lang="he-IL" sz="3200" b="1" dirty="0" smtClean="0"/>
              <a:t> </a:t>
            </a:r>
            <a:r>
              <a:rPr lang="en-US" sz="3200" b="1" dirty="0" smtClean="0"/>
              <a:t>Time</a:t>
            </a:r>
            <a:endParaRPr lang="he-IL" sz="3200" b="1" dirty="0" smtClean="0"/>
          </a:p>
          <a:p>
            <a:pPr marL="444500" lvl="2" indent="0" algn="l" rtl="0"/>
            <a:r>
              <a:rPr lang="he-IL" sz="3200" b="1" dirty="0"/>
              <a:t> </a:t>
            </a:r>
            <a:r>
              <a:rPr lang="en-US" sz="3200" b="1" dirty="0"/>
              <a:t>Collaboration and openness</a:t>
            </a:r>
            <a:r>
              <a:rPr lang="en-US" sz="3200" b="1" dirty="0" smtClean="0"/>
              <a:t>:</a:t>
            </a:r>
          </a:p>
          <a:p>
            <a:pPr lvl="2" algn="l" rtl="0"/>
            <a:r>
              <a:rPr lang="he-IL" sz="3000" b="1" dirty="0" smtClean="0"/>
              <a:t> </a:t>
            </a:r>
            <a:r>
              <a:rPr lang="en-US" sz="3000" b="1" dirty="0" smtClean="0"/>
              <a:t>A</a:t>
            </a:r>
            <a:r>
              <a:rPr lang="he-IL" sz="3000" b="1" dirty="0" smtClean="0"/>
              <a:t> </a:t>
            </a:r>
            <a:r>
              <a:rPr lang="en-US" sz="3000" b="1" dirty="0" smtClean="0"/>
              <a:t>committed crew</a:t>
            </a:r>
            <a:endParaRPr lang="en-US" sz="3000" b="1" dirty="0"/>
          </a:p>
          <a:p>
            <a:pPr lvl="2" algn="l" rtl="0"/>
            <a:r>
              <a:rPr lang="en-US" sz="3000" b="1" dirty="0" smtClean="0"/>
              <a:t> A </a:t>
            </a:r>
            <a:r>
              <a:rPr lang="en-US" sz="3000" b="1" dirty="0"/>
              <a:t>variety of </a:t>
            </a:r>
            <a:r>
              <a:rPr lang="en-US" sz="3000" b="1" dirty="0" smtClean="0"/>
              <a:t>opinions</a:t>
            </a:r>
          </a:p>
          <a:p>
            <a:pPr lvl="2" algn="l" rtl="0"/>
            <a:r>
              <a:rPr lang="he-IL" sz="3000" b="1" dirty="0" smtClean="0"/>
              <a:t> </a:t>
            </a:r>
            <a:r>
              <a:rPr lang="en-US" sz="3000" b="1" dirty="0" smtClean="0"/>
              <a:t>Available </a:t>
            </a:r>
            <a:endParaRPr lang="he-IL" sz="2000" b="1" dirty="0" smtClean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6280" y="3079386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Design - Goal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sp>
        <p:nvSpPr>
          <p:cNvPr id="5" name="מלבן מעוגל 4"/>
          <p:cNvSpPr/>
          <p:nvPr/>
        </p:nvSpPr>
        <p:spPr>
          <a:xfrm>
            <a:off x="551385" y="3347083"/>
            <a:ext cx="1078462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800" b="1" dirty="0"/>
              <a:t>Develop a framework for a strategy with respect to environmental change</a:t>
            </a:r>
            <a:endParaRPr lang="he-IL" sz="28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551384" y="4803588"/>
            <a:ext cx="10784621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800" b="1" dirty="0"/>
              <a:t>To formulate a concept for the use of force - a </a:t>
            </a:r>
            <a:r>
              <a:rPr lang="en-US" sz="2800" b="1" dirty="0" smtClean="0"/>
              <a:t>systematic </a:t>
            </a:r>
            <a:r>
              <a:rPr lang="en-US" sz="2800" b="1" dirty="0"/>
              <a:t>idea</a:t>
            </a:r>
            <a:endParaRPr lang="he-IL" sz="2800" b="1" dirty="0" smtClean="0"/>
          </a:p>
        </p:txBody>
      </p:sp>
      <p:sp>
        <p:nvSpPr>
          <p:cNvPr id="8" name="מלבן מעוגל 2"/>
          <p:cNvSpPr/>
          <p:nvPr/>
        </p:nvSpPr>
        <p:spPr>
          <a:xfrm>
            <a:off x="6556054" y="1864482"/>
            <a:ext cx="4779951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 fontScale="70000" lnSpcReduction="20000"/>
          </a:bodyPr>
          <a:lstStyle/>
          <a:p>
            <a:pPr lvl="1" algn="ctr"/>
            <a:r>
              <a:rPr lang="en-US" sz="3200" b="1" dirty="0"/>
              <a:t>Learning Process | </a:t>
            </a:r>
            <a:r>
              <a:rPr lang="en-US" sz="3200" b="1" dirty="0" smtClean="0"/>
              <a:t>Identifying </a:t>
            </a:r>
            <a:r>
              <a:rPr lang="en-US" sz="3200" b="1" dirty="0"/>
              <a:t>a need for </a:t>
            </a:r>
            <a:r>
              <a:rPr lang="en-US" sz="3200" b="1" dirty="0" smtClean="0"/>
              <a:t>conceptual </a:t>
            </a:r>
            <a:r>
              <a:rPr lang="en-US" sz="3200" b="1" dirty="0"/>
              <a:t>change</a:t>
            </a:r>
            <a:endParaRPr lang="he-IL" sz="3200" b="1" dirty="0"/>
          </a:p>
        </p:txBody>
      </p:sp>
      <p:sp>
        <p:nvSpPr>
          <p:cNvPr id="9" name="מלבן מעוגל 7"/>
          <p:cNvSpPr/>
          <p:nvPr/>
        </p:nvSpPr>
        <p:spPr>
          <a:xfrm>
            <a:off x="587107" y="1822659"/>
            <a:ext cx="4260494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 fontScale="70000" lnSpcReduction="20000"/>
          </a:bodyPr>
          <a:lstStyle/>
          <a:p>
            <a:pPr lvl="1" algn="ctr" rtl="0"/>
            <a:r>
              <a:rPr lang="en-US" sz="3200" b="1" dirty="0"/>
              <a:t>"Feeling uncomfortable" - reality changes</a:t>
            </a:r>
            <a:endParaRPr lang="he-IL" sz="3200" b="1" dirty="0"/>
          </a:p>
        </p:txBody>
      </p:sp>
      <p:sp>
        <p:nvSpPr>
          <p:cNvPr id="10" name="חץ ימינה 11"/>
          <p:cNvSpPr/>
          <p:nvPr/>
        </p:nvSpPr>
        <p:spPr>
          <a:xfrm>
            <a:off x="5062352" y="2179708"/>
            <a:ext cx="1360562" cy="36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58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309" y="476672"/>
            <a:ext cx="9704502" cy="4608512"/>
          </a:xfrm>
        </p:spPr>
        <p:txBody>
          <a:bodyPr rtlCol="1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Assessing ability versus assessing learning ability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  <a:p>
            <a:pPr marL="457200" lvl="1" indent="0" algn="just">
              <a:buNone/>
            </a:pPr>
            <a:endParaRPr lang="he-IL" sz="2000" b="1" dirty="0"/>
          </a:p>
          <a:p>
            <a:pPr marL="457200" lvl="1" indent="0" algn="ctr">
              <a:buNone/>
            </a:pPr>
            <a:r>
              <a:rPr lang="en-US" sz="2800" b="1" dirty="0"/>
              <a:t>The only way forward in a world where there is no knowing what the students will face in the future</a:t>
            </a:r>
            <a:endParaRPr lang="he-IL" sz="2800" b="1" dirty="0"/>
          </a:p>
        </p:txBody>
      </p:sp>
      <p:pic>
        <p:nvPicPr>
          <p:cNvPr id="1028" name="Picture 4" descr="Image result for lear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32" y="1281240"/>
            <a:ext cx="9505056" cy="43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3769" y="362007"/>
            <a:ext cx="9704502" cy="4608512"/>
          </a:xfrm>
        </p:spPr>
        <p:txBody>
          <a:bodyPr rtlCol="1">
            <a:normAutofit/>
          </a:bodyPr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- core principles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 smtClean="0"/>
          </a:p>
          <a:p>
            <a:pPr marL="457200" lvl="1" indent="0" algn="just">
              <a:buNone/>
            </a:pPr>
            <a:endParaRPr lang="he-IL" sz="2000" b="1" dirty="0" smtClean="0"/>
          </a:p>
        </p:txBody>
      </p:sp>
      <p:pic>
        <p:nvPicPr>
          <p:cNvPr id="5122" name="Picture 2" descr="Image result for core princi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" y="40846"/>
            <a:ext cx="2956164" cy="19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2151406" y="3425349"/>
            <a:ext cx="8768398" cy="15451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Criticism:</a:t>
            </a:r>
          </a:p>
          <a:p>
            <a:pPr lvl="1" algn="ctr"/>
            <a:r>
              <a:rPr lang="en-US" sz="2400" b="1" dirty="0"/>
              <a:t>It is necessary to challenge the founding conventions and assumptions in order to allow the initiation of a matching process</a:t>
            </a:r>
            <a:endParaRPr lang="he-IL" sz="24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2151406" y="5303173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It will not come of its own, requires a "method of thinking"</a:t>
            </a:r>
            <a:endParaRPr lang="he-IL" sz="32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127956" y="1588692"/>
            <a:ext cx="8768398" cy="1504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The change is not </a:t>
            </a:r>
            <a:r>
              <a:rPr lang="en-US" sz="3200" b="1" dirty="0" smtClean="0"/>
              <a:t>local | </a:t>
            </a:r>
            <a:r>
              <a:rPr lang="en-US" sz="3200" b="1" dirty="0"/>
              <a:t>Required to learn </a:t>
            </a:r>
            <a:r>
              <a:rPr lang="en-US" sz="3200" b="1" dirty="0" smtClean="0"/>
              <a:t>|The </a:t>
            </a:r>
            <a:r>
              <a:rPr lang="en-US" sz="3200" b="1" dirty="0"/>
              <a:t>problem is completely unclear, certainly not the solution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8376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691787"/>
          </a:xfrm>
        </p:spPr>
        <p:txBody>
          <a:bodyPr rtlCol="1">
            <a:normAutofit/>
          </a:bodyPr>
          <a:lstStyle/>
          <a:p>
            <a:pPr algn="ctr" rtl="0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Theory - Design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he-IL" sz="2800" b="1" dirty="0" smtClean="0"/>
          </a:p>
          <a:p>
            <a:pPr marL="457200" lvl="1" indent="0" algn="just" rtl="0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2135560" y="1268760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The essence of the design </a:t>
            </a:r>
            <a:r>
              <a:rPr lang="en-US" sz="3200" b="1" dirty="0" smtClean="0"/>
              <a:t>process:</a:t>
            </a:r>
          </a:p>
          <a:p>
            <a:pPr lvl="1" algn="ctr"/>
            <a:r>
              <a:rPr lang="en-US" sz="3200" b="1" dirty="0" smtClean="0"/>
              <a:t>Learning </a:t>
            </a:r>
            <a:r>
              <a:rPr lang="en-US" sz="3200" b="1" dirty="0"/>
              <a:t>and knowledge development</a:t>
            </a:r>
            <a:endParaRPr lang="he-IL" sz="32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135560" y="2645077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Product of the design process:</a:t>
            </a:r>
          </a:p>
          <a:p>
            <a:pPr lvl="1" algn="ctr" rtl="0"/>
            <a:r>
              <a:rPr lang="en-US" sz="3200" b="1" dirty="0" smtClean="0"/>
              <a:t>Campaign / systems perception</a:t>
            </a:r>
            <a:endParaRPr lang="he-IL" sz="32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2157119" y="4021394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Design - the first step in the broad process</a:t>
            </a:r>
            <a:endParaRPr lang="he-IL" sz="3200" b="1" dirty="0" smtClean="0"/>
          </a:p>
        </p:txBody>
      </p:sp>
      <p:sp>
        <p:nvSpPr>
          <p:cNvPr id="8" name="מלבן מעוגל 7"/>
          <p:cNvSpPr/>
          <p:nvPr/>
        </p:nvSpPr>
        <p:spPr>
          <a:xfrm>
            <a:off x="783905" y="5439697"/>
            <a:ext cx="473595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Design produces perception</a:t>
            </a:r>
            <a:endParaRPr lang="he-IL" sz="3200" b="1" dirty="0"/>
          </a:p>
        </p:txBody>
      </p:sp>
      <p:sp>
        <p:nvSpPr>
          <p:cNvPr id="9" name="מלבן מעוגל 8"/>
          <p:cNvSpPr/>
          <p:nvPr/>
        </p:nvSpPr>
        <p:spPr>
          <a:xfrm>
            <a:off x="6938690" y="5423471"/>
            <a:ext cx="5294487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600" b="1" dirty="0"/>
              <a:t>Planning is based on design and generates a plan</a:t>
            </a:r>
            <a:endParaRPr lang="he-IL" sz="2600" b="1" dirty="0"/>
          </a:p>
        </p:txBody>
      </p:sp>
      <p:sp>
        <p:nvSpPr>
          <p:cNvPr id="4" name="חץ ימינה 3"/>
          <p:cNvSpPr/>
          <p:nvPr/>
        </p:nvSpPr>
        <p:spPr>
          <a:xfrm>
            <a:off x="5786642" y="5793301"/>
            <a:ext cx="919527" cy="37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9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7917" y="322619"/>
            <a:ext cx="9704502" cy="4608512"/>
          </a:xfrm>
        </p:spPr>
        <p:txBody>
          <a:bodyPr rtlCol="1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Theory - Planning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400" b="1" dirty="0" smtClean="0"/>
          </a:p>
          <a:p>
            <a:pPr marL="457200" lvl="1" indent="0" algn="just">
              <a:buNone/>
            </a:pPr>
            <a:endParaRPr lang="he-IL" sz="18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1415433" y="1052736"/>
            <a:ext cx="9704502" cy="1006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800" b="1" dirty="0"/>
              <a:t>From </a:t>
            </a:r>
            <a:r>
              <a:rPr lang="en-US" sz="2800" b="1" dirty="0" smtClean="0"/>
              <a:t>conception- </a:t>
            </a:r>
            <a:r>
              <a:rPr lang="en-US" sz="2800" b="1" dirty="0"/>
              <a:t>to plan</a:t>
            </a:r>
            <a:endParaRPr lang="he-IL" sz="28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1397917" y="5163200"/>
            <a:ext cx="9704502" cy="1434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400" b="1" dirty="0"/>
              <a:t>Heart of the program:</a:t>
            </a:r>
          </a:p>
          <a:p>
            <a:pPr lvl="1" algn="ctr"/>
            <a:r>
              <a:rPr lang="en-US" sz="2400" b="1" dirty="0"/>
              <a:t>Definition of the purpose of the force I Efforts and tasks I Techniques and methods of organization I Over time and space I In unique circumstances</a:t>
            </a:r>
            <a:endParaRPr lang="he-IL" sz="2400" b="1" dirty="0" smtClean="0"/>
          </a:p>
        </p:txBody>
      </p:sp>
      <p:sp>
        <p:nvSpPr>
          <p:cNvPr id="10" name="מלבן מעוגל 9"/>
          <p:cNvSpPr/>
          <p:nvPr/>
        </p:nvSpPr>
        <p:spPr>
          <a:xfrm>
            <a:off x="1397917" y="3573016"/>
            <a:ext cx="9704502" cy="13366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800" b="1" dirty="0"/>
              <a:t>The purpose of the program - implementing the concept - the systemic idea - achieving a required achievement that will serve the systemic idea</a:t>
            </a:r>
            <a:endParaRPr lang="he-IL" sz="28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1432949" y="2364925"/>
            <a:ext cx="9704502" cy="9919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800" b="1" dirty="0"/>
              <a:t>Is written in light of the concept and under existing assumptions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4243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2656</TotalTime>
  <Words>718</Words>
  <Application>Microsoft Office PowerPoint</Application>
  <PresentationFormat>Widescreen</PresentationFormat>
  <Paragraphs>125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Gisha</vt:lpstr>
      <vt:lpstr>Tahoma</vt:lpstr>
      <vt:lpstr>Wingdings 3</vt:lpstr>
      <vt:lpstr>עשן מתפתל</vt:lpstr>
      <vt:lpstr>PowerPoint Presentation</vt:lpstr>
      <vt:lpstr>PowerPoint Presentation</vt:lpstr>
      <vt:lpstr>PowerPoint Presentation</vt:lpstr>
      <vt:lpstr>Before We Begin… There's no magic solution… adopt your method and start working…</vt:lpstr>
      <vt:lpstr>Design - Goal</vt:lpstr>
      <vt:lpstr>Assessing ability versus assessing learning ability</vt:lpstr>
      <vt:lpstr>Design - core principles</vt:lpstr>
      <vt:lpstr>Theory - Design</vt:lpstr>
      <vt:lpstr>Theory - Planning</vt:lpstr>
      <vt:lpstr>The Relationship Between Design and Planning</vt:lpstr>
      <vt:lpstr>PowerPoint Presentation</vt:lpstr>
      <vt:lpstr>Perception as Derived From Design - What Does it Include?</vt:lpstr>
      <vt:lpstr>What are the Stages? Components of The Design Process:</vt:lpstr>
      <vt:lpstr>The Steps  In Detail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Mamram</cp:lastModifiedBy>
  <cp:revision>259</cp:revision>
  <cp:lastPrinted>2017-10-15T04:06:39Z</cp:lastPrinted>
  <dcterms:created xsi:type="dcterms:W3CDTF">2017-09-23T04:50:33Z</dcterms:created>
  <dcterms:modified xsi:type="dcterms:W3CDTF">2018-12-18T08:35:02Z</dcterms:modified>
</cp:coreProperties>
</file>