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88"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9144000" cy="6858000" type="screen4x3"/>
  <p:notesSz cx="6858000" cy="9144000"/>
  <p:photoAlbum/>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903" autoAdjust="0"/>
  </p:normalViewPr>
  <p:slideViewPr>
    <p:cSldViewPr snapToGrid="0">
      <p:cViewPr varScale="1">
        <p:scale>
          <a:sx n="92" d="100"/>
          <a:sy n="92" d="100"/>
        </p:scale>
        <p:origin x="45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he-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C1372A6D-7D5E-4DF6-A649-55EFF1057903}" type="datetimeFigureOut">
              <a:rPr lang="he-IL" smtClean="0"/>
              <a:t>כ"ה/אדר ב/תשע"ט</a:t>
            </a:fld>
            <a:endParaRPr lang="he-IL"/>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he-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he-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56DCB975-EA37-41D1-B54E-ABBFF75A7717}" type="slidenum">
              <a:rPr lang="he-IL" smtClean="0"/>
              <a:t>‹#›</a:t>
            </a:fld>
            <a:endParaRPr lang="he-IL"/>
          </a:p>
        </p:txBody>
      </p:sp>
    </p:spTree>
    <p:extLst>
      <p:ext uri="{BB962C8B-B14F-4D97-AF65-F5344CB8AC3E}">
        <p14:creationId xmlns:p14="http://schemas.microsoft.com/office/powerpoint/2010/main" val="229443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 to Presentation: Name/Rank, Previous Assignments, Connection to the Material)</a:t>
            </a:r>
          </a:p>
          <a:p>
            <a:endParaRPr lang="he-IL" dirty="0" smtClean="0"/>
          </a:p>
          <a:p>
            <a:endParaRPr lang="he-IL" dirty="0"/>
          </a:p>
        </p:txBody>
      </p:sp>
      <p:sp>
        <p:nvSpPr>
          <p:cNvPr id="4" name="Slide Number Placeholder 3"/>
          <p:cNvSpPr>
            <a:spLocks noGrp="1"/>
          </p:cNvSpPr>
          <p:nvPr>
            <p:ph type="sldNum" sz="quarter" idx="10"/>
          </p:nvPr>
        </p:nvSpPr>
        <p:spPr/>
        <p:txBody>
          <a:bodyPr/>
          <a:lstStyle/>
          <a:p>
            <a:fld id="{56DCB975-EA37-41D1-B54E-ABBFF75A7717}" type="slidenum">
              <a:rPr lang="he-IL" smtClean="0"/>
              <a:t>1</a:t>
            </a:fld>
            <a:endParaRPr lang="he-IL"/>
          </a:p>
        </p:txBody>
      </p:sp>
    </p:spTree>
    <p:extLst>
      <p:ext uri="{BB962C8B-B14F-4D97-AF65-F5344CB8AC3E}">
        <p14:creationId xmlns:p14="http://schemas.microsoft.com/office/powerpoint/2010/main" val="1831803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will do a brief overview of the status of our borders, focusing on each side’s strategic threat or partnership with Israel and the IDF, as well as highlighting the major issues and characteristics of each location.  </a:t>
            </a:r>
          </a:p>
          <a:p>
            <a:endParaRPr lang="en-US" dirty="0" smtClean="0"/>
          </a:p>
          <a:p>
            <a:r>
              <a:rPr lang="en-US" dirty="0" smtClean="0"/>
              <a:t>We will begin with Lebanon on our Northern border. </a:t>
            </a:r>
          </a:p>
          <a:p>
            <a:endParaRPr lang="en-US" dirty="0" smtClean="0"/>
          </a:p>
          <a:p>
            <a:r>
              <a:rPr lang="en-US" dirty="0" smtClean="0"/>
              <a:t>The Lebanese front is marked by its </a:t>
            </a:r>
            <a:r>
              <a:rPr lang="en-US" b="1" dirty="0" smtClean="0"/>
              <a:t>instability</a:t>
            </a:r>
            <a:r>
              <a:rPr lang="en-US" dirty="0" smtClean="0"/>
              <a:t>, in particular its </a:t>
            </a:r>
            <a:r>
              <a:rPr lang="en-US" b="1" dirty="0" smtClean="0"/>
              <a:t>difficulty in controlling the Shia terror organization Hezbollah</a:t>
            </a:r>
            <a:r>
              <a:rPr lang="en-US" dirty="0" smtClean="0"/>
              <a:t>, which sits in Southern Lebanon despite UN Resolution 1701’s forbidding military forces in this region other than UNIFIL (United Nations Interim Forces in Lebanon) and the Lebanese Army.</a:t>
            </a:r>
          </a:p>
          <a:p>
            <a:endParaRPr lang="en-US" dirty="0" smtClean="0"/>
          </a:p>
          <a:p>
            <a:r>
              <a:rPr lang="en-US" dirty="0" smtClean="0"/>
              <a:t>Recently, the British government officially recognized Hezbollah as a Terror Organization. </a:t>
            </a:r>
          </a:p>
          <a:p>
            <a:r>
              <a:rPr lang="en-US" dirty="0" smtClean="0"/>
              <a:t> </a:t>
            </a:r>
          </a:p>
          <a:p>
            <a:r>
              <a:rPr lang="en-US" dirty="0" smtClean="0"/>
              <a:t>Israel continues to respond </a:t>
            </a:r>
            <a:r>
              <a:rPr lang="en-US" b="1" dirty="0" smtClean="0"/>
              <a:t>proactively</a:t>
            </a:r>
            <a:r>
              <a:rPr lang="en-US" dirty="0" smtClean="0"/>
              <a:t> to threats in order to defend the Northern border and Israeli communities in the North.  </a:t>
            </a:r>
          </a:p>
          <a:p>
            <a:endParaRPr lang="en-US" dirty="0" smtClean="0"/>
          </a:p>
          <a:p>
            <a:r>
              <a:rPr lang="en-US" dirty="0" smtClean="0"/>
              <a:t>In the next few slides, we will discuss specifically the recent </a:t>
            </a:r>
            <a:r>
              <a:rPr lang="en-US" b="1" dirty="0" smtClean="0"/>
              <a:t>Formation of a New Government in Lebanon</a:t>
            </a:r>
            <a:r>
              <a:rPr lang="en-US" dirty="0" smtClean="0"/>
              <a:t>, </a:t>
            </a:r>
            <a:r>
              <a:rPr lang="en-US" b="1" dirty="0" smtClean="0"/>
              <a:t>Operation Northern Shield</a:t>
            </a:r>
            <a:r>
              <a:rPr lang="en-US" dirty="0" smtClean="0"/>
              <a:t>, </a:t>
            </a:r>
            <a:r>
              <a:rPr lang="en-US" b="1" dirty="0" smtClean="0"/>
              <a:t>Hezbollah’s Economic Problems</a:t>
            </a:r>
            <a:r>
              <a:rPr lang="en-US" dirty="0" smtClean="0"/>
              <a:t>, and the </a:t>
            </a:r>
            <a:r>
              <a:rPr lang="en-US" b="1" dirty="0" smtClean="0"/>
              <a:t>Defensive Engineering Projects</a:t>
            </a:r>
            <a:r>
              <a:rPr lang="en-US" dirty="0" smtClean="0"/>
              <a:t> along the Northern border.  </a:t>
            </a:r>
          </a:p>
          <a:p>
            <a:endParaRPr lang="en-US" dirty="0" smtClean="0"/>
          </a:p>
          <a:p>
            <a:endParaRPr lang="he-IL" dirty="0" smtClean="0"/>
          </a:p>
          <a:p>
            <a:endParaRPr lang="he-IL" dirty="0"/>
          </a:p>
        </p:txBody>
      </p:sp>
      <p:sp>
        <p:nvSpPr>
          <p:cNvPr id="4" name="Slide Number Placeholder 3"/>
          <p:cNvSpPr>
            <a:spLocks noGrp="1"/>
          </p:cNvSpPr>
          <p:nvPr>
            <p:ph type="sldNum" sz="quarter" idx="10"/>
          </p:nvPr>
        </p:nvSpPr>
        <p:spPr/>
        <p:txBody>
          <a:bodyPr/>
          <a:lstStyle/>
          <a:p>
            <a:fld id="{56DCB975-EA37-41D1-B54E-ABBFF75A7717}" type="slidenum">
              <a:rPr lang="he-IL" smtClean="0"/>
              <a:t>10</a:t>
            </a:fld>
            <a:endParaRPr lang="he-IL"/>
          </a:p>
        </p:txBody>
      </p:sp>
    </p:spTree>
    <p:extLst>
      <p:ext uri="{BB962C8B-B14F-4D97-AF65-F5344CB8AC3E}">
        <p14:creationId xmlns:p14="http://schemas.microsoft.com/office/powerpoint/2010/main" val="3809503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smtClean="0"/>
              <a:t>While Sunni Prime Minister </a:t>
            </a:r>
            <a:r>
              <a:rPr lang="en-US" dirty="0" err="1" smtClean="0"/>
              <a:t>Saad</a:t>
            </a:r>
            <a:r>
              <a:rPr lang="en-US" dirty="0" smtClean="0"/>
              <a:t> al-Hariri retained his position in the last elections, an alarming number of Hezbollah representatives were elected to the Lebanese parliament – 70 of 128 seats. </a:t>
            </a:r>
          </a:p>
          <a:p>
            <a:pPr fontAlgn="base"/>
            <a:r>
              <a:rPr lang="en-US" dirty="0" smtClean="0"/>
              <a:t> </a:t>
            </a:r>
          </a:p>
          <a:p>
            <a:pPr fontAlgn="base"/>
            <a:r>
              <a:rPr lang="en-US" dirty="0" smtClean="0"/>
              <a:t>The Lebanese system of government requires a Sunni Muslim to be Prime Minister, despite the majority of seats going to the Shiite Hezbollah party.  </a:t>
            </a:r>
          </a:p>
          <a:p>
            <a:pPr fontAlgn="base"/>
            <a:r>
              <a:rPr lang="en-US" dirty="0" smtClean="0"/>
              <a:t> </a:t>
            </a:r>
          </a:p>
          <a:p>
            <a:pPr fontAlgn="base"/>
            <a:r>
              <a:rPr lang="en-US" dirty="0" smtClean="0"/>
              <a:t>Hezbollah controls 3 of the 30 ministries in the cabinet including the Health Ministry, the fourth largest government ministry</a:t>
            </a:r>
          </a:p>
          <a:p>
            <a:pPr fontAlgn="base"/>
            <a:r>
              <a:rPr lang="en-US" dirty="0" smtClean="0"/>
              <a:t> </a:t>
            </a:r>
          </a:p>
          <a:p>
            <a:endParaRPr lang="he-IL" dirty="0" smtClean="0"/>
          </a:p>
          <a:p>
            <a:endParaRPr lang="he-IL" dirty="0"/>
          </a:p>
        </p:txBody>
      </p:sp>
      <p:sp>
        <p:nvSpPr>
          <p:cNvPr id="4" name="Slide Number Placeholder 3"/>
          <p:cNvSpPr>
            <a:spLocks noGrp="1"/>
          </p:cNvSpPr>
          <p:nvPr>
            <p:ph type="sldNum" sz="quarter" idx="10"/>
          </p:nvPr>
        </p:nvSpPr>
        <p:spPr/>
        <p:txBody>
          <a:bodyPr/>
          <a:lstStyle/>
          <a:p>
            <a:fld id="{56DCB975-EA37-41D1-B54E-ABBFF75A7717}" type="slidenum">
              <a:rPr lang="he-IL" smtClean="0"/>
              <a:t>11</a:t>
            </a:fld>
            <a:endParaRPr lang="he-IL"/>
          </a:p>
        </p:txBody>
      </p:sp>
    </p:spTree>
    <p:extLst>
      <p:ext uri="{BB962C8B-B14F-4D97-AF65-F5344CB8AC3E}">
        <p14:creationId xmlns:p14="http://schemas.microsoft.com/office/powerpoint/2010/main" val="2817516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beginning of December, 2018, the IDF exposed the existence of </a:t>
            </a:r>
            <a:r>
              <a:rPr lang="en-US" b="1" dirty="0" smtClean="0"/>
              <a:t>terror tunnels dug by Hezbollah</a:t>
            </a:r>
            <a:r>
              <a:rPr lang="en-US" dirty="0" smtClean="0"/>
              <a:t> from Southern Lebanon into Israeli territory under the Blue Line. </a:t>
            </a:r>
          </a:p>
          <a:p>
            <a:endParaRPr lang="en-US" dirty="0" smtClean="0"/>
          </a:p>
          <a:p>
            <a:r>
              <a:rPr lang="en-US" dirty="0" smtClean="0"/>
              <a:t>We </a:t>
            </a:r>
            <a:r>
              <a:rPr lang="en-US" b="1" dirty="0" smtClean="0"/>
              <a:t>uncovered 6 total tunnels</a:t>
            </a:r>
            <a:r>
              <a:rPr lang="en-US" dirty="0" smtClean="0"/>
              <a:t> during this operation and prevented them from being used in the future.  Had we not intervened, </a:t>
            </a:r>
            <a:r>
              <a:rPr lang="en-US" b="1" dirty="0" smtClean="0"/>
              <a:t>Hezbollah</a:t>
            </a:r>
            <a:r>
              <a:rPr lang="en-US" dirty="0" smtClean="0"/>
              <a:t> could have used these tunnels to infiltrate and </a:t>
            </a:r>
            <a:r>
              <a:rPr lang="en-US" b="1" dirty="0" smtClean="0"/>
              <a:t>attack Israeli citizens</a:t>
            </a:r>
            <a:r>
              <a:rPr lang="en-US" dirty="0" smtClean="0"/>
              <a:t>.  This is in clear </a:t>
            </a:r>
            <a:r>
              <a:rPr lang="en-US" b="1" dirty="0" smtClean="0"/>
              <a:t>violation of UN Resolution 1701</a:t>
            </a:r>
            <a:r>
              <a:rPr lang="en-US" dirty="0" smtClean="0"/>
              <a:t> which was decided in the year 2000.</a:t>
            </a:r>
          </a:p>
          <a:p>
            <a:endParaRPr lang="he-IL" dirty="0" smtClean="0"/>
          </a:p>
          <a:p>
            <a:endParaRPr lang="he-IL" dirty="0"/>
          </a:p>
        </p:txBody>
      </p:sp>
      <p:sp>
        <p:nvSpPr>
          <p:cNvPr id="4" name="Slide Number Placeholder 3"/>
          <p:cNvSpPr>
            <a:spLocks noGrp="1"/>
          </p:cNvSpPr>
          <p:nvPr>
            <p:ph type="sldNum" sz="quarter" idx="10"/>
          </p:nvPr>
        </p:nvSpPr>
        <p:spPr/>
        <p:txBody>
          <a:bodyPr/>
          <a:lstStyle/>
          <a:p>
            <a:fld id="{56DCB975-EA37-41D1-B54E-ABBFF75A7717}" type="slidenum">
              <a:rPr lang="he-IL" smtClean="0"/>
              <a:t>12</a:t>
            </a:fld>
            <a:endParaRPr lang="he-IL"/>
          </a:p>
        </p:txBody>
      </p:sp>
    </p:spTree>
    <p:extLst>
      <p:ext uri="{BB962C8B-B14F-4D97-AF65-F5344CB8AC3E}">
        <p14:creationId xmlns:p14="http://schemas.microsoft.com/office/powerpoint/2010/main" val="1145345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past months, LH’s main source of revenue was harmed.</a:t>
            </a:r>
            <a:r>
              <a:rPr lang="en-US" baseline="0" dirty="0" smtClean="0"/>
              <a:t>  </a:t>
            </a:r>
            <a:endParaRPr lang="en-US" dirty="0" smtClean="0"/>
          </a:p>
          <a:p>
            <a:endParaRPr lang="en-US" dirty="0" smtClean="0"/>
          </a:p>
          <a:p>
            <a:r>
              <a:rPr lang="en-US" dirty="0" smtClean="0"/>
              <a:t>The international sanctions imposed on Iran have limited its ability</a:t>
            </a:r>
            <a:r>
              <a:rPr lang="en-US" baseline="0" dirty="0" smtClean="0"/>
              <a:t> to fund the terrorist organization and provide it with weapons.  </a:t>
            </a:r>
          </a:p>
          <a:p>
            <a:endParaRPr lang="en-US" baseline="0" dirty="0" smtClean="0"/>
          </a:p>
          <a:p>
            <a:r>
              <a:rPr lang="en-US" baseline="0" dirty="0" smtClean="0"/>
              <a:t>While in the past, Iran has been responsible for about 1 billion dollars of Hezbollah’s funding, in 2018 this number dropped to close to 800 million dollars.    </a:t>
            </a:r>
          </a:p>
          <a:p>
            <a:endParaRPr lang="en-US" dirty="0" smtClean="0"/>
          </a:p>
          <a:p>
            <a:r>
              <a:rPr lang="en-US" dirty="0" smtClean="0"/>
              <a:t>The decrease in the organization’s funding has severely harmed Hezbollah’s abilities to project its power abroad</a:t>
            </a:r>
            <a:r>
              <a:rPr lang="en-US" baseline="0" dirty="0" smtClean="0"/>
              <a:t> as it cannot even afford to pay pensions to families of casualties and to former fighters at home.  </a:t>
            </a:r>
            <a:endParaRPr lang="en-US" dirty="0" smtClean="0"/>
          </a:p>
          <a:p>
            <a:endParaRPr lang="en-US" dirty="0" smtClean="0"/>
          </a:p>
          <a:p>
            <a:r>
              <a:rPr lang="en-US" dirty="0" smtClean="0"/>
              <a:t>Despite this development, Hezbollah has continued to support the efforts of the Shiite Axis by stationing troops in southern Syria, and in the AOS (Area of Separation) in particular, and LH SG continues to threaten Israel through ground infiltration and Cross-BL Attack Tunnels.</a:t>
            </a:r>
          </a:p>
          <a:p>
            <a:endParaRPr lang="he-IL" dirty="0" smtClean="0"/>
          </a:p>
          <a:p>
            <a:endParaRPr lang="he-IL" dirty="0"/>
          </a:p>
        </p:txBody>
      </p:sp>
      <p:sp>
        <p:nvSpPr>
          <p:cNvPr id="4" name="Slide Number Placeholder 3"/>
          <p:cNvSpPr>
            <a:spLocks noGrp="1"/>
          </p:cNvSpPr>
          <p:nvPr>
            <p:ph type="sldNum" sz="quarter" idx="10"/>
          </p:nvPr>
        </p:nvSpPr>
        <p:spPr/>
        <p:txBody>
          <a:bodyPr/>
          <a:lstStyle/>
          <a:p>
            <a:fld id="{56DCB975-EA37-41D1-B54E-ABBFF75A7717}" type="slidenum">
              <a:rPr lang="he-IL" smtClean="0"/>
              <a:t>13</a:t>
            </a:fld>
            <a:endParaRPr lang="he-IL"/>
          </a:p>
        </p:txBody>
      </p:sp>
    </p:spTree>
    <p:extLst>
      <p:ext uri="{BB962C8B-B14F-4D97-AF65-F5344CB8AC3E}">
        <p14:creationId xmlns:p14="http://schemas.microsoft.com/office/powerpoint/2010/main" val="1971214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beginning of December, 2018, the IDF exposed the existence of </a:t>
            </a:r>
            <a:r>
              <a:rPr lang="en-US" b="1" dirty="0" smtClean="0"/>
              <a:t>terror tunnels dug by Hezbollah</a:t>
            </a:r>
            <a:r>
              <a:rPr lang="en-US" dirty="0" smtClean="0"/>
              <a:t> from Southern Lebanon into Israeli territory under the Blue Line. </a:t>
            </a:r>
          </a:p>
          <a:p>
            <a:endParaRPr lang="en-US" dirty="0" smtClean="0"/>
          </a:p>
          <a:p>
            <a:r>
              <a:rPr lang="en-US" dirty="0" smtClean="0"/>
              <a:t>We </a:t>
            </a:r>
            <a:r>
              <a:rPr lang="en-US" b="1" dirty="0" smtClean="0"/>
              <a:t>uncovered 6 total tunnels</a:t>
            </a:r>
            <a:r>
              <a:rPr lang="en-US" dirty="0" smtClean="0"/>
              <a:t> during this operation and prevented them from being used in the future.  Had we not intervened, </a:t>
            </a:r>
            <a:r>
              <a:rPr lang="en-US" b="1" dirty="0" smtClean="0"/>
              <a:t>Hezbollah</a:t>
            </a:r>
            <a:r>
              <a:rPr lang="en-US" dirty="0" smtClean="0"/>
              <a:t> could have used these tunnels to infiltrate and </a:t>
            </a:r>
            <a:r>
              <a:rPr lang="en-US" b="1" dirty="0" smtClean="0"/>
              <a:t>attack Israeli citizens</a:t>
            </a:r>
            <a:r>
              <a:rPr lang="en-US" dirty="0" smtClean="0"/>
              <a:t>.  This is in clear </a:t>
            </a:r>
            <a:r>
              <a:rPr lang="en-US" b="1" dirty="0" smtClean="0"/>
              <a:t>violation of UN Resolution 1701</a:t>
            </a:r>
            <a:r>
              <a:rPr lang="en-US" dirty="0" smtClean="0"/>
              <a:t> which was decided in the year 2000.</a:t>
            </a:r>
          </a:p>
          <a:p>
            <a:endParaRPr lang="he-IL" dirty="0" smtClean="0"/>
          </a:p>
          <a:p>
            <a:endParaRPr lang="he-IL" dirty="0"/>
          </a:p>
        </p:txBody>
      </p:sp>
      <p:sp>
        <p:nvSpPr>
          <p:cNvPr id="4" name="Slide Number Placeholder 3"/>
          <p:cNvSpPr>
            <a:spLocks noGrp="1"/>
          </p:cNvSpPr>
          <p:nvPr>
            <p:ph type="sldNum" sz="quarter" idx="10"/>
          </p:nvPr>
        </p:nvSpPr>
        <p:spPr/>
        <p:txBody>
          <a:bodyPr/>
          <a:lstStyle/>
          <a:p>
            <a:fld id="{56DCB975-EA37-41D1-B54E-ABBFF75A7717}" type="slidenum">
              <a:rPr lang="he-IL" smtClean="0"/>
              <a:t>14</a:t>
            </a:fld>
            <a:endParaRPr lang="he-IL"/>
          </a:p>
        </p:txBody>
      </p:sp>
    </p:spTree>
    <p:extLst>
      <p:ext uri="{BB962C8B-B14F-4D97-AF65-F5344CB8AC3E}">
        <p14:creationId xmlns:p14="http://schemas.microsoft.com/office/powerpoint/2010/main" val="488989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Defensive Engineering project is an effort to </a:t>
            </a:r>
            <a:r>
              <a:rPr lang="en-US" b="1" dirty="0" smtClean="0"/>
              <a:t>better protect Israeli communities in the North</a:t>
            </a:r>
            <a:r>
              <a:rPr lang="en-US" dirty="0" smtClean="0"/>
              <a:t>.  It serves to prevent cross-border sniper attacks, as well as prevent Hezbollah from infiltrating into Israeli territory.   </a:t>
            </a:r>
          </a:p>
          <a:p>
            <a:endParaRPr lang="en-US" dirty="0" smtClean="0"/>
          </a:p>
          <a:p>
            <a:r>
              <a:rPr lang="en-US" dirty="0" smtClean="0"/>
              <a:t>The Defensive Obstacle is being built only on the Israeli side of the Blue Line, however the Lebanese government has disagreed with the UN’s placement of the Blue Line.  </a:t>
            </a:r>
          </a:p>
          <a:p>
            <a:endParaRPr lang="en-US" dirty="0" smtClean="0"/>
          </a:p>
          <a:p>
            <a:r>
              <a:rPr lang="en-US" dirty="0" smtClean="0"/>
              <a:t>They have filed complaints with UNIFIL over Israel’s construction based on their belief of ownership of some territory found on the Israeli side of the line, but Israel is not in violation.  </a:t>
            </a:r>
          </a:p>
          <a:p>
            <a:endParaRPr lang="he-IL" dirty="0" smtClean="0"/>
          </a:p>
          <a:p>
            <a:endParaRPr lang="he-IL" dirty="0"/>
          </a:p>
        </p:txBody>
      </p:sp>
      <p:sp>
        <p:nvSpPr>
          <p:cNvPr id="4" name="Slide Number Placeholder 3"/>
          <p:cNvSpPr>
            <a:spLocks noGrp="1"/>
          </p:cNvSpPr>
          <p:nvPr>
            <p:ph type="sldNum" sz="quarter" idx="10"/>
          </p:nvPr>
        </p:nvSpPr>
        <p:spPr/>
        <p:txBody>
          <a:bodyPr/>
          <a:lstStyle/>
          <a:p>
            <a:fld id="{56DCB975-EA37-41D1-B54E-ABBFF75A7717}" type="slidenum">
              <a:rPr lang="he-IL" smtClean="0"/>
              <a:t>15</a:t>
            </a:fld>
            <a:endParaRPr lang="he-IL"/>
          </a:p>
        </p:txBody>
      </p:sp>
    </p:spTree>
    <p:extLst>
      <p:ext uri="{BB962C8B-B14F-4D97-AF65-F5344CB8AC3E}">
        <p14:creationId xmlns:p14="http://schemas.microsoft.com/office/powerpoint/2010/main" val="2091938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Syrian front, we’ll focus on </a:t>
            </a:r>
            <a:r>
              <a:rPr lang="en-US" b="1" dirty="0" smtClean="0"/>
              <a:t>Iranian Presence in Syria</a:t>
            </a:r>
            <a:r>
              <a:rPr lang="en-US" dirty="0" smtClean="0"/>
              <a:t> the </a:t>
            </a:r>
            <a:r>
              <a:rPr lang="en-US" b="1" dirty="0" smtClean="0"/>
              <a:t>Continued </a:t>
            </a:r>
            <a:r>
              <a:rPr lang="en-US" b="1" dirty="0" err="1" smtClean="0"/>
              <a:t>Idlib</a:t>
            </a:r>
            <a:r>
              <a:rPr lang="en-US" b="1" dirty="0" smtClean="0"/>
              <a:t> Crisis</a:t>
            </a:r>
            <a:r>
              <a:rPr lang="en-US" dirty="0" smtClean="0"/>
              <a:t>, the continued presence of </a:t>
            </a:r>
            <a:r>
              <a:rPr lang="en-US" b="1" dirty="0" smtClean="0"/>
              <a:t>UNDOF (United Nations Disengagement Observer Force)</a:t>
            </a:r>
            <a:r>
              <a:rPr lang="en-US" dirty="0" smtClean="0"/>
              <a:t>, the </a:t>
            </a:r>
            <a:r>
              <a:rPr lang="en-US" b="1" dirty="0" smtClean="0"/>
              <a:t>Withdrawal of American Forces from Syria, Russian Air Defense Systems</a:t>
            </a:r>
            <a:r>
              <a:rPr lang="en-US" dirty="0" smtClean="0"/>
              <a:t>, and the </a:t>
            </a:r>
            <a:r>
              <a:rPr lang="en-US" b="1" dirty="0" smtClean="0"/>
              <a:t>Joint </a:t>
            </a:r>
            <a:r>
              <a:rPr lang="en-US" b="1" dirty="0" err="1" smtClean="0"/>
              <a:t>Deconfliction</a:t>
            </a:r>
            <a:r>
              <a:rPr lang="en-US" b="1" dirty="0" smtClean="0"/>
              <a:t> Mechanism </a:t>
            </a:r>
            <a:r>
              <a:rPr lang="en-US" dirty="0" smtClean="0"/>
              <a:t>with Russia.  </a:t>
            </a:r>
          </a:p>
          <a:p>
            <a:endParaRPr lang="he-IL" dirty="0" smtClean="0"/>
          </a:p>
          <a:p>
            <a:endParaRPr lang="he-IL" dirty="0"/>
          </a:p>
        </p:txBody>
      </p:sp>
      <p:sp>
        <p:nvSpPr>
          <p:cNvPr id="4" name="Slide Number Placeholder 3"/>
          <p:cNvSpPr>
            <a:spLocks noGrp="1"/>
          </p:cNvSpPr>
          <p:nvPr>
            <p:ph type="sldNum" sz="quarter" idx="10"/>
          </p:nvPr>
        </p:nvSpPr>
        <p:spPr/>
        <p:txBody>
          <a:bodyPr/>
          <a:lstStyle/>
          <a:p>
            <a:fld id="{56DCB975-EA37-41D1-B54E-ABBFF75A7717}" type="slidenum">
              <a:rPr lang="he-IL" smtClean="0"/>
              <a:t>16</a:t>
            </a:fld>
            <a:endParaRPr lang="he-IL"/>
          </a:p>
        </p:txBody>
      </p:sp>
    </p:spTree>
    <p:extLst>
      <p:ext uri="{BB962C8B-B14F-4D97-AF65-F5344CB8AC3E}">
        <p14:creationId xmlns:p14="http://schemas.microsoft.com/office/powerpoint/2010/main" val="9348469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Iran has supported the government of President Bashar Al-Assad, establishing an Iranian proxy in Syria and ensuring Iranian influence for years to come.</a:t>
            </a:r>
          </a:p>
          <a:p>
            <a:endParaRPr lang="en-US" dirty="0" smtClean="0"/>
          </a:p>
          <a:p>
            <a:r>
              <a:rPr lang="en-US" dirty="0" smtClean="0"/>
              <a:t>With Iran’s deployment of Islamic Revolutionary Guards Corps (IRGC), Quds Force, intelligence, and law enforcement forces to Syria, there is a trend in Iranian willingness to become directly involved in foreign territory as opposed to just funding and directing proxies.</a:t>
            </a:r>
          </a:p>
          <a:p>
            <a:endParaRPr lang="en-US" dirty="0" smtClean="0"/>
          </a:p>
          <a:p>
            <a:r>
              <a:rPr lang="en-US" dirty="0" smtClean="0"/>
              <a:t>In February 2018, Iran launched a UAV from it’s T-4 base in Syria directly into Israeli airspace.  This UAV, which was carrying explosives, marked the first time Iran attempted a direct attack on Israel.  </a:t>
            </a:r>
          </a:p>
          <a:p>
            <a:endParaRPr lang="en-US" dirty="0" smtClean="0"/>
          </a:p>
          <a:p>
            <a:r>
              <a:rPr lang="en-US" dirty="0" smtClean="0"/>
              <a:t>In addition, the January 20</a:t>
            </a:r>
            <a:r>
              <a:rPr lang="en-US" baseline="30000" dirty="0" smtClean="0"/>
              <a:t>th</a:t>
            </a:r>
            <a:r>
              <a:rPr lang="en-US" dirty="0" smtClean="0"/>
              <a:t> launching of an Iranian rocket from Syria toward the Golan Heights indicated the Iranian regime’s increasing willingness to engage directly with Israel.  </a:t>
            </a:r>
          </a:p>
          <a:p>
            <a:endParaRPr lang="he-IL" dirty="0" smtClean="0"/>
          </a:p>
          <a:p>
            <a:endParaRPr lang="he-IL" dirty="0"/>
          </a:p>
        </p:txBody>
      </p:sp>
      <p:sp>
        <p:nvSpPr>
          <p:cNvPr id="4" name="Slide Number Placeholder 3"/>
          <p:cNvSpPr>
            <a:spLocks noGrp="1"/>
          </p:cNvSpPr>
          <p:nvPr>
            <p:ph type="sldNum" sz="quarter" idx="10"/>
          </p:nvPr>
        </p:nvSpPr>
        <p:spPr/>
        <p:txBody>
          <a:bodyPr/>
          <a:lstStyle/>
          <a:p>
            <a:fld id="{56DCB975-EA37-41D1-B54E-ABBFF75A7717}" type="slidenum">
              <a:rPr lang="he-IL" smtClean="0"/>
              <a:t>17</a:t>
            </a:fld>
            <a:endParaRPr lang="he-IL"/>
          </a:p>
        </p:txBody>
      </p:sp>
    </p:spTree>
    <p:extLst>
      <p:ext uri="{BB962C8B-B14F-4D97-AF65-F5344CB8AC3E}">
        <p14:creationId xmlns:p14="http://schemas.microsoft.com/office/powerpoint/2010/main" val="34774430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Syria’s </a:t>
            </a:r>
            <a:r>
              <a:rPr lang="en-US" dirty="0" err="1" smtClean="0"/>
              <a:t>Idblib</a:t>
            </a:r>
            <a:r>
              <a:rPr lang="en-US" dirty="0" smtClean="0"/>
              <a:t> Province is the last stronghold of </a:t>
            </a:r>
            <a:r>
              <a:rPr lang="en-US" dirty="0" err="1" smtClean="0"/>
              <a:t>Hay’et</a:t>
            </a:r>
            <a:r>
              <a:rPr lang="en-US" dirty="0" smtClean="0"/>
              <a:t> </a:t>
            </a:r>
            <a:r>
              <a:rPr lang="en-US" dirty="0" err="1" smtClean="0"/>
              <a:t>Tahrir</a:t>
            </a:r>
            <a:r>
              <a:rPr lang="en-US" dirty="0" smtClean="0"/>
              <a:t> al-Sham, the former al-Qaeda affiliate in Syria.  It is the last major region that Assad’s government does not have full control over.  </a:t>
            </a:r>
          </a:p>
          <a:p>
            <a:endParaRPr lang="en-US" dirty="0" smtClean="0"/>
          </a:p>
          <a:p>
            <a:r>
              <a:rPr lang="en-US" dirty="0" smtClean="0"/>
              <a:t>Turkey and Syria have avoided escalating conflict in the </a:t>
            </a:r>
            <a:r>
              <a:rPr lang="en-US" dirty="0" err="1" smtClean="0"/>
              <a:t>Idlib</a:t>
            </a:r>
            <a:r>
              <a:rPr lang="en-US" dirty="0" smtClean="0"/>
              <a:t> region because of the potential for refugees to flow into Turkey and the possibility of an increased humanitarian crisis.  </a:t>
            </a:r>
          </a:p>
          <a:p>
            <a:endParaRPr lang="en-US" dirty="0" smtClean="0"/>
          </a:p>
          <a:p>
            <a:r>
              <a:rPr lang="en-US" dirty="0" smtClean="0"/>
              <a:t>In addition to the 3.5 million Syria refugees in Turkey, another 800,000 refugees could be forced to cross the border into Turkey.  </a:t>
            </a:r>
          </a:p>
          <a:p>
            <a:endParaRPr lang="he-IL" dirty="0" smtClean="0"/>
          </a:p>
          <a:p>
            <a:endParaRPr lang="he-IL" dirty="0"/>
          </a:p>
        </p:txBody>
      </p:sp>
      <p:sp>
        <p:nvSpPr>
          <p:cNvPr id="4" name="Slide Number Placeholder 3"/>
          <p:cNvSpPr>
            <a:spLocks noGrp="1"/>
          </p:cNvSpPr>
          <p:nvPr>
            <p:ph type="sldNum" sz="quarter" idx="10"/>
          </p:nvPr>
        </p:nvSpPr>
        <p:spPr/>
        <p:txBody>
          <a:bodyPr/>
          <a:lstStyle/>
          <a:p>
            <a:fld id="{56DCB975-EA37-41D1-B54E-ABBFF75A7717}" type="slidenum">
              <a:rPr lang="he-IL" smtClean="0"/>
              <a:t>18</a:t>
            </a:fld>
            <a:endParaRPr lang="he-IL"/>
          </a:p>
        </p:txBody>
      </p:sp>
    </p:spTree>
    <p:extLst>
      <p:ext uri="{BB962C8B-B14F-4D97-AF65-F5344CB8AC3E}">
        <p14:creationId xmlns:p14="http://schemas.microsoft.com/office/powerpoint/2010/main" val="35475204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2014, due to the danger posed by the internal conflict in Syria, UNDOF forces had evacuated southern Syria. </a:t>
            </a:r>
          </a:p>
          <a:p>
            <a:endParaRPr lang="en-US" dirty="0" smtClean="0"/>
          </a:p>
          <a:p>
            <a:r>
              <a:rPr lang="en-US" dirty="0" smtClean="0"/>
              <a:t>Accepting that President Bashar al-Assad won power in Syria, on October 15, 2018, the critical crossing point at </a:t>
            </a:r>
            <a:r>
              <a:rPr lang="en-US" dirty="0" err="1" smtClean="0"/>
              <a:t>Quneitra</a:t>
            </a:r>
            <a:r>
              <a:rPr lang="en-US" dirty="0" smtClean="0"/>
              <a:t> was reopened by Israeli and UN forces. The crossing is exclusively for UNDOF forces for the time being. </a:t>
            </a:r>
          </a:p>
          <a:p>
            <a:endParaRPr lang="en-US" dirty="0" smtClean="0"/>
          </a:p>
          <a:p>
            <a:r>
              <a:rPr lang="en-US" dirty="0" smtClean="0"/>
              <a:t>UNDOF serves to maintain the ceasefire between Israel and Syria, supervise the disengagement between both armies, and supervise the Areas of Separation (AOS) and Areas of Limitation (AOL).  </a:t>
            </a:r>
          </a:p>
          <a:p>
            <a:r>
              <a:rPr lang="en-US" dirty="0" smtClean="0"/>
              <a:t> </a:t>
            </a:r>
          </a:p>
          <a:p>
            <a:endParaRPr lang="he-IL" dirty="0" smtClean="0"/>
          </a:p>
          <a:p>
            <a:endParaRPr lang="he-IL" dirty="0"/>
          </a:p>
        </p:txBody>
      </p:sp>
      <p:sp>
        <p:nvSpPr>
          <p:cNvPr id="4" name="Slide Number Placeholder 3"/>
          <p:cNvSpPr>
            <a:spLocks noGrp="1"/>
          </p:cNvSpPr>
          <p:nvPr>
            <p:ph type="sldNum" sz="quarter" idx="10"/>
          </p:nvPr>
        </p:nvSpPr>
        <p:spPr/>
        <p:txBody>
          <a:bodyPr/>
          <a:lstStyle/>
          <a:p>
            <a:fld id="{56DCB975-EA37-41D1-B54E-ABBFF75A7717}" type="slidenum">
              <a:rPr lang="he-IL" smtClean="0"/>
              <a:t>19</a:t>
            </a:fld>
            <a:endParaRPr lang="he-IL"/>
          </a:p>
        </p:txBody>
      </p:sp>
    </p:spTree>
    <p:extLst>
      <p:ext uri="{BB962C8B-B14F-4D97-AF65-F5344CB8AC3E}">
        <p14:creationId xmlns:p14="http://schemas.microsoft.com/office/powerpoint/2010/main" val="4141999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we will look at some of the elements that shape the Middle East such as </a:t>
            </a:r>
            <a:r>
              <a:rPr lang="en-US" b="1" dirty="0" smtClean="0"/>
              <a:t>Advanced Weapons and Equipment, Presence of Powers, 2019 Israeli Elections, </a:t>
            </a:r>
            <a:r>
              <a:rPr lang="en-US" dirty="0" smtClean="0"/>
              <a:t>the status of </a:t>
            </a:r>
            <a:r>
              <a:rPr lang="en-US" b="1" dirty="0" smtClean="0"/>
              <a:t>Syria in 2019, Iranian Power Projection, and the Sunni-Shia conflict.  </a:t>
            </a:r>
          </a:p>
          <a:p>
            <a:endParaRPr lang="en-US" dirty="0" smtClean="0"/>
          </a:p>
          <a:p>
            <a:r>
              <a:rPr lang="en-US" b="1" dirty="0" smtClean="0"/>
              <a:t>1. AWE (Advanced Weapons &amp; Equipment): </a:t>
            </a:r>
            <a:r>
              <a:rPr lang="en-US" dirty="0" smtClean="0"/>
              <a:t>Parties affiliated with both the Sunni Coalition, and the Shiite Axis, have continued their efforts to acquire (Uh-</a:t>
            </a:r>
            <a:r>
              <a:rPr lang="en-US" dirty="0" err="1" smtClean="0"/>
              <a:t>quiay</a:t>
            </a:r>
            <a:r>
              <a:rPr lang="en-US" dirty="0" smtClean="0"/>
              <a:t>-</a:t>
            </a:r>
            <a:r>
              <a:rPr lang="en-US" dirty="0" err="1" smtClean="0"/>
              <a:t>er</a:t>
            </a:r>
            <a:r>
              <a:rPr lang="en-US" dirty="0" smtClean="0"/>
              <a:t>;</a:t>
            </a:r>
            <a:r>
              <a:rPr lang="en-US" baseline="0" dirty="0" smtClean="0"/>
              <a:t> </a:t>
            </a:r>
            <a:r>
              <a:rPr lang="en-US" dirty="0" smtClean="0"/>
              <a:t> </a:t>
            </a:r>
            <a:r>
              <a:rPr lang="he-IL" dirty="0" smtClean="0"/>
              <a:t>אֵקווייר</a:t>
            </a:r>
            <a:r>
              <a:rPr lang="en-US" dirty="0" smtClean="0"/>
              <a:t> - </a:t>
            </a:r>
            <a:r>
              <a:rPr lang="he-IL" dirty="0" smtClean="0"/>
              <a:t>לרכוש</a:t>
            </a:r>
            <a:r>
              <a:rPr lang="en-US" dirty="0" smtClean="0">
                <a:solidFill>
                  <a:srgbClr val="FF0000"/>
                </a:solidFill>
              </a:rPr>
              <a:t>) </a:t>
            </a:r>
            <a:r>
              <a:rPr lang="en-US" dirty="0" smtClean="0"/>
              <a:t>and develop advanced weapons to maintain their military advantage in various conflicts. </a:t>
            </a:r>
          </a:p>
          <a:p>
            <a:r>
              <a:rPr lang="en-US" dirty="0" smtClean="0"/>
              <a:t>This trend can be seen noticeable in both Lebanon and Syria, where there have been transfers of Iranian and Russian arms. This arms race is a </a:t>
            </a:r>
            <a:r>
              <a:rPr lang="en-US" b="1" dirty="0" smtClean="0"/>
              <a:t>threat to regional stability</a:t>
            </a:r>
            <a:r>
              <a:rPr lang="en-US" dirty="0" smtClean="0"/>
              <a:t>, with potential to cause escalation (</a:t>
            </a:r>
            <a:r>
              <a:rPr lang="en-US" dirty="0" err="1" smtClean="0"/>
              <a:t>es</a:t>
            </a:r>
            <a:r>
              <a:rPr lang="en-US" dirty="0" smtClean="0"/>
              <a:t>-</a:t>
            </a:r>
            <a:r>
              <a:rPr lang="en-US" dirty="0" err="1" smtClean="0"/>
              <a:t>ki</a:t>
            </a:r>
            <a:r>
              <a:rPr lang="en-US" dirty="0" smtClean="0"/>
              <a:t>-lay-</a:t>
            </a:r>
            <a:r>
              <a:rPr lang="en-US" dirty="0" err="1" smtClean="0"/>
              <a:t>tion</a:t>
            </a:r>
            <a:r>
              <a:rPr lang="en-US" baseline="0" dirty="0" smtClean="0"/>
              <a:t> – </a:t>
            </a:r>
            <a:r>
              <a:rPr lang="he-IL" baseline="0" dirty="0" smtClean="0"/>
              <a:t>הדרדרות – אסְקְלֵאשיוֹן</a:t>
            </a:r>
            <a:r>
              <a:rPr lang="en-US" baseline="0" dirty="0" smtClean="0"/>
              <a:t>)</a:t>
            </a:r>
            <a:r>
              <a:rPr lang="en-US" dirty="0" smtClean="0"/>
              <a:t>. </a:t>
            </a:r>
          </a:p>
          <a:p>
            <a:endParaRPr lang="en-US" dirty="0" smtClean="0"/>
          </a:p>
          <a:p>
            <a:r>
              <a:rPr lang="en-US" b="1" dirty="0" smtClean="0"/>
              <a:t>2. Presence of Powers: </a:t>
            </a:r>
            <a:endParaRPr lang="en-US" dirty="0" smtClean="0"/>
          </a:p>
          <a:p>
            <a:r>
              <a:rPr lang="en-US" dirty="0" smtClean="0"/>
              <a:t>The involvement of foreign powers in the region has influenced the capabilities of the opposing sides, as well as the potential for escalation.</a:t>
            </a:r>
          </a:p>
          <a:p>
            <a:r>
              <a:rPr lang="en-US" dirty="0" smtClean="0"/>
              <a:t>Russia has continued to express its support of Assad’s regime in Syria, both by deploying Russian Military Police forces to southern Syria in order to support the ongoing restoration campaign there, as well as conducting an extensive military exercise in the Mediterranean Sea, off the coast of Syria. </a:t>
            </a:r>
          </a:p>
          <a:p>
            <a:r>
              <a:rPr lang="en-US" dirty="0" smtClean="0"/>
              <a:t>In December of 2018, US President Donald Trump announced his intent to remove all remaining US military personnel from Syria.  </a:t>
            </a:r>
          </a:p>
          <a:p>
            <a:r>
              <a:rPr lang="en-US" dirty="0" smtClean="0"/>
              <a:t>This process was expected to end in April, 2019; however, the Whitehouse reported that the US will leave a small force in Syria.  </a:t>
            </a:r>
          </a:p>
          <a:p>
            <a:endParaRPr lang="en-US" dirty="0" smtClean="0"/>
          </a:p>
          <a:p>
            <a:r>
              <a:rPr lang="en-US" b="1" dirty="0" smtClean="0"/>
              <a:t>3. 2019 Israeli Elections: </a:t>
            </a:r>
            <a:r>
              <a:rPr lang="en-US" dirty="0" smtClean="0"/>
              <a:t>Following an escalation in southern Israel in November 2018, the Israeli Minister of Defense at the time Mr. Avigdor Lieberman, resigned from his position.  As a result, Lieberman and his party left the government, and by doing so, destabilized (de-stay-</a:t>
            </a:r>
            <a:r>
              <a:rPr lang="en-US" dirty="0" err="1" smtClean="0"/>
              <a:t>bil</a:t>
            </a:r>
            <a:r>
              <a:rPr lang="en-US" dirty="0" smtClean="0"/>
              <a:t>-</a:t>
            </a:r>
            <a:r>
              <a:rPr lang="en-US" dirty="0" err="1" smtClean="0"/>
              <a:t>ized</a:t>
            </a:r>
            <a:r>
              <a:rPr lang="en-US" baseline="0" dirty="0" smtClean="0"/>
              <a:t> – </a:t>
            </a:r>
            <a:r>
              <a:rPr lang="he-IL" baseline="0" dirty="0" smtClean="0"/>
              <a:t>(ערערו - </a:t>
            </a:r>
            <a:r>
              <a:rPr lang="he-IL" sz="3600" baseline="0" dirty="0" smtClean="0"/>
              <a:t>דיסְטייבֵלֵייזְד</a:t>
            </a:r>
            <a:r>
              <a:rPr lang="en-US" dirty="0" smtClean="0"/>
              <a:t> the government.   </a:t>
            </a:r>
          </a:p>
          <a:p>
            <a:r>
              <a:rPr lang="en-US" dirty="0" smtClean="0"/>
              <a:t>Following a dispute regarding the Israeli Defense Service Law, the coalition government disbanded, leading to calls for early elections.  </a:t>
            </a:r>
          </a:p>
          <a:p>
            <a:r>
              <a:rPr lang="en-US" dirty="0" smtClean="0"/>
              <a:t>These elections will take place on April 9</a:t>
            </a:r>
            <a:r>
              <a:rPr lang="en-US" baseline="30000" dirty="0" smtClean="0"/>
              <a:t>th</a:t>
            </a:r>
            <a:r>
              <a:rPr lang="en-US" dirty="0" smtClean="0"/>
              <a:t>, 2019.  </a:t>
            </a:r>
          </a:p>
          <a:p>
            <a:endParaRPr lang="en-US" dirty="0" smtClean="0"/>
          </a:p>
          <a:p>
            <a:r>
              <a:rPr lang="en-US" b="1" dirty="0" smtClean="0"/>
              <a:t>4. Syria 2019: </a:t>
            </a:r>
            <a:r>
              <a:rPr lang="en-US" dirty="0" smtClean="0"/>
              <a:t>As of September, Assad’s forces completed their conquest of southern Syria, and are now operating to retake </a:t>
            </a:r>
            <a:r>
              <a:rPr lang="en-US" dirty="0" err="1" smtClean="0"/>
              <a:t>Idlib</a:t>
            </a:r>
            <a:r>
              <a:rPr lang="en-US" dirty="0" smtClean="0"/>
              <a:t> in the north. </a:t>
            </a:r>
          </a:p>
          <a:p>
            <a:r>
              <a:rPr lang="en-US" dirty="0" smtClean="0"/>
              <a:t>Upon the return of full-control to Assad, many questions have been raised regarding the future of Syria, such as handling of refugees, rebuilding of infrastructure, and the continued presence of Iranian and Russian forces in the country.  </a:t>
            </a:r>
          </a:p>
          <a:p>
            <a:r>
              <a:rPr lang="en-US" b="1" dirty="0" smtClean="0"/>
              <a:t>5. Iran Power Projection: </a:t>
            </a:r>
            <a:r>
              <a:rPr lang="en-US" dirty="0" smtClean="0"/>
              <a:t>Despite the crumbling Iranian economy, the Islamic Republic has continued to fund and support its military proxies throughout the Middle East</a:t>
            </a:r>
            <a:r>
              <a:rPr lang="en-US" b="1" dirty="0" smtClean="0"/>
              <a:t>, at the expense of the citizens of Iran</a:t>
            </a:r>
            <a:r>
              <a:rPr lang="en-US" dirty="0" smtClean="0"/>
              <a:t>.</a:t>
            </a:r>
          </a:p>
          <a:p>
            <a:r>
              <a:rPr lang="en-US" dirty="0" smtClean="0"/>
              <a:t>Iran has continued to strengthen its relations with both Assad’s regime in Syria by signing a military cooperation agreement during August, 2018, as well as Hezbollah in Lebanon and the Houthi rebels in Yemen in order to expand its </a:t>
            </a:r>
            <a:r>
              <a:rPr lang="en-US" b="1" dirty="0" smtClean="0"/>
              <a:t>power projection and operate in the region.  </a:t>
            </a:r>
            <a:endParaRPr lang="en-US" dirty="0" smtClean="0"/>
          </a:p>
          <a:p>
            <a:r>
              <a:rPr lang="en-US" dirty="0" smtClean="0"/>
              <a:t> </a:t>
            </a:r>
          </a:p>
          <a:p>
            <a:r>
              <a:rPr lang="en-US" dirty="0" smtClean="0"/>
              <a:t>However, on November 5</a:t>
            </a:r>
            <a:r>
              <a:rPr lang="en-US" baseline="30000" dirty="0" smtClean="0"/>
              <a:t>th</a:t>
            </a:r>
            <a:r>
              <a:rPr lang="en-US" dirty="0" smtClean="0"/>
              <a:t>, 2018, the United States restored US sanctions that were lifted under the </a:t>
            </a:r>
            <a:r>
              <a:rPr lang="en-US" b="1" dirty="0" smtClean="0"/>
              <a:t>2015 Joint Comprehensive </a:t>
            </a:r>
            <a:br>
              <a:rPr lang="en-US" b="1" dirty="0" smtClean="0"/>
            </a:br>
            <a:r>
              <a:rPr lang="en-US" b="1" dirty="0" smtClean="0"/>
              <a:t>(com-pre-hen-</a:t>
            </a:r>
            <a:r>
              <a:rPr lang="en-US" b="1" dirty="0" err="1" smtClean="0"/>
              <a:t>siv</a:t>
            </a:r>
            <a:r>
              <a:rPr lang="en-US" b="1" baseline="0" dirty="0" smtClean="0"/>
              <a:t> </a:t>
            </a:r>
            <a:r>
              <a:rPr lang="he-IL" b="1" baseline="0" dirty="0" smtClean="0"/>
              <a:t> (מקיף - קוֹמְפְרֵיהנסיב -</a:t>
            </a:r>
            <a:r>
              <a:rPr lang="en-US" b="1" dirty="0" smtClean="0"/>
              <a:t>Plan of Action</a:t>
            </a:r>
            <a:r>
              <a:rPr lang="en-US" dirty="0" smtClean="0"/>
              <a:t> negotiated by the administration of former President Barack Obama, and added 300 new designations in Iran's oil, shipping, insurance, and banking sectors. </a:t>
            </a:r>
          </a:p>
          <a:p>
            <a:r>
              <a:rPr lang="en-US" dirty="0" smtClean="0"/>
              <a:t>This has further fueled the series of labor strikes (</a:t>
            </a:r>
            <a:r>
              <a:rPr lang="he-IL" dirty="0" smtClean="0"/>
              <a:t>שביתות</a:t>
            </a:r>
            <a:r>
              <a:rPr lang="en-US" dirty="0" smtClean="0"/>
              <a:t>) occurring in Iran related to the declining economic situation. </a:t>
            </a:r>
          </a:p>
          <a:p>
            <a:endParaRPr lang="en-US" dirty="0" smtClean="0"/>
          </a:p>
          <a:p>
            <a:r>
              <a:rPr lang="en-US" dirty="0" smtClean="0"/>
              <a:t>6.  Lastly, the Sunni-Shia conflict is a significant shaper of the Middle East.  It has been described as a modern-day cold war and the </a:t>
            </a:r>
            <a:r>
              <a:rPr lang="en-US" b="1" dirty="0" smtClean="0"/>
              <a:t>true largest conflict in the Middle East</a:t>
            </a:r>
            <a:r>
              <a:rPr lang="en-US" dirty="0" smtClean="0"/>
              <a:t>.  </a:t>
            </a:r>
          </a:p>
          <a:p>
            <a:endParaRPr lang="he-IL" dirty="0" smtClean="0"/>
          </a:p>
          <a:p>
            <a:endParaRPr lang="he-IL" dirty="0"/>
          </a:p>
        </p:txBody>
      </p:sp>
      <p:sp>
        <p:nvSpPr>
          <p:cNvPr id="4" name="Slide Number Placeholder 3"/>
          <p:cNvSpPr>
            <a:spLocks noGrp="1"/>
          </p:cNvSpPr>
          <p:nvPr>
            <p:ph type="sldNum" sz="quarter" idx="10"/>
          </p:nvPr>
        </p:nvSpPr>
        <p:spPr/>
        <p:txBody>
          <a:bodyPr/>
          <a:lstStyle/>
          <a:p>
            <a:fld id="{56DCB975-EA37-41D1-B54E-ABBFF75A7717}" type="slidenum">
              <a:rPr lang="he-IL" smtClean="0"/>
              <a:t>2</a:t>
            </a:fld>
            <a:endParaRPr lang="he-IL"/>
          </a:p>
        </p:txBody>
      </p:sp>
    </p:spTree>
    <p:extLst>
      <p:ext uri="{BB962C8B-B14F-4D97-AF65-F5344CB8AC3E}">
        <p14:creationId xmlns:p14="http://schemas.microsoft.com/office/powerpoint/2010/main" val="4625357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December 19</a:t>
            </a:r>
            <a:r>
              <a:rPr lang="en-US" baseline="30000" dirty="0" smtClean="0"/>
              <a:t>th</a:t>
            </a:r>
            <a:r>
              <a:rPr lang="en-US" dirty="0" smtClean="0"/>
              <a:t>, 2018, US President Donald </a:t>
            </a:r>
            <a:r>
              <a:rPr lang="en-US" b="1" dirty="0" smtClean="0"/>
              <a:t>Trump announced over twitter that the US had achieved its goals in Syria and would begin the process of removing all remaining US troops from Syria</a:t>
            </a:r>
            <a:r>
              <a:rPr lang="en-US" dirty="0" smtClean="0"/>
              <a:t>.  </a:t>
            </a:r>
          </a:p>
          <a:p>
            <a:endParaRPr lang="en-US" dirty="0" smtClean="0"/>
          </a:p>
          <a:p>
            <a:r>
              <a:rPr lang="en-US" dirty="0" smtClean="0"/>
              <a:t>While equipment is already being taken out, as well as military forces, </a:t>
            </a:r>
            <a:r>
              <a:rPr lang="en-US" b="1" dirty="0" smtClean="0"/>
              <a:t>a small force of US soldiers will remain in Syria until further notice.  </a:t>
            </a:r>
            <a:endParaRPr lang="en-US" dirty="0" smtClean="0"/>
          </a:p>
          <a:p>
            <a:pPr rtl="0"/>
            <a:r>
              <a:rPr lang="en-US" dirty="0" smtClean="0"/>
              <a:t>A complete US withdrawal (with-draw-al</a:t>
            </a:r>
            <a:r>
              <a:rPr lang="en-US" baseline="0" dirty="0" smtClean="0"/>
              <a:t> – </a:t>
            </a:r>
            <a:r>
              <a:rPr lang="he-IL" baseline="0" dirty="0" smtClean="0"/>
              <a:t>(נסיגה – ויתְ'דְרוֹל</a:t>
            </a:r>
            <a:r>
              <a:rPr lang="en-US" dirty="0" smtClean="0"/>
              <a:t> from Syria will likely cause a </a:t>
            </a:r>
            <a:r>
              <a:rPr lang="en-US" b="1" dirty="0" smtClean="0"/>
              <a:t>power vacuum</a:t>
            </a:r>
            <a:r>
              <a:rPr lang="en-US" dirty="0" smtClean="0"/>
              <a:t> that could be filled by any number of regional players, including Iran or even an IS resurgence.  </a:t>
            </a:r>
          </a:p>
          <a:p>
            <a:endParaRPr lang="he-IL" b="1" dirty="0" smtClean="0"/>
          </a:p>
          <a:p>
            <a:endParaRPr lang="he-IL" dirty="0"/>
          </a:p>
        </p:txBody>
      </p:sp>
      <p:sp>
        <p:nvSpPr>
          <p:cNvPr id="4" name="Slide Number Placeholder 3"/>
          <p:cNvSpPr>
            <a:spLocks noGrp="1"/>
          </p:cNvSpPr>
          <p:nvPr>
            <p:ph type="sldNum" sz="quarter" idx="10"/>
          </p:nvPr>
        </p:nvSpPr>
        <p:spPr/>
        <p:txBody>
          <a:bodyPr/>
          <a:lstStyle/>
          <a:p>
            <a:fld id="{56DCB975-EA37-41D1-B54E-ABBFF75A7717}" type="slidenum">
              <a:rPr lang="he-IL" smtClean="0"/>
              <a:t>20</a:t>
            </a:fld>
            <a:endParaRPr lang="he-IL"/>
          </a:p>
        </p:txBody>
      </p:sp>
    </p:spTree>
    <p:extLst>
      <p:ext uri="{BB962C8B-B14F-4D97-AF65-F5344CB8AC3E}">
        <p14:creationId xmlns:p14="http://schemas.microsoft.com/office/powerpoint/2010/main" val="27544952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February 5</a:t>
            </a:r>
            <a:r>
              <a:rPr lang="en-US" baseline="30000" dirty="0" smtClean="0"/>
              <a:t>th</a:t>
            </a:r>
            <a:r>
              <a:rPr lang="en-US" dirty="0" smtClean="0"/>
              <a:t>, 2019, satellite images over Syria detected that the Russian provided S-300 anti-aircraft systems are on track to become operational.  </a:t>
            </a:r>
          </a:p>
          <a:p>
            <a:endParaRPr lang="en-US" dirty="0" smtClean="0"/>
          </a:p>
          <a:p>
            <a:r>
              <a:rPr lang="en-US" dirty="0" smtClean="0"/>
              <a:t>After the downing of a Russian plane in September, which Russia blamed on Israel, the Russians announced that they would be providing Syria with this new system.  </a:t>
            </a:r>
          </a:p>
          <a:p>
            <a:endParaRPr lang="en-US" dirty="0" smtClean="0"/>
          </a:p>
          <a:p>
            <a:r>
              <a:rPr lang="en-US" dirty="0" smtClean="0"/>
              <a:t>The addition of the S-300 anti-aircraft system poses a potential threat to Israel’s air campaign over Syria but will not deter us from protecting ourselves from the Iranian threat in Syria.</a:t>
            </a:r>
          </a:p>
          <a:p>
            <a:endParaRPr lang="he-IL" dirty="0" smtClean="0"/>
          </a:p>
          <a:p>
            <a:endParaRPr lang="he-IL" dirty="0"/>
          </a:p>
        </p:txBody>
      </p:sp>
      <p:sp>
        <p:nvSpPr>
          <p:cNvPr id="4" name="Slide Number Placeholder 3"/>
          <p:cNvSpPr>
            <a:spLocks noGrp="1"/>
          </p:cNvSpPr>
          <p:nvPr>
            <p:ph type="sldNum" sz="quarter" idx="10"/>
          </p:nvPr>
        </p:nvSpPr>
        <p:spPr/>
        <p:txBody>
          <a:bodyPr/>
          <a:lstStyle/>
          <a:p>
            <a:fld id="{56DCB975-EA37-41D1-B54E-ABBFF75A7717}" type="slidenum">
              <a:rPr lang="he-IL" smtClean="0"/>
              <a:t>21</a:t>
            </a:fld>
            <a:endParaRPr lang="he-IL"/>
          </a:p>
        </p:txBody>
      </p:sp>
    </p:spTree>
    <p:extLst>
      <p:ext uri="{BB962C8B-B14F-4D97-AF65-F5344CB8AC3E}">
        <p14:creationId xmlns:p14="http://schemas.microsoft.com/office/powerpoint/2010/main" val="2732706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Israeli and Russian governments and militaries </a:t>
            </a:r>
            <a:r>
              <a:rPr lang="en-US" b="1" dirty="0" smtClean="0"/>
              <a:t>are committed to the </a:t>
            </a:r>
            <a:r>
              <a:rPr lang="en-US" b="1" dirty="0" err="1" smtClean="0"/>
              <a:t>deconfliction</a:t>
            </a:r>
            <a:r>
              <a:rPr lang="en-US" b="1" dirty="0" smtClean="0"/>
              <a:t> mechanism and talks to prevent any escalation of conflict</a:t>
            </a:r>
            <a:r>
              <a:rPr lang="en-US" dirty="0" smtClean="0"/>
              <a:t> between the two countries.  </a:t>
            </a:r>
          </a:p>
          <a:p>
            <a:endParaRPr lang="en-US" dirty="0" smtClean="0"/>
          </a:p>
          <a:p>
            <a:r>
              <a:rPr lang="en-US" dirty="0" smtClean="0"/>
              <a:t>After the downing of the Russian plane in 2018 that was mentioned previously, the IDF sent a delegation of Senior Officers to Russia to explain the facts behind the incident.  This allowed us to not only to prevent conflict after this specific incident but also to ensure future opportunities for dialogue after incidents that could cause escalation.  </a:t>
            </a:r>
          </a:p>
          <a:p>
            <a:endParaRPr lang="he-IL" dirty="0" smtClean="0"/>
          </a:p>
          <a:p>
            <a:endParaRPr lang="he-IL" dirty="0"/>
          </a:p>
        </p:txBody>
      </p:sp>
      <p:sp>
        <p:nvSpPr>
          <p:cNvPr id="4" name="Slide Number Placeholder 3"/>
          <p:cNvSpPr>
            <a:spLocks noGrp="1"/>
          </p:cNvSpPr>
          <p:nvPr>
            <p:ph type="sldNum" sz="quarter" idx="10"/>
          </p:nvPr>
        </p:nvSpPr>
        <p:spPr/>
        <p:txBody>
          <a:bodyPr/>
          <a:lstStyle/>
          <a:p>
            <a:fld id="{56DCB975-EA37-41D1-B54E-ABBFF75A7717}" type="slidenum">
              <a:rPr lang="he-IL" smtClean="0"/>
              <a:t>22</a:t>
            </a:fld>
            <a:endParaRPr lang="he-IL"/>
          </a:p>
        </p:txBody>
      </p:sp>
    </p:spTree>
    <p:extLst>
      <p:ext uri="{BB962C8B-B14F-4D97-AF65-F5344CB8AC3E}">
        <p14:creationId xmlns:p14="http://schemas.microsoft.com/office/powerpoint/2010/main" val="14754639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Palestinian Arena includes both the areas of Judea and Samaria as well as the Gaza Strip.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group them together because of the close link between the people and government of these two areas and the unique security threat they pose.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The IDF military assessment for 2019 indicates a high potential for military escalation on the Gaza border.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particular we will discuss </a:t>
            </a:r>
            <a:r>
              <a:rPr lang="en-US" sz="1200" b="1" kern="1200" dirty="0" smtClean="0">
                <a:solidFill>
                  <a:schemeClr val="tx1"/>
                </a:solidFill>
                <a:effectLst/>
                <a:latin typeface="+mn-lt"/>
                <a:ea typeface="+mn-ea"/>
                <a:cs typeface="+mn-cs"/>
              </a:rPr>
              <a:t>Terror Incidents</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Defensive Obstacle Construction</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Terror Funding</a:t>
            </a:r>
            <a:r>
              <a:rPr lang="en-US" sz="1200" kern="1200" dirty="0" smtClean="0">
                <a:solidFill>
                  <a:schemeClr val="tx1"/>
                </a:solidFill>
                <a:effectLst/>
                <a:latin typeface="+mn-lt"/>
                <a:ea typeface="+mn-ea"/>
                <a:cs typeface="+mn-cs"/>
              </a:rPr>
              <a:t>, and the IDF’s </a:t>
            </a:r>
            <a:r>
              <a:rPr lang="en-US" sz="1200" b="1" kern="1200" dirty="0" smtClean="0">
                <a:solidFill>
                  <a:schemeClr val="tx1"/>
                </a:solidFill>
                <a:effectLst/>
                <a:latin typeface="+mn-lt"/>
                <a:ea typeface="+mn-ea"/>
                <a:cs typeface="+mn-cs"/>
              </a:rPr>
              <a:t>Counterterrorism Operations.  </a:t>
            </a:r>
            <a:endParaRPr lang="en-US" sz="1200" kern="1200" dirty="0" smtClean="0">
              <a:solidFill>
                <a:schemeClr val="tx1"/>
              </a:solidFill>
              <a:effectLst/>
              <a:latin typeface="+mn-lt"/>
              <a:ea typeface="+mn-ea"/>
              <a:cs typeface="+mn-cs"/>
            </a:endParaRPr>
          </a:p>
          <a:p>
            <a:endParaRPr lang="he-IL" dirty="0" smtClean="0"/>
          </a:p>
          <a:p>
            <a:endParaRPr lang="he-IL" dirty="0"/>
          </a:p>
        </p:txBody>
      </p:sp>
      <p:sp>
        <p:nvSpPr>
          <p:cNvPr id="4" name="Slide Number Placeholder 3"/>
          <p:cNvSpPr>
            <a:spLocks noGrp="1"/>
          </p:cNvSpPr>
          <p:nvPr>
            <p:ph type="sldNum" sz="quarter" idx="10"/>
          </p:nvPr>
        </p:nvSpPr>
        <p:spPr/>
        <p:txBody>
          <a:bodyPr/>
          <a:lstStyle/>
          <a:p>
            <a:fld id="{56DCB975-EA37-41D1-B54E-ABBFF75A7717}" type="slidenum">
              <a:rPr lang="he-IL" smtClean="0"/>
              <a:t>23</a:t>
            </a:fld>
            <a:endParaRPr lang="he-IL"/>
          </a:p>
        </p:txBody>
      </p:sp>
    </p:spTree>
    <p:extLst>
      <p:ext uri="{BB962C8B-B14F-4D97-AF65-F5344CB8AC3E}">
        <p14:creationId xmlns:p14="http://schemas.microsoft.com/office/powerpoint/2010/main" val="8674651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Terror incidents have varied in Gaza and Judea and Samaria the past year, with terror in Gaza taking the shape of large riots and explosive or arson attacks, while terror in Judea and Samaria involved mostly small-scale, lone-wolf attacks.  </a:t>
            </a:r>
          </a:p>
          <a:p>
            <a:endParaRPr lang="en-US" dirty="0" smtClean="0"/>
          </a:p>
          <a:p>
            <a:r>
              <a:rPr lang="en-US" dirty="0" smtClean="0"/>
              <a:t>The past year, there have been many </a:t>
            </a:r>
            <a:r>
              <a:rPr lang="en-US" b="1" dirty="0" smtClean="0"/>
              <a:t>violent protests by Palestinians</a:t>
            </a:r>
            <a:r>
              <a:rPr lang="en-US" dirty="0" smtClean="0"/>
              <a:t> on the Israel-Gaza border as part of their “March of Return” movement to try to end the Israeli blockade and allow re-entry into Israeli territory.  In addition to daytime activities, </a:t>
            </a:r>
            <a:r>
              <a:rPr lang="en-US" b="1" dirty="0" smtClean="0"/>
              <a:t>Palestinian “night confusion units” have continued terror activities throughout the evenings.  </a:t>
            </a:r>
          </a:p>
          <a:p>
            <a:endParaRPr lang="en-US" dirty="0" smtClean="0"/>
          </a:p>
          <a:p>
            <a:r>
              <a:rPr lang="en-US" dirty="0" smtClean="0"/>
              <a:t>Hamas has also used arson kites, IED’s floated over the security fence by balloons, explosive charges, as well as sniper attacks.  </a:t>
            </a:r>
          </a:p>
          <a:p>
            <a:endParaRPr lang="en-US" dirty="0" smtClean="0"/>
          </a:p>
          <a:p>
            <a:r>
              <a:rPr lang="en-US" dirty="0" smtClean="0"/>
              <a:t>The IDF operates carefully to prevent civilian casualties in violent protests and uses the necessary amount of force to protect Israeli communities from threats that can arise from these events.  </a:t>
            </a:r>
          </a:p>
          <a:p>
            <a:r>
              <a:rPr lang="en-US" dirty="0" smtClean="0"/>
              <a:t> </a:t>
            </a:r>
          </a:p>
          <a:p>
            <a:r>
              <a:rPr lang="en-US" dirty="0" smtClean="0"/>
              <a:t>In the past year in Judea and Samaria, we have seen mostly small-scale terror attacks.  There were 22 stabbing attacks, 13 shooting attacks, and 13 vehicle-related incidents.  Most of these areas were a downward trend from 2019 (46 stabbings, 13 shootings, and 10 vehicle-related attacks).  </a:t>
            </a:r>
          </a:p>
          <a:p>
            <a:r>
              <a:rPr lang="en-US" dirty="0" smtClean="0"/>
              <a:t>The majority of attacks were carried out in the region surrounding Ramallah and Jerusalem and were by mostly young men in their twenties without a criminal or security record and not affiliated (a-fil-</a:t>
            </a:r>
            <a:r>
              <a:rPr lang="en-US" dirty="0" err="1" smtClean="0"/>
              <a:t>i</a:t>
            </a:r>
            <a:r>
              <a:rPr lang="en-US" dirty="0" smtClean="0"/>
              <a:t>-a-ted</a:t>
            </a:r>
            <a:r>
              <a:rPr lang="en-US" baseline="0" dirty="0" smtClean="0"/>
              <a:t> – </a:t>
            </a:r>
            <a:r>
              <a:rPr lang="he-IL" baseline="0" dirty="0" smtClean="0"/>
              <a:t>קשורים – אַפיליאייטֵד</a:t>
            </a:r>
            <a:r>
              <a:rPr lang="en-US" baseline="0" dirty="0" smtClean="0"/>
              <a:t>) </a:t>
            </a:r>
            <a:r>
              <a:rPr lang="en-US" dirty="0" smtClean="0"/>
              <a:t>with established terrorist organizations.  </a:t>
            </a:r>
          </a:p>
          <a:p>
            <a:endParaRPr lang="he-IL" dirty="0" smtClean="0"/>
          </a:p>
          <a:p>
            <a:endParaRPr lang="he-IL" dirty="0"/>
          </a:p>
        </p:txBody>
      </p:sp>
      <p:sp>
        <p:nvSpPr>
          <p:cNvPr id="4" name="Slide Number Placeholder 3"/>
          <p:cNvSpPr>
            <a:spLocks noGrp="1"/>
          </p:cNvSpPr>
          <p:nvPr>
            <p:ph type="sldNum" sz="quarter" idx="10"/>
          </p:nvPr>
        </p:nvSpPr>
        <p:spPr/>
        <p:txBody>
          <a:bodyPr/>
          <a:lstStyle/>
          <a:p>
            <a:fld id="{56DCB975-EA37-41D1-B54E-ABBFF75A7717}" type="slidenum">
              <a:rPr lang="he-IL" smtClean="0"/>
              <a:t>24</a:t>
            </a:fld>
            <a:endParaRPr lang="he-IL"/>
          </a:p>
        </p:txBody>
      </p:sp>
    </p:spTree>
    <p:extLst>
      <p:ext uri="{BB962C8B-B14F-4D97-AF65-F5344CB8AC3E}">
        <p14:creationId xmlns:p14="http://schemas.microsoft.com/office/powerpoint/2010/main" val="26869267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b="1" dirty="0" smtClean="0"/>
              <a:t>Defensive Obstacle</a:t>
            </a:r>
            <a:r>
              <a:rPr lang="en-US" dirty="0" smtClean="0"/>
              <a:t> on the Gaza border will be a 20-foot high, galvanized steel fence that will surround the Gaza strip completely.  </a:t>
            </a:r>
          </a:p>
          <a:p>
            <a:endParaRPr lang="en-US" dirty="0" smtClean="0"/>
          </a:p>
          <a:p>
            <a:r>
              <a:rPr lang="en-US" dirty="0" smtClean="0"/>
              <a:t>It will be only on Israeli territory, not far from the previous, less secure fence.  </a:t>
            </a:r>
          </a:p>
          <a:p>
            <a:endParaRPr lang="en-US" dirty="0" smtClean="0"/>
          </a:p>
          <a:p>
            <a:r>
              <a:rPr lang="en-US" dirty="0" smtClean="0"/>
              <a:t>It will be specially built to prevent the construction of new Hamas terror tunnels and destroy any previously-made, </a:t>
            </a:r>
            <a:r>
              <a:rPr lang="en-US" dirty="0" err="1" smtClean="0"/>
              <a:t>unlocated</a:t>
            </a:r>
            <a:r>
              <a:rPr lang="en-US" dirty="0" smtClean="0"/>
              <a:t> terror tunnels.  </a:t>
            </a:r>
          </a:p>
          <a:p>
            <a:r>
              <a:rPr lang="en-US" dirty="0" smtClean="0"/>
              <a:t> </a:t>
            </a:r>
          </a:p>
          <a:p>
            <a:r>
              <a:rPr lang="en-US" dirty="0" smtClean="0"/>
              <a:t>In Judea and Samaria, the Separation Fence serves to prevent the infiltration into Israeli communities by terrorists in the West Bank.  While the Separation Fence cannot fully prevent infiltration, it does assist in limiting potential entry points for terrorists.  </a:t>
            </a:r>
          </a:p>
          <a:p>
            <a:endParaRPr lang="he-IL" dirty="0" smtClean="0"/>
          </a:p>
          <a:p>
            <a:endParaRPr lang="he-IL" dirty="0"/>
          </a:p>
        </p:txBody>
      </p:sp>
      <p:sp>
        <p:nvSpPr>
          <p:cNvPr id="4" name="Slide Number Placeholder 3"/>
          <p:cNvSpPr>
            <a:spLocks noGrp="1"/>
          </p:cNvSpPr>
          <p:nvPr>
            <p:ph type="sldNum" sz="quarter" idx="10"/>
          </p:nvPr>
        </p:nvSpPr>
        <p:spPr/>
        <p:txBody>
          <a:bodyPr/>
          <a:lstStyle/>
          <a:p>
            <a:fld id="{56DCB975-EA37-41D1-B54E-ABBFF75A7717}" type="slidenum">
              <a:rPr lang="he-IL" smtClean="0"/>
              <a:t>25</a:t>
            </a:fld>
            <a:endParaRPr lang="he-IL"/>
          </a:p>
        </p:txBody>
      </p:sp>
    </p:spTree>
    <p:extLst>
      <p:ext uri="{BB962C8B-B14F-4D97-AF65-F5344CB8AC3E}">
        <p14:creationId xmlns:p14="http://schemas.microsoft.com/office/powerpoint/2010/main" val="22533061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the recent decision by the Israeli government to cut the amount of money given to the Palestinian Authority by the amount that they pay terrorist’s families, there will be shortage of funding for organized terror in the West Bank. </a:t>
            </a:r>
          </a:p>
          <a:p>
            <a:endParaRPr lang="en-US" dirty="0" smtClean="0"/>
          </a:p>
          <a:p>
            <a:r>
              <a:rPr lang="en-US" dirty="0" smtClean="0"/>
              <a:t>After this decision to cut PA funding, PA spokesman Nabil Abu </a:t>
            </a:r>
            <a:r>
              <a:rPr lang="en-US" dirty="0" err="1" smtClean="0"/>
              <a:t>Rudeineh</a:t>
            </a:r>
            <a:r>
              <a:rPr lang="en-US" dirty="0" smtClean="0"/>
              <a:t> threatened to respond severely and stated that the PA would continue to pay terrorists’ salaries.  </a:t>
            </a:r>
          </a:p>
          <a:p>
            <a:endParaRPr lang="en-US" dirty="0" smtClean="0"/>
          </a:p>
          <a:p>
            <a:endParaRPr lang="en-US" dirty="0" smtClean="0"/>
          </a:p>
          <a:p>
            <a:r>
              <a:rPr lang="en-US" dirty="0" smtClean="0"/>
              <a:t>Mahmoud Abbas has decided to decrease the amount of money passed to Gaza by the same ratio.  </a:t>
            </a:r>
          </a:p>
          <a:p>
            <a:endParaRPr lang="en-US" b="1" dirty="0" smtClean="0"/>
          </a:p>
          <a:p>
            <a:r>
              <a:rPr lang="en-US" b="1" dirty="0" smtClean="0"/>
              <a:t>This decrease in funding has caused Gaza to turn to alternative methods of receiving funding, including the use of cryptocurrencies like Bitcoin.  </a:t>
            </a:r>
            <a:endParaRPr lang="en-US" dirty="0" smtClean="0"/>
          </a:p>
          <a:p>
            <a:r>
              <a:rPr lang="en-US" dirty="0" smtClean="0"/>
              <a:t>Bitcoin, a method of funding used in the past by Hezbollah, ISIS, and Iran, allows virtually untraceable (un-tray-</a:t>
            </a:r>
            <a:r>
              <a:rPr lang="en-US" dirty="0" err="1" smtClean="0"/>
              <a:t>sa</a:t>
            </a:r>
            <a:r>
              <a:rPr lang="en-US" dirty="0" smtClean="0"/>
              <a:t>-</a:t>
            </a:r>
            <a:r>
              <a:rPr lang="en-US" dirty="0" err="1" smtClean="0"/>
              <a:t>ble</a:t>
            </a:r>
            <a:r>
              <a:rPr lang="en-US" baseline="0" dirty="0" smtClean="0"/>
              <a:t> – </a:t>
            </a:r>
            <a:r>
              <a:rPr lang="he-IL" baseline="0" dirty="0" smtClean="0"/>
              <a:t> (שלא ניתן לעקוב אחריו – אַנטְרייסֵבְּל</a:t>
            </a:r>
            <a:r>
              <a:rPr lang="en-US" dirty="0" smtClean="0"/>
              <a:t>funding.  </a:t>
            </a:r>
          </a:p>
          <a:p>
            <a:endParaRPr lang="he-IL" dirty="0" smtClean="0"/>
          </a:p>
          <a:p>
            <a:endParaRPr lang="he-IL" dirty="0"/>
          </a:p>
        </p:txBody>
      </p:sp>
      <p:sp>
        <p:nvSpPr>
          <p:cNvPr id="4" name="Slide Number Placeholder 3"/>
          <p:cNvSpPr>
            <a:spLocks noGrp="1"/>
          </p:cNvSpPr>
          <p:nvPr>
            <p:ph type="sldNum" sz="quarter" idx="10"/>
          </p:nvPr>
        </p:nvSpPr>
        <p:spPr/>
        <p:txBody>
          <a:bodyPr/>
          <a:lstStyle/>
          <a:p>
            <a:fld id="{56DCB975-EA37-41D1-B54E-ABBFF75A7717}" type="slidenum">
              <a:rPr lang="he-IL" smtClean="0"/>
              <a:t>26</a:t>
            </a:fld>
            <a:endParaRPr lang="he-IL"/>
          </a:p>
        </p:txBody>
      </p:sp>
    </p:spTree>
    <p:extLst>
      <p:ext uri="{BB962C8B-B14F-4D97-AF65-F5344CB8AC3E}">
        <p14:creationId xmlns:p14="http://schemas.microsoft.com/office/powerpoint/2010/main" val="16710405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 the Head of the Israel Security Agency (</a:t>
            </a:r>
            <a:r>
              <a:rPr lang="he-IL" dirty="0" smtClean="0"/>
              <a:t>שב"כ</a:t>
            </a:r>
            <a:r>
              <a:rPr lang="en-US" dirty="0" smtClean="0"/>
              <a:t>), Israel 480 terrorist attacks were prevented in 2018.  </a:t>
            </a:r>
          </a:p>
          <a:p>
            <a:endParaRPr lang="en-US" dirty="0" smtClean="0"/>
          </a:p>
          <a:p>
            <a:r>
              <a:rPr lang="en-US" dirty="0" smtClean="0"/>
              <a:t>This comes out to about 9 attacks prevented for every ten planned.  Israeli Security Forces continue to work to prevent future terror attacks on Israeli citizens and soldiers.  </a:t>
            </a:r>
          </a:p>
          <a:p>
            <a:endParaRPr lang="he-IL" dirty="0" smtClean="0"/>
          </a:p>
          <a:p>
            <a:endParaRPr lang="he-IL" dirty="0"/>
          </a:p>
        </p:txBody>
      </p:sp>
      <p:sp>
        <p:nvSpPr>
          <p:cNvPr id="4" name="Slide Number Placeholder 3"/>
          <p:cNvSpPr>
            <a:spLocks noGrp="1"/>
          </p:cNvSpPr>
          <p:nvPr>
            <p:ph type="sldNum" sz="quarter" idx="10"/>
          </p:nvPr>
        </p:nvSpPr>
        <p:spPr/>
        <p:txBody>
          <a:bodyPr/>
          <a:lstStyle/>
          <a:p>
            <a:fld id="{56DCB975-EA37-41D1-B54E-ABBFF75A7717}" type="slidenum">
              <a:rPr lang="he-IL" smtClean="0"/>
              <a:t>27</a:t>
            </a:fld>
            <a:endParaRPr lang="he-IL"/>
          </a:p>
        </p:txBody>
      </p:sp>
    </p:spTree>
    <p:extLst>
      <p:ext uri="{BB962C8B-B14F-4D97-AF65-F5344CB8AC3E}">
        <p14:creationId xmlns:p14="http://schemas.microsoft.com/office/powerpoint/2010/main" val="4577545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will look briefly at the border with the </a:t>
            </a:r>
            <a:r>
              <a:rPr lang="en-US" b="1" dirty="0" smtClean="0"/>
              <a:t>Sinai (Sai-</a:t>
            </a:r>
            <a:r>
              <a:rPr lang="en-US" b="1" dirty="0" err="1" smtClean="0"/>
              <a:t>nai</a:t>
            </a:r>
            <a:r>
              <a:rPr lang="en-US" b="1" dirty="0" smtClean="0"/>
              <a:t> – </a:t>
            </a:r>
            <a:r>
              <a:rPr lang="he-IL" b="1" dirty="0" smtClean="0"/>
              <a:t>סאי-נאי</a:t>
            </a:r>
            <a:r>
              <a:rPr lang="en-US" b="1" dirty="0" smtClean="0"/>
              <a:t>) Peninsula belonging to Egypt</a:t>
            </a:r>
            <a:r>
              <a:rPr lang="en-US" dirty="0" smtClean="0"/>
              <a:t>.  </a:t>
            </a:r>
          </a:p>
          <a:p>
            <a:endParaRPr lang="en-US" dirty="0" smtClean="0"/>
          </a:p>
          <a:p>
            <a:r>
              <a:rPr lang="en-US" dirty="0" smtClean="0"/>
              <a:t>Following the </a:t>
            </a:r>
            <a:r>
              <a:rPr lang="en-US" b="1" dirty="0" smtClean="0"/>
              <a:t>1979 Egypt-Israel Peace Treaty</a:t>
            </a:r>
            <a:r>
              <a:rPr lang="en-US" dirty="0" smtClean="0"/>
              <a:t>, we </a:t>
            </a:r>
            <a:r>
              <a:rPr lang="en-US" b="1" dirty="0" smtClean="0"/>
              <a:t>continue to cooperate with our Egyptian allies and the MFO (Multinational Force of Observers)</a:t>
            </a:r>
            <a:r>
              <a:rPr lang="en-US" dirty="0" smtClean="0"/>
              <a:t> in order to maintain a peaceful front along the Egyptian border.  This involves coordination with MFO forces and trilateral meetings between Israel, Egypt, and the MFO.  </a:t>
            </a:r>
          </a:p>
          <a:p>
            <a:r>
              <a:rPr lang="en-US" dirty="0" smtClean="0"/>
              <a:t> </a:t>
            </a:r>
          </a:p>
          <a:p>
            <a:r>
              <a:rPr lang="en-US" dirty="0" smtClean="0"/>
              <a:t>Border Security on the Egyptian Border is, in large part, based on the 152 mile (245 km) fence that covers the full extent of the border between Egypt and Israel.  The “Hourglass” project included the installation of cameras, radar, and motion detectors.  </a:t>
            </a:r>
          </a:p>
          <a:p>
            <a:endParaRPr lang="he-IL" dirty="0" smtClean="0"/>
          </a:p>
          <a:p>
            <a:endParaRPr lang="he-IL" dirty="0"/>
          </a:p>
        </p:txBody>
      </p:sp>
      <p:sp>
        <p:nvSpPr>
          <p:cNvPr id="4" name="Slide Number Placeholder 3"/>
          <p:cNvSpPr>
            <a:spLocks noGrp="1"/>
          </p:cNvSpPr>
          <p:nvPr>
            <p:ph type="sldNum" sz="quarter" idx="10"/>
          </p:nvPr>
        </p:nvSpPr>
        <p:spPr/>
        <p:txBody>
          <a:bodyPr/>
          <a:lstStyle/>
          <a:p>
            <a:fld id="{56DCB975-EA37-41D1-B54E-ABBFF75A7717}" type="slidenum">
              <a:rPr lang="he-IL" smtClean="0"/>
              <a:t>28</a:t>
            </a:fld>
            <a:endParaRPr lang="he-IL"/>
          </a:p>
        </p:txBody>
      </p:sp>
    </p:spTree>
    <p:extLst>
      <p:ext uri="{BB962C8B-B14F-4D97-AF65-F5344CB8AC3E}">
        <p14:creationId xmlns:p14="http://schemas.microsoft.com/office/powerpoint/2010/main" val="39120024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the signing of the </a:t>
            </a:r>
            <a:r>
              <a:rPr lang="en-US" b="1" dirty="0" smtClean="0"/>
              <a:t>1994</a:t>
            </a:r>
            <a:r>
              <a:rPr lang="en-US" dirty="0" smtClean="0"/>
              <a:t> </a:t>
            </a:r>
            <a:r>
              <a:rPr lang="en-US" b="1" dirty="0" smtClean="0"/>
              <a:t>Israel-Jordan Peace Treaty</a:t>
            </a:r>
            <a:r>
              <a:rPr lang="en-US" dirty="0" smtClean="0"/>
              <a:t>, the Hashemite Kingdom of Jordan remains a valuable partner in ensuring the security of the border with Israel.  </a:t>
            </a:r>
          </a:p>
          <a:p>
            <a:endParaRPr lang="en-US" dirty="0" smtClean="0"/>
          </a:p>
          <a:p>
            <a:r>
              <a:rPr lang="en-US" dirty="0" smtClean="0"/>
              <a:t>On January 21, 2019 the </a:t>
            </a:r>
            <a:r>
              <a:rPr lang="en-US" b="1" dirty="0" smtClean="0"/>
              <a:t>new Ramon Airport in </a:t>
            </a:r>
            <a:r>
              <a:rPr lang="en-US" b="1" dirty="0" err="1" smtClean="0"/>
              <a:t>Eilat</a:t>
            </a:r>
            <a:r>
              <a:rPr lang="en-US" b="1" dirty="0" smtClean="0"/>
              <a:t> opened</a:t>
            </a:r>
            <a:r>
              <a:rPr lang="en-US" dirty="0" smtClean="0"/>
              <a:t>.  In light of its proximity (pro-xi-mi-</a:t>
            </a:r>
            <a:r>
              <a:rPr lang="en-US" dirty="0" err="1" smtClean="0"/>
              <a:t>ti</a:t>
            </a:r>
            <a:r>
              <a:rPr lang="en-US" baseline="0" dirty="0" smtClean="0"/>
              <a:t> </a:t>
            </a:r>
            <a:r>
              <a:rPr lang="he-IL" baseline="0" dirty="0" smtClean="0"/>
              <a:t> פְרוֹקְסימיטי –</a:t>
            </a:r>
            <a:r>
              <a:rPr lang="en-US" baseline="0" dirty="0" smtClean="0"/>
              <a:t> </a:t>
            </a:r>
            <a:r>
              <a:rPr lang="he-IL" baseline="0" dirty="0" smtClean="0"/>
              <a:t>קרבה</a:t>
            </a:r>
            <a:r>
              <a:rPr lang="en-US" baseline="0" dirty="0" smtClean="0"/>
              <a:t>)</a:t>
            </a:r>
            <a:r>
              <a:rPr lang="en-US" dirty="0" smtClean="0"/>
              <a:t> to the Jordanian border, we rely on Jordanian cooperation to ensure the security of the airport from potential threats originating from the other side of the border.  </a:t>
            </a:r>
          </a:p>
          <a:p>
            <a:endParaRPr lang="en-US" dirty="0" smtClean="0"/>
          </a:p>
          <a:p>
            <a:r>
              <a:rPr lang="en-US" dirty="0" smtClean="0"/>
              <a:t>As this is largely a peaceful front, the </a:t>
            </a:r>
            <a:r>
              <a:rPr lang="en-US" b="1" dirty="0" smtClean="0"/>
              <a:t>IDF can focus its efforts on protecting the more volatile northern and southern borders</a:t>
            </a:r>
            <a:r>
              <a:rPr lang="en-US" dirty="0" smtClean="0"/>
              <a:t>.  </a:t>
            </a:r>
          </a:p>
          <a:p>
            <a:endParaRPr lang="en-US" dirty="0" smtClean="0"/>
          </a:p>
          <a:p>
            <a:endParaRPr lang="en-US" dirty="0" smtClean="0"/>
          </a:p>
          <a:p>
            <a:endParaRPr lang="he-IL" dirty="0" smtClean="0"/>
          </a:p>
          <a:p>
            <a:endParaRPr lang="he-IL" dirty="0"/>
          </a:p>
        </p:txBody>
      </p:sp>
      <p:sp>
        <p:nvSpPr>
          <p:cNvPr id="4" name="Slide Number Placeholder 3"/>
          <p:cNvSpPr>
            <a:spLocks noGrp="1"/>
          </p:cNvSpPr>
          <p:nvPr>
            <p:ph type="sldNum" sz="quarter" idx="10"/>
          </p:nvPr>
        </p:nvSpPr>
        <p:spPr/>
        <p:txBody>
          <a:bodyPr/>
          <a:lstStyle/>
          <a:p>
            <a:fld id="{56DCB975-EA37-41D1-B54E-ABBFF75A7717}" type="slidenum">
              <a:rPr lang="he-IL" smtClean="0"/>
              <a:t>29</a:t>
            </a:fld>
            <a:endParaRPr lang="he-IL"/>
          </a:p>
        </p:txBody>
      </p:sp>
    </p:spTree>
    <p:extLst>
      <p:ext uri="{BB962C8B-B14F-4D97-AF65-F5344CB8AC3E}">
        <p14:creationId xmlns:p14="http://schemas.microsoft.com/office/powerpoint/2010/main" val="1114878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of 2019, an estimated 85% of Muslims worldwide are Sunni and the remaining 15% are Shia. </a:t>
            </a:r>
          </a:p>
          <a:p>
            <a:endParaRPr lang="en-US" dirty="0" smtClean="0"/>
          </a:p>
          <a:p>
            <a:r>
              <a:rPr lang="en-US" dirty="0" smtClean="0"/>
              <a:t>In recent years, the relations between the two sects have been increasingly (in-cri-sing-li – </a:t>
            </a:r>
            <a:r>
              <a:rPr lang="he-IL" dirty="0" smtClean="0"/>
              <a:t>יותר</a:t>
            </a:r>
            <a:r>
              <a:rPr lang="he-IL" baseline="0" dirty="0" smtClean="0"/>
              <a:t> ויותר – אינקְריסינְגְלי</a:t>
            </a:r>
            <a:r>
              <a:rPr lang="en-US" baseline="0" dirty="0" smtClean="0"/>
              <a:t>)</a:t>
            </a:r>
            <a:r>
              <a:rPr lang="en-US" dirty="0" smtClean="0"/>
              <a:t>marked by conflict – especially between Saudi Arabia and Iran’s Proxies.  </a:t>
            </a:r>
          </a:p>
          <a:p>
            <a:endParaRPr lang="en-US" dirty="0" smtClean="0"/>
          </a:p>
          <a:p>
            <a:r>
              <a:rPr lang="en-US" dirty="0" smtClean="0"/>
              <a:t>This conflict is a struggle between the two nations for influence throughout the Middle East, and its surroundings.  </a:t>
            </a:r>
          </a:p>
          <a:p>
            <a:endParaRPr lang="en-US" dirty="0" smtClean="0"/>
          </a:p>
          <a:p>
            <a:r>
              <a:rPr lang="en-US" dirty="0" smtClean="0"/>
              <a:t>Both countries have provided various degrees of support to opposing sides in nearby conflicts, including the Yemenite Civil War, the Iraqi Civil War, and the internal fighting in Syria. </a:t>
            </a:r>
          </a:p>
          <a:p>
            <a:endParaRPr lang="en-US" dirty="0" smtClean="0"/>
          </a:p>
          <a:p>
            <a:r>
              <a:rPr lang="en-US" dirty="0" smtClean="0"/>
              <a:t>The rivalry also extends to disputes in Lebanon, Qatar, and Afghanistan, as well as North Africa, South Asia, and Central Asia. </a:t>
            </a:r>
          </a:p>
          <a:p>
            <a:r>
              <a:rPr lang="en-US" dirty="0" smtClean="0"/>
              <a:t> </a:t>
            </a:r>
          </a:p>
          <a:p>
            <a:r>
              <a:rPr lang="en-US" dirty="0" smtClean="0"/>
              <a:t>This conflict has been waged on many levels over geopolitical, economic, and religious influence in the region. </a:t>
            </a:r>
          </a:p>
          <a:p>
            <a:r>
              <a:rPr lang="en-US" dirty="0" smtClean="0"/>
              <a:t> </a:t>
            </a:r>
          </a:p>
          <a:p>
            <a:endParaRPr lang="he-IL" dirty="0" smtClean="0"/>
          </a:p>
          <a:p>
            <a:endParaRPr lang="he-IL" dirty="0"/>
          </a:p>
        </p:txBody>
      </p:sp>
      <p:sp>
        <p:nvSpPr>
          <p:cNvPr id="4" name="Slide Number Placeholder 3"/>
          <p:cNvSpPr>
            <a:spLocks noGrp="1"/>
          </p:cNvSpPr>
          <p:nvPr>
            <p:ph type="sldNum" sz="quarter" idx="10"/>
          </p:nvPr>
        </p:nvSpPr>
        <p:spPr/>
        <p:txBody>
          <a:bodyPr/>
          <a:lstStyle/>
          <a:p>
            <a:fld id="{56DCB975-EA37-41D1-B54E-ABBFF75A7717}" type="slidenum">
              <a:rPr lang="he-IL" smtClean="0"/>
              <a:t>3</a:t>
            </a:fld>
            <a:endParaRPr lang="he-IL"/>
          </a:p>
        </p:txBody>
      </p:sp>
    </p:spTree>
    <p:extLst>
      <p:ext uri="{BB962C8B-B14F-4D97-AF65-F5344CB8AC3E}">
        <p14:creationId xmlns:p14="http://schemas.microsoft.com/office/powerpoint/2010/main" val="33930006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Throughout the brief we have discussed strategic shapers in our region, Israel’s strategic challenges, as well as seen a basic overview of the status of our borders.  </a:t>
            </a:r>
          </a:p>
          <a:p>
            <a:endParaRPr lang="en-US" dirty="0" smtClean="0"/>
          </a:p>
          <a:p>
            <a:r>
              <a:rPr lang="en-US" dirty="0" smtClean="0"/>
              <a:t>Due to the rapidly changing nature of the security environment, the information in this brief changes often, however the </a:t>
            </a:r>
            <a:r>
              <a:rPr lang="en-US" b="1" dirty="0" smtClean="0"/>
              <a:t>Bottom Lines</a:t>
            </a:r>
            <a:r>
              <a:rPr lang="en-US" dirty="0" smtClean="0"/>
              <a:t> remain the same.  </a:t>
            </a:r>
          </a:p>
          <a:p>
            <a:endParaRPr lang="en-US" dirty="0" smtClean="0"/>
          </a:p>
          <a:p>
            <a:pPr marL="228600" indent="-228600">
              <a:buAutoNum type="arabicParenBoth"/>
            </a:pPr>
            <a:r>
              <a:rPr lang="en-US" dirty="0" smtClean="0"/>
              <a:t>We are always aware of </a:t>
            </a:r>
            <a:r>
              <a:rPr lang="en-US" b="1" dirty="0" smtClean="0"/>
              <a:t>Prolonged Instability in the Region</a:t>
            </a:r>
            <a:r>
              <a:rPr lang="en-US" dirty="0" smtClean="0"/>
              <a:t> because of religious tension, governmental instability, and the involvement of foreign powers. </a:t>
            </a:r>
          </a:p>
          <a:p>
            <a:pPr marL="228600" indent="-228600">
              <a:buAutoNum type="arabicParenBoth"/>
            </a:pPr>
            <a:endParaRPr lang="en-US" dirty="0" smtClean="0"/>
          </a:p>
          <a:p>
            <a:r>
              <a:rPr lang="en-US" dirty="0" smtClean="0"/>
              <a:t>(2) We must </a:t>
            </a:r>
            <a:r>
              <a:rPr lang="en-US" b="1" dirty="0" smtClean="0"/>
              <a:t>Deal with Advanced Weapons and Influence</a:t>
            </a:r>
            <a:r>
              <a:rPr lang="en-US" dirty="0" smtClean="0"/>
              <a:t> such as Russian technology, Iranian weapons development, and Iranian influence in the region.</a:t>
            </a:r>
          </a:p>
          <a:p>
            <a:endParaRPr lang="en-US" dirty="0" smtClean="0"/>
          </a:p>
          <a:p>
            <a:r>
              <a:rPr lang="en-US" dirty="0" smtClean="0"/>
              <a:t>(3) Also, we must focus on the </a:t>
            </a:r>
            <a:r>
              <a:rPr lang="en-US" b="1" dirty="0" smtClean="0"/>
              <a:t>Prevention of Iranian Establishment in Syria</a:t>
            </a:r>
            <a:r>
              <a:rPr lang="en-US" dirty="0" smtClean="0"/>
              <a:t> by continuing airstrikes on Iranian attempts to gain footholds.  </a:t>
            </a:r>
          </a:p>
          <a:p>
            <a:endParaRPr lang="en-US" dirty="0" smtClean="0"/>
          </a:p>
          <a:p>
            <a:r>
              <a:rPr lang="en-US" dirty="0" smtClean="0"/>
              <a:t>(4) Lastly, we must recognize the </a:t>
            </a:r>
            <a:r>
              <a:rPr lang="en-US" b="1" dirty="0" smtClean="0"/>
              <a:t>Significance of Military Engagement and Cooperation</a:t>
            </a:r>
            <a:r>
              <a:rPr lang="en-US" dirty="0" smtClean="0"/>
              <a:t> so that we can </a:t>
            </a:r>
            <a:r>
              <a:rPr lang="en-US" b="1" dirty="0" smtClean="0"/>
              <a:t>distance ourselves from and prevent confrontations</a:t>
            </a:r>
            <a:r>
              <a:rPr lang="en-US" dirty="0" smtClean="0"/>
              <a:t>, </a:t>
            </a:r>
            <a:r>
              <a:rPr lang="en-US" b="1" dirty="0" smtClean="0"/>
              <a:t>increase our freedom of operation</a:t>
            </a:r>
            <a:r>
              <a:rPr lang="en-US" dirty="0" smtClean="0"/>
              <a:t>, and </a:t>
            </a:r>
            <a:r>
              <a:rPr lang="en-US" b="1" dirty="0" smtClean="0"/>
              <a:t>keep our qualitative advantage </a:t>
            </a:r>
            <a:r>
              <a:rPr lang="en-US" dirty="0" smtClean="0"/>
              <a:t>over the enemy.  </a:t>
            </a:r>
          </a:p>
          <a:p>
            <a:r>
              <a:rPr lang="en-US" dirty="0" smtClean="0"/>
              <a:t> </a:t>
            </a:r>
          </a:p>
          <a:p>
            <a:r>
              <a:rPr lang="en-US" dirty="0" smtClean="0"/>
              <a:t> </a:t>
            </a:r>
          </a:p>
          <a:p>
            <a:endParaRPr lang="he-IL" dirty="0" smtClean="0"/>
          </a:p>
          <a:p>
            <a:endParaRPr lang="he-IL" dirty="0"/>
          </a:p>
        </p:txBody>
      </p:sp>
      <p:sp>
        <p:nvSpPr>
          <p:cNvPr id="4" name="Slide Number Placeholder 3"/>
          <p:cNvSpPr>
            <a:spLocks noGrp="1"/>
          </p:cNvSpPr>
          <p:nvPr>
            <p:ph type="sldNum" sz="quarter" idx="10"/>
          </p:nvPr>
        </p:nvSpPr>
        <p:spPr/>
        <p:txBody>
          <a:bodyPr/>
          <a:lstStyle/>
          <a:p>
            <a:fld id="{56DCB975-EA37-41D1-B54E-ABBFF75A7717}" type="slidenum">
              <a:rPr lang="he-IL" smtClean="0"/>
              <a:t>30</a:t>
            </a:fld>
            <a:endParaRPr lang="he-IL"/>
          </a:p>
        </p:txBody>
      </p:sp>
    </p:spTree>
    <p:extLst>
      <p:ext uri="{BB962C8B-B14F-4D97-AF65-F5344CB8AC3E}">
        <p14:creationId xmlns:p14="http://schemas.microsoft.com/office/powerpoint/2010/main" val="22289330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"Thank you everyone for your attention, I would be happy to answer any further questions you may have."   </a:t>
            </a:r>
          </a:p>
          <a:p>
            <a:r>
              <a:rPr lang="en-US" sz="1200" kern="1200" dirty="0" smtClean="0">
                <a:solidFill>
                  <a:schemeClr val="tx1"/>
                </a:solidFill>
                <a:effectLst/>
                <a:latin typeface="+mn-lt"/>
                <a:ea typeface="+mn-ea"/>
                <a:cs typeface="+mn-cs"/>
              </a:rPr>
              <a:t> </a:t>
            </a:r>
          </a:p>
          <a:p>
            <a:endParaRPr lang="he-IL" dirty="0" smtClean="0"/>
          </a:p>
          <a:p>
            <a:endParaRPr lang="he-IL" dirty="0"/>
          </a:p>
        </p:txBody>
      </p:sp>
      <p:sp>
        <p:nvSpPr>
          <p:cNvPr id="4" name="Slide Number Placeholder 3"/>
          <p:cNvSpPr>
            <a:spLocks noGrp="1"/>
          </p:cNvSpPr>
          <p:nvPr>
            <p:ph type="sldNum" sz="quarter" idx="10"/>
          </p:nvPr>
        </p:nvSpPr>
        <p:spPr/>
        <p:txBody>
          <a:bodyPr/>
          <a:lstStyle/>
          <a:p>
            <a:fld id="{56DCB975-EA37-41D1-B54E-ABBFF75A7717}" type="slidenum">
              <a:rPr lang="he-IL" smtClean="0"/>
              <a:t>31</a:t>
            </a:fld>
            <a:endParaRPr lang="he-IL"/>
          </a:p>
        </p:txBody>
      </p:sp>
    </p:spTree>
    <p:extLst>
      <p:ext uri="{BB962C8B-B14F-4D97-AF65-F5344CB8AC3E}">
        <p14:creationId xmlns:p14="http://schemas.microsoft.com/office/powerpoint/2010/main" val="3846667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find ourselves in an increasingly volatile (</a:t>
            </a:r>
            <a:r>
              <a:rPr lang="en-US" dirty="0" err="1" smtClean="0"/>
              <a:t>vol</a:t>
            </a:r>
            <a:r>
              <a:rPr lang="en-US" dirty="0" smtClean="0"/>
              <a:t>-uh-</a:t>
            </a:r>
            <a:r>
              <a:rPr lang="en-US" dirty="0" err="1" smtClean="0"/>
              <a:t>til</a:t>
            </a:r>
            <a:r>
              <a:rPr lang="en-US" dirty="0" smtClean="0"/>
              <a:t> – </a:t>
            </a:r>
            <a:r>
              <a:rPr lang="he-IL" dirty="0" smtClean="0"/>
              <a:t>נפיץ</a:t>
            </a:r>
            <a:r>
              <a:rPr lang="he-IL" baseline="0" dirty="0" smtClean="0"/>
              <a:t> - ווֹליטיל</a:t>
            </a:r>
            <a:r>
              <a:rPr lang="en-US" dirty="0" smtClean="0"/>
              <a:t>) and unpredictable security environment, in large part based on such elements as </a:t>
            </a:r>
            <a:r>
              <a:rPr lang="en-US" b="1" dirty="0" smtClean="0"/>
              <a:t>Regional Instability</a:t>
            </a:r>
            <a:r>
              <a:rPr lang="en-US" dirty="0" smtClean="0"/>
              <a:t>, </a:t>
            </a:r>
            <a:r>
              <a:rPr lang="en-US" b="1" dirty="0" smtClean="0"/>
              <a:t>Violent Non-State Actors</a:t>
            </a:r>
            <a:r>
              <a:rPr lang="en-US" dirty="0" smtClean="0"/>
              <a:t>, </a:t>
            </a:r>
            <a:r>
              <a:rPr lang="en-US" b="1" dirty="0" smtClean="0"/>
              <a:t>Border Security threats</a:t>
            </a:r>
            <a:r>
              <a:rPr lang="en-US" dirty="0" smtClean="0"/>
              <a:t>,</a:t>
            </a:r>
            <a:r>
              <a:rPr lang="en-US" b="1" dirty="0" smtClean="0"/>
              <a:t> Competing Weapons Technology</a:t>
            </a:r>
            <a:r>
              <a:rPr lang="en-US" dirty="0" smtClean="0"/>
              <a:t>, </a:t>
            </a:r>
            <a:r>
              <a:rPr lang="en-US" b="1" dirty="0" smtClean="0"/>
              <a:t>Precision Strike </a:t>
            </a:r>
            <a:r>
              <a:rPr lang="en-US" dirty="0" smtClean="0"/>
              <a:t>Capabilities, and </a:t>
            </a:r>
            <a:r>
              <a:rPr lang="en-US" b="1" dirty="0" smtClean="0"/>
              <a:t>Strategic Vulnerability</a:t>
            </a:r>
            <a:r>
              <a:rPr lang="en-US" dirty="0" smtClean="0"/>
              <a:t>.  </a:t>
            </a:r>
          </a:p>
          <a:p>
            <a:endParaRPr lang="en-US" dirty="0" smtClean="0"/>
          </a:p>
          <a:p>
            <a:pPr marL="228600" indent="-228600">
              <a:buAutoNum type="arabicPeriod"/>
            </a:pPr>
            <a:r>
              <a:rPr lang="en-US" b="1" dirty="0" smtClean="0"/>
              <a:t>Regional Instability: </a:t>
            </a:r>
            <a:r>
              <a:rPr lang="en-US" dirty="0" smtClean="0"/>
              <a:t>The past few years have been defined by continued governmental instability throughout the Middle East such as the Jordanian and Iranian protests in Summer 2018, and the lack of an established </a:t>
            </a:r>
            <a:r>
              <a:rPr lang="en-US" b="1" dirty="0" smtClean="0"/>
              <a:t>Lebanese government</a:t>
            </a:r>
            <a:r>
              <a:rPr lang="en-US" dirty="0" smtClean="0"/>
              <a:t> for eight months until January, 2019.</a:t>
            </a:r>
          </a:p>
          <a:p>
            <a:pPr marL="228600" indent="-228600">
              <a:buAutoNum type="arabicPeriod"/>
            </a:pPr>
            <a:endParaRPr lang="en-US" dirty="0" smtClean="0"/>
          </a:p>
          <a:p>
            <a:r>
              <a:rPr lang="en-US" dirty="0" smtClean="0"/>
              <a:t>This instability includes internal wars such as the Yemeni Civil War which has been ongoing since March, 2015 and the Syrian Civil War which has been ongoing since March, 2011.  </a:t>
            </a:r>
          </a:p>
          <a:p>
            <a:endParaRPr lang="en-US" dirty="0" smtClean="0"/>
          </a:p>
          <a:p>
            <a:r>
              <a:rPr lang="en-US" dirty="0" smtClean="0"/>
              <a:t>2. </a:t>
            </a:r>
            <a:r>
              <a:rPr lang="en-US" b="1" dirty="0" smtClean="0"/>
              <a:t>Violent Non-State Actors: </a:t>
            </a:r>
            <a:r>
              <a:rPr lang="en-US" dirty="0" smtClean="0"/>
              <a:t>Instability has allowed the rise of multiple </a:t>
            </a:r>
            <a:r>
              <a:rPr lang="en-US" b="1" dirty="0" smtClean="0"/>
              <a:t>Violent Non-State Actors</a:t>
            </a:r>
            <a:r>
              <a:rPr lang="en-US" dirty="0" smtClean="0"/>
              <a:t>, among them the Islamic State in the Sinai, the Houthis in Yemen, Hezbollah in Lebanon, and Palestinian Islamic Jihad in the Gaza Strip.  </a:t>
            </a:r>
          </a:p>
          <a:p>
            <a:endParaRPr lang="en-US" dirty="0" smtClean="0"/>
          </a:p>
          <a:p>
            <a:r>
              <a:rPr lang="en-US" dirty="0" smtClean="0"/>
              <a:t>It is important to note that Hamas, a terrorist organization, is the responsible governing force in the Gaza Strip.  As a result of its inability to maintain control over the Gaza Strip, terror groups such as Palestinian Islamic Jihad have taken advantage of the opportunity to carry out attacks against Israel. </a:t>
            </a:r>
          </a:p>
          <a:p>
            <a:endParaRPr lang="en-US" dirty="0" smtClean="0"/>
          </a:p>
          <a:p>
            <a:r>
              <a:rPr lang="en-US" dirty="0" smtClean="0"/>
              <a:t>3. </a:t>
            </a:r>
            <a:r>
              <a:rPr lang="en-US" b="1" dirty="0" smtClean="0"/>
              <a:t>Border Security: </a:t>
            </a:r>
            <a:r>
              <a:rPr lang="en-US" dirty="0" smtClean="0"/>
              <a:t>We have invested significantly in border security, including </a:t>
            </a:r>
            <a:r>
              <a:rPr lang="en-US" b="1" dirty="0" smtClean="0"/>
              <a:t>defensive barriers, surveillance</a:t>
            </a:r>
            <a:r>
              <a:rPr lang="en-US" dirty="0" smtClean="0"/>
              <a:t>, and </a:t>
            </a:r>
            <a:r>
              <a:rPr lang="en-US" b="1" dirty="0" smtClean="0"/>
              <a:t>patrols</a:t>
            </a:r>
            <a:r>
              <a:rPr lang="en-US" dirty="0" smtClean="0"/>
              <a:t>, so that we can </a:t>
            </a:r>
            <a:r>
              <a:rPr lang="en-US" b="1" dirty="0" smtClean="0"/>
              <a:t>deter any attempts at infiltration and establish a sense of security for our citizens</a:t>
            </a:r>
            <a:r>
              <a:rPr lang="en-US" dirty="0" smtClean="0"/>
              <a:t>.   </a:t>
            </a:r>
          </a:p>
          <a:p>
            <a:endParaRPr lang="en-US" dirty="0" smtClean="0"/>
          </a:p>
          <a:p>
            <a:r>
              <a:rPr lang="en-US" dirty="0" smtClean="0"/>
              <a:t>4. </a:t>
            </a:r>
            <a:r>
              <a:rPr lang="en-US" b="1" dirty="0" smtClean="0"/>
              <a:t>Weapons Race: </a:t>
            </a:r>
            <a:r>
              <a:rPr lang="en-US" dirty="0" smtClean="0"/>
              <a:t>The addition of Russian military technology to the Middle East and Iranian weapons development creates a higher potential for dangerous escalation of conflict in region.  </a:t>
            </a:r>
          </a:p>
          <a:p>
            <a:endParaRPr lang="en-US" dirty="0" smtClean="0"/>
          </a:p>
          <a:p>
            <a:r>
              <a:rPr lang="en-US" dirty="0" smtClean="0"/>
              <a:t>5. </a:t>
            </a:r>
            <a:r>
              <a:rPr lang="en-US" b="1" dirty="0" smtClean="0"/>
              <a:t>Precision Strike: </a:t>
            </a:r>
            <a:r>
              <a:rPr lang="en-US" dirty="0" smtClean="0"/>
              <a:t>Our bordering enemies’ ability to precisely attack targets within Israeli territory poses a significant risk to </a:t>
            </a:r>
            <a:r>
              <a:rPr lang="en-US" b="1" dirty="0" smtClean="0"/>
              <a:t>Israeli communities</a:t>
            </a:r>
            <a:r>
              <a:rPr lang="en-US" dirty="0" smtClean="0"/>
              <a:t>, </a:t>
            </a:r>
            <a:r>
              <a:rPr lang="en-US" b="1" dirty="0" smtClean="0"/>
              <a:t>IDF infrastructure</a:t>
            </a:r>
            <a:r>
              <a:rPr lang="en-US" dirty="0" smtClean="0"/>
              <a:t>, and </a:t>
            </a:r>
            <a:r>
              <a:rPr lang="en-US" b="1" dirty="0" smtClean="0"/>
              <a:t>Israel’s strategic infrastructure</a:t>
            </a:r>
            <a:r>
              <a:rPr lang="en-US" dirty="0" smtClean="0"/>
              <a:t>.  </a:t>
            </a:r>
          </a:p>
          <a:p>
            <a:endParaRPr lang="en-US" dirty="0" smtClean="0"/>
          </a:p>
          <a:p>
            <a:r>
              <a:rPr lang="he-IL" dirty="0" smtClean="0"/>
              <a:t>6</a:t>
            </a:r>
            <a:r>
              <a:rPr lang="en-US" dirty="0" smtClean="0"/>
              <a:t>. </a:t>
            </a:r>
            <a:r>
              <a:rPr lang="en-US" b="1" dirty="0" smtClean="0"/>
              <a:t>Infrastructure Vulnerability: </a:t>
            </a:r>
            <a:r>
              <a:rPr lang="en-US" dirty="0" smtClean="0"/>
              <a:t>In addition to currently being </a:t>
            </a:r>
            <a:r>
              <a:rPr lang="en-US" b="1" dirty="0" smtClean="0"/>
              <a:t>the 48</a:t>
            </a:r>
            <a:r>
              <a:rPr lang="en-US" b="1" baseline="30000" dirty="0" smtClean="0"/>
              <a:t>th</a:t>
            </a:r>
            <a:r>
              <a:rPr lang="en-US" b="1" dirty="0" smtClean="0"/>
              <a:t> smallest country in the world </a:t>
            </a:r>
            <a:r>
              <a:rPr lang="en-US" dirty="0" smtClean="0"/>
              <a:t>(</a:t>
            </a:r>
            <a:r>
              <a:rPr lang="he-IL" dirty="0" smtClean="0"/>
              <a:t>20,770</a:t>
            </a:r>
            <a:r>
              <a:rPr lang="en-US" dirty="0" smtClean="0"/>
              <a:t> square Km), Israel </a:t>
            </a:r>
            <a:r>
              <a:rPr lang="en-US" b="1" dirty="0" smtClean="0"/>
              <a:t>borders many countries that are involved in the various conflicts in the Middle East</a:t>
            </a:r>
            <a:r>
              <a:rPr lang="en-US" dirty="0" smtClean="0"/>
              <a:t>. Israel is threatened by LH and Syria (in addition to Iranian proxies) in the north, and Hamas and IS Sinai cells in the south. Israel’s </a:t>
            </a:r>
            <a:r>
              <a:rPr lang="en-US" b="1" dirty="0" smtClean="0"/>
              <a:t>lack of strategic depth </a:t>
            </a:r>
            <a:r>
              <a:rPr lang="en-US" dirty="0" smtClean="0"/>
              <a:t>leaves much of its critical infrastructure (in-</a:t>
            </a:r>
            <a:r>
              <a:rPr lang="en-US" dirty="0" err="1" smtClean="0"/>
              <a:t>fra</a:t>
            </a:r>
            <a:r>
              <a:rPr lang="en-US" dirty="0" smtClean="0"/>
              <a:t>-</a:t>
            </a:r>
            <a:r>
              <a:rPr lang="en-US" dirty="0" err="1" smtClean="0"/>
              <a:t>struc-ture</a:t>
            </a:r>
            <a:r>
              <a:rPr lang="en-US" baseline="0" dirty="0" smtClean="0"/>
              <a:t> –</a:t>
            </a:r>
            <a:r>
              <a:rPr lang="he-IL" baseline="0" dirty="0" smtClean="0"/>
              <a:t>אינפְרַאסְטְרָקְוּר</a:t>
            </a:r>
            <a:r>
              <a:rPr lang="en-US" baseline="0" dirty="0" smtClean="0"/>
              <a:t> - </a:t>
            </a:r>
            <a:r>
              <a:rPr lang="he-IL" baseline="0" dirty="0" smtClean="0"/>
              <a:t>תשתיות</a:t>
            </a:r>
            <a:r>
              <a:rPr lang="en-US" dirty="0" smtClean="0"/>
              <a:t>) vulnerable to attacks from all fronts.  </a:t>
            </a:r>
          </a:p>
          <a:p>
            <a:endParaRPr lang="he-IL" dirty="0" smtClean="0"/>
          </a:p>
          <a:p>
            <a:endParaRPr lang="he-IL" dirty="0"/>
          </a:p>
        </p:txBody>
      </p:sp>
      <p:sp>
        <p:nvSpPr>
          <p:cNvPr id="4" name="Slide Number Placeholder 3"/>
          <p:cNvSpPr>
            <a:spLocks noGrp="1"/>
          </p:cNvSpPr>
          <p:nvPr>
            <p:ph type="sldNum" sz="quarter" idx="10"/>
          </p:nvPr>
        </p:nvSpPr>
        <p:spPr/>
        <p:txBody>
          <a:bodyPr/>
          <a:lstStyle/>
          <a:p>
            <a:fld id="{56DCB975-EA37-41D1-B54E-ABBFF75A7717}" type="slidenum">
              <a:rPr lang="he-IL" smtClean="0"/>
              <a:t>4</a:t>
            </a:fld>
            <a:endParaRPr lang="he-IL"/>
          </a:p>
        </p:txBody>
      </p:sp>
    </p:spTree>
    <p:extLst>
      <p:ext uri="{BB962C8B-B14F-4D97-AF65-F5344CB8AC3E}">
        <p14:creationId xmlns:p14="http://schemas.microsoft.com/office/powerpoint/2010/main" val="2147964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Due to the </a:t>
            </a:r>
            <a:r>
              <a:rPr lang="en-US" b="1" dirty="0" smtClean="0"/>
              <a:t>close proximity</a:t>
            </a:r>
            <a:r>
              <a:rPr lang="en-US" dirty="0" smtClean="0"/>
              <a:t> to our enemies, there is a constant threat of a rocket or missile attack on Israeli territory.  </a:t>
            </a:r>
          </a:p>
          <a:p>
            <a:endParaRPr lang="en-US" dirty="0" smtClean="0"/>
          </a:p>
          <a:p>
            <a:r>
              <a:rPr lang="en-US" dirty="0" smtClean="0"/>
              <a:t>While residential areas have always been targeted, our </a:t>
            </a:r>
            <a:r>
              <a:rPr lang="en-US" b="1" dirty="0" smtClean="0"/>
              <a:t>strategic infrastructure</a:t>
            </a:r>
            <a:r>
              <a:rPr lang="en-US" dirty="0" smtClean="0"/>
              <a:t> is especially at risk of attack – especially our </a:t>
            </a:r>
            <a:r>
              <a:rPr lang="en-US" b="1" dirty="0" smtClean="0"/>
              <a:t>Airports</a:t>
            </a:r>
            <a:r>
              <a:rPr lang="en-US" dirty="0" smtClean="0"/>
              <a:t>, </a:t>
            </a:r>
            <a:r>
              <a:rPr lang="en-US" b="1" dirty="0" smtClean="0"/>
              <a:t>Ports</a:t>
            </a:r>
            <a:r>
              <a:rPr lang="en-US" dirty="0" smtClean="0"/>
              <a:t>, </a:t>
            </a:r>
            <a:r>
              <a:rPr lang="en-US" b="1" dirty="0" smtClean="0"/>
              <a:t>Power Stations</a:t>
            </a:r>
            <a:r>
              <a:rPr lang="en-US" dirty="0" smtClean="0"/>
              <a:t>, and </a:t>
            </a:r>
            <a:r>
              <a:rPr lang="en-US" b="1" dirty="0" smtClean="0"/>
              <a:t>Gas Platforms.  </a:t>
            </a:r>
          </a:p>
          <a:p>
            <a:endParaRPr lang="en-US" dirty="0" smtClean="0"/>
          </a:p>
          <a:p>
            <a:r>
              <a:rPr lang="en-US" dirty="0" smtClean="0"/>
              <a:t>Of particular concern are </a:t>
            </a:r>
            <a:r>
              <a:rPr lang="en-US" b="1" dirty="0" smtClean="0"/>
              <a:t>Ben </a:t>
            </a:r>
            <a:r>
              <a:rPr lang="en-US" b="1" dirty="0" err="1" smtClean="0"/>
              <a:t>Gurion</a:t>
            </a:r>
            <a:r>
              <a:rPr lang="en-US" b="1" dirty="0" smtClean="0"/>
              <a:t> Airport</a:t>
            </a:r>
            <a:r>
              <a:rPr lang="en-US" dirty="0" smtClean="0"/>
              <a:t> (through which the officer/group most likely arrived), the </a:t>
            </a:r>
            <a:r>
              <a:rPr lang="en-US" b="1" dirty="0" smtClean="0"/>
              <a:t>Haifa Port</a:t>
            </a:r>
            <a:r>
              <a:rPr lang="en-US" dirty="0" smtClean="0"/>
              <a:t>, and the </a:t>
            </a:r>
            <a:r>
              <a:rPr lang="en-US" b="1" dirty="0" err="1" smtClean="0"/>
              <a:t>Orot</a:t>
            </a:r>
            <a:r>
              <a:rPr lang="en-US" b="1" dirty="0" smtClean="0"/>
              <a:t> Rabin </a:t>
            </a:r>
            <a:r>
              <a:rPr lang="en-US" dirty="0" smtClean="0"/>
              <a:t>power station in </a:t>
            </a:r>
            <a:r>
              <a:rPr lang="en-US" dirty="0" err="1" smtClean="0"/>
              <a:t>Hadera</a:t>
            </a:r>
            <a:r>
              <a:rPr lang="en-US" dirty="0" smtClean="0"/>
              <a:t>.  </a:t>
            </a:r>
          </a:p>
          <a:p>
            <a:r>
              <a:rPr lang="en-US" dirty="0" smtClean="0"/>
              <a:t>On the map here you can see that </a:t>
            </a:r>
            <a:r>
              <a:rPr lang="en-US" b="1" dirty="0" smtClean="0"/>
              <a:t>all of these are within range of enemy fire</a:t>
            </a:r>
            <a:r>
              <a:rPr lang="en-US" dirty="0" smtClean="0"/>
              <a:t>.</a:t>
            </a:r>
          </a:p>
          <a:p>
            <a:r>
              <a:rPr lang="en-US" dirty="0" smtClean="0"/>
              <a:t> </a:t>
            </a:r>
          </a:p>
          <a:p>
            <a:endParaRPr lang="he-IL" dirty="0" smtClean="0"/>
          </a:p>
          <a:p>
            <a:endParaRPr lang="he-IL" dirty="0"/>
          </a:p>
        </p:txBody>
      </p:sp>
      <p:sp>
        <p:nvSpPr>
          <p:cNvPr id="4" name="Slide Number Placeholder 3"/>
          <p:cNvSpPr>
            <a:spLocks noGrp="1"/>
          </p:cNvSpPr>
          <p:nvPr>
            <p:ph type="sldNum" sz="quarter" idx="10"/>
          </p:nvPr>
        </p:nvSpPr>
        <p:spPr/>
        <p:txBody>
          <a:bodyPr/>
          <a:lstStyle/>
          <a:p>
            <a:fld id="{56DCB975-EA37-41D1-B54E-ABBFF75A7717}" type="slidenum">
              <a:rPr lang="he-IL" smtClean="0"/>
              <a:t>5</a:t>
            </a:fld>
            <a:endParaRPr lang="he-IL"/>
          </a:p>
        </p:txBody>
      </p:sp>
    </p:spTree>
    <p:extLst>
      <p:ext uri="{BB962C8B-B14F-4D97-AF65-F5344CB8AC3E}">
        <p14:creationId xmlns:p14="http://schemas.microsoft.com/office/powerpoint/2010/main" val="3418496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Throughout the years, we could identify which areas posed a potential threat to our security and we could prepare specifically in response to this threat.  </a:t>
            </a:r>
          </a:p>
          <a:p>
            <a:endParaRPr lang="en-US" dirty="0" smtClean="0"/>
          </a:p>
          <a:p>
            <a:r>
              <a:rPr lang="en-US" dirty="0" smtClean="0"/>
              <a:t>In recent times, we have had to prepare for potential conflict according to the </a:t>
            </a:r>
            <a:r>
              <a:rPr lang="en-US" b="1" dirty="0" smtClean="0"/>
              <a:t>capabilities</a:t>
            </a:r>
            <a:r>
              <a:rPr lang="en-US" dirty="0" smtClean="0"/>
              <a:t> of our enemies rather than </a:t>
            </a:r>
            <a:r>
              <a:rPr lang="en-US" b="1" dirty="0" smtClean="0"/>
              <a:t>predictable scenarios</a:t>
            </a:r>
            <a:r>
              <a:rPr lang="en-US" dirty="0" smtClean="0"/>
              <a:t> as in the past.  </a:t>
            </a:r>
          </a:p>
          <a:p>
            <a:endParaRPr lang="en-US" dirty="0" smtClean="0"/>
          </a:p>
          <a:p>
            <a:r>
              <a:rPr lang="en-US" dirty="0" smtClean="0"/>
              <a:t>Now in 2019, we have to </a:t>
            </a:r>
            <a:r>
              <a:rPr lang="en-US" b="1" dirty="0" smtClean="0"/>
              <a:t>develop our forces to be prepared for any kind of attack</a:t>
            </a:r>
            <a:r>
              <a:rPr lang="en-US" dirty="0" smtClean="0"/>
              <a:t>, from primitive means to advanced weapons.   </a:t>
            </a:r>
          </a:p>
          <a:p>
            <a:r>
              <a:rPr lang="en-US" dirty="0" smtClean="0"/>
              <a:t> </a:t>
            </a:r>
          </a:p>
          <a:p>
            <a:r>
              <a:rPr lang="en-US" dirty="0" smtClean="0"/>
              <a:t> </a:t>
            </a:r>
          </a:p>
          <a:p>
            <a:endParaRPr lang="he-IL" dirty="0" smtClean="0"/>
          </a:p>
          <a:p>
            <a:endParaRPr lang="he-IL" dirty="0"/>
          </a:p>
        </p:txBody>
      </p:sp>
      <p:sp>
        <p:nvSpPr>
          <p:cNvPr id="4" name="Slide Number Placeholder 3"/>
          <p:cNvSpPr>
            <a:spLocks noGrp="1"/>
          </p:cNvSpPr>
          <p:nvPr>
            <p:ph type="sldNum" sz="quarter" idx="10"/>
          </p:nvPr>
        </p:nvSpPr>
        <p:spPr/>
        <p:txBody>
          <a:bodyPr/>
          <a:lstStyle/>
          <a:p>
            <a:fld id="{56DCB975-EA37-41D1-B54E-ABBFF75A7717}" type="slidenum">
              <a:rPr lang="he-IL" smtClean="0"/>
              <a:t>6</a:t>
            </a:fld>
            <a:endParaRPr lang="he-IL"/>
          </a:p>
        </p:txBody>
      </p:sp>
    </p:spTree>
    <p:extLst>
      <p:ext uri="{BB962C8B-B14F-4D97-AF65-F5344CB8AC3E}">
        <p14:creationId xmlns:p14="http://schemas.microsoft.com/office/powerpoint/2010/main" val="3024827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of the greatest challenges to our </a:t>
            </a:r>
            <a:r>
              <a:rPr lang="en-US" b="1" baseline="0" dirty="0" smtClean="0"/>
              <a:t>National Security Concept </a:t>
            </a:r>
            <a:r>
              <a:rPr lang="en-US" baseline="0" dirty="0" smtClean="0"/>
              <a:t>is our lack of </a:t>
            </a:r>
            <a:r>
              <a:rPr lang="en-US" b="1" baseline="0" dirty="0" smtClean="0"/>
              <a:t>Strategic Depth</a:t>
            </a:r>
            <a:r>
              <a:rPr lang="en-US" baseline="0" dirty="0" smtClean="0"/>
              <a:t>.  </a:t>
            </a:r>
            <a:endParaRPr lang="en-US" b="1" baseline="0" dirty="0" smtClean="0"/>
          </a:p>
          <a:p>
            <a:endParaRPr lang="en-US" b="1" baseline="0" dirty="0" smtClean="0"/>
          </a:p>
          <a:p>
            <a:r>
              <a:rPr lang="en-US" b="1" baseline="0" dirty="0" smtClean="0"/>
              <a:t>(Defense) </a:t>
            </a:r>
            <a:r>
              <a:rPr lang="en-US" b="0" baseline="0" dirty="0" smtClean="0"/>
              <a:t>– Because of the diverse threats to our national security, it becomes difficult to defend against the full range of threats.  On one side we have lone-wolf terrorists with knives in Judea and Samaria, and on the other side we have Iran developing long-range, nuclear arms.  </a:t>
            </a:r>
          </a:p>
          <a:p>
            <a:endParaRPr lang="en-US" b="0" baseline="0" dirty="0" smtClean="0"/>
          </a:p>
          <a:p>
            <a:r>
              <a:rPr lang="en-US" b="1" baseline="0" dirty="0" smtClean="0"/>
              <a:t>(Early Warning)</a:t>
            </a:r>
            <a:r>
              <a:rPr lang="en-US" b="0" baseline="0" dirty="0" smtClean="0"/>
              <a:t> – The diverse capabilities of our enemies also make it difficult to prepare for the various range of rocket and missile threats.  We must maintain advanced early warning systems to defend against this threat.  </a:t>
            </a:r>
          </a:p>
          <a:p>
            <a:endParaRPr lang="en-US" b="0" baseline="0" dirty="0" smtClean="0"/>
          </a:p>
          <a:p>
            <a:r>
              <a:rPr lang="en-US" b="1" baseline="0" dirty="0" smtClean="0"/>
              <a:t>(Deterrence)</a:t>
            </a:r>
            <a:r>
              <a:rPr lang="en-US" b="0" baseline="0" dirty="0" smtClean="0"/>
              <a:t> – One of our best methods to combat lone-wolves and Violent Non-State organizations is to make them understand the consequences of their actions.  Our ability to deter the enemy from carrying out attacks prevents the need to combat them-</a:t>
            </a:r>
          </a:p>
          <a:p>
            <a:endParaRPr lang="en-US" b="0" baseline="0" dirty="0" smtClean="0"/>
          </a:p>
          <a:p>
            <a:pPr defTabSz="910102"/>
            <a:r>
              <a:rPr lang="en-US" b="1" baseline="0" dirty="0" smtClean="0"/>
              <a:t>(Decisive Victory) </a:t>
            </a:r>
            <a:r>
              <a:rPr lang="en-US" b="0" baseline="0" dirty="0" smtClean="0"/>
              <a:t>– With hybrid warfare and </a:t>
            </a:r>
            <a:r>
              <a:rPr lang="en-US" b="0" baseline="0" dirty="0" err="1" smtClean="0"/>
              <a:t>lawfare</a:t>
            </a:r>
            <a:r>
              <a:rPr lang="en-US" b="0" baseline="0" dirty="0" smtClean="0"/>
              <a:t>, at the end of a campaign, there is no sense of decisive victory.  With this, it becomes difficult to evaluate the success of our military efforts.  </a:t>
            </a:r>
          </a:p>
          <a:p>
            <a:endParaRPr lang="he-IL" dirty="0"/>
          </a:p>
        </p:txBody>
      </p:sp>
      <p:sp>
        <p:nvSpPr>
          <p:cNvPr id="4" name="Slide Number Placeholder 3"/>
          <p:cNvSpPr>
            <a:spLocks noGrp="1"/>
          </p:cNvSpPr>
          <p:nvPr>
            <p:ph type="sldNum" sz="quarter" idx="10"/>
          </p:nvPr>
        </p:nvSpPr>
        <p:spPr/>
        <p:txBody>
          <a:bodyPr/>
          <a:lstStyle/>
          <a:p>
            <a:fld id="{56DCB975-EA37-41D1-B54E-ABBFF75A7717}" type="slidenum">
              <a:rPr lang="he-IL" smtClean="0"/>
              <a:t>7</a:t>
            </a:fld>
            <a:endParaRPr lang="he-IL"/>
          </a:p>
        </p:txBody>
      </p:sp>
    </p:spTree>
    <p:extLst>
      <p:ext uri="{BB962C8B-B14F-4D97-AF65-F5344CB8AC3E}">
        <p14:creationId xmlns:p14="http://schemas.microsoft.com/office/powerpoint/2010/main" val="4153665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military strategy focuses on </a:t>
            </a:r>
            <a:r>
              <a:rPr lang="en-US" b="1" dirty="0" smtClean="0"/>
              <a:t>Strategic Relations</a:t>
            </a:r>
            <a:r>
              <a:rPr lang="en-US" dirty="0" smtClean="0"/>
              <a:t>, </a:t>
            </a:r>
            <a:r>
              <a:rPr lang="en-US" b="1" dirty="0" smtClean="0"/>
              <a:t>Safety Measures</a:t>
            </a:r>
            <a:r>
              <a:rPr lang="en-US" dirty="0" smtClean="0"/>
              <a:t>, </a:t>
            </a:r>
            <a:r>
              <a:rPr lang="en-US" b="1" dirty="0" smtClean="0"/>
              <a:t>QME and Readiness</a:t>
            </a:r>
            <a:r>
              <a:rPr lang="en-US" dirty="0" smtClean="0"/>
              <a:t>, </a:t>
            </a:r>
            <a:r>
              <a:rPr lang="en-US" b="1" dirty="0" smtClean="0"/>
              <a:t>Civilian Assistance</a:t>
            </a:r>
            <a:r>
              <a:rPr lang="en-US" dirty="0" smtClean="0"/>
              <a:t>, the </a:t>
            </a:r>
            <a:r>
              <a:rPr lang="en-US" b="1" dirty="0" smtClean="0"/>
              <a:t>Regional Network</a:t>
            </a:r>
            <a:r>
              <a:rPr lang="en-US" dirty="0" smtClean="0"/>
              <a:t>, </a:t>
            </a:r>
            <a:r>
              <a:rPr lang="en-US" b="1" dirty="0" smtClean="0"/>
              <a:t>Border Defense</a:t>
            </a:r>
            <a:r>
              <a:rPr lang="en-US" dirty="0" smtClean="0"/>
              <a:t>, </a:t>
            </a:r>
            <a:r>
              <a:rPr lang="en-US" b="1" dirty="0" smtClean="0"/>
              <a:t>Preparation for a Two-Front Offensive</a:t>
            </a:r>
            <a:r>
              <a:rPr lang="en-US" dirty="0" smtClean="0"/>
              <a:t>, </a:t>
            </a:r>
            <a:r>
              <a:rPr lang="en-US" b="1" dirty="0" smtClean="0"/>
              <a:t>Active Defense</a:t>
            </a:r>
            <a:r>
              <a:rPr lang="en-US" dirty="0" smtClean="0"/>
              <a:t>, </a:t>
            </a:r>
            <a:r>
              <a:rPr lang="en-US" b="1" dirty="0" smtClean="0"/>
              <a:t>Cyber</a:t>
            </a:r>
            <a:r>
              <a:rPr lang="en-US" dirty="0" smtClean="0"/>
              <a:t>, and the fight for  </a:t>
            </a:r>
            <a:r>
              <a:rPr lang="en-US" b="1" dirty="0" smtClean="0"/>
              <a:t>Legitimacy.  </a:t>
            </a:r>
          </a:p>
          <a:p>
            <a:endParaRPr lang="en-US" dirty="0" smtClean="0"/>
          </a:p>
          <a:p>
            <a:pPr marL="228600" indent="-228600">
              <a:buAutoNum type="arabicPeriod"/>
            </a:pPr>
            <a:r>
              <a:rPr lang="en-US" b="1" dirty="0" smtClean="0"/>
              <a:t>Strategic Relations</a:t>
            </a:r>
            <a:r>
              <a:rPr lang="en-US" dirty="0" smtClean="0"/>
              <a:t>  - Our special relationship with the United States is at the forefront of our strategic relations.  This includes funding, joint exercises, and mutual learning ventures.  </a:t>
            </a:r>
          </a:p>
          <a:p>
            <a:pPr marL="228600" indent="-228600">
              <a:buAutoNum type="arabicPeriod"/>
            </a:pPr>
            <a:endParaRPr lang="en-US" dirty="0" smtClean="0"/>
          </a:p>
          <a:p>
            <a:r>
              <a:rPr lang="en-US" dirty="0" smtClean="0"/>
              <a:t>2. </a:t>
            </a:r>
            <a:r>
              <a:rPr lang="en-US" b="1" dirty="0" smtClean="0"/>
              <a:t>Safety Measures</a:t>
            </a:r>
            <a:r>
              <a:rPr lang="en-US" dirty="0" smtClean="0"/>
              <a:t> – Safety measures include systems like the </a:t>
            </a:r>
            <a:r>
              <a:rPr lang="en-US" b="1" dirty="0" smtClean="0"/>
              <a:t>Joint </a:t>
            </a:r>
            <a:r>
              <a:rPr lang="en-US" b="1" dirty="0" err="1" smtClean="0"/>
              <a:t>Deconfliction</a:t>
            </a:r>
            <a:r>
              <a:rPr lang="en-US" b="1" dirty="0" smtClean="0"/>
              <a:t> Mechanism </a:t>
            </a:r>
            <a:r>
              <a:rPr lang="en-US" dirty="0" smtClean="0"/>
              <a:t>with Russia to prevent escalation of conflict.  </a:t>
            </a:r>
          </a:p>
          <a:p>
            <a:endParaRPr lang="en-US" dirty="0" smtClean="0"/>
          </a:p>
          <a:p>
            <a:r>
              <a:rPr lang="en-US" dirty="0" smtClean="0"/>
              <a:t>3. </a:t>
            </a:r>
            <a:r>
              <a:rPr lang="en-US" b="1" dirty="0" smtClean="0"/>
              <a:t>QME and Readiness</a:t>
            </a:r>
            <a:r>
              <a:rPr lang="en-US" dirty="0" smtClean="0"/>
              <a:t> – Our Qualitative Military Edge allows us to be prepared for attacks at any level of sophistication.  </a:t>
            </a:r>
          </a:p>
          <a:p>
            <a:endParaRPr lang="en-US" dirty="0" smtClean="0"/>
          </a:p>
          <a:p>
            <a:r>
              <a:rPr lang="en-US" dirty="0" smtClean="0"/>
              <a:t>4. </a:t>
            </a:r>
            <a:r>
              <a:rPr lang="en-US" b="1" dirty="0" smtClean="0"/>
              <a:t>Civilian Assistance </a:t>
            </a:r>
            <a:r>
              <a:rPr lang="en-US" dirty="0" smtClean="0"/>
              <a:t>– The IDF’s </a:t>
            </a:r>
            <a:r>
              <a:rPr lang="en-US" dirty="0" err="1" smtClean="0"/>
              <a:t>Homefront</a:t>
            </a:r>
            <a:r>
              <a:rPr lang="en-US" dirty="0" smtClean="0"/>
              <a:t> Command (</a:t>
            </a:r>
            <a:r>
              <a:rPr lang="he-IL" dirty="0" smtClean="0"/>
              <a:t>פיקוד העורף</a:t>
            </a:r>
            <a:r>
              <a:rPr lang="en-US" dirty="0" smtClean="0"/>
              <a:t>) is prepared to deploy throughout the country in the case of a national emergency.  </a:t>
            </a:r>
          </a:p>
          <a:p>
            <a:endParaRPr lang="en-US" dirty="0" smtClean="0"/>
          </a:p>
          <a:p>
            <a:r>
              <a:rPr lang="en-US" dirty="0" smtClean="0"/>
              <a:t>5. </a:t>
            </a:r>
            <a:r>
              <a:rPr lang="en-US" b="1" dirty="0" smtClean="0"/>
              <a:t>Regional Network</a:t>
            </a:r>
            <a:r>
              <a:rPr lang="en-US" dirty="0" smtClean="0"/>
              <a:t> – We rely on cooperation with our partners in the Egyptian and Jordanian militaries to prevent conflict and secure our southwestern and eastern borders.  </a:t>
            </a:r>
          </a:p>
          <a:p>
            <a:endParaRPr lang="en-US" dirty="0" smtClean="0"/>
          </a:p>
          <a:p>
            <a:r>
              <a:rPr lang="en-US" dirty="0" smtClean="0"/>
              <a:t>6. </a:t>
            </a:r>
            <a:r>
              <a:rPr lang="en-US" b="1" dirty="0" smtClean="0"/>
              <a:t>Border Defense, PSO (Peace Support Operations) </a:t>
            </a:r>
            <a:r>
              <a:rPr lang="en-US" dirty="0" smtClean="0"/>
              <a:t>– Extensive engineering efforts on our borders have improved overall security with assistance from IDF patrols and surveillance.  </a:t>
            </a:r>
          </a:p>
          <a:p>
            <a:endParaRPr lang="en-US" dirty="0" smtClean="0"/>
          </a:p>
          <a:p>
            <a:r>
              <a:rPr lang="en-US" dirty="0" smtClean="0"/>
              <a:t>7. </a:t>
            </a:r>
            <a:r>
              <a:rPr lang="en-US" b="1" dirty="0" smtClean="0"/>
              <a:t>Prepare for Two-Front Offensive </a:t>
            </a:r>
            <a:r>
              <a:rPr lang="en-US" dirty="0" smtClean="0"/>
              <a:t>– We train with the understanding that we may have to fight a war on two fronts, similar to wars of the past.  </a:t>
            </a:r>
          </a:p>
          <a:p>
            <a:endParaRPr lang="en-US" dirty="0" smtClean="0"/>
          </a:p>
          <a:p>
            <a:r>
              <a:rPr lang="en-US" dirty="0" smtClean="0"/>
              <a:t>8. </a:t>
            </a:r>
            <a:r>
              <a:rPr lang="en-US" b="1" dirty="0" smtClean="0"/>
              <a:t>Active Defense </a:t>
            </a:r>
            <a:r>
              <a:rPr lang="en-US" dirty="0" smtClean="0"/>
              <a:t>– Because of our strategic vulnerability, we understand that we must take measures toward defending against attacks before they even take place.  </a:t>
            </a:r>
          </a:p>
          <a:p>
            <a:endParaRPr lang="en-US" dirty="0" smtClean="0"/>
          </a:p>
          <a:p>
            <a:r>
              <a:rPr lang="en-US" dirty="0" smtClean="0"/>
              <a:t>9. </a:t>
            </a:r>
            <a:r>
              <a:rPr lang="en-US" b="1" dirty="0" smtClean="0"/>
              <a:t>Cyber</a:t>
            </a:r>
            <a:r>
              <a:rPr lang="en-US" dirty="0" smtClean="0"/>
              <a:t> – Due</a:t>
            </a:r>
            <a:r>
              <a:rPr lang="en-US" baseline="0" dirty="0" smtClean="0"/>
              <a:t> to the vulnerability of our strategic infrastructure to cyber attacks, Israel is on the front line of cyber technology.  </a:t>
            </a:r>
            <a:endParaRPr lang="en-US" dirty="0" smtClean="0"/>
          </a:p>
          <a:p>
            <a:endParaRPr lang="en-US" dirty="0" smtClean="0"/>
          </a:p>
          <a:p>
            <a:r>
              <a:rPr lang="en-US" dirty="0" smtClean="0"/>
              <a:t>10. </a:t>
            </a:r>
            <a:r>
              <a:rPr lang="en-US" b="1" dirty="0" smtClean="0"/>
              <a:t>Legitimacy (le-</a:t>
            </a:r>
            <a:r>
              <a:rPr lang="en-US" b="1" dirty="0" err="1" smtClean="0"/>
              <a:t>git</a:t>
            </a:r>
            <a:r>
              <a:rPr lang="en-US" b="1" dirty="0" smtClean="0"/>
              <a:t>-a-ma-</a:t>
            </a:r>
            <a:r>
              <a:rPr lang="en-US" b="1" dirty="0" err="1" smtClean="0"/>
              <a:t>si</a:t>
            </a:r>
            <a:r>
              <a:rPr lang="en-US" b="1" baseline="0" dirty="0" smtClean="0"/>
              <a:t> – </a:t>
            </a:r>
            <a:r>
              <a:rPr lang="he-IL" b="1" baseline="0" dirty="0" smtClean="0"/>
              <a:t> (לגיטימציה - לֵג'יטימָאסי</a:t>
            </a:r>
            <a:r>
              <a:rPr lang="en-US" dirty="0" smtClean="0"/>
              <a:t>– Attempts at discrediting Israel’s legitimacy by hostile nations in the United Nations and groups such as the BDS (Boycott, Divestment, and Sanctions) movement demand Israeli attention in the International Arena.  </a:t>
            </a:r>
          </a:p>
          <a:p>
            <a:endParaRPr lang="en-US" dirty="0" smtClean="0"/>
          </a:p>
          <a:p>
            <a:endParaRPr lang="he-IL" dirty="0" smtClean="0"/>
          </a:p>
          <a:p>
            <a:endParaRPr lang="he-IL" dirty="0"/>
          </a:p>
        </p:txBody>
      </p:sp>
      <p:sp>
        <p:nvSpPr>
          <p:cNvPr id="4" name="Slide Number Placeholder 3"/>
          <p:cNvSpPr>
            <a:spLocks noGrp="1"/>
          </p:cNvSpPr>
          <p:nvPr>
            <p:ph type="sldNum" sz="quarter" idx="10"/>
          </p:nvPr>
        </p:nvSpPr>
        <p:spPr/>
        <p:txBody>
          <a:bodyPr/>
          <a:lstStyle/>
          <a:p>
            <a:fld id="{56DCB975-EA37-41D1-B54E-ABBFF75A7717}" type="slidenum">
              <a:rPr lang="he-IL" smtClean="0"/>
              <a:t>8</a:t>
            </a:fld>
            <a:endParaRPr lang="he-IL"/>
          </a:p>
        </p:txBody>
      </p:sp>
    </p:spTree>
    <p:extLst>
      <p:ext uri="{BB962C8B-B14F-4D97-AF65-F5344CB8AC3E}">
        <p14:creationId xmlns:p14="http://schemas.microsoft.com/office/powerpoint/2010/main" val="3767440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always changing… but the main idea is that superpowers are involved in all the conflicts in the region -  the world superpowers, the United States and Russia, and local powers such as Saudi Arabia, Iraq, and Turkey are in competition over influence in the region and control over important regions by land and by sea.  </a:t>
            </a:r>
          </a:p>
          <a:p>
            <a:endParaRPr lang="en-US" dirty="0" smtClean="0"/>
          </a:p>
          <a:p>
            <a:r>
              <a:rPr lang="en-US" dirty="0" smtClean="0"/>
              <a:t>Specifically, we are currently seeing:</a:t>
            </a:r>
          </a:p>
          <a:p>
            <a:endParaRPr lang="en-US" dirty="0" smtClean="0"/>
          </a:p>
          <a:p>
            <a:pPr marL="171450" indent="-171450">
              <a:buFontTx/>
              <a:buChar char="-"/>
            </a:pPr>
            <a:r>
              <a:rPr lang="en-US" b="1" dirty="0" smtClean="0"/>
              <a:t>IS (</a:t>
            </a:r>
            <a:r>
              <a:rPr lang="he-IL" b="1" dirty="0" smtClean="0"/>
              <a:t>דאעש</a:t>
            </a:r>
            <a:r>
              <a:rPr lang="en-US" b="1" dirty="0" smtClean="0"/>
              <a:t>)</a:t>
            </a:r>
            <a:r>
              <a:rPr lang="en-US" dirty="0" smtClean="0"/>
              <a:t> limited to the Sinai and some limited territory in Syria,</a:t>
            </a:r>
          </a:p>
          <a:p>
            <a:pPr marL="171450" indent="-171450">
              <a:buFontTx/>
              <a:buChar char="-"/>
            </a:pPr>
            <a:endParaRPr lang="en-US" dirty="0" smtClean="0"/>
          </a:p>
          <a:p>
            <a:pPr marL="171450" indent="-171450">
              <a:buFontTx/>
              <a:buChar char="-"/>
            </a:pPr>
            <a:r>
              <a:rPr lang="en-US" b="1" dirty="0" smtClean="0"/>
              <a:t>US forces</a:t>
            </a:r>
            <a:r>
              <a:rPr lang="en-US" dirty="0" smtClean="0"/>
              <a:t> will withdraw almost completely from Syria in the coming months, and</a:t>
            </a:r>
          </a:p>
          <a:p>
            <a:pPr marL="171450" indent="-171450">
              <a:buFontTx/>
              <a:buChar char="-"/>
            </a:pPr>
            <a:endParaRPr lang="en-US" dirty="0" smtClean="0"/>
          </a:p>
          <a:p>
            <a:r>
              <a:rPr lang="en-US" b="0" dirty="0" smtClean="0"/>
              <a:t>-</a:t>
            </a:r>
            <a:r>
              <a:rPr lang="en-US" b="0" baseline="0" dirty="0" smtClean="0"/>
              <a:t>   </a:t>
            </a:r>
            <a:r>
              <a:rPr lang="en-US" b="1" dirty="0" smtClean="0"/>
              <a:t>Iranian Forces</a:t>
            </a:r>
            <a:r>
              <a:rPr lang="en-US" dirty="0" smtClean="0"/>
              <a:t> remaining in Syria, supported by Hezbollah in Lebanon.  </a:t>
            </a:r>
          </a:p>
          <a:p>
            <a:endParaRPr lang="he-IL" dirty="0" smtClean="0"/>
          </a:p>
          <a:p>
            <a:endParaRPr lang="he-IL" dirty="0"/>
          </a:p>
        </p:txBody>
      </p:sp>
      <p:sp>
        <p:nvSpPr>
          <p:cNvPr id="4" name="Slide Number Placeholder 3"/>
          <p:cNvSpPr>
            <a:spLocks noGrp="1"/>
          </p:cNvSpPr>
          <p:nvPr>
            <p:ph type="sldNum" sz="quarter" idx="10"/>
          </p:nvPr>
        </p:nvSpPr>
        <p:spPr/>
        <p:txBody>
          <a:bodyPr/>
          <a:lstStyle/>
          <a:p>
            <a:fld id="{56DCB975-EA37-41D1-B54E-ABBFF75A7717}" type="slidenum">
              <a:rPr lang="he-IL" smtClean="0"/>
              <a:t>9</a:t>
            </a:fld>
            <a:endParaRPr lang="he-IL"/>
          </a:p>
        </p:txBody>
      </p:sp>
    </p:spTree>
    <p:extLst>
      <p:ext uri="{BB962C8B-B14F-4D97-AF65-F5344CB8AC3E}">
        <p14:creationId xmlns:p14="http://schemas.microsoft.com/office/powerpoint/2010/main" val="1828706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2071FA1-D170-4023-899A-22D7DA1E027C}" type="datetimeFigureOut">
              <a:rPr lang="he-IL" smtClean="0"/>
              <a:t>כ"ה/אדר ב/תשע"ט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304E2B4-AF29-4331-B6A9-AC2A44D5B41D}" type="slidenum">
              <a:rPr lang="he-IL" smtClean="0"/>
              <a:t>‹#›</a:t>
            </a:fld>
            <a:endParaRPr lang="he-IL"/>
          </a:p>
        </p:txBody>
      </p:sp>
    </p:spTree>
    <p:extLst>
      <p:ext uri="{BB962C8B-B14F-4D97-AF65-F5344CB8AC3E}">
        <p14:creationId xmlns:p14="http://schemas.microsoft.com/office/powerpoint/2010/main" val="1643374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071FA1-D170-4023-899A-22D7DA1E027C}" type="datetimeFigureOut">
              <a:rPr lang="he-IL" smtClean="0"/>
              <a:t>כ"ה/אדר ב/תשע"ט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304E2B4-AF29-4331-B6A9-AC2A44D5B41D}" type="slidenum">
              <a:rPr lang="he-IL" smtClean="0"/>
              <a:t>‹#›</a:t>
            </a:fld>
            <a:endParaRPr lang="he-IL"/>
          </a:p>
        </p:txBody>
      </p:sp>
    </p:spTree>
    <p:extLst>
      <p:ext uri="{BB962C8B-B14F-4D97-AF65-F5344CB8AC3E}">
        <p14:creationId xmlns:p14="http://schemas.microsoft.com/office/powerpoint/2010/main" val="1466171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071FA1-D170-4023-899A-22D7DA1E027C}" type="datetimeFigureOut">
              <a:rPr lang="he-IL" smtClean="0"/>
              <a:t>כ"ה/אדר ב/תשע"ט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304E2B4-AF29-4331-B6A9-AC2A44D5B41D}" type="slidenum">
              <a:rPr lang="he-IL" smtClean="0"/>
              <a:t>‹#›</a:t>
            </a:fld>
            <a:endParaRPr lang="he-IL"/>
          </a:p>
        </p:txBody>
      </p:sp>
    </p:spTree>
    <p:extLst>
      <p:ext uri="{BB962C8B-B14F-4D97-AF65-F5344CB8AC3E}">
        <p14:creationId xmlns:p14="http://schemas.microsoft.com/office/powerpoint/2010/main" val="2082198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071FA1-D170-4023-899A-22D7DA1E027C}" type="datetimeFigureOut">
              <a:rPr lang="he-IL" smtClean="0"/>
              <a:t>כ"ה/אדר ב/תשע"ט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304E2B4-AF29-4331-B6A9-AC2A44D5B41D}" type="slidenum">
              <a:rPr lang="he-IL" smtClean="0"/>
              <a:t>‹#›</a:t>
            </a:fld>
            <a:endParaRPr lang="he-IL"/>
          </a:p>
        </p:txBody>
      </p:sp>
    </p:spTree>
    <p:extLst>
      <p:ext uri="{BB962C8B-B14F-4D97-AF65-F5344CB8AC3E}">
        <p14:creationId xmlns:p14="http://schemas.microsoft.com/office/powerpoint/2010/main" val="3185337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2071FA1-D170-4023-899A-22D7DA1E027C}" type="datetimeFigureOut">
              <a:rPr lang="he-IL" smtClean="0"/>
              <a:t>כ"ה/אדר ב/תשע"ט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304E2B4-AF29-4331-B6A9-AC2A44D5B41D}" type="slidenum">
              <a:rPr lang="he-IL" smtClean="0"/>
              <a:t>‹#›</a:t>
            </a:fld>
            <a:endParaRPr lang="he-IL"/>
          </a:p>
        </p:txBody>
      </p:sp>
    </p:spTree>
    <p:extLst>
      <p:ext uri="{BB962C8B-B14F-4D97-AF65-F5344CB8AC3E}">
        <p14:creationId xmlns:p14="http://schemas.microsoft.com/office/powerpoint/2010/main" val="3904584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071FA1-D170-4023-899A-22D7DA1E027C}" type="datetimeFigureOut">
              <a:rPr lang="he-IL" smtClean="0"/>
              <a:t>כ"ה/אדר ב/תשע"ט</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F304E2B4-AF29-4331-B6A9-AC2A44D5B41D}" type="slidenum">
              <a:rPr lang="he-IL" smtClean="0"/>
              <a:t>‹#›</a:t>
            </a:fld>
            <a:endParaRPr lang="he-IL"/>
          </a:p>
        </p:txBody>
      </p:sp>
    </p:spTree>
    <p:extLst>
      <p:ext uri="{BB962C8B-B14F-4D97-AF65-F5344CB8AC3E}">
        <p14:creationId xmlns:p14="http://schemas.microsoft.com/office/powerpoint/2010/main" val="4033445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2071FA1-D170-4023-899A-22D7DA1E027C}" type="datetimeFigureOut">
              <a:rPr lang="he-IL" smtClean="0"/>
              <a:t>כ"ה/אדר ב/תשע"ט</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F304E2B4-AF29-4331-B6A9-AC2A44D5B41D}" type="slidenum">
              <a:rPr lang="he-IL" smtClean="0"/>
              <a:t>‹#›</a:t>
            </a:fld>
            <a:endParaRPr lang="he-IL"/>
          </a:p>
        </p:txBody>
      </p:sp>
    </p:spTree>
    <p:extLst>
      <p:ext uri="{BB962C8B-B14F-4D97-AF65-F5344CB8AC3E}">
        <p14:creationId xmlns:p14="http://schemas.microsoft.com/office/powerpoint/2010/main" val="2838292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2071FA1-D170-4023-899A-22D7DA1E027C}" type="datetimeFigureOut">
              <a:rPr lang="he-IL" smtClean="0"/>
              <a:t>כ"ה/אדר ב/תשע"ט</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F304E2B4-AF29-4331-B6A9-AC2A44D5B41D}" type="slidenum">
              <a:rPr lang="he-IL" smtClean="0"/>
              <a:t>‹#›</a:t>
            </a:fld>
            <a:endParaRPr lang="he-IL"/>
          </a:p>
        </p:txBody>
      </p:sp>
    </p:spTree>
    <p:extLst>
      <p:ext uri="{BB962C8B-B14F-4D97-AF65-F5344CB8AC3E}">
        <p14:creationId xmlns:p14="http://schemas.microsoft.com/office/powerpoint/2010/main" val="3244851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071FA1-D170-4023-899A-22D7DA1E027C}" type="datetimeFigureOut">
              <a:rPr lang="he-IL" smtClean="0"/>
              <a:t>כ"ה/אדר ב/תשע"ט</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F304E2B4-AF29-4331-B6A9-AC2A44D5B41D}" type="slidenum">
              <a:rPr lang="he-IL" smtClean="0"/>
              <a:t>‹#›</a:t>
            </a:fld>
            <a:endParaRPr lang="he-IL"/>
          </a:p>
        </p:txBody>
      </p:sp>
    </p:spTree>
    <p:extLst>
      <p:ext uri="{BB962C8B-B14F-4D97-AF65-F5344CB8AC3E}">
        <p14:creationId xmlns:p14="http://schemas.microsoft.com/office/powerpoint/2010/main" val="1244149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071FA1-D170-4023-899A-22D7DA1E027C}" type="datetimeFigureOut">
              <a:rPr lang="he-IL" smtClean="0"/>
              <a:t>כ"ה/אדר ב/תשע"ט</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F304E2B4-AF29-4331-B6A9-AC2A44D5B41D}" type="slidenum">
              <a:rPr lang="he-IL" smtClean="0"/>
              <a:t>‹#›</a:t>
            </a:fld>
            <a:endParaRPr lang="he-IL"/>
          </a:p>
        </p:txBody>
      </p:sp>
    </p:spTree>
    <p:extLst>
      <p:ext uri="{BB962C8B-B14F-4D97-AF65-F5344CB8AC3E}">
        <p14:creationId xmlns:p14="http://schemas.microsoft.com/office/powerpoint/2010/main" val="2220904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071FA1-D170-4023-899A-22D7DA1E027C}" type="datetimeFigureOut">
              <a:rPr lang="he-IL" smtClean="0"/>
              <a:t>כ"ה/אדר ב/תשע"ט</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F304E2B4-AF29-4331-B6A9-AC2A44D5B41D}" type="slidenum">
              <a:rPr lang="he-IL" smtClean="0"/>
              <a:t>‹#›</a:t>
            </a:fld>
            <a:endParaRPr lang="he-IL"/>
          </a:p>
        </p:txBody>
      </p:sp>
    </p:spTree>
    <p:extLst>
      <p:ext uri="{BB962C8B-B14F-4D97-AF65-F5344CB8AC3E}">
        <p14:creationId xmlns:p14="http://schemas.microsoft.com/office/powerpoint/2010/main" val="3563026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071FA1-D170-4023-899A-22D7DA1E027C}" type="datetimeFigureOut">
              <a:rPr lang="he-IL" smtClean="0"/>
              <a:t>כ"ה/אדר ב/תשע"ט</a:t>
            </a:fld>
            <a:endParaRPr lang="he-I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4E2B4-AF29-4331-B6A9-AC2A44D5B41D}" type="slidenum">
              <a:rPr lang="he-IL" smtClean="0"/>
              <a:t>‹#›</a:t>
            </a:fld>
            <a:endParaRPr lang="he-IL"/>
          </a:p>
        </p:txBody>
      </p:sp>
    </p:spTree>
    <p:extLst>
      <p:ext uri="{BB962C8B-B14F-4D97-AF65-F5344CB8AC3E}">
        <p14:creationId xmlns:p14="http://schemas.microsoft.com/office/powerpoint/2010/main" val="3336486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868010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414052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747366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685343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333373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5688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5"/>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559634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370568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7"/>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852963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8"/>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168835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9"/>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348660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803459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0"/>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470515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1"/>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800331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2"/>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975220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3"/>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166876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4"/>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131135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5"/>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794675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6"/>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691473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7"/>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311744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8"/>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014985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9"/>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207232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349221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0"/>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896673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1"/>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52109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570768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5"/>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975654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6"/>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095399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7"/>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312519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8"/>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974358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9"/>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686554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TotalTime>
  <Words>4131</Words>
  <Application>Microsoft Office PowerPoint</Application>
  <PresentationFormat>On-screen Show (4:3)</PresentationFormat>
  <Paragraphs>271</Paragraphs>
  <Slides>31</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IDF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Baddiebey</dc:creator>
  <cp:lastModifiedBy>Baddiebey</cp:lastModifiedBy>
  <cp:revision>3</cp:revision>
  <dcterms:created xsi:type="dcterms:W3CDTF">2019-04-01T06:10:54Z</dcterms:created>
  <dcterms:modified xsi:type="dcterms:W3CDTF">2019-04-01T06:19:27Z</dcterms:modified>
</cp:coreProperties>
</file>