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6" r:id="rId1"/>
  </p:sldMasterIdLst>
  <p:notesMasterIdLst>
    <p:notesMasterId r:id="rId21"/>
  </p:notesMasterIdLst>
  <p:handoutMasterIdLst>
    <p:handoutMasterId r:id="rId22"/>
  </p:handoutMasterIdLst>
  <p:sldIdLst>
    <p:sldId id="305" r:id="rId2"/>
    <p:sldId id="309" r:id="rId3"/>
    <p:sldId id="318" r:id="rId4"/>
    <p:sldId id="310" r:id="rId5"/>
    <p:sldId id="314" r:id="rId6"/>
    <p:sldId id="311" r:id="rId7"/>
    <p:sldId id="307" r:id="rId8"/>
    <p:sldId id="322" r:id="rId9"/>
    <p:sldId id="299" r:id="rId10"/>
    <p:sldId id="319" r:id="rId11"/>
    <p:sldId id="308" r:id="rId12"/>
    <p:sldId id="320" r:id="rId13"/>
    <p:sldId id="303" r:id="rId14"/>
    <p:sldId id="321" r:id="rId15"/>
    <p:sldId id="312" r:id="rId16"/>
    <p:sldId id="313" r:id="rId17"/>
    <p:sldId id="315" r:id="rId18"/>
    <p:sldId id="316" r:id="rId19"/>
    <p:sldId id="317" r:id="rId20"/>
  </p:sldIdLst>
  <p:sldSz cx="12192000" cy="6858000"/>
  <p:notesSz cx="6819900" cy="99187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79559" autoAdjust="0"/>
  </p:normalViewPr>
  <p:slideViewPr>
    <p:cSldViewPr>
      <p:cViewPr>
        <p:scale>
          <a:sx n="71" d="100"/>
          <a:sy n="71" d="100"/>
        </p:scale>
        <p:origin x="396" y="828"/>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6.png"/><Relationship Id="rId6" Type="http://schemas.openxmlformats.org/officeDocument/2006/relationships/image" Target="../media/image8.svg"/><Relationship Id="rId5" Type="http://schemas.openxmlformats.org/officeDocument/2006/relationships/image" Target="../media/image8.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6.png"/><Relationship Id="rId6" Type="http://schemas.openxmlformats.org/officeDocument/2006/relationships/image" Target="../media/image8.svg"/><Relationship Id="rId5" Type="http://schemas.openxmlformats.org/officeDocument/2006/relationships/image" Target="../media/image8.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949B64-24A2-4865-8E78-211B230F45D4}" type="doc">
      <dgm:prSet loTypeId="urn:microsoft.com/office/officeart/2005/8/layout/hList2" loCatId="list" qsTypeId="urn:microsoft.com/office/officeart/2005/8/quickstyle/simple1" qsCatId="simple" csTypeId="urn:microsoft.com/office/officeart/2005/8/colors/accent1_2" csCatId="accent1" phldr="1"/>
      <dgm:spPr/>
      <dgm:t>
        <a:bodyPr/>
        <a:lstStyle/>
        <a:p>
          <a:pPr rtl="1"/>
          <a:endParaRPr lang="he-IL"/>
        </a:p>
      </dgm:t>
    </dgm:pt>
    <dgm:pt modelId="{2123E4DE-A88A-4A4E-9F44-29B2E65B8EB5}">
      <dgm:prSet phldrT="[טקסט]"/>
      <dgm:spPr/>
      <dgm:t>
        <a:bodyPr/>
        <a:lstStyle/>
        <a:p>
          <a:pPr rtl="1"/>
          <a:r>
            <a:rPr lang="en-US" b="0" dirty="0" smtClean="0"/>
            <a:t>Security</a:t>
          </a:r>
          <a:endParaRPr lang="he-IL" b="0" dirty="0"/>
        </a:p>
      </dgm:t>
    </dgm:pt>
    <dgm:pt modelId="{074AB1B8-D75C-4D4E-BBBA-E5A6B8695DFD}" type="parTrans" cxnId="{7F5DA066-5AF5-4B7C-BF19-00A8D8A3A8E2}">
      <dgm:prSet/>
      <dgm:spPr/>
      <dgm:t>
        <a:bodyPr/>
        <a:lstStyle/>
        <a:p>
          <a:pPr rtl="1"/>
          <a:endParaRPr lang="he-IL"/>
        </a:p>
      </dgm:t>
    </dgm:pt>
    <dgm:pt modelId="{04F3EEDD-D966-41B7-96B9-75A9C82929B2}" type="sibTrans" cxnId="{7F5DA066-5AF5-4B7C-BF19-00A8D8A3A8E2}">
      <dgm:prSet/>
      <dgm:spPr/>
      <dgm:t>
        <a:bodyPr/>
        <a:lstStyle/>
        <a:p>
          <a:pPr rtl="1"/>
          <a:endParaRPr lang="he-IL"/>
        </a:p>
      </dgm:t>
    </dgm:pt>
    <dgm:pt modelId="{F23693A4-7823-456A-9F99-FD3ED043F6C6}">
      <dgm:prSet phldrT="[טקסט]"/>
      <dgm:spPr/>
      <dgm:t>
        <a:bodyPr/>
        <a:lstStyle/>
        <a:p>
          <a:pPr algn="l" rtl="0"/>
          <a:r>
            <a:rPr lang="en-US" dirty="0" smtClean="0">
              <a:latin typeface="Calibri" panose="020F0502020204030204" pitchFamily="34" charset="0"/>
            </a:rPr>
            <a:t>The scene of Gaza and all its components</a:t>
          </a:r>
          <a:endParaRPr lang="he-IL" dirty="0">
            <a:latin typeface="Calibri" panose="020F0502020204030204" pitchFamily="34" charset="0"/>
          </a:endParaRPr>
        </a:p>
      </dgm:t>
    </dgm:pt>
    <dgm:pt modelId="{C266BD9F-7C18-40C8-9DC3-1F377A19A4E3}" type="parTrans" cxnId="{343E547A-2F87-4DEF-B7F3-63AE13735880}">
      <dgm:prSet/>
      <dgm:spPr/>
      <dgm:t>
        <a:bodyPr/>
        <a:lstStyle/>
        <a:p>
          <a:pPr rtl="1"/>
          <a:endParaRPr lang="he-IL"/>
        </a:p>
      </dgm:t>
    </dgm:pt>
    <dgm:pt modelId="{D0259F6D-4209-4A71-9E6C-913DB34445B6}" type="sibTrans" cxnId="{343E547A-2F87-4DEF-B7F3-63AE13735880}">
      <dgm:prSet/>
      <dgm:spPr/>
      <dgm:t>
        <a:bodyPr/>
        <a:lstStyle/>
        <a:p>
          <a:pPr rtl="1"/>
          <a:endParaRPr lang="he-IL"/>
        </a:p>
      </dgm:t>
    </dgm:pt>
    <dgm:pt modelId="{5778FC34-A6E3-4048-BFB2-03B0D1A3F89E}">
      <dgm:prSet phldrT="[טקסט]"/>
      <dgm:spPr/>
      <dgm:t>
        <a:bodyPr/>
        <a:lstStyle/>
        <a:p>
          <a:pPr rtl="1"/>
          <a:r>
            <a:rPr lang="en-US" dirty="0" smtClean="0"/>
            <a:t>Political</a:t>
          </a:r>
          <a:endParaRPr lang="he-IL" dirty="0"/>
        </a:p>
      </dgm:t>
    </dgm:pt>
    <dgm:pt modelId="{3CD11092-E121-4EA0-B135-DCE512F0F848}" type="parTrans" cxnId="{4D7DF6EA-B000-4E8E-8E55-99ECED83E59B}">
      <dgm:prSet/>
      <dgm:spPr/>
      <dgm:t>
        <a:bodyPr/>
        <a:lstStyle/>
        <a:p>
          <a:pPr rtl="1"/>
          <a:endParaRPr lang="he-IL"/>
        </a:p>
      </dgm:t>
    </dgm:pt>
    <dgm:pt modelId="{2A102D51-082D-4B2F-AAE0-94E5F3715FE8}" type="sibTrans" cxnId="{4D7DF6EA-B000-4E8E-8E55-99ECED83E59B}">
      <dgm:prSet/>
      <dgm:spPr/>
      <dgm:t>
        <a:bodyPr/>
        <a:lstStyle/>
        <a:p>
          <a:pPr rtl="1"/>
          <a:endParaRPr lang="he-IL"/>
        </a:p>
      </dgm:t>
    </dgm:pt>
    <dgm:pt modelId="{824C5ED8-4DD1-49F2-8020-24E2B2FF681A}">
      <dgm:prSet phldrT="[טקסט]"/>
      <dgm:spPr/>
      <dgm:t>
        <a:bodyPr/>
        <a:lstStyle/>
        <a:p>
          <a:pPr rtl="1"/>
          <a:r>
            <a:rPr lang="en-US" dirty="0" smtClean="0"/>
            <a:t>Economy</a:t>
          </a:r>
          <a:endParaRPr lang="he-IL" dirty="0"/>
        </a:p>
      </dgm:t>
    </dgm:pt>
    <dgm:pt modelId="{AC5D6EB7-2E2F-44F6-B0F7-253C33F27159}" type="parTrans" cxnId="{B20CBEA1-3EF6-4257-88BD-4DF80B29D362}">
      <dgm:prSet/>
      <dgm:spPr/>
      <dgm:t>
        <a:bodyPr/>
        <a:lstStyle/>
        <a:p>
          <a:pPr rtl="1"/>
          <a:endParaRPr lang="he-IL"/>
        </a:p>
      </dgm:t>
    </dgm:pt>
    <dgm:pt modelId="{CDB79FAB-D141-476E-A988-20877ACD3F59}" type="sibTrans" cxnId="{B20CBEA1-3EF6-4257-88BD-4DF80B29D362}">
      <dgm:prSet/>
      <dgm:spPr/>
      <dgm:t>
        <a:bodyPr/>
        <a:lstStyle/>
        <a:p>
          <a:pPr rtl="1"/>
          <a:endParaRPr lang="he-IL"/>
        </a:p>
      </dgm:t>
    </dgm:pt>
    <dgm:pt modelId="{B7576A7F-8A28-4A7A-BBF1-139983CD7958}">
      <dgm:prSet phldrT="[טקסט]"/>
      <dgm:spPr/>
      <dgm:t>
        <a:bodyPr/>
        <a:lstStyle/>
        <a:p>
          <a:pPr algn="l" rtl="0"/>
          <a:r>
            <a:rPr lang="en-US" dirty="0" smtClean="0">
              <a:latin typeface="Calibri" panose="020F0502020204030204" pitchFamily="34" charset="0"/>
            </a:rPr>
            <a:t>Gaza Envelope - Agriculture and its Challenges</a:t>
          </a:r>
          <a:endParaRPr lang="he-IL" dirty="0">
            <a:latin typeface="Calibri" panose="020F0502020204030204" pitchFamily="34" charset="0"/>
          </a:endParaRPr>
        </a:p>
      </dgm:t>
    </dgm:pt>
    <dgm:pt modelId="{2C62C55E-41EB-4132-B586-489755607827}" type="parTrans" cxnId="{AE8B1D9B-A7BD-4F9C-B10B-7B295A2D6630}">
      <dgm:prSet/>
      <dgm:spPr/>
      <dgm:t>
        <a:bodyPr/>
        <a:lstStyle/>
        <a:p>
          <a:pPr rtl="1"/>
          <a:endParaRPr lang="he-IL"/>
        </a:p>
      </dgm:t>
    </dgm:pt>
    <dgm:pt modelId="{BFBD5232-2FC5-48B5-9271-B709E3583056}" type="sibTrans" cxnId="{AE8B1D9B-A7BD-4F9C-B10B-7B295A2D6630}">
      <dgm:prSet/>
      <dgm:spPr/>
      <dgm:t>
        <a:bodyPr/>
        <a:lstStyle/>
        <a:p>
          <a:pPr rtl="1"/>
          <a:endParaRPr lang="he-IL"/>
        </a:p>
      </dgm:t>
    </dgm:pt>
    <dgm:pt modelId="{D954B090-0A25-497E-808F-69365D1081FF}">
      <dgm:prSet phldrT="[טקסט]"/>
      <dgm:spPr/>
      <dgm:t>
        <a:bodyPr/>
        <a:lstStyle/>
        <a:p>
          <a:pPr algn="l" rtl="0"/>
          <a:endParaRPr lang="he-IL" dirty="0">
            <a:latin typeface="Calibri" panose="020F0502020204030204" pitchFamily="34" charset="0"/>
          </a:endParaRPr>
        </a:p>
      </dgm:t>
    </dgm:pt>
    <dgm:pt modelId="{EB56E2AB-0C8D-4363-8137-39236072233C}" type="parTrans" cxnId="{6195F71B-EB69-42C4-823C-E3E366CE00F3}">
      <dgm:prSet/>
      <dgm:spPr/>
      <dgm:t>
        <a:bodyPr/>
        <a:lstStyle/>
        <a:p>
          <a:pPr rtl="1"/>
          <a:endParaRPr lang="he-IL"/>
        </a:p>
      </dgm:t>
    </dgm:pt>
    <dgm:pt modelId="{37369094-FBBC-4D51-B469-DB3A154DC347}" type="sibTrans" cxnId="{6195F71B-EB69-42C4-823C-E3E366CE00F3}">
      <dgm:prSet/>
      <dgm:spPr/>
      <dgm:t>
        <a:bodyPr/>
        <a:lstStyle/>
        <a:p>
          <a:pPr rtl="1"/>
          <a:endParaRPr lang="he-IL"/>
        </a:p>
      </dgm:t>
    </dgm:pt>
    <dgm:pt modelId="{BAD43260-BA8A-49E4-A1AF-A0D86EF3DD4A}">
      <dgm:prSet phldrT="[טקסט]"/>
      <dgm:spPr/>
      <dgm:t>
        <a:bodyPr/>
        <a:lstStyle/>
        <a:p>
          <a:pPr rtl="1"/>
          <a:r>
            <a:rPr lang="en-US" dirty="0" smtClean="0"/>
            <a:t>Cultural</a:t>
          </a:r>
          <a:endParaRPr lang="he-IL" dirty="0"/>
        </a:p>
      </dgm:t>
    </dgm:pt>
    <dgm:pt modelId="{80303D43-FD35-4210-95A9-543850793471}" type="parTrans" cxnId="{95D3DA0A-C10A-4841-AB0A-62EBAF0E0DF9}">
      <dgm:prSet/>
      <dgm:spPr/>
      <dgm:t>
        <a:bodyPr/>
        <a:lstStyle/>
        <a:p>
          <a:pPr rtl="1"/>
          <a:endParaRPr lang="he-IL"/>
        </a:p>
      </dgm:t>
    </dgm:pt>
    <dgm:pt modelId="{CCCBC97E-E49B-44C8-800A-8F4192ACC5FC}" type="sibTrans" cxnId="{95D3DA0A-C10A-4841-AB0A-62EBAF0E0DF9}">
      <dgm:prSet/>
      <dgm:spPr/>
      <dgm:t>
        <a:bodyPr/>
        <a:lstStyle/>
        <a:p>
          <a:pPr rtl="1"/>
          <a:endParaRPr lang="he-IL"/>
        </a:p>
      </dgm:t>
    </dgm:pt>
    <dgm:pt modelId="{17A26DD3-AE33-4FBC-BB07-476BAFD45638}">
      <dgm:prSet phldrT="[טקסט]"/>
      <dgm:spPr/>
      <dgm:t>
        <a:bodyPr/>
        <a:lstStyle/>
        <a:p>
          <a:pPr algn="l" rtl="0"/>
          <a:r>
            <a:rPr lang="en-US" dirty="0" smtClean="0">
              <a:latin typeface="Calibri" panose="020F0502020204030204" pitchFamily="34" charset="0"/>
            </a:rPr>
            <a:t>The Challenge of Settlement in the Gaza Envelope</a:t>
          </a:r>
          <a:endParaRPr lang="he-IL" dirty="0">
            <a:latin typeface="Calibri" panose="020F0502020204030204" pitchFamily="34" charset="0"/>
          </a:endParaRPr>
        </a:p>
      </dgm:t>
    </dgm:pt>
    <dgm:pt modelId="{47B654B9-04B4-4BF3-BEDA-7CDFD2B7B369}" type="parTrans" cxnId="{AA66215F-D026-48BC-85F0-C555AE7F1A48}">
      <dgm:prSet/>
      <dgm:spPr/>
      <dgm:t>
        <a:bodyPr/>
        <a:lstStyle/>
        <a:p>
          <a:pPr rtl="1"/>
          <a:endParaRPr lang="he-IL"/>
        </a:p>
      </dgm:t>
    </dgm:pt>
    <dgm:pt modelId="{39E17551-E913-4C10-81D9-428EC871F913}" type="sibTrans" cxnId="{AA66215F-D026-48BC-85F0-C555AE7F1A48}">
      <dgm:prSet/>
      <dgm:spPr/>
      <dgm:t>
        <a:bodyPr/>
        <a:lstStyle/>
        <a:p>
          <a:pPr rtl="1"/>
          <a:endParaRPr lang="he-IL"/>
        </a:p>
      </dgm:t>
    </dgm:pt>
    <dgm:pt modelId="{40E7BAE9-A14B-4770-B3A3-2D716AEBA42B}">
      <dgm:prSet phldrT="[טקסט]"/>
      <dgm:spPr/>
      <dgm:t>
        <a:bodyPr/>
        <a:lstStyle/>
        <a:p>
          <a:pPr algn="l" rtl="0"/>
          <a:r>
            <a:rPr lang="en-US" dirty="0" smtClean="0">
              <a:latin typeface="Calibri" panose="020F0502020204030204" pitchFamily="34" charset="0"/>
            </a:rPr>
            <a:t>The political context in the Gaza Strip</a:t>
          </a:r>
          <a:endParaRPr lang="he-IL" dirty="0">
            <a:latin typeface="Calibri" panose="020F0502020204030204" pitchFamily="34" charset="0"/>
          </a:endParaRPr>
        </a:p>
      </dgm:t>
    </dgm:pt>
    <dgm:pt modelId="{4FC2D8F7-5494-453E-8B54-F5B127C21847}" type="parTrans" cxnId="{2397CDCD-2714-46A7-A76B-D9094B97F1A8}">
      <dgm:prSet/>
      <dgm:spPr/>
      <dgm:t>
        <a:bodyPr/>
        <a:lstStyle/>
        <a:p>
          <a:pPr rtl="1"/>
          <a:endParaRPr lang="he-IL"/>
        </a:p>
      </dgm:t>
    </dgm:pt>
    <dgm:pt modelId="{D7784A6E-2627-4AC7-B3FC-26FE8E866F9A}" type="sibTrans" cxnId="{2397CDCD-2714-46A7-A76B-D9094B97F1A8}">
      <dgm:prSet/>
      <dgm:spPr/>
      <dgm:t>
        <a:bodyPr/>
        <a:lstStyle/>
        <a:p>
          <a:pPr rtl="1"/>
          <a:endParaRPr lang="he-IL"/>
        </a:p>
      </dgm:t>
    </dgm:pt>
    <dgm:pt modelId="{3E990B96-E0B3-4CFB-A0A0-1644194F19FA}">
      <dgm:prSet/>
      <dgm:spPr/>
      <dgm:t>
        <a:bodyPr/>
        <a:lstStyle/>
        <a:p>
          <a:pPr algn="l" rtl="0"/>
          <a:r>
            <a:rPr lang="en-US" dirty="0" smtClean="0">
              <a:latin typeface="Calibri" panose="020F0502020204030204" pitchFamily="34" charset="0"/>
            </a:rPr>
            <a:t>The transition to the south - economic influences</a:t>
          </a:r>
          <a:endParaRPr lang="en-US" dirty="0" smtClean="0">
            <a:latin typeface="Calibri" panose="020F0502020204030204" pitchFamily="34" charset="0"/>
          </a:endParaRPr>
        </a:p>
      </dgm:t>
    </dgm:pt>
    <dgm:pt modelId="{3F917FAA-2527-4CAF-AD10-063D7EA271B7}" type="parTrans" cxnId="{1197717B-7C4E-4EE2-8C36-17BCA55871ED}">
      <dgm:prSet/>
      <dgm:spPr/>
      <dgm:t>
        <a:bodyPr/>
        <a:lstStyle/>
        <a:p>
          <a:endParaRPr lang="en-US"/>
        </a:p>
      </dgm:t>
    </dgm:pt>
    <dgm:pt modelId="{E3B05223-0D14-4993-AF00-47F18EA5F2BD}" type="sibTrans" cxnId="{1197717B-7C4E-4EE2-8C36-17BCA55871ED}">
      <dgm:prSet/>
      <dgm:spPr/>
      <dgm:t>
        <a:bodyPr/>
        <a:lstStyle/>
        <a:p>
          <a:endParaRPr lang="en-US"/>
        </a:p>
      </dgm:t>
    </dgm:pt>
    <dgm:pt modelId="{B5234F93-1DA3-4E30-A5FA-982B0F8DAE36}">
      <dgm:prSet/>
      <dgm:spPr/>
      <dgm:t>
        <a:bodyPr/>
        <a:lstStyle/>
        <a:p>
          <a:pPr algn="l" rtl="0"/>
          <a:r>
            <a:rPr lang="en-US" dirty="0" smtClean="0">
              <a:latin typeface="Calibri" panose="020F0502020204030204" pitchFamily="34" charset="0"/>
            </a:rPr>
            <a:t>An alternative airport to the Ben Gurion Airport</a:t>
          </a:r>
          <a:endParaRPr lang="en-US" dirty="0" smtClean="0">
            <a:latin typeface="Calibri" panose="020F0502020204030204" pitchFamily="34" charset="0"/>
          </a:endParaRPr>
        </a:p>
      </dgm:t>
    </dgm:pt>
    <dgm:pt modelId="{D647279B-54A2-4D1E-A58B-43F0F498643F}" type="parTrans" cxnId="{E626DFA0-DC07-4919-890E-C9C163877A31}">
      <dgm:prSet/>
      <dgm:spPr/>
      <dgm:t>
        <a:bodyPr/>
        <a:lstStyle/>
        <a:p>
          <a:endParaRPr lang="en-US"/>
        </a:p>
      </dgm:t>
    </dgm:pt>
    <dgm:pt modelId="{FF24F4A5-0DB6-486C-BC61-5EABFA950207}" type="sibTrans" cxnId="{E626DFA0-DC07-4919-890E-C9C163877A31}">
      <dgm:prSet/>
      <dgm:spPr/>
      <dgm:t>
        <a:bodyPr/>
        <a:lstStyle/>
        <a:p>
          <a:endParaRPr lang="en-US"/>
        </a:p>
      </dgm:t>
    </dgm:pt>
    <dgm:pt modelId="{EA0158A3-2946-4269-B991-DD8C63983EB6}">
      <dgm:prSet/>
      <dgm:spPr/>
      <dgm:t>
        <a:bodyPr/>
        <a:lstStyle/>
        <a:p>
          <a:pPr algn="l" rtl="0"/>
          <a:r>
            <a:rPr lang="en-US" dirty="0" smtClean="0">
              <a:latin typeface="Calibri" panose="020F0502020204030204" pitchFamily="34" charset="0"/>
            </a:rPr>
            <a:t>Beer Sheva's development and centrality in the economic context</a:t>
          </a:r>
          <a:endParaRPr lang="en-US" dirty="0" smtClean="0">
            <a:latin typeface="Calibri" panose="020F0502020204030204" pitchFamily="34" charset="0"/>
          </a:endParaRPr>
        </a:p>
      </dgm:t>
    </dgm:pt>
    <dgm:pt modelId="{2D6534D4-8644-456F-8387-548439D6D17B}" type="parTrans" cxnId="{9CFE19CF-6E2A-4441-911C-07146E8C4F3B}">
      <dgm:prSet/>
      <dgm:spPr/>
      <dgm:t>
        <a:bodyPr/>
        <a:lstStyle/>
        <a:p>
          <a:endParaRPr lang="en-US"/>
        </a:p>
      </dgm:t>
    </dgm:pt>
    <dgm:pt modelId="{6209DED8-7929-4185-949F-62B43323B7DE}" type="sibTrans" cxnId="{9CFE19CF-6E2A-4441-911C-07146E8C4F3B}">
      <dgm:prSet/>
      <dgm:spPr/>
      <dgm:t>
        <a:bodyPr/>
        <a:lstStyle/>
        <a:p>
          <a:endParaRPr lang="en-US"/>
        </a:p>
      </dgm:t>
    </dgm:pt>
    <dgm:pt modelId="{1011F9AE-5CF4-449C-89B8-6AE370FB0365}">
      <dgm:prSet/>
      <dgm:spPr/>
      <dgm:t>
        <a:bodyPr/>
        <a:lstStyle/>
        <a:p>
          <a:pPr algn="l" rtl="0"/>
          <a:r>
            <a:rPr lang="en-US" dirty="0" smtClean="0">
              <a:latin typeface="Calibri" panose="020F0502020204030204" pitchFamily="34" charset="0"/>
            </a:rPr>
            <a:t>The Bedouin economic challenge</a:t>
          </a:r>
          <a:endParaRPr lang="en-US" dirty="0" smtClean="0">
            <a:latin typeface="Calibri" panose="020F0502020204030204" pitchFamily="34" charset="0"/>
          </a:endParaRPr>
        </a:p>
      </dgm:t>
    </dgm:pt>
    <dgm:pt modelId="{ABA775B4-E1F5-4CBA-A53F-9EFE285CC7F9}" type="parTrans" cxnId="{7EB85BFC-C290-4EF9-92B7-34F718BDD509}">
      <dgm:prSet/>
      <dgm:spPr/>
      <dgm:t>
        <a:bodyPr/>
        <a:lstStyle/>
        <a:p>
          <a:endParaRPr lang="en-US"/>
        </a:p>
      </dgm:t>
    </dgm:pt>
    <dgm:pt modelId="{10ACCDE3-B7F1-4CE1-8C53-424A49A22BC2}" type="sibTrans" cxnId="{7EB85BFC-C290-4EF9-92B7-34F718BDD509}">
      <dgm:prSet/>
      <dgm:spPr/>
      <dgm:t>
        <a:bodyPr/>
        <a:lstStyle/>
        <a:p>
          <a:endParaRPr lang="en-US"/>
        </a:p>
      </dgm:t>
    </dgm:pt>
    <dgm:pt modelId="{70853EBA-C27E-4136-A69D-7AEED4A745FD}">
      <dgm:prSet/>
      <dgm:spPr/>
      <dgm:t>
        <a:bodyPr/>
        <a:lstStyle/>
        <a:p>
          <a:pPr algn="l" rtl="0"/>
          <a:r>
            <a:rPr lang="en-US" dirty="0" smtClean="0">
              <a:latin typeface="Calibri" panose="020F0502020204030204" pitchFamily="34" charset="0"/>
            </a:rPr>
            <a:t>The marine arena in the economic context</a:t>
          </a:r>
          <a:endParaRPr lang="en-US" dirty="0" smtClean="0">
            <a:latin typeface="Calibri" panose="020F0502020204030204" pitchFamily="34" charset="0"/>
          </a:endParaRPr>
        </a:p>
      </dgm:t>
    </dgm:pt>
    <dgm:pt modelId="{76680B73-F407-4339-8C92-D5FB69108A6E}" type="parTrans" cxnId="{E5BDAD00-E68A-45B8-918B-71CAA27D7F66}">
      <dgm:prSet/>
      <dgm:spPr/>
      <dgm:t>
        <a:bodyPr/>
        <a:lstStyle/>
        <a:p>
          <a:endParaRPr lang="en-US"/>
        </a:p>
      </dgm:t>
    </dgm:pt>
    <dgm:pt modelId="{CF94D3F3-386C-4373-9FE1-0FB6188177A9}" type="sibTrans" cxnId="{E5BDAD00-E68A-45B8-918B-71CAA27D7F66}">
      <dgm:prSet/>
      <dgm:spPr/>
      <dgm:t>
        <a:bodyPr/>
        <a:lstStyle/>
        <a:p>
          <a:endParaRPr lang="en-US"/>
        </a:p>
      </dgm:t>
    </dgm:pt>
    <dgm:pt modelId="{E2B8434B-76E0-4407-B9F0-9F9C1F2F705C}">
      <dgm:prSet/>
      <dgm:spPr/>
      <dgm:t>
        <a:bodyPr/>
        <a:lstStyle/>
        <a:p>
          <a:pPr algn="l" rtl="0"/>
          <a:r>
            <a:rPr lang="en-US" dirty="0" smtClean="0">
              <a:latin typeface="Calibri" panose="020F0502020204030204" pitchFamily="34" charset="0"/>
            </a:rPr>
            <a:t>The political context on the Egyptian border in the arena of a spatial division 80</a:t>
          </a:r>
          <a:endParaRPr lang="en-US" dirty="0" smtClean="0">
            <a:latin typeface="Calibri" panose="020F0502020204030204" pitchFamily="34" charset="0"/>
          </a:endParaRPr>
        </a:p>
      </dgm:t>
    </dgm:pt>
    <dgm:pt modelId="{CF0860FA-91D8-4977-AE72-B153763348CF}" type="parTrans" cxnId="{34F88532-D6FD-4876-8F1A-FF9A624E5249}">
      <dgm:prSet/>
      <dgm:spPr/>
      <dgm:t>
        <a:bodyPr/>
        <a:lstStyle/>
        <a:p>
          <a:endParaRPr lang="en-US"/>
        </a:p>
      </dgm:t>
    </dgm:pt>
    <dgm:pt modelId="{40017EF9-6304-46C9-9EB2-C0ACA2E3C079}" type="sibTrans" cxnId="{34F88532-D6FD-4876-8F1A-FF9A624E5249}">
      <dgm:prSet/>
      <dgm:spPr/>
      <dgm:t>
        <a:bodyPr/>
        <a:lstStyle/>
        <a:p>
          <a:endParaRPr lang="en-US"/>
        </a:p>
      </dgm:t>
    </dgm:pt>
    <dgm:pt modelId="{C41349DC-732C-4FA2-9464-E89F30958E6B}">
      <dgm:prSet/>
      <dgm:spPr/>
      <dgm:t>
        <a:bodyPr/>
        <a:lstStyle/>
        <a:p>
          <a:pPr algn="l" rtl="0"/>
          <a:r>
            <a:rPr lang="en-US" dirty="0" smtClean="0">
              <a:latin typeface="Calibri" panose="020F0502020204030204" pitchFamily="34" charset="0"/>
            </a:rPr>
            <a:t>The maritime arena in the political context</a:t>
          </a:r>
          <a:endParaRPr lang="en-US" dirty="0" smtClean="0">
            <a:latin typeface="Calibri" panose="020F0502020204030204" pitchFamily="34" charset="0"/>
          </a:endParaRPr>
        </a:p>
      </dgm:t>
    </dgm:pt>
    <dgm:pt modelId="{CBC6AAC3-B1D1-4BBA-9D24-0ED74AEAAC29}" type="parTrans" cxnId="{6BE57FEA-3D0E-408F-9BCB-D6AB77914275}">
      <dgm:prSet/>
      <dgm:spPr/>
      <dgm:t>
        <a:bodyPr/>
        <a:lstStyle/>
        <a:p>
          <a:endParaRPr lang="en-US"/>
        </a:p>
      </dgm:t>
    </dgm:pt>
    <dgm:pt modelId="{74BDDC4E-92B1-4523-A838-705FBCD74435}" type="sibTrans" cxnId="{6BE57FEA-3D0E-408F-9BCB-D6AB77914275}">
      <dgm:prSet/>
      <dgm:spPr/>
      <dgm:t>
        <a:bodyPr/>
        <a:lstStyle/>
        <a:p>
          <a:endParaRPr lang="en-US"/>
        </a:p>
      </dgm:t>
    </dgm:pt>
    <dgm:pt modelId="{152F1B6F-CE3B-4483-B2FB-3F0E0E167FF5}">
      <dgm:prSet/>
      <dgm:spPr/>
      <dgm:t>
        <a:bodyPr/>
        <a:lstStyle/>
        <a:p>
          <a:pPr algn="l" rtl="0"/>
          <a:r>
            <a:rPr lang="en-US" dirty="0" smtClean="0">
              <a:latin typeface="Calibri" panose="020F0502020204030204" pitchFamily="34" charset="0"/>
            </a:rPr>
            <a:t>The unique context of nuclear research</a:t>
          </a:r>
          <a:endParaRPr lang="en-US" dirty="0" smtClean="0">
            <a:latin typeface="Calibri" panose="020F0502020204030204" pitchFamily="34" charset="0"/>
          </a:endParaRPr>
        </a:p>
      </dgm:t>
    </dgm:pt>
    <dgm:pt modelId="{87A69052-12AF-47BE-8F4E-73C8B8779387}" type="parTrans" cxnId="{70BE6960-0B79-4BC8-95B3-8478D230CD22}">
      <dgm:prSet/>
      <dgm:spPr/>
      <dgm:t>
        <a:bodyPr/>
        <a:lstStyle/>
        <a:p>
          <a:endParaRPr lang="en-US"/>
        </a:p>
      </dgm:t>
    </dgm:pt>
    <dgm:pt modelId="{09C900EA-6687-4A43-AC7A-25F84681452B}" type="sibTrans" cxnId="{70BE6960-0B79-4BC8-95B3-8478D230CD22}">
      <dgm:prSet/>
      <dgm:spPr/>
      <dgm:t>
        <a:bodyPr/>
        <a:lstStyle/>
        <a:p>
          <a:endParaRPr lang="en-US"/>
        </a:p>
      </dgm:t>
    </dgm:pt>
    <dgm:pt modelId="{3DA7DB11-A295-44F5-ABAC-AF70A4EAB516}">
      <dgm:prSet/>
      <dgm:spPr/>
      <dgm:t>
        <a:bodyPr/>
        <a:lstStyle/>
        <a:p>
          <a:pPr algn="l" rtl="0"/>
          <a:r>
            <a:rPr lang="en-US" dirty="0" smtClean="0">
              <a:latin typeface="Calibri" panose="020F0502020204030204" pitchFamily="34" charset="0"/>
            </a:rPr>
            <a:t>As a component of national security</a:t>
          </a:r>
          <a:endParaRPr lang="en-US" dirty="0" smtClean="0">
            <a:latin typeface="Calibri" panose="020F0502020204030204" pitchFamily="34" charset="0"/>
          </a:endParaRPr>
        </a:p>
      </dgm:t>
    </dgm:pt>
    <dgm:pt modelId="{505DEECA-D566-4634-B58D-8075D6E14F41}" type="parTrans" cxnId="{1B61C4FD-0281-42AC-B180-7A81183D8ABA}">
      <dgm:prSet/>
      <dgm:spPr/>
      <dgm:t>
        <a:bodyPr/>
        <a:lstStyle/>
        <a:p>
          <a:endParaRPr lang="en-US"/>
        </a:p>
      </dgm:t>
    </dgm:pt>
    <dgm:pt modelId="{2079C392-FA0F-49C4-8A48-3CA51000ED58}" type="sibTrans" cxnId="{1B61C4FD-0281-42AC-B180-7A81183D8ABA}">
      <dgm:prSet/>
      <dgm:spPr/>
      <dgm:t>
        <a:bodyPr/>
        <a:lstStyle/>
        <a:p>
          <a:endParaRPr lang="en-US"/>
        </a:p>
      </dgm:t>
    </dgm:pt>
    <dgm:pt modelId="{7D26CEA2-A92B-4E15-9497-92C74AB8F273}">
      <dgm:prSet/>
      <dgm:spPr/>
      <dgm:t>
        <a:bodyPr/>
        <a:lstStyle/>
        <a:p>
          <a:pPr algn="l" rtl="0"/>
          <a:r>
            <a:rPr lang="en-US" dirty="0" smtClean="0">
              <a:latin typeface="Calibri" panose="020F0502020204030204" pitchFamily="34" charset="0"/>
            </a:rPr>
            <a:t>80 The spatial division and its unique characteristics</a:t>
          </a:r>
          <a:endParaRPr lang="en-US" dirty="0" smtClean="0">
            <a:latin typeface="Calibri" panose="020F0502020204030204" pitchFamily="34" charset="0"/>
          </a:endParaRPr>
        </a:p>
      </dgm:t>
    </dgm:pt>
    <dgm:pt modelId="{3B5D7189-2863-4F12-B7E7-85350BE4A8D5}" type="parTrans" cxnId="{F5A6348F-6CF9-44FD-B7F6-CB3F9A3DC423}">
      <dgm:prSet/>
      <dgm:spPr/>
      <dgm:t>
        <a:bodyPr/>
        <a:lstStyle/>
        <a:p>
          <a:endParaRPr lang="en-US"/>
        </a:p>
      </dgm:t>
    </dgm:pt>
    <dgm:pt modelId="{307FD200-2C3A-4DC5-9180-D61BA51C4028}" type="sibTrans" cxnId="{F5A6348F-6CF9-44FD-B7F6-CB3F9A3DC423}">
      <dgm:prSet/>
      <dgm:spPr/>
      <dgm:t>
        <a:bodyPr/>
        <a:lstStyle/>
        <a:p>
          <a:endParaRPr lang="en-US"/>
        </a:p>
      </dgm:t>
    </dgm:pt>
    <dgm:pt modelId="{D9D94676-DEA0-4A02-9F03-5241F34B2B72}">
      <dgm:prSet/>
      <dgm:spPr/>
      <dgm:t>
        <a:bodyPr/>
        <a:lstStyle/>
        <a:p>
          <a:pPr algn="l" rtl="0"/>
          <a:r>
            <a:rPr lang="en-US" dirty="0" smtClean="0">
              <a:latin typeface="Calibri" panose="020F0502020204030204" pitchFamily="34" charset="0"/>
            </a:rPr>
            <a:t>Challenge of Governance in the Negev in the Bedouin Context</a:t>
          </a:r>
          <a:endParaRPr lang="en-US" dirty="0" smtClean="0">
            <a:latin typeface="Calibri" panose="020F0502020204030204" pitchFamily="34" charset="0"/>
          </a:endParaRPr>
        </a:p>
      </dgm:t>
    </dgm:pt>
    <dgm:pt modelId="{C8C08749-F6A0-4ABA-B868-77B5ABD5A242}" type="parTrans" cxnId="{C279F65B-E92B-49B1-8C99-724C7ED73652}">
      <dgm:prSet/>
      <dgm:spPr/>
      <dgm:t>
        <a:bodyPr/>
        <a:lstStyle/>
        <a:p>
          <a:endParaRPr lang="en-US"/>
        </a:p>
      </dgm:t>
    </dgm:pt>
    <dgm:pt modelId="{84272A12-7A04-4ED6-AAA5-AC0376D59F39}" type="sibTrans" cxnId="{C279F65B-E92B-49B1-8C99-724C7ED73652}">
      <dgm:prSet/>
      <dgm:spPr/>
      <dgm:t>
        <a:bodyPr/>
        <a:lstStyle/>
        <a:p>
          <a:endParaRPr lang="en-US"/>
        </a:p>
      </dgm:t>
    </dgm:pt>
    <dgm:pt modelId="{FF4D0C56-3A03-4010-9810-669DAE757CA7}">
      <dgm:prSet/>
      <dgm:spPr/>
      <dgm:t>
        <a:bodyPr/>
        <a:lstStyle/>
        <a:p>
          <a:pPr algn="l" rtl="0"/>
          <a:r>
            <a:rPr lang="en-US" dirty="0">
              <a:latin typeface="Calibri" panose="020F0502020204030204" pitchFamily="34" charset="0"/>
            </a:rPr>
            <a:t>Bedouins in the Negev</a:t>
          </a:r>
          <a:endParaRPr lang="en-US" dirty="0">
            <a:latin typeface="Calibri" panose="020F0502020204030204" pitchFamily="34" charset="0"/>
          </a:endParaRPr>
        </a:p>
      </dgm:t>
    </dgm:pt>
    <dgm:pt modelId="{AAAA9771-4108-4BC4-93E9-753DC02B6635}" type="parTrans" cxnId="{EBF25633-C714-4D3C-B569-C5ABA2245F6F}">
      <dgm:prSet/>
      <dgm:spPr/>
      <dgm:t>
        <a:bodyPr/>
        <a:lstStyle/>
        <a:p>
          <a:endParaRPr lang="en-US"/>
        </a:p>
      </dgm:t>
    </dgm:pt>
    <dgm:pt modelId="{76CDCE17-93AA-4724-963B-1521010363CE}" type="sibTrans" cxnId="{EBF25633-C714-4D3C-B569-C5ABA2245F6F}">
      <dgm:prSet/>
      <dgm:spPr/>
      <dgm:t>
        <a:bodyPr/>
        <a:lstStyle/>
        <a:p>
          <a:endParaRPr lang="en-US"/>
        </a:p>
      </dgm:t>
    </dgm:pt>
    <dgm:pt modelId="{D6FBDF2E-7D6B-455A-A54C-73B1566B3BDF}">
      <dgm:prSet/>
      <dgm:spPr/>
      <dgm:t>
        <a:bodyPr/>
        <a:lstStyle/>
        <a:p>
          <a:pPr algn="l" rtl="0"/>
          <a:r>
            <a:rPr lang="en-US" dirty="0">
              <a:latin typeface="Calibri" panose="020F0502020204030204" pitchFamily="34" charset="0"/>
            </a:rPr>
            <a:t>Be'er Sheva as the capital of the Negev</a:t>
          </a:r>
          <a:endParaRPr lang="en-US" dirty="0">
            <a:latin typeface="Calibri" panose="020F0502020204030204" pitchFamily="34" charset="0"/>
          </a:endParaRPr>
        </a:p>
      </dgm:t>
    </dgm:pt>
    <dgm:pt modelId="{902DFDE7-7E89-4C67-ACE3-DB1E85B759C1}" type="parTrans" cxnId="{8C0E8C71-6921-44AA-9F6C-5551B0ED63E5}">
      <dgm:prSet/>
      <dgm:spPr/>
      <dgm:t>
        <a:bodyPr/>
        <a:lstStyle/>
        <a:p>
          <a:endParaRPr lang="en-US"/>
        </a:p>
      </dgm:t>
    </dgm:pt>
    <dgm:pt modelId="{FDA20106-2954-4F25-AAF9-A2DF1B0A4797}" type="sibTrans" cxnId="{8C0E8C71-6921-44AA-9F6C-5551B0ED63E5}">
      <dgm:prSet/>
      <dgm:spPr/>
      <dgm:t>
        <a:bodyPr/>
        <a:lstStyle/>
        <a:p>
          <a:endParaRPr lang="en-US"/>
        </a:p>
      </dgm:t>
    </dgm:pt>
    <dgm:pt modelId="{4D208863-8A10-4EE5-A8C2-DB98DD8D9FC2}">
      <dgm:prSet/>
      <dgm:spPr/>
      <dgm:t>
        <a:bodyPr/>
        <a:lstStyle/>
        <a:p>
          <a:pPr algn="l" rtl="0"/>
          <a:r>
            <a:rPr lang="en-US" dirty="0">
              <a:latin typeface="Calibri" panose="020F0502020204030204" pitchFamily="34" charset="0"/>
            </a:rPr>
            <a:t>Eilat - The uniqueness of the city</a:t>
          </a:r>
          <a:endParaRPr lang="en-US" dirty="0">
            <a:latin typeface="Calibri" panose="020F0502020204030204" pitchFamily="34" charset="0"/>
          </a:endParaRPr>
        </a:p>
      </dgm:t>
    </dgm:pt>
    <dgm:pt modelId="{E966FE04-9868-403E-B97F-1CD7EBD8D1BE}" type="parTrans" cxnId="{C7567594-5752-4E02-8ACB-1C3295C0E284}">
      <dgm:prSet/>
      <dgm:spPr/>
      <dgm:t>
        <a:bodyPr/>
        <a:lstStyle/>
        <a:p>
          <a:endParaRPr lang="en-US"/>
        </a:p>
      </dgm:t>
    </dgm:pt>
    <dgm:pt modelId="{4E362D62-9177-4A7E-94E4-042840B880EA}" type="sibTrans" cxnId="{C7567594-5752-4E02-8ACB-1C3295C0E284}">
      <dgm:prSet/>
      <dgm:spPr/>
      <dgm:t>
        <a:bodyPr/>
        <a:lstStyle/>
        <a:p>
          <a:endParaRPr lang="en-US"/>
        </a:p>
      </dgm:t>
    </dgm:pt>
    <dgm:pt modelId="{28C4C6CA-5600-490F-8765-A2D159D69D96}">
      <dgm:prSet/>
      <dgm:spPr/>
      <dgm:t>
        <a:bodyPr/>
        <a:lstStyle/>
        <a:p>
          <a:pPr algn="l" rtl="0"/>
          <a:r>
            <a:rPr lang="en-US" dirty="0">
              <a:latin typeface="Calibri" panose="020F0502020204030204" pitchFamily="34" charset="0"/>
            </a:rPr>
            <a:t>Moving south - indeed (army, society, infrastructure, economy)</a:t>
          </a:r>
          <a:endParaRPr lang="en-US" dirty="0">
            <a:latin typeface="Calibri" panose="020F0502020204030204" pitchFamily="34" charset="0"/>
          </a:endParaRPr>
        </a:p>
      </dgm:t>
    </dgm:pt>
    <dgm:pt modelId="{65413A9B-C35C-4398-BDC1-9164D14709EB}" type="parTrans" cxnId="{C5F33C77-C942-43E8-8FD0-A2DB591E10F0}">
      <dgm:prSet/>
      <dgm:spPr/>
      <dgm:t>
        <a:bodyPr/>
        <a:lstStyle/>
        <a:p>
          <a:endParaRPr lang="en-US"/>
        </a:p>
      </dgm:t>
    </dgm:pt>
    <dgm:pt modelId="{476AB288-D503-407C-B9FA-A80221AB8C4A}" type="sibTrans" cxnId="{C5F33C77-C942-43E8-8FD0-A2DB591E10F0}">
      <dgm:prSet/>
      <dgm:spPr/>
      <dgm:t>
        <a:bodyPr/>
        <a:lstStyle/>
        <a:p>
          <a:endParaRPr lang="en-US"/>
        </a:p>
      </dgm:t>
    </dgm:pt>
    <dgm:pt modelId="{21C6510A-92BE-4E59-BABD-842D13AAC1A4}" type="pres">
      <dgm:prSet presAssocID="{67949B64-24A2-4865-8E78-211B230F45D4}" presName="linearFlow" presStyleCnt="0">
        <dgm:presLayoutVars>
          <dgm:dir/>
          <dgm:animLvl val="lvl"/>
          <dgm:resizeHandles/>
        </dgm:presLayoutVars>
      </dgm:prSet>
      <dgm:spPr/>
      <dgm:t>
        <a:bodyPr/>
        <a:lstStyle/>
        <a:p>
          <a:pPr rtl="1"/>
          <a:endParaRPr lang="he-IL"/>
        </a:p>
      </dgm:t>
    </dgm:pt>
    <dgm:pt modelId="{0ACA09E0-9DA5-4D59-9BC8-E41DBF7BBF66}" type="pres">
      <dgm:prSet presAssocID="{2123E4DE-A88A-4A4E-9F44-29B2E65B8EB5}" presName="compositeNode" presStyleCnt="0">
        <dgm:presLayoutVars>
          <dgm:bulletEnabled val="1"/>
        </dgm:presLayoutVars>
      </dgm:prSet>
      <dgm:spPr/>
    </dgm:pt>
    <dgm:pt modelId="{A6E4719C-A8CA-4596-B422-393F41364CE3}" type="pres">
      <dgm:prSet presAssocID="{2123E4DE-A88A-4A4E-9F44-29B2E65B8EB5}"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pPr rtl="1"/>
          <a:endParaRPr lang="he-IL"/>
        </a:p>
      </dgm:t>
      <dgm:extLst>
        <a:ext uri="{E40237B7-FDA0-4F09-8148-C483321AD2D9}">
          <dgm14:cNvPr xmlns:dgm14="http://schemas.microsoft.com/office/drawing/2010/diagram" id="0" name="" descr="שעון חול"/>
        </a:ext>
      </dgm:extLst>
    </dgm:pt>
    <dgm:pt modelId="{CEE0D220-3DCB-4276-9975-51EF421C3AAD}" type="pres">
      <dgm:prSet presAssocID="{2123E4DE-A88A-4A4E-9F44-29B2E65B8EB5}" presName="childNode" presStyleLbl="node1" presStyleIdx="0" presStyleCnt="4">
        <dgm:presLayoutVars>
          <dgm:bulletEnabled val="1"/>
        </dgm:presLayoutVars>
      </dgm:prSet>
      <dgm:spPr/>
      <dgm:t>
        <a:bodyPr/>
        <a:lstStyle/>
        <a:p>
          <a:pPr rtl="1"/>
          <a:endParaRPr lang="he-IL"/>
        </a:p>
      </dgm:t>
    </dgm:pt>
    <dgm:pt modelId="{82FBDE10-EFCB-4D62-8165-7B0B85BB783F}" type="pres">
      <dgm:prSet presAssocID="{2123E4DE-A88A-4A4E-9F44-29B2E65B8EB5}" presName="parentNode" presStyleLbl="revTx" presStyleIdx="0" presStyleCnt="4">
        <dgm:presLayoutVars>
          <dgm:chMax val="0"/>
          <dgm:bulletEnabled val="1"/>
        </dgm:presLayoutVars>
      </dgm:prSet>
      <dgm:spPr/>
      <dgm:t>
        <a:bodyPr/>
        <a:lstStyle/>
        <a:p>
          <a:pPr rtl="1"/>
          <a:endParaRPr lang="he-IL"/>
        </a:p>
      </dgm:t>
    </dgm:pt>
    <dgm:pt modelId="{E84EC9BE-DD45-442D-9F6A-7B3AFEB90899}" type="pres">
      <dgm:prSet presAssocID="{04F3EEDD-D966-41B7-96B9-75A9C82929B2}" presName="sibTrans" presStyleCnt="0"/>
      <dgm:spPr/>
    </dgm:pt>
    <dgm:pt modelId="{645A0B56-7F8A-4097-A0EE-61AEE380787D}" type="pres">
      <dgm:prSet presAssocID="{5778FC34-A6E3-4048-BFB2-03B0D1A3F89E}" presName="compositeNode" presStyleCnt="0">
        <dgm:presLayoutVars>
          <dgm:bulletEnabled val="1"/>
        </dgm:presLayoutVars>
      </dgm:prSet>
      <dgm:spPr/>
    </dgm:pt>
    <dgm:pt modelId="{34051F83-D476-4585-9562-05BF1B742000}" type="pres">
      <dgm:prSet presAssocID="{5778FC34-A6E3-4048-BFB2-03B0D1A3F89E}" presName="imag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t>
        <a:bodyPr/>
        <a:lstStyle/>
        <a:p>
          <a:pPr rtl="1"/>
          <a:endParaRPr lang="he-IL"/>
        </a:p>
      </dgm:t>
      <dgm:extLst>
        <a:ext uri="{E40237B7-FDA0-4F09-8148-C483321AD2D9}">
          <dgm14:cNvPr xmlns:dgm14="http://schemas.microsoft.com/office/drawing/2010/diagram" id="0" name="" descr="גלובוס כדור הארץ אירופה-אפריקה"/>
        </a:ext>
      </dgm:extLst>
    </dgm:pt>
    <dgm:pt modelId="{0965395C-73F6-4B51-8C8D-FC6ED95CAE01}" type="pres">
      <dgm:prSet presAssocID="{5778FC34-A6E3-4048-BFB2-03B0D1A3F89E}" presName="childNode" presStyleLbl="node1" presStyleIdx="1" presStyleCnt="4">
        <dgm:presLayoutVars>
          <dgm:bulletEnabled val="1"/>
        </dgm:presLayoutVars>
      </dgm:prSet>
      <dgm:spPr/>
      <dgm:t>
        <a:bodyPr/>
        <a:lstStyle/>
        <a:p>
          <a:pPr rtl="1"/>
          <a:endParaRPr lang="he-IL"/>
        </a:p>
      </dgm:t>
    </dgm:pt>
    <dgm:pt modelId="{D96C7E74-ABFF-4972-9A58-B5F3F7BDA42B}" type="pres">
      <dgm:prSet presAssocID="{5778FC34-A6E3-4048-BFB2-03B0D1A3F89E}" presName="parentNode" presStyleLbl="revTx" presStyleIdx="1" presStyleCnt="4">
        <dgm:presLayoutVars>
          <dgm:chMax val="0"/>
          <dgm:bulletEnabled val="1"/>
        </dgm:presLayoutVars>
      </dgm:prSet>
      <dgm:spPr/>
      <dgm:t>
        <a:bodyPr/>
        <a:lstStyle/>
        <a:p>
          <a:pPr rtl="1"/>
          <a:endParaRPr lang="he-IL"/>
        </a:p>
      </dgm:t>
    </dgm:pt>
    <dgm:pt modelId="{A3E3AFA1-6F45-4CEC-839E-C738629F8504}" type="pres">
      <dgm:prSet presAssocID="{2A102D51-082D-4B2F-AAE0-94E5F3715FE8}" presName="sibTrans" presStyleCnt="0"/>
      <dgm:spPr/>
    </dgm:pt>
    <dgm:pt modelId="{B6A993BF-CB1A-4E63-8523-BA50CCBF294E}" type="pres">
      <dgm:prSet presAssocID="{824C5ED8-4DD1-49F2-8020-24E2B2FF681A}" presName="compositeNode" presStyleCnt="0">
        <dgm:presLayoutVars>
          <dgm:bulletEnabled val="1"/>
        </dgm:presLayoutVars>
      </dgm:prSet>
      <dgm:spPr/>
    </dgm:pt>
    <dgm:pt modelId="{F02018FD-5AF3-451F-BF9D-FA0F9245A0D4}" type="pres">
      <dgm:prSet presAssocID="{824C5ED8-4DD1-49F2-8020-24E2B2FF681A}" presName="image"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t>
        <a:bodyPr/>
        <a:lstStyle/>
        <a:p>
          <a:pPr rtl="1"/>
          <a:endParaRPr lang="he-IL"/>
        </a:p>
      </dgm:t>
      <dgm:extLst>
        <a:ext uri="{E40237B7-FDA0-4F09-8148-C483321AD2D9}">
          <dgm14:cNvPr xmlns:dgm14="http://schemas.microsoft.com/office/drawing/2010/diagram" id="0" name="" descr="כסף"/>
        </a:ext>
      </dgm:extLst>
    </dgm:pt>
    <dgm:pt modelId="{84685B30-6446-46DC-A989-5AFDCB5FD323}" type="pres">
      <dgm:prSet presAssocID="{824C5ED8-4DD1-49F2-8020-24E2B2FF681A}" presName="childNode" presStyleLbl="node1" presStyleIdx="2" presStyleCnt="4" custScaleX="111542" custLinFactNeighborX="13795">
        <dgm:presLayoutVars>
          <dgm:bulletEnabled val="1"/>
        </dgm:presLayoutVars>
      </dgm:prSet>
      <dgm:spPr/>
      <dgm:t>
        <a:bodyPr/>
        <a:lstStyle/>
        <a:p>
          <a:pPr rtl="1"/>
          <a:endParaRPr lang="he-IL"/>
        </a:p>
      </dgm:t>
    </dgm:pt>
    <dgm:pt modelId="{8947C195-FCAE-4A51-8F07-1533D3E4838D}" type="pres">
      <dgm:prSet presAssocID="{824C5ED8-4DD1-49F2-8020-24E2B2FF681A}" presName="parentNode" presStyleLbl="revTx" presStyleIdx="2" presStyleCnt="4">
        <dgm:presLayoutVars>
          <dgm:chMax val="0"/>
          <dgm:bulletEnabled val="1"/>
        </dgm:presLayoutVars>
      </dgm:prSet>
      <dgm:spPr/>
      <dgm:t>
        <a:bodyPr/>
        <a:lstStyle/>
        <a:p>
          <a:pPr rtl="1"/>
          <a:endParaRPr lang="he-IL"/>
        </a:p>
      </dgm:t>
    </dgm:pt>
    <dgm:pt modelId="{D4F9F20C-D957-4E18-A241-48C365A61E91}" type="pres">
      <dgm:prSet presAssocID="{CDB79FAB-D141-476E-A988-20877ACD3F59}" presName="sibTrans" presStyleCnt="0"/>
      <dgm:spPr/>
    </dgm:pt>
    <dgm:pt modelId="{B8EA33E4-3EB7-491C-9880-C2B1C0D76363}" type="pres">
      <dgm:prSet presAssocID="{BAD43260-BA8A-49E4-A1AF-A0D86EF3DD4A}" presName="compositeNode" presStyleCnt="0">
        <dgm:presLayoutVars>
          <dgm:bulletEnabled val="1"/>
        </dgm:presLayoutVars>
      </dgm:prSet>
      <dgm:spPr/>
    </dgm:pt>
    <dgm:pt modelId="{56AB13A4-F00F-4261-B9EE-79D9A0A4871D}" type="pres">
      <dgm:prSet presAssocID="{BAD43260-BA8A-49E4-A1AF-A0D86EF3DD4A}" presName="imag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t>
        <a:bodyPr/>
        <a:lstStyle/>
        <a:p>
          <a:pPr rtl="1"/>
          <a:endParaRPr lang="he-IL"/>
        </a:p>
      </dgm:t>
      <dgm:extLst>
        <a:ext uri="{E40237B7-FDA0-4F09-8148-C483321AD2D9}">
          <dgm14:cNvPr xmlns:dgm14="http://schemas.microsoft.com/office/drawing/2010/diagram" id="0" name="" descr="אטום"/>
        </a:ext>
      </dgm:extLst>
    </dgm:pt>
    <dgm:pt modelId="{684D8DCF-25D4-44DC-AEC2-74749BBD0880}" type="pres">
      <dgm:prSet presAssocID="{BAD43260-BA8A-49E4-A1AF-A0D86EF3DD4A}" presName="childNode" presStyleLbl="node1" presStyleIdx="3" presStyleCnt="4">
        <dgm:presLayoutVars>
          <dgm:bulletEnabled val="1"/>
        </dgm:presLayoutVars>
      </dgm:prSet>
      <dgm:spPr/>
      <dgm:t>
        <a:bodyPr/>
        <a:lstStyle/>
        <a:p>
          <a:pPr rtl="1"/>
          <a:endParaRPr lang="he-IL"/>
        </a:p>
      </dgm:t>
    </dgm:pt>
    <dgm:pt modelId="{7FA85AAE-5AFB-4B20-B044-D2763D9ECF6E}" type="pres">
      <dgm:prSet presAssocID="{BAD43260-BA8A-49E4-A1AF-A0D86EF3DD4A}" presName="parentNode" presStyleLbl="revTx" presStyleIdx="3" presStyleCnt="4">
        <dgm:presLayoutVars>
          <dgm:chMax val="0"/>
          <dgm:bulletEnabled val="1"/>
        </dgm:presLayoutVars>
      </dgm:prSet>
      <dgm:spPr/>
      <dgm:t>
        <a:bodyPr/>
        <a:lstStyle/>
        <a:p>
          <a:pPr rtl="1"/>
          <a:endParaRPr lang="he-IL"/>
        </a:p>
      </dgm:t>
    </dgm:pt>
  </dgm:ptLst>
  <dgm:cxnLst>
    <dgm:cxn modelId="{6371C286-A766-423C-A8E3-7BC87CE02A21}" type="presOf" srcId="{E2B8434B-76E0-4407-B9F0-9F9C1F2F705C}" destId="{0965395C-73F6-4B51-8C8D-FC6ED95CAE01}" srcOrd="0" destOrd="1" presId="urn:microsoft.com/office/officeart/2005/8/layout/hList2"/>
    <dgm:cxn modelId="{04E58E94-5538-4FB4-80ED-1EF49DB4FEF6}" type="presOf" srcId="{B5234F93-1DA3-4E30-A5FA-982B0F8DAE36}" destId="{84685B30-6446-46DC-A989-5AFDCB5FD323}" srcOrd="0" destOrd="2" presId="urn:microsoft.com/office/officeart/2005/8/layout/hList2"/>
    <dgm:cxn modelId="{338F4108-0ACC-4C4D-A109-49C119A1FCAB}" type="presOf" srcId="{152F1B6F-CE3B-4483-B2FB-3F0E0E167FF5}" destId="{CEE0D220-3DCB-4276-9975-51EF421C3AAD}" srcOrd="0" destOrd="1" presId="urn:microsoft.com/office/officeart/2005/8/layout/hList2"/>
    <dgm:cxn modelId="{E626DFA0-DC07-4919-890E-C9C163877A31}" srcId="{824C5ED8-4DD1-49F2-8020-24E2B2FF681A}" destId="{B5234F93-1DA3-4E30-A5FA-982B0F8DAE36}" srcOrd="2" destOrd="0" parTransId="{D647279B-54A2-4D1E-A58B-43F0F498643F}" sibTransId="{FF24F4A5-0DB6-486C-BC61-5EABFA950207}"/>
    <dgm:cxn modelId="{48A0DAE6-903D-43B3-B503-C516E3FE7EAD}" type="presOf" srcId="{4D208863-8A10-4EE5-A8C2-DB98DD8D9FC2}" destId="{684D8DCF-25D4-44DC-AEC2-74749BBD0880}" srcOrd="0" destOrd="3" presId="urn:microsoft.com/office/officeart/2005/8/layout/hList2"/>
    <dgm:cxn modelId="{E8FE899E-2837-41E7-ACBC-B4CA75C2F28A}" type="presOf" srcId="{17A26DD3-AE33-4FBC-BB07-476BAFD45638}" destId="{684D8DCF-25D4-44DC-AEC2-74749BBD0880}" srcOrd="0" destOrd="0" presId="urn:microsoft.com/office/officeart/2005/8/layout/hList2"/>
    <dgm:cxn modelId="{B20CBEA1-3EF6-4257-88BD-4DF80B29D362}" srcId="{67949B64-24A2-4865-8E78-211B230F45D4}" destId="{824C5ED8-4DD1-49F2-8020-24E2B2FF681A}" srcOrd="2" destOrd="0" parTransId="{AC5D6EB7-2E2F-44F6-B0F7-253C33F27159}" sibTransId="{CDB79FAB-D141-476E-A988-20877ACD3F59}"/>
    <dgm:cxn modelId="{2397CDCD-2714-46A7-A76B-D9094B97F1A8}" srcId="{5778FC34-A6E3-4048-BFB2-03B0D1A3F89E}" destId="{40E7BAE9-A14B-4770-B3A3-2D716AEBA42B}" srcOrd="0" destOrd="0" parTransId="{4FC2D8F7-5494-453E-8B54-F5B127C21847}" sibTransId="{D7784A6E-2627-4AC7-B3FC-26FE8E866F9A}"/>
    <dgm:cxn modelId="{4D7DF6EA-B000-4E8E-8E55-99ECED83E59B}" srcId="{67949B64-24A2-4865-8E78-211B230F45D4}" destId="{5778FC34-A6E3-4048-BFB2-03B0D1A3F89E}" srcOrd="1" destOrd="0" parTransId="{3CD11092-E121-4EA0-B135-DCE512F0F848}" sibTransId="{2A102D51-082D-4B2F-AAE0-94E5F3715FE8}"/>
    <dgm:cxn modelId="{A13597CF-D4D7-4013-BF8B-EA59031C023A}" type="presOf" srcId="{2123E4DE-A88A-4A4E-9F44-29B2E65B8EB5}" destId="{82FBDE10-EFCB-4D62-8165-7B0B85BB783F}" srcOrd="0" destOrd="0" presId="urn:microsoft.com/office/officeart/2005/8/layout/hList2"/>
    <dgm:cxn modelId="{F5A6348F-6CF9-44FD-B7F6-CB3F9A3DC423}" srcId="{2123E4DE-A88A-4A4E-9F44-29B2E65B8EB5}" destId="{7D26CEA2-A92B-4E15-9497-92C74AB8F273}" srcOrd="3" destOrd="0" parTransId="{3B5D7189-2863-4F12-B7E7-85350BE4A8D5}" sibTransId="{307FD200-2C3A-4DC5-9180-D61BA51C4028}"/>
    <dgm:cxn modelId="{7F5DA066-5AF5-4B7C-BF19-00A8D8A3A8E2}" srcId="{67949B64-24A2-4865-8E78-211B230F45D4}" destId="{2123E4DE-A88A-4A4E-9F44-29B2E65B8EB5}" srcOrd="0" destOrd="0" parTransId="{074AB1B8-D75C-4D4E-BBBA-E5A6B8695DFD}" sibTransId="{04F3EEDD-D966-41B7-96B9-75A9C82929B2}"/>
    <dgm:cxn modelId="{2AE4AA28-1E64-4629-A38B-9E558403875B}" type="presOf" srcId="{7D26CEA2-A92B-4E15-9497-92C74AB8F273}" destId="{CEE0D220-3DCB-4276-9975-51EF421C3AAD}" srcOrd="0" destOrd="3" presId="urn:microsoft.com/office/officeart/2005/8/layout/hList2"/>
    <dgm:cxn modelId="{71C93AF6-5601-443E-B515-C39FCEA4E21D}" type="presOf" srcId="{5778FC34-A6E3-4048-BFB2-03B0D1A3F89E}" destId="{D96C7E74-ABFF-4972-9A58-B5F3F7BDA42B}" srcOrd="0" destOrd="0" presId="urn:microsoft.com/office/officeart/2005/8/layout/hList2"/>
    <dgm:cxn modelId="{A64B536C-EE56-4662-8544-004FD0EB8494}" type="presOf" srcId="{3DA7DB11-A295-44F5-ABAC-AF70A4EAB516}" destId="{CEE0D220-3DCB-4276-9975-51EF421C3AAD}" srcOrd="0" destOrd="2" presId="urn:microsoft.com/office/officeart/2005/8/layout/hList2"/>
    <dgm:cxn modelId="{7EB85BFC-C290-4EF9-92B7-34F718BDD509}" srcId="{824C5ED8-4DD1-49F2-8020-24E2B2FF681A}" destId="{1011F9AE-5CF4-449C-89B8-6AE370FB0365}" srcOrd="4" destOrd="0" parTransId="{ABA775B4-E1F5-4CBA-A53F-9EFE285CC7F9}" sibTransId="{10ACCDE3-B7F1-4CE1-8C53-424A49A22BC2}"/>
    <dgm:cxn modelId="{AA66215F-D026-48BC-85F0-C555AE7F1A48}" srcId="{BAD43260-BA8A-49E4-A1AF-A0D86EF3DD4A}" destId="{17A26DD3-AE33-4FBC-BB07-476BAFD45638}" srcOrd="0" destOrd="0" parTransId="{47B654B9-04B4-4BF3-BEDA-7CDFD2B7B369}" sibTransId="{39E17551-E913-4C10-81D9-428EC871F913}"/>
    <dgm:cxn modelId="{6BE57FEA-3D0E-408F-9BCB-D6AB77914275}" srcId="{5778FC34-A6E3-4048-BFB2-03B0D1A3F89E}" destId="{C41349DC-732C-4FA2-9464-E89F30958E6B}" srcOrd="2" destOrd="0" parTransId="{CBC6AAC3-B1D1-4BBA-9D24-0ED74AEAAC29}" sibTransId="{74BDDC4E-92B1-4523-A838-705FBCD74435}"/>
    <dgm:cxn modelId="{9CFE19CF-6E2A-4441-911C-07146E8C4F3B}" srcId="{824C5ED8-4DD1-49F2-8020-24E2B2FF681A}" destId="{EA0158A3-2946-4269-B991-DD8C63983EB6}" srcOrd="3" destOrd="0" parTransId="{2D6534D4-8644-456F-8387-548439D6D17B}" sibTransId="{6209DED8-7929-4185-949F-62B43323B7DE}"/>
    <dgm:cxn modelId="{A897C179-BCA6-424D-AFF0-3EAFC234E6AE}" type="presOf" srcId="{67949B64-24A2-4865-8E78-211B230F45D4}" destId="{21C6510A-92BE-4E59-BABD-842D13AAC1A4}" srcOrd="0" destOrd="0" presId="urn:microsoft.com/office/officeart/2005/8/layout/hList2"/>
    <dgm:cxn modelId="{F81C79F3-C8E2-4BC9-817D-92AE83BF1361}" type="presOf" srcId="{824C5ED8-4DD1-49F2-8020-24E2B2FF681A}" destId="{8947C195-FCAE-4A51-8F07-1533D3E4838D}" srcOrd="0" destOrd="0" presId="urn:microsoft.com/office/officeart/2005/8/layout/hList2"/>
    <dgm:cxn modelId="{8C0E8C71-6921-44AA-9F6C-5551B0ED63E5}" srcId="{BAD43260-BA8A-49E4-A1AF-A0D86EF3DD4A}" destId="{D6FBDF2E-7D6B-455A-A54C-73B1566B3BDF}" srcOrd="2" destOrd="0" parTransId="{902DFDE7-7E89-4C67-ACE3-DB1E85B759C1}" sibTransId="{FDA20106-2954-4F25-AAF9-A2DF1B0A4797}"/>
    <dgm:cxn modelId="{30FC2B24-8422-4039-95F4-DE1E704DEFEA}" type="presOf" srcId="{70853EBA-C27E-4136-A69D-7AEED4A745FD}" destId="{84685B30-6446-46DC-A989-5AFDCB5FD323}" srcOrd="0" destOrd="5" presId="urn:microsoft.com/office/officeart/2005/8/layout/hList2"/>
    <dgm:cxn modelId="{5B02BC8A-242F-4294-B180-F8F7B6F89F97}" type="presOf" srcId="{40E7BAE9-A14B-4770-B3A3-2D716AEBA42B}" destId="{0965395C-73F6-4B51-8C8D-FC6ED95CAE01}" srcOrd="0" destOrd="0" presId="urn:microsoft.com/office/officeart/2005/8/layout/hList2"/>
    <dgm:cxn modelId="{EBF25633-C714-4D3C-B569-C5ABA2245F6F}" srcId="{BAD43260-BA8A-49E4-A1AF-A0D86EF3DD4A}" destId="{FF4D0C56-3A03-4010-9810-669DAE757CA7}" srcOrd="1" destOrd="0" parTransId="{AAAA9771-4108-4BC4-93E9-753DC02B6635}" sibTransId="{76CDCE17-93AA-4724-963B-1521010363CE}"/>
    <dgm:cxn modelId="{95D3DA0A-C10A-4841-AB0A-62EBAF0E0DF9}" srcId="{67949B64-24A2-4865-8E78-211B230F45D4}" destId="{BAD43260-BA8A-49E4-A1AF-A0D86EF3DD4A}" srcOrd="3" destOrd="0" parTransId="{80303D43-FD35-4210-95A9-543850793471}" sibTransId="{CCCBC97E-E49B-44C8-800A-8F4192ACC5FC}"/>
    <dgm:cxn modelId="{6195F71B-EB69-42C4-823C-E3E366CE00F3}" srcId="{824C5ED8-4DD1-49F2-8020-24E2B2FF681A}" destId="{D954B090-0A25-497E-808F-69365D1081FF}" srcOrd="6" destOrd="0" parTransId="{EB56E2AB-0C8D-4363-8137-39236072233C}" sibTransId="{37369094-FBBC-4D51-B469-DB3A154DC347}"/>
    <dgm:cxn modelId="{70BE6960-0B79-4BC8-95B3-8478D230CD22}" srcId="{2123E4DE-A88A-4A4E-9F44-29B2E65B8EB5}" destId="{152F1B6F-CE3B-4483-B2FB-3F0E0E167FF5}" srcOrd="1" destOrd="0" parTransId="{87A69052-12AF-47BE-8F4E-73C8B8779387}" sibTransId="{09C900EA-6687-4A43-AC7A-25F84681452B}"/>
    <dgm:cxn modelId="{1B61C4FD-0281-42AC-B180-7A81183D8ABA}" srcId="{2123E4DE-A88A-4A4E-9F44-29B2E65B8EB5}" destId="{3DA7DB11-A295-44F5-ABAC-AF70A4EAB516}" srcOrd="2" destOrd="0" parTransId="{505DEECA-D566-4634-B58D-8075D6E14F41}" sibTransId="{2079C392-FA0F-49C4-8A48-3CA51000ED58}"/>
    <dgm:cxn modelId="{591AD54D-CF4E-4590-B65F-768D3E46DE0C}" type="presOf" srcId="{FF4D0C56-3A03-4010-9810-669DAE757CA7}" destId="{684D8DCF-25D4-44DC-AEC2-74749BBD0880}" srcOrd="0" destOrd="1" presId="urn:microsoft.com/office/officeart/2005/8/layout/hList2"/>
    <dgm:cxn modelId="{34F88532-D6FD-4876-8F1A-FF9A624E5249}" srcId="{5778FC34-A6E3-4048-BFB2-03B0D1A3F89E}" destId="{E2B8434B-76E0-4407-B9F0-9F9C1F2F705C}" srcOrd="1" destOrd="0" parTransId="{CF0860FA-91D8-4977-AE72-B153763348CF}" sibTransId="{40017EF9-6304-46C9-9EB2-C0ACA2E3C079}"/>
    <dgm:cxn modelId="{181A0D6B-3AC4-49CA-8A40-BA40A46A93B4}" type="presOf" srcId="{D954B090-0A25-497E-808F-69365D1081FF}" destId="{84685B30-6446-46DC-A989-5AFDCB5FD323}" srcOrd="0" destOrd="6" presId="urn:microsoft.com/office/officeart/2005/8/layout/hList2"/>
    <dgm:cxn modelId="{343E547A-2F87-4DEF-B7F3-63AE13735880}" srcId="{2123E4DE-A88A-4A4E-9F44-29B2E65B8EB5}" destId="{F23693A4-7823-456A-9F99-FD3ED043F6C6}" srcOrd="0" destOrd="0" parTransId="{C266BD9F-7C18-40C8-9DC3-1F377A19A4E3}" sibTransId="{D0259F6D-4209-4A71-9E6C-913DB34445B6}"/>
    <dgm:cxn modelId="{A9F83B34-01CF-46C0-9335-D350FF2E64F5}" type="presOf" srcId="{B7576A7F-8A28-4A7A-BBF1-139983CD7958}" destId="{84685B30-6446-46DC-A989-5AFDCB5FD323}" srcOrd="0" destOrd="0" presId="urn:microsoft.com/office/officeart/2005/8/layout/hList2"/>
    <dgm:cxn modelId="{FB7558E3-AF6C-4FDB-953B-CCA87C2CB946}" type="presOf" srcId="{D6FBDF2E-7D6B-455A-A54C-73B1566B3BDF}" destId="{684D8DCF-25D4-44DC-AEC2-74749BBD0880}" srcOrd="0" destOrd="2" presId="urn:microsoft.com/office/officeart/2005/8/layout/hList2"/>
    <dgm:cxn modelId="{B60999A0-5D41-435E-AA13-72E3DD01B0C9}" type="presOf" srcId="{C41349DC-732C-4FA2-9464-E89F30958E6B}" destId="{0965395C-73F6-4B51-8C8D-FC6ED95CAE01}" srcOrd="0" destOrd="2" presId="urn:microsoft.com/office/officeart/2005/8/layout/hList2"/>
    <dgm:cxn modelId="{C5F33C77-C942-43E8-8FD0-A2DB591E10F0}" srcId="{BAD43260-BA8A-49E4-A1AF-A0D86EF3DD4A}" destId="{28C4C6CA-5600-490F-8765-A2D159D69D96}" srcOrd="4" destOrd="0" parTransId="{65413A9B-C35C-4398-BDC1-9164D14709EB}" sibTransId="{476AB288-D503-407C-B9FA-A80221AB8C4A}"/>
    <dgm:cxn modelId="{3DD5C55E-A472-4097-9828-FB041DEEC44A}" type="presOf" srcId="{BAD43260-BA8A-49E4-A1AF-A0D86EF3DD4A}" destId="{7FA85AAE-5AFB-4B20-B044-D2763D9ECF6E}" srcOrd="0" destOrd="0" presId="urn:microsoft.com/office/officeart/2005/8/layout/hList2"/>
    <dgm:cxn modelId="{55BCD2E2-1A09-4DFC-AA42-F874E98A613A}" type="presOf" srcId="{1011F9AE-5CF4-449C-89B8-6AE370FB0365}" destId="{84685B30-6446-46DC-A989-5AFDCB5FD323}" srcOrd="0" destOrd="4" presId="urn:microsoft.com/office/officeart/2005/8/layout/hList2"/>
    <dgm:cxn modelId="{1197717B-7C4E-4EE2-8C36-17BCA55871ED}" srcId="{824C5ED8-4DD1-49F2-8020-24E2B2FF681A}" destId="{3E990B96-E0B3-4CFB-A0A0-1644194F19FA}" srcOrd="1" destOrd="0" parTransId="{3F917FAA-2527-4CAF-AD10-063D7EA271B7}" sibTransId="{E3B05223-0D14-4993-AF00-47F18EA5F2BD}"/>
    <dgm:cxn modelId="{32F6595B-33CD-49C3-A13E-07CE311E5D35}" type="presOf" srcId="{EA0158A3-2946-4269-B991-DD8C63983EB6}" destId="{84685B30-6446-46DC-A989-5AFDCB5FD323}" srcOrd="0" destOrd="3" presId="urn:microsoft.com/office/officeart/2005/8/layout/hList2"/>
    <dgm:cxn modelId="{1200EE09-1E30-4DF3-B2A9-7A4728AA9FC9}" type="presOf" srcId="{28C4C6CA-5600-490F-8765-A2D159D69D96}" destId="{684D8DCF-25D4-44DC-AEC2-74749BBD0880}" srcOrd="0" destOrd="4" presId="urn:microsoft.com/office/officeart/2005/8/layout/hList2"/>
    <dgm:cxn modelId="{E5BDAD00-E68A-45B8-918B-71CAA27D7F66}" srcId="{824C5ED8-4DD1-49F2-8020-24E2B2FF681A}" destId="{70853EBA-C27E-4136-A69D-7AEED4A745FD}" srcOrd="5" destOrd="0" parTransId="{76680B73-F407-4339-8C92-D5FB69108A6E}" sibTransId="{CF94D3F3-386C-4373-9FE1-0FB6188177A9}"/>
    <dgm:cxn modelId="{AE8B1D9B-A7BD-4F9C-B10B-7B295A2D6630}" srcId="{824C5ED8-4DD1-49F2-8020-24E2B2FF681A}" destId="{B7576A7F-8A28-4A7A-BBF1-139983CD7958}" srcOrd="0" destOrd="0" parTransId="{2C62C55E-41EB-4132-B586-489755607827}" sibTransId="{BFBD5232-2FC5-48B5-9271-B709E3583056}"/>
    <dgm:cxn modelId="{C7567594-5752-4E02-8ACB-1C3295C0E284}" srcId="{BAD43260-BA8A-49E4-A1AF-A0D86EF3DD4A}" destId="{4D208863-8A10-4EE5-A8C2-DB98DD8D9FC2}" srcOrd="3" destOrd="0" parTransId="{E966FE04-9868-403E-B97F-1CD7EBD8D1BE}" sibTransId="{4E362D62-9177-4A7E-94E4-042840B880EA}"/>
    <dgm:cxn modelId="{512B8968-9CFD-4B78-9986-A2BCA0F2DE5C}" type="presOf" srcId="{F23693A4-7823-456A-9F99-FD3ED043F6C6}" destId="{CEE0D220-3DCB-4276-9975-51EF421C3AAD}" srcOrd="0" destOrd="0" presId="urn:microsoft.com/office/officeart/2005/8/layout/hList2"/>
    <dgm:cxn modelId="{22E7CD86-F4CB-49A5-8484-580088D1D619}" type="presOf" srcId="{3E990B96-E0B3-4CFB-A0A0-1644194F19FA}" destId="{84685B30-6446-46DC-A989-5AFDCB5FD323}" srcOrd="0" destOrd="1" presId="urn:microsoft.com/office/officeart/2005/8/layout/hList2"/>
    <dgm:cxn modelId="{DE17E113-BF6E-41E4-8C33-82AA71FCE494}" type="presOf" srcId="{D9D94676-DEA0-4A02-9F03-5241F34B2B72}" destId="{CEE0D220-3DCB-4276-9975-51EF421C3AAD}" srcOrd="0" destOrd="4" presId="urn:microsoft.com/office/officeart/2005/8/layout/hList2"/>
    <dgm:cxn modelId="{C279F65B-E92B-49B1-8C99-724C7ED73652}" srcId="{2123E4DE-A88A-4A4E-9F44-29B2E65B8EB5}" destId="{D9D94676-DEA0-4A02-9F03-5241F34B2B72}" srcOrd="4" destOrd="0" parTransId="{C8C08749-F6A0-4ABA-B868-77B5ABD5A242}" sibTransId="{84272A12-7A04-4ED6-AAA5-AC0376D59F39}"/>
    <dgm:cxn modelId="{9D1FCA2A-F3AE-48CF-B12D-445FA3F3747F}" type="presParOf" srcId="{21C6510A-92BE-4E59-BABD-842D13AAC1A4}" destId="{0ACA09E0-9DA5-4D59-9BC8-E41DBF7BBF66}" srcOrd="0" destOrd="0" presId="urn:microsoft.com/office/officeart/2005/8/layout/hList2"/>
    <dgm:cxn modelId="{316C3FA2-2F60-40B8-BDD0-F453A870063D}" type="presParOf" srcId="{0ACA09E0-9DA5-4D59-9BC8-E41DBF7BBF66}" destId="{A6E4719C-A8CA-4596-B422-393F41364CE3}" srcOrd="0" destOrd="0" presId="urn:microsoft.com/office/officeart/2005/8/layout/hList2"/>
    <dgm:cxn modelId="{9D244A5D-0DC2-4B38-947A-B9EB17975574}" type="presParOf" srcId="{0ACA09E0-9DA5-4D59-9BC8-E41DBF7BBF66}" destId="{CEE0D220-3DCB-4276-9975-51EF421C3AAD}" srcOrd="1" destOrd="0" presId="urn:microsoft.com/office/officeart/2005/8/layout/hList2"/>
    <dgm:cxn modelId="{28068986-0A81-4069-83C1-17A51515463C}" type="presParOf" srcId="{0ACA09E0-9DA5-4D59-9BC8-E41DBF7BBF66}" destId="{82FBDE10-EFCB-4D62-8165-7B0B85BB783F}" srcOrd="2" destOrd="0" presId="urn:microsoft.com/office/officeart/2005/8/layout/hList2"/>
    <dgm:cxn modelId="{11764468-171B-4781-954E-1969249956E9}" type="presParOf" srcId="{21C6510A-92BE-4E59-BABD-842D13AAC1A4}" destId="{E84EC9BE-DD45-442D-9F6A-7B3AFEB90899}" srcOrd="1" destOrd="0" presId="urn:microsoft.com/office/officeart/2005/8/layout/hList2"/>
    <dgm:cxn modelId="{FA27EB94-D844-4C65-979D-6772A18AD30E}" type="presParOf" srcId="{21C6510A-92BE-4E59-BABD-842D13AAC1A4}" destId="{645A0B56-7F8A-4097-A0EE-61AEE380787D}" srcOrd="2" destOrd="0" presId="urn:microsoft.com/office/officeart/2005/8/layout/hList2"/>
    <dgm:cxn modelId="{3119E389-52A6-4089-94E5-771B655FB36F}" type="presParOf" srcId="{645A0B56-7F8A-4097-A0EE-61AEE380787D}" destId="{34051F83-D476-4585-9562-05BF1B742000}" srcOrd="0" destOrd="0" presId="urn:microsoft.com/office/officeart/2005/8/layout/hList2"/>
    <dgm:cxn modelId="{A8878625-977E-485D-97B9-2629E849B1F6}" type="presParOf" srcId="{645A0B56-7F8A-4097-A0EE-61AEE380787D}" destId="{0965395C-73F6-4B51-8C8D-FC6ED95CAE01}" srcOrd="1" destOrd="0" presId="urn:microsoft.com/office/officeart/2005/8/layout/hList2"/>
    <dgm:cxn modelId="{1A4CD029-28D7-4CAF-B374-B62DA04A61F1}" type="presParOf" srcId="{645A0B56-7F8A-4097-A0EE-61AEE380787D}" destId="{D96C7E74-ABFF-4972-9A58-B5F3F7BDA42B}" srcOrd="2" destOrd="0" presId="urn:microsoft.com/office/officeart/2005/8/layout/hList2"/>
    <dgm:cxn modelId="{80C9B85C-3649-4C22-81D5-BF63BB68B542}" type="presParOf" srcId="{21C6510A-92BE-4E59-BABD-842D13AAC1A4}" destId="{A3E3AFA1-6F45-4CEC-839E-C738629F8504}" srcOrd="3" destOrd="0" presId="urn:microsoft.com/office/officeart/2005/8/layout/hList2"/>
    <dgm:cxn modelId="{77429030-B2FD-4887-B9C0-9F36E3FF6C66}" type="presParOf" srcId="{21C6510A-92BE-4E59-BABD-842D13AAC1A4}" destId="{B6A993BF-CB1A-4E63-8523-BA50CCBF294E}" srcOrd="4" destOrd="0" presId="urn:microsoft.com/office/officeart/2005/8/layout/hList2"/>
    <dgm:cxn modelId="{330EC7D7-DCFA-4E81-9838-55592987B876}" type="presParOf" srcId="{B6A993BF-CB1A-4E63-8523-BA50CCBF294E}" destId="{F02018FD-5AF3-451F-BF9D-FA0F9245A0D4}" srcOrd="0" destOrd="0" presId="urn:microsoft.com/office/officeart/2005/8/layout/hList2"/>
    <dgm:cxn modelId="{E4DE4E71-07FE-4FD3-B59E-A4DB72D41E29}" type="presParOf" srcId="{B6A993BF-CB1A-4E63-8523-BA50CCBF294E}" destId="{84685B30-6446-46DC-A989-5AFDCB5FD323}" srcOrd="1" destOrd="0" presId="urn:microsoft.com/office/officeart/2005/8/layout/hList2"/>
    <dgm:cxn modelId="{ECC99B20-EC50-4D10-AA7B-320411CDA980}" type="presParOf" srcId="{B6A993BF-CB1A-4E63-8523-BA50CCBF294E}" destId="{8947C195-FCAE-4A51-8F07-1533D3E4838D}" srcOrd="2" destOrd="0" presId="urn:microsoft.com/office/officeart/2005/8/layout/hList2"/>
    <dgm:cxn modelId="{4F74875A-7A6A-4690-A963-EE0AAC615275}" type="presParOf" srcId="{21C6510A-92BE-4E59-BABD-842D13AAC1A4}" destId="{D4F9F20C-D957-4E18-A241-48C365A61E91}" srcOrd="5" destOrd="0" presId="urn:microsoft.com/office/officeart/2005/8/layout/hList2"/>
    <dgm:cxn modelId="{EF6F0980-4758-437C-908F-C5468880EAE8}" type="presParOf" srcId="{21C6510A-92BE-4E59-BABD-842D13AAC1A4}" destId="{B8EA33E4-3EB7-491C-9880-C2B1C0D76363}" srcOrd="6" destOrd="0" presId="urn:microsoft.com/office/officeart/2005/8/layout/hList2"/>
    <dgm:cxn modelId="{0896681C-EA64-4A82-B89C-FF25EEBD46E2}" type="presParOf" srcId="{B8EA33E4-3EB7-491C-9880-C2B1C0D76363}" destId="{56AB13A4-F00F-4261-B9EE-79D9A0A4871D}" srcOrd="0" destOrd="0" presId="urn:microsoft.com/office/officeart/2005/8/layout/hList2"/>
    <dgm:cxn modelId="{ADD23F3D-B55E-403B-836E-6F5BF47B01C9}" type="presParOf" srcId="{B8EA33E4-3EB7-491C-9880-C2B1C0D76363}" destId="{684D8DCF-25D4-44DC-AEC2-74749BBD0880}" srcOrd="1" destOrd="0" presId="urn:microsoft.com/office/officeart/2005/8/layout/hList2"/>
    <dgm:cxn modelId="{829E9939-FA7C-4E4B-B414-9337DB058334}" type="presParOf" srcId="{B8EA33E4-3EB7-491C-9880-C2B1C0D76363}" destId="{7FA85AAE-5AFB-4B20-B044-D2763D9ECF6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BDE10-EFCB-4D62-8165-7B0B85BB783F}">
      <dsp:nvSpPr>
        <dsp:cNvPr id="0" name=""/>
        <dsp:cNvSpPr/>
      </dsp:nvSpPr>
      <dsp:spPr>
        <a:xfrm rot="16200000">
          <a:off x="-1881110" y="2763608"/>
          <a:ext cx="4226560" cy="339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170" bIns="0" numCol="1" spcCol="1270" anchor="t" anchorCtr="0">
          <a:noAutofit/>
        </a:bodyPr>
        <a:lstStyle/>
        <a:p>
          <a:pPr lvl="0" algn="r" defTabSz="1022350" rtl="1">
            <a:lnSpc>
              <a:spcPct val="90000"/>
            </a:lnSpc>
            <a:spcBef>
              <a:spcPct val="0"/>
            </a:spcBef>
            <a:spcAft>
              <a:spcPct val="35000"/>
            </a:spcAft>
          </a:pPr>
          <a:r>
            <a:rPr lang="en-US" sz="2300" b="0" kern="1200" dirty="0" smtClean="0"/>
            <a:t>Security</a:t>
          </a:r>
          <a:endParaRPr lang="he-IL" sz="2300" b="0" kern="1200" dirty="0"/>
        </a:p>
      </dsp:txBody>
      <dsp:txXfrm>
        <a:off x="-1881110" y="2763608"/>
        <a:ext cx="4226560" cy="339216"/>
      </dsp:txXfrm>
    </dsp:sp>
    <dsp:sp modelId="{CEE0D220-3DCB-4276-9975-51EF421C3AAD}">
      <dsp:nvSpPr>
        <dsp:cNvPr id="0" name=""/>
        <dsp:cNvSpPr/>
      </dsp:nvSpPr>
      <dsp:spPr>
        <a:xfrm>
          <a:off x="401778" y="819936"/>
          <a:ext cx="1689659" cy="422656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99170" rIns="120904" bIns="120904"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scene of Gaza and all its components</a:t>
          </a:r>
          <a:endParaRPr lang="he-IL" sz="1300" kern="1200" dirty="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unique context of nuclear research</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As a component of national security</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80 The spatial division and its unique characteristics</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Challenge of Governance in the Negev in the Bedouin Context</a:t>
          </a:r>
          <a:endParaRPr lang="en-US" sz="1300" kern="1200" dirty="0" smtClean="0">
            <a:latin typeface="Calibri" panose="020F0502020204030204" pitchFamily="34" charset="0"/>
          </a:endParaRPr>
        </a:p>
      </dsp:txBody>
      <dsp:txXfrm>
        <a:off x="401778" y="819936"/>
        <a:ext cx="1689659" cy="4226560"/>
      </dsp:txXfrm>
    </dsp:sp>
    <dsp:sp modelId="{A6E4719C-A8CA-4596-B422-393F41364CE3}">
      <dsp:nvSpPr>
        <dsp:cNvPr id="0" name=""/>
        <dsp:cNvSpPr/>
      </dsp:nvSpPr>
      <dsp:spPr>
        <a:xfrm>
          <a:off x="62561" y="372170"/>
          <a:ext cx="678433" cy="6784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C7E74-ABFF-4972-9A58-B5F3F7BDA42B}">
      <dsp:nvSpPr>
        <dsp:cNvPr id="0" name=""/>
        <dsp:cNvSpPr/>
      </dsp:nvSpPr>
      <dsp:spPr>
        <a:xfrm rot="16200000">
          <a:off x="583937" y="2763608"/>
          <a:ext cx="4226560" cy="339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170" bIns="0" numCol="1" spcCol="1270" anchor="t" anchorCtr="0">
          <a:noAutofit/>
        </a:bodyPr>
        <a:lstStyle/>
        <a:p>
          <a:pPr lvl="0" algn="r" defTabSz="1022350" rtl="1">
            <a:lnSpc>
              <a:spcPct val="90000"/>
            </a:lnSpc>
            <a:spcBef>
              <a:spcPct val="0"/>
            </a:spcBef>
            <a:spcAft>
              <a:spcPct val="35000"/>
            </a:spcAft>
          </a:pPr>
          <a:r>
            <a:rPr lang="en-US" sz="2300" kern="1200" dirty="0" smtClean="0"/>
            <a:t>Political</a:t>
          </a:r>
          <a:endParaRPr lang="he-IL" sz="2300" kern="1200" dirty="0"/>
        </a:p>
      </dsp:txBody>
      <dsp:txXfrm>
        <a:off x="583937" y="2763608"/>
        <a:ext cx="4226560" cy="339216"/>
      </dsp:txXfrm>
    </dsp:sp>
    <dsp:sp modelId="{0965395C-73F6-4B51-8C8D-FC6ED95CAE01}">
      <dsp:nvSpPr>
        <dsp:cNvPr id="0" name=""/>
        <dsp:cNvSpPr/>
      </dsp:nvSpPr>
      <dsp:spPr>
        <a:xfrm>
          <a:off x="2866825" y="819936"/>
          <a:ext cx="1689659" cy="422656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99170" rIns="120904" bIns="120904"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political context in the Gaza Strip</a:t>
          </a:r>
          <a:endParaRPr lang="he-IL" sz="1300" kern="1200" dirty="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political context on the Egyptian border in the arena of a spatial division 80</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maritime arena in the political context</a:t>
          </a:r>
          <a:endParaRPr lang="en-US" sz="1300" kern="1200" dirty="0" smtClean="0">
            <a:latin typeface="Calibri" panose="020F0502020204030204" pitchFamily="34" charset="0"/>
          </a:endParaRPr>
        </a:p>
      </dsp:txBody>
      <dsp:txXfrm>
        <a:off x="2866825" y="819936"/>
        <a:ext cx="1689659" cy="4226560"/>
      </dsp:txXfrm>
    </dsp:sp>
    <dsp:sp modelId="{34051F83-D476-4585-9562-05BF1B742000}">
      <dsp:nvSpPr>
        <dsp:cNvPr id="0" name=""/>
        <dsp:cNvSpPr/>
      </dsp:nvSpPr>
      <dsp:spPr>
        <a:xfrm>
          <a:off x="2527609" y="372170"/>
          <a:ext cx="678433" cy="6784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7C195-FCAE-4A51-8F07-1533D3E4838D}">
      <dsp:nvSpPr>
        <dsp:cNvPr id="0" name=""/>
        <dsp:cNvSpPr/>
      </dsp:nvSpPr>
      <dsp:spPr>
        <a:xfrm rot="16200000">
          <a:off x="3048985" y="2763608"/>
          <a:ext cx="4226560" cy="339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170" bIns="0" numCol="1" spcCol="1270" anchor="t" anchorCtr="0">
          <a:noAutofit/>
        </a:bodyPr>
        <a:lstStyle/>
        <a:p>
          <a:pPr lvl="0" algn="r" defTabSz="1022350" rtl="1">
            <a:lnSpc>
              <a:spcPct val="90000"/>
            </a:lnSpc>
            <a:spcBef>
              <a:spcPct val="0"/>
            </a:spcBef>
            <a:spcAft>
              <a:spcPct val="35000"/>
            </a:spcAft>
          </a:pPr>
          <a:r>
            <a:rPr lang="en-US" sz="2300" kern="1200" dirty="0" smtClean="0"/>
            <a:t>Economy</a:t>
          </a:r>
          <a:endParaRPr lang="he-IL" sz="2300" kern="1200" dirty="0"/>
        </a:p>
      </dsp:txBody>
      <dsp:txXfrm>
        <a:off x="3048985" y="2763608"/>
        <a:ext cx="4226560" cy="339216"/>
      </dsp:txXfrm>
    </dsp:sp>
    <dsp:sp modelId="{84685B30-6446-46DC-A989-5AFDCB5FD323}">
      <dsp:nvSpPr>
        <dsp:cNvPr id="0" name=""/>
        <dsp:cNvSpPr/>
      </dsp:nvSpPr>
      <dsp:spPr>
        <a:xfrm>
          <a:off x="5467451" y="819936"/>
          <a:ext cx="1884679" cy="422656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99170" rIns="120904" bIns="120904"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Gaza Envelope - Agriculture and its Challenges</a:t>
          </a:r>
          <a:endParaRPr lang="he-IL" sz="1300" kern="1200" dirty="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transition to the south - economic influences</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An alternative airport to the Ben Gurion Airport</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Beer Sheva's development and centrality in the economic context</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Bedouin economic challenge</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marine arena in the economic context</a:t>
          </a:r>
          <a:endParaRPr lang="en-US" sz="1300" kern="1200" dirty="0" smtClean="0">
            <a:latin typeface="Calibri" panose="020F0502020204030204" pitchFamily="34" charset="0"/>
          </a:endParaRPr>
        </a:p>
        <a:p>
          <a:pPr marL="114300" lvl="1" indent="-114300" algn="l" defTabSz="577850" rtl="0">
            <a:lnSpc>
              <a:spcPct val="90000"/>
            </a:lnSpc>
            <a:spcBef>
              <a:spcPct val="0"/>
            </a:spcBef>
            <a:spcAft>
              <a:spcPct val="15000"/>
            </a:spcAft>
            <a:buChar char="••"/>
          </a:pPr>
          <a:endParaRPr lang="he-IL" sz="1300" kern="1200" dirty="0">
            <a:latin typeface="Calibri" panose="020F0502020204030204" pitchFamily="34" charset="0"/>
          </a:endParaRPr>
        </a:p>
      </dsp:txBody>
      <dsp:txXfrm>
        <a:off x="5467451" y="819936"/>
        <a:ext cx="1884679" cy="4226560"/>
      </dsp:txXfrm>
    </dsp:sp>
    <dsp:sp modelId="{F02018FD-5AF3-451F-BF9D-FA0F9245A0D4}">
      <dsp:nvSpPr>
        <dsp:cNvPr id="0" name=""/>
        <dsp:cNvSpPr/>
      </dsp:nvSpPr>
      <dsp:spPr>
        <a:xfrm>
          <a:off x="4992656" y="372170"/>
          <a:ext cx="678433" cy="67843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85AAE-5AFB-4B20-B044-D2763D9ECF6E}">
      <dsp:nvSpPr>
        <dsp:cNvPr id="0" name=""/>
        <dsp:cNvSpPr/>
      </dsp:nvSpPr>
      <dsp:spPr>
        <a:xfrm rot="16200000">
          <a:off x="5611542" y="2763608"/>
          <a:ext cx="4226560" cy="339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9170" bIns="0" numCol="1" spcCol="1270" anchor="t" anchorCtr="0">
          <a:noAutofit/>
        </a:bodyPr>
        <a:lstStyle/>
        <a:p>
          <a:pPr lvl="0" algn="r" defTabSz="1022350" rtl="1">
            <a:lnSpc>
              <a:spcPct val="90000"/>
            </a:lnSpc>
            <a:spcBef>
              <a:spcPct val="0"/>
            </a:spcBef>
            <a:spcAft>
              <a:spcPct val="35000"/>
            </a:spcAft>
          </a:pPr>
          <a:r>
            <a:rPr lang="en-US" sz="2300" kern="1200" dirty="0" smtClean="0"/>
            <a:t>Cultural</a:t>
          </a:r>
          <a:endParaRPr lang="he-IL" sz="2300" kern="1200" dirty="0"/>
        </a:p>
      </dsp:txBody>
      <dsp:txXfrm>
        <a:off x="5611542" y="2763608"/>
        <a:ext cx="4226560" cy="339216"/>
      </dsp:txXfrm>
    </dsp:sp>
    <dsp:sp modelId="{684D8DCF-25D4-44DC-AEC2-74749BBD0880}">
      <dsp:nvSpPr>
        <dsp:cNvPr id="0" name=""/>
        <dsp:cNvSpPr/>
      </dsp:nvSpPr>
      <dsp:spPr>
        <a:xfrm>
          <a:off x="7894431" y="819936"/>
          <a:ext cx="1689659" cy="422656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299170" rIns="120904" bIns="120904"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smtClean="0">
              <a:latin typeface="Calibri" panose="020F0502020204030204" pitchFamily="34" charset="0"/>
            </a:rPr>
            <a:t>The Challenge of Settlement in the Gaza Envelope</a:t>
          </a:r>
          <a:endParaRPr lang="he-IL" sz="1300" kern="1200" dirty="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rPr>
            <a:t>Bedouins in the Negev</a:t>
          </a:r>
          <a:endParaRPr lang="en-US" sz="1300" kern="1200" dirty="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rPr>
            <a:t>Be'er Sheva as the capital of the Negev</a:t>
          </a:r>
          <a:endParaRPr lang="en-US" sz="1300" kern="1200" dirty="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rPr>
            <a:t>Eilat - The uniqueness of the city</a:t>
          </a:r>
          <a:endParaRPr lang="en-US" sz="1300" kern="1200" dirty="0">
            <a:latin typeface="Calibri" panose="020F0502020204030204" pitchFamily="34" charset="0"/>
          </a:endParaRP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rPr>
            <a:t>Moving south - indeed (army, society, infrastructure, economy)</a:t>
          </a:r>
          <a:endParaRPr lang="en-US" sz="1300" kern="1200" dirty="0">
            <a:latin typeface="Calibri" panose="020F0502020204030204" pitchFamily="34" charset="0"/>
          </a:endParaRPr>
        </a:p>
      </dsp:txBody>
      <dsp:txXfrm>
        <a:off x="7894431" y="819936"/>
        <a:ext cx="1689659" cy="4226560"/>
      </dsp:txXfrm>
    </dsp:sp>
    <dsp:sp modelId="{56AB13A4-F00F-4261-B9EE-79D9A0A4871D}">
      <dsp:nvSpPr>
        <dsp:cNvPr id="0" name=""/>
        <dsp:cNvSpPr/>
      </dsp:nvSpPr>
      <dsp:spPr>
        <a:xfrm>
          <a:off x="7555214" y="372170"/>
          <a:ext cx="678433" cy="67843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2820" y="0"/>
            <a:ext cx="2955290" cy="49765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57080" cy="497658"/>
          </a:xfrm>
          <a:prstGeom prst="rect">
            <a:avLst/>
          </a:prstGeom>
        </p:spPr>
        <p:txBody>
          <a:bodyPr vert="horz" lIns="91440" tIns="45720" rIns="91440" bIns="45720" rtlCol="1"/>
          <a:lstStyle>
            <a:lvl1pPr algn="r" rtl="1">
              <a:defRPr sz="1200"/>
            </a:lvl1pPr>
          </a:lstStyle>
          <a:p>
            <a:pPr algn="l" rtl="1"/>
            <a:fld id="{93408286-191C-4A3F-B1AF-BB78D38479F5}" type="datetime8">
              <a:rPr lang="he-IL" smtClean="0">
                <a:latin typeface="Tahoma" panose="020B0604030504040204" pitchFamily="34" charset="0"/>
                <a:ea typeface="Tahoma" panose="020B0604030504040204" pitchFamily="34" charset="0"/>
                <a:cs typeface="Tahoma" panose="020B0604030504040204" pitchFamily="34" charset="0"/>
              </a:rPr>
              <a:pPr algn="l" rtl="1"/>
              <a:t>04 נובמבר 18</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62820" y="9421044"/>
            <a:ext cx="2955290" cy="497656"/>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9421044"/>
            <a:ext cx="2957080" cy="497656"/>
          </a:xfrm>
          <a:prstGeom prst="rect">
            <a:avLst/>
          </a:prstGeom>
        </p:spPr>
        <p:txBody>
          <a:bodyPr vert="horz" lIns="91440" tIns="45720" rIns="91440" bIns="45720" rtlCol="1" anchor="b"/>
          <a:lstStyle>
            <a:lvl1pPr algn="r" rtl="1">
              <a:defRPr sz="1200"/>
            </a:lvl1pPr>
          </a:lstStyle>
          <a:p>
            <a:pPr algn="l" rtl="1"/>
            <a:fld id="{7BAE14B8-3CC9-472D-9BC5-A84D80684DE2}"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2820" y="0"/>
            <a:ext cx="2955290" cy="49765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57080" cy="49765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C544EB51-7437-4ECB-8F53-BD138F55FBF7}" type="datetime8">
              <a:rPr lang="he-IL" smtClean="0"/>
              <a:pPr/>
              <a:t>04 נובמבר 18</a:t>
            </a:fld>
            <a:endParaRPr lang="he-IL" dirty="0"/>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1990" y="4773375"/>
            <a:ext cx="5455920" cy="3347561"/>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62820" y="9421044"/>
            <a:ext cx="2955290" cy="497656"/>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9421044"/>
            <a:ext cx="2957080" cy="497656"/>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7FB667E1-E601-4AAF-B95C-B25720D70A60}" type="slidenum">
              <a:rPr lang="he-IL" smtClean="0"/>
              <a:pPr/>
              <a:t>‹#›</a:t>
            </a:fld>
            <a:endParaRPr lang="he-I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הערות 2"/>
          <p:cNvSpPr>
            <a:spLocks noGrp="1"/>
          </p:cNvSpPr>
          <p:nvPr>
            <p:ph type="body" idx="1"/>
          </p:nvPr>
        </p:nvSpPr>
        <p:spPr/>
        <p:txBody>
          <a:bodyPr rtlCol="1"/>
          <a:lstStyle/>
          <a:p>
            <a:pPr rtl="1"/>
            <a:r>
              <a:rPr lang="he-IL" noProof="0" dirty="0">
                <a:latin typeface="Tahoma" panose="020B0604030504040204" pitchFamily="34" charset="0"/>
                <a:ea typeface="Tahoma" panose="020B0604030504040204" pitchFamily="34" charset="0"/>
                <a:cs typeface="Tahoma" panose="020B0604030504040204" pitchFamily="34" charset="0"/>
              </a:rPr>
              <a:t>עשוי לדרוש יותר משקופית אחת</a:t>
            </a:r>
          </a:p>
        </p:txBody>
      </p:sp>
      <p:sp>
        <p:nvSpPr>
          <p:cNvPr id="4" name="מציין מיקום של מספר שקופית 3"/>
          <p:cNvSpPr>
            <a:spLocks noGrp="1"/>
          </p:cNvSpPr>
          <p:nvPr>
            <p:ph type="sldNum" sz="quarter" idx="10"/>
          </p:nvPr>
        </p:nvSpPr>
        <p:spPr/>
        <p:txBody>
          <a:bodyPr rtlCol="1"/>
          <a:lstStyle/>
          <a:p>
            <a:pPr rtl="1"/>
            <a:fld id="{7FB667E1-E601-4AAF-B95C-B25720D70A60}" type="slidenum">
              <a:rPr lang="en-US" smtClean="0"/>
              <a:pPr rtl="1"/>
              <a:t>7</a:t>
            </a:fld>
            <a:endParaRPr lang="en-US"/>
          </a:p>
        </p:txBody>
      </p:sp>
    </p:spTree>
    <p:extLst>
      <p:ext uri="{BB962C8B-B14F-4D97-AF65-F5344CB8AC3E}">
        <p14:creationId xmlns:p14="http://schemas.microsoft.com/office/powerpoint/2010/main" val="67706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90652134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04 נובמבר 18</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9632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04 נובמבר 18</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618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04 נובמבר 18</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4521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04 נובמבר 18</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464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04 נובמבר 18</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1314595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C4B962-D926-424B-AC00-FE1E0ECB640D}" type="datetime8">
              <a:rPr lang="he-IL" smtClean="0"/>
              <a:pPr/>
              <a:t>04 נובמבר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4215501097"/>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FA57BC6-D13C-45A2-AF61-CB59F6BA3E10}" type="datetime8">
              <a:rPr lang="he-IL" smtClean="0"/>
              <a:pPr/>
              <a:t>04 נובמבר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77521917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E218764-B9AD-4A05-A31E-84CE4FE50E8B}" type="datetime8">
              <a:rPr lang="he-IL" smtClean="0"/>
              <a:pPr/>
              <a:t>04 נובמבר 18</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191756576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8A31EF28-7E3D-4A0D-8B1D-EAD0E195C731}" type="datetime8">
              <a:rPr lang="he-IL" smtClean="0"/>
              <a:pPr/>
              <a:t>04 נובמבר 18</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135812638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1072186-3A27-43FD-BA50-C25F08521E08}" type="datetime8">
              <a:rPr lang="he-IL" smtClean="0"/>
              <a:pPr/>
              <a:t>04 נובמבר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1"/>
            <a:fld id="{A0ECE5F2-81AA-4605-B028-6FBA391056AF}" type="slidenum">
              <a:rPr lang="he-IL" smtClean="0"/>
              <a:pPr rtl="1"/>
              <a:t>‹#›</a:t>
            </a:fld>
            <a:endParaRPr lang="he-IL" dirty="0"/>
          </a:p>
        </p:txBody>
      </p:sp>
    </p:spTree>
    <p:extLst>
      <p:ext uri="{BB962C8B-B14F-4D97-AF65-F5344CB8AC3E}">
        <p14:creationId xmlns:p14="http://schemas.microsoft.com/office/powerpoint/2010/main" val="35752346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AB9AA41-A953-4132-9B44-4E0513AEC4FC}" type="datetime8">
              <a:rPr lang="he-IL" smtClean="0"/>
              <a:pPr/>
              <a:t>04 נובמבר 18</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470946816"/>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F1E4BA-5D86-457F-81D4-527350DD4C7A}" type="datetime8">
              <a:rPr lang="he-IL" smtClean="0"/>
              <a:pPr/>
              <a:t>04 נובמבר 18</a:t>
            </a:fld>
            <a:endParaRPr lang="he-IL" dirty="0"/>
          </a:p>
        </p:txBody>
      </p:sp>
      <p:sp>
        <p:nvSpPr>
          <p:cNvPr id="4" name="Footer Placeholder 3"/>
          <p:cNvSpPr>
            <a:spLocks noGrp="1"/>
          </p:cNvSpPr>
          <p:nvPr>
            <p:ph type="ftr" sz="quarter" idx="11"/>
          </p:nvPr>
        </p:nvSpPr>
        <p:spPr/>
        <p:txBody>
          <a:bodyPr/>
          <a:lstStyle/>
          <a:p>
            <a:pPr rtl="1"/>
            <a:endParaRPr lang="he-IL"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3750432465"/>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2D48FB61-65B6-4A9E-8CC2-7814F08B8B2D}" type="datetime8">
              <a:rPr lang="he-IL" smtClean="0"/>
              <a:pPr algn="l"/>
              <a:t>04 נובמבר 18</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212111192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221A13E8-9A85-485B-94B7-5D103837E152}" type="datetime8">
              <a:rPr lang="he-IL" smtClean="0"/>
              <a:pPr/>
              <a:t>04 נובמבר 18</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15773662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7D9574E-2143-4A91-B2C8-A980D1F6D781}" type="datetime8">
              <a:rPr lang="he-IL" smtClean="0"/>
              <a:pPr/>
              <a:t>04 נובמבר 18</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682442182"/>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A69999-6F67-4D06-AF2F-1AEEB328493D}" type="datetime8">
              <a:rPr lang="he-IL" smtClean="0"/>
              <a:pPr/>
              <a:t>04 נובמבר 18</a:t>
            </a:fld>
            <a:endParaRPr lang="he-IL"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22313125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spd="med">
    <p:fade/>
  </p:transition>
  <p:timing>
    <p:tnLst>
      <p:par>
        <p:cTn id="1" dur="indefinite" restart="never" nodeType="tmRoot"/>
      </p:par>
    </p:tnLst>
  </p:timing>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71728" y="2774109"/>
            <a:ext cx="9746582" cy="1214422"/>
          </a:xfrm>
        </p:spPr>
        <p:txBody>
          <a:bodyPr>
            <a:noAutofit/>
          </a:bodyPr>
          <a:lstStyle/>
          <a:p>
            <a:pPr algn="ctr" rtl="0"/>
            <a:r>
              <a:rPr lang="en-US" sz="3900" b="1" dirty="0" smtClean="0">
                <a:latin typeface="Calibri" panose="020F0502020204030204" pitchFamily="34" charset="0"/>
              </a:rPr>
              <a:t>Team 2 46</a:t>
            </a:r>
            <a:r>
              <a:rPr lang="en-US" sz="3900" b="1" baseline="30000" dirty="0" smtClean="0">
                <a:latin typeface="Calibri" panose="020F0502020204030204" pitchFamily="34" charset="0"/>
              </a:rPr>
              <a:t>th</a:t>
            </a:r>
            <a:r>
              <a:rPr lang="en-US" sz="3900" b="1" dirty="0" smtClean="0">
                <a:latin typeface="Calibri" panose="020F0502020204030204" pitchFamily="34" charset="0"/>
              </a:rPr>
              <a:t> Class </a:t>
            </a:r>
            <a:endParaRPr lang="he-IL" sz="3600" b="1" dirty="0">
              <a:latin typeface="Calibri" panose="020F0502020204030204" pitchFamily="34" charset="0"/>
            </a:endParaRPr>
          </a:p>
        </p:txBody>
      </p:sp>
      <p:pic>
        <p:nvPicPr>
          <p:cNvPr id="1026" name="Picture 2" descr="C:\Users\WIN-7\AppData\Local\Microsoft\Windows\Temporary Internet Files\Content.IE5\M3WBNI5C\220px-Bedouin_pumping_Water[1].jpg"/>
          <p:cNvPicPr>
            <a:picLocks noChangeAspect="1" noChangeArrowheads="1"/>
          </p:cNvPicPr>
          <p:nvPr/>
        </p:nvPicPr>
        <p:blipFill>
          <a:blip r:embed="rId2"/>
          <a:srcRect/>
          <a:stretch>
            <a:fillRect/>
          </a:stretch>
        </p:blipFill>
        <p:spPr bwMode="auto">
          <a:xfrm>
            <a:off x="6048103" y="3381320"/>
            <a:ext cx="95794" cy="95359"/>
          </a:xfrm>
          <a:prstGeom prst="rect">
            <a:avLst/>
          </a:prstGeom>
          <a:noFill/>
        </p:spPr>
      </p:pic>
      <p:pic>
        <p:nvPicPr>
          <p:cNvPr id="1027" name="Picture 3" descr="C:\Users\WIN-7\AppData\Local\Microsoft\Windows\Temporary Internet Files\Content.IE5\M3WBNI5C\220px-Bedouin_pumping_Water[1].jpg"/>
          <p:cNvPicPr>
            <a:picLocks noChangeAspect="1" noChangeArrowheads="1"/>
          </p:cNvPicPr>
          <p:nvPr/>
        </p:nvPicPr>
        <p:blipFill>
          <a:blip r:embed="rId2"/>
          <a:srcRect/>
          <a:stretch>
            <a:fillRect/>
          </a:stretch>
        </p:blipFill>
        <p:spPr bwMode="auto">
          <a:xfrm>
            <a:off x="6048103" y="3381320"/>
            <a:ext cx="95794" cy="95359"/>
          </a:xfrm>
          <a:prstGeom prst="rect">
            <a:avLst/>
          </a:prstGeom>
          <a:noFill/>
        </p:spPr>
      </p:pic>
      <p:pic>
        <p:nvPicPr>
          <p:cNvPr id="1040" name="Picture 16" descr="C:\Users\WIN-7\AppData\Local\Microsoft\Windows\Temporary Internet Files\Content.IE5\HS1M9ZNQ\1920px-Flickr_-_Government_Press_Office_%28GPO%29_-_A_Bedouin_Celebration[1].jpg"/>
          <p:cNvPicPr>
            <a:picLocks noChangeAspect="1" noChangeArrowheads="1"/>
          </p:cNvPicPr>
          <p:nvPr/>
        </p:nvPicPr>
        <p:blipFill>
          <a:blip r:embed="rId3" cstate="print"/>
          <a:srcRect/>
          <a:stretch>
            <a:fillRect/>
          </a:stretch>
        </p:blipFill>
        <p:spPr bwMode="auto">
          <a:xfrm>
            <a:off x="3656887" y="4954297"/>
            <a:ext cx="2871161" cy="1914107"/>
          </a:xfrm>
          <a:prstGeom prst="rect">
            <a:avLst/>
          </a:prstGeom>
          <a:noFill/>
        </p:spPr>
      </p:pic>
      <p:pic>
        <p:nvPicPr>
          <p:cNvPr id="1048" name="Picture 24" descr="C:\Users\WIN-7\AppData\Local\Microsoft\Windows\Temporary Internet Files\Content.IE5\0KF0RQRP\PikiWiki_Israel_32331_The_sunrise_from_one_of_the_beaches_of_Eilat[1].jpg"/>
          <p:cNvPicPr>
            <a:picLocks noChangeAspect="1" noChangeArrowheads="1"/>
          </p:cNvPicPr>
          <p:nvPr/>
        </p:nvPicPr>
        <p:blipFill>
          <a:blip r:embed="rId4"/>
          <a:srcRect/>
          <a:stretch>
            <a:fillRect/>
          </a:stretch>
        </p:blipFill>
        <p:spPr bwMode="auto">
          <a:xfrm>
            <a:off x="6672064" y="4954297"/>
            <a:ext cx="2583961" cy="1903703"/>
          </a:xfrm>
          <a:prstGeom prst="rect">
            <a:avLst/>
          </a:prstGeom>
          <a:noFill/>
        </p:spPr>
      </p:pic>
      <p:pic>
        <p:nvPicPr>
          <p:cNvPr id="4" name="Picture 2" descr="C:\Users\WIN-7\AppData\Local\Microsoft\Windows\Temporary Internet Files\Content.IE5\M3WBNI5C\PikiWiki_Israel_4284_Zin_River[1].jpg"/>
          <p:cNvPicPr>
            <a:picLocks noChangeAspect="1" noChangeArrowheads="1"/>
          </p:cNvPicPr>
          <p:nvPr/>
        </p:nvPicPr>
        <p:blipFill>
          <a:blip r:embed="rId5" cstate="print"/>
          <a:srcRect/>
          <a:stretch>
            <a:fillRect/>
          </a:stretch>
        </p:blipFill>
        <p:spPr bwMode="auto">
          <a:xfrm>
            <a:off x="9480376" y="4954298"/>
            <a:ext cx="2593690" cy="1922632"/>
          </a:xfrm>
          <a:prstGeom prst="rect">
            <a:avLst/>
          </a:prstGeom>
          <a:noFill/>
        </p:spPr>
      </p:pic>
      <p:pic>
        <p:nvPicPr>
          <p:cNvPr id="5" name="Picture 3" descr="C:\Users\WIN-7\AppData\Local\Microsoft\Windows\Temporary Internet Files\Content.IE5\0KF0RQRP\250px-Hanegev_o[1].png"/>
          <p:cNvPicPr>
            <a:picLocks noChangeAspect="1" noChangeArrowheads="1"/>
          </p:cNvPicPr>
          <p:nvPr/>
        </p:nvPicPr>
        <p:blipFill>
          <a:blip r:embed="rId6"/>
          <a:srcRect/>
          <a:stretch>
            <a:fillRect/>
          </a:stretch>
        </p:blipFill>
        <p:spPr bwMode="auto">
          <a:xfrm>
            <a:off x="0" y="1"/>
            <a:ext cx="3685313" cy="6858000"/>
          </a:xfrm>
          <a:prstGeom prst="rect">
            <a:avLst/>
          </a:prstGeom>
          <a:noFill/>
        </p:spPr>
      </p:pic>
      <p:sp>
        <p:nvSpPr>
          <p:cNvPr id="11" name="כותרת 1">
            <a:extLst>
              <a:ext uri="{FF2B5EF4-FFF2-40B4-BE49-F238E27FC236}">
                <a16:creationId xmlns="" xmlns:a16="http://schemas.microsoft.com/office/drawing/2014/main" id="{4DC10AD7-8CB0-4600-9965-0586FA68DD17}"/>
              </a:ext>
            </a:extLst>
          </p:cNvPr>
          <p:cNvSpPr txBox="1">
            <a:spLocks/>
          </p:cNvSpPr>
          <p:nvPr/>
        </p:nvSpPr>
        <p:spPr>
          <a:xfrm>
            <a:off x="2471728" y="343798"/>
            <a:ext cx="9595601" cy="2262781"/>
          </a:xfrm>
          <a:prstGeom prst="rect">
            <a:avLst/>
          </a:prstGeom>
        </p:spPr>
        <p:txBody>
          <a:bodyPr vert="horz" lIns="91440" tIns="45720" rIns="91440" bIns="45720" rtlCol="0" anchor="b">
            <a:normAutofit fontScale="90000" lnSpcReduction="10000"/>
          </a:bodyPr>
          <a:lstStyle>
            <a:lvl1pPr algn="l" defTabSz="457200" rtl="1" eaLnBrk="1" latinLnBrk="0" hangingPunct="1">
              <a:spcBef>
                <a:spcPct val="0"/>
              </a:spcBef>
              <a:buNone/>
              <a:defRPr sz="4000" b="0" kern="1200" cap="none">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r>
              <a:rPr lang="en-US" b="1" dirty="0">
                <a:latin typeface="Calibri" panose="020F0502020204030204" pitchFamily="34" charset="0"/>
              </a:rPr>
              <a:t>Southern Tour Plan Presentation to the College Commander</a:t>
            </a:r>
          </a:p>
          <a:p>
            <a:pPr algn="ctr" rtl="0"/>
            <a:endParaRPr lang="en-US" b="1" dirty="0">
              <a:latin typeface="Calibri" panose="020F0502020204030204" pitchFamily="34" charset="0"/>
            </a:endParaRPr>
          </a:p>
          <a:p>
            <a:pPr algn="ctr" rtl="0"/>
            <a:r>
              <a:rPr lang="en-US" b="1" dirty="0">
                <a:latin typeface="Calibri" panose="020F0502020204030204" pitchFamily="34" charset="0"/>
              </a:rPr>
              <a:t>25-28 / 11/2018</a:t>
            </a:r>
            <a:endParaRPr lang="he-IL" b="1"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p:txBody>
          <a:bodyPr/>
          <a:lstStyle/>
          <a:p>
            <a:endParaRPr lang="he-IL"/>
          </a:p>
        </p:txBody>
      </p:sp>
      <p:pic>
        <p:nvPicPr>
          <p:cNvPr id="3" name="תמונה 2"/>
          <p:cNvPicPr>
            <a:picLocks noChangeAspect="1"/>
          </p:cNvPicPr>
          <p:nvPr/>
        </p:nvPicPr>
        <p:blipFill>
          <a:blip r:embed="rId2"/>
          <a:stretch>
            <a:fillRect/>
          </a:stretch>
        </p:blipFill>
        <p:spPr>
          <a:xfrm>
            <a:off x="0" y="0"/>
            <a:ext cx="12360820" cy="7113836"/>
          </a:xfrm>
          <a:prstGeom prst="rect">
            <a:avLst/>
          </a:prstGeom>
        </p:spPr>
      </p:pic>
      <p:sp>
        <p:nvSpPr>
          <p:cNvPr id="5" name="כותרת 4"/>
          <p:cNvSpPr>
            <a:spLocks noGrp="1"/>
          </p:cNvSpPr>
          <p:nvPr>
            <p:ph type="title"/>
          </p:nvPr>
        </p:nvSpPr>
        <p:spPr>
          <a:xfrm>
            <a:off x="7176120" y="624110"/>
            <a:ext cx="4328492" cy="1148706"/>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b="1" dirty="0">
                <a:latin typeface="Calibri" panose="020F0502020204030204" pitchFamily="34" charset="0"/>
              </a:rPr>
              <a:t>The </a:t>
            </a:r>
            <a:r>
              <a:rPr lang="en-US" b="1" dirty="0" smtClean="0">
                <a:latin typeface="Calibri" panose="020F0502020204030204" pitchFamily="34" charset="0"/>
              </a:rPr>
              <a:t>Tour Area </a:t>
            </a:r>
            <a:r>
              <a:rPr lang="en-US" b="1" dirty="0">
                <a:latin typeface="Calibri" panose="020F0502020204030204" pitchFamily="34" charset="0"/>
              </a:rPr>
              <a:t>- Monday</a:t>
            </a:r>
            <a:endParaRPr lang="he-IL" b="1" dirty="0">
              <a:latin typeface="Calibri" panose="020F0502020204030204" pitchFamily="34" charset="0"/>
            </a:endParaRPr>
          </a:p>
        </p:txBody>
      </p:sp>
    </p:spTree>
    <p:extLst>
      <p:ext uri="{BB962C8B-B14F-4D97-AF65-F5344CB8AC3E}">
        <p14:creationId xmlns:p14="http://schemas.microsoft.com/office/powerpoint/2010/main" val="378774577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4152" y="0"/>
            <a:ext cx="9435400" cy="648072"/>
          </a:xfrm>
        </p:spPr>
        <p:txBody>
          <a:bodyPr>
            <a:normAutofit/>
          </a:bodyPr>
          <a:lstStyle/>
          <a:p>
            <a:pPr algn="ctr" rtl="0"/>
            <a:r>
              <a:rPr lang="en-US" sz="2400" b="1" dirty="0">
                <a:latin typeface="Calibri" panose="020F0502020204030204" pitchFamily="34" charset="0"/>
              </a:rPr>
              <a:t>Tuesday, 27/11/2018 - </a:t>
            </a:r>
            <a:r>
              <a:rPr lang="en-US" sz="2400" b="1" dirty="0" err="1">
                <a:latin typeface="Calibri" panose="020F0502020204030204" pitchFamily="34" charset="0"/>
              </a:rPr>
              <a:t>Dimona</a:t>
            </a:r>
            <a:r>
              <a:rPr lang="en-US" sz="2400" b="1" dirty="0">
                <a:latin typeface="Calibri" panose="020F0502020204030204" pitchFamily="34" charset="0"/>
              </a:rPr>
              <a:t> I Northern Region I </a:t>
            </a:r>
            <a:r>
              <a:rPr lang="en-US" sz="2400" b="1" dirty="0" err="1">
                <a:latin typeface="Calibri" panose="020F0502020204030204" pitchFamily="34" charset="0"/>
              </a:rPr>
              <a:t>Arara</a:t>
            </a:r>
            <a:r>
              <a:rPr lang="en-US" sz="2400" b="1" dirty="0">
                <a:latin typeface="Calibri" panose="020F0502020204030204" pitchFamily="34" charset="0"/>
              </a:rPr>
              <a:t> | </a:t>
            </a:r>
            <a:r>
              <a:rPr lang="en-US" sz="2400" b="1" dirty="0" err="1">
                <a:latin typeface="Calibri" panose="020F0502020204030204" pitchFamily="34" charset="0"/>
              </a:rPr>
              <a:t>Nevatim</a:t>
            </a:r>
            <a:endParaRPr lang="he-IL" sz="2400" b="1" dirty="0">
              <a:latin typeface="Calibri" panose="020F0502020204030204"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1779097089"/>
              </p:ext>
            </p:extLst>
          </p:nvPr>
        </p:nvGraphicFramePr>
        <p:xfrm>
          <a:off x="6151852" y="675747"/>
          <a:ext cx="5920813" cy="7944128"/>
        </p:xfrm>
        <a:graphic>
          <a:graphicData uri="http://schemas.openxmlformats.org/drawingml/2006/table">
            <a:tbl>
              <a:tblPr firstRow="1" bandRow="1">
                <a:tableStyleId>{793D81CF-94F2-401A-BA57-92F5A7B2D0C5}</a:tableStyleId>
              </a:tblPr>
              <a:tblGrid>
                <a:gridCol w="1093687">
                  <a:extLst>
                    <a:ext uri="{9D8B030D-6E8A-4147-A177-3AD203B41FA5}">
                      <a16:colId xmlns="" xmlns:a16="http://schemas.microsoft.com/office/drawing/2014/main" val="20000"/>
                    </a:ext>
                  </a:extLst>
                </a:gridCol>
                <a:gridCol w="1772114">
                  <a:extLst>
                    <a:ext uri="{9D8B030D-6E8A-4147-A177-3AD203B41FA5}">
                      <a16:colId xmlns="" xmlns:a16="http://schemas.microsoft.com/office/drawing/2014/main" val="20001"/>
                    </a:ext>
                  </a:extLst>
                </a:gridCol>
                <a:gridCol w="1772114">
                  <a:extLst>
                    <a:ext uri="{9D8B030D-6E8A-4147-A177-3AD203B41FA5}">
                      <a16:colId xmlns="" xmlns:a16="http://schemas.microsoft.com/office/drawing/2014/main" val="20002"/>
                    </a:ext>
                  </a:extLst>
                </a:gridCol>
                <a:gridCol w="1282898">
                  <a:extLst>
                    <a:ext uri="{9D8B030D-6E8A-4147-A177-3AD203B41FA5}">
                      <a16:colId xmlns="" xmlns:a16="http://schemas.microsoft.com/office/drawing/2014/main" val="20003"/>
                    </a:ext>
                  </a:extLst>
                </a:gridCol>
              </a:tblGrid>
              <a:tr h="350006">
                <a:tc>
                  <a:txBody>
                    <a:bodyPr/>
                    <a:lstStyle/>
                    <a:p>
                      <a:pPr algn="ctr" rtl="0"/>
                      <a:r>
                        <a:rPr lang="en-US" dirty="0" smtClean="0"/>
                        <a:t>Hour</a:t>
                      </a:r>
                      <a:endParaRPr lang="he-IL" dirty="0"/>
                    </a:p>
                  </a:txBody>
                  <a:tcPr>
                    <a:lnB w="12700" cap="flat" cmpd="sng" algn="ctr">
                      <a:solidFill>
                        <a:schemeClr val="tx1"/>
                      </a:solidFill>
                      <a:prstDash val="solid"/>
                      <a:round/>
                      <a:headEnd type="none" w="med" len="med"/>
                      <a:tailEnd type="none" w="med" len="med"/>
                    </a:lnB>
                  </a:tcPr>
                </a:tc>
                <a:tc>
                  <a:txBody>
                    <a:bodyPr/>
                    <a:lstStyle/>
                    <a:p>
                      <a:pPr algn="ctr" rtl="0"/>
                      <a:r>
                        <a:rPr lang="en-US" dirty="0" smtClean="0"/>
                        <a:t>Subject</a:t>
                      </a:r>
                      <a:endParaRPr lang="he-IL" dirty="0"/>
                    </a:p>
                  </a:txBody>
                  <a:tcPr>
                    <a:lnB w="12700" cap="flat" cmpd="sng" algn="ctr">
                      <a:solidFill>
                        <a:schemeClr val="tx1"/>
                      </a:solidFill>
                      <a:prstDash val="solid"/>
                      <a:round/>
                      <a:headEnd type="none" w="med" len="med"/>
                      <a:tailEnd type="none" w="med" len="med"/>
                    </a:lnB>
                  </a:tcPr>
                </a:tc>
                <a:tc>
                  <a:txBody>
                    <a:bodyPr/>
                    <a:lstStyle/>
                    <a:p>
                      <a:pPr algn="ctr" rtl="0"/>
                      <a:r>
                        <a:rPr lang="en-US" dirty="0" smtClean="0"/>
                        <a:t>Lecturer</a:t>
                      </a:r>
                      <a:endParaRPr lang="he-IL" dirty="0"/>
                    </a:p>
                  </a:txBody>
                  <a:tcPr>
                    <a:lnB w="12700" cap="flat" cmpd="sng" algn="ctr">
                      <a:solidFill>
                        <a:schemeClr val="tx1"/>
                      </a:solidFill>
                      <a:prstDash val="solid"/>
                      <a:round/>
                      <a:headEnd type="none" w="med" len="med"/>
                      <a:tailEnd type="none" w="med" len="med"/>
                    </a:lnB>
                  </a:tcPr>
                </a:tc>
                <a:tc>
                  <a:txBody>
                    <a:bodyPr/>
                    <a:lstStyle/>
                    <a:p>
                      <a:pPr algn="ctr" rtl="0"/>
                      <a:r>
                        <a:rPr lang="en-US" dirty="0" smtClean="0"/>
                        <a:t>Place</a:t>
                      </a:r>
                      <a:endParaRPr lang="he-IL"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87662">
                <a:tc>
                  <a:txBody>
                    <a:bodyPr/>
                    <a:lstStyle/>
                    <a:p>
                      <a:pPr algn="ctr" rtl="0"/>
                      <a:r>
                        <a:rPr lang="he-IL" sz="1400" dirty="0" smtClean="0"/>
                        <a:t>06:30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1" kern="1200" dirty="0" smtClean="0">
                          <a:solidFill>
                            <a:schemeClr val="dk1"/>
                          </a:solidFill>
                          <a:latin typeface="+mn-lt"/>
                          <a:ea typeface="+mn-ea"/>
                          <a:cs typeface="+mn-cs"/>
                        </a:rPr>
                        <a:t>Physical training (optional)</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kern="1200" dirty="0" smtClean="0">
                          <a:solidFill>
                            <a:schemeClr val="dk1"/>
                          </a:solidFill>
                          <a:latin typeface="+mn-lt"/>
                          <a:ea typeface="+mn-ea"/>
                          <a:cs typeface="+mn-cs"/>
                        </a:rPr>
                        <a:t>There is an indoor pool at the hotel</a:t>
                      </a:r>
                      <a:endParaRPr lang="he-IL"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t>Hotel </a:t>
                      </a:r>
                      <a:r>
                        <a:rPr lang="en-US" sz="1400" dirty="0" err="1" smtClean="0"/>
                        <a:t>Drachim</a:t>
                      </a:r>
                      <a:r>
                        <a:rPr lang="en-US" sz="1400" dirty="0" smtClean="0"/>
                        <a:t> </a:t>
                      </a:r>
                      <a:r>
                        <a:rPr lang="en-US" sz="1400" dirty="0" err="1" smtClean="0"/>
                        <a:t>Dimona</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6646">
                <a:tc>
                  <a:txBody>
                    <a:bodyPr/>
                    <a:lstStyle/>
                    <a:p>
                      <a:pPr algn="ctr" rtl="0"/>
                      <a:r>
                        <a:rPr lang="he-IL" sz="1400" dirty="0" smtClean="0"/>
                        <a:t>07:30 </a:t>
                      </a:r>
                      <a:r>
                        <a:rPr lang="he-IL" sz="1400" dirty="0" smtClean="0"/>
                        <a:t>08:30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1" dirty="0" smtClean="0"/>
                        <a:t>Breakfast</a:t>
                      </a:r>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t>Hotel </a:t>
                      </a:r>
                      <a:r>
                        <a:rPr lang="en-US" sz="1400" dirty="0" err="1" smtClean="0"/>
                        <a:t>Drachim</a:t>
                      </a:r>
                      <a:r>
                        <a:rPr lang="en-US" sz="1400" dirty="0" smtClean="0"/>
                        <a:t> </a:t>
                      </a:r>
                      <a:r>
                        <a:rPr lang="en-US" sz="1400" dirty="0" err="1" smtClean="0"/>
                        <a:t>Dimona</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34829">
                <a:tc>
                  <a:txBody>
                    <a:bodyPr/>
                    <a:lstStyle/>
                    <a:p>
                      <a:pPr algn="ctr" rtl="0"/>
                      <a:r>
                        <a:rPr lang="he-IL" sz="1400" dirty="0" smtClean="0"/>
                        <a:t>08:30 </a:t>
                      </a:r>
                      <a:r>
                        <a:rPr lang="he-IL" sz="1400" dirty="0" smtClean="0"/>
                        <a:t>09:30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1" baseline="0" dirty="0" smtClean="0"/>
                        <a:t>Overview - Challenges of the Southern Region</a:t>
                      </a:r>
                    </a:p>
                    <a:p>
                      <a:pPr algn="ctr" rtl="0"/>
                      <a:r>
                        <a:rPr lang="en-US" sz="1400" b="1" baseline="0" dirty="0" smtClean="0"/>
                        <a:t>Social security echelon</a:t>
                      </a:r>
                      <a:endParaRPr lang="he-IL" sz="14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400" b="1" kern="1200" baseline="0" dirty="0" smtClean="0">
                          <a:solidFill>
                            <a:schemeClr val="dk1"/>
                          </a:solidFill>
                          <a:latin typeface="+mn-lt"/>
                          <a:ea typeface="+mn-ea"/>
                          <a:cs typeface="+mn-cs"/>
                        </a:rPr>
                        <a:t>Commander of the Southern District - Moti Cohen</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smtClean="0"/>
                        <a:t>conference hall Hotel </a:t>
                      </a:r>
                      <a:r>
                        <a:rPr lang="en-US" sz="1400" dirty="0" err="1" smtClean="0"/>
                        <a:t>Drachim</a:t>
                      </a:r>
                      <a:r>
                        <a:rPr lang="en-US" sz="1400" dirty="0" smtClean="0"/>
                        <a:t> </a:t>
                      </a:r>
                      <a:r>
                        <a:rPr lang="en-US" sz="1400" dirty="0" err="1" smtClean="0"/>
                        <a:t>Dimona</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38226">
                <a:tc>
                  <a:txBody>
                    <a:bodyPr/>
                    <a:lstStyle/>
                    <a:p>
                      <a:pPr algn="ctr" rtl="0"/>
                      <a:r>
                        <a:rPr lang="he-IL" sz="1400" dirty="0" smtClean="0"/>
                        <a:t>09:30 </a:t>
                      </a:r>
                      <a:r>
                        <a:rPr lang="he-IL" sz="1400" dirty="0" smtClean="0"/>
                        <a:t>10:00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err="1" smtClean="0"/>
                        <a:t>En</a:t>
                      </a:r>
                      <a:r>
                        <a:rPr lang="en-US" sz="1400" b="1" dirty="0" smtClean="0"/>
                        <a:t> Route to </a:t>
                      </a:r>
                      <a:r>
                        <a:rPr lang="en-US" sz="1400" b="1" kern="1200" baseline="0" dirty="0" smtClean="0">
                          <a:solidFill>
                            <a:schemeClr val="dk1"/>
                          </a:solidFill>
                          <a:latin typeface="+mn-lt"/>
                          <a:ea typeface="+mn-ea"/>
                          <a:cs typeface="+mn-cs"/>
                        </a:rPr>
                        <a:t>the Nuclear Research Institute</a:t>
                      </a:r>
                      <a:endParaRPr lang="he-IL" sz="1400" b="1" kern="1200" baseline="0" dirty="0" smtClean="0">
                        <a:solidFill>
                          <a:schemeClr val="dk1"/>
                        </a:solidFill>
                        <a:latin typeface="+mn-lt"/>
                        <a:ea typeface="+mn-ea"/>
                        <a:cs typeface="+mn-cs"/>
                      </a:endParaRPr>
                    </a:p>
                    <a:p>
                      <a:pPr algn="ctr" rtl="0"/>
                      <a:endParaRPr lang="he-IL" sz="1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750848">
                <a:tc>
                  <a:txBody>
                    <a:bodyPr/>
                    <a:lstStyle/>
                    <a:p>
                      <a:pPr algn="ctr" rtl="0"/>
                      <a:r>
                        <a:rPr lang="he-IL" sz="1400" dirty="0" smtClean="0"/>
                        <a:t>10:0012:00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t>Nuclear Research Institute tour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t>  </a:t>
                      </a:r>
                      <a:r>
                        <a:rPr lang="en-US" sz="1400" b="1" dirty="0" err="1" smtClean="0"/>
                        <a:t>Rotem</a:t>
                      </a:r>
                      <a:r>
                        <a:rPr lang="en-US" sz="1400" b="1" dirty="0" smtClean="0"/>
                        <a:t> 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t>Socio-economic security echelon</a:t>
                      </a:r>
                      <a:endParaRPr lang="he-IL" sz="14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he-IL" sz="1400" b="1" kern="1200" baseline="0" dirty="0" smtClean="0">
                          <a:solidFill>
                            <a:schemeClr val="dk1"/>
                          </a:solidFill>
                          <a:latin typeface="+mn-lt"/>
                          <a:ea typeface="+mn-ea"/>
                          <a:cs typeface="+mn-cs"/>
                        </a:rPr>
                        <a:t> </a:t>
                      </a:r>
                      <a:r>
                        <a:rPr lang="en-US" sz="1400" b="1" kern="1200" baseline="0" dirty="0" smtClean="0">
                          <a:solidFill>
                            <a:schemeClr val="dk1"/>
                          </a:solidFill>
                          <a:latin typeface="+mn-lt"/>
                          <a:ea typeface="+mn-ea"/>
                          <a:cs typeface="+mn-cs"/>
                        </a:rPr>
                        <a:t>Head of the Nuclear Research Institute</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mn-cs"/>
                        </a:rPr>
                        <a:t>Nuclear Research Institute</a:t>
                      </a:r>
                      <a:endParaRPr lang="he-IL" sz="1400" b="0" kern="1200" baseline="0" dirty="0" smtClean="0">
                        <a:solidFill>
                          <a:schemeClr val="dk1"/>
                        </a:solidFill>
                        <a:latin typeface="+mn-lt"/>
                        <a:ea typeface="+mn-ea"/>
                        <a:cs typeface="+mn-cs"/>
                      </a:endParaRPr>
                    </a:p>
                    <a:p>
                      <a:pPr algn="ctr" rtl="0"/>
                      <a:r>
                        <a:rPr lang="en-US" sz="1400" b="0" kern="1200" dirty="0" err="1" smtClean="0">
                          <a:solidFill>
                            <a:schemeClr val="dk1"/>
                          </a:solidFill>
                          <a:latin typeface="+mn-lt"/>
                          <a:ea typeface="+mn-ea"/>
                          <a:cs typeface="+mn-cs"/>
                        </a:rPr>
                        <a:t>Dimona</a:t>
                      </a:r>
                      <a:r>
                        <a:rPr lang="en-US" sz="1400" b="0" kern="1200" dirty="0" smtClean="0">
                          <a:solidFill>
                            <a:schemeClr val="dk1"/>
                          </a:solidFill>
                          <a:latin typeface="+mn-lt"/>
                          <a:ea typeface="+mn-ea"/>
                          <a:cs typeface="+mn-cs"/>
                        </a:rPr>
                        <a:t>  / </a:t>
                      </a:r>
                      <a:r>
                        <a:rPr lang="en-US" sz="1400" b="0" kern="1200" dirty="0" err="1" smtClean="0">
                          <a:solidFill>
                            <a:schemeClr val="dk1"/>
                          </a:solidFill>
                          <a:latin typeface="+mn-lt"/>
                          <a:ea typeface="+mn-ea"/>
                          <a:cs typeface="+mn-cs"/>
                        </a:rPr>
                        <a:t>Rotem</a:t>
                      </a:r>
                      <a:r>
                        <a:rPr lang="en-US" sz="1400" b="0" kern="1200" dirty="0" smtClean="0">
                          <a:solidFill>
                            <a:schemeClr val="dk1"/>
                          </a:solidFill>
                          <a:latin typeface="+mn-lt"/>
                          <a:ea typeface="+mn-ea"/>
                          <a:cs typeface="+mn-cs"/>
                        </a:rPr>
                        <a:t> plant</a:t>
                      </a:r>
                      <a:endParaRPr lang="he-IL" sz="14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750848">
                <a:tc>
                  <a:txBody>
                    <a:bodyPr/>
                    <a:lstStyle/>
                    <a:p>
                      <a:pPr algn="ctr" rtl="0"/>
                      <a:r>
                        <a:rPr lang="he-IL" sz="1400" dirty="0" smtClean="0"/>
                        <a:t>12:00 </a:t>
                      </a:r>
                      <a:r>
                        <a:rPr lang="he-IL" sz="1400" dirty="0" smtClean="0"/>
                        <a:t>13:00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1" kern="1200" dirty="0" smtClean="0">
                          <a:solidFill>
                            <a:schemeClr val="dk1"/>
                          </a:solidFill>
                          <a:latin typeface="+mn-lt"/>
                          <a:ea typeface="+mn-ea"/>
                          <a:cs typeface="+mn-cs"/>
                        </a:rPr>
                        <a:t>Lunch</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he-IL"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kern="1200" baseline="0" dirty="0" smtClean="0">
                          <a:solidFill>
                            <a:schemeClr val="dk1"/>
                          </a:solidFill>
                          <a:latin typeface="+mn-lt"/>
                          <a:ea typeface="+mn-ea"/>
                          <a:cs typeface="+mn-cs"/>
                        </a:rPr>
                        <a:t>Nuclear Research Institute</a:t>
                      </a:r>
                      <a:endParaRPr lang="he-IL" sz="1400" b="0" kern="1200" baseline="0" dirty="0" smtClean="0">
                        <a:solidFill>
                          <a:schemeClr val="dk1"/>
                        </a:solidFill>
                        <a:latin typeface="+mn-lt"/>
                        <a:ea typeface="+mn-ea"/>
                        <a:cs typeface="+mn-cs"/>
                      </a:endParaRPr>
                    </a:p>
                    <a:p>
                      <a:pPr algn="ctr" rtl="0"/>
                      <a:r>
                        <a:rPr lang="en-US" sz="1400" b="0" kern="1200" dirty="0" err="1" smtClean="0">
                          <a:solidFill>
                            <a:schemeClr val="dk1"/>
                          </a:solidFill>
                          <a:latin typeface="+mn-lt"/>
                          <a:ea typeface="+mn-ea"/>
                          <a:cs typeface="+mn-cs"/>
                        </a:rPr>
                        <a:t>Dimona</a:t>
                      </a:r>
                      <a:r>
                        <a:rPr lang="en-US" sz="1400" b="0" kern="1200" dirty="0" smtClean="0">
                          <a:solidFill>
                            <a:schemeClr val="dk1"/>
                          </a:solidFill>
                          <a:latin typeface="+mn-lt"/>
                          <a:ea typeface="+mn-ea"/>
                          <a:cs typeface="+mn-cs"/>
                        </a:rPr>
                        <a:t>  / </a:t>
                      </a:r>
                      <a:r>
                        <a:rPr lang="en-US" sz="1400" b="0" kern="1200" dirty="0" err="1" smtClean="0">
                          <a:solidFill>
                            <a:schemeClr val="dk1"/>
                          </a:solidFill>
                          <a:latin typeface="+mn-lt"/>
                          <a:ea typeface="+mn-ea"/>
                          <a:cs typeface="+mn-cs"/>
                        </a:rPr>
                        <a:t>Rotem</a:t>
                      </a:r>
                      <a:r>
                        <a:rPr lang="en-US" sz="1400" b="0" kern="1200" dirty="0" smtClean="0">
                          <a:solidFill>
                            <a:schemeClr val="dk1"/>
                          </a:solidFill>
                          <a:latin typeface="+mn-lt"/>
                          <a:ea typeface="+mn-ea"/>
                          <a:cs typeface="+mn-cs"/>
                        </a:rPr>
                        <a:t> plant</a:t>
                      </a:r>
                      <a:endParaRPr lang="he-IL" sz="1400" b="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750848">
                <a:tc>
                  <a:txBody>
                    <a:bodyPr/>
                    <a:lstStyle/>
                    <a:p>
                      <a:pPr algn="ctr" rtl="0"/>
                      <a:r>
                        <a:rPr lang="he-IL" sz="1400" dirty="0" smtClean="0"/>
                        <a:t>13:00 13:30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b="1" kern="1200" dirty="0" smtClean="0">
                          <a:solidFill>
                            <a:schemeClr val="dk1"/>
                          </a:solidFill>
                          <a:latin typeface="+mn-lt"/>
                          <a:ea typeface="+mn-ea"/>
                          <a:cs typeface="+mn-cs"/>
                        </a:rPr>
                        <a:t>Trip to </a:t>
                      </a:r>
                      <a:r>
                        <a:rPr lang="en-US" sz="1400" b="1" kern="1200" dirty="0" err="1" smtClean="0">
                          <a:solidFill>
                            <a:schemeClr val="dk1"/>
                          </a:solidFill>
                          <a:latin typeface="+mn-lt"/>
                          <a:ea typeface="+mn-ea"/>
                          <a:cs typeface="+mn-cs"/>
                        </a:rPr>
                        <a:t>Arara</a:t>
                      </a:r>
                      <a:endParaRPr lang="he-IL" sz="1400" b="1"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750848">
                <a:tc>
                  <a:txBody>
                    <a:bodyPr/>
                    <a:lstStyle/>
                    <a:p>
                      <a:pPr algn="ctr" rtl="0"/>
                      <a:r>
                        <a:rPr lang="he-IL" sz="1400" dirty="0" smtClean="0"/>
                        <a:t>13:30</a:t>
                      </a:r>
                      <a:r>
                        <a:rPr lang="he-IL" sz="1400" baseline="0" dirty="0" smtClean="0"/>
                        <a:t> </a:t>
                      </a:r>
                      <a:r>
                        <a:rPr lang="he-IL" sz="1400" baseline="0" dirty="0" smtClean="0"/>
                        <a:t>14:30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dk1"/>
                          </a:solidFill>
                        </a:rPr>
                        <a:t>Bedouins in the Negev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dk1"/>
                          </a:solidFill>
                        </a:rPr>
                        <a:t>Socio-economic security echelon</a:t>
                      </a:r>
                      <a:endParaRPr lang="he-IL" sz="1400" b="1" dirty="0" smtClean="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400" b="1" dirty="0" smtClean="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sz="1400" dirty="0" err="1" smtClean="0"/>
                        <a:t>Arara</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1090271799"/>
              </p:ext>
            </p:extLst>
          </p:nvPr>
        </p:nvGraphicFramePr>
        <p:xfrm>
          <a:off x="191343" y="683918"/>
          <a:ext cx="5716421" cy="6659208"/>
        </p:xfrm>
        <a:graphic>
          <a:graphicData uri="http://schemas.openxmlformats.org/drawingml/2006/table">
            <a:tbl>
              <a:tblPr firstRow="1" bandRow="1">
                <a:tableStyleId>{793D81CF-94F2-401A-BA57-92F5A7B2D0C5}</a:tableStyleId>
              </a:tblPr>
              <a:tblGrid>
                <a:gridCol w="1029134">
                  <a:extLst>
                    <a:ext uri="{9D8B030D-6E8A-4147-A177-3AD203B41FA5}">
                      <a16:colId xmlns="" xmlns:a16="http://schemas.microsoft.com/office/drawing/2014/main" val="20000"/>
                    </a:ext>
                  </a:extLst>
                </a:gridCol>
                <a:gridCol w="1669088">
                  <a:extLst>
                    <a:ext uri="{9D8B030D-6E8A-4147-A177-3AD203B41FA5}">
                      <a16:colId xmlns="" xmlns:a16="http://schemas.microsoft.com/office/drawing/2014/main" val="20001"/>
                    </a:ext>
                  </a:extLst>
                </a:gridCol>
                <a:gridCol w="1669088">
                  <a:extLst>
                    <a:ext uri="{9D8B030D-6E8A-4147-A177-3AD203B41FA5}">
                      <a16:colId xmlns="" xmlns:a16="http://schemas.microsoft.com/office/drawing/2014/main" val="20002"/>
                    </a:ext>
                  </a:extLst>
                </a:gridCol>
                <a:gridCol w="1349111">
                  <a:extLst>
                    <a:ext uri="{9D8B030D-6E8A-4147-A177-3AD203B41FA5}">
                      <a16:colId xmlns="" xmlns:a16="http://schemas.microsoft.com/office/drawing/2014/main" val="20003"/>
                    </a:ext>
                  </a:extLst>
                </a:gridCol>
              </a:tblGrid>
              <a:tr h="387977">
                <a:tc>
                  <a:txBody>
                    <a:bodyPr/>
                    <a:lstStyle/>
                    <a:p>
                      <a:pPr algn="ctr" rtl="1"/>
                      <a:r>
                        <a:rPr lang="en-US" dirty="0" smtClean="0"/>
                        <a:t>Hour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Subject</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Lecturer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Place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84897">
                <a:tc>
                  <a:txBody>
                    <a:bodyPr/>
                    <a:lstStyle/>
                    <a:p>
                      <a:pPr algn="l" rtl="0"/>
                      <a:r>
                        <a:rPr lang="he-IL" sz="1400" dirty="0" smtClean="0"/>
                        <a:t>14:3014:45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dk1"/>
                          </a:solidFill>
                          <a:latin typeface="+mn-lt"/>
                          <a:ea typeface="+mn-ea"/>
                          <a:cs typeface="+mn-cs"/>
                        </a:rPr>
                        <a:t>Traveling to the </a:t>
                      </a:r>
                      <a:r>
                        <a:rPr lang="en-US" sz="1400" b="1" kern="1200" dirty="0" err="1" smtClean="0">
                          <a:solidFill>
                            <a:schemeClr val="dk1"/>
                          </a:solidFill>
                          <a:latin typeface="+mn-lt"/>
                          <a:ea typeface="+mn-ea"/>
                          <a:cs typeface="+mn-cs"/>
                        </a:rPr>
                        <a:t>Nevatim</a:t>
                      </a:r>
                      <a:r>
                        <a:rPr lang="en-US" sz="1400" b="1" kern="1200" dirty="0" smtClean="0">
                          <a:solidFill>
                            <a:schemeClr val="dk1"/>
                          </a:solidFill>
                          <a:latin typeface="+mn-lt"/>
                          <a:ea typeface="+mn-ea"/>
                          <a:cs typeface="+mn-cs"/>
                        </a:rPr>
                        <a:t> base</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19790">
                <a:tc>
                  <a:txBody>
                    <a:bodyPr/>
                    <a:lstStyle/>
                    <a:p>
                      <a:pPr algn="l" rtl="0"/>
                      <a:r>
                        <a:rPr lang="he-IL" sz="1400" dirty="0" smtClean="0"/>
                        <a:t>14:45 </a:t>
                      </a:r>
                      <a:r>
                        <a:rPr lang="he-IL" sz="1400" dirty="0" smtClean="0"/>
                        <a:t>16:45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dk1"/>
                          </a:solidFill>
                        </a:rPr>
                        <a:t>Tour + Overview at the </a:t>
                      </a:r>
                      <a:r>
                        <a:rPr lang="en-US" sz="1400" b="1" dirty="0" err="1" smtClean="0">
                          <a:solidFill>
                            <a:schemeClr val="dk1"/>
                          </a:solidFill>
                        </a:rPr>
                        <a:t>Nevatim</a:t>
                      </a:r>
                      <a:r>
                        <a:rPr lang="en-US" sz="1400" b="1" dirty="0" smtClean="0">
                          <a:solidFill>
                            <a:schemeClr val="dk1"/>
                          </a:solidFill>
                        </a:rPr>
                        <a:t> Base - Socio-economic security echelon</a:t>
                      </a:r>
                      <a:endParaRPr lang="he-IL" sz="1400" b="1" dirty="0" smtClean="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tx1"/>
                          </a:solidFill>
                          <a:latin typeface="+mn-lt"/>
                          <a:ea typeface="+mn-ea"/>
                          <a:cs typeface="+mn-cs"/>
                        </a:rPr>
                        <a:t>MG of the </a:t>
                      </a:r>
                      <a:r>
                        <a:rPr lang="en-US" sz="1400" b="1" kern="1200" dirty="0" err="1" smtClean="0">
                          <a:solidFill>
                            <a:schemeClr val="tx1"/>
                          </a:solidFill>
                          <a:latin typeface="+mn-lt"/>
                          <a:ea typeface="+mn-ea"/>
                          <a:cs typeface="+mn-cs"/>
                        </a:rPr>
                        <a:t>Nevatim</a:t>
                      </a:r>
                      <a:r>
                        <a:rPr lang="en-US" sz="1400" b="1" kern="1200" dirty="0" smtClean="0">
                          <a:solidFill>
                            <a:schemeClr val="tx1"/>
                          </a:solidFill>
                          <a:latin typeface="+mn-lt"/>
                          <a:ea typeface="+mn-ea"/>
                          <a:cs typeface="+mn-cs"/>
                        </a:rPr>
                        <a:t> Base - Brigadier General </a:t>
                      </a:r>
                      <a:r>
                        <a:rPr lang="en-US" sz="1400" b="1" kern="1200" dirty="0" err="1" smtClean="0">
                          <a:solidFill>
                            <a:schemeClr val="tx1"/>
                          </a:solidFill>
                          <a:latin typeface="+mn-lt"/>
                          <a:ea typeface="+mn-ea"/>
                          <a:cs typeface="+mn-cs"/>
                        </a:rPr>
                        <a:t>Eyal</a:t>
                      </a:r>
                      <a:r>
                        <a:rPr lang="en-US" sz="1400" b="1" kern="1200" dirty="0" smtClean="0">
                          <a:solidFill>
                            <a:schemeClr val="tx1"/>
                          </a:solidFill>
                          <a:latin typeface="+mn-lt"/>
                          <a:ea typeface="+mn-ea"/>
                          <a:cs typeface="+mn-cs"/>
                        </a:rPr>
                        <a:t> </a:t>
                      </a:r>
                      <a:r>
                        <a:rPr lang="en-US" sz="1400" b="1" kern="1200" dirty="0" err="1" smtClean="0">
                          <a:solidFill>
                            <a:schemeClr val="tx1"/>
                          </a:solidFill>
                          <a:latin typeface="+mn-lt"/>
                          <a:ea typeface="+mn-ea"/>
                          <a:cs typeface="+mn-cs"/>
                        </a:rPr>
                        <a:t>Grinboym</a:t>
                      </a:r>
                      <a:endParaRPr lang="en-US" sz="1400" b="1" kern="1200" dirty="0" smtClean="0">
                        <a:solidFill>
                          <a:schemeClr val="tx1"/>
                        </a:solidFill>
                        <a:latin typeface="+mn-lt"/>
                        <a:ea typeface="+mn-ea"/>
                        <a:cs typeface="+mn-cs"/>
                      </a:endParaRPr>
                    </a:p>
                    <a:p>
                      <a:pPr algn="l" rtl="0"/>
                      <a:r>
                        <a:rPr lang="en-US" sz="1400" b="1" kern="1200" dirty="0" smtClean="0">
                          <a:solidFill>
                            <a:schemeClr val="tx1"/>
                          </a:solidFill>
                          <a:latin typeface="+mn-lt"/>
                          <a:ea typeface="+mn-ea"/>
                          <a:cs typeface="+mn-cs"/>
                        </a:rPr>
                        <a:t>Director l of the Negev Council - Johann </a:t>
                      </a:r>
                      <a:r>
                        <a:rPr lang="en-US" sz="1400" b="1" kern="1200" dirty="0" err="1" smtClean="0">
                          <a:solidFill>
                            <a:schemeClr val="tx1"/>
                          </a:solidFill>
                          <a:latin typeface="+mn-lt"/>
                          <a:ea typeface="+mn-ea"/>
                          <a:cs typeface="+mn-cs"/>
                        </a:rPr>
                        <a:t>Atlan</a:t>
                      </a:r>
                      <a:endParaRPr lang="he-IL"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err="1" smtClean="0">
                          <a:solidFill>
                            <a:schemeClr val="dk1"/>
                          </a:solidFill>
                          <a:latin typeface="+mn-lt"/>
                          <a:ea typeface="+mn-ea"/>
                          <a:cs typeface="+mn-cs"/>
                        </a:rPr>
                        <a:t>Nevatim</a:t>
                      </a:r>
                      <a:r>
                        <a:rPr lang="en-US" sz="1400" b="1" kern="1200" dirty="0" smtClean="0">
                          <a:solidFill>
                            <a:schemeClr val="dk1"/>
                          </a:solidFill>
                          <a:latin typeface="+mn-lt"/>
                          <a:ea typeface="+mn-ea"/>
                          <a:cs typeface="+mn-cs"/>
                        </a:rPr>
                        <a:t> base</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78959">
                <a:tc>
                  <a:txBody>
                    <a:bodyPr/>
                    <a:lstStyle/>
                    <a:p>
                      <a:pPr algn="l" rtl="0"/>
                      <a:r>
                        <a:rPr lang="he-IL" sz="1400" dirty="0" smtClean="0"/>
                        <a:t>17:00 </a:t>
                      </a:r>
                      <a:r>
                        <a:rPr lang="he-IL" sz="1400" dirty="0" smtClean="0"/>
                        <a:t>17:30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t>Flight to </a:t>
                      </a:r>
                      <a:r>
                        <a:rPr lang="en-US" sz="1400" b="1" dirty="0" err="1" smtClean="0"/>
                        <a:t>Eilat</a:t>
                      </a:r>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64844">
                <a:tc>
                  <a:txBody>
                    <a:bodyPr/>
                    <a:lstStyle/>
                    <a:p>
                      <a:pPr algn="l" rtl="0"/>
                      <a:r>
                        <a:rPr lang="he-IL" sz="1400" dirty="0" smtClean="0"/>
                        <a:t>17:30</a:t>
                      </a:r>
                      <a:r>
                        <a:rPr lang="he-IL" sz="1400" baseline="0" dirty="0" smtClean="0"/>
                        <a:t> </a:t>
                      </a:r>
                      <a:r>
                        <a:rPr lang="he-IL" sz="1400" baseline="0" dirty="0" smtClean="0"/>
                        <a:t>19:30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t>Travel to the hotel, organize in rooms</a:t>
                      </a:r>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err="1" smtClean="0"/>
                        <a:t>Eilat</a:t>
                      </a:r>
                      <a:r>
                        <a:rPr lang="en-US" sz="1400" dirty="0" smtClean="0"/>
                        <a:t> - The Nova Hotel</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63072">
                <a:tc>
                  <a:txBody>
                    <a:bodyPr/>
                    <a:lstStyle/>
                    <a:p>
                      <a:pPr algn="l" rtl="0"/>
                      <a:r>
                        <a:rPr lang="he-IL" sz="1400" kern="1200" dirty="0" smtClean="0">
                          <a:solidFill>
                            <a:schemeClr val="dk1"/>
                          </a:solidFill>
                          <a:latin typeface="+mn-lt"/>
                          <a:ea typeface="+mn-ea"/>
                          <a:cs typeface="+mn-cs"/>
                        </a:rPr>
                        <a:t>19:30 </a:t>
                      </a:r>
                      <a:r>
                        <a:rPr lang="he-IL" sz="1400" kern="1200" dirty="0" smtClean="0">
                          <a:solidFill>
                            <a:schemeClr val="dk1"/>
                          </a:solidFill>
                          <a:latin typeface="+mn-lt"/>
                          <a:ea typeface="+mn-ea"/>
                          <a:cs typeface="+mn-cs"/>
                        </a:rPr>
                        <a:t>20:00</a:t>
                      </a:r>
                      <a:endParaRPr lang="he-IL"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dk1"/>
                          </a:solidFill>
                          <a:latin typeface="+mn-lt"/>
                          <a:ea typeface="+mn-ea"/>
                          <a:cs typeface="+mn-cs"/>
                        </a:rPr>
                        <a:t>Team Processing</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kern="1200" dirty="0" err="1" smtClean="0">
                          <a:solidFill>
                            <a:schemeClr val="dk1"/>
                          </a:solidFill>
                          <a:latin typeface="+mn-lt"/>
                          <a:ea typeface="+mn-ea"/>
                          <a:cs typeface="+mn-cs"/>
                        </a:rPr>
                        <a:t>Eilat</a:t>
                      </a:r>
                      <a:r>
                        <a:rPr lang="en-US" sz="1400" kern="1200" dirty="0" smtClean="0">
                          <a:solidFill>
                            <a:schemeClr val="dk1"/>
                          </a:solidFill>
                          <a:latin typeface="+mn-lt"/>
                          <a:ea typeface="+mn-ea"/>
                          <a:cs typeface="+mn-cs"/>
                        </a:rPr>
                        <a:t> - The Nova Hotel</a:t>
                      </a:r>
                      <a:endParaRPr lang="he-IL"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69399">
                <a:tc>
                  <a:txBody>
                    <a:bodyPr/>
                    <a:lstStyle/>
                    <a:p>
                      <a:pPr algn="l" rtl="0"/>
                      <a:r>
                        <a:rPr lang="he-IL" sz="1400" dirty="0" smtClean="0"/>
                        <a:t>17:30 </a:t>
                      </a:r>
                      <a:r>
                        <a:rPr lang="he-IL" sz="1400" dirty="0" smtClean="0"/>
                        <a:t>19:30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t>Traveling to the hotel in </a:t>
                      </a:r>
                      <a:r>
                        <a:rPr lang="en-US" sz="1400" b="1" dirty="0" err="1" smtClean="0"/>
                        <a:t>Dimona</a:t>
                      </a:r>
                      <a:r>
                        <a:rPr lang="en-US" sz="1400" b="1" dirty="0" smtClean="0"/>
                        <a:t> + regrouping</a:t>
                      </a:r>
                      <a:endParaRPr lang="he-IL"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err="1" smtClean="0"/>
                        <a:t>Eilat</a:t>
                      </a:r>
                      <a:r>
                        <a:rPr lang="en-US" sz="1400" dirty="0" smtClean="0"/>
                        <a:t> - The Nova Hotel</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69399">
                <a:tc>
                  <a:txBody>
                    <a:bodyPr/>
                    <a:lstStyle/>
                    <a:p>
                      <a:pPr algn="l" rtl="0"/>
                      <a:r>
                        <a:rPr lang="he-IL" sz="1400" dirty="0" smtClean="0"/>
                        <a:t>19:30 </a:t>
                      </a:r>
                      <a:r>
                        <a:rPr lang="he-IL" sz="1400" dirty="0" smtClean="0"/>
                        <a:t>20:00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rgbClr val="FF0000"/>
                          </a:solidFill>
                          <a:latin typeface="+mn-lt"/>
                          <a:ea typeface="+mn-ea"/>
                          <a:cs typeface="+mn-cs"/>
                        </a:rPr>
                        <a:t>Team Processing</a:t>
                      </a:r>
                      <a:endParaRPr lang="he-IL" sz="1400" b="1"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smtClean="0"/>
                        <a:t>Eilat</a:t>
                      </a:r>
                      <a:r>
                        <a:rPr lang="en-US" sz="1400" dirty="0" smtClean="0"/>
                        <a:t> - The Nova Hotel</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399">
                <a:tc>
                  <a:txBody>
                    <a:bodyPr/>
                    <a:lstStyle/>
                    <a:p>
                      <a:pPr algn="l" rtl="0"/>
                      <a:r>
                        <a:rPr lang="he-IL" sz="1400" dirty="0" smtClean="0"/>
                        <a:t>20:00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solidFill>
                            <a:srgbClr val="FF0000"/>
                          </a:solidFill>
                        </a:rPr>
                        <a:t>Dinner and Free evening</a:t>
                      </a:r>
                      <a:endParaRPr lang="he-IL"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solidFill>
                            <a:srgbClr val="FF0000"/>
                          </a:solidFill>
                        </a:rPr>
                        <a:t>Check out dinner option at the restaurant</a:t>
                      </a:r>
                      <a:endParaRPr lang="he-IL"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err="1" smtClean="0"/>
                        <a:t>Eilat</a:t>
                      </a:r>
                      <a:r>
                        <a:rPr lang="en-US" sz="1400" dirty="0" smtClean="0"/>
                        <a:t> - The Nova Hotel</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143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30795" y="-248"/>
            <a:ext cx="12161205" cy="7101656"/>
          </a:xfrm>
          <a:prstGeom prst="rect">
            <a:avLst/>
          </a:prstGeom>
        </p:spPr>
      </p:pic>
      <p:sp>
        <p:nvSpPr>
          <p:cNvPr id="5" name="כותרת 4"/>
          <p:cNvSpPr>
            <a:spLocks noGrp="1"/>
          </p:cNvSpPr>
          <p:nvPr>
            <p:ph type="title"/>
          </p:nvPr>
        </p:nvSpPr>
        <p:spPr>
          <a:xfrm>
            <a:off x="7176120" y="624110"/>
            <a:ext cx="4392488" cy="1148706"/>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b="1" dirty="0" smtClean="0">
                <a:latin typeface="Calibri" panose="020F0502020204030204" pitchFamily="34" charset="0"/>
              </a:rPr>
              <a:t>From the Tour -Tuesday</a:t>
            </a:r>
            <a:endParaRPr lang="he-IL" b="1" dirty="0">
              <a:latin typeface="Calibri" panose="020F0502020204030204" pitchFamily="34" charset="0"/>
            </a:endParaRPr>
          </a:p>
        </p:txBody>
      </p:sp>
      <p:pic>
        <p:nvPicPr>
          <p:cNvPr id="6" name="תמונה 5"/>
          <p:cNvPicPr>
            <a:picLocks noChangeAspect="1"/>
          </p:cNvPicPr>
          <p:nvPr/>
        </p:nvPicPr>
        <p:blipFill>
          <a:blip r:embed="rId3"/>
          <a:stretch>
            <a:fillRect/>
          </a:stretch>
        </p:blipFill>
        <p:spPr>
          <a:xfrm>
            <a:off x="623392" y="4149080"/>
            <a:ext cx="2874268" cy="2077784"/>
          </a:xfrm>
          <a:prstGeom prst="rect">
            <a:avLst/>
          </a:prstGeom>
          <a:ln w="57150">
            <a:solidFill>
              <a:schemeClr val="tx1"/>
            </a:solidFill>
          </a:ln>
        </p:spPr>
      </p:pic>
    </p:spTree>
    <p:extLst>
      <p:ext uri="{BB962C8B-B14F-4D97-AF65-F5344CB8AC3E}">
        <p14:creationId xmlns:p14="http://schemas.microsoft.com/office/powerpoint/2010/main" val="237248213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5360" y="35846"/>
            <a:ext cx="11593288" cy="648072"/>
          </a:xfrm>
        </p:spPr>
        <p:txBody>
          <a:bodyPr>
            <a:normAutofit/>
          </a:bodyPr>
          <a:lstStyle/>
          <a:p>
            <a:pPr algn="ctr" rtl="0"/>
            <a:r>
              <a:rPr lang="en-US" sz="2700" b="1" dirty="0"/>
              <a:t>Thursday, 28/11/2018 - Peace Boundaries, infiltrators, Red Sea, </a:t>
            </a:r>
            <a:r>
              <a:rPr lang="en-US" sz="2700" b="1" dirty="0" err="1"/>
              <a:t>Eilat</a:t>
            </a:r>
            <a:endParaRPr lang="he-IL" sz="2700" b="1" dirty="0"/>
          </a:p>
        </p:txBody>
      </p:sp>
      <p:graphicFrame>
        <p:nvGraphicFramePr>
          <p:cNvPr id="7" name="טבלה 6"/>
          <p:cNvGraphicFramePr>
            <a:graphicFrameLocks noGrp="1"/>
          </p:cNvGraphicFramePr>
          <p:nvPr>
            <p:extLst>
              <p:ext uri="{D42A27DB-BD31-4B8C-83A1-F6EECF244321}">
                <p14:modId xmlns:p14="http://schemas.microsoft.com/office/powerpoint/2010/main" val="558253729"/>
              </p:ext>
            </p:extLst>
          </p:nvPr>
        </p:nvGraphicFramePr>
        <p:xfrm>
          <a:off x="6161181" y="785794"/>
          <a:ext cx="6030819" cy="7468425"/>
        </p:xfrm>
        <a:graphic>
          <a:graphicData uri="http://schemas.openxmlformats.org/drawingml/2006/table">
            <a:tbl>
              <a:tblPr firstRow="1" bandRow="1">
                <a:tableStyleId>{793D81CF-94F2-401A-BA57-92F5A7B2D0C5}</a:tableStyleId>
              </a:tblPr>
              <a:tblGrid>
                <a:gridCol w="1114007">
                  <a:extLst>
                    <a:ext uri="{9D8B030D-6E8A-4147-A177-3AD203B41FA5}">
                      <a16:colId xmlns="" xmlns:a16="http://schemas.microsoft.com/office/drawing/2014/main" val="20000"/>
                    </a:ext>
                  </a:extLst>
                </a:gridCol>
                <a:gridCol w="1805039">
                  <a:extLst>
                    <a:ext uri="{9D8B030D-6E8A-4147-A177-3AD203B41FA5}">
                      <a16:colId xmlns="" xmlns:a16="http://schemas.microsoft.com/office/drawing/2014/main" val="20001"/>
                    </a:ext>
                  </a:extLst>
                </a:gridCol>
                <a:gridCol w="1805039">
                  <a:extLst>
                    <a:ext uri="{9D8B030D-6E8A-4147-A177-3AD203B41FA5}">
                      <a16:colId xmlns="" xmlns:a16="http://schemas.microsoft.com/office/drawing/2014/main" val="20002"/>
                    </a:ext>
                  </a:extLst>
                </a:gridCol>
                <a:gridCol w="1306734">
                  <a:extLst>
                    <a:ext uri="{9D8B030D-6E8A-4147-A177-3AD203B41FA5}">
                      <a16:colId xmlns="" xmlns:a16="http://schemas.microsoft.com/office/drawing/2014/main" val="20003"/>
                    </a:ext>
                  </a:extLst>
                </a:gridCol>
              </a:tblGrid>
              <a:tr h="347416">
                <a:tc>
                  <a:txBody>
                    <a:bodyPr/>
                    <a:lstStyle/>
                    <a:p>
                      <a:pPr algn="ctr" rtl="0"/>
                      <a:r>
                        <a:rPr lang="en-US" dirty="0" smtClean="0"/>
                        <a:t>Hour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dirty="0" smtClean="0"/>
                        <a:t>Subject</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dirty="0" smtClean="0"/>
                        <a:t>Lecturer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dirty="0" smtClean="0"/>
                        <a:t>Location </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8188">
                <a:tc>
                  <a:txBody>
                    <a:bodyPr/>
                    <a:lstStyle/>
                    <a:p>
                      <a:pPr algn="l" rtl="0"/>
                      <a:r>
                        <a:rPr lang="he-IL" sz="1400" dirty="0" smtClean="0"/>
                        <a:t>06:15 </a:t>
                      </a:r>
                      <a:r>
                        <a:rPr lang="he-IL" sz="1400" dirty="0" smtClean="0"/>
                        <a:t>07:30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t>Physical</a:t>
                      </a:r>
                      <a:r>
                        <a:rPr lang="en-US" sz="1400" b="1" baseline="0" dirty="0" smtClean="0"/>
                        <a:t> Activity (Optional)</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solidFill>
                            <a:srgbClr val="FF0000"/>
                          </a:solidFill>
                        </a:rPr>
                        <a:t>Check Kayaking options?</a:t>
                      </a:r>
                      <a:endParaRPr lang="he-IL"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endParaRPr lang="he-IL"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8188">
                <a:tc>
                  <a:txBody>
                    <a:bodyPr/>
                    <a:lstStyle/>
                    <a:p>
                      <a:pPr algn="l" rtl="0"/>
                      <a:r>
                        <a:rPr lang="he-IL" sz="1400" dirty="0" smtClean="0"/>
                        <a:t>07:30 </a:t>
                      </a:r>
                      <a:r>
                        <a:rPr lang="he-IL" sz="1400" dirty="0" smtClean="0"/>
                        <a:t>08:30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dk1"/>
                          </a:solidFill>
                          <a:latin typeface="+mn-lt"/>
                          <a:ea typeface="+mn-ea"/>
                          <a:cs typeface="+mn-cs"/>
                        </a:rPr>
                        <a:t>Breakfast</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400" kern="1200" dirty="0" smtClean="0">
                          <a:solidFill>
                            <a:schemeClr val="dk1"/>
                          </a:solidFill>
                          <a:latin typeface="+mn-lt"/>
                          <a:ea typeface="+mn-ea"/>
                          <a:cs typeface="+mn-cs"/>
                        </a:rPr>
                        <a:t>Hotel Nova</a:t>
                      </a:r>
                      <a:endParaRPr lang="he-IL"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8188">
                <a:tc>
                  <a:txBody>
                    <a:bodyPr/>
                    <a:lstStyle/>
                    <a:p>
                      <a:pPr algn="l" rtl="0"/>
                      <a:r>
                        <a:rPr lang="he-IL" sz="1400" dirty="0" smtClean="0"/>
                        <a:t>08:45 </a:t>
                      </a:r>
                      <a:r>
                        <a:rPr lang="he-IL" sz="1400" dirty="0" smtClean="0"/>
                        <a:t>09:45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t>A conversation with the Mayor of </a:t>
                      </a:r>
                      <a:r>
                        <a:rPr lang="en-US" sz="1400" b="1" dirty="0" err="1" smtClean="0"/>
                        <a:t>Eilat</a:t>
                      </a:r>
                      <a:endParaRPr lang="en-US" sz="1400" b="1" dirty="0" smtClean="0"/>
                    </a:p>
                    <a:p>
                      <a:pPr algn="l" rtl="0"/>
                      <a:r>
                        <a:rPr lang="en-US" sz="1400" b="1" dirty="0" smtClean="0"/>
                        <a:t>Social, economic Echelon</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baseline="0" dirty="0" smtClean="0">
                          <a:solidFill>
                            <a:schemeClr val="dk1"/>
                          </a:solidFill>
                          <a:latin typeface="+mn-lt"/>
                          <a:ea typeface="+mn-ea"/>
                          <a:cs typeface="+mn-cs"/>
                        </a:rPr>
                        <a:t>Head of the </a:t>
                      </a:r>
                      <a:r>
                        <a:rPr lang="en-US" sz="1400" b="1" kern="1200" baseline="0" dirty="0" err="1" smtClean="0">
                          <a:solidFill>
                            <a:schemeClr val="dk1"/>
                          </a:solidFill>
                          <a:latin typeface="+mn-lt"/>
                          <a:ea typeface="+mn-ea"/>
                          <a:cs typeface="+mn-cs"/>
                        </a:rPr>
                        <a:t>Eilat</a:t>
                      </a:r>
                      <a:r>
                        <a:rPr lang="en-US" sz="1400" b="1" kern="1200" baseline="0" dirty="0" smtClean="0">
                          <a:solidFill>
                            <a:schemeClr val="dk1"/>
                          </a:solidFill>
                          <a:latin typeface="+mn-lt"/>
                          <a:ea typeface="+mn-ea"/>
                          <a:cs typeface="+mn-cs"/>
                        </a:rPr>
                        <a:t> municipality</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400" b="1" kern="1200" dirty="0" smtClean="0">
                          <a:solidFill>
                            <a:schemeClr val="dk1"/>
                          </a:solidFill>
                          <a:latin typeface="+mn-lt"/>
                          <a:ea typeface="+mn-ea"/>
                          <a:cs typeface="+mn-cs"/>
                        </a:rPr>
                        <a:t>The lecture hall at the hotel</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76230">
                <a:tc>
                  <a:txBody>
                    <a:bodyPr/>
                    <a:lstStyle/>
                    <a:p>
                      <a:pPr algn="l" rtl="0">
                        <a:lnSpc>
                          <a:spcPct val="107000"/>
                        </a:lnSpc>
                        <a:spcAft>
                          <a:spcPts val="0"/>
                        </a:spcAft>
                      </a:pPr>
                      <a:r>
                        <a:rPr lang="he-IL" sz="1400" kern="1200" dirty="0" smtClean="0">
                          <a:solidFill>
                            <a:schemeClr val="dk1"/>
                          </a:solidFill>
                          <a:latin typeface="+mn-lt"/>
                          <a:ea typeface="+mn-ea"/>
                          <a:cs typeface="+mn-cs"/>
                        </a:rPr>
                        <a:t>09:45</a:t>
                      </a:r>
                      <a:r>
                        <a:rPr lang="en-US" sz="1400" kern="1200" baseline="0" dirty="0" smtClean="0">
                          <a:solidFill>
                            <a:schemeClr val="dk1"/>
                          </a:solidFill>
                          <a:latin typeface="+mn-lt"/>
                          <a:ea typeface="+mn-ea"/>
                          <a:cs typeface="+mn-cs"/>
                        </a:rPr>
                        <a:t> </a:t>
                      </a:r>
                      <a:r>
                        <a:rPr lang="he-IL" sz="1400" kern="1200" dirty="0" smtClean="0">
                          <a:solidFill>
                            <a:schemeClr val="dk1"/>
                          </a:solidFill>
                          <a:latin typeface="+mn-lt"/>
                          <a:ea typeface="+mn-ea"/>
                          <a:cs typeface="+mn-cs"/>
                        </a:rPr>
                        <a:t>10:15</a:t>
                      </a:r>
                      <a:endParaRPr lang="en-US" sz="1400" kern="120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lnSpc>
                          <a:spcPct val="107000"/>
                        </a:lnSpc>
                        <a:spcAft>
                          <a:spcPts val="0"/>
                        </a:spcAft>
                      </a:pPr>
                      <a:r>
                        <a:rPr lang="en-US" sz="1400" b="1" dirty="0" smtClean="0">
                          <a:effectLst/>
                          <a:latin typeface="Calibri" panose="020F0502020204030204" pitchFamily="34" charset="0"/>
                          <a:ea typeface="Calibri" panose="020F0502020204030204" pitchFamily="34" charset="0"/>
                          <a:cs typeface="David" panose="020E0502060401010101" pitchFamily="34" charset="-79"/>
                        </a:rPr>
                        <a:t>A trip to </a:t>
                      </a:r>
                      <a:r>
                        <a:rPr lang="en-US" sz="1400" b="1" dirty="0" err="1" smtClean="0">
                          <a:effectLst/>
                          <a:latin typeface="Calibri" panose="020F0502020204030204" pitchFamily="34" charset="0"/>
                          <a:ea typeface="Calibri" panose="020F0502020204030204" pitchFamily="34" charset="0"/>
                          <a:cs typeface="David" panose="020E0502060401010101" pitchFamily="34" charset="-79"/>
                        </a:rPr>
                        <a:t>Eilat</a:t>
                      </a:r>
                      <a:endParaRPr lang="en-US" sz="1400" b="1" kern="1200" dirty="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kern="1200" dirty="0" smtClean="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8539">
                <a:tc>
                  <a:txBody>
                    <a:bodyPr/>
                    <a:lstStyle/>
                    <a:p>
                      <a:pPr algn="l" rtl="0"/>
                      <a:r>
                        <a:rPr lang="he-IL" sz="1400" dirty="0" smtClean="0"/>
                        <a:t>10:15 </a:t>
                      </a:r>
                      <a:r>
                        <a:rPr lang="he-IL" sz="1400" dirty="0" smtClean="0"/>
                        <a:t>12:00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dk1"/>
                          </a:solidFill>
                          <a:latin typeface="+mn-lt"/>
                          <a:ea typeface="+mn-ea"/>
                          <a:cs typeface="+mn-cs"/>
                        </a:rPr>
                        <a:t>Review of the commander of the sea scene + sailing</a:t>
                      </a:r>
                    </a:p>
                    <a:p>
                      <a:pPr algn="l" rtl="0"/>
                      <a:r>
                        <a:rPr lang="en-US" sz="1400" b="1" kern="1200" dirty="0" smtClean="0">
                          <a:solidFill>
                            <a:schemeClr val="dk1"/>
                          </a:solidFill>
                          <a:latin typeface="+mn-lt"/>
                          <a:ea typeface="+mn-ea"/>
                          <a:cs typeface="+mn-cs"/>
                        </a:rPr>
                        <a:t>Security echelon</a:t>
                      </a:r>
                      <a:endParaRPr lang="he-IL" sz="1400" b="1" kern="1200" dirty="0" smtClean="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tx1"/>
                          </a:solidFill>
                          <a:latin typeface="+mn-lt"/>
                          <a:ea typeface="+mn-ea"/>
                          <a:cs typeface="+mn-cs"/>
                        </a:rPr>
                        <a:t>Commander of the </a:t>
                      </a:r>
                      <a:r>
                        <a:rPr lang="en-US" sz="1400" b="1" kern="1200" dirty="0" err="1" smtClean="0">
                          <a:solidFill>
                            <a:schemeClr val="tx1"/>
                          </a:solidFill>
                          <a:latin typeface="+mn-lt"/>
                          <a:ea typeface="+mn-ea"/>
                          <a:cs typeface="+mn-cs"/>
                        </a:rPr>
                        <a:t>Eilat</a:t>
                      </a:r>
                      <a:r>
                        <a:rPr lang="en-US" sz="1400" b="1" kern="1200" dirty="0" smtClean="0">
                          <a:solidFill>
                            <a:schemeClr val="tx1"/>
                          </a:solidFill>
                          <a:latin typeface="+mn-lt"/>
                          <a:ea typeface="+mn-ea"/>
                          <a:cs typeface="+mn-cs"/>
                        </a:rPr>
                        <a:t> Sea Arena</a:t>
                      </a:r>
                      <a:endParaRPr lang="he-IL" sz="1400" b="1"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dirty="0" smtClean="0"/>
                        <a:t>The scene of the Red Sea</a:t>
                      </a:r>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868539">
                <a:tc>
                  <a:txBody>
                    <a:bodyPr/>
                    <a:lstStyle/>
                    <a:p>
                      <a:pPr algn="l" rtl="0"/>
                      <a:r>
                        <a:rPr lang="he-IL" sz="1400" dirty="0" smtClean="0"/>
                        <a:t>12:00 </a:t>
                      </a:r>
                      <a:r>
                        <a:rPr lang="he-IL" sz="1400" dirty="0" smtClean="0"/>
                        <a:t>13:15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tx1"/>
                          </a:solidFill>
                          <a:latin typeface="+mn-lt"/>
                          <a:ea typeface="+mn-ea"/>
                          <a:cs typeface="+mn-cs"/>
                        </a:rPr>
                        <a:t>trip to</a:t>
                      </a:r>
                    </a:p>
                    <a:p>
                      <a:pPr algn="l" rtl="0"/>
                      <a:r>
                        <a:rPr lang="en-US" sz="1400" b="1" kern="1200" dirty="0" smtClean="0">
                          <a:solidFill>
                            <a:schemeClr val="tx1"/>
                          </a:solidFill>
                          <a:latin typeface="+mn-lt"/>
                          <a:ea typeface="+mn-ea"/>
                          <a:cs typeface="+mn-cs"/>
                        </a:rPr>
                        <a:t>Space Division 80 + Lunch</a:t>
                      </a:r>
                      <a:endParaRPr lang="he-IL" sz="1400" kern="1200" dirty="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kern="1200" dirty="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t>Spatial division 80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607977">
                <a:tc>
                  <a:txBody>
                    <a:bodyPr/>
                    <a:lstStyle/>
                    <a:p>
                      <a:pPr algn="l" rtl="0"/>
                      <a:r>
                        <a:rPr lang="he-IL" sz="1400" dirty="0" smtClean="0"/>
                        <a:t>13:15</a:t>
                      </a:r>
                      <a:r>
                        <a:rPr lang="he-IL" sz="1400" baseline="0" dirty="0" smtClean="0"/>
                        <a:t> </a:t>
                      </a:r>
                      <a:r>
                        <a:rPr lang="he-IL" sz="1400" baseline="0" dirty="0" smtClean="0"/>
                        <a:t>15:15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dirty="0" smtClean="0">
                          <a:solidFill>
                            <a:schemeClr val="dk1"/>
                          </a:solidFill>
                          <a:latin typeface="+mn-lt"/>
                          <a:ea typeface="+mn-ea"/>
                          <a:cs typeface="+mn-cs"/>
                        </a:rPr>
                        <a:t>Tour and review - the challenges of Division 80 and the overall response to the defense of the borders of peace</a:t>
                      </a:r>
                    </a:p>
                    <a:p>
                      <a:pPr algn="l" rtl="0"/>
                      <a:r>
                        <a:rPr lang="en-US" sz="1400" b="1" kern="1200" dirty="0" smtClean="0">
                          <a:solidFill>
                            <a:schemeClr val="dk1"/>
                          </a:solidFill>
                          <a:latin typeface="+mn-lt"/>
                          <a:ea typeface="+mn-ea"/>
                          <a:cs typeface="+mn-cs"/>
                        </a:rPr>
                        <a:t>Security, social, economic and political echelon</a:t>
                      </a:r>
                      <a:endParaRPr lang="he-IL" sz="1400" kern="1200" dirty="0">
                        <a:solidFill>
                          <a:srgbClr val="7030A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t>Spatial division 80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dirty="0" smtClean="0"/>
                        <a:t>The Red Sea</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135025493"/>
              </p:ext>
            </p:extLst>
          </p:nvPr>
        </p:nvGraphicFramePr>
        <p:xfrm>
          <a:off x="695400" y="1556792"/>
          <a:ext cx="5263411" cy="2491415"/>
        </p:xfrm>
        <a:graphic>
          <a:graphicData uri="http://schemas.openxmlformats.org/drawingml/2006/table">
            <a:tbl>
              <a:tblPr firstRow="1" bandRow="1">
                <a:tableStyleId>{793D81CF-94F2-401A-BA57-92F5A7B2D0C5}</a:tableStyleId>
              </a:tblPr>
              <a:tblGrid>
                <a:gridCol w="972252">
                  <a:extLst>
                    <a:ext uri="{9D8B030D-6E8A-4147-A177-3AD203B41FA5}">
                      <a16:colId xmlns="" xmlns:a16="http://schemas.microsoft.com/office/drawing/2014/main" val="20000"/>
                    </a:ext>
                  </a:extLst>
                </a:gridCol>
                <a:gridCol w="1575352">
                  <a:extLst>
                    <a:ext uri="{9D8B030D-6E8A-4147-A177-3AD203B41FA5}">
                      <a16:colId xmlns="" xmlns:a16="http://schemas.microsoft.com/office/drawing/2014/main" val="20001"/>
                    </a:ext>
                  </a:extLst>
                </a:gridCol>
                <a:gridCol w="1575352">
                  <a:extLst>
                    <a:ext uri="{9D8B030D-6E8A-4147-A177-3AD203B41FA5}">
                      <a16:colId xmlns="" xmlns:a16="http://schemas.microsoft.com/office/drawing/2014/main" val="20002"/>
                    </a:ext>
                  </a:extLst>
                </a:gridCol>
                <a:gridCol w="1140455">
                  <a:extLst>
                    <a:ext uri="{9D8B030D-6E8A-4147-A177-3AD203B41FA5}">
                      <a16:colId xmlns="" xmlns:a16="http://schemas.microsoft.com/office/drawing/2014/main" val="20003"/>
                    </a:ext>
                  </a:extLst>
                </a:gridCol>
              </a:tblGrid>
              <a:tr h="406822">
                <a:tc>
                  <a:txBody>
                    <a:bodyPr/>
                    <a:lstStyle/>
                    <a:p>
                      <a:pPr algn="ctr" rtl="1"/>
                      <a:r>
                        <a:rPr lang="en-US" dirty="0" smtClean="0"/>
                        <a:t>Hour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Subject</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Lecturer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Location </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906455">
                <a:tc>
                  <a:txBody>
                    <a:bodyPr/>
                    <a:lstStyle/>
                    <a:p>
                      <a:pPr algn="l" rtl="0"/>
                      <a:r>
                        <a:rPr lang="he-IL" sz="1400" dirty="0" smtClean="0"/>
                        <a:t>15:15 </a:t>
                      </a:r>
                      <a:r>
                        <a:rPr lang="he-IL" sz="1400" dirty="0" smtClean="0"/>
                        <a:t>15:45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baseline="0" dirty="0" smtClean="0">
                          <a:solidFill>
                            <a:schemeClr val="dk1"/>
                          </a:solidFill>
                          <a:latin typeface="+mn-lt"/>
                          <a:ea typeface="+mn-ea"/>
                          <a:cs typeface="+mn-cs"/>
                        </a:rPr>
                        <a:t>Travel to </a:t>
                      </a:r>
                      <a:r>
                        <a:rPr lang="en-US" sz="1400" b="1" kern="1200" baseline="0" dirty="0" err="1" smtClean="0">
                          <a:solidFill>
                            <a:schemeClr val="dk1"/>
                          </a:solidFill>
                          <a:latin typeface="+mn-lt"/>
                          <a:ea typeface="+mn-ea"/>
                          <a:cs typeface="+mn-cs"/>
                        </a:rPr>
                        <a:t>Eilat</a:t>
                      </a:r>
                      <a:r>
                        <a:rPr lang="en-US" sz="1400" b="1" kern="1200" baseline="0" dirty="0" smtClean="0">
                          <a:solidFill>
                            <a:schemeClr val="dk1"/>
                          </a:solidFill>
                          <a:latin typeface="+mn-lt"/>
                          <a:ea typeface="+mn-ea"/>
                          <a:cs typeface="+mn-cs"/>
                        </a:rPr>
                        <a:t> Airport</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39890">
                <a:tc>
                  <a:txBody>
                    <a:bodyPr/>
                    <a:lstStyle/>
                    <a:p>
                      <a:pPr algn="l" rtl="0"/>
                      <a:r>
                        <a:rPr lang="he-IL" sz="1400" dirty="0" smtClean="0"/>
                        <a:t>16:00 </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400" b="1" kern="1200" baseline="0" dirty="0" smtClean="0">
                          <a:solidFill>
                            <a:schemeClr val="dk1"/>
                          </a:solidFill>
                          <a:latin typeface="+mn-lt"/>
                          <a:ea typeface="+mn-ea"/>
                          <a:cs typeface="+mn-cs"/>
                        </a:rPr>
                        <a:t>Flight to </a:t>
                      </a:r>
                      <a:r>
                        <a:rPr lang="en-US" sz="1400" b="1" kern="1200" baseline="0" dirty="0" err="1" smtClean="0">
                          <a:solidFill>
                            <a:schemeClr val="dk1"/>
                          </a:solidFill>
                          <a:latin typeface="+mn-lt"/>
                          <a:ea typeface="+mn-ea"/>
                          <a:cs typeface="+mn-cs"/>
                        </a:rPr>
                        <a:t>Hatzerim</a:t>
                      </a:r>
                      <a:r>
                        <a:rPr lang="en-US" sz="1400" b="1" kern="1200" baseline="0" dirty="0" smtClean="0">
                          <a:solidFill>
                            <a:schemeClr val="dk1"/>
                          </a:solidFill>
                          <a:latin typeface="+mn-lt"/>
                          <a:ea typeface="+mn-ea"/>
                          <a:cs typeface="+mn-cs"/>
                        </a:rPr>
                        <a:t> -&gt; </a:t>
                      </a:r>
                      <a:r>
                        <a:rPr lang="en-US" sz="1400" b="1" kern="1200" baseline="0" dirty="0" err="1" smtClean="0">
                          <a:solidFill>
                            <a:schemeClr val="dk1"/>
                          </a:solidFill>
                          <a:latin typeface="+mn-lt"/>
                          <a:ea typeface="+mn-ea"/>
                          <a:cs typeface="+mn-cs"/>
                        </a:rPr>
                        <a:t>Sde</a:t>
                      </a:r>
                      <a:r>
                        <a:rPr lang="en-US" sz="1400" b="1" kern="1200" baseline="0" dirty="0" smtClean="0">
                          <a:solidFill>
                            <a:schemeClr val="dk1"/>
                          </a:solidFill>
                          <a:latin typeface="+mn-lt"/>
                          <a:ea typeface="+mn-ea"/>
                          <a:cs typeface="+mn-cs"/>
                        </a:rPr>
                        <a:t> </a:t>
                      </a:r>
                      <a:r>
                        <a:rPr lang="en-US" sz="1400" b="1" kern="1200" baseline="0" dirty="0" err="1" smtClean="0">
                          <a:solidFill>
                            <a:schemeClr val="dk1"/>
                          </a:solidFill>
                          <a:latin typeface="+mn-lt"/>
                          <a:ea typeface="+mn-ea"/>
                          <a:cs typeface="+mn-cs"/>
                        </a:rPr>
                        <a:t>Dov</a:t>
                      </a:r>
                      <a:r>
                        <a:rPr lang="en-US" sz="1400" b="1" kern="1200" baseline="0" dirty="0" smtClean="0">
                          <a:solidFill>
                            <a:schemeClr val="dk1"/>
                          </a:solidFill>
                          <a:latin typeface="+mn-lt"/>
                          <a:ea typeface="+mn-ea"/>
                          <a:cs typeface="+mn-cs"/>
                        </a:rPr>
                        <a:t> -&gt; Ramat David</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he-IL"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0677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2976338" y="188640"/>
            <a:ext cx="6819951" cy="6476975"/>
          </a:xfrm>
          <a:prstGeom prst="rect">
            <a:avLst/>
          </a:prstGeom>
        </p:spPr>
      </p:pic>
      <p:sp>
        <p:nvSpPr>
          <p:cNvPr id="5" name="כותרת 4"/>
          <p:cNvSpPr>
            <a:spLocks noGrp="1"/>
          </p:cNvSpPr>
          <p:nvPr>
            <p:ph type="title"/>
          </p:nvPr>
        </p:nvSpPr>
        <p:spPr>
          <a:xfrm>
            <a:off x="7176120" y="624110"/>
            <a:ext cx="4320480" cy="107669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US" b="1" dirty="0">
                <a:latin typeface="Calibri" panose="020F0502020204030204" pitchFamily="34" charset="0"/>
              </a:rPr>
              <a:t>The </a:t>
            </a:r>
            <a:r>
              <a:rPr lang="en-US" b="1" dirty="0" smtClean="0">
                <a:latin typeface="Calibri" panose="020F0502020204030204" pitchFamily="34" charset="0"/>
              </a:rPr>
              <a:t>Tour Area </a:t>
            </a:r>
            <a:r>
              <a:rPr lang="en-US" b="1" dirty="0">
                <a:latin typeface="Calibri" panose="020F0502020204030204" pitchFamily="34" charset="0"/>
              </a:rPr>
              <a:t>- Wednesday</a:t>
            </a:r>
            <a:endParaRPr lang="he-IL" b="1" dirty="0">
              <a:latin typeface="Calibri" panose="020F0502020204030204" pitchFamily="34" charset="0"/>
            </a:endParaRPr>
          </a:p>
        </p:txBody>
      </p:sp>
    </p:spTree>
    <p:extLst>
      <p:ext uri="{BB962C8B-B14F-4D97-AF65-F5344CB8AC3E}">
        <p14:creationId xmlns:p14="http://schemas.microsoft.com/office/powerpoint/2010/main" val="328361803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 xmlns:a16="http://schemas.microsoft.com/office/drawing/2014/main" id="{7B019CC1-D483-4138-86F4-3593993B734A}"/>
              </a:ext>
            </a:extLst>
          </p:cNvPr>
          <p:cNvGraphicFramePr>
            <a:graphicFrameLocks noGrp="1"/>
          </p:cNvGraphicFramePr>
          <p:nvPr>
            <p:ph idx="1"/>
            <p:extLst>
              <p:ext uri="{D42A27DB-BD31-4B8C-83A1-F6EECF244321}">
                <p14:modId xmlns:p14="http://schemas.microsoft.com/office/powerpoint/2010/main" val="634868399"/>
              </p:ext>
            </p:extLst>
          </p:nvPr>
        </p:nvGraphicFramePr>
        <p:xfrm>
          <a:off x="2589213" y="2276872"/>
          <a:ext cx="8915400" cy="2118360"/>
        </p:xfrm>
        <a:graphic>
          <a:graphicData uri="http://schemas.openxmlformats.org/drawingml/2006/table">
            <a:tbl>
              <a:tblPr rtl="1" firstRow="1" bandRow="1">
                <a:tableStyleId>{5C22544A-7EE6-4342-B048-85BDC9FD1C3A}</a:tableStyleId>
              </a:tblPr>
              <a:tblGrid>
                <a:gridCol w="1783080">
                  <a:extLst>
                    <a:ext uri="{9D8B030D-6E8A-4147-A177-3AD203B41FA5}">
                      <a16:colId xmlns="" xmlns:a16="http://schemas.microsoft.com/office/drawing/2014/main" val="1444822474"/>
                    </a:ext>
                  </a:extLst>
                </a:gridCol>
                <a:gridCol w="594360">
                  <a:extLst>
                    <a:ext uri="{9D8B030D-6E8A-4147-A177-3AD203B41FA5}">
                      <a16:colId xmlns="" xmlns:a16="http://schemas.microsoft.com/office/drawing/2014/main" val="2942919124"/>
                    </a:ext>
                  </a:extLst>
                </a:gridCol>
                <a:gridCol w="594360">
                  <a:extLst>
                    <a:ext uri="{9D8B030D-6E8A-4147-A177-3AD203B41FA5}">
                      <a16:colId xmlns="" xmlns:a16="http://schemas.microsoft.com/office/drawing/2014/main" val="23694763"/>
                    </a:ext>
                  </a:extLst>
                </a:gridCol>
                <a:gridCol w="594360">
                  <a:extLst>
                    <a:ext uri="{9D8B030D-6E8A-4147-A177-3AD203B41FA5}">
                      <a16:colId xmlns="" xmlns:a16="http://schemas.microsoft.com/office/drawing/2014/main" val="2946468416"/>
                    </a:ext>
                  </a:extLst>
                </a:gridCol>
                <a:gridCol w="891540">
                  <a:extLst>
                    <a:ext uri="{9D8B030D-6E8A-4147-A177-3AD203B41FA5}">
                      <a16:colId xmlns="" xmlns:a16="http://schemas.microsoft.com/office/drawing/2014/main" val="2735387678"/>
                    </a:ext>
                  </a:extLst>
                </a:gridCol>
                <a:gridCol w="891540">
                  <a:extLst>
                    <a:ext uri="{9D8B030D-6E8A-4147-A177-3AD203B41FA5}">
                      <a16:colId xmlns="" xmlns:a16="http://schemas.microsoft.com/office/drawing/2014/main" val="2744465074"/>
                    </a:ext>
                  </a:extLst>
                </a:gridCol>
                <a:gridCol w="891540">
                  <a:extLst>
                    <a:ext uri="{9D8B030D-6E8A-4147-A177-3AD203B41FA5}">
                      <a16:colId xmlns="" xmlns:a16="http://schemas.microsoft.com/office/drawing/2014/main" val="2992277046"/>
                    </a:ext>
                  </a:extLst>
                </a:gridCol>
                <a:gridCol w="891540">
                  <a:extLst>
                    <a:ext uri="{9D8B030D-6E8A-4147-A177-3AD203B41FA5}">
                      <a16:colId xmlns="" xmlns:a16="http://schemas.microsoft.com/office/drawing/2014/main" val="2493871946"/>
                    </a:ext>
                  </a:extLst>
                </a:gridCol>
                <a:gridCol w="1783080">
                  <a:extLst>
                    <a:ext uri="{9D8B030D-6E8A-4147-A177-3AD203B41FA5}">
                      <a16:colId xmlns="" xmlns:a16="http://schemas.microsoft.com/office/drawing/2014/main" val="1253810577"/>
                    </a:ext>
                  </a:extLst>
                </a:gridCol>
              </a:tblGrid>
              <a:tr h="227568">
                <a:tc>
                  <a:txBody>
                    <a:bodyPr/>
                    <a:lstStyle/>
                    <a:p>
                      <a:pPr algn="ctr" rtl="1"/>
                      <a:r>
                        <a:rPr lang="en-US" dirty="0" smtClean="0"/>
                        <a:t>Political </a:t>
                      </a:r>
                      <a:endParaRPr lang="he-IL" dirty="0"/>
                    </a:p>
                  </a:txBody>
                  <a:tcPr/>
                </a:tc>
                <a:tc gridSpan="3">
                  <a:txBody>
                    <a:bodyPr/>
                    <a:lstStyle/>
                    <a:p>
                      <a:pPr algn="ctr" rtl="1"/>
                      <a:r>
                        <a:rPr lang="en-US" dirty="0" smtClean="0"/>
                        <a:t>Security</a:t>
                      </a:r>
                      <a:endParaRPr lang="he-IL" dirty="0"/>
                    </a:p>
                  </a:txBody>
                  <a:tcPr/>
                </a:tc>
                <a:tc hMerge="1">
                  <a:txBody>
                    <a:bodyPr/>
                    <a:lstStyle/>
                    <a:p>
                      <a:pPr rtl="1"/>
                      <a:endParaRPr lang="he-IL"/>
                    </a:p>
                  </a:txBody>
                  <a:tcPr/>
                </a:tc>
                <a:tc hMerge="1">
                  <a:txBody>
                    <a:bodyPr/>
                    <a:lstStyle/>
                    <a:p>
                      <a:pPr rtl="1"/>
                      <a:endParaRPr lang="he-IL"/>
                    </a:p>
                  </a:txBody>
                  <a:tcPr/>
                </a:tc>
                <a:tc gridSpan="2">
                  <a:txBody>
                    <a:bodyPr/>
                    <a:lstStyle/>
                    <a:p>
                      <a:pPr algn="ctr" rtl="1"/>
                      <a:r>
                        <a:rPr lang="en-US" dirty="0" smtClean="0"/>
                        <a:t>Social</a:t>
                      </a:r>
                      <a:endParaRPr lang="he-IL" dirty="0"/>
                    </a:p>
                  </a:txBody>
                  <a:tcPr/>
                </a:tc>
                <a:tc hMerge="1">
                  <a:txBody>
                    <a:bodyPr/>
                    <a:lstStyle/>
                    <a:p>
                      <a:pPr rtl="1"/>
                      <a:endParaRPr lang="he-IL"/>
                    </a:p>
                  </a:txBody>
                  <a:tcPr/>
                </a:tc>
                <a:tc gridSpan="2">
                  <a:txBody>
                    <a:bodyPr/>
                    <a:lstStyle/>
                    <a:p>
                      <a:pPr algn="ctr" rtl="1"/>
                      <a:r>
                        <a:rPr lang="en-US" dirty="0" smtClean="0"/>
                        <a:t>Financial</a:t>
                      </a:r>
                      <a:endParaRPr lang="he-IL" dirty="0"/>
                    </a:p>
                  </a:txBody>
                  <a:tcPr/>
                </a:tc>
                <a:tc hMerge="1">
                  <a:txBody>
                    <a:bodyPr/>
                    <a:lstStyle/>
                    <a:p>
                      <a:pPr rtl="1"/>
                      <a:endParaRPr lang="he-IL"/>
                    </a:p>
                  </a:txBody>
                  <a:tcPr/>
                </a:tc>
                <a:tc>
                  <a:txBody>
                    <a:bodyPr/>
                    <a:lstStyle/>
                    <a:p>
                      <a:pPr algn="ctr" rtl="1"/>
                      <a:endParaRPr lang="he-IL"/>
                    </a:p>
                  </a:txBody>
                  <a:tcPr/>
                </a:tc>
                <a:extLst>
                  <a:ext uri="{0D108BD9-81ED-4DB2-BD59-A6C34878D82A}">
                    <a16:rowId xmlns="" xmlns:a16="http://schemas.microsoft.com/office/drawing/2014/main" val="1363482118"/>
                  </a:ext>
                </a:extLst>
              </a:tr>
              <a:tr h="370840">
                <a:tc>
                  <a:txBody>
                    <a:bodyPr/>
                    <a:lstStyle/>
                    <a:p>
                      <a:pPr algn="ctr" rtl="1"/>
                      <a:endParaRPr lang="he-IL" dirty="0"/>
                    </a:p>
                  </a:txBody>
                  <a:tcPr>
                    <a:solidFill>
                      <a:srgbClr val="00B0F0"/>
                    </a:solidFill>
                  </a:tcPr>
                </a:tc>
                <a:tc gridSpan="3">
                  <a:txBody>
                    <a:bodyPr/>
                    <a:lstStyle/>
                    <a:p>
                      <a:pPr algn="ctr" rtl="1"/>
                      <a:endParaRPr lang="he-IL" dirty="0"/>
                    </a:p>
                  </a:txBody>
                  <a:tcPr>
                    <a:solidFill>
                      <a:srgbClr val="7030A0"/>
                    </a:solidFill>
                  </a:tcPr>
                </a:tc>
                <a:tc hMerge="1">
                  <a:txBody>
                    <a:bodyPr/>
                    <a:lstStyle/>
                    <a:p>
                      <a:pPr rtl="1"/>
                      <a:endParaRPr lang="he-IL"/>
                    </a:p>
                  </a:txBody>
                  <a:tcPr/>
                </a:tc>
                <a:tc hMerge="1">
                  <a:txBody>
                    <a:bodyPr/>
                    <a:lstStyle/>
                    <a:p>
                      <a:pPr rtl="1"/>
                      <a:endParaRPr lang="he-IL"/>
                    </a:p>
                  </a:txBody>
                  <a:tcPr/>
                </a:tc>
                <a:tc gridSpan="2">
                  <a:txBody>
                    <a:bodyPr/>
                    <a:lstStyle/>
                    <a:p>
                      <a:pPr algn="ctr" rtl="1"/>
                      <a:endParaRPr lang="he-IL" dirty="0"/>
                    </a:p>
                  </a:txBody>
                  <a:tcPr>
                    <a:solidFill>
                      <a:srgbClr val="92D050"/>
                    </a:solidFill>
                  </a:tcPr>
                </a:tc>
                <a:tc hMerge="1">
                  <a:txBody>
                    <a:bodyPr/>
                    <a:lstStyle/>
                    <a:p>
                      <a:pPr rtl="1"/>
                      <a:endParaRPr lang="he-IL"/>
                    </a:p>
                  </a:txBody>
                  <a:tcPr/>
                </a:tc>
                <a:tc gridSpan="2">
                  <a:txBody>
                    <a:bodyPr/>
                    <a:lstStyle/>
                    <a:p>
                      <a:pPr algn="ctr" rtl="1"/>
                      <a:endParaRPr lang="he-IL" dirty="0"/>
                    </a:p>
                  </a:txBody>
                  <a:tcPr>
                    <a:solidFill>
                      <a:srgbClr val="FF0000"/>
                    </a:solidFill>
                  </a:tcPr>
                </a:tc>
                <a:tc hMerge="1">
                  <a:txBody>
                    <a:bodyPr/>
                    <a:lstStyle/>
                    <a:p>
                      <a:pPr algn="ctr" rtl="1"/>
                      <a:endParaRPr lang="he-IL" dirty="0"/>
                    </a:p>
                  </a:txBody>
                  <a:tcPr>
                    <a:solidFill>
                      <a:srgbClr val="FF0000"/>
                    </a:solidFill>
                  </a:tcPr>
                </a:tc>
                <a:tc>
                  <a:txBody>
                    <a:bodyPr/>
                    <a:lstStyle/>
                    <a:p>
                      <a:pPr algn="ctr" rtl="0"/>
                      <a:r>
                        <a:rPr lang="en-US" b="1" dirty="0" smtClean="0"/>
                        <a:t>Preparation Day</a:t>
                      </a:r>
                      <a:endParaRPr lang="he-IL" b="1" dirty="0"/>
                    </a:p>
                  </a:txBody>
                  <a:tcPr/>
                </a:tc>
                <a:extLst>
                  <a:ext uri="{0D108BD9-81ED-4DB2-BD59-A6C34878D82A}">
                    <a16:rowId xmlns="" xmlns:a16="http://schemas.microsoft.com/office/drawing/2014/main" val="48592509"/>
                  </a:ext>
                </a:extLst>
              </a:tr>
              <a:tr h="370840">
                <a:tc>
                  <a:txBody>
                    <a:bodyPr/>
                    <a:lstStyle/>
                    <a:p>
                      <a:pPr algn="ctr" rtl="1"/>
                      <a:endParaRPr lang="he-IL" dirty="0"/>
                    </a:p>
                  </a:txBody>
                  <a:tcPr>
                    <a:solidFill>
                      <a:srgbClr val="00B0F0"/>
                    </a:solidFill>
                  </a:tcPr>
                </a:tc>
                <a:tc gridSpan="3">
                  <a:txBody>
                    <a:bodyPr/>
                    <a:lstStyle/>
                    <a:p>
                      <a:pPr algn="ctr" rtl="1"/>
                      <a:endParaRPr lang="he-IL" dirty="0"/>
                    </a:p>
                  </a:txBody>
                  <a:tcPr>
                    <a:solidFill>
                      <a:srgbClr val="7030A0"/>
                    </a:solidFill>
                  </a:tcPr>
                </a:tc>
                <a:tc hMerge="1">
                  <a:txBody>
                    <a:bodyPr/>
                    <a:lstStyle/>
                    <a:p>
                      <a:pPr rtl="1"/>
                      <a:endParaRPr lang="he-IL"/>
                    </a:p>
                  </a:txBody>
                  <a:tcPr/>
                </a:tc>
                <a:tc hMerge="1">
                  <a:txBody>
                    <a:bodyPr/>
                    <a:lstStyle/>
                    <a:p>
                      <a:pPr rtl="1"/>
                      <a:endParaRPr lang="he-IL"/>
                    </a:p>
                  </a:txBody>
                  <a:tcPr/>
                </a:tc>
                <a:tc>
                  <a:txBody>
                    <a:bodyPr/>
                    <a:lstStyle/>
                    <a:p>
                      <a:pPr algn="ctr" rtl="1"/>
                      <a:endParaRPr lang="he-IL" dirty="0"/>
                    </a:p>
                  </a:txBody>
                  <a:tcPr>
                    <a:solidFill>
                      <a:srgbClr val="92D050"/>
                    </a:solidFill>
                  </a:tcPr>
                </a:tc>
                <a:tc>
                  <a:txBody>
                    <a:bodyPr/>
                    <a:lstStyle/>
                    <a:p>
                      <a:pPr algn="ctr" rtl="1"/>
                      <a:endParaRPr lang="he-IL" dirty="0"/>
                    </a:p>
                  </a:txBody>
                  <a:tcPr>
                    <a:solidFill>
                      <a:srgbClr val="92D050"/>
                    </a:solidFill>
                  </a:tcPr>
                </a:tc>
                <a:tc>
                  <a:txBody>
                    <a:bodyPr/>
                    <a:lstStyle/>
                    <a:p>
                      <a:pPr algn="ctr" rtl="1"/>
                      <a:endParaRPr lang="he-IL" dirty="0"/>
                    </a:p>
                  </a:txBody>
                  <a:tcPr>
                    <a:solidFill>
                      <a:srgbClr val="FF0000"/>
                    </a:solidFill>
                  </a:tcPr>
                </a:tc>
                <a:tc>
                  <a:txBody>
                    <a:bodyPr/>
                    <a:lstStyle/>
                    <a:p>
                      <a:pPr algn="ctr" rtl="1"/>
                      <a:endParaRPr lang="he-IL" dirty="0"/>
                    </a:p>
                  </a:txBody>
                  <a:tcPr>
                    <a:solidFill>
                      <a:srgbClr val="FF0000"/>
                    </a:solidFill>
                  </a:tcPr>
                </a:tc>
                <a:tc>
                  <a:txBody>
                    <a:bodyPr/>
                    <a:lstStyle/>
                    <a:p>
                      <a:pPr algn="ctr" rtl="0"/>
                      <a:r>
                        <a:rPr lang="en-US" b="1" dirty="0" smtClean="0"/>
                        <a:t>Monday</a:t>
                      </a:r>
                      <a:endParaRPr lang="he-IL" b="1" dirty="0"/>
                    </a:p>
                  </a:txBody>
                  <a:tcPr/>
                </a:tc>
                <a:extLst>
                  <a:ext uri="{0D108BD9-81ED-4DB2-BD59-A6C34878D82A}">
                    <a16:rowId xmlns="" xmlns:a16="http://schemas.microsoft.com/office/drawing/2014/main" val="1622453372"/>
                  </a:ext>
                </a:extLst>
              </a:tr>
              <a:tr h="370840">
                <a:tc>
                  <a:txBody>
                    <a:bodyPr/>
                    <a:lstStyle/>
                    <a:p>
                      <a:pPr algn="ctr" rtl="1"/>
                      <a:endParaRPr lang="he-IL"/>
                    </a:p>
                  </a:txBody>
                  <a:tcPr/>
                </a:tc>
                <a:tc>
                  <a:txBody>
                    <a:bodyPr/>
                    <a:lstStyle/>
                    <a:p>
                      <a:pPr algn="ctr" rtl="1"/>
                      <a:endParaRPr lang="he-IL" dirty="0"/>
                    </a:p>
                  </a:txBody>
                  <a:tcPr>
                    <a:solidFill>
                      <a:srgbClr val="7030A0"/>
                    </a:solidFill>
                  </a:tcPr>
                </a:tc>
                <a:tc>
                  <a:txBody>
                    <a:bodyPr/>
                    <a:lstStyle/>
                    <a:p>
                      <a:pPr algn="ctr" rtl="1"/>
                      <a:endParaRPr lang="he-IL" dirty="0"/>
                    </a:p>
                  </a:txBody>
                  <a:tcPr>
                    <a:solidFill>
                      <a:srgbClr val="7030A0"/>
                    </a:solidFill>
                  </a:tcPr>
                </a:tc>
                <a:tc>
                  <a:txBody>
                    <a:bodyPr/>
                    <a:lstStyle/>
                    <a:p>
                      <a:pPr algn="ctr" rtl="1"/>
                      <a:endParaRPr lang="he-IL" dirty="0"/>
                    </a:p>
                  </a:txBody>
                  <a:tcPr>
                    <a:solidFill>
                      <a:srgbClr val="7030A0"/>
                    </a:solidFill>
                  </a:tcPr>
                </a:tc>
                <a:tc gridSpan="2">
                  <a:txBody>
                    <a:bodyPr/>
                    <a:lstStyle/>
                    <a:p>
                      <a:pPr algn="ctr" rtl="1"/>
                      <a:endParaRPr lang="he-IL" dirty="0"/>
                    </a:p>
                  </a:txBody>
                  <a:tcPr>
                    <a:solidFill>
                      <a:srgbClr val="92D050"/>
                    </a:solidFill>
                  </a:tcPr>
                </a:tc>
                <a:tc hMerge="1">
                  <a:txBody>
                    <a:bodyPr/>
                    <a:lstStyle/>
                    <a:p>
                      <a:pPr rtl="1"/>
                      <a:endParaRPr lang="he-IL"/>
                    </a:p>
                  </a:txBody>
                  <a:tcPr/>
                </a:tc>
                <a:tc gridSpan="2">
                  <a:txBody>
                    <a:bodyPr/>
                    <a:lstStyle/>
                    <a:p>
                      <a:pPr algn="ctr" rtl="1"/>
                      <a:endParaRPr lang="he-IL" dirty="0"/>
                    </a:p>
                  </a:txBody>
                  <a:tcPr>
                    <a:solidFill>
                      <a:srgbClr val="FF0000"/>
                    </a:solidFill>
                  </a:tcPr>
                </a:tc>
                <a:tc hMerge="1">
                  <a:txBody>
                    <a:bodyPr/>
                    <a:lstStyle/>
                    <a:p>
                      <a:pPr rtl="1"/>
                      <a:endParaRPr lang="he-IL"/>
                    </a:p>
                  </a:txBody>
                  <a:tcPr/>
                </a:tc>
                <a:tc>
                  <a:txBody>
                    <a:bodyPr/>
                    <a:lstStyle/>
                    <a:p>
                      <a:pPr algn="ctr" rtl="0"/>
                      <a:r>
                        <a:rPr lang="en-US" b="1" dirty="0" smtClean="0"/>
                        <a:t>Tuesday</a:t>
                      </a:r>
                      <a:endParaRPr lang="he-IL" b="1" dirty="0"/>
                    </a:p>
                  </a:txBody>
                  <a:tcPr/>
                </a:tc>
                <a:extLst>
                  <a:ext uri="{0D108BD9-81ED-4DB2-BD59-A6C34878D82A}">
                    <a16:rowId xmlns="" xmlns:a16="http://schemas.microsoft.com/office/drawing/2014/main" val="1586981028"/>
                  </a:ext>
                </a:extLst>
              </a:tr>
              <a:tr h="370840">
                <a:tc>
                  <a:txBody>
                    <a:bodyPr/>
                    <a:lstStyle/>
                    <a:p>
                      <a:pPr algn="ctr" rtl="1"/>
                      <a:endParaRPr lang="he-IL" dirty="0"/>
                    </a:p>
                  </a:txBody>
                  <a:tcPr>
                    <a:solidFill>
                      <a:srgbClr val="00B0F0"/>
                    </a:solidFill>
                  </a:tcPr>
                </a:tc>
                <a:tc gridSpan="3">
                  <a:txBody>
                    <a:bodyPr/>
                    <a:lstStyle/>
                    <a:p>
                      <a:pPr algn="ctr" rtl="1"/>
                      <a:endParaRPr lang="he-IL" dirty="0"/>
                    </a:p>
                  </a:txBody>
                  <a:tcPr>
                    <a:solidFill>
                      <a:srgbClr val="7030A0"/>
                    </a:solidFill>
                  </a:tcPr>
                </a:tc>
                <a:tc hMerge="1">
                  <a:txBody>
                    <a:bodyPr/>
                    <a:lstStyle/>
                    <a:p>
                      <a:pPr rtl="1"/>
                      <a:endParaRPr lang="he-IL"/>
                    </a:p>
                  </a:txBody>
                  <a:tcPr/>
                </a:tc>
                <a:tc hMerge="1">
                  <a:txBody>
                    <a:bodyPr/>
                    <a:lstStyle/>
                    <a:p>
                      <a:pPr rtl="1"/>
                      <a:endParaRPr lang="he-IL"/>
                    </a:p>
                  </a:txBody>
                  <a:tcPr/>
                </a:tc>
                <a:tc gridSpan="2">
                  <a:txBody>
                    <a:bodyPr/>
                    <a:lstStyle/>
                    <a:p>
                      <a:pPr algn="ctr" rtl="1"/>
                      <a:endParaRPr lang="he-IL" dirty="0"/>
                    </a:p>
                  </a:txBody>
                  <a:tcPr>
                    <a:solidFill>
                      <a:srgbClr val="92D050"/>
                    </a:solidFill>
                  </a:tcPr>
                </a:tc>
                <a:tc hMerge="1">
                  <a:txBody>
                    <a:bodyPr/>
                    <a:lstStyle/>
                    <a:p>
                      <a:pPr rtl="1"/>
                      <a:endParaRPr lang="he-IL"/>
                    </a:p>
                  </a:txBody>
                  <a:tcPr/>
                </a:tc>
                <a:tc gridSpan="2">
                  <a:txBody>
                    <a:bodyPr/>
                    <a:lstStyle/>
                    <a:p>
                      <a:pPr algn="ctr" rtl="1"/>
                      <a:endParaRPr lang="he-IL"/>
                    </a:p>
                  </a:txBody>
                  <a:tcPr/>
                </a:tc>
                <a:tc hMerge="1">
                  <a:txBody>
                    <a:bodyPr/>
                    <a:lstStyle/>
                    <a:p>
                      <a:pPr rtl="1"/>
                      <a:endParaRPr lang="he-IL"/>
                    </a:p>
                  </a:txBody>
                  <a:tcPr/>
                </a:tc>
                <a:tc>
                  <a:txBody>
                    <a:bodyPr/>
                    <a:lstStyle/>
                    <a:p>
                      <a:pPr algn="ctr" rtl="0"/>
                      <a:r>
                        <a:rPr lang="en-US" b="1" dirty="0" smtClean="0"/>
                        <a:t>Wednesday</a:t>
                      </a:r>
                      <a:endParaRPr lang="he-IL" b="1" dirty="0"/>
                    </a:p>
                  </a:txBody>
                  <a:tcPr/>
                </a:tc>
                <a:extLst>
                  <a:ext uri="{0D108BD9-81ED-4DB2-BD59-A6C34878D82A}">
                    <a16:rowId xmlns="" xmlns:a16="http://schemas.microsoft.com/office/drawing/2014/main" val="48147907"/>
                  </a:ext>
                </a:extLst>
              </a:tr>
            </a:tbl>
          </a:graphicData>
        </a:graphic>
      </p:graphicFrame>
      <p:graphicFrame>
        <p:nvGraphicFramePr>
          <p:cNvPr id="5" name="טבלה 4">
            <a:extLst>
              <a:ext uri="{FF2B5EF4-FFF2-40B4-BE49-F238E27FC236}">
                <a16:creationId xmlns="" xmlns:a16="http://schemas.microsoft.com/office/drawing/2014/main" id="{599AD597-6835-4BC0-9C6D-75717549CBCE}"/>
              </a:ext>
            </a:extLst>
          </p:cNvPr>
          <p:cNvGraphicFramePr>
            <a:graphicFrameLocks noGrp="1"/>
          </p:cNvGraphicFramePr>
          <p:nvPr>
            <p:extLst>
              <p:ext uri="{D42A27DB-BD31-4B8C-83A1-F6EECF244321}">
                <p14:modId xmlns:p14="http://schemas.microsoft.com/office/powerpoint/2010/main" val="3773850927"/>
              </p:ext>
            </p:extLst>
          </p:nvPr>
        </p:nvGraphicFramePr>
        <p:xfrm>
          <a:off x="3295534" y="5516110"/>
          <a:ext cx="8128000" cy="370840"/>
        </p:xfrm>
        <a:graphic>
          <a:graphicData uri="http://schemas.openxmlformats.org/drawingml/2006/table">
            <a:tbl>
              <a:tblPr rtl="1" firstRow="1" bandRow="1">
                <a:tableStyleId>{5C22544A-7EE6-4342-B048-85BDC9FD1C3A}</a:tableStyleId>
              </a:tblPr>
              <a:tblGrid>
                <a:gridCol w="2032000">
                  <a:extLst>
                    <a:ext uri="{9D8B030D-6E8A-4147-A177-3AD203B41FA5}">
                      <a16:colId xmlns="" xmlns:a16="http://schemas.microsoft.com/office/drawing/2014/main" val="840061908"/>
                    </a:ext>
                  </a:extLst>
                </a:gridCol>
                <a:gridCol w="2032000">
                  <a:extLst>
                    <a:ext uri="{9D8B030D-6E8A-4147-A177-3AD203B41FA5}">
                      <a16:colId xmlns="" xmlns:a16="http://schemas.microsoft.com/office/drawing/2014/main" val="1218566110"/>
                    </a:ext>
                  </a:extLst>
                </a:gridCol>
                <a:gridCol w="2032000">
                  <a:extLst>
                    <a:ext uri="{9D8B030D-6E8A-4147-A177-3AD203B41FA5}">
                      <a16:colId xmlns="" xmlns:a16="http://schemas.microsoft.com/office/drawing/2014/main" val="2842476740"/>
                    </a:ext>
                  </a:extLst>
                </a:gridCol>
                <a:gridCol w="2032000">
                  <a:extLst>
                    <a:ext uri="{9D8B030D-6E8A-4147-A177-3AD203B41FA5}">
                      <a16:colId xmlns="" xmlns:a16="http://schemas.microsoft.com/office/drawing/2014/main" val="3880710968"/>
                    </a:ext>
                  </a:extLst>
                </a:gridCol>
              </a:tblGrid>
              <a:tr h="370840">
                <a:tc>
                  <a:txBody>
                    <a:bodyPr/>
                    <a:lstStyle/>
                    <a:p>
                      <a:pPr algn="ctr" rtl="1"/>
                      <a:r>
                        <a:rPr lang="en-US" dirty="0" smtClean="0"/>
                        <a:t>Political </a:t>
                      </a:r>
                      <a:endParaRPr lang="he-IL" dirty="0"/>
                    </a:p>
                  </a:txBody>
                  <a:tcPr>
                    <a:solidFill>
                      <a:srgbClr val="00B0F0"/>
                    </a:solidFill>
                  </a:tcPr>
                </a:tc>
                <a:tc>
                  <a:txBody>
                    <a:bodyPr/>
                    <a:lstStyle/>
                    <a:p>
                      <a:pPr algn="ctr" rtl="1"/>
                      <a:r>
                        <a:rPr lang="en-US" dirty="0" smtClean="0"/>
                        <a:t>Security</a:t>
                      </a:r>
                      <a:endParaRPr lang="he-IL" dirty="0"/>
                    </a:p>
                  </a:txBody>
                  <a:tcPr>
                    <a:solidFill>
                      <a:srgbClr val="7030A0"/>
                    </a:solidFill>
                  </a:tcPr>
                </a:tc>
                <a:tc>
                  <a:txBody>
                    <a:bodyPr/>
                    <a:lstStyle/>
                    <a:p>
                      <a:pPr algn="ctr" rtl="1"/>
                      <a:r>
                        <a:rPr lang="en-US" dirty="0" smtClean="0"/>
                        <a:t>Social</a:t>
                      </a:r>
                      <a:endParaRPr lang="he-IL" dirty="0"/>
                    </a:p>
                  </a:txBody>
                  <a:tcPr>
                    <a:solidFill>
                      <a:srgbClr val="92D050"/>
                    </a:solidFill>
                  </a:tcPr>
                </a:tc>
                <a:tc>
                  <a:txBody>
                    <a:bodyPr/>
                    <a:lstStyle/>
                    <a:p>
                      <a:pPr algn="ctr" rtl="1"/>
                      <a:r>
                        <a:rPr lang="en-US" dirty="0" smtClean="0"/>
                        <a:t>Financial</a:t>
                      </a:r>
                      <a:endParaRPr lang="he-IL" dirty="0"/>
                    </a:p>
                  </a:txBody>
                  <a:tcPr>
                    <a:solidFill>
                      <a:srgbClr val="FF0000"/>
                    </a:solidFill>
                  </a:tcPr>
                </a:tc>
                <a:extLst>
                  <a:ext uri="{0D108BD9-81ED-4DB2-BD59-A6C34878D82A}">
                    <a16:rowId xmlns="" xmlns:a16="http://schemas.microsoft.com/office/drawing/2014/main" val="837857079"/>
                  </a:ext>
                </a:extLst>
              </a:tr>
            </a:tbl>
          </a:graphicData>
        </a:graphic>
      </p:graphicFrame>
      <p:sp>
        <p:nvSpPr>
          <p:cNvPr id="6" name="TextBox 5">
            <a:extLst>
              <a:ext uri="{FF2B5EF4-FFF2-40B4-BE49-F238E27FC236}">
                <a16:creationId xmlns="" xmlns:a16="http://schemas.microsoft.com/office/drawing/2014/main" id="{0C1898D6-1CBA-49F8-9D88-FF1A3818C8B4}"/>
              </a:ext>
            </a:extLst>
          </p:cNvPr>
          <p:cNvSpPr txBox="1"/>
          <p:nvPr/>
        </p:nvSpPr>
        <p:spPr>
          <a:xfrm>
            <a:off x="2044931" y="5494713"/>
            <a:ext cx="1346662" cy="369332"/>
          </a:xfrm>
          <a:prstGeom prst="rect">
            <a:avLst/>
          </a:prstGeom>
          <a:noFill/>
        </p:spPr>
        <p:txBody>
          <a:bodyPr wrap="square" rtlCol="1">
            <a:spAutoFit/>
          </a:bodyPr>
          <a:lstStyle/>
          <a:p>
            <a:pPr algn="l" rtl="0"/>
            <a:r>
              <a:rPr lang="en-US" b="1" dirty="0">
                <a:latin typeface="Calibri" panose="020F0502020204030204" pitchFamily="34" charset="0"/>
              </a:rPr>
              <a:t>legend</a:t>
            </a:r>
            <a:endParaRPr lang="he-IL" b="1" dirty="0">
              <a:latin typeface="Calibri" panose="020F0502020204030204" pitchFamily="34" charset="0"/>
            </a:endParaRPr>
          </a:p>
        </p:txBody>
      </p:sp>
      <p:sp>
        <p:nvSpPr>
          <p:cNvPr id="7" name="מלבן 6">
            <a:extLst>
              <a:ext uri="{FF2B5EF4-FFF2-40B4-BE49-F238E27FC236}">
                <a16:creationId xmlns="" xmlns:a16="http://schemas.microsoft.com/office/drawing/2014/main" id="{8FD41D88-C01B-4B27-BD00-97180E10DA6A}"/>
              </a:ext>
            </a:extLst>
          </p:cNvPr>
          <p:cNvSpPr/>
          <p:nvPr/>
        </p:nvSpPr>
        <p:spPr>
          <a:xfrm>
            <a:off x="2186373" y="415338"/>
            <a:ext cx="9721080" cy="954107"/>
          </a:xfrm>
          <a:prstGeom prst="rect">
            <a:avLst/>
          </a:prstGeom>
        </p:spPr>
        <p:txBody>
          <a:bodyPr wrap="square">
            <a:spAutoFit/>
          </a:bodyPr>
          <a:lstStyle/>
          <a:p>
            <a:pPr algn="l" rtl="0"/>
            <a:r>
              <a:rPr lang="en-US" sz="2800" b="1" dirty="0">
                <a:latin typeface="Calibri" panose="020F0502020204030204" pitchFamily="34" charset="0"/>
              </a:rPr>
              <a:t>The </a:t>
            </a:r>
            <a:r>
              <a:rPr lang="en-US" sz="2800" b="1" dirty="0" smtClean="0">
                <a:latin typeface="Calibri" panose="020F0502020204030204" pitchFamily="34" charset="0"/>
              </a:rPr>
              <a:t>Manner </a:t>
            </a:r>
            <a:r>
              <a:rPr lang="en-US" sz="2800" b="1" dirty="0">
                <a:latin typeface="Calibri" panose="020F0502020204030204" pitchFamily="34" charset="0"/>
              </a:rPr>
              <a:t>of </a:t>
            </a:r>
            <a:r>
              <a:rPr lang="en-US" sz="2800" b="1" dirty="0" smtClean="0">
                <a:latin typeface="Calibri" panose="020F0502020204030204" pitchFamily="34" charset="0"/>
              </a:rPr>
              <a:t>Implementing the Four Legs </a:t>
            </a:r>
            <a:r>
              <a:rPr lang="en-US" sz="2800" b="1" dirty="0">
                <a:latin typeface="Calibri" panose="020F0502020204030204" pitchFamily="34" charset="0"/>
              </a:rPr>
              <a:t>of </a:t>
            </a:r>
            <a:r>
              <a:rPr lang="en-US" sz="2800" b="1" dirty="0" smtClean="0">
                <a:latin typeface="Calibri" panose="020F0502020204030204" pitchFamily="34" charset="0"/>
              </a:rPr>
              <a:t>National </a:t>
            </a:r>
            <a:r>
              <a:rPr lang="en-US" sz="2800" b="1" dirty="0">
                <a:latin typeface="Calibri" panose="020F0502020204030204" pitchFamily="34" charset="0"/>
              </a:rPr>
              <a:t>Security </a:t>
            </a:r>
            <a:r>
              <a:rPr lang="en-US" sz="2800" b="1" dirty="0" smtClean="0">
                <a:latin typeface="Calibri" panose="020F0502020204030204" pitchFamily="34" charset="0"/>
              </a:rPr>
              <a:t>into </a:t>
            </a:r>
            <a:r>
              <a:rPr lang="en-US" sz="2800" b="1" dirty="0">
                <a:latin typeface="Calibri" panose="020F0502020204030204" pitchFamily="34" charset="0"/>
              </a:rPr>
              <a:t>the </a:t>
            </a:r>
            <a:r>
              <a:rPr lang="en-US" sz="2800" b="1" dirty="0" smtClean="0">
                <a:latin typeface="Calibri" panose="020F0502020204030204" pitchFamily="34" charset="0"/>
              </a:rPr>
              <a:t>Course </a:t>
            </a:r>
            <a:r>
              <a:rPr lang="en-US" sz="2800" b="1" dirty="0">
                <a:latin typeface="Calibri" panose="020F0502020204030204" pitchFamily="34" charset="0"/>
              </a:rPr>
              <a:t>of the </a:t>
            </a:r>
            <a:r>
              <a:rPr lang="en-US" sz="2800" b="1" dirty="0" smtClean="0">
                <a:latin typeface="Calibri" panose="020F0502020204030204" pitchFamily="34" charset="0"/>
              </a:rPr>
              <a:t>Tour</a:t>
            </a:r>
            <a:endParaRPr lang="he-IL" sz="2800" dirty="0">
              <a:latin typeface="Calibri" panose="020F0502020204030204" pitchFamily="34" charset="0"/>
            </a:endParaRPr>
          </a:p>
        </p:txBody>
      </p:sp>
    </p:spTree>
    <p:extLst>
      <p:ext uri="{BB962C8B-B14F-4D97-AF65-F5344CB8AC3E}">
        <p14:creationId xmlns:p14="http://schemas.microsoft.com/office/powerpoint/2010/main" val="175685804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40594AC-EB7B-46CC-A01A-BFF092CD0362}"/>
              </a:ext>
            </a:extLst>
          </p:cNvPr>
          <p:cNvSpPr>
            <a:spLocks noGrp="1"/>
          </p:cNvSpPr>
          <p:nvPr>
            <p:ph type="title"/>
          </p:nvPr>
        </p:nvSpPr>
        <p:spPr>
          <a:xfrm>
            <a:off x="2167163" y="263420"/>
            <a:ext cx="8911687" cy="851764"/>
          </a:xfrm>
        </p:spPr>
        <p:txBody>
          <a:bodyPr>
            <a:normAutofit/>
          </a:bodyPr>
          <a:lstStyle/>
          <a:p>
            <a:pPr algn="ctr" rtl="0"/>
            <a:r>
              <a:rPr lang="en-US" sz="4400" b="1" dirty="0">
                <a:latin typeface="Calibri" panose="020F0502020204030204" pitchFamily="34" charset="0"/>
              </a:rPr>
              <a:t>Instruction</a:t>
            </a:r>
            <a:endParaRPr lang="he-IL" sz="4400" b="1" dirty="0">
              <a:latin typeface="Calibri" panose="020F0502020204030204" pitchFamily="34" charset="0"/>
            </a:endParaRPr>
          </a:p>
        </p:txBody>
      </p:sp>
      <p:sp>
        <p:nvSpPr>
          <p:cNvPr id="3" name="מציין מיקום תוכן 2">
            <a:extLst>
              <a:ext uri="{FF2B5EF4-FFF2-40B4-BE49-F238E27FC236}">
                <a16:creationId xmlns="" xmlns:a16="http://schemas.microsoft.com/office/drawing/2014/main" id="{4C144F2C-69CD-490A-8D8F-36374051F55A}"/>
              </a:ext>
            </a:extLst>
          </p:cNvPr>
          <p:cNvSpPr>
            <a:spLocks noGrp="1"/>
          </p:cNvSpPr>
          <p:nvPr>
            <p:ph idx="1"/>
          </p:nvPr>
        </p:nvSpPr>
        <p:spPr>
          <a:xfrm>
            <a:off x="1741403" y="1141432"/>
            <a:ext cx="9763209" cy="5161402"/>
          </a:xfrm>
        </p:spPr>
        <p:txBody>
          <a:bodyPr>
            <a:normAutofit/>
          </a:bodyPr>
          <a:lstStyle/>
          <a:p>
            <a:pPr algn="l" rtl="0"/>
            <a:r>
              <a:rPr lang="en-US" sz="2800" dirty="0">
                <a:latin typeface="Calibri" panose="020F0502020204030204" pitchFamily="34" charset="0"/>
              </a:rPr>
              <a:t>Coordination of the lecturers - closing the gaps.</a:t>
            </a:r>
          </a:p>
          <a:p>
            <a:pPr algn="l" rtl="0"/>
            <a:r>
              <a:rPr lang="en-US" sz="2800" dirty="0">
                <a:latin typeface="Calibri" panose="020F0502020204030204" pitchFamily="34" charset="0"/>
              </a:rPr>
              <a:t>Booklet for a National Security Tour in the South - in accordance with the Southern Tour Guides.</a:t>
            </a:r>
          </a:p>
          <a:p>
            <a:pPr algn="l" rtl="0"/>
            <a:r>
              <a:rPr lang="en-US" sz="2800" dirty="0">
                <a:latin typeface="Calibri" panose="020F0502020204030204" pitchFamily="34" charset="0"/>
              </a:rPr>
              <a:t>Videos and </a:t>
            </a:r>
            <a:r>
              <a:rPr lang="en-US" sz="2800" dirty="0" smtClean="0">
                <a:latin typeface="Calibri" panose="020F0502020204030204" pitchFamily="34" charset="0"/>
              </a:rPr>
              <a:t>lots of media </a:t>
            </a:r>
            <a:r>
              <a:rPr lang="en-US" sz="2800" dirty="0">
                <a:latin typeface="Calibri" panose="020F0502020204030204" pitchFamily="34" charset="0"/>
              </a:rPr>
              <a:t>supports the topics of the tour.</a:t>
            </a:r>
          </a:p>
          <a:p>
            <a:pPr algn="l" rtl="0"/>
            <a:r>
              <a:rPr lang="en-US" sz="2800" dirty="0">
                <a:latin typeface="Calibri" panose="020F0502020204030204" pitchFamily="34" charset="0"/>
              </a:rPr>
              <a:t>Simultaneous translation.</a:t>
            </a:r>
          </a:p>
          <a:p>
            <a:pPr algn="l" rtl="0"/>
            <a:r>
              <a:rPr lang="en-US" sz="2800" dirty="0">
                <a:latin typeface="Calibri" panose="020F0502020204030204" pitchFamily="34" charset="0"/>
              </a:rPr>
              <a:t>Full coordination with the commanders, mayors and lecturers.</a:t>
            </a:r>
          </a:p>
          <a:p>
            <a:pPr algn="l" rtl="0"/>
            <a:r>
              <a:rPr lang="en-US" sz="2800" dirty="0">
                <a:latin typeface="Calibri" panose="020F0502020204030204" pitchFamily="34" charset="0"/>
              </a:rPr>
              <a:t>Sending CVs, completing a summary, and giving gifts to civilian lecturers.</a:t>
            </a:r>
            <a:endParaRPr lang="he-IL" sz="2800" dirty="0">
              <a:latin typeface="Calibri" panose="020F0502020204030204" pitchFamily="34" charset="0"/>
            </a:endParaRPr>
          </a:p>
        </p:txBody>
      </p:sp>
    </p:spTree>
    <p:extLst>
      <p:ext uri="{BB962C8B-B14F-4D97-AF65-F5344CB8AC3E}">
        <p14:creationId xmlns:p14="http://schemas.microsoft.com/office/powerpoint/2010/main" val="251051124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40594AC-EB7B-46CC-A01A-BFF092CD0362}"/>
              </a:ext>
            </a:extLst>
          </p:cNvPr>
          <p:cNvSpPr>
            <a:spLocks noGrp="1"/>
          </p:cNvSpPr>
          <p:nvPr>
            <p:ph type="title"/>
          </p:nvPr>
        </p:nvSpPr>
        <p:spPr>
          <a:xfrm>
            <a:off x="2592925" y="624110"/>
            <a:ext cx="8911687" cy="851764"/>
          </a:xfrm>
        </p:spPr>
        <p:txBody>
          <a:bodyPr>
            <a:normAutofit/>
          </a:bodyPr>
          <a:lstStyle/>
          <a:p>
            <a:pPr algn="ctr" rtl="0"/>
            <a:r>
              <a:rPr lang="en-US" sz="4400" b="1" dirty="0" smtClean="0">
                <a:latin typeface="Calibri" panose="020F0502020204030204" pitchFamily="34" charset="0"/>
              </a:rPr>
              <a:t>Administration</a:t>
            </a:r>
            <a:endParaRPr lang="he-IL" sz="4400" b="1" dirty="0">
              <a:latin typeface="Calibri" panose="020F0502020204030204" pitchFamily="34" charset="0"/>
            </a:endParaRPr>
          </a:p>
        </p:txBody>
      </p:sp>
      <p:sp>
        <p:nvSpPr>
          <p:cNvPr id="3" name="מציין מיקום תוכן 2">
            <a:extLst>
              <a:ext uri="{FF2B5EF4-FFF2-40B4-BE49-F238E27FC236}">
                <a16:creationId xmlns="" xmlns:a16="http://schemas.microsoft.com/office/drawing/2014/main" id="{4C144F2C-69CD-490A-8D8F-36374051F55A}"/>
              </a:ext>
            </a:extLst>
          </p:cNvPr>
          <p:cNvSpPr>
            <a:spLocks noGrp="1"/>
          </p:cNvSpPr>
          <p:nvPr>
            <p:ph idx="1"/>
          </p:nvPr>
        </p:nvSpPr>
        <p:spPr>
          <a:xfrm>
            <a:off x="2428791" y="1507958"/>
            <a:ext cx="8915400" cy="3777622"/>
          </a:xfrm>
        </p:spPr>
        <p:txBody>
          <a:bodyPr>
            <a:normAutofit/>
          </a:bodyPr>
          <a:lstStyle/>
          <a:p>
            <a:pPr algn="l" rtl="0"/>
            <a:r>
              <a:rPr lang="en-US" sz="2800" dirty="0">
                <a:latin typeface="Calibri" panose="020F0502020204030204" pitchFamily="34" charset="0"/>
              </a:rPr>
              <a:t>Closing the flights (back and forth).</a:t>
            </a:r>
          </a:p>
          <a:p>
            <a:pPr algn="l" rtl="0"/>
            <a:r>
              <a:rPr lang="en-US" sz="2800" dirty="0">
                <a:latin typeface="Calibri" panose="020F0502020204030204" pitchFamily="34" charset="0"/>
              </a:rPr>
              <a:t>Bus nearby.</a:t>
            </a:r>
          </a:p>
          <a:p>
            <a:pPr algn="l" rtl="0"/>
            <a:r>
              <a:rPr lang="en-US" sz="2800" dirty="0">
                <a:latin typeface="Calibri" panose="020F0502020204030204" pitchFamily="34" charset="0"/>
              </a:rPr>
              <a:t>Meals are coordinated.</a:t>
            </a:r>
          </a:p>
          <a:p>
            <a:pPr algn="l" rtl="0"/>
            <a:r>
              <a:rPr lang="en-US" sz="2800" dirty="0">
                <a:latin typeface="Calibri" panose="020F0502020204030204" pitchFamily="34" charset="0"/>
              </a:rPr>
              <a:t>Medical response - Dr. </a:t>
            </a:r>
            <a:r>
              <a:rPr lang="en-US" sz="2800" dirty="0" err="1">
                <a:latin typeface="Calibri" panose="020F0502020204030204" pitchFamily="34" charset="0"/>
              </a:rPr>
              <a:t>Shahar</a:t>
            </a:r>
            <a:r>
              <a:rPr lang="en-US" sz="2800" dirty="0">
                <a:latin typeface="Calibri" panose="020F0502020204030204" pitchFamily="34" charset="0"/>
              </a:rPr>
              <a:t> </a:t>
            </a:r>
            <a:r>
              <a:rPr lang="en-US" sz="2800" dirty="0" err="1">
                <a:latin typeface="Calibri" panose="020F0502020204030204" pitchFamily="34" charset="0"/>
              </a:rPr>
              <a:t>Shapira</a:t>
            </a:r>
            <a:r>
              <a:rPr lang="en-US" sz="2800" dirty="0">
                <a:latin typeface="Calibri" panose="020F0502020204030204" pitchFamily="34" charset="0"/>
              </a:rPr>
              <a:t> with a doctor's backpack.</a:t>
            </a:r>
          </a:p>
          <a:p>
            <a:pPr algn="l" rtl="0"/>
            <a:r>
              <a:rPr lang="en-US" sz="2800" dirty="0">
                <a:latin typeface="Calibri" panose="020F0502020204030204" pitchFamily="34" charset="0"/>
              </a:rPr>
              <a:t>Security - 4 members with personal weapons (pistol).</a:t>
            </a:r>
            <a:endParaRPr lang="he-IL" sz="2800" dirty="0">
              <a:latin typeface="Calibri" panose="020F0502020204030204" pitchFamily="34" charset="0"/>
            </a:endParaRPr>
          </a:p>
        </p:txBody>
      </p:sp>
    </p:spTree>
    <p:extLst>
      <p:ext uri="{BB962C8B-B14F-4D97-AF65-F5344CB8AC3E}">
        <p14:creationId xmlns:p14="http://schemas.microsoft.com/office/powerpoint/2010/main" val="142797984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 xmlns:a16="http://schemas.microsoft.com/office/drawing/2014/main" id="{7926810E-6FFF-4E0C-985F-67832C0C89F8}"/>
              </a:ext>
            </a:extLst>
          </p:cNvPr>
          <p:cNvSpPr>
            <a:spLocks noGrp="1"/>
          </p:cNvSpPr>
          <p:nvPr>
            <p:ph idx="1"/>
          </p:nvPr>
        </p:nvSpPr>
        <p:spPr>
          <a:xfrm>
            <a:off x="739510" y="1628800"/>
            <a:ext cx="11537862" cy="3777622"/>
          </a:xfrm>
        </p:spPr>
        <p:txBody>
          <a:bodyPr>
            <a:noAutofit/>
          </a:bodyPr>
          <a:lstStyle/>
          <a:p>
            <a:pPr algn="l" rtl="0"/>
            <a:r>
              <a:rPr lang="en-US" sz="2400" dirty="0">
                <a:latin typeface="Calibri" panose="020F0502020204030204" pitchFamily="34" charset="0"/>
              </a:rPr>
              <a:t>According to the analysis model s.w.o.t the "soft underbelly" is the encounter between the weakness and the threat What is your understanding of the soft underbelly of national security in the south?</a:t>
            </a:r>
          </a:p>
          <a:p>
            <a:pPr algn="l" rtl="0"/>
            <a:r>
              <a:rPr lang="en-US" sz="2400" dirty="0">
                <a:latin typeface="Calibri" panose="020F0502020204030204" pitchFamily="34" charset="0"/>
              </a:rPr>
              <a:t>According to the sw.o.t analysis model, "levers" are the encounter between strengths and opportunities.</a:t>
            </a:r>
          </a:p>
          <a:p>
            <a:pPr algn="l" rtl="0"/>
            <a:r>
              <a:rPr lang="en-US" sz="2400" dirty="0">
                <a:latin typeface="Calibri" panose="020F0502020204030204" pitchFamily="34" charset="0"/>
              </a:rPr>
              <a:t>National security is based on four pillars - security, political, economic and social. Do you think there is a balance between the different legs in the context of national security in the south (or are there very strong legs compared to very weak ..)?</a:t>
            </a:r>
          </a:p>
          <a:p>
            <a:pPr algn="l" rtl="0"/>
            <a:r>
              <a:rPr lang="en-US" sz="2400" dirty="0">
                <a:latin typeface="Calibri" panose="020F0502020204030204" pitchFamily="34" charset="0"/>
              </a:rPr>
              <a:t>Do you think Ben </a:t>
            </a:r>
            <a:r>
              <a:rPr lang="en-US" sz="2400" dirty="0" err="1">
                <a:latin typeface="Calibri" panose="020F0502020204030204" pitchFamily="34" charset="0"/>
              </a:rPr>
              <a:t>Gurion's</a:t>
            </a:r>
            <a:r>
              <a:rPr lang="en-US" sz="2400" dirty="0">
                <a:latin typeface="Calibri" panose="020F0502020204030204" pitchFamily="34" charset="0"/>
              </a:rPr>
              <a:t> vision to settle the Negev in the realization trend? What are the main challenges? Does the slogan "moving south" really materialize?</a:t>
            </a:r>
            <a:endParaRPr lang="he-IL" sz="2400" dirty="0">
              <a:latin typeface="Calibri" panose="020F0502020204030204" pitchFamily="34" charset="0"/>
            </a:endParaRPr>
          </a:p>
        </p:txBody>
      </p:sp>
      <p:sp>
        <p:nvSpPr>
          <p:cNvPr id="4" name="כותרת 1">
            <a:extLst>
              <a:ext uri="{FF2B5EF4-FFF2-40B4-BE49-F238E27FC236}">
                <a16:creationId xmlns="" xmlns:a16="http://schemas.microsoft.com/office/drawing/2014/main" id="{FECF292A-2273-4928-AC90-BA7EA3C5A663}"/>
              </a:ext>
            </a:extLst>
          </p:cNvPr>
          <p:cNvSpPr>
            <a:spLocks noGrp="1"/>
          </p:cNvSpPr>
          <p:nvPr>
            <p:ph type="title"/>
          </p:nvPr>
        </p:nvSpPr>
        <p:spPr>
          <a:xfrm>
            <a:off x="2052598" y="595711"/>
            <a:ext cx="8911687" cy="851764"/>
          </a:xfrm>
        </p:spPr>
        <p:txBody>
          <a:bodyPr>
            <a:normAutofit/>
          </a:bodyPr>
          <a:lstStyle/>
          <a:p>
            <a:pPr algn="ctr" rtl="0"/>
            <a:r>
              <a:rPr lang="en-US" sz="4400" b="1" dirty="0" smtClean="0">
                <a:latin typeface="Calibri" panose="020F0502020204030204" pitchFamily="34" charset="0"/>
              </a:rPr>
              <a:t>Questions for Team Processing</a:t>
            </a:r>
            <a:endParaRPr lang="he-IL" sz="4400" b="1" dirty="0">
              <a:latin typeface="Calibri" panose="020F0502020204030204" pitchFamily="34" charset="0"/>
            </a:endParaRPr>
          </a:p>
        </p:txBody>
      </p:sp>
    </p:spTree>
    <p:extLst>
      <p:ext uri="{BB962C8B-B14F-4D97-AF65-F5344CB8AC3E}">
        <p14:creationId xmlns:p14="http://schemas.microsoft.com/office/powerpoint/2010/main" val="10287619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40594AC-EB7B-46CC-A01A-BFF092CD0362}"/>
              </a:ext>
            </a:extLst>
          </p:cNvPr>
          <p:cNvSpPr>
            <a:spLocks noGrp="1"/>
          </p:cNvSpPr>
          <p:nvPr>
            <p:ph type="title"/>
          </p:nvPr>
        </p:nvSpPr>
        <p:spPr>
          <a:xfrm>
            <a:off x="2592925" y="624110"/>
            <a:ext cx="8911687" cy="851764"/>
          </a:xfrm>
        </p:spPr>
        <p:txBody>
          <a:bodyPr>
            <a:normAutofit fontScale="90000"/>
          </a:bodyPr>
          <a:lstStyle/>
          <a:p>
            <a:pPr algn="ctr" rtl="0"/>
            <a:r>
              <a:rPr lang="en-US" sz="4400" b="1" dirty="0">
                <a:solidFill>
                  <a:srgbClr val="FF0000"/>
                </a:solidFill>
                <a:latin typeface="Calibri" panose="020F0502020204030204" pitchFamily="34" charset="0"/>
              </a:rPr>
              <a:t>Add a </a:t>
            </a:r>
            <a:r>
              <a:rPr lang="en-US" sz="4400" b="1" dirty="0" smtClean="0">
                <a:solidFill>
                  <a:srgbClr val="FF0000"/>
                </a:solidFill>
                <a:latin typeface="Calibri" panose="020F0502020204030204" pitchFamily="34" charset="0"/>
              </a:rPr>
              <a:t>Summary Slide </a:t>
            </a:r>
            <a:r>
              <a:rPr lang="en-US" sz="4400" b="1" dirty="0">
                <a:solidFill>
                  <a:srgbClr val="FF0000"/>
                </a:solidFill>
                <a:latin typeface="Calibri" panose="020F0502020204030204" pitchFamily="34" charset="0"/>
              </a:rPr>
              <a:t>- </a:t>
            </a:r>
            <a:r>
              <a:rPr lang="en-US" sz="4400" b="1" dirty="0" smtClean="0">
                <a:solidFill>
                  <a:srgbClr val="FF0000"/>
                </a:solidFill>
                <a:latin typeface="Calibri" panose="020F0502020204030204" pitchFamily="34" charset="0"/>
              </a:rPr>
              <a:t>After Everything </a:t>
            </a:r>
            <a:r>
              <a:rPr lang="en-US" sz="4400" b="1" dirty="0">
                <a:solidFill>
                  <a:srgbClr val="FF0000"/>
                </a:solidFill>
                <a:latin typeface="Calibri" panose="020F0502020204030204" pitchFamily="34" charset="0"/>
              </a:rPr>
              <a:t>is </a:t>
            </a:r>
            <a:r>
              <a:rPr lang="en-US" sz="4400" b="1" dirty="0" smtClean="0">
                <a:solidFill>
                  <a:srgbClr val="FF0000"/>
                </a:solidFill>
                <a:latin typeface="Calibri" panose="020F0502020204030204" pitchFamily="34" charset="0"/>
              </a:rPr>
              <a:t>Ready</a:t>
            </a:r>
            <a:r>
              <a:rPr lang="en-US" sz="4400" b="1" dirty="0">
                <a:solidFill>
                  <a:srgbClr val="FF0000"/>
                </a:solidFill>
                <a:latin typeface="Calibri" panose="020F0502020204030204" pitchFamily="34" charset="0"/>
              </a:rPr>
              <a:t>.</a:t>
            </a:r>
            <a:endParaRPr lang="he-IL" sz="4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22463650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67230FC-C08E-4EF0-81E4-49599E8C9122}"/>
              </a:ext>
            </a:extLst>
          </p:cNvPr>
          <p:cNvSpPr>
            <a:spLocks noGrp="1"/>
          </p:cNvSpPr>
          <p:nvPr>
            <p:ph type="title"/>
          </p:nvPr>
        </p:nvSpPr>
        <p:spPr/>
        <p:txBody>
          <a:bodyPr/>
          <a:lstStyle/>
          <a:p>
            <a:pPr algn="ctr" rtl="0"/>
            <a:r>
              <a:rPr lang="en-US" b="1" dirty="0">
                <a:latin typeface="Calibri" panose="020F0502020204030204" pitchFamily="34" charset="0"/>
              </a:rPr>
              <a:t>Issues for decision and gaps -</a:t>
            </a:r>
            <a:r>
              <a:rPr lang="en-US" b="1" dirty="0">
                <a:solidFill>
                  <a:srgbClr val="FF0000"/>
                </a:solidFill>
                <a:latin typeface="Calibri" panose="020F0502020204030204" pitchFamily="34" charset="0"/>
              </a:rPr>
              <a:t> </a:t>
            </a:r>
            <a:r>
              <a:rPr lang="en-US" b="1" dirty="0" smtClean="0">
                <a:solidFill>
                  <a:srgbClr val="FF0000"/>
                </a:solidFill>
                <a:latin typeface="Calibri" panose="020F0502020204030204" pitchFamily="34" charset="0"/>
              </a:rPr>
              <a:t>needs </a:t>
            </a:r>
            <a:r>
              <a:rPr lang="en-US" b="1" dirty="0">
                <a:solidFill>
                  <a:srgbClr val="FF0000"/>
                </a:solidFill>
                <a:latin typeface="Calibri" panose="020F0502020204030204" pitchFamily="34" charset="0"/>
              </a:rPr>
              <a:t>to be updated</a:t>
            </a:r>
            <a:endParaRPr lang="he-IL" b="1" dirty="0">
              <a:solidFill>
                <a:srgbClr val="FF0000"/>
              </a:solidFill>
              <a:latin typeface="Calibri" panose="020F0502020204030204" pitchFamily="34" charset="0"/>
            </a:endParaRPr>
          </a:p>
        </p:txBody>
      </p:sp>
      <p:sp>
        <p:nvSpPr>
          <p:cNvPr id="3" name="מציין מיקום תוכן 2">
            <a:extLst>
              <a:ext uri="{FF2B5EF4-FFF2-40B4-BE49-F238E27FC236}">
                <a16:creationId xmlns="" xmlns:a16="http://schemas.microsoft.com/office/drawing/2014/main" id="{46080B72-8A07-47A0-9951-1A6F75CA21C3}"/>
              </a:ext>
            </a:extLst>
          </p:cNvPr>
          <p:cNvSpPr>
            <a:spLocks noGrp="1"/>
          </p:cNvSpPr>
          <p:nvPr>
            <p:ph idx="1"/>
          </p:nvPr>
        </p:nvSpPr>
        <p:spPr>
          <a:xfrm>
            <a:off x="2356456" y="1975658"/>
            <a:ext cx="8915400" cy="3777622"/>
          </a:xfrm>
        </p:spPr>
        <p:txBody>
          <a:bodyPr/>
          <a:lstStyle/>
          <a:p>
            <a:pPr marL="0" indent="0" algn="l" rtl="0">
              <a:buNone/>
            </a:pPr>
            <a:r>
              <a:rPr lang="en-US" sz="2800" b="1" u="sng" dirty="0" smtClean="0">
                <a:solidFill>
                  <a:srgbClr val="FF0000"/>
                </a:solidFill>
                <a:latin typeface="Calibri" panose="020F0502020204030204" pitchFamily="34" charset="0"/>
              </a:rPr>
              <a:t>Gaps:</a:t>
            </a:r>
            <a:endParaRPr lang="en-US" sz="2800" b="1" u="sng" dirty="0">
              <a:solidFill>
                <a:srgbClr val="FF0000"/>
              </a:solidFill>
              <a:latin typeface="Calibri" panose="020F0502020204030204" pitchFamily="34" charset="0"/>
            </a:endParaRPr>
          </a:p>
          <a:p>
            <a:pPr marL="0" indent="0" algn="l" rtl="0">
              <a:buNone/>
            </a:pPr>
            <a:r>
              <a:rPr lang="en-US" sz="2800" b="1" dirty="0">
                <a:latin typeface="Calibri" panose="020F0502020204030204" pitchFamily="34" charset="0"/>
              </a:rPr>
              <a:t>Flights</a:t>
            </a:r>
          </a:p>
          <a:p>
            <a:pPr marL="0" indent="0" algn="l" rtl="0">
              <a:buNone/>
            </a:pPr>
            <a:r>
              <a:rPr lang="en-US" sz="2800" b="1" dirty="0">
                <a:latin typeface="Calibri" panose="020F0502020204030204" pitchFamily="34" charset="0"/>
              </a:rPr>
              <a:t>Coordination of lecturers</a:t>
            </a:r>
          </a:p>
          <a:p>
            <a:pPr marL="0" indent="0" algn="l" rtl="0">
              <a:buNone/>
            </a:pPr>
            <a:r>
              <a:rPr lang="en-US" sz="2800" b="1" dirty="0">
                <a:latin typeface="Calibri" panose="020F0502020204030204" pitchFamily="34" charset="0"/>
              </a:rPr>
              <a:t>administration?</a:t>
            </a:r>
          </a:p>
          <a:p>
            <a:pPr marL="0" indent="0" algn="l" rtl="0">
              <a:buNone/>
            </a:pPr>
            <a:r>
              <a:rPr lang="en-US" sz="2800" b="1" dirty="0">
                <a:latin typeface="Calibri" panose="020F0502020204030204" pitchFamily="34" charset="0"/>
              </a:rPr>
              <a:t>Update according to the gaps on Wednesday</a:t>
            </a:r>
            <a:endParaRPr lang="he-IL"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2523936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1415480" y="332656"/>
            <a:ext cx="10532400" cy="2357454"/>
          </a:xfrm>
        </p:spPr>
        <p:txBody>
          <a:bodyPr>
            <a:noAutofit/>
          </a:bodyPr>
          <a:lstStyle/>
          <a:p>
            <a:pPr marL="342900" indent="-342900" rtl="0">
              <a:lnSpc>
                <a:spcPct val="150000"/>
              </a:lnSpc>
              <a:buFont typeface="Wingdings 3" charset="2"/>
              <a:buChar char=""/>
            </a:pPr>
            <a:r>
              <a:rPr lang="en-US" sz="2400" b="1" dirty="0" smtClean="0">
                <a:solidFill>
                  <a:schemeClr val="tx1">
                    <a:lumMod val="75000"/>
                    <a:lumOff val="25000"/>
                  </a:schemeClr>
                </a:solidFill>
                <a:latin typeface="Calibri" panose="020F0502020204030204" pitchFamily="34" charset="0"/>
              </a:rPr>
              <a:t>General</a:t>
            </a:r>
            <a:r>
              <a:rPr lang="en-US" sz="2400" b="1" dirty="0">
                <a:solidFill>
                  <a:schemeClr val="tx1">
                    <a:lumMod val="75000"/>
                    <a:lumOff val="25000"/>
                  </a:schemeClr>
                </a:solidFill>
                <a:latin typeface="Calibri" panose="020F0502020204030204" pitchFamily="34" charset="0"/>
              </a:rPr>
              <a:t>:</a:t>
            </a:r>
          </a:p>
          <a:p>
            <a:pPr marL="342900" indent="-342900" rtl="0">
              <a:lnSpc>
                <a:spcPct val="150000"/>
              </a:lnSpc>
              <a:buFont typeface="Wingdings 3" charset="2"/>
              <a:buChar char=""/>
            </a:pPr>
            <a:r>
              <a:rPr lang="en-US" sz="2400" dirty="0">
                <a:solidFill>
                  <a:schemeClr val="tx1">
                    <a:lumMod val="75000"/>
                    <a:lumOff val="25000"/>
                  </a:schemeClr>
                </a:solidFill>
                <a:latin typeface="Calibri" panose="020F0502020204030204" pitchFamily="34" charset="0"/>
              </a:rPr>
              <a:t>On 26-28.11.2018, a tour of the National Security College in the south of the country will take place with a great deal of the central subjects taught at the National Security College</a:t>
            </a:r>
            <a:r>
              <a:rPr lang="en-US" sz="2400" dirty="0" smtClean="0">
                <a:solidFill>
                  <a:schemeClr val="tx1">
                    <a:lumMod val="75000"/>
                    <a:lumOff val="25000"/>
                  </a:schemeClr>
                </a:solidFill>
                <a:latin typeface="Calibri" panose="020F0502020204030204" pitchFamily="34" charset="0"/>
              </a:rPr>
              <a:t>.</a:t>
            </a:r>
            <a:endParaRPr lang="he-IL" sz="2400" dirty="0" smtClean="0">
              <a:solidFill>
                <a:schemeClr val="tx1">
                  <a:lumMod val="75000"/>
                  <a:lumOff val="25000"/>
                </a:schemeClr>
              </a:solidFill>
              <a:latin typeface="Calibri" panose="020F0502020204030204" pitchFamily="34" charset="0"/>
            </a:endParaRPr>
          </a:p>
          <a:p>
            <a:pPr marL="342900" indent="-342900" rtl="0">
              <a:lnSpc>
                <a:spcPct val="150000"/>
              </a:lnSpc>
              <a:buFont typeface="Wingdings 3" charset="2"/>
              <a:buChar char=""/>
            </a:pPr>
            <a:r>
              <a:rPr lang="en-US" sz="2400" dirty="0">
                <a:solidFill>
                  <a:schemeClr val="tx1">
                    <a:lumMod val="75000"/>
                    <a:lumOff val="25000"/>
                  </a:schemeClr>
                </a:solidFill>
                <a:latin typeface="Calibri" panose="020F0502020204030204" pitchFamily="34" charset="0"/>
              </a:rPr>
              <a:t>A preparatory day will take place on 25.11.2018 at the </a:t>
            </a:r>
            <a:r>
              <a:rPr lang="en-US" sz="2400" dirty="0" smtClean="0">
                <a:solidFill>
                  <a:schemeClr val="tx1">
                    <a:lumMod val="75000"/>
                    <a:lumOff val="25000"/>
                  </a:schemeClr>
                </a:solidFill>
                <a:latin typeface="Calibri" panose="020F0502020204030204" pitchFamily="34" charset="0"/>
              </a:rPr>
              <a:t>INDC.</a:t>
            </a:r>
            <a:endParaRPr lang="he-IL" sz="2400" dirty="0" smtClean="0">
              <a:solidFill>
                <a:schemeClr val="tx1">
                  <a:lumMod val="75000"/>
                  <a:lumOff val="25000"/>
                </a:schemeClr>
              </a:solidFill>
              <a:latin typeface="Calibri" panose="020F0502020204030204" pitchFamily="34" charset="0"/>
            </a:endParaRPr>
          </a:p>
          <a:p>
            <a:pPr marL="342900" indent="-342900" rtl="0">
              <a:lnSpc>
                <a:spcPct val="150000"/>
              </a:lnSpc>
              <a:buFont typeface="Wingdings 3" charset="2"/>
              <a:buChar char=""/>
            </a:pPr>
            <a:r>
              <a:rPr lang="en-US" sz="2400" b="1" dirty="0" smtClean="0">
                <a:solidFill>
                  <a:schemeClr val="tx1">
                    <a:lumMod val="75000"/>
                    <a:lumOff val="25000"/>
                  </a:schemeClr>
                </a:solidFill>
                <a:latin typeface="Calibri" panose="020F0502020204030204" pitchFamily="34" charset="0"/>
              </a:rPr>
              <a:t>Main Goal</a:t>
            </a:r>
            <a:r>
              <a:rPr lang="en-US" sz="2400" b="1" dirty="0">
                <a:solidFill>
                  <a:schemeClr val="tx1">
                    <a:lumMod val="75000"/>
                    <a:lumOff val="25000"/>
                  </a:schemeClr>
                </a:solidFill>
                <a:latin typeface="Calibri" panose="020F0502020204030204" pitchFamily="34" charset="0"/>
              </a:rPr>
              <a:t>:</a:t>
            </a:r>
          </a:p>
          <a:p>
            <a:pPr marL="342900" indent="-342900" rtl="0">
              <a:lnSpc>
                <a:spcPct val="150000"/>
              </a:lnSpc>
              <a:buFont typeface="Wingdings 3" charset="2"/>
              <a:buChar char=""/>
            </a:pPr>
            <a:r>
              <a:rPr lang="en-US" sz="2400" dirty="0">
                <a:solidFill>
                  <a:schemeClr val="tx1">
                    <a:lumMod val="75000"/>
                    <a:lumOff val="25000"/>
                  </a:schemeClr>
                </a:solidFill>
                <a:latin typeface="Calibri" panose="020F0502020204030204" pitchFamily="34" charset="0"/>
              </a:rPr>
              <a:t>Familiarity with the southern region in view of Israel's national security challenges with its components - security, foreign relations, society and economy.</a:t>
            </a:r>
            <a:endParaRPr lang="he-IL" sz="2400"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295807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 xmlns:a16="http://schemas.microsoft.com/office/drawing/2014/main" id="{2B541A43-1864-4373-9FAB-0566A97EE428}"/>
              </a:ext>
            </a:extLst>
          </p:cNvPr>
          <p:cNvSpPr>
            <a:spLocks noGrp="1"/>
          </p:cNvSpPr>
          <p:nvPr>
            <p:ph idx="1"/>
          </p:nvPr>
        </p:nvSpPr>
        <p:spPr>
          <a:xfrm>
            <a:off x="1775520" y="313077"/>
            <a:ext cx="10225136" cy="6356283"/>
          </a:xfrm>
        </p:spPr>
        <p:txBody>
          <a:bodyPr>
            <a:normAutofit/>
          </a:bodyPr>
          <a:lstStyle/>
          <a:p>
            <a:pPr algn="l" rtl="0"/>
            <a:r>
              <a:rPr lang="en-US" sz="2000" b="1" dirty="0">
                <a:latin typeface="Calibri" panose="020F0502020204030204" pitchFamily="34" charset="0"/>
              </a:rPr>
              <a:t>Extended Goal</a:t>
            </a:r>
            <a:r>
              <a:rPr lang="en-US" sz="2000" b="1" dirty="0" smtClean="0">
                <a:latin typeface="Calibri" panose="020F0502020204030204" pitchFamily="34" charset="0"/>
              </a:rPr>
              <a:t>:</a:t>
            </a:r>
            <a:endParaRPr lang="he-IL" sz="2000" b="1" dirty="0" smtClean="0">
              <a:latin typeface="Calibri" panose="020F0502020204030204" pitchFamily="34" charset="0"/>
            </a:endParaRPr>
          </a:p>
          <a:p>
            <a:pPr algn="l" rtl="0"/>
            <a:r>
              <a:rPr lang="en-US" sz="2000" dirty="0" smtClean="0">
                <a:latin typeface="Calibri" panose="020F0502020204030204" pitchFamily="34" charset="0"/>
              </a:rPr>
              <a:t>The </a:t>
            </a:r>
            <a:r>
              <a:rPr lang="en-US" sz="2000" dirty="0">
                <a:latin typeface="Calibri" panose="020F0502020204030204" pitchFamily="34" charset="0"/>
              </a:rPr>
              <a:t>Southern Region, the Gaza Strip and the surrounding areas, the </a:t>
            </a:r>
            <a:r>
              <a:rPr lang="en-US" sz="2000" dirty="0" err="1">
                <a:latin typeface="Calibri" panose="020F0502020204030204" pitchFamily="34" charset="0"/>
              </a:rPr>
              <a:t>Be'er</a:t>
            </a:r>
            <a:r>
              <a:rPr lang="en-US" sz="2000" dirty="0">
                <a:latin typeface="Calibri" panose="020F0502020204030204" pitchFamily="34" charset="0"/>
              </a:rPr>
              <a:t> </a:t>
            </a:r>
            <a:r>
              <a:rPr lang="en-US" sz="2000" dirty="0" err="1">
                <a:latin typeface="Calibri" panose="020F0502020204030204" pitchFamily="34" charset="0"/>
              </a:rPr>
              <a:t>Sheva</a:t>
            </a:r>
            <a:r>
              <a:rPr lang="en-US" sz="2000" dirty="0">
                <a:latin typeface="Calibri" panose="020F0502020204030204" pitchFamily="34" charset="0"/>
              </a:rPr>
              <a:t> area, the </a:t>
            </a:r>
            <a:r>
              <a:rPr lang="en-US" sz="2000" dirty="0" err="1">
                <a:latin typeface="Calibri" panose="020F0502020204030204" pitchFamily="34" charset="0"/>
              </a:rPr>
              <a:t>Dimona-Nevatim</a:t>
            </a:r>
            <a:r>
              <a:rPr lang="en-US" sz="2000" dirty="0">
                <a:latin typeface="Calibri" panose="020F0502020204030204" pitchFamily="34" charset="0"/>
              </a:rPr>
              <a:t> region, and the city of </a:t>
            </a:r>
            <a:r>
              <a:rPr lang="en-US" sz="2000" dirty="0" err="1">
                <a:latin typeface="Calibri" panose="020F0502020204030204" pitchFamily="34" charset="0"/>
              </a:rPr>
              <a:t>Eilat</a:t>
            </a:r>
            <a:r>
              <a:rPr lang="en-US" sz="2000" dirty="0">
                <a:latin typeface="Calibri" panose="020F0502020204030204" pitchFamily="34" charset="0"/>
              </a:rPr>
              <a:t>. Understanding the characteristics of space, the opportunities and challenges of all the delegates, its importance and its impact on national security.</a:t>
            </a:r>
            <a:endParaRPr lang="he-IL" sz="2000" dirty="0" smtClean="0">
              <a:latin typeface="Calibri" panose="020F0502020204030204" pitchFamily="34" charset="0"/>
            </a:endParaRPr>
          </a:p>
          <a:p>
            <a:pPr algn="l" rtl="0"/>
            <a:r>
              <a:rPr lang="en-US" sz="2000" b="1" dirty="0">
                <a:latin typeface="Calibri" panose="020F0502020204030204" pitchFamily="34" charset="0"/>
              </a:rPr>
              <a:t>Sub-goals:</a:t>
            </a:r>
          </a:p>
          <a:p>
            <a:pPr algn="l" rtl="0"/>
            <a:r>
              <a:rPr lang="en-US" sz="2000" dirty="0">
                <a:latin typeface="Calibri" panose="020F0502020204030204" pitchFamily="34" charset="0"/>
              </a:rPr>
              <a:t>Understanding the security, social and economic challenges in the Gaza and surrounding areas.</a:t>
            </a:r>
          </a:p>
          <a:p>
            <a:pPr algn="l" rtl="0"/>
            <a:r>
              <a:rPr lang="en-US" sz="2000" dirty="0">
                <a:latin typeface="Calibri" panose="020F0502020204030204" pitchFamily="34" charset="0"/>
              </a:rPr>
              <a:t>Familiarity with the Negev Bedouin issue, challenges and looking ahead.</a:t>
            </a:r>
          </a:p>
          <a:p>
            <a:pPr algn="l" rtl="0"/>
            <a:r>
              <a:rPr lang="en-US" sz="2000" dirty="0">
                <a:latin typeface="Calibri" panose="020F0502020204030204" pitchFamily="34" charset="0"/>
              </a:rPr>
              <a:t>Familiarity with the unique space of </a:t>
            </a:r>
            <a:r>
              <a:rPr lang="en-US" sz="2000" dirty="0" err="1">
                <a:latin typeface="Calibri" panose="020F0502020204030204" pitchFamily="34" charset="0"/>
              </a:rPr>
              <a:t>Eilat</a:t>
            </a:r>
            <a:r>
              <a:rPr lang="en-US" sz="2000" dirty="0">
                <a:latin typeface="Calibri" panose="020F0502020204030204" pitchFamily="34" charset="0"/>
              </a:rPr>
              <a:t> in security, economic and social contexts.</a:t>
            </a:r>
          </a:p>
          <a:p>
            <a:pPr algn="l" rtl="0"/>
            <a:r>
              <a:rPr lang="en-US" sz="2000" dirty="0">
                <a:latin typeface="Calibri" panose="020F0502020204030204" pitchFamily="34" charset="0"/>
              </a:rPr>
              <a:t>Familiarity with the "Transition to the Negev" trend with all its components, and the uniqueness of the space in aspects of national infrastructures.</a:t>
            </a:r>
          </a:p>
          <a:p>
            <a:pPr algn="l" rtl="0"/>
            <a:r>
              <a:rPr lang="en-US" sz="2000" dirty="0">
                <a:latin typeface="Calibri" panose="020F0502020204030204" pitchFamily="34" charset="0"/>
              </a:rPr>
              <a:t>Focusing on each of the pillars of national security relevant to the political, security, social and economic space, through meeting with people in the space and the ability to understand and direct study through them.</a:t>
            </a:r>
          </a:p>
          <a:p>
            <a:pPr algn="l" rtl="0"/>
            <a:r>
              <a:rPr lang="en-US" sz="2000" dirty="0">
                <a:latin typeface="Calibri" panose="020F0502020204030204" pitchFamily="34" charset="0"/>
              </a:rPr>
              <a:t>Enjoyment and social cohesion.</a:t>
            </a:r>
            <a:endParaRPr lang="he-IL" sz="2000" dirty="0">
              <a:latin typeface="Calibri" panose="020F0502020204030204" pitchFamily="34" charset="0"/>
            </a:endParaRPr>
          </a:p>
        </p:txBody>
      </p:sp>
    </p:spTree>
    <p:extLst>
      <p:ext uri="{BB962C8B-B14F-4D97-AF65-F5344CB8AC3E}">
        <p14:creationId xmlns:p14="http://schemas.microsoft.com/office/powerpoint/2010/main" val="237290663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40594AC-EB7B-46CC-A01A-BFF092CD0362}"/>
              </a:ext>
            </a:extLst>
          </p:cNvPr>
          <p:cNvSpPr>
            <a:spLocks noGrp="1"/>
          </p:cNvSpPr>
          <p:nvPr>
            <p:ph type="title"/>
          </p:nvPr>
        </p:nvSpPr>
        <p:spPr>
          <a:xfrm>
            <a:off x="2592925" y="624110"/>
            <a:ext cx="8911687" cy="851764"/>
          </a:xfrm>
        </p:spPr>
        <p:txBody>
          <a:bodyPr>
            <a:normAutofit/>
          </a:bodyPr>
          <a:lstStyle/>
          <a:p>
            <a:pPr algn="ctr" rtl="0"/>
            <a:r>
              <a:rPr lang="en-US" sz="4400" b="1" dirty="0">
                <a:latin typeface="Calibri" panose="020F0502020204030204" pitchFamily="34" charset="0"/>
              </a:rPr>
              <a:t>Lessons from North Tours</a:t>
            </a:r>
            <a:endParaRPr lang="he-IL" sz="4400" b="1" dirty="0">
              <a:latin typeface="Calibri" panose="020F0502020204030204" pitchFamily="34" charset="0"/>
            </a:endParaRPr>
          </a:p>
        </p:txBody>
      </p:sp>
      <p:sp>
        <p:nvSpPr>
          <p:cNvPr id="3" name="מציין מיקום תוכן 2">
            <a:extLst>
              <a:ext uri="{FF2B5EF4-FFF2-40B4-BE49-F238E27FC236}">
                <a16:creationId xmlns="" xmlns:a16="http://schemas.microsoft.com/office/drawing/2014/main" id="{4C144F2C-69CD-490A-8D8F-36374051F55A}"/>
              </a:ext>
            </a:extLst>
          </p:cNvPr>
          <p:cNvSpPr>
            <a:spLocks noGrp="1"/>
          </p:cNvSpPr>
          <p:nvPr>
            <p:ph idx="1"/>
          </p:nvPr>
        </p:nvSpPr>
        <p:spPr>
          <a:xfrm>
            <a:off x="2428790" y="1507958"/>
            <a:ext cx="9283833" cy="5350042"/>
          </a:xfrm>
        </p:spPr>
        <p:txBody>
          <a:bodyPr>
            <a:normAutofit fontScale="85000" lnSpcReduction="20000"/>
          </a:bodyPr>
          <a:lstStyle/>
          <a:p>
            <a:pPr algn="l" rtl="0"/>
            <a:r>
              <a:rPr lang="he-IL" sz="2800" dirty="0" smtClean="0">
                <a:latin typeface="Calibri" panose="020F0502020204030204" pitchFamily="34" charset="0"/>
              </a:rPr>
              <a:t> </a:t>
            </a:r>
            <a:r>
              <a:rPr lang="en-US" sz="2800" dirty="0">
                <a:latin typeface="Calibri" panose="020F0502020204030204" pitchFamily="34" charset="0"/>
              </a:rPr>
              <a:t>Conservation:</a:t>
            </a:r>
          </a:p>
          <a:p>
            <a:pPr algn="l" rtl="0"/>
            <a:r>
              <a:rPr lang="en-US" sz="2800" dirty="0">
                <a:latin typeface="Calibri" panose="020F0502020204030204" pitchFamily="34" charset="0"/>
              </a:rPr>
              <a:t>  Touching the feet of the </a:t>
            </a:r>
            <a:r>
              <a:rPr lang="en-US" sz="2800" dirty="0" smtClean="0">
                <a:latin typeface="Calibri" panose="020F0502020204030204" pitchFamily="34" charset="0"/>
              </a:rPr>
              <a:t>National Security </a:t>
            </a:r>
            <a:endParaRPr lang="en-US" sz="2800" dirty="0">
              <a:latin typeface="Calibri" panose="020F0502020204030204" pitchFamily="34" charset="0"/>
            </a:endParaRPr>
          </a:p>
          <a:p>
            <a:pPr algn="l" rtl="0"/>
            <a:r>
              <a:rPr lang="en-US" sz="2800" dirty="0">
                <a:latin typeface="Calibri" panose="020F0502020204030204" pitchFamily="34" charset="0"/>
              </a:rPr>
              <a:t>  Focusing the tours to the core spaces - "what adds value to sitting in the classroom"</a:t>
            </a:r>
          </a:p>
          <a:p>
            <a:pPr algn="l" rtl="0"/>
            <a:r>
              <a:rPr lang="en-US" sz="2800" dirty="0">
                <a:latin typeface="Calibri" panose="020F0502020204030204" pitchFamily="34" charset="0"/>
              </a:rPr>
              <a:t>  The quality of the lecturers and the focus of the lecturers on the relevant content</a:t>
            </a:r>
          </a:p>
          <a:p>
            <a:pPr algn="l" rtl="0"/>
            <a:r>
              <a:rPr lang="en-US" sz="2800" dirty="0">
                <a:latin typeface="Calibri" panose="020F0502020204030204" pitchFamily="34" charset="0"/>
              </a:rPr>
              <a:t>  </a:t>
            </a:r>
            <a:r>
              <a:rPr lang="en-US" sz="2800" dirty="0" smtClean="0">
                <a:latin typeface="Calibri" panose="020F0502020204030204" pitchFamily="34" charset="0"/>
              </a:rPr>
              <a:t>Social Action</a:t>
            </a:r>
            <a:endParaRPr lang="he-IL" sz="2800" dirty="0" smtClean="0">
              <a:latin typeface="Calibri" panose="020F0502020204030204" pitchFamily="34" charset="0"/>
            </a:endParaRPr>
          </a:p>
          <a:p>
            <a:pPr algn="l" rtl="0"/>
            <a:r>
              <a:rPr lang="en-US" sz="2800" dirty="0">
                <a:latin typeface="Calibri" panose="020F0502020204030204" pitchFamily="34" charset="0"/>
              </a:rPr>
              <a:t>Improvement:</a:t>
            </a:r>
          </a:p>
          <a:p>
            <a:pPr algn="l" rtl="0"/>
            <a:r>
              <a:rPr lang="en-US" sz="2800" dirty="0">
                <a:latin typeface="Calibri" panose="020F0502020204030204" pitchFamily="34" charset="0"/>
              </a:rPr>
              <a:t>  Time to process teams</a:t>
            </a:r>
          </a:p>
          <a:p>
            <a:pPr algn="l" rtl="0"/>
            <a:r>
              <a:rPr lang="en-US" sz="2800" dirty="0">
                <a:latin typeface="Calibri" panose="020F0502020204030204" pitchFamily="34" charset="0"/>
              </a:rPr>
              <a:t>  Schedule spacing</a:t>
            </a:r>
          </a:p>
          <a:p>
            <a:pPr algn="l" rtl="0"/>
            <a:r>
              <a:rPr lang="en-US" sz="2800" dirty="0">
                <a:latin typeface="Calibri" panose="020F0502020204030204" pitchFamily="34" charset="0"/>
              </a:rPr>
              <a:t>  Reference materials - digital media, films. A focused booklet.</a:t>
            </a:r>
          </a:p>
          <a:p>
            <a:pPr algn="l" rtl="0"/>
            <a:r>
              <a:rPr lang="en-US" sz="2800" dirty="0">
                <a:latin typeface="Calibri" panose="020F0502020204030204" pitchFamily="34" charset="0"/>
              </a:rPr>
              <a:t>  Flight back</a:t>
            </a:r>
          </a:p>
          <a:p>
            <a:pPr algn="l" rtl="0"/>
            <a:r>
              <a:rPr lang="en-US" sz="2800" dirty="0">
                <a:solidFill>
                  <a:srgbClr val="FF0000"/>
                </a:solidFill>
                <a:latin typeface="Calibri" panose="020F0502020204030204" pitchFamily="34" charset="0"/>
              </a:rPr>
              <a:t>Are there other lessons - make sure in front of the staff</a:t>
            </a:r>
            <a:endParaRPr lang="he-IL" sz="2800" b="1"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58202549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דיאגרמה 23">
            <a:extLst>
              <a:ext uri="{FF2B5EF4-FFF2-40B4-BE49-F238E27FC236}">
                <a16:creationId xmlns="" xmlns:a16="http://schemas.microsoft.com/office/drawing/2014/main" id="{DFABBA9A-820F-400B-9D2D-04D58C5633C9}"/>
              </a:ext>
            </a:extLst>
          </p:cNvPr>
          <p:cNvGraphicFramePr/>
          <p:nvPr>
            <p:extLst>
              <p:ext uri="{D42A27DB-BD31-4B8C-83A1-F6EECF244321}">
                <p14:modId xmlns:p14="http://schemas.microsoft.com/office/powerpoint/2010/main" val="2200562209"/>
              </p:ext>
            </p:extLst>
          </p:nvPr>
        </p:nvGraphicFramePr>
        <p:xfrm>
          <a:off x="1780674" y="944255"/>
          <a:ext cx="96466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כותרת 1">
            <a:extLst>
              <a:ext uri="{FF2B5EF4-FFF2-40B4-BE49-F238E27FC236}">
                <a16:creationId xmlns="" xmlns:a16="http://schemas.microsoft.com/office/drawing/2014/main" id="{E89B1D91-53D2-4539-9682-0CD265939B3D}"/>
              </a:ext>
            </a:extLst>
          </p:cNvPr>
          <p:cNvSpPr>
            <a:spLocks noGrp="1"/>
          </p:cNvSpPr>
          <p:nvPr>
            <p:ph type="title"/>
          </p:nvPr>
        </p:nvSpPr>
        <p:spPr>
          <a:xfrm>
            <a:off x="2148156" y="303810"/>
            <a:ext cx="8911687" cy="1280890"/>
          </a:xfrm>
        </p:spPr>
        <p:txBody>
          <a:bodyPr/>
          <a:lstStyle/>
          <a:p>
            <a:pPr algn="ctr" rtl="0"/>
            <a:r>
              <a:rPr lang="en-US" b="1" dirty="0">
                <a:latin typeface="Calibri" panose="020F0502020204030204" pitchFamily="34" charset="0"/>
              </a:rPr>
              <a:t>The </a:t>
            </a:r>
            <a:r>
              <a:rPr lang="en-US" b="1" dirty="0" smtClean="0">
                <a:latin typeface="Calibri" panose="020F0502020204030204" pitchFamily="34" charset="0"/>
              </a:rPr>
              <a:t>Logic </a:t>
            </a:r>
            <a:r>
              <a:rPr lang="en-US" b="1" dirty="0">
                <a:latin typeface="Calibri" panose="020F0502020204030204" pitchFamily="34" charset="0"/>
              </a:rPr>
              <a:t>of the </a:t>
            </a:r>
            <a:r>
              <a:rPr lang="en-US" b="1" dirty="0" smtClean="0">
                <a:latin typeface="Calibri" panose="020F0502020204030204" pitchFamily="34" charset="0"/>
              </a:rPr>
              <a:t>Parade </a:t>
            </a:r>
            <a:r>
              <a:rPr lang="en-US" b="1" dirty="0">
                <a:latin typeface="Calibri" panose="020F0502020204030204" pitchFamily="34" charset="0"/>
              </a:rPr>
              <a:t>in the </a:t>
            </a:r>
            <a:r>
              <a:rPr lang="en-US" b="1" dirty="0" smtClean="0">
                <a:latin typeface="Calibri" panose="020F0502020204030204" pitchFamily="34" charset="0"/>
              </a:rPr>
              <a:t>Tour</a:t>
            </a:r>
            <a:endParaRPr lang="he-IL" b="1" dirty="0">
              <a:latin typeface="Calibri" panose="020F0502020204030204" pitchFamily="34" charset="0"/>
            </a:endParaRPr>
          </a:p>
        </p:txBody>
      </p:sp>
    </p:spTree>
    <p:extLst>
      <p:ext uri="{BB962C8B-B14F-4D97-AF65-F5344CB8AC3E}">
        <p14:creationId xmlns:p14="http://schemas.microsoft.com/office/powerpoint/2010/main" val="2480835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55576" y="188640"/>
            <a:ext cx="9704502" cy="407223"/>
          </a:xfrm>
        </p:spPr>
        <p:txBody>
          <a:bodyPr rtlCol="1">
            <a:noAutofit/>
          </a:bodyPr>
          <a:lstStyle/>
          <a:p>
            <a:pPr algn="ctr" rtl="0"/>
            <a:r>
              <a:rPr lang="en-US" sz="2400" dirty="0" smtClean="0">
                <a:solidFill>
                  <a:schemeClr val="tx1"/>
                </a:solidFill>
                <a:latin typeface="Calibri" panose="020F0502020204030204" pitchFamily="34" charset="0"/>
                <a:ea typeface="Tahoma" panose="020B0604030504040204" pitchFamily="34" charset="0"/>
                <a:cs typeface="Tahoma" panose="020B0604030504040204" pitchFamily="34" charset="0"/>
              </a:rPr>
              <a:t>Preparation Day </a:t>
            </a:r>
            <a:r>
              <a:rPr lang="he-IL" sz="2400" dirty="0" smtClean="0">
                <a:solidFill>
                  <a:schemeClr val="tx1"/>
                </a:solidFill>
                <a:latin typeface="Calibri" panose="020F0502020204030204" pitchFamily="34" charset="0"/>
                <a:ea typeface="Tahoma" panose="020B0604030504040204" pitchFamily="34" charset="0"/>
                <a:cs typeface="Tahoma" panose="020B0604030504040204" pitchFamily="34" charset="0"/>
              </a:rPr>
              <a:t> </a:t>
            </a:r>
            <a:r>
              <a:rPr lang="he-IL" sz="2400" dirty="0">
                <a:solidFill>
                  <a:schemeClr val="tx1"/>
                </a:solidFill>
                <a:latin typeface="Calibri" panose="020F0502020204030204" pitchFamily="34" charset="0"/>
                <a:ea typeface="Tahoma" panose="020B0604030504040204" pitchFamily="34" charset="0"/>
                <a:cs typeface="Tahoma" panose="020B0604030504040204" pitchFamily="34" charset="0"/>
              </a:rPr>
              <a:t>25/11</a:t>
            </a:r>
            <a:endParaRPr lang="he-IL" sz="2400" dirty="0">
              <a:solidFill>
                <a:schemeClr val="tx1"/>
              </a:solidFill>
              <a:latin typeface="Calibri" panose="020F0502020204030204" pitchFamily="34" charset="0"/>
              <a:ea typeface="Tahoma" panose="020B0604030504040204" pitchFamily="34" charset="0"/>
              <a:cs typeface="Tahoma" panose="020B0604030504040204" pitchFamily="34" charset="0"/>
            </a:endParaRPr>
          </a:p>
        </p:txBody>
      </p:sp>
      <p:graphicFrame>
        <p:nvGraphicFramePr>
          <p:cNvPr id="3" name="טבלה 2"/>
          <p:cNvGraphicFramePr>
            <a:graphicFrameLocks noGrp="1"/>
          </p:cNvGraphicFramePr>
          <p:nvPr>
            <p:extLst>
              <p:ext uri="{D42A27DB-BD31-4B8C-83A1-F6EECF244321}">
                <p14:modId xmlns:p14="http://schemas.microsoft.com/office/powerpoint/2010/main" val="2873214154"/>
              </p:ext>
            </p:extLst>
          </p:nvPr>
        </p:nvGraphicFramePr>
        <p:xfrm>
          <a:off x="1459773" y="931190"/>
          <a:ext cx="10296108" cy="5921970"/>
        </p:xfrm>
        <a:graphic>
          <a:graphicData uri="http://schemas.openxmlformats.org/drawingml/2006/table">
            <a:tbl>
              <a:tblPr firstRow="1" firstCol="1" bandRow="1">
                <a:tableStyleId>{793D81CF-94F2-401A-BA57-92F5A7B2D0C5}</a:tableStyleId>
              </a:tblPr>
              <a:tblGrid>
                <a:gridCol w="2574027"/>
                <a:gridCol w="2574027"/>
                <a:gridCol w="2574027"/>
                <a:gridCol w="2574027"/>
              </a:tblGrid>
              <a:tr h="303196">
                <a:tc>
                  <a:txBody>
                    <a:bodyPr/>
                    <a:lstStyle/>
                    <a:p>
                      <a:pPr algn="ctr" rtl="0">
                        <a:lnSpc>
                          <a:spcPct val="107000"/>
                        </a:lnSpc>
                        <a:spcAft>
                          <a:spcPts val="0"/>
                        </a:spcAft>
                      </a:pPr>
                      <a:r>
                        <a:rPr lang="en-US" sz="2000" dirty="0" smtClean="0">
                          <a:effectLst/>
                        </a:rPr>
                        <a:t>Hour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dirty="0" smtClean="0">
                          <a:effectLst/>
                        </a:rPr>
                        <a:t>Subject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dirty="0" smtClean="0">
                          <a:effectLst/>
                        </a:rPr>
                        <a:t>Lecturer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dirty="0" smtClean="0">
                          <a:effectLst/>
                        </a:rPr>
                        <a:t>Echelon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r>
              <a:tr h="621254">
                <a:tc>
                  <a:txBody>
                    <a:bodyPr/>
                    <a:lstStyle/>
                    <a:p>
                      <a:pPr algn="ctr" rtl="0">
                        <a:lnSpc>
                          <a:spcPct val="107000"/>
                        </a:lnSpc>
                        <a:spcAft>
                          <a:spcPts val="0"/>
                        </a:spcAft>
                      </a:pPr>
                      <a:r>
                        <a:rPr lang="he-IL" sz="2000" dirty="0">
                          <a:effectLst/>
                        </a:rPr>
                        <a:t>13:00-14:00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dirty="0" smtClean="0">
                          <a:effectLst/>
                        </a:rPr>
                        <a:t>Southern Command Challenges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b="1" dirty="0" smtClean="0">
                          <a:effectLst/>
                        </a:rPr>
                        <a:t>MG. </a:t>
                      </a:r>
                      <a:r>
                        <a:rPr lang="en-US" sz="2000" b="1" dirty="0" err="1" smtClean="0">
                          <a:effectLst/>
                        </a:rPr>
                        <a:t>Hartzi</a:t>
                      </a:r>
                      <a:r>
                        <a:rPr lang="en-US" sz="2000" b="1" dirty="0" smtClean="0">
                          <a:effectLst/>
                        </a:rPr>
                        <a:t> </a:t>
                      </a:r>
                      <a:r>
                        <a:rPr lang="en-US" sz="2000" b="1" dirty="0" err="1" smtClean="0">
                          <a:effectLst/>
                        </a:rPr>
                        <a:t>Halevi</a:t>
                      </a:r>
                      <a:r>
                        <a:rPr lang="en-US" sz="2000" b="1" dirty="0" smtClean="0">
                          <a:effectLst/>
                        </a:rPr>
                        <a:t> - </a:t>
                      </a:r>
                      <a:r>
                        <a:rPr lang="en-US" sz="2000" b="0" dirty="0" smtClean="0">
                          <a:effectLst/>
                        </a:rPr>
                        <a:t>Commander of the Southern Command</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ct val="107000"/>
                        </a:lnSpc>
                        <a:spcAft>
                          <a:spcPts val="0"/>
                        </a:spcAft>
                      </a:pPr>
                      <a:r>
                        <a:rPr kumimoji="0" lang="en-US" sz="2000" kern="1200" baseline="0" dirty="0" smtClean="0">
                          <a:solidFill>
                            <a:srgbClr val="7030A0"/>
                          </a:solidFill>
                          <a:latin typeface="+mn-lt"/>
                          <a:ea typeface="+mn-ea"/>
                          <a:cs typeface="+mn-cs"/>
                        </a:rPr>
                        <a:t>Security Echelon</a:t>
                      </a:r>
                      <a:endParaRPr kumimoji="0" lang="he-IL" sz="2000" kern="1200" baseline="0" dirty="0" smtClean="0">
                        <a:solidFill>
                          <a:srgbClr val="7030A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0299">
                <a:tc>
                  <a:txBody>
                    <a:bodyPr/>
                    <a:lstStyle/>
                    <a:p>
                      <a:pPr algn="ctr" rtl="0">
                        <a:lnSpc>
                          <a:spcPct val="107000"/>
                        </a:lnSpc>
                        <a:spcAft>
                          <a:spcPts val="0"/>
                        </a:spcAft>
                      </a:pPr>
                      <a:r>
                        <a:rPr lang="he-IL" sz="2000" dirty="0">
                          <a:effectLst/>
                        </a:rPr>
                        <a:t>14:00-14:45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dirty="0" smtClean="0">
                          <a:effectLst/>
                        </a:rPr>
                        <a:t>Bedouin settlement in the Negev</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b="1" dirty="0" err="1" smtClean="0">
                          <a:effectLst/>
                        </a:rPr>
                        <a:t>Yair</a:t>
                      </a:r>
                      <a:r>
                        <a:rPr lang="en-US" sz="2000" b="1" dirty="0" smtClean="0">
                          <a:effectLst/>
                        </a:rPr>
                        <a:t> </a:t>
                      </a:r>
                      <a:r>
                        <a:rPr lang="en-US" sz="2000" b="1" dirty="0" err="1" smtClean="0">
                          <a:effectLst/>
                        </a:rPr>
                        <a:t>Maayan</a:t>
                      </a:r>
                      <a:r>
                        <a:rPr lang="en-US" sz="2000" b="1" dirty="0" smtClean="0">
                          <a:effectLst/>
                        </a:rPr>
                        <a:t> - </a:t>
                      </a:r>
                      <a:r>
                        <a:rPr lang="en-US" sz="2000" b="0" dirty="0" smtClean="0">
                          <a:effectLst/>
                        </a:rPr>
                        <a:t>Director General of Bedouin Development and Settlement Authority in the Negev</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ct val="107000"/>
                        </a:lnSpc>
                        <a:spcAft>
                          <a:spcPts val="0"/>
                        </a:spcAft>
                      </a:pPr>
                      <a:r>
                        <a:rPr kumimoji="0" lang="en-US" sz="2000" kern="1200" baseline="0" dirty="0" smtClean="0">
                          <a:solidFill>
                            <a:srgbClr val="7030A0"/>
                          </a:solidFill>
                          <a:latin typeface="+mn-lt"/>
                          <a:ea typeface="+mn-ea"/>
                          <a:cs typeface="+mn-cs"/>
                        </a:rPr>
                        <a:t>Socio-economic Echelon</a:t>
                      </a:r>
                      <a:endParaRPr kumimoji="0" lang="he-IL" sz="2000" kern="1200" baseline="0" dirty="0" smtClean="0">
                        <a:solidFill>
                          <a:srgbClr val="7030A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777">
                <a:tc>
                  <a:txBody>
                    <a:bodyPr/>
                    <a:lstStyle/>
                    <a:p>
                      <a:pPr algn="ctr" rtl="0">
                        <a:lnSpc>
                          <a:spcPct val="107000"/>
                        </a:lnSpc>
                        <a:spcAft>
                          <a:spcPts val="0"/>
                        </a:spcAft>
                      </a:pPr>
                      <a:r>
                        <a:rPr lang="he-IL" sz="2000" dirty="0">
                          <a:effectLst/>
                        </a:rPr>
                        <a:t>14:45-15:15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a:lnSpc>
                          <a:spcPct val="107000"/>
                        </a:lnSpc>
                        <a:spcAft>
                          <a:spcPts val="0"/>
                        </a:spcAft>
                      </a:pPr>
                      <a:r>
                        <a:rPr lang="en-US" sz="2000" dirty="0" smtClean="0">
                          <a:effectLst/>
                        </a:rPr>
                        <a:t>Break</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r>
              <a:tr h="788883">
                <a:tc>
                  <a:txBody>
                    <a:bodyPr/>
                    <a:lstStyle/>
                    <a:p>
                      <a:pPr algn="ctr" rtl="0">
                        <a:lnSpc>
                          <a:spcPct val="107000"/>
                        </a:lnSpc>
                        <a:spcAft>
                          <a:spcPts val="0"/>
                        </a:spcAft>
                      </a:pPr>
                      <a:r>
                        <a:rPr lang="he-IL" sz="2000" dirty="0">
                          <a:effectLst/>
                        </a:rPr>
                        <a:t>15:15-16:00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dirty="0" smtClean="0">
                          <a:effectLst/>
                        </a:rPr>
                        <a:t>The Gaza Strip - the coordination effort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t>Major General </a:t>
                      </a:r>
                      <a:r>
                        <a:rPr lang="en-US" sz="2000" b="1" dirty="0" err="1" smtClean="0"/>
                        <a:t>Poli</a:t>
                      </a:r>
                      <a:r>
                        <a:rPr lang="en-US" sz="2000" b="1" dirty="0" smtClean="0"/>
                        <a:t> Mordechai, COGAT</a:t>
                      </a:r>
                      <a:endParaRPr lang="he-IL" sz="2000" b="1" baseline="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lnSpc>
                          <a:spcPct val="107000"/>
                        </a:lnSpc>
                        <a:spcAft>
                          <a:spcPts val="0"/>
                        </a:spcAft>
                      </a:pPr>
                      <a:r>
                        <a:rPr lang="en-US" sz="2000" baseline="0" dirty="0" smtClean="0">
                          <a:solidFill>
                            <a:srgbClr val="7030A0"/>
                          </a:solidFill>
                        </a:rPr>
                        <a:t>Economic and political security </a:t>
                      </a:r>
                      <a:r>
                        <a:rPr kumimoji="0" lang="en-US" sz="2000" kern="1200" baseline="0" dirty="0" smtClean="0">
                          <a:solidFill>
                            <a:srgbClr val="7030A0"/>
                          </a:solidFill>
                          <a:latin typeface="+mn-lt"/>
                          <a:ea typeface="+mn-ea"/>
                          <a:cs typeface="+mn-cs"/>
                        </a:rPr>
                        <a:t>Echelon</a:t>
                      </a:r>
                      <a:endParaRPr kumimoji="0" lang="he-IL" sz="2000" kern="1200" baseline="0" dirty="0" smtClean="0">
                        <a:solidFill>
                          <a:srgbClr val="7030A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8883">
                <a:tc>
                  <a:txBody>
                    <a:bodyPr/>
                    <a:lstStyle/>
                    <a:p>
                      <a:pPr algn="ctr" rtl="0">
                        <a:lnSpc>
                          <a:spcPct val="107000"/>
                        </a:lnSpc>
                        <a:spcAft>
                          <a:spcPts val="0"/>
                        </a:spcAft>
                      </a:pPr>
                      <a:r>
                        <a:rPr lang="he-IL" sz="2000" dirty="0" smtClean="0">
                          <a:effectLst/>
                          <a:latin typeface="Calibri" panose="020F0502020204030204" pitchFamily="34" charset="0"/>
                          <a:ea typeface="Calibri" panose="020F0502020204030204" pitchFamily="34" charset="0"/>
                          <a:cs typeface="Arial" panose="020B0604020202020204" pitchFamily="34" charset="0"/>
                        </a:rPr>
                        <a:t>16:00-16:30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Briefing and updates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err="1" smtClean="0"/>
                        <a:t>Tishler</a:t>
                      </a:r>
                      <a:r>
                        <a:rPr lang="en-US" sz="2000" b="1" baseline="0" dirty="0" smtClean="0"/>
                        <a:t> / Chaim / Michael</a:t>
                      </a:r>
                      <a:endParaRPr lang="he-IL" sz="2000" b="1" baseline="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131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714" y="1412776"/>
            <a:ext cx="8911687" cy="788666"/>
          </a:xfrm>
        </p:spPr>
        <p:txBody>
          <a:bodyPr>
            <a:normAutofit fontScale="90000"/>
          </a:bodyPr>
          <a:lstStyle/>
          <a:p>
            <a:pPr algn="ctr" rtl="0"/>
            <a:r>
              <a:rPr lang="en-US" dirty="0" smtClean="0">
                <a:latin typeface="Calibri" panose="020F0502020204030204" pitchFamily="34" charset="0"/>
              </a:rPr>
              <a:t>Wednesday </a:t>
            </a:r>
            <a:r>
              <a:rPr lang="he-IL" dirty="0" smtClean="0">
                <a:latin typeface="Calibri" panose="020F0502020204030204" pitchFamily="34" charset="0"/>
              </a:rPr>
              <a:t>21/11</a:t>
            </a:r>
            <a:r>
              <a:rPr lang="he-IL" dirty="0">
                <a:latin typeface="Calibri" panose="020F0502020204030204" pitchFamily="34" charset="0"/>
              </a:rPr>
              <a:t/>
            </a:r>
            <a:br>
              <a:rPr lang="he-IL" dirty="0">
                <a:latin typeface="Calibri" panose="020F0502020204030204" pitchFamily="34" charset="0"/>
              </a:rPr>
            </a:br>
            <a:endParaRPr lang="en-US" dirty="0">
              <a:latin typeface="Calibri" panose="020F0502020204030204" pitchFamily="34" charset="0"/>
            </a:endParaRPr>
          </a:p>
        </p:txBody>
      </p:sp>
      <p:graphicFrame>
        <p:nvGraphicFramePr>
          <p:cNvPr id="4" name="טבלה 5"/>
          <p:cNvGraphicFramePr>
            <a:graphicFrameLocks noGrp="1"/>
          </p:cNvGraphicFramePr>
          <p:nvPr>
            <p:extLst>
              <p:ext uri="{D42A27DB-BD31-4B8C-83A1-F6EECF244321}">
                <p14:modId xmlns:p14="http://schemas.microsoft.com/office/powerpoint/2010/main" val="1777711888"/>
              </p:ext>
            </p:extLst>
          </p:nvPr>
        </p:nvGraphicFramePr>
        <p:xfrm>
          <a:off x="1208504" y="3068960"/>
          <a:ext cx="10504120" cy="2016224"/>
        </p:xfrm>
        <a:graphic>
          <a:graphicData uri="http://schemas.openxmlformats.org/drawingml/2006/table">
            <a:tbl>
              <a:tblPr firstRow="1" firstCol="1" bandRow="1">
                <a:tableStyleId>{793D81CF-94F2-401A-BA57-92F5A7B2D0C5}</a:tableStyleId>
              </a:tblPr>
              <a:tblGrid>
                <a:gridCol w="2626030"/>
                <a:gridCol w="2626030"/>
                <a:gridCol w="2626030"/>
                <a:gridCol w="2626030"/>
              </a:tblGrid>
              <a:tr h="482170">
                <a:tc>
                  <a:txBody>
                    <a:bodyPr/>
                    <a:lstStyle/>
                    <a:p>
                      <a:pPr algn="ctr" rtl="1">
                        <a:lnSpc>
                          <a:spcPct val="107000"/>
                        </a:lnSpc>
                        <a:spcAft>
                          <a:spcPts val="0"/>
                        </a:spcAft>
                      </a:pPr>
                      <a:r>
                        <a:rPr lang="en-US" sz="2400" dirty="0" smtClean="0">
                          <a:effectLst/>
                        </a:rPr>
                        <a:t>Hour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2400" dirty="0" smtClean="0">
                          <a:effectLst/>
                        </a:rPr>
                        <a:t>Subject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2400" dirty="0" smtClean="0">
                          <a:effectLst/>
                        </a:rPr>
                        <a:t>Lecturer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en-US" sz="2400" dirty="0" smtClean="0">
                          <a:effectLst/>
                        </a:rPr>
                        <a:t>Echelon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tcPr>
                </a:tc>
              </a:tr>
              <a:tr h="782987">
                <a:tc>
                  <a:txBody>
                    <a:bodyPr/>
                    <a:lstStyle/>
                    <a:p>
                      <a:pPr algn="ctr" rtl="0">
                        <a:lnSpc>
                          <a:spcPct val="107000"/>
                        </a:lnSpc>
                        <a:spcAft>
                          <a:spcPts val="0"/>
                        </a:spcAft>
                      </a:pPr>
                      <a:r>
                        <a:rPr lang="he-IL" sz="2000" dirty="0" smtClean="0">
                          <a:effectLst/>
                        </a:rPr>
                        <a:t>15:00 – 15:45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07000"/>
                        </a:lnSpc>
                        <a:spcAft>
                          <a:spcPts val="0"/>
                        </a:spcAft>
                      </a:pPr>
                      <a:r>
                        <a:rPr lang="en-US" sz="2000" dirty="0" smtClean="0">
                          <a:solidFill>
                            <a:srgbClr val="FF0000"/>
                          </a:solidFill>
                          <a:effectLst/>
                        </a:rPr>
                        <a:t>Put </a:t>
                      </a:r>
                      <a:r>
                        <a:rPr lang="en-US" sz="2000" dirty="0" err="1" smtClean="0">
                          <a:solidFill>
                            <a:srgbClr val="FF0000"/>
                          </a:solidFill>
                          <a:effectLst/>
                        </a:rPr>
                        <a:t>Kalman</a:t>
                      </a:r>
                      <a:r>
                        <a:rPr lang="en-US" sz="2000" dirty="0" smtClean="0">
                          <a:solidFill>
                            <a:srgbClr val="FF0000"/>
                          </a:solidFill>
                          <a:effectLst/>
                        </a:rPr>
                        <a:t> here? Maybe </a:t>
                      </a:r>
                      <a:r>
                        <a:rPr lang="en-US" sz="2000" dirty="0" err="1" smtClean="0">
                          <a:solidFill>
                            <a:srgbClr val="FF0000"/>
                          </a:solidFill>
                          <a:effectLst/>
                        </a:rPr>
                        <a:t>Racheli</a:t>
                      </a:r>
                      <a:r>
                        <a:rPr lang="en-US" sz="2000" dirty="0" smtClean="0">
                          <a:solidFill>
                            <a:srgbClr val="FF0000"/>
                          </a:solidFill>
                          <a:effectLst/>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07000"/>
                        </a:lnSpc>
                        <a:spcAft>
                          <a:spcPts val="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lnSpc>
                          <a:spcPct val="107000"/>
                        </a:lnSpc>
                        <a:spcAft>
                          <a:spcPts val="0"/>
                        </a:spcAft>
                      </a:pPr>
                      <a:endParaRPr kumimoji="0" lang="en-US" sz="2000" kern="1200" baseline="0" dirty="0">
                        <a:solidFill>
                          <a:srgbClr val="7030A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51067">
                <a:tc>
                  <a:txBody>
                    <a:bodyPr/>
                    <a:lstStyle/>
                    <a:p>
                      <a:pPr algn="ctr" rtl="0">
                        <a:lnSpc>
                          <a:spcPct val="107000"/>
                        </a:lnSpc>
                        <a:spcAft>
                          <a:spcPts val="0"/>
                        </a:spcAft>
                      </a:pPr>
                      <a:r>
                        <a:rPr lang="he-IL" sz="2000" dirty="0" smtClean="0">
                          <a:effectLst/>
                          <a:latin typeface="Calibri" panose="020F0502020204030204" pitchFamily="34" charset="0"/>
                          <a:ea typeface="Calibri" panose="020F0502020204030204" pitchFamily="34" charset="0"/>
                          <a:cs typeface="Arial" panose="020B0604020202020204" pitchFamily="34" charset="0"/>
                        </a:rPr>
                        <a:t>15:45-16:15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07000"/>
                        </a:lnSpc>
                        <a:spcAft>
                          <a:spcPts val="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Tour Preparation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err="1" smtClean="0"/>
                        <a:t>Tishler</a:t>
                      </a:r>
                      <a:r>
                        <a:rPr lang="en-US" sz="2000" b="1" baseline="0" dirty="0" smtClean="0"/>
                        <a:t> / Chaim / Michael</a:t>
                      </a:r>
                      <a:endParaRPr lang="he-IL" sz="2000" b="1" baseline="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rtl="0" eaLnBrk="1" latinLnBrk="0" hangingPunct="1">
                        <a:lnSpc>
                          <a:spcPct val="107000"/>
                        </a:lnSpc>
                        <a:spcAft>
                          <a:spcPts val="0"/>
                        </a:spcAft>
                      </a:pPr>
                      <a:endParaRPr kumimoji="0" lang="en-US" sz="2000" kern="1200" baseline="0" dirty="0">
                        <a:solidFill>
                          <a:srgbClr val="7030A0"/>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9163949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4152" y="41931"/>
            <a:ext cx="9435400" cy="648072"/>
          </a:xfrm>
        </p:spPr>
        <p:txBody>
          <a:bodyPr>
            <a:normAutofit/>
          </a:bodyPr>
          <a:lstStyle/>
          <a:p>
            <a:pPr algn="ctr" rtl="0"/>
            <a:r>
              <a:rPr lang="en-US" sz="2400" b="1" dirty="0">
                <a:latin typeface="Calibri" panose="020F0502020204030204" pitchFamily="34" charset="0"/>
              </a:rPr>
              <a:t>Monday, 26/11/2018 - The Gaza Strip I Beer </a:t>
            </a:r>
            <a:r>
              <a:rPr lang="en-US" sz="2400" b="1" dirty="0" err="1">
                <a:latin typeface="Calibri" panose="020F0502020204030204" pitchFamily="34" charset="0"/>
              </a:rPr>
              <a:t>Sheva</a:t>
            </a:r>
            <a:r>
              <a:rPr lang="en-US" sz="2400" b="1" dirty="0">
                <a:latin typeface="Calibri" panose="020F0502020204030204" pitchFamily="34" charset="0"/>
              </a:rPr>
              <a:t> I </a:t>
            </a:r>
            <a:r>
              <a:rPr lang="en-US" sz="2400" b="1" dirty="0" err="1">
                <a:latin typeface="Calibri" panose="020F0502020204030204" pitchFamily="34" charset="0"/>
              </a:rPr>
              <a:t>Dimona</a:t>
            </a:r>
            <a:endParaRPr lang="he-IL" sz="2400" b="1" dirty="0">
              <a:latin typeface="Calibri" panose="020F0502020204030204"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4085961423"/>
              </p:ext>
            </p:extLst>
          </p:nvPr>
        </p:nvGraphicFramePr>
        <p:xfrm>
          <a:off x="6151852" y="675747"/>
          <a:ext cx="5920813" cy="7198846"/>
        </p:xfrm>
        <a:graphic>
          <a:graphicData uri="http://schemas.openxmlformats.org/drawingml/2006/table">
            <a:tbl>
              <a:tblPr firstRow="1" bandRow="1">
                <a:tableStyleId>{793D81CF-94F2-401A-BA57-92F5A7B2D0C5}</a:tableStyleId>
              </a:tblPr>
              <a:tblGrid>
                <a:gridCol w="1093687">
                  <a:extLst>
                    <a:ext uri="{9D8B030D-6E8A-4147-A177-3AD203B41FA5}">
                      <a16:colId xmlns="" xmlns:a16="http://schemas.microsoft.com/office/drawing/2014/main" val="20000"/>
                    </a:ext>
                  </a:extLst>
                </a:gridCol>
                <a:gridCol w="1772114">
                  <a:extLst>
                    <a:ext uri="{9D8B030D-6E8A-4147-A177-3AD203B41FA5}">
                      <a16:colId xmlns="" xmlns:a16="http://schemas.microsoft.com/office/drawing/2014/main" val="20001"/>
                    </a:ext>
                  </a:extLst>
                </a:gridCol>
                <a:gridCol w="1772114">
                  <a:extLst>
                    <a:ext uri="{9D8B030D-6E8A-4147-A177-3AD203B41FA5}">
                      <a16:colId xmlns="" xmlns:a16="http://schemas.microsoft.com/office/drawing/2014/main" val="20002"/>
                    </a:ext>
                  </a:extLst>
                </a:gridCol>
                <a:gridCol w="1282898">
                  <a:extLst>
                    <a:ext uri="{9D8B030D-6E8A-4147-A177-3AD203B41FA5}">
                      <a16:colId xmlns="" xmlns:a16="http://schemas.microsoft.com/office/drawing/2014/main" val="20003"/>
                    </a:ext>
                  </a:extLst>
                </a:gridCol>
              </a:tblGrid>
              <a:tr h="350006">
                <a:tc>
                  <a:txBody>
                    <a:bodyPr/>
                    <a:lstStyle/>
                    <a:p>
                      <a:pPr algn="l" rtl="0"/>
                      <a:r>
                        <a:rPr lang="en-US" dirty="0" smtClean="0"/>
                        <a:t>Hour</a:t>
                      </a:r>
                      <a:endParaRPr lang="he-IL" dirty="0"/>
                    </a:p>
                  </a:txBody>
                  <a:tcPr>
                    <a:lnB w="12700" cap="flat" cmpd="sng" algn="ctr">
                      <a:solidFill>
                        <a:schemeClr val="tx1"/>
                      </a:solidFill>
                      <a:prstDash val="solid"/>
                      <a:round/>
                      <a:headEnd type="none" w="med" len="med"/>
                      <a:tailEnd type="none" w="med" len="med"/>
                    </a:lnB>
                  </a:tcPr>
                </a:tc>
                <a:tc>
                  <a:txBody>
                    <a:bodyPr/>
                    <a:lstStyle/>
                    <a:p>
                      <a:pPr algn="l" rtl="0"/>
                      <a:r>
                        <a:rPr lang="en-US" dirty="0" smtClean="0"/>
                        <a:t>Subject</a:t>
                      </a:r>
                      <a:endParaRPr lang="he-IL" dirty="0"/>
                    </a:p>
                  </a:txBody>
                  <a:tcPr>
                    <a:lnB w="12700" cap="flat" cmpd="sng" algn="ctr">
                      <a:solidFill>
                        <a:schemeClr val="tx1"/>
                      </a:solidFill>
                      <a:prstDash val="solid"/>
                      <a:round/>
                      <a:headEnd type="none" w="med" len="med"/>
                      <a:tailEnd type="none" w="med" len="med"/>
                    </a:lnB>
                  </a:tcPr>
                </a:tc>
                <a:tc>
                  <a:txBody>
                    <a:bodyPr/>
                    <a:lstStyle/>
                    <a:p>
                      <a:pPr algn="l" rtl="0"/>
                      <a:r>
                        <a:rPr lang="en-US" dirty="0" smtClean="0"/>
                        <a:t>Lecturer</a:t>
                      </a:r>
                      <a:endParaRPr lang="he-IL" dirty="0"/>
                    </a:p>
                  </a:txBody>
                  <a:tcPr>
                    <a:lnB w="12700" cap="flat" cmpd="sng" algn="ctr">
                      <a:solidFill>
                        <a:schemeClr val="tx1"/>
                      </a:solidFill>
                      <a:prstDash val="solid"/>
                      <a:round/>
                      <a:headEnd type="none" w="med" len="med"/>
                      <a:tailEnd type="none" w="med" len="med"/>
                    </a:lnB>
                  </a:tcPr>
                </a:tc>
                <a:tc>
                  <a:txBody>
                    <a:bodyPr/>
                    <a:lstStyle/>
                    <a:p>
                      <a:pPr algn="l" rtl="0"/>
                      <a:r>
                        <a:rPr lang="en-US" dirty="0" smtClean="0"/>
                        <a:t>Place</a:t>
                      </a:r>
                      <a:endParaRPr lang="he-IL"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87662">
                <a:tc>
                  <a:txBody>
                    <a:bodyPr/>
                    <a:lstStyle/>
                    <a:p>
                      <a:pPr algn="l" rtl="0"/>
                      <a:r>
                        <a:rPr lang="he-IL" sz="1400" dirty="0" smtClean="0"/>
                        <a:t>07:00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sv-SE" sz="1400" b="1" kern="1200" baseline="0" dirty="0" smtClean="0">
                          <a:solidFill>
                            <a:schemeClr val="dk1"/>
                          </a:solidFill>
                          <a:latin typeface="+mn-lt"/>
                          <a:ea typeface="+mn-ea"/>
                          <a:cs typeface="+mn-cs"/>
                        </a:rPr>
                        <a:t>Exit from Sde Dov (Sand Parking Lot)</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e-IL" sz="1400" b="1" kern="1200" baseline="0" dirty="0" smtClean="0">
                          <a:solidFill>
                            <a:schemeClr val="dk1"/>
                          </a:solidFill>
                          <a:latin typeface="+mn-lt"/>
                          <a:ea typeface="+mn-ea"/>
                          <a:cs typeface="+mn-cs"/>
                        </a:rPr>
                        <a:t> </a:t>
                      </a:r>
                      <a:r>
                        <a:rPr lang="en-US" sz="1400" b="1" kern="1200" baseline="0" dirty="0" smtClean="0">
                          <a:solidFill>
                            <a:schemeClr val="dk1"/>
                          </a:solidFill>
                          <a:latin typeface="+mn-lt"/>
                          <a:ea typeface="+mn-ea"/>
                          <a:cs typeface="+mn-cs"/>
                        </a:rPr>
                        <a:t>Military </a:t>
                      </a:r>
                      <a:r>
                        <a:rPr lang="en-US" sz="1400" b="1" kern="1200" baseline="0" dirty="0" err="1" smtClean="0">
                          <a:solidFill>
                            <a:schemeClr val="dk1"/>
                          </a:solidFill>
                          <a:latin typeface="+mn-lt"/>
                          <a:ea typeface="+mn-ea"/>
                          <a:cs typeface="+mn-cs"/>
                        </a:rPr>
                        <a:t>Sde</a:t>
                      </a:r>
                      <a:r>
                        <a:rPr lang="en-US" sz="1400" b="1" kern="1200" baseline="0" dirty="0" smtClean="0">
                          <a:solidFill>
                            <a:schemeClr val="dk1"/>
                          </a:solidFill>
                          <a:latin typeface="+mn-lt"/>
                          <a:ea typeface="+mn-ea"/>
                          <a:cs typeface="+mn-cs"/>
                        </a:rPr>
                        <a:t> </a:t>
                      </a:r>
                      <a:r>
                        <a:rPr lang="en-US" sz="1400" b="1" kern="1200" baseline="0" dirty="0" err="1" smtClean="0">
                          <a:solidFill>
                            <a:schemeClr val="dk1"/>
                          </a:solidFill>
                          <a:latin typeface="+mn-lt"/>
                          <a:ea typeface="+mn-ea"/>
                          <a:cs typeface="+mn-cs"/>
                        </a:rPr>
                        <a:t>Dov</a:t>
                      </a:r>
                      <a:r>
                        <a:rPr lang="en-US" sz="1400" b="1" kern="1200" baseline="0" dirty="0" smtClean="0">
                          <a:solidFill>
                            <a:schemeClr val="dk1"/>
                          </a:solidFill>
                          <a:latin typeface="+mn-lt"/>
                          <a:ea typeface="+mn-ea"/>
                          <a:cs typeface="+mn-cs"/>
                        </a:rPr>
                        <a:t> </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6646">
                <a:tc>
                  <a:txBody>
                    <a:bodyPr/>
                    <a:lstStyle/>
                    <a:p>
                      <a:pPr algn="l" rtl="0"/>
                      <a:r>
                        <a:rPr lang="he-IL" sz="1400" dirty="0" smtClean="0"/>
                        <a:t>08:30 </a:t>
                      </a:r>
                      <a:r>
                        <a:rPr lang="he-IL" sz="1400" dirty="0" smtClean="0"/>
                        <a:t> </a:t>
                      </a:r>
                      <a:r>
                        <a:rPr lang="he-IL" sz="1400" dirty="0" smtClean="0"/>
                        <a:t>09:00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Breakfast</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North of the Strip</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34829">
                <a:tc>
                  <a:txBody>
                    <a:bodyPr/>
                    <a:lstStyle/>
                    <a:p>
                      <a:pPr algn="l" rtl="0"/>
                      <a:r>
                        <a:rPr lang="he-IL" sz="1400" dirty="0" smtClean="0"/>
                        <a:t>09:00 </a:t>
                      </a:r>
                      <a:r>
                        <a:rPr lang="he-IL" sz="1400" dirty="0" smtClean="0"/>
                        <a:t> </a:t>
                      </a:r>
                      <a:r>
                        <a:rPr lang="he-IL" sz="1400" dirty="0" smtClean="0"/>
                        <a:t>09:45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Overview - Security Challenges in Gaza</a:t>
                      </a:r>
                    </a:p>
                    <a:p>
                      <a:pPr marL="0" algn="l" defTabSz="457200" rtl="0" eaLnBrk="1" latinLnBrk="0" hangingPunct="1"/>
                      <a:r>
                        <a:rPr lang="en-US" sz="1400" b="1" kern="1200" baseline="0" dirty="0" smtClean="0">
                          <a:solidFill>
                            <a:schemeClr val="dk1"/>
                          </a:solidFill>
                          <a:latin typeface="+mn-lt"/>
                          <a:ea typeface="+mn-ea"/>
                          <a:cs typeface="+mn-cs"/>
                        </a:rPr>
                        <a:t>Social security echelon</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Physical Training in Gaza</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North of the Strip</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38226">
                <a:tc>
                  <a:txBody>
                    <a:bodyPr/>
                    <a:lstStyle/>
                    <a:p>
                      <a:pPr algn="l" rtl="0"/>
                      <a:r>
                        <a:rPr lang="he-IL" sz="1400" dirty="0" smtClean="0"/>
                        <a:t>09:45 </a:t>
                      </a:r>
                      <a:r>
                        <a:rPr lang="he-IL" sz="1400" dirty="0" smtClean="0"/>
                        <a:t> </a:t>
                      </a:r>
                      <a:r>
                        <a:rPr lang="he-IL" sz="1400" dirty="0" smtClean="0"/>
                        <a:t>10:15</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A review of the barrier</a:t>
                      </a:r>
                    </a:p>
                    <a:p>
                      <a:pPr marL="0" algn="l" defTabSz="457200" rtl="0" eaLnBrk="1" latinLnBrk="0" hangingPunct="1"/>
                      <a:r>
                        <a:rPr lang="en-US" sz="1400" b="1" kern="1200" baseline="0" dirty="0" smtClean="0">
                          <a:solidFill>
                            <a:schemeClr val="dk1"/>
                          </a:solidFill>
                          <a:latin typeface="+mn-lt"/>
                          <a:ea typeface="+mn-ea"/>
                          <a:cs typeface="+mn-cs"/>
                        </a:rPr>
                        <a:t>Security echelon</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BG </a:t>
                      </a:r>
                      <a:r>
                        <a:rPr lang="en-US" sz="1400" b="1" kern="1200" baseline="0" dirty="0" err="1" smtClean="0">
                          <a:solidFill>
                            <a:schemeClr val="dk1"/>
                          </a:solidFill>
                          <a:latin typeface="+mn-lt"/>
                          <a:ea typeface="+mn-ea"/>
                          <a:cs typeface="+mn-cs"/>
                        </a:rPr>
                        <a:t>Eran</a:t>
                      </a:r>
                      <a:r>
                        <a:rPr lang="en-US" sz="1400" b="1" kern="1200" baseline="0" dirty="0" smtClean="0">
                          <a:solidFill>
                            <a:schemeClr val="dk1"/>
                          </a:solidFill>
                          <a:latin typeface="+mn-lt"/>
                          <a:ea typeface="+mn-ea"/>
                          <a:cs typeface="+mn-cs"/>
                        </a:rPr>
                        <a:t> Ophir</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North of the Strip</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750848">
                <a:tc>
                  <a:txBody>
                    <a:bodyPr/>
                    <a:lstStyle/>
                    <a:p>
                      <a:pPr algn="l" rtl="0"/>
                      <a:r>
                        <a:rPr lang="he-IL" sz="1400" dirty="0" smtClean="0"/>
                        <a:t>10:15 </a:t>
                      </a:r>
                      <a:r>
                        <a:rPr lang="he-IL" sz="1400" dirty="0" smtClean="0"/>
                        <a:t>11:00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Tour of the tunnel</a:t>
                      </a:r>
                    </a:p>
                    <a:p>
                      <a:pPr marL="0" algn="l" defTabSz="457200" rtl="0" eaLnBrk="1" latinLnBrk="0" hangingPunct="1"/>
                      <a:r>
                        <a:rPr lang="en-US" sz="1400" b="1" kern="1200" baseline="0" dirty="0" smtClean="0">
                          <a:solidFill>
                            <a:schemeClr val="dk1"/>
                          </a:solidFill>
                          <a:latin typeface="+mn-lt"/>
                          <a:ea typeface="+mn-ea"/>
                          <a:cs typeface="+mn-cs"/>
                        </a:rPr>
                        <a:t>Security echelon</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Head of the Northern Division </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fontAlgn="base" latinLnBrk="0" hangingPunct="1"/>
                      <a:r>
                        <a:rPr lang="en-US" sz="1400" b="1" kern="1200" baseline="0" dirty="0" smtClean="0">
                          <a:solidFill>
                            <a:schemeClr val="dk1"/>
                          </a:solidFill>
                          <a:latin typeface="+mn-lt"/>
                          <a:ea typeface="+mn-ea"/>
                          <a:cs typeface="+mn-cs"/>
                        </a:rPr>
                        <a:t>Northern Division region</a:t>
                      </a:r>
                      <a:endParaRPr lang="en-US"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750848">
                <a:tc>
                  <a:txBody>
                    <a:bodyPr/>
                    <a:lstStyle/>
                    <a:p>
                      <a:pPr algn="l" rtl="0"/>
                      <a:r>
                        <a:rPr lang="he-IL" sz="1400" dirty="0" smtClean="0"/>
                        <a:t>11:0011:30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err="1" smtClean="0">
                          <a:solidFill>
                            <a:schemeClr val="dk1"/>
                          </a:solidFill>
                          <a:latin typeface="+mn-lt"/>
                          <a:ea typeface="+mn-ea"/>
                          <a:cs typeface="+mn-cs"/>
                        </a:rPr>
                        <a:t>En</a:t>
                      </a:r>
                      <a:r>
                        <a:rPr lang="en-US" sz="1400" b="1" kern="1200" baseline="0" dirty="0" smtClean="0">
                          <a:solidFill>
                            <a:schemeClr val="dk1"/>
                          </a:solidFill>
                          <a:latin typeface="+mn-lt"/>
                          <a:ea typeface="+mn-ea"/>
                          <a:cs typeface="+mn-cs"/>
                        </a:rPr>
                        <a:t> Route to </a:t>
                      </a:r>
                      <a:r>
                        <a:rPr lang="en-US" sz="1400" b="1" kern="1200" baseline="0" dirty="0" err="1" smtClean="0">
                          <a:solidFill>
                            <a:schemeClr val="dk1"/>
                          </a:solidFill>
                          <a:latin typeface="+mn-lt"/>
                          <a:ea typeface="+mn-ea"/>
                          <a:cs typeface="+mn-cs"/>
                        </a:rPr>
                        <a:t>Nir</a:t>
                      </a:r>
                      <a:r>
                        <a:rPr lang="en-US" sz="1400" b="1" kern="1200" baseline="0" dirty="0" smtClean="0">
                          <a:solidFill>
                            <a:schemeClr val="dk1"/>
                          </a:solidFill>
                          <a:latin typeface="+mn-lt"/>
                          <a:ea typeface="+mn-ea"/>
                          <a:cs typeface="+mn-cs"/>
                        </a:rPr>
                        <a:t> Am</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750848">
                <a:tc>
                  <a:txBody>
                    <a:bodyPr/>
                    <a:lstStyle/>
                    <a:p>
                      <a:pPr algn="l" rtl="0"/>
                      <a:r>
                        <a:rPr lang="he-IL" sz="1400" dirty="0" smtClean="0"/>
                        <a:t>11:30 </a:t>
                      </a:r>
                      <a:r>
                        <a:rPr lang="he-IL" sz="1400" dirty="0" smtClean="0"/>
                        <a:t>12:30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The Challenges of Settling the Gaza Envelope</a:t>
                      </a:r>
                    </a:p>
                    <a:p>
                      <a:pPr marL="0" algn="l" defTabSz="457200" rtl="0" eaLnBrk="1" latinLnBrk="0" hangingPunct="1"/>
                      <a:r>
                        <a:rPr lang="en-US" sz="1400" b="1" kern="1200" baseline="0" dirty="0" smtClean="0">
                          <a:solidFill>
                            <a:schemeClr val="dk1"/>
                          </a:solidFill>
                          <a:latin typeface="+mn-lt"/>
                          <a:ea typeface="+mn-ea"/>
                          <a:cs typeface="+mn-cs"/>
                        </a:rPr>
                        <a:t>Economic and social security echelon</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smtClean="0">
                          <a:solidFill>
                            <a:schemeClr val="dk1"/>
                          </a:solidFill>
                          <a:latin typeface="+mn-lt"/>
                          <a:ea typeface="+mn-ea"/>
                          <a:cs typeface="+mn-cs"/>
                        </a:rPr>
                        <a:t>head of the Council</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baseline="0" dirty="0" err="1" smtClean="0">
                          <a:solidFill>
                            <a:schemeClr val="dk1"/>
                          </a:solidFill>
                          <a:latin typeface="+mn-lt"/>
                          <a:ea typeface="+mn-ea"/>
                          <a:cs typeface="+mn-cs"/>
                        </a:rPr>
                        <a:t>Nir</a:t>
                      </a:r>
                      <a:r>
                        <a:rPr lang="en-US" sz="1400" b="1" kern="1200" baseline="0" dirty="0" smtClean="0">
                          <a:solidFill>
                            <a:schemeClr val="dk1"/>
                          </a:solidFill>
                          <a:latin typeface="+mn-lt"/>
                          <a:ea typeface="+mn-ea"/>
                          <a:cs typeface="+mn-cs"/>
                        </a:rPr>
                        <a:t> Yam</a:t>
                      </a:r>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750848">
                <a:tc>
                  <a:txBody>
                    <a:bodyPr/>
                    <a:lstStyle/>
                    <a:p>
                      <a:pPr algn="l" rtl="0"/>
                      <a:r>
                        <a:rPr lang="he-IL" sz="1400" dirty="0" smtClean="0"/>
                        <a:t>12:30 13:00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baseline="0" dirty="0" err="1" smtClean="0">
                          <a:solidFill>
                            <a:schemeClr val="dk1"/>
                          </a:solidFill>
                          <a:latin typeface="+mn-lt"/>
                          <a:ea typeface="+mn-ea"/>
                          <a:cs typeface="+mn-cs"/>
                        </a:rPr>
                        <a:t>En</a:t>
                      </a:r>
                      <a:r>
                        <a:rPr lang="en-US" sz="1400" b="1" kern="1200" baseline="0" dirty="0" smtClean="0">
                          <a:solidFill>
                            <a:schemeClr val="dk1"/>
                          </a:solidFill>
                          <a:latin typeface="+mn-lt"/>
                          <a:ea typeface="+mn-ea"/>
                          <a:cs typeface="+mn-cs"/>
                        </a:rPr>
                        <a:t> Route to </a:t>
                      </a:r>
                      <a:r>
                        <a:rPr lang="en-US" sz="1400" b="1" kern="1200" baseline="0" dirty="0" err="1" smtClean="0">
                          <a:solidFill>
                            <a:schemeClr val="dk1"/>
                          </a:solidFill>
                          <a:latin typeface="+mn-lt"/>
                          <a:ea typeface="+mn-ea"/>
                          <a:cs typeface="+mn-cs"/>
                        </a:rPr>
                        <a:t>Sderot</a:t>
                      </a:r>
                      <a:endParaRPr lang="he-IL" sz="1400" b="1"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e-IL" sz="1400" b="1"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1925906697"/>
              </p:ext>
            </p:extLst>
          </p:nvPr>
        </p:nvGraphicFramePr>
        <p:xfrm>
          <a:off x="191343" y="683918"/>
          <a:ext cx="5716421" cy="6555127"/>
        </p:xfrm>
        <a:graphic>
          <a:graphicData uri="http://schemas.openxmlformats.org/drawingml/2006/table">
            <a:tbl>
              <a:tblPr firstRow="1" bandRow="1">
                <a:tableStyleId>{793D81CF-94F2-401A-BA57-92F5A7B2D0C5}</a:tableStyleId>
              </a:tblPr>
              <a:tblGrid>
                <a:gridCol w="1029134">
                  <a:extLst>
                    <a:ext uri="{9D8B030D-6E8A-4147-A177-3AD203B41FA5}">
                      <a16:colId xmlns="" xmlns:a16="http://schemas.microsoft.com/office/drawing/2014/main" val="20000"/>
                    </a:ext>
                  </a:extLst>
                </a:gridCol>
                <a:gridCol w="1669088">
                  <a:extLst>
                    <a:ext uri="{9D8B030D-6E8A-4147-A177-3AD203B41FA5}">
                      <a16:colId xmlns="" xmlns:a16="http://schemas.microsoft.com/office/drawing/2014/main" val="20001"/>
                    </a:ext>
                  </a:extLst>
                </a:gridCol>
                <a:gridCol w="1669088">
                  <a:extLst>
                    <a:ext uri="{9D8B030D-6E8A-4147-A177-3AD203B41FA5}">
                      <a16:colId xmlns="" xmlns:a16="http://schemas.microsoft.com/office/drawing/2014/main" val="20002"/>
                    </a:ext>
                  </a:extLst>
                </a:gridCol>
                <a:gridCol w="1349111">
                  <a:extLst>
                    <a:ext uri="{9D8B030D-6E8A-4147-A177-3AD203B41FA5}">
                      <a16:colId xmlns="" xmlns:a16="http://schemas.microsoft.com/office/drawing/2014/main" val="20003"/>
                    </a:ext>
                  </a:extLst>
                </a:gridCol>
              </a:tblGrid>
              <a:tr h="387977">
                <a:tc>
                  <a:txBody>
                    <a:bodyPr/>
                    <a:lstStyle/>
                    <a:p>
                      <a:pPr algn="ctr" rtl="1"/>
                      <a:r>
                        <a:rPr lang="en-US" dirty="0" smtClean="0"/>
                        <a:t>Hour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Subject</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Lecturer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Place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969942">
                <a:tc>
                  <a:txBody>
                    <a:bodyPr/>
                    <a:lstStyle/>
                    <a:p>
                      <a:pPr algn="l" rtl="0"/>
                      <a:r>
                        <a:rPr lang="he-IL" sz="1400" dirty="0" smtClean="0"/>
                        <a:t>13:00 </a:t>
                      </a:r>
                      <a:r>
                        <a:rPr lang="he-IL" sz="1400" dirty="0" smtClean="0"/>
                        <a:t> </a:t>
                      </a:r>
                      <a:r>
                        <a:rPr lang="he-IL" sz="1400" dirty="0" smtClean="0"/>
                        <a:t>14:30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Lunch + conversation with Amir </a:t>
                      </a:r>
                      <a:r>
                        <a:rPr lang="en-US" sz="1400" b="1" kern="1200" dirty="0" err="1" smtClean="0">
                          <a:solidFill>
                            <a:schemeClr val="dk1"/>
                          </a:solidFill>
                          <a:latin typeface="+mn-lt"/>
                          <a:ea typeface="+mn-ea"/>
                          <a:cs typeface="+mn-cs"/>
                        </a:rPr>
                        <a:t>Peretz</a:t>
                      </a:r>
                      <a:endParaRPr lang="en-US" sz="1400" b="1" kern="1200" dirty="0" smtClean="0">
                        <a:solidFill>
                          <a:schemeClr val="dk1"/>
                        </a:solidFill>
                        <a:latin typeface="+mn-lt"/>
                        <a:ea typeface="+mn-ea"/>
                        <a:cs typeface="+mn-cs"/>
                      </a:endParaRPr>
                    </a:p>
                    <a:p>
                      <a:pPr marL="0" algn="l" defTabSz="457200" rtl="0" eaLnBrk="1" latinLnBrk="0" hangingPunct="1"/>
                      <a:r>
                        <a:rPr lang="en-US" sz="1400" b="1" kern="1200" dirty="0" smtClean="0">
                          <a:solidFill>
                            <a:schemeClr val="dk1"/>
                          </a:solidFill>
                          <a:latin typeface="+mn-lt"/>
                          <a:ea typeface="+mn-ea"/>
                          <a:cs typeface="+mn-cs"/>
                        </a:rPr>
                        <a:t>Socio-economic Echelon</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Amir </a:t>
                      </a:r>
                      <a:r>
                        <a:rPr lang="en-US" sz="1400" b="1" kern="1200" dirty="0" err="1" smtClean="0">
                          <a:solidFill>
                            <a:schemeClr val="dk1"/>
                          </a:solidFill>
                          <a:latin typeface="+mn-lt"/>
                          <a:ea typeface="+mn-ea"/>
                          <a:cs typeface="+mn-cs"/>
                        </a:rPr>
                        <a:t>Peretz</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err="1" smtClean="0">
                          <a:solidFill>
                            <a:schemeClr val="dk1"/>
                          </a:solidFill>
                          <a:latin typeface="+mn-lt"/>
                          <a:ea typeface="+mn-ea"/>
                          <a:cs typeface="+mn-cs"/>
                        </a:rPr>
                        <a:t>Resturant</a:t>
                      </a:r>
                      <a:r>
                        <a:rPr lang="en-US" sz="1400" b="1" kern="1200" dirty="0" smtClean="0">
                          <a:solidFill>
                            <a:schemeClr val="dk1"/>
                          </a:solidFill>
                          <a:latin typeface="+mn-lt"/>
                          <a:ea typeface="+mn-ea"/>
                          <a:cs typeface="+mn-cs"/>
                        </a:rPr>
                        <a:t> in </a:t>
                      </a:r>
                      <a:r>
                        <a:rPr lang="en-US" sz="1400" b="1" kern="1200" dirty="0" err="1" smtClean="0">
                          <a:solidFill>
                            <a:schemeClr val="dk1"/>
                          </a:solidFill>
                          <a:latin typeface="+mn-lt"/>
                          <a:ea typeface="+mn-ea"/>
                          <a:cs typeface="+mn-cs"/>
                        </a:rPr>
                        <a:t>sderot</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19790">
                <a:tc>
                  <a:txBody>
                    <a:bodyPr/>
                    <a:lstStyle/>
                    <a:p>
                      <a:pPr algn="l" rtl="0"/>
                      <a:r>
                        <a:rPr lang="he-IL" sz="1400" dirty="0" smtClean="0"/>
                        <a:t>14:30 </a:t>
                      </a:r>
                      <a:r>
                        <a:rPr lang="he-IL" sz="1400" dirty="0" smtClean="0"/>
                        <a:t> </a:t>
                      </a:r>
                      <a:r>
                        <a:rPr lang="he-IL" sz="1400" dirty="0" smtClean="0"/>
                        <a:t>15:00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A trip to </a:t>
                      </a:r>
                      <a:r>
                        <a:rPr lang="en-US" sz="1400" b="1" kern="1200" dirty="0" err="1" smtClean="0">
                          <a:solidFill>
                            <a:schemeClr val="dk1"/>
                          </a:solidFill>
                          <a:latin typeface="+mn-lt"/>
                          <a:ea typeface="+mn-ea"/>
                          <a:cs typeface="+mn-cs"/>
                        </a:rPr>
                        <a:t>Be'er</a:t>
                      </a:r>
                      <a:r>
                        <a:rPr lang="en-US" sz="1400" b="1" kern="1200" dirty="0" smtClean="0">
                          <a:solidFill>
                            <a:schemeClr val="dk1"/>
                          </a:solidFill>
                          <a:latin typeface="+mn-lt"/>
                          <a:ea typeface="+mn-ea"/>
                          <a:cs typeface="+mn-cs"/>
                        </a:rPr>
                        <a:t> </a:t>
                      </a:r>
                      <a:r>
                        <a:rPr lang="en-US" sz="1400" b="1" kern="1200" dirty="0" err="1" smtClean="0">
                          <a:solidFill>
                            <a:schemeClr val="dk1"/>
                          </a:solidFill>
                          <a:latin typeface="+mn-lt"/>
                          <a:ea typeface="+mn-ea"/>
                          <a:cs typeface="+mn-cs"/>
                        </a:rPr>
                        <a:t>Sheva</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78959">
                <a:tc>
                  <a:txBody>
                    <a:bodyPr/>
                    <a:lstStyle/>
                    <a:p>
                      <a:pPr algn="l" rtl="0"/>
                      <a:r>
                        <a:rPr lang="he-IL" sz="1400" dirty="0" smtClean="0"/>
                        <a:t>15:00</a:t>
                      </a:r>
                      <a:r>
                        <a:rPr lang="he-IL" sz="1400" baseline="0" dirty="0" smtClean="0"/>
                        <a:t> </a:t>
                      </a:r>
                      <a:r>
                        <a:rPr lang="he-IL" sz="1400" dirty="0" smtClean="0"/>
                        <a:t> </a:t>
                      </a:r>
                      <a:r>
                        <a:rPr lang="he-IL" sz="1400" dirty="0" smtClean="0"/>
                        <a:t>16:00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A conversation with the mayor of </a:t>
                      </a:r>
                      <a:r>
                        <a:rPr lang="en-US" sz="1400" b="1" kern="1200" dirty="0" err="1" smtClean="0">
                          <a:solidFill>
                            <a:schemeClr val="dk1"/>
                          </a:solidFill>
                          <a:latin typeface="+mn-lt"/>
                          <a:ea typeface="+mn-ea"/>
                          <a:cs typeface="+mn-cs"/>
                        </a:rPr>
                        <a:t>Be'er</a:t>
                      </a:r>
                      <a:r>
                        <a:rPr lang="en-US" sz="1400" b="1" kern="1200" dirty="0" smtClean="0">
                          <a:solidFill>
                            <a:schemeClr val="dk1"/>
                          </a:solidFill>
                          <a:latin typeface="+mn-lt"/>
                          <a:ea typeface="+mn-ea"/>
                          <a:cs typeface="+mn-cs"/>
                        </a:rPr>
                        <a:t> </a:t>
                      </a:r>
                      <a:r>
                        <a:rPr lang="en-US" sz="1400" b="1" kern="1200" dirty="0" err="1" smtClean="0">
                          <a:solidFill>
                            <a:schemeClr val="dk1"/>
                          </a:solidFill>
                          <a:latin typeface="+mn-lt"/>
                          <a:ea typeface="+mn-ea"/>
                          <a:cs typeface="+mn-cs"/>
                        </a:rPr>
                        <a:t>Sheva</a:t>
                      </a:r>
                      <a:endParaRPr lang="en-US" sz="1400" b="1" kern="1200" dirty="0" smtClean="0">
                        <a:solidFill>
                          <a:schemeClr val="dk1"/>
                        </a:solidFill>
                        <a:latin typeface="+mn-lt"/>
                        <a:ea typeface="+mn-ea"/>
                        <a:cs typeface="+mn-cs"/>
                      </a:endParaRPr>
                    </a:p>
                    <a:p>
                      <a:pPr marL="0" algn="l" defTabSz="457200" rtl="0" eaLnBrk="1" latinLnBrk="0" hangingPunct="1"/>
                      <a:r>
                        <a:rPr lang="en-US" sz="1400" b="1" kern="1200" dirty="0" smtClean="0">
                          <a:solidFill>
                            <a:schemeClr val="dk1"/>
                          </a:solidFill>
                          <a:latin typeface="+mn-lt"/>
                          <a:ea typeface="+mn-ea"/>
                          <a:cs typeface="+mn-cs"/>
                        </a:rPr>
                        <a:t>Socio-economic Echelon</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Rubik </a:t>
                      </a:r>
                      <a:r>
                        <a:rPr lang="en-US" sz="1400" b="1" kern="1200" dirty="0" err="1" smtClean="0">
                          <a:solidFill>
                            <a:schemeClr val="dk1"/>
                          </a:solidFill>
                          <a:latin typeface="+mn-lt"/>
                          <a:ea typeface="+mn-ea"/>
                          <a:cs typeface="+mn-cs"/>
                        </a:rPr>
                        <a:t>Danilovich</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The mayor's office -maybe one of the city's projects?</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64844">
                <a:tc>
                  <a:txBody>
                    <a:bodyPr/>
                    <a:lstStyle/>
                    <a:p>
                      <a:pPr algn="l" rtl="0"/>
                      <a:r>
                        <a:rPr lang="he-IL" sz="1400" dirty="0" smtClean="0"/>
                        <a:t>16:00 </a:t>
                      </a:r>
                      <a:r>
                        <a:rPr lang="he-IL" sz="1400" dirty="0" smtClean="0"/>
                        <a:t>16:30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err="1" smtClean="0">
                          <a:solidFill>
                            <a:schemeClr val="dk1"/>
                          </a:solidFill>
                          <a:latin typeface="+mn-lt"/>
                          <a:ea typeface="+mn-ea"/>
                          <a:cs typeface="+mn-cs"/>
                        </a:rPr>
                        <a:t>En</a:t>
                      </a:r>
                      <a:r>
                        <a:rPr lang="en-US" sz="1400" b="1" kern="1200" dirty="0" smtClean="0">
                          <a:solidFill>
                            <a:schemeClr val="dk1"/>
                          </a:solidFill>
                          <a:latin typeface="+mn-lt"/>
                          <a:ea typeface="+mn-ea"/>
                          <a:cs typeface="+mn-cs"/>
                        </a:rPr>
                        <a:t> route to </a:t>
                      </a:r>
                      <a:r>
                        <a:rPr lang="en-US" sz="1400" b="1" kern="1200" dirty="0" err="1" smtClean="0">
                          <a:solidFill>
                            <a:schemeClr val="dk1"/>
                          </a:solidFill>
                          <a:latin typeface="+mn-lt"/>
                          <a:ea typeface="+mn-ea"/>
                          <a:cs typeface="+mn-cs"/>
                        </a:rPr>
                        <a:t>Hura</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63072">
                <a:tc>
                  <a:txBody>
                    <a:bodyPr/>
                    <a:lstStyle/>
                    <a:p>
                      <a:pPr algn="l" rtl="0"/>
                      <a:r>
                        <a:rPr lang="he-IL" sz="1400" kern="1200" dirty="0" smtClean="0">
                          <a:solidFill>
                            <a:schemeClr val="dk1"/>
                          </a:solidFill>
                          <a:latin typeface="+mn-lt"/>
                          <a:ea typeface="+mn-ea"/>
                          <a:cs typeface="+mn-cs"/>
                        </a:rPr>
                        <a:t>16:30 </a:t>
                      </a:r>
                      <a:r>
                        <a:rPr lang="he-IL" sz="1400" kern="1200" dirty="0" smtClean="0">
                          <a:solidFill>
                            <a:schemeClr val="dk1"/>
                          </a:solidFill>
                          <a:latin typeface="+mn-lt"/>
                          <a:ea typeface="+mn-ea"/>
                          <a:cs typeface="+mn-cs"/>
                        </a:rPr>
                        <a:t> </a:t>
                      </a:r>
                      <a:r>
                        <a:rPr lang="he-IL" sz="1400" kern="1200" dirty="0" smtClean="0">
                          <a:solidFill>
                            <a:schemeClr val="dk1"/>
                          </a:solidFill>
                          <a:latin typeface="+mn-lt"/>
                          <a:ea typeface="+mn-ea"/>
                          <a:cs typeface="+mn-cs"/>
                        </a:rPr>
                        <a:t>17:30</a:t>
                      </a:r>
                      <a:endParaRPr lang="he-IL"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it-IT" sz="1400" b="1" kern="1200" dirty="0" smtClean="0">
                          <a:solidFill>
                            <a:schemeClr val="dk1"/>
                          </a:solidFill>
                          <a:latin typeface="+mn-lt"/>
                          <a:ea typeface="+mn-ea"/>
                          <a:cs typeface="+mn-cs"/>
                        </a:rPr>
                        <a:t>Visit a girl</a:t>
                      </a:r>
                    </a:p>
                    <a:p>
                      <a:pPr marL="0" algn="l" defTabSz="457200" rtl="0" eaLnBrk="1" latinLnBrk="0" hangingPunct="1"/>
                      <a:r>
                        <a:rPr lang="it-IT" sz="1400" b="1" kern="1200" dirty="0" smtClean="0">
                          <a:solidFill>
                            <a:schemeClr val="dk1"/>
                          </a:solidFill>
                          <a:latin typeface="+mn-lt"/>
                          <a:ea typeface="+mn-ea"/>
                          <a:cs typeface="+mn-cs"/>
                        </a:rPr>
                        <a:t>Echelon</a:t>
                      </a:r>
                    </a:p>
                    <a:p>
                      <a:pPr marL="0" algn="l" defTabSz="457200" rtl="0" eaLnBrk="1" latinLnBrk="0" hangingPunct="1"/>
                      <a:r>
                        <a:rPr lang="it-IT" sz="1400" b="1" kern="1200" dirty="0" smtClean="0">
                          <a:solidFill>
                            <a:schemeClr val="dk1"/>
                          </a:solidFill>
                          <a:latin typeface="+mn-lt"/>
                          <a:ea typeface="+mn-ea"/>
                          <a:cs typeface="+mn-cs"/>
                        </a:rPr>
                        <a:t>  Socio-economic</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he-IL" sz="1400" b="1" kern="1200" dirty="0" smtClean="0">
                          <a:solidFill>
                            <a:srgbClr val="FF0000"/>
                          </a:solidFill>
                          <a:latin typeface="+mn-lt"/>
                          <a:ea typeface="+mn-ea"/>
                          <a:cs typeface="+mn-cs"/>
                        </a:rPr>
                        <a:t>??????</a:t>
                      </a:r>
                      <a:endParaRPr lang="he-IL" sz="1400" b="1"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The Bedouin village of </a:t>
                      </a:r>
                      <a:r>
                        <a:rPr lang="en-US" sz="1400" b="1" kern="1200" dirty="0" err="1" smtClean="0">
                          <a:solidFill>
                            <a:schemeClr val="dk1"/>
                          </a:solidFill>
                          <a:latin typeface="+mn-lt"/>
                          <a:ea typeface="+mn-ea"/>
                          <a:cs typeface="+mn-cs"/>
                        </a:rPr>
                        <a:t>Hura</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69399">
                <a:tc>
                  <a:txBody>
                    <a:bodyPr/>
                    <a:lstStyle/>
                    <a:p>
                      <a:pPr algn="l" rtl="0"/>
                      <a:r>
                        <a:rPr lang="he-IL" sz="1400" dirty="0" smtClean="0"/>
                        <a:t>17:30 </a:t>
                      </a:r>
                      <a:r>
                        <a:rPr lang="he-IL" sz="1400" dirty="0" smtClean="0"/>
                        <a:t> </a:t>
                      </a:r>
                      <a:r>
                        <a:rPr lang="he-IL" sz="1400" dirty="0" smtClean="0"/>
                        <a:t>19:30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chemeClr val="dk1"/>
                          </a:solidFill>
                          <a:latin typeface="+mn-lt"/>
                          <a:ea typeface="+mn-ea"/>
                          <a:cs typeface="+mn-cs"/>
                        </a:rPr>
                        <a:t>Traveling to the hotel in </a:t>
                      </a:r>
                      <a:r>
                        <a:rPr lang="en-US" sz="1400" b="1" kern="1200" dirty="0" err="1" smtClean="0">
                          <a:solidFill>
                            <a:schemeClr val="dk1"/>
                          </a:solidFill>
                          <a:latin typeface="+mn-lt"/>
                          <a:ea typeface="+mn-ea"/>
                          <a:cs typeface="+mn-cs"/>
                        </a:rPr>
                        <a:t>Dimona</a:t>
                      </a:r>
                      <a:r>
                        <a:rPr lang="en-US" sz="1400" b="1" kern="1200" dirty="0" smtClean="0">
                          <a:solidFill>
                            <a:schemeClr val="dk1"/>
                          </a:solidFill>
                          <a:latin typeface="+mn-lt"/>
                          <a:ea typeface="+mn-ea"/>
                          <a:cs typeface="+mn-cs"/>
                        </a:rPr>
                        <a:t> + regrouping</a:t>
                      </a:r>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69399">
                <a:tc>
                  <a:txBody>
                    <a:bodyPr/>
                    <a:lstStyle/>
                    <a:p>
                      <a:pPr algn="l" rtl="0"/>
                      <a:r>
                        <a:rPr lang="he-IL" sz="1400" dirty="0" smtClean="0"/>
                        <a:t>19:30 </a:t>
                      </a:r>
                      <a:r>
                        <a:rPr lang="he-IL" sz="1400" dirty="0" smtClean="0"/>
                        <a:t>20:00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rgbClr val="FF0000"/>
                          </a:solidFill>
                          <a:latin typeface="+mn-lt"/>
                          <a:ea typeface="+mn-ea"/>
                          <a:cs typeface="+mn-cs"/>
                        </a:rPr>
                        <a:t>Processing teams</a:t>
                      </a:r>
                      <a:endParaRPr lang="he-IL" sz="1400" b="1"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399">
                <a:tc>
                  <a:txBody>
                    <a:bodyPr/>
                    <a:lstStyle/>
                    <a:p>
                      <a:pPr algn="l" rtl="0"/>
                      <a:r>
                        <a:rPr lang="he-IL" sz="1400" dirty="0" smtClean="0"/>
                        <a:t>20:00</a:t>
                      </a:r>
                      <a:endParaRPr lang="he-IL"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r>
                        <a:rPr lang="en-US" sz="1400" b="1" kern="1200" dirty="0" smtClean="0">
                          <a:solidFill>
                            <a:srgbClr val="FF0000"/>
                          </a:solidFill>
                          <a:latin typeface="+mn-lt"/>
                          <a:ea typeface="+mn-ea"/>
                          <a:cs typeface="+mn-cs"/>
                        </a:rPr>
                        <a:t>Dinner + pub + concert</a:t>
                      </a:r>
                      <a:endParaRPr lang="he-IL" sz="1400" b="1"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457200" rtl="0" eaLnBrk="1" latinLnBrk="0" hangingPunct="1"/>
                      <a:endParaRPr lang="he-IL" sz="1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185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1896</TotalTime>
  <Words>1454</Words>
  <Application>Microsoft Office PowerPoint</Application>
  <PresentationFormat>Widescreen</PresentationFormat>
  <Paragraphs>301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David</vt:lpstr>
      <vt:lpstr>Gisha</vt:lpstr>
      <vt:lpstr>Tahoma</vt:lpstr>
      <vt:lpstr>Wingdings 3</vt:lpstr>
      <vt:lpstr>עשן מתפתל</vt:lpstr>
      <vt:lpstr>Team 2 46th Class </vt:lpstr>
      <vt:lpstr>Issues for decision and gaps - needs to be updated</vt:lpstr>
      <vt:lpstr>PowerPoint Presentation</vt:lpstr>
      <vt:lpstr>PowerPoint Presentation</vt:lpstr>
      <vt:lpstr>Lessons from North Tours</vt:lpstr>
      <vt:lpstr>The Logic of the Parade in the Tour</vt:lpstr>
      <vt:lpstr>Preparation Day  25/11</vt:lpstr>
      <vt:lpstr>Wednesday 21/11 </vt:lpstr>
      <vt:lpstr>Monday, 26/11/2018 - The Gaza Strip I Beer Sheva I Dimona</vt:lpstr>
      <vt:lpstr>The Tour Area - Monday</vt:lpstr>
      <vt:lpstr>Tuesday, 27/11/2018 - Dimona I Northern Region I Arara | Nevatim</vt:lpstr>
      <vt:lpstr>From the Tour -Tuesday</vt:lpstr>
      <vt:lpstr>Thursday, 28/11/2018 - Peace Boundaries, infiltrators, Red Sea, Eilat</vt:lpstr>
      <vt:lpstr>The Tour Area - Wednesday</vt:lpstr>
      <vt:lpstr>PowerPoint Presentation</vt:lpstr>
      <vt:lpstr>Instruction</vt:lpstr>
      <vt:lpstr>Administration</vt:lpstr>
      <vt:lpstr>Questions for Team Processing</vt:lpstr>
      <vt:lpstr>Add a Summary Slide - After Everything is Ready.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סיור מב"ל לדרום</dc:title>
  <dc:creator>USER</dc:creator>
  <cp:lastModifiedBy>GOI</cp:lastModifiedBy>
  <cp:revision>201</cp:revision>
  <cp:lastPrinted>2017-10-15T04:06:39Z</cp:lastPrinted>
  <dcterms:created xsi:type="dcterms:W3CDTF">2017-09-23T04:50:33Z</dcterms:created>
  <dcterms:modified xsi:type="dcterms:W3CDTF">2018-11-04T14:37:34Z</dcterms:modified>
</cp:coreProperties>
</file>