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  <p:sldMasterId id="2147483663" r:id="rId2"/>
  </p:sldMasterIdLst>
  <p:notesMasterIdLst>
    <p:notesMasterId r:id="rId9"/>
  </p:notesMasterIdLst>
  <p:sldIdLst>
    <p:sldId id="256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Corbel" pitchFamily="34" charset="0"/>
      <p:regular r:id="rId10"/>
      <p:bold r:id="rId11"/>
      <p:italic r:id="rId12"/>
      <p:boldItalic r:id="rId13"/>
    </p:embeddedFont>
    <p:embeddedFont>
      <p:font typeface="Tahoma" pitchFamily="3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FE043963-016A-4156-AE6A-C2EAB83790C6}">
  <a:tblStyle styleId="{FE043963-016A-4156-AE6A-C2EAB83790C6}" styleName="Table_0">
    <a:wholeTbl>
      <a:tcTxStyle b="off" i="off">
        <a:font>
          <a:latin typeface="Corbel"/>
          <a:ea typeface="Corbel"/>
          <a:cs typeface="Corbel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rgbClr val="E8E8E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8E8E8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l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orbel"/>
          <a:ea typeface="Corbel"/>
          <a:cs typeface="Corbel"/>
        </a:font>
        <a:schemeClr val="lt1"/>
      </a:tcTxStyle>
      <a:tcStyle>
        <a:tcBdr/>
        <a:fill>
          <a:solidFill>
            <a:schemeClr val="dk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2.fntdata"/><Relationship Id="rId5" Type="http://schemas.openxmlformats.org/officeDocument/2006/relationships/slide" Target="slides/slide3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388440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2973599" cy="4587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1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r" rtl="1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r" rtl="1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r" rtl="1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r" rtl="1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388440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1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0" y="8685213"/>
            <a:ext cx="2973599" cy="45878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501800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type="sldNum" idx="12"/>
          </p:nvPr>
        </p:nvSpPr>
        <p:spPr>
          <a:xfrm>
            <a:off x="0" y="8685213"/>
            <a:ext cx="2973599" cy="45878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1</a:t>
            </a:fld>
            <a:endParaRPr lang="x-none"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1019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endParaRPr sz="1200" b="0" i="1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0" y="8685213"/>
            <a:ext cx="2973599" cy="45878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2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2</a:t>
            </a:fld>
            <a:endParaRPr lang="x-none" sz="12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9608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buSzPct val="25000"/>
              <a:buNone/>
            </a:pPr>
            <a:r>
              <a:rPr lang="x-none" sz="12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עשוי לדרוש יותר משקופית אחת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sldNum" idx="12"/>
          </p:nvPr>
        </p:nvSpPr>
        <p:spPr>
          <a:xfrm>
            <a:off x="0" y="8685213"/>
            <a:ext cx="2973599" cy="45878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2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3</a:t>
            </a:fld>
            <a:endParaRPr lang="x-none" sz="12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305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944083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96401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086099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589609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שקופית כותרת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ape 18" descr="שמש זורחת מעל גבעות מכוסות דשא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51" y="0"/>
            <a:ext cx="12188698" cy="4787301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/>
          <p:nvPr/>
        </p:nvSpPr>
        <p:spPr>
          <a:xfrm>
            <a:off x="-1" y="4754880"/>
            <a:ext cx="12192001" cy="210312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rgbClr val="1C24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rbel"/>
              <a:buNone/>
            </a:pPr>
            <a:endParaRPr sz="1800" b="0" i="0" u="none" strike="noStrike" cap="none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Shape 20"/>
          <p:cNvSpPr/>
          <p:nvPr/>
        </p:nvSpPr>
        <p:spPr>
          <a:xfrm>
            <a:off x="-126" y="4724400"/>
            <a:ext cx="12188826" cy="761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" name="Shape 21"/>
          <p:cNvSpPr txBox="1">
            <a:spLocks noGrp="1"/>
          </p:cNvSpPr>
          <p:nvPr>
            <p:ph type="ctrTitle"/>
          </p:nvPr>
        </p:nvSpPr>
        <p:spPr>
          <a:xfrm>
            <a:off x="1523999" y="4800600"/>
            <a:ext cx="9144001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1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ubTitle" idx="1"/>
          </p:nvPr>
        </p:nvSpPr>
        <p:spPr>
          <a:xfrm>
            <a:off x="1522412" y="5943600"/>
            <a:ext cx="9144001" cy="76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1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ct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Font typeface="Noto Sans Symbols"/>
              <a:buNone/>
              <a:defRPr sz="28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ct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ct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ct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ct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ct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ct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ct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תמונה עם כיתוב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0" y="0"/>
            <a:ext cx="4873751" cy="68580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rgbClr val="1C24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rbel"/>
              <a:buNone/>
            </a:pPr>
            <a:endParaRPr sz="1800" b="0" i="0" u="none" strike="noStrike" cap="none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608014" y="2362200"/>
            <a:ext cx="3200399" cy="199339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6" name="Shape 86" descr="מציין מיקום ריק להוספת תמונה. לחץ על מציין המיקום ובחר את התמונה שברצונך להוסיף."/>
          <p:cNvSpPr>
            <a:spLocks noGrp="1"/>
          </p:cNvSpPr>
          <p:nvPr>
            <p:ph type="pic" idx="2"/>
          </p:nvPr>
        </p:nvSpPr>
        <p:spPr>
          <a:xfrm>
            <a:off x="4873751" y="0"/>
            <a:ext cx="7315200" cy="6858000"/>
          </a:xfrm>
          <a:prstGeom prst="rect">
            <a:avLst/>
          </a:prstGeom>
          <a:solidFill>
            <a:srgbClr val="CCD2D2"/>
          </a:solidFill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1">
              <a:lnSpc>
                <a:spcPct val="90000"/>
              </a:lnSpc>
              <a:spcBef>
                <a:spcPts val="1800"/>
              </a:spcBef>
              <a:buClr>
                <a:schemeClr val="dk2"/>
              </a:buClr>
              <a:buFont typeface="Noto Sans Symbols"/>
              <a:buNone/>
              <a:defRPr sz="3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Font typeface="Noto Sans Symbols"/>
              <a:buNone/>
              <a:defRPr sz="28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 dirty="0"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08014" y="4355592"/>
            <a:ext cx="3200399" cy="16446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1">
              <a:lnSpc>
                <a:spcPct val="90000"/>
              </a:lnSpc>
              <a:spcBef>
                <a:spcPts val="1200"/>
              </a:spcBef>
              <a:buClr>
                <a:schemeClr val="dk2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Font typeface="Noto Sans Symbols"/>
              <a:buNone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כותרת וטקסט אנכי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1341120" y="467360"/>
            <a:ext cx="9509759" cy="12334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buClr>
                <a:srgbClr val="1C243C"/>
              </a:buClr>
              <a:buFont typeface="Arial"/>
              <a:buNone/>
              <a:defRPr sz="3400" b="0" i="0" u="none" strike="noStrike" cap="none">
                <a:solidFill>
                  <a:srgbClr val="1C243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 rot="5400000">
            <a:off x="4032186" y="-789114"/>
            <a:ext cx="4127627" cy="950975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74320" marR="0" lvl="0" indent="-134620" algn="r" rtl="1">
              <a:lnSpc>
                <a:spcPct val="90000"/>
              </a:lnSpc>
              <a:spcBef>
                <a:spcPts val="1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594360" marR="0" lvl="1" indent="-147319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SzPct val="79999"/>
              <a:buFont typeface="Noto Sans Symbols"/>
              <a:buChar char="▪"/>
              <a:defRPr sz="18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-1473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234440" marR="0" lvl="3" indent="-1600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554480" marR="0" lvl="4" indent="-16256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1874520" marR="0" lvl="5" indent="-16510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194560" marR="0" lvl="6" indent="-16763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2514600" marR="0" lvl="7" indent="-15747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2834640" marR="0" lvl="8" indent="-1600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כותרת אנכית וטקסט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 rot="5400000">
            <a:off x="7090568" y="1908969"/>
            <a:ext cx="5897562" cy="2628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buClr>
                <a:srgbClr val="1C243C"/>
              </a:buClr>
              <a:buFont typeface="Arial"/>
              <a:buNone/>
              <a:defRPr sz="3400" b="0" i="0" u="none" strike="noStrike" cap="none">
                <a:solidFill>
                  <a:srgbClr val="1C243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 rot="5400000">
            <a:off x="1756568" y="-643730"/>
            <a:ext cx="5897562" cy="77342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74320" marR="0" lvl="0" indent="-134620" algn="r" rtl="1">
              <a:lnSpc>
                <a:spcPct val="90000"/>
              </a:lnSpc>
              <a:spcBef>
                <a:spcPts val="1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594360" marR="0" lvl="1" indent="-147319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SzPct val="79999"/>
              <a:buFont typeface="Noto Sans Symbols"/>
              <a:buChar char="▪"/>
              <a:defRPr sz="18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-1473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234440" marR="0" lvl="3" indent="-1600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554480" marR="0" lvl="4" indent="-16256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1874520" marR="0" lvl="5" indent="-16510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194560" marR="0" lvl="6" indent="-16763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2514600" marR="0" lvl="7" indent="-15747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2834640" marR="0" lvl="8" indent="-1600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101" name="Shape 101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כותרת מקטע חלופית">
    <p:bg>
      <p:bgPr>
        <a:gradFill>
          <a:gsLst>
            <a:gs pos="0">
              <a:schemeClr val="dk2"/>
            </a:gs>
            <a:gs pos="32000">
              <a:schemeClr val="dk2"/>
            </a:gs>
            <a:gs pos="100000">
              <a:srgbClr val="1C243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1524000" y="1143000"/>
            <a:ext cx="9144000" cy="266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1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Arial"/>
              <a:buNone/>
              <a:defRPr sz="52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1522412" y="38100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1">
              <a:lnSpc>
                <a:spcPct val="90000"/>
              </a:lnSpc>
              <a:spcBef>
                <a:spcPts val="0"/>
              </a:spcBef>
              <a:buClr>
                <a:schemeClr val="lt2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1000"/>
              </a:spcBef>
              <a:buClr>
                <a:schemeClr val="l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800"/>
              </a:spcBef>
              <a:buClr>
                <a:schemeClr val="lt2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800"/>
              </a:spcBef>
              <a:buClr>
                <a:schemeClr val="l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800"/>
              </a:spcBef>
              <a:buClr>
                <a:schemeClr val="l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116" name="Shape 116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 b="0" i="0" u="none" strike="noStrike" cap="none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כותרת ותוכן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341120" y="467360"/>
            <a:ext cx="9509759" cy="12334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buClr>
                <a:srgbClr val="1C243C"/>
              </a:buClr>
              <a:buFont typeface="Arial"/>
              <a:buNone/>
              <a:defRPr sz="3400" b="0" i="0" u="none" strike="noStrike" cap="none">
                <a:solidFill>
                  <a:srgbClr val="1C243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341120" y="1901951"/>
            <a:ext cx="9509759" cy="412762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74320" marR="0" lvl="0" indent="-134620" algn="r" rtl="1">
              <a:lnSpc>
                <a:spcPct val="90000"/>
              </a:lnSpc>
              <a:spcBef>
                <a:spcPts val="1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594360" marR="0" lvl="1" indent="-147319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SzPct val="79999"/>
              <a:buFont typeface="Noto Sans Symbols"/>
              <a:buChar char="▪"/>
              <a:defRPr sz="18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-1473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234440" marR="0" lvl="3" indent="-1600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554480" marR="0" lvl="4" indent="-16256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1874520" marR="0" lvl="5" indent="-16510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194560" marR="0" lvl="6" indent="-16763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2514600" marR="0" lvl="7" indent="-15747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2834640" marR="0" lvl="8" indent="-1600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כותרת מקטע עליונה">
    <p:bg>
      <p:bgPr>
        <a:gradFill>
          <a:gsLst>
            <a:gs pos="0">
              <a:srgbClr val="FFFFFF"/>
            </a:gs>
            <a:gs pos="72000">
              <a:schemeClr val="lt2"/>
            </a:gs>
            <a:gs pos="100000">
              <a:srgbClr val="CCD2D2"/>
            </a:gs>
          </a:gsLst>
          <a:lin ang="5400000" scaled="0"/>
        </a:gra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0" y="0"/>
            <a:ext cx="12188826" cy="457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rgbClr val="1C24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rbel"/>
              <a:buNone/>
            </a:pPr>
            <a:endParaRPr sz="1800" b="0" i="0" u="none" strike="noStrike" cap="none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0" y="411479"/>
            <a:ext cx="12188826" cy="457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524000" y="1143000"/>
            <a:ext cx="9144000" cy="266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1">
              <a:lnSpc>
                <a:spcPct val="90000"/>
              </a:lnSpc>
              <a:spcBef>
                <a:spcPts val="0"/>
              </a:spcBef>
              <a:buClr>
                <a:srgbClr val="1C243C"/>
              </a:buClr>
              <a:buFont typeface="Arial"/>
              <a:buNone/>
              <a:defRPr sz="5200" b="0" i="0" u="none" strike="noStrike" cap="none">
                <a:solidFill>
                  <a:srgbClr val="1C243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1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Font typeface="Noto Sans Symbols"/>
              <a:buNone/>
              <a:defRPr sz="2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Font typeface="Noto Sans Symbols"/>
              <a:buNone/>
              <a:defRPr sz="1800" b="0" i="0" u="none" strike="noStrike" cap="none">
                <a:solidFill>
                  <a:srgbClr val="90909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600" b="0" i="0" u="none" strike="noStrike" cap="none">
                <a:solidFill>
                  <a:srgbClr val="90909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400" b="0" i="0" u="none" strike="noStrike" cap="none">
                <a:solidFill>
                  <a:srgbClr val="90909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400" b="0" i="0" u="none" strike="noStrike" cap="none">
                <a:solidFill>
                  <a:srgbClr val="90909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800"/>
              </a:spcBef>
              <a:buClr>
                <a:srgbClr val="909090"/>
              </a:buClr>
              <a:buFont typeface="Noto Sans Symbols"/>
              <a:buNone/>
              <a:defRPr sz="1400" b="0" i="0" u="none" strike="noStrike" cap="none">
                <a:solidFill>
                  <a:srgbClr val="90909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800"/>
              </a:spcBef>
              <a:buClr>
                <a:srgbClr val="909090"/>
              </a:buClr>
              <a:buFont typeface="Noto Sans Symbols"/>
              <a:buNone/>
              <a:defRPr sz="1400" b="0" i="0" u="none" strike="noStrike" cap="none">
                <a:solidFill>
                  <a:srgbClr val="90909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800"/>
              </a:spcBef>
              <a:buClr>
                <a:srgbClr val="909090"/>
              </a:buClr>
              <a:buFont typeface="Noto Sans Symbols"/>
              <a:buNone/>
              <a:defRPr sz="1400" b="0" i="0" u="none" strike="noStrike" cap="none">
                <a:solidFill>
                  <a:srgbClr val="90909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800"/>
              </a:spcBef>
              <a:buClr>
                <a:srgbClr val="909090"/>
              </a:buClr>
              <a:buFont typeface="Noto Sans Symbols"/>
              <a:buNone/>
              <a:defRPr sz="1400" b="0" i="0" u="none" strike="noStrike" cap="none">
                <a:solidFill>
                  <a:srgbClr val="90909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כותרת מקטע חלופית">
    <p:bg>
      <p:bgPr>
        <a:gradFill>
          <a:gsLst>
            <a:gs pos="0">
              <a:schemeClr val="dk2"/>
            </a:gs>
            <a:gs pos="32000">
              <a:schemeClr val="dk2"/>
            </a:gs>
            <a:gs pos="100000">
              <a:srgbClr val="1C243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524000" y="1143000"/>
            <a:ext cx="9144000" cy="266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1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Arial"/>
              <a:buNone/>
              <a:defRPr sz="52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522412" y="381000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1">
              <a:lnSpc>
                <a:spcPct val="90000"/>
              </a:lnSpc>
              <a:spcBef>
                <a:spcPts val="0"/>
              </a:spcBef>
              <a:buClr>
                <a:schemeClr val="lt2"/>
              </a:buClr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1000"/>
              </a:spcBef>
              <a:buClr>
                <a:schemeClr val="l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800"/>
              </a:spcBef>
              <a:buClr>
                <a:schemeClr val="lt2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800"/>
              </a:spcBef>
              <a:buClr>
                <a:schemeClr val="l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800"/>
              </a:spcBef>
              <a:buClr>
                <a:schemeClr val="l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800"/>
              </a:spcBef>
              <a:buClr>
                <a:schemeClr val="l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 b="0" u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 b="0" u="none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השוואה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1341120" y="466343"/>
            <a:ext cx="9509759" cy="123444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buClr>
                <a:srgbClr val="1C243C"/>
              </a:buClr>
              <a:buFont typeface="Arial"/>
              <a:buNone/>
              <a:defRPr sz="3400" b="0" i="0" u="none" strike="noStrike" cap="none">
                <a:solidFill>
                  <a:srgbClr val="1C243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Font typeface="Noto Sans Symbols"/>
              <a:buNone/>
              <a:defRPr sz="2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1341120" y="2740732"/>
            <a:ext cx="4572000" cy="328884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74320" marR="0" lvl="0" indent="-144780" algn="r" rtl="1">
              <a:lnSpc>
                <a:spcPct val="90000"/>
              </a:lnSpc>
              <a:spcBef>
                <a:spcPts val="1800"/>
              </a:spcBef>
              <a:buClr>
                <a:schemeClr val="dk2"/>
              </a:buClr>
              <a:buSzPct val="79999"/>
              <a:buFont typeface="Noto Sans Symbols"/>
              <a:buChar char="▪"/>
              <a:defRPr sz="18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594360" marR="0" lvl="1" indent="-157479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-15748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234440" marR="0" lvl="3" indent="-17017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554480" marR="0" lvl="4" indent="-1727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1874520" marR="0" lvl="5" indent="-17526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194560" marR="0" lvl="6" indent="-17780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2514600" marR="0" lvl="7" indent="-16763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2834640" marR="0" lvl="8" indent="-17017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3"/>
          </p:nvPr>
        </p:nvSpPr>
        <p:spPr>
          <a:xfrm>
            <a:off x="6278880" y="1837464"/>
            <a:ext cx="4572000" cy="766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Font typeface="Noto Sans Symbols"/>
              <a:buNone/>
              <a:defRPr sz="2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4"/>
          </p:nvPr>
        </p:nvSpPr>
        <p:spPr>
          <a:xfrm>
            <a:off x="6278880" y="2740732"/>
            <a:ext cx="4572000" cy="328884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74320" marR="0" lvl="0" indent="-144780" algn="r" rtl="1">
              <a:lnSpc>
                <a:spcPct val="90000"/>
              </a:lnSpc>
              <a:spcBef>
                <a:spcPts val="1800"/>
              </a:spcBef>
              <a:buClr>
                <a:schemeClr val="dk2"/>
              </a:buClr>
              <a:buSzPct val="79999"/>
              <a:buFont typeface="Noto Sans Symbols"/>
              <a:buChar char="▪"/>
              <a:defRPr sz="18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594360" marR="0" lvl="1" indent="-157479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-15748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234440" marR="0" lvl="3" indent="-17017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554480" marR="0" lvl="4" indent="-1727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1874520" marR="0" lvl="5" indent="-17526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194560" marR="0" lvl="6" indent="-17780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2514600" marR="0" lvl="7" indent="-16763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2834640" marR="0" lvl="8" indent="-17017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כותרת בלבד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341120" y="467360"/>
            <a:ext cx="9509759" cy="12334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buClr>
                <a:srgbClr val="1C243C"/>
              </a:buClr>
              <a:buFont typeface="Arial"/>
              <a:buNone/>
              <a:defRPr sz="3400" b="0" i="0" u="none" strike="noStrike" cap="none">
                <a:solidFill>
                  <a:srgbClr val="1C243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ריק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תוכן עם כיתוב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05800" y="2362200"/>
            <a:ext cx="3200399" cy="19907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buClr>
                <a:srgbClr val="1C243C"/>
              </a:buClr>
              <a:buFont typeface="Arial"/>
              <a:buNone/>
              <a:defRPr sz="3400" b="0" i="0" u="none" strike="noStrike" cap="none">
                <a:solidFill>
                  <a:srgbClr val="1C243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8305800" y="4367307"/>
            <a:ext cx="3200399" cy="16220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1">
              <a:lnSpc>
                <a:spcPct val="90000"/>
              </a:lnSpc>
              <a:spcBef>
                <a:spcPts val="1200"/>
              </a:spcBef>
              <a:buClr>
                <a:schemeClr val="dk2"/>
              </a:buClr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Font typeface="Noto Sans Symbols"/>
              <a:buNone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2"/>
          </p:nvPr>
        </p:nvSpPr>
        <p:spPr>
          <a:xfrm>
            <a:off x="457200" y="685800"/>
            <a:ext cx="7239001" cy="54863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74320" marR="0" lvl="0" indent="-134620" algn="r" rtl="1">
              <a:lnSpc>
                <a:spcPct val="90000"/>
              </a:lnSpc>
              <a:spcBef>
                <a:spcPts val="1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594360" marR="0" lvl="1" indent="-147319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SzPct val="79999"/>
              <a:buFont typeface="Noto Sans Symbols"/>
              <a:buChar char="▪"/>
              <a:defRPr sz="18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-1473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234440" marR="0" lvl="3" indent="-1600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554480" marR="0" lvl="4" indent="-16256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1874520" marR="0" lvl="5" indent="-16510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194560" marR="0" lvl="6" indent="-16763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2514600" marR="0" lvl="7" indent="-15747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2834640" marR="0" lvl="8" indent="-1600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תוכן חלופי עם כיתוב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7318247" y="0"/>
            <a:ext cx="4873751" cy="68580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rgbClr val="1C24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rbel"/>
              <a:buNone/>
            </a:pPr>
            <a:endParaRPr sz="1800" b="0" i="0" u="none" strike="noStrike" cap="none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8078660" y="2362200"/>
            <a:ext cx="3200399" cy="19907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8078660" y="4367307"/>
            <a:ext cx="3200399" cy="16220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1">
              <a:lnSpc>
                <a:spcPct val="90000"/>
              </a:lnSpc>
              <a:spcBef>
                <a:spcPts val="1200"/>
              </a:spcBef>
              <a:buClr>
                <a:schemeClr val="dk2"/>
              </a:buClr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Font typeface="Noto Sans Symbols"/>
              <a:buNone/>
              <a:defRPr sz="12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1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2"/>
          </p:nvPr>
        </p:nvSpPr>
        <p:spPr>
          <a:xfrm>
            <a:off x="457200" y="685800"/>
            <a:ext cx="6370320" cy="54863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74320" marR="0" lvl="0" indent="-134620" algn="r" rtl="1">
              <a:lnSpc>
                <a:spcPct val="90000"/>
              </a:lnSpc>
              <a:spcBef>
                <a:spcPts val="1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594360" marR="0" lvl="1" indent="-147319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SzPct val="79999"/>
              <a:buFont typeface="Noto Sans Symbols"/>
              <a:buChar char="▪"/>
              <a:defRPr sz="18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-1473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234440" marR="0" lvl="3" indent="-1600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554480" marR="0" lvl="4" indent="-16256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1874520" marR="0" lvl="5" indent="-16510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194560" marR="0" lvl="6" indent="-16763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2514600" marR="0" lvl="7" indent="-15747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2834640" marR="0" lvl="8" indent="-1600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2000">
              <a:schemeClr val="lt2"/>
            </a:gs>
            <a:gs pos="100000">
              <a:srgbClr val="CCD2D2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86" y="6583679"/>
            <a:ext cx="12188826" cy="274319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rgbClr val="1C24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rbel"/>
              <a:buNone/>
            </a:pPr>
            <a:endParaRPr sz="1800" b="0" i="0" u="none" strike="noStrike" cap="none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1586" y="6583679"/>
            <a:ext cx="12188826" cy="457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341120" y="467360"/>
            <a:ext cx="9509759" cy="12334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buClr>
                <a:srgbClr val="1C243C"/>
              </a:buClr>
              <a:buFont typeface="Arial"/>
              <a:buNone/>
              <a:defRPr sz="3400" b="0" i="0" u="none" strike="noStrike" cap="none">
                <a:solidFill>
                  <a:srgbClr val="1C243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1341120" y="1901951"/>
            <a:ext cx="9509759" cy="412762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74320" marR="0" lvl="0" indent="-134620" algn="r" rtl="1">
              <a:lnSpc>
                <a:spcPct val="90000"/>
              </a:lnSpc>
              <a:spcBef>
                <a:spcPts val="1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594360" marR="0" lvl="1" indent="-147319" algn="r" rtl="1">
              <a:lnSpc>
                <a:spcPct val="90000"/>
              </a:lnSpc>
              <a:spcBef>
                <a:spcPts val="1000"/>
              </a:spcBef>
              <a:buClr>
                <a:schemeClr val="dk2"/>
              </a:buClr>
              <a:buSzPct val="79999"/>
              <a:buFont typeface="Noto Sans Symbols"/>
              <a:buChar char="▪"/>
              <a:defRPr sz="18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-1473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234440" marR="0" lvl="3" indent="-1600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554480" marR="0" lvl="4" indent="-16256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1874520" marR="0" lvl="5" indent="-165100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194560" marR="0" lvl="6" indent="-16763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2514600" marR="0" lvl="7" indent="-15747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2834640" marR="0" lvl="8" indent="-160019" algn="r" rtl="1">
              <a:lnSpc>
                <a:spcPct val="90000"/>
              </a:lnSpc>
              <a:spcBef>
                <a:spcPts val="800"/>
              </a:spcBef>
              <a:buClr>
                <a:schemeClr val="dk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 b="0" i="0" u="none" strike="noStrike" cap="none">
              <a:solidFill>
                <a:schemeClr val="lt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2000">
              <a:schemeClr val="dk2"/>
            </a:gs>
            <a:gs pos="100000">
              <a:srgbClr val="222B48"/>
            </a:gs>
          </a:gsLst>
          <a:lin ang="5400000" scaled="0"/>
        </a:gra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1586" y="6583679"/>
            <a:ext cx="12188826" cy="274319"/>
          </a:xfrm>
          <a:prstGeom prst="rect">
            <a:avLst/>
          </a:prstGeom>
          <a:gradFill>
            <a:gsLst>
              <a:gs pos="0">
                <a:schemeClr val="lt2"/>
              </a:gs>
              <a:gs pos="100000">
                <a:srgbClr val="A7B1B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rbel"/>
              <a:buNone/>
            </a:pPr>
            <a:endParaRPr sz="1800" b="0" i="0" u="none" strike="noStrike" cap="none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5" name="Shape 105"/>
          <p:cNvSpPr/>
          <p:nvPr/>
        </p:nvSpPr>
        <p:spPr>
          <a:xfrm>
            <a:off x="1586" y="6583679"/>
            <a:ext cx="12188826" cy="4571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341120" y="467360"/>
            <a:ext cx="9509759" cy="12334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buClr>
                <a:srgbClr val="A7B1B1"/>
              </a:buClr>
              <a:buFont typeface="Arial"/>
              <a:buNone/>
              <a:defRPr sz="3400" b="0" i="0" u="none" strike="noStrike" cap="none">
                <a:solidFill>
                  <a:srgbClr val="A7B1B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341120" y="1901951"/>
            <a:ext cx="9509759" cy="412762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74320" marR="0" lvl="0" indent="-134620" algn="r" rtl="1">
              <a:lnSpc>
                <a:spcPct val="90000"/>
              </a:lnSpc>
              <a:spcBef>
                <a:spcPts val="1800"/>
              </a:spcBef>
              <a:buClr>
                <a:schemeClr val="lt2"/>
              </a:buClr>
              <a:buSzPct val="8000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594360" marR="0" lvl="1" indent="-147319" algn="r" rtl="1">
              <a:lnSpc>
                <a:spcPct val="90000"/>
              </a:lnSpc>
              <a:spcBef>
                <a:spcPts val="1000"/>
              </a:spcBef>
              <a:buClr>
                <a:schemeClr val="lt2"/>
              </a:buClr>
              <a:buSzPct val="79999"/>
              <a:buFont typeface="Noto Sans Symbols"/>
              <a:buChar char="▪"/>
              <a:defRPr sz="18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-147319" algn="r" rtl="1">
              <a:lnSpc>
                <a:spcPct val="90000"/>
              </a:lnSpc>
              <a:spcBef>
                <a:spcPts val="800"/>
              </a:spcBef>
              <a:buClr>
                <a:schemeClr val="lt2"/>
              </a:buClr>
              <a:buSzPct val="80000"/>
              <a:buFont typeface="Noto Sans Symbols"/>
              <a:buChar char="▪"/>
              <a:defRPr sz="16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234440" marR="0" lvl="3" indent="-160019" algn="r" rtl="1">
              <a:lnSpc>
                <a:spcPct val="90000"/>
              </a:lnSpc>
              <a:spcBef>
                <a:spcPts val="800"/>
              </a:spcBef>
              <a:buClr>
                <a:schemeClr val="lt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554480" marR="0" lvl="4" indent="-162560" algn="r" rtl="1">
              <a:lnSpc>
                <a:spcPct val="90000"/>
              </a:lnSpc>
              <a:spcBef>
                <a:spcPts val="800"/>
              </a:spcBef>
              <a:buClr>
                <a:schemeClr val="lt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1874520" marR="0" lvl="5" indent="-165100" algn="r" rtl="1">
              <a:lnSpc>
                <a:spcPct val="90000"/>
              </a:lnSpc>
              <a:spcBef>
                <a:spcPts val="800"/>
              </a:spcBef>
              <a:buClr>
                <a:schemeClr val="lt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194560" marR="0" lvl="6" indent="-167639" algn="r" rtl="1">
              <a:lnSpc>
                <a:spcPct val="90000"/>
              </a:lnSpc>
              <a:spcBef>
                <a:spcPts val="800"/>
              </a:spcBef>
              <a:buClr>
                <a:schemeClr val="lt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2514600" marR="0" lvl="7" indent="-157479" algn="r" rtl="1">
              <a:lnSpc>
                <a:spcPct val="90000"/>
              </a:lnSpc>
              <a:spcBef>
                <a:spcPts val="800"/>
              </a:spcBef>
              <a:buClr>
                <a:schemeClr val="lt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2834640" marR="0" lvl="8" indent="-160019" algn="r" rtl="1">
              <a:lnSpc>
                <a:spcPct val="90000"/>
              </a:lnSpc>
              <a:spcBef>
                <a:spcPts val="800"/>
              </a:spcBef>
              <a:buClr>
                <a:schemeClr val="lt2"/>
              </a:buClr>
              <a:buSzPct val="80000"/>
              <a:buFont typeface="Noto Sans Symbols"/>
              <a:buChar char="▪"/>
              <a:defRPr sz="1400" b="0" i="0" u="none" strike="noStrike" cap="non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ftr" idx="11"/>
          </p:nvPr>
        </p:nvSpPr>
        <p:spPr>
          <a:xfrm>
            <a:off x="3690000" y="6601967"/>
            <a:ext cx="7159752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2286000" y="6601967"/>
            <a:ext cx="1143000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1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marL="914400" marR="0" lvl="2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marL="1371600" marR="0" lvl="3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marL="1828800" marR="0" lvl="4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marL="2286000" marR="0" lvl="5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marL="2743200" marR="0" lvl="6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marL="3200400" marR="0" lvl="7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marL="3657600" marR="0" lvl="8" indent="0" algn="r" rtl="1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endParaRPr dirty="0"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1341120" y="6601967"/>
            <a:ext cx="640079" cy="2377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x-none" sz="1100" b="0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pPr marL="0" marR="0" lvl="0" indent="0" algn="l" rtl="1">
                <a:spcBef>
                  <a:spcPts val="0"/>
                </a:spcBef>
                <a:buSzPct val="25000"/>
                <a:buNone/>
              </a:pPr>
              <a:t>‹#›</a:t>
            </a:fld>
            <a:endParaRPr lang="x-none" sz="1100" b="0" i="0" u="none" strike="noStrike" cap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transition spd="med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ag.gov.il/yhidotmisrad/rashut_buduim/Pages/default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ctrTitle"/>
          </p:nvPr>
        </p:nvSpPr>
        <p:spPr>
          <a:xfrm>
            <a:off x="1523999" y="4800600"/>
            <a:ext cx="9144001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x-none" dirty="0">
                <a:latin typeface="Corbel" panose="020B0503020204020204" pitchFamily="34" charset="0"/>
                <a:cs typeface="+mn-cs"/>
              </a:rPr>
              <a:t>INDC Southern Tour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subTitle" idx="1"/>
          </p:nvPr>
        </p:nvSpPr>
        <p:spPr>
          <a:xfrm>
            <a:off x="1522412" y="5943600"/>
            <a:ext cx="9144001" cy="762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Noto Sans Symbols"/>
              <a:buNone/>
            </a:pPr>
            <a:r>
              <a:rPr lang="x-none" dirty="0">
                <a:latin typeface="Corbel" panose="020B0503020204020204" pitchFamily="34" charset="0"/>
                <a:cs typeface="+mn-cs"/>
              </a:rPr>
              <a:t>Team 2 | 24.10.2017-26.10.2017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1268914" y="762000"/>
            <a:ext cx="9087853" cy="100206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x-none" dirty="0">
                <a:latin typeface="Corbel" panose="020B0503020204020204" pitchFamily="34" charset="0"/>
              </a:rPr>
              <a:t>Tour Description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990600" y="2209800"/>
            <a:ext cx="9644483" cy="4114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buClr>
                <a:schemeClr val="lt2"/>
              </a:buClr>
              <a:buSzPct val="73846"/>
              <a:buFont typeface="Arial"/>
              <a:buNone/>
            </a:pPr>
            <a:r>
              <a:rPr lang="en-US" sz="2600" dirty="0" smtClean="0"/>
              <a:t>   </a:t>
            </a:r>
            <a:r>
              <a:rPr lang="en-US" sz="2600" dirty="0" smtClean="0">
                <a:latin typeface="Corbel" panose="020B0503020204020204" pitchFamily="34" charset="0"/>
              </a:rPr>
              <a:t>B</a:t>
            </a:r>
            <a:r>
              <a:rPr lang="x-none" sz="2600" dirty="0" smtClean="0">
                <a:latin typeface="Corbel" panose="020B0503020204020204" pitchFamily="34" charset="0"/>
              </a:rPr>
              <a:t>etween </a:t>
            </a:r>
            <a:r>
              <a:rPr lang="x-none" sz="2600" dirty="0">
                <a:latin typeface="Corbel" panose="020B0503020204020204" pitchFamily="34" charset="0"/>
              </a:rPr>
              <a:t>24.10.2017 - 26.10.2017 the </a:t>
            </a:r>
            <a:r>
              <a:rPr lang="en-US" sz="2600" dirty="0" smtClean="0">
                <a:latin typeface="Corbel" panose="020B0503020204020204" pitchFamily="34" charset="0"/>
              </a:rPr>
              <a:t>INDC </a:t>
            </a:r>
            <a:r>
              <a:rPr lang="x-none" sz="2600" dirty="0" smtClean="0">
                <a:latin typeface="Corbel" panose="020B0503020204020204" pitchFamily="34" charset="0"/>
              </a:rPr>
              <a:t>course is scheduled</a:t>
            </a:r>
            <a:r>
              <a:rPr lang="en-US" sz="2600" dirty="0">
                <a:latin typeface="Corbel" panose="020B0503020204020204" pitchFamily="34" charset="0"/>
              </a:rPr>
              <a:t> </a:t>
            </a:r>
            <a:r>
              <a:rPr lang="en-US" sz="2600" dirty="0" smtClean="0">
                <a:latin typeface="Corbel" panose="020B0503020204020204" pitchFamily="34" charset="0"/>
              </a:rPr>
              <a:t>to go on</a:t>
            </a:r>
            <a:r>
              <a:rPr lang="x-none" sz="2600" dirty="0" smtClean="0">
                <a:latin typeface="Corbel" panose="020B0503020204020204" pitchFamily="34" charset="0"/>
              </a:rPr>
              <a:t> </a:t>
            </a:r>
            <a:r>
              <a:rPr lang="x-none" sz="2600" dirty="0">
                <a:latin typeface="Corbel" panose="020B0503020204020204" pitchFamily="34" charset="0"/>
              </a:rPr>
              <a:t>a tour of southern Israel. During the tour, we will </a:t>
            </a:r>
            <a:r>
              <a:rPr lang="en-US" sz="2600" dirty="0" smtClean="0">
                <a:latin typeface="Corbel" panose="020B0503020204020204" pitchFamily="34" charset="0"/>
              </a:rPr>
              <a:t>meet</a:t>
            </a:r>
            <a:r>
              <a:rPr lang="x-none" sz="2600" dirty="0" smtClean="0">
                <a:latin typeface="Corbel" panose="020B0503020204020204" pitchFamily="34" charset="0"/>
              </a:rPr>
              <a:t> </a:t>
            </a:r>
            <a:r>
              <a:rPr lang="x-none" sz="2600" dirty="0">
                <a:latin typeface="Corbel" panose="020B0503020204020204" pitchFamily="34" charset="0"/>
              </a:rPr>
              <a:t>some of the </a:t>
            </a:r>
            <a:r>
              <a:rPr lang="x-none" sz="2600" dirty="0" smtClean="0">
                <a:latin typeface="Corbel" panose="020B0503020204020204" pitchFamily="34" charset="0"/>
              </a:rPr>
              <a:t>c</a:t>
            </a:r>
            <a:r>
              <a:rPr lang="en-US" sz="2600" dirty="0" smtClean="0">
                <a:latin typeface="Corbel" panose="020B0503020204020204" pitchFamily="34" charset="0"/>
              </a:rPr>
              <a:t>ore</a:t>
            </a:r>
            <a:r>
              <a:rPr lang="x-none" sz="2600" dirty="0" smtClean="0">
                <a:latin typeface="Corbel" panose="020B0503020204020204" pitchFamily="34" charset="0"/>
              </a:rPr>
              <a:t> issues </a:t>
            </a:r>
            <a:r>
              <a:rPr lang="en-US" sz="2600" dirty="0" smtClean="0">
                <a:latin typeface="Corbel" panose="020B0503020204020204" pitchFamily="34" charset="0"/>
              </a:rPr>
              <a:t>facing</a:t>
            </a:r>
            <a:r>
              <a:rPr lang="x-none" sz="2600" dirty="0" smtClean="0">
                <a:latin typeface="Corbel" panose="020B0503020204020204" pitchFamily="34" charset="0"/>
              </a:rPr>
              <a:t> </a:t>
            </a:r>
            <a:r>
              <a:rPr lang="x-none" sz="2600" dirty="0">
                <a:latin typeface="Corbel" panose="020B0503020204020204" pitchFamily="34" charset="0"/>
              </a:rPr>
              <a:t>the </a:t>
            </a:r>
            <a:r>
              <a:rPr lang="x-none" sz="2600" dirty="0" smtClean="0">
                <a:latin typeface="Corbel" panose="020B0503020204020204" pitchFamily="34" charset="0"/>
              </a:rPr>
              <a:t>south</a:t>
            </a:r>
            <a:r>
              <a:rPr lang="en-US" sz="2600" dirty="0" smtClean="0">
                <a:latin typeface="Corbel" panose="020B0503020204020204" pitchFamily="34" charset="0"/>
              </a:rPr>
              <a:t>ern part of Israel</a:t>
            </a:r>
            <a:r>
              <a:rPr lang="x-none" sz="2600" dirty="0" smtClean="0">
                <a:latin typeface="Corbel" panose="020B0503020204020204" pitchFamily="34" charset="0"/>
              </a:rPr>
              <a:t> </a:t>
            </a:r>
            <a:r>
              <a:rPr lang="x-none" sz="2600" dirty="0">
                <a:latin typeface="Corbel" panose="020B0503020204020204" pitchFamily="34" charset="0"/>
              </a:rPr>
              <a:t>that are relevant to Israel's national security, in accordance with the four echelons of </a:t>
            </a:r>
            <a:r>
              <a:rPr lang="en-US" sz="2600" dirty="0" smtClean="0">
                <a:latin typeface="Corbel" panose="020B0503020204020204" pitchFamily="34" charset="0"/>
              </a:rPr>
              <a:t>defense studies</a:t>
            </a:r>
            <a:r>
              <a:rPr lang="x-none" sz="2600" dirty="0" smtClean="0">
                <a:latin typeface="Corbel" panose="020B0503020204020204" pitchFamily="34" charset="0"/>
              </a:rPr>
              <a:t>: </a:t>
            </a:r>
            <a:r>
              <a:rPr lang="x-none" sz="2600" dirty="0">
                <a:latin typeface="Corbel" panose="020B0503020204020204" pitchFamily="34" charset="0"/>
              </a:rPr>
              <a:t>security, political, economic and </a:t>
            </a:r>
            <a:r>
              <a:rPr lang="x-none" sz="2600" dirty="0" smtClean="0">
                <a:latin typeface="Corbel" panose="020B0503020204020204" pitchFamily="34" charset="0"/>
              </a:rPr>
              <a:t>social</a:t>
            </a:r>
            <a:r>
              <a:rPr lang="en-US" sz="2600" dirty="0" smtClean="0">
                <a:latin typeface="Corbel" panose="020B0503020204020204" pitchFamily="34" charset="0"/>
              </a:rPr>
              <a:t> echelons</a:t>
            </a:r>
            <a:r>
              <a:rPr lang="x-none" sz="2600" dirty="0" smtClean="0">
                <a:latin typeface="Corbel" panose="020B0503020204020204" pitchFamily="34" charset="0"/>
              </a:rPr>
              <a:t>.</a:t>
            </a:r>
            <a:r>
              <a:rPr lang="en-US" sz="2600" dirty="0" smtClean="0">
                <a:latin typeface="Corbel" panose="020B0503020204020204" pitchFamily="34" charset="0"/>
              </a:rPr>
              <a:t> 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buClr>
                <a:schemeClr val="lt2"/>
              </a:buClr>
              <a:buSzPct val="73846"/>
              <a:buFont typeface="Arial"/>
              <a:buNone/>
            </a:pPr>
            <a:endParaRPr lang="en-US" sz="2600" dirty="0">
              <a:latin typeface="Corbel" panose="020B0503020204020204" pitchFamily="34" charset="0"/>
            </a:endParaRPr>
          </a:p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buClr>
                <a:schemeClr val="lt2"/>
              </a:buClr>
              <a:buSzPct val="73846"/>
              <a:buFont typeface="Arial"/>
              <a:buNone/>
            </a:pPr>
            <a:r>
              <a:rPr lang="en-US" sz="2600" dirty="0" smtClean="0">
                <a:latin typeface="Corbel" panose="020B0503020204020204" pitchFamily="34" charset="0"/>
              </a:rPr>
              <a:t>     </a:t>
            </a:r>
            <a:r>
              <a:rPr lang="x-none" sz="2600" dirty="0" smtClean="0">
                <a:latin typeface="Corbel" panose="020B0503020204020204" pitchFamily="34" charset="0"/>
              </a:rPr>
              <a:t>A </a:t>
            </a:r>
            <a:r>
              <a:rPr lang="x-none" sz="2600" dirty="0">
                <a:latin typeface="Corbel" panose="020B0503020204020204" pitchFamily="34" charset="0"/>
              </a:rPr>
              <a:t>preparatory day will take place at the college on </a:t>
            </a:r>
            <a:r>
              <a:rPr lang="x-none" sz="2600" dirty="0" smtClean="0">
                <a:latin typeface="Corbel" panose="020B0503020204020204" pitchFamily="34" charset="0"/>
              </a:rPr>
              <a:t>15.10.2017.</a:t>
            </a:r>
            <a:endParaRPr lang="en-US" sz="2600" dirty="0">
              <a:latin typeface="Corbel" panose="020B0503020204020204" pitchFamily="34" charset="0"/>
            </a:endParaRPr>
          </a:p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buClr>
                <a:schemeClr val="lt2"/>
              </a:buClr>
              <a:buSzPct val="73846"/>
              <a:buFont typeface="Arial"/>
              <a:buNone/>
            </a:pPr>
            <a:endParaRPr lang="en-US" sz="2600" dirty="0" smtClean="0">
              <a:latin typeface="Corbel" panose="020B0503020204020204" pitchFamily="34" charset="0"/>
            </a:endParaRPr>
          </a:p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buClr>
                <a:schemeClr val="lt2"/>
              </a:buClr>
              <a:buSzPct val="73846"/>
              <a:buFont typeface="Arial"/>
              <a:buNone/>
            </a:pPr>
            <a:r>
              <a:rPr lang="en-US" sz="2600" dirty="0" smtClean="0">
                <a:latin typeface="Corbel" panose="020B0503020204020204" pitchFamily="34" charset="0"/>
              </a:rPr>
              <a:t>     </a:t>
            </a:r>
            <a:r>
              <a:rPr lang="x-none" sz="2600" dirty="0" smtClean="0">
                <a:latin typeface="Corbel" panose="020B0503020204020204" pitchFamily="34" charset="0"/>
              </a:rPr>
              <a:t>A </a:t>
            </a:r>
            <a:r>
              <a:rPr lang="x-none" sz="2600" dirty="0">
                <a:latin typeface="Corbel" panose="020B0503020204020204" pitchFamily="34" charset="0"/>
              </a:rPr>
              <a:t>separate tour will be devoted to Ben-Gurion's heritage.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 rot="5400000">
            <a:off x="8533050" y="2966250"/>
            <a:ext cx="6625200" cy="69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rgbClr val="1C243C"/>
              </a:buClr>
              <a:buSzPct val="25000"/>
              <a:buFont typeface="Arial"/>
              <a:buNone/>
            </a:pPr>
            <a:r>
              <a:rPr lang="x-none" dirty="0">
                <a:latin typeface="Corbel" panose="020B0503020204020204" pitchFamily="34" charset="0"/>
              </a:rPr>
              <a:t>15.10.17 Preperatory Day</a:t>
            </a:r>
          </a:p>
        </p:txBody>
      </p:sp>
      <p:graphicFrame>
        <p:nvGraphicFramePr>
          <p:cNvPr id="147" name="Shape 147"/>
          <p:cNvGraphicFramePr/>
          <p:nvPr>
            <p:extLst>
              <p:ext uri="{D42A27DB-BD31-4B8C-83A1-F6EECF244321}">
                <p14:modId xmlns:p14="http://schemas.microsoft.com/office/powerpoint/2010/main" xmlns="" val="685328538"/>
              </p:ext>
            </p:extLst>
          </p:nvPr>
        </p:nvGraphicFramePr>
        <p:xfrm>
          <a:off x="474830" y="19595"/>
          <a:ext cx="10597250" cy="5458455"/>
        </p:xfrm>
        <a:graphic>
          <a:graphicData uri="http://schemas.openxmlformats.org/drawingml/2006/table">
            <a:tbl>
              <a:tblPr firstRow="1" bandRow="1">
                <a:noFill/>
                <a:tableStyleId>{FE043963-016A-4156-AE6A-C2EAB83790C6}</a:tableStyleId>
              </a:tblPr>
              <a:tblGrid>
                <a:gridCol w="1563375"/>
                <a:gridCol w="2675525"/>
                <a:gridCol w="3637075"/>
                <a:gridCol w="1142000"/>
                <a:gridCol w="1579275"/>
              </a:tblGrid>
              <a:tr h="399925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Time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Subject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orbel"/>
                        <a:buNone/>
                      </a:pPr>
                      <a:r>
                        <a:rPr lang="x-none" sz="1800" dirty="0"/>
                        <a:t>Lecturer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Location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Notes</a:t>
                      </a:r>
                    </a:p>
                  </a:txBody>
                  <a:tcPr marL="91450" marR="91450" marT="45725" marB="45725"/>
                </a:tc>
              </a:tr>
              <a:tr h="60425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08:30 – 09:00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Tour Briefing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Yaniv Alaluf and Gilad Ben Ari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Plenum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Mabal Dress Code</a:t>
                      </a:r>
                    </a:p>
                  </a:txBody>
                  <a:tcPr marL="91450" marR="91450" marT="45725" marB="45725"/>
                </a:tc>
              </a:tr>
              <a:tr h="60425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/>
                        <a:t>08:30 – 10:00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smtClean="0"/>
                        <a:t>Israel-Jordan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x-none" sz="1800" smtClean="0"/>
                        <a:t>Relations</a:t>
                      </a:r>
                      <a:endParaRPr lang="x-none"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 dirty="0" err="1" smtClean="0">
                          <a:solidFill>
                            <a:schemeClr val="dk1"/>
                          </a:solidFill>
                        </a:rPr>
                        <a:t>Eynat</a:t>
                      </a:r>
                      <a:r>
                        <a:rPr lang="en-US" sz="1800" u="none" strike="noStrike" cap="none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-US" sz="1800" u="none" strike="noStrike" cap="none" dirty="0" err="1" smtClean="0">
                          <a:solidFill>
                            <a:schemeClr val="dk1"/>
                          </a:solidFill>
                        </a:rPr>
                        <a:t>Schleien</a:t>
                      </a:r>
                      <a:r>
                        <a:rPr lang="en-US" sz="1800" u="none" strike="noStrike" cap="none" baseline="0" dirty="0" smtClean="0">
                          <a:solidFill>
                            <a:schemeClr val="dk1"/>
                          </a:solidFill>
                        </a:rPr>
                        <a:t>, </a:t>
                      </a:r>
                      <a:r>
                        <a:rPr lang="en-US" sz="1800" u="none" strike="noStrike" cap="none" dirty="0" smtClean="0">
                          <a:solidFill>
                            <a:schemeClr val="dk1"/>
                          </a:solidFill>
                        </a:rPr>
                        <a:t>Israel’s Ambassador to the Hashemite Kingdom of Jorden</a:t>
                      </a:r>
                    </a:p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</a:t>
                      </a:r>
                      <a:r>
                        <a:rPr lang="x-none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olitical</a:t>
                      </a:r>
                      <a:r>
                        <a:rPr lang="en-US" sz="18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– </a:t>
                      </a: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</a:t>
                      </a:r>
                      <a:r>
                        <a:rPr lang="x-none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conomic</a:t>
                      </a: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Echelon</a:t>
                      </a:r>
                      <a:r>
                        <a:rPr lang="x-none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x-none" sz="1800" u="none" strike="noStrike" cap="none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Plenum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61111"/>
                        <a:buFont typeface="Arial"/>
                        <a:buNone/>
                      </a:pPr>
                      <a:r>
                        <a:rPr lang="x-none" sz="1800" dirty="0">
                          <a:solidFill>
                            <a:srgbClr val="92D050"/>
                          </a:solidFill>
                        </a:rPr>
                        <a:t>(to be Coordinated)</a:t>
                      </a:r>
                    </a:p>
                  </a:txBody>
                  <a:tcPr marL="91450" marR="91450" marT="45725" marB="45725"/>
                </a:tc>
              </a:tr>
              <a:tr h="85225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10:30 – 12:00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/>
                        <a:t>Disengagement</a:t>
                      </a:r>
                      <a:r>
                        <a:rPr lang="en-US" sz="1800" baseline="0" dirty="0" smtClean="0"/>
                        <a:t> From Gaza</a:t>
                      </a:r>
                      <a:endParaRPr lang="x-none"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 dirty="0" smtClean="0">
                          <a:solidFill>
                            <a:srgbClr val="FF0000"/>
                          </a:solidFill>
                        </a:rPr>
                        <a:t>Yet</a:t>
                      </a:r>
                      <a:r>
                        <a:rPr lang="en-US" sz="1800" u="none" strike="noStrike" cap="none" baseline="0" dirty="0" smtClean="0">
                          <a:solidFill>
                            <a:srgbClr val="FF0000"/>
                          </a:solidFill>
                        </a:rPr>
                        <a:t> to be Coordinated </a:t>
                      </a:r>
                      <a:endParaRPr lang="x-none" sz="1800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Plenum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</a:tr>
              <a:tr h="83690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/>
                        <a:t>13:00 – </a:t>
                      </a:r>
                      <a:r>
                        <a:rPr lang="en-US" sz="1800" u="none" strike="noStrike" cap="none" dirty="0" smtClean="0"/>
                        <a:t>14;30</a:t>
                      </a:r>
                      <a:endParaRPr lang="x-none"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orbel"/>
                        <a:buNone/>
                      </a:pPr>
                      <a:r>
                        <a:rPr lang="x-none" sz="1800" smtClean="0"/>
                        <a:t>Coordinati</a:t>
                      </a:r>
                      <a:r>
                        <a:rPr lang="en-US" sz="1800" dirty="0" smtClean="0"/>
                        <a:t>ng</a:t>
                      </a:r>
                      <a:r>
                        <a:rPr lang="x-none" sz="1800" smtClean="0"/>
                        <a:t> </a:t>
                      </a:r>
                      <a:r>
                        <a:rPr lang="x-none" sz="1800"/>
                        <a:t>With Gaza</a:t>
                      </a:r>
                    </a:p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orbel"/>
                        <a:buNone/>
                      </a:pPr>
                      <a:r>
                        <a:rPr lang="en-US" sz="1800" u="none" strike="noStrike" cap="none" dirty="0" smtClean="0"/>
                        <a:t>MG</a:t>
                      </a:r>
                      <a:r>
                        <a:rPr lang="en-US" sz="1800" u="none" strike="noStrike" cap="none" baseline="0" dirty="0" smtClean="0"/>
                        <a:t> </a:t>
                      </a:r>
                      <a:r>
                        <a:rPr lang="en-US" sz="1800" u="none" strike="noStrike" cap="none" baseline="0" dirty="0" err="1" smtClean="0"/>
                        <a:t>Yoav</a:t>
                      </a:r>
                      <a:r>
                        <a:rPr lang="en-US" sz="1800" u="none" strike="noStrike" cap="none" baseline="0" dirty="0" smtClean="0"/>
                        <a:t> “</a:t>
                      </a:r>
                      <a:r>
                        <a:rPr lang="en-US" sz="1800" u="none" strike="noStrike" cap="none" baseline="0" dirty="0" err="1" smtClean="0"/>
                        <a:t>Poli</a:t>
                      </a:r>
                      <a:r>
                        <a:rPr lang="en-US" sz="1800" u="none" strike="noStrike" cap="none" baseline="0" dirty="0" smtClean="0"/>
                        <a:t>” Mordechai – Head of COGAT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orbel"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</a:t>
                      </a:r>
                      <a:r>
                        <a:rPr lang="x-none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olitical</a:t>
                      </a:r>
                      <a:r>
                        <a:rPr lang="en-US" sz="18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– </a:t>
                      </a: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</a:t>
                      </a:r>
                      <a:r>
                        <a:rPr lang="x-none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conomic</a:t>
                      </a: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- S</a:t>
                      </a:r>
                      <a:r>
                        <a:rPr lang="x-none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ecurity</a:t>
                      </a: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Echelon</a:t>
                      </a:r>
                      <a:r>
                        <a:rPr lang="x-none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x-none" sz="1800" u="none" strike="noStrike" cap="none" dirty="0" smtClean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Plenum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x-none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/>
                </a:tc>
              </a:tr>
              <a:tr h="83690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15:00 – 16:30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The Bedouin Development and Settlement Authority in the Negev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cap="none" dirty="0" smtClean="0"/>
                        <a:t>CEO,</a:t>
                      </a:r>
                      <a:r>
                        <a:rPr lang="en-US" sz="1800" u="none" strike="noStrike" cap="none" baseline="0" dirty="0" smtClean="0"/>
                        <a:t> Mr. </a:t>
                      </a:r>
                      <a:r>
                        <a:rPr lang="en-US" sz="1800" u="none" strike="noStrike" cap="none" baseline="0" dirty="0" err="1" smtClean="0"/>
                        <a:t>Yair</a:t>
                      </a:r>
                      <a:r>
                        <a:rPr lang="en-US" sz="1800" u="none" strike="noStrike" cap="none" baseline="0" dirty="0" smtClean="0"/>
                        <a:t> </a:t>
                      </a:r>
                      <a:r>
                        <a:rPr lang="en-US" sz="1800" u="none" strike="noStrike" cap="none" baseline="0" dirty="0" err="1" smtClean="0"/>
                        <a:t>Maayan</a:t>
                      </a:r>
                      <a:r>
                        <a:rPr lang="x-none" sz="1800" u="none" strike="noStrike" cap="none" dirty="0" smtClean="0"/>
                        <a:t> </a:t>
                      </a:r>
                      <a:r>
                        <a:rPr lang="x-none" sz="1800" u="sng" strike="noStrike" cap="none" dirty="0">
                          <a:solidFill>
                            <a:schemeClr val="hlink"/>
                          </a:solidFill>
                          <a:hlinkClick r:id="rId3"/>
                        </a:rPr>
                        <a:t>http://www.moag.gov.il/yhidotmisrad/rashut_buduim/Pages/default.aspx</a:t>
                      </a:r>
                      <a:r>
                        <a:rPr lang="x-none" sz="1800" u="none" strike="noStrike" cap="none" dirty="0"/>
                        <a:t> </a:t>
                      </a:r>
                      <a:r>
                        <a:rPr lang="en-US" sz="1800" u="none" strike="noStrike" cap="none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Social</a:t>
                      </a:r>
                      <a:r>
                        <a:rPr lang="en-US" sz="18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– </a:t>
                      </a: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</a:t>
                      </a:r>
                      <a:r>
                        <a:rPr lang="x-none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conomic</a:t>
                      </a: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Echelon</a:t>
                      </a:r>
                      <a:r>
                        <a:rPr lang="x-none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</a:t>
                      </a:r>
                      <a:endParaRPr lang="x-none" sz="1800" u="none" strike="noStrike" cap="none" dirty="0" smtClean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Plenum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1" y="0"/>
            <a:ext cx="10778869" cy="64807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1C243C"/>
              </a:buClr>
              <a:buSzPct val="25000"/>
              <a:buFont typeface="Arial"/>
              <a:buNone/>
            </a:pPr>
            <a:r>
              <a:rPr lang="x-none" sz="3200" dirty="0">
                <a:latin typeface="Corbel" panose="020B0503020204020204" pitchFamily="34" charset="0"/>
              </a:rPr>
              <a:t>Tuesday, </a:t>
            </a:r>
            <a:r>
              <a:rPr lang="en-US" sz="3200" dirty="0" smtClean="0">
                <a:latin typeface="Corbel" panose="020B0503020204020204" pitchFamily="34" charset="0"/>
              </a:rPr>
              <a:t>24.10.2017</a:t>
            </a:r>
            <a:r>
              <a:rPr lang="x-none" sz="3200" dirty="0" smtClean="0">
                <a:latin typeface="Corbel" panose="020B0503020204020204" pitchFamily="34" charset="0"/>
              </a:rPr>
              <a:t> </a:t>
            </a:r>
            <a:r>
              <a:rPr lang="x-none" dirty="0">
                <a:latin typeface="Corbel" panose="020B0503020204020204" pitchFamily="34" charset="0"/>
              </a:rPr>
              <a:t>- </a:t>
            </a:r>
            <a:r>
              <a:rPr lang="x-none" sz="3060" dirty="0">
                <a:latin typeface="Corbel" panose="020B0503020204020204" pitchFamily="34" charset="0"/>
              </a:rPr>
              <a:t>The Gaza Strip</a:t>
            </a:r>
          </a:p>
        </p:txBody>
      </p:sp>
      <p:graphicFrame>
        <p:nvGraphicFramePr>
          <p:cNvPr id="153" name="Shape 153"/>
          <p:cNvGraphicFramePr/>
          <p:nvPr>
            <p:extLst>
              <p:ext uri="{D42A27DB-BD31-4B8C-83A1-F6EECF244321}">
                <p14:modId xmlns:p14="http://schemas.microsoft.com/office/powerpoint/2010/main" xmlns="" val="4101720238"/>
              </p:ext>
            </p:extLst>
          </p:nvPr>
        </p:nvGraphicFramePr>
        <p:xfrm>
          <a:off x="1" y="683922"/>
          <a:ext cx="6234250" cy="5841080"/>
        </p:xfrm>
        <a:graphic>
          <a:graphicData uri="http://schemas.openxmlformats.org/drawingml/2006/table">
            <a:tbl>
              <a:tblPr firstRow="1" bandRow="1">
                <a:noFill/>
                <a:tableStyleId>{FE043963-016A-4156-AE6A-C2EAB83790C6}</a:tableStyleId>
              </a:tblPr>
              <a:tblGrid>
                <a:gridCol w="1793300"/>
                <a:gridCol w="2576050"/>
                <a:gridCol w="1864900"/>
              </a:tblGrid>
              <a:tr h="350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Time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Subject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Location</a:t>
                      </a:r>
                    </a:p>
                  </a:txBody>
                  <a:tcPr marL="91450" marR="91450" marT="45725" marB="45725" anchor="ctr"/>
                </a:tc>
              </a:tr>
              <a:tr h="587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07:00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dirty="0" smtClean="0"/>
                        <a:t>Departure from </a:t>
                      </a:r>
                      <a:r>
                        <a:rPr lang="x-none" dirty="0" smtClean="0"/>
                        <a:t>Ben-Gurion </a:t>
                      </a:r>
                      <a:r>
                        <a:rPr lang="x-none" dirty="0"/>
                        <a:t>Airport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Oparational Parking Lot </a:t>
                      </a:r>
                      <a:r>
                        <a:rPr lang="x-none" sz="1800">
                          <a:solidFill>
                            <a:srgbClr val="FF0000"/>
                          </a:solidFill>
                        </a:rPr>
                        <a:t>(To be Coordinated)</a:t>
                      </a:r>
                    </a:p>
                  </a:txBody>
                  <a:tcPr marL="91450" marR="91450" marT="45725" marB="45725" anchor="ctr"/>
                </a:tc>
              </a:tr>
              <a:tr h="336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08:30 – 09:00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/>
                        <a:t>Breakfast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Erez DCL</a:t>
                      </a:r>
                    </a:p>
                  </a:txBody>
                  <a:tcPr marL="91450" marR="91450" marT="45725" marB="45725" anchor="ctr"/>
                </a:tc>
              </a:tr>
              <a:tr h="534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09:00 – 10:30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-69850" algn="l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78571"/>
                        <a:buFont typeface="Arial"/>
                        <a:buNone/>
                      </a:pPr>
                      <a:r>
                        <a:rPr lang="x-none" dirty="0"/>
                        <a:t>A Meeting with a Palestinian Official and the Head of an International Organization</a:t>
                      </a:r>
                    </a:p>
                    <a:p>
                      <a:pPr marL="0" marR="0" lvl="0" indent="-69850" algn="l" rtl="0">
                        <a:spcBef>
                          <a:spcPts val="0"/>
                        </a:spcBef>
                        <a:buSzPct val="78571"/>
                        <a:buNone/>
                      </a:pPr>
                      <a:r>
                        <a:rPr lang="x-none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Political Security Echelon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Erez DCL Discussion Room</a:t>
                      </a:r>
                    </a:p>
                  </a:txBody>
                  <a:tcPr marL="91450" marR="91450" marT="45725" marB="45725" anchor="ctr"/>
                </a:tc>
              </a:tr>
              <a:tr h="438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10:45 – 11:45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-69850" algn="l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78571"/>
                        <a:buFont typeface="Arial"/>
                        <a:buNone/>
                      </a:pPr>
                      <a:r>
                        <a:rPr lang="x-none" dirty="0"/>
                        <a:t>ISA Review</a:t>
                      </a:r>
                    </a:p>
                    <a:p>
                      <a:pPr marL="0" marR="0" lvl="0" indent="-69850" algn="l" rtl="0">
                        <a:spcBef>
                          <a:spcPts val="0"/>
                        </a:spcBef>
                        <a:buSzPct val="78571"/>
                        <a:buNone/>
                      </a:pPr>
                      <a:r>
                        <a:rPr lang="x-none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Security Echelon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Division HQ Mulipurpose Room</a:t>
                      </a:r>
                    </a:p>
                  </a:txBody>
                  <a:tcPr marL="91450" marR="91450" marT="45725" marB="45725" anchor="ctr"/>
                </a:tc>
              </a:tr>
              <a:tr h="75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11:45 – 12:15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-69850" algn="l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78571"/>
                        <a:buFont typeface="Arial"/>
                        <a:buNone/>
                      </a:pPr>
                      <a:r>
                        <a:rPr lang="x-none" dirty="0"/>
                        <a:t>A Tour of the Underground Barrier </a:t>
                      </a:r>
                      <a:r>
                        <a:rPr lang="en-US" dirty="0" smtClean="0"/>
                        <a:t>– BG (ret.) </a:t>
                      </a:r>
                      <a:r>
                        <a:rPr lang="x-none" dirty="0" smtClean="0"/>
                        <a:t>Eran </a:t>
                      </a:r>
                      <a:r>
                        <a:rPr lang="x-none" dirty="0"/>
                        <a:t>Ophir</a:t>
                      </a:r>
                    </a:p>
                    <a:p>
                      <a:pPr marL="0" marR="0" lvl="0" indent="-69850" algn="l" rtl="0">
                        <a:spcBef>
                          <a:spcPts val="0"/>
                        </a:spcBef>
                        <a:buSzPct val="78571"/>
                        <a:buNone/>
                      </a:pPr>
                      <a:r>
                        <a:rPr lang="x-none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Security Echelon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smtClean="0"/>
                        <a:t>Oz</a:t>
                      </a:r>
                      <a:r>
                        <a:rPr lang="en-US" sz="1800" baseline="0" dirty="0" smtClean="0"/>
                        <a:t> Creek (</a:t>
                      </a:r>
                      <a:r>
                        <a:rPr lang="en-US" sz="1800" baseline="0" dirty="0" err="1" smtClean="0"/>
                        <a:t>Nachal</a:t>
                      </a:r>
                      <a:r>
                        <a:rPr lang="en-US" sz="1800" baseline="0" dirty="0" smtClean="0"/>
                        <a:t> Oz)</a:t>
                      </a:r>
                      <a:endParaRPr lang="x-none" sz="1800"/>
                    </a:p>
                  </a:txBody>
                  <a:tcPr marL="91450" marR="91450" marT="45725" marB="45725" anchor="ctr"/>
                </a:tc>
              </a:tr>
              <a:tr h="75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12:15 – 13:45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-69850" algn="l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78571"/>
                        <a:buFont typeface="Arial"/>
                        <a:buNone/>
                      </a:pPr>
                      <a:r>
                        <a:rPr lang="x-none" dirty="0"/>
                        <a:t>Meeting </a:t>
                      </a:r>
                      <a:r>
                        <a:rPr lang="x-none" dirty="0" smtClean="0"/>
                        <a:t>With </a:t>
                      </a:r>
                      <a:r>
                        <a:rPr lang="x-none" dirty="0"/>
                        <a:t>Head of the </a:t>
                      </a:r>
                      <a:r>
                        <a:rPr lang="x-none" dirty="0" smtClean="0"/>
                        <a:t>Shaar Hanegev</a:t>
                      </a:r>
                      <a:r>
                        <a:rPr lang="en-US" dirty="0" smtClean="0"/>
                        <a:t> Regional Municipality</a:t>
                      </a:r>
                      <a:r>
                        <a:rPr lang="x-none" dirty="0" smtClean="0"/>
                        <a:t>  Alon</a:t>
                      </a:r>
                      <a:r>
                        <a:rPr lang="en-US" dirty="0" smtClean="0"/>
                        <a:t> </a:t>
                      </a:r>
                      <a:r>
                        <a:rPr lang="x-none" dirty="0" smtClean="0"/>
                        <a:t>Shuster and</a:t>
                      </a:r>
                      <a:r>
                        <a:rPr lang="en-US" dirty="0" smtClean="0"/>
                        <a:t> </a:t>
                      </a:r>
                      <a:r>
                        <a:rPr lang="x-none" dirty="0" smtClean="0"/>
                        <a:t>Residents</a:t>
                      </a:r>
                      <a:r>
                        <a:rPr lang="x-none" dirty="0"/>
                        <a:t>.</a:t>
                      </a:r>
                    </a:p>
                    <a:p>
                      <a:pPr marL="0" marR="0" lvl="0" indent="-69850" algn="l" rtl="0">
                        <a:spcBef>
                          <a:spcPts val="0"/>
                        </a:spcBef>
                        <a:buSzPct val="78571"/>
                        <a:buNone/>
                      </a:pPr>
                      <a:r>
                        <a:rPr lang="x-none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Economic and Social Echelon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smtClean="0"/>
                        <a:t>Oz</a:t>
                      </a:r>
                      <a:r>
                        <a:rPr lang="en-US" sz="1800" baseline="0" dirty="0" smtClean="0"/>
                        <a:t> Creek (</a:t>
                      </a:r>
                      <a:r>
                        <a:rPr lang="en-US" sz="1800" baseline="0" dirty="0" err="1" smtClean="0"/>
                        <a:t>Nachal</a:t>
                      </a:r>
                      <a:r>
                        <a:rPr lang="en-US" sz="1800" baseline="0" dirty="0" smtClean="0"/>
                        <a:t> Oz)</a:t>
                      </a:r>
                      <a:endParaRPr lang="x-none" sz="1800"/>
                    </a:p>
                  </a:txBody>
                  <a:tcPr marL="91450" marR="91450" marT="45725" marB="45725" anchor="ctr"/>
                </a:tc>
              </a:tr>
              <a:tr h="452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/>
                        <a:t>14:15 – 15:00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dirty="0"/>
                        <a:t>Lunch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Division Headquarters</a:t>
                      </a:r>
                    </a:p>
                  </a:txBody>
                  <a:tcPr marL="91450" marR="91450" marT="45725" marB="45725" anchor="ctr"/>
                </a:tc>
              </a:tr>
            </a:tbl>
          </a:graphicData>
        </a:graphic>
      </p:graphicFrame>
      <p:graphicFrame>
        <p:nvGraphicFramePr>
          <p:cNvPr id="154" name="Shape 154"/>
          <p:cNvGraphicFramePr/>
          <p:nvPr>
            <p:extLst>
              <p:ext uri="{D42A27DB-BD31-4B8C-83A1-F6EECF244321}">
                <p14:modId xmlns:p14="http://schemas.microsoft.com/office/powerpoint/2010/main" xmlns="" val="3561948197"/>
              </p:ext>
            </p:extLst>
          </p:nvPr>
        </p:nvGraphicFramePr>
        <p:xfrm>
          <a:off x="6312014" y="683918"/>
          <a:ext cx="5879975" cy="5342240"/>
        </p:xfrm>
        <a:graphic>
          <a:graphicData uri="http://schemas.openxmlformats.org/drawingml/2006/table">
            <a:tbl>
              <a:tblPr firstRow="1" bandRow="1">
                <a:noFill/>
                <a:tableStyleId>{FE043963-016A-4156-AE6A-C2EAB83790C6}</a:tableStyleId>
              </a:tblPr>
              <a:tblGrid>
                <a:gridCol w="1495125"/>
                <a:gridCol w="2424850"/>
                <a:gridCol w="1960000"/>
              </a:tblGrid>
              <a:tr h="3500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Time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Subject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Location</a:t>
                      </a:r>
                    </a:p>
                  </a:txBody>
                  <a:tcPr marL="91450" marR="91450" marT="45725" marB="45725" anchor="ctr"/>
                </a:tc>
              </a:tr>
              <a:tr h="587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15:00 – 16:30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-69850" algn="l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78571"/>
                        <a:buFont typeface="Arial"/>
                        <a:buNone/>
                      </a:pPr>
                      <a:r>
                        <a:rPr lang="x-none" dirty="0"/>
                        <a:t>Review by Division Commander </a:t>
                      </a:r>
                      <a:r>
                        <a:rPr lang="en-US" dirty="0" smtClean="0"/>
                        <a:t>BG </a:t>
                      </a:r>
                      <a:r>
                        <a:rPr lang="x-none" dirty="0" smtClean="0"/>
                        <a:t>Yehuda </a:t>
                      </a:r>
                      <a:r>
                        <a:rPr lang="x-none" dirty="0"/>
                        <a:t>Fuchs + Yossi Ben Artzi</a:t>
                      </a:r>
                    </a:p>
                    <a:p>
                      <a:pPr marL="0" marR="0" lvl="0" indent="-69850" algn="l" rtl="0">
                        <a:spcBef>
                          <a:spcPts val="0"/>
                        </a:spcBef>
                        <a:buSzPct val="78571"/>
                        <a:buNone/>
                      </a:pPr>
                      <a:r>
                        <a:rPr lang="x-none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Security Echelon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Black Arrow Observation Point</a:t>
                      </a:r>
                    </a:p>
                  </a:txBody>
                  <a:tcPr marL="91450" marR="91450" marT="45725" marB="45725" anchor="ctr"/>
                </a:tc>
              </a:tr>
              <a:tr h="587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16:45 – 17:15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-69850" algn="l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78571"/>
                        <a:buFont typeface="Arial"/>
                        <a:buNone/>
                      </a:pPr>
                      <a:r>
                        <a:rPr lang="x-none" dirty="0"/>
                        <a:t>Visit to the </a:t>
                      </a:r>
                      <a:r>
                        <a:rPr lang="x-none" dirty="0" smtClean="0"/>
                        <a:t>Hamas</a:t>
                      </a:r>
                      <a:r>
                        <a:rPr lang="en-US" dirty="0" smtClean="0"/>
                        <a:t> O</a:t>
                      </a:r>
                      <a:r>
                        <a:rPr lang="x-none" dirty="0" smtClean="0"/>
                        <a:t>ffensive </a:t>
                      </a:r>
                      <a:r>
                        <a:rPr lang="en-US" dirty="0" smtClean="0"/>
                        <a:t>T</a:t>
                      </a:r>
                      <a:r>
                        <a:rPr lang="x-none" dirty="0" smtClean="0"/>
                        <a:t>unnel </a:t>
                      </a:r>
                      <a:r>
                        <a:rPr lang="en-US" dirty="0" smtClean="0"/>
                        <a:t>-</a:t>
                      </a:r>
                      <a:r>
                        <a:rPr lang="x-none" dirty="0" smtClean="0"/>
                        <a:t> "</a:t>
                      </a:r>
                      <a:r>
                        <a:rPr lang="x-none" dirty="0"/>
                        <a:t>Indian Chai"</a:t>
                      </a:r>
                    </a:p>
                    <a:p>
                      <a:pPr marL="0" marR="0" lvl="0" indent="-69850" algn="l" rtl="0">
                        <a:spcBef>
                          <a:spcPts val="0"/>
                        </a:spcBef>
                        <a:buSzPct val="78571"/>
                        <a:buNone/>
                      </a:pPr>
                      <a:r>
                        <a:rPr lang="x-none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Security Echelon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Security Fence</a:t>
                      </a:r>
                    </a:p>
                  </a:txBody>
                  <a:tcPr marL="91450" marR="91450" marT="45725" marB="45725" anchor="ctr"/>
                </a:tc>
              </a:tr>
              <a:tr h="336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17:15 – 18:00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dirty="0"/>
                        <a:t>En Route to the Hotel in Be'er Sheva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 anchor="ctr"/>
                </a:tc>
              </a:tr>
              <a:tr h="534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18:00 – 19:00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dirty="0" smtClean="0"/>
                        <a:t>Preparation</a:t>
                      </a:r>
                      <a:r>
                        <a:rPr lang="en-US" baseline="0" dirty="0" smtClean="0"/>
                        <a:t> Time</a:t>
                      </a:r>
                      <a:endParaRPr lang="x-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Leonardo Hotel Beer Sheva</a:t>
                      </a:r>
                    </a:p>
                  </a:txBody>
                  <a:tcPr marL="91450" marR="91450" marT="45725" marB="45725" anchor="ctr"/>
                </a:tc>
              </a:tr>
              <a:tr h="438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19:00 – 20:00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dirty="0"/>
                        <a:t>Dinner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Leonardo Hotel Beer Sheva</a:t>
                      </a:r>
                    </a:p>
                  </a:txBody>
                  <a:tcPr marL="91450" marR="91450" marT="45725" marB="45725" anchor="ctr"/>
                </a:tc>
              </a:tr>
              <a:tr h="75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20:00 – 21:00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dirty="0"/>
                        <a:t>A </a:t>
                      </a:r>
                      <a:r>
                        <a:rPr lang="en-US" dirty="0" smtClean="0"/>
                        <a:t>P</a:t>
                      </a:r>
                      <a:r>
                        <a:rPr lang="x-none" dirty="0" smtClean="0"/>
                        <a:t>reformance </a:t>
                      </a:r>
                      <a:r>
                        <a:rPr lang="x-none" dirty="0"/>
                        <a:t>by Kobbi Oz </a:t>
                      </a:r>
                      <a:r>
                        <a:rPr lang="x-none" dirty="0">
                          <a:solidFill>
                            <a:srgbClr val="FF0000"/>
                          </a:solidFill>
                        </a:rPr>
                        <a:t>(Yet to be Coordinated)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Corbel"/>
                          <a:ea typeface="Corbel"/>
                          <a:cs typeface="Corbel"/>
                          <a:sym typeface="Corbel"/>
                        </a:rPr>
                        <a:t>Leonardo Hotel Beer Sheva</a:t>
                      </a:r>
                    </a:p>
                  </a:txBody>
                  <a:tcPr marL="91450" marR="91450" marT="45725" marB="45725" anchor="ctr"/>
                </a:tc>
              </a:tr>
              <a:tr h="75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21:00 - 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/>
                        <a:t>Free Evening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 anchor="ctr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0" y="-76200"/>
            <a:ext cx="12192000" cy="648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1C243C"/>
              </a:buClr>
              <a:buSzPct val="25000"/>
              <a:buFont typeface="Arial"/>
              <a:buNone/>
            </a:pPr>
            <a:r>
              <a:rPr lang="x-none" sz="3200" dirty="0">
                <a:latin typeface="Corbel" panose="020B0503020204020204" pitchFamily="34" charset="0"/>
              </a:rPr>
              <a:t>Wednesday, 25.10.2017</a:t>
            </a:r>
            <a:r>
              <a:rPr lang="x-none" dirty="0">
                <a:latin typeface="Corbel" panose="020B0503020204020204" pitchFamily="34" charset="0"/>
              </a:rPr>
              <a:t> - </a:t>
            </a:r>
            <a:r>
              <a:rPr lang="x-none" sz="3060" dirty="0">
                <a:latin typeface="Corbel" panose="020B0503020204020204" pitchFamily="34" charset="0"/>
              </a:rPr>
              <a:t>Bedouins, Dimona / Cyber, Yeruham</a:t>
            </a:r>
          </a:p>
        </p:txBody>
      </p:sp>
      <p:graphicFrame>
        <p:nvGraphicFramePr>
          <p:cNvPr id="160" name="Shape 160"/>
          <p:cNvGraphicFramePr/>
          <p:nvPr>
            <p:extLst>
              <p:ext uri="{D42A27DB-BD31-4B8C-83A1-F6EECF244321}">
                <p14:modId xmlns:p14="http://schemas.microsoft.com/office/powerpoint/2010/main" xmlns="" val="3701910397"/>
              </p:ext>
            </p:extLst>
          </p:nvPr>
        </p:nvGraphicFramePr>
        <p:xfrm>
          <a:off x="1" y="683922"/>
          <a:ext cx="6234275" cy="5212140"/>
        </p:xfrm>
        <a:graphic>
          <a:graphicData uri="http://schemas.openxmlformats.org/drawingml/2006/table">
            <a:tbl>
              <a:tblPr firstRow="1" bandRow="1">
                <a:noFill/>
                <a:tableStyleId>{FE043963-016A-4156-AE6A-C2EAB83790C6}</a:tableStyleId>
              </a:tblPr>
              <a:tblGrid>
                <a:gridCol w="1506050"/>
                <a:gridCol w="2863325"/>
                <a:gridCol w="1864900"/>
              </a:tblGrid>
              <a:tr h="35000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Time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Subject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Location</a:t>
                      </a:r>
                    </a:p>
                  </a:txBody>
                  <a:tcPr marL="91450" marR="91450" marT="45725" marB="45725"/>
                </a:tc>
              </a:tr>
              <a:tr h="58765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 smtClean="0"/>
                        <a:t>0</a:t>
                      </a:r>
                      <a:r>
                        <a:rPr lang="he-IL" sz="1800" u="none" strike="noStrike" cap="none" dirty="0" smtClean="0"/>
                        <a:t>7</a:t>
                      </a:r>
                      <a:r>
                        <a:rPr lang="x-none" sz="1800" u="none" strike="noStrike" cap="none" dirty="0" smtClean="0"/>
                        <a:t>:</a:t>
                      </a:r>
                      <a:r>
                        <a:rPr lang="he-IL" sz="1800" u="none" strike="noStrike" cap="none" dirty="0" smtClean="0"/>
                        <a:t>3</a:t>
                      </a:r>
                      <a:r>
                        <a:rPr lang="x-none" sz="1800" u="none" strike="noStrike" cap="none" dirty="0" smtClean="0"/>
                        <a:t>0 </a:t>
                      </a:r>
                      <a:endParaRPr lang="x-none"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Leaving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Hotel in Beer Sheva</a:t>
                      </a:r>
                    </a:p>
                  </a:txBody>
                  <a:tcPr marL="91450" marR="91450" marT="45725" marB="45725"/>
                </a:tc>
              </a:tr>
              <a:tr h="33665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 smtClean="0"/>
                        <a:t>08:</a:t>
                      </a:r>
                      <a:r>
                        <a:rPr lang="he-IL" sz="1800" u="none" strike="noStrike" cap="none" dirty="0" smtClean="0"/>
                        <a:t>0</a:t>
                      </a:r>
                      <a:r>
                        <a:rPr lang="x-none" sz="1800" u="none" strike="noStrike" cap="none" dirty="0" smtClean="0"/>
                        <a:t>0 </a:t>
                      </a:r>
                      <a:r>
                        <a:rPr lang="x-none" sz="1800" u="none" strike="noStrike" cap="none" dirty="0"/>
                        <a:t>– 09:00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Observation of the Bedouin Diaspora - Yossi Ben </a:t>
                      </a:r>
                      <a:r>
                        <a:rPr lang="x-none" sz="1800" dirty="0" smtClean="0"/>
                        <a:t>Artzi</a:t>
                      </a:r>
                      <a:r>
                        <a:rPr lang="en-US" sz="1800" dirty="0" smtClean="0"/>
                        <a:t> </a:t>
                      </a:r>
                      <a:r>
                        <a:rPr lang="x-none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Socio-economic </a:t>
                      </a:r>
                      <a:r>
                        <a:rPr lang="x-none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Echelon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</a:tr>
              <a:tr h="534825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 smtClean="0"/>
                        <a:t>09:</a:t>
                      </a:r>
                      <a:r>
                        <a:rPr lang="he-IL" sz="1800" u="none" strike="noStrike" cap="none" dirty="0" smtClean="0"/>
                        <a:t>0</a:t>
                      </a:r>
                      <a:r>
                        <a:rPr lang="x-none" sz="1800" u="none" strike="noStrike" cap="none" dirty="0" smtClean="0"/>
                        <a:t>0 </a:t>
                      </a:r>
                      <a:r>
                        <a:rPr lang="x-none" sz="1800" u="none" strike="noStrike" cap="none" dirty="0"/>
                        <a:t>– 10:30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-6985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61111"/>
                        <a:buFont typeface="Arial"/>
                        <a:buNone/>
                      </a:pPr>
                      <a:r>
                        <a:rPr lang="x-none" sz="1800" dirty="0"/>
                        <a:t>Meeting with </a:t>
                      </a:r>
                      <a:r>
                        <a:rPr lang="en-US" sz="1800" dirty="0" smtClean="0"/>
                        <a:t>the</a:t>
                      </a:r>
                      <a:r>
                        <a:rPr lang="en-US" sz="1800" baseline="0" dirty="0" smtClean="0"/>
                        <a:t> Head of the</a:t>
                      </a:r>
                      <a:r>
                        <a:rPr lang="x-none" sz="1800" dirty="0" smtClean="0"/>
                        <a:t> Bedouin</a:t>
                      </a:r>
                      <a:r>
                        <a:rPr lang="en-US" sz="1800" dirty="0" smtClean="0"/>
                        <a:t> Council</a:t>
                      </a:r>
                      <a:r>
                        <a:rPr lang="x-none" sz="1800" dirty="0" smtClean="0"/>
                        <a:t> </a:t>
                      </a:r>
                      <a:endParaRPr lang="x-none" sz="1800" dirty="0"/>
                    </a:p>
                    <a:p>
                      <a:pPr marL="0" marR="0" lvl="0" indent="-6985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61111"/>
                        <a:buFont typeface="Arial"/>
                        <a:buNone/>
                      </a:pPr>
                      <a:r>
                        <a:rPr lang="x-none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Socio-Economic </a:t>
                      </a: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Echelon</a:t>
                      </a:r>
                      <a:endParaRPr lang="x-none" sz="1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dirty="0" smtClean="0"/>
                        <a:t>Abu </a:t>
                      </a:r>
                      <a:r>
                        <a:rPr lang="en-US" sz="1800" dirty="0" err="1" smtClean="0"/>
                        <a:t>Talul</a:t>
                      </a:r>
                      <a:r>
                        <a:rPr lang="en-US" sz="1800" dirty="0" smtClean="0"/>
                        <a:t> (8 km between </a:t>
                      </a:r>
                      <a:r>
                        <a:rPr lang="en-US" sz="1800" dirty="0" err="1" smtClean="0"/>
                        <a:t>Segev</a:t>
                      </a:r>
                      <a:r>
                        <a:rPr lang="en-US" sz="1800" dirty="0" smtClean="0"/>
                        <a:t> Shalom and </a:t>
                      </a:r>
                      <a:r>
                        <a:rPr lang="en-US" sz="1800" dirty="0" err="1" smtClean="0"/>
                        <a:t>Dimona</a:t>
                      </a:r>
                      <a:r>
                        <a:rPr lang="en-US" sz="1800" dirty="0" smtClean="0"/>
                        <a:t>)</a:t>
                      </a:r>
                      <a:endParaRPr lang="he-IL" sz="1800" dirty="0"/>
                    </a:p>
                  </a:txBody>
                  <a:tcPr marL="91450" marR="91450" marT="45725" marB="45725"/>
                </a:tc>
              </a:tr>
              <a:tr h="438225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/>
                        <a:t>10:30 – </a:t>
                      </a:r>
                      <a:r>
                        <a:rPr lang="x-none" sz="1800" u="none" strike="noStrike" cap="none" dirty="0" smtClean="0"/>
                        <a:t>1</a:t>
                      </a:r>
                      <a:r>
                        <a:rPr lang="he-IL" sz="1800" u="none" strike="noStrike" cap="none" dirty="0" smtClean="0"/>
                        <a:t>4</a:t>
                      </a:r>
                      <a:r>
                        <a:rPr lang="x-none" sz="1800" u="none" strike="noStrike" cap="none" dirty="0" smtClean="0"/>
                        <a:t>:30</a:t>
                      </a:r>
                      <a:endParaRPr lang="x-none"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-6985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61111"/>
                        <a:buFont typeface="Arial"/>
                        <a:buNone/>
                      </a:pPr>
                      <a:r>
                        <a:rPr lang="x-none" sz="1800" b="1" dirty="0"/>
                        <a:t>Splitting, Israelis:</a:t>
                      </a:r>
                      <a:r>
                        <a:rPr lang="x-none" sz="1800" dirty="0"/>
                        <a:t> En Route the NRCN, Tour, Lecture, Lunch </a:t>
                      </a:r>
                      <a:r>
                        <a:rPr lang="x-none" sz="1800" dirty="0">
                          <a:solidFill>
                            <a:srgbClr val="92D050"/>
                          </a:solidFill>
                        </a:rPr>
                        <a:t>(to be Coordinated)</a:t>
                      </a:r>
                    </a:p>
                    <a:p>
                      <a:pPr marL="0" marR="0" lvl="0" indent="-6985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61111"/>
                        <a:buFont typeface="Arial"/>
                        <a:buNone/>
                      </a:pPr>
                      <a:r>
                        <a:rPr lang="x-none" sz="18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Security Echelon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NRCN</a:t>
                      </a:r>
                    </a:p>
                  </a:txBody>
                  <a:tcPr marL="91450" marR="91450" marT="45725" marB="45725"/>
                </a:tc>
              </a:tr>
              <a:tr h="75085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/>
                        <a:t>11:30 – 13:30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-6985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61111"/>
                        <a:buFont typeface="Arial"/>
                        <a:buNone/>
                      </a:pPr>
                      <a:r>
                        <a:rPr lang="x-none" sz="1800" b="1" dirty="0"/>
                        <a:t>Splitted , </a:t>
                      </a:r>
                      <a:r>
                        <a:rPr lang="x-none" sz="1800" b="1" dirty="0" smtClean="0"/>
                        <a:t>International</a:t>
                      </a:r>
                      <a:r>
                        <a:rPr lang="en-US" sz="1800" b="1" dirty="0" smtClean="0"/>
                        <a:t> Students</a:t>
                      </a:r>
                      <a:r>
                        <a:rPr lang="x-none" sz="1800" b="1" dirty="0" smtClean="0"/>
                        <a:t>:</a:t>
                      </a:r>
                      <a:r>
                        <a:rPr lang="he-IL" sz="1800" b="1" baseline="0" dirty="0" smtClean="0"/>
                        <a:t>  </a:t>
                      </a:r>
                      <a:r>
                        <a:rPr lang="he-IL" sz="1800" b="0" baseline="0" dirty="0" smtClean="0"/>
                        <a:t> </a:t>
                      </a:r>
                      <a:r>
                        <a:rPr lang="en-US" sz="1800" b="0" baseline="0" dirty="0" smtClean="0"/>
                        <a:t> </a:t>
                      </a:r>
                      <a:r>
                        <a:rPr lang="en-US" sz="1800" b="0" baseline="0" dirty="0" smtClean="0">
                          <a:solidFill>
                            <a:srgbClr val="FF0000"/>
                          </a:solidFill>
                        </a:rPr>
                        <a:t>to be Coordinated</a:t>
                      </a:r>
                      <a:endParaRPr lang="x-none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x-none" sz="1800" dirty="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graphicFrame>
        <p:nvGraphicFramePr>
          <p:cNvPr id="161" name="Shape 161"/>
          <p:cNvGraphicFramePr/>
          <p:nvPr>
            <p:extLst>
              <p:ext uri="{D42A27DB-BD31-4B8C-83A1-F6EECF244321}">
                <p14:modId xmlns:p14="http://schemas.microsoft.com/office/powerpoint/2010/main" xmlns="" val="4234013730"/>
              </p:ext>
            </p:extLst>
          </p:nvPr>
        </p:nvGraphicFramePr>
        <p:xfrm>
          <a:off x="6318242" y="683851"/>
          <a:ext cx="5879975" cy="6217970"/>
        </p:xfrm>
        <a:graphic>
          <a:graphicData uri="http://schemas.openxmlformats.org/drawingml/2006/table">
            <a:tbl>
              <a:tblPr firstRow="1" bandRow="1">
                <a:noFill/>
                <a:tableStyleId>{FE043963-016A-4156-AE6A-C2EAB83790C6}</a:tableStyleId>
              </a:tblPr>
              <a:tblGrid>
                <a:gridCol w="1423300"/>
                <a:gridCol w="2496675"/>
                <a:gridCol w="1960000"/>
              </a:tblGrid>
              <a:tr h="34974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Time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Subject</a:t>
                      </a:r>
                    </a:p>
                  </a:txBody>
                  <a:tcPr marL="91450" marR="91450" marT="45725" marB="457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Location</a:t>
                      </a:r>
                    </a:p>
                  </a:txBody>
                  <a:tcPr marL="91450" marR="91450" marT="45725" marB="45725"/>
                </a:tc>
              </a:tr>
              <a:tr h="218585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/>
                        <a:t>13:30 -</a:t>
                      </a:r>
                      <a:r>
                        <a:rPr lang="x-none" sz="1800" u="none" strike="noStrike" cap="none" dirty="0" smtClean="0"/>
                        <a:t>1</a:t>
                      </a:r>
                      <a:r>
                        <a:rPr lang="he-IL" sz="1800" u="none" strike="noStrike" cap="none" dirty="0" smtClean="0"/>
                        <a:t>4</a:t>
                      </a:r>
                      <a:r>
                        <a:rPr lang="x-none" sz="1800" u="none" strike="noStrike" cap="none" dirty="0" smtClean="0"/>
                        <a:t>:30</a:t>
                      </a:r>
                      <a:endParaRPr lang="x-none"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b="1" dirty="0"/>
                        <a:t>Splitting, International Students</a:t>
                      </a:r>
                      <a:r>
                        <a:rPr lang="x-none" sz="1800" dirty="0"/>
                        <a:t>: Lunch and Reuniting at the Entrance to the Regional Council, Under the Responsibility of </a:t>
                      </a:r>
                      <a:r>
                        <a:rPr lang="x-none" sz="1800" dirty="0" smtClean="0"/>
                        <a:t>the</a:t>
                      </a:r>
                      <a:r>
                        <a:rPr lang="en-US" sz="1800" dirty="0" smtClean="0"/>
                        <a:t> Foreign</a:t>
                      </a:r>
                      <a:r>
                        <a:rPr lang="en-US" sz="1800" baseline="0" dirty="0" smtClean="0"/>
                        <a:t> Relations</a:t>
                      </a:r>
                      <a:r>
                        <a:rPr lang="x-none" sz="1800" dirty="0" smtClean="0"/>
                        <a:t> </a:t>
                      </a:r>
                      <a:r>
                        <a:rPr lang="en-US" sz="1800" dirty="0" smtClean="0"/>
                        <a:t>INDC</a:t>
                      </a:r>
                      <a:r>
                        <a:rPr lang="en-US" sz="1800" baseline="0" dirty="0" smtClean="0"/>
                        <a:t> Desk</a:t>
                      </a:r>
                      <a:endParaRPr lang="x-none"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</a:tr>
              <a:tr h="166125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15:30 – 16:30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Municipality of the Periphery</a:t>
                      </a:r>
                      <a:r>
                        <a:rPr lang="en-US" sz="1800" baseline="0" dirty="0" smtClean="0"/>
                        <a:t>. Meeting with the  </a:t>
                      </a:r>
                      <a:r>
                        <a:rPr lang="en-US" sz="1800" dirty="0" smtClean="0"/>
                        <a:t>Head of the HMO. </a:t>
                      </a:r>
                      <a:r>
                        <a:rPr lang="en-US" sz="1800" dirty="0" err="1" smtClean="0"/>
                        <a:t>Mitzpe</a:t>
                      </a:r>
                      <a:r>
                        <a:rPr lang="en-US" sz="1800" dirty="0" smtClean="0"/>
                        <a:t> Ramon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Social-economic Echelon</a:t>
                      </a:r>
                      <a:endParaRPr lang="x-none" sz="1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u="none" strike="noStrike" cap="none" dirty="0">
                        <a:solidFill>
                          <a:schemeClr val="dk1"/>
                        </a:solidFill>
                        <a:latin typeface="Corbel"/>
                        <a:ea typeface="Corbel"/>
                        <a:cs typeface="Corbel"/>
                        <a:sym typeface="Corbel"/>
                      </a:endParaRPr>
                    </a:p>
                  </a:txBody>
                  <a:tcPr marL="91450" marR="91450" marT="45725" marB="45725"/>
                </a:tc>
              </a:tr>
              <a:tr h="139895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 smtClean="0"/>
                        <a:t>1</a:t>
                      </a:r>
                      <a:r>
                        <a:rPr lang="he-IL" sz="1800" u="none" strike="noStrike" cap="none" dirty="0" smtClean="0"/>
                        <a:t>8</a:t>
                      </a:r>
                      <a:r>
                        <a:rPr lang="x-none" sz="1800" u="none" strike="noStrike" cap="none" dirty="0" smtClean="0"/>
                        <a:t>:</a:t>
                      </a:r>
                      <a:r>
                        <a:rPr lang="he-IL" sz="1800" u="none" strike="noStrike" cap="none" dirty="0" smtClean="0"/>
                        <a:t>1</a:t>
                      </a:r>
                      <a:r>
                        <a:rPr lang="x-none" sz="1800" u="none" strike="noStrike" cap="none" dirty="0" smtClean="0"/>
                        <a:t>5 </a:t>
                      </a:r>
                      <a:r>
                        <a:rPr lang="x-none" sz="1800" u="none" strike="noStrike" cap="none" dirty="0"/>
                        <a:t>– </a:t>
                      </a:r>
                      <a:r>
                        <a:rPr lang="x-none" sz="1800" u="none" strike="noStrike" cap="none" dirty="0" smtClean="0"/>
                        <a:t>1</a:t>
                      </a:r>
                      <a:r>
                        <a:rPr lang="he-IL" sz="1800" u="none" strike="noStrike" cap="none" dirty="0" smtClean="0"/>
                        <a:t>8</a:t>
                      </a:r>
                      <a:r>
                        <a:rPr lang="x-none" sz="1800" u="none" strike="noStrike" cap="none" dirty="0" smtClean="0"/>
                        <a:t>:4</a:t>
                      </a:r>
                      <a:r>
                        <a:rPr lang="he-IL" sz="1800" u="none" strike="noStrike" cap="none" dirty="0" smtClean="0"/>
                        <a:t>0</a:t>
                      </a:r>
                      <a:endParaRPr lang="x-none"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/>
                        <a:t>The Meaning of an International Airport in Relation to its Location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Economic and social-political Echelon</a:t>
                      </a:r>
                      <a:endParaRPr lang="x-none" sz="1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 smtClean="0"/>
                        <a:t>Ramon</a:t>
                      </a:r>
                      <a:r>
                        <a:rPr lang="en-US" sz="1800" dirty="0" smtClean="0"/>
                        <a:t> Airport</a:t>
                      </a:r>
                      <a:endParaRPr lang="x-none" sz="1800" dirty="0"/>
                    </a:p>
                  </a:txBody>
                  <a:tcPr marL="91450" marR="91450" marT="45725" marB="45725"/>
                </a:tc>
              </a:tr>
              <a:tr h="34974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he-IL" sz="1800" u="none" strike="noStrike" cap="none" dirty="0" smtClean="0"/>
                        <a:t>19:00</a:t>
                      </a:r>
                      <a:r>
                        <a:rPr lang="x-none" sz="1800" u="none" strike="noStrike" cap="none" dirty="0" smtClean="0"/>
                        <a:t> </a:t>
                      </a:r>
                      <a:r>
                        <a:rPr lang="x-none" sz="1800" u="none" strike="noStrike" cap="none" dirty="0"/>
                        <a:t>-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Dinner, Free Evening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/>
                        <a:t>Ceaser</a:t>
                      </a:r>
                      <a:r>
                        <a:rPr lang="x-none" sz="1800" dirty="0" smtClean="0"/>
                        <a:t> </a:t>
                      </a:r>
                      <a:r>
                        <a:rPr lang="x-none" sz="1800" dirty="0"/>
                        <a:t>Hotel, Eilat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4" y="35845"/>
            <a:ext cx="11424588" cy="64807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lvl="0" algn="l" rtl="0">
              <a:buSzPct val="25000"/>
            </a:pPr>
            <a:r>
              <a:rPr lang="en-US" sz="3200" smtClean="0">
                <a:latin typeface="Corbel" panose="020B0503020204020204" pitchFamily="34" charset="0"/>
              </a:rPr>
              <a:t>Thursday, </a:t>
            </a:r>
            <a:r>
              <a:rPr lang="en-US" sz="3200" dirty="0" smtClean="0">
                <a:latin typeface="Corbel" panose="020B0503020204020204" pitchFamily="34" charset="0"/>
              </a:rPr>
              <a:t>26.10.2017- </a:t>
            </a:r>
            <a:r>
              <a:rPr lang="en-US" sz="3060" dirty="0" smtClean="0">
                <a:latin typeface="Corbel" panose="020B0503020204020204" pitchFamily="34" charset="0"/>
              </a:rPr>
              <a:t>Peace Borders</a:t>
            </a:r>
            <a:r>
              <a:rPr lang="en-US" sz="3060" dirty="0">
                <a:latin typeface="Corbel" panose="020B0503020204020204" pitchFamily="34" charset="0"/>
              </a:rPr>
              <a:t>, </a:t>
            </a:r>
            <a:r>
              <a:rPr lang="en-US" sz="3060" dirty="0" smtClean="0">
                <a:latin typeface="Corbel" panose="020B0503020204020204" pitchFamily="34" charset="0"/>
              </a:rPr>
              <a:t>Infiltrators</a:t>
            </a:r>
            <a:r>
              <a:rPr lang="en-US" sz="3060" dirty="0">
                <a:latin typeface="Corbel" panose="020B0503020204020204" pitchFamily="34" charset="0"/>
              </a:rPr>
              <a:t>, Red Sea, </a:t>
            </a:r>
            <a:r>
              <a:rPr lang="en-US" sz="3060" dirty="0" err="1">
                <a:latin typeface="Corbel" panose="020B0503020204020204" pitchFamily="34" charset="0"/>
              </a:rPr>
              <a:t>Eilat</a:t>
            </a:r>
            <a:endParaRPr lang="x-none" sz="3060" b="0" i="0" u="none" strike="noStrike" cap="none" dirty="0">
              <a:solidFill>
                <a:srgbClr val="1C243C"/>
              </a:solidFill>
              <a:latin typeface="Corbel" panose="020B0503020204020204" pitchFamily="34" charset="0"/>
              <a:sym typeface="Tahoma"/>
            </a:endParaRPr>
          </a:p>
        </p:txBody>
      </p:sp>
      <p:graphicFrame>
        <p:nvGraphicFramePr>
          <p:cNvPr id="167" name="Shape 167"/>
          <p:cNvGraphicFramePr/>
          <p:nvPr>
            <p:extLst>
              <p:ext uri="{D42A27DB-BD31-4B8C-83A1-F6EECF244321}">
                <p14:modId xmlns:p14="http://schemas.microsoft.com/office/powerpoint/2010/main" xmlns="" val="2725689071"/>
              </p:ext>
            </p:extLst>
          </p:nvPr>
        </p:nvGraphicFramePr>
        <p:xfrm>
          <a:off x="3" y="836712"/>
          <a:ext cx="6485625" cy="5029260"/>
        </p:xfrm>
        <a:graphic>
          <a:graphicData uri="http://schemas.openxmlformats.org/drawingml/2006/table">
            <a:tbl>
              <a:tblPr firstRow="1" bandRow="1">
                <a:noFill/>
                <a:tableStyleId>{FE043963-016A-4156-AE6A-C2EAB83790C6}</a:tableStyleId>
              </a:tblPr>
              <a:tblGrid>
                <a:gridCol w="1458225"/>
                <a:gridCol w="3246275"/>
                <a:gridCol w="1781125"/>
              </a:tblGrid>
              <a:tr h="347425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Time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Subject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Location</a:t>
                      </a:r>
                    </a:p>
                  </a:txBody>
                  <a:tcPr marL="91450" marR="91450" marT="45725" marB="45725"/>
                </a:tc>
              </a:tr>
              <a:tr h="55820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/>
                        <a:t>06:00 – 07:15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600" dirty="0" smtClean="0"/>
                        <a:t>Kayaking + Review with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Yossi Ben Artzi</a:t>
                      </a:r>
                      <a:endParaRPr lang="x-none" sz="16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Navy Base</a:t>
                      </a:r>
                    </a:p>
                  </a:txBody>
                  <a:tcPr marL="91450" marR="91450" marT="45725" marB="45725"/>
                </a:tc>
              </a:tr>
              <a:tr h="55820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07:30  - 08:15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600" dirty="0"/>
                        <a:t>Breakfast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/>
                        <a:t>Ceaser</a:t>
                      </a:r>
                      <a:r>
                        <a:rPr lang="x-none" sz="1800" dirty="0" smtClean="0"/>
                        <a:t> </a:t>
                      </a:r>
                      <a:r>
                        <a:rPr lang="x-none" sz="1800" dirty="0"/>
                        <a:t>Hotel, Eilat</a:t>
                      </a:r>
                    </a:p>
                  </a:txBody>
                  <a:tcPr marL="91450" marR="91450" marT="45725" marB="45725"/>
                </a:tc>
              </a:tr>
              <a:tr h="347425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09:00 – 10:00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-6985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68750"/>
                        <a:buFont typeface="Arial"/>
                        <a:buNone/>
                      </a:pPr>
                      <a:r>
                        <a:rPr lang="en-US" sz="1600" dirty="0" smtClean="0"/>
                        <a:t>Briefing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x-none" sz="1600" dirty="0" smtClean="0"/>
                        <a:t> </a:t>
                      </a:r>
                      <a:r>
                        <a:rPr lang="x-none" sz="1600" dirty="0"/>
                        <a:t>by the 80th Division </a:t>
                      </a:r>
                      <a:r>
                        <a:rPr lang="x-none" sz="1600" dirty="0" smtClean="0"/>
                        <a:t>Commander</a:t>
                      </a:r>
                      <a:r>
                        <a:rPr lang="en-US" sz="1600" dirty="0" smtClean="0"/>
                        <a:t> - BG</a:t>
                      </a:r>
                      <a:r>
                        <a:rPr lang="x-none" sz="1600" dirty="0" smtClean="0"/>
                        <a:t> </a:t>
                      </a:r>
                      <a:r>
                        <a:rPr lang="x-none" sz="1600" dirty="0"/>
                        <a:t>Guy Hazut</a:t>
                      </a:r>
                    </a:p>
                    <a:p>
                      <a:pPr marL="0" marR="0" lvl="0" indent="-69850" rtl="0">
                        <a:spcBef>
                          <a:spcPts val="0"/>
                        </a:spcBef>
                        <a:buSzPct val="68750"/>
                        <a:buNone/>
                      </a:pPr>
                      <a:r>
                        <a:rPr lang="x-none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Political and </a:t>
                      </a:r>
                      <a:r>
                        <a:rPr lang="x-none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Soci</a:t>
                      </a:r>
                      <a:r>
                        <a:rPr lang="en-US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al</a:t>
                      </a:r>
                      <a:r>
                        <a:rPr lang="x-none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-</a:t>
                      </a:r>
                      <a:r>
                        <a:rPr lang="en-US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</a:t>
                      </a:r>
                      <a:r>
                        <a:rPr lang="x-none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conomic </a:t>
                      </a:r>
                      <a:r>
                        <a:rPr lang="x-none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Security Echelon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80th Division Headquarters</a:t>
                      </a:r>
                    </a:p>
                  </a:txBody>
                  <a:tcPr marL="91450" marR="91450" marT="45725" marB="45725"/>
                </a:tc>
              </a:tr>
              <a:tr h="86855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10:00 – 11:30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-6985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68750"/>
                        <a:buFont typeface="Arial"/>
                        <a:buNone/>
                      </a:pPr>
                      <a:r>
                        <a:rPr lang="en-US" sz="1600" dirty="0" smtClean="0"/>
                        <a:t>Travel and</a:t>
                      </a:r>
                      <a:r>
                        <a:rPr lang="en-US" sz="1600" baseline="0" dirty="0" smtClean="0"/>
                        <a:t> View Point of Judea and Samaria Mountain</a:t>
                      </a:r>
                      <a:r>
                        <a:rPr lang="en-US" sz="1600" dirty="0" smtClean="0"/>
                        <a:t>, Division Commander, Yossi Ben Artzi, </a:t>
                      </a:r>
                      <a:r>
                        <a:rPr lang="en-US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Security and Social Coordinator</a:t>
                      </a:r>
                      <a:endParaRPr lang="x-none" sz="16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The Border Fence with Egypt</a:t>
                      </a:r>
                    </a:p>
                  </a:txBody>
                  <a:tcPr marL="91450" marR="91450" marT="45725" marB="45725"/>
                </a:tc>
              </a:tr>
              <a:tr h="607975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/>
                        <a:t>12:00 – 14:00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-6985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68750"/>
                        <a:buFont typeface="Arial"/>
                        <a:buNone/>
                      </a:pPr>
                      <a:r>
                        <a:rPr lang="x-none" sz="1600" dirty="0"/>
                        <a:t>A Naval Tour and </a:t>
                      </a:r>
                      <a:r>
                        <a:rPr lang="en-US" sz="1600" dirty="0" smtClean="0"/>
                        <a:t>Briefing</a:t>
                      </a:r>
                      <a:r>
                        <a:rPr lang="x-none" sz="1600" dirty="0" smtClean="0"/>
                        <a:t> </a:t>
                      </a:r>
                      <a:r>
                        <a:rPr lang="x-none" sz="1600" dirty="0"/>
                        <a:t>by the </a:t>
                      </a:r>
                      <a:r>
                        <a:rPr lang="en-US" sz="1600" dirty="0" smtClean="0"/>
                        <a:t>Navy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x-none" sz="1600" dirty="0" smtClean="0"/>
                        <a:t>Commander </a:t>
                      </a:r>
                      <a:r>
                        <a:rPr lang="x-none" sz="1600" dirty="0"/>
                        <a:t>of the Red Sea </a:t>
                      </a:r>
                      <a:r>
                        <a:rPr lang="x-none" sz="1600" dirty="0" smtClean="0"/>
                        <a:t>Are</a:t>
                      </a:r>
                      <a:r>
                        <a:rPr lang="en-US" sz="1600" dirty="0" smtClean="0"/>
                        <a:t>n</a:t>
                      </a:r>
                      <a:r>
                        <a:rPr lang="x-none" sz="1600" dirty="0" smtClean="0"/>
                        <a:t>a </a:t>
                      </a:r>
                      <a:r>
                        <a:rPr lang="x-none" sz="1600" dirty="0"/>
                        <a:t>+ Eilat Port Manager + Yossi Ben Artzi</a:t>
                      </a:r>
                    </a:p>
                    <a:p>
                      <a:pPr marL="0" marR="0" lvl="0" indent="-69850" rtl="0">
                        <a:spcBef>
                          <a:spcPts val="0"/>
                        </a:spcBef>
                        <a:buSzPct val="68750"/>
                        <a:buNone/>
                      </a:pPr>
                      <a:r>
                        <a:rPr lang="x-none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Security Echelon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A Marine Tour of the Gulf of Eilat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graphicFrame>
        <p:nvGraphicFramePr>
          <p:cNvPr id="168" name="Shape 168"/>
          <p:cNvGraphicFramePr/>
          <p:nvPr>
            <p:extLst>
              <p:ext uri="{D42A27DB-BD31-4B8C-83A1-F6EECF244321}">
                <p14:modId xmlns:p14="http://schemas.microsoft.com/office/powerpoint/2010/main" xmlns="" val="1413963132"/>
              </p:ext>
            </p:extLst>
          </p:nvPr>
        </p:nvGraphicFramePr>
        <p:xfrm>
          <a:off x="6580100" y="836712"/>
          <a:ext cx="5611900" cy="4557765"/>
        </p:xfrm>
        <a:graphic>
          <a:graphicData uri="http://schemas.openxmlformats.org/drawingml/2006/table">
            <a:tbl>
              <a:tblPr firstRow="1" bandRow="1">
                <a:noFill/>
                <a:tableStyleId>{FE043963-016A-4156-AE6A-C2EAB83790C6}</a:tableStyleId>
              </a:tblPr>
              <a:tblGrid>
                <a:gridCol w="1374400"/>
                <a:gridCol w="2480325"/>
                <a:gridCol w="1757175"/>
              </a:tblGrid>
              <a:tr h="325975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Time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Subject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/>
                        <a:t>Location</a:t>
                      </a:r>
                    </a:p>
                  </a:txBody>
                  <a:tcPr marL="91450" marR="91450" marT="45725" marB="45725"/>
                </a:tc>
              </a:tr>
              <a:tr h="814975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 smtClean="0"/>
                        <a:t>1</a:t>
                      </a:r>
                      <a:r>
                        <a:rPr lang="en-US" sz="1800" u="none" strike="noStrike" cap="none" dirty="0" smtClean="0"/>
                        <a:t>4</a:t>
                      </a:r>
                      <a:r>
                        <a:rPr lang="x-none" sz="1800" u="none" strike="noStrike" cap="none" dirty="0" smtClean="0"/>
                        <a:t>:</a:t>
                      </a:r>
                      <a:r>
                        <a:rPr lang="en-US" sz="1800" u="none" strike="noStrike" cap="none" dirty="0" smtClean="0"/>
                        <a:t>00</a:t>
                      </a:r>
                      <a:r>
                        <a:rPr lang="x-none" sz="1800" u="none" strike="noStrike" cap="none" dirty="0" smtClean="0"/>
                        <a:t> –1</a:t>
                      </a:r>
                      <a:r>
                        <a:rPr lang="en-US" sz="1800" u="none" strike="noStrike" cap="none" dirty="0" smtClean="0"/>
                        <a:t>5</a:t>
                      </a:r>
                      <a:r>
                        <a:rPr lang="x-none" sz="1800" u="none" strike="noStrike" cap="none" dirty="0" smtClean="0"/>
                        <a:t>:</a:t>
                      </a:r>
                      <a:r>
                        <a:rPr lang="en-US" sz="1800" u="none" strike="noStrike" cap="none" dirty="0" smtClean="0"/>
                        <a:t>00</a:t>
                      </a:r>
                      <a:endParaRPr lang="x-none"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-6985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61111"/>
                        <a:buFont typeface="Arial"/>
                        <a:buNone/>
                      </a:pPr>
                      <a:r>
                        <a:rPr lang="en-US" sz="1800" dirty="0" smtClean="0"/>
                        <a:t>Lunch</a:t>
                      </a:r>
                      <a:endParaRPr lang="x-none"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/>
                        <a:t>Navy Base </a:t>
                      </a:r>
                      <a:r>
                        <a:rPr lang="en-US" sz="1800" dirty="0" err="1" smtClean="0"/>
                        <a:t>Eilat</a:t>
                      </a:r>
                      <a:endParaRPr lang="x-none" sz="1800" dirty="0"/>
                    </a:p>
                  </a:txBody>
                  <a:tcPr marL="91450" marR="91450" marT="45725" marB="45725"/>
                </a:tc>
              </a:tr>
              <a:tr h="325975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 smtClean="0"/>
                        <a:t>1</a:t>
                      </a:r>
                      <a:r>
                        <a:rPr lang="en-US" sz="1800" u="none" strike="noStrike" cap="none" dirty="0" smtClean="0"/>
                        <a:t>5</a:t>
                      </a:r>
                      <a:r>
                        <a:rPr lang="x-none" sz="1800" u="none" strike="noStrike" cap="none" dirty="0" smtClean="0"/>
                        <a:t>:</a:t>
                      </a:r>
                      <a:r>
                        <a:rPr lang="en-US" sz="1800" u="none" strike="noStrike" cap="none" dirty="0" smtClean="0"/>
                        <a:t>15</a:t>
                      </a:r>
                      <a:r>
                        <a:rPr lang="x-none" sz="1800" u="none" strike="noStrike" cap="none" dirty="0" smtClean="0"/>
                        <a:t> </a:t>
                      </a:r>
                      <a:r>
                        <a:rPr lang="x-none" sz="1800" u="none" strike="noStrike" cap="none" dirty="0"/>
                        <a:t>– </a:t>
                      </a:r>
                      <a:r>
                        <a:rPr lang="x-none" sz="1800" u="none" strike="noStrike" cap="none" dirty="0" smtClean="0"/>
                        <a:t>1</a:t>
                      </a:r>
                      <a:r>
                        <a:rPr lang="en-US" sz="1800" u="none" strike="noStrike" cap="none" dirty="0" smtClean="0"/>
                        <a:t>6:15</a:t>
                      </a:r>
                      <a:endParaRPr lang="x-none"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/>
                        <a:t>Meeting with the Mayor</a:t>
                      </a:r>
                    </a:p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Social-economic Echelon</a:t>
                      </a:r>
                      <a:endParaRPr lang="x-none" sz="1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Eilat </a:t>
                      </a:r>
                      <a:r>
                        <a:rPr lang="en-US" sz="1800" dirty="0" smtClean="0"/>
                        <a:t>Municipality </a:t>
                      </a:r>
                      <a:endParaRPr lang="x-none" sz="1800" dirty="0"/>
                    </a:p>
                  </a:txBody>
                  <a:tcPr marL="91450" marR="91450" marT="45725" marB="45725"/>
                </a:tc>
              </a:tr>
              <a:tr h="77410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u="none" strike="noStrike" cap="none" dirty="0" smtClean="0"/>
                        <a:t>1</a:t>
                      </a:r>
                      <a:r>
                        <a:rPr lang="en-US" sz="1800" u="none" strike="noStrike" cap="none" dirty="0" smtClean="0"/>
                        <a:t>6</a:t>
                      </a:r>
                      <a:r>
                        <a:rPr lang="x-none" sz="1800" u="none" strike="noStrike" cap="none" dirty="0" smtClean="0"/>
                        <a:t>:30 –1</a:t>
                      </a:r>
                      <a:r>
                        <a:rPr lang="en-US" sz="1800" u="none" strike="noStrike" cap="none" dirty="0" smtClean="0"/>
                        <a:t>6:45</a:t>
                      </a:r>
                      <a:endParaRPr lang="x-none"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/>
                        <a:t>The Conquest of </a:t>
                      </a:r>
                      <a:r>
                        <a:rPr lang="en-US" sz="1800" dirty="0" err="1" smtClean="0"/>
                        <a:t>Eilat</a:t>
                      </a:r>
                      <a:endParaRPr lang="en-US" sz="1800" dirty="0" smtClean="0"/>
                    </a:p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Economic,</a:t>
                      </a:r>
                      <a:r>
                        <a:rPr lang="en-US" sz="18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P</a:t>
                      </a:r>
                      <a:r>
                        <a:rPr lang="en-US" sz="18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olitical Security Echelon</a:t>
                      </a:r>
                      <a:endParaRPr lang="x-none" sz="18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x-none" sz="1800" dirty="0"/>
                        <a:t>Ben Gurion Airport</a:t>
                      </a:r>
                    </a:p>
                  </a:txBody>
                  <a:tcPr marL="91450" marR="91450" marT="45725" marB="45725"/>
                </a:tc>
              </a:tr>
              <a:tr h="77410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 dirty="0" smtClean="0"/>
                        <a:t>17:00-18:00</a:t>
                      </a:r>
                      <a:endParaRPr lang="x-none"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/>
                        <a:t>Flight to Ben </a:t>
                      </a:r>
                      <a:r>
                        <a:rPr lang="en-US" sz="1800" dirty="0" err="1" smtClean="0"/>
                        <a:t>Gurion</a:t>
                      </a:r>
                      <a:r>
                        <a:rPr lang="en-US" sz="1800" baseline="0" dirty="0" smtClean="0"/>
                        <a:t> Airport </a:t>
                      </a:r>
                      <a:endParaRPr lang="x-none"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err="1" smtClean="0"/>
                        <a:t>Eilat</a:t>
                      </a:r>
                      <a:r>
                        <a:rPr lang="en-US" sz="1800" dirty="0" smtClean="0"/>
                        <a:t> Airport / Ramon</a:t>
                      </a:r>
                      <a:endParaRPr lang="x-none" sz="1800" dirty="0"/>
                    </a:p>
                  </a:txBody>
                  <a:tcPr marL="91450" marR="91450" marT="45725" marB="45725"/>
                </a:tc>
              </a:tr>
              <a:tr h="774100"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u="none" strike="noStrike" cap="none" dirty="0" smtClean="0"/>
                        <a:t>18:00- 18:20</a:t>
                      </a:r>
                      <a:endParaRPr lang="x-none" sz="18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/>
                        <a:t>Summary and Departure Home </a:t>
                      </a:r>
                      <a:endParaRPr lang="x-none"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800" dirty="0" smtClean="0"/>
                        <a:t>Ben </a:t>
                      </a:r>
                      <a:r>
                        <a:rPr lang="en-US" sz="1800" dirty="0" err="1" smtClean="0"/>
                        <a:t>Gurion</a:t>
                      </a:r>
                      <a:r>
                        <a:rPr lang="en-US" sz="1800" dirty="0" smtClean="0"/>
                        <a:t> Airport </a:t>
                      </a:r>
                      <a:endParaRPr lang="x-none" sz="1800" dirty="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יצוב רצועות כחול 16x9">
  <a:themeElements>
    <a:clrScheme name="Banded_Design_Blue">
      <a:dk1>
        <a:srgbClr val="404040"/>
      </a:dk1>
      <a:lt1>
        <a:srgbClr val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יצוב רצועות כחול 16x9">
  <a:themeElements>
    <a:clrScheme name="Banded_Design_Blue">
      <a:dk1>
        <a:srgbClr val="404040"/>
      </a:dk1>
      <a:lt1>
        <a:srgbClr val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rgbClr val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826</Words>
  <Application>Microsoft Office PowerPoint</Application>
  <PresentationFormat>מותאם אישית</PresentationFormat>
  <Paragraphs>170</Paragraphs>
  <Slides>6</Slides>
  <Notes>6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Corbel</vt:lpstr>
      <vt:lpstr>Tahoma</vt:lpstr>
      <vt:lpstr>Noto Sans Symbols</vt:lpstr>
      <vt:lpstr>עיצוב רצועות כחול 16x9</vt:lpstr>
      <vt:lpstr>עיצוב רצועות כחול 16x9</vt:lpstr>
      <vt:lpstr>INDC Southern Tour</vt:lpstr>
      <vt:lpstr>Tour Description</vt:lpstr>
      <vt:lpstr>15.10.17 Preperatory Day</vt:lpstr>
      <vt:lpstr>Tuesday, 24.10.2017 - The Gaza Strip</vt:lpstr>
      <vt:lpstr>Wednesday, 25.10.2017 - Bedouins, Dimona / Cyber, Yeruham</vt:lpstr>
      <vt:lpstr>Thursday, 26.10.2017- Peace Borders, Infiltrators, Red Sea, Eilat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INDC Southern Tour</dc:title>
  <dc:creator>Ido Soceanu</dc:creator>
  <cp:lastModifiedBy>u45414</cp:lastModifiedBy>
  <cp:revision>25</cp:revision>
  <dcterms:modified xsi:type="dcterms:W3CDTF">2018-09-03T13:14:35Z</dcterms:modified>
</cp:coreProperties>
</file>