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10175" y="0"/>
            <a:ext cx="8574622" cy="9059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smtClean="0"/>
              <a:t>Societal Axis </a:t>
            </a:r>
            <a:r>
              <a:rPr lang="en-US" dirty="0"/>
              <a:t>– 44</a:t>
            </a:r>
            <a:r>
              <a:rPr lang="en-US" baseline="30000" dirty="0"/>
              <a:t>th</a:t>
            </a:r>
            <a:r>
              <a:rPr lang="en-US" dirty="0"/>
              <a:t> Class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5980" y="1046135"/>
            <a:ext cx="11618564" cy="5811865"/>
          </a:xfrm>
        </p:spPr>
        <p:txBody>
          <a:bodyPr>
            <a:noAutofit/>
          </a:bodyPr>
          <a:lstStyle/>
          <a:p>
            <a:pPr algn="just"/>
            <a:r>
              <a:rPr lang="en-US" sz="2200" dirty="0"/>
              <a:t>During the year, we will deal with the </a:t>
            </a:r>
            <a:r>
              <a:rPr lang="en-US" sz="2200" dirty="0" smtClean="0"/>
              <a:t>societal dimension, </a:t>
            </a:r>
            <a:r>
              <a:rPr lang="en-US" sz="2200" dirty="0"/>
              <a:t>which is unique </a:t>
            </a:r>
            <a:r>
              <a:rPr lang="en-US" sz="2200" dirty="0" smtClean="0"/>
              <a:t>to the </a:t>
            </a:r>
            <a:r>
              <a:rPr lang="en-US" sz="2200" dirty="0"/>
              <a:t>study of Israel's national security. This axis consists of several </a:t>
            </a:r>
            <a:r>
              <a:rPr lang="en-US" sz="2200" dirty="0" smtClean="0"/>
              <a:t>components:</a:t>
            </a:r>
            <a:endParaRPr lang="en-U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Academic Course led by Dr. </a:t>
            </a:r>
            <a:r>
              <a:rPr lang="en-US" sz="2200" dirty="0" err="1"/>
              <a:t>Eyal</a:t>
            </a:r>
            <a:r>
              <a:rPr lang="en-US" sz="2200" dirty="0"/>
              <a:t> Levin, who will address the </a:t>
            </a:r>
            <a:r>
              <a:rPr lang="en-US" sz="2200" dirty="0" smtClean="0"/>
              <a:t>complexities and stresses </a:t>
            </a:r>
            <a:r>
              <a:rPr lang="en-US" sz="2200" dirty="0"/>
              <a:t>in </a:t>
            </a:r>
            <a:r>
              <a:rPr lang="en-US" sz="2200" dirty="0" smtClean="0"/>
              <a:t>Israeli </a:t>
            </a:r>
            <a:r>
              <a:rPr lang="en-US" sz="2200" dirty="0"/>
              <a:t>society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Personal journey </a:t>
            </a:r>
            <a:r>
              <a:rPr lang="en-US" sz="2200" dirty="0"/>
              <a:t>as a unique learning </a:t>
            </a:r>
            <a:r>
              <a:rPr lang="en-US" sz="2200" dirty="0" smtClean="0"/>
              <a:t>method. </a:t>
            </a:r>
            <a:r>
              <a:rPr lang="en-US" sz="2200" dirty="0"/>
              <a:t>Each participant chooses </a:t>
            </a:r>
            <a:r>
              <a:rPr lang="en-US" sz="2200" dirty="0" smtClean="0"/>
              <a:t>an </a:t>
            </a:r>
            <a:r>
              <a:rPr lang="en-US" sz="2200" dirty="0"/>
              <a:t>organization engaged in one of the dimensions of </a:t>
            </a:r>
            <a:r>
              <a:rPr lang="en-US" sz="2200" dirty="0" smtClean="0"/>
              <a:t>civil society</a:t>
            </a:r>
            <a:r>
              <a:rPr lang="en-US" sz="2200" dirty="0"/>
              <a:t>. He will also spend an entire day </a:t>
            </a:r>
            <a:r>
              <a:rPr lang="en-US" sz="2200" dirty="0" smtClean="0"/>
              <a:t>accompanying one </a:t>
            </a:r>
            <a:r>
              <a:rPr lang="en-US" sz="2200" dirty="0"/>
              <a:t>of the directors of the organization, in order to study closely the </a:t>
            </a:r>
            <a:r>
              <a:rPr lang="en-US" sz="2200" dirty="0" smtClean="0"/>
              <a:t>issues </a:t>
            </a:r>
            <a:r>
              <a:rPr lang="en-US" sz="2200" dirty="0"/>
              <a:t>of Israeli society.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 smtClean="0"/>
              <a:t>Geographical trips</a:t>
            </a:r>
            <a:r>
              <a:rPr lang="en-US" sz="2200" dirty="0" smtClean="0"/>
              <a:t>. </a:t>
            </a:r>
            <a:r>
              <a:rPr lang="en-US" sz="2200" dirty="0"/>
              <a:t>As part of the geographic </a:t>
            </a:r>
            <a:r>
              <a:rPr lang="en-US" sz="2200" dirty="0" smtClean="0"/>
              <a:t>tours teams, </a:t>
            </a:r>
            <a:r>
              <a:rPr lang="en-US" sz="2200" dirty="0"/>
              <a:t>you are required to </a:t>
            </a:r>
            <a:r>
              <a:rPr lang="en-US" sz="2200" dirty="0" smtClean="0"/>
              <a:t>includes visits relevant to the challenges of Israeli society, including conversations </a:t>
            </a:r>
            <a:r>
              <a:rPr lang="en-US" sz="2200" dirty="0"/>
              <a:t>with senior officials and  exposure to different organizations.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Official Lectures </a:t>
            </a:r>
            <a:r>
              <a:rPr lang="en-US" sz="2200" dirty="0"/>
              <a:t>-  During the year, you will meet senior officials responsible for the </a:t>
            </a:r>
            <a:r>
              <a:rPr lang="en-US" sz="2200" dirty="0" smtClean="0"/>
              <a:t>societal sphere</a:t>
            </a:r>
            <a:endParaRPr lang="en-U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Seminar </a:t>
            </a:r>
            <a:r>
              <a:rPr lang="en-US" sz="2200" dirty="0"/>
              <a:t>- Throughout the year seminars will be held with topics about </a:t>
            </a:r>
            <a:r>
              <a:rPr lang="en-US" sz="2200" dirty="0" smtClean="0"/>
              <a:t>civil-military relations in Israel (</a:t>
            </a:r>
            <a:r>
              <a:rPr lang="en-US" sz="2200" dirty="0"/>
              <a:t>one-third of the students) Several seminars will be held that deal with significant social issues. </a:t>
            </a:r>
          </a:p>
          <a:p>
            <a:pPr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19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27322" y="185980"/>
            <a:ext cx="9965409" cy="6462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The academic course consists of 5 sections: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Center and Periphery / social gaps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Minorities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Religious and </a:t>
            </a:r>
            <a:r>
              <a:rPr lang="en-US" dirty="0" smtClean="0"/>
              <a:t>secular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Aliyah (Immigration) and emigration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Society and </a:t>
            </a:r>
            <a:r>
              <a:rPr lang="en-US" dirty="0"/>
              <a:t>N</a:t>
            </a:r>
            <a:r>
              <a:rPr lang="en-US" dirty="0" smtClean="0"/>
              <a:t>ational Security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Each section includes:</a:t>
            </a:r>
          </a:p>
          <a:p>
            <a:r>
              <a:rPr lang="en-US" dirty="0"/>
              <a:t>Three lectures given by </a:t>
            </a:r>
            <a:r>
              <a:rPr lang="en-US" dirty="0" smtClean="0"/>
              <a:t>experts who </a:t>
            </a:r>
            <a:r>
              <a:rPr lang="en-US" dirty="0"/>
              <a:t>will be presenting different approaches regarding the </a:t>
            </a:r>
            <a:r>
              <a:rPr lang="en-US" dirty="0" smtClean="0"/>
              <a:t>issues.</a:t>
            </a:r>
          </a:p>
          <a:p>
            <a:r>
              <a:rPr lang="en-US" dirty="0" smtClean="0"/>
              <a:t>Discussions, </a:t>
            </a:r>
            <a:r>
              <a:rPr lang="en-US" dirty="0" smtClean="0"/>
              <a:t>led </a:t>
            </a:r>
            <a:r>
              <a:rPr lang="en-US" dirty="0"/>
              <a:t>by students.</a:t>
            </a:r>
            <a:endParaRPr lang="he-IL" dirty="0"/>
          </a:p>
          <a:p>
            <a:r>
              <a:rPr lang="en-US" dirty="0" smtClean="0"/>
              <a:t>A societal tour </a:t>
            </a:r>
            <a:r>
              <a:rPr lang="en-US" dirty="0"/>
              <a:t>will be planned and guided by the students under the guidance of instructors and Dr. </a:t>
            </a:r>
            <a:r>
              <a:rPr lang="en-US" dirty="0" err="1"/>
              <a:t>Eyal</a:t>
            </a:r>
            <a:r>
              <a:rPr lang="en-US" dirty="0"/>
              <a:t> Levin.</a:t>
            </a:r>
          </a:p>
          <a:p>
            <a:r>
              <a:rPr lang="en-US" dirty="0"/>
              <a:t>Assignment for completion of the course: research paper in pairs on subjects approved by Dr. </a:t>
            </a:r>
            <a:r>
              <a:rPr lang="en-US" dirty="0" err="1"/>
              <a:t>Eyal</a:t>
            </a:r>
            <a:r>
              <a:rPr lang="en-US" dirty="0"/>
              <a:t> Levin.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3956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Course "Introduction for the national security: a conceptual foundation" - </a:t>
            </a:r>
            <a:r>
              <a:rPr lang="en-US" dirty="0" smtClean="0"/>
              <a:t>questions </a:t>
            </a:r>
            <a:r>
              <a:rPr lang="en-US" dirty="0"/>
              <a:t>to </a:t>
            </a:r>
            <a:r>
              <a:rPr lang="en-US" dirty="0" smtClean="0"/>
              <a:t>aid critical thinking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With each lecturer, you should think about his personal prospect on the following issues:</a:t>
            </a:r>
          </a:p>
          <a:p>
            <a:r>
              <a:rPr lang="en-US" dirty="0"/>
              <a:t>What </a:t>
            </a:r>
            <a:r>
              <a:rPr lang="en-US" dirty="0" smtClean="0"/>
              <a:t>is the </a:t>
            </a:r>
            <a:r>
              <a:rPr lang="en-US" dirty="0"/>
              <a:t>concept of national security </a:t>
            </a:r>
            <a:r>
              <a:rPr lang="en-US" dirty="0" smtClean="0"/>
              <a:t>the speaker holds? </a:t>
            </a:r>
            <a:r>
              <a:rPr lang="en-US" dirty="0"/>
              <a:t>(What it does and does not </a:t>
            </a:r>
            <a:r>
              <a:rPr lang="en-US" dirty="0" smtClean="0"/>
              <a:t>include)</a:t>
            </a:r>
            <a:endParaRPr lang="en-US" dirty="0"/>
          </a:p>
          <a:p>
            <a:r>
              <a:rPr lang="en-US" dirty="0"/>
              <a:t>National Security: For what? (Which interests and values does it </a:t>
            </a:r>
            <a:r>
              <a:rPr lang="en-US" dirty="0" smtClean="0"/>
              <a:t>promote, </a:t>
            </a:r>
            <a:r>
              <a:rPr lang="en-US" dirty="0"/>
              <a:t>or is </a:t>
            </a:r>
            <a:r>
              <a:rPr lang="en-US" dirty="0" smtClean="0"/>
              <a:t>it supposed </a:t>
            </a:r>
            <a:r>
              <a:rPr lang="en-US" dirty="0"/>
              <a:t>to protect)</a:t>
            </a:r>
          </a:p>
          <a:p>
            <a:r>
              <a:rPr lang="en-US" dirty="0"/>
              <a:t>National Security: How? (What </a:t>
            </a:r>
            <a:r>
              <a:rPr lang="en-US" dirty="0" smtClean="0"/>
              <a:t>power and influence does Israel have ?</a:t>
            </a:r>
            <a:r>
              <a:rPr lang="en-US" dirty="0" smtClean="0"/>
              <a:t> </a:t>
            </a:r>
            <a:r>
              <a:rPr lang="en-US" dirty="0"/>
              <a:t>Does, and how </a:t>
            </a:r>
            <a:r>
              <a:rPr lang="en-US" dirty="0" smtClean="0"/>
              <a:t>does, she use </a:t>
            </a:r>
            <a:r>
              <a:rPr lang="en-US" dirty="0"/>
              <a:t>them?)</a:t>
            </a:r>
          </a:p>
          <a:p>
            <a:r>
              <a:rPr lang="en-US" dirty="0"/>
              <a:t>National security and </a:t>
            </a:r>
            <a:r>
              <a:rPr lang="en-US" dirty="0" smtClean="0"/>
              <a:t>democracy </a:t>
            </a:r>
            <a:r>
              <a:rPr lang="en-US" dirty="0"/>
              <a:t>(Whether it relates to existing tensions and how does it react on that)</a:t>
            </a:r>
          </a:p>
          <a:p>
            <a:r>
              <a:rPr lang="en-US" dirty="0"/>
              <a:t>The role of strategy, and how it is done?</a:t>
            </a:r>
            <a:endParaRPr lang="he-IL" dirty="0"/>
          </a:p>
          <a:p>
            <a:r>
              <a:rPr lang="en-US" dirty="0" smtClean="0"/>
              <a:t>Decision-making </a:t>
            </a:r>
            <a:r>
              <a:rPr lang="en-US" dirty="0"/>
              <a:t>on national security.</a:t>
            </a:r>
            <a:endParaRPr lang="he-IL" dirty="0"/>
          </a:p>
          <a:p>
            <a:r>
              <a:rPr lang="en-US" dirty="0" smtClean="0"/>
              <a:t>The changes </a:t>
            </a:r>
            <a:r>
              <a:rPr lang="en-US" smtClean="0"/>
              <a:t>in the system </a:t>
            </a:r>
            <a:r>
              <a:rPr lang="en-US" dirty="0"/>
              <a:t>(global, regional, internal) and its impact on national security.</a:t>
            </a:r>
          </a:p>
          <a:p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7648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TM03457496[[fn=היסט]]</Template>
  <TotalTime>151</TotalTime>
  <Words>435</Words>
  <Application>Microsoft Office PowerPoint</Application>
  <PresentationFormat>מסך רחב</PresentationFormat>
  <Paragraphs>27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Corbel</vt:lpstr>
      <vt:lpstr>Miriam</vt:lpstr>
      <vt:lpstr>פרלקסה</vt:lpstr>
      <vt:lpstr> The Societal Axis – 44th Class</vt:lpstr>
      <vt:lpstr>מצגת של PowerPoint</vt:lpstr>
      <vt:lpstr>Course "Introduction for the national security: a conceptual foundation" - questions to aid critical thinking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החברתי – מחזור מ"ד</dc:title>
  <dc:creator>m</dc:creator>
  <cp:lastModifiedBy>m</cp:lastModifiedBy>
  <cp:revision>28</cp:revision>
  <dcterms:created xsi:type="dcterms:W3CDTF">2016-08-24T05:54:22Z</dcterms:created>
  <dcterms:modified xsi:type="dcterms:W3CDTF">2016-09-05T05:14:51Z</dcterms:modified>
</cp:coreProperties>
</file>