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68" r:id="rId2"/>
    <p:sldId id="263" r:id="rId3"/>
    <p:sldId id="291" r:id="rId4"/>
    <p:sldId id="292" r:id="rId5"/>
    <p:sldId id="267" r:id="rId6"/>
    <p:sldId id="285" r:id="rId7"/>
    <p:sldId id="286" r:id="rId8"/>
    <p:sldId id="282" r:id="rId9"/>
    <p:sldId id="270" r:id="rId10"/>
    <p:sldId id="288" r:id="rId11"/>
    <p:sldId id="274" r:id="rId12"/>
    <p:sldId id="290" r:id="rId13"/>
    <p:sldId id="261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3959" initials="u" lastIdx="1" clrIdx="0">
    <p:extLst>
      <p:ext uri="{19B8F6BF-5375-455C-9EA6-DF929625EA0E}">
        <p15:presenceInfo xmlns:p15="http://schemas.microsoft.com/office/powerpoint/2012/main" xmlns="" userId="u2395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574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-126" y="-138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hart>
    <c:autoTitleDeleted val="1"/>
    <c:plotArea>
      <c:layout>
        <c:manualLayout>
          <c:layoutTarget val="inner"/>
          <c:xMode val="edge"/>
          <c:yMode val="edge"/>
          <c:x val="0.26827258667933312"/>
          <c:y val="0.10593744497592669"/>
          <c:w val="0.4481163673179705"/>
          <c:h val="0.89406255502407339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5"/>
                <c:pt idx="0">
                  <c:v>0</c:v>
                </c:pt>
                <c:pt idx="1">
                  <c:v>14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A-4B35-93B2-6A06DCBBC480}"/>
            </c:ext>
          </c:extLst>
        </c:ser>
        <c:ser>
          <c:idx val="1"/>
          <c:order val="1"/>
          <c:tx>
            <c:strRef>
              <c:f>גיליון1!#REF!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גיליון1!$C$1:$C$5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4A-4B35-93B2-6A06DCBBC480}"/>
            </c:ext>
          </c:extLst>
        </c:ser>
        <c:ser>
          <c:idx val="2"/>
          <c:order val="2"/>
          <c:tx>
            <c:strRef>
              <c:f>גיליון1!#REF!</c:f>
              <c:strCache>
                <c:ptCount val="1"/>
                <c:pt idx="0">
                  <c:v>עמודה2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גיליון1!$D$1:$D$5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4A-4B35-93B2-6A06DCBBC480}"/>
            </c:ext>
          </c:extLst>
        </c:ser>
        <c:ser>
          <c:idx val="3"/>
          <c:order val="3"/>
          <c:tx>
            <c:strRef>
              <c:f>גיליון1!#REF!</c:f>
              <c:strCache>
                <c:ptCount val="1"/>
                <c:pt idx="0">
                  <c:v>עמודה3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גיליון1!$E$1:$E$5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4A-4B35-93B2-6A06DCBBC480}"/>
            </c:ext>
          </c:extLst>
        </c:ser>
        <c:ser>
          <c:idx val="4"/>
          <c:order val="4"/>
          <c:tx>
            <c:strRef>
              <c:f>גיליון1!#REF!</c:f>
              <c:strCache>
                <c:ptCount val="1"/>
                <c:pt idx="0">
                  <c:v>עמודה4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DBBC-443B-8301-51687B19CE5D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DBBC-443B-8301-51687B19CE5D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DBBC-443B-8301-51687B19CE5D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DBBC-443B-8301-51687B19CE5D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DBBC-443B-8301-51687B19CE5D}"/>
              </c:ext>
            </c:extLst>
          </c:dPt>
          <c:cat>
            <c:strRef>
              <c:f>גיליון1!$A$2:$A$5</c:f>
              <c:strCache>
                <c:ptCount val="5"/>
                <c:pt idx="1">
                  <c:v>צבאי-גרעיני</c:v>
                </c:pt>
                <c:pt idx="2">
                  <c:v>כלכלי</c:v>
                </c:pt>
                <c:pt idx="3">
                  <c:v>דתי אזורי</c:v>
                </c:pt>
                <c:pt idx="4">
                  <c:v>מתח מעצמתי והשפעה אזורית</c:v>
                </c:pt>
              </c:strCache>
            </c:strRef>
          </c:cat>
          <c:val>
            <c:numRef>
              <c:f>גיליון1!$F$1:$F$5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4A-4B35-93B2-6A06DCBBC480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9T19:32:34.288" idx="1">
    <p:pos x="767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0.39929</cdr:x>
      <cdr:y>0.1723</cdr:y>
    </cdr:from>
    <cdr:to>
      <cdr:x>0.47516</cdr:x>
      <cdr:y>0.28134</cdr:y>
    </cdr:to>
    <cdr:pic>
      <cdr:nvPicPr>
        <cdr:cNvPr id="2" name="Picture 2" descr="×ª××¦××ª ×ª××× × ×¢×××¨ ××¡××¨ ××©××¢×">
          <a:extLst xmlns:a="http://schemas.openxmlformats.org/drawingml/2006/main">
            <a:ext uri="{FF2B5EF4-FFF2-40B4-BE49-F238E27FC236}">
              <a16:creationId xmlns:a16="http://schemas.microsoft.com/office/drawing/2014/main" xmlns="" id="{E709E90E-F799-4408-830D-ED2D0E58AE5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hqprint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3933" r="3496"/>
        <a:stretch xmlns:a="http://schemas.openxmlformats.org/drawingml/2006/main"/>
      </cdr:blipFill>
      <cdr:spPr bwMode="auto">
        <a:xfrm xmlns:a="http://schemas.openxmlformats.org/drawingml/2006/main">
          <a:off x="4163030" y="729237"/>
          <a:ext cx="791108" cy="461487"/>
        </a:xfrm>
        <a:prstGeom xmlns:a="http://schemas.openxmlformats.org/drawingml/2006/main" prst="rect">
          <a:avLst/>
        </a:prstGeom>
        <a:ln xmlns:a="http://schemas.openxmlformats.org/drawingml/2006/main" w="38100" cap="sq">
          <a:solidFill>
            <a:srgbClr val="000000"/>
          </a:solidFill>
          <a:prstDash val="solid"/>
          <a:miter lim="800000"/>
        </a:ln>
        <a:effectLst xmlns:a="http://schemas.openxmlformats.org/drawingml/2006/main">
          <a:outerShdw blurRad="50800" dist="38100" dir="2700000" algn="tl" rotWithShape="0">
            <a:srgbClr val="000000">
              <a:alpha val="43000"/>
            </a:srgbClr>
          </a:outerShdw>
        </a:effectLst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FEA7D6-6413-44A2-9AFE-081BA469DCC4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8EE997-7AFE-4912-8ED2-66F8B434B9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1675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Symbol" panose="05050102010706020507" pitchFamily="18" charset="2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he-IL" smtClean="0">
                <a:latin typeface="Symbol" panose="05050102010706020507" pitchFamily="18" charset="2"/>
              </a:rPr>
              <a:pPr/>
              <a:t>1</a:t>
            </a:fld>
            <a:endParaRPr lang="he-IL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87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827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5EC9A40-8FC1-4F68-8F71-B09966A2D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95997F7C-22CE-48E6-A97B-631EFF8D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03EB61D-DE49-4F99-954B-7F15B412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510C126-E582-493F-A4B2-65A3B0C9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2F093E9-76C4-4841-92CC-7746E51F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2937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938B18D-9D09-42CF-B857-E31EC71D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4BAA2534-1931-46EC-8F5F-907B525BF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696CC28E-5F47-4CD5-B6EA-20970C2A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7D2A99F-FECE-46D8-8D54-B22761BB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4329FFF-1886-45DB-A9B3-87D41621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463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2118C358-977F-480E-A3A6-2A36FE71C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FC80EB97-F5B6-498B-B5A8-1AC8430FA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9133DB5-4B54-438E-B669-177BB40C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054CD38-3C5A-44E4-B02A-D2FAEAA7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3247301-98B9-42BF-9085-A869431E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4791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ודה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של תמונה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הוסף או גרור ושחרר את התמונה שלך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252000" tIns="180000" rIns="180000" bIns="180000" rtlCol="1" anchor="t">
            <a:noAutofit/>
          </a:bodyPr>
          <a:lstStyle>
            <a:lvl1pPr algn="l" rtl="1">
              <a:defRPr lang="en-ZA" sz="6000" b="1" spc="-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 rtl="1"/>
            <a:r>
              <a:rPr lang="he-IL" noProof="0" dirty="0"/>
              <a:t>תודה</a:t>
            </a:r>
          </a:p>
        </p:txBody>
      </p:sp>
      <p:sp>
        <p:nvSpPr>
          <p:cNvPr id="9" name="מציין מיקום טקסט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שם מלא</a:t>
            </a:r>
          </a:p>
        </p:txBody>
      </p:sp>
      <p:sp>
        <p:nvSpPr>
          <p:cNvPr id="10" name="מציין מיקום טקסט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מספר טלפון</a:t>
            </a:r>
          </a:p>
        </p:txBody>
      </p:sp>
      <p:sp>
        <p:nvSpPr>
          <p:cNvPr id="11" name="מציין מיקום טקסט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דואר אלקטרוני או נקודת אחיזה במדיה חברתית</a:t>
            </a:r>
          </a:p>
        </p:txBody>
      </p:sp>
      <p:sp>
        <p:nvSpPr>
          <p:cNvPr id="12" name="מציין מיקום טקסט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lIns="72000" rIns="72000" rtlCol="1" anchor="ctr"/>
          <a:lstStyle>
            <a:lvl1pPr marL="0" indent="0" algn="r" rtl="1">
              <a:buNone/>
              <a:defRPr sz="11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he-IL" noProof="0" dirty="0"/>
              <a:t>אתר האינטרנט של החברה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he-IL" noProof="0" smtClean="0"/>
              <a:pPr/>
              <a:t>‹#›</a:t>
            </a:fld>
            <a:endParaRPr lang="he-IL" noProof="0"/>
          </a:p>
        </p:txBody>
      </p:sp>
    </p:spTree>
    <p:extLst>
      <p:ext uri="{BB962C8B-B14F-4D97-AF65-F5344CB8AC3E}">
        <p14:creationId xmlns:p14="http://schemas.microsoft.com/office/powerpoint/2010/main" xmlns="" val="38752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שקופית כותרת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מציין מיקום של תמונה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 dirty="0"/>
              <a:t>הוסף או גרור ושחרר את התמונה שלך כאן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4500" b="1" spc="-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 rtl="1"/>
            <a:r>
              <a:rPr lang="he-IL" noProof="0" dirty="0"/>
              <a:t>לחץ כדי לערוך את כותרת המצגת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1">
            <a:noAutofit/>
          </a:bodyPr>
          <a:lstStyle>
            <a:lvl1pPr marL="0" indent="0" algn="r" rtl="1">
              <a:buNone/>
              <a:defRPr lang="en-Z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6700" lvl="0" indent="-266700" algn="ctr" rtl="1"/>
            <a:r>
              <a:rPr lang="he-IL" noProof="0" smtClean="0"/>
              <a:t>לחץ כדי לערוך סגנון כותרת משנה של תבנית בסיס</a:t>
            </a:r>
            <a:endParaRPr lang="he-IL" noProof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80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509AC68-93A9-4D8C-9E31-C5D5FB9D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B6BEEB5F-80D9-4245-8AEA-F37421310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4965697-68DE-499D-85DB-1462E8FE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A27948D-BD4B-4062-B463-F45CB958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44E6EFA-3AF7-484C-A3EF-70608C8D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177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2BE730A-A98E-4FE6-A7F7-E1F4E80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2AC3A50B-C635-44A5-BF36-727F918F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DA4964D-9AE0-46F2-ABA0-95B17C83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A966E064-A163-4995-883A-BAB5562F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BFC6221-0479-468B-9B73-9EFE2DC4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5350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6D2B7A0-5C19-4ED6-9424-080C0470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8E65DC9-601E-4EA2-A841-375E23914C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1FD61206-9BBA-4465-AA00-80E79BE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0F2692B-D28B-4634-A983-A4D93D0C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6E32FE81-A399-482D-9D79-4A28DA20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D8A36E0-F48C-4412-97F1-0ABD8870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655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0177C8E-6D5F-4979-9E44-8A1E524B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098B4C9-A325-4685-9CB7-49A719476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16850B96-4369-4180-A3FB-56847220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E6E5804C-FD23-45C7-9745-A56395104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D9FC6457-C87C-4989-81D6-2325367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A2DF368E-D130-4F45-BDAE-222F77CF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6D9A6E2C-87E1-4CFB-8EB4-10711887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BCD9376-7618-4856-8D65-A930BDDD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370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66B54F4-FD11-44CF-9345-E5611C33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01430EC7-59F8-47E0-84D2-5C20D2F2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2F0903E5-F1BA-4F09-8410-CDD94B6D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5019F68B-13CB-4732-86F6-1DB93FC0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074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CE60C21B-FBBE-44E5-A949-A56ADD99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5FCD2A0D-BA46-481E-A8B9-F0BEAE6F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6298BB75-FF7F-48D1-AB19-00CD703D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8628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D45EE3A-C4B3-49AD-A57C-2B085D3F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78FF7C6C-379A-493E-A3EC-3C44882AD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4F179FC9-6903-4CA7-A96F-B3ED69EF9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117D8152-5D7F-489E-AF34-9B707FC1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688931B-EE45-41B6-8D72-A27D80E9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10215959-C563-4606-BBF7-CD37D92D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03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8A083B8-DEAA-4BBE-9A6C-179301C7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85456B8C-6D36-4FCE-A788-5F320E721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E94E229-0ACF-409B-9F58-F682328E3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F6BE1516-08C7-4E4E-B8FC-1B6819CB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60111277-0AFC-44E1-BD11-1EC0D58B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A1531CC6-6CA4-43C8-A9C6-571881C6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3584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C45878F6-5D00-4912-83E5-77E1CB19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EB01DAC7-AD75-4527-AE06-F173E9D1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5662BEBF-1135-4B24-95BE-017A2B2E0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EAA9-45E5-4926-A30A-E23A963C0619}" type="datetimeFigureOut">
              <a:rPr lang="he-IL" smtClean="0"/>
              <a:pPr/>
              <a:t>ד'/שבט/תשע"ט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1CA94CB-B1A4-4C69-8465-AAB54733B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D052D14-3C4A-4665-B268-C03CB8979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D079-DC66-44A2-A563-8D733EF1D4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8425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מציין מיקום של תמונה 11" descr="ידיים אוחזות זו בזו במעגל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1387" y="2899949"/>
            <a:ext cx="4740613" cy="1696839"/>
          </a:xfrm>
        </p:spPr>
        <p:txBody>
          <a:bodyPr rtlCol="1"/>
          <a:lstStyle/>
          <a:p>
            <a:pPr algn="ctr" rtl="1"/>
            <a:r>
              <a:rPr lang="en-US" sz="4800" dirty="0" smtClean="0"/>
              <a:t>Strategy</a:t>
            </a:r>
            <a:br>
              <a:rPr lang="en-US" sz="4800" dirty="0" smtClean="0"/>
            </a:br>
            <a:r>
              <a:rPr lang="en-US" sz="4800" dirty="0" smtClean="0"/>
              <a:t>Northern Arena</a:t>
            </a:r>
            <a:endParaRPr lang="he-IL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90B216B-7167-4DF8-9709-DA3D673863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763" y="5187126"/>
            <a:ext cx="1595061" cy="1485529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07C6EC23-30A6-480F-963B-8C23EE718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0469" y="319607"/>
            <a:ext cx="1331369" cy="16968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830" y="2090918"/>
            <a:ext cx="1768948" cy="164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89223" y="92897"/>
            <a:ext cx="2493415" cy="154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5" y="3881805"/>
            <a:ext cx="1531938" cy="244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×ª××¦××ª ×ª××× × ×¢×××¨ ××××××¨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830" y="243255"/>
            <a:ext cx="1673225" cy="124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4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xmlns="" id="{F97BA49B-98EA-4F04-A956-30FAC5C5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7649379"/>
              </p:ext>
            </p:extLst>
          </p:nvPr>
        </p:nvGraphicFramePr>
        <p:xfrm>
          <a:off x="-2669" y="61354"/>
          <a:ext cx="10426161" cy="423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1522404F-FA21-487D-A013-8F1EC38B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8684" y="2952829"/>
            <a:ext cx="581728" cy="581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FB94271D-E270-4903-B005-2094A3BB3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46514" y="2052288"/>
            <a:ext cx="576516" cy="57651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xmlns="" id="{271B0E65-F4E0-4FC2-8C4B-736E5BEA08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7726" y="1154102"/>
            <a:ext cx="705353" cy="705353"/>
          </a:xfrm>
          <a:prstGeom prst="rect">
            <a:avLst/>
          </a:prstGeom>
        </p:spPr>
      </p:pic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xmlns="" id="{19337DF5-8E23-4913-82FC-A80CE7F97978}"/>
              </a:ext>
            </a:extLst>
          </p:cNvPr>
          <p:cNvSpPr/>
          <p:nvPr/>
        </p:nvSpPr>
        <p:spPr>
          <a:xfrm>
            <a:off x="4196491" y="353455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ECONOMIC</a:t>
            </a:r>
            <a:endParaRPr lang="he-IL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xmlns="" id="{60FF4991-95A4-4966-BEE7-52B048E214FF}"/>
              </a:ext>
            </a:extLst>
          </p:cNvPr>
          <p:cNvSpPr/>
          <p:nvPr/>
        </p:nvSpPr>
        <p:spPr>
          <a:xfrm>
            <a:off x="5279644" y="175932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</a:t>
            </a:r>
            <a:endParaRPr lang="he-IL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מלבן: פינות מעוגלות 16">
            <a:extLst>
              <a:ext uri="{FF2B5EF4-FFF2-40B4-BE49-F238E27FC236}">
                <a16:creationId xmlns:a16="http://schemas.microsoft.com/office/drawing/2014/main" xmlns="" id="{FD413A4F-D8DF-49C7-A852-DF4E47884935}"/>
              </a:ext>
            </a:extLst>
          </p:cNvPr>
          <p:cNvSpPr/>
          <p:nvPr/>
        </p:nvSpPr>
        <p:spPr>
          <a:xfrm>
            <a:off x="3048156" y="2560637"/>
            <a:ext cx="1518373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RELIGIOUS</a:t>
            </a:r>
            <a:endParaRPr lang="he-IL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xmlns="" id="{A388BC1D-F1A0-4DA4-A0BA-58BDAADE10AE}"/>
              </a:ext>
            </a:extLst>
          </p:cNvPr>
          <p:cNvSpPr/>
          <p:nvPr/>
        </p:nvSpPr>
        <p:spPr>
          <a:xfrm>
            <a:off x="3700863" y="1365324"/>
            <a:ext cx="1653457" cy="6251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SUPWEPOWER TENSION AND REGIONAL INFLUENCE</a:t>
            </a:r>
            <a:endParaRPr lang="he-IL" sz="12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214" y="2228368"/>
            <a:ext cx="2664965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</a:t>
            </a:r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mphasizing the Shiite-Sunni friction</a:t>
            </a:r>
          </a:p>
          <a:p>
            <a:pPr algn="ctr"/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Influencing the moderate Sunni states to return Syria to the Arab League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214" y="182287"/>
            <a:ext cx="328024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Bringing the dominant players on board for actions that contribute the interest of taking Iran out and returning Hezbollah to Lebanon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7777" y="4133214"/>
            <a:ext cx="3928833" cy="13203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Continuing American sanctions on Iran and Hezbollah</a:t>
            </a:r>
            <a:endParaRPr lang="he-IL" sz="14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</a:t>
            </a: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ran and Hezbollah in Syria harm the stability and the Russian economic interest</a:t>
            </a:r>
            <a:endParaRPr lang="he-IL" sz="1400" b="1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71450" lvl="1" indent="-171450" algn="just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</a:t>
            </a: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romoting the gas project of Lebanon</a:t>
            </a:r>
            <a:endParaRPr lang="he-IL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3370" y="706795"/>
            <a:ext cx="1888606" cy="9787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aking a risk and attacking in the Lebanon and Syria arenas</a:t>
            </a:r>
            <a:endParaRPr lang="he-IL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36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P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reliminary Strategy 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25" y="751500"/>
            <a:ext cx="11048246" cy="2811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Transitioning 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from an operation in a chaotic system to an operation in a stabilizing arena through intervention and influence. </a:t>
            </a:r>
            <a:r>
              <a:rPr lang="en-US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Copying the center of mass 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from a clear military system to a combined system, which relies on military actions while taking risks (including in Lebanon) and actions: economic and political – diplomatic, in order to restraint Iran from establishing in Syria and neutralizing Hezbollah’s arming with a tiebreaker weapon, in face of the </a:t>
            </a:r>
            <a:r>
              <a:rPr lang="en-US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window of opportunities</a:t>
            </a:r>
            <a:r>
              <a:rPr lang="en-US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 that currently opened up.</a:t>
            </a: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7" name="Picture 3" descr="C:\Users\u45414\Desktop\ללא שם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085" y="3355976"/>
            <a:ext cx="6299199" cy="3320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06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0447" y="1330036"/>
            <a:ext cx="11534502" cy="5201393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120000"/>
              </a:lnSpc>
            </a:pPr>
            <a:r>
              <a:rPr lang="en-US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The importance of aligning and synchronizing the knowledge between the team personnel </a:t>
            </a:r>
            <a:endParaRPr lang="he-IL" sz="3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 rtl="0">
              <a:lnSpc>
                <a:spcPct val="120000"/>
              </a:lnSpc>
            </a:pPr>
            <a:r>
              <a:rPr lang="en-US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he-IL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 methodological process with intermediate stops that examine our position. </a:t>
            </a:r>
            <a:endParaRPr lang="he-IL" sz="3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just" rtl="0">
              <a:lnSpc>
                <a:spcPct val="120000"/>
              </a:lnSpc>
            </a:pPr>
            <a:r>
              <a:rPr lang="en-US" sz="3800" dirty="0" smtClean="0">
                <a:latin typeface="Gisha" panose="020B0502040204020203" pitchFamily="34" charset="-79"/>
                <a:cs typeface="Gisha" panose="020B0502040204020203" pitchFamily="34" charset="-79"/>
              </a:rPr>
              <a:t>Pairing people from different disciplines creates multiple opinions and development of knowledge in a broader sense. </a:t>
            </a:r>
            <a:endParaRPr lang="he-IL" sz="38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l" rtl="0">
              <a:lnSpc>
                <a:spcPct val="120000"/>
              </a:lnSpc>
              <a:buNone/>
            </a:pPr>
            <a:endParaRPr lang="he-IL" dirty="0" smtClean="0"/>
          </a:p>
          <a:p>
            <a:pPr marL="0" indent="0" algn="l" rtl="0">
              <a:buNone/>
            </a:pPr>
            <a:endParaRPr lang="he-IL" dirty="0" smtClean="0"/>
          </a:p>
          <a:p>
            <a:pPr algn="l" rtl="0"/>
            <a:endParaRPr lang="he-IL" dirty="0" smtClean="0"/>
          </a:p>
          <a:p>
            <a:pPr algn="l" rtl="0"/>
            <a:endParaRPr lang="he-IL" dirty="0"/>
          </a:p>
        </p:txBody>
      </p:sp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85465" y="329065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nsights from the Process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מציין מיקום של תמונה 31" descr="מחיאות כפיים">
            <a:extLst>
              <a:ext uri="{FF2B5EF4-FFF2-40B4-BE49-F238E27FC236}">
                <a16:creationId xmlns:a16="http://schemas.microsoft.com/office/drawing/2014/main" xmlns="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כותרת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7972" y="2798354"/>
            <a:ext cx="4494028" cy="1013684"/>
          </a:xfrm>
        </p:spPr>
        <p:txBody>
          <a:bodyPr rtlCol="1"/>
          <a:lstStyle/>
          <a:p>
            <a:pPr algn="r" rtl="1"/>
            <a:r>
              <a:rPr lang="en-US" dirty="0" smtClean="0"/>
              <a:t>T</a:t>
            </a:r>
            <a:r>
              <a:rPr lang="en-US" dirty="0" smtClean="0"/>
              <a:t>hank you</a:t>
            </a:r>
            <a:endParaRPr lang="he-IL" dirty="0"/>
          </a:p>
        </p:txBody>
      </p:sp>
      <p:sp>
        <p:nvSpPr>
          <p:cNvPr id="12" name="מציין מיקום של מספר שקופית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he-IL" smtClean="0"/>
              <a:pPr rtl="1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37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66884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Israel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323740"/>
              </p:ext>
            </p:extLst>
          </p:nvPr>
        </p:nvGraphicFramePr>
        <p:xfrm>
          <a:off x="289358" y="715057"/>
          <a:ext cx="5693229" cy="58771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88682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104547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90729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Ensuring security and stability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Strengthening Israeli deterrence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Avoiding a military conflict in high intensity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Harming Iran’s nuclear development capability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Purpose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Campaign between campaigns – international legitimacy and mediation led by the US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Creating a strategic space of conduct 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Ambiguity and reducing formal intervention in the arena</a:t>
                      </a:r>
                    </a:p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Logic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Preventing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Iranian establishment in Syria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Preventing the strengthening of Hezbollah with tiebreaker weapons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Postponing the next war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Goals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Removing the Iranian presence from the Golan Heights border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Attacking the weapons transfer axis 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Removing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the offensive capabilities from the enemy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Creating internal and external legitimacy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Targets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94870"/>
              </p:ext>
            </p:extLst>
          </p:nvPr>
        </p:nvGraphicFramePr>
        <p:xfrm>
          <a:off x="6194107" y="0"/>
          <a:ext cx="5997893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04978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492915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49293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2381545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US – a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friend. The main ally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Russia – FRN.  A relationship  with a changing nature, security coordination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Sunni states – friend. “under the table” cooperation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Iran – enemy. Consistently calls for the annihilation of Israel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Syria – enemy. Historic animosity. Separation of forces agreement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Affinities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1365419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Economic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power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American sanctions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Military power and deterrence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Capability of mediating between super-powers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Strengths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212751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The departure of the US and low function of international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forces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Lack of shared interests with the super-powers against the establishment of Iranian presence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Impatience of the public for a significant operation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The bully of the region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Weaknesses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34229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Routine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– total war. Walking on the line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Economic-military prices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Tensions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0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0"/>
            <a:ext cx="6166884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The Enemy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323740"/>
              </p:ext>
            </p:extLst>
          </p:nvPr>
        </p:nvGraphicFramePr>
        <p:xfrm>
          <a:off x="268093" y="927709"/>
          <a:ext cx="5693229" cy="54589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88682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104547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90729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Spreading and creating a </a:t>
                      </a:r>
                      <a:r>
                        <a:rPr lang="en-US" sz="1600" b="1" baseline="0" dirty="0" err="1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Shi’a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hegemony in the Middle East and the entire world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National defense and leadership survival </a:t>
                      </a:r>
                    </a:p>
                    <a:p>
                      <a:pPr algn="l" rtl="0">
                        <a:buFont typeface="Arial" pitchFamily="34" charset="0"/>
                        <a:buChar char="•"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Preserving and improving independence and space of conduct and maneuver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Purpose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1623946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Preserving and stabilizing the rule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no matter the price (Syria)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Fighting in all arenas (proxy) with soft measures (conscious) and hard measures (Iran)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From a local to a regional player (Hezbollah) </a:t>
                      </a:r>
                      <a:endParaRPr lang="en-US" sz="1600" b="1" dirty="0" smtClean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Logic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Creating a Shiite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continental hallway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Increasing regional influence and pushing the enemy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Creating regional deterrence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destabilizing hostile regimes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Goals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Creating multiple front lines for the enemies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Force build-up of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unconventional weapons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Accuracy project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Targets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94870"/>
              </p:ext>
            </p:extLst>
          </p:nvPr>
        </p:nvGraphicFramePr>
        <p:xfrm>
          <a:off x="6194107" y="567451"/>
          <a:ext cx="5997893" cy="5970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04978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492915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29316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2089416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Israel – a main enemy,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ideologically and physically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US – enemy. Combat. Sanctions. Nuclear.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Russia – FRN. Supports Assad. Interest. Current.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Arab states – Sunni enemy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An axis of shared interests alongside opposing  internal needs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Affinities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92502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Oil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military opponent considerable weapons and human resources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Strengths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1047825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 poor economic situation which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relies on Iranian economy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Disturbances with internal stability – multiple interest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Weaknesses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152683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Sunni-Shiite-Christian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Religious-secular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Economic-ideological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Preservation and establishing regime presence – Iranian/Hezbollah foothold </a:t>
                      </a:r>
                    </a:p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Tensions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0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3B19C39-091B-4468-83D1-F10C7DF3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996" y="0"/>
            <a:ext cx="6166884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The Super-powers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xmlns="" id="{A2F88832-30BC-4997-B226-BA45A88A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323740"/>
              </p:ext>
            </p:extLst>
          </p:nvPr>
        </p:nvGraphicFramePr>
        <p:xfrm>
          <a:off x="268093" y="927709"/>
          <a:ext cx="5693229" cy="44707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88682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104547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90729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791419">
                <a:tc>
                  <a:txBody>
                    <a:bodyPr/>
                    <a:lstStyle/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First power – economic imperialism </a:t>
                      </a:r>
                    </a:p>
                    <a:p>
                      <a:pPr algn="l" rtl="0">
                        <a:buFont typeface="Arial" pitchFamily="34" charset="0"/>
                        <a:buNone/>
                      </a:pP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Support of  a protégé for governmental stability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Purpose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1367346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Regional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control and political and economic influence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Preserving a supervised tension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Logical sufficiency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Fair mediator that enhances dependence   </a:t>
                      </a:r>
                      <a:endParaRPr lang="en-US" sz="1600" b="1" dirty="0" smtClean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Logic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638083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Foreign policy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in favor of economic interests while using minimum resources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Fighting Islamic terror – harming interests and their home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Goals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608784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Preserving dominance and dependency of other players 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Leading interests – leading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and not being led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Targets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  <p:graphicFrame>
        <p:nvGraphicFramePr>
          <p:cNvPr id="5" name="מציין מיקום תוכן 3">
            <a:extLst>
              <a:ext uri="{FF2B5EF4-FFF2-40B4-BE49-F238E27FC236}">
                <a16:creationId xmlns:a16="http://schemas.microsoft.com/office/drawing/2014/main" xmlns="" id="{65D590F3-96A2-4A41-BC63-A5B59C8AC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594870"/>
              </p:ext>
            </p:extLst>
          </p:nvPr>
        </p:nvGraphicFramePr>
        <p:xfrm>
          <a:off x="6257902" y="965119"/>
          <a:ext cx="5650563" cy="54360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4101">
                  <a:extLst>
                    <a:ext uri="{9D8B030D-6E8A-4147-A177-3AD203B41FA5}">
                      <a16:colId xmlns:a16="http://schemas.microsoft.com/office/drawing/2014/main" xmlns="" val="2601084578"/>
                    </a:ext>
                  </a:extLst>
                </a:gridCol>
                <a:gridCol w="1406462">
                  <a:extLst>
                    <a:ext uri="{9D8B030D-6E8A-4147-A177-3AD203B41FA5}">
                      <a16:colId xmlns:a16="http://schemas.microsoft.com/office/drawing/2014/main" xmlns="" val="3462048997"/>
                    </a:ext>
                  </a:extLst>
                </a:gridCol>
              </a:tblGrid>
              <a:tr h="329316"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662251120"/>
                  </a:ext>
                </a:extLst>
              </a:tr>
              <a:tr h="1585288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FRN for the entire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arena – friendship imbued with interests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Every power takes a protégé. US – Israel. RU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Shiite axis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The powers are each other’s enemies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Terror organizations - enemy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Affinities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8099538"/>
                  </a:ext>
                </a:extLst>
              </a:tr>
              <a:tr h="92502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Superpower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– military, political and economic power </a:t>
                      </a:r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Strengths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743871"/>
                  </a:ext>
                </a:extLst>
              </a:tr>
              <a:tr h="1435406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Problematic image of leaders </a:t>
                      </a:r>
                    </a:p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An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 ally of fragile interests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Internal conflict of interests (between powers) </a:t>
                      </a:r>
                    </a:p>
                    <a:p>
                      <a:pPr algn="l" rtl="0"/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Governmental stability (US) </a:t>
                      </a:r>
                    </a:p>
                    <a:p>
                      <a:pPr algn="l" rtl="0"/>
                      <a:endParaRPr lang="en-US" sz="1600" b="1" baseline="0" dirty="0" smtClean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lvl="1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Weaknesses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26825393"/>
                  </a:ext>
                </a:extLst>
              </a:tr>
              <a:tr h="551486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Internal</a:t>
                      </a:r>
                      <a:r>
                        <a:rPr lang="en-US" sz="1600" b="1" baseline="0" dirty="0" smtClean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: Russia-US</a:t>
                      </a:r>
                    </a:p>
                    <a:p>
                      <a:pPr algn="l" rtl="0"/>
                      <a:endParaRPr lang="he-IL" sz="1600" b="1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Tensions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effectLst/>
                        <a:latin typeface="Gisha" panose="020B0502040204020203" pitchFamily="34" charset="-79"/>
                        <a:ea typeface="+mn-ea"/>
                        <a:cs typeface="Gisha" panose="020B0502040204020203" pitchFamily="34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8493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0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קבוצה 178"/>
          <p:cNvGrpSpPr/>
          <p:nvPr/>
        </p:nvGrpSpPr>
        <p:grpSpPr>
          <a:xfrm>
            <a:off x="2184866" y="1003832"/>
            <a:ext cx="9220024" cy="5478860"/>
            <a:chOff x="2188553" y="966163"/>
            <a:chExt cx="9220024" cy="5478860"/>
          </a:xfrm>
        </p:grpSpPr>
        <p:pic>
          <p:nvPicPr>
            <p:cNvPr id="4" name="Picture 10" descr="תוצאת תמונה עבור פוטין">
              <a:extLst>
                <a:ext uri="{FF2B5EF4-FFF2-40B4-BE49-F238E27FC236}">
                  <a16:creationId xmlns:a16="http://schemas.microsoft.com/office/drawing/2014/main" xmlns="" id="{59BB64E7-916D-4E8D-90F6-FE9F0665A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53" y="1833159"/>
              <a:ext cx="1247434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תוצאת תמונה עבור ביבי נתניהו">
              <a:extLst>
                <a:ext uri="{FF2B5EF4-FFF2-40B4-BE49-F238E27FC236}">
                  <a16:creationId xmlns:a16="http://schemas.microsoft.com/office/drawing/2014/main" xmlns="" id="{BFF7A7B1-4123-4994-946D-81DDED2DE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478" y="5081367"/>
              <a:ext cx="1247433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תוצאת תמונה עבור כוח קודס">
              <a:extLst>
                <a:ext uri="{FF2B5EF4-FFF2-40B4-BE49-F238E27FC236}">
                  <a16:creationId xmlns:a16="http://schemas.microsoft.com/office/drawing/2014/main" xmlns="" id="{359D41BB-696C-4F5C-913D-B2BC7FF34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379" y="996261"/>
              <a:ext cx="1213407" cy="829016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תוצאת תמונה עבור טראמפ">
              <a:extLst>
                <a:ext uri="{FF2B5EF4-FFF2-40B4-BE49-F238E27FC236}">
                  <a16:creationId xmlns:a16="http://schemas.microsoft.com/office/drawing/2014/main" xmlns="" id="{B4F1CECB-9DBE-4F7C-9EBF-C797922C7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554" y="5545023"/>
              <a:ext cx="1381586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תוצאת תמונה עבור חסן נסראללה">
              <a:extLst>
                <a:ext uri="{FF2B5EF4-FFF2-40B4-BE49-F238E27FC236}">
                  <a16:creationId xmlns:a16="http://schemas.microsoft.com/office/drawing/2014/main" xmlns="" id="{8781C545-DFC0-4515-A584-6EC8FBD47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6092" y="3396981"/>
              <a:ext cx="1360279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תוצאת תמונה עבור בשאר אסד">
              <a:extLst>
                <a:ext uri="{FF2B5EF4-FFF2-40B4-BE49-F238E27FC236}">
                  <a16:creationId xmlns:a16="http://schemas.microsoft.com/office/drawing/2014/main" xmlns="" id="{0B74AB8C-EB60-40F3-A4F5-EC41D0AB9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348" y="2969962"/>
              <a:ext cx="1287022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×ª××¦××ª ×ª××× × ×¢×××¨ ××¨××××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050" y="966163"/>
              <a:ext cx="1180659" cy="900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×ª××¦××ª ×ª××× × ×¢×××¨ ×¡×¢× ××¨××¨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947" y="5397890"/>
              <a:ext cx="1403328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×ª××¦××ª ×ª××× × ×¢×××¨ ×× ×¡××××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7153" y="1746674"/>
              <a:ext cx="1461424" cy="864000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מחבר חץ ישר 14"/>
            <p:cNvCxnSpPr>
              <a:cxnSpLocks/>
            </p:cNvCxnSpPr>
            <p:nvPr/>
          </p:nvCxnSpPr>
          <p:spPr>
            <a:xfrm flipV="1">
              <a:off x="3658755" y="5505585"/>
              <a:ext cx="2417841" cy="361239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/>
            <p:cNvCxnSpPr>
              <a:cxnSpLocks/>
            </p:cNvCxnSpPr>
            <p:nvPr/>
          </p:nvCxnSpPr>
          <p:spPr>
            <a:xfrm flipH="1">
              <a:off x="2796591" y="2855239"/>
              <a:ext cx="1" cy="25008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>
              <a:cxnSpLocks/>
            </p:cNvCxnSpPr>
            <p:nvPr/>
          </p:nvCxnSpPr>
          <p:spPr>
            <a:xfrm>
              <a:off x="7484468" y="5668866"/>
              <a:ext cx="2367375" cy="2850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21"/>
            <p:cNvCxnSpPr/>
            <p:nvPr/>
          </p:nvCxnSpPr>
          <p:spPr>
            <a:xfrm>
              <a:off x="10573445" y="2621153"/>
              <a:ext cx="406" cy="66037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cxnSpLocks/>
            </p:cNvCxnSpPr>
            <p:nvPr/>
          </p:nvCxnSpPr>
          <p:spPr>
            <a:xfrm flipV="1">
              <a:off x="6353760" y="1435339"/>
              <a:ext cx="1666142" cy="2583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מחבר חץ ישר 34"/>
            <p:cNvCxnSpPr/>
            <p:nvPr/>
          </p:nvCxnSpPr>
          <p:spPr>
            <a:xfrm flipV="1">
              <a:off x="7564698" y="2334978"/>
              <a:ext cx="2341438" cy="864938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>
              <a:cxnSpLocks/>
            </p:cNvCxnSpPr>
            <p:nvPr/>
          </p:nvCxnSpPr>
          <p:spPr>
            <a:xfrm flipV="1">
              <a:off x="7568712" y="4067842"/>
              <a:ext cx="2283131" cy="11708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/>
            <p:nvPr/>
          </p:nvCxnSpPr>
          <p:spPr>
            <a:xfrm>
              <a:off x="6808976" y="3910438"/>
              <a:ext cx="12966" cy="105535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חץ ישר 44"/>
            <p:cNvCxnSpPr>
              <a:cxnSpLocks/>
            </p:cNvCxnSpPr>
            <p:nvPr/>
          </p:nvCxnSpPr>
          <p:spPr>
            <a:xfrm flipH="1">
              <a:off x="3029867" y="1891528"/>
              <a:ext cx="2144335" cy="351324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חץ ישר 48"/>
            <p:cNvCxnSpPr>
              <a:cxnSpLocks/>
            </p:cNvCxnSpPr>
            <p:nvPr/>
          </p:nvCxnSpPr>
          <p:spPr>
            <a:xfrm flipV="1">
              <a:off x="3508531" y="1698234"/>
              <a:ext cx="1570247" cy="33868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מחבר חץ ישר 51"/>
            <p:cNvCxnSpPr>
              <a:cxnSpLocks/>
            </p:cNvCxnSpPr>
            <p:nvPr/>
          </p:nvCxnSpPr>
          <p:spPr>
            <a:xfrm>
              <a:off x="3376141" y="2663397"/>
              <a:ext cx="2741745" cy="703839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מחבר חץ ישר 54"/>
            <p:cNvCxnSpPr>
              <a:cxnSpLocks/>
            </p:cNvCxnSpPr>
            <p:nvPr/>
          </p:nvCxnSpPr>
          <p:spPr>
            <a:xfrm>
              <a:off x="3117233" y="2813028"/>
              <a:ext cx="3024434" cy="2598587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H="1">
              <a:off x="7166542" y="1747431"/>
              <a:ext cx="1087170" cy="1132276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>
              <a:cxnSpLocks/>
            </p:cNvCxnSpPr>
            <p:nvPr/>
          </p:nvCxnSpPr>
          <p:spPr>
            <a:xfrm flipV="1">
              <a:off x="7190374" y="1969981"/>
              <a:ext cx="1514966" cy="298740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/>
            <p:cNvCxnSpPr/>
            <p:nvPr/>
          </p:nvCxnSpPr>
          <p:spPr>
            <a:xfrm flipV="1">
              <a:off x="7362818" y="1867268"/>
              <a:ext cx="1093461" cy="11209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cxnSpLocks/>
            </p:cNvCxnSpPr>
            <p:nvPr/>
          </p:nvCxnSpPr>
          <p:spPr>
            <a:xfrm>
              <a:off x="6064690" y="1873638"/>
              <a:ext cx="744285" cy="9762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Emergent System – Preliminary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43" name="מחבר חץ ישר 142"/>
          <p:cNvCxnSpPr/>
          <p:nvPr/>
        </p:nvCxnSpPr>
        <p:spPr>
          <a:xfrm flipH="1">
            <a:off x="10518709" y="4353488"/>
            <a:ext cx="9142" cy="970355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מחבר חץ ישר 144"/>
          <p:cNvCxnSpPr/>
          <p:nvPr/>
        </p:nvCxnSpPr>
        <p:spPr>
          <a:xfrm>
            <a:off x="9600736" y="1505202"/>
            <a:ext cx="401583" cy="38632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מחבר חץ ישר 160"/>
          <p:cNvCxnSpPr/>
          <p:nvPr/>
        </p:nvCxnSpPr>
        <p:spPr>
          <a:xfrm flipH="1" flipV="1">
            <a:off x="7536850" y="3405272"/>
            <a:ext cx="2264677" cy="25195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מחבר חץ ישר 165"/>
          <p:cNvCxnSpPr>
            <a:cxnSpLocks/>
          </p:cNvCxnSpPr>
          <p:nvPr/>
        </p:nvCxnSpPr>
        <p:spPr>
          <a:xfrm>
            <a:off x="7633089" y="3600842"/>
            <a:ext cx="2167888" cy="2116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מחבר חץ ישר 174"/>
          <p:cNvCxnSpPr/>
          <p:nvPr/>
        </p:nvCxnSpPr>
        <p:spPr>
          <a:xfrm>
            <a:off x="7206801" y="3782151"/>
            <a:ext cx="2660181" cy="175544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xmlns="" id="{CAF618F7-A3A0-48B0-B62B-F37928A5DD6A}"/>
              </a:ext>
            </a:extLst>
          </p:cNvPr>
          <p:cNvCxnSpPr>
            <a:cxnSpLocks/>
          </p:cNvCxnSpPr>
          <p:nvPr/>
        </p:nvCxnSpPr>
        <p:spPr>
          <a:xfrm flipV="1">
            <a:off x="3547212" y="1635473"/>
            <a:ext cx="4504819" cy="673446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>
            <a:extLst>
              <a:ext uri="{FF2B5EF4-FFF2-40B4-BE49-F238E27FC236}">
                <a16:creationId xmlns:a16="http://schemas.microsoft.com/office/drawing/2014/main" xmlns="" id="{81CB7C2E-E80F-4662-9CB3-36D820224725}"/>
              </a:ext>
            </a:extLst>
          </p:cNvPr>
          <p:cNvCxnSpPr>
            <a:cxnSpLocks/>
          </p:cNvCxnSpPr>
          <p:nvPr/>
        </p:nvCxnSpPr>
        <p:spPr>
          <a:xfrm flipV="1">
            <a:off x="3498305" y="2196315"/>
            <a:ext cx="6326777" cy="32782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מחבר חץ ישר 77">
            <a:extLst>
              <a:ext uri="{FF2B5EF4-FFF2-40B4-BE49-F238E27FC236}">
                <a16:creationId xmlns:a16="http://schemas.microsoft.com/office/drawing/2014/main" xmlns="" id="{1C617801-8F08-4F90-828E-F550810A4FFB}"/>
              </a:ext>
            </a:extLst>
          </p:cNvPr>
          <p:cNvCxnSpPr>
            <a:cxnSpLocks/>
          </p:cNvCxnSpPr>
          <p:nvPr/>
        </p:nvCxnSpPr>
        <p:spPr>
          <a:xfrm flipV="1">
            <a:off x="3614624" y="6079175"/>
            <a:ext cx="6248671" cy="104178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מחבר חץ ישר 81">
            <a:extLst>
              <a:ext uri="{FF2B5EF4-FFF2-40B4-BE49-F238E27FC236}">
                <a16:creationId xmlns:a16="http://schemas.microsoft.com/office/drawing/2014/main" xmlns="" id="{A0D0072B-740E-4968-81D3-D8B8EBC62890}"/>
              </a:ext>
            </a:extLst>
          </p:cNvPr>
          <p:cNvCxnSpPr>
            <a:cxnSpLocks/>
          </p:cNvCxnSpPr>
          <p:nvPr/>
        </p:nvCxnSpPr>
        <p:spPr>
          <a:xfrm flipV="1">
            <a:off x="3445580" y="2550316"/>
            <a:ext cx="6494243" cy="3110391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מחבר חץ ישר 83">
            <a:extLst>
              <a:ext uri="{FF2B5EF4-FFF2-40B4-BE49-F238E27FC236}">
                <a16:creationId xmlns:a16="http://schemas.microsoft.com/office/drawing/2014/main" xmlns="" id="{0C8DA8C2-5D8D-4DF8-B627-0B5EFF6DD2D4}"/>
              </a:ext>
            </a:extLst>
          </p:cNvPr>
          <p:cNvCxnSpPr>
            <a:cxnSpLocks/>
          </p:cNvCxnSpPr>
          <p:nvPr/>
        </p:nvCxnSpPr>
        <p:spPr>
          <a:xfrm flipV="1">
            <a:off x="3586567" y="3926640"/>
            <a:ext cx="6196498" cy="18750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>
            <a:extLst>
              <a:ext uri="{FF2B5EF4-FFF2-40B4-BE49-F238E27FC236}">
                <a16:creationId xmlns:a16="http://schemas.microsoft.com/office/drawing/2014/main" xmlns="" id="{38189E5D-CF97-40FF-9AF5-46139577D057}"/>
              </a:ext>
            </a:extLst>
          </p:cNvPr>
          <p:cNvCxnSpPr>
            <a:cxnSpLocks/>
          </p:cNvCxnSpPr>
          <p:nvPr/>
        </p:nvCxnSpPr>
        <p:spPr>
          <a:xfrm>
            <a:off x="5690700" y="2035339"/>
            <a:ext cx="726670" cy="310251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מחבר חץ ישר 92">
            <a:extLst>
              <a:ext uri="{FF2B5EF4-FFF2-40B4-BE49-F238E27FC236}">
                <a16:creationId xmlns:a16="http://schemas.microsoft.com/office/drawing/2014/main" xmlns="" id="{EA0E0D8D-F586-4912-A9CE-DB9AF7C956F3}"/>
              </a:ext>
            </a:extLst>
          </p:cNvPr>
          <p:cNvCxnSpPr>
            <a:cxnSpLocks/>
          </p:cNvCxnSpPr>
          <p:nvPr/>
        </p:nvCxnSpPr>
        <p:spPr>
          <a:xfrm flipV="1">
            <a:off x="3179551" y="1696848"/>
            <a:ext cx="4952090" cy="378503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חץ ישר 97">
            <a:extLst>
              <a:ext uri="{FF2B5EF4-FFF2-40B4-BE49-F238E27FC236}">
                <a16:creationId xmlns:a16="http://schemas.microsoft.com/office/drawing/2014/main" xmlns="" id="{8942AC1C-4DC1-40DA-A811-D013109B5A7C}"/>
              </a:ext>
            </a:extLst>
          </p:cNvPr>
          <p:cNvCxnSpPr>
            <a:cxnSpLocks/>
          </p:cNvCxnSpPr>
          <p:nvPr/>
        </p:nvCxnSpPr>
        <p:spPr>
          <a:xfrm flipV="1">
            <a:off x="7420900" y="2695699"/>
            <a:ext cx="2624604" cy="244215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2" name="תמונה 41">
            <a:extLst>
              <a:ext uri="{FF2B5EF4-FFF2-40B4-BE49-F238E27FC236}">
                <a16:creationId xmlns:a16="http://schemas.microsoft.com/office/drawing/2014/main" xmlns="" id="{6B5CA39B-D1B3-4313-81B8-CCF694592B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9555" y="5617793"/>
            <a:ext cx="334800" cy="334800"/>
          </a:xfrm>
          <a:prstGeom prst="rect">
            <a:avLst/>
          </a:prstGeom>
        </p:spPr>
      </p:pic>
      <p:pic>
        <p:nvPicPr>
          <p:cNvPr id="107" name="תמונה 106">
            <a:extLst>
              <a:ext uri="{FF2B5EF4-FFF2-40B4-BE49-F238E27FC236}">
                <a16:creationId xmlns:a16="http://schemas.microsoft.com/office/drawing/2014/main" xmlns="" id="{63DC2FF2-D5B4-4B80-A3C3-E31AC90008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672" y="2324022"/>
            <a:ext cx="334800" cy="334800"/>
          </a:xfrm>
          <a:prstGeom prst="rect">
            <a:avLst/>
          </a:prstGeom>
        </p:spPr>
      </p:pic>
      <p:pic>
        <p:nvPicPr>
          <p:cNvPr id="127" name="תמונה 126">
            <a:extLst>
              <a:ext uri="{FF2B5EF4-FFF2-40B4-BE49-F238E27FC236}">
                <a16:creationId xmlns:a16="http://schemas.microsoft.com/office/drawing/2014/main" xmlns="" id="{FE4BE2DA-9D75-42A2-ACC7-4B1453B16D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848" y="3635646"/>
            <a:ext cx="334800" cy="334800"/>
          </a:xfrm>
          <a:prstGeom prst="rect">
            <a:avLst/>
          </a:prstGeom>
        </p:spPr>
      </p:pic>
      <p:pic>
        <p:nvPicPr>
          <p:cNvPr id="128" name="תמונה 127">
            <a:extLst>
              <a:ext uri="{FF2B5EF4-FFF2-40B4-BE49-F238E27FC236}">
                <a16:creationId xmlns:a16="http://schemas.microsoft.com/office/drawing/2014/main" xmlns="" id="{B2D2C414-E65C-473F-AD82-2914350FA6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707" y="1061699"/>
            <a:ext cx="334800" cy="334800"/>
          </a:xfrm>
          <a:prstGeom prst="rect">
            <a:avLst/>
          </a:prstGeom>
        </p:spPr>
      </p:pic>
      <p:pic>
        <p:nvPicPr>
          <p:cNvPr id="129" name="תמונה 128">
            <a:extLst>
              <a:ext uri="{FF2B5EF4-FFF2-40B4-BE49-F238E27FC236}">
                <a16:creationId xmlns:a16="http://schemas.microsoft.com/office/drawing/2014/main" xmlns="" id="{5E5737E4-2FDD-4763-B34C-939FF8A14A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751" y="2150716"/>
            <a:ext cx="334800" cy="334800"/>
          </a:xfrm>
          <a:prstGeom prst="rect">
            <a:avLst/>
          </a:prstGeom>
        </p:spPr>
      </p:pic>
      <p:pic>
        <p:nvPicPr>
          <p:cNvPr id="130" name="תמונה 129">
            <a:extLst>
              <a:ext uri="{FF2B5EF4-FFF2-40B4-BE49-F238E27FC236}">
                <a16:creationId xmlns:a16="http://schemas.microsoft.com/office/drawing/2014/main" xmlns="" id="{3D63217F-1DFA-4AD6-9E15-C11093C43C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808" y="1868736"/>
            <a:ext cx="333206" cy="333206"/>
          </a:xfrm>
          <a:prstGeom prst="rect">
            <a:avLst/>
          </a:prstGeom>
        </p:spPr>
      </p:pic>
      <p:pic>
        <p:nvPicPr>
          <p:cNvPr id="131" name="תמונה 130">
            <a:extLst>
              <a:ext uri="{FF2B5EF4-FFF2-40B4-BE49-F238E27FC236}">
                <a16:creationId xmlns:a16="http://schemas.microsoft.com/office/drawing/2014/main" xmlns="" id="{ABA2F51E-EEBA-464E-983F-698C490291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515" y="869063"/>
            <a:ext cx="333206" cy="333206"/>
          </a:xfrm>
          <a:prstGeom prst="rect">
            <a:avLst/>
          </a:prstGeom>
        </p:spPr>
      </p:pic>
      <p:pic>
        <p:nvPicPr>
          <p:cNvPr id="132" name="תמונה 131">
            <a:extLst>
              <a:ext uri="{FF2B5EF4-FFF2-40B4-BE49-F238E27FC236}">
                <a16:creationId xmlns:a16="http://schemas.microsoft.com/office/drawing/2014/main" xmlns="" id="{42B3669B-752F-4C1F-8368-17E8B8B371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1942" y="788933"/>
            <a:ext cx="333206" cy="333206"/>
          </a:xfrm>
          <a:prstGeom prst="rect">
            <a:avLst/>
          </a:prstGeom>
        </p:spPr>
      </p:pic>
      <p:pic>
        <p:nvPicPr>
          <p:cNvPr id="133" name="תמונה 132">
            <a:extLst>
              <a:ext uri="{FF2B5EF4-FFF2-40B4-BE49-F238E27FC236}">
                <a16:creationId xmlns:a16="http://schemas.microsoft.com/office/drawing/2014/main" xmlns="" id="{B656D3E4-DBCA-4DB6-9582-8DA7530333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431" y="3641143"/>
            <a:ext cx="333206" cy="333206"/>
          </a:xfrm>
          <a:prstGeom prst="rect">
            <a:avLst/>
          </a:prstGeom>
        </p:spPr>
      </p:pic>
      <p:pic>
        <p:nvPicPr>
          <p:cNvPr id="134" name="תמונה 133">
            <a:extLst>
              <a:ext uri="{FF2B5EF4-FFF2-40B4-BE49-F238E27FC236}">
                <a16:creationId xmlns:a16="http://schemas.microsoft.com/office/drawing/2014/main" xmlns="" id="{04A4A92A-D68E-41F2-B61C-D41770FF1C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335" y="5665182"/>
            <a:ext cx="333206" cy="333206"/>
          </a:xfrm>
          <a:prstGeom prst="rect">
            <a:avLst/>
          </a:prstGeom>
        </p:spPr>
      </p:pic>
      <p:pic>
        <p:nvPicPr>
          <p:cNvPr id="135" name="תמונה 134">
            <a:extLst>
              <a:ext uri="{FF2B5EF4-FFF2-40B4-BE49-F238E27FC236}">
                <a16:creationId xmlns:a16="http://schemas.microsoft.com/office/drawing/2014/main" xmlns="" id="{D3AC86F4-24FD-4027-8CA0-7D50E30A12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2041" y="4130057"/>
            <a:ext cx="333206" cy="333206"/>
          </a:xfrm>
          <a:prstGeom prst="rect">
            <a:avLst/>
          </a:prstGeom>
        </p:spPr>
      </p:pic>
      <p:pic>
        <p:nvPicPr>
          <p:cNvPr id="136" name="תמונה 135">
            <a:extLst>
              <a:ext uri="{FF2B5EF4-FFF2-40B4-BE49-F238E27FC236}">
                <a16:creationId xmlns:a16="http://schemas.microsoft.com/office/drawing/2014/main" xmlns="" id="{495F536F-3807-4586-A694-CF1556A425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9961" y="2671649"/>
            <a:ext cx="337638" cy="337638"/>
          </a:xfrm>
          <a:prstGeom prst="rect">
            <a:avLst/>
          </a:prstGeom>
        </p:spPr>
      </p:pic>
      <p:pic>
        <p:nvPicPr>
          <p:cNvPr id="137" name="תמונה 136">
            <a:extLst>
              <a:ext uri="{FF2B5EF4-FFF2-40B4-BE49-F238E27FC236}">
                <a16:creationId xmlns:a16="http://schemas.microsoft.com/office/drawing/2014/main" xmlns="" id="{8AA39A15-9A73-458D-9544-50B3A5C419B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886" y="1264857"/>
            <a:ext cx="337638" cy="337638"/>
          </a:xfrm>
          <a:prstGeom prst="rect">
            <a:avLst/>
          </a:prstGeom>
        </p:spPr>
      </p:pic>
      <p:pic>
        <p:nvPicPr>
          <p:cNvPr id="138" name="תמונה 137">
            <a:extLst>
              <a:ext uri="{FF2B5EF4-FFF2-40B4-BE49-F238E27FC236}">
                <a16:creationId xmlns:a16="http://schemas.microsoft.com/office/drawing/2014/main" xmlns="" id="{EA0FECD0-0E6B-41F4-8BF9-97BCCA21B8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745" y="786717"/>
            <a:ext cx="337638" cy="337638"/>
          </a:xfrm>
          <a:prstGeom prst="rect">
            <a:avLst/>
          </a:prstGeom>
        </p:spPr>
      </p:pic>
      <p:pic>
        <p:nvPicPr>
          <p:cNvPr id="139" name="תמונה 138">
            <a:extLst>
              <a:ext uri="{FF2B5EF4-FFF2-40B4-BE49-F238E27FC236}">
                <a16:creationId xmlns:a16="http://schemas.microsoft.com/office/drawing/2014/main" xmlns="" id="{93AFFDEF-409D-477C-A9CD-CC55E5788F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022" y="2951388"/>
            <a:ext cx="337638" cy="337638"/>
          </a:xfrm>
          <a:prstGeom prst="rect">
            <a:avLst/>
          </a:prstGeom>
        </p:spPr>
      </p:pic>
      <p:pic>
        <p:nvPicPr>
          <p:cNvPr id="140" name="תמונה 139">
            <a:extLst>
              <a:ext uri="{FF2B5EF4-FFF2-40B4-BE49-F238E27FC236}">
                <a16:creationId xmlns:a16="http://schemas.microsoft.com/office/drawing/2014/main" xmlns="" id="{A132F750-C52F-4B14-B851-64E79925196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17545" y="1062920"/>
            <a:ext cx="333205" cy="333205"/>
          </a:xfrm>
          <a:prstGeom prst="rect">
            <a:avLst/>
          </a:prstGeom>
        </p:spPr>
      </p:pic>
      <p:pic>
        <p:nvPicPr>
          <p:cNvPr id="141" name="תמונה 140">
            <a:extLst>
              <a:ext uri="{FF2B5EF4-FFF2-40B4-BE49-F238E27FC236}">
                <a16:creationId xmlns:a16="http://schemas.microsoft.com/office/drawing/2014/main" xmlns="" id="{0F95FDBC-9308-40F6-BE8F-24FA428423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238287" y="3718129"/>
            <a:ext cx="333205" cy="333205"/>
          </a:xfrm>
          <a:prstGeom prst="rect">
            <a:avLst/>
          </a:prstGeom>
        </p:spPr>
      </p:pic>
      <p:pic>
        <p:nvPicPr>
          <p:cNvPr id="142" name="תמונה 141">
            <a:extLst>
              <a:ext uri="{FF2B5EF4-FFF2-40B4-BE49-F238E27FC236}">
                <a16:creationId xmlns:a16="http://schemas.microsoft.com/office/drawing/2014/main" xmlns="" id="{17815067-05FE-4185-B9F6-03818EFF216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184515" y="2946146"/>
            <a:ext cx="333205" cy="333205"/>
          </a:xfrm>
          <a:prstGeom prst="rect">
            <a:avLst/>
          </a:prstGeom>
        </p:spPr>
      </p:pic>
      <p:pic>
        <p:nvPicPr>
          <p:cNvPr id="144" name="תמונה 143">
            <a:extLst>
              <a:ext uri="{FF2B5EF4-FFF2-40B4-BE49-F238E27FC236}">
                <a16:creationId xmlns:a16="http://schemas.microsoft.com/office/drawing/2014/main" xmlns="" id="{2DDA07A9-5A3D-44D4-9060-CDB38E42D05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48431" y="2510097"/>
            <a:ext cx="333205" cy="333205"/>
          </a:xfrm>
          <a:prstGeom prst="rect">
            <a:avLst/>
          </a:prstGeom>
        </p:spPr>
      </p:pic>
      <p:cxnSp>
        <p:nvCxnSpPr>
          <p:cNvPr id="146" name="מחבר חץ ישר 145">
            <a:extLst>
              <a:ext uri="{FF2B5EF4-FFF2-40B4-BE49-F238E27FC236}">
                <a16:creationId xmlns:a16="http://schemas.microsoft.com/office/drawing/2014/main" xmlns="" id="{91DAC5D2-D487-4079-9E6D-933B58576A30}"/>
              </a:ext>
            </a:extLst>
          </p:cNvPr>
          <p:cNvCxnSpPr>
            <a:cxnSpLocks/>
          </p:cNvCxnSpPr>
          <p:nvPr/>
        </p:nvCxnSpPr>
        <p:spPr>
          <a:xfrm flipH="1">
            <a:off x="3332289" y="3578115"/>
            <a:ext cx="2836020" cy="2007623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xmlns="" id="{ADCC47B1-D32F-4178-8551-17F5869702AA}"/>
              </a:ext>
            </a:extLst>
          </p:cNvPr>
          <p:cNvGrpSpPr/>
          <p:nvPr/>
        </p:nvGrpSpPr>
        <p:grpSpPr>
          <a:xfrm>
            <a:off x="0" y="2511685"/>
            <a:ext cx="1727200" cy="3970318"/>
            <a:chOff x="0" y="2511685"/>
            <a:chExt cx="1330088" cy="3970318"/>
          </a:xfrm>
        </p:grpSpPr>
        <p:grpSp>
          <p:nvGrpSpPr>
            <p:cNvPr id="81" name="קבוצה 80"/>
            <p:cNvGrpSpPr/>
            <p:nvPr/>
          </p:nvGrpSpPr>
          <p:grpSpPr>
            <a:xfrm>
              <a:off x="0" y="2511685"/>
              <a:ext cx="1330088" cy="3970318"/>
              <a:chOff x="40841" y="3580875"/>
              <a:chExt cx="1181853" cy="311776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73860" y="3580875"/>
                <a:ext cx="1148834" cy="311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he-IL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b="1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A</a:t>
                </a:r>
                <a:r>
                  <a:rPr lang="en-US" b="1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ffinity Legend:</a:t>
                </a:r>
                <a:endParaRPr lang="he-IL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E</a:t>
                </a:r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nemy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dirty="0">
                    <a:latin typeface="Gisha" panose="020B0502040204020203" pitchFamily="34" charset="-79"/>
                    <a:cs typeface="Gisha" panose="020B0502040204020203" pitchFamily="34" charset="-79"/>
                  </a:rPr>
                  <a:t>FRN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Friend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b="1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I</a:t>
                </a:r>
                <a:r>
                  <a:rPr lang="en-US" b="1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nterests</a:t>
                </a:r>
                <a:endParaRPr lang="he-IL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MIL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E</a:t>
                </a:r>
                <a:r>
                  <a:rPr lang="en-US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CON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1600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HEGE</a:t>
                </a:r>
                <a:r>
                  <a:rPr lang="en-US" sz="1600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MONIC</a:t>
                </a:r>
                <a:endParaRPr lang="he-IL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1600" dirty="0" smtClean="0">
                    <a:latin typeface="Gisha" panose="020B0502040204020203" pitchFamily="34" charset="-79"/>
                    <a:cs typeface="Gisha" panose="020B0502040204020203" pitchFamily="34" charset="-79"/>
                  </a:rPr>
                  <a:t>RELIGIOUS</a:t>
                </a:r>
                <a:endParaRPr lang="he-IL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  <p:cxnSp>
            <p:nvCxnSpPr>
              <p:cNvPr id="73" name="מחבר ישר 72"/>
              <p:cNvCxnSpPr/>
              <p:nvPr/>
            </p:nvCxnSpPr>
            <p:spPr>
              <a:xfrm>
                <a:off x="40841" y="4617765"/>
                <a:ext cx="315226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מחבר ישר 74"/>
              <p:cNvCxnSpPr/>
              <p:nvPr/>
            </p:nvCxnSpPr>
            <p:spPr>
              <a:xfrm>
                <a:off x="40841" y="4811059"/>
                <a:ext cx="315226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מחבר ישר 75"/>
              <p:cNvCxnSpPr/>
              <p:nvPr/>
            </p:nvCxnSpPr>
            <p:spPr>
              <a:xfrm>
                <a:off x="40841" y="4363668"/>
                <a:ext cx="31522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5" name="תמונה 1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551968"/>
              <a:ext cx="337638" cy="337638"/>
            </a:xfrm>
            <a:prstGeom prst="rect">
              <a:avLst/>
            </a:prstGeom>
          </p:spPr>
        </p:pic>
        <p:pic>
          <p:nvPicPr>
            <p:cNvPr id="126" name="תמונה 1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0" y="6112234"/>
              <a:ext cx="333205" cy="333205"/>
            </a:xfrm>
            <a:prstGeom prst="rect">
              <a:avLst/>
            </a:prstGeom>
          </p:spPr>
        </p:pic>
        <p:pic>
          <p:nvPicPr>
            <p:cNvPr id="123" name="תמונה 1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4441407"/>
              <a:ext cx="333206" cy="333206"/>
            </a:xfrm>
            <a:prstGeom prst="rect">
              <a:avLst/>
            </a:prstGeom>
          </p:spPr>
        </p:pic>
        <p:pic>
          <p:nvPicPr>
            <p:cNvPr id="124" name="תמונה 12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5024620"/>
              <a:ext cx="333206" cy="33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592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1769186" y="89516"/>
            <a:ext cx="8540674" cy="6768484"/>
            <a:chOff x="1769186" y="89516"/>
            <a:chExt cx="8540674" cy="6768484"/>
          </a:xfrm>
        </p:grpSpPr>
        <p:pic>
          <p:nvPicPr>
            <p:cNvPr id="17" name="מציין מיקום תוכן 4">
              <a:extLst>
                <a:ext uri="{FF2B5EF4-FFF2-40B4-BE49-F238E27FC236}">
                  <a16:creationId xmlns:a16="http://schemas.microsoft.com/office/drawing/2014/main" xmlns="" id="{6FBB5F12-46DA-4BA8-AFE2-AF890599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69186" y="89516"/>
              <a:ext cx="8540674" cy="6768484"/>
            </a:xfrm>
            <a:prstGeom prst="rect">
              <a:avLst/>
            </a:prstGeom>
          </p:spPr>
        </p:pic>
        <p:pic>
          <p:nvPicPr>
            <p:cNvPr id="19" name="Picture 6" descr="תוצאת תמונה עבור דגלי המזרח התיכון">
              <a:extLst>
                <a:ext uri="{FF2B5EF4-FFF2-40B4-BE49-F238E27FC236}">
                  <a16:creationId xmlns:a16="http://schemas.microsoft.com/office/drawing/2014/main" xmlns="" id="{73D2B83F-724D-4CA1-8666-DF6E20B04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825" b="20950"/>
            <a:stretch/>
          </p:blipFill>
          <p:spPr bwMode="auto">
            <a:xfrm>
              <a:off x="6691108" y="4251432"/>
              <a:ext cx="1080000" cy="7476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תוצאת תמונה עבור דגל לבנון">
              <a:extLst>
                <a:ext uri="{FF2B5EF4-FFF2-40B4-BE49-F238E27FC236}">
                  <a16:creationId xmlns:a16="http://schemas.microsoft.com/office/drawing/2014/main" xmlns="" id="{F537FE17-7C48-490E-B3A2-027222799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8644" y="4280370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 descr="תוצאת תמונה עבור דגל חיזבאללה">
              <a:extLst>
                <a:ext uri="{FF2B5EF4-FFF2-40B4-BE49-F238E27FC236}">
                  <a16:creationId xmlns:a16="http://schemas.microsoft.com/office/drawing/2014/main" xmlns="" id="{EF2FB4EB-B933-4E97-AC24-6E6D5B583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486" y="3726574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6" descr="תוצאת תמונה עבור דגל חיזבאללה">
              <a:extLst>
                <a:ext uri="{FF2B5EF4-FFF2-40B4-BE49-F238E27FC236}">
                  <a16:creationId xmlns:a16="http://schemas.microsoft.com/office/drawing/2014/main" xmlns="" id="{E3052640-4F3A-4623-BF84-8446AF586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116" y="3429000"/>
              <a:ext cx="1080000" cy="61818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8" descr="תוצאת תמונה עבור דגל רוסיה">
              <a:extLst>
                <a:ext uri="{FF2B5EF4-FFF2-40B4-BE49-F238E27FC236}">
                  <a16:creationId xmlns:a16="http://schemas.microsoft.com/office/drawing/2014/main" xmlns="" id="{5BC12A03-502C-49FA-B90E-63B00A32B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116" y="1888901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 descr="תוצאת תמונה עבור דגל ארה&quot;ב">
              <a:extLst>
                <a:ext uri="{FF2B5EF4-FFF2-40B4-BE49-F238E27FC236}">
                  <a16:creationId xmlns:a16="http://schemas.microsoft.com/office/drawing/2014/main" xmlns="" id="{FC265915-6189-4BF6-801F-8A7867BAF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808" y="2912152"/>
              <a:ext cx="1080000" cy="71869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4" descr="תוצאת תמונה עבור דגל ישראל">
              <a:extLst>
                <a:ext uri="{FF2B5EF4-FFF2-40B4-BE49-F238E27FC236}">
                  <a16:creationId xmlns:a16="http://schemas.microsoft.com/office/drawing/2014/main" xmlns="" id="{015CFF19-D2AA-4C6A-9B80-4B09E9FCE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460" y="1169583"/>
              <a:ext cx="1080000" cy="78433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כותרת 47">
            <a:extLst>
              <a:ext uri="{FF2B5EF4-FFF2-40B4-BE49-F238E27FC236}">
                <a16:creationId xmlns:a16="http://schemas.microsoft.com/office/drawing/2014/main" xmlns="" id="{C26191A3-A36B-4119-BA0F-C4250A20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6" y="29962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Gisha" panose="020B0502040204020203" pitchFamily="34" charset="-79"/>
                <a:cs typeface="Gisha" panose="020B0502040204020203" pitchFamily="34" charset="-79"/>
              </a:rPr>
              <a:t>McCrystal’s</a:t>
            </a:r>
            <a:r>
              <a:rPr lang="en-US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Spaghetti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2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ציין מיקום תוכן 2">
            <a:extLst>
              <a:ext uri="{FF2B5EF4-FFF2-40B4-BE49-F238E27FC236}">
                <a16:creationId xmlns:a16="http://schemas.microsoft.com/office/drawing/2014/main" xmlns="" id="{E67F6C00-AB67-4C0E-A16C-ED679C247915}"/>
              </a:ext>
            </a:extLst>
          </p:cNvPr>
          <p:cNvSpPr txBox="1">
            <a:spLocks/>
          </p:cNvSpPr>
          <p:nvPr/>
        </p:nvSpPr>
        <p:spPr>
          <a:xfrm>
            <a:off x="140860" y="4772286"/>
            <a:ext cx="4311445" cy="21396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/>
          <a:scene3d>
            <a:camera prst="perspectiveRelaxedModerately" fov="2100000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M</a:t>
            </a:r>
            <a:r>
              <a:rPr lang="en-US" sz="1300" b="1" dirty="0" smtClean="0">
                <a:cs typeface="Guttman Hatzvi" panose="02010401010101010101" pitchFamily="2" charset="-79"/>
              </a:rPr>
              <a:t>ain trends</a:t>
            </a:r>
            <a:endParaRPr lang="he-IL" sz="1300" b="1" dirty="0" smtClean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Ending the civil war – Syrian rule and sovereignty 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E</a:t>
            </a:r>
            <a:r>
              <a:rPr lang="en-US" sz="1300" b="1" dirty="0" smtClean="0">
                <a:cs typeface="Guttman Hatzvi" panose="02010401010101010101" pitchFamily="2" charset="-79"/>
              </a:rPr>
              <a:t>conomic interests in the area 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Religious</a:t>
            </a:r>
            <a:r>
              <a:rPr lang="en-US" sz="1300" b="1" dirty="0" smtClean="0">
                <a:cs typeface="Guttman Hatzvi" panose="02010401010101010101" pitchFamily="2" charset="-79"/>
              </a:rPr>
              <a:t> tension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N</a:t>
            </a:r>
            <a:r>
              <a:rPr lang="en-US" sz="1300" b="1" dirty="0" smtClean="0">
                <a:cs typeface="Guttman Hatzvi" panose="02010401010101010101" pitchFamily="2" charset="-79"/>
              </a:rPr>
              <a:t>uclear: American sanctions – Iran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S</a:t>
            </a:r>
            <a:r>
              <a:rPr lang="en-US" sz="1300" b="1" dirty="0" smtClean="0">
                <a:cs typeface="Guttman Hatzvi" panose="02010401010101010101" pitchFamily="2" charset="-79"/>
              </a:rPr>
              <a:t>truggle over regional influence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en-US" sz="1300" b="1" dirty="0" smtClean="0">
                <a:cs typeface="Guttman Hatzvi" panose="02010401010101010101" pitchFamily="2" charset="-79"/>
              </a:rPr>
              <a:t>Powers in the ME: Russia, US</a:t>
            </a:r>
            <a:endParaRPr lang="he-IL" sz="1300" b="1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endParaRPr lang="he-IL" sz="1300" b="1" dirty="0">
              <a:cs typeface="Guttman Hatzvi" panose="02010401010101010101" pitchFamily="2" charset="-79"/>
            </a:endParaRPr>
          </a:p>
        </p:txBody>
      </p:sp>
      <p:pic>
        <p:nvPicPr>
          <p:cNvPr id="24" name="Picture 2" descr="×ª××¦××ª ×ª××× × ×¢×××¨ ××× ××©×¨××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637" y="1697631"/>
            <a:ext cx="5501691" cy="367513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xmlns="" id="{C7488598-26E8-4FA1-9275-162191089710}"/>
              </a:ext>
            </a:extLst>
          </p:cNvPr>
          <p:cNvCxnSpPr>
            <a:cxnSpLocks/>
            <a:stCxn id="50" idx="5"/>
            <a:endCxn id="74" idx="0"/>
          </p:cNvCxnSpPr>
          <p:nvPr/>
        </p:nvCxnSpPr>
        <p:spPr>
          <a:xfrm>
            <a:off x="8797992" y="2466882"/>
            <a:ext cx="106128" cy="66458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xmlns="" id="{EBDFD041-8D35-48BA-AACF-1ACB282967DB}"/>
              </a:ext>
            </a:extLst>
          </p:cNvPr>
          <p:cNvCxnSpPr>
            <a:cxnSpLocks/>
            <a:stCxn id="63" idx="6"/>
            <a:endCxn id="74" idx="5"/>
          </p:cNvCxnSpPr>
          <p:nvPr/>
        </p:nvCxnSpPr>
        <p:spPr>
          <a:xfrm flipV="1">
            <a:off x="8561440" y="3899668"/>
            <a:ext cx="808417" cy="43692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xmlns="" id="{5AABA6AB-E510-49CB-9132-BA8F0F40DCE1}"/>
              </a:ext>
            </a:extLst>
          </p:cNvPr>
          <p:cNvCxnSpPr>
            <a:cxnSpLocks/>
            <a:stCxn id="60" idx="4"/>
            <a:endCxn id="58" idx="5"/>
          </p:cNvCxnSpPr>
          <p:nvPr/>
        </p:nvCxnSpPr>
        <p:spPr>
          <a:xfrm flipH="1">
            <a:off x="5545451" y="5541723"/>
            <a:ext cx="1735563" cy="13221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xmlns="" id="{F9C1D975-4D52-4494-A5EC-209CACC9436A}"/>
              </a:ext>
            </a:extLst>
          </p:cNvPr>
          <p:cNvCxnSpPr>
            <a:cxnSpLocks/>
            <a:stCxn id="74" idx="2"/>
            <a:endCxn id="52" idx="6"/>
          </p:cNvCxnSpPr>
          <p:nvPr/>
        </p:nvCxnSpPr>
        <p:spPr>
          <a:xfrm flipH="1" flipV="1">
            <a:off x="3927041" y="2057765"/>
            <a:ext cx="4318426" cy="152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xmlns="" id="{C92132B0-5FB0-4BA0-820C-F4B8EA372C0A}"/>
              </a:ext>
            </a:extLst>
          </p:cNvPr>
          <p:cNvCxnSpPr>
            <a:cxnSpLocks/>
            <a:stCxn id="74" idx="2"/>
            <a:endCxn id="55" idx="6"/>
          </p:cNvCxnSpPr>
          <p:nvPr/>
        </p:nvCxnSpPr>
        <p:spPr>
          <a:xfrm flipH="1" flipV="1">
            <a:off x="3454339" y="3547753"/>
            <a:ext cx="4791128" cy="337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25CF4F-FF5F-4D3A-B1AB-CC396F64A2CF}"/>
              </a:ext>
            </a:extLst>
          </p:cNvPr>
          <p:cNvSpPr txBox="1"/>
          <p:nvPr/>
        </p:nvSpPr>
        <p:spPr>
          <a:xfrm>
            <a:off x="6093882" y="3261360"/>
            <a:ext cx="1512245" cy="3697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שיעי - סוני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C3EAE2-E93A-4514-9B42-EAFC94A7E688}"/>
              </a:ext>
            </a:extLst>
          </p:cNvPr>
          <p:cNvSpPr txBox="1"/>
          <p:nvPr/>
        </p:nvSpPr>
        <p:spPr>
          <a:xfrm>
            <a:off x="8170339" y="2641199"/>
            <a:ext cx="15150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E</a:t>
            </a:r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conomy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xmlns="" id="{E5A17D17-1BE5-4360-AB20-81782AD25556}"/>
              </a:ext>
            </a:extLst>
          </p:cNvPr>
          <p:cNvCxnSpPr>
            <a:cxnSpLocks/>
            <a:stCxn id="74" idx="1"/>
            <a:endCxn id="100" idx="6"/>
          </p:cNvCxnSpPr>
          <p:nvPr/>
        </p:nvCxnSpPr>
        <p:spPr>
          <a:xfrm flipH="1" flipV="1">
            <a:off x="6296127" y="1780863"/>
            <a:ext cx="2142255" cy="1482409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369856" y="5380672"/>
            <a:ext cx="282214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L</a:t>
            </a:r>
            <a:r>
              <a:rPr lang="en-US" b="1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egend (in regard to interests)</a:t>
            </a:r>
            <a:endParaRPr lang="he-IL" b="1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Enemy/foe</a:t>
            </a:r>
            <a:endParaRPr lang="he-IL" b="1" dirty="0" smtClean="0">
              <a:solidFill>
                <a:srgbClr val="FF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l"/>
            <a:r>
              <a:rPr lang="en-US" b="1" dirty="0" smtClean="0">
                <a:solidFill>
                  <a:srgbClr val="0070C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Friend</a:t>
            </a:r>
            <a:endParaRPr lang="he-IL" b="1" dirty="0" smtClean="0">
              <a:solidFill>
                <a:srgbClr val="0070C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algn="l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cs typeface="Guttman Hatzvi" panose="02010401010101010101" pitchFamily="2" charset="-79"/>
              </a:rPr>
              <a:t>FRENEMY</a:t>
            </a:r>
            <a:endParaRPr lang="he-IL" b="1" dirty="0">
              <a:solidFill>
                <a:schemeClr val="bg1">
                  <a:lumMod val="65000"/>
                </a:schemeClr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64" name="מחבר מרפקי 63"/>
          <p:cNvCxnSpPr>
            <a:stCxn id="52" idx="0"/>
            <a:endCxn id="50" idx="0"/>
          </p:cNvCxnSpPr>
          <p:nvPr/>
        </p:nvCxnSpPr>
        <p:spPr>
          <a:xfrm rot="16200000" flipH="1">
            <a:off x="5669779" y="-1053926"/>
            <a:ext cx="27279" cy="5170661"/>
          </a:xfrm>
          <a:prstGeom prst="bentConnector3">
            <a:avLst>
              <a:gd name="adj1" fmla="val -11173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A8EF8A-1CE5-4AB1-BE38-D4FE354AFD85}"/>
              </a:ext>
            </a:extLst>
          </p:cNvPr>
          <p:cNvSpPr txBox="1"/>
          <p:nvPr/>
        </p:nvSpPr>
        <p:spPr>
          <a:xfrm rot="1179522">
            <a:off x="5749844" y="2683967"/>
            <a:ext cx="1813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גרעין - כלכלה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837995F-5728-4FF4-8AD1-990B1C42A723}"/>
              </a:ext>
            </a:extLst>
          </p:cNvPr>
          <p:cNvSpPr txBox="1"/>
          <p:nvPr/>
        </p:nvSpPr>
        <p:spPr>
          <a:xfrm rot="2100000">
            <a:off x="6044256" y="1857282"/>
            <a:ext cx="16993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השפעה </a:t>
            </a: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באזור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837995F-5728-4FF4-8AD1-990B1C42A723}"/>
              </a:ext>
            </a:extLst>
          </p:cNvPr>
          <p:cNvSpPr txBox="1"/>
          <p:nvPr/>
        </p:nvSpPr>
        <p:spPr>
          <a:xfrm rot="2100000">
            <a:off x="5886466" y="2392376"/>
            <a:ext cx="2548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דתי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חילוני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25CF4F-FF5F-4D3A-B1AB-CC396F64A2CF}"/>
              </a:ext>
            </a:extLst>
          </p:cNvPr>
          <p:cNvSpPr txBox="1"/>
          <p:nvPr/>
        </p:nvSpPr>
        <p:spPr>
          <a:xfrm>
            <a:off x="4125433" y="893135"/>
            <a:ext cx="30409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Struggle between powers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xmlns="" id="{C7488598-26E8-4FA1-9275-162191089710}"/>
              </a:ext>
            </a:extLst>
          </p:cNvPr>
          <p:cNvCxnSpPr>
            <a:cxnSpLocks/>
            <a:stCxn id="55" idx="5"/>
            <a:endCxn id="63" idx="2"/>
          </p:cNvCxnSpPr>
          <p:nvPr/>
        </p:nvCxnSpPr>
        <p:spPr>
          <a:xfrm>
            <a:off x="3275989" y="3802311"/>
            <a:ext cx="4255834" cy="534285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7A8EF8A-1CE5-4AB1-BE38-D4FE354AFD85}"/>
              </a:ext>
            </a:extLst>
          </p:cNvPr>
          <p:cNvSpPr txBox="1"/>
          <p:nvPr/>
        </p:nvSpPr>
        <p:spPr>
          <a:xfrm rot="434512">
            <a:off x="4331112" y="4054228"/>
            <a:ext cx="18133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כלכלי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9C2C33E-2569-4AC4-8714-02E086448A63}"/>
              </a:ext>
            </a:extLst>
          </p:cNvPr>
          <p:cNvSpPr txBox="1"/>
          <p:nvPr/>
        </p:nvSpPr>
        <p:spPr>
          <a:xfrm>
            <a:off x="8724613" y="4130327"/>
            <a:ext cx="1515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R</a:t>
            </a:r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eligious - secular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50" name="Picture 10" descr="תוצאת תמונה עבור פוטין">
            <a:extLst>
              <a:ext uri="{FF2B5EF4-FFF2-40B4-BE49-F238E27FC236}">
                <a16:creationId xmlns:a16="http://schemas.microsoft.com/office/drawing/2014/main" xmlns="" id="{59BB64E7-916D-4E8D-90F6-FE9F0665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289" y="1545044"/>
            <a:ext cx="1496922" cy="108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תוצאת תמונה עבור טראמפ">
            <a:extLst>
              <a:ext uri="{FF2B5EF4-FFF2-40B4-BE49-F238E27FC236}">
                <a16:creationId xmlns:a16="http://schemas.microsoft.com/office/drawing/2014/main" xmlns="" id="{B4F1CECB-9DBE-4F7C-9EBF-C797922C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9137" y="1517765"/>
            <a:ext cx="1657904" cy="1080000"/>
          </a:xfrm>
          <a:prstGeom prst="ellipse">
            <a:avLst/>
          </a:prstGeom>
          <a:ln w="762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×ª××¦××ª ×ª××× × ×¢×××¨ ×× ×¡××××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6489" y="3187753"/>
            <a:ext cx="1217850" cy="72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×ª××¦××ª ×ª××× × ×¢×××¨ ×¡×¢× ××¨××¨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273" y="5059384"/>
            <a:ext cx="1169438" cy="720000"/>
          </a:xfrm>
          <a:prstGeom prst="ellipse">
            <a:avLst/>
          </a:prstGeom>
          <a:ln w="69850" cap="rnd" cmpd="dbl">
            <a:gradFill flip="none" rotWithShape="1">
              <a:gsLst>
                <a:gs pos="0">
                  <a:srgbClr val="C00000"/>
                </a:gs>
                <a:gs pos="93000">
                  <a:schemeClr val="bg1">
                    <a:lumMod val="50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prstDash val="soli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תוצאת תמונה עבור חסן נסראללה">
            <a:extLst>
              <a:ext uri="{FF2B5EF4-FFF2-40B4-BE49-F238E27FC236}">
                <a16:creationId xmlns:a16="http://schemas.microsoft.com/office/drawing/2014/main" xmlns="" id="{8781C545-DFC0-4515-A584-6EC8FBD47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231" y="4821723"/>
            <a:ext cx="1133566" cy="72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תוצאת תמונה עבור בשאר אסד">
            <a:extLst>
              <a:ext uri="{FF2B5EF4-FFF2-40B4-BE49-F238E27FC236}">
                <a16:creationId xmlns:a16="http://schemas.microsoft.com/office/drawing/2014/main" xmlns="" id="{0B74AB8C-EB60-40F3-A4F5-EC41D0AB9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1823" y="3976596"/>
            <a:ext cx="1029617" cy="72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תוצאת תמונה עבור כוח קודס">
            <a:extLst>
              <a:ext uri="{FF2B5EF4-FFF2-40B4-BE49-F238E27FC236}">
                <a16:creationId xmlns:a16="http://schemas.microsoft.com/office/drawing/2014/main" xmlns="" id="{359D41BB-696C-4F5C-913D-B2BC7FF34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467" y="3131470"/>
            <a:ext cx="1317305" cy="900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×ª××¦××ª ×ª××× × ×¢×××¨ ××¨××××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5468" y="1330863"/>
            <a:ext cx="1180659" cy="900000"/>
          </a:xfrm>
          <a:prstGeom prst="ellipse">
            <a:avLst/>
          </a:prstGeom>
          <a:ln w="762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כותרת 47">
            <a:extLst>
              <a:ext uri="{FF2B5EF4-FFF2-40B4-BE49-F238E27FC236}">
                <a16:creationId xmlns:a16="http://schemas.microsoft.com/office/drawing/2014/main" xmlns="" id="{3DD426DC-641A-45F5-8750-087BF624E5D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344054" cy="104199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Northern Arena – Affinities and Tensions 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									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Focus from an Israeli perspective </a:t>
            </a:r>
            <a:r>
              <a:rPr lang="en-US" sz="36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endParaRPr lang="he-IL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9C2C33E-2569-4AC4-8714-02E086448A63}"/>
              </a:ext>
            </a:extLst>
          </p:cNvPr>
          <p:cNvSpPr txBox="1"/>
          <p:nvPr/>
        </p:nvSpPr>
        <p:spPr>
          <a:xfrm>
            <a:off x="5644716" y="5558634"/>
            <a:ext cx="1515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R</a:t>
            </a:r>
            <a:r>
              <a:rPr lang="en-US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eligious - secular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8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חץ למעלה 3"/>
          <p:cNvSpPr/>
          <p:nvPr/>
        </p:nvSpPr>
        <p:spPr>
          <a:xfrm>
            <a:off x="368473" y="554461"/>
            <a:ext cx="142876" cy="6072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חץ למעלה 4"/>
          <p:cNvSpPr/>
          <p:nvPr/>
        </p:nvSpPr>
        <p:spPr>
          <a:xfrm rot="5400000">
            <a:off x="5741296" y="-2339750"/>
            <a:ext cx="45719" cy="106132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454" y="3035996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6814" y="2929914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5173" y="2932415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3690" y="2918751"/>
            <a:ext cx="45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9454" y="2950417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7073" y="2935080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7410" y="2950417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1122" y="2984088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8860" y="3017993"/>
            <a:ext cx="4507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12</a:t>
            </a:r>
          </a:p>
        </p:txBody>
      </p:sp>
      <p:sp>
        <p:nvSpPr>
          <p:cNvPr id="17" name="מלבן 16"/>
          <p:cNvSpPr/>
          <p:nvPr/>
        </p:nvSpPr>
        <p:spPr>
          <a:xfrm>
            <a:off x="1019701" y="2893239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2152196" y="2928958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3223195" y="2928839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4371514" y="2989737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5378711" y="2938533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6445758" y="2953022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7542485" y="2964506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8555610" y="2964506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9716358" y="2953022"/>
            <a:ext cx="7143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3016" y="3326208"/>
            <a:ext cx="97055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ivil war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0515" y="4102559"/>
            <a:ext cx="1187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Indifference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03856" y="3353399"/>
            <a:ext cx="9705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H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ezbollah joins in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8840" y="3888626"/>
            <a:ext cx="1722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Demilitarization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of nuclear weapons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65488" y="4276773"/>
            <a:ext cx="13355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ood neighboring” operation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3" name="חץ ימינה 32"/>
          <p:cNvSpPr/>
          <p:nvPr/>
        </p:nvSpPr>
        <p:spPr>
          <a:xfrm>
            <a:off x="3059625" y="6558764"/>
            <a:ext cx="3457572" cy="29923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Campaign between campaigns </a:t>
            </a: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1.0</a:t>
            </a:r>
            <a:endParaRPr lang="he-IL" sz="105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1753" y="3317757"/>
            <a:ext cx="9506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he rise of ISIS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23543" y="4824852"/>
            <a:ext cx="9158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estern campaign against ISIS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1887" y="3334275"/>
            <a:ext cx="1074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Establishment of Iranian presence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31358" y="4899553"/>
            <a:ext cx="7513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 and Russia join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63887" y="5650691"/>
            <a:ext cx="10583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 nuclear agreement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0" name="חץ ימינה 39"/>
          <p:cNvSpPr/>
          <p:nvPr/>
        </p:nvSpPr>
        <p:spPr>
          <a:xfrm>
            <a:off x="2178046" y="6176153"/>
            <a:ext cx="7559774" cy="355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1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Attacks </a:t>
            </a:r>
            <a:r>
              <a:rPr lang="en-US" sz="11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in light of stray missiles</a:t>
            </a:r>
            <a:endParaRPr lang="he-IL" sz="11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45944" y="3283211"/>
            <a:ext cx="95028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shift in the campaign – battle of </a:t>
            </a:r>
            <a:r>
              <a:rPr lang="en-US" sz="12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Haleb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92878" y="4897591"/>
            <a:ext cx="8943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ise of Trump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5353" y="4931455"/>
            <a:ext cx="843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 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attack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7750" y="5426604"/>
            <a:ext cx="10102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L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eaving the nuclear agreement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83052" y="5470401"/>
            <a:ext cx="9722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arsus agreement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15698" y="5102774"/>
            <a:ext cx="10681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urkish barrier zone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31852" y="4576967"/>
            <a:ext cx="10634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"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House of Cards”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07669" y="5016403"/>
            <a:ext cx="10457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rash of the Russian plane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42299" y="5605511"/>
            <a:ext cx="11072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US </a:t>
            </a:r>
            <a:r>
              <a:rPr lang="en-US" sz="1200" b="1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declares it’s leaving Syria</a:t>
            </a:r>
            <a:endParaRPr lang="he-IL" sz="1200" b="1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97722" y="3340268"/>
            <a:ext cx="999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N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orthern Shield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2" name="חץ ימינה 51"/>
          <p:cNvSpPr/>
          <p:nvPr/>
        </p:nvSpPr>
        <p:spPr>
          <a:xfrm>
            <a:off x="6662298" y="6550720"/>
            <a:ext cx="3735455" cy="27953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ampaign between campaigns 2.0</a:t>
            </a:r>
            <a:endParaRPr lang="he-IL" sz="105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13428" y="3832102"/>
            <a:ext cx="10353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assive ground to air missile attack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02487" y="4547559"/>
            <a:ext cx="1035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hooting over Jordan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81882" y="4079074"/>
            <a:ext cx="132006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he F-16 crash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496590" y="4350296"/>
            <a:ext cx="21278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issile 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incidents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3" name="מלבן מעוגל 62"/>
          <p:cNvSpPr/>
          <p:nvPr/>
        </p:nvSpPr>
        <p:spPr>
          <a:xfrm>
            <a:off x="3228333" y="175280"/>
            <a:ext cx="1468050" cy="5417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iebreaker weapon</a:t>
            </a:r>
            <a:endParaRPr lang="he-IL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4" name="אליפסה 63"/>
          <p:cNvSpPr/>
          <p:nvPr/>
        </p:nvSpPr>
        <p:spPr>
          <a:xfrm rot="20084465">
            <a:off x="4328609" y="1104059"/>
            <a:ext cx="1606067" cy="799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400" dirty="0" smtClean="0">
                <a:latin typeface="Gisha" panose="020B0502040204020203" pitchFamily="34" charset="-79"/>
                <a:cs typeface="Gisha" panose="020B0502040204020203" pitchFamily="34" charset="-79"/>
              </a:rPr>
              <a:t>M</a:t>
            </a:r>
            <a:r>
              <a:rPr lang="en-US" sz="1400" dirty="0" smtClean="0">
                <a:latin typeface="Gisha" panose="020B0502040204020203" pitchFamily="34" charset="-79"/>
                <a:cs typeface="Gisha" panose="020B0502040204020203" pitchFamily="34" charset="-79"/>
              </a:rPr>
              <a:t>aturation – intervention of powers</a:t>
            </a:r>
            <a:endParaRPr lang="he-IL" sz="14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5" name="אליפסה 64"/>
          <p:cNvSpPr/>
          <p:nvPr/>
        </p:nvSpPr>
        <p:spPr>
          <a:xfrm rot="20598777">
            <a:off x="5958599" y="792198"/>
            <a:ext cx="1138585" cy="56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Incubation</a:t>
            </a:r>
            <a:endParaRPr lang="he-IL" sz="1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6" name="מלבן מעוגל 65"/>
          <p:cNvSpPr/>
          <p:nvPr/>
        </p:nvSpPr>
        <p:spPr>
          <a:xfrm>
            <a:off x="5500914" y="396128"/>
            <a:ext cx="1994875" cy="2570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Common enemy- ISIS</a:t>
            </a:r>
            <a:endParaRPr lang="he-IL" sz="1400" b="1" dirty="0">
              <a:solidFill>
                <a:schemeClr val="tx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8" name="חץ שמאלה-ימינה 67"/>
          <p:cNvSpPr/>
          <p:nvPr/>
        </p:nvSpPr>
        <p:spPr>
          <a:xfrm rot="18396771">
            <a:off x="8546201" y="1017688"/>
            <a:ext cx="620026" cy="289893"/>
          </a:xfrm>
          <a:prstGeom prst="leftRightArrow">
            <a:avLst>
              <a:gd name="adj1" fmla="val 50000"/>
              <a:gd name="adj2" fmla="val 2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O</a:t>
            </a:r>
            <a:r>
              <a:rPr lang="en-US" sz="1200" dirty="0" smtClean="0">
                <a:latin typeface="Gisha" panose="020B0502040204020203" pitchFamily="34" charset="-79"/>
                <a:cs typeface="Gisha" panose="020B0502040204020203" pitchFamily="34" charset="-79"/>
              </a:rPr>
              <a:t>ffset</a:t>
            </a:r>
            <a:endParaRPr lang="he-IL" sz="12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9" name="חץ שמאלה-ימינה 68"/>
          <p:cNvSpPr/>
          <p:nvPr/>
        </p:nvSpPr>
        <p:spPr>
          <a:xfrm rot="18289471">
            <a:off x="9189425" y="1306621"/>
            <a:ext cx="927980" cy="503291"/>
          </a:xfrm>
          <a:prstGeom prst="leftRightArrow">
            <a:avLst>
              <a:gd name="adj1" fmla="val 50000"/>
              <a:gd name="adj2" fmla="val 26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>
              <a:lnSpc>
                <a:spcPts val="1200"/>
              </a:lnSpc>
            </a:pPr>
            <a:r>
              <a:rPr lang="en-US" sz="1100" dirty="0" smtClean="0">
                <a:latin typeface="Gisha" panose="020B0502040204020203" pitchFamily="34" charset="-79"/>
                <a:cs typeface="Gisha" panose="020B0502040204020203" pitchFamily="34" charset="-79"/>
              </a:rPr>
              <a:t>R</a:t>
            </a:r>
            <a:r>
              <a:rPr lang="en-US" sz="1100" dirty="0" smtClean="0">
                <a:latin typeface="Gisha" panose="020B0502040204020203" pitchFamily="34" charset="-79"/>
                <a:cs typeface="Gisha" panose="020B0502040204020203" pitchFamily="34" charset="-79"/>
              </a:rPr>
              <a:t>elevancy gap</a:t>
            </a:r>
            <a:endParaRPr lang="he-IL" sz="11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98622" y="-97679"/>
            <a:ext cx="225093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Genealogy</a:t>
            </a:r>
            <a:endParaRPr lang="he-IL" sz="3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75" name="מחבר ישר 74"/>
          <p:cNvCxnSpPr/>
          <p:nvPr/>
        </p:nvCxnSpPr>
        <p:spPr>
          <a:xfrm>
            <a:off x="1219591" y="808103"/>
            <a:ext cx="85725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84953" y="236961"/>
            <a:ext cx="17163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Conflict intensity</a:t>
            </a:r>
            <a:endParaRPr lang="he-IL" sz="1600" dirty="0" smtClean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l" rtl="0"/>
            <a:r>
              <a:rPr lang="en-US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In Syria</a:t>
            </a:r>
            <a:endParaRPr lang="he-IL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85" name="מחבר ישר 84"/>
          <p:cNvCxnSpPr/>
          <p:nvPr/>
        </p:nvCxnSpPr>
        <p:spPr>
          <a:xfrm>
            <a:off x="1320790" y="1160234"/>
            <a:ext cx="857256" cy="1588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69256" y="862622"/>
            <a:ext cx="21450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I</a:t>
            </a:r>
            <a:r>
              <a:rPr lang="en-US" sz="1600" dirty="0" smtClean="0">
                <a:latin typeface="Gisha" panose="020B0502040204020203" pitchFamily="34" charset="-79"/>
                <a:cs typeface="Gisha" panose="020B0502040204020203" pitchFamily="34" charset="-79"/>
              </a:rPr>
              <a:t>ntensity of Israeli actions</a:t>
            </a:r>
            <a:endParaRPr lang="he-IL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7" name="מלבן 86"/>
          <p:cNvSpPr/>
          <p:nvPr/>
        </p:nvSpPr>
        <p:spPr>
          <a:xfrm>
            <a:off x="371261" y="-296253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p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8" name="מלבן 87"/>
          <p:cNvSpPr/>
          <p:nvPr/>
        </p:nvSpPr>
        <p:spPr>
          <a:xfrm>
            <a:off x="11104281" y="2491556"/>
            <a:ext cx="4662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52205" y="4082152"/>
            <a:ext cx="9705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</a:t>
            </a:r>
            <a:r>
              <a:rPr lang="en-US" sz="1200" b="1" dirty="0" smtClean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stablishment of division 210</a:t>
            </a:r>
            <a:endParaRPr lang="he-IL" sz="1200" b="1" dirty="0">
              <a:solidFill>
                <a:srgbClr val="00B05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91" name="מלבן מעוגל 90"/>
          <p:cNvSpPr/>
          <p:nvPr/>
        </p:nvSpPr>
        <p:spPr>
          <a:xfrm>
            <a:off x="9455937" y="171599"/>
            <a:ext cx="1923830" cy="8734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0"/>
            <a:r>
              <a:rPr lang="en-US" sz="1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 campaign against the establishment of Iran and a tiebreaker weapon</a:t>
            </a:r>
            <a:endParaRPr lang="he-IL" sz="1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67" name="הסבר מלבני 66"/>
          <p:cNvSpPr/>
          <p:nvPr/>
        </p:nvSpPr>
        <p:spPr>
          <a:xfrm>
            <a:off x="7945491" y="54477"/>
            <a:ext cx="681557" cy="350316"/>
          </a:xfrm>
          <a:prstGeom prst="wedgeRectCallout">
            <a:avLst>
              <a:gd name="adj1" fmla="val -67701"/>
              <a:gd name="adj2" fmla="val 175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400" dirty="0" smtClean="0"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US" sz="1400" dirty="0" smtClean="0">
                <a:latin typeface="Gisha" panose="020B0502040204020203" pitchFamily="34" charset="-79"/>
                <a:cs typeface="Gisha" panose="020B0502040204020203" pitchFamily="34" charset="-79"/>
              </a:rPr>
              <a:t>all of ISIS</a:t>
            </a:r>
            <a:endParaRPr lang="he-IL" sz="1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12670" y="3315309"/>
            <a:ext cx="9416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ctivating nuclear weapons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29736" y="3313019"/>
            <a:ext cx="1133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he fall of </a:t>
            </a:r>
            <a:r>
              <a:rPr lang="en-US" sz="1200" b="1" dirty="0" err="1" smtClean="0">
                <a:latin typeface="Gisha" panose="020B0502040204020203" pitchFamily="34" charset="-79"/>
                <a:cs typeface="Gisha" panose="020B0502040204020203" pitchFamily="34" charset="-79"/>
              </a:rPr>
              <a:t>Raqqa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/ ISIS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716740" y="3306811"/>
            <a:ext cx="10353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ompleting the campaign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" name="צורה חופשית 7"/>
          <p:cNvSpPr/>
          <p:nvPr/>
        </p:nvSpPr>
        <p:spPr>
          <a:xfrm>
            <a:off x="1132764" y="723120"/>
            <a:ext cx="9048466" cy="2010981"/>
          </a:xfrm>
          <a:custGeom>
            <a:avLst/>
            <a:gdLst>
              <a:gd name="connsiteX0" fmla="*/ 0 w 9048466"/>
              <a:gd name="connsiteY0" fmla="*/ 2006432 h 2010981"/>
              <a:gd name="connsiteX1" fmla="*/ 1160060 w 9048466"/>
              <a:gd name="connsiteY1" fmla="*/ 1965489 h 2010981"/>
              <a:gd name="connsiteX2" fmla="*/ 2743200 w 9048466"/>
              <a:gd name="connsiteY2" fmla="*/ 1678886 h 2010981"/>
              <a:gd name="connsiteX3" fmla="*/ 4094329 w 9048466"/>
              <a:gd name="connsiteY3" fmla="*/ 1119328 h 2010981"/>
              <a:gd name="connsiteX4" fmla="*/ 6196084 w 9048466"/>
              <a:gd name="connsiteY4" fmla="*/ 464235 h 2010981"/>
              <a:gd name="connsiteX5" fmla="*/ 7083188 w 9048466"/>
              <a:gd name="connsiteY5" fmla="*/ 211 h 2010981"/>
              <a:gd name="connsiteX6" fmla="*/ 9048466 w 9048466"/>
              <a:gd name="connsiteY6" fmla="*/ 518826 h 201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48466" h="2010981">
                <a:moveTo>
                  <a:pt x="0" y="2006432"/>
                </a:moveTo>
                <a:cubicBezTo>
                  <a:pt x="351430" y="2013256"/>
                  <a:pt x="702860" y="2020080"/>
                  <a:pt x="1160060" y="1965489"/>
                </a:cubicBezTo>
                <a:cubicBezTo>
                  <a:pt x="1617260" y="1910898"/>
                  <a:pt x="2254155" y="1819913"/>
                  <a:pt x="2743200" y="1678886"/>
                </a:cubicBezTo>
                <a:cubicBezTo>
                  <a:pt x="3232245" y="1537859"/>
                  <a:pt x="3518848" y="1321770"/>
                  <a:pt x="4094329" y="1119328"/>
                </a:cubicBezTo>
                <a:cubicBezTo>
                  <a:pt x="4669810" y="916886"/>
                  <a:pt x="5697941" y="650754"/>
                  <a:pt x="6196084" y="464235"/>
                </a:cubicBezTo>
                <a:cubicBezTo>
                  <a:pt x="6694227" y="277716"/>
                  <a:pt x="6607791" y="-8888"/>
                  <a:pt x="7083188" y="211"/>
                </a:cubicBezTo>
                <a:cubicBezTo>
                  <a:pt x="7558585" y="9310"/>
                  <a:pt x="8303525" y="264068"/>
                  <a:pt x="9048466" y="518826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6" name="צורה חופשית 25"/>
          <p:cNvSpPr/>
          <p:nvPr/>
        </p:nvSpPr>
        <p:spPr>
          <a:xfrm>
            <a:off x="10235821" y="1255594"/>
            <a:ext cx="1255594" cy="230246"/>
          </a:xfrm>
          <a:custGeom>
            <a:avLst/>
            <a:gdLst>
              <a:gd name="connsiteX0" fmla="*/ 0 w 1255594"/>
              <a:gd name="connsiteY0" fmla="*/ 0 h 230246"/>
              <a:gd name="connsiteX1" fmla="*/ 272955 w 1255594"/>
              <a:gd name="connsiteY1" fmla="*/ 54591 h 230246"/>
              <a:gd name="connsiteX2" fmla="*/ 736979 w 1255594"/>
              <a:gd name="connsiteY2" fmla="*/ 218364 h 230246"/>
              <a:gd name="connsiteX3" fmla="*/ 1255594 w 1255594"/>
              <a:gd name="connsiteY3" fmla="*/ 204716 h 2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594" h="230246">
                <a:moveTo>
                  <a:pt x="0" y="0"/>
                </a:moveTo>
                <a:cubicBezTo>
                  <a:pt x="75062" y="9098"/>
                  <a:pt x="150125" y="18197"/>
                  <a:pt x="272955" y="54591"/>
                </a:cubicBezTo>
                <a:cubicBezTo>
                  <a:pt x="395785" y="90985"/>
                  <a:pt x="573206" y="193343"/>
                  <a:pt x="736979" y="218364"/>
                </a:cubicBezTo>
                <a:cubicBezTo>
                  <a:pt x="900752" y="243385"/>
                  <a:pt x="1078173" y="224050"/>
                  <a:pt x="1255594" y="204716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6" name="צורה חופשית 45"/>
          <p:cNvSpPr/>
          <p:nvPr/>
        </p:nvSpPr>
        <p:spPr>
          <a:xfrm>
            <a:off x="1074821" y="683981"/>
            <a:ext cx="8855242" cy="1626082"/>
          </a:xfrm>
          <a:custGeom>
            <a:avLst/>
            <a:gdLst>
              <a:gd name="connsiteX0" fmla="*/ 0 w 8855242"/>
              <a:gd name="connsiteY0" fmla="*/ 1626082 h 1626082"/>
              <a:gd name="connsiteX1" fmla="*/ 1347537 w 8855242"/>
              <a:gd name="connsiteY1" fmla="*/ 1481703 h 1626082"/>
              <a:gd name="connsiteX2" fmla="*/ 2871537 w 8855242"/>
              <a:gd name="connsiteY2" fmla="*/ 968356 h 1626082"/>
              <a:gd name="connsiteX3" fmla="*/ 3705726 w 8855242"/>
              <a:gd name="connsiteY3" fmla="*/ 503135 h 1626082"/>
              <a:gd name="connsiteX4" fmla="*/ 4363453 w 8855242"/>
              <a:gd name="connsiteY4" fmla="*/ 198335 h 1626082"/>
              <a:gd name="connsiteX5" fmla="*/ 5358063 w 8855242"/>
              <a:gd name="connsiteY5" fmla="*/ 69998 h 1626082"/>
              <a:gd name="connsiteX6" fmla="*/ 6336632 w 8855242"/>
              <a:gd name="connsiteY6" fmla="*/ 5830 h 1626082"/>
              <a:gd name="connsiteX7" fmla="*/ 6866021 w 8855242"/>
              <a:gd name="connsiteY7" fmla="*/ 214377 h 1626082"/>
              <a:gd name="connsiteX8" fmla="*/ 7844590 w 8855242"/>
              <a:gd name="connsiteY8" fmla="*/ 968356 h 1626082"/>
              <a:gd name="connsiteX9" fmla="*/ 8534400 w 8855242"/>
              <a:gd name="connsiteY9" fmla="*/ 1369408 h 1626082"/>
              <a:gd name="connsiteX10" fmla="*/ 8855242 w 8855242"/>
              <a:gd name="connsiteY10" fmla="*/ 1513787 h 162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55242" h="1626082">
                <a:moveTo>
                  <a:pt x="0" y="1626082"/>
                </a:moveTo>
                <a:cubicBezTo>
                  <a:pt x="434474" y="1608703"/>
                  <a:pt x="868948" y="1591324"/>
                  <a:pt x="1347537" y="1481703"/>
                </a:cubicBezTo>
                <a:cubicBezTo>
                  <a:pt x="1826126" y="1372082"/>
                  <a:pt x="2478506" y="1131451"/>
                  <a:pt x="2871537" y="968356"/>
                </a:cubicBezTo>
                <a:cubicBezTo>
                  <a:pt x="3264568" y="805261"/>
                  <a:pt x="3457073" y="631472"/>
                  <a:pt x="3705726" y="503135"/>
                </a:cubicBezTo>
                <a:cubicBezTo>
                  <a:pt x="3954379" y="374798"/>
                  <a:pt x="4088064" y="270524"/>
                  <a:pt x="4363453" y="198335"/>
                </a:cubicBezTo>
                <a:cubicBezTo>
                  <a:pt x="4638843" y="126145"/>
                  <a:pt x="5029200" y="102082"/>
                  <a:pt x="5358063" y="69998"/>
                </a:cubicBezTo>
                <a:cubicBezTo>
                  <a:pt x="5686926" y="37914"/>
                  <a:pt x="6085306" y="-18233"/>
                  <a:pt x="6336632" y="5830"/>
                </a:cubicBezTo>
                <a:cubicBezTo>
                  <a:pt x="6587958" y="29893"/>
                  <a:pt x="6614695" y="53956"/>
                  <a:pt x="6866021" y="214377"/>
                </a:cubicBezTo>
                <a:cubicBezTo>
                  <a:pt x="7117347" y="374798"/>
                  <a:pt x="7566527" y="775851"/>
                  <a:pt x="7844590" y="968356"/>
                </a:cubicBezTo>
                <a:cubicBezTo>
                  <a:pt x="8122653" y="1160861"/>
                  <a:pt x="8365958" y="1278503"/>
                  <a:pt x="8534400" y="1369408"/>
                </a:cubicBezTo>
                <a:cubicBezTo>
                  <a:pt x="8702842" y="1460313"/>
                  <a:pt x="8779042" y="1487050"/>
                  <a:pt x="8855242" y="15137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3" name="צורה חופשית 52"/>
          <p:cNvSpPr/>
          <p:nvPr/>
        </p:nvSpPr>
        <p:spPr>
          <a:xfrm>
            <a:off x="9930063" y="2197768"/>
            <a:ext cx="1395663" cy="194882"/>
          </a:xfrm>
          <a:custGeom>
            <a:avLst/>
            <a:gdLst>
              <a:gd name="connsiteX0" fmla="*/ 0 w 1395663"/>
              <a:gd name="connsiteY0" fmla="*/ 0 h 194882"/>
              <a:gd name="connsiteX1" fmla="*/ 176463 w 1395663"/>
              <a:gd name="connsiteY1" fmla="*/ 64169 h 194882"/>
              <a:gd name="connsiteX2" fmla="*/ 786063 w 1395663"/>
              <a:gd name="connsiteY2" fmla="*/ 160421 h 194882"/>
              <a:gd name="connsiteX3" fmla="*/ 1026695 w 1395663"/>
              <a:gd name="connsiteY3" fmla="*/ 192506 h 194882"/>
              <a:gd name="connsiteX4" fmla="*/ 1219200 w 1395663"/>
              <a:gd name="connsiteY4" fmla="*/ 192506 h 194882"/>
              <a:gd name="connsiteX5" fmla="*/ 1395663 w 1395663"/>
              <a:gd name="connsiteY5" fmla="*/ 192506 h 19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5663" h="194882">
                <a:moveTo>
                  <a:pt x="0" y="0"/>
                </a:moveTo>
                <a:cubicBezTo>
                  <a:pt x="22726" y="18716"/>
                  <a:pt x="45453" y="37432"/>
                  <a:pt x="176463" y="64169"/>
                </a:cubicBezTo>
                <a:cubicBezTo>
                  <a:pt x="307473" y="90906"/>
                  <a:pt x="644358" y="139032"/>
                  <a:pt x="786063" y="160421"/>
                </a:cubicBezTo>
                <a:cubicBezTo>
                  <a:pt x="927768" y="181810"/>
                  <a:pt x="954506" y="187159"/>
                  <a:pt x="1026695" y="192506"/>
                </a:cubicBezTo>
                <a:cubicBezTo>
                  <a:pt x="1098884" y="197853"/>
                  <a:pt x="1219200" y="192506"/>
                  <a:pt x="1219200" y="192506"/>
                </a:cubicBezTo>
                <a:lnTo>
                  <a:pt x="1395663" y="192506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10858" y="5040944"/>
            <a:ext cx="97042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Demilitarization of nuclear 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weapons</a:t>
            </a:r>
            <a:r>
              <a:rPr lang="he-IL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12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 agreement</a:t>
            </a:r>
            <a:endParaRPr lang="he-IL" sz="12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9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שקופית">
            <a:extLst>
              <a:ext uri="{FF2B5EF4-FFF2-40B4-BE49-F238E27FC236}">
                <a16:creationId xmlns:a16="http://schemas.microsoft.com/office/drawing/2014/main" xmlns="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94025" y="211500"/>
            <a:ext cx="11340000" cy="540000"/>
          </a:xfrm>
        </p:spPr>
        <p:txBody>
          <a:bodyPr rtlCol="1">
            <a:normAutofit fontScale="90000"/>
          </a:bodyPr>
          <a:lstStyle/>
          <a:p>
            <a:pPr algn="ctr" rtl="1"/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O</a:t>
            </a:r>
            <a:r>
              <a:rPr lang="en-US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ffset – Relevancy Gap</a:t>
            </a:r>
            <a:endParaRPr lang="he-IL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921979" y="944195"/>
            <a:ext cx="1120503" cy="1857828"/>
            <a:chOff x="2638697" y="2194560"/>
            <a:chExt cx="2635795" cy="4685211"/>
          </a:xfrm>
        </p:grpSpPr>
        <p:sp>
          <p:nvSpPr>
            <p:cNvPr id="3" name="חץ למטה 2"/>
            <p:cNvSpPr/>
            <p:nvPr/>
          </p:nvSpPr>
          <p:spPr>
            <a:xfrm rot="10800000">
              <a:off x="2638697" y="2194560"/>
              <a:ext cx="809897" cy="4336869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חץ למטה 5"/>
            <p:cNvSpPr/>
            <p:nvPr/>
          </p:nvSpPr>
          <p:spPr>
            <a:xfrm rot="13130514">
              <a:off x="4464595" y="2569028"/>
              <a:ext cx="809897" cy="431074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print"/>
          <a:srcRect l="20902" t="36020" r="42294" b="26152"/>
          <a:stretch/>
        </p:blipFill>
        <p:spPr>
          <a:xfrm>
            <a:off x="8638017" y="1040013"/>
            <a:ext cx="2863516" cy="1654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487581" y="1040013"/>
            <a:ext cx="2863517" cy="1680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87581" y="3004457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n open playground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251" y="5023766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mbition for a Shiite crescent 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8016" y="4858037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R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eturn of Syria to the Arab league 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7580" y="4294238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Hezbollah a regional factor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8016" y="4268930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H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ezbollah a regional factor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7581" y="3509768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Interest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 that disturbs the powers 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8016" y="3561399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Interest that harms the powers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8016" y="3011714"/>
            <a:ext cx="28635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R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ehabilitation of Syria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174" y="5623975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Syria’s need for as hug from Iran/Hezbollah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4669" y="5625969"/>
            <a:ext cx="286351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dirty="0" smtClean="0">
                <a:latin typeface="Gisha" panose="020B0502040204020203" pitchFamily="34" charset="-79"/>
                <a:cs typeface="Gisha" panose="020B0502040204020203" pitchFamily="34" charset="-79"/>
              </a:rPr>
              <a:t>he hug is “suffocating” and no longer appropriate</a:t>
            </a:r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665" y="2768737"/>
            <a:ext cx="3487782" cy="193899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T</a:t>
            </a:r>
            <a:r>
              <a:rPr lang="en-US" sz="24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ransition from a paradigm of a campaign in disarray to a system in a reality of emergent order</a:t>
            </a:r>
            <a:endParaRPr lang="he-IL" sz="24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5430762" y="5007025"/>
            <a:ext cx="2288474" cy="1786246"/>
            <a:chOff x="5430762" y="5007025"/>
            <a:chExt cx="2288474" cy="1786246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5957" y="5007025"/>
              <a:ext cx="1721793" cy="178624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561509" y="5900148"/>
              <a:ext cx="115772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Emergent order</a:t>
              </a:r>
              <a:endParaRPr lang="he-IL" sz="1600" b="1" dirty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0762" y="5434084"/>
              <a:ext cx="97893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600" b="1" dirty="0" smtClean="0">
                  <a:latin typeface="Gisha" panose="020B0502040204020203" pitchFamily="34" charset="-79"/>
                  <a:cs typeface="Gisha" panose="020B0502040204020203" pitchFamily="34" charset="-79"/>
                </a:rPr>
                <a:t>Disarray</a:t>
              </a:r>
              <a:endParaRPr lang="he-IL" sz="1600" b="1" dirty="0" smtClean="0">
                <a:latin typeface="Gisha" panose="020B0502040204020203" pitchFamily="34" charset="-79"/>
                <a:cs typeface="Gisha" panose="020B0502040204020203" pitchFamily="34" charset="-79"/>
              </a:endParaRPr>
            </a:p>
          </p:txBody>
        </p:sp>
      </p:grpSp>
      <p:sp>
        <p:nvSpPr>
          <p:cNvPr id="23" name="חץ למטה 22"/>
          <p:cNvSpPr/>
          <p:nvPr/>
        </p:nvSpPr>
        <p:spPr>
          <a:xfrm>
            <a:off x="5964558" y="4611135"/>
            <a:ext cx="129568" cy="3823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 למטה 23"/>
          <p:cNvSpPr/>
          <p:nvPr/>
        </p:nvSpPr>
        <p:spPr>
          <a:xfrm>
            <a:off x="6986193" y="4996155"/>
            <a:ext cx="129568" cy="3823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271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1106</Words>
  <Application>Microsoft Office PowerPoint</Application>
  <PresentationFormat>מותאם אישית</PresentationFormat>
  <Paragraphs>232</Paragraphs>
  <Slides>13</Slides>
  <Notes>2</Notes>
  <HiddenSlides>4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Strategy Northern Arena</vt:lpstr>
      <vt:lpstr>Israel</vt:lpstr>
      <vt:lpstr>The Enemy</vt:lpstr>
      <vt:lpstr>The Super-powers</vt:lpstr>
      <vt:lpstr>Emergent System – Preliminary</vt:lpstr>
      <vt:lpstr>McCrystal’s Spaghetti</vt:lpstr>
      <vt:lpstr>שקופית 7</vt:lpstr>
      <vt:lpstr>שקופית 8</vt:lpstr>
      <vt:lpstr>Offset – Relevancy Gap</vt:lpstr>
      <vt:lpstr>שקופית 10</vt:lpstr>
      <vt:lpstr>Preliminary Strategy </vt:lpstr>
      <vt:lpstr>Insights from the Process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tsaffi</dc:creator>
  <cp:lastModifiedBy>u45414</cp:lastModifiedBy>
  <cp:revision>128</cp:revision>
  <dcterms:created xsi:type="dcterms:W3CDTF">2019-01-01T20:25:21Z</dcterms:created>
  <dcterms:modified xsi:type="dcterms:W3CDTF">2019-01-10T08:35:34Z</dcterms:modified>
</cp:coreProperties>
</file>