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2" r:id="rId2"/>
    <p:sldId id="283" r:id="rId3"/>
    <p:sldId id="284" r:id="rId4"/>
    <p:sldId id="285" r:id="rId5"/>
    <p:sldId id="286" r:id="rId6"/>
    <p:sldId id="287" r:id="rId7"/>
    <p:sldId id="276" r:id="rId8"/>
    <p:sldId id="277" r:id="rId9"/>
    <p:sldId id="278" r:id="rId10"/>
    <p:sldId id="279" r:id="rId11"/>
    <p:sldId id="280" r:id="rId12"/>
    <p:sldId id="281" r:id="rId13"/>
    <p:sldId id="270" r:id="rId14"/>
    <p:sldId id="263" r:id="rId15"/>
    <p:sldId id="271" r:id="rId16"/>
    <p:sldId id="261" r:id="rId17"/>
    <p:sldId id="268" r:id="rId18"/>
    <p:sldId id="273"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917" autoAdjust="0"/>
    <p:restoredTop sz="94660"/>
  </p:normalViewPr>
  <p:slideViewPr>
    <p:cSldViewPr>
      <p:cViewPr>
        <p:scale>
          <a:sx n="76" d="100"/>
          <a:sy n="76" d="100"/>
        </p:scale>
        <p:origin x="-1182" y="3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57150" cap="rnd">
              <a:solidFill>
                <a:srgbClr val="0070C0"/>
              </a:solidFill>
              <a:round/>
            </a:ln>
            <a:effectLst>
              <a:outerShdw blurRad="40000" dist="23000" dir="5400000" rotWithShape="0">
                <a:srgbClr val="000000">
                  <a:alpha val="35000"/>
                </a:srgbClr>
              </a:outerShdw>
            </a:effectLst>
          </c:spPr>
          <c:marker>
            <c:symbol val="none"/>
          </c:marker>
          <c:cat>
            <c:numRef>
              <c:f>Sheet1!$L$2:$L$23</c:f>
              <c:numCache>
                <c:formatCode>General</c:formatCode>
                <c:ptCount val="22"/>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numCache>
            </c:numRef>
          </c:cat>
          <c:val>
            <c:numRef>
              <c:f>Sheet1!$S$3:$S$23</c:f>
              <c:numCache>
                <c:formatCode>0.00%</c:formatCode>
                <c:ptCount val="21"/>
                <c:pt idx="0">
                  <c:v>0.98630639152329258</c:v>
                </c:pt>
                <c:pt idx="1">
                  <c:v>0.97539302954419604</c:v>
                </c:pt>
                <c:pt idx="2">
                  <c:v>0.98063363611817567</c:v>
                </c:pt>
                <c:pt idx="3">
                  <c:v>0.96832910646452852</c:v>
                </c:pt>
                <c:pt idx="4">
                  <c:v>0.99249775539259411</c:v>
                </c:pt>
                <c:pt idx="5">
                  <c:v>0.94519948478372762</c:v>
                </c:pt>
                <c:pt idx="6">
                  <c:v>1.013041457789063</c:v>
                </c:pt>
                <c:pt idx="7">
                  <c:v>1.0180770259215239</c:v>
                </c:pt>
                <c:pt idx="8">
                  <c:v>1.0246124759508441</c:v>
                </c:pt>
                <c:pt idx="9">
                  <c:v>1.0157179772784655</c:v>
                </c:pt>
                <c:pt idx="10">
                  <c:v>0.98926583381752842</c:v>
                </c:pt>
                <c:pt idx="11">
                  <c:v>0.9512032788579089</c:v>
                </c:pt>
                <c:pt idx="12">
                  <c:v>0.95210953087151751</c:v>
                </c:pt>
                <c:pt idx="13">
                  <c:v>0.90300565081609063</c:v>
                </c:pt>
                <c:pt idx="14">
                  <c:v>0.87428803007517431</c:v>
                </c:pt>
                <c:pt idx="15">
                  <c:v>0.85210028859897535</c:v>
                </c:pt>
                <c:pt idx="16">
                  <c:v>0.88088410546800378</c:v>
                </c:pt>
                <c:pt idx="17">
                  <c:v>0.85755092757481688</c:v>
                </c:pt>
                <c:pt idx="18">
                  <c:v>0.84623284974432356</c:v>
                </c:pt>
                <c:pt idx="19">
                  <c:v>0.63994053572340448</c:v>
                </c:pt>
                <c:pt idx="20">
                  <c:v>0.62409198318244063</c:v>
                </c:pt>
              </c:numCache>
            </c:numRef>
          </c:val>
          <c:smooth val="0"/>
          <c:extLst xmlns:c16r2="http://schemas.microsoft.com/office/drawing/2015/06/chart">
            <c:ext xmlns:c16="http://schemas.microsoft.com/office/drawing/2014/chart" uri="{C3380CC4-5D6E-409C-BE32-E72D297353CC}">
              <c16:uniqueId val="{00000000-67E3-44C4-BD56-69F627ABC9FC}"/>
            </c:ext>
          </c:extLst>
        </c:ser>
        <c:ser>
          <c:idx val="1"/>
          <c:order val="1"/>
          <c:spPr>
            <a:ln w="57150" cap="rnd">
              <a:solidFill>
                <a:srgbClr val="00B050"/>
              </a:solidFill>
              <a:round/>
            </a:ln>
            <a:effectLst>
              <a:outerShdw blurRad="40000" dist="23000" dir="5400000" rotWithShape="0">
                <a:srgbClr val="000000">
                  <a:alpha val="35000"/>
                </a:srgbClr>
              </a:outerShdw>
            </a:effectLst>
          </c:spPr>
          <c:marker>
            <c:symbol val="none"/>
          </c:marker>
          <c:cat>
            <c:numRef>
              <c:f>Sheet1!$L$2:$L$23</c:f>
              <c:numCache>
                <c:formatCode>General</c:formatCode>
                <c:ptCount val="22"/>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numCache>
            </c:numRef>
          </c:cat>
          <c:val>
            <c:numRef>
              <c:f>Sheet1!$T$3:$T$23</c:f>
              <c:numCache>
                <c:formatCode>0.00%</c:formatCode>
                <c:ptCount val="21"/>
                <c:pt idx="0">
                  <c:v>1.0297821554619551</c:v>
                </c:pt>
                <c:pt idx="1">
                  <c:v>1.026701543709696</c:v>
                </c:pt>
                <c:pt idx="2">
                  <c:v>1.0033567190709258</c:v>
                </c:pt>
                <c:pt idx="3">
                  <c:v>1.057476485032296</c:v>
                </c:pt>
                <c:pt idx="4">
                  <c:v>0.99752853841950473</c:v>
                </c:pt>
                <c:pt idx="5">
                  <c:v>1.0048155845614442</c:v>
                </c:pt>
                <c:pt idx="6">
                  <c:v>0.96045867965288811</c:v>
                </c:pt>
                <c:pt idx="7">
                  <c:v>0.9309629371247482</c:v>
                </c:pt>
                <c:pt idx="8">
                  <c:v>0.9510965028644226</c:v>
                </c:pt>
                <c:pt idx="9">
                  <c:v>1.0252509001165311</c:v>
                </c:pt>
                <c:pt idx="10">
                  <c:v>1.0533599050783153</c:v>
                </c:pt>
                <c:pt idx="11">
                  <c:v>1.099887758261981</c:v>
                </c:pt>
                <c:pt idx="12">
                  <c:v>1.1728852192125609</c:v>
                </c:pt>
                <c:pt idx="13">
                  <c:v>1.25663284421959</c:v>
                </c:pt>
                <c:pt idx="14">
                  <c:v>1.3460159135091241</c:v>
                </c:pt>
                <c:pt idx="15">
                  <c:v>1.4200601344139709</c:v>
                </c:pt>
                <c:pt idx="16">
                  <c:v>1.3599082136573424</c:v>
                </c:pt>
                <c:pt idx="17">
                  <c:v>1.4746460982359408</c:v>
                </c:pt>
                <c:pt idx="18">
                  <c:v>1.495382663536134</c:v>
                </c:pt>
                <c:pt idx="19">
                  <c:v>2.0739384615846741</c:v>
                </c:pt>
                <c:pt idx="20">
                  <c:v>2.1458166436491384</c:v>
                </c:pt>
              </c:numCache>
            </c:numRef>
          </c:val>
          <c:smooth val="0"/>
          <c:extLst xmlns:c16r2="http://schemas.microsoft.com/office/drawing/2015/06/chart">
            <c:ext xmlns:c16="http://schemas.microsoft.com/office/drawing/2014/chart" uri="{C3380CC4-5D6E-409C-BE32-E72D297353CC}">
              <c16:uniqueId val="{00000001-67E3-44C4-BD56-69F627ABC9FC}"/>
            </c:ext>
          </c:extLst>
        </c:ser>
        <c:dLbls>
          <c:showLegendKey val="0"/>
          <c:showVal val="0"/>
          <c:showCatName val="0"/>
          <c:showSerName val="0"/>
          <c:showPercent val="0"/>
          <c:showBubbleSize val="0"/>
        </c:dLbls>
        <c:marker val="1"/>
        <c:smooth val="0"/>
        <c:axId val="113577984"/>
        <c:axId val="113579520"/>
      </c:lineChart>
      <c:catAx>
        <c:axId val="1135779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180000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he-IL"/>
          </a:p>
        </c:txPr>
        <c:crossAx val="113579520"/>
        <c:crosses val="autoZero"/>
        <c:auto val="0"/>
        <c:lblAlgn val="ctr"/>
        <c:lblOffset val="100"/>
        <c:noMultiLvlLbl val="0"/>
      </c:catAx>
      <c:valAx>
        <c:axId val="11357952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he-IL"/>
          </a:p>
        </c:txPr>
        <c:crossAx val="11357798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he-IL"/>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68038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3627994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27655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77096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277108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1766802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422522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282713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3414372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67534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97484C-523C-4C31-A119-CD24F7BED282}" type="datetimeFigureOut">
              <a:rPr lang="he-IL" smtClean="0"/>
              <a:pPr/>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829497E-A460-45FA-A306-200197576C1F}" type="slidenum">
              <a:rPr lang="he-IL" smtClean="0"/>
              <a:pPr/>
              <a:t>‹#›</a:t>
            </a:fld>
            <a:endParaRPr lang="he-IL"/>
          </a:p>
        </p:txBody>
      </p:sp>
    </p:spTree>
    <p:extLst>
      <p:ext uri="{BB962C8B-B14F-4D97-AF65-F5344CB8AC3E}">
        <p14:creationId xmlns:p14="http://schemas.microsoft.com/office/powerpoint/2010/main" val="277734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97484C-523C-4C31-A119-CD24F7BED282}" type="datetimeFigureOut">
              <a:rPr lang="he-IL" smtClean="0"/>
              <a:pPr/>
              <a:t>כ"ג/אדר א/תשע"ט</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29497E-A460-45FA-A306-200197576C1F}" type="slidenum">
              <a:rPr lang="he-IL" smtClean="0"/>
              <a:pPr/>
              <a:t>‹#›</a:t>
            </a:fld>
            <a:endParaRPr lang="he-IL"/>
          </a:p>
        </p:txBody>
      </p:sp>
    </p:spTree>
    <p:extLst>
      <p:ext uri="{BB962C8B-B14F-4D97-AF65-F5344CB8AC3E}">
        <p14:creationId xmlns:p14="http://schemas.microsoft.com/office/powerpoint/2010/main" val="252216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slide" Target="slide15.xml"/></Relationships>
</file>

<file path=ppt/slides/_rels/slide1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en-US" b="1" dirty="0" smtClean="0">
                <a:solidFill>
                  <a:schemeClr val="tx2"/>
                </a:solidFill>
                <a:latin typeface="David" panose="020E0502060401010101" pitchFamily="34" charset="-79"/>
                <a:cs typeface="David" panose="020E0502060401010101" pitchFamily="34" charset="-79"/>
              </a:rPr>
              <a:t>The Expenditure of the Israeli Security and Economy</a:t>
            </a:r>
            <a:endParaRPr lang="he-IL" b="1" dirty="0">
              <a:solidFill>
                <a:schemeClr val="tx2"/>
              </a:solidFill>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p:txBody>
          <a:bodyPr/>
          <a:lstStyle/>
          <a:p>
            <a:r>
              <a:rPr lang="en-US" dirty="0" smtClean="0">
                <a:latin typeface="David" panose="020E0502060401010101" pitchFamily="34" charset="-79"/>
                <a:cs typeface="David" panose="020E0502060401010101" pitchFamily="34" charset="-79"/>
              </a:rPr>
              <a:t>A lecture to the INDC</a:t>
            </a:r>
            <a:endParaRPr lang="he-IL" dirty="0" smtClean="0">
              <a:latin typeface="David" panose="020E0502060401010101" pitchFamily="34" charset="-79"/>
              <a:cs typeface="David" panose="020E0502060401010101" pitchFamily="34" charset="-79"/>
            </a:endParaRPr>
          </a:p>
          <a:p>
            <a:r>
              <a:rPr lang="en-US" dirty="0" smtClean="0">
                <a:latin typeface="David" panose="020E0502060401010101" pitchFamily="34" charset="-79"/>
                <a:cs typeface="David" panose="020E0502060401010101" pitchFamily="34" charset="-79"/>
              </a:rPr>
              <a:t>12 March, 2019</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372428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rmAutofit fontScale="90000"/>
          </a:bodyPr>
          <a:lstStyle/>
          <a:p>
            <a:r>
              <a:rPr lang="en-US" sz="4000" b="1" dirty="0">
                <a:solidFill>
                  <a:schemeClr val="tx2"/>
                </a:solidFill>
                <a:latin typeface="David" panose="020E0502060401010101" pitchFamily="34" charset="-79"/>
                <a:cs typeface="David" panose="020E0502060401010101" pitchFamily="34" charset="-79"/>
              </a:rPr>
              <a:t>The </a:t>
            </a:r>
            <a:r>
              <a:rPr lang="en-US" sz="4000" b="1" dirty="0" smtClean="0">
                <a:solidFill>
                  <a:schemeClr val="tx2"/>
                </a:solidFill>
                <a:latin typeface="David" panose="020E0502060401010101" pitchFamily="34" charset="-79"/>
                <a:cs typeface="David" panose="020E0502060401010101" pitchFamily="34" charset="-79"/>
              </a:rPr>
              <a:t>Contribution of Security to </a:t>
            </a:r>
            <a:r>
              <a:rPr lang="en-US" sz="4000" b="1" dirty="0">
                <a:solidFill>
                  <a:schemeClr val="tx2"/>
                </a:solidFill>
                <a:latin typeface="David" panose="020E0502060401010101" pitchFamily="34" charset="-79"/>
                <a:cs typeface="David" panose="020E0502060401010101" pitchFamily="34" charset="-79"/>
              </a:rPr>
              <a:t>the Israeli </a:t>
            </a:r>
            <a:r>
              <a:rPr lang="en-US" sz="4000" b="1" dirty="0" smtClean="0">
                <a:solidFill>
                  <a:schemeClr val="tx2"/>
                </a:solidFill>
                <a:latin typeface="David" panose="020E0502060401010101" pitchFamily="34" charset="-79"/>
                <a:cs typeface="David" panose="020E0502060401010101" pitchFamily="34" charset="-79"/>
              </a:rPr>
              <a:t>Economy</a:t>
            </a:r>
            <a:endParaRPr lang="he-IL" sz="40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457200" y="1600200"/>
            <a:ext cx="8229600" cy="5069160"/>
          </a:xfrm>
        </p:spPr>
        <p:txBody>
          <a:bodyPr>
            <a:normAutofit fontScale="62500" lnSpcReduction="20000"/>
          </a:bodyPr>
          <a:lstStyle/>
          <a:p>
            <a:pPr marL="722313" indent="-452438" algn="l" rtl="0"/>
            <a:r>
              <a:rPr lang="en-US" b="1" dirty="0">
                <a:latin typeface="David" panose="020E0502060401010101" pitchFamily="34" charset="-79"/>
                <a:cs typeface="David" panose="020E0502060401010101" pitchFamily="34" charset="-79"/>
              </a:rPr>
              <a:t>Preventing economic damage from costs of insecurity</a:t>
            </a:r>
            <a:r>
              <a:rPr lang="en-US" dirty="0">
                <a:latin typeface="David" panose="020E0502060401010101" pitchFamily="34" charset="-79"/>
                <a:cs typeface="David" panose="020E0502060401010101" pitchFamily="34" charset="-79"/>
              </a:rPr>
              <a:t> (expenses or losses caused to the economy) = security stability. Examples</a:t>
            </a:r>
            <a:r>
              <a:rPr lang="en-US" dirty="0" smtClean="0">
                <a:latin typeface="David" panose="020E0502060401010101" pitchFamily="34" charset="-79"/>
                <a:cs typeface="David" panose="020E0502060401010101" pitchFamily="34" charset="-79"/>
              </a:rPr>
              <a:t>:</a:t>
            </a: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a:t>
            </a:r>
            <a:r>
              <a:rPr lang="en-US" dirty="0">
                <a:latin typeface="David" panose="020E0502060401010101" pitchFamily="34" charset="-79"/>
                <a:cs typeface="David" panose="020E0502060401010101" pitchFamily="34" charset="-79"/>
              </a:rPr>
              <a:t>Defensive Shield" - restoring quiet and economic </a:t>
            </a:r>
            <a:r>
              <a:rPr lang="en-US" dirty="0" smtClean="0">
                <a:latin typeface="David" panose="020E0502060401010101" pitchFamily="34" charset="-79"/>
                <a:cs typeface="David" panose="020E0502060401010101" pitchFamily="34" charset="-79"/>
              </a:rPr>
              <a:t>growth</a:t>
            </a:r>
          </a:p>
          <a:p>
            <a:pPr marL="1127125" lvl="1" indent="-457200" algn="l" rtl="0">
              <a:buFont typeface="Courier New" panose="02070309020205020404" pitchFamily="49" charset="0"/>
              <a:buChar char="o"/>
            </a:pPr>
            <a:r>
              <a:rPr lang="en-US" dirty="0">
                <a:latin typeface="David" panose="020E0502060401010101" pitchFamily="34" charset="-79"/>
                <a:cs typeface="David" panose="020E0502060401010101" pitchFamily="34" charset="-79"/>
              </a:rPr>
              <a:t>Establishment of the security fence along the Egyptian border - preventing </a:t>
            </a:r>
            <a:r>
              <a:rPr lang="en-US" dirty="0" smtClean="0">
                <a:latin typeface="David" panose="020E0502060401010101" pitchFamily="34" charset="-79"/>
                <a:cs typeface="David" panose="020E0502060401010101" pitchFamily="34" charset="-79"/>
              </a:rPr>
              <a:t>the infiltration </a:t>
            </a:r>
            <a:r>
              <a:rPr lang="en-US" dirty="0">
                <a:latin typeface="David" panose="020E0502060401010101" pitchFamily="34" charset="-79"/>
                <a:cs typeface="David" panose="020E0502060401010101" pitchFamily="34" charset="-79"/>
              </a:rPr>
              <a:t>of </a:t>
            </a:r>
            <a:r>
              <a:rPr lang="en-US" dirty="0" smtClean="0">
                <a:latin typeface="David" panose="020E0502060401010101" pitchFamily="34" charset="-79"/>
                <a:cs typeface="David" panose="020E0502060401010101" pitchFamily="34" charset="-79"/>
              </a:rPr>
              <a:t>infiltrators</a:t>
            </a: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a:t>
            </a:r>
            <a:r>
              <a:rPr lang="en-US" dirty="0">
                <a:latin typeface="David" panose="020E0502060401010101" pitchFamily="34" charset="-79"/>
                <a:cs typeface="David" panose="020E0502060401010101" pitchFamily="34" charset="-79"/>
              </a:rPr>
              <a:t>Iron Dome" - a dramatic reduction in casualties and property </a:t>
            </a:r>
            <a:r>
              <a:rPr lang="en-US" dirty="0" smtClean="0">
                <a:latin typeface="David" panose="020E0502060401010101" pitchFamily="34" charset="-79"/>
                <a:cs typeface="David" panose="020E0502060401010101" pitchFamily="34" charset="-79"/>
              </a:rPr>
              <a:t>damage</a:t>
            </a:r>
          </a:p>
          <a:p>
            <a:pPr marL="727075" indent="-457200" algn="l" rtl="0"/>
            <a:r>
              <a:rPr lang="en-US" b="1" dirty="0">
                <a:latin typeface="David" panose="020E0502060401010101" pitchFamily="34" charset="-79"/>
                <a:cs typeface="David" panose="020E0502060401010101" pitchFamily="34" charset="-79"/>
              </a:rPr>
              <a:t>Indirect economic </a:t>
            </a:r>
            <a:r>
              <a:rPr lang="en-US" b="1" dirty="0" smtClean="0">
                <a:latin typeface="David" panose="020E0502060401010101" pitchFamily="34" charset="-79"/>
                <a:cs typeface="David" panose="020E0502060401010101" pitchFamily="34" charset="-79"/>
              </a:rPr>
              <a:t>benefits</a:t>
            </a:r>
          </a:p>
          <a:p>
            <a:pPr marL="1127125" lvl="1" indent="-457200" algn="l" rtl="0">
              <a:buFont typeface="Courier New" pitchFamily="49" charset="0"/>
              <a:buChar char="o"/>
            </a:pPr>
            <a:r>
              <a:rPr lang="en-US" dirty="0" smtClean="0">
                <a:latin typeface="David" panose="020E0502060401010101" pitchFamily="34" charset="-79"/>
                <a:cs typeface="David" panose="020E0502060401010101" pitchFamily="34" charset="-79"/>
              </a:rPr>
              <a:t>A </a:t>
            </a:r>
            <a:r>
              <a:rPr lang="en-US" dirty="0">
                <a:latin typeface="David" panose="020E0502060401010101" pitchFamily="34" charset="-79"/>
                <a:cs typeface="David" panose="020E0502060401010101" pitchFamily="34" charset="-79"/>
              </a:rPr>
              <a:t>source for skilled workers (especially in technology</a:t>
            </a:r>
            <a:r>
              <a:rPr lang="en-US" dirty="0" smtClean="0">
                <a:latin typeface="David" panose="020E0502060401010101" pitchFamily="34" charset="-79"/>
                <a:cs typeface="David" panose="020E0502060401010101" pitchFamily="34" charset="-79"/>
              </a:rPr>
              <a:t>)</a:t>
            </a:r>
          </a:p>
          <a:p>
            <a:pPr marL="1127125" lvl="1" indent="-457200" algn="l" rtl="0">
              <a:buFont typeface="Courier New" pitchFamily="49" charset="0"/>
              <a:buChar char="o"/>
            </a:pPr>
            <a:r>
              <a:rPr lang="en-US" dirty="0" smtClean="0">
                <a:latin typeface="David" panose="020E0502060401010101" pitchFamily="34" charset="-79"/>
                <a:cs typeface="David" panose="020E0502060401010101" pitchFamily="34" charset="-79"/>
              </a:rPr>
              <a:t>Contribution </a:t>
            </a:r>
            <a:r>
              <a:rPr lang="en-US" dirty="0">
                <a:latin typeface="David" panose="020E0502060401010101" pitchFamily="34" charset="-79"/>
                <a:cs typeface="David" panose="020E0502060401010101" pitchFamily="34" charset="-79"/>
              </a:rPr>
              <a:t>to technological development</a:t>
            </a:r>
          </a:p>
          <a:p>
            <a:pPr marL="1127125" lvl="1" indent="-457200" algn="l" rtl="0">
              <a:buFont typeface="Courier New" pitchFamily="49" charset="0"/>
              <a:buChar char="o"/>
            </a:pPr>
            <a:r>
              <a:rPr lang="en-US" dirty="0" smtClean="0">
                <a:latin typeface="David" panose="020E0502060401010101" pitchFamily="34" charset="-79"/>
                <a:cs typeface="David" panose="020E0502060401010101" pitchFamily="34" charset="-79"/>
              </a:rPr>
              <a:t>Contribution </a:t>
            </a:r>
            <a:r>
              <a:rPr lang="en-US" dirty="0">
                <a:latin typeface="David" panose="020E0502060401010101" pitchFamily="34" charset="-79"/>
                <a:cs typeface="David" panose="020E0502060401010101" pitchFamily="34" charset="-79"/>
              </a:rPr>
              <a:t>to the </a:t>
            </a:r>
            <a:r>
              <a:rPr lang="en-US" dirty="0" smtClean="0">
                <a:latin typeface="David" panose="020E0502060401010101" pitchFamily="34" charset="-79"/>
                <a:cs typeface="David" panose="020E0502060401010101" pitchFamily="34" charset="-79"/>
              </a:rPr>
              <a:t>security </a:t>
            </a:r>
            <a:r>
              <a:rPr lang="en-US" dirty="0">
                <a:latin typeface="David" panose="020E0502060401010101" pitchFamily="34" charset="-79"/>
                <a:cs typeface="David" panose="020E0502060401010101" pitchFamily="34" charset="-79"/>
              </a:rPr>
              <a:t>industries</a:t>
            </a:r>
          </a:p>
          <a:p>
            <a:pPr marL="1127125" lvl="1" indent="-457200" algn="l" rtl="0">
              <a:buFont typeface="Courier New" pitchFamily="49" charset="0"/>
              <a:buChar char="o"/>
            </a:pPr>
            <a:r>
              <a:rPr lang="en-US" dirty="0" smtClean="0">
                <a:latin typeface="David" panose="020E0502060401010101" pitchFamily="34" charset="-79"/>
                <a:cs typeface="David" panose="020E0502060401010101" pitchFamily="34" charset="-79"/>
              </a:rPr>
              <a:t>The </a:t>
            </a:r>
            <a:r>
              <a:rPr lang="en-US" dirty="0">
                <a:latin typeface="David" panose="020E0502060401010101" pitchFamily="34" charset="-79"/>
                <a:cs typeface="David" panose="020E0502060401010101" pitchFamily="34" charset="-79"/>
              </a:rPr>
              <a:t>IDF serves as a training center of great value to the civilian economy</a:t>
            </a:r>
            <a:r>
              <a:rPr lang="en-US" dirty="0" smtClean="0">
                <a:latin typeface="David" panose="020E0502060401010101" pitchFamily="34" charset="-79"/>
                <a:cs typeface="David" panose="020E0502060401010101" pitchFamily="34" charset="-79"/>
              </a:rPr>
              <a:t>.</a:t>
            </a:r>
          </a:p>
          <a:p>
            <a:pPr marL="722313" indent="-452438" algn="l" rtl="0"/>
            <a:r>
              <a:rPr lang="en-US" b="1" dirty="0">
                <a:latin typeface="David" panose="020E0502060401010101" pitchFamily="34" charset="-79"/>
                <a:cs typeface="David" panose="020E0502060401010101" pitchFamily="34" charset="-79"/>
              </a:rPr>
              <a:t>S</a:t>
            </a:r>
            <a:r>
              <a:rPr lang="en-US" b="1" dirty="0" smtClean="0">
                <a:latin typeface="David" panose="020E0502060401010101" pitchFamily="34" charset="-79"/>
                <a:cs typeface="David" panose="020E0502060401010101" pitchFamily="34" charset="-79"/>
              </a:rPr>
              <a:t>ocial </a:t>
            </a:r>
            <a:r>
              <a:rPr lang="en-US" b="1" dirty="0">
                <a:latin typeface="David" panose="020E0502060401010101" pitchFamily="34" charset="-79"/>
                <a:cs typeface="David" panose="020E0502060401010101" pitchFamily="34" charset="-79"/>
              </a:rPr>
              <a:t>C</a:t>
            </a:r>
            <a:r>
              <a:rPr lang="en-US" b="1" dirty="0" smtClean="0">
                <a:latin typeface="David" panose="020E0502060401010101" pitchFamily="34" charset="-79"/>
                <a:cs typeface="David" panose="020E0502060401010101" pitchFamily="34" charset="-79"/>
              </a:rPr>
              <a:t>ontribution</a:t>
            </a: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Social </a:t>
            </a:r>
            <a:r>
              <a:rPr lang="en-US" dirty="0">
                <a:latin typeface="David" panose="020E0502060401010101" pitchFamily="34" charset="-79"/>
                <a:cs typeface="David" panose="020E0502060401010101" pitchFamily="34" charset="-79"/>
              </a:rPr>
              <a:t>integration and support for the periphery and equal opportunities</a:t>
            </a: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Break </a:t>
            </a:r>
            <a:r>
              <a:rPr lang="en-US" dirty="0">
                <a:latin typeface="David" panose="020E0502060401010101" pitchFamily="34" charset="-79"/>
                <a:cs typeface="David" panose="020E0502060401010101" pitchFamily="34" charset="-79"/>
              </a:rPr>
              <a:t>down entry barriers to formal education for those who continue in the career </a:t>
            </a:r>
            <a:r>
              <a:rPr lang="en-US" dirty="0" smtClean="0">
                <a:latin typeface="David" panose="020E0502060401010101" pitchFamily="34" charset="-79"/>
                <a:cs typeface="David" panose="020E0502060401010101" pitchFamily="34" charset="-79"/>
              </a:rPr>
              <a:t>path in the military</a:t>
            </a:r>
            <a:endParaRPr lang="en-US" dirty="0">
              <a:latin typeface="David" panose="020E0502060401010101" pitchFamily="34" charset="-79"/>
              <a:cs typeface="David" panose="020E0502060401010101" pitchFamily="34" charset="-79"/>
            </a:endParaRP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Employment </a:t>
            </a:r>
            <a:r>
              <a:rPr lang="en-US" dirty="0">
                <a:latin typeface="David" panose="020E0502060401010101" pitchFamily="34" charset="-79"/>
                <a:cs typeface="David" panose="020E0502060401010101" pitchFamily="34" charset="-79"/>
              </a:rPr>
              <a:t>for workers and contractors from the periphery</a:t>
            </a:r>
          </a:p>
          <a:p>
            <a:pPr marL="1127125" lvl="1" indent="-457200" algn="l" rtl="0">
              <a:buFont typeface="Courier New" panose="02070309020205020404" pitchFamily="49" charset="0"/>
              <a:buChar char="o"/>
            </a:pPr>
            <a:r>
              <a:rPr lang="en-US" dirty="0" smtClean="0">
                <a:latin typeface="David" panose="020E0502060401010101" pitchFamily="34" charset="-79"/>
                <a:cs typeface="David" panose="020E0502060401010101" pitchFamily="34" charset="-79"/>
              </a:rPr>
              <a:t>Enabling </a:t>
            </a:r>
            <a:r>
              <a:rPr lang="en-US" dirty="0">
                <a:latin typeface="David" panose="020E0502060401010101" pitchFamily="34" charset="-79"/>
                <a:cs typeface="David" panose="020E0502060401010101" pitchFamily="34" charset="-79"/>
              </a:rPr>
              <a:t>social and economic life in communities exposed to security risks</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096542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Autofit/>
          </a:bodyPr>
          <a:lstStyle/>
          <a:p>
            <a:r>
              <a:rPr lang="en-US" sz="3600" b="1" dirty="0">
                <a:solidFill>
                  <a:schemeClr val="tx2"/>
                </a:solidFill>
                <a:latin typeface="David" panose="020E0502060401010101" pitchFamily="34" charset="-79"/>
                <a:cs typeface="David" panose="020E0502060401010101" pitchFamily="34" charset="-79"/>
              </a:rPr>
              <a:t>The C</a:t>
            </a:r>
            <a:r>
              <a:rPr lang="en-US" sz="3600" b="1" dirty="0" smtClean="0">
                <a:solidFill>
                  <a:schemeClr val="tx2"/>
                </a:solidFill>
                <a:latin typeface="David" panose="020E0502060401010101" pitchFamily="34" charset="-79"/>
                <a:cs typeface="David" panose="020E0502060401010101" pitchFamily="34" charset="-79"/>
              </a:rPr>
              <a:t>ost of Security for </a:t>
            </a:r>
            <a:r>
              <a:rPr lang="en-US" sz="3600" b="1" dirty="0">
                <a:solidFill>
                  <a:schemeClr val="tx2"/>
                </a:solidFill>
                <a:latin typeface="David" panose="020E0502060401010101" pitchFamily="34" charset="-79"/>
                <a:cs typeface="David" panose="020E0502060401010101" pitchFamily="34" charset="-79"/>
              </a:rPr>
              <a:t>the Israeli </a:t>
            </a:r>
            <a:r>
              <a:rPr lang="en-US" sz="3600" b="1" dirty="0" smtClean="0">
                <a:solidFill>
                  <a:schemeClr val="tx2"/>
                </a:solidFill>
                <a:latin typeface="David" panose="020E0502060401010101" pitchFamily="34" charset="-79"/>
                <a:cs typeface="David" panose="020E0502060401010101" pitchFamily="34" charset="-79"/>
              </a:rPr>
              <a:t>Economy</a:t>
            </a:r>
            <a:endParaRPr lang="he-IL" sz="36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467544" y="1788840"/>
            <a:ext cx="8229600" cy="5069160"/>
          </a:xfrm>
        </p:spPr>
        <p:txBody>
          <a:bodyPr>
            <a:noAutofit/>
          </a:bodyPr>
          <a:lstStyle/>
          <a:p>
            <a:pPr algn="l" rtl="0"/>
            <a:r>
              <a:rPr lang="en-US" sz="2400" b="1" dirty="0">
                <a:latin typeface="David" panose="020E0502060401010101" pitchFamily="34" charset="-79"/>
                <a:cs typeface="David" panose="020E0502060401010101" pitchFamily="34" charset="-79"/>
              </a:rPr>
              <a:t>The annual budgetary cost </a:t>
            </a:r>
            <a:r>
              <a:rPr lang="en-US" sz="2400" dirty="0">
                <a:latin typeface="David" panose="020E0502060401010101" pitchFamily="34" charset="-79"/>
                <a:cs typeface="David" panose="020E0502060401010101" pitchFamily="34" charset="-79"/>
              </a:rPr>
              <a:t>and the future obligations in relation to the welfare / social </a:t>
            </a:r>
            <a:r>
              <a:rPr lang="en-US" sz="2400" dirty="0" smtClean="0">
                <a:latin typeface="David" panose="020E0502060401010101" pitchFamily="34" charset="-79"/>
                <a:cs typeface="David" panose="020E0502060401010101" pitchFamily="34" charset="-79"/>
              </a:rPr>
              <a:t>alternative</a:t>
            </a:r>
          </a:p>
          <a:p>
            <a:pPr algn="l" rtl="0"/>
            <a:r>
              <a:rPr lang="en-US" sz="2400" b="1" dirty="0">
                <a:latin typeface="David" panose="020E0502060401010101" pitchFamily="34" charset="-79"/>
                <a:cs typeface="David" panose="020E0502060401010101" pitchFamily="34" charset="-79"/>
              </a:rPr>
              <a:t>Loss of human capital to the economy - </a:t>
            </a:r>
            <a:r>
              <a:rPr lang="en-US" sz="2400" dirty="0">
                <a:latin typeface="David" panose="020E0502060401010101" pitchFamily="34" charset="-79"/>
                <a:cs typeface="David" panose="020E0502060401010101" pitchFamily="34" charset="-79"/>
              </a:rPr>
              <a:t>late entry into the labor force for compulsory soldiers; </a:t>
            </a:r>
            <a:r>
              <a:rPr lang="en-US" sz="2400" dirty="0" smtClean="0">
                <a:latin typeface="David" panose="020E0502060401010101" pitchFamily="34" charset="-79"/>
                <a:cs typeface="David" panose="020E0502060401010101" pitchFamily="34" charset="-79"/>
              </a:rPr>
              <a:t>Permanent soldiers </a:t>
            </a:r>
            <a:r>
              <a:rPr lang="en-US" sz="2400" dirty="0">
                <a:latin typeface="David" panose="020E0502060401010101" pitchFamily="34" charset="-79"/>
                <a:cs typeface="David" panose="020E0502060401010101" pitchFamily="34" charset="-79"/>
              </a:rPr>
              <a:t>in place of civilian </a:t>
            </a:r>
            <a:r>
              <a:rPr lang="en-US" sz="2400" dirty="0" smtClean="0">
                <a:latin typeface="David" panose="020E0502060401010101" pitchFamily="34" charset="-79"/>
                <a:cs typeface="David" panose="020E0502060401010101" pitchFamily="34" charset="-79"/>
              </a:rPr>
              <a:t>employment</a:t>
            </a:r>
          </a:p>
          <a:p>
            <a:pPr algn="l" rtl="0"/>
            <a:r>
              <a:rPr lang="en-US" sz="2400" dirty="0">
                <a:latin typeface="David" panose="020E0502060401010101" pitchFamily="34" charset="-79"/>
                <a:cs typeface="David" panose="020E0502060401010101" pitchFamily="34" charset="-79"/>
              </a:rPr>
              <a:t>Alternative cost of land in areas of </a:t>
            </a:r>
            <a:r>
              <a:rPr lang="en-US" sz="2400" b="1" dirty="0">
                <a:latin typeface="David" panose="020E0502060401010101" pitchFamily="34" charset="-79"/>
                <a:cs typeface="David" panose="020E0502060401010101" pitchFamily="34" charset="-79"/>
              </a:rPr>
              <a:t>demand</a:t>
            </a:r>
            <a:r>
              <a:rPr lang="en-US" sz="2400" dirty="0">
                <a:latin typeface="David" panose="020E0502060401010101" pitchFamily="34" charset="-79"/>
                <a:cs typeface="David" panose="020E0502060401010101" pitchFamily="34" charset="-79"/>
              </a:rPr>
              <a:t> </a:t>
            </a:r>
            <a:r>
              <a:rPr lang="en-US" sz="2400" dirty="0" smtClean="0">
                <a:latin typeface="David" panose="020E0502060401010101" pitchFamily="34" charset="-79"/>
                <a:cs typeface="David" panose="020E0502060401010101" pitchFamily="34" charset="-79"/>
              </a:rPr>
              <a:t>(army bases </a:t>
            </a:r>
            <a:r>
              <a:rPr lang="en-US" sz="2400" dirty="0">
                <a:latin typeface="David" panose="020E0502060401010101" pitchFamily="34" charset="-79"/>
                <a:cs typeface="David" panose="020E0502060401010101" pitchFamily="34" charset="-79"/>
              </a:rPr>
              <a:t>and fire zones</a:t>
            </a:r>
            <a:r>
              <a:rPr lang="en-US" sz="2400" dirty="0" smtClean="0">
                <a:latin typeface="David" panose="020E0502060401010101" pitchFamily="34" charset="-79"/>
                <a:cs typeface="David" panose="020E0502060401010101" pitchFamily="34" charset="-79"/>
              </a:rPr>
              <a:t>)</a:t>
            </a:r>
          </a:p>
          <a:p>
            <a:pPr algn="l" rtl="0"/>
            <a:r>
              <a:rPr lang="en-US" sz="2400" dirty="0">
                <a:latin typeface="David" panose="020E0502060401010101" pitchFamily="34" charset="-79"/>
                <a:cs typeface="David" panose="020E0502060401010101" pitchFamily="34" charset="-79"/>
              </a:rPr>
              <a:t>Limitations on the </a:t>
            </a:r>
            <a:r>
              <a:rPr lang="en-US" sz="2400" b="1" dirty="0">
                <a:latin typeface="David" panose="020E0502060401010101" pitchFamily="34" charset="-79"/>
                <a:cs typeface="David" panose="020E0502060401010101" pitchFamily="34" charset="-79"/>
              </a:rPr>
              <a:t>environment</a:t>
            </a:r>
            <a:r>
              <a:rPr lang="en-US" sz="2400" dirty="0">
                <a:latin typeface="David" panose="020E0502060401010101" pitchFamily="34" charset="-79"/>
                <a:cs typeface="David" panose="020E0502060401010101" pitchFamily="34" charset="-79"/>
              </a:rPr>
              <a:t> </a:t>
            </a:r>
            <a:r>
              <a:rPr lang="en-US" sz="2400" dirty="0" smtClean="0">
                <a:latin typeface="David" panose="020E0502060401010101" pitchFamily="34" charset="-79"/>
                <a:cs typeface="David" panose="020E0502060401010101" pitchFamily="34" charset="-79"/>
              </a:rPr>
              <a:t>(e.g.: </a:t>
            </a:r>
            <a:r>
              <a:rPr lang="en-US" sz="2400" dirty="0">
                <a:latin typeface="David" panose="020E0502060401010101" pitchFamily="34" charset="-79"/>
                <a:cs typeface="David" panose="020E0502060401010101" pitchFamily="34" charset="-79"/>
              </a:rPr>
              <a:t>foothold along the coastline, damage to the landscape</a:t>
            </a:r>
            <a:r>
              <a:rPr lang="en-US" sz="2400" dirty="0" smtClean="0">
                <a:latin typeface="David" panose="020E0502060401010101" pitchFamily="34" charset="-79"/>
                <a:cs typeface="David" panose="020E0502060401010101" pitchFamily="34" charset="-79"/>
              </a:rPr>
              <a:t>)</a:t>
            </a:r>
          </a:p>
          <a:p>
            <a:pPr algn="l" rtl="0"/>
            <a:r>
              <a:rPr lang="en-US" sz="2400" dirty="0">
                <a:latin typeface="David" panose="020E0502060401010101" pitchFamily="34" charset="-79"/>
                <a:cs typeface="David" panose="020E0502060401010101" pitchFamily="34" charset="-79"/>
              </a:rPr>
              <a:t>Limitations on </a:t>
            </a:r>
            <a:r>
              <a:rPr lang="en-US" sz="2400" b="1" dirty="0">
                <a:latin typeface="David" panose="020E0502060401010101" pitchFamily="34" charset="-79"/>
                <a:cs typeface="David" panose="020E0502060401010101" pitchFamily="34" charset="-79"/>
              </a:rPr>
              <a:t>Trade</a:t>
            </a:r>
            <a:r>
              <a:rPr lang="en-US" sz="2400" dirty="0">
                <a:latin typeface="David" panose="020E0502060401010101" pitchFamily="34" charset="-79"/>
                <a:cs typeface="David" panose="020E0502060401010101" pitchFamily="34" charset="-79"/>
              </a:rPr>
              <a:t> </a:t>
            </a:r>
            <a:r>
              <a:rPr lang="en-US" sz="2400" dirty="0" smtClean="0">
                <a:latin typeface="David" panose="020E0502060401010101" pitchFamily="34" charset="-79"/>
                <a:cs typeface="David" panose="020E0502060401010101" pitchFamily="34" charset="-79"/>
              </a:rPr>
              <a:t>(Ministry of Defense, </a:t>
            </a:r>
            <a:r>
              <a:rPr lang="en-US" sz="2400" dirty="0">
                <a:latin typeface="David" panose="020E0502060401010101" pitchFamily="34" charset="-79"/>
                <a:cs typeface="David" panose="020E0502060401010101" pitchFamily="34" charset="-79"/>
              </a:rPr>
              <a:t>i</a:t>
            </a:r>
            <a:r>
              <a:rPr lang="en-US" sz="2400" dirty="0" smtClean="0">
                <a:latin typeface="David" panose="020E0502060401010101" pitchFamily="34" charset="-79"/>
                <a:cs typeface="David" panose="020E0502060401010101" pitchFamily="34" charset="-79"/>
              </a:rPr>
              <a:t>ntellectual property</a:t>
            </a:r>
            <a:r>
              <a:rPr lang="en-US" sz="2400" dirty="0">
                <a:latin typeface="David" panose="020E0502060401010101" pitchFamily="34" charset="-79"/>
                <a:cs typeface="David" panose="020E0502060401010101" pitchFamily="34" charset="-79"/>
              </a:rPr>
              <a:t>)</a:t>
            </a:r>
            <a:endParaRPr lang="he-IL" sz="2400" dirty="0" smtClean="0">
              <a:latin typeface="David" panose="020E0502060401010101" pitchFamily="34" charset="-79"/>
              <a:cs typeface="David" panose="020E0502060401010101" pitchFamily="34" charset="-79"/>
            </a:endParaRPr>
          </a:p>
          <a:p>
            <a:pPr algn="l" rtl="0"/>
            <a:endParaRPr lang="he-IL" sz="2400" b="1"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508714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rmAutofit fontScale="90000"/>
          </a:bodyPr>
          <a:lstStyle/>
          <a:p>
            <a:r>
              <a:rPr lang="en-US" sz="3200" b="1" dirty="0">
                <a:solidFill>
                  <a:schemeClr val="tx2"/>
                </a:solidFill>
                <a:latin typeface="David" panose="020E0502060401010101" pitchFamily="34" charset="-79"/>
                <a:cs typeface="David" panose="020E0502060401010101" pitchFamily="34" charset="-79"/>
              </a:rPr>
              <a:t>Government </a:t>
            </a:r>
            <a:r>
              <a:rPr lang="en-US" sz="3200" b="1" dirty="0" smtClean="0">
                <a:solidFill>
                  <a:schemeClr val="tx2"/>
                </a:solidFill>
                <a:latin typeface="David" panose="020E0502060401010101" pitchFamily="34" charset="-79"/>
                <a:cs typeface="David" panose="020E0502060401010101" pitchFamily="34" charset="-79"/>
              </a:rPr>
              <a:t>Committees Dealing </a:t>
            </a:r>
            <a:r>
              <a:rPr lang="en-US" sz="3200" b="1" dirty="0">
                <a:solidFill>
                  <a:schemeClr val="tx2"/>
                </a:solidFill>
                <a:latin typeface="David" panose="020E0502060401010101" pitchFamily="34" charset="-79"/>
                <a:cs typeface="David" panose="020E0502060401010101" pitchFamily="34" charset="-79"/>
              </a:rPr>
              <a:t>with the </a:t>
            </a:r>
            <a:r>
              <a:rPr lang="en-US" sz="3200" b="1" dirty="0" smtClean="0">
                <a:solidFill>
                  <a:schemeClr val="tx2"/>
                </a:solidFill>
                <a:latin typeface="David" panose="020E0502060401010101" pitchFamily="34" charset="-79"/>
                <a:cs typeface="David" panose="020E0502060401010101" pitchFamily="34" charset="-79"/>
              </a:rPr>
              <a:t>Security Budget since </a:t>
            </a:r>
            <a:r>
              <a:rPr lang="en-US" sz="3200" b="1" dirty="0">
                <a:solidFill>
                  <a:schemeClr val="tx2"/>
                </a:solidFill>
                <a:latin typeface="David" panose="020E0502060401010101" pitchFamily="34" charset="-79"/>
                <a:cs typeface="David" panose="020E0502060401010101" pitchFamily="34" charset="-79"/>
              </a:rPr>
              <a:t>the Second Lebanon War</a:t>
            </a:r>
            <a:endParaRPr lang="he-IL" sz="32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lstStyle/>
          <a:p>
            <a:pPr algn="l" rtl="0">
              <a:lnSpc>
                <a:spcPct val="150000"/>
              </a:lnSpc>
            </a:pPr>
            <a:r>
              <a:rPr lang="en-US" b="1" dirty="0" smtClean="0">
                <a:latin typeface="David" panose="020E0502060401010101" pitchFamily="34" charset="-79"/>
                <a:cs typeface="David" panose="020E0502060401010101" pitchFamily="34" charset="-79"/>
              </a:rPr>
              <a:t>The </a:t>
            </a:r>
            <a:r>
              <a:rPr lang="en-US" b="1" dirty="0" err="1" smtClean="0">
                <a:latin typeface="David" panose="020E0502060401010101" pitchFamily="34" charset="-79"/>
                <a:cs typeface="David" panose="020E0502060401010101" pitchFamily="34" charset="-79"/>
              </a:rPr>
              <a:t>Brodet</a:t>
            </a:r>
            <a:r>
              <a:rPr lang="en-US" b="1" dirty="0" smtClean="0">
                <a:latin typeface="David" panose="020E0502060401010101" pitchFamily="34" charset="-79"/>
                <a:cs typeface="David" panose="020E0502060401010101" pitchFamily="34" charset="-79"/>
              </a:rPr>
              <a:t> Committee </a:t>
            </a:r>
            <a:r>
              <a:rPr lang="en-US" b="1" dirty="0">
                <a:latin typeface="David" panose="020E0502060401010101" pitchFamily="34" charset="-79"/>
                <a:cs typeface="David" panose="020E0502060401010101" pitchFamily="34" charset="-79"/>
              </a:rPr>
              <a:t>(2007</a:t>
            </a:r>
            <a:r>
              <a:rPr lang="en-US" b="1" dirty="0" smtClean="0">
                <a:latin typeface="David" panose="020E0502060401010101" pitchFamily="34" charset="-79"/>
                <a:cs typeface="David" panose="020E0502060401010101" pitchFamily="34" charset="-79"/>
              </a:rPr>
              <a:t>)</a:t>
            </a:r>
            <a:endParaRPr lang="he-IL" b="1" dirty="0" smtClean="0">
              <a:latin typeface="David" panose="020E0502060401010101" pitchFamily="34" charset="-79"/>
              <a:cs typeface="David" panose="020E0502060401010101" pitchFamily="34" charset="-79"/>
            </a:endParaRPr>
          </a:p>
          <a:p>
            <a:pPr algn="l" rtl="0">
              <a:lnSpc>
                <a:spcPct val="150000"/>
              </a:lnSpc>
            </a:pPr>
            <a:r>
              <a:rPr lang="en-US" b="1" dirty="0" err="1">
                <a:latin typeface="David" panose="020E0502060401010101" pitchFamily="34" charset="-79"/>
                <a:cs typeface="David" panose="020E0502060401010101" pitchFamily="34" charset="-79"/>
              </a:rPr>
              <a:t>Trajtenberg</a:t>
            </a:r>
            <a:r>
              <a:rPr lang="en-US" b="1" dirty="0">
                <a:latin typeface="David" panose="020E0502060401010101" pitchFamily="34" charset="-79"/>
                <a:cs typeface="David" panose="020E0502060401010101" pitchFamily="34" charset="-79"/>
              </a:rPr>
              <a:t> Committee (2011)</a:t>
            </a:r>
          </a:p>
          <a:p>
            <a:pPr algn="l" rtl="0">
              <a:lnSpc>
                <a:spcPct val="150000"/>
              </a:lnSpc>
            </a:pPr>
            <a:r>
              <a:rPr lang="en-US" b="1" dirty="0" err="1" smtClean="0">
                <a:latin typeface="David" panose="020E0502060401010101" pitchFamily="34" charset="-79"/>
                <a:cs typeface="David" panose="020E0502060401010101" pitchFamily="34" charset="-79"/>
              </a:rPr>
              <a:t>Tishler</a:t>
            </a:r>
            <a:r>
              <a:rPr lang="en-US" b="1" dirty="0" smtClean="0">
                <a:latin typeface="David" panose="020E0502060401010101" pitchFamily="34" charset="-79"/>
                <a:cs typeface="David" panose="020E0502060401010101" pitchFamily="34" charset="-79"/>
              </a:rPr>
              <a:t> </a:t>
            </a:r>
            <a:r>
              <a:rPr lang="en-US" b="1" dirty="0">
                <a:latin typeface="David" panose="020E0502060401010101" pitchFamily="34" charset="-79"/>
                <a:cs typeface="David" panose="020E0502060401010101" pitchFamily="34" charset="-79"/>
              </a:rPr>
              <a:t>Committee (2012</a:t>
            </a:r>
            <a:r>
              <a:rPr lang="en-US" b="1" dirty="0" smtClean="0">
                <a:latin typeface="David" panose="020E0502060401010101" pitchFamily="34" charset="-79"/>
                <a:cs typeface="David" panose="020E0502060401010101" pitchFamily="34" charset="-79"/>
              </a:rPr>
              <a:t>)</a:t>
            </a:r>
          </a:p>
          <a:p>
            <a:pPr algn="l" rtl="0">
              <a:lnSpc>
                <a:spcPct val="150000"/>
              </a:lnSpc>
            </a:pPr>
            <a:r>
              <a:rPr lang="en-US" b="1" dirty="0">
                <a:latin typeface="David" panose="020E0502060401010101" pitchFamily="34" charset="-79"/>
                <a:cs typeface="David" panose="020E0502060401010101" pitchFamily="34" charset="-79"/>
              </a:rPr>
              <a:t>Locker </a:t>
            </a:r>
            <a:r>
              <a:rPr lang="en-US" b="1" dirty="0" smtClean="0">
                <a:latin typeface="David" panose="020E0502060401010101" pitchFamily="34" charset="-79"/>
                <a:cs typeface="David" panose="020E0502060401010101" pitchFamily="34" charset="-79"/>
              </a:rPr>
              <a:t>Committee </a:t>
            </a:r>
            <a:r>
              <a:rPr lang="en-US" b="1" dirty="0">
                <a:latin typeface="David" panose="020E0502060401010101" pitchFamily="34" charset="-79"/>
                <a:cs typeface="David" panose="020E0502060401010101" pitchFamily="34" charset="-79"/>
              </a:rPr>
              <a:t>(2015)</a:t>
            </a:r>
            <a:endParaRPr lang="he-IL" b="1" dirty="0" smtClean="0">
              <a:latin typeface="David" panose="020E0502060401010101" pitchFamily="34" charset="-79"/>
              <a:cs typeface="David" panose="020E0502060401010101" pitchFamily="34" charset="-79"/>
            </a:endParaRPr>
          </a:p>
        </p:txBody>
      </p:sp>
      <p:sp>
        <p:nvSpPr>
          <p:cNvPr id="4" name="לחצן פעולה: התחלה 3">
            <a:hlinkClick r:id="rId2" action="ppaction://hlinksldjump" highlightClick="1"/>
          </p:cNvPr>
          <p:cNvSpPr/>
          <p:nvPr/>
        </p:nvSpPr>
        <p:spPr>
          <a:xfrm>
            <a:off x="7308304" y="1916832"/>
            <a:ext cx="576064" cy="288032"/>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לחצן פעולה: התחלה 4">
            <a:hlinkClick r:id="rId3" action="ppaction://hlinksldjump" highlightClick="1"/>
          </p:cNvPr>
          <p:cNvSpPr/>
          <p:nvPr/>
        </p:nvSpPr>
        <p:spPr>
          <a:xfrm>
            <a:off x="7308304" y="2780928"/>
            <a:ext cx="576064" cy="288032"/>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לחצן פעולה: התחלה 5">
            <a:hlinkClick r:id="rId4" action="ppaction://hlinksldjump" highlightClick="1"/>
          </p:cNvPr>
          <p:cNvSpPr/>
          <p:nvPr/>
        </p:nvSpPr>
        <p:spPr>
          <a:xfrm>
            <a:off x="7308304" y="3669405"/>
            <a:ext cx="576064" cy="288032"/>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לחצן פעולה: התחלה 6">
            <a:hlinkClick r:id="rId5" action="ppaction://hlinksldjump" highlightClick="1"/>
          </p:cNvPr>
          <p:cNvSpPr/>
          <p:nvPr/>
        </p:nvSpPr>
        <p:spPr>
          <a:xfrm>
            <a:off x="7308304" y="4509120"/>
            <a:ext cx="576064" cy="288032"/>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749694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907704" y="188640"/>
            <a:ext cx="5904657" cy="513800"/>
          </a:xfrm>
        </p:spPr>
        <p:txBody>
          <a:bodyPr vert="horz" lIns="91440" tIns="45720" rIns="91440" bIns="45720" rtlCol="1" anchor="ctr">
            <a:noAutofit/>
          </a:bodyPr>
          <a:lstStyle/>
          <a:p>
            <a:r>
              <a:rPr lang="en-US" sz="2800" b="1" dirty="0">
                <a:solidFill>
                  <a:schemeClr val="tx2"/>
                </a:solidFill>
                <a:latin typeface="David" panose="020E0502060401010101" pitchFamily="34" charset="-79"/>
                <a:cs typeface="David" panose="020E0502060401010101" pitchFamily="34" charset="-79"/>
              </a:rPr>
              <a:t>The </a:t>
            </a:r>
            <a:r>
              <a:rPr lang="en-US" sz="2800" b="1" dirty="0" err="1">
                <a:solidFill>
                  <a:schemeClr val="tx2"/>
                </a:solidFill>
                <a:latin typeface="David" panose="020E0502060401010101" pitchFamily="34" charset="-79"/>
                <a:cs typeface="David" panose="020E0502060401010101" pitchFamily="34" charset="-79"/>
              </a:rPr>
              <a:t>Brodet</a:t>
            </a:r>
            <a:r>
              <a:rPr lang="en-US" sz="2800" b="1" dirty="0">
                <a:solidFill>
                  <a:schemeClr val="tx2"/>
                </a:solidFill>
                <a:latin typeface="David" panose="020E0502060401010101" pitchFamily="34" charset="-79"/>
                <a:cs typeface="David" panose="020E0502060401010101" pitchFamily="34" charset="-79"/>
              </a:rPr>
              <a:t> </a:t>
            </a:r>
            <a:r>
              <a:rPr lang="en-US" sz="2800" b="1" dirty="0" smtClean="0">
                <a:solidFill>
                  <a:schemeClr val="tx2"/>
                </a:solidFill>
                <a:latin typeface="David" panose="020E0502060401010101" pitchFamily="34" charset="-79"/>
                <a:cs typeface="David" panose="020E0502060401010101" pitchFamily="34" charset="-79"/>
              </a:rPr>
              <a:t>Committee</a:t>
            </a:r>
            <a:endParaRPr lang="he-IL" sz="28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620688"/>
            <a:ext cx="8964488" cy="5472608"/>
          </a:xfrm>
        </p:spPr>
        <p:txBody>
          <a:bodyPr>
            <a:noAutofit/>
          </a:bodyPr>
          <a:lstStyle/>
          <a:p>
            <a:pPr marL="0" indent="0" algn="l" rtl="0">
              <a:lnSpc>
                <a:spcPct val="170000"/>
              </a:lnSpc>
              <a:buNone/>
            </a:pPr>
            <a:r>
              <a:rPr lang="en-US" sz="1800" dirty="0">
                <a:latin typeface="David" panose="020E0502060401010101" pitchFamily="34" charset="-79"/>
                <a:cs typeface="David" panose="020E0502060401010101" pitchFamily="34" charset="-79"/>
              </a:rPr>
              <a:t>Was established in November 2006 and submitted its recommendations after six </a:t>
            </a:r>
            <a:r>
              <a:rPr lang="en-US" sz="1800" dirty="0" smtClean="0">
                <a:latin typeface="David" panose="020E0502060401010101" pitchFamily="34" charset="-79"/>
                <a:cs typeface="David" panose="020E0502060401010101" pitchFamily="34" charset="-79"/>
              </a:rPr>
              <a:t>months</a:t>
            </a:r>
            <a:endParaRPr lang="he-IL" sz="1800" dirty="0" smtClean="0">
              <a:latin typeface="David" panose="020E0502060401010101" pitchFamily="34" charset="-79"/>
              <a:cs typeface="David" panose="020E0502060401010101" pitchFamily="34" charset="-79"/>
            </a:endParaRPr>
          </a:p>
          <a:p>
            <a:pPr marL="400050" lvl="1" indent="0" algn="l" rtl="0">
              <a:lnSpc>
                <a:spcPct val="170000"/>
              </a:lnSpc>
              <a:spcBef>
                <a:spcPts val="0"/>
              </a:spcBef>
              <a:buNone/>
            </a:pPr>
            <a:r>
              <a:rPr lang="en-US" sz="1800" b="1" u="sng" dirty="0">
                <a:latin typeface="David" panose="020E0502060401010101" pitchFamily="34" charset="-79"/>
                <a:cs typeface="David" panose="020E0502060401010101" pitchFamily="34" charset="-79"/>
              </a:rPr>
              <a:t>Main </a:t>
            </a:r>
            <a:r>
              <a:rPr lang="en-US" sz="1800" b="1" u="sng" dirty="0" smtClean="0">
                <a:latin typeface="David" panose="020E0502060401010101" pitchFamily="34" charset="-79"/>
                <a:cs typeface="David" panose="020E0502060401010101" pitchFamily="34" charset="-79"/>
              </a:rPr>
              <a:t>Recommendations:</a:t>
            </a:r>
            <a:r>
              <a:rPr lang="he-IL" sz="1400" b="1" dirty="0" smtClean="0">
                <a:latin typeface="David" panose="020E0502060401010101" pitchFamily="34" charset="-79"/>
                <a:cs typeface="David" panose="020E0502060401010101" pitchFamily="34" charset="-79"/>
              </a:rPr>
              <a:t/>
            </a:r>
            <a:br>
              <a:rPr lang="he-IL" sz="1400" b="1" dirty="0" smtClean="0">
                <a:latin typeface="David" panose="020E0502060401010101" pitchFamily="34" charset="-79"/>
                <a:cs typeface="David" panose="020E0502060401010101" pitchFamily="34" charset="-79"/>
              </a:rPr>
            </a:br>
            <a:r>
              <a:rPr lang="he-IL" sz="1400" dirty="0" smtClean="0">
                <a:latin typeface="David" panose="020E0502060401010101" pitchFamily="34" charset="-79"/>
                <a:cs typeface="David" panose="020E0502060401010101" pitchFamily="34" charset="-79"/>
              </a:rPr>
              <a:t> </a:t>
            </a:r>
            <a:r>
              <a:rPr lang="he-IL" sz="1700" dirty="0" smtClean="0">
                <a:latin typeface="David" panose="020E0502060401010101" pitchFamily="34" charset="-79"/>
                <a:cs typeface="David" panose="020E0502060401010101" pitchFamily="34" charset="-79"/>
              </a:rPr>
              <a:t>- </a:t>
            </a:r>
            <a:r>
              <a:rPr lang="en-US" sz="1700" b="1" dirty="0">
                <a:latin typeface="David" panose="020E0502060401010101" pitchFamily="34" charset="-79"/>
                <a:cs typeface="David" panose="020E0502060401010101" pitchFamily="34" charset="-79"/>
              </a:rPr>
              <a:t>Improving the efficiency of the </a:t>
            </a:r>
            <a:r>
              <a:rPr lang="en-US" sz="1700" b="1" dirty="0" smtClean="0">
                <a:latin typeface="David" panose="020E0502060401010101" pitchFamily="34" charset="-79"/>
                <a:cs typeface="David" panose="020E0502060401010101" pitchFamily="34" charset="-79"/>
              </a:rPr>
              <a:t>security </a:t>
            </a:r>
            <a:r>
              <a:rPr lang="en-US" sz="1700" b="1" dirty="0">
                <a:latin typeface="David" panose="020E0502060401010101" pitchFamily="34" charset="-79"/>
                <a:cs typeface="David" panose="020E0502060401010101" pitchFamily="34" charset="-79"/>
              </a:rPr>
              <a:t>system. </a:t>
            </a:r>
            <a:r>
              <a:rPr lang="en-US" sz="1700" dirty="0" smtClean="0">
                <a:latin typeface="David" panose="020E0502060401010101" pitchFamily="34" charset="-79"/>
                <a:cs typeface="David" panose="020E0502060401010101" pitchFamily="34" charset="-79"/>
              </a:rPr>
              <a:t>Within </a:t>
            </a:r>
            <a:r>
              <a:rPr lang="en-US" sz="1700" dirty="0">
                <a:latin typeface="David" panose="020E0502060401010101" pitchFamily="34" charset="-79"/>
                <a:cs typeface="David" panose="020E0502060401010101" pitchFamily="34" charset="-79"/>
              </a:rPr>
              <a:t>this framework, raising the retirement </a:t>
            </a:r>
            <a:r>
              <a:rPr lang="en-US" sz="1700" dirty="0" smtClean="0">
                <a:latin typeface="David" panose="020E0502060401010101" pitchFamily="34" charset="-79"/>
                <a:cs typeface="David" panose="020E0502060401010101" pitchFamily="34" charset="-79"/>
              </a:rPr>
              <a:t> age;</a:t>
            </a:r>
          </a:p>
          <a:p>
            <a:pPr marL="400050" lvl="1" indent="0" algn="l" rtl="0">
              <a:lnSpc>
                <a:spcPct val="170000"/>
              </a:lnSpc>
              <a:spcBef>
                <a:spcPts val="0"/>
              </a:spcBef>
              <a:buNone/>
            </a:pPr>
            <a:r>
              <a:rPr lang="en-US" sz="1700" dirty="0" smtClean="0">
                <a:latin typeface="David" panose="020E0502060401010101" pitchFamily="34" charset="-79"/>
                <a:cs typeface="David" panose="020E0502060401010101" pitchFamily="34" charset="-79"/>
              </a:rPr>
              <a:t>- </a:t>
            </a:r>
            <a:r>
              <a:rPr lang="en-US" sz="1700" b="1" dirty="0">
                <a:latin typeface="David" panose="020E0502060401010101" pitchFamily="34" charset="-79"/>
                <a:cs typeface="David" panose="020E0502060401010101" pitchFamily="34" charset="-79"/>
              </a:rPr>
              <a:t>Adjustment of the budget to IDF programs </a:t>
            </a:r>
            <a:r>
              <a:rPr lang="en-US" sz="1700" b="1" dirty="0" smtClean="0">
                <a:latin typeface="David" panose="020E0502060401010101" pitchFamily="34" charset="-79"/>
                <a:cs typeface="David" panose="020E0502060401010101" pitchFamily="34" charset="-79"/>
              </a:rPr>
              <a:t>and to </a:t>
            </a:r>
            <a:r>
              <a:rPr lang="en-US" sz="1700" b="1" dirty="0">
                <a:latin typeface="David" panose="020E0502060401010101" pitchFamily="34" charset="-79"/>
                <a:cs typeface="David" panose="020E0502060401010101" pitchFamily="34" charset="-79"/>
              </a:rPr>
              <a:t>the "reference scenario", </a:t>
            </a:r>
            <a:r>
              <a:rPr lang="en-US" sz="1700" dirty="0" smtClean="0">
                <a:latin typeface="David" panose="020E0502060401010101" pitchFamily="34" charset="-79"/>
                <a:cs typeface="David" panose="020E0502060401010101" pitchFamily="34" charset="-79"/>
              </a:rPr>
              <a:t>while   emphasizing before the </a:t>
            </a:r>
            <a:r>
              <a:rPr lang="en-US" sz="1700" dirty="0">
                <a:latin typeface="David" panose="020E0502060401010101" pitchFamily="34" charset="-79"/>
                <a:cs typeface="David" panose="020E0502060401010101" pitchFamily="34" charset="-79"/>
              </a:rPr>
              <a:t>government what security risks the budget covers and </a:t>
            </a:r>
            <a:r>
              <a:rPr lang="en-US" sz="1700" dirty="0" smtClean="0">
                <a:latin typeface="David" panose="020E0502060401010101" pitchFamily="34" charset="-79"/>
                <a:cs typeface="David" panose="020E0502060401010101" pitchFamily="34" charset="-79"/>
              </a:rPr>
              <a:t>which it </a:t>
            </a:r>
            <a:r>
              <a:rPr lang="en-US" sz="1700" dirty="0">
                <a:latin typeface="David" panose="020E0502060401010101" pitchFamily="34" charset="-79"/>
                <a:cs typeface="David" panose="020E0502060401010101" pitchFamily="34" charset="-79"/>
              </a:rPr>
              <a:t>does not;</a:t>
            </a:r>
          </a:p>
          <a:p>
            <a:pPr marL="400050" lvl="1" indent="0" algn="l" rtl="0">
              <a:lnSpc>
                <a:spcPct val="170000"/>
              </a:lnSpc>
              <a:spcBef>
                <a:spcPts val="0"/>
              </a:spcBef>
              <a:buNone/>
            </a:pPr>
            <a:r>
              <a:rPr lang="en-US" sz="1700" dirty="0" smtClean="0">
                <a:latin typeface="David" panose="020E0502060401010101" pitchFamily="34" charset="-79"/>
                <a:cs typeface="David" panose="020E0502060401010101" pitchFamily="34" charset="-79"/>
              </a:rPr>
              <a:t>- </a:t>
            </a:r>
            <a:r>
              <a:rPr lang="en-US" sz="1700" dirty="0">
                <a:latin typeface="David" panose="020E0502060401010101" pitchFamily="34" charset="-79"/>
                <a:cs typeface="David" panose="020E0502060401010101" pitchFamily="34" charset="-79"/>
              </a:rPr>
              <a:t>The introduction of a multi-year budget for the IDF, at least for the next five years, and setting a </a:t>
            </a:r>
            <a:r>
              <a:rPr lang="en-US" sz="1700" dirty="0" smtClean="0">
                <a:latin typeface="David" panose="020E0502060401010101" pitchFamily="34" charset="-79"/>
                <a:cs typeface="David" panose="020E0502060401010101" pitchFamily="34" charset="-79"/>
              </a:rPr>
              <a:t>threshold  (such </a:t>
            </a:r>
            <a:r>
              <a:rPr lang="en-US" sz="1700" dirty="0">
                <a:latin typeface="David" panose="020E0502060401010101" pitchFamily="34" charset="-79"/>
                <a:cs typeface="David" panose="020E0502060401010101" pitchFamily="34" charset="-79"/>
              </a:rPr>
              <a:t>as maintaining preparedness and </a:t>
            </a:r>
            <a:r>
              <a:rPr lang="en-US" sz="1700" dirty="0" smtClean="0">
                <a:latin typeface="David" panose="020E0502060401010101" pitchFamily="34" charset="-79"/>
                <a:cs typeface="David" panose="020E0502060401010101" pitchFamily="34" charset="-79"/>
              </a:rPr>
              <a:t>competence);</a:t>
            </a:r>
            <a:endParaRPr lang="en-US" sz="1700" dirty="0">
              <a:latin typeface="David" panose="020E0502060401010101" pitchFamily="34" charset="-79"/>
              <a:cs typeface="David" panose="020E0502060401010101" pitchFamily="34" charset="-79"/>
            </a:endParaRPr>
          </a:p>
          <a:p>
            <a:pPr marL="400050" lvl="1" indent="0" algn="l" rtl="0">
              <a:lnSpc>
                <a:spcPct val="170000"/>
              </a:lnSpc>
              <a:spcBef>
                <a:spcPts val="0"/>
              </a:spcBef>
              <a:buNone/>
            </a:pPr>
            <a:r>
              <a:rPr lang="en-US" sz="1700" dirty="0" smtClean="0">
                <a:latin typeface="David" panose="020E0502060401010101" pitchFamily="34" charset="-79"/>
                <a:cs typeface="David" panose="020E0502060401010101" pitchFamily="34" charset="-79"/>
              </a:rPr>
              <a:t>- </a:t>
            </a:r>
            <a:r>
              <a:rPr lang="en-US" sz="1700" b="1" dirty="0">
                <a:latin typeface="David" panose="020E0502060401010101" pitchFamily="34" charset="-79"/>
                <a:cs typeface="David" panose="020E0502060401010101" pitchFamily="34" charset="-79"/>
              </a:rPr>
              <a:t>Creating a link between GDP growth and the </a:t>
            </a:r>
            <a:r>
              <a:rPr lang="en-US" sz="1700" b="1" dirty="0" smtClean="0">
                <a:latin typeface="David" panose="020E0502060401010101" pitchFamily="34" charset="-79"/>
                <a:cs typeface="David" panose="020E0502060401010101" pitchFamily="34" charset="-79"/>
              </a:rPr>
              <a:t>security </a:t>
            </a:r>
            <a:r>
              <a:rPr lang="en-US" sz="1700" b="1" dirty="0">
                <a:latin typeface="David" panose="020E0502060401010101" pitchFamily="34" charset="-79"/>
                <a:cs typeface="David" panose="020E0502060401010101" pitchFamily="34" charset="-79"/>
              </a:rPr>
              <a:t>budget;</a:t>
            </a:r>
          </a:p>
          <a:p>
            <a:pPr marL="400050" lvl="1" indent="0" algn="l" rtl="0">
              <a:lnSpc>
                <a:spcPct val="170000"/>
              </a:lnSpc>
              <a:spcBef>
                <a:spcPts val="0"/>
              </a:spcBef>
              <a:buNone/>
            </a:pPr>
            <a:r>
              <a:rPr lang="en-US" sz="1700" dirty="0" smtClean="0">
                <a:latin typeface="David" panose="020E0502060401010101" pitchFamily="34" charset="-79"/>
                <a:cs typeface="David" panose="020E0502060401010101" pitchFamily="34" charset="-79"/>
              </a:rPr>
              <a:t>- </a:t>
            </a:r>
            <a:r>
              <a:rPr lang="en-US" sz="1700" b="1" dirty="0">
                <a:latin typeface="David" panose="020E0502060401010101" pitchFamily="34" charset="-79"/>
                <a:cs typeface="David" panose="020E0502060401010101" pitchFamily="34" charset="-79"/>
              </a:rPr>
              <a:t>External control </a:t>
            </a:r>
            <a:r>
              <a:rPr lang="en-US" sz="1700" dirty="0">
                <a:latin typeface="David" panose="020E0502060401010101" pitchFamily="34" charset="-79"/>
                <a:cs typeface="David" panose="020E0502060401010101" pitchFamily="34" charset="-79"/>
              </a:rPr>
              <a:t>of the budget by the NSC, as a control </a:t>
            </a:r>
            <a:r>
              <a:rPr lang="en-US" sz="1700" dirty="0" smtClean="0">
                <a:latin typeface="David" panose="020E0502060401010101" pitchFamily="34" charset="-79"/>
                <a:cs typeface="David" panose="020E0502060401010101" pitchFamily="34" charset="-79"/>
              </a:rPr>
              <a:t>organ </a:t>
            </a:r>
            <a:r>
              <a:rPr lang="en-US" sz="1700" dirty="0">
                <a:latin typeface="David" panose="020E0502060401010101" pitchFamily="34" charset="-79"/>
                <a:cs typeface="David" panose="020E0502060401010101" pitchFamily="34" charset="-79"/>
              </a:rPr>
              <a:t>on behalf of the Prime Minister;</a:t>
            </a:r>
          </a:p>
          <a:p>
            <a:pPr marL="400050" lvl="1" indent="0" algn="l" rtl="0">
              <a:lnSpc>
                <a:spcPct val="170000"/>
              </a:lnSpc>
              <a:spcBef>
                <a:spcPts val="0"/>
              </a:spcBef>
              <a:buNone/>
            </a:pPr>
            <a:r>
              <a:rPr lang="en-US" sz="1700" dirty="0" smtClean="0">
                <a:latin typeface="David" panose="020E0502060401010101" pitchFamily="34" charset="-79"/>
                <a:cs typeface="David" panose="020E0502060401010101" pitchFamily="34" charset="-79"/>
              </a:rPr>
              <a:t>- </a:t>
            </a:r>
            <a:r>
              <a:rPr lang="en-US" sz="1700" b="1" dirty="0">
                <a:latin typeface="David" panose="020E0502060401010101" pitchFamily="34" charset="-79"/>
                <a:cs typeface="David" panose="020E0502060401010101" pitchFamily="34" charset="-79"/>
              </a:rPr>
              <a:t>T</a:t>
            </a:r>
            <a:r>
              <a:rPr lang="en-US" sz="1700" b="1" dirty="0" smtClean="0">
                <a:latin typeface="David" panose="020E0502060401010101" pitchFamily="34" charset="-79"/>
                <a:cs typeface="David" panose="020E0502060401010101" pitchFamily="34" charset="-79"/>
              </a:rPr>
              <a:t>ransparency</a:t>
            </a:r>
            <a:r>
              <a:rPr lang="en-US" sz="1700" dirty="0" smtClean="0">
                <a:latin typeface="David" panose="020E0502060401010101" pitchFamily="34" charset="-79"/>
                <a:cs typeface="David" panose="020E0502060401010101" pitchFamily="34" charset="-79"/>
              </a:rPr>
              <a:t> </a:t>
            </a:r>
            <a:r>
              <a:rPr lang="en-US" sz="1700" dirty="0">
                <a:latin typeface="David" panose="020E0502060401010101" pitchFamily="34" charset="-79"/>
                <a:cs typeface="David" panose="020E0502060401010101" pitchFamily="34" charset="-79"/>
              </a:rPr>
              <a:t>of the </a:t>
            </a:r>
            <a:r>
              <a:rPr lang="en-US" sz="1700" dirty="0" smtClean="0">
                <a:latin typeface="David" panose="020E0502060401010101" pitchFamily="34" charset="-79"/>
                <a:cs typeface="David" panose="020E0502060401010101" pitchFamily="34" charset="-79"/>
              </a:rPr>
              <a:t>security </a:t>
            </a:r>
            <a:r>
              <a:rPr lang="en-US" sz="1700" dirty="0">
                <a:latin typeface="David" panose="020E0502060401010101" pitchFamily="34" charset="-79"/>
                <a:cs typeface="David" panose="020E0502060401010101" pitchFamily="34" charset="-79"/>
              </a:rPr>
              <a:t>budget;</a:t>
            </a:r>
          </a:p>
          <a:p>
            <a:pPr marL="0" indent="0" algn="l" rtl="0">
              <a:lnSpc>
                <a:spcPct val="170000"/>
              </a:lnSpc>
              <a:spcBef>
                <a:spcPts val="0"/>
              </a:spcBef>
              <a:buNone/>
            </a:pPr>
            <a:r>
              <a:rPr lang="en-US" sz="1800" b="1" dirty="0">
                <a:latin typeface="David" panose="020E0502060401010101" pitchFamily="34" charset="-79"/>
                <a:cs typeface="David" panose="020E0502060401010101" pitchFamily="34" charset="-79"/>
              </a:rPr>
              <a:t>The main recommendations were approved and implemented in relation to the </a:t>
            </a:r>
            <a:r>
              <a:rPr lang="en-US" sz="1800" b="1" dirty="0" smtClean="0">
                <a:latin typeface="David" panose="020E0502060401010101" pitchFamily="34" charset="-79"/>
                <a:cs typeface="David" panose="020E0502060401010101" pitchFamily="34" charset="-79"/>
              </a:rPr>
              <a:t>security </a:t>
            </a:r>
            <a:r>
              <a:rPr lang="en-US" sz="1800" b="1" dirty="0">
                <a:latin typeface="David" panose="020E0502060401010101" pitchFamily="34" charset="-79"/>
                <a:cs typeface="David" panose="020E0502060401010101" pitchFamily="34" charset="-79"/>
              </a:rPr>
              <a:t>budget</a:t>
            </a:r>
            <a:endParaRPr lang="he-IL" sz="1800" b="1" dirty="0"/>
          </a:p>
        </p:txBody>
      </p:sp>
      <p:sp>
        <p:nvSpPr>
          <p:cNvPr id="4" name="לחצן פעולה: חזרה 3">
            <a:hlinkClick r:id="rId2" action="ppaction://hlinksldjump" highlightClick="1"/>
          </p:cNvPr>
          <p:cNvSpPr/>
          <p:nvPr/>
        </p:nvSpPr>
        <p:spPr>
          <a:xfrm>
            <a:off x="8711952" y="6353944"/>
            <a:ext cx="432048" cy="504056"/>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414434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Autofit/>
          </a:bodyPr>
          <a:lstStyle/>
          <a:p>
            <a:r>
              <a:rPr lang="en-US" sz="3600" b="1" dirty="0">
                <a:solidFill>
                  <a:schemeClr val="tx2"/>
                </a:solidFill>
                <a:latin typeface="David" panose="020E0502060401010101" pitchFamily="34" charset="-79"/>
                <a:cs typeface="David" panose="020E0502060401010101" pitchFamily="34" charset="-79"/>
              </a:rPr>
              <a:t>The </a:t>
            </a:r>
            <a:r>
              <a:rPr lang="en-US" sz="3600" b="1" dirty="0" err="1">
                <a:solidFill>
                  <a:schemeClr val="tx2"/>
                </a:solidFill>
                <a:latin typeface="David" panose="020E0502060401010101" pitchFamily="34" charset="-79"/>
                <a:cs typeface="David" panose="020E0502060401010101" pitchFamily="34" charset="-79"/>
              </a:rPr>
              <a:t>Trajtenberg</a:t>
            </a:r>
            <a:r>
              <a:rPr lang="en-US" sz="3600" b="1" dirty="0">
                <a:solidFill>
                  <a:schemeClr val="tx2"/>
                </a:solidFill>
                <a:latin typeface="David" panose="020E0502060401010101" pitchFamily="34" charset="-79"/>
                <a:cs typeface="David" panose="020E0502060401010101" pitchFamily="34" charset="-79"/>
              </a:rPr>
              <a:t> Committee and the </a:t>
            </a:r>
            <a:r>
              <a:rPr lang="en-US" sz="3600" b="1" dirty="0" smtClean="0">
                <a:solidFill>
                  <a:schemeClr val="tx2"/>
                </a:solidFill>
                <a:latin typeface="David" panose="020E0502060401010101" pitchFamily="34" charset="-79"/>
                <a:cs typeface="David" panose="020E0502060401010101" pitchFamily="34" charset="-79"/>
              </a:rPr>
              <a:t>Security Budget</a:t>
            </a:r>
            <a:endParaRPr lang="he-IL" sz="36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221429" y="1407077"/>
            <a:ext cx="8701142" cy="4525963"/>
          </a:xfrm>
        </p:spPr>
        <p:txBody>
          <a:bodyPr>
            <a:noAutofit/>
          </a:bodyPr>
          <a:lstStyle/>
          <a:p>
            <a:pPr marL="0" indent="0" algn="l" rtl="0">
              <a:buNone/>
            </a:pPr>
            <a:r>
              <a:rPr lang="en-US" sz="2400" b="1" u="sng" dirty="0">
                <a:latin typeface="David" panose="020E0502060401010101" pitchFamily="34" charset="-79"/>
                <a:cs typeface="David" panose="020E0502060401010101" pitchFamily="34" charset="-79"/>
              </a:rPr>
              <a:t>The main recommendation </a:t>
            </a:r>
            <a:r>
              <a:rPr lang="en-US" sz="2400" dirty="0">
                <a:latin typeface="David" panose="020E0502060401010101" pitchFamily="34" charset="-79"/>
                <a:cs typeface="David" panose="020E0502060401010101" pitchFamily="34" charset="-79"/>
              </a:rPr>
              <a:t>is the allocation of NIS 30 billion over five years for civilian uses (with an emphasis on education and welfare), </a:t>
            </a:r>
            <a:r>
              <a:rPr lang="en-US" sz="2400" b="1" dirty="0">
                <a:latin typeface="David" panose="020E0502060401010101" pitchFamily="34" charset="-79"/>
                <a:cs typeface="David" panose="020E0502060401010101" pitchFamily="34" charset="-79"/>
              </a:rPr>
              <a:t>mainly (about 60 percent) at the expense of cuts in the </a:t>
            </a:r>
            <a:r>
              <a:rPr lang="en-US" sz="2400" b="1" dirty="0" smtClean="0">
                <a:latin typeface="David" panose="020E0502060401010101" pitchFamily="34" charset="-79"/>
                <a:cs typeface="David" panose="020E0502060401010101" pitchFamily="34" charset="-79"/>
              </a:rPr>
              <a:t>security </a:t>
            </a:r>
            <a:r>
              <a:rPr lang="en-US" sz="2400" b="1" dirty="0">
                <a:latin typeface="David" panose="020E0502060401010101" pitchFamily="34" charset="-79"/>
                <a:cs typeface="David" panose="020E0502060401010101" pitchFamily="34" charset="-79"/>
              </a:rPr>
              <a:t>budget</a:t>
            </a:r>
          </a:p>
          <a:p>
            <a:pPr marL="0" indent="0" algn="l" rtl="0">
              <a:buNone/>
            </a:pPr>
            <a:r>
              <a:rPr lang="en-US" sz="2400" b="1" dirty="0">
                <a:latin typeface="David" panose="020E0502060401010101" pitchFamily="34" charset="-79"/>
                <a:cs typeface="David" panose="020E0502060401010101" pitchFamily="34" charset="-79"/>
              </a:rPr>
              <a:t>The need to shift resources from safety to welfare: </a:t>
            </a:r>
            <a:r>
              <a:rPr lang="en-US" sz="2400" dirty="0">
                <a:latin typeface="David" panose="020E0502060401010101" pitchFamily="34" charset="-79"/>
                <a:cs typeface="David" panose="020E0502060401010101" pitchFamily="34" charset="-79"/>
              </a:rPr>
              <a:t>"In our case, the main significance of a change in priorities is a significant reduction in the </a:t>
            </a:r>
            <a:r>
              <a:rPr lang="en-US" sz="2400" dirty="0" smtClean="0">
                <a:latin typeface="David" panose="020E0502060401010101" pitchFamily="34" charset="-79"/>
                <a:cs typeface="David" panose="020E0502060401010101" pitchFamily="34" charset="-79"/>
              </a:rPr>
              <a:t>security </a:t>
            </a:r>
            <a:r>
              <a:rPr lang="en-US" sz="2400" dirty="0">
                <a:latin typeface="David" panose="020E0502060401010101" pitchFamily="34" charset="-79"/>
                <a:cs typeface="David" panose="020E0502060401010101" pitchFamily="34" charset="-79"/>
              </a:rPr>
              <a:t>budget, in order to enable a parallel increase in social budgets, and it is not simple and involves taking significant risks and managing them wisely. We find that the social risks are no less significant than the security risks and require a change in the relative emphasis given to them in the state budget "</a:t>
            </a:r>
          </a:p>
          <a:p>
            <a:pPr marL="0" indent="0" algn="l" rtl="0">
              <a:buNone/>
            </a:pPr>
            <a:r>
              <a:rPr lang="en-US" sz="2400" b="1" dirty="0">
                <a:latin typeface="David" panose="020E0502060401010101" pitchFamily="34" charset="-79"/>
                <a:cs typeface="David" panose="020E0502060401010101" pitchFamily="34" charset="-79"/>
              </a:rPr>
              <a:t>The government adopted the </a:t>
            </a:r>
            <a:r>
              <a:rPr lang="en-US" sz="2400" b="1" dirty="0" err="1">
                <a:latin typeface="David" panose="020E0502060401010101" pitchFamily="34" charset="-79"/>
                <a:cs typeface="David" panose="020E0502060401010101" pitchFamily="34" charset="-79"/>
              </a:rPr>
              <a:t>Trajtenberg</a:t>
            </a:r>
            <a:r>
              <a:rPr lang="en-US" sz="2400" b="1" dirty="0">
                <a:latin typeface="David" panose="020E0502060401010101" pitchFamily="34" charset="-79"/>
                <a:cs typeface="David" panose="020E0502060401010101" pitchFamily="34" charset="-79"/>
              </a:rPr>
              <a:t> </a:t>
            </a:r>
            <a:r>
              <a:rPr lang="en-US" sz="2400" b="1" dirty="0" smtClean="0">
                <a:latin typeface="David" panose="020E0502060401010101" pitchFamily="34" charset="-79"/>
                <a:cs typeface="David" panose="020E0502060401010101" pitchFamily="34" charset="-79"/>
              </a:rPr>
              <a:t>report</a:t>
            </a:r>
            <a:r>
              <a:rPr lang="en-US" sz="2400" b="1" dirty="0">
                <a:latin typeface="David" panose="020E0502060401010101" pitchFamily="34" charset="-79"/>
                <a:cs typeface="David" panose="020E0502060401010101" pitchFamily="34" charset="-79"/>
              </a:rPr>
              <a:t>, but </a:t>
            </a:r>
            <a:r>
              <a:rPr lang="en-US" sz="2400" b="1" dirty="0" smtClean="0">
                <a:latin typeface="David" panose="020E0502060401010101" pitchFamily="34" charset="-79"/>
                <a:cs typeface="David" panose="020E0502060401010101" pitchFamily="34" charset="-79"/>
              </a:rPr>
              <a:t>the security </a:t>
            </a:r>
            <a:r>
              <a:rPr lang="en-US" sz="2400" b="1" dirty="0">
                <a:latin typeface="David" panose="020E0502060401010101" pitchFamily="34" charset="-79"/>
                <a:cs typeface="David" panose="020E0502060401010101" pitchFamily="34" charset="-79"/>
              </a:rPr>
              <a:t>expenditure for 2012 actually increased</a:t>
            </a:r>
            <a:endParaRPr lang="he-IL" sz="2400" b="1" dirty="0">
              <a:latin typeface="David" panose="020E0502060401010101" pitchFamily="34" charset="-79"/>
              <a:cs typeface="David" panose="020E0502060401010101" pitchFamily="34" charset="-79"/>
            </a:endParaRPr>
          </a:p>
        </p:txBody>
      </p:sp>
      <p:sp>
        <p:nvSpPr>
          <p:cNvPr id="4" name="לחצן פעולה: חזרה 3">
            <a:hlinkClick r:id="rId2" action="ppaction://hlinksldjump" highlightClick="1"/>
          </p:cNvPr>
          <p:cNvSpPr/>
          <p:nvPr/>
        </p:nvSpPr>
        <p:spPr>
          <a:xfrm>
            <a:off x="8711952" y="6425952"/>
            <a:ext cx="432048" cy="43204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74852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23153"/>
            <a:ext cx="8229600" cy="742900"/>
          </a:xfrm>
        </p:spPr>
        <p:txBody>
          <a:bodyPr vert="horz" lIns="91440" tIns="45720" rIns="91440" bIns="45720" rtlCol="1" anchor="ctr">
            <a:normAutofit/>
          </a:bodyPr>
          <a:lstStyle/>
          <a:p>
            <a:r>
              <a:rPr lang="en-US" sz="3200" b="1" dirty="0" err="1">
                <a:solidFill>
                  <a:schemeClr val="tx2"/>
                </a:solidFill>
                <a:latin typeface="David" panose="020E0502060401010101" pitchFamily="34" charset="-79"/>
                <a:cs typeface="David" panose="020E0502060401010101" pitchFamily="34" charset="-79"/>
              </a:rPr>
              <a:t>Tishler</a:t>
            </a:r>
            <a:r>
              <a:rPr lang="en-US" sz="3200" b="1" dirty="0">
                <a:solidFill>
                  <a:schemeClr val="tx2"/>
                </a:solidFill>
                <a:latin typeface="David" panose="020E0502060401010101" pitchFamily="34" charset="-79"/>
                <a:cs typeface="David" panose="020E0502060401010101" pitchFamily="34" charset="-79"/>
              </a:rPr>
              <a:t> Committee</a:t>
            </a:r>
            <a:endParaRPr lang="he-IL" sz="32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251520" y="764704"/>
            <a:ext cx="8496944" cy="5400600"/>
          </a:xfrm>
        </p:spPr>
        <p:txBody>
          <a:bodyPr>
            <a:noAutofit/>
          </a:bodyPr>
          <a:lstStyle/>
          <a:p>
            <a:pPr marL="0" indent="0" algn="l" rtl="0">
              <a:buNone/>
            </a:pPr>
            <a:r>
              <a:rPr lang="en-US" sz="1800" dirty="0" smtClean="0">
                <a:latin typeface="David" panose="020E0502060401010101" pitchFamily="34" charset="-79"/>
                <a:cs typeface="David" panose="020E0502060401010101" pitchFamily="34" charset="-79"/>
              </a:rPr>
              <a:t>Established in </a:t>
            </a:r>
            <a:r>
              <a:rPr lang="en-US" sz="1800" dirty="0">
                <a:latin typeface="David" panose="020E0502060401010101" pitchFamily="34" charset="-79"/>
                <a:cs typeface="David" panose="020E0502060401010101" pitchFamily="34" charset="-79"/>
              </a:rPr>
              <a:t>October 2011. It submitted its recommendations to the Minister </a:t>
            </a:r>
            <a:r>
              <a:rPr lang="en-US" sz="1800" dirty="0" smtClean="0">
                <a:latin typeface="David" panose="020E0502060401010101" pitchFamily="34" charset="-79"/>
                <a:cs typeface="David" panose="020E0502060401010101" pitchFamily="34" charset="-79"/>
              </a:rPr>
              <a:t>of Defense in </a:t>
            </a:r>
            <a:r>
              <a:rPr lang="en-US" sz="1800" dirty="0">
                <a:latin typeface="David" panose="020E0502060401010101" pitchFamily="34" charset="-79"/>
                <a:cs typeface="David" panose="020E0502060401010101" pitchFamily="34" charset="-79"/>
              </a:rPr>
              <a:t>August </a:t>
            </a:r>
            <a:r>
              <a:rPr lang="en-US" sz="1800" dirty="0" smtClean="0">
                <a:latin typeface="David" panose="020E0502060401010101" pitchFamily="34" charset="-79"/>
                <a:cs typeface="David" panose="020E0502060401010101" pitchFamily="34" charset="-79"/>
              </a:rPr>
              <a:t>2012</a:t>
            </a:r>
          </a:p>
          <a:p>
            <a:pPr marL="0" indent="0" algn="l" rtl="0">
              <a:buNone/>
            </a:pPr>
            <a:endParaRPr lang="en-US" sz="1800" dirty="0">
              <a:latin typeface="David" panose="020E0502060401010101" pitchFamily="34" charset="-79"/>
              <a:cs typeface="David" panose="020E0502060401010101" pitchFamily="34" charset="-79"/>
            </a:endParaRPr>
          </a:p>
          <a:p>
            <a:pPr marL="0" indent="0" algn="l" rtl="0">
              <a:buNone/>
            </a:pPr>
            <a:r>
              <a:rPr lang="en-US" sz="1800" b="1" u="sng" dirty="0">
                <a:latin typeface="David" panose="020E0502060401010101" pitchFamily="34" charset="-79"/>
                <a:cs typeface="David" panose="020E0502060401010101" pitchFamily="34" charset="-79"/>
              </a:rPr>
              <a:t>Main </a:t>
            </a:r>
            <a:r>
              <a:rPr lang="en-US" sz="1800" b="1" u="sng" dirty="0" smtClean="0">
                <a:latin typeface="David" panose="020E0502060401010101" pitchFamily="34" charset="-79"/>
                <a:cs typeface="David" panose="020E0502060401010101" pitchFamily="34" charset="-79"/>
              </a:rPr>
              <a:t>Recommendations</a:t>
            </a:r>
            <a:r>
              <a:rPr lang="en-US" sz="1800" b="1" u="sng" dirty="0">
                <a:latin typeface="David" panose="020E0502060401010101" pitchFamily="34" charset="-79"/>
                <a:cs typeface="David" panose="020E0502060401010101" pitchFamily="34" charset="-79"/>
              </a:rPr>
              <a:t>:</a:t>
            </a:r>
          </a:p>
          <a:p>
            <a:pPr marL="0" indent="0" algn="l" rtl="0">
              <a:buNone/>
            </a:pPr>
            <a:r>
              <a:rPr lang="en-US" sz="1800" dirty="0">
                <a:latin typeface="David" panose="020E0502060401010101" pitchFamily="34" charset="-79"/>
                <a:cs typeface="David" panose="020E0502060401010101" pitchFamily="34" charset="-79"/>
              </a:rPr>
              <a:t>  - </a:t>
            </a:r>
            <a:r>
              <a:rPr lang="en-US" sz="1800" dirty="0" smtClean="0">
                <a:latin typeface="David" panose="020E0502060401010101" pitchFamily="34" charset="-79"/>
                <a:cs typeface="David" panose="020E0502060401010101" pitchFamily="34" charset="-79"/>
              </a:rPr>
              <a:t>Continuation of the </a:t>
            </a:r>
            <a:r>
              <a:rPr lang="en-US" sz="1800" b="1" dirty="0" err="1" smtClean="0">
                <a:latin typeface="David" panose="020E0502060401010101" pitchFamily="34" charset="-79"/>
                <a:cs typeface="David" panose="020E0502060401010101" pitchFamily="34" charset="-79"/>
              </a:rPr>
              <a:t>Brodet</a:t>
            </a:r>
            <a:r>
              <a:rPr lang="en-US" sz="1800" b="1" dirty="0" smtClean="0">
                <a:latin typeface="David" panose="020E0502060401010101" pitchFamily="34" charset="-79"/>
                <a:cs typeface="David" panose="020E0502060401010101" pitchFamily="34" charset="-79"/>
              </a:rPr>
              <a:t> outline, as a lower barrier </a:t>
            </a:r>
            <a:r>
              <a:rPr lang="en-US" sz="1800" dirty="0" smtClean="0">
                <a:latin typeface="David" panose="020E0502060401010101" pitchFamily="34" charset="-79"/>
                <a:cs typeface="David" panose="020E0502060401010101" pitchFamily="34" charset="-79"/>
              </a:rPr>
              <a:t>to the budget for 2013-2017. A  budgetary response to additional expenses imposed on the system after the </a:t>
            </a:r>
            <a:r>
              <a:rPr lang="en-US" sz="1800" dirty="0" err="1" smtClean="0">
                <a:latin typeface="David" panose="020E0502060401010101" pitchFamily="34" charset="-79"/>
                <a:cs typeface="David" panose="020E0502060401010101" pitchFamily="34" charset="-79"/>
              </a:rPr>
              <a:t>Brodet</a:t>
            </a:r>
            <a:r>
              <a:rPr lang="en-US" sz="1800" dirty="0" smtClean="0">
                <a:latin typeface="David" panose="020E0502060401010101" pitchFamily="34" charset="-79"/>
                <a:cs typeface="David" panose="020E0502060401010101" pitchFamily="34" charset="-79"/>
              </a:rPr>
              <a:t> report is required</a:t>
            </a:r>
            <a:endParaRPr lang="en-US" sz="1800" dirty="0">
              <a:latin typeface="David" panose="020E0502060401010101" pitchFamily="34" charset="-79"/>
              <a:cs typeface="David" panose="020E0502060401010101" pitchFamily="34" charset="-79"/>
            </a:endParaRPr>
          </a:p>
          <a:p>
            <a:pPr marL="0" indent="0" algn="l" rtl="0">
              <a:buNone/>
            </a:pPr>
            <a:r>
              <a:rPr lang="en-US" sz="1800" dirty="0">
                <a:latin typeface="David" panose="020E0502060401010101" pitchFamily="34" charset="-79"/>
                <a:cs typeface="David" panose="020E0502060401010101" pitchFamily="34" charset="-79"/>
              </a:rPr>
              <a:t>  - </a:t>
            </a:r>
            <a:r>
              <a:rPr lang="en-US" sz="1800" b="1" dirty="0">
                <a:latin typeface="David" panose="020E0502060401010101" pitchFamily="34" charset="-79"/>
                <a:cs typeface="David" panose="020E0502060401010101" pitchFamily="34" charset="-79"/>
              </a:rPr>
              <a:t>A new </a:t>
            </a:r>
            <a:r>
              <a:rPr lang="en-US" sz="1800" b="1" dirty="0" smtClean="0">
                <a:latin typeface="David" panose="020E0502060401010101" pitchFamily="34" charset="-79"/>
                <a:cs typeface="David" panose="020E0502060401010101" pitchFamily="34" charset="-79"/>
              </a:rPr>
              <a:t>retirement </a:t>
            </a:r>
            <a:r>
              <a:rPr lang="en-US" sz="1800" b="1" dirty="0">
                <a:latin typeface="David" panose="020E0502060401010101" pitchFamily="34" charset="-79"/>
                <a:cs typeface="David" panose="020E0502060401010101" pitchFamily="34" charset="-79"/>
              </a:rPr>
              <a:t>model </a:t>
            </a:r>
            <a:r>
              <a:rPr lang="en-US" sz="1800" b="1" dirty="0" smtClean="0">
                <a:latin typeface="David" panose="020E0502060401010101" pitchFamily="34" charset="-79"/>
                <a:cs typeface="David" panose="020E0502060401010101" pitchFamily="34" charset="-79"/>
              </a:rPr>
              <a:t>for </a:t>
            </a:r>
            <a:r>
              <a:rPr lang="en-US" sz="1800" b="1" dirty="0">
                <a:latin typeface="David" panose="020E0502060401010101" pitchFamily="34" charset="-79"/>
                <a:cs typeface="David" panose="020E0502060401010101" pitchFamily="34" charset="-79"/>
              </a:rPr>
              <a:t>the IDF </a:t>
            </a:r>
            <a:r>
              <a:rPr lang="en-US" sz="1800" dirty="0" smtClean="0">
                <a:latin typeface="David" panose="020E0502060401010101" pitchFamily="34" charset="-79"/>
                <a:cs typeface="David" panose="020E0502060401010101" pitchFamily="34" charset="-79"/>
              </a:rPr>
              <a:t>was formulated (the new career model was based on it)</a:t>
            </a:r>
            <a:endParaRPr lang="en-US" sz="1800" dirty="0">
              <a:latin typeface="David" panose="020E0502060401010101" pitchFamily="34" charset="-79"/>
              <a:cs typeface="David" panose="020E0502060401010101" pitchFamily="34" charset="-79"/>
            </a:endParaRPr>
          </a:p>
          <a:p>
            <a:pPr marL="0" indent="0" algn="l" rtl="0">
              <a:buNone/>
            </a:pPr>
            <a:r>
              <a:rPr lang="en-US" sz="1800" dirty="0">
                <a:latin typeface="David" panose="020E0502060401010101" pitchFamily="34" charset="-79"/>
                <a:cs typeface="David" panose="020E0502060401010101" pitchFamily="34" charset="-79"/>
              </a:rPr>
              <a:t>  - It was recommended to formulate a multi-year </a:t>
            </a:r>
            <a:r>
              <a:rPr lang="en-US" sz="1800" b="1" dirty="0">
                <a:latin typeface="David" panose="020E0502060401010101" pitchFamily="34" charset="-79"/>
                <a:cs typeface="David" panose="020E0502060401010101" pitchFamily="34" charset="-79"/>
              </a:rPr>
              <a:t>outline for </a:t>
            </a:r>
            <a:r>
              <a:rPr lang="en-US" sz="1800" b="1" dirty="0" smtClean="0">
                <a:latin typeface="David" panose="020E0502060401010101" pitchFamily="34" charset="-79"/>
                <a:cs typeface="David" panose="020E0502060401010101" pitchFamily="34" charset="-79"/>
              </a:rPr>
              <a:t>the </a:t>
            </a:r>
            <a:r>
              <a:rPr lang="en-US" sz="1800" b="1" dirty="0">
                <a:latin typeface="David" panose="020E0502060401010101" pitchFamily="34" charset="-79"/>
                <a:cs typeface="David" panose="020E0502060401010101" pitchFamily="34" charset="-79"/>
              </a:rPr>
              <a:t>transition of IDF bases to the </a:t>
            </a:r>
            <a:r>
              <a:rPr lang="en-US" sz="1800" b="1" dirty="0" smtClean="0">
                <a:latin typeface="David" panose="020E0502060401010101" pitchFamily="34" charset="-79"/>
                <a:cs typeface="David" panose="020E0502060401010101" pitchFamily="34" charset="-79"/>
              </a:rPr>
              <a:t>Negev</a:t>
            </a:r>
            <a:endParaRPr lang="en-US" sz="1800" b="1" dirty="0">
              <a:latin typeface="David" panose="020E0502060401010101" pitchFamily="34" charset="-79"/>
              <a:cs typeface="David" panose="020E0502060401010101" pitchFamily="34" charset="-79"/>
            </a:endParaRPr>
          </a:p>
          <a:p>
            <a:pPr marL="0" indent="0" algn="l" rtl="0">
              <a:buNone/>
            </a:pPr>
            <a:r>
              <a:rPr lang="en-US" sz="1800" dirty="0">
                <a:latin typeface="David" panose="020E0502060401010101" pitchFamily="34" charset="-79"/>
                <a:cs typeface="David" panose="020E0502060401010101" pitchFamily="34" charset="-79"/>
              </a:rPr>
              <a:t>  - The need to update the </a:t>
            </a:r>
            <a:r>
              <a:rPr lang="en-US" sz="1800" b="1" dirty="0" err="1" smtClean="0">
                <a:latin typeface="David" panose="020E0502060401010101" pitchFamily="34" charset="-79"/>
                <a:cs typeface="David" panose="020E0502060401010101" pitchFamily="34" charset="-79"/>
              </a:rPr>
              <a:t>Mafat</a:t>
            </a:r>
            <a:r>
              <a:rPr lang="en-US" sz="1800" b="1" dirty="0" smtClean="0">
                <a:latin typeface="David" panose="020E0502060401010101" pitchFamily="34" charset="-79"/>
                <a:cs typeface="David" panose="020E0502060401010101" pitchFamily="34" charset="-79"/>
              </a:rPr>
              <a:t> </a:t>
            </a:r>
            <a:r>
              <a:rPr lang="en-US" sz="1800" dirty="0" smtClean="0">
                <a:latin typeface="David" panose="020E0502060401010101" pitchFamily="34" charset="-79"/>
                <a:cs typeface="David" panose="020E0502060401010101" pitchFamily="34" charset="-79"/>
              </a:rPr>
              <a:t>(Administration for the Development of Weapons and Technological Infrastructure) </a:t>
            </a:r>
            <a:r>
              <a:rPr lang="en-US" sz="1800" b="1" dirty="0" smtClean="0">
                <a:latin typeface="David" panose="020E0502060401010101" pitchFamily="34" charset="-79"/>
                <a:cs typeface="David" panose="020E0502060401010101" pitchFamily="34" charset="-79"/>
              </a:rPr>
              <a:t>budget </a:t>
            </a:r>
            <a:r>
              <a:rPr lang="en-US" sz="1800" dirty="0">
                <a:latin typeface="David" panose="020E0502060401010101" pitchFamily="34" charset="-79"/>
                <a:cs typeface="David" panose="020E0502060401010101" pitchFamily="34" charset="-79"/>
              </a:rPr>
              <a:t>in light of the technological challenges </a:t>
            </a:r>
            <a:r>
              <a:rPr lang="en-US" sz="1800" dirty="0" smtClean="0">
                <a:latin typeface="David" panose="020E0502060401010101" pitchFamily="34" charset="-79"/>
                <a:cs typeface="David" panose="020E0502060401010101" pitchFamily="34" charset="-79"/>
              </a:rPr>
              <a:t>and </a:t>
            </a:r>
            <a:r>
              <a:rPr lang="en-US" sz="1800" dirty="0">
                <a:latin typeface="David" panose="020E0502060401010101" pitchFamily="34" charset="-79"/>
                <a:cs typeface="David" panose="020E0502060401010101" pitchFamily="34" charset="-79"/>
              </a:rPr>
              <a:t>to determine ways to ensure compensation for the </a:t>
            </a:r>
            <a:r>
              <a:rPr lang="en-US" sz="1800" b="1" dirty="0">
                <a:latin typeface="David" panose="020E0502060401010101" pitchFamily="34" charset="-79"/>
                <a:cs typeface="David" panose="020E0502060401010101" pitchFamily="34" charset="-79"/>
              </a:rPr>
              <a:t>realization of the intellectual </a:t>
            </a:r>
            <a:r>
              <a:rPr lang="en-US" sz="1800" dirty="0">
                <a:latin typeface="David" panose="020E0502060401010101" pitchFamily="34" charset="-79"/>
                <a:cs typeface="David" panose="020E0502060401010101" pitchFamily="34" charset="-79"/>
              </a:rPr>
              <a:t>property developed in the </a:t>
            </a:r>
            <a:r>
              <a:rPr lang="en-US" sz="1800" dirty="0" smtClean="0">
                <a:latin typeface="David" panose="020E0502060401010101" pitchFamily="34" charset="-79"/>
                <a:cs typeface="David" panose="020E0502060401010101" pitchFamily="34" charset="-79"/>
              </a:rPr>
              <a:t>security system</a:t>
            </a:r>
            <a:endParaRPr lang="en-US" sz="1800" dirty="0">
              <a:latin typeface="David" panose="020E0502060401010101" pitchFamily="34" charset="-79"/>
              <a:cs typeface="David" panose="020E0502060401010101" pitchFamily="34" charset="-79"/>
            </a:endParaRPr>
          </a:p>
          <a:p>
            <a:pPr marL="0" indent="0" algn="l" rtl="0">
              <a:buNone/>
            </a:pPr>
            <a:r>
              <a:rPr lang="en-US" sz="1800" dirty="0">
                <a:latin typeface="David" panose="020E0502060401010101" pitchFamily="34" charset="-79"/>
                <a:cs typeface="David" panose="020E0502060401010101" pitchFamily="34" charset="-79"/>
              </a:rPr>
              <a:t> </a:t>
            </a:r>
            <a:endParaRPr lang="he-IL" sz="1800" dirty="0" smtClean="0">
              <a:latin typeface="David" panose="020E0502060401010101" pitchFamily="34" charset="-79"/>
              <a:cs typeface="David" panose="020E0502060401010101" pitchFamily="34" charset="-79"/>
            </a:endParaRPr>
          </a:p>
          <a:p>
            <a:pPr marL="0" indent="0" algn="l" rtl="0">
              <a:buNone/>
            </a:pPr>
            <a:r>
              <a:rPr lang="en-US" sz="1800" dirty="0" smtClean="0">
                <a:latin typeface="David" panose="020E0502060401010101" pitchFamily="34" charset="-79"/>
                <a:cs typeface="David" panose="020E0502060401010101" pitchFamily="34" charset="-79"/>
              </a:rPr>
              <a:t>Defense Minister Barak </a:t>
            </a:r>
            <a:r>
              <a:rPr lang="en-US" sz="1800" dirty="0">
                <a:latin typeface="David" panose="020E0502060401010101" pitchFamily="34" charset="-79"/>
                <a:cs typeface="David" panose="020E0502060401010101" pitchFamily="34" charset="-79"/>
              </a:rPr>
              <a:t>accepted the </a:t>
            </a:r>
            <a:r>
              <a:rPr lang="en-US" sz="1800" dirty="0" smtClean="0">
                <a:latin typeface="David" panose="020E0502060401010101" pitchFamily="34" charset="-79"/>
                <a:cs typeface="David" panose="020E0502060401010101" pitchFamily="34" charset="-79"/>
              </a:rPr>
              <a:t>committee's </a:t>
            </a:r>
            <a:r>
              <a:rPr lang="en-US" sz="1800" dirty="0">
                <a:latin typeface="David" panose="020E0502060401010101" pitchFamily="34" charset="-79"/>
                <a:cs typeface="David" panose="020E0502060401010101" pitchFamily="34" charset="-79"/>
              </a:rPr>
              <a:t>recommendations, but in light of the firm opposition of the Finance Ministry, </a:t>
            </a:r>
            <a:r>
              <a:rPr lang="en-US" sz="1800" b="1" dirty="0">
                <a:latin typeface="David" panose="020E0502060401010101" pitchFamily="34" charset="-79"/>
                <a:cs typeface="David" panose="020E0502060401010101" pitchFamily="34" charset="-79"/>
              </a:rPr>
              <a:t>the recommendation regarding the </a:t>
            </a:r>
            <a:r>
              <a:rPr lang="en-US" sz="1800" b="1" dirty="0" smtClean="0">
                <a:latin typeface="David" panose="020E0502060401010101" pitchFamily="34" charset="-79"/>
                <a:cs typeface="David" panose="020E0502060401010101" pitchFamily="34" charset="-79"/>
              </a:rPr>
              <a:t>security </a:t>
            </a:r>
            <a:r>
              <a:rPr lang="en-US" sz="1800" b="1" dirty="0">
                <a:latin typeface="David" panose="020E0502060401010101" pitchFamily="34" charset="-79"/>
                <a:cs typeface="David" panose="020E0502060401010101" pitchFamily="34" charset="-79"/>
              </a:rPr>
              <a:t>budget was not implemented</a:t>
            </a:r>
            <a:endParaRPr lang="he-IL" sz="1800" b="1" dirty="0"/>
          </a:p>
        </p:txBody>
      </p:sp>
      <p:sp>
        <p:nvSpPr>
          <p:cNvPr id="4" name="לחצן פעולה: חזרה 3">
            <a:hlinkClick r:id="rId2" action="ppaction://hlinksldjump" highlightClick="1"/>
          </p:cNvPr>
          <p:cNvSpPr/>
          <p:nvPr/>
        </p:nvSpPr>
        <p:spPr>
          <a:xfrm>
            <a:off x="8697144" y="6258783"/>
            <a:ext cx="360040" cy="43204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211531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89223" y="0"/>
            <a:ext cx="7671209" cy="908720"/>
          </a:xfrm>
        </p:spPr>
        <p:txBody>
          <a:bodyPr vert="horz" lIns="91440" tIns="45720" rIns="91440" bIns="45720" rtlCol="1" anchor="ctr">
            <a:normAutofit/>
          </a:bodyPr>
          <a:lstStyle/>
          <a:p>
            <a:r>
              <a:rPr lang="en-US" sz="3200" b="1" dirty="0" err="1" smtClean="0">
                <a:solidFill>
                  <a:schemeClr val="tx2"/>
                </a:solidFill>
                <a:latin typeface="David" panose="020E0502060401010101" pitchFamily="34" charset="-79"/>
                <a:cs typeface="David" panose="020E0502060401010101" pitchFamily="34" charset="-79"/>
              </a:rPr>
              <a:t>Loker</a:t>
            </a:r>
            <a:r>
              <a:rPr lang="en-US" sz="3200" b="1" dirty="0" smtClean="0">
                <a:solidFill>
                  <a:schemeClr val="tx2"/>
                </a:solidFill>
                <a:latin typeface="David" panose="020E0502060401010101" pitchFamily="34" charset="-79"/>
                <a:cs typeface="David" panose="020E0502060401010101" pitchFamily="34" charset="-79"/>
              </a:rPr>
              <a:t> </a:t>
            </a:r>
            <a:r>
              <a:rPr lang="en-US" sz="3200" b="1" dirty="0">
                <a:solidFill>
                  <a:schemeClr val="tx2"/>
                </a:solidFill>
                <a:latin typeface="David" panose="020E0502060401010101" pitchFamily="34" charset="-79"/>
                <a:cs typeface="David" panose="020E0502060401010101" pitchFamily="34" charset="-79"/>
              </a:rPr>
              <a:t>Commission</a:t>
            </a:r>
            <a:endParaRPr lang="he-IL" sz="32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196752"/>
            <a:ext cx="9036496" cy="5544616"/>
          </a:xfrm>
        </p:spPr>
        <p:txBody>
          <a:bodyPr>
            <a:noAutofit/>
          </a:bodyPr>
          <a:lstStyle/>
          <a:p>
            <a:pPr marL="457200" lvl="1" indent="0" algn="l" rtl="0">
              <a:buNone/>
            </a:pPr>
            <a:r>
              <a:rPr lang="en-US" sz="2000" dirty="0">
                <a:latin typeface="David" panose="020E0502060401010101" pitchFamily="34" charset="-79"/>
                <a:cs typeface="David" panose="020E0502060401010101" pitchFamily="34" charset="-79"/>
              </a:rPr>
              <a:t>Was established by Prime Minister Netanyahu in 2014</a:t>
            </a:r>
          </a:p>
          <a:p>
            <a:pPr marL="457200" lvl="1" indent="0" algn="l" rtl="0">
              <a:buNone/>
            </a:pPr>
            <a:r>
              <a:rPr lang="en-US" sz="2000" b="1" u="sng" dirty="0">
                <a:latin typeface="David" panose="020E0502060401010101" pitchFamily="34" charset="-79"/>
                <a:cs typeface="David" panose="020E0502060401010101" pitchFamily="34" charset="-79"/>
              </a:rPr>
              <a:t>Main recommendations:</a:t>
            </a:r>
          </a:p>
          <a:p>
            <a:pPr marL="457200" lvl="1" indent="0" algn="l" rtl="0">
              <a:buNone/>
            </a:pPr>
            <a:r>
              <a:rPr lang="en-US" sz="2000" dirty="0">
                <a:latin typeface="David" panose="020E0502060401010101" pitchFamily="34" charset="-79"/>
                <a:cs typeface="David" panose="020E0502060401010101" pitchFamily="34" charset="-79"/>
              </a:rPr>
              <a:t>- The need to formulate a security concept in light of a dynamic security reality</a:t>
            </a:r>
          </a:p>
          <a:p>
            <a:pPr marL="457200" lvl="1" indent="0" algn="l" rtl="0">
              <a:buNone/>
            </a:pPr>
            <a:r>
              <a:rPr lang="en-US" sz="2000" dirty="0">
                <a:latin typeface="David" panose="020E0502060401010101" pitchFamily="34" charset="-79"/>
                <a:cs typeface="David" panose="020E0502060401010101" pitchFamily="34" charset="-79"/>
              </a:rPr>
              <a:t>- The </a:t>
            </a:r>
            <a:r>
              <a:rPr lang="en-US" sz="2000" dirty="0" smtClean="0">
                <a:latin typeface="David" panose="020E0502060401010101" pitchFamily="34" charset="-79"/>
                <a:cs typeface="David" panose="020E0502060401010101" pitchFamily="34" charset="-79"/>
              </a:rPr>
              <a:t>preliminary budget will </a:t>
            </a:r>
            <a:r>
              <a:rPr lang="en-US" sz="2000" dirty="0">
                <a:latin typeface="David" panose="020E0502060401010101" pitchFamily="34" charset="-79"/>
                <a:cs typeface="David" panose="020E0502060401010101" pitchFamily="34" charset="-79"/>
              </a:rPr>
              <a:t>be NIS 59 </a:t>
            </a:r>
            <a:r>
              <a:rPr lang="en-US" sz="2000" dirty="0" smtClean="0">
                <a:latin typeface="David" panose="020E0502060401010101" pitchFamily="34" charset="-79"/>
                <a:cs typeface="David" panose="020E0502060401010101" pitchFamily="34" charset="-79"/>
              </a:rPr>
              <a:t>billion. Efficiency </a:t>
            </a:r>
            <a:r>
              <a:rPr lang="en-US" sz="2000" dirty="0">
                <a:latin typeface="David" panose="020E0502060401010101" pitchFamily="34" charset="-79"/>
                <a:cs typeface="David" panose="020E0502060401010101" pitchFamily="34" charset="-79"/>
              </a:rPr>
              <a:t>as a budgetary source</a:t>
            </a:r>
          </a:p>
          <a:p>
            <a:pPr marL="457200" lvl="1" indent="0" algn="l" rtl="0">
              <a:buNone/>
            </a:pPr>
            <a:r>
              <a:rPr lang="en-US" sz="2000" dirty="0">
                <a:latin typeface="David" panose="020E0502060401010101" pitchFamily="34" charset="-79"/>
                <a:cs typeface="David" panose="020E0502060401010101" pitchFamily="34" charset="-79"/>
              </a:rPr>
              <a:t>- </a:t>
            </a:r>
            <a:r>
              <a:rPr lang="en-US" sz="2000" u="sng" dirty="0">
                <a:latin typeface="David" panose="020E0502060401010101" pitchFamily="34" charset="-79"/>
                <a:cs typeface="David" panose="020E0502060401010101" pitchFamily="34" charset="-79"/>
              </a:rPr>
              <a:t>Budget </a:t>
            </a:r>
            <a:r>
              <a:rPr lang="en-US" sz="2000" u="sng" dirty="0" smtClean="0">
                <a:latin typeface="David" panose="020E0502060401010101" pitchFamily="34" charset="-79"/>
                <a:cs typeface="David" panose="020E0502060401010101" pitchFamily="34" charset="-79"/>
              </a:rPr>
              <a:t>anchors:</a:t>
            </a:r>
            <a:r>
              <a:rPr lang="en-US" sz="2000" dirty="0" smtClean="0">
                <a:latin typeface="David" panose="020E0502060401010101" pitchFamily="34" charset="-79"/>
                <a:cs typeface="David" panose="020E0502060401010101" pitchFamily="34" charset="-79"/>
              </a:rPr>
              <a:t> Physical exercise </a:t>
            </a:r>
            <a:r>
              <a:rPr lang="en-US" sz="2000" dirty="0">
                <a:latin typeface="David" panose="020E0502060401010101" pitchFamily="34" charset="-79"/>
                <a:cs typeface="David" panose="020E0502060401010101" pitchFamily="34" charset="-79"/>
              </a:rPr>
              <a:t>to maintain IDF fitness</a:t>
            </a:r>
          </a:p>
          <a:p>
            <a:pPr marL="457200" lvl="1" indent="0" algn="l" rtl="0">
              <a:buNone/>
            </a:pPr>
            <a:r>
              <a:rPr lang="en-US" sz="2000" dirty="0">
                <a:latin typeface="David" panose="020E0502060401010101" pitchFamily="34" charset="-79"/>
                <a:cs typeface="David" panose="020E0502060401010101" pitchFamily="34" charset="-79"/>
              </a:rPr>
              <a:t>                             </a:t>
            </a:r>
            <a:r>
              <a:rPr lang="en-US" sz="2000" dirty="0" smtClean="0">
                <a:latin typeface="David" panose="020E0502060401010101" pitchFamily="34" charset="-79"/>
                <a:cs typeface="David" panose="020E0502060401010101" pitchFamily="34" charset="-79"/>
              </a:rPr>
              <a:t>     Research </a:t>
            </a:r>
            <a:r>
              <a:rPr lang="en-US" sz="2000" dirty="0">
                <a:latin typeface="David" panose="020E0502060401010101" pitchFamily="34" charset="-79"/>
                <a:cs typeface="David" panose="020E0502060401010101" pitchFamily="34" charset="-79"/>
              </a:rPr>
              <a:t>and development to preserve the IDF's </a:t>
            </a:r>
            <a:r>
              <a:rPr lang="en-US" sz="2000" dirty="0" smtClean="0">
                <a:latin typeface="David" panose="020E0502060401010101" pitchFamily="34" charset="-79"/>
                <a:cs typeface="David" panose="020E0502060401010101" pitchFamily="34" charset="-79"/>
              </a:rPr>
              <a:t>technological</a:t>
            </a:r>
          </a:p>
          <a:p>
            <a:pPr marL="457200" lvl="1" indent="0" algn="l" rtl="0">
              <a:buNone/>
            </a:pPr>
            <a:r>
              <a:rPr lang="en-US" sz="2000" dirty="0" smtClean="0">
                <a:latin typeface="David" panose="020E0502060401010101" pitchFamily="34" charset="-79"/>
                <a:cs typeface="David" panose="020E0502060401010101" pitchFamily="34" charset="-79"/>
              </a:rPr>
              <a:t>                                  advantage</a:t>
            </a:r>
            <a:endParaRPr lang="en-US" sz="2000" dirty="0">
              <a:latin typeface="David" panose="020E0502060401010101" pitchFamily="34" charset="-79"/>
              <a:cs typeface="David" panose="020E0502060401010101" pitchFamily="34" charset="-79"/>
            </a:endParaRPr>
          </a:p>
          <a:p>
            <a:pPr marL="457200" lvl="1" indent="0" algn="l" rtl="0">
              <a:buFontTx/>
              <a:buChar char="-"/>
            </a:pPr>
            <a:r>
              <a:rPr lang="en-US" sz="2000" dirty="0" smtClean="0">
                <a:latin typeface="David" panose="020E0502060401010101" pitchFamily="34" charset="-79"/>
                <a:cs typeface="David" panose="020E0502060401010101" pitchFamily="34" charset="-79"/>
              </a:rPr>
              <a:t>Increasing </a:t>
            </a:r>
            <a:r>
              <a:rPr lang="en-US" sz="2000" dirty="0">
                <a:latin typeface="David" panose="020E0502060401010101" pitchFamily="34" charset="-79"/>
                <a:cs typeface="David" panose="020E0502060401010101" pitchFamily="34" charset="-79"/>
              </a:rPr>
              <a:t>the involvement of the NSC and the Ministry of Finance in supervising </a:t>
            </a:r>
            <a:endParaRPr lang="en-US" sz="2000" dirty="0" smtClean="0">
              <a:latin typeface="David" panose="020E0502060401010101" pitchFamily="34" charset="-79"/>
              <a:cs typeface="David" panose="020E0502060401010101" pitchFamily="34" charset="-79"/>
            </a:endParaRPr>
          </a:p>
          <a:p>
            <a:pPr marL="457200" lvl="1" indent="0" algn="l" rtl="0">
              <a:buNone/>
            </a:pPr>
            <a:r>
              <a:rPr lang="en-US" sz="2000" dirty="0" smtClean="0">
                <a:latin typeface="David" panose="020E0502060401010101" pitchFamily="34" charset="-79"/>
                <a:cs typeface="David" panose="020E0502060401010101" pitchFamily="34" charset="-79"/>
              </a:rPr>
              <a:t>  the </a:t>
            </a:r>
            <a:r>
              <a:rPr lang="en-US" sz="2000" dirty="0">
                <a:latin typeface="David" panose="020E0502060401010101" pitchFamily="34" charset="-79"/>
                <a:cs typeface="David" panose="020E0502060401010101" pitchFamily="34" charset="-79"/>
              </a:rPr>
              <a:t>implementation of the budget</a:t>
            </a:r>
          </a:p>
          <a:p>
            <a:pPr marL="457200" lvl="1" indent="0" algn="l" rtl="0">
              <a:buFontTx/>
              <a:buChar char="-"/>
            </a:pPr>
            <a:r>
              <a:rPr lang="en-US" sz="2000" dirty="0" smtClean="0">
                <a:latin typeface="David" panose="020E0502060401010101" pitchFamily="34" charset="-79"/>
                <a:cs typeface="David" panose="020E0502060401010101" pitchFamily="34" charset="-79"/>
              </a:rPr>
              <a:t>Significant </a:t>
            </a:r>
            <a:r>
              <a:rPr lang="en-US" sz="2000" dirty="0">
                <a:latin typeface="David" panose="020E0502060401010101" pitchFamily="34" charset="-79"/>
                <a:cs typeface="David" panose="020E0502060401010101" pitchFamily="34" charset="-79"/>
              </a:rPr>
              <a:t>reduction in the number of personnel in the IDF and in </a:t>
            </a:r>
            <a:r>
              <a:rPr lang="en-US" sz="2000" dirty="0" smtClean="0">
                <a:latin typeface="David" panose="020E0502060401010101" pitchFamily="34" charset="-79"/>
                <a:cs typeface="David" panose="020E0502060401010101" pitchFamily="34" charset="-79"/>
              </a:rPr>
              <a:t>wage</a:t>
            </a:r>
          </a:p>
          <a:p>
            <a:pPr marL="457200" lvl="1" indent="0" algn="l" rtl="0">
              <a:buNone/>
            </a:pPr>
            <a:r>
              <a:rPr lang="en-US" sz="2000" dirty="0" smtClean="0">
                <a:latin typeface="David" panose="020E0502060401010101" pitchFamily="34" charset="-79"/>
                <a:cs typeface="David" panose="020E0502060401010101" pitchFamily="34" charset="-79"/>
              </a:rPr>
              <a:t> expenditure. Significant decrease of headquarters. </a:t>
            </a:r>
            <a:endParaRPr lang="en-US" sz="2000" dirty="0">
              <a:latin typeface="David" panose="020E0502060401010101" pitchFamily="34" charset="-79"/>
              <a:cs typeface="David" panose="020E0502060401010101" pitchFamily="34" charset="-79"/>
            </a:endParaRPr>
          </a:p>
          <a:p>
            <a:pPr marL="457200" lvl="1" indent="0" algn="l" rtl="0">
              <a:buFontTx/>
              <a:buChar char="-"/>
            </a:pPr>
            <a:r>
              <a:rPr lang="en-US" sz="2000" dirty="0" smtClean="0">
                <a:latin typeface="David" panose="020E0502060401010101" pitchFamily="34" charset="-79"/>
                <a:cs typeface="David" panose="020E0502060401010101" pitchFamily="34" charset="-79"/>
              </a:rPr>
              <a:t>Shortening the compulsory service for </a:t>
            </a:r>
            <a:r>
              <a:rPr lang="en-US" sz="2000" dirty="0">
                <a:latin typeface="David" panose="020E0502060401010101" pitchFamily="34" charset="-79"/>
                <a:cs typeface="David" panose="020E0502060401010101" pitchFamily="34" charset="-79"/>
              </a:rPr>
              <a:t>men </a:t>
            </a:r>
            <a:r>
              <a:rPr lang="en-US" sz="2000" dirty="0" smtClean="0">
                <a:latin typeface="David" panose="020E0502060401010101" pitchFamily="34" charset="-79"/>
                <a:cs typeface="David" panose="020E0502060401010101" pitchFamily="34" charset="-79"/>
              </a:rPr>
              <a:t>to two years</a:t>
            </a:r>
          </a:p>
          <a:p>
            <a:pPr marL="457200" lvl="1" indent="0" algn="l" rtl="0">
              <a:buNone/>
            </a:pPr>
            <a:endParaRPr lang="en-US" sz="2000" dirty="0">
              <a:latin typeface="David" panose="020E0502060401010101" pitchFamily="34" charset="-79"/>
              <a:cs typeface="David" panose="020E0502060401010101" pitchFamily="34" charset="-79"/>
            </a:endParaRPr>
          </a:p>
          <a:p>
            <a:pPr marL="457200" lvl="1" indent="0" algn="l" rtl="0">
              <a:buNone/>
            </a:pPr>
            <a:r>
              <a:rPr lang="en-US" sz="2000" b="1" dirty="0">
                <a:latin typeface="David" panose="020E0502060401010101" pitchFamily="34" charset="-79"/>
                <a:cs typeface="David" panose="020E0502060401010101" pitchFamily="34" charset="-79"/>
              </a:rPr>
              <a:t>The recommendations met with strong opposition from the </a:t>
            </a:r>
            <a:r>
              <a:rPr lang="en-US" sz="2000" b="1" dirty="0" smtClean="0">
                <a:latin typeface="David" panose="020E0502060401010101" pitchFamily="34" charset="-79"/>
                <a:cs typeface="David" panose="020E0502060401010101" pitchFamily="34" charset="-79"/>
              </a:rPr>
              <a:t>security </a:t>
            </a:r>
            <a:r>
              <a:rPr lang="en-US" sz="2000" b="1" dirty="0" smtClean="0">
                <a:latin typeface="David" panose="020E0502060401010101" pitchFamily="34" charset="-79"/>
                <a:cs typeface="David" panose="020E0502060401010101" pitchFamily="34" charset="-79"/>
              </a:rPr>
              <a:t>system </a:t>
            </a:r>
            <a:r>
              <a:rPr lang="en-US" sz="2000" b="1" dirty="0">
                <a:latin typeface="David" panose="020E0502060401010101" pitchFamily="34" charset="-79"/>
                <a:cs typeface="David" panose="020E0502060401010101" pitchFamily="34" charset="-79"/>
              </a:rPr>
              <a:t>and </a:t>
            </a:r>
            <a:r>
              <a:rPr lang="en-US" sz="2000" b="1" dirty="0" smtClean="0">
                <a:latin typeface="David" panose="020E0502060401010101" pitchFamily="34" charset="-79"/>
                <a:cs typeface="David" panose="020E0502060401010101" pitchFamily="34" charset="-79"/>
              </a:rPr>
              <a:t>the P.M. decided </a:t>
            </a:r>
            <a:r>
              <a:rPr lang="en-US" sz="2000" b="1" dirty="0">
                <a:latin typeface="David" panose="020E0502060401010101" pitchFamily="34" charset="-79"/>
                <a:cs typeface="David" panose="020E0502060401010101" pitchFamily="34" charset="-79"/>
              </a:rPr>
              <a:t>to freeze their implementation</a:t>
            </a:r>
            <a:endParaRPr lang="he-IL" sz="2000" b="1" dirty="0">
              <a:latin typeface="David" panose="020E0502060401010101" pitchFamily="34" charset="-79"/>
              <a:cs typeface="David" panose="020E0502060401010101" pitchFamily="34" charset="-79"/>
            </a:endParaRPr>
          </a:p>
        </p:txBody>
      </p:sp>
      <p:sp>
        <p:nvSpPr>
          <p:cNvPr id="4" name="לחצן פעולה: חזרה 3">
            <a:hlinkClick r:id="rId2" action="ppaction://hlinksldjump" highlightClick="1"/>
          </p:cNvPr>
          <p:cNvSpPr/>
          <p:nvPr/>
        </p:nvSpPr>
        <p:spPr>
          <a:xfrm>
            <a:off x="8604448" y="6309320"/>
            <a:ext cx="432048" cy="43204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682893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63688" y="1601615"/>
            <a:ext cx="5328592" cy="3956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a:xfrm>
            <a:off x="313184" y="332656"/>
            <a:ext cx="8229600" cy="1584176"/>
          </a:xfrm>
          <a:solidFill>
            <a:schemeClr val="bg1"/>
          </a:solidFill>
          <a:ln>
            <a:solidFill>
              <a:schemeClr val="bg1"/>
            </a:solidFill>
          </a:ln>
        </p:spPr>
        <p:txBody>
          <a:bodyPr>
            <a:normAutofit/>
          </a:bodyPr>
          <a:lstStyle/>
          <a:p>
            <a:pPr rtl="0"/>
            <a:r>
              <a:rPr lang="en-US" sz="4000" b="1" dirty="0">
                <a:solidFill>
                  <a:schemeClr val="tx2"/>
                </a:solidFill>
                <a:latin typeface="David" panose="020E0502060401010101" pitchFamily="34" charset="-79"/>
                <a:cs typeface="David" panose="020E0502060401010101" pitchFamily="34" charset="-79"/>
              </a:rPr>
              <a:t>Development of </a:t>
            </a:r>
            <a:r>
              <a:rPr lang="en-US" sz="4000" b="1" dirty="0" smtClean="0">
                <a:solidFill>
                  <a:schemeClr val="tx2"/>
                </a:solidFill>
                <a:latin typeface="David" panose="020E0502060401010101" pitchFamily="34" charset="-79"/>
                <a:cs typeface="David" panose="020E0502060401010101" pitchFamily="34" charset="-79"/>
              </a:rPr>
              <a:t>the Security Budget</a:t>
            </a:r>
            <a:endParaRPr lang="he-IL" sz="4000" b="1" dirty="0">
              <a:solidFill>
                <a:schemeClr val="tx2"/>
              </a:solidFill>
              <a:latin typeface="David" panose="020E0502060401010101" pitchFamily="34" charset="-79"/>
              <a:cs typeface="David" panose="020E0502060401010101" pitchFamily="34" charset="-79"/>
            </a:endParaRPr>
          </a:p>
        </p:txBody>
      </p:sp>
      <p:sp>
        <p:nvSpPr>
          <p:cNvPr id="4" name="TextBox 3"/>
          <p:cNvSpPr txBox="1"/>
          <p:nvPr/>
        </p:nvSpPr>
        <p:spPr>
          <a:xfrm>
            <a:off x="1259632" y="5560040"/>
            <a:ext cx="6264696" cy="923330"/>
          </a:xfrm>
          <a:prstGeom prst="rect">
            <a:avLst/>
          </a:prstGeom>
          <a:noFill/>
        </p:spPr>
        <p:txBody>
          <a:bodyPr wrap="square" rtlCol="1">
            <a:spAutoFit/>
          </a:bodyPr>
          <a:lstStyle/>
          <a:p>
            <a:pPr algn="just" rtl="0"/>
            <a:r>
              <a:rPr lang="en-US" b="1" dirty="0" smtClean="0">
                <a:latin typeface="David" panose="020E0502060401010101" pitchFamily="34" charset="-79"/>
                <a:cs typeface="David" panose="020E0502060401010101" pitchFamily="34" charset="-79"/>
              </a:rPr>
              <a:t>“With the </a:t>
            </a:r>
            <a:r>
              <a:rPr lang="en-US" b="1" dirty="0">
                <a:latin typeface="David" panose="020E0502060401010101" pitchFamily="34" charset="-79"/>
                <a:cs typeface="David" panose="020E0502060401010101" pitchFamily="34" charset="-79"/>
              </a:rPr>
              <a:t>changes" </a:t>
            </a:r>
            <a:r>
              <a:rPr lang="en-US" dirty="0">
                <a:latin typeface="David" panose="020E0502060401010101" pitchFamily="34" charset="-79"/>
                <a:cs typeface="David" panose="020E0502060401010101" pitchFamily="34" charset="-79"/>
              </a:rPr>
              <a:t>- the gap between the initial allocation within the </a:t>
            </a:r>
            <a:r>
              <a:rPr lang="en-US" dirty="0" smtClean="0">
                <a:latin typeface="David" panose="020E0502060401010101" pitchFamily="34" charset="-79"/>
                <a:cs typeface="David" panose="020E0502060401010101" pitchFamily="34" charset="-79"/>
              </a:rPr>
              <a:t>state budget framework </a:t>
            </a:r>
            <a:r>
              <a:rPr lang="en-US" dirty="0">
                <a:latin typeface="David" panose="020E0502060401010101" pitchFamily="34" charset="-79"/>
                <a:cs typeface="David" panose="020E0502060401010101" pitchFamily="34" charset="-79"/>
              </a:rPr>
              <a:t>and the actual budget at the end of </a:t>
            </a:r>
            <a:r>
              <a:rPr lang="en-US" dirty="0" smtClean="0">
                <a:latin typeface="David" panose="020E0502060401010101" pitchFamily="34" charset="-79"/>
                <a:cs typeface="David" panose="020E0502060401010101" pitchFamily="34" charset="-79"/>
              </a:rPr>
              <a:t>the </a:t>
            </a:r>
            <a:r>
              <a:rPr lang="en-US" dirty="0">
                <a:latin typeface="David" panose="020E0502060401010101" pitchFamily="34" charset="-79"/>
                <a:cs typeface="David" panose="020E0502060401010101" pitchFamily="34" charset="-79"/>
              </a:rPr>
              <a:t>year after </a:t>
            </a:r>
            <a:r>
              <a:rPr lang="en-US" dirty="0" smtClean="0">
                <a:latin typeface="David" panose="020E0502060401010101" pitchFamily="34" charset="-79"/>
                <a:cs typeface="David" panose="020E0502060401010101" pitchFamily="34" charset="-79"/>
              </a:rPr>
              <a:t>receiving the </a:t>
            </a:r>
            <a:r>
              <a:rPr lang="en-US" dirty="0">
                <a:latin typeface="David" panose="020E0502060401010101" pitchFamily="34" charset="-79"/>
                <a:cs typeface="David" panose="020E0502060401010101" pitchFamily="34" charset="-79"/>
              </a:rPr>
              <a:t>additions during the year</a:t>
            </a:r>
            <a:endParaRPr lang="he-IL" dirty="0">
              <a:latin typeface="David" panose="020E0502060401010101" pitchFamily="34" charset="-79"/>
              <a:cs typeface="David" panose="020E0502060401010101" pitchFamily="34" charset="-79"/>
            </a:endParaRPr>
          </a:p>
        </p:txBody>
      </p:sp>
      <p:sp>
        <p:nvSpPr>
          <p:cNvPr id="5" name="מלבן 4"/>
          <p:cNvSpPr/>
          <p:nvPr/>
        </p:nvSpPr>
        <p:spPr>
          <a:xfrm>
            <a:off x="2051720" y="2132856"/>
            <a:ext cx="1584176" cy="28803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 NIS Billions</a:t>
            </a:r>
            <a:endParaRPr lang="en-US" b="1" dirty="0">
              <a:solidFill>
                <a:schemeClr val="tx1"/>
              </a:solidFill>
            </a:endParaRPr>
          </a:p>
        </p:txBody>
      </p:sp>
    </p:spTree>
    <p:extLst>
      <p:ext uri="{BB962C8B-B14F-4D97-AF65-F5344CB8AC3E}">
        <p14:creationId xmlns:p14="http://schemas.microsoft.com/office/powerpoint/2010/main" val="242977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0"/>
            <a:ext cx="8229600" cy="1143000"/>
          </a:xfrm>
        </p:spPr>
        <p:txBody>
          <a:bodyPr vert="horz" lIns="91440" tIns="45720" rIns="91440" bIns="45720" rtlCol="1" anchor="ctr">
            <a:normAutofit fontScale="90000"/>
          </a:bodyPr>
          <a:lstStyle/>
          <a:p>
            <a:r>
              <a:rPr lang="en-US" sz="3600" b="1" dirty="0">
                <a:solidFill>
                  <a:schemeClr val="tx2"/>
                </a:solidFill>
                <a:latin typeface="David" panose="020E0502060401010101" pitchFamily="34" charset="-79"/>
                <a:cs typeface="David" panose="020E0502060401010101" pitchFamily="34" charset="-79"/>
              </a:rPr>
              <a:t>So </a:t>
            </a:r>
            <a:r>
              <a:rPr lang="en-US" sz="3600" b="1" dirty="0" smtClean="0">
                <a:solidFill>
                  <a:schemeClr val="tx2"/>
                </a:solidFill>
                <a:latin typeface="David" panose="020E0502060401010101" pitchFamily="34" charset="-79"/>
                <a:cs typeface="David" panose="020E0502060401010101" pitchFamily="34" charset="-79"/>
              </a:rPr>
              <a:t>How is the Security Budget Actually Determined?</a:t>
            </a:r>
            <a:endParaRPr lang="he-IL" sz="36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196752"/>
            <a:ext cx="8892480" cy="5211960"/>
          </a:xfrm>
        </p:spPr>
        <p:txBody>
          <a:bodyPr>
            <a:noAutofit/>
          </a:bodyPr>
          <a:lstStyle/>
          <a:p>
            <a:pPr marL="457200" lvl="1" indent="0" algn="l" rtl="0">
              <a:spcBef>
                <a:spcPts val="0"/>
              </a:spcBef>
              <a:buNone/>
            </a:pPr>
            <a:r>
              <a:rPr lang="en-US" sz="1900" b="1" u="sng" dirty="0">
                <a:latin typeface="David" panose="020E0502060401010101" pitchFamily="34" charset="-79"/>
                <a:cs typeface="David" panose="020E0502060401010101" pitchFamily="34" charset="-79"/>
              </a:rPr>
              <a:t>External committee</a:t>
            </a:r>
          </a:p>
          <a:p>
            <a:pPr marL="457200" lvl="1" indent="0" algn="l" rtl="0">
              <a:spcBef>
                <a:spcPts val="0"/>
              </a:spcBef>
              <a:buNone/>
            </a:pPr>
            <a:r>
              <a:rPr lang="en-US" sz="1900" dirty="0">
                <a:latin typeface="David" panose="020E0502060401010101" pitchFamily="34" charset="-79"/>
                <a:cs typeface="David" panose="020E0502060401010101" pitchFamily="34" charset="-79"/>
              </a:rPr>
              <a:t>Will formulate the budget proposal based on security perception and </a:t>
            </a:r>
            <a:r>
              <a:rPr lang="en-US" sz="1900" dirty="0" smtClean="0">
                <a:latin typeface="David" panose="020E0502060401010101" pitchFamily="34" charset="-79"/>
                <a:cs typeface="David" panose="020E0502060401010101" pitchFamily="34" charset="-79"/>
              </a:rPr>
              <a:t>quantity of </a:t>
            </a:r>
            <a:r>
              <a:rPr lang="en-US" sz="1900" dirty="0">
                <a:latin typeface="David" panose="020E0502060401010101" pitchFamily="34" charset="-79"/>
                <a:cs typeface="David" panose="020E0502060401010101" pitchFamily="34" charset="-79"/>
              </a:rPr>
              <a:t>the response to the </a:t>
            </a:r>
            <a:r>
              <a:rPr lang="en-US" sz="1900" dirty="0" smtClean="0">
                <a:latin typeface="David" panose="020E0502060401010101" pitchFamily="34" charset="-79"/>
                <a:cs typeface="David" panose="020E0502060401010101" pitchFamily="34" charset="-79"/>
              </a:rPr>
              <a:t>threats</a:t>
            </a:r>
          </a:p>
          <a:p>
            <a:pPr marL="457200" lvl="1" indent="0" algn="l" rtl="0">
              <a:spcBef>
                <a:spcPts val="0"/>
              </a:spcBef>
              <a:buNone/>
            </a:pPr>
            <a:endParaRPr lang="en-US" sz="1900" dirty="0">
              <a:latin typeface="David" panose="020E0502060401010101" pitchFamily="34" charset="-79"/>
              <a:cs typeface="David" panose="020E0502060401010101" pitchFamily="34" charset="-79"/>
            </a:endParaRPr>
          </a:p>
          <a:p>
            <a:pPr marL="457200" lvl="1" indent="0" algn="l" rtl="0">
              <a:spcBef>
                <a:spcPts val="0"/>
              </a:spcBef>
              <a:buNone/>
            </a:pPr>
            <a:r>
              <a:rPr lang="en-US" sz="1900" b="1" u="sng" dirty="0">
                <a:latin typeface="David" panose="020E0502060401010101" pitchFamily="34" charset="-79"/>
                <a:cs typeface="David" panose="020E0502060401010101" pitchFamily="34" charset="-79"/>
              </a:rPr>
              <a:t>Negotiations between the Ministry of Finance and the Ministry of </a:t>
            </a:r>
            <a:r>
              <a:rPr lang="en-US" sz="1900" b="1" u="sng" dirty="0" smtClean="0">
                <a:latin typeface="David" panose="020E0502060401010101" pitchFamily="34" charset="-79"/>
                <a:cs typeface="David" panose="020E0502060401010101" pitchFamily="34" charset="-79"/>
              </a:rPr>
              <a:t>Defense</a:t>
            </a:r>
            <a:r>
              <a:rPr lang="en-US" sz="1900" b="1" dirty="0" smtClean="0">
                <a:latin typeface="David" panose="020E0502060401010101" pitchFamily="34" charset="-79"/>
                <a:cs typeface="David" panose="020E0502060401010101" pitchFamily="34" charset="-79"/>
              </a:rPr>
              <a:t>- </a:t>
            </a:r>
          </a:p>
          <a:p>
            <a:pPr marL="457200" lvl="1" indent="0" algn="l" rtl="0">
              <a:spcBef>
                <a:spcPts val="0"/>
              </a:spcBef>
              <a:buNone/>
            </a:pPr>
            <a:r>
              <a:rPr lang="en-US" sz="1900" b="1" dirty="0" smtClean="0">
                <a:latin typeface="David" panose="020E0502060401010101" pitchFamily="34" charset="-79"/>
                <a:cs typeface="David" panose="020E0502060401010101" pitchFamily="34" charset="-79"/>
              </a:rPr>
              <a:t>“Any </a:t>
            </a:r>
            <a:r>
              <a:rPr lang="en-US" sz="1900" b="1" dirty="0">
                <a:latin typeface="David" panose="020E0502060401010101" pitchFamily="34" charset="-79"/>
                <a:cs typeface="David" panose="020E0502060401010101" pitchFamily="34" charset="-79"/>
              </a:rPr>
              <a:t>Means </a:t>
            </a:r>
            <a:r>
              <a:rPr lang="en-US" sz="1900" b="1" dirty="0" smtClean="0">
                <a:latin typeface="David" panose="020E0502060401010101" pitchFamily="34" charset="-79"/>
                <a:cs typeface="David" panose="020E0502060401010101" pitchFamily="34" charset="-79"/>
              </a:rPr>
              <a:t>necessary“</a:t>
            </a:r>
            <a:endParaRPr lang="en-US" sz="1900" b="1" dirty="0" smtClean="0">
              <a:latin typeface="David" panose="020E0502060401010101" pitchFamily="34" charset="-79"/>
              <a:cs typeface="David" panose="020E0502060401010101" pitchFamily="34" charset="-79"/>
            </a:endParaRPr>
          </a:p>
          <a:p>
            <a:pPr marL="457200" lvl="1" indent="0" algn="l" rtl="0">
              <a:spcBef>
                <a:spcPts val="0"/>
              </a:spcBef>
              <a:buNone/>
            </a:pPr>
            <a:endParaRPr lang="en-US" sz="1900" b="1" dirty="0" smtClean="0">
              <a:latin typeface="David" panose="020E0502060401010101" pitchFamily="34" charset="-79"/>
              <a:cs typeface="David" panose="020E0502060401010101" pitchFamily="34" charset="-79"/>
            </a:endParaRPr>
          </a:p>
          <a:p>
            <a:pPr marL="457200" lvl="1" indent="0" algn="l" rtl="0">
              <a:spcBef>
                <a:spcPts val="0"/>
              </a:spcBef>
              <a:buNone/>
            </a:pPr>
            <a:r>
              <a:rPr lang="en-US" sz="1900" b="1" dirty="0" smtClean="0">
                <a:latin typeface="David" panose="020E0502060401010101" pitchFamily="34" charset="-79"/>
                <a:cs typeface="David" panose="020E0502060401010101" pitchFamily="34" charset="-79"/>
              </a:rPr>
              <a:t>The </a:t>
            </a:r>
            <a:r>
              <a:rPr lang="en-US" sz="1900" b="1" dirty="0">
                <a:latin typeface="David" panose="020E0502060401010101" pitchFamily="34" charset="-79"/>
                <a:cs typeface="David" panose="020E0502060401010101" pitchFamily="34" charset="-79"/>
              </a:rPr>
              <a:t>Ministry of </a:t>
            </a:r>
            <a:r>
              <a:rPr lang="en-US" sz="1900" b="1" dirty="0" smtClean="0">
                <a:latin typeface="David" panose="020E0502060401010101" pitchFamily="34" charset="-79"/>
                <a:cs typeface="David" panose="020E0502060401010101" pitchFamily="34" charset="-79"/>
              </a:rPr>
              <a:t>Finance: </a:t>
            </a:r>
            <a:r>
              <a:rPr lang="en-US" sz="1900" dirty="0" smtClean="0">
                <a:latin typeface="David" panose="020E0502060401010101" pitchFamily="34" charset="-79"/>
                <a:cs typeface="David" panose="020E0502060401010101" pitchFamily="34" charset="-79"/>
              </a:rPr>
              <a:t>When </a:t>
            </a:r>
            <a:r>
              <a:rPr lang="en-US" sz="1900" dirty="0">
                <a:latin typeface="David" panose="020E0502060401010101" pitchFamily="34" charset="-79"/>
                <a:cs typeface="David" panose="020E0502060401010101" pitchFamily="34" charset="-79"/>
              </a:rPr>
              <a:t>there is a surplus in the collection of taxes, they </a:t>
            </a:r>
            <a:r>
              <a:rPr lang="en-US" sz="1900" dirty="0" smtClean="0">
                <a:latin typeface="David" panose="020E0502060401010101" pitchFamily="34" charset="-79"/>
                <a:cs typeface="David" panose="020E0502060401010101" pitchFamily="34" charset="-79"/>
              </a:rPr>
              <a:t> </a:t>
            </a:r>
          </a:p>
          <a:p>
            <a:pPr marL="457200" lvl="1" indent="0" algn="l" rtl="0">
              <a:spcBef>
                <a:spcPts val="0"/>
              </a:spcBef>
              <a:buNone/>
            </a:pPr>
            <a:r>
              <a:rPr lang="en-US" sz="1900" dirty="0" smtClean="0">
                <a:latin typeface="David" panose="020E0502060401010101" pitchFamily="34" charset="-79"/>
                <a:cs typeface="David" panose="020E0502060401010101" pitchFamily="34" charset="-79"/>
              </a:rPr>
              <a:t>                                                 work to lower taxes so as not to</a:t>
            </a:r>
          </a:p>
          <a:p>
            <a:pPr marL="3132138" lvl="1" indent="0" algn="l" rtl="0">
              <a:spcBef>
                <a:spcPts val="0"/>
              </a:spcBef>
              <a:buNone/>
            </a:pPr>
            <a:r>
              <a:rPr lang="en-US" sz="1900" dirty="0" smtClean="0">
                <a:latin typeface="David" panose="020E0502060401010101" pitchFamily="34" charset="-79"/>
                <a:cs typeface="David" panose="020E0502060401010101" pitchFamily="34" charset="-79"/>
              </a:rPr>
              <a:t>encourage additional security requirements;</a:t>
            </a:r>
          </a:p>
          <a:p>
            <a:pPr marL="3132138" lvl="1" indent="0" algn="l" rtl="0">
              <a:spcBef>
                <a:spcPts val="0"/>
              </a:spcBef>
              <a:buNone/>
            </a:pPr>
            <a:r>
              <a:rPr lang="en-US" sz="1900" dirty="0" smtClean="0">
                <a:latin typeface="David" panose="020E0502060401010101" pitchFamily="34" charset="-79"/>
                <a:cs typeface="David" panose="020E0502060401010101" pitchFamily="34" charset="-79"/>
              </a:rPr>
              <a:t>Leaks to the press about waste / salaries / pensions;</a:t>
            </a:r>
          </a:p>
          <a:p>
            <a:pPr marL="3132138" lvl="1" indent="0" algn="l" rtl="0">
              <a:spcBef>
                <a:spcPts val="0"/>
              </a:spcBef>
              <a:buNone/>
            </a:pPr>
            <a:r>
              <a:rPr lang="en-US" sz="1900" dirty="0" smtClean="0">
                <a:latin typeface="David" panose="020E0502060401010101" pitchFamily="34" charset="-79"/>
                <a:cs typeface="David" panose="020E0502060401010101" pitchFamily="34" charset="-79"/>
              </a:rPr>
              <a:t>Harnessing social factors that will require a cut in the security budget as a source of funding for social budgetary requirements;</a:t>
            </a:r>
          </a:p>
          <a:p>
            <a:pPr marL="3132138" lvl="1" indent="-2509838" algn="l" rtl="0">
              <a:spcBef>
                <a:spcPts val="0"/>
              </a:spcBef>
              <a:buNone/>
            </a:pPr>
            <a:endParaRPr lang="en-US" sz="1900" dirty="0">
              <a:latin typeface="David" panose="020E0502060401010101" pitchFamily="34" charset="-79"/>
              <a:cs typeface="David" panose="020E0502060401010101" pitchFamily="34" charset="-79"/>
            </a:endParaRPr>
          </a:p>
          <a:p>
            <a:pPr marL="3132138" lvl="1" indent="-2509838" algn="l" rtl="0">
              <a:spcBef>
                <a:spcPts val="0"/>
              </a:spcBef>
              <a:buNone/>
            </a:pPr>
            <a:r>
              <a:rPr lang="en-US" sz="1900" b="1" dirty="0" smtClean="0">
                <a:latin typeface="David" panose="020E0502060401010101" pitchFamily="34" charset="-79"/>
                <a:cs typeface="David" panose="020E0502060401010101" pitchFamily="34" charset="-79"/>
              </a:rPr>
              <a:t>      Ministry of security: </a:t>
            </a:r>
            <a:r>
              <a:rPr lang="en-US" sz="1900" dirty="0" smtClean="0">
                <a:latin typeface="David" panose="020E0502060401010101" pitchFamily="34" charset="-79"/>
                <a:cs typeface="David" panose="020E0502060401010101" pitchFamily="34" charset="-79"/>
              </a:rPr>
              <a:t>Intimidation </a:t>
            </a:r>
            <a:r>
              <a:rPr lang="en-US" sz="1900" dirty="0">
                <a:latin typeface="David" panose="020E0502060401010101" pitchFamily="34" charset="-79"/>
                <a:cs typeface="David" panose="020E0502060401010101" pitchFamily="34" charset="-79"/>
              </a:rPr>
              <a:t>of the public </a:t>
            </a:r>
            <a:r>
              <a:rPr lang="en-US" sz="1900" dirty="0" smtClean="0">
                <a:latin typeface="David" panose="020E0502060401010101" pitchFamily="34" charset="-79"/>
                <a:cs typeface="David" panose="020E0502060401010101" pitchFamily="34" charset="-79"/>
              </a:rPr>
              <a:t>(by current and former officials);</a:t>
            </a:r>
            <a:endParaRPr lang="en-US" sz="1900" dirty="0" smtClean="0">
              <a:latin typeface="David" panose="020E0502060401010101" pitchFamily="34" charset="-79"/>
              <a:cs typeface="David" panose="020E0502060401010101" pitchFamily="34" charset="-79"/>
            </a:endParaRPr>
          </a:p>
          <a:p>
            <a:pPr marL="3132138" lvl="1" indent="-2509838" algn="l" rtl="0">
              <a:spcBef>
                <a:spcPts val="0"/>
              </a:spcBef>
              <a:buNone/>
            </a:pPr>
            <a:r>
              <a:rPr lang="en-US" sz="1900" dirty="0" smtClean="0">
                <a:latin typeface="David" panose="020E0502060401010101" pitchFamily="34" charset="-79"/>
                <a:cs typeface="David" panose="020E0502060401010101" pitchFamily="34" charset="-79"/>
              </a:rPr>
              <a:t>	</a:t>
            </a:r>
            <a:r>
              <a:rPr lang="en-US" sz="1900" dirty="0" smtClean="0">
                <a:latin typeface="David" panose="020E0502060401010101" pitchFamily="34" charset="-79"/>
                <a:cs typeface="David" panose="020E0502060401010101" pitchFamily="34" charset="-79"/>
              </a:rPr>
              <a:t>Reduction in training</a:t>
            </a:r>
            <a:r>
              <a:rPr lang="en-US" sz="1900" dirty="0" smtClean="0">
                <a:latin typeface="David" panose="020E0502060401010101" pitchFamily="34" charset="-79"/>
                <a:cs typeface="David" panose="020E0502060401010101" pitchFamily="34" charset="-79"/>
              </a:rPr>
              <a:t>;</a:t>
            </a:r>
          </a:p>
          <a:p>
            <a:pPr marL="3132138" lvl="1" indent="0" algn="l" rtl="0">
              <a:spcBef>
                <a:spcPts val="0"/>
              </a:spcBef>
              <a:buNone/>
            </a:pPr>
            <a:r>
              <a:rPr lang="en-US" sz="1900" dirty="0" smtClean="0">
                <a:latin typeface="David" panose="020E0502060401010101" pitchFamily="34" charset="-79"/>
                <a:cs typeface="David" panose="020E0502060401010101" pitchFamily="34" charset="-79"/>
              </a:rPr>
              <a:t>The </a:t>
            </a:r>
            <a:r>
              <a:rPr lang="en-US" sz="1900" dirty="0">
                <a:latin typeface="David" panose="020E0502060401010101" pitchFamily="34" charset="-79"/>
                <a:cs typeface="David" panose="020E0502060401010101" pitchFamily="34" charset="-79"/>
              </a:rPr>
              <a:t>threat of closing </a:t>
            </a:r>
            <a:r>
              <a:rPr lang="en-US" sz="1900" dirty="0" smtClean="0">
                <a:latin typeface="David" panose="020E0502060401010101" pitchFamily="34" charset="-79"/>
                <a:cs typeface="David" panose="020E0502060401010101" pitchFamily="34" charset="-79"/>
              </a:rPr>
              <a:t>"painful" </a:t>
            </a:r>
            <a:r>
              <a:rPr lang="en-US" sz="1900" dirty="0">
                <a:latin typeface="David" panose="020E0502060401010101" pitchFamily="34" charset="-79"/>
                <a:cs typeface="David" panose="020E0502060401010101" pitchFamily="34" charset="-79"/>
              </a:rPr>
              <a:t>frameworks;</a:t>
            </a:r>
            <a:endParaRPr lang="he-IL" sz="19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541513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07504" y="1107316"/>
            <a:ext cx="4608512" cy="5760640"/>
          </a:xfrm>
        </p:spPr>
        <p:txBody>
          <a:bodyPr>
            <a:normAutofit fontScale="92500"/>
          </a:bodyPr>
          <a:lstStyle/>
          <a:p>
            <a:pPr marL="0" indent="0" algn="l" rtl="0">
              <a:buNone/>
            </a:pPr>
            <a:r>
              <a:rPr lang="en-US" sz="2400" dirty="0" smtClean="0">
                <a:latin typeface="David" panose="020E0502060401010101" pitchFamily="34" charset="-79"/>
                <a:cs typeface="David" panose="020E0502060401010101" pitchFamily="34" charset="-79"/>
              </a:rPr>
              <a:t>In presenting the “</a:t>
            </a:r>
            <a:r>
              <a:rPr lang="en-US" sz="2400" b="1" dirty="0" smtClean="0">
                <a:latin typeface="David" panose="020E0502060401010101" pitchFamily="34" charset="-79"/>
                <a:cs typeface="David" panose="020E0502060401010101" pitchFamily="34" charset="-79"/>
              </a:rPr>
              <a:t>Security Concept of 2030</a:t>
            </a:r>
            <a:r>
              <a:rPr lang="en-US" sz="2400" dirty="0" smtClean="0">
                <a:latin typeface="David" panose="020E0502060401010101" pitchFamily="34" charset="-79"/>
                <a:cs typeface="David" panose="020E0502060401010101" pitchFamily="34" charset="-79"/>
              </a:rPr>
              <a:t>” to the Cabinet, the Prime Minister announced that he intended to increase the security budget by 0.2-0.3% of the GDP</a:t>
            </a:r>
            <a:r>
              <a:rPr lang="he-IL" sz="2400" dirty="0" smtClean="0">
                <a:latin typeface="David" panose="020E0502060401010101" pitchFamily="34" charset="-79"/>
                <a:cs typeface="David" panose="020E0502060401010101" pitchFamily="34" charset="-79"/>
              </a:rPr>
              <a:t>,</a:t>
            </a:r>
            <a:r>
              <a:rPr lang="en-US" sz="2400" dirty="0" smtClean="0">
                <a:latin typeface="David" panose="020E0502060401010101" pitchFamily="34" charset="-79"/>
                <a:cs typeface="David" panose="020E0502060401010101" pitchFamily="34" charset="-79"/>
              </a:rPr>
              <a:t> an addition of  NIS 3-4 billion a year). The increase in the budget is intended for raising the expenditure of all security agencies (</a:t>
            </a:r>
            <a:r>
              <a:rPr lang="en-US" sz="2400" b="1" dirty="0" smtClean="0">
                <a:latin typeface="David" panose="020E0502060401010101" pitchFamily="34" charset="-79"/>
                <a:cs typeface="David" panose="020E0502060401010101" pitchFamily="34" charset="-79"/>
              </a:rPr>
              <a:t>IDF, ISA, Mossad and others</a:t>
            </a:r>
            <a:r>
              <a:rPr lang="en-US" sz="2400" dirty="0" smtClean="0">
                <a:latin typeface="David" panose="020E0502060401010101" pitchFamily="34" charset="-79"/>
                <a:cs typeface="David" panose="020E0502060401010101" pitchFamily="34" charset="-79"/>
              </a:rPr>
              <a:t>). The goal is to increase the </a:t>
            </a:r>
            <a:r>
              <a:rPr lang="en-US" sz="2400" b="1" dirty="0" smtClean="0">
                <a:latin typeface="David" panose="020E0502060401010101" pitchFamily="34" charset="-79"/>
                <a:cs typeface="David" panose="020E0502060401010101" pitchFamily="34" charset="-79"/>
              </a:rPr>
              <a:t>expenditure on security </a:t>
            </a:r>
            <a:r>
              <a:rPr lang="en-US" sz="2400" dirty="0" smtClean="0">
                <a:latin typeface="David" panose="020E0502060401010101" pitchFamily="34" charset="-79"/>
                <a:cs typeface="David" panose="020E0502060401010101" pitchFamily="34" charset="-79"/>
              </a:rPr>
              <a:t>to a rate of </a:t>
            </a:r>
            <a:r>
              <a:rPr lang="en-US" sz="2400" b="1" dirty="0" smtClean="0">
                <a:latin typeface="David" panose="020E0502060401010101" pitchFamily="34" charset="-79"/>
                <a:cs typeface="David" panose="020E0502060401010101" pitchFamily="34" charset="-79"/>
              </a:rPr>
              <a:t>6% of the GDP </a:t>
            </a:r>
            <a:r>
              <a:rPr lang="en-US" sz="2400" dirty="0" smtClean="0">
                <a:latin typeface="David" panose="020E0502060401010101" pitchFamily="34" charset="-79"/>
                <a:cs typeface="David" panose="020E0502060401010101" pitchFamily="34" charset="-79"/>
              </a:rPr>
              <a:t>(currently 5.7%-5.8%) </a:t>
            </a:r>
            <a:r>
              <a:rPr lang="en-US" sz="2400" dirty="0" smtClean="0">
                <a:latin typeface="David" panose="020E0502060401010101" pitchFamily="34" charset="-79"/>
                <a:cs typeface="David" panose="020E0502060401010101" pitchFamily="34" charset="-79"/>
              </a:rPr>
              <a:t>“</a:t>
            </a:r>
            <a:r>
              <a:rPr lang="en-US" sz="2400" b="1" dirty="0" smtClean="0">
                <a:latin typeface="David" panose="020E0502060401010101" pitchFamily="34" charset="-79"/>
                <a:cs typeface="David" panose="020E0502060401010101" pitchFamily="34" charset="-79"/>
              </a:rPr>
              <a:t>which </a:t>
            </a:r>
            <a:r>
              <a:rPr lang="en-US" sz="2400" b="1" dirty="0" smtClean="0">
                <a:latin typeface="David" panose="020E0502060401010101" pitchFamily="34" charset="-79"/>
                <a:cs typeface="David" panose="020E0502060401010101" pitchFamily="34" charset="-79"/>
              </a:rPr>
              <a:t>will inevitably cause cuts from the government spending on civilian services</a:t>
            </a:r>
            <a:r>
              <a:rPr lang="en-US" sz="2400" dirty="0" smtClean="0">
                <a:latin typeface="David" panose="020E0502060401010101" pitchFamily="34" charset="-79"/>
                <a:cs typeface="David" panose="020E0502060401010101" pitchFamily="34" charset="-79"/>
              </a:rPr>
              <a:t>.”</a:t>
            </a:r>
          </a:p>
          <a:p>
            <a:pPr marL="0" indent="0" algn="l" rtl="0">
              <a:buNone/>
            </a:pPr>
            <a:r>
              <a:rPr lang="en-US" sz="2400" dirty="0" smtClean="0">
                <a:latin typeface="David" panose="020E0502060401010101" pitchFamily="34" charset="-79"/>
                <a:cs typeface="David" panose="020E0502060401010101" pitchFamily="34" charset="-79"/>
              </a:rPr>
              <a:t>(</a:t>
            </a:r>
            <a:r>
              <a:rPr lang="en-US" sz="2400" i="1" dirty="0">
                <a:latin typeface="David" panose="020E0502060401010101" pitchFamily="34" charset="-79"/>
                <a:cs typeface="David" panose="020E0502060401010101" pitchFamily="34" charset="-79"/>
              </a:rPr>
              <a:t>Israel</a:t>
            </a:r>
            <a:r>
              <a:rPr lang="en-US" sz="2400" dirty="0" smtClean="0">
                <a:latin typeface="David" panose="020E0502060401010101" pitchFamily="34" charset="-79"/>
                <a:cs typeface="David" panose="020E0502060401010101" pitchFamily="34" charset="-79"/>
              </a:rPr>
              <a:t> </a:t>
            </a:r>
            <a:r>
              <a:rPr lang="en-US" sz="2400" i="1" dirty="0" err="1" smtClean="0">
                <a:latin typeface="David" panose="020E0502060401010101" pitchFamily="34" charset="-79"/>
                <a:cs typeface="David" panose="020E0502060401010101" pitchFamily="34" charset="-79"/>
              </a:rPr>
              <a:t>Calcalist</a:t>
            </a:r>
            <a:r>
              <a:rPr lang="en-US" sz="2400" dirty="0" smtClean="0">
                <a:latin typeface="David" panose="020E0502060401010101" pitchFamily="34" charset="-79"/>
                <a:cs typeface="David" panose="020E0502060401010101" pitchFamily="34" charset="-79"/>
              </a:rPr>
              <a:t>, </a:t>
            </a:r>
            <a:r>
              <a:rPr lang="en-US" sz="2400" dirty="0" smtClean="0">
                <a:latin typeface="David" panose="020E0502060401010101" pitchFamily="34" charset="-79"/>
                <a:cs typeface="David" panose="020E0502060401010101" pitchFamily="34" charset="-79"/>
              </a:rPr>
              <a:t>15.8.2018)</a:t>
            </a:r>
            <a:endParaRPr lang="he-IL" sz="2400" dirty="0" smtClean="0">
              <a:latin typeface="David" panose="020E0502060401010101" pitchFamily="34" charset="-79"/>
              <a:cs typeface="David" panose="020E0502060401010101" pitchFamily="34" charset="-79"/>
            </a:endParaRPr>
          </a:p>
          <a:p>
            <a:pPr algn="l" rtl="0"/>
            <a:endParaRPr lang="he-IL" sz="2400" dirty="0" smtClean="0"/>
          </a:p>
          <a:p>
            <a:pPr algn="l" rtl="0"/>
            <a:endParaRPr lang="he-IL" sz="2400" dirty="0">
              <a:latin typeface="David" panose="020E0502060401010101" pitchFamily="34" charset="-79"/>
              <a:cs typeface="David" panose="020E0502060401010101" pitchFamily="34" charset="-79"/>
            </a:endParaRPr>
          </a:p>
        </p:txBody>
      </p:sp>
      <p:pic>
        <p:nvPicPr>
          <p:cNvPr id="2" name="Picture 1"/>
          <p:cNvPicPr>
            <a:picLocks noChangeAspect="1"/>
          </p:cNvPicPr>
          <p:nvPr/>
        </p:nvPicPr>
        <p:blipFill>
          <a:blip r:embed="rId2" cstate="print"/>
          <a:stretch>
            <a:fillRect/>
          </a:stretch>
        </p:blipFill>
        <p:spPr>
          <a:xfrm>
            <a:off x="5243910" y="1343839"/>
            <a:ext cx="3551223" cy="2016224"/>
          </a:xfrm>
          <a:prstGeom prst="rect">
            <a:avLst/>
          </a:prstGeom>
        </p:spPr>
      </p:pic>
      <p:pic>
        <p:nvPicPr>
          <p:cNvPr id="4" name="Picture 3"/>
          <p:cNvPicPr>
            <a:picLocks noChangeAspect="1"/>
          </p:cNvPicPr>
          <p:nvPr/>
        </p:nvPicPr>
        <p:blipFill>
          <a:blip r:embed="rId3" cstate="print"/>
          <a:stretch>
            <a:fillRect/>
          </a:stretch>
        </p:blipFill>
        <p:spPr>
          <a:xfrm>
            <a:off x="4723337" y="4038169"/>
            <a:ext cx="4218309" cy="24487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כותרת 1"/>
          <p:cNvSpPr>
            <a:spLocks noGrp="1"/>
          </p:cNvSpPr>
          <p:nvPr>
            <p:ph type="title"/>
          </p:nvPr>
        </p:nvSpPr>
        <p:spPr>
          <a:xfrm>
            <a:off x="457059" y="287194"/>
            <a:ext cx="8229600" cy="820122"/>
          </a:xfrm>
        </p:spPr>
        <p:txBody>
          <a:bodyPr vert="horz" lIns="91440" tIns="45720" rIns="91440" bIns="45720" rtlCol="1" anchor="ctr">
            <a:normAutofit/>
          </a:bodyPr>
          <a:lstStyle/>
          <a:p>
            <a:r>
              <a:rPr lang="en-US" sz="4000" b="1" dirty="0" smtClean="0">
                <a:solidFill>
                  <a:schemeClr val="tx2"/>
                </a:solidFill>
                <a:latin typeface="David" panose="020E0502060401010101" pitchFamily="34" charset="-79"/>
                <a:cs typeface="David" panose="020E0502060401010101" pitchFamily="34" charset="-79"/>
              </a:rPr>
              <a:t>The Security Concept </a:t>
            </a:r>
            <a:endParaRPr lang="he-IL" sz="4000" b="1" dirty="0" smtClean="0">
              <a:solidFill>
                <a:schemeClr val="tx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275141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84"/>
            <a:ext cx="8229600" cy="1143000"/>
          </a:xfrm>
        </p:spPr>
        <p:txBody>
          <a:bodyPr vert="horz" lIns="91440" tIns="45720" rIns="91440" bIns="45720" rtlCol="1" anchor="ctr">
            <a:normAutofit fontScale="90000"/>
          </a:bodyPr>
          <a:lstStyle/>
          <a:p>
            <a:r>
              <a:rPr lang="en-US" sz="4000" b="1" dirty="0" smtClean="0">
                <a:solidFill>
                  <a:schemeClr val="tx2"/>
                </a:solidFill>
                <a:latin typeface="David" panose="020E0502060401010101" pitchFamily="34" charset="-79"/>
                <a:cs typeface="David" panose="020E0502060401010101" pitchFamily="34" charset="-79"/>
              </a:rPr>
              <a:t>Expenditure on Security </a:t>
            </a:r>
            <a:r>
              <a:rPr lang="en-US" sz="4000" b="1" dirty="0">
                <a:solidFill>
                  <a:schemeClr val="tx2"/>
                </a:solidFill>
                <a:latin typeface="David" panose="020E0502060401010101" pitchFamily="34" charset="-79"/>
                <a:cs typeface="David" panose="020E0502060401010101" pitchFamily="34" charset="-79"/>
              </a:rPr>
              <a:t>O</a:t>
            </a:r>
            <a:r>
              <a:rPr lang="en-US" sz="4000" b="1" dirty="0" smtClean="0">
                <a:solidFill>
                  <a:schemeClr val="tx2"/>
                </a:solidFill>
                <a:latin typeface="David" panose="020E0502060401010101" pitchFamily="34" charset="-79"/>
                <a:cs typeface="David" panose="020E0502060401010101" pitchFamily="34" charset="-79"/>
              </a:rPr>
              <a:t>ver </a:t>
            </a:r>
            <a:r>
              <a:rPr lang="en-US" sz="4000" b="1" dirty="0" smtClean="0">
                <a:solidFill>
                  <a:schemeClr val="tx2"/>
                </a:solidFill>
                <a:latin typeface="David" panose="020E0502060401010101" pitchFamily="34" charset="-79"/>
                <a:cs typeface="David" panose="020E0502060401010101" pitchFamily="34" charset="-79"/>
              </a:rPr>
              <a:t>the </a:t>
            </a:r>
            <a:r>
              <a:rPr lang="en-US" sz="4000" b="1" dirty="0" smtClean="0">
                <a:solidFill>
                  <a:schemeClr val="tx2"/>
                </a:solidFill>
                <a:latin typeface="David" panose="020E0502060401010101" pitchFamily="34" charset="-79"/>
                <a:cs typeface="David" panose="020E0502060401010101" pitchFamily="34" charset="-79"/>
              </a:rPr>
              <a:t>Years </a:t>
            </a:r>
            <a:endParaRPr lang="he-IL" sz="4000" b="1" dirty="0">
              <a:solidFill>
                <a:schemeClr val="tx2"/>
              </a:solidFill>
              <a:latin typeface="David" panose="020E0502060401010101" pitchFamily="34" charset="-79"/>
              <a:cs typeface="David" panose="020E0502060401010101" pitchFamily="34" charset="-79"/>
            </a:endParaRPr>
          </a:p>
        </p:txBody>
      </p:sp>
      <p:pic>
        <p:nvPicPr>
          <p:cNvPr id="7" name="Picture 6"/>
          <p:cNvPicPr>
            <a:picLocks noChangeAspect="1"/>
          </p:cNvPicPr>
          <p:nvPr/>
        </p:nvPicPr>
        <p:blipFill>
          <a:blip r:embed="rId2" cstate="print"/>
          <a:stretch>
            <a:fillRect/>
          </a:stretch>
        </p:blipFill>
        <p:spPr>
          <a:xfrm>
            <a:off x="4414000" y="1124744"/>
            <a:ext cx="4536420" cy="266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10"/>
          <p:cNvPicPr>
            <a:picLocks noChangeAspect="1"/>
          </p:cNvPicPr>
          <p:nvPr/>
        </p:nvPicPr>
        <p:blipFill>
          <a:blip r:embed="rId3" cstate="print"/>
          <a:stretch>
            <a:fillRect/>
          </a:stretch>
        </p:blipFill>
        <p:spPr>
          <a:xfrm>
            <a:off x="4419861" y="6381328"/>
            <a:ext cx="512180" cy="233442"/>
          </a:xfrm>
          <a:prstGeom prst="rect">
            <a:avLst/>
          </a:prstGeom>
        </p:spPr>
      </p:pic>
      <p:pic>
        <p:nvPicPr>
          <p:cNvPr id="12" name="Picture 11"/>
          <p:cNvPicPr>
            <a:picLocks noChangeAspect="1"/>
          </p:cNvPicPr>
          <p:nvPr/>
        </p:nvPicPr>
        <p:blipFill>
          <a:blip r:embed="rId4" cstate="print"/>
          <a:stretch>
            <a:fillRect/>
          </a:stretch>
        </p:blipFill>
        <p:spPr>
          <a:xfrm>
            <a:off x="1475655" y="1092772"/>
            <a:ext cx="2085975" cy="2133600"/>
          </a:xfrm>
          <a:prstGeom prst="rect">
            <a:avLst/>
          </a:prstGeom>
        </p:spPr>
      </p:pic>
      <p:sp>
        <p:nvSpPr>
          <p:cNvPr id="14" name="כותרת 1"/>
          <p:cNvSpPr txBox="1">
            <a:spLocks/>
          </p:cNvSpPr>
          <p:nvPr/>
        </p:nvSpPr>
        <p:spPr>
          <a:xfrm>
            <a:off x="-396552" y="2334614"/>
            <a:ext cx="8229600"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dirty="0" smtClean="0">
                <a:solidFill>
                  <a:schemeClr val="tx2"/>
                </a:solidFill>
                <a:latin typeface="David" panose="020E0502060401010101" pitchFamily="34" charset="-79"/>
                <a:cs typeface="David" panose="020E0502060401010101" pitchFamily="34" charset="-79"/>
              </a:rPr>
              <a:t>???</a:t>
            </a:r>
            <a:endParaRPr lang="he-IL" b="1" dirty="0">
              <a:solidFill>
                <a:schemeClr val="tx2"/>
              </a:solidFill>
              <a:latin typeface="David" panose="020E0502060401010101" pitchFamily="34" charset="-79"/>
              <a:cs typeface="David" panose="020E0502060401010101" pitchFamily="34" charset="-79"/>
            </a:endParaRPr>
          </a:p>
        </p:txBody>
      </p:sp>
      <p:pic>
        <p:nvPicPr>
          <p:cNvPr id="9" name="Picture 2"/>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bwMode="auto">
          <a:xfrm>
            <a:off x="314547" y="3527183"/>
            <a:ext cx="4032448" cy="29055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flipH="1">
            <a:off x="4411070" y="1124744"/>
            <a:ext cx="4530560" cy="646331"/>
          </a:xfrm>
          <a:prstGeom prst="rect">
            <a:avLst/>
          </a:prstGeom>
          <a:solidFill>
            <a:srgbClr val="E8E8E8"/>
          </a:solidFill>
        </p:spPr>
        <p:txBody>
          <a:bodyPr wrap="square" rtlCol="0">
            <a:spAutoFit/>
          </a:bodyPr>
          <a:lstStyle/>
          <a:p>
            <a:pPr algn="l" rtl="0"/>
            <a:r>
              <a:rPr lang="en-US" b="1" dirty="0" smtClean="0"/>
              <a:t>Security expenditure as a percentage of total state budget 2010-2019</a:t>
            </a:r>
            <a:endParaRPr lang="en-US" b="1" dirty="0"/>
          </a:p>
        </p:txBody>
      </p:sp>
      <p:sp>
        <p:nvSpPr>
          <p:cNvPr id="6" name="Rectangle 5"/>
          <p:cNvSpPr/>
          <p:nvPr/>
        </p:nvSpPr>
        <p:spPr>
          <a:xfrm>
            <a:off x="395536" y="3573016"/>
            <a:ext cx="3715567" cy="369332"/>
          </a:xfrm>
          <a:prstGeom prst="rect">
            <a:avLst/>
          </a:prstGeom>
          <a:solidFill>
            <a:schemeClr val="bg1"/>
          </a:solidFill>
        </p:spPr>
        <p:txBody>
          <a:bodyPr wrap="square">
            <a:spAutoFit/>
          </a:bodyPr>
          <a:lstStyle/>
          <a:p>
            <a:pPr algn="l"/>
            <a:r>
              <a:rPr lang="en-US" sz="900" b="1" dirty="0"/>
              <a:t>The security </a:t>
            </a:r>
            <a:r>
              <a:rPr lang="en-US" sz="900" b="1" dirty="0" smtClean="0"/>
              <a:t>expenditure as </a:t>
            </a:r>
            <a:r>
              <a:rPr lang="en-US" sz="900" b="1" dirty="0"/>
              <a:t>a percentage of GDP, </a:t>
            </a:r>
            <a:endParaRPr lang="en-US" sz="900" b="1" dirty="0" smtClean="0"/>
          </a:p>
          <a:p>
            <a:pPr algn="l"/>
            <a:r>
              <a:rPr lang="en-US" sz="900" b="1" dirty="0" smtClean="0"/>
              <a:t>Israel </a:t>
            </a:r>
            <a:r>
              <a:rPr lang="en-US" sz="900" b="1" dirty="0"/>
              <a:t>versus </a:t>
            </a:r>
            <a:r>
              <a:rPr lang="en-US" sz="900" b="1" dirty="0" smtClean="0"/>
              <a:t>average, </a:t>
            </a:r>
            <a:r>
              <a:rPr lang="en-US" sz="900" b="1" dirty="0"/>
              <a:t>OECD </a:t>
            </a:r>
            <a:r>
              <a:rPr lang="en-US" sz="900" b="1" dirty="0" smtClean="0"/>
              <a:t>2000-2014</a:t>
            </a:r>
          </a:p>
        </p:txBody>
      </p:sp>
      <p:sp>
        <p:nvSpPr>
          <p:cNvPr id="31" name="Rectangle 30"/>
          <p:cNvSpPr/>
          <p:nvPr/>
        </p:nvSpPr>
        <p:spPr>
          <a:xfrm>
            <a:off x="3203848" y="5949280"/>
            <a:ext cx="501216" cy="184666"/>
          </a:xfrm>
          <a:prstGeom prst="rect">
            <a:avLst/>
          </a:prstGeom>
          <a:solidFill>
            <a:schemeClr val="bg1"/>
          </a:solidFill>
        </p:spPr>
        <p:txBody>
          <a:bodyPr wrap="square">
            <a:spAutoFit/>
          </a:bodyPr>
          <a:lstStyle/>
          <a:p>
            <a:pPr algn="l"/>
            <a:r>
              <a:rPr lang="en-US" sz="600" dirty="0" smtClean="0"/>
              <a:t>Average</a:t>
            </a:r>
            <a:endParaRPr lang="en-US" sz="600" dirty="0"/>
          </a:p>
        </p:txBody>
      </p:sp>
      <p:sp>
        <p:nvSpPr>
          <p:cNvPr id="33" name="Rectangle 32"/>
          <p:cNvSpPr/>
          <p:nvPr/>
        </p:nvSpPr>
        <p:spPr>
          <a:xfrm>
            <a:off x="2123728" y="5949280"/>
            <a:ext cx="459600" cy="184666"/>
          </a:xfrm>
          <a:prstGeom prst="rect">
            <a:avLst/>
          </a:prstGeom>
          <a:solidFill>
            <a:schemeClr val="bg1"/>
          </a:solidFill>
        </p:spPr>
        <p:txBody>
          <a:bodyPr wrap="square">
            <a:spAutoFit/>
          </a:bodyPr>
          <a:lstStyle/>
          <a:p>
            <a:pPr algn="l"/>
            <a:r>
              <a:rPr lang="en-US" sz="600" dirty="0" smtClean="0"/>
              <a:t>Israel </a:t>
            </a:r>
            <a:endParaRPr lang="en-US" sz="1000" dirty="0"/>
          </a:p>
        </p:txBody>
      </p:sp>
      <p:sp>
        <p:nvSpPr>
          <p:cNvPr id="36" name="Rectangle 35"/>
          <p:cNvSpPr/>
          <p:nvPr/>
        </p:nvSpPr>
        <p:spPr>
          <a:xfrm>
            <a:off x="1838299" y="6233165"/>
            <a:ext cx="473208" cy="199565"/>
          </a:xfrm>
          <a:prstGeom prst="rect">
            <a:avLst/>
          </a:prstGeom>
          <a:solidFill>
            <a:schemeClr val="bg1"/>
          </a:solidFill>
        </p:spPr>
        <p:txBody>
          <a:bodyPr wrap="square">
            <a:spAutoFit/>
          </a:bodyPr>
          <a:lstStyle/>
          <a:p>
            <a:pPr algn="l"/>
            <a:r>
              <a:rPr lang="en-US" sz="700" dirty="0" smtClean="0"/>
              <a:t>Origin:</a:t>
            </a:r>
            <a:endParaRPr lang="en-US" sz="700" dirty="0"/>
          </a:p>
        </p:txBody>
      </p:sp>
      <p:sp>
        <p:nvSpPr>
          <p:cNvPr id="38" name="Rectangle 37"/>
          <p:cNvSpPr/>
          <p:nvPr/>
        </p:nvSpPr>
        <p:spPr>
          <a:xfrm>
            <a:off x="3670305" y="6201898"/>
            <a:ext cx="424471" cy="230832"/>
          </a:xfrm>
          <a:prstGeom prst="rect">
            <a:avLst/>
          </a:prstGeom>
          <a:solidFill>
            <a:schemeClr val="bg1"/>
          </a:solidFill>
        </p:spPr>
        <p:txBody>
          <a:bodyPr wrap="square">
            <a:spAutoFit/>
          </a:bodyPr>
          <a:lstStyle/>
          <a:p>
            <a:pPr algn="l"/>
            <a:r>
              <a:rPr lang="en-US" sz="900" dirty="0" smtClean="0"/>
              <a:t> </a:t>
            </a:r>
            <a:endParaRPr lang="en-US" sz="900" dirty="0"/>
          </a:p>
        </p:txBody>
      </p:sp>
      <p:pic>
        <p:nvPicPr>
          <p:cNvPr id="17" name="Immagine 1">
            <a:extLst>
              <a:ext uri="{FF2B5EF4-FFF2-40B4-BE49-F238E27FC236}">
                <a16:creationId xmlns:a16="http://schemas.microsoft.com/office/drawing/2014/main" xmlns="" id="{B45068A6-65EA-5A47-8F8E-5C7DBB80771B}"/>
              </a:ext>
            </a:extLst>
          </p:cNvPr>
          <p:cNvPicPr>
            <a:picLocks noChangeAspect="1"/>
          </p:cNvPicPr>
          <p:nvPr/>
        </p:nvPicPr>
        <p:blipFill rotWithShape="1">
          <a:blip r:embed="rId6">
            <a:extLst>
              <a:ext uri="{28A0092B-C50C-407E-A947-70E740481C1C}">
                <a14:useLocalDpi xmlns:a14="http://schemas.microsoft.com/office/drawing/2010/main"/>
              </a:ext>
            </a:extLst>
          </a:blip>
          <a:srcRect/>
          <a:stretch/>
        </p:blipFill>
        <p:spPr>
          <a:xfrm>
            <a:off x="4419861" y="3797872"/>
            <a:ext cx="4536420" cy="2936830"/>
          </a:xfrm>
          <a:prstGeom prst="rect">
            <a:avLst/>
          </a:prstGeom>
          <a:ln>
            <a:solidFill>
              <a:schemeClr val="bg1"/>
            </a:solidFill>
          </a:ln>
        </p:spPr>
      </p:pic>
      <p:sp>
        <p:nvSpPr>
          <p:cNvPr id="3" name="TextBox 2"/>
          <p:cNvSpPr txBox="1"/>
          <p:nvPr/>
        </p:nvSpPr>
        <p:spPr>
          <a:xfrm>
            <a:off x="5364088" y="3797872"/>
            <a:ext cx="432048" cy="369332"/>
          </a:xfrm>
          <a:prstGeom prst="rect">
            <a:avLst/>
          </a:prstGeom>
          <a:solidFill>
            <a:schemeClr val="bg1"/>
          </a:solidFill>
        </p:spPr>
        <p:txBody>
          <a:bodyPr wrap="square" rtlCol="1">
            <a:spAutoFit/>
          </a:bodyPr>
          <a:lstStyle/>
          <a:p>
            <a:endParaRPr lang="he-IL" dirty="0"/>
          </a:p>
        </p:txBody>
      </p:sp>
    </p:spTree>
    <p:extLst>
      <p:ext uri="{BB962C8B-B14F-4D97-AF65-F5344CB8AC3E}">
        <p14:creationId xmlns:p14="http://schemas.microsoft.com/office/powerpoint/2010/main" val="62196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rmAutofit/>
          </a:bodyPr>
          <a:lstStyle/>
          <a:p>
            <a:r>
              <a:rPr lang="en-US" sz="3600" b="1" dirty="0" smtClean="0">
                <a:solidFill>
                  <a:schemeClr val="tx2"/>
                </a:solidFill>
                <a:latin typeface="David" panose="020E0502060401010101" pitchFamily="34" charset="-79"/>
                <a:cs typeface="David" panose="020E0502060401010101" pitchFamily="34" charset="-79"/>
              </a:rPr>
              <a:t>The Uniqueness of the Security Budget</a:t>
            </a:r>
            <a:endParaRPr lang="he-IL" sz="36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fontScale="92500" lnSpcReduction="10000"/>
          </a:bodyPr>
          <a:lstStyle/>
          <a:p>
            <a:pPr algn="l" rtl="0"/>
            <a:r>
              <a:rPr lang="en-US" sz="3000" b="1" dirty="0" smtClean="0">
                <a:latin typeface="David" pitchFamily="34" charset="-79"/>
                <a:cs typeface="David" pitchFamily="34" charset="-79"/>
              </a:rPr>
              <a:t>The main difficulty:</a:t>
            </a:r>
            <a:r>
              <a:rPr lang="en-US" sz="3000" dirty="0" smtClean="0">
                <a:latin typeface="David" pitchFamily="34" charset="-79"/>
                <a:cs typeface="David" pitchFamily="34" charset="-79"/>
              </a:rPr>
              <a:t> </a:t>
            </a:r>
            <a:r>
              <a:rPr lang="en-US" sz="3000" dirty="0">
                <a:latin typeface="David" pitchFamily="34" charset="-79"/>
                <a:cs typeface="David" pitchFamily="34" charset="-79"/>
              </a:rPr>
              <a:t>the measurement and definition of </a:t>
            </a:r>
            <a:r>
              <a:rPr lang="en-US" sz="3000" dirty="0" smtClean="0">
                <a:latin typeface="David" pitchFamily="34" charset="-79"/>
                <a:cs typeface="David" pitchFamily="34" charset="-79"/>
              </a:rPr>
              <a:t>the security </a:t>
            </a:r>
            <a:r>
              <a:rPr lang="en-US" sz="3000" dirty="0">
                <a:latin typeface="David" pitchFamily="34" charset="-79"/>
                <a:cs typeface="David" pitchFamily="34" charset="-79"/>
              </a:rPr>
              <a:t>output, and accordingly, </a:t>
            </a:r>
            <a:r>
              <a:rPr lang="en-US" sz="3000" dirty="0" smtClean="0">
                <a:latin typeface="David" pitchFamily="34" charset="-79"/>
                <a:cs typeface="David" pitchFamily="34" charset="-79"/>
              </a:rPr>
              <a:t>terming the budget in alternative cost definitions. </a:t>
            </a:r>
          </a:p>
          <a:p>
            <a:pPr marL="800100" lvl="2" indent="0" algn="l" rtl="0">
              <a:buNone/>
            </a:pPr>
            <a:r>
              <a:rPr lang="en-US" dirty="0" smtClean="0">
                <a:latin typeface="David" pitchFamily="34" charset="-79"/>
                <a:cs typeface="David" pitchFamily="34" charset="-79"/>
              </a:rPr>
              <a:t>-Difficulty </a:t>
            </a:r>
            <a:r>
              <a:rPr lang="en-US" dirty="0">
                <a:latin typeface="David" pitchFamily="34" charset="-79"/>
                <a:cs typeface="David" pitchFamily="34" charset="-79"/>
              </a:rPr>
              <a:t>in linking the ability and the level of operational </a:t>
            </a:r>
            <a:r>
              <a:rPr lang="en-US" dirty="0" smtClean="0">
                <a:latin typeface="David" pitchFamily="34" charset="-79"/>
                <a:cs typeface="David" pitchFamily="34" charset="-79"/>
              </a:rPr>
              <a:t>	readiness </a:t>
            </a:r>
            <a:r>
              <a:rPr lang="en-US" dirty="0">
                <a:latin typeface="David" pitchFamily="34" charset="-79"/>
                <a:cs typeface="David" pitchFamily="34" charset="-79"/>
              </a:rPr>
              <a:t>with the financial </a:t>
            </a:r>
            <a:r>
              <a:rPr lang="en-US" dirty="0" smtClean="0">
                <a:latin typeface="David" pitchFamily="34" charset="-79"/>
                <a:cs typeface="David" pitchFamily="34" charset="-79"/>
              </a:rPr>
              <a:t>expenditure</a:t>
            </a:r>
          </a:p>
          <a:p>
            <a:pPr marL="800100" lvl="2" indent="0" algn="l" rtl="0">
              <a:buNone/>
            </a:pPr>
            <a:r>
              <a:rPr lang="en-US" dirty="0" smtClean="0">
                <a:latin typeface="David" pitchFamily="34" charset="-79"/>
                <a:cs typeface="David" pitchFamily="34" charset="-79"/>
              </a:rPr>
              <a:t>-It </a:t>
            </a:r>
            <a:r>
              <a:rPr lang="en-US" dirty="0">
                <a:latin typeface="David" pitchFamily="34" charset="-79"/>
                <a:cs typeface="David" pitchFamily="34" charset="-79"/>
              </a:rPr>
              <a:t>is difficult to assess the budget needed to maintain sufficient </a:t>
            </a:r>
            <a:r>
              <a:rPr lang="en-US" dirty="0" smtClean="0">
                <a:latin typeface="David" pitchFamily="34" charset="-79"/>
                <a:cs typeface="David" pitchFamily="34" charset="-79"/>
              </a:rPr>
              <a:t>	deterrence.</a:t>
            </a:r>
          </a:p>
          <a:p>
            <a:pPr marL="800100" lvl="2" indent="0" algn="l" rtl="0">
              <a:buNone/>
            </a:pPr>
            <a:r>
              <a:rPr lang="en-US" dirty="0" smtClean="0">
                <a:latin typeface="David" pitchFamily="34" charset="-79"/>
                <a:cs typeface="David" pitchFamily="34" charset="-79"/>
              </a:rPr>
              <a:t>-In </a:t>
            </a:r>
            <a:r>
              <a:rPr lang="en-US" dirty="0">
                <a:latin typeface="David" pitchFamily="34" charset="-79"/>
                <a:cs typeface="David" pitchFamily="34" charset="-79"/>
              </a:rPr>
              <a:t>contrast to other systems, such as education and health, </a:t>
            </a:r>
            <a:r>
              <a:rPr lang="en-US" dirty="0" smtClean="0">
                <a:latin typeface="David" pitchFamily="34" charset="-79"/>
                <a:cs typeface="David" pitchFamily="34" charset="-79"/>
              </a:rPr>
              <a:t>	whose </a:t>
            </a:r>
            <a:r>
              <a:rPr lang="en-US" dirty="0">
                <a:latin typeface="David" pitchFamily="34" charset="-79"/>
                <a:cs typeface="David" pitchFamily="34" charset="-79"/>
              </a:rPr>
              <a:t>main activity is continuous over time, the preparedness </a:t>
            </a:r>
            <a:r>
              <a:rPr lang="en-US" dirty="0" smtClean="0">
                <a:latin typeface="David" pitchFamily="34" charset="-79"/>
                <a:cs typeface="David" pitchFamily="34" charset="-79"/>
              </a:rPr>
              <a:t>	of </a:t>
            </a:r>
            <a:r>
              <a:rPr lang="en-US" dirty="0">
                <a:latin typeface="David" pitchFamily="34" charset="-79"/>
                <a:cs typeface="David" pitchFamily="34" charset="-79"/>
              </a:rPr>
              <a:t>the </a:t>
            </a:r>
            <a:r>
              <a:rPr lang="en-US" dirty="0" smtClean="0">
                <a:latin typeface="David" pitchFamily="34" charset="-79"/>
                <a:cs typeface="David" pitchFamily="34" charset="-79"/>
              </a:rPr>
              <a:t>security </a:t>
            </a:r>
            <a:r>
              <a:rPr lang="en-US" dirty="0">
                <a:latin typeface="David" pitchFamily="34" charset="-79"/>
                <a:cs typeface="David" pitchFamily="34" charset="-79"/>
              </a:rPr>
              <a:t>establishment is examined relatively </a:t>
            </a:r>
            <a:r>
              <a:rPr lang="en-US" dirty="0" smtClean="0">
                <a:latin typeface="David" pitchFamily="34" charset="-79"/>
                <a:cs typeface="David" pitchFamily="34" charset="-79"/>
              </a:rPr>
              <a:t>	infrequently </a:t>
            </a:r>
            <a:r>
              <a:rPr lang="en-US" dirty="0">
                <a:latin typeface="David" pitchFamily="34" charset="-79"/>
                <a:cs typeface="David" pitchFamily="34" charset="-79"/>
              </a:rPr>
              <a:t>(every few years). The events are very intensive </a:t>
            </a:r>
            <a:r>
              <a:rPr lang="en-US" dirty="0" smtClean="0">
                <a:latin typeface="David" pitchFamily="34" charset="-79"/>
                <a:cs typeface="David" pitchFamily="34" charset="-79"/>
              </a:rPr>
              <a:t>	and </a:t>
            </a:r>
            <a:r>
              <a:rPr lang="en-US" dirty="0">
                <a:latin typeface="David" pitchFamily="34" charset="-79"/>
                <a:cs typeface="David" pitchFamily="34" charset="-79"/>
              </a:rPr>
              <a:t>very different from each other.</a:t>
            </a:r>
          </a:p>
        </p:txBody>
      </p:sp>
    </p:spTree>
    <p:extLst>
      <p:ext uri="{BB962C8B-B14F-4D97-AF65-F5344CB8AC3E}">
        <p14:creationId xmlns:p14="http://schemas.microsoft.com/office/powerpoint/2010/main" val="1564858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vert="horz" lIns="91440" tIns="45720" rIns="91440" bIns="45720" rtlCol="1" anchor="ctr">
            <a:noAutofit/>
          </a:bodyPr>
          <a:lstStyle/>
          <a:p>
            <a:r>
              <a:rPr lang="en-US" sz="4000" b="1" dirty="0">
                <a:solidFill>
                  <a:schemeClr val="tx2"/>
                </a:solidFill>
                <a:latin typeface="David" panose="020E0502060401010101" pitchFamily="34" charset="-79"/>
                <a:cs typeface="David" panose="020E0502060401010101" pitchFamily="34" charset="-79"/>
              </a:rPr>
              <a:t>The </a:t>
            </a:r>
            <a:r>
              <a:rPr lang="en-US" sz="4000" b="1" dirty="0" smtClean="0">
                <a:solidFill>
                  <a:schemeClr val="tx2"/>
                </a:solidFill>
                <a:latin typeface="David" panose="020E0502060401010101" pitchFamily="34" charset="-79"/>
                <a:cs typeface="David" panose="020E0502060401010101" pitchFamily="34" charset="-79"/>
              </a:rPr>
              <a:t>Security Budget VS Social Budgets</a:t>
            </a:r>
            <a:endParaRPr lang="he-IL" sz="40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fontScale="92500" lnSpcReduction="20000"/>
          </a:bodyPr>
          <a:lstStyle/>
          <a:p>
            <a:pPr lvl="1" algn="l" rtl="0">
              <a:buFont typeface="Arial" panose="020B0604020202020204" pitchFamily="34" charset="0"/>
              <a:buChar char="•"/>
            </a:pPr>
            <a:r>
              <a:rPr lang="en-US" b="1" u="sng" dirty="0">
                <a:latin typeface="David" pitchFamily="34" charset="-79"/>
                <a:cs typeface="David" pitchFamily="34" charset="-79"/>
              </a:rPr>
              <a:t>Social </a:t>
            </a:r>
            <a:r>
              <a:rPr lang="en-US" b="1" u="sng" dirty="0" smtClean="0">
                <a:latin typeface="David" pitchFamily="34" charset="-79"/>
                <a:cs typeface="David" pitchFamily="34" charset="-79"/>
              </a:rPr>
              <a:t>budgets</a:t>
            </a:r>
            <a:r>
              <a:rPr lang="en-US" b="1" dirty="0" smtClean="0">
                <a:latin typeface="David" pitchFamily="34" charset="-79"/>
                <a:cs typeface="David" pitchFamily="34" charset="-79"/>
              </a:rPr>
              <a:t>: </a:t>
            </a:r>
            <a:r>
              <a:rPr lang="en-US" b="1" dirty="0">
                <a:latin typeface="David" pitchFamily="34" charset="-79"/>
                <a:cs typeface="David" pitchFamily="34" charset="-79"/>
              </a:rPr>
              <a:t>Mainly, individual consumption budgets: </a:t>
            </a:r>
            <a:r>
              <a:rPr lang="en-US" dirty="0" smtClean="0">
                <a:latin typeface="David" pitchFamily="34" charset="-79"/>
                <a:cs typeface="David" pitchFamily="34" charset="-79"/>
              </a:rPr>
              <a:t>Anything that is not </a:t>
            </a:r>
            <a:r>
              <a:rPr lang="en-US" dirty="0">
                <a:latin typeface="David" pitchFamily="34" charset="-79"/>
                <a:cs typeface="David" pitchFamily="34" charset="-79"/>
              </a:rPr>
              <a:t>covered by the public </a:t>
            </a:r>
            <a:r>
              <a:rPr lang="en-US" dirty="0" smtClean="0">
                <a:latin typeface="David" pitchFamily="34" charset="-79"/>
                <a:cs typeface="David" pitchFamily="34" charset="-79"/>
              </a:rPr>
              <a:t>system </a:t>
            </a:r>
            <a:r>
              <a:rPr lang="en-US" dirty="0">
                <a:latin typeface="David" pitchFamily="34" charset="-79"/>
                <a:cs typeface="David" pitchFamily="34" charset="-79"/>
              </a:rPr>
              <a:t>is covered by private consumption (private education, private health insurance)</a:t>
            </a:r>
          </a:p>
          <a:p>
            <a:pPr lvl="1" algn="l" rtl="0">
              <a:buFont typeface="Arial" panose="020B0604020202020204" pitchFamily="34" charset="0"/>
              <a:buChar char="•"/>
            </a:pPr>
            <a:r>
              <a:rPr lang="en-US" b="1" u="sng" dirty="0">
                <a:latin typeface="David" pitchFamily="34" charset="-79"/>
                <a:cs typeface="David" pitchFamily="34" charset="-79"/>
              </a:rPr>
              <a:t>The </a:t>
            </a:r>
            <a:r>
              <a:rPr lang="en-US" b="1" u="sng" dirty="0" smtClean="0">
                <a:latin typeface="David" pitchFamily="34" charset="-79"/>
                <a:cs typeface="David" pitchFamily="34" charset="-79"/>
              </a:rPr>
              <a:t>security </a:t>
            </a:r>
            <a:r>
              <a:rPr lang="en-US" b="1" u="sng" dirty="0">
                <a:latin typeface="David" pitchFamily="34" charset="-79"/>
                <a:cs typeface="David" pitchFamily="34" charset="-79"/>
              </a:rPr>
              <a:t>budget</a:t>
            </a:r>
            <a:r>
              <a:rPr lang="en-US" b="1" dirty="0">
                <a:latin typeface="David" pitchFamily="34" charset="-79"/>
                <a:cs typeface="David" pitchFamily="34" charset="-79"/>
              </a:rPr>
              <a:t>: collective consumption.</a:t>
            </a:r>
            <a:r>
              <a:rPr lang="en-US" dirty="0">
                <a:latin typeface="David" pitchFamily="34" charset="-79"/>
                <a:cs typeface="David" pitchFamily="34" charset="-79"/>
              </a:rPr>
              <a:t> Only the government is authorized to maintain </a:t>
            </a:r>
            <a:r>
              <a:rPr lang="en-US" dirty="0" smtClean="0">
                <a:latin typeface="David" pitchFamily="34" charset="-79"/>
                <a:cs typeface="David" pitchFamily="34" charset="-79"/>
              </a:rPr>
              <a:t>a military and </a:t>
            </a:r>
            <a:r>
              <a:rPr lang="en-US" dirty="0">
                <a:latin typeface="David" pitchFamily="34" charset="-79"/>
                <a:cs typeface="David" pitchFamily="34" charset="-79"/>
              </a:rPr>
              <a:t>security services</a:t>
            </a:r>
          </a:p>
          <a:p>
            <a:pPr lvl="1" algn="l" rtl="0">
              <a:buFont typeface="Arial" panose="020B0604020202020204" pitchFamily="34" charset="0"/>
              <a:buChar char="•"/>
            </a:pPr>
            <a:r>
              <a:rPr lang="en-US" b="1" u="sng" dirty="0">
                <a:latin typeface="David" pitchFamily="34" charset="-79"/>
                <a:cs typeface="David" pitchFamily="34" charset="-79"/>
              </a:rPr>
              <a:t>The </a:t>
            </a:r>
            <a:r>
              <a:rPr lang="en-US" b="1" u="sng" dirty="0" smtClean="0">
                <a:latin typeface="David" pitchFamily="34" charset="-79"/>
                <a:cs typeface="David" pitchFamily="34" charset="-79"/>
              </a:rPr>
              <a:t>dilemma</a:t>
            </a:r>
            <a:r>
              <a:rPr lang="en-US" b="1" dirty="0" smtClean="0">
                <a:latin typeface="David" pitchFamily="34" charset="-79"/>
                <a:cs typeface="David" pitchFamily="34" charset="-79"/>
              </a:rPr>
              <a:t>: how </a:t>
            </a:r>
            <a:r>
              <a:rPr lang="en-US" b="1" dirty="0">
                <a:latin typeface="David" pitchFamily="34" charset="-79"/>
                <a:cs typeface="David" pitchFamily="34" charset="-79"/>
              </a:rPr>
              <a:t>to divide the resources between </a:t>
            </a:r>
            <a:r>
              <a:rPr lang="en-US" b="1" dirty="0" smtClean="0">
                <a:latin typeface="David" pitchFamily="34" charset="-79"/>
                <a:cs typeface="David" pitchFamily="34" charset="-79"/>
              </a:rPr>
              <a:t>security </a:t>
            </a:r>
            <a:r>
              <a:rPr lang="en-US" b="1" dirty="0">
                <a:latin typeface="David" pitchFamily="34" charset="-79"/>
                <a:cs typeface="David" pitchFamily="34" charset="-79"/>
              </a:rPr>
              <a:t>consumption and civilian consumption, in order to balance between the security needs directed against the external risks and the socio-economic needs directed inward and affecting the stability of society and the economy</a:t>
            </a:r>
            <a:endParaRPr lang="he-IL" b="1" dirty="0">
              <a:latin typeface="David" pitchFamily="34" charset="-79"/>
              <a:cs typeface="David" pitchFamily="34" charset="-79"/>
            </a:endParaRPr>
          </a:p>
        </p:txBody>
      </p:sp>
    </p:spTree>
    <p:extLst>
      <p:ext uri="{BB962C8B-B14F-4D97-AF65-F5344CB8AC3E}">
        <p14:creationId xmlns:p14="http://schemas.microsoft.com/office/powerpoint/2010/main" val="592755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nvPr>
        </p:nvGraphicFramePr>
        <p:xfrm>
          <a:off x="0" y="2564904"/>
          <a:ext cx="9108504" cy="4176713"/>
        </p:xfrm>
        <a:graphic>
          <a:graphicData uri="http://schemas.openxmlformats.org/drawingml/2006/chart">
            <c:chart xmlns:c="http://schemas.openxmlformats.org/drawingml/2006/chart" xmlns:r="http://schemas.openxmlformats.org/officeDocument/2006/relationships" r:id="rId2"/>
          </a:graphicData>
        </a:graphic>
      </p:graphicFrame>
      <p:sp>
        <p:nvSpPr>
          <p:cNvPr id="7" name="כותרת 1"/>
          <p:cNvSpPr txBox="1">
            <a:spLocks/>
          </p:cNvSpPr>
          <p:nvPr/>
        </p:nvSpPr>
        <p:spPr>
          <a:xfrm>
            <a:off x="611560" y="1268760"/>
            <a:ext cx="8229600"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en-US" sz="2400" b="1" dirty="0">
                <a:effectLst>
                  <a:outerShdw blurRad="38100" dist="38100" dir="2700000" algn="tl">
                    <a:srgbClr val="000000">
                      <a:alpha val="43137"/>
                    </a:srgbClr>
                  </a:outerShdw>
                </a:effectLst>
                <a:latin typeface="David" pitchFamily="34" charset="-79"/>
                <a:cs typeface="David" pitchFamily="34" charset="-79"/>
              </a:rPr>
              <a:t>The rate of change in the </a:t>
            </a:r>
            <a:r>
              <a:rPr lang="en-US" sz="2400" b="1" dirty="0" smtClean="0">
                <a:effectLst>
                  <a:outerShdw blurRad="38100" dist="38100" dir="2700000" algn="tl">
                    <a:srgbClr val="000000">
                      <a:alpha val="43137"/>
                    </a:srgbClr>
                  </a:outerShdw>
                </a:effectLst>
                <a:latin typeface="David" pitchFamily="34" charset="-79"/>
                <a:cs typeface="David" pitchFamily="34" charset="-79"/>
              </a:rPr>
              <a:t>security </a:t>
            </a:r>
            <a:r>
              <a:rPr lang="en-US" sz="2400" b="1" dirty="0">
                <a:effectLst>
                  <a:outerShdw blurRad="38100" dist="38100" dir="2700000" algn="tl">
                    <a:srgbClr val="000000">
                      <a:alpha val="43137"/>
                    </a:srgbClr>
                  </a:outerShdw>
                </a:effectLst>
                <a:latin typeface="David" pitchFamily="34" charset="-79"/>
                <a:cs typeface="David" pitchFamily="34" charset="-79"/>
              </a:rPr>
              <a:t>and education budgets in relation to the change in the state </a:t>
            </a:r>
            <a:r>
              <a:rPr lang="en-US" sz="2400" b="1" dirty="0" smtClean="0">
                <a:effectLst>
                  <a:outerShdw blurRad="38100" dist="38100" dir="2700000" algn="tl">
                    <a:srgbClr val="000000">
                      <a:alpha val="43137"/>
                    </a:srgbClr>
                  </a:outerShdw>
                </a:effectLst>
                <a:latin typeface="David" pitchFamily="34" charset="-79"/>
                <a:cs typeface="David" pitchFamily="34" charset="-79"/>
              </a:rPr>
              <a:t>budget</a:t>
            </a:r>
            <a:endParaRPr lang="he-IL" sz="2400" b="1" dirty="0">
              <a:effectLst>
                <a:outerShdw blurRad="38100" dist="38100" dir="2700000" algn="tl">
                  <a:srgbClr val="000000">
                    <a:alpha val="43137"/>
                  </a:srgbClr>
                </a:outerShdw>
              </a:effectLst>
              <a:latin typeface="David" pitchFamily="34" charset="-79"/>
              <a:cs typeface="David" pitchFamily="34" charset="-79"/>
            </a:endParaRPr>
          </a:p>
        </p:txBody>
      </p:sp>
      <p:cxnSp>
        <p:nvCxnSpPr>
          <p:cNvPr id="11" name="Straight Connector 10"/>
          <p:cNvCxnSpPr/>
          <p:nvPr/>
        </p:nvCxnSpPr>
        <p:spPr>
          <a:xfrm flipV="1">
            <a:off x="853711" y="4823279"/>
            <a:ext cx="7894753" cy="0"/>
          </a:xfrm>
          <a:prstGeom prst="line">
            <a:avLst/>
          </a:prstGeom>
          <a:ln w="57150">
            <a:prstDash val="dash"/>
          </a:ln>
        </p:spPr>
        <p:style>
          <a:lnRef idx="3">
            <a:schemeClr val="dk1"/>
          </a:lnRef>
          <a:fillRef idx="0">
            <a:schemeClr val="dk1"/>
          </a:fillRef>
          <a:effectRef idx="2">
            <a:schemeClr val="dk1"/>
          </a:effectRef>
          <a:fontRef idx="minor">
            <a:schemeClr val="tx1"/>
          </a:fontRef>
        </p:style>
      </p:cxnSp>
      <p:pic>
        <p:nvPicPr>
          <p:cNvPr id="14" name="Picture 13"/>
          <p:cNvPicPr>
            <a:picLocks noChangeAspect="1"/>
          </p:cNvPicPr>
          <p:nvPr/>
        </p:nvPicPr>
        <p:blipFill>
          <a:blip r:embed="rId3" cstate="print"/>
          <a:stretch>
            <a:fillRect/>
          </a:stretch>
        </p:blipFill>
        <p:spPr>
          <a:xfrm>
            <a:off x="5462697" y="2487938"/>
            <a:ext cx="1412237" cy="80583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6" name="Picture 15"/>
          <p:cNvPicPr>
            <a:picLocks noChangeAspect="1"/>
          </p:cNvPicPr>
          <p:nvPr/>
        </p:nvPicPr>
        <p:blipFill>
          <a:blip r:embed="rId4" cstate="print"/>
          <a:stretch>
            <a:fillRect/>
          </a:stretch>
        </p:blipFill>
        <p:spPr>
          <a:xfrm>
            <a:off x="5436096" y="5394094"/>
            <a:ext cx="1465440" cy="8730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7" name="כותרת 1"/>
          <p:cNvSpPr txBox="1">
            <a:spLocks/>
          </p:cNvSpPr>
          <p:nvPr/>
        </p:nvSpPr>
        <p:spPr>
          <a:xfrm>
            <a:off x="7045424" y="2319353"/>
            <a:ext cx="2098576"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en-US" sz="2400" b="1" dirty="0" smtClean="0">
                <a:solidFill>
                  <a:srgbClr val="00B050"/>
                </a:solidFill>
                <a:effectLst>
                  <a:outerShdw blurRad="38100" dist="38100" dir="2700000" algn="tl">
                    <a:srgbClr val="000000">
                      <a:alpha val="43137"/>
                    </a:srgbClr>
                  </a:outerShdw>
                </a:effectLst>
                <a:latin typeface="David" pitchFamily="34" charset="-79"/>
                <a:cs typeface="David" pitchFamily="34" charset="-79"/>
              </a:rPr>
              <a:t>Education Budget</a:t>
            </a:r>
            <a:endParaRPr lang="he-IL" sz="2400" b="1" dirty="0">
              <a:solidFill>
                <a:srgbClr val="00B050"/>
              </a:solidFill>
              <a:effectLst>
                <a:outerShdw blurRad="38100" dist="38100" dir="2700000" algn="tl">
                  <a:srgbClr val="000000">
                    <a:alpha val="43137"/>
                  </a:srgbClr>
                </a:outerShdw>
              </a:effectLst>
              <a:latin typeface="David" pitchFamily="34" charset="-79"/>
              <a:cs typeface="David" pitchFamily="34" charset="-79"/>
            </a:endParaRPr>
          </a:p>
        </p:txBody>
      </p:sp>
      <p:sp>
        <p:nvSpPr>
          <p:cNvPr id="18" name="כותרת 1"/>
          <p:cNvSpPr txBox="1">
            <a:spLocks/>
          </p:cNvSpPr>
          <p:nvPr/>
        </p:nvSpPr>
        <p:spPr>
          <a:xfrm>
            <a:off x="7045424" y="5259132"/>
            <a:ext cx="2098576"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en-US" sz="2400" b="1" dirty="0" smtClean="0">
                <a:solidFill>
                  <a:srgbClr val="0070C0"/>
                </a:solidFill>
                <a:effectLst>
                  <a:outerShdw blurRad="38100" dist="38100" dir="2700000" algn="tl">
                    <a:srgbClr val="000000">
                      <a:alpha val="43137"/>
                    </a:srgbClr>
                  </a:outerShdw>
                </a:effectLst>
                <a:latin typeface="David" pitchFamily="34" charset="-79"/>
                <a:cs typeface="David" pitchFamily="34" charset="-79"/>
              </a:rPr>
              <a:t>Security </a:t>
            </a:r>
            <a:r>
              <a:rPr lang="en-US" sz="2400" b="1" dirty="0">
                <a:solidFill>
                  <a:srgbClr val="0070C0"/>
                </a:solidFill>
                <a:effectLst>
                  <a:outerShdw blurRad="38100" dist="38100" dir="2700000" algn="tl">
                    <a:srgbClr val="000000">
                      <a:alpha val="43137"/>
                    </a:srgbClr>
                  </a:outerShdw>
                </a:effectLst>
                <a:latin typeface="David" pitchFamily="34" charset="-79"/>
                <a:cs typeface="David" pitchFamily="34" charset="-79"/>
              </a:rPr>
              <a:t>B</a:t>
            </a:r>
            <a:r>
              <a:rPr lang="en-US" sz="2400" b="1" dirty="0" smtClean="0">
                <a:solidFill>
                  <a:srgbClr val="0070C0"/>
                </a:solidFill>
                <a:effectLst>
                  <a:outerShdw blurRad="38100" dist="38100" dir="2700000" algn="tl">
                    <a:srgbClr val="000000">
                      <a:alpha val="43137"/>
                    </a:srgbClr>
                  </a:outerShdw>
                </a:effectLst>
                <a:latin typeface="David" pitchFamily="34" charset="-79"/>
                <a:cs typeface="David" pitchFamily="34" charset="-79"/>
              </a:rPr>
              <a:t>udget</a:t>
            </a:r>
            <a:endParaRPr lang="he-IL" sz="2400" b="1" dirty="0">
              <a:solidFill>
                <a:srgbClr val="0070C0"/>
              </a:solidFill>
              <a:effectLst>
                <a:outerShdw blurRad="38100" dist="38100" dir="2700000" algn="tl">
                  <a:srgbClr val="000000">
                    <a:alpha val="43137"/>
                  </a:srgbClr>
                </a:outerShdw>
              </a:effectLst>
              <a:latin typeface="David" pitchFamily="34" charset="-79"/>
              <a:cs typeface="David" pitchFamily="34" charset="-79"/>
            </a:endParaRPr>
          </a:p>
        </p:txBody>
      </p:sp>
      <p:sp>
        <p:nvSpPr>
          <p:cNvPr id="10" name="כותרת 1"/>
          <p:cNvSpPr>
            <a:spLocks noGrp="1"/>
          </p:cNvSpPr>
          <p:nvPr>
            <p:ph type="title"/>
          </p:nvPr>
        </p:nvSpPr>
        <p:spPr>
          <a:xfrm>
            <a:off x="457200" y="274638"/>
            <a:ext cx="8229600" cy="1143000"/>
          </a:xfrm>
        </p:spPr>
        <p:txBody>
          <a:bodyPr vert="horz" lIns="91440" tIns="45720" rIns="91440" bIns="45720" rtlCol="1" anchor="ctr">
            <a:noAutofit/>
          </a:bodyPr>
          <a:lstStyle/>
          <a:p>
            <a:r>
              <a:rPr lang="en-US" sz="4000" b="1" dirty="0">
                <a:solidFill>
                  <a:schemeClr val="tx2"/>
                </a:solidFill>
                <a:latin typeface="David" panose="020E0502060401010101" pitchFamily="34" charset="-79"/>
                <a:cs typeface="David" panose="020E0502060401010101" pitchFamily="34" charset="-79"/>
              </a:rPr>
              <a:t>The </a:t>
            </a:r>
            <a:r>
              <a:rPr lang="en-US" sz="4000" b="1" dirty="0" smtClean="0">
                <a:solidFill>
                  <a:schemeClr val="tx2"/>
                </a:solidFill>
                <a:latin typeface="David" panose="020E0502060401010101" pitchFamily="34" charset="-79"/>
                <a:cs typeface="David" panose="020E0502060401010101" pitchFamily="34" charset="-79"/>
              </a:rPr>
              <a:t>Security Budget VS </a:t>
            </a:r>
            <a:r>
              <a:rPr lang="en-US" sz="4000" b="1" dirty="0" smtClean="0">
                <a:solidFill>
                  <a:schemeClr val="tx2"/>
                </a:solidFill>
                <a:latin typeface="David" panose="020E0502060401010101" pitchFamily="34" charset="-79"/>
                <a:cs typeface="David" panose="020E0502060401010101" pitchFamily="34" charset="-79"/>
              </a:rPr>
              <a:t>Education Budget</a:t>
            </a:r>
            <a:endParaRPr lang="he-IL" sz="4000" b="1" dirty="0">
              <a:solidFill>
                <a:schemeClr val="tx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97856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579296" cy="1143000"/>
          </a:xfrm>
        </p:spPr>
        <p:txBody>
          <a:bodyPr vert="horz" lIns="91440" tIns="45720" rIns="91440" bIns="45720" rtlCol="1" anchor="ctr">
            <a:noAutofit/>
          </a:bodyPr>
          <a:lstStyle/>
          <a:p>
            <a:r>
              <a:rPr lang="en-US" sz="4000" b="1" dirty="0" smtClean="0">
                <a:solidFill>
                  <a:schemeClr val="tx2"/>
                </a:solidFill>
                <a:latin typeface="David" panose="020E0502060401010101" pitchFamily="34" charset="-79"/>
                <a:cs typeface="David" panose="020E0502060401010101" pitchFamily="34" charset="-79"/>
              </a:rPr>
              <a:t>Ministries </a:t>
            </a:r>
            <a:r>
              <a:rPr lang="en-US" sz="4000" b="1" dirty="0">
                <a:solidFill>
                  <a:schemeClr val="tx2"/>
                </a:solidFill>
                <a:latin typeface="David" panose="020E0502060401010101" pitchFamily="34" charset="-79"/>
                <a:cs typeface="David" panose="020E0502060401010101" pitchFamily="34" charset="-79"/>
              </a:rPr>
              <a:t>of Finance and </a:t>
            </a:r>
            <a:r>
              <a:rPr lang="en-US" sz="4000" b="1" dirty="0" smtClean="0">
                <a:solidFill>
                  <a:schemeClr val="tx2"/>
                </a:solidFill>
                <a:latin typeface="David" panose="020E0502060401010101" pitchFamily="34" charset="-79"/>
                <a:cs typeface="David" panose="020E0502060401010101" pitchFamily="34" charset="-79"/>
              </a:rPr>
              <a:t>Defense </a:t>
            </a:r>
            <a:r>
              <a:rPr lang="en-US" sz="4000" b="1" dirty="0">
                <a:solidFill>
                  <a:schemeClr val="tx2"/>
                </a:solidFill>
                <a:latin typeface="David" panose="020E0502060401010101" pitchFamily="34" charset="-79"/>
                <a:cs typeface="David" panose="020E0502060401010101" pitchFamily="34" charset="-79"/>
              </a:rPr>
              <a:t>- </a:t>
            </a:r>
            <a:r>
              <a:rPr lang="en-US" sz="4000" b="1" dirty="0" smtClean="0">
                <a:solidFill>
                  <a:schemeClr val="tx2"/>
                </a:solidFill>
                <a:latin typeface="David" panose="020E0502060401010101" pitchFamily="34" charset="-79"/>
                <a:cs typeface="David" panose="020E0502060401010101" pitchFamily="34" charset="-79"/>
              </a:rPr>
              <a:t>Different Perspectives</a:t>
            </a:r>
            <a:endParaRPr lang="he-IL" sz="4000"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lnSpcReduction="10000"/>
          </a:bodyPr>
          <a:lstStyle/>
          <a:p>
            <a:pPr algn="l" rtl="0"/>
            <a:r>
              <a:rPr lang="en-US" b="1" u="sng" dirty="0">
                <a:latin typeface="David" panose="020E0502060401010101" pitchFamily="34" charset="-79"/>
                <a:cs typeface="David" panose="020E0502060401010101" pitchFamily="34" charset="-79"/>
              </a:rPr>
              <a:t>The Ministry of Finance</a:t>
            </a:r>
            <a:r>
              <a:rPr lang="en-US" b="1" dirty="0">
                <a:latin typeface="David" panose="020E0502060401010101" pitchFamily="34" charset="-79"/>
                <a:cs typeface="David" panose="020E0502060401010101" pitchFamily="34" charset="-79"/>
              </a:rPr>
              <a:t> </a:t>
            </a:r>
            <a:r>
              <a:rPr lang="en-US" b="1" dirty="0" smtClean="0">
                <a:latin typeface="David" panose="020E0502060401010101" pitchFamily="34" charset="-79"/>
                <a:cs typeface="David" panose="020E0502060401010101" pitchFamily="34" charset="-79"/>
              </a:rPr>
              <a:t>- </a:t>
            </a:r>
            <a:r>
              <a:rPr lang="en-US" dirty="0" smtClean="0">
                <a:latin typeface="David" panose="020E0502060401010101" pitchFamily="34" charset="-79"/>
                <a:cs typeface="David" panose="020E0502060401010101" pitchFamily="34" charset="-79"/>
              </a:rPr>
              <a:t>demands </a:t>
            </a:r>
            <a:r>
              <a:rPr lang="en-US" dirty="0">
                <a:latin typeface="David" panose="020E0502060401010101" pitchFamily="34" charset="-79"/>
                <a:cs typeface="David" panose="020E0502060401010101" pitchFamily="34" charset="-79"/>
              </a:rPr>
              <a:t>a deep cut in the </a:t>
            </a:r>
            <a:r>
              <a:rPr lang="en-US" dirty="0" smtClean="0">
                <a:latin typeface="David" panose="020E0502060401010101" pitchFamily="34" charset="-79"/>
                <a:cs typeface="David" panose="020E0502060401010101" pitchFamily="34" charset="-79"/>
              </a:rPr>
              <a:t>security </a:t>
            </a:r>
            <a:r>
              <a:rPr lang="en-US" dirty="0">
                <a:latin typeface="David" panose="020E0502060401010101" pitchFamily="34" charset="-79"/>
                <a:cs typeface="David" panose="020E0502060401010101" pitchFamily="34" charset="-79"/>
              </a:rPr>
              <a:t>budget, but does not bear responsibility for national security and is not the expert in analyzing the security threats and the means of action required</a:t>
            </a:r>
            <a:endParaRPr lang="he-IL" dirty="0" smtClean="0">
              <a:latin typeface="David" panose="020E0502060401010101" pitchFamily="34" charset="-79"/>
              <a:cs typeface="David" panose="020E0502060401010101" pitchFamily="34" charset="-79"/>
            </a:endParaRPr>
          </a:p>
          <a:p>
            <a:pPr algn="l" rtl="0"/>
            <a:r>
              <a:rPr lang="en-US" b="1" u="sng" dirty="0">
                <a:latin typeface="David" panose="020E0502060401010101" pitchFamily="34" charset="-79"/>
                <a:cs typeface="David" panose="020E0502060401010101" pitchFamily="34" charset="-79"/>
              </a:rPr>
              <a:t>The Ministry of </a:t>
            </a:r>
            <a:r>
              <a:rPr lang="en-US" b="1" u="sng" dirty="0" smtClean="0">
                <a:latin typeface="David" panose="020E0502060401010101" pitchFamily="34" charset="-79"/>
                <a:cs typeface="David" panose="020E0502060401010101" pitchFamily="34" charset="-79"/>
              </a:rPr>
              <a:t>Defense</a:t>
            </a:r>
            <a:r>
              <a:rPr lang="en-US" b="1" dirty="0" smtClean="0">
                <a:latin typeface="David" panose="020E0502060401010101" pitchFamily="34" charset="-79"/>
                <a:cs typeface="David" panose="020E0502060401010101" pitchFamily="34" charset="-79"/>
              </a:rPr>
              <a:t> </a:t>
            </a:r>
            <a:r>
              <a:rPr lang="en-US" b="1"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requires a large </a:t>
            </a:r>
            <a:r>
              <a:rPr lang="en-US" dirty="0" smtClean="0">
                <a:latin typeface="David" panose="020E0502060401010101" pitchFamily="34" charset="-79"/>
                <a:cs typeface="David" panose="020E0502060401010101" pitchFamily="34" charset="-79"/>
              </a:rPr>
              <a:t>security </a:t>
            </a:r>
            <a:r>
              <a:rPr lang="en-US" dirty="0">
                <a:latin typeface="David" panose="020E0502060401010101" pitchFamily="34" charset="-79"/>
                <a:cs typeface="David" panose="020E0502060401010101" pitchFamily="34" charset="-79"/>
              </a:rPr>
              <a:t>budget </a:t>
            </a:r>
            <a:r>
              <a:rPr lang="en-US" dirty="0" smtClean="0">
                <a:latin typeface="David" panose="020E0502060401010101" pitchFamily="34" charset="-79"/>
                <a:cs typeface="David" panose="020E0502060401010101" pitchFamily="34" charset="-79"/>
              </a:rPr>
              <a:t>that will not bear responsibility for social </a:t>
            </a:r>
            <a:r>
              <a:rPr lang="en-US" dirty="0">
                <a:latin typeface="David" panose="020E0502060401010101" pitchFamily="34" charset="-79"/>
                <a:cs typeface="David" panose="020E0502060401010101" pitchFamily="34" charset="-79"/>
              </a:rPr>
              <a:t>needs and for the stability of the economy</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65127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9512" y="274638"/>
            <a:ext cx="8856984" cy="1143000"/>
          </a:xfrm>
        </p:spPr>
        <p:txBody>
          <a:bodyPr vert="horz" lIns="91440" tIns="45720" rIns="91440" bIns="45720" rtlCol="1" anchor="ctr">
            <a:noAutofit/>
          </a:bodyPr>
          <a:lstStyle/>
          <a:p>
            <a:r>
              <a:rPr lang="en-US" sz="4000" b="1" dirty="0" smtClean="0">
                <a:solidFill>
                  <a:schemeClr val="tx2"/>
                </a:solidFill>
                <a:latin typeface="David" panose="020E0502060401010101" pitchFamily="34" charset="-79"/>
                <a:cs typeface="David" panose="020E0502060401010101" pitchFamily="34" charset="-79"/>
              </a:rPr>
              <a:t>Approaches in the Security Budget Versus the Civilian Budget</a:t>
            </a:r>
            <a:endParaRPr lang="he-IL" sz="4000" b="1" dirty="0" smtClean="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fontScale="92500" lnSpcReduction="10000"/>
          </a:bodyPr>
          <a:lstStyle/>
          <a:p>
            <a:pPr algn="l" rtl="0"/>
            <a:r>
              <a:rPr lang="en-US" b="1" dirty="0">
                <a:latin typeface="David" panose="020E0502060401010101" pitchFamily="34" charset="-79"/>
                <a:cs typeface="David" panose="020E0502060401010101" pitchFamily="34" charset="-79"/>
              </a:rPr>
              <a:t>The </a:t>
            </a:r>
            <a:r>
              <a:rPr lang="en-US" b="1" dirty="0" err="1">
                <a:latin typeface="David" panose="020E0502060401010101" pitchFamily="34" charset="-79"/>
                <a:cs typeface="David" panose="020E0502060401010101" pitchFamily="34" charset="-79"/>
              </a:rPr>
              <a:t>Trajtenberg</a:t>
            </a:r>
            <a:r>
              <a:rPr lang="en-US" b="1" dirty="0">
                <a:latin typeface="David" panose="020E0502060401010101" pitchFamily="34" charset="-79"/>
                <a:cs typeface="David" panose="020E0502060401010101" pitchFamily="34" charset="-79"/>
              </a:rPr>
              <a:t> Committee (2011): "</a:t>
            </a:r>
            <a:r>
              <a:rPr lang="en-US" dirty="0">
                <a:latin typeface="David" panose="020E0502060401010101" pitchFamily="34" charset="-79"/>
                <a:cs typeface="David" panose="020E0502060401010101" pitchFamily="34" charset="-79"/>
              </a:rPr>
              <a:t>At the </a:t>
            </a:r>
            <a:r>
              <a:rPr lang="en-US" dirty="0" smtClean="0">
                <a:latin typeface="David" panose="020E0502060401010101" pitchFamily="34" charset="-79"/>
                <a:cs typeface="David" panose="020E0502060401010101" pitchFamily="34" charset="-79"/>
              </a:rPr>
              <a:t>present time</a:t>
            </a:r>
            <a:r>
              <a:rPr lang="en-US" b="1" dirty="0" smtClean="0">
                <a:latin typeface="David" panose="020E0502060401010101" pitchFamily="34" charset="-79"/>
                <a:cs typeface="David" panose="020E0502060401010101" pitchFamily="34" charset="-79"/>
              </a:rPr>
              <a:t>, </a:t>
            </a:r>
            <a:r>
              <a:rPr lang="en-US" b="1" dirty="0">
                <a:latin typeface="David" panose="020E0502060401010101" pitchFamily="34" charset="-79"/>
                <a:cs typeface="David" panose="020E0502060401010101" pitchFamily="34" charset="-79"/>
              </a:rPr>
              <a:t>the social risks are no less significant than the security risks </a:t>
            </a:r>
            <a:r>
              <a:rPr lang="en-US" dirty="0">
                <a:latin typeface="David" panose="020E0502060401010101" pitchFamily="34" charset="-79"/>
                <a:cs typeface="David" panose="020E0502060401010101" pitchFamily="34" charset="-79"/>
              </a:rPr>
              <a:t>and</a:t>
            </a:r>
            <a:r>
              <a:rPr lang="en-US" b="1"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require a change in the relative emphasis given to them in the state </a:t>
            </a:r>
            <a:r>
              <a:rPr lang="en-US" dirty="0" smtClean="0">
                <a:latin typeface="David" panose="020E0502060401010101" pitchFamily="34" charset="-79"/>
                <a:cs typeface="David" panose="020E0502060401010101" pitchFamily="34" charset="-79"/>
              </a:rPr>
              <a:t>budget“</a:t>
            </a:r>
          </a:p>
          <a:p>
            <a:pPr algn="l" rtl="0"/>
            <a:endParaRPr lang="en-US" dirty="0" smtClean="0">
              <a:latin typeface="David" panose="020E0502060401010101" pitchFamily="34" charset="-79"/>
              <a:cs typeface="David" panose="020E0502060401010101" pitchFamily="34" charset="-79"/>
            </a:endParaRPr>
          </a:p>
          <a:p>
            <a:pPr algn="l" rtl="0"/>
            <a:r>
              <a:rPr lang="en-US" b="1" dirty="0">
                <a:latin typeface="David" panose="020E0502060401010101" pitchFamily="34" charset="-79"/>
                <a:cs typeface="David" panose="020E0502060401010101" pitchFamily="34" charset="-79"/>
              </a:rPr>
              <a:t>The </a:t>
            </a:r>
            <a:r>
              <a:rPr lang="en-US" b="1" dirty="0" err="1">
                <a:latin typeface="David" panose="020E0502060401010101" pitchFamily="34" charset="-79"/>
                <a:cs typeface="David" panose="020E0502060401010101" pitchFamily="34" charset="-79"/>
              </a:rPr>
              <a:t>Tishler</a:t>
            </a:r>
            <a:r>
              <a:rPr lang="en-US" b="1" dirty="0">
                <a:latin typeface="David" panose="020E0502060401010101" pitchFamily="34" charset="-79"/>
                <a:cs typeface="David" panose="020E0502060401010101" pitchFamily="34" charset="-79"/>
              </a:rPr>
              <a:t> Committee (2012): "</a:t>
            </a:r>
            <a:r>
              <a:rPr lang="en-US" dirty="0">
                <a:latin typeface="David" panose="020E0502060401010101" pitchFamily="34" charset="-79"/>
                <a:cs typeface="David" panose="020E0502060401010101" pitchFamily="34" charset="-79"/>
              </a:rPr>
              <a:t>The </a:t>
            </a:r>
            <a:r>
              <a:rPr lang="en-US" dirty="0" smtClean="0">
                <a:latin typeface="David" panose="020E0502060401010101" pitchFamily="34" charset="-79"/>
                <a:cs typeface="David" panose="020E0502060401010101" pitchFamily="34" charset="-79"/>
              </a:rPr>
              <a:t>security </a:t>
            </a:r>
            <a:r>
              <a:rPr lang="en-US" dirty="0">
                <a:latin typeface="David" panose="020E0502060401010101" pitchFamily="34" charset="-79"/>
                <a:cs typeface="David" panose="020E0502060401010101" pitchFamily="34" charset="-79"/>
              </a:rPr>
              <a:t>budget set by the </a:t>
            </a:r>
            <a:r>
              <a:rPr lang="en-US" dirty="0" err="1">
                <a:latin typeface="David" panose="020E0502060401010101" pitchFamily="34" charset="-79"/>
                <a:cs typeface="David" panose="020E0502060401010101" pitchFamily="34" charset="-79"/>
              </a:rPr>
              <a:t>Brodet</a:t>
            </a:r>
            <a:r>
              <a:rPr lang="en-US" dirty="0">
                <a:latin typeface="David" panose="020E0502060401010101" pitchFamily="34" charset="-79"/>
                <a:cs typeface="David" panose="020E0502060401010101" pitchFamily="34" charset="-79"/>
              </a:rPr>
              <a:t> Committee constitutes a </a:t>
            </a:r>
            <a:r>
              <a:rPr lang="en-US" b="1" dirty="0">
                <a:latin typeface="David" panose="020E0502060401010101" pitchFamily="34" charset="-79"/>
                <a:cs typeface="David" panose="020E0502060401010101" pitchFamily="34" charset="-79"/>
              </a:rPr>
              <a:t>lower limit for the proper </a:t>
            </a:r>
            <a:r>
              <a:rPr lang="en-US" b="1" dirty="0" smtClean="0">
                <a:latin typeface="David" panose="020E0502060401010101" pitchFamily="34" charset="-79"/>
                <a:cs typeface="David" panose="020E0502060401010101" pitchFamily="34" charset="-79"/>
              </a:rPr>
              <a:t>security </a:t>
            </a:r>
            <a:r>
              <a:rPr lang="en-US" b="1" dirty="0">
                <a:latin typeface="David" panose="020E0502060401010101" pitchFamily="34" charset="-79"/>
                <a:cs typeface="David" panose="020E0502060401010101" pitchFamily="34" charset="-79"/>
              </a:rPr>
              <a:t>budget for the State of Israel"</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41098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b="1" dirty="0">
                <a:solidFill>
                  <a:schemeClr val="tx2"/>
                </a:solidFill>
                <a:latin typeface="David" panose="020E0502060401010101" pitchFamily="34" charset="-79"/>
                <a:cs typeface="David" panose="020E0502060401010101" pitchFamily="34" charset="-79"/>
              </a:rPr>
              <a:t>Approaches in </a:t>
            </a:r>
            <a:r>
              <a:rPr lang="en-US" b="1" dirty="0" smtClean="0">
                <a:solidFill>
                  <a:schemeClr val="tx2"/>
                </a:solidFill>
                <a:latin typeface="David" panose="020E0502060401010101" pitchFamily="34" charset="-79"/>
                <a:cs typeface="David" panose="020E0502060401010101" pitchFamily="34" charset="-79"/>
              </a:rPr>
              <a:t>Determining </a:t>
            </a:r>
            <a:r>
              <a:rPr lang="en-US" b="1" dirty="0">
                <a:solidFill>
                  <a:schemeClr val="tx2"/>
                </a:solidFill>
                <a:latin typeface="David" panose="020E0502060401010101" pitchFamily="34" charset="-79"/>
                <a:cs typeface="David" panose="020E0502060401010101" pitchFamily="34" charset="-79"/>
              </a:rPr>
              <a:t>the </a:t>
            </a:r>
            <a:r>
              <a:rPr lang="en-US" b="1" dirty="0" smtClean="0">
                <a:solidFill>
                  <a:schemeClr val="tx2"/>
                </a:solidFill>
                <a:latin typeface="David" panose="020E0502060401010101" pitchFamily="34" charset="-79"/>
                <a:cs typeface="David" panose="020E0502060401010101" pitchFamily="34" charset="-79"/>
              </a:rPr>
              <a:t>Security Budget</a:t>
            </a:r>
            <a:endParaRPr lang="he-IL" b="1" dirty="0">
              <a:solidFill>
                <a:schemeClr val="tx2"/>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395536" y="1484784"/>
            <a:ext cx="8496944" cy="5373216"/>
          </a:xfrm>
        </p:spPr>
        <p:txBody>
          <a:bodyPr>
            <a:noAutofit/>
          </a:bodyPr>
          <a:lstStyle/>
          <a:p>
            <a:pPr marL="0" indent="0" algn="l" rtl="0">
              <a:lnSpc>
                <a:spcPct val="170000"/>
              </a:lnSpc>
              <a:buNone/>
            </a:pPr>
            <a:r>
              <a:rPr lang="en-US" sz="1700" b="1" u="sng" dirty="0" smtClean="0">
                <a:latin typeface="David" panose="020E0502060401010101" pitchFamily="34" charset="-79"/>
                <a:cs typeface="David" panose="020E0502060401010101" pitchFamily="34" charset="-79"/>
              </a:rPr>
              <a:t>Top Down</a:t>
            </a:r>
            <a:r>
              <a:rPr lang="he-IL" sz="1700" b="1" dirty="0" smtClean="0">
                <a:latin typeface="David" panose="020E0502060401010101" pitchFamily="34" charset="-79"/>
                <a:cs typeface="David" panose="020E0502060401010101" pitchFamily="34" charset="-79"/>
              </a:rPr>
              <a:t> </a:t>
            </a:r>
            <a:r>
              <a:rPr lang="he-IL" sz="1700" dirty="0" smtClean="0">
                <a:latin typeface="David" panose="020E0502060401010101" pitchFamily="34" charset="-79"/>
                <a:cs typeface="David" panose="020E0502060401010101" pitchFamily="34" charset="-79"/>
              </a:rPr>
              <a:t>– </a:t>
            </a:r>
            <a:r>
              <a:rPr lang="en-US" sz="1700" dirty="0" smtClean="0">
                <a:latin typeface="David" panose="020E0502060401010101" pitchFamily="34" charset="-79"/>
                <a:cs typeface="David" panose="020E0502060401010101" pitchFamily="34" charset="-79"/>
              </a:rPr>
              <a:t>Determined according to the sources (mostly, on the basis of percentages of the GDP) . It is relied on the </a:t>
            </a:r>
            <a:r>
              <a:rPr lang="en-US" sz="1700" dirty="0">
                <a:latin typeface="David" panose="020E0502060401010101" pitchFamily="34" charset="-79"/>
                <a:cs typeface="David" panose="020E0502060401010101" pitchFamily="34" charset="-79"/>
              </a:rPr>
              <a:t>assumption that the distribution of the state budget between </a:t>
            </a:r>
            <a:r>
              <a:rPr lang="en-US" sz="1700" dirty="0" smtClean="0">
                <a:latin typeface="David" panose="020E0502060401010101" pitchFamily="34" charset="-79"/>
                <a:cs typeface="David" panose="020E0502060401010101" pitchFamily="34" charset="-79"/>
              </a:rPr>
              <a:t>security </a:t>
            </a:r>
            <a:r>
              <a:rPr lang="en-US" sz="1700" dirty="0">
                <a:latin typeface="David" panose="020E0502060401010101" pitchFamily="34" charset="-79"/>
                <a:cs typeface="David" panose="020E0502060401010101" pitchFamily="34" charset="-79"/>
              </a:rPr>
              <a:t>expenditure and civilian expenditure in the past was almost optimal and therefore serves as the basis for the next year.</a:t>
            </a:r>
            <a:endParaRPr lang="he-IL" sz="1700" dirty="0" smtClean="0">
              <a:latin typeface="David" panose="020E0502060401010101" pitchFamily="34" charset="-79"/>
              <a:cs typeface="David" panose="020E0502060401010101" pitchFamily="34" charset="-79"/>
            </a:endParaRPr>
          </a:p>
          <a:p>
            <a:pPr marL="0" indent="0" algn="l" rtl="0">
              <a:lnSpc>
                <a:spcPct val="170000"/>
              </a:lnSpc>
              <a:buNone/>
            </a:pPr>
            <a:r>
              <a:rPr lang="en-US" sz="1700" b="1" dirty="0">
                <a:latin typeface="David" panose="020E0502060401010101" pitchFamily="34" charset="-79"/>
                <a:cs typeface="David" panose="020E0502060401010101" pitchFamily="34" charset="-79"/>
              </a:rPr>
              <a:t>Assumptions: </a:t>
            </a:r>
            <a:r>
              <a:rPr lang="en-US" sz="1700" dirty="0">
                <a:latin typeface="David" panose="020E0502060401010101" pitchFamily="34" charset="-79"/>
                <a:cs typeface="David" panose="020E0502060401010101" pitchFamily="34" charset="-79"/>
              </a:rPr>
              <a:t>There is no dramatic change in the threat picture, changes in technology are not dramatic, and substantive wars are not expected </a:t>
            </a:r>
            <a:r>
              <a:rPr lang="en-US" sz="1700" dirty="0" smtClean="0">
                <a:latin typeface="David" panose="020E0502060401010101" pitchFamily="34" charset="-79"/>
                <a:cs typeface="David" panose="020E0502060401010101" pitchFamily="34" charset="-79"/>
              </a:rPr>
              <a:t>in the near future</a:t>
            </a:r>
            <a:endParaRPr lang="he-IL" sz="1700" dirty="0" smtClean="0">
              <a:latin typeface="David" panose="020E0502060401010101" pitchFamily="34" charset="-79"/>
              <a:cs typeface="David" panose="020E0502060401010101" pitchFamily="34" charset="-79"/>
            </a:endParaRPr>
          </a:p>
          <a:p>
            <a:pPr marL="0" indent="0" algn="l" rtl="0">
              <a:lnSpc>
                <a:spcPct val="170000"/>
              </a:lnSpc>
              <a:buNone/>
            </a:pPr>
            <a:r>
              <a:rPr lang="en-US" sz="1700" b="1" u="sng" dirty="0" smtClean="0">
                <a:latin typeface="David" panose="020E0502060401010101" pitchFamily="34" charset="-79"/>
                <a:cs typeface="David" panose="020E0502060401010101" pitchFamily="34" charset="-79"/>
              </a:rPr>
              <a:t>Bottom up</a:t>
            </a:r>
            <a:r>
              <a:rPr lang="he-IL" sz="1700" b="1" dirty="0" smtClean="0">
                <a:latin typeface="David" panose="020E0502060401010101" pitchFamily="34" charset="-79"/>
                <a:cs typeface="David" panose="020E0502060401010101" pitchFamily="34" charset="-79"/>
              </a:rPr>
              <a:t> </a:t>
            </a:r>
            <a:r>
              <a:rPr lang="he-IL" sz="1700" dirty="0" smtClean="0">
                <a:latin typeface="David" panose="020E0502060401010101" pitchFamily="34" charset="-79"/>
                <a:cs typeface="David" panose="020E0502060401010101" pitchFamily="34" charset="-79"/>
              </a:rPr>
              <a:t>- </a:t>
            </a:r>
            <a:r>
              <a:rPr lang="en-US" sz="1700" dirty="0">
                <a:latin typeface="David" panose="020E0502060401010101" pitchFamily="34" charset="-79"/>
                <a:cs typeface="David" panose="020E0502060401010101" pitchFamily="34" charset="-79"/>
              </a:rPr>
              <a:t>Emerges from the picture of threats relevant to the state and assumes that it is possible to assess the military force required to provide an appropriate response to these threats </a:t>
            </a:r>
            <a:endParaRPr lang="en-US" sz="1700" dirty="0" smtClean="0">
              <a:latin typeface="David" panose="020E0502060401010101" pitchFamily="34" charset="-79"/>
              <a:cs typeface="David" panose="020E0502060401010101" pitchFamily="34" charset="-79"/>
            </a:endParaRPr>
          </a:p>
          <a:p>
            <a:pPr marL="0" indent="0" algn="l" rtl="0">
              <a:lnSpc>
                <a:spcPct val="170000"/>
              </a:lnSpc>
              <a:buNone/>
            </a:pPr>
            <a:r>
              <a:rPr lang="en-US" sz="1700" b="1" dirty="0" smtClean="0">
                <a:latin typeface="David" panose="020E0502060401010101" pitchFamily="34" charset="-79"/>
                <a:cs typeface="David" panose="020E0502060401010101" pitchFamily="34" charset="-79"/>
              </a:rPr>
              <a:t>Assumptions</a:t>
            </a:r>
            <a:r>
              <a:rPr lang="en-US" sz="1700" b="1" dirty="0">
                <a:latin typeface="David" panose="020E0502060401010101" pitchFamily="34" charset="-79"/>
                <a:cs typeface="David" panose="020E0502060401010101" pitchFamily="34" charset="-79"/>
              </a:rPr>
              <a:t>: </a:t>
            </a:r>
            <a:r>
              <a:rPr lang="en-US" sz="1700" dirty="0">
                <a:latin typeface="David" panose="020E0502060401010101" pitchFamily="34" charset="-79"/>
                <a:cs typeface="David" panose="020E0502060401010101" pitchFamily="34" charset="-79"/>
              </a:rPr>
              <a:t>relatively rapid changes in the threats and geopolitical situation, sharp changes in technology and the risk of a war breaking out soon is </a:t>
            </a:r>
            <a:r>
              <a:rPr lang="en-US" sz="1700" dirty="0" smtClean="0">
                <a:latin typeface="David" panose="020E0502060401010101" pitchFamily="34" charset="-79"/>
                <a:cs typeface="David" panose="020E0502060401010101" pitchFamily="34" charset="-79"/>
              </a:rPr>
              <a:t>not negligible. </a:t>
            </a:r>
            <a:r>
              <a:rPr lang="en-US" sz="1700" dirty="0">
                <a:latin typeface="David" panose="020E0502060401010101" pitchFamily="34" charset="-79"/>
                <a:cs typeface="David" panose="020E0502060401010101" pitchFamily="34" charset="-79"/>
              </a:rPr>
              <a:t>Hence, the distribution of the budget in the past can not serve as a basis for determining the future budget</a:t>
            </a:r>
            <a:endParaRPr lang="he-IL" sz="17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4028585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TotalTime>
  <Words>1347</Words>
  <Application>Microsoft Office PowerPoint</Application>
  <PresentationFormat>‫הצגה על המסך (4:3)</PresentationFormat>
  <Paragraphs>123</Paragraphs>
  <Slides>18</Slides>
  <Notes>0</Notes>
  <HiddenSlides>4</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ערכת נושא Office</vt:lpstr>
      <vt:lpstr>The Expenditure of the Israeli Security and Economy</vt:lpstr>
      <vt:lpstr>The Security Concept </vt:lpstr>
      <vt:lpstr>Expenditure on Security Over the Years </vt:lpstr>
      <vt:lpstr>The Uniqueness of the Security Budget</vt:lpstr>
      <vt:lpstr>The Security Budget VS Social Budgets</vt:lpstr>
      <vt:lpstr>The Security Budget VS Education Budget</vt:lpstr>
      <vt:lpstr>Ministries of Finance and Defense - Different Perspectives</vt:lpstr>
      <vt:lpstr>Approaches in the Security Budget Versus the Civilian Budget</vt:lpstr>
      <vt:lpstr>Approaches in Determining the Security Budget</vt:lpstr>
      <vt:lpstr>The Contribution of Security to the Israeli Economy</vt:lpstr>
      <vt:lpstr>The Cost of Security for the Israeli Economy</vt:lpstr>
      <vt:lpstr>Government Committees Dealing with the Security Budget since the Second Lebanon War</vt:lpstr>
      <vt:lpstr>The Brodet Committee</vt:lpstr>
      <vt:lpstr>The Trajtenberg Committee and the Security Budget</vt:lpstr>
      <vt:lpstr>Tishler Committee</vt:lpstr>
      <vt:lpstr>Loker Commission</vt:lpstr>
      <vt:lpstr>Development of the Security Budget</vt:lpstr>
      <vt:lpstr>So How is the Security Budget Actually Determined?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ההוצאה על הביטחון וכלכלת ישראל</dc:title>
  <dc:creator>ק פ</dc:creator>
  <cp:lastModifiedBy>ק פ</cp:lastModifiedBy>
  <cp:revision>103</cp:revision>
  <dcterms:created xsi:type="dcterms:W3CDTF">2019-02-23T10:03:40Z</dcterms:created>
  <dcterms:modified xsi:type="dcterms:W3CDTF">2019-02-28T19:52:14Z</dcterms:modified>
</cp:coreProperties>
</file>