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68" r:id="rId3"/>
    <p:sldId id="269" r:id="rId4"/>
    <p:sldId id="259" r:id="rId5"/>
    <p:sldId id="271" r:id="rId6"/>
    <p:sldId id="256" r:id="rId7"/>
    <p:sldId id="270"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21" autoAdjust="0"/>
    <p:restoredTop sz="94660"/>
  </p:normalViewPr>
  <p:slideViewPr>
    <p:cSldViewPr snapToGrid="0">
      <p:cViewPr varScale="1">
        <p:scale>
          <a:sx n="50" d="100"/>
          <a:sy n="50" d="100"/>
        </p:scale>
        <p:origin x="40" y="3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47046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3491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185661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40924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98158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250704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3784167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35933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10772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79826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77F94D5-2647-424B-9265-69C0B63376B1}" type="datetimeFigureOut">
              <a:rPr lang="he-IL" smtClean="0"/>
              <a:t>י"ג/כסלו/תש"פ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EBEF0DC-29BB-406F-8D42-8719F450A69A}" type="slidenum">
              <a:rPr lang="he-IL" smtClean="0"/>
              <a:t>‹#›</a:t>
            </a:fld>
            <a:endParaRPr lang="he-IL"/>
          </a:p>
        </p:txBody>
      </p:sp>
    </p:spTree>
    <p:extLst>
      <p:ext uri="{BB962C8B-B14F-4D97-AF65-F5344CB8AC3E}">
        <p14:creationId xmlns:p14="http://schemas.microsoft.com/office/powerpoint/2010/main" val="162881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narHorz">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F94D5-2647-424B-9265-69C0B63376B1}" type="datetimeFigureOut">
              <a:rPr lang="he-IL" smtClean="0"/>
              <a:t>י"ג/כסלו/תש"פ</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EF0DC-29BB-406F-8D42-8719F450A69A}" type="slidenum">
              <a:rPr lang="he-IL" smtClean="0"/>
              <a:t>‹#›</a:t>
            </a:fld>
            <a:endParaRPr lang="he-IL"/>
          </a:p>
        </p:txBody>
      </p:sp>
    </p:spTree>
    <p:extLst>
      <p:ext uri="{BB962C8B-B14F-4D97-AF65-F5344CB8AC3E}">
        <p14:creationId xmlns:p14="http://schemas.microsoft.com/office/powerpoint/2010/main" val="2848341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stretch>
            <a:fillRect/>
          </a:stretch>
        </p:blipFill>
        <p:spPr>
          <a:xfrm>
            <a:off x="172995" y="1857237"/>
            <a:ext cx="11887200" cy="4831125"/>
          </a:xfrm>
          <a:prstGeom prst="rect">
            <a:avLst/>
          </a:prstGeom>
        </p:spPr>
      </p:pic>
      <p:sp>
        <p:nvSpPr>
          <p:cNvPr id="2" name="כותרת 1"/>
          <p:cNvSpPr>
            <a:spLocks noGrp="1"/>
          </p:cNvSpPr>
          <p:nvPr>
            <p:ph type="ctrTitle"/>
          </p:nvPr>
        </p:nvSpPr>
        <p:spPr>
          <a:xfrm>
            <a:off x="1524000" y="1122363"/>
            <a:ext cx="9144000" cy="681723"/>
          </a:xfrm>
        </p:spPr>
        <p:txBody>
          <a:bodyPr>
            <a:normAutofit fontScale="90000"/>
          </a:bodyPr>
          <a:lstStyle/>
          <a:p>
            <a:r>
              <a:rPr lang="en-US" b="1" dirty="0"/>
              <a:t>Exercise no. 1: Clashes on the Israel-Gaza Fence</a:t>
            </a:r>
            <a:endParaRPr lang="he-IL" b="1" dirty="0"/>
          </a:p>
        </p:txBody>
      </p:sp>
    </p:spTree>
    <p:extLst>
      <p:ext uri="{BB962C8B-B14F-4D97-AF65-F5344CB8AC3E}">
        <p14:creationId xmlns:p14="http://schemas.microsoft.com/office/powerpoint/2010/main" val="359652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gn="l" rtl="0"/>
            <a:r>
              <a:rPr lang="en-US" dirty="0"/>
              <a:t>Conduct your own task debriefing </a:t>
            </a:r>
            <a:endParaRPr lang="he-IL" dirty="0"/>
          </a:p>
        </p:txBody>
      </p:sp>
      <p:sp>
        <p:nvSpPr>
          <p:cNvPr id="4" name="כותרת 1">
            <a:extLst>
              <a:ext uri="{FF2B5EF4-FFF2-40B4-BE49-F238E27FC236}">
                <a16:creationId xmlns:a16="http://schemas.microsoft.com/office/drawing/2014/main" id="{501541FD-A77D-4693-B7FD-2438C2513D95}"/>
              </a:ext>
            </a:extLst>
          </p:cNvPr>
          <p:cNvSpPr txBox="1">
            <a:spLocks/>
          </p:cNvSpPr>
          <p:nvPr/>
        </p:nvSpPr>
        <p:spPr>
          <a:xfrm>
            <a:off x="457200" y="513556"/>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“Strategy as a Plan and Strategy as an Action”</a:t>
            </a:r>
            <a:endParaRPr lang="he-IL" b="1" u="sng" dirty="0"/>
          </a:p>
        </p:txBody>
      </p:sp>
    </p:spTree>
    <p:extLst>
      <p:ext uri="{BB962C8B-B14F-4D97-AF65-F5344CB8AC3E}">
        <p14:creationId xmlns:p14="http://schemas.microsoft.com/office/powerpoint/2010/main" val="200908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a:t>Task – Timeframe </a:t>
            </a:r>
            <a:endParaRPr lang="he-IL" b="1" u="sng" dirty="0"/>
          </a:p>
        </p:txBody>
      </p:sp>
      <p:sp>
        <p:nvSpPr>
          <p:cNvPr id="3" name="מציין מיקום תוכן 2"/>
          <p:cNvSpPr>
            <a:spLocks noGrp="1"/>
          </p:cNvSpPr>
          <p:nvPr>
            <p:ph idx="1"/>
          </p:nvPr>
        </p:nvSpPr>
        <p:spPr>
          <a:xfrm>
            <a:off x="596900" y="2028825"/>
            <a:ext cx="10515600" cy="4351338"/>
          </a:xfrm>
        </p:spPr>
        <p:txBody>
          <a:bodyPr>
            <a:normAutofit/>
          </a:bodyPr>
          <a:lstStyle/>
          <a:p>
            <a:pPr algn="l" rtl="0"/>
            <a:r>
              <a:rPr lang="he-IL" sz="2400" dirty="0"/>
              <a:t>08:30-09:00</a:t>
            </a:r>
            <a:r>
              <a:rPr lang="en-US" sz="2400" dirty="0"/>
              <a:t> – Assembly Briefing </a:t>
            </a:r>
            <a:endParaRPr lang="he-IL" sz="2400" dirty="0"/>
          </a:p>
          <a:p>
            <a:pPr algn="l" rtl="0"/>
            <a:r>
              <a:rPr lang="he-IL" sz="2400" dirty="0"/>
              <a:t>09:00:09:10</a:t>
            </a:r>
            <a:r>
              <a:rPr lang="en-US" sz="2400" dirty="0"/>
              <a:t> – Task and Teams </a:t>
            </a:r>
          </a:p>
          <a:p>
            <a:pPr algn="l" rtl="0"/>
            <a:r>
              <a:rPr lang="he-IL" sz="2400" dirty="0"/>
              <a:t>09:10-10:00</a:t>
            </a:r>
            <a:r>
              <a:rPr lang="en-US" sz="2400" dirty="0"/>
              <a:t> – Building a term map and writing the trends </a:t>
            </a:r>
          </a:p>
          <a:p>
            <a:pPr algn="l" rtl="0"/>
            <a:r>
              <a:rPr lang="he-IL" sz="2400" dirty="0"/>
              <a:t> </a:t>
            </a:r>
            <a:r>
              <a:rPr lang="en-US" sz="2400" dirty="0"/>
              <a:t>10:00-10:30 – Break</a:t>
            </a:r>
          </a:p>
          <a:p>
            <a:pPr algn="l" rtl="0"/>
            <a:r>
              <a:rPr lang="he-IL" sz="2400" dirty="0"/>
              <a:t>10:30-11:00</a:t>
            </a:r>
            <a:r>
              <a:rPr lang="en-US" sz="2400" dirty="0"/>
              <a:t> – The Middle Idea and Tensions </a:t>
            </a:r>
          </a:p>
          <a:p>
            <a:pPr algn="l" rtl="0"/>
            <a:r>
              <a:rPr lang="he-IL" sz="2400" dirty="0"/>
              <a:t>11:00-11:30</a:t>
            </a:r>
            <a:r>
              <a:rPr lang="en-US" sz="2400" dirty="0"/>
              <a:t> – Debriefing </a:t>
            </a:r>
          </a:p>
          <a:p>
            <a:pPr algn="l" rtl="0"/>
            <a:r>
              <a:rPr lang="he-IL" sz="2400" dirty="0"/>
              <a:t>11:30-12:30</a:t>
            </a:r>
            <a:r>
              <a:rPr lang="en-US" sz="2400" dirty="0"/>
              <a:t> – Presenting the findings and composing a unified presentation </a:t>
            </a:r>
            <a:endParaRPr lang="he-IL" sz="2400" dirty="0"/>
          </a:p>
          <a:p>
            <a:pPr algn="l" rtl="0"/>
            <a:r>
              <a:rPr lang="he-IL" sz="2400" dirty="0"/>
              <a:t>12:30-13:30</a:t>
            </a:r>
            <a:r>
              <a:rPr lang="en-US" sz="2400" dirty="0"/>
              <a:t> – Lunch Break </a:t>
            </a:r>
            <a:endParaRPr lang="he-IL" sz="2400" dirty="0"/>
          </a:p>
          <a:p>
            <a:pPr algn="l" rtl="0"/>
            <a:r>
              <a:rPr lang="he-IL" sz="2400" dirty="0"/>
              <a:t>13:30-15:00</a:t>
            </a:r>
            <a:r>
              <a:rPr lang="en-US" sz="2400" dirty="0"/>
              <a:t> – Assembly Presentation </a:t>
            </a:r>
            <a:endParaRPr lang="he-IL" sz="2400" dirty="0"/>
          </a:p>
        </p:txBody>
      </p:sp>
    </p:spTree>
    <p:extLst>
      <p:ext uri="{BB962C8B-B14F-4D97-AF65-F5344CB8AC3E}">
        <p14:creationId xmlns:p14="http://schemas.microsoft.com/office/powerpoint/2010/main" val="321143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a:t>Working Teams </a:t>
            </a:r>
            <a:endParaRPr lang="he-IL" b="1" u="sng" dirty="0"/>
          </a:p>
        </p:txBody>
      </p:sp>
      <p:sp>
        <p:nvSpPr>
          <p:cNvPr id="4" name="מציין מיקום תוכן 2">
            <a:extLst>
              <a:ext uri="{FF2B5EF4-FFF2-40B4-BE49-F238E27FC236}">
                <a16:creationId xmlns:a16="http://schemas.microsoft.com/office/drawing/2014/main" id="{F8FE3E37-A249-42D8-93F1-BADC1D0104FA}"/>
              </a:ext>
            </a:extLst>
          </p:cNvPr>
          <p:cNvSpPr txBox="1">
            <a:spLocks/>
          </p:cNvSpPr>
          <p:nvPr/>
        </p:nvSpPr>
        <p:spPr>
          <a:xfrm>
            <a:off x="675640" y="159194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endParaRPr lang="en-US" dirty="0"/>
          </a:p>
          <a:p>
            <a:pPr algn="l" rtl="0"/>
            <a:r>
              <a:rPr lang="en-US" u="sng" dirty="0"/>
              <a:t>Team A</a:t>
            </a:r>
            <a:r>
              <a:rPr lang="en-US" b="1" dirty="0"/>
              <a:t>: </a:t>
            </a:r>
            <a:r>
              <a:rPr lang="en-US" b="1" dirty="0" err="1"/>
              <a:t>Amihai</a:t>
            </a:r>
            <a:r>
              <a:rPr lang="en-US" dirty="0"/>
              <a:t>, Randy, </a:t>
            </a:r>
            <a:r>
              <a:rPr lang="en-US" dirty="0" err="1"/>
              <a:t>Zvika</a:t>
            </a:r>
            <a:r>
              <a:rPr lang="en-US" dirty="0"/>
              <a:t>, Gal, </a:t>
            </a:r>
            <a:r>
              <a:rPr lang="en-US" dirty="0" err="1"/>
              <a:t>Nithin</a:t>
            </a:r>
            <a:r>
              <a:rPr lang="en-US" dirty="0"/>
              <a:t> </a:t>
            </a:r>
          </a:p>
          <a:p>
            <a:pPr algn="l" rtl="0"/>
            <a:r>
              <a:rPr lang="en-US" u="sng" dirty="0"/>
              <a:t>Team B</a:t>
            </a:r>
            <a:r>
              <a:rPr lang="en-US" dirty="0"/>
              <a:t>:</a:t>
            </a:r>
            <a:r>
              <a:rPr lang="en-US" b="1" dirty="0"/>
              <a:t>Edri</a:t>
            </a:r>
            <a:r>
              <a:rPr lang="en-US" dirty="0"/>
              <a:t>, Lars, </a:t>
            </a:r>
            <a:r>
              <a:rPr lang="en-US" dirty="0" err="1"/>
              <a:t>Ido</a:t>
            </a:r>
            <a:r>
              <a:rPr lang="en-US" dirty="0"/>
              <a:t>, </a:t>
            </a:r>
            <a:r>
              <a:rPr lang="en-US" dirty="0" err="1"/>
              <a:t>Nurit</a:t>
            </a:r>
            <a:endParaRPr lang="he-IL" dirty="0"/>
          </a:p>
        </p:txBody>
      </p:sp>
    </p:spTree>
    <p:extLst>
      <p:ext uri="{BB962C8B-B14F-4D97-AF65-F5344CB8AC3E}">
        <p14:creationId xmlns:p14="http://schemas.microsoft.com/office/powerpoint/2010/main" val="1985265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a:t>Guidelines </a:t>
            </a:r>
            <a:endParaRPr lang="he-IL" b="1" u="sng" dirty="0"/>
          </a:p>
        </p:txBody>
      </p:sp>
      <p:sp>
        <p:nvSpPr>
          <p:cNvPr id="4" name="TextBox 3">
            <a:extLst>
              <a:ext uri="{FF2B5EF4-FFF2-40B4-BE49-F238E27FC236}">
                <a16:creationId xmlns:a16="http://schemas.microsoft.com/office/drawing/2014/main" id="{4BDCC84A-61E6-4AC1-B75B-EDE82ED0E624}"/>
              </a:ext>
            </a:extLst>
          </p:cNvPr>
          <p:cNvSpPr txBox="1"/>
          <p:nvPr/>
        </p:nvSpPr>
        <p:spPr>
          <a:xfrm>
            <a:off x="629920" y="1463040"/>
            <a:ext cx="11033760"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a:t>Read the Gaza border clashes background material.</a:t>
            </a:r>
          </a:p>
          <a:p>
            <a:pPr marL="285750" indent="-285750">
              <a:buFont typeface="Arial" panose="020B0604020202020204" pitchFamily="34" charset="0"/>
              <a:buChar char="•"/>
            </a:pPr>
            <a:r>
              <a:rPr lang="en-US" sz="2000" dirty="0"/>
              <a:t>Note that the exercise takes place a week prior to May 14</a:t>
            </a:r>
            <a:r>
              <a:rPr lang="en-US" sz="2000" baseline="30000" dirty="0"/>
              <a:t>th</a:t>
            </a:r>
            <a:r>
              <a:rPr lang="en-US" sz="2000" dirty="0"/>
              <a:t>, 2018.</a:t>
            </a:r>
          </a:p>
          <a:p>
            <a:pPr marL="285750" indent="-285750">
              <a:buFont typeface="Arial" panose="020B0604020202020204" pitchFamily="34" charset="0"/>
              <a:buChar char="•"/>
            </a:pPr>
            <a:r>
              <a:rPr lang="en-US" sz="2000" dirty="0"/>
              <a:t>Each team must examine the events from a different point of view. </a:t>
            </a:r>
          </a:p>
          <a:p>
            <a:pPr marL="285750" indent="-285750">
              <a:buFont typeface="Arial" panose="020B0604020202020204" pitchFamily="34" charset="0"/>
              <a:buChar char="•"/>
            </a:pPr>
            <a:r>
              <a:rPr lang="en-US" sz="2000" dirty="0"/>
              <a:t>Team 2’s perspective is “Israel’s diplomatic security campaign” </a:t>
            </a:r>
          </a:p>
          <a:p>
            <a:pPr marL="285750" indent="-285750">
              <a:buFont typeface="Arial" panose="020B0604020202020204" pitchFamily="34" charset="0"/>
              <a:buChar char="•"/>
            </a:pPr>
            <a:r>
              <a:rPr lang="en-US" sz="2000" dirty="0"/>
              <a:t>The team must answer the following questions: </a:t>
            </a:r>
          </a:p>
          <a:p>
            <a:pPr marL="741363" lvl="1" indent="-284163"/>
            <a:r>
              <a:rPr lang="en-US" sz="2000" dirty="0"/>
              <a:t>1. Strategy as an environment – draw a term map including affinities and relations between the various players (see slide 3).</a:t>
            </a:r>
          </a:p>
          <a:p>
            <a:pPr marL="741363" lvl="1" indent="-284163"/>
            <a:r>
              <a:rPr lang="en-US" sz="2000" dirty="0"/>
              <a:t>2. Strategy as an understanding – marches of return in the context of the opening of the US embassy in Jerusalem and the eve of the </a:t>
            </a:r>
            <a:r>
              <a:rPr lang="en-US" sz="2000" dirty="0" err="1"/>
              <a:t>Naqbah</a:t>
            </a:r>
            <a:r>
              <a:rPr lang="en-US" sz="2000" dirty="0"/>
              <a:t> as a new reality coming together in the area. Compose the commentary framework according to which you drew the term map; explain the trends and occurrences shaping the new reality that has come together as reflected in your map. </a:t>
            </a:r>
          </a:p>
          <a:p>
            <a:endParaRPr lang="en-US" sz="2000" dirty="0"/>
          </a:p>
          <a:p>
            <a:r>
              <a:rPr lang="en-US" sz="2000" b="1" u="sng" dirty="0"/>
              <a:t>Try to address the “unseen” layers, for example – while massive riots take place with many injured, what exactly is Hamas aiming for? (the Iceberg model)  </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223318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a:t>Guidelines </a:t>
            </a:r>
            <a:endParaRPr lang="he-IL" b="1" u="sng" dirty="0"/>
          </a:p>
        </p:txBody>
      </p:sp>
      <p:sp>
        <p:nvSpPr>
          <p:cNvPr id="4" name="TextBox 3">
            <a:extLst>
              <a:ext uri="{FF2B5EF4-FFF2-40B4-BE49-F238E27FC236}">
                <a16:creationId xmlns:a16="http://schemas.microsoft.com/office/drawing/2014/main" id="{4BDCC84A-61E6-4AC1-B75B-EDE82ED0E624}"/>
              </a:ext>
            </a:extLst>
          </p:cNvPr>
          <p:cNvSpPr txBox="1"/>
          <p:nvPr/>
        </p:nvSpPr>
        <p:spPr>
          <a:xfrm>
            <a:off x="629920" y="1463040"/>
            <a:ext cx="11033760" cy="4154984"/>
          </a:xfrm>
          <a:prstGeom prst="rect">
            <a:avLst/>
          </a:prstGeom>
          <a:noFill/>
        </p:spPr>
        <p:txBody>
          <a:bodyPr wrap="square" rtlCol="0">
            <a:spAutoFit/>
          </a:bodyPr>
          <a:lstStyle/>
          <a:p>
            <a:pPr marL="284163" indent="-284163">
              <a:tabLst>
                <a:tab pos="457200" algn="l"/>
              </a:tabLst>
            </a:pPr>
            <a:r>
              <a:rPr lang="en-US" sz="2400" dirty="0"/>
              <a:t>3. Try to explain the “Middle” idea via the various players. How does an abstract idea or vague, general directives trickle down to the operative level (the field); is there an “architect” or “architects” in the framework you represent in this exercise? Try to give an example for tensions created in the context of the incident between the various levels. </a:t>
            </a:r>
          </a:p>
          <a:p>
            <a:r>
              <a:rPr lang="en-US" sz="2400" dirty="0"/>
              <a:t>4. “Strategy as a plan and strategy as an action”</a:t>
            </a:r>
          </a:p>
          <a:p>
            <a:pPr marL="1198563" lvl="2" indent="-284163"/>
            <a:r>
              <a:rPr lang="en-US" sz="2400" dirty="0"/>
              <a:t>a. How do you understand the campaign rationale that was planned and implemented in this incident judging by the action that was actually taken. </a:t>
            </a:r>
          </a:p>
          <a:p>
            <a:pPr marL="1198563" lvl="2" indent="-284163"/>
            <a:r>
              <a:rPr lang="en-US" sz="2400" dirty="0"/>
              <a:t>b. Explain the rationale of the campaign and its boundaries as reflected in this incident. </a:t>
            </a:r>
          </a:p>
          <a:p>
            <a:pPr marL="914400" lvl="1" indent="-457200">
              <a:buAutoNum type="arabicPeriod"/>
            </a:pPr>
            <a:endParaRPr lang="en-US" sz="2400" dirty="0"/>
          </a:p>
        </p:txBody>
      </p:sp>
    </p:spTree>
    <p:extLst>
      <p:ext uri="{BB962C8B-B14F-4D97-AF65-F5344CB8AC3E}">
        <p14:creationId xmlns:p14="http://schemas.microsoft.com/office/powerpoint/2010/main" val="217243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אליפסה 33"/>
          <p:cNvSpPr/>
          <p:nvPr/>
        </p:nvSpPr>
        <p:spPr>
          <a:xfrm>
            <a:off x="2102985" y="1962197"/>
            <a:ext cx="1629030" cy="103153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Commander of the Gaza Division </a:t>
            </a:r>
            <a:endParaRPr lang="he-IL" sz="1400" dirty="0">
              <a:solidFill>
                <a:schemeClr val="tx1"/>
              </a:solidFill>
            </a:endParaRPr>
          </a:p>
        </p:txBody>
      </p:sp>
      <p:sp>
        <p:nvSpPr>
          <p:cNvPr id="35" name="אליפסה 34"/>
          <p:cNvSpPr/>
          <p:nvPr/>
        </p:nvSpPr>
        <p:spPr>
          <a:xfrm flipH="1">
            <a:off x="10378697" y="3911051"/>
            <a:ext cx="1710959" cy="99686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UNSC and International Organizations</a:t>
            </a:r>
            <a:endParaRPr lang="he-IL" sz="1200" dirty="0"/>
          </a:p>
        </p:txBody>
      </p:sp>
      <p:sp>
        <p:nvSpPr>
          <p:cNvPr id="38" name="אליפסה 37"/>
          <p:cNvSpPr/>
          <p:nvPr/>
        </p:nvSpPr>
        <p:spPr>
          <a:xfrm>
            <a:off x="102344" y="2923090"/>
            <a:ext cx="1327248" cy="14048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000" dirty="0">
                <a:solidFill>
                  <a:schemeClr val="tx1"/>
                </a:solidFill>
              </a:rPr>
              <a:t>Commander of the Homefront Command</a:t>
            </a:r>
            <a:endParaRPr lang="he-IL" sz="1000" dirty="0">
              <a:solidFill>
                <a:schemeClr val="tx1"/>
              </a:solidFill>
            </a:endParaRPr>
          </a:p>
        </p:txBody>
      </p:sp>
      <p:sp>
        <p:nvSpPr>
          <p:cNvPr id="39" name="אליפסה 38"/>
          <p:cNvSpPr/>
          <p:nvPr/>
        </p:nvSpPr>
        <p:spPr>
          <a:xfrm>
            <a:off x="525275" y="5563744"/>
            <a:ext cx="3005557" cy="10729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Public Opinion in Israel </a:t>
            </a:r>
            <a:endParaRPr lang="he-IL" sz="1200" dirty="0">
              <a:solidFill>
                <a:schemeClr val="tx1"/>
              </a:solidFill>
            </a:endParaRPr>
          </a:p>
        </p:txBody>
      </p:sp>
      <p:sp>
        <p:nvSpPr>
          <p:cNvPr id="40" name="אליפסה 39"/>
          <p:cNvSpPr/>
          <p:nvPr/>
        </p:nvSpPr>
        <p:spPr>
          <a:xfrm>
            <a:off x="5032252" y="3316839"/>
            <a:ext cx="1421808" cy="123593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050" dirty="0">
                <a:solidFill>
                  <a:schemeClr val="tx1"/>
                </a:solidFill>
              </a:rPr>
              <a:t>Chief of Police; Chiefs of the Southern and Jerusalem  Districts</a:t>
            </a:r>
            <a:endParaRPr lang="he-IL" sz="1050" dirty="0">
              <a:solidFill>
                <a:schemeClr val="tx1"/>
              </a:solidFill>
            </a:endParaRPr>
          </a:p>
        </p:txBody>
      </p:sp>
      <p:sp>
        <p:nvSpPr>
          <p:cNvPr id="41" name="אליפסה 40"/>
          <p:cNvSpPr/>
          <p:nvPr/>
        </p:nvSpPr>
        <p:spPr>
          <a:xfrm>
            <a:off x="6851270" y="1791198"/>
            <a:ext cx="1570809" cy="9852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solidFill>
                  <a:schemeClr val="tx1"/>
                </a:solidFill>
              </a:rPr>
              <a:t>Attorney General of Israel</a:t>
            </a:r>
            <a:endParaRPr lang="he-IL" sz="1200" dirty="0">
              <a:solidFill>
                <a:schemeClr val="tx1"/>
              </a:solidFill>
            </a:endParaRPr>
          </a:p>
        </p:txBody>
      </p:sp>
      <p:sp>
        <p:nvSpPr>
          <p:cNvPr id="42" name="אליפסה 41"/>
          <p:cNvSpPr/>
          <p:nvPr/>
        </p:nvSpPr>
        <p:spPr>
          <a:xfrm>
            <a:off x="4249597" y="1706981"/>
            <a:ext cx="1249682" cy="89133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Military Advocate General</a:t>
            </a:r>
            <a:endParaRPr lang="he-IL" sz="1100" dirty="0">
              <a:solidFill>
                <a:schemeClr val="tx1"/>
              </a:solidFill>
            </a:endParaRPr>
          </a:p>
        </p:txBody>
      </p:sp>
      <p:sp>
        <p:nvSpPr>
          <p:cNvPr id="43" name="אליפסה 42"/>
          <p:cNvSpPr/>
          <p:nvPr/>
        </p:nvSpPr>
        <p:spPr>
          <a:xfrm>
            <a:off x="306038" y="1041552"/>
            <a:ext cx="1712756" cy="15725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IDF Spokesperson</a:t>
            </a:r>
            <a:endParaRPr lang="he-IL" sz="1200" dirty="0">
              <a:solidFill>
                <a:schemeClr val="tx1"/>
              </a:solidFill>
            </a:endParaRPr>
          </a:p>
        </p:txBody>
      </p:sp>
      <p:sp>
        <p:nvSpPr>
          <p:cNvPr id="44" name="אליפסה 43"/>
          <p:cNvSpPr/>
          <p:nvPr/>
        </p:nvSpPr>
        <p:spPr>
          <a:xfrm>
            <a:off x="2361018" y="456170"/>
            <a:ext cx="1169814" cy="11707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Chief of the General  Staff</a:t>
            </a:r>
            <a:endParaRPr lang="he-IL" sz="1400" dirty="0">
              <a:solidFill>
                <a:schemeClr val="tx1"/>
              </a:solidFill>
            </a:endParaRPr>
          </a:p>
        </p:txBody>
      </p:sp>
      <p:sp>
        <p:nvSpPr>
          <p:cNvPr id="45" name="אליפסה 44"/>
          <p:cNvSpPr/>
          <p:nvPr/>
        </p:nvSpPr>
        <p:spPr>
          <a:xfrm>
            <a:off x="4930205" y="0"/>
            <a:ext cx="2619921" cy="142412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dirty="0">
                <a:solidFill>
                  <a:schemeClr val="tx1"/>
                </a:solidFill>
              </a:rPr>
              <a:t>PM and Cabinet </a:t>
            </a:r>
            <a:endParaRPr lang="he-IL" sz="1600" dirty="0">
              <a:solidFill>
                <a:schemeClr val="tx1"/>
              </a:solidFill>
            </a:endParaRPr>
          </a:p>
        </p:txBody>
      </p:sp>
      <p:sp>
        <p:nvSpPr>
          <p:cNvPr id="46" name="אליפסה 45"/>
          <p:cNvSpPr/>
          <p:nvPr/>
        </p:nvSpPr>
        <p:spPr>
          <a:xfrm>
            <a:off x="8630632" y="774519"/>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Minister of Foreign Affairs and MFA Executive Director </a:t>
            </a:r>
            <a:endParaRPr lang="he-IL" sz="1200" dirty="0">
              <a:solidFill>
                <a:schemeClr val="tx1"/>
              </a:solidFill>
            </a:endParaRPr>
          </a:p>
        </p:txBody>
      </p:sp>
      <p:sp>
        <p:nvSpPr>
          <p:cNvPr id="47" name="אליפסה 46"/>
          <p:cNvSpPr/>
          <p:nvPr/>
        </p:nvSpPr>
        <p:spPr>
          <a:xfrm>
            <a:off x="10538218" y="5154980"/>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Foreign Ambassadors Stationed in Israel </a:t>
            </a:r>
            <a:endParaRPr lang="he-IL" sz="1200" dirty="0">
              <a:solidFill>
                <a:schemeClr val="tx1"/>
              </a:solidFill>
            </a:endParaRPr>
          </a:p>
        </p:txBody>
      </p:sp>
      <p:sp>
        <p:nvSpPr>
          <p:cNvPr id="48" name="אליפסה 47"/>
          <p:cNvSpPr/>
          <p:nvPr/>
        </p:nvSpPr>
        <p:spPr>
          <a:xfrm>
            <a:off x="10487416" y="2967144"/>
            <a:ext cx="1493520" cy="7323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Israeli Diplomatic Missions Abroad</a:t>
            </a:r>
            <a:endParaRPr lang="he-IL" sz="1100" dirty="0">
              <a:solidFill>
                <a:schemeClr val="tx1"/>
              </a:solidFill>
            </a:endParaRPr>
          </a:p>
        </p:txBody>
      </p:sp>
      <p:sp>
        <p:nvSpPr>
          <p:cNvPr id="49" name="אליפסה 48"/>
          <p:cNvSpPr/>
          <p:nvPr/>
        </p:nvSpPr>
        <p:spPr>
          <a:xfrm>
            <a:off x="10507638" y="1295633"/>
            <a:ext cx="1493520" cy="137813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US Ambassador to Israel </a:t>
            </a:r>
            <a:endParaRPr lang="he-IL" sz="1200" dirty="0">
              <a:solidFill>
                <a:schemeClr val="tx1"/>
              </a:solidFill>
            </a:endParaRPr>
          </a:p>
        </p:txBody>
      </p:sp>
      <p:sp>
        <p:nvSpPr>
          <p:cNvPr id="50" name="אליפסה 49"/>
          <p:cNvSpPr/>
          <p:nvPr/>
        </p:nvSpPr>
        <p:spPr>
          <a:xfrm>
            <a:off x="3909024" y="5598556"/>
            <a:ext cx="3407173" cy="11628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dirty="0">
                <a:solidFill>
                  <a:schemeClr val="tx1"/>
                </a:solidFill>
              </a:rPr>
              <a:t>Gazan rioters on he fence </a:t>
            </a:r>
            <a:endParaRPr lang="he-IL" sz="1400" dirty="0">
              <a:solidFill>
                <a:schemeClr val="tx1"/>
              </a:solidFill>
            </a:endParaRPr>
          </a:p>
        </p:txBody>
      </p:sp>
      <p:sp>
        <p:nvSpPr>
          <p:cNvPr id="51" name="אליפסה 50"/>
          <p:cNvSpPr/>
          <p:nvPr/>
        </p:nvSpPr>
        <p:spPr>
          <a:xfrm>
            <a:off x="7711351" y="5487380"/>
            <a:ext cx="2514526" cy="12693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Public Opinion in the Arab World</a:t>
            </a:r>
            <a:endParaRPr lang="he-IL" sz="1200" dirty="0">
              <a:solidFill>
                <a:schemeClr val="tx1"/>
              </a:solidFill>
            </a:endParaRPr>
          </a:p>
        </p:txBody>
      </p:sp>
      <p:sp>
        <p:nvSpPr>
          <p:cNvPr id="52" name="אליפסה 51"/>
          <p:cNvSpPr/>
          <p:nvPr/>
        </p:nvSpPr>
        <p:spPr>
          <a:xfrm>
            <a:off x="7202173" y="3567794"/>
            <a:ext cx="2675709" cy="77765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solidFill>
                  <a:schemeClr val="tx1"/>
                </a:solidFill>
              </a:rPr>
              <a:t>Moderate Arab Countries: Egypt, Jordan, Gulf </a:t>
            </a:r>
            <a:endParaRPr lang="he-IL" sz="1200" dirty="0">
              <a:solidFill>
                <a:schemeClr val="tx1"/>
              </a:solidFill>
            </a:endParaRPr>
          </a:p>
        </p:txBody>
      </p:sp>
      <p:sp>
        <p:nvSpPr>
          <p:cNvPr id="53" name="אליפסה 52"/>
          <p:cNvSpPr/>
          <p:nvPr/>
        </p:nvSpPr>
        <p:spPr>
          <a:xfrm>
            <a:off x="1531640" y="3486149"/>
            <a:ext cx="1262274" cy="103153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Southern Brigade Commander</a:t>
            </a:r>
            <a:endParaRPr lang="he-IL" sz="1100" dirty="0">
              <a:solidFill>
                <a:schemeClr val="tx1"/>
              </a:solidFill>
            </a:endParaRPr>
          </a:p>
        </p:txBody>
      </p:sp>
      <p:sp>
        <p:nvSpPr>
          <p:cNvPr id="54" name="אליפסה 53"/>
          <p:cNvSpPr/>
          <p:nvPr/>
        </p:nvSpPr>
        <p:spPr>
          <a:xfrm>
            <a:off x="3029856" y="3430643"/>
            <a:ext cx="1329003" cy="10729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Northern Brigade Commander</a:t>
            </a:r>
            <a:endParaRPr lang="he-IL" sz="1100" dirty="0">
              <a:solidFill>
                <a:schemeClr val="tx1"/>
              </a:solidFill>
            </a:endParaRPr>
          </a:p>
        </p:txBody>
      </p:sp>
      <p:sp>
        <p:nvSpPr>
          <p:cNvPr id="37" name="כותרת 36"/>
          <p:cNvSpPr>
            <a:spLocks noGrp="1"/>
          </p:cNvSpPr>
          <p:nvPr>
            <p:ph type="title"/>
          </p:nvPr>
        </p:nvSpPr>
        <p:spPr>
          <a:xfrm>
            <a:off x="133703" y="243494"/>
            <a:ext cx="2812222" cy="318572"/>
          </a:xfrm>
        </p:spPr>
        <p:txBody>
          <a:bodyPr>
            <a:normAutofit fontScale="90000"/>
          </a:bodyPr>
          <a:lstStyle/>
          <a:p>
            <a:r>
              <a:rPr lang="en-US" sz="3200" b="1" u="sng" dirty="0"/>
              <a:t>Term Map</a:t>
            </a:r>
            <a:endParaRPr lang="he-IL" sz="3200" b="1" u="sng" dirty="0"/>
          </a:p>
        </p:txBody>
      </p:sp>
      <p:sp>
        <p:nvSpPr>
          <p:cNvPr id="57" name="מציין מיקום תוכן 56"/>
          <p:cNvSpPr>
            <a:spLocks noGrp="1"/>
          </p:cNvSpPr>
          <p:nvPr>
            <p:ph idx="1"/>
          </p:nvPr>
        </p:nvSpPr>
        <p:spPr>
          <a:xfrm>
            <a:off x="676934" y="4604991"/>
            <a:ext cx="2550055" cy="74607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pPr algn="ctr"/>
            <a:r>
              <a:rPr lang="en-US" sz="1600" dirty="0">
                <a:solidFill>
                  <a:schemeClr val="tx1"/>
                </a:solidFill>
              </a:rPr>
              <a:t>COGAT</a:t>
            </a:r>
            <a:endParaRPr lang="he-IL" sz="1600" dirty="0">
              <a:solidFill>
                <a:schemeClr val="tx1"/>
              </a:solidFill>
            </a:endParaRPr>
          </a:p>
        </p:txBody>
      </p:sp>
      <p:cxnSp>
        <p:nvCxnSpPr>
          <p:cNvPr id="59" name="מחבר חץ ישר 58"/>
          <p:cNvCxnSpPr>
            <a:stCxn id="45" idx="2"/>
            <a:endCxn id="44" idx="6"/>
          </p:cNvCxnSpPr>
          <p:nvPr/>
        </p:nvCxnSpPr>
        <p:spPr>
          <a:xfrm flipH="1">
            <a:off x="3530832" y="712061"/>
            <a:ext cx="1399373" cy="329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מחבר מעוקל 63"/>
          <p:cNvCxnSpPr/>
          <p:nvPr/>
        </p:nvCxnSpPr>
        <p:spPr>
          <a:xfrm>
            <a:off x="3703249" y="2677885"/>
            <a:ext cx="1547757" cy="1031533"/>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מלבן 64"/>
          <p:cNvSpPr/>
          <p:nvPr/>
        </p:nvSpPr>
        <p:spPr>
          <a:xfrm>
            <a:off x="4363476" y="2776417"/>
            <a:ext cx="56672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200" dirty="0"/>
              <a:t>3</a:t>
            </a:r>
            <a:r>
              <a:rPr lang="en-US" sz="1200" baseline="30000" dirty="0"/>
              <a:t>rd</a:t>
            </a:r>
            <a:r>
              <a:rPr lang="en-US" sz="1200" dirty="0"/>
              <a:t> Circle</a:t>
            </a:r>
            <a:endParaRPr lang="he-IL" sz="1200" dirty="0"/>
          </a:p>
        </p:txBody>
      </p:sp>
    </p:spTree>
    <p:extLst>
      <p:ext uri="{BB962C8B-B14F-4D97-AF65-F5344CB8AC3E}">
        <p14:creationId xmlns:p14="http://schemas.microsoft.com/office/powerpoint/2010/main" val="291971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6CC8AA54-7402-4D46-9093-302F00E2B646}"/>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Trends and Occurrences</a:t>
            </a:r>
            <a:endParaRPr lang="he-IL" b="1" u="sng" dirty="0"/>
          </a:p>
        </p:txBody>
      </p:sp>
      <p:sp>
        <p:nvSpPr>
          <p:cNvPr id="5" name="מציין מיקום תוכן 2">
            <a:extLst>
              <a:ext uri="{FF2B5EF4-FFF2-40B4-BE49-F238E27FC236}">
                <a16:creationId xmlns:a16="http://schemas.microsoft.com/office/drawing/2014/main" id="{0832D400-DF65-4656-8D7F-989FD35CC76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US" dirty="0"/>
              <a:t>This slide should explain the trends and occurrences reflected on the term map </a:t>
            </a:r>
            <a:endParaRPr lang="he-IL" dirty="0"/>
          </a:p>
        </p:txBody>
      </p:sp>
    </p:spTree>
    <p:extLst>
      <p:ext uri="{BB962C8B-B14F-4D97-AF65-F5344CB8AC3E}">
        <p14:creationId xmlns:p14="http://schemas.microsoft.com/office/powerpoint/2010/main" val="1187227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6CC8AA54-7402-4D46-9093-302F00E2B646}"/>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The “Middle” Concept </a:t>
            </a:r>
            <a:endParaRPr lang="he-IL" b="1" u="sng" dirty="0"/>
          </a:p>
        </p:txBody>
      </p:sp>
      <p:sp>
        <p:nvSpPr>
          <p:cNvPr id="5" name="מציין מיקום תוכן 2">
            <a:extLst>
              <a:ext uri="{FF2B5EF4-FFF2-40B4-BE49-F238E27FC236}">
                <a16:creationId xmlns:a16="http://schemas.microsoft.com/office/drawing/2014/main" id="{0832D400-DF65-4656-8D7F-989FD35CC76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US" dirty="0"/>
              <a:t>Explain the idea via the players </a:t>
            </a:r>
          </a:p>
          <a:p>
            <a:pPr algn="l" rtl="0"/>
            <a:r>
              <a:rPr lang="en-US" dirty="0"/>
              <a:t>Is there an architect or architects</a:t>
            </a:r>
            <a:endParaRPr lang="he-IL" dirty="0"/>
          </a:p>
        </p:txBody>
      </p:sp>
    </p:spTree>
    <p:extLst>
      <p:ext uri="{BB962C8B-B14F-4D97-AF65-F5344CB8AC3E}">
        <p14:creationId xmlns:p14="http://schemas.microsoft.com/office/powerpoint/2010/main" val="198773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6CEAF264-7FA2-40DF-8429-E500A7EB6C1E}"/>
              </a:ext>
            </a:extLst>
          </p:cNvPr>
          <p:cNvSpPr txBox="1">
            <a:spLocks/>
          </p:cNvSpPr>
          <p:nvPr/>
        </p:nvSpPr>
        <p:spPr>
          <a:xfrm>
            <a:off x="139700" y="500062"/>
            <a:ext cx="10515600" cy="1325563"/>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t>Tensions </a:t>
            </a:r>
            <a:endParaRPr lang="he-IL" b="1" u="sng" dirty="0"/>
          </a:p>
        </p:txBody>
      </p:sp>
      <p:sp>
        <p:nvSpPr>
          <p:cNvPr id="7" name="מציין מיקום תוכן 2">
            <a:extLst>
              <a:ext uri="{FF2B5EF4-FFF2-40B4-BE49-F238E27FC236}">
                <a16:creationId xmlns:a16="http://schemas.microsoft.com/office/drawing/2014/main" id="{6F83CA27-59A7-411E-9A6B-664086B6208E}"/>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US" dirty="0"/>
              <a:t>What where the tensions formed between the various levels </a:t>
            </a:r>
            <a:endParaRPr lang="he-IL" dirty="0"/>
          </a:p>
        </p:txBody>
      </p:sp>
    </p:spTree>
    <p:extLst>
      <p:ext uri="{BB962C8B-B14F-4D97-AF65-F5344CB8AC3E}">
        <p14:creationId xmlns:p14="http://schemas.microsoft.com/office/powerpoint/2010/main" val="1207337737"/>
      </p:ext>
    </p:extLst>
  </p:cSld>
  <p:clrMapOvr>
    <a:masterClrMapping/>
  </p:clrMapOvr>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3332</TotalTime>
  <Words>557</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Exercise no. 1: Clashes on the Israel-Gaza Fence</vt:lpstr>
      <vt:lpstr>Task – Timeframe </vt:lpstr>
      <vt:lpstr>Working Teams </vt:lpstr>
      <vt:lpstr>Guidelines </vt:lpstr>
      <vt:lpstr>Guidelines </vt:lpstr>
      <vt:lpstr>Term Map</vt:lpstr>
      <vt:lpstr>PowerPoint Presentation</vt:lpstr>
      <vt:lpstr>PowerPoint Presentation</vt:lpstr>
      <vt:lpstr>PowerPoint Presentation</vt:lpstr>
      <vt:lpstr>PowerPoint Presentation</vt:lpstr>
    </vt:vector>
  </TitlesOfParts>
  <Company>Israel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Administrator</dc:creator>
  <cp:lastModifiedBy>Laila</cp:lastModifiedBy>
  <cp:revision>41</cp:revision>
  <dcterms:created xsi:type="dcterms:W3CDTF">2019-12-07T14:31:54Z</dcterms:created>
  <dcterms:modified xsi:type="dcterms:W3CDTF">2019-12-11T13:22:07Z</dcterms:modified>
</cp:coreProperties>
</file>