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6" r:id="rId10"/>
    <p:sldId id="267" r:id="rId11"/>
    <p:sldId id="268" r:id="rId12"/>
    <p:sldId id="271" r:id="rId13"/>
    <p:sldId id="274" r:id="rId14"/>
    <p:sldId id="273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5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18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47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49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20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4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37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07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9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69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0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6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ט"ז/טבת/תשע"ח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5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8864" y="1700808"/>
            <a:ext cx="8229600" cy="1399032"/>
          </a:xfrm>
        </p:spPr>
        <p:txBody>
          <a:bodyPr>
            <a:normAutofit/>
          </a:bodyPr>
          <a:lstStyle/>
          <a:p>
            <a:pPr algn="ctr" rtl="1"/>
            <a:r>
              <a:rPr lang="en-US" sz="6600" b="1" dirty="0" smtClean="0"/>
              <a:t>Russia-Israel</a:t>
            </a:r>
            <a:endParaRPr lang="en-US" sz="6600" b="1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C61-F933-4A5A-9665-54DFCD12114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03 ינואר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utoShape 2" descr="data:image/jpeg;base64,/9j/4AAQSkZJRgABAQAAAQABAAD/2wCEAAkGBxQTEhQUEhQUFhUXFxQXFBQXFxcXFBQaFxwcFxwUFxcYHCggGBwlHxcXITEhJSksLi4uHB8zODMsNygtLiwBCgoKDg0OGhAQGiwkHyQsLCwsLCwsLCwsLCwsLCwsLCwsLCwsLCwsLCwsLCwsLCwsLCwsLCwsLCwsLCwsLCwsLP/AABEIAKgBLAMBEQACEQEDEQH/xAAbAAACAgMBAAAAAAAAAAAAAAACAwABBAUGB//EAEcQAAIBAgMDBwUKDQUBAAAAAAECAAMRBBIhBjFBBRNRYXGBsQdTkZLiFiIkcoOTobLB8BQVMjM0QkNSYmNzotEjJYLh8TX/xAAbAQADAAMBAQAAAAAAAAAAAAAAAQIDBQYEB//EAEURAAIAAwQDCggNBQEBAAAAAAABAgMRBAUhMQYSQRZRU2FxgZGiweETNXKCobHR4hQVIiQyQkNSY5KTwvAjNDZisvEz/9oADAMBAAIRAxEAPwDx8ToDxhZYCqGqRibCVIEthLS1hQTjCWheOhLjoM5uOhOsAViKqNpL1xkRMeEjMVS0S2+AnFUt6PHhCgKOmBMsAqRKdzAHFRFihHQWuM5v0QJ1gkWxMCW6ot0jBMi09IA4sSU1gKJltT4jhAFFsCy31gKtAWgNEZIAoguaup6tYUwFrUiRj0qGpJioZYo8EkU6QGmBxt0xFbCnBgCaIad98A1qABQDAqrZfNXhQWtQHEYew6omioJlWIUWiMjxLaAIAreBVaAstoDTBtEMUgiLY0CMhhDfAQxBGQ2MVdYyWxo0EZGbKym0B1QPN3iHrDESMhxVDECRgWMmoSa3HV4QJeFGS1haAVq6jqdICOhjiibKJgNEBgBRFiIBWqD6oySCICXFowo6gqx6IimkFYRk4sixAyNugCzJh2vmEEOYqUYLG3dAaxAAgVWgiqut4mZIXhQYRAioDjhAtb4Jp9EQ1EXTEYogqpgKEx8g6h9+qIy6zQD0rdMVClHUQDEZSMt4AnQrLAKmOm+SZXkPtKMZYgJhrAlmTSEpGKJhZLwJ1qDMmkZFcQub4wDW2Ey3gKtCxvgGwaF0jIbxFJoYinig1Op0jE8kNVSYENpFc3ANYArAqpdunugLIcqxmNspxAaZVIQQ4gaiHeOqIcMSyYAbh9MCqbRojIYRgIKhTsYJCjiqhVZd/bBlQMF7ARFKrMci8RlToGx4dUCUtoKj3oMBvOhFgDJm6IBTfJUHSDAIWJPVEZeUAvAaRERTu64A4olmLZCN8RaiTMZ9+6IyrIBViKbDECRyUwYyHFQelECVQxONsyEWMxNl5AN8BVbyKGthAbwxH7ozFmKDdERkpvl2gKoTDTrMZKzDp0oUFFGMNKOhCiMrk/Cmo6U1tmYgDoudN8w2ifBZ5UU2Z9GFNvkQ4JcU2NQQ5t0M5+Qtfz2G+eWeL40h4Gb+mz1KxPhIPzA/iI+fw3zyw+NFwM39Nj+BvhIPzC35DPGvhfnli+NFwM38jLVifCQfmMheRD57DfPLH8aLgZv6bMTsTf2kH5ivxGfPYX55YfGi4Gb+mx/AnwkH5gF5DN/z2F+eWHxouBm/psbsVV/9IPzDPxIdRz2G+eWHxouBm/psn4C+Eg/MJPIJ38/hfnli+M1wM39NmT4G+Eg/MX+Ij5/C/PLH8aLgZv6bF8CfCQfmBxXJRSmagei4UqGyVA1i17XA7DLk3lLmTVKcEcLabWtC1WlK58pEyxRwQOPWhaW865mpJJa/onvPPRKGg4DNv9MZj+iJqJe/3vEZIXSgsDWBewxqzdElmaFb5k0hpGYYsyiNYD2C3OsClkVV3QYQ5iGOo6t0kyrIFl1ufRAaeFES4AsIDxeLDapeMlQ0EtSioZFEY1MSTK2Mp2MZEVUZdECUjDHUybRmGpe4QFmwKhgVChlGmd8ERHEhtQaaxkQ54Ep0xaARROoRQRiqyt7dQENoZQji4gRRhXjJNhs6bYrD/wBVPGaq+/F0/wAiL1Htu/G1QcqMC2k2p4a4kgMFhAaLz6wFTA2PJXJNTEZ+aAORcx4dijrNjbsmvt952ewqBz4qazou1viW1nos1jm2jW8GslXu5Wa47xNgecrE8PCDHL2hMNICTxAbdEUszOwQvhMV8fDeNSam1eMLPyTf2GykYWWbyw9prk1M2xrnghjNaMlKoAF+iIrIU6C8RaboYxpWOsVDNrVRkodPojMLzEtviMiyBYQKQuoe6IqHAoD78YBUTV149MTMsOApoi0GHjJoXzkBapi0hpJM0TxHosoxtmTTp6xmKKLAzaJHGUjzR1FO9z1RFpURdGjcwSFHHRGTa0oxVqC8BoGluiQ4swa500gxwLHEugh1+mCCNobU0IjIhxRAYA0bLZw/CqH9VPGau+/F0/yIvUeu7185l8qNcJtDxm6xGztVaCYhffoyBmsPfU+0cR1+E0si/bPHbI7HH8mOF0VcouR7/E+apsJt2zIZEM+HFNVfF3GmqHSbo10KIg0gDPTfJ5RC4Utxd2JPZZQPoPpnyzTSbFFb1A8oYVTnq3/OI6644ErNrbW2cVtLhwmKrKN2ckdWazW+mfQLkmxTrvkxxZ6q9GHYc3eMCgtMaW/68TT4uhmZd4tr0d02bR5ZUerCzN5MwL1myU1LMb2/yTwA01nntVrk2SU5s6LVhX8ot98RcqRMnTFBLVWN2i5IbDOKbMGORWaw0F76Dp3b55brvKC8JDnwQtKrSrnht4uTHlM9qsrs0xS4nV0qXgadsHiet8N41JFp/v7P5M39hlkxVs03lh7TVovTNqeFsqoNYDhyBUWgN4h1V4iDJhexiX64jIgUEBthEQEmLqCIuETU6+MC4QVGvdbSIpiXNjc36ojIsVRAE9sCqA74h5EEAApiBUTH017ozFEzNQC0o88VakbvgCxBpjWA4sjOQWEo8zdWLYwKQF9R1xF7AlThAlvaP5ndKoYtcitvA9MQ2trI1OFAURWSAaxs9nE+FUP6qeImsvvxdP8AIi9R67vi+dS+VGuCzaHjbPWOQaypg6DOQFyICTuFzYX7yJ8cvqTMnXtOglqsWs3RZ4KvqR3VgjhhskDiyojjdttnRQYVaQ/0nNmUbkbfp0Kfo3dE7XRa+3bZbs851mQrP70PtW3fwe+aG97ApEXhZa+S/Q/YcyEnXGjcR6b5PT8Et0VHH0KftnyrTSGl4p78EPra7Dr7jirZednEbUG+Lrn+Mj0WH2Tv7ih1btkL/VenE5y8oq2qOm+azIzlQgLMSFUcSToJsps2CVA5kbokqt8SPLJlxRxqBZs9U2e5Mp4SmlO45yoffNxdgCxA/hAB/wDTPj973jaL1mxzkn4ODJbIU2km+Nun/iO4slll2SFQfWfp29COP8oLfCx0c2niZ3Wh3i3zouw52/V855l2mtwLA4XE/Hw/jUm1tPjCz+TN/YeWSmrJN5Ye01RtNqeHEB1sYik6oAGBTQ2+kZG0xqkkzQjUSMxuIjjTxgCeJi1OySZ4S1XjATewXbfAqot7RFqoOQcYFVayEstojInUXbtiKqSkYBEhqva0ZDhqZCNGYmkNapoIyFDiMw41vGiJjwoZJEZhQLXgNUKK9MB1Doi/ZBEx4F1ql4MUENCsNvI6YIczKpkFYzFUloAZ+zo+FUP6qeImrvvxdP8AIi9R7rv/ALqXyo1pE2h40z0LEf8Ax/kV+sJ81s/+U+e/+WdfF4r81Ddnqn4bgGpvqwBpknpXVH+r3gzFfMr4mvqGfLVIW1HTieEa9dN5NDssStticuLPLnWT9R52x3jj4T6fVNVRx2q08T0HybvehUH80n0qv+J8y04h+dyot+D1RP2nW3A/6ES/27EcHy618RXJ41av1jO/uyDUsUmHegh/5Rz1rdbRG/8AZ+s3/k2wYeq9Qj82tl+M9xf0BvTOb0ztrlWSGRC8Y3jyQ4+tr0m1uSzqKc5j+qvS+6pscNyia3K6gH3lPnUQditmPe1+4CeOddysejETa+VHqRRc8SouZemp6lanOvJLZDVLox9JqfKSD+Fi3m08Wmz0O8Wryouw8F9U+E8y7TU4HTCYr4+G8ak2tp8YWfyZv7DzycbLN5Ye01wabU19Ay0ZKQvm4qF6xTGAJFFdIDriRn00gChxxAU9cRTI46IAhZWBVRZERaYspEVUp007hAaaqJZYjImQIYA2jGRojM0PAjMQ+lGY4gn6oErjMqkLSkYYnUcIzGCavRFUrVIuvZATwMpLSjC6mPWMTMsJVJrGCHEqozeEo820GoNNIilmZmzjfC6H9VPETV334un+RF6j33evnMvlRg5rTaHhpU9CxJ/2f5JPrCfNbP8A5T57/wCWdfF4r81Gv8mFbWut/NsB6wPiJstP5NYJEzjiXTR9jPPcEWMcPJ2nMcuJkxNdeipUt2FiR9BnU3VN8LYpMe/BD6kaS2was+Nf7P1nZ+TQ/wCnWH8SfSP+pw+nS/qyXxRetG9uB/04+U4Tlg/6tTrd/rGd/ZlSRAv9V6kc/NdZsfK/Wd35OKeTDVGPnD6FVf8AJnzvTNuZbpUlfdXTFE/Yjprkws8Ub336Ejm9h2Jx9MneecJ71YzsNLYVDc8yFZLUXWRqbpicVsTfH6mZvlEW+KH9NPFp4dDfFi8qLsFfjpauZdpqMInwXE/Hw3jUm1tXjCz+TN/YYJD+aTeWHtNM4m0PIilc3MQ2lQNWjJaDYwJSBprffu8YDidBdVYmVCxdrQLzIzQBIoNAdAbxDKgMI6CAs2IyRGTWIUH3MAqzX0V7ZKPVGzJK2tGYq1HUo0Y4hiJGQ4h4cL1mMxariB5wmBWqkTLrAVRyGMhocojMbYuvEy4BURZmUTeUjzx4BuukZKeJk7OrbF4fX9qmnfNTffi6f5EXqNjd7+cwcqMALNqeKp6PiR/tHyS/WE+a2f8Aynz3/wAs6yLxX5qNB5OntimH71JvoKn7DOj04la13QxfdjXpTXsNdcUdLQ1vrtRhba0bY2t15GHeq/beejRiZ4S65T3qroifYee94dW1xcdPUdV5N6JFCox/WqWHYqj7SZyGnE1RWuXL3oa9LfsNzcMNJEUW++w4nl3D2xFVSN1V/QSSPotPoF2TVOscmNbYIfVj6Tm7XC5domLjfrO25HPN8lO3E067d/vgPATgrz+caSQS96KWvU32nS2H+ndri4ou05XYP9MpdlT6hnY6X+KZvLD/ANI1F0f3cPP6mbPygD4T8mniZ4NDfFnnRdhN+/3fMu00+C/RMT8fDeNSbS0+MLP5M39hgkf2s3lh7TUVFvNozxwugHN6woVrYFuICQpX6Ii2g1fTWMlrEvNoYBTEUdYi1gUVtAK1AURFMloDqCG9MAoLqVIFwwlCIZRgB0eH2HI058fN+1ON3WpfY9b3TqY7hrj4T0d4/wBw58+Pm/ai3Xrget7pj+IfxPR3hrsT/PHqe1DdeuA6/ukvR98J6O8YdjG88Pm/ahuxXA9b3Sdz34no7yDYgn9uPU9qJ6YrgOv7obn6faejvD9xB88PU9qLdkuA6/ui3P8A4nV7xnuJJ/bD1PahuzXAdf3SNz34nV7xqbEnzw9T2ot2q4Dr+6S9HvxOr3jH2Nt+2Hqe1Hu1T+w6/ukrRx8J1e8U2xh88PU9qG7RcB1/dKWjv4nV7wfcUfPD1PahuzXAdf3R7nnwnV7x1DY0j9sPU9qG7VL7Dr+6RHo5X7Tq95kDYw+e/s9qLduuA6/umPc2+F6veM5P2U5utTqc7fLUQ2yWvYjS+aeW3aWq02aZJ8DTWharrVpVeSeiz3E5EyGZ4StHXLvOLtun0Q5M9FxA/wBo+ST6wnzWz/5T57/5Z10XivzUYmw3IWQDF1Gy6MUGgGUixdieHEeme7S++/CxO7JEOs6rWebrVNQwpbd/ooee57DqJWmN0ww5N9ml24xVKpiA9Jg45tQSu64LDwtNxorZrRZrD4KfA4XrOie80u2pr74mwTZ6iluqoumrO82fwooYaijaEgXv++/vsvpNu6fO75nx2+8J0yWqpV/LDhXkwrznS2KBWezwQRYe17DhvKLhDTxIqDdUUG/8S2U/Rl9M7vQ62eGsHgnnLbXM8V6armNDfVnUM/X2RL0rD2HTchtQxGCTDCqMxpKHCkB1vYnQ9ZnL3m7ZYL1it8UrDXeq3k9ixW+stpuLL4GfZVIUWOrjTM5vZ3kx8NymlJ9bByrDcwKNZgPvqDOqvu8ZV4aPx2iXk9Wq3mooar+ZqjNXYrNFZ7eoIuPnVGN8oP6T8mniY9DfFnnRdh5L9/u1yLtMPZ3A89RxFPNlu2HOa193OcLiZL+vD4BaJE/V1sJipWmeptozJddl+Ey5kutPo8e+ZXuL/nD1Pamr3argOv7p7tzr4Tq95DsX/O/s9qG7VcB1/dDc6+E6veBW2KPnh6ntR7tE/sOv7pUOjv4nV7xVPYs+eHqe1Ddml9h1/dKi0efCdXvCfYw7ue/s9qC0zT+w6/uiWjv4nV7wBsWfPf2e1HuyXAdf3Stz34nV7yxsSfPj1Pai3ZrgOv7obnvxPR3lDY4+eHqe1HuyXAdf3Q3OfiejvL9xf84ep7UN2a4Dr+6Lc8+E6veLfYg+eHzftRbslwHX90taP0+09HeKGxJ41v7Paj3YLgev7pW598J6O8H3Dm/58ep7UN2C4Hre6P4g/E9HeCdij58ep7Ue69cD1vdHuf8AxPR3l+4j+cPU9qG69cB1vdD4gfCejvOrp75xjOlZkAXmPIgBllVHUagkMlhgRCLiENQSWSwqj2iSqCVRKmUymHaIRd4hBLBgzIUzEzGLU++X4y+Il7BxZHlA3Cfdj5iepcmYpKeApvVF0FNcwtm423cdbT5HeFnn2i/JkqzukbidHWmzf2YHcWWOCXYYYpmSSqK2iBxGAJwwLAhGVVFiVBBKgDiLbuq0q52rvvjVtrpEnEm28omvpV3nv8dWK3J2ixf0ca0dFvb3ccPspySa2JVWUhU9/UuDuB0U36TYW6L9E72/7zhsdhimQP5UXyYeV7eZY8tN8567rG51oSiWCxfs5zodvOWSKtKlTOtMiqx6H/VHcNf+Qmk0KuiGKzzbROWExOBeT9bpeHMe+/LW4ZkEuDOF63Ps/nGbHaLCrjsEtWnqwAqKOOmj0+3f3gTS3RMiua94rLO+i3qt8uMEXq5E2e22wq2WNTIM1iu1fzaclsdgKrYqk6K2VSSz2OUCxBF+k7rdc7DSa1WeVYJkua1rRKih21rg6cWdTS3RJmR2iGKFYLN7D0I8oUPwpaJtz5W4OW5AsTbNw0B06+ufNoLvtru6O1QuklOjVXi6pV1cnjTHi4jqY7RKU9S/rU/mJxflC/Svk08TPoOhvixeVF2HLX5/dcy7Rmwq6Vu2j4VJ4NNcpHn/ALD3aOPGZzdp1InBnVAs0EgSKEYy1QcINhUpxBAhaDW0psphZYqiqC6xpgmABGUUWjoFCQAXaUUJKi+7pl1KBy3jqMlM2HX3QaqwY6nV6pDhJaGb5ORIN4xjUMlolhERVEMQyGSy6p0hCCFJvlPIp5DssipBTCNDKWNgZAOkxbSBQPvl+MviJkWQ3keSipPuZ80cJ6Nif/kfJJ9YT5tZ/wDKPPf/ACzrYvFfmo5XZ3aqphRltnp3vkJsVJ3lTw7PCdjfmjVnvR+ErqTFhrJVquNbeJ1TNNYbymWX5NKw729yHpNDlRDhxiHuiFQxvqQCbDdv4emfK511Tobe7BKevEnRUwTdKvPLuOqhtUHgVPiwVKmk5T2Vo4orXo1Muc3dgcyuOJFzo30dU6G79KbZdcMVktUuuoqQp/JcL2J78PHntqzW2i65Nramy4s89te82vJrYbDMuFptZzdslyzE2uSx3KSBe2nUJpbw+MbygivGfDWBUWtRJJVoktro3SuPGz2yFZ7M1Z4Hi8aZmv2o2pOGY01p3fKCGY+9ANxfKNTqD0Tb6PaLQXlKVpmzaQ1acKWOHG8uhnivC9HZo/Bww40z2HHbIYlqnKKO7FmbnCxPE5GnX6TyJdnuSOVKVIYdRJecv5xmtuuZFMtiijdW6+pmV5QH+F/Jp4meXQ7xavKi7Cb9XznmXaZmwputbto+FSeDTX6Mjz/2Hp0cwimc3adK+hnCLI6xZC98eQwwIhBRCAYykMAJrHUqo4mQQCwjQ0KllFWgMDJKqOoJBjAAj7/9R1GDmv0fRHQdBdMffplMpj8sipFQyJIi8sKhUILJbFUNYmSyQAZaSIRm17xMlMC6GZMJiKsIAUVEdR1JmhQKAp+Uvxk8RHsfIwiyPJAJ9zPmh6vyXgRX5Op0iSA9JRcbxrf7J8lt1udhv2ZaEquGJ4ZbKdp2ciSp1hhlt0qkaweTyn55/VWbnd/N4BfmfsPE7hl/fZ0GL5HV8KMNmIULTXMAL+8sd3XlnM2W+YpF5O8NRNtxOlfvV28VTZTbEplmUiuFEq8n/hOQORhhUZA7OpbMLgC2lja3YIX5fPxpNhmuWoWlTB1rtXRiFisassLgUVUYGE2SVMV+E867NmdiCBY5gRa/fNladK3Ou92FSUodVQ1q8KUxy4jBLuxQT/D67bq30h7RbMLinDs7KQoWwAN7Enj2zHcek8y65EUmGWoqxa1W6bEt7iHbLrgtUxRuKlFQw+RdjFw9ZaoquxXNoVABzAj7Z6L10umXhZYrPFKUOtTGreTT3uILLdUFnmKYom6HNeUMfC/k08TOo0O8Wryouw0t+f3PMu0ydg2sK1/3qPhUng00ykef+w9ej2czm7Tq33zhFkdSgYAS0YFgxAARraPYPYGqxNiqURGhg5rR0CgRN5OQshZllAxjBYwQ0JY79ZaKEsuvHutLTKTDpaCKLMTzGIJLExwkEFhoUChamJiYy0kRRjAJXiaFQSPyjK2F7BxeTQigYMkRIAMkiFstrEcCDbpsb/ZKTrgwrVHmnLeBNGs6cASUPBkbVT6PpvPst2WyG2WWCcs2qPiiWDXT6MT59bJDkTooHv4cmwXRxLgWDsANwDG09jky26uFdCPL4WYsFE+kurj3A/Lf1j/mLwEr7i6EVDNmt/SfSzvdka/4TgWpFjnUNTLX98L3KP08f7TPml/y3dt7wWqGH5LaipsdMIl/N86y75nwmyOW3iqr2P8Am8TYAVFGISrmzK6qQTexAN7TPptFJmfBpkmmrFC2mlmnQi5VHCpkMytU9pj7FYWo1evWYtkVnRASSCxOpA6h9aevS62SZVik2WBLWiUMUVEsElh0v1GO65McU+ObE3RNpcteztNBtXyk1XEVGR2Cqcq2JAIXQnTrue+dDcN2w2a75cEyFazWs6ra8acyojT3jbYo7TFqRYZLmOeGJqDfUf1m/wAzbfB5X3F0IwOfMeUT6S2cnViSekkkzLDDDCqQqhhjjiidW6nbbF4MpRzsLGqwYfEQFVPeWb0T51pbbIZtphkwv6Co/Kio2uZJdJ1txWdwSnG/repfxnRMNbzkTelZIVCpd/8AqAAkxjFgWaVsHsHsbSEqk5iGMtFootHQKEvACBoUCgsmMYonSXtL2gsOGpjQIBm1/wDI0hoXSMuIpj0a0xtVIaGB5NBUDOsnIQymImSwryREjAggBVtTDYMhgBamJiYwCSSGsTEy80KBQ1/LnJCV1yuDp+S62zpxsL6ML/qn0iba6b4n2CNuDFPOF5P2Pj6Uzw2ywS7VD8rPYzkMbszWpglAKqjigOYdtM694uOufQLDpLYrTSGJ6kW9FlzRZdNHxHKWq57RJdUtZcWfQc/UOpm/NelQ22zfLbYasHFyh97UX95errG8d44zU31dUF5WZynhEsYXvP2PJ9OaPZYbW7LN1tjzX82nq2Aek4NalYioFuw/Wy6C/WN2uuluE+Q2yG0yGrLPqtStE9lcXTiee9tWZ2cmKXMXhZf1tu+c/tRy2mGpnD0LCoQb2/ZhtSxP7xv2636L9Ro/c868bR8OtdXAqUr9ZrBLyVTkwottNPedvgs0vwEn6T3tle19/L5/mn045ChMNydUrEikjMeJG4drHRe+eS12yz2WHWnxqFceb5Fm+ZHss8ibOdJcLZ0fJWyoU3rkORuprfJ/yfj2L6Zx146WNwuCyKn+zz5oe2L8p0NkuHFRTnzLt7uk6xV49m7QADQADgButOHiicTq/wCd50kMKhVEWZIy7xABeUMowAF2vGkNIgaOgUBAjGU0ENC88qg6Fq+og0DRTkXMECEnSXmULL9dpVCqBKwiaYhCmZGWOUyGSwryaCGq8loloaDJoSGWk0JoCWjoVQvNEIEno3xjGFYqk1JaIBitE0JoOm2slolg8e+PYMNpKECUlJga7lHkenWvzqAn9/8AJqeuN/8AyBm1sN82qx08FHh914w9GzzWjx2mwSLQvlLHfWf85anN8obHuutFs4/dayv3H8lvSD1TsrBpbZ5tIbQtR76xh9q6GuM521XJNgxlPWW9k/Z/MjX4PlLEYQui5kLAhlYEWJ3OAdzDpm5td32K84YJkaUaTqmnWvFVZp7Ua6RarRZHFCqqux+vlK5N5Jr1jmC+9JuajnKpJ4hjqx7LmO2XvY7CtWZEqr6sOL6FkuWiFJsE+1OsK53l38x1OB2XpJY1L1D13Wn6o983eR2TjLfpdaJtYbOtRb+cXsXQ+U39kuCVBjNes97Je3+ZG3RAABoANygAKOxRoJy82dMmxOONtt5tur6Xib+CVDLh1YVRBM8xpGShYfQRUxChTmNIaBLQoFCiYxkcwQICUMaokNksS51lrIpZFM8aQ0hGaXQqgxRJYim4wQISzXmRKhYoiUiiEHhDAWACGNlMNTEyWGZIi80KAZCPMbRDQwNJoTQgEAAJlDGUemTFvCY4tcSKUIKMBgXuZQx6zGyAjEhFMY0MB6moH3tGlhUaW0Yz3kpUJSoKap0y0iqC61NWtmVSBqoZVYL1rmBt3TPJtM6TXwcbhrnRtV5aUqYplnlzPpwp030MRtddT07z/wCTBEZNVLIpqhgkUkDeMZYgIJhJQirxgDGUURACqhjQ0BeUMZzmknVJoJqPLSLSAYxoaEX+yZKFDRU1kauAqBZ4qE0MZm38JlSMgIeOg6A3jGAsbGMBksQQiEWxvEhDEMlksMNFQVBqVdJDhJaLUwANWktCaIHjoFAs0mgqFBo6DCot0xRIUSLepv74lCJIXTfdKaKaDI49MXEIteqDExmUMPtkVcIqtGMCZlLGo8loloFjGMq8AI0ECBq1Y4YRqEukYogZIAA1SUoRpAM8aQ0imeOg6E5zQQpiFAWeNIEgGeNIpIWXlpDoDfWFBhrviYgWIjVRgCUMFjGhoWDKGGrSWhUGIZLRLCU6xNAFmioKhA14UCgStE0IcryGiWhmbSTQmgIMYwjEIAtKoMtGiaBoKpuiWYkCTGMYr6SWsSaDhT0kVxJriUr2g1UGqi6x4yod4qHeBVpTQ6F3iEQGAC2eUkUkAzykh0DRpLQmiGpDVCguo0pIpAShgk6xjDJ0k0xJ2i9TKwKIIAAzSkhlEwSAgaFAoCzSkhorNCgwWN40gAlDIIgCDRUALNFQVAiYhFq8GgoNDiRRk0DFSTqk0GFoqCoDeMZA0VAKJjoAwtJoTQIP2RUCgurKQ0EhiYMOmQCSN/GS8cyXiUzRpDoFn0tFTaKm0UzSkiqBXiEKZ5dCqFZ46DoXEImeFAoRYMCEQAG8YwC0qg6BXiEEsTAhMQCWWWmUmC++UshoBo0MCUMsmIRUY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6" descr="http://www.obshestvo-iras.org/russian-israel-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01" y="3212976"/>
            <a:ext cx="356970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4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pPr algn="ctr" rtl="1">
              <a:defRPr/>
            </a:pPr>
            <a:r>
              <a:rPr lang="en-US" dirty="0" smtClean="0"/>
              <a:t>Jews In Russia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449288"/>
            <a:ext cx="8229600" cy="457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b="1" dirty="0" smtClean="0"/>
              <a:t>There is no anti-Semitism of the state</a:t>
            </a:r>
          </a:p>
          <a:p>
            <a:pPr>
              <a:defRPr/>
            </a:pPr>
            <a:r>
              <a:rPr lang="en-US" sz="2000" b="1" dirty="0" smtClean="0"/>
              <a:t>Philo</a:t>
            </a:r>
            <a:r>
              <a:rPr lang="en-US" sz="2000" b="1" dirty="0"/>
              <a:t>-Semitism</a:t>
            </a:r>
            <a:r>
              <a:rPr lang="en-US" sz="1800" dirty="0" smtClean="0"/>
              <a:t> gradually replaces anti-Semitism</a:t>
            </a:r>
          </a:p>
          <a:p>
            <a:pPr lvl="1">
              <a:defRPr/>
            </a:pPr>
            <a:r>
              <a:rPr lang="en-US" sz="1600" dirty="0" smtClean="0"/>
              <a:t>Church:</a:t>
            </a:r>
            <a:r>
              <a:rPr lang="en-US" sz="1400" dirty="0" smtClean="0"/>
              <a:t> still in development in this context</a:t>
            </a:r>
          </a:p>
          <a:p>
            <a:pPr>
              <a:defRPr/>
            </a:pPr>
            <a:r>
              <a:rPr lang="en-US" sz="2000" b="1" dirty="0" smtClean="0"/>
              <a:t>Jewish communities </a:t>
            </a:r>
            <a:r>
              <a:rPr lang="en-US" sz="1800" dirty="0" smtClean="0"/>
              <a:t>can develop freely</a:t>
            </a:r>
          </a:p>
          <a:p>
            <a:pPr>
              <a:defRPr/>
            </a:pPr>
            <a:r>
              <a:rPr lang="en-US" sz="2000" b="1" dirty="0" smtClean="0"/>
              <a:t>Free Aliya </a:t>
            </a:r>
            <a:r>
              <a:rPr lang="en-US" sz="1800" dirty="0" smtClean="0"/>
              <a:t>from FSU about 50% of the total Aliya</a:t>
            </a:r>
          </a:p>
          <a:p>
            <a:pPr>
              <a:defRPr/>
            </a:pPr>
            <a:r>
              <a:rPr lang="en-US" sz="2000" b="1" dirty="0" smtClean="0"/>
              <a:t>In the elite </a:t>
            </a:r>
            <a:r>
              <a:rPr lang="en-US" sz="1800" dirty="0" smtClean="0"/>
              <a:t>- Jewish roots</a:t>
            </a:r>
          </a:p>
          <a:p>
            <a:pPr>
              <a:defRPr/>
            </a:pPr>
            <a:r>
              <a:rPr lang="en-US" sz="2400" b="1" dirty="0" smtClean="0"/>
              <a:t>Putin</a:t>
            </a:r>
            <a:r>
              <a:rPr lang="en-US" sz="1800" dirty="0" smtClean="0"/>
              <a:t> shows warmth for Jews</a:t>
            </a:r>
          </a:p>
          <a:p>
            <a:pPr>
              <a:defRPr/>
            </a:pPr>
            <a:endParaRPr lang="en-US" sz="1800" dirty="0" smtClean="0"/>
          </a:p>
          <a:p>
            <a:pPr marL="0" indent="0">
              <a:buNone/>
              <a:defRPr/>
            </a:pPr>
            <a:r>
              <a:rPr lang="en-US" sz="2000" b="1" dirty="0" smtClean="0"/>
              <a:t>Challenges</a:t>
            </a:r>
          </a:p>
          <a:p>
            <a:pPr>
              <a:defRPr/>
            </a:pPr>
            <a:r>
              <a:rPr lang="en-US" sz="2000" b="1" dirty="0" smtClean="0"/>
              <a:t>Continued immigration</a:t>
            </a:r>
          </a:p>
          <a:p>
            <a:pPr>
              <a:defRPr/>
            </a:pPr>
            <a:r>
              <a:rPr lang="en-US" sz="2000" b="1" dirty="0" smtClean="0"/>
              <a:t>Strengthening of Jewish identity</a:t>
            </a:r>
          </a:p>
          <a:p>
            <a:pPr>
              <a:defRPr/>
            </a:pPr>
            <a:r>
              <a:rPr lang="en-US" sz="2000" b="1" dirty="0" smtClean="0"/>
              <a:t>Anti-Semitism</a:t>
            </a:r>
            <a:endParaRPr lang="he-IL" sz="2000" b="1" dirty="0" smtClean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1F007-4F58-4510-98BF-8F861FD6CCAA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 ינואר 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4606BF1-7699-408A-BEDA-C12ECAE9307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605" name="Picture 56" descr="http://www.geschichteinchronologie.ch/SU/EncJud_Birobidzhan-d/028-Medwedew-in-Birobidschan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" y="116631"/>
            <a:ext cx="1786814" cy="120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6" name="Picture 58" descr="http://3rm.info/uploads/posts/2010-12/1291967889_put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1"/>
            <a:ext cx="1431159" cy="127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מציין מיקום תוכן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690415"/>
              </p:ext>
            </p:extLst>
          </p:nvPr>
        </p:nvGraphicFramePr>
        <p:xfrm>
          <a:off x="6061248" y="1694400"/>
          <a:ext cx="2831232" cy="451297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43744"/>
                <a:gridCol w="943744"/>
                <a:gridCol w="943744"/>
              </a:tblGrid>
              <a:tr h="696258">
                <a:tc>
                  <a:txBody>
                    <a:bodyPr/>
                    <a:lstStyle/>
                    <a:p>
                      <a:pPr rtl="1"/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 err="1" smtClean="0"/>
                        <a:t>Olim</a:t>
                      </a:r>
                      <a:r>
                        <a:rPr lang="en-US" sz="1400" b="1" baseline="0" dirty="0" smtClean="0"/>
                        <a:t> from FSU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/>
                        <a:t>% of total</a:t>
                      </a:r>
                      <a:endParaRPr lang="he-IL" sz="1400" dirty="0"/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r>
                        <a:rPr lang="he-IL" sz="1400" b="1" dirty="0" smtClean="0"/>
                        <a:t>2003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12,600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51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2004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10,400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46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2005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9,500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41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2006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7,800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37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2007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6,700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34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2008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5,600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36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2009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7,000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42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2010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/>
                        <a:t>7,300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39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2320">
                <a:tc>
                  <a:txBody>
                    <a:bodyPr/>
                    <a:lstStyle/>
                    <a:p>
                      <a:pPr rtl="1"/>
                      <a:r>
                        <a:rPr lang="he-IL" sz="1400" b="1" dirty="0" smtClean="0"/>
                        <a:t>2011</a:t>
                      </a:r>
                      <a:endParaRPr lang="he-I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7,500</a:t>
                      </a:r>
                      <a:endParaRPr lang="he-IL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effectLst/>
                        </a:rPr>
                        <a:t>39</a:t>
                      </a:r>
                      <a:endParaRPr lang="he-IL" sz="1400" b="1" dirty="0">
                        <a:effectLst/>
                      </a:endParaRPr>
                    </a:p>
                  </a:txBody>
                  <a:tcPr/>
                </a:tc>
              </a:tr>
              <a:tr h="319118"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 smtClean="0"/>
                        <a:t>2012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7,500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effectLst/>
                        </a:rPr>
                        <a:t>40</a:t>
                      </a:r>
                      <a:endParaRPr lang="he-IL" sz="1600" b="1" dirty="0">
                        <a:effectLst/>
                      </a:endParaRPr>
                    </a:p>
                  </a:txBody>
                  <a:tcPr/>
                </a:tc>
              </a:tr>
              <a:tr h="319118"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 smtClean="0"/>
                        <a:t>2013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7,600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effectLst/>
                        </a:rPr>
                        <a:t>40</a:t>
                      </a:r>
                      <a:endParaRPr lang="he-IL" sz="1600" b="1" dirty="0">
                        <a:effectLst/>
                      </a:endParaRPr>
                    </a:p>
                  </a:txBody>
                  <a:tcPr/>
                </a:tc>
              </a:tr>
              <a:tr h="319118">
                <a:tc>
                  <a:txBody>
                    <a:bodyPr/>
                    <a:lstStyle/>
                    <a:p>
                      <a:pPr rtl="1"/>
                      <a:r>
                        <a:rPr lang="en-US" sz="1600" b="1" dirty="0" smtClean="0"/>
                        <a:t>2014</a:t>
                      </a:r>
                      <a:endParaRPr lang="he-I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12,000</a:t>
                      </a:r>
                      <a:endParaRPr lang="he-I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b="1" dirty="0" smtClean="0">
                          <a:effectLst/>
                        </a:rPr>
                        <a:t>45</a:t>
                      </a:r>
                      <a:endParaRPr lang="he-IL" sz="1600" b="1" dirty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8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Russian Speaking Jews</a:t>
            </a:r>
            <a:endParaRPr lang="he-IL" sz="32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340768"/>
            <a:ext cx="7067128" cy="4176464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000" dirty="0" smtClean="0"/>
              <a:t>A </a:t>
            </a:r>
            <a:r>
              <a:rPr lang="en-US" sz="2000" i="1" dirty="0" smtClean="0"/>
              <a:t>transnational community </a:t>
            </a:r>
            <a:r>
              <a:rPr lang="en-US" sz="2000" dirty="0" smtClean="0"/>
              <a:t>- </a:t>
            </a:r>
            <a:r>
              <a:rPr lang="en-US" sz="1700" dirty="0" smtClean="0"/>
              <a:t>"draws on social connections and on the shared experiences in the Soviet Union, the recognition of the value of Russian culture and language, a tendency toward intellectualism and professionalism and the need to adapt values, beliefs and lifestyles from the past to a different reality."</a:t>
            </a:r>
          </a:p>
          <a:p>
            <a:pPr>
              <a:defRPr/>
            </a:pPr>
            <a:r>
              <a:rPr lang="en-US" sz="2000" dirty="0" smtClean="0"/>
              <a:t>The former USSR - up to 1,500,000</a:t>
            </a:r>
          </a:p>
          <a:p>
            <a:pPr>
              <a:defRPr/>
            </a:pPr>
            <a:r>
              <a:rPr lang="en-US" sz="2000" dirty="0" smtClean="0"/>
              <a:t>Israel - 1,200,000</a:t>
            </a:r>
          </a:p>
          <a:p>
            <a:pPr>
              <a:defRPr/>
            </a:pPr>
            <a:r>
              <a:rPr lang="en-US" sz="2000" dirty="0" smtClean="0"/>
              <a:t>USA - 800,000</a:t>
            </a:r>
          </a:p>
          <a:p>
            <a:pPr>
              <a:defRPr/>
            </a:pPr>
            <a:r>
              <a:rPr lang="en-US" sz="2000" dirty="0" smtClean="0"/>
              <a:t>Germany - 250,000</a:t>
            </a:r>
          </a:p>
          <a:p>
            <a:pPr>
              <a:defRPr/>
            </a:pPr>
            <a:r>
              <a:rPr lang="en-US" sz="2000" dirty="0" smtClean="0"/>
              <a:t>Canada - 70,000</a:t>
            </a:r>
          </a:p>
          <a:p>
            <a:pPr>
              <a:defRPr/>
            </a:pPr>
            <a:r>
              <a:rPr lang="en-US" sz="2000" dirty="0" smtClean="0"/>
              <a:t>Australia - 50,000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In general</a:t>
            </a:r>
          </a:p>
          <a:p>
            <a:pPr lvl="1">
              <a:defRPr/>
            </a:pPr>
            <a:r>
              <a:rPr lang="en-US" sz="1600" dirty="0" smtClean="0"/>
              <a:t>Not part of existing Jewish organizations</a:t>
            </a:r>
          </a:p>
          <a:p>
            <a:pPr lvl="1">
              <a:defRPr/>
            </a:pPr>
            <a:r>
              <a:rPr lang="en-US" sz="1600" dirty="0" smtClean="0"/>
              <a:t>Desire for a close relationship with Israel</a:t>
            </a:r>
          </a:p>
          <a:p>
            <a:pPr lvl="1">
              <a:defRPr/>
            </a:pPr>
            <a:r>
              <a:rPr lang="en-US" sz="1600" dirty="0" smtClean="0"/>
              <a:t>A desire for close contacts with Jews in the FSU</a:t>
            </a:r>
            <a:endParaRPr lang="he-IL" sz="1600" dirty="0" smtClean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E7E140-46C8-4660-8363-04D473F6201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 ינואר 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4D63E32-5590-4EDA-A73E-C1C04DC76ED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583" name="Picture 8" descr="http://cdn1.tabletmag.com/wp-content/files_mf/1291671417demographics_380px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753761" cy="184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57449" y="5733256"/>
            <a:ext cx="6310895" cy="400110"/>
          </a:xfrm>
          <a:prstGeom prst="rect">
            <a:avLst/>
          </a:prstGeom>
          <a:solidFill>
            <a:srgbClr val="FFC000">
              <a:alpha val="5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Russian Speaking Jews In The World: Up To 4 Million 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1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en-US" dirty="0" err="1" smtClean="0"/>
              <a:t>WWll</a:t>
            </a:r>
            <a:r>
              <a:rPr lang="en-US" dirty="0" smtClean="0"/>
              <a:t> And The Holocaust 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556792"/>
            <a:ext cx="5760640" cy="2808312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Jewish soldiers in the Red Army</a:t>
            </a:r>
          </a:p>
          <a:p>
            <a:pPr lvl="1"/>
            <a:r>
              <a:rPr lang="en-US" sz="2700" dirty="0" smtClean="0"/>
              <a:t>500,000 soldiers </a:t>
            </a:r>
            <a:r>
              <a:rPr lang="en-US" sz="2300" dirty="0" smtClean="0"/>
              <a:t>(about 40% of the Jewish soldiers)</a:t>
            </a:r>
          </a:p>
          <a:p>
            <a:pPr lvl="1"/>
            <a:r>
              <a:rPr lang="en-US" sz="2700" dirty="0" smtClean="0"/>
              <a:t>200,000 killed </a:t>
            </a:r>
            <a:r>
              <a:rPr lang="en-US" sz="2300" dirty="0"/>
              <a:t>(about 80% of the Jewish soldiers)</a:t>
            </a:r>
          </a:p>
          <a:p>
            <a:pPr lvl="1"/>
            <a:r>
              <a:rPr lang="en-US" sz="2700" dirty="0" smtClean="0"/>
              <a:t>The largest Jewish army ever</a:t>
            </a:r>
          </a:p>
          <a:p>
            <a:r>
              <a:rPr lang="en-US" sz="3100" dirty="0" smtClean="0"/>
              <a:t>The liberation of the death camps</a:t>
            </a:r>
          </a:p>
          <a:p>
            <a:pPr lvl="1"/>
            <a:r>
              <a:rPr lang="en-US" sz="2700" dirty="0" smtClean="0"/>
              <a:t>The liberation of Auschwitz - 27.1.1945</a:t>
            </a:r>
          </a:p>
          <a:p>
            <a:r>
              <a:rPr lang="en-US" sz="3100" dirty="0" smtClean="0"/>
              <a:t>Today: Opposition to the revisionism of the Holocaust</a:t>
            </a:r>
            <a:endParaRPr lang="he-IL" sz="310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C61-F933-4A5A-9665-54DFCD12114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03 ינואר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7" name="Picture 5" descr="http://1.bp.blogspot.com/-bKDuoJlpBZ8/UQRJiA6vYJI/AAAAAAAAHqI/WOg86tfyFnc/s1600/400_300_4873727_january_27_international_holocaust_remembrance_day_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996952"/>
            <a:ext cx="124813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http://news.xinhuanet.com/english/photo/2012-06/25/131675401_41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23570"/>
            <a:ext cx="2191871" cy="13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http://www.dispatch.com/content/graphics/2012/06/26/putin-in-israel-0626-art-gqdhuca5-10625-israel-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27399"/>
            <a:ext cx="2016224" cy="139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://d2cugjmsg1fopp.cloudfront.net/wp-content/uploads/2014/05/%D7%9E%D7%A6%D7%A2%D7%93-%D7%94%D7%95%D7%98%D7%A8%D7%A0%D7%99%D7%9D-%D7%91%D7%97%D7%99%D7%A4%D7%94-2013.-%D7%A6%D7%99%D7%9C%D7%95%D7%9D-%D7%90%D7%91%D7%A0%D7%A8-%D7%A7%D7%95%D7%A8%D7%99%D7%9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99028"/>
            <a:ext cx="2090912" cy="139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706" y="1052736"/>
            <a:ext cx="2423129" cy="161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783" y="2784929"/>
            <a:ext cx="1794863" cy="137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2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1656259" cy="142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מלבן 5"/>
          <p:cNvSpPr/>
          <p:nvPr/>
        </p:nvSpPr>
        <p:spPr>
          <a:xfrm>
            <a:off x="2195736" y="2157244"/>
            <a:ext cx="48245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000" dirty="0" smtClean="0">
                <a:solidFill>
                  <a:srgbClr val="000000"/>
                </a:solidFill>
                <a:latin typeface="Times"/>
              </a:rPr>
              <a:t>“I</a:t>
            </a:r>
            <a:r>
              <a:rPr lang="en-US" sz="2000" dirty="0">
                <a:solidFill>
                  <a:srgbClr val="000000"/>
                </a:solidFill>
                <a:latin typeface="Times"/>
              </a:rPr>
              <a:t> cannot forecast to you the action of Russia. </a:t>
            </a:r>
            <a:r>
              <a:rPr lang="en-US" sz="2000" b="1" dirty="0" smtClean="0">
                <a:solidFill>
                  <a:srgbClr val="000000"/>
                </a:solidFill>
                <a:latin typeface="Times"/>
              </a:rPr>
              <a:t>It </a:t>
            </a:r>
            <a:r>
              <a:rPr lang="en-US" sz="2000" b="1" dirty="0">
                <a:solidFill>
                  <a:srgbClr val="000000"/>
                </a:solidFill>
                <a:latin typeface="Times"/>
              </a:rPr>
              <a:t>is a riddle wrapped in a mystery inside an enigma</a:t>
            </a:r>
            <a:r>
              <a:rPr lang="en-US" sz="2000" dirty="0">
                <a:solidFill>
                  <a:srgbClr val="000000"/>
                </a:solidFill>
                <a:latin typeface="Times"/>
              </a:rPr>
              <a:t>; but perhaps there is a key. That key is Russian national interest</a:t>
            </a:r>
            <a:r>
              <a:rPr lang="en-US" sz="2000" dirty="0" smtClean="0">
                <a:solidFill>
                  <a:srgbClr val="000000"/>
                </a:solidFill>
                <a:latin typeface="Times"/>
              </a:rPr>
              <a:t>.”</a:t>
            </a:r>
            <a:r>
              <a:rPr lang="en-US" sz="1200" dirty="0">
                <a:solidFill>
                  <a:srgbClr val="000000"/>
                </a:solidFill>
                <a:latin typeface="Times"/>
              </a:rPr>
              <a:t> (W. Churchill</a:t>
            </a:r>
            <a:r>
              <a:rPr lang="en-US" sz="1200" dirty="0" smtClean="0">
                <a:solidFill>
                  <a:srgbClr val="000000"/>
                </a:solidFill>
                <a:latin typeface="Times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Times"/>
              </a:rPr>
              <a:t> BBC Broadcast,</a:t>
            </a:r>
            <a:r>
              <a:rPr lang="en-US" sz="1200" dirty="0" smtClean="0">
                <a:solidFill>
                  <a:srgbClr val="000000"/>
                </a:solidFill>
                <a:latin typeface="Times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"/>
              </a:rPr>
              <a:t>1.10.1939)</a:t>
            </a:r>
            <a:endParaRPr lang="en-US" sz="2000" dirty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605747" y="4149080"/>
            <a:ext cx="5932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cap="none" spc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</a:t>
            </a:r>
            <a:r>
              <a:rPr lang="en-US" sz="3600" b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hank You For Your Attention!</a:t>
            </a:r>
            <a:endParaRPr lang="he-IL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238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8C61-F933-4A5A-9665-54DFCD12114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03 ינואר 18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utoShape 2" descr="data:image/jpeg;base64,/9j/4AAQSkZJRgABAQAAAQABAAD/2wCEAAkGBxQTEhQUEhQUFhUXFxQXFBQXFxcXFBQaFxwcFxwUFxcYHCggGBwlHxcXITEhJSksLi4uHB8zODMsNygtLiwBCgoKDg0OGhAQGiwkHyQsLCwsLCwsLCwsLCwsLCwsLCwsLCwsLCwsLCwsLCwsLCwsLCwsLCwsLCwsLCwsLCwsLP/AABEIAKgBLAMBEQACEQEDEQH/xAAbAAACAgMBAAAAAAAAAAAAAAACAwABBAUGB//EAEcQAAIBAgMDBwUKDQUBAAAAAAECAAMRBBIhBjFBBRNRYXGBsQdTkZLiFiIkcoOTobLB8BQVMjM0QkNSYmNzotEjJYLh8TX/xAAbAQADAAMBAQAAAAAAAAAAAAAAAQIDBQYEB//EAEURAAIAAwQDCggNBQEBAAAAAAABAgMRBAUhMQYSQRZRU2FxgZGiweETNXKCobHR4hQVIiQyQkNSY5KTwvAjNDZisvEz/9oADAMBAAIRAxEAPwDx8ToDxhZYCqGqRibCVIEthLS1hQTjCWheOhLjoM5uOhOsAViKqNpL1xkRMeEjMVS0S2+AnFUt6PHhCgKOmBMsAqRKdzAHFRFihHQWuM5v0QJ1gkWxMCW6ot0jBMi09IA4sSU1gKJltT4jhAFFsCy31gKtAWgNEZIAoguaup6tYUwFrUiRj0qGpJioZYo8EkU6QGmBxt0xFbCnBgCaIad98A1qABQDAqrZfNXhQWtQHEYew6omioJlWIUWiMjxLaAIAreBVaAstoDTBtEMUgiLY0CMhhDfAQxBGQ2MVdYyWxo0EZGbKym0B1QPN3iHrDESMhxVDECRgWMmoSa3HV4QJeFGS1haAVq6jqdICOhjiibKJgNEBgBRFiIBWqD6oySCICXFowo6gqx6IimkFYRk4sixAyNugCzJh2vmEEOYqUYLG3dAaxAAgVWgiqut4mZIXhQYRAioDjhAtb4Jp9EQ1EXTEYogqpgKEx8g6h9+qIy6zQD0rdMVClHUQDEZSMt4AnQrLAKmOm+SZXkPtKMZYgJhrAlmTSEpGKJhZLwJ1qDMmkZFcQub4wDW2Ey3gKtCxvgGwaF0jIbxFJoYinig1Op0jE8kNVSYENpFc3ANYArAqpdunugLIcqxmNspxAaZVIQQ4gaiHeOqIcMSyYAbh9MCqbRojIYRgIKhTsYJCjiqhVZd/bBlQMF7ARFKrMci8RlToGx4dUCUtoKj3oMBvOhFgDJm6IBTfJUHSDAIWJPVEZeUAvAaRERTu64A4olmLZCN8RaiTMZ9+6IyrIBViKbDECRyUwYyHFQelECVQxONsyEWMxNl5AN8BVbyKGthAbwxH7ozFmKDdERkpvl2gKoTDTrMZKzDp0oUFFGMNKOhCiMrk/Cmo6U1tmYgDoudN8w2ifBZ5UU2Z9GFNvkQ4JcU2NQQ5t0M5+Qtfz2G+eWeL40h4Gb+mz1KxPhIPzA/iI+fw3zyw+NFwM39Nj+BvhIPzC35DPGvhfnli+NFwM38jLVifCQfmMheRD57DfPLH8aLgZv6bMTsTf2kH5ivxGfPYX55YfGi4Gb+mx/AnwkH5gF5DN/z2F+eWHxouBm/psbsVV/9IPzDPxIdRz2G+eWHxouBm/psn4C+Eg/MJPIJ38/hfnli+M1wM39NmT4G+Eg/MX+Ij5/C/PLH8aLgZv6bF8CfCQfmBxXJRSmagei4UqGyVA1i17XA7DLk3lLmTVKcEcLabWtC1WlK58pEyxRwQOPWhaW865mpJJa/onvPPRKGg4DNv9MZj+iJqJe/3vEZIXSgsDWBewxqzdElmaFb5k0hpGYYsyiNYD2C3OsClkVV3QYQ5iGOo6t0kyrIFl1ufRAaeFES4AsIDxeLDapeMlQ0EtSioZFEY1MSTK2Mp2MZEVUZdECUjDHUybRmGpe4QFmwKhgVChlGmd8ERHEhtQaaxkQ54Ep0xaARROoRQRiqyt7dQENoZQji4gRRhXjJNhs6bYrD/wBVPGaq+/F0/wAiL1Htu/G1QcqMC2k2p4a4kgMFhAaLz6wFTA2PJXJNTEZ+aAORcx4dijrNjbsmvt952ewqBz4qazou1viW1nos1jm2jW8GslXu5Wa47xNgecrE8PCDHL2hMNICTxAbdEUszOwQvhMV8fDeNSam1eMLPyTf2GykYWWbyw9prk1M2xrnghjNaMlKoAF+iIrIU6C8RaboYxpWOsVDNrVRkodPojMLzEtviMiyBYQKQuoe6IqHAoD78YBUTV149MTMsOApoi0GHjJoXzkBapi0hpJM0TxHosoxtmTTp6xmKKLAzaJHGUjzR1FO9z1RFpURdGjcwSFHHRGTa0oxVqC8BoGluiQ4swa500gxwLHEugh1+mCCNobU0IjIhxRAYA0bLZw/CqH9VPGau+/F0/yIvUeu7185l8qNcJtDxm6xGztVaCYhffoyBmsPfU+0cR1+E0si/bPHbI7HH8mOF0VcouR7/E+apsJt2zIZEM+HFNVfF3GmqHSbo10KIg0gDPTfJ5RC4Utxd2JPZZQPoPpnyzTSbFFb1A8oYVTnq3/OI6644ErNrbW2cVtLhwmKrKN2ckdWazW+mfQLkmxTrvkxxZ6q9GHYc3eMCgtMaW/68TT4uhmZd4tr0d02bR5ZUerCzN5MwL1myU1LMb2/yTwA01nntVrk2SU5s6LVhX8ot98RcqRMnTFBLVWN2i5IbDOKbMGORWaw0F76Dp3b55brvKC8JDnwQtKrSrnht4uTHlM9qsrs0xS4nV0qXgadsHiet8N41JFp/v7P5M39hlkxVs03lh7TVovTNqeFsqoNYDhyBUWgN4h1V4iDJhexiX64jIgUEBthEQEmLqCIuETU6+MC4QVGvdbSIpiXNjc36ojIsVRAE9sCqA74h5EEAApiBUTH017ozFEzNQC0o88VakbvgCxBpjWA4sjOQWEo8zdWLYwKQF9R1xF7AlThAlvaP5ndKoYtcitvA9MQ2trI1OFAURWSAaxs9nE+FUP6qeImsvvxdP8AIi9R67vi+dS+VGuCzaHjbPWOQaypg6DOQFyICTuFzYX7yJ8cvqTMnXtOglqsWs3RZ4KvqR3VgjhhskDiyojjdttnRQYVaQ/0nNmUbkbfp0Kfo3dE7XRa+3bZbs851mQrP70PtW3fwe+aG97ApEXhZa+S/Q/YcyEnXGjcR6b5PT8Et0VHH0KftnyrTSGl4p78EPra7Dr7jirZednEbUG+Lrn+Mj0WH2Tv7ih1btkL/VenE5y8oq2qOm+azIzlQgLMSFUcSToJsps2CVA5kbokqt8SPLJlxRxqBZs9U2e5Mp4SmlO45yoffNxdgCxA/hAB/wDTPj973jaL1mxzkn4ODJbIU2km+Nun/iO4slll2SFQfWfp29COP8oLfCx0c2niZ3Wh3i3zouw52/V855l2mtwLA4XE/Hw/jUm1tPjCz+TN/YeWSmrJN5Ye01RtNqeHEB1sYik6oAGBTQ2+kZG0xqkkzQjUSMxuIjjTxgCeJi1OySZ4S1XjATewXbfAqot7RFqoOQcYFVayEstojInUXbtiKqSkYBEhqva0ZDhqZCNGYmkNapoIyFDiMw41vGiJjwoZJEZhQLXgNUKK9MB1Doi/ZBEx4F1ql4MUENCsNvI6YIczKpkFYzFUloAZ+zo+FUP6qeImrvvxdP8AIi9R7rv/ALqXyo1pE2h40z0LEf8Ax/kV+sJ81s/+U+e/+WdfF4r81Ddnqn4bgGpvqwBpknpXVH+r3gzFfMr4mvqGfLVIW1HTieEa9dN5NDssStticuLPLnWT9R52x3jj4T6fVNVRx2q08T0HybvehUH80n0qv+J8y04h+dyot+D1RP2nW3A/6ES/27EcHy618RXJ41av1jO/uyDUsUmHegh/5Rz1rdbRG/8AZ+s3/k2wYeq9Qj82tl+M9xf0BvTOb0ztrlWSGRC8Y3jyQ4+tr0m1uSzqKc5j+qvS+6pscNyia3K6gH3lPnUQditmPe1+4CeOddysejETa+VHqRRc8SouZemp6lanOvJLZDVLox9JqfKSD+Fi3m08Wmz0O8Wryouw8F9U+E8y7TU4HTCYr4+G8ak2tp8YWfyZv7DzycbLN5Ye01wabU19Ay0ZKQvm4qF6xTGAJFFdIDriRn00gChxxAU9cRTI46IAhZWBVRZERaYspEVUp007hAaaqJZYjImQIYA2jGRojM0PAjMQ+lGY4gn6oErjMqkLSkYYnUcIzGCavRFUrVIuvZATwMpLSjC6mPWMTMsJVJrGCHEqozeEo820GoNNIilmZmzjfC6H9VPETV334un+RF6j33evnMvlRg5rTaHhpU9CxJ/2f5JPrCfNbP8A5T57/wCWdfF4r81Gv8mFbWut/NsB6wPiJstP5NYJEzjiXTR9jPPcEWMcPJ2nMcuJkxNdeipUt2FiR9BnU3VN8LYpMe/BD6kaS2was+Nf7P1nZ+TQ/wCnWH8SfSP+pw+nS/qyXxRetG9uB/04+U4Tlg/6tTrd/rGd/ZlSRAv9V6kc/NdZsfK/Wd35OKeTDVGPnD6FVf8AJnzvTNuZbpUlfdXTFE/Yjprkws8Ub336Ejm9h2Jx9MneecJ71YzsNLYVDc8yFZLUXWRqbpicVsTfH6mZvlEW+KH9NPFp4dDfFi8qLsFfjpauZdpqMInwXE/Hw3jUm1tXjCz+TN/YYJD+aTeWHtNM4m0PIilc3MQ2lQNWjJaDYwJSBprffu8YDidBdVYmVCxdrQLzIzQBIoNAdAbxDKgMI6CAs2IyRGTWIUH3MAqzX0V7ZKPVGzJK2tGYq1HUo0Y4hiJGQ4h4cL1mMxariB5wmBWqkTLrAVRyGMhocojMbYuvEy4BURZmUTeUjzx4BuukZKeJk7OrbF4fX9qmnfNTffi6f5EXqNjd7+cwcqMALNqeKp6PiR/tHyS/WE+a2f8Aynz3/wAs6yLxX5qNB5OntimH71JvoKn7DOj04la13QxfdjXpTXsNdcUdLQ1vrtRhba0bY2t15GHeq/beejRiZ4S65T3qroifYee94dW1xcdPUdV5N6JFCox/WqWHYqj7SZyGnE1RWuXL3oa9LfsNzcMNJEUW++w4nl3D2xFVSN1V/QSSPotPoF2TVOscmNbYIfVj6Tm7XC5domLjfrO25HPN8lO3E067d/vgPATgrz+caSQS96KWvU32nS2H+ndri4ou05XYP9MpdlT6hnY6X+KZvLD/ANI1F0f3cPP6mbPygD4T8mniZ4NDfFnnRdhN+/3fMu00+C/RMT8fDeNSbS0+MLP5M39hgkf2s3lh7TUVFvNozxwugHN6woVrYFuICQpX6Ii2g1fTWMlrEvNoYBTEUdYi1gUVtAK1AURFMloDqCG9MAoLqVIFwwlCIZRgB0eH2HI058fN+1ON3WpfY9b3TqY7hrj4T0d4/wBw58+Pm/ai3Xrget7pj+IfxPR3hrsT/PHqe1DdeuA6/ukvR98J6O8YdjG88Pm/ahuxXA9b3Sdz34no7yDYgn9uPU9qJ6YrgOv7obn6faejvD9xB88PU9qLdkuA6/ui3P8A4nV7xnuJJ/bD1PahuzXAdf3SNz34nV7xqbEnzw9T2ot2q4Dr+6S9HvxOr3jH2Nt+2Hqe1Hu1T+w6/ukrRx8J1e8U2xh88PU9qG7RcB1/dKWjv4nV7wfcUfPD1PahuzXAdf3R7nnwnV7x1DY0j9sPU9qG7VL7Dr+6RHo5X7Tq95kDYw+e/s9qLduuA6/umPc2+F6veM5P2U5utTqc7fLUQ2yWvYjS+aeW3aWq02aZJ8DTWharrVpVeSeiz3E5EyGZ4StHXLvOLtun0Q5M9FxA/wBo+ST6wnzWz/5T57/5Z10XivzUYmw3IWQDF1Gy6MUGgGUixdieHEeme7S++/CxO7JEOs6rWebrVNQwpbd/ooee57DqJWmN0ww5N9ml24xVKpiA9Jg45tQSu64LDwtNxorZrRZrD4KfA4XrOie80u2pr74mwTZ6iluqoumrO82fwooYaijaEgXv++/vsvpNu6fO75nx2+8J0yWqpV/LDhXkwrznS2KBWezwQRYe17DhvKLhDTxIqDdUUG/8S2U/Rl9M7vQ62eGsHgnnLbXM8V6armNDfVnUM/X2RL0rD2HTchtQxGCTDCqMxpKHCkB1vYnQ9ZnL3m7ZYL1it8UrDXeq3k9ixW+stpuLL4GfZVIUWOrjTM5vZ3kx8NymlJ9bByrDcwKNZgPvqDOqvu8ZV4aPx2iXk9Wq3mooar+ZqjNXYrNFZ7eoIuPnVGN8oP6T8mniY9DfFnnRdh5L9/u1yLtMPZ3A89RxFPNlu2HOa193OcLiZL+vD4BaJE/V1sJipWmeptozJddl+Ey5kutPo8e+ZXuL/nD1Pamr3argOv7p7tzr4Tq95DsX/O/s9qG7VcB1/dDc6+E6veBW2KPnh6ntR7tE/sOv7pUOjv4nV7xVPYs+eHqe1Ddml9h1/dKi0efCdXvCfYw7ue/s9qC0zT+w6/uiWjv4nV7wBsWfPf2e1HuyXAdf3Stz34nV7yxsSfPj1Pai3ZrgOv7obnvxPR3lDY4+eHqe1HuyXAdf3Q3OfiejvL9xf84ep7UN2a4Dr+6Lc8+E6veLfYg+eHzftRbslwHX90taP0+09HeKGxJ41v7Paj3YLgev7pW598J6O8H3Dm/58ep7UN2C4Hre6P4g/E9HeCdij58ep7Ue69cD1vdHuf8AxPR3l+4j+cPU9qG69cB1vdD4gfCejvOrp75xjOlZkAXmPIgBllVHUagkMlhgRCLiENQSWSwqj2iSqCVRKmUymHaIRd4hBLBgzIUzEzGLU++X4y+Il7BxZHlA3Cfdj5iepcmYpKeApvVF0FNcwtm423cdbT5HeFnn2i/JkqzukbidHWmzf2YHcWWOCXYYYpmSSqK2iBxGAJwwLAhGVVFiVBBKgDiLbuq0q52rvvjVtrpEnEm28omvpV3nv8dWK3J2ixf0ca0dFvb3ccPspySa2JVWUhU9/UuDuB0U36TYW6L9E72/7zhsdhimQP5UXyYeV7eZY8tN8567rG51oSiWCxfs5zodvOWSKtKlTOtMiqx6H/VHcNf+Qmk0KuiGKzzbROWExOBeT9bpeHMe+/LW4ZkEuDOF63Ps/nGbHaLCrjsEtWnqwAqKOOmj0+3f3gTS3RMiua94rLO+i3qt8uMEXq5E2e22wq2WNTIM1iu1fzaclsdgKrYqk6K2VSSz2OUCxBF+k7rdc7DSa1WeVYJkua1rRKih21rg6cWdTS3RJmR2iGKFYLN7D0I8oUPwpaJtz5W4OW5AsTbNw0B06+ufNoLvtru6O1QuklOjVXi6pV1cnjTHi4jqY7RKU9S/rU/mJxflC/Svk08TPoOhvixeVF2HLX5/dcy7Rmwq6Vu2j4VJ4NNcpHn/ALD3aOPGZzdp1InBnVAs0EgSKEYy1QcINhUpxBAhaDW0psphZYqiqC6xpgmABGUUWjoFCQAXaUUJKi+7pl1KBy3jqMlM2HX3QaqwY6nV6pDhJaGb5ORIN4xjUMlolhERVEMQyGSy6p0hCCFJvlPIp5DssipBTCNDKWNgZAOkxbSBQPvl+MviJkWQ3keSipPuZ80cJ6Nif/kfJJ9YT5tZ/wDKPPf/ACzrYvFfmo5XZ3aqphRltnp3vkJsVJ3lTw7PCdjfmjVnvR+ErqTFhrJVquNbeJ1TNNYbymWX5NKw729yHpNDlRDhxiHuiFQxvqQCbDdv4emfK511Tobe7BKevEnRUwTdKvPLuOqhtUHgVPiwVKmk5T2Vo4orXo1Muc3dgcyuOJFzo30dU6G79KbZdcMVktUuuoqQp/JcL2J78PHntqzW2i65Nramy4s89te82vJrYbDMuFptZzdslyzE2uSx3KSBe2nUJpbw+MbygivGfDWBUWtRJJVoktro3SuPGz2yFZ7M1Z4Hi8aZmv2o2pOGY01p3fKCGY+9ANxfKNTqD0Tb6PaLQXlKVpmzaQ1acKWOHG8uhnivC9HZo/Bww40z2HHbIYlqnKKO7FmbnCxPE5GnX6TyJdnuSOVKVIYdRJecv5xmtuuZFMtiijdW6+pmV5QH+F/Jp4meXQ7xavKi7Cb9XznmXaZmwputbto+FSeDTX6Mjz/2Hp0cwimc3adK+hnCLI6xZC98eQwwIhBRCAYykMAJrHUqo4mQQCwjQ0KllFWgMDJKqOoJBjAAj7/9R1GDmv0fRHQdBdMffplMpj8sipFQyJIi8sKhUILJbFUNYmSyQAZaSIRm17xMlMC6GZMJiKsIAUVEdR1JmhQKAp+Uvxk8RHsfIwiyPJAJ9zPmh6vyXgRX5Op0iSA9JRcbxrf7J8lt1udhv2ZaEquGJ4ZbKdp2ciSp1hhlt0qkaweTyn55/VWbnd/N4BfmfsPE7hl/fZ0GL5HV8KMNmIULTXMAL+8sd3XlnM2W+YpF5O8NRNtxOlfvV28VTZTbEplmUiuFEq8n/hOQORhhUZA7OpbMLgC2lja3YIX5fPxpNhmuWoWlTB1rtXRiFisassLgUVUYGE2SVMV+E867NmdiCBY5gRa/fNladK3Ou92FSUodVQ1q8KUxy4jBLuxQT/D67bq30h7RbMLinDs7KQoWwAN7Enj2zHcek8y65EUmGWoqxa1W6bEt7iHbLrgtUxRuKlFQw+RdjFw9ZaoquxXNoVABzAj7Z6L10umXhZYrPFKUOtTGreTT3uILLdUFnmKYom6HNeUMfC/k08TOo0O8Wryouw0t+f3PMu0ydg2sK1/3qPhUng00ykef+w9ej2czm7Tq33zhFkdSgYAS0YFgxAARraPYPYGqxNiqURGhg5rR0CgRN5OQshZllAxjBYwQ0JY79ZaKEsuvHutLTKTDpaCKLMTzGIJLExwkEFhoUChamJiYy0kRRjAJXiaFQSPyjK2F7BxeTQigYMkRIAMkiFstrEcCDbpsb/ZKTrgwrVHmnLeBNGs6cASUPBkbVT6PpvPst2WyG2WWCcs2qPiiWDXT6MT59bJDkTooHv4cmwXRxLgWDsANwDG09jky26uFdCPL4WYsFE+kurj3A/Lf1j/mLwEr7i6EVDNmt/SfSzvdka/4TgWpFjnUNTLX98L3KP08f7TPml/y3dt7wWqGH5LaipsdMIl/N86y75nwmyOW3iqr2P8Am8TYAVFGISrmzK6qQTexAN7TPptFJmfBpkmmrFC2mlmnQi5VHCpkMytU9pj7FYWo1evWYtkVnRASSCxOpA6h9aevS62SZVik2WBLWiUMUVEsElh0v1GO65McU+ObE3RNpcteztNBtXyk1XEVGR2Cqcq2JAIXQnTrue+dDcN2w2a75cEyFazWs6ra8acyojT3jbYo7TFqRYZLmOeGJqDfUf1m/wAzbfB5X3F0IwOfMeUT6S2cnViSekkkzLDDDCqQqhhjjiidW6nbbF4MpRzsLGqwYfEQFVPeWb0T51pbbIZtphkwv6Co/Kio2uZJdJ1txWdwSnG/repfxnRMNbzkTelZIVCpd/8AqAAkxjFgWaVsHsHsbSEqk5iGMtFootHQKEvACBoUCgsmMYonSXtL2gsOGpjQIBm1/wDI0hoXSMuIpj0a0xtVIaGB5NBUDOsnIQymImSwryREjAggBVtTDYMhgBamJiYwCSSGsTEy80KBQ1/LnJCV1yuDp+S62zpxsL6ML/qn0iba6b4n2CNuDFPOF5P2Pj6Uzw2ywS7VD8rPYzkMbszWpglAKqjigOYdtM694uOufQLDpLYrTSGJ6kW9FlzRZdNHxHKWq57RJdUtZcWfQc/UOpm/NelQ22zfLbYasHFyh97UX95errG8d44zU31dUF5WZynhEsYXvP2PJ9OaPZYbW7LN1tjzX82nq2Aek4NalYioFuw/Wy6C/WN2uuluE+Q2yG0yGrLPqtStE9lcXTiee9tWZ2cmKXMXhZf1tu+c/tRy2mGpnD0LCoQb2/ZhtSxP7xv2636L9Ro/c868bR8OtdXAqUr9ZrBLyVTkwottNPedvgs0vwEn6T3tle19/L5/mn045ChMNydUrEikjMeJG4drHRe+eS12yz2WHWnxqFceb5Fm+ZHss8ibOdJcLZ0fJWyoU3rkORuprfJ/yfj2L6Zx146WNwuCyKn+zz5oe2L8p0NkuHFRTnzLt7uk6xV49m7QADQADgButOHiicTq/wCd50kMKhVEWZIy7xABeUMowAF2vGkNIgaOgUBAjGU0ENC88qg6Fq+og0DRTkXMECEnSXmULL9dpVCqBKwiaYhCmZGWOUyGSwryaCGq8loloaDJoSGWk0JoCWjoVQvNEIEno3xjGFYqk1JaIBitE0JoOm2slolg8e+PYMNpKECUlJga7lHkenWvzqAn9/8AJqeuN/8AyBm1sN82qx08FHh914w9GzzWjx2mwSLQvlLHfWf85anN8obHuutFs4/dayv3H8lvSD1TsrBpbZ5tIbQtR76xh9q6GuM521XJNgxlPWW9k/Z/MjX4PlLEYQui5kLAhlYEWJ3OAdzDpm5td32K84YJkaUaTqmnWvFVZp7Ua6RarRZHFCqqux+vlK5N5Jr1jmC+9JuajnKpJ4hjqx7LmO2XvY7CtWZEqr6sOL6FkuWiFJsE+1OsK53l38x1OB2XpJY1L1D13Wn6o983eR2TjLfpdaJtYbOtRb+cXsXQ+U39kuCVBjNes97Je3+ZG3RAABoANygAKOxRoJy82dMmxOONtt5tur6Xib+CVDLh1YVRBM8xpGShYfQRUxChTmNIaBLQoFCiYxkcwQICUMaokNksS51lrIpZFM8aQ0hGaXQqgxRJYim4wQISzXmRKhYoiUiiEHhDAWACGNlMNTEyWGZIi80KAZCPMbRDQwNJoTQgEAAJlDGUemTFvCY4tcSKUIKMBgXuZQx6zGyAjEhFMY0MB6moH3tGlhUaW0Yz3kpUJSoKap0y0iqC61NWtmVSBqoZVYL1rmBt3TPJtM6TXwcbhrnRtV5aUqYplnlzPpwp030MRtddT07z/wCTBEZNVLIpqhgkUkDeMZYgIJhJQirxgDGUURACqhjQ0BeUMZzmknVJoJqPLSLSAYxoaEX+yZKFDRU1kauAqBZ4qE0MZm38JlSMgIeOg6A3jGAsbGMBksQQiEWxvEhDEMlksMNFQVBqVdJDhJaLUwANWktCaIHjoFAs0mgqFBo6DCot0xRIUSLepv74lCJIXTfdKaKaDI49MXEIteqDExmUMPtkVcIqtGMCZlLGo8loloFjGMq8AI0ECBq1Y4YRqEukYogZIAA1SUoRpAM8aQ0imeOg6E5zQQpiFAWeNIEgGeNIpIWXlpDoDfWFBhrviYgWIjVRgCUMFjGhoWDKGGrSWhUGIZLRLCU6xNAFmioKhA14UCgStE0IcryGiWhmbSTQmgIMYwjEIAtKoMtGiaBoKpuiWYkCTGMYr6SWsSaDhT0kVxJriUr2g1UGqi6x4yod4qHeBVpTQ6F3iEQGAC2eUkUkAzykh0DRpLQmiGpDVCguo0pIpAShgk6xjDJ0k0xJ2i9TKwKIIAAzSkhlEwSAgaFAoCzSkhorNCgwWN40gAlDIIgCDRUALNFQVAiYhFq8GgoNDiRRk0DFSTqk0GFoqCoDeMZA0VAKJjoAwtJoTQIP2RUCgurKQ0EhiYMOmQCSN/GS8cyXiUzRpDoFn0tFTaKm0UzSkiqBXiEKZ5dCqFZ46DoXEImeFAoRYMCEQAG8YwC0qg6BXiEEsTAhMQCWWWmUmC++UshoBo0MCUMsmIRUY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454604" y="116632"/>
            <a:ext cx="8229600" cy="139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3200" b="1" dirty="0" smtClean="0">
                <a:solidFill>
                  <a:prstClr val="black"/>
                </a:solidFill>
              </a:rPr>
              <a:t>General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11" name="מציין מיקום תוכן 2"/>
          <p:cNvSpPr txBox="1">
            <a:spLocks/>
          </p:cNvSpPr>
          <p:nvPr/>
        </p:nvSpPr>
        <p:spPr>
          <a:xfrm>
            <a:off x="2123728" y="1340768"/>
            <a:ext cx="4896544" cy="3672408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txBody>
          <a:bodyPr/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2000" b="1" dirty="0" smtClean="0"/>
              <a:t>The FSU - a unique space</a:t>
            </a:r>
          </a:p>
          <a:p>
            <a:pPr algn="l" rtl="0"/>
            <a:r>
              <a:rPr lang="en-US" sz="2000" dirty="0" smtClean="0"/>
              <a:t>Close to the Middle East</a:t>
            </a:r>
          </a:p>
          <a:p>
            <a:pPr algn="l" rtl="0"/>
            <a:r>
              <a:rPr lang="en-US" sz="2000" dirty="0" smtClean="0"/>
              <a:t>There is no dependence on energy from the Middle East</a:t>
            </a:r>
          </a:p>
          <a:p>
            <a:pPr algn="l" rtl="0"/>
            <a:r>
              <a:rPr lang="en-US" sz="2000" dirty="0" smtClean="0"/>
              <a:t>A significant Muslim minority (Russia)</a:t>
            </a:r>
          </a:p>
          <a:p>
            <a:pPr algn="l" rtl="0"/>
            <a:r>
              <a:rPr lang="en-US" sz="2000" dirty="0" smtClean="0"/>
              <a:t>Large potential for Aliya</a:t>
            </a:r>
          </a:p>
          <a:p>
            <a:pPr algn="l" rtl="0"/>
            <a:r>
              <a:rPr lang="en-US" sz="2000" dirty="0" smtClean="0"/>
              <a:t>1.2 million Russian speakers in Israel – an advantage</a:t>
            </a:r>
          </a:p>
          <a:p>
            <a:pPr algn="l" rtl="0"/>
            <a:r>
              <a:rPr lang="en-US" sz="2000" dirty="0" smtClean="0"/>
              <a:t>The discussion - often emotional</a:t>
            </a:r>
          </a:p>
        </p:txBody>
      </p:sp>
    </p:spTree>
    <p:extLst>
      <p:ext uri="{BB962C8B-B14F-4D97-AF65-F5344CB8AC3E}">
        <p14:creationId xmlns:p14="http://schemas.microsoft.com/office/powerpoint/2010/main" val="144280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/>
              <a:t>Russia - Israel, Common Heritage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B5699-B9C8-4ECE-8B60-0576D1D35B8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 ינואר 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E05CADD-D4DD-40F5-8A5C-4912DA2A632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88" b="46117"/>
          <a:stretch/>
        </p:blipFill>
        <p:spPr bwMode="auto">
          <a:xfrm>
            <a:off x="899592" y="4653136"/>
            <a:ext cx="7704856" cy="142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מלבן 8"/>
          <p:cNvSpPr/>
          <p:nvPr/>
        </p:nvSpPr>
        <p:spPr>
          <a:xfrm>
            <a:off x="467544" y="1052736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Hundreds of years of close ties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Pilgrims to the Holy Land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1880: About 75% of the world's Jews live in the Russian Empire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Zionism was born and flourished in Russia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dirty="0" err="1" smtClean="0"/>
              <a:t>Pinsker</a:t>
            </a:r>
            <a:r>
              <a:rPr lang="en-US" dirty="0" smtClean="0"/>
              <a:t>, </a:t>
            </a:r>
            <a:r>
              <a:rPr lang="en-US" dirty="0" err="1" smtClean="0"/>
              <a:t>Bialik</a:t>
            </a:r>
            <a:r>
              <a:rPr lang="en-US" dirty="0" smtClean="0"/>
              <a:t>, </a:t>
            </a:r>
            <a:r>
              <a:rPr lang="en-US" dirty="0" err="1" smtClean="0"/>
              <a:t>Trumpeldor</a:t>
            </a:r>
            <a:endParaRPr lang="en-US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The Jews in the Revolution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Most of the members of the first Politburo were Jews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Russian immigrants established the </a:t>
            </a:r>
            <a:r>
              <a:rPr lang="en-US" dirty="0" err="1" smtClean="0"/>
              <a:t>Yishuv</a:t>
            </a:r>
            <a:r>
              <a:rPr lang="en-US" dirty="0" smtClean="0"/>
              <a:t> in Palestine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dirty="0" err="1" smtClean="0"/>
              <a:t>Jabotinsky</a:t>
            </a:r>
            <a:r>
              <a:rPr lang="en-US" dirty="0" smtClean="0"/>
              <a:t>, Ben-Gurion, Golda ...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WW2 - Joint fighting and the liberation of camps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First recognized in the State of Israel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The rift during the Cold War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The massive Aliya</a:t>
            </a:r>
            <a:endParaRPr lang="he-IL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276872"/>
            <a:ext cx="1941288" cy="130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63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friends-partners.org/partners/beyond-the-pale/images/39-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031133" cy="4513134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1331640" y="385500"/>
            <a:ext cx="6621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Jewish Emigration from Russia: 1880 - 1928</a:t>
            </a:r>
          </a:p>
        </p:txBody>
      </p:sp>
    </p:spTree>
    <p:extLst>
      <p:ext uri="{BB962C8B-B14F-4D97-AF65-F5344CB8AC3E}">
        <p14:creationId xmlns:p14="http://schemas.microsoft.com/office/powerpoint/2010/main" val="206217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B5699-B9C8-4ECE-8B60-0576D1D35B8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 ינואר 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dirty="0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E05CADD-D4DD-40F5-8A5C-4912DA2A632D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464" name="Picture 3" descr="imag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8148"/>
            <a:ext cx="3494260" cy="638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4258816" cy="1399032"/>
          </a:xfrm>
        </p:spPr>
        <p:txBody>
          <a:bodyPr>
            <a:normAutofit/>
          </a:bodyPr>
          <a:lstStyle/>
          <a:p>
            <a:pPr rtl="1">
              <a:defRPr/>
            </a:pPr>
            <a:r>
              <a:rPr lang="en-US" sz="3200" dirty="0" smtClean="0"/>
              <a:t>The relationship today -basic sympathy</a:t>
            </a:r>
            <a:endParaRPr lang="he-IL" sz="3200" dirty="0"/>
          </a:p>
        </p:txBody>
      </p:sp>
      <p:sp>
        <p:nvSpPr>
          <p:cNvPr id="8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1844824"/>
            <a:ext cx="3898776" cy="4104456"/>
          </a:xfrm>
        </p:spPr>
        <p:txBody>
          <a:bodyPr>
            <a:normAutofit fontScale="92500" lnSpcReduction="10000"/>
          </a:bodyPr>
          <a:lstStyle/>
          <a:p>
            <a:pPr lvl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Today: a positive attitude toward Israel</a:t>
            </a:r>
          </a:p>
          <a:p>
            <a:pPr lvl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Anti-Semitism is diminishing</a:t>
            </a:r>
          </a:p>
          <a:p>
            <a:pPr lvl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image of Israel</a:t>
            </a: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developed society</a:t>
            </a: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developed economy</a:t>
            </a: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country that knows how to defend itself</a:t>
            </a:r>
          </a:p>
          <a:p>
            <a:pPr lvl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uniqueness of the connection to Israel</a:t>
            </a: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comparative advantage - Russian-speaking Israelis</a:t>
            </a: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 heritage</a:t>
            </a:r>
          </a:p>
          <a:p>
            <a:pPr lvl="2"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Russian - speaking Jews</a:t>
            </a:r>
            <a:endParaRPr lang="he-IL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9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4932040" y="81125"/>
            <a:ext cx="3051060" cy="6732251"/>
            <a:chOff x="2915816" y="81125"/>
            <a:chExt cx="3051060" cy="673225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81125"/>
              <a:ext cx="2763028" cy="673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אליפסה 3"/>
            <p:cNvSpPr/>
            <p:nvPr/>
          </p:nvSpPr>
          <p:spPr>
            <a:xfrm>
              <a:off x="2915816" y="3356992"/>
              <a:ext cx="936104" cy="936104"/>
            </a:xfrm>
            <a:prstGeom prst="ellipse">
              <a:avLst/>
            </a:prstGeom>
            <a:noFill/>
            <a:ln w="6667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28441" y="2636912"/>
            <a:ext cx="3483519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prstClr val="black"/>
                </a:solidFill>
              </a:rPr>
              <a:t>In 2016, there were eight phone calls between President Putin and Prime Minister Netanyahu.</a:t>
            </a:r>
          </a:p>
          <a:p>
            <a:pPr algn="l" rtl="0"/>
            <a:r>
              <a:rPr lang="en-US" dirty="0" smtClean="0">
                <a:solidFill>
                  <a:prstClr val="black"/>
                </a:solidFill>
              </a:rPr>
              <a:t>According to the Russians, Netanyahu was the leader with whom Putin had the most talks.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8864" y="222922"/>
            <a:ext cx="8229600" cy="54178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Security Issues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052736"/>
            <a:ext cx="5112568" cy="460851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There is dialogue and cooperation</a:t>
            </a:r>
          </a:p>
          <a:p>
            <a:pPr>
              <a:defRPr/>
            </a:pPr>
            <a:r>
              <a:rPr lang="en-US" b="1" dirty="0" smtClean="0"/>
              <a:t>Iranian</a:t>
            </a:r>
            <a:r>
              <a:rPr lang="en-US" dirty="0" smtClean="0"/>
              <a:t> nuclear issues</a:t>
            </a:r>
          </a:p>
          <a:p>
            <a:pPr>
              <a:defRPr/>
            </a:pPr>
            <a:r>
              <a:rPr lang="en-US" b="1" dirty="0" smtClean="0"/>
              <a:t>Syria</a:t>
            </a:r>
          </a:p>
          <a:p>
            <a:pPr lvl="1">
              <a:defRPr/>
            </a:pPr>
            <a:r>
              <a:rPr lang="en-US" dirty="0" smtClean="0"/>
              <a:t>The dismantling of CW</a:t>
            </a:r>
          </a:p>
          <a:p>
            <a:pPr lvl="1">
              <a:defRPr/>
            </a:pPr>
            <a:r>
              <a:rPr lang="en-US" dirty="0" smtClean="0"/>
              <a:t>Military involvement </a:t>
            </a:r>
            <a:r>
              <a:rPr lang="en-US" sz="2300" dirty="0" smtClean="0"/>
              <a:t>(September 2015)</a:t>
            </a:r>
            <a:endParaRPr lang="en-US" dirty="0" smtClean="0"/>
          </a:p>
          <a:p>
            <a:pPr>
              <a:defRPr/>
            </a:pPr>
            <a:r>
              <a:rPr lang="en-US" b="1" dirty="0" smtClean="0"/>
              <a:t>Sales of Russian weapons</a:t>
            </a:r>
          </a:p>
          <a:p>
            <a:pPr>
              <a:defRPr/>
            </a:pPr>
            <a:r>
              <a:rPr lang="en-US" b="1" dirty="0" smtClean="0"/>
              <a:t>Responsible conduct</a:t>
            </a:r>
          </a:p>
          <a:p>
            <a:pPr lvl="1">
              <a:defRPr/>
            </a:pPr>
            <a:r>
              <a:rPr lang="en-US" dirty="0" smtClean="0"/>
              <a:t>The Second Lebanon War </a:t>
            </a:r>
            <a:r>
              <a:rPr lang="en-US" sz="1900" dirty="0"/>
              <a:t>(July 2006)</a:t>
            </a:r>
          </a:p>
          <a:p>
            <a:pPr lvl="1">
              <a:defRPr/>
            </a:pPr>
            <a:r>
              <a:rPr lang="en-US" dirty="0" smtClean="0"/>
              <a:t>Operation Cast Lead </a:t>
            </a:r>
            <a:r>
              <a:rPr lang="en-US" sz="1900" dirty="0"/>
              <a:t>(December 2008)</a:t>
            </a:r>
          </a:p>
          <a:p>
            <a:pPr lvl="1">
              <a:defRPr/>
            </a:pPr>
            <a:r>
              <a:rPr lang="en-US" dirty="0" smtClean="0"/>
              <a:t>The Gaza Flotilla </a:t>
            </a:r>
            <a:r>
              <a:rPr lang="en-US" sz="1900" dirty="0"/>
              <a:t>(May </a:t>
            </a:r>
            <a:r>
              <a:rPr lang="en-US" sz="1900" dirty="0" smtClean="0"/>
              <a:t>2010)</a:t>
            </a:r>
            <a:endParaRPr lang="en-US" sz="1900" dirty="0"/>
          </a:p>
          <a:p>
            <a:pPr lvl="1">
              <a:defRPr/>
            </a:pPr>
            <a:r>
              <a:rPr lang="en-US" dirty="0" smtClean="0"/>
              <a:t>Operation Cloud Page </a:t>
            </a:r>
            <a:r>
              <a:rPr lang="en-US" sz="1900" dirty="0"/>
              <a:t>(November </a:t>
            </a:r>
            <a:r>
              <a:rPr lang="en-US" sz="1900" dirty="0" smtClean="0"/>
              <a:t>2012)</a:t>
            </a:r>
            <a:endParaRPr lang="en-US" sz="1900" dirty="0"/>
          </a:p>
          <a:p>
            <a:pPr lvl="1">
              <a:defRPr/>
            </a:pPr>
            <a:r>
              <a:rPr lang="en-US" dirty="0" smtClean="0"/>
              <a:t>Operation </a:t>
            </a:r>
            <a:r>
              <a:rPr lang="en-US" dirty="0" err="1" smtClean="0"/>
              <a:t>Tzuk</a:t>
            </a:r>
            <a:r>
              <a:rPr lang="en-US" dirty="0" smtClean="0"/>
              <a:t> Eitan </a:t>
            </a:r>
            <a:r>
              <a:rPr lang="en-US" sz="1700" dirty="0"/>
              <a:t>(July </a:t>
            </a:r>
            <a:r>
              <a:rPr lang="en-US" sz="1700" dirty="0" smtClean="0"/>
              <a:t>2014)</a:t>
            </a:r>
            <a:endParaRPr lang="he-IL" sz="170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D0BDC6-FF2F-4E4B-A8FF-0AC9350AD23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 ינואר 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A8C3836-F28E-459F-B48C-3EFF8E12CF53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439" name="Picture 2" descr="http://www.nrg.co.il/images/archive/300x225/957/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717032"/>
            <a:ext cx="1348758" cy="195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4" descr="http://f.nanafiles.co.il/Upload2008/Upload/42009/Article/Article_Paragraph_2172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69160"/>
            <a:ext cx="1304248" cy="105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6" descr="http://upload.wikimedia.org/wikipedia/commons/thumb/b/bd/Mavi_Marmara_side.jpg/300px-Mavi_Marmara_s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29200"/>
            <a:ext cx="1341512" cy="89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2456376" cy="138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1953448" cy="129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d3d529uskukcrm.cloudfront.net/wp-content/uploads/2014/07/%D7%A6%D7%95%D7%A7-%D7%90%D7%99%D7%AA%D7%9F-%D7%93%D7%A8%D7%95%D7%9D-%D7%94%D7%90%D7%A8%D7%A5-%D7%98%D7%A7%D7%99%D7%9D-%D7%A0%D7%92%D7%9E%D7%A9%D7%99%D7%9D-%D7%9E%D7%9C%D7%98%D7%99%D7%9D-%D7%9E%D7%96%D7%9C%D7%98%D7%99%D7%9D-%D7%97%D7%99%D7%99%D7%9C%D7%99%D7%9D-%D7%9E%D7%A9%D7%98%D7%A8%D7%94-%D7%A6%D7%91%D7%A2-%D7%90%D7%93%D7%95%D7%9D-%D7%94%D7%A4%D7%A6%D7%A6%D7%95%D7%AA-%D7%A2%D7%96%D7%94-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661248"/>
            <a:ext cx="1297272" cy="8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0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57064"/>
          </a:xfrm>
        </p:spPr>
        <p:txBody>
          <a:bodyPr>
            <a:normAutofit/>
          </a:bodyPr>
          <a:lstStyle/>
          <a:p>
            <a:pPr rtl="1">
              <a:defRPr/>
            </a:pPr>
            <a:r>
              <a:rPr lang="en-US" sz="3200" dirty="0" smtClean="0"/>
              <a:t>Trade and Science - </a:t>
            </a:r>
            <a:r>
              <a:rPr lang="en-US" sz="2800" dirty="0" smtClean="0"/>
              <a:t>Complementary Economies</a:t>
            </a:r>
            <a:endParaRPr lang="he-IL" sz="28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412776"/>
            <a:ext cx="6336704" cy="42484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Trade of about $ 4 </a:t>
            </a:r>
            <a:r>
              <a:rPr lang="en-US" sz="1600" b="1" dirty="0" smtClean="0"/>
              <a:t>billion </a:t>
            </a:r>
            <a:r>
              <a:rPr lang="en-US" sz="1600" dirty="0" smtClean="0"/>
              <a:t>[about $ 3 million with the PA]</a:t>
            </a:r>
            <a:endParaRPr lang="en-US" sz="20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About 50% of agricultural exports </a:t>
            </a:r>
            <a:r>
              <a:rPr lang="en-US" sz="1600" dirty="0"/>
              <a:t>of fresh produce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Agriculture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Infrastructure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Medicine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Hi-Tech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 smtClean="0"/>
              <a:t>Gas and energy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Examples of projects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Construction of a tunnel for the Tel Aviv-Jerusalem train by the Moscow </a:t>
            </a:r>
            <a:r>
              <a:rPr lang="en-US" sz="1600" dirty="0" err="1" smtClean="0"/>
              <a:t>Metrostroy</a:t>
            </a:r>
            <a:endParaRPr lang="en-US" sz="16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dirty="0" err="1" smtClean="0"/>
              <a:t>Teva</a:t>
            </a:r>
            <a:r>
              <a:rPr lang="en-US" sz="1600" dirty="0" smtClean="0"/>
              <a:t>: A plant in </a:t>
            </a:r>
            <a:r>
              <a:rPr lang="en-US" sz="1600" dirty="0" err="1" smtClean="0"/>
              <a:t>Yeroslavl</a:t>
            </a:r>
            <a:endParaRPr lang="he-IL" sz="1600" dirty="0"/>
          </a:p>
          <a:p>
            <a:pPr algn="r" rtl="1">
              <a:buFont typeface="Wingdings" pitchFamily="2" charset="2"/>
              <a:buNone/>
              <a:defRPr/>
            </a:pP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FC825F-1019-4E24-B5E6-080564E93A3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 ינואר 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dirty="0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0A0B7D9-A87A-4755-95C1-3B10FF1C868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77" y="1421705"/>
            <a:ext cx="2195866" cy="150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17032"/>
            <a:ext cx="2127616" cy="159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0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556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Tourism</a:t>
            </a:r>
            <a:r>
              <a:rPr lang="en-US" dirty="0" smtClean="0"/>
              <a:t> without Visas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9596A3-FD5F-42E4-8B3D-F510E839C0E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 ינואר 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e-IL" altLang="ko-KR" smtClean="0">
                <a:solidFill>
                  <a:prstClr val="black">
                    <a:tint val="75000"/>
                  </a:prstClr>
                </a:solidFill>
              </a:rPr>
              <a:t>מחלקת אירו-אסיה משרד החוץ</a:t>
            </a: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77C35E-48A5-4667-94FE-D4B87AC6364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1510" name="קבוצה 42"/>
          <p:cNvGrpSpPr>
            <a:grpSpLocks/>
          </p:cNvGrpSpPr>
          <p:nvPr/>
        </p:nvGrpSpPr>
        <p:grpSpPr bwMode="auto">
          <a:xfrm>
            <a:off x="284163" y="1524000"/>
            <a:ext cx="8402637" cy="4460875"/>
            <a:chOff x="284560" y="2133600"/>
            <a:chExt cx="7631212" cy="3851596"/>
          </a:xfrm>
        </p:grpSpPr>
        <p:grpSp>
          <p:nvGrpSpPr>
            <p:cNvPr id="21515" name="קבוצה 41"/>
            <p:cNvGrpSpPr>
              <a:grpSpLocks/>
            </p:cNvGrpSpPr>
            <p:nvPr/>
          </p:nvGrpSpPr>
          <p:grpSpPr bwMode="auto">
            <a:xfrm>
              <a:off x="284560" y="2133600"/>
              <a:ext cx="7631212" cy="3851596"/>
              <a:chOff x="284560" y="2168204"/>
              <a:chExt cx="7631212" cy="3851596"/>
            </a:xfrm>
          </p:grpSpPr>
          <p:grpSp>
            <p:nvGrpSpPr>
              <p:cNvPr id="21517" name="קבוצה 40"/>
              <p:cNvGrpSpPr>
                <a:grpSpLocks/>
              </p:cNvGrpSpPr>
              <p:nvPr/>
            </p:nvGrpSpPr>
            <p:grpSpPr bwMode="auto">
              <a:xfrm>
                <a:off x="284560" y="2168204"/>
                <a:ext cx="7631212" cy="3851596"/>
                <a:chOff x="284560" y="2171709"/>
                <a:chExt cx="7631212" cy="3851596"/>
              </a:xfrm>
            </p:grpSpPr>
            <p:grpSp>
              <p:nvGrpSpPr>
                <p:cNvPr id="21519" name="קבוצה 39"/>
                <p:cNvGrpSpPr>
                  <a:grpSpLocks/>
                </p:cNvGrpSpPr>
                <p:nvPr/>
              </p:nvGrpSpPr>
              <p:grpSpPr bwMode="auto">
                <a:xfrm>
                  <a:off x="284560" y="2171709"/>
                  <a:ext cx="7631212" cy="3851596"/>
                  <a:chOff x="284560" y="2171709"/>
                  <a:chExt cx="7631212" cy="3851596"/>
                </a:xfrm>
              </p:grpSpPr>
              <p:grpSp>
                <p:nvGrpSpPr>
                  <p:cNvPr id="21523" name="קבוצה 38"/>
                  <p:cNvGrpSpPr>
                    <a:grpSpLocks/>
                  </p:cNvGrpSpPr>
                  <p:nvPr/>
                </p:nvGrpSpPr>
                <p:grpSpPr bwMode="auto">
                  <a:xfrm>
                    <a:off x="284560" y="2171709"/>
                    <a:ext cx="7631212" cy="3851596"/>
                    <a:chOff x="284560" y="2171709"/>
                    <a:chExt cx="7631212" cy="3851596"/>
                  </a:xfrm>
                </p:grpSpPr>
                <p:pic>
                  <p:nvPicPr>
                    <p:cNvPr id="21529" name="Picture 2" descr="https://www.cia.gov/library/publications/cia-maps-publications/maps/803205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0657" r="11581" b="23335"/>
                    <a:stretch>
                      <a:fillRect/>
                    </a:stretch>
                  </p:blipFill>
                  <p:spPr bwMode="auto">
                    <a:xfrm>
                      <a:off x="284560" y="2171709"/>
                      <a:ext cx="7631212" cy="38515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18" name="מחבר ישר 17"/>
                    <p:cNvCxnSpPr/>
                    <p:nvPr/>
                  </p:nvCxnSpPr>
                  <p:spPr>
                    <a:xfrm flipV="1">
                      <a:off x="533400" y="4953000"/>
                      <a:ext cx="5105400" cy="609600"/>
                    </a:xfrm>
                    <a:prstGeom prst="line">
                      <a:avLst/>
                    </a:prstGeom>
                    <a:ln w="31750">
                      <a:solidFill>
                        <a:srgbClr val="0066FF"/>
                      </a:solidFill>
                    </a:ln>
                    <a:scene3d>
                      <a:camera prst="orthographicFront"/>
                      <a:lightRig rig="threePt" dir="t"/>
                    </a:scene3d>
                    <a:sp3d>
                      <a:bevelT/>
                      <a:bevelB/>
                    </a:sp3d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" name="מחבר ישר 18"/>
                  <p:cNvCxnSpPr/>
                  <p:nvPr/>
                </p:nvCxnSpPr>
                <p:spPr>
                  <a:xfrm flipV="1">
                    <a:off x="609600" y="4800600"/>
                    <a:ext cx="3200400" cy="762000"/>
                  </a:xfrm>
                  <a:prstGeom prst="line">
                    <a:avLst/>
                  </a:prstGeom>
                  <a:ln w="31750">
                    <a:solidFill>
                      <a:srgbClr val="0066FF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מחבר ישר 19"/>
                  <p:cNvCxnSpPr/>
                  <p:nvPr/>
                </p:nvCxnSpPr>
                <p:spPr>
                  <a:xfrm flipV="1">
                    <a:off x="457200" y="4191000"/>
                    <a:ext cx="2590800" cy="1447800"/>
                  </a:xfrm>
                  <a:prstGeom prst="line">
                    <a:avLst/>
                  </a:prstGeom>
                  <a:ln w="31750">
                    <a:solidFill>
                      <a:srgbClr val="0066FF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מחבר ישר 20"/>
                  <p:cNvCxnSpPr/>
                  <p:nvPr/>
                </p:nvCxnSpPr>
                <p:spPr>
                  <a:xfrm flipV="1">
                    <a:off x="457200" y="4724400"/>
                    <a:ext cx="2362200" cy="914400"/>
                  </a:xfrm>
                  <a:prstGeom prst="line">
                    <a:avLst/>
                  </a:prstGeom>
                  <a:ln w="31750">
                    <a:solidFill>
                      <a:srgbClr val="0066FF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מחבר ישר 21"/>
                  <p:cNvCxnSpPr/>
                  <p:nvPr/>
                </p:nvCxnSpPr>
                <p:spPr>
                  <a:xfrm flipV="1">
                    <a:off x="457200" y="4038600"/>
                    <a:ext cx="1981200" cy="1600200"/>
                  </a:xfrm>
                  <a:prstGeom prst="line">
                    <a:avLst/>
                  </a:prstGeom>
                  <a:ln w="31750">
                    <a:solidFill>
                      <a:srgbClr val="0066FF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מחבר ישר 22"/>
                  <p:cNvCxnSpPr/>
                  <p:nvPr/>
                </p:nvCxnSpPr>
                <p:spPr>
                  <a:xfrm flipV="1">
                    <a:off x="533400" y="3276600"/>
                    <a:ext cx="1600200" cy="2286000"/>
                  </a:xfrm>
                  <a:prstGeom prst="line">
                    <a:avLst/>
                  </a:prstGeom>
                  <a:ln w="31750">
                    <a:solidFill>
                      <a:srgbClr val="0066FF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" name="מחבר ישר 13"/>
                <p:cNvCxnSpPr/>
                <p:nvPr/>
              </p:nvCxnSpPr>
              <p:spPr>
                <a:xfrm flipV="1">
                  <a:off x="533400" y="4267200"/>
                  <a:ext cx="2057400" cy="1295400"/>
                </a:xfrm>
                <a:prstGeom prst="line">
                  <a:avLst/>
                </a:prstGeom>
                <a:ln w="31750">
                  <a:solidFill>
                    <a:srgbClr val="0066FF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מחבר ישר 14"/>
                <p:cNvCxnSpPr/>
                <p:nvPr/>
              </p:nvCxnSpPr>
              <p:spPr>
                <a:xfrm flipV="1">
                  <a:off x="533400" y="4419600"/>
                  <a:ext cx="2667000" cy="1143000"/>
                </a:xfrm>
                <a:prstGeom prst="line">
                  <a:avLst/>
                </a:prstGeom>
                <a:ln w="31750">
                  <a:solidFill>
                    <a:srgbClr val="0066FF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מחבר ישר 15"/>
                <p:cNvCxnSpPr/>
                <p:nvPr/>
              </p:nvCxnSpPr>
              <p:spPr>
                <a:xfrm flipV="1">
                  <a:off x="533400" y="4572000"/>
                  <a:ext cx="1143000" cy="990600"/>
                </a:xfrm>
                <a:prstGeom prst="line">
                  <a:avLst/>
                </a:prstGeom>
                <a:ln w="31750">
                  <a:solidFill>
                    <a:srgbClr val="0066FF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מחבר ישר 9"/>
              <p:cNvCxnSpPr/>
              <p:nvPr/>
            </p:nvCxnSpPr>
            <p:spPr>
              <a:xfrm flipV="1">
                <a:off x="533400" y="3810000"/>
                <a:ext cx="1600200" cy="1752600"/>
              </a:xfrm>
              <a:prstGeom prst="line">
                <a:avLst/>
              </a:prstGeom>
              <a:ln w="31750">
                <a:solidFill>
                  <a:srgbClr val="0066FF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מחבר ישר 16"/>
            <p:cNvCxnSpPr/>
            <p:nvPr/>
          </p:nvCxnSpPr>
          <p:spPr>
            <a:xfrm flipV="1">
              <a:off x="533400" y="4724400"/>
              <a:ext cx="1066800" cy="838200"/>
            </a:xfrm>
            <a:prstGeom prst="line">
              <a:avLst/>
            </a:prstGeom>
            <a:ln w="31750">
              <a:solidFill>
                <a:srgbClr val="0066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מלבן מעוגל 23"/>
          <p:cNvSpPr/>
          <p:nvPr/>
        </p:nvSpPr>
        <p:spPr>
          <a:xfrm>
            <a:off x="1904999" y="2667000"/>
            <a:ext cx="1589761" cy="228600"/>
          </a:xfrm>
          <a:prstGeom prst="roundRect">
            <a:avLst/>
          </a:prstGeom>
          <a:solidFill>
            <a:schemeClr val="tx1">
              <a:alpha val="72000"/>
            </a:schemeClr>
          </a:solidFill>
          <a:ln w="412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Saint Petersburg</a:t>
            </a:r>
            <a:endParaRPr lang="he-IL" sz="1400" b="1" dirty="0">
              <a:solidFill>
                <a:srgbClr val="FF0000"/>
              </a:solidFill>
            </a:endParaRPr>
          </a:p>
        </p:txBody>
      </p:sp>
      <p:sp>
        <p:nvSpPr>
          <p:cNvPr id="25" name="מלבן מעוגל 24"/>
          <p:cNvSpPr/>
          <p:nvPr/>
        </p:nvSpPr>
        <p:spPr>
          <a:xfrm>
            <a:off x="1763688" y="3140968"/>
            <a:ext cx="1170245" cy="304800"/>
          </a:xfrm>
          <a:prstGeom prst="roundRect">
            <a:avLst/>
          </a:prstGeom>
          <a:solidFill>
            <a:schemeClr val="tx1">
              <a:alpha val="72000"/>
            </a:schemeClr>
          </a:solidFill>
          <a:ln w="41275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Moscow</a:t>
            </a:r>
            <a:endParaRPr lang="he-IL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מציין מיקום תוכן 2"/>
          <p:cNvSpPr>
            <a:spLocks noGrp="1"/>
          </p:cNvSpPr>
          <p:nvPr>
            <p:ph idx="1"/>
          </p:nvPr>
        </p:nvSpPr>
        <p:spPr>
          <a:xfrm>
            <a:off x="4572000" y="1147936"/>
            <a:ext cx="4419600" cy="3505200"/>
          </a:xfrm>
          <a:solidFill>
            <a:srgbClr val="FFC000">
              <a:alpha val="70000"/>
            </a:srgb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accent1"/>
                </a:solidFill>
              </a:rPr>
              <a:t>From 100,000 </a:t>
            </a:r>
            <a:r>
              <a:rPr lang="en-US" sz="1600" b="1" dirty="0" smtClean="0">
                <a:solidFill>
                  <a:schemeClr val="accent1"/>
                </a:solidFill>
              </a:rPr>
              <a:t>(2007) </a:t>
            </a:r>
            <a:r>
              <a:rPr lang="en-US" sz="2000" b="1" dirty="0" smtClean="0">
                <a:solidFill>
                  <a:schemeClr val="accent1"/>
                </a:solidFill>
              </a:rPr>
              <a:t>to 600,000 </a:t>
            </a:r>
            <a:r>
              <a:rPr lang="en-US" sz="1600" b="1" dirty="0" smtClean="0">
                <a:solidFill>
                  <a:schemeClr val="accent1"/>
                </a:solidFill>
              </a:rPr>
              <a:t>(2014).</a:t>
            </a:r>
          </a:p>
          <a:p>
            <a:pPr>
              <a:defRPr/>
            </a:pPr>
            <a:r>
              <a:rPr lang="en-US" sz="1800" b="1" dirty="0" smtClean="0">
                <a:solidFill>
                  <a:srgbClr val="003366"/>
                </a:solidFill>
              </a:rPr>
              <a:t>Income - $ 2 billion</a:t>
            </a:r>
          </a:p>
          <a:p>
            <a:pPr>
              <a:defRPr/>
            </a:pPr>
            <a:r>
              <a:rPr lang="en-US" sz="1800" b="1" dirty="0" smtClean="0">
                <a:solidFill>
                  <a:srgbClr val="003366"/>
                </a:solidFill>
              </a:rPr>
              <a:t>Jobs - 20,000</a:t>
            </a:r>
          </a:p>
          <a:p>
            <a:pPr>
              <a:defRPr/>
            </a:pPr>
            <a:r>
              <a:rPr lang="en-US" sz="1800" dirty="0" smtClean="0">
                <a:solidFill>
                  <a:srgbClr val="003366"/>
                </a:solidFill>
              </a:rPr>
              <a:t>There are no negative aspects </a:t>
            </a:r>
            <a:r>
              <a:rPr lang="en-US" sz="1400" dirty="0" smtClean="0">
                <a:solidFill>
                  <a:srgbClr val="003366"/>
                </a:solidFill>
              </a:rPr>
              <a:t>(crime, prostitution, trafficking in women)</a:t>
            </a:r>
          </a:p>
          <a:p>
            <a:pPr>
              <a:defRPr/>
            </a:pPr>
            <a:r>
              <a:rPr lang="en-US" sz="1800" dirty="0" smtClean="0">
                <a:solidFill>
                  <a:srgbClr val="003366"/>
                </a:solidFill>
              </a:rPr>
              <a:t>Flights from Russia to Israel</a:t>
            </a:r>
          </a:p>
          <a:p>
            <a:pPr lvl="1">
              <a:defRPr/>
            </a:pPr>
            <a:r>
              <a:rPr lang="en-US" sz="1400" dirty="0" smtClean="0">
                <a:solidFill>
                  <a:srgbClr val="003366"/>
                </a:solidFill>
              </a:rPr>
              <a:t>About 15 destinations across Russia</a:t>
            </a:r>
          </a:p>
          <a:p>
            <a:pPr lvl="1">
              <a:defRPr/>
            </a:pPr>
            <a:r>
              <a:rPr lang="en-US" sz="1400" dirty="0" smtClean="0">
                <a:solidFill>
                  <a:srgbClr val="003366"/>
                </a:solidFill>
              </a:rPr>
              <a:t>About 90 flights a week -</a:t>
            </a:r>
          </a:p>
          <a:p>
            <a:pPr lvl="1">
              <a:defRPr/>
            </a:pPr>
            <a:r>
              <a:rPr lang="en-US" sz="1400" dirty="0" smtClean="0">
                <a:solidFill>
                  <a:srgbClr val="003366"/>
                </a:solidFill>
              </a:rPr>
              <a:t>Moscow, </a:t>
            </a:r>
            <a:r>
              <a:rPr lang="en-US" sz="1400" dirty="0" err="1" smtClean="0">
                <a:solidFill>
                  <a:srgbClr val="003366"/>
                </a:solidFill>
              </a:rPr>
              <a:t>SPb</a:t>
            </a:r>
            <a:r>
              <a:rPr lang="en-US" sz="1400" dirty="0" smtClean="0">
                <a:solidFill>
                  <a:srgbClr val="003366"/>
                </a:solidFill>
              </a:rPr>
              <a:t>, Kazan, Yekaterinburg, Rostov, Krasnodar, </a:t>
            </a:r>
            <a:r>
              <a:rPr lang="en-US" sz="1400" dirty="0" err="1" smtClean="0">
                <a:solidFill>
                  <a:srgbClr val="003366"/>
                </a:solidFill>
              </a:rPr>
              <a:t>Mineralniye</a:t>
            </a:r>
            <a:r>
              <a:rPr lang="en-US" sz="1400" dirty="0" smtClean="0">
                <a:solidFill>
                  <a:srgbClr val="003366"/>
                </a:solidFill>
              </a:rPr>
              <a:t> </a:t>
            </a:r>
            <a:r>
              <a:rPr lang="en-US" sz="1400" dirty="0" err="1" smtClean="0">
                <a:solidFill>
                  <a:srgbClr val="003366"/>
                </a:solidFill>
              </a:rPr>
              <a:t>Vody</a:t>
            </a:r>
            <a:r>
              <a:rPr lang="en-US" sz="1400" dirty="0" smtClean="0">
                <a:solidFill>
                  <a:srgbClr val="003366"/>
                </a:solidFill>
              </a:rPr>
              <a:t>, Irkutsk, Omsk, Perm, Nizhny Novgorod, Orenburg ...</a:t>
            </a:r>
            <a:endParaRPr lang="en-US" sz="1400" dirty="0" smtClean="0">
              <a:solidFill>
                <a:srgbClr val="0033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02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781</Words>
  <Application>Microsoft Office PowerPoint</Application>
  <PresentationFormat>‫הצגה על המסך (4:3)</PresentationFormat>
  <Paragraphs>178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13</vt:i4>
      </vt:variant>
    </vt:vector>
  </HeadingPairs>
  <TitlesOfParts>
    <vt:vector size="21" baseType="lpstr">
      <vt:lpstr>맑은 고딕</vt:lpstr>
      <vt:lpstr>Arial</vt:lpstr>
      <vt:lpstr>Calibri</vt:lpstr>
      <vt:lpstr>Times</vt:lpstr>
      <vt:lpstr>Times New Roman</vt:lpstr>
      <vt:lpstr>Wingdings</vt:lpstr>
      <vt:lpstr>ערכת נושא של Office</vt:lpstr>
      <vt:lpstr>Office Theme</vt:lpstr>
      <vt:lpstr>Russia-Israel</vt:lpstr>
      <vt:lpstr>מצגת של PowerPoint</vt:lpstr>
      <vt:lpstr>Russia - Israel, Common Heritage</vt:lpstr>
      <vt:lpstr>מצגת של PowerPoint</vt:lpstr>
      <vt:lpstr>The relationship today -basic sympathy</vt:lpstr>
      <vt:lpstr>מצגת של PowerPoint</vt:lpstr>
      <vt:lpstr>Security Issues</vt:lpstr>
      <vt:lpstr>Trade and Science - Complementary Economies</vt:lpstr>
      <vt:lpstr>Tourism without Visas</vt:lpstr>
      <vt:lpstr>Jews In Russia</vt:lpstr>
      <vt:lpstr>Russian Speaking Jews</vt:lpstr>
      <vt:lpstr>WWll And The Holocaust 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רוסיה - ישראל</dc:title>
  <dc:creator>Livne Yacov</dc:creator>
  <cp:lastModifiedBy>u26632 </cp:lastModifiedBy>
  <cp:revision>24</cp:revision>
  <dcterms:created xsi:type="dcterms:W3CDTF">2017-06-12T09:01:51Z</dcterms:created>
  <dcterms:modified xsi:type="dcterms:W3CDTF">2018-01-03T15:19:26Z</dcterms:modified>
</cp:coreProperties>
</file>