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6" r:id="rId1"/>
  </p:sldMasterIdLst>
  <p:notesMasterIdLst>
    <p:notesMasterId r:id="rId57"/>
  </p:notesMasterIdLst>
  <p:handoutMasterIdLst>
    <p:handoutMasterId r:id="rId58"/>
  </p:handoutMasterIdLst>
  <p:sldIdLst>
    <p:sldId id="434" r:id="rId2"/>
    <p:sldId id="435" r:id="rId3"/>
    <p:sldId id="436" r:id="rId4"/>
    <p:sldId id="403" r:id="rId5"/>
    <p:sldId id="437" r:id="rId6"/>
    <p:sldId id="438" r:id="rId7"/>
    <p:sldId id="439" r:id="rId8"/>
    <p:sldId id="440" r:id="rId9"/>
    <p:sldId id="441" r:id="rId10"/>
    <p:sldId id="463" r:id="rId11"/>
    <p:sldId id="443" r:id="rId12"/>
    <p:sldId id="444" r:id="rId13"/>
    <p:sldId id="462" r:id="rId14"/>
    <p:sldId id="445" r:id="rId15"/>
    <p:sldId id="446" r:id="rId16"/>
    <p:sldId id="464" r:id="rId17"/>
    <p:sldId id="448" r:id="rId18"/>
    <p:sldId id="449" r:id="rId19"/>
    <p:sldId id="450" r:id="rId20"/>
    <p:sldId id="451" r:id="rId21"/>
    <p:sldId id="452" r:id="rId22"/>
    <p:sldId id="415" r:id="rId23"/>
    <p:sldId id="453" r:id="rId24"/>
    <p:sldId id="416" r:id="rId25"/>
    <p:sldId id="424" r:id="rId26"/>
    <p:sldId id="420" r:id="rId27"/>
    <p:sldId id="454" r:id="rId28"/>
    <p:sldId id="377" r:id="rId29"/>
    <p:sldId id="378" r:id="rId30"/>
    <p:sldId id="379" r:id="rId31"/>
    <p:sldId id="374" r:id="rId32"/>
    <p:sldId id="385" r:id="rId33"/>
    <p:sldId id="388" r:id="rId34"/>
    <p:sldId id="401" r:id="rId35"/>
    <p:sldId id="427" r:id="rId36"/>
    <p:sldId id="404" r:id="rId37"/>
    <p:sldId id="386" r:id="rId38"/>
    <p:sldId id="387" r:id="rId39"/>
    <p:sldId id="375" r:id="rId40"/>
    <p:sldId id="400" r:id="rId41"/>
    <p:sldId id="455" r:id="rId42"/>
    <p:sldId id="456" r:id="rId43"/>
    <p:sldId id="457" r:id="rId44"/>
    <p:sldId id="458" r:id="rId45"/>
    <p:sldId id="459" r:id="rId46"/>
    <p:sldId id="460" r:id="rId47"/>
    <p:sldId id="461" r:id="rId48"/>
    <p:sldId id="407" r:id="rId49"/>
    <p:sldId id="381" r:id="rId50"/>
    <p:sldId id="382" r:id="rId51"/>
    <p:sldId id="383" r:id="rId52"/>
    <p:sldId id="421" r:id="rId53"/>
    <p:sldId id="422" r:id="rId54"/>
    <p:sldId id="423" r:id="rId55"/>
    <p:sldId id="428" r:id="rId56"/>
  </p:sldIdLst>
  <p:sldSz cx="12192000" cy="6858000"/>
  <p:notesSz cx="6819900" cy="9918700"/>
  <p:defaultTextStyle>
    <a:defPPr algn="r" rtl="1"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0" autoAdjust="0"/>
    <p:restoredTop sz="87432" autoAdjust="0"/>
  </p:normalViewPr>
  <p:slideViewPr>
    <p:cSldViewPr>
      <p:cViewPr varScale="1">
        <p:scale>
          <a:sx n="40" d="100"/>
          <a:sy n="40" d="100"/>
        </p:scale>
        <p:origin x="-72" y="-710"/>
      </p:cViewPr>
      <p:guideLst>
        <p:guide orient="horz" pos="2160"/>
        <p:guide pos="3840"/>
        <p:guide pos="6816"/>
        <p:guide pos="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6282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0" y="0"/>
            <a:ext cx="2957080" cy="49765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93408286-191C-4A3F-B1AF-BB78D38479F5}" type="datetime8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22 מאי 19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6282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0" y="9421044"/>
            <a:ext cx="2957080" cy="497656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7BAE14B8-3CC9-472D-9BC5-A84D80684DE2}" type="slidenum">
              <a: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6282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0" y="0"/>
            <a:ext cx="2957080" cy="49765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544EB51-7437-4ECB-8F53-BD138F55FBF7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he-IL" noProof="0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1990" y="4773375"/>
            <a:ext cx="5455920" cy="3347561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he-IL" noProof="0" dirty="0"/>
              <a:t>לחץ כדי לערוך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6282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0" y="9421044"/>
            <a:ext cx="2957080" cy="497656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FB667E1-E601-4AAF-B95C-B25720D70A60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67B9D-F836-420B-BFF1-6B6CAA080C97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185705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112223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67B9D-F836-420B-BFF1-6B6CAA080C97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21629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he-IL" smtClean="0"/>
              <a:pPr/>
              <a:t>10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94859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he-IL" smtClean="0"/>
              <a:pPr/>
              <a:t>12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92206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155475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984558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he-IL" smtClean="0"/>
              <a:pPr/>
              <a:t>32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52550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289458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pPr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73897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906521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396322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46188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345214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9464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1314595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B962-D926-424B-AC00-FE1E0ECB640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4215501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7BC6-D13C-45A2-AF61-CB59F6BA3E10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775219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18764-B9AD-4A05-A31E-84CE4FE50E8B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1917565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F28-7E3D-4A0D-8B1D-EAD0E195C731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1358126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2186-3A27-43FD-BA50-C25F08521E08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1"/>
            <a:fld id="{A0ECE5F2-81AA-4605-B028-6FBA391056AF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357523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9AA41-A953-4132-9B44-4E0513AEC4FC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470946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E4BA-5D86-457F-81D4-527350DD4C7A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3750432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2D48FB61-65B6-4A9E-8CC2-7814F08B8B2D}" type="datetime8">
              <a:rPr lang="he-IL" smtClean="0"/>
              <a:pPr algn="l"/>
              <a:t>22 מאי 19</a:t>
            </a:fld>
            <a:endParaRPr lang="he-I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121111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13E8-9A85-485B-94B7-5D103837E152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157736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574E-2143-4A91-B2C8-A980D1F6D781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682442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23131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//upload.wikimedia.org/wikipedia/commons/7/7b/Military_expenditure_by_country_map2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tiff"/><Relationship Id="rId4" Type="http://schemas.openxmlformats.org/officeDocument/2006/relationships/image" Target="../media/image99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××× ×¨××¡× ×ª××× ××ª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87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664" y="-205907"/>
            <a:ext cx="8911687" cy="1280890"/>
          </a:xfrm>
        </p:spPr>
        <p:txBody>
          <a:bodyPr>
            <a:normAutofit fontScale="90000"/>
          </a:bodyPr>
          <a:lstStyle/>
          <a:p>
            <a:pPr algn="ctr" rtl="0"/>
            <a:r>
              <a:rPr lang="en-US" sz="8800" b="1" dirty="0" smtClean="0">
                <a:solidFill>
                  <a:srgbClr val="FF0000"/>
                </a:solidFill>
              </a:rPr>
              <a:t>Eastern Tour - Russia</a:t>
            </a:r>
            <a:endParaRPr lang="he-IL" sz="8800" b="1" dirty="0">
              <a:solidFill>
                <a:srgbClr val="FF0000"/>
              </a:solidFill>
            </a:endParaRP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838200" y="55303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47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8800" b="1" dirty="0" smtClean="0">
                <a:solidFill>
                  <a:srgbClr val="FF0000"/>
                </a:solidFill>
              </a:rPr>
              <a:t>The Russian Bear </a:t>
            </a:r>
            <a:r>
              <a:rPr lang="en-US" sz="8800" b="1" dirty="0" smtClean="0">
                <a:solidFill>
                  <a:srgbClr val="002060"/>
                </a:solidFill>
              </a:rPr>
              <a:t>and </a:t>
            </a:r>
            <a:r>
              <a:rPr lang="en-US" sz="8800" b="1" dirty="0">
                <a:solidFill>
                  <a:srgbClr val="002060"/>
                </a:solidFill>
              </a:rPr>
              <a:t>the </a:t>
            </a:r>
            <a:r>
              <a:rPr lang="en-US" sz="8800" b="1" dirty="0" smtClean="0">
                <a:solidFill>
                  <a:srgbClr val="002060"/>
                </a:solidFill>
              </a:rPr>
              <a:t>hotheads </a:t>
            </a:r>
            <a:r>
              <a:rPr lang="en-US" sz="8800" b="1" dirty="0">
                <a:solidFill>
                  <a:srgbClr val="002060"/>
                </a:solidFill>
              </a:rPr>
              <a:t>-</a:t>
            </a:r>
          </a:p>
          <a:p>
            <a:pPr algn="ctr" rtl="0"/>
            <a:r>
              <a:rPr lang="en-US" sz="8800" b="1" dirty="0">
                <a:solidFill>
                  <a:srgbClr val="002060"/>
                </a:solidFill>
              </a:rPr>
              <a:t>A </a:t>
            </a:r>
            <a:r>
              <a:rPr lang="en-US" sz="8800" b="1" dirty="0" smtClean="0">
                <a:solidFill>
                  <a:srgbClr val="002060"/>
                </a:solidFill>
              </a:rPr>
              <a:t>continued love </a:t>
            </a:r>
            <a:r>
              <a:rPr lang="en-US" sz="8800" b="1" dirty="0">
                <a:solidFill>
                  <a:srgbClr val="002060"/>
                </a:solidFill>
              </a:rPr>
              <a:t>story</a:t>
            </a:r>
            <a:r>
              <a:rPr lang="he-IL" sz="8800" b="1" dirty="0" smtClean="0">
                <a:solidFill>
                  <a:srgbClr val="002060"/>
                </a:solidFill>
              </a:rPr>
              <a:t>....</a:t>
            </a:r>
            <a:endParaRPr lang="he-IL" sz="88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×ª××× × ×§×©××¨×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7110" y="-236183"/>
            <a:ext cx="3369143" cy="22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7465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 txBox="1">
            <a:spLocks/>
          </p:cNvSpPr>
          <p:nvPr/>
        </p:nvSpPr>
        <p:spPr>
          <a:xfrm>
            <a:off x="3575720" y="6085"/>
            <a:ext cx="5616624" cy="61460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Tour Schedule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9182276"/>
              </p:ext>
            </p:extLst>
          </p:nvPr>
        </p:nvGraphicFramePr>
        <p:xfrm>
          <a:off x="191345" y="620687"/>
          <a:ext cx="12006119" cy="6745064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2497687">
                  <a:extLst>
                    <a:ext uri="{9D8B030D-6E8A-4147-A177-3AD203B41FA5}">
                      <a16:colId xmlns:a16="http://schemas.microsoft.com/office/drawing/2014/main" xmlns="" val="2006921609"/>
                    </a:ext>
                  </a:extLst>
                </a:gridCol>
                <a:gridCol w="2537209">
                  <a:extLst>
                    <a:ext uri="{9D8B030D-6E8A-4147-A177-3AD203B41FA5}">
                      <a16:colId xmlns:a16="http://schemas.microsoft.com/office/drawing/2014/main" xmlns="" val="3168005034"/>
                    </a:ext>
                  </a:extLst>
                </a:gridCol>
                <a:gridCol w="2373977">
                  <a:extLst>
                    <a:ext uri="{9D8B030D-6E8A-4147-A177-3AD203B41FA5}">
                      <a16:colId xmlns:a16="http://schemas.microsoft.com/office/drawing/2014/main" xmlns="" val="329664948"/>
                    </a:ext>
                  </a:extLst>
                </a:gridCol>
                <a:gridCol w="2537209">
                  <a:extLst>
                    <a:ext uri="{9D8B030D-6E8A-4147-A177-3AD203B41FA5}">
                      <a16:colId xmlns:a16="http://schemas.microsoft.com/office/drawing/2014/main" xmlns="" val="4058724446"/>
                    </a:ext>
                  </a:extLst>
                </a:gridCol>
                <a:gridCol w="2060037">
                  <a:extLst>
                    <a:ext uri="{9D8B030D-6E8A-4147-A177-3AD203B41FA5}">
                      <a16:colId xmlns:a16="http://schemas.microsoft.com/office/drawing/2014/main" xmlns="" val="1064955416"/>
                    </a:ext>
                  </a:extLst>
                </a:gridCol>
              </a:tblGrid>
              <a:tr h="2369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 smtClean="0">
                          <a:effectLst/>
                          <a:latin typeface="David" panose="020E0502060401010101" pitchFamily="34" charset="-79"/>
                        </a:rPr>
                        <a:t>' </a:t>
                      </a: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16/05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 smtClean="0">
                          <a:effectLst/>
                          <a:latin typeface="David" panose="020E0502060401010101" pitchFamily="34" charset="-79"/>
                        </a:rPr>
                        <a:t>'</a:t>
                      </a: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15/05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 smtClean="0">
                          <a:effectLst/>
                          <a:latin typeface="David" panose="020E0502060401010101" pitchFamily="34" charset="-79"/>
                        </a:rPr>
                        <a:t>' </a:t>
                      </a: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14/05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200" b="1" dirty="0" smtClean="0">
                          <a:effectLst/>
                          <a:latin typeface="David" panose="020E0502060401010101" pitchFamily="34" charset="-79"/>
                        </a:rPr>
                        <a:t>' </a:t>
                      </a: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13/05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12/05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7139503"/>
                  </a:ext>
                </a:extLst>
              </a:tr>
              <a:tr h="710970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Victory Park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+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The Great Patriotic War Museum (World War II)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Travel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Power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Relations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Ambassador of Israel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 Russia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"</a:t>
                      </a:r>
                      <a:r>
                        <a:rPr lang="en-US" sz="12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Halutzim</a:t>
                      </a: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" flight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Saturday evening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5073729"/>
                  </a:ext>
                </a:extLst>
              </a:tr>
              <a:tr h="636217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Military Academy  t</a:t>
                      </a: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our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Official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uniform) </a:t>
                      </a:r>
                      <a:r>
                        <a:rPr lang="he-IL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)</a:t>
                      </a: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Internal Policy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Foreign and Security Policy of  Russia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Landing at DME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(LY 611)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8489965"/>
                  </a:ext>
                </a:extLst>
              </a:tr>
              <a:tr h="473980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Russian Policy in the Middle East</a:t>
                      </a:r>
                      <a:r>
                        <a:rPr lang="he-IL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Internal political situation 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Traveling + getting organized</a:t>
                      </a: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9087769"/>
                  </a:ext>
                </a:extLst>
              </a:tr>
              <a:tr h="236990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Travel</a:t>
                      </a:r>
                      <a:r>
                        <a:rPr lang="he-IL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Travel to the Foreign Ministry + lunch</a:t>
                      </a:r>
                      <a:r>
                        <a:rPr lang="en-US" sz="11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en-US" sz="11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4708"/>
                  </a:ext>
                </a:extLst>
              </a:tr>
              <a:tr h="160532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9671067"/>
                  </a:ext>
                </a:extLst>
              </a:tr>
              <a:tr h="76458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Concluding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lunch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(Jerusalem Restaurant)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Travel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+ 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228600"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Russia - Middle East</a:t>
                      </a:r>
                    </a:p>
                    <a:p>
                      <a:pPr marL="228600"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Deputy Foreign Minister for the Middle East and Africa and the President's envoy to the region,</a:t>
                      </a:r>
                    </a:p>
                    <a:p>
                      <a:pPr marL="228600"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Mr. Michael </a:t>
                      </a:r>
                      <a:r>
                        <a:rPr lang="en-US" sz="12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Bogdanov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marL="228600"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marL="228600"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marL="228600"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Foreign Policy Planning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3909213"/>
                  </a:ext>
                </a:extLst>
              </a:tr>
              <a:tr h="31084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Defense attaché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9142014"/>
                  </a:ext>
                </a:extLst>
              </a:tr>
              <a:tr h="366439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Guided tour of the Kremlin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6384649"/>
                  </a:ext>
                </a:extLst>
              </a:tr>
              <a:tr h="626011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Travel to the train -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Weekend St. Petersburg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8268069"/>
                  </a:ext>
                </a:extLst>
              </a:tr>
              <a:tr h="31084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Strategy and National security</a:t>
                      </a:r>
                      <a:r>
                        <a:rPr lang="he-IL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Free time 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Introductory tour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Central Moscow / Kremlin Complex</a:t>
                      </a:r>
                      <a:endParaRPr lang="he-IL" sz="1200" dirty="0" smtClean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190532"/>
                  </a:ext>
                </a:extLst>
              </a:tr>
              <a:tr h="442895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Free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Time 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3626074"/>
                  </a:ext>
                </a:extLst>
              </a:tr>
              <a:tr h="710970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Dinner</a:t>
                      </a:r>
                      <a:r>
                        <a:rPr lang="he-IL" sz="12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+ </a:t>
                      </a: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Travel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Lunch + </a:t>
                      </a: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getting organized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1713807"/>
                  </a:ext>
                </a:extLst>
              </a:tr>
              <a:tr h="2369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Drive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to the airport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Independence Day Reception at the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Embassy of Israel in Moscow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(official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uniform)</a:t>
                      </a: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Nigh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 t</a:t>
                      </a: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our in Moscow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9912693"/>
                  </a:ext>
                </a:extLst>
              </a:tr>
              <a:tr h="2369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Culture performance</a:t>
                      </a:r>
                      <a:endParaRPr lang="en-US" sz="12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8554665"/>
                  </a:ext>
                </a:extLst>
              </a:tr>
              <a:tr h="2369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Free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evening 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003823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DME</a:t>
                      </a:r>
                      <a:r>
                        <a:rPr lang="en-US" sz="12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Take-off</a:t>
                      </a:r>
                      <a:r>
                        <a:rPr lang="he-IL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9903106"/>
                  </a:ext>
                </a:extLst>
              </a:tr>
              <a:tr h="2369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2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9831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8252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/>
          </p:nvPr>
        </p:nvGraphicFramePr>
        <p:xfrm>
          <a:off x="108856" y="1413792"/>
          <a:ext cx="8083732" cy="596027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20933">
                  <a:extLst>
                    <a:ext uri="{9D8B030D-6E8A-4147-A177-3AD203B41FA5}">
                      <a16:colId xmlns:a16="http://schemas.microsoft.com/office/drawing/2014/main" xmlns="" val="231706749"/>
                    </a:ext>
                  </a:extLst>
                </a:gridCol>
                <a:gridCol w="2020933">
                  <a:extLst>
                    <a:ext uri="{9D8B030D-6E8A-4147-A177-3AD203B41FA5}">
                      <a16:colId xmlns:a16="http://schemas.microsoft.com/office/drawing/2014/main" xmlns="" val="994010326"/>
                    </a:ext>
                  </a:extLst>
                </a:gridCol>
                <a:gridCol w="2020933">
                  <a:extLst>
                    <a:ext uri="{9D8B030D-6E8A-4147-A177-3AD203B41FA5}">
                      <a16:colId xmlns:a16="http://schemas.microsoft.com/office/drawing/2014/main" xmlns="" val="3737182445"/>
                    </a:ext>
                  </a:extLst>
                </a:gridCol>
                <a:gridCol w="2020933">
                  <a:extLst>
                    <a:ext uri="{9D8B030D-6E8A-4147-A177-3AD203B41FA5}">
                      <a16:colId xmlns:a16="http://schemas.microsoft.com/office/drawing/2014/main" xmlns="" val="2793423482"/>
                    </a:ext>
                  </a:extLst>
                </a:gridCol>
              </a:tblGrid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Hour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Activity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Speaker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Place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25663001"/>
                  </a:ext>
                </a:extLst>
              </a:tr>
              <a:tr h="567321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02:30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Travel from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INDC to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Ben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Gurion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Airport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78638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05:50-10:05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flight</a:t>
                      </a: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LY611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The Domodedovo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Airport 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029193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Travel to the hotel + Lunch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Ararat Park  Hyatt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0522932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13:30-15:00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Israel - Russia relations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Attaché - Colonel German (Hebrew)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Hotel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0757996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16:00-20:00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A guided tour of Moscow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Anna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Central Moscow / Kremlin Complex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(Patriarch's Bridge, Alexander Gardens, the Kremlin Compound, Red Square)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8677863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23:00 – 20:00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Free evening</a:t>
                      </a:r>
                    </a:p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(Independent dinner)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0236719"/>
                  </a:ext>
                </a:extLst>
              </a:tr>
            </a:tbl>
          </a:graphicData>
        </a:graphic>
      </p:graphicFrame>
      <p:sp>
        <p:nvSpPr>
          <p:cNvPr id="8" name="כותרת 4"/>
          <p:cNvSpPr txBox="1">
            <a:spLocks/>
          </p:cNvSpPr>
          <p:nvPr/>
        </p:nvSpPr>
        <p:spPr>
          <a:xfrm>
            <a:off x="2783632" y="151613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David" panose="020E0502060401010101" pitchFamily="34" charset="-79"/>
                <a:cs typeface="David" panose="020E0502060401010101" pitchFamily="34" charset="-79"/>
              </a:rPr>
              <a:t>Special Schedule Tour - Sunday 12/5</a:t>
            </a:r>
            <a:endParaRPr lang="he-IL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2588" y="1413792"/>
            <a:ext cx="3999412" cy="1871192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2589" y="3207091"/>
            <a:ext cx="4064000" cy="215854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2588" y="4559300"/>
            <a:ext cx="4064000" cy="229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1544" y="928447"/>
            <a:ext cx="983979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86457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47175767"/>
              </p:ext>
            </p:extLst>
          </p:nvPr>
        </p:nvGraphicFramePr>
        <p:xfrm>
          <a:off x="191344" y="1355785"/>
          <a:ext cx="11891800" cy="788688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69132">
                  <a:extLst>
                    <a:ext uri="{9D8B030D-6E8A-4147-A177-3AD203B41FA5}">
                      <a16:colId xmlns:a16="http://schemas.microsoft.com/office/drawing/2014/main" xmlns="" val="231706749"/>
                    </a:ext>
                  </a:extLst>
                </a:gridCol>
                <a:gridCol w="4276768">
                  <a:extLst>
                    <a:ext uri="{9D8B030D-6E8A-4147-A177-3AD203B41FA5}">
                      <a16:colId xmlns:a16="http://schemas.microsoft.com/office/drawing/2014/main" xmlns="" val="994010326"/>
                    </a:ext>
                  </a:extLst>
                </a:gridCol>
                <a:gridCol w="4238758">
                  <a:extLst>
                    <a:ext uri="{9D8B030D-6E8A-4147-A177-3AD203B41FA5}">
                      <a16:colId xmlns:a16="http://schemas.microsoft.com/office/drawing/2014/main" xmlns="" val="3737182445"/>
                    </a:ext>
                  </a:extLst>
                </a:gridCol>
                <a:gridCol w="853571">
                  <a:extLst>
                    <a:ext uri="{9D8B030D-6E8A-4147-A177-3AD203B41FA5}">
                      <a16:colId xmlns:a16="http://schemas.microsoft.com/office/drawing/2014/main" xmlns="" val="1311893671"/>
                    </a:ext>
                  </a:extLst>
                </a:gridCol>
                <a:gridCol w="853571">
                  <a:extLst>
                    <a:ext uri="{9D8B030D-6E8A-4147-A177-3AD203B41FA5}">
                      <a16:colId xmlns:a16="http://schemas.microsoft.com/office/drawing/2014/main" xmlns="" val="3905794760"/>
                    </a:ext>
                  </a:extLst>
                </a:gridCol>
              </a:tblGrid>
              <a:tr h="50304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Hour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Activity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Speaker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Place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Gift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25663001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8:00-9:00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Breakfast in the presence of the Ambassador - Mr. Gary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Koren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Dining room Hotel</a:t>
                      </a:r>
                    </a:p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Restaurant PLAZMA 10th Floor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350291935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9:00-10:00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Relations between Russia and Israel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Ambassador of Israel to Russia, Mr. Gary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Koren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(Hebrew)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Hotel -</a:t>
                      </a:r>
                    </a:p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 suit</a:t>
                      </a:r>
                    </a:p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SCHEPKIN Hall, 2nd floor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4829117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10:00-10:45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Foreign policy and security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Mr. Dmitry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Trainin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Academic Researcher, Former Colonel (English)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8007662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11:00-11:45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The economic situation in Russia and its effects on internal policy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Mr.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Evgeny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Gutmacher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Chairman, World Economic Research Institute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081757062"/>
                  </a:ext>
                </a:extLst>
              </a:tr>
              <a:tr h="518904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11:00-11:45</a:t>
                      </a:r>
                    </a:p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200757996"/>
                  </a:ext>
                </a:extLst>
              </a:tr>
              <a:tr h="518904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11:45-12:30</a:t>
                      </a:r>
                    </a:p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Travel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415486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13:00-14:00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Russia - Middle East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Deputy Foreign Minister for the Middle East and Africa and the President's envoy to the region, Mr. Michael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Bogdanov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(Russian)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Ministry of Foreign Affairs -</a:t>
                      </a:r>
                    </a:p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 suit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42374774"/>
                  </a:ext>
                </a:extLst>
              </a:tr>
              <a:tr h="58817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14:15-15:00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Planning Russian foreign policy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Mr. Sergei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Bezadnikin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, Deputy Head of the Department of Political Planning (Russian)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4753749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15:00-19:00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Free time- Independent dinner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129496715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19:00-23:00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Night Tour in Moscow(Anna)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460236719"/>
                  </a:ext>
                </a:extLst>
              </a:tr>
            </a:tbl>
          </a:graphicData>
        </a:graphic>
      </p:graphicFrame>
      <p:sp>
        <p:nvSpPr>
          <p:cNvPr id="8" name="כותרת 4"/>
          <p:cNvSpPr txBox="1">
            <a:spLocks/>
          </p:cNvSpPr>
          <p:nvPr/>
        </p:nvSpPr>
        <p:spPr>
          <a:xfrm>
            <a:off x="2783632" y="151613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75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Individual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Schedule Tour - Monday, May 13th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Picture 2" descr="×ª××× × ×§×©××¨×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537" y="6093296"/>
            <a:ext cx="4217708" cy="139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3552" y="917611"/>
            <a:ext cx="983979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92085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23954080"/>
              </p:ext>
            </p:extLst>
          </p:nvPr>
        </p:nvGraphicFramePr>
        <p:xfrm>
          <a:off x="-26368" y="1355785"/>
          <a:ext cx="12109512" cy="572499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99690">
                  <a:extLst>
                    <a:ext uri="{9D8B030D-6E8A-4147-A177-3AD203B41FA5}">
                      <a16:colId xmlns:a16="http://schemas.microsoft.com/office/drawing/2014/main" xmlns="" val="231706749"/>
                    </a:ext>
                  </a:extLst>
                </a:gridCol>
                <a:gridCol w="4355066">
                  <a:extLst>
                    <a:ext uri="{9D8B030D-6E8A-4147-A177-3AD203B41FA5}">
                      <a16:colId xmlns:a16="http://schemas.microsoft.com/office/drawing/2014/main" xmlns="" val="994010326"/>
                    </a:ext>
                  </a:extLst>
                </a:gridCol>
                <a:gridCol w="4316360">
                  <a:extLst>
                    <a:ext uri="{9D8B030D-6E8A-4147-A177-3AD203B41FA5}">
                      <a16:colId xmlns:a16="http://schemas.microsoft.com/office/drawing/2014/main" xmlns="" val="3737182445"/>
                    </a:ext>
                  </a:extLst>
                </a:gridCol>
                <a:gridCol w="1738396">
                  <a:extLst>
                    <a:ext uri="{9D8B030D-6E8A-4147-A177-3AD203B41FA5}">
                      <a16:colId xmlns:a16="http://schemas.microsoft.com/office/drawing/2014/main" xmlns="" val="1311893671"/>
                    </a:ext>
                  </a:extLst>
                </a:gridCol>
              </a:tblGrid>
              <a:tr h="493547"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Hour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Activity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Speaker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Place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25663001"/>
                  </a:ext>
                </a:extLst>
              </a:tr>
              <a:tr h="508382">
                <a:tc>
                  <a:txBody>
                    <a:bodyPr/>
                    <a:lstStyle/>
                    <a:p>
                      <a:pPr algn="ctr" rtl="0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8:00-9:00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Breakfast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Dining room Hotel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0291935"/>
                  </a:ext>
                </a:extLst>
              </a:tr>
              <a:tr h="508382">
                <a:tc>
                  <a:txBody>
                    <a:bodyPr/>
                    <a:lstStyle/>
                    <a:p>
                      <a:pPr algn="ctr" rtl="0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9:00-9:45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The economic situation and its impact on domestic policy</a:t>
                      </a:r>
                      <a:endParaRPr lang="en-US" sz="14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Mr. Yevgeny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Guntmacher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,</a:t>
                      </a:r>
                    </a:p>
                    <a:p>
                      <a:pPr algn="ctr" rtl="0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  Former International Economic Adviser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hotel</a:t>
                      </a:r>
                    </a:p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 suit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62330821"/>
                  </a:ext>
                </a:extLst>
              </a:tr>
              <a:tr h="508382">
                <a:tc>
                  <a:txBody>
                    <a:bodyPr/>
                    <a:lstStyle/>
                    <a:p>
                      <a:pPr algn="ctr" rtl="0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10:00-10:45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Foreign policy and security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Mr. Dmitry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Trainin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David" panose="020E0502060401010101" pitchFamily="34" charset="-79"/>
                        <a:ea typeface="+mn-ea"/>
                        <a:cs typeface="David" panose="020E0502060401010101" pitchFamily="34" charset="-79"/>
                      </a:endParaRPr>
                    </a:p>
                    <a:p>
                      <a:pPr algn="ctr" rtl="0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Academic Researcher, Former Colonel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2953562"/>
                  </a:ext>
                </a:extLst>
              </a:tr>
              <a:tr h="481467">
                <a:tc>
                  <a:txBody>
                    <a:bodyPr/>
                    <a:lstStyle/>
                    <a:p>
                      <a:pPr algn="ctr" rtl="0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11:00-11:45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Russia's Middle East Policy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Mr. Yuri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Barmin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, Researcher and Commentator on Russian Strategy in the Middle East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2732172"/>
                  </a:ext>
                </a:extLst>
              </a:tr>
              <a:tr h="423895">
                <a:tc>
                  <a:txBody>
                    <a:bodyPr/>
                    <a:lstStyle/>
                    <a:p>
                      <a:pPr algn="ctr" rtl="0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12:00-13:00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0757996"/>
                  </a:ext>
                </a:extLst>
              </a:tr>
              <a:tr h="1436552">
                <a:tc>
                  <a:txBody>
                    <a:bodyPr/>
                    <a:lstStyle/>
                    <a:p>
                      <a:pPr algn="ctr" rtl="0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14:00-17:00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e-IL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e-IL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A Tour of the Kremlin</a:t>
                      </a:r>
                      <a:endParaRPr lang="he-IL" sz="12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e-IL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b="1" dirty="0" err="1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אניה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Kremlin -</a:t>
                      </a:r>
                    </a:p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 suit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05295655"/>
                  </a:ext>
                </a:extLst>
              </a:tr>
              <a:tr h="390687">
                <a:tc>
                  <a:txBody>
                    <a:bodyPr/>
                    <a:lstStyle/>
                    <a:p>
                      <a:pPr algn="ctr" rtl="0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17:00-19:00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organization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Hotel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34788480"/>
                  </a:ext>
                </a:extLst>
              </a:tr>
              <a:tr h="717715">
                <a:tc>
                  <a:txBody>
                    <a:bodyPr/>
                    <a:lstStyle/>
                    <a:p>
                      <a:pPr algn="ctr" rtl="0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19:00-22:00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 rtl="0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Israeli Embassy for Independence Day</a:t>
                      </a:r>
                      <a:endParaRPr lang="he-IL" sz="20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The Opera House - Stanislavsky Theater</a:t>
                      </a:r>
                    </a:p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Official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Uniform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496715"/>
                  </a:ext>
                </a:extLst>
              </a:tr>
            </a:tbl>
          </a:graphicData>
        </a:graphic>
      </p:graphicFrame>
      <p:sp>
        <p:nvSpPr>
          <p:cNvPr id="8" name="כותרת 4"/>
          <p:cNvSpPr txBox="1">
            <a:spLocks/>
          </p:cNvSpPr>
          <p:nvPr/>
        </p:nvSpPr>
        <p:spPr>
          <a:xfrm>
            <a:off x="2783632" y="151613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Individual Schedule </a:t>
            </a:r>
            <a:r>
              <a:rPr lang="en-US" sz="3200" b="1" dirty="0">
                <a:latin typeface="David" panose="020E0502060401010101" pitchFamily="34" charset="-79"/>
                <a:cs typeface="David" panose="020E0502060401010101" pitchFamily="34" charset="-79"/>
              </a:rPr>
              <a:t>Tour - Tuesday 14/5</a:t>
            </a:r>
            <a:endParaRPr lang="he-IL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264" y="4365104"/>
            <a:ext cx="2681243" cy="180215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2" y="3933056"/>
            <a:ext cx="2834872" cy="2361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3552" y="928447"/>
            <a:ext cx="983979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48286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24559049"/>
              </p:ext>
            </p:extLst>
          </p:nvPr>
        </p:nvGraphicFramePr>
        <p:xfrm>
          <a:off x="191344" y="1371850"/>
          <a:ext cx="9145017" cy="579624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83594">
                  <a:extLst>
                    <a:ext uri="{9D8B030D-6E8A-4147-A177-3AD203B41FA5}">
                      <a16:colId xmlns:a16="http://schemas.microsoft.com/office/drawing/2014/main" xmlns="" val="231706749"/>
                    </a:ext>
                  </a:extLst>
                </a:gridCol>
                <a:gridCol w="958465">
                  <a:extLst>
                    <a:ext uri="{9D8B030D-6E8A-4147-A177-3AD203B41FA5}">
                      <a16:colId xmlns:a16="http://schemas.microsoft.com/office/drawing/2014/main" xmlns="" val="994010326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xmlns="" val="1536959618"/>
                    </a:ext>
                  </a:extLst>
                </a:gridCol>
                <a:gridCol w="3259684">
                  <a:extLst>
                    <a:ext uri="{9D8B030D-6E8A-4147-A177-3AD203B41FA5}">
                      <a16:colId xmlns:a16="http://schemas.microsoft.com/office/drawing/2014/main" xmlns="" val="3737182445"/>
                    </a:ext>
                  </a:extLst>
                </a:gridCol>
                <a:gridCol w="1312824">
                  <a:extLst>
                    <a:ext uri="{9D8B030D-6E8A-4147-A177-3AD203B41FA5}">
                      <a16:colId xmlns:a16="http://schemas.microsoft.com/office/drawing/2014/main" xmlns="" val="1311893671"/>
                    </a:ext>
                  </a:extLst>
                </a:gridCol>
              </a:tblGrid>
              <a:tr h="50304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Hour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Activity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Speaker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Place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25663001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8:00-9:00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Breakfast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Dining room Hotel</a:t>
                      </a:r>
                    </a:p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0291935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9:00-10:00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Travel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7368333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10:00-11:00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Visiting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the Military Academy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Russia's security concept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(Russian)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Military Academy -</a:t>
                      </a:r>
                    </a:p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Official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Uniform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42002626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11:15-12:00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Lessons learned from fighting in Syria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(Russian)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6367755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12:15-12:45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Lecture National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Security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in Israel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Mr.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Eyal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Kalif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/ Chen (Hebrew / English)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2412430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12:45-13:00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Laying a common wreath - a monument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The entire delegation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51857931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Travel + Lunch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0127872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16:00-17:00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Strategy and national security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Mr.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Khudryonuk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Michael (Russian)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Hotel -</a:t>
                      </a:r>
                    </a:p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Suit / INDC code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075799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17:00-18:00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Processing teams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788166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Evening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22456576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19:00-21:00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Folklore Show - "Golden Ring"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Theater -</a:t>
                      </a:r>
                    </a:p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INDC Code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60236719"/>
                  </a:ext>
                </a:extLst>
              </a:tr>
            </a:tbl>
          </a:graphicData>
        </a:graphic>
      </p:graphicFrame>
      <p:sp>
        <p:nvSpPr>
          <p:cNvPr id="8" name="כותרת 4"/>
          <p:cNvSpPr txBox="1">
            <a:spLocks/>
          </p:cNvSpPr>
          <p:nvPr/>
        </p:nvSpPr>
        <p:spPr>
          <a:xfrm>
            <a:off x="2783632" y="151613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825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0">
              <a:defRPr/>
            </a:pPr>
            <a:r>
              <a:rPr lang="en-US" b="1" dirty="0" smtClean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Individual </a:t>
            </a:r>
            <a:r>
              <a:rPr lang="en-US" b="1" dirty="0">
                <a:solidFill>
                  <a:prstClr val="whit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Schedule Tour - Wednesday 15/5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1322" y="4438650"/>
            <a:ext cx="2900678" cy="241935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1322" y="1355785"/>
            <a:ext cx="3573430" cy="3082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7568" y="944512"/>
            <a:ext cx="983979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50002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4"/>
          <p:cNvSpPr txBox="1">
            <a:spLocks/>
          </p:cNvSpPr>
          <p:nvPr/>
        </p:nvSpPr>
        <p:spPr>
          <a:xfrm>
            <a:off x="2783632" y="151613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Individual Schedule Tour – Thursday 16/5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0296" y="1628800"/>
            <a:ext cx="3672408" cy="5229200"/>
          </a:xfrm>
          <a:prstGeom prst="rect">
            <a:avLst/>
          </a:prstGeom>
        </p:spPr>
      </p:pic>
      <p:graphicFrame>
        <p:nvGraphicFramePr>
          <p:cNvPr id="7" name="מציין מיקום תוכן 3"/>
          <p:cNvGraphicFramePr>
            <a:graphicFrameLocks noGrp="1"/>
          </p:cNvGraphicFramePr>
          <p:nvPr>
            <p:ph idx="1"/>
            <p:extLst/>
          </p:nvPr>
        </p:nvGraphicFramePr>
        <p:xfrm>
          <a:off x="191344" y="1329329"/>
          <a:ext cx="8568952" cy="5212673"/>
        </p:xfrm>
        <a:graphic>
          <a:graphicData uri="http://schemas.openxmlformats.org/drawingml/2006/table">
            <a:tbl>
              <a:tblPr rtl="1"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1202737">
                  <a:extLst>
                    <a:ext uri="{9D8B030D-6E8A-4147-A177-3AD203B41FA5}">
                      <a16:colId xmlns:a16="http://schemas.microsoft.com/office/drawing/2014/main" xmlns="" val="231706749"/>
                    </a:ext>
                  </a:extLst>
                </a:gridCol>
                <a:gridCol w="3081739">
                  <a:extLst>
                    <a:ext uri="{9D8B030D-6E8A-4147-A177-3AD203B41FA5}">
                      <a16:colId xmlns:a16="http://schemas.microsoft.com/office/drawing/2014/main" xmlns="" val="994010326"/>
                    </a:ext>
                  </a:extLst>
                </a:gridCol>
                <a:gridCol w="3054350">
                  <a:extLst>
                    <a:ext uri="{9D8B030D-6E8A-4147-A177-3AD203B41FA5}">
                      <a16:colId xmlns:a16="http://schemas.microsoft.com/office/drawing/2014/main" xmlns="" val="3737182445"/>
                    </a:ext>
                  </a:extLst>
                </a:gridCol>
                <a:gridCol w="1230126">
                  <a:extLst>
                    <a:ext uri="{9D8B030D-6E8A-4147-A177-3AD203B41FA5}">
                      <a16:colId xmlns:a16="http://schemas.microsoft.com/office/drawing/2014/main" xmlns="" val="1311893671"/>
                    </a:ext>
                  </a:extLst>
                </a:gridCol>
              </a:tblGrid>
              <a:tr h="684593"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Hour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Activity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Speaker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Place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25663001"/>
                  </a:ext>
                </a:extLst>
              </a:tr>
              <a:tr h="684593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8:00-9:00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Breakfast + Checkout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Dining room Hotel</a:t>
                      </a:r>
                    </a:p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0291935"/>
                  </a:ext>
                </a:extLst>
              </a:tr>
              <a:tr h="457187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9:00-10:00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Travel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7368333"/>
                  </a:ext>
                </a:extLst>
              </a:tr>
              <a:tr h="972525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10:00-12:00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e-IL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Victory Park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+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Great Patriotic War Museum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Anna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Code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INDC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66109512"/>
                  </a:ext>
                </a:extLst>
              </a:tr>
              <a:tr h="457187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12:00-14:00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Lunch - Jerusalem Restaurant (Kosher)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1278726"/>
                  </a:ext>
                </a:extLst>
              </a:tr>
              <a:tr h="386053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14:00-15:00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 minibus from a train station to St. Petersburg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0872533"/>
                  </a:ext>
                </a:extLst>
              </a:tr>
              <a:tr h="391295"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14:00-17:30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Free time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41868812"/>
                  </a:ext>
                </a:extLst>
              </a:tr>
              <a:tr h="400793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17:30-19:00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 trip to the DME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0304861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21:55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Flight back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-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LY614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Domodedovo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Airport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2245657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9536" y="973053"/>
            <a:ext cx="983979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878830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1039091"/>
              </p:ext>
            </p:extLst>
          </p:nvPr>
        </p:nvGraphicFramePr>
        <p:xfrm>
          <a:off x="6025407" y="498445"/>
          <a:ext cx="6166593" cy="6425949"/>
        </p:xfrm>
        <a:graphic>
          <a:graphicData uri="http://schemas.openxmlformats.org/drawingml/2006/table">
            <a:tbl>
              <a:tblPr rtl="1" firstRow="1" firstCol="1" bandRow="1">
                <a:tableStyleId>{793D81CF-94F2-401A-BA57-92F5A7B2D0C5}</a:tableStyleId>
              </a:tblPr>
              <a:tblGrid>
                <a:gridCol w="1237073">
                  <a:extLst>
                    <a:ext uri="{9D8B030D-6E8A-4147-A177-3AD203B41FA5}">
                      <a16:colId xmlns="" xmlns:a16="http://schemas.microsoft.com/office/drawing/2014/main" val="1352583094"/>
                    </a:ext>
                  </a:extLst>
                </a:gridCol>
                <a:gridCol w="1307665">
                  <a:extLst>
                    <a:ext uri="{9D8B030D-6E8A-4147-A177-3AD203B41FA5}">
                      <a16:colId xmlns="" xmlns:a16="http://schemas.microsoft.com/office/drawing/2014/main" val="3070234587"/>
                    </a:ext>
                  </a:extLst>
                </a:gridCol>
                <a:gridCol w="1249610">
                  <a:extLst>
                    <a:ext uri="{9D8B030D-6E8A-4147-A177-3AD203B41FA5}">
                      <a16:colId xmlns="" xmlns:a16="http://schemas.microsoft.com/office/drawing/2014/main" val="3287144528"/>
                    </a:ext>
                  </a:extLst>
                </a:gridCol>
                <a:gridCol w="1164961">
                  <a:extLst>
                    <a:ext uri="{9D8B030D-6E8A-4147-A177-3AD203B41FA5}">
                      <a16:colId xmlns="" xmlns:a16="http://schemas.microsoft.com/office/drawing/2014/main" val="1689295721"/>
                    </a:ext>
                  </a:extLst>
                </a:gridCol>
                <a:gridCol w="1207284">
                  <a:extLst>
                    <a:ext uri="{9D8B030D-6E8A-4147-A177-3AD203B41FA5}">
                      <a16:colId xmlns="" xmlns:a16="http://schemas.microsoft.com/office/drawing/2014/main" val="2236075125"/>
                    </a:ext>
                  </a:extLst>
                </a:gridCol>
              </a:tblGrid>
              <a:tr h="24264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28/4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29/4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30/4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extLst>
                  <a:ext uri="{0D108BD9-81ED-4DB2-BD59-A6C34878D82A}">
                    <a16:rowId xmlns="" xmlns:a16="http://schemas.microsoft.com/office/drawing/2014/main" val="2238130889"/>
                  </a:ext>
                </a:extLst>
              </a:tr>
              <a:tr h="1229287"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Dima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background lecture – “Russia in the 3 formative eras”</a:t>
                      </a:r>
                      <a:endParaRPr lang="he-IL" sz="16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e-IL" sz="16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Presenting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the tour and the research question (Chen)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Independent learning – preparing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the tour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files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 rowSpan="6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Rafael Tour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Holocaust Memorial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Day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8030008"/>
                  </a:ext>
                </a:extLst>
              </a:tr>
              <a:tr h="177521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Intelligence lecture – Russian security concept”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7293854"/>
                  </a:ext>
                </a:extLst>
              </a:tr>
              <a:tr h="1302450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Tzvi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600" b="1" baseline="0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Magen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Russia – “Interests, economy”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gradFill>
                      <a:gsLst>
                        <a:gs pos="82187">
                          <a:srgbClr val="92D050"/>
                        </a:gs>
                        <a:gs pos="66000">
                          <a:srgbClr val="00B050"/>
                        </a:gs>
                        <a:gs pos="0">
                          <a:srgbClr val="F29278"/>
                        </a:gs>
                        <a:gs pos="5000">
                          <a:srgbClr val="F29278"/>
                        </a:gs>
                        <a:gs pos="0">
                          <a:srgbClr val="F29278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99527930"/>
                  </a:ext>
                </a:extLst>
              </a:tr>
              <a:tr h="441772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extLst>
                  <a:ext uri="{0D108BD9-81ED-4DB2-BD59-A6C34878D82A}">
                    <a16:rowId xmlns="" xmlns:a16="http://schemas.microsoft.com/office/drawing/2014/main" val="471289045"/>
                  </a:ext>
                </a:extLst>
              </a:tr>
              <a:tr h="147595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Watching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a movie – “The Brother 2”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Anna – Dado Center – “The New Russian </a:t>
                      </a:r>
                      <a:r>
                        <a:rPr lang="en-US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Stratgey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”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e-IL" dirty="0"/>
                    </a:p>
                  </a:txBody>
                  <a:tcPr marL="59209" marR="59209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Internal treats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lecture (Shabak)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1940144"/>
                  </a:ext>
                </a:extLst>
              </a:tr>
              <a:tr h="1229287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Discussion and summary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 vMerge="1">
                  <a:txBody>
                    <a:bodyPr/>
                    <a:lstStyle/>
                    <a:p>
                      <a:endParaRPr lang="he-IL" dirty="0"/>
                    </a:p>
                  </a:txBody>
                  <a:tcPr marL="59209" marR="59209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Arkadi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600" b="1" dirty="0" err="1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Malman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– Russia’s economy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gradFill>
                      <a:gsLst>
                        <a:gs pos="0">
                          <a:srgbClr val="FFFF00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1961962"/>
                  </a:ext>
                </a:extLst>
              </a:tr>
            </a:tbl>
          </a:graphicData>
        </a:graphic>
      </p:graphicFrame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5503062"/>
              </p:ext>
            </p:extLst>
          </p:nvPr>
        </p:nvGraphicFramePr>
        <p:xfrm>
          <a:off x="47328" y="498445"/>
          <a:ext cx="5716100" cy="6479922"/>
        </p:xfrm>
        <a:graphic>
          <a:graphicData uri="http://schemas.openxmlformats.org/drawingml/2006/table">
            <a:tbl>
              <a:tblPr rtl="1" firstRow="1" firstCol="1" bandRow="1">
                <a:tableStyleId>{793D81CF-94F2-401A-BA57-92F5A7B2D0C5}</a:tableStyleId>
              </a:tblPr>
              <a:tblGrid>
                <a:gridCol w="1251568">
                  <a:extLst>
                    <a:ext uri="{9D8B030D-6E8A-4147-A177-3AD203B41FA5}">
                      <a16:colId xmlns="" xmlns:a16="http://schemas.microsoft.com/office/drawing/2014/main" val="2891160473"/>
                    </a:ext>
                  </a:extLst>
                </a:gridCol>
                <a:gridCol w="1230306">
                  <a:extLst>
                    <a:ext uri="{9D8B030D-6E8A-4147-A177-3AD203B41FA5}">
                      <a16:colId xmlns="" xmlns:a16="http://schemas.microsoft.com/office/drawing/2014/main" val="941659081"/>
                    </a:ext>
                  </a:extLst>
                </a:gridCol>
                <a:gridCol w="1395282">
                  <a:extLst>
                    <a:ext uri="{9D8B030D-6E8A-4147-A177-3AD203B41FA5}">
                      <a16:colId xmlns="" xmlns:a16="http://schemas.microsoft.com/office/drawing/2014/main" val="1199965806"/>
                    </a:ext>
                  </a:extLst>
                </a:gridCol>
                <a:gridCol w="909983">
                  <a:extLst>
                    <a:ext uri="{9D8B030D-6E8A-4147-A177-3AD203B41FA5}">
                      <a16:colId xmlns="" xmlns:a16="http://schemas.microsoft.com/office/drawing/2014/main" val="715556533"/>
                    </a:ext>
                  </a:extLst>
                </a:gridCol>
                <a:gridCol w="928961">
                  <a:extLst>
                    <a:ext uri="{9D8B030D-6E8A-4147-A177-3AD203B41FA5}">
                      <a16:colId xmlns="" xmlns:a16="http://schemas.microsoft.com/office/drawing/2014/main" val="775611788"/>
                    </a:ext>
                  </a:extLst>
                </a:gridCol>
              </a:tblGrid>
              <a:tr h="266795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5/5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6/5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7/5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extLst>
                  <a:ext uri="{0D108BD9-81ED-4DB2-BD59-A6C34878D82A}">
                    <a16:rowId xmlns="" xmlns:a16="http://schemas.microsoft.com/office/drawing/2014/main" val="3582773318"/>
                  </a:ext>
                </a:extLst>
              </a:tr>
              <a:tr h="1526451"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Independent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leaning – preparing the tour files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Shlomo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Kashi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Russian involvement in the Middle East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Commander’s evening – INDC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Memorial Day for Israel’s Fallen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0070C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Independence Day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1043584"/>
                  </a:ext>
                </a:extLst>
              </a:tr>
              <a:tr h="2036654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Yaakov </a:t>
                      </a:r>
                      <a:r>
                        <a:rPr lang="en-US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Livne</a:t>
                      </a: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Foreign Ministry – Bilateral relations Israel-Russia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Mentioning Israel’s Memorial Day and Independence Day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81236853"/>
                  </a:ext>
                </a:extLst>
              </a:tr>
              <a:tr h="266795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 in a Russian restaurant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Lunch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40283431"/>
                  </a:ext>
                </a:extLst>
              </a:tr>
              <a:tr h="1526451">
                <a:tc vMerge="1">
                  <a:txBody>
                    <a:bodyPr/>
                    <a:lstStyle/>
                    <a:p>
                      <a:endParaRPr lang="he-IL" dirty="0"/>
                    </a:p>
                  </a:txBody>
                  <a:tcPr marL="50128" marR="50128" marT="0" marB="0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Team Processing – summarizing</a:t>
                      </a:r>
                      <a:r>
                        <a:rPr lang="en-US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the preparation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991242"/>
                  </a:ext>
                </a:extLst>
              </a:tr>
              <a:tr h="736410">
                <a:tc vMerge="1">
                  <a:txBody>
                    <a:bodyPr/>
                    <a:lstStyle/>
                    <a:p>
                      <a:endParaRPr lang="he-IL" dirty="0"/>
                    </a:p>
                  </a:txBody>
                  <a:tcPr marL="50128" marR="50128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282697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1026" y="-144246"/>
            <a:ext cx="229333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495600" y="44624"/>
            <a:ext cx="7770275" cy="4120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60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Preparation Schedule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9" name="Picture 2" descr="×ª××¦××ª ×ª××× × ×¢×××¨ ×ª××× × ×©×× ×ª×¢××¤×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181" y="6021288"/>
            <a:ext cx="595188" cy="59518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3177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55440" y="1148056"/>
            <a:ext cx="10134600" cy="5707062"/>
          </a:xfrm>
          <a:noFill/>
        </p:spPr>
        <p:txBody>
          <a:bodyPr>
            <a:noAutofit/>
          </a:bodyPr>
          <a:lstStyle/>
          <a:p>
            <a:pPr lvl="2" algn="just" rtl="0"/>
            <a:endParaRPr lang="he-IL" sz="2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2" algn="just" rtl="0"/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What is the strategic culture, the strategic approach, and how the "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otherness" is 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expressed</a:t>
            </a:r>
            <a:endParaRPr lang="en-US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2" algn="just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  Presentation of the structure of the government vis-a-vis 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the exterior </a:t>
            </a:r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and the interior, and how decisions are made (slide 1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en-US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914400" lvl="2" indent="0" algn="just" rtl="0">
              <a:buNone/>
            </a:pP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			(</a:t>
            </a:r>
            <a:r>
              <a:rPr lang="en-US" sz="28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Responsibility - Maya, Shay </a:t>
            </a:r>
            <a:r>
              <a:rPr lang="en-US" sz="2800" b="1" dirty="0" err="1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Hannuna</a:t>
            </a:r>
            <a:r>
              <a:rPr lang="en-US" sz="28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sz="2800" b="1" dirty="0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Nathans)</a:t>
            </a:r>
            <a:endParaRPr lang="he-IL" sz="3600" b="1" dirty="0">
              <a:solidFill>
                <a:srgbClr val="00B0F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/>
            <a: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  <a:t>Learning Products - Unification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841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410762" y="1150938"/>
            <a:ext cx="10134600" cy="5707062"/>
          </a:xfrm>
          <a:noFill/>
        </p:spPr>
        <p:txBody>
          <a:bodyPr>
            <a:noAutofit/>
          </a:bodyPr>
          <a:lstStyle/>
          <a:p>
            <a:pPr algn="just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Political Aspect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– Russian-US influence, Russian-NATO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- Implications and Influence on Israel's Foreign Policy.</a:t>
            </a:r>
          </a:p>
          <a:p>
            <a:pPr marL="0" indent="0" algn="just" rtl="0">
              <a:buNone/>
            </a:pPr>
            <a:r>
              <a:rPr lang="en-US" sz="2400" b="1" dirty="0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								(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Responsibility - </a:t>
            </a:r>
            <a:r>
              <a:rPr lang="en-US" sz="2400" b="1" dirty="0" err="1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Itzik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Cohen, Eros)</a:t>
            </a:r>
          </a:p>
          <a:p>
            <a:pPr algn="just" rtl="0"/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Security Aspect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- What are the Russian interests in the Middle East and Israel, and their influence on Israel's security concept</a:t>
            </a:r>
          </a:p>
          <a:p>
            <a:pPr marL="0" indent="0" algn="just" rtl="0">
              <a:buNone/>
            </a:pPr>
            <a:r>
              <a:rPr lang="en-US" sz="2400" b="1" dirty="0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								(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Responsibility - </a:t>
            </a:r>
            <a:r>
              <a:rPr lang="en-US" sz="2400" b="1" dirty="0" err="1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Tishler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sz="2400" b="1" dirty="0" err="1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Wach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  <a:p>
            <a:pPr algn="just" rtl="0"/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Economic Aspect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- Economic Significance and Potential for Israel - Russia Trade.</a:t>
            </a:r>
          </a:p>
          <a:p>
            <a:pPr marL="0" indent="0" algn="just" rtl="0">
              <a:buNone/>
            </a:pPr>
            <a:r>
              <a:rPr lang="en-US" sz="2400" b="1" dirty="0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								(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Responsibility - Eyal </a:t>
            </a:r>
            <a:r>
              <a:rPr lang="en-US" sz="2400" b="1" dirty="0" err="1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Argov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Shin Fong, Raju)</a:t>
            </a:r>
          </a:p>
          <a:p>
            <a:pPr algn="just" rtl="0"/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Social Aspect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- Challenges and trends of social depth in Russia and the potential and risks inherent in them from an Israeli perspective.</a:t>
            </a:r>
          </a:p>
          <a:p>
            <a:pPr marL="0" indent="0" algn="just" rtl="0">
              <a:buNone/>
            </a:pPr>
            <a:r>
              <a:rPr lang="en-US" sz="2400" b="1" dirty="0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								(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Responsibility - </a:t>
            </a:r>
            <a:r>
              <a:rPr lang="en-US" sz="2400" b="1" dirty="0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Shafshak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Anat</a:t>
            </a:r>
            <a:r>
              <a:rPr lang="en-US" sz="2400" b="1" dirty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Chen)</a:t>
            </a:r>
            <a:endParaRPr lang="en-US" b="1" dirty="0">
              <a:solidFill>
                <a:srgbClr val="00B0F0"/>
              </a:solidFill>
            </a:endParaRPr>
          </a:p>
          <a:p>
            <a:pPr marL="914400" lvl="2" indent="0" algn="just" rtl="0">
              <a:buNone/>
            </a:pPr>
            <a:endParaRPr 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just" rtl="0">
              <a:buNone/>
            </a:pP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Research Questions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205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Strategic culture</a:t>
            </a:r>
            <a:endParaRPr lang="he-IL" sz="6000" b="1" dirty="0"/>
          </a:p>
        </p:txBody>
      </p:sp>
    </p:spTree>
    <p:extLst>
      <p:ext uri="{BB962C8B-B14F-4D97-AF65-F5344CB8AC3E}">
        <p14:creationId xmlns:p14="http://schemas.microsoft.com/office/powerpoint/2010/main" xmlns="" val="28519198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1" y="4235116"/>
            <a:ext cx="3497179" cy="2622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1854" y="0"/>
            <a:ext cx="3866147" cy="2899610"/>
          </a:xfrm>
          <a:prstGeom prst="rect">
            <a:avLst/>
          </a:prstGeom>
        </p:spPr>
      </p:pic>
      <p:pic>
        <p:nvPicPr>
          <p:cNvPr id="6" name="תמונה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4840" y="4293797"/>
            <a:ext cx="3383280" cy="2539538"/>
          </a:xfrm>
          <a:prstGeom prst="rect">
            <a:avLst/>
          </a:prstGeom>
        </p:spPr>
      </p:pic>
      <p:pic>
        <p:nvPicPr>
          <p:cNvPr id="7" name="תמונה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1871" y="-59658"/>
            <a:ext cx="3429225" cy="2571919"/>
          </a:xfrm>
          <a:prstGeom prst="rect">
            <a:avLst/>
          </a:prstGeom>
        </p:spPr>
      </p:pic>
      <p:pic>
        <p:nvPicPr>
          <p:cNvPr id="9" name="תמונה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653" y="4326691"/>
            <a:ext cx="3384884" cy="2538663"/>
          </a:xfrm>
          <a:prstGeom prst="rect">
            <a:avLst/>
          </a:prstGeom>
        </p:spPr>
      </p:pic>
      <p:pic>
        <p:nvPicPr>
          <p:cNvPr id="11" name="תמונה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073442"/>
            <a:ext cx="3384884" cy="2538663"/>
          </a:xfrm>
          <a:prstGeom prst="rect">
            <a:avLst/>
          </a:prstGeom>
        </p:spPr>
      </p:pic>
      <p:pic>
        <p:nvPicPr>
          <p:cNvPr id="12" name="תמונה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03"/>
          <a:stretch/>
        </p:blipFill>
        <p:spPr>
          <a:xfrm>
            <a:off x="1536462" y="-27384"/>
            <a:ext cx="2399298" cy="2179605"/>
          </a:xfrm>
          <a:prstGeom prst="rect">
            <a:avLst/>
          </a:prstGeom>
        </p:spPr>
      </p:pic>
      <p:pic>
        <p:nvPicPr>
          <p:cNvPr id="5" name="תמונה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3116" y="2512261"/>
            <a:ext cx="3384884" cy="2538663"/>
          </a:xfrm>
          <a:prstGeom prst="rect">
            <a:avLst/>
          </a:prstGeom>
        </p:spPr>
      </p:pic>
      <p:pic>
        <p:nvPicPr>
          <p:cNvPr id="8" name="תמונה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9817" y="2486980"/>
            <a:ext cx="2843302" cy="21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565192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5057" y="260648"/>
            <a:ext cx="8915399" cy="1468800"/>
          </a:xfrm>
        </p:spPr>
        <p:txBody>
          <a:bodyPr/>
          <a:lstStyle/>
          <a:p>
            <a:pPr algn="ctr"/>
            <a:r>
              <a:rPr lang="en-US" b="1" dirty="0"/>
              <a:t>The structure of the Russian government</a:t>
            </a:r>
            <a:endParaRPr lang="he-IL" b="1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58080" y="1834422"/>
            <a:ext cx="10009112" cy="5023577"/>
          </a:xfrm>
        </p:spPr>
        <p:txBody>
          <a:bodyPr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b="1" dirty="0"/>
              <a:t>The government is based on a federal, presidential, and republican regime.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b="1" dirty="0"/>
              <a:t>In 1993, the Constitution of the Russian Federation was adopted.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The President of Russia is the head of state, </a:t>
            </a:r>
            <a:r>
              <a:rPr lang="en-US" b="1" dirty="0"/>
              <a:t>directing </a:t>
            </a:r>
            <a:r>
              <a:rPr lang="en-US" b="1" dirty="0" smtClean="0"/>
              <a:t>domestic </a:t>
            </a:r>
            <a:r>
              <a:rPr lang="en-US" b="1" dirty="0"/>
              <a:t>and foreign policy. He serves as </a:t>
            </a:r>
            <a:r>
              <a:rPr lang="en-US" b="1" dirty="0">
                <a:solidFill>
                  <a:srgbClr val="FF0000"/>
                </a:solidFill>
              </a:rPr>
              <a:t>the supreme commander </a:t>
            </a:r>
            <a:r>
              <a:rPr lang="en-US" b="1" dirty="0"/>
              <a:t>of the military forces and </a:t>
            </a:r>
            <a:r>
              <a:rPr lang="en-US" b="1" dirty="0">
                <a:solidFill>
                  <a:srgbClr val="FF0000"/>
                </a:solidFill>
              </a:rPr>
              <a:t>appoints members of the government </a:t>
            </a:r>
            <a:r>
              <a:rPr lang="en-US" b="1" dirty="0"/>
              <a:t>with the approval of the parliament. The President </a:t>
            </a:r>
            <a:r>
              <a:rPr lang="en-US" b="1" dirty="0">
                <a:solidFill>
                  <a:srgbClr val="FF0000"/>
                </a:solidFill>
              </a:rPr>
              <a:t>signs laws </a:t>
            </a:r>
            <a:r>
              <a:rPr lang="en-US" b="1" dirty="0"/>
              <a:t>passed by Parliament for the purpose of their entry into force, unless they were adopted by a majority of 2/3 in Parliament.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b="1" dirty="0"/>
              <a:t>The government is the executive branch and the most senior federal body in state administration. But - the power of the prime minister is limited and important decisions are passed through the president.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b="1" dirty="0"/>
              <a:t>  As of 2008, the constitution states that the term of office of the President is 6 </a:t>
            </a:r>
            <a:r>
              <a:rPr lang="en-US" b="1" dirty="0" smtClean="0"/>
              <a:t>years</a:t>
            </a:r>
          </a:p>
          <a:p>
            <a:pPr algn="ctr" rtl="0"/>
            <a:r>
              <a:rPr lang="en-US" b="1" dirty="0">
                <a:solidFill>
                  <a:srgbClr val="FF0000"/>
                </a:solidFill>
              </a:rPr>
              <a:t>2024 - The Day After?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7674" y="27856"/>
            <a:ext cx="1360157" cy="180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609631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614701" y="404664"/>
            <a:ext cx="5828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/>
              <a:t>Strategic Culture Foundation</a:t>
            </a:r>
            <a:endParaRPr lang="he-IL" sz="3200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6524" y="1193346"/>
            <a:ext cx="2890837" cy="212883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5400" y="1151070"/>
            <a:ext cx="2890837" cy="212883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3939" y="1186642"/>
            <a:ext cx="2890837" cy="212883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3939" y="3976292"/>
            <a:ext cx="2890837" cy="212883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65400" y="3976294"/>
            <a:ext cx="2890837" cy="2128837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4807" y="3976293"/>
            <a:ext cx="2890837" cy="2128837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8735653" y="3341424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Empire - Rodina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3071664" y="3329963"/>
            <a:ext cx="5660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Victory Commemoration - Napoleon + Great Mushroom War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1114009" y="3581932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importance of religion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8461438" y="621068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Perception of the siege</a:t>
            </a:r>
            <a:endParaRPr lang="he-IL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4505250" y="6210688"/>
            <a:ext cx="3211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Do not accept a unipolar world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690664" y="6210688"/>
            <a:ext cx="3557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leader - the return of the Tsar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32184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1948" y="0"/>
            <a:ext cx="886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502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496" y="0"/>
            <a:ext cx="8856983" cy="6811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8088" y="332656"/>
            <a:ext cx="201622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President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5452" y="1340768"/>
            <a:ext cx="2592288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endParaRPr lang="he-IL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???</a:t>
            </a:r>
          </a:p>
          <a:p>
            <a:pPr algn="ctr"/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7528" y="3490378"/>
            <a:ext cx="2304256" cy="370669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responsibility?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7528" y="5085184"/>
            <a:ext cx="257021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Echelon / level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90400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432" y="2060848"/>
            <a:ext cx="4921894" cy="194421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0" y="0"/>
            <a:ext cx="6004173" cy="6004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12024" y="332656"/>
            <a:ext cx="489654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EAST</a:t>
            </a:r>
            <a:endParaRPr lang="he-IL" sz="60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5480" y="332656"/>
            <a:ext cx="489654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WEST</a:t>
            </a:r>
            <a:endParaRPr lang="he-IL" sz="60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81"/>
          <a:stretch/>
        </p:blipFill>
        <p:spPr>
          <a:xfrm>
            <a:off x="2315155" y="2747257"/>
            <a:ext cx="6805181" cy="39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6351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 rot="337787">
            <a:off x="-264764" y="-540832"/>
            <a:ext cx="12457403" cy="7600179"/>
            <a:chOff x="0" y="-1"/>
            <a:chExt cx="12191999" cy="7600179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1999" cy="760017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21304761">
              <a:off x="335360" y="2762192"/>
              <a:ext cx="2808312" cy="646331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txBody>
            <a:bodyPr wrap="square" rtlCol="1">
              <a:spAutoFit/>
            </a:bodyPr>
            <a:lstStyle/>
            <a:p>
              <a:endParaRPr lang="he-IL" dirty="0" smtClean="0"/>
            </a:p>
            <a:p>
              <a:endParaRPr lang="he-IL" dirty="0"/>
            </a:p>
          </p:txBody>
        </p:sp>
        <p:sp>
          <p:nvSpPr>
            <p:cNvPr id="4" name="TextBox 3"/>
            <p:cNvSpPr txBox="1"/>
            <p:nvPr/>
          </p:nvSpPr>
          <p:spPr>
            <a:xfrm rot="21304761">
              <a:off x="8238150" y="1802841"/>
              <a:ext cx="3945281" cy="646331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txBody>
            <a:bodyPr wrap="square" rtlCol="1">
              <a:spAutoFit/>
            </a:bodyPr>
            <a:lstStyle/>
            <a:p>
              <a:endParaRPr lang="he-IL" dirty="0" smtClean="0"/>
            </a:p>
            <a:p>
              <a:endParaRPr lang="he-IL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5592" y="188640"/>
            <a:ext cx="12166086" cy="115212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466358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046" y="-81537"/>
            <a:ext cx="12348046" cy="711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17232"/>
            <a:ext cx="4007768" cy="134076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7752184" y="5013176"/>
            <a:ext cx="4439816" cy="134076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4007768" y="5776965"/>
            <a:ext cx="4007768" cy="134076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312832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20"/>
          <a:stretch/>
        </p:blipFill>
        <p:spPr>
          <a:xfrm>
            <a:off x="2495600" y="188640"/>
            <a:ext cx="6768752" cy="568257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7488" y="4149080"/>
            <a:ext cx="3888431" cy="269825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A3286A83-6C67-40DD-8CB6-3095BFD334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0050" y="4149080"/>
            <a:ext cx="4864541" cy="2736304"/>
          </a:xfrm>
          <a:prstGeom prst="rect">
            <a:avLst/>
          </a:prstGeom>
        </p:spPr>
      </p:pic>
      <p:sp>
        <p:nvSpPr>
          <p:cNvPr id="7" name="מציין מיקום תוכן 2"/>
          <p:cNvSpPr txBox="1">
            <a:spLocks/>
          </p:cNvSpPr>
          <p:nvPr/>
        </p:nvSpPr>
        <p:spPr>
          <a:xfrm>
            <a:off x="2927648" y="402972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Economy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84480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xmlns="" id="{2FE43891-ECD9-4403-B6D4-8DD0737AF6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691" y="5393224"/>
            <a:ext cx="2680831" cy="163186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xmlns="" id="{E8EDC030-4028-4DAE-A08D-21F3DD319B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224" y="2369410"/>
            <a:ext cx="3041851" cy="173157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xmlns="" id="{A3286A83-6C67-40DD-8CB6-3095BFD334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52280" y="5017212"/>
            <a:ext cx="2923797" cy="164463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xmlns="" id="{907FBED2-F002-4FCE-B7A9-21092962588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8338" y="1636648"/>
            <a:ext cx="3556796" cy="237119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387E9C35-31BC-48F7-B223-173EDDDE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ID. Economy of Russia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EDF791-55CE-4C7D-99EC-EF27D0C6C976}"/>
              </a:ext>
            </a:extLst>
          </p:cNvPr>
          <p:cNvSpPr txBox="1"/>
          <p:nvPr/>
        </p:nvSpPr>
        <p:spPr>
          <a:xfrm>
            <a:off x="8237171" y="1656271"/>
            <a:ext cx="33858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Population - 148 million</a:t>
            </a:r>
          </a:p>
          <a:p>
            <a:pPr algn="ctr" rtl="0"/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GDP - $ 3.8 trillion</a:t>
            </a:r>
          </a:p>
          <a:p>
            <a:pPr algn="ctr" rtl="0"/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GDP per capita - $ 25.5 thousand</a:t>
            </a:r>
            <a:endParaRPr lang="he-IL" sz="1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59C78D-A3F1-4635-A7D7-071B5D9077D2}"/>
              </a:ext>
            </a:extLst>
          </p:cNvPr>
          <p:cNvSpPr txBox="1"/>
          <p:nvPr/>
        </p:nvSpPr>
        <p:spPr>
          <a:xfrm>
            <a:off x="8931934" y="4186215"/>
            <a:ext cx="2743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Oil and Gas Power:</a:t>
            </a:r>
          </a:p>
          <a:p>
            <a:pPr algn="ctr" rtl="0"/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25% of government revenues</a:t>
            </a:r>
          </a:p>
          <a:p>
            <a:pPr algn="ctr" rtl="0"/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60% of Russia's exports</a:t>
            </a:r>
            <a:endParaRPr lang="he-IL" sz="1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AD75D2-4D25-46E7-BAF8-F04A9B7A9D77}"/>
              </a:ext>
            </a:extLst>
          </p:cNvPr>
          <p:cNvSpPr txBox="1"/>
          <p:nvPr/>
        </p:nvSpPr>
        <p:spPr>
          <a:xfrm>
            <a:off x="4434676" y="1640970"/>
            <a:ext cx="318413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Concentrated capital, capital-government, corruption</a:t>
            </a:r>
            <a:endParaRPr lang="he-IL" sz="14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28D22F-0E6E-4F1D-B4A9-80078EA17460}"/>
              </a:ext>
            </a:extLst>
          </p:cNvPr>
          <p:cNvSpPr txBox="1"/>
          <p:nvPr/>
        </p:nvSpPr>
        <p:spPr>
          <a:xfrm>
            <a:off x="4231258" y="4160090"/>
            <a:ext cx="368654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00" b="1" dirty="0">
                <a:latin typeface="David" panose="020E0502060401010101" pitchFamily="34" charset="-79"/>
                <a:cs typeface="David" panose="020E0502060401010101" pitchFamily="34" charset="-79"/>
              </a:rPr>
              <a:t>Deep government involvement in the economy</a:t>
            </a:r>
            <a:endParaRPr lang="he-IL" sz="1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DD1858-F901-41AD-A154-0DA5F5A4DBAE}"/>
              </a:ext>
            </a:extLst>
          </p:cNvPr>
          <p:cNvSpPr txBox="1"/>
          <p:nvPr/>
        </p:nvSpPr>
        <p:spPr>
          <a:xfrm>
            <a:off x="853224" y="1667622"/>
            <a:ext cx="300656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00" b="1" dirty="0">
                <a:latin typeface="David" panose="020E0502060401010101" pitchFamily="34" charset="-79"/>
                <a:cs typeface="David" panose="020E0502060401010101" pitchFamily="34" charset="-79"/>
              </a:rPr>
              <a:t>Russia is recovering from the economic crisis of 2014 (sanctions and a drop in energy prices)</a:t>
            </a:r>
            <a:endParaRPr lang="he-IL" sz="1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6EC80B-0719-4954-A912-E37E33C91423}"/>
              </a:ext>
            </a:extLst>
          </p:cNvPr>
          <p:cNvSpPr txBox="1"/>
          <p:nvPr/>
        </p:nvSpPr>
        <p:spPr>
          <a:xfrm>
            <a:off x="473922" y="4132658"/>
            <a:ext cx="338586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latin typeface="David" panose="020E0502060401010101" pitchFamily="34" charset="-79"/>
                <a:cs typeface="David" panose="020E0502060401010101" pitchFamily="34" charset="-79"/>
              </a:rPr>
              <a:t>Economic goals for the next six years: growth, poverty reduction, investment (infrastructure, education and health) and reduced government involvement</a:t>
            </a:r>
            <a:endParaRPr lang="he-IL" sz="1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13EE5A5F-A708-4D21-8DB6-322B55BCD5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69550" y="2155190"/>
            <a:ext cx="3396367" cy="179092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xmlns="" id="{2AA031E0-0286-402C-8ED9-CDAABA1B318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2049" y="4598265"/>
            <a:ext cx="3345099" cy="1952723"/>
          </a:xfrm>
          <a:prstGeom prst="rect">
            <a:avLst/>
          </a:prstGeo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xmlns="" id="{7059ACD3-09D3-4901-8505-0213A770A993}"/>
              </a:ext>
            </a:extLst>
          </p:cNvPr>
          <p:cNvSpPr/>
          <p:nvPr/>
        </p:nvSpPr>
        <p:spPr>
          <a:xfrm>
            <a:off x="8145523" y="4186215"/>
            <a:ext cx="3529611" cy="23711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xmlns="" id="{F76813F4-F4C0-4301-8E9F-B32DA1E5117D}"/>
              </a:ext>
            </a:extLst>
          </p:cNvPr>
          <p:cNvSpPr/>
          <p:nvPr/>
        </p:nvSpPr>
        <p:spPr>
          <a:xfrm>
            <a:off x="4419652" y="1623587"/>
            <a:ext cx="3518531" cy="23820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xmlns="" id="{03E9486F-DD24-4BCE-A588-4B93B2C82E0C}"/>
              </a:ext>
            </a:extLst>
          </p:cNvPr>
          <p:cNvSpPr/>
          <p:nvPr/>
        </p:nvSpPr>
        <p:spPr>
          <a:xfrm>
            <a:off x="4305074" y="4132658"/>
            <a:ext cx="3698931" cy="23711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xmlns="" id="{8D6A3FF3-821F-4638-90AC-DC54BEA23C5C}"/>
              </a:ext>
            </a:extLst>
          </p:cNvPr>
          <p:cNvSpPr/>
          <p:nvPr/>
        </p:nvSpPr>
        <p:spPr>
          <a:xfrm>
            <a:off x="448573" y="1623586"/>
            <a:ext cx="3581452" cy="23711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xmlns="" id="{C0327D05-1236-4C41-9BFE-BED644D10C6E}"/>
              </a:ext>
            </a:extLst>
          </p:cNvPr>
          <p:cNvSpPr/>
          <p:nvPr/>
        </p:nvSpPr>
        <p:spPr>
          <a:xfrm>
            <a:off x="462656" y="4186214"/>
            <a:ext cx="3567369" cy="23711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18638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412DD174-9FBD-46FF-A606-320F9A2267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8792" y="3722622"/>
            <a:ext cx="10638158" cy="309656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48B21194-7445-433B-B338-EEEAC016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404664"/>
            <a:ext cx="8911687" cy="1280890"/>
          </a:xfrm>
        </p:spPr>
        <p:txBody>
          <a:bodyPr/>
          <a:lstStyle/>
          <a:p>
            <a:pPr algn="r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Israel's Trade Relations with Russia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9ECDE9C7-D5AC-442A-B35B-923425C5D6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9853" y="1427017"/>
            <a:ext cx="9357097" cy="2224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B802DB-4A3D-4450-A611-6A41F977DB09}"/>
              </a:ext>
            </a:extLst>
          </p:cNvPr>
          <p:cNvSpPr txBox="1"/>
          <p:nvPr/>
        </p:nvSpPr>
        <p:spPr>
          <a:xfrm>
            <a:off x="378102" y="3767462"/>
            <a:ext cx="113375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Israel imports from Russia: </a:t>
            </a:r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diamonds and raw materials for </a:t>
            </a:r>
            <a:r>
              <a:rPr lang="en-US" sz="2800" dirty="0" smtClean="0">
                <a:latin typeface="David" panose="020E0502060401010101" pitchFamily="34" charset="-79"/>
                <a:cs typeface="David" panose="020E0502060401010101" pitchFamily="34" charset="-79"/>
              </a:rPr>
              <a:t>production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Israel's exports to Russia: </a:t>
            </a:r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agriculture, industrial products, scientific and technical services (a bit of high-tech).</a:t>
            </a:r>
            <a:endParaRPr lang="he-IL" sz="24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Incoming tourism to Israel: </a:t>
            </a:r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A significant share of Russia</a:t>
            </a:r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9E0113C0-9467-4992-AC25-78EEB06089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563642">
            <a:off x="223722" y="1958845"/>
            <a:ext cx="1912408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798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510" y="30086"/>
            <a:ext cx="2976877" cy="3969170"/>
          </a:xfrm>
          <a:prstGeom prst="rect">
            <a:avLst/>
          </a:prstGeom>
        </p:spPr>
      </p:pic>
      <p:pic>
        <p:nvPicPr>
          <p:cNvPr id="5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386" y="1"/>
            <a:ext cx="2976614" cy="2232461"/>
          </a:xfrm>
          <a:prstGeom prst="rect">
            <a:avLst/>
          </a:prstGeom>
        </p:spPr>
      </p:pic>
      <p:pic>
        <p:nvPicPr>
          <p:cNvPr id="6" name="תמונה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3855" y="2226255"/>
            <a:ext cx="3034145" cy="2273531"/>
          </a:xfrm>
          <a:prstGeom prst="rect">
            <a:avLst/>
          </a:prstGeom>
        </p:spPr>
      </p:pic>
      <p:pic>
        <p:nvPicPr>
          <p:cNvPr id="7" name="תמונה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6345" y="3999256"/>
            <a:ext cx="3811656" cy="2858742"/>
          </a:xfrm>
          <a:prstGeom prst="rect">
            <a:avLst/>
          </a:prstGeom>
        </p:spPr>
      </p:pic>
      <p:pic>
        <p:nvPicPr>
          <p:cNvPr id="8" name="תמונה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2137" y="3830271"/>
            <a:ext cx="1852664" cy="1389499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1389" y="5131486"/>
            <a:ext cx="2136774" cy="172651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1" y="4174958"/>
            <a:ext cx="3577389" cy="2683042"/>
          </a:xfrm>
          <a:prstGeom prst="rect">
            <a:avLst/>
          </a:prstGeom>
        </p:spPr>
      </p:pic>
      <p:pic>
        <p:nvPicPr>
          <p:cNvPr id="12" name="תמונה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"/>
            <a:ext cx="3194776" cy="42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6619048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F7F022E8-EC08-4B4F-B03F-9B041FD7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404664"/>
            <a:ext cx="10585176" cy="1500336"/>
          </a:xfrm>
        </p:spPr>
        <p:txBody>
          <a:bodyPr/>
          <a:lstStyle/>
          <a:p>
            <a:pPr algn="r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Strengths and barriers to trade Israel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with Russia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E6F988-8A96-4F6D-8D4A-BB2C9A3F650C}"/>
              </a:ext>
            </a:extLst>
          </p:cNvPr>
          <p:cNvSpPr txBox="1"/>
          <p:nvPr/>
        </p:nvSpPr>
        <p:spPr>
          <a:xfrm>
            <a:off x="5929460" y="1543168"/>
            <a:ext cx="5540205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u="sng" dirty="0" smtClean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Strengths</a:t>
            </a:r>
            <a:r>
              <a:rPr lang="he-IL" sz="3600" b="1" u="sng" dirty="0" smtClean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</a:t>
            </a:r>
          </a:p>
          <a:p>
            <a:pPr marL="342900" lvl="0" indent="-342900" algn="l" rtl="0">
              <a:buAutoNum type="arabicPeriod"/>
            </a:pPr>
            <a:r>
              <a:rPr lang="en-US" sz="2800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Geographic proximity.</a:t>
            </a:r>
          </a:p>
          <a:p>
            <a:pPr marL="342900" lvl="0" indent="-342900" algn="l" rtl="0">
              <a:buAutoNum type="arabicPeriod"/>
            </a:pPr>
            <a:r>
              <a:rPr lang="en-US" sz="2800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 is interested in technology from Israel.</a:t>
            </a:r>
          </a:p>
          <a:p>
            <a:pPr marL="342900" lvl="0" indent="-342900" algn="l" rtl="0">
              <a:buAutoNum type="arabicPeriod"/>
            </a:pPr>
            <a:r>
              <a:rPr lang="en-US" sz="2800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Russian speakers in Israel</a:t>
            </a:r>
            <a:endParaRPr lang="he-IL" sz="2800" b="1" dirty="0">
              <a:solidFill>
                <a:schemeClr val="accent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F1E7B8-733A-44CF-9844-965CF9B7A5AC}"/>
              </a:ext>
            </a:extLst>
          </p:cNvPr>
          <p:cNvSpPr txBox="1"/>
          <p:nvPr/>
        </p:nvSpPr>
        <p:spPr>
          <a:xfrm>
            <a:off x="496478" y="4294071"/>
            <a:ext cx="6202837" cy="24622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u="sng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Barriers</a:t>
            </a:r>
            <a:r>
              <a:rPr lang="en-US" sz="3600" b="1" u="sng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</a:t>
            </a:r>
            <a:endParaRPr lang="he-IL" sz="2800" b="1" u="sng" dirty="0" smtClean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lvl="0" indent="-342900" algn="l" rtl="0"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Geopolitics</a:t>
            </a:r>
          </a:p>
          <a:p>
            <a:pPr marL="342900" lvl="0" indent="-342900" algn="l" rtl="0"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Sanctions</a:t>
            </a:r>
          </a:p>
          <a:p>
            <a:pPr marL="342900" lvl="0" indent="-342900" algn="l" rtl="0"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Corruption and government involvement in Russia.</a:t>
            </a:r>
          </a:p>
          <a:p>
            <a:pPr marL="342900" lvl="0" indent="-342900" algn="l" rtl="0"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exchange rate is sensitive to shocks.</a:t>
            </a:r>
          </a:p>
          <a:p>
            <a:pPr marL="342900" lvl="0" indent="-342900" algn="l" rtl="0"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 is a poor economy.</a:t>
            </a:r>
          </a:p>
          <a:p>
            <a:pPr algn="l" rtl="0"/>
            <a:endParaRPr lang="he-IL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2AE9BE9A-9A1F-4002-8443-E921DD1CF2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0140"/>
          <a:stretch/>
        </p:blipFill>
        <p:spPr>
          <a:xfrm>
            <a:off x="3683081" y="1690688"/>
            <a:ext cx="2246379" cy="241935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B8F0FD03-A85C-461B-AFE9-41D1A3161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0453"/>
          <a:stretch/>
        </p:blipFill>
        <p:spPr>
          <a:xfrm>
            <a:off x="6699315" y="4286794"/>
            <a:ext cx="2232237" cy="2419350"/>
          </a:xfrm>
          <a:prstGeom prst="rect">
            <a:avLst/>
          </a:prstGeom>
        </p:spPr>
      </p:pic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xmlns="" id="{C02DAAF6-D91E-4253-9D08-6D028E4611DB}"/>
              </a:ext>
            </a:extLst>
          </p:cNvPr>
          <p:cNvSpPr/>
          <p:nvPr/>
        </p:nvSpPr>
        <p:spPr>
          <a:xfrm>
            <a:off x="2516957" y="1412776"/>
            <a:ext cx="9153427" cy="2552271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xmlns="" id="{88649070-215D-405B-A6FA-80D1694007F5}"/>
              </a:ext>
            </a:extLst>
          </p:cNvPr>
          <p:cNvSpPr/>
          <p:nvPr/>
        </p:nvSpPr>
        <p:spPr>
          <a:xfrm>
            <a:off x="124119" y="4149080"/>
            <a:ext cx="9153427" cy="25522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55200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556" y="476672"/>
            <a:ext cx="10458877" cy="5976663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71464" y="587482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Society 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02" y="5442935"/>
            <a:ext cx="1176908" cy="136967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37707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מציין מיקום תוכן 18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25021" y="4343908"/>
            <a:ext cx="3815195" cy="2253444"/>
          </a:xfrm>
          <a:prstGeom prst="rect">
            <a:avLst/>
          </a:prstGeom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2592925" y="188640"/>
            <a:ext cx="7770275" cy="535186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825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Russia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-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Society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99767" y="591071"/>
            <a:ext cx="3240360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Proportions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5562" y="3831431"/>
            <a:ext cx="2922166" cy="400110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Religious distribution</a:t>
            </a: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8248" y="3612165"/>
            <a:ext cx="3240360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The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Big Cities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/>
            <a:fld id="{CA8D9AD5-F248-4919-864A-CFD76CC027D6}" type="slidenum">
              <a:rPr lang="he-IL" smtClean="0"/>
              <a:pPr algn="l" rtl="0"/>
              <a:t>32</a:t>
            </a:fld>
            <a:endParaRPr lang="he-IL" dirty="0"/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118" y="4343908"/>
            <a:ext cx="3707184" cy="2397460"/>
          </a:xfrm>
          <a:prstGeom prst="rect">
            <a:avLst/>
          </a:prstGeom>
        </p:spPr>
      </p:pic>
      <p:pic>
        <p:nvPicPr>
          <p:cNvPr id="22" name="מציין מיקום תוכן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5726" y="4137192"/>
            <a:ext cx="4088443" cy="2649513"/>
          </a:xfrm>
          <a:prstGeom prst="rect">
            <a:avLst/>
          </a:prstGeom>
        </p:spPr>
      </p:pic>
      <p:graphicFrame>
        <p:nvGraphicFramePr>
          <p:cNvPr id="16" name="טבלה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8523964"/>
              </p:ext>
            </p:extLst>
          </p:nvPr>
        </p:nvGraphicFramePr>
        <p:xfrm>
          <a:off x="7320136" y="1263568"/>
          <a:ext cx="4871864" cy="21654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000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3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33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4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Ratio</a:t>
                      </a:r>
                      <a:endParaRPr lang="he-IL" sz="1800" dirty="0"/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Israel</a:t>
                      </a:r>
                      <a:endParaRPr lang="he-IL" sz="1800" dirty="0"/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Russia</a:t>
                      </a:r>
                      <a:endParaRPr lang="he-IL" sz="1800" dirty="0"/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endParaRPr lang="he-IL" sz="1800" dirty="0"/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823:1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20,770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17,098, 242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746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17:1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he-I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~143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 (M)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13:1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4,016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GPD (PPP) B$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382182" y="650068"/>
            <a:ext cx="3240360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Birth crisis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7" name="Picture 4" descr="https://upload.wikimedia.org/wikipedia/commons/6/6f/Russia_natural_population_growth_rates_201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408" y="1124230"/>
            <a:ext cx="5112568" cy="26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09930" y="3501008"/>
            <a:ext cx="3599895" cy="1200329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Life Expectancy -</a:t>
            </a:r>
          </a:p>
          <a:p>
            <a:pPr algn="ctr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  Low in 10 years from the OECD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62005" y="4174630"/>
            <a:ext cx="6299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Rating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10773446" y="4126190"/>
            <a:ext cx="6299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Name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9441070" y="4174297"/>
            <a:ext cx="6299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District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8084355" y="4101172"/>
            <a:ext cx="89264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Population</a:t>
            </a:r>
            <a:endParaRPr lang="he-IL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10528884" y="5296046"/>
            <a:ext cx="127617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Nizhny Novgorod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10897767" y="5605391"/>
            <a:ext cx="6299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Kazan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10736627" y="5806496"/>
            <a:ext cx="10526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Chelyabinsk 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11072355" y="6079108"/>
            <a:ext cx="6299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Omsk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10897767" y="6295133"/>
            <a:ext cx="75508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Samara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29" name="TextBox 28"/>
          <p:cNvSpPr txBox="1"/>
          <p:nvPr/>
        </p:nvSpPr>
        <p:spPr>
          <a:xfrm>
            <a:off x="10494754" y="6502303"/>
            <a:ext cx="115520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Rostov on Don 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10521642" y="5045438"/>
            <a:ext cx="12479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Yekaterinburg 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10556274" y="4860062"/>
            <a:ext cx="97148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Novosibirsk 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32" name="TextBox 31"/>
          <p:cNvSpPr txBox="1"/>
          <p:nvPr/>
        </p:nvSpPr>
        <p:spPr>
          <a:xfrm>
            <a:off x="10773446" y="4450737"/>
            <a:ext cx="75431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Moscow</a:t>
            </a:r>
            <a:endParaRPr lang="he-IL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10502231" y="4649376"/>
            <a:ext cx="1172426" cy="26529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St. Petersburg 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34" name="TextBox 33"/>
          <p:cNvSpPr txBox="1"/>
          <p:nvPr/>
        </p:nvSpPr>
        <p:spPr>
          <a:xfrm>
            <a:off x="9756068" y="4426946"/>
            <a:ext cx="75431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Moscow</a:t>
            </a:r>
            <a:endParaRPr lang="he-IL" sz="1100" dirty="0"/>
          </a:p>
        </p:txBody>
      </p:sp>
      <p:sp>
        <p:nvSpPr>
          <p:cNvPr id="35" name="TextBox 34"/>
          <p:cNvSpPr txBox="1"/>
          <p:nvPr/>
        </p:nvSpPr>
        <p:spPr>
          <a:xfrm>
            <a:off x="9501834" y="4887072"/>
            <a:ext cx="97148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Novosibirsk 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9432980" y="5343068"/>
            <a:ext cx="127617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Nizhny Novgorod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9643542" y="5534536"/>
            <a:ext cx="8853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err="1" smtClean="0"/>
              <a:t>Tatarstan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9483664" y="5794233"/>
            <a:ext cx="10526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Chelyabinsk 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9818228" y="6068249"/>
            <a:ext cx="6299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Omsk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9821932" y="6309519"/>
            <a:ext cx="75508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Samara</a:t>
            </a:r>
            <a:r>
              <a:rPr lang="en-US" sz="1100" dirty="0" smtClean="0"/>
              <a:t> </a:t>
            </a:r>
            <a:endParaRPr lang="he-IL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9757011" y="6518006"/>
            <a:ext cx="6542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Rostov </a:t>
            </a:r>
            <a:endParaRPr lang="he-IL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9383848" y="4637366"/>
            <a:ext cx="117242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Leningrad </a:t>
            </a:r>
            <a:endParaRPr lang="he-IL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9569719" y="5117506"/>
            <a:ext cx="97148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0"/>
            <a:r>
              <a:rPr lang="en-US" sz="1000" dirty="0" smtClean="0"/>
              <a:t>Sverdlovsk </a:t>
            </a:r>
            <a:r>
              <a:rPr lang="en-US" sz="1100" dirty="0" smtClean="0"/>
              <a:t> </a:t>
            </a:r>
            <a:endParaRPr lang="he-IL" sz="1100" dirty="0"/>
          </a:p>
        </p:txBody>
      </p:sp>
    </p:spTree>
    <p:extLst>
      <p:ext uri="{BB962C8B-B14F-4D97-AF65-F5344CB8AC3E}">
        <p14:creationId xmlns:p14="http://schemas.microsoft.com/office/powerpoint/2010/main" xmlns="" val="2938929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5400" y="846138"/>
            <a:ext cx="10134600" cy="5707062"/>
          </a:xfrm>
          <a:noFill/>
        </p:spPr>
        <p:txBody>
          <a:bodyPr>
            <a:noAutofit/>
          </a:bodyPr>
          <a:lstStyle/>
          <a:p>
            <a:pPr lvl="2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D.N.A.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of 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a society governed by closeness and faith in the homeland, and also from fear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...</a:t>
            </a:r>
          </a:p>
          <a:p>
            <a:pPr lvl="2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People are willing to stand hard for the greatness of the nation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lvl="2" algn="l" rtl="0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Disintegration of the Soviet Union - the penetration of "Western values"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2" algn="l" rtl="0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In practice - economic disintegration and society in a confused identity, the formation of the "new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Russian“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2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Trust and broad support for the president, but there is a creeping devaluation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  <a:t>Social unrest in Russia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592" y="3501008"/>
            <a:ext cx="6984776" cy="32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774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a-fra.xx.fbcdn.net/hphotos-xpa1/v/t1.0-9/1549542_10152254095922543_2013685475328005052_n.jpg?oh=918348b6730ab8a85a0984dfa277ff7a&amp;oe=544C86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33763"/>
            <a:ext cx="4191000" cy="278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b-fra.xx.fbcdn.net/hphotos-xfp1/t1.0-9/10402381_10152254096182543_471071343745034577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576" y="807969"/>
            <a:ext cx="4536504" cy="30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1" y="260648"/>
            <a:ext cx="87546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Eid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al-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Fitr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(the end of Ramadan),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Moscow </a:t>
            </a:r>
            <a:endParaRPr lang="he-IL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Picture 2" descr="http://varlamov.me/2014/uraza_bairam/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05065"/>
            <a:ext cx="3283024" cy="21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varlamov.me/2014/uraza_bairam/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554" y="838200"/>
            <a:ext cx="343524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36E4EDC-0B74-4ED2-952A-B5899449FF2E}" type="datetime9">
              <a:rPr lang="he-IL" smtClean="0">
                <a:solidFill>
                  <a:prstClr val="black">
                    <a:tint val="75000"/>
                  </a:prstClr>
                </a:solidFill>
              </a:rPr>
              <a:pPr algn="l" rtl="0"/>
              <a:t>22 מאי, 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/>
            <a:r>
              <a:rPr lang="he-IL" smtClean="0">
                <a:solidFill>
                  <a:prstClr val="black">
                    <a:tint val="75000"/>
                  </a:prstClr>
                </a:solidFill>
              </a:rPr>
              <a:t>משרד החוץ, מחלקת אירו-אסיה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l" rtl="0"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540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5400" y="846138"/>
            <a:ext cx="10134600" cy="5707062"/>
          </a:xfrm>
          <a:noFill/>
        </p:spPr>
        <p:txBody>
          <a:bodyPr>
            <a:noAutofit/>
          </a:bodyPr>
          <a:lstStyle/>
          <a:p>
            <a:pPr lvl="2" algn="l" rtl="0"/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A broad and profound history - 19 - 2/3 of the Jewish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world</a:t>
            </a:r>
          </a:p>
          <a:p>
            <a:pPr lvl="2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The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Russian Orthodox Church accepts 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and relies on Judaism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– symbols</a:t>
            </a:r>
          </a:p>
          <a:p>
            <a:pPr lvl="2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The roots of Zionism and the establishment of the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state</a:t>
            </a:r>
          </a:p>
          <a:p>
            <a:pPr lvl="2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Today - sympathy for the Jews (Putin's inspiration), several million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914400" lvl="2" indent="0" algn="l" rtl="0">
              <a:buNone/>
            </a:pP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  <a:t>Russian Jewry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052" y="4653135"/>
            <a:ext cx="2939819" cy="220486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0649" y="2744924"/>
            <a:ext cx="5484101" cy="411307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2183" y="4653136"/>
            <a:ext cx="2939817" cy="22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6439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154"/>
          <a:stretch/>
        </p:blipFill>
        <p:spPr>
          <a:xfrm>
            <a:off x="319020" y="1982289"/>
            <a:ext cx="6137020" cy="4236122"/>
          </a:xfrm>
          <a:prstGeom prst="rect">
            <a:avLst/>
          </a:prstGeom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  <a:t>"Apartment for Rent"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960" y="1988840"/>
            <a:ext cx="6164386" cy="42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7774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5400" y="846138"/>
            <a:ext cx="10134600" cy="5707062"/>
          </a:xfrm>
          <a:noFill/>
        </p:spPr>
        <p:txBody>
          <a:bodyPr>
            <a:noAutofit/>
          </a:bodyPr>
          <a:lstStyle/>
          <a:p>
            <a:pPr lvl="2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The housing issue in Soviet and post-Soviet Russia is an excellent example of understanding the influence of ideology on a social aspect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2" algn="l" rtl="0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The Communist era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–</a:t>
            </a:r>
          </a:p>
          <a:p>
            <a:pPr lvl="3" algn="l" rtl="0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Housing crisis</a:t>
            </a:r>
          </a:p>
          <a:p>
            <a:pPr lvl="3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  National housing - takes time, a small apartment</a:t>
            </a:r>
          </a:p>
          <a:p>
            <a:pPr lvl="3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  Without a "private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sphere" 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as a communist ideological tool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2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Gorbachev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: </a:t>
            </a:r>
          </a:p>
          <a:p>
            <a:pPr lvl="3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"The goal is to build 30 million apartments and private homes."</a:t>
            </a:r>
          </a:p>
          <a:p>
            <a:pPr lvl="3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"There are nearly 4.5 million families with less than five square meters of living per family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3" algn="l" rtl="0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91</a:t>
            </a:r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'The dismantling of the Soviet Union - the houses are transferred to private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ownership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3" algn="l" rtl="0"/>
            <a:r>
              <a:rPr lang="en-US" sz="2000" b="1" dirty="0">
                <a:latin typeface="David" panose="020E0502060401010101" pitchFamily="34" charset="-79"/>
                <a:cs typeface="David" panose="020E0502060401010101" pitchFamily="34" charset="-79"/>
              </a:rPr>
              <a:t>Today - there are still people who live (some of them by choice) in a communal apartment</a:t>
            </a:r>
            <a:endParaRPr lang="he-IL" sz="2000" b="1" dirty="0" smtClean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  <a:t>"Apartment for Rent"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4956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"Apartment for Rent" - Moscow - Tel Aviv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7408" y="1247163"/>
            <a:ext cx="4248472" cy="830997"/>
          </a:xfrm>
          <a:prstGeom prst="rect">
            <a:avLst/>
          </a:prstGeom>
          <a:solidFill>
            <a:srgbClr val="00B0F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Apartment for roommates in Tel Aviv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(April 2019)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36160" y="1247163"/>
            <a:ext cx="3312368" cy="830997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 kitchen in a shared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h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ouse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- 1997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/>
            <a:fld id="{CA8D9AD5-F248-4919-864A-CFD76CC027D6}" type="slidenum">
              <a:rPr lang="he-IL" smtClean="0"/>
              <a:pPr algn="l" rtl="0"/>
              <a:t>38</a:t>
            </a:fld>
            <a:endParaRPr lang="he-IL" dirty="0"/>
          </a:p>
        </p:txBody>
      </p:sp>
      <p:pic>
        <p:nvPicPr>
          <p:cNvPr id="16" name="תמונה 15" descr="Related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8088" y="2350618"/>
            <a:ext cx="4680520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תמונה 16" descr="Image result for â«×××¨××ª ×©××××××ª ×××ª× × ×ª× ××××â¬â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812" y="2350618"/>
            <a:ext cx="4702448" cy="3255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49501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775520" y="1196752"/>
            <a:ext cx="8915400" cy="3777622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7200" b="1" dirty="0">
                <a:latin typeface="David" panose="020E0502060401010101" pitchFamily="34" charset="-79"/>
                <a:cs typeface="David" panose="020E0502060401010101" pitchFamily="34" charset="-79"/>
              </a:rPr>
              <a:t>Security aspect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204864"/>
            <a:ext cx="6326807" cy="34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si.wsj.net/public/resources/images/ED-AL333_wimbus_G_20100413180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35" y="3356992"/>
            <a:ext cx="5275559" cy="352022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5701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2351584" y="90872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6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“I cannot forecast to you the action of Russia</a:t>
            </a:r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algn="just" rtl="0"/>
            <a:r>
              <a:rPr lang="en-US" sz="36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It is a riddle </a:t>
            </a:r>
            <a:endParaRPr lang="en-US" sz="36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 rtl="0"/>
            <a:r>
              <a:rPr 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wrapped </a:t>
            </a:r>
            <a:r>
              <a:rPr 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in a </a:t>
            </a:r>
            <a:r>
              <a:rPr 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mystery</a:t>
            </a:r>
          </a:p>
          <a:p>
            <a:pPr algn="just" rtl="0"/>
            <a:r>
              <a:rPr 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inside an enigma</a:t>
            </a:r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;</a:t>
            </a:r>
          </a:p>
          <a:p>
            <a:pPr algn="just" rtl="0"/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but perhaps there is a key</a:t>
            </a:r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algn="just" rtl="0"/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That key is </a:t>
            </a:r>
            <a:r>
              <a:rPr lang="en-US" sz="36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Russian national interest</a:t>
            </a:r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.”</a:t>
            </a:r>
            <a:endParaRPr lang="en-US" sz="3600" dirty="0">
              <a:solidFill>
                <a:srgbClr val="00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3036-87F0-49C4-B774-7A2257342038}" type="datetime9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מאי, 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>
                <a:solidFill>
                  <a:prstClr val="black">
                    <a:tint val="75000"/>
                  </a:prstClr>
                </a:solidFill>
              </a:rPr>
              <a:t>משרד החוץ, מחלקת אירו-אסיה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5640" y="4715852"/>
            <a:ext cx="51845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/>
              </a:rPr>
              <a:t> </a:t>
            </a:r>
            <a:r>
              <a:rPr lang="en-US" dirty="0" smtClean="0">
                <a:solidFill>
                  <a:srgbClr val="000000"/>
                </a:solidFill>
                <a:latin typeface="Times"/>
              </a:rPr>
              <a:t>W. </a:t>
            </a:r>
            <a:r>
              <a:rPr lang="en-US" dirty="0">
                <a:solidFill>
                  <a:srgbClr val="000000"/>
                </a:solidFill>
                <a:latin typeface="Times"/>
              </a:rPr>
              <a:t>Churchill, BBC Broadcast, </a:t>
            </a:r>
            <a:r>
              <a:rPr lang="en-US" dirty="0" smtClean="0">
                <a:solidFill>
                  <a:srgbClr val="000000"/>
                </a:solidFill>
                <a:latin typeface="Times"/>
              </a:rPr>
              <a:t>1.10.1939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3462766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139825"/>
          </a:xfrm>
        </p:spPr>
        <p:txBody>
          <a:bodyPr/>
          <a:lstStyle/>
          <a:p>
            <a:pPr rtl="1">
              <a:defRPr/>
            </a:pP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Defense Budget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[B$, </a:t>
            </a:r>
            <a:r>
              <a:rPr lang="en-US" sz="20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ppp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] </a:t>
            </a: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30726" name="קבוצה 16"/>
          <p:cNvGrpSpPr>
            <a:grpSpLocks/>
          </p:cNvGrpSpPr>
          <p:nvPr/>
        </p:nvGrpSpPr>
        <p:grpSpPr bwMode="auto">
          <a:xfrm>
            <a:off x="1614488" y="1340768"/>
            <a:ext cx="8977312" cy="4191000"/>
            <a:chOff x="90488" y="1676400"/>
            <a:chExt cx="8977312" cy="4191000"/>
          </a:xfrm>
        </p:grpSpPr>
        <p:pic>
          <p:nvPicPr>
            <p:cNvPr id="30728" name="Picture 2" descr="File:Military expenditure by country map2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" y="1676400"/>
              <a:ext cx="8977312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TextBox 7"/>
            <p:cNvSpPr txBox="1">
              <a:spLocks noChangeArrowheads="1"/>
            </p:cNvSpPr>
            <p:nvPr/>
          </p:nvSpPr>
          <p:spPr bwMode="auto">
            <a:xfrm>
              <a:off x="646113" y="2590800"/>
              <a:ext cx="95408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l" rtl="0" eaLnBrk="1" hangingPunct="1"/>
              <a:r>
                <a:rPr lang="he-IL" altLang="en-US" sz="3600" b="1" dirty="0">
                  <a:solidFill>
                    <a:srgbClr val="FF0000"/>
                  </a:solidFill>
                </a:rPr>
                <a:t>710</a:t>
              </a:r>
              <a:endParaRPr lang="he-IL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6100" y="2819400"/>
              <a:ext cx="713657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230</a:t>
              </a:r>
              <a:endPara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97475" y="2057400"/>
              <a:ext cx="450764" cy="369332"/>
            </a:xfrm>
            <a:prstGeom prst="rect">
              <a:avLst/>
            </a:prstGeom>
            <a:noFill/>
            <a:ln w="25400">
              <a:solidFill>
                <a:srgbClr val="F33711"/>
              </a:solidFill>
              <a:prstDash val="sysDash"/>
            </a:ln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92475" y="2057400"/>
              <a:ext cx="441325" cy="36988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24200" y="2525713"/>
              <a:ext cx="441325" cy="36988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50075" y="2678113"/>
              <a:ext cx="441325" cy="36988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4113" y="3548063"/>
              <a:ext cx="627095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110</a:t>
              </a:r>
              <a:endPara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49650" y="2209800"/>
              <a:ext cx="412750" cy="3381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</a:t>
              </a:r>
              <a:endParaRPr lang="he-I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37" name="TextBox 15"/>
            <p:cNvSpPr txBox="1">
              <a:spLocks noChangeArrowheads="1"/>
            </p:cNvSpPr>
            <p:nvPr/>
          </p:nvSpPr>
          <p:spPr bwMode="auto">
            <a:xfrm>
              <a:off x="2482850" y="4572000"/>
              <a:ext cx="4127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l" rtl="0" eaLnBrk="1" hangingPunct="1"/>
              <a:r>
                <a:rPr lang="he-IL" altLang="en-US" sz="1600">
                  <a:solidFill>
                    <a:srgbClr val="FF0000"/>
                  </a:solidFill>
                </a:rPr>
                <a:t>35</a:t>
              </a:r>
              <a:endParaRPr lang="he-IL" altLang="en-US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7000" y="2895600"/>
              <a:ext cx="441325" cy="36988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</a:t>
              </a:r>
            </a:p>
          </p:txBody>
        </p:sp>
      </p:grp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77E94-FDD7-405F-A141-EDAA8DEB027E}" type="datetime9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 מאי, 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>
                <a:solidFill>
                  <a:prstClr val="black">
                    <a:tint val="75000"/>
                  </a:prstClr>
                </a:solidFill>
              </a:rPr>
              <a:t>משרד החוץ, מחלקת אירו-אסיה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7653" y="4083970"/>
            <a:ext cx="3091890" cy="24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394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flourish.org/upsidedownmap/diversophy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11"/>
          <a:stretch>
            <a:fillRect/>
          </a:stretch>
        </p:blipFill>
        <p:spPr bwMode="auto">
          <a:xfrm>
            <a:off x="1763715" y="1008856"/>
            <a:ext cx="807670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81200" y="148208"/>
            <a:ext cx="8229600" cy="832520"/>
          </a:xfrm>
        </p:spPr>
        <p:txBody>
          <a:bodyPr>
            <a:normAutofit/>
          </a:bodyPr>
          <a:lstStyle/>
          <a:p>
            <a:pPr algn="ctr" rtl="0">
              <a:defRPr/>
            </a:pPr>
            <a:r>
              <a:rPr lang="en-US" sz="4000" b="1" dirty="0">
                <a:latin typeface="David" panose="020E0502060401010101" pitchFamily="34" charset="-79"/>
                <a:cs typeface="David" panose="020E0502060401010101" pitchFamily="34" charset="-79"/>
              </a:rPr>
              <a:t>Challenges seen from Moscow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>
              <a:defRPr/>
            </a:pPr>
            <a:fld id="{EEA1456C-3603-4393-A88F-396285A78A34}" type="datetime9">
              <a:rPr lang="he-IL" smtClean="0"/>
              <a:pPr algn="l" rtl="0">
                <a:defRPr/>
              </a:pPr>
              <a:t>22 מאי, 2019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>
              <a:defRPr/>
            </a:pPr>
            <a:r>
              <a:rPr lang="he-IL" altLang="ko-KR" smtClean="0"/>
              <a:t>משרד החוץ, מחלקת אירו-אסיה</a:t>
            </a:r>
            <a:endParaRPr lang="en-US" altLang="ko-KR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 algn="l" rtl="0">
              <a:defRPr/>
            </a:pPr>
            <a:fld id="{D43CC5B8-1E60-4953-B091-B246CC60A19C}" type="slidenum">
              <a:rPr lang="he-IL" smtClean="0"/>
              <a:pPr algn="l" rtl="0">
                <a:defRPr/>
              </a:pPr>
              <a:t>41</a:t>
            </a:fld>
            <a:endParaRPr lang="en-US"/>
          </a:p>
        </p:txBody>
      </p:sp>
      <p:sp>
        <p:nvSpPr>
          <p:cNvPr id="7" name="אליפסה 6"/>
          <p:cNvSpPr/>
          <p:nvPr/>
        </p:nvSpPr>
        <p:spPr>
          <a:xfrm>
            <a:off x="5181600" y="43434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endParaRPr lang="he-IL"/>
          </a:p>
        </p:txBody>
      </p:sp>
      <p:sp>
        <p:nvSpPr>
          <p:cNvPr id="8" name="צורה חופשית 7"/>
          <p:cNvSpPr/>
          <p:nvPr/>
        </p:nvSpPr>
        <p:spPr>
          <a:xfrm>
            <a:off x="3117850" y="3913188"/>
            <a:ext cx="2560638" cy="1128712"/>
          </a:xfrm>
          <a:custGeom>
            <a:avLst/>
            <a:gdLst>
              <a:gd name="connsiteX0" fmla="*/ 2453847 w 2561423"/>
              <a:gd name="connsiteY0" fmla="*/ 1129553 h 1129553"/>
              <a:gd name="connsiteX1" fmla="*/ 2480741 w 2561423"/>
              <a:gd name="connsiteY1" fmla="*/ 1089212 h 1129553"/>
              <a:gd name="connsiteX2" fmla="*/ 2494188 w 2561423"/>
              <a:gd name="connsiteY2" fmla="*/ 981635 h 1129553"/>
              <a:gd name="connsiteX3" fmla="*/ 2400058 w 2561423"/>
              <a:gd name="connsiteY3" fmla="*/ 860612 h 1129553"/>
              <a:gd name="connsiteX4" fmla="*/ 2386611 w 2561423"/>
              <a:gd name="connsiteY4" fmla="*/ 806824 h 1129553"/>
              <a:gd name="connsiteX5" fmla="*/ 2561423 w 2561423"/>
              <a:gd name="connsiteY5" fmla="*/ 591671 h 1129553"/>
              <a:gd name="connsiteX6" fmla="*/ 2547976 w 2561423"/>
              <a:gd name="connsiteY6" fmla="*/ 537882 h 1129553"/>
              <a:gd name="connsiteX7" fmla="*/ 2521082 w 2561423"/>
              <a:gd name="connsiteY7" fmla="*/ 497541 h 1129553"/>
              <a:gd name="connsiteX8" fmla="*/ 2507635 w 2561423"/>
              <a:gd name="connsiteY8" fmla="*/ 457200 h 1129553"/>
              <a:gd name="connsiteX9" fmla="*/ 2534529 w 2561423"/>
              <a:gd name="connsiteY9" fmla="*/ 416859 h 1129553"/>
              <a:gd name="connsiteX10" fmla="*/ 2521082 w 2561423"/>
              <a:gd name="connsiteY10" fmla="*/ 349624 h 1129553"/>
              <a:gd name="connsiteX11" fmla="*/ 2534529 w 2561423"/>
              <a:gd name="connsiteY11" fmla="*/ 295835 h 1129553"/>
              <a:gd name="connsiteX12" fmla="*/ 2507635 w 2561423"/>
              <a:gd name="connsiteY12" fmla="*/ 215153 h 1129553"/>
              <a:gd name="connsiteX13" fmla="*/ 2440400 w 2561423"/>
              <a:gd name="connsiteY13" fmla="*/ 188259 h 1129553"/>
              <a:gd name="connsiteX14" fmla="*/ 2238694 w 2561423"/>
              <a:gd name="connsiteY14" fmla="*/ 134471 h 1129553"/>
              <a:gd name="connsiteX15" fmla="*/ 2184906 w 2561423"/>
              <a:gd name="connsiteY15" fmla="*/ 121024 h 1129553"/>
              <a:gd name="connsiteX16" fmla="*/ 2117670 w 2561423"/>
              <a:gd name="connsiteY16" fmla="*/ 107577 h 1129553"/>
              <a:gd name="connsiteX17" fmla="*/ 2023541 w 2561423"/>
              <a:gd name="connsiteY17" fmla="*/ 80682 h 1129553"/>
              <a:gd name="connsiteX18" fmla="*/ 1942858 w 2561423"/>
              <a:gd name="connsiteY18" fmla="*/ 53788 h 1129553"/>
              <a:gd name="connsiteX19" fmla="*/ 1875623 w 2561423"/>
              <a:gd name="connsiteY19" fmla="*/ 67235 h 1129553"/>
              <a:gd name="connsiteX20" fmla="*/ 1579788 w 2561423"/>
              <a:gd name="connsiteY20" fmla="*/ 0 h 1129553"/>
              <a:gd name="connsiteX21" fmla="*/ 1485658 w 2561423"/>
              <a:gd name="connsiteY21" fmla="*/ 13447 h 1129553"/>
              <a:gd name="connsiteX22" fmla="*/ 1337741 w 2561423"/>
              <a:gd name="connsiteY22" fmla="*/ 40341 h 1129553"/>
              <a:gd name="connsiteX23" fmla="*/ 1257058 w 2561423"/>
              <a:gd name="connsiteY23" fmla="*/ 147918 h 1129553"/>
              <a:gd name="connsiteX24" fmla="*/ 1216717 w 2561423"/>
              <a:gd name="connsiteY24" fmla="*/ 174812 h 1129553"/>
              <a:gd name="connsiteX25" fmla="*/ 1109141 w 2561423"/>
              <a:gd name="connsiteY25" fmla="*/ 376518 h 1129553"/>
              <a:gd name="connsiteX26" fmla="*/ 1015011 w 2561423"/>
              <a:gd name="connsiteY26" fmla="*/ 443753 h 1129553"/>
              <a:gd name="connsiteX27" fmla="*/ 853647 w 2561423"/>
              <a:gd name="connsiteY27" fmla="*/ 484094 h 1129553"/>
              <a:gd name="connsiteX28" fmla="*/ 799858 w 2561423"/>
              <a:gd name="connsiteY28" fmla="*/ 510988 h 1129553"/>
              <a:gd name="connsiteX29" fmla="*/ 746070 w 2561423"/>
              <a:gd name="connsiteY29" fmla="*/ 497541 h 1129553"/>
              <a:gd name="connsiteX30" fmla="*/ 611600 w 2561423"/>
              <a:gd name="connsiteY30" fmla="*/ 470647 h 1129553"/>
              <a:gd name="connsiteX31" fmla="*/ 383000 w 2561423"/>
              <a:gd name="connsiteY31" fmla="*/ 551330 h 1129553"/>
              <a:gd name="connsiteX32" fmla="*/ 356106 w 2561423"/>
              <a:gd name="connsiteY32" fmla="*/ 591671 h 1129553"/>
              <a:gd name="connsiteX33" fmla="*/ 329211 w 2561423"/>
              <a:gd name="connsiteY33" fmla="*/ 618565 h 1129553"/>
              <a:gd name="connsiteX34" fmla="*/ 194741 w 2561423"/>
              <a:gd name="connsiteY34" fmla="*/ 497541 h 1129553"/>
              <a:gd name="connsiteX35" fmla="*/ 140953 w 2561423"/>
              <a:gd name="connsiteY35" fmla="*/ 470647 h 1129553"/>
              <a:gd name="connsiteX36" fmla="*/ 60270 w 2561423"/>
              <a:gd name="connsiteY36" fmla="*/ 430306 h 1129553"/>
              <a:gd name="connsiteX37" fmla="*/ 73717 w 2561423"/>
              <a:gd name="connsiteY37" fmla="*/ 322730 h 1129553"/>
              <a:gd name="connsiteX38" fmla="*/ 46823 w 2561423"/>
              <a:gd name="connsiteY38" fmla="*/ 295835 h 1129553"/>
              <a:gd name="connsiteX39" fmla="*/ 46823 w 2561423"/>
              <a:gd name="connsiteY39" fmla="*/ 282388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61423" h="1129553">
                <a:moveTo>
                  <a:pt x="2453847" y="1129553"/>
                </a:moveTo>
                <a:cubicBezTo>
                  <a:pt x="2462812" y="1116106"/>
                  <a:pt x="2476489" y="1104804"/>
                  <a:pt x="2480741" y="1089212"/>
                </a:cubicBezTo>
                <a:cubicBezTo>
                  <a:pt x="2490249" y="1054347"/>
                  <a:pt x="2497189" y="1017648"/>
                  <a:pt x="2494188" y="981635"/>
                </a:cubicBezTo>
                <a:cubicBezTo>
                  <a:pt x="2490454" y="936832"/>
                  <a:pt x="2422436" y="882990"/>
                  <a:pt x="2400058" y="860612"/>
                </a:cubicBezTo>
                <a:cubicBezTo>
                  <a:pt x="2395576" y="842683"/>
                  <a:pt x="2379203" y="823756"/>
                  <a:pt x="2386611" y="806824"/>
                </a:cubicBezTo>
                <a:cubicBezTo>
                  <a:pt x="2444797" y="673827"/>
                  <a:pt x="2472705" y="662646"/>
                  <a:pt x="2561423" y="591671"/>
                </a:cubicBezTo>
                <a:cubicBezTo>
                  <a:pt x="2556941" y="573741"/>
                  <a:pt x="2555256" y="554869"/>
                  <a:pt x="2547976" y="537882"/>
                </a:cubicBezTo>
                <a:cubicBezTo>
                  <a:pt x="2541610" y="523027"/>
                  <a:pt x="2528310" y="511996"/>
                  <a:pt x="2521082" y="497541"/>
                </a:cubicBezTo>
                <a:cubicBezTo>
                  <a:pt x="2514743" y="484863"/>
                  <a:pt x="2512117" y="470647"/>
                  <a:pt x="2507635" y="457200"/>
                </a:cubicBezTo>
                <a:cubicBezTo>
                  <a:pt x="2516600" y="443753"/>
                  <a:pt x="2532524" y="432895"/>
                  <a:pt x="2534529" y="416859"/>
                </a:cubicBezTo>
                <a:cubicBezTo>
                  <a:pt x="2537364" y="394180"/>
                  <a:pt x="2521082" y="372480"/>
                  <a:pt x="2521082" y="349624"/>
                </a:cubicBezTo>
                <a:cubicBezTo>
                  <a:pt x="2521082" y="331143"/>
                  <a:pt x="2530047" y="313765"/>
                  <a:pt x="2534529" y="295835"/>
                </a:cubicBezTo>
                <a:cubicBezTo>
                  <a:pt x="2525564" y="268941"/>
                  <a:pt x="2526303" y="236488"/>
                  <a:pt x="2507635" y="215153"/>
                </a:cubicBezTo>
                <a:cubicBezTo>
                  <a:pt x="2491740" y="196987"/>
                  <a:pt x="2463085" y="196508"/>
                  <a:pt x="2440400" y="188259"/>
                </a:cubicBezTo>
                <a:cubicBezTo>
                  <a:pt x="2341295" y="152221"/>
                  <a:pt x="2357095" y="161794"/>
                  <a:pt x="2238694" y="134471"/>
                </a:cubicBezTo>
                <a:cubicBezTo>
                  <a:pt x="2220686" y="130315"/>
                  <a:pt x="2202947" y="125033"/>
                  <a:pt x="2184906" y="121024"/>
                </a:cubicBezTo>
                <a:cubicBezTo>
                  <a:pt x="2162594" y="116066"/>
                  <a:pt x="2139843" y="113120"/>
                  <a:pt x="2117670" y="107577"/>
                </a:cubicBezTo>
                <a:cubicBezTo>
                  <a:pt x="2086012" y="99662"/>
                  <a:pt x="2054730" y="90279"/>
                  <a:pt x="2023541" y="80682"/>
                </a:cubicBezTo>
                <a:cubicBezTo>
                  <a:pt x="1996446" y="72345"/>
                  <a:pt x="1942858" y="53788"/>
                  <a:pt x="1942858" y="53788"/>
                </a:cubicBezTo>
                <a:cubicBezTo>
                  <a:pt x="1920446" y="58270"/>
                  <a:pt x="1898287" y="70191"/>
                  <a:pt x="1875623" y="67235"/>
                </a:cubicBezTo>
                <a:cubicBezTo>
                  <a:pt x="1815197" y="59353"/>
                  <a:pt x="1669113" y="22331"/>
                  <a:pt x="1579788" y="0"/>
                </a:cubicBezTo>
                <a:lnTo>
                  <a:pt x="1485658" y="13447"/>
                </a:lnTo>
                <a:cubicBezTo>
                  <a:pt x="1358949" y="30341"/>
                  <a:pt x="1414353" y="14804"/>
                  <a:pt x="1337741" y="40341"/>
                </a:cubicBezTo>
                <a:cubicBezTo>
                  <a:pt x="1312912" y="77584"/>
                  <a:pt x="1289001" y="115975"/>
                  <a:pt x="1257058" y="147918"/>
                </a:cubicBezTo>
                <a:cubicBezTo>
                  <a:pt x="1245630" y="159346"/>
                  <a:pt x="1230164" y="165847"/>
                  <a:pt x="1216717" y="174812"/>
                </a:cubicBezTo>
                <a:cubicBezTo>
                  <a:pt x="1180858" y="242047"/>
                  <a:pt x="1171148" y="332228"/>
                  <a:pt x="1109141" y="376518"/>
                </a:cubicBezTo>
                <a:cubicBezTo>
                  <a:pt x="1077764" y="398930"/>
                  <a:pt x="1050548" y="428790"/>
                  <a:pt x="1015011" y="443753"/>
                </a:cubicBezTo>
                <a:cubicBezTo>
                  <a:pt x="963912" y="465268"/>
                  <a:pt x="903237" y="459299"/>
                  <a:pt x="853647" y="484094"/>
                </a:cubicBezTo>
                <a:lnTo>
                  <a:pt x="799858" y="510988"/>
                </a:lnTo>
                <a:cubicBezTo>
                  <a:pt x="781929" y="506506"/>
                  <a:pt x="764253" y="500847"/>
                  <a:pt x="746070" y="497541"/>
                </a:cubicBezTo>
                <a:cubicBezTo>
                  <a:pt x="610096" y="472819"/>
                  <a:pt x="694448" y="498263"/>
                  <a:pt x="611600" y="470647"/>
                </a:cubicBezTo>
                <a:cubicBezTo>
                  <a:pt x="463437" y="502396"/>
                  <a:pt x="451329" y="469334"/>
                  <a:pt x="383000" y="551330"/>
                </a:cubicBezTo>
                <a:cubicBezTo>
                  <a:pt x="372654" y="563746"/>
                  <a:pt x="366202" y="579051"/>
                  <a:pt x="356106" y="591671"/>
                </a:cubicBezTo>
                <a:cubicBezTo>
                  <a:pt x="348186" y="601571"/>
                  <a:pt x="338176" y="609600"/>
                  <a:pt x="329211" y="618565"/>
                </a:cubicBezTo>
                <a:cubicBezTo>
                  <a:pt x="288316" y="557222"/>
                  <a:pt x="285119" y="542730"/>
                  <a:pt x="194741" y="497541"/>
                </a:cubicBezTo>
                <a:cubicBezTo>
                  <a:pt x="176812" y="488576"/>
                  <a:pt x="157632" y="481766"/>
                  <a:pt x="140953" y="470647"/>
                </a:cubicBezTo>
                <a:cubicBezTo>
                  <a:pt x="69021" y="422693"/>
                  <a:pt x="172959" y="458478"/>
                  <a:pt x="60270" y="430306"/>
                </a:cubicBezTo>
                <a:cubicBezTo>
                  <a:pt x="0" y="339902"/>
                  <a:pt x="55590" y="449617"/>
                  <a:pt x="73717" y="322730"/>
                </a:cubicBezTo>
                <a:cubicBezTo>
                  <a:pt x="75510" y="310179"/>
                  <a:pt x="53855" y="306384"/>
                  <a:pt x="46823" y="295835"/>
                </a:cubicBezTo>
                <a:cubicBezTo>
                  <a:pt x="44337" y="292105"/>
                  <a:pt x="46823" y="286870"/>
                  <a:pt x="46823" y="282388"/>
                </a:cubicBezTo>
              </a:path>
            </a:pathLst>
          </a:cu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0">
              <a:defRPr/>
            </a:pPr>
            <a:endParaRPr lang="he-IL"/>
          </a:p>
        </p:txBody>
      </p:sp>
      <p:pic>
        <p:nvPicPr>
          <p:cNvPr id="9226" name="Picture 4" descr="http://www.enchantedlearning.com/asia/china/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909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6" descr="http://image.made-in-china.com/2f0j00DMhEZnAdkVca/Nato-Flag-W4-Nat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1"/>
            <a:ext cx="4635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8" descr="http://blogs.reuters.com/financial-regulatory-forum/files/2009/09/eu-fla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1"/>
            <a:ext cx="5461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0" descr="http://www.crwflags.com/fotw/images/p/pk%7Dpml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239" y="3733800"/>
            <a:ext cx="5730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30929" y="1164691"/>
            <a:ext cx="3744416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en-US" sz="2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"The West" -</a:t>
            </a:r>
            <a:r>
              <a:rPr lang="en-US" sz="2800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U.S.A. </a:t>
            </a:r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EU, NATO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Extreme Islamic terrorism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China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he-IL" sz="2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כותרת 4"/>
          <p:cNvSpPr txBox="1">
            <a:spLocks/>
          </p:cNvSpPr>
          <p:nvPr/>
        </p:nvSpPr>
        <p:spPr>
          <a:xfrm>
            <a:off x="1829862" y="5870674"/>
            <a:ext cx="7770275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75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  <a:t>Above all, the stability of the government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785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>
            <a:extLst>
              <a:ext uri="{FF2B5EF4-FFF2-40B4-BE49-F238E27FC236}">
                <a16:creationId xmlns:a16="http://schemas.microsoft.com/office/drawing/2014/main" xmlns="" id="{4DC10AD7-8CB0-4600-9965-0586FA68DD17}"/>
              </a:ext>
            </a:extLst>
          </p:cNvPr>
          <p:cNvSpPr txBox="1">
            <a:spLocks/>
          </p:cNvSpPr>
          <p:nvPr/>
        </p:nvSpPr>
        <p:spPr>
          <a:xfrm>
            <a:off x="1847528" y="692696"/>
            <a:ext cx="9595601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0"/>
            <a:r>
              <a:rPr lang="en-US" sz="6000" b="1" dirty="0">
                <a:latin typeface="David" panose="020E0502060401010101" pitchFamily="34" charset="-79"/>
                <a:cs typeface="David" panose="020E0502060401010101" pitchFamily="34" charset="-79"/>
              </a:rPr>
              <a:t>The Russian interest in Syria, and its influence on Israel's national security</a:t>
            </a:r>
            <a:endParaRPr lang="he-IL" sz="6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59496" y="3429000"/>
            <a:ext cx="993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Russia's entry into Syria in 2015 was due</a:t>
            </a:r>
          </a:p>
          <a:p>
            <a:pPr algn="ctr" rtl="0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f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or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local reasons</a:t>
            </a:r>
          </a:p>
          <a:p>
            <a:pPr algn="ctr" rtl="0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 And broader Russian global motives</a:t>
            </a:r>
            <a:endParaRPr lang="he-IL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כותרת 4"/>
          <p:cNvSpPr txBox="1">
            <a:spLocks/>
          </p:cNvSpPr>
          <p:nvPr/>
        </p:nvSpPr>
        <p:spPr>
          <a:xfrm>
            <a:off x="2495600" y="5466503"/>
            <a:ext cx="7867600" cy="86409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t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War to Kill, not a War to </a:t>
            </a:r>
            <a:r>
              <a:rPr lang="en-US" sz="4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Win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52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2423592" y="332656"/>
            <a:ext cx="9524288" cy="235745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 algn="just">
              <a:lnSpc>
                <a:spcPct val="150000"/>
              </a:lnSpc>
            </a:pPr>
            <a:endParaRPr lang="he-I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Image result for â«×¨××¡×× ××¡××¨××â¬â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690110"/>
            <a:ext cx="3679213" cy="19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ציין מיקום טקסט 2"/>
          <p:cNvSpPr txBox="1">
            <a:spLocks/>
          </p:cNvSpPr>
          <p:nvPr/>
        </p:nvSpPr>
        <p:spPr>
          <a:xfrm>
            <a:off x="2575992" y="485056"/>
            <a:ext cx="9524288" cy="23574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Russia's entry into Syria (2015) - Local motives:</a:t>
            </a:r>
          </a:p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Syria - a Russian anchor in the Middle East for years.</a:t>
            </a:r>
          </a:p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 potential fall of Assad - a direct threat to Russian interests in the Middle East</a:t>
            </a:r>
            <a:endParaRPr lang="he-IL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8" name="Picture 4" descr="Image result for â«×¨××¡×× ××¡××¨××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166" y="2983308"/>
            <a:ext cx="3155403" cy="23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â«×¨××¡×× ××¡××¨××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7205" y="4895165"/>
            <a:ext cx="3327589" cy="18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â«×¨××¡×× ××¡××¨××â¬â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8940" y="514116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807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343472" y="332656"/>
            <a:ext cx="10172360" cy="6525344"/>
          </a:xfrm>
        </p:spPr>
        <p:txBody>
          <a:bodyPr>
            <a:noAutofit/>
          </a:bodyPr>
          <a:lstStyle/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Global interest:</a:t>
            </a:r>
          </a:p>
          <a:p>
            <a:pPr marL="800100" lvl="1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From power as a global power. Regional patron, expanding its global influence.</a:t>
            </a:r>
          </a:p>
          <a:p>
            <a:pPr marL="800100" lvl="1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An opportunity to deepen the hold on the Middle East, with an emphasis on the coastal area and resources.</a:t>
            </a:r>
          </a:p>
          <a:p>
            <a:pPr marL="800100" lvl="1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Breaking the trend of international isolation and reducing sanctions.</a:t>
            </a:r>
          </a:p>
          <a:p>
            <a:pPr marL="800100" lvl="1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survival of the Assad regime and the jihadist threat posed by Syria to Russia itself.</a:t>
            </a:r>
            <a:endParaRPr lang="he-IL" sz="2400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59752" y="5949280"/>
            <a:ext cx="2232248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57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847528" y="116632"/>
            <a:ext cx="9956336" cy="2357454"/>
          </a:xfrm>
        </p:spPr>
        <p:txBody>
          <a:bodyPr>
            <a:noAutofit/>
          </a:bodyPr>
          <a:lstStyle/>
          <a:p>
            <a:pPr algn="just" rtl="0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Israeli angle, challenges and opportunities:</a:t>
            </a:r>
          </a:p>
          <a:p>
            <a:pPr algn="just" rtl="0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Challenges:</a:t>
            </a:r>
          </a:p>
          <a:p>
            <a:pPr marL="457200" indent="-4572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Spatial reduction and volume of Israeli activity.</a:t>
            </a:r>
          </a:p>
          <a:p>
            <a:pPr marL="457200" indent="-4572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Reducing Israeli freedom of action.</a:t>
            </a:r>
          </a:p>
          <a:p>
            <a:pPr marL="457200" indent="-4572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Assad is gaining confidence and reacting actively.</a:t>
            </a:r>
          </a:p>
          <a:p>
            <a:pPr marL="457200" indent="-4572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presence of Russian space poses a threat in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informationa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security.</a:t>
            </a:r>
          </a:p>
          <a:p>
            <a:pPr marL="457200" indent="-45720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 is rebuilding the Assad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army by providing weapons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military advice and continuous guidance.</a:t>
            </a:r>
            <a:endParaRPr lang="he-IL" sz="2600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0416" y="404664"/>
            <a:ext cx="2364921" cy="13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12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703512" y="116632"/>
            <a:ext cx="10100352" cy="2357454"/>
          </a:xfrm>
        </p:spPr>
        <p:txBody>
          <a:bodyPr>
            <a:noAutofit/>
          </a:bodyPr>
          <a:lstStyle/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Opportunities in connection with the Russian presence:</a:t>
            </a:r>
          </a:p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 views Israel as a regional power. Fertile ground for expanding Israeli influence.</a:t>
            </a:r>
          </a:p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Convergence of interests in the Iranian context.</a:t>
            </a:r>
          </a:p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Expanding the local connection to realizing broader interests (political, economic, etc.).</a:t>
            </a:r>
          </a:p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 as a restraining factor.</a:t>
            </a:r>
          </a:p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Playing in a court of superpowers.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 algn="just" rtl="0">
              <a:lnSpc>
                <a:spcPct val="150000"/>
              </a:lnSpc>
              <a:buFont typeface="Wingdings 3" charset="2"/>
              <a:buChar char=""/>
            </a:pPr>
            <a:endParaRPr lang="he-IL" sz="2600" b="1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 rtl="0">
              <a:lnSpc>
                <a:spcPct val="150000"/>
              </a:lnSpc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lvl="1" algn="just" rtl="0">
              <a:lnSpc>
                <a:spcPct val="150000"/>
              </a:lnSpc>
            </a:pPr>
            <a:endParaRPr lang="he-IL" sz="2600" b="1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8248" y="4238317"/>
            <a:ext cx="3724622" cy="26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163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84" y="1484784"/>
            <a:ext cx="11410578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19536" y="-27384"/>
            <a:ext cx="8915400" cy="3777622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7200" b="1" dirty="0">
                <a:latin typeface="David" panose="020E0502060401010101" pitchFamily="34" charset="-79"/>
                <a:cs typeface="David" panose="020E0502060401010101" pitchFamily="34" charset="-79"/>
              </a:rPr>
              <a:t>Political aspect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793" y="4164013"/>
            <a:ext cx="4048125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1.bp.blogspot.com/-_Cnijd68lYs/TfoYrYnhUsI/AAAAAAAAApA/S1Grs76AjHM/s1600/1877-Satirical_map_of_Euro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3904" y="4251714"/>
            <a:ext cx="4078467" cy="26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952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72DBF84-35A2-2A4C-809A-D3D78FDDB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1714" y="1604513"/>
            <a:ext cx="3816694" cy="4193371"/>
          </a:xfrm>
        </p:spPr>
        <p:txBody>
          <a:bodyPr/>
          <a:lstStyle/>
          <a:p>
            <a:pPr algn="r" rtl="0"/>
            <a:r>
              <a:rPr lang="it-IT" u="sng" dirty="0"/>
              <a:t>Foreign Relations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408B9AF3-D817-304A-95A9-6AA531AE1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5824" y="1812481"/>
            <a:ext cx="5331124" cy="438221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856C019A-F588-2B49-802F-67811FE1937E}"/>
              </a:ext>
            </a:extLst>
          </p:cNvPr>
          <p:cNvSpPr txBox="1"/>
          <p:nvPr/>
        </p:nvSpPr>
        <p:spPr>
          <a:xfrm>
            <a:off x="1191773" y="5481184"/>
            <a:ext cx="1595535" cy="646331"/>
          </a:xfrm>
          <a:prstGeom prst="rect">
            <a:avLst/>
          </a:prstGeom>
          <a:solidFill>
            <a:srgbClr val="07527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Stability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FC6AB315-5C03-A14A-8BE7-78C93FBE20BE}"/>
              </a:ext>
            </a:extLst>
          </p:cNvPr>
          <p:cNvSpPr txBox="1"/>
          <p:nvPr/>
        </p:nvSpPr>
        <p:spPr>
          <a:xfrm>
            <a:off x="3446742" y="5481183"/>
            <a:ext cx="2337994" cy="646331"/>
          </a:xfrm>
          <a:prstGeom prst="rect">
            <a:avLst/>
          </a:prstGeom>
          <a:solidFill>
            <a:srgbClr val="07527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Superpower in a Multipolar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526750-4DC8-8C4F-BD2C-B5CEB6334FBA}"/>
              </a:ext>
            </a:extLst>
          </p:cNvPr>
          <p:cNvSpPr txBox="1"/>
          <p:nvPr/>
        </p:nvSpPr>
        <p:spPr>
          <a:xfrm>
            <a:off x="2752802" y="2488772"/>
            <a:ext cx="783432" cy="612000"/>
          </a:xfrm>
          <a:prstGeom prst="rect">
            <a:avLst/>
          </a:prstGeom>
          <a:solidFill>
            <a:srgbClr val="FF2B0B"/>
          </a:solidFill>
          <a:ln>
            <a:solidFill>
              <a:srgbClr val="FF2B0B"/>
            </a:solidFill>
          </a:ln>
        </p:spPr>
        <p:txBody>
          <a:bodyPr wrap="square" rtlCol="1" anchor="ctr" anchorCtr="1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Core Interests</a:t>
            </a:r>
            <a:endParaRPr lang="he-IL" sz="1200" dirty="0"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sp>
        <p:nvSpPr>
          <p:cNvPr id="8" name="Freccia destra con strisce 7">
            <a:extLst>
              <a:ext uri="{FF2B5EF4-FFF2-40B4-BE49-F238E27FC236}">
                <a16:creationId xmlns:a16="http://schemas.microsoft.com/office/drawing/2014/main" xmlns="" id="{36C2AE52-D8F3-CC41-A333-4701482D16A4}"/>
              </a:ext>
            </a:extLst>
          </p:cNvPr>
          <p:cNvSpPr/>
          <p:nvPr/>
        </p:nvSpPr>
        <p:spPr>
          <a:xfrm>
            <a:off x="5896646" y="3657598"/>
            <a:ext cx="1815369" cy="100066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06EC1A8-A73A-534A-8757-98A4CABE5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40855" y="2195472"/>
            <a:ext cx="2371852" cy="12489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C91B8E1-0E2A-9945-9461-4183510E8B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540855" y="3537763"/>
            <a:ext cx="2371852" cy="14224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038334E-CEBC-CD47-ACC8-8118E1A974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53041" y="4960218"/>
            <a:ext cx="2359666" cy="1716657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xmlns="" id="{2B67A10C-EB6C-0D43-AF3C-9364AB0A558F}"/>
              </a:ext>
            </a:extLst>
          </p:cNvPr>
          <p:cNvSpPr/>
          <p:nvPr/>
        </p:nvSpPr>
        <p:spPr>
          <a:xfrm>
            <a:off x="3260194" y="2195472"/>
            <a:ext cx="2691442" cy="42570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מלבן 13"/>
          <p:cNvSpPr/>
          <p:nvPr/>
        </p:nvSpPr>
        <p:spPr>
          <a:xfrm>
            <a:off x="911424" y="620688"/>
            <a:ext cx="1015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u="sng" dirty="0">
                <a:latin typeface="David" panose="020E0502060401010101" pitchFamily="34" charset="-79"/>
                <a:cs typeface="David" panose="020E0502060401010101" pitchFamily="34" charset="-79"/>
              </a:rPr>
              <a:t>Political Aspect</a:t>
            </a:r>
            <a:r>
              <a:rPr lang="en-US" sz="3200" b="1" dirty="0">
                <a:latin typeface="David" panose="020E0502060401010101" pitchFamily="34" charset="-79"/>
                <a:cs typeface="David" panose="020E0502060401010101" pitchFamily="34" charset="-79"/>
              </a:rPr>
              <a:t> – Russian-US influence, Russian-NATO - Implications and Influence on Israel's Foreign Policy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xmlns="" val="805229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F337FAF-3DEA-604F-B8A9-ADA27C15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Russian-US relations</a:t>
            </a:r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FEE7000-05A9-1548-837B-8BE8F9BA4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264555"/>
            <a:ext cx="10515600" cy="3968601"/>
          </a:xfrm>
        </p:spPr>
        <p:txBody>
          <a:bodyPr>
            <a:noAutofit/>
          </a:bodyPr>
          <a:lstStyle/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Strategic competition as great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(Nuclear) powers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(UNSC members)</a:t>
            </a:r>
          </a:p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2014 Crimea crisis -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US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/ international sanctions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and interrupted diplomatic relations</a:t>
            </a:r>
          </a:p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No direct confrontation but mistrust and rivalry on spheres of influence (Syria, Iran, ME)</a:t>
            </a:r>
          </a:p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Russian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ambitions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 as great/major power (equal role with the US)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vs small economy based on energy export and arm sales</a:t>
            </a:r>
          </a:p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Russian pragmatic relations with third state and non-state actor (Iran, Hezbollah,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Hamas, North Korea)</a:t>
            </a:r>
          </a:p>
          <a:p>
            <a:pPr marL="400050" lvl="1" indent="0" algn="l" rtl="0">
              <a:buNone/>
            </a:pPr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r>
              <a:rPr lang="en-US" sz="2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United States will not agree to see itself as worth it</a:t>
            </a:r>
          </a:p>
          <a:p>
            <a:pPr marL="400050" lvl="1" indent="0" algn="l" rtl="0">
              <a:buNone/>
            </a:pPr>
            <a:r>
              <a:rPr lang="en-US" sz="2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 will not agree to see itself as a superior "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16ACBEB-FDF4-6549-B953-09645A1368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17425" y="5233156"/>
            <a:ext cx="2642392" cy="14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8644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20" b="10530"/>
          <a:stretch/>
        </p:blipFill>
        <p:spPr>
          <a:xfrm>
            <a:off x="1271464" y="-27384"/>
            <a:ext cx="9574212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8333433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EE3769B-791B-0245-A4FA-A2740E96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Russian-NATO relations</a:t>
            </a:r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D77DAF3-033E-9C42-9617-E9C1C6B0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047"/>
            <a:ext cx="10515600" cy="4351338"/>
          </a:xfrm>
        </p:spPr>
        <p:txBody>
          <a:bodyPr>
            <a:noAutofit/>
          </a:bodyPr>
          <a:lstStyle/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Stop of dialogue after 2014 Crimea crisis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Mistrust on NATO enlargement and resulting military buildup near the border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Destructive military potential on both sides (conventional, nukes, cyber, space)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Russian exploitation of hybrid warfare (cyber, Info ops, “little green men”)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Exploitation of opportunities to undermine NATO cohesion (gas to Europe and S-400 to Turkey)</a:t>
            </a:r>
          </a:p>
          <a:p>
            <a:pPr algn="l" rtl="0"/>
            <a:endParaRPr lang="en-US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7330280-7129-8D41-8086-9874C0FDC4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7184" y="0"/>
            <a:ext cx="3444815" cy="23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6367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D989F08-E0F5-7D48-85E7-4AC8A377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Implications and Influence </a:t>
            </a:r>
            <a:b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on Israel's Foreign Policy</a:t>
            </a:r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FD0AE33-0A1C-C04B-A7B7-18DD1C3CD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6140"/>
            <a:ext cx="10515600" cy="4351338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Israel: priority on preserving special relation with the US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Russian regional presence to reestablish sphere of influence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Interest-based dialogue to ensure deconfliction and freedom of action in Syria for Israel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Russian role as peace broker in the ME, and possible mediator with Iran, Hezbollah and Hamas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Common interests on counterterrorism and Russian immigrants in Israel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54D10FE-BF68-4D44-9882-49F8003B21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92990" y="1"/>
            <a:ext cx="3299009" cy="230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723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693"/>
          <a:stretch/>
        </p:blipFill>
        <p:spPr>
          <a:xfrm>
            <a:off x="191343" y="3645024"/>
            <a:ext cx="5686161" cy="2808312"/>
          </a:xfr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87"/>
          <a:stretch/>
        </p:blipFill>
        <p:spPr>
          <a:xfrm>
            <a:off x="7603554" y="1988840"/>
            <a:ext cx="2956942" cy="4786178"/>
          </a:xfrm>
          <a:prstGeom prst="rect">
            <a:avLst/>
          </a:prstGeom>
        </p:spPr>
      </p:pic>
      <p:sp>
        <p:nvSpPr>
          <p:cNvPr id="5" name="כותרת 4"/>
          <p:cNvSpPr txBox="1">
            <a:spLocks noGrp="1"/>
          </p:cNvSpPr>
          <p:nvPr>
            <p:ph type="title"/>
          </p:nvPr>
        </p:nvSpPr>
        <p:spPr>
          <a:xfrm>
            <a:off x="1775521" y="624110"/>
            <a:ext cx="9729092" cy="1280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Nathans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– we love you , good luck !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964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50" b="25686"/>
          <a:stretch/>
        </p:blipFill>
        <p:spPr>
          <a:xfrm>
            <a:off x="4274426" y="2121024"/>
            <a:ext cx="5493982" cy="4188296"/>
          </a:xfrm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3477377" y="624110"/>
            <a:ext cx="6776765" cy="1280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70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Many thanks and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appreciation to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0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German,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military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attaché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and his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team,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0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And 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Ambassador Gary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and his 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team 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3505" y="4890200"/>
            <a:ext cx="2618279" cy="1967800"/>
          </a:xfrm>
          <a:prstGeom prst="rect">
            <a:avLst/>
          </a:prstGeom>
        </p:spPr>
      </p:pic>
      <p:sp>
        <p:nvSpPr>
          <p:cNvPr id="7" name="כותרת 4"/>
          <p:cNvSpPr txBox="1">
            <a:spLocks/>
          </p:cNvSpPr>
          <p:nvPr/>
        </p:nvSpPr>
        <p:spPr>
          <a:xfrm>
            <a:off x="1565836" y="4397950"/>
            <a:ext cx="2439887" cy="49225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55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And Anna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guide</a:t>
            </a:r>
            <a:endParaRPr lang="he-IL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965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endParaRPr lang="he-IL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068"/>
          <a:stretch/>
        </p:blipFill>
        <p:spPr>
          <a:xfrm>
            <a:off x="4007768" y="1966980"/>
            <a:ext cx="4896544" cy="4877140"/>
          </a:xfrm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1775521" y="624110"/>
            <a:ext cx="9729092" cy="1280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Thanks to the team for the learning experience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026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704" y="2133600"/>
            <a:ext cx="6134042" cy="4600532"/>
          </a:xfrm>
        </p:spPr>
      </p:pic>
      <p:sp>
        <p:nvSpPr>
          <p:cNvPr id="5" name="כותרת 4"/>
          <p:cNvSpPr txBox="1">
            <a:spLocks/>
          </p:cNvSpPr>
          <p:nvPr/>
        </p:nvSpPr>
        <p:spPr>
          <a:xfrm>
            <a:off x="1775521" y="624110"/>
            <a:ext cx="9729092" cy="1280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Questions?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896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/>
          </p:nvPr>
        </p:nvGraphicFramePr>
        <p:xfrm>
          <a:off x="4104456" y="4688557"/>
          <a:ext cx="4871864" cy="21654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000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3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33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4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Ratio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Israel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Russia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823:1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20,770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17,098, 242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Size </a:t>
                      </a:r>
                      <a:r>
                        <a:rPr lang="en-US" sz="1800" b="1" dirty="0" err="1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Sq</a:t>
                      </a:r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km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746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17:1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~</a:t>
                      </a:r>
                      <a:r>
                        <a:rPr lang="he-IL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~148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Population (M)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13:1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317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4,016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GPD (PPP) B$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771460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819400" y="258804"/>
            <a:ext cx="7053542" cy="782681"/>
          </a:xfrm>
        </p:spPr>
        <p:txBody>
          <a:bodyPr>
            <a:normAutofit/>
          </a:bodyPr>
          <a:lstStyle/>
          <a:p>
            <a:pPr algn="ctr" rtl="0"/>
            <a:r>
              <a:rPr lang="en-US" sz="4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Outline</a:t>
            </a:r>
            <a:endParaRPr lang="he-IL" sz="4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4" name="קבוצה 3"/>
          <p:cNvGrpSpPr/>
          <p:nvPr/>
        </p:nvGrpSpPr>
        <p:grpSpPr>
          <a:xfrm>
            <a:off x="2055953" y="1239882"/>
            <a:ext cx="8247285" cy="4783470"/>
            <a:chOff x="824948" y="1179443"/>
            <a:chExt cx="4320000" cy="3654471"/>
          </a:xfrm>
          <a:solidFill>
            <a:srgbClr val="C00000"/>
          </a:solidFill>
        </p:grpSpPr>
        <p:sp>
          <p:nvSpPr>
            <p:cNvPr id="5" name="מלבן מעוגל 4"/>
            <p:cNvSpPr/>
            <p:nvPr/>
          </p:nvSpPr>
          <p:spPr>
            <a:xfrm>
              <a:off x="824948" y="1179443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The East-Russia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tour of the INDC 46</a:t>
              </a:r>
              <a:r>
                <a:rPr lang="en-US" sz="2400" b="1" baseline="30000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th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 class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will take place on 12-16 May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2019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6" name="מלבן מעוגל 5"/>
            <p:cNvSpPr/>
            <p:nvPr/>
          </p:nvSpPr>
          <p:spPr>
            <a:xfrm>
              <a:off x="824948" y="2133600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The tour is part of the strategy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echelons of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the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INDC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curriculum and is led by Chen </a:t>
              </a:r>
              <a:r>
                <a:rPr lang="en-US" sz="2400" b="1" dirty="0" err="1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Almog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, under the guidance of the staff instructor Rafi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Shcutz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" name="מלבן מעוגל 6"/>
            <p:cNvSpPr/>
            <p:nvPr/>
          </p:nvSpPr>
          <p:spPr>
            <a:xfrm>
              <a:off x="824948" y="3087757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0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This tour will be preceded by five days of preparation to be conducted at the Institute for National Security Studies (INSS), the National Intelligence Institute and external tours</a:t>
              </a:r>
            </a:p>
          </p:txBody>
        </p:sp>
        <p:sp>
          <p:nvSpPr>
            <p:cNvPr id="8" name="מלבן מעוגל 7"/>
            <p:cNvSpPr/>
            <p:nvPr/>
          </p:nvSpPr>
          <p:spPr>
            <a:xfrm>
              <a:off x="1092957" y="4041914"/>
              <a:ext cx="4051991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Academic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course of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3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weekly hours-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Group final assignment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090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819400" y="258804"/>
            <a:ext cx="7053542" cy="782681"/>
          </a:xfrm>
        </p:spPr>
        <p:txBody>
          <a:bodyPr>
            <a:normAutofit/>
          </a:bodyPr>
          <a:lstStyle/>
          <a:p>
            <a:pPr algn="ctr" rtl="0"/>
            <a:r>
              <a:rPr lang="en-US" sz="4000" b="1" dirty="0">
                <a:latin typeface="David" panose="020E0502060401010101" pitchFamily="34" charset="-79"/>
                <a:cs typeface="David" panose="020E0502060401010101" pitchFamily="34" charset="-79"/>
              </a:rPr>
              <a:t>Outline</a:t>
            </a:r>
            <a:endParaRPr lang="he-IL" sz="4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4" name="קבוצה 3"/>
          <p:cNvGrpSpPr/>
          <p:nvPr/>
        </p:nvGrpSpPr>
        <p:grpSpPr>
          <a:xfrm>
            <a:off x="2055953" y="1239882"/>
            <a:ext cx="8247285" cy="4783470"/>
            <a:chOff x="824948" y="1179443"/>
            <a:chExt cx="4320000" cy="3654471"/>
          </a:xfrm>
          <a:gradFill>
            <a:gsLst>
              <a:gs pos="55000">
                <a:schemeClr val="accent3">
                  <a:lumMod val="75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0"/>
          </a:gradFill>
        </p:grpSpPr>
        <p:sp>
          <p:nvSpPr>
            <p:cNvPr id="5" name="מלבן מעוגל 4"/>
            <p:cNvSpPr/>
            <p:nvPr/>
          </p:nvSpPr>
          <p:spPr>
            <a:xfrm>
              <a:off x="824948" y="1179443"/>
              <a:ext cx="4320000" cy="792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Objective: To recognize Russia as a central actor in the international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 system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characterized by "different" strategic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thinking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6" name="מלבן מעוגל 5"/>
            <p:cNvSpPr/>
            <p:nvPr/>
          </p:nvSpPr>
          <p:spPr>
            <a:xfrm>
              <a:off x="824948" y="2133600"/>
              <a:ext cx="4320000" cy="792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Knowledge of culture, heritage and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roots, the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“DNA”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" name="מלבן מעוגל 6"/>
            <p:cNvSpPr/>
            <p:nvPr/>
          </p:nvSpPr>
          <p:spPr>
            <a:xfrm>
              <a:off x="824948" y="3087757"/>
              <a:ext cx="4320000" cy="792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Understanding national security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and the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strategic culture</a:t>
              </a:r>
            </a:p>
          </p:txBody>
        </p:sp>
        <p:sp>
          <p:nvSpPr>
            <p:cNvPr id="8" name="מלבן מעוגל 7"/>
            <p:cNvSpPr/>
            <p:nvPr/>
          </p:nvSpPr>
          <p:spPr>
            <a:xfrm>
              <a:off x="824948" y="4041914"/>
              <a:ext cx="4320000" cy="792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0"/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A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fun, meaningful </a:t>
              </a:r>
              <a:r>
                <a:rPr lang="en-US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experiential 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learning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567753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>
            <a:extLst>
              <a:ext uri="{FF2B5EF4-FFF2-40B4-BE49-F238E27FC236}">
                <a16:creationId xmlns:a16="http://schemas.microsoft.com/office/drawing/2014/main" xmlns="" id="{4DC10AD7-8CB0-4600-9965-0586FA68DD17}"/>
              </a:ext>
            </a:extLst>
          </p:cNvPr>
          <p:cNvSpPr txBox="1">
            <a:spLocks/>
          </p:cNvSpPr>
          <p:nvPr/>
        </p:nvSpPr>
        <p:spPr>
          <a:xfrm>
            <a:off x="2471728" y="343798"/>
            <a:ext cx="9595601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0"/>
            <a:endParaRPr lang="he-IL" sz="1000" b="1" dirty="0"/>
          </a:p>
        </p:txBody>
      </p:sp>
      <p:sp>
        <p:nvSpPr>
          <p:cNvPr id="8" name="מלבן מעוגל 7"/>
          <p:cNvSpPr/>
          <p:nvPr/>
        </p:nvSpPr>
        <p:spPr>
          <a:xfrm>
            <a:off x="1415480" y="260648"/>
            <a:ext cx="10009112" cy="50405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dirty="0">
                <a:latin typeface="David" panose="020E0502060401010101" pitchFamily="34" charset="-79"/>
                <a:cs typeface="David" panose="020E0502060401010101" pitchFamily="34" charset="-79"/>
              </a:rPr>
              <a:t>Participants</a:t>
            </a:r>
            <a:endParaRPr lang="he-IL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aphicFrame>
        <p:nvGraphicFramePr>
          <p:cNvPr id="7" name="טבלה 6"/>
          <p:cNvGraphicFramePr>
            <a:graphicFrameLocks noGrp="1"/>
          </p:cNvGraphicFramePr>
          <p:nvPr>
            <p:extLst/>
          </p:nvPr>
        </p:nvGraphicFramePr>
        <p:xfrm>
          <a:off x="1487488" y="773465"/>
          <a:ext cx="9937103" cy="6104822"/>
        </p:xfrm>
        <a:graphic>
          <a:graphicData uri="http://schemas.openxmlformats.org/drawingml/2006/table">
            <a:tbl>
              <a:tblPr rtl="1" firstRow="1" bandRow="1">
                <a:tableStyleId>{793D81CF-94F2-401A-BA57-92F5A7B2D0C5}</a:tableStyleId>
              </a:tblPr>
              <a:tblGrid>
                <a:gridCol w="1572735">
                  <a:extLst>
                    <a:ext uri="{9D8B030D-6E8A-4147-A177-3AD203B41FA5}">
                      <a16:colId xmlns:a16="http://schemas.microsoft.com/office/drawing/2014/main" xmlns="" val="1313405153"/>
                    </a:ext>
                  </a:extLst>
                </a:gridCol>
                <a:gridCol w="4596217">
                  <a:extLst>
                    <a:ext uri="{9D8B030D-6E8A-4147-A177-3AD203B41FA5}">
                      <a16:colId xmlns:a16="http://schemas.microsoft.com/office/drawing/2014/main" xmlns="" val="1913407435"/>
                    </a:ext>
                  </a:extLst>
                </a:gridCol>
                <a:gridCol w="3768151">
                  <a:extLst>
                    <a:ext uri="{9D8B030D-6E8A-4147-A177-3AD203B41FA5}">
                      <a16:colId xmlns:a16="http://schemas.microsoft.com/office/drawing/2014/main" xmlns="" val="3944812403"/>
                    </a:ext>
                  </a:extLst>
                </a:gridCol>
              </a:tblGrid>
              <a:tr h="282370">
                <a:tc>
                  <a:txBody>
                    <a:bodyPr/>
                    <a:lstStyle/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Rafi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Shcutz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- Leading Instructor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22228013"/>
                  </a:ext>
                </a:extLst>
              </a:tr>
              <a:tr h="303749"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Week end </a:t>
                      </a:r>
                      <a:endParaRPr lang="he-IL" sz="11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Chen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Almog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(4) - Leading Participant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7341937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Week end </a:t>
                      </a:r>
                      <a:endParaRPr lang="he-IL" sz="11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Eyal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Argov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(1)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2850841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Raju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Baijal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(1)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2804225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Eros</a:t>
                      </a:r>
                      <a:r>
                        <a:rPr lang="en-US" sz="1400" b="1" baseline="0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400" b="1" baseline="0" dirty="0" err="1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Zaniboni</a:t>
                      </a:r>
                      <a:r>
                        <a:rPr lang="en-US" sz="1400" b="1" baseline="0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(2)</a:t>
                      </a:r>
                      <a:endParaRPr lang="he-IL" sz="14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5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2498208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err="1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Teng</a:t>
                      </a:r>
                      <a:r>
                        <a:rPr lang="en-US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Shin</a:t>
                      </a:r>
                      <a:r>
                        <a:rPr lang="en-US" sz="1400" b="1" baseline="0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Fong 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(2)</a:t>
                      </a:r>
                      <a:endParaRPr lang="he-IL" sz="14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6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8850531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Omer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Tishler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(2)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7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458721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Kosher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Itzik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Cohen (2)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3177033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Week end </a:t>
                      </a:r>
                      <a:endParaRPr lang="he-IL" sz="11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Michael Shafshak (2)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1591707"/>
                  </a:ext>
                </a:extLst>
              </a:tr>
              <a:tr h="426007">
                <a:tc>
                  <a:txBody>
                    <a:bodyPr/>
                    <a:lstStyle/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Shay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Hannuna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(2)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3045416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Yair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Nathans (3)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7850082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Weekend 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Maya Goldschmidt (3)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3330647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Kosher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Yehuda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Wach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(3)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3954353"/>
                  </a:ext>
                </a:extLst>
              </a:tr>
              <a:tr h="282370"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Weekend 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Eyal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Calif (4)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9975673"/>
                  </a:ext>
                </a:extLst>
              </a:tr>
              <a:tr h="400732">
                <a:tc>
                  <a:txBody>
                    <a:bodyPr/>
                    <a:lstStyle/>
                    <a:p>
                      <a:pPr algn="ctr" rtl="0"/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Kosher / Vegetarian, Weekend</a:t>
                      </a:r>
                      <a:endParaRPr lang="he-IL" sz="105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Anat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Chen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15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9901863"/>
                  </a:ext>
                </a:extLst>
              </a:tr>
              <a:tr h="75734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Kosher / Vegetarian, Weekend</a:t>
                      </a:r>
                      <a:endParaRPr lang="he-IL" sz="11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0"/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Ester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Hagag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657623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ctr" rtl="0"/>
                      <a:r>
                        <a:rPr lang="he-IL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Yonathan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Sayada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Marom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Chief Instructor</a:t>
                      </a:r>
                      <a:endParaRPr lang="he-IL" sz="11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</a:t>
                      </a:r>
                      <a:endParaRPr lang="he-IL" sz="12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4994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8827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שן מתפתל">
  <a:themeElements>
    <a:clrScheme name="עשן מתפתל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עשן מתפתל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עשן מתפתל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ערכת נושא של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של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4717</TotalTime>
  <Words>2491</Words>
  <Application>Microsoft Office PowerPoint</Application>
  <PresentationFormat>מותאם אישית</PresentationFormat>
  <Paragraphs>599</Paragraphs>
  <Slides>55</Slides>
  <Notes>10</Notes>
  <HiddenSlides>6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55</vt:i4>
      </vt:variant>
    </vt:vector>
  </HeadingPairs>
  <TitlesOfParts>
    <vt:vector size="56" baseType="lpstr">
      <vt:lpstr>עשן מתפתל</vt:lpstr>
      <vt:lpstr>Eastern Tour - Russia</vt:lpstr>
      <vt:lpstr>שקופית 2</vt:lpstr>
      <vt:lpstr>שקופית 3</vt:lpstr>
      <vt:lpstr>שקופית 4</vt:lpstr>
      <vt:lpstr>שקופית 5</vt:lpstr>
      <vt:lpstr>שקופית 6</vt:lpstr>
      <vt:lpstr>Outline</vt:lpstr>
      <vt:lpstr>Outline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Strategic culture</vt:lpstr>
      <vt:lpstr>The structure of the Russian government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ID. Economy of Russia</vt:lpstr>
      <vt:lpstr>Israel's Trade Relations with Russia</vt:lpstr>
      <vt:lpstr>Strengths and barriers to trade Israel with Russia</vt:lpstr>
      <vt:lpstr>שקופית 31</vt:lpstr>
      <vt:lpstr>שקופית 32</vt:lpstr>
      <vt:lpstr>שקופית 33</vt:lpstr>
      <vt:lpstr>שקופית 34</vt:lpstr>
      <vt:lpstr>שקופית 35</vt:lpstr>
      <vt:lpstr>שקופית 36</vt:lpstr>
      <vt:lpstr>שקופית 37</vt:lpstr>
      <vt:lpstr>שקופית 38</vt:lpstr>
      <vt:lpstr>שקופית 39</vt:lpstr>
      <vt:lpstr>Defense Budget [B$, ppp] </vt:lpstr>
      <vt:lpstr>Challenges seen from Moscow</vt:lpstr>
      <vt:lpstr>שקופית 42</vt:lpstr>
      <vt:lpstr>שקופית 43</vt:lpstr>
      <vt:lpstr>שקופית 44</vt:lpstr>
      <vt:lpstr>שקופית 45</vt:lpstr>
      <vt:lpstr>שקופית 46</vt:lpstr>
      <vt:lpstr>שקופית 47</vt:lpstr>
      <vt:lpstr>שקופית 48</vt:lpstr>
      <vt:lpstr>Russian-US relations</vt:lpstr>
      <vt:lpstr>Russian-NATO relations</vt:lpstr>
      <vt:lpstr>Implications and Influence  on Israel's Foreign Policy</vt:lpstr>
      <vt:lpstr>Nathans – we love you , good luck !</vt:lpstr>
      <vt:lpstr>שקופית 53</vt:lpstr>
      <vt:lpstr>שקופית 54</vt:lpstr>
      <vt:lpstr>שקופית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סיור מב"ל לדרום</dc:title>
  <dc:creator>USER</dc:creator>
  <cp:lastModifiedBy>u45414</cp:lastModifiedBy>
  <cp:revision>412</cp:revision>
  <cp:lastPrinted>2017-10-15T04:06:39Z</cp:lastPrinted>
  <dcterms:created xsi:type="dcterms:W3CDTF">2017-09-23T04:50:33Z</dcterms:created>
  <dcterms:modified xsi:type="dcterms:W3CDTF">2019-05-22T17:24:27Z</dcterms:modified>
</cp:coreProperties>
</file>