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0" r:id="rId3"/>
    <p:sldId id="292" r:id="rId4"/>
    <p:sldId id="293" r:id="rId5"/>
    <p:sldId id="257" r:id="rId6"/>
    <p:sldId id="284" r:id="rId7"/>
    <p:sldId id="261" r:id="rId8"/>
    <p:sldId id="294" r:id="rId9"/>
    <p:sldId id="266" r:id="rId10"/>
    <p:sldId id="275" r:id="rId11"/>
    <p:sldId id="267" r:id="rId12"/>
    <p:sldId id="272" r:id="rId13"/>
    <p:sldId id="276" r:id="rId14"/>
    <p:sldId id="268" r:id="rId15"/>
    <p:sldId id="274" r:id="rId16"/>
    <p:sldId id="262" r:id="rId17"/>
    <p:sldId id="264" r:id="rId18"/>
    <p:sldId id="263" r:id="rId19"/>
    <p:sldId id="295" r:id="rId20"/>
    <p:sldId id="296" r:id="rId21"/>
    <p:sldId id="277" r:id="rId22"/>
    <p:sldId id="287" r:id="rId23"/>
    <p:sldId id="286" r:id="rId24"/>
    <p:sldId id="281" r:id="rId25"/>
    <p:sldId id="278" r:id="rId26"/>
    <p:sldId id="279" r:id="rId27"/>
    <p:sldId id="282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259" r:id="rId36"/>
    <p:sldId id="283" r:id="rId37"/>
    <p:sldId id="258" r:id="rId38"/>
    <p:sldId id="285" r:id="rId39"/>
    <p:sldId id="297" r:id="rId40"/>
    <p:sldId id="289" r:id="rId41"/>
    <p:sldId id="288" r:id="rId42"/>
    <p:sldId id="28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405" autoAdjust="0"/>
  </p:normalViewPr>
  <p:slideViewPr>
    <p:cSldViewPr snapToGrid="0">
      <p:cViewPr varScale="1">
        <p:scale>
          <a:sx n="85" d="100"/>
          <a:sy n="85" d="100"/>
        </p:scale>
        <p:origin x="408" y="67"/>
      </p:cViewPr>
      <p:guideLst/>
    </p:cSldViewPr>
  </p:slideViewPr>
  <p:outlineViewPr>
    <p:cViewPr>
      <p:scale>
        <a:sx n="33" d="100"/>
        <a:sy n="33" d="100"/>
      </p:scale>
      <p:origin x="0" y="-1665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FAFEE-08B1-417F-8651-57076DB5D89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6B19-C201-45D0-859F-31D31927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E113-1071-4C9A-93F3-2D57C572F71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4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l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extLst mod="1">
    <p:ext uri="{DCECCB84-F9BA-43D5-87BE-67443E8EF086}">
      <p15:sldGuideLst xmlns:p15="http://schemas.microsoft.com/office/powerpoint/2012/main">
        <p15:guide id="1" pos="374">
          <p15:clr>
            <a:srgbClr val="FBAE40"/>
          </p15:clr>
        </p15:guide>
        <p15:guide id="2" pos="5384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29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534520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7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0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5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2B997-AF93-49E7-8FBF-D66831A79479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92912-EA85-4E3F-B099-D80130A67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e56wb0Eg5M" TargetMode="External"/><Relationship Id="rId2" Type="http://schemas.openxmlformats.org/officeDocument/2006/relationships/hyperlink" Target="https://en.wikipedia.org/wiki/Return_to_Z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en.wikipedia.org/wiki/Jewish_diaspor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hyperlink" Target="https://www.youtube.com/watch?v=0YONAP39jVE&amp;list=PLynaYeMkIZZvBlo-IiOeYaBsdeGeH4fv7&amp;index=2&amp;t=0s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hyperlink" Target="https://www.youtube.com/watch?v=EgMaBreDuF4&amp;list=PLynaYeMkIZZvBlo-IiOeYaBsdeGeH4fv7&amp;index=2" TargetMode="Externa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hyperlink" Target="https://www.youtube.com/watch?v=JD0XuOQvb1Q" TargetMode="External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hyperlink" Target="https://www.youtube.com/watch?v=FmHrk1ZdVsQ&amp;list=PLJaI_maS94d84TJ1AJuUN1Q7zF8oDj678&amp;index=2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mashav.mfa.gov.il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Jerusalem" TargetMode="External"/><Relationship Id="rId2" Type="http://schemas.openxmlformats.org/officeDocument/2006/relationships/hyperlink" Target="https://en.m.wikipedia.org/wiki/Second_Templ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s://en.m.wikipedia.org/wiki/Seleucid_Empire" TargetMode="External"/><Relationship Id="rId4" Type="http://schemas.openxmlformats.org/officeDocument/2006/relationships/hyperlink" Target="https://en.m.wikipedia.org/wiki/Maccabean_Revolt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Isaiah+41:10&amp;version=ESV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Joshua+1:9&amp;version=ES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b="1" dirty="0">
              <a:solidFill>
                <a:srgbClr val="FF0000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30" y="594911"/>
            <a:ext cx="11408898" cy="174284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Resiliency: </a:t>
            </a:r>
            <a:r>
              <a:rPr lang="en-US" b="1" dirty="0" smtClean="0"/>
              <a:t>Israel and the Jewish People </a:t>
            </a:r>
            <a:br>
              <a:rPr lang="en-US" b="1" dirty="0" smtClean="0"/>
            </a:br>
            <a:r>
              <a:rPr lang="en-US" sz="4900" b="1" dirty="0" smtClean="0"/>
              <a:t>&amp; Student Engagement and Learning @ IDC</a:t>
            </a:r>
            <a:endParaRPr lang="en-US" sz="49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39" y="4157934"/>
            <a:ext cx="6304889" cy="2458526"/>
          </a:xfrm>
        </p:spPr>
        <p:txBody>
          <a:bodyPr>
            <a:noAutofit/>
          </a:bodyPr>
          <a:lstStyle/>
          <a:p>
            <a:r>
              <a:rPr lang="en-US" dirty="0" smtClean="0"/>
              <a:t>Dr. Eric Zimmerman</a:t>
            </a:r>
            <a:br>
              <a:rPr lang="en-US" dirty="0" smtClean="0"/>
            </a:br>
            <a:r>
              <a:rPr lang="en-US" dirty="0" smtClean="0"/>
              <a:t>IDC Herzliya</a:t>
            </a:r>
          </a:p>
          <a:p>
            <a:r>
              <a:rPr lang="en-US" sz="3200" dirty="0" smtClean="0"/>
              <a:t>HWR – The Berlin </a:t>
            </a:r>
            <a:r>
              <a:rPr lang="en-US" sz="3200" dirty="0"/>
              <a:t>School of Economics and </a:t>
            </a:r>
            <a:r>
              <a:rPr lang="en-US" sz="3200" dirty="0" smtClean="0"/>
              <a:t>Law, Berlin</a:t>
            </a:r>
            <a:br>
              <a:rPr lang="en-US" sz="3200" dirty="0" smtClean="0"/>
            </a:br>
            <a:r>
              <a:rPr lang="en-US" dirty="0" smtClean="0"/>
              <a:t>19 December 2018</a:t>
            </a:r>
            <a:endParaRPr lang="en-US" sz="3200" dirty="0"/>
          </a:p>
        </p:txBody>
      </p:sp>
      <p:pic>
        <p:nvPicPr>
          <p:cNvPr id="4098" name="Picture 2" descr="Image result for resili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4" y="3701666"/>
            <a:ext cx="3656261" cy="26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750806" y="2682816"/>
            <a:ext cx="5346852" cy="1130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freedom, comes responsibility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2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68518" cy="1325563"/>
          </a:xfrm>
        </p:spPr>
        <p:txBody>
          <a:bodyPr/>
          <a:lstStyle/>
          <a:p>
            <a:r>
              <a:rPr lang="en-US" b="1" dirty="0" smtClean="0"/>
              <a:t>From the sources – on flexibility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27869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Israel is likened to a reed that grows by the river bank. It is flexible and allows to sway in the wind, as opposed to a stronger tree which may be felled in times of great disturbance.</a:t>
            </a:r>
          </a:p>
          <a:p>
            <a:r>
              <a:rPr lang="en-US" sz="4000" dirty="0"/>
              <a:t>On the other hand, there are sources that liken us to a tree in the field (Deuteronomy 20:19), resilient and deeply </a:t>
            </a:r>
            <a:r>
              <a:rPr lang="en-US" sz="4000" dirty="0" smtClean="0"/>
              <a:t>rooted</a:t>
            </a:r>
            <a:endParaRPr lang="en-US" sz="4000" dirty="0"/>
          </a:p>
        </p:txBody>
      </p:sp>
      <p:pic>
        <p:nvPicPr>
          <p:cNvPr id="6146" name="Picture 2" descr="Image result for re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78" y="2789237"/>
            <a:ext cx="4302801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491" y="367878"/>
            <a:ext cx="10515600" cy="1061139"/>
          </a:xfrm>
        </p:spPr>
        <p:txBody>
          <a:bodyPr/>
          <a:lstStyle/>
          <a:p>
            <a:r>
              <a:rPr lang="en-US" b="1" dirty="0" smtClean="0"/>
              <a:t>From the sources – on unity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74" y="2274406"/>
            <a:ext cx="6867974" cy="4135021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The </a:t>
            </a:r>
            <a:r>
              <a:rPr lang="en-US" sz="3600" b="1" u="sng" dirty="0" smtClean="0"/>
              <a:t>unity</a:t>
            </a:r>
            <a:r>
              <a:rPr lang="en-US" sz="3600" dirty="0" smtClean="0"/>
              <a:t> of the Jewish people has been of utmost importance. The great sage Maimonides ruled that he who did not consider Jewish unity to be a central part of ones life to be a great sin, without repent. Indeed one was condemned to not enter the next world.</a:t>
            </a:r>
          </a:p>
          <a:p>
            <a:r>
              <a:rPr lang="en-US" sz="3600" dirty="0" smtClean="0"/>
              <a:t>Israel </a:t>
            </a:r>
            <a:r>
              <a:rPr lang="en-US" sz="3600" dirty="0"/>
              <a:t>is able to withstand turbulent times by its flexibility, its ability to adapt to changing environments. Together as one, united in purpose.</a:t>
            </a:r>
          </a:p>
          <a:p>
            <a:pPr lvl="1"/>
            <a:r>
              <a:rPr lang="en-US" sz="3600" dirty="0" err="1"/>
              <a:t>Yalkut</a:t>
            </a:r>
            <a:r>
              <a:rPr lang="en-US" sz="3600" dirty="0"/>
              <a:t> </a:t>
            </a:r>
            <a:r>
              <a:rPr lang="en-US" sz="3600" dirty="0" err="1"/>
              <a:t>Shimoni</a:t>
            </a:r>
            <a:r>
              <a:rPr lang="en-US" sz="3600" dirty="0"/>
              <a:t> on the Esther Scroll (3)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en-US" dirty="0"/>
          </a:p>
        </p:txBody>
      </p:sp>
      <p:pic>
        <p:nvPicPr>
          <p:cNvPr id="7170" name="Picture 2" descr="Image result for 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03" y="2407950"/>
            <a:ext cx="4672151" cy="26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0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92" y="448153"/>
            <a:ext cx="8030379" cy="1325563"/>
          </a:xfrm>
        </p:spPr>
        <p:txBody>
          <a:bodyPr/>
          <a:lstStyle/>
          <a:p>
            <a:r>
              <a:rPr lang="en-US" b="1" dirty="0" smtClean="0"/>
              <a:t>From the sources – on redemption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0" y="1773716"/>
            <a:ext cx="6594527" cy="475648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According to Maimonides, again, there are 12 great ideas concerning faith, one being the incessant looking forward to a better tomorrow, to the coming of the messiah.</a:t>
            </a:r>
          </a:p>
          <a:p>
            <a:r>
              <a:rPr lang="en-US" sz="3600" dirty="0"/>
              <a:t>The story of the Exodus. Success against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all </a:t>
            </a:r>
            <a:r>
              <a:rPr lang="en-US" sz="3600" dirty="0"/>
              <a:t>odds. </a:t>
            </a:r>
            <a:endParaRPr lang="en-US" sz="3600" dirty="0" smtClean="0"/>
          </a:p>
          <a:p>
            <a:pPr lvl="1"/>
            <a:r>
              <a:rPr lang="en-US" sz="3200" b="1" dirty="0" smtClean="0"/>
              <a:t>So too the story of modern Israel, the State</a:t>
            </a:r>
            <a:r>
              <a:rPr lang="en-US" sz="3200" dirty="0" smtClean="0"/>
              <a:t>.</a:t>
            </a:r>
            <a:endParaRPr lang="en-US" sz="3200" dirty="0" smtClean="0"/>
          </a:p>
          <a:p>
            <a:r>
              <a:rPr lang="en-US" sz="3600" dirty="0" smtClean="0">
                <a:cs typeface="+mj-cs"/>
              </a:rPr>
              <a:t>In prayer, each day, for thousands of years, several times a day, we speak about the </a:t>
            </a:r>
            <a:r>
              <a:rPr lang="en-US" sz="3600" dirty="0" smtClean="0">
                <a:cs typeface="+mj-cs"/>
                <a:hlinkClick r:id="rId2"/>
              </a:rPr>
              <a:t>Return To Zion</a:t>
            </a:r>
            <a:r>
              <a:rPr lang="en-US" sz="3600" dirty="0" smtClean="0">
                <a:cs typeface="+mj-cs"/>
              </a:rPr>
              <a:t>; this is captured in prayer and in </a:t>
            </a:r>
            <a:r>
              <a:rPr lang="en-US" sz="3600" dirty="0" smtClean="0">
                <a:solidFill>
                  <a:srgbClr val="FF0000"/>
                </a:solidFill>
                <a:cs typeface="+mj-cs"/>
                <a:hlinkClick r:id="rId3"/>
              </a:rPr>
              <a:t>song </a:t>
            </a:r>
            <a:r>
              <a:rPr lang="en-US" sz="3600" dirty="0" smtClean="0">
                <a:cs typeface="+mj-cs"/>
              </a:rPr>
              <a:t>– this is an ideal of a better tomorrow.</a:t>
            </a:r>
          </a:p>
          <a:p>
            <a:r>
              <a:rPr lang="en-US" sz="3600" dirty="0" smtClean="0">
                <a:cs typeface="+mj-cs"/>
              </a:rPr>
              <a:t>This held us together in the long exile and </a:t>
            </a:r>
            <a:r>
              <a:rPr lang="en-US" sz="3600" dirty="0" smtClean="0">
                <a:cs typeface="+mj-cs"/>
                <a:hlinkClick r:id="rId4"/>
              </a:rPr>
              <a:t>diaspora</a:t>
            </a:r>
            <a:r>
              <a:rPr lang="en-US" sz="3600" dirty="0" smtClean="0">
                <a:cs typeface="+mj-cs"/>
              </a:rPr>
              <a:t>. A common aspiration.</a:t>
            </a:r>
            <a:r>
              <a:rPr lang="he-IL" sz="3600" dirty="0">
                <a:cs typeface="+mj-cs"/>
              </a:rPr>
              <a:t/>
            </a:r>
            <a:br>
              <a:rPr lang="he-IL" sz="3600" dirty="0">
                <a:cs typeface="+mj-cs"/>
              </a:rPr>
            </a:br>
            <a:endParaRPr lang="en-US" sz="3600" dirty="0">
              <a:cs typeface="+mj-cs"/>
            </a:endParaRPr>
          </a:p>
        </p:txBody>
      </p:sp>
      <p:pic>
        <p:nvPicPr>
          <p:cNvPr id="8194" name="Picture 2" descr="Image result for prayer jew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34" y="1996702"/>
            <a:ext cx="5503365" cy="35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7424" cy="1325563"/>
          </a:xfrm>
        </p:spPr>
        <p:txBody>
          <a:bodyPr/>
          <a:lstStyle/>
          <a:p>
            <a:r>
              <a:rPr lang="en-US" b="1" dirty="0" smtClean="0"/>
              <a:t>(Some of) Our weapons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28" y="1725382"/>
            <a:ext cx="725553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/>
              <a:t>Music</a:t>
            </a:r>
            <a:r>
              <a:rPr lang="en-US" sz="3600" dirty="0" smtClean="0"/>
              <a:t> is </a:t>
            </a:r>
            <a:r>
              <a:rPr lang="en-US" sz="3600" dirty="0"/>
              <a:t>a</a:t>
            </a:r>
            <a:r>
              <a:rPr lang="en-US" sz="3600" dirty="0" smtClean="0"/>
              <a:t> portal to the soul, born out </a:t>
            </a:r>
            <a:br>
              <a:rPr lang="en-US" sz="3600" dirty="0" smtClean="0"/>
            </a:br>
            <a:r>
              <a:rPr lang="en-US" sz="3600" dirty="0" smtClean="0"/>
              <a:t>of deep sorrow but strong optimism</a:t>
            </a:r>
          </a:p>
          <a:p>
            <a:pPr lvl="1"/>
            <a:r>
              <a:rPr lang="en-US" sz="3200" dirty="0" smtClean="0"/>
              <a:t>Leonard Cohen – </a:t>
            </a:r>
            <a:r>
              <a:rPr lang="en-US" sz="3200" dirty="0" smtClean="0">
                <a:solidFill>
                  <a:srgbClr val="FF0000"/>
                </a:solidFill>
                <a:hlinkClick r:id="rId2"/>
              </a:rPr>
              <a:t>Who by Fire</a:t>
            </a:r>
            <a:endParaRPr lang="en-US" sz="3200" dirty="0" smtClean="0">
              <a:solidFill>
                <a:srgbClr val="FF0000"/>
              </a:solidFill>
            </a:endParaRPr>
          </a:p>
          <a:p>
            <a:pPr lvl="1"/>
            <a:r>
              <a:rPr lang="en-US" sz="3200" dirty="0" smtClean="0"/>
              <a:t>Barbara Streisand – </a:t>
            </a:r>
            <a:r>
              <a:rPr lang="en-US" sz="3200" dirty="0" smtClean="0">
                <a:hlinkClick r:id="rId3"/>
              </a:rPr>
              <a:t>Avinu </a:t>
            </a:r>
            <a:r>
              <a:rPr lang="en-US" sz="3200" dirty="0" err="1" smtClean="0">
                <a:hlinkClick r:id="rId3"/>
              </a:rPr>
              <a:t>Malkeinu</a:t>
            </a:r>
            <a:endParaRPr lang="en-US" sz="3200" dirty="0" smtClean="0"/>
          </a:p>
          <a:p>
            <a:pPr lvl="1"/>
            <a:r>
              <a:rPr lang="en-US" sz="3200" dirty="0" smtClean="0"/>
              <a:t>Avraham Fried – </a:t>
            </a:r>
            <a:r>
              <a:rPr lang="en-US" sz="3200" dirty="0" smtClean="0">
                <a:solidFill>
                  <a:srgbClr val="FF0000"/>
                </a:solidFill>
                <a:hlinkClick r:id="rId4"/>
              </a:rPr>
              <a:t>Ale </a:t>
            </a:r>
            <a:r>
              <a:rPr lang="en-US" sz="3200" dirty="0" err="1" smtClean="0">
                <a:solidFill>
                  <a:srgbClr val="FF0000"/>
                </a:solidFill>
                <a:hlinkClick r:id="rId4"/>
              </a:rPr>
              <a:t>Katan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hlinkClick r:id="rId5"/>
              </a:rPr>
              <a:t>Humor</a:t>
            </a:r>
            <a:r>
              <a:rPr lang="en-US" sz="3600" dirty="0" smtClean="0"/>
              <a:t> </a:t>
            </a:r>
            <a:r>
              <a:rPr lang="en-US" sz="3600" dirty="0"/>
              <a:t>too is our secret weapon; not taking ourselves too seriously: for every Jew there are two opinions; every Jew has two synagogues – one he goes to and one where he will not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set </a:t>
            </a:r>
            <a:r>
              <a:rPr lang="en-US" sz="3600" dirty="0"/>
              <a:t>his foot, etc…</a:t>
            </a:r>
          </a:p>
          <a:p>
            <a:endParaRPr lang="en-US" sz="3600" dirty="0"/>
          </a:p>
        </p:txBody>
      </p:sp>
      <p:pic>
        <p:nvPicPr>
          <p:cNvPr id="1026" name="Picture 2" descr="Image result for seinfe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476" y="2181048"/>
            <a:ext cx="1136762" cy="17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81" y="3862988"/>
            <a:ext cx="2285958" cy="13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46" y="5223596"/>
            <a:ext cx="2803192" cy="163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jewish comedi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295" y="509822"/>
            <a:ext cx="2490943" cy="16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jewish comed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490" y="2181048"/>
            <a:ext cx="1671226" cy="16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jewish comedi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68" y="5707363"/>
            <a:ext cx="2087822" cy="116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jewish comedi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9" y="509822"/>
            <a:ext cx="1248175" cy="16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jewish comedi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42" y="2170333"/>
            <a:ext cx="1569668" cy="196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jewish comedi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98" y="3755993"/>
            <a:ext cx="1537693" cy="19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jewish comedia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068" y="4102143"/>
            <a:ext cx="1627265" cy="16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jewish comedia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17" y="442125"/>
            <a:ext cx="1354182" cy="183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jewish comedian femal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16" y="5325236"/>
            <a:ext cx="1766981" cy="15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elated imag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61" y="2264070"/>
            <a:ext cx="1565544" cy="14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8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1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42" y="412806"/>
            <a:ext cx="6829540" cy="1325563"/>
          </a:xfrm>
        </p:spPr>
        <p:txBody>
          <a:bodyPr/>
          <a:lstStyle/>
          <a:p>
            <a:r>
              <a:rPr lang="en-US" b="1" dirty="0" smtClean="0"/>
              <a:t>Resiliency leads to happiness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1" y="1955091"/>
            <a:ext cx="6375751" cy="3850797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+mj-cs"/>
              </a:rPr>
              <a:t>In Israel today there is a thirst for spirituality or belonging, or to feel </a:t>
            </a:r>
            <a:r>
              <a:rPr lang="en-US" sz="2400" dirty="0">
                <a:cs typeface="+mj-cs"/>
              </a:rPr>
              <a:t>I</a:t>
            </a:r>
            <a:r>
              <a:rPr lang="en-US" sz="2400" dirty="0" smtClean="0">
                <a:cs typeface="+mj-cs"/>
              </a:rPr>
              <a:t>sraeli, to think Israeli, to be </a:t>
            </a:r>
            <a:r>
              <a:rPr lang="en-US" sz="2400" dirty="0" smtClean="0">
                <a:cs typeface="+mj-cs"/>
              </a:rPr>
              <a:t>different, </a:t>
            </a:r>
            <a:r>
              <a:rPr lang="en-US" sz="2400" dirty="0" smtClean="0">
                <a:cs typeface="+mj-cs"/>
              </a:rPr>
              <a:t>to be collectively happy about our achievements, to be proud and positive</a:t>
            </a:r>
          </a:p>
          <a:p>
            <a:r>
              <a:rPr lang="en-US" sz="2400" dirty="0" smtClean="0">
                <a:cs typeface="+mj-cs"/>
              </a:rPr>
              <a:t>It is not cool to be overly critical about Israel , but we do like to complain</a:t>
            </a:r>
          </a:p>
          <a:p>
            <a:r>
              <a:rPr lang="en-US" sz="2400" dirty="0" smtClean="0">
                <a:cs typeface="+mj-cs"/>
              </a:rPr>
              <a:t>We are a happy people</a:t>
            </a:r>
          </a:p>
          <a:p>
            <a:pPr lvl="1"/>
            <a:r>
              <a:rPr lang="en-US" sz="2000" dirty="0">
                <a:cs typeface="+mj-cs"/>
              </a:rPr>
              <a:t>See </a:t>
            </a:r>
            <a:r>
              <a:rPr lang="en-US" sz="1800" dirty="0">
                <a:cs typeface="+mj-cs"/>
              </a:rPr>
              <a:t>https://</a:t>
            </a:r>
            <a:r>
              <a:rPr lang="en-US" sz="1800" dirty="0" smtClean="0">
                <a:cs typeface="+mj-cs"/>
              </a:rPr>
              <a:t>en.wikipedia.org/wiki/World_Happiness_Report</a:t>
            </a:r>
            <a:r>
              <a:rPr lang="en-US" sz="2000" dirty="0" smtClean="0">
                <a:cs typeface="+mj-cs"/>
              </a:rPr>
              <a:t>; we are #11 (Germany is #15)</a:t>
            </a:r>
            <a:endParaRPr lang="en-US" sz="2000" dirty="0">
              <a:cs typeface="+mj-cs"/>
            </a:endParaRPr>
          </a:p>
        </p:txBody>
      </p:sp>
      <p:pic>
        <p:nvPicPr>
          <p:cNvPr id="5122" name="Picture 2" descr="Image result for happiness 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47" y="2533879"/>
            <a:ext cx="5646417" cy="24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697766"/>
              </p:ext>
            </p:extLst>
          </p:nvPr>
        </p:nvGraphicFramePr>
        <p:xfrm>
          <a:off x="165250" y="1027906"/>
          <a:ext cx="10421959" cy="5761825"/>
        </p:xfrm>
        <a:graphic>
          <a:graphicData uri="http://schemas.openxmlformats.org/drawingml/2006/table">
            <a:tbl>
              <a:tblPr/>
              <a:tblGrid>
                <a:gridCol w="545443">
                  <a:extLst>
                    <a:ext uri="{9D8B030D-6E8A-4147-A177-3AD203B41FA5}">
                      <a16:colId xmlns:a16="http://schemas.microsoft.com/office/drawing/2014/main" xmlns="" val="1634431599"/>
                    </a:ext>
                  </a:extLst>
                </a:gridCol>
                <a:gridCol w="5643729">
                  <a:extLst>
                    <a:ext uri="{9D8B030D-6E8A-4147-A177-3AD203B41FA5}">
                      <a16:colId xmlns:a16="http://schemas.microsoft.com/office/drawing/2014/main" xmlns="" val="2725272293"/>
                    </a:ext>
                  </a:extLst>
                </a:gridCol>
                <a:gridCol w="1410929">
                  <a:extLst>
                    <a:ext uri="{9D8B030D-6E8A-4147-A177-3AD203B41FA5}">
                      <a16:colId xmlns:a16="http://schemas.microsoft.com/office/drawing/2014/main" xmlns="" val="977469415"/>
                    </a:ext>
                  </a:extLst>
                </a:gridCol>
                <a:gridCol w="1410929">
                  <a:extLst>
                    <a:ext uri="{9D8B030D-6E8A-4147-A177-3AD203B41FA5}">
                      <a16:colId xmlns:a16="http://schemas.microsoft.com/office/drawing/2014/main" xmlns="" val="1275919708"/>
                    </a:ext>
                  </a:extLst>
                </a:gridCol>
                <a:gridCol w="1410929">
                  <a:extLst>
                    <a:ext uri="{9D8B030D-6E8A-4147-A177-3AD203B41FA5}">
                      <a16:colId xmlns:a16="http://schemas.microsoft.com/office/drawing/2014/main" xmlns="" val="1300692791"/>
                    </a:ext>
                  </a:extLst>
                </a:gridCol>
              </a:tblGrid>
              <a:tr h="475629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 </a:t>
                      </a:r>
                    </a:p>
                  </a:txBody>
                  <a:tcPr marL="18080" marR="18080" marT="6027" marB="6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 </a:t>
                      </a:r>
                    </a:p>
                  </a:txBody>
                  <a:tcPr marL="18080" marR="18080" marT="6027" marB="6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reference period:</a:t>
                      </a:r>
                    </a:p>
                  </a:txBody>
                  <a:tcPr marL="18080" marR="18080" marT="6027" marB="6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Latest figure</a:t>
                      </a:r>
                    </a:p>
                  </a:txBody>
                  <a:tcPr marL="18080" marR="18080" marT="6027" marB="6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Previous figure</a:t>
                      </a:r>
                    </a:p>
                  </a:txBody>
                  <a:tcPr marL="18080" marR="18080" marT="6027" marB="60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6146212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GDP per capita ($ thousand, purchasing power parity basis) </a:t>
                      </a:r>
                      <a:r>
                        <a:rPr lang="en-US" sz="1400" b="1" baseline="30000">
                          <a:effectLst/>
                        </a:rPr>
                        <a:t>(1)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Q2/2018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40.0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39.0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0218348"/>
                  </a:ext>
                </a:extLst>
              </a:tr>
              <a:tr h="26814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2.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Economy's growth rate (percent) </a:t>
                      </a:r>
                      <a:r>
                        <a:rPr lang="en-US" sz="1400" b="1" baseline="30000">
                          <a:effectLst/>
                        </a:rPr>
                        <a:t>(2)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Q2/2018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4.0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2210252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3.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Bank of Israel forecast of economy's growth rate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3.7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3.4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3532591"/>
                  </a:ext>
                </a:extLst>
              </a:tr>
              <a:tr h="26814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4.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Unemployment rate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Q2/2018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3.9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3.7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566462"/>
                  </a:ext>
                </a:extLst>
              </a:tr>
              <a:tr h="26814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5.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Composite State-of-the-Economy Index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07/2018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0.4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0.3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856884"/>
                  </a:ext>
                </a:extLst>
              </a:tr>
              <a:tr h="497974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6.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Ratio of surplus in current account of balance of payments to GDP (percent) </a:t>
                      </a:r>
                      <a:r>
                        <a:rPr lang="en-US" sz="1400" b="1" baseline="30000">
                          <a:effectLst/>
                        </a:rPr>
                        <a:t>(1)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Q1/2018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2.2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4.0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1499888"/>
                  </a:ext>
                </a:extLst>
              </a:tr>
              <a:tr h="26814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7.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Inflation rate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07/2018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1.4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1.3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3362260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8.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Inflation expectations derived from the capital market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08/2018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 dirty="0">
                          <a:effectLst/>
                        </a:rPr>
                        <a:t>1.4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1.5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6329709"/>
                  </a:ext>
                </a:extLst>
              </a:tr>
              <a:tr h="26814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9.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Bank of Israel interest rate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09/2018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0.10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0.10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959041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10.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Change in representative exchange rate, NIS per $1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08/2018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1.8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2.7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097991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11.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Means of payment: M1 (NIS billion)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07/2018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397.9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352.8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68926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12.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Ratio of public debt to GDP (percent) </a:t>
                      </a:r>
                      <a:r>
                        <a:rPr lang="en-US" sz="1400" b="1" baseline="30000">
                          <a:effectLst/>
                        </a:rPr>
                        <a:t>(3)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12/2017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60.4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62.0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7264103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13.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Ratio of external debt to GDP (percent) </a:t>
                      </a:r>
                      <a:r>
                        <a:rPr lang="en-US" sz="1400" b="1" baseline="30000">
                          <a:effectLst/>
                        </a:rPr>
                        <a:t>(3)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12/2017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24.2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27.3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7908682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14.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Change in Tel Aviv 100 Index (percent) </a:t>
                      </a:r>
                      <a:r>
                        <a:rPr lang="en-US" sz="1400" b="1" baseline="30000">
                          <a:effectLst/>
                        </a:rPr>
                        <a:t>(1)</a:t>
                      </a:r>
                      <a:endParaRPr lang="en-US" sz="1400" b="1">
                        <a:effectLst/>
                      </a:endParaRP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08/2018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17.5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6171441"/>
                  </a:ext>
                </a:extLst>
              </a:tr>
              <a:tr h="383058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15.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Gross return of unindexed 10 year government bonds (percent)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08/2018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>
                          <a:effectLst/>
                        </a:rPr>
                        <a:t>2.0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 dirty="0">
                          <a:effectLst/>
                        </a:rPr>
                        <a:t>2.1</a:t>
                      </a:r>
                    </a:p>
                  </a:txBody>
                  <a:tcPr marL="30134" marR="30134" marT="14464" marB="1446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4E0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894966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5253" y="209320"/>
            <a:ext cx="9121966" cy="6389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Economic Indicators of a resilient country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72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Measuring resiliency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0881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Life expectancy; Israel is #8 overall 82.5 for men; 84.3 for women</a:t>
            </a:r>
          </a:p>
          <a:p>
            <a:pPr lvl="1"/>
            <a:r>
              <a:rPr lang="en-US" dirty="0" smtClean="0"/>
              <a:t>Germany is #24 – 81 for men and 83.4 for women</a:t>
            </a:r>
            <a:endParaRPr lang="en-US" dirty="0"/>
          </a:p>
          <a:p>
            <a:r>
              <a:rPr lang="en-US" dirty="0" smtClean="0"/>
              <a:t>see </a:t>
            </a:r>
            <a:r>
              <a:rPr lang="en-US" dirty="0"/>
              <a:t>https://</a:t>
            </a:r>
            <a:r>
              <a:rPr lang="en-US" dirty="0" smtClean="0"/>
              <a:t>en.wikipedia.org/wiki/List_of_countries_by_life_expectancy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Image result for israel elderly c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49" y="1825625"/>
            <a:ext cx="5772112" cy="32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165993" cy="1023000"/>
          </a:xfrm>
        </p:spPr>
        <p:txBody>
          <a:bodyPr/>
          <a:lstStyle/>
          <a:p>
            <a:r>
              <a:rPr lang="en-US" b="1" dirty="0" smtClean="0"/>
              <a:t>Questions. Answers?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90" y="1770541"/>
            <a:ext cx="760072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Is a culture that expects to learn from failure more resilient</a:t>
            </a:r>
            <a:r>
              <a:rPr lang="en-US" sz="4000" dirty="0" smtClean="0"/>
              <a:t>?</a:t>
            </a:r>
          </a:p>
          <a:p>
            <a:r>
              <a:rPr lang="en-US" sz="4000" dirty="0" smtClean="0"/>
              <a:t>Is a culture / religion / people that has experienced repeated failure as a collective, programmed to become resilient? </a:t>
            </a:r>
            <a:endParaRPr lang="en-US" sz="4000" dirty="0" smtClean="0"/>
          </a:p>
          <a:p>
            <a:pPr lvl="1"/>
            <a:r>
              <a:rPr lang="en-US" sz="3600" dirty="0" smtClean="0"/>
              <a:t>Is </a:t>
            </a:r>
            <a:r>
              <a:rPr lang="en-US" sz="3600" dirty="0" smtClean="0"/>
              <a:t>it engrained in our DNA? </a:t>
            </a:r>
            <a:endParaRPr lang="en-US" sz="3600" dirty="0" smtClean="0"/>
          </a:p>
          <a:p>
            <a:pPr lvl="1"/>
            <a:r>
              <a:rPr lang="en-US" sz="3600" dirty="0" smtClean="0"/>
              <a:t>Is </a:t>
            </a:r>
            <a:r>
              <a:rPr lang="en-US" sz="3600" dirty="0" smtClean="0"/>
              <a:t>this peoplehood Darwinism?</a:t>
            </a:r>
          </a:p>
          <a:p>
            <a:r>
              <a:rPr lang="en-US" sz="4000" dirty="0" smtClean="0"/>
              <a:t>Can we teach one to be resilient?</a:t>
            </a:r>
          </a:p>
          <a:p>
            <a:r>
              <a:rPr lang="en-US" sz="4000" dirty="0" smtClean="0"/>
              <a:t>Is there a lesson for academia?</a:t>
            </a:r>
            <a:endParaRPr lang="en-US" sz="4000" dirty="0"/>
          </a:p>
        </p:txBody>
      </p:sp>
      <p:sp>
        <p:nvSpPr>
          <p:cNvPr id="5" name="AutoShape 2" descr="Image result for fail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Image result for fail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11" y="2618150"/>
            <a:ext cx="4281888" cy="285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1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71920" cy="1325563"/>
          </a:xfrm>
        </p:spPr>
        <p:txBody>
          <a:bodyPr/>
          <a:lstStyle/>
          <a:p>
            <a:r>
              <a:rPr lang="en-US" b="1" dirty="0" smtClean="0"/>
              <a:t>Resiliency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failure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0" y="1690688"/>
            <a:ext cx="66509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Building a resilient culture involves recognizing that failure can and will occur, and that in </a:t>
            </a:r>
            <a:r>
              <a:rPr lang="en-US" dirty="0" smtClean="0"/>
              <a:t>innovation, for example, the </a:t>
            </a:r>
            <a:r>
              <a:rPr lang="en-US" dirty="0"/>
              <a:t>odds of failure may increase dramatically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are prepared. We export our preparedness to others in need.</a:t>
            </a:r>
            <a:r>
              <a:rPr lang="en-US" dirty="0"/>
              <a:t> </a:t>
            </a:r>
            <a:endParaRPr lang="en-US" dirty="0" smtClean="0"/>
          </a:p>
          <a:p>
            <a:pPr lvl="1"/>
            <a:r>
              <a:rPr lang="en-US" dirty="0"/>
              <a:t>See https://metiv.org/international-trauma-resilience-summer-course</a:t>
            </a:r>
            <a:r>
              <a:rPr lang="en-US" dirty="0" smtClean="0"/>
              <a:t>/. 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http://mashav.mfa.gov.il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Earthquake relief. Syrian field hospital. Mobile trauma units.</a:t>
            </a:r>
          </a:p>
          <a:p>
            <a:r>
              <a:rPr lang="en-US" dirty="0" smtClean="0"/>
              <a:t>Success, entrepreneurship is recognizing failure and the ability to bounce </a:t>
            </a:r>
            <a:r>
              <a:rPr lang="en-US" dirty="0" smtClean="0"/>
              <a:t>back to something new</a:t>
            </a:r>
            <a:endParaRPr lang="en-US" dirty="0"/>
          </a:p>
        </p:txBody>
      </p:sp>
      <p:pic>
        <p:nvPicPr>
          <p:cNvPr id="10242" name="Picture 2" descr="Image result for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80" y="2394742"/>
            <a:ext cx="5204264" cy="27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IDC Foundational Pillars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FEAR: Forget Everything </a:t>
            </a:r>
            <a:r>
              <a:rPr lang="en-US" dirty="0"/>
              <a:t>and Run</a:t>
            </a:r>
            <a:r>
              <a:rPr lang="en-US" sz="2400" dirty="0"/>
              <a:t> (source unknown)</a:t>
            </a:r>
            <a:endParaRPr lang="en-US" dirty="0" smtClean="0"/>
          </a:p>
          <a:p>
            <a:r>
              <a:rPr lang="en-US" dirty="0" smtClean="0"/>
              <a:t>FEAR: Face Everything and Rise </a:t>
            </a:r>
            <a:r>
              <a:rPr lang="en-US" sz="2400" dirty="0"/>
              <a:t>(source unknown)</a:t>
            </a:r>
            <a:endParaRPr lang="en-US" sz="1800" dirty="0"/>
          </a:p>
          <a:p>
            <a:r>
              <a:rPr lang="en-US" dirty="0"/>
              <a:t>FAIL: First Attempt in Learning</a:t>
            </a:r>
            <a:r>
              <a:rPr lang="en-US" sz="2400" dirty="0"/>
              <a:t> (source unknown)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81400"/>
            <a:ext cx="6343652" cy="3171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10699" y="225014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Face and Embrace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7" y="3252658"/>
            <a:ext cx="4895555" cy="3605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48" y="3581399"/>
            <a:ext cx="4522207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78989" cy="3252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91" y="22064"/>
            <a:ext cx="4496365" cy="355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516" y="127167"/>
            <a:ext cx="2520589" cy="643888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about people; not cities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4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49148"/>
            <a:ext cx="8229600" cy="50787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"</a:t>
            </a:r>
            <a:r>
              <a:rPr lang="en-US" sz="4000" dirty="0"/>
              <a:t>Success is not built on success.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It's </a:t>
            </a:r>
            <a:r>
              <a:rPr lang="en-US" sz="4000" dirty="0"/>
              <a:t>built on failure.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It's </a:t>
            </a:r>
            <a:r>
              <a:rPr lang="en-US" sz="4000" dirty="0"/>
              <a:t>built on frustration.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Sometimes </a:t>
            </a:r>
            <a:r>
              <a:rPr lang="en-US" sz="4000" dirty="0"/>
              <a:t>it's built on catastrophe."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>Sumner </a:t>
            </a:r>
            <a:r>
              <a:rPr lang="en-US" dirty="0"/>
              <a:t>Redstone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932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4971" cy="1325563"/>
          </a:xfrm>
        </p:spPr>
        <p:txBody>
          <a:bodyPr/>
          <a:lstStyle/>
          <a:p>
            <a:pPr algn="ctr"/>
            <a:r>
              <a:rPr lang="en-US" b="1" dirty="0" smtClean="0"/>
              <a:t>IDC Herzliya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8442" y="1690688"/>
            <a:ext cx="4249770" cy="2301034"/>
          </a:xfrm>
          <a:prstGeom prst="rect">
            <a:avLst/>
          </a:prstGeom>
        </p:spPr>
        <p:txBody>
          <a:bodyPr vert="horz" lIns="91440" tIns="45720" rIns="91440" bIns="45720" rtlCol="1">
            <a:normAutofit fontScale="77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I</a:t>
            </a:r>
            <a:r>
              <a:rPr lang="en-US" sz="6000" dirty="0" smtClean="0">
                <a:solidFill>
                  <a:srgbClr val="FF0000"/>
                </a:solidFill>
              </a:rPr>
              <a:t>ndependent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I</a:t>
            </a:r>
            <a:r>
              <a:rPr lang="en-US" sz="6000" dirty="0" smtClean="0">
                <a:solidFill>
                  <a:srgbClr val="FF0000"/>
                </a:solidFill>
              </a:rPr>
              <a:t>nterdisciplinary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I</a:t>
            </a:r>
            <a:r>
              <a:rPr lang="en-US" sz="6000" dirty="0" smtClean="0">
                <a:solidFill>
                  <a:srgbClr val="FF0000"/>
                </a:solidFill>
              </a:rPr>
              <a:t>nternational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Image result for idc herzli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06" y="42611"/>
            <a:ext cx="4546293" cy="68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68958" y="4274344"/>
            <a:ext cx="5306917" cy="2301034"/>
          </a:xfrm>
          <a:prstGeom prst="rect">
            <a:avLst/>
          </a:prstGeom>
        </p:spPr>
        <p:txBody>
          <a:bodyPr vert="horz" lIns="91440" tIns="45720" rIns="91440" bIns="45720" rtlCol="1">
            <a:normAutofit fontScale="6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 of 63 - HEIs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 of 12 - Privates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 of 8 - PhD awarding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1353800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58815" y="151121"/>
            <a:ext cx="10607040" cy="99869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 dirty="0">
                <a:latin typeface="Lato" panose="020F0502020204030203" pitchFamily="34" charset="0"/>
                <a:ea typeface="Roboto" panose="02000000000000000000" pitchFamily="2" charset="0"/>
              </a:rPr>
              <a:t>IDC – basic facts &amp; figures</a:t>
            </a:r>
          </a:p>
        </p:txBody>
      </p:sp>
      <p:sp>
        <p:nvSpPr>
          <p:cNvPr id="11" name="מלבן 10"/>
          <p:cNvSpPr/>
          <p:nvPr/>
        </p:nvSpPr>
        <p:spPr>
          <a:xfrm>
            <a:off x="237652" y="1508959"/>
            <a:ext cx="63783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President &amp; Founder, Prof. Uriel Reichman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Independently-funded; not-for-profit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25 </a:t>
            </a: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years, 24,000 graduates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9 academic </a:t>
            </a: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schools; 32 labs, institutes and research centers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Hundreds </a:t>
            </a:r>
            <a:r>
              <a:rPr lang="en-US" sz="22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of ongoing </a:t>
            </a: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funded research projects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Thousands of published papers, numerous patents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7,000 students, 30% from 86 different countries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a typeface="Roboto" panose="02000000000000000000" pitchFamily="2" charset="0"/>
              </a:rPr>
              <a:t>Core values: freedom and responsibility, entrepreneurial thinking, research integrity, partnership-based</a:t>
            </a:r>
          </a:p>
          <a:p>
            <a:pPr marL="761981" indent="-761981">
              <a:buFont typeface="Arial" panose="020B0604020202020204" pitchFamily="34" charset="0"/>
              <a:buChar char="•"/>
              <a:defRPr/>
            </a:pPr>
            <a:endParaRPr lang="en-US" sz="2200" b="1" dirty="0">
              <a:solidFill>
                <a:srgbClr val="FF0000"/>
              </a:solidFill>
              <a:ea typeface="Roboto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63110" y="1318021"/>
            <a:ext cx="51528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IDC Herzliya: </a:t>
            </a:r>
            <a:br>
              <a:rPr lang="en-US" sz="3200" b="1" dirty="0"/>
            </a:br>
            <a:r>
              <a:rPr lang="en-US" sz="3200" b="1" dirty="0"/>
              <a:t>dedicated to the pursuit of excellence in education and research, and to training future leaders, by offering innovative, interdisciplinary, and practical educational programs.</a:t>
            </a:r>
          </a:p>
        </p:txBody>
      </p:sp>
    </p:spTree>
    <p:extLst>
      <p:ext uri="{BB962C8B-B14F-4D97-AF65-F5344CB8AC3E}">
        <p14:creationId xmlns:p14="http://schemas.microsoft.com/office/powerpoint/2010/main" val="31803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73" y="1875833"/>
            <a:ext cx="5296786" cy="191040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&amp; Responsibility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4971" cy="1325563"/>
          </a:xfrm>
        </p:spPr>
        <p:txBody>
          <a:bodyPr/>
          <a:lstStyle/>
          <a:p>
            <a:pPr algn="ctr"/>
            <a:r>
              <a:rPr lang="en-US" b="1" dirty="0" smtClean="0"/>
              <a:t>IDC Herzliya</a:t>
            </a:r>
            <a:endParaRPr lang="en-US" b="1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1" b="9827"/>
          <a:stretch/>
        </p:blipFill>
        <p:spPr>
          <a:xfrm flipH="1">
            <a:off x="5676901" y="2293"/>
            <a:ext cx="6528391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0115" y="4220590"/>
            <a:ext cx="5296786" cy="1910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of choice and expression; responsibility to family and society – to bring about change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7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75" y="2845106"/>
            <a:ext cx="5350524" cy="40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09183" cy="1325563"/>
          </a:xfrm>
        </p:spPr>
        <p:txBody>
          <a:bodyPr/>
          <a:lstStyle/>
          <a:p>
            <a:r>
              <a:rPr lang="en-US" b="1" dirty="0" smtClean="0"/>
              <a:t>Teaching to fail; teaching to be resilient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90688"/>
            <a:ext cx="7512586" cy="4351338"/>
          </a:xfrm>
        </p:spPr>
        <p:txBody>
          <a:bodyPr/>
          <a:lstStyle/>
          <a:p>
            <a:r>
              <a:rPr lang="en-US" dirty="0" smtClean="0"/>
              <a:t>One example at IDC</a:t>
            </a:r>
          </a:p>
          <a:p>
            <a:pPr lvl="1"/>
            <a:r>
              <a:rPr lang="en-US" dirty="0" smtClean="0"/>
              <a:t>The Zell Entrepreneurship Program (</a:t>
            </a:r>
            <a:r>
              <a:rPr lang="en-US" dirty="0"/>
              <a:t>undergraduate) - </a:t>
            </a:r>
            <a:r>
              <a:rPr lang="en-US" sz="1800" dirty="0"/>
              <a:t>https://www.idc.ac.il/en/specialprograms/zell/pages/home.aspx</a:t>
            </a:r>
            <a:endParaRPr lang="en-US" dirty="0" smtClean="0"/>
          </a:p>
          <a:p>
            <a:pPr lvl="2"/>
            <a:r>
              <a:rPr lang="en-US" dirty="0" smtClean="0"/>
              <a:t>17 years active</a:t>
            </a:r>
          </a:p>
          <a:p>
            <a:pPr lvl="2"/>
            <a:r>
              <a:rPr lang="en-US" dirty="0" smtClean="0"/>
              <a:t>345 alumni</a:t>
            </a:r>
          </a:p>
          <a:p>
            <a:pPr lvl="2"/>
            <a:r>
              <a:rPr lang="en-US" dirty="0" smtClean="0"/>
              <a:t>124 start ups</a:t>
            </a:r>
          </a:p>
          <a:p>
            <a:pPr lvl="2"/>
            <a:r>
              <a:rPr lang="en-US" dirty="0" smtClean="0"/>
              <a:t>76 active start ups</a:t>
            </a:r>
          </a:p>
          <a:p>
            <a:pPr lvl="2"/>
            <a:r>
              <a:rPr lang="en-US" dirty="0" smtClean="0"/>
              <a:t>$721,398,000 raised</a:t>
            </a:r>
          </a:p>
          <a:p>
            <a:pPr lvl="2"/>
            <a:r>
              <a:rPr lang="en-US" dirty="0" smtClean="0"/>
              <a:t>2,698 jobs created around the world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572" y="3257722"/>
            <a:ext cx="4630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Legal clinics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Psychology clinics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Court assistance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SME clinic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Needy family clinic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Friday on campus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Academia at the bar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High school instruction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planning projects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Radio Station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/>
          <a:stretch/>
        </p:blipFill>
        <p:spPr bwMode="auto">
          <a:xfrm>
            <a:off x="5051042" y="0"/>
            <a:ext cx="7140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829" y="475293"/>
            <a:ext cx="4881213" cy="1959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Student engagement activities; it’s not a right – it’s a duty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9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b="1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32157" y="1944400"/>
            <a:ext cx="40829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Act.IL</a:t>
            </a:r>
            <a:endParaRPr lang="en-US" sz="2800" b="1" dirty="0"/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Herzliya Run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Hackathons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 smtClean="0"/>
              <a:t>Israel </a:t>
            </a:r>
            <a:r>
              <a:rPr lang="en-US" sz="2800" b="1" dirty="0"/>
              <a:t>Hope (under leadership of the President of Israel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/>
          <a:stretch/>
        </p:blipFill>
        <p:spPr bwMode="auto">
          <a:xfrm>
            <a:off x="1" y="10632"/>
            <a:ext cx="7325832" cy="68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48957" cy="1325563"/>
          </a:xfrm>
        </p:spPr>
        <p:txBody>
          <a:bodyPr/>
          <a:lstStyle/>
          <a:p>
            <a:r>
              <a:rPr lang="en-US" b="1" dirty="0" smtClean="0"/>
              <a:t>Teaching to Engage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0" y="1690688"/>
            <a:ext cx="636683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One example at IDC</a:t>
            </a:r>
          </a:p>
          <a:p>
            <a:pPr lvl="1"/>
            <a:r>
              <a:rPr lang="en-US" dirty="0" smtClean="0"/>
              <a:t>The legal clinics</a:t>
            </a:r>
            <a:br>
              <a:rPr lang="en-US" dirty="0" smtClean="0"/>
            </a:br>
            <a:r>
              <a:rPr lang="en-US" sz="1800" dirty="0"/>
              <a:t>https://</a:t>
            </a:r>
            <a:r>
              <a:rPr lang="en-US" sz="1800" dirty="0" smtClean="0"/>
              <a:t>www.idc.ac.il/en/schools/law/clinics/pages/home.aspx </a:t>
            </a:r>
            <a:endParaRPr lang="en-US" dirty="0" smtClean="0"/>
          </a:p>
          <a:p>
            <a:pPr lvl="1"/>
            <a:r>
              <a:rPr lang="en-US" dirty="0"/>
              <a:t>14 </a:t>
            </a:r>
            <a:r>
              <a:rPr lang="en-US" dirty="0" smtClean="0"/>
              <a:t>clinics</a:t>
            </a:r>
          </a:p>
          <a:p>
            <a:pPr lvl="1"/>
            <a:r>
              <a:rPr lang="en-US" dirty="0" smtClean="0"/>
              <a:t>300 students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clinics </a:t>
            </a:r>
            <a:r>
              <a:rPr lang="en-US" dirty="0" smtClean="0"/>
              <a:t>do </a:t>
            </a:r>
            <a:r>
              <a:rPr lang="en-US" dirty="0"/>
              <a:t>policy work, without specific clients. </a:t>
            </a:r>
            <a:endParaRPr lang="en-US" dirty="0" smtClean="0"/>
          </a:p>
          <a:p>
            <a:pPr lvl="1"/>
            <a:r>
              <a:rPr lang="en-US" dirty="0" smtClean="0"/>
              <a:t>10 </a:t>
            </a:r>
            <a:r>
              <a:rPr lang="en-US" dirty="0"/>
              <a:t>clinics with 230 students </a:t>
            </a:r>
            <a:r>
              <a:rPr lang="en-US" dirty="0" smtClean="0"/>
              <a:t>work </a:t>
            </a:r>
            <a:r>
              <a:rPr lang="en-US" dirty="0"/>
              <a:t>from Netanya to </a:t>
            </a:r>
            <a:r>
              <a:rPr lang="en-US" dirty="0" err="1"/>
              <a:t>Ramla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We reach </a:t>
            </a:r>
            <a:r>
              <a:rPr lang="en-US" dirty="0"/>
              <a:t>over a </a:t>
            </a:r>
            <a:r>
              <a:rPr lang="en-US" dirty="0" smtClean="0"/>
              <a:t>1,000 people.</a:t>
            </a:r>
          </a:p>
          <a:p>
            <a:pPr lvl="1"/>
            <a:r>
              <a:rPr lang="en-US" dirty="0" smtClean="0"/>
              <a:t>14 </a:t>
            </a:r>
            <a:r>
              <a:rPr lang="en-US" dirty="0"/>
              <a:t>clinical teachers, 11 </a:t>
            </a:r>
            <a:r>
              <a:rPr lang="en-US" dirty="0" smtClean="0"/>
              <a:t>in-house; </a:t>
            </a:r>
            <a:r>
              <a:rPr lang="en-US" dirty="0"/>
              <a:t>6 academic faculty members.</a:t>
            </a:r>
          </a:p>
          <a:p>
            <a:pPr lvl="2"/>
            <a:endParaRPr lang="en-US" dirty="0"/>
          </a:p>
        </p:txBody>
      </p:sp>
      <p:pic>
        <p:nvPicPr>
          <p:cNvPr id="2050" name="Picture 2" descr="Image result for legal clinics idc herzli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57" y="2430032"/>
            <a:ext cx="5075608" cy="28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8674" name="Shape 166"/>
          <p:cNvSpPr>
            <a:spLocks noGrp="1"/>
          </p:cNvSpPr>
          <p:nvPr>
            <p:ph type="title"/>
          </p:nvPr>
        </p:nvSpPr>
        <p:spPr>
          <a:xfrm>
            <a:off x="3087754" y="5093113"/>
            <a:ext cx="6772191" cy="1382712"/>
          </a:xfrm>
        </p:spPr>
        <p:txBody>
          <a:bodyPr/>
          <a:lstStyle/>
          <a:p>
            <a:r>
              <a:rPr lang="he-IL" altLang="he-IL" sz="5900" dirty="0" err="1"/>
              <a:t>learning</a:t>
            </a:r>
            <a:r>
              <a:rPr lang="he-IL" altLang="he-IL" sz="5900" dirty="0"/>
              <a:t> </a:t>
            </a:r>
            <a:r>
              <a:rPr lang="he-IL" altLang="he-IL" sz="5900" dirty="0" err="1"/>
              <a:t>by</a:t>
            </a:r>
            <a:r>
              <a:rPr lang="he-IL" altLang="he-IL" sz="5900" dirty="0"/>
              <a:t> </a:t>
            </a:r>
            <a:r>
              <a:rPr lang="he-IL" altLang="he-IL" sz="5900" dirty="0" err="1"/>
              <a:t>doing</a:t>
            </a:r>
            <a:endParaRPr lang="he-IL" altLang="he-IL" sz="5900" dirty="0"/>
          </a:p>
        </p:txBody>
      </p:sp>
      <p:pic>
        <p:nvPicPr>
          <p:cNvPr id="28675" name="seedling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4" y="1538288"/>
            <a:ext cx="2160588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90660" y="476250"/>
            <a:ext cx="36135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41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29698" name="iStock_000004124344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b="3932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699" name="Shape 170"/>
          <p:cNvSpPr>
            <a:spLocks noGrp="1"/>
          </p:cNvSpPr>
          <p:nvPr>
            <p:ph type="title"/>
          </p:nvPr>
        </p:nvSpPr>
        <p:spPr>
          <a:xfrm>
            <a:off x="3238500" y="4149726"/>
            <a:ext cx="6535739" cy="2320925"/>
          </a:xfrm>
        </p:spPr>
        <p:txBody>
          <a:bodyPr/>
          <a:lstStyle/>
          <a:p>
            <a:r>
              <a:rPr lang="he-IL" altLang="he-IL" sz="5900" dirty="0" err="1"/>
              <a:t>team</a:t>
            </a:r>
            <a:r>
              <a:rPr lang="he-IL" altLang="he-IL" sz="5900" dirty="0"/>
              <a:t> </a:t>
            </a:r>
            <a:r>
              <a:rPr lang="he-IL" altLang="he-IL" sz="5900" dirty="0" err="1"/>
              <a:t>dynamics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67001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56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NOT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2525"/>
            <a:ext cx="4747352" cy="38744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Institutional partnerships</a:t>
            </a:r>
          </a:p>
          <a:p>
            <a:r>
              <a:rPr lang="en-US" dirty="0" smtClean="0"/>
              <a:t>Institutional agreements</a:t>
            </a:r>
          </a:p>
          <a:p>
            <a:r>
              <a:rPr lang="en-US" dirty="0" smtClean="0"/>
              <a:t>Bilateral collaboration</a:t>
            </a:r>
          </a:p>
          <a:p>
            <a:r>
              <a:rPr lang="en-US" dirty="0" smtClean="0"/>
              <a:t>Corporate partnerships</a:t>
            </a:r>
          </a:p>
          <a:p>
            <a:r>
              <a:rPr lang="en-US" dirty="0" smtClean="0"/>
              <a:t>Joint programs / dual programs</a:t>
            </a:r>
          </a:p>
          <a:p>
            <a:r>
              <a:rPr lang="en-US" dirty="0" smtClean="0"/>
              <a:t>Cross-border work</a:t>
            </a:r>
          </a:p>
          <a:p>
            <a:r>
              <a:rPr lang="en-US" dirty="0" smtClean="0"/>
              <a:t>Cross-disciplinary research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422" y="1362521"/>
            <a:ext cx="485843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solidFill>
                  <a:srgbClr val="FF0000"/>
                </a:solidFill>
              </a:rPr>
              <a:t>X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21" y="2160702"/>
            <a:ext cx="6239564" cy="41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0722" name="iStock_000005651219Smal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4" b="31175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0723" name="Shape 173"/>
          <p:cNvSpPr>
            <a:spLocks noGrp="1"/>
          </p:cNvSpPr>
          <p:nvPr>
            <p:ph type="title"/>
          </p:nvPr>
        </p:nvSpPr>
        <p:spPr>
          <a:xfrm>
            <a:off x="3238500" y="4221164"/>
            <a:ext cx="6535739" cy="2320925"/>
          </a:xfrm>
        </p:spPr>
        <p:txBody>
          <a:bodyPr/>
          <a:lstStyle/>
          <a:p>
            <a:r>
              <a:rPr lang="he-IL" altLang="he-IL" sz="5900" dirty="0" err="1"/>
              <a:t>getting</a:t>
            </a:r>
            <a:r>
              <a:rPr lang="he-IL" altLang="he-IL" sz="5900" dirty="0"/>
              <a:t> </a:t>
            </a:r>
            <a:r>
              <a:rPr lang="he-IL" altLang="he-IL" sz="5900" dirty="0" err="1"/>
              <a:t>dirty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59289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79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1746" name="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6" b="22946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47" name="Shape 176"/>
          <p:cNvSpPr>
            <a:spLocks noGrp="1"/>
          </p:cNvSpPr>
          <p:nvPr>
            <p:ph type="title"/>
          </p:nvPr>
        </p:nvSpPr>
        <p:spPr>
          <a:xfrm>
            <a:off x="3238500" y="4005264"/>
            <a:ext cx="6535739" cy="2320925"/>
          </a:xfrm>
        </p:spPr>
        <p:txBody>
          <a:bodyPr/>
          <a:lstStyle/>
          <a:p>
            <a:r>
              <a:rPr lang="he-IL" altLang="he-IL" sz="5900" dirty="0" err="1"/>
              <a:t>soft</a:t>
            </a:r>
            <a:r>
              <a:rPr lang="he-IL" altLang="he-IL" sz="5900" dirty="0"/>
              <a:t> </a:t>
            </a:r>
            <a:r>
              <a:rPr lang="he-IL" altLang="he-IL" sz="5900" dirty="0" err="1"/>
              <a:t>skills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65899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47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2770" name="Rul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1" b="19292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71" name="Shape 179"/>
          <p:cNvSpPr>
            <a:spLocks noGrp="1"/>
          </p:cNvSpPr>
          <p:nvPr>
            <p:ph type="title"/>
          </p:nvPr>
        </p:nvSpPr>
        <p:spPr>
          <a:xfrm>
            <a:off x="3238500" y="4149726"/>
            <a:ext cx="6535739" cy="2320925"/>
          </a:xfrm>
        </p:spPr>
        <p:txBody>
          <a:bodyPr/>
          <a:lstStyle/>
          <a:p>
            <a:r>
              <a:rPr lang="he-IL" altLang="he-IL" sz="5900" dirty="0" err="1"/>
              <a:t>hard</a:t>
            </a:r>
            <a:r>
              <a:rPr lang="he-IL" altLang="he-IL" sz="5900" dirty="0"/>
              <a:t> </a:t>
            </a:r>
            <a:r>
              <a:rPr lang="he-IL" altLang="he-IL" sz="5900" dirty="0" err="1"/>
              <a:t>rules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63696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4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3794" name="IMG_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2" b="7437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795" name="Shape 182"/>
          <p:cNvSpPr>
            <a:spLocks noGrp="1"/>
          </p:cNvSpPr>
          <p:nvPr>
            <p:ph type="title"/>
          </p:nvPr>
        </p:nvSpPr>
        <p:spPr>
          <a:xfrm>
            <a:off x="3238500" y="4005264"/>
            <a:ext cx="6535739" cy="2320925"/>
          </a:xfrm>
        </p:spPr>
        <p:txBody>
          <a:bodyPr/>
          <a:lstStyle/>
          <a:p>
            <a:r>
              <a:rPr lang="he-IL" altLang="he-IL" sz="5900" dirty="0" err="1"/>
              <a:t>leap</a:t>
            </a:r>
            <a:r>
              <a:rPr lang="he-IL" altLang="he-IL" sz="5900" dirty="0"/>
              <a:t> of </a:t>
            </a:r>
            <a:r>
              <a:rPr lang="he-IL" altLang="he-IL" sz="5900" dirty="0" err="1"/>
              <a:t>faith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6810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40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34818" name="Escalator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2" b="11491"/>
          <a:stretch>
            <a:fillRect/>
          </a:stretch>
        </p:blipFill>
        <p:spPr bwMode="auto">
          <a:xfrm>
            <a:off x="3238500" y="1152526"/>
            <a:ext cx="5715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819" name="Shape 185"/>
          <p:cNvSpPr>
            <a:spLocks noGrp="1"/>
          </p:cNvSpPr>
          <p:nvPr>
            <p:ph type="title"/>
          </p:nvPr>
        </p:nvSpPr>
        <p:spPr>
          <a:xfrm>
            <a:off x="3238499" y="4447382"/>
            <a:ext cx="7954637" cy="2320925"/>
          </a:xfrm>
        </p:spPr>
        <p:txBody>
          <a:bodyPr/>
          <a:lstStyle/>
          <a:p>
            <a:r>
              <a:rPr lang="he-IL" altLang="he-IL" sz="5900" dirty="0" err="1"/>
              <a:t>life</a:t>
            </a:r>
            <a:r>
              <a:rPr lang="he-IL" altLang="he-IL" sz="5900" dirty="0"/>
              <a:t> </a:t>
            </a:r>
            <a:r>
              <a:rPr lang="he-IL" altLang="he-IL" sz="5900" dirty="0" err="1"/>
              <a:t>changing</a:t>
            </a:r>
            <a:r>
              <a:rPr lang="he-IL" altLang="he-IL" sz="5900" dirty="0"/>
              <a:t> </a:t>
            </a:r>
            <a:r>
              <a:rPr lang="he-IL" altLang="he-IL" sz="5900" dirty="0" err="1"/>
              <a:t>experience</a:t>
            </a:r>
            <a:endParaRPr lang="he-IL" altLang="he-IL" sz="59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476250"/>
            <a:ext cx="567001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dirty="0">
                <a:latin typeface="Arial" pitchFamily="34" charset="0"/>
              </a:rPr>
              <a:t>IDC </a:t>
            </a:r>
            <a:r>
              <a:rPr lang="en-US" altLang="he-IL" dirty="0" smtClean="0">
                <a:latin typeface="Arial" pitchFamily="34" charset="0"/>
              </a:rPr>
              <a:t>Herzliya</a:t>
            </a:r>
            <a:endParaRPr lang="en-US" altLang="he-IL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84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0870" cy="1325563"/>
          </a:xfrm>
        </p:spPr>
        <p:txBody>
          <a:bodyPr/>
          <a:lstStyle/>
          <a:p>
            <a:r>
              <a:rPr lang="en-US" b="1" dirty="0" smtClean="0"/>
              <a:t>The Jewish and Israeli Experience – to recap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1" y="1690687"/>
            <a:ext cx="7244522" cy="482028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Looking forward, not backwards</a:t>
            </a:r>
          </a:p>
          <a:p>
            <a:pPr lvl="1"/>
            <a:r>
              <a:rPr lang="en-US" sz="3200" dirty="0" smtClean="0"/>
              <a:t>Personal and National resilience</a:t>
            </a:r>
          </a:p>
          <a:p>
            <a:pPr lvl="1"/>
            <a:r>
              <a:rPr lang="en-US" sz="3200" dirty="0" smtClean="0"/>
              <a:t>Shoah partisan movement; was not </a:t>
            </a:r>
            <a:r>
              <a:rPr lang="en-US" sz="3200" dirty="0" smtClean="0"/>
              <a:t>against </a:t>
            </a:r>
            <a:r>
              <a:rPr lang="en-US" sz="3200" dirty="0" smtClean="0"/>
              <a:t>civilians</a:t>
            </a:r>
          </a:p>
          <a:p>
            <a:pPr lvl="2"/>
            <a:r>
              <a:rPr lang="en-US" sz="2800" dirty="0" smtClean="0"/>
              <a:t>No revenge rampage afterwards in Europe</a:t>
            </a:r>
          </a:p>
          <a:p>
            <a:r>
              <a:rPr lang="en-US" sz="3600" dirty="0"/>
              <a:t>Berlin is little Israel today. </a:t>
            </a:r>
            <a:endParaRPr lang="en-US" sz="3600" dirty="0" smtClean="0"/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a paradox. </a:t>
            </a:r>
            <a:endParaRPr lang="en-US" sz="3200" dirty="0" smtClean="0"/>
          </a:p>
          <a:p>
            <a:pPr lvl="1"/>
            <a:r>
              <a:rPr lang="en-US" sz="3200" dirty="0" smtClean="0"/>
              <a:t>In </a:t>
            </a:r>
            <a:r>
              <a:rPr lang="en-US" sz="3200" dirty="0"/>
              <a:t>one generation.</a:t>
            </a:r>
          </a:p>
          <a:p>
            <a:pPr lvl="2"/>
            <a:endParaRPr lang="en-US" sz="2800" dirty="0" smtClean="0"/>
          </a:p>
        </p:txBody>
      </p:sp>
      <p:pic>
        <p:nvPicPr>
          <p:cNvPr id="6" name="Picture 2" descr="Image result for hanukkah menor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830" y="2329593"/>
            <a:ext cx="4895541" cy="25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8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75294" cy="1325563"/>
          </a:xfrm>
        </p:spPr>
        <p:txBody>
          <a:bodyPr/>
          <a:lstStyle/>
          <a:p>
            <a:r>
              <a:rPr lang="en-US" b="1" dirty="0" smtClean="0"/>
              <a:t>The Jewish and Israeli Experience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1" y="1690687"/>
            <a:ext cx="7244522" cy="4820281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Creation. Slavery. The Exodus. Encountering the Amalekites. </a:t>
            </a:r>
            <a:r>
              <a:rPr lang="en-US" sz="3600" dirty="0" err="1" smtClean="0"/>
              <a:t>Hatikvah</a:t>
            </a:r>
            <a:r>
              <a:rPr lang="en-US" sz="3600" dirty="0" smtClean="0"/>
              <a:t>.</a:t>
            </a: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Memory. Resiliency. Hope</a:t>
            </a:r>
          </a:p>
          <a:p>
            <a:pPr lvl="1"/>
            <a:r>
              <a:rPr lang="en-US" sz="3200" dirty="0" smtClean="0"/>
              <a:t>Hanukkah, earlier this month, as an example.</a:t>
            </a:r>
          </a:p>
          <a:p>
            <a:pPr lvl="2"/>
            <a:r>
              <a:rPr lang="en-US" sz="2800" dirty="0"/>
              <a:t>commemorating the rededication of the </a:t>
            </a:r>
            <a:r>
              <a:rPr lang="en-US" sz="2800" dirty="0">
                <a:hlinkClick r:id="rId2" tooltip="Second Temple"/>
              </a:rPr>
              <a:t>Second Temple</a:t>
            </a:r>
            <a:r>
              <a:rPr lang="en-US" sz="2800" dirty="0"/>
              <a:t> in </a:t>
            </a:r>
            <a:r>
              <a:rPr lang="en-US" sz="2800" dirty="0">
                <a:hlinkClick r:id="rId3" tooltip="Jerusalem"/>
              </a:rPr>
              <a:t>Jerusalem</a:t>
            </a:r>
            <a:r>
              <a:rPr lang="en-US" sz="2800" dirty="0"/>
              <a:t> at 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time </a:t>
            </a:r>
            <a:r>
              <a:rPr lang="en-US" sz="2800" dirty="0"/>
              <a:t>of the </a:t>
            </a:r>
            <a:r>
              <a:rPr lang="en-US" sz="2800" dirty="0">
                <a:hlinkClick r:id="rId4" tooltip="Maccabean Revolt"/>
              </a:rPr>
              <a:t>Maccabean Revolt</a:t>
            </a:r>
            <a:r>
              <a:rPr lang="en-US" sz="2800" dirty="0"/>
              <a:t> against the </a:t>
            </a:r>
            <a:r>
              <a:rPr lang="en-US" sz="2800" u="sng" dirty="0">
                <a:hlinkClick r:id="rId5" tooltip="Seleucid Empire"/>
              </a:rPr>
              <a:t>Seleucid Empire</a:t>
            </a:r>
            <a:endParaRPr lang="en-US" sz="2800" dirty="0" smtClean="0"/>
          </a:p>
          <a:p>
            <a:r>
              <a:rPr lang="en-US" sz="3600" dirty="0" smtClean="0"/>
              <a:t>Resiliency - Our secret defense against trial, tribulation, trouble, and terror</a:t>
            </a:r>
          </a:p>
        </p:txBody>
      </p:sp>
      <p:pic>
        <p:nvPicPr>
          <p:cNvPr id="6" name="Picture 2" descr="Image result for looking forw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59" y="2366820"/>
            <a:ext cx="4895541" cy="27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8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4" y="1475116"/>
            <a:ext cx="5727212" cy="5179071"/>
          </a:xfrm>
        </p:spPr>
        <p:txBody>
          <a:bodyPr>
            <a:noAutofit/>
          </a:bodyPr>
          <a:lstStyle/>
          <a:p>
            <a:r>
              <a:rPr lang="en-US" sz="3600" dirty="0"/>
              <a:t>Memory vs </a:t>
            </a:r>
            <a:r>
              <a:rPr lang="en-US" sz="3600" dirty="0" smtClean="0"/>
              <a:t>hope</a:t>
            </a:r>
          </a:p>
          <a:p>
            <a:pPr lvl="1"/>
            <a:r>
              <a:rPr lang="en-US" sz="3200" dirty="0" smtClean="0"/>
              <a:t>Commanded to remember, but there are limits, even in mourning</a:t>
            </a:r>
          </a:p>
          <a:p>
            <a:r>
              <a:rPr lang="en-US" sz="3600" dirty="0" smtClean="0"/>
              <a:t>Revenge no; Reconciliation </a:t>
            </a:r>
            <a:r>
              <a:rPr lang="en-US" sz="3600" dirty="0" smtClean="0"/>
              <a:t>yes</a:t>
            </a:r>
          </a:p>
          <a:p>
            <a:pPr lvl="1"/>
            <a:r>
              <a:rPr lang="en-US" sz="3200" dirty="0" smtClean="0"/>
              <a:t>Sign of strength </a:t>
            </a:r>
            <a:endParaRPr lang="en-US" sz="3200" dirty="0"/>
          </a:p>
          <a:p>
            <a:r>
              <a:rPr lang="en-US" sz="3600" dirty="0"/>
              <a:t>Future </a:t>
            </a:r>
            <a:r>
              <a:rPr lang="en-US" sz="3600" dirty="0" smtClean="0"/>
              <a:t>yes; Past </a:t>
            </a:r>
            <a:r>
              <a:rPr lang="en-US" sz="3600" dirty="0"/>
              <a:t>in context </a:t>
            </a:r>
          </a:p>
          <a:p>
            <a:pPr lvl="1"/>
            <a:r>
              <a:rPr lang="en-US" sz="2800" dirty="0"/>
              <a:t>Balancing act</a:t>
            </a:r>
          </a:p>
          <a:p>
            <a:r>
              <a:rPr lang="en-US" sz="3600" dirty="0"/>
              <a:t>Quickly </a:t>
            </a:r>
            <a:r>
              <a:rPr lang="en-US" sz="3600" dirty="0" smtClean="0"/>
              <a:t>recovering</a:t>
            </a:r>
            <a:endParaRPr lang="en-US" sz="3600" dirty="0"/>
          </a:p>
          <a:p>
            <a:r>
              <a:rPr lang="en-US" sz="3600" dirty="0"/>
              <a:t>Try </a:t>
            </a:r>
            <a:r>
              <a:rPr lang="en-US" sz="3600" dirty="0" smtClean="0"/>
              <a:t>fast, Fail fast, try again</a:t>
            </a:r>
            <a:endParaRPr lang="en-US" sz="36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46563" y="1966758"/>
            <a:ext cx="5559846" cy="26776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625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Isaiah 41:10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625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Fear not, for I am with you; be not dismayed, for I am your God; I will strengthen you, I will help you, I will uphold you with my righteous right hand.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2914" y="365125"/>
            <a:ext cx="5408363" cy="906178"/>
          </a:xfrm>
        </p:spPr>
        <p:txBody>
          <a:bodyPr/>
          <a:lstStyle/>
          <a:p>
            <a:r>
              <a:rPr lang="en-US" b="1" dirty="0" smtClean="0"/>
              <a:t>So….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41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YOU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8556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… to work </a:t>
            </a:r>
            <a:r>
              <a:rPr lang="en-US" sz="3200" dirty="0"/>
              <a:t>with us to build bridges with young Palestinians, our neighbors to the North and to others further </a:t>
            </a:r>
            <a:r>
              <a:rPr lang="en-US" sz="3200" dirty="0" smtClean="0"/>
              <a:t>afield. We </a:t>
            </a:r>
            <a:r>
              <a:rPr lang="en-US" sz="3200" dirty="0"/>
              <a:t>need to accept each other, and move on together to a brighter tomorrow, side by side. Dwelling on the past and perpetual victimhood is not a recipe for a better tomorrow.</a:t>
            </a:r>
          </a:p>
        </p:txBody>
      </p:sp>
      <p:pic>
        <p:nvPicPr>
          <p:cNvPr id="9" name="Picture 2" descr="Image result for uncle sam needs yo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26" y="2089326"/>
            <a:ext cx="2399194" cy="32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377109"/>
            <a:ext cx="8229600" cy="473725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Dignity of Difference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(Jonathan Saks)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enlarged by difference; not threatened by it</a:t>
            </a:r>
          </a:p>
        </p:txBody>
      </p:sp>
    </p:spTree>
    <p:extLst>
      <p:ext uri="{BB962C8B-B14F-4D97-AF65-F5344CB8AC3E}">
        <p14:creationId xmlns:p14="http://schemas.microsoft.com/office/powerpoint/2010/main" val="24280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NOT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37" y="1469834"/>
            <a:ext cx="4686306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Floors and walls don’t work together; people do!</a:t>
            </a:r>
          </a:p>
          <a:p>
            <a:r>
              <a:rPr lang="en-US" dirty="0" smtClean="0"/>
              <a:t>Its not about bricks and mortar; its about connection and shared purpose</a:t>
            </a:r>
          </a:p>
          <a:p>
            <a:r>
              <a:rPr lang="en-US" dirty="0" smtClean="0"/>
              <a:t>Its about relationships; not simply memoranda of understandings</a:t>
            </a:r>
          </a:p>
          <a:p>
            <a:r>
              <a:rPr lang="en-US" dirty="0" smtClean="0"/>
              <a:t>It’s about respect for diversity</a:t>
            </a:r>
          </a:p>
          <a:p>
            <a:r>
              <a:rPr lang="en-US" dirty="0" smtClean="0"/>
              <a:t>Its </a:t>
            </a:r>
            <a:r>
              <a:rPr lang="en-US" dirty="0"/>
              <a:t>about collaboration; not mere </a:t>
            </a:r>
            <a:r>
              <a:rPr lang="en-US" dirty="0" smtClean="0"/>
              <a:t>cooperation</a:t>
            </a:r>
          </a:p>
          <a:p>
            <a:r>
              <a:rPr lang="en-US" sz="3900" dirty="0" smtClean="0">
                <a:solidFill>
                  <a:srgbClr val="FF0000"/>
                </a:solidFill>
              </a:rPr>
              <a:t>Cities are not resilient; people are!</a:t>
            </a:r>
            <a:endParaRPr lang="en-US" sz="39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43" y="1565083"/>
            <a:ext cx="6289713" cy="47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Social Engineers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17141" cy="4351338"/>
          </a:xfrm>
        </p:spPr>
        <p:txBody>
          <a:bodyPr>
            <a:normAutofit/>
          </a:bodyPr>
          <a:lstStyle/>
          <a:p>
            <a:r>
              <a:rPr lang="en-US" sz="3600" dirty="0"/>
              <a:t>International educators are </a:t>
            </a:r>
            <a:r>
              <a:rPr lang="en-US" sz="3600" b="1" u="sng" dirty="0">
                <a:solidFill>
                  <a:srgbClr val="FF0000"/>
                </a:solidFill>
              </a:rPr>
              <a:t>the</a:t>
            </a:r>
            <a:r>
              <a:rPr lang="en-US" sz="3600" dirty="0"/>
              <a:t> 21</a:t>
            </a:r>
            <a:r>
              <a:rPr lang="en-US" sz="3600" baseline="30000" dirty="0"/>
              <a:t>st</a:t>
            </a:r>
            <a:r>
              <a:rPr lang="en-US" sz="3600" dirty="0"/>
              <a:t> Century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Engineers</a:t>
            </a:r>
            <a:r>
              <a:rPr lang="en-US" sz="3600" dirty="0"/>
              <a:t>; the ultimate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Entrepreneurs</a:t>
            </a:r>
          </a:p>
          <a:p>
            <a:r>
              <a:rPr lang="en-US" sz="3600" dirty="0"/>
              <a:t>Building sustainable bridges that bond people; spanning minds</a:t>
            </a:r>
          </a:p>
          <a:p>
            <a:endParaRPr lang="en-US" sz="3600" dirty="0"/>
          </a:p>
        </p:txBody>
      </p:sp>
      <p:pic>
        <p:nvPicPr>
          <p:cNvPr id="1026" name="Picture 2" descr="Image result for engine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immee\AppData\Local\Microsoft\Windows\Temporary Internet Files\Content.IE5\U2YY4MEW\old-brick-wal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7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2929" y="1342222"/>
            <a:ext cx="7543800" cy="4114800"/>
          </a:xfrm>
        </p:spPr>
        <p:txBody>
          <a:bodyPr>
            <a:no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Tearing Down Walls of Ignorance</a:t>
            </a:r>
          </a:p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Building Bridging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Peoples</a:t>
            </a:r>
          </a:p>
        </p:txBody>
      </p:sp>
    </p:spTree>
    <p:extLst>
      <p:ext uri="{BB962C8B-B14F-4D97-AF65-F5344CB8AC3E}">
        <p14:creationId xmlns:p14="http://schemas.microsoft.com/office/powerpoint/2010/main" val="33301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1316"/>
          <a:stretch/>
        </p:blipFill>
        <p:spPr>
          <a:xfrm>
            <a:off x="0" y="1732547"/>
            <a:ext cx="12192000" cy="51254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3238500" y="-3238499"/>
            <a:ext cx="5715002" cy="12192002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38000">
                <a:srgbClr val="1065A6"/>
              </a:gs>
              <a:gs pos="78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3700" y="447267"/>
            <a:ext cx="5184742" cy="159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6600" b="1" dirty="0">
                <a:solidFill>
                  <a:schemeClr val="bg1"/>
                </a:solidFill>
                <a:cs typeface="Assistant ExtraBold" panose="00000900000000000000" pitchFamily="2" charset="-79"/>
              </a:rPr>
              <a:t>THANK</a:t>
            </a:r>
            <a:r>
              <a:rPr lang="he-IL" sz="6600" b="1" dirty="0">
                <a:solidFill>
                  <a:schemeClr val="bg1"/>
                </a:solidFill>
                <a:cs typeface="Assistant ExtraBold" panose="00000900000000000000" pitchFamily="2" charset="-79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cs typeface="Assistant ExtraBold" panose="00000900000000000000" pitchFamily="2" charset="-79"/>
              </a:rPr>
              <a:t>YOU</a:t>
            </a:r>
            <a:br>
              <a:rPr lang="en-US" sz="6600" b="1" dirty="0" smtClean="0">
                <a:solidFill>
                  <a:schemeClr val="bg1"/>
                </a:solidFill>
                <a:cs typeface="Assistant ExtraBold" panose="00000900000000000000" pitchFamily="2" charset="-79"/>
              </a:rPr>
            </a:br>
            <a:r>
              <a:rPr lang="en-US" sz="6600" b="1" dirty="0" err="1" smtClean="0">
                <a:solidFill>
                  <a:schemeClr val="bg1"/>
                </a:solidFill>
                <a:cs typeface="Assistant ExtraBold" panose="00000900000000000000" pitchFamily="2" charset="-79"/>
              </a:rPr>
              <a:t>Danke</a:t>
            </a:r>
            <a:endParaRPr lang="he-IL" sz="6600" dirty="0">
              <a:solidFill>
                <a:schemeClr val="bg1"/>
              </a:solidFill>
              <a:cs typeface="Assistant ExtraBold" panose="00000900000000000000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478" y="447267"/>
            <a:ext cx="1992915" cy="17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8647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Roadmap for our brief</a:t>
            </a:r>
            <a:br>
              <a:rPr lang="en-US" b="1" dirty="0" smtClean="0"/>
            </a:br>
            <a:r>
              <a:rPr lang="en-US" b="1" dirty="0" smtClean="0"/>
              <a:t>journey – an ambitious plan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18647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Defining resiliency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Israel and Israelis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From the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Coping mechanisms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happiness factor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Other indicators of resiliency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failure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Teaching failure at IDC – freedom and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Engaging at IDC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Summing it all 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05" y="272648"/>
            <a:ext cx="4777236" cy="63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Defining Resiliency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Maintaining functionality in the face of disruption</a:t>
            </a:r>
          </a:p>
          <a:p>
            <a:r>
              <a:rPr lang="en-US" dirty="0" smtClean="0"/>
              <a:t>Recovering from difficulty</a:t>
            </a:r>
          </a:p>
          <a:p>
            <a:pPr lvl="1"/>
            <a:r>
              <a:rPr lang="en-US" dirty="0" smtClean="0"/>
              <a:t>Businesses fail; people fail; societies fail; civilizations fail</a:t>
            </a:r>
          </a:p>
          <a:p>
            <a:r>
              <a:rPr lang="en-US" dirty="0" smtClean="0"/>
              <a:t>Springing back? Or becoming something new?</a:t>
            </a:r>
          </a:p>
          <a:p>
            <a:r>
              <a:rPr lang="en-US" dirty="0" smtClean="0"/>
              <a:t>From crisis to renewal. An unending cycle. 1945-1948.</a:t>
            </a:r>
          </a:p>
          <a:p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94712" y="4275488"/>
            <a:ext cx="8532333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625529"/>
                </a:solidFill>
                <a:effectLst/>
                <a:latin typeface="Corbel" panose="020B0503020204020204" pitchFamily="34" charset="0"/>
                <a:hlinkClick r:id="rId2"/>
              </a:rPr>
              <a:t>Joshua 1:9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625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Have I not commanded you? Be strong and courageous. Do not be frightened, and do not be dismayed, for the Lord your God is with you wherever you go.”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b="1" dirty="0" smtClean="0"/>
              <a:t>Israel &amp; Israelis – perception vs reality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8126"/>
            <a:ext cx="10515600" cy="51889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Israel the land</a:t>
            </a:r>
          </a:p>
          <a:p>
            <a:pPr lvl="1"/>
            <a:r>
              <a:rPr lang="en-US" dirty="0" smtClean="0"/>
              <a:t>Old and new</a:t>
            </a:r>
          </a:p>
          <a:p>
            <a:pPr lvl="1"/>
            <a:r>
              <a:rPr lang="en-US" dirty="0" smtClean="0"/>
              <a:t>Traditional and innovative</a:t>
            </a:r>
          </a:p>
          <a:p>
            <a:pPr lvl="1"/>
            <a:r>
              <a:rPr lang="en-US" dirty="0" smtClean="0"/>
              <a:t>At war but safe</a:t>
            </a:r>
          </a:p>
          <a:p>
            <a:pPr lvl="1"/>
            <a:r>
              <a:rPr lang="en-US" dirty="0" smtClean="0"/>
              <a:t>Uncertainty but strong economy</a:t>
            </a:r>
          </a:p>
          <a:p>
            <a:pPr lvl="1"/>
            <a:r>
              <a:rPr lang="en-US" dirty="0" smtClean="0"/>
              <a:t>Immigrant society but unique culture emerging</a:t>
            </a:r>
          </a:p>
          <a:p>
            <a:pPr lvl="1"/>
            <a:r>
              <a:rPr lang="en-US" dirty="0" smtClean="0"/>
              <a:t>Etc…</a:t>
            </a:r>
          </a:p>
          <a:p>
            <a:endParaRPr lang="en-US" dirty="0" smtClean="0"/>
          </a:p>
          <a:p>
            <a:r>
              <a:rPr lang="en-US" dirty="0" smtClean="0"/>
              <a:t>Israel the people</a:t>
            </a:r>
          </a:p>
          <a:p>
            <a:pPr lvl="1"/>
            <a:r>
              <a:rPr lang="en-US" dirty="0" smtClean="0"/>
              <a:t>Characteristics - (some) as double-edge sword</a:t>
            </a:r>
          </a:p>
          <a:p>
            <a:pPr lvl="2"/>
            <a:r>
              <a:rPr lang="en-US" b="1" dirty="0" smtClean="0"/>
              <a:t>Chutzpah</a:t>
            </a:r>
          </a:p>
          <a:p>
            <a:pPr lvl="2"/>
            <a:r>
              <a:rPr lang="en-US" dirty="0" smtClean="0"/>
              <a:t>Independence at young age</a:t>
            </a:r>
          </a:p>
          <a:p>
            <a:pPr lvl="2"/>
            <a:r>
              <a:rPr lang="en-US" dirty="0" smtClean="0"/>
              <a:t>Problem-solvers</a:t>
            </a:r>
          </a:p>
          <a:p>
            <a:pPr lvl="2"/>
            <a:r>
              <a:rPr lang="en-US" b="1" dirty="0" smtClean="0"/>
              <a:t>Rule-benders</a:t>
            </a:r>
          </a:p>
          <a:p>
            <a:pPr lvl="2"/>
            <a:r>
              <a:rPr lang="en-US" b="1" dirty="0" smtClean="0"/>
              <a:t>Education </a:t>
            </a:r>
          </a:p>
          <a:p>
            <a:pPr lvl="2"/>
            <a:r>
              <a:rPr lang="en-US" dirty="0" smtClean="0"/>
              <a:t>Family </a:t>
            </a:r>
          </a:p>
          <a:p>
            <a:pPr lvl="2"/>
            <a:r>
              <a:rPr lang="en-US" dirty="0" smtClean="0"/>
              <a:t>Small country for </a:t>
            </a:r>
            <a:r>
              <a:rPr lang="en-US" dirty="0"/>
              <a:t>maximum networking - </a:t>
            </a:r>
            <a:r>
              <a:rPr lang="en-US" b="1" dirty="0"/>
              <a:t>Zero degrees of separation</a:t>
            </a:r>
          </a:p>
          <a:p>
            <a:pPr lvl="2"/>
            <a:r>
              <a:rPr lang="en-US" dirty="0" smtClean="0"/>
              <a:t>Thinking out of the box; critical thinking</a:t>
            </a:r>
          </a:p>
          <a:p>
            <a:pPr lvl="2"/>
            <a:r>
              <a:rPr lang="en-US" dirty="0" smtClean="0"/>
              <a:t>The army; unit 8200</a:t>
            </a:r>
          </a:p>
          <a:p>
            <a:pPr lvl="2"/>
            <a:r>
              <a:rPr lang="en-US" dirty="0" smtClean="0"/>
              <a:t>Etc…</a:t>
            </a:r>
            <a:endParaRPr lang="en-US" dirty="0"/>
          </a:p>
        </p:txBody>
      </p:sp>
      <p:pic>
        <p:nvPicPr>
          <p:cNvPr id="1028" name="Picture 4" descr="http://www.crosscamp.us/wp-content/uploads/2013/12/startupchutzpa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08" y="2291510"/>
            <a:ext cx="3137970" cy="31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53" y="1888289"/>
            <a:ext cx="4667479" cy="331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Israel &amp; Israelis</a:t>
            </a:r>
            <a:endParaRPr lang="en-US" altLang="he-IL" dirty="0" smtClean="0"/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955484" y="1407538"/>
            <a:ext cx="5379215" cy="4894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he-IL" dirty="0"/>
              <a:t>In Israel from an early age youth are taught to be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</a:t>
            </a:r>
            <a:r>
              <a:rPr lang="en-US" altLang="he-I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he-IL" dirty="0"/>
              <a:t>and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responsible</a:t>
            </a:r>
            <a:r>
              <a:rPr lang="en-US" altLang="he-IL" dirty="0"/>
              <a:t>, yet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r>
              <a:rPr lang="en-US" altLang="he-I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he-IL" dirty="0"/>
              <a:t>players. The youth movement and army are incubators for this life skill. The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</a:t>
            </a:r>
            <a:r>
              <a:rPr lang="en-US" altLang="he-I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he-IL" dirty="0"/>
              <a:t>family nature of the Jewish/Israeli people coupled with the small country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  <a:r>
              <a:rPr lang="en-US" altLang="he-I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he-IL" dirty="0"/>
              <a:t>have also been key for the near instant national </a:t>
            </a:r>
            <a:r>
              <a:rPr lang="en-US" altLang="he-I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</a:t>
            </a:r>
            <a:r>
              <a:rPr lang="en-US" altLang="he-IL" dirty="0"/>
              <a:t>. There are virtually zero degrees of separation in Israel. </a:t>
            </a:r>
          </a:p>
        </p:txBody>
      </p:sp>
    </p:spTree>
    <p:extLst>
      <p:ext uri="{BB962C8B-B14F-4D97-AF65-F5344CB8AC3E}">
        <p14:creationId xmlns:p14="http://schemas.microsoft.com/office/powerpoint/2010/main" val="19487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169830" y="0"/>
            <a:ext cx="12022169" cy="6858000"/>
          </a:xfrm>
          <a:prstGeom prst="rect">
            <a:avLst/>
          </a:prstGeom>
          <a:gradFill flip="none" rotWithShape="1">
            <a:gsLst>
              <a:gs pos="0">
                <a:srgbClr val="012442"/>
              </a:gs>
              <a:gs pos="49000">
                <a:srgbClr val="1065A6"/>
              </a:gs>
              <a:gs pos="100000">
                <a:srgbClr val="01244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From the sources – collective responsibility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30" y="1803591"/>
            <a:ext cx="8368242" cy="4839580"/>
          </a:xfrm>
        </p:spPr>
        <p:txBody>
          <a:bodyPr>
            <a:normAutofit/>
          </a:bodyPr>
          <a:lstStyle/>
          <a:p>
            <a:r>
              <a:rPr lang="en-US" sz="4000" dirty="0"/>
              <a:t>An ancient rabbinic saying:</a:t>
            </a:r>
          </a:p>
          <a:p>
            <a:pPr lvl="1"/>
            <a:r>
              <a:rPr lang="en-US" sz="3600" dirty="0"/>
              <a:t>All of Israel is responsible one for the other.</a:t>
            </a:r>
          </a:p>
          <a:p>
            <a:pPr lvl="2"/>
            <a:r>
              <a:rPr lang="en-US" sz="3200" dirty="0"/>
              <a:t>No one is left alone; we are all responsible for the welfare of the other. </a:t>
            </a:r>
            <a:endParaRPr lang="en-US" sz="3200" dirty="0" smtClean="0"/>
          </a:p>
          <a:p>
            <a:pPr lvl="3"/>
            <a:r>
              <a:rPr lang="en-US" sz="2800" dirty="0"/>
              <a:t>Zero degrees of </a:t>
            </a:r>
            <a:r>
              <a:rPr lang="en-US" sz="2800" dirty="0" smtClean="0"/>
              <a:t>separation</a:t>
            </a:r>
            <a:endParaRPr lang="en-US" sz="3000" dirty="0" smtClean="0"/>
          </a:p>
        </p:txBody>
      </p:sp>
      <p:pic>
        <p:nvPicPr>
          <p:cNvPr id="13314" name="Picture 2" descr="Image result for responsi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50" y="3177716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6470</TotalTime>
  <Words>1621</Words>
  <Application>Microsoft Office PowerPoint</Application>
  <PresentationFormat>Widescreen</PresentationFormat>
  <Paragraphs>307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Assistant ExtraBold</vt:lpstr>
      <vt:lpstr>Assistant Light</vt:lpstr>
      <vt:lpstr>Calibri</vt:lpstr>
      <vt:lpstr>Calibri Light</vt:lpstr>
      <vt:lpstr>Corbel</vt:lpstr>
      <vt:lpstr>Lato</vt:lpstr>
      <vt:lpstr>Roboto</vt:lpstr>
      <vt:lpstr>Times New Roman</vt:lpstr>
      <vt:lpstr>Office Theme</vt:lpstr>
      <vt:lpstr>Resiliency: Israel and the Jewish People  &amp; Student Engagement and Learning @ IDC</vt:lpstr>
      <vt:lpstr>Its about people; not cities</vt:lpstr>
      <vt:lpstr>People NOT Institutions</vt:lpstr>
      <vt:lpstr>People NOT Institutions</vt:lpstr>
      <vt:lpstr>Roadmap for our brief journey – an ambitious plan</vt:lpstr>
      <vt:lpstr>Defining Resiliency</vt:lpstr>
      <vt:lpstr>Israel &amp; Israelis – perception vs reality</vt:lpstr>
      <vt:lpstr>Israel &amp; Israelis</vt:lpstr>
      <vt:lpstr>From the sources – collective responsibility</vt:lpstr>
      <vt:lpstr>From the sources – on flexibility</vt:lpstr>
      <vt:lpstr>From the sources – on unity</vt:lpstr>
      <vt:lpstr>From the sources – on redemption</vt:lpstr>
      <vt:lpstr>(Some of) Our weapons</vt:lpstr>
      <vt:lpstr>Resiliency leads to happiness</vt:lpstr>
      <vt:lpstr>Economic Indicators of a resilient country</vt:lpstr>
      <vt:lpstr>Measuring resiliency</vt:lpstr>
      <vt:lpstr>Questions. Answers?</vt:lpstr>
      <vt:lpstr>Resiliency and failure</vt:lpstr>
      <vt:lpstr>IDC Foundational Pillars</vt:lpstr>
      <vt:lpstr>PowerPoint Presentation</vt:lpstr>
      <vt:lpstr>IDC Herzliya</vt:lpstr>
      <vt:lpstr>PowerPoint Presentation</vt:lpstr>
      <vt:lpstr>IDC Herzliya</vt:lpstr>
      <vt:lpstr>Teaching to fail; teaching to be resilient</vt:lpstr>
      <vt:lpstr>PowerPoint Presentation</vt:lpstr>
      <vt:lpstr>PowerPoint Presentation</vt:lpstr>
      <vt:lpstr>Teaching to Engage</vt:lpstr>
      <vt:lpstr>learning by doing</vt:lpstr>
      <vt:lpstr>team dynamics</vt:lpstr>
      <vt:lpstr>getting dirty</vt:lpstr>
      <vt:lpstr>soft skills</vt:lpstr>
      <vt:lpstr>hard rules</vt:lpstr>
      <vt:lpstr>leap of faith</vt:lpstr>
      <vt:lpstr>life changing experience</vt:lpstr>
      <vt:lpstr>The Jewish and Israeli Experience – to recap</vt:lpstr>
      <vt:lpstr>The Jewish and Israeli Experience</vt:lpstr>
      <vt:lpstr>So….</vt:lpstr>
      <vt:lpstr>WE NEED YOU</vt:lpstr>
      <vt:lpstr>Dignity of Difference  (Jonathan Saks)  enlarged by difference; not threatened by it</vt:lpstr>
      <vt:lpstr>21st Century Social Engineers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Resiliency</dc:title>
  <dc:creator>Zimmerman Eric</dc:creator>
  <cp:lastModifiedBy>Zimmerman Eric</cp:lastModifiedBy>
  <cp:revision>76</cp:revision>
  <dcterms:created xsi:type="dcterms:W3CDTF">2018-05-10T06:59:00Z</dcterms:created>
  <dcterms:modified xsi:type="dcterms:W3CDTF">2018-12-19T08:00:47Z</dcterms:modified>
</cp:coreProperties>
</file>