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rts/chart1.xml" ContentType="application/vnd.openxmlformats-officedocument.drawingml.chart+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charts/chart2.xml" ContentType="application/vnd.openxmlformats-officedocument.drawingml.chart+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charts/chart3.xml" ContentType="application/vnd.openxmlformats-officedocument.drawingml.chart+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55"/>
  </p:notesMasterIdLst>
  <p:handoutMasterIdLst>
    <p:handoutMasterId r:id="rId56"/>
  </p:handoutMasterIdLst>
  <p:sldIdLst>
    <p:sldId id="266" r:id="rId2"/>
    <p:sldId id="345" r:id="rId3"/>
    <p:sldId id="357" r:id="rId4"/>
    <p:sldId id="358" r:id="rId5"/>
    <p:sldId id="359" r:id="rId6"/>
    <p:sldId id="360" r:id="rId7"/>
    <p:sldId id="361" r:id="rId8"/>
    <p:sldId id="362" r:id="rId9"/>
    <p:sldId id="363" r:id="rId10"/>
    <p:sldId id="364" r:id="rId11"/>
    <p:sldId id="365" r:id="rId12"/>
    <p:sldId id="366" r:id="rId13"/>
    <p:sldId id="367" r:id="rId14"/>
    <p:sldId id="368" r:id="rId15"/>
    <p:sldId id="369" r:id="rId16"/>
    <p:sldId id="370" r:id="rId17"/>
    <p:sldId id="371" r:id="rId18"/>
    <p:sldId id="372" r:id="rId19"/>
    <p:sldId id="373" r:id="rId20"/>
    <p:sldId id="374" r:id="rId21"/>
    <p:sldId id="375" r:id="rId22"/>
    <p:sldId id="376" r:id="rId23"/>
    <p:sldId id="285" r:id="rId24"/>
    <p:sldId id="349" r:id="rId25"/>
    <p:sldId id="377" r:id="rId26"/>
    <p:sldId id="378" r:id="rId27"/>
    <p:sldId id="379" r:id="rId28"/>
    <p:sldId id="353" r:id="rId29"/>
    <p:sldId id="384" r:id="rId30"/>
    <p:sldId id="386" r:id="rId31"/>
    <p:sldId id="348" r:id="rId32"/>
    <p:sldId id="387" r:id="rId33"/>
    <p:sldId id="388" r:id="rId34"/>
    <p:sldId id="389" r:id="rId35"/>
    <p:sldId id="390" r:id="rId36"/>
    <p:sldId id="391" r:id="rId37"/>
    <p:sldId id="392" r:id="rId38"/>
    <p:sldId id="393" r:id="rId39"/>
    <p:sldId id="394" r:id="rId40"/>
    <p:sldId id="395" r:id="rId41"/>
    <p:sldId id="396" r:id="rId42"/>
    <p:sldId id="397" r:id="rId43"/>
    <p:sldId id="398" r:id="rId44"/>
    <p:sldId id="351" r:id="rId45"/>
    <p:sldId id="404" r:id="rId46"/>
    <p:sldId id="354" r:id="rId47"/>
    <p:sldId id="406" r:id="rId48"/>
    <p:sldId id="355" r:id="rId49"/>
    <p:sldId id="407" r:id="rId50"/>
    <p:sldId id="408" r:id="rId51"/>
    <p:sldId id="409" r:id="rId52"/>
    <p:sldId id="289" r:id="rId53"/>
    <p:sldId id="356" r:id="rId5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A2C7"/>
    <a:srgbClr val="CC9900"/>
    <a:srgbClr val="A3C167"/>
    <a:srgbClr val="800040"/>
    <a:srgbClr val="FFF5DB"/>
    <a:srgbClr val="E9DEA7"/>
    <a:srgbClr val="CCFF66"/>
    <a:srgbClr val="FAC200"/>
    <a:srgbClr val="C99C00"/>
    <a:srgbClr val="C9AB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438" autoAdjust="0"/>
    <p:restoredTop sz="85287" autoAdjust="0"/>
  </p:normalViewPr>
  <p:slideViewPr>
    <p:cSldViewPr snapToGrid="0">
      <p:cViewPr varScale="1">
        <p:scale>
          <a:sx n="75" d="100"/>
          <a:sy n="75" d="100"/>
        </p:scale>
        <p:origin x="1493" y="53"/>
      </p:cViewPr>
      <p:guideLst>
        <p:guide orient="horz"/>
        <p:guide/>
      </p:guideLst>
    </p:cSldViewPr>
  </p:slideViewPr>
  <p:notesTextViewPr>
    <p:cViewPr>
      <p:scale>
        <a:sx n="100" d="100"/>
        <a:sy n="100" d="100"/>
      </p:scale>
      <p:origin x="0" y="0"/>
    </p:cViewPr>
  </p:notesTextViewPr>
  <p:sorterViewPr>
    <p:cViewPr>
      <p:scale>
        <a:sx n="80" d="100"/>
        <a:sy n="80" d="100"/>
      </p:scale>
      <p:origin x="0" y="5608"/>
    </p:cViewPr>
  </p:sorterViewPr>
  <p:notesViewPr>
    <p:cSldViewPr>
      <p:cViewPr>
        <p:scale>
          <a:sx n="120" d="100"/>
          <a:sy n="120" d="100"/>
        </p:scale>
        <p:origin x="-1504" y="16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ebastian\Desktop\2013PP\Data\Chapter%2030\GDP,M2,Velocity.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Sebastian\Desktop\2013PP\Data\Chapter%2030\Inflation%20and%20interest%20rate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Sebastian\Documents\Work%20Folder\Data\Chapter%204%20(5)\Slide%2044-45%20(CPI%20and%20Wag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0"/>
          <c:order val="0"/>
          <c:tx>
            <c:strRef>
              <c:f>Sheet1!$C$7</c:f>
              <c:strCache>
                <c:ptCount val="1"/>
                <c:pt idx="0">
                  <c:v>M2</c:v>
                </c:pt>
              </c:strCache>
            </c:strRef>
          </c:tx>
          <c:spPr>
            <a:ln w="47625">
              <a:solidFill>
                <a:srgbClr val="FF0000"/>
              </a:solidFill>
            </a:ln>
          </c:spPr>
          <c:marker>
            <c:symbol val="none"/>
          </c:marker>
          <c:xVal>
            <c:numRef>
              <c:f>Sheet1!$B$8:$B$219</c:f>
              <c:numCache>
                <c:formatCode>0.00</c:formatCode>
                <c:ptCount val="212"/>
                <c:pt idx="0">
                  <c:v>1960</c:v>
                </c:pt>
                <c:pt idx="1">
                  <c:v>1960.25</c:v>
                </c:pt>
                <c:pt idx="2">
                  <c:v>1960.5</c:v>
                </c:pt>
                <c:pt idx="3">
                  <c:v>1960.75</c:v>
                </c:pt>
                <c:pt idx="4">
                  <c:v>1961</c:v>
                </c:pt>
                <c:pt idx="5">
                  <c:v>1961.25</c:v>
                </c:pt>
                <c:pt idx="6">
                  <c:v>1961.5</c:v>
                </c:pt>
                <c:pt idx="7">
                  <c:v>1961.75</c:v>
                </c:pt>
                <c:pt idx="8">
                  <c:v>1962</c:v>
                </c:pt>
                <c:pt idx="9">
                  <c:v>1962.25</c:v>
                </c:pt>
                <c:pt idx="10">
                  <c:v>1962.5</c:v>
                </c:pt>
                <c:pt idx="11">
                  <c:v>1962.75</c:v>
                </c:pt>
                <c:pt idx="12">
                  <c:v>1963</c:v>
                </c:pt>
                <c:pt idx="13">
                  <c:v>1963.25</c:v>
                </c:pt>
                <c:pt idx="14">
                  <c:v>1963.5</c:v>
                </c:pt>
                <c:pt idx="15">
                  <c:v>1963.75</c:v>
                </c:pt>
                <c:pt idx="16">
                  <c:v>1964</c:v>
                </c:pt>
                <c:pt idx="17">
                  <c:v>1964.25</c:v>
                </c:pt>
                <c:pt idx="18">
                  <c:v>1964.5</c:v>
                </c:pt>
                <c:pt idx="19">
                  <c:v>1964.75</c:v>
                </c:pt>
                <c:pt idx="20">
                  <c:v>1965</c:v>
                </c:pt>
                <c:pt idx="21">
                  <c:v>1965.25</c:v>
                </c:pt>
                <c:pt idx="22">
                  <c:v>1965.5</c:v>
                </c:pt>
                <c:pt idx="23">
                  <c:v>1965.75</c:v>
                </c:pt>
                <c:pt idx="24">
                  <c:v>1966</c:v>
                </c:pt>
                <c:pt idx="25">
                  <c:v>1966.25</c:v>
                </c:pt>
                <c:pt idx="26">
                  <c:v>1966.5</c:v>
                </c:pt>
                <c:pt idx="27">
                  <c:v>1966.75</c:v>
                </c:pt>
                <c:pt idx="28">
                  <c:v>1967</c:v>
                </c:pt>
                <c:pt idx="29">
                  <c:v>1967.25</c:v>
                </c:pt>
                <c:pt idx="30">
                  <c:v>1967.5</c:v>
                </c:pt>
                <c:pt idx="31">
                  <c:v>1967.75</c:v>
                </c:pt>
                <c:pt idx="32">
                  <c:v>1968</c:v>
                </c:pt>
                <c:pt idx="33">
                  <c:v>1968.25</c:v>
                </c:pt>
                <c:pt idx="34">
                  <c:v>1968.5</c:v>
                </c:pt>
                <c:pt idx="35">
                  <c:v>1968.75</c:v>
                </c:pt>
                <c:pt idx="36">
                  <c:v>1969</c:v>
                </c:pt>
                <c:pt idx="37">
                  <c:v>1969.25</c:v>
                </c:pt>
                <c:pt idx="38">
                  <c:v>1969.5</c:v>
                </c:pt>
                <c:pt idx="39">
                  <c:v>1969.75</c:v>
                </c:pt>
                <c:pt idx="40">
                  <c:v>1970</c:v>
                </c:pt>
                <c:pt idx="41">
                  <c:v>1970.25</c:v>
                </c:pt>
                <c:pt idx="42">
                  <c:v>1970.5</c:v>
                </c:pt>
                <c:pt idx="43">
                  <c:v>1970.75</c:v>
                </c:pt>
                <c:pt idx="44">
                  <c:v>1971</c:v>
                </c:pt>
                <c:pt idx="45">
                  <c:v>1971.25</c:v>
                </c:pt>
                <c:pt idx="46">
                  <c:v>1971.5</c:v>
                </c:pt>
                <c:pt idx="47">
                  <c:v>1971.75</c:v>
                </c:pt>
                <c:pt idx="48">
                  <c:v>1972</c:v>
                </c:pt>
                <c:pt idx="49">
                  <c:v>1972.25</c:v>
                </c:pt>
                <c:pt idx="50">
                  <c:v>1972.5</c:v>
                </c:pt>
                <c:pt idx="51">
                  <c:v>1972.75</c:v>
                </c:pt>
                <c:pt idx="52">
                  <c:v>1973</c:v>
                </c:pt>
                <c:pt idx="53">
                  <c:v>1973.25</c:v>
                </c:pt>
                <c:pt idx="54">
                  <c:v>1973.5</c:v>
                </c:pt>
                <c:pt idx="55">
                  <c:v>1973.75</c:v>
                </c:pt>
                <c:pt idx="56">
                  <c:v>1974</c:v>
                </c:pt>
                <c:pt idx="57">
                  <c:v>1974.25</c:v>
                </c:pt>
                <c:pt idx="58">
                  <c:v>1974.5</c:v>
                </c:pt>
                <c:pt idx="59">
                  <c:v>1974.75</c:v>
                </c:pt>
                <c:pt idx="60">
                  <c:v>1975</c:v>
                </c:pt>
                <c:pt idx="61">
                  <c:v>1975.25</c:v>
                </c:pt>
                <c:pt idx="62">
                  <c:v>1975.5</c:v>
                </c:pt>
                <c:pt idx="63">
                  <c:v>1975.75</c:v>
                </c:pt>
                <c:pt idx="64">
                  <c:v>1976</c:v>
                </c:pt>
                <c:pt idx="65">
                  <c:v>1976.25</c:v>
                </c:pt>
                <c:pt idx="66">
                  <c:v>1976.5</c:v>
                </c:pt>
                <c:pt idx="67">
                  <c:v>1976.75</c:v>
                </c:pt>
                <c:pt idx="68">
                  <c:v>1977</c:v>
                </c:pt>
                <c:pt idx="69">
                  <c:v>1977.25</c:v>
                </c:pt>
                <c:pt idx="70">
                  <c:v>1977.5</c:v>
                </c:pt>
                <c:pt idx="71">
                  <c:v>1977.75</c:v>
                </c:pt>
                <c:pt idx="72">
                  <c:v>1978</c:v>
                </c:pt>
                <c:pt idx="73">
                  <c:v>1978.25</c:v>
                </c:pt>
                <c:pt idx="74">
                  <c:v>1978.5</c:v>
                </c:pt>
                <c:pt idx="75">
                  <c:v>1978.75</c:v>
                </c:pt>
                <c:pt idx="76">
                  <c:v>1979</c:v>
                </c:pt>
                <c:pt idx="77">
                  <c:v>1979.25</c:v>
                </c:pt>
                <c:pt idx="78">
                  <c:v>1979.5</c:v>
                </c:pt>
                <c:pt idx="79">
                  <c:v>1979.75</c:v>
                </c:pt>
                <c:pt idx="80">
                  <c:v>1980</c:v>
                </c:pt>
                <c:pt idx="81">
                  <c:v>1980.25</c:v>
                </c:pt>
                <c:pt idx="82">
                  <c:v>1980.5</c:v>
                </c:pt>
                <c:pt idx="83">
                  <c:v>1980.75</c:v>
                </c:pt>
                <c:pt idx="84">
                  <c:v>1981</c:v>
                </c:pt>
                <c:pt idx="85">
                  <c:v>1981.25</c:v>
                </c:pt>
                <c:pt idx="86">
                  <c:v>1981.5</c:v>
                </c:pt>
                <c:pt idx="87">
                  <c:v>1981.75</c:v>
                </c:pt>
                <c:pt idx="88">
                  <c:v>1982</c:v>
                </c:pt>
                <c:pt idx="89">
                  <c:v>1982.25</c:v>
                </c:pt>
                <c:pt idx="90">
                  <c:v>1982.5</c:v>
                </c:pt>
                <c:pt idx="91">
                  <c:v>1982.75</c:v>
                </c:pt>
                <c:pt idx="92">
                  <c:v>1983</c:v>
                </c:pt>
                <c:pt idx="93">
                  <c:v>1983.25</c:v>
                </c:pt>
                <c:pt idx="94">
                  <c:v>1983.5</c:v>
                </c:pt>
                <c:pt idx="95">
                  <c:v>1983.75</c:v>
                </c:pt>
                <c:pt idx="96">
                  <c:v>1984</c:v>
                </c:pt>
                <c:pt idx="97">
                  <c:v>1984.25</c:v>
                </c:pt>
                <c:pt idx="98">
                  <c:v>1984.5</c:v>
                </c:pt>
                <c:pt idx="99">
                  <c:v>1984.75</c:v>
                </c:pt>
                <c:pt idx="100">
                  <c:v>1985</c:v>
                </c:pt>
                <c:pt idx="101">
                  <c:v>1985.25</c:v>
                </c:pt>
                <c:pt idx="102">
                  <c:v>1985.5</c:v>
                </c:pt>
                <c:pt idx="103">
                  <c:v>1985.75</c:v>
                </c:pt>
                <c:pt idx="104">
                  <c:v>1986</c:v>
                </c:pt>
                <c:pt idx="105">
                  <c:v>1986.25</c:v>
                </c:pt>
                <c:pt idx="106">
                  <c:v>1986.5</c:v>
                </c:pt>
                <c:pt idx="107">
                  <c:v>1986.75</c:v>
                </c:pt>
                <c:pt idx="108">
                  <c:v>1987</c:v>
                </c:pt>
                <c:pt idx="109">
                  <c:v>1987.25</c:v>
                </c:pt>
                <c:pt idx="110">
                  <c:v>1987.5</c:v>
                </c:pt>
                <c:pt idx="111">
                  <c:v>1987.75</c:v>
                </c:pt>
                <c:pt idx="112">
                  <c:v>1988</c:v>
                </c:pt>
                <c:pt idx="113">
                  <c:v>1988.25</c:v>
                </c:pt>
                <c:pt idx="114">
                  <c:v>1988.5</c:v>
                </c:pt>
                <c:pt idx="115">
                  <c:v>1988.75</c:v>
                </c:pt>
                <c:pt idx="116">
                  <c:v>1989</c:v>
                </c:pt>
                <c:pt idx="117">
                  <c:v>1989.25</c:v>
                </c:pt>
                <c:pt idx="118">
                  <c:v>1989.5</c:v>
                </c:pt>
                <c:pt idx="119">
                  <c:v>1989.75</c:v>
                </c:pt>
                <c:pt idx="120">
                  <c:v>1990</c:v>
                </c:pt>
                <c:pt idx="121">
                  <c:v>1990.25</c:v>
                </c:pt>
                <c:pt idx="122">
                  <c:v>1990.5</c:v>
                </c:pt>
                <c:pt idx="123">
                  <c:v>1990.75</c:v>
                </c:pt>
                <c:pt idx="124">
                  <c:v>1991</c:v>
                </c:pt>
                <c:pt idx="125">
                  <c:v>1991.25</c:v>
                </c:pt>
                <c:pt idx="126">
                  <c:v>1991.5</c:v>
                </c:pt>
                <c:pt idx="127">
                  <c:v>1991.75</c:v>
                </c:pt>
                <c:pt idx="128">
                  <c:v>1992</c:v>
                </c:pt>
                <c:pt idx="129">
                  <c:v>1992.25</c:v>
                </c:pt>
                <c:pt idx="130">
                  <c:v>1992.5</c:v>
                </c:pt>
                <c:pt idx="131">
                  <c:v>1992.75</c:v>
                </c:pt>
                <c:pt idx="132">
                  <c:v>1993</c:v>
                </c:pt>
                <c:pt idx="133">
                  <c:v>1993.25</c:v>
                </c:pt>
                <c:pt idx="134">
                  <c:v>1993.5</c:v>
                </c:pt>
                <c:pt idx="135">
                  <c:v>1993.75</c:v>
                </c:pt>
                <c:pt idx="136">
                  <c:v>1994</c:v>
                </c:pt>
                <c:pt idx="137">
                  <c:v>1994.25</c:v>
                </c:pt>
                <c:pt idx="138">
                  <c:v>1994.5</c:v>
                </c:pt>
                <c:pt idx="139">
                  <c:v>1994.75</c:v>
                </c:pt>
                <c:pt idx="140">
                  <c:v>1995</c:v>
                </c:pt>
                <c:pt idx="141">
                  <c:v>1995.25</c:v>
                </c:pt>
                <c:pt idx="142">
                  <c:v>1995.5</c:v>
                </c:pt>
                <c:pt idx="143">
                  <c:v>1995.75</c:v>
                </c:pt>
                <c:pt idx="144">
                  <c:v>1996</c:v>
                </c:pt>
                <c:pt idx="145">
                  <c:v>1996.25</c:v>
                </c:pt>
                <c:pt idx="146">
                  <c:v>1996.5</c:v>
                </c:pt>
                <c:pt idx="147">
                  <c:v>1996.75</c:v>
                </c:pt>
                <c:pt idx="148">
                  <c:v>1997</c:v>
                </c:pt>
                <c:pt idx="149">
                  <c:v>1997.25</c:v>
                </c:pt>
                <c:pt idx="150">
                  <c:v>1997.5</c:v>
                </c:pt>
                <c:pt idx="151">
                  <c:v>1997.75</c:v>
                </c:pt>
                <c:pt idx="152">
                  <c:v>1998</c:v>
                </c:pt>
                <c:pt idx="153">
                  <c:v>1998.25</c:v>
                </c:pt>
                <c:pt idx="154">
                  <c:v>1998.5</c:v>
                </c:pt>
                <c:pt idx="155">
                  <c:v>1998.75</c:v>
                </c:pt>
                <c:pt idx="156">
                  <c:v>1999</c:v>
                </c:pt>
                <c:pt idx="157">
                  <c:v>1999.25</c:v>
                </c:pt>
                <c:pt idx="158">
                  <c:v>1999.5</c:v>
                </c:pt>
                <c:pt idx="159">
                  <c:v>1999.75</c:v>
                </c:pt>
                <c:pt idx="160">
                  <c:v>2000</c:v>
                </c:pt>
                <c:pt idx="161">
                  <c:v>2000.25</c:v>
                </c:pt>
                <c:pt idx="162">
                  <c:v>2000.5</c:v>
                </c:pt>
                <c:pt idx="163">
                  <c:v>2000.75</c:v>
                </c:pt>
                <c:pt idx="164">
                  <c:v>2001</c:v>
                </c:pt>
                <c:pt idx="165">
                  <c:v>2001.25</c:v>
                </c:pt>
                <c:pt idx="166">
                  <c:v>2001.5</c:v>
                </c:pt>
                <c:pt idx="167">
                  <c:v>2001.75</c:v>
                </c:pt>
                <c:pt idx="168">
                  <c:v>2002</c:v>
                </c:pt>
                <c:pt idx="169">
                  <c:v>2002.25</c:v>
                </c:pt>
                <c:pt idx="170">
                  <c:v>2002.5</c:v>
                </c:pt>
                <c:pt idx="171">
                  <c:v>2002.75</c:v>
                </c:pt>
                <c:pt idx="172">
                  <c:v>2003</c:v>
                </c:pt>
                <c:pt idx="173">
                  <c:v>2003.25</c:v>
                </c:pt>
                <c:pt idx="174">
                  <c:v>2003.5</c:v>
                </c:pt>
                <c:pt idx="175">
                  <c:v>2003.75</c:v>
                </c:pt>
                <c:pt idx="176">
                  <c:v>2004</c:v>
                </c:pt>
                <c:pt idx="177">
                  <c:v>2004.25</c:v>
                </c:pt>
                <c:pt idx="178">
                  <c:v>2004.5</c:v>
                </c:pt>
                <c:pt idx="179">
                  <c:v>2004.75</c:v>
                </c:pt>
                <c:pt idx="180">
                  <c:v>2005</c:v>
                </c:pt>
                <c:pt idx="181">
                  <c:v>2005.25</c:v>
                </c:pt>
                <c:pt idx="182">
                  <c:v>2005.5</c:v>
                </c:pt>
                <c:pt idx="183">
                  <c:v>2005.75</c:v>
                </c:pt>
                <c:pt idx="184">
                  <c:v>2006</c:v>
                </c:pt>
                <c:pt idx="185">
                  <c:v>2006.25</c:v>
                </c:pt>
                <c:pt idx="186">
                  <c:v>2006.5</c:v>
                </c:pt>
                <c:pt idx="187">
                  <c:v>2006.75</c:v>
                </c:pt>
                <c:pt idx="188">
                  <c:v>2007</c:v>
                </c:pt>
                <c:pt idx="189">
                  <c:v>2007.25</c:v>
                </c:pt>
                <c:pt idx="190">
                  <c:v>2007.5</c:v>
                </c:pt>
                <c:pt idx="191">
                  <c:v>2007.75</c:v>
                </c:pt>
                <c:pt idx="192">
                  <c:v>2008</c:v>
                </c:pt>
                <c:pt idx="193">
                  <c:v>2008.25</c:v>
                </c:pt>
                <c:pt idx="194">
                  <c:v>2008.5</c:v>
                </c:pt>
                <c:pt idx="195">
                  <c:v>2008.75</c:v>
                </c:pt>
                <c:pt idx="196">
                  <c:v>2009</c:v>
                </c:pt>
                <c:pt idx="197">
                  <c:v>2009.25</c:v>
                </c:pt>
                <c:pt idx="198">
                  <c:v>2009.5</c:v>
                </c:pt>
                <c:pt idx="199">
                  <c:v>2009.75</c:v>
                </c:pt>
                <c:pt idx="200">
                  <c:v>2010</c:v>
                </c:pt>
                <c:pt idx="201">
                  <c:v>2010.25</c:v>
                </c:pt>
                <c:pt idx="202">
                  <c:v>2010.5</c:v>
                </c:pt>
                <c:pt idx="203">
                  <c:v>2010.75</c:v>
                </c:pt>
                <c:pt idx="204">
                  <c:v>2011</c:v>
                </c:pt>
                <c:pt idx="205">
                  <c:v>2011.25</c:v>
                </c:pt>
                <c:pt idx="206">
                  <c:v>2011.5</c:v>
                </c:pt>
                <c:pt idx="207">
                  <c:v>2011.75</c:v>
                </c:pt>
                <c:pt idx="208">
                  <c:v>2012</c:v>
                </c:pt>
                <c:pt idx="209">
                  <c:v>2012.25</c:v>
                </c:pt>
                <c:pt idx="210">
                  <c:v>2012.5</c:v>
                </c:pt>
                <c:pt idx="211">
                  <c:v>2012.75</c:v>
                </c:pt>
              </c:numCache>
            </c:numRef>
          </c:xVal>
          <c:yVal>
            <c:numRef>
              <c:f>Sheet1!$C$8:$C$219</c:f>
              <c:numCache>
                <c:formatCode>0.0</c:formatCode>
                <c:ptCount val="212"/>
                <c:pt idx="0">
                  <c:v>100</c:v>
                </c:pt>
                <c:pt idx="1">
                  <c:v>100.8034817542685</c:v>
                </c:pt>
                <c:pt idx="2">
                  <c:v>102.6113157013726</c:v>
                </c:pt>
                <c:pt idx="3">
                  <c:v>104.0843655841982</c:v>
                </c:pt>
                <c:pt idx="4">
                  <c:v>105.8921995313023</c:v>
                </c:pt>
                <c:pt idx="5">
                  <c:v>107.8339471041179</c:v>
                </c:pt>
                <c:pt idx="6">
                  <c:v>109.6752594576498</c:v>
                </c:pt>
                <c:pt idx="7">
                  <c:v>111.5835286240375</c:v>
                </c:pt>
                <c:pt idx="8">
                  <c:v>113.8935386675594</c:v>
                </c:pt>
                <c:pt idx="9">
                  <c:v>116.30398393036489</c:v>
                </c:pt>
                <c:pt idx="10">
                  <c:v>118.11181787746899</c:v>
                </c:pt>
                <c:pt idx="11">
                  <c:v>120.4887847338467</c:v>
                </c:pt>
                <c:pt idx="12">
                  <c:v>123.167057248075</c:v>
                </c:pt>
                <c:pt idx="13">
                  <c:v>125.84532976230329</c:v>
                </c:pt>
                <c:pt idx="14">
                  <c:v>128.42316705724809</c:v>
                </c:pt>
                <c:pt idx="15">
                  <c:v>130.90056913290931</c:v>
                </c:pt>
                <c:pt idx="16">
                  <c:v>133.07666555071981</c:v>
                </c:pt>
                <c:pt idx="17">
                  <c:v>135.353197187814</c:v>
                </c:pt>
                <c:pt idx="18">
                  <c:v>138.4332105791764</c:v>
                </c:pt>
                <c:pt idx="19">
                  <c:v>141.24539671911609</c:v>
                </c:pt>
                <c:pt idx="20">
                  <c:v>144.0910612654838</c:v>
                </c:pt>
                <c:pt idx="21">
                  <c:v>146.46802812186141</c:v>
                </c:pt>
                <c:pt idx="22">
                  <c:v>149.34717107465681</c:v>
                </c:pt>
                <c:pt idx="23">
                  <c:v>152.59457649815849</c:v>
                </c:pt>
                <c:pt idx="24">
                  <c:v>155.54067626380979</c:v>
                </c:pt>
                <c:pt idx="25">
                  <c:v>157.41546702376971</c:v>
                </c:pt>
                <c:pt idx="26">
                  <c:v>158.35286240374961</c:v>
                </c:pt>
                <c:pt idx="27">
                  <c:v>159.92634750585881</c:v>
                </c:pt>
                <c:pt idx="28">
                  <c:v>162.5376632072313</c:v>
                </c:pt>
                <c:pt idx="29">
                  <c:v>166.42115835286239</c:v>
                </c:pt>
                <c:pt idx="30">
                  <c:v>170.94074322062269</c:v>
                </c:pt>
                <c:pt idx="31">
                  <c:v>174.55641111483101</c:v>
                </c:pt>
                <c:pt idx="32">
                  <c:v>177.53598928691</c:v>
                </c:pt>
                <c:pt idx="33">
                  <c:v>180.48208905256121</c:v>
                </c:pt>
                <c:pt idx="34">
                  <c:v>183.96384332105791</c:v>
                </c:pt>
                <c:pt idx="35">
                  <c:v>188.24907934382321</c:v>
                </c:pt>
                <c:pt idx="36">
                  <c:v>191.4630063608972</c:v>
                </c:pt>
                <c:pt idx="37">
                  <c:v>193.13692668229001</c:v>
                </c:pt>
                <c:pt idx="38">
                  <c:v>194.37562772012049</c:v>
                </c:pt>
                <c:pt idx="39">
                  <c:v>196.04954804151319</c:v>
                </c:pt>
                <c:pt idx="40">
                  <c:v>196.75259457649821</c:v>
                </c:pt>
                <c:pt idx="41">
                  <c:v>198.09173083361239</c:v>
                </c:pt>
                <c:pt idx="42">
                  <c:v>202.57783729494469</c:v>
                </c:pt>
                <c:pt idx="43">
                  <c:v>208.00133913625709</c:v>
                </c:pt>
                <c:pt idx="44">
                  <c:v>214.69702042182789</c:v>
                </c:pt>
                <c:pt idx="45">
                  <c:v>222.966186809508</c:v>
                </c:pt>
                <c:pt idx="46">
                  <c:v>229.628389688651</c:v>
                </c:pt>
                <c:pt idx="47">
                  <c:v>235.821894877804</c:v>
                </c:pt>
                <c:pt idx="48">
                  <c:v>242.91931704050879</c:v>
                </c:pt>
                <c:pt idx="49">
                  <c:v>249.01238701037829</c:v>
                </c:pt>
                <c:pt idx="50">
                  <c:v>257.38198861734179</c:v>
                </c:pt>
                <c:pt idx="51">
                  <c:v>265.95246066287251</c:v>
                </c:pt>
                <c:pt idx="52">
                  <c:v>272.24640107130898</c:v>
                </c:pt>
                <c:pt idx="53">
                  <c:v>276.73250753264142</c:v>
                </c:pt>
                <c:pt idx="54">
                  <c:v>280.61600267827191</c:v>
                </c:pt>
                <c:pt idx="55">
                  <c:v>284.23167057248008</c:v>
                </c:pt>
                <c:pt idx="56">
                  <c:v>289.48778038165398</c:v>
                </c:pt>
                <c:pt idx="57">
                  <c:v>292.96953465015059</c:v>
                </c:pt>
                <c:pt idx="58">
                  <c:v>296.116504854369</c:v>
                </c:pt>
                <c:pt idx="59">
                  <c:v>300.63608972212921</c:v>
                </c:pt>
                <c:pt idx="60">
                  <c:v>306.36089722129219</c:v>
                </c:pt>
                <c:pt idx="61">
                  <c:v>317.60964178105132</c:v>
                </c:pt>
                <c:pt idx="62">
                  <c:v>329.159691998661</c:v>
                </c:pt>
                <c:pt idx="63">
                  <c:v>337.12755272849012</c:v>
                </c:pt>
                <c:pt idx="64">
                  <c:v>347.84064278540342</c:v>
                </c:pt>
                <c:pt idx="65">
                  <c:v>358.28590559089389</c:v>
                </c:pt>
                <c:pt idx="66">
                  <c:v>367.79377301640392</c:v>
                </c:pt>
                <c:pt idx="67">
                  <c:v>381.11817877468968</c:v>
                </c:pt>
                <c:pt idx="68">
                  <c:v>394.07432206226957</c:v>
                </c:pt>
                <c:pt idx="69">
                  <c:v>404.68697689989949</c:v>
                </c:pt>
                <c:pt idx="70">
                  <c:v>413.99397388684292</c:v>
                </c:pt>
                <c:pt idx="71">
                  <c:v>422.5644459323737</c:v>
                </c:pt>
                <c:pt idx="72">
                  <c:v>430.46534984934709</c:v>
                </c:pt>
                <c:pt idx="73">
                  <c:v>438.50016739203221</c:v>
                </c:pt>
                <c:pt idx="74">
                  <c:v>446.6688985604286</c:v>
                </c:pt>
                <c:pt idx="75">
                  <c:v>455.00502176096421</c:v>
                </c:pt>
                <c:pt idx="76">
                  <c:v>461.70070304653461</c:v>
                </c:pt>
                <c:pt idx="77">
                  <c:v>472.64814194844331</c:v>
                </c:pt>
                <c:pt idx="78">
                  <c:v>483.82992969534672</c:v>
                </c:pt>
                <c:pt idx="79">
                  <c:v>491.02778707733512</c:v>
                </c:pt>
                <c:pt idx="80">
                  <c:v>499.63173752929362</c:v>
                </c:pt>
                <c:pt idx="81">
                  <c:v>507.06394375627661</c:v>
                </c:pt>
                <c:pt idx="82">
                  <c:v>522.36357549380637</c:v>
                </c:pt>
                <c:pt idx="83">
                  <c:v>533.478406427854</c:v>
                </c:pt>
                <c:pt idx="84">
                  <c:v>542.584532976231</c:v>
                </c:pt>
                <c:pt idx="85">
                  <c:v>557.28155339805824</c:v>
                </c:pt>
                <c:pt idx="86">
                  <c:v>567.15768329427431</c:v>
                </c:pt>
                <c:pt idx="87">
                  <c:v>581.78774690324747</c:v>
                </c:pt>
                <c:pt idx="88">
                  <c:v>594.94476062939407</c:v>
                </c:pt>
                <c:pt idx="89">
                  <c:v>607.66655507197788</c:v>
                </c:pt>
                <c:pt idx="90">
                  <c:v>618.01138265818599</c:v>
                </c:pt>
                <c:pt idx="91">
                  <c:v>631.93839973217268</c:v>
                </c:pt>
                <c:pt idx="92">
                  <c:v>666.68898560428545</c:v>
                </c:pt>
                <c:pt idx="93">
                  <c:v>683.79645128891866</c:v>
                </c:pt>
                <c:pt idx="94">
                  <c:v>694.60997656511597</c:v>
                </c:pt>
                <c:pt idx="95">
                  <c:v>707.19785738198789</c:v>
                </c:pt>
                <c:pt idx="96">
                  <c:v>722.46401071308935</c:v>
                </c:pt>
                <c:pt idx="97">
                  <c:v>738.03146970204216</c:v>
                </c:pt>
                <c:pt idx="98">
                  <c:v>747.77368597254804</c:v>
                </c:pt>
                <c:pt idx="99">
                  <c:v>764.34549715433536</c:v>
                </c:pt>
                <c:pt idx="100">
                  <c:v>787.31168396384328</c:v>
                </c:pt>
                <c:pt idx="101">
                  <c:v>801.23870103783099</c:v>
                </c:pt>
                <c:pt idx="102">
                  <c:v>818.27920990960854</c:v>
                </c:pt>
                <c:pt idx="103">
                  <c:v>830.33143622363571</c:v>
                </c:pt>
                <c:pt idx="104">
                  <c:v>842.6514897890861</c:v>
                </c:pt>
                <c:pt idx="105">
                  <c:v>864.98158687646469</c:v>
                </c:pt>
                <c:pt idx="106">
                  <c:v>886.64211583528515</c:v>
                </c:pt>
                <c:pt idx="107">
                  <c:v>906.32741881486288</c:v>
                </c:pt>
                <c:pt idx="108">
                  <c:v>920.62269835955817</c:v>
                </c:pt>
                <c:pt idx="109">
                  <c:v>928.59055908938728</c:v>
                </c:pt>
                <c:pt idx="110">
                  <c:v>934.38232340140519</c:v>
                </c:pt>
                <c:pt idx="111">
                  <c:v>945.06193505189162</c:v>
                </c:pt>
                <c:pt idx="112">
                  <c:v>961.63374623367997</c:v>
                </c:pt>
                <c:pt idx="113">
                  <c:v>980.24774020756695</c:v>
                </c:pt>
                <c:pt idx="114">
                  <c:v>989.28690994308704</c:v>
                </c:pt>
                <c:pt idx="115">
                  <c:v>997.95781720790012</c:v>
                </c:pt>
                <c:pt idx="116">
                  <c:v>1003.448275862069</c:v>
                </c:pt>
                <c:pt idx="117">
                  <c:v>1010.378305992635</c:v>
                </c:pt>
                <c:pt idx="118">
                  <c:v>1029.762303314362</c:v>
                </c:pt>
                <c:pt idx="119">
                  <c:v>1049.8158687646469</c:v>
                </c:pt>
                <c:pt idx="120">
                  <c:v>1064.8476732507529</c:v>
                </c:pt>
                <c:pt idx="121">
                  <c:v>1073.685972547707</c:v>
                </c:pt>
                <c:pt idx="122">
                  <c:v>1085.302979578172</c:v>
                </c:pt>
                <c:pt idx="123">
                  <c:v>1093.337797120857</c:v>
                </c:pt>
                <c:pt idx="124">
                  <c:v>1106.5617676598599</c:v>
                </c:pt>
                <c:pt idx="125">
                  <c:v>1119.0826916638771</c:v>
                </c:pt>
                <c:pt idx="126">
                  <c:v>1123.300970873787</c:v>
                </c:pt>
                <c:pt idx="127">
                  <c:v>1126.749246735855</c:v>
                </c:pt>
                <c:pt idx="128">
                  <c:v>1136.35754938065</c:v>
                </c:pt>
                <c:pt idx="129">
                  <c:v>1137.0940743220619</c:v>
                </c:pt>
                <c:pt idx="130">
                  <c:v>1138.265818547037</c:v>
                </c:pt>
                <c:pt idx="131">
                  <c:v>1146.233679276866</c:v>
                </c:pt>
                <c:pt idx="132">
                  <c:v>1142.852360227653</c:v>
                </c:pt>
                <c:pt idx="133">
                  <c:v>1147.8741211918309</c:v>
                </c:pt>
                <c:pt idx="134">
                  <c:v>1153.264144626716</c:v>
                </c:pt>
                <c:pt idx="135">
                  <c:v>1160.1272179444261</c:v>
                </c:pt>
                <c:pt idx="136">
                  <c:v>1163.4415801807841</c:v>
                </c:pt>
                <c:pt idx="137">
                  <c:v>1166.45463675929</c:v>
                </c:pt>
                <c:pt idx="138">
                  <c:v>1167.1242048878471</c:v>
                </c:pt>
                <c:pt idx="139">
                  <c:v>1166.822899229996</c:v>
                </c:pt>
                <c:pt idx="140">
                  <c:v>1168.262470706394</c:v>
                </c:pt>
                <c:pt idx="141">
                  <c:v>1179.176431201874</c:v>
                </c:pt>
                <c:pt idx="142">
                  <c:v>1199.933043187144</c:v>
                </c:pt>
                <c:pt idx="143">
                  <c:v>1211.650485436893</c:v>
                </c:pt>
                <c:pt idx="144">
                  <c:v>1226.7157683294281</c:v>
                </c:pt>
                <c:pt idx="145">
                  <c:v>1241.379310344827</c:v>
                </c:pt>
                <c:pt idx="146">
                  <c:v>1253.0297957817211</c:v>
                </c:pt>
                <c:pt idx="147">
                  <c:v>1267.6263809842651</c:v>
                </c:pt>
                <c:pt idx="148">
                  <c:v>1283.528624037496</c:v>
                </c:pt>
                <c:pt idx="149">
                  <c:v>1297.9243388014729</c:v>
                </c:pt>
                <c:pt idx="150">
                  <c:v>1318.446601941748</c:v>
                </c:pt>
                <c:pt idx="151">
                  <c:v>1338.834951456311</c:v>
                </c:pt>
                <c:pt idx="152">
                  <c:v>1363.5420154000669</c:v>
                </c:pt>
                <c:pt idx="153">
                  <c:v>1388.78473384667</c:v>
                </c:pt>
                <c:pt idx="154">
                  <c:v>1411.9852695011721</c:v>
                </c:pt>
                <c:pt idx="155">
                  <c:v>1448.275862068966</c:v>
                </c:pt>
                <c:pt idx="156">
                  <c:v>1473.786407766991</c:v>
                </c:pt>
                <c:pt idx="157">
                  <c:v>1494.9782390358221</c:v>
                </c:pt>
                <c:pt idx="158">
                  <c:v>1517.1409440910611</c:v>
                </c:pt>
                <c:pt idx="159">
                  <c:v>1537.3953799799131</c:v>
                </c:pt>
                <c:pt idx="160">
                  <c:v>1561.5333110143961</c:v>
                </c:pt>
                <c:pt idx="161">
                  <c:v>1587.278205557415</c:v>
                </c:pt>
                <c:pt idx="162">
                  <c:v>1605.825242718447</c:v>
                </c:pt>
                <c:pt idx="163">
                  <c:v>1629.4609976565121</c:v>
                </c:pt>
                <c:pt idx="164">
                  <c:v>1672.681620354871</c:v>
                </c:pt>
                <c:pt idx="165">
                  <c:v>1714.3622363575489</c:v>
                </c:pt>
                <c:pt idx="166">
                  <c:v>1752.661533311014</c:v>
                </c:pt>
                <c:pt idx="167">
                  <c:v>1792.333444928021</c:v>
                </c:pt>
                <c:pt idx="168">
                  <c:v>1823.702711750921</c:v>
                </c:pt>
                <c:pt idx="169">
                  <c:v>1837.8975560763311</c:v>
                </c:pt>
                <c:pt idx="170">
                  <c:v>1872.346836290593</c:v>
                </c:pt>
                <c:pt idx="171">
                  <c:v>1911.315701372615</c:v>
                </c:pt>
                <c:pt idx="172">
                  <c:v>1942.015400066957</c:v>
                </c:pt>
                <c:pt idx="173">
                  <c:v>1980.8838299296949</c:v>
                </c:pt>
                <c:pt idx="174">
                  <c:v>2021.5266153331099</c:v>
                </c:pt>
                <c:pt idx="175">
                  <c:v>2019.51791094744</c:v>
                </c:pt>
                <c:pt idx="176">
                  <c:v>2035.5875460328091</c:v>
                </c:pt>
                <c:pt idx="177">
                  <c:v>2078.9755607633069</c:v>
                </c:pt>
                <c:pt idx="178">
                  <c:v>2102.3100100435222</c:v>
                </c:pt>
                <c:pt idx="179">
                  <c:v>2131.03448275862</c:v>
                </c:pt>
                <c:pt idx="180">
                  <c:v>2143.454971543355</c:v>
                </c:pt>
                <c:pt idx="181">
                  <c:v>2158.2859055908939</c:v>
                </c:pt>
                <c:pt idx="182">
                  <c:v>2188.0482089052562</c:v>
                </c:pt>
                <c:pt idx="183">
                  <c:v>2218.915299631738</c:v>
                </c:pt>
                <c:pt idx="184">
                  <c:v>2247.9745564111149</c:v>
                </c:pt>
                <c:pt idx="185">
                  <c:v>2271.509876129895</c:v>
                </c:pt>
                <c:pt idx="186">
                  <c:v>2302.3434884499502</c:v>
                </c:pt>
                <c:pt idx="187">
                  <c:v>2343.1536658855039</c:v>
                </c:pt>
                <c:pt idx="188">
                  <c:v>2377.0338131904932</c:v>
                </c:pt>
                <c:pt idx="189">
                  <c:v>2416.7057248074998</c:v>
                </c:pt>
                <c:pt idx="190">
                  <c:v>2452.2597924338802</c:v>
                </c:pt>
                <c:pt idx="191">
                  <c:v>2483.4281888182122</c:v>
                </c:pt>
                <c:pt idx="192">
                  <c:v>2529.8292601272178</c:v>
                </c:pt>
                <c:pt idx="193">
                  <c:v>2572.3803146970208</c:v>
                </c:pt>
                <c:pt idx="194">
                  <c:v>2602.1091396049551</c:v>
                </c:pt>
                <c:pt idx="195">
                  <c:v>2690.9608302644801</c:v>
                </c:pt>
                <c:pt idx="196">
                  <c:v>2775.5607633076661</c:v>
                </c:pt>
                <c:pt idx="197">
                  <c:v>2805.5239370605959</c:v>
                </c:pt>
                <c:pt idx="198">
                  <c:v>2812.822229661866</c:v>
                </c:pt>
                <c:pt idx="199">
                  <c:v>2834.5162370271182</c:v>
                </c:pt>
                <c:pt idx="200">
                  <c:v>2831.8379645128898</c:v>
                </c:pt>
                <c:pt idx="201">
                  <c:v>2858.9554737194512</c:v>
                </c:pt>
                <c:pt idx="202">
                  <c:v>2886.9434214931362</c:v>
                </c:pt>
                <c:pt idx="203">
                  <c:v>2928.7244727150992</c:v>
                </c:pt>
                <c:pt idx="204">
                  <c:v>2963.6089722129232</c:v>
                </c:pt>
                <c:pt idx="205">
                  <c:v>3016.103113491798</c:v>
                </c:pt>
                <c:pt idx="206">
                  <c:v>3155.3732842316708</c:v>
                </c:pt>
                <c:pt idx="207">
                  <c:v>3212.5209240040172</c:v>
                </c:pt>
                <c:pt idx="208">
                  <c:v>3262.8724472715112</c:v>
                </c:pt>
                <c:pt idx="209">
                  <c:v>3304.4861064613319</c:v>
                </c:pt>
                <c:pt idx="210">
                  <c:v>3375.8955473719452</c:v>
                </c:pt>
                <c:pt idx="211">
                  <c:v>3452.5945764981602</c:v>
                </c:pt>
              </c:numCache>
            </c:numRef>
          </c:yVal>
          <c:smooth val="0"/>
          <c:extLst>
            <c:ext xmlns:c16="http://schemas.microsoft.com/office/drawing/2014/chart" uri="{C3380CC4-5D6E-409C-BE32-E72D297353CC}">
              <c16:uniqueId val="{00000000-5627-4529-9656-C9395EA15556}"/>
            </c:ext>
          </c:extLst>
        </c:ser>
        <c:ser>
          <c:idx val="1"/>
          <c:order val="1"/>
          <c:tx>
            <c:strRef>
              <c:f>Sheet1!$D$7</c:f>
              <c:strCache>
                <c:ptCount val="1"/>
                <c:pt idx="0">
                  <c:v>GDP</c:v>
                </c:pt>
              </c:strCache>
            </c:strRef>
          </c:tx>
          <c:spPr>
            <a:ln w="47625">
              <a:solidFill>
                <a:srgbClr val="000099"/>
              </a:solidFill>
            </a:ln>
          </c:spPr>
          <c:marker>
            <c:symbol val="none"/>
          </c:marker>
          <c:xVal>
            <c:numRef>
              <c:f>Sheet1!$B$8:$B$219</c:f>
              <c:numCache>
                <c:formatCode>0.00</c:formatCode>
                <c:ptCount val="212"/>
                <c:pt idx="0">
                  <c:v>1960</c:v>
                </c:pt>
                <c:pt idx="1">
                  <c:v>1960.25</c:v>
                </c:pt>
                <c:pt idx="2">
                  <c:v>1960.5</c:v>
                </c:pt>
                <c:pt idx="3">
                  <c:v>1960.75</c:v>
                </c:pt>
                <c:pt idx="4">
                  <c:v>1961</c:v>
                </c:pt>
                <c:pt idx="5">
                  <c:v>1961.25</c:v>
                </c:pt>
                <c:pt idx="6">
                  <c:v>1961.5</c:v>
                </c:pt>
                <c:pt idx="7">
                  <c:v>1961.75</c:v>
                </c:pt>
                <c:pt idx="8">
                  <c:v>1962</c:v>
                </c:pt>
                <c:pt idx="9">
                  <c:v>1962.25</c:v>
                </c:pt>
                <c:pt idx="10">
                  <c:v>1962.5</c:v>
                </c:pt>
                <c:pt idx="11">
                  <c:v>1962.75</c:v>
                </c:pt>
                <c:pt idx="12">
                  <c:v>1963</c:v>
                </c:pt>
                <c:pt idx="13">
                  <c:v>1963.25</c:v>
                </c:pt>
                <c:pt idx="14">
                  <c:v>1963.5</c:v>
                </c:pt>
                <c:pt idx="15">
                  <c:v>1963.75</c:v>
                </c:pt>
                <c:pt idx="16">
                  <c:v>1964</c:v>
                </c:pt>
                <c:pt idx="17">
                  <c:v>1964.25</c:v>
                </c:pt>
                <c:pt idx="18">
                  <c:v>1964.5</c:v>
                </c:pt>
                <c:pt idx="19">
                  <c:v>1964.75</c:v>
                </c:pt>
                <c:pt idx="20">
                  <c:v>1965</c:v>
                </c:pt>
                <c:pt idx="21">
                  <c:v>1965.25</c:v>
                </c:pt>
                <c:pt idx="22">
                  <c:v>1965.5</c:v>
                </c:pt>
                <c:pt idx="23">
                  <c:v>1965.75</c:v>
                </c:pt>
                <c:pt idx="24">
                  <c:v>1966</c:v>
                </c:pt>
                <c:pt idx="25">
                  <c:v>1966.25</c:v>
                </c:pt>
                <c:pt idx="26">
                  <c:v>1966.5</c:v>
                </c:pt>
                <c:pt idx="27">
                  <c:v>1966.75</c:v>
                </c:pt>
                <c:pt idx="28">
                  <c:v>1967</c:v>
                </c:pt>
                <c:pt idx="29">
                  <c:v>1967.25</c:v>
                </c:pt>
                <c:pt idx="30">
                  <c:v>1967.5</c:v>
                </c:pt>
                <c:pt idx="31">
                  <c:v>1967.75</c:v>
                </c:pt>
                <c:pt idx="32">
                  <c:v>1968</c:v>
                </c:pt>
                <c:pt idx="33">
                  <c:v>1968.25</c:v>
                </c:pt>
                <c:pt idx="34">
                  <c:v>1968.5</c:v>
                </c:pt>
                <c:pt idx="35">
                  <c:v>1968.75</c:v>
                </c:pt>
                <c:pt idx="36">
                  <c:v>1969</c:v>
                </c:pt>
                <c:pt idx="37">
                  <c:v>1969.25</c:v>
                </c:pt>
                <c:pt idx="38">
                  <c:v>1969.5</c:v>
                </c:pt>
                <c:pt idx="39">
                  <c:v>1969.75</c:v>
                </c:pt>
                <c:pt idx="40">
                  <c:v>1970</c:v>
                </c:pt>
                <c:pt idx="41">
                  <c:v>1970.25</c:v>
                </c:pt>
                <c:pt idx="42">
                  <c:v>1970.5</c:v>
                </c:pt>
                <c:pt idx="43">
                  <c:v>1970.75</c:v>
                </c:pt>
                <c:pt idx="44">
                  <c:v>1971</c:v>
                </c:pt>
                <c:pt idx="45">
                  <c:v>1971.25</c:v>
                </c:pt>
                <c:pt idx="46">
                  <c:v>1971.5</c:v>
                </c:pt>
                <c:pt idx="47">
                  <c:v>1971.75</c:v>
                </c:pt>
                <c:pt idx="48">
                  <c:v>1972</c:v>
                </c:pt>
                <c:pt idx="49">
                  <c:v>1972.25</c:v>
                </c:pt>
                <c:pt idx="50">
                  <c:v>1972.5</c:v>
                </c:pt>
                <c:pt idx="51">
                  <c:v>1972.75</c:v>
                </c:pt>
                <c:pt idx="52">
                  <c:v>1973</c:v>
                </c:pt>
                <c:pt idx="53">
                  <c:v>1973.25</c:v>
                </c:pt>
                <c:pt idx="54">
                  <c:v>1973.5</c:v>
                </c:pt>
                <c:pt idx="55">
                  <c:v>1973.75</c:v>
                </c:pt>
                <c:pt idx="56">
                  <c:v>1974</c:v>
                </c:pt>
                <c:pt idx="57">
                  <c:v>1974.25</c:v>
                </c:pt>
                <c:pt idx="58">
                  <c:v>1974.5</c:v>
                </c:pt>
                <c:pt idx="59">
                  <c:v>1974.75</c:v>
                </c:pt>
                <c:pt idx="60">
                  <c:v>1975</c:v>
                </c:pt>
                <c:pt idx="61">
                  <c:v>1975.25</c:v>
                </c:pt>
                <c:pt idx="62">
                  <c:v>1975.5</c:v>
                </c:pt>
                <c:pt idx="63">
                  <c:v>1975.75</c:v>
                </c:pt>
                <c:pt idx="64">
                  <c:v>1976</c:v>
                </c:pt>
                <c:pt idx="65">
                  <c:v>1976.25</c:v>
                </c:pt>
                <c:pt idx="66">
                  <c:v>1976.5</c:v>
                </c:pt>
                <c:pt idx="67">
                  <c:v>1976.75</c:v>
                </c:pt>
                <c:pt idx="68">
                  <c:v>1977</c:v>
                </c:pt>
                <c:pt idx="69">
                  <c:v>1977.25</c:v>
                </c:pt>
                <c:pt idx="70">
                  <c:v>1977.5</c:v>
                </c:pt>
                <c:pt idx="71">
                  <c:v>1977.75</c:v>
                </c:pt>
                <c:pt idx="72">
                  <c:v>1978</c:v>
                </c:pt>
                <c:pt idx="73">
                  <c:v>1978.25</c:v>
                </c:pt>
                <c:pt idx="74">
                  <c:v>1978.5</c:v>
                </c:pt>
                <c:pt idx="75">
                  <c:v>1978.75</c:v>
                </c:pt>
                <c:pt idx="76">
                  <c:v>1979</c:v>
                </c:pt>
                <c:pt idx="77">
                  <c:v>1979.25</c:v>
                </c:pt>
                <c:pt idx="78">
                  <c:v>1979.5</c:v>
                </c:pt>
                <c:pt idx="79">
                  <c:v>1979.75</c:v>
                </c:pt>
                <c:pt idx="80">
                  <c:v>1980</c:v>
                </c:pt>
                <c:pt idx="81">
                  <c:v>1980.25</c:v>
                </c:pt>
                <c:pt idx="82">
                  <c:v>1980.5</c:v>
                </c:pt>
                <c:pt idx="83">
                  <c:v>1980.75</c:v>
                </c:pt>
                <c:pt idx="84">
                  <c:v>1981</c:v>
                </c:pt>
                <c:pt idx="85">
                  <c:v>1981.25</c:v>
                </c:pt>
                <c:pt idx="86">
                  <c:v>1981.5</c:v>
                </c:pt>
                <c:pt idx="87">
                  <c:v>1981.75</c:v>
                </c:pt>
                <c:pt idx="88">
                  <c:v>1982</c:v>
                </c:pt>
                <c:pt idx="89">
                  <c:v>1982.25</c:v>
                </c:pt>
                <c:pt idx="90">
                  <c:v>1982.5</c:v>
                </c:pt>
                <c:pt idx="91">
                  <c:v>1982.75</c:v>
                </c:pt>
                <c:pt idx="92">
                  <c:v>1983</c:v>
                </c:pt>
                <c:pt idx="93">
                  <c:v>1983.25</c:v>
                </c:pt>
                <c:pt idx="94">
                  <c:v>1983.5</c:v>
                </c:pt>
                <c:pt idx="95">
                  <c:v>1983.75</c:v>
                </c:pt>
                <c:pt idx="96">
                  <c:v>1984</c:v>
                </c:pt>
                <c:pt idx="97">
                  <c:v>1984.25</c:v>
                </c:pt>
                <c:pt idx="98">
                  <c:v>1984.5</c:v>
                </c:pt>
                <c:pt idx="99">
                  <c:v>1984.75</c:v>
                </c:pt>
                <c:pt idx="100">
                  <c:v>1985</c:v>
                </c:pt>
                <c:pt idx="101">
                  <c:v>1985.25</c:v>
                </c:pt>
                <c:pt idx="102">
                  <c:v>1985.5</c:v>
                </c:pt>
                <c:pt idx="103">
                  <c:v>1985.75</c:v>
                </c:pt>
                <c:pt idx="104">
                  <c:v>1986</c:v>
                </c:pt>
                <c:pt idx="105">
                  <c:v>1986.25</c:v>
                </c:pt>
                <c:pt idx="106">
                  <c:v>1986.5</c:v>
                </c:pt>
                <c:pt idx="107">
                  <c:v>1986.75</c:v>
                </c:pt>
                <c:pt idx="108">
                  <c:v>1987</c:v>
                </c:pt>
                <c:pt idx="109">
                  <c:v>1987.25</c:v>
                </c:pt>
                <c:pt idx="110">
                  <c:v>1987.5</c:v>
                </c:pt>
                <c:pt idx="111">
                  <c:v>1987.75</c:v>
                </c:pt>
                <c:pt idx="112">
                  <c:v>1988</c:v>
                </c:pt>
                <c:pt idx="113">
                  <c:v>1988.25</c:v>
                </c:pt>
                <c:pt idx="114">
                  <c:v>1988.5</c:v>
                </c:pt>
                <c:pt idx="115">
                  <c:v>1988.75</c:v>
                </c:pt>
                <c:pt idx="116">
                  <c:v>1989</c:v>
                </c:pt>
                <c:pt idx="117">
                  <c:v>1989.25</c:v>
                </c:pt>
                <c:pt idx="118">
                  <c:v>1989.5</c:v>
                </c:pt>
                <c:pt idx="119">
                  <c:v>1989.75</c:v>
                </c:pt>
                <c:pt idx="120">
                  <c:v>1990</c:v>
                </c:pt>
                <c:pt idx="121">
                  <c:v>1990.25</c:v>
                </c:pt>
                <c:pt idx="122">
                  <c:v>1990.5</c:v>
                </c:pt>
                <c:pt idx="123">
                  <c:v>1990.75</c:v>
                </c:pt>
                <c:pt idx="124">
                  <c:v>1991</c:v>
                </c:pt>
                <c:pt idx="125">
                  <c:v>1991.25</c:v>
                </c:pt>
                <c:pt idx="126">
                  <c:v>1991.5</c:v>
                </c:pt>
                <c:pt idx="127">
                  <c:v>1991.75</c:v>
                </c:pt>
                <c:pt idx="128">
                  <c:v>1992</c:v>
                </c:pt>
                <c:pt idx="129">
                  <c:v>1992.25</c:v>
                </c:pt>
                <c:pt idx="130">
                  <c:v>1992.5</c:v>
                </c:pt>
                <c:pt idx="131">
                  <c:v>1992.75</c:v>
                </c:pt>
                <c:pt idx="132">
                  <c:v>1993</c:v>
                </c:pt>
                <c:pt idx="133">
                  <c:v>1993.25</c:v>
                </c:pt>
                <c:pt idx="134">
                  <c:v>1993.5</c:v>
                </c:pt>
                <c:pt idx="135">
                  <c:v>1993.75</c:v>
                </c:pt>
                <c:pt idx="136">
                  <c:v>1994</c:v>
                </c:pt>
                <c:pt idx="137">
                  <c:v>1994.25</c:v>
                </c:pt>
                <c:pt idx="138">
                  <c:v>1994.5</c:v>
                </c:pt>
                <c:pt idx="139">
                  <c:v>1994.75</c:v>
                </c:pt>
                <c:pt idx="140">
                  <c:v>1995</c:v>
                </c:pt>
                <c:pt idx="141">
                  <c:v>1995.25</c:v>
                </c:pt>
                <c:pt idx="142">
                  <c:v>1995.5</c:v>
                </c:pt>
                <c:pt idx="143">
                  <c:v>1995.75</c:v>
                </c:pt>
                <c:pt idx="144">
                  <c:v>1996</c:v>
                </c:pt>
                <c:pt idx="145">
                  <c:v>1996.25</c:v>
                </c:pt>
                <c:pt idx="146">
                  <c:v>1996.5</c:v>
                </c:pt>
                <c:pt idx="147">
                  <c:v>1996.75</c:v>
                </c:pt>
                <c:pt idx="148">
                  <c:v>1997</c:v>
                </c:pt>
                <c:pt idx="149">
                  <c:v>1997.25</c:v>
                </c:pt>
                <c:pt idx="150">
                  <c:v>1997.5</c:v>
                </c:pt>
                <c:pt idx="151">
                  <c:v>1997.75</c:v>
                </c:pt>
                <c:pt idx="152">
                  <c:v>1998</c:v>
                </c:pt>
                <c:pt idx="153">
                  <c:v>1998.25</c:v>
                </c:pt>
                <c:pt idx="154">
                  <c:v>1998.5</c:v>
                </c:pt>
                <c:pt idx="155">
                  <c:v>1998.75</c:v>
                </c:pt>
                <c:pt idx="156">
                  <c:v>1999</c:v>
                </c:pt>
                <c:pt idx="157">
                  <c:v>1999.25</c:v>
                </c:pt>
                <c:pt idx="158">
                  <c:v>1999.5</c:v>
                </c:pt>
                <c:pt idx="159">
                  <c:v>1999.75</c:v>
                </c:pt>
                <c:pt idx="160">
                  <c:v>2000</c:v>
                </c:pt>
                <c:pt idx="161">
                  <c:v>2000.25</c:v>
                </c:pt>
                <c:pt idx="162">
                  <c:v>2000.5</c:v>
                </c:pt>
                <c:pt idx="163">
                  <c:v>2000.75</c:v>
                </c:pt>
                <c:pt idx="164">
                  <c:v>2001</c:v>
                </c:pt>
                <c:pt idx="165">
                  <c:v>2001.25</c:v>
                </c:pt>
                <c:pt idx="166">
                  <c:v>2001.5</c:v>
                </c:pt>
                <c:pt idx="167">
                  <c:v>2001.75</c:v>
                </c:pt>
                <c:pt idx="168">
                  <c:v>2002</c:v>
                </c:pt>
                <c:pt idx="169">
                  <c:v>2002.25</c:v>
                </c:pt>
                <c:pt idx="170">
                  <c:v>2002.5</c:v>
                </c:pt>
                <c:pt idx="171">
                  <c:v>2002.75</c:v>
                </c:pt>
                <c:pt idx="172">
                  <c:v>2003</c:v>
                </c:pt>
                <c:pt idx="173">
                  <c:v>2003.25</c:v>
                </c:pt>
                <c:pt idx="174">
                  <c:v>2003.5</c:v>
                </c:pt>
                <c:pt idx="175">
                  <c:v>2003.75</c:v>
                </c:pt>
                <c:pt idx="176">
                  <c:v>2004</c:v>
                </c:pt>
                <c:pt idx="177">
                  <c:v>2004.25</c:v>
                </c:pt>
                <c:pt idx="178">
                  <c:v>2004.5</c:v>
                </c:pt>
                <c:pt idx="179">
                  <c:v>2004.75</c:v>
                </c:pt>
                <c:pt idx="180">
                  <c:v>2005</c:v>
                </c:pt>
                <c:pt idx="181">
                  <c:v>2005.25</c:v>
                </c:pt>
                <c:pt idx="182">
                  <c:v>2005.5</c:v>
                </c:pt>
                <c:pt idx="183">
                  <c:v>2005.75</c:v>
                </c:pt>
                <c:pt idx="184">
                  <c:v>2006</c:v>
                </c:pt>
                <c:pt idx="185">
                  <c:v>2006.25</c:v>
                </c:pt>
                <c:pt idx="186">
                  <c:v>2006.5</c:v>
                </c:pt>
                <c:pt idx="187">
                  <c:v>2006.75</c:v>
                </c:pt>
                <c:pt idx="188">
                  <c:v>2007</c:v>
                </c:pt>
                <c:pt idx="189">
                  <c:v>2007.25</c:v>
                </c:pt>
                <c:pt idx="190">
                  <c:v>2007.5</c:v>
                </c:pt>
                <c:pt idx="191">
                  <c:v>2007.75</c:v>
                </c:pt>
                <c:pt idx="192">
                  <c:v>2008</c:v>
                </c:pt>
                <c:pt idx="193">
                  <c:v>2008.25</c:v>
                </c:pt>
                <c:pt idx="194">
                  <c:v>2008.5</c:v>
                </c:pt>
                <c:pt idx="195">
                  <c:v>2008.75</c:v>
                </c:pt>
                <c:pt idx="196">
                  <c:v>2009</c:v>
                </c:pt>
                <c:pt idx="197">
                  <c:v>2009.25</c:v>
                </c:pt>
                <c:pt idx="198">
                  <c:v>2009.5</c:v>
                </c:pt>
                <c:pt idx="199">
                  <c:v>2009.75</c:v>
                </c:pt>
                <c:pt idx="200">
                  <c:v>2010</c:v>
                </c:pt>
                <c:pt idx="201">
                  <c:v>2010.25</c:v>
                </c:pt>
                <c:pt idx="202">
                  <c:v>2010.5</c:v>
                </c:pt>
                <c:pt idx="203">
                  <c:v>2010.75</c:v>
                </c:pt>
                <c:pt idx="204">
                  <c:v>2011</c:v>
                </c:pt>
                <c:pt idx="205">
                  <c:v>2011.25</c:v>
                </c:pt>
                <c:pt idx="206">
                  <c:v>2011.5</c:v>
                </c:pt>
                <c:pt idx="207">
                  <c:v>2011.75</c:v>
                </c:pt>
                <c:pt idx="208">
                  <c:v>2012</c:v>
                </c:pt>
                <c:pt idx="209">
                  <c:v>2012.25</c:v>
                </c:pt>
                <c:pt idx="210">
                  <c:v>2012.5</c:v>
                </c:pt>
                <c:pt idx="211">
                  <c:v>2012.75</c:v>
                </c:pt>
              </c:numCache>
            </c:numRef>
          </c:xVal>
          <c:yVal>
            <c:numRef>
              <c:f>Sheet1!$D$8:$D$219</c:f>
              <c:numCache>
                <c:formatCode>0.0</c:formatCode>
                <c:ptCount val="212"/>
                <c:pt idx="0">
                  <c:v>100</c:v>
                </c:pt>
                <c:pt idx="1">
                  <c:v>99.848197343453336</c:v>
                </c:pt>
                <c:pt idx="2">
                  <c:v>100.37950664136621</c:v>
                </c:pt>
                <c:pt idx="3">
                  <c:v>99.373814041745746</c:v>
                </c:pt>
                <c:pt idx="4">
                  <c:v>100.1897533206831</c:v>
                </c:pt>
                <c:pt idx="5">
                  <c:v>102.2770398481974</c:v>
                </c:pt>
                <c:pt idx="6">
                  <c:v>104.26944971537</c:v>
                </c:pt>
                <c:pt idx="7">
                  <c:v>106.7552182163188</c:v>
                </c:pt>
                <c:pt idx="8">
                  <c:v>109.31688804554079</c:v>
                </c:pt>
                <c:pt idx="9">
                  <c:v>110.6641366223909</c:v>
                </c:pt>
                <c:pt idx="10">
                  <c:v>111.95445920303609</c:v>
                </c:pt>
                <c:pt idx="11">
                  <c:v>112.58064516129031</c:v>
                </c:pt>
                <c:pt idx="12">
                  <c:v>114.3263757115749</c:v>
                </c:pt>
                <c:pt idx="13">
                  <c:v>115.9772296015181</c:v>
                </c:pt>
                <c:pt idx="14">
                  <c:v>118.38709677419359</c:v>
                </c:pt>
                <c:pt idx="15">
                  <c:v>120.2087286527514</c:v>
                </c:pt>
                <c:pt idx="16">
                  <c:v>123.2637571157495</c:v>
                </c:pt>
                <c:pt idx="17">
                  <c:v>125.0284629981025</c:v>
                </c:pt>
                <c:pt idx="18">
                  <c:v>127.2296015180266</c:v>
                </c:pt>
                <c:pt idx="19">
                  <c:v>128.19734345351051</c:v>
                </c:pt>
                <c:pt idx="20">
                  <c:v>132.01138519924089</c:v>
                </c:pt>
                <c:pt idx="21">
                  <c:v>134.36432637571161</c:v>
                </c:pt>
                <c:pt idx="22">
                  <c:v>137.6091081593928</c:v>
                </c:pt>
                <c:pt idx="23">
                  <c:v>141.84060721062619</c:v>
                </c:pt>
                <c:pt idx="24">
                  <c:v>146.26185958254271</c:v>
                </c:pt>
                <c:pt idx="25">
                  <c:v>147.98861480075911</c:v>
                </c:pt>
                <c:pt idx="26">
                  <c:v>150.4933586337761</c:v>
                </c:pt>
                <c:pt idx="27">
                  <c:v>153.11195445920299</c:v>
                </c:pt>
                <c:pt idx="28">
                  <c:v>155.18026565464891</c:v>
                </c:pt>
                <c:pt idx="29">
                  <c:v>156.0341555977229</c:v>
                </c:pt>
                <c:pt idx="30">
                  <c:v>158.8235294117647</c:v>
                </c:pt>
                <c:pt idx="31">
                  <c:v>161.8026565464896</c:v>
                </c:pt>
                <c:pt idx="32">
                  <c:v>166.94497153700189</c:v>
                </c:pt>
                <c:pt idx="33">
                  <c:v>171.5559772296015</c:v>
                </c:pt>
                <c:pt idx="34">
                  <c:v>174.44022770398479</c:v>
                </c:pt>
                <c:pt idx="35">
                  <c:v>177.64705882352939</c:v>
                </c:pt>
                <c:pt idx="36">
                  <c:v>182.33396584440229</c:v>
                </c:pt>
                <c:pt idx="37">
                  <c:v>185.21821631878561</c:v>
                </c:pt>
                <c:pt idx="38">
                  <c:v>189.05123339658451</c:v>
                </c:pt>
                <c:pt idx="39">
                  <c:v>190.60721062618589</c:v>
                </c:pt>
                <c:pt idx="40">
                  <c:v>192.9981024667932</c:v>
                </c:pt>
                <c:pt idx="41">
                  <c:v>196.0341555977229</c:v>
                </c:pt>
                <c:pt idx="42">
                  <c:v>199.3358633776092</c:v>
                </c:pt>
                <c:pt idx="43">
                  <c:v>199.75332068311201</c:v>
                </c:pt>
                <c:pt idx="44">
                  <c:v>208.3681214421253</c:v>
                </c:pt>
                <c:pt idx="45">
                  <c:v>212.29601518026561</c:v>
                </c:pt>
                <c:pt idx="46">
                  <c:v>216.14800759013281</c:v>
                </c:pt>
                <c:pt idx="47">
                  <c:v>218.48197343453509</c:v>
                </c:pt>
                <c:pt idx="48">
                  <c:v>225.82542694497161</c:v>
                </c:pt>
                <c:pt idx="49">
                  <c:v>232.56166982922201</c:v>
                </c:pt>
                <c:pt idx="50">
                  <c:v>237.0588235294118</c:v>
                </c:pt>
                <c:pt idx="51">
                  <c:v>244.1366223908918</c:v>
                </c:pt>
                <c:pt idx="52">
                  <c:v>253.33965844402269</c:v>
                </c:pt>
                <c:pt idx="53">
                  <c:v>260.24667931688799</c:v>
                </c:pt>
                <c:pt idx="54">
                  <c:v>263.88994307400401</c:v>
                </c:pt>
                <c:pt idx="55">
                  <c:v>271.68880455407958</c:v>
                </c:pt>
                <c:pt idx="56">
                  <c:v>274.47817836812072</c:v>
                </c:pt>
                <c:pt idx="57">
                  <c:v>281.74573055028401</c:v>
                </c:pt>
                <c:pt idx="58">
                  <c:v>287.22960151802658</c:v>
                </c:pt>
                <c:pt idx="59">
                  <c:v>294.64895635673622</c:v>
                </c:pt>
                <c:pt idx="60">
                  <c:v>297.79886148007591</c:v>
                </c:pt>
                <c:pt idx="61">
                  <c:v>304.55407969639481</c:v>
                </c:pt>
                <c:pt idx="62">
                  <c:v>315.44592030360542</c:v>
                </c:pt>
                <c:pt idx="63">
                  <c:v>325.21821631878561</c:v>
                </c:pt>
                <c:pt idx="64">
                  <c:v>336.22390891840541</c:v>
                </c:pt>
                <c:pt idx="65">
                  <c:v>342.35294117647061</c:v>
                </c:pt>
                <c:pt idx="66">
                  <c:v>348.70967741935499</c:v>
                </c:pt>
                <c:pt idx="67">
                  <c:v>357.59013282732451</c:v>
                </c:pt>
                <c:pt idx="68">
                  <c:v>367.83681214421222</c:v>
                </c:pt>
                <c:pt idx="69">
                  <c:v>380.4933586337761</c:v>
                </c:pt>
                <c:pt idx="70">
                  <c:v>392.03036053130933</c:v>
                </c:pt>
                <c:pt idx="71">
                  <c:v>400.531309297912</c:v>
                </c:pt>
                <c:pt idx="72">
                  <c:v>407.79886148007591</c:v>
                </c:pt>
                <c:pt idx="73">
                  <c:v>431.63187855787402</c:v>
                </c:pt>
                <c:pt idx="74">
                  <c:v>443.11195445920231</c:v>
                </c:pt>
                <c:pt idx="75">
                  <c:v>458.44402277039848</c:v>
                </c:pt>
                <c:pt idx="76">
                  <c:v>467.41935483870958</c:v>
                </c:pt>
                <c:pt idx="77">
                  <c:v>479.39278937381408</c:v>
                </c:pt>
                <c:pt idx="78">
                  <c:v>493.3017077798861</c:v>
                </c:pt>
                <c:pt idx="79">
                  <c:v>504.62998102466798</c:v>
                </c:pt>
                <c:pt idx="80">
                  <c:v>516.90702087286445</c:v>
                </c:pt>
                <c:pt idx="81">
                  <c:v>517.64705882352825</c:v>
                </c:pt>
                <c:pt idx="82">
                  <c:v>528.50094876660353</c:v>
                </c:pt>
                <c:pt idx="83">
                  <c:v>553.18785578747634</c:v>
                </c:pt>
                <c:pt idx="84">
                  <c:v>579.01328273244781</c:v>
                </c:pt>
                <c:pt idx="85">
                  <c:v>585.25616698292117</c:v>
                </c:pt>
                <c:pt idx="86">
                  <c:v>602.84629981024523</c:v>
                </c:pt>
                <c:pt idx="87">
                  <c:v>606.20493358633803</c:v>
                </c:pt>
                <c:pt idx="88">
                  <c:v>604.34535104364329</c:v>
                </c:pt>
                <c:pt idx="89">
                  <c:v>614.97153700189756</c:v>
                </c:pt>
                <c:pt idx="90">
                  <c:v>621.32827324478183</c:v>
                </c:pt>
                <c:pt idx="91">
                  <c:v>628.55787476280841</c:v>
                </c:pt>
                <c:pt idx="92">
                  <c:v>641.55597722960158</c:v>
                </c:pt>
                <c:pt idx="93">
                  <c:v>660.75901328273244</c:v>
                </c:pt>
                <c:pt idx="94">
                  <c:v>680.66413662239097</c:v>
                </c:pt>
                <c:pt idx="95">
                  <c:v>699.82922201138445</c:v>
                </c:pt>
                <c:pt idx="96">
                  <c:v>722.4667931688806</c:v>
                </c:pt>
                <c:pt idx="97">
                  <c:v>741.23339658444024</c:v>
                </c:pt>
                <c:pt idx="98">
                  <c:v>754.45920303605317</c:v>
                </c:pt>
                <c:pt idx="99">
                  <c:v>765.46489563567366</c:v>
                </c:pt>
                <c:pt idx="100">
                  <c:v>781.25237191650854</c:v>
                </c:pt>
                <c:pt idx="101">
                  <c:v>792.35294117647038</c:v>
                </c:pt>
                <c:pt idx="102">
                  <c:v>808.02656546489538</c:v>
                </c:pt>
                <c:pt idx="103">
                  <c:v>819.48766603415538</c:v>
                </c:pt>
                <c:pt idx="104">
                  <c:v>831.57495256166999</c:v>
                </c:pt>
                <c:pt idx="105">
                  <c:v>839.3168880455404</c:v>
                </c:pt>
                <c:pt idx="106">
                  <c:v>852.23908918406039</c:v>
                </c:pt>
                <c:pt idx="107">
                  <c:v>862.10626185958256</c:v>
                </c:pt>
                <c:pt idx="108">
                  <c:v>874.97153700189767</c:v>
                </c:pt>
                <c:pt idx="109">
                  <c:v>889.3168880455404</c:v>
                </c:pt>
                <c:pt idx="110">
                  <c:v>904.07969639468695</c:v>
                </c:pt>
                <c:pt idx="111">
                  <c:v>926.58444022770402</c:v>
                </c:pt>
                <c:pt idx="112">
                  <c:v>939.01328273244803</c:v>
                </c:pt>
                <c:pt idx="113">
                  <c:v>960.01897533206852</c:v>
                </c:pt>
                <c:pt idx="114">
                  <c:v>975.86337760910817</c:v>
                </c:pt>
                <c:pt idx="115">
                  <c:v>996.39468690702085</c:v>
                </c:pt>
                <c:pt idx="116">
                  <c:v>1017.134724857685</c:v>
                </c:pt>
                <c:pt idx="117">
                  <c:v>1034.83870967742</c:v>
                </c:pt>
                <c:pt idx="118">
                  <c:v>1049.88614800759</c:v>
                </c:pt>
                <c:pt idx="119">
                  <c:v>1059.1461100569261</c:v>
                </c:pt>
                <c:pt idx="120">
                  <c:v>1083.130929791271</c:v>
                </c:pt>
                <c:pt idx="121">
                  <c:v>1100.0759013282729</c:v>
                </c:pt>
                <c:pt idx="122">
                  <c:v>1110.1707779886151</c:v>
                </c:pt>
                <c:pt idx="123">
                  <c:v>1109.297912713472</c:v>
                </c:pt>
                <c:pt idx="124">
                  <c:v>1115.7874762808351</c:v>
                </c:pt>
                <c:pt idx="125">
                  <c:v>1131.309297912713</c:v>
                </c:pt>
                <c:pt idx="126">
                  <c:v>1144.9146110056929</c:v>
                </c:pt>
                <c:pt idx="127">
                  <c:v>1156.0721062618591</c:v>
                </c:pt>
                <c:pt idx="128">
                  <c:v>1174.705882352941</c:v>
                </c:pt>
                <c:pt idx="129">
                  <c:v>1194.5351043643259</c:v>
                </c:pt>
                <c:pt idx="130">
                  <c:v>1212.4667931688809</c:v>
                </c:pt>
                <c:pt idx="131">
                  <c:v>1232.1821631878561</c:v>
                </c:pt>
                <c:pt idx="132">
                  <c:v>1241.8406072106261</c:v>
                </c:pt>
                <c:pt idx="133">
                  <c:v>1256.6793168880449</c:v>
                </c:pt>
                <c:pt idx="134">
                  <c:v>1269.127134724858</c:v>
                </c:pt>
                <c:pt idx="135">
                  <c:v>1292.9411764705881</c:v>
                </c:pt>
                <c:pt idx="136">
                  <c:v>1312.3908918406071</c:v>
                </c:pt>
                <c:pt idx="137">
                  <c:v>1336.6793168880449</c:v>
                </c:pt>
                <c:pt idx="138">
                  <c:v>1353.282732447818</c:v>
                </c:pt>
                <c:pt idx="139">
                  <c:v>1375.370018975332</c:v>
                </c:pt>
                <c:pt idx="140">
                  <c:v>1386.6603415559771</c:v>
                </c:pt>
                <c:pt idx="141">
                  <c:v>1395.7874762808351</c:v>
                </c:pt>
                <c:pt idx="142">
                  <c:v>1414.1366223908919</c:v>
                </c:pt>
                <c:pt idx="143">
                  <c:v>1431.214421252371</c:v>
                </c:pt>
                <c:pt idx="144">
                  <c:v>1449.3738140417461</c:v>
                </c:pt>
                <c:pt idx="145">
                  <c:v>1480.0759013282729</c:v>
                </c:pt>
                <c:pt idx="146">
                  <c:v>1497.666034155598</c:v>
                </c:pt>
                <c:pt idx="147">
                  <c:v>1522.3908918406071</c:v>
                </c:pt>
                <c:pt idx="148">
                  <c:v>1544.022770398482</c:v>
                </c:pt>
                <c:pt idx="149">
                  <c:v>1570.550284629981</c:v>
                </c:pt>
                <c:pt idx="150">
                  <c:v>1595.8064516129029</c:v>
                </c:pt>
                <c:pt idx="151">
                  <c:v>1613.984819734346</c:v>
                </c:pt>
                <c:pt idx="152">
                  <c:v>1631.9924098671729</c:v>
                </c:pt>
                <c:pt idx="153">
                  <c:v>1650.588235294118</c:v>
                </c:pt>
                <c:pt idx="154">
                  <c:v>1678.7855787476301</c:v>
                </c:pt>
                <c:pt idx="155">
                  <c:v>1712.9981024667929</c:v>
                </c:pt>
                <c:pt idx="156">
                  <c:v>1735.977229601518</c:v>
                </c:pt>
                <c:pt idx="157">
                  <c:v>1755.7115749525619</c:v>
                </c:pt>
                <c:pt idx="158">
                  <c:v>1784.6489563567361</c:v>
                </c:pt>
                <c:pt idx="159">
                  <c:v>1823.0929791271351</c:v>
                </c:pt>
                <c:pt idx="160">
                  <c:v>1842.4098671726761</c:v>
                </c:pt>
                <c:pt idx="161">
                  <c:v>1887.874762808349</c:v>
                </c:pt>
                <c:pt idx="162">
                  <c:v>1900.8538899430739</c:v>
                </c:pt>
                <c:pt idx="163">
                  <c:v>1922.1631878557871</c:v>
                </c:pt>
                <c:pt idx="164">
                  <c:v>1928.861480075901</c:v>
                </c:pt>
                <c:pt idx="165">
                  <c:v>1954.705882352941</c:v>
                </c:pt>
                <c:pt idx="166">
                  <c:v>1955.445920303606</c:v>
                </c:pt>
                <c:pt idx="167">
                  <c:v>1968.330170777989</c:v>
                </c:pt>
                <c:pt idx="168">
                  <c:v>1992.163187855788</c:v>
                </c:pt>
                <c:pt idx="169">
                  <c:v>2011.7457305502851</c:v>
                </c:pt>
                <c:pt idx="170">
                  <c:v>2030.683111954459</c:v>
                </c:pt>
                <c:pt idx="171">
                  <c:v>2043.0550284629981</c:v>
                </c:pt>
                <c:pt idx="172">
                  <c:v>2065.9203036053132</c:v>
                </c:pt>
                <c:pt idx="173">
                  <c:v>2089.4876660341561</c:v>
                </c:pt>
                <c:pt idx="174">
                  <c:v>2135.6925996204941</c:v>
                </c:pt>
                <c:pt idx="175">
                  <c:v>2165.9962049335868</c:v>
                </c:pt>
                <c:pt idx="176">
                  <c:v>2199.2220113851999</c:v>
                </c:pt>
                <c:pt idx="177">
                  <c:v>2232.049335863378</c:v>
                </c:pt>
                <c:pt idx="178">
                  <c:v>2264.9525616698288</c:v>
                </c:pt>
                <c:pt idx="179">
                  <c:v>2300.550284629981</c:v>
                </c:pt>
                <c:pt idx="180">
                  <c:v>2345.6925996204932</c:v>
                </c:pt>
                <c:pt idx="181">
                  <c:v>2371.9165085389</c:v>
                </c:pt>
                <c:pt idx="182">
                  <c:v>2415.2941176470599</c:v>
                </c:pt>
                <c:pt idx="183">
                  <c:v>2448.0834914611</c:v>
                </c:pt>
                <c:pt idx="184">
                  <c:v>2497.4193548387102</c:v>
                </c:pt>
                <c:pt idx="185">
                  <c:v>2529.4876660341561</c:v>
                </c:pt>
                <c:pt idx="186">
                  <c:v>2548.9184060721068</c:v>
                </c:pt>
                <c:pt idx="187">
                  <c:v>2577.6470588235302</c:v>
                </c:pt>
                <c:pt idx="188">
                  <c:v>2610.7210626185961</c:v>
                </c:pt>
                <c:pt idx="189">
                  <c:v>2652.1442125237199</c:v>
                </c:pt>
                <c:pt idx="190">
                  <c:v>2680.4933586337761</c:v>
                </c:pt>
                <c:pt idx="191">
                  <c:v>2704.5920303605321</c:v>
                </c:pt>
                <c:pt idx="192">
                  <c:v>2708.5199240986722</c:v>
                </c:pt>
                <c:pt idx="193">
                  <c:v>2735.3889943074</c:v>
                </c:pt>
                <c:pt idx="194">
                  <c:v>2731.5180265654649</c:v>
                </c:pt>
                <c:pt idx="195">
                  <c:v>2672.049335863378</c:v>
                </c:pt>
                <c:pt idx="196">
                  <c:v>2642.011385199241</c:v>
                </c:pt>
                <c:pt idx="197">
                  <c:v>2634.8007590132829</c:v>
                </c:pt>
                <c:pt idx="198">
                  <c:v>2647.4762808349151</c:v>
                </c:pt>
                <c:pt idx="199">
                  <c:v>2681.8975332068312</c:v>
                </c:pt>
                <c:pt idx="200">
                  <c:v>2707.8368121442131</c:v>
                </c:pt>
                <c:pt idx="201">
                  <c:v>2735.0094876660341</c:v>
                </c:pt>
                <c:pt idx="202">
                  <c:v>2765.84440227704</c:v>
                </c:pt>
                <c:pt idx="203">
                  <c:v>2796.1859582542702</c:v>
                </c:pt>
                <c:pt idx="204">
                  <c:v>2811.1764705882351</c:v>
                </c:pt>
                <c:pt idx="205">
                  <c:v>2846.9829222011399</c:v>
                </c:pt>
                <c:pt idx="206">
                  <c:v>2877.2675521821639</c:v>
                </c:pt>
                <c:pt idx="207">
                  <c:v>2907.210626185959</c:v>
                </c:pt>
                <c:pt idx="208">
                  <c:v>2937.0588235294122</c:v>
                </c:pt>
                <c:pt idx="209">
                  <c:v>2957.4193548387102</c:v>
                </c:pt>
                <c:pt idx="210">
                  <c:v>3000.1897533206829</c:v>
                </c:pt>
                <c:pt idx="211">
                  <c:v>3007.8178368121448</c:v>
                </c:pt>
              </c:numCache>
            </c:numRef>
          </c:yVal>
          <c:smooth val="0"/>
          <c:extLst>
            <c:ext xmlns:c16="http://schemas.microsoft.com/office/drawing/2014/chart" uri="{C3380CC4-5D6E-409C-BE32-E72D297353CC}">
              <c16:uniqueId val="{00000001-5627-4529-9656-C9395EA15556}"/>
            </c:ext>
          </c:extLst>
        </c:ser>
        <c:ser>
          <c:idx val="2"/>
          <c:order val="2"/>
          <c:tx>
            <c:strRef>
              <c:f>Sheet1!$E$7</c:f>
              <c:strCache>
                <c:ptCount val="1"/>
                <c:pt idx="0">
                  <c:v>Velocity</c:v>
                </c:pt>
              </c:strCache>
            </c:strRef>
          </c:tx>
          <c:spPr>
            <a:ln w="47625">
              <a:solidFill>
                <a:srgbClr val="00CC00"/>
              </a:solidFill>
            </a:ln>
          </c:spPr>
          <c:marker>
            <c:symbol val="none"/>
          </c:marker>
          <c:xVal>
            <c:numRef>
              <c:f>Sheet1!$B$8:$B$219</c:f>
              <c:numCache>
                <c:formatCode>0.00</c:formatCode>
                <c:ptCount val="212"/>
                <c:pt idx="0">
                  <c:v>1960</c:v>
                </c:pt>
                <c:pt idx="1">
                  <c:v>1960.25</c:v>
                </c:pt>
                <c:pt idx="2">
                  <c:v>1960.5</c:v>
                </c:pt>
                <c:pt idx="3">
                  <c:v>1960.75</c:v>
                </c:pt>
                <c:pt idx="4">
                  <c:v>1961</c:v>
                </c:pt>
                <c:pt idx="5">
                  <c:v>1961.25</c:v>
                </c:pt>
                <c:pt idx="6">
                  <c:v>1961.5</c:v>
                </c:pt>
                <c:pt idx="7">
                  <c:v>1961.75</c:v>
                </c:pt>
                <c:pt idx="8">
                  <c:v>1962</c:v>
                </c:pt>
                <c:pt idx="9">
                  <c:v>1962.25</c:v>
                </c:pt>
                <c:pt idx="10">
                  <c:v>1962.5</c:v>
                </c:pt>
                <c:pt idx="11">
                  <c:v>1962.75</c:v>
                </c:pt>
                <c:pt idx="12">
                  <c:v>1963</c:v>
                </c:pt>
                <c:pt idx="13">
                  <c:v>1963.25</c:v>
                </c:pt>
                <c:pt idx="14">
                  <c:v>1963.5</c:v>
                </c:pt>
                <c:pt idx="15">
                  <c:v>1963.75</c:v>
                </c:pt>
                <c:pt idx="16">
                  <c:v>1964</c:v>
                </c:pt>
                <c:pt idx="17">
                  <c:v>1964.25</c:v>
                </c:pt>
                <c:pt idx="18">
                  <c:v>1964.5</c:v>
                </c:pt>
                <c:pt idx="19">
                  <c:v>1964.75</c:v>
                </c:pt>
                <c:pt idx="20">
                  <c:v>1965</c:v>
                </c:pt>
                <c:pt idx="21">
                  <c:v>1965.25</c:v>
                </c:pt>
                <c:pt idx="22">
                  <c:v>1965.5</c:v>
                </c:pt>
                <c:pt idx="23">
                  <c:v>1965.75</c:v>
                </c:pt>
                <c:pt idx="24">
                  <c:v>1966</c:v>
                </c:pt>
                <c:pt idx="25">
                  <c:v>1966.25</c:v>
                </c:pt>
                <c:pt idx="26">
                  <c:v>1966.5</c:v>
                </c:pt>
                <c:pt idx="27">
                  <c:v>1966.75</c:v>
                </c:pt>
                <c:pt idx="28">
                  <c:v>1967</c:v>
                </c:pt>
                <c:pt idx="29">
                  <c:v>1967.25</c:v>
                </c:pt>
                <c:pt idx="30">
                  <c:v>1967.5</c:v>
                </c:pt>
                <c:pt idx="31">
                  <c:v>1967.75</c:v>
                </c:pt>
                <c:pt idx="32">
                  <c:v>1968</c:v>
                </c:pt>
                <c:pt idx="33">
                  <c:v>1968.25</c:v>
                </c:pt>
                <c:pt idx="34">
                  <c:v>1968.5</c:v>
                </c:pt>
                <c:pt idx="35">
                  <c:v>1968.75</c:v>
                </c:pt>
                <c:pt idx="36">
                  <c:v>1969</c:v>
                </c:pt>
                <c:pt idx="37">
                  <c:v>1969.25</c:v>
                </c:pt>
                <c:pt idx="38">
                  <c:v>1969.5</c:v>
                </c:pt>
                <c:pt idx="39">
                  <c:v>1969.75</c:v>
                </c:pt>
                <c:pt idx="40">
                  <c:v>1970</c:v>
                </c:pt>
                <c:pt idx="41">
                  <c:v>1970.25</c:v>
                </c:pt>
                <c:pt idx="42">
                  <c:v>1970.5</c:v>
                </c:pt>
                <c:pt idx="43">
                  <c:v>1970.75</c:v>
                </c:pt>
                <c:pt idx="44">
                  <c:v>1971</c:v>
                </c:pt>
                <c:pt idx="45">
                  <c:v>1971.25</c:v>
                </c:pt>
                <c:pt idx="46">
                  <c:v>1971.5</c:v>
                </c:pt>
                <c:pt idx="47">
                  <c:v>1971.75</c:v>
                </c:pt>
                <c:pt idx="48">
                  <c:v>1972</c:v>
                </c:pt>
                <c:pt idx="49">
                  <c:v>1972.25</c:v>
                </c:pt>
                <c:pt idx="50">
                  <c:v>1972.5</c:v>
                </c:pt>
                <c:pt idx="51">
                  <c:v>1972.75</c:v>
                </c:pt>
                <c:pt idx="52">
                  <c:v>1973</c:v>
                </c:pt>
                <c:pt idx="53">
                  <c:v>1973.25</c:v>
                </c:pt>
                <c:pt idx="54">
                  <c:v>1973.5</c:v>
                </c:pt>
                <c:pt idx="55">
                  <c:v>1973.75</c:v>
                </c:pt>
                <c:pt idx="56">
                  <c:v>1974</c:v>
                </c:pt>
                <c:pt idx="57">
                  <c:v>1974.25</c:v>
                </c:pt>
                <c:pt idx="58">
                  <c:v>1974.5</c:v>
                </c:pt>
                <c:pt idx="59">
                  <c:v>1974.75</c:v>
                </c:pt>
                <c:pt idx="60">
                  <c:v>1975</c:v>
                </c:pt>
                <c:pt idx="61">
                  <c:v>1975.25</c:v>
                </c:pt>
                <c:pt idx="62">
                  <c:v>1975.5</c:v>
                </c:pt>
                <c:pt idx="63">
                  <c:v>1975.75</c:v>
                </c:pt>
                <c:pt idx="64">
                  <c:v>1976</c:v>
                </c:pt>
                <c:pt idx="65">
                  <c:v>1976.25</c:v>
                </c:pt>
                <c:pt idx="66">
                  <c:v>1976.5</c:v>
                </c:pt>
                <c:pt idx="67">
                  <c:v>1976.75</c:v>
                </c:pt>
                <c:pt idx="68">
                  <c:v>1977</c:v>
                </c:pt>
                <c:pt idx="69">
                  <c:v>1977.25</c:v>
                </c:pt>
                <c:pt idx="70">
                  <c:v>1977.5</c:v>
                </c:pt>
                <c:pt idx="71">
                  <c:v>1977.75</c:v>
                </c:pt>
                <c:pt idx="72">
                  <c:v>1978</c:v>
                </c:pt>
                <c:pt idx="73">
                  <c:v>1978.25</c:v>
                </c:pt>
                <c:pt idx="74">
                  <c:v>1978.5</c:v>
                </c:pt>
                <c:pt idx="75">
                  <c:v>1978.75</c:v>
                </c:pt>
                <c:pt idx="76">
                  <c:v>1979</c:v>
                </c:pt>
                <c:pt idx="77">
                  <c:v>1979.25</c:v>
                </c:pt>
                <c:pt idx="78">
                  <c:v>1979.5</c:v>
                </c:pt>
                <c:pt idx="79">
                  <c:v>1979.75</c:v>
                </c:pt>
                <c:pt idx="80">
                  <c:v>1980</c:v>
                </c:pt>
                <c:pt idx="81">
                  <c:v>1980.25</c:v>
                </c:pt>
                <c:pt idx="82">
                  <c:v>1980.5</c:v>
                </c:pt>
                <c:pt idx="83">
                  <c:v>1980.75</c:v>
                </c:pt>
                <c:pt idx="84">
                  <c:v>1981</c:v>
                </c:pt>
                <c:pt idx="85">
                  <c:v>1981.25</c:v>
                </c:pt>
                <c:pt idx="86">
                  <c:v>1981.5</c:v>
                </c:pt>
                <c:pt idx="87">
                  <c:v>1981.75</c:v>
                </c:pt>
                <c:pt idx="88">
                  <c:v>1982</c:v>
                </c:pt>
                <c:pt idx="89">
                  <c:v>1982.25</c:v>
                </c:pt>
                <c:pt idx="90">
                  <c:v>1982.5</c:v>
                </c:pt>
                <c:pt idx="91">
                  <c:v>1982.75</c:v>
                </c:pt>
                <c:pt idx="92">
                  <c:v>1983</c:v>
                </c:pt>
                <c:pt idx="93">
                  <c:v>1983.25</c:v>
                </c:pt>
                <c:pt idx="94">
                  <c:v>1983.5</c:v>
                </c:pt>
                <c:pt idx="95">
                  <c:v>1983.75</c:v>
                </c:pt>
                <c:pt idx="96">
                  <c:v>1984</c:v>
                </c:pt>
                <c:pt idx="97">
                  <c:v>1984.25</c:v>
                </c:pt>
                <c:pt idx="98">
                  <c:v>1984.5</c:v>
                </c:pt>
                <c:pt idx="99">
                  <c:v>1984.75</c:v>
                </c:pt>
                <c:pt idx="100">
                  <c:v>1985</c:v>
                </c:pt>
                <c:pt idx="101">
                  <c:v>1985.25</c:v>
                </c:pt>
                <c:pt idx="102">
                  <c:v>1985.5</c:v>
                </c:pt>
                <c:pt idx="103">
                  <c:v>1985.75</c:v>
                </c:pt>
                <c:pt idx="104">
                  <c:v>1986</c:v>
                </c:pt>
                <c:pt idx="105">
                  <c:v>1986.25</c:v>
                </c:pt>
                <c:pt idx="106">
                  <c:v>1986.5</c:v>
                </c:pt>
                <c:pt idx="107">
                  <c:v>1986.75</c:v>
                </c:pt>
                <c:pt idx="108">
                  <c:v>1987</c:v>
                </c:pt>
                <c:pt idx="109">
                  <c:v>1987.25</c:v>
                </c:pt>
                <c:pt idx="110">
                  <c:v>1987.5</c:v>
                </c:pt>
                <c:pt idx="111">
                  <c:v>1987.75</c:v>
                </c:pt>
                <c:pt idx="112">
                  <c:v>1988</c:v>
                </c:pt>
                <c:pt idx="113">
                  <c:v>1988.25</c:v>
                </c:pt>
                <c:pt idx="114">
                  <c:v>1988.5</c:v>
                </c:pt>
                <c:pt idx="115">
                  <c:v>1988.75</c:v>
                </c:pt>
                <c:pt idx="116">
                  <c:v>1989</c:v>
                </c:pt>
                <c:pt idx="117">
                  <c:v>1989.25</c:v>
                </c:pt>
                <c:pt idx="118">
                  <c:v>1989.5</c:v>
                </c:pt>
                <c:pt idx="119">
                  <c:v>1989.75</c:v>
                </c:pt>
                <c:pt idx="120">
                  <c:v>1990</c:v>
                </c:pt>
                <c:pt idx="121">
                  <c:v>1990.25</c:v>
                </c:pt>
                <c:pt idx="122">
                  <c:v>1990.5</c:v>
                </c:pt>
                <c:pt idx="123">
                  <c:v>1990.75</c:v>
                </c:pt>
                <c:pt idx="124">
                  <c:v>1991</c:v>
                </c:pt>
                <c:pt idx="125">
                  <c:v>1991.25</c:v>
                </c:pt>
                <c:pt idx="126">
                  <c:v>1991.5</c:v>
                </c:pt>
                <c:pt idx="127">
                  <c:v>1991.75</c:v>
                </c:pt>
                <c:pt idx="128">
                  <c:v>1992</c:v>
                </c:pt>
                <c:pt idx="129">
                  <c:v>1992.25</c:v>
                </c:pt>
                <c:pt idx="130">
                  <c:v>1992.5</c:v>
                </c:pt>
                <c:pt idx="131">
                  <c:v>1992.75</c:v>
                </c:pt>
                <c:pt idx="132">
                  <c:v>1993</c:v>
                </c:pt>
                <c:pt idx="133">
                  <c:v>1993.25</c:v>
                </c:pt>
                <c:pt idx="134">
                  <c:v>1993.5</c:v>
                </c:pt>
                <c:pt idx="135">
                  <c:v>1993.75</c:v>
                </c:pt>
                <c:pt idx="136">
                  <c:v>1994</c:v>
                </c:pt>
                <c:pt idx="137">
                  <c:v>1994.25</c:v>
                </c:pt>
                <c:pt idx="138">
                  <c:v>1994.5</c:v>
                </c:pt>
                <c:pt idx="139">
                  <c:v>1994.75</c:v>
                </c:pt>
                <c:pt idx="140">
                  <c:v>1995</c:v>
                </c:pt>
                <c:pt idx="141">
                  <c:v>1995.25</c:v>
                </c:pt>
                <c:pt idx="142">
                  <c:v>1995.5</c:v>
                </c:pt>
                <c:pt idx="143">
                  <c:v>1995.75</c:v>
                </c:pt>
                <c:pt idx="144">
                  <c:v>1996</c:v>
                </c:pt>
                <c:pt idx="145">
                  <c:v>1996.25</c:v>
                </c:pt>
                <c:pt idx="146">
                  <c:v>1996.5</c:v>
                </c:pt>
                <c:pt idx="147">
                  <c:v>1996.75</c:v>
                </c:pt>
                <c:pt idx="148">
                  <c:v>1997</c:v>
                </c:pt>
                <c:pt idx="149">
                  <c:v>1997.25</c:v>
                </c:pt>
                <c:pt idx="150">
                  <c:v>1997.5</c:v>
                </c:pt>
                <c:pt idx="151">
                  <c:v>1997.75</c:v>
                </c:pt>
                <c:pt idx="152">
                  <c:v>1998</c:v>
                </c:pt>
                <c:pt idx="153">
                  <c:v>1998.25</c:v>
                </c:pt>
                <c:pt idx="154">
                  <c:v>1998.5</c:v>
                </c:pt>
                <c:pt idx="155">
                  <c:v>1998.75</c:v>
                </c:pt>
                <c:pt idx="156">
                  <c:v>1999</c:v>
                </c:pt>
                <c:pt idx="157">
                  <c:v>1999.25</c:v>
                </c:pt>
                <c:pt idx="158">
                  <c:v>1999.5</c:v>
                </c:pt>
                <c:pt idx="159">
                  <c:v>1999.75</c:v>
                </c:pt>
                <c:pt idx="160">
                  <c:v>2000</c:v>
                </c:pt>
                <c:pt idx="161">
                  <c:v>2000.25</c:v>
                </c:pt>
                <c:pt idx="162">
                  <c:v>2000.5</c:v>
                </c:pt>
                <c:pt idx="163">
                  <c:v>2000.75</c:v>
                </c:pt>
                <c:pt idx="164">
                  <c:v>2001</c:v>
                </c:pt>
                <c:pt idx="165">
                  <c:v>2001.25</c:v>
                </c:pt>
                <c:pt idx="166">
                  <c:v>2001.5</c:v>
                </c:pt>
                <c:pt idx="167">
                  <c:v>2001.75</c:v>
                </c:pt>
                <c:pt idx="168">
                  <c:v>2002</c:v>
                </c:pt>
                <c:pt idx="169">
                  <c:v>2002.25</c:v>
                </c:pt>
                <c:pt idx="170">
                  <c:v>2002.5</c:v>
                </c:pt>
                <c:pt idx="171">
                  <c:v>2002.75</c:v>
                </c:pt>
                <c:pt idx="172">
                  <c:v>2003</c:v>
                </c:pt>
                <c:pt idx="173">
                  <c:v>2003.25</c:v>
                </c:pt>
                <c:pt idx="174">
                  <c:v>2003.5</c:v>
                </c:pt>
                <c:pt idx="175">
                  <c:v>2003.75</c:v>
                </c:pt>
                <c:pt idx="176">
                  <c:v>2004</c:v>
                </c:pt>
                <c:pt idx="177">
                  <c:v>2004.25</c:v>
                </c:pt>
                <c:pt idx="178">
                  <c:v>2004.5</c:v>
                </c:pt>
                <c:pt idx="179">
                  <c:v>2004.75</c:v>
                </c:pt>
                <c:pt idx="180">
                  <c:v>2005</c:v>
                </c:pt>
                <c:pt idx="181">
                  <c:v>2005.25</c:v>
                </c:pt>
                <c:pt idx="182">
                  <c:v>2005.5</c:v>
                </c:pt>
                <c:pt idx="183">
                  <c:v>2005.75</c:v>
                </c:pt>
                <c:pt idx="184">
                  <c:v>2006</c:v>
                </c:pt>
                <c:pt idx="185">
                  <c:v>2006.25</c:v>
                </c:pt>
                <c:pt idx="186">
                  <c:v>2006.5</c:v>
                </c:pt>
                <c:pt idx="187">
                  <c:v>2006.75</c:v>
                </c:pt>
                <c:pt idx="188">
                  <c:v>2007</c:v>
                </c:pt>
                <c:pt idx="189">
                  <c:v>2007.25</c:v>
                </c:pt>
                <c:pt idx="190">
                  <c:v>2007.5</c:v>
                </c:pt>
                <c:pt idx="191">
                  <c:v>2007.75</c:v>
                </c:pt>
                <c:pt idx="192">
                  <c:v>2008</c:v>
                </c:pt>
                <c:pt idx="193">
                  <c:v>2008.25</c:v>
                </c:pt>
                <c:pt idx="194">
                  <c:v>2008.5</c:v>
                </c:pt>
                <c:pt idx="195">
                  <c:v>2008.75</c:v>
                </c:pt>
                <c:pt idx="196">
                  <c:v>2009</c:v>
                </c:pt>
                <c:pt idx="197">
                  <c:v>2009.25</c:v>
                </c:pt>
                <c:pt idx="198">
                  <c:v>2009.5</c:v>
                </c:pt>
                <c:pt idx="199">
                  <c:v>2009.75</c:v>
                </c:pt>
                <c:pt idx="200">
                  <c:v>2010</c:v>
                </c:pt>
                <c:pt idx="201">
                  <c:v>2010.25</c:v>
                </c:pt>
                <c:pt idx="202">
                  <c:v>2010.5</c:v>
                </c:pt>
                <c:pt idx="203">
                  <c:v>2010.75</c:v>
                </c:pt>
                <c:pt idx="204">
                  <c:v>2011</c:v>
                </c:pt>
                <c:pt idx="205">
                  <c:v>2011.25</c:v>
                </c:pt>
                <c:pt idx="206">
                  <c:v>2011.5</c:v>
                </c:pt>
                <c:pt idx="207">
                  <c:v>2011.75</c:v>
                </c:pt>
                <c:pt idx="208">
                  <c:v>2012</c:v>
                </c:pt>
                <c:pt idx="209">
                  <c:v>2012.25</c:v>
                </c:pt>
                <c:pt idx="210">
                  <c:v>2012.5</c:v>
                </c:pt>
                <c:pt idx="211">
                  <c:v>2012.75</c:v>
                </c:pt>
              </c:numCache>
            </c:numRef>
          </c:xVal>
          <c:yVal>
            <c:numRef>
              <c:f>Sheet1!$E$8:$E$219</c:f>
              <c:numCache>
                <c:formatCode>0.00</c:formatCode>
                <c:ptCount val="212"/>
                <c:pt idx="0">
                  <c:v>100</c:v>
                </c:pt>
                <c:pt idx="1">
                  <c:v>99.052329945166306</c:v>
                </c:pt>
                <c:pt idx="2">
                  <c:v>97.824987385892612</c:v>
                </c:pt>
                <c:pt idx="3">
                  <c:v>95.47429480305388</c:v>
                </c:pt>
                <c:pt idx="4">
                  <c:v>94.614857151084394</c:v>
                </c:pt>
                <c:pt idx="5">
                  <c:v>94.846792308775349</c:v>
                </c:pt>
                <c:pt idx="6">
                  <c:v>95.071076404093446</c:v>
                </c:pt>
                <c:pt idx="7">
                  <c:v>95.672918335476581</c:v>
                </c:pt>
                <c:pt idx="8">
                  <c:v>95.981641561443396</c:v>
                </c:pt>
                <c:pt idx="9">
                  <c:v>95.150770319827558</c:v>
                </c:pt>
                <c:pt idx="10">
                  <c:v>94.786839466969582</c:v>
                </c:pt>
                <c:pt idx="11">
                  <c:v>93.436617698464616</c:v>
                </c:pt>
                <c:pt idx="12">
                  <c:v>92.822202840574562</c:v>
                </c:pt>
                <c:pt idx="13">
                  <c:v>92.158548768218779</c:v>
                </c:pt>
                <c:pt idx="14">
                  <c:v>92.185155908372295</c:v>
                </c:pt>
                <c:pt idx="15">
                  <c:v>91.832090149812913</c:v>
                </c:pt>
                <c:pt idx="16">
                  <c:v>92.62612390056448</c:v>
                </c:pt>
                <c:pt idx="17">
                  <c:v>92.372005682743506</c:v>
                </c:pt>
                <c:pt idx="18">
                  <c:v>91.906848787024174</c:v>
                </c:pt>
                <c:pt idx="19">
                  <c:v>90.762139107759012</c:v>
                </c:pt>
                <c:pt idx="20">
                  <c:v>91.616637451239072</c:v>
                </c:pt>
                <c:pt idx="21">
                  <c:v>91.736284087828693</c:v>
                </c:pt>
                <c:pt idx="22">
                  <c:v>92.140418308026412</c:v>
                </c:pt>
                <c:pt idx="23">
                  <c:v>92.952587480943507</c:v>
                </c:pt>
                <c:pt idx="24">
                  <c:v>94.034475801346332</c:v>
                </c:pt>
                <c:pt idx="25">
                  <c:v>94.011482860456539</c:v>
                </c:pt>
                <c:pt idx="26">
                  <c:v>95.036715061118301</c:v>
                </c:pt>
                <c:pt idx="27">
                  <c:v>95.739042907607171</c:v>
                </c:pt>
                <c:pt idx="28">
                  <c:v>95.473419878565679</c:v>
                </c:pt>
                <c:pt idx="29">
                  <c:v>93.758604459947406</c:v>
                </c:pt>
                <c:pt idx="30">
                  <c:v>92.911453653141706</c:v>
                </c:pt>
                <c:pt idx="31">
                  <c:v>92.693620081389426</c:v>
                </c:pt>
                <c:pt idx="32">
                  <c:v>94.034438993216042</c:v>
                </c:pt>
                <c:pt idx="33">
                  <c:v>95.054294933188586</c:v>
                </c:pt>
                <c:pt idx="34">
                  <c:v>94.823104668208003</c:v>
                </c:pt>
                <c:pt idx="35">
                  <c:v>94.368089046039813</c:v>
                </c:pt>
                <c:pt idx="36">
                  <c:v>95.231955932370994</c:v>
                </c:pt>
                <c:pt idx="37">
                  <c:v>95.899950103000876</c:v>
                </c:pt>
                <c:pt idx="38">
                  <c:v>97.260770608955838</c:v>
                </c:pt>
                <c:pt idx="39">
                  <c:v>97.223998999388229</c:v>
                </c:pt>
                <c:pt idx="40">
                  <c:v>98.091769962278605</c:v>
                </c:pt>
                <c:pt idx="41">
                  <c:v>98.961301803346032</c:v>
                </c:pt>
                <c:pt idx="42">
                  <c:v>98.399640374965855</c:v>
                </c:pt>
                <c:pt idx="43">
                  <c:v>96.034632042564724</c:v>
                </c:pt>
                <c:pt idx="44">
                  <c:v>97.052171955033145</c:v>
                </c:pt>
                <c:pt idx="45">
                  <c:v>95.214444045563596</c:v>
                </c:pt>
                <c:pt idx="46">
                  <c:v>94.129479322310246</c:v>
                </c:pt>
                <c:pt idx="47">
                  <c:v>92.647026497580413</c:v>
                </c:pt>
                <c:pt idx="48">
                  <c:v>92.963140888179424</c:v>
                </c:pt>
                <c:pt idx="49">
                  <c:v>93.393614920662301</c:v>
                </c:pt>
                <c:pt idx="50">
                  <c:v>92.103889943074009</c:v>
                </c:pt>
                <c:pt idx="51">
                  <c:v>91.79709102235573</c:v>
                </c:pt>
                <c:pt idx="52">
                  <c:v>93.055282805250258</c:v>
                </c:pt>
                <c:pt idx="53">
                  <c:v>94.042684626124412</c:v>
                </c:pt>
                <c:pt idx="54">
                  <c:v>94.039520396331355</c:v>
                </c:pt>
                <c:pt idx="55">
                  <c:v>95.587097668202205</c:v>
                </c:pt>
                <c:pt idx="56">
                  <c:v>94.815117241306666</c:v>
                </c:pt>
                <c:pt idx="57">
                  <c:v>96.168951794503414</c:v>
                </c:pt>
                <c:pt idx="58">
                  <c:v>96.998849037235203</c:v>
                </c:pt>
                <c:pt idx="59">
                  <c:v>98.008511429573616</c:v>
                </c:pt>
                <c:pt idx="60">
                  <c:v>97.205245245436203</c:v>
                </c:pt>
                <c:pt idx="61">
                  <c:v>95.889431438086746</c:v>
                </c:pt>
                <c:pt idx="62">
                  <c:v>95.833702598338945</c:v>
                </c:pt>
                <c:pt idx="63">
                  <c:v>96.467409348978507</c:v>
                </c:pt>
                <c:pt idx="64">
                  <c:v>96.66032877182657</c:v>
                </c:pt>
                <c:pt idx="65">
                  <c:v>95.553002737256193</c:v>
                </c:pt>
                <c:pt idx="66">
                  <c:v>94.811196654980264</c:v>
                </c:pt>
                <c:pt idx="67">
                  <c:v>93.826574732538333</c:v>
                </c:pt>
                <c:pt idx="68">
                  <c:v>93.341989454996437</c:v>
                </c:pt>
                <c:pt idx="69">
                  <c:v>94.02164644598686</c:v>
                </c:pt>
                <c:pt idx="70">
                  <c:v>94.694702159713714</c:v>
                </c:pt>
                <c:pt idx="71">
                  <c:v>94.785851756683783</c:v>
                </c:pt>
                <c:pt idx="72">
                  <c:v>94.734422090604042</c:v>
                </c:pt>
                <c:pt idx="73">
                  <c:v>98.433686154555701</c:v>
                </c:pt>
                <c:pt idx="74">
                  <c:v>99.203673210136373</c:v>
                </c:pt>
                <c:pt idx="75">
                  <c:v>100.755816055859</c:v>
                </c:pt>
                <c:pt idx="76">
                  <c:v>101.2386058228719</c:v>
                </c:pt>
                <c:pt idx="77">
                  <c:v>101.4269912069403</c:v>
                </c:pt>
                <c:pt idx="78">
                  <c:v>101.9576668377055</c:v>
                </c:pt>
                <c:pt idx="79">
                  <c:v>102.7701474957853</c:v>
                </c:pt>
                <c:pt idx="80">
                  <c:v>103.4576032797674</c:v>
                </c:pt>
                <c:pt idx="81">
                  <c:v>102.0871361881607</c:v>
                </c:pt>
                <c:pt idx="82">
                  <c:v>101.1749236663363</c:v>
                </c:pt>
                <c:pt idx="83">
                  <c:v>103.69451680183199</c:v>
                </c:pt>
                <c:pt idx="84">
                  <c:v>106.71393074115019</c:v>
                </c:pt>
                <c:pt idx="85">
                  <c:v>105.01983484188329</c:v>
                </c:pt>
                <c:pt idx="86">
                  <c:v>106.2925386655573</c:v>
                </c:pt>
                <c:pt idx="87">
                  <c:v>104.1969235022667</c:v>
                </c:pt>
                <c:pt idx="88">
                  <c:v>101.5800778553465</c:v>
                </c:pt>
                <c:pt idx="89">
                  <c:v>101.20213657785619</c:v>
                </c:pt>
                <c:pt idx="90">
                  <c:v>100.53670380185061</c:v>
                </c:pt>
                <c:pt idx="91">
                  <c:v>99.465054668177004</c:v>
                </c:pt>
                <c:pt idx="92">
                  <c:v>96.230174951532575</c:v>
                </c:pt>
                <c:pt idx="93">
                  <c:v>96.630950926586024</c:v>
                </c:pt>
                <c:pt idx="94">
                  <c:v>97.992277621509601</c:v>
                </c:pt>
                <c:pt idx="95">
                  <c:v>98.95805179644033</c:v>
                </c:pt>
                <c:pt idx="96">
                  <c:v>100.0003851341726</c:v>
                </c:pt>
                <c:pt idx="97">
                  <c:v>100.4338469311737</c:v>
                </c:pt>
                <c:pt idx="98">
                  <c:v>100.8940562083046</c:v>
                </c:pt>
                <c:pt idx="99">
                  <c:v>100.1464518971467</c:v>
                </c:pt>
                <c:pt idx="100">
                  <c:v>99.230379509062004</c:v>
                </c:pt>
                <c:pt idx="101">
                  <c:v>98.890997171023912</c:v>
                </c:pt>
                <c:pt idx="102">
                  <c:v>98.747048156600968</c:v>
                </c:pt>
                <c:pt idx="103">
                  <c:v>98.694043159584695</c:v>
                </c:pt>
                <c:pt idx="104">
                  <c:v>98.685513837970078</c:v>
                </c:pt>
                <c:pt idx="105">
                  <c:v>97.032919634324031</c:v>
                </c:pt>
                <c:pt idx="106">
                  <c:v>96.119851963177354</c:v>
                </c:pt>
                <c:pt idx="107">
                  <c:v>95.120840875242777</c:v>
                </c:pt>
                <c:pt idx="108">
                  <c:v>95.041273538116599</c:v>
                </c:pt>
                <c:pt idx="109">
                  <c:v>95.77061486793923</c:v>
                </c:pt>
                <c:pt idx="110">
                  <c:v>96.756934902577214</c:v>
                </c:pt>
                <c:pt idx="111">
                  <c:v>98.044837683238924</c:v>
                </c:pt>
                <c:pt idx="112">
                  <c:v>97.647704899102564</c:v>
                </c:pt>
                <c:pt idx="113">
                  <c:v>97.936361998527602</c:v>
                </c:pt>
                <c:pt idx="114">
                  <c:v>98.643110284886831</c:v>
                </c:pt>
                <c:pt idx="115">
                  <c:v>99.843367096892578</c:v>
                </c:pt>
                <c:pt idx="116">
                  <c:v>101.363941652484</c:v>
                </c:pt>
                <c:pt idx="117">
                  <c:v>102.420915368007</c:v>
                </c:pt>
                <c:pt idx="118">
                  <c:v>101.95422231212559</c:v>
                </c:pt>
                <c:pt idx="119">
                  <c:v>100.888750262773</c:v>
                </c:pt>
                <c:pt idx="120">
                  <c:v>101.7169832831304</c:v>
                </c:pt>
                <c:pt idx="121">
                  <c:v>102.4578814900549</c:v>
                </c:pt>
                <c:pt idx="122">
                  <c:v>102.291323149238</c:v>
                </c:pt>
                <c:pt idx="123">
                  <c:v>101.4597607102438</c:v>
                </c:pt>
                <c:pt idx="124">
                  <c:v>100.8337273969338</c:v>
                </c:pt>
                <c:pt idx="125">
                  <c:v>101.0925561033079</c:v>
                </c:pt>
                <c:pt idx="126">
                  <c:v>101.9241183522786</c:v>
                </c:pt>
                <c:pt idx="127">
                  <c:v>102.6024299204948</c:v>
                </c:pt>
                <c:pt idx="128">
                  <c:v>103.3746713781409</c:v>
                </c:pt>
                <c:pt idx="129">
                  <c:v>105.05156357239051</c:v>
                </c:pt>
                <c:pt idx="130">
                  <c:v>106.5187738586895</c:v>
                </c:pt>
                <c:pt idx="131">
                  <c:v>107.4983387301281</c:v>
                </c:pt>
                <c:pt idx="132">
                  <c:v>108.6615078576952</c:v>
                </c:pt>
                <c:pt idx="133">
                  <c:v>109.4788438634057</c:v>
                </c:pt>
                <c:pt idx="134">
                  <c:v>110.0465266901751</c:v>
                </c:pt>
                <c:pt idx="135">
                  <c:v>111.4482236492554</c:v>
                </c:pt>
                <c:pt idx="136">
                  <c:v>112.8024745029896</c:v>
                </c:pt>
                <c:pt idx="137">
                  <c:v>114.5933390604613</c:v>
                </c:pt>
                <c:pt idx="138">
                  <c:v>115.95018994382519</c:v>
                </c:pt>
                <c:pt idx="139">
                  <c:v>117.8730739586066</c:v>
                </c:pt>
                <c:pt idx="140">
                  <c:v>118.6942469116146</c:v>
                </c:pt>
                <c:pt idx="141">
                  <c:v>118.3696891616278</c:v>
                </c:pt>
                <c:pt idx="142">
                  <c:v>117.85129432178989</c:v>
                </c:pt>
                <c:pt idx="143">
                  <c:v>118.1210620104121</c:v>
                </c:pt>
                <c:pt idx="144">
                  <c:v>118.1507445702389</c:v>
                </c:pt>
                <c:pt idx="145">
                  <c:v>119.2283364958887</c:v>
                </c:pt>
                <c:pt idx="146">
                  <c:v>119.5235771086558</c:v>
                </c:pt>
                <c:pt idx="147">
                  <c:v>120.0977602452962</c:v>
                </c:pt>
                <c:pt idx="148">
                  <c:v>120.2951567641375</c:v>
                </c:pt>
                <c:pt idx="149">
                  <c:v>121.0047641205539</c:v>
                </c:pt>
                <c:pt idx="150">
                  <c:v>121.036866359447</c:v>
                </c:pt>
                <c:pt idx="151">
                  <c:v>120.551440487772</c:v>
                </c:pt>
                <c:pt idx="152">
                  <c:v>119.6877244291106</c:v>
                </c:pt>
                <c:pt idx="153">
                  <c:v>118.85126579137309</c:v>
                </c:pt>
                <c:pt idx="154">
                  <c:v>118.8954031610197</c:v>
                </c:pt>
                <c:pt idx="155">
                  <c:v>118.2784404084214</c:v>
                </c:pt>
                <c:pt idx="156">
                  <c:v>117.7902863300108</c:v>
                </c:pt>
                <c:pt idx="157">
                  <c:v>117.4406107800538</c:v>
                </c:pt>
                <c:pt idx="158">
                  <c:v>117.6323770911042</c:v>
                </c:pt>
                <c:pt idx="159">
                  <c:v>118.583222173528</c:v>
                </c:pt>
                <c:pt idx="160">
                  <c:v>117.9872279494197</c:v>
                </c:pt>
                <c:pt idx="161">
                  <c:v>118.937862070964</c:v>
                </c:pt>
                <c:pt idx="162">
                  <c:v>118.37240064337161</c:v>
                </c:pt>
                <c:pt idx="163">
                  <c:v>117.9631295637171</c:v>
                </c:pt>
                <c:pt idx="164">
                  <c:v>115.31551830327879</c:v>
                </c:pt>
                <c:pt idx="165">
                  <c:v>114.0194202192672</c:v>
                </c:pt>
                <c:pt idx="166">
                  <c:v>111.5700825937284</c:v>
                </c:pt>
                <c:pt idx="167">
                  <c:v>109.8194187218905</c:v>
                </c:pt>
                <c:pt idx="168">
                  <c:v>109.2372772721892</c:v>
                </c:pt>
                <c:pt idx="169">
                  <c:v>109.459078603113</c:v>
                </c:pt>
                <c:pt idx="170">
                  <c:v>108.45656758646039</c:v>
                </c:pt>
                <c:pt idx="171">
                  <c:v>106.89259900893271</c:v>
                </c:pt>
                <c:pt idx="172">
                  <c:v>106.3802225015355</c:v>
                </c:pt>
                <c:pt idx="173">
                  <c:v>105.4825949136207</c:v>
                </c:pt>
                <c:pt idx="174">
                  <c:v>105.6475132912644</c:v>
                </c:pt>
                <c:pt idx="175">
                  <c:v>107.2531317099054</c:v>
                </c:pt>
                <c:pt idx="176">
                  <c:v>108.0386847360753</c:v>
                </c:pt>
                <c:pt idx="177">
                  <c:v>107.36294249865389</c:v>
                </c:pt>
                <c:pt idx="178">
                  <c:v>107.73637336307689</c:v>
                </c:pt>
                <c:pt idx="179">
                  <c:v>107.9546250069085</c:v>
                </c:pt>
                <c:pt idx="180">
                  <c:v>109.4351237027163</c:v>
                </c:pt>
                <c:pt idx="181">
                  <c:v>109.89816049832</c:v>
                </c:pt>
                <c:pt idx="182">
                  <c:v>110.3857816211234</c:v>
                </c:pt>
                <c:pt idx="183">
                  <c:v>110.3279377931819</c:v>
                </c:pt>
                <c:pt idx="184">
                  <c:v>111.0964244553476</c:v>
                </c:pt>
                <c:pt idx="185">
                  <c:v>111.3571062408846</c:v>
                </c:pt>
                <c:pt idx="186">
                  <c:v>110.70973635598411</c:v>
                </c:pt>
                <c:pt idx="187">
                  <c:v>110.0075977240446</c:v>
                </c:pt>
                <c:pt idx="188">
                  <c:v>109.83104439370361</c:v>
                </c:pt>
                <c:pt idx="189">
                  <c:v>109.7421247982095</c:v>
                </c:pt>
                <c:pt idx="190">
                  <c:v>109.3070712533835</c:v>
                </c:pt>
                <c:pt idx="191">
                  <c:v>108.9055863398073</c:v>
                </c:pt>
                <c:pt idx="192">
                  <c:v>107.0633487717059</c:v>
                </c:pt>
                <c:pt idx="193">
                  <c:v>106.3368810077984</c:v>
                </c:pt>
                <c:pt idx="194">
                  <c:v>104.9732305609655</c:v>
                </c:pt>
                <c:pt idx="195">
                  <c:v>99.297221490985393</c:v>
                </c:pt>
                <c:pt idx="196">
                  <c:v>95.188382114564746</c:v>
                </c:pt>
                <c:pt idx="197">
                  <c:v>93.914748835606588</c:v>
                </c:pt>
                <c:pt idx="198">
                  <c:v>94.121706409905983</c:v>
                </c:pt>
                <c:pt idx="199">
                  <c:v>94.615705430554868</c:v>
                </c:pt>
                <c:pt idx="200">
                  <c:v>95.621177697220148</c:v>
                </c:pt>
                <c:pt idx="201">
                  <c:v>95.664640908444582</c:v>
                </c:pt>
                <c:pt idx="202">
                  <c:v>95.805286022769764</c:v>
                </c:pt>
                <c:pt idx="203">
                  <c:v>95.474531124535545</c:v>
                </c:pt>
                <c:pt idx="204">
                  <c:v>94.856524492471507</c:v>
                </c:pt>
                <c:pt idx="205">
                  <c:v>94.392758306765174</c:v>
                </c:pt>
                <c:pt idx="206">
                  <c:v>91.186281083151499</c:v>
                </c:pt>
                <c:pt idx="207">
                  <c:v>90.496239400753026</c:v>
                </c:pt>
                <c:pt idx="208">
                  <c:v>90.014515461229607</c:v>
                </c:pt>
                <c:pt idx="209">
                  <c:v>89.497103620923298</c:v>
                </c:pt>
                <c:pt idx="210">
                  <c:v>88.870929542125808</c:v>
                </c:pt>
                <c:pt idx="211">
                  <c:v>87.117608806037808</c:v>
                </c:pt>
              </c:numCache>
            </c:numRef>
          </c:yVal>
          <c:smooth val="0"/>
          <c:extLst>
            <c:ext xmlns:c16="http://schemas.microsoft.com/office/drawing/2014/chart" uri="{C3380CC4-5D6E-409C-BE32-E72D297353CC}">
              <c16:uniqueId val="{00000002-5627-4529-9656-C9395EA15556}"/>
            </c:ext>
          </c:extLst>
        </c:ser>
        <c:dLbls>
          <c:showLegendKey val="0"/>
          <c:showVal val="0"/>
          <c:showCatName val="0"/>
          <c:showSerName val="0"/>
          <c:showPercent val="0"/>
          <c:showBubbleSize val="0"/>
        </c:dLbls>
        <c:axId val="101994880"/>
        <c:axId val="101996416"/>
      </c:scatterChart>
      <c:valAx>
        <c:axId val="101994880"/>
        <c:scaling>
          <c:orientation val="minMax"/>
          <c:max val="2013"/>
          <c:min val="1960"/>
        </c:scaling>
        <c:delete val="0"/>
        <c:axPos val="b"/>
        <c:numFmt formatCode="0" sourceLinked="0"/>
        <c:majorTickMark val="out"/>
        <c:minorTickMark val="none"/>
        <c:tickLblPos val="nextTo"/>
        <c:txPr>
          <a:bodyPr/>
          <a:lstStyle/>
          <a:p>
            <a:pPr>
              <a:defRPr sz="1800">
                <a:latin typeface="Arial" pitchFamily="34" charset="0"/>
                <a:cs typeface="Arial" pitchFamily="34" charset="0"/>
              </a:defRPr>
            </a:pPr>
            <a:endParaRPr lang="he-IL"/>
          </a:p>
        </c:txPr>
        <c:crossAx val="101996416"/>
        <c:crosses val="autoZero"/>
        <c:crossBetween val="midCat"/>
        <c:majorUnit val="5"/>
        <c:minorUnit val="1"/>
      </c:valAx>
      <c:valAx>
        <c:axId val="101996416"/>
        <c:scaling>
          <c:orientation val="minMax"/>
          <c:max val="3500"/>
          <c:min val="0"/>
        </c:scaling>
        <c:delete val="0"/>
        <c:axPos val="l"/>
        <c:majorGridlines>
          <c:spPr>
            <a:ln>
              <a:solidFill>
                <a:schemeClr val="bg1">
                  <a:lumMod val="75000"/>
                </a:schemeClr>
              </a:solidFill>
            </a:ln>
          </c:spPr>
        </c:majorGridlines>
        <c:numFmt formatCode="#,##0" sourceLinked="0"/>
        <c:majorTickMark val="out"/>
        <c:minorTickMark val="none"/>
        <c:tickLblPos val="nextTo"/>
        <c:txPr>
          <a:bodyPr/>
          <a:lstStyle/>
          <a:p>
            <a:pPr>
              <a:defRPr sz="1800">
                <a:latin typeface="Arial" pitchFamily="34" charset="0"/>
                <a:cs typeface="Arial" pitchFamily="34" charset="0"/>
              </a:defRPr>
            </a:pPr>
            <a:endParaRPr lang="he-IL"/>
          </a:p>
        </c:txPr>
        <c:crossAx val="101994880"/>
        <c:crosses val="autoZero"/>
        <c:crossBetween val="midCat"/>
        <c:majorUnit val="500"/>
        <c:minorUnit val="100"/>
      </c:valAx>
      <c:spPr>
        <a:solidFill>
          <a:schemeClr val="bg1"/>
        </a:solidFill>
        <a:ln>
          <a:solidFill>
            <a:schemeClr val="tx1"/>
          </a:solidFill>
        </a:ln>
      </c:spPr>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1746710923686797E-2"/>
          <c:y val="3.25102880658436E-2"/>
          <c:w val="0.89855878697694203"/>
          <c:h val="0.88148148148148098"/>
        </c:manualLayout>
      </c:layout>
      <c:scatterChart>
        <c:scatterStyle val="lineMarker"/>
        <c:varyColors val="0"/>
        <c:ser>
          <c:idx val="0"/>
          <c:order val="0"/>
          <c:tx>
            <c:strRef>
              <c:f>Sheet1!$G$11</c:f>
              <c:strCache>
                <c:ptCount val="1"/>
                <c:pt idx="0">
                  <c:v>CPI</c:v>
                </c:pt>
              </c:strCache>
            </c:strRef>
          </c:tx>
          <c:spPr>
            <a:ln w="44450">
              <a:solidFill>
                <a:srgbClr val="FF0000"/>
              </a:solidFill>
            </a:ln>
          </c:spPr>
          <c:marker>
            <c:symbol val="none"/>
          </c:marker>
          <c:xVal>
            <c:numRef>
              <c:f>Sheet1!$F$12:$F$649</c:f>
              <c:numCache>
                <c:formatCode>0.00</c:formatCode>
                <c:ptCount val="638"/>
                <c:pt idx="0">
                  <c:v>1960.083333333333</c:v>
                </c:pt>
                <c:pt idx="1">
                  <c:v>1960.166666666667</c:v>
                </c:pt>
                <c:pt idx="2">
                  <c:v>1960.25</c:v>
                </c:pt>
                <c:pt idx="3">
                  <c:v>1960.333333333333</c:v>
                </c:pt>
                <c:pt idx="4">
                  <c:v>1960.416666666667</c:v>
                </c:pt>
                <c:pt idx="5">
                  <c:v>1960.5</c:v>
                </c:pt>
                <c:pt idx="6">
                  <c:v>1960.583333333333</c:v>
                </c:pt>
                <c:pt idx="7">
                  <c:v>1960.666666666667</c:v>
                </c:pt>
                <c:pt idx="8">
                  <c:v>1960.75</c:v>
                </c:pt>
                <c:pt idx="9">
                  <c:v>1960.833333333333</c:v>
                </c:pt>
                <c:pt idx="10">
                  <c:v>1960.916666666667</c:v>
                </c:pt>
                <c:pt idx="11">
                  <c:v>1961</c:v>
                </c:pt>
                <c:pt idx="12">
                  <c:v>1961.0833333333401</c:v>
                </c:pt>
                <c:pt idx="13">
                  <c:v>1961.1666666666699</c:v>
                </c:pt>
                <c:pt idx="14">
                  <c:v>1961.25</c:v>
                </c:pt>
                <c:pt idx="15">
                  <c:v>1961.3333333333401</c:v>
                </c:pt>
                <c:pt idx="16">
                  <c:v>1961.4166666666699</c:v>
                </c:pt>
                <c:pt idx="17">
                  <c:v>1961.5</c:v>
                </c:pt>
                <c:pt idx="18">
                  <c:v>1961.5833333333401</c:v>
                </c:pt>
                <c:pt idx="19">
                  <c:v>1961.6666666666699</c:v>
                </c:pt>
                <c:pt idx="20">
                  <c:v>1961.75</c:v>
                </c:pt>
                <c:pt idx="21">
                  <c:v>1961.8333333333401</c:v>
                </c:pt>
                <c:pt idx="22">
                  <c:v>1961.9166666666699</c:v>
                </c:pt>
                <c:pt idx="23">
                  <c:v>1962</c:v>
                </c:pt>
                <c:pt idx="24">
                  <c:v>1962.0833333333401</c:v>
                </c:pt>
                <c:pt idx="25">
                  <c:v>1962.1666666666699</c:v>
                </c:pt>
                <c:pt idx="26">
                  <c:v>1962.25</c:v>
                </c:pt>
                <c:pt idx="27">
                  <c:v>1962.3333333333401</c:v>
                </c:pt>
                <c:pt idx="28">
                  <c:v>1962.4166666666699</c:v>
                </c:pt>
                <c:pt idx="29">
                  <c:v>1962.5</c:v>
                </c:pt>
                <c:pt idx="30">
                  <c:v>1962.5833333333401</c:v>
                </c:pt>
                <c:pt idx="31">
                  <c:v>1962.6666666666699</c:v>
                </c:pt>
                <c:pt idx="32">
                  <c:v>1962.75</c:v>
                </c:pt>
                <c:pt idx="33">
                  <c:v>1962.8333333333401</c:v>
                </c:pt>
                <c:pt idx="34">
                  <c:v>1962.9166666666699</c:v>
                </c:pt>
                <c:pt idx="35">
                  <c:v>1963.00000000001</c:v>
                </c:pt>
                <c:pt idx="36">
                  <c:v>1963.0833333333401</c:v>
                </c:pt>
                <c:pt idx="37">
                  <c:v>1963.1666666666699</c:v>
                </c:pt>
                <c:pt idx="38">
                  <c:v>1963.25000000001</c:v>
                </c:pt>
                <c:pt idx="39">
                  <c:v>1963.3333333333401</c:v>
                </c:pt>
                <c:pt idx="40">
                  <c:v>1963.4166666666699</c:v>
                </c:pt>
                <c:pt idx="41">
                  <c:v>1963.50000000001</c:v>
                </c:pt>
                <c:pt idx="42">
                  <c:v>1963.5833333333401</c:v>
                </c:pt>
                <c:pt idx="43">
                  <c:v>1963.6666666666699</c:v>
                </c:pt>
                <c:pt idx="44">
                  <c:v>1963.75000000001</c:v>
                </c:pt>
                <c:pt idx="45">
                  <c:v>1963.8333333333401</c:v>
                </c:pt>
                <c:pt idx="46">
                  <c:v>1963.9166666666699</c:v>
                </c:pt>
                <c:pt idx="47">
                  <c:v>1964.00000000001</c:v>
                </c:pt>
                <c:pt idx="48">
                  <c:v>1964.0833333333401</c:v>
                </c:pt>
                <c:pt idx="49">
                  <c:v>1964.1666666666699</c:v>
                </c:pt>
                <c:pt idx="50">
                  <c:v>1964.25000000001</c:v>
                </c:pt>
                <c:pt idx="51">
                  <c:v>1964.3333333333401</c:v>
                </c:pt>
                <c:pt idx="52">
                  <c:v>1964.4166666666699</c:v>
                </c:pt>
                <c:pt idx="53">
                  <c:v>1964.50000000001</c:v>
                </c:pt>
                <c:pt idx="54">
                  <c:v>1964.5833333333401</c:v>
                </c:pt>
                <c:pt idx="55">
                  <c:v>1964.6666666666699</c:v>
                </c:pt>
                <c:pt idx="56">
                  <c:v>1964.75000000001</c:v>
                </c:pt>
                <c:pt idx="57">
                  <c:v>1964.8333333333401</c:v>
                </c:pt>
                <c:pt idx="58">
                  <c:v>1964.9166666666799</c:v>
                </c:pt>
                <c:pt idx="59">
                  <c:v>1965.00000000001</c:v>
                </c:pt>
                <c:pt idx="60">
                  <c:v>1965.0833333333401</c:v>
                </c:pt>
                <c:pt idx="61">
                  <c:v>1965.1666666666799</c:v>
                </c:pt>
                <c:pt idx="62">
                  <c:v>1965.25000000001</c:v>
                </c:pt>
                <c:pt idx="63">
                  <c:v>1965.3333333333401</c:v>
                </c:pt>
                <c:pt idx="64">
                  <c:v>1965.4166666666799</c:v>
                </c:pt>
                <c:pt idx="65">
                  <c:v>1965.50000000001</c:v>
                </c:pt>
                <c:pt idx="66">
                  <c:v>1965.5833333333401</c:v>
                </c:pt>
                <c:pt idx="67">
                  <c:v>1965.6666666666799</c:v>
                </c:pt>
                <c:pt idx="68">
                  <c:v>1965.75000000001</c:v>
                </c:pt>
                <c:pt idx="69">
                  <c:v>1965.8333333333401</c:v>
                </c:pt>
                <c:pt idx="70">
                  <c:v>1965.9166666666799</c:v>
                </c:pt>
                <c:pt idx="71">
                  <c:v>1966.00000000001</c:v>
                </c:pt>
                <c:pt idx="72">
                  <c:v>1966.0833333333401</c:v>
                </c:pt>
                <c:pt idx="73">
                  <c:v>1966.1666666666799</c:v>
                </c:pt>
                <c:pt idx="74">
                  <c:v>1966.25000000001</c:v>
                </c:pt>
                <c:pt idx="75">
                  <c:v>1966.3333333333401</c:v>
                </c:pt>
                <c:pt idx="76">
                  <c:v>1966.4166666666799</c:v>
                </c:pt>
                <c:pt idx="77">
                  <c:v>1966.50000000001</c:v>
                </c:pt>
                <c:pt idx="78">
                  <c:v>1966.5833333333501</c:v>
                </c:pt>
                <c:pt idx="79">
                  <c:v>1966.6666666666799</c:v>
                </c:pt>
                <c:pt idx="80">
                  <c:v>1966.75000000001</c:v>
                </c:pt>
                <c:pt idx="81">
                  <c:v>1966.8333333333501</c:v>
                </c:pt>
                <c:pt idx="82">
                  <c:v>1966.9166666666799</c:v>
                </c:pt>
                <c:pt idx="83">
                  <c:v>1967.00000000001</c:v>
                </c:pt>
                <c:pt idx="84">
                  <c:v>1967.0833333333501</c:v>
                </c:pt>
                <c:pt idx="85">
                  <c:v>1967.1666666666799</c:v>
                </c:pt>
                <c:pt idx="86">
                  <c:v>1967.25000000001</c:v>
                </c:pt>
                <c:pt idx="87">
                  <c:v>1967.3333333333501</c:v>
                </c:pt>
                <c:pt idx="88">
                  <c:v>1967.4166666666799</c:v>
                </c:pt>
                <c:pt idx="89">
                  <c:v>1967.50000000001</c:v>
                </c:pt>
                <c:pt idx="90">
                  <c:v>1967.5833333333501</c:v>
                </c:pt>
                <c:pt idx="91">
                  <c:v>1967.6666666666799</c:v>
                </c:pt>
                <c:pt idx="92">
                  <c:v>1967.75000000001</c:v>
                </c:pt>
                <c:pt idx="93">
                  <c:v>1967.8333333333501</c:v>
                </c:pt>
                <c:pt idx="94">
                  <c:v>1967.9166666666799</c:v>
                </c:pt>
                <c:pt idx="95">
                  <c:v>1968.00000000001</c:v>
                </c:pt>
                <c:pt idx="96">
                  <c:v>1968.0833333333501</c:v>
                </c:pt>
                <c:pt idx="97">
                  <c:v>1968.1666666666799</c:v>
                </c:pt>
                <c:pt idx="98">
                  <c:v>1968.25000000001</c:v>
                </c:pt>
                <c:pt idx="99">
                  <c:v>1968.3333333333501</c:v>
                </c:pt>
                <c:pt idx="100">
                  <c:v>1968.4166666666799</c:v>
                </c:pt>
                <c:pt idx="101">
                  <c:v>1968.50000000002</c:v>
                </c:pt>
                <c:pt idx="102">
                  <c:v>1968.5833333333501</c:v>
                </c:pt>
                <c:pt idx="103">
                  <c:v>1968.6666666666799</c:v>
                </c:pt>
                <c:pt idx="104">
                  <c:v>1968.75000000002</c:v>
                </c:pt>
                <c:pt idx="105">
                  <c:v>1968.8333333333501</c:v>
                </c:pt>
                <c:pt idx="106">
                  <c:v>1968.9166666666799</c:v>
                </c:pt>
                <c:pt idx="107">
                  <c:v>1969.00000000002</c:v>
                </c:pt>
                <c:pt idx="108">
                  <c:v>1969.0833333333501</c:v>
                </c:pt>
                <c:pt idx="109">
                  <c:v>1969.1666666666799</c:v>
                </c:pt>
                <c:pt idx="110">
                  <c:v>1969.25000000002</c:v>
                </c:pt>
                <c:pt idx="111">
                  <c:v>1969.3333333333501</c:v>
                </c:pt>
                <c:pt idx="112">
                  <c:v>1969.4166666666799</c:v>
                </c:pt>
                <c:pt idx="113">
                  <c:v>1969.50000000002</c:v>
                </c:pt>
                <c:pt idx="114">
                  <c:v>1969.5833333333501</c:v>
                </c:pt>
                <c:pt idx="115">
                  <c:v>1969.6666666666799</c:v>
                </c:pt>
                <c:pt idx="116">
                  <c:v>1969.75000000002</c:v>
                </c:pt>
                <c:pt idx="117">
                  <c:v>1969.8333333333501</c:v>
                </c:pt>
                <c:pt idx="118">
                  <c:v>1969.9166666666799</c:v>
                </c:pt>
                <c:pt idx="119">
                  <c:v>1970.00000000002</c:v>
                </c:pt>
                <c:pt idx="120">
                  <c:v>1970.0833333333501</c:v>
                </c:pt>
                <c:pt idx="121">
                  <c:v>1970.1666666666799</c:v>
                </c:pt>
                <c:pt idx="122">
                  <c:v>1970.25000000002</c:v>
                </c:pt>
                <c:pt idx="123">
                  <c:v>1970.3333333333501</c:v>
                </c:pt>
                <c:pt idx="124">
                  <c:v>1970.4166666666899</c:v>
                </c:pt>
                <c:pt idx="125">
                  <c:v>1970.50000000002</c:v>
                </c:pt>
                <c:pt idx="126">
                  <c:v>1970.5833333333501</c:v>
                </c:pt>
                <c:pt idx="127">
                  <c:v>1970.6666666666899</c:v>
                </c:pt>
                <c:pt idx="128">
                  <c:v>1970.75000000002</c:v>
                </c:pt>
                <c:pt idx="129">
                  <c:v>1970.8333333333501</c:v>
                </c:pt>
                <c:pt idx="130">
                  <c:v>1970.9166666666899</c:v>
                </c:pt>
                <c:pt idx="131">
                  <c:v>1971.00000000002</c:v>
                </c:pt>
                <c:pt idx="132">
                  <c:v>1971.0833333333501</c:v>
                </c:pt>
                <c:pt idx="133">
                  <c:v>1971.1666666666899</c:v>
                </c:pt>
                <c:pt idx="134">
                  <c:v>1971.25000000002</c:v>
                </c:pt>
                <c:pt idx="135">
                  <c:v>1971.3333333333501</c:v>
                </c:pt>
                <c:pt idx="136">
                  <c:v>1971.4166666666899</c:v>
                </c:pt>
                <c:pt idx="137">
                  <c:v>1971.50000000002</c:v>
                </c:pt>
                <c:pt idx="138">
                  <c:v>1971.5833333333501</c:v>
                </c:pt>
                <c:pt idx="139">
                  <c:v>1971.6666666666899</c:v>
                </c:pt>
                <c:pt idx="140">
                  <c:v>1971.75000000002</c:v>
                </c:pt>
                <c:pt idx="141">
                  <c:v>1971.8333333333501</c:v>
                </c:pt>
                <c:pt idx="142">
                  <c:v>1971.9166666666899</c:v>
                </c:pt>
                <c:pt idx="143">
                  <c:v>1972.00000000002</c:v>
                </c:pt>
                <c:pt idx="144">
                  <c:v>1972.0833333333601</c:v>
                </c:pt>
                <c:pt idx="145">
                  <c:v>1972.1666666666899</c:v>
                </c:pt>
                <c:pt idx="146">
                  <c:v>1972.25000000002</c:v>
                </c:pt>
                <c:pt idx="147">
                  <c:v>1972.3333333333601</c:v>
                </c:pt>
                <c:pt idx="148">
                  <c:v>1972.4166666666899</c:v>
                </c:pt>
                <c:pt idx="149">
                  <c:v>1972.50000000002</c:v>
                </c:pt>
                <c:pt idx="150">
                  <c:v>1972.5833333333601</c:v>
                </c:pt>
                <c:pt idx="151">
                  <c:v>1972.6666666666899</c:v>
                </c:pt>
                <c:pt idx="152">
                  <c:v>1972.75000000002</c:v>
                </c:pt>
                <c:pt idx="153">
                  <c:v>1972.8333333333601</c:v>
                </c:pt>
                <c:pt idx="154">
                  <c:v>1972.9166666666899</c:v>
                </c:pt>
                <c:pt idx="155">
                  <c:v>1973.00000000002</c:v>
                </c:pt>
                <c:pt idx="156">
                  <c:v>1973.0833333333601</c:v>
                </c:pt>
                <c:pt idx="157">
                  <c:v>1973.1666666666899</c:v>
                </c:pt>
                <c:pt idx="158">
                  <c:v>1973.25000000002</c:v>
                </c:pt>
                <c:pt idx="159">
                  <c:v>1973.3333333333601</c:v>
                </c:pt>
                <c:pt idx="160">
                  <c:v>1973.4166666666899</c:v>
                </c:pt>
                <c:pt idx="161">
                  <c:v>1973.50000000002</c:v>
                </c:pt>
                <c:pt idx="162">
                  <c:v>1973.5833333333601</c:v>
                </c:pt>
                <c:pt idx="163">
                  <c:v>1973.6666666666899</c:v>
                </c:pt>
                <c:pt idx="164">
                  <c:v>1973.75000000002</c:v>
                </c:pt>
                <c:pt idx="165">
                  <c:v>1973.8333333333601</c:v>
                </c:pt>
                <c:pt idx="166">
                  <c:v>1973.9166666666899</c:v>
                </c:pt>
                <c:pt idx="167">
                  <c:v>1974.00000000003</c:v>
                </c:pt>
                <c:pt idx="168">
                  <c:v>1974.0833333333601</c:v>
                </c:pt>
                <c:pt idx="169">
                  <c:v>1974.1666666666899</c:v>
                </c:pt>
                <c:pt idx="170">
                  <c:v>1974.25000000003</c:v>
                </c:pt>
                <c:pt idx="171">
                  <c:v>1974.3333333333601</c:v>
                </c:pt>
                <c:pt idx="172">
                  <c:v>1974.4166666666899</c:v>
                </c:pt>
                <c:pt idx="173">
                  <c:v>1974.50000000003</c:v>
                </c:pt>
                <c:pt idx="174">
                  <c:v>1974.5833333333601</c:v>
                </c:pt>
                <c:pt idx="175">
                  <c:v>1974.6666666666899</c:v>
                </c:pt>
                <c:pt idx="176">
                  <c:v>1974.75000000003</c:v>
                </c:pt>
                <c:pt idx="177">
                  <c:v>1974.8333333333601</c:v>
                </c:pt>
                <c:pt idx="178">
                  <c:v>1974.9166666666899</c:v>
                </c:pt>
                <c:pt idx="179">
                  <c:v>1975.00000000003</c:v>
                </c:pt>
                <c:pt idx="180">
                  <c:v>1975.0833333333601</c:v>
                </c:pt>
                <c:pt idx="181">
                  <c:v>1975.1666666666899</c:v>
                </c:pt>
                <c:pt idx="182">
                  <c:v>1975.25000000003</c:v>
                </c:pt>
                <c:pt idx="183">
                  <c:v>1975.3333333333601</c:v>
                </c:pt>
                <c:pt idx="184">
                  <c:v>1975.4166666666899</c:v>
                </c:pt>
                <c:pt idx="185">
                  <c:v>1975.50000000003</c:v>
                </c:pt>
                <c:pt idx="186">
                  <c:v>1975.5833333333601</c:v>
                </c:pt>
                <c:pt idx="187">
                  <c:v>1975.6666666666899</c:v>
                </c:pt>
                <c:pt idx="188">
                  <c:v>1975.75000000003</c:v>
                </c:pt>
                <c:pt idx="189">
                  <c:v>1975.8333333333601</c:v>
                </c:pt>
                <c:pt idx="190">
                  <c:v>1975.9166666666999</c:v>
                </c:pt>
                <c:pt idx="191">
                  <c:v>1976.00000000003</c:v>
                </c:pt>
                <c:pt idx="192">
                  <c:v>1976.0833333333601</c:v>
                </c:pt>
                <c:pt idx="193">
                  <c:v>1976.1666666666999</c:v>
                </c:pt>
                <c:pt idx="194">
                  <c:v>1976.25000000003</c:v>
                </c:pt>
                <c:pt idx="195">
                  <c:v>1976.3333333333601</c:v>
                </c:pt>
                <c:pt idx="196">
                  <c:v>1976.4166666666999</c:v>
                </c:pt>
                <c:pt idx="197">
                  <c:v>1976.50000000003</c:v>
                </c:pt>
                <c:pt idx="198">
                  <c:v>1976.5833333333601</c:v>
                </c:pt>
                <c:pt idx="199">
                  <c:v>1976.6666666666999</c:v>
                </c:pt>
                <c:pt idx="200">
                  <c:v>1976.75000000003</c:v>
                </c:pt>
                <c:pt idx="201">
                  <c:v>1976.8333333333601</c:v>
                </c:pt>
                <c:pt idx="202">
                  <c:v>1976.9166666666999</c:v>
                </c:pt>
                <c:pt idx="203">
                  <c:v>1977.00000000003</c:v>
                </c:pt>
                <c:pt idx="204">
                  <c:v>1977.0833333333601</c:v>
                </c:pt>
                <c:pt idx="205">
                  <c:v>1977.1666666666999</c:v>
                </c:pt>
                <c:pt idx="206">
                  <c:v>1977.25000000003</c:v>
                </c:pt>
                <c:pt idx="207">
                  <c:v>1977.3333333333601</c:v>
                </c:pt>
                <c:pt idx="208">
                  <c:v>1977.4166666666999</c:v>
                </c:pt>
                <c:pt idx="209">
                  <c:v>1977.50000000003</c:v>
                </c:pt>
                <c:pt idx="210">
                  <c:v>1977.5833333333701</c:v>
                </c:pt>
                <c:pt idx="211">
                  <c:v>1977.6666666666999</c:v>
                </c:pt>
                <c:pt idx="212">
                  <c:v>1977.75000000003</c:v>
                </c:pt>
                <c:pt idx="213">
                  <c:v>1977.8333333333701</c:v>
                </c:pt>
                <c:pt idx="214">
                  <c:v>1977.9166666666999</c:v>
                </c:pt>
                <c:pt idx="215">
                  <c:v>1978.00000000003</c:v>
                </c:pt>
                <c:pt idx="216">
                  <c:v>1978.0833333333701</c:v>
                </c:pt>
                <c:pt idx="217">
                  <c:v>1978.1666666666999</c:v>
                </c:pt>
                <c:pt idx="218">
                  <c:v>1978.25000000003</c:v>
                </c:pt>
                <c:pt idx="219">
                  <c:v>1978.3333333333701</c:v>
                </c:pt>
                <c:pt idx="220">
                  <c:v>1978.4166666666999</c:v>
                </c:pt>
                <c:pt idx="221">
                  <c:v>1978.50000000003</c:v>
                </c:pt>
                <c:pt idx="222">
                  <c:v>1978.5833333333701</c:v>
                </c:pt>
                <c:pt idx="223">
                  <c:v>1978.6666666666999</c:v>
                </c:pt>
                <c:pt idx="224">
                  <c:v>1978.75000000003</c:v>
                </c:pt>
                <c:pt idx="225">
                  <c:v>1978.8333333333701</c:v>
                </c:pt>
                <c:pt idx="226">
                  <c:v>1978.9166666666999</c:v>
                </c:pt>
                <c:pt idx="227">
                  <c:v>1979.00000000003</c:v>
                </c:pt>
                <c:pt idx="228">
                  <c:v>1979.0833333333701</c:v>
                </c:pt>
                <c:pt idx="229">
                  <c:v>1979.1666666666999</c:v>
                </c:pt>
                <c:pt idx="230">
                  <c:v>1979.25000000003</c:v>
                </c:pt>
                <c:pt idx="231">
                  <c:v>1979.3333333333701</c:v>
                </c:pt>
                <c:pt idx="232">
                  <c:v>1979.4166666666999</c:v>
                </c:pt>
                <c:pt idx="233">
                  <c:v>1979.50000000004</c:v>
                </c:pt>
                <c:pt idx="234">
                  <c:v>1979.5833333333701</c:v>
                </c:pt>
                <c:pt idx="235">
                  <c:v>1979.6666666666999</c:v>
                </c:pt>
                <c:pt idx="236">
                  <c:v>1979.75000000004</c:v>
                </c:pt>
                <c:pt idx="237">
                  <c:v>1979.8333333333701</c:v>
                </c:pt>
                <c:pt idx="238">
                  <c:v>1979.9166666666999</c:v>
                </c:pt>
                <c:pt idx="239">
                  <c:v>1980.00000000004</c:v>
                </c:pt>
                <c:pt idx="240">
                  <c:v>1980.0833333333701</c:v>
                </c:pt>
                <c:pt idx="241">
                  <c:v>1980.1666666666999</c:v>
                </c:pt>
                <c:pt idx="242">
                  <c:v>1980.25000000004</c:v>
                </c:pt>
                <c:pt idx="243">
                  <c:v>1980.3333333333701</c:v>
                </c:pt>
                <c:pt idx="244">
                  <c:v>1980.4166666666999</c:v>
                </c:pt>
                <c:pt idx="245">
                  <c:v>1980.50000000004</c:v>
                </c:pt>
                <c:pt idx="246">
                  <c:v>1980.5833333333701</c:v>
                </c:pt>
                <c:pt idx="247">
                  <c:v>1980.6666666666999</c:v>
                </c:pt>
                <c:pt idx="248">
                  <c:v>1980.75000000004</c:v>
                </c:pt>
                <c:pt idx="249">
                  <c:v>1980.8333333333701</c:v>
                </c:pt>
                <c:pt idx="250">
                  <c:v>1980.9166666666999</c:v>
                </c:pt>
                <c:pt idx="251">
                  <c:v>1981.00000000004</c:v>
                </c:pt>
                <c:pt idx="252">
                  <c:v>1981.0833333333701</c:v>
                </c:pt>
                <c:pt idx="253">
                  <c:v>1981.1666666666999</c:v>
                </c:pt>
                <c:pt idx="254">
                  <c:v>1981.25000000004</c:v>
                </c:pt>
                <c:pt idx="255">
                  <c:v>1981.3333333333701</c:v>
                </c:pt>
                <c:pt idx="256">
                  <c:v>1981.4166666667099</c:v>
                </c:pt>
                <c:pt idx="257">
                  <c:v>1981.50000000004</c:v>
                </c:pt>
                <c:pt idx="258">
                  <c:v>1981.5833333333701</c:v>
                </c:pt>
                <c:pt idx="259">
                  <c:v>1981.6666666667099</c:v>
                </c:pt>
                <c:pt idx="260">
                  <c:v>1981.75000000004</c:v>
                </c:pt>
                <c:pt idx="261">
                  <c:v>1981.8333333333701</c:v>
                </c:pt>
                <c:pt idx="262">
                  <c:v>1981.9166666667099</c:v>
                </c:pt>
                <c:pt idx="263">
                  <c:v>1982.00000000004</c:v>
                </c:pt>
                <c:pt idx="264">
                  <c:v>1982.0833333333701</c:v>
                </c:pt>
                <c:pt idx="265">
                  <c:v>1982.1666666667099</c:v>
                </c:pt>
                <c:pt idx="266">
                  <c:v>1982.25000000004</c:v>
                </c:pt>
                <c:pt idx="267">
                  <c:v>1982.3333333333701</c:v>
                </c:pt>
                <c:pt idx="268">
                  <c:v>1982.4166666667099</c:v>
                </c:pt>
                <c:pt idx="269">
                  <c:v>1982.50000000004</c:v>
                </c:pt>
                <c:pt idx="270">
                  <c:v>1982.5833333333701</c:v>
                </c:pt>
                <c:pt idx="271">
                  <c:v>1982.6666666667099</c:v>
                </c:pt>
                <c:pt idx="272">
                  <c:v>1982.75000000004</c:v>
                </c:pt>
                <c:pt idx="273">
                  <c:v>1982.8333333333701</c:v>
                </c:pt>
                <c:pt idx="274">
                  <c:v>1982.9166666667099</c:v>
                </c:pt>
                <c:pt idx="275">
                  <c:v>1983.00000000004</c:v>
                </c:pt>
                <c:pt idx="276">
                  <c:v>1983.0833333333801</c:v>
                </c:pt>
                <c:pt idx="277">
                  <c:v>1983.1666666667099</c:v>
                </c:pt>
                <c:pt idx="278">
                  <c:v>1983.25000000004</c:v>
                </c:pt>
                <c:pt idx="279">
                  <c:v>1983.3333333333801</c:v>
                </c:pt>
                <c:pt idx="280">
                  <c:v>1983.4166666667099</c:v>
                </c:pt>
                <c:pt idx="281">
                  <c:v>1983.50000000004</c:v>
                </c:pt>
                <c:pt idx="282">
                  <c:v>1983.5833333333801</c:v>
                </c:pt>
                <c:pt idx="283">
                  <c:v>1983.6666666667099</c:v>
                </c:pt>
                <c:pt idx="284">
                  <c:v>1983.75000000004</c:v>
                </c:pt>
                <c:pt idx="285">
                  <c:v>1983.8333333333801</c:v>
                </c:pt>
                <c:pt idx="286">
                  <c:v>1983.9166666667099</c:v>
                </c:pt>
                <c:pt idx="287">
                  <c:v>1984.00000000004</c:v>
                </c:pt>
                <c:pt idx="288">
                  <c:v>1984.0833333333801</c:v>
                </c:pt>
                <c:pt idx="289">
                  <c:v>1984.1666666667099</c:v>
                </c:pt>
                <c:pt idx="290">
                  <c:v>1984.25000000004</c:v>
                </c:pt>
                <c:pt idx="291">
                  <c:v>1984.3333333333801</c:v>
                </c:pt>
                <c:pt idx="292">
                  <c:v>1984.4166666667099</c:v>
                </c:pt>
                <c:pt idx="293">
                  <c:v>1984.50000000004</c:v>
                </c:pt>
                <c:pt idx="294">
                  <c:v>1984.5833333333801</c:v>
                </c:pt>
                <c:pt idx="295">
                  <c:v>1984.6666666667099</c:v>
                </c:pt>
                <c:pt idx="296">
                  <c:v>1984.75000000004</c:v>
                </c:pt>
                <c:pt idx="297">
                  <c:v>1984.8333333333801</c:v>
                </c:pt>
                <c:pt idx="298">
                  <c:v>1984.9166666667099</c:v>
                </c:pt>
                <c:pt idx="299">
                  <c:v>1985.00000000005</c:v>
                </c:pt>
                <c:pt idx="300">
                  <c:v>1985.0833333333801</c:v>
                </c:pt>
                <c:pt idx="301">
                  <c:v>1985.1666666667099</c:v>
                </c:pt>
                <c:pt idx="302">
                  <c:v>1985.25000000005</c:v>
                </c:pt>
                <c:pt idx="303">
                  <c:v>1985.3333333333801</c:v>
                </c:pt>
                <c:pt idx="304">
                  <c:v>1985.4166666667099</c:v>
                </c:pt>
                <c:pt idx="305">
                  <c:v>1985.50000000005</c:v>
                </c:pt>
                <c:pt idx="306">
                  <c:v>1985.5833333333801</c:v>
                </c:pt>
                <c:pt idx="307">
                  <c:v>1985.6666666667099</c:v>
                </c:pt>
                <c:pt idx="308">
                  <c:v>1985.75000000005</c:v>
                </c:pt>
                <c:pt idx="309">
                  <c:v>1985.8333333333801</c:v>
                </c:pt>
                <c:pt idx="310">
                  <c:v>1985.9166666667099</c:v>
                </c:pt>
                <c:pt idx="311">
                  <c:v>1986.00000000005</c:v>
                </c:pt>
                <c:pt idx="312">
                  <c:v>1986.0833333333801</c:v>
                </c:pt>
                <c:pt idx="313">
                  <c:v>1986.1666666667099</c:v>
                </c:pt>
                <c:pt idx="314">
                  <c:v>1986.25000000005</c:v>
                </c:pt>
                <c:pt idx="315">
                  <c:v>1986.3333333333801</c:v>
                </c:pt>
                <c:pt idx="316">
                  <c:v>1986.4166666667099</c:v>
                </c:pt>
                <c:pt idx="317">
                  <c:v>1986.50000000005</c:v>
                </c:pt>
                <c:pt idx="318">
                  <c:v>1986.5833333333801</c:v>
                </c:pt>
                <c:pt idx="319">
                  <c:v>1986.6666666667099</c:v>
                </c:pt>
                <c:pt idx="320">
                  <c:v>1986.75000000005</c:v>
                </c:pt>
                <c:pt idx="321">
                  <c:v>1986.8333333333801</c:v>
                </c:pt>
                <c:pt idx="322">
                  <c:v>1986.9166666667199</c:v>
                </c:pt>
                <c:pt idx="323">
                  <c:v>1987.00000000005</c:v>
                </c:pt>
                <c:pt idx="324">
                  <c:v>1987.0833333333801</c:v>
                </c:pt>
                <c:pt idx="325">
                  <c:v>1987.1666666667199</c:v>
                </c:pt>
                <c:pt idx="326">
                  <c:v>1987.25000000005</c:v>
                </c:pt>
                <c:pt idx="327">
                  <c:v>1987.3333333333801</c:v>
                </c:pt>
                <c:pt idx="328">
                  <c:v>1987.4166666667199</c:v>
                </c:pt>
                <c:pt idx="329">
                  <c:v>1987.50000000005</c:v>
                </c:pt>
                <c:pt idx="330">
                  <c:v>1987.5833333333801</c:v>
                </c:pt>
                <c:pt idx="331">
                  <c:v>1987.6666666667199</c:v>
                </c:pt>
                <c:pt idx="332">
                  <c:v>1987.75000000005</c:v>
                </c:pt>
                <c:pt idx="333">
                  <c:v>1987.8333333333801</c:v>
                </c:pt>
                <c:pt idx="334">
                  <c:v>1987.9166666667199</c:v>
                </c:pt>
                <c:pt idx="335">
                  <c:v>1988.00000000005</c:v>
                </c:pt>
                <c:pt idx="336">
                  <c:v>1988.0833333333801</c:v>
                </c:pt>
                <c:pt idx="337">
                  <c:v>1988.1666666667199</c:v>
                </c:pt>
                <c:pt idx="338">
                  <c:v>1988.25000000005</c:v>
                </c:pt>
                <c:pt idx="339">
                  <c:v>1988.3333333333801</c:v>
                </c:pt>
                <c:pt idx="340">
                  <c:v>1988.4166666667199</c:v>
                </c:pt>
                <c:pt idx="341">
                  <c:v>1988.50000000005</c:v>
                </c:pt>
                <c:pt idx="342">
                  <c:v>1988.5833333333901</c:v>
                </c:pt>
                <c:pt idx="343">
                  <c:v>1988.6666666667199</c:v>
                </c:pt>
                <c:pt idx="344">
                  <c:v>1988.75000000005</c:v>
                </c:pt>
                <c:pt idx="345">
                  <c:v>1988.8333333333901</c:v>
                </c:pt>
                <c:pt idx="346">
                  <c:v>1988.9166666667199</c:v>
                </c:pt>
                <c:pt idx="347">
                  <c:v>1989.00000000005</c:v>
                </c:pt>
                <c:pt idx="348">
                  <c:v>1989.0833333333901</c:v>
                </c:pt>
                <c:pt idx="349">
                  <c:v>1989.1666666667199</c:v>
                </c:pt>
                <c:pt idx="350">
                  <c:v>1989.25000000005</c:v>
                </c:pt>
                <c:pt idx="351">
                  <c:v>1989.3333333333901</c:v>
                </c:pt>
                <c:pt idx="352">
                  <c:v>1989.4166666667199</c:v>
                </c:pt>
                <c:pt idx="353">
                  <c:v>1989.50000000005</c:v>
                </c:pt>
                <c:pt idx="354">
                  <c:v>1989.5833333333901</c:v>
                </c:pt>
                <c:pt idx="355">
                  <c:v>1989.6666666667199</c:v>
                </c:pt>
                <c:pt idx="356">
                  <c:v>1989.75000000005</c:v>
                </c:pt>
                <c:pt idx="357">
                  <c:v>1989.8333333333901</c:v>
                </c:pt>
                <c:pt idx="358">
                  <c:v>1989.9166666667199</c:v>
                </c:pt>
                <c:pt idx="359">
                  <c:v>1990.00000000005</c:v>
                </c:pt>
                <c:pt idx="360">
                  <c:v>1990.0833333333901</c:v>
                </c:pt>
                <c:pt idx="361">
                  <c:v>1990.1666666667199</c:v>
                </c:pt>
                <c:pt idx="362">
                  <c:v>1990.25000000005</c:v>
                </c:pt>
                <c:pt idx="363">
                  <c:v>1990.3333333333901</c:v>
                </c:pt>
                <c:pt idx="364">
                  <c:v>1990.4166666667199</c:v>
                </c:pt>
                <c:pt idx="365">
                  <c:v>1990.50000000006</c:v>
                </c:pt>
                <c:pt idx="366">
                  <c:v>1990.5833333333901</c:v>
                </c:pt>
                <c:pt idx="367">
                  <c:v>1990.6666666667199</c:v>
                </c:pt>
                <c:pt idx="368">
                  <c:v>1990.75000000006</c:v>
                </c:pt>
                <c:pt idx="369">
                  <c:v>1990.8333333333901</c:v>
                </c:pt>
                <c:pt idx="370">
                  <c:v>1990.9166666667199</c:v>
                </c:pt>
                <c:pt idx="371">
                  <c:v>1991.00000000006</c:v>
                </c:pt>
                <c:pt idx="372">
                  <c:v>1991.0833333333901</c:v>
                </c:pt>
                <c:pt idx="373">
                  <c:v>1991.1666666667199</c:v>
                </c:pt>
                <c:pt idx="374">
                  <c:v>1991.25000000006</c:v>
                </c:pt>
                <c:pt idx="375">
                  <c:v>1991.3333333333901</c:v>
                </c:pt>
                <c:pt idx="376">
                  <c:v>1991.4166666667199</c:v>
                </c:pt>
                <c:pt idx="377">
                  <c:v>1991.50000000006</c:v>
                </c:pt>
                <c:pt idx="378">
                  <c:v>1991.5833333333901</c:v>
                </c:pt>
                <c:pt idx="379">
                  <c:v>1991.6666666667199</c:v>
                </c:pt>
                <c:pt idx="380">
                  <c:v>1991.75000000006</c:v>
                </c:pt>
                <c:pt idx="381">
                  <c:v>1991.8333333333901</c:v>
                </c:pt>
                <c:pt idx="382">
                  <c:v>1991.9166666667199</c:v>
                </c:pt>
                <c:pt idx="383">
                  <c:v>1992.00000000006</c:v>
                </c:pt>
                <c:pt idx="384">
                  <c:v>1992.0833333333901</c:v>
                </c:pt>
                <c:pt idx="385">
                  <c:v>1992.1666666667199</c:v>
                </c:pt>
                <c:pt idx="386">
                  <c:v>1992.25000000006</c:v>
                </c:pt>
                <c:pt idx="387">
                  <c:v>1992.3333333333901</c:v>
                </c:pt>
                <c:pt idx="388">
                  <c:v>1992.41666666673</c:v>
                </c:pt>
                <c:pt idx="389">
                  <c:v>1992.50000000006</c:v>
                </c:pt>
                <c:pt idx="390">
                  <c:v>1992.5833333333901</c:v>
                </c:pt>
                <c:pt idx="391">
                  <c:v>1992.66666666673</c:v>
                </c:pt>
                <c:pt idx="392">
                  <c:v>1992.75000000006</c:v>
                </c:pt>
                <c:pt idx="393">
                  <c:v>1992.8333333333901</c:v>
                </c:pt>
                <c:pt idx="394">
                  <c:v>1992.91666666673</c:v>
                </c:pt>
                <c:pt idx="395">
                  <c:v>1993.00000000006</c:v>
                </c:pt>
                <c:pt idx="396">
                  <c:v>1993.0833333333901</c:v>
                </c:pt>
                <c:pt idx="397">
                  <c:v>1993.16666666673</c:v>
                </c:pt>
                <c:pt idx="398">
                  <c:v>1993.25000000006</c:v>
                </c:pt>
                <c:pt idx="399">
                  <c:v>1993.3333333333901</c:v>
                </c:pt>
                <c:pt idx="400">
                  <c:v>1993.41666666673</c:v>
                </c:pt>
                <c:pt idx="401">
                  <c:v>1993.50000000006</c:v>
                </c:pt>
                <c:pt idx="402">
                  <c:v>1993.5833333333901</c:v>
                </c:pt>
                <c:pt idx="403">
                  <c:v>1993.66666666673</c:v>
                </c:pt>
                <c:pt idx="404">
                  <c:v>1993.75000000006</c:v>
                </c:pt>
                <c:pt idx="405">
                  <c:v>1993.8333333333901</c:v>
                </c:pt>
                <c:pt idx="406">
                  <c:v>1993.91666666673</c:v>
                </c:pt>
                <c:pt idx="407">
                  <c:v>1994.00000000006</c:v>
                </c:pt>
                <c:pt idx="408">
                  <c:v>1994.0833333334001</c:v>
                </c:pt>
                <c:pt idx="409">
                  <c:v>1994.16666666673</c:v>
                </c:pt>
                <c:pt idx="410">
                  <c:v>1994.25000000006</c:v>
                </c:pt>
                <c:pt idx="411">
                  <c:v>1994.3333333334001</c:v>
                </c:pt>
                <c:pt idx="412">
                  <c:v>1994.41666666673</c:v>
                </c:pt>
                <c:pt idx="413">
                  <c:v>1994.50000000006</c:v>
                </c:pt>
                <c:pt idx="414">
                  <c:v>1994.5833333334001</c:v>
                </c:pt>
                <c:pt idx="415">
                  <c:v>1994.66666666673</c:v>
                </c:pt>
                <c:pt idx="416">
                  <c:v>1994.75000000006</c:v>
                </c:pt>
                <c:pt idx="417">
                  <c:v>1994.8333333334001</c:v>
                </c:pt>
                <c:pt idx="418">
                  <c:v>1994.91666666673</c:v>
                </c:pt>
                <c:pt idx="419">
                  <c:v>1995.00000000006</c:v>
                </c:pt>
                <c:pt idx="420">
                  <c:v>1995.0833333334001</c:v>
                </c:pt>
                <c:pt idx="421">
                  <c:v>1995.16666666673</c:v>
                </c:pt>
                <c:pt idx="422">
                  <c:v>1995.25000000006</c:v>
                </c:pt>
                <c:pt idx="423">
                  <c:v>1995.3333333334001</c:v>
                </c:pt>
                <c:pt idx="424">
                  <c:v>1995.41666666673</c:v>
                </c:pt>
                <c:pt idx="425">
                  <c:v>1995.50000000006</c:v>
                </c:pt>
                <c:pt idx="426">
                  <c:v>1995.5833333334001</c:v>
                </c:pt>
                <c:pt idx="427">
                  <c:v>1995.66666666673</c:v>
                </c:pt>
                <c:pt idx="428">
                  <c:v>1995.75000000006</c:v>
                </c:pt>
                <c:pt idx="429">
                  <c:v>1995.8333333334001</c:v>
                </c:pt>
                <c:pt idx="430">
                  <c:v>1995.91666666673</c:v>
                </c:pt>
                <c:pt idx="431">
                  <c:v>1996.00000000007</c:v>
                </c:pt>
                <c:pt idx="432">
                  <c:v>1996.0833333334001</c:v>
                </c:pt>
                <c:pt idx="433">
                  <c:v>1996.16666666673</c:v>
                </c:pt>
                <c:pt idx="434">
                  <c:v>1996.25000000007</c:v>
                </c:pt>
                <c:pt idx="435">
                  <c:v>1996.3333333334001</c:v>
                </c:pt>
                <c:pt idx="436">
                  <c:v>1996.41666666673</c:v>
                </c:pt>
                <c:pt idx="437">
                  <c:v>1996.50000000007</c:v>
                </c:pt>
                <c:pt idx="438">
                  <c:v>1996.5833333334001</c:v>
                </c:pt>
                <c:pt idx="439">
                  <c:v>1996.66666666673</c:v>
                </c:pt>
                <c:pt idx="440">
                  <c:v>1996.75000000007</c:v>
                </c:pt>
                <c:pt idx="441">
                  <c:v>1996.8333333334001</c:v>
                </c:pt>
                <c:pt idx="442">
                  <c:v>1996.91666666673</c:v>
                </c:pt>
                <c:pt idx="443">
                  <c:v>1997.00000000007</c:v>
                </c:pt>
                <c:pt idx="444">
                  <c:v>1997.0833333334001</c:v>
                </c:pt>
                <c:pt idx="445">
                  <c:v>1997.16666666673</c:v>
                </c:pt>
                <c:pt idx="446">
                  <c:v>1997.25000000007</c:v>
                </c:pt>
                <c:pt idx="447">
                  <c:v>1997.3333333334001</c:v>
                </c:pt>
                <c:pt idx="448">
                  <c:v>1997.41666666673</c:v>
                </c:pt>
                <c:pt idx="449">
                  <c:v>1997.50000000007</c:v>
                </c:pt>
                <c:pt idx="450">
                  <c:v>1997.5833333334001</c:v>
                </c:pt>
                <c:pt idx="451">
                  <c:v>1997.66666666673</c:v>
                </c:pt>
                <c:pt idx="452">
                  <c:v>1997.75000000007</c:v>
                </c:pt>
                <c:pt idx="453">
                  <c:v>1997.8333333334001</c:v>
                </c:pt>
                <c:pt idx="454">
                  <c:v>1997.91666666674</c:v>
                </c:pt>
                <c:pt idx="455">
                  <c:v>1998.00000000007</c:v>
                </c:pt>
                <c:pt idx="456">
                  <c:v>1998.0833333334001</c:v>
                </c:pt>
                <c:pt idx="457">
                  <c:v>1998.16666666674</c:v>
                </c:pt>
                <c:pt idx="458">
                  <c:v>1998.25000000007</c:v>
                </c:pt>
                <c:pt idx="459">
                  <c:v>1998.3333333334001</c:v>
                </c:pt>
                <c:pt idx="460">
                  <c:v>1998.41666666674</c:v>
                </c:pt>
                <c:pt idx="461">
                  <c:v>1998.50000000007</c:v>
                </c:pt>
                <c:pt idx="462">
                  <c:v>1998.5833333334001</c:v>
                </c:pt>
                <c:pt idx="463">
                  <c:v>1998.66666666674</c:v>
                </c:pt>
                <c:pt idx="464">
                  <c:v>1998.75000000007</c:v>
                </c:pt>
                <c:pt idx="465">
                  <c:v>1998.8333333334001</c:v>
                </c:pt>
                <c:pt idx="466">
                  <c:v>1998.91666666674</c:v>
                </c:pt>
                <c:pt idx="467">
                  <c:v>1999.00000000007</c:v>
                </c:pt>
                <c:pt idx="468">
                  <c:v>1999.0833333334001</c:v>
                </c:pt>
                <c:pt idx="469">
                  <c:v>1999.16666666674</c:v>
                </c:pt>
                <c:pt idx="470">
                  <c:v>1999.25000000007</c:v>
                </c:pt>
                <c:pt idx="471">
                  <c:v>1999.3333333334001</c:v>
                </c:pt>
                <c:pt idx="472">
                  <c:v>1999.41666666674</c:v>
                </c:pt>
                <c:pt idx="473">
                  <c:v>1999.50000000007</c:v>
                </c:pt>
                <c:pt idx="474">
                  <c:v>1999.5833333334101</c:v>
                </c:pt>
                <c:pt idx="475">
                  <c:v>1999.66666666674</c:v>
                </c:pt>
                <c:pt idx="476">
                  <c:v>1999.75000000007</c:v>
                </c:pt>
                <c:pt idx="477">
                  <c:v>1999.8333333334101</c:v>
                </c:pt>
                <c:pt idx="478">
                  <c:v>1999.91666666674</c:v>
                </c:pt>
                <c:pt idx="479">
                  <c:v>2000.00000000007</c:v>
                </c:pt>
                <c:pt idx="480">
                  <c:v>2000.0833333334101</c:v>
                </c:pt>
                <c:pt idx="481">
                  <c:v>2000.16666666674</c:v>
                </c:pt>
                <c:pt idx="482">
                  <c:v>2000.25000000007</c:v>
                </c:pt>
                <c:pt idx="483">
                  <c:v>2000.3333333334101</c:v>
                </c:pt>
                <c:pt idx="484">
                  <c:v>2000.41666666674</c:v>
                </c:pt>
                <c:pt idx="485">
                  <c:v>2000.50000000007</c:v>
                </c:pt>
                <c:pt idx="486">
                  <c:v>2000.5833333334101</c:v>
                </c:pt>
                <c:pt idx="487">
                  <c:v>2000.66666666674</c:v>
                </c:pt>
                <c:pt idx="488">
                  <c:v>2000.75000000007</c:v>
                </c:pt>
                <c:pt idx="489">
                  <c:v>2000.8333333334101</c:v>
                </c:pt>
                <c:pt idx="490">
                  <c:v>2000.91666666674</c:v>
                </c:pt>
                <c:pt idx="491">
                  <c:v>2001.00000000007</c:v>
                </c:pt>
                <c:pt idx="492">
                  <c:v>2001.0833333334101</c:v>
                </c:pt>
                <c:pt idx="493">
                  <c:v>2001.16666666674</c:v>
                </c:pt>
                <c:pt idx="494">
                  <c:v>2001.25000000007</c:v>
                </c:pt>
                <c:pt idx="495">
                  <c:v>2001.3333333334101</c:v>
                </c:pt>
                <c:pt idx="496">
                  <c:v>2001.41666666674</c:v>
                </c:pt>
                <c:pt idx="497">
                  <c:v>2001.50000000008</c:v>
                </c:pt>
                <c:pt idx="498">
                  <c:v>2001.5833333334101</c:v>
                </c:pt>
                <c:pt idx="499">
                  <c:v>2001.66666666674</c:v>
                </c:pt>
                <c:pt idx="500">
                  <c:v>2001.75000000008</c:v>
                </c:pt>
                <c:pt idx="501">
                  <c:v>2001.8333333334101</c:v>
                </c:pt>
                <c:pt idx="502">
                  <c:v>2001.91666666674</c:v>
                </c:pt>
                <c:pt idx="503">
                  <c:v>2002.00000000008</c:v>
                </c:pt>
                <c:pt idx="504">
                  <c:v>2002.0833333334101</c:v>
                </c:pt>
                <c:pt idx="505">
                  <c:v>2002.16666666674</c:v>
                </c:pt>
                <c:pt idx="506">
                  <c:v>2002.25000000008</c:v>
                </c:pt>
                <c:pt idx="507">
                  <c:v>2002.3333333334101</c:v>
                </c:pt>
                <c:pt idx="508">
                  <c:v>2002.41666666674</c:v>
                </c:pt>
                <c:pt idx="509">
                  <c:v>2002.50000000008</c:v>
                </c:pt>
                <c:pt idx="510">
                  <c:v>2002.5833333334101</c:v>
                </c:pt>
                <c:pt idx="511">
                  <c:v>2002.66666666674</c:v>
                </c:pt>
                <c:pt idx="512">
                  <c:v>2002.75000000008</c:v>
                </c:pt>
                <c:pt idx="513">
                  <c:v>2002.8333333334101</c:v>
                </c:pt>
                <c:pt idx="514">
                  <c:v>2002.91666666674</c:v>
                </c:pt>
                <c:pt idx="515">
                  <c:v>2003.00000000008</c:v>
                </c:pt>
                <c:pt idx="516">
                  <c:v>2003.0833333334101</c:v>
                </c:pt>
                <c:pt idx="517">
                  <c:v>2003.16666666674</c:v>
                </c:pt>
                <c:pt idx="518">
                  <c:v>2003.25000000008</c:v>
                </c:pt>
                <c:pt idx="519">
                  <c:v>2003.3333333334101</c:v>
                </c:pt>
                <c:pt idx="520">
                  <c:v>2003.41666666675</c:v>
                </c:pt>
                <c:pt idx="521">
                  <c:v>2003.50000000008</c:v>
                </c:pt>
                <c:pt idx="522">
                  <c:v>2003.5833333334101</c:v>
                </c:pt>
                <c:pt idx="523">
                  <c:v>2003.66666666675</c:v>
                </c:pt>
                <c:pt idx="524">
                  <c:v>2003.75000000008</c:v>
                </c:pt>
                <c:pt idx="525">
                  <c:v>2003.8333333334101</c:v>
                </c:pt>
                <c:pt idx="526">
                  <c:v>2003.91666666675</c:v>
                </c:pt>
                <c:pt idx="527">
                  <c:v>2004.00000000008</c:v>
                </c:pt>
                <c:pt idx="528">
                  <c:v>2004.0833333334101</c:v>
                </c:pt>
                <c:pt idx="529">
                  <c:v>2004.16666666675</c:v>
                </c:pt>
                <c:pt idx="530">
                  <c:v>2004.25000000008</c:v>
                </c:pt>
                <c:pt idx="531">
                  <c:v>2004.3333333334101</c:v>
                </c:pt>
                <c:pt idx="532">
                  <c:v>2004.41666666675</c:v>
                </c:pt>
                <c:pt idx="533">
                  <c:v>2004.50000000008</c:v>
                </c:pt>
                <c:pt idx="534">
                  <c:v>2004.5833333334101</c:v>
                </c:pt>
                <c:pt idx="535">
                  <c:v>2004.66666666675</c:v>
                </c:pt>
                <c:pt idx="536">
                  <c:v>2004.75000000008</c:v>
                </c:pt>
                <c:pt idx="537">
                  <c:v>2004.8333333334101</c:v>
                </c:pt>
                <c:pt idx="538">
                  <c:v>2004.91666666675</c:v>
                </c:pt>
                <c:pt idx="539">
                  <c:v>2005.00000000008</c:v>
                </c:pt>
                <c:pt idx="540">
                  <c:v>2005.0833333334199</c:v>
                </c:pt>
                <c:pt idx="541">
                  <c:v>2005.16666666675</c:v>
                </c:pt>
                <c:pt idx="542">
                  <c:v>2005.25000000008</c:v>
                </c:pt>
                <c:pt idx="543">
                  <c:v>2005.3333333334199</c:v>
                </c:pt>
                <c:pt idx="544">
                  <c:v>2005.41666666675</c:v>
                </c:pt>
                <c:pt idx="545">
                  <c:v>2005.50000000008</c:v>
                </c:pt>
                <c:pt idx="546">
                  <c:v>2005.5833333334199</c:v>
                </c:pt>
                <c:pt idx="547">
                  <c:v>2005.66666666675</c:v>
                </c:pt>
                <c:pt idx="548">
                  <c:v>2005.75000000008</c:v>
                </c:pt>
                <c:pt idx="549">
                  <c:v>2005.8333333334199</c:v>
                </c:pt>
                <c:pt idx="550">
                  <c:v>2005.91666666675</c:v>
                </c:pt>
                <c:pt idx="551">
                  <c:v>2006.00000000008</c:v>
                </c:pt>
                <c:pt idx="552">
                  <c:v>2006.0833333334199</c:v>
                </c:pt>
                <c:pt idx="553">
                  <c:v>2006.16666666675</c:v>
                </c:pt>
                <c:pt idx="554">
                  <c:v>2006.25000000008</c:v>
                </c:pt>
                <c:pt idx="555">
                  <c:v>2006.3333333334199</c:v>
                </c:pt>
                <c:pt idx="556">
                  <c:v>2006.41666666675</c:v>
                </c:pt>
                <c:pt idx="557">
                  <c:v>2006.50000000008</c:v>
                </c:pt>
                <c:pt idx="558">
                  <c:v>2006.5833333334199</c:v>
                </c:pt>
                <c:pt idx="559">
                  <c:v>2006.66666666675</c:v>
                </c:pt>
                <c:pt idx="560">
                  <c:v>2006.75000000008</c:v>
                </c:pt>
                <c:pt idx="561">
                  <c:v>2006.8333333334199</c:v>
                </c:pt>
                <c:pt idx="562">
                  <c:v>2006.91666666675</c:v>
                </c:pt>
                <c:pt idx="563">
                  <c:v>2007.00000000009</c:v>
                </c:pt>
                <c:pt idx="564">
                  <c:v>2007.0833333334199</c:v>
                </c:pt>
                <c:pt idx="565">
                  <c:v>2007.16666666675</c:v>
                </c:pt>
                <c:pt idx="566">
                  <c:v>2007.25000000009</c:v>
                </c:pt>
                <c:pt idx="567">
                  <c:v>2007.3333333334199</c:v>
                </c:pt>
                <c:pt idx="568">
                  <c:v>2007.41666666675</c:v>
                </c:pt>
                <c:pt idx="569">
                  <c:v>2007.50000000009</c:v>
                </c:pt>
                <c:pt idx="570">
                  <c:v>2007.5833333334199</c:v>
                </c:pt>
                <c:pt idx="571">
                  <c:v>2007.66666666675</c:v>
                </c:pt>
                <c:pt idx="572">
                  <c:v>2007.75000000009</c:v>
                </c:pt>
                <c:pt idx="573">
                  <c:v>2007.8333333334199</c:v>
                </c:pt>
                <c:pt idx="574">
                  <c:v>2007.91666666675</c:v>
                </c:pt>
                <c:pt idx="575">
                  <c:v>2008.00000000009</c:v>
                </c:pt>
                <c:pt idx="576">
                  <c:v>2008.0833333334199</c:v>
                </c:pt>
                <c:pt idx="577">
                  <c:v>2008.16666666675</c:v>
                </c:pt>
                <c:pt idx="578">
                  <c:v>2008.25000000009</c:v>
                </c:pt>
                <c:pt idx="579">
                  <c:v>2008.3333333334199</c:v>
                </c:pt>
                <c:pt idx="580">
                  <c:v>2008.41666666675</c:v>
                </c:pt>
                <c:pt idx="581">
                  <c:v>2008.50000000009</c:v>
                </c:pt>
                <c:pt idx="582">
                  <c:v>2008.5833333334199</c:v>
                </c:pt>
                <c:pt idx="583">
                  <c:v>2008.66666666675</c:v>
                </c:pt>
                <c:pt idx="584">
                  <c:v>2008.75000000009</c:v>
                </c:pt>
                <c:pt idx="585">
                  <c:v>2008.8333333334199</c:v>
                </c:pt>
                <c:pt idx="586">
                  <c:v>2008.91666666676</c:v>
                </c:pt>
                <c:pt idx="587">
                  <c:v>2009.00000000009</c:v>
                </c:pt>
                <c:pt idx="588">
                  <c:v>2009.0833333334199</c:v>
                </c:pt>
                <c:pt idx="589">
                  <c:v>2009.16666666676</c:v>
                </c:pt>
                <c:pt idx="590">
                  <c:v>2009.25000000009</c:v>
                </c:pt>
                <c:pt idx="591">
                  <c:v>2009.3333333334199</c:v>
                </c:pt>
                <c:pt idx="592">
                  <c:v>2009.41666666676</c:v>
                </c:pt>
                <c:pt idx="593">
                  <c:v>2009.50000000009</c:v>
                </c:pt>
                <c:pt idx="594">
                  <c:v>2009.5833333334199</c:v>
                </c:pt>
                <c:pt idx="595">
                  <c:v>2009.66666666676</c:v>
                </c:pt>
                <c:pt idx="596">
                  <c:v>2009.75000000009</c:v>
                </c:pt>
                <c:pt idx="597">
                  <c:v>2009.8333333334199</c:v>
                </c:pt>
                <c:pt idx="598">
                  <c:v>2009.91666666676</c:v>
                </c:pt>
                <c:pt idx="599">
                  <c:v>2010.00000000009</c:v>
                </c:pt>
                <c:pt idx="600">
                  <c:v>2010.0833333334199</c:v>
                </c:pt>
                <c:pt idx="601">
                  <c:v>2010.16666666676</c:v>
                </c:pt>
                <c:pt idx="602">
                  <c:v>2010.25000000009</c:v>
                </c:pt>
                <c:pt idx="603">
                  <c:v>2010.3333333334199</c:v>
                </c:pt>
                <c:pt idx="604">
                  <c:v>2010.41666666676</c:v>
                </c:pt>
                <c:pt idx="605">
                  <c:v>2010.50000000009</c:v>
                </c:pt>
                <c:pt idx="606">
                  <c:v>2010.5833333334299</c:v>
                </c:pt>
                <c:pt idx="607">
                  <c:v>2010.66666666676</c:v>
                </c:pt>
                <c:pt idx="608">
                  <c:v>2010.75000000009</c:v>
                </c:pt>
                <c:pt idx="609">
                  <c:v>2010.8333333334299</c:v>
                </c:pt>
                <c:pt idx="610">
                  <c:v>2010.91666666676</c:v>
                </c:pt>
                <c:pt idx="611">
                  <c:v>2011.00000000009</c:v>
                </c:pt>
                <c:pt idx="612">
                  <c:v>2011.0833333334299</c:v>
                </c:pt>
                <c:pt idx="613">
                  <c:v>2011.16666666676</c:v>
                </c:pt>
                <c:pt idx="614">
                  <c:v>2011.25000000009</c:v>
                </c:pt>
                <c:pt idx="615">
                  <c:v>2011.3333333334299</c:v>
                </c:pt>
                <c:pt idx="616">
                  <c:v>2011.41666666676</c:v>
                </c:pt>
                <c:pt idx="617">
                  <c:v>2011.50000000009</c:v>
                </c:pt>
                <c:pt idx="618">
                  <c:v>2011.5833333334299</c:v>
                </c:pt>
                <c:pt idx="619">
                  <c:v>2011.66666666676</c:v>
                </c:pt>
                <c:pt idx="620">
                  <c:v>2011.75000000009</c:v>
                </c:pt>
                <c:pt idx="621">
                  <c:v>2011.8333333334299</c:v>
                </c:pt>
                <c:pt idx="622">
                  <c:v>2011.91666666676</c:v>
                </c:pt>
                <c:pt idx="623">
                  <c:v>2012.00000000009</c:v>
                </c:pt>
                <c:pt idx="624">
                  <c:v>2012.0833333334299</c:v>
                </c:pt>
                <c:pt idx="625">
                  <c:v>2012.16666666676</c:v>
                </c:pt>
                <c:pt idx="626">
                  <c:v>2012.25000000009</c:v>
                </c:pt>
                <c:pt idx="627">
                  <c:v>2012.3333333334299</c:v>
                </c:pt>
                <c:pt idx="628">
                  <c:v>2012.41666666676</c:v>
                </c:pt>
                <c:pt idx="629">
                  <c:v>2012.5000000001</c:v>
                </c:pt>
                <c:pt idx="630">
                  <c:v>2012.5833333334299</c:v>
                </c:pt>
                <c:pt idx="631">
                  <c:v>2012.66666666676</c:v>
                </c:pt>
                <c:pt idx="632">
                  <c:v>2012.7500000001</c:v>
                </c:pt>
                <c:pt idx="633">
                  <c:v>2012.8333333334299</c:v>
                </c:pt>
                <c:pt idx="634">
                  <c:v>2012.91666666676</c:v>
                </c:pt>
                <c:pt idx="635">
                  <c:v>2013.0000000001</c:v>
                </c:pt>
                <c:pt idx="636">
                  <c:v>2013.0833333334299</c:v>
                </c:pt>
                <c:pt idx="637">
                  <c:v>2013.16666666676</c:v>
                </c:pt>
              </c:numCache>
            </c:numRef>
          </c:xVal>
          <c:yVal>
            <c:numRef>
              <c:f>Sheet1!$G$12:$G$649</c:f>
              <c:numCache>
                <c:formatCode>0.0</c:formatCode>
                <c:ptCount val="638"/>
                <c:pt idx="0">
                  <c:v>1.24095</c:v>
                </c:pt>
                <c:pt idx="1">
                  <c:v>1.4137900000000001</c:v>
                </c:pt>
                <c:pt idx="2">
                  <c:v>1.51881</c:v>
                </c:pt>
                <c:pt idx="3">
                  <c:v>1.9323699999999999</c:v>
                </c:pt>
                <c:pt idx="4">
                  <c:v>1.82507</c:v>
                </c:pt>
                <c:pt idx="5">
                  <c:v>1.7176199999999999</c:v>
                </c:pt>
                <c:pt idx="6">
                  <c:v>1.3722099999999999</c:v>
                </c:pt>
                <c:pt idx="7">
                  <c:v>1.4736100000000001</c:v>
                </c:pt>
                <c:pt idx="8">
                  <c:v>1.2307699999999999</c:v>
                </c:pt>
                <c:pt idx="9">
                  <c:v>1.36286</c:v>
                </c:pt>
                <c:pt idx="10">
                  <c:v>1.4650799999999999</c:v>
                </c:pt>
                <c:pt idx="11">
                  <c:v>1.36008</c:v>
                </c:pt>
                <c:pt idx="12">
                  <c:v>1.6002700000000001</c:v>
                </c:pt>
                <c:pt idx="13">
                  <c:v>1.4620899999999999</c:v>
                </c:pt>
                <c:pt idx="14">
                  <c:v>1.4620899999999999</c:v>
                </c:pt>
                <c:pt idx="15">
                  <c:v>0.91400999999999999</c:v>
                </c:pt>
                <c:pt idx="16">
                  <c:v>0.91308999999999996</c:v>
                </c:pt>
                <c:pt idx="17">
                  <c:v>0.77676000000000001</c:v>
                </c:pt>
                <c:pt idx="18">
                  <c:v>1.2521199999999999</c:v>
                </c:pt>
                <c:pt idx="19">
                  <c:v>1.11449</c:v>
                </c:pt>
                <c:pt idx="20">
                  <c:v>1.2495799999999999</c:v>
                </c:pt>
                <c:pt idx="21">
                  <c:v>0.77310999999999996</c:v>
                </c:pt>
                <c:pt idx="22">
                  <c:v>0.67159000000000002</c:v>
                </c:pt>
                <c:pt idx="23">
                  <c:v>0.67091999999999996</c:v>
                </c:pt>
                <c:pt idx="24">
                  <c:v>0.67023999999999995</c:v>
                </c:pt>
                <c:pt idx="25">
                  <c:v>0.90483000000000002</c:v>
                </c:pt>
                <c:pt idx="26">
                  <c:v>1.1059000000000001</c:v>
                </c:pt>
                <c:pt idx="27">
                  <c:v>1.3418300000000001</c:v>
                </c:pt>
                <c:pt idx="28">
                  <c:v>1.3404799999999999</c:v>
                </c:pt>
                <c:pt idx="29">
                  <c:v>1.2399500000000001</c:v>
                </c:pt>
                <c:pt idx="30">
                  <c:v>1.00267</c:v>
                </c:pt>
                <c:pt idx="31">
                  <c:v>1.1355999999999999</c:v>
                </c:pt>
                <c:pt idx="32">
                  <c:v>1.4676499999999999</c:v>
                </c:pt>
                <c:pt idx="33">
                  <c:v>1.33422</c:v>
                </c:pt>
                <c:pt idx="34">
                  <c:v>1.33422</c:v>
                </c:pt>
                <c:pt idx="35">
                  <c:v>1.23292</c:v>
                </c:pt>
                <c:pt idx="36">
                  <c:v>1.3315600000000001</c:v>
                </c:pt>
                <c:pt idx="37">
                  <c:v>1.2288300000000001</c:v>
                </c:pt>
                <c:pt idx="38">
                  <c:v>1.1269499999999999</c:v>
                </c:pt>
                <c:pt idx="39">
                  <c:v>0.89373999999999998</c:v>
                </c:pt>
                <c:pt idx="40">
                  <c:v>0.89285999999999999</c:v>
                </c:pt>
                <c:pt idx="41">
                  <c:v>1.32406</c:v>
                </c:pt>
                <c:pt idx="42">
                  <c:v>1.5552600000000001</c:v>
                </c:pt>
                <c:pt idx="43">
                  <c:v>1.5521799999999999</c:v>
                </c:pt>
                <c:pt idx="44">
                  <c:v>0.98619000000000001</c:v>
                </c:pt>
                <c:pt idx="45">
                  <c:v>1.21791</c:v>
                </c:pt>
                <c:pt idx="46">
                  <c:v>1.3166599999999999</c:v>
                </c:pt>
                <c:pt idx="47">
                  <c:v>1.6458200000000001</c:v>
                </c:pt>
                <c:pt idx="48">
                  <c:v>1.6425799999999999</c:v>
                </c:pt>
                <c:pt idx="49">
                  <c:v>1.41076</c:v>
                </c:pt>
                <c:pt idx="50">
                  <c:v>1.40937</c:v>
                </c:pt>
                <c:pt idx="51">
                  <c:v>1.54199</c:v>
                </c:pt>
                <c:pt idx="52">
                  <c:v>1.5404800000000001</c:v>
                </c:pt>
                <c:pt idx="53">
                  <c:v>1.3067599999999999</c:v>
                </c:pt>
                <c:pt idx="54">
                  <c:v>1.0752699999999999</c:v>
                </c:pt>
                <c:pt idx="55">
                  <c:v>0.97560999999999998</c:v>
                </c:pt>
                <c:pt idx="56">
                  <c:v>1.17188</c:v>
                </c:pt>
                <c:pt idx="57">
                  <c:v>1.2032499999999999</c:v>
                </c:pt>
                <c:pt idx="58">
                  <c:v>1.3970100000000001</c:v>
                </c:pt>
                <c:pt idx="59">
                  <c:v>1.1981900000000001</c:v>
                </c:pt>
                <c:pt idx="60">
                  <c:v>1.0989</c:v>
                </c:pt>
                <c:pt idx="61">
                  <c:v>1.19702</c:v>
                </c:pt>
                <c:pt idx="62">
                  <c:v>1.1958599999999999</c:v>
                </c:pt>
                <c:pt idx="63">
                  <c:v>1.38934</c:v>
                </c:pt>
                <c:pt idx="64">
                  <c:v>1.6139399999999999</c:v>
                </c:pt>
                <c:pt idx="65">
                  <c:v>1.93486</c:v>
                </c:pt>
                <c:pt idx="66">
                  <c:v>1.8052900000000001</c:v>
                </c:pt>
                <c:pt idx="67">
                  <c:v>1.6103099999999999</c:v>
                </c:pt>
                <c:pt idx="68">
                  <c:v>1.7374499999999999</c:v>
                </c:pt>
                <c:pt idx="69">
                  <c:v>1.7030799999999999</c:v>
                </c:pt>
                <c:pt idx="70">
                  <c:v>1.73021</c:v>
                </c:pt>
                <c:pt idx="71">
                  <c:v>1.92</c:v>
                </c:pt>
                <c:pt idx="72">
                  <c:v>1.9181600000000001</c:v>
                </c:pt>
                <c:pt idx="73">
                  <c:v>2.5575399999999999</c:v>
                </c:pt>
                <c:pt idx="74">
                  <c:v>2.778659999999999</c:v>
                </c:pt>
                <c:pt idx="75">
                  <c:v>2.868069999999999</c:v>
                </c:pt>
                <c:pt idx="76">
                  <c:v>2.7636599999999998</c:v>
                </c:pt>
                <c:pt idx="77">
                  <c:v>2.43594</c:v>
                </c:pt>
                <c:pt idx="78">
                  <c:v>2.7549100000000002</c:v>
                </c:pt>
                <c:pt idx="79">
                  <c:v>3.4865300000000001</c:v>
                </c:pt>
                <c:pt idx="80">
                  <c:v>3.57369</c:v>
                </c:pt>
                <c:pt idx="81">
                  <c:v>3.7914699999999981</c:v>
                </c:pt>
                <c:pt idx="82">
                  <c:v>3.5590600000000001</c:v>
                </c:pt>
                <c:pt idx="83">
                  <c:v>3.3595000000000002</c:v>
                </c:pt>
                <c:pt idx="84">
                  <c:v>3.1995</c:v>
                </c:pt>
                <c:pt idx="85">
                  <c:v>2.8678300000000001</c:v>
                </c:pt>
                <c:pt idx="86">
                  <c:v>2.5481699999999998</c:v>
                </c:pt>
                <c:pt idx="87">
                  <c:v>2.54027</c:v>
                </c:pt>
                <c:pt idx="88">
                  <c:v>2.31839</c:v>
                </c:pt>
                <c:pt idx="89">
                  <c:v>2.8412600000000001</c:v>
                </c:pt>
                <c:pt idx="90">
                  <c:v>2.9275799999999998</c:v>
                </c:pt>
                <c:pt idx="91">
                  <c:v>2.60337</c:v>
                </c:pt>
                <c:pt idx="92">
                  <c:v>2.5954199999999981</c:v>
                </c:pt>
                <c:pt idx="93">
                  <c:v>2.58752</c:v>
                </c:pt>
                <c:pt idx="94">
                  <c:v>3.1021899999999998</c:v>
                </c:pt>
                <c:pt idx="95">
                  <c:v>3.2806799999999998</c:v>
                </c:pt>
                <c:pt idx="96">
                  <c:v>3.6474199999999999</c:v>
                </c:pt>
                <c:pt idx="97">
                  <c:v>3.6363599999999972</c:v>
                </c:pt>
                <c:pt idx="98">
                  <c:v>3.9393899999999991</c:v>
                </c:pt>
                <c:pt idx="99">
                  <c:v>3.9274900000000001</c:v>
                </c:pt>
                <c:pt idx="100">
                  <c:v>4.2296100000000001</c:v>
                </c:pt>
                <c:pt idx="101">
                  <c:v>4.2042000000000002</c:v>
                </c:pt>
                <c:pt idx="102">
                  <c:v>4.4910199999999998</c:v>
                </c:pt>
                <c:pt idx="103">
                  <c:v>4.4776100000000003</c:v>
                </c:pt>
                <c:pt idx="104">
                  <c:v>4.4642900000000001</c:v>
                </c:pt>
                <c:pt idx="105">
                  <c:v>4.74777</c:v>
                </c:pt>
                <c:pt idx="106">
                  <c:v>4.4247799999999966</c:v>
                </c:pt>
                <c:pt idx="107">
                  <c:v>4.7058799999999996</c:v>
                </c:pt>
                <c:pt idx="108">
                  <c:v>4.6920799999999936</c:v>
                </c:pt>
                <c:pt idx="109">
                  <c:v>4.6783599999999996</c:v>
                </c:pt>
                <c:pt idx="110">
                  <c:v>5.2478099999999994</c:v>
                </c:pt>
                <c:pt idx="111">
                  <c:v>5.5232599999999996</c:v>
                </c:pt>
                <c:pt idx="112">
                  <c:v>5.50725</c:v>
                </c:pt>
                <c:pt idx="113">
                  <c:v>5.4755000000000003</c:v>
                </c:pt>
                <c:pt idx="114">
                  <c:v>5.4441299999999986</c:v>
                </c:pt>
                <c:pt idx="115">
                  <c:v>5.4285699999999997</c:v>
                </c:pt>
                <c:pt idx="116">
                  <c:v>5.6980099999999947</c:v>
                </c:pt>
                <c:pt idx="117">
                  <c:v>5.6657199999999941</c:v>
                </c:pt>
                <c:pt idx="118">
                  <c:v>5.9321999999999999</c:v>
                </c:pt>
                <c:pt idx="119">
                  <c:v>5.8988799999999957</c:v>
                </c:pt>
                <c:pt idx="120">
                  <c:v>6.1624599999999941</c:v>
                </c:pt>
                <c:pt idx="121">
                  <c:v>6.4245799999999944</c:v>
                </c:pt>
                <c:pt idx="122">
                  <c:v>6.0941799999999944</c:v>
                </c:pt>
                <c:pt idx="123">
                  <c:v>6.0606099999999996</c:v>
                </c:pt>
                <c:pt idx="124">
                  <c:v>6.0439600000000002</c:v>
                </c:pt>
                <c:pt idx="125">
                  <c:v>6.0109299999999974</c:v>
                </c:pt>
                <c:pt idx="126">
                  <c:v>5.7065200000000003</c:v>
                </c:pt>
                <c:pt idx="127">
                  <c:v>5.6910600000000002</c:v>
                </c:pt>
                <c:pt idx="128">
                  <c:v>5.6603799999999946</c:v>
                </c:pt>
                <c:pt idx="129">
                  <c:v>5.6300299999999996</c:v>
                </c:pt>
                <c:pt idx="130">
                  <c:v>5.6</c:v>
                </c:pt>
                <c:pt idx="131">
                  <c:v>5.57029</c:v>
                </c:pt>
                <c:pt idx="132">
                  <c:v>5.2770400000000004</c:v>
                </c:pt>
                <c:pt idx="133">
                  <c:v>4.7244099999999936</c:v>
                </c:pt>
                <c:pt idx="134">
                  <c:v>4.4386400000000004</c:v>
                </c:pt>
                <c:pt idx="135">
                  <c:v>4.1558400000000004</c:v>
                </c:pt>
                <c:pt idx="136">
                  <c:v>4.4041499999999996</c:v>
                </c:pt>
                <c:pt idx="137">
                  <c:v>4.3814399999999987</c:v>
                </c:pt>
                <c:pt idx="138">
                  <c:v>4.3701799999999986</c:v>
                </c:pt>
                <c:pt idx="139">
                  <c:v>4.3589699999999976</c:v>
                </c:pt>
                <c:pt idx="140">
                  <c:v>4.0816299999999996</c:v>
                </c:pt>
                <c:pt idx="141">
                  <c:v>3.8071100000000002</c:v>
                </c:pt>
                <c:pt idx="142">
                  <c:v>3.5353500000000002</c:v>
                </c:pt>
                <c:pt idx="143">
                  <c:v>3.26633</c:v>
                </c:pt>
                <c:pt idx="144">
                  <c:v>3.2581500000000001</c:v>
                </c:pt>
                <c:pt idx="145">
                  <c:v>3.7593999999999999</c:v>
                </c:pt>
                <c:pt idx="146">
                  <c:v>3.5</c:v>
                </c:pt>
                <c:pt idx="147">
                  <c:v>3.4912700000000001</c:v>
                </c:pt>
                <c:pt idx="148">
                  <c:v>3.2258100000000001</c:v>
                </c:pt>
                <c:pt idx="149">
                  <c:v>2.962959999999998</c:v>
                </c:pt>
                <c:pt idx="150">
                  <c:v>2.95567</c:v>
                </c:pt>
                <c:pt idx="151">
                  <c:v>2.9483999999999999</c:v>
                </c:pt>
                <c:pt idx="152">
                  <c:v>3.186269999999999</c:v>
                </c:pt>
                <c:pt idx="153">
                  <c:v>3.17848</c:v>
                </c:pt>
                <c:pt idx="154">
                  <c:v>3.4146299999999981</c:v>
                </c:pt>
                <c:pt idx="155">
                  <c:v>3.4063300000000001</c:v>
                </c:pt>
                <c:pt idx="156">
                  <c:v>3.6407799999999999</c:v>
                </c:pt>
                <c:pt idx="157">
                  <c:v>3.8647300000000002</c:v>
                </c:pt>
                <c:pt idx="158">
                  <c:v>4.8309199999999954</c:v>
                </c:pt>
                <c:pt idx="159">
                  <c:v>5.3011999999999997</c:v>
                </c:pt>
                <c:pt idx="160">
                  <c:v>5.5288499999999976</c:v>
                </c:pt>
                <c:pt idx="161">
                  <c:v>5.9951999999999996</c:v>
                </c:pt>
                <c:pt idx="162">
                  <c:v>5.7416299999999998</c:v>
                </c:pt>
                <c:pt idx="163">
                  <c:v>7.3985699999999976</c:v>
                </c:pt>
                <c:pt idx="164">
                  <c:v>7.3634199999999943</c:v>
                </c:pt>
                <c:pt idx="165">
                  <c:v>8.05687</c:v>
                </c:pt>
                <c:pt idx="166">
                  <c:v>8.2547200000000007</c:v>
                </c:pt>
                <c:pt idx="167">
                  <c:v>8.9411799999999992</c:v>
                </c:pt>
                <c:pt idx="168">
                  <c:v>9.6018699999999999</c:v>
                </c:pt>
                <c:pt idx="169">
                  <c:v>10</c:v>
                </c:pt>
                <c:pt idx="170">
                  <c:v>10.138249999999999</c:v>
                </c:pt>
                <c:pt idx="171">
                  <c:v>10.06865</c:v>
                </c:pt>
                <c:pt idx="172">
                  <c:v>10.706149999999999</c:v>
                </c:pt>
                <c:pt idx="173">
                  <c:v>10.859730000000001</c:v>
                </c:pt>
                <c:pt idx="174">
                  <c:v>11.538460000000001</c:v>
                </c:pt>
                <c:pt idx="175">
                  <c:v>10.88889</c:v>
                </c:pt>
                <c:pt idx="176">
                  <c:v>11.946899999999999</c:v>
                </c:pt>
                <c:pt idx="177">
                  <c:v>11.84211</c:v>
                </c:pt>
                <c:pt idx="178">
                  <c:v>12.20044</c:v>
                </c:pt>
                <c:pt idx="179">
                  <c:v>12.09503</c:v>
                </c:pt>
                <c:pt idx="180">
                  <c:v>11.752140000000001</c:v>
                </c:pt>
                <c:pt idx="181">
                  <c:v>11.205069999999999</c:v>
                </c:pt>
                <c:pt idx="182">
                  <c:v>10.46025</c:v>
                </c:pt>
                <c:pt idx="183">
                  <c:v>10.187110000000001</c:v>
                </c:pt>
                <c:pt idx="184">
                  <c:v>9.2592600000000012</c:v>
                </c:pt>
                <c:pt idx="185">
                  <c:v>9.1836700000000011</c:v>
                </c:pt>
                <c:pt idx="186">
                  <c:v>9.5334700000000012</c:v>
                </c:pt>
                <c:pt idx="187">
                  <c:v>8.6172299999999993</c:v>
                </c:pt>
                <c:pt idx="188">
                  <c:v>7.9051400000000003</c:v>
                </c:pt>
                <c:pt idx="189">
                  <c:v>7.6470599999999944</c:v>
                </c:pt>
                <c:pt idx="190">
                  <c:v>7.3786399999999999</c:v>
                </c:pt>
                <c:pt idx="191">
                  <c:v>7.1290899999999944</c:v>
                </c:pt>
                <c:pt idx="192">
                  <c:v>6.6921599999999941</c:v>
                </c:pt>
                <c:pt idx="193">
                  <c:v>6.2737600000000002</c:v>
                </c:pt>
                <c:pt idx="194">
                  <c:v>6.0606099999999996</c:v>
                </c:pt>
                <c:pt idx="195">
                  <c:v>5.8490599999999997</c:v>
                </c:pt>
                <c:pt idx="196">
                  <c:v>6.21469</c:v>
                </c:pt>
                <c:pt idx="197">
                  <c:v>5.9813099999999997</c:v>
                </c:pt>
                <c:pt idx="198">
                  <c:v>5.5555599999999936</c:v>
                </c:pt>
                <c:pt idx="199">
                  <c:v>5.7195600000000004</c:v>
                </c:pt>
                <c:pt idx="200">
                  <c:v>5.4945099999999956</c:v>
                </c:pt>
                <c:pt idx="201">
                  <c:v>5.4644799999999956</c:v>
                </c:pt>
                <c:pt idx="202">
                  <c:v>5.0632900000000003</c:v>
                </c:pt>
                <c:pt idx="203">
                  <c:v>5.0359699999999998</c:v>
                </c:pt>
                <c:pt idx="204">
                  <c:v>5.1971299999999943</c:v>
                </c:pt>
                <c:pt idx="205">
                  <c:v>6.0822900000000004</c:v>
                </c:pt>
                <c:pt idx="206">
                  <c:v>6.4285699999999997</c:v>
                </c:pt>
                <c:pt idx="207">
                  <c:v>6.9518700000000004</c:v>
                </c:pt>
                <c:pt idx="208">
                  <c:v>6.73759</c:v>
                </c:pt>
                <c:pt idx="209">
                  <c:v>6.7019399999999987</c:v>
                </c:pt>
                <c:pt idx="210">
                  <c:v>6.6666699999999999</c:v>
                </c:pt>
                <c:pt idx="211">
                  <c:v>6.6317599999999999</c:v>
                </c:pt>
                <c:pt idx="212">
                  <c:v>6.42361</c:v>
                </c:pt>
                <c:pt idx="213">
                  <c:v>6.3903299999999996</c:v>
                </c:pt>
                <c:pt idx="214">
                  <c:v>6.7125599999999936</c:v>
                </c:pt>
                <c:pt idx="215">
                  <c:v>6.6780799999999987</c:v>
                </c:pt>
                <c:pt idx="216">
                  <c:v>6.8143099999999937</c:v>
                </c:pt>
                <c:pt idx="217">
                  <c:v>6.2394600000000002</c:v>
                </c:pt>
                <c:pt idx="218">
                  <c:v>6.3758400000000002</c:v>
                </c:pt>
                <c:pt idx="219">
                  <c:v>6.5</c:v>
                </c:pt>
                <c:pt idx="220">
                  <c:v>7.1428599999999944</c:v>
                </c:pt>
                <c:pt idx="221">
                  <c:v>7.4380199999999999</c:v>
                </c:pt>
                <c:pt idx="222">
                  <c:v>7.7302600000000004</c:v>
                </c:pt>
                <c:pt idx="223">
                  <c:v>7.8559699999999966</c:v>
                </c:pt>
                <c:pt idx="224">
                  <c:v>8.4828700000000001</c:v>
                </c:pt>
                <c:pt idx="225">
                  <c:v>8.9285700000000006</c:v>
                </c:pt>
                <c:pt idx="226">
                  <c:v>8.8709700000000016</c:v>
                </c:pt>
                <c:pt idx="227">
                  <c:v>8.988760000000001</c:v>
                </c:pt>
                <c:pt idx="228">
                  <c:v>9.2504000000000008</c:v>
                </c:pt>
                <c:pt idx="229">
                  <c:v>9.8412699999999962</c:v>
                </c:pt>
                <c:pt idx="230">
                  <c:v>10.252370000000001</c:v>
                </c:pt>
                <c:pt idx="231">
                  <c:v>10.48513</c:v>
                </c:pt>
                <c:pt idx="232">
                  <c:v>10.69767</c:v>
                </c:pt>
                <c:pt idx="233">
                  <c:v>11.076919999999999</c:v>
                </c:pt>
                <c:pt idx="234">
                  <c:v>11.450379999999999</c:v>
                </c:pt>
                <c:pt idx="235">
                  <c:v>11.836119999999999</c:v>
                </c:pt>
                <c:pt idx="236">
                  <c:v>11.8797</c:v>
                </c:pt>
                <c:pt idx="237">
                  <c:v>12.071540000000001</c:v>
                </c:pt>
                <c:pt idx="238">
                  <c:v>12.59259</c:v>
                </c:pt>
                <c:pt idx="239">
                  <c:v>13.25479</c:v>
                </c:pt>
                <c:pt idx="240">
                  <c:v>13.86861</c:v>
                </c:pt>
                <c:pt idx="241">
                  <c:v>14.161849999999999</c:v>
                </c:pt>
                <c:pt idx="242">
                  <c:v>14.592269999999999</c:v>
                </c:pt>
                <c:pt idx="243">
                  <c:v>14.58924</c:v>
                </c:pt>
                <c:pt idx="244">
                  <c:v>14.42577</c:v>
                </c:pt>
                <c:pt idx="245">
                  <c:v>14.265930000000001</c:v>
                </c:pt>
                <c:pt idx="246">
                  <c:v>13.150679999999999</c:v>
                </c:pt>
                <c:pt idx="247">
                  <c:v>12.890090000000001</c:v>
                </c:pt>
                <c:pt idx="248">
                  <c:v>12.76882</c:v>
                </c:pt>
                <c:pt idx="249">
                  <c:v>12.63298</c:v>
                </c:pt>
                <c:pt idx="250">
                  <c:v>12.63158</c:v>
                </c:pt>
                <c:pt idx="251">
                  <c:v>12.35371</c:v>
                </c:pt>
                <c:pt idx="252">
                  <c:v>11.79487</c:v>
                </c:pt>
                <c:pt idx="253">
                  <c:v>11.39241</c:v>
                </c:pt>
                <c:pt idx="254">
                  <c:v>10.611739999999999</c:v>
                </c:pt>
                <c:pt idx="255">
                  <c:v>10.13597</c:v>
                </c:pt>
                <c:pt idx="256">
                  <c:v>9.7919199999999975</c:v>
                </c:pt>
                <c:pt idx="257">
                  <c:v>9.6969700000000003</c:v>
                </c:pt>
                <c:pt idx="258">
                  <c:v>10.77482</c:v>
                </c:pt>
                <c:pt idx="259">
                  <c:v>10.817310000000001</c:v>
                </c:pt>
                <c:pt idx="260">
                  <c:v>10.965439999999999</c:v>
                </c:pt>
                <c:pt idx="261">
                  <c:v>10.27155</c:v>
                </c:pt>
                <c:pt idx="262">
                  <c:v>9.57944</c:v>
                </c:pt>
                <c:pt idx="263">
                  <c:v>8.9120400000000028</c:v>
                </c:pt>
                <c:pt idx="264">
                  <c:v>8.2568800000000007</c:v>
                </c:pt>
                <c:pt idx="265">
                  <c:v>7.6136400000000002</c:v>
                </c:pt>
                <c:pt idx="266">
                  <c:v>6.8848799999999937</c:v>
                </c:pt>
                <c:pt idx="267">
                  <c:v>6.6217699999999997</c:v>
                </c:pt>
                <c:pt idx="268">
                  <c:v>6.9119299999999999</c:v>
                </c:pt>
                <c:pt idx="269">
                  <c:v>7.1823199999999936</c:v>
                </c:pt>
                <c:pt idx="270">
                  <c:v>6.5573799999999984</c:v>
                </c:pt>
                <c:pt idx="271">
                  <c:v>5.9652900000000004</c:v>
                </c:pt>
                <c:pt idx="272">
                  <c:v>4.9409200000000002</c:v>
                </c:pt>
                <c:pt idx="273">
                  <c:v>5.0321199999999946</c:v>
                </c:pt>
                <c:pt idx="274">
                  <c:v>4.4776100000000003</c:v>
                </c:pt>
                <c:pt idx="275">
                  <c:v>3.82572</c:v>
                </c:pt>
                <c:pt idx="276">
                  <c:v>3.70763</c:v>
                </c:pt>
                <c:pt idx="277">
                  <c:v>3.4846900000000001</c:v>
                </c:pt>
                <c:pt idx="278">
                  <c:v>3.59029</c:v>
                </c:pt>
                <c:pt idx="279">
                  <c:v>4</c:v>
                </c:pt>
                <c:pt idx="280">
                  <c:v>3.441079999999999</c:v>
                </c:pt>
                <c:pt idx="281">
                  <c:v>2.474229999999999</c:v>
                </c:pt>
                <c:pt idx="282">
                  <c:v>2.358969999999998</c:v>
                </c:pt>
                <c:pt idx="283">
                  <c:v>2.4565000000000001</c:v>
                </c:pt>
                <c:pt idx="284">
                  <c:v>2.76356</c:v>
                </c:pt>
                <c:pt idx="285">
                  <c:v>2.7522899999999981</c:v>
                </c:pt>
                <c:pt idx="286">
                  <c:v>3.1632699999999998</c:v>
                </c:pt>
                <c:pt idx="287">
                  <c:v>3.7871000000000001</c:v>
                </c:pt>
                <c:pt idx="288">
                  <c:v>4.2900900000000002</c:v>
                </c:pt>
                <c:pt idx="289">
                  <c:v>4.6938799999999947</c:v>
                </c:pt>
                <c:pt idx="290">
                  <c:v>4.8929699999999956</c:v>
                </c:pt>
                <c:pt idx="291">
                  <c:v>4.5546600000000002</c:v>
                </c:pt>
                <c:pt idx="292">
                  <c:v>4.3346799999999996</c:v>
                </c:pt>
                <c:pt idx="293">
                  <c:v>4.325959999999994</c:v>
                </c:pt>
                <c:pt idx="294">
                  <c:v>4.3086200000000003</c:v>
                </c:pt>
                <c:pt idx="295">
                  <c:v>4.2957000000000001</c:v>
                </c:pt>
                <c:pt idx="296">
                  <c:v>4.28287</c:v>
                </c:pt>
                <c:pt idx="297">
                  <c:v>4.2658699999999996</c:v>
                </c:pt>
                <c:pt idx="298">
                  <c:v>4.1542999999999974</c:v>
                </c:pt>
                <c:pt idx="299">
                  <c:v>4.0433899999999996</c:v>
                </c:pt>
                <c:pt idx="300">
                  <c:v>3.525949999999999</c:v>
                </c:pt>
                <c:pt idx="301">
                  <c:v>3.6062400000000001</c:v>
                </c:pt>
                <c:pt idx="302">
                  <c:v>3.7900900000000002</c:v>
                </c:pt>
                <c:pt idx="303">
                  <c:v>3.5817999999999999</c:v>
                </c:pt>
                <c:pt idx="304">
                  <c:v>3.5748799999999981</c:v>
                </c:pt>
                <c:pt idx="305">
                  <c:v>3.6644199999999998</c:v>
                </c:pt>
                <c:pt idx="306">
                  <c:v>3.458209999999998</c:v>
                </c:pt>
                <c:pt idx="307">
                  <c:v>3.3524899999999942</c:v>
                </c:pt>
                <c:pt idx="308">
                  <c:v>3.2473700000000001</c:v>
                </c:pt>
                <c:pt idx="309">
                  <c:v>3.2350099999999991</c:v>
                </c:pt>
                <c:pt idx="310">
                  <c:v>3.5137700000000001</c:v>
                </c:pt>
                <c:pt idx="311">
                  <c:v>3.7914699999999981</c:v>
                </c:pt>
                <c:pt idx="312">
                  <c:v>3.9735100000000001</c:v>
                </c:pt>
                <c:pt idx="313">
                  <c:v>3.1984900000000001</c:v>
                </c:pt>
                <c:pt idx="314">
                  <c:v>2.1535600000000001</c:v>
                </c:pt>
                <c:pt idx="315">
                  <c:v>1.5887899999999999</c:v>
                </c:pt>
                <c:pt idx="316">
                  <c:v>1.6791</c:v>
                </c:pt>
                <c:pt idx="317">
                  <c:v>1.7674399999999999</c:v>
                </c:pt>
                <c:pt idx="318">
                  <c:v>1.6713100000000001</c:v>
                </c:pt>
                <c:pt idx="319">
                  <c:v>1.5755300000000001</c:v>
                </c:pt>
                <c:pt idx="320">
                  <c:v>1.75763</c:v>
                </c:pt>
                <c:pt idx="321">
                  <c:v>1.5668200000000001</c:v>
                </c:pt>
                <c:pt idx="322">
                  <c:v>1.2844</c:v>
                </c:pt>
                <c:pt idx="323">
                  <c:v>1.1872100000000001</c:v>
                </c:pt>
                <c:pt idx="324">
                  <c:v>1.3648800000000001</c:v>
                </c:pt>
                <c:pt idx="325">
                  <c:v>1.91431</c:v>
                </c:pt>
                <c:pt idx="326">
                  <c:v>2.841429999999999</c:v>
                </c:pt>
                <c:pt idx="327">
                  <c:v>3.6798500000000001</c:v>
                </c:pt>
                <c:pt idx="328">
                  <c:v>3.6697199999999999</c:v>
                </c:pt>
                <c:pt idx="329">
                  <c:v>3.7477100000000001</c:v>
                </c:pt>
                <c:pt idx="330">
                  <c:v>3.9269400000000001</c:v>
                </c:pt>
                <c:pt idx="331">
                  <c:v>4.2883199999999997</c:v>
                </c:pt>
                <c:pt idx="332">
                  <c:v>4.2727300000000001</c:v>
                </c:pt>
                <c:pt idx="333">
                  <c:v>4.3557199999999936</c:v>
                </c:pt>
                <c:pt idx="334">
                  <c:v>4.5289899999999941</c:v>
                </c:pt>
                <c:pt idx="335">
                  <c:v>4.3321299999999976</c:v>
                </c:pt>
                <c:pt idx="336">
                  <c:v>4.1292600000000004</c:v>
                </c:pt>
                <c:pt idx="337">
                  <c:v>3.9356</c:v>
                </c:pt>
                <c:pt idx="338">
                  <c:v>3.8324399999999961</c:v>
                </c:pt>
                <c:pt idx="339">
                  <c:v>3.9929000000000001</c:v>
                </c:pt>
                <c:pt idx="340">
                  <c:v>3.9823</c:v>
                </c:pt>
                <c:pt idx="341">
                  <c:v>3.9647600000000001</c:v>
                </c:pt>
                <c:pt idx="342">
                  <c:v>4.1300499999999998</c:v>
                </c:pt>
                <c:pt idx="343">
                  <c:v>4.1119899999999943</c:v>
                </c:pt>
                <c:pt idx="344">
                  <c:v>4.1848299999999936</c:v>
                </c:pt>
                <c:pt idx="345">
                  <c:v>4.2608699999999997</c:v>
                </c:pt>
                <c:pt idx="346">
                  <c:v>4.2461000000000002</c:v>
                </c:pt>
                <c:pt idx="347">
                  <c:v>4.4117600000000001</c:v>
                </c:pt>
                <c:pt idx="348">
                  <c:v>4.4827599999999999</c:v>
                </c:pt>
                <c:pt idx="349">
                  <c:v>4.6471599999999942</c:v>
                </c:pt>
                <c:pt idx="350">
                  <c:v>4.8926999999999996</c:v>
                </c:pt>
                <c:pt idx="351">
                  <c:v>5.0341299999999984</c:v>
                </c:pt>
                <c:pt idx="352">
                  <c:v>5.2766000000000002</c:v>
                </c:pt>
                <c:pt idx="353">
                  <c:v>5.1694899999999944</c:v>
                </c:pt>
                <c:pt idx="354">
                  <c:v>5.0632900000000003</c:v>
                </c:pt>
                <c:pt idx="355">
                  <c:v>4.6218499999999967</c:v>
                </c:pt>
                <c:pt idx="356">
                  <c:v>4.4351500000000001</c:v>
                </c:pt>
                <c:pt idx="357">
                  <c:v>4.5871599999999946</c:v>
                </c:pt>
                <c:pt idx="358">
                  <c:v>4.6550299999999947</c:v>
                </c:pt>
                <c:pt idx="359">
                  <c:v>4.6395999999999997</c:v>
                </c:pt>
                <c:pt idx="360">
                  <c:v>5.1980199999999943</c:v>
                </c:pt>
                <c:pt idx="361">
                  <c:v>5.2631600000000001</c:v>
                </c:pt>
                <c:pt idx="362">
                  <c:v>5.2373200000000004</c:v>
                </c:pt>
                <c:pt idx="363">
                  <c:v>4.7116199999999999</c:v>
                </c:pt>
                <c:pt idx="364">
                  <c:v>4.3653999999999966</c:v>
                </c:pt>
                <c:pt idx="365">
                  <c:v>4.6736500000000003</c:v>
                </c:pt>
                <c:pt idx="366">
                  <c:v>4.81928</c:v>
                </c:pt>
                <c:pt idx="367">
                  <c:v>5.7028099999999986</c:v>
                </c:pt>
                <c:pt idx="368">
                  <c:v>6.1698700000000004</c:v>
                </c:pt>
                <c:pt idx="369">
                  <c:v>6.3795900000000003</c:v>
                </c:pt>
                <c:pt idx="370">
                  <c:v>6.1953899999999944</c:v>
                </c:pt>
                <c:pt idx="371">
                  <c:v>6.2549499999999956</c:v>
                </c:pt>
                <c:pt idx="372">
                  <c:v>5.6470599999999944</c:v>
                </c:pt>
                <c:pt idx="373">
                  <c:v>5.3124999999999956</c:v>
                </c:pt>
                <c:pt idx="374">
                  <c:v>4.8211499999999976</c:v>
                </c:pt>
                <c:pt idx="375">
                  <c:v>4.8099299999999996</c:v>
                </c:pt>
                <c:pt idx="376">
                  <c:v>5.0348600000000001</c:v>
                </c:pt>
                <c:pt idx="377">
                  <c:v>4.695919999999993</c:v>
                </c:pt>
                <c:pt idx="378">
                  <c:v>4.3678199999999929</c:v>
                </c:pt>
                <c:pt idx="379">
                  <c:v>3.7993899999999998</c:v>
                </c:pt>
                <c:pt idx="380">
                  <c:v>3.3962300000000001</c:v>
                </c:pt>
                <c:pt idx="381">
                  <c:v>2.8485800000000001</c:v>
                </c:pt>
                <c:pt idx="382">
                  <c:v>3.06657</c:v>
                </c:pt>
                <c:pt idx="383">
                  <c:v>2.9806300000000001</c:v>
                </c:pt>
                <c:pt idx="384">
                  <c:v>2.6726100000000002</c:v>
                </c:pt>
                <c:pt idx="385">
                  <c:v>2.818989999999999</c:v>
                </c:pt>
                <c:pt idx="386">
                  <c:v>3.1899099999999998</c:v>
                </c:pt>
                <c:pt idx="387">
                  <c:v>3.18283</c:v>
                </c:pt>
                <c:pt idx="388">
                  <c:v>3.0236000000000001</c:v>
                </c:pt>
                <c:pt idx="389">
                  <c:v>3.01471</c:v>
                </c:pt>
                <c:pt idx="390">
                  <c:v>3.1571199999999999</c:v>
                </c:pt>
                <c:pt idx="391">
                  <c:v>3.074669999999998</c:v>
                </c:pt>
                <c:pt idx="392">
                  <c:v>2.9927000000000001</c:v>
                </c:pt>
                <c:pt idx="393">
                  <c:v>3.279879999999999</c:v>
                </c:pt>
                <c:pt idx="394">
                  <c:v>3.12046</c:v>
                </c:pt>
                <c:pt idx="395">
                  <c:v>2.96671</c:v>
                </c:pt>
                <c:pt idx="396">
                  <c:v>3.2538</c:v>
                </c:pt>
                <c:pt idx="397">
                  <c:v>3.24675</c:v>
                </c:pt>
                <c:pt idx="398">
                  <c:v>3.0194100000000001</c:v>
                </c:pt>
                <c:pt idx="399">
                  <c:v>3.15638</c:v>
                </c:pt>
                <c:pt idx="400">
                  <c:v>3.22119</c:v>
                </c:pt>
                <c:pt idx="401">
                  <c:v>2.9978600000000002</c:v>
                </c:pt>
                <c:pt idx="402">
                  <c:v>2.8469799999999981</c:v>
                </c:pt>
                <c:pt idx="403">
                  <c:v>2.84091</c:v>
                </c:pt>
                <c:pt idx="404">
                  <c:v>2.7639999999999998</c:v>
                </c:pt>
                <c:pt idx="405">
                  <c:v>2.7522899999999981</c:v>
                </c:pt>
                <c:pt idx="406">
                  <c:v>2.7445499999999998</c:v>
                </c:pt>
                <c:pt idx="407">
                  <c:v>2.8109600000000001</c:v>
                </c:pt>
                <c:pt idx="408">
                  <c:v>2.450979999999999</c:v>
                </c:pt>
                <c:pt idx="409">
                  <c:v>2.51572</c:v>
                </c:pt>
                <c:pt idx="410">
                  <c:v>2.65178</c:v>
                </c:pt>
                <c:pt idx="411">
                  <c:v>2.3643900000000002</c:v>
                </c:pt>
                <c:pt idx="412">
                  <c:v>2.2884899999999999</c:v>
                </c:pt>
                <c:pt idx="413">
                  <c:v>2.4948000000000001</c:v>
                </c:pt>
                <c:pt idx="414">
                  <c:v>2.69896</c:v>
                </c:pt>
                <c:pt idx="415">
                  <c:v>2.90055</c:v>
                </c:pt>
                <c:pt idx="416">
                  <c:v>2.9655200000000002</c:v>
                </c:pt>
                <c:pt idx="417">
                  <c:v>2.60989</c:v>
                </c:pt>
                <c:pt idx="418">
                  <c:v>2.6027399999999998</c:v>
                </c:pt>
                <c:pt idx="419">
                  <c:v>2.5973999999999999</c:v>
                </c:pt>
                <c:pt idx="420">
                  <c:v>2.8708100000000001</c:v>
                </c:pt>
                <c:pt idx="421">
                  <c:v>2.862989999999999</c:v>
                </c:pt>
                <c:pt idx="422">
                  <c:v>2.78722</c:v>
                </c:pt>
                <c:pt idx="423">
                  <c:v>3.125</c:v>
                </c:pt>
                <c:pt idx="424">
                  <c:v>3.1186400000000001</c:v>
                </c:pt>
                <c:pt idx="425">
                  <c:v>3.0426000000000002</c:v>
                </c:pt>
                <c:pt idx="426">
                  <c:v>2.83019</c:v>
                </c:pt>
                <c:pt idx="427">
                  <c:v>2.6174499999999981</c:v>
                </c:pt>
                <c:pt idx="428">
                  <c:v>2.54521</c:v>
                </c:pt>
                <c:pt idx="429">
                  <c:v>2.74431</c:v>
                </c:pt>
                <c:pt idx="430">
                  <c:v>2.6034700000000002</c:v>
                </c:pt>
                <c:pt idx="431">
                  <c:v>2.53165</c:v>
                </c:pt>
                <c:pt idx="432">
                  <c:v>2.7907000000000002</c:v>
                </c:pt>
                <c:pt idx="433">
                  <c:v>2.7170299999999998</c:v>
                </c:pt>
                <c:pt idx="434">
                  <c:v>2.8439199999999998</c:v>
                </c:pt>
                <c:pt idx="435">
                  <c:v>2.832669999999994</c:v>
                </c:pt>
                <c:pt idx="436">
                  <c:v>2.8270900000000001</c:v>
                </c:pt>
                <c:pt idx="437">
                  <c:v>2.82152</c:v>
                </c:pt>
                <c:pt idx="438">
                  <c:v>2.8833600000000001</c:v>
                </c:pt>
                <c:pt idx="439">
                  <c:v>2.8123</c:v>
                </c:pt>
                <c:pt idx="440">
                  <c:v>3.0045700000000002</c:v>
                </c:pt>
                <c:pt idx="441">
                  <c:v>3.06189</c:v>
                </c:pt>
                <c:pt idx="442">
                  <c:v>3.2530899999999998</c:v>
                </c:pt>
                <c:pt idx="443">
                  <c:v>3.3788200000000002</c:v>
                </c:pt>
                <c:pt idx="444">
                  <c:v>3.0381399999999998</c:v>
                </c:pt>
                <c:pt idx="445">
                  <c:v>3.03226</c:v>
                </c:pt>
                <c:pt idx="446">
                  <c:v>2.7652700000000001</c:v>
                </c:pt>
                <c:pt idx="447">
                  <c:v>2.4343400000000002</c:v>
                </c:pt>
                <c:pt idx="448">
                  <c:v>2.237849999999999</c:v>
                </c:pt>
                <c:pt idx="449">
                  <c:v>2.2335699999999998</c:v>
                </c:pt>
                <c:pt idx="450">
                  <c:v>2.16561</c:v>
                </c:pt>
                <c:pt idx="451">
                  <c:v>2.2900800000000001</c:v>
                </c:pt>
                <c:pt idx="452">
                  <c:v>2.2193999999999998</c:v>
                </c:pt>
                <c:pt idx="453">
                  <c:v>2.0859700000000001</c:v>
                </c:pt>
                <c:pt idx="454">
                  <c:v>1.89036</c:v>
                </c:pt>
                <c:pt idx="455">
                  <c:v>1.6970499999999999</c:v>
                </c:pt>
                <c:pt idx="456">
                  <c:v>1.6311199999999999</c:v>
                </c:pt>
                <c:pt idx="457">
                  <c:v>1.4401999999999999</c:v>
                </c:pt>
                <c:pt idx="458">
                  <c:v>1.3767199999999999</c:v>
                </c:pt>
                <c:pt idx="459">
                  <c:v>1.4383999999999999</c:v>
                </c:pt>
                <c:pt idx="460">
                  <c:v>1.6885600000000001</c:v>
                </c:pt>
                <c:pt idx="461">
                  <c:v>1.62297</c:v>
                </c:pt>
                <c:pt idx="462">
                  <c:v>1.7456400000000001</c:v>
                </c:pt>
                <c:pt idx="463">
                  <c:v>1.6169199999999999</c:v>
                </c:pt>
                <c:pt idx="464">
                  <c:v>1.4268000000000001</c:v>
                </c:pt>
                <c:pt idx="465">
                  <c:v>1.48607</c:v>
                </c:pt>
                <c:pt idx="466">
                  <c:v>1.4842299999999999</c:v>
                </c:pt>
                <c:pt idx="467">
                  <c:v>1.6069199999999999</c:v>
                </c:pt>
                <c:pt idx="468">
                  <c:v>1.6666700000000001</c:v>
                </c:pt>
                <c:pt idx="469">
                  <c:v>1.6666700000000001</c:v>
                </c:pt>
                <c:pt idx="470">
                  <c:v>1.7283999999999999</c:v>
                </c:pt>
                <c:pt idx="471">
                  <c:v>2.2811300000000001</c:v>
                </c:pt>
                <c:pt idx="472">
                  <c:v>2.091019999999999</c:v>
                </c:pt>
                <c:pt idx="473">
                  <c:v>1.9656</c:v>
                </c:pt>
                <c:pt idx="474">
                  <c:v>2.1446100000000001</c:v>
                </c:pt>
                <c:pt idx="475">
                  <c:v>2.2643800000000001</c:v>
                </c:pt>
                <c:pt idx="476">
                  <c:v>2.6299700000000001</c:v>
                </c:pt>
                <c:pt idx="477">
                  <c:v>2.5625399999999998</c:v>
                </c:pt>
                <c:pt idx="478">
                  <c:v>2.6203500000000002</c:v>
                </c:pt>
                <c:pt idx="479">
                  <c:v>2.6764000000000001</c:v>
                </c:pt>
                <c:pt idx="480">
                  <c:v>2.7929599999999981</c:v>
                </c:pt>
                <c:pt idx="481">
                  <c:v>3.2179700000000002</c:v>
                </c:pt>
                <c:pt idx="482">
                  <c:v>3.76214</c:v>
                </c:pt>
                <c:pt idx="483">
                  <c:v>3.0138600000000002</c:v>
                </c:pt>
                <c:pt idx="484">
                  <c:v>3.13253</c:v>
                </c:pt>
                <c:pt idx="485">
                  <c:v>3.7349399999999999</c:v>
                </c:pt>
                <c:pt idx="486">
                  <c:v>3.599279999999998</c:v>
                </c:pt>
                <c:pt idx="487">
                  <c:v>3.3512900000000001</c:v>
                </c:pt>
                <c:pt idx="488">
                  <c:v>3.4565000000000001</c:v>
                </c:pt>
                <c:pt idx="489">
                  <c:v>3.4503300000000001</c:v>
                </c:pt>
                <c:pt idx="490">
                  <c:v>3.4441799999999998</c:v>
                </c:pt>
                <c:pt idx="491">
                  <c:v>3.4360200000000001</c:v>
                </c:pt>
                <c:pt idx="492">
                  <c:v>3.7212000000000001</c:v>
                </c:pt>
                <c:pt idx="493">
                  <c:v>3.529409999999999</c:v>
                </c:pt>
                <c:pt idx="494">
                  <c:v>2.9824600000000001</c:v>
                </c:pt>
                <c:pt idx="495">
                  <c:v>3.218259999999999</c:v>
                </c:pt>
                <c:pt idx="496">
                  <c:v>3.5630799999999998</c:v>
                </c:pt>
                <c:pt idx="497">
                  <c:v>3.1939600000000001</c:v>
                </c:pt>
                <c:pt idx="498">
                  <c:v>2.7214800000000001</c:v>
                </c:pt>
                <c:pt idx="499">
                  <c:v>2.7214800000000001</c:v>
                </c:pt>
                <c:pt idx="500">
                  <c:v>2.592169999999999</c:v>
                </c:pt>
                <c:pt idx="501">
                  <c:v>2.1276600000000001</c:v>
                </c:pt>
                <c:pt idx="502">
                  <c:v>1.8943700000000001</c:v>
                </c:pt>
                <c:pt idx="503">
                  <c:v>1.6036699999999999</c:v>
                </c:pt>
                <c:pt idx="504">
                  <c:v>1.1959</c:v>
                </c:pt>
                <c:pt idx="505">
                  <c:v>1.13636</c:v>
                </c:pt>
                <c:pt idx="506">
                  <c:v>1.36286</c:v>
                </c:pt>
                <c:pt idx="507">
                  <c:v>1.6439900000000001</c:v>
                </c:pt>
                <c:pt idx="508">
                  <c:v>1.2408300000000001</c:v>
                </c:pt>
                <c:pt idx="509">
                  <c:v>1.0692200000000001</c:v>
                </c:pt>
                <c:pt idx="510">
                  <c:v>1.4656100000000001</c:v>
                </c:pt>
                <c:pt idx="511">
                  <c:v>1.74746</c:v>
                </c:pt>
                <c:pt idx="512">
                  <c:v>1.516</c:v>
                </c:pt>
                <c:pt idx="513">
                  <c:v>2.0270299999999999</c:v>
                </c:pt>
                <c:pt idx="514">
                  <c:v>2.25352</c:v>
                </c:pt>
                <c:pt idx="515">
                  <c:v>2.48027</c:v>
                </c:pt>
                <c:pt idx="516">
                  <c:v>2.75746</c:v>
                </c:pt>
                <c:pt idx="517">
                  <c:v>3.146069999999999</c:v>
                </c:pt>
                <c:pt idx="518">
                  <c:v>3.02521</c:v>
                </c:pt>
                <c:pt idx="519">
                  <c:v>2.1751299999999998</c:v>
                </c:pt>
                <c:pt idx="520">
                  <c:v>1.89415</c:v>
                </c:pt>
                <c:pt idx="521">
                  <c:v>1.94878</c:v>
                </c:pt>
                <c:pt idx="522">
                  <c:v>2.0555599999999981</c:v>
                </c:pt>
                <c:pt idx="523">
                  <c:v>2.2160700000000002</c:v>
                </c:pt>
                <c:pt idx="524">
                  <c:v>2.37832</c:v>
                </c:pt>
                <c:pt idx="525">
                  <c:v>2.0419399999999999</c:v>
                </c:pt>
                <c:pt idx="526">
                  <c:v>1.9283699999999999</c:v>
                </c:pt>
                <c:pt idx="527">
                  <c:v>2.0352000000000001</c:v>
                </c:pt>
                <c:pt idx="528">
                  <c:v>2.026289999999999</c:v>
                </c:pt>
                <c:pt idx="529">
                  <c:v>1.68845</c:v>
                </c:pt>
                <c:pt idx="530">
                  <c:v>1.7400800000000001</c:v>
                </c:pt>
                <c:pt idx="531">
                  <c:v>2.2925800000000001</c:v>
                </c:pt>
                <c:pt idx="532">
                  <c:v>2.8977599999999981</c:v>
                </c:pt>
                <c:pt idx="533">
                  <c:v>3.1676700000000002</c:v>
                </c:pt>
                <c:pt idx="534">
                  <c:v>2.9395799999999981</c:v>
                </c:pt>
                <c:pt idx="535">
                  <c:v>2.5474299999999999</c:v>
                </c:pt>
                <c:pt idx="536">
                  <c:v>2.539169999999999</c:v>
                </c:pt>
                <c:pt idx="537">
                  <c:v>3.1909100000000001</c:v>
                </c:pt>
                <c:pt idx="538">
                  <c:v>3.6216200000000001</c:v>
                </c:pt>
                <c:pt idx="539">
                  <c:v>3.34232</c:v>
                </c:pt>
                <c:pt idx="540">
                  <c:v>2.844869999999998</c:v>
                </c:pt>
                <c:pt idx="541">
                  <c:v>3.0530300000000001</c:v>
                </c:pt>
                <c:pt idx="542">
                  <c:v>3.2068400000000001</c:v>
                </c:pt>
                <c:pt idx="543">
                  <c:v>3.3617900000000001</c:v>
                </c:pt>
                <c:pt idx="544">
                  <c:v>2.869289999999999</c:v>
                </c:pt>
                <c:pt idx="545">
                  <c:v>2.5410300000000001</c:v>
                </c:pt>
                <c:pt idx="546">
                  <c:v>3.0671599999999999</c:v>
                </c:pt>
                <c:pt idx="547">
                  <c:v>3.6469299999999998</c:v>
                </c:pt>
                <c:pt idx="548">
                  <c:v>4.7418300000000002</c:v>
                </c:pt>
                <c:pt idx="549">
                  <c:v>4.3500999999999976</c:v>
                </c:pt>
                <c:pt idx="550">
                  <c:v>3.3385500000000001</c:v>
                </c:pt>
                <c:pt idx="551">
                  <c:v>3.3385500000000001</c:v>
                </c:pt>
                <c:pt idx="552">
                  <c:v>4.0187900000000001</c:v>
                </c:pt>
                <c:pt idx="553">
                  <c:v>3.6382500000000002</c:v>
                </c:pt>
                <c:pt idx="554">
                  <c:v>3.4179200000000001</c:v>
                </c:pt>
                <c:pt idx="555">
                  <c:v>3.6138400000000002</c:v>
                </c:pt>
                <c:pt idx="556">
                  <c:v>3.9772699999999981</c:v>
                </c:pt>
                <c:pt idx="557">
                  <c:v>4.1817200000000003</c:v>
                </c:pt>
                <c:pt idx="558">
                  <c:v>4.1046699999999996</c:v>
                </c:pt>
                <c:pt idx="559">
                  <c:v>3.926569999999999</c:v>
                </c:pt>
                <c:pt idx="560">
                  <c:v>2.01207</c:v>
                </c:pt>
                <c:pt idx="561">
                  <c:v>1.4063300000000001</c:v>
                </c:pt>
                <c:pt idx="562">
                  <c:v>1.9686999999999999</c:v>
                </c:pt>
                <c:pt idx="563">
                  <c:v>2.5239799999999999</c:v>
                </c:pt>
                <c:pt idx="564">
                  <c:v>2.075769999999999</c:v>
                </c:pt>
                <c:pt idx="565">
                  <c:v>2.4202599999999981</c:v>
                </c:pt>
                <c:pt idx="566">
                  <c:v>2.7982</c:v>
                </c:pt>
                <c:pt idx="567">
                  <c:v>2.592919999999999</c:v>
                </c:pt>
                <c:pt idx="568">
                  <c:v>2.7098900000000001</c:v>
                </c:pt>
                <c:pt idx="569">
                  <c:v>2.6927699999999981</c:v>
                </c:pt>
                <c:pt idx="570">
                  <c:v>2.317889999999998</c:v>
                </c:pt>
                <c:pt idx="571">
                  <c:v>1.8974500000000001</c:v>
                </c:pt>
                <c:pt idx="572">
                  <c:v>2.8338299999999981</c:v>
                </c:pt>
                <c:pt idx="573">
                  <c:v>3.6107</c:v>
                </c:pt>
                <c:pt idx="574">
                  <c:v>4.3732699999999998</c:v>
                </c:pt>
                <c:pt idx="575">
                  <c:v>4.1088099999999974</c:v>
                </c:pt>
                <c:pt idx="576">
                  <c:v>4.2946999999999997</c:v>
                </c:pt>
                <c:pt idx="577">
                  <c:v>4.1429600000000004</c:v>
                </c:pt>
                <c:pt idx="578">
                  <c:v>3.974899999999999</c:v>
                </c:pt>
                <c:pt idx="579">
                  <c:v>3.9037600000000001</c:v>
                </c:pt>
                <c:pt idx="580">
                  <c:v>4.0884099999999997</c:v>
                </c:pt>
                <c:pt idx="581">
                  <c:v>4.9359700000000002</c:v>
                </c:pt>
                <c:pt idx="582">
                  <c:v>5.4975099999999966</c:v>
                </c:pt>
                <c:pt idx="583">
                  <c:v>5.30802</c:v>
                </c:pt>
                <c:pt idx="584">
                  <c:v>4.9533199999999997</c:v>
                </c:pt>
                <c:pt idx="585">
                  <c:v>3.731059999999998</c:v>
                </c:pt>
                <c:pt idx="586">
                  <c:v>1.09992</c:v>
                </c:pt>
                <c:pt idx="587">
                  <c:v>-2.223E-2</c:v>
                </c:pt>
                <c:pt idx="588">
                  <c:v>-0.10463</c:v>
                </c:pt>
                <c:pt idx="589">
                  <c:v>6.3939999999999997E-2</c:v>
                </c:pt>
                <c:pt idx="590">
                  <c:v>-0.43336000000000002</c:v>
                </c:pt>
                <c:pt idx="591">
                  <c:v>-0.60063</c:v>
                </c:pt>
                <c:pt idx="592">
                  <c:v>-1.02691</c:v>
                </c:pt>
                <c:pt idx="593">
                  <c:v>-1.22871</c:v>
                </c:pt>
                <c:pt idx="594">
                  <c:v>-1.9615</c:v>
                </c:pt>
                <c:pt idx="595">
                  <c:v>-1.4852099999999999</c:v>
                </c:pt>
                <c:pt idx="596">
                  <c:v>-1.3692599999999999</c:v>
                </c:pt>
                <c:pt idx="597">
                  <c:v>-0.23641000000000001</c:v>
                </c:pt>
                <c:pt idx="598">
                  <c:v>1.88222</c:v>
                </c:pt>
                <c:pt idx="599">
                  <c:v>2.822639999999998</c:v>
                </c:pt>
                <c:pt idx="600">
                  <c:v>2.6071900000000001</c:v>
                </c:pt>
                <c:pt idx="601">
                  <c:v>2.1299399999999999</c:v>
                </c:pt>
                <c:pt idx="602">
                  <c:v>2.2854000000000001</c:v>
                </c:pt>
                <c:pt idx="603">
                  <c:v>2.1743899999999998</c:v>
                </c:pt>
                <c:pt idx="604">
                  <c:v>1.9868699999999999</c:v>
                </c:pt>
                <c:pt idx="605">
                  <c:v>1.18161</c:v>
                </c:pt>
                <c:pt idx="606">
                  <c:v>1.3832</c:v>
                </c:pt>
                <c:pt idx="607">
                  <c:v>1.19661</c:v>
                </c:pt>
                <c:pt idx="608">
                  <c:v>1.1297900000000001</c:v>
                </c:pt>
                <c:pt idx="609">
                  <c:v>1.1613</c:v>
                </c:pt>
                <c:pt idx="610">
                  <c:v>1.0618700000000001</c:v>
                </c:pt>
                <c:pt idx="611">
                  <c:v>1.4275500000000001</c:v>
                </c:pt>
                <c:pt idx="612">
                  <c:v>1.65028</c:v>
                </c:pt>
                <c:pt idx="613">
                  <c:v>2.094259999999998</c:v>
                </c:pt>
                <c:pt idx="614">
                  <c:v>2.6341000000000001</c:v>
                </c:pt>
                <c:pt idx="615">
                  <c:v>3.0366200000000001</c:v>
                </c:pt>
                <c:pt idx="616">
                  <c:v>3.4603899999999999</c:v>
                </c:pt>
                <c:pt idx="617">
                  <c:v>3.561879999999999</c:v>
                </c:pt>
                <c:pt idx="618">
                  <c:v>3.6308500000000001</c:v>
                </c:pt>
                <c:pt idx="619">
                  <c:v>3.7459899999999999</c:v>
                </c:pt>
                <c:pt idx="620">
                  <c:v>3.8631500000000001</c:v>
                </c:pt>
                <c:pt idx="621">
                  <c:v>3.5306600000000001</c:v>
                </c:pt>
                <c:pt idx="622">
                  <c:v>3.452849999999994</c:v>
                </c:pt>
                <c:pt idx="623">
                  <c:v>3.0249299999999999</c:v>
                </c:pt>
                <c:pt idx="624">
                  <c:v>2.957469999999998</c:v>
                </c:pt>
                <c:pt idx="625">
                  <c:v>2.8592900000000001</c:v>
                </c:pt>
                <c:pt idx="626">
                  <c:v>2.61938</c:v>
                </c:pt>
                <c:pt idx="627">
                  <c:v>2.2655099999999999</c:v>
                </c:pt>
                <c:pt idx="628">
                  <c:v>1.73573</c:v>
                </c:pt>
                <c:pt idx="629">
                  <c:v>1.7123600000000001</c:v>
                </c:pt>
                <c:pt idx="630">
                  <c:v>1.43709</c:v>
                </c:pt>
                <c:pt idx="631">
                  <c:v>1.6972700000000001</c:v>
                </c:pt>
                <c:pt idx="632">
                  <c:v>1.9730700000000001</c:v>
                </c:pt>
                <c:pt idx="633">
                  <c:v>2.1589700000000001</c:v>
                </c:pt>
                <c:pt idx="634">
                  <c:v>1.77142</c:v>
                </c:pt>
                <c:pt idx="635">
                  <c:v>1.76105</c:v>
                </c:pt>
                <c:pt idx="636">
                  <c:v>1.5786100000000001</c:v>
                </c:pt>
                <c:pt idx="637">
                  <c:v>1.9789399999999999</c:v>
                </c:pt>
              </c:numCache>
            </c:numRef>
          </c:yVal>
          <c:smooth val="0"/>
          <c:extLst>
            <c:ext xmlns:c16="http://schemas.microsoft.com/office/drawing/2014/chart" uri="{C3380CC4-5D6E-409C-BE32-E72D297353CC}">
              <c16:uniqueId val="{00000000-3AEC-4C85-AB26-CD6174B89092}"/>
            </c:ext>
          </c:extLst>
        </c:ser>
        <c:ser>
          <c:idx val="1"/>
          <c:order val="1"/>
          <c:tx>
            <c:strRef>
              <c:f>Sheet1!$H$11</c:f>
              <c:strCache>
                <c:ptCount val="1"/>
                <c:pt idx="0">
                  <c:v>Nominal Int. Rate</c:v>
                </c:pt>
              </c:strCache>
            </c:strRef>
          </c:tx>
          <c:spPr>
            <a:ln w="44450">
              <a:solidFill>
                <a:srgbClr val="006699"/>
              </a:solidFill>
            </a:ln>
          </c:spPr>
          <c:marker>
            <c:symbol val="none"/>
          </c:marker>
          <c:xVal>
            <c:numRef>
              <c:f>Sheet1!$F$12:$F$649</c:f>
              <c:numCache>
                <c:formatCode>0.00</c:formatCode>
                <c:ptCount val="638"/>
                <c:pt idx="0">
                  <c:v>1960.083333333333</c:v>
                </c:pt>
                <c:pt idx="1">
                  <c:v>1960.166666666667</c:v>
                </c:pt>
                <c:pt idx="2">
                  <c:v>1960.25</c:v>
                </c:pt>
                <c:pt idx="3">
                  <c:v>1960.333333333333</c:v>
                </c:pt>
                <c:pt idx="4">
                  <c:v>1960.416666666667</c:v>
                </c:pt>
                <c:pt idx="5">
                  <c:v>1960.5</c:v>
                </c:pt>
                <c:pt idx="6">
                  <c:v>1960.583333333333</c:v>
                </c:pt>
                <c:pt idx="7">
                  <c:v>1960.666666666667</c:v>
                </c:pt>
                <c:pt idx="8">
                  <c:v>1960.75</c:v>
                </c:pt>
                <c:pt idx="9">
                  <c:v>1960.833333333333</c:v>
                </c:pt>
                <c:pt idx="10">
                  <c:v>1960.916666666667</c:v>
                </c:pt>
                <c:pt idx="11">
                  <c:v>1961</c:v>
                </c:pt>
                <c:pt idx="12">
                  <c:v>1961.0833333333401</c:v>
                </c:pt>
                <c:pt idx="13">
                  <c:v>1961.1666666666699</c:v>
                </c:pt>
                <c:pt idx="14">
                  <c:v>1961.25</c:v>
                </c:pt>
                <c:pt idx="15">
                  <c:v>1961.3333333333401</c:v>
                </c:pt>
                <c:pt idx="16">
                  <c:v>1961.4166666666699</c:v>
                </c:pt>
                <c:pt idx="17">
                  <c:v>1961.5</c:v>
                </c:pt>
                <c:pt idx="18">
                  <c:v>1961.5833333333401</c:v>
                </c:pt>
                <c:pt idx="19">
                  <c:v>1961.6666666666699</c:v>
                </c:pt>
                <c:pt idx="20">
                  <c:v>1961.75</c:v>
                </c:pt>
                <c:pt idx="21">
                  <c:v>1961.8333333333401</c:v>
                </c:pt>
                <c:pt idx="22">
                  <c:v>1961.9166666666699</c:v>
                </c:pt>
                <c:pt idx="23">
                  <c:v>1962</c:v>
                </c:pt>
                <c:pt idx="24">
                  <c:v>1962.0833333333401</c:v>
                </c:pt>
                <c:pt idx="25">
                  <c:v>1962.1666666666699</c:v>
                </c:pt>
                <c:pt idx="26">
                  <c:v>1962.25</c:v>
                </c:pt>
                <c:pt idx="27">
                  <c:v>1962.3333333333401</c:v>
                </c:pt>
                <c:pt idx="28">
                  <c:v>1962.4166666666699</c:v>
                </c:pt>
                <c:pt idx="29">
                  <c:v>1962.5</c:v>
                </c:pt>
                <c:pt idx="30">
                  <c:v>1962.5833333333401</c:v>
                </c:pt>
                <c:pt idx="31">
                  <c:v>1962.6666666666699</c:v>
                </c:pt>
                <c:pt idx="32">
                  <c:v>1962.75</c:v>
                </c:pt>
                <c:pt idx="33">
                  <c:v>1962.8333333333401</c:v>
                </c:pt>
                <c:pt idx="34">
                  <c:v>1962.9166666666699</c:v>
                </c:pt>
                <c:pt idx="35">
                  <c:v>1963.00000000001</c:v>
                </c:pt>
                <c:pt idx="36">
                  <c:v>1963.0833333333401</c:v>
                </c:pt>
                <c:pt idx="37">
                  <c:v>1963.1666666666699</c:v>
                </c:pt>
                <c:pt idx="38">
                  <c:v>1963.25000000001</c:v>
                </c:pt>
                <c:pt idx="39">
                  <c:v>1963.3333333333401</c:v>
                </c:pt>
                <c:pt idx="40">
                  <c:v>1963.4166666666699</c:v>
                </c:pt>
                <c:pt idx="41">
                  <c:v>1963.50000000001</c:v>
                </c:pt>
                <c:pt idx="42">
                  <c:v>1963.5833333333401</c:v>
                </c:pt>
                <c:pt idx="43">
                  <c:v>1963.6666666666699</c:v>
                </c:pt>
                <c:pt idx="44">
                  <c:v>1963.75000000001</c:v>
                </c:pt>
                <c:pt idx="45">
                  <c:v>1963.8333333333401</c:v>
                </c:pt>
                <c:pt idx="46">
                  <c:v>1963.9166666666699</c:v>
                </c:pt>
                <c:pt idx="47">
                  <c:v>1964.00000000001</c:v>
                </c:pt>
                <c:pt idx="48">
                  <c:v>1964.0833333333401</c:v>
                </c:pt>
                <c:pt idx="49">
                  <c:v>1964.1666666666699</c:v>
                </c:pt>
                <c:pt idx="50">
                  <c:v>1964.25000000001</c:v>
                </c:pt>
                <c:pt idx="51">
                  <c:v>1964.3333333333401</c:v>
                </c:pt>
                <c:pt idx="52">
                  <c:v>1964.4166666666699</c:v>
                </c:pt>
                <c:pt idx="53">
                  <c:v>1964.50000000001</c:v>
                </c:pt>
                <c:pt idx="54">
                  <c:v>1964.5833333333401</c:v>
                </c:pt>
                <c:pt idx="55">
                  <c:v>1964.6666666666699</c:v>
                </c:pt>
                <c:pt idx="56">
                  <c:v>1964.75000000001</c:v>
                </c:pt>
                <c:pt idx="57">
                  <c:v>1964.8333333333401</c:v>
                </c:pt>
                <c:pt idx="58">
                  <c:v>1964.9166666666799</c:v>
                </c:pt>
                <c:pt idx="59">
                  <c:v>1965.00000000001</c:v>
                </c:pt>
                <c:pt idx="60">
                  <c:v>1965.0833333333401</c:v>
                </c:pt>
                <c:pt idx="61">
                  <c:v>1965.1666666666799</c:v>
                </c:pt>
                <c:pt idx="62">
                  <c:v>1965.25000000001</c:v>
                </c:pt>
                <c:pt idx="63">
                  <c:v>1965.3333333333401</c:v>
                </c:pt>
                <c:pt idx="64">
                  <c:v>1965.4166666666799</c:v>
                </c:pt>
                <c:pt idx="65">
                  <c:v>1965.50000000001</c:v>
                </c:pt>
                <c:pt idx="66">
                  <c:v>1965.5833333333401</c:v>
                </c:pt>
                <c:pt idx="67">
                  <c:v>1965.6666666666799</c:v>
                </c:pt>
                <c:pt idx="68">
                  <c:v>1965.75000000001</c:v>
                </c:pt>
                <c:pt idx="69">
                  <c:v>1965.8333333333401</c:v>
                </c:pt>
                <c:pt idx="70">
                  <c:v>1965.9166666666799</c:v>
                </c:pt>
                <c:pt idx="71">
                  <c:v>1966.00000000001</c:v>
                </c:pt>
                <c:pt idx="72">
                  <c:v>1966.0833333333401</c:v>
                </c:pt>
                <c:pt idx="73">
                  <c:v>1966.1666666666799</c:v>
                </c:pt>
                <c:pt idx="74">
                  <c:v>1966.25000000001</c:v>
                </c:pt>
                <c:pt idx="75">
                  <c:v>1966.3333333333401</c:v>
                </c:pt>
                <c:pt idx="76">
                  <c:v>1966.4166666666799</c:v>
                </c:pt>
                <c:pt idx="77">
                  <c:v>1966.50000000001</c:v>
                </c:pt>
                <c:pt idx="78">
                  <c:v>1966.5833333333501</c:v>
                </c:pt>
                <c:pt idx="79">
                  <c:v>1966.6666666666799</c:v>
                </c:pt>
                <c:pt idx="80">
                  <c:v>1966.75000000001</c:v>
                </c:pt>
                <c:pt idx="81">
                  <c:v>1966.8333333333501</c:v>
                </c:pt>
                <c:pt idx="82">
                  <c:v>1966.9166666666799</c:v>
                </c:pt>
                <c:pt idx="83">
                  <c:v>1967.00000000001</c:v>
                </c:pt>
                <c:pt idx="84">
                  <c:v>1967.0833333333501</c:v>
                </c:pt>
                <c:pt idx="85">
                  <c:v>1967.1666666666799</c:v>
                </c:pt>
                <c:pt idx="86">
                  <c:v>1967.25000000001</c:v>
                </c:pt>
                <c:pt idx="87">
                  <c:v>1967.3333333333501</c:v>
                </c:pt>
                <c:pt idx="88">
                  <c:v>1967.4166666666799</c:v>
                </c:pt>
                <c:pt idx="89">
                  <c:v>1967.50000000001</c:v>
                </c:pt>
                <c:pt idx="90">
                  <c:v>1967.5833333333501</c:v>
                </c:pt>
                <c:pt idx="91">
                  <c:v>1967.6666666666799</c:v>
                </c:pt>
                <c:pt idx="92">
                  <c:v>1967.75000000001</c:v>
                </c:pt>
                <c:pt idx="93">
                  <c:v>1967.8333333333501</c:v>
                </c:pt>
                <c:pt idx="94">
                  <c:v>1967.9166666666799</c:v>
                </c:pt>
                <c:pt idx="95">
                  <c:v>1968.00000000001</c:v>
                </c:pt>
                <c:pt idx="96">
                  <c:v>1968.0833333333501</c:v>
                </c:pt>
                <c:pt idx="97">
                  <c:v>1968.1666666666799</c:v>
                </c:pt>
                <c:pt idx="98">
                  <c:v>1968.25000000001</c:v>
                </c:pt>
                <c:pt idx="99">
                  <c:v>1968.3333333333501</c:v>
                </c:pt>
                <c:pt idx="100">
                  <c:v>1968.4166666666799</c:v>
                </c:pt>
                <c:pt idx="101">
                  <c:v>1968.50000000002</c:v>
                </c:pt>
                <c:pt idx="102">
                  <c:v>1968.5833333333501</c:v>
                </c:pt>
                <c:pt idx="103">
                  <c:v>1968.6666666666799</c:v>
                </c:pt>
                <c:pt idx="104">
                  <c:v>1968.75000000002</c:v>
                </c:pt>
                <c:pt idx="105">
                  <c:v>1968.8333333333501</c:v>
                </c:pt>
                <c:pt idx="106">
                  <c:v>1968.9166666666799</c:v>
                </c:pt>
                <c:pt idx="107">
                  <c:v>1969.00000000002</c:v>
                </c:pt>
                <c:pt idx="108">
                  <c:v>1969.0833333333501</c:v>
                </c:pt>
                <c:pt idx="109">
                  <c:v>1969.1666666666799</c:v>
                </c:pt>
                <c:pt idx="110">
                  <c:v>1969.25000000002</c:v>
                </c:pt>
                <c:pt idx="111">
                  <c:v>1969.3333333333501</c:v>
                </c:pt>
                <c:pt idx="112">
                  <c:v>1969.4166666666799</c:v>
                </c:pt>
                <c:pt idx="113">
                  <c:v>1969.50000000002</c:v>
                </c:pt>
                <c:pt idx="114">
                  <c:v>1969.5833333333501</c:v>
                </c:pt>
                <c:pt idx="115">
                  <c:v>1969.6666666666799</c:v>
                </c:pt>
                <c:pt idx="116">
                  <c:v>1969.75000000002</c:v>
                </c:pt>
                <c:pt idx="117">
                  <c:v>1969.8333333333501</c:v>
                </c:pt>
                <c:pt idx="118">
                  <c:v>1969.9166666666799</c:v>
                </c:pt>
                <c:pt idx="119">
                  <c:v>1970.00000000002</c:v>
                </c:pt>
                <c:pt idx="120">
                  <c:v>1970.0833333333501</c:v>
                </c:pt>
                <c:pt idx="121">
                  <c:v>1970.1666666666799</c:v>
                </c:pt>
                <c:pt idx="122">
                  <c:v>1970.25000000002</c:v>
                </c:pt>
                <c:pt idx="123">
                  <c:v>1970.3333333333501</c:v>
                </c:pt>
                <c:pt idx="124">
                  <c:v>1970.4166666666899</c:v>
                </c:pt>
                <c:pt idx="125">
                  <c:v>1970.50000000002</c:v>
                </c:pt>
                <c:pt idx="126">
                  <c:v>1970.5833333333501</c:v>
                </c:pt>
                <c:pt idx="127">
                  <c:v>1970.6666666666899</c:v>
                </c:pt>
                <c:pt idx="128">
                  <c:v>1970.75000000002</c:v>
                </c:pt>
                <c:pt idx="129">
                  <c:v>1970.8333333333501</c:v>
                </c:pt>
                <c:pt idx="130">
                  <c:v>1970.9166666666899</c:v>
                </c:pt>
                <c:pt idx="131">
                  <c:v>1971.00000000002</c:v>
                </c:pt>
                <c:pt idx="132">
                  <c:v>1971.0833333333501</c:v>
                </c:pt>
                <c:pt idx="133">
                  <c:v>1971.1666666666899</c:v>
                </c:pt>
                <c:pt idx="134">
                  <c:v>1971.25000000002</c:v>
                </c:pt>
                <c:pt idx="135">
                  <c:v>1971.3333333333501</c:v>
                </c:pt>
                <c:pt idx="136">
                  <c:v>1971.4166666666899</c:v>
                </c:pt>
                <c:pt idx="137">
                  <c:v>1971.50000000002</c:v>
                </c:pt>
                <c:pt idx="138">
                  <c:v>1971.5833333333501</c:v>
                </c:pt>
                <c:pt idx="139">
                  <c:v>1971.6666666666899</c:v>
                </c:pt>
                <c:pt idx="140">
                  <c:v>1971.75000000002</c:v>
                </c:pt>
                <c:pt idx="141">
                  <c:v>1971.8333333333501</c:v>
                </c:pt>
                <c:pt idx="142">
                  <c:v>1971.9166666666899</c:v>
                </c:pt>
                <c:pt idx="143">
                  <c:v>1972.00000000002</c:v>
                </c:pt>
                <c:pt idx="144">
                  <c:v>1972.0833333333601</c:v>
                </c:pt>
                <c:pt idx="145">
                  <c:v>1972.1666666666899</c:v>
                </c:pt>
                <c:pt idx="146">
                  <c:v>1972.25000000002</c:v>
                </c:pt>
                <c:pt idx="147">
                  <c:v>1972.3333333333601</c:v>
                </c:pt>
                <c:pt idx="148">
                  <c:v>1972.4166666666899</c:v>
                </c:pt>
                <c:pt idx="149">
                  <c:v>1972.50000000002</c:v>
                </c:pt>
                <c:pt idx="150">
                  <c:v>1972.5833333333601</c:v>
                </c:pt>
                <c:pt idx="151">
                  <c:v>1972.6666666666899</c:v>
                </c:pt>
                <c:pt idx="152">
                  <c:v>1972.75000000002</c:v>
                </c:pt>
                <c:pt idx="153">
                  <c:v>1972.8333333333601</c:v>
                </c:pt>
                <c:pt idx="154">
                  <c:v>1972.9166666666899</c:v>
                </c:pt>
                <c:pt idx="155">
                  <c:v>1973.00000000002</c:v>
                </c:pt>
                <c:pt idx="156">
                  <c:v>1973.0833333333601</c:v>
                </c:pt>
                <c:pt idx="157">
                  <c:v>1973.1666666666899</c:v>
                </c:pt>
                <c:pt idx="158">
                  <c:v>1973.25000000002</c:v>
                </c:pt>
                <c:pt idx="159">
                  <c:v>1973.3333333333601</c:v>
                </c:pt>
                <c:pt idx="160">
                  <c:v>1973.4166666666899</c:v>
                </c:pt>
                <c:pt idx="161">
                  <c:v>1973.50000000002</c:v>
                </c:pt>
                <c:pt idx="162">
                  <c:v>1973.5833333333601</c:v>
                </c:pt>
                <c:pt idx="163">
                  <c:v>1973.6666666666899</c:v>
                </c:pt>
                <c:pt idx="164">
                  <c:v>1973.75000000002</c:v>
                </c:pt>
                <c:pt idx="165">
                  <c:v>1973.8333333333601</c:v>
                </c:pt>
                <c:pt idx="166">
                  <c:v>1973.9166666666899</c:v>
                </c:pt>
                <c:pt idx="167">
                  <c:v>1974.00000000003</c:v>
                </c:pt>
                <c:pt idx="168">
                  <c:v>1974.0833333333601</c:v>
                </c:pt>
                <c:pt idx="169">
                  <c:v>1974.1666666666899</c:v>
                </c:pt>
                <c:pt idx="170">
                  <c:v>1974.25000000003</c:v>
                </c:pt>
                <c:pt idx="171">
                  <c:v>1974.3333333333601</c:v>
                </c:pt>
                <c:pt idx="172">
                  <c:v>1974.4166666666899</c:v>
                </c:pt>
                <c:pt idx="173">
                  <c:v>1974.50000000003</c:v>
                </c:pt>
                <c:pt idx="174">
                  <c:v>1974.5833333333601</c:v>
                </c:pt>
                <c:pt idx="175">
                  <c:v>1974.6666666666899</c:v>
                </c:pt>
                <c:pt idx="176">
                  <c:v>1974.75000000003</c:v>
                </c:pt>
                <c:pt idx="177">
                  <c:v>1974.8333333333601</c:v>
                </c:pt>
                <c:pt idx="178">
                  <c:v>1974.9166666666899</c:v>
                </c:pt>
                <c:pt idx="179">
                  <c:v>1975.00000000003</c:v>
                </c:pt>
                <c:pt idx="180">
                  <c:v>1975.0833333333601</c:v>
                </c:pt>
                <c:pt idx="181">
                  <c:v>1975.1666666666899</c:v>
                </c:pt>
                <c:pt idx="182">
                  <c:v>1975.25000000003</c:v>
                </c:pt>
                <c:pt idx="183">
                  <c:v>1975.3333333333601</c:v>
                </c:pt>
                <c:pt idx="184">
                  <c:v>1975.4166666666899</c:v>
                </c:pt>
                <c:pt idx="185">
                  <c:v>1975.50000000003</c:v>
                </c:pt>
                <c:pt idx="186">
                  <c:v>1975.5833333333601</c:v>
                </c:pt>
                <c:pt idx="187">
                  <c:v>1975.6666666666899</c:v>
                </c:pt>
                <c:pt idx="188">
                  <c:v>1975.75000000003</c:v>
                </c:pt>
                <c:pt idx="189">
                  <c:v>1975.8333333333601</c:v>
                </c:pt>
                <c:pt idx="190">
                  <c:v>1975.9166666666999</c:v>
                </c:pt>
                <c:pt idx="191">
                  <c:v>1976.00000000003</c:v>
                </c:pt>
                <c:pt idx="192">
                  <c:v>1976.0833333333601</c:v>
                </c:pt>
                <c:pt idx="193">
                  <c:v>1976.1666666666999</c:v>
                </c:pt>
                <c:pt idx="194">
                  <c:v>1976.25000000003</c:v>
                </c:pt>
                <c:pt idx="195">
                  <c:v>1976.3333333333601</c:v>
                </c:pt>
                <c:pt idx="196">
                  <c:v>1976.4166666666999</c:v>
                </c:pt>
                <c:pt idx="197">
                  <c:v>1976.50000000003</c:v>
                </c:pt>
                <c:pt idx="198">
                  <c:v>1976.5833333333601</c:v>
                </c:pt>
                <c:pt idx="199">
                  <c:v>1976.6666666666999</c:v>
                </c:pt>
                <c:pt idx="200">
                  <c:v>1976.75000000003</c:v>
                </c:pt>
                <c:pt idx="201">
                  <c:v>1976.8333333333601</c:v>
                </c:pt>
                <c:pt idx="202">
                  <c:v>1976.9166666666999</c:v>
                </c:pt>
                <c:pt idx="203">
                  <c:v>1977.00000000003</c:v>
                </c:pt>
                <c:pt idx="204">
                  <c:v>1977.0833333333601</c:v>
                </c:pt>
                <c:pt idx="205">
                  <c:v>1977.1666666666999</c:v>
                </c:pt>
                <c:pt idx="206">
                  <c:v>1977.25000000003</c:v>
                </c:pt>
                <c:pt idx="207">
                  <c:v>1977.3333333333601</c:v>
                </c:pt>
                <c:pt idx="208">
                  <c:v>1977.4166666666999</c:v>
                </c:pt>
                <c:pt idx="209">
                  <c:v>1977.50000000003</c:v>
                </c:pt>
                <c:pt idx="210">
                  <c:v>1977.5833333333701</c:v>
                </c:pt>
                <c:pt idx="211">
                  <c:v>1977.6666666666999</c:v>
                </c:pt>
                <c:pt idx="212">
                  <c:v>1977.75000000003</c:v>
                </c:pt>
                <c:pt idx="213">
                  <c:v>1977.8333333333701</c:v>
                </c:pt>
                <c:pt idx="214">
                  <c:v>1977.9166666666999</c:v>
                </c:pt>
                <c:pt idx="215">
                  <c:v>1978.00000000003</c:v>
                </c:pt>
                <c:pt idx="216">
                  <c:v>1978.0833333333701</c:v>
                </c:pt>
                <c:pt idx="217">
                  <c:v>1978.1666666666999</c:v>
                </c:pt>
                <c:pt idx="218">
                  <c:v>1978.25000000003</c:v>
                </c:pt>
                <c:pt idx="219">
                  <c:v>1978.3333333333701</c:v>
                </c:pt>
                <c:pt idx="220">
                  <c:v>1978.4166666666999</c:v>
                </c:pt>
                <c:pt idx="221">
                  <c:v>1978.50000000003</c:v>
                </c:pt>
                <c:pt idx="222">
                  <c:v>1978.5833333333701</c:v>
                </c:pt>
                <c:pt idx="223">
                  <c:v>1978.6666666666999</c:v>
                </c:pt>
                <c:pt idx="224">
                  <c:v>1978.75000000003</c:v>
                </c:pt>
                <c:pt idx="225">
                  <c:v>1978.8333333333701</c:v>
                </c:pt>
                <c:pt idx="226">
                  <c:v>1978.9166666666999</c:v>
                </c:pt>
                <c:pt idx="227">
                  <c:v>1979.00000000003</c:v>
                </c:pt>
                <c:pt idx="228">
                  <c:v>1979.0833333333701</c:v>
                </c:pt>
                <c:pt idx="229">
                  <c:v>1979.1666666666999</c:v>
                </c:pt>
                <c:pt idx="230">
                  <c:v>1979.25000000003</c:v>
                </c:pt>
                <c:pt idx="231">
                  <c:v>1979.3333333333701</c:v>
                </c:pt>
                <c:pt idx="232">
                  <c:v>1979.4166666666999</c:v>
                </c:pt>
                <c:pt idx="233">
                  <c:v>1979.50000000004</c:v>
                </c:pt>
                <c:pt idx="234">
                  <c:v>1979.5833333333701</c:v>
                </c:pt>
                <c:pt idx="235">
                  <c:v>1979.6666666666999</c:v>
                </c:pt>
                <c:pt idx="236">
                  <c:v>1979.75000000004</c:v>
                </c:pt>
                <c:pt idx="237">
                  <c:v>1979.8333333333701</c:v>
                </c:pt>
                <c:pt idx="238">
                  <c:v>1979.9166666666999</c:v>
                </c:pt>
                <c:pt idx="239">
                  <c:v>1980.00000000004</c:v>
                </c:pt>
                <c:pt idx="240">
                  <c:v>1980.0833333333701</c:v>
                </c:pt>
                <c:pt idx="241">
                  <c:v>1980.1666666666999</c:v>
                </c:pt>
                <c:pt idx="242">
                  <c:v>1980.25000000004</c:v>
                </c:pt>
                <c:pt idx="243">
                  <c:v>1980.3333333333701</c:v>
                </c:pt>
                <c:pt idx="244">
                  <c:v>1980.4166666666999</c:v>
                </c:pt>
                <c:pt idx="245">
                  <c:v>1980.50000000004</c:v>
                </c:pt>
                <c:pt idx="246">
                  <c:v>1980.5833333333701</c:v>
                </c:pt>
                <c:pt idx="247">
                  <c:v>1980.6666666666999</c:v>
                </c:pt>
                <c:pt idx="248">
                  <c:v>1980.75000000004</c:v>
                </c:pt>
                <c:pt idx="249">
                  <c:v>1980.8333333333701</c:v>
                </c:pt>
                <c:pt idx="250">
                  <c:v>1980.9166666666999</c:v>
                </c:pt>
                <c:pt idx="251">
                  <c:v>1981.00000000004</c:v>
                </c:pt>
                <c:pt idx="252">
                  <c:v>1981.0833333333701</c:v>
                </c:pt>
                <c:pt idx="253">
                  <c:v>1981.1666666666999</c:v>
                </c:pt>
                <c:pt idx="254">
                  <c:v>1981.25000000004</c:v>
                </c:pt>
                <c:pt idx="255">
                  <c:v>1981.3333333333701</c:v>
                </c:pt>
                <c:pt idx="256">
                  <c:v>1981.4166666667099</c:v>
                </c:pt>
                <c:pt idx="257">
                  <c:v>1981.50000000004</c:v>
                </c:pt>
                <c:pt idx="258">
                  <c:v>1981.5833333333701</c:v>
                </c:pt>
                <c:pt idx="259">
                  <c:v>1981.6666666667099</c:v>
                </c:pt>
                <c:pt idx="260">
                  <c:v>1981.75000000004</c:v>
                </c:pt>
                <c:pt idx="261">
                  <c:v>1981.8333333333701</c:v>
                </c:pt>
                <c:pt idx="262">
                  <c:v>1981.9166666667099</c:v>
                </c:pt>
                <c:pt idx="263">
                  <c:v>1982.00000000004</c:v>
                </c:pt>
                <c:pt idx="264">
                  <c:v>1982.0833333333701</c:v>
                </c:pt>
                <c:pt idx="265">
                  <c:v>1982.1666666667099</c:v>
                </c:pt>
                <c:pt idx="266">
                  <c:v>1982.25000000004</c:v>
                </c:pt>
                <c:pt idx="267">
                  <c:v>1982.3333333333701</c:v>
                </c:pt>
                <c:pt idx="268">
                  <c:v>1982.4166666667099</c:v>
                </c:pt>
                <c:pt idx="269">
                  <c:v>1982.50000000004</c:v>
                </c:pt>
                <c:pt idx="270">
                  <c:v>1982.5833333333701</c:v>
                </c:pt>
                <c:pt idx="271">
                  <c:v>1982.6666666667099</c:v>
                </c:pt>
                <c:pt idx="272">
                  <c:v>1982.75000000004</c:v>
                </c:pt>
                <c:pt idx="273">
                  <c:v>1982.8333333333701</c:v>
                </c:pt>
                <c:pt idx="274">
                  <c:v>1982.9166666667099</c:v>
                </c:pt>
                <c:pt idx="275">
                  <c:v>1983.00000000004</c:v>
                </c:pt>
                <c:pt idx="276">
                  <c:v>1983.0833333333801</c:v>
                </c:pt>
                <c:pt idx="277">
                  <c:v>1983.1666666667099</c:v>
                </c:pt>
                <c:pt idx="278">
                  <c:v>1983.25000000004</c:v>
                </c:pt>
                <c:pt idx="279">
                  <c:v>1983.3333333333801</c:v>
                </c:pt>
                <c:pt idx="280">
                  <c:v>1983.4166666667099</c:v>
                </c:pt>
                <c:pt idx="281">
                  <c:v>1983.50000000004</c:v>
                </c:pt>
                <c:pt idx="282">
                  <c:v>1983.5833333333801</c:v>
                </c:pt>
                <c:pt idx="283">
                  <c:v>1983.6666666667099</c:v>
                </c:pt>
                <c:pt idx="284">
                  <c:v>1983.75000000004</c:v>
                </c:pt>
                <c:pt idx="285">
                  <c:v>1983.8333333333801</c:v>
                </c:pt>
                <c:pt idx="286">
                  <c:v>1983.9166666667099</c:v>
                </c:pt>
                <c:pt idx="287">
                  <c:v>1984.00000000004</c:v>
                </c:pt>
                <c:pt idx="288">
                  <c:v>1984.0833333333801</c:v>
                </c:pt>
                <c:pt idx="289">
                  <c:v>1984.1666666667099</c:v>
                </c:pt>
                <c:pt idx="290">
                  <c:v>1984.25000000004</c:v>
                </c:pt>
                <c:pt idx="291">
                  <c:v>1984.3333333333801</c:v>
                </c:pt>
                <c:pt idx="292">
                  <c:v>1984.4166666667099</c:v>
                </c:pt>
                <c:pt idx="293">
                  <c:v>1984.50000000004</c:v>
                </c:pt>
                <c:pt idx="294">
                  <c:v>1984.5833333333801</c:v>
                </c:pt>
                <c:pt idx="295">
                  <c:v>1984.6666666667099</c:v>
                </c:pt>
                <c:pt idx="296">
                  <c:v>1984.75000000004</c:v>
                </c:pt>
                <c:pt idx="297">
                  <c:v>1984.8333333333801</c:v>
                </c:pt>
                <c:pt idx="298">
                  <c:v>1984.9166666667099</c:v>
                </c:pt>
                <c:pt idx="299">
                  <c:v>1985.00000000005</c:v>
                </c:pt>
                <c:pt idx="300">
                  <c:v>1985.0833333333801</c:v>
                </c:pt>
                <c:pt idx="301">
                  <c:v>1985.1666666667099</c:v>
                </c:pt>
                <c:pt idx="302">
                  <c:v>1985.25000000005</c:v>
                </c:pt>
                <c:pt idx="303">
                  <c:v>1985.3333333333801</c:v>
                </c:pt>
                <c:pt idx="304">
                  <c:v>1985.4166666667099</c:v>
                </c:pt>
                <c:pt idx="305">
                  <c:v>1985.50000000005</c:v>
                </c:pt>
                <c:pt idx="306">
                  <c:v>1985.5833333333801</c:v>
                </c:pt>
                <c:pt idx="307">
                  <c:v>1985.6666666667099</c:v>
                </c:pt>
                <c:pt idx="308">
                  <c:v>1985.75000000005</c:v>
                </c:pt>
                <c:pt idx="309">
                  <c:v>1985.8333333333801</c:v>
                </c:pt>
                <c:pt idx="310">
                  <c:v>1985.9166666667099</c:v>
                </c:pt>
                <c:pt idx="311">
                  <c:v>1986.00000000005</c:v>
                </c:pt>
                <c:pt idx="312">
                  <c:v>1986.0833333333801</c:v>
                </c:pt>
                <c:pt idx="313">
                  <c:v>1986.1666666667099</c:v>
                </c:pt>
                <c:pt idx="314">
                  <c:v>1986.25000000005</c:v>
                </c:pt>
                <c:pt idx="315">
                  <c:v>1986.3333333333801</c:v>
                </c:pt>
                <c:pt idx="316">
                  <c:v>1986.4166666667099</c:v>
                </c:pt>
                <c:pt idx="317">
                  <c:v>1986.50000000005</c:v>
                </c:pt>
                <c:pt idx="318">
                  <c:v>1986.5833333333801</c:v>
                </c:pt>
                <c:pt idx="319">
                  <c:v>1986.6666666667099</c:v>
                </c:pt>
                <c:pt idx="320">
                  <c:v>1986.75000000005</c:v>
                </c:pt>
                <c:pt idx="321">
                  <c:v>1986.8333333333801</c:v>
                </c:pt>
                <c:pt idx="322">
                  <c:v>1986.9166666667199</c:v>
                </c:pt>
                <c:pt idx="323">
                  <c:v>1987.00000000005</c:v>
                </c:pt>
                <c:pt idx="324">
                  <c:v>1987.0833333333801</c:v>
                </c:pt>
                <c:pt idx="325">
                  <c:v>1987.1666666667199</c:v>
                </c:pt>
                <c:pt idx="326">
                  <c:v>1987.25000000005</c:v>
                </c:pt>
                <c:pt idx="327">
                  <c:v>1987.3333333333801</c:v>
                </c:pt>
                <c:pt idx="328">
                  <c:v>1987.4166666667199</c:v>
                </c:pt>
                <c:pt idx="329">
                  <c:v>1987.50000000005</c:v>
                </c:pt>
                <c:pt idx="330">
                  <c:v>1987.5833333333801</c:v>
                </c:pt>
                <c:pt idx="331">
                  <c:v>1987.6666666667199</c:v>
                </c:pt>
                <c:pt idx="332">
                  <c:v>1987.75000000005</c:v>
                </c:pt>
                <c:pt idx="333">
                  <c:v>1987.8333333333801</c:v>
                </c:pt>
                <c:pt idx="334">
                  <c:v>1987.9166666667199</c:v>
                </c:pt>
                <c:pt idx="335">
                  <c:v>1988.00000000005</c:v>
                </c:pt>
                <c:pt idx="336">
                  <c:v>1988.0833333333801</c:v>
                </c:pt>
                <c:pt idx="337">
                  <c:v>1988.1666666667199</c:v>
                </c:pt>
                <c:pt idx="338">
                  <c:v>1988.25000000005</c:v>
                </c:pt>
                <c:pt idx="339">
                  <c:v>1988.3333333333801</c:v>
                </c:pt>
                <c:pt idx="340">
                  <c:v>1988.4166666667199</c:v>
                </c:pt>
                <c:pt idx="341">
                  <c:v>1988.50000000005</c:v>
                </c:pt>
                <c:pt idx="342">
                  <c:v>1988.5833333333901</c:v>
                </c:pt>
                <c:pt idx="343">
                  <c:v>1988.6666666667199</c:v>
                </c:pt>
                <c:pt idx="344">
                  <c:v>1988.75000000005</c:v>
                </c:pt>
                <c:pt idx="345">
                  <c:v>1988.8333333333901</c:v>
                </c:pt>
                <c:pt idx="346">
                  <c:v>1988.9166666667199</c:v>
                </c:pt>
                <c:pt idx="347">
                  <c:v>1989.00000000005</c:v>
                </c:pt>
                <c:pt idx="348">
                  <c:v>1989.0833333333901</c:v>
                </c:pt>
                <c:pt idx="349">
                  <c:v>1989.1666666667199</c:v>
                </c:pt>
                <c:pt idx="350">
                  <c:v>1989.25000000005</c:v>
                </c:pt>
                <c:pt idx="351">
                  <c:v>1989.3333333333901</c:v>
                </c:pt>
                <c:pt idx="352">
                  <c:v>1989.4166666667199</c:v>
                </c:pt>
                <c:pt idx="353">
                  <c:v>1989.50000000005</c:v>
                </c:pt>
                <c:pt idx="354">
                  <c:v>1989.5833333333901</c:v>
                </c:pt>
                <c:pt idx="355">
                  <c:v>1989.6666666667199</c:v>
                </c:pt>
                <c:pt idx="356">
                  <c:v>1989.75000000005</c:v>
                </c:pt>
                <c:pt idx="357">
                  <c:v>1989.8333333333901</c:v>
                </c:pt>
                <c:pt idx="358">
                  <c:v>1989.9166666667199</c:v>
                </c:pt>
                <c:pt idx="359">
                  <c:v>1990.00000000005</c:v>
                </c:pt>
                <c:pt idx="360">
                  <c:v>1990.0833333333901</c:v>
                </c:pt>
                <c:pt idx="361">
                  <c:v>1990.1666666667199</c:v>
                </c:pt>
                <c:pt idx="362">
                  <c:v>1990.25000000005</c:v>
                </c:pt>
                <c:pt idx="363">
                  <c:v>1990.3333333333901</c:v>
                </c:pt>
                <c:pt idx="364">
                  <c:v>1990.4166666667199</c:v>
                </c:pt>
                <c:pt idx="365">
                  <c:v>1990.50000000006</c:v>
                </c:pt>
                <c:pt idx="366">
                  <c:v>1990.5833333333901</c:v>
                </c:pt>
                <c:pt idx="367">
                  <c:v>1990.6666666667199</c:v>
                </c:pt>
                <c:pt idx="368">
                  <c:v>1990.75000000006</c:v>
                </c:pt>
                <c:pt idx="369">
                  <c:v>1990.8333333333901</c:v>
                </c:pt>
                <c:pt idx="370">
                  <c:v>1990.9166666667199</c:v>
                </c:pt>
                <c:pt idx="371">
                  <c:v>1991.00000000006</c:v>
                </c:pt>
                <c:pt idx="372">
                  <c:v>1991.0833333333901</c:v>
                </c:pt>
                <c:pt idx="373">
                  <c:v>1991.1666666667199</c:v>
                </c:pt>
                <c:pt idx="374">
                  <c:v>1991.25000000006</c:v>
                </c:pt>
                <c:pt idx="375">
                  <c:v>1991.3333333333901</c:v>
                </c:pt>
                <c:pt idx="376">
                  <c:v>1991.4166666667199</c:v>
                </c:pt>
                <c:pt idx="377">
                  <c:v>1991.50000000006</c:v>
                </c:pt>
                <c:pt idx="378">
                  <c:v>1991.5833333333901</c:v>
                </c:pt>
                <c:pt idx="379">
                  <c:v>1991.6666666667199</c:v>
                </c:pt>
                <c:pt idx="380">
                  <c:v>1991.75000000006</c:v>
                </c:pt>
                <c:pt idx="381">
                  <c:v>1991.8333333333901</c:v>
                </c:pt>
                <c:pt idx="382">
                  <c:v>1991.9166666667199</c:v>
                </c:pt>
                <c:pt idx="383">
                  <c:v>1992.00000000006</c:v>
                </c:pt>
                <c:pt idx="384">
                  <c:v>1992.0833333333901</c:v>
                </c:pt>
                <c:pt idx="385">
                  <c:v>1992.1666666667199</c:v>
                </c:pt>
                <c:pt idx="386">
                  <c:v>1992.25000000006</c:v>
                </c:pt>
                <c:pt idx="387">
                  <c:v>1992.3333333333901</c:v>
                </c:pt>
                <c:pt idx="388">
                  <c:v>1992.41666666673</c:v>
                </c:pt>
                <c:pt idx="389">
                  <c:v>1992.50000000006</c:v>
                </c:pt>
                <c:pt idx="390">
                  <c:v>1992.5833333333901</c:v>
                </c:pt>
                <c:pt idx="391">
                  <c:v>1992.66666666673</c:v>
                </c:pt>
                <c:pt idx="392">
                  <c:v>1992.75000000006</c:v>
                </c:pt>
                <c:pt idx="393">
                  <c:v>1992.8333333333901</c:v>
                </c:pt>
                <c:pt idx="394">
                  <c:v>1992.91666666673</c:v>
                </c:pt>
                <c:pt idx="395">
                  <c:v>1993.00000000006</c:v>
                </c:pt>
                <c:pt idx="396">
                  <c:v>1993.0833333333901</c:v>
                </c:pt>
                <c:pt idx="397">
                  <c:v>1993.16666666673</c:v>
                </c:pt>
                <c:pt idx="398">
                  <c:v>1993.25000000006</c:v>
                </c:pt>
                <c:pt idx="399">
                  <c:v>1993.3333333333901</c:v>
                </c:pt>
                <c:pt idx="400">
                  <c:v>1993.41666666673</c:v>
                </c:pt>
                <c:pt idx="401">
                  <c:v>1993.50000000006</c:v>
                </c:pt>
                <c:pt idx="402">
                  <c:v>1993.5833333333901</c:v>
                </c:pt>
                <c:pt idx="403">
                  <c:v>1993.66666666673</c:v>
                </c:pt>
                <c:pt idx="404">
                  <c:v>1993.75000000006</c:v>
                </c:pt>
                <c:pt idx="405">
                  <c:v>1993.8333333333901</c:v>
                </c:pt>
                <c:pt idx="406">
                  <c:v>1993.91666666673</c:v>
                </c:pt>
                <c:pt idx="407">
                  <c:v>1994.00000000006</c:v>
                </c:pt>
                <c:pt idx="408">
                  <c:v>1994.0833333334001</c:v>
                </c:pt>
                <c:pt idx="409">
                  <c:v>1994.16666666673</c:v>
                </c:pt>
                <c:pt idx="410">
                  <c:v>1994.25000000006</c:v>
                </c:pt>
                <c:pt idx="411">
                  <c:v>1994.3333333334001</c:v>
                </c:pt>
                <c:pt idx="412">
                  <c:v>1994.41666666673</c:v>
                </c:pt>
                <c:pt idx="413">
                  <c:v>1994.50000000006</c:v>
                </c:pt>
                <c:pt idx="414">
                  <c:v>1994.5833333334001</c:v>
                </c:pt>
                <c:pt idx="415">
                  <c:v>1994.66666666673</c:v>
                </c:pt>
                <c:pt idx="416">
                  <c:v>1994.75000000006</c:v>
                </c:pt>
                <c:pt idx="417">
                  <c:v>1994.8333333334001</c:v>
                </c:pt>
                <c:pt idx="418">
                  <c:v>1994.91666666673</c:v>
                </c:pt>
                <c:pt idx="419">
                  <c:v>1995.00000000006</c:v>
                </c:pt>
                <c:pt idx="420">
                  <c:v>1995.0833333334001</c:v>
                </c:pt>
                <c:pt idx="421">
                  <c:v>1995.16666666673</c:v>
                </c:pt>
                <c:pt idx="422">
                  <c:v>1995.25000000006</c:v>
                </c:pt>
                <c:pt idx="423">
                  <c:v>1995.3333333334001</c:v>
                </c:pt>
                <c:pt idx="424">
                  <c:v>1995.41666666673</c:v>
                </c:pt>
                <c:pt idx="425">
                  <c:v>1995.50000000006</c:v>
                </c:pt>
                <c:pt idx="426">
                  <c:v>1995.5833333334001</c:v>
                </c:pt>
                <c:pt idx="427">
                  <c:v>1995.66666666673</c:v>
                </c:pt>
                <c:pt idx="428">
                  <c:v>1995.75000000006</c:v>
                </c:pt>
                <c:pt idx="429">
                  <c:v>1995.8333333334001</c:v>
                </c:pt>
                <c:pt idx="430">
                  <c:v>1995.91666666673</c:v>
                </c:pt>
                <c:pt idx="431">
                  <c:v>1996.00000000007</c:v>
                </c:pt>
                <c:pt idx="432">
                  <c:v>1996.0833333334001</c:v>
                </c:pt>
                <c:pt idx="433">
                  <c:v>1996.16666666673</c:v>
                </c:pt>
                <c:pt idx="434">
                  <c:v>1996.25000000007</c:v>
                </c:pt>
                <c:pt idx="435">
                  <c:v>1996.3333333334001</c:v>
                </c:pt>
                <c:pt idx="436">
                  <c:v>1996.41666666673</c:v>
                </c:pt>
                <c:pt idx="437">
                  <c:v>1996.50000000007</c:v>
                </c:pt>
                <c:pt idx="438">
                  <c:v>1996.5833333334001</c:v>
                </c:pt>
                <c:pt idx="439">
                  <c:v>1996.66666666673</c:v>
                </c:pt>
                <c:pt idx="440">
                  <c:v>1996.75000000007</c:v>
                </c:pt>
                <c:pt idx="441">
                  <c:v>1996.8333333334001</c:v>
                </c:pt>
                <c:pt idx="442">
                  <c:v>1996.91666666673</c:v>
                </c:pt>
                <c:pt idx="443">
                  <c:v>1997.00000000007</c:v>
                </c:pt>
                <c:pt idx="444">
                  <c:v>1997.0833333334001</c:v>
                </c:pt>
                <c:pt idx="445">
                  <c:v>1997.16666666673</c:v>
                </c:pt>
                <c:pt idx="446">
                  <c:v>1997.25000000007</c:v>
                </c:pt>
                <c:pt idx="447">
                  <c:v>1997.3333333334001</c:v>
                </c:pt>
                <c:pt idx="448">
                  <c:v>1997.41666666673</c:v>
                </c:pt>
                <c:pt idx="449">
                  <c:v>1997.50000000007</c:v>
                </c:pt>
                <c:pt idx="450">
                  <c:v>1997.5833333334001</c:v>
                </c:pt>
                <c:pt idx="451">
                  <c:v>1997.66666666673</c:v>
                </c:pt>
                <c:pt idx="452">
                  <c:v>1997.75000000007</c:v>
                </c:pt>
                <c:pt idx="453">
                  <c:v>1997.8333333334001</c:v>
                </c:pt>
                <c:pt idx="454">
                  <c:v>1997.91666666674</c:v>
                </c:pt>
                <c:pt idx="455">
                  <c:v>1998.00000000007</c:v>
                </c:pt>
                <c:pt idx="456">
                  <c:v>1998.0833333334001</c:v>
                </c:pt>
                <c:pt idx="457">
                  <c:v>1998.16666666674</c:v>
                </c:pt>
                <c:pt idx="458">
                  <c:v>1998.25000000007</c:v>
                </c:pt>
                <c:pt idx="459">
                  <c:v>1998.3333333334001</c:v>
                </c:pt>
                <c:pt idx="460">
                  <c:v>1998.41666666674</c:v>
                </c:pt>
                <c:pt idx="461">
                  <c:v>1998.50000000007</c:v>
                </c:pt>
                <c:pt idx="462">
                  <c:v>1998.5833333334001</c:v>
                </c:pt>
                <c:pt idx="463">
                  <c:v>1998.66666666674</c:v>
                </c:pt>
                <c:pt idx="464">
                  <c:v>1998.75000000007</c:v>
                </c:pt>
                <c:pt idx="465">
                  <c:v>1998.8333333334001</c:v>
                </c:pt>
                <c:pt idx="466">
                  <c:v>1998.91666666674</c:v>
                </c:pt>
                <c:pt idx="467">
                  <c:v>1999.00000000007</c:v>
                </c:pt>
                <c:pt idx="468">
                  <c:v>1999.0833333334001</c:v>
                </c:pt>
                <c:pt idx="469">
                  <c:v>1999.16666666674</c:v>
                </c:pt>
                <c:pt idx="470">
                  <c:v>1999.25000000007</c:v>
                </c:pt>
                <c:pt idx="471">
                  <c:v>1999.3333333334001</c:v>
                </c:pt>
                <c:pt idx="472">
                  <c:v>1999.41666666674</c:v>
                </c:pt>
                <c:pt idx="473">
                  <c:v>1999.50000000007</c:v>
                </c:pt>
                <c:pt idx="474">
                  <c:v>1999.5833333334101</c:v>
                </c:pt>
                <c:pt idx="475">
                  <c:v>1999.66666666674</c:v>
                </c:pt>
                <c:pt idx="476">
                  <c:v>1999.75000000007</c:v>
                </c:pt>
                <c:pt idx="477">
                  <c:v>1999.8333333334101</c:v>
                </c:pt>
                <c:pt idx="478">
                  <c:v>1999.91666666674</c:v>
                </c:pt>
                <c:pt idx="479">
                  <c:v>2000.00000000007</c:v>
                </c:pt>
                <c:pt idx="480">
                  <c:v>2000.0833333334101</c:v>
                </c:pt>
                <c:pt idx="481">
                  <c:v>2000.16666666674</c:v>
                </c:pt>
                <c:pt idx="482">
                  <c:v>2000.25000000007</c:v>
                </c:pt>
                <c:pt idx="483">
                  <c:v>2000.3333333334101</c:v>
                </c:pt>
                <c:pt idx="484">
                  <c:v>2000.41666666674</c:v>
                </c:pt>
                <c:pt idx="485">
                  <c:v>2000.50000000007</c:v>
                </c:pt>
                <c:pt idx="486">
                  <c:v>2000.5833333334101</c:v>
                </c:pt>
                <c:pt idx="487">
                  <c:v>2000.66666666674</c:v>
                </c:pt>
                <c:pt idx="488">
                  <c:v>2000.75000000007</c:v>
                </c:pt>
                <c:pt idx="489">
                  <c:v>2000.8333333334101</c:v>
                </c:pt>
                <c:pt idx="490">
                  <c:v>2000.91666666674</c:v>
                </c:pt>
                <c:pt idx="491">
                  <c:v>2001.00000000007</c:v>
                </c:pt>
                <c:pt idx="492">
                  <c:v>2001.0833333334101</c:v>
                </c:pt>
                <c:pt idx="493">
                  <c:v>2001.16666666674</c:v>
                </c:pt>
                <c:pt idx="494">
                  <c:v>2001.25000000007</c:v>
                </c:pt>
                <c:pt idx="495">
                  <c:v>2001.3333333334101</c:v>
                </c:pt>
                <c:pt idx="496">
                  <c:v>2001.41666666674</c:v>
                </c:pt>
                <c:pt idx="497">
                  <c:v>2001.50000000008</c:v>
                </c:pt>
                <c:pt idx="498">
                  <c:v>2001.5833333334101</c:v>
                </c:pt>
                <c:pt idx="499">
                  <c:v>2001.66666666674</c:v>
                </c:pt>
                <c:pt idx="500">
                  <c:v>2001.75000000008</c:v>
                </c:pt>
                <c:pt idx="501">
                  <c:v>2001.8333333334101</c:v>
                </c:pt>
                <c:pt idx="502">
                  <c:v>2001.91666666674</c:v>
                </c:pt>
                <c:pt idx="503">
                  <c:v>2002.00000000008</c:v>
                </c:pt>
                <c:pt idx="504">
                  <c:v>2002.0833333334101</c:v>
                </c:pt>
                <c:pt idx="505">
                  <c:v>2002.16666666674</c:v>
                </c:pt>
                <c:pt idx="506">
                  <c:v>2002.25000000008</c:v>
                </c:pt>
                <c:pt idx="507">
                  <c:v>2002.3333333334101</c:v>
                </c:pt>
                <c:pt idx="508">
                  <c:v>2002.41666666674</c:v>
                </c:pt>
                <c:pt idx="509">
                  <c:v>2002.50000000008</c:v>
                </c:pt>
                <c:pt idx="510">
                  <c:v>2002.5833333334101</c:v>
                </c:pt>
                <c:pt idx="511">
                  <c:v>2002.66666666674</c:v>
                </c:pt>
                <c:pt idx="512">
                  <c:v>2002.75000000008</c:v>
                </c:pt>
                <c:pt idx="513">
                  <c:v>2002.8333333334101</c:v>
                </c:pt>
                <c:pt idx="514">
                  <c:v>2002.91666666674</c:v>
                </c:pt>
                <c:pt idx="515">
                  <c:v>2003.00000000008</c:v>
                </c:pt>
                <c:pt idx="516">
                  <c:v>2003.0833333334101</c:v>
                </c:pt>
                <c:pt idx="517">
                  <c:v>2003.16666666674</c:v>
                </c:pt>
                <c:pt idx="518">
                  <c:v>2003.25000000008</c:v>
                </c:pt>
                <c:pt idx="519">
                  <c:v>2003.3333333334101</c:v>
                </c:pt>
                <c:pt idx="520">
                  <c:v>2003.41666666675</c:v>
                </c:pt>
                <c:pt idx="521">
                  <c:v>2003.50000000008</c:v>
                </c:pt>
                <c:pt idx="522">
                  <c:v>2003.5833333334101</c:v>
                </c:pt>
                <c:pt idx="523">
                  <c:v>2003.66666666675</c:v>
                </c:pt>
                <c:pt idx="524">
                  <c:v>2003.75000000008</c:v>
                </c:pt>
                <c:pt idx="525">
                  <c:v>2003.8333333334101</c:v>
                </c:pt>
                <c:pt idx="526">
                  <c:v>2003.91666666675</c:v>
                </c:pt>
                <c:pt idx="527">
                  <c:v>2004.00000000008</c:v>
                </c:pt>
                <c:pt idx="528">
                  <c:v>2004.0833333334101</c:v>
                </c:pt>
                <c:pt idx="529">
                  <c:v>2004.16666666675</c:v>
                </c:pt>
                <c:pt idx="530">
                  <c:v>2004.25000000008</c:v>
                </c:pt>
                <c:pt idx="531">
                  <c:v>2004.3333333334101</c:v>
                </c:pt>
                <c:pt idx="532">
                  <c:v>2004.41666666675</c:v>
                </c:pt>
                <c:pt idx="533">
                  <c:v>2004.50000000008</c:v>
                </c:pt>
                <c:pt idx="534">
                  <c:v>2004.5833333334101</c:v>
                </c:pt>
                <c:pt idx="535">
                  <c:v>2004.66666666675</c:v>
                </c:pt>
                <c:pt idx="536">
                  <c:v>2004.75000000008</c:v>
                </c:pt>
                <c:pt idx="537">
                  <c:v>2004.8333333334101</c:v>
                </c:pt>
                <c:pt idx="538">
                  <c:v>2004.91666666675</c:v>
                </c:pt>
                <c:pt idx="539">
                  <c:v>2005.00000000008</c:v>
                </c:pt>
                <c:pt idx="540">
                  <c:v>2005.0833333334199</c:v>
                </c:pt>
                <c:pt idx="541">
                  <c:v>2005.16666666675</c:v>
                </c:pt>
                <c:pt idx="542">
                  <c:v>2005.25000000008</c:v>
                </c:pt>
                <c:pt idx="543">
                  <c:v>2005.3333333334199</c:v>
                </c:pt>
                <c:pt idx="544">
                  <c:v>2005.41666666675</c:v>
                </c:pt>
                <c:pt idx="545">
                  <c:v>2005.50000000008</c:v>
                </c:pt>
                <c:pt idx="546">
                  <c:v>2005.5833333334199</c:v>
                </c:pt>
                <c:pt idx="547">
                  <c:v>2005.66666666675</c:v>
                </c:pt>
                <c:pt idx="548">
                  <c:v>2005.75000000008</c:v>
                </c:pt>
                <c:pt idx="549">
                  <c:v>2005.8333333334199</c:v>
                </c:pt>
                <c:pt idx="550">
                  <c:v>2005.91666666675</c:v>
                </c:pt>
                <c:pt idx="551">
                  <c:v>2006.00000000008</c:v>
                </c:pt>
                <c:pt idx="552">
                  <c:v>2006.0833333334199</c:v>
                </c:pt>
                <c:pt idx="553">
                  <c:v>2006.16666666675</c:v>
                </c:pt>
                <c:pt idx="554">
                  <c:v>2006.25000000008</c:v>
                </c:pt>
                <c:pt idx="555">
                  <c:v>2006.3333333334199</c:v>
                </c:pt>
                <c:pt idx="556">
                  <c:v>2006.41666666675</c:v>
                </c:pt>
                <c:pt idx="557">
                  <c:v>2006.50000000008</c:v>
                </c:pt>
                <c:pt idx="558">
                  <c:v>2006.5833333334199</c:v>
                </c:pt>
                <c:pt idx="559">
                  <c:v>2006.66666666675</c:v>
                </c:pt>
                <c:pt idx="560">
                  <c:v>2006.75000000008</c:v>
                </c:pt>
                <c:pt idx="561">
                  <c:v>2006.8333333334199</c:v>
                </c:pt>
                <c:pt idx="562">
                  <c:v>2006.91666666675</c:v>
                </c:pt>
                <c:pt idx="563">
                  <c:v>2007.00000000009</c:v>
                </c:pt>
                <c:pt idx="564">
                  <c:v>2007.0833333334199</c:v>
                </c:pt>
                <c:pt idx="565">
                  <c:v>2007.16666666675</c:v>
                </c:pt>
                <c:pt idx="566">
                  <c:v>2007.25000000009</c:v>
                </c:pt>
                <c:pt idx="567">
                  <c:v>2007.3333333334199</c:v>
                </c:pt>
                <c:pt idx="568">
                  <c:v>2007.41666666675</c:v>
                </c:pt>
                <c:pt idx="569">
                  <c:v>2007.50000000009</c:v>
                </c:pt>
                <c:pt idx="570">
                  <c:v>2007.5833333334199</c:v>
                </c:pt>
                <c:pt idx="571">
                  <c:v>2007.66666666675</c:v>
                </c:pt>
                <c:pt idx="572">
                  <c:v>2007.75000000009</c:v>
                </c:pt>
                <c:pt idx="573">
                  <c:v>2007.8333333334199</c:v>
                </c:pt>
                <c:pt idx="574">
                  <c:v>2007.91666666675</c:v>
                </c:pt>
                <c:pt idx="575">
                  <c:v>2008.00000000009</c:v>
                </c:pt>
                <c:pt idx="576">
                  <c:v>2008.0833333334199</c:v>
                </c:pt>
                <c:pt idx="577">
                  <c:v>2008.16666666675</c:v>
                </c:pt>
                <c:pt idx="578">
                  <c:v>2008.25000000009</c:v>
                </c:pt>
                <c:pt idx="579">
                  <c:v>2008.3333333334199</c:v>
                </c:pt>
                <c:pt idx="580">
                  <c:v>2008.41666666675</c:v>
                </c:pt>
                <c:pt idx="581">
                  <c:v>2008.50000000009</c:v>
                </c:pt>
                <c:pt idx="582">
                  <c:v>2008.5833333334199</c:v>
                </c:pt>
                <c:pt idx="583">
                  <c:v>2008.66666666675</c:v>
                </c:pt>
                <c:pt idx="584">
                  <c:v>2008.75000000009</c:v>
                </c:pt>
                <c:pt idx="585">
                  <c:v>2008.8333333334199</c:v>
                </c:pt>
                <c:pt idx="586">
                  <c:v>2008.91666666676</c:v>
                </c:pt>
                <c:pt idx="587">
                  <c:v>2009.00000000009</c:v>
                </c:pt>
                <c:pt idx="588">
                  <c:v>2009.0833333334199</c:v>
                </c:pt>
                <c:pt idx="589">
                  <c:v>2009.16666666676</c:v>
                </c:pt>
                <c:pt idx="590">
                  <c:v>2009.25000000009</c:v>
                </c:pt>
                <c:pt idx="591">
                  <c:v>2009.3333333334199</c:v>
                </c:pt>
                <c:pt idx="592">
                  <c:v>2009.41666666676</c:v>
                </c:pt>
                <c:pt idx="593">
                  <c:v>2009.50000000009</c:v>
                </c:pt>
                <c:pt idx="594">
                  <c:v>2009.5833333334199</c:v>
                </c:pt>
                <c:pt idx="595">
                  <c:v>2009.66666666676</c:v>
                </c:pt>
                <c:pt idx="596">
                  <c:v>2009.75000000009</c:v>
                </c:pt>
                <c:pt idx="597">
                  <c:v>2009.8333333334199</c:v>
                </c:pt>
                <c:pt idx="598">
                  <c:v>2009.91666666676</c:v>
                </c:pt>
                <c:pt idx="599">
                  <c:v>2010.00000000009</c:v>
                </c:pt>
                <c:pt idx="600">
                  <c:v>2010.0833333334199</c:v>
                </c:pt>
                <c:pt idx="601">
                  <c:v>2010.16666666676</c:v>
                </c:pt>
                <c:pt idx="602">
                  <c:v>2010.25000000009</c:v>
                </c:pt>
                <c:pt idx="603">
                  <c:v>2010.3333333334199</c:v>
                </c:pt>
                <c:pt idx="604">
                  <c:v>2010.41666666676</c:v>
                </c:pt>
                <c:pt idx="605">
                  <c:v>2010.50000000009</c:v>
                </c:pt>
                <c:pt idx="606">
                  <c:v>2010.5833333334299</c:v>
                </c:pt>
                <c:pt idx="607">
                  <c:v>2010.66666666676</c:v>
                </c:pt>
                <c:pt idx="608">
                  <c:v>2010.75000000009</c:v>
                </c:pt>
                <c:pt idx="609">
                  <c:v>2010.8333333334299</c:v>
                </c:pt>
                <c:pt idx="610">
                  <c:v>2010.91666666676</c:v>
                </c:pt>
                <c:pt idx="611">
                  <c:v>2011.00000000009</c:v>
                </c:pt>
                <c:pt idx="612">
                  <c:v>2011.0833333334299</c:v>
                </c:pt>
                <c:pt idx="613">
                  <c:v>2011.16666666676</c:v>
                </c:pt>
                <c:pt idx="614">
                  <c:v>2011.25000000009</c:v>
                </c:pt>
                <c:pt idx="615">
                  <c:v>2011.3333333334299</c:v>
                </c:pt>
                <c:pt idx="616">
                  <c:v>2011.41666666676</c:v>
                </c:pt>
                <c:pt idx="617">
                  <c:v>2011.50000000009</c:v>
                </c:pt>
                <c:pt idx="618">
                  <c:v>2011.5833333334299</c:v>
                </c:pt>
                <c:pt idx="619">
                  <c:v>2011.66666666676</c:v>
                </c:pt>
                <c:pt idx="620">
                  <c:v>2011.75000000009</c:v>
                </c:pt>
                <c:pt idx="621">
                  <c:v>2011.8333333334299</c:v>
                </c:pt>
                <c:pt idx="622">
                  <c:v>2011.91666666676</c:v>
                </c:pt>
                <c:pt idx="623">
                  <c:v>2012.00000000009</c:v>
                </c:pt>
                <c:pt idx="624">
                  <c:v>2012.0833333334299</c:v>
                </c:pt>
                <c:pt idx="625">
                  <c:v>2012.16666666676</c:v>
                </c:pt>
                <c:pt idx="626">
                  <c:v>2012.25000000009</c:v>
                </c:pt>
                <c:pt idx="627">
                  <c:v>2012.3333333334299</c:v>
                </c:pt>
                <c:pt idx="628">
                  <c:v>2012.41666666676</c:v>
                </c:pt>
                <c:pt idx="629">
                  <c:v>2012.5000000001</c:v>
                </c:pt>
                <c:pt idx="630">
                  <c:v>2012.5833333334299</c:v>
                </c:pt>
                <c:pt idx="631">
                  <c:v>2012.66666666676</c:v>
                </c:pt>
                <c:pt idx="632">
                  <c:v>2012.7500000001</c:v>
                </c:pt>
                <c:pt idx="633">
                  <c:v>2012.8333333334299</c:v>
                </c:pt>
                <c:pt idx="634">
                  <c:v>2012.91666666676</c:v>
                </c:pt>
                <c:pt idx="635">
                  <c:v>2013.0000000001</c:v>
                </c:pt>
                <c:pt idx="636">
                  <c:v>2013.0833333334299</c:v>
                </c:pt>
                <c:pt idx="637">
                  <c:v>2013.16666666676</c:v>
                </c:pt>
              </c:numCache>
            </c:numRef>
          </c:xVal>
          <c:yVal>
            <c:numRef>
              <c:f>Sheet1!$H$12:$H$649</c:f>
              <c:numCache>
                <c:formatCode>0.00</c:formatCode>
                <c:ptCount val="638"/>
                <c:pt idx="0">
                  <c:v>4.3499999999999996</c:v>
                </c:pt>
                <c:pt idx="1">
                  <c:v>3.96</c:v>
                </c:pt>
                <c:pt idx="2">
                  <c:v>3.31</c:v>
                </c:pt>
                <c:pt idx="3">
                  <c:v>3.23</c:v>
                </c:pt>
                <c:pt idx="4">
                  <c:v>3.29</c:v>
                </c:pt>
                <c:pt idx="5">
                  <c:v>2.46</c:v>
                </c:pt>
                <c:pt idx="6">
                  <c:v>2.2999999999999998</c:v>
                </c:pt>
                <c:pt idx="7">
                  <c:v>2.2999999999999998</c:v>
                </c:pt>
                <c:pt idx="8">
                  <c:v>2.48</c:v>
                </c:pt>
                <c:pt idx="9">
                  <c:v>2.2999999999999998</c:v>
                </c:pt>
                <c:pt idx="10">
                  <c:v>2.37</c:v>
                </c:pt>
                <c:pt idx="11">
                  <c:v>2.25</c:v>
                </c:pt>
                <c:pt idx="12">
                  <c:v>2.2400000000000002</c:v>
                </c:pt>
                <c:pt idx="13">
                  <c:v>2.42</c:v>
                </c:pt>
                <c:pt idx="14">
                  <c:v>2.39</c:v>
                </c:pt>
                <c:pt idx="15">
                  <c:v>2.29</c:v>
                </c:pt>
                <c:pt idx="16">
                  <c:v>2.29</c:v>
                </c:pt>
                <c:pt idx="17">
                  <c:v>2.33</c:v>
                </c:pt>
                <c:pt idx="18">
                  <c:v>2.2400000000000002</c:v>
                </c:pt>
                <c:pt idx="19">
                  <c:v>2.39</c:v>
                </c:pt>
                <c:pt idx="20">
                  <c:v>2.2799999999999998</c:v>
                </c:pt>
                <c:pt idx="21">
                  <c:v>2.2999999999999998</c:v>
                </c:pt>
                <c:pt idx="22">
                  <c:v>2.48</c:v>
                </c:pt>
                <c:pt idx="23">
                  <c:v>2.6</c:v>
                </c:pt>
                <c:pt idx="24">
                  <c:v>2.72</c:v>
                </c:pt>
                <c:pt idx="25">
                  <c:v>2.73</c:v>
                </c:pt>
                <c:pt idx="26">
                  <c:v>2.72</c:v>
                </c:pt>
                <c:pt idx="27">
                  <c:v>2.73</c:v>
                </c:pt>
                <c:pt idx="28">
                  <c:v>2.69</c:v>
                </c:pt>
                <c:pt idx="29">
                  <c:v>2.73</c:v>
                </c:pt>
                <c:pt idx="30">
                  <c:v>2.92</c:v>
                </c:pt>
                <c:pt idx="31">
                  <c:v>2.82</c:v>
                </c:pt>
                <c:pt idx="32">
                  <c:v>2.78</c:v>
                </c:pt>
                <c:pt idx="33">
                  <c:v>2.74</c:v>
                </c:pt>
                <c:pt idx="34">
                  <c:v>2.83</c:v>
                </c:pt>
                <c:pt idx="35">
                  <c:v>2.87</c:v>
                </c:pt>
                <c:pt idx="36">
                  <c:v>2.91</c:v>
                </c:pt>
                <c:pt idx="37">
                  <c:v>2.92</c:v>
                </c:pt>
                <c:pt idx="38">
                  <c:v>2.89</c:v>
                </c:pt>
                <c:pt idx="39">
                  <c:v>2.9</c:v>
                </c:pt>
                <c:pt idx="40">
                  <c:v>2.93</c:v>
                </c:pt>
                <c:pt idx="41">
                  <c:v>2.99</c:v>
                </c:pt>
                <c:pt idx="42">
                  <c:v>3.18</c:v>
                </c:pt>
                <c:pt idx="43">
                  <c:v>3.32</c:v>
                </c:pt>
                <c:pt idx="44">
                  <c:v>3.38</c:v>
                </c:pt>
                <c:pt idx="45">
                  <c:v>3.45</c:v>
                </c:pt>
                <c:pt idx="46">
                  <c:v>3.52</c:v>
                </c:pt>
                <c:pt idx="47">
                  <c:v>3.52</c:v>
                </c:pt>
                <c:pt idx="48">
                  <c:v>3.52</c:v>
                </c:pt>
                <c:pt idx="49">
                  <c:v>3.53</c:v>
                </c:pt>
                <c:pt idx="50">
                  <c:v>3.54</c:v>
                </c:pt>
                <c:pt idx="51">
                  <c:v>3.47</c:v>
                </c:pt>
                <c:pt idx="52">
                  <c:v>3.48</c:v>
                </c:pt>
                <c:pt idx="53">
                  <c:v>3.48</c:v>
                </c:pt>
                <c:pt idx="54">
                  <c:v>3.46</c:v>
                </c:pt>
                <c:pt idx="55">
                  <c:v>3.5</c:v>
                </c:pt>
                <c:pt idx="56">
                  <c:v>3.53</c:v>
                </c:pt>
                <c:pt idx="57">
                  <c:v>3.57</c:v>
                </c:pt>
                <c:pt idx="58">
                  <c:v>3.64</c:v>
                </c:pt>
                <c:pt idx="59">
                  <c:v>3.84</c:v>
                </c:pt>
                <c:pt idx="60">
                  <c:v>3.81</c:v>
                </c:pt>
                <c:pt idx="61">
                  <c:v>3.93</c:v>
                </c:pt>
                <c:pt idx="62">
                  <c:v>3.93</c:v>
                </c:pt>
                <c:pt idx="63">
                  <c:v>3.93</c:v>
                </c:pt>
                <c:pt idx="64">
                  <c:v>3.89</c:v>
                </c:pt>
                <c:pt idx="65">
                  <c:v>3.8</c:v>
                </c:pt>
                <c:pt idx="66">
                  <c:v>3.84</c:v>
                </c:pt>
                <c:pt idx="67">
                  <c:v>3.84</c:v>
                </c:pt>
                <c:pt idx="68">
                  <c:v>3.92</c:v>
                </c:pt>
                <c:pt idx="69">
                  <c:v>4.03</c:v>
                </c:pt>
                <c:pt idx="70">
                  <c:v>4.09</c:v>
                </c:pt>
                <c:pt idx="71">
                  <c:v>4.38</c:v>
                </c:pt>
                <c:pt idx="72">
                  <c:v>4.59</c:v>
                </c:pt>
                <c:pt idx="73">
                  <c:v>4.6499999999999977</c:v>
                </c:pt>
                <c:pt idx="74">
                  <c:v>4.59</c:v>
                </c:pt>
                <c:pt idx="75">
                  <c:v>4.6199999999999957</c:v>
                </c:pt>
                <c:pt idx="76">
                  <c:v>4.6399999999999997</c:v>
                </c:pt>
                <c:pt idx="77">
                  <c:v>4.5</c:v>
                </c:pt>
                <c:pt idx="78">
                  <c:v>4.8</c:v>
                </c:pt>
                <c:pt idx="79">
                  <c:v>4.96</c:v>
                </c:pt>
                <c:pt idx="80">
                  <c:v>5.37</c:v>
                </c:pt>
                <c:pt idx="81">
                  <c:v>5.35</c:v>
                </c:pt>
                <c:pt idx="82">
                  <c:v>5.3199999999999976</c:v>
                </c:pt>
                <c:pt idx="83">
                  <c:v>4.96</c:v>
                </c:pt>
                <c:pt idx="84">
                  <c:v>4.72</c:v>
                </c:pt>
                <c:pt idx="85">
                  <c:v>4.5599999999999996</c:v>
                </c:pt>
                <c:pt idx="86">
                  <c:v>4.26</c:v>
                </c:pt>
                <c:pt idx="87">
                  <c:v>3.84</c:v>
                </c:pt>
                <c:pt idx="88">
                  <c:v>3.6</c:v>
                </c:pt>
                <c:pt idx="89">
                  <c:v>3.54</c:v>
                </c:pt>
                <c:pt idx="90">
                  <c:v>4.21</c:v>
                </c:pt>
                <c:pt idx="91">
                  <c:v>4.2699999999999996</c:v>
                </c:pt>
                <c:pt idx="92">
                  <c:v>4.42</c:v>
                </c:pt>
                <c:pt idx="93">
                  <c:v>4.5599999999999996</c:v>
                </c:pt>
                <c:pt idx="94">
                  <c:v>4.7300000000000004</c:v>
                </c:pt>
                <c:pt idx="95">
                  <c:v>4.97</c:v>
                </c:pt>
                <c:pt idx="96">
                  <c:v>5</c:v>
                </c:pt>
                <c:pt idx="97">
                  <c:v>4.9800000000000004</c:v>
                </c:pt>
                <c:pt idx="98">
                  <c:v>5.17</c:v>
                </c:pt>
                <c:pt idx="99">
                  <c:v>5.38</c:v>
                </c:pt>
                <c:pt idx="100">
                  <c:v>5.6599999999999957</c:v>
                </c:pt>
                <c:pt idx="101">
                  <c:v>5.52</c:v>
                </c:pt>
                <c:pt idx="102">
                  <c:v>5.31</c:v>
                </c:pt>
                <c:pt idx="103">
                  <c:v>5.09</c:v>
                </c:pt>
                <c:pt idx="104">
                  <c:v>5.1899999999999986</c:v>
                </c:pt>
                <c:pt idx="105">
                  <c:v>5.35</c:v>
                </c:pt>
                <c:pt idx="106">
                  <c:v>5.45</c:v>
                </c:pt>
                <c:pt idx="107">
                  <c:v>5.96</c:v>
                </c:pt>
                <c:pt idx="108">
                  <c:v>6.14</c:v>
                </c:pt>
                <c:pt idx="109">
                  <c:v>6.1199999999999974</c:v>
                </c:pt>
                <c:pt idx="110">
                  <c:v>6.02</c:v>
                </c:pt>
                <c:pt idx="111">
                  <c:v>6.1099999999999994</c:v>
                </c:pt>
                <c:pt idx="112">
                  <c:v>6.04</c:v>
                </c:pt>
                <c:pt idx="113">
                  <c:v>6.44</c:v>
                </c:pt>
                <c:pt idx="114">
                  <c:v>7</c:v>
                </c:pt>
                <c:pt idx="115">
                  <c:v>6.98</c:v>
                </c:pt>
                <c:pt idx="116">
                  <c:v>7.09</c:v>
                </c:pt>
                <c:pt idx="117">
                  <c:v>7</c:v>
                </c:pt>
                <c:pt idx="118">
                  <c:v>7.24</c:v>
                </c:pt>
                <c:pt idx="119">
                  <c:v>7.8199999999999976</c:v>
                </c:pt>
                <c:pt idx="120">
                  <c:v>7.87</c:v>
                </c:pt>
                <c:pt idx="121">
                  <c:v>7.13</c:v>
                </c:pt>
                <c:pt idx="122">
                  <c:v>6.63</c:v>
                </c:pt>
                <c:pt idx="123">
                  <c:v>6.51</c:v>
                </c:pt>
                <c:pt idx="124">
                  <c:v>6.84</c:v>
                </c:pt>
                <c:pt idx="125">
                  <c:v>6.68</c:v>
                </c:pt>
                <c:pt idx="126">
                  <c:v>6.45</c:v>
                </c:pt>
                <c:pt idx="127">
                  <c:v>6.41</c:v>
                </c:pt>
                <c:pt idx="128">
                  <c:v>6.1199999999999974</c:v>
                </c:pt>
                <c:pt idx="129">
                  <c:v>5.91</c:v>
                </c:pt>
                <c:pt idx="130">
                  <c:v>5.28</c:v>
                </c:pt>
                <c:pt idx="131">
                  <c:v>4.87</c:v>
                </c:pt>
                <c:pt idx="132">
                  <c:v>4.4400000000000004</c:v>
                </c:pt>
                <c:pt idx="133">
                  <c:v>3.7</c:v>
                </c:pt>
                <c:pt idx="134">
                  <c:v>3.38</c:v>
                </c:pt>
                <c:pt idx="135">
                  <c:v>3.86</c:v>
                </c:pt>
                <c:pt idx="136">
                  <c:v>4.1399999999999997</c:v>
                </c:pt>
                <c:pt idx="137">
                  <c:v>4.75</c:v>
                </c:pt>
                <c:pt idx="138">
                  <c:v>5.4</c:v>
                </c:pt>
                <c:pt idx="139">
                  <c:v>4.9400000000000004</c:v>
                </c:pt>
                <c:pt idx="140">
                  <c:v>4.6899999999999986</c:v>
                </c:pt>
                <c:pt idx="141">
                  <c:v>4.46</c:v>
                </c:pt>
                <c:pt idx="142">
                  <c:v>4.22</c:v>
                </c:pt>
                <c:pt idx="143">
                  <c:v>4.01</c:v>
                </c:pt>
                <c:pt idx="144">
                  <c:v>3.38</c:v>
                </c:pt>
                <c:pt idx="145">
                  <c:v>3.2</c:v>
                </c:pt>
                <c:pt idx="146">
                  <c:v>3.73</c:v>
                </c:pt>
                <c:pt idx="147">
                  <c:v>3.71</c:v>
                </c:pt>
                <c:pt idx="148">
                  <c:v>3.69</c:v>
                </c:pt>
                <c:pt idx="149">
                  <c:v>3.91</c:v>
                </c:pt>
                <c:pt idx="150">
                  <c:v>3.98</c:v>
                </c:pt>
                <c:pt idx="151">
                  <c:v>4.0199999999999996</c:v>
                </c:pt>
                <c:pt idx="152">
                  <c:v>4.6599999999999957</c:v>
                </c:pt>
                <c:pt idx="153">
                  <c:v>4.74</c:v>
                </c:pt>
                <c:pt idx="154">
                  <c:v>4.78</c:v>
                </c:pt>
                <c:pt idx="155">
                  <c:v>5.07</c:v>
                </c:pt>
                <c:pt idx="156">
                  <c:v>5.41</c:v>
                </c:pt>
                <c:pt idx="157">
                  <c:v>5.6</c:v>
                </c:pt>
                <c:pt idx="158">
                  <c:v>6.09</c:v>
                </c:pt>
                <c:pt idx="159">
                  <c:v>6.26</c:v>
                </c:pt>
                <c:pt idx="160">
                  <c:v>6.3599999999999977</c:v>
                </c:pt>
                <c:pt idx="161">
                  <c:v>7.1899999999999986</c:v>
                </c:pt>
                <c:pt idx="162">
                  <c:v>8.01</c:v>
                </c:pt>
                <c:pt idx="163">
                  <c:v>8.67</c:v>
                </c:pt>
                <c:pt idx="164">
                  <c:v>8.2900000000000009</c:v>
                </c:pt>
                <c:pt idx="165">
                  <c:v>7.22</c:v>
                </c:pt>
                <c:pt idx="166">
                  <c:v>7.83</c:v>
                </c:pt>
                <c:pt idx="167">
                  <c:v>7.45</c:v>
                </c:pt>
                <c:pt idx="168">
                  <c:v>7.77</c:v>
                </c:pt>
                <c:pt idx="169">
                  <c:v>7.1199999999999974</c:v>
                </c:pt>
                <c:pt idx="170">
                  <c:v>7.96</c:v>
                </c:pt>
                <c:pt idx="171">
                  <c:v>8.33</c:v>
                </c:pt>
                <c:pt idx="172">
                  <c:v>8.23</c:v>
                </c:pt>
                <c:pt idx="173">
                  <c:v>7.9</c:v>
                </c:pt>
                <c:pt idx="174">
                  <c:v>7.55</c:v>
                </c:pt>
                <c:pt idx="175">
                  <c:v>8.9600000000000026</c:v>
                </c:pt>
                <c:pt idx="176">
                  <c:v>8.06</c:v>
                </c:pt>
                <c:pt idx="177">
                  <c:v>7.46</c:v>
                </c:pt>
                <c:pt idx="178">
                  <c:v>7.47</c:v>
                </c:pt>
                <c:pt idx="179">
                  <c:v>7.1499999999999986</c:v>
                </c:pt>
                <c:pt idx="180">
                  <c:v>6.26</c:v>
                </c:pt>
                <c:pt idx="181">
                  <c:v>5.5</c:v>
                </c:pt>
                <c:pt idx="182">
                  <c:v>5.49</c:v>
                </c:pt>
                <c:pt idx="183">
                  <c:v>5.6099999999999977</c:v>
                </c:pt>
                <c:pt idx="184">
                  <c:v>5.23</c:v>
                </c:pt>
                <c:pt idx="185">
                  <c:v>5.34</c:v>
                </c:pt>
                <c:pt idx="186">
                  <c:v>6.13</c:v>
                </c:pt>
                <c:pt idx="187">
                  <c:v>6.44</c:v>
                </c:pt>
                <c:pt idx="188">
                  <c:v>6.42</c:v>
                </c:pt>
                <c:pt idx="189">
                  <c:v>5.96</c:v>
                </c:pt>
                <c:pt idx="190">
                  <c:v>5.48</c:v>
                </c:pt>
                <c:pt idx="191">
                  <c:v>5.44</c:v>
                </c:pt>
                <c:pt idx="192">
                  <c:v>4.87</c:v>
                </c:pt>
                <c:pt idx="193">
                  <c:v>4.88</c:v>
                </c:pt>
                <c:pt idx="194">
                  <c:v>5</c:v>
                </c:pt>
                <c:pt idx="195">
                  <c:v>4.8599999999999977</c:v>
                </c:pt>
                <c:pt idx="196">
                  <c:v>5.2</c:v>
                </c:pt>
                <c:pt idx="197">
                  <c:v>5.41</c:v>
                </c:pt>
                <c:pt idx="198">
                  <c:v>5.23</c:v>
                </c:pt>
                <c:pt idx="199">
                  <c:v>5.14</c:v>
                </c:pt>
                <c:pt idx="200">
                  <c:v>5.08</c:v>
                </c:pt>
                <c:pt idx="201">
                  <c:v>4.92</c:v>
                </c:pt>
                <c:pt idx="202">
                  <c:v>4.75</c:v>
                </c:pt>
                <c:pt idx="203">
                  <c:v>4.3499999999999996</c:v>
                </c:pt>
                <c:pt idx="204">
                  <c:v>4.6199999999999957</c:v>
                </c:pt>
                <c:pt idx="205">
                  <c:v>4.67</c:v>
                </c:pt>
                <c:pt idx="206">
                  <c:v>4.5999999999999996</c:v>
                </c:pt>
                <c:pt idx="207">
                  <c:v>4.54</c:v>
                </c:pt>
                <c:pt idx="208">
                  <c:v>4.96</c:v>
                </c:pt>
                <c:pt idx="209">
                  <c:v>5.0199999999999996</c:v>
                </c:pt>
                <c:pt idx="210">
                  <c:v>5.1899999999999986</c:v>
                </c:pt>
                <c:pt idx="211">
                  <c:v>5.49</c:v>
                </c:pt>
                <c:pt idx="212">
                  <c:v>5.81</c:v>
                </c:pt>
                <c:pt idx="213">
                  <c:v>6.1599999999999966</c:v>
                </c:pt>
                <c:pt idx="214">
                  <c:v>6.1</c:v>
                </c:pt>
                <c:pt idx="215">
                  <c:v>6.07</c:v>
                </c:pt>
                <c:pt idx="216">
                  <c:v>6.44</c:v>
                </c:pt>
                <c:pt idx="217">
                  <c:v>6.45</c:v>
                </c:pt>
                <c:pt idx="218">
                  <c:v>6.29</c:v>
                </c:pt>
                <c:pt idx="219">
                  <c:v>6.29</c:v>
                </c:pt>
                <c:pt idx="220">
                  <c:v>6.41</c:v>
                </c:pt>
                <c:pt idx="221">
                  <c:v>6.73</c:v>
                </c:pt>
                <c:pt idx="222">
                  <c:v>7.01</c:v>
                </c:pt>
                <c:pt idx="223">
                  <c:v>7.08</c:v>
                </c:pt>
                <c:pt idx="224">
                  <c:v>7.85</c:v>
                </c:pt>
                <c:pt idx="225">
                  <c:v>7.99</c:v>
                </c:pt>
                <c:pt idx="226">
                  <c:v>8.64</c:v>
                </c:pt>
                <c:pt idx="227">
                  <c:v>9.08</c:v>
                </c:pt>
                <c:pt idx="228">
                  <c:v>9.35</c:v>
                </c:pt>
                <c:pt idx="229">
                  <c:v>9.32</c:v>
                </c:pt>
                <c:pt idx="230">
                  <c:v>9.48</c:v>
                </c:pt>
                <c:pt idx="231">
                  <c:v>9.4600000000000026</c:v>
                </c:pt>
                <c:pt idx="232">
                  <c:v>9.61</c:v>
                </c:pt>
                <c:pt idx="233">
                  <c:v>9.06</c:v>
                </c:pt>
                <c:pt idx="234">
                  <c:v>9.24</c:v>
                </c:pt>
                <c:pt idx="235">
                  <c:v>9.52</c:v>
                </c:pt>
                <c:pt idx="236">
                  <c:v>10.26</c:v>
                </c:pt>
                <c:pt idx="237">
                  <c:v>11.7</c:v>
                </c:pt>
                <c:pt idx="238">
                  <c:v>11.79</c:v>
                </c:pt>
                <c:pt idx="239">
                  <c:v>12.04</c:v>
                </c:pt>
                <c:pt idx="240">
                  <c:v>12</c:v>
                </c:pt>
                <c:pt idx="241">
                  <c:v>12.86</c:v>
                </c:pt>
                <c:pt idx="242">
                  <c:v>15.2</c:v>
                </c:pt>
                <c:pt idx="243">
                  <c:v>13.2</c:v>
                </c:pt>
                <c:pt idx="244">
                  <c:v>8.58</c:v>
                </c:pt>
                <c:pt idx="245">
                  <c:v>7.07</c:v>
                </c:pt>
                <c:pt idx="246">
                  <c:v>8.06</c:v>
                </c:pt>
                <c:pt idx="247">
                  <c:v>9.1300000000000008</c:v>
                </c:pt>
                <c:pt idx="248">
                  <c:v>10.27</c:v>
                </c:pt>
                <c:pt idx="249">
                  <c:v>11.62</c:v>
                </c:pt>
                <c:pt idx="250">
                  <c:v>13.73</c:v>
                </c:pt>
                <c:pt idx="251">
                  <c:v>15.49</c:v>
                </c:pt>
                <c:pt idx="252">
                  <c:v>15.02</c:v>
                </c:pt>
                <c:pt idx="253">
                  <c:v>14.79</c:v>
                </c:pt>
                <c:pt idx="254">
                  <c:v>13.36</c:v>
                </c:pt>
                <c:pt idx="255">
                  <c:v>13.69</c:v>
                </c:pt>
                <c:pt idx="256">
                  <c:v>16.3</c:v>
                </c:pt>
                <c:pt idx="257">
                  <c:v>14.73</c:v>
                </c:pt>
                <c:pt idx="258">
                  <c:v>14.95</c:v>
                </c:pt>
                <c:pt idx="259">
                  <c:v>15.51</c:v>
                </c:pt>
                <c:pt idx="260">
                  <c:v>14.7</c:v>
                </c:pt>
                <c:pt idx="261">
                  <c:v>13.54</c:v>
                </c:pt>
                <c:pt idx="262">
                  <c:v>10.86</c:v>
                </c:pt>
                <c:pt idx="263">
                  <c:v>10.85</c:v>
                </c:pt>
                <c:pt idx="264">
                  <c:v>12.28</c:v>
                </c:pt>
                <c:pt idx="265">
                  <c:v>13.48</c:v>
                </c:pt>
                <c:pt idx="266">
                  <c:v>12.68</c:v>
                </c:pt>
                <c:pt idx="267">
                  <c:v>12.7</c:v>
                </c:pt>
                <c:pt idx="268">
                  <c:v>12.09</c:v>
                </c:pt>
                <c:pt idx="269">
                  <c:v>12.47</c:v>
                </c:pt>
                <c:pt idx="270">
                  <c:v>11.35</c:v>
                </c:pt>
                <c:pt idx="271">
                  <c:v>8.68</c:v>
                </c:pt>
                <c:pt idx="272">
                  <c:v>7.92</c:v>
                </c:pt>
                <c:pt idx="273">
                  <c:v>7.71</c:v>
                </c:pt>
                <c:pt idx="274">
                  <c:v>8.07</c:v>
                </c:pt>
                <c:pt idx="275">
                  <c:v>7.94</c:v>
                </c:pt>
                <c:pt idx="276">
                  <c:v>7.8599999999999977</c:v>
                </c:pt>
                <c:pt idx="277">
                  <c:v>8.11</c:v>
                </c:pt>
                <c:pt idx="278">
                  <c:v>8.35</c:v>
                </c:pt>
                <c:pt idx="279">
                  <c:v>8.2100000000000009</c:v>
                </c:pt>
                <c:pt idx="280">
                  <c:v>8.19</c:v>
                </c:pt>
                <c:pt idx="281">
                  <c:v>8.7900000000000009</c:v>
                </c:pt>
                <c:pt idx="282">
                  <c:v>9.08</c:v>
                </c:pt>
                <c:pt idx="283">
                  <c:v>9.34</c:v>
                </c:pt>
                <c:pt idx="284">
                  <c:v>9</c:v>
                </c:pt>
                <c:pt idx="285">
                  <c:v>8.64</c:v>
                </c:pt>
                <c:pt idx="286">
                  <c:v>8.76</c:v>
                </c:pt>
                <c:pt idx="287">
                  <c:v>9</c:v>
                </c:pt>
                <c:pt idx="288">
                  <c:v>8.9</c:v>
                </c:pt>
                <c:pt idx="289">
                  <c:v>9.09</c:v>
                </c:pt>
                <c:pt idx="290">
                  <c:v>9.52</c:v>
                </c:pt>
                <c:pt idx="291">
                  <c:v>9.69</c:v>
                </c:pt>
                <c:pt idx="292">
                  <c:v>9.83</c:v>
                </c:pt>
                <c:pt idx="293">
                  <c:v>9.8700000000000028</c:v>
                </c:pt>
                <c:pt idx="294">
                  <c:v>10.119999999999999</c:v>
                </c:pt>
                <c:pt idx="295">
                  <c:v>10.47</c:v>
                </c:pt>
                <c:pt idx="296">
                  <c:v>10.37</c:v>
                </c:pt>
                <c:pt idx="297">
                  <c:v>9.74</c:v>
                </c:pt>
                <c:pt idx="298">
                  <c:v>8.61</c:v>
                </c:pt>
                <c:pt idx="299">
                  <c:v>8.06</c:v>
                </c:pt>
                <c:pt idx="300">
                  <c:v>7.76</c:v>
                </c:pt>
                <c:pt idx="301">
                  <c:v>8.27</c:v>
                </c:pt>
                <c:pt idx="302">
                  <c:v>8.52</c:v>
                </c:pt>
                <c:pt idx="303">
                  <c:v>7.95</c:v>
                </c:pt>
                <c:pt idx="304">
                  <c:v>7.48</c:v>
                </c:pt>
                <c:pt idx="305">
                  <c:v>6.95</c:v>
                </c:pt>
                <c:pt idx="306">
                  <c:v>7.08</c:v>
                </c:pt>
                <c:pt idx="307">
                  <c:v>7.14</c:v>
                </c:pt>
                <c:pt idx="308">
                  <c:v>7.1</c:v>
                </c:pt>
                <c:pt idx="309">
                  <c:v>7.1599999999999966</c:v>
                </c:pt>
                <c:pt idx="310">
                  <c:v>7.24</c:v>
                </c:pt>
                <c:pt idx="311">
                  <c:v>7.1</c:v>
                </c:pt>
                <c:pt idx="312">
                  <c:v>7.07</c:v>
                </c:pt>
                <c:pt idx="313">
                  <c:v>7.06</c:v>
                </c:pt>
                <c:pt idx="314">
                  <c:v>6.56</c:v>
                </c:pt>
                <c:pt idx="315">
                  <c:v>6.06</c:v>
                </c:pt>
                <c:pt idx="316">
                  <c:v>6.1499999999999986</c:v>
                </c:pt>
                <c:pt idx="317">
                  <c:v>6.21</c:v>
                </c:pt>
                <c:pt idx="318">
                  <c:v>5.83</c:v>
                </c:pt>
                <c:pt idx="319">
                  <c:v>5.53</c:v>
                </c:pt>
                <c:pt idx="320">
                  <c:v>5.21</c:v>
                </c:pt>
                <c:pt idx="321">
                  <c:v>5.18</c:v>
                </c:pt>
                <c:pt idx="322">
                  <c:v>5.35</c:v>
                </c:pt>
                <c:pt idx="323">
                  <c:v>5.53</c:v>
                </c:pt>
                <c:pt idx="324">
                  <c:v>5.43</c:v>
                </c:pt>
                <c:pt idx="325">
                  <c:v>5.59</c:v>
                </c:pt>
                <c:pt idx="326">
                  <c:v>5.59</c:v>
                </c:pt>
                <c:pt idx="327">
                  <c:v>5.64</c:v>
                </c:pt>
                <c:pt idx="328">
                  <c:v>5.6599999999999957</c:v>
                </c:pt>
                <c:pt idx="329">
                  <c:v>5.67</c:v>
                </c:pt>
                <c:pt idx="330">
                  <c:v>5.6899999999999986</c:v>
                </c:pt>
                <c:pt idx="331">
                  <c:v>6.04</c:v>
                </c:pt>
                <c:pt idx="332">
                  <c:v>6.4</c:v>
                </c:pt>
                <c:pt idx="333">
                  <c:v>6.13</c:v>
                </c:pt>
                <c:pt idx="334">
                  <c:v>5.6899999999999986</c:v>
                </c:pt>
                <c:pt idx="335">
                  <c:v>5.77</c:v>
                </c:pt>
                <c:pt idx="336">
                  <c:v>5.81</c:v>
                </c:pt>
                <c:pt idx="337">
                  <c:v>5.6599999999999957</c:v>
                </c:pt>
                <c:pt idx="338">
                  <c:v>5.7</c:v>
                </c:pt>
                <c:pt idx="339">
                  <c:v>5.91</c:v>
                </c:pt>
                <c:pt idx="340">
                  <c:v>6.26</c:v>
                </c:pt>
                <c:pt idx="341">
                  <c:v>6.46</c:v>
                </c:pt>
                <c:pt idx="342">
                  <c:v>6.73</c:v>
                </c:pt>
                <c:pt idx="343">
                  <c:v>7.06</c:v>
                </c:pt>
                <c:pt idx="344">
                  <c:v>7.24</c:v>
                </c:pt>
                <c:pt idx="345">
                  <c:v>7.35</c:v>
                </c:pt>
                <c:pt idx="346">
                  <c:v>7.76</c:v>
                </c:pt>
                <c:pt idx="347">
                  <c:v>8.07</c:v>
                </c:pt>
                <c:pt idx="348">
                  <c:v>8.27</c:v>
                </c:pt>
                <c:pt idx="349">
                  <c:v>8.5300000000000011</c:v>
                </c:pt>
                <c:pt idx="350">
                  <c:v>8.82</c:v>
                </c:pt>
                <c:pt idx="351">
                  <c:v>8.65</c:v>
                </c:pt>
                <c:pt idx="352">
                  <c:v>8.43</c:v>
                </c:pt>
                <c:pt idx="353">
                  <c:v>8.15</c:v>
                </c:pt>
                <c:pt idx="354">
                  <c:v>7.88</c:v>
                </c:pt>
                <c:pt idx="355">
                  <c:v>7.9</c:v>
                </c:pt>
                <c:pt idx="356">
                  <c:v>7.75</c:v>
                </c:pt>
                <c:pt idx="357">
                  <c:v>7.64</c:v>
                </c:pt>
                <c:pt idx="358">
                  <c:v>7.6899999999999986</c:v>
                </c:pt>
                <c:pt idx="359">
                  <c:v>7.63</c:v>
                </c:pt>
                <c:pt idx="360">
                  <c:v>7.64</c:v>
                </c:pt>
                <c:pt idx="361">
                  <c:v>7.74</c:v>
                </c:pt>
                <c:pt idx="362">
                  <c:v>7.9</c:v>
                </c:pt>
                <c:pt idx="363">
                  <c:v>7.77</c:v>
                </c:pt>
                <c:pt idx="364">
                  <c:v>7.74</c:v>
                </c:pt>
                <c:pt idx="365">
                  <c:v>7.73</c:v>
                </c:pt>
                <c:pt idx="366">
                  <c:v>7.6199999999999957</c:v>
                </c:pt>
                <c:pt idx="367">
                  <c:v>7.45</c:v>
                </c:pt>
                <c:pt idx="368">
                  <c:v>7.3599999999999977</c:v>
                </c:pt>
                <c:pt idx="369">
                  <c:v>7.17</c:v>
                </c:pt>
                <c:pt idx="370">
                  <c:v>7.06</c:v>
                </c:pt>
                <c:pt idx="371">
                  <c:v>6.74</c:v>
                </c:pt>
                <c:pt idx="372">
                  <c:v>6.22</c:v>
                </c:pt>
                <c:pt idx="373">
                  <c:v>5.94</c:v>
                </c:pt>
                <c:pt idx="374">
                  <c:v>5.91</c:v>
                </c:pt>
                <c:pt idx="375">
                  <c:v>5.6499999999999977</c:v>
                </c:pt>
                <c:pt idx="376">
                  <c:v>5.46</c:v>
                </c:pt>
                <c:pt idx="377">
                  <c:v>5.57</c:v>
                </c:pt>
                <c:pt idx="378">
                  <c:v>5.58</c:v>
                </c:pt>
                <c:pt idx="379">
                  <c:v>5.33</c:v>
                </c:pt>
                <c:pt idx="380">
                  <c:v>5.22</c:v>
                </c:pt>
                <c:pt idx="381">
                  <c:v>4.99</c:v>
                </c:pt>
                <c:pt idx="382">
                  <c:v>4.5599999999999996</c:v>
                </c:pt>
                <c:pt idx="383">
                  <c:v>4.07</c:v>
                </c:pt>
                <c:pt idx="384">
                  <c:v>3.8</c:v>
                </c:pt>
                <c:pt idx="385">
                  <c:v>3.84</c:v>
                </c:pt>
                <c:pt idx="386">
                  <c:v>4.04</c:v>
                </c:pt>
                <c:pt idx="387">
                  <c:v>3.75</c:v>
                </c:pt>
                <c:pt idx="388">
                  <c:v>3.63</c:v>
                </c:pt>
                <c:pt idx="389">
                  <c:v>3.66</c:v>
                </c:pt>
                <c:pt idx="390">
                  <c:v>3.21</c:v>
                </c:pt>
                <c:pt idx="391">
                  <c:v>3.13</c:v>
                </c:pt>
                <c:pt idx="392">
                  <c:v>2.91</c:v>
                </c:pt>
                <c:pt idx="393">
                  <c:v>2.86</c:v>
                </c:pt>
                <c:pt idx="394">
                  <c:v>3.13</c:v>
                </c:pt>
                <c:pt idx="395">
                  <c:v>3.22</c:v>
                </c:pt>
                <c:pt idx="396">
                  <c:v>3</c:v>
                </c:pt>
                <c:pt idx="397">
                  <c:v>2.93</c:v>
                </c:pt>
                <c:pt idx="398">
                  <c:v>2.95</c:v>
                </c:pt>
                <c:pt idx="399">
                  <c:v>2.87</c:v>
                </c:pt>
                <c:pt idx="400">
                  <c:v>2.96</c:v>
                </c:pt>
                <c:pt idx="401">
                  <c:v>3.07</c:v>
                </c:pt>
                <c:pt idx="402">
                  <c:v>3.04</c:v>
                </c:pt>
                <c:pt idx="403">
                  <c:v>3.02</c:v>
                </c:pt>
                <c:pt idx="404">
                  <c:v>2.95</c:v>
                </c:pt>
                <c:pt idx="405">
                  <c:v>3.02</c:v>
                </c:pt>
                <c:pt idx="406">
                  <c:v>3.1</c:v>
                </c:pt>
                <c:pt idx="407">
                  <c:v>3.06</c:v>
                </c:pt>
                <c:pt idx="408">
                  <c:v>2.98</c:v>
                </c:pt>
                <c:pt idx="409">
                  <c:v>3.25</c:v>
                </c:pt>
                <c:pt idx="410">
                  <c:v>3.5</c:v>
                </c:pt>
                <c:pt idx="411">
                  <c:v>3.68</c:v>
                </c:pt>
                <c:pt idx="412">
                  <c:v>4.1399999999999997</c:v>
                </c:pt>
                <c:pt idx="413">
                  <c:v>4.1399999999999997</c:v>
                </c:pt>
                <c:pt idx="414">
                  <c:v>4.33</c:v>
                </c:pt>
                <c:pt idx="415">
                  <c:v>4.4800000000000004</c:v>
                </c:pt>
                <c:pt idx="416">
                  <c:v>4.6199999999999957</c:v>
                </c:pt>
                <c:pt idx="417">
                  <c:v>4.95</c:v>
                </c:pt>
                <c:pt idx="418">
                  <c:v>5.29</c:v>
                </c:pt>
                <c:pt idx="419">
                  <c:v>5.6</c:v>
                </c:pt>
                <c:pt idx="420">
                  <c:v>5.71</c:v>
                </c:pt>
                <c:pt idx="421">
                  <c:v>5.77</c:v>
                </c:pt>
                <c:pt idx="422">
                  <c:v>5.73</c:v>
                </c:pt>
                <c:pt idx="423">
                  <c:v>5.6499999999999977</c:v>
                </c:pt>
                <c:pt idx="424">
                  <c:v>5.67</c:v>
                </c:pt>
                <c:pt idx="425">
                  <c:v>5.47</c:v>
                </c:pt>
                <c:pt idx="426">
                  <c:v>5.42</c:v>
                </c:pt>
                <c:pt idx="427">
                  <c:v>5.4</c:v>
                </c:pt>
                <c:pt idx="428">
                  <c:v>5.28</c:v>
                </c:pt>
                <c:pt idx="429">
                  <c:v>5.28</c:v>
                </c:pt>
                <c:pt idx="430">
                  <c:v>5.3599999999999977</c:v>
                </c:pt>
                <c:pt idx="431">
                  <c:v>5.14</c:v>
                </c:pt>
                <c:pt idx="432">
                  <c:v>5</c:v>
                </c:pt>
                <c:pt idx="433">
                  <c:v>4.83</c:v>
                </c:pt>
                <c:pt idx="434">
                  <c:v>4.96</c:v>
                </c:pt>
                <c:pt idx="435">
                  <c:v>4.95</c:v>
                </c:pt>
                <c:pt idx="436">
                  <c:v>5.0199999999999996</c:v>
                </c:pt>
                <c:pt idx="437">
                  <c:v>5.09</c:v>
                </c:pt>
                <c:pt idx="438">
                  <c:v>5.1499999999999986</c:v>
                </c:pt>
                <c:pt idx="439">
                  <c:v>5.05</c:v>
                </c:pt>
                <c:pt idx="440">
                  <c:v>5.09</c:v>
                </c:pt>
                <c:pt idx="441">
                  <c:v>4.99</c:v>
                </c:pt>
                <c:pt idx="442">
                  <c:v>5.03</c:v>
                </c:pt>
                <c:pt idx="443">
                  <c:v>4.91</c:v>
                </c:pt>
                <c:pt idx="444">
                  <c:v>5.03</c:v>
                </c:pt>
                <c:pt idx="445">
                  <c:v>5.01</c:v>
                </c:pt>
                <c:pt idx="446">
                  <c:v>5.14</c:v>
                </c:pt>
                <c:pt idx="447">
                  <c:v>5.1599999999999966</c:v>
                </c:pt>
                <c:pt idx="448">
                  <c:v>5.05</c:v>
                </c:pt>
                <c:pt idx="449">
                  <c:v>4.93</c:v>
                </c:pt>
                <c:pt idx="450">
                  <c:v>5.05</c:v>
                </c:pt>
                <c:pt idx="451">
                  <c:v>5.14</c:v>
                </c:pt>
                <c:pt idx="452">
                  <c:v>4.95</c:v>
                </c:pt>
                <c:pt idx="453">
                  <c:v>4.97</c:v>
                </c:pt>
                <c:pt idx="454">
                  <c:v>5.14</c:v>
                </c:pt>
                <c:pt idx="455">
                  <c:v>5.1599999999999966</c:v>
                </c:pt>
                <c:pt idx="456">
                  <c:v>5.04</c:v>
                </c:pt>
                <c:pt idx="457">
                  <c:v>5.09</c:v>
                </c:pt>
                <c:pt idx="458">
                  <c:v>5.03</c:v>
                </c:pt>
                <c:pt idx="459">
                  <c:v>4.95</c:v>
                </c:pt>
                <c:pt idx="460">
                  <c:v>5</c:v>
                </c:pt>
                <c:pt idx="461">
                  <c:v>4.9800000000000004</c:v>
                </c:pt>
                <c:pt idx="462">
                  <c:v>4.96</c:v>
                </c:pt>
                <c:pt idx="463">
                  <c:v>4.9000000000000004</c:v>
                </c:pt>
                <c:pt idx="464">
                  <c:v>4.6099999999999977</c:v>
                </c:pt>
                <c:pt idx="465">
                  <c:v>3.96</c:v>
                </c:pt>
                <c:pt idx="466">
                  <c:v>4.41</c:v>
                </c:pt>
                <c:pt idx="467">
                  <c:v>4.3899999999999997</c:v>
                </c:pt>
                <c:pt idx="468">
                  <c:v>4.34</c:v>
                </c:pt>
                <c:pt idx="469">
                  <c:v>4.4400000000000004</c:v>
                </c:pt>
                <c:pt idx="470">
                  <c:v>4.4400000000000004</c:v>
                </c:pt>
                <c:pt idx="471">
                  <c:v>4.29</c:v>
                </c:pt>
                <c:pt idx="472">
                  <c:v>4.5</c:v>
                </c:pt>
                <c:pt idx="473">
                  <c:v>4.57</c:v>
                </c:pt>
                <c:pt idx="474">
                  <c:v>4.55</c:v>
                </c:pt>
                <c:pt idx="475">
                  <c:v>4.72</c:v>
                </c:pt>
                <c:pt idx="476">
                  <c:v>4.68</c:v>
                </c:pt>
                <c:pt idx="477">
                  <c:v>4.8599999999999977</c:v>
                </c:pt>
                <c:pt idx="478">
                  <c:v>5.07</c:v>
                </c:pt>
                <c:pt idx="479">
                  <c:v>5.2</c:v>
                </c:pt>
                <c:pt idx="480">
                  <c:v>5.3199999999999976</c:v>
                </c:pt>
                <c:pt idx="481">
                  <c:v>5.55</c:v>
                </c:pt>
                <c:pt idx="482">
                  <c:v>5.6899999999999986</c:v>
                </c:pt>
                <c:pt idx="483">
                  <c:v>5.6599999999999957</c:v>
                </c:pt>
                <c:pt idx="484">
                  <c:v>5.79</c:v>
                </c:pt>
                <c:pt idx="485">
                  <c:v>5.6899999999999986</c:v>
                </c:pt>
                <c:pt idx="486">
                  <c:v>5.96</c:v>
                </c:pt>
                <c:pt idx="487">
                  <c:v>6.09</c:v>
                </c:pt>
                <c:pt idx="488">
                  <c:v>6</c:v>
                </c:pt>
                <c:pt idx="489">
                  <c:v>6.1099999999999994</c:v>
                </c:pt>
                <c:pt idx="490">
                  <c:v>6.17</c:v>
                </c:pt>
                <c:pt idx="491">
                  <c:v>5.77</c:v>
                </c:pt>
                <c:pt idx="492">
                  <c:v>5.1499999999999986</c:v>
                </c:pt>
                <c:pt idx="493">
                  <c:v>4.88</c:v>
                </c:pt>
                <c:pt idx="494">
                  <c:v>4.42</c:v>
                </c:pt>
                <c:pt idx="495">
                  <c:v>3.87</c:v>
                </c:pt>
                <c:pt idx="496">
                  <c:v>3.62</c:v>
                </c:pt>
                <c:pt idx="497">
                  <c:v>3.49</c:v>
                </c:pt>
                <c:pt idx="498">
                  <c:v>3.51</c:v>
                </c:pt>
                <c:pt idx="499">
                  <c:v>3.36</c:v>
                </c:pt>
                <c:pt idx="500">
                  <c:v>2.64</c:v>
                </c:pt>
                <c:pt idx="501">
                  <c:v>2.16</c:v>
                </c:pt>
                <c:pt idx="502">
                  <c:v>1.87</c:v>
                </c:pt>
                <c:pt idx="503">
                  <c:v>1.69</c:v>
                </c:pt>
                <c:pt idx="504">
                  <c:v>1.65</c:v>
                </c:pt>
                <c:pt idx="505">
                  <c:v>1.73</c:v>
                </c:pt>
                <c:pt idx="506">
                  <c:v>1.79</c:v>
                </c:pt>
                <c:pt idx="507">
                  <c:v>1.72</c:v>
                </c:pt>
                <c:pt idx="508">
                  <c:v>1.73</c:v>
                </c:pt>
                <c:pt idx="509">
                  <c:v>1.7</c:v>
                </c:pt>
                <c:pt idx="510">
                  <c:v>1.68</c:v>
                </c:pt>
                <c:pt idx="511">
                  <c:v>1.62</c:v>
                </c:pt>
                <c:pt idx="512">
                  <c:v>1.63</c:v>
                </c:pt>
                <c:pt idx="513">
                  <c:v>1.58</c:v>
                </c:pt>
                <c:pt idx="514">
                  <c:v>1.23</c:v>
                </c:pt>
                <c:pt idx="515">
                  <c:v>1.19</c:v>
                </c:pt>
                <c:pt idx="516">
                  <c:v>1.17</c:v>
                </c:pt>
                <c:pt idx="517">
                  <c:v>1.17</c:v>
                </c:pt>
                <c:pt idx="518">
                  <c:v>1.1299999999999999</c:v>
                </c:pt>
                <c:pt idx="519">
                  <c:v>1.1299999999999999</c:v>
                </c:pt>
                <c:pt idx="520">
                  <c:v>1.07</c:v>
                </c:pt>
                <c:pt idx="521">
                  <c:v>0.92</c:v>
                </c:pt>
                <c:pt idx="522">
                  <c:v>0.9</c:v>
                </c:pt>
                <c:pt idx="523">
                  <c:v>0.95</c:v>
                </c:pt>
                <c:pt idx="524">
                  <c:v>0.94</c:v>
                </c:pt>
                <c:pt idx="525">
                  <c:v>0.92</c:v>
                </c:pt>
                <c:pt idx="526">
                  <c:v>0.93</c:v>
                </c:pt>
                <c:pt idx="527">
                  <c:v>0.9</c:v>
                </c:pt>
                <c:pt idx="528">
                  <c:v>0.88</c:v>
                </c:pt>
                <c:pt idx="529">
                  <c:v>0.93</c:v>
                </c:pt>
                <c:pt idx="530">
                  <c:v>0.94</c:v>
                </c:pt>
                <c:pt idx="531">
                  <c:v>0.94</c:v>
                </c:pt>
                <c:pt idx="532">
                  <c:v>1.02</c:v>
                </c:pt>
                <c:pt idx="533">
                  <c:v>1.27</c:v>
                </c:pt>
                <c:pt idx="534">
                  <c:v>1.33</c:v>
                </c:pt>
                <c:pt idx="535">
                  <c:v>1.48</c:v>
                </c:pt>
                <c:pt idx="536">
                  <c:v>1.65</c:v>
                </c:pt>
                <c:pt idx="537">
                  <c:v>1.76</c:v>
                </c:pt>
                <c:pt idx="538">
                  <c:v>2.0699999999999998</c:v>
                </c:pt>
                <c:pt idx="539">
                  <c:v>2.19</c:v>
                </c:pt>
                <c:pt idx="540">
                  <c:v>2.33</c:v>
                </c:pt>
                <c:pt idx="541">
                  <c:v>2.54</c:v>
                </c:pt>
                <c:pt idx="542">
                  <c:v>2.74</c:v>
                </c:pt>
                <c:pt idx="543">
                  <c:v>2.78</c:v>
                </c:pt>
                <c:pt idx="544">
                  <c:v>2.84</c:v>
                </c:pt>
                <c:pt idx="545">
                  <c:v>2.97</c:v>
                </c:pt>
                <c:pt idx="546">
                  <c:v>3.22</c:v>
                </c:pt>
                <c:pt idx="547">
                  <c:v>3.44</c:v>
                </c:pt>
                <c:pt idx="548">
                  <c:v>3.42</c:v>
                </c:pt>
                <c:pt idx="549">
                  <c:v>3.71</c:v>
                </c:pt>
                <c:pt idx="550">
                  <c:v>3.88</c:v>
                </c:pt>
                <c:pt idx="551">
                  <c:v>3.89</c:v>
                </c:pt>
                <c:pt idx="552">
                  <c:v>4.24</c:v>
                </c:pt>
                <c:pt idx="553">
                  <c:v>4.43</c:v>
                </c:pt>
                <c:pt idx="554">
                  <c:v>4.51</c:v>
                </c:pt>
                <c:pt idx="555">
                  <c:v>4.5999999999999996</c:v>
                </c:pt>
                <c:pt idx="556">
                  <c:v>4.72</c:v>
                </c:pt>
                <c:pt idx="557">
                  <c:v>4.79</c:v>
                </c:pt>
                <c:pt idx="558">
                  <c:v>4.95</c:v>
                </c:pt>
                <c:pt idx="559">
                  <c:v>4.96</c:v>
                </c:pt>
                <c:pt idx="560">
                  <c:v>4.8099999999999996</c:v>
                </c:pt>
                <c:pt idx="561">
                  <c:v>4.92</c:v>
                </c:pt>
                <c:pt idx="562">
                  <c:v>4.9400000000000004</c:v>
                </c:pt>
                <c:pt idx="563">
                  <c:v>4.8499999999999996</c:v>
                </c:pt>
                <c:pt idx="564">
                  <c:v>4.9800000000000004</c:v>
                </c:pt>
                <c:pt idx="565">
                  <c:v>5.03</c:v>
                </c:pt>
                <c:pt idx="566">
                  <c:v>4.9400000000000004</c:v>
                </c:pt>
                <c:pt idx="567">
                  <c:v>4.87</c:v>
                </c:pt>
                <c:pt idx="568">
                  <c:v>4.7300000000000004</c:v>
                </c:pt>
                <c:pt idx="569">
                  <c:v>4.6099999999999977</c:v>
                </c:pt>
                <c:pt idx="570">
                  <c:v>4.8199999999999976</c:v>
                </c:pt>
                <c:pt idx="571">
                  <c:v>4.2</c:v>
                </c:pt>
                <c:pt idx="572">
                  <c:v>3.89</c:v>
                </c:pt>
                <c:pt idx="573">
                  <c:v>3.9</c:v>
                </c:pt>
                <c:pt idx="574">
                  <c:v>3.27</c:v>
                </c:pt>
                <c:pt idx="575">
                  <c:v>3</c:v>
                </c:pt>
                <c:pt idx="576">
                  <c:v>2.75</c:v>
                </c:pt>
                <c:pt idx="577">
                  <c:v>2.12</c:v>
                </c:pt>
                <c:pt idx="578">
                  <c:v>1.26</c:v>
                </c:pt>
                <c:pt idx="579">
                  <c:v>1.29</c:v>
                </c:pt>
                <c:pt idx="580">
                  <c:v>1.73</c:v>
                </c:pt>
                <c:pt idx="581">
                  <c:v>1.86</c:v>
                </c:pt>
                <c:pt idx="582">
                  <c:v>1.63</c:v>
                </c:pt>
                <c:pt idx="583">
                  <c:v>1.72</c:v>
                </c:pt>
                <c:pt idx="584">
                  <c:v>1.1299999999999999</c:v>
                </c:pt>
                <c:pt idx="585">
                  <c:v>0.67</c:v>
                </c:pt>
                <c:pt idx="586">
                  <c:v>0.19</c:v>
                </c:pt>
                <c:pt idx="587">
                  <c:v>0.03</c:v>
                </c:pt>
                <c:pt idx="588">
                  <c:v>0.13</c:v>
                </c:pt>
                <c:pt idx="589">
                  <c:v>0.3</c:v>
                </c:pt>
                <c:pt idx="590">
                  <c:v>0.21</c:v>
                </c:pt>
                <c:pt idx="591">
                  <c:v>0.16</c:v>
                </c:pt>
                <c:pt idx="592">
                  <c:v>0.18</c:v>
                </c:pt>
                <c:pt idx="593">
                  <c:v>0.18</c:v>
                </c:pt>
                <c:pt idx="594">
                  <c:v>0.18</c:v>
                </c:pt>
                <c:pt idx="595">
                  <c:v>0.17</c:v>
                </c:pt>
                <c:pt idx="596">
                  <c:v>0.12</c:v>
                </c:pt>
                <c:pt idx="597">
                  <c:v>7.0000000000000007E-2</c:v>
                </c:pt>
                <c:pt idx="598">
                  <c:v>0.05</c:v>
                </c:pt>
                <c:pt idx="599">
                  <c:v>0.05</c:v>
                </c:pt>
                <c:pt idx="600">
                  <c:v>0.06</c:v>
                </c:pt>
                <c:pt idx="601">
                  <c:v>0.11</c:v>
                </c:pt>
                <c:pt idx="602">
                  <c:v>0.15</c:v>
                </c:pt>
                <c:pt idx="603">
                  <c:v>0.16</c:v>
                </c:pt>
                <c:pt idx="604">
                  <c:v>0.16</c:v>
                </c:pt>
                <c:pt idx="605">
                  <c:v>0.12</c:v>
                </c:pt>
                <c:pt idx="606">
                  <c:v>0.16</c:v>
                </c:pt>
                <c:pt idx="607">
                  <c:v>0.16</c:v>
                </c:pt>
                <c:pt idx="608">
                  <c:v>0.15</c:v>
                </c:pt>
                <c:pt idx="609">
                  <c:v>0.13</c:v>
                </c:pt>
                <c:pt idx="610">
                  <c:v>0.14000000000000001</c:v>
                </c:pt>
                <c:pt idx="611">
                  <c:v>0.14000000000000001</c:v>
                </c:pt>
                <c:pt idx="612">
                  <c:v>0.15</c:v>
                </c:pt>
                <c:pt idx="613">
                  <c:v>0.13</c:v>
                </c:pt>
                <c:pt idx="614">
                  <c:v>0.1</c:v>
                </c:pt>
                <c:pt idx="615">
                  <c:v>0.06</c:v>
                </c:pt>
                <c:pt idx="616">
                  <c:v>0.04</c:v>
                </c:pt>
                <c:pt idx="617">
                  <c:v>0.04</c:v>
                </c:pt>
                <c:pt idx="618">
                  <c:v>0.04</c:v>
                </c:pt>
                <c:pt idx="619">
                  <c:v>0.02</c:v>
                </c:pt>
                <c:pt idx="620">
                  <c:v>0.01</c:v>
                </c:pt>
                <c:pt idx="621">
                  <c:v>0.02</c:v>
                </c:pt>
                <c:pt idx="622">
                  <c:v>0.01</c:v>
                </c:pt>
                <c:pt idx="623">
                  <c:v>0.01</c:v>
                </c:pt>
                <c:pt idx="624">
                  <c:v>0.03</c:v>
                </c:pt>
                <c:pt idx="625">
                  <c:v>0.09</c:v>
                </c:pt>
                <c:pt idx="626">
                  <c:v>0.08</c:v>
                </c:pt>
                <c:pt idx="627">
                  <c:v>0.08</c:v>
                </c:pt>
                <c:pt idx="628">
                  <c:v>0.09</c:v>
                </c:pt>
                <c:pt idx="629">
                  <c:v>0.09</c:v>
                </c:pt>
                <c:pt idx="630">
                  <c:v>0.1</c:v>
                </c:pt>
                <c:pt idx="631">
                  <c:v>0.1</c:v>
                </c:pt>
                <c:pt idx="632">
                  <c:v>0.11</c:v>
                </c:pt>
                <c:pt idx="633">
                  <c:v>0.1</c:v>
                </c:pt>
                <c:pt idx="634">
                  <c:v>0.09</c:v>
                </c:pt>
                <c:pt idx="635">
                  <c:v>7.0000000000000007E-2</c:v>
                </c:pt>
                <c:pt idx="636">
                  <c:v>7.0000000000000007E-2</c:v>
                </c:pt>
                <c:pt idx="637">
                  <c:v>0.1</c:v>
                </c:pt>
              </c:numCache>
            </c:numRef>
          </c:yVal>
          <c:smooth val="0"/>
          <c:extLst>
            <c:ext xmlns:c16="http://schemas.microsoft.com/office/drawing/2014/chart" uri="{C3380CC4-5D6E-409C-BE32-E72D297353CC}">
              <c16:uniqueId val="{00000001-3AEC-4C85-AB26-CD6174B89092}"/>
            </c:ext>
          </c:extLst>
        </c:ser>
        <c:dLbls>
          <c:showLegendKey val="0"/>
          <c:showVal val="0"/>
          <c:showCatName val="0"/>
          <c:showSerName val="0"/>
          <c:showPercent val="0"/>
          <c:showBubbleSize val="0"/>
        </c:dLbls>
        <c:axId val="102668160"/>
        <c:axId val="102669696"/>
      </c:scatterChart>
      <c:valAx>
        <c:axId val="102668160"/>
        <c:scaling>
          <c:orientation val="minMax"/>
          <c:max val="2014"/>
          <c:min val="1960"/>
        </c:scaling>
        <c:delete val="0"/>
        <c:axPos val="b"/>
        <c:numFmt formatCode="0" sourceLinked="0"/>
        <c:majorTickMark val="out"/>
        <c:minorTickMark val="none"/>
        <c:tickLblPos val="nextTo"/>
        <c:txPr>
          <a:bodyPr/>
          <a:lstStyle/>
          <a:p>
            <a:pPr>
              <a:defRPr sz="1800">
                <a:latin typeface="Arial" pitchFamily="34" charset="0"/>
                <a:cs typeface="Arial" pitchFamily="34" charset="0"/>
              </a:defRPr>
            </a:pPr>
            <a:endParaRPr lang="he-IL"/>
          </a:p>
        </c:txPr>
        <c:crossAx val="102669696"/>
        <c:crossesAt val="-1000"/>
        <c:crossBetween val="midCat"/>
        <c:majorUnit val="5"/>
      </c:valAx>
      <c:valAx>
        <c:axId val="102669696"/>
        <c:scaling>
          <c:orientation val="minMax"/>
          <c:max val="18"/>
          <c:min val="-3"/>
        </c:scaling>
        <c:delete val="0"/>
        <c:axPos val="l"/>
        <c:majorGridlines>
          <c:spPr>
            <a:ln>
              <a:solidFill>
                <a:schemeClr val="bg1">
                  <a:lumMod val="75000"/>
                </a:schemeClr>
              </a:solidFill>
            </a:ln>
          </c:spPr>
        </c:majorGridlines>
        <c:numFmt formatCode="#,##0" sourceLinked="0"/>
        <c:majorTickMark val="out"/>
        <c:minorTickMark val="none"/>
        <c:tickLblPos val="nextTo"/>
        <c:txPr>
          <a:bodyPr/>
          <a:lstStyle/>
          <a:p>
            <a:pPr>
              <a:defRPr sz="1800" baseline="0">
                <a:latin typeface="Arial" pitchFamily="34" charset="0"/>
                <a:cs typeface="Arial" pitchFamily="34" charset="0"/>
              </a:defRPr>
            </a:pPr>
            <a:endParaRPr lang="he-IL"/>
          </a:p>
        </c:txPr>
        <c:crossAx val="102668160"/>
        <c:crosses val="autoZero"/>
        <c:crossBetween val="midCat"/>
        <c:majorUnit val="3"/>
      </c:valAx>
      <c:spPr>
        <a:solidFill>
          <a:schemeClr val="bg1"/>
        </a:solidFill>
        <a:ln>
          <a:solidFill>
            <a:schemeClr val="tx1"/>
          </a:solidFill>
        </a:ln>
      </c:spPr>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0733969172062894E-2"/>
          <c:y val="2.3402329512144701E-2"/>
          <c:w val="0.90527141934974598"/>
          <c:h val="0.90101836666587898"/>
        </c:manualLayout>
      </c:layout>
      <c:lineChart>
        <c:grouping val="standard"/>
        <c:varyColors val="0"/>
        <c:ser>
          <c:idx val="0"/>
          <c:order val="0"/>
          <c:tx>
            <c:strRef>
              <c:f>Sheet1!$I$14</c:f>
              <c:strCache>
                <c:ptCount val="1"/>
                <c:pt idx="0">
                  <c:v>CPI (1965 = 100)</c:v>
                </c:pt>
              </c:strCache>
            </c:strRef>
          </c:tx>
          <c:spPr>
            <a:ln w="47625">
              <a:solidFill>
                <a:srgbClr val="FF0000"/>
              </a:solidFill>
            </a:ln>
          </c:spPr>
          <c:marker>
            <c:symbol val="none"/>
          </c:marker>
          <c:cat>
            <c:numRef>
              <c:f>Sheet1!$A$15:$A$583</c:f>
              <c:numCache>
                <c:formatCode>yyyy\-mm\-dd</c:formatCode>
                <c:ptCount val="569"/>
                <c:pt idx="0">
                  <c:v>23743</c:v>
                </c:pt>
                <c:pt idx="1">
                  <c:v>23774</c:v>
                </c:pt>
                <c:pt idx="2">
                  <c:v>23802</c:v>
                </c:pt>
                <c:pt idx="3">
                  <c:v>23833</c:v>
                </c:pt>
                <c:pt idx="4">
                  <c:v>23863</c:v>
                </c:pt>
                <c:pt idx="5">
                  <c:v>23894</c:v>
                </c:pt>
                <c:pt idx="6">
                  <c:v>23924</c:v>
                </c:pt>
                <c:pt idx="7">
                  <c:v>23955</c:v>
                </c:pt>
                <c:pt idx="8">
                  <c:v>23986</c:v>
                </c:pt>
                <c:pt idx="9">
                  <c:v>24016</c:v>
                </c:pt>
                <c:pt idx="10">
                  <c:v>24047</c:v>
                </c:pt>
                <c:pt idx="11">
                  <c:v>24077</c:v>
                </c:pt>
                <c:pt idx="12">
                  <c:v>24108</c:v>
                </c:pt>
                <c:pt idx="13">
                  <c:v>24139</c:v>
                </c:pt>
                <c:pt idx="14">
                  <c:v>24167</c:v>
                </c:pt>
                <c:pt idx="15">
                  <c:v>24198</c:v>
                </c:pt>
                <c:pt idx="16">
                  <c:v>24228</c:v>
                </c:pt>
                <c:pt idx="17">
                  <c:v>24259</c:v>
                </c:pt>
                <c:pt idx="18">
                  <c:v>24289</c:v>
                </c:pt>
                <c:pt idx="19">
                  <c:v>24320</c:v>
                </c:pt>
                <c:pt idx="20">
                  <c:v>24351</c:v>
                </c:pt>
                <c:pt idx="21">
                  <c:v>24381</c:v>
                </c:pt>
                <c:pt idx="22">
                  <c:v>24412</c:v>
                </c:pt>
                <c:pt idx="23">
                  <c:v>24442</c:v>
                </c:pt>
                <c:pt idx="24">
                  <c:v>24473</c:v>
                </c:pt>
                <c:pt idx="25">
                  <c:v>24504</c:v>
                </c:pt>
                <c:pt idx="26">
                  <c:v>24532</c:v>
                </c:pt>
                <c:pt idx="27">
                  <c:v>24563</c:v>
                </c:pt>
                <c:pt idx="28">
                  <c:v>24593</c:v>
                </c:pt>
                <c:pt idx="29">
                  <c:v>24624</c:v>
                </c:pt>
                <c:pt idx="30">
                  <c:v>24654</c:v>
                </c:pt>
                <c:pt idx="31">
                  <c:v>24685</c:v>
                </c:pt>
                <c:pt idx="32">
                  <c:v>24716</c:v>
                </c:pt>
                <c:pt idx="33">
                  <c:v>24746</c:v>
                </c:pt>
                <c:pt idx="34">
                  <c:v>24777</c:v>
                </c:pt>
                <c:pt idx="35">
                  <c:v>24807</c:v>
                </c:pt>
                <c:pt idx="36">
                  <c:v>24838</c:v>
                </c:pt>
                <c:pt idx="37">
                  <c:v>24869</c:v>
                </c:pt>
                <c:pt idx="38">
                  <c:v>24898</c:v>
                </c:pt>
                <c:pt idx="39">
                  <c:v>24929</c:v>
                </c:pt>
                <c:pt idx="40">
                  <c:v>24959</c:v>
                </c:pt>
                <c:pt idx="41">
                  <c:v>24990</c:v>
                </c:pt>
                <c:pt idx="42">
                  <c:v>25020</c:v>
                </c:pt>
                <c:pt idx="43">
                  <c:v>25051</c:v>
                </c:pt>
                <c:pt idx="44">
                  <c:v>25082</c:v>
                </c:pt>
                <c:pt idx="45">
                  <c:v>25112</c:v>
                </c:pt>
                <c:pt idx="46">
                  <c:v>25143</c:v>
                </c:pt>
                <c:pt idx="47">
                  <c:v>25173</c:v>
                </c:pt>
                <c:pt idx="48">
                  <c:v>25204</c:v>
                </c:pt>
                <c:pt idx="49">
                  <c:v>25235</c:v>
                </c:pt>
                <c:pt idx="50">
                  <c:v>25263</c:v>
                </c:pt>
                <c:pt idx="51">
                  <c:v>25294</c:v>
                </c:pt>
                <c:pt idx="52">
                  <c:v>25324</c:v>
                </c:pt>
                <c:pt idx="53">
                  <c:v>25355</c:v>
                </c:pt>
                <c:pt idx="54">
                  <c:v>25385</c:v>
                </c:pt>
                <c:pt idx="55">
                  <c:v>25416</c:v>
                </c:pt>
                <c:pt idx="56">
                  <c:v>25447</c:v>
                </c:pt>
                <c:pt idx="57">
                  <c:v>25477</c:v>
                </c:pt>
                <c:pt idx="58">
                  <c:v>25508</c:v>
                </c:pt>
                <c:pt idx="59">
                  <c:v>25538</c:v>
                </c:pt>
                <c:pt idx="60">
                  <c:v>25569</c:v>
                </c:pt>
                <c:pt idx="61">
                  <c:v>25600</c:v>
                </c:pt>
                <c:pt idx="62">
                  <c:v>25628</c:v>
                </c:pt>
                <c:pt idx="63">
                  <c:v>25659</c:v>
                </c:pt>
                <c:pt idx="64">
                  <c:v>25689</c:v>
                </c:pt>
                <c:pt idx="65">
                  <c:v>25720</c:v>
                </c:pt>
                <c:pt idx="66">
                  <c:v>25750</c:v>
                </c:pt>
                <c:pt idx="67">
                  <c:v>25781</c:v>
                </c:pt>
                <c:pt idx="68">
                  <c:v>25812</c:v>
                </c:pt>
                <c:pt idx="69">
                  <c:v>25842</c:v>
                </c:pt>
                <c:pt idx="70">
                  <c:v>25873</c:v>
                </c:pt>
                <c:pt idx="71">
                  <c:v>25903</c:v>
                </c:pt>
                <c:pt idx="72">
                  <c:v>25934</c:v>
                </c:pt>
                <c:pt idx="73">
                  <c:v>25965</c:v>
                </c:pt>
                <c:pt idx="74">
                  <c:v>25993</c:v>
                </c:pt>
                <c:pt idx="75">
                  <c:v>26024</c:v>
                </c:pt>
                <c:pt idx="76">
                  <c:v>26054</c:v>
                </c:pt>
                <c:pt idx="77">
                  <c:v>26085</c:v>
                </c:pt>
                <c:pt idx="78">
                  <c:v>26115</c:v>
                </c:pt>
                <c:pt idx="79">
                  <c:v>26146</c:v>
                </c:pt>
                <c:pt idx="80">
                  <c:v>26177</c:v>
                </c:pt>
                <c:pt idx="81">
                  <c:v>26207</c:v>
                </c:pt>
                <c:pt idx="82">
                  <c:v>26238</c:v>
                </c:pt>
                <c:pt idx="83">
                  <c:v>26268</c:v>
                </c:pt>
                <c:pt idx="84">
                  <c:v>26299</c:v>
                </c:pt>
                <c:pt idx="85">
                  <c:v>26330</c:v>
                </c:pt>
                <c:pt idx="86">
                  <c:v>26359</c:v>
                </c:pt>
                <c:pt idx="87">
                  <c:v>26390</c:v>
                </c:pt>
                <c:pt idx="88">
                  <c:v>26420</c:v>
                </c:pt>
                <c:pt idx="89">
                  <c:v>26451</c:v>
                </c:pt>
                <c:pt idx="90">
                  <c:v>26481</c:v>
                </c:pt>
                <c:pt idx="91">
                  <c:v>26512</c:v>
                </c:pt>
                <c:pt idx="92">
                  <c:v>26543</c:v>
                </c:pt>
                <c:pt idx="93">
                  <c:v>26573</c:v>
                </c:pt>
                <c:pt idx="94">
                  <c:v>26604</c:v>
                </c:pt>
                <c:pt idx="95">
                  <c:v>26634</c:v>
                </c:pt>
                <c:pt idx="96">
                  <c:v>26665</c:v>
                </c:pt>
                <c:pt idx="97">
                  <c:v>26696</c:v>
                </c:pt>
                <c:pt idx="98">
                  <c:v>26724</c:v>
                </c:pt>
                <c:pt idx="99">
                  <c:v>26755</c:v>
                </c:pt>
                <c:pt idx="100">
                  <c:v>26785</c:v>
                </c:pt>
                <c:pt idx="101">
                  <c:v>26816</c:v>
                </c:pt>
                <c:pt idx="102">
                  <c:v>26846</c:v>
                </c:pt>
                <c:pt idx="103">
                  <c:v>26877</c:v>
                </c:pt>
                <c:pt idx="104">
                  <c:v>26908</c:v>
                </c:pt>
                <c:pt idx="105">
                  <c:v>26938</c:v>
                </c:pt>
                <c:pt idx="106">
                  <c:v>26969</c:v>
                </c:pt>
                <c:pt idx="107">
                  <c:v>26999</c:v>
                </c:pt>
                <c:pt idx="108">
                  <c:v>27030</c:v>
                </c:pt>
                <c:pt idx="109">
                  <c:v>27061</c:v>
                </c:pt>
                <c:pt idx="110">
                  <c:v>27089</c:v>
                </c:pt>
                <c:pt idx="111">
                  <c:v>27120</c:v>
                </c:pt>
                <c:pt idx="112">
                  <c:v>27150</c:v>
                </c:pt>
                <c:pt idx="113">
                  <c:v>27181</c:v>
                </c:pt>
                <c:pt idx="114">
                  <c:v>27211</c:v>
                </c:pt>
                <c:pt idx="115">
                  <c:v>27242</c:v>
                </c:pt>
                <c:pt idx="116">
                  <c:v>27273</c:v>
                </c:pt>
                <c:pt idx="117">
                  <c:v>27303</c:v>
                </c:pt>
                <c:pt idx="118">
                  <c:v>27334</c:v>
                </c:pt>
                <c:pt idx="119">
                  <c:v>27364</c:v>
                </c:pt>
                <c:pt idx="120">
                  <c:v>27395</c:v>
                </c:pt>
                <c:pt idx="121">
                  <c:v>27426</c:v>
                </c:pt>
                <c:pt idx="122">
                  <c:v>27454</c:v>
                </c:pt>
                <c:pt idx="123">
                  <c:v>27485</c:v>
                </c:pt>
                <c:pt idx="124">
                  <c:v>27515</c:v>
                </c:pt>
                <c:pt idx="125">
                  <c:v>27546</c:v>
                </c:pt>
                <c:pt idx="126">
                  <c:v>27576</c:v>
                </c:pt>
                <c:pt idx="127">
                  <c:v>27607</c:v>
                </c:pt>
                <c:pt idx="128">
                  <c:v>27638</c:v>
                </c:pt>
                <c:pt idx="129">
                  <c:v>27668</c:v>
                </c:pt>
                <c:pt idx="130">
                  <c:v>27699</c:v>
                </c:pt>
                <c:pt idx="131">
                  <c:v>27729</c:v>
                </c:pt>
                <c:pt idx="132">
                  <c:v>27760</c:v>
                </c:pt>
                <c:pt idx="133">
                  <c:v>27791</c:v>
                </c:pt>
                <c:pt idx="134">
                  <c:v>27820</c:v>
                </c:pt>
                <c:pt idx="135">
                  <c:v>27851</c:v>
                </c:pt>
                <c:pt idx="136">
                  <c:v>27881</c:v>
                </c:pt>
                <c:pt idx="137">
                  <c:v>27912</c:v>
                </c:pt>
                <c:pt idx="138">
                  <c:v>27942</c:v>
                </c:pt>
                <c:pt idx="139">
                  <c:v>27973</c:v>
                </c:pt>
                <c:pt idx="140">
                  <c:v>28004</c:v>
                </c:pt>
                <c:pt idx="141">
                  <c:v>28034</c:v>
                </c:pt>
                <c:pt idx="142">
                  <c:v>28065</c:v>
                </c:pt>
                <c:pt idx="143">
                  <c:v>28095</c:v>
                </c:pt>
                <c:pt idx="144">
                  <c:v>28126</c:v>
                </c:pt>
                <c:pt idx="145">
                  <c:v>28157</c:v>
                </c:pt>
                <c:pt idx="146">
                  <c:v>28185</c:v>
                </c:pt>
                <c:pt idx="147">
                  <c:v>28216</c:v>
                </c:pt>
                <c:pt idx="148">
                  <c:v>28246</c:v>
                </c:pt>
                <c:pt idx="149">
                  <c:v>28277</c:v>
                </c:pt>
                <c:pt idx="150">
                  <c:v>28307</c:v>
                </c:pt>
                <c:pt idx="151">
                  <c:v>28338</c:v>
                </c:pt>
                <c:pt idx="152">
                  <c:v>28369</c:v>
                </c:pt>
                <c:pt idx="153">
                  <c:v>28399</c:v>
                </c:pt>
                <c:pt idx="154">
                  <c:v>28430</c:v>
                </c:pt>
                <c:pt idx="155">
                  <c:v>28460</c:v>
                </c:pt>
                <c:pt idx="156">
                  <c:v>28491</c:v>
                </c:pt>
                <c:pt idx="157">
                  <c:v>28522</c:v>
                </c:pt>
                <c:pt idx="158">
                  <c:v>28550</c:v>
                </c:pt>
                <c:pt idx="159">
                  <c:v>28581</c:v>
                </c:pt>
                <c:pt idx="160">
                  <c:v>28611</c:v>
                </c:pt>
                <c:pt idx="161">
                  <c:v>28642</c:v>
                </c:pt>
                <c:pt idx="162">
                  <c:v>28672</c:v>
                </c:pt>
                <c:pt idx="163">
                  <c:v>28703</c:v>
                </c:pt>
                <c:pt idx="164">
                  <c:v>28734</c:v>
                </c:pt>
                <c:pt idx="165">
                  <c:v>28764</c:v>
                </c:pt>
                <c:pt idx="166">
                  <c:v>28795</c:v>
                </c:pt>
                <c:pt idx="167">
                  <c:v>28825</c:v>
                </c:pt>
                <c:pt idx="168">
                  <c:v>28856</c:v>
                </c:pt>
                <c:pt idx="169">
                  <c:v>28887</c:v>
                </c:pt>
                <c:pt idx="170">
                  <c:v>28915</c:v>
                </c:pt>
                <c:pt idx="171">
                  <c:v>28946</c:v>
                </c:pt>
                <c:pt idx="172">
                  <c:v>28976</c:v>
                </c:pt>
                <c:pt idx="173">
                  <c:v>29007</c:v>
                </c:pt>
                <c:pt idx="174">
                  <c:v>29037</c:v>
                </c:pt>
                <c:pt idx="175">
                  <c:v>29068</c:v>
                </c:pt>
                <c:pt idx="176">
                  <c:v>29099</c:v>
                </c:pt>
                <c:pt idx="177">
                  <c:v>29129</c:v>
                </c:pt>
                <c:pt idx="178">
                  <c:v>29160</c:v>
                </c:pt>
                <c:pt idx="179">
                  <c:v>29190</c:v>
                </c:pt>
                <c:pt idx="180">
                  <c:v>29221</c:v>
                </c:pt>
                <c:pt idx="181">
                  <c:v>29252</c:v>
                </c:pt>
                <c:pt idx="182">
                  <c:v>29281</c:v>
                </c:pt>
                <c:pt idx="183">
                  <c:v>29312</c:v>
                </c:pt>
                <c:pt idx="184">
                  <c:v>29342</c:v>
                </c:pt>
                <c:pt idx="185">
                  <c:v>29373</c:v>
                </c:pt>
                <c:pt idx="186">
                  <c:v>29403</c:v>
                </c:pt>
                <c:pt idx="187">
                  <c:v>29434</c:v>
                </c:pt>
                <c:pt idx="188">
                  <c:v>29465</c:v>
                </c:pt>
                <c:pt idx="189">
                  <c:v>29495</c:v>
                </c:pt>
                <c:pt idx="190">
                  <c:v>29526</c:v>
                </c:pt>
                <c:pt idx="191">
                  <c:v>29556</c:v>
                </c:pt>
                <c:pt idx="192">
                  <c:v>29587</c:v>
                </c:pt>
                <c:pt idx="193">
                  <c:v>29618</c:v>
                </c:pt>
                <c:pt idx="194">
                  <c:v>29646</c:v>
                </c:pt>
                <c:pt idx="195">
                  <c:v>29677</c:v>
                </c:pt>
                <c:pt idx="196">
                  <c:v>29707</c:v>
                </c:pt>
                <c:pt idx="197">
                  <c:v>29738</c:v>
                </c:pt>
                <c:pt idx="198">
                  <c:v>29768</c:v>
                </c:pt>
                <c:pt idx="199">
                  <c:v>29799</c:v>
                </c:pt>
                <c:pt idx="200">
                  <c:v>29830</c:v>
                </c:pt>
                <c:pt idx="201">
                  <c:v>29860</c:v>
                </c:pt>
                <c:pt idx="202">
                  <c:v>29891</c:v>
                </c:pt>
                <c:pt idx="203">
                  <c:v>29921</c:v>
                </c:pt>
                <c:pt idx="204">
                  <c:v>29952</c:v>
                </c:pt>
                <c:pt idx="205">
                  <c:v>29983</c:v>
                </c:pt>
                <c:pt idx="206">
                  <c:v>30011</c:v>
                </c:pt>
                <c:pt idx="207">
                  <c:v>30042</c:v>
                </c:pt>
                <c:pt idx="208">
                  <c:v>30072</c:v>
                </c:pt>
                <c:pt idx="209">
                  <c:v>30103</c:v>
                </c:pt>
                <c:pt idx="210">
                  <c:v>30133</c:v>
                </c:pt>
                <c:pt idx="211">
                  <c:v>30164</c:v>
                </c:pt>
                <c:pt idx="212">
                  <c:v>30195</c:v>
                </c:pt>
                <c:pt idx="213">
                  <c:v>30225</c:v>
                </c:pt>
                <c:pt idx="214">
                  <c:v>30256</c:v>
                </c:pt>
                <c:pt idx="215">
                  <c:v>30286</c:v>
                </c:pt>
                <c:pt idx="216">
                  <c:v>30317</c:v>
                </c:pt>
                <c:pt idx="217">
                  <c:v>30348</c:v>
                </c:pt>
                <c:pt idx="218">
                  <c:v>30376</c:v>
                </c:pt>
                <c:pt idx="219">
                  <c:v>30407</c:v>
                </c:pt>
                <c:pt idx="220">
                  <c:v>30437</c:v>
                </c:pt>
                <c:pt idx="221">
                  <c:v>30468</c:v>
                </c:pt>
                <c:pt idx="222">
                  <c:v>30498</c:v>
                </c:pt>
                <c:pt idx="223">
                  <c:v>30529</c:v>
                </c:pt>
                <c:pt idx="224">
                  <c:v>30560</c:v>
                </c:pt>
                <c:pt idx="225">
                  <c:v>30590</c:v>
                </c:pt>
                <c:pt idx="226">
                  <c:v>30621</c:v>
                </c:pt>
                <c:pt idx="227">
                  <c:v>30651</c:v>
                </c:pt>
                <c:pt idx="228">
                  <c:v>30682</c:v>
                </c:pt>
                <c:pt idx="229">
                  <c:v>30713</c:v>
                </c:pt>
                <c:pt idx="230">
                  <c:v>30742</c:v>
                </c:pt>
                <c:pt idx="231">
                  <c:v>30773</c:v>
                </c:pt>
                <c:pt idx="232">
                  <c:v>30803</c:v>
                </c:pt>
                <c:pt idx="233">
                  <c:v>30834</c:v>
                </c:pt>
                <c:pt idx="234">
                  <c:v>30864</c:v>
                </c:pt>
                <c:pt idx="235">
                  <c:v>30895</c:v>
                </c:pt>
                <c:pt idx="236">
                  <c:v>30926</c:v>
                </c:pt>
                <c:pt idx="237">
                  <c:v>30956</c:v>
                </c:pt>
                <c:pt idx="238">
                  <c:v>30987</c:v>
                </c:pt>
                <c:pt idx="239">
                  <c:v>31017</c:v>
                </c:pt>
                <c:pt idx="240">
                  <c:v>31048</c:v>
                </c:pt>
                <c:pt idx="241">
                  <c:v>31079</c:v>
                </c:pt>
                <c:pt idx="242">
                  <c:v>31107</c:v>
                </c:pt>
                <c:pt idx="243">
                  <c:v>31138</c:v>
                </c:pt>
                <c:pt idx="244">
                  <c:v>31168</c:v>
                </c:pt>
                <c:pt idx="245">
                  <c:v>31199</c:v>
                </c:pt>
                <c:pt idx="246">
                  <c:v>31229</c:v>
                </c:pt>
                <c:pt idx="247">
                  <c:v>31260</c:v>
                </c:pt>
                <c:pt idx="248">
                  <c:v>31291</c:v>
                </c:pt>
                <c:pt idx="249">
                  <c:v>31321</c:v>
                </c:pt>
                <c:pt idx="250">
                  <c:v>31352</c:v>
                </c:pt>
                <c:pt idx="251">
                  <c:v>31382</c:v>
                </c:pt>
                <c:pt idx="252">
                  <c:v>31413</c:v>
                </c:pt>
                <c:pt idx="253">
                  <c:v>31444</c:v>
                </c:pt>
                <c:pt idx="254">
                  <c:v>31472</c:v>
                </c:pt>
                <c:pt idx="255">
                  <c:v>31503</c:v>
                </c:pt>
                <c:pt idx="256">
                  <c:v>31533</c:v>
                </c:pt>
                <c:pt idx="257">
                  <c:v>31564</c:v>
                </c:pt>
                <c:pt idx="258">
                  <c:v>31594</c:v>
                </c:pt>
                <c:pt idx="259">
                  <c:v>31625</c:v>
                </c:pt>
                <c:pt idx="260">
                  <c:v>31656</c:v>
                </c:pt>
                <c:pt idx="261">
                  <c:v>31686</c:v>
                </c:pt>
                <c:pt idx="262">
                  <c:v>31717</c:v>
                </c:pt>
                <c:pt idx="263">
                  <c:v>31747</c:v>
                </c:pt>
                <c:pt idx="264">
                  <c:v>31778</c:v>
                </c:pt>
                <c:pt idx="265">
                  <c:v>31809</c:v>
                </c:pt>
                <c:pt idx="266">
                  <c:v>31837</c:v>
                </c:pt>
                <c:pt idx="267">
                  <c:v>31868</c:v>
                </c:pt>
                <c:pt idx="268">
                  <c:v>31898</c:v>
                </c:pt>
                <c:pt idx="269">
                  <c:v>31929</c:v>
                </c:pt>
                <c:pt idx="270">
                  <c:v>31959</c:v>
                </c:pt>
                <c:pt idx="271">
                  <c:v>31990</c:v>
                </c:pt>
                <c:pt idx="272">
                  <c:v>32021</c:v>
                </c:pt>
                <c:pt idx="273">
                  <c:v>32051</c:v>
                </c:pt>
                <c:pt idx="274">
                  <c:v>32082</c:v>
                </c:pt>
                <c:pt idx="275">
                  <c:v>32112</c:v>
                </c:pt>
                <c:pt idx="276">
                  <c:v>32143</c:v>
                </c:pt>
                <c:pt idx="277">
                  <c:v>32174</c:v>
                </c:pt>
                <c:pt idx="278">
                  <c:v>32203</c:v>
                </c:pt>
                <c:pt idx="279">
                  <c:v>32234</c:v>
                </c:pt>
                <c:pt idx="280">
                  <c:v>32264</c:v>
                </c:pt>
                <c:pt idx="281">
                  <c:v>32295</c:v>
                </c:pt>
                <c:pt idx="282">
                  <c:v>32325</c:v>
                </c:pt>
                <c:pt idx="283">
                  <c:v>32356</c:v>
                </c:pt>
                <c:pt idx="284">
                  <c:v>32387</c:v>
                </c:pt>
                <c:pt idx="285">
                  <c:v>32417</c:v>
                </c:pt>
                <c:pt idx="286">
                  <c:v>32448</c:v>
                </c:pt>
                <c:pt idx="287">
                  <c:v>32478</c:v>
                </c:pt>
                <c:pt idx="288">
                  <c:v>32509</c:v>
                </c:pt>
                <c:pt idx="289">
                  <c:v>32540</c:v>
                </c:pt>
                <c:pt idx="290">
                  <c:v>32568</c:v>
                </c:pt>
                <c:pt idx="291">
                  <c:v>32599</c:v>
                </c:pt>
                <c:pt idx="292">
                  <c:v>32629</c:v>
                </c:pt>
                <c:pt idx="293">
                  <c:v>32660</c:v>
                </c:pt>
                <c:pt idx="294">
                  <c:v>32690</c:v>
                </c:pt>
                <c:pt idx="295">
                  <c:v>32721</c:v>
                </c:pt>
                <c:pt idx="296">
                  <c:v>32752</c:v>
                </c:pt>
                <c:pt idx="297">
                  <c:v>32782</c:v>
                </c:pt>
                <c:pt idx="298">
                  <c:v>32813</c:v>
                </c:pt>
                <c:pt idx="299">
                  <c:v>32843</c:v>
                </c:pt>
                <c:pt idx="300">
                  <c:v>32874</c:v>
                </c:pt>
                <c:pt idx="301">
                  <c:v>32905</c:v>
                </c:pt>
                <c:pt idx="302">
                  <c:v>32933</c:v>
                </c:pt>
                <c:pt idx="303">
                  <c:v>32964</c:v>
                </c:pt>
                <c:pt idx="304">
                  <c:v>32994</c:v>
                </c:pt>
                <c:pt idx="305">
                  <c:v>33025</c:v>
                </c:pt>
                <c:pt idx="306">
                  <c:v>33055</c:v>
                </c:pt>
                <c:pt idx="307">
                  <c:v>33086</c:v>
                </c:pt>
                <c:pt idx="308">
                  <c:v>33117</c:v>
                </c:pt>
                <c:pt idx="309">
                  <c:v>33147</c:v>
                </c:pt>
                <c:pt idx="310">
                  <c:v>33178</c:v>
                </c:pt>
                <c:pt idx="311">
                  <c:v>33208</c:v>
                </c:pt>
                <c:pt idx="312">
                  <c:v>33239</c:v>
                </c:pt>
                <c:pt idx="313">
                  <c:v>33270</c:v>
                </c:pt>
                <c:pt idx="314">
                  <c:v>33298</c:v>
                </c:pt>
                <c:pt idx="315">
                  <c:v>33329</c:v>
                </c:pt>
                <c:pt idx="316">
                  <c:v>33359</c:v>
                </c:pt>
                <c:pt idx="317">
                  <c:v>33390</c:v>
                </c:pt>
                <c:pt idx="318">
                  <c:v>33420</c:v>
                </c:pt>
                <c:pt idx="319">
                  <c:v>33451</c:v>
                </c:pt>
                <c:pt idx="320">
                  <c:v>33482</c:v>
                </c:pt>
                <c:pt idx="321">
                  <c:v>33512</c:v>
                </c:pt>
                <c:pt idx="322">
                  <c:v>33543</c:v>
                </c:pt>
                <c:pt idx="323">
                  <c:v>33573</c:v>
                </c:pt>
                <c:pt idx="324">
                  <c:v>33604</c:v>
                </c:pt>
                <c:pt idx="325">
                  <c:v>33635</c:v>
                </c:pt>
                <c:pt idx="326">
                  <c:v>33664</c:v>
                </c:pt>
                <c:pt idx="327">
                  <c:v>33695</c:v>
                </c:pt>
                <c:pt idx="328">
                  <c:v>33725</c:v>
                </c:pt>
                <c:pt idx="329">
                  <c:v>33756</c:v>
                </c:pt>
                <c:pt idx="330">
                  <c:v>33786</c:v>
                </c:pt>
                <c:pt idx="331">
                  <c:v>33817</c:v>
                </c:pt>
                <c:pt idx="332">
                  <c:v>33848</c:v>
                </c:pt>
                <c:pt idx="333">
                  <c:v>33878</c:v>
                </c:pt>
                <c:pt idx="334">
                  <c:v>33909</c:v>
                </c:pt>
                <c:pt idx="335">
                  <c:v>33939</c:v>
                </c:pt>
                <c:pt idx="336">
                  <c:v>33970</c:v>
                </c:pt>
                <c:pt idx="337">
                  <c:v>34001</c:v>
                </c:pt>
                <c:pt idx="338">
                  <c:v>34029</c:v>
                </c:pt>
                <c:pt idx="339">
                  <c:v>34060</c:v>
                </c:pt>
                <c:pt idx="340">
                  <c:v>34090</c:v>
                </c:pt>
                <c:pt idx="341">
                  <c:v>34121</c:v>
                </c:pt>
                <c:pt idx="342">
                  <c:v>34151</c:v>
                </c:pt>
                <c:pt idx="343">
                  <c:v>34182</c:v>
                </c:pt>
                <c:pt idx="344">
                  <c:v>34213</c:v>
                </c:pt>
                <c:pt idx="345">
                  <c:v>34243</c:v>
                </c:pt>
                <c:pt idx="346">
                  <c:v>34274</c:v>
                </c:pt>
                <c:pt idx="347">
                  <c:v>34304</c:v>
                </c:pt>
                <c:pt idx="348">
                  <c:v>34335</c:v>
                </c:pt>
                <c:pt idx="349">
                  <c:v>34366</c:v>
                </c:pt>
                <c:pt idx="350">
                  <c:v>34394</c:v>
                </c:pt>
                <c:pt idx="351">
                  <c:v>34425</c:v>
                </c:pt>
                <c:pt idx="352">
                  <c:v>34455</c:v>
                </c:pt>
                <c:pt idx="353">
                  <c:v>34486</c:v>
                </c:pt>
                <c:pt idx="354">
                  <c:v>34516</c:v>
                </c:pt>
                <c:pt idx="355">
                  <c:v>34547</c:v>
                </c:pt>
                <c:pt idx="356">
                  <c:v>34578</c:v>
                </c:pt>
                <c:pt idx="357">
                  <c:v>34608</c:v>
                </c:pt>
                <c:pt idx="358">
                  <c:v>34639</c:v>
                </c:pt>
                <c:pt idx="359">
                  <c:v>34669</c:v>
                </c:pt>
                <c:pt idx="360">
                  <c:v>34700</c:v>
                </c:pt>
                <c:pt idx="361">
                  <c:v>34731</c:v>
                </c:pt>
                <c:pt idx="362">
                  <c:v>34759</c:v>
                </c:pt>
                <c:pt idx="363">
                  <c:v>34790</c:v>
                </c:pt>
                <c:pt idx="364">
                  <c:v>34820</c:v>
                </c:pt>
                <c:pt idx="365">
                  <c:v>34851</c:v>
                </c:pt>
                <c:pt idx="366">
                  <c:v>34881</c:v>
                </c:pt>
                <c:pt idx="367">
                  <c:v>34912</c:v>
                </c:pt>
                <c:pt idx="368">
                  <c:v>34943</c:v>
                </c:pt>
                <c:pt idx="369">
                  <c:v>34973</c:v>
                </c:pt>
                <c:pt idx="370">
                  <c:v>35004</c:v>
                </c:pt>
                <c:pt idx="371">
                  <c:v>35034</c:v>
                </c:pt>
                <c:pt idx="372">
                  <c:v>35065</c:v>
                </c:pt>
                <c:pt idx="373">
                  <c:v>35096</c:v>
                </c:pt>
                <c:pt idx="374">
                  <c:v>35125</c:v>
                </c:pt>
                <c:pt idx="375">
                  <c:v>35156</c:v>
                </c:pt>
                <c:pt idx="376">
                  <c:v>35186</c:v>
                </c:pt>
                <c:pt idx="377">
                  <c:v>35217</c:v>
                </c:pt>
                <c:pt idx="378">
                  <c:v>35247</c:v>
                </c:pt>
                <c:pt idx="379">
                  <c:v>35278</c:v>
                </c:pt>
                <c:pt idx="380">
                  <c:v>35309</c:v>
                </c:pt>
                <c:pt idx="381">
                  <c:v>35339</c:v>
                </c:pt>
                <c:pt idx="382">
                  <c:v>35370</c:v>
                </c:pt>
                <c:pt idx="383">
                  <c:v>35400</c:v>
                </c:pt>
                <c:pt idx="384">
                  <c:v>35431</c:v>
                </c:pt>
                <c:pt idx="385">
                  <c:v>35462</c:v>
                </c:pt>
                <c:pt idx="386">
                  <c:v>35490</c:v>
                </c:pt>
                <c:pt idx="387">
                  <c:v>35521</c:v>
                </c:pt>
                <c:pt idx="388">
                  <c:v>35551</c:v>
                </c:pt>
                <c:pt idx="389">
                  <c:v>35582</c:v>
                </c:pt>
                <c:pt idx="390">
                  <c:v>35612</c:v>
                </c:pt>
                <c:pt idx="391">
                  <c:v>35643</c:v>
                </c:pt>
                <c:pt idx="392">
                  <c:v>35674</c:v>
                </c:pt>
                <c:pt idx="393">
                  <c:v>35704</c:v>
                </c:pt>
                <c:pt idx="394">
                  <c:v>35735</c:v>
                </c:pt>
                <c:pt idx="395">
                  <c:v>35765</c:v>
                </c:pt>
                <c:pt idx="396">
                  <c:v>35796</c:v>
                </c:pt>
                <c:pt idx="397">
                  <c:v>35827</c:v>
                </c:pt>
                <c:pt idx="398">
                  <c:v>35855</c:v>
                </c:pt>
                <c:pt idx="399">
                  <c:v>35886</c:v>
                </c:pt>
                <c:pt idx="400">
                  <c:v>35916</c:v>
                </c:pt>
                <c:pt idx="401">
                  <c:v>35947</c:v>
                </c:pt>
                <c:pt idx="402">
                  <c:v>35977</c:v>
                </c:pt>
                <c:pt idx="403">
                  <c:v>36008</c:v>
                </c:pt>
                <c:pt idx="404">
                  <c:v>36039</c:v>
                </c:pt>
                <c:pt idx="405">
                  <c:v>36069</c:v>
                </c:pt>
                <c:pt idx="406">
                  <c:v>36100</c:v>
                </c:pt>
                <c:pt idx="407">
                  <c:v>36130</c:v>
                </c:pt>
                <c:pt idx="408">
                  <c:v>36161</c:v>
                </c:pt>
                <c:pt idx="409">
                  <c:v>36192</c:v>
                </c:pt>
                <c:pt idx="410">
                  <c:v>36220</c:v>
                </c:pt>
                <c:pt idx="411">
                  <c:v>36251</c:v>
                </c:pt>
                <c:pt idx="412">
                  <c:v>36281</c:v>
                </c:pt>
                <c:pt idx="413">
                  <c:v>36312</c:v>
                </c:pt>
                <c:pt idx="414">
                  <c:v>36342</c:v>
                </c:pt>
                <c:pt idx="415">
                  <c:v>36373</c:v>
                </c:pt>
                <c:pt idx="416">
                  <c:v>36404</c:v>
                </c:pt>
                <c:pt idx="417">
                  <c:v>36434</c:v>
                </c:pt>
                <c:pt idx="418">
                  <c:v>36465</c:v>
                </c:pt>
                <c:pt idx="419">
                  <c:v>36495</c:v>
                </c:pt>
                <c:pt idx="420">
                  <c:v>36526</c:v>
                </c:pt>
                <c:pt idx="421">
                  <c:v>36557</c:v>
                </c:pt>
                <c:pt idx="422">
                  <c:v>36586</c:v>
                </c:pt>
                <c:pt idx="423">
                  <c:v>36617</c:v>
                </c:pt>
                <c:pt idx="424">
                  <c:v>36647</c:v>
                </c:pt>
                <c:pt idx="425">
                  <c:v>36678</c:v>
                </c:pt>
                <c:pt idx="426">
                  <c:v>36708</c:v>
                </c:pt>
                <c:pt idx="427">
                  <c:v>36739</c:v>
                </c:pt>
                <c:pt idx="428">
                  <c:v>36770</c:v>
                </c:pt>
                <c:pt idx="429">
                  <c:v>36800</c:v>
                </c:pt>
                <c:pt idx="430">
                  <c:v>36831</c:v>
                </c:pt>
                <c:pt idx="431">
                  <c:v>36861</c:v>
                </c:pt>
                <c:pt idx="432">
                  <c:v>36892</c:v>
                </c:pt>
                <c:pt idx="433">
                  <c:v>36923</c:v>
                </c:pt>
                <c:pt idx="434">
                  <c:v>36951</c:v>
                </c:pt>
                <c:pt idx="435">
                  <c:v>36982</c:v>
                </c:pt>
                <c:pt idx="436">
                  <c:v>37012</c:v>
                </c:pt>
                <c:pt idx="437">
                  <c:v>37043</c:v>
                </c:pt>
                <c:pt idx="438">
                  <c:v>37073</c:v>
                </c:pt>
                <c:pt idx="439">
                  <c:v>37104</c:v>
                </c:pt>
                <c:pt idx="440">
                  <c:v>37135</c:v>
                </c:pt>
                <c:pt idx="441">
                  <c:v>37165</c:v>
                </c:pt>
                <c:pt idx="442">
                  <c:v>37196</c:v>
                </c:pt>
                <c:pt idx="443">
                  <c:v>37226</c:v>
                </c:pt>
                <c:pt idx="444">
                  <c:v>37257</c:v>
                </c:pt>
                <c:pt idx="445">
                  <c:v>37288</c:v>
                </c:pt>
                <c:pt idx="446">
                  <c:v>37316</c:v>
                </c:pt>
                <c:pt idx="447">
                  <c:v>37347</c:v>
                </c:pt>
                <c:pt idx="448">
                  <c:v>37377</c:v>
                </c:pt>
                <c:pt idx="449">
                  <c:v>37408</c:v>
                </c:pt>
                <c:pt idx="450">
                  <c:v>37438</c:v>
                </c:pt>
                <c:pt idx="451">
                  <c:v>37469</c:v>
                </c:pt>
                <c:pt idx="452">
                  <c:v>37500</c:v>
                </c:pt>
                <c:pt idx="453">
                  <c:v>37530</c:v>
                </c:pt>
                <c:pt idx="454">
                  <c:v>37561</c:v>
                </c:pt>
                <c:pt idx="455">
                  <c:v>37591</c:v>
                </c:pt>
                <c:pt idx="456">
                  <c:v>37622</c:v>
                </c:pt>
                <c:pt idx="457">
                  <c:v>37653</c:v>
                </c:pt>
                <c:pt idx="458">
                  <c:v>37681</c:v>
                </c:pt>
                <c:pt idx="459">
                  <c:v>37712</c:v>
                </c:pt>
                <c:pt idx="460">
                  <c:v>37742</c:v>
                </c:pt>
                <c:pt idx="461">
                  <c:v>37773</c:v>
                </c:pt>
                <c:pt idx="462">
                  <c:v>37803</c:v>
                </c:pt>
                <c:pt idx="463">
                  <c:v>37834</c:v>
                </c:pt>
                <c:pt idx="464">
                  <c:v>37865</c:v>
                </c:pt>
                <c:pt idx="465">
                  <c:v>37895</c:v>
                </c:pt>
                <c:pt idx="466">
                  <c:v>37926</c:v>
                </c:pt>
                <c:pt idx="467">
                  <c:v>37956</c:v>
                </c:pt>
                <c:pt idx="468">
                  <c:v>37987</c:v>
                </c:pt>
                <c:pt idx="469">
                  <c:v>38018</c:v>
                </c:pt>
                <c:pt idx="470">
                  <c:v>38047</c:v>
                </c:pt>
                <c:pt idx="471">
                  <c:v>38078</c:v>
                </c:pt>
                <c:pt idx="472">
                  <c:v>38108</c:v>
                </c:pt>
                <c:pt idx="473">
                  <c:v>38139</c:v>
                </c:pt>
                <c:pt idx="474">
                  <c:v>38169</c:v>
                </c:pt>
                <c:pt idx="475">
                  <c:v>38200</c:v>
                </c:pt>
                <c:pt idx="476">
                  <c:v>38231</c:v>
                </c:pt>
                <c:pt idx="477">
                  <c:v>38261</c:v>
                </c:pt>
                <c:pt idx="478">
                  <c:v>38292</c:v>
                </c:pt>
                <c:pt idx="479">
                  <c:v>38322</c:v>
                </c:pt>
                <c:pt idx="480">
                  <c:v>38353</c:v>
                </c:pt>
                <c:pt idx="481">
                  <c:v>38384</c:v>
                </c:pt>
                <c:pt idx="482">
                  <c:v>38412</c:v>
                </c:pt>
                <c:pt idx="483">
                  <c:v>38443</c:v>
                </c:pt>
                <c:pt idx="484">
                  <c:v>38473</c:v>
                </c:pt>
                <c:pt idx="485">
                  <c:v>38504</c:v>
                </c:pt>
                <c:pt idx="486">
                  <c:v>38534</c:v>
                </c:pt>
                <c:pt idx="487">
                  <c:v>38565</c:v>
                </c:pt>
                <c:pt idx="488">
                  <c:v>38596</c:v>
                </c:pt>
                <c:pt idx="489">
                  <c:v>38626</c:v>
                </c:pt>
                <c:pt idx="490">
                  <c:v>38657</c:v>
                </c:pt>
                <c:pt idx="491">
                  <c:v>38687</c:v>
                </c:pt>
                <c:pt idx="492">
                  <c:v>38718</c:v>
                </c:pt>
                <c:pt idx="493">
                  <c:v>38749</c:v>
                </c:pt>
                <c:pt idx="494">
                  <c:v>38777</c:v>
                </c:pt>
                <c:pt idx="495">
                  <c:v>38808</c:v>
                </c:pt>
                <c:pt idx="496">
                  <c:v>38838</c:v>
                </c:pt>
                <c:pt idx="497">
                  <c:v>38869</c:v>
                </c:pt>
                <c:pt idx="498">
                  <c:v>38899</c:v>
                </c:pt>
                <c:pt idx="499">
                  <c:v>38930</c:v>
                </c:pt>
                <c:pt idx="500">
                  <c:v>38961</c:v>
                </c:pt>
                <c:pt idx="501">
                  <c:v>38991</c:v>
                </c:pt>
                <c:pt idx="502">
                  <c:v>39022</c:v>
                </c:pt>
                <c:pt idx="503">
                  <c:v>39052</c:v>
                </c:pt>
                <c:pt idx="504">
                  <c:v>39083</c:v>
                </c:pt>
                <c:pt idx="505">
                  <c:v>39114</c:v>
                </c:pt>
                <c:pt idx="506">
                  <c:v>39142</c:v>
                </c:pt>
                <c:pt idx="507">
                  <c:v>39173</c:v>
                </c:pt>
                <c:pt idx="508">
                  <c:v>39203</c:v>
                </c:pt>
                <c:pt idx="509">
                  <c:v>39234</c:v>
                </c:pt>
                <c:pt idx="510">
                  <c:v>39264</c:v>
                </c:pt>
                <c:pt idx="511">
                  <c:v>39295</c:v>
                </c:pt>
                <c:pt idx="512">
                  <c:v>39326</c:v>
                </c:pt>
                <c:pt idx="513">
                  <c:v>39356</c:v>
                </c:pt>
                <c:pt idx="514">
                  <c:v>39387</c:v>
                </c:pt>
                <c:pt idx="515">
                  <c:v>39417</c:v>
                </c:pt>
                <c:pt idx="516">
                  <c:v>39448</c:v>
                </c:pt>
                <c:pt idx="517">
                  <c:v>39479</c:v>
                </c:pt>
                <c:pt idx="518">
                  <c:v>39508</c:v>
                </c:pt>
                <c:pt idx="519">
                  <c:v>39539</c:v>
                </c:pt>
                <c:pt idx="520">
                  <c:v>39569</c:v>
                </c:pt>
                <c:pt idx="521">
                  <c:v>39600</c:v>
                </c:pt>
                <c:pt idx="522">
                  <c:v>39630</c:v>
                </c:pt>
                <c:pt idx="523">
                  <c:v>39661</c:v>
                </c:pt>
                <c:pt idx="524">
                  <c:v>39692</c:v>
                </c:pt>
                <c:pt idx="525">
                  <c:v>39722</c:v>
                </c:pt>
                <c:pt idx="526">
                  <c:v>39753</c:v>
                </c:pt>
                <c:pt idx="527">
                  <c:v>39783</c:v>
                </c:pt>
                <c:pt idx="528">
                  <c:v>39814</c:v>
                </c:pt>
                <c:pt idx="529">
                  <c:v>39845</c:v>
                </c:pt>
                <c:pt idx="530">
                  <c:v>39873</c:v>
                </c:pt>
                <c:pt idx="531">
                  <c:v>39904</c:v>
                </c:pt>
                <c:pt idx="532">
                  <c:v>39934</c:v>
                </c:pt>
                <c:pt idx="533">
                  <c:v>39965</c:v>
                </c:pt>
                <c:pt idx="534">
                  <c:v>39995</c:v>
                </c:pt>
                <c:pt idx="535">
                  <c:v>40026</c:v>
                </c:pt>
                <c:pt idx="536">
                  <c:v>40057</c:v>
                </c:pt>
                <c:pt idx="537">
                  <c:v>40087</c:v>
                </c:pt>
                <c:pt idx="538">
                  <c:v>40118</c:v>
                </c:pt>
                <c:pt idx="539">
                  <c:v>40148</c:v>
                </c:pt>
                <c:pt idx="540">
                  <c:v>40179</c:v>
                </c:pt>
                <c:pt idx="541">
                  <c:v>40210</c:v>
                </c:pt>
                <c:pt idx="542">
                  <c:v>40238</c:v>
                </c:pt>
                <c:pt idx="543">
                  <c:v>40269</c:v>
                </c:pt>
                <c:pt idx="544">
                  <c:v>40299</c:v>
                </c:pt>
                <c:pt idx="545">
                  <c:v>40330</c:v>
                </c:pt>
                <c:pt idx="546">
                  <c:v>40360</c:v>
                </c:pt>
                <c:pt idx="547">
                  <c:v>40391</c:v>
                </c:pt>
                <c:pt idx="548">
                  <c:v>40422</c:v>
                </c:pt>
                <c:pt idx="549">
                  <c:v>40452</c:v>
                </c:pt>
                <c:pt idx="550">
                  <c:v>40483</c:v>
                </c:pt>
                <c:pt idx="551">
                  <c:v>40513</c:v>
                </c:pt>
                <c:pt idx="552">
                  <c:v>40544</c:v>
                </c:pt>
                <c:pt idx="553">
                  <c:v>40575</c:v>
                </c:pt>
                <c:pt idx="554">
                  <c:v>40603</c:v>
                </c:pt>
                <c:pt idx="555">
                  <c:v>40634</c:v>
                </c:pt>
                <c:pt idx="556">
                  <c:v>40664</c:v>
                </c:pt>
                <c:pt idx="557">
                  <c:v>40695</c:v>
                </c:pt>
                <c:pt idx="558">
                  <c:v>40725</c:v>
                </c:pt>
                <c:pt idx="559">
                  <c:v>40756</c:v>
                </c:pt>
                <c:pt idx="560">
                  <c:v>40787</c:v>
                </c:pt>
                <c:pt idx="561">
                  <c:v>40817</c:v>
                </c:pt>
                <c:pt idx="562">
                  <c:v>40848</c:v>
                </c:pt>
                <c:pt idx="563">
                  <c:v>40878</c:v>
                </c:pt>
                <c:pt idx="564">
                  <c:v>40909</c:v>
                </c:pt>
                <c:pt idx="565">
                  <c:v>40940</c:v>
                </c:pt>
                <c:pt idx="566">
                  <c:v>40969</c:v>
                </c:pt>
                <c:pt idx="567">
                  <c:v>41000</c:v>
                </c:pt>
                <c:pt idx="568">
                  <c:v>41030</c:v>
                </c:pt>
              </c:numCache>
            </c:numRef>
          </c:cat>
          <c:val>
            <c:numRef>
              <c:f>Sheet1!$I$15:$I$583</c:f>
              <c:numCache>
                <c:formatCode>0.00</c:formatCode>
                <c:ptCount val="569"/>
                <c:pt idx="0">
                  <c:v>100</c:v>
                </c:pt>
                <c:pt idx="1">
                  <c:v>100</c:v>
                </c:pt>
                <c:pt idx="2">
                  <c:v>100.0959079283887</c:v>
                </c:pt>
                <c:pt idx="3">
                  <c:v>100.3196930946291</c:v>
                </c:pt>
                <c:pt idx="4">
                  <c:v>100.6393861892583</c:v>
                </c:pt>
                <c:pt idx="5">
                  <c:v>101.0549872122762</c:v>
                </c:pt>
                <c:pt idx="6">
                  <c:v>100.9590792838875</c:v>
                </c:pt>
                <c:pt idx="7">
                  <c:v>100.86317135549869</c:v>
                </c:pt>
                <c:pt idx="8">
                  <c:v>101.0869565217391</c:v>
                </c:pt>
                <c:pt idx="9">
                  <c:v>101.18286445012789</c:v>
                </c:pt>
                <c:pt idx="10">
                  <c:v>101.502557544757</c:v>
                </c:pt>
                <c:pt idx="11">
                  <c:v>101.8222506393862</c:v>
                </c:pt>
                <c:pt idx="12">
                  <c:v>101.9181585677749</c:v>
                </c:pt>
                <c:pt idx="13">
                  <c:v>102.5575447570332</c:v>
                </c:pt>
                <c:pt idx="14">
                  <c:v>102.8772378516624</c:v>
                </c:pt>
                <c:pt idx="15">
                  <c:v>103.1969309462915</c:v>
                </c:pt>
                <c:pt idx="16">
                  <c:v>103.42071611253191</c:v>
                </c:pt>
                <c:pt idx="17">
                  <c:v>103.5166240409207</c:v>
                </c:pt>
                <c:pt idx="18">
                  <c:v>103.74040920716109</c:v>
                </c:pt>
                <c:pt idx="19">
                  <c:v>104.3797953964194</c:v>
                </c:pt>
                <c:pt idx="20">
                  <c:v>104.6994884910486</c:v>
                </c:pt>
                <c:pt idx="21">
                  <c:v>105.0191815856778</c:v>
                </c:pt>
                <c:pt idx="22">
                  <c:v>105.1150895140665</c:v>
                </c:pt>
                <c:pt idx="23">
                  <c:v>105.2429667519182</c:v>
                </c:pt>
                <c:pt idx="24">
                  <c:v>105.1790281329923</c:v>
                </c:pt>
                <c:pt idx="25">
                  <c:v>105.4987212276215</c:v>
                </c:pt>
                <c:pt idx="26">
                  <c:v>105.4987212276215</c:v>
                </c:pt>
                <c:pt idx="27">
                  <c:v>105.8184143222506</c:v>
                </c:pt>
                <c:pt idx="28">
                  <c:v>105.8184143222506</c:v>
                </c:pt>
                <c:pt idx="29">
                  <c:v>106.45780051150891</c:v>
                </c:pt>
                <c:pt idx="30">
                  <c:v>106.77749360613809</c:v>
                </c:pt>
                <c:pt idx="31">
                  <c:v>107.0971867007673</c:v>
                </c:pt>
                <c:pt idx="32">
                  <c:v>107.4168797953964</c:v>
                </c:pt>
                <c:pt idx="33">
                  <c:v>107.7365728900256</c:v>
                </c:pt>
                <c:pt idx="34">
                  <c:v>108.3759590792839</c:v>
                </c:pt>
                <c:pt idx="35">
                  <c:v>108.695652173913</c:v>
                </c:pt>
                <c:pt idx="36">
                  <c:v>109.01534526854221</c:v>
                </c:pt>
                <c:pt idx="37">
                  <c:v>109.33503836317129</c:v>
                </c:pt>
                <c:pt idx="38">
                  <c:v>109.65473145780049</c:v>
                </c:pt>
                <c:pt idx="39">
                  <c:v>109.9744245524296</c:v>
                </c:pt>
                <c:pt idx="40">
                  <c:v>110.2941176470588</c:v>
                </c:pt>
                <c:pt idx="41">
                  <c:v>110.9335038363171</c:v>
                </c:pt>
                <c:pt idx="42">
                  <c:v>111.5728900255754</c:v>
                </c:pt>
                <c:pt idx="43">
                  <c:v>111.89258312020461</c:v>
                </c:pt>
                <c:pt idx="44">
                  <c:v>112.21227621483381</c:v>
                </c:pt>
                <c:pt idx="45">
                  <c:v>112.8516624040921</c:v>
                </c:pt>
                <c:pt idx="46">
                  <c:v>113.1713554987212</c:v>
                </c:pt>
                <c:pt idx="47">
                  <c:v>113.8107416879795</c:v>
                </c:pt>
                <c:pt idx="48">
                  <c:v>114.1304347826087</c:v>
                </c:pt>
                <c:pt idx="49">
                  <c:v>114.4501278772378</c:v>
                </c:pt>
                <c:pt idx="50">
                  <c:v>115.40920716112529</c:v>
                </c:pt>
                <c:pt idx="51">
                  <c:v>116.0485933503836</c:v>
                </c:pt>
                <c:pt idx="52">
                  <c:v>116.3682864450128</c:v>
                </c:pt>
                <c:pt idx="53">
                  <c:v>117.0076726342711</c:v>
                </c:pt>
                <c:pt idx="54">
                  <c:v>117.64705882352941</c:v>
                </c:pt>
                <c:pt idx="55">
                  <c:v>117.96675191815859</c:v>
                </c:pt>
                <c:pt idx="56">
                  <c:v>118.6061381074168</c:v>
                </c:pt>
                <c:pt idx="57">
                  <c:v>119.2455242966752</c:v>
                </c:pt>
                <c:pt idx="58">
                  <c:v>119.8849104859335</c:v>
                </c:pt>
                <c:pt idx="59">
                  <c:v>120.52429667519181</c:v>
                </c:pt>
                <c:pt idx="60">
                  <c:v>121.1636828644501</c:v>
                </c:pt>
                <c:pt idx="61">
                  <c:v>121.8030690537084</c:v>
                </c:pt>
                <c:pt idx="62">
                  <c:v>122.4424552429667</c:v>
                </c:pt>
                <c:pt idx="63">
                  <c:v>123.081841432225</c:v>
                </c:pt>
                <c:pt idx="64">
                  <c:v>123.40153452685421</c:v>
                </c:pt>
                <c:pt idx="65">
                  <c:v>124.0409207161125</c:v>
                </c:pt>
                <c:pt idx="66">
                  <c:v>124.3606138107417</c:v>
                </c:pt>
                <c:pt idx="67">
                  <c:v>124.6803069053708</c:v>
                </c:pt>
                <c:pt idx="68">
                  <c:v>125.3196930946292</c:v>
                </c:pt>
                <c:pt idx="69">
                  <c:v>125.9590792838875</c:v>
                </c:pt>
                <c:pt idx="70">
                  <c:v>126.59846547314579</c:v>
                </c:pt>
                <c:pt idx="71">
                  <c:v>127.2378516624041</c:v>
                </c:pt>
                <c:pt idx="72">
                  <c:v>127.5575447570332</c:v>
                </c:pt>
                <c:pt idx="73">
                  <c:v>127.5575447570332</c:v>
                </c:pt>
                <c:pt idx="74">
                  <c:v>127.8772378516624</c:v>
                </c:pt>
                <c:pt idx="75">
                  <c:v>128.19693094629159</c:v>
                </c:pt>
                <c:pt idx="76">
                  <c:v>128.83631713554999</c:v>
                </c:pt>
                <c:pt idx="77">
                  <c:v>129.47570332480811</c:v>
                </c:pt>
                <c:pt idx="78">
                  <c:v>129.7953964194374</c:v>
                </c:pt>
                <c:pt idx="79">
                  <c:v>130.11508951406651</c:v>
                </c:pt>
                <c:pt idx="80">
                  <c:v>130.4347826086956</c:v>
                </c:pt>
                <c:pt idx="81">
                  <c:v>130.7544757033248</c:v>
                </c:pt>
                <c:pt idx="82">
                  <c:v>131.07416879795389</c:v>
                </c:pt>
                <c:pt idx="83">
                  <c:v>131.39386189258309</c:v>
                </c:pt>
                <c:pt idx="84">
                  <c:v>131.71355498721209</c:v>
                </c:pt>
                <c:pt idx="85">
                  <c:v>132.35294117647061</c:v>
                </c:pt>
                <c:pt idx="86">
                  <c:v>132.35294117647061</c:v>
                </c:pt>
                <c:pt idx="87">
                  <c:v>132.6726342710997</c:v>
                </c:pt>
                <c:pt idx="88">
                  <c:v>132.99232736572901</c:v>
                </c:pt>
                <c:pt idx="89">
                  <c:v>133.31202046035801</c:v>
                </c:pt>
                <c:pt idx="90">
                  <c:v>133.63171355498719</c:v>
                </c:pt>
                <c:pt idx="91">
                  <c:v>133.95140664961639</c:v>
                </c:pt>
                <c:pt idx="92">
                  <c:v>134.59079283887471</c:v>
                </c:pt>
                <c:pt idx="93">
                  <c:v>134.91048593350379</c:v>
                </c:pt>
                <c:pt idx="94">
                  <c:v>135.54987212276211</c:v>
                </c:pt>
                <c:pt idx="95">
                  <c:v>135.86956521739131</c:v>
                </c:pt>
                <c:pt idx="96">
                  <c:v>136.5089514066496</c:v>
                </c:pt>
                <c:pt idx="97">
                  <c:v>137.46803069053709</c:v>
                </c:pt>
                <c:pt idx="98">
                  <c:v>138.7468030690537</c:v>
                </c:pt>
                <c:pt idx="99">
                  <c:v>139.70588235294119</c:v>
                </c:pt>
                <c:pt idx="100">
                  <c:v>140.34526854219951</c:v>
                </c:pt>
                <c:pt idx="101">
                  <c:v>141.304347826087</c:v>
                </c:pt>
                <c:pt idx="102">
                  <c:v>141.304347826087</c:v>
                </c:pt>
                <c:pt idx="103">
                  <c:v>143.86189258312021</c:v>
                </c:pt>
                <c:pt idx="104">
                  <c:v>144.5012787723785</c:v>
                </c:pt>
                <c:pt idx="105">
                  <c:v>145.7800511508951</c:v>
                </c:pt>
                <c:pt idx="106">
                  <c:v>146.7391304347826</c:v>
                </c:pt>
                <c:pt idx="107">
                  <c:v>148.0179028132992</c:v>
                </c:pt>
                <c:pt idx="108">
                  <c:v>149.61636828644501</c:v>
                </c:pt>
                <c:pt idx="109">
                  <c:v>151.2148337595907</c:v>
                </c:pt>
                <c:pt idx="110">
                  <c:v>152.81329923273651</c:v>
                </c:pt>
                <c:pt idx="111">
                  <c:v>153.77237851662409</c:v>
                </c:pt>
                <c:pt idx="112">
                  <c:v>155.37084398976981</c:v>
                </c:pt>
                <c:pt idx="113">
                  <c:v>156.64961636828639</c:v>
                </c:pt>
                <c:pt idx="114">
                  <c:v>157.60869565217399</c:v>
                </c:pt>
                <c:pt idx="115">
                  <c:v>159.52685421994869</c:v>
                </c:pt>
                <c:pt idx="116">
                  <c:v>161.7647058823529</c:v>
                </c:pt>
                <c:pt idx="117">
                  <c:v>163.04347826086951</c:v>
                </c:pt>
                <c:pt idx="118">
                  <c:v>164.64194373401531</c:v>
                </c:pt>
                <c:pt idx="119">
                  <c:v>165.92071611253201</c:v>
                </c:pt>
                <c:pt idx="120">
                  <c:v>167.19948849104861</c:v>
                </c:pt>
                <c:pt idx="121">
                  <c:v>168.15856777493599</c:v>
                </c:pt>
                <c:pt idx="122">
                  <c:v>168.79795396419431</c:v>
                </c:pt>
                <c:pt idx="123">
                  <c:v>169.43734015345271</c:v>
                </c:pt>
                <c:pt idx="124">
                  <c:v>169.7570332480818</c:v>
                </c:pt>
                <c:pt idx="125">
                  <c:v>171.03580562659829</c:v>
                </c:pt>
                <c:pt idx="126">
                  <c:v>172.63427109974421</c:v>
                </c:pt>
                <c:pt idx="127">
                  <c:v>173.27365728900199</c:v>
                </c:pt>
                <c:pt idx="128">
                  <c:v>174.55242966751919</c:v>
                </c:pt>
                <c:pt idx="129">
                  <c:v>175.5115089514066</c:v>
                </c:pt>
                <c:pt idx="130">
                  <c:v>176.79028132992329</c:v>
                </c:pt>
                <c:pt idx="131">
                  <c:v>177.74936061381069</c:v>
                </c:pt>
                <c:pt idx="132">
                  <c:v>178.3887468030691</c:v>
                </c:pt>
                <c:pt idx="133">
                  <c:v>178.70843989769821</c:v>
                </c:pt>
                <c:pt idx="134">
                  <c:v>179.02813299232739</c:v>
                </c:pt>
                <c:pt idx="135">
                  <c:v>179.3478260869565</c:v>
                </c:pt>
                <c:pt idx="136">
                  <c:v>180.30690537084399</c:v>
                </c:pt>
                <c:pt idx="137">
                  <c:v>181.2659846547314</c:v>
                </c:pt>
                <c:pt idx="138">
                  <c:v>182.22506393861889</c:v>
                </c:pt>
                <c:pt idx="139">
                  <c:v>183.18414322250641</c:v>
                </c:pt>
                <c:pt idx="140">
                  <c:v>184.14322250639381</c:v>
                </c:pt>
                <c:pt idx="141">
                  <c:v>185.1023017902813</c:v>
                </c:pt>
                <c:pt idx="142">
                  <c:v>185.74168797953959</c:v>
                </c:pt>
                <c:pt idx="143">
                  <c:v>186.70076726342711</c:v>
                </c:pt>
                <c:pt idx="144">
                  <c:v>187.6598465473146</c:v>
                </c:pt>
                <c:pt idx="145">
                  <c:v>189.5780051150895</c:v>
                </c:pt>
                <c:pt idx="146">
                  <c:v>190.53708439897699</c:v>
                </c:pt>
                <c:pt idx="147">
                  <c:v>191.81585677749359</c:v>
                </c:pt>
                <c:pt idx="148">
                  <c:v>192.455242966752</c:v>
                </c:pt>
                <c:pt idx="149">
                  <c:v>193.4143222506394</c:v>
                </c:pt>
                <c:pt idx="150">
                  <c:v>194.37340153452681</c:v>
                </c:pt>
                <c:pt idx="151">
                  <c:v>195.3324808184143</c:v>
                </c:pt>
                <c:pt idx="152">
                  <c:v>195.97186700767261</c:v>
                </c:pt>
                <c:pt idx="153">
                  <c:v>196.9309462915601</c:v>
                </c:pt>
                <c:pt idx="154">
                  <c:v>198.20971867007671</c:v>
                </c:pt>
                <c:pt idx="155">
                  <c:v>199.1687979539642</c:v>
                </c:pt>
                <c:pt idx="156">
                  <c:v>200.44757033248081</c:v>
                </c:pt>
                <c:pt idx="157">
                  <c:v>201.40664961636821</c:v>
                </c:pt>
                <c:pt idx="158">
                  <c:v>202.68542199488499</c:v>
                </c:pt>
                <c:pt idx="159">
                  <c:v>204.28388746803071</c:v>
                </c:pt>
                <c:pt idx="160">
                  <c:v>206.20204603580561</c:v>
                </c:pt>
                <c:pt idx="161">
                  <c:v>207.80051150895139</c:v>
                </c:pt>
                <c:pt idx="162">
                  <c:v>209.3989769820972</c:v>
                </c:pt>
                <c:pt idx="163">
                  <c:v>210.6777493606138</c:v>
                </c:pt>
                <c:pt idx="164">
                  <c:v>212.5959079283887</c:v>
                </c:pt>
                <c:pt idx="165">
                  <c:v>214.51406649616359</c:v>
                </c:pt>
                <c:pt idx="166">
                  <c:v>215.79283887468031</c:v>
                </c:pt>
                <c:pt idx="167">
                  <c:v>217.07161125319689</c:v>
                </c:pt>
                <c:pt idx="168">
                  <c:v>218.98976982097179</c:v>
                </c:pt>
                <c:pt idx="169">
                  <c:v>221.227621483376</c:v>
                </c:pt>
                <c:pt idx="170">
                  <c:v>223.46547314578001</c:v>
                </c:pt>
                <c:pt idx="171">
                  <c:v>225.70332480818411</c:v>
                </c:pt>
                <c:pt idx="172">
                  <c:v>228.2608695652174</c:v>
                </c:pt>
                <c:pt idx="173">
                  <c:v>230.81841432225059</c:v>
                </c:pt>
                <c:pt idx="174">
                  <c:v>233.375959079284</c:v>
                </c:pt>
                <c:pt idx="175">
                  <c:v>235.6138107416879</c:v>
                </c:pt>
                <c:pt idx="176">
                  <c:v>237.85166240409211</c:v>
                </c:pt>
                <c:pt idx="177">
                  <c:v>240.40920716112529</c:v>
                </c:pt>
                <c:pt idx="178">
                  <c:v>242.96675191815851</c:v>
                </c:pt>
                <c:pt idx="179">
                  <c:v>245.84398976982101</c:v>
                </c:pt>
                <c:pt idx="180">
                  <c:v>249.36061381074171</c:v>
                </c:pt>
                <c:pt idx="181">
                  <c:v>252.55754475703321</c:v>
                </c:pt>
                <c:pt idx="182">
                  <c:v>256.07416879795397</c:v>
                </c:pt>
                <c:pt idx="183">
                  <c:v>258.63171355498662</c:v>
                </c:pt>
                <c:pt idx="184">
                  <c:v>261.18925831202051</c:v>
                </c:pt>
                <c:pt idx="185">
                  <c:v>263.74680306905373</c:v>
                </c:pt>
                <c:pt idx="186">
                  <c:v>264.06649616368281</c:v>
                </c:pt>
                <c:pt idx="187">
                  <c:v>265.98465473145779</c:v>
                </c:pt>
                <c:pt idx="188">
                  <c:v>268.22250639386198</c:v>
                </c:pt>
                <c:pt idx="189">
                  <c:v>270.78005115089508</c:v>
                </c:pt>
                <c:pt idx="190">
                  <c:v>273.65728900255749</c:v>
                </c:pt>
                <c:pt idx="191">
                  <c:v>276.21483375959059</c:v>
                </c:pt>
                <c:pt idx="192">
                  <c:v>278.77237851662392</c:v>
                </c:pt>
                <c:pt idx="193">
                  <c:v>281.3299232736573</c:v>
                </c:pt>
                <c:pt idx="194">
                  <c:v>283.24808184143222</c:v>
                </c:pt>
                <c:pt idx="195">
                  <c:v>284.84654731457789</c:v>
                </c:pt>
                <c:pt idx="196">
                  <c:v>286.76470588235298</c:v>
                </c:pt>
                <c:pt idx="197">
                  <c:v>289.32225063938631</c:v>
                </c:pt>
                <c:pt idx="198">
                  <c:v>292.51918158567759</c:v>
                </c:pt>
                <c:pt idx="199">
                  <c:v>294.75703324808131</c:v>
                </c:pt>
                <c:pt idx="200">
                  <c:v>297.63427109974418</c:v>
                </c:pt>
                <c:pt idx="201">
                  <c:v>298.59335038363167</c:v>
                </c:pt>
                <c:pt idx="202">
                  <c:v>299.87212276214831</c:v>
                </c:pt>
                <c:pt idx="203">
                  <c:v>300.83120204603563</c:v>
                </c:pt>
                <c:pt idx="204">
                  <c:v>301.7902813299234</c:v>
                </c:pt>
                <c:pt idx="205">
                  <c:v>302.74936061381072</c:v>
                </c:pt>
                <c:pt idx="206">
                  <c:v>302.74936061381072</c:v>
                </c:pt>
                <c:pt idx="207">
                  <c:v>303.70843989769759</c:v>
                </c:pt>
                <c:pt idx="208">
                  <c:v>306.58567774936068</c:v>
                </c:pt>
                <c:pt idx="209">
                  <c:v>310.10230179028127</c:v>
                </c:pt>
                <c:pt idx="210">
                  <c:v>311.70076726342711</c:v>
                </c:pt>
                <c:pt idx="211">
                  <c:v>312.34015345268477</c:v>
                </c:pt>
                <c:pt idx="212">
                  <c:v>312.34015345268477</c:v>
                </c:pt>
                <c:pt idx="213">
                  <c:v>313.61892583120198</c:v>
                </c:pt>
                <c:pt idx="214">
                  <c:v>313.29923273657232</c:v>
                </c:pt>
                <c:pt idx="215">
                  <c:v>312.34015345268477</c:v>
                </c:pt>
                <c:pt idx="216">
                  <c:v>312.97953964194357</c:v>
                </c:pt>
                <c:pt idx="217">
                  <c:v>313.29923273657232</c:v>
                </c:pt>
                <c:pt idx="218">
                  <c:v>313.61892583120198</c:v>
                </c:pt>
                <c:pt idx="219">
                  <c:v>315.8567774936061</c:v>
                </c:pt>
                <c:pt idx="220">
                  <c:v>317.13554987212262</c:v>
                </c:pt>
                <c:pt idx="221">
                  <c:v>317.77493606138103</c:v>
                </c:pt>
                <c:pt idx="222">
                  <c:v>319.05370843989772</c:v>
                </c:pt>
                <c:pt idx="223">
                  <c:v>320.0127877237851</c:v>
                </c:pt>
                <c:pt idx="224">
                  <c:v>320.97186700767207</c:v>
                </c:pt>
                <c:pt idx="225">
                  <c:v>322.25063938618922</c:v>
                </c:pt>
                <c:pt idx="226">
                  <c:v>323.20971867007671</c:v>
                </c:pt>
                <c:pt idx="227">
                  <c:v>324.1687979539642</c:v>
                </c:pt>
                <c:pt idx="228">
                  <c:v>326.40664961636821</c:v>
                </c:pt>
                <c:pt idx="229">
                  <c:v>328.00511508951388</c:v>
                </c:pt>
                <c:pt idx="230">
                  <c:v>328.9641943734016</c:v>
                </c:pt>
                <c:pt idx="231">
                  <c:v>330.24296675191812</c:v>
                </c:pt>
                <c:pt idx="232">
                  <c:v>330.8823529411759</c:v>
                </c:pt>
                <c:pt idx="233">
                  <c:v>331.52173913043458</c:v>
                </c:pt>
                <c:pt idx="234">
                  <c:v>332.80051150895139</c:v>
                </c:pt>
                <c:pt idx="235">
                  <c:v>333.75959079283899</c:v>
                </c:pt>
                <c:pt idx="236">
                  <c:v>334.71867007672631</c:v>
                </c:pt>
                <c:pt idx="237">
                  <c:v>335.99744245524238</c:v>
                </c:pt>
                <c:pt idx="238">
                  <c:v>336.63682864450129</c:v>
                </c:pt>
                <c:pt idx="239">
                  <c:v>337.27621483375958</c:v>
                </c:pt>
                <c:pt idx="240">
                  <c:v>337.91560102301798</c:v>
                </c:pt>
                <c:pt idx="241">
                  <c:v>339.83375959079262</c:v>
                </c:pt>
                <c:pt idx="242">
                  <c:v>341.43222506393857</c:v>
                </c:pt>
                <c:pt idx="243">
                  <c:v>342.07161125319692</c:v>
                </c:pt>
                <c:pt idx="244">
                  <c:v>342.71099744245521</c:v>
                </c:pt>
                <c:pt idx="245">
                  <c:v>343.6700767263427</c:v>
                </c:pt>
                <c:pt idx="246">
                  <c:v>344.30946291560099</c:v>
                </c:pt>
                <c:pt idx="247">
                  <c:v>344.94884910485939</c:v>
                </c:pt>
                <c:pt idx="248">
                  <c:v>345.58823529411762</c:v>
                </c:pt>
                <c:pt idx="249">
                  <c:v>346.86700767263432</c:v>
                </c:pt>
                <c:pt idx="250">
                  <c:v>348.46547314577998</c:v>
                </c:pt>
                <c:pt idx="251">
                  <c:v>350.06393861892582</c:v>
                </c:pt>
                <c:pt idx="252">
                  <c:v>351.34271099744251</c:v>
                </c:pt>
                <c:pt idx="253">
                  <c:v>350.70332480818348</c:v>
                </c:pt>
                <c:pt idx="254">
                  <c:v>348.78516624040861</c:v>
                </c:pt>
                <c:pt idx="255">
                  <c:v>347.50639386189198</c:v>
                </c:pt>
                <c:pt idx="256">
                  <c:v>348.46547314577998</c:v>
                </c:pt>
                <c:pt idx="257">
                  <c:v>349.74424552429667</c:v>
                </c:pt>
                <c:pt idx="258">
                  <c:v>350.06393861892582</c:v>
                </c:pt>
                <c:pt idx="259">
                  <c:v>350.38363171355502</c:v>
                </c:pt>
                <c:pt idx="260">
                  <c:v>351.6624040920716</c:v>
                </c:pt>
                <c:pt idx="261">
                  <c:v>352.30179028132989</c:v>
                </c:pt>
                <c:pt idx="262">
                  <c:v>352.94117647058772</c:v>
                </c:pt>
                <c:pt idx="263">
                  <c:v>354.21994884910481</c:v>
                </c:pt>
                <c:pt idx="264">
                  <c:v>356.13810741687922</c:v>
                </c:pt>
                <c:pt idx="265">
                  <c:v>357.41687979539631</c:v>
                </c:pt>
                <c:pt idx="266">
                  <c:v>358.695652173913</c:v>
                </c:pt>
                <c:pt idx="267">
                  <c:v>360.29411764705861</c:v>
                </c:pt>
                <c:pt idx="268">
                  <c:v>361.25319693094627</c:v>
                </c:pt>
                <c:pt idx="269">
                  <c:v>362.85166240409211</c:v>
                </c:pt>
                <c:pt idx="270">
                  <c:v>363.81074168797949</c:v>
                </c:pt>
                <c:pt idx="271">
                  <c:v>365.40920716112532</c:v>
                </c:pt>
                <c:pt idx="272">
                  <c:v>366.68797953964201</c:v>
                </c:pt>
                <c:pt idx="273">
                  <c:v>367.64705882352939</c:v>
                </c:pt>
                <c:pt idx="274">
                  <c:v>368.92583120204603</c:v>
                </c:pt>
                <c:pt idx="275">
                  <c:v>369.56521739130432</c:v>
                </c:pt>
                <c:pt idx="276">
                  <c:v>370.84398976982101</c:v>
                </c:pt>
                <c:pt idx="277">
                  <c:v>371.4833759590785</c:v>
                </c:pt>
                <c:pt idx="278">
                  <c:v>372.44245524296667</c:v>
                </c:pt>
                <c:pt idx="279">
                  <c:v>374.68030690537063</c:v>
                </c:pt>
                <c:pt idx="280">
                  <c:v>375.6393861892584</c:v>
                </c:pt>
                <c:pt idx="281">
                  <c:v>377.23785166240401</c:v>
                </c:pt>
                <c:pt idx="282">
                  <c:v>378.83631713554962</c:v>
                </c:pt>
                <c:pt idx="283">
                  <c:v>380.43478260869563</c:v>
                </c:pt>
                <c:pt idx="284">
                  <c:v>382.03324808184141</c:v>
                </c:pt>
                <c:pt idx="285">
                  <c:v>383.3120204603581</c:v>
                </c:pt>
                <c:pt idx="286">
                  <c:v>384.59079283887462</c:v>
                </c:pt>
                <c:pt idx="287">
                  <c:v>385.86956521739131</c:v>
                </c:pt>
                <c:pt idx="288">
                  <c:v>387.46803069053698</c:v>
                </c:pt>
                <c:pt idx="289">
                  <c:v>388.74680306905373</c:v>
                </c:pt>
                <c:pt idx="290">
                  <c:v>390.66496163682899</c:v>
                </c:pt>
                <c:pt idx="291">
                  <c:v>393.54219948849101</c:v>
                </c:pt>
                <c:pt idx="292">
                  <c:v>395.46035805626542</c:v>
                </c:pt>
                <c:pt idx="293">
                  <c:v>396.73913043478251</c:v>
                </c:pt>
                <c:pt idx="294">
                  <c:v>398.0179028132992</c:v>
                </c:pt>
                <c:pt idx="295">
                  <c:v>398.0179028132992</c:v>
                </c:pt>
                <c:pt idx="296">
                  <c:v>398.97698209718658</c:v>
                </c:pt>
                <c:pt idx="297">
                  <c:v>400.89514066496162</c:v>
                </c:pt>
                <c:pt idx="298">
                  <c:v>402.49360613810722</c:v>
                </c:pt>
                <c:pt idx="299">
                  <c:v>403.77237851662392</c:v>
                </c:pt>
                <c:pt idx="300">
                  <c:v>407.60869565217382</c:v>
                </c:pt>
                <c:pt idx="301">
                  <c:v>409.20716112531971</c:v>
                </c:pt>
                <c:pt idx="302">
                  <c:v>411.12531969309453</c:v>
                </c:pt>
                <c:pt idx="303">
                  <c:v>412.08439897698162</c:v>
                </c:pt>
                <c:pt idx="304">
                  <c:v>412.72378516624019</c:v>
                </c:pt>
                <c:pt idx="305">
                  <c:v>415.28132992327312</c:v>
                </c:pt>
                <c:pt idx="306">
                  <c:v>417.19948849104861</c:v>
                </c:pt>
                <c:pt idx="307">
                  <c:v>420.71611253196892</c:v>
                </c:pt>
                <c:pt idx="308">
                  <c:v>423.59335038363167</c:v>
                </c:pt>
                <c:pt idx="309">
                  <c:v>426.47058823529392</c:v>
                </c:pt>
                <c:pt idx="310">
                  <c:v>427.42966751918152</c:v>
                </c:pt>
                <c:pt idx="311">
                  <c:v>429.02813299232668</c:v>
                </c:pt>
                <c:pt idx="312">
                  <c:v>430.62659846547251</c:v>
                </c:pt>
                <c:pt idx="313">
                  <c:v>430.94629156010222</c:v>
                </c:pt>
                <c:pt idx="314">
                  <c:v>430.94629156010222</c:v>
                </c:pt>
                <c:pt idx="315">
                  <c:v>431.90537084398909</c:v>
                </c:pt>
                <c:pt idx="316">
                  <c:v>433.50383631713549</c:v>
                </c:pt>
                <c:pt idx="317">
                  <c:v>434.78260869565219</c:v>
                </c:pt>
                <c:pt idx="318">
                  <c:v>435.42199488491042</c:v>
                </c:pt>
                <c:pt idx="319">
                  <c:v>436.70076726342711</c:v>
                </c:pt>
                <c:pt idx="320">
                  <c:v>437.97953964194357</c:v>
                </c:pt>
                <c:pt idx="321">
                  <c:v>438.61892583120198</c:v>
                </c:pt>
                <c:pt idx="322">
                  <c:v>440.53708439897702</c:v>
                </c:pt>
                <c:pt idx="323">
                  <c:v>441.81585677749348</c:v>
                </c:pt>
                <c:pt idx="324">
                  <c:v>442.13554987212262</c:v>
                </c:pt>
                <c:pt idx="325">
                  <c:v>443.09462915601023</c:v>
                </c:pt>
                <c:pt idx="326">
                  <c:v>444.69309462915601</c:v>
                </c:pt>
                <c:pt idx="327">
                  <c:v>445.6521739130435</c:v>
                </c:pt>
                <c:pt idx="328">
                  <c:v>446.61125319693099</c:v>
                </c:pt>
                <c:pt idx="329">
                  <c:v>447.89002557544751</c:v>
                </c:pt>
                <c:pt idx="330">
                  <c:v>449.16879795396409</c:v>
                </c:pt>
                <c:pt idx="331">
                  <c:v>450.12787723785169</c:v>
                </c:pt>
                <c:pt idx="332">
                  <c:v>451.08695652173901</c:v>
                </c:pt>
                <c:pt idx="333">
                  <c:v>453.00511508951388</c:v>
                </c:pt>
                <c:pt idx="334">
                  <c:v>454.28388746803063</c:v>
                </c:pt>
                <c:pt idx="335">
                  <c:v>454.92327365728841</c:v>
                </c:pt>
                <c:pt idx="336">
                  <c:v>456.52173913043458</c:v>
                </c:pt>
                <c:pt idx="337">
                  <c:v>457.48081841432219</c:v>
                </c:pt>
                <c:pt idx="338">
                  <c:v>458.12020460358059</c:v>
                </c:pt>
                <c:pt idx="339">
                  <c:v>459.71867007672631</c:v>
                </c:pt>
                <c:pt idx="340">
                  <c:v>460.99744245524232</c:v>
                </c:pt>
                <c:pt idx="341">
                  <c:v>461.31713554987192</c:v>
                </c:pt>
                <c:pt idx="342">
                  <c:v>461.95652173913032</c:v>
                </c:pt>
                <c:pt idx="343">
                  <c:v>462.91560102301798</c:v>
                </c:pt>
                <c:pt idx="344">
                  <c:v>463.55498721227622</c:v>
                </c:pt>
                <c:pt idx="345">
                  <c:v>465.47314578005103</c:v>
                </c:pt>
                <c:pt idx="346">
                  <c:v>466.75191815856721</c:v>
                </c:pt>
                <c:pt idx="347">
                  <c:v>467.71099744245521</c:v>
                </c:pt>
                <c:pt idx="348">
                  <c:v>467.71099744245521</c:v>
                </c:pt>
                <c:pt idx="349">
                  <c:v>468.98976982097179</c:v>
                </c:pt>
                <c:pt idx="350">
                  <c:v>470.26854219948842</c:v>
                </c:pt>
                <c:pt idx="351">
                  <c:v>470.58823529411751</c:v>
                </c:pt>
                <c:pt idx="352">
                  <c:v>471.54731457800449</c:v>
                </c:pt>
                <c:pt idx="353">
                  <c:v>472.82608695652158</c:v>
                </c:pt>
                <c:pt idx="354">
                  <c:v>474.42455242966741</c:v>
                </c:pt>
                <c:pt idx="355">
                  <c:v>476.3427109974424</c:v>
                </c:pt>
                <c:pt idx="356">
                  <c:v>477.30179028132989</c:v>
                </c:pt>
                <c:pt idx="357">
                  <c:v>477.62148337595909</c:v>
                </c:pt>
                <c:pt idx="358">
                  <c:v>478.90025575447561</c:v>
                </c:pt>
                <c:pt idx="359">
                  <c:v>479.8593350383631</c:v>
                </c:pt>
                <c:pt idx="360">
                  <c:v>481.13810741687911</c:v>
                </c:pt>
                <c:pt idx="361">
                  <c:v>482.41687979539631</c:v>
                </c:pt>
                <c:pt idx="362">
                  <c:v>483.37595907928358</c:v>
                </c:pt>
                <c:pt idx="363">
                  <c:v>485.29411764705861</c:v>
                </c:pt>
                <c:pt idx="364">
                  <c:v>486.25319693094622</c:v>
                </c:pt>
                <c:pt idx="365">
                  <c:v>487.21227621483382</c:v>
                </c:pt>
                <c:pt idx="366">
                  <c:v>487.851662404092</c:v>
                </c:pt>
                <c:pt idx="367">
                  <c:v>488.81074168797949</c:v>
                </c:pt>
                <c:pt idx="368">
                  <c:v>489.45012787723721</c:v>
                </c:pt>
                <c:pt idx="369">
                  <c:v>490.72890025575441</c:v>
                </c:pt>
                <c:pt idx="370">
                  <c:v>491.36828644501259</c:v>
                </c:pt>
                <c:pt idx="371">
                  <c:v>492.0076726342711</c:v>
                </c:pt>
                <c:pt idx="372">
                  <c:v>494.56521739130432</c:v>
                </c:pt>
                <c:pt idx="373">
                  <c:v>495.52429667519169</c:v>
                </c:pt>
                <c:pt idx="374">
                  <c:v>497.12276214833759</c:v>
                </c:pt>
                <c:pt idx="375">
                  <c:v>499.04092071611251</c:v>
                </c:pt>
                <c:pt idx="376">
                  <c:v>500</c:v>
                </c:pt>
                <c:pt idx="377">
                  <c:v>500.95907928388732</c:v>
                </c:pt>
                <c:pt idx="378">
                  <c:v>501.91815856777401</c:v>
                </c:pt>
                <c:pt idx="379">
                  <c:v>502.55754475703321</c:v>
                </c:pt>
                <c:pt idx="380">
                  <c:v>504.15601023017888</c:v>
                </c:pt>
                <c:pt idx="381">
                  <c:v>505.75447570332472</c:v>
                </c:pt>
                <c:pt idx="382">
                  <c:v>507.35294117647049</c:v>
                </c:pt>
                <c:pt idx="383">
                  <c:v>508.63171355498662</c:v>
                </c:pt>
                <c:pt idx="384">
                  <c:v>509.59079283887462</c:v>
                </c:pt>
                <c:pt idx="385">
                  <c:v>510.54987212276228</c:v>
                </c:pt>
                <c:pt idx="386">
                  <c:v>510.86956521739131</c:v>
                </c:pt>
                <c:pt idx="387">
                  <c:v>511.18925831202051</c:v>
                </c:pt>
                <c:pt idx="388">
                  <c:v>511.18925831202051</c:v>
                </c:pt>
                <c:pt idx="389">
                  <c:v>512.14833759590783</c:v>
                </c:pt>
                <c:pt idx="390">
                  <c:v>512.78772378516624</c:v>
                </c:pt>
                <c:pt idx="391">
                  <c:v>514.06649616368281</c:v>
                </c:pt>
                <c:pt idx="392">
                  <c:v>515.34526854219939</c:v>
                </c:pt>
                <c:pt idx="393">
                  <c:v>516.304347826087</c:v>
                </c:pt>
                <c:pt idx="394">
                  <c:v>516.94373401534517</c:v>
                </c:pt>
                <c:pt idx="395">
                  <c:v>517.26342710997437</c:v>
                </c:pt>
                <c:pt idx="396">
                  <c:v>517.90281329923266</c:v>
                </c:pt>
                <c:pt idx="397">
                  <c:v>517.90281329923266</c:v>
                </c:pt>
                <c:pt idx="398">
                  <c:v>517.90281329923266</c:v>
                </c:pt>
                <c:pt idx="399">
                  <c:v>518.54219948848981</c:v>
                </c:pt>
                <c:pt idx="400">
                  <c:v>519.82097186700764</c:v>
                </c:pt>
                <c:pt idx="401">
                  <c:v>520.46035805626605</c:v>
                </c:pt>
                <c:pt idx="402">
                  <c:v>521.73913043478251</c:v>
                </c:pt>
                <c:pt idx="403">
                  <c:v>522.37851662404103</c:v>
                </c:pt>
                <c:pt idx="404">
                  <c:v>522.69820971867</c:v>
                </c:pt>
                <c:pt idx="405">
                  <c:v>523.97698209718703</c:v>
                </c:pt>
                <c:pt idx="406">
                  <c:v>524.61636828644498</c:v>
                </c:pt>
                <c:pt idx="407">
                  <c:v>525.57544757033304</c:v>
                </c:pt>
                <c:pt idx="408">
                  <c:v>526.53452685421894</c:v>
                </c:pt>
                <c:pt idx="409">
                  <c:v>526.53452685421894</c:v>
                </c:pt>
                <c:pt idx="410">
                  <c:v>526.85421994884837</c:v>
                </c:pt>
                <c:pt idx="411">
                  <c:v>530.37084398976981</c:v>
                </c:pt>
                <c:pt idx="412">
                  <c:v>530.6905370843989</c:v>
                </c:pt>
                <c:pt idx="413">
                  <c:v>530.6905370843989</c:v>
                </c:pt>
                <c:pt idx="414">
                  <c:v>532.92838874680308</c:v>
                </c:pt>
                <c:pt idx="415">
                  <c:v>534.20716112531886</c:v>
                </c:pt>
                <c:pt idx="416">
                  <c:v>536.4450127877227</c:v>
                </c:pt>
                <c:pt idx="417">
                  <c:v>537.40409207161144</c:v>
                </c:pt>
                <c:pt idx="418">
                  <c:v>538.36317135549837</c:v>
                </c:pt>
                <c:pt idx="419">
                  <c:v>539.64194373401529</c:v>
                </c:pt>
                <c:pt idx="420">
                  <c:v>541.24040920716197</c:v>
                </c:pt>
                <c:pt idx="421">
                  <c:v>543.47826086956513</c:v>
                </c:pt>
                <c:pt idx="422">
                  <c:v>546.67519181585669</c:v>
                </c:pt>
                <c:pt idx="423">
                  <c:v>546.35549872122738</c:v>
                </c:pt>
                <c:pt idx="424">
                  <c:v>547.31457800511498</c:v>
                </c:pt>
                <c:pt idx="425">
                  <c:v>550.51150895140643</c:v>
                </c:pt>
                <c:pt idx="426">
                  <c:v>552.10997442455255</c:v>
                </c:pt>
                <c:pt idx="427">
                  <c:v>552.10997442455255</c:v>
                </c:pt>
                <c:pt idx="428">
                  <c:v>554.98721227621479</c:v>
                </c:pt>
                <c:pt idx="429">
                  <c:v>555.94629156010228</c:v>
                </c:pt>
                <c:pt idx="430">
                  <c:v>556.90537084398966</c:v>
                </c:pt>
                <c:pt idx="431">
                  <c:v>558.18414322250646</c:v>
                </c:pt>
                <c:pt idx="432">
                  <c:v>561.38107416879802</c:v>
                </c:pt>
                <c:pt idx="433">
                  <c:v>562.65984654731506</c:v>
                </c:pt>
                <c:pt idx="434">
                  <c:v>562.97953964194369</c:v>
                </c:pt>
                <c:pt idx="435">
                  <c:v>563.93861892583118</c:v>
                </c:pt>
                <c:pt idx="436">
                  <c:v>566.81585677749342</c:v>
                </c:pt>
                <c:pt idx="437">
                  <c:v>568.09462915601011</c:v>
                </c:pt>
                <c:pt idx="438">
                  <c:v>567.13554987212274</c:v>
                </c:pt>
                <c:pt idx="439">
                  <c:v>567.13554987212274</c:v>
                </c:pt>
                <c:pt idx="440">
                  <c:v>569.37340153452703</c:v>
                </c:pt>
                <c:pt idx="441">
                  <c:v>567.77493606138103</c:v>
                </c:pt>
                <c:pt idx="442">
                  <c:v>567.45524296675183</c:v>
                </c:pt>
                <c:pt idx="443">
                  <c:v>567.13554987212274</c:v>
                </c:pt>
                <c:pt idx="444">
                  <c:v>568.09462915601011</c:v>
                </c:pt>
                <c:pt idx="445">
                  <c:v>569.05370843989795</c:v>
                </c:pt>
                <c:pt idx="446">
                  <c:v>570.65217391304338</c:v>
                </c:pt>
                <c:pt idx="447">
                  <c:v>573.209718670077</c:v>
                </c:pt>
                <c:pt idx="448">
                  <c:v>573.84910485933437</c:v>
                </c:pt>
                <c:pt idx="449">
                  <c:v>574.16879795396414</c:v>
                </c:pt>
                <c:pt idx="450">
                  <c:v>575.44757033248038</c:v>
                </c:pt>
                <c:pt idx="451">
                  <c:v>577.04603580562639</c:v>
                </c:pt>
                <c:pt idx="452">
                  <c:v>578.00511508951331</c:v>
                </c:pt>
                <c:pt idx="453">
                  <c:v>579.28388746803103</c:v>
                </c:pt>
                <c:pt idx="454">
                  <c:v>580.24296675191738</c:v>
                </c:pt>
                <c:pt idx="455">
                  <c:v>581.20204603580567</c:v>
                </c:pt>
                <c:pt idx="456">
                  <c:v>583.75959079283837</c:v>
                </c:pt>
                <c:pt idx="457">
                  <c:v>586.95652173913038</c:v>
                </c:pt>
                <c:pt idx="458">
                  <c:v>587.91560102301787</c:v>
                </c:pt>
                <c:pt idx="459">
                  <c:v>585.67774936061403</c:v>
                </c:pt>
                <c:pt idx="460">
                  <c:v>584.71867007672699</c:v>
                </c:pt>
                <c:pt idx="461">
                  <c:v>585.35805626598437</c:v>
                </c:pt>
                <c:pt idx="462">
                  <c:v>587.27621483375935</c:v>
                </c:pt>
                <c:pt idx="463">
                  <c:v>589.83375959079274</c:v>
                </c:pt>
                <c:pt idx="464">
                  <c:v>591.75191815856772</c:v>
                </c:pt>
                <c:pt idx="465">
                  <c:v>591.11253196930954</c:v>
                </c:pt>
                <c:pt idx="466">
                  <c:v>591.43222506393715</c:v>
                </c:pt>
                <c:pt idx="467">
                  <c:v>593.03069053708452</c:v>
                </c:pt>
                <c:pt idx="468">
                  <c:v>595.58823529411768</c:v>
                </c:pt>
                <c:pt idx="469">
                  <c:v>596.86700767263346</c:v>
                </c:pt>
                <c:pt idx="470">
                  <c:v>598.14578005115095</c:v>
                </c:pt>
                <c:pt idx="471">
                  <c:v>599.10485933503833</c:v>
                </c:pt>
                <c:pt idx="472">
                  <c:v>601.66240409207137</c:v>
                </c:pt>
                <c:pt idx="473">
                  <c:v>603.90025575447498</c:v>
                </c:pt>
                <c:pt idx="474">
                  <c:v>604.53964194373339</c:v>
                </c:pt>
                <c:pt idx="475">
                  <c:v>604.85933503836304</c:v>
                </c:pt>
                <c:pt idx="476">
                  <c:v>606.77749360613848</c:v>
                </c:pt>
                <c:pt idx="477">
                  <c:v>609.9744245524297</c:v>
                </c:pt>
                <c:pt idx="478">
                  <c:v>612.85166240409069</c:v>
                </c:pt>
                <c:pt idx="479">
                  <c:v>612.85166240409069</c:v>
                </c:pt>
                <c:pt idx="480">
                  <c:v>612.5319693094624</c:v>
                </c:pt>
                <c:pt idx="481">
                  <c:v>615.08951406649646</c:v>
                </c:pt>
                <c:pt idx="482">
                  <c:v>617.32736572889951</c:v>
                </c:pt>
                <c:pt idx="483">
                  <c:v>619.24552429667506</c:v>
                </c:pt>
                <c:pt idx="484">
                  <c:v>618.92583120204597</c:v>
                </c:pt>
                <c:pt idx="485">
                  <c:v>619.24552429667506</c:v>
                </c:pt>
                <c:pt idx="486">
                  <c:v>623.08184143222502</c:v>
                </c:pt>
                <c:pt idx="487">
                  <c:v>626.91815856777498</c:v>
                </c:pt>
                <c:pt idx="488">
                  <c:v>635.54987212276217</c:v>
                </c:pt>
                <c:pt idx="489">
                  <c:v>636.50895140664954</c:v>
                </c:pt>
                <c:pt idx="490">
                  <c:v>633.31202046035787</c:v>
                </c:pt>
                <c:pt idx="491">
                  <c:v>633.31202046035787</c:v>
                </c:pt>
                <c:pt idx="492">
                  <c:v>637.14833759590795</c:v>
                </c:pt>
                <c:pt idx="493">
                  <c:v>637.46803069053703</c:v>
                </c:pt>
                <c:pt idx="494">
                  <c:v>638.42710997442362</c:v>
                </c:pt>
                <c:pt idx="495">
                  <c:v>641.62404092071597</c:v>
                </c:pt>
                <c:pt idx="496">
                  <c:v>643.54219948849016</c:v>
                </c:pt>
                <c:pt idx="497">
                  <c:v>645.14066496163684</c:v>
                </c:pt>
                <c:pt idx="498">
                  <c:v>648.65728900255738</c:v>
                </c:pt>
                <c:pt idx="499">
                  <c:v>651.53452685421905</c:v>
                </c:pt>
                <c:pt idx="500">
                  <c:v>648.33759590792772</c:v>
                </c:pt>
                <c:pt idx="501">
                  <c:v>645.46035805626605</c:v>
                </c:pt>
                <c:pt idx="502">
                  <c:v>645.78005115089547</c:v>
                </c:pt>
                <c:pt idx="503">
                  <c:v>649.29667519181578</c:v>
                </c:pt>
                <c:pt idx="504">
                  <c:v>650.37404092071608</c:v>
                </c:pt>
                <c:pt idx="505">
                  <c:v>652.89641943734011</c:v>
                </c:pt>
                <c:pt idx="506">
                  <c:v>656.29156010230179</c:v>
                </c:pt>
                <c:pt idx="507">
                  <c:v>658.26086956521738</c:v>
                </c:pt>
                <c:pt idx="508">
                  <c:v>660.98145780051141</c:v>
                </c:pt>
                <c:pt idx="509">
                  <c:v>662.5127877237851</c:v>
                </c:pt>
                <c:pt idx="510">
                  <c:v>663.69245524296673</c:v>
                </c:pt>
                <c:pt idx="511">
                  <c:v>663.89705882352848</c:v>
                </c:pt>
                <c:pt idx="512">
                  <c:v>666.71035805626605</c:v>
                </c:pt>
                <c:pt idx="513">
                  <c:v>668.76598465473137</c:v>
                </c:pt>
                <c:pt idx="514">
                  <c:v>674.02173913043441</c:v>
                </c:pt>
                <c:pt idx="515">
                  <c:v>675.97506393861897</c:v>
                </c:pt>
                <c:pt idx="516">
                  <c:v>678.38554987212274</c:v>
                </c:pt>
                <c:pt idx="517">
                  <c:v>679.74104859335034</c:v>
                </c:pt>
                <c:pt idx="518">
                  <c:v>682.35613810741609</c:v>
                </c:pt>
                <c:pt idx="519">
                  <c:v>684.05051150895133</c:v>
                </c:pt>
                <c:pt idx="520">
                  <c:v>687.99872122762201</c:v>
                </c:pt>
                <c:pt idx="521">
                  <c:v>695.2365728900254</c:v>
                </c:pt>
                <c:pt idx="522">
                  <c:v>700.41560102301787</c:v>
                </c:pt>
                <c:pt idx="523">
                  <c:v>699.32544757033247</c:v>
                </c:pt>
                <c:pt idx="524">
                  <c:v>699.71867007672699</c:v>
                </c:pt>
                <c:pt idx="525">
                  <c:v>693.62531969309441</c:v>
                </c:pt>
                <c:pt idx="526">
                  <c:v>681.18286445012802</c:v>
                </c:pt>
                <c:pt idx="527">
                  <c:v>675.83439897698247</c:v>
                </c:pt>
                <c:pt idx="528">
                  <c:v>677.62787723785198</c:v>
                </c:pt>
                <c:pt idx="529">
                  <c:v>680.3804347826084</c:v>
                </c:pt>
                <c:pt idx="530">
                  <c:v>679.54283887468023</c:v>
                </c:pt>
                <c:pt idx="531">
                  <c:v>680.00319693094627</c:v>
                </c:pt>
                <c:pt idx="532">
                  <c:v>680.87276214833753</c:v>
                </c:pt>
                <c:pt idx="533">
                  <c:v>686.52173913043441</c:v>
                </c:pt>
                <c:pt idx="534">
                  <c:v>686.46419437340137</c:v>
                </c:pt>
                <c:pt idx="535">
                  <c:v>688.87148337595909</c:v>
                </c:pt>
                <c:pt idx="536">
                  <c:v>690.16304347826099</c:v>
                </c:pt>
                <c:pt idx="537">
                  <c:v>692.05882352941171</c:v>
                </c:pt>
                <c:pt idx="538">
                  <c:v>694.09526854219951</c:v>
                </c:pt>
                <c:pt idx="539">
                  <c:v>694.78900255754502</c:v>
                </c:pt>
                <c:pt idx="540">
                  <c:v>695.23337595908004</c:v>
                </c:pt>
                <c:pt idx="541">
                  <c:v>695.00319693094616</c:v>
                </c:pt>
                <c:pt idx="542">
                  <c:v>695.14066496163673</c:v>
                </c:pt>
                <c:pt idx="543">
                  <c:v>694.92647058823525</c:v>
                </c:pt>
                <c:pt idx="544">
                  <c:v>694.31585677749342</c:v>
                </c:pt>
                <c:pt idx="545">
                  <c:v>694.39258312020388</c:v>
                </c:pt>
                <c:pt idx="546">
                  <c:v>695.80882352941171</c:v>
                </c:pt>
                <c:pt idx="547">
                  <c:v>697.12915601023019</c:v>
                </c:pt>
                <c:pt idx="548">
                  <c:v>698.09462915601023</c:v>
                </c:pt>
                <c:pt idx="549">
                  <c:v>700.19181585677745</c:v>
                </c:pt>
                <c:pt idx="550">
                  <c:v>701.53772378516555</c:v>
                </c:pt>
                <c:pt idx="551">
                  <c:v>704.64833759590783</c:v>
                </c:pt>
                <c:pt idx="552">
                  <c:v>706.63682864450118</c:v>
                </c:pt>
                <c:pt idx="553">
                  <c:v>709.74424552429662</c:v>
                </c:pt>
                <c:pt idx="554">
                  <c:v>713.53260869565145</c:v>
                </c:pt>
                <c:pt idx="555">
                  <c:v>716.20843989769855</c:v>
                </c:pt>
                <c:pt idx="556">
                  <c:v>718.13938618925818</c:v>
                </c:pt>
                <c:pt idx="557">
                  <c:v>718.78836317135597</c:v>
                </c:pt>
                <c:pt idx="558">
                  <c:v>720.9558823529411</c:v>
                </c:pt>
                <c:pt idx="559">
                  <c:v>723.35677749360536</c:v>
                </c:pt>
                <c:pt idx="560">
                  <c:v>725.28772378516624</c:v>
                </c:pt>
                <c:pt idx="561">
                  <c:v>725.07672634271103</c:v>
                </c:pt>
                <c:pt idx="562">
                  <c:v>725.74808184143217</c:v>
                </c:pt>
                <c:pt idx="563">
                  <c:v>725.80882352941171</c:v>
                </c:pt>
                <c:pt idx="564">
                  <c:v>727.31777493606148</c:v>
                </c:pt>
                <c:pt idx="565">
                  <c:v>730.28452685421939</c:v>
                </c:pt>
                <c:pt idx="566">
                  <c:v>732.41048593350376</c:v>
                </c:pt>
                <c:pt idx="567">
                  <c:v>732.66304347826076</c:v>
                </c:pt>
                <c:pt idx="568">
                  <c:v>730.58503836317198</c:v>
                </c:pt>
              </c:numCache>
            </c:numRef>
          </c:val>
          <c:smooth val="0"/>
          <c:extLst>
            <c:ext xmlns:c16="http://schemas.microsoft.com/office/drawing/2014/chart" uri="{C3380CC4-5D6E-409C-BE32-E72D297353CC}">
              <c16:uniqueId val="{00000000-B46A-4C28-B397-1F279A9904FC}"/>
            </c:ext>
          </c:extLst>
        </c:ser>
        <c:ser>
          <c:idx val="1"/>
          <c:order val="1"/>
          <c:tx>
            <c:strRef>
              <c:f>Sheet1!$D$14</c:f>
              <c:strCache>
                <c:ptCount val="1"/>
                <c:pt idx="0">
                  <c:v>AHETPI (1965 = 100)</c:v>
                </c:pt>
              </c:strCache>
            </c:strRef>
          </c:tx>
          <c:spPr>
            <a:ln w="47625">
              <a:solidFill>
                <a:srgbClr val="0000FF"/>
              </a:solidFill>
            </a:ln>
          </c:spPr>
          <c:marker>
            <c:symbol val="none"/>
          </c:marker>
          <c:cat>
            <c:numRef>
              <c:f>Sheet1!$A$15:$A$583</c:f>
              <c:numCache>
                <c:formatCode>yyyy\-mm\-dd</c:formatCode>
                <c:ptCount val="569"/>
                <c:pt idx="0">
                  <c:v>23743</c:v>
                </c:pt>
                <c:pt idx="1">
                  <c:v>23774</c:v>
                </c:pt>
                <c:pt idx="2">
                  <c:v>23802</c:v>
                </c:pt>
                <c:pt idx="3">
                  <c:v>23833</c:v>
                </c:pt>
                <c:pt idx="4">
                  <c:v>23863</c:v>
                </c:pt>
                <c:pt idx="5">
                  <c:v>23894</c:v>
                </c:pt>
                <c:pt idx="6">
                  <c:v>23924</c:v>
                </c:pt>
                <c:pt idx="7">
                  <c:v>23955</c:v>
                </c:pt>
                <c:pt idx="8">
                  <c:v>23986</c:v>
                </c:pt>
                <c:pt idx="9">
                  <c:v>24016</c:v>
                </c:pt>
                <c:pt idx="10">
                  <c:v>24047</c:v>
                </c:pt>
                <c:pt idx="11">
                  <c:v>24077</c:v>
                </c:pt>
                <c:pt idx="12">
                  <c:v>24108</c:v>
                </c:pt>
                <c:pt idx="13">
                  <c:v>24139</c:v>
                </c:pt>
                <c:pt idx="14">
                  <c:v>24167</c:v>
                </c:pt>
                <c:pt idx="15">
                  <c:v>24198</c:v>
                </c:pt>
                <c:pt idx="16">
                  <c:v>24228</c:v>
                </c:pt>
                <c:pt idx="17">
                  <c:v>24259</c:v>
                </c:pt>
                <c:pt idx="18">
                  <c:v>24289</c:v>
                </c:pt>
                <c:pt idx="19">
                  <c:v>24320</c:v>
                </c:pt>
                <c:pt idx="20">
                  <c:v>24351</c:v>
                </c:pt>
                <c:pt idx="21">
                  <c:v>24381</c:v>
                </c:pt>
                <c:pt idx="22">
                  <c:v>24412</c:v>
                </c:pt>
                <c:pt idx="23">
                  <c:v>24442</c:v>
                </c:pt>
                <c:pt idx="24">
                  <c:v>24473</c:v>
                </c:pt>
                <c:pt idx="25">
                  <c:v>24504</c:v>
                </c:pt>
                <c:pt idx="26">
                  <c:v>24532</c:v>
                </c:pt>
                <c:pt idx="27">
                  <c:v>24563</c:v>
                </c:pt>
                <c:pt idx="28">
                  <c:v>24593</c:v>
                </c:pt>
                <c:pt idx="29">
                  <c:v>24624</c:v>
                </c:pt>
                <c:pt idx="30">
                  <c:v>24654</c:v>
                </c:pt>
                <c:pt idx="31">
                  <c:v>24685</c:v>
                </c:pt>
                <c:pt idx="32">
                  <c:v>24716</c:v>
                </c:pt>
                <c:pt idx="33">
                  <c:v>24746</c:v>
                </c:pt>
                <c:pt idx="34">
                  <c:v>24777</c:v>
                </c:pt>
                <c:pt idx="35">
                  <c:v>24807</c:v>
                </c:pt>
                <c:pt idx="36">
                  <c:v>24838</c:v>
                </c:pt>
                <c:pt idx="37">
                  <c:v>24869</c:v>
                </c:pt>
                <c:pt idx="38">
                  <c:v>24898</c:v>
                </c:pt>
                <c:pt idx="39">
                  <c:v>24929</c:v>
                </c:pt>
                <c:pt idx="40">
                  <c:v>24959</c:v>
                </c:pt>
                <c:pt idx="41">
                  <c:v>24990</c:v>
                </c:pt>
                <c:pt idx="42">
                  <c:v>25020</c:v>
                </c:pt>
                <c:pt idx="43">
                  <c:v>25051</c:v>
                </c:pt>
                <c:pt idx="44">
                  <c:v>25082</c:v>
                </c:pt>
                <c:pt idx="45">
                  <c:v>25112</c:v>
                </c:pt>
                <c:pt idx="46">
                  <c:v>25143</c:v>
                </c:pt>
                <c:pt idx="47">
                  <c:v>25173</c:v>
                </c:pt>
                <c:pt idx="48">
                  <c:v>25204</c:v>
                </c:pt>
                <c:pt idx="49">
                  <c:v>25235</c:v>
                </c:pt>
                <c:pt idx="50">
                  <c:v>25263</c:v>
                </c:pt>
                <c:pt idx="51">
                  <c:v>25294</c:v>
                </c:pt>
                <c:pt idx="52">
                  <c:v>25324</c:v>
                </c:pt>
                <c:pt idx="53">
                  <c:v>25355</c:v>
                </c:pt>
                <c:pt idx="54">
                  <c:v>25385</c:v>
                </c:pt>
                <c:pt idx="55">
                  <c:v>25416</c:v>
                </c:pt>
                <c:pt idx="56">
                  <c:v>25447</c:v>
                </c:pt>
                <c:pt idx="57">
                  <c:v>25477</c:v>
                </c:pt>
                <c:pt idx="58">
                  <c:v>25508</c:v>
                </c:pt>
                <c:pt idx="59">
                  <c:v>25538</c:v>
                </c:pt>
                <c:pt idx="60">
                  <c:v>25569</c:v>
                </c:pt>
                <c:pt idx="61">
                  <c:v>25600</c:v>
                </c:pt>
                <c:pt idx="62">
                  <c:v>25628</c:v>
                </c:pt>
                <c:pt idx="63">
                  <c:v>25659</c:v>
                </c:pt>
                <c:pt idx="64">
                  <c:v>25689</c:v>
                </c:pt>
                <c:pt idx="65">
                  <c:v>25720</c:v>
                </c:pt>
                <c:pt idx="66">
                  <c:v>25750</c:v>
                </c:pt>
                <c:pt idx="67">
                  <c:v>25781</c:v>
                </c:pt>
                <c:pt idx="68">
                  <c:v>25812</c:v>
                </c:pt>
                <c:pt idx="69">
                  <c:v>25842</c:v>
                </c:pt>
                <c:pt idx="70">
                  <c:v>25873</c:v>
                </c:pt>
                <c:pt idx="71">
                  <c:v>25903</c:v>
                </c:pt>
                <c:pt idx="72">
                  <c:v>25934</c:v>
                </c:pt>
                <c:pt idx="73">
                  <c:v>25965</c:v>
                </c:pt>
                <c:pt idx="74">
                  <c:v>25993</c:v>
                </c:pt>
                <c:pt idx="75">
                  <c:v>26024</c:v>
                </c:pt>
                <c:pt idx="76">
                  <c:v>26054</c:v>
                </c:pt>
                <c:pt idx="77">
                  <c:v>26085</c:v>
                </c:pt>
                <c:pt idx="78">
                  <c:v>26115</c:v>
                </c:pt>
                <c:pt idx="79">
                  <c:v>26146</c:v>
                </c:pt>
                <c:pt idx="80">
                  <c:v>26177</c:v>
                </c:pt>
                <c:pt idx="81">
                  <c:v>26207</c:v>
                </c:pt>
                <c:pt idx="82">
                  <c:v>26238</c:v>
                </c:pt>
                <c:pt idx="83">
                  <c:v>26268</c:v>
                </c:pt>
                <c:pt idx="84">
                  <c:v>26299</c:v>
                </c:pt>
                <c:pt idx="85">
                  <c:v>26330</c:v>
                </c:pt>
                <c:pt idx="86">
                  <c:v>26359</c:v>
                </c:pt>
                <c:pt idx="87">
                  <c:v>26390</c:v>
                </c:pt>
                <c:pt idx="88">
                  <c:v>26420</c:v>
                </c:pt>
                <c:pt idx="89">
                  <c:v>26451</c:v>
                </c:pt>
                <c:pt idx="90">
                  <c:v>26481</c:v>
                </c:pt>
                <c:pt idx="91">
                  <c:v>26512</c:v>
                </c:pt>
                <c:pt idx="92">
                  <c:v>26543</c:v>
                </c:pt>
                <c:pt idx="93">
                  <c:v>26573</c:v>
                </c:pt>
                <c:pt idx="94">
                  <c:v>26604</c:v>
                </c:pt>
                <c:pt idx="95">
                  <c:v>26634</c:v>
                </c:pt>
                <c:pt idx="96">
                  <c:v>26665</c:v>
                </c:pt>
                <c:pt idx="97">
                  <c:v>26696</c:v>
                </c:pt>
                <c:pt idx="98">
                  <c:v>26724</c:v>
                </c:pt>
                <c:pt idx="99">
                  <c:v>26755</c:v>
                </c:pt>
                <c:pt idx="100">
                  <c:v>26785</c:v>
                </c:pt>
                <c:pt idx="101">
                  <c:v>26816</c:v>
                </c:pt>
                <c:pt idx="102">
                  <c:v>26846</c:v>
                </c:pt>
                <c:pt idx="103">
                  <c:v>26877</c:v>
                </c:pt>
                <c:pt idx="104">
                  <c:v>26908</c:v>
                </c:pt>
                <c:pt idx="105">
                  <c:v>26938</c:v>
                </c:pt>
                <c:pt idx="106">
                  <c:v>26969</c:v>
                </c:pt>
                <c:pt idx="107">
                  <c:v>26999</c:v>
                </c:pt>
                <c:pt idx="108">
                  <c:v>27030</c:v>
                </c:pt>
                <c:pt idx="109">
                  <c:v>27061</c:v>
                </c:pt>
                <c:pt idx="110">
                  <c:v>27089</c:v>
                </c:pt>
                <c:pt idx="111">
                  <c:v>27120</c:v>
                </c:pt>
                <c:pt idx="112">
                  <c:v>27150</c:v>
                </c:pt>
                <c:pt idx="113">
                  <c:v>27181</c:v>
                </c:pt>
                <c:pt idx="114">
                  <c:v>27211</c:v>
                </c:pt>
                <c:pt idx="115">
                  <c:v>27242</c:v>
                </c:pt>
                <c:pt idx="116">
                  <c:v>27273</c:v>
                </c:pt>
                <c:pt idx="117">
                  <c:v>27303</c:v>
                </c:pt>
                <c:pt idx="118">
                  <c:v>27334</c:v>
                </c:pt>
                <c:pt idx="119">
                  <c:v>27364</c:v>
                </c:pt>
                <c:pt idx="120">
                  <c:v>27395</c:v>
                </c:pt>
                <c:pt idx="121">
                  <c:v>27426</c:v>
                </c:pt>
                <c:pt idx="122">
                  <c:v>27454</c:v>
                </c:pt>
                <c:pt idx="123">
                  <c:v>27485</c:v>
                </c:pt>
                <c:pt idx="124">
                  <c:v>27515</c:v>
                </c:pt>
                <c:pt idx="125">
                  <c:v>27546</c:v>
                </c:pt>
                <c:pt idx="126">
                  <c:v>27576</c:v>
                </c:pt>
                <c:pt idx="127">
                  <c:v>27607</c:v>
                </c:pt>
                <c:pt idx="128">
                  <c:v>27638</c:v>
                </c:pt>
                <c:pt idx="129">
                  <c:v>27668</c:v>
                </c:pt>
                <c:pt idx="130">
                  <c:v>27699</c:v>
                </c:pt>
                <c:pt idx="131">
                  <c:v>27729</c:v>
                </c:pt>
                <c:pt idx="132">
                  <c:v>27760</c:v>
                </c:pt>
                <c:pt idx="133">
                  <c:v>27791</c:v>
                </c:pt>
                <c:pt idx="134">
                  <c:v>27820</c:v>
                </c:pt>
                <c:pt idx="135">
                  <c:v>27851</c:v>
                </c:pt>
                <c:pt idx="136">
                  <c:v>27881</c:v>
                </c:pt>
                <c:pt idx="137">
                  <c:v>27912</c:v>
                </c:pt>
                <c:pt idx="138">
                  <c:v>27942</c:v>
                </c:pt>
                <c:pt idx="139">
                  <c:v>27973</c:v>
                </c:pt>
                <c:pt idx="140">
                  <c:v>28004</c:v>
                </c:pt>
                <c:pt idx="141">
                  <c:v>28034</c:v>
                </c:pt>
                <c:pt idx="142">
                  <c:v>28065</c:v>
                </c:pt>
                <c:pt idx="143">
                  <c:v>28095</c:v>
                </c:pt>
                <c:pt idx="144">
                  <c:v>28126</c:v>
                </c:pt>
                <c:pt idx="145">
                  <c:v>28157</c:v>
                </c:pt>
                <c:pt idx="146">
                  <c:v>28185</c:v>
                </c:pt>
                <c:pt idx="147">
                  <c:v>28216</c:v>
                </c:pt>
                <c:pt idx="148">
                  <c:v>28246</c:v>
                </c:pt>
                <c:pt idx="149">
                  <c:v>28277</c:v>
                </c:pt>
                <c:pt idx="150">
                  <c:v>28307</c:v>
                </c:pt>
                <c:pt idx="151">
                  <c:v>28338</c:v>
                </c:pt>
                <c:pt idx="152">
                  <c:v>28369</c:v>
                </c:pt>
                <c:pt idx="153">
                  <c:v>28399</c:v>
                </c:pt>
                <c:pt idx="154">
                  <c:v>28430</c:v>
                </c:pt>
                <c:pt idx="155">
                  <c:v>28460</c:v>
                </c:pt>
                <c:pt idx="156">
                  <c:v>28491</c:v>
                </c:pt>
                <c:pt idx="157">
                  <c:v>28522</c:v>
                </c:pt>
                <c:pt idx="158">
                  <c:v>28550</c:v>
                </c:pt>
                <c:pt idx="159">
                  <c:v>28581</c:v>
                </c:pt>
                <c:pt idx="160">
                  <c:v>28611</c:v>
                </c:pt>
                <c:pt idx="161">
                  <c:v>28642</c:v>
                </c:pt>
                <c:pt idx="162">
                  <c:v>28672</c:v>
                </c:pt>
                <c:pt idx="163">
                  <c:v>28703</c:v>
                </c:pt>
                <c:pt idx="164">
                  <c:v>28734</c:v>
                </c:pt>
                <c:pt idx="165">
                  <c:v>28764</c:v>
                </c:pt>
                <c:pt idx="166">
                  <c:v>28795</c:v>
                </c:pt>
                <c:pt idx="167">
                  <c:v>28825</c:v>
                </c:pt>
                <c:pt idx="168">
                  <c:v>28856</c:v>
                </c:pt>
                <c:pt idx="169">
                  <c:v>28887</c:v>
                </c:pt>
                <c:pt idx="170">
                  <c:v>28915</c:v>
                </c:pt>
                <c:pt idx="171">
                  <c:v>28946</c:v>
                </c:pt>
                <c:pt idx="172">
                  <c:v>28976</c:v>
                </c:pt>
                <c:pt idx="173">
                  <c:v>29007</c:v>
                </c:pt>
                <c:pt idx="174">
                  <c:v>29037</c:v>
                </c:pt>
                <c:pt idx="175">
                  <c:v>29068</c:v>
                </c:pt>
                <c:pt idx="176">
                  <c:v>29099</c:v>
                </c:pt>
                <c:pt idx="177">
                  <c:v>29129</c:v>
                </c:pt>
                <c:pt idx="178">
                  <c:v>29160</c:v>
                </c:pt>
                <c:pt idx="179">
                  <c:v>29190</c:v>
                </c:pt>
                <c:pt idx="180">
                  <c:v>29221</c:v>
                </c:pt>
                <c:pt idx="181">
                  <c:v>29252</c:v>
                </c:pt>
                <c:pt idx="182">
                  <c:v>29281</c:v>
                </c:pt>
                <c:pt idx="183">
                  <c:v>29312</c:v>
                </c:pt>
                <c:pt idx="184">
                  <c:v>29342</c:v>
                </c:pt>
                <c:pt idx="185">
                  <c:v>29373</c:v>
                </c:pt>
                <c:pt idx="186">
                  <c:v>29403</c:v>
                </c:pt>
                <c:pt idx="187">
                  <c:v>29434</c:v>
                </c:pt>
                <c:pt idx="188">
                  <c:v>29465</c:v>
                </c:pt>
                <c:pt idx="189">
                  <c:v>29495</c:v>
                </c:pt>
                <c:pt idx="190">
                  <c:v>29526</c:v>
                </c:pt>
                <c:pt idx="191">
                  <c:v>29556</c:v>
                </c:pt>
                <c:pt idx="192">
                  <c:v>29587</c:v>
                </c:pt>
                <c:pt idx="193">
                  <c:v>29618</c:v>
                </c:pt>
                <c:pt idx="194">
                  <c:v>29646</c:v>
                </c:pt>
                <c:pt idx="195">
                  <c:v>29677</c:v>
                </c:pt>
                <c:pt idx="196">
                  <c:v>29707</c:v>
                </c:pt>
                <c:pt idx="197">
                  <c:v>29738</c:v>
                </c:pt>
                <c:pt idx="198">
                  <c:v>29768</c:v>
                </c:pt>
                <c:pt idx="199">
                  <c:v>29799</c:v>
                </c:pt>
                <c:pt idx="200">
                  <c:v>29830</c:v>
                </c:pt>
                <c:pt idx="201">
                  <c:v>29860</c:v>
                </c:pt>
                <c:pt idx="202">
                  <c:v>29891</c:v>
                </c:pt>
                <c:pt idx="203">
                  <c:v>29921</c:v>
                </c:pt>
                <c:pt idx="204">
                  <c:v>29952</c:v>
                </c:pt>
                <c:pt idx="205">
                  <c:v>29983</c:v>
                </c:pt>
                <c:pt idx="206">
                  <c:v>30011</c:v>
                </c:pt>
                <c:pt idx="207">
                  <c:v>30042</c:v>
                </c:pt>
                <c:pt idx="208">
                  <c:v>30072</c:v>
                </c:pt>
                <c:pt idx="209">
                  <c:v>30103</c:v>
                </c:pt>
                <c:pt idx="210">
                  <c:v>30133</c:v>
                </c:pt>
                <c:pt idx="211">
                  <c:v>30164</c:v>
                </c:pt>
                <c:pt idx="212">
                  <c:v>30195</c:v>
                </c:pt>
                <c:pt idx="213">
                  <c:v>30225</c:v>
                </c:pt>
                <c:pt idx="214">
                  <c:v>30256</c:v>
                </c:pt>
                <c:pt idx="215">
                  <c:v>30286</c:v>
                </c:pt>
                <c:pt idx="216">
                  <c:v>30317</c:v>
                </c:pt>
                <c:pt idx="217">
                  <c:v>30348</c:v>
                </c:pt>
                <c:pt idx="218">
                  <c:v>30376</c:v>
                </c:pt>
                <c:pt idx="219">
                  <c:v>30407</c:v>
                </c:pt>
                <c:pt idx="220">
                  <c:v>30437</c:v>
                </c:pt>
                <c:pt idx="221">
                  <c:v>30468</c:v>
                </c:pt>
                <c:pt idx="222">
                  <c:v>30498</c:v>
                </c:pt>
                <c:pt idx="223">
                  <c:v>30529</c:v>
                </c:pt>
                <c:pt idx="224">
                  <c:v>30560</c:v>
                </c:pt>
                <c:pt idx="225">
                  <c:v>30590</c:v>
                </c:pt>
                <c:pt idx="226">
                  <c:v>30621</c:v>
                </c:pt>
                <c:pt idx="227">
                  <c:v>30651</c:v>
                </c:pt>
                <c:pt idx="228">
                  <c:v>30682</c:v>
                </c:pt>
                <c:pt idx="229">
                  <c:v>30713</c:v>
                </c:pt>
                <c:pt idx="230">
                  <c:v>30742</c:v>
                </c:pt>
                <c:pt idx="231">
                  <c:v>30773</c:v>
                </c:pt>
                <c:pt idx="232">
                  <c:v>30803</c:v>
                </c:pt>
                <c:pt idx="233">
                  <c:v>30834</c:v>
                </c:pt>
                <c:pt idx="234">
                  <c:v>30864</c:v>
                </c:pt>
                <c:pt idx="235">
                  <c:v>30895</c:v>
                </c:pt>
                <c:pt idx="236">
                  <c:v>30926</c:v>
                </c:pt>
                <c:pt idx="237">
                  <c:v>30956</c:v>
                </c:pt>
                <c:pt idx="238">
                  <c:v>30987</c:v>
                </c:pt>
                <c:pt idx="239">
                  <c:v>31017</c:v>
                </c:pt>
                <c:pt idx="240">
                  <c:v>31048</c:v>
                </c:pt>
                <c:pt idx="241">
                  <c:v>31079</c:v>
                </c:pt>
                <c:pt idx="242">
                  <c:v>31107</c:v>
                </c:pt>
                <c:pt idx="243">
                  <c:v>31138</c:v>
                </c:pt>
                <c:pt idx="244">
                  <c:v>31168</c:v>
                </c:pt>
                <c:pt idx="245">
                  <c:v>31199</c:v>
                </c:pt>
                <c:pt idx="246">
                  <c:v>31229</c:v>
                </c:pt>
                <c:pt idx="247">
                  <c:v>31260</c:v>
                </c:pt>
                <c:pt idx="248">
                  <c:v>31291</c:v>
                </c:pt>
                <c:pt idx="249">
                  <c:v>31321</c:v>
                </c:pt>
                <c:pt idx="250">
                  <c:v>31352</c:v>
                </c:pt>
                <c:pt idx="251">
                  <c:v>31382</c:v>
                </c:pt>
                <c:pt idx="252">
                  <c:v>31413</c:v>
                </c:pt>
                <c:pt idx="253">
                  <c:v>31444</c:v>
                </c:pt>
                <c:pt idx="254">
                  <c:v>31472</c:v>
                </c:pt>
                <c:pt idx="255">
                  <c:v>31503</c:v>
                </c:pt>
                <c:pt idx="256">
                  <c:v>31533</c:v>
                </c:pt>
                <c:pt idx="257">
                  <c:v>31564</c:v>
                </c:pt>
                <c:pt idx="258">
                  <c:v>31594</c:v>
                </c:pt>
                <c:pt idx="259">
                  <c:v>31625</c:v>
                </c:pt>
                <c:pt idx="260">
                  <c:v>31656</c:v>
                </c:pt>
                <c:pt idx="261">
                  <c:v>31686</c:v>
                </c:pt>
                <c:pt idx="262">
                  <c:v>31717</c:v>
                </c:pt>
                <c:pt idx="263">
                  <c:v>31747</c:v>
                </c:pt>
                <c:pt idx="264">
                  <c:v>31778</c:v>
                </c:pt>
                <c:pt idx="265">
                  <c:v>31809</c:v>
                </c:pt>
                <c:pt idx="266">
                  <c:v>31837</c:v>
                </c:pt>
                <c:pt idx="267">
                  <c:v>31868</c:v>
                </c:pt>
                <c:pt idx="268">
                  <c:v>31898</c:v>
                </c:pt>
                <c:pt idx="269">
                  <c:v>31929</c:v>
                </c:pt>
                <c:pt idx="270">
                  <c:v>31959</c:v>
                </c:pt>
                <c:pt idx="271">
                  <c:v>31990</c:v>
                </c:pt>
                <c:pt idx="272">
                  <c:v>32021</c:v>
                </c:pt>
                <c:pt idx="273">
                  <c:v>32051</c:v>
                </c:pt>
                <c:pt idx="274">
                  <c:v>32082</c:v>
                </c:pt>
                <c:pt idx="275">
                  <c:v>32112</c:v>
                </c:pt>
                <c:pt idx="276">
                  <c:v>32143</c:v>
                </c:pt>
                <c:pt idx="277">
                  <c:v>32174</c:v>
                </c:pt>
                <c:pt idx="278">
                  <c:v>32203</c:v>
                </c:pt>
                <c:pt idx="279">
                  <c:v>32234</c:v>
                </c:pt>
                <c:pt idx="280">
                  <c:v>32264</c:v>
                </c:pt>
                <c:pt idx="281">
                  <c:v>32295</c:v>
                </c:pt>
                <c:pt idx="282">
                  <c:v>32325</c:v>
                </c:pt>
                <c:pt idx="283">
                  <c:v>32356</c:v>
                </c:pt>
                <c:pt idx="284">
                  <c:v>32387</c:v>
                </c:pt>
                <c:pt idx="285">
                  <c:v>32417</c:v>
                </c:pt>
                <c:pt idx="286">
                  <c:v>32448</c:v>
                </c:pt>
                <c:pt idx="287">
                  <c:v>32478</c:v>
                </c:pt>
                <c:pt idx="288">
                  <c:v>32509</c:v>
                </c:pt>
                <c:pt idx="289">
                  <c:v>32540</c:v>
                </c:pt>
                <c:pt idx="290">
                  <c:v>32568</c:v>
                </c:pt>
                <c:pt idx="291">
                  <c:v>32599</c:v>
                </c:pt>
                <c:pt idx="292">
                  <c:v>32629</c:v>
                </c:pt>
                <c:pt idx="293">
                  <c:v>32660</c:v>
                </c:pt>
                <c:pt idx="294">
                  <c:v>32690</c:v>
                </c:pt>
                <c:pt idx="295">
                  <c:v>32721</c:v>
                </c:pt>
                <c:pt idx="296">
                  <c:v>32752</c:v>
                </c:pt>
                <c:pt idx="297">
                  <c:v>32782</c:v>
                </c:pt>
                <c:pt idx="298">
                  <c:v>32813</c:v>
                </c:pt>
                <c:pt idx="299">
                  <c:v>32843</c:v>
                </c:pt>
                <c:pt idx="300">
                  <c:v>32874</c:v>
                </c:pt>
                <c:pt idx="301">
                  <c:v>32905</c:v>
                </c:pt>
                <c:pt idx="302">
                  <c:v>32933</c:v>
                </c:pt>
                <c:pt idx="303">
                  <c:v>32964</c:v>
                </c:pt>
                <c:pt idx="304">
                  <c:v>32994</c:v>
                </c:pt>
                <c:pt idx="305">
                  <c:v>33025</c:v>
                </c:pt>
                <c:pt idx="306">
                  <c:v>33055</c:v>
                </c:pt>
                <c:pt idx="307">
                  <c:v>33086</c:v>
                </c:pt>
                <c:pt idx="308">
                  <c:v>33117</c:v>
                </c:pt>
                <c:pt idx="309">
                  <c:v>33147</c:v>
                </c:pt>
                <c:pt idx="310">
                  <c:v>33178</c:v>
                </c:pt>
                <c:pt idx="311">
                  <c:v>33208</c:v>
                </c:pt>
                <c:pt idx="312">
                  <c:v>33239</c:v>
                </c:pt>
                <c:pt idx="313">
                  <c:v>33270</c:v>
                </c:pt>
                <c:pt idx="314">
                  <c:v>33298</c:v>
                </c:pt>
                <c:pt idx="315">
                  <c:v>33329</c:v>
                </c:pt>
                <c:pt idx="316">
                  <c:v>33359</c:v>
                </c:pt>
                <c:pt idx="317">
                  <c:v>33390</c:v>
                </c:pt>
                <c:pt idx="318">
                  <c:v>33420</c:v>
                </c:pt>
                <c:pt idx="319">
                  <c:v>33451</c:v>
                </c:pt>
                <c:pt idx="320">
                  <c:v>33482</c:v>
                </c:pt>
                <c:pt idx="321">
                  <c:v>33512</c:v>
                </c:pt>
                <c:pt idx="322">
                  <c:v>33543</c:v>
                </c:pt>
                <c:pt idx="323">
                  <c:v>33573</c:v>
                </c:pt>
                <c:pt idx="324">
                  <c:v>33604</c:v>
                </c:pt>
                <c:pt idx="325">
                  <c:v>33635</c:v>
                </c:pt>
                <c:pt idx="326">
                  <c:v>33664</c:v>
                </c:pt>
                <c:pt idx="327">
                  <c:v>33695</c:v>
                </c:pt>
                <c:pt idx="328">
                  <c:v>33725</c:v>
                </c:pt>
                <c:pt idx="329">
                  <c:v>33756</c:v>
                </c:pt>
                <c:pt idx="330">
                  <c:v>33786</c:v>
                </c:pt>
                <c:pt idx="331">
                  <c:v>33817</c:v>
                </c:pt>
                <c:pt idx="332">
                  <c:v>33848</c:v>
                </c:pt>
                <c:pt idx="333">
                  <c:v>33878</c:v>
                </c:pt>
                <c:pt idx="334">
                  <c:v>33909</c:v>
                </c:pt>
                <c:pt idx="335">
                  <c:v>33939</c:v>
                </c:pt>
                <c:pt idx="336">
                  <c:v>33970</c:v>
                </c:pt>
                <c:pt idx="337">
                  <c:v>34001</c:v>
                </c:pt>
                <c:pt idx="338">
                  <c:v>34029</c:v>
                </c:pt>
                <c:pt idx="339">
                  <c:v>34060</c:v>
                </c:pt>
                <c:pt idx="340">
                  <c:v>34090</c:v>
                </c:pt>
                <c:pt idx="341">
                  <c:v>34121</c:v>
                </c:pt>
                <c:pt idx="342">
                  <c:v>34151</c:v>
                </c:pt>
                <c:pt idx="343">
                  <c:v>34182</c:v>
                </c:pt>
                <c:pt idx="344">
                  <c:v>34213</c:v>
                </c:pt>
                <c:pt idx="345">
                  <c:v>34243</c:v>
                </c:pt>
                <c:pt idx="346">
                  <c:v>34274</c:v>
                </c:pt>
                <c:pt idx="347">
                  <c:v>34304</c:v>
                </c:pt>
                <c:pt idx="348">
                  <c:v>34335</c:v>
                </c:pt>
                <c:pt idx="349">
                  <c:v>34366</c:v>
                </c:pt>
                <c:pt idx="350">
                  <c:v>34394</c:v>
                </c:pt>
                <c:pt idx="351">
                  <c:v>34425</c:v>
                </c:pt>
                <c:pt idx="352">
                  <c:v>34455</c:v>
                </c:pt>
                <c:pt idx="353">
                  <c:v>34486</c:v>
                </c:pt>
                <c:pt idx="354">
                  <c:v>34516</c:v>
                </c:pt>
                <c:pt idx="355">
                  <c:v>34547</c:v>
                </c:pt>
                <c:pt idx="356">
                  <c:v>34578</c:v>
                </c:pt>
                <c:pt idx="357">
                  <c:v>34608</c:v>
                </c:pt>
                <c:pt idx="358">
                  <c:v>34639</c:v>
                </c:pt>
                <c:pt idx="359">
                  <c:v>34669</c:v>
                </c:pt>
                <c:pt idx="360">
                  <c:v>34700</c:v>
                </c:pt>
                <c:pt idx="361">
                  <c:v>34731</c:v>
                </c:pt>
                <c:pt idx="362">
                  <c:v>34759</c:v>
                </c:pt>
                <c:pt idx="363">
                  <c:v>34790</c:v>
                </c:pt>
                <c:pt idx="364">
                  <c:v>34820</c:v>
                </c:pt>
                <c:pt idx="365">
                  <c:v>34851</c:v>
                </c:pt>
                <c:pt idx="366">
                  <c:v>34881</c:v>
                </c:pt>
                <c:pt idx="367">
                  <c:v>34912</c:v>
                </c:pt>
                <c:pt idx="368">
                  <c:v>34943</c:v>
                </c:pt>
                <c:pt idx="369">
                  <c:v>34973</c:v>
                </c:pt>
                <c:pt idx="370">
                  <c:v>35004</c:v>
                </c:pt>
                <c:pt idx="371">
                  <c:v>35034</c:v>
                </c:pt>
                <c:pt idx="372">
                  <c:v>35065</c:v>
                </c:pt>
                <c:pt idx="373">
                  <c:v>35096</c:v>
                </c:pt>
                <c:pt idx="374">
                  <c:v>35125</c:v>
                </c:pt>
                <c:pt idx="375">
                  <c:v>35156</c:v>
                </c:pt>
                <c:pt idx="376">
                  <c:v>35186</c:v>
                </c:pt>
                <c:pt idx="377">
                  <c:v>35217</c:v>
                </c:pt>
                <c:pt idx="378">
                  <c:v>35247</c:v>
                </c:pt>
                <c:pt idx="379">
                  <c:v>35278</c:v>
                </c:pt>
                <c:pt idx="380">
                  <c:v>35309</c:v>
                </c:pt>
                <c:pt idx="381">
                  <c:v>35339</c:v>
                </c:pt>
                <c:pt idx="382">
                  <c:v>35370</c:v>
                </c:pt>
                <c:pt idx="383">
                  <c:v>35400</c:v>
                </c:pt>
                <c:pt idx="384">
                  <c:v>35431</c:v>
                </c:pt>
                <c:pt idx="385">
                  <c:v>35462</c:v>
                </c:pt>
                <c:pt idx="386">
                  <c:v>35490</c:v>
                </c:pt>
                <c:pt idx="387">
                  <c:v>35521</c:v>
                </c:pt>
                <c:pt idx="388">
                  <c:v>35551</c:v>
                </c:pt>
                <c:pt idx="389">
                  <c:v>35582</c:v>
                </c:pt>
                <c:pt idx="390">
                  <c:v>35612</c:v>
                </c:pt>
                <c:pt idx="391">
                  <c:v>35643</c:v>
                </c:pt>
                <c:pt idx="392">
                  <c:v>35674</c:v>
                </c:pt>
                <c:pt idx="393">
                  <c:v>35704</c:v>
                </c:pt>
                <c:pt idx="394">
                  <c:v>35735</c:v>
                </c:pt>
                <c:pt idx="395">
                  <c:v>35765</c:v>
                </c:pt>
                <c:pt idx="396">
                  <c:v>35796</c:v>
                </c:pt>
                <c:pt idx="397">
                  <c:v>35827</c:v>
                </c:pt>
                <c:pt idx="398">
                  <c:v>35855</c:v>
                </c:pt>
                <c:pt idx="399">
                  <c:v>35886</c:v>
                </c:pt>
                <c:pt idx="400">
                  <c:v>35916</c:v>
                </c:pt>
                <c:pt idx="401">
                  <c:v>35947</c:v>
                </c:pt>
                <c:pt idx="402">
                  <c:v>35977</c:v>
                </c:pt>
                <c:pt idx="403">
                  <c:v>36008</c:v>
                </c:pt>
                <c:pt idx="404">
                  <c:v>36039</c:v>
                </c:pt>
                <c:pt idx="405">
                  <c:v>36069</c:v>
                </c:pt>
                <c:pt idx="406">
                  <c:v>36100</c:v>
                </c:pt>
                <c:pt idx="407">
                  <c:v>36130</c:v>
                </c:pt>
                <c:pt idx="408">
                  <c:v>36161</c:v>
                </c:pt>
                <c:pt idx="409">
                  <c:v>36192</c:v>
                </c:pt>
                <c:pt idx="410">
                  <c:v>36220</c:v>
                </c:pt>
                <c:pt idx="411">
                  <c:v>36251</c:v>
                </c:pt>
                <c:pt idx="412">
                  <c:v>36281</c:v>
                </c:pt>
                <c:pt idx="413">
                  <c:v>36312</c:v>
                </c:pt>
                <c:pt idx="414">
                  <c:v>36342</c:v>
                </c:pt>
                <c:pt idx="415">
                  <c:v>36373</c:v>
                </c:pt>
                <c:pt idx="416">
                  <c:v>36404</c:v>
                </c:pt>
                <c:pt idx="417">
                  <c:v>36434</c:v>
                </c:pt>
                <c:pt idx="418">
                  <c:v>36465</c:v>
                </c:pt>
                <c:pt idx="419">
                  <c:v>36495</c:v>
                </c:pt>
                <c:pt idx="420">
                  <c:v>36526</c:v>
                </c:pt>
                <c:pt idx="421">
                  <c:v>36557</c:v>
                </c:pt>
                <c:pt idx="422">
                  <c:v>36586</c:v>
                </c:pt>
                <c:pt idx="423">
                  <c:v>36617</c:v>
                </c:pt>
                <c:pt idx="424">
                  <c:v>36647</c:v>
                </c:pt>
                <c:pt idx="425">
                  <c:v>36678</c:v>
                </c:pt>
                <c:pt idx="426">
                  <c:v>36708</c:v>
                </c:pt>
                <c:pt idx="427">
                  <c:v>36739</c:v>
                </c:pt>
                <c:pt idx="428">
                  <c:v>36770</c:v>
                </c:pt>
                <c:pt idx="429">
                  <c:v>36800</c:v>
                </c:pt>
                <c:pt idx="430">
                  <c:v>36831</c:v>
                </c:pt>
                <c:pt idx="431">
                  <c:v>36861</c:v>
                </c:pt>
                <c:pt idx="432">
                  <c:v>36892</c:v>
                </c:pt>
                <c:pt idx="433">
                  <c:v>36923</c:v>
                </c:pt>
                <c:pt idx="434">
                  <c:v>36951</c:v>
                </c:pt>
                <c:pt idx="435">
                  <c:v>36982</c:v>
                </c:pt>
                <c:pt idx="436">
                  <c:v>37012</c:v>
                </c:pt>
                <c:pt idx="437">
                  <c:v>37043</c:v>
                </c:pt>
                <c:pt idx="438">
                  <c:v>37073</c:v>
                </c:pt>
                <c:pt idx="439">
                  <c:v>37104</c:v>
                </c:pt>
                <c:pt idx="440">
                  <c:v>37135</c:v>
                </c:pt>
                <c:pt idx="441">
                  <c:v>37165</c:v>
                </c:pt>
                <c:pt idx="442">
                  <c:v>37196</c:v>
                </c:pt>
                <c:pt idx="443">
                  <c:v>37226</c:v>
                </c:pt>
                <c:pt idx="444">
                  <c:v>37257</c:v>
                </c:pt>
                <c:pt idx="445">
                  <c:v>37288</c:v>
                </c:pt>
                <c:pt idx="446">
                  <c:v>37316</c:v>
                </c:pt>
                <c:pt idx="447">
                  <c:v>37347</c:v>
                </c:pt>
                <c:pt idx="448">
                  <c:v>37377</c:v>
                </c:pt>
                <c:pt idx="449">
                  <c:v>37408</c:v>
                </c:pt>
                <c:pt idx="450">
                  <c:v>37438</c:v>
                </c:pt>
                <c:pt idx="451">
                  <c:v>37469</c:v>
                </c:pt>
                <c:pt idx="452">
                  <c:v>37500</c:v>
                </c:pt>
                <c:pt idx="453">
                  <c:v>37530</c:v>
                </c:pt>
                <c:pt idx="454">
                  <c:v>37561</c:v>
                </c:pt>
                <c:pt idx="455">
                  <c:v>37591</c:v>
                </c:pt>
                <c:pt idx="456">
                  <c:v>37622</c:v>
                </c:pt>
                <c:pt idx="457">
                  <c:v>37653</c:v>
                </c:pt>
                <c:pt idx="458">
                  <c:v>37681</c:v>
                </c:pt>
                <c:pt idx="459">
                  <c:v>37712</c:v>
                </c:pt>
                <c:pt idx="460">
                  <c:v>37742</c:v>
                </c:pt>
                <c:pt idx="461">
                  <c:v>37773</c:v>
                </c:pt>
                <c:pt idx="462">
                  <c:v>37803</c:v>
                </c:pt>
                <c:pt idx="463">
                  <c:v>37834</c:v>
                </c:pt>
                <c:pt idx="464">
                  <c:v>37865</c:v>
                </c:pt>
                <c:pt idx="465">
                  <c:v>37895</c:v>
                </c:pt>
                <c:pt idx="466">
                  <c:v>37926</c:v>
                </c:pt>
                <c:pt idx="467">
                  <c:v>37956</c:v>
                </c:pt>
                <c:pt idx="468">
                  <c:v>37987</c:v>
                </c:pt>
                <c:pt idx="469">
                  <c:v>38018</c:v>
                </c:pt>
                <c:pt idx="470">
                  <c:v>38047</c:v>
                </c:pt>
                <c:pt idx="471">
                  <c:v>38078</c:v>
                </c:pt>
                <c:pt idx="472">
                  <c:v>38108</c:v>
                </c:pt>
                <c:pt idx="473">
                  <c:v>38139</c:v>
                </c:pt>
                <c:pt idx="474">
                  <c:v>38169</c:v>
                </c:pt>
                <c:pt idx="475">
                  <c:v>38200</c:v>
                </c:pt>
                <c:pt idx="476">
                  <c:v>38231</c:v>
                </c:pt>
                <c:pt idx="477">
                  <c:v>38261</c:v>
                </c:pt>
                <c:pt idx="478">
                  <c:v>38292</c:v>
                </c:pt>
                <c:pt idx="479">
                  <c:v>38322</c:v>
                </c:pt>
                <c:pt idx="480">
                  <c:v>38353</c:v>
                </c:pt>
                <c:pt idx="481">
                  <c:v>38384</c:v>
                </c:pt>
                <c:pt idx="482">
                  <c:v>38412</c:v>
                </c:pt>
                <c:pt idx="483">
                  <c:v>38443</c:v>
                </c:pt>
                <c:pt idx="484">
                  <c:v>38473</c:v>
                </c:pt>
                <c:pt idx="485">
                  <c:v>38504</c:v>
                </c:pt>
                <c:pt idx="486">
                  <c:v>38534</c:v>
                </c:pt>
                <c:pt idx="487">
                  <c:v>38565</c:v>
                </c:pt>
                <c:pt idx="488">
                  <c:v>38596</c:v>
                </c:pt>
                <c:pt idx="489">
                  <c:v>38626</c:v>
                </c:pt>
                <c:pt idx="490">
                  <c:v>38657</c:v>
                </c:pt>
                <c:pt idx="491">
                  <c:v>38687</c:v>
                </c:pt>
                <c:pt idx="492">
                  <c:v>38718</c:v>
                </c:pt>
                <c:pt idx="493">
                  <c:v>38749</c:v>
                </c:pt>
                <c:pt idx="494">
                  <c:v>38777</c:v>
                </c:pt>
                <c:pt idx="495">
                  <c:v>38808</c:v>
                </c:pt>
                <c:pt idx="496">
                  <c:v>38838</c:v>
                </c:pt>
                <c:pt idx="497">
                  <c:v>38869</c:v>
                </c:pt>
                <c:pt idx="498">
                  <c:v>38899</c:v>
                </c:pt>
                <c:pt idx="499">
                  <c:v>38930</c:v>
                </c:pt>
                <c:pt idx="500">
                  <c:v>38961</c:v>
                </c:pt>
                <c:pt idx="501">
                  <c:v>38991</c:v>
                </c:pt>
                <c:pt idx="502">
                  <c:v>39022</c:v>
                </c:pt>
                <c:pt idx="503">
                  <c:v>39052</c:v>
                </c:pt>
                <c:pt idx="504">
                  <c:v>39083</c:v>
                </c:pt>
                <c:pt idx="505">
                  <c:v>39114</c:v>
                </c:pt>
                <c:pt idx="506">
                  <c:v>39142</c:v>
                </c:pt>
                <c:pt idx="507">
                  <c:v>39173</c:v>
                </c:pt>
                <c:pt idx="508">
                  <c:v>39203</c:v>
                </c:pt>
                <c:pt idx="509">
                  <c:v>39234</c:v>
                </c:pt>
                <c:pt idx="510">
                  <c:v>39264</c:v>
                </c:pt>
                <c:pt idx="511">
                  <c:v>39295</c:v>
                </c:pt>
                <c:pt idx="512">
                  <c:v>39326</c:v>
                </c:pt>
                <c:pt idx="513">
                  <c:v>39356</c:v>
                </c:pt>
                <c:pt idx="514">
                  <c:v>39387</c:v>
                </c:pt>
                <c:pt idx="515">
                  <c:v>39417</c:v>
                </c:pt>
                <c:pt idx="516">
                  <c:v>39448</c:v>
                </c:pt>
                <c:pt idx="517">
                  <c:v>39479</c:v>
                </c:pt>
                <c:pt idx="518">
                  <c:v>39508</c:v>
                </c:pt>
                <c:pt idx="519">
                  <c:v>39539</c:v>
                </c:pt>
                <c:pt idx="520">
                  <c:v>39569</c:v>
                </c:pt>
                <c:pt idx="521">
                  <c:v>39600</c:v>
                </c:pt>
                <c:pt idx="522">
                  <c:v>39630</c:v>
                </c:pt>
                <c:pt idx="523">
                  <c:v>39661</c:v>
                </c:pt>
                <c:pt idx="524">
                  <c:v>39692</c:v>
                </c:pt>
                <c:pt idx="525">
                  <c:v>39722</c:v>
                </c:pt>
                <c:pt idx="526">
                  <c:v>39753</c:v>
                </c:pt>
                <c:pt idx="527">
                  <c:v>39783</c:v>
                </c:pt>
                <c:pt idx="528">
                  <c:v>39814</c:v>
                </c:pt>
                <c:pt idx="529">
                  <c:v>39845</c:v>
                </c:pt>
                <c:pt idx="530">
                  <c:v>39873</c:v>
                </c:pt>
                <c:pt idx="531">
                  <c:v>39904</c:v>
                </c:pt>
                <c:pt idx="532">
                  <c:v>39934</c:v>
                </c:pt>
                <c:pt idx="533">
                  <c:v>39965</c:v>
                </c:pt>
                <c:pt idx="534">
                  <c:v>39995</c:v>
                </c:pt>
                <c:pt idx="535">
                  <c:v>40026</c:v>
                </c:pt>
                <c:pt idx="536">
                  <c:v>40057</c:v>
                </c:pt>
                <c:pt idx="537">
                  <c:v>40087</c:v>
                </c:pt>
                <c:pt idx="538">
                  <c:v>40118</c:v>
                </c:pt>
                <c:pt idx="539">
                  <c:v>40148</c:v>
                </c:pt>
                <c:pt idx="540">
                  <c:v>40179</c:v>
                </c:pt>
                <c:pt idx="541">
                  <c:v>40210</c:v>
                </c:pt>
                <c:pt idx="542">
                  <c:v>40238</c:v>
                </c:pt>
                <c:pt idx="543">
                  <c:v>40269</c:v>
                </c:pt>
                <c:pt idx="544">
                  <c:v>40299</c:v>
                </c:pt>
                <c:pt idx="545">
                  <c:v>40330</c:v>
                </c:pt>
                <c:pt idx="546">
                  <c:v>40360</c:v>
                </c:pt>
                <c:pt idx="547">
                  <c:v>40391</c:v>
                </c:pt>
                <c:pt idx="548">
                  <c:v>40422</c:v>
                </c:pt>
                <c:pt idx="549">
                  <c:v>40452</c:v>
                </c:pt>
                <c:pt idx="550">
                  <c:v>40483</c:v>
                </c:pt>
                <c:pt idx="551">
                  <c:v>40513</c:v>
                </c:pt>
                <c:pt idx="552">
                  <c:v>40544</c:v>
                </c:pt>
                <c:pt idx="553">
                  <c:v>40575</c:v>
                </c:pt>
                <c:pt idx="554">
                  <c:v>40603</c:v>
                </c:pt>
                <c:pt idx="555">
                  <c:v>40634</c:v>
                </c:pt>
                <c:pt idx="556">
                  <c:v>40664</c:v>
                </c:pt>
                <c:pt idx="557">
                  <c:v>40695</c:v>
                </c:pt>
                <c:pt idx="558">
                  <c:v>40725</c:v>
                </c:pt>
                <c:pt idx="559">
                  <c:v>40756</c:v>
                </c:pt>
                <c:pt idx="560">
                  <c:v>40787</c:v>
                </c:pt>
                <c:pt idx="561">
                  <c:v>40817</c:v>
                </c:pt>
                <c:pt idx="562">
                  <c:v>40848</c:v>
                </c:pt>
                <c:pt idx="563">
                  <c:v>40878</c:v>
                </c:pt>
                <c:pt idx="564">
                  <c:v>40909</c:v>
                </c:pt>
                <c:pt idx="565">
                  <c:v>40940</c:v>
                </c:pt>
                <c:pt idx="566">
                  <c:v>40969</c:v>
                </c:pt>
                <c:pt idx="567">
                  <c:v>41000</c:v>
                </c:pt>
                <c:pt idx="568">
                  <c:v>41030</c:v>
                </c:pt>
              </c:numCache>
            </c:numRef>
          </c:cat>
          <c:val>
            <c:numRef>
              <c:f>Sheet1!$D$15:$D$583</c:f>
              <c:numCache>
                <c:formatCode>0.00</c:formatCode>
                <c:ptCount val="569"/>
                <c:pt idx="0">
                  <c:v>100.00002600000001</c:v>
                </c:pt>
                <c:pt idx="1">
                  <c:v>100.387623</c:v>
                </c:pt>
                <c:pt idx="2">
                  <c:v>100.77522</c:v>
                </c:pt>
                <c:pt idx="3">
                  <c:v>100.77522</c:v>
                </c:pt>
                <c:pt idx="4">
                  <c:v>101.550414</c:v>
                </c:pt>
                <c:pt idx="5">
                  <c:v>101.550414</c:v>
                </c:pt>
                <c:pt idx="6">
                  <c:v>101.938011</c:v>
                </c:pt>
                <c:pt idx="7">
                  <c:v>102.325608</c:v>
                </c:pt>
                <c:pt idx="8">
                  <c:v>102.713205</c:v>
                </c:pt>
                <c:pt idx="9">
                  <c:v>103.100802</c:v>
                </c:pt>
                <c:pt idx="10">
                  <c:v>103.488399</c:v>
                </c:pt>
                <c:pt idx="11">
                  <c:v>103.875996</c:v>
                </c:pt>
                <c:pt idx="12">
                  <c:v>103.875996</c:v>
                </c:pt>
                <c:pt idx="13">
                  <c:v>104.263593</c:v>
                </c:pt>
                <c:pt idx="14">
                  <c:v>104.65119</c:v>
                </c:pt>
                <c:pt idx="15">
                  <c:v>105.038787</c:v>
                </c:pt>
                <c:pt idx="16">
                  <c:v>105.426384</c:v>
                </c:pt>
                <c:pt idx="17">
                  <c:v>105.426384</c:v>
                </c:pt>
                <c:pt idx="18">
                  <c:v>106.201578</c:v>
                </c:pt>
                <c:pt idx="19">
                  <c:v>106.589175</c:v>
                </c:pt>
                <c:pt idx="20">
                  <c:v>106.976772</c:v>
                </c:pt>
                <c:pt idx="21">
                  <c:v>107.364369</c:v>
                </c:pt>
                <c:pt idx="22">
                  <c:v>107.751966</c:v>
                </c:pt>
                <c:pt idx="23">
                  <c:v>107.751966</c:v>
                </c:pt>
                <c:pt idx="24">
                  <c:v>108.139563</c:v>
                </c:pt>
                <c:pt idx="25">
                  <c:v>108.91475699999999</c:v>
                </c:pt>
                <c:pt idx="26">
                  <c:v>108.91475699999999</c:v>
                </c:pt>
                <c:pt idx="27">
                  <c:v>109.30235399999999</c:v>
                </c:pt>
                <c:pt idx="28">
                  <c:v>109.68995099999999</c:v>
                </c:pt>
                <c:pt idx="29">
                  <c:v>110.07754799999999</c:v>
                </c:pt>
                <c:pt idx="30">
                  <c:v>110.85274200000001</c:v>
                </c:pt>
                <c:pt idx="31">
                  <c:v>111.24033900000001</c:v>
                </c:pt>
                <c:pt idx="32">
                  <c:v>111.62793600000001</c:v>
                </c:pt>
                <c:pt idx="33">
                  <c:v>112.015533</c:v>
                </c:pt>
                <c:pt idx="34">
                  <c:v>112.790727</c:v>
                </c:pt>
                <c:pt idx="35">
                  <c:v>113.178324</c:v>
                </c:pt>
                <c:pt idx="36">
                  <c:v>113.953518</c:v>
                </c:pt>
                <c:pt idx="37">
                  <c:v>114.341115</c:v>
                </c:pt>
                <c:pt idx="38">
                  <c:v>115.116309</c:v>
                </c:pt>
                <c:pt idx="39">
                  <c:v>115.503906</c:v>
                </c:pt>
                <c:pt idx="40">
                  <c:v>116.2791</c:v>
                </c:pt>
                <c:pt idx="41">
                  <c:v>116.666697</c:v>
                </c:pt>
                <c:pt idx="42">
                  <c:v>117.441891</c:v>
                </c:pt>
                <c:pt idx="43">
                  <c:v>117.441891</c:v>
                </c:pt>
                <c:pt idx="44">
                  <c:v>118.604682</c:v>
                </c:pt>
                <c:pt idx="45">
                  <c:v>118.992279</c:v>
                </c:pt>
                <c:pt idx="46">
                  <c:v>119.767473</c:v>
                </c:pt>
                <c:pt idx="47">
                  <c:v>120.54266699999999</c:v>
                </c:pt>
                <c:pt idx="48">
                  <c:v>120.93026399999999</c:v>
                </c:pt>
                <c:pt idx="49">
                  <c:v>121.70545799999999</c:v>
                </c:pt>
                <c:pt idx="50">
                  <c:v>122.09305500000001</c:v>
                </c:pt>
                <c:pt idx="51">
                  <c:v>122.86824900000001</c:v>
                </c:pt>
                <c:pt idx="52">
                  <c:v>123.643443</c:v>
                </c:pt>
                <c:pt idx="53">
                  <c:v>124.03104</c:v>
                </c:pt>
                <c:pt idx="54">
                  <c:v>124.806234</c:v>
                </c:pt>
                <c:pt idx="55">
                  <c:v>125.581428</c:v>
                </c:pt>
                <c:pt idx="56">
                  <c:v>126.356622</c:v>
                </c:pt>
                <c:pt idx="57">
                  <c:v>127.131816</c:v>
                </c:pt>
                <c:pt idx="58">
                  <c:v>127.519413</c:v>
                </c:pt>
                <c:pt idx="59">
                  <c:v>127.90701</c:v>
                </c:pt>
                <c:pt idx="60">
                  <c:v>128.29460700000001</c:v>
                </c:pt>
                <c:pt idx="61">
                  <c:v>129.06980100000001</c:v>
                </c:pt>
                <c:pt idx="62">
                  <c:v>129.84499500000001</c:v>
                </c:pt>
                <c:pt idx="63">
                  <c:v>130.23259200000001</c:v>
                </c:pt>
                <c:pt idx="64">
                  <c:v>131.00778600000001</c:v>
                </c:pt>
                <c:pt idx="65">
                  <c:v>131.39538300000001</c:v>
                </c:pt>
                <c:pt idx="66">
                  <c:v>132.17057700000001</c:v>
                </c:pt>
                <c:pt idx="67">
                  <c:v>132.94577100000001</c:v>
                </c:pt>
                <c:pt idx="68">
                  <c:v>133.72096500000001</c:v>
                </c:pt>
                <c:pt idx="69">
                  <c:v>134.10856200000001</c:v>
                </c:pt>
                <c:pt idx="70">
                  <c:v>134.49615900000001</c:v>
                </c:pt>
                <c:pt idx="71">
                  <c:v>135.65895</c:v>
                </c:pt>
                <c:pt idx="72">
                  <c:v>136.434144</c:v>
                </c:pt>
                <c:pt idx="73">
                  <c:v>137.209338</c:v>
                </c:pt>
                <c:pt idx="74">
                  <c:v>137.984532</c:v>
                </c:pt>
                <c:pt idx="75">
                  <c:v>138.372129</c:v>
                </c:pt>
                <c:pt idx="76">
                  <c:v>139.53492</c:v>
                </c:pt>
                <c:pt idx="77">
                  <c:v>140.310114</c:v>
                </c:pt>
                <c:pt idx="78">
                  <c:v>140.697711</c:v>
                </c:pt>
                <c:pt idx="79">
                  <c:v>141.860502</c:v>
                </c:pt>
                <c:pt idx="80">
                  <c:v>142.248099</c:v>
                </c:pt>
                <c:pt idx="81">
                  <c:v>142.635696</c:v>
                </c:pt>
                <c:pt idx="82">
                  <c:v>143.023293</c:v>
                </c:pt>
                <c:pt idx="83">
                  <c:v>144.57368099999999</c:v>
                </c:pt>
                <c:pt idx="84">
                  <c:v>147.28685999999999</c:v>
                </c:pt>
                <c:pt idx="85">
                  <c:v>148.06205399999999</c:v>
                </c:pt>
                <c:pt idx="86">
                  <c:v>148.8372480000001</c:v>
                </c:pt>
                <c:pt idx="87">
                  <c:v>149.61244199999999</c:v>
                </c:pt>
                <c:pt idx="88">
                  <c:v>150.00003899999999</c:v>
                </c:pt>
                <c:pt idx="89">
                  <c:v>150.38763599999999</c:v>
                </c:pt>
                <c:pt idx="90">
                  <c:v>151.16283000000001</c:v>
                </c:pt>
                <c:pt idx="91">
                  <c:v>151.93802400000001</c:v>
                </c:pt>
                <c:pt idx="92">
                  <c:v>152.71321800000001</c:v>
                </c:pt>
                <c:pt idx="93">
                  <c:v>153.87600900000001</c:v>
                </c:pt>
                <c:pt idx="94">
                  <c:v>154.26360600000001</c:v>
                </c:pt>
                <c:pt idx="95">
                  <c:v>155.42639700000001</c:v>
                </c:pt>
                <c:pt idx="96">
                  <c:v>156.20159100000001</c:v>
                </c:pt>
                <c:pt idx="97">
                  <c:v>156.58918800000001</c:v>
                </c:pt>
                <c:pt idx="98">
                  <c:v>157.36438200000001</c:v>
                </c:pt>
                <c:pt idx="99">
                  <c:v>158.13957600000001</c:v>
                </c:pt>
                <c:pt idx="100">
                  <c:v>158.91477</c:v>
                </c:pt>
                <c:pt idx="101">
                  <c:v>159.689964</c:v>
                </c:pt>
                <c:pt idx="102">
                  <c:v>160.852755</c:v>
                </c:pt>
                <c:pt idx="103">
                  <c:v>161.240352</c:v>
                </c:pt>
                <c:pt idx="104">
                  <c:v>162.403143</c:v>
                </c:pt>
                <c:pt idx="105">
                  <c:v>163.178337</c:v>
                </c:pt>
                <c:pt idx="106">
                  <c:v>163.953531</c:v>
                </c:pt>
                <c:pt idx="107">
                  <c:v>164.728725</c:v>
                </c:pt>
                <c:pt idx="108">
                  <c:v>165.116322</c:v>
                </c:pt>
                <c:pt idx="109">
                  <c:v>166.279113</c:v>
                </c:pt>
                <c:pt idx="110">
                  <c:v>167.05430699999999</c:v>
                </c:pt>
                <c:pt idx="111">
                  <c:v>168.21709799999999</c:v>
                </c:pt>
                <c:pt idx="112">
                  <c:v>170.15508299999999</c:v>
                </c:pt>
                <c:pt idx="113">
                  <c:v>171.70547099999999</c:v>
                </c:pt>
                <c:pt idx="114">
                  <c:v>172.48066499999999</c:v>
                </c:pt>
                <c:pt idx="115">
                  <c:v>174.03105300000001</c:v>
                </c:pt>
                <c:pt idx="116">
                  <c:v>175.58144100000001</c:v>
                </c:pt>
                <c:pt idx="117">
                  <c:v>176.74423200000001</c:v>
                </c:pt>
                <c:pt idx="118">
                  <c:v>177.13182900000001</c:v>
                </c:pt>
                <c:pt idx="119">
                  <c:v>178.68221700000009</c:v>
                </c:pt>
                <c:pt idx="120">
                  <c:v>178.68221700000009</c:v>
                </c:pt>
                <c:pt idx="121">
                  <c:v>179.45741100000001</c:v>
                </c:pt>
                <c:pt idx="122">
                  <c:v>180.62020200000001</c:v>
                </c:pt>
                <c:pt idx="123">
                  <c:v>180.62020200000001</c:v>
                </c:pt>
                <c:pt idx="124">
                  <c:v>181.39539600000001</c:v>
                </c:pt>
                <c:pt idx="125">
                  <c:v>182.945784</c:v>
                </c:pt>
                <c:pt idx="126">
                  <c:v>183.333381</c:v>
                </c:pt>
                <c:pt idx="127">
                  <c:v>184.883769</c:v>
                </c:pt>
                <c:pt idx="128">
                  <c:v>185.658963</c:v>
                </c:pt>
                <c:pt idx="129">
                  <c:v>186.434157</c:v>
                </c:pt>
                <c:pt idx="130">
                  <c:v>187.984545</c:v>
                </c:pt>
                <c:pt idx="131">
                  <c:v>188.759739</c:v>
                </c:pt>
                <c:pt idx="132">
                  <c:v>189.92253000000011</c:v>
                </c:pt>
                <c:pt idx="133">
                  <c:v>191.47291799999999</c:v>
                </c:pt>
                <c:pt idx="134">
                  <c:v>192.24811199999999</c:v>
                </c:pt>
                <c:pt idx="135">
                  <c:v>193.02330599999999</c:v>
                </c:pt>
                <c:pt idx="136">
                  <c:v>194.57369399999999</c:v>
                </c:pt>
                <c:pt idx="137">
                  <c:v>195.34888799999999</c:v>
                </c:pt>
                <c:pt idx="138">
                  <c:v>196.51167899999999</c:v>
                </c:pt>
                <c:pt idx="139">
                  <c:v>198.44966400000001</c:v>
                </c:pt>
                <c:pt idx="140">
                  <c:v>199.61245500000001</c:v>
                </c:pt>
                <c:pt idx="141">
                  <c:v>200.38764900000001</c:v>
                </c:pt>
                <c:pt idx="142">
                  <c:v>201.93803700000001</c:v>
                </c:pt>
                <c:pt idx="143">
                  <c:v>202.71323100000001</c:v>
                </c:pt>
                <c:pt idx="144">
                  <c:v>203.87602200000001</c:v>
                </c:pt>
                <c:pt idx="145">
                  <c:v>205.42641</c:v>
                </c:pt>
                <c:pt idx="146">
                  <c:v>206.589201</c:v>
                </c:pt>
                <c:pt idx="147">
                  <c:v>208.139589</c:v>
                </c:pt>
                <c:pt idx="148">
                  <c:v>209.30238000000011</c:v>
                </c:pt>
                <c:pt idx="149">
                  <c:v>210.465171</c:v>
                </c:pt>
                <c:pt idx="150">
                  <c:v>211.627962</c:v>
                </c:pt>
                <c:pt idx="151">
                  <c:v>212.403156</c:v>
                </c:pt>
                <c:pt idx="152">
                  <c:v>213.56594699999999</c:v>
                </c:pt>
                <c:pt idx="153">
                  <c:v>215.50393199999999</c:v>
                </c:pt>
                <c:pt idx="154">
                  <c:v>216.66672299999999</c:v>
                </c:pt>
                <c:pt idx="155">
                  <c:v>217.44191699999999</c:v>
                </c:pt>
                <c:pt idx="156">
                  <c:v>219.37990199999999</c:v>
                </c:pt>
                <c:pt idx="157">
                  <c:v>220.54269300000001</c:v>
                </c:pt>
                <c:pt idx="158">
                  <c:v>222.09308100000001</c:v>
                </c:pt>
                <c:pt idx="159">
                  <c:v>224.41866300000001</c:v>
                </c:pt>
                <c:pt idx="160">
                  <c:v>225.58145400000001</c:v>
                </c:pt>
                <c:pt idx="161">
                  <c:v>227.51943900000001</c:v>
                </c:pt>
                <c:pt idx="162">
                  <c:v>228.68223000000009</c:v>
                </c:pt>
                <c:pt idx="163">
                  <c:v>229.845021</c:v>
                </c:pt>
                <c:pt idx="164">
                  <c:v>231.395409</c:v>
                </c:pt>
                <c:pt idx="165">
                  <c:v>233.720991</c:v>
                </c:pt>
                <c:pt idx="166">
                  <c:v>234.883782</c:v>
                </c:pt>
                <c:pt idx="167">
                  <c:v>236.43416999999999</c:v>
                </c:pt>
                <c:pt idx="168">
                  <c:v>237.98455799999999</c:v>
                </c:pt>
                <c:pt idx="169">
                  <c:v>239.53494599999999</c:v>
                </c:pt>
                <c:pt idx="170">
                  <c:v>241.08533399999999</c:v>
                </c:pt>
                <c:pt idx="171">
                  <c:v>241.08533399999999</c:v>
                </c:pt>
                <c:pt idx="172">
                  <c:v>243.41091599999999</c:v>
                </c:pt>
                <c:pt idx="173">
                  <c:v>244.96130400000001</c:v>
                </c:pt>
                <c:pt idx="174">
                  <c:v>246.51169200000001</c:v>
                </c:pt>
                <c:pt idx="175">
                  <c:v>248.06208000000001</c:v>
                </c:pt>
                <c:pt idx="176">
                  <c:v>250.00006500000001</c:v>
                </c:pt>
                <c:pt idx="177">
                  <c:v>250.77525900000001</c:v>
                </c:pt>
                <c:pt idx="178">
                  <c:v>252.325647</c:v>
                </c:pt>
                <c:pt idx="179">
                  <c:v>254.65122900000009</c:v>
                </c:pt>
                <c:pt idx="180">
                  <c:v>254.65122900000009</c:v>
                </c:pt>
                <c:pt idx="181">
                  <c:v>256.97681099999937</c:v>
                </c:pt>
                <c:pt idx="182">
                  <c:v>259.68999000000002</c:v>
                </c:pt>
                <c:pt idx="183">
                  <c:v>260.46518400000002</c:v>
                </c:pt>
                <c:pt idx="184">
                  <c:v>262.01557200000002</c:v>
                </c:pt>
                <c:pt idx="185">
                  <c:v>264.34115400000002</c:v>
                </c:pt>
                <c:pt idx="186">
                  <c:v>265.89154200000002</c:v>
                </c:pt>
                <c:pt idx="187">
                  <c:v>267.82952699999998</c:v>
                </c:pt>
                <c:pt idx="188">
                  <c:v>269.37991499999998</c:v>
                </c:pt>
                <c:pt idx="189">
                  <c:v>272.09309400000001</c:v>
                </c:pt>
                <c:pt idx="190">
                  <c:v>274.80627299999998</c:v>
                </c:pt>
                <c:pt idx="191">
                  <c:v>276.35666100000009</c:v>
                </c:pt>
                <c:pt idx="192">
                  <c:v>278.68224300000008</c:v>
                </c:pt>
                <c:pt idx="193">
                  <c:v>280.23263100000003</c:v>
                </c:pt>
                <c:pt idx="194">
                  <c:v>282.55821300000002</c:v>
                </c:pt>
                <c:pt idx="195">
                  <c:v>284.10860100000002</c:v>
                </c:pt>
                <c:pt idx="196">
                  <c:v>285.65898900000002</c:v>
                </c:pt>
                <c:pt idx="197">
                  <c:v>287.59697399999942</c:v>
                </c:pt>
                <c:pt idx="198">
                  <c:v>289.1473620000001</c:v>
                </c:pt>
                <c:pt idx="199">
                  <c:v>291.86054100000001</c:v>
                </c:pt>
                <c:pt idx="200">
                  <c:v>293.41092900000001</c:v>
                </c:pt>
                <c:pt idx="201">
                  <c:v>294.18612300000001</c:v>
                </c:pt>
                <c:pt idx="202">
                  <c:v>296.12410799999992</c:v>
                </c:pt>
                <c:pt idx="203">
                  <c:v>296.12410799999992</c:v>
                </c:pt>
                <c:pt idx="204">
                  <c:v>299.22488400000009</c:v>
                </c:pt>
                <c:pt idx="205">
                  <c:v>299.61248100000012</c:v>
                </c:pt>
                <c:pt idx="206">
                  <c:v>300.77527199999997</c:v>
                </c:pt>
                <c:pt idx="207">
                  <c:v>301.162869</c:v>
                </c:pt>
                <c:pt idx="208">
                  <c:v>303.48845099999937</c:v>
                </c:pt>
                <c:pt idx="209">
                  <c:v>304.263645</c:v>
                </c:pt>
                <c:pt idx="210">
                  <c:v>305.81403299999999</c:v>
                </c:pt>
                <c:pt idx="211">
                  <c:v>307.75201800000002</c:v>
                </c:pt>
                <c:pt idx="212">
                  <c:v>307.75201800000002</c:v>
                </c:pt>
                <c:pt idx="213">
                  <c:v>308.52721200000002</c:v>
                </c:pt>
                <c:pt idx="214">
                  <c:v>309.30240600000002</c:v>
                </c:pt>
                <c:pt idx="215">
                  <c:v>310.85279400000002</c:v>
                </c:pt>
                <c:pt idx="216">
                  <c:v>312.40318200000002</c:v>
                </c:pt>
                <c:pt idx="217">
                  <c:v>313.95357000000001</c:v>
                </c:pt>
                <c:pt idx="218">
                  <c:v>313.95357000000001</c:v>
                </c:pt>
                <c:pt idx="219">
                  <c:v>315.11636099999998</c:v>
                </c:pt>
                <c:pt idx="220">
                  <c:v>316.66674899999998</c:v>
                </c:pt>
                <c:pt idx="221">
                  <c:v>317.44194299999992</c:v>
                </c:pt>
                <c:pt idx="222">
                  <c:v>318.99233099999952</c:v>
                </c:pt>
                <c:pt idx="223">
                  <c:v>317.82954000000001</c:v>
                </c:pt>
                <c:pt idx="224">
                  <c:v>320.15512200000001</c:v>
                </c:pt>
                <c:pt idx="225">
                  <c:v>322.09310699999952</c:v>
                </c:pt>
                <c:pt idx="226">
                  <c:v>322.48070399999938</c:v>
                </c:pt>
                <c:pt idx="227">
                  <c:v>322.86830099999997</c:v>
                </c:pt>
                <c:pt idx="228">
                  <c:v>324.80628600000011</c:v>
                </c:pt>
                <c:pt idx="229">
                  <c:v>324.41868899999992</c:v>
                </c:pt>
                <c:pt idx="230">
                  <c:v>325.96907700000003</c:v>
                </c:pt>
                <c:pt idx="231">
                  <c:v>327.51946500000003</c:v>
                </c:pt>
                <c:pt idx="232">
                  <c:v>327.131868</c:v>
                </c:pt>
                <c:pt idx="233">
                  <c:v>328.68225600000011</c:v>
                </c:pt>
                <c:pt idx="234">
                  <c:v>330.23264399999999</c:v>
                </c:pt>
                <c:pt idx="235">
                  <c:v>330.23264399999999</c:v>
                </c:pt>
                <c:pt idx="236">
                  <c:v>331.78303199999948</c:v>
                </c:pt>
                <c:pt idx="237">
                  <c:v>331.39543500000002</c:v>
                </c:pt>
                <c:pt idx="238">
                  <c:v>332.17062900000002</c:v>
                </c:pt>
                <c:pt idx="239">
                  <c:v>333.72101699999939</c:v>
                </c:pt>
                <c:pt idx="240">
                  <c:v>333.72101699999939</c:v>
                </c:pt>
                <c:pt idx="241">
                  <c:v>334.88380799999999</c:v>
                </c:pt>
                <c:pt idx="242">
                  <c:v>336.04659900000001</c:v>
                </c:pt>
                <c:pt idx="243">
                  <c:v>336.82179300000001</c:v>
                </c:pt>
                <c:pt idx="244">
                  <c:v>337.20938999999993</c:v>
                </c:pt>
                <c:pt idx="245">
                  <c:v>338.75977799999998</c:v>
                </c:pt>
                <c:pt idx="246">
                  <c:v>338.75977799999998</c:v>
                </c:pt>
                <c:pt idx="247">
                  <c:v>339.92256900000001</c:v>
                </c:pt>
                <c:pt idx="248">
                  <c:v>341.08535999999998</c:v>
                </c:pt>
                <c:pt idx="249">
                  <c:v>340.69776300000001</c:v>
                </c:pt>
                <c:pt idx="250">
                  <c:v>341.86055399999998</c:v>
                </c:pt>
                <c:pt idx="251">
                  <c:v>343.79853899999938</c:v>
                </c:pt>
                <c:pt idx="252">
                  <c:v>343.02334499999961</c:v>
                </c:pt>
                <c:pt idx="253">
                  <c:v>344.18613599999952</c:v>
                </c:pt>
                <c:pt idx="254">
                  <c:v>344.57373299999949</c:v>
                </c:pt>
                <c:pt idx="255">
                  <c:v>344.57373299999949</c:v>
                </c:pt>
                <c:pt idx="256">
                  <c:v>344.96132999999952</c:v>
                </c:pt>
                <c:pt idx="257">
                  <c:v>345.348927</c:v>
                </c:pt>
                <c:pt idx="258">
                  <c:v>345.73652399999952</c:v>
                </c:pt>
                <c:pt idx="259">
                  <c:v>346.51171799999941</c:v>
                </c:pt>
                <c:pt idx="260">
                  <c:v>346.51171799999941</c:v>
                </c:pt>
                <c:pt idx="261">
                  <c:v>347.28691199999952</c:v>
                </c:pt>
                <c:pt idx="262">
                  <c:v>348.83730000000003</c:v>
                </c:pt>
                <c:pt idx="263">
                  <c:v>349.224897</c:v>
                </c:pt>
                <c:pt idx="264">
                  <c:v>349.61249400000008</c:v>
                </c:pt>
                <c:pt idx="265">
                  <c:v>350.77528500000011</c:v>
                </c:pt>
                <c:pt idx="266">
                  <c:v>351.55047900000011</c:v>
                </c:pt>
                <c:pt idx="267">
                  <c:v>351.9380759999994</c:v>
                </c:pt>
                <c:pt idx="268">
                  <c:v>353.10086699999999</c:v>
                </c:pt>
                <c:pt idx="269">
                  <c:v>353.10086699999999</c:v>
                </c:pt>
                <c:pt idx="270">
                  <c:v>353.48846399999991</c:v>
                </c:pt>
                <c:pt idx="271">
                  <c:v>355.81404600000002</c:v>
                </c:pt>
                <c:pt idx="272">
                  <c:v>356.20164299999999</c:v>
                </c:pt>
                <c:pt idx="273">
                  <c:v>357.36443400000007</c:v>
                </c:pt>
                <c:pt idx="274">
                  <c:v>359.30241899999999</c:v>
                </c:pt>
                <c:pt idx="275">
                  <c:v>359.69001600000001</c:v>
                </c:pt>
                <c:pt idx="276">
                  <c:v>360.07761299999999</c:v>
                </c:pt>
                <c:pt idx="277">
                  <c:v>360.07761299999999</c:v>
                </c:pt>
                <c:pt idx="278">
                  <c:v>360.8528070000001</c:v>
                </c:pt>
                <c:pt idx="279">
                  <c:v>362.79079200000001</c:v>
                </c:pt>
                <c:pt idx="280">
                  <c:v>364.72877699999952</c:v>
                </c:pt>
                <c:pt idx="281">
                  <c:v>365.11637400000001</c:v>
                </c:pt>
                <c:pt idx="282">
                  <c:v>366.27916499999992</c:v>
                </c:pt>
                <c:pt idx="283">
                  <c:v>366.66676200000012</c:v>
                </c:pt>
                <c:pt idx="284">
                  <c:v>368.60474700000009</c:v>
                </c:pt>
                <c:pt idx="285">
                  <c:v>370.54273200000011</c:v>
                </c:pt>
                <c:pt idx="286">
                  <c:v>371.317926</c:v>
                </c:pt>
                <c:pt idx="287">
                  <c:v>372.09311999999932</c:v>
                </c:pt>
                <c:pt idx="288">
                  <c:v>374.03110499999951</c:v>
                </c:pt>
                <c:pt idx="289">
                  <c:v>375.193896</c:v>
                </c:pt>
                <c:pt idx="290">
                  <c:v>375.96908999999999</c:v>
                </c:pt>
                <c:pt idx="291">
                  <c:v>377.90707500000002</c:v>
                </c:pt>
                <c:pt idx="292">
                  <c:v>377.13188100000002</c:v>
                </c:pt>
                <c:pt idx="293">
                  <c:v>378.68226900000002</c:v>
                </c:pt>
                <c:pt idx="294">
                  <c:v>380.62025399999999</c:v>
                </c:pt>
                <c:pt idx="295">
                  <c:v>381.00785100000002</c:v>
                </c:pt>
                <c:pt idx="296">
                  <c:v>382.55823900000001</c:v>
                </c:pt>
                <c:pt idx="297">
                  <c:v>384.88382100000001</c:v>
                </c:pt>
                <c:pt idx="298">
                  <c:v>384.88382100000001</c:v>
                </c:pt>
                <c:pt idx="299">
                  <c:v>386.82180599999998</c:v>
                </c:pt>
                <c:pt idx="300">
                  <c:v>388.37219399999992</c:v>
                </c:pt>
                <c:pt idx="301">
                  <c:v>390.69777599999998</c:v>
                </c:pt>
                <c:pt idx="302">
                  <c:v>391.860567</c:v>
                </c:pt>
                <c:pt idx="303">
                  <c:v>392.24816399999992</c:v>
                </c:pt>
                <c:pt idx="304">
                  <c:v>393.79855199999952</c:v>
                </c:pt>
                <c:pt idx="305">
                  <c:v>395.34893999999991</c:v>
                </c:pt>
                <c:pt idx="306">
                  <c:v>396.12413400000003</c:v>
                </c:pt>
                <c:pt idx="307">
                  <c:v>396.89932800000003</c:v>
                </c:pt>
                <c:pt idx="308">
                  <c:v>398.44971600000002</c:v>
                </c:pt>
                <c:pt idx="309">
                  <c:v>399.22491000000002</c:v>
                </c:pt>
                <c:pt idx="310">
                  <c:v>400.00010400000002</c:v>
                </c:pt>
                <c:pt idx="311">
                  <c:v>401.16289499999999</c:v>
                </c:pt>
                <c:pt idx="312">
                  <c:v>402.32568600000008</c:v>
                </c:pt>
                <c:pt idx="313">
                  <c:v>402.71328299999999</c:v>
                </c:pt>
                <c:pt idx="314">
                  <c:v>403.87607400000002</c:v>
                </c:pt>
                <c:pt idx="315">
                  <c:v>405.42646200000001</c:v>
                </c:pt>
                <c:pt idx="316">
                  <c:v>406.58925299999999</c:v>
                </c:pt>
                <c:pt idx="317">
                  <c:v>407.3644470000001</c:v>
                </c:pt>
                <c:pt idx="318">
                  <c:v>408.52723800000001</c:v>
                </c:pt>
                <c:pt idx="319">
                  <c:v>409.30243200000012</c:v>
                </c:pt>
                <c:pt idx="320">
                  <c:v>410.07762600000001</c:v>
                </c:pt>
                <c:pt idx="321">
                  <c:v>410.46522299999998</c:v>
                </c:pt>
                <c:pt idx="322">
                  <c:v>411.24041699999992</c:v>
                </c:pt>
                <c:pt idx="323">
                  <c:v>412.40320799999961</c:v>
                </c:pt>
                <c:pt idx="324">
                  <c:v>412.79080499999998</c:v>
                </c:pt>
                <c:pt idx="325">
                  <c:v>413.56599899999998</c:v>
                </c:pt>
                <c:pt idx="326">
                  <c:v>414.72878999999938</c:v>
                </c:pt>
                <c:pt idx="327">
                  <c:v>415.50398400000012</c:v>
                </c:pt>
                <c:pt idx="328">
                  <c:v>416.27917799999949</c:v>
                </c:pt>
                <c:pt idx="329">
                  <c:v>417.44196899999997</c:v>
                </c:pt>
                <c:pt idx="330">
                  <c:v>418.21716299999991</c:v>
                </c:pt>
                <c:pt idx="331">
                  <c:v>419.37995400000011</c:v>
                </c:pt>
                <c:pt idx="332">
                  <c:v>419.76755100000003</c:v>
                </c:pt>
                <c:pt idx="333">
                  <c:v>420.93034199999943</c:v>
                </c:pt>
                <c:pt idx="334">
                  <c:v>421.31793899999991</c:v>
                </c:pt>
                <c:pt idx="335">
                  <c:v>422.48072999999948</c:v>
                </c:pt>
                <c:pt idx="336">
                  <c:v>423.64352100000002</c:v>
                </c:pt>
                <c:pt idx="337">
                  <c:v>424.41871499999939</c:v>
                </c:pt>
                <c:pt idx="338">
                  <c:v>425.96910300000002</c:v>
                </c:pt>
                <c:pt idx="339">
                  <c:v>426.35669999999999</c:v>
                </c:pt>
                <c:pt idx="340">
                  <c:v>427.13189399999999</c:v>
                </c:pt>
                <c:pt idx="341">
                  <c:v>427.51949100000002</c:v>
                </c:pt>
                <c:pt idx="342">
                  <c:v>428.29468500000007</c:v>
                </c:pt>
                <c:pt idx="343">
                  <c:v>429.45747599999999</c:v>
                </c:pt>
                <c:pt idx="344">
                  <c:v>430.23266999999993</c:v>
                </c:pt>
                <c:pt idx="345">
                  <c:v>431.39546100000013</c:v>
                </c:pt>
                <c:pt idx="346">
                  <c:v>432.17065500000001</c:v>
                </c:pt>
                <c:pt idx="347">
                  <c:v>433.33344599999998</c:v>
                </c:pt>
                <c:pt idx="348">
                  <c:v>434.4962369999995</c:v>
                </c:pt>
                <c:pt idx="349">
                  <c:v>436.04662500000001</c:v>
                </c:pt>
                <c:pt idx="350">
                  <c:v>436.04662500000001</c:v>
                </c:pt>
                <c:pt idx="351">
                  <c:v>436.82181899999961</c:v>
                </c:pt>
                <c:pt idx="352">
                  <c:v>437.98460999999998</c:v>
                </c:pt>
                <c:pt idx="353">
                  <c:v>438.37220700000012</c:v>
                </c:pt>
                <c:pt idx="354">
                  <c:v>439.53499799999997</c:v>
                </c:pt>
                <c:pt idx="355">
                  <c:v>440.31019199999997</c:v>
                </c:pt>
                <c:pt idx="356">
                  <c:v>441.47298300000011</c:v>
                </c:pt>
                <c:pt idx="357">
                  <c:v>443.02337099999937</c:v>
                </c:pt>
                <c:pt idx="358">
                  <c:v>443.79856499999943</c:v>
                </c:pt>
                <c:pt idx="359">
                  <c:v>444.9613559999994</c:v>
                </c:pt>
                <c:pt idx="360">
                  <c:v>445.34895300000011</c:v>
                </c:pt>
                <c:pt idx="361">
                  <c:v>446.89934099999999</c:v>
                </c:pt>
                <c:pt idx="362">
                  <c:v>447.67453499999999</c:v>
                </c:pt>
                <c:pt idx="363">
                  <c:v>448.44972899999999</c:v>
                </c:pt>
                <c:pt idx="364">
                  <c:v>449.22492299999999</c:v>
                </c:pt>
                <c:pt idx="365">
                  <c:v>450.77531099999948</c:v>
                </c:pt>
                <c:pt idx="366">
                  <c:v>452.32569899999999</c:v>
                </c:pt>
                <c:pt idx="367">
                  <c:v>453.10089299999999</c:v>
                </c:pt>
                <c:pt idx="368">
                  <c:v>454.6512810000001</c:v>
                </c:pt>
                <c:pt idx="369">
                  <c:v>455.42647499999953</c:v>
                </c:pt>
                <c:pt idx="370">
                  <c:v>456.58926600000001</c:v>
                </c:pt>
                <c:pt idx="371">
                  <c:v>457.75205699999998</c:v>
                </c:pt>
                <c:pt idx="372">
                  <c:v>459.69004200000001</c:v>
                </c:pt>
                <c:pt idx="373">
                  <c:v>460.07763899999992</c:v>
                </c:pt>
                <c:pt idx="374">
                  <c:v>460.85283300000009</c:v>
                </c:pt>
                <c:pt idx="375">
                  <c:v>463.56601199999949</c:v>
                </c:pt>
                <c:pt idx="376">
                  <c:v>464.34120600000011</c:v>
                </c:pt>
                <c:pt idx="377">
                  <c:v>466.27919100000003</c:v>
                </c:pt>
                <c:pt idx="378">
                  <c:v>467.44198200000011</c:v>
                </c:pt>
                <c:pt idx="379">
                  <c:v>468.60477300000002</c:v>
                </c:pt>
                <c:pt idx="380">
                  <c:v>470.54275799999999</c:v>
                </c:pt>
                <c:pt idx="381">
                  <c:v>471.31795199999999</c:v>
                </c:pt>
                <c:pt idx="382">
                  <c:v>473.25593700000002</c:v>
                </c:pt>
                <c:pt idx="383">
                  <c:v>474.80632500000002</c:v>
                </c:pt>
                <c:pt idx="384">
                  <c:v>476.35671300000001</c:v>
                </c:pt>
                <c:pt idx="385">
                  <c:v>477.51950399999998</c:v>
                </c:pt>
                <c:pt idx="386">
                  <c:v>479.06989199999998</c:v>
                </c:pt>
                <c:pt idx="387">
                  <c:v>480.23268300000012</c:v>
                </c:pt>
                <c:pt idx="388">
                  <c:v>481.78307099999961</c:v>
                </c:pt>
                <c:pt idx="389">
                  <c:v>483.33345899999961</c:v>
                </c:pt>
                <c:pt idx="390">
                  <c:v>484.10865300000012</c:v>
                </c:pt>
                <c:pt idx="391">
                  <c:v>487.20942900000011</c:v>
                </c:pt>
                <c:pt idx="392">
                  <c:v>488.37222000000008</c:v>
                </c:pt>
                <c:pt idx="393">
                  <c:v>490.69780200000002</c:v>
                </c:pt>
                <c:pt idx="394">
                  <c:v>493.02338400000002</c:v>
                </c:pt>
                <c:pt idx="395">
                  <c:v>494.18617499999948</c:v>
                </c:pt>
                <c:pt idx="396">
                  <c:v>495.73656299999942</c:v>
                </c:pt>
                <c:pt idx="397">
                  <c:v>497.67454800000002</c:v>
                </c:pt>
                <c:pt idx="398">
                  <c:v>499.22493600000001</c:v>
                </c:pt>
                <c:pt idx="399">
                  <c:v>500.77532400000001</c:v>
                </c:pt>
                <c:pt idx="400">
                  <c:v>502.32571200000001</c:v>
                </c:pt>
                <c:pt idx="401">
                  <c:v>503.48850299999953</c:v>
                </c:pt>
                <c:pt idx="402">
                  <c:v>504.26369699999998</c:v>
                </c:pt>
                <c:pt idx="403">
                  <c:v>506.97687599999938</c:v>
                </c:pt>
                <c:pt idx="404">
                  <c:v>508.13966700000009</c:v>
                </c:pt>
                <c:pt idx="405">
                  <c:v>509.30245800000012</c:v>
                </c:pt>
                <c:pt idx="406">
                  <c:v>510.46524899999997</c:v>
                </c:pt>
                <c:pt idx="407">
                  <c:v>512.01563700000008</c:v>
                </c:pt>
                <c:pt idx="408">
                  <c:v>514.34121899999866</c:v>
                </c:pt>
                <c:pt idx="409">
                  <c:v>515.50401000000011</c:v>
                </c:pt>
                <c:pt idx="410">
                  <c:v>516.66680100000008</c:v>
                </c:pt>
                <c:pt idx="411">
                  <c:v>518.60478600000044</c:v>
                </c:pt>
                <c:pt idx="412">
                  <c:v>520.54277100000002</c:v>
                </c:pt>
                <c:pt idx="413">
                  <c:v>522.09315900000001</c:v>
                </c:pt>
                <c:pt idx="414">
                  <c:v>524.03114399999936</c:v>
                </c:pt>
                <c:pt idx="415">
                  <c:v>524.80633799999998</c:v>
                </c:pt>
                <c:pt idx="416">
                  <c:v>527.51951700000006</c:v>
                </c:pt>
                <c:pt idx="417">
                  <c:v>528.68230800000003</c:v>
                </c:pt>
                <c:pt idx="418">
                  <c:v>529.45750199999918</c:v>
                </c:pt>
                <c:pt idx="419">
                  <c:v>531.00788999999997</c:v>
                </c:pt>
                <c:pt idx="420">
                  <c:v>532.945875</c:v>
                </c:pt>
                <c:pt idx="421">
                  <c:v>534.88386000000003</c:v>
                </c:pt>
                <c:pt idx="422">
                  <c:v>536.82184499999937</c:v>
                </c:pt>
                <c:pt idx="423">
                  <c:v>538.75983000000008</c:v>
                </c:pt>
                <c:pt idx="424">
                  <c:v>540.31021799999905</c:v>
                </c:pt>
                <c:pt idx="425">
                  <c:v>541.86060599999917</c:v>
                </c:pt>
                <c:pt idx="426">
                  <c:v>543.79859099999999</c:v>
                </c:pt>
                <c:pt idx="427">
                  <c:v>545.3489790000001</c:v>
                </c:pt>
                <c:pt idx="428">
                  <c:v>547.67456100000004</c:v>
                </c:pt>
                <c:pt idx="429">
                  <c:v>549.61254600000007</c:v>
                </c:pt>
                <c:pt idx="430">
                  <c:v>551.93812799999932</c:v>
                </c:pt>
                <c:pt idx="431">
                  <c:v>553.87611299999935</c:v>
                </c:pt>
                <c:pt idx="432">
                  <c:v>553.87611299999935</c:v>
                </c:pt>
                <c:pt idx="433">
                  <c:v>556.97688900000003</c:v>
                </c:pt>
                <c:pt idx="434">
                  <c:v>558.91487400000005</c:v>
                </c:pt>
                <c:pt idx="435">
                  <c:v>560.46526199999892</c:v>
                </c:pt>
                <c:pt idx="436">
                  <c:v>562.01564999999937</c:v>
                </c:pt>
                <c:pt idx="437">
                  <c:v>563.95363500000008</c:v>
                </c:pt>
                <c:pt idx="438">
                  <c:v>564.34123199999931</c:v>
                </c:pt>
                <c:pt idx="439">
                  <c:v>565.89161999999919</c:v>
                </c:pt>
                <c:pt idx="440">
                  <c:v>567.4420079999993</c:v>
                </c:pt>
                <c:pt idx="441">
                  <c:v>568.21720199999936</c:v>
                </c:pt>
                <c:pt idx="442">
                  <c:v>570.5427840000001</c:v>
                </c:pt>
                <c:pt idx="443">
                  <c:v>571.70557500000007</c:v>
                </c:pt>
                <c:pt idx="444">
                  <c:v>572.09317199999998</c:v>
                </c:pt>
                <c:pt idx="445">
                  <c:v>573.25596299999938</c:v>
                </c:pt>
                <c:pt idx="446">
                  <c:v>574.41875400000004</c:v>
                </c:pt>
                <c:pt idx="447">
                  <c:v>575.19394799999998</c:v>
                </c:pt>
                <c:pt idx="448">
                  <c:v>576.74433600000054</c:v>
                </c:pt>
                <c:pt idx="449">
                  <c:v>579.06991799999935</c:v>
                </c:pt>
                <c:pt idx="450">
                  <c:v>580.62030600000003</c:v>
                </c:pt>
                <c:pt idx="451">
                  <c:v>582.17069400000003</c:v>
                </c:pt>
                <c:pt idx="452">
                  <c:v>584.10867900000005</c:v>
                </c:pt>
                <c:pt idx="453">
                  <c:v>586.04666399999905</c:v>
                </c:pt>
                <c:pt idx="454">
                  <c:v>587.59705200000008</c:v>
                </c:pt>
                <c:pt idx="455">
                  <c:v>589.5350370000001</c:v>
                </c:pt>
                <c:pt idx="456">
                  <c:v>589.92263399999933</c:v>
                </c:pt>
                <c:pt idx="457">
                  <c:v>592.63581299999998</c:v>
                </c:pt>
                <c:pt idx="458">
                  <c:v>592.63581299999998</c:v>
                </c:pt>
                <c:pt idx="459">
                  <c:v>592.24821599999996</c:v>
                </c:pt>
                <c:pt idx="460">
                  <c:v>594.18620099999998</c:v>
                </c:pt>
                <c:pt idx="461">
                  <c:v>595.73658899999998</c:v>
                </c:pt>
                <c:pt idx="462">
                  <c:v>596.89938000000006</c:v>
                </c:pt>
                <c:pt idx="463">
                  <c:v>597.67457400000001</c:v>
                </c:pt>
                <c:pt idx="464">
                  <c:v>597.67457400000001</c:v>
                </c:pt>
                <c:pt idx="465">
                  <c:v>598.06217099999935</c:v>
                </c:pt>
                <c:pt idx="466">
                  <c:v>600.00015600000006</c:v>
                </c:pt>
                <c:pt idx="467">
                  <c:v>600.00015600000006</c:v>
                </c:pt>
                <c:pt idx="468">
                  <c:v>601.16294699999935</c:v>
                </c:pt>
                <c:pt idx="469">
                  <c:v>602.71333500000003</c:v>
                </c:pt>
                <c:pt idx="470">
                  <c:v>603.10093200000006</c:v>
                </c:pt>
                <c:pt idx="471">
                  <c:v>604.65132000000006</c:v>
                </c:pt>
                <c:pt idx="472">
                  <c:v>606.20170800000005</c:v>
                </c:pt>
                <c:pt idx="473">
                  <c:v>607.75209599999937</c:v>
                </c:pt>
                <c:pt idx="474">
                  <c:v>608.91488700000002</c:v>
                </c:pt>
                <c:pt idx="475">
                  <c:v>610.46527499999934</c:v>
                </c:pt>
                <c:pt idx="476">
                  <c:v>612.01566299999934</c:v>
                </c:pt>
                <c:pt idx="477">
                  <c:v>613.17845400000056</c:v>
                </c:pt>
                <c:pt idx="478">
                  <c:v>614.34124499999916</c:v>
                </c:pt>
                <c:pt idx="479">
                  <c:v>615.11643900000001</c:v>
                </c:pt>
                <c:pt idx="480">
                  <c:v>616.66682699999933</c:v>
                </c:pt>
                <c:pt idx="481">
                  <c:v>617.44202099999916</c:v>
                </c:pt>
                <c:pt idx="482">
                  <c:v>619.38000600000009</c:v>
                </c:pt>
                <c:pt idx="483">
                  <c:v>620.93039399999998</c:v>
                </c:pt>
                <c:pt idx="484">
                  <c:v>622.09318500000006</c:v>
                </c:pt>
                <c:pt idx="485">
                  <c:v>623.64357300000006</c:v>
                </c:pt>
                <c:pt idx="486">
                  <c:v>626.74434900000006</c:v>
                </c:pt>
                <c:pt idx="487">
                  <c:v>627.13194599999997</c:v>
                </c:pt>
                <c:pt idx="488">
                  <c:v>627.90713999999934</c:v>
                </c:pt>
                <c:pt idx="489">
                  <c:v>631.78311000000008</c:v>
                </c:pt>
                <c:pt idx="490">
                  <c:v>632.17070699999999</c:v>
                </c:pt>
                <c:pt idx="491">
                  <c:v>634.49628899999936</c:v>
                </c:pt>
                <c:pt idx="492">
                  <c:v>636.82187099999999</c:v>
                </c:pt>
                <c:pt idx="493">
                  <c:v>639.14745299999936</c:v>
                </c:pt>
                <c:pt idx="494">
                  <c:v>641.47303500000055</c:v>
                </c:pt>
                <c:pt idx="495">
                  <c:v>645.34900499999935</c:v>
                </c:pt>
                <c:pt idx="496">
                  <c:v>645.73660200000006</c:v>
                </c:pt>
                <c:pt idx="497">
                  <c:v>648.83737799999938</c:v>
                </c:pt>
                <c:pt idx="498">
                  <c:v>651.16295999999932</c:v>
                </c:pt>
                <c:pt idx="499">
                  <c:v>652.713348</c:v>
                </c:pt>
                <c:pt idx="500">
                  <c:v>654.26373599999999</c:v>
                </c:pt>
                <c:pt idx="501">
                  <c:v>656.97691499999996</c:v>
                </c:pt>
                <c:pt idx="502">
                  <c:v>658.52730299999996</c:v>
                </c:pt>
                <c:pt idx="503">
                  <c:v>661.24048200000004</c:v>
                </c:pt>
                <c:pt idx="504">
                  <c:v>663.17846700000007</c:v>
                </c:pt>
                <c:pt idx="505">
                  <c:v>665.11645200000009</c:v>
                </c:pt>
                <c:pt idx="506">
                  <c:v>668.21722799999907</c:v>
                </c:pt>
                <c:pt idx="507">
                  <c:v>670.15521299999921</c:v>
                </c:pt>
                <c:pt idx="508">
                  <c:v>672.48079500000006</c:v>
                </c:pt>
                <c:pt idx="509">
                  <c:v>675.96916799999917</c:v>
                </c:pt>
                <c:pt idx="510">
                  <c:v>677.13195899999937</c:v>
                </c:pt>
                <c:pt idx="511">
                  <c:v>679.06994400000008</c:v>
                </c:pt>
                <c:pt idx="512">
                  <c:v>681.00792899999931</c:v>
                </c:pt>
                <c:pt idx="513">
                  <c:v>682.17072000000007</c:v>
                </c:pt>
                <c:pt idx="514">
                  <c:v>684.10870499999999</c:v>
                </c:pt>
                <c:pt idx="515">
                  <c:v>686.04668999999933</c:v>
                </c:pt>
                <c:pt idx="516">
                  <c:v>687.98467500000004</c:v>
                </c:pt>
                <c:pt idx="517">
                  <c:v>690.31025699999918</c:v>
                </c:pt>
                <c:pt idx="518">
                  <c:v>693.79863</c:v>
                </c:pt>
                <c:pt idx="519">
                  <c:v>695.34901799999932</c:v>
                </c:pt>
                <c:pt idx="520">
                  <c:v>697.67460000000005</c:v>
                </c:pt>
                <c:pt idx="521">
                  <c:v>699.61258500000008</c:v>
                </c:pt>
                <c:pt idx="522">
                  <c:v>702.32576399999937</c:v>
                </c:pt>
                <c:pt idx="523">
                  <c:v>705.03894300000013</c:v>
                </c:pt>
                <c:pt idx="524">
                  <c:v>706.20173399999999</c:v>
                </c:pt>
                <c:pt idx="525">
                  <c:v>708.13971900000001</c:v>
                </c:pt>
                <c:pt idx="526">
                  <c:v>710.46530099999939</c:v>
                </c:pt>
                <c:pt idx="527">
                  <c:v>713.17848000000004</c:v>
                </c:pt>
                <c:pt idx="528">
                  <c:v>713.95367400000009</c:v>
                </c:pt>
                <c:pt idx="529">
                  <c:v>715.50406200000009</c:v>
                </c:pt>
                <c:pt idx="530">
                  <c:v>717.82964399999935</c:v>
                </c:pt>
                <c:pt idx="531">
                  <c:v>718.21724100000006</c:v>
                </c:pt>
                <c:pt idx="532">
                  <c:v>718.99243500000011</c:v>
                </c:pt>
                <c:pt idx="533">
                  <c:v>720.15522599999906</c:v>
                </c:pt>
                <c:pt idx="534">
                  <c:v>721.70561400000008</c:v>
                </c:pt>
                <c:pt idx="535">
                  <c:v>724.03119599999934</c:v>
                </c:pt>
                <c:pt idx="536">
                  <c:v>725.58158400000002</c:v>
                </c:pt>
                <c:pt idx="537">
                  <c:v>727.51956899999936</c:v>
                </c:pt>
                <c:pt idx="538">
                  <c:v>729.06995699999936</c:v>
                </c:pt>
                <c:pt idx="539">
                  <c:v>731.00794200000007</c:v>
                </c:pt>
                <c:pt idx="540">
                  <c:v>732.9459269999993</c:v>
                </c:pt>
                <c:pt idx="541">
                  <c:v>733.72112099999936</c:v>
                </c:pt>
                <c:pt idx="542">
                  <c:v>734.49631499999998</c:v>
                </c:pt>
                <c:pt idx="543">
                  <c:v>736.04670299999998</c:v>
                </c:pt>
                <c:pt idx="544">
                  <c:v>737.20949400000006</c:v>
                </c:pt>
                <c:pt idx="545">
                  <c:v>738.37228499999935</c:v>
                </c:pt>
                <c:pt idx="546">
                  <c:v>739.535076</c:v>
                </c:pt>
                <c:pt idx="547">
                  <c:v>741.08546400000012</c:v>
                </c:pt>
                <c:pt idx="548">
                  <c:v>742.24825499999997</c:v>
                </c:pt>
                <c:pt idx="549">
                  <c:v>745.7366279999992</c:v>
                </c:pt>
                <c:pt idx="550">
                  <c:v>745.34903100000008</c:v>
                </c:pt>
                <c:pt idx="551">
                  <c:v>745.34903100000008</c:v>
                </c:pt>
                <c:pt idx="552">
                  <c:v>749.22500100000002</c:v>
                </c:pt>
                <c:pt idx="553">
                  <c:v>749.22500100000002</c:v>
                </c:pt>
                <c:pt idx="554">
                  <c:v>749.61259799999937</c:v>
                </c:pt>
                <c:pt idx="555">
                  <c:v>751.55058300000007</c:v>
                </c:pt>
                <c:pt idx="556">
                  <c:v>753.10097100000007</c:v>
                </c:pt>
                <c:pt idx="557">
                  <c:v>753.87616499999933</c:v>
                </c:pt>
                <c:pt idx="558">
                  <c:v>756.58934399999998</c:v>
                </c:pt>
                <c:pt idx="559">
                  <c:v>755.81414999999936</c:v>
                </c:pt>
                <c:pt idx="560">
                  <c:v>756.97694100000012</c:v>
                </c:pt>
                <c:pt idx="561">
                  <c:v>758.52732899999933</c:v>
                </c:pt>
                <c:pt idx="562">
                  <c:v>758.91492599999935</c:v>
                </c:pt>
                <c:pt idx="563">
                  <c:v>759.30252299999916</c:v>
                </c:pt>
                <c:pt idx="564">
                  <c:v>760.07771700000001</c:v>
                </c:pt>
                <c:pt idx="565">
                  <c:v>761.62810500000001</c:v>
                </c:pt>
                <c:pt idx="566">
                  <c:v>762.40329900000006</c:v>
                </c:pt>
                <c:pt idx="567">
                  <c:v>763.95368700000006</c:v>
                </c:pt>
                <c:pt idx="568">
                  <c:v>763.56608999999935</c:v>
                </c:pt>
              </c:numCache>
            </c:numRef>
          </c:val>
          <c:smooth val="0"/>
          <c:extLst>
            <c:ext xmlns:c16="http://schemas.microsoft.com/office/drawing/2014/chart" uri="{C3380CC4-5D6E-409C-BE32-E72D297353CC}">
              <c16:uniqueId val="{00000001-B46A-4C28-B397-1F279A9904FC}"/>
            </c:ext>
          </c:extLst>
        </c:ser>
        <c:dLbls>
          <c:showLegendKey val="0"/>
          <c:showVal val="0"/>
          <c:showCatName val="0"/>
          <c:showSerName val="0"/>
          <c:showPercent val="0"/>
          <c:showBubbleSize val="0"/>
        </c:dLbls>
        <c:marker val="1"/>
        <c:smooth val="0"/>
        <c:axId val="102790656"/>
        <c:axId val="102792192"/>
      </c:lineChart>
      <c:lineChart>
        <c:grouping val="standard"/>
        <c:varyColors val="0"/>
        <c:ser>
          <c:idx val="2"/>
          <c:order val="2"/>
          <c:tx>
            <c:strRef>
              <c:f>Sheet1!$L$14</c:f>
              <c:strCache>
                <c:ptCount val="1"/>
                <c:pt idx="0">
                  <c:v>AHE2012dollars</c:v>
                </c:pt>
              </c:strCache>
            </c:strRef>
          </c:tx>
          <c:spPr>
            <a:ln w="47625">
              <a:noFill/>
            </a:ln>
          </c:spPr>
          <c:marker>
            <c:symbol val="none"/>
          </c:marker>
          <c:cat>
            <c:numRef>
              <c:f>Sheet1!$A$15:$A$583</c:f>
              <c:numCache>
                <c:formatCode>yyyy\-mm\-dd</c:formatCode>
                <c:ptCount val="569"/>
                <c:pt idx="0">
                  <c:v>23743</c:v>
                </c:pt>
                <c:pt idx="1">
                  <c:v>23774</c:v>
                </c:pt>
                <c:pt idx="2">
                  <c:v>23802</c:v>
                </c:pt>
                <c:pt idx="3">
                  <c:v>23833</c:v>
                </c:pt>
                <c:pt idx="4">
                  <c:v>23863</c:v>
                </c:pt>
                <c:pt idx="5">
                  <c:v>23894</c:v>
                </c:pt>
                <c:pt idx="6">
                  <c:v>23924</c:v>
                </c:pt>
                <c:pt idx="7">
                  <c:v>23955</c:v>
                </c:pt>
                <c:pt idx="8">
                  <c:v>23986</c:v>
                </c:pt>
                <c:pt idx="9">
                  <c:v>24016</c:v>
                </c:pt>
                <c:pt idx="10">
                  <c:v>24047</c:v>
                </c:pt>
                <c:pt idx="11">
                  <c:v>24077</c:v>
                </c:pt>
                <c:pt idx="12">
                  <c:v>24108</c:v>
                </c:pt>
                <c:pt idx="13">
                  <c:v>24139</c:v>
                </c:pt>
                <c:pt idx="14">
                  <c:v>24167</c:v>
                </c:pt>
                <c:pt idx="15">
                  <c:v>24198</c:v>
                </c:pt>
                <c:pt idx="16">
                  <c:v>24228</c:v>
                </c:pt>
                <c:pt idx="17">
                  <c:v>24259</c:v>
                </c:pt>
                <c:pt idx="18">
                  <c:v>24289</c:v>
                </c:pt>
                <c:pt idx="19">
                  <c:v>24320</c:v>
                </c:pt>
                <c:pt idx="20">
                  <c:v>24351</c:v>
                </c:pt>
                <c:pt idx="21">
                  <c:v>24381</c:v>
                </c:pt>
                <c:pt idx="22">
                  <c:v>24412</c:v>
                </c:pt>
                <c:pt idx="23">
                  <c:v>24442</c:v>
                </c:pt>
                <c:pt idx="24">
                  <c:v>24473</c:v>
                </c:pt>
                <c:pt idx="25">
                  <c:v>24504</c:v>
                </c:pt>
                <c:pt idx="26">
                  <c:v>24532</c:v>
                </c:pt>
                <c:pt idx="27">
                  <c:v>24563</c:v>
                </c:pt>
                <c:pt idx="28">
                  <c:v>24593</c:v>
                </c:pt>
                <c:pt idx="29">
                  <c:v>24624</c:v>
                </c:pt>
                <c:pt idx="30">
                  <c:v>24654</c:v>
                </c:pt>
                <c:pt idx="31">
                  <c:v>24685</c:v>
                </c:pt>
                <c:pt idx="32">
                  <c:v>24716</c:v>
                </c:pt>
                <c:pt idx="33">
                  <c:v>24746</c:v>
                </c:pt>
                <c:pt idx="34">
                  <c:v>24777</c:v>
                </c:pt>
                <c:pt idx="35">
                  <c:v>24807</c:v>
                </c:pt>
                <c:pt idx="36">
                  <c:v>24838</c:v>
                </c:pt>
                <c:pt idx="37">
                  <c:v>24869</c:v>
                </c:pt>
                <c:pt idx="38">
                  <c:v>24898</c:v>
                </c:pt>
                <c:pt idx="39">
                  <c:v>24929</c:v>
                </c:pt>
                <c:pt idx="40">
                  <c:v>24959</c:v>
                </c:pt>
                <c:pt idx="41">
                  <c:v>24990</c:v>
                </c:pt>
                <c:pt idx="42">
                  <c:v>25020</c:v>
                </c:pt>
                <c:pt idx="43">
                  <c:v>25051</c:v>
                </c:pt>
                <c:pt idx="44">
                  <c:v>25082</c:v>
                </c:pt>
                <c:pt idx="45">
                  <c:v>25112</c:v>
                </c:pt>
                <c:pt idx="46">
                  <c:v>25143</c:v>
                </c:pt>
                <c:pt idx="47">
                  <c:v>25173</c:v>
                </c:pt>
                <c:pt idx="48">
                  <c:v>25204</c:v>
                </c:pt>
                <c:pt idx="49">
                  <c:v>25235</c:v>
                </c:pt>
                <c:pt idx="50">
                  <c:v>25263</c:v>
                </c:pt>
                <c:pt idx="51">
                  <c:v>25294</c:v>
                </c:pt>
                <c:pt idx="52">
                  <c:v>25324</c:v>
                </c:pt>
                <c:pt idx="53">
                  <c:v>25355</c:v>
                </c:pt>
                <c:pt idx="54">
                  <c:v>25385</c:v>
                </c:pt>
                <c:pt idx="55">
                  <c:v>25416</c:v>
                </c:pt>
                <c:pt idx="56">
                  <c:v>25447</c:v>
                </c:pt>
                <c:pt idx="57">
                  <c:v>25477</c:v>
                </c:pt>
                <c:pt idx="58">
                  <c:v>25508</c:v>
                </c:pt>
                <c:pt idx="59">
                  <c:v>25538</c:v>
                </c:pt>
                <c:pt idx="60">
                  <c:v>25569</c:v>
                </c:pt>
                <c:pt idx="61">
                  <c:v>25600</c:v>
                </c:pt>
                <c:pt idx="62">
                  <c:v>25628</c:v>
                </c:pt>
                <c:pt idx="63">
                  <c:v>25659</c:v>
                </c:pt>
                <c:pt idx="64">
                  <c:v>25689</c:v>
                </c:pt>
                <c:pt idx="65">
                  <c:v>25720</c:v>
                </c:pt>
                <c:pt idx="66">
                  <c:v>25750</c:v>
                </c:pt>
                <c:pt idx="67">
                  <c:v>25781</c:v>
                </c:pt>
                <c:pt idx="68">
                  <c:v>25812</c:v>
                </c:pt>
                <c:pt idx="69">
                  <c:v>25842</c:v>
                </c:pt>
                <c:pt idx="70">
                  <c:v>25873</c:v>
                </c:pt>
                <c:pt idx="71">
                  <c:v>25903</c:v>
                </c:pt>
                <c:pt idx="72">
                  <c:v>25934</c:v>
                </c:pt>
                <c:pt idx="73">
                  <c:v>25965</c:v>
                </c:pt>
                <c:pt idx="74">
                  <c:v>25993</c:v>
                </c:pt>
                <c:pt idx="75">
                  <c:v>26024</c:v>
                </c:pt>
                <c:pt idx="76">
                  <c:v>26054</c:v>
                </c:pt>
                <c:pt idx="77">
                  <c:v>26085</c:v>
                </c:pt>
                <c:pt idx="78">
                  <c:v>26115</c:v>
                </c:pt>
                <c:pt idx="79">
                  <c:v>26146</c:v>
                </c:pt>
                <c:pt idx="80">
                  <c:v>26177</c:v>
                </c:pt>
                <c:pt idx="81">
                  <c:v>26207</c:v>
                </c:pt>
                <c:pt idx="82">
                  <c:v>26238</c:v>
                </c:pt>
                <c:pt idx="83">
                  <c:v>26268</c:v>
                </c:pt>
                <c:pt idx="84">
                  <c:v>26299</c:v>
                </c:pt>
                <c:pt idx="85">
                  <c:v>26330</c:v>
                </c:pt>
                <c:pt idx="86">
                  <c:v>26359</c:v>
                </c:pt>
                <c:pt idx="87">
                  <c:v>26390</c:v>
                </c:pt>
                <c:pt idx="88">
                  <c:v>26420</c:v>
                </c:pt>
                <c:pt idx="89">
                  <c:v>26451</c:v>
                </c:pt>
                <c:pt idx="90">
                  <c:v>26481</c:v>
                </c:pt>
                <c:pt idx="91">
                  <c:v>26512</c:v>
                </c:pt>
                <c:pt idx="92">
                  <c:v>26543</c:v>
                </c:pt>
                <c:pt idx="93">
                  <c:v>26573</c:v>
                </c:pt>
                <c:pt idx="94">
                  <c:v>26604</c:v>
                </c:pt>
                <c:pt idx="95">
                  <c:v>26634</c:v>
                </c:pt>
                <c:pt idx="96">
                  <c:v>26665</c:v>
                </c:pt>
                <c:pt idx="97">
                  <c:v>26696</c:v>
                </c:pt>
                <c:pt idx="98">
                  <c:v>26724</c:v>
                </c:pt>
                <c:pt idx="99">
                  <c:v>26755</c:v>
                </c:pt>
                <c:pt idx="100">
                  <c:v>26785</c:v>
                </c:pt>
                <c:pt idx="101">
                  <c:v>26816</c:v>
                </c:pt>
                <c:pt idx="102">
                  <c:v>26846</c:v>
                </c:pt>
                <c:pt idx="103">
                  <c:v>26877</c:v>
                </c:pt>
                <c:pt idx="104">
                  <c:v>26908</c:v>
                </c:pt>
                <c:pt idx="105">
                  <c:v>26938</c:v>
                </c:pt>
                <c:pt idx="106">
                  <c:v>26969</c:v>
                </c:pt>
                <c:pt idx="107">
                  <c:v>26999</c:v>
                </c:pt>
                <c:pt idx="108">
                  <c:v>27030</c:v>
                </c:pt>
                <c:pt idx="109">
                  <c:v>27061</c:v>
                </c:pt>
                <c:pt idx="110">
                  <c:v>27089</c:v>
                </c:pt>
                <c:pt idx="111">
                  <c:v>27120</c:v>
                </c:pt>
                <c:pt idx="112">
                  <c:v>27150</c:v>
                </c:pt>
                <c:pt idx="113">
                  <c:v>27181</c:v>
                </c:pt>
                <c:pt idx="114">
                  <c:v>27211</c:v>
                </c:pt>
                <c:pt idx="115">
                  <c:v>27242</c:v>
                </c:pt>
                <c:pt idx="116">
                  <c:v>27273</c:v>
                </c:pt>
                <c:pt idx="117">
                  <c:v>27303</c:v>
                </c:pt>
                <c:pt idx="118">
                  <c:v>27334</c:v>
                </c:pt>
                <c:pt idx="119">
                  <c:v>27364</c:v>
                </c:pt>
                <c:pt idx="120">
                  <c:v>27395</c:v>
                </c:pt>
                <c:pt idx="121">
                  <c:v>27426</c:v>
                </c:pt>
                <c:pt idx="122">
                  <c:v>27454</c:v>
                </c:pt>
                <c:pt idx="123">
                  <c:v>27485</c:v>
                </c:pt>
                <c:pt idx="124">
                  <c:v>27515</c:v>
                </c:pt>
                <c:pt idx="125">
                  <c:v>27546</c:v>
                </c:pt>
                <c:pt idx="126">
                  <c:v>27576</c:v>
                </c:pt>
                <c:pt idx="127">
                  <c:v>27607</c:v>
                </c:pt>
                <c:pt idx="128">
                  <c:v>27638</c:v>
                </c:pt>
                <c:pt idx="129">
                  <c:v>27668</c:v>
                </c:pt>
                <c:pt idx="130">
                  <c:v>27699</c:v>
                </c:pt>
                <c:pt idx="131">
                  <c:v>27729</c:v>
                </c:pt>
                <c:pt idx="132">
                  <c:v>27760</c:v>
                </c:pt>
                <c:pt idx="133">
                  <c:v>27791</c:v>
                </c:pt>
                <c:pt idx="134">
                  <c:v>27820</c:v>
                </c:pt>
                <c:pt idx="135">
                  <c:v>27851</c:v>
                </c:pt>
                <c:pt idx="136">
                  <c:v>27881</c:v>
                </c:pt>
                <c:pt idx="137">
                  <c:v>27912</c:v>
                </c:pt>
                <c:pt idx="138">
                  <c:v>27942</c:v>
                </c:pt>
                <c:pt idx="139">
                  <c:v>27973</c:v>
                </c:pt>
                <c:pt idx="140">
                  <c:v>28004</c:v>
                </c:pt>
                <c:pt idx="141">
                  <c:v>28034</c:v>
                </c:pt>
                <c:pt idx="142">
                  <c:v>28065</c:v>
                </c:pt>
                <c:pt idx="143">
                  <c:v>28095</c:v>
                </c:pt>
                <c:pt idx="144">
                  <c:v>28126</c:v>
                </c:pt>
                <c:pt idx="145">
                  <c:v>28157</c:v>
                </c:pt>
                <c:pt idx="146">
                  <c:v>28185</c:v>
                </c:pt>
                <c:pt idx="147">
                  <c:v>28216</c:v>
                </c:pt>
                <c:pt idx="148">
                  <c:v>28246</c:v>
                </c:pt>
                <c:pt idx="149">
                  <c:v>28277</c:v>
                </c:pt>
                <c:pt idx="150">
                  <c:v>28307</c:v>
                </c:pt>
                <c:pt idx="151">
                  <c:v>28338</c:v>
                </c:pt>
                <c:pt idx="152">
                  <c:v>28369</c:v>
                </c:pt>
                <c:pt idx="153">
                  <c:v>28399</c:v>
                </c:pt>
                <c:pt idx="154">
                  <c:v>28430</c:v>
                </c:pt>
                <c:pt idx="155">
                  <c:v>28460</c:v>
                </c:pt>
                <c:pt idx="156">
                  <c:v>28491</c:v>
                </c:pt>
                <c:pt idx="157">
                  <c:v>28522</c:v>
                </c:pt>
                <c:pt idx="158">
                  <c:v>28550</c:v>
                </c:pt>
                <c:pt idx="159">
                  <c:v>28581</c:v>
                </c:pt>
                <c:pt idx="160">
                  <c:v>28611</c:v>
                </c:pt>
                <c:pt idx="161">
                  <c:v>28642</c:v>
                </c:pt>
                <c:pt idx="162">
                  <c:v>28672</c:v>
                </c:pt>
                <c:pt idx="163">
                  <c:v>28703</c:v>
                </c:pt>
                <c:pt idx="164">
                  <c:v>28734</c:v>
                </c:pt>
                <c:pt idx="165">
                  <c:v>28764</c:v>
                </c:pt>
                <c:pt idx="166">
                  <c:v>28795</c:v>
                </c:pt>
                <c:pt idx="167">
                  <c:v>28825</c:v>
                </c:pt>
                <c:pt idx="168">
                  <c:v>28856</c:v>
                </c:pt>
                <c:pt idx="169">
                  <c:v>28887</c:v>
                </c:pt>
                <c:pt idx="170">
                  <c:v>28915</c:v>
                </c:pt>
                <c:pt idx="171">
                  <c:v>28946</c:v>
                </c:pt>
                <c:pt idx="172">
                  <c:v>28976</c:v>
                </c:pt>
                <c:pt idx="173">
                  <c:v>29007</c:v>
                </c:pt>
                <c:pt idx="174">
                  <c:v>29037</c:v>
                </c:pt>
                <c:pt idx="175">
                  <c:v>29068</c:v>
                </c:pt>
                <c:pt idx="176">
                  <c:v>29099</c:v>
                </c:pt>
                <c:pt idx="177">
                  <c:v>29129</c:v>
                </c:pt>
                <c:pt idx="178">
                  <c:v>29160</c:v>
                </c:pt>
                <c:pt idx="179">
                  <c:v>29190</c:v>
                </c:pt>
                <c:pt idx="180">
                  <c:v>29221</c:v>
                </c:pt>
                <c:pt idx="181">
                  <c:v>29252</c:v>
                </c:pt>
                <c:pt idx="182">
                  <c:v>29281</c:v>
                </c:pt>
                <c:pt idx="183">
                  <c:v>29312</c:v>
                </c:pt>
                <c:pt idx="184">
                  <c:v>29342</c:v>
                </c:pt>
                <c:pt idx="185">
                  <c:v>29373</c:v>
                </c:pt>
                <c:pt idx="186">
                  <c:v>29403</c:v>
                </c:pt>
                <c:pt idx="187">
                  <c:v>29434</c:v>
                </c:pt>
                <c:pt idx="188">
                  <c:v>29465</c:v>
                </c:pt>
                <c:pt idx="189">
                  <c:v>29495</c:v>
                </c:pt>
                <c:pt idx="190">
                  <c:v>29526</c:v>
                </c:pt>
                <c:pt idx="191">
                  <c:v>29556</c:v>
                </c:pt>
                <c:pt idx="192">
                  <c:v>29587</c:v>
                </c:pt>
                <c:pt idx="193">
                  <c:v>29618</c:v>
                </c:pt>
                <c:pt idx="194">
                  <c:v>29646</c:v>
                </c:pt>
                <c:pt idx="195">
                  <c:v>29677</c:v>
                </c:pt>
                <c:pt idx="196">
                  <c:v>29707</c:v>
                </c:pt>
                <c:pt idx="197">
                  <c:v>29738</c:v>
                </c:pt>
                <c:pt idx="198">
                  <c:v>29768</c:v>
                </c:pt>
                <c:pt idx="199">
                  <c:v>29799</c:v>
                </c:pt>
                <c:pt idx="200">
                  <c:v>29830</c:v>
                </c:pt>
                <c:pt idx="201">
                  <c:v>29860</c:v>
                </c:pt>
                <c:pt idx="202">
                  <c:v>29891</c:v>
                </c:pt>
                <c:pt idx="203">
                  <c:v>29921</c:v>
                </c:pt>
                <c:pt idx="204">
                  <c:v>29952</c:v>
                </c:pt>
                <c:pt idx="205">
                  <c:v>29983</c:v>
                </c:pt>
                <c:pt idx="206">
                  <c:v>30011</c:v>
                </c:pt>
                <c:pt idx="207">
                  <c:v>30042</c:v>
                </c:pt>
                <c:pt idx="208">
                  <c:v>30072</c:v>
                </c:pt>
                <c:pt idx="209">
                  <c:v>30103</c:v>
                </c:pt>
                <c:pt idx="210">
                  <c:v>30133</c:v>
                </c:pt>
                <c:pt idx="211">
                  <c:v>30164</c:v>
                </c:pt>
                <c:pt idx="212">
                  <c:v>30195</c:v>
                </c:pt>
                <c:pt idx="213">
                  <c:v>30225</c:v>
                </c:pt>
                <c:pt idx="214">
                  <c:v>30256</c:v>
                </c:pt>
                <c:pt idx="215">
                  <c:v>30286</c:v>
                </c:pt>
                <c:pt idx="216">
                  <c:v>30317</c:v>
                </c:pt>
                <c:pt idx="217">
                  <c:v>30348</c:v>
                </c:pt>
                <c:pt idx="218">
                  <c:v>30376</c:v>
                </c:pt>
                <c:pt idx="219">
                  <c:v>30407</c:v>
                </c:pt>
                <c:pt idx="220">
                  <c:v>30437</c:v>
                </c:pt>
                <c:pt idx="221">
                  <c:v>30468</c:v>
                </c:pt>
                <c:pt idx="222">
                  <c:v>30498</c:v>
                </c:pt>
                <c:pt idx="223">
                  <c:v>30529</c:v>
                </c:pt>
                <c:pt idx="224">
                  <c:v>30560</c:v>
                </c:pt>
                <c:pt idx="225">
                  <c:v>30590</c:v>
                </c:pt>
                <c:pt idx="226">
                  <c:v>30621</c:v>
                </c:pt>
                <c:pt idx="227">
                  <c:v>30651</c:v>
                </c:pt>
                <c:pt idx="228">
                  <c:v>30682</c:v>
                </c:pt>
                <c:pt idx="229">
                  <c:v>30713</c:v>
                </c:pt>
                <c:pt idx="230">
                  <c:v>30742</c:v>
                </c:pt>
                <c:pt idx="231">
                  <c:v>30773</c:v>
                </c:pt>
                <c:pt idx="232">
                  <c:v>30803</c:v>
                </c:pt>
                <c:pt idx="233">
                  <c:v>30834</c:v>
                </c:pt>
                <c:pt idx="234">
                  <c:v>30864</c:v>
                </c:pt>
                <c:pt idx="235">
                  <c:v>30895</c:v>
                </c:pt>
                <c:pt idx="236">
                  <c:v>30926</c:v>
                </c:pt>
                <c:pt idx="237">
                  <c:v>30956</c:v>
                </c:pt>
                <c:pt idx="238">
                  <c:v>30987</c:v>
                </c:pt>
                <c:pt idx="239">
                  <c:v>31017</c:v>
                </c:pt>
                <c:pt idx="240">
                  <c:v>31048</c:v>
                </c:pt>
                <c:pt idx="241">
                  <c:v>31079</c:v>
                </c:pt>
                <c:pt idx="242">
                  <c:v>31107</c:v>
                </c:pt>
                <c:pt idx="243">
                  <c:v>31138</c:v>
                </c:pt>
                <c:pt idx="244">
                  <c:v>31168</c:v>
                </c:pt>
                <c:pt idx="245">
                  <c:v>31199</c:v>
                </c:pt>
                <c:pt idx="246">
                  <c:v>31229</c:v>
                </c:pt>
                <c:pt idx="247">
                  <c:v>31260</c:v>
                </c:pt>
                <c:pt idx="248">
                  <c:v>31291</c:v>
                </c:pt>
                <c:pt idx="249">
                  <c:v>31321</c:v>
                </c:pt>
                <c:pt idx="250">
                  <c:v>31352</c:v>
                </c:pt>
                <c:pt idx="251">
                  <c:v>31382</c:v>
                </c:pt>
                <c:pt idx="252">
                  <c:v>31413</c:v>
                </c:pt>
                <c:pt idx="253">
                  <c:v>31444</c:v>
                </c:pt>
                <c:pt idx="254">
                  <c:v>31472</c:v>
                </c:pt>
                <c:pt idx="255">
                  <c:v>31503</c:v>
                </c:pt>
                <c:pt idx="256">
                  <c:v>31533</c:v>
                </c:pt>
                <c:pt idx="257">
                  <c:v>31564</c:v>
                </c:pt>
                <c:pt idx="258">
                  <c:v>31594</c:v>
                </c:pt>
                <c:pt idx="259">
                  <c:v>31625</c:v>
                </c:pt>
                <c:pt idx="260">
                  <c:v>31656</c:v>
                </c:pt>
                <c:pt idx="261">
                  <c:v>31686</c:v>
                </c:pt>
                <c:pt idx="262">
                  <c:v>31717</c:v>
                </c:pt>
                <c:pt idx="263">
                  <c:v>31747</c:v>
                </c:pt>
                <c:pt idx="264">
                  <c:v>31778</c:v>
                </c:pt>
                <c:pt idx="265">
                  <c:v>31809</c:v>
                </c:pt>
                <c:pt idx="266">
                  <c:v>31837</c:v>
                </c:pt>
                <c:pt idx="267">
                  <c:v>31868</c:v>
                </c:pt>
                <c:pt idx="268">
                  <c:v>31898</c:v>
                </c:pt>
                <c:pt idx="269">
                  <c:v>31929</c:v>
                </c:pt>
                <c:pt idx="270">
                  <c:v>31959</c:v>
                </c:pt>
                <c:pt idx="271">
                  <c:v>31990</c:v>
                </c:pt>
                <c:pt idx="272">
                  <c:v>32021</c:v>
                </c:pt>
                <c:pt idx="273">
                  <c:v>32051</c:v>
                </c:pt>
                <c:pt idx="274">
                  <c:v>32082</c:v>
                </c:pt>
                <c:pt idx="275">
                  <c:v>32112</c:v>
                </c:pt>
                <c:pt idx="276">
                  <c:v>32143</c:v>
                </c:pt>
                <c:pt idx="277">
                  <c:v>32174</c:v>
                </c:pt>
                <c:pt idx="278">
                  <c:v>32203</c:v>
                </c:pt>
                <c:pt idx="279">
                  <c:v>32234</c:v>
                </c:pt>
                <c:pt idx="280">
                  <c:v>32264</c:v>
                </c:pt>
                <c:pt idx="281">
                  <c:v>32295</c:v>
                </c:pt>
                <c:pt idx="282">
                  <c:v>32325</c:v>
                </c:pt>
                <c:pt idx="283">
                  <c:v>32356</c:v>
                </c:pt>
                <c:pt idx="284">
                  <c:v>32387</c:v>
                </c:pt>
                <c:pt idx="285">
                  <c:v>32417</c:v>
                </c:pt>
                <c:pt idx="286">
                  <c:v>32448</c:v>
                </c:pt>
                <c:pt idx="287">
                  <c:v>32478</c:v>
                </c:pt>
                <c:pt idx="288">
                  <c:v>32509</c:v>
                </c:pt>
                <c:pt idx="289">
                  <c:v>32540</c:v>
                </c:pt>
                <c:pt idx="290">
                  <c:v>32568</c:v>
                </c:pt>
                <c:pt idx="291">
                  <c:v>32599</c:v>
                </c:pt>
                <c:pt idx="292">
                  <c:v>32629</c:v>
                </c:pt>
                <c:pt idx="293">
                  <c:v>32660</c:v>
                </c:pt>
                <c:pt idx="294">
                  <c:v>32690</c:v>
                </c:pt>
                <c:pt idx="295">
                  <c:v>32721</c:v>
                </c:pt>
                <c:pt idx="296">
                  <c:v>32752</c:v>
                </c:pt>
                <c:pt idx="297">
                  <c:v>32782</c:v>
                </c:pt>
                <c:pt idx="298">
                  <c:v>32813</c:v>
                </c:pt>
                <c:pt idx="299">
                  <c:v>32843</c:v>
                </c:pt>
                <c:pt idx="300">
                  <c:v>32874</c:v>
                </c:pt>
                <c:pt idx="301">
                  <c:v>32905</c:v>
                </c:pt>
                <c:pt idx="302">
                  <c:v>32933</c:v>
                </c:pt>
                <c:pt idx="303">
                  <c:v>32964</c:v>
                </c:pt>
                <c:pt idx="304">
                  <c:v>32994</c:v>
                </c:pt>
                <c:pt idx="305">
                  <c:v>33025</c:v>
                </c:pt>
                <c:pt idx="306">
                  <c:v>33055</c:v>
                </c:pt>
                <c:pt idx="307">
                  <c:v>33086</c:v>
                </c:pt>
                <c:pt idx="308">
                  <c:v>33117</c:v>
                </c:pt>
                <c:pt idx="309">
                  <c:v>33147</c:v>
                </c:pt>
                <c:pt idx="310">
                  <c:v>33178</c:v>
                </c:pt>
                <c:pt idx="311">
                  <c:v>33208</c:v>
                </c:pt>
                <c:pt idx="312">
                  <c:v>33239</c:v>
                </c:pt>
                <c:pt idx="313">
                  <c:v>33270</c:v>
                </c:pt>
                <c:pt idx="314">
                  <c:v>33298</c:v>
                </c:pt>
                <c:pt idx="315">
                  <c:v>33329</c:v>
                </c:pt>
                <c:pt idx="316">
                  <c:v>33359</c:v>
                </c:pt>
                <c:pt idx="317">
                  <c:v>33390</c:v>
                </c:pt>
                <c:pt idx="318">
                  <c:v>33420</c:v>
                </c:pt>
                <c:pt idx="319">
                  <c:v>33451</c:v>
                </c:pt>
                <c:pt idx="320">
                  <c:v>33482</c:v>
                </c:pt>
                <c:pt idx="321">
                  <c:v>33512</c:v>
                </c:pt>
                <c:pt idx="322">
                  <c:v>33543</c:v>
                </c:pt>
                <c:pt idx="323">
                  <c:v>33573</c:v>
                </c:pt>
                <c:pt idx="324">
                  <c:v>33604</c:v>
                </c:pt>
                <c:pt idx="325">
                  <c:v>33635</c:v>
                </c:pt>
                <c:pt idx="326">
                  <c:v>33664</c:v>
                </c:pt>
                <c:pt idx="327">
                  <c:v>33695</c:v>
                </c:pt>
                <c:pt idx="328">
                  <c:v>33725</c:v>
                </c:pt>
                <c:pt idx="329">
                  <c:v>33756</c:v>
                </c:pt>
                <c:pt idx="330">
                  <c:v>33786</c:v>
                </c:pt>
                <c:pt idx="331">
                  <c:v>33817</c:v>
                </c:pt>
                <c:pt idx="332">
                  <c:v>33848</c:v>
                </c:pt>
                <c:pt idx="333">
                  <c:v>33878</c:v>
                </c:pt>
                <c:pt idx="334">
                  <c:v>33909</c:v>
                </c:pt>
                <c:pt idx="335">
                  <c:v>33939</c:v>
                </c:pt>
                <c:pt idx="336">
                  <c:v>33970</c:v>
                </c:pt>
                <c:pt idx="337">
                  <c:v>34001</c:v>
                </c:pt>
                <c:pt idx="338">
                  <c:v>34029</c:v>
                </c:pt>
                <c:pt idx="339">
                  <c:v>34060</c:v>
                </c:pt>
                <c:pt idx="340">
                  <c:v>34090</c:v>
                </c:pt>
                <c:pt idx="341">
                  <c:v>34121</c:v>
                </c:pt>
                <c:pt idx="342">
                  <c:v>34151</c:v>
                </c:pt>
                <c:pt idx="343">
                  <c:v>34182</c:v>
                </c:pt>
                <c:pt idx="344">
                  <c:v>34213</c:v>
                </c:pt>
                <c:pt idx="345">
                  <c:v>34243</c:v>
                </c:pt>
                <c:pt idx="346">
                  <c:v>34274</c:v>
                </c:pt>
                <c:pt idx="347">
                  <c:v>34304</c:v>
                </c:pt>
                <c:pt idx="348">
                  <c:v>34335</c:v>
                </c:pt>
                <c:pt idx="349">
                  <c:v>34366</c:v>
                </c:pt>
                <c:pt idx="350">
                  <c:v>34394</c:v>
                </c:pt>
                <c:pt idx="351">
                  <c:v>34425</c:v>
                </c:pt>
                <c:pt idx="352">
                  <c:v>34455</c:v>
                </c:pt>
                <c:pt idx="353">
                  <c:v>34486</c:v>
                </c:pt>
                <c:pt idx="354">
                  <c:v>34516</c:v>
                </c:pt>
                <c:pt idx="355">
                  <c:v>34547</c:v>
                </c:pt>
                <c:pt idx="356">
                  <c:v>34578</c:v>
                </c:pt>
                <c:pt idx="357">
                  <c:v>34608</c:v>
                </c:pt>
                <c:pt idx="358">
                  <c:v>34639</c:v>
                </c:pt>
                <c:pt idx="359">
                  <c:v>34669</c:v>
                </c:pt>
                <c:pt idx="360">
                  <c:v>34700</c:v>
                </c:pt>
                <c:pt idx="361">
                  <c:v>34731</c:v>
                </c:pt>
                <c:pt idx="362">
                  <c:v>34759</c:v>
                </c:pt>
                <c:pt idx="363">
                  <c:v>34790</c:v>
                </c:pt>
                <c:pt idx="364">
                  <c:v>34820</c:v>
                </c:pt>
                <c:pt idx="365">
                  <c:v>34851</c:v>
                </c:pt>
                <c:pt idx="366">
                  <c:v>34881</c:v>
                </c:pt>
                <c:pt idx="367">
                  <c:v>34912</c:v>
                </c:pt>
                <c:pt idx="368">
                  <c:v>34943</c:v>
                </c:pt>
                <c:pt idx="369">
                  <c:v>34973</c:v>
                </c:pt>
                <c:pt idx="370">
                  <c:v>35004</c:v>
                </c:pt>
                <c:pt idx="371">
                  <c:v>35034</c:v>
                </c:pt>
                <c:pt idx="372">
                  <c:v>35065</c:v>
                </c:pt>
                <c:pt idx="373">
                  <c:v>35096</c:v>
                </c:pt>
                <c:pt idx="374">
                  <c:v>35125</c:v>
                </c:pt>
                <c:pt idx="375">
                  <c:v>35156</c:v>
                </c:pt>
                <c:pt idx="376">
                  <c:v>35186</c:v>
                </c:pt>
                <c:pt idx="377">
                  <c:v>35217</c:v>
                </c:pt>
                <c:pt idx="378">
                  <c:v>35247</c:v>
                </c:pt>
                <c:pt idx="379">
                  <c:v>35278</c:v>
                </c:pt>
                <c:pt idx="380">
                  <c:v>35309</c:v>
                </c:pt>
                <c:pt idx="381">
                  <c:v>35339</c:v>
                </c:pt>
                <c:pt idx="382">
                  <c:v>35370</c:v>
                </c:pt>
                <c:pt idx="383">
                  <c:v>35400</c:v>
                </c:pt>
                <c:pt idx="384">
                  <c:v>35431</c:v>
                </c:pt>
                <c:pt idx="385">
                  <c:v>35462</c:v>
                </c:pt>
                <c:pt idx="386">
                  <c:v>35490</c:v>
                </c:pt>
                <c:pt idx="387">
                  <c:v>35521</c:v>
                </c:pt>
                <c:pt idx="388">
                  <c:v>35551</c:v>
                </c:pt>
                <c:pt idx="389">
                  <c:v>35582</c:v>
                </c:pt>
                <c:pt idx="390">
                  <c:v>35612</c:v>
                </c:pt>
                <c:pt idx="391">
                  <c:v>35643</c:v>
                </c:pt>
                <c:pt idx="392">
                  <c:v>35674</c:v>
                </c:pt>
                <c:pt idx="393">
                  <c:v>35704</c:v>
                </c:pt>
                <c:pt idx="394">
                  <c:v>35735</c:v>
                </c:pt>
                <c:pt idx="395">
                  <c:v>35765</c:v>
                </c:pt>
                <c:pt idx="396">
                  <c:v>35796</c:v>
                </c:pt>
                <c:pt idx="397">
                  <c:v>35827</c:v>
                </c:pt>
                <c:pt idx="398">
                  <c:v>35855</c:v>
                </c:pt>
                <c:pt idx="399">
                  <c:v>35886</c:v>
                </c:pt>
                <c:pt idx="400">
                  <c:v>35916</c:v>
                </c:pt>
                <c:pt idx="401">
                  <c:v>35947</c:v>
                </c:pt>
                <c:pt idx="402">
                  <c:v>35977</c:v>
                </c:pt>
                <c:pt idx="403">
                  <c:v>36008</c:v>
                </c:pt>
                <c:pt idx="404">
                  <c:v>36039</c:v>
                </c:pt>
                <c:pt idx="405">
                  <c:v>36069</c:v>
                </c:pt>
                <c:pt idx="406">
                  <c:v>36100</c:v>
                </c:pt>
                <c:pt idx="407">
                  <c:v>36130</c:v>
                </c:pt>
                <c:pt idx="408">
                  <c:v>36161</c:v>
                </c:pt>
                <c:pt idx="409">
                  <c:v>36192</c:v>
                </c:pt>
                <c:pt idx="410">
                  <c:v>36220</c:v>
                </c:pt>
                <c:pt idx="411">
                  <c:v>36251</c:v>
                </c:pt>
                <c:pt idx="412">
                  <c:v>36281</c:v>
                </c:pt>
                <c:pt idx="413">
                  <c:v>36312</c:v>
                </c:pt>
                <c:pt idx="414">
                  <c:v>36342</c:v>
                </c:pt>
                <c:pt idx="415">
                  <c:v>36373</c:v>
                </c:pt>
                <c:pt idx="416">
                  <c:v>36404</c:v>
                </c:pt>
                <c:pt idx="417">
                  <c:v>36434</c:v>
                </c:pt>
                <c:pt idx="418">
                  <c:v>36465</c:v>
                </c:pt>
                <c:pt idx="419">
                  <c:v>36495</c:v>
                </c:pt>
                <c:pt idx="420">
                  <c:v>36526</c:v>
                </c:pt>
                <c:pt idx="421">
                  <c:v>36557</c:v>
                </c:pt>
                <c:pt idx="422">
                  <c:v>36586</c:v>
                </c:pt>
                <c:pt idx="423">
                  <c:v>36617</c:v>
                </c:pt>
                <c:pt idx="424">
                  <c:v>36647</c:v>
                </c:pt>
                <c:pt idx="425">
                  <c:v>36678</c:v>
                </c:pt>
                <c:pt idx="426">
                  <c:v>36708</c:v>
                </c:pt>
                <c:pt idx="427">
                  <c:v>36739</c:v>
                </c:pt>
                <c:pt idx="428">
                  <c:v>36770</c:v>
                </c:pt>
                <c:pt idx="429">
                  <c:v>36800</c:v>
                </c:pt>
                <c:pt idx="430">
                  <c:v>36831</c:v>
                </c:pt>
                <c:pt idx="431">
                  <c:v>36861</c:v>
                </c:pt>
                <c:pt idx="432">
                  <c:v>36892</c:v>
                </c:pt>
                <c:pt idx="433">
                  <c:v>36923</c:v>
                </c:pt>
                <c:pt idx="434">
                  <c:v>36951</c:v>
                </c:pt>
                <c:pt idx="435">
                  <c:v>36982</c:v>
                </c:pt>
                <c:pt idx="436">
                  <c:v>37012</c:v>
                </c:pt>
                <c:pt idx="437">
                  <c:v>37043</c:v>
                </c:pt>
                <c:pt idx="438">
                  <c:v>37073</c:v>
                </c:pt>
                <c:pt idx="439">
                  <c:v>37104</c:v>
                </c:pt>
                <c:pt idx="440">
                  <c:v>37135</c:v>
                </c:pt>
                <c:pt idx="441">
                  <c:v>37165</c:v>
                </c:pt>
                <c:pt idx="442">
                  <c:v>37196</c:v>
                </c:pt>
                <c:pt idx="443">
                  <c:v>37226</c:v>
                </c:pt>
                <c:pt idx="444">
                  <c:v>37257</c:v>
                </c:pt>
                <c:pt idx="445">
                  <c:v>37288</c:v>
                </c:pt>
                <c:pt idx="446">
                  <c:v>37316</c:v>
                </c:pt>
                <c:pt idx="447">
                  <c:v>37347</c:v>
                </c:pt>
                <c:pt idx="448">
                  <c:v>37377</c:v>
                </c:pt>
                <c:pt idx="449">
                  <c:v>37408</c:v>
                </c:pt>
                <c:pt idx="450">
                  <c:v>37438</c:v>
                </c:pt>
                <c:pt idx="451">
                  <c:v>37469</c:v>
                </c:pt>
                <c:pt idx="452">
                  <c:v>37500</c:v>
                </c:pt>
                <c:pt idx="453">
                  <c:v>37530</c:v>
                </c:pt>
                <c:pt idx="454">
                  <c:v>37561</c:v>
                </c:pt>
                <c:pt idx="455">
                  <c:v>37591</c:v>
                </c:pt>
                <c:pt idx="456">
                  <c:v>37622</c:v>
                </c:pt>
                <c:pt idx="457">
                  <c:v>37653</c:v>
                </c:pt>
                <c:pt idx="458">
                  <c:v>37681</c:v>
                </c:pt>
                <c:pt idx="459">
                  <c:v>37712</c:v>
                </c:pt>
                <c:pt idx="460">
                  <c:v>37742</c:v>
                </c:pt>
                <c:pt idx="461">
                  <c:v>37773</c:v>
                </c:pt>
                <c:pt idx="462">
                  <c:v>37803</c:v>
                </c:pt>
                <c:pt idx="463">
                  <c:v>37834</c:v>
                </c:pt>
                <c:pt idx="464">
                  <c:v>37865</c:v>
                </c:pt>
                <c:pt idx="465">
                  <c:v>37895</c:v>
                </c:pt>
                <c:pt idx="466">
                  <c:v>37926</c:v>
                </c:pt>
                <c:pt idx="467">
                  <c:v>37956</c:v>
                </c:pt>
                <c:pt idx="468">
                  <c:v>37987</c:v>
                </c:pt>
                <c:pt idx="469">
                  <c:v>38018</c:v>
                </c:pt>
                <c:pt idx="470">
                  <c:v>38047</c:v>
                </c:pt>
                <c:pt idx="471">
                  <c:v>38078</c:v>
                </c:pt>
                <c:pt idx="472">
                  <c:v>38108</c:v>
                </c:pt>
                <c:pt idx="473">
                  <c:v>38139</c:v>
                </c:pt>
                <c:pt idx="474">
                  <c:v>38169</c:v>
                </c:pt>
                <c:pt idx="475">
                  <c:v>38200</c:v>
                </c:pt>
                <c:pt idx="476">
                  <c:v>38231</c:v>
                </c:pt>
                <c:pt idx="477">
                  <c:v>38261</c:v>
                </c:pt>
                <c:pt idx="478">
                  <c:v>38292</c:v>
                </c:pt>
                <c:pt idx="479">
                  <c:v>38322</c:v>
                </c:pt>
                <c:pt idx="480">
                  <c:v>38353</c:v>
                </c:pt>
                <c:pt idx="481">
                  <c:v>38384</c:v>
                </c:pt>
                <c:pt idx="482">
                  <c:v>38412</c:v>
                </c:pt>
                <c:pt idx="483">
                  <c:v>38443</c:v>
                </c:pt>
                <c:pt idx="484">
                  <c:v>38473</c:v>
                </c:pt>
                <c:pt idx="485">
                  <c:v>38504</c:v>
                </c:pt>
                <c:pt idx="486">
                  <c:v>38534</c:v>
                </c:pt>
                <c:pt idx="487">
                  <c:v>38565</c:v>
                </c:pt>
                <c:pt idx="488">
                  <c:v>38596</c:v>
                </c:pt>
                <c:pt idx="489">
                  <c:v>38626</c:v>
                </c:pt>
                <c:pt idx="490">
                  <c:v>38657</c:v>
                </c:pt>
                <c:pt idx="491">
                  <c:v>38687</c:v>
                </c:pt>
                <c:pt idx="492">
                  <c:v>38718</c:v>
                </c:pt>
                <c:pt idx="493">
                  <c:v>38749</c:v>
                </c:pt>
                <c:pt idx="494">
                  <c:v>38777</c:v>
                </c:pt>
                <c:pt idx="495">
                  <c:v>38808</c:v>
                </c:pt>
                <c:pt idx="496">
                  <c:v>38838</c:v>
                </c:pt>
                <c:pt idx="497">
                  <c:v>38869</c:v>
                </c:pt>
                <c:pt idx="498">
                  <c:v>38899</c:v>
                </c:pt>
                <c:pt idx="499">
                  <c:v>38930</c:v>
                </c:pt>
                <c:pt idx="500">
                  <c:v>38961</c:v>
                </c:pt>
                <c:pt idx="501">
                  <c:v>38991</c:v>
                </c:pt>
                <c:pt idx="502">
                  <c:v>39022</c:v>
                </c:pt>
                <c:pt idx="503">
                  <c:v>39052</c:v>
                </c:pt>
                <c:pt idx="504">
                  <c:v>39083</c:v>
                </c:pt>
                <c:pt idx="505">
                  <c:v>39114</c:v>
                </c:pt>
                <c:pt idx="506">
                  <c:v>39142</c:v>
                </c:pt>
                <c:pt idx="507">
                  <c:v>39173</c:v>
                </c:pt>
                <c:pt idx="508">
                  <c:v>39203</c:v>
                </c:pt>
                <c:pt idx="509">
                  <c:v>39234</c:v>
                </c:pt>
                <c:pt idx="510">
                  <c:v>39264</c:v>
                </c:pt>
                <c:pt idx="511">
                  <c:v>39295</c:v>
                </c:pt>
                <c:pt idx="512">
                  <c:v>39326</c:v>
                </c:pt>
                <c:pt idx="513">
                  <c:v>39356</c:v>
                </c:pt>
                <c:pt idx="514">
                  <c:v>39387</c:v>
                </c:pt>
                <c:pt idx="515">
                  <c:v>39417</c:v>
                </c:pt>
                <c:pt idx="516">
                  <c:v>39448</c:v>
                </c:pt>
                <c:pt idx="517">
                  <c:v>39479</c:v>
                </c:pt>
                <c:pt idx="518">
                  <c:v>39508</c:v>
                </c:pt>
                <c:pt idx="519">
                  <c:v>39539</c:v>
                </c:pt>
                <c:pt idx="520">
                  <c:v>39569</c:v>
                </c:pt>
                <c:pt idx="521">
                  <c:v>39600</c:v>
                </c:pt>
                <c:pt idx="522">
                  <c:v>39630</c:v>
                </c:pt>
                <c:pt idx="523">
                  <c:v>39661</c:v>
                </c:pt>
                <c:pt idx="524">
                  <c:v>39692</c:v>
                </c:pt>
                <c:pt idx="525">
                  <c:v>39722</c:v>
                </c:pt>
                <c:pt idx="526">
                  <c:v>39753</c:v>
                </c:pt>
                <c:pt idx="527">
                  <c:v>39783</c:v>
                </c:pt>
                <c:pt idx="528">
                  <c:v>39814</c:v>
                </c:pt>
                <c:pt idx="529">
                  <c:v>39845</c:v>
                </c:pt>
                <c:pt idx="530">
                  <c:v>39873</c:v>
                </c:pt>
                <c:pt idx="531">
                  <c:v>39904</c:v>
                </c:pt>
                <c:pt idx="532">
                  <c:v>39934</c:v>
                </c:pt>
                <c:pt idx="533">
                  <c:v>39965</c:v>
                </c:pt>
                <c:pt idx="534">
                  <c:v>39995</c:v>
                </c:pt>
                <c:pt idx="535">
                  <c:v>40026</c:v>
                </c:pt>
                <c:pt idx="536">
                  <c:v>40057</c:v>
                </c:pt>
                <c:pt idx="537">
                  <c:v>40087</c:v>
                </c:pt>
                <c:pt idx="538">
                  <c:v>40118</c:v>
                </c:pt>
                <c:pt idx="539">
                  <c:v>40148</c:v>
                </c:pt>
                <c:pt idx="540">
                  <c:v>40179</c:v>
                </c:pt>
                <c:pt idx="541">
                  <c:v>40210</c:v>
                </c:pt>
                <c:pt idx="542">
                  <c:v>40238</c:v>
                </c:pt>
                <c:pt idx="543">
                  <c:v>40269</c:v>
                </c:pt>
                <c:pt idx="544">
                  <c:v>40299</c:v>
                </c:pt>
                <c:pt idx="545">
                  <c:v>40330</c:v>
                </c:pt>
                <c:pt idx="546">
                  <c:v>40360</c:v>
                </c:pt>
                <c:pt idx="547">
                  <c:v>40391</c:v>
                </c:pt>
                <c:pt idx="548">
                  <c:v>40422</c:v>
                </c:pt>
                <c:pt idx="549">
                  <c:v>40452</c:v>
                </c:pt>
                <c:pt idx="550">
                  <c:v>40483</c:v>
                </c:pt>
                <c:pt idx="551">
                  <c:v>40513</c:v>
                </c:pt>
                <c:pt idx="552">
                  <c:v>40544</c:v>
                </c:pt>
                <c:pt idx="553">
                  <c:v>40575</c:v>
                </c:pt>
                <c:pt idx="554">
                  <c:v>40603</c:v>
                </c:pt>
                <c:pt idx="555">
                  <c:v>40634</c:v>
                </c:pt>
                <c:pt idx="556">
                  <c:v>40664</c:v>
                </c:pt>
                <c:pt idx="557">
                  <c:v>40695</c:v>
                </c:pt>
                <c:pt idx="558">
                  <c:v>40725</c:v>
                </c:pt>
                <c:pt idx="559">
                  <c:v>40756</c:v>
                </c:pt>
                <c:pt idx="560">
                  <c:v>40787</c:v>
                </c:pt>
                <c:pt idx="561">
                  <c:v>40817</c:v>
                </c:pt>
                <c:pt idx="562">
                  <c:v>40848</c:v>
                </c:pt>
                <c:pt idx="563">
                  <c:v>40878</c:v>
                </c:pt>
                <c:pt idx="564">
                  <c:v>40909</c:v>
                </c:pt>
                <c:pt idx="565">
                  <c:v>40940</c:v>
                </c:pt>
                <c:pt idx="566">
                  <c:v>40969</c:v>
                </c:pt>
                <c:pt idx="567">
                  <c:v>41000</c:v>
                </c:pt>
                <c:pt idx="568">
                  <c:v>41030</c:v>
                </c:pt>
              </c:numCache>
            </c:numRef>
          </c:cat>
          <c:val>
            <c:numRef>
              <c:f>Sheet1!$L$15:$L$583</c:f>
              <c:numCache>
                <c:formatCode>General</c:formatCode>
                <c:ptCount val="569"/>
                <c:pt idx="0">
                  <c:v>18.84909398976982</c:v>
                </c:pt>
                <c:pt idx="1">
                  <c:v>18.922152493606131</c:v>
                </c:pt>
                <c:pt idx="2">
                  <c:v>18.977010539763619</c:v>
                </c:pt>
                <c:pt idx="3">
                  <c:v>18.934678138942001</c:v>
                </c:pt>
                <c:pt idx="4">
                  <c:v>19.019718551461239</c:v>
                </c:pt>
                <c:pt idx="5">
                  <c:v>18.941497627333121</c:v>
                </c:pt>
                <c:pt idx="6">
                  <c:v>19.031855921469301</c:v>
                </c:pt>
                <c:pt idx="7">
                  <c:v>19.122386053882721</c:v>
                </c:pt>
                <c:pt idx="8">
                  <c:v>19.15232605945604</c:v>
                </c:pt>
                <c:pt idx="9">
                  <c:v>19.2063766192733</c:v>
                </c:pt>
                <c:pt idx="10">
                  <c:v>19.21786110236221</c:v>
                </c:pt>
                <c:pt idx="11">
                  <c:v>19.229273469387749</c:v>
                </c:pt>
                <c:pt idx="12">
                  <c:v>19.211178168130498</c:v>
                </c:pt>
                <c:pt idx="13">
                  <c:v>19.162644326683289</c:v>
                </c:pt>
                <c:pt idx="14">
                  <c:v>19.17411124922312</c:v>
                </c:pt>
                <c:pt idx="15">
                  <c:v>19.185507125154889</c:v>
                </c:pt>
                <c:pt idx="16">
                  <c:v>19.21463493044822</c:v>
                </c:pt>
                <c:pt idx="17">
                  <c:v>19.196832612723899</c:v>
                </c:pt>
                <c:pt idx="18">
                  <c:v>19.296270570107801</c:v>
                </c:pt>
                <c:pt idx="19">
                  <c:v>19.248062787136281</c:v>
                </c:pt>
                <c:pt idx="20">
                  <c:v>19.25906931297709</c:v>
                </c:pt>
                <c:pt idx="21">
                  <c:v>19.270008828006102</c:v>
                </c:pt>
                <c:pt idx="22">
                  <c:v>19.321930048661791</c:v>
                </c:pt>
                <c:pt idx="23">
                  <c:v>19.298452612393671</c:v>
                </c:pt>
                <c:pt idx="24">
                  <c:v>19.3796452887538</c:v>
                </c:pt>
                <c:pt idx="25">
                  <c:v>19.459420303030299</c:v>
                </c:pt>
                <c:pt idx="26">
                  <c:v>19.459420303030299</c:v>
                </c:pt>
                <c:pt idx="27">
                  <c:v>19.469671903323199</c:v>
                </c:pt>
                <c:pt idx="28">
                  <c:v>19.538713293051359</c:v>
                </c:pt>
                <c:pt idx="29">
                  <c:v>19.489990390390389</c:v>
                </c:pt>
                <c:pt idx="30">
                  <c:v>19.568479640718561</c:v>
                </c:pt>
                <c:pt idx="31">
                  <c:v>19.578283283582081</c:v>
                </c:pt>
                <c:pt idx="32">
                  <c:v>19.58802857142857</c:v>
                </c:pt>
                <c:pt idx="33">
                  <c:v>19.597716023738869</c:v>
                </c:pt>
                <c:pt idx="34">
                  <c:v>19.616919469026548</c:v>
                </c:pt>
                <c:pt idx="35">
                  <c:v>19.626436470588221</c:v>
                </c:pt>
                <c:pt idx="36">
                  <c:v>19.70291436950146</c:v>
                </c:pt>
                <c:pt idx="37">
                  <c:v>19.712124269005841</c:v>
                </c:pt>
                <c:pt idx="38">
                  <c:v>19.787906413994179</c:v>
                </c:pt>
                <c:pt idx="39">
                  <c:v>19.796815697674418</c:v>
                </c:pt>
                <c:pt idx="40">
                  <c:v>19.871913043478258</c:v>
                </c:pt>
                <c:pt idx="41">
                  <c:v>19.823235446685871</c:v>
                </c:pt>
                <c:pt idx="42">
                  <c:v>19.840596275071579</c:v>
                </c:pt>
                <c:pt idx="43">
                  <c:v>19.783908857142851</c:v>
                </c:pt>
                <c:pt idx="44">
                  <c:v>19.922866666666661</c:v>
                </c:pt>
                <c:pt idx="45">
                  <c:v>19.874727762039662</c:v>
                </c:pt>
                <c:pt idx="46">
                  <c:v>19.947695762711859</c:v>
                </c:pt>
                <c:pt idx="47">
                  <c:v>19.96401601123592</c:v>
                </c:pt>
                <c:pt idx="48">
                  <c:v>19.97210756302518</c:v>
                </c:pt>
                <c:pt idx="49">
                  <c:v>20.043988268156429</c:v>
                </c:pt>
                <c:pt idx="50">
                  <c:v>19.940721606648189</c:v>
                </c:pt>
                <c:pt idx="51">
                  <c:v>19.956765564738291</c:v>
                </c:pt>
                <c:pt idx="52">
                  <c:v>20.027503571428571</c:v>
                </c:pt>
                <c:pt idx="53">
                  <c:v>19.980502732240421</c:v>
                </c:pt>
                <c:pt idx="54">
                  <c:v>19.996112499999999</c:v>
                </c:pt>
                <c:pt idx="55">
                  <c:v>20.06578536585366</c:v>
                </c:pt>
                <c:pt idx="56">
                  <c:v>20.080809164420501</c:v>
                </c:pt>
                <c:pt idx="57">
                  <c:v>20.095671849865919</c:v>
                </c:pt>
                <c:pt idx="58">
                  <c:v>20.049435466666669</c:v>
                </c:pt>
                <c:pt idx="59">
                  <c:v>20.003689655172401</c:v>
                </c:pt>
                <c:pt idx="60">
                  <c:v>19.958426649076511</c:v>
                </c:pt>
                <c:pt idx="61">
                  <c:v>19.97361968503931</c:v>
                </c:pt>
                <c:pt idx="62">
                  <c:v>19.988654046997379</c:v>
                </c:pt>
                <c:pt idx="63">
                  <c:v>19.94417454545454</c:v>
                </c:pt>
                <c:pt idx="64">
                  <c:v>20.010913471502601</c:v>
                </c:pt>
                <c:pt idx="65">
                  <c:v>19.966663144329839</c:v>
                </c:pt>
                <c:pt idx="66">
                  <c:v>20.032829562981998</c:v>
                </c:pt>
                <c:pt idx="67">
                  <c:v>20.09865666666667</c:v>
                </c:pt>
                <c:pt idx="68">
                  <c:v>20.112707908163259</c:v>
                </c:pt>
                <c:pt idx="69">
                  <c:v>20.068614720812189</c:v>
                </c:pt>
                <c:pt idx="70">
                  <c:v>20.024966919191922</c:v>
                </c:pt>
                <c:pt idx="71">
                  <c:v>20.096595477386931</c:v>
                </c:pt>
                <c:pt idx="72">
                  <c:v>20.160777944862151</c:v>
                </c:pt>
                <c:pt idx="73">
                  <c:v>20.27532781954887</c:v>
                </c:pt>
                <c:pt idx="74">
                  <c:v>20.338902999999991</c:v>
                </c:pt>
                <c:pt idx="75">
                  <c:v>20.345171820448879</c:v>
                </c:pt>
                <c:pt idx="76">
                  <c:v>20.414322580645159</c:v>
                </c:pt>
                <c:pt idx="77">
                  <c:v>20.426363950617279</c:v>
                </c:pt>
                <c:pt idx="78">
                  <c:v>20.43234014778319</c:v>
                </c:pt>
                <c:pt idx="79">
                  <c:v>20.550585257985251</c:v>
                </c:pt>
                <c:pt idx="80">
                  <c:v>20.55622769607843</c:v>
                </c:pt>
                <c:pt idx="81">
                  <c:v>20.561842542787279</c:v>
                </c:pt>
                <c:pt idx="82">
                  <c:v>20.56742999999998</c:v>
                </c:pt>
                <c:pt idx="83">
                  <c:v>20.73979829683698</c:v>
                </c:pt>
                <c:pt idx="84">
                  <c:v>21.07773300970873</c:v>
                </c:pt>
                <c:pt idx="85">
                  <c:v>21.086307729468601</c:v>
                </c:pt>
                <c:pt idx="86">
                  <c:v>21.19670724637681</c:v>
                </c:pt>
                <c:pt idx="87">
                  <c:v>21.25576433734938</c:v>
                </c:pt>
                <c:pt idx="88">
                  <c:v>21.259603124999991</c:v>
                </c:pt>
                <c:pt idx="89">
                  <c:v>21.263423501198979</c:v>
                </c:pt>
                <c:pt idx="90">
                  <c:v>21.32189712918661</c:v>
                </c:pt>
                <c:pt idx="91">
                  <c:v>21.380091646778041</c:v>
                </c:pt>
                <c:pt idx="92">
                  <c:v>21.387087410926359</c:v>
                </c:pt>
                <c:pt idx="93">
                  <c:v>21.498867061611371</c:v>
                </c:pt>
                <c:pt idx="94">
                  <c:v>21.451355188679241</c:v>
                </c:pt>
                <c:pt idx="95">
                  <c:v>21.562194588235279</c:v>
                </c:pt>
                <c:pt idx="96">
                  <c:v>21.56823911007022</c:v>
                </c:pt>
                <c:pt idx="97">
                  <c:v>21.470908837209301</c:v>
                </c:pt>
                <c:pt idx="98">
                  <c:v>21.378332258064511</c:v>
                </c:pt>
                <c:pt idx="99">
                  <c:v>21.336159267734551</c:v>
                </c:pt>
                <c:pt idx="100">
                  <c:v>21.343068337129839</c:v>
                </c:pt>
                <c:pt idx="101">
                  <c:v>21.301611764705889</c:v>
                </c:pt>
                <c:pt idx="102">
                  <c:v>21.456720588235239</c:v>
                </c:pt>
                <c:pt idx="103">
                  <c:v>21.126051555555559</c:v>
                </c:pt>
                <c:pt idx="104">
                  <c:v>21.184250663716821</c:v>
                </c:pt>
                <c:pt idx="105">
                  <c:v>21.098655043859651</c:v>
                </c:pt>
                <c:pt idx="106">
                  <c:v>21.060331372549019</c:v>
                </c:pt>
                <c:pt idx="107">
                  <c:v>20.977100431965439</c:v>
                </c:pt>
                <c:pt idx="108">
                  <c:v>20.801816666666671</c:v>
                </c:pt>
                <c:pt idx="109">
                  <c:v>20.72686744186047</c:v>
                </c:pt>
                <c:pt idx="110">
                  <c:v>20.605677196652721</c:v>
                </c:pt>
                <c:pt idx="111">
                  <c:v>20.61969189189189</c:v>
                </c:pt>
                <c:pt idx="112">
                  <c:v>20.642665226337449</c:v>
                </c:pt>
                <c:pt idx="113">
                  <c:v>20.660706326530601</c:v>
                </c:pt>
                <c:pt idx="114">
                  <c:v>20.627690669371191</c:v>
                </c:pt>
                <c:pt idx="115">
                  <c:v>20.562850300601198</c:v>
                </c:pt>
                <c:pt idx="116">
                  <c:v>20.45903774703557</c:v>
                </c:pt>
                <c:pt idx="117">
                  <c:v>20.43300235294117</c:v>
                </c:pt>
                <c:pt idx="118">
                  <c:v>20.27899786407767</c:v>
                </c:pt>
                <c:pt idx="119">
                  <c:v>20.298833718689789</c:v>
                </c:pt>
                <c:pt idx="120">
                  <c:v>20.143584512428291</c:v>
                </c:pt>
                <c:pt idx="121">
                  <c:v>20.11558954372622</c:v>
                </c:pt>
                <c:pt idx="122">
                  <c:v>20.169239015151511</c:v>
                </c:pt>
                <c:pt idx="123">
                  <c:v>20.093128679245279</c:v>
                </c:pt>
                <c:pt idx="124">
                  <c:v>20.14136271186441</c:v>
                </c:pt>
                <c:pt idx="125">
                  <c:v>20.161634392523311</c:v>
                </c:pt>
                <c:pt idx="126">
                  <c:v>20.017272407407411</c:v>
                </c:pt>
                <c:pt idx="127">
                  <c:v>20.112062546125451</c:v>
                </c:pt>
                <c:pt idx="128">
                  <c:v>20.048430952380919</c:v>
                </c:pt>
                <c:pt idx="129">
                  <c:v>20.02212877959926</c:v>
                </c:pt>
                <c:pt idx="130">
                  <c:v>20.042603074140992</c:v>
                </c:pt>
                <c:pt idx="131">
                  <c:v>20.016663489208639</c:v>
                </c:pt>
                <c:pt idx="132">
                  <c:v>20.067783154121859</c:v>
                </c:pt>
                <c:pt idx="133">
                  <c:v>20.195409302325579</c:v>
                </c:pt>
                <c:pt idx="134">
                  <c:v>20.240962857142851</c:v>
                </c:pt>
                <c:pt idx="135">
                  <c:v>20.286354010695192</c:v>
                </c:pt>
                <c:pt idx="136">
                  <c:v>20.340523758865249</c:v>
                </c:pt>
                <c:pt idx="137">
                  <c:v>20.313511111111112</c:v>
                </c:pt>
                <c:pt idx="138">
                  <c:v>20.326875263157898</c:v>
                </c:pt>
                <c:pt idx="139">
                  <c:v>20.41986457242583</c:v>
                </c:pt>
                <c:pt idx="140">
                  <c:v>20.43253559027778</c:v>
                </c:pt>
                <c:pt idx="141">
                  <c:v>20.40560604490495</c:v>
                </c:pt>
                <c:pt idx="142">
                  <c:v>20.49269655765918</c:v>
                </c:pt>
                <c:pt idx="143">
                  <c:v>20.465688527397219</c:v>
                </c:pt>
                <c:pt idx="144">
                  <c:v>20.477887904599651</c:v>
                </c:pt>
                <c:pt idx="145">
                  <c:v>20.424841483979758</c:v>
                </c:pt>
                <c:pt idx="146">
                  <c:v>20.437062248322139</c:v>
                </c:pt>
                <c:pt idx="147">
                  <c:v>20.453166499999991</c:v>
                </c:pt>
                <c:pt idx="148">
                  <c:v>20.49909966777409</c:v>
                </c:pt>
                <c:pt idx="149">
                  <c:v>20.510770413223131</c:v>
                </c:pt>
                <c:pt idx="150">
                  <c:v>20.522325986842102</c:v>
                </c:pt>
                <c:pt idx="151">
                  <c:v>20.496365957446809</c:v>
                </c:pt>
                <c:pt idx="152">
                  <c:v>20.541333931484498</c:v>
                </c:pt>
                <c:pt idx="153">
                  <c:v>20.626787662337659</c:v>
                </c:pt>
                <c:pt idx="154">
                  <c:v>20.604289193548389</c:v>
                </c:pt>
                <c:pt idx="155">
                  <c:v>20.578434510433379</c:v>
                </c:pt>
                <c:pt idx="156">
                  <c:v>20.629391068580549</c:v>
                </c:pt>
                <c:pt idx="157">
                  <c:v>20.639978253968259</c:v>
                </c:pt>
                <c:pt idx="158">
                  <c:v>20.65393864353312</c:v>
                </c:pt>
                <c:pt idx="159">
                  <c:v>20.706906572769899</c:v>
                </c:pt>
                <c:pt idx="160">
                  <c:v>20.62057581395349</c:v>
                </c:pt>
                <c:pt idx="161">
                  <c:v>20.637746</c:v>
                </c:pt>
                <c:pt idx="162">
                  <c:v>20.584874809160301</c:v>
                </c:pt>
                <c:pt idx="163">
                  <c:v>20.563962215477989</c:v>
                </c:pt>
                <c:pt idx="164">
                  <c:v>20.51588255639097</c:v>
                </c:pt>
                <c:pt idx="165">
                  <c:v>20.536778092399409</c:v>
                </c:pt>
                <c:pt idx="166">
                  <c:v>20.516646222222221</c:v>
                </c:pt>
                <c:pt idx="167">
                  <c:v>20.530407952871869</c:v>
                </c:pt>
                <c:pt idx="168">
                  <c:v>20.484025985401459</c:v>
                </c:pt>
                <c:pt idx="169">
                  <c:v>20.408914161849712</c:v>
                </c:pt>
                <c:pt idx="170">
                  <c:v>20.335306723891271</c:v>
                </c:pt>
                <c:pt idx="171">
                  <c:v>20.133681869688399</c:v>
                </c:pt>
                <c:pt idx="172">
                  <c:v>20.10013389355742</c:v>
                </c:pt>
                <c:pt idx="173">
                  <c:v>20.00402548476454</c:v>
                </c:pt>
                <c:pt idx="174">
                  <c:v>19.910023561643829</c:v>
                </c:pt>
                <c:pt idx="175">
                  <c:v>19.844949796472189</c:v>
                </c:pt>
                <c:pt idx="176">
                  <c:v>19.81181653225806</c:v>
                </c:pt>
                <c:pt idx="177">
                  <c:v>19.661830984042549</c:v>
                </c:pt>
                <c:pt idx="178">
                  <c:v>19.57514171052631</c:v>
                </c:pt>
                <c:pt idx="179">
                  <c:v>19.52434837451235</c:v>
                </c:pt>
                <c:pt idx="180">
                  <c:v>19.249005</c:v>
                </c:pt>
                <c:pt idx="181">
                  <c:v>19.178911518987341</c:v>
                </c:pt>
                <c:pt idx="182">
                  <c:v>19.11524219725343</c:v>
                </c:pt>
                <c:pt idx="183">
                  <c:v>18.98271248454877</c:v>
                </c:pt>
                <c:pt idx="184">
                  <c:v>18.9087211750306</c:v>
                </c:pt>
                <c:pt idx="185">
                  <c:v>18.891565333333329</c:v>
                </c:pt>
                <c:pt idx="186">
                  <c:v>18.979361016949159</c:v>
                </c:pt>
                <c:pt idx="187">
                  <c:v>18.979826562500001</c:v>
                </c:pt>
                <c:pt idx="188">
                  <c:v>18.930424910607861</c:v>
                </c:pt>
                <c:pt idx="189">
                  <c:v>18.94049043683588</c:v>
                </c:pt>
                <c:pt idx="190">
                  <c:v>18.92822932242985</c:v>
                </c:pt>
                <c:pt idx="191">
                  <c:v>18.858767476851849</c:v>
                </c:pt>
                <c:pt idx="192">
                  <c:v>18.84299461009174</c:v>
                </c:pt>
                <c:pt idx="193">
                  <c:v>18.775570568181809</c:v>
                </c:pt>
                <c:pt idx="194">
                  <c:v>18.803180925507899</c:v>
                </c:pt>
                <c:pt idx="195">
                  <c:v>18.800257126823801</c:v>
                </c:pt>
                <c:pt idx="196">
                  <c:v>18.776410144927521</c:v>
                </c:pt>
                <c:pt idx="197">
                  <c:v>18.736688839778999</c:v>
                </c:pt>
                <c:pt idx="198">
                  <c:v>18.631818797814208</c:v>
                </c:pt>
                <c:pt idx="199">
                  <c:v>18.663864533622561</c:v>
                </c:pt>
                <c:pt idx="200">
                  <c:v>18.58162610096668</c:v>
                </c:pt>
                <c:pt idx="201">
                  <c:v>18.57087719486082</c:v>
                </c:pt>
                <c:pt idx="202">
                  <c:v>18.61349978678038</c:v>
                </c:pt>
                <c:pt idx="203">
                  <c:v>18.554158129649309</c:v>
                </c:pt>
                <c:pt idx="204">
                  <c:v>18.68886059322033</c:v>
                </c:pt>
                <c:pt idx="205">
                  <c:v>18.65378785638859</c:v>
                </c:pt>
                <c:pt idx="206">
                  <c:v>18.72618289334741</c:v>
                </c:pt>
                <c:pt idx="207">
                  <c:v>18.691103052631579</c:v>
                </c:pt>
                <c:pt idx="208">
                  <c:v>18.65866955161626</c:v>
                </c:pt>
                <c:pt idx="209">
                  <c:v>18.49419536082474</c:v>
                </c:pt>
                <c:pt idx="210">
                  <c:v>18.493107999999999</c:v>
                </c:pt>
                <c:pt idx="211">
                  <c:v>18.57220450358238</c:v>
                </c:pt>
                <c:pt idx="212">
                  <c:v>18.57220450358238</c:v>
                </c:pt>
                <c:pt idx="213">
                  <c:v>18.54306748216106</c:v>
                </c:pt>
                <c:pt idx="214">
                  <c:v>18.608627142857141</c:v>
                </c:pt>
                <c:pt idx="215">
                  <c:v>18.759329989764581</c:v>
                </c:pt>
                <c:pt idx="216">
                  <c:v>18.814378140960169</c:v>
                </c:pt>
                <c:pt idx="217">
                  <c:v>18.888456122448979</c:v>
                </c:pt>
                <c:pt idx="218">
                  <c:v>18.86920183486238</c:v>
                </c:pt>
                <c:pt idx="219">
                  <c:v>18.80490394736843</c:v>
                </c:pt>
                <c:pt idx="220">
                  <c:v>18.821225705645158</c:v>
                </c:pt>
                <c:pt idx="221">
                  <c:v>18.829337323943651</c:v>
                </c:pt>
                <c:pt idx="222">
                  <c:v>18.845463026052101</c:v>
                </c:pt>
                <c:pt idx="223">
                  <c:v>18.720493506493501</c:v>
                </c:pt>
                <c:pt idx="224">
                  <c:v>18.801125697211159</c:v>
                </c:pt>
                <c:pt idx="225">
                  <c:v>18.839874702380961</c:v>
                </c:pt>
                <c:pt idx="226">
                  <c:v>18.806574085064291</c:v>
                </c:pt>
                <c:pt idx="227">
                  <c:v>18.773470512820509</c:v>
                </c:pt>
                <c:pt idx="228">
                  <c:v>18.75667247796278</c:v>
                </c:pt>
                <c:pt idx="229">
                  <c:v>18.642992105263151</c:v>
                </c:pt>
                <c:pt idx="230">
                  <c:v>18.67747395529641</c:v>
                </c:pt>
                <c:pt idx="231">
                  <c:v>18.693641335914801</c:v>
                </c:pt>
                <c:pt idx="232">
                  <c:v>18.635438454106279</c:v>
                </c:pt>
                <c:pt idx="233">
                  <c:v>18.687646673095461</c:v>
                </c:pt>
                <c:pt idx="234">
                  <c:v>18.703650720461091</c:v>
                </c:pt>
                <c:pt idx="235">
                  <c:v>18.649904597701141</c:v>
                </c:pt>
                <c:pt idx="236">
                  <c:v>18.68377382999045</c:v>
                </c:pt>
                <c:pt idx="237">
                  <c:v>18.590921503330161</c:v>
                </c:pt>
                <c:pt idx="238">
                  <c:v>18.599016049382708</c:v>
                </c:pt>
                <c:pt idx="239">
                  <c:v>18.650402559241702</c:v>
                </c:pt>
                <c:pt idx="240">
                  <c:v>18.6151132450331</c:v>
                </c:pt>
                <c:pt idx="241">
                  <c:v>18.574536970837219</c:v>
                </c:pt>
                <c:pt idx="242">
                  <c:v>18.551770505617981</c:v>
                </c:pt>
                <c:pt idx="243">
                  <c:v>18.559809626168221</c:v>
                </c:pt>
                <c:pt idx="244">
                  <c:v>18.546500932835819</c:v>
                </c:pt>
                <c:pt idx="245">
                  <c:v>18.579776558139521</c:v>
                </c:pt>
                <c:pt idx="246">
                  <c:v>18.545273723305481</c:v>
                </c:pt>
                <c:pt idx="247">
                  <c:v>18.574437349397591</c:v>
                </c:pt>
                <c:pt idx="248">
                  <c:v>18.603493061979648</c:v>
                </c:pt>
                <c:pt idx="249">
                  <c:v>18.513846359447001</c:v>
                </c:pt>
                <c:pt idx="250">
                  <c:v>18.49181779816513</c:v>
                </c:pt>
                <c:pt idx="251">
                  <c:v>18.5117305022831</c:v>
                </c:pt>
                <c:pt idx="252">
                  <c:v>18.40276569608735</c:v>
                </c:pt>
                <c:pt idx="253">
                  <c:v>18.498812762078391</c:v>
                </c:pt>
                <c:pt idx="254">
                  <c:v>18.62149431714024</c:v>
                </c:pt>
                <c:pt idx="255">
                  <c:v>18.69001867525299</c:v>
                </c:pt>
                <c:pt idx="256">
                  <c:v>18.659544036697241</c:v>
                </c:pt>
                <c:pt idx="257">
                  <c:v>18.61220813528336</c:v>
                </c:pt>
                <c:pt idx="258">
                  <c:v>18.616080730593609</c:v>
                </c:pt>
                <c:pt idx="259">
                  <c:v>18.64079726277372</c:v>
                </c:pt>
                <c:pt idx="260">
                  <c:v>18.573012545454539</c:v>
                </c:pt>
                <c:pt idx="261">
                  <c:v>18.580779673321171</c:v>
                </c:pt>
                <c:pt idx="262">
                  <c:v>18.629918478260869</c:v>
                </c:pt>
                <c:pt idx="263">
                  <c:v>18.583287635379019</c:v>
                </c:pt>
                <c:pt idx="264">
                  <c:v>18.50371220825852</c:v>
                </c:pt>
                <c:pt idx="265">
                  <c:v>18.49883139534883</c:v>
                </c:pt>
                <c:pt idx="266">
                  <c:v>18.473617557932219</c:v>
                </c:pt>
                <c:pt idx="267">
                  <c:v>18.4119357586513</c:v>
                </c:pt>
                <c:pt idx="268">
                  <c:v>18.42372539823009</c:v>
                </c:pt>
                <c:pt idx="269">
                  <c:v>18.3425636123348</c:v>
                </c:pt>
                <c:pt idx="270">
                  <c:v>18.31429033391915</c:v>
                </c:pt>
                <c:pt idx="271">
                  <c:v>18.354137007874019</c:v>
                </c:pt>
                <c:pt idx="272">
                  <c:v>18.31005344376635</c:v>
                </c:pt>
                <c:pt idx="273">
                  <c:v>18.32190382608696</c:v>
                </c:pt>
                <c:pt idx="274">
                  <c:v>18.357411525129979</c:v>
                </c:pt>
                <c:pt idx="275">
                  <c:v>18.345420069204149</c:v>
                </c:pt>
                <c:pt idx="276">
                  <c:v>18.301860603448279</c:v>
                </c:pt>
                <c:pt idx="277">
                  <c:v>18.270359982788289</c:v>
                </c:pt>
                <c:pt idx="278">
                  <c:v>18.2625439484978</c:v>
                </c:pt>
                <c:pt idx="279">
                  <c:v>18.250961774744031</c:v>
                </c:pt>
                <c:pt idx="280">
                  <c:v>18.30160910638298</c:v>
                </c:pt>
                <c:pt idx="281">
                  <c:v>18.243426610169479</c:v>
                </c:pt>
                <c:pt idx="282">
                  <c:v>18.224305063291141</c:v>
                </c:pt>
                <c:pt idx="283">
                  <c:v>18.166936302521009</c:v>
                </c:pt>
                <c:pt idx="284">
                  <c:v>18.186542008368139</c:v>
                </c:pt>
                <c:pt idx="285">
                  <c:v>18.221168640533779</c:v>
                </c:pt>
                <c:pt idx="286">
                  <c:v>18.198575727348299</c:v>
                </c:pt>
                <c:pt idx="287">
                  <c:v>18.176132560066279</c:v>
                </c:pt>
                <c:pt idx="288">
                  <c:v>18.195425330033</c:v>
                </c:pt>
                <c:pt idx="289">
                  <c:v>18.191951973684208</c:v>
                </c:pt>
                <c:pt idx="290">
                  <c:v>18.140031914893619</c:v>
                </c:pt>
                <c:pt idx="291">
                  <c:v>18.10022948822095</c:v>
                </c:pt>
                <c:pt idx="292">
                  <c:v>17.975486742118029</c:v>
                </c:pt>
                <c:pt idx="293">
                  <c:v>17.991207010475421</c:v>
                </c:pt>
                <c:pt idx="294">
                  <c:v>18.02518184738955</c:v>
                </c:pt>
                <c:pt idx="295">
                  <c:v>18.043537429718871</c:v>
                </c:pt>
                <c:pt idx="296">
                  <c:v>18.073409374999979</c:v>
                </c:pt>
                <c:pt idx="297">
                  <c:v>18.096276794258369</c:v>
                </c:pt>
                <c:pt idx="298">
                  <c:v>18.024409134233512</c:v>
                </c:pt>
                <c:pt idx="299">
                  <c:v>18.057794615993661</c:v>
                </c:pt>
                <c:pt idx="300">
                  <c:v>17.959533647058819</c:v>
                </c:pt>
                <c:pt idx="301">
                  <c:v>17.99650124999998</c:v>
                </c:pt>
                <c:pt idx="302">
                  <c:v>17.96584735614308</c:v>
                </c:pt>
                <c:pt idx="303">
                  <c:v>17.941762916989909</c:v>
                </c:pt>
                <c:pt idx="304">
                  <c:v>17.984773973663771</c:v>
                </c:pt>
                <c:pt idx="305">
                  <c:v>17.944383371824479</c:v>
                </c:pt>
                <c:pt idx="306">
                  <c:v>17.896903754789271</c:v>
                </c:pt>
                <c:pt idx="307">
                  <c:v>17.78204012158055</c:v>
                </c:pt>
                <c:pt idx="308">
                  <c:v>17.730245735849049</c:v>
                </c:pt>
                <c:pt idx="309">
                  <c:v>17.644888305847079</c:v>
                </c:pt>
                <c:pt idx="310">
                  <c:v>17.639481226626781</c:v>
                </c:pt>
                <c:pt idx="311">
                  <c:v>17.624846870342768</c:v>
                </c:pt>
                <c:pt idx="312">
                  <c:v>17.610321158129182</c:v>
                </c:pt>
                <c:pt idx="313">
                  <c:v>17.614210163204749</c:v>
                </c:pt>
                <c:pt idx="314">
                  <c:v>17.66506928783382</c:v>
                </c:pt>
                <c:pt idx="315">
                  <c:v>17.693504219096969</c:v>
                </c:pt>
                <c:pt idx="316">
                  <c:v>17.67882175516224</c:v>
                </c:pt>
                <c:pt idx="317">
                  <c:v>17.66043213235292</c:v>
                </c:pt>
                <c:pt idx="318">
                  <c:v>17.684835389133632</c:v>
                </c:pt>
                <c:pt idx="319">
                  <c:v>17.66650893118592</c:v>
                </c:pt>
                <c:pt idx="320">
                  <c:v>17.648289489051091</c:v>
                </c:pt>
                <c:pt idx="321">
                  <c:v>17.639219606413992</c:v>
                </c:pt>
                <c:pt idx="322">
                  <c:v>17.59558396226414</c:v>
                </c:pt>
                <c:pt idx="323">
                  <c:v>17.594263965267729</c:v>
                </c:pt>
                <c:pt idx="324">
                  <c:v>17.598066160520609</c:v>
                </c:pt>
                <c:pt idx="325">
                  <c:v>17.592951587301592</c:v>
                </c:pt>
                <c:pt idx="326">
                  <c:v>17.579000000000001</c:v>
                </c:pt>
                <c:pt idx="327">
                  <c:v>17.57395581061693</c:v>
                </c:pt>
                <c:pt idx="328">
                  <c:v>17.568933285612029</c:v>
                </c:pt>
                <c:pt idx="329">
                  <c:v>17.567707280513879</c:v>
                </c:pt>
                <c:pt idx="330">
                  <c:v>17.550222989323789</c:v>
                </c:pt>
                <c:pt idx="331">
                  <c:v>17.56152088068178</c:v>
                </c:pt>
                <c:pt idx="332">
                  <c:v>17.540378525868181</c:v>
                </c:pt>
                <c:pt idx="333">
                  <c:v>17.514489908256881</c:v>
                </c:pt>
                <c:pt idx="334">
                  <c:v>17.481270161857839</c:v>
                </c:pt>
                <c:pt idx="335">
                  <c:v>17.504879128601551</c:v>
                </c:pt>
                <c:pt idx="336">
                  <c:v>17.491597408963582</c:v>
                </c:pt>
                <c:pt idx="337">
                  <c:v>17.48686687631027</c:v>
                </c:pt>
                <c:pt idx="338">
                  <c:v>17.526250732728531</c:v>
                </c:pt>
                <c:pt idx="339">
                  <c:v>17.481203059805281</c:v>
                </c:pt>
                <c:pt idx="340">
                  <c:v>17.464407350901521</c:v>
                </c:pt>
                <c:pt idx="341">
                  <c:v>17.468141441441421</c:v>
                </c:pt>
                <c:pt idx="342">
                  <c:v>17.475594117647059</c:v>
                </c:pt>
                <c:pt idx="343">
                  <c:v>17.486734530386681</c:v>
                </c:pt>
                <c:pt idx="344">
                  <c:v>17.494135862068969</c:v>
                </c:pt>
                <c:pt idx="345">
                  <c:v>17.46913125</c:v>
                </c:pt>
                <c:pt idx="346">
                  <c:v>17.452575684931499</c:v>
                </c:pt>
                <c:pt idx="347">
                  <c:v>17.46364907723849</c:v>
                </c:pt>
                <c:pt idx="348">
                  <c:v>17.510510389610388</c:v>
                </c:pt>
                <c:pt idx="349">
                  <c:v>17.52507668711657</c:v>
                </c:pt>
                <c:pt idx="350">
                  <c:v>17.47742182188987</c:v>
                </c:pt>
                <c:pt idx="351">
                  <c:v>17.496598437500001</c:v>
                </c:pt>
                <c:pt idx="352">
                  <c:v>17.50749220338982</c:v>
                </c:pt>
                <c:pt idx="353">
                  <c:v>17.475594117647059</c:v>
                </c:pt>
                <c:pt idx="354">
                  <c:v>17.462912264150919</c:v>
                </c:pt>
                <c:pt idx="355">
                  <c:v>17.423266577181149</c:v>
                </c:pt>
                <c:pt idx="356">
                  <c:v>17.43417635632953</c:v>
                </c:pt>
                <c:pt idx="357">
                  <c:v>17.48369216867469</c:v>
                </c:pt>
                <c:pt idx="358">
                  <c:v>17.467517690253661</c:v>
                </c:pt>
                <c:pt idx="359">
                  <c:v>17.47828087941372</c:v>
                </c:pt>
                <c:pt idx="360">
                  <c:v>17.447011495016611</c:v>
                </c:pt>
                <c:pt idx="361">
                  <c:v>17.461340689198121</c:v>
                </c:pt>
                <c:pt idx="362">
                  <c:v>17.456923611111112</c:v>
                </c:pt>
                <c:pt idx="363">
                  <c:v>17.4180328722002</c:v>
                </c:pt>
                <c:pt idx="364">
                  <c:v>17.413727350427319</c:v>
                </c:pt>
                <c:pt idx="365">
                  <c:v>17.439429199475061</c:v>
                </c:pt>
                <c:pt idx="366">
                  <c:v>17.4764750327654</c:v>
                </c:pt>
                <c:pt idx="367">
                  <c:v>17.472077370830601</c:v>
                </c:pt>
                <c:pt idx="368">
                  <c:v>17.508959568909209</c:v>
                </c:pt>
                <c:pt idx="369">
                  <c:v>17.493109120521169</c:v>
                </c:pt>
                <c:pt idx="370">
                  <c:v>17.51495159401432</c:v>
                </c:pt>
                <c:pt idx="371">
                  <c:v>17.536737296946061</c:v>
                </c:pt>
                <c:pt idx="372">
                  <c:v>17.51991092436975</c:v>
                </c:pt>
                <c:pt idx="373">
                  <c:v>17.500745096774189</c:v>
                </c:pt>
                <c:pt idx="374">
                  <c:v>17.473865144694539</c:v>
                </c:pt>
                <c:pt idx="375">
                  <c:v>17.509179500320279</c:v>
                </c:pt>
                <c:pt idx="376">
                  <c:v>17.504817519181589</c:v>
                </c:pt>
                <c:pt idx="377">
                  <c:v>17.544223420548821</c:v>
                </c:pt>
                <c:pt idx="378">
                  <c:v>17.554367006369429</c:v>
                </c:pt>
                <c:pt idx="379">
                  <c:v>17.57564522900763</c:v>
                </c:pt>
                <c:pt idx="380">
                  <c:v>17.592376537729809</c:v>
                </c:pt>
                <c:pt idx="381">
                  <c:v>17.565665739570161</c:v>
                </c:pt>
                <c:pt idx="382">
                  <c:v>17.5823230623818</c:v>
                </c:pt>
                <c:pt idx="383">
                  <c:v>17.595573538654921</c:v>
                </c:pt>
                <c:pt idx="384">
                  <c:v>17.619804454203258</c:v>
                </c:pt>
                <c:pt idx="385">
                  <c:v>17.62963456480902</c:v>
                </c:pt>
                <c:pt idx="386">
                  <c:v>17.675805506883609</c:v>
                </c:pt>
                <c:pt idx="387">
                  <c:v>17.707626829268289</c:v>
                </c:pt>
                <c:pt idx="388">
                  <c:v>17.764794308943081</c:v>
                </c:pt>
                <c:pt idx="389">
                  <c:v>17.78858732833957</c:v>
                </c:pt>
                <c:pt idx="390">
                  <c:v>17.794901683291769</c:v>
                </c:pt>
                <c:pt idx="391">
                  <c:v>17.864330783582091</c:v>
                </c:pt>
                <c:pt idx="392">
                  <c:v>17.86253225806448</c:v>
                </c:pt>
                <c:pt idx="393">
                  <c:v>17.914252755417959</c:v>
                </c:pt>
                <c:pt idx="394">
                  <c:v>17.976892022263449</c:v>
                </c:pt>
                <c:pt idx="395">
                  <c:v>18.008153584672431</c:v>
                </c:pt>
                <c:pt idx="396">
                  <c:v>18.042347716049381</c:v>
                </c:pt>
                <c:pt idx="397">
                  <c:v>18.112880740740739</c:v>
                </c:pt>
                <c:pt idx="398">
                  <c:v>18.16930716049383</c:v>
                </c:pt>
                <c:pt idx="399">
                  <c:v>18.203260419235519</c:v>
                </c:pt>
                <c:pt idx="400">
                  <c:v>18.214698154981551</c:v>
                </c:pt>
                <c:pt idx="401">
                  <c:v>18.234433230958221</c:v>
                </c:pt>
                <c:pt idx="402">
                  <c:v>18.217746752450989</c:v>
                </c:pt>
                <c:pt idx="403">
                  <c:v>18.29334859241126</c:v>
                </c:pt>
                <c:pt idx="404">
                  <c:v>18.324091559633029</c:v>
                </c:pt>
                <c:pt idx="405">
                  <c:v>18.32120061012813</c:v>
                </c:pt>
                <c:pt idx="406">
                  <c:v>18.34064954296155</c:v>
                </c:pt>
                <c:pt idx="407">
                  <c:v>18.362783880778579</c:v>
                </c:pt>
                <c:pt idx="408">
                  <c:v>18.41258828172429</c:v>
                </c:pt>
                <c:pt idx="409">
                  <c:v>18.454214329083189</c:v>
                </c:pt>
                <c:pt idx="410">
                  <c:v>18.484617172330079</c:v>
                </c:pt>
                <c:pt idx="411">
                  <c:v>18.43092983725132</c:v>
                </c:pt>
                <c:pt idx="412">
                  <c:v>18.48866030120481</c:v>
                </c:pt>
                <c:pt idx="413">
                  <c:v>18.543727048192771</c:v>
                </c:pt>
                <c:pt idx="414">
                  <c:v>18.534403359328131</c:v>
                </c:pt>
                <c:pt idx="415">
                  <c:v>18.51738827049671</c:v>
                </c:pt>
                <c:pt idx="416">
                  <c:v>18.535473599523179</c:v>
                </c:pt>
                <c:pt idx="417">
                  <c:v>18.54317834622249</c:v>
                </c:pt>
                <c:pt idx="418">
                  <c:v>18.537285154394301</c:v>
                </c:pt>
                <c:pt idx="419">
                  <c:v>18.54751125592416</c:v>
                </c:pt>
                <c:pt idx="420">
                  <c:v>18.560225930301179</c:v>
                </c:pt>
                <c:pt idx="421">
                  <c:v>18.551015294117651</c:v>
                </c:pt>
                <c:pt idx="422">
                  <c:v>18.509350584795321</c:v>
                </c:pt>
                <c:pt idx="423">
                  <c:v>18.587040959625512</c:v>
                </c:pt>
                <c:pt idx="424">
                  <c:v>18.607864369158879</c:v>
                </c:pt>
                <c:pt idx="425">
                  <c:v>18.55288885017422</c:v>
                </c:pt>
                <c:pt idx="426">
                  <c:v>18.565337637521651</c:v>
                </c:pt>
                <c:pt idx="427">
                  <c:v>18.618268037058499</c:v>
                </c:pt>
                <c:pt idx="428">
                  <c:v>18.600728744239628</c:v>
                </c:pt>
                <c:pt idx="429">
                  <c:v>18.63434652098907</c:v>
                </c:pt>
                <c:pt idx="430">
                  <c:v>18.680967164179101</c:v>
                </c:pt>
                <c:pt idx="431">
                  <c:v>18.70361300114547</c:v>
                </c:pt>
                <c:pt idx="432">
                  <c:v>18.597100398633248</c:v>
                </c:pt>
                <c:pt idx="433">
                  <c:v>18.65871017045454</c:v>
                </c:pt>
                <c:pt idx="434">
                  <c:v>18.71300022714367</c:v>
                </c:pt>
                <c:pt idx="435">
                  <c:v>18.732995578231289</c:v>
                </c:pt>
                <c:pt idx="436">
                  <c:v>18.68946136491822</c:v>
                </c:pt>
                <c:pt idx="437">
                  <c:v>18.711693021947099</c:v>
                </c:pt>
                <c:pt idx="438">
                  <c:v>18.756218263810599</c:v>
                </c:pt>
                <c:pt idx="439">
                  <c:v>18.807746335963859</c:v>
                </c:pt>
                <c:pt idx="440">
                  <c:v>18.785150364963499</c:v>
                </c:pt>
                <c:pt idx="441">
                  <c:v>18.863771509009009</c:v>
                </c:pt>
                <c:pt idx="442">
                  <c:v>18.951647549295771</c:v>
                </c:pt>
                <c:pt idx="443">
                  <c:v>19.000976606538892</c:v>
                </c:pt>
                <c:pt idx="444">
                  <c:v>18.981758694428809</c:v>
                </c:pt>
                <c:pt idx="445">
                  <c:v>18.988282752808981</c:v>
                </c:pt>
                <c:pt idx="446">
                  <c:v>18.973502184873919</c:v>
                </c:pt>
                <c:pt idx="447">
                  <c:v>18.91433731176798</c:v>
                </c:pt>
                <c:pt idx="448">
                  <c:v>18.944188077994429</c:v>
                </c:pt>
                <c:pt idx="449">
                  <c:v>19.00998541202673</c:v>
                </c:pt>
                <c:pt idx="450">
                  <c:v>19.01852477777777</c:v>
                </c:pt>
                <c:pt idx="451">
                  <c:v>19.016484986149589</c:v>
                </c:pt>
                <c:pt idx="452">
                  <c:v>19.048129922566311</c:v>
                </c:pt>
                <c:pt idx="453">
                  <c:v>19.069140397350981</c:v>
                </c:pt>
                <c:pt idx="454">
                  <c:v>19.087985234159781</c:v>
                </c:pt>
                <c:pt idx="455">
                  <c:v>19.119338118811879</c:v>
                </c:pt>
                <c:pt idx="456">
                  <c:v>19.048088389923279</c:v>
                </c:pt>
                <c:pt idx="457">
                  <c:v>19.03146966230937</c:v>
                </c:pt>
                <c:pt idx="458">
                  <c:v>19.000423219140821</c:v>
                </c:pt>
                <c:pt idx="459">
                  <c:v>19.060548908296941</c:v>
                </c:pt>
                <c:pt idx="460">
                  <c:v>19.154286003280479</c:v>
                </c:pt>
                <c:pt idx="461">
                  <c:v>19.18328776624795</c:v>
                </c:pt>
                <c:pt idx="462">
                  <c:v>19.157952095808401</c:v>
                </c:pt>
                <c:pt idx="463">
                  <c:v>19.099654959349589</c:v>
                </c:pt>
                <c:pt idx="464">
                  <c:v>19.037743598055101</c:v>
                </c:pt>
                <c:pt idx="465">
                  <c:v>19.070695565170361</c:v>
                </c:pt>
                <c:pt idx="466">
                  <c:v>19.12215113513513</c:v>
                </c:pt>
                <c:pt idx="467">
                  <c:v>19.070608948787061</c:v>
                </c:pt>
                <c:pt idx="468">
                  <c:v>19.0255167471819</c:v>
                </c:pt>
                <c:pt idx="469">
                  <c:v>19.033716389930369</c:v>
                </c:pt>
                <c:pt idx="470">
                  <c:v>19.00523848209513</c:v>
                </c:pt>
                <c:pt idx="471">
                  <c:v>19.02359231590178</c:v>
                </c:pt>
                <c:pt idx="472">
                  <c:v>18.991297980871419</c:v>
                </c:pt>
                <c:pt idx="473">
                  <c:v>18.969313710958179</c:v>
                </c:pt>
                <c:pt idx="474">
                  <c:v>18.985505922792171</c:v>
                </c:pt>
                <c:pt idx="475">
                  <c:v>19.023785676532761</c:v>
                </c:pt>
                <c:pt idx="476">
                  <c:v>19.0118089041096</c:v>
                </c:pt>
                <c:pt idx="477">
                  <c:v>18.948098218029319</c:v>
                </c:pt>
                <c:pt idx="478">
                  <c:v>18.894903234220131</c:v>
                </c:pt>
                <c:pt idx="479">
                  <c:v>18.918745383411579</c:v>
                </c:pt>
                <c:pt idx="480">
                  <c:v>18.976328653444671</c:v>
                </c:pt>
                <c:pt idx="481">
                  <c:v>18.921180405405401</c:v>
                </c:pt>
                <c:pt idx="482">
                  <c:v>18.911763127913002</c:v>
                </c:pt>
                <c:pt idx="483">
                  <c:v>18.900374496644289</c:v>
                </c:pt>
                <c:pt idx="484">
                  <c:v>18.945549328512339</c:v>
                </c:pt>
                <c:pt idx="485">
                  <c:v>18.982960402684569</c:v>
                </c:pt>
                <c:pt idx="486">
                  <c:v>18.95988501795793</c:v>
                </c:pt>
                <c:pt idx="487">
                  <c:v>18.855516879143231</c:v>
                </c:pt>
                <c:pt idx="488">
                  <c:v>18.622421529175039</c:v>
                </c:pt>
                <c:pt idx="489">
                  <c:v>18.70914163736812</c:v>
                </c:pt>
                <c:pt idx="490">
                  <c:v>18.815120494699649</c:v>
                </c:pt>
                <c:pt idx="491">
                  <c:v>18.884336143361882</c:v>
                </c:pt>
                <c:pt idx="492">
                  <c:v>18.839431058705468</c:v>
                </c:pt>
                <c:pt idx="493">
                  <c:v>18.898747392176521</c:v>
                </c:pt>
                <c:pt idx="494">
                  <c:v>18.93901777666499</c:v>
                </c:pt>
                <c:pt idx="495">
                  <c:v>18.958517937219721</c:v>
                </c:pt>
                <c:pt idx="496">
                  <c:v>18.913362245404869</c:v>
                </c:pt>
                <c:pt idx="497">
                  <c:v>18.957096035678891</c:v>
                </c:pt>
                <c:pt idx="498">
                  <c:v>18.921900443568259</c:v>
                </c:pt>
                <c:pt idx="499">
                  <c:v>18.883192737978401</c:v>
                </c:pt>
                <c:pt idx="500">
                  <c:v>19.02137948717948</c:v>
                </c:pt>
                <c:pt idx="501">
                  <c:v>19.18540193164932</c:v>
                </c:pt>
                <c:pt idx="502">
                  <c:v>19.22115707920792</c:v>
                </c:pt>
                <c:pt idx="503">
                  <c:v>19.195817922205809</c:v>
                </c:pt>
                <c:pt idx="504">
                  <c:v>19.220185954374081</c:v>
                </c:pt>
                <c:pt idx="505">
                  <c:v>19.20188085748142</c:v>
                </c:pt>
                <c:pt idx="506">
                  <c:v>19.191601457464639</c:v>
                </c:pt>
                <c:pt idx="507">
                  <c:v>19.189679802237919</c:v>
                </c:pt>
                <c:pt idx="508">
                  <c:v>19.177013615148361</c:v>
                </c:pt>
                <c:pt idx="509">
                  <c:v>19.23193530019206</c:v>
                </c:pt>
                <c:pt idx="510">
                  <c:v>19.230775518658209</c:v>
                </c:pt>
                <c:pt idx="511">
                  <c:v>19.279871332469771</c:v>
                </c:pt>
                <c:pt idx="512">
                  <c:v>19.253306880463331</c:v>
                </c:pt>
                <c:pt idx="513">
                  <c:v>19.226899947416221</c:v>
                </c:pt>
                <c:pt idx="514">
                  <c:v>19.131172154396349</c:v>
                </c:pt>
                <c:pt idx="515">
                  <c:v>19.12992929603443</c:v>
                </c:pt>
                <c:pt idx="516">
                  <c:v>19.115802854867361</c:v>
                </c:pt>
                <c:pt idx="517">
                  <c:v>19.14217121383858</c:v>
                </c:pt>
                <c:pt idx="518">
                  <c:v>19.165171171424419</c:v>
                </c:pt>
                <c:pt idx="519">
                  <c:v>19.160420711217871</c:v>
                </c:pt>
                <c:pt idx="520">
                  <c:v>19.114178972705229</c:v>
                </c:pt>
                <c:pt idx="521">
                  <c:v>18.967730491562019</c:v>
                </c:pt>
                <c:pt idx="522">
                  <c:v>18.90049404354372</c:v>
                </c:pt>
                <c:pt idx="523">
                  <c:v>19.003086322680328</c:v>
                </c:pt>
                <c:pt idx="524">
                  <c:v>19.02373049088051</c:v>
                </c:pt>
                <c:pt idx="525">
                  <c:v>19.243514145073419</c:v>
                </c:pt>
                <c:pt idx="526">
                  <c:v>19.659366745825391</c:v>
                </c:pt>
                <c:pt idx="527">
                  <c:v>19.890619249672419</c:v>
                </c:pt>
                <c:pt idx="528">
                  <c:v>19.85953774733207</c:v>
                </c:pt>
                <c:pt idx="529">
                  <c:v>19.822145256856629</c:v>
                </c:pt>
                <c:pt idx="530">
                  <c:v>19.91108453573327</c:v>
                </c:pt>
                <c:pt idx="531">
                  <c:v>19.90834869890222</c:v>
                </c:pt>
                <c:pt idx="532">
                  <c:v>19.904383337167801</c:v>
                </c:pt>
                <c:pt idx="533">
                  <c:v>19.772527567708529</c:v>
                </c:pt>
                <c:pt idx="534">
                  <c:v>19.81675595875674</c:v>
                </c:pt>
                <c:pt idx="535">
                  <c:v>19.811138718854281</c:v>
                </c:pt>
                <c:pt idx="536">
                  <c:v>19.816407220577801</c:v>
                </c:pt>
                <c:pt idx="537">
                  <c:v>19.814906918087921</c:v>
                </c:pt>
                <c:pt idx="538">
                  <c:v>19.79887372013652</c:v>
                </c:pt>
                <c:pt idx="539">
                  <c:v>19.831680946026779</c:v>
                </c:pt>
                <c:pt idx="540">
                  <c:v>19.871547530912451</c:v>
                </c:pt>
                <c:pt idx="541">
                  <c:v>19.899152748197992</c:v>
                </c:pt>
                <c:pt idx="542">
                  <c:v>19.916237352832962</c:v>
                </c:pt>
                <c:pt idx="543">
                  <c:v>19.96442856288499</c:v>
                </c:pt>
                <c:pt idx="544">
                  <c:v>20.013553333149151</c:v>
                </c:pt>
                <c:pt idx="545">
                  <c:v>20.04290558271871</c:v>
                </c:pt>
                <c:pt idx="546">
                  <c:v>20.033609894830661</c:v>
                </c:pt>
                <c:pt idx="547">
                  <c:v>20.037586741385471</c:v>
                </c:pt>
                <c:pt idx="548">
                  <c:v>20.041270768075321</c:v>
                </c:pt>
                <c:pt idx="549">
                  <c:v>20.07515057985572</c:v>
                </c:pt>
                <c:pt idx="550">
                  <c:v>20.026222128043528</c:v>
                </c:pt>
                <c:pt idx="551">
                  <c:v>19.93781796982044</c:v>
                </c:pt>
                <c:pt idx="552">
                  <c:v>19.985101567165479</c:v>
                </c:pt>
                <c:pt idx="553">
                  <c:v>19.89760238369788</c:v>
                </c:pt>
                <c:pt idx="554">
                  <c:v>19.80219890408749</c:v>
                </c:pt>
                <c:pt idx="555">
                  <c:v>19.779219434897112</c:v>
                </c:pt>
                <c:pt idx="556">
                  <c:v>19.76672992512259</c:v>
                </c:pt>
                <c:pt idx="557">
                  <c:v>19.76921125081725</c:v>
                </c:pt>
                <c:pt idx="558">
                  <c:v>19.780710994834021</c:v>
                </c:pt>
                <c:pt idx="559">
                  <c:v>19.694856938293871</c:v>
                </c:pt>
                <c:pt idx="560">
                  <c:v>19.67264208577593</c:v>
                </c:pt>
                <c:pt idx="561">
                  <c:v>19.718670702456741</c:v>
                </c:pt>
                <c:pt idx="562">
                  <c:v>19.710496533253451</c:v>
                </c:pt>
                <c:pt idx="563">
                  <c:v>19.718912801222721</c:v>
                </c:pt>
                <c:pt idx="564">
                  <c:v>19.698092217753452</c:v>
                </c:pt>
                <c:pt idx="565">
                  <c:v>19.658085959559251</c:v>
                </c:pt>
                <c:pt idx="566">
                  <c:v>19.620974823001511</c:v>
                </c:pt>
                <c:pt idx="567">
                  <c:v>19.654097793408599</c:v>
                </c:pt>
                <c:pt idx="568">
                  <c:v>19.7</c:v>
                </c:pt>
              </c:numCache>
            </c:numRef>
          </c:val>
          <c:smooth val="0"/>
          <c:extLst>
            <c:ext xmlns:c16="http://schemas.microsoft.com/office/drawing/2014/chart" uri="{C3380CC4-5D6E-409C-BE32-E72D297353CC}">
              <c16:uniqueId val="{00000002-B46A-4C28-B397-1F279A9904FC}"/>
            </c:ext>
          </c:extLst>
        </c:ser>
        <c:dLbls>
          <c:showLegendKey val="0"/>
          <c:showVal val="0"/>
          <c:showCatName val="0"/>
          <c:showSerName val="0"/>
          <c:showPercent val="0"/>
          <c:showBubbleSize val="0"/>
        </c:dLbls>
        <c:marker val="1"/>
        <c:smooth val="0"/>
        <c:axId val="102807808"/>
        <c:axId val="102806272"/>
      </c:lineChart>
      <c:dateAx>
        <c:axId val="102790656"/>
        <c:scaling>
          <c:orientation val="minMax"/>
          <c:max val="41395"/>
          <c:min val="23743"/>
        </c:scaling>
        <c:delete val="0"/>
        <c:axPos val="b"/>
        <c:numFmt formatCode="yyyy" sourceLinked="0"/>
        <c:majorTickMark val="cross"/>
        <c:minorTickMark val="in"/>
        <c:tickLblPos val="nextTo"/>
        <c:txPr>
          <a:bodyPr/>
          <a:lstStyle/>
          <a:p>
            <a:pPr>
              <a:defRPr sz="1800">
                <a:latin typeface="Arial" pitchFamily="34" charset="0"/>
                <a:cs typeface="Arial" pitchFamily="34" charset="0"/>
              </a:defRPr>
            </a:pPr>
            <a:endParaRPr lang="he-IL"/>
          </a:p>
        </c:txPr>
        <c:crossAx val="102792192"/>
        <c:crosses val="autoZero"/>
        <c:auto val="1"/>
        <c:lblOffset val="100"/>
        <c:baseTimeUnit val="months"/>
        <c:majorUnit val="5"/>
        <c:majorTimeUnit val="years"/>
        <c:minorUnit val="1"/>
        <c:minorTimeUnit val="years"/>
      </c:dateAx>
      <c:valAx>
        <c:axId val="102792192"/>
        <c:scaling>
          <c:orientation val="minMax"/>
          <c:max val="900"/>
          <c:min val="0"/>
        </c:scaling>
        <c:delete val="0"/>
        <c:axPos val="l"/>
        <c:majorGridlines>
          <c:spPr>
            <a:ln>
              <a:solidFill>
                <a:schemeClr val="bg1">
                  <a:lumMod val="85000"/>
                </a:schemeClr>
              </a:solidFill>
            </a:ln>
          </c:spPr>
        </c:majorGridlines>
        <c:numFmt formatCode="0" sourceLinked="0"/>
        <c:majorTickMark val="out"/>
        <c:minorTickMark val="none"/>
        <c:tickLblPos val="nextTo"/>
        <c:txPr>
          <a:bodyPr/>
          <a:lstStyle/>
          <a:p>
            <a:pPr>
              <a:defRPr sz="1800">
                <a:latin typeface="Arial" pitchFamily="34" charset="0"/>
                <a:cs typeface="Arial" pitchFamily="34" charset="0"/>
              </a:defRPr>
            </a:pPr>
            <a:endParaRPr lang="he-IL"/>
          </a:p>
        </c:txPr>
        <c:crossAx val="102790656"/>
        <c:crosses val="autoZero"/>
        <c:crossBetween val="between"/>
        <c:majorUnit val="100"/>
      </c:valAx>
      <c:valAx>
        <c:axId val="102806272"/>
        <c:scaling>
          <c:orientation val="minMax"/>
          <c:max val="22.5"/>
          <c:min val="0"/>
        </c:scaling>
        <c:delete val="1"/>
        <c:axPos val="r"/>
        <c:numFmt formatCode="&quot;$&quot;#,##0" sourceLinked="0"/>
        <c:majorTickMark val="out"/>
        <c:minorTickMark val="none"/>
        <c:tickLblPos val="nextTo"/>
        <c:crossAx val="102807808"/>
        <c:crosses val="max"/>
        <c:crossBetween val="between"/>
        <c:majorUnit val="5"/>
        <c:minorUnit val="1"/>
      </c:valAx>
      <c:dateAx>
        <c:axId val="102807808"/>
        <c:scaling>
          <c:orientation val="minMax"/>
        </c:scaling>
        <c:delete val="1"/>
        <c:axPos val="b"/>
        <c:numFmt formatCode="yyyy\-mm\-dd" sourceLinked="1"/>
        <c:majorTickMark val="out"/>
        <c:minorTickMark val="none"/>
        <c:tickLblPos val="nextTo"/>
        <c:crossAx val="102806272"/>
        <c:crosses val="autoZero"/>
        <c:auto val="1"/>
        <c:lblOffset val="100"/>
        <c:baseTimeUnit val="months"/>
      </c:dateAx>
      <c:spPr>
        <a:solidFill>
          <a:schemeClr val="bg1"/>
        </a:solidFill>
        <a:ln>
          <a:solidFill>
            <a:schemeClr val="tx1"/>
          </a:solidFill>
        </a:ln>
      </c:spPr>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9DF15FA-6B4E-4FED-9D12-E83FDD547227}" type="slidenum">
              <a:rPr lang="en-US" smtClean="0"/>
              <a:pPr/>
              <a:t>‹#›</a:t>
            </a:fld>
            <a:endParaRPr lang="en-US"/>
          </a:p>
        </p:txBody>
      </p:sp>
    </p:spTree>
    <p:extLst>
      <p:ext uri="{BB962C8B-B14F-4D97-AF65-F5344CB8AC3E}">
        <p14:creationId xmlns:p14="http://schemas.microsoft.com/office/powerpoint/2010/main" val="19218027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AA24F5-E131-4EBA-BC25-A81BE41A1852}" type="slidenum">
              <a:rPr lang="en-US" smtClean="0"/>
              <a:pPr/>
              <a:t>‹#›</a:t>
            </a:fld>
            <a:endParaRPr lang="en-US" dirty="0"/>
          </a:p>
        </p:txBody>
      </p:sp>
    </p:spTree>
    <p:extLst>
      <p:ext uri="{BB962C8B-B14F-4D97-AF65-F5344CB8AC3E}">
        <p14:creationId xmlns:p14="http://schemas.microsoft.com/office/powerpoint/2010/main" val="858898701"/>
      </p:ext>
    </p:extLst>
  </p:cSld>
  <p:clrMap bg1="lt1" tx1="dk1" bg2="lt2" tx2="dk2" accent1="accent1" accent2="accent2" accent3="accent3" accent4="accent4" accent5="accent5" accent6="accent6" hlink="hlink" folHlink="folHlink"/>
  <p:notesStyle>
    <a:lvl1pPr marL="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1pPr>
    <a:lvl2pPr marL="234950" indent="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2pPr>
    <a:lvl3pPr marL="457200" indent="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3pPr>
    <a:lvl4pPr marL="692150" indent="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4pPr>
    <a:lvl5pPr marL="914400" indent="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400"/>
            <a:ext cx="5486400" cy="4191000"/>
          </a:xfrm>
        </p:spPr>
        <p:txBody>
          <a:bodyPr>
            <a:noAutofit/>
          </a:bodyPr>
          <a:lstStyle/>
          <a:p>
            <a:pPr eaLnBrk="1" hangingPunct="1"/>
            <a:r>
              <a:rPr lang="en-US" dirty="0" smtClean="0"/>
              <a:t>For most students, the hardest concepts to grasp in this chapter are the most theoretical ones:  the classical dichotomy and monetary neutrality.  Most of the other material in the chapter is fairly straightforward.  </a:t>
            </a:r>
          </a:p>
          <a:p>
            <a:pPr eaLnBrk="1" hangingPunct="1"/>
            <a:endParaRPr lang="en-US" dirty="0" smtClean="0"/>
          </a:p>
          <a:p>
            <a:pPr eaLnBrk="1" hangingPunct="1"/>
            <a:r>
              <a:rPr lang="en-US" dirty="0" smtClean="0"/>
              <a:t>In the last section of the chapter, “The Costs of Inflation,” the </a:t>
            </a:r>
            <a:r>
              <a:rPr lang="en-US" dirty="0" err="1" smtClean="0"/>
              <a:t>Shoeleather</a:t>
            </a:r>
            <a:r>
              <a:rPr lang="en-US" dirty="0" smtClean="0"/>
              <a:t> cost is not difficult for students to understand, but it’s difficult for them to relate to, due to the ready availability of ATMs and Internet access to bank accounts.  Most students have a harder time learning about the arbitrary redistributions of wealth that arise when inflation is different from expected.  </a:t>
            </a:r>
          </a:p>
          <a:p>
            <a:pPr eaLnBrk="1" hangingPunct="1"/>
            <a:endParaRPr lang="en-US" dirty="0" smtClean="0"/>
          </a:p>
          <a:p>
            <a:pPr eaLnBrk="1" hangingPunct="1"/>
            <a:r>
              <a:rPr lang="en-US" dirty="0" smtClean="0"/>
              <a:t>This chapter is longer than average.  To get through it more quickly, you might consider skipping or moving fairly quickly through some of the easier concepts, telling students to learn them from the textbook.  Such concepts might include:  </a:t>
            </a:r>
          </a:p>
          <a:p>
            <a:pPr marL="228600" lvl="1" indent="-114300" eaLnBrk="1" hangingPunct="1">
              <a:buFontTx/>
              <a:buChar char="•"/>
            </a:pPr>
            <a:r>
              <a:rPr lang="en-US" dirty="0" smtClean="0"/>
              <a:t>some of the costs of inflation (menu costs, confusion and inconvenience)</a:t>
            </a:r>
          </a:p>
          <a:p>
            <a:pPr marL="228600" lvl="1" indent="-114300" eaLnBrk="1" hangingPunct="1">
              <a:buFontTx/>
              <a:buChar char="•"/>
            </a:pPr>
            <a:r>
              <a:rPr lang="en-US" dirty="0" smtClean="0"/>
              <a:t>the inflation tax</a:t>
            </a:r>
          </a:p>
          <a:p>
            <a:pPr marL="228600" lvl="1" indent="-114300" eaLnBrk="1" hangingPunct="1">
              <a:buFontTx/>
              <a:buChar char="•"/>
            </a:pPr>
            <a:r>
              <a:rPr lang="en-US" dirty="0" smtClean="0"/>
              <a:t>hyperinflation</a:t>
            </a:r>
          </a:p>
          <a:p>
            <a:endParaRPr lang="en-US" dirty="0" smtClean="0"/>
          </a:p>
          <a:p>
            <a:pPr eaLnBrk="1" hangingPunct="1">
              <a:lnSpc>
                <a:spcPct val="90000"/>
              </a:lnSpc>
              <a:spcBef>
                <a:spcPct val="0"/>
              </a:spcBef>
            </a:pPr>
            <a:endParaRPr lang="en-US" sz="1100" dirty="0" smtClean="0"/>
          </a:p>
        </p:txBody>
      </p:sp>
      <p:sp>
        <p:nvSpPr>
          <p:cNvPr id="4" name="Slide Number Placeholder 3"/>
          <p:cNvSpPr>
            <a:spLocks noGrp="1"/>
          </p:cNvSpPr>
          <p:nvPr>
            <p:ph type="sldNum" sz="quarter" idx="10"/>
          </p:nvPr>
        </p:nvSpPr>
        <p:spPr/>
        <p:txBody>
          <a:bodyPr/>
          <a:lstStyle/>
          <a:p>
            <a:fld id="{4EAA24F5-E131-4EBA-BC25-A81BE41A1852}" type="slidenum">
              <a:rPr lang="en-US" smtClean="0"/>
              <a:pPr/>
              <a:t>0</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DC3F37D-4E7D-4F77-9606-156E83614294}" type="slidenum">
              <a:rPr lang="en-US" smtClean="0"/>
              <a:pPr eaLnBrk="1" hangingPunct="1"/>
              <a:t>9</a:t>
            </a:fld>
            <a:endParaRPr lang="en-US" smtClean="0"/>
          </a:p>
        </p:txBody>
      </p:sp>
      <p:sp>
        <p:nvSpPr>
          <p:cNvPr id="72707"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05691563-A409-46DC-A824-5FF23F5559BE}" type="slidenum">
              <a:rPr lang="en-US" sz="1200">
                <a:cs typeface="Arial" charset="0"/>
              </a:rPr>
              <a:pPr algn="r" eaLnBrk="1" hangingPunct="1"/>
              <a:t>9</a:t>
            </a:fld>
            <a:endParaRPr lang="en-US" sz="1200">
              <a:cs typeface="Arial" charset="0"/>
            </a:endParaRPr>
          </a:p>
        </p:txBody>
      </p:sp>
      <p:sp>
        <p:nvSpPr>
          <p:cNvPr id="72708" name="Rectangle 2"/>
          <p:cNvSpPr>
            <a:spLocks noGrp="1" noRot="1" noChangeAspect="1" noChangeArrowheads="1" noTextEdit="1"/>
          </p:cNvSpPr>
          <p:nvPr>
            <p:ph type="sldImg"/>
          </p:nvPr>
        </p:nvSpPr>
        <p:spPr>
          <a:xfrm>
            <a:off x="1143000" y="534988"/>
            <a:ext cx="4572000" cy="3429000"/>
          </a:xfrm>
          <a:ln/>
        </p:spPr>
      </p:sp>
      <p:sp>
        <p:nvSpPr>
          <p:cNvPr id="72709"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24428063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9151B6B-008D-4071-890E-564917119A21}" type="slidenum">
              <a:rPr lang="en-US" smtClean="0"/>
              <a:pPr eaLnBrk="1" hangingPunct="1"/>
              <a:t>10</a:t>
            </a:fld>
            <a:endParaRPr lang="en-US" smtClean="0"/>
          </a:p>
        </p:txBody>
      </p:sp>
      <p:sp>
        <p:nvSpPr>
          <p:cNvPr id="73731"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FB5F5631-093D-4700-BF67-556BB7F928D5}" type="slidenum">
              <a:rPr lang="en-US" sz="1200">
                <a:cs typeface="Arial" charset="0"/>
              </a:rPr>
              <a:pPr algn="r" eaLnBrk="1" hangingPunct="1"/>
              <a:t>10</a:t>
            </a:fld>
            <a:endParaRPr lang="en-US" sz="1200">
              <a:cs typeface="Arial" charset="0"/>
            </a:endParaRPr>
          </a:p>
        </p:txBody>
      </p:sp>
      <p:sp>
        <p:nvSpPr>
          <p:cNvPr id="73732" name="Rectangle 2"/>
          <p:cNvSpPr>
            <a:spLocks noGrp="1" noRot="1" noChangeAspect="1" noChangeArrowheads="1" noTextEdit="1"/>
          </p:cNvSpPr>
          <p:nvPr>
            <p:ph type="sldImg"/>
          </p:nvPr>
        </p:nvSpPr>
        <p:spPr>
          <a:xfrm>
            <a:off x="1143000" y="534988"/>
            <a:ext cx="4572000" cy="3429000"/>
          </a:xfrm>
          <a:ln/>
        </p:spPr>
      </p:sp>
      <p:sp>
        <p:nvSpPr>
          <p:cNvPr id="73733"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22205512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425825E-2413-473A-A30E-D2D22AB24763}" type="slidenum">
              <a:rPr lang="en-US" smtClean="0"/>
              <a:pPr eaLnBrk="1" hangingPunct="1"/>
              <a:t>11</a:t>
            </a:fld>
            <a:endParaRPr lang="en-US" smtClean="0"/>
          </a:p>
        </p:txBody>
      </p:sp>
      <p:sp>
        <p:nvSpPr>
          <p:cNvPr id="74755"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DC99AD28-DD7B-4636-9F5A-7CC4BBE65DEE}" type="slidenum">
              <a:rPr lang="en-US" sz="1200">
                <a:cs typeface="Arial" charset="0"/>
              </a:rPr>
              <a:pPr algn="r" eaLnBrk="1" hangingPunct="1"/>
              <a:t>11</a:t>
            </a:fld>
            <a:endParaRPr lang="en-US" sz="1200">
              <a:cs typeface="Arial" charset="0"/>
            </a:endParaRPr>
          </a:p>
        </p:txBody>
      </p:sp>
      <p:sp>
        <p:nvSpPr>
          <p:cNvPr id="74756" name="Rectangle 2"/>
          <p:cNvSpPr>
            <a:spLocks noGrp="1" noRot="1" noChangeAspect="1" noChangeArrowheads="1" noTextEdit="1"/>
          </p:cNvSpPr>
          <p:nvPr>
            <p:ph type="sldImg"/>
          </p:nvPr>
        </p:nvSpPr>
        <p:spPr>
          <a:xfrm>
            <a:off x="1143000" y="534988"/>
            <a:ext cx="4572000" cy="3429000"/>
          </a:xfrm>
          <a:ln/>
        </p:spPr>
      </p:sp>
      <p:sp>
        <p:nvSpPr>
          <p:cNvPr id="74757"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8673933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171ABE9-7A44-47B2-8ABD-37411F323F00}" type="slidenum">
              <a:rPr lang="en-US" smtClean="0"/>
              <a:pPr eaLnBrk="1" hangingPunct="1"/>
              <a:t>12</a:t>
            </a:fld>
            <a:endParaRPr lang="en-US" smtClean="0"/>
          </a:p>
        </p:txBody>
      </p:sp>
      <p:sp>
        <p:nvSpPr>
          <p:cNvPr id="75779"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58BDD400-7E49-4335-AB54-3B29CD6BDE3B}" type="slidenum">
              <a:rPr lang="en-US" sz="1200">
                <a:cs typeface="Arial" charset="0"/>
              </a:rPr>
              <a:pPr algn="r" eaLnBrk="1" hangingPunct="1"/>
              <a:t>12</a:t>
            </a:fld>
            <a:endParaRPr lang="en-US" sz="1200">
              <a:cs typeface="Arial" charset="0"/>
            </a:endParaRPr>
          </a:p>
        </p:txBody>
      </p:sp>
      <p:sp>
        <p:nvSpPr>
          <p:cNvPr id="75780" name="Rectangle 2"/>
          <p:cNvSpPr>
            <a:spLocks noGrp="1" noRot="1" noChangeAspect="1" noChangeArrowheads="1" noTextEdit="1"/>
          </p:cNvSpPr>
          <p:nvPr>
            <p:ph type="sldImg"/>
          </p:nvPr>
        </p:nvSpPr>
        <p:spPr>
          <a:xfrm>
            <a:off x="1143000" y="534988"/>
            <a:ext cx="4572000" cy="3429000"/>
          </a:xfrm>
          <a:ln/>
        </p:spPr>
      </p:sp>
      <p:sp>
        <p:nvSpPr>
          <p:cNvPr id="75781"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16970722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F9B3372-B8F3-493D-A1FC-C7700F6230B9}" type="slidenum">
              <a:rPr lang="en-US" smtClean="0"/>
              <a:pPr eaLnBrk="1" hangingPunct="1"/>
              <a:t>13</a:t>
            </a:fld>
            <a:endParaRPr lang="en-US" smtClean="0"/>
          </a:p>
        </p:txBody>
      </p:sp>
      <p:sp>
        <p:nvSpPr>
          <p:cNvPr id="76803"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34AA6748-86CC-418B-A3FF-97100AA466B3}" type="slidenum">
              <a:rPr lang="en-US" sz="1200">
                <a:cs typeface="Arial" charset="0"/>
              </a:rPr>
              <a:pPr algn="r" eaLnBrk="1" hangingPunct="1"/>
              <a:t>13</a:t>
            </a:fld>
            <a:endParaRPr lang="en-US" sz="1200">
              <a:cs typeface="Arial" charset="0"/>
            </a:endParaRPr>
          </a:p>
        </p:txBody>
      </p:sp>
      <p:sp>
        <p:nvSpPr>
          <p:cNvPr id="76804" name="Rectangle 2"/>
          <p:cNvSpPr>
            <a:spLocks noGrp="1" noRot="1" noChangeAspect="1" noChangeArrowheads="1" noTextEdit="1"/>
          </p:cNvSpPr>
          <p:nvPr>
            <p:ph type="sldImg"/>
          </p:nvPr>
        </p:nvSpPr>
        <p:spPr>
          <a:xfrm>
            <a:off x="1143000" y="534988"/>
            <a:ext cx="4572000" cy="3429000"/>
          </a:xfrm>
          <a:ln/>
        </p:spPr>
      </p:sp>
      <p:sp>
        <p:nvSpPr>
          <p:cNvPr id="76805"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92500"/>
          </a:bodyPr>
          <a:lstStyle/>
          <a:p>
            <a:pPr eaLnBrk="1" hangingPunct="1"/>
            <a:r>
              <a:rPr lang="en-US" dirty="0" smtClean="0"/>
              <a:t>Students seem to readily understand that the real wage is the purchasing power of the wage, or that the real wage is corrected for inflation.  From either of these interpretations of the real wage, it is just a small step to understand that the real wage is measured in units of output. </a:t>
            </a:r>
          </a:p>
          <a:p>
            <a:pPr eaLnBrk="1" hangingPunct="1"/>
            <a:endParaRPr lang="en-US" dirty="0" smtClean="0"/>
          </a:p>
          <a:p>
            <a:pPr eaLnBrk="1" hangingPunct="1"/>
            <a:r>
              <a:rPr lang="en-US" dirty="0" smtClean="0"/>
              <a:t>What does “the purchasing power of the wage” mean?  If students think about it, they will grasp that it means the quantity of output workers can buy with their wage.  Hence, the real wage is measured in units of output.  </a:t>
            </a:r>
          </a:p>
          <a:p>
            <a:pPr eaLnBrk="1" hangingPunct="1"/>
            <a:endParaRPr lang="en-US" dirty="0" smtClean="0"/>
          </a:p>
          <a:p>
            <a:pPr eaLnBrk="1" hangingPunct="1"/>
            <a:r>
              <a:rPr lang="en-US" dirty="0" smtClean="0"/>
              <a:t>What does “corrected for inflation” mean?  A simple example helps. Suppose the nominal wage rises 20% and the price level also rises 20%.  Students will immediately understand that the wage—corrected for inflation—is unchanged.  Which is to say, it can buy the same quantity of output as before. </a:t>
            </a:r>
          </a:p>
          <a:p>
            <a:pPr eaLnBrk="1" hangingPunct="1"/>
            <a:endParaRPr lang="en-US" dirty="0" smtClean="0"/>
          </a:p>
          <a:p>
            <a:pPr eaLnBrk="1" hangingPunct="1"/>
            <a:r>
              <a:rPr lang="en-US" dirty="0" smtClean="0"/>
              <a:t>The next slide discusses relative prices, demonstrating that they, too, are measured in physical units, which makes them real variables.  The following slide returns to the real wage, showing that it is a relative price, and demonstrating that it is measured in units of output. </a:t>
            </a:r>
          </a:p>
          <a:p>
            <a:pPr eaLnBrk="1" hangingPunct="1"/>
            <a:endParaRPr lang="en-US" dirty="0" smtClean="0"/>
          </a:p>
          <a:p>
            <a:pPr eaLnBrk="1" hangingPunct="1"/>
            <a:r>
              <a:rPr lang="en-US" dirty="0" smtClean="0"/>
              <a:t>How is it that the real interest rate is measured in output?  Suppose we measure the value of a deposit in terms of how much output the deposit can buy (i.e., the purchasing power of the deposit).  Then, think of the real interest rate as the rate at which the purchasing power of the deposit grows.  Thinking in these terms, students should begin to grasp that the real interest rate is the amount of output earned on the deposit (as a % of the deposit).  </a:t>
            </a:r>
          </a:p>
        </p:txBody>
      </p:sp>
    </p:spTree>
    <p:extLst>
      <p:ext uri="{BB962C8B-B14F-4D97-AF65-F5344CB8AC3E}">
        <p14:creationId xmlns:p14="http://schemas.microsoft.com/office/powerpoint/2010/main" val="31518798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CD37CDB-1506-4758-9FAB-03BB9EBB3395}" type="slidenum">
              <a:rPr lang="en-US" smtClean="0"/>
              <a:pPr eaLnBrk="1" hangingPunct="1"/>
              <a:t>14</a:t>
            </a:fld>
            <a:endParaRPr lang="en-US" smtClean="0"/>
          </a:p>
        </p:txBody>
      </p:sp>
      <p:sp>
        <p:nvSpPr>
          <p:cNvPr id="77827"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1671A665-1CCB-4BB1-AC07-F8A70DEBDF8A}" type="slidenum">
              <a:rPr lang="en-US" sz="1200">
                <a:cs typeface="Arial" charset="0"/>
              </a:rPr>
              <a:pPr algn="r" eaLnBrk="1" hangingPunct="1"/>
              <a:t>14</a:t>
            </a:fld>
            <a:endParaRPr lang="en-US" sz="1200">
              <a:cs typeface="Arial" charset="0"/>
            </a:endParaRPr>
          </a:p>
        </p:txBody>
      </p:sp>
      <p:sp>
        <p:nvSpPr>
          <p:cNvPr id="77828" name="Rectangle 2"/>
          <p:cNvSpPr>
            <a:spLocks noGrp="1" noRot="1" noChangeAspect="1" noChangeArrowheads="1" noTextEdit="1"/>
          </p:cNvSpPr>
          <p:nvPr>
            <p:ph type="sldImg"/>
          </p:nvPr>
        </p:nvSpPr>
        <p:spPr>
          <a:xfrm>
            <a:off x="1143000" y="534988"/>
            <a:ext cx="4572000" cy="3429000"/>
          </a:xfrm>
          <a:ln/>
        </p:spPr>
      </p:sp>
      <p:sp>
        <p:nvSpPr>
          <p:cNvPr id="77829"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11267034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3ABBD3D-B383-4B11-8EA3-C103B97FFACE}" type="slidenum">
              <a:rPr lang="en-US" smtClean="0"/>
              <a:pPr eaLnBrk="1" hangingPunct="1"/>
              <a:t>15</a:t>
            </a:fld>
            <a:endParaRPr lang="en-US" smtClean="0"/>
          </a:p>
        </p:txBody>
      </p:sp>
      <p:sp>
        <p:nvSpPr>
          <p:cNvPr id="78851"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DC1F86F3-E268-4B66-9162-F713D329B2A7}" type="slidenum">
              <a:rPr lang="en-US" sz="1200">
                <a:cs typeface="Arial" charset="0"/>
              </a:rPr>
              <a:pPr algn="r" eaLnBrk="1" hangingPunct="1"/>
              <a:t>15</a:t>
            </a:fld>
            <a:endParaRPr lang="en-US" sz="1200">
              <a:cs typeface="Arial" charset="0"/>
            </a:endParaRPr>
          </a:p>
        </p:txBody>
      </p:sp>
      <p:sp>
        <p:nvSpPr>
          <p:cNvPr id="78852" name="Rectangle 2"/>
          <p:cNvSpPr>
            <a:spLocks noGrp="1" noRot="1" noChangeAspect="1" noChangeArrowheads="1" noTextEdit="1"/>
          </p:cNvSpPr>
          <p:nvPr>
            <p:ph type="sldImg"/>
          </p:nvPr>
        </p:nvSpPr>
        <p:spPr>
          <a:xfrm>
            <a:off x="1143000" y="534988"/>
            <a:ext cx="4572000" cy="3429000"/>
          </a:xfrm>
          <a:ln/>
        </p:spPr>
      </p:sp>
      <p:sp>
        <p:nvSpPr>
          <p:cNvPr id="78853"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28042658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3E51CF5-C7AF-45BA-B1FD-CB209F6B17BE}" type="slidenum">
              <a:rPr lang="en-US" smtClean="0"/>
              <a:pPr eaLnBrk="1" hangingPunct="1"/>
              <a:t>16</a:t>
            </a:fld>
            <a:endParaRPr lang="en-US" smtClean="0"/>
          </a:p>
        </p:txBody>
      </p:sp>
      <p:sp>
        <p:nvSpPr>
          <p:cNvPr id="79875"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F8CAE4D8-569A-4263-8B9A-52F0D89B524E}" type="slidenum">
              <a:rPr lang="en-US" sz="1200">
                <a:cs typeface="Arial" charset="0"/>
              </a:rPr>
              <a:pPr algn="r" eaLnBrk="1" hangingPunct="1"/>
              <a:t>16</a:t>
            </a:fld>
            <a:endParaRPr lang="en-US" sz="1200">
              <a:cs typeface="Arial" charset="0"/>
            </a:endParaRPr>
          </a:p>
        </p:txBody>
      </p:sp>
      <p:sp>
        <p:nvSpPr>
          <p:cNvPr id="79876" name="Rectangle 2"/>
          <p:cNvSpPr>
            <a:spLocks noGrp="1" noRot="1" noChangeAspect="1" noChangeArrowheads="1" noTextEdit="1"/>
          </p:cNvSpPr>
          <p:nvPr>
            <p:ph type="sldImg"/>
          </p:nvPr>
        </p:nvSpPr>
        <p:spPr>
          <a:xfrm>
            <a:off x="1143000" y="534988"/>
            <a:ext cx="4572000" cy="3429000"/>
          </a:xfrm>
          <a:ln/>
        </p:spPr>
      </p:sp>
      <p:sp>
        <p:nvSpPr>
          <p:cNvPr id="79877"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7207843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55C0B58-E140-4E96-9B8A-31B340A46A7D}" type="slidenum">
              <a:rPr lang="en-US" smtClean="0"/>
              <a:pPr eaLnBrk="1" hangingPunct="1"/>
              <a:t>17</a:t>
            </a:fld>
            <a:endParaRPr lang="en-US" smtClean="0"/>
          </a:p>
        </p:txBody>
      </p:sp>
      <p:sp>
        <p:nvSpPr>
          <p:cNvPr id="80899"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E0106E83-E4D5-40B9-9523-1FFE2C5379C2}" type="slidenum">
              <a:rPr lang="en-US" sz="1200">
                <a:cs typeface="Arial" charset="0"/>
              </a:rPr>
              <a:pPr algn="r" eaLnBrk="1" hangingPunct="1"/>
              <a:t>17</a:t>
            </a:fld>
            <a:endParaRPr lang="en-US" sz="1200">
              <a:cs typeface="Arial" charset="0"/>
            </a:endParaRPr>
          </a:p>
        </p:txBody>
      </p:sp>
      <p:sp>
        <p:nvSpPr>
          <p:cNvPr id="80900" name="Rectangle 2"/>
          <p:cNvSpPr>
            <a:spLocks noGrp="1" noRot="1" noChangeAspect="1" noChangeArrowheads="1" noTextEdit="1"/>
          </p:cNvSpPr>
          <p:nvPr>
            <p:ph type="sldImg"/>
          </p:nvPr>
        </p:nvSpPr>
        <p:spPr>
          <a:xfrm>
            <a:off x="1143000" y="534988"/>
            <a:ext cx="4572000" cy="3429000"/>
          </a:xfrm>
          <a:ln/>
        </p:spPr>
      </p:sp>
      <p:sp>
        <p:nvSpPr>
          <p:cNvPr id="80901"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This result is important because relative prices, not nominal prices, determine the economy’s allocation of resources.  </a:t>
            </a:r>
          </a:p>
          <a:p>
            <a:pPr eaLnBrk="1" hangingPunct="1"/>
            <a:endParaRPr lang="en-US" smtClean="0"/>
          </a:p>
        </p:txBody>
      </p:sp>
    </p:spTree>
    <p:extLst>
      <p:ext uri="{BB962C8B-B14F-4D97-AF65-F5344CB8AC3E}">
        <p14:creationId xmlns:p14="http://schemas.microsoft.com/office/powerpoint/2010/main" val="6001676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C948D4F-6982-4587-9F97-945D7A1F7C93}" type="slidenum">
              <a:rPr lang="en-US" smtClean="0"/>
              <a:pPr eaLnBrk="1" hangingPunct="1"/>
              <a:t>18</a:t>
            </a:fld>
            <a:endParaRPr lang="en-US" smtClean="0"/>
          </a:p>
        </p:txBody>
      </p:sp>
      <p:sp>
        <p:nvSpPr>
          <p:cNvPr id="81923"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85FC4E98-EF8F-4F67-BB23-6139C4A1CD4A}" type="slidenum">
              <a:rPr lang="en-US" sz="1200">
                <a:cs typeface="Arial" charset="0"/>
              </a:rPr>
              <a:pPr algn="r" eaLnBrk="1" hangingPunct="1"/>
              <a:t>18</a:t>
            </a:fld>
            <a:endParaRPr lang="en-US" sz="1200">
              <a:cs typeface="Arial" charset="0"/>
            </a:endParaRPr>
          </a:p>
        </p:txBody>
      </p:sp>
      <p:sp>
        <p:nvSpPr>
          <p:cNvPr id="81924" name="Rectangle 2"/>
          <p:cNvSpPr>
            <a:spLocks noGrp="1" noRot="1" noChangeAspect="1" noChangeArrowheads="1" noTextEdit="1"/>
          </p:cNvSpPr>
          <p:nvPr>
            <p:ph type="sldImg"/>
          </p:nvPr>
        </p:nvSpPr>
        <p:spPr>
          <a:xfrm>
            <a:off x="1143000" y="534988"/>
            <a:ext cx="4572000" cy="3429000"/>
          </a:xfrm>
          <a:ln/>
        </p:spPr>
      </p:sp>
      <p:sp>
        <p:nvSpPr>
          <p:cNvPr id="81925"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The material on this slide does not appear explicitly in this chapter, but it helps explain how money can be neutral.  </a:t>
            </a:r>
          </a:p>
        </p:txBody>
      </p:sp>
    </p:spTree>
    <p:extLst>
      <p:ext uri="{BB962C8B-B14F-4D97-AF65-F5344CB8AC3E}">
        <p14:creationId xmlns:p14="http://schemas.microsoft.com/office/powerpoint/2010/main" val="38815109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67A3F6BA-F70D-469C-A304-42B3B2F7B24F}" type="slidenum">
              <a:rPr lang="en-US">
                <a:solidFill>
                  <a:prstClr val="black"/>
                </a:solidFill>
                <a:latin typeface="Calibri"/>
              </a:rPr>
              <a:pPr/>
              <a:t>1</a:t>
            </a:fld>
            <a:endParaRPr lang="en-US">
              <a:solidFill>
                <a:prstClr val="black"/>
              </a:solidFill>
              <a:latin typeface="Calibri"/>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BD233C2-C4F9-48C3-AFAC-DA1DCF91F176}" type="slidenum">
              <a:rPr lang="en-US" smtClean="0"/>
              <a:pPr eaLnBrk="1" hangingPunct="1"/>
              <a:t>19</a:t>
            </a:fld>
            <a:endParaRPr lang="en-US" smtClean="0"/>
          </a:p>
        </p:txBody>
      </p:sp>
      <p:sp>
        <p:nvSpPr>
          <p:cNvPr id="82947"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42B6050A-A75A-4210-AFA4-B193EBA064B3}" type="slidenum">
              <a:rPr lang="en-US" sz="1200">
                <a:cs typeface="Arial" charset="0"/>
              </a:rPr>
              <a:pPr algn="r" eaLnBrk="1" hangingPunct="1"/>
              <a:t>19</a:t>
            </a:fld>
            <a:endParaRPr lang="en-US" sz="1200">
              <a:cs typeface="Arial" charset="0"/>
            </a:endParaRPr>
          </a:p>
        </p:txBody>
      </p:sp>
      <p:sp>
        <p:nvSpPr>
          <p:cNvPr id="82948" name="Rectangle 2"/>
          <p:cNvSpPr>
            <a:spLocks noGrp="1" noRot="1" noChangeAspect="1" noChangeArrowheads="1" noTextEdit="1"/>
          </p:cNvSpPr>
          <p:nvPr>
            <p:ph type="sldImg"/>
          </p:nvPr>
        </p:nvSpPr>
        <p:spPr>
          <a:xfrm>
            <a:off x="1143000" y="534988"/>
            <a:ext cx="4572000" cy="3429000"/>
          </a:xfrm>
          <a:ln/>
        </p:spPr>
      </p:sp>
      <p:sp>
        <p:nvSpPr>
          <p:cNvPr id="82949"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12694961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0012E76-814C-4D03-85FF-B4F9D85F2CE8}" type="slidenum">
              <a:rPr lang="en-US" smtClean="0"/>
              <a:pPr eaLnBrk="1" hangingPunct="1"/>
              <a:t>20</a:t>
            </a:fld>
            <a:endParaRPr lang="en-US" smtClean="0"/>
          </a:p>
        </p:txBody>
      </p:sp>
      <p:sp>
        <p:nvSpPr>
          <p:cNvPr id="83971"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A2EFFD0B-61E1-4CA2-AAC0-EA062D6C4718}" type="slidenum">
              <a:rPr lang="en-US" sz="1200">
                <a:cs typeface="Arial" charset="0"/>
              </a:rPr>
              <a:pPr algn="r" eaLnBrk="1" hangingPunct="1"/>
              <a:t>20</a:t>
            </a:fld>
            <a:endParaRPr lang="en-US" sz="1200">
              <a:cs typeface="Arial" charset="0"/>
            </a:endParaRPr>
          </a:p>
        </p:txBody>
      </p:sp>
      <p:sp>
        <p:nvSpPr>
          <p:cNvPr id="83972" name="Rectangle 2"/>
          <p:cNvSpPr>
            <a:spLocks noGrp="1" noRot="1" noChangeAspect="1" noChangeArrowheads="1" noTextEdit="1"/>
          </p:cNvSpPr>
          <p:nvPr>
            <p:ph type="sldImg"/>
          </p:nvPr>
        </p:nvSpPr>
        <p:spPr>
          <a:xfrm>
            <a:off x="1143000" y="534988"/>
            <a:ext cx="4572000" cy="3429000"/>
          </a:xfrm>
          <a:ln/>
        </p:spPr>
      </p:sp>
      <p:sp>
        <p:nvSpPr>
          <p:cNvPr id="83973"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The textbook’s definition of velocity appears on this slide.  You may prefer a more precise definition:  The number of transactions in which the average dollar is used.  </a:t>
            </a:r>
          </a:p>
          <a:p>
            <a:pPr eaLnBrk="1" hangingPunct="1"/>
            <a:endParaRPr lang="en-US" smtClean="0"/>
          </a:p>
          <a:p>
            <a:pPr eaLnBrk="1" hangingPunct="1"/>
            <a:r>
              <a:rPr lang="en-US" smtClean="0"/>
              <a:t>The following slide provides a simple example to clarify the meaning of velocity. </a:t>
            </a:r>
          </a:p>
        </p:txBody>
      </p:sp>
    </p:spTree>
    <p:extLst>
      <p:ext uri="{BB962C8B-B14F-4D97-AF65-F5344CB8AC3E}">
        <p14:creationId xmlns:p14="http://schemas.microsoft.com/office/powerpoint/2010/main" val="1598785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A1D5ED4-0BD7-4F96-AE85-16A3D3401FDF}" type="slidenum">
              <a:rPr lang="en-US" smtClean="0"/>
              <a:pPr eaLnBrk="1" hangingPunct="1"/>
              <a:t>21</a:t>
            </a:fld>
            <a:endParaRPr lang="en-US" smtClean="0"/>
          </a:p>
        </p:txBody>
      </p:sp>
      <p:sp>
        <p:nvSpPr>
          <p:cNvPr id="84995"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FEC027E5-8E25-4A58-AFAC-584866A2F621}" type="slidenum">
              <a:rPr lang="en-US" sz="1200">
                <a:cs typeface="Arial" charset="0"/>
              </a:rPr>
              <a:pPr algn="r" eaLnBrk="1" hangingPunct="1"/>
              <a:t>21</a:t>
            </a:fld>
            <a:endParaRPr lang="en-US" sz="1200">
              <a:cs typeface="Arial" charset="0"/>
            </a:endParaRPr>
          </a:p>
        </p:txBody>
      </p:sp>
      <p:sp>
        <p:nvSpPr>
          <p:cNvPr id="84996" name="Rectangle 2"/>
          <p:cNvSpPr>
            <a:spLocks noGrp="1" noRot="1" noChangeAspect="1" noChangeArrowheads="1" noTextEdit="1"/>
          </p:cNvSpPr>
          <p:nvPr>
            <p:ph type="sldImg"/>
          </p:nvPr>
        </p:nvSpPr>
        <p:spPr>
          <a:xfrm>
            <a:off x="1143000" y="534988"/>
            <a:ext cx="4572000" cy="3429000"/>
          </a:xfrm>
          <a:ln/>
        </p:spPr>
      </p:sp>
      <p:sp>
        <p:nvSpPr>
          <p:cNvPr id="84997"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If $10,000 worth of money purchases $30,000 worth of pizza, it must be true that the average dollar is used three times.  </a:t>
            </a:r>
          </a:p>
        </p:txBody>
      </p:sp>
    </p:spTree>
    <p:extLst>
      <p:ext uri="{BB962C8B-B14F-4D97-AF65-F5344CB8AC3E}">
        <p14:creationId xmlns:p14="http://schemas.microsoft.com/office/powerpoint/2010/main" val="343325358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pPr/>
              <a:t>22</a:t>
            </a:fld>
            <a:endParaRPr lang="en-US"/>
          </a:p>
        </p:txBody>
      </p:sp>
      <p:sp>
        <p:nvSpPr>
          <p:cNvPr id="87044" name="Rectangle 3"/>
          <p:cNvSpPr>
            <a:spLocks noGrp="1" noChangeArrowheads="1"/>
          </p:cNvSpPr>
          <p:nvPr>
            <p:ph type="body" idx="1"/>
          </p:nvPr>
        </p:nvSpPr>
        <p:spPr>
          <a:xfrm>
            <a:off x="533400" y="3962400"/>
            <a:ext cx="6019800" cy="4876800"/>
          </a:xfrm>
        </p:spPr>
        <p:txBody>
          <a:bodyPr>
            <a:noAutofit/>
          </a:bodyPr>
          <a:lstStyle/>
          <a:p>
            <a:endParaRPr lang="en-US" sz="1100" b="0" i="0" dirty="0" smtClean="0"/>
          </a:p>
        </p:txBody>
      </p:sp>
      <p:sp>
        <p:nvSpPr>
          <p:cNvPr id="7" name="Slide Image Placeholder 6"/>
          <p:cNvSpPr>
            <a:spLocks noGrp="1" noRot="1" noChangeAspect="1"/>
          </p:cNvSpPr>
          <p:nvPr>
            <p:ph type="sldImg"/>
          </p:nvPr>
        </p:nvSpPr>
        <p:spPr>
          <a:xfrm>
            <a:off x="1295400" y="609600"/>
            <a:ext cx="4191000" cy="3143250"/>
          </a:xfr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solidFill>
                  <a:prstClr val="black"/>
                </a:solidFill>
                <a:latin typeface="Calibri"/>
              </a:rPr>
              <a:pPr/>
              <a:t>23</a:t>
            </a:fld>
            <a:endParaRPr lang="en-US">
              <a:solidFill>
                <a:prstClr val="black"/>
              </a:solidFill>
              <a:latin typeface="Calibri"/>
            </a:endParaRPr>
          </a:p>
        </p:txBody>
      </p:sp>
      <p:sp>
        <p:nvSpPr>
          <p:cNvPr id="87044" name="Rectangle 3"/>
          <p:cNvSpPr>
            <a:spLocks noGrp="1" noChangeArrowheads="1"/>
          </p:cNvSpPr>
          <p:nvPr>
            <p:ph type="body" idx="1"/>
          </p:nvPr>
        </p:nvSpPr>
        <p:spPr>
          <a:xfrm>
            <a:off x="533400" y="3962400"/>
            <a:ext cx="6019800" cy="4876800"/>
          </a:xfrm>
        </p:spPr>
        <p:txBody>
          <a:bodyPr>
            <a:noAutofit/>
          </a:bodyPr>
          <a:lstStyle/>
          <a:p>
            <a:endParaRPr lang="en-US" sz="1100" b="0" i="0" dirty="0" smtClean="0"/>
          </a:p>
        </p:txBody>
      </p:sp>
      <p:sp>
        <p:nvSpPr>
          <p:cNvPr id="7" name="Slide Image Placeholder 6"/>
          <p:cNvSpPr>
            <a:spLocks noGrp="1" noRot="1" noChangeAspect="1"/>
          </p:cNvSpPr>
          <p:nvPr>
            <p:ph type="sldImg"/>
          </p:nvPr>
        </p:nvSpPr>
        <p:spPr>
          <a:xfrm>
            <a:off x="1295400" y="609600"/>
            <a:ext cx="4191000" cy="3143250"/>
          </a:xfr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A78AE53-04D6-4618-B473-8000E4A8C1B0}" type="slidenum">
              <a:rPr lang="en-US" smtClean="0">
                <a:solidFill>
                  <a:srgbClr val="000000"/>
                </a:solidFill>
              </a:rPr>
              <a:pPr eaLnBrk="1" hangingPunct="1"/>
              <a:t>24</a:t>
            </a:fld>
            <a:endParaRPr lang="en-US" smtClean="0">
              <a:solidFill>
                <a:srgbClr val="000000"/>
              </a:solidFill>
            </a:endParaRPr>
          </a:p>
        </p:txBody>
      </p:sp>
      <p:sp>
        <p:nvSpPr>
          <p:cNvPr id="88067"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EB80E071-6850-4E77-AECB-2AB10B6AA6D0}" type="slidenum">
              <a:rPr lang="en-US" sz="1200">
                <a:solidFill>
                  <a:srgbClr val="000000"/>
                </a:solidFill>
                <a:cs typeface="Arial" charset="0"/>
              </a:rPr>
              <a:pPr algn="r" eaLnBrk="1" hangingPunct="1"/>
              <a:t>24</a:t>
            </a:fld>
            <a:endParaRPr lang="en-US" sz="1200">
              <a:solidFill>
                <a:srgbClr val="000000"/>
              </a:solidFill>
              <a:cs typeface="Arial" charset="0"/>
            </a:endParaRPr>
          </a:p>
        </p:txBody>
      </p:sp>
      <p:sp>
        <p:nvSpPr>
          <p:cNvPr id="88068" name="Rectangle 2"/>
          <p:cNvSpPr>
            <a:spLocks noGrp="1" noRot="1" noChangeAspect="1" noChangeArrowheads="1" noTextEdit="1"/>
          </p:cNvSpPr>
          <p:nvPr>
            <p:ph type="sldImg"/>
          </p:nvPr>
        </p:nvSpPr>
        <p:spPr>
          <a:xfrm>
            <a:off x="1143000" y="534988"/>
            <a:ext cx="4572000" cy="3429000"/>
          </a:xfrm>
          <a:ln/>
        </p:spPr>
      </p:sp>
      <p:sp>
        <p:nvSpPr>
          <p:cNvPr id="88069"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Note:  Each variable has been scaled to equal 100 to make variables comparable.  </a:t>
            </a:r>
          </a:p>
          <a:p>
            <a:pPr eaLnBrk="1" hangingPunct="1"/>
            <a:endParaRPr lang="en-US" dirty="0" smtClean="0"/>
          </a:p>
          <a:p>
            <a:pPr eaLnBrk="1" hangingPunct="1"/>
            <a:r>
              <a:rPr lang="en-US" dirty="0" smtClean="0"/>
              <a:t>This graph replicates Figure 3 in the textbook.  Its purpose is to demonstrate that velocity is fairly stable over time.  This observation justifies the assumption of constant velocity in the quantity theory of money.  </a:t>
            </a:r>
          </a:p>
          <a:p>
            <a:pPr eaLnBrk="1" hangingPunct="1"/>
            <a:endParaRPr lang="en-US" dirty="0" smtClean="0"/>
          </a:p>
          <a:p>
            <a:pPr eaLnBrk="1" hangingPunct="1"/>
            <a:r>
              <a:rPr lang="en-US" dirty="0" smtClean="0"/>
              <a:t>Original sources:</a:t>
            </a:r>
          </a:p>
          <a:p>
            <a:pPr eaLnBrk="1" hangingPunct="1"/>
            <a:r>
              <a:rPr lang="en-US" dirty="0" smtClean="0"/>
              <a:t>M2 is from Board of Governors, Federal Reserve Board</a:t>
            </a:r>
          </a:p>
          <a:p>
            <a:pPr eaLnBrk="1" hangingPunct="1"/>
            <a:r>
              <a:rPr lang="en-US" dirty="0" smtClean="0"/>
              <a:t>GDP is from U.S. Department of Commerce, Bureau of Economic Analysis. </a:t>
            </a:r>
          </a:p>
          <a:p>
            <a:pPr eaLnBrk="1" hangingPunct="1"/>
            <a:endParaRPr lang="en-US" dirty="0" smtClean="0"/>
          </a:p>
          <a:p>
            <a:pPr eaLnBrk="1" hangingPunct="1"/>
            <a:r>
              <a:rPr lang="en-US" dirty="0" smtClean="0"/>
              <a:t>I obtained all data from FRED database, Federal Reserve Bank of St. Louis, at:</a:t>
            </a:r>
          </a:p>
          <a:p>
            <a:pPr eaLnBrk="1" hangingPunct="1"/>
            <a:r>
              <a:rPr lang="en-US" dirty="0" smtClean="0"/>
              <a:t>http://research.stlouisfed.org/fred2/</a:t>
            </a:r>
          </a:p>
        </p:txBody>
      </p:sp>
    </p:spTree>
    <p:extLst>
      <p:ext uri="{BB962C8B-B14F-4D97-AF65-F5344CB8AC3E}">
        <p14:creationId xmlns:p14="http://schemas.microsoft.com/office/powerpoint/2010/main" val="162507057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2E7D88A-90F5-4B9C-B339-36A6AD9B0E7A}" type="slidenum">
              <a:rPr lang="en-US" smtClean="0"/>
              <a:pPr eaLnBrk="1" hangingPunct="1"/>
              <a:t>25</a:t>
            </a:fld>
            <a:endParaRPr lang="en-US" smtClean="0"/>
          </a:p>
        </p:txBody>
      </p:sp>
      <p:sp>
        <p:nvSpPr>
          <p:cNvPr id="89091"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B6409B61-90AD-4F86-9CA3-97A813B085C3}" type="slidenum">
              <a:rPr lang="en-US" sz="1200">
                <a:cs typeface="Arial" charset="0"/>
              </a:rPr>
              <a:pPr algn="r" eaLnBrk="1" hangingPunct="1"/>
              <a:t>25</a:t>
            </a:fld>
            <a:endParaRPr lang="en-US" sz="1200">
              <a:cs typeface="Arial" charset="0"/>
            </a:endParaRPr>
          </a:p>
        </p:txBody>
      </p:sp>
      <p:sp>
        <p:nvSpPr>
          <p:cNvPr id="89092" name="Rectangle 2"/>
          <p:cNvSpPr>
            <a:spLocks noGrp="1" noRot="1" noChangeAspect="1" noChangeArrowheads="1" noTextEdit="1"/>
          </p:cNvSpPr>
          <p:nvPr>
            <p:ph type="sldImg"/>
          </p:nvPr>
        </p:nvSpPr>
        <p:spPr>
          <a:xfrm>
            <a:off x="1143000" y="534988"/>
            <a:ext cx="4572000" cy="3429000"/>
          </a:xfrm>
          <a:ln/>
        </p:spPr>
      </p:sp>
      <p:sp>
        <p:nvSpPr>
          <p:cNvPr id="89093"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422190407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9B2A275-80EE-485F-BB65-29FA0DA6D6B6}" type="slidenum">
              <a:rPr lang="en-US" smtClean="0"/>
              <a:pPr eaLnBrk="1" hangingPunct="1"/>
              <a:t>26</a:t>
            </a:fld>
            <a:endParaRPr lang="en-US" smtClean="0"/>
          </a:p>
        </p:txBody>
      </p:sp>
      <p:sp>
        <p:nvSpPr>
          <p:cNvPr id="90115"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08256BBD-2B1E-4A63-AB94-AC4D785E4E10}" type="slidenum">
              <a:rPr lang="en-US" sz="1200">
                <a:cs typeface="Arial" charset="0"/>
              </a:rPr>
              <a:pPr algn="r" eaLnBrk="1" hangingPunct="1"/>
              <a:t>26</a:t>
            </a:fld>
            <a:endParaRPr lang="en-US" sz="1200">
              <a:cs typeface="Arial" charset="0"/>
            </a:endParaRPr>
          </a:p>
        </p:txBody>
      </p:sp>
      <p:sp>
        <p:nvSpPr>
          <p:cNvPr id="90116" name="Rectangle 2"/>
          <p:cNvSpPr>
            <a:spLocks noGrp="1" noRot="1" noChangeAspect="1" noChangeArrowheads="1" noTextEdit="1"/>
          </p:cNvSpPr>
          <p:nvPr>
            <p:ph type="sldImg"/>
          </p:nvPr>
        </p:nvSpPr>
        <p:spPr>
          <a:xfrm>
            <a:off x="1143000" y="534988"/>
            <a:ext cx="4572000" cy="3429000"/>
          </a:xfrm>
          <a:ln/>
        </p:spPr>
      </p:sp>
      <p:sp>
        <p:nvSpPr>
          <p:cNvPr id="90117"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176759069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solidFill>
                  <a:prstClr val="black"/>
                </a:solidFill>
                <a:latin typeface="Calibri"/>
              </a:rPr>
              <a:pPr/>
              <a:t>27</a:t>
            </a:fld>
            <a:endParaRPr lang="en-US">
              <a:solidFill>
                <a:prstClr val="black"/>
              </a:solidFill>
              <a:latin typeface="Calibri"/>
            </a:endParaRPr>
          </a:p>
        </p:txBody>
      </p:sp>
      <p:sp>
        <p:nvSpPr>
          <p:cNvPr id="87044" name="Rectangle 3"/>
          <p:cNvSpPr>
            <a:spLocks noGrp="1" noChangeArrowheads="1"/>
          </p:cNvSpPr>
          <p:nvPr>
            <p:ph type="body" idx="1"/>
          </p:nvPr>
        </p:nvSpPr>
        <p:spPr>
          <a:xfrm>
            <a:off x="533400" y="3962400"/>
            <a:ext cx="6019800" cy="4876800"/>
          </a:xfrm>
        </p:spPr>
        <p:txBody>
          <a:bodyPr>
            <a:noAutofit/>
          </a:bodyPr>
          <a:lstStyle/>
          <a:p>
            <a:pPr eaLnBrk="1" hangingPunct="1"/>
            <a:r>
              <a:rPr lang="en-US" sz="1100" dirty="0" smtClean="0"/>
              <a:t>This exercise makes the quantity theory more concrete for students.  </a:t>
            </a:r>
          </a:p>
          <a:p>
            <a:pPr eaLnBrk="1" hangingPunct="1"/>
            <a:endParaRPr lang="en-US" sz="1100" dirty="0" smtClean="0"/>
          </a:p>
          <a:p>
            <a:pPr eaLnBrk="1" hangingPunct="1"/>
            <a:r>
              <a:rPr lang="en-US" sz="1100" dirty="0" smtClean="0"/>
              <a:t>If you’re pressed for time, you can delete part b or ask students to do it on their own.</a:t>
            </a:r>
          </a:p>
          <a:p>
            <a:endParaRPr lang="en-US" sz="1100" b="0" i="0" dirty="0" smtClean="0"/>
          </a:p>
        </p:txBody>
      </p:sp>
      <p:sp>
        <p:nvSpPr>
          <p:cNvPr id="7" name="Slide Image Placeholder 6"/>
          <p:cNvSpPr>
            <a:spLocks noGrp="1" noRot="1" noChangeAspect="1"/>
          </p:cNvSpPr>
          <p:nvPr>
            <p:ph type="sldImg"/>
          </p:nvPr>
        </p:nvSpPr>
        <p:spPr>
          <a:xfrm>
            <a:off x="1295400" y="609600"/>
            <a:ext cx="4191000" cy="3143250"/>
          </a:xfr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solidFill>
                  <a:prstClr val="black"/>
                </a:solidFill>
                <a:latin typeface="Calibri"/>
              </a:rPr>
              <a:pPr/>
              <a:t>28</a:t>
            </a:fld>
            <a:endParaRPr lang="en-US">
              <a:solidFill>
                <a:prstClr val="black"/>
              </a:solidFill>
              <a:latin typeface="Calibri"/>
            </a:endParaRPr>
          </a:p>
        </p:txBody>
      </p:sp>
      <p:sp>
        <p:nvSpPr>
          <p:cNvPr id="87044" name="Rectangle 3"/>
          <p:cNvSpPr>
            <a:spLocks noGrp="1" noChangeArrowheads="1"/>
          </p:cNvSpPr>
          <p:nvPr>
            <p:ph type="body" idx="1"/>
          </p:nvPr>
        </p:nvSpPr>
        <p:spPr>
          <a:xfrm>
            <a:off x="533400" y="3962400"/>
            <a:ext cx="6019800" cy="4876800"/>
          </a:xfrm>
        </p:spPr>
        <p:txBody>
          <a:bodyPr>
            <a:noAutofit/>
          </a:bodyPr>
          <a:lstStyle/>
          <a:p>
            <a:endParaRPr lang="en-US" sz="1100" b="0" i="0" dirty="0" smtClean="0"/>
          </a:p>
        </p:txBody>
      </p:sp>
      <p:sp>
        <p:nvSpPr>
          <p:cNvPr id="7" name="Slide Image Placeholder 6"/>
          <p:cNvSpPr>
            <a:spLocks noGrp="1" noRot="1" noChangeAspect="1"/>
          </p:cNvSpPr>
          <p:nvPr>
            <p:ph type="sldImg"/>
          </p:nvPr>
        </p:nvSpPr>
        <p:spPr>
          <a:xfrm>
            <a:off x="1295400" y="609600"/>
            <a:ext cx="4191000" cy="3143250"/>
          </a:xfr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3AD2998-4621-4FB5-861F-20777DCD325C}" type="slidenum">
              <a:rPr lang="en-US" smtClean="0"/>
              <a:pPr eaLnBrk="1" hangingPunct="1"/>
              <a:t>2</a:t>
            </a:fld>
            <a:endParaRPr lang="en-US" smtClean="0"/>
          </a:p>
        </p:txBody>
      </p:sp>
      <p:sp>
        <p:nvSpPr>
          <p:cNvPr id="65539"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76F75E7B-2C3B-4D8A-8B0C-47134E8A7094}" type="slidenum">
              <a:rPr lang="en-US" sz="1200">
                <a:cs typeface="Arial" charset="0"/>
              </a:rPr>
              <a:pPr algn="r" eaLnBrk="1" hangingPunct="1"/>
              <a:t>2</a:t>
            </a:fld>
            <a:endParaRPr lang="en-US" sz="1200">
              <a:cs typeface="Arial" charset="0"/>
            </a:endParaRPr>
          </a:p>
        </p:txBody>
      </p:sp>
      <p:sp>
        <p:nvSpPr>
          <p:cNvPr id="65540" name="Rectangle 2"/>
          <p:cNvSpPr>
            <a:spLocks noGrp="1" noRot="1" noChangeAspect="1" noChangeArrowheads="1" noTextEdit="1"/>
          </p:cNvSpPr>
          <p:nvPr>
            <p:ph type="sldImg"/>
          </p:nvPr>
        </p:nvSpPr>
        <p:spPr>
          <a:xfrm>
            <a:off x="1143000" y="534988"/>
            <a:ext cx="4572000" cy="3429000"/>
          </a:xfrm>
          <a:ln/>
        </p:spPr>
      </p:sp>
      <p:sp>
        <p:nvSpPr>
          <p:cNvPr id="65541"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extLst>
      <p:ext uri="{BB962C8B-B14F-4D97-AF65-F5344CB8AC3E}">
        <p14:creationId xmlns:p14="http://schemas.microsoft.com/office/powerpoint/2010/main" val="62951906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solidFill>
                  <a:prstClr val="black"/>
                </a:solidFill>
                <a:latin typeface="Calibri"/>
              </a:rPr>
              <a:pPr/>
              <a:t>29</a:t>
            </a:fld>
            <a:endParaRPr lang="en-US">
              <a:solidFill>
                <a:prstClr val="black"/>
              </a:solidFill>
              <a:latin typeface="Calibri"/>
            </a:endParaRPr>
          </a:p>
        </p:txBody>
      </p:sp>
      <p:sp>
        <p:nvSpPr>
          <p:cNvPr id="87044" name="Rectangle 3"/>
          <p:cNvSpPr>
            <a:spLocks noGrp="1" noChangeArrowheads="1"/>
          </p:cNvSpPr>
          <p:nvPr>
            <p:ph type="body" idx="1"/>
          </p:nvPr>
        </p:nvSpPr>
        <p:spPr>
          <a:xfrm>
            <a:off x="533400" y="3962400"/>
            <a:ext cx="6019800" cy="4876800"/>
          </a:xfrm>
        </p:spPr>
        <p:txBody>
          <a:bodyPr>
            <a:noAutofit/>
          </a:bodyPr>
          <a:lstStyle/>
          <a:p>
            <a:endParaRPr lang="en-US" sz="1100" b="0" i="0" dirty="0" smtClean="0"/>
          </a:p>
        </p:txBody>
      </p:sp>
      <p:sp>
        <p:nvSpPr>
          <p:cNvPr id="7" name="Slide Image Placeholder 6"/>
          <p:cNvSpPr>
            <a:spLocks noGrp="1" noRot="1" noChangeAspect="1"/>
          </p:cNvSpPr>
          <p:nvPr>
            <p:ph type="sldImg"/>
          </p:nvPr>
        </p:nvSpPr>
        <p:spPr>
          <a:xfrm>
            <a:off x="1295400" y="609600"/>
            <a:ext cx="4191000" cy="3143250"/>
          </a:xfr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solidFill>
                  <a:prstClr val="black"/>
                </a:solidFill>
                <a:latin typeface="Calibri"/>
              </a:rPr>
              <a:pPr/>
              <a:t>30</a:t>
            </a:fld>
            <a:endParaRPr lang="en-US">
              <a:solidFill>
                <a:prstClr val="black"/>
              </a:solidFill>
              <a:latin typeface="Calibri"/>
            </a:endParaRPr>
          </a:p>
        </p:txBody>
      </p:sp>
      <p:sp>
        <p:nvSpPr>
          <p:cNvPr id="87044" name="Rectangle 3"/>
          <p:cNvSpPr>
            <a:spLocks noGrp="1" noChangeArrowheads="1"/>
          </p:cNvSpPr>
          <p:nvPr>
            <p:ph type="body" idx="1"/>
          </p:nvPr>
        </p:nvSpPr>
        <p:spPr>
          <a:xfrm>
            <a:off x="533400" y="3962400"/>
            <a:ext cx="6019800" cy="4876800"/>
          </a:xfrm>
        </p:spPr>
        <p:txBody>
          <a:bodyPr>
            <a:noAutofit/>
          </a:bodyPr>
          <a:lstStyle/>
          <a:p>
            <a:endParaRPr lang="en-US" sz="1100" b="0" i="0" dirty="0" smtClean="0"/>
          </a:p>
        </p:txBody>
      </p:sp>
      <p:sp>
        <p:nvSpPr>
          <p:cNvPr id="7" name="Slide Image Placeholder 6"/>
          <p:cNvSpPr>
            <a:spLocks noGrp="1" noRot="1" noChangeAspect="1"/>
          </p:cNvSpPr>
          <p:nvPr>
            <p:ph type="sldImg"/>
          </p:nvPr>
        </p:nvSpPr>
        <p:spPr>
          <a:xfrm>
            <a:off x="1295400" y="609600"/>
            <a:ext cx="4191000" cy="3143250"/>
          </a:xfr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C04F1CD-3381-4E57-A93F-BF42E060002A}" type="slidenum">
              <a:rPr lang="en-US" smtClean="0"/>
              <a:pPr eaLnBrk="1" hangingPunct="1"/>
              <a:t>31</a:t>
            </a:fld>
            <a:endParaRPr lang="en-US" smtClean="0"/>
          </a:p>
        </p:txBody>
      </p:sp>
      <p:sp>
        <p:nvSpPr>
          <p:cNvPr id="95235"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2D687A9E-D0A9-4E28-99E6-F8A4307FF54F}" type="slidenum">
              <a:rPr lang="en-US" sz="1200">
                <a:cs typeface="Arial" charset="0"/>
              </a:rPr>
              <a:pPr algn="r" eaLnBrk="1" hangingPunct="1"/>
              <a:t>31</a:t>
            </a:fld>
            <a:endParaRPr lang="en-US" sz="1200">
              <a:cs typeface="Arial" charset="0"/>
            </a:endParaRPr>
          </a:p>
        </p:txBody>
      </p:sp>
      <p:sp>
        <p:nvSpPr>
          <p:cNvPr id="95236" name="Rectangle 2"/>
          <p:cNvSpPr>
            <a:spLocks noGrp="1" noRot="1" noChangeAspect="1" noChangeArrowheads="1" noTextEdit="1"/>
          </p:cNvSpPr>
          <p:nvPr>
            <p:ph type="sldImg"/>
          </p:nvPr>
        </p:nvSpPr>
        <p:spPr>
          <a:xfrm>
            <a:off x="1143000" y="534988"/>
            <a:ext cx="4572000" cy="3429000"/>
          </a:xfrm>
          <a:ln/>
        </p:spPr>
      </p:sp>
      <p:sp>
        <p:nvSpPr>
          <p:cNvPr id="95237"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extLst>
      <p:ext uri="{BB962C8B-B14F-4D97-AF65-F5344CB8AC3E}">
        <p14:creationId xmlns:p14="http://schemas.microsoft.com/office/powerpoint/2010/main" val="333649250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Source</a:t>
            </a:r>
            <a:r>
              <a:rPr lang="en-US" baseline="0" dirty="0" smtClean="0"/>
              <a:t> of exchange rate data on this slide:  </a:t>
            </a:r>
          </a:p>
          <a:p>
            <a:r>
              <a:rPr lang="en-US" dirty="0" smtClean="0"/>
              <a:t>http://www.oanda.com/currency/historical-rates/</a:t>
            </a:r>
            <a:endParaRPr lang="en-US" dirty="0"/>
          </a:p>
        </p:txBody>
      </p:sp>
      <p:sp>
        <p:nvSpPr>
          <p:cNvPr id="4" name="Slide Number Placeholder 3"/>
          <p:cNvSpPr>
            <a:spLocks noGrp="1"/>
          </p:cNvSpPr>
          <p:nvPr>
            <p:ph type="sldNum" sz="quarter" idx="10"/>
          </p:nvPr>
        </p:nvSpPr>
        <p:spPr/>
        <p:txBody>
          <a:bodyPr/>
          <a:lstStyle/>
          <a:p>
            <a:fld id="{4EAA24F5-E131-4EBA-BC25-A81BE41A1852}" type="slidenum">
              <a:rPr lang="en-US" smtClean="0"/>
              <a:pPr/>
              <a:t>32</a:t>
            </a:fld>
            <a:endParaRPr lang="en-US" dirty="0"/>
          </a:p>
        </p:txBody>
      </p:sp>
    </p:spTree>
    <p:extLst>
      <p:ext uri="{BB962C8B-B14F-4D97-AF65-F5344CB8AC3E}">
        <p14:creationId xmlns:p14="http://schemas.microsoft.com/office/powerpoint/2010/main" val="186954264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E14507A-D566-48EB-8BA1-164CDADD2729}" type="slidenum">
              <a:rPr lang="en-US" smtClean="0"/>
              <a:pPr eaLnBrk="1" hangingPunct="1"/>
              <a:t>33</a:t>
            </a:fld>
            <a:endParaRPr lang="en-US" smtClean="0"/>
          </a:p>
        </p:txBody>
      </p:sp>
      <p:sp>
        <p:nvSpPr>
          <p:cNvPr id="96259"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6D683458-96AC-4361-9B8D-1F2E62D88AA6}" type="slidenum">
              <a:rPr lang="en-US" sz="1200">
                <a:cs typeface="Arial" charset="0"/>
              </a:rPr>
              <a:pPr algn="r" eaLnBrk="1" hangingPunct="1"/>
              <a:t>33</a:t>
            </a:fld>
            <a:endParaRPr lang="en-US" sz="1200">
              <a:cs typeface="Arial" charset="0"/>
            </a:endParaRPr>
          </a:p>
        </p:txBody>
      </p:sp>
      <p:sp>
        <p:nvSpPr>
          <p:cNvPr id="96260" name="Rectangle 2"/>
          <p:cNvSpPr>
            <a:spLocks noGrp="1" noRot="1" noChangeAspect="1" noChangeArrowheads="1" noTextEdit="1"/>
          </p:cNvSpPr>
          <p:nvPr>
            <p:ph type="sldImg"/>
          </p:nvPr>
        </p:nvSpPr>
        <p:spPr>
          <a:xfrm>
            <a:off x="1143000" y="534988"/>
            <a:ext cx="4572000" cy="3429000"/>
          </a:xfrm>
          <a:ln/>
        </p:spPr>
      </p:sp>
      <p:sp>
        <p:nvSpPr>
          <p:cNvPr id="96261"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56469185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13E43D5-B4BE-4BFA-9987-6024C22AADAF}" type="slidenum">
              <a:rPr lang="en-US" smtClean="0"/>
              <a:pPr eaLnBrk="1" hangingPunct="1"/>
              <a:t>34</a:t>
            </a:fld>
            <a:endParaRPr lang="en-US" smtClean="0"/>
          </a:p>
        </p:txBody>
      </p:sp>
      <p:sp>
        <p:nvSpPr>
          <p:cNvPr id="97283"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90AAD024-36CF-4353-9D0F-9BB3C0C47B42}" type="slidenum">
              <a:rPr lang="en-US" sz="1200">
                <a:cs typeface="Arial" charset="0"/>
              </a:rPr>
              <a:pPr algn="r" eaLnBrk="1" hangingPunct="1"/>
              <a:t>34</a:t>
            </a:fld>
            <a:endParaRPr lang="en-US" sz="1200">
              <a:cs typeface="Arial" charset="0"/>
            </a:endParaRPr>
          </a:p>
        </p:txBody>
      </p:sp>
      <p:sp>
        <p:nvSpPr>
          <p:cNvPr id="97284" name="Rectangle 2"/>
          <p:cNvSpPr>
            <a:spLocks noGrp="1" noRot="1" noChangeAspect="1" noChangeArrowheads="1" noTextEdit="1"/>
          </p:cNvSpPr>
          <p:nvPr>
            <p:ph type="sldImg"/>
          </p:nvPr>
        </p:nvSpPr>
        <p:spPr>
          <a:xfrm>
            <a:off x="1143000" y="534988"/>
            <a:ext cx="4572000" cy="3429000"/>
          </a:xfrm>
          <a:ln/>
        </p:spPr>
      </p:sp>
      <p:sp>
        <p:nvSpPr>
          <p:cNvPr id="97285"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191466205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9ADBDC3-F4A8-4260-8156-A1CDD39AE296}" type="slidenum">
              <a:rPr lang="en-US" smtClean="0"/>
              <a:pPr eaLnBrk="1" hangingPunct="1"/>
              <a:t>35</a:t>
            </a:fld>
            <a:endParaRPr lang="en-US" smtClean="0"/>
          </a:p>
        </p:txBody>
      </p:sp>
      <p:sp>
        <p:nvSpPr>
          <p:cNvPr id="98307"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8111A807-F455-40CD-92F0-3396C5B23A1D}" type="slidenum">
              <a:rPr lang="en-US" sz="1200">
                <a:cs typeface="Arial" charset="0"/>
              </a:rPr>
              <a:pPr algn="r" eaLnBrk="1" hangingPunct="1"/>
              <a:t>35</a:t>
            </a:fld>
            <a:endParaRPr lang="en-US" sz="1200">
              <a:cs typeface="Arial" charset="0"/>
            </a:endParaRPr>
          </a:p>
        </p:txBody>
      </p:sp>
      <p:sp>
        <p:nvSpPr>
          <p:cNvPr id="98308" name="Rectangle 2"/>
          <p:cNvSpPr>
            <a:spLocks noGrp="1" noRot="1" noChangeAspect="1" noChangeArrowheads="1" noTextEdit="1"/>
          </p:cNvSpPr>
          <p:nvPr>
            <p:ph type="sldImg"/>
          </p:nvPr>
        </p:nvSpPr>
        <p:spPr>
          <a:xfrm>
            <a:off x="1143000" y="534988"/>
            <a:ext cx="4572000" cy="3429000"/>
          </a:xfrm>
          <a:ln/>
        </p:spPr>
      </p:sp>
      <p:sp>
        <p:nvSpPr>
          <p:cNvPr id="98309"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217348222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C0E10B4-5FC2-4A97-8BF8-1CF1552D05C7}" type="slidenum">
              <a:rPr lang="en-US" smtClean="0">
                <a:solidFill>
                  <a:srgbClr val="000000"/>
                </a:solidFill>
              </a:rPr>
              <a:pPr eaLnBrk="1" hangingPunct="1"/>
              <a:t>36</a:t>
            </a:fld>
            <a:endParaRPr lang="en-US" smtClean="0">
              <a:solidFill>
                <a:srgbClr val="000000"/>
              </a:solidFill>
            </a:endParaRPr>
          </a:p>
        </p:txBody>
      </p:sp>
      <p:sp>
        <p:nvSpPr>
          <p:cNvPr id="99331"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F9C7BA9D-F4E9-4ECB-A5AF-21911D0598BD}" type="slidenum">
              <a:rPr lang="en-US" sz="1200">
                <a:solidFill>
                  <a:srgbClr val="000000"/>
                </a:solidFill>
                <a:cs typeface="Arial" charset="0"/>
              </a:rPr>
              <a:pPr algn="r" eaLnBrk="1" hangingPunct="1"/>
              <a:t>36</a:t>
            </a:fld>
            <a:endParaRPr lang="en-US" sz="1200">
              <a:solidFill>
                <a:srgbClr val="000000"/>
              </a:solidFill>
              <a:cs typeface="Arial" charset="0"/>
            </a:endParaRPr>
          </a:p>
        </p:txBody>
      </p:sp>
      <p:sp>
        <p:nvSpPr>
          <p:cNvPr id="99332" name="Rectangle 2"/>
          <p:cNvSpPr>
            <a:spLocks noGrp="1" noRot="1" noChangeAspect="1" noChangeArrowheads="1" noTextEdit="1"/>
          </p:cNvSpPr>
          <p:nvPr>
            <p:ph type="sldImg"/>
          </p:nvPr>
        </p:nvSpPr>
        <p:spPr>
          <a:xfrm>
            <a:off x="1143000" y="534988"/>
            <a:ext cx="4572000" cy="3429000"/>
          </a:xfrm>
          <a:ln/>
        </p:spPr>
      </p:sp>
      <p:sp>
        <p:nvSpPr>
          <p:cNvPr id="99333"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The nominal interest rate is the 3-month Treasury Bill rate.  The inflation rate is calculated as the percent change in the CPI from 12 months earlier.  </a:t>
            </a:r>
          </a:p>
          <a:p>
            <a:pPr eaLnBrk="1" hangingPunct="1"/>
            <a:endParaRPr lang="en-US" dirty="0" smtClean="0"/>
          </a:p>
          <a:p>
            <a:pPr eaLnBrk="1" hangingPunct="1"/>
            <a:r>
              <a:rPr lang="en-US" dirty="0" smtClean="0"/>
              <a:t>Mostly, these two variables move very closely together:  increases in inflation correspond to similar increases in the nominal interest rate.  </a:t>
            </a:r>
          </a:p>
          <a:p>
            <a:pPr eaLnBrk="1" hangingPunct="1"/>
            <a:endParaRPr lang="en-US" dirty="0" smtClean="0"/>
          </a:p>
          <a:p>
            <a:pPr eaLnBrk="1" hangingPunct="1"/>
            <a:r>
              <a:rPr lang="en-US" dirty="0" smtClean="0"/>
              <a:t>When the two variables are not moving precisely together, the real interest rate is changing.  This would occur if, for example, there were changes in the supply and/or demand for loanable funds.  Starting in the early 1980s, the emergence of huge budget deficits caused the supply of loanable funds to fall, which increased the real interest rate.  On this graph, the gap between the nominal interest rate and inflation rate clearly grows in the early 1980s.  </a:t>
            </a:r>
          </a:p>
          <a:p>
            <a:pPr eaLnBrk="1" hangingPunct="1"/>
            <a:endParaRPr lang="en-US" dirty="0" smtClean="0"/>
          </a:p>
          <a:p>
            <a:pPr eaLnBrk="1" hangingPunct="1"/>
            <a:r>
              <a:rPr lang="en-US" dirty="0" smtClean="0"/>
              <a:t>Original sources:</a:t>
            </a:r>
          </a:p>
          <a:p>
            <a:pPr eaLnBrk="1" hangingPunct="1"/>
            <a:r>
              <a:rPr lang="en-US" dirty="0" smtClean="0"/>
              <a:t>   CPI, not seasonally adjusted:  Bureau of Labor Statistics, U.S. Department of Labor</a:t>
            </a:r>
          </a:p>
          <a:p>
            <a:pPr eaLnBrk="1" hangingPunct="1"/>
            <a:r>
              <a:rPr lang="en-US" dirty="0" smtClean="0"/>
              <a:t>   Treasury Bill rate:  Board of Governors of the Federal Reserve System</a:t>
            </a:r>
          </a:p>
          <a:p>
            <a:pPr eaLnBrk="1" hangingPunct="1"/>
            <a:endParaRPr lang="en-US" dirty="0" smtClean="0"/>
          </a:p>
          <a:p>
            <a:pPr eaLnBrk="1" hangingPunct="1"/>
            <a:r>
              <a:rPr lang="en-US" dirty="0" smtClean="0"/>
              <a:t>Where I obtained this data:  </a:t>
            </a:r>
          </a:p>
          <a:p>
            <a:pPr eaLnBrk="1" hangingPunct="1"/>
            <a:r>
              <a:rPr lang="en-US" dirty="0" smtClean="0"/>
              <a:t>   FRED database, Federal Reserve Bank of St. Louis</a:t>
            </a:r>
          </a:p>
          <a:p>
            <a:pPr eaLnBrk="1" hangingPunct="1"/>
            <a:r>
              <a:rPr lang="en-US" dirty="0" smtClean="0"/>
              <a:t>   http://research.stlouisfed.org/fred2/</a:t>
            </a:r>
          </a:p>
        </p:txBody>
      </p:sp>
    </p:spTree>
    <p:extLst>
      <p:ext uri="{BB962C8B-B14F-4D97-AF65-F5344CB8AC3E}">
        <p14:creationId xmlns:p14="http://schemas.microsoft.com/office/powerpoint/2010/main" val="128806809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D41C2FC-05F7-43DE-A876-31539D823817}" type="slidenum">
              <a:rPr lang="en-US" smtClean="0"/>
              <a:pPr eaLnBrk="1" hangingPunct="1"/>
              <a:t>37</a:t>
            </a:fld>
            <a:endParaRPr lang="en-US" smtClean="0"/>
          </a:p>
        </p:txBody>
      </p:sp>
      <p:sp>
        <p:nvSpPr>
          <p:cNvPr id="100355"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13BF7088-50D2-42C2-8B9A-D30F01BA1417}" type="slidenum">
              <a:rPr lang="en-US" sz="1200">
                <a:cs typeface="Arial" charset="0"/>
              </a:rPr>
              <a:pPr algn="r" eaLnBrk="1" hangingPunct="1"/>
              <a:t>37</a:t>
            </a:fld>
            <a:endParaRPr lang="en-US" sz="1200">
              <a:cs typeface="Arial" charset="0"/>
            </a:endParaRPr>
          </a:p>
        </p:txBody>
      </p:sp>
      <p:sp>
        <p:nvSpPr>
          <p:cNvPr id="100356" name="Rectangle 2"/>
          <p:cNvSpPr>
            <a:spLocks noGrp="1" noRot="1" noChangeAspect="1" noChangeArrowheads="1" noTextEdit="1"/>
          </p:cNvSpPr>
          <p:nvPr>
            <p:ph type="sldImg"/>
          </p:nvPr>
        </p:nvSpPr>
        <p:spPr>
          <a:xfrm>
            <a:off x="1143000" y="534988"/>
            <a:ext cx="4572000" cy="3429000"/>
          </a:xfrm>
          <a:ln/>
        </p:spPr>
      </p:sp>
      <p:sp>
        <p:nvSpPr>
          <p:cNvPr id="100357"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9274370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7D31D3A-86D0-4B42-AA8D-7851F351EA00}" type="slidenum">
              <a:rPr lang="en-US" smtClean="0"/>
              <a:pPr eaLnBrk="1" hangingPunct="1"/>
              <a:t>38</a:t>
            </a:fld>
            <a:endParaRPr lang="en-US" smtClean="0"/>
          </a:p>
        </p:txBody>
      </p:sp>
      <p:sp>
        <p:nvSpPr>
          <p:cNvPr id="101379"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27ACF7B7-4417-49DC-80E3-0C8A12D579B4}" type="slidenum">
              <a:rPr lang="en-US" sz="1200">
                <a:cs typeface="Arial" charset="0"/>
              </a:rPr>
              <a:pPr algn="r" eaLnBrk="1" hangingPunct="1"/>
              <a:t>38</a:t>
            </a:fld>
            <a:endParaRPr lang="en-US" sz="1200">
              <a:cs typeface="Arial" charset="0"/>
            </a:endParaRPr>
          </a:p>
        </p:txBody>
      </p:sp>
      <p:sp>
        <p:nvSpPr>
          <p:cNvPr id="101380" name="Rectangle 2"/>
          <p:cNvSpPr>
            <a:spLocks noGrp="1" noRot="1" noChangeAspect="1" noChangeArrowheads="1" noTextEdit="1"/>
          </p:cNvSpPr>
          <p:nvPr>
            <p:ph type="sldImg"/>
          </p:nvPr>
        </p:nvSpPr>
        <p:spPr>
          <a:xfrm>
            <a:off x="1143000" y="534988"/>
            <a:ext cx="4572000" cy="3429000"/>
          </a:xfrm>
          <a:ln/>
        </p:spPr>
      </p:sp>
      <p:sp>
        <p:nvSpPr>
          <p:cNvPr id="101381"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27381830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7299D61-7C66-44A0-B045-76874EF165C6}" type="slidenum">
              <a:rPr lang="en-US" smtClean="0"/>
              <a:pPr eaLnBrk="1" hangingPunct="1"/>
              <a:t>3</a:t>
            </a:fld>
            <a:endParaRPr lang="en-US" smtClean="0"/>
          </a:p>
        </p:txBody>
      </p:sp>
      <p:sp>
        <p:nvSpPr>
          <p:cNvPr id="66563"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8622C961-5CF4-4936-86C7-B9FE6128EC4C}" type="slidenum">
              <a:rPr lang="en-US" sz="1200">
                <a:cs typeface="Arial" charset="0"/>
              </a:rPr>
              <a:pPr algn="r" eaLnBrk="1" hangingPunct="1"/>
              <a:t>3</a:t>
            </a:fld>
            <a:endParaRPr lang="en-US" sz="1200">
              <a:cs typeface="Arial" charset="0"/>
            </a:endParaRPr>
          </a:p>
        </p:txBody>
      </p:sp>
      <p:sp>
        <p:nvSpPr>
          <p:cNvPr id="66564" name="Rectangle 2"/>
          <p:cNvSpPr>
            <a:spLocks noGrp="1" noRot="1" noChangeAspect="1" noChangeArrowheads="1" noTextEdit="1"/>
          </p:cNvSpPr>
          <p:nvPr>
            <p:ph type="sldImg"/>
          </p:nvPr>
        </p:nvSpPr>
        <p:spPr>
          <a:xfrm>
            <a:off x="1143000" y="534988"/>
            <a:ext cx="4572000" cy="3429000"/>
          </a:xfrm>
          <a:ln/>
        </p:spPr>
      </p:sp>
      <p:sp>
        <p:nvSpPr>
          <p:cNvPr id="66565"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93523803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A065F76-4CDF-47C5-A595-3EAA131C4AFA}" type="slidenum">
              <a:rPr lang="en-US" smtClean="0">
                <a:solidFill>
                  <a:prstClr val="black"/>
                </a:solidFill>
              </a:rPr>
              <a:pPr eaLnBrk="1" hangingPunct="1"/>
              <a:t>39</a:t>
            </a:fld>
            <a:endParaRPr lang="en-US" smtClean="0">
              <a:solidFill>
                <a:prstClr val="black"/>
              </a:solidFill>
            </a:endParaRPr>
          </a:p>
        </p:txBody>
      </p:sp>
      <p:sp>
        <p:nvSpPr>
          <p:cNvPr id="102403"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AF3084E4-96F6-4722-B362-F93F3CCEF226}" type="slidenum">
              <a:rPr lang="en-US" sz="1200" b="1">
                <a:solidFill>
                  <a:srgbClr val="000000"/>
                </a:solidFill>
                <a:cs typeface="Arial" charset="0"/>
              </a:rPr>
              <a:pPr algn="r" eaLnBrk="1" hangingPunct="1"/>
              <a:t>39</a:t>
            </a:fld>
            <a:endParaRPr lang="en-US" sz="1200" b="1">
              <a:solidFill>
                <a:srgbClr val="000000"/>
              </a:solidFill>
              <a:cs typeface="Arial" charset="0"/>
            </a:endParaRPr>
          </a:p>
        </p:txBody>
      </p:sp>
      <p:sp>
        <p:nvSpPr>
          <p:cNvPr id="102404" name="Rectangle 2"/>
          <p:cNvSpPr>
            <a:spLocks noGrp="1" noRot="1" noChangeAspect="1" noChangeArrowheads="1" noTextEdit="1"/>
          </p:cNvSpPr>
          <p:nvPr>
            <p:ph type="sldImg"/>
          </p:nvPr>
        </p:nvSpPr>
        <p:spPr>
          <a:xfrm>
            <a:off x="1143000" y="534988"/>
            <a:ext cx="4572000" cy="3429000"/>
          </a:xfrm>
          <a:ln/>
        </p:spPr>
      </p:sp>
      <p:sp>
        <p:nvSpPr>
          <p:cNvPr id="102405"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This graph is not in the textbook, but it helps expose the inflation fallacy.  </a:t>
            </a:r>
          </a:p>
          <a:p>
            <a:pPr eaLnBrk="1" hangingPunct="1"/>
            <a:endParaRPr lang="en-US" dirty="0" smtClean="0"/>
          </a:p>
          <a:p>
            <a:pPr eaLnBrk="1" hangingPunct="1"/>
            <a:r>
              <a:rPr lang="en-US" dirty="0" smtClean="0"/>
              <a:t>Both series are normalized to equal 100 in 1965.  The</a:t>
            </a:r>
            <a:r>
              <a:rPr lang="en-US" baseline="0" dirty="0" smtClean="0"/>
              <a:t> graph shows that the cost of living has risen dramatically since 1965—but the nominal wage has kept up with inflation.  If the inflation fallacy were true, the nominal wage would have risen at a slower rate than the CPI.  </a:t>
            </a:r>
            <a:endParaRPr lang="en-US" dirty="0" smtClean="0"/>
          </a:p>
          <a:p>
            <a:pPr eaLnBrk="1" hangingPunct="1"/>
            <a:endParaRPr lang="en-US" dirty="0" smtClean="0"/>
          </a:p>
          <a:p>
            <a:pPr eaLnBrk="1" hangingPunct="1"/>
            <a:r>
              <a:rPr lang="en-US" dirty="0" smtClean="0"/>
              <a:t>Source:  The nominal wage is average hourly earnings, total for private sector, seasonally adjusted, from the Bureau of Labor Statistics, U.S. Department of Labor.  The CPI in this graph is seasonally adjusted, also from the BLS.  </a:t>
            </a:r>
          </a:p>
          <a:p>
            <a:pPr eaLnBrk="1" hangingPunct="1"/>
            <a:endParaRPr lang="en-US" dirty="0" smtClean="0"/>
          </a:p>
        </p:txBody>
      </p:sp>
    </p:spTree>
    <p:extLst>
      <p:ext uri="{BB962C8B-B14F-4D97-AF65-F5344CB8AC3E}">
        <p14:creationId xmlns:p14="http://schemas.microsoft.com/office/powerpoint/2010/main" val="57049611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9162CCD-3B21-433E-BDA4-74163F92E9BB}" type="slidenum">
              <a:rPr lang="en-US" smtClean="0"/>
              <a:pPr eaLnBrk="1" hangingPunct="1"/>
              <a:t>40</a:t>
            </a:fld>
            <a:endParaRPr lang="en-US" smtClean="0"/>
          </a:p>
        </p:txBody>
      </p:sp>
      <p:sp>
        <p:nvSpPr>
          <p:cNvPr id="103427"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024B9451-F1E9-4B97-9435-000B1675E46A}" type="slidenum">
              <a:rPr lang="en-US" sz="1200">
                <a:cs typeface="Arial" charset="0"/>
              </a:rPr>
              <a:pPr algn="r" eaLnBrk="1" hangingPunct="1"/>
              <a:t>40</a:t>
            </a:fld>
            <a:endParaRPr lang="en-US" sz="1200">
              <a:cs typeface="Arial" charset="0"/>
            </a:endParaRPr>
          </a:p>
        </p:txBody>
      </p:sp>
      <p:sp>
        <p:nvSpPr>
          <p:cNvPr id="103428" name="Rectangle 2"/>
          <p:cNvSpPr>
            <a:spLocks noGrp="1" noRot="1" noChangeAspect="1" noChangeArrowheads="1" noTextEdit="1"/>
          </p:cNvSpPr>
          <p:nvPr>
            <p:ph type="sldImg"/>
          </p:nvPr>
        </p:nvSpPr>
        <p:spPr>
          <a:xfrm>
            <a:off x="1143000" y="534988"/>
            <a:ext cx="4572000" cy="3429000"/>
          </a:xfrm>
          <a:ln/>
        </p:spPr>
      </p:sp>
      <p:sp>
        <p:nvSpPr>
          <p:cNvPr id="103429"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85853392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DC65F9C-1C81-4B3D-9DFC-3865D2A429E3}" type="slidenum">
              <a:rPr lang="en-US" smtClean="0"/>
              <a:pPr eaLnBrk="1" hangingPunct="1"/>
              <a:t>41</a:t>
            </a:fld>
            <a:endParaRPr lang="en-US" smtClean="0"/>
          </a:p>
        </p:txBody>
      </p:sp>
      <p:sp>
        <p:nvSpPr>
          <p:cNvPr id="104451"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51486512-55F3-4A81-BF00-95ABF7CA35D8}" type="slidenum">
              <a:rPr lang="en-US" sz="1200">
                <a:cs typeface="Arial" charset="0"/>
              </a:rPr>
              <a:pPr algn="r" eaLnBrk="1" hangingPunct="1"/>
              <a:t>41</a:t>
            </a:fld>
            <a:endParaRPr lang="en-US" sz="1200">
              <a:cs typeface="Arial" charset="0"/>
            </a:endParaRPr>
          </a:p>
        </p:txBody>
      </p:sp>
      <p:sp>
        <p:nvSpPr>
          <p:cNvPr id="104452" name="Rectangle 2"/>
          <p:cNvSpPr>
            <a:spLocks noGrp="1" noRot="1" noChangeAspect="1" noChangeArrowheads="1" noTextEdit="1"/>
          </p:cNvSpPr>
          <p:nvPr>
            <p:ph type="sldImg"/>
          </p:nvPr>
        </p:nvSpPr>
        <p:spPr>
          <a:xfrm>
            <a:off x="1143000" y="534988"/>
            <a:ext cx="4572000" cy="3429000"/>
          </a:xfrm>
          <a:ln/>
        </p:spPr>
      </p:sp>
      <p:sp>
        <p:nvSpPr>
          <p:cNvPr id="104453"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286958429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F8348D5-9CA5-40AF-9252-7B691A8FC7B5}" type="slidenum">
              <a:rPr lang="en-US" smtClean="0"/>
              <a:pPr eaLnBrk="1" hangingPunct="1"/>
              <a:t>42</a:t>
            </a:fld>
            <a:endParaRPr lang="en-US" smtClean="0"/>
          </a:p>
        </p:txBody>
      </p:sp>
      <p:sp>
        <p:nvSpPr>
          <p:cNvPr id="105475"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18029391-9A56-43CD-A145-99FBB3B4813A}" type="slidenum">
              <a:rPr lang="en-US" sz="1200">
                <a:cs typeface="Arial" charset="0"/>
              </a:rPr>
              <a:pPr algn="r" eaLnBrk="1" hangingPunct="1"/>
              <a:t>42</a:t>
            </a:fld>
            <a:endParaRPr lang="en-US" sz="1200">
              <a:cs typeface="Arial" charset="0"/>
            </a:endParaRPr>
          </a:p>
        </p:txBody>
      </p:sp>
      <p:sp>
        <p:nvSpPr>
          <p:cNvPr id="105476" name="Rectangle 2"/>
          <p:cNvSpPr>
            <a:spLocks noGrp="1" noRot="1" noChangeAspect="1" noChangeArrowheads="1" noTextEdit="1"/>
          </p:cNvSpPr>
          <p:nvPr>
            <p:ph type="sldImg"/>
          </p:nvPr>
        </p:nvSpPr>
        <p:spPr>
          <a:xfrm>
            <a:off x="1143000" y="534988"/>
            <a:ext cx="4572000" cy="3429000"/>
          </a:xfrm>
          <a:ln/>
        </p:spPr>
      </p:sp>
      <p:sp>
        <p:nvSpPr>
          <p:cNvPr id="105477"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137020411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solidFill>
                  <a:prstClr val="black"/>
                </a:solidFill>
                <a:latin typeface="Calibri"/>
              </a:rPr>
              <a:pPr/>
              <a:t>43</a:t>
            </a:fld>
            <a:endParaRPr lang="en-US">
              <a:solidFill>
                <a:prstClr val="black"/>
              </a:solidFill>
              <a:latin typeface="Calibri"/>
            </a:endParaRPr>
          </a:p>
        </p:txBody>
      </p:sp>
      <p:sp>
        <p:nvSpPr>
          <p:cNvPr id="87044" name="Rectangle 3"/>
          <p:cNvSpPr>
            <a:spLocks noGrp="1" noChangeArrowheads="1"/>
          </p:cNvSpPr>
          <p:nvPr>
            <p:ph type="body" idx="1"/>
          </p:nvPr>
        </p:nvSpPr>
        <p:spPr>
          <a:xfrm>
            <a:off x="533400" y="3962400"/>
            <a:ext cx="6019800" cy="4876800"/>
          </a:xfrm>
        </p:spPr>
        <p:txBody>
          <a:bodyPr>
            <a:noAutofit/>
          </a:bodyPr>
          <a:lstStyle/>
          <a:p>
            <a:pPr eaLnBrk="1" hangingPunct="1"/>
            <a:r>
              <a:rPr lang="en-US" sz="1100" dirty="0" smtClean="0"/>
              <a:t>Most principles-level students have difficulty the first time they are asked to calculate the after-tax real interest rate because the calculation involves several intermediate steps.  The intermediate steps are, at first, not obvious to most students.  This exercise walks students through these steps. </a:t>
            </a:r>
          </a:p>
          <a:p>
            <a:pPr eaLnBrk="1" hangingPunct="1"/>
            <a:endParaRPr lang="en-US" sz="1100" dirty="0" smtClean="0"/>
          </a:p>
          <a:p>
            <a:pPr eaLnBrk="1" hangingPunct="1"/>
            <a:r>
              <a:rPr lang="en-US" sz="1100" dirty="0" smtClean="0"/>
              <a:t>The exercise leads students to see for themselves that inflation reduces the after-tax real interest rate.  </a:t>
            </a:r>
          </a:p>
          <a:p>
            <a:pPr eaLnBrk="1" hangingPunct="1"/>
            <a:endParaRPr lang="en-US" sz="1100" dirty="0" smtClean="0"/>
          </a:p>
          <a:p>
            <a:pPr eaLnBrk="1" hangingPunct="1"/>
            <a:r>
              <a:rPr lang="en-US" sz="1100" dirty="0" smtClean="0"/>
              <a:t>Suggestion:  Display this slide, and give students 3-4 minutes to work the problem on their own.</a:t>
            </a:r>
          </a:p>
          <a:p>
            <a:pPr eaLnBrk="1" hangingPunct="1"/>
            <a:endParaRPr lang="en-US" sz="1100" dirty="0" smtClean="0"/>
          </a:p>
        </p:txBody>
      </p:sp>
      <p:sp>
        <p:nvSpPr>
          <p:cNvPr id="7" name="Slide Image Placeholder 6"/>
          <p:cNvSpPr>
            <a:spLocks noGrp="1" noRot="1" noChangeAspect="1"/>
          </p:cNvSpPr>
          <p:nvPr>
            <p:ph type="sldImg"/>
          </p:nvPr>
        </p:nvSpPr>
        <p:spPr>
          <a:xfrm>
            <a:off x="1295400" y="609600"/>
            <a:ext cx="4191000" cy="3143250"/>
          </a:xfrm>
        </p:spPr>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solidFill>
                  <a:prstClr val="black"/>
                </a:solidFill>
                <a:latin typeface="Calibri"/>
              </a:rPr>
              <a:pPr/>
              <a:t>44</a:t>
            </a:fld>
            <a:endParaRPr lang="en-US">
              <a:solidFill>
                <a:prstClr val="black"/>
              </a:solidFill>
              <a:latin typeface="Calibri"/>
            </a:endParaRPr>
          </a:p>
        </p:txBody>
      </p:sp>
      <p:sp>
        <p:nvSpPr>
          <p:cNvPr id="87044" name="Rectangle 3"/>
          <p:cNvSpPr>
            <a:spLocks noGrp="1" noChangeArrowheads="1"/>
          </p:cNvSpPr>
          <p:nvPr>
            <p:ph type="body" idx="1"/>
          </p:nvPr>
        </p:nvSpPr>
        <p:spPr>
          <a:xfrm>
            <a:off x="533400" y="3962400"/>
            <a:ext cx="6019800" cy="4876800"/>
          </a:xfrm>
        </p:spPr>
        <p:txBody>
          <a:bodyPr>
            <a:noAutofit/>
          </a:bodyPr>
          <a:lstStyle/>
          <a:p>
            <a:pPr marL="0" marR="0" indent="0" algn="l" defTabSz="914400" rtl="0" eaLnBrk="1" fontAlgn="auto" latinLnBrk="0" hangingPunct="1">
              <a:lnSpc>
                <a:spcPct val="105000"/>
              </a:lnSpc>
              <a:spcBef>
                <a:spcPts val="0"/>
              </a:spcBef>
              <a:spcAft>
                <a:spcPts val="0"/>
              </a:spcAft>
              <a:buClrTx/>
              <a:buSzTx/>
              <a:buFontTx/>
              <a:buNone/>
              <a:tabLst/>
              <a:defRPr/>
            </a:pPr>
            <a:r>
              <a:rPr lang="en-US" sz="1100" dirty="0" smtClean="0"/>
              <a:t>Suggestion:  If you can spare the class time, ask students for the answers before you display them.</a:t>
            </a:r>
          </a:p>
          <a:p>
            <a:pPr eaLnBrk="1" hangingPunct="1"/>
            <a:endParaRPr lang="en-US" sz="1100" dirty="0" smtClean="0"/>
          </a:p>
        </p:txBody>
      </p:sp>
      <p:sp>
        <p:nvSpPr>
          <p:cNvPr id="7" name="Slide Image Placeholder 6"/>
          <p:cNvSpPr>
            <a:spLocks noGrp="1" noRot="1" noChangeAspect="1"/>
          </p:cNvSpPr>
          <p:nvPr>
            <p:ph type="sldImg"/>
          </p:nvPr>
        </p:nvSpPr>
        <p:spPr>
          <a:xfrm>
            <a:off x="1295400" y="609600"/>
            <a:ext cx="4191000" cy="3143250"/>
          </a:xfrm>
        </p:spPr>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solidFill>
                  <a:prstClr val="black"/>
                </a:solidFill>
                <a:latin typeface="Calibri"/>
              </a:rPr>
              <a:pPr/>
              <a:t>45</a:t>
            </a:fld>
            <a:endParaRPr lang="en-US">
              <a:solidFill>
                <a:prstClr val="black"/>
              </a:solidFill>
              <a:latin typeface="Calibri"/>
            </a:endParaRPr>
          </a:p>
        </p:txBody>
      </p:sp>
      <p:sp>
        <p:nvSpPr>
          <p:cNvPr id="87044" name="Rectangle 3"/>
          <p:cNvSpPr>
            <a:spLocks noGrp="1" noChangeArrowheads="1"/>
          </p:cNvSpPr>
          <p:nvPr>
            <p:ph type="body" idx="1"/>
          </p:nvPr>
        </p:nvSpPr>
        <p:spPr>
          <a:xfrm>
            <a:off x="533400" y="3962400"/>
            <a:ext cx="6019800" cy="4876800"/>
          </a:xfrm>
        </p:spPr>
        <p:txBody>
          <a:bodyPr>
            <a:noAutofit/>
          </a:bodyPr>
          <a:lstStyle/>
          <a:p>
            <a:endParaRPr lang="en-US" sz="1100" b="0" i="0" dirty="0" smtClean="0"/>
          </a:p>
        </p:txBody>
      </p:sp>
      <p:sp>
        <p:nvSpPr>
          <p:cNvPr id="7" name="Slide Image Placeholder 6"/>
          <p:cNvSpPr>
            <a:spLocks noGrp="1" noRot="1" noChangeAspect="1"/>
          </p:cNvSpPr>
          <p:nvPr>
            <p:ph type="sldImg"/>
          </p:nvPr>
        </p:nvSpPr>
        <p:spPr>
          <a:xfrm>
            <a:off x="1295400" y="609600"/>
            <a:ext cx="4191000" cy="3143250"/>
          </a:xfrm>
        </p:spPr>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solidFill>
                  <a:prstClr val="black"/>
                </a:solidFill>
                <a:latin typeface="Calibri"/>
              </a:rPr>
              <a:pPr/>
              <a:t>46</a:t>
            </a:fld>
            <a:endParaRPr lang="en-US">
              <a:solidFill>
                <a:prstClr val="black"/>
              </a:solidFill>
              <a:latin typeface="Calibri"/>
            </a:endParaRPr>
          </a:p>
        </p:txBody>
      </p:sp>
      <p:sp>
        <p:nvSpPr>
          <p:cNvPr id="87044" name="Rectangle 3"/>
          <p:cNvSpPr>
            <a:spLocks noGrp="1" noChangeArrowheads="1"/>
          </p:cNvSpPr>
          <p:nvPr>
            <p:ph type="body" idx="1"/>
          </p:nvPr>
        </p:nvSpPr>
        <p:spPr>
          <a:xfrm>
            <a:off x="533400" y="3962400"/>
            <a:ext cx="6019800" cy="4876800"/>
          </a:xfrm>
        </p:spPr>
        <p:txBody>
          <a:bodyPr>
            <a:noAutofit/>
          </a:bodyPr>
          <a:lstStyle/>
          <a:p>
            <a:endParaRPr lang="en-US" sz="1100" b="0" i="0" dirty="0" smtClean="0"/>
          </a:p>
        </p:txBody>
      </p:sp>
      <p:sp>
        <p:nvSpPr>
          <p:cNvPr id="7" name="Slide Image Placeholder 6"/>
          <p:cNvSpPr>
            <a:spLocks noGrp="1" noRot="1" noChangeAspect="1"/>
          </p:cNvSpPr>
          <p:nvPr>
            <p:ph type="sldImg"/>
          </p:nvPr>
        </p:nvSpPr>
        <p:spPr>
          <a:xfrm>
            <a:off x="1295400" y="609600"/>
            <a:ext cx="4191000" cy="3143250"/>
          </a:xfrm>
        </p:spPr>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solidFill>
                  <a:prstClr val="black"/>
                </a:solidFill>
                <a:latin typeface="Calibri"/>
              </a:rPr>
              <a:pPr/>
              <a:t>47</a:t>
            </a:fld>
            <a:endParaRPr lang="en-US">
              <a:solidFill>
                <a:prstClr val="black"/>
              </a:solidFill>
              <a:latin typeface="Calibri"/>
            </a:endParaRPr>
          </a:p>
        </p:txBody>
      </p:sp>
      <p:sp>
        <p:nvSpPr>
          <p:cNvPr id="87044" name="Rectangle 3"/>
          <p:cNvSpPr>
            <a:spLocks noGrp="1" noChangeArrowheads="1"/>
          </p:cNvSpPr>
          <p:nvPr>
            <p:ph type="body" idx="1"/>
          </p:nvPr>
        </p:nvSpPr>
        <p:spPr>
          <a:xfrm>
            <a:off x="533400" y="3962400"/>
            <a:ext cx="6019800" cy="4876800"/>
          </a:xfrm>
        </p:spPr>
        <p:txBody>
          <a:bodyPr>
            <a:noAutofit/>
          </a:bodyPr>
          <a:lstStyle/>
          <a:p>
            <a:pPr marL="0" marR="0" indent="0" algn="l" defTabSz="914400" rtl="0" eaLnBrk="1" fontAlgn="auto" latinLnBrk="0" hangingPunct="1">
              <a:lnSpc>
                <a:spcPct val="105000"/>
              </a:lnSpc>
              <a:spcBef>
                <a:spcPts val="0"/>
              </a:spcBef>
              <a:spcAft>
                <a:spcPts val="0"/>
              </a:spcAft>
              <a:buClrTx/>
              <a:buSzTx/>
              <a:buFontTx/>
              <a:buNone/>
              <a:tabLst/>
              <a:defRPr/>
            </a:pPr>
            <a:r>
              <a:rPr lang="en-US" sz="1100" dirty="0" smtClean="0"/>
              <a:t>By lowering the after-tax interest rate, inflation reduces the incentive to save.  Recall that saving is critically important for future productivity and living standards.</a:t>
            </a:r>
          </a:p>
          <a:p>
            <a:endParaRPr lang="en-US" sz="1100" b="0" i="0" dirty="0" smtClean="0"/>
          </a:p>
        </p:txBody>
      </p:sp>
      <p:sp>
        <p:nvSpPr>
          <p:cNvPr id="7" name="Slide Image Placeholder 6"/>
          <p:cNvSpPr>
            <a:spLocks noGrp="1" noRot="1" noChangeAspect="1"/>
          </p:cNvSpPr>
          <p:nvPr>
            <p:ph type="sldImg"/>
          </p:nvPr>
        </p:nvSpPr>
        <p:spPr>
          <a:xfrm>
            <a:off x="1295400" y="609600"/>
            <a:ext cx="4191000" cy="3143250"/>
          </a:xfrm>
        </p:spPr>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EA3D4D0-7251-46F2-B9E4-0BAEF87EBC7D}" type="slidenum">
              <a:rPr lang="en-US" smtClean="0"/>
              <a:pPr eaLnBrk="1" hangingPunct="1"/>
              <a:t>48</a:t>
            </a:fld>
            <a:endParaRPr lang="en-US" smtClean="0"/>
          </a:p>
        </p:txBody>
      </p:sp>
      <p:sp>
        <p:nvSpPr>
          <p:cNvPr id="111619"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A2F2FE49-1788-4201-B7D9-00B36478BA3E}" type="slidenum">
              <a:rPr lang="en-US" sz="1200">
                <a:cs typeface="Arial" charset="0"/>
              </a:rPr>
              <a:pPr algn="r" eaLnBrk="1" hangingPunct="1"/>
              <a:t>48</a:t>
            </a:fld>
            <a:endParaRPr lang="en-US" sz="1200">
              <a:cs typeface="Arial" charset="0"/>
            </a:endParaRPr>
          </a:p>
        </p:txBody>
      </p:sp>
      <p:sp>
        <p:nvSpPr>
          <p:cNvPr id="111620" name="Rectangle 2"/>
          <p:cNvSpPr>
            <a:spLocks noGrp="1" noRot="1" noChangeAspect="1" noChangeArrowheads="1" noTextEdit="1"/>
          </p:cNvSpPr>
          <p:nvPr>
            <p:ph type="sldImg"/>
          </p:nvPr>
        </p:nvSpPr>
        <p:spPr>
          <a:xfrm>
            <a:off x="1143000" y="534988"/>
            <a:ext cx="4572000" cy="3429000"/>
          </a:xfrm>
          <a:ln/>
        </p:spPr>
      </p:sp>
      <p:sp>
        <p:nvSpPr>
          <p:cNvPr id="111621"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For many students, this is one of the harder concepts of the chapter.  You might consider asking students to work through Problem 10 in the “Problems and Applications” at the end of this chapter for practice with this concept.  </a:t>
            </a:r>
          </a:p>
        </p:txBody>
      </p:sp>
    </p:spTree>
    <p:extLst>
      <p:ext uri="{BB962C8B-B14F-4D97-AF65-F5344CB8AC3E}">
        <p14:creationId xmlns:p14="http://schemas.microsoft.com/office/powerpoint/2010/main" val="39697259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5BFBFA4-212B-40F5-8F22-070FB874769C}" type="slidenum">
              <a:rPr lang="en-US" smtClean="0"/>
              <a:pPr eaLnBrk="1" hangingPunct="1"/>
              <a:t>4</a:t>
            </a:fld>
            <a:endParaRPr lang="en-US" smtClean="0"/>
          </a:p>
        </p:txBody>
      </p:sp>
      <p:sp>
        <p:nvSpPr>
          <p:cNvPr id="67587"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794EBDF4-CCBE-4932-856D-339323014910}" type="slidenum">
              <a:rPr lang="en-US" sz="1200">
                <a:cs typeface="Arial" charset="0"/>
              </a:rPr>
              <a:pPr algn="r" eaLnBrk="1" hangingPunct="1"/>
              <a:t>4</a:t>
            </a:fld>
            <a:endParaRPr lang="en-US" sz="1200">
              <a:cs typeface="Arial" charset="0"/>
            </a:endParaRPr>
          </a:p>
        </p:txBody>
      </p:sp>
      <p:sp>
        <p:nvSpPr>
          <p:cNvPr id="67588" name="Rectangle 2"/>
          <p:cNvSpPr>
            <a:spLocks noGrp="1" noRot="1" noChangeAspect="1" noChangeArrowheads="1" noTextEdit="1"/>
          </p:cNvSpPr>
          <p:nvPr>
            <p:ph type="sldImg"/>
          </p:nvPr>
        </p:nvSpPr>
        <p:spPr>
          <a:xfrm>
            <a:off x="1143000" y="534988"/>
            <a:ext cx="4572000" cy="3429000"/>
          </a:xfrm>
          <a:ln/>
        </p:spPr>
      </p:sp>
      <p:sp>
        <p:nvSpPr>
          <p:cNvPr id="67589"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164038218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3D3C3A1-7E5B-4337-9E9A-89AADDCCA870}" type="slidenum">
              <a:rPr lang="en-US" smtClean="0"/>
              <a:pPr eaLnBrk="1" hangingPunct="1"/>
              <a:t>49</a:t>
            </a:fld>
            <a:endParaRPr lang="en-US" smtClean="0"/>
          </a:p>
        </p:txBody>
      </p:sp>
      <p:sp>
        <p:nvSpPr>
          <p:cNvPr id="112643"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889789C2-B250-4FFB-8145-4D45DBF55CA5}" type="slidenum">
              <a:rPr lang="en-US" sz="1200">
                <a:cs typeface="Arial" charset="0"/>
              </a:rPr>
              <a:pPr algn="r" eaLnBrk="1" hangingPunct="1"/>
              <a:t>49</a:t>
            </a:fld>
            <a:endParaRPr lang="en-US" sz="1200">
              <a:cs typeface="Arial" charset="0"/>
            </a:endParaRPr>
          </a:p>
        </p:txBody>
      </p:sp>
      <p:sp>
        <p:nvSpPr>
          <p:cNvPr id="112644" name="Rectangle 2"/>
          <p:cNvSpPr>
            <a:spLocks noGrp="1" noRot="1" noChangeAspect="1" noChangeArrowheads="1" noTextEdit="1"/>
          </p:cNvSpPr>
          <p:nvPr>
            <p:ph type="sldImg"/>
          </p:nvPr>
        </p:nvSpPr>
        <p:spPr>
          <a:xfrm>
            <a:off x="1143000" y="534988"/>
            <a:ext cx="4572000" cy="3429000"/>
          </a:xfrm>
          <a:ln/>
        </p:spPr>
      </p:sp>
      <p:sp>
        <p:nvSpPr>
          <p:cNvPr id="112645"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extLst>
      <p:ext uri="{BB962C8B-B14F-4D97-AF65-F5344CB8AC3E}">
        <p14:creationId xmlns:p14="http://schemas.microsoft.com/office/powerpoint/2010/main" val="282076487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E937BD1-D568-44C2-B294-B551913714A9}" type="slidenum">
              <a:rPr lang="en-US" smtClean="0"/>
              <a:pPr eaLnBrk="1" hangingPunct="1"/>
              <a:t>50</a:t>
            </a:fld>
            <a:endParaRPr lang="en-US" smtClean="0"/>
          </a:p>
        </p:txBody>
      </p:sp>
      <p:sp>
        <p:nvSpPr>
          <p:cNvPr id="113667"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7301C75E-B95A-406E-A7BE-0E8B7E856CF0}" type="slidenum">
              <a:rPr lang="en-US" sz="1200">
                <a:cs typeface="Arial" charset="0"/>
              </a:rPr>
              <a:pPr algn="r" eaLnBrk="1" hangingPunct="1"/>
              <a:t>50</a:t>
            </a:fld>
            <a:endParaRPr lang="en-US" sz="1200">
              <a:cs typeface="Arial" charset="0"/>
            </a:endParaRPr>
          </a:p>
        </p:txBody>
      </p:sp>
      <p:sp>
        <p:nvSpPr>
          <p:cNvPr id="113668" name="Rectangle 2"/>
          <p:cNvSpPr>
            <a:spLocks noGrp="1" noRot="1" noChangeAspect="1" noChangeArrowheads="1" noTextEdit="1"/>
          </p:cNvSpPr>
          <p:nvPr>
            <p:ph type="sldImg"/>
          </p:nvPr>
        </p:nvSpPr>
        <p:spPr>
          <a:xfrm>
            <a:off x="1143000" y="534988"/>
            <a:ext cx="4572000" cy="3429000"/>
          </a:xfrm>
          <a:ln/>
        </p:spPr>
      </p:sp>
      <p:sp>
        <p:nvSpPr>
          <p:cNvPr id="113669"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134687003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67A3F6BA-F70D-469C-A304-42B3B2F7B24F}" type="slidenum">
              <a:rPr lang="en-US">
                <a:solidFill>
                  <a:prstClr val="black"/>
                </a:solidFill>
              </a:rPr>
              <a:pPr/>
              <a:t>51</a:t>
            </a:fld>
            <a:endParaRPr lang="en-US">
              <a:solidFill>
                <a:prstClr val="black"/>
              </a:solidFill>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67A3F6BA-F70D-469C-A304-42B3B2F7B24F}" type="slidenum">
              <a:rPr lang="en-US">
                <a:solidFill>
                  <a:prstClr val="black"/>
                </a:solidFill>
              </a:rPr>
              <a:pPr/>
              <a:t>52</a:t>
            </a:fld>
            <a:endParaRPr lang="en-US">
              <a:solidFill>
                <a:prstClr val="black"/>
              </a:solidFill>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5FDCFAD-4FA3-45EB-BDD8-5F71ABEE25F4}" type="slidenum">
              <a:rPr lang="en-US" smtClean="0"/>
              <a:pPr eaLnBrk="1" hangingPunct="1"/>
              <a:t>5</a:t>
            </a:fld>
            <a:endParaRPr lang="en-US" smtClean="0"/>
          </a:p>
        </p:txBody>
      </p:sp>
      <p:sp>
        <p:nvSpPr>
          <p:cNvPr id="68611"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88594239-EB99-4CCF-A35B-6415F3A925C3}" type="slidenum">
              <a:rPr lang="en-US" sz="1200">
                <a:cs typeface="Arial" charset="0"/>
              </a:rPr>
              <a:pPr algn="r" eaLnBrk="1" hangingPunct="1"/>
              <a:t>5</a:t>
            </a:fld>
            <a:endParaRPr lang="en-US" sz="1200">
              <a:cs typeface="Arial" charset="0"/>
            </a:endParaRPr>
          </a:p>
        </p:txBody>
      </p:sp>
      <p:sp>
        <p:nvSpPr>
          <p:cNvPr id="68612" name="Rectangle 2"/>
          <p:cNvSpPr>
            <a:spLocks noGrp="1" noRot="1" noChangeAspect="1" noChangeArrowheads="1" noTextEdit="1"/>
          </p:cNvSpPr>
          <p:nvPr>
            <p:ph type="sldImg"/>
          </p:nvPr>
        </p:nvSpPr>
        <p:spPr>
          <a:xfrm>
            <a:off x="1143000" y="534988"/>
            <a:ext cx="4572000" cy="3429000"/>
          </a:xfrm>
          <a:ln/>
        </p:spPr>
      </p:sp>
      <p:sp>
        <p:nvSpPr>
          <p:cNvPr id="68613"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18035969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EBDBD02-9B82-440A-97B4-64CEA2A8C01D}" type="slidenum">
              <a:rPr lang="en-US" smtClean="0"/>
              <a:pPr eaLnBrk="1" hangingPunct="1"/>
              <a:t>6</a:t>
            </a:fld>
            <a:endParaRPr lang="en-US" smtClean="0"/>
          </a:p>
        </p:txBody>
      </p:sp>
      <p:sp>
        <p:nvSpPr>
          <p:cNvPr id="69635"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CC256678-CCC7-4A89-964B-B92310656AB4}" type="slidenum">
              <a:rPr lang="en-US" sz="1200">
                <a:cs typeface="Arial" charset="0"/>
              </a:rPr>
              <a:pPr algn="r" eaLnBrk="1" hangingPunct="1"/>
              <a:t>6</a:t>
            </a:fld>
            <a:endParaRPr lang="en-US" sz="1200">
              <a:cs typeface="Arial" charset="0"/>
            </a:endParaRPr>
          </a:p>
        </p:txBody>
      </p:sp>
      <p:sp>
        <p:nvSpPr>
          <p:cNvPr id="69636" name="Rectangle 2"/>
          <p:cNvSpPr>
            <a:spLocks noGrp="1" noRot="1" noChangeAspect="1" noChangeArrowheads="1" noTextEdit="1"/>
          </p:cNvSpPr>
          <p:nvPr>
            <p:ph type="sldImg"/>
          </p:nvPr>
        </p:nvSpPr>
        <p:spPr>
          <a:xfrm>
            <a:off x="1143000" y="534988"/>
            <a:ext cx="4572000" cy="3429000"/>
          </a:xfrm>
          <a:ln/>
        </p:spPr>
      </p:sp>
      <p:sp>
        <p:nvSpPr>
          <p:cNvPr id="69637"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Some students may think that money demand is </a:t>
            </a:r>
            <a:r>
              <a:rPr lang="en-US" u="sng" dirty="0" smtClean="0"/>
              <a:t>negatively</a:t>
            </a:r>
            <a:r>
              <a:rPr lang="en-US" dirty="0" smtClean="0"/>
              <a:t> related to P, reasoning that an increase in P reduces the demand for goods and services, so less money is required to buy goods and services.  However, the relationship between P and money demand holds real income constant.  Thus, “other things equal” means that an increase in P does NOT reduce real income, and therefore does not reduce the demand for goods and services.  </a:t>
            </a:r>
          </a:p>
          <a:p>
            <a:pPr eaLnBrk="1" hangingPunct="1"/>
            <a:endParaRPr lang="en-US" dirty="0" smtClean="0"/>
          </a:p>
          <a:p>
            <a:pPr eaLnBrk="1" hangingPunct="1"/>
            <a:r>
              <a:rPr lang="en-US" dirty="0" smtClean="0"/>
              <a:t>Here’s a handy way to explain it: </a:t>
            </a:r>
          </a:p>
          <a:p>
            <a:pPr marL="285750" lvl="1" indent="-114300" eaLnBrk="1" hangingPunct="1">
              <a:buFontTx/>
              <a:buChar char="•"/>
            </a:pPr>
            <a:r>
              <a:rPr lang="en-US" dirty="0" smtClean="0"/>
              <a:t>Real income determines the quantity of </a:t>
            </a:r>
            <a:r>
              <a:rPr lang="en-US" dirty="0" err="1" smtClean="0"/>
              <a:t>g&amp;s</a:t>
            </a:r>
            <a:r>
              <a:rPr lang="en-US" dirty="0" smtClean="0"/>
              <a:t> people demand.  </a:t>
            </a:r>
          </a:p>
          <a:p>
            <a:pPr marL="285750" lvl="1" indent="-114300" eaLnBrk="1" hangingPunct="1">
              <a:buFontTx/>
              <a:buChar char="•"/>
            </a:pPr>
            <a:r>
              <a:rPr lang="en-US" dirty="0" smtClean="0"/>
              <a:t>P determines how many dollars will be needed to buy this quantity of </a:t>
            </a:r>
            <a:r>
              <a:rPr lang="en-US" dirty="0" err="1" smtClean="0"/>
              <a:t>g&amp;s</a:t>
            </a:r>
            <a:r>
              <a:rPr lang="en-US" dirty="0" smtClean="0"/>
              <a:t>.  </a:t>
            </a:r>
          </a:p>
          <a:p>
            <a:pPr eaLnBrk="1" hangingPunct="1"/>
            <a:endParaRPr lang="en-US" dirty="0" smtClean="0"/>
          </a:p>
        </p:txBody>
      </p:sp>
    </p:spTree>
    <p:extLst>
      <p:ext uri="{BB962C8B-B14F-4D97-AF65-F5344CB8AC3E}">
        <p14:creationId xmlns:p14="http://schemas.microsoft.com/office/powerpoint/2010/main" val="16546801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5EC70B0-ECBC-4B7D-8C89-098621BD1DDF}" type="slidenum">
              <a:rPr lang="en-US" smtClean="0"/>
              <a:pPr eaLnBrk="1" hangingPunct="1"/>
              <a:t>7</a:t>
            </a:fld>
            <a:endParaRPr lang="en-US" smtClean="0"/>
          </a:p>
        </p:txBody>
      </p:sp>
      <p:sp>
        <p:nvSpPr>
          <p:cNvPr id="70659"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9A8E063F-360E-4BC5-8912-453287EE78F3}" type="slidenum">
              <a:rPr lang="en-US" sz="1200">
                <a:cs typeface="Arial" charset="0"/>
              </a:rPr>
              <a:pPr algn="r" eaLnBrk="1" hangingPunct="1"/>
              <a:t>7</a:t>
            </a:fld>
            <a:endParaRPr lang="en-US" sz="1200">
              <a:cs typeface="Arial" charset="0"/>
            </a:endParaRPr>
          </a:p>
        </p:txBody>
      </p:sp>
      <p:sp>
        <p:nvSpPr>
          <p:cNvPr id="70660" name="Rectangle 2"/>
          <p:cNvSpPr>
            <a:spLocks noGrp="1" noRot="1" noChangeAspect="1" noChangeArrowheads="1" noTextEdit="1"/>
          </p:cNvSpPr>
          <p:nvPr>
            <p:ph type="sldImg"/>
          </p:nvPr>
        </p:nvSpPr>
        <p:spPr>
          <a:xfrm>
            <a:off x="1143000" y="534988"/>
            <a:ext cx="4572000" cy="3429000"/>
          </a:xfrm>
          <a:ln/>
        </p:spPr>
      </p:sp>
      <p:sp>
        <p:nvSpPr>
          <p:cNvPr id="70661"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41373617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3455196-5B94-4BC3-8B7D-D3EFDA77A8E0}" type="slidenum">
              <a:rPr lang="en-US" smtClean="0"/>
              <a:pPr eaLnBrk="1" hangingPunct="1"/>
              <a:t>8</a:t>
            </a:fld>
            <a:endParaRPr lang="en-US" smtClean="0"/>
          </a:p>
        </p:txBody>
      </p:sp>
      <p:sp>
        <p:nvSpPr>
          <p:cNvPr id="71683"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9FDD7889-7C6F-4782-A8EB-21D347C73784}" type="slidenum">
              <a:rPr lang="en-US" sz="1200">
                <a:cs typeface="Arial" charset="0"/>
              </a:rPr>
              <a:pPr algn="r" eaLnBrk="1" hangingPunct="1"/>
              <a:t>8</a:t>
            </a:fld>
            <a:endParaRPr lang="en-US" sz="1200">
              <a:cs typeface="Arial" charset="0"/>
            </a:endParaRPr>
          </a:p>
        </p:txBody>
      </p:sp>
      <p:sp>
        <p:nvSpPr>
          <p:cNvPr id="71684" name="Rectangle 2"/>
          <p:cNvSpPr>
            <a:spLocks noGrp="1" noRot="1" noChangeAspect="1" noChangeArrowheads="1" noTextEdit="1"/>
          </p:cNvSpPr>
          <p:nvPr>
            <p:ph type="sldImg"/>
          </p:nvPr>
        </p:nvSpPr>
        <p:spPr>
          <a:xfrm>
            <a:off x="1143000" y="534988"/>
            <a:ext cx="4572000" cy="3429000"/>
          </a:xfrm>
          <a:ln/>
        </p:spPr>
      </p:sp>
      <p:sp>
        <p:nvSpPr>
          <p:cNvPr id="71685" name="Rectangle 3"/>
          <p:cNvSpPr>
            <a:spLocks noGrp="1" noChangeArrowheads="1"/>
          </p:cNvSpPr>
          <p:nvPr>
            <p:ph type="body" idx="1"/>
          </p:nvPr>
        </p:nvSpPr>
        <p:spPr>
          <a:xfrm>
            <a:off x="685800" y="4248150"/>
            <a:ext cx="5486400" cy="4210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9105195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ormAutofit/>
          </a:bodyPr>
          <a:lstStyle>
            <a:lvl1pPr algn="l">
              <a:defRPr sz="3600" b="0">
                <a:solidFill>
                  <a:srgbClr val="006699"/>
                </a:solidFill>
                <a:latin typeface="Arial" pitchFamily="34" charset="0"/>
                <a:ea typeface="Tahoma"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219200"/>
            <a:ext cx="8229600" cy="4979581"/>
          </a:xfrm>
        </p:spPr>
        <p:txBody>
          <a:bodyPr/>
          <a:lstStyle>
            <a:lvl1pPr>
              <a:lnSpc>
                <a:spcPct val="105000"/>
              </a:lnSpc>
              <a:spcBef>
                <a:spcPts val="1200"/>
              </a:spcBef>
              <a:buClr>
                <a:srgbClr val="A3C167"/>
              </a:buClr>
              <a:buFont typeface="Wingdings" pitchFamily="2" charset="2"/>
              <a:buChar char="§"/>
              <a:defRPr sz="2800">
                <a:latin typeface="Arial" pitchFamily="34" charset="0"/>
                <a:cs typeface="Arial" pitchFamily="34" charset="0"/>
              </a:defRPr>
            </a:lvl1pPr>
            <a:lvl2pPr>
              <a:lnSpc>
                <a:spcPct val="105000"/>
              </a:lnSpc>
              <a:spcBef>
                <a:spcPts val="300"/>
              </a:spcBef>
              <a:buClr>
                <a:srgbClr val="CC9900"/>
              </a:buClr>
              <a:buFont typeface="Wingdings" pitchFamily="2" charset="2"/>
              <a:buChar char="§"/>
              <a:defRPr sz="2700">
                <a:latin typeface="Arial" pitchFamily="34" charset="0"/>
                <a:cs typeface="Arial" pitchFamily="34" charset="0"/>
              </a:defRPr>
            </a:lvl2pPr>
            <a:lvl3pPr>
              <a:lnSpc>
                <a:spcPct val="105000"/>
              </a:lnSpc>
              <a:spcBef>
                <a:spcPts val="300"/>
              </a:spcBef>
              <a:buClr>
                <a:srgbClr val="B3A2C7"/>
              </a:buClr>
              <a:buFont typeface="Wingdings" pitchFamily="2" charset="2"/>
              <a:buChar char="§"/>
              <a:defRPr sz="2400">
                <a:latin typeface="Arial" pitchFamily="34" charset="0"/>
                <a:cs typeface="Arial" pitchFamily="34" charset="0"/>
              </a:defRPr>
            </a:lvl3pPr>
            <a:lvl4pPr>
              <a:lnSpc>
                <a:spcPct val="105000"/>
              </a:lnSpc>
              <a:spcBef>
                <a:spcPts val="300"/>
              </a:spcBef>
              <a:defRPr>
                <a:latin typeface="Arial" pitchFamily="34" charset="0"/>
                <a:cs typeface="Arial" pitchFamily="34" charset="0"/>
              </a:defRPr>
            </a:lvl4pPr>
            <a:lvl5pPr>
              <a:lnSpc>
                <a:spcPct val="105000"/>
              </a:lnSpc>
              <a:spcBef>
                <a:spcPts val="300"/>
              </a:spcBef>
              <a:defRPr>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tmplLst>
          <p:tmpl lvl="1">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2">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3">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4">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5">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Lst>
      </p:b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rgbClr val="222222"/>
        </a:solidFill>
        <a:effectLst/>
      </p:bgPr>
    </p:bg>
    <p:spTree>
      <p:nvGrpSpPr>
        <p:cNvPr id="1" name=""/>
        <p:cNvGrpSpPr/>
        <p:nvPr/>
      </p:nvGrpSpPr>
      <p:grpSpPr>
        <a:xfrm>
          <a:off x="0" y="0"/>
          <a:ext cx="0" cy="0"/>
          <a:chOff x="0" y="0"/>
          <a:chExt cx="0" cy="0"/>
        </a:xfrm>
      </p:grpSpPr>
      <p:sp>
        <p:nvSpPr>
          <p:cNvPr id="8" name="TextBox 7"/>
          <p:cNvSpPr txBox="1"/>
          <p:nvPr userDrawn="1"/>
        </p:nvSpPr>
        <p:spPr>
          <a:xfrm>
            <a:off x="-10633" y="6500422"/>
            <a:ext cx="5649433" cy="338554"/>
          </a:xfrm>
          <a:prstGeom prst="rect">
            <a:avLst/>
          </a:prstGeom>
          <a:noFill/>
        </p:spPr>
        <p:txBody>
          <a:bodyPr wrap="square" rtlCol="0">
            <a:spAutoFit/>
          </a:bodyPr>
          <a:lstStyle/>
          <a:p>
            <a:r>
              <a:rPr lang="en-US" sz="800" b="0" i="1" dirty="0" smtClean="0">
                <a:solidFill>
                  <a:srgbClr val="777777"/>
                </a:solidFill>
                <a:latin typeface="Times New Roman" pitchFamily="18" charset="0"/>
                <a:cs typeface="Times New Roman" pitchFamily="18" charset="0"/>
              </a:rPr>
              <a:t>© 2015 </a:t>
            </a:r>
            <a:r>
              <a:rPr lang="en-US" sz="800" b="0" i="1" dirty="0" err="1" smtClean="0">
                <a:solidFill>
                  <a:srgbClr val="777777"/>
                </a:solidFill>
                <a:latin typeface="Times New Roman" pitchFamily="18" charset="0"/>
                <a:cs typeface="Times New Roman" pitchFamily="18" charset="0"/>
              </a:rPr>
              <a:t>Cengage</a:t>
            </a:r>
            <a:r>
              <a:rPr lang="en-US" sz="800" b="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5" name="TextBox 4"/>
          <p:cNvSpPr txBox="1"/>
          <p:nvPr userDrawn="1"/>
        </p:nvSpPr>
        <p:spPr>
          <a:xfrm>
            <a:off x="7543800" y="6324600"/>
            <a:ext cx="1143000" cy="353943"/>
          </a:xfrm>
          <a:prstGeom prst="rect">
            <a:avLst/>
          </a:prstGeom>
          <a:noFill/>
        </p:spPr>
        <p:txBody>
          <a:bodyPr wrap="square" rtlCol="0">
            <a:spAutoFit/>
          </a:bodyPr>
          <a:lstStyle/>
          <a:p>
            <a:pPr algn="r"/>
            <a:fld id="{756EF793-6576-47D7-8D74-034072F16359}" type="slidenum">
              <a:rPr lang="en-US" sz="1700" i="0" smtClean="0">
                <a:solidFill>
                  <a:srgbClr val="B2B2B2"/>
                </a:solidFill>
                <a:latin typeface="Times New Roman" pitchFamily="18" charset="0"/>
                <a:ea typeface="Verdana" pitchFamily="34" charset="0"/>
                <a:cs typeface="Times New Roman" pitchFamily="18" charset="0"/>
              </a:rPr>
              <a:pPr algn="r"/>
              <a:t>‹#›</a:t>
            </a:fld>
            <a:endParaRPr lang="en-US" sz="1700" i="0" dirty="0">
              <a:solidFill>
                <a:srgbClr val="B2B2B2"/>
              </a:solidFill>
              <a:latin typeface="Times New Roman" pitchFamily="18" charset="0"/>
              <a:ea typeface="Verdana" pitchFamily="34" charset="0"/>
              <a:cs typeface="Times New Roman" pitchFamily="18" charset="0"/>
            </a:endParaRPr>
          </a:p>
        </p:txBody>
      </p:sp>
    </p:spTree>
    <p:extLst>
      <p:ext uri="{BB962C8B-B14F-4D97-AF65-F5344CB8AC3E}">
        <p14:creationId xmlns:p14="http://schemas.microsoft.com/office/powerpoint/2010/main" val="152720070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38145"/>
            <a:ext cx="8229600" cy="884538"/>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247424"/>
            <a:ext cx="8229600" cy="4878739"/>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extBox 5"/>
          <p:cNvSpPr txBox="1"/>
          <p:nvPr userDrawn="1"/>
        </p:nvSpPr>
        <p:spPr>
          <a:xfrm>
            <a:off x="7543800" y="6324600"/>
            <a:ext cx="1143000" cy="353943"/>
          </a:xfrm>
          <a:prstGeom prst="rect">
            <a:avLst/>
          </a:prstGeom>
          <a:noFill/>
        </p:spPr>
        <p:txBody>
          <a:bodyPr wrap="square" rtlCol="0">
            <a:spAutoFit/>
          </a:bodyPr>
          <a:lstStyle/>
          <a:p>
            <a:pPr algn="r"/>
            <a:fld id="{756EF793-6576-47D7-8D74-034072F16359}" type="slidenum">
              <a:rPr lang="en-US" sz="1700" i="0" smtClean="0">
                <a:solidFill>
                  <a:srgbClr val="B2B2B2"/>
                </a:solidFill>
                <a:latin typeface="Times New Roman" pitchFamily="18" charset="0"/>
                <a:ea typeface="Verdana" pitchFamily="34" charset="0"/>
                <a:cs typeface="Times New Roman" pitchFamily="18" charset="0"/>
              </a:rPr>
              <a:pPr algn="r"/>
              <a:t>‹#›</a:t>
            </a:fld>
            <a:endParaRPr lang="en-US" sz="1700" i="0" dirty="0">
              <a:solidFill>
                <a:srgbClr val="B2B2B2"/>
              </a:solidFill>
              <a:latin typeface="Times New Roman" pitchFamily="18" charset="0"/>
              <a:ea typeface="Verdana" pitchFamily="34" charset="0"/>
              <a:cs typeface="Times New Roman" pitchFamily="18" charset="0"/>
            </a:endParaRPr>
          </a:p>
        </p:txBody>
      </p:sp>
      <p:sp>
        <p:nvSpPr>
          <p:cNvPr id="7" name="TextBox 6"/>
          <p:cNvSpPr txBox="1"/>
          <p:nvPr userDrawn="1"/>
        </p:nvSpPr>
        <p:spPr>
          <a:xfrm>
            <a:off x="-10633" y="6500422"/>
            <a:ext cx="5649433" cy="338554"/>
          </a:xfrm>
          <a:prstGeom prst="rect">
            <a:avLst/>
          </a:prstGeom>
          <a:noFill/>
        </p:spPr>
        <p:txBody>
          <a:bodyPr wrap="square" rtlCol="0">
            <a:spAutoFit/>
          </a:bodyPr>
          <a:lstStyle/>
          <a:p>
            <a:r>
              <a:rPr lang="en-US" sz="800" b="0" i="1" dirty="0" smtClean="0">
                <a:solidFill>
                  <a:srgbClr val="777777"/>
                </a:solidFill>
                <a:latin typeface="Times New Roman" pitchFamily="18" charset="0"/>
                <a:cs typeface="Times New Roman" pitchFamily="18" charset="0"/>
              </a:rPr>
              <a:t>© 2015 </a:t>
            </a:r>
            <a:r>
              <a:rPr lang="en-US" sz="800" b="0" i="1" dirty="0" err="1" smtClean="0">
                <a:solidFill>
                  <a:srgbClr val="777777"/>
                </a:solidFill>
                <a:latin typeface="Times New Roman" pitchFamily="18" charset="0"/>
                <a:cs typeface="Times New Roman" pitchFamily="18" charset="0"/>
              </a:rPr>
              <a:t>Cengage</a:t>
            </a:r>
            <a:r>
              <a:rPr lang="en-US" sz="800" b="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50" r:id="rId1"/>
    <p:sldLayoutId id="2147483649" r:id="rId2"/>
    <p:sldLayoutId id="2147483651" r:id="rId3"/>
  </p:sldLayoutIdLst>
  <p:hf sldNum="0" hdr="0" ftr="0" dt="0"/>
  <p:txStyles>
    <p:titleStyle>
      <a:lvl1pPr algn="l" defTabSz="914400" rtl="0" eaLnBrk="1" latinLnBrk="0" hangingPunct="1">
        <a:spcBef>
          <a:spcPct val="0"/>
        </a:spcBef>
        <a:buNone/>
        <a:defRPr sz="3600" kern="1200">
          <a:solidFill>
            <a:srgbClr val="006699"/>
          </a:solidFill>
          <a:latin typeface="Arial"/>
          <a:ea typeface="+mj-ea"/>
          <a:cs typeface="Arial"/>
        </a:defRPr>
      </a:lvl1pPr>
    </p:titleStyle>
    <p:bodyStyle>
      <a:lvl1pPr marL="342900" marR="0" indent="-342900" algn="l" defTabSz="914400" rtl="0" eaLnBrk="1" fontAlgn="auto" latinLnBrk="0" hangingPunct="1">
        <a:lnSpc>
          <a:spcPct val="105000"/>
        </a:lnSpc>
        <a:spcBef>
          <a:spcPts val="1200"/>
        </a:spcBef>
        <a:spcAft>
          <a:spcPts val="0"/>
        </a:spcAft>
        <a:buClr>
          <a:srgbClr val="A3C167"/>
        </a:buClr>
        <a:buSzTx/>
        <a:buFont typeface="Wingdings" charset="2"/>
        <a:buChar char="§"/>
        <a:tabLst/>
        <a:defRPr sz="2800" kern="1200">
          <a:solidFill>
            <a:schemeClr val="tx1"/>
          </a:solidFill>
          <a:latin typeface="Arial"/>
          <a:ea typeface="+mn-ea"/>
          <a:cs typeface="Arial"/>
        </a:defRPr>
      </a:lvl1pPr>
      <a:lvl2pPr marL="742950" marR="0" indent="-285750" algn="l" defTabSz="914400" rtl="0" eaLnBrk="1" fontAlgn="auto" latinLnBrk="0" hangingPunct="1">
        <a:lnSpc>
          <a:spcPct val="105000"/>
        </a:lnSpc>
        <a:spcBef>
          <a:spcPts val="300"/>
        </a:spcBef>
        <a:spcAft>
          <a:spcPts val="0"/>
        </a:spcAft>
        <a:buClr>
          <a:srgbClr val="CC9900"/>
        </a:buClr>
        <a:buSzTx/>
        <a:buFont typeface="Wingdings" charset="2"/>
        <a:buChar char="§"/>
        <a:tabLst/>
        <a:defRPr sz="2700" kern="1200">
          <a:solidFill>
            <a:schemeClr val="tx1"/>
          </a:solidFill>
          <a:latin typeface="Arial"/>
          <a:ea typeface="+mn-ea"/>
          <a:cs typeface="Arial"/>
        </a:defRPr>
      </a:lvl2pPr>
      <a:lvl3pPr marL="1143000" marR="0" indent="-228600" algn="l" defTabSz="914400" rtl="0" eaLnBrk="1" fontAlgn="auto" latinLnBrk="0" hangingPunct="1">
        <a:lnSpc>
          <a:spcPct val="105000"/>
        </a:lnSpc>
        <a:spcBef>
          <a:spcPts val="300"/>
        </a:spcBef>
        <a:spcAft>
          <a:spcPts val="0"/>
        </a:spcAft>
        <a:buClr>
          <a:srgbClr val="B3A2C7"/>
        </a:buClr>
        <a:buSzTx/>
        <a:buFont typeface="Wingdings" charset="2"/>
        <a:buChar char="§"/>
        <a:tabLst/>
        <a:defRPr sz="2400" kern="1200">
          <a:solidFill>
            <a:schemeClr val="tx1"/>
          </a:solidFill>
          <a:latin typeface="Arial"/>
          <a:ea typeface="+mn-ea"/>
          <a:cs typeface="Arial"/>
        </a:defRPr>
      </a:lvl3pPr>
      <a:lvl4pPr marL="1600200" marR="0" indent="-228600" algn="l" defTabSz="914400" rtl="0" eaLnBrk="1" fontAlgn="auto" latinLnBrk="0" hangingPunct="1">
        <a:lnSpc>
          <a:spcPct val="105000"/>
        </a:lnSpc>
        <a:spcBef>
          <a:spcPts val="300"/>
        </a:spcBef>
        <a:spcAft>
          <a:spcPts val="0"/>
        </a:spcAft>
        <a:buClrTx/>
        <a:buSzTx/>
        <a:buFont typeface="Arial" pitchFamily="34" charset="0"/>
        <a:buChar char="–"/>
        <a:tabLst/>
        <a:defRPr sz="2000" kern="1200">
          <a:solidFill>
            <a:schemeClr val="tx1"/>
          </a:solidFill>
          <a:latin typeface="Arial"/>
          <a:ea typeface="+mn-ea"/>
          <a:cs typeface="Arial"/>
        </a:defRPr>
      </a:lvl4pPr>
      <a:lvl5pPr marL="2057400" marR="0" indent="-228600" algn="l" defTabSz="914400" rtl="0" eaLnBrk="1" fontAlgn="auto" latinLnBrk="0" hangingPunct="1">
        <a:lnSpc>
          <a:spcPct val="105000"/>
        </a:lnSpc>
        <a:spcBef>
          <a:spcPts val="300"/>
        </a:spcBef>
        <a:spcAft>
          <a:spcPts val="0"/>
        </a:spcAft>
        <a:buClrTx/>
        <a:buSzTx/>
        <a:buFont typeface="Arial" pitchFamily="34" charset="0"/>
        <a:buChar char="»"/>
        <a:tabLst/>
        <a:defRPr sz="2000" kern="1200">
          <a:solidFill>
            <a:schemeClr val="tx1"/>
          </a:solidFill>
          <a:latin typeface="Arial"/>
          <a:ea typeface="+mn-ea"/>
          <a:cs typeface="Arial"/>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microsoft.com/office/2007/relationships/hdphoto" Target="../media/hdphoto2.wdp"/></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microsoft.com/office/2007/relationships/hdphoto" Target="../media/hdphoto2.wdp"/></Relationships>
</file>

<file path=ppt/slides/_rels/slide2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5.xml"/><Relationship Id="rId1" Type="http://schemas.openxmlformats.org/officeDocument/2006/relationships/slideLayout" Target="../slideLayouts/slideLayout3.xml"/><Relationship Id="rId4" Type="http://schemas.openxmlformats.org/officeDocument/2006/relationships/hyperlink" Target="../../../../../../Program%20Files/TurningPoint/2003/Questions.html"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microsoft.com/office/2007/relationships/hdphoto" Target="../media/hdphoto2.wdp"/></Relationships>
</file>

<file path=ppt/slides/_rels/slide2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9.xml"/><Relationship Id="rId1" Type="http://schemas.openxmlformats.org/officeDocument/2006/relationships/slideLayout" Target="../slideLayouts/slideLayout1.xml"/><Relationship Id="rId4" Type="http://schemas.microsoft.com/office/2007/relationships/hdphoto" Target="../media/hdphoto2.wdp"/></Relationships>
</file>

<file path=ppt/slides/_rels/slide3.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microsoft.com/office/2007/relationships/hdphoto" Target="../media/hdphoto2.wdp"/></Relationships>
</file>

<file path=ppt/slides/_rels/slide3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1.xml"/><Relationship Id="rId1" Type="http://schemas.openxmlformats.org/officeDocument/2006/relationships/slideLayout" Target="../slideLayouts/slideLayout1.xml"/><Relationship Id="rId4" Type="http://schemas.microsoft.com/office/2007/relationships/hdphoto" Target="../media/hdphoto2.wdp"/></Relationships>
</file>

<file path=ppt/slides/_rels/slide32.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7.xml"/><Relationship Id="rId1" Type="http://schemas.openxmlformats.org/officeDocument/2006/relationships/slideLayout" Target="../slideLayouts/slideLayout3.xml"/><Relationship Id="rId4" Type="http://schemas.openxmlformats.org/officeDocument/2006/relationships/hyperlink" Target="../../../../../../Program%20Files/TurningPoint/2003/Questions.html"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0.xml"/><Relationship Id="rId1" Type="http://schemas.openxmlformats.org/officeDocument/2006/relationships/slideLayout" Target="../slideLayouts/slideLayout3.xml"/><Relationship Id="rId4" Type="http://schemas.openxmlformats.org/officeDocument/2006/relationships/hyperlink" Target="../../../../../../Program%20Files/TurningPoint/2003/Questions.html"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4.xml"/><Relationship Id="rId1" Type="http://schemas.openxmlformats.org/officeDocument/2006/relationships/slideLayout" Target="../slideLayouts/slideLayout1.xml"/><Relationship Id="rId4" Type="http://schemas.microsoft.com/office/2007/relationships/hdphoto" Target="../media/hdphoto2.wdp"/></Relationships>
</file>

<file path=ppt/slides/_rels/slide4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5.xml"/><Relationship Id="rId1" Type="http://schemas.openxmlformats.org/officeDocument/2006/relationships/slideLayout" Target="../slideLayouts/slideLayout1.xml"/><Relationship Id="rId4" Type="http://schemas.microsoft.com/office/2007/relationships/hdphoto" Target="../media/hdphoto2.wdp"/></Relationships>
</file>

<file path=ppt/slides/_rels/slide4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6.xml"/><Relationship Id="rId1" Type="http://schemas.openxmlformats.org/officeDocument/2006/relationships/slideLayout" Target="../slideLayouts/slideLayout1.xml"/><Relationship Id="rId4" Type="http://schemas.microsoft.com/office/2007/relationships/hdphoto" Target="../media/hdphoto2.wdp"/></Relationships>
</file>

<file path=ppt/slides/_rels/slide4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7.xml"/><Relationship Id="rId1" Type="http://schemas.openxmlformats.org/officeDocument/2006/relationships/slideLayout" Target="../slideLayouts/slideLayout1.xml"/><Relationship Id="rId4" Type="http://schemas.microsoft.com/office/2007/relationships/hdphoto" Target="../media/hdphoto2.wdp"/></Relationships>
</file>

<file path=ppt/slides/_rels/slide4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8.xml"/><Relationship Id="rId1" Type="http://schemas.openxmlformats.org/officeDocument/2006/relationships/slideLayout" Target="../slideLayouts/slideLayout1.xml"/><Relationship Id="rId4" Type="http://schemas.microsoft.com/office/2007/relationships/hdphoto" Target="../media/hdphoto2.wdp"/></Relationships>
</file>

<file path=ppt/slides/_rels/slide49.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50.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51.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
          </a:xfrm>
          <a:prstGeom prst="rect">
            <a:avLst/>
          </a:prstGeom>
          <a:solidFill>
            <a:srgbClr val="0257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15" name="Group 12"/>
          <p:cNvGrpSpPr/>
          <p:nvPr/>
        </p:nvGrpSpPr>
        <p:grpSpPr>
          <a:xfrm>
            <a:off x="0" y="1009555"/>
            <a:ext cx="4648200" cy="1035547"/>
            <a:chOff x="596756" y="2007849"/>
            <a:chExt cx="4129122" cy="1035547"/>
          </a:xfrm>
        </p:grpSpPr>
        <p:sp>
          <p:nvSpPr>
            <p:cNvPr id="16" name="TextBox 9"/>
            <p:cNvSpPr txBox="1">
              <a:spLocks noChangeArrowheads="1"/>
            </p:cNvSpPr>
            <p:nvPr/>
          </p:nvSpPr>
          <p:spPr bwMode="auto">
            <a:xfrm>
              <a:off x="596756" y="2120066"/>
              <a:ext cx="4129122" cy="923330"/>
            </a:xfrm>
            <a:prstGeom prst="rect">
              <a:avLst/>
            </a:prstGeom>
            <a:noFill/>
            <a:ln w="9525">
              <a:noFill/>
              <a:miter lim="800000"/>
              <a:headEnd/>
              <a:tailEnd/>
            </a:ln>
          </p:spPr>
          <p:txBody>
            <a:bodyPr wrap="square">
              <a:spAutoFit/>
            </a:bodyPr>
            <a:lstStyle/>
            <a:p>
              <a:pPr algn="ctr"/>
              <a:r>
                <a:rPr lang="en-US" sz="5400" dirty="0" smtClean="0">
                  <a:solidFill>
                    <a:srgbClr val="FFFFFF"/>
                  </a:solidFill>
                  <a:effectLst>
                    <a:outerShdw blurRad="38100" dist="38100" dir="2700000" algn="tl">
                      <a:srgbClr val="000000">
                        <a:alpha val="43137"/>
                      </a:srgbClr>
                    </a:outerShdw>
                  </a:effectLst>
                  <a:latin typeface="Book Antiqua" pitchFamily="18" charset="0"/>
                  <a:cs typeface="Arial" charset="0"/>
                </a:rPr>
                <a:t>E</a:t>
              </a:r>
              <a:r>
                <a:rPr lang="en-US" sz="5200" dirty="0" smtClean="0">
                  <a:solidFill>
                    <a:srgbClr val="FFFFFF"/>
                  </a:solidFill>
                  <a:effectLst>
                    <a:outerShdw blurRad="38100" dist="38100" dir="2700000" algn="tl">
                      <a:srgbClr val="000000">
                        <a:alpha val="43137"/>
                      </a:srgbClr>
                    </a:outerShdw>
                  </a:effectLst>
                  <a:latin typeface="Book Antiqua" pitchFamily="18" charset="0"/>
                  <a:cs typeface="Arial" charset="0"/>
                </a:rPr>
                <a:t>conomics</a:t>
              </a:r>
              <a:endParaRPr lang="en-US" sz="5200" dirty="0">
                <a:solidFill>
                  <a:srgbClr val="FFFFFF"/>
                </a:solidFill>
                <a:effectLst>
                  <a:outerShdw blurRad="38100" dist="38100" dir="2700000" algn="tl">
                    <a:srgbClr val="000000">
                      <a:alpha val="43137"/>
                    </a:srgbClr>
                  </a:outerShdw>
                </a:effectLst>
                <a:latin typeface="Book Antiqua" pitchFamily="18" charset="0"/>
                <a:cs typeface="Arial" charset="0"/>
              </a:endParaRPr>
            </a:p>
          </p:txBody>
        </p:sp>
        <p:sp>
          <p:nvSpPr>
            <p:cNvPr id="17" name="TextBox 16"/>
            <p:cNvSpPr txBox="1"/>
            <p:nvPr/>
          </p:nvSpPr>
          <p:spPr>
            <a:xfrm>
              <a:off x="1646126" y="2007849"/>
              <a:ext cx="1840508" cy="461665"/>
            </a:xfrm>
            <a:prstGeom prst="rect">
              <a:avLst/>
            </a:prstGeom>
            <a:noFill/>
          </p:spPr>
          <p:txBody>
            <a:bodyPr wrap="square">
              <a:spAutoFit/>
            </a:bodyPr>
            <a:lstStyle/>
            <a:p>
              <a:pPr>
                <a:defRPr/>
              </a:pPr>
              <a:r>
                <a:rPr lang="en-US" sz="2400" dirty="0" smtClean="0">
                  <a:solidFill>
                    <a:srgbClr val="FFFFFF"/>
                  </a:solidFill>
                  <a:latin typeface="Times New Roman" pitchFamily="18" charset="0"/>
                  <a:cs typeface="Times New Roman" pitchFamily="18" charset="0"/>
                </a:rPr>
                <a:t>Principles </a:t>
              </a:r>
              <a:r>
                <a:rPr lang="en-US" sz="2400" dirty="0">
                  <a:solidFill>
                    <a:srgbClr val="FFFFFF"/>
                  </a:solidFill>
                  <a:latin typeface="Times New Roman" pitchFamily="18" charset="0"/>
                  <a:cs typeface="Times New Roman" pitchFamily="18" charset="0"/>
                </a:rPr>
                <a:t>of</a:t>
              </a:r>
            </a:p>
          </p:txBody>
        </p:sp>
      </p:grpSp>
      <p:sp>
        <p:nvSpPr>
          <p:cNvPr id="18" name="TextBox 17"/>
          <p:cNvSpPr txBox="1"/>
          <p:nvPr/>
        </p:nvSpPr>
        <p:spPr>
          <a:xfrm>
            <a:off x="0" y="2038446"/>
            <a:ext cx="4648200" cy="523220"/>
          </a:xfrm>
          <a:prstGeom prst="rect">
            <a:avLst/>
          </a:prstGeom>
          <a:noFill/>
        </p:spPr>
        <p:txBody>
          <a:bodyPr wrap="square" rtlCol="0">
            <a:spAutoFit/>
          </a:bodyPr>
          <a:lstStyle/>
          <a:p>
            <a:pPr algn="ctr"/>
            <a:r>
              <a:rPr lang="en-US" sz="280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N. Gregory </a:t>
            </a:r>
            <a:r>
              <a:rPr lang="en-US" sz="2800" dirty="0" err="1">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Mankiw</a:t>
            </a:r>
            <a:endParaRPr lang="en-US" sz="280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0" name="TextBox 19"/>
          <p:cNvSpPr txBox="1"/>
          <p:nvPr/>
        </p:nvSpPr>
        <p:spPr>
          <a:xfrm>
            <a:off x="2719787" y="3719269"/>
            <a:ext cx="6158008" cy="2041071"/>
          </a:xfrm>
          <a:prstGeom prst="rect">
            <a:avLst/>
          </a:prstGeom>
          <a:noFill/>
        </p:spPr>
        <p:txBody>
          <a:bodyPr wrap="square" rtlCol="0">
            <a:spAutoFit/>
          </a:bodyPr>
          <a:lstStyle/>
          <a:p>
            <a:pPr algn="ctr">
              <a:lnSpc>
                <a:spcPct val="110000"/>
              </a:lnSpc>
            </a:pPr>
            <a:r>
              <a:rPr lang="en-US" sz="58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Money Growth </a:t>
            </a:r>
            <a:br>
              <a:rPr lang="en-US" sz="58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br>
            <a:r>
              <a:rPr lang="en-US" sz="58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and Inflation</a:t>
            </a:r>
            <a:endParaRPr lang="en-US" sz="58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1" name="TextBox 20"/>
          <p:cNvSpPr txBox="1"/>
          <p:nvPr/>
        </p:nvSpPr>
        <p:spPr>
          <a:xfrm>
            <a:off x="76200" y="240268"/>
            <a:ext cx="2362200" cy="369332"/>
          </a:xfrm>
          <a:prstGeom prst="rect">
            <a:avLst/>
          </a:prstGeom>
          <a:noFill/>
        </p:spPr>
        <p:txBody>
          <a:bodyPr wrap="square">
            <a:spAutoFit/>
          </a:bodyPr>
          <a:lstStyle/>
          <a:p>
            <a:pPr algn="ctr">
              <a:defRPr/>
            </a:pPr>
            <a:r>
              <a:rPr lang="en-US" i="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Seventh </a:t>
            </a:r>
            <a:r>
              <a:rPr lang="en-US" i="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Edition</a:t>
            </a:r>
          </a:p>
        </p:txBody>
      </p:sp>
      <p:pic>
        <p:nvPicPr>
          <p:cNvPr id="12" name="Picture 11"/>
          <p:cNvPicPr>
            <a:picLocks noChangeAspect="1"/>
          </p:cNvPicPr>
          <p:nvPr/>
        </p:nvPicPr>
        <p:blipFill rotWithShape="1">
          <a:blip r:embed="rId3">
            <a:extLst>
              <a:ext uri="{BEBA8EAE-BF5A-486C-A8C5-ECC9F3942E4B}">
                <a14:imgProps xmlns:a14="http://schemas.microsoft.com/office/drawing/2010/main">
                  <a14:imgLayer r:embed="rId4">
                    <a14:imgEffect>
                      <a14:colorTemperature colorTemp="6000"/>
                    </a14:imgEffect>
                    <a14:imgEffect>
                      <a14:saturation sat="85000"/>
                    </a14:imgEffect>
                    <a14:imgEffect>
                      <a14:brightnessContrast contrast="-10000"/>
                    </a14:imgEffect>
                  </a14:imgLayer>
                </a14:imgProps>
              </a:ext>
              <a:ext uri="{28A0092B-C50C-407E-A947-70E740481C1C}">
                <a14:useLocalDpi xmlns:a14="http://schemas.microsoft.com/office/drawing/2010/main" val="0"/>
              </a:ext>
            </a:extLst>
          </a:blip>
          <a:srcRect l="8827" t="13217" r="3175" b="5984"/>
          <a:stretch/>
        </p:blipFill>
        <p:spPr>
          <a:xfrm>
            <a:off x="4694609" y="389977"/>
            <a:ext cx="4212112" cy="2697675"/>
          </a:xfrm>
          <a:prstGeom prst="rect">
            <a:avLst/>
          </a:prstGeom>
          <a:effectLst>
            <a:outerShdw blurRad="50800" dist="38100" dir="2700000" algn="tl" rotWithShape="0">
              <a:prstClr val="black">
                <a:alpha val="40000"/>
              </a:prstClr>
            </a:outerShdw>
            <a:reflection stA="35000" endPos="40000" dist="12700" dir="5400000" sy="-100000" algn="bl" rotWithShape="0"/>
          </a:effectLst>
        </p:spPr>
      </p:pic>
      <p:sp>
        <p:nvSpPr>
          <p:cNvPr id="13" name="TextBox 12"/>
          <p:cNvSpPr txBox="1"/>
          <p:nvPr/>
        </p:nvSpPr>
        <p:spPr>
          <a:xfrm>
            <a:off x="383652" y="4063425"/>
            <a:ext cx="2207148" cy="584775"/>
          </a:xfrm>
          <a:prstGeom prst="rect">
            <a:avLst/>
          </a:prstGeom>
          <a:noFill/>
        </p:spPr>
        <p:txBody>
          <a:bodyPr wrap="square" rtlCol="0">
            <a:spAutoFit/>
          </a:bodyPr>
          <a:lstStyle/>
          <a:p>
            <a:pPr algn="ctr"/>
            <a:r>
              <a:rPr lang="en-US" sz="3200" dirty="0" smtClean="0">
                <a:solidFill>
                  <a:srgbClr val="FFCD74"/>
                </a:solidFill>
                <a:effectLst>
                  <a:outerShdw blurRad="50800" dist="38100" dir="2700000" algn="tl" rotWithShape="0">
                    <a:prstClr val="black">
                      <a:alpha val="40000"/>
                    </a:prstClr>
                  </a:outerShdw>
                </a:effectLst>
                <a:latin typeface="Arial Narrow" pitchFamily="34" charset="0"/>
                <a:ea typeface="Cambria Math" pitchFamily="18" charset="0"/>
                <a:cs typeface="Arial" pitchFamily="34" charset="0"/>
              </a:rPr>
              <a:t>CHAPTER</a:t>
            </a:r>
            <a:endParaRPr lang="en-US" sz="3200" dirty="0">
              <a:solidFill>
                <a:srgbClr val="FFCD74"/>
              </a:solidFill>
              <a:effectLst>
                <a:outerShdw blurRad="50800" dist="38100" dir="2700000" algn="tl" rotWithShape="0">
                  <a:prstClr val="black">
                    <a:alpha val="40000"/>
                  </a:prstClr>
                </a:outerShdw>
              </a:effectLst>
              <a:latin typeface="Arial Narrow" pitchFamily="34" charset="0"/>
              <a:ea typeface="Cambria Math" pitchFamily="18" charset="0"/>
              <a:cs typeface="Arial" pitchFamily="34" charset="0"/>
            </a:endParaRPr>
          </a:p>
        </p:txBody>
      </p:sp>
      <p:sp>
        <p:nvSpPr>
          <p:cNvPr id="19" name="TextBox 18"/>
          <p:cNvSpPr txBox="1"/>
          <p:nvPr/>
        </p:nvSpPr>
        <p:spPr>
          <a:xfrm>
            <a:off x="782480" y="4495800"/>
            <a:ext cx="1445148" cy="1077218"/>
          </a:xfrm>
          <a:prstGeom prst="rect">
            <a:avLst/>
          </a:prstGeom>
          <a:noFill/>
        </p:spPr>
        <p:txBody>
          <a:bodyPr wrap="square" rtlCol="0">
            <a:spAutoFit/>
          </a:bodyPr>
          <a:lstStyle/>
          <a:p>
            <a:pPr algn="ctr"/>
            <a:r>
              <a:rPr lang="en-US" sz="6400" b="1" dirty="0" smtClean="0">
                <a:solidFill>
                  <a:srgbClr val="FFCD74"/>
                </a:solidFill>
                <a:effectLst>
                  <a:outerShdw blurRad="38100" dist="38100" dir="2700000" algn="tl">
                    <a:schemeClr val="tx1">
                      <a:alpha val="43000"/>
                    </a:schemeClr>
                  </a:outerShdw>
                </a:effectLst>
                <a:latin typeface="Cambria Math" pitchFamily="18" charset="0"/>
                <a:ea typeface="Cambria Math" pitchFamily="18" charset="0"/>
                <a:cs typeface="Tahoma" pitchFamily="34" charset="0"/>
              </a:rPr>
              <a:t>30</a:t>
            </a:r>
            <a:endParaRPr lang="en-US" sz="6400" b="1" dirty="0">
              <a:solidFill>
                <a:srgbClr val="FFCD74"/>
              </a:solidFill>
              <a:effectLst>
                <a:outerShdw blurRad="38100" dist="38100" dir="2700000" algn="tl">
                  <a:schemeClr val="tx1">
                    <a:alpha val="43000"/>
                  </a:schemeClr>
                </a:outerShdw>
              </a:effectLst>
              <a:latin typeface="Cambria Math" pitchFamily="18" charset="0"/>
              <a:ea typeface="Cambria Math" pitchFamily="18" charset="0"/>
              <a:cs typeface="Tahoma" pitchFamily="34" charset="0"/>
            </a:endParaRPr>
          </a:p>
        </p:txBody>
      </p:sp>
      <p:sp>
        <p:nvSpPr>
          <p:cNvPr id="14" name="Rectangle 13"/>
          <p:cNvSpPr/>
          <p:nvPr/>
        </p:nvSpPr>
        <p:spPr>
          <a:xfrm rot="16200000">
            <a:off x="8251789" y="2351214"/>
            <a:ext cx="1418978" cy="215444"/>
          </a:xfrm>
          <a:prstGeom prst="rect">
            <a:avLst/>
          </a:prstGeom>
        </p:spPr>
        <p:txBody>
          <a:bodyPr wrap="none">
            <a:spAutoFit/>
          </a:bodyPr>
          <a:lstStyle/>
          <a:p>
            <a:r>
              <a:rPr lang="en-US" sz="800" dirty="0">
                <a:solidFill>
                  <a:schemeClr val="bg1">
                    <a:lumMod val="50000"/>
                  </a:schemeClr>
                </a:solidFill>
              </a:rPr>
              <a:t>Wojciech Gerson (1831-1901)</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7"/>
          <p:cNvSpPr>
            <a:spLocks noGrp="1" noChangeArrowheads="1"/>
          </p:cNvSpPr>
          <p:nvPr>
            <p:ph type="title" idx="4294967295"/>
          </p:nvPr>
        </p:nvSpPr>
        <p:spPr>
          <a:xfrm>
            <a:off x="0" y="119063"/>
            <a:ext cx="9144000" cy="649287"/>
          </a:xfrm>
        </p:spPr>
        <p:txBody>
          <a:bodyPr>
            <a:normAutofit/>
          </a:bodyPr>
          <a:lstStyle/>
          <a:p>
            <a:pPr algn="ctr" eaLnBrk="1" hangingPunct="1"/>
            <a:r>
              <a:rPr lang="en-US" sz="3300" dirty="0" smtClean="0"/>
              <a:t>The Money Supply-Demand Diagram</a:t>
            </a:r>
          </a:p>
        </p:txBody>
      </p:sp>
      <p:grpSp>
        <p:nvGrpSpPr>
          <p:cNvPr id="15365" name="Group 8"/>
          <p:cNvGrpSpPr>
            <a:grpSpLocks/>
          </p:cNvGrpSpPr>
          <p:nvPr/>
        </p:nvGrpSpPr>
        <p:grpSpPr bwMode="auto">
          <a:xfrm>
            <a:off x="352425" y="1133475"/>
            <a:ext cx="8486775" cy="5197475"/>
            <a:chOff x="222" y="714"/>
            <a:chExt cx="5346" cy="3274"/>
          </a:xfrm>
        </p:grpSpPr>
        <p:grpSp>
          <p:nvGrpSpPr>
            <p:cNvPr id="15371" name="Group 9"/>
            <p:cNvGrpSpPr>
              <a:grpSpLocks/>
            </p:cNvGrpSpPr>
            <p:nvPr/>
          </p:nvGrpSpPr>
          <p:grpSpPr bwMode="auto">
            <a:xfrm>
              <a:off x="1374" y="1569"/>
              <a:ext cx="86" cy="1453"/>
              <a:chOff x="1374" y="1563"/>
              <a:chExt cx="128" cy="1453"/>
            </a:xfrm>
          </p:grpSpPr>
          <p:sp>
            <p:nvSpPr>
              <p:cNvPr id="15393" name="Line 10"/>
              <p:cNvSpPr>
                <a:spLocks noChangeShapeType="1"/>
              </p:cNvSpPr>
              <p:nvPr/>
            </p:nvSpPr>
            <p:spPr bwMode="auto">
              <a:xfrm>
                <a:off x="1374" y="3016"/>
                <a:ext cx="12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94" name="Line 11"/>
              <p:cNvSpPr>
                <a:spLocks noChangeShapeType="1"/>
              </p:cNvSpPr>
              <p:nvPr/>
            </p:nvSpPr>
            <p:spPr bwMode="auto">
              <a:xfrm>
                <a:off x="1374" y="2051"/>
                <a:ext cx="12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95" name="Line 12"/>
              <p:cNvSpPr>
                <a:spLocks noChangeShapeType="1"/>
              </p:cNvSpPr>
              <p:nvPr/>
            </p:nvSpPr>
            <p:spPr bwMode="auto">
              <a:xfrm>
                <a:off x="1374" y="2532"/>
                <a:ext cx="12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96" name="Line 13"/>
              <p:cNvSpPr>
                <a:spLocks noChangeShapeType="1"/>
              </p:cNvSpPr>
              <p:nvPr/>
            </p:nvSpPr>
            <p:spPr bwMode="auto">
              <a:xfrm>
                <a:off x="1374" y="1563"/>
                <a:ext cx="12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5372" name="Group 14"/>
            <p:cNvGrpSpPr>
              <a:grpSpLocks/>
            </p:cNvGrpSpPr>
            <p:nvPr/>
          </p:nvGrpSpPr>
          <p:grpSpPr bwMode="auto">
            <a:xfrm>
              <a:off x="4320" y="1569"/>
              <a:ext cx="86" cy="1453"/>
              <a:chOff x="1374" y="1563"/>
              <a:chExt cx="128" cy="1453"/>
            </a:xfrm>
          </p:grpSpPr>
          <p:sp>
            <p:nvSpPr>
              <p:cNvPr id="15389" name="Line 15"/>
              <p:cNvSpPr>
                <a:spLocks noChangeShapeType="1"/>
              </p:cNvSpPr>
              <p:nvPr/>
            </p:nvSpPr>
            <p:spPr bwMode="auto">
              <a:xfrm>
                <a:off x="1374" y="3016"/>
                <a:ext cx="12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90" name="Line 16"/>
              <p:cNvSpPr>
                <a:spLocks noChangeShapeType="1"/>
              </p:cNvSpPr>
              <p:nvPr/>
            </p:nvSpPr>
            <p:spPr bwMode="auto">
              <a:xfrm>
                <a:off x="1374" y="2051"/>
                <a:ext cx="12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91" name="Line 17"/>
              <p:cNvSpPr>
                <a:spLocks noChangeShapeType="1"/>
              </p:cNvSpPr>
              <p:nvPr/>
            </p:nvSpPr>
            <p:spPr bwMode="auto">
              <a:xfrm>
                <a:off x="1374" y="2532"/>
                <a:ext cx="12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92" name="Line 18"/>
              <p:cNvSpPr>
                <a:spLocks noChangeShapeType="1"/>
              </p:cNvSpPr>
              <p:nvPr/>
            </p:nvSpPr>
            <p:spPr bwMode="auto">
              <a:xfrm>
                <a:off x="1374" y="1563"/>
                <a:ext cx="12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5373" name="Group 19"/>
            <p:cNvGrpSpPr>
              <a:grpSpLocks/>
            </p:cNvGrpSpPr>
            <p:nvPr/>
          </p:nvGrpSpPr>
          <p:grpSpPr bwMode="auto">
            <a:xfrm>
              <a:off x="222" y="714"/>
              <a:ext cx="5346" cy="3274"/>
              <a:chOff x="222" y="714"/>
              <a:chExt cx="5346" cy="3274"/>
            </a:xfrm>
          </p:grpSpPr>
          <p:grpSp>
            <p:nvGrpSpPr>
              <p:cNvPr id="15374" name="Group 20"/>
              <p:cNvGrpSpPr>
                <a:grpSpLocks/>
              </p:cNvGrpSpPr>
              <p:nvPr/>
            </p:nvGrpSpPr>
            <p:grpSpPr bwMode="auto">
              <a:xfrm>
                <a:off x="1374" y="881"/>
                <a:ext cx="3031" cy="2610"/>
                <a:chOff x="1973" y="2495"/>
                <a:chExt cx="1151" cy="999"/>
              </a:xfrm>
            </p:grpSpPr>
            <p:sp>
              <p:nvSpPr>
                <p:cNvPr id="15386" name="Line 21"/>
                <p:cNvSpPr>
                  <a:spLocks noChangeShapeType="1"/>
                </p:cNvSpPr>
                <p:nvPr/>
              </p:nvSpPr>
              <p:spPr bwMode="auto">
                <a:xfrm>
                  <a:off x="1976" y="3494"/>
                  <a:ext cx="114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87" name="Line 22"/>
                <p:cNvSpPr>
                  <a:spLocks noChangeShapeType="1"/>
                </p:cNvSpPr>
                <p:nvPr/>
              </p:nvSpPr>
              <p:spPr bwMode="auto">
                <a:xfrm flipV="1">
                  <a:off x="1973" y="2496"/>
                  <a:ext cx="0" cy="99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88" name="Line 23"/>
                <p:cNvSpPr>
                  <a:spLocks noChangeShapeType="1"/>
                </p:cNvSpPr>
                <p:nvPr/>
              </p:nvSpPr>
              <p:spPr bwMode="auto">
                <a:xfrm flipV="1">
                  <a:off x="3124" y="2495"/>
                  <a:ext cx="0" cy="99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5375" name="Text Box 24"/>
              <p:cNvSpPr txBox="1">
                <a:spLocks noChangeArrowheads="1"/>
              </p:cNvSpPr>
              <p:nvPr/>
            </p:nvSpPr>
            <p:spPr bwMode="auto">
              <a:xfrm>
                <a:off x="222" y="726"/>
                <a:ext cx="1140" cy="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lnSpc>
                    <a:spcPct val="95000"/>
                  </a:lnSpc>
                  <a:spcBef>
                    <a:spcPct val="50000"/>
                  </a:spcBef>
                </a:pPr>
                <a:r>
                  <a:rPr lang="en-US" sz="2300">
                    <a:cs typeface="Arial" charset="0"/>
                  </a:rPr>
                  <a:t>Value of Money, 1/</a:t>
                </a:r>
                <a:r>
                  <a:rPr lang="en-US" sz="2300" b="1" i="1">
                    <a:cs typeface="Arial" charset="0"/>
                  </a:rPr>
                  <a:t>P</a:t>
                </a:r>
              </a:p>
            </p:txBody>
          </p:sp>
          <p:sp>
            <p:nvSpPr>
              <p:cNvPr id="15376" name="Text Box 25"/>
              <p:cNvSpPr txBox="1">
                <a:spLocks noChangeArrowheads="1"/>
              </p:cNvSpPr>
              <p:nvPr/>
            </p:nvSpPr>
            <p:spPr bwMode="auto">
              <a:xfrm>
                <a:off x="4428" y="714"/>
                <a:ext cx="1140" cy="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5000"/>
                  </a:lnSpc>
                  <a:spcBef>
                    <a:spcPct val="50000"/>
                  </a:spcBef>
                </a:pPr>
                <a:r>
                  <a:rPr lang="en-US" sz="2300">
                    <a:cs typeface="Arial" charset="0"/>
                  </a:rPr>
                  <a:t>Price </a:t>
                </a:r>
                <a:br>
                  <a:rPr lang="en-US" sz="2300">
                    <a:cs typeface="Arial" charset="0"/>
                  </a:rPr>
                </a:br>
                <a:r>
                  <a:rPr lang="en-US" sz="2300">
                    <a:cs typeface="Arial" charset="0"/>
                  </a:rPr>
                  <a:t>Level, </a:t>
                </a:r>
                <a:r>
                  <a:rPr lang="en-US" sz="2300" b="1" i="1">
                    <a:cs typeface="Arial" charset="0"/>
                  </a:rPr>
                  <a:t>P</a:t>
                </a:r>
              </a:p>
            </p:txBody>
          </p:sp>
          <p:sp>
            <p:nvSpPr>
              <p:cNvPr id="15377" name="Text Box 26"/>
              <p:cNvSpPr txBox="1">
                <a:spLocks noChangeArrowheads="1"/>
              </p:cNvSpPr>
              <p:nvPr/>
            </p:nvSpPr>
            <p:spPr bwMode="auto">
              <a:xfrm>
                <a:off x="3444" y="3510"/>
                <a:ext cx="1002" cy="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lnSpc>
                    <a:spcPct val="95000"/>
                  </a:lnSpc>
                  <a:spcBef>
                    <a:spcPct val="50000"/>
                  </a:spcBef>
                </a:pPr>
                <a:r>
                  <a:rPr lang="en-US" sz="2300">
                    <a:cs typeface="Arial" charset="0"/>
                  </a:rPr>
                  <a:t>Quantity of Money</a:t>
                </a:r>
                <a:endParaRPr lang="en-US" sz="2300" b="1" i="1">
                  <a:cs typeface="Arial" charset="0"/>
                </a:endParaRPr>
              </a:p>
            </p:txBody>
          </p:sp>
          <p:sp>
            <p:nvSpPr>
              <p:cNvPr id="15378" name="Text Box 27"/>
              <p:cNvSpPr txBox="1">
                <a:spLocks noChangeArrowheads="1"/>
              </p:cNvSpPr>
              <p:nvPr/>
            </p:nvSpPr>
            <p:spPr bwMode="auto">
              <a:xfrm>
                <a:off x="1038" y="1422"/>
                <a:ext cx="294"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300">
                    <a:cs typeface="Arial" charset="0"/>
                  </a:rPr>
                  <a:t>1</a:t>
                </a:r>
              </a:p>
            </p:txBody>
          </p:sp>
          <p:sp>
            <p:nvSpPr>
              <p:cNvPr id="15379" name="Text Box 28"/>
              <p:cNvSpPr txBox="1">
                <a:spLocks noChangeArrowheads="1"/>
              </p:cNvSpPr>
              <p:nvPr/>
            </p:nvSpPr>
            <p:spPr bwMode="auto">
              <a:xfrm>
                <a:off x="1050" y="1914"/>
                <a:ext cx="28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300">
                    <a:cs typeface="Arial" charset="0"/>
                  </a:rPr>
                  <a:t>¾</a:t>
                </a:r>
              </a:p>
            </p:txBody>
          </p:sp>
          <p:sp>
            <p:nvSpPr>
              <p:cNvPr id="15380" name="Text Box 29"/>
              <p:cNvSpPr txBox="1">
                <a:spLocks noChangeArrowheads="1"/>
              </p:cNvSpPr>
              <p:nvPr/>
            </p:nvSpPr>
            <p:spPr bwMode="auto">
              <a:xfrm>
                <a:off x="1050" y="2394"/>
                <a:ext cx="28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300">
                    <a:cs typeface="Arial" charset="0"/>
                  </a:rPr>
                  <a:t>½</a:t>
                </a:r>
              </a:p>
            </p:txBody>
          </p:sp>
          <p:sp>
            <p:nvSpPr>
              <p:cNvPr id="15381" name="Text Box 30"/>
              <p:cNvSpPr txBox="1">
                <a:spLocks noChangeArrowheads="1"/>
              </p:cNvSpPr>
              <p:nvPr/>
            </p:nvSpPr>
            <p:spPr bwMode="auto">
              <a:xfrm>
                <a:off x="1044" y="2874"/>
                <a:ext cx="28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300">
                    <a:cs typeface="Arial" charset="0"/>
                  </a:rPr>
                  <a:t>¼</a:t>
                </a:r>
              </a:p>
            </p:txBody>
          </p:sp>
          <p:sp>
            <p:nvSpPr>
              <p:cNvPr id="15382" name="Text Box 31"/>
              <p:cNvSpPr txBox="1">
                <a:spLocks noChangeArrowheads="1"/>
              </p:cNvSpPr>
              <p:nvPr/>
            </p:nvSpPr>
            <p:spPr bwMode="auto">
              <a:xfrm>
                <a:off x="4428" y="1422"/>
                <a:ext cx="294"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300">
                    <a:cs typeface="Arial" charset="0"/>
                  </a:rPr>
                  <a:t>1</a:t>
                </a:r>
              </a:p>
            </p:txBody>
          </p:sp>
          <p:sp>
            <p:nvSpPr>
              <p:cNvPr id="15383" name="Text Box 32"/>
              <p:cNvSpPr txBox="1">
                <a:spLocks noChangeArrowheads="1"/>
              </p:cNvSpPr>
              <p:nvPr/>
            </p:nvSpPr>
            <p:spPr bwMode="auto">
              <a:xfrm>
                <a:off x="4428" y="1908"/>
                <a:ext cx="618"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300">
                    <a:cs typeface="Arial" charset="0"/>
                  </a:rPr>
                  <a:t>1.33</a:t>
                </a:r>
              </a:p>
            </p:txBody>
          </p:sp>
          <p:sp>
            <p:nvSpPr>
              <p:cNvPr id="15384" name="Text Box 33"/>
              <p:cNvSpPr txBox="1">
                <a:spLocks noChangeArrowheads="1"/>
              </p:cNvSpPr>
              <p:nvPr/>
            </p:nvSpPr>
            <p:spPr bwMode="auto">
              <a:xfrm>
                <a:off x="4428" y="2394"/>
                <a:ext cx="294"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300">
                    <a:cs typeface="Arial" charset="0"/>
                  </a:rPr>
                  <a:t>2</a:t>
                </a:r>
              </a:p>
            </p:txBody>
          </p:sp>
          <p:sp>
            <p:nvSpPr>
              <p:cNvPr id="15385" name="Text Box 34"/>
              <p:cNvSpPr txBox="1">
                <a:spLocks noChangeArrowheads="1"/>
              </p:cNvSpPr>
              <p:nvPr/>
            </p:nvSpPr>
            <p:spPr bwMode="auto">
              <a:xfrm>
                <a:off x="4428" y="2877"/>
                <a:ext cx="294"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300">
                    <a:cs typeface="Arial" charset="0"/>
                  </a:rPr>
                  <a:t>4</a:t>
                </a:r>
              </a:p>
            </p:txBody>
          </p:sp>
        </p:grpSp>
      </p:grpSp>
      <p:grpSp>
        <p:nvGrpSpPr>
          <p:cNvPr id="7" name="Group 50"/>
          <p:cNvGrpSpPr>
            <a:grpSpLocks/>
          </p:cNvGrpSpPr>
          <p:nvPr/>
        </p:nvGrpSpPr>
        <p:grpSpPr bwMode="auto">
          <a:xfrm>
            <a:off x="2468563" y="1800225"/>
            <a:ext cx="4113212" cy="3463925"/>
            <a:chOff x="1555" y="1134"/>
            <a:chExt cx="2591" cy="2182"/>
          </a:xfrm>
        </p:grpSpPr>
        <p:sp>
          <p:nvSpPr>
            <p:cNvPr id="15369" name="Arc 35"/>
            <p:cNvSpPr>
              <a:spLocks/>
            </p:cNvSpPr>
            <p:nvPr/>
          </p:nvSpPr>
          <p:spPr bwMode="auto">
            <a:xfrm flipH="1" flipV="1">
              <a:off x="1555" y="1134"/>
              <a:ext cx="2578" cy="2033"/>
            </a:xfrm>
            <a:custGeom>
              <a:avLst/>
              <a:gdLst>
                <a:gd name="T0" fmla="*/ 0 w 21330"/>
                <a:gd name="T1" fmla="*/ 0 h 21295"/>
                <a:gd name="T2" fmla="*/ 0 w 21330"/>
                <a:gd name="T3" fmla="*/ 0 h 21295"/>
                <a:gd name="T4" fmla="*/ 0 w 21330"/>
                <a:gd name="T5" fmla="*/ 0 h 21295"/>
                <a:gd name="T6" fmla="*/ 0 60000 65536"/>
                <a:gd name="T7" fmla="*/ 0 60000 65536"/>
                <a:gd name="T8" fmla="*/ 0 60000 65536"/>
                <a:gd name="T9" fmla="*/ 0 w 21330"/>
                <a:gd name="T10" fmla="*/ 0 h 21295"/>
                <a:gd name="T11" fmla="*/ 21330 w 21330"/>
                <a:gd name="T12" fmla="*/ 21295 h 21295"/>
              </a:gdLst>
              <a:ahLst/>
              <a:cxnLst>
                <a:cxn ang="T6">
                  <a:pos x="T0" y="T1"/>
                </a:cxn>
                <a:cxn ang="T7">
                  <a:pos x="T2" y="T3"/>
                </a:cxn>
                <a:cxn ang="T8">
                  <a:pos x="T4" y="T5"/>
                </a:cxn>
              </a:cxnLst>
              <a:rect l="T9" t="T10" r="T11" b="T12"/>
              <a:pathLst>
                <a:path w="21330" h="21295" fill="none" extrusionOk="0">
                  <a:moveTo>
                    <a:pt x="3617" y="0"/>
                  </a:moveTo>
                  <a:cubicBezTo>
                    <a:pt x="12747" y="1551"/>
                    <a:pt x="19871" y="8748"/>
                    <a:pt x="21330" y="17892"/>
                  </a:cubicBezTo>
                </a:path>
                <a:path w="21330" h="21295" stroke="0" extrusionOk="0">
                  <a:moveTo>
                    <a:pt x="3617" y="0"/>
                  </a:moveTo>
                  <a:cubicBezTo>
                    <a:pt x="12747" y="1551"/>
                    <a:pt x="19871" y="8748"/>
                    <a:pt x="21330" y="17892"/>
                  </a:cubicBezTo>
                  <a:lnTo>
                    <a:pt x="0" y="21295"/>
                  </a:lnTo>
                  <a:lnTo>
                    <a:pt x="3617" y="0"/>
                  </a:lnTo>
                  <a:close/>
                </a:path>
              </a:pathLst>
            </a:custGeom>
            <a:noFill/>
            <a:ln w="38100">
              <a:solidFill>
                <a:srgbClr val="003366"/>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5370" name="Text Box 36"/>
            <p:cNvSpPr txBox="1">
              <a:spLocks noChangeArrowheads="1"/>
            </p:cNvSpPr>
            <p:nvPr/>
          </p:nvSpPr>
          <p:spPr bwMode="auto">
            <a:xfrm>
              <a:off x="3618" y="3048"/>
              <a:ext cx="528"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95000"/>
                </a:lnSpc>
                <a:spcBef>
                  <a:spcPct val="50000"/>
                </a:spcBef>
              </a:pPr>
              <a:r>
                <a:rPr lang="en-US" sz="2300" i="1">
                  <a:cs typeface="Arial" charset="0"/>
                </a:rPr>
                <a:t>MD</a:t>
              </a:r>
              <a:r>
                <a:rPr lang="en-US" sz="2300" baseline="-25000">
                  <a:cs typeface="Arial" charset="0"/>
                </a:rPr>
                <a:t>1</a:t>
              </a:r>
              <a:endParaRPr lang="en-US" sz="2300" b="1" i="1" baseline="-25000">
                <a:cs typeface="Arial" charset="0"/>
              </a:endParaRPr>
            </a:p>
          </p:txBody>
        </p:sp>
      </p:grpSp>
      <p:sp>
        <p:nvSpPr>
          <p:cNvPr id="73779" name="Text Box 51"/>
          <p:cNvSpPr txBox="1">
            <a:spLocks noChangeArrowheads="1"/>
          </p:cNvSpPr>
          <p:nvPr/>
        </p:nvSpPr>
        <p:spPr bwMode="auto">
          <a:xfrm>
            <a:off x="2863850" y="1057275"/>
            <a:ext cx="3548063" cy="1616075"/>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500" dirty="0">
                <a:cs typeface="Arial" charset="0"/>
              </a:rPr>
              <a:t>A fall in value of money (or increase in </a:t>
            </a:r>
            <a:r>
              <a:rPr lang="en-US" sz="2500" b="1" i="1" dirty="0">
                <a:cs typeface="Arial" charset="0"/>
              </a:rPr>
              <a:t>P</a:t>
            </a:r>
            <a:r>
              <a:rPr lang="en-US" sz="2500" dirty="0">
                <a:cs typeface="Arial" charset="0"/>
              </a:rPr>
              <a:t>) increases the quantity of money demanded:</a:t>
            </a:r>
          </a:p>
        </p:txBody>
      </p:sp>
      <p:sp>
        <p:nvSpPr>
          <p:cNvPr id="15368"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794642332"/>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3779"/>
                                        </p:tgtEl>
                                        <p:attrNameLst>
                                          <p:attrName>style.visibility</p:attrName>
                                        </p:attrNameLst>
                                      </p:cBhvr>
                                      <p:to>
                                        <p:strVal val="visible"/>
                                      </p:to>
                                    </p:set>
                                    <p:animEffect transition="in" filter="fade">
                                      <p:cBhvr>
                                        <p:cTn id="7" dur="500"/>
                                        <p:tgtEl>
                                          <p:spTgt spid="73779"/>
                                        </p:tgtEl>
                                      </p:cBhvr>
                                    </p:animEffect>
                                  </p:childTnLst>
                                </p:cTn>
                              </p:par>
                            </p:childTnLst>
                          </p:cTn>
                        </p:par>
                        <p:par>
                          <p:cTn id="8" fill="hold" nodeType="afterGroup">
                            <p:stCondLst>
                              <p:cond delay="500"/>
                            </p:stCondLst>
                            <p:childTnLst>
                              <p:par>
                                <p:cTn id="9" presetID="18" presetClass="entr" presetSubtype="6"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strips(downRight)">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7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388" name="Group 49"/>
          <p:cNvGrpSpPr>
            <a:grpSpLocks/>
          </p:cNvGrpSpPr>
          <p:nvPr/>
        </p:nvGrpSpPr>
        <p:grpSpPr bwMode="auto">
          <a:xfrm>
            <a:off x="2989263" y="1400175"/>
            <a:ext cx="1071562" cy="4638675"/>
            <a:chOff x="1883" y="882"/>
            <a:chExt cx="675" cy="2922"/>
          </a:xfrm>
        </p:grpSpPr>
        <p:grpSp>
          <p:nvGrpSpPr>
            <p:cNvPr id="16432" name="Group 35"/>
            <p:cNvGrpSpPr>
              <a:grpSpLocks/>
            </p:cNvGrpSpPr>
            <p:nvPr/>
          </p:nvGrpSpPr>
          <p:grpSpPr bwMode="auto">
            <a:xfrm>
              <a:off x="1986" y="882"/>
              <a:ext cx="468" cy="2604"/>
              <a:chOff x="1986" y="882"/>
              <a:chExt cx="468" cy="2604"/>
            </a:xfrm>
          </p:grpSpPr>
          <p:sp>
            <p:nvSpPr>
              <p:cNvPr id="16434" name="Line 36"/>
              <p:cNvSpPr>
                <a:spLocks noChangeShapeType="1"/>
              </p:cNvSpPr>
              <p:nvPr/>
            </p:nvSpPr>
            <p:spPr bwMode="auto">
              <a:xfrm flipV="1">
                <a:off x="2220" y="1128"/>
                <a:ext cx="0" cy="2358"/>
              </a:xfrm>
              <a:prstGeom prst="line">
                <a:avLst/>
              </a:prstGeom>
              <a:noFill/>
              <a:ln w="38100">
                <a:solidFill>
                  <a:srgbClr val="003366"/>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5" name="Text Box 37"/>
              <p:cNvSpPr txBox="1">
                <a:spLocks noChangeArrowheads="1"/>
              </p:cNvSpPr>
              <p:nvPr/>
            </p:nvSpPr>
            <p:spPr bwMode="auto">
              <a:xfrm>
                <a:off x="1986" y="882"/>
                <a:ext cx="468"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95000"/>
                  </a:lnSpc>
                  <a:spcBef>
                    <a:spcPct val="50000"/>
                  </a:spcBef>
                </a:pPr>
                <a:r>
                  <a:rPr lang="en-US" sz="2300" i="1">
                    <a:cs typeface="Arial" charset="0"/>
                  </a:rPr>
                  <a:t>MS</a:t>
                </a:r>
                <a:r>
                  <a:rPr lang="en-US" sz="2300" baseline="-25000">
                    <a:cs typeface="Arial" charset="0"/>
                  </a:rPr>
                  <a:t>1</a:t>
                </a:r>
                <a:endParaRPr lang="en-US" sz="2300" b="1" i="1" baseline="-25000">
                  <a:cs typeface="Arial" charset="0"/>
                </a:endParaRPr>
              </a:p>
            </p:txBody>
          </p:sp>
        </p:grpSp>
        <p:sp>
          <p:nvSpPr>
            <p:cNvPr id="16433" name="Text Box 46"/>
            <p:cNvSpPr txBox="1">
              <a:spLocks noChangeArrowheads="1"/>
            </p:cNvSpPr>
            <p:nvPr/>
          </p:nvSpPr>
          <p:spPr bwMode="auto">
            <a:xfrm>
              <a:off x="1883" y="3516"/>
              <a:ext cx="67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400">
                  <a:cs typeface="Arial" charset="0"/>
                </a:rPr>
                <a:t>$1000</a:t>
              </a:r>
            </a:p>
          </p:txBody>
        </p:sp>
      </p:grpSp>
      <p:grpSp>
        <p:nvGrpSpPr>
          <p:cNvPr id="16389" name="Group 8"/>
          <p:cNvGrpSpPr>
            <a:grpSpLocks/>
          </p:cNvGrpSpPr>
          <p:nvPr/>
        </p:nvGrpSpPr>
        <p:grpSpPr bwMode="auto">
          <a:xfrm>
            <a:off x="352425" y="1133475"/>
            <a:ext cx="8486775" cy="5197475"/>
            <a:chOff x="222" y="714"/>
            <a:chExt cx="5346" cy="3274"/>
          </a:xfrm>
        </p:grpSpPr>
        <p:grpSp>
          <p:nvGrpSpPr>
            <p:cNvPr id="16406" name="Group 9"/>
            <p:cNvGrpSpPr>
              <a:grpSpLocks/>
            </p:cNvGrpSpPr>
            <p:nvPr/>
          </p:nvGrpSpPr>
          <p:grpSpPr bwMode="auto">
            <a:xfrm>
              <a:off x="1374" y="1569"/>
              <a:ext cx="86" cy="1453"/>
              <a:chOff x="1374" y="1563"/>
              <a:chExt cx="128" cy="1453"/>
            </a:xfrm>
          </p:grpSpPr>
          <p:sp>
            <p:nvSpPr>
              <p:cNvPr id="16428" name="Line 10"/>
              <p:cNvSpPr>
                <a:spLocks noChangeShapeType="1"/>
              </p:cNvSpPr>
              <p:nvPr/>
            </p:nvSpPr>
            <p:spPr bwMode="auto">
              <a:xfrm>
                <a:off x="1374" y="3016"/>
                <a:ext cx="12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9" name="Line 11"/>
              <p:cNvSpPr>
                <a:spLocks noChangeShapeType="1"/>
              </p:cNvSpPr>
              <p:nvPr/>
            </p:nvSpPr>
            <p:spPr bwMode="auto">
              <a:xfrm>
                <a:off x="1374" y="2051"/>
                <a:ext cx="12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0" name="Line 12"/>
              <p:cNvSpPr>
                <a:spLocks noChangeShapeType="1"/>
              </p:cNvSpPr>
              <p:nvPr/>
            </p:nvSpPr>
            <p:spPr bwMode="auto">
              <a:xfrm>
                <a:off x="1374" y="2532"/>
                <a:ext cx="12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1" name="Line 13"/>
              <p:cNvSpPr>
                <a:spLocks noChangeShapeType="1"/>
              </p:cNvSpPr>
              <p:nvPr/>
            </p:nvSpPr>
            <p:spPr bwMode="auto">
              <a:xfrm>
                <a:off x="1374" y="1563"/>
                <a:ext cx="12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6407" name="Group 14"/>
            <p:cNvGrpSpPr>
              <a:grpSpLocks/>
            </p:cNvGrpSpPr>
            <p:nvPr/>
          </p:nvGrpSpPr>
          <p:grpSpPr bwMode="auto">
            <a:xfrm>
              <a:off x="4320" y="1569"/>
              <a:ext cx="86" cy="1453"/>
              <a:chOff x="1374" y="1563"/>
              <a:chExt cx="128" cy="1453"/>
            </a:xfrm>
          </p:grpSpPr>
          <p:sp>
            <p:nvSpPr>
              <p:cNvPr id="16424" name="Line 15"/>
              <p:cNvSpPr>
                <a:spLocks noChangeShapeType="1"/>
              </p:cNvSpPr>
              <p:nvPr/>
            </p:nvSpPr>
            <p:spPr bwMode="auto">
              <a:xfrm>
                <a:off x="1374" y="3016"/>
                <a:ext cx="12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5" name="Line 16"/>
              <p:cNvSpPr>
                <a:spLocks noChangeShapeType="1"/>
              </p:cNvSpPr>
              <p:nvPr/>
            </p:nvSpPr>
            <p:spPr bwMode="auto">
              <a:xfrm>
                <a:off x="1374" y="2051"/>
                <a:ext cx="12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6" name="Line 17"/>
              <p:cNvSpPr>
                <a:spLocks noChangeShapeType="1"/>
              </p:cNvSpPr>
              <p:nvPr/>
            </p:nvSpPr>
            <p:spPr bwMode="auto">
              <a:xfrm>
                <a:off x="1374" y="2532"/>
                <a:ext cx="12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7" name="Line 18"/>
              <p:cNvSpPr>
                <a:spLocks noChangeShapeType="1"/>
              </p:cNvSpPr>
              <p:nvPr/>
            </p:nvSpPr>
            <p:spPr bwMode="auto">
              <a:xfrm>
                <a:off x="1374" y="1563"/>
                <a:ext cx="12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6408" name="Group 19"/>
            <p:cNvGrpSpPr>
              <a:grpSpLocks/>
            </p:cNvGrpSpPr>
            <p:nvPr/>
          </p:nvGrpSpPr>
          <p:grpSpPr bwMode="auto">
            <a:xfrm>
              <a:off x="222" y="714"/>
              <a:ext cx="5346" cy="3274"/>
              <a:chOff x="222" y="714"/>
              <a:chExt cx="5346" cy="3274"/>
            </a:xfrm>
          </p:grpSpPr>
          <p:grpSp>
            <p:nvGrpSpPr>
              <p:cNvPr id="16409" name="Group 20"/>
              <p:cNvGrpSpPr>
                <a:grpSpLocks/>
              </p:cNvGrpSpPr>
              <p:nvPr/>
            </p:nvGrpSpPr>
            <p:grpSpPr bwMode="auto">
              <a:xfrm>
                <a:off x="1374" y="881"/>
                <a:ext cx="3031" cy="2610"/>
                <a:chOff x="1973" y="2495"/>
                <a:chExt cx="1151" cy="999"/>
              </a:xfrm>
            </p:grpSpPr>
            <p:sp>
              <p:nvSpPr>
                <p:cNvPr id="16421" name="Line 21"/>
                <p:cNvSpPr>
                  <a:spLocks noChangeShapeType="1"/>
                </p:cNvSpPr>
                <p:nvPr/>
              </p:nvSpPr>
              <p:spPr bwMode="auto">
                <a:xfrm>
                  <a:off x="1976" y="3494"/>
                  <a:ext cx="114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2" name="Line 22"/>
                <p:cNvSpPr>
                  <a:spLocks noChangeShapeType="1"/>
                </p:cNvSpPr>
                <p:nvPr/>
              </p:nvSpPr>
              <p:spPr bwMode="auto">
                <a:xfrm flipV="1">
                  <a:off x="1973" y="2496"/>
                  <a:ext cx="0" cy="99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3" name="Line 23"/>
                <p:cNvSpPr>
                  <a:spLocks noChangeShapeType="1"/>
                </p:cNvSpPr>
                <p:nvPr/>
              </p:nvSpPr>
              <p:spPr bwMode="auto">
                <a:xfrm flipV="1">
                  <a:off x="3124" y="2495"/>
                  <a:ext cx="0" cy="99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6410" name="Text Box 24"/>
              <p:cNvSpPr txBox="1">
                <a:spLocks noChangeArrowheads="1"/>
              </p:cNvSpPr>
              <p:nvPr/>
            </p:nvSpPr>
            <p:spPr bwMode="auto">
              <a:xfrm>
                <a:off x="222" y="726"/>
                <a:ext cx="1140" cy="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lnSpc>
                    <a:spcPct val="95000"/>
                  </a:lnSpc>
                  <a:spcBef>
                    <a:spcPct val="50000"/>
                  </a:spcBef>
                </a:pPr>
                <a:r>
                  <a:rPr lang="en-US" sz="2300">
                    <a:cs typeface="Arial" charset="0"/>
                  </a:rPr>
                  <a:t>Value of Money, 1/</a:t>
                </a:r>
                <a:r>
                  <a:rPr lang="en-US" sz="2300" b="1" i="1">
                    <a:cs typeface="Arial" charset="0"/>
                  </a:rPr>
                  <a:t>P</a:t>
                </a:r>
              </a:p>
            </p:txBody>
          </p:sp>
          <p:sp>
            <p:nvSpPr>
              <p:cNvPr id="16411" name="Text Box 25"/>
              <p:cNvSpPr txBox="1">
                <a:spLocks noChangeArrowheads="1"/>
              </p:cNvSpPr>
              <p:nvPr/>
            </p:nvSpPr>
            <p:spPr bwMode="auto">
              <a:xfrm>
                <a:off x="4428" y="714"/>
                <a:ext cx="1140" cy="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5000"/>
                  </a:lnSpc>
                  <a:spcBef>
                    <a:spcPct val="50000"/>
                  </a:spcBef>
                </a:pPr>
                <a:r>
                  <a:rPr lang="en-US" sz="2300">
                    <a:cs typeface="Arial" charset="0"/>
                  </a:rPr>
                  <a:t>Price </a:t>
                </a:r>
                <a:br>
                  <a:rPr lang="en-US" sz="2300">
                    <a:cs typeface="Arial" charset="0"/>
                  </a:rPr>
                </a:br>
                <a:r>
                  <a:rPr lang="en-US" sz="2300">
                    <a:cs typeface="Arial" charset="0"/>
                  </a:rPr>
                  <a:t>Level, </a:t>
                </a:r>
                <a:r>
                  <a:rPr lang="en-US" sz="2300" b="1" i="1">
                    <a:cs typeface="Arial" charset="0"/>
                  </a:rPr>
                  <a:t>P</a:t>
                </a:r>
              </a:p>
            </p:txBody>
          </p:sp>
          <p:sp>
            <p:nvSpPr>
              <p:cNvPr id="16412" name="Text Box 26"/>
              <p:cNvSpPr txBox="1">
                <a:spLocks noChangeArrowheads="1"/>
              </p:cNvSpPr>
              <p:nvPr/>
            </p:nvSpPr>
            <p:spPr bwMode="auto">
              <a:xfrm>
                <a:off x="3444" y="3510"/>
                <a:ext cx="1002" cy="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lnSpc>
                    <a:spcPct val="95000"/>
                  </a:lnSpc>
                  <a:spcBef>
                    <a:spcPct val="50000"/>
                  </a:spcBef>
                </a:pPr>
                <a:r>
                  <a:rPr lang="en-US" sz="2300">
                    <a:cs typeface="Arial" charset="0"/>
                  </a:rPr>
                  <a:t>Quantity of Money</a:t>
                </a:r>
                <a:endParaRPr lang="en-US" sz="2300" b="1" i="1">
                  <a:cs typeface="Arial" charset="0"/>
                </a:endParaRPr>
              </a:p>
            </p:txBody>
          </p:sp>
          <p:sp>
            <p:nvSpPr>
              <p:cNvPr id="16413" name="Text Box 27"/>
              <p:cNvSpPr txBox="1">
                <a:spLocks noChangeArrowheads="1"/>
              </p:cNvSpPr>
              <p:nvPr/>
            </p:nvSpPr>
            <p:spPr bwMode="auto">
              <a:xfrm>
                <a:off x="1038" y="1422"/>
                <a:ext cx="294"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300">
                    <a:cs typeface="Arial" charset="0"/>
                  </a:rPr>
                  <a:t>1</a:t>
                </a:r>
              </a:p>
            </p:txBody>
          </p:sp>
          <p:sp>
            <p:nvSpPr>
              <p:cNvPr id="16414" name="Text Box 28"/>
              <p:cNvSpPr txBox="1">
                <a:spLocks noChangeArrowheads="1"/>
              </p:cNvSpPr>
              <p:nvPr/>
            </p:nvSpPr>
            <p:spPr bwMode="auto">
              <a:xfrm>
                <a:off x="1050" y="1914"/>
                <a:ext cx="28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300">
                    <a:cs typeface="Arial" charset="0"/>
                  </a:rPr>
                  <a:t>¾</a:t>
                </a:r>
              </a:p>
            </p:txBody>
          </p:sp>
          <p:sp>
            <p:nvSpPr>
              <p:cNvPr id="16415" name="Text Box 29"/>
              <p:cNvSpPr txBox="1">
                <a:spLocks noChangeArrowheads="1"/>
              </p:cNvSpPr>
              <p:nvPr/>
            </p:nvSpPr>
            <p:spPr bwMode="auto">
              <a:xfrm>
                <a:off x="1050" y="2394"/>
                <a:ext cx="28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300">
                    <a:cs typeface="Arial" charset="0"/>
                  </a:rPr>
                  <a:t>½</a:t>
                </a:r>
              </a:p>
            </p:txBody>
          </p:sp>
          <p:sp>
            <p:nvSpPr>
              <p:cNvPr id="16416" name="Text Box 30"/>
              <p:cNvSpPr txBox="1">
                <a:spLocks noChangeArrowheads="1"/>
              </p:cNvSpPr>
              <p:nvPr/>
            </p:nvSpPr>
            <p:spPr bwMode="auto">
              <a:xfrm>
                <a:off x="1044" y="2874"/>
                <a:ext cx="28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300">
                    <a:cs typeface="Arial" charset="0"/>
                  </a:rPr>
                  <a:t>¼</a:t>
                </a:r>
              </a:p>
            </p:txBody>
          </p:sp>
          <p:sp>
            <p:nvSpPr>
              <p:cNvPr id="16417" name="Text Box 31"/>
              <p:cNvSpPr txBox="1">
                <a:spLocks noChangeArrowheads="1"/>
              </p:cNvSpPr>
              <p:nvPr/>
            </p:nvSpPr>
            <p:spPr bwMode="auto">
              <a:xfrm>
                <a:off x="4428" y="1422"/>
                <a:ext cx="294"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300">
                    <a:cs typeface="Arial" charset="0"/>
                  </a:rPr>
                  <a:t>1</a:t>
                </a:r>
              </a:p>
            </p:txBody>
          </p:sp>
          <p:sp>
            <p:nvSpPr>
              <p:cNvPr id="16418" name="Text Box 32"/>
              <p:cNvSpPr txBox="1">
                <a:spLocks noChangeArrowheads="1"/>
              </p:cNvSpPr>
              <p:nvPr/>
            </p:nvSpPr>
            <p:spPr bwMode="auto">
              <a:xfrm>
                <a:off x="4428" y="1908"/>
                <a:ext cx="618"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300">
                    <a:cs typeface="Arial" charset="0"/>
                  </a:rPr>
                  <a:t>1.33</a:t>
                </a:r>
              </a:p>
            </p:txBody>
          </p:sp>
          <p:sp>
            <p:nvSpPr>
              <p:cNvPr id="16419" name="Text Box 33"/>
              <p:cNvSpPr txBox="1">
                <a:spLocks noChangeArrowheads="1"/>
              </p:cNvSpPr>
              <p:nvPr/>
            </p:nvSpPr>
            <p:spPr bwMode="auto">
              <a:xfrm>
                <a:off x="4428" y="2394"/>
                <a:ext cx="294"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300">
                    <a:cs typeface="Arial" charset="0"/>
                  </a:rPr>
                  <a:t>2</a:t>
                </a:r>
              </a:p>
            </p:txBody>
          </p:sp>
          <p:sp>
            <p:nvSpPr>
              <p:cNvPr id="16420" name="Text Box 34"/>
              <p:cNvSpPr txBox="1">
                <a:spLocks noChangeArrowheads="1"/>
              </p:cNvSpPr>
              <p:nvPr/>
            </p:nvSpPr>
            <p:spPr bwMode="auto">
              <a:xfrm>
                <a:off x="4428" y="2877"/>
                <a:ext cx="294"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300">
                    <a:cs typeface="Arial" charset="0"/>
                  </a:rPr>
                  <a:t>4</a:t>
                </a:r>
              </a:p>
            </p:txBody>
          </p:sp>
        </p:grpSp>
      </p:grpSp>
      <p:sp>
        <p:nvSpPr>
          <p:cNvPr id="16390" name="Rectangle 7"/>
          <p:cNvSpPr>
            <a:spLocks noGrp="1" noChangeArrowheads="1"/>
          </p:cNvSpPr>
          <p:nvPr>
            <p:ph type="title" idx="4294967295"/>
          </p:nvPr>
        </p:nvSpPr>
        <p:spPr>
          <a:xfrm>
            <a:off x="0" y="119063"/>
            <a:ext cx="9144000" cy="649287"/>
          </a:xfrm>
        </p:spPr>
        <p:txBody>
          <a:bodyPr>
            <a:normAutofit/>
          </a:bodyPr>
          <a:lstStyle/>
          <a:p>
            <a:pPr algn="ctr" eaLnBrk="1" hangingPunct="1"/>
            <a:r>
              <a:rPr lang="en-US" sz="3300" dirty="0" smtClean="0"/>
              <a:t>The Money Supply-Demand Diagram</a:t>
            </a:r>
          </a:p>
        </p:txBody>
      </p:sp>
      <p:grpSp>
        <p:nvGrpSpPr>
          <p:cNvPr id="16391" name="Group 50"/>
          <p:cNvGrpSpPr>
            <a:grpSpLocks/>
          </p:cNvGrpSpPr>
          <p:nvPr/>
        </p:nvGrpSpPr>
        <p:grpSpPr bwMode="auto">
          <a:xfrm>
            <a:off x="2468563" y="1800225"/>
            <a:ext cx="4113212" cy="3463925"/>
            <a:chOff x="1555" y="1134"/>
            <a:chExt cx="2591" cy="2182"/>
          </a:xfrm>
        </p:grpSpPr>
        <p:sp>
          <p:nvSpPr>
            <p:cNvPr id="16404" name="Arc 41"/>
            <p:cNvSpPr>
              <a:spLocks/>
            </p:cNvSpPr>
            <p:nvPr/>
          </p:nvSpPr>
          <p:spPr bwMode="auto">
            <a:xfrm flipH="1" flipV="1">
              <a:off x="1555" y="1134"/>
              <a:ext cx="2578" cy="2033"/>
            </a:xfrm>
            <a:custGeom>
              <a:avLst/>
              <a:gdLst>
                <a:gd name="T0" fmla="*/ 0 w 21330"/>
                <a:gd name="T1" fmla="*/ 0 h 21295"/>
                <a:gd name="T2" fmla="*/ 0 w 21330"/>
                <a:gd name="T3" fmla="*/ 0 h 21295"/>
                <a:gd name="T4" fmla="*/ 0 w 21330"/>
                <a:gd name="T5" fmla="*/ 0 h 21295"/>
                <a:gd name="T6" fmla="*/ 0 60000 65536"/>
                <a:gd name="T7" fmla="*/ 0 60000 65536"/>
                <a:gd name="T8" fmla="*/ 0 60000 65536"/>
                <a:gd name="T9" fmla="*/ 0 w 21330"/>
                <a:gd name="T10" fmla="*/ 0 h 21295"/>
                <a:gd name="T11" fmla="*/ 21330 w 21330"/>
                <a:gd name="T12" fmla="*/ 21295 h 21295"/>
              </a:gdLst>
              <a:ahLst/>
              <a:cxnLst>
                <a:cxn ang="T6">
                  <a:pos x="T0" y="T1"/>
                </a:cxn>
                <a:cxn ang="T7">
                  <a:pos x="T2" y="T3"/>
                </a:cxn>
                <a:cxn ang="T8">
                  <a:pos x="T4" y="T5"/>
                </a:cxn>
              </a:cxnLst>
              <a:rect l="T9" t="T10" r="T11" b="T12"/>
              <a:pathLst>
                <a:path w="21330" h="21295" fill="none" extrusionOk="0">
                  <a:moveTo>
                    <a:pt x="3617" y="0"/>
                  </a:moveTo>
                  <a:cubicBezTo>
                    <a:pt x="12747" y="1551"/>
                    <a:pt x="19871" y="8748"/>
                    <a:pt x="21330" y="17892"/>
                  </a:cubicBezTo>
                </a:path>
                <a:path w="21330" h="21295" stroke="0" extrusionOk="0">
                  <a:moveTo>
                    <a:pt x="3617" y="0"/>
                  </a:moveTo>
                  <a:cubicBezTo>
                    <a:pt x="12747" y="1551"/>
                    <a:pt x="19871" y="8748"/>
                    <a:pt x="21330" y="17892"/>
                  </a:cubicBezTo>
                  <a:lnTo>
                    <a:pt x="0" y="21295"/>
                  </a:lnTo>
                  <a:lnTo>
                    <a:pt x="3617" y="0"/>
                  </a:lnTo>
                  <a:close/>
                </a:path>
              </a:pathLst>
            </a:custGeom>
            <a:noFill/>
            <a:ln w="38100">
              <a:solidFill>
                <a:srgbClr val="003366"/>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6405" name="Text Box 42"/>
            <p:cNvSpPr txBox="1">
              <a:spLocks noChangeArrowheads="1"/>
            </p:cNvSpPr>
            <p:nvPr/>
          </p:nvSpPr>
          <p:spPr bwMode="auto">
            <a:xfrm>
              <a:off x="3618" y="3048"/>
              <a:ext cx="528"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95000"/>
                </a:lnSpc>
                <a:spcBef>
                  <a:spcPct val="50000"/>
                </a:spcBef>
              </a:pPr>
              <a:r>
                <a:rPr lang="en-US" sz="2300" i="1">
                  <a:cs typeface="Arial" charset="0"/>
                </a:rPr>
                <a:t>MD</a:t>
              </a:r>
              <a:r>
                <a:rPr lang="en-US" sz="2300" baseline="-25000">
                  <a:cs typeface="Arial" charset="0"/>
                </a:rPr>
                <a:t>1</a:t>
              </a:r>
              <a:endParaRPr lang="en-US" sz="2300" b="1" i="1" baseline="-25000">
                <a:cs typeface="Arial" charset="0"/>
              </a:endParaRPr>
            </a:p>
          </p:txBody>
        </p:sp>
      </p:grpSp>
      <p:sp>
        <p:nvSpPr>
          <p:cNvPr id="72755" name="Text Box 51"/>
          <p:cNvSpPr txBox="1">
            <a:spLocks noChangeArrowheads="1"/>
          </p:cNvSpPr>
          <p:nvPr/>
        </p:nvSpPr>
        <p:spPr bwMode="auto">
          <a:xfrm>
            <a:off x="3956050" y="1089025"/>
            <a:ext cx="2809875" cy="1552575"/>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i="1" dirty="0">
                <a:cs typeface="Arial" charset="0"/>
              </a:rPr>
              <a:t>P</a:t>
            </a:r>
            <a:r>
              <a:rPr lang="en-US" sz="2400" dirty="0">
                <a:cs typeface="Arial" charset="0"/>
              </a:rPr>
              <a:t> adjusts to equate quantity of money demanded with money supply.</a:t>
            </a:r>
          </a:p>
        </p:txBody>
      </p:sp>
      <p:grpSp>
        <p:nvGrpSpPr>
          <p:cNvPr id="10" name="Group 58"/>
          <p:cNvGrpSpPr>
            <a:grpSpLocks/>
          </p:cNvGrpSpPr>
          <p:nvPr/>
        </p:nvGrpSpPr>
        <p:grpSpPr bwMode="auto">
          <a:xfrm>
            <a:off x="7335838" y="3446463"/>
            <a:ext cx="1390650" cy="1135062"/>
            <a:chOff x="4621" y="2171"/>
            <a:chExt cx="876" cy="715"/>
          </a:xfrm>
        </p:grpSpPr>
        <p:sp>
          <p:nvSpPr>
            <p:cNvPr id="16402" name="Line 54"/>
            <p:cNvSpPr>
              <a:spLocks noChangeShapeType="1"/>
            </p:cNvSpPr>
            <p:nvPr/>
          </p:nvSpPr>
          <p:spPr bwMode="auto">
            <a:xfrm flipH="1">
              <a:off x="4621" y="2535"/>
              <a:ext cx="419" cy="0"/>
            </a:xfrm>
            <a:prstGeom prst="line">
              <a:avLst/>
            </a:prstGeom>
            <a:noFill/>
            <a:ln w="31750">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16403" name="Text Box 52"/>
            <p:cNvSpPr txBox="1">
              <a:spLocks noChangeArrowheads="1"/>
            </p:cNvSpPr>
            <p:nvPr/>
          </p:nvSpPr>
          <p:spPr bwMode="auto">
            <a:xfrm>
              <a:off x="4870" y="2171"/>
              <a:ext cx="627" cy="71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5000"/>
                </a:lnSpc>
                <a:spcBef>
                  <a:spcPct val="50000"/>
                </a:spcBef>
              </a:pPr>
              <a:r>
                <a:rPr lang="en-US" sz="2400">
                  <a:cs typeface="Arial" charset="0"/>
                </a:rPr>
                <a:t>eq’m </a:t>
              </a:r>
              <a:br>
                <a:rPr lang="en-US" sz="2400">
                  <a:cs typeface="Arial" charset="0"/>
                </a:rPr>
              </a:br>
              <a:r>
                <a:rPr lang="en-US" sz="2400">
                  <a:cs typeface="Arial" charset="0"/>
                </a:rPr>
                <a:t>price </a:t>
              </a:r>
              <a:br>
                <a:rPr lang="en-US" sz="2400">
                  <a:cs typeface="Arial" charset="0"/>
                </a:rPr>
              </a:br>
              <a:r>
                <a:rPr lang="en-US" sz="2400">
                  <a:cs typeface="Arial" charset="0"/>
                </a:rPr>
                <a:t>level</a:t>
              </a:r>
            </a:p>
          </p:txBody>
        </p:sp>
      </p:grpSp>
      <p:grpSp>
        <p:nvGrpSpPr>
          <p:cNvPr id="11" name="Group 59"/>
          <p:cNvGrpSpPr>
            <a:grpSpLocks/>
          </p:cNvGrpSpPr>
          <p:nvPr/>
        </p:nvGrpSpPr>
        <p:grpSpPr bwMode="auto">
          <a:xfrm>
            <a:off x="349250" y="3341688"/>
            <a:ext cx="1387475" cy="1406525"/>
            <a:chOff x="220" y="2105"/>
            <a:chExt cx="874" cy="886"/>
          </a:xfrm>
        </p:grpSpPr>
        <p:sp>
          <p:nvSpPr>
            <p:cNvPr id="16400" name="Line 57"/>
            <p:cNvSpPr>
              <a:spLocks noChangeShapeType="1"/>
            </p:cNvSpPr>
            <p:nvPr/>
          </p:nvSpPr>
          <p:spPr bwMode="auto">
            <a:xfrm rot="10800000" flipH="1">
              <a:off x="675" y="2549"/>
              <a:ext cx="419" cy="0"/>
            </a:xfrm>
            <a:prstGeom prst="line">
              <a:avLst/>
            </a:prstGeom>
            <a:noFill/>
            <a:ln w="34925">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16401" name="Text Box 56"/>
            <p:cNvSpPr txBox="1">
              <a:spLocks noChangeArrowheads="1"/>
            </p:cNvSpPr>
            <p:nvPr/>
          </p:nvSpPr>
          <p:spPr bwMode="auto">
            <a:xfrm>
              <a:off x="220" y="2105"/>
              <a:ext cx="701" cy="886"/>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90000"/>
                </a:lnSpc>
                <a:spcBef>
                  <a:spcPct val="50000"/>
                </a:spcBef>
              </a:pPr>
              <a:r>
                <a:rPr lang="en-US" sz="2400">
                  <a:cs typeface="Arial" charset="0"/>
                </a:rPr>
                <a:t>eq’m </a:t>
              </a:r>
              <a:br>
                <a:rPr lang="en-US" sz="2400">
                  <a:cs typeface="Arial" charset="0"/>
                </a:rPr>
              </a:br>
              <a:r>
                <a:rPr lang="en-US" sz="2400">
                  <a:cs typeface="Arial" charset="0"/>
                </a:rPr>
                <a:t>value </a:t>
              </a:r>
              <a:br>
                <a:rPr lang="en-US" sz="2400">
                  <a:cs typeface="Arial" charset="0"/>
                </a:rPr>
              </a:br>
              <a:r>
                <a:rPr lang="en-US" sz="2400">
                  <a:cs typeface="Arial" charset="0"/>
                </a:rPr>
                <a:t>of money</a:t>
              </a:r>
            </a:p>
          </p:txBody>
        </p:sp>
      </p:grpSp>
      <p:grpSp>
        <p:nvGrpSpPr>
          <p:cNvPr id="12" name="Group 61"/>
          <p:cNvGrpSpPr>
            <a:grpSpLocks/>
          </p:cNvGrpSpPr>
          <p:nvPr/>
        </p:nvGrpSpPr>
        <p:grpSpPr bwMode="auto">
          <a:xfrm>
            <a:off x="2189163" y="3573463"/>
            <a:ext cx="4800600" cy="522287"/>
            <a:chOff x="1379" y="2251"/>
            <a:chExt cx="3024" cy="329"/>
          </a:xfrm>
        </p:grpSpPr>
        <p:sp>
          <p:nvSpPr>
            <p:cNvPr id="16397" name="Text Box 60"/>
            <p:cNvSpPr txBox="1">
              <a:spLocks noChangeArrowheads="1"/>
            </p:cNvSpPr>
            <p:nvPr/>
          </p:nvSpPr>
          <p:spPr bwMode="auto">
            <a:xfrm>
              <a:off x="2237" y="2251"/>
              <a:ext cx="25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a:cs typeface="Arial" charset="0"/>
                </a:rPr>
                <a:t>A</a:t>
              </a:r>
            </a:p>
          </p:txBody>
        </p:sp>
        <p:sp>
          <p:nvSpPr>
            <p:cNvPr id="16398" name="Line 4"/>
            <p:cNvSpPr>
              <a:spLocks noChangeShapeType="1"/>
            </p:cNvSpPr>
            <p:nvPr/>
          </p:nvSpPr>
          <p:spPr bwMode="auto">
            <a:xfrm>
              <a:off x="1379" y="2538"/>
              <a:ext cx="3024" cy="0"/>
            </a:xfrm>
            <a:prstGeom prst="line">
              <a:avLst/>
            </a:prstGeom>
            <a:noFill/>
            <a:ln w="9525">
              <a:solidFill>
                <a:srgbClr val="0000FF"/>
              </a:solidFill>
              <a:prstDash val="lgDash"/>
              <a:round/>
              <a:headEnd/>
              <a:tailEnd/>
            </a:ln>
            <a:extLst>
              <a:ext uri="{909E8E84-426E-40DD-AFC4-6F175D3DCCD1}">
                <a14:hiddenFill xmlns:a14="http://schemas.microsoft.com/office/drawing/2010/main">
                  <a:noFill/>
                </a14:hiddenFill>
              </a:ext>
            </a:extLst>
          </p:spPr>
          <p:txBody>
            <a:bodyPr/>
            <a:lstStyle/>
            <a:p>
              <a:endParaRPr lang="en-US"/>
            </a:p>
          </p:txBody>
        </p:sp>
        <p:sp>
          <p:nvSpPr>
            <p:cNvPr id="16399" name="Oval 43"/>
            <p:cNvSpPr>
              <a:spLocks noChangeArrowheads="1"/>
            </p:cNvSpPr>
            <p:nvPr/>
          </p:nvSpPr>
          <p:spPr bwMode="auto">
            <a:xfrm>
              <a:off x="2177" y="2493"/>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p>
              <a:endParaRPr lang="en-US" b="1">
                <a:cs typeface="Arial" charset="0"/>
              </a:endParaRPr>
            </a:p>
          </p:txBody>
        </p:sp>
      </p:grpSp>
      <p:sp>
        <p:nvSpPr>
          <p:cNvPr id="16396"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14114603"/>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2755"/>
                                        </p:tgtEl>
                                        <p:attrNameLst>
                                          <p:attrName>style.visibility</p:attrName>
                                        </p:attrNameLst>
                                      </p:cBhvr>
                                      <p:to>
                                        <p:strVal val="visible"/>
                                      </p:to>
                                    </p:set>
                                    <p:animEffect transition="in" filter="fade">
                                      <p:cBhvr>
                                        <p:cTn id="7" dur="500"/>
                                        <p:tgtEl>
                                          <p:spTgt spid="72755"/>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left)">
                                      <p:cBhvr>
                                        <p:cTn id="11" dur="500"/>
                                        <p:tgtEl>
                                          <p:spTgt spid="11"/>
                                        </p:tgtEl>
                                      </p:cBhvr>
                                    </p:animEffect>
                                  </p:childTnLst>
                                </p:cTn>
                              </p:par>
                            </p:childTnLst>
                          </p:cTn>
                        </p:par>
                        <p:par>
                          <p:cTn id="12" fill="hold" nodeType="afterGroup">
                            <p:stCondLst>
                              <p:cond delay="1000"/>
                            </p:stCondLst>
                            <p:childTnLst>
                              <p:par>
                                <p:cTn id="13" presetID="22" presetClass="entr" presetSubtype="8" fill="hold"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wipe(left)">
                                      <p:cBhvr>
                                        <p:cTn id="15" dur="500"/>
                                        <p:tgtEl>
                                          <p:spTgt spid="12"/>
                                        </p:tgtEl>
                                      </p:cBhvr>
                                    </p:animEffect>
                                  </p:childTnLst>
                                </p:cTn>
                              </p:par>
                            </p:childTnLst>
                          </p:cTn>
                        </p:par>
                        <p:par>
                          <p:cTn id="16" fill="hold" nodeType="afterGroup">
                            <p:stCondLst>
                              <p:cond delay="1500"/>
                            </p:stCondLst>
                            <p:childTnLst>
                              <p:par>
                                <p:cTn id="17" presetID="22" presetClass="entr" presetSubtype="8" fill="hold"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left)">
                                      <p:cBhvr>
                                        <p:cTn id="1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5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2" name="Group 41"/>
          <p:cNvGrpSpPr>
            <a:grpSpLocks/>
          </p:cNvGrpSpPr>
          <p:nvPr/>
        </p:nvGrpSpPr>
        <p:grpSpPr bwMode="auto">
          <a:xfrm>
            <a:off x="2989263" y="1400175"/>
            <a:ext cx="1071562" cy="4638675"/>
            <a:chOff x="1883" y="882"/>
            <a:chExt cx="675" cy="2922"/>
          </a:xfrm>
        </p:grpSpPr>
        <p:grpSp>
          <p:nvGrpSpPr>
            <p:cNvPr id="17468" name="Group 42"/>
            <p:cNvGrpSpPr>
              <a:grpSpLocks/>
            </p:cNvGrpSpPr>
            <p:nvPr/>
          </p:nvGrpSpPr>
          <p:grpSpPr bwMode="auto">
            <a:xfrm>
              <a:off x="1986" y="882"/>
              <a:ext cx="468" cy="2604"/>
              <a:chOff x="1986" y="882"/>
              <a:chExt cx="468" cy="2604"/>
            </a:xfrm>
          </p:grpSpPr>
          <p:sp>
            <p:nvSpPr>
              <p:cNvPr id="17470" name="Line 43"/>
              <p:cNvSpPr>
                <a:spLocks noChangeShapeType="1"/>
              </p:cNvSpPr>
              <p:nvPr/>
            </p:nvSpPr>
            <p:spPr bwMode="auto">
              <a:xfrm flipV="1">
                <a:off x="2220" y="1128"/>
                <a:ext cx="0" cy="2358"/>
              </a:xfrm>
              <a:prstGeom prst="line">
                <a:avLst/>
              </a:prstGeom>
              <a:noFill/>
              <a:ln w="38100">
                <a:solidFill>
                  <a:srgbClr val="003366"/>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71" name="Text Box 44"/>
              <p:cNvSpPr txBox="1">
                <a:spLocks noChangeArrowheads="1"/>
              </p:cNvSpPr>
              <p:nvPr/>
            </p:nvSpPr>
            <p:spPr bwMode="auto">
              <a:xfrm>
                <a:off x="1986" y="882"/>
                <a:ext cx="468"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95000"/>
                  </a:lnSpc>
                  <a:spcBef>
                    <a:spcPct val="50000"/>
                  </a:spcBef>
                </a:pPr>
                <a:r>
                  <a:rPr lang="en-US" sz="2300" i="1">
                    <a:cs typeface="Arial" charset="0"/>
                  </a:rPr>
                  <a:t>MS</a:t>
                </a:r>
                <a:r>
                  <a:rPr lang="en-US" sz="2300" baseline="-25000">
                    <a:cs typeface="Arial" charset="0"/>
                  </a:rPr>
                  <a:t>1</a:t>
                </a:r>
                <a:endParaRPr lang="en-US" sz="2300" b="1" i="1" baseline="-25000">
                  <a:cs typeface="Arial" charset="0"/>
                </a:endParaRPr>
              </a:p>
            </p:txBody>
          </p:sp>
        </p:grpSp>
        <p:sp>
          <p:nvSpPr>
            <p:cNvPr id="17469" name="Text Box 45"/>
            <p:cNvSpPr txBox="1">
              <a:spLocks noChangeArrowheads="1"/>
            </p:cNvSpPr>
            <p:nvPr/>
          </p:nvSpPr>
          <p:spPr bwMode="auto">
            <a:xfrm>
              <a:off x="1883" y="3516"/>
              <a:ext cx="67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400">
                  <a:cs typeface="Arial" charset="0"/>
                </a:rPr>
                <a:t>$1000</a:t>
              </a:r>
            </a:p>
          </p:txBody>
        </p:sp>
      </p:grpSp>
      <p:sp>
        <p:nvSpPr>
          <p:cNvPr id="17413" name="Line 4"/>
          <p:cNvSpPr>
            <a:spLocks noChangeShapeType="1"/>
          </p:cNvSpPr>
          <p:nvPr/>
        </p:nvSpPr>
        <p:spPr bwMode="auto">
          <a:xfrm>
            <a:off x="2189163" y="4029075"/>
            <a:ext cx="4800600" cy="0"/>
          </a:xfrm>
          <a:prstGeom prst="line">
            <a:avLst/>
          </a:prstGeom>
          <a:noFill/>
          <a:ln w="9525">
            <a:solidFill>
              <a:srgbClr val="969696"/>
            </a:solidFill>
            <a:prstDash val="lgDash"/>
            <a:round/>
            <a:headEnd/>
            <a:tailEnd/>
          </a:ln>
          <a:extLst>
            <a:ext uri="{909E8E84-426E-40DD-AFC4-6F175D3DCCD1}">
              <a14:hiddenFill xmlns:a14="http://schemas.microsoft.com/office/drawing/2010/main">
                <a:noFill/>
              </a14:hiddenFill>
            </a:ext>
          </a:extLst>
        </p:spPr>
        <p:txBody>
          <a:bodyPr/>
          <a:lstStyle/>
          <a:p>
            <a:endParaRPr lang="en-US"/>
          </a:p>
        </p:txBody>
      </p:sp>
      <p:sp>
        <p:nvSpPr>
          <p:cNvPr id="17414" name="Rectangle 7"/>
          <p:cNvSpPr>
            <a:spLocks noGrp="1" noChangeArrowheads="1"/>
          </p:cNvSpPr>
          <p:nvPr>
            <p:ph type="title" idx="4294967295"/>
          </p:nvPr>
        </p:nvSpPr>
        <p:spPr>
          <a:xfrm>
            <a:off x="0" y="119063"/>
            <a:ext cx="9144000" cy="649287"/>
          </a:xfrm>
        </p:spPr>
        <p:txBody>
          <a:bodyPr>
            <a:normAutofit/>
          </a:bodyPr>
          <a:lstStyle/>
          <a:p>
            <a:pPr algn="ctr" eaLnBrk="1" hangingPunct="1"/>
            <a:r>
              <a:rPr lang="en-US" sz="3300" dirty="0" smtClean="0"/>
              <a:t>The Effects of a Monetary Injection</a:t>
            </a:r>
          </a:p>
        </p:txBody>
      </p:sp>
      <p:grpSp>
        <p:nvGrpSpPr>
          <p:cNvPr id="17415" name="Group 8"/>
          <p:cNvGrpSpPr>
            <a:grpSpLocks/>
          </p:cNvGrpSpPr>
          <p:nvPr/>
        </p:nvGrpSpPr>
        <p:grpSpPr bwMode="auto">
          <a:xfrm>
            <a:off x="352425" y="1133475"/>
            <a:ext cx="8486775" cy="5197475"/>
            <a:chOff x="222" y="714"/>
            <a:chExt cx="5346" cy="3274"/>
          </a:xfrm>
        </p:grpSpPr>
        <p:grpSp>
          <p:nvGrpSpPr>
            <p:cNvPr id="17442" name="Group 9"/>
            <p:cNvGrpSpPr>
              <a:grpSpLocks/>
            </p:cNvGrpSpPr>
            <p:nvPr/>
          </p:nvGrpSpPr>
          <p:grpSpPr bwMode="auto">
            <a:xfrm>
              <a:off x="1374" y="1569"/>
              <a:ext cx="86" cy="1453"/>
              <a:chOff x="1374" y="1563"/>
              <a:chExt cx="128" cy="1453"/>
            </a:xfrm>
          </p:grpSpPr>
          <p:sp>
            <p:nvSpPr>
              <p:cNvPr id="17464" name="Line 10"/>
              <p:cNvSpPr>
                <a:spLocks noChangeShapeType="1"/>
              </p:cNvSpPr>
              <p:nvPr/>
            </p:nvSpPr>
            <p:spPr bwMode="auto">
              <a:xfrm>
                <a:off x="1374" y="3016"/>
                <a:ext cx="12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65" name="Line 11"/>
              <p:cNvSpPr>
                <a:spLocks noChangeShapeType="1"/>
              </p:cNvSpPr>
              <p:nvPr/>
            </p:nvSpPr>
            <p:spPr bwMode="auto">
              <a:xfrm>
                <a:off x="1374" y="2051"/>
                <a:ext cx="12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66" name="Line 12"/>
              <p:cNvSpPr>
                <a:spLocks noChangeShapeType="1"/>
              </p:cNvSpPr>
              <p:nvPr/>
            </p:nvSpPr>
            <p:spPr bwMode="auto">
              <a:xfrm>
                <a:off x="1374" y="2532"/>
                <a:ext cx="12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67" name="Line 13"/>
              <p:cNvSpPr>
                <a:spLocks noChangeShapeType="1"/>
              </p:cNvSpPr>
              <p:nvPr/>
            </p:nvSpPr>
            <p:spPr bwMode="auto">
              <a:xfrm>
                <a:off x="1374" y="1563"/>
                <a:ext cx="12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7443" name="Group 14"/>
            <p:cNvGrpSpPr>
              <a:grpSpLocks/>
            </p:cNvGrpSpPr>
            <p:nvPr/>
          </p:nvGrpSpPr>
          <p:grpSpPr bwMode="auto">
            <a:xfrm>
              <a:off x="4320" y="1569"/>
              <a:ext cx="86" cy="1453"/>
              <a:chOff x="1374" y="1563"/>
              <a:chExt cx="128" cy="1453"/>
            </a:xfrm>
          </p:grpSpPr>
          <p:sp>
            <p:nvSpPr>
              <p:cNvPr id="17460" name="Line 15"/>
              <p:cNvSpPr>
                <a:spLocks noChangeShapeType="1"/>
              </p:cNvSpPr>
              <p:nvPr/>
            </p:nvSpPr>
            <p:spPr bwMode="auto">
              <a:xfrm>
                <a:off x="1374" y="3016"/>
                <a:ext cx="12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61" name="Line 16"/>
              <p:cNvSpPr>
                <a:spLocks noChangeShapeType="1"/>
              </p:cNvSpPr>
              <p:nvPr/>
            </p:nvSpPr>
            <p:spPr bwMode="auto">
              <a:xfrm>
                <a:off x="1374" y="2051"/>
                <a:ext cx="12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62" name="Line 17"/>
              <p:cNvSpPr>
                <a:spLocks noChangeShapeType="1"/>
              </p:cNvSpPr>
              <p:nvPr/>
            </p:nvSpPr>
            <p:spPr bwMode="auto">
              <a:xfrm>
                <a:off x="1374" y="2532"/>
                <a:ext cx="12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63" name="Line 18"/>
              <p:cNvSpPr>
                <a:spLocks noChangeShapeType="1"/>
              </p:cNvSpPr>
              <p:nvPr/>
            </p:nvSpPr>
            <p:spPr bwMode="auto">
              <a:xfrm>
                <a:off x="1374" y="1563"/>
                <a:ext cx="12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7444" name="Group 19"/>
            <p:cNvGrpSpPr>
              <a:grpSpLocks/>
            </p:cNvGrpSpPr>
            <p:nvPr/>
          </p:nvGrpSpPr>
          <p:grpSpPr bwMode="auto">
            <a:xfrm>
              <a:off x="222" y="714"/>
              <a:ext cx="5346" cy="3274"/>
              <a:chOff x="222" y="714"/>
              <a:chExt cx="5346" cy="3274"/>
            </a:xfrm>
          </p:grpSpPr>
          <p:grpSp>
            <p:nvGrpSpPr>
              <p:cNvPr id="17445" name="Group 20"/>
              <p:cNvGrpSpPr>
                <a:grpSpLocks/>
              </p:cNvGrpSpPr>
              <p:nvPr/>
            </p:nvGrpSpPr>
            <p:grpSpPr bwMode="auto">
              <a:xfrm>
                <a:off x="1374" y="881"/>
                <a:ext cx="3031" cy="2610"/>
                <a:chOff x="1973" y="2495"/>
                <a:chExt cx="1151" cy="999"/>
              </a:xfrm>
            </p:grpSpPr>
            <p:sp>
              <p:nvSpPr>
                <p:cNvPr id="17457" name="Line 21"/>
                <p:cNvSpPr>
                  <a:spLocks noChangeShapeType="1"/>
                </p:cNvSpPr>
                <p:nvPr/>
              </p:nvSpPr>
              <p:spPr bwMode="auto">
                <a:xfrm>
                  <a:off x="1976" y="3494"/>
                  <a:ext cx="114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58" name="Line 22"/>
                <p:cNvSpPr>
                  <a:spLocks noChangeShapeType="1"/>
                </p:cNvSpPr>
                <p:nvPr/>
              </p:nvSpPr>
              <p:spPr bwMode="auto">
                <a:xfrm flipV="1">
                  <a:off x="1973" y="2496"/>
                  <a:ext cx="0" cy="99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59" name="Line 23"/>
                <p:cNvSpPr>
                  <a:spLocks noChangeShapeType="1"/>
                </p:cNvSpPr>
                <p:nvPr/>
              </p:nvSpPr>
              <p:spPr bwMode="auto">
                <a:xfrm flipV="1">
                  <a:off x="3124" y="2495"/>
                  <a:ext cx="0" cy="99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7446" name="Text Box 24"/>
              <p:cNvSpPr txBox="1">
                <a:spLocks noChangeArrowheads="1"/>
              </p:cNvSpPr>
              <p:nvPr/>
            </p:nvSpPr>
            <p:spPr bwMode="auto">
              <a:xfrm>
                <a:off x="222" y="726"/>
                <a:ext cx="1140" cy="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lnSpc>
                    <a:spcPct val="95000"/>
                  </a:lnSpc>
                  <a:spcBef>
                    <a:spcPct val="50000"/>
                  </a:spcBef>
                </a:pPr>
                <a:r>
                  <a:rPr lang="en-US" sz="2300">
                    <a:cs typeface="Arial" charset="0"/>
                  </a:rPr>
                  <a:t>Value of Money, 1/</a:t>
                </a:r>
                <a:r>
                  <a:rPr lang="en-US" sz="2300" b="1" i="1">
                    <a:cs typeface="Arial" charset="0"/>
                  </a:rPr>
                  <a:t>P</a:t>
                </a:r>
              </a:p>
            </p:txBody>
          </p:sp>
          <p:sp>
            <p:nvSpPr>
              <p:cNvPr id="17447" name="Text Box 25"/>
              <p:cNvSpPr txBox="1">
                <a:spLocks noChangeArrowheads="1"/>
              </p:cNvSpPr>
              <p:nvPr/>
            </p:nvSpPr>
            <p:spPr bwMode="auto">
              <a:xfrm>
                <a:off x="4428" y="714"/>
                <a:ext cx="1140" cy="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5000"/>
                  </a:lnSpc>
                  <a:spcBef>
                    <a:spcPct val="50000"/>
                  </a:spcBef>
                </a:pPr>
                <a:r>
                  <a:rPr lang="en-US" sz="2300">
                    <a:cs typeface="Arial" charset="0"/>
                  </a:rPr>
                  <a:t>Price </a:t>
                </a:r>
                <a:br>
                  <a:rPr lang="en-US" sz="2300">
                    <a:cs typeface="Arial" charset="0"/>
                  </a:rPr>
                </a:br>
                <a:r>
                  <a:rPr lang="en-US" sz="2300">
                    <a:cs typeface="Arial" charset="0"/>
                  </a:rPr>
                  <a:t>Level, </a:t>
                </a:r>
                <a:r>
                  <a:rPr lang="en-US" sz="2300" b="1" i="1">
                    <a:cs typeface="Arial" charset="0"/>
                  </a:rPr>
                  <a:t>P</a:t>
                </a:r>
              </a:p>
            </p:txBody>
          </p:sp>
          <p:sp>
            <p:nvSpPr>
              <p:cNvPr id="17448" name="Text Box 26"/>
              <p:cNvSpPr txBox="1">
                <a:spLocks noChangeArrowheads="1"/>
              </p:cNvSpPr>
              <p:nvPr/>
            </p:nvSpPr>
            <p:spPr bwMode="auto">
              <a:xfrm>
                <a:off x="3444" y="3510"/>
                <a:ext cx="1002" cy="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lnSpc>
                    <a:spcPct val="95000"/>
                  </a:lnSpc>
                  <a:spcBef>
                    <a:spcPct val="50000"/>
                  </a:spcBef>
                </a:pPr>
                <a:r>
                  <a:rPr lang="en-US" sz="2300">
                    <a:cs typeface="Arial" charset="0"/>
                  </a:rPr>
                  <a:t>Quantity of Money</a:t>
                </a:r>
                <a:endParaRPr lang="en-US" sz="2300" b="1" i="1">
                  <a:cs typeface="Arial" charset="0"/>
                </a:endParaRPr>
              </a:p>
            </p:txBody>
          </p:sp>
          <p:sp>
            <p:nvSpPr>
              <p:cNvPr id="17449" name="Text Box 27"/>
              <p:cNvSpPr txBox="1">
                <a:spLocks noChangeArrowheads="1"/>
              </p:cNvSpPr>
              <p:nvPr/>
            </p:nvSpPr>
            <p:spPr bwMode="auto">
              <a:xfrm>
                <a:off x="1038" y="1422"/>
                <a:ext cx="294"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300">
                    <a:cs typeface="Arial" charset="0"/>
                  </a:rPr>
                  <a:t>1</a:t>
                </a:r>
              </a:p>
            </p:txBody>
          </p:sp>
          <p:sp>
            <p:nvSpPr>
              <p:cNvPr id="17450" name="Text Box 28"/>
              <p:cNvSpPr txBox="1">
                <a:spLocks noChangeArrowheads="1"/>
              </p:cNvSpPr>
              <p:nvPr/>
            </p:nvSpPr>
            <p:spPr bwMode="auto">
              <a:xfrm>
                <a:off x="1050" y="1914"/>
                <a:ext cx="28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300">
                    <a:cs typeface="Arial" charset="0"/>
                  </a:rPr>
                  <a:t>¾</a:t>
                </a:r>
              </a:p>
            </p:txBody>
          </p:sp>
          <p:sp>
            <p:nvSpPr>
              <p:cNvPr id="17451" name="Text Box 29"/>
              <p:cNvSpPr txBox="1">
                <a:spLocks noChangeArrowheads="1"/>
              </p:cNvSpPr>
              <p:nvPr/>
            </p:nvSpPr>
            <p:spPr bwMode="auto">
              <a:xfrm>
                <a:off x="1050" y="2394"/>
                <a:ext cx="28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300">
                    <a:cs typeface="Arial" charset="0"/>
                  </a:rPr>
                  <a:t>½</a:t>
                </a:r>
              </a:p>
            </p:txBody>
          </p:sp>
          <p:sp>
            <p:nvSpPr>
              <p:cNvPr id="17452" name="Text Box 30"/>
              <p:cNvSpPr txBox="1">
                <a:spLocks noChangeArrowheads="1"/>
              </p:cNvSpPr>
              <p:nvPr/>
            </p:nvSpPr>
            <p:spPr bwMode="auto">
              <a:xfrm>
                <a:off x="1044" y="2874"/>
                <a:ext cx="28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300">
                    <a:cs typeface="Arial" charset="0"/>
                  </a:rPr>
                  <a:t>¼</a:t>
                </a:r>
              </a:p>
            </p:txBody>
          </p:sp>
          <p:sp>
            <p:nvSpPr>
              <p:cNvPr id="17453" name="Text Box 31"/>
              <p:cNvSpPr txBox="1">
                <a:spLocks noChangeArrowheads="1"/>
              </p:cNvSpPr>
              <p:nvPr/>
            </p:nvSpPr>
            <p:spPr bwMode="auto">
              <a:xfrm>
                <a:off x="4428" y="1422"/>
                <a:ext cx="294"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300">
                    <a:cs typeface="Arial" charset="0"/>
                  </a:rPr>
                  <a:t>1</a:t>
                </a:r>
              </a:p>
            </p:txBody>
          </p:sp>
          <p:sp>
            <p:nvSpPr>
              <p:cNvPr id="17454" name="Text Box 32"/>
              <p:cNvSpPr txBox="1">
                <a:spLocks noChangeArrowheads="1"/>
              </p:cNvSpPr>
              <p:nvPr/>
            </p:nvSpPr>
            <p:spPr bwMode="auto">
              <a:xfrm>
                <a:off x="4428" y="1908"/>
                <a:ext cx="618"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300">
                    <a:cs typeface="Arial" charset="0"/>
                  </a:rPr>
                  <a:t>1.33</a:t>
                </a:r>
              </a:p>
            </p:txBody>
          </p:sp>
          <p:sp>
            <p:nvSpPr>
              <p:cNvPr id="17455" name="Text Box 33"/>
              <p:cNvSpPr txBox="1">
                <a:spLocks noChangeArrowheads="1"/>
              </p:cNvSpPr>
              <p:nvPr/>
            </p:nvSpPr>
            <p:spPr bwMode="auto">
              <a:xfrm>
                <a:off x="4428" y="2394"/>
                <a:ext cx="294"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300">
                    <a:cs typeface="Arial" charset="0"/>
                  </a:rPr>
                  <a:t>2</a:t>
                </a:r>
              </a:p>
            </p:txBody>
          </p:sp>
          <p:sp>
            <p:nvSpPr>
              <p:cNvPr id="17456" name="Text Box 34"/>
              <p:cNvSpPr txBox="1">
                <a:spLocks noChangeArrowheads="1"/>
              </p:cNvSpPr>
              <p:nvPr/>
            </p:nvSpPr>
            <p:spPr bwMode="auto">
              <a:xfrm>
                <a:off x="4428" y="2877"/>
                <a:ext cx="294"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300">
                    <a:cs typeface="Arial" charset="0"/>
                  </a:rPr>
                  <a:t>4</a:t>
                </a:r>
              </a:p>
            </p:txBody>
          </p:sp>
        </p:grpSp>
      </p:grpSp>
      <p:grpSp>
        <p:nvGrpSpPr>
          <p:cNvPr id="17416" name="Group 35"/>
          <p:cNvGrpSpPr>
            <a:grpSpLocks/>
          </p:cNvGrpSpPr>
          <p:nvPr/>
        </p:nvGrpSpPr>
        <p:grpSpPr bwMode="auto">
          <a:xfrm>
            <a:off x="2468563" y="1800225"/>
            <a:ext cx="4113212" cy="3463925"/>
            <a:chOff x="1555" y="1134"/>
            <a:chExt cx="2591" cy="2182"/>
          </a:xfrm>
        </p:grpSpPr>
        <p:sp>
          <p:nvSpPr>
            <p:cNvPr id="17440" name="Arc 36"/>
            <p:cNvSpPr>
              <a:spLocks/>
            </p:cNvSpPr>
            <p:nvPr/>
          </p:nvSpPr>
          <p:spPr bwMode="auto">
            <a:xfrm flipH="1" flipV="1">
              <a:off x="1555" y="1134"/>
              <a:ext cx="2578" cy="2033"/>
            </a:xfrm>
            <a:custGeom>
              <a:avLst/>
              <a:gdLst>
                <a:gd name="T0" fmla="*/ 0 w 21330"/>
                <a:gd name="T1" fmla="*/ 0 h 21295"/>
                <a:gd name="T2" fmla="*/ 0 w 21330"/>
                <a:gd name="T3" fmla="*/ 0 h 21295"/>
                <a:gd name="T4" fmla="*/ 0 w 21330"/>
                <a:gd name="T5" fmla="*/ 0 h 21295"/>
                <a:gd name="T6" fmla="*/ 0 60000 65536"/>
                <a:gd name="T7" fmla="*/ 0 60000 65536"/>
                <a:gd name="T8" fmla="*/ 0 60000 65536"/>
                <a:gd name="T9" fmla="*/ 0 w 21330"/>
                <a:gd name="T10" fmla="*/ 0 h 21295"/>
                <a:gd name="T11" fmla="*/ 21330 w 21330"/>
                <a:gd name="T12" fmla="*/ 21295 h 21295"/>
              </a:gdLst>
              <a:ahLst/>
              <a:cxnLst>
                <a:cxn ang="T6">
                  <a:pos x="T0" y="T1"/>
                </a:cxn>
                <a:cxn ang="T7">
                  <a:pos x="T2" y="T3"/>
                </a:cxn>
                <a:cxn ang="T8">
                  <a:pos x="T4" y="T5"/>
                </a:cxn>
              </a:cxnLst>
              <a:rect l="T9" t="T10" r="T11" b="T12"/>
              <a:pathLst>
                <a:path w="21330" h="21295" fill="none" extrusionOk="0">
                  <a:moveTo>
                    <a:pt x="3617" y="0"/>
                  </a:moveTo>
                  <a:cubicBezTo>
                    <a:pt x="12747" y="1551"/>
                    <a:pt x="19871" y="8748"/>
                    <a:pt x="21330" y="17892"/>
                  </a:cubicBezTo>
                </a:path>
                <a:path w="21330" h="21295" stroke="0" extrusionOk="0">
                  <a:moveTo>
                    <a:pt x="3617" y="0"/>
                  </a:moveTo>
                  <a:cubicBezTo>
                    <a:pt x="12747" y="1551"/>
                    <a:pt x="19871" y="8748"/>
                    <a:pt x="21330" y="17892"/>
                  </a:cubicBezTo>
                  <a:lnTo>
                    <a:pt x="0" y="21295"/>
                  </a:lnTo>
                  <a:lnTo>
                    <a:pt x="3617" y="0"/>
                  </a:lnTo>
                  <a:close/>
                </a:path>
              </a:pathLst>
            </a:custGeom>
            <a:noFill/>
            <a:ln w="38100">
              <a:solidFill>
                <a:srgbClr val="003366"/>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7441" name="Text Box 37"/>
            <p:cNvSpPr txBox="1">
              <a:spLocks noChangeArrowheads="1"/>
            </p:cNvSpPr>
            <p:nvPr/>
          </p:nvSpPr>
          <p:spPr bwMode="auto">
            <a:xfrm>
              <a:off x="3618" y="3048"/>
              <a:ext cx="528"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95000"/>
                </a:lnSpc>
                <a:spcBef>
                  <a:spcPct val="50000"/>
                </a:spcBef>
              </a:pPr>
              <a:r>
                <a:rPr lang="en-US" sz="2300" i="1">
                  <a:cs typeface="Arial" charset="0"/>
                </a:rPr>
                <a:t>MD</a:t>
              </a:r>
              <a:r>
                <a:rPr lang="en-US" sz="2300" baseline="-25000">
                  <a:cs typeface="Arial" charset="0"/>
                </a:rPr>
                <a:t>1</a:t>
              </a:r>
              <a:endParaRPr lang="en-US" sz="2300" b="1" i="1" baseline="-25000">
                <a:cs typeface="Arial" charset="0"/>
              </a:endParaRPr>
            </a:p>
          </p:txBody>
        </p:sp>
      </p:grpSp>
      <p:sp>
        <p:nvSpPr>
          <p:cNvPr id="17417" name="Oval 38"/>
          <p:cNvSpPr>
            <a:spLocks noChangeArrowheads="1"/>
          </p:cNvSpPr>
          <p:nvPr/>
        </p:nvSpPr>
        <p:spPr bwMode="auto">
          <a:xfrm>
            <a:off x="3455988" y="3957638"/>
            <a:ext cx="139700" cy="138112"/>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p>
            <a:endParaRPr lang="en-US" b="1">
              <a:cs typeface="Arial" charset="0"/>
            </a:endParaRPr>
          </a:p>
        </p:txBody>
      </p:sp>
      <p:sp>
        <p:nvSpPr>
          <p:cNvPr id="74792" name="Line 40"/>
          <p:cNvSpPr>
            <a:spLocks noChangeShapeType="1"/>
          </p:cNvSpPr>
          <p:nvPr/>
        </p:nvSpPr>
        <p:spPr bwMode="auto">
          <a:xfrm>
            <a:off x="3571875" y="2257425"/>
            <a:ext cx="1285875" cy="0"/>
          </a:xfrm>
          <a:prstGeom prst="line">
            <a:avLst/>
          </a:prstGeom>
          <a:noFill/>
          <a:ln w="38100">
            <a:solidFill>
              <a:schemeClr val="bg1">
                <a:lumMod val="65000"/>
              </a:schemeClr>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grpSp>
        <p:nvGrpSpPr>
          <p:cNvPr id="10" name="Group 51"/>
          <p:cNvGrpSpPr>
            <a:grpSpLocks/>
          </p:cNvGrpSpPr>
          <p:nvPr/>
        </p:nvGrpSpPr>
        <p:grpSpPr bwMode="auto">
          <a:xfrm>
            <a:off x="7335838" y="4213225"/>
            <a:ext cx="1390650" cy="1135063"/>
            <a:chOff x="4621" y="2171"/>
            <a:chExt cx="876" cy="715"/>
          </a:xfrm>
        </p:grpSpPr>
        <p:sp>
          <p:nvSpPr>
            <p:cNvPr id="17438" name="Line 52"/>
            <p:cNvSpPr>
              <a:spLocks noChangeShapeType="1"/>
            </p:cNvSpPr>
            <p:nvPr/>
          </p:nvSpPr>
          <p:spPr bwMode="auto">
            <a:xfrm flipH="1">
              <a:off x="4621" y="2535"/>
              <a:ext cx="419" cy="0"/>
            </a:xfrm>
            <a:prstGeom prst="line">
              <a:avLst/>
            </a:prstGeom>
            <a:noFill/>
            <a:ln w="31750">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17439" name="Text Box 53"/>
            <p:cNvSpPr txBox="1">
              <a:spLocks noChangeArrowheads="1"/>
            </p:cNvSpPr>
            <p:nvPr/>
          </p:nvSpPr>
          <p:spPr bwMode="auto">
            <a:xfrm>
              <a:off x="4870" y="2171"/>
              <a:ext cx="627" cy="71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5000"/>
                </a:lnSpc>
                <a:spcBef>
                  <a:spcPct val="50000"/>
                </a:spcBef>
              </a:pPr>
              <a:r>
                <a:rPr lang="en-US" sz="2400">
                  <a:cs typeface="Arial" charset="0"/>
                </a:rPr>
                <a:t>eq’m </a:t>
              </a:r>
              <a:br>
                <a:rPr lang="en-US" sz="2400">
                  <a:cs typeface="Arial" charset="0"/>
                </a:rPr>
              </a:br>
              <a:r>
                <a:rPr lang="en-US" sz="2400">
                  <a:cs typeface="Arial" charset="0"/>
                </a:rPr>
                <a:t>price </a:t>
              </a:r>
              <a:br>
                <a:rPr lang="en-US" sz="2400">
                  <a:cs typeface="Arial" charset="0"/>
                </a:rPr>
              </a:br>
              <a:r>
                <a:rPr lang="en-US" sz="2400">
                  <a:cs typeface="Arial" charset="0"/>
                </a:rPr>
                <a:t>level</a:t>
              </a:r>
            </a:p>
          </p:txBody>
        </p:sp>
      </p:grpSp>
      <p:grpSp>
        <p:nvGrpSpPr>
          <p:cNvPr id="11" name="Group 54"/>
          <p:cNvGrpSpPr>
            <a:grpSpLocks/>
          </p:cNvGrpSpPr>
          <p:nvPr/>
        </p:nvGrpSpPr>
        <p:grpSpPr bwMode="auto">
          <a:xfrm>
            <a:off x="349250" y="4108450"/>
            <a:ext cx="1387475" cy="1406525"/>
            <a:chOff x="220" y="2105"/>
            <a:chExt cx="874" cy="886"/>
          </a:xfrm>
        </p:grpSpPr>
        <p:sp>
          <p:nvSpPr>
            <p:cNvPr id="17436" name="Line 55"/>
            <p:cNvSpPr>
              <a:spLocks noChangeShapeType="1"/>
            </p:cNvSpPr>
            <p:nvPr/>
          </p:nvSpPr>
          <p:spPr bwMode="auto">
            <a:xfrm rot="10800000" flipH="1">
              <a:off x="675" y="2549"/>
              <a:ext cx="419" cy="0"/>
            </a:xfrm>
            <a:prstGeom prst="line">
              <a:avLst/>
            </a:prstGeom>
            <a:noFill/>
            <a:ln w="34925">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17437" name="Text Box 56"/>
            <p:cNvSpPr txBox="1">
              <a:spLocks noChangeArrowheads="1"/>
            </p:cNvSpPr>
            <p:nvPr/>
          </p:nvSpPr>
          <p:spPr bwMode="auto">
            <a:xfrm>
              <a:off x="220" y="2105"/>
              <a:ext cx="701" cy="886"/>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90000"/>
                </a:lnSpc>
                <a:spcBef>
                  <a:spcPct val="50000"/>
                </a:spcBef>
              </a:pPr>
              <a:r>
                <a:rPr lang="en-US" sz="2400">
                  <a:cs typeface="Arial" charset="0"/>
                </a:rPr>
                <a:t>eq’m </a:t>
              </a:r>
              <a:br>
                <a:rPr lang="en-US" sz="2400">
                  <a:cs typeface="Arial" charset="0"/>
                </a:rPr>
              </a:br>
              <a:r>
                <a:rPr lang="en-US" sz="2400">
                  <a:cs typeface="Arial" charset="0"/>
                </a:rPr>
                <a:t>value </a:t>
              </a:r>
              <a:br>
                <a:rPr lang="en-US" sz="2400">
                  <a:cs typeface="Arial" charset="0"/>
                </a:rPr>
              </a:br>
              <a:r>
                <a:rPr lang="en-US" sz="2400">
                  <a:cs typeface="Arial" charset="0"/>
                </a:rPr>
                <a:t>of money</a:t>
              </a:r>
            </a:p>
          </p:txBody>
        </p:sp>
      </p:grpSp>
      <p:sp>
        <p:nvSpPr>
          <p:cNvPr id="17421" name="Text Box 58"/>
          <p:cNvSpPr txBox="1">
            <a:spLocks noChangeArrowheads="1"/>
          </p:cNvSpPr>
          <p:nvPr/>
        </p:nvSpPr>
        <p:spPr bwMode="auto">
          <a:xfrm>
            <a:off x="3551238" y="3573463"/>
            <a:ext cx="4032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a:cs typeface="Arial" charset="0"/>
              </a:rPr>
              <a:t>A</a:t>
            </a:r>
          </a:p>
        </p:txBody>
      </p:sp>
      <p:grpSp>
        <p:nvGrpSpPr>
          <p:cNvPr id="12" name="Group 46"/>
          <p:cNvGrpSpPr>
            <a:grpSpLocks/>
          </p:cNvGrpSpPr>
          <p:nvPr/>
        </p:nvGrpSpPr>
        <p:grpSpPr bwMode="auto">
          <a:xfrm>
            <a:off x="4348163" y="1400175"/>
            <a:ext cx="1071562" cy="4638675"/>
            <a:chOff x="2739" y="882"/>
            <a:chExt cx="675" cy="2922"/>
          </a:xfrm>
        </p:grpSpPr>
        <p:grpSp>
          <p:nvGrpSpPr>
            <p:cNvPr id="17432" name="Group 47"/>
            <p:cNvGrpSpPr>
              <a:grpSpLocks/>
            </p:cNvGrpSpPr>
            <p:nvPr/>
          </p:nvGrpSpPr>
          <p:grpSpPr bwMode="auto">
            <a:xfrm>
              <a:off x="2842" y="882"/>
              <a:ext cx="468" cy="2604"/>
              <a:chOff x="2842" y="882"/>
              <a:chExt cx="468" cy="2604"/>
            </a:xfrm>
          </p:grpSpPr>
          <p:sp>
            <p:nvSpPr>
              <p:cNvPr id="17434" name="Line 48"/>
              <p:cNvSpPr>
                <a:spLocks noChangeShapeType="1"/>
              </p:cNvSpPr>
              <p:nvPr/>
            </p:nvSpPr>
            <p:spPr bwMode="auto">
              <a:xfrm flipV="1">
                <a:off x="3076" y="1128"/>
                <a:ext cx="0" cy="2358"/>
              </a:xfrm>
              <a:prstGeom prst="line">
                <a:avLst/>
              </a:prstGeom>
              <a:noFill/>
              <a:ln w="38100">
                <a:solidFill>
                  <a:srgbClr val="A5002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5" name="Text Box 49"/>
              <p:cNvSpPr txBox="1">
                <a:spLocks noChangeArrowheads="1"/>
              </p:cNvSpPr>
              <p:nvPr/>
            </p:nvSpPr>
            <p:spPr bwMode="auto">
              <a:xfrm>
                <a:off x="2842" y="882"/>
                <a:ext cx="468"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95000"/>
                  </a:lnSpc>
                  <a:spcBef>
                    <a:spcPct val="50000"/>
                  </a:spcBef>
                </a:pPr>
                <a:r>
                  <a:rPr lang="en-US" sz="2300" i="1">
                    <a:cs typeface="Arial" charset="0"/>
                  </a:rPr>
                  <a:t>MS</a:t>
                </a:r>
                <a:r>
                  <a:rPr lang="en-US" sz="2300" baseline="-25000">
                    <a:cs typeface="Arial" charset="0"/>
                  </a:rPr>
                  <a:t>2</a:t>
                </a:r>
                <a:endParaRPr lang="en-US" sz="2300" b="1" i="1" baseline="-25000">
                  <a:cs typeface="Arial" charset="0"/>
                </a:endParaRPr>
              </a:p>
            </p:txBody>
          </p:sp>
        </p:grpSp>
        <p:sp>
          <p:nvSpPr>
            <p:cNvPr id="17433" name="Text Box 50"/>
            <p:cNvSpPr txBox="1">
              <a:spLocks noChangeArrowheads="1"/>
            </p:cNvSpPr>
            <p:nvPr/>
          </p:nvSpPr>
          <p:spPr bwMode="auto">
            <a:xfrm>
              <a:off x="2739" y="3516"/>
              <a:ext cx="67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400">
                  <a:cs typeface="Arial" charset="0"/>
                </a:rPr>
                <a:t>$2000</a:t>
              </a:r>
            </a:p>
          </p:txBody>
        </p:sp>
      </p:grpSp>
      <p:grpSp>
        <p:nvGrpSpPr>
          <p:cNvPr id="14" name="Group 61"/>
          <p:cNvGrpSpPr>
            <a:grpSpLocks/>
          </p:cNvGrpSpPr>
          <p:nvPr/>
        </p:nvGrpSpPr>
        <p:grpSpPr bwMode="auto">
          <a:xfrm>
            <a:off x="2190750" y="4340225"/>
            <a:ext cx="4800600" cy="522288"/>
            <a:chOff x="1380" y="2734"/>
            <a:chExt cx="3024" cy="329"/>
          </a:xfrm>
        </p:grpSpPr>
        <p:sp>
          <p:nvSpPr>
            <p:cNvPr id="17429" name="Text Box 59"/>
            <p:cNvSpPr txBox="1">
              <a:spLocks noChangeArrowheads="1"/>
            </p:cNvSpPr>
            <p:nvPr/>
          </p:nvSpPr>
          <p:spPr bwMode="auto">
            <a:xfrm>
              <a:off x="3118" y="2734"/>
              <a:ext cx="25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a:cs typeface="Arial" charset="0"/>
                </a:rPr>
                <a:t>B</a:t>
              </a:r>
            </a:p>
          </p:txBody>
        </p:sp>
        <p:sp>
          <p:nvSpPr>
            <p:cNvPr id="17430" name="Line 3"/>
            <p:cNvSpPr>
              <a:spLocks noChangeShapeType="1"/>
            </p:cNvSpPr>
            <p:nvPr/>
          </p:nvSpPr>
          <p:spPr bwMode="auto">
            <a:xfrm>
              <a:off x="1380" y="3023"/>
              <a:ext cx="3024" cy="0"/>
            </a:xfrm>
            <a:prstGeom prst="line">
              <a:avLst/>
            </a:prstGeom>
            <a:noFill/>
            <a:ln w="9525">
              <a:solidFill>
                <a:srgbClr val="FF0000"/>
              </a:solidFill>
              <a:prstDash val="lgDash"/>
              <a:round/>
              <a:headEnd/>
              <a:tailEnd/>
            </a:ln>
            <a:extLst>
              <a:ext uri="{909E8E84-426E-40DD-AFC4-6F175D3DCCD1}">
                <a14:hiddenFill xmlns:a14="http://schemas.microsoft.com/office/drawing/2010/main">
                  <a:noFill/>
                </a14:hiddenFill>
              </a:ext>
            </a:extLst>
          </p:spPr>
          <p:txBody>
            <a:bodyPr/>
            <a:lstStyle/>
            <a:p>
              <a:endParaRPr lang="en-US"/>
            </a:p>
          </p:txBody>
        </p:sp>
        <p:sp>
          <p:nvSpPr>
            <p:cNvPr id="17431" name="Oval 39"/>
            <p:cNvSpPr>
              <a:spLocks noChangeArrowheads="1"/>
            </p:cNvSpPr>
            <p:nvPr/>
          </p:nvSpPr>
          <p:spPr bwMode="auto">
            <a:xfrm>
              <a:off x="3032" y="2976"/>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p>
              <a:endParaRPr lang="en-US" b="1">
                <a:cs typeface="Arial" charset="0"/>
              </a:endParaRPr>
            </a:p>
          </p:txBody>
        </p:sp>
      </p:grpSp>
      <p:sp>
        <p:nvSpPr>
          <p:cNvPr id="74815" name="Text Box 63"/>
          <p:cNvSpPr txBox="1">
            <a:spLocks noChangeArrowheads="1"/>
          </p:cNvSpPr>
          <p:nvPr/>
        </p:nvSpPr>
        <p:spPr bwMode="auto">
          <a:xfrm>
            <a:off x="5614988" y="2282825"/>
            <a:ext cx="2276475" cy="1196975"/>
          </a:xfrm>
          <a:prstGeom prst="rect">
            <a:avLst/>
          </a:prstGeom>
          <a:solidFill>
            <a:srgbClr val="CCFFCC"/>
          </a:solidFill>
          <a:ln w="9525">
            <a:solidFill>
              <a:schemeClr val="tx1"/>
            </a:solidFill>
            <a:miter lim="800000"/>
            <a:headEnd/>
            <a:tailEnd/>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a:cs typeface="Arial" charset="0"/>
              </a:rPr>
              <a:t>Then the value of money falls, </a:t>
            </a:r>
            <a:br>
              <a:rPr lang="en-US" sz="2400">
                <a:cs typeface="Arial" charset="0"/>
              </a:rPr>
            </a:br>
            <a:r>
              <a:rPr lang="en-US" sz="2400">
                <a:cs typeface="Arial" charset="0"/>
              </a:rPr>
              <a:t>and </a:t>
            </a:r>
            <a:r>
              <a:rPr lang="en-US" sz="2400" b="1" i="1">
                <a:cs typeface="Arial" charset="0"/>
              </a:rPr>
              <a:t>P</a:t>
            </a:r>
            <a:r>
              <a:rPr lang="en-US" sz="2400">
                <a:cs typeface="Arial" charset="0"/>
              </a:rPr>
              <a:t> rises. </a:t>
            </a:r>
          </a:p>
        </p:txBody>
      </p:sp>
      <p:sp>
        <p:nvSpPr>
          <p:cNvPr id="74814" name="Text Box 62"/>
          <p:cNvSpPr txBox="1">
            <a:spLocks noChangeArrowheads="1"/>
          </p:cNvSpPr>
          <p:nvPr/>
        </p:nvSpPr>
        <p:spPr bwMode="auto">
          <a:xfrm>
            <a:off x="355600" y="2254250"/>
            <a:ext cx="2608263" cy="1196975"/>
          </a:xfrm>
          <a:prstGeom prst="rect">
            <a:avLst/>
          </a:prstGeom>
          <a:solidFill>
            <a:srgbClr val="CCFFCC"/>
          </a:solidFill>
          <a:ln w="9525">
            <a:solidFill>
              <a:schemeClr val="tx1"/>
            </a:solidFill>
            <a:miter lim="800000"/>
            <a:headEnd/>
            <a:tailEnd/>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a:cs typeface="Arial" charset="0"/>
              </a:rPr>
              <a:t>Suppose the Fed increases the money supply.</a:t>
            </a:r>
          </a:p>
        </p:txBody>
      </p:sp>
      <p:sp>
        <p:nvSpPr>
          <p:cNvPr id="74816" name="Line 64"/>
          <p:cNvSpPr>
            <a:spLocks noChangeShapeType="1"/>
          </p:cNvSpPr>
          <p:nvPr/>
        </p:nvSpPr>
        <p:spPr bwMode="auto">
          <a:xfrm rot="10800000" flipV="1">
            <a:off x="2179638" y="4027488"/>
            <a:ext cx="0" cy="766762"/>
          </a:xfrm>
          <a:prstGeom prst="line">
            <a:avLst/>
          </a:prstGeom>
          <a:noFill/>
          <a:ln w="50800">
            <a:solidFill>
              <a:srgbClr val="990033"/>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74817" name="Line 65"/>
          <p:cNvSpPr>
            <a:spLocks noChangeShapeType="1"/>
          </p:cNvSpPr>
          <p:nvPr/>
        </p:nvSpPr>
        <p:spPr bwMode="auto">
          <a:xfrm rot="10800000" flipV="1">
            <a:off x="6989763" y="4017963"/>
            <a:ext cx="0" cy="766762"/>
          </a:xfrm>
          <a:prstGeom prst="line">
            <a:avLst/>
          </a:prstGeom>
          <a:noFill/>
          <a:ln w="50800">
            <a:solidFill>
              <a:srgbClr val="990033"/>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17428"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3899828262"/>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4814"/>
                                        </p:tgtEl>
                                        <p:attrNameLst>
                                          <p:attrName>style.visibility</p:attrName>
                                        </p:attrNameLst>
                                      </p:cBhvr>
                                      <p:to>
                                        <p:strVal val="visible"/>
                                      </p:to>
                                    </p:set>
                                    <p:animEffect transition="in" filter="fade">
                                      <p:cBhvr>
                                        <p:cTn id="7" dur="500"/>
                                        <p:tgtEl>
                                          <p:spTgt spid="74814"/>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74792"/>
                                        </p:tgtEl>
                                        <p:attrNameLst>
                                          <p:attrName>style.visibility</p:attrName>
                                        </p:attrNameLst>
                                      </p:cBhvr>
                                      <p:to>
                                        <p:strVal val="visible"/>
                                      </p:to>
                                    </p:set>
                                    <p:animEffect transition="in" filter="wipe(left)">
                                      <p:cBhvr>
                                        <p:cTn id="11" dur="500"/>
                                        <p:tgtEl>
                                          <p:spTgt spid="74792"/>
                                        </p:tgtEl>
                                      </p:cBhvr>
                                    </p:animEffect>
                                  </p:childTnLst>
                                </p:cTn>
                              </p:par>
                            </p:childTnLst>
                          </p:cTn>
                        </p:par>
                        <p:par>
                          <p:cTn id="12" fill="hold" nodeType="afterGroup">
                            <p:stCondLst>
                              <p:cond delay="1000"/>
                            </p:stCondLst>
                            <p:childTnLst>
                              <p:par>
                                <p:cTn id="13" presetID="22" presetClass="entr" presetSubtype="4" fill="hold"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wipe(down)">
                                      <p:cBhvr>
                                        <p:cTn id="15" dur="500"/>
                                        <p:tgtEl>
                                          <p:spTgt spid="12"/>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xit" presetSubtype="0" fill="hold" grpId="1" nodeType="clickEffect">
                                  <p:stCondLst>
                                    <p:cond delay="0"/>
                                  </p:stCondLst>
                                  <p:childTnLst>
                                    <p:animEffect transition="out" filter="fade">
                                      <p:cBhvr>
                                        <p:cTn id="19" dur="500"/>
                                        <p:tgtEl>
                                          <p:spTgt spid="74814"/>
                                        </p:tgtEl>
                                      </p:cBhvr>
                                    </p:animEffect>
                                    <p:set>
                                      <p:cBhvr>
                                        <p:cTn id="20" dur="1" fill="hold">
                                          <p:stCondLst>
                                            <p:cond delay="499"/>
                                          </p:stCondLst>
                                        </p:cTn>
                                        <p:tgtEl>
                                          <p:spTgt spid="74814"/>
                                        </p:tgtEl>
                                        <p:attrNameLst>
                                          <p:attrName>style.visibility</p:attrName>
                                        </p:attrNameLst>
                                      </p:cBhvr>
                                      <p:to>
                                        <p:strVal val="hidden"/>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74815"/>
                                        </p:tgtEl>
                                        <p:attrNameLst>
                                          <p:attrName>style.visibility</p:attrName>
                                        </p:attrNameLst>
                                      </p:cBhvr>
                                      <p:to>
                                        <p:strVal val="visible"/>
                                      </p:to>
                                    </p:set>
                                    <p:animEffect transition="in" filter="fade">
                                      <p:cBhvr>
                                        <p:cTn id="25" dur="500"/>
                                        <p:tgtEl>
                                          <p:spTgt spid="74815"/>
                                        </p:tgtEl>
                                      </p:cBhvr>
                                    </p:animEffect>
                                  </p:childTnLst>
                                </p:cTn>
                              </p:par>
                            </p:childTnLst>
                          </p:cTn>
                        </p:par>
                        <p:par>
                          <p:cTn id="26" fill="hold" nodeType="afterGroup">
                            <p:stCondLst>
                              <p:cond delay="500"/>
                            </p:stCondLst>
                            <p:childTnLst>
                              <p:par>
                                <p:cTn id="27" presetID="22" presetClass="entr" presetSubtype="1" fill="hold" grpId="0" nodeType="afterEffect">
                                  <p:stCondLst>
                                    <p:cond delay="0"/>
                                  </p:stCondLst>
                                  <p:childTnLst>
                                    <p:set>
                                      <p:cBhvr>
                                        <p:cTn id="28" dur="1" fill="hold">
                                          <p:stCondLst>
                                            <p:cond delay="0"/>
                                          </p:stCondLst>
                                        </p:cTn>
                                        <p:tgtEl>
                                          <p:spTgt spid="74816"/>
                                        </p:tgtEl>
                                        <p:attrNameLst>
                                          <p:attrName>style.visibility</p:attrName>
                                        </p:attrNameLst>
                                      </p:cBhvr>
                                      <p:to>
                                        <p:strVal val="visible"/>
                                      </p:to>
                                    </p:set>
                                    <p:animEffect transition="in" filter="wipe(up)">
                                      <p:cBhvr>
                                        <p:cTn id="29" dur="500"/>
                                        <p:tgtEl>
                                          <p:spTgt spid="74816"/>
                                        </p:tgtEl>
                                      </p:cBhvr>
                                    </p:animEffect>
                                  </p:childTnLst>
                                </p:cTn>
                              </p:par>
                            </p:childTnLst>
                          </p:cTn>
                        </p:par>
                        <p:par>
                          <p:cTn id="30" fill="hold" nodeType="afterGroup">
                            <p:stCondLst>
                              <p:cond delay="1000"/>
                            </p:stCondLst>
                            <p:childTnLst>
                              <p:par>
                                <p:cTn id="31" presetID="22" presetClass="entr" presetSubtype="8" fill="hold" nodeType="after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wipe(left)">
                                      <p:cBhvr>
                                        <p:cTn id="33" dur="500"/>
                                        <p:tgtEl>
                                          <p:spTgt spid="11"/>
                                        </p:tgtEl>
                                      </p:cBhvr>
                                    </p:animEffect>
                                  </p:childTnLst>
                                </p:cTn>
                              </p:par>
                            </p:childTnLst>
                          </p:cTn>
                        </p:par>
                        <p:par>
                          <p:cTn id="34" fill="hold" nodeType="afterGroup">
                            <p:stCondLst>
                              <p:cond delay="1500"/>
                            </p:stCondLst>
                            <p:childTnLst>
                              <p:par>
                                <p:cTn id="35" presetID="22" presetClass="entr" presetSubtype="8" fill="hold" nodeType="after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wipe(left)">
                                      <p:cBhvr>
                                        <p:cTn id="37" dur="500"/>
                                        <p:tgtEl>
                                          <p:spTgt spid="14"/>
                                        </p:tgtEl>
                                      </p:cBhvr>
                                    </p:animEffect>
                                  </p:childTnLst>
                                </p:cTn>
                              </p:par>
                            </p:childTnLst>
                          </p:cTn>
                        </p:par>
                        <p:par>
                          <p:cTn id="38" fill="hold" nodeType="afterGroup">
                            <p:stCondLst>
                              <p:cond delay="2000"/>
                            </p:stCondLst>
                            <p:childTnLst>
                              <p:par>
                                <p:cTn id="39" presetID="22" presetClass="entr" presetSubtype="1" fill="hold" grpId="0" nodeType="afterEffect">
                                  <p:stCondLst>
                                    <p:cond delay="0"/>
                                  </p:stCondLst>
                                  <p:childTnLst>
                                    <p:set>
                                      <p:cBhvr>
                                        <p:cTn id="40" dur="1" fill="hold">
                                          <p:stCondLst>
                                            <p:cond delay="0"/>
                                          </p:stCondLst>
                                        </p:cTn>
                                        <p:tgtEl>
                                          <p:spTgt spid="74817"/>
                                        </p:tgtEl>
                                        <p:attrNameLst>
                                          <p:attrName>style.visibility</p:attrName>
                                        </p:attrNameLst>
                                      </p:cBhvr>
                                      <p:to>
                                        <p:strVal val="visible"/>
                                      </p:to>
                                    </p:set>
                                    <p:animEffect transition="in" filter="wipe(up)">
                                      <p:cBhvr>
                                        <p:cTn id="41" dur="500"/>
                                        <p:tgtEl>
                                          <p:spTgt spid="74817"/>
                                        </p:tgtEl>
                                      </p:cBhvr>
                                    </p:animEffect>
                                  </p:childTnLst>
                                </p:cTn>
                              </p:par>
                            </p:childTnLst>
                          </p:cTn>
                        </p:par>
                        <p:par>
                          <p:cTn id="42" fill="hold" nodeType="afterGroup">
                            <p:stCondLst>
                              <p:cond delay="2500"/>
                            </p:stCondLst>
                            <p:childTnLst>
                              <p:par>
                                <p:cTn id="43" presetID="22" presetClass="entr" presetSubtype="8" fill="hold" nodeType="afterEffect">
                                  <p:stCondLst>
                                    <p:cond delay="0"/>
                                  </p:stCondLst>
                                  <p:childTnLst>
                                    <p:set>
                                      <p:cBhvr>
                                        <p:cTn id="44" dur="1" fill="hold">
                                          <p:stCondLst>
                                            <p:cond delay="0"/>
                                          </p:stCondLst>
                                        </p:cTn>
                                        <p:tgtEl>
                                          <p:spTgt spid="10"/>
                                        </p:tgtEl>
                                        <p:attrNameLst>
                                          <p:attrName>style.visibility</p:attrName>
                                        </p:attrNameLst>
                                      </p:cBhvr>
                                      <p:to>
                                        <p:strVal val="visible"/>
                                      </p:to>
                                    </p:set>
                                    <p:animEffect transition="in" filter="wipe(left)">
                                      <p:cBhvr>
                                        <p:cTn id="4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92" grpId="0" animBg="1"/>
      <p:bldP spid="74815" grpId="0" animBg="1"/>
      <p:bldP spid="74814" grpId="0" animBg="1"/>
      <p:bldP spid="74814" grpId="1" animBg="1"/>
      <p:bldP spid="74816" grpId="0" animBg="1"/>
      <p:bldP spid="74817" grpId="0"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6" name="Rectangle 2"/>
          <p:cNvSpPr>
            <a:spLocks noGrp="1" noChangeArrowheads="1"/>
          </p:cNvSpPr>
          <p:nvPr>
            <p:ph type="title" idx="4294967295"/>
          </p:nvPr>
        </p:nvSpPr>
        <p:spPr>
          <a:xfrm>
            <a:off x="0" y="252413"/>
            <a:ext cx="9144000" cy="649287"/>
          </a:xfrm>
        </p:spPr>
        <p:txBody>
          <a:bodyPr>
            <a:normAutofit/>
          </a:bodyPr>
          <a:lstStyle/>
          <a:p>
            <a:pPr algn="ctr" eaLnBrk="1" hangingPunct="1"/>
            <a:r>
              <a:rPr lang="en-US" sz="3600" dirty="0" smtClean="0"/>
              <a:t>A Brief Look at the Adjustment Process</a:t>
            </a:r>
          </a:p>
        </p:txBody>
      </p:sp>
      <p:sp>
        <p:nvSpPr>
          <p:cNvPr id="84995" name="Rectangle 3"/>
          <p:cNvSpPr>
            <a:spLocks noGrp="1" noChangeArrowheads="1"/>
          </p:cNvSpPr>
          <p:nvPr>
            <p:ph type="body" idx="4294967295"/>
          </p:nvPr>
        </p:nvSpPr>
        <p:spPr>
          <a:xfrm>
            <a:off x="457200" y="1477963"/>
            <a:ext cx="8178800" cy="5087937"/>
          </a:xfrm>
        </p:spPr>
        <p:txBody>
          <a:bodyPr/>
          <a:lstStyle/>
          <a:p>
            <a:pPr marL="0" indent="0" eaLnBrk="1" hangingPunct="1">
              <a:buFont typeface="Wingdings" pitchFamily="2" charset="2"/>
              <a:buNone/>
            </a:pPr>
            <a:r>
              <a:rPr lang="en-US" sz="2700" dirty="0" smtClean="0"/>
              <a:t>How does this work?  Short version:  </a:t>
            </a:r>
          </a:p>
          <a:p>
            <a:pPr marL="403225" lvl="1" indent="-288925" eaLnBrk="1" hangingPunct="1">
              <a:lnSpc>
                <a:spcPct val="105000"/>
              </a:lnSpc>
              <a:buClr>
                <a:srgbClr val="A3C167"/>
              </a:buClr>
            </a:pPr>
            <a:r>
              <a:rPr lang="en-US" dirty="0" smtClean="0"/>
              <a:t>At the initial </a:t>
            </a:r>
            <a:r>
              <a:rPr lang="en-US" b="1" i="1" dirty="0" smtClean="0"/>
              <a:t>P</a:t>
            </a:r>
            <a:r>
              <a:rPr lang="en-US" dirty="0" smtClean="0"/>
              <a:t>, an increase in MS causes an </a:t>
            </a:r>
            <a:br>
              <a:rPr lang="en-US" dirty="0" smtClean="0"/>
            </a:br>
            <a:r>
              <a:rPr lang="en-US" dirty="0" smtClean="0"/>
              <a:t>excess supply of money. </a:t>
            </a:r>
          </a:p>
          <a:p>
            <a:pPr marL="403225" lvl="1" indent="-288925" eaLnBrk="1" hangingPunct="1">
              <a:lnSpc>
                <a:spcPct val="105000"/>
              </a:lnSpc>
              <a:buClr>
                <a:srgbClr val="A3C167"/>
              </a:buClr>
            </a:pPr>
            <a:r>
              <a:rPr lang="en-US" dirty="0" smtClean="0"/>
              <a:t>People get rid of their excess money by spending it on </a:t>
            </a:r>
            <a:r>
              <a:rPr lang="en-US" dirty="0" err="1" smtClean="0"/>
              <a:t>g&amp;s</a:t>
            </a:r>
            <a:r>
              <a:rPr lang="en-US" dirty="0" smtClean="0"/>
              <a:t> or by loaning it to others, who spend it.  Result:  increased demand for goods.</a:t>
            </a:r>
          </a:p>
          <a:p>
            <a:pPr marL="403225" lvl="1" indent="-288925" eaLnBrk="1" hangingPunct="1">
              <a:lnSpc>
                <a:spcPct val="105000"/>
              </a:lnSpc>
              <a:buClr>
                <a:srgbClr val="A3C167"/>
              </a:buClr>
            </a:pPr>
            <a:r>
              <a:rPr lang="en-US" dirty="0" smtClean="0"/>
              <a:t>But supply of goods does not increase, </a:t>
            </a:r>
            <a:br>
              <a:rPr lang="en-US" dirty="0" smtClean="0"/>
            </a:br>
            <a:r>
              <a:rPr lang="en-US" dirty="0" smtClean="0"/>
              <a:t>so prices must rise.  </a:t>
            </a:r>
          </a:p>
          <a:p>
            <a:pPr marL="0" indent="0" eaLnBrk="1" hangingPunct="1">
              <a:spcBef>
                <a:spcPct val="40000"/>
              </a:spcBef>
              <a:buFont typeface="Wingdings" pitchFamily="2" charset="2"/>
              <a:buNone/>
            </a:pPr>
            <a:r>
              <a:rPr lang="en-US" sz="2700" dirty="0" smtClean="0"/>
              <a:t>(Other things happen in the short run, which we will study in later chapters.)  </a:t>
            </a:r>
          </a:p>
        </p:txBody>
      </p:sp>
      <p:sp>
        <p:nvSpPr>
          <p:cNvPr id="18438" name="Rectangle 4"/>
          <p:cNvSpPr>
            <a:spLocks noChangeArrowheads="1"/>
          </p:cNvSpPr>
          <p:nvPr/>
        </p:nvSpPr>
        <p:spPr bwMode="auto">
          <a:xfrm>
            <a:off x="447675" y="900113"/>
            <a:ext cx="82994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105000"/>
              </a:lnSpc>
              <a:spcBef>
                <a:spcPct val="45000"/>
              </a:spcBef>
              <a:buClr>
                <a:srgbClr val="00B85C"/>
              </a:buClr>
              <a:buSzPct val="120000"/>
              <a:buFont typeface="Wingdings" pitchFamily="2" charset="2"/>
              <a:buNone/>
            </a:pPr>
            <a:r>
              <a:rPr lang="en-US" sz="2700" dirty="0">
                <a:latin typeface="Arial"/>
                <a:cs typeface="Arial"/>
              </a:rPr>
              <a:t>Result from graph:  Increasing MS causes </a:t>
            </a:r>
            <a:r>
              <a:rPr lang="en-US" sz="2700" b="1" i="1" dirty="0">
                <a:latin typeface="Arial"/>
                <a:cs typeface="Arial"/>
              </a:rPr>
              <a:t>P</a:t>
            </a:r>
            <a:r>
              <a:rPr lang="en-US" sz="2700" dirty="0">
                <a:latin typeface="Arial"/>
                <a:cs typeface="Arial"/>
              </a:rPr>
              <a:t>  to rise.  </a:t>
            </a:r>
          </a:p>
        </p:txBody>
      </p:sp>
      <p:sp>
        <p:nvSpPr>
          <p:cNvPr id="18439"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197493657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4995">
                                            <p:txEl>
                                              <p:pRg st="0" end="0"/>
                                            </p:txEl>
                                          </p:spTgt>
                                        </p:tgtEl>
                                        <p:attrNameLst>
                                          <p:attrName>style.visibility</p:attrName>
                                        </p:attrNameLst>
                                      </p:cBhvr>
                                      <p:to>
                                        <p:strVal val="visible"/>
                                      </p:to>
                                    </p:set>
                                    <p:animEffect transition="in" filter="wipe(left)">
                                      <p:cBhvr>
                                        <p:cTn id="7" dur="500"/>
                                        <p:tgtEl>
                                          <p:spTgt spid="849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4995">
                                            <p:txEl>
                                              <p:pRg st="1" end="1"/>
                                            </p:txEl>
                                          </p:spTgt>
                                        </p:tgtEl>
                                        <p:attrNameLst>
                                          <p:attrName>style.visibility</p:attrName>
                                        </p:attrNameLst>
                                      </p:cBhvr>
                                      <p:to>
                                        <p:strVal val="visible"/>
                                      </p:to>
                                    </p:set>
                                    <p:animEffect transition="in" filter="wipe(left)">
                                      <p:cBhvr>
                                        <p:cTn id="12" dur="500"/>
                                        <p:tgtEl>
                                          <p:spTgt spid="8499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4995">
                                            <p:txEl>
                                              <p:pRg st="2" end="2"/>
                                            </p:txEl>
                                          </p:spTgt>
                                        </p:tgtEl>
                                        <p:attrNameLst>
                                          <p:attrName>style.visibility</p:attrName>
                                        </p:attrNameLst>
                                      </p:cBhvr>
                                      <p:to>
                                        <p:strVal val="visible"/>
                                      </p:to>
                                    </p:set>
                                    <p:animEffect transition="in" filter="wipe(left)">
                                      <p:cBhvr>
                                        <p:cTn id="17" dur="500"/>
                                        <p:tgtEl>
                                          <p:spTgt spid="8499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4995">
                                            <p:txEl>
                                              <p:pRg st="3" end="3"/>
                                            </p:txEl>
                                          </p:spTgt>
                                        </p:tgtEl>
                                        <p:attrNameLst>
                                          <p:attrName>style.visibility</p:attrName>
                                        </p:attrNameLst>
                                      </p:cBhvr>
                                      <p:to>
                                        <p:strVal val="visible"/>
                                      </p:to>
                                    </p:set>
                                    <p:animEffect transition="in" filter="wipe(left)">
                                      <p:cBhvr>
                                        <p:cTn id="22" dur="500"/>
                                        <p:tgtEl>
                                          <p:spTgt spid="8499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4995">
                                            <p:txEl>
                                              <p:pRg st="4" end="4"/>
                                            </p:txEl>
                                          </p:spTgt>
                                        </p:tgtEl>
                                        <p:attrNameLst>
                                          <p:attrName>style.visibility</p:attrName>
                                        </p:attrNameLst>
                                      </p:cBhvr>
                                      <p:to>
                                        <p:strVal val="visible"/>
                                      </p:to>
                                    </p:set>
                                    <p:animEffect transition="in" filter="wipe(left)">
                                      <p:cBhvr>
                                        <p:cTn id="27" dur="500"/>
                                        <p:tgtEl>
                                          <p:spTgt spid="849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5" grpId="0" build="p" bldLvl="5"/>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60" name="Rectangle 2"/>
          <p:cNvSpPr>
            <a:spLocks noGrp="1" noChangeArrowheads="1"/>
          </p:cNvSpPr>
          <p:nvPr>
            <p:ph type="title"/>
          </p:nvPr>
        </p:nvSpPr>
        <p:spPr/>
        <p:txBody>
          <a:bodyPr/>
          <a:lstStyle/>
          <a:p>
            <a:pPr eaLnBrk="1" hangingPunct="1"/>
            <a:r>
              <a:rPr lang="en-US" smtClean="0"/>
              <a:t>Real vs. Nominal Variables</a:t>
            </a:r>
          </a:p>
        </p:txBody>
      </p:sp>
      <p:sp>
        <p:nvSpPr>
          <p:cNvPr id="19461" name="Rectangle 3"/>
          <p:cNvSpPr>
            <a:spLocks noGrp="1" noChangeArrowheads="1"/>
          </p:cNvSpPr>
          <p:nvPr>
            <p:ph idx="1"/>
          </p:nvPr>
        </p:nvSpPr>
        <p:spPr>
          <a:xfrm>
            <a:off x="457200" y="1219200"/>
            <a:ext cx="8305800" cy="4979581"/>
          </a:xfrm>
        </p:spPr>
        <p:txBody>
          <a:bodyPr/>
          <a:lstStyle/>
          <a:p>
            <a:pPr eaLnBrk="1" hangingPunct="1"/>
            <a:r>
              <a:rPr lang="en-US" b="1" dirty="0" smtClean="0">
                <a:solidFill>
                  <a:srgbClr val="CC0000"/>
                </a:solidFill>
              </a:rPr>
              <a:t>Nominal variables</a:t>
            </a:r>
            <a:r>
              <a:rPr lang="en-US" dirty="0" smtClean="0"/>
              <a:t> are measured in monetary units. </a:t>
            </a:r>
          </a:p>
          <a:p>
            <a:pPr marL="457200" lvl="1" indent="0" eaLnBrk="1" hangingPunct="1">
              <a:lnSpc>
                <a:spcPct val="105000"/>
              </a:lnSpc>
              <a:spcBef>
                <a:spcPct val="10000"/>
              </a:spcBef>
              <a:buFont typeface="Wingdings" pitchFamily="2" charset="2"/>
              <a:buNone/>
            </a:pPr>
            <a:r>
              <a:rPr lang="en-US" i="1" dirty="0" smtClean="0"/>
              <a:t>Examples:  </a:t>
            </a:r>
            <a:r>
              <a:rPr lang="en-US" dirty="0" smtClean="0"/>
              <a:t>nominal GDP, </a:t>
            </a:r>
            <a:br>
              <a:rPr lang="en-US" dirty="0" smtClean="0"/>
            </a:br>
            <a:r>
              <a:rPr lang="en-US" dirty="0" smtClean="0"/>
              <a:t>nominal interest rate (rate of return measured in $)</a:t>
            </a:r>
            <a:br>
              <a:rPr lang="en-US" dirty="0" smtClean="0"/>
            </a:br>
            <a:r>
              <a:rPr lang="en-US" dirty="0" smtClean="0"/>
              <a:t>nominal wage ($ per hour worked)</a:t>
            </a:r>
          </a:p>
          <a:p>
            <a:pPr eaLnBrk="1" hangingPunct="1">
              <a:spcBef>
                <a:spcPct val="70000"/>
              </a:spcBef>
            </a:pPr>
            <a:r>
              <a:rPr lang="en-US" b="1" dirty="0" smtClean="0">
                <a:solidFill>
                  <a:srgbClr val="CC0000"/>
                </a:solidFill>
              </a:rPr>
              <a:t>Real variables</a:t>
            </a:r>
            <a:r>
              <a:rPr lang="en-US" dirty="0" smtClean="0"/>
              <a:t> are measured in physical units.  </a:t>
            </a:r>
          </a:p>
          <a:p>
            <a:pPr marL="457200" lvl="1" indent="0" eaLnBrk="1" hangingPunct="1">
              <a:lnSpc>
                <a:spcPct val="105000"/>
              </a:lnSpc>
              <a:spcBef>
                <a:spcPct val="10000"/>
              </a:spcBef>
              <a:buFont typeface="Wingdings" pitchFamily="2" charset="2"/>
              <a:buNone/>
            </a:pPr>
            <a:r>
              <a:rPr lang="en-US" i="1" dirty="0" smtClean="0"/>
              <a:t>Examples:  </a:t>
            </a:r>
            <a:r>
              <a:rPr lang="en-US" dirty="0" smtClean="0"/>
              <a:t>real GDP, </a:t>
            </a:r>
            <a:br>
              <a:rPr lang="en-US" dirty="0" smtClean="0"/>
            </a:br>
            <a:r>
              <a:rPr lang="en-US" dirty="0" smtClean="0"/>
              <a:t>real interest rate (measured in output)</a:t>
            </a:r>
            <a:br>
              <a:rPr lang="en-US" dirty="0" smtClean="0"/>
            </a:br>
            <a:r>
              <a:rPr lang="en-US" dirty="0" smtClean="0"/>
              <a:t>real wage (measured in output)</a:t>
            </a:r>
          </a:p>
        </p:txBody>
      </p:sp>
      <p:sp>
        <p:nvSpPr>
          <p:cNvPr id="19462"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30711144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9461">
                                            <p:txEl>
                                              <p:pRg st="0" end="0"/>
                                            </p:txEl>
                                          </p:spTgt>
                                        </p:tgtEl>
                                        <p:attrNameLst>
                                          <p:attrName>style.visibility</p:attrName>
                                        </p:attrNameLst>
                                      </p:cBhvr>
                                      <p:to>
                                        <p:strVal val="visible"/>
                                      </p:to>
                                    </p:set>
                                    <p:animEffect transition="in" filter="wipe(left)">
                                      <p:cBhvr>
                                        <p:cTn id="7" dur="500"/>
                                        <p:tgtEl>
                                          <p:spTgt spid="1946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9461">
                                            <p:txEl>
                                              <p:pRg st="1" end="1"/>
                                            </p:txEl>
                                          </p:spTgt>
                                        </p:tgtEl>
                                        <p:attrNameLst>
                                          <p:attrName>style.visibility</p:attrName>
                                        </p:attrNameLst>
                                      </p:cBhvr>
                                      <p:to>
                                        <p:strVal val="visible"/>
                                      </p:to>
                                    </p:set>
                                    <p:animEffect transition="in" filter="wipe(left)">
                                      <p:cBhvr>
                                        <p:cTn id="12" dur="500"/>
                                        <p:tgtEl>
                                          <p:spTgt spid="1946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9461">
                                            <p:txEl>
                                              <p:pRg st="2" end="2"/>
                                            </p:txEl>
                                          </p:spTgt>
                                        </p:tgtEl>
                                        <p:attrNameLst>
                                          <p:attrName>style.visibility</p:attrName>
                                        </p:attrNameLst>
                                      </p:cBhvr>
                                      <p:to>
                                        <p:strVal val="visible"/>
                                      </p:to>
                                    </p:set>
                                    <p:animEffect transition="in" filter="wipe(left)">
                                      <p:cBhvr>
                                        <p:cTn id="17" dur="500"/>
                                        <p:tgtEl>
                                          <p:spTgt spid="1946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9461">
                                            <p:txEl>
                                              <p:pRg st="3" end="3"/>
                                            </p:txEl>
                                          </p:spTgt>
                                        </p:tgtEl>
                                        <p:attrNameLst>
                                          <p:attrName>style.visibility</p:attrName>
                                        </p:attrNameLst>
                                      </p:cBhvr>
                                      <p:to>
                                        <p:strVal val="visible"/>
                                      </p:to>
                                    </p:set>
                                    <p:animEffect transition="in" filter="wipe(left)">
                                      <p:cBhvr>
                                        <p:cTn id="22" dur="500"/>
                                        <p:tgtEl>
                                          <p:spTgt spid="1946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1" grpId="0" build="p" bldLvl="4"/>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4" name="Rectangle 2"/>
          <p:cNvSpPr>
            <a:spLocks noGrp="1" noChangeArrowheads="1"/>
          </p:cNvSpPr>
          <p:nvPr>
            <p:ph type="title" idx="4294967295"/>
          </p:nvPr>
        </p:nvSpPr>
        <p:spPr/>
        <p:txBody>
          <a:bodyPr/>
          <a:lstStyle/>
          <a:p>
            <a:pPr eaLnBrk="1" hangingPunct="1"/>
            <a:r>
              <a:rPr lang="en-US" smtClean="0"/>
              <a:t>Real vs. Nominal Variables</a:t>
            </a:r>
          </a:p>
        </p:txBody>
      </p:sp>
      <p:sp>
        <p:nvSpPr>
          <p:cNvPr id="20485" name="Rectangle 3"/>
          <p:cNvSpPr>
            <a:spLocks noGrp="1" noChangeArrowheads="1"/>
          </p:cNvSpPr>
          <p:nvPr>
            <p:ph type="body" idx="4294967295"/>
          </p:nvPr>
        </p:nvSpPr>
        <p:spPr>
          <a:xfrm>
            <a:off x="546100" y="1066800"/>
            <a:ext cx="8251825" cy="3271837"/>
          </a:xfrm>
        </p:spPr>
        <p:txBody>
          <a:bodyPr/>
          <a:lstStyle/>
          <a:p>
            <a:pPr marL="0" indent="0" eaLnBrk="1" hangingPunct="1">
              <a:buFont typeface="Wingdings" pitchFamily="2" charset="2"/>
              <a:buNone/>
              <a:tabLst>
                <a:tab pos="5143500" algn="l"/>
              </a:tabLst>
            </a:pPr>
            <a:r>
              <a:rPr lang="en-US" sz="2700" dirty="0" smtClean="0"/>
              <a:t>Prices are normally measured in terms of money.  </a:t>
            </a:r>
          </a:p>
          <a:p>
            <a:pPr marL="563563" lvl="1" eaLnBrk="1" hangingPunct="1">
              <a:lnSpc>
                <a:spcPct val="105000"/>
              </a:lnSpc>
              <a:buClr>
                <a:srgbClr val="A3C167"/>
              </a:buClr>
              <a:tabLst>
                <a:tab pos="5143500" algn="l"/>
              </a:tabLst>
            </a:pPr>
            <a:r>
              <a:rPr lang="en-US" dirty="0" smtClean="0"/>
              <a:t>Price of a compact disc: 	$15/</a:t>
            </a:r>
            <a:r>
              <a:rPr lang="en-US" dirty="0" err="1" smtClean="0"/>
              <a:t>cd</a:t>
            </a:r>
            <a:endParaRPr lang="en-US" dirty="0" smtClean="0"/>
          </a:p>
          <a:p>
            <a:pPr marL="563563" lvl="1" eaLnBrk="1" hangingPunct="1">
              <a:lnSpc>
                <a:spcPct val="105000"/>
              </a:lnSpc>
              <a:buClr>
                <a:srgbClr val="A3C167"/>
              </a:buClr>
              <a:tabLst>
                <a:tab pos="5143500" algn="l"/>
              </a:tabLst>
            </a:pPr>
            <a:r>
              <a:rPr lang="en-US" dirty="0" smtClean="0"/>
              <a:t>Price of a pepperoni pizza: 	$10/pizza</a:t>
            </a:r>
          </a:p>
          <a:p>
            <a:pPr marL="0" indent="0" eaLnBrk="1" hangingPunct="1">
              <a:spcBef>
                <a:spcPct val="50000"/>
              </a:spcBef>
              <a:buFont typeface="Wingdings" pitchFamily="2" charset="2"/>
              <a:buNone/>
              <a:tabLst>
                <a:tab pos="5143500" algn="l"/>
              </a:tabLst>
            </a:pPr>
            <a:r>
              <a:rPr lang="en-US" sz="2700" dirty="0" smtClean="0"/>
              <a:t>A </a:t>
            </a:r>
            <a:r>
              <a:rPr lang="en-US" sz="2700" b="1" dirty="0" smtClean="0">
                <a:solidFill>
                  <a:srgbClr val="660066"/>
                </a:solidFill>
              </a:rPr>
              <a:t>relative price </a:t>
            </a:r>
            <a:r>
              <a:rPr lang="en-US" sz="2700" dirty="0" smtClean="0"/>
              <a:t>is the price of one good relative to (divided by) another:</a:t>
            </a:r>
          </a:p>
          <a:p>
            <a:pPr marL="563563" lvl="1" eaLnBrk="1" hangingPunct="1">
              <a:lnSpc>
                <a:spcPct val="105000"/>
              </a:lnSpc>
              <a:spcBef>
                <a:spcPct val="25000"/>
              </a:spcBef>
              <a:buClr>
                <a:srgbClr val="A3C167"/>
              </a:buClr>
              <a:tabLst>
                <a:tab pos="5143500" algn="l"/>
              </a:tabLst>
            </a:pPr>
            <a:r>
              <a:rPr lang="en-US" dirty="0" smtClean="0"/>
              <a:t>Relative price of CDs in terms of pizza:</a:t>
            </a:r>
          </a:p>
        </p:txBody>
      </p:sp>
      <p:grpSp>
        <p:nvGrpSpPr>
          <p:cNvPr id="2" name="Group 12"/>
          <p:cNvGrpSpPr>
            <a:grpSpLocks/>
          </p:cNvGrpSpPr>
          <p:nvPr/>
        </p:nvGrpSpPr>
        <p:grpSpPr bwMode="auto">
          <a:xfrm>
            <a:off x="842963" y="4254500"/>
            <a:ext cx="2203450" cy="974725"/>
            <a:chOff x="447" y="2975"/>
            <a:chExt cx="1388" cy="614"/>
          </a:xfrm>
        </p:grpSpPr>
        <p:sp>
          <p:nvSpPr>
            <p:cNvPr id="20498" name="Rectangle 4"/>
            <p:cNvSpPr>
              <a:spLocks noChangeArrowheads="1"/>
            </p:cNvSpPr>
            <p:nvPr/>
          </p:nvSpPr>
          <p:spPr bwMode="auto">
            <a:xfrm>
              <a:off x="545" y="2975"/>
              <a:ext cx="1112"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700">
                  <a:latin typeface="Arial"/>
                  <a:cs typeface="Arial"/>
                </a:rPr>
                <a:t>price of cd</a:t>
              </a:r>
            </a:p>
          </p:txBody>
        </p:sp>
        <p:sp>
          <p:nvSpPr>
            <p:cNvPr id="20499" name="Rectangle 5"/>
            <p:cNvSpPr>
              <a:spLocks noChangeArrowheads="1"/>
            </p:cNvSpPr>
            <p:nvPr/>
          </p:nvSpPr>
          <p:spPr bwMode="auto">
            <a:xfrm>
              <a:off x="447" y="3272"/>
              <a:ext cx="1388"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700">
                  <a:latin typeface="Arial"/>
                  <a:cs typeface="Arial"/>
                </a:rPr>
                <a:t>price of pizza</a:t>
              </a:r>
            </a:p>
          </p:txBody>
        </p:sp>
        <p:sp>
          <p:nvSpPr>
            <p:cNvPr id="20500" name="Line 6"/>
            <p:cNvSpPr>
              <a:spLocks noChangeShapeType="1"/>
            </p:cNvSpPr>
            <p:nvPr/>
          </p:nvSpPr>
          <p:spPr bwMode="auto">
            <a:xfrm>
              <a:off x="509" y="3282"/>
              <a:ext cx="127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Arial"/>
                <a:cs typeface="Arial"/>
              </a:endParaRPr>
            </a:p>
          </p:txBody>
        </p:sp>
      </p:grpSp>
      <p:grpSp>
        <p:nvGrpSpPr>
          <p:cNvPr id="3" name="Group 14"/>
          <p:cNvGrpSpPr>
            <a:grpSpLocks/>
          </p:cNvGrpSpPr>
          <p:nvPr/>
        </p:nvGrpSpPr>
        <p:grpSpPr bwMode="auto">
          <a:xfrm>
            <a:off x="3149600" y="4251325"/>
            <a:ext cx="2097088" cy="974725"/>
            <a:chOff x="1963" y="2896"/>
            <a:chExt cx="1321" cy="614"/>
          </a:xfrm>
        </p:grpSpPr>
        <p:grpSp>
          <p:nvGrpSpPr>
            <p:cNvPr id="20493" name="Group 11"/>
            <p:cNvGrpSpPr>
              <a:grpSpLocks/>
            </p:cNvGrpSpPr>
            <p:nvPr/>
          </p:nvGrpSpPr>
          <p:grpSpPr bwMode="auto">
            <a:xfrm>
              <a:off x="2244" y="2896"/>
              <a:ext cx="1040" cy="614"/>
              <a:chOff x="2013" y="2973"/>
              <a:chExt cx="1040" cy="614"/>
            </a:xfrm>
          </p:grpSpPr>
          <p:sp>
            <p:nvSpPr>
              <p:cNvPr id="20495" name="Rectangle 7"/>
              <p:cNvSpPr>
                <a:spLocks noChangeArrowheads="1"/>
              </p:cNvSpPr>
              <p:nvPr/>
            </p:nvSpPr>
            <p:spPr bwMode="auto">
              <a:xfrm>
                <a:off x="2147" y="2973"/>
                <a:ext cx="764"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700">
                    <a:latin typeface="Arial"/>
                    <a:cs typeface="Arial"/>
                  </a:rPr>
                  <a:t>$15/cd</a:t>
                </a:r>
              </a:p>
            </p:txBody>
          </p:sp>
          <p:sp>
            <p:nvSpPr>
              <p:cNvPr id="20496" name="Rectangle 8"/>
              <p:cNvSpPr>
                <a:spLocks noChangeArrowheads="1"/>
              </p:cNvSpPr>
              <p:nvPr/>
            </p:nvSpPr>
            <p:spPr bwMode="auto">
              <a:xfrm>
                <a:off x="2013" y="3270"/>
                <a:ext cx="1040"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700">
                    <a:latin typeface="Arial"/>
                    <a:cs typeface="Arial"/>
                  </a:rPr>
                  <a:t>$10/pizza</a:t>
                </a:r>
              </a:p>
            </p:txBody>
          </p:sp>
          <p:sp>
            <p:nvSpPr>
              <p:cNvPr id="20497" name="Line 9"/>
              <p:cNvSpPr>
                <a:spLocks noChangeShapeType="1"/>
              </p:cNvSpPr>
              <p:nvPr/>
            </p:nvSpPr>
            <p:spPr bwMode="auto">
              <a:xfrm>
                <a:off x="2075" y="3280"/>
                <a:ext cx="91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Arial"/>
                  <a:cs typeface="Arial"/>
                </a:endParaRPr>
              </a:p>
            </p:txBody>
          </p:sp>
        </p:grpSp>
        <p:sp>
          <p:nvSpPr>
            <p:cNvPr id="20494" name="Rectangle 13"/>
            <p:cNvSpPr>
              <a:spLocks noChangeArrowheads="1"/>
            </p:cNvSpPr>
            <p:nvPr/>
          </p:nvSpPr>
          <p:spPr bwMode="auto">
            <a:xfrm>
              <a:off x="1963" y="3051"/>
              <a:ext cx="249"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700">
                  <a:latin typeface="Arial"/>
                  <a:cs typeface="Arial"/>
                </a:rPr>
                <a:t>=</a:t>
              </a:r>
            </a:p>
          </p:txBody>
        </p:sp>
      </p:grpSp>
      <p:sp>
        <p:nvSpPr>
          <p:cNvPr id="88079" name="Rectangle 15"/>
          <p:cNvSpPr>
            <a:spLocks noChangeArrowheads="1"/>
          </p:cNvSpPr>
          <p:nvPr/>
        </p:nvSpPr>
        <p:spPr bwMode="auto">
          <a:xfrm>
            <a:off x="547688" y="5368925"/>
            <a:ext cx="7346950"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105000"/>
              </a:lnSpc>
              <a:spcBef>
                <a:spcPct val="25000"/>
              </a:spcBef>
              <a:buClr>
                <a:srgbClr val="0066CC"/>
              </a:buClr>
              <a:buSzPct val="130000"/>
            </a:pPr>
            <a:r>
              <a:rPr lang="en-US" sz="2700">
                <a:latin typeface="Arial"/>
                <a:cs typeface="Arial"/>
              </a:rPr>
              <a:t>Relative prices are measured in physical units, </a:t>
            </a:r>
            <a:br>
              <a:rPr lang="en-US" sz="2700">
                <a:latin typeface="Arial"/>
                <a:cs typeface="Arial"/>
              </a:rPr>
            </a:br>
            <a:r>
              <a:rPr lang="en-US" sz="2700">
                <a:latin typeface="Arial"/>
                <a:cs typeface="Arial"/>
              </a:rPr>
              <a:t>so they are real variables. </a:t>
            </a:r>
          </a:p>
        </p:txBody>
      </p:sp>
      <p:grpSp>
        <p:nvGrpSpPr>
          <p:cNvPr id="5" name="Group 19"/>
          <p:cNvGrpSpPr>
            <a:grpSpLocks/>
          </p:cNvGrpSpPr>
          <p:nvPr/>
        </p:nvGrpSpPr>
        <p:grpSpPr bwMode="auto">
          <a:xfrm>
            <a:off x="5305425" y="4489450"/>
            <a:ext cx="3238500" cy="527050"/>
            <a:chOff x="3342" y="2787"/>
            <a:chExt cx="2040" cy="332"/>
          </a:xfrm>
        </p:grpSpPr>
        <p:sp>
          <p:nvSpPr>
            <p:cNvPr id="20491" name="Rectangle 10"/>
            <p:cNvSpPr>
              <a:spLocks noChangeArrowheads="1"/>
            </p:cNvSpPr>
            <p:nvPr/>
          </p:nvSpPr>
          <p:spPr bwMode="auto">
            <a:xfrm>
              <a:off x="3342" y="2787"/>
              <a:ext cx="2040"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700">
                  <a:latin typeface="Arial"/>
                  <a:cs typeface="Arial"/>
                </a:rPr>
                <a:t>=  1.5 pizzas per cd</a:t>
              </a:r>
            </a:p>
          </p:txBody>
        </p:sp>
        <p:sp>
          <p:nvSpPr>
            <p:cNvPr id="20492" name="Rectangle 18"/>
            <p:cNvSpPr>
              <a:spLocks noChangeArrowheads="1"/>
            </p:cNvSpPr>
            <p:nvPr/>
          </p:nvSpPr>
          <p:spPr bwMode="auto">
            <a:xfrm>
              <a:off x="3611" y="2796"/>
              <a:ext cx="1735" cy="323"/>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b="1">
                <a:latin typeface="Arial"/>
                <a:cs typeface="Arial"/>
              </a:endParaRPr>
            </a:p>
          </p:txBody>
        </p:sp>
      </p:grpSp>
      <p:sp>
        <p:nvSpPr>
          <p:cNvPr id="20490"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426585669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485">
                                            <p:txEl>
                                              <p:pRg st="0" end="0"/>
                                            </p:txEl>
                                          </p:spTgt>
                                        </p:tgtEl>
                                        <p:attrNameLst>
                                          <p:attrName>style.visibility</p:attrName>
                                        </p:attrNameLst>
                                      </p:cBhvr>
                                      <p:to>
                                        <p:strVal val="visible"/>
                                      </p:to>
                                    </p:set>
                                    <p:animEffect transition="in" filter="wipe(left)">
                                      <p:cBhvr>
                                        <p:cTn id="7" dur="500"/>
                                        <p:tgtEl>
                                          <p:spTgt spid="2048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0485">
                                            <p:txEl>
                                              <p:pRg st="1" end="1"/>
                                            </p:txEl>
                                          </p:spTgt>
                                        </p:tgtEl>
                                        <p:attrNameLst>
                                          <p:attrName>style.visibility</p:attrName>
                                        </p:attrNameLst>
                                      </p:cBhvr>
                                      <p:to>
                                        <p:strVal val="visible"/>
                                      </p:to>
                                    </p:set>
                                    <p:animEffect transition="in" filter="wipe(left)">
                                      <p:cBhvr>
                                        <p:cTn id="12" dur="500"/>
                                        <p:tgtEl>
                                          <p:spTgt spid="2048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0485">
                                            <p:txEl>
                                              <p:pRg st="2" end="2"/>
                                            </p:txEl>
                                          </p:spTgt>
                                        </p:tgtEl>
                                        <p:attrNameLst>
                                          <p:attrName>style.visibility</p:attrName>
                                        </p:attrNameLst>
                                      </p:cBhvr>
                                      <p:to>
                                        <p:strVal val="visible"/>
                                      </p:to>
                                    </p:set>
                                    <p:animEffect transition="in" filter="wipe(left)">
                                      <p:cBhvr>
                                        <p:cTn id="17" dur="500"/>
                                        <p:tgtEl>
                                          <p:spTgt spid="2048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0485">
                                            <p:txEl>
                                              <p:pRg st="3" end="3"/>
                                            </p:txEl>
                                          </p:spTgt>
                                        </p:tgtEl>
                                        <p:attrNameLst>
                                          <p:attrName>style.visibility</p:attrName>
                                        </p:attrNameLst>
                                      </p:cBhvr>
                                      <p:to>
                                        <p:strVal val="visible"/>
                                      </p:to>
                                    </p:set>
                                    <p:animEffect transition="in" filter="wipe(left)">
                                      <p:cBhvr>
                                        <p:cTn id="22" dur="500"/>
                                        <p:tgtEl>
                                          <p:spTgt spid="2048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0485">
                                            <p:txEl>
                                              <p:pRg st="4" end="4"/>
                                            </p:txEl>
                                          </p:spTgt>
                                        </p:tgtEl>
                                        <p:attrNameLst>
                                          <p:attrName>style.visibility</p:attrName>
                                        </p:attrNameLst>
                                      </p:cBhvr>
                                      <p:to>
                                        <p:strVal val="visible"/>
                                      </p:to>
                                    </p:set>
                                    <p:animEffect transition="in" filter="wipe(left)">
                                      <p:cBhvr>
                                        <p:cTn id="27" dur="500"/>
                                        <p:tgtEl>
                                          <p:spTgt spid="20485">
                                            <p:txEl>
                                              <p:pRg st="4" end="4"/>
                                            </p:txEl>
                                          </p:spTgt>
                                        </p:tgtEl>
                                      </p:cBhvr>
                                    </p:animEffect>
                                  </p:childTnLst>
                                </p:cTn>
                              </p:par>
                            </p:childTnLst>
                          </p:cTn>
                        </p:par>
                        <p:par>
                          <p:cTn id="28" fill="hold" nodeType="afterGroup">
                            <p:stCondLst>
                              <p:cond delay="500"/>
                            </p:stCondLst>
                            <p:childTnLst>
                              <p:par>
                                <p:cTn id="29" presetID="18" presetClass="entr" presetSubtype="6" fill="hold"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strips(downRight)">
                                      <p:cBhvr>
                                        <p:cTn id="31" dur="500"/>
                                        <p:tgtEl>
                                          <p:spTgt spid="2"/>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8" presetClass="entr" presetSubtype="6" fill="hold" nodeType="clickEffect">
                                  <p:stCondLst>
                                    <p:cond delay="0"/>
                                  </p:stCondLst>
                                  <p:childTnLst>
                                    <p:set>
                                      <p:cBhvr>
                                        <p:cTn id="35" dur="1" fill="hold">
                                          <p:stCondLst>
                                            <p:cond delay="0"/>
                                          </p:stCondLst>
                                        </p:cTn>
                                        <p:tgtEl>
                                          <p:spTgt spid="3"/>
                                        </p:tgtEl>
                                        <p:attrNameLst>
                                          <p:attrName>style.visibility</p:attrName>
                                        </p:attrNameLst>
                                      </p:cBhvr>
                                      <p:to>
                                        <p:strVal val="visible"/>
                                      </p:to>
                                    </p:set>
                                    <p:animEffect transition="in" filter="strips(downRight)">
                                      <p:cBhvr>
                                        <p:cTn id="36" dur="500"/>
                                        <p:tgtEl>
                                          <p:spTgt spid="3"/>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8" presetClass="entr" presetSubtype="6" fill="hold" nodeType="clickEffect">
                                  <p:stCondLst>
                                    <p:cond delay="0"/>
                                  </p:stCondLst>
                                  <p:childTnLst>
                                    <p:set>
                                      <p:cBhvr>
                                        <p:cTn id="40" dur="1" fill="hold">
                                          <p:stCondLst>
                                            <p:cond delay="0"/>
                                          </p:stCondLst>
                                        </p:cTn>
                                        <p:tgtEl>
                                          <p:spTgt spid="5"/>
                                        </p:tgtEl>
                                        <p:attrNameLst>
                                          <p:attrName>style.visibility</p:attrName>
                                        </p:attrNameLst>
                                      </p:cBhvr>
                                      <p:to>
                                        <p:strVal val="visible"/>
                                      </p:to>
                                    </p:set>
                                    <p:animEffect transition="in" filter="strips(downRight)">
                                      <p:cBhvr>
                                        <p:cTn id="41" dur="500"/>
                                        <p:tgtEl>
                                          <p:spTgt spid="5"/>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88079"/>
                                        </p:tgtEl>
                                        <p:attrNameLst>
                                          <p:attrName>style.visibility</p:attrName>
                                        </p:attrNameLst>
                                      </p:cBhvr>
                                      <p:to>
                                        <p:strVal val="visible"/>
                                      </p:to>
                                    </p:set>
                                    <p:animEffect transition="in" filter="wipe(left)">
                                      <p:cBhvr>
                                        <p:cTn id="46" dur="500"/>
                                        <p:tgtEl>
                                          <p:spTgt spid="880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5" grpId="0" build="p" bldLvl="4"/>
      <p:bldP spid="88079" grpId="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8" name="Rectangle 2"/>
          <p:cNvSpPr>
            <a:spLocks noGrp="1" noChangeArrowheads="1"/>
          </p:cNvSpPr>
          <p:nvPr>
            <p:ph type="title" idx="4294967295"/>
          </p:nvPr>
        </p:nvSpPr>
        <p:spPr/>
        <p:txBody>
          <a:bodyPr/>
          <a:lstStyle/>
          <a:p>
            <a:pPr eaLnBrk="1" hangingPunct="1"/>
            <a:r>
              <a:rPr lang="en-US" smtClean="0"/>
              <a:t>Real vs. Nominal Wage</a:t>
            </a:r>
          </a:p>
        </p:txBody>
      </p:sp>
      <p:sp>
        <p:nvSpPr>
          <p:cNvPr id="21509" name="Rectangle 3"/>
          <p:cNvSpPr>
            <a:spLocks noGrp="1" noChangeArrowheads="1"/>
          </p:cNvSpPr>
          <p:nvPr>
            <p:ph type="body" idx="4294967295"/>
          </p:nvPr>
        </p:nvSpPr>
        <p:spPr>
          <a:xfrm>
            <a:off x="457200" y="1104900"/>
            <a:ext cx="8620125" cy="3011487"/>
          </a:xfrm>
        </p:spPr>
        <p:txBody>
          <a:bodyPr/>
          <a:lstStyle/>
          <a:p>
            <a:pPr marL="0" indent="0" eaLnBrk="1" hangingPunct="1">
              <a:spcBef>
                <a:spcPct val="55000"/>
              </a:spcBef>
              <a:buFont typeface="Wingdings" pitchFamily="2" charset="2"/>
              <a:buNone/>
            </a:pPr>
            <a:r>
              <a:rPr lang="en-US" sz="2700" dirty="0" smtClean="0"/>
              <a:t>An important relative price is the real wage:</a:t>
            </a:r>
          </a:p>
          <a:p>
            <a:pPr marL="225425" lvl="1" indent="3175" eaLnBrk="1" hangingPunct="1">
              <a:lnSpc>
                <a:spcPct val="105000"/>
              </a:lnSpc>
              <a:spcBef>
                <a:spcPct val="55000"/>
              </a:spcBef>
              <a:buFont typeface="Wingdings" pitchFamily="2" charset="2"/>
              <a:buNone/>
            </a:pPr>
            <a:r>
              <a:rPr lang="en-US" b="1" i="1" dirty="0" smtClean="0"/>
              <a:t>W</a:t>
            </a:r>
            <a:r>
              <a:rPr lang="en-US" dirty="0" smtClean="0"/>
              <a:t> = nominal wage = price of labor,  e.g.</a:t>
            </a:r>
            <a:r>
              <a:rPr lang="en-US" i="1" dirty="0" smtClean="0"/>
              <a:t>,</a:t>
            </a:r>
            <a:r>
              <a:rPr lang="en-US" dirty="0" smtClean="0"/>
              <a:t> $15/hour</a:t>
            </a:r>
          </a:p>
          <a:p>
            <a:pPr marL="225425" lvl="1" indent="3175" eaLnBrk="1" hangingPunct="1">
              <a:lnSpc>
                <a:spcPct val="105000"/>
              </a:lnSpc>
              <a:spcBef>
                <a:spcPct val="55000"/>
              </a:spcBef>
              <a:buFont typeface="Wingdings" pitchFamily="2" charset="2"/>
              <a:buNone/>
            </a:pPr>
            <a:r>
              <a:rPr lang="en-US" b="1" i="1" dirty="0" smtClean="0"/>
              <a:t>P</a:t>
            </a:r>
            <a:r>
              <a:rPr lang="en-US" dirty="0" smtClean="0"/>
              <a:t> = price level = price of </a:t>
            </a:r>
            <a:r>
              <a:rPr lang="en-US" dirty="0" err="1" smtClean="0"/>
              <a:t>g&amp;s</a:t>
            </a:r>
            <a:r>
              <a:rPr lang="en-US" dirty="0" smtClean="0"/>
              <a:t>,  e.g.</a:t>
            </a:r>
            <a:r>
              <a:rPr lang="en-US" i="1" dirty="0" smtClean="0"/>
              <a:t>,</a:t>
            </a:r>
            <a:r>
              <a:rPr lang="en-US" dirty="0" smtClean="0"/>
              <a:t> $5/unit of output</a:t>
            </a:r>
          </a:p>
          <a:p>
            <a:pPr marL="225425" lvl="1" indent="3175" eaLnBrk="1" hangingPunct="1">
              <a:lnSpc>
                <a:spcPct val="105000"/>
              </a:lnSpc>
              <a:spcBef>
                <a:spcPct val="55000"/>
              </a:spcBef>
              <a:buFont typeface="Wingdings" pitchFamily="2" charset="2"/>
              <a:buNone/>
            </a:pPr>
            <a:r>
              <a:rPr lang="en-US" dirty="0" smtClean="0"/>
              <a:t>Real wage is the price of labor relative to the price </a:t>
            </a:r>
            <a:br>
              <a:rPr lang="en-US" dirty="0" smtClean="0"/>
            </a:br>
            <a:r>
              <a:rPr lang="en-US" dirty="0" smtClean="0"/>
              <a:t>of output:</a:t>
            </a:r>
          </a:p>
        </p:txBody>
      </p:sp>
      <p:grpSp>
        <p:nvGrpSpPr>
          <p:cNvPr id="2" name="Group 15"/>
          <p:cNvGrpSpPr>
            <a:grpSpLocks/>
          </p:cNvGrpSpPr>
          <p:nvPr/>
        </p:nvGrpSpPr>
        <p:grpSpPr bwMode="auto">
          <a:xfrm>
            <a:off x="752476" y="4054477"/>
            <a:ext cx="595313" cy="979488"/>
            <a:chOff x="558" y="2716"/>
            <a:chExt cx="375" cy="617"/>
          </a:xfrm>
        </p:grpSpPr>
        <p:sp>
          <p:nvSpPr>
            <p:cNvPr id="21519" name="Rectangle 5"/>
            <p:cNvSpPr>
              <a:spLocks noChangeArrowheads="1"/>
            </p:cNvSpPr>
            <p:nvPr/>
          </p:nvSpPr>
          <p:spPr bwMode="auto">
            <a:xfrm>
              <a:off x="558" y="2716"/>
              <a:ext cx="375"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700" b="1" i="1">
                  <a:latin typeface="Arial"/>
                  <a:cs typeface="Arial"/>
                </a:rPr>
                <a:t>W</a:t>
              </a:r>
            </a:p>
          </p:txBody>
        </p:sp>
        <p:sp>
          <p:nvSpPr>
            <p:cNvPr id="21520" name="Rectangle 6"/>
            <p:cNvSpPr>
              <a:spLocks noChangeArrowheads="1"/>
            </p:cNvSpPr>
            <p:nvPr/>
          </p:nvSpPr>
          <p:spPr bwMode="auto">
            <a:xfrm>
              <a:off x="584" y="3013"/>
              <a:ext cx="307"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700" b="1" i="1">
                  <a:latin typeface="Arial"/>
                  <a:cs typeface="Arial"/>
                </a:rPr>
                <a:t>P</a:t>
              </a:r>
            </a:p>
          </p:txBody>
        </p:sp>
        <p:sp>
          <p:nvSpPr>
            <p:cNvPr id="21521" name="Line 7"/>
            <p:cNvSpPr>
              <a:spLocks noChangeShapeType="1"/>
            </p:cNvSpPr>
            <p:nvPr/>
          </p:nvSpPr>
          <p:spPr bwMode="auto">
            <a:xfrm>
              <a:off x="600" y="3023"/>
              <a:ext cx="24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Arial"/>
                <a:cs typeface="Arial"/>
              </a:endParaRPr>
            </a:p>
          </p:txBody>
        </p:sp>
      </p:grpSp>
      <p:sp>
        <p:nvSpPr>
          <p:cNvPr id="89096" name="Rectangle 8"/>
          <p:cNvSpPr>
            <a:spLocks noChangeArrowheads="1"/>
          </p:cNvSpPr>
          <p:nvPr/>
        </p:nvSpPr>
        <p:spPr bwMode="auto">
          <a:xfrm>
            <a:off x="4545013" y="4289425"/>
            <a:ext cx="4057650"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700">
                <a:latin typeface="Arial"/>
                <a:cs typeface="Arial"/>
              </a:rPr>
              <a:t>=  3 units output per hour</a:t>
            </a:r>
          </a:p>
        </p:txBody>
      </p:sp>
      <p:grpSp>
        <p:nvGrpSpPr>
          <p:cNvPr id="3" name="Group 17"/>
          <p:cNvGrpSpPr>
            <a:grpSpLocks/>
          </p:cNvGrpSpPr>
          <p:nvPr/>
        </p:nvGrpSpPr>
        <p:grpSpPr bwMode="auto">
          <a:xfrm>
            <a:off x="1338263" y="4051300"/>
            <a:ext cx="3170237" cy="974725"/>
            <a:chOff x="1431" y="2714"/>
            <a:chExt cx="1997" cy="614"/>
          </a:xfrm>
        </p:grpSpPr>
        <p:grpSp>
          <p:nvGrpSpPr>
            <p:cNvPr id="21514" name="Group 16"/>
            <p:cNvGrpSpPr>
              <a:grpSpLocks/>
            </p:cNvGrpSpPr>
            <p:nvPr/>
          </p:nvGrpSpPr>
          <p:grpSpPr bwMode="auto">
            <a:xfrm>
              <a:off x="1712" y="2714"/>
              <a:ext cx="1716" cy="614"/>
              <a:chOff x="1712" y="2714"/>
              <a:chExt cx="1716" cy="614"/>
            </a:xfrm>
          </p:grpSpPr>
          <p:sp>
            <p:nvSpPr>
              <p:cNvPr id="21516" name="Rectangle 11"/>
              <p:cNvSpPr>
                <a:spLocks noChangeArrowheads="1"/>
              </p:cNvSpPr>
              <p:nvPr/>
            </p:nvSpPr>
            <p:spPr bwMode="auto">
              <a:xfrm>
                <a:off x="2074" y="2714"/>
                <a:ext cx="981"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700">
                    <a:latin typeface="Arial"/>
                    <a:cs typeface="Arial"/>
                  </a:rPr>
                  <a:t>$15/hour</a:t>
                </a:r>
              </a:p>
            </p:txBody>
          </p:sp>
          <p:sp>
            <p:nvSpPr>
              <p:cNvPr id="21517" name="Rectangle 12"/>
              <p:cNvSpPr>
                <a:spLocks noChangeArrowheads="1"/>
              </p:cNvSpPr>
              <p:nvPr/>
            </p:nvSpPr>
            <p:spPr bwMode="auto">
              <a:xfrm>
                <a:off x="1712" y="3011"/>
                <a:ext cx="1716"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700">
                    <a:latin typeface="Arial"/>
                    <a:cs typeface="Arial"/>
                  </a:rPr>
                  <a:t>$5/unit of output</a:t>
                </a:r>
              </a:p>
            </p:txBody>
          </p:sp>
          <p:sp>
            <p:nvSpPr>
              <p:cNvPr id="21518" name="Line 13"/>
              <p:cNvSpPr>
                <a:spLocks noChangeShapeType="1"/>
              </p:cNvSpPr>
              <p:nvPr/>
            </p:nvSpPr>
            <p:spPr bwMode="auto">
              <a:xfrm>
                <a:off x="1799" y="3021"/>
                <a:ext cx="152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Arial"/>
                  <a:cs typeface="Arial"/>
                </a:endParaRPr>
              </a:p>
            </p:txBody>
          </p:sp>
        </p:grpSp>
        <p:sp>
          <p:nvSpPr>
            <p:cNvPr id="21515" name="Rectangle 14"/>
            <p:cNvSpPr>
              <a:spLocks noChangeArrowheads="1"/>
            </p:cNvSpPr>
            <p:nvPr/>
          </p:nvSpPr>
          <p:spPr bwMode="auto">
            <a:xfrm>
              <a:off x="1431" y="2869"/>
              <a:ext cx="249"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700">
                  <a:latin typeface="Arial"/>
                  <a:cs typeface="Arial"/>
                </a:rPr>
                <a:t>=</a:t>
              </a:r>
            </a:p>
          </p:txBody>
        </p:sp>
      </p:grpSp>
      <p:sp>
        <p:nvSpPr>
          <p:cNvPr id="21513"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70638601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509">
                                            <p:txEl>
                                              <p:pRg st="0" end="0"/>
                                            </p:txEl>
                                          </p:spTgt>
                                        </p:tgtEl>
                                        <p:attrNameLst>
                                          <p:attrName>style.visibility</p:attrName>
                                        </p:attrNameLst>
                                      </p:cBhvr>
                                      <p:to>
                                        <p:strVal val="visible"/>
                                      </p:to>
                                    </p:set>
                                    <p:animEffect transition="in" filter="wipe(left)">
                                      <p:cBhvr>
                                        <p:cTn id="7" dur="500"/>
                                        <p:tgtEl>
                                          <p:spTgt spid="2150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509">
                                            <p:txEl>
                                              <p:pRg st="1" end="1"/>
                                            </p:txEl>
                                          </p:spTgt>
                                        </p:tgtEl>
                                        <p:attrNameLst>
                                          <p:attrName>style.visibility</p:attrName>
                                        </p:attrNameLst>
                                      </p:cBhvr>
                                      <p:to>
                                        <p:strVal val="visible"/>
                                      </p:to>
                                    </p:set>
                                    <p:animEffect transition="in" filter="wipe(left)">
                                      <p:cBhvr>
                                        <p:cTn id="12" dur="500"/>
                                        <p:tgtEl>
                                          <p:spTgt spid="2150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1509">
                                            <p:txEl>
                                              <p:pRg st="2" end="2"/>
                                            </p:txEl>
                                          </p:spTgt>
                                        </p:tgtEl>
                                        <p:attrNameLst>
                                          <p:attrName>style.visibility</p:attrName>
                                        </p:attrNameLst>
                                      </p:cBhvr>
                                      <p:to>
                                        <p:strVal val="visible"/>
                                      </p:to>
                                    </p:set>
                                    <p:animEffect transition="in" filter="wipe(left)">
                                      <p:cBhvr>
                                        <p:cTn id="17" dur="500"/>
                                        <p:tgtEl>
                                          <p:spTgt spid="2150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1509">
                                            <p:txEl>
                                              <p:pRg st="3" end="3"/>
                                            </p:txEl>
                                          </p:spTgt>
                                        </p:tgtEl>
                                        <p:attrNameLst>
                                          <p:attrName>style.visibility</p:attrName>
                                        </p:attrNameLst>
                                      </p:cBhvr>
                                      <p:to>
                                        <p:strVal val="visible"/>
                                      </p:to>
                                    </p:set>
                                    <p:animEffect transition="in" filter="wipe(left)">
                                      <p:cBhvr>
                                        <p:cTn id="22" dur="500"/>
                                        <p:tgtEl>
                                          <p:spTgt spid="21509">
                                            <p:txEl>
                                              <p:pRg st="3" end="3"/>
                                            </p:txEl>
                                          </p:spTgt>
                                        </p:tgtEl>
                                      </p:cBhvr>
                                    </p:animEffect>
                                  </p:childTnLst>
                                </p:cTn>
                              </p:par>
                            </p:childTnLst>
                          </p:cTn>
                        </p:par>
                        <p:par>
                          <p:cTn id="23" fill="hold" nodeType="afterGroup">
                            <p:stCondLst>
                              <p:cond delay="500"/>
                            </p:stCondLst>
                            <p:childTnLst>
                              <p:par>
                                <p:cTn id="24" presetID="18" presetClass="entr" presetSubtype="6" fill="hold" nodeType="after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strips(downRight)">
                                      <p:cBhvr>
                                        <p:cTn id="26" dur="500"/>
                                        <p:tgtEl>
                                          <p:spTgt spid="2"/>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8" presetClass="entr" presetSubtype="6" fill="hold" nodeType="click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strips(downRight)">
                                      <p:cBhvr>
                                        <p:cTn id="31" dur="500"/>
                                        <p:tgtEl>
                                          <p:spTgt spid="3"/>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8" presetClass="entr" presetSubtype="6" fill="hold" grpId="0" nodeType="clickEffect">
                                  <p:stCondLst>
                                    <p:cond delay="0"/>
                                  </p:stCondLst>
                                  <p:childTnLst>
                                    <p:set>
                                      <p:cBhvr>
                                        <p:cTn id="35" dur="1" fill="hold">
                                          <p:stCondLst>
                                            <p:cond delay="0"/>
                                          </p:stCondLst>
                                        </p:cTn>
                                        <p:tgtEl>
                                          <p:spTgt spid="89096"/>
                                        </p:tgtEl>
                                        <p:attrNameLst>
                                          <p:attrName>style.visibility</p:attrName>
                                        </p:attrNameLst>
                                      </p:cBhvr>
                                      <p:to>
                                        <p:strVal val="visible"/>
                                      </p:to>
                                    </p:set>
                                    <p:animEffect transition="in" filter="strips(downRight)">
                                      <p:cBhvr>
                                        <p:cTn id="36" dur="500"/>
                                        <p:tgtEl>
                                          <p:spTgt spid="890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9" grpId="0" build="p" bldLvl="4"/>
      <p:bldP spid="89096" grpId="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2" name="Rectangle 2"/>
          <p:cNvSpPr>
            <a:spLocks noGrp="1" noChangeArrowheads="1"/>
          </p:cNvSpPr>
          <p:nvPr>
            <p:ph type="title"/>
          </p:nvPr>
        </p:nvSpPr>
        <p:spPr/>
        <p:txBody>
          <a:bodyPr/>
          <a:lstStyle/>
          <a:p>
            <a:pPr eaLnBrk="1" hangingPunct="1"/>
            <a:r>
              <a:rPr lang="en-US" sz="3600" smtClean="0"/>
              <a:t>The Classical Dichotomy</a:t>
            </a:r>
          </a:p>
        </p:txBody>
      </p:sp>
      <p:sp>
        <p:nvSpPr>
          <p:cNvPr id="22533" name="Rectangle 3"/>
          <p:cNvSpPr>
            <a:spLocks noGrp="1" noChangeArrowheads="1"/>
          </p:cNvSpPr>
          <p:nvPr>
            <p:ph idx="1"/>
          </p:nvPr>
        </p:nvSpPr>
        <p:spPr>
          <a:xfrm>
            <a:off x="457200" y="1143000"/>
            <a:ext cx="8229600" cy="5410200"/>
          </a:xfrm>
        </p:spPr>
        <p:txBody>
          <a:bodyPr>
            <a:normAutofit/>
          </a:bodyPr>
          <a:lstStyle/>
          <a:p>
            <a:pPr eaLnBrk="1" hangingPunct="1">
              <a:spcBef>
                <a:spcPct val="40000"/>
              </a:spcBef>
            </a:pPr>
            <a:r>
              <a:rPr lang="en-US" sz="2700" b="1" dirty="0" smtClean="0">
                <a:solidFill>
                  <a:srgbClr val="CC0000"/>
                </a:solidFill>
              </a:rPr>
              <a:t>Classical dichotomy</a:t>
            </a:r>
            <a:r>
              <a:rPr lang="en-US" sz="2700" dirty="0" smtClean="0"/>
              <a:t>:  the theoretical separation of nominal and real variables</a:t>
            </a:r>
          </a:p>
          <a:p>
            <a:pPr eaLnBrk="1" hangingPunct="1">
              <a:spcBef>
                <a:spcPct val="40000"/>
              </a:spcBef>
            </a:pPr>
            <a:r>
              <a:rPr lang="en-US" sz="2700" dirty="0" smtClean="0"/>
              <a:t>Hume and the classical economists suggested that monetary developments affect nominal variables but not real variables. </a:t>
            </a:r>
          </a:p>
          <a:p>
            <a:pPr eaLnBrk="1" hangingPunct="1">
              <a:spcBef>
                <a:spcPct val="40000"/>
              </a:spcBef>
            </a:pPr>
            <a:r>
              <a:rPr lang="en-US" sz="2700" dirty="0" smtClean="0"/>
              <a:t>If central bank doubles the money supply, </a:t>
            </a:r>
            <a:br>
              <a:rPr lang="en-US" sz="2700" dirty="0" smtClean="0"/>
            </a:br>
            <a:r>
              <a:rPr lang="en-US" sz="2700" dirty="0" smtClean="0"/>
              <a:t>Hume &amp; classical thinkers contend:</a:t>
            </a:r>
          </a:p>
          <a:p>
            <a:pPr lvl="1">
              <a:spcBef>
                <a:spcPct val="25000"/>
              </a:spcBef>
            </a:pPr>
            <a:r>
              <a:rPr lang="en-US" dirty="0" smtClean="0"/>
              <a:t>all nominal variables—including prices—</a:t>
            </a:r>
            <a:br>
              <a:rPr lang="en-US" dirty="0" smtClean="0"/>
            </a:br>
            <a:r>
              <a:rPr lang="en-US" dirty="0" smtClean="0"/>
              <a:t>will double.</a:t>
            </a:r>
          </a:p>
          <a:p>
            <a:pPr lvl="1">
              <a:spcBef>
                <a:spcPct val="25000"/>
              </a:spcBef>
            </a:pPr>
            <a:r>
              <a:rPr lang="en-US" dirty="0" smtClean="0"/>
              <a:t>all real variables—including relative prices—</a:t>
            </a:r>
            <a:br>
              <a:rPr lang="en-US" dirty="0" smtClean="0"/>
            </a:br>
            <a:r>
              <a:rPr lang="en-US" dirty="0" smtClean="0"/>
              <a:t>will remain unchanged. </a:t>
            </a:r>
          </a:p>
        </p:txBody>
      </p:sp>
      <p:sp>
        <p:nvSpPr>
          <p:cNvPr id="22534"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178128068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533">
                                            <p:txEl>
                                              <p:pRg st="0" end="0"/>
                                            </p:txEl>
                                          </p:spTgt>
                                        </p:tgtEl>
                                        <p:attrNameLst>
                                          <p:attrName>style.visibility</p:attrName>
                                        </p:attrNameLst>
                                      </p:cBhvr>
                                      <p:to>
                                        <p:strVal val="visible"/>
                                      </p:to>
                                    </p:set>
                                    <p:animEffect transition="in" filter="wipe(left)">
                                      <p:cBhvr>
                                        <p:cTn id="7" dur="500"/>
                                        <p:tgtEl>
                                          <p:spTgt spid="2253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2533">
                                            <p:txEl>
                                              <p:pRg st="1" end="1"/>
                                            </p:txEl>
                                          </p:spTgt>
                                        </p:tgtEl>
                                        <p:attrNameLst>
                                          <p:attrName>style.visibility</p:attrName>
                                        </p:attrNameLst>
                                      </p:cBhvr>
                                      <p:to>
                                        <p:strVal val="visible"/>
                                      </p:to>
                                    </p:set>
                                    <p:animEffect transition="in" filter="wipe(left)">
                                      <p:cBhvr>
                                        <p:cTn id="12" dur="500"/>
                                        <p:tgtEl>
                                          <p:spTgt spid="2253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2533">
                                            <p:txEl>
                                              <p:pRg st="2" end="2"/>
                                            </p:txEl>
                                          </p:spTgt>
                                        </p:tgtEl>
                                        <p:attrNameLst>
                                          <p:attrName>style.visibility</p:attrName>
                                        </p:attrNameLst>
                                      </p:cBhvr>
                                      <p:to>
                                        <p:strVal val="visible"/>
                                      </p:to>
                                    </p:set>
                                    <p:animEffect transition="in" filter="wipe(left)">
                                      <p:cBhvr>
                                        <p:cTn id="17" dur="500"/>
                                        <p:tgtEl>
                                          <p:spTgt spid="2253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2533">
                                            <p:txEl>
                                              <p:pRg st="3" end="3"/>
                                            </p:txEl>
                                          </p:spTgt>
                                        </p:tgtEl>
                                        <p:attrNameLst>
                                          <p:attrName>style.visibility</p:attrName>
                                        </p:attrNameLst>
                                      </p:cBhvr>
                                      <p:to>
                                        <p:strVal val="visible"/>
                                      </p:to>
                                    </p:set>
                                    <p:animEffect transition="in" filter="wipe(left)">
                                      <p:cBhvr>
                                        <p:cTn id="22" dur="500"/>
                                        <p:tgtEl>
                                          <p:spTgt spid="2253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2533">
                                            <p:txEl>
                                              <p:pRg st="4" end="4"/>
                                            </p:txEl>
                                          </p:spTgt>
                                        </p:tgtEl>
                                        <p:attrNameLst>
                                          <p:attrName>style.visibility</p:attrName>
                                        </p:attrNameLst>
                                      </p:cBhvr>
                                      <p:to>
                                        <p:strVal val="visible"/>
                                      </p:to>
                                    </p:set>
                                    <p:animEffect transition="in" filter="wipe(left)">
                                      <p:cBhvr>
                                        <p:cTn id="27" dur="500"/>
                                        <p:tgtEl>
                                          <p:spTgt spid="2253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3" grpId="0" build="p" bldLvl="4"/>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6" name="Rectangle 2"/>
          <p:cNvSpPr>
            <a:spLocks noGrp="1" noChangeArrowheads="1"/>
          </p:cNvSpPr>
          <p:nvPr>
            <p:ph type="title" idx="4294967295"/>
          </p:nvPr>
        </p:nvSpPr>
        <p:spPr>
          <a:xfrm>
            <a:off x="457200" y="219075"/>
            <a:ext cx="8229600" cy="649288"/>
          </a:xfrm>
        </p:spPr>
        <p:txBody>
          <a:bodyPr>
            <a:normAutofit/>
          </a:bodyPr>
          <a:lstStyle/>
          <a:p>
            <a:pPr eaLnBrk="1" hangingPunct="1"/>
            <a:r>
              <a:rPr lang="en-US" dirty="0" smtClean="0"/>
              <a:t>The Neutrality of Money</a:t>
            </a:r>
          </a:p>
        </p:txBody>
      </p:sp>
      <p:sp>
        <p:nvSpPr>
          <p:cNvPr id="23557" name="Rectangle 3"/>
          <p:cNvSpPr>
            <a:spLocks noGrp="1" noChangeArrowheads="1"/>
          </p:cNvSpPr>
          <p:nvPr>
            <p:ph type="body" idx="4294967295"/>
          </p:nvPr>
        </p:nvSpPr>
        <p:spPr>
          <a:xfrm>
            <a:off x="523875" y="873125"/>
            <a:ext cx="8315325" cy="2700338"/>
          </a:xfrm>
        </p:spPr>
        <p:txBody>
          <a:bodyPr/>
          <a:lstStyle/>
          <a:p>
            <a:pPr eaLnBrk="1" hangingPunct="1">
              <a:spcBef>
                <a:spcPct val="40000"/>
              </a:spcBef>
            </a:pPr>
            <a:r>
              <a:rPr lang="en-US" sz="2600" b="1" dirty="0" smtClean="0">
                <a:solidFill>
                  <a:srgbClr val="CC0000"/>
                </a:solidFill>
              </a:rPr>
              <a:t>Monetary neutrality</a:t>
            </a:r>
            <a:r>
              <a:rPr lang="en-US" sz="2600" dirty="0" smtClean="0"/>
              <a:t>:  the proposition that changes </a:t>
            </a:r>
            <a:br>
              <a:rPr lang="en-US" sz="2600" dirty="0" smtClean="0"/>
            </a:br>
            <a:r>
              <a:rPr lang="en-US" sz="2600" dirty="0" smtClean="0"/>
              <a:t>in the money supply do not affect real variables</a:t>
            </a:r>
          </a:p>
          <a:p>
            <a:pPr eaLnBrk="1" hangingPunct="1">
              <a:spcBef>
                <a:spcPct val="40000"/>
              </a:spcBef>
            </a:pPr>
            <a:r>
              <a:rPr lang="en-US" sz="2600" dirty="0" smtClean="0"/>
              <a:t>Doubling money supply causes all nominal prices </a:t>
            </a:r>
            <a:br>
              <a:rPr lang="en-US" sz="2600" dirty="0" smtClean="0"/>
            </a:br>
            <a:r>
              <a:rPr lang="en-US" sz="2600" dirty="0" smtClean="0"/>
              <a:t>to double;  what happens to relative prices?</a:t>
            </a:r>
          </a:p>
          <a:p>
            <a:pPr eaLnBrk="1" hangingPunct="1">
              <a:spcBef>
                <a:spcPct val="40000"/>
              </a:spcBef>
            </a:pPr>
            <a:r>
              <a:rPr lang="en-US" sz="2600" dirty="0" smtClean="0"/>
              <a:t>Initially, relative price of cd in terms of pizza is</a:t>
            </a:r>
          </a:p>
        </p:txBody>
      </p:sp>
      <p:grpSp>
        <p:nvGrpSpPr>
          <p:cNvPr id="2" name="Group 30"/>
          <p:cNvGrpSpPr>
            <a:grpSpLocks/>
          </p:cNvGrpSpPr>
          <p:nvPr/>
        </p:nvGrpSpPr>
        <p:grpSpPr bwMode="auto">
          <a:xfrm>
            <a:off x="820738" y="3386138"/>
            <a:ext cx="7700962" cy="963612"/>
            <a:chOff x="517" y="2133"/>
            <a:chExt cx="4851" cy="607"/>
          </a:xfrm>
        </p:grpSpPr>
        <p:grpSp>
          <p:nvGrpSpPr>
            <p:cNvPr id="23576" name="Group 4"/>
            <p:cNvGrpSpPr>
              <a:grpSpLocks/>
            </p:cNvGrpSpPr>
            <p:nvPr/>
          </p:nvGrpSpPr>
          <p:grpSpPr bwMode="auto">
            <a:xfrm>
              <a:off x="517" y="2135"/>
              <a:ext cx="1343" cy="605"/>
              <a:chOff x="447" y="2982"/>
              <a:chExt cx="1343" cy="605"/>
            </a:xfrm>
          </p:grpSpPr>
          <p:sp>
            <p:nvSpPr>
              <p:cNvPr id="23584" name="Rectangle 5"/>
              <p:cNvSpPr>
                <a:spLocks noChangeArrowheads="1"/>
              </p:cNvSpPr>
              <p:nvPr/>
            </p:nvSpPr>
            <p:spPr bwMode="auto">
              <a:xfrm>
                <a:off x="545" y="2982"/>
                <a:ext cx="1077"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600">
                    <a:latin typeface="Arial"/>
                    <a:cs typeface="Arial"/>
                  </a:rPr>
                  <a:t>price of cd</a:t>
                </a:r>
              </a:p>
            </p:txBody>
          </p:sp>
          <p:sp>
            <p:nvSpPr>
              <p:cNvPr id="23585" name="Rectangle 6"/>
              <p:cNvSpPr>
                <a:spLocks noChangeArrowheads="1"/>
              </p:cNvSpPr>
              <p:nvPr/>
            </p:nvSpPr>
            <p:spPr bwMode="auto">
              <a:xfrm>
                <a:off x="447" y="3279"/>
                <a:ext cx="1343"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600">
                    <a:latin typeface="Arial"/>
                    <a:cs typeface="Arial"/>
                  </a:rPr>
                  <a:t>price of pizza</a:t>
                </a:r>
              </a:p>
            </p:txBody>
          </p:sp>
          <p:sp>
            <p:nvSpPr>
              <p:cNvPr id="23586" name="Line 7"/>
              <p:cNvSpPr>
                <a:spLocks noChangeShapeType="1"/>
              </p:cNvSpPr>
              <p:nvPr/>
            </p:nvSpPr>
            <p:spPr bwMode="auto">
              <a:xfrm>
                <a:off x="509" y="3282"/>
                <a:ext cx="127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Arial"/>
                  <a:cs typeface="Arial"/>
                </a:endParaRPr>
              </a:p>
            </p:txBody>
          </p:sp>
        </p:grpSp>
        <p:sp>
          <p:nvSpPr>
            <p:cNvPr id="23577" name="Rectangle 8"/>
            <p:cNvSpPr>
              <a:spLocks noChangeArrowheads="1"/>
            </p:cNvSpPr>
            <p:nvPr/>
          </p:nvSpPr>
          <p:spPr bwMode="auto">
            <a:xfrm>
              <a:off x="3328" y="2276"/>
              <a:ext cx="2040"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600">
                  <a:latin typeface="Arial"/>
                  <a:cs typeface="Arial"/>
                </a:rPr>
                <a:t>=  1.5 pizzas per cd</a:t>
              </a:r>
            </a:p>
          </p:txBody>
        </p:sp>
        <p:grpSp>
          <p:nvGrpSpPr>
            <p:cNvPr id="23578" name="Group 9"/>
            <p:cNvGrpSpPr>
              <a:grpSpLocks/>
            </p:cNvGrpSpPr>
            <p:nvPr/>
          </p:nvGrpSpPr>
          <p:grpSpPr bwMode="auto">
            <a:xfrm>
              <a:off x="1970" y="2133"/>
              <a:ext cx="1289" cy="605"/>
              <a:chOff x="1963" y="2903"/>
              <a:chExt cx="1289" cy="605"/>
            </a:xfrm>
          </p:grpSpPr>
          <p:grpSp>
            <p:nvGrpSpPr>
              <p:cNvPr id="23579" name="Group 10"/>
              <p:cNvGrpSpPr>
                <a:grpSpLocks/>
              </p:cNvGrpSpPr>
              <p:nvPr/>
            </p:nvGrpSpPr>
            <p:grpSpPr bwMode="auto">
              <a:xfrm>
                <a:off x="2244" y="2903"/>
                <a:ext cx="1008" cy="605"/>
                <a:chOff x="2013" y="2980"/>
                <a:chExt cx="1008" cy="605"/>
              </a:xfrm>
            </p:grpSpPr>
            <p:sp>
              <p:nvSpPr>
                <p:cNvPr id="23581" name="Rectangle 11"/>
                <p:cNvSpPr>
                  <a:spLocks noChangeArrowheads="1"/>
                </p:cNvSpPr>
                <p:nvPr/>
              </p:nvSpPr>
              <p:spPr bwMode="auto">
                <a:xfrm>
                  <a:off x="2147" y="2980"/>
                  <a:ext cx="742"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600">
                      <a:latin typeface="Arial"/>
                      <a:cs typeface="Arial"/>
                    </a:rPr>
                    <a:t>$15/cd</a:t>
                  </a:r>
                </a:p>
              </p:txBody>
            </p:sp>
            <p:sp>
              <p:nvSpPr>
                <p:cNvPr id="23582" name="Rectangle 12"/>
                <p:cNvSpPr>
                  <a:spLocks noChangeArrowheads="1"/>
                </p:cNvSpPr>
                <p:nvPr/>
              </p:nvSpPr>
              <p:spPr bwMode="auto">
                <a:xfrm>
                  <a:off x="2013" y="3277"/>
                  <a:ext cx="1008"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600">
                      <a:latin typeface="Arial"/>
                      <a:cs typeface="Arial"/>
                    </a:rPr>
                    <a:t>$10/pizza</a:t>
                  </a:r>
                </a:p>
              </p:txBody>
            </p:sp>
            <p:sp>
              <p:nvSpPr>
                <p:cNvPr id="23583" name="Line 13"/>
                <p:cNvSpPr>
                  <a:spLocks noChangeShapeType="1"/>
                </p:cNvSpPr>
                <p:nvPr/>
              </p:nvSpPr>
              <p:spPr bwMode="auto">
                <a:xfrm>
                  <a:off x="2075" y="3280"/>
                  <a:ext cx="91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Arial"/>
                    <a:cs typeface="Arial"/>
                  </a:endParaRPr>
                </a:p>
              </p:txBody>
            </p:sp>
          </p:grpSp>
          <p:sp>
            <p:nvSpPr>
              <p:cNvPr id="23580" name="Rectangle 14"/>
              <p:cNvSpPr>
                <a:spLocks noChangeArrowheads="1"/>
              </p:cNvSpPr>
              <p:nvPr/>
            </p:nvSpPr>
            <p:spPr bwMode="auto">
              <a:xfrm>
                <a:off x="1963" y="3051"/>
                <a:ext cx="249"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600">
                    <a:latin typeface="Arial"/>
                    <a:cs typeface="Arial"/>
                  </a:rPr>
                  <a:t>=</a:t>
                </a:r>
              </a:p>
            </p:txBody>
          </p:sp>
        </p:grpSp>
      </p:grpSp>
      <p:sp>
        <p:nvSpPr>
          <p:cNvPr id="91151" name="Rectangle 15"/>
          <p:cNvSpPr>
            <a:spLocks noChangeArrowheads="1"/>
          </p:cNvSpPr>
          <p:nvPr/>
        </p:nvSpPr>
        <p:spPr bwMode="auto">
          <a:xfrm>
            <a:off x="523875" y="4692650"/>
            <a:ext cx="4621778" cy="475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344488" indent="-344488">
              <a:lnSpc>
                <a:spcPct val="95000"/>
              </a:lnSpc>
              <a:spcBef>
                <a:spcPct val="45000"/>
              </a:spcBef>
              <a:buClr>
                <a:srgbClr val="A3C167"/>
              </a:buClr>
              <a:buSzPct val="100000"/>
              <a:buFont typeface="Wingdings" pitchFamily="2" charset="2"/>
              <a:buChar char="§"/>
            </a:pPr>
            <a:r>
              <a:rPr lang="en-US" sz="2600" dirty="0">
                <a:latin typeface="Arial"/>
                <a:cs typeface="Arial"/>
              </a:rPr>
              <a:t>After nominal prices double, </a:t>
            </a:r>
          </a:p>
        </p:txBody>
      </p:sp>
      <p:grpSp>
        <p:nvGrpSpPr>
          <p:cNvPr id="6" name="Group 31"/>
          <p:cNvGrpSpPr>
            <a:grpSpLocks/>
          </p:cNvGrpSpPr>
          <p:nvPr/>
        </p:nvGrpSpPr>
        <p:grpSpPr bwMode="auto">
          <a:xfrm>
            <a:off x="828675" y="5160963"/>
            <a:ext cx="7689850" cy="1008062"/>
            <a:chOff x="522" y="3251"/>
            <a:chExt cx="4844" cy="635"/>
          </a:xfrm>
        </p:grpSpPr>
        <p:grpSp>
          <p:nvGrpSpPr>
            <p:cNvPr id="23565" name="Group 16"/>
            <p:cNvGrpSpPr>
              <a:grpSpLocks/>
            </p:cNvGrpSpPr>
            <p:nvPr/>
          </p:nvGrpSpPr>
          <p:grpSpPr bwMode="auto">
            <a:xfrm>
              <a:off x="522" y="3281"/>
              <a:ext cx="1343" cy="605"/>
              <a:chOff x="447" y="2982"/>
              <a:chExt cx="1343" cy="605"/>
            </a:xfrm>
          </p:grpSpPr>
          <p:sp>
            <p:nvSpPr>
              <p:cNvPr id="23573" name="Rectangle 17"/>
              <p:cNvSpPr>
                <a:spLocks noChangeArrowheads="1"/>
              </p:cNvSpPr>
              <p:nvPr/>
            </p:nvSpPr>
            <p:spPr bwMode="auto">
              <a:xfrm>
                <a:off x="545" y="2982"/>
                <a:ext cx="1077"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600">
                    <a:latin typeface="Arial"/>
                    <a:cs typeface="Arial"/>
                  </a:rPr>
                  <a:t>price of cd</a:t>
                </a:r>
              </a:p>
            </p:txBody>
          </p:sp>
          <p:sp>
            <p:nvSpPr>
              <p:cNvPr id="23574" name="Rectangle 18"/>
              <p:cNvSpPr>
                <a:spLocks noChangeArrowheads="1"/>
              </p:cNvSpPr>
              <p:nvPr/>
            </p:nvSpPr>
            <p:spPr bwMode="auto">
              <a:xfrm>
                <a:off x="447" y="3279"/>
                <a:ext cx="1343"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600">
                    <a:latin typeface="Arial"/>
                    <a:cs typeface="Arial"/>
                  </a:rPr>
                  <a:t>price of pizza</a:t>
                </a:r>
              </a:p>
            </p:txBody>
          </p:sp>
          <p:sp>
            <p:nvSpPr>
              <p:cNvPr id="23575" name="Line 19"/>
              <p:cNvSpPr>
                <a:spLocks noChangeShapeType="1"/>
              </p:cNvSpPr>
              <p:nvPr/>
            </p:nvSpPr>
            <p:spPr bwMode="auto">
              <a:xfrm>
                <a:off x="509" y="3282"/>
                <a:ext cx="127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Arial"/>
                  <a:cs typeface="Arial"/>
                </a:endParaRPr>
              </a:p>
            </p:txBody>
          </p:sp>
        </p:grpSp>
        <p:sp>
          <p:nvSpPr>
            <p:cNvPr id="23566" name="Rectangle 20"/>
            <p:cNvSpPr>
              <a:spLocks noChangeArrowheads="1"/>
            </p:cNvSpPr>
            <p:nvPr/>
          </p:nvSpPr>
          <p:spPr bwMode="auto">
            <a:xfrm>
              <a:off x="3326" y="3394"/>
              <a:ext cx="2040"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600">
                  <a:latin typeface="Arial"/>
                  <a:cs typeface="Arial"/>
                </a:rPr>
                <a:t>=  1.5 pizzas per cd</a:t>
              </a:r>
            </a:p>
          </p:txBody>
        </p:sp>
        <p:grpSp>
          <p:nvGrpSpPr>
            <p:cNvPr id="23567" name="Group 21"/>
            <p:cNvGrpSpPr>
              <a:grpSpLocks/>
            </p:cNvGrpSpPr>
            <p:nvPr/>
          </p:nvGrpSpPr>
          <p:grpSpPr bwMode="auto">
            <a:xfrm>
              <a:off x="1968" y="3251"/>
              <a:ext cx="1289" cy="605"/>
              <a:chOff x="1963" y="2903"/>
              <a:chExt cx="1289" cy="605"/>
            </a:xfrm>
          </p:grpSpPr>
          <p:grpSp>
            <p:nvGrpSpPr>
              <p:cNvPr id="23568" name="Group 22"/>
              <p:cNvGrpSpPr>
                <a:grpSpLocks/>
              </p:cNvGrpSpPr>
              <p:nvPr/>
            </p:nvGrpSpPr>
            <p:grpSpPr bwMode="auto">
              <a:xfrm>
                <a:off x="2244" y="2903"/>
                <a:ext cx="1008" cy="605"/>
                <a:chOff x="2013" y="2980"/>
                <a:chExt cx="1008" cy="605"/>
              </a:xfrm>
            </p:grpSpPr>
            <p:sp>
              <p:nvSpPr>
                <p:cNvPr id="23570" name="Rectangle 23"/>
                <p:cNvSpPr>
                  <a:spLocks noChangeArrowheads="1"/>
                </p:cNvSpPr>
                <p:nvPr/>
              </p:nvSpPr>
              <p:spPr bwMode="auto">
                <a:xfrm>
                  <a:off x="2147" y="2980"/>
                  <a:ext cx="742"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600">
                      <a:latin typeface="Arial"/>
                      <a:cs typeface="Arial"/>
                    </a:rPr>
                    <a:t>$30/cd</a:t>
                  </a:r>
                </a:p>
              </p:txBody>
            </p:sp>
            <p:sp>
              <p:nvSpPr>
                <p:cNvPr id="23571" name="Rectangle 24"/>
                <p:cNvSpPr>
                  <a:spLocks noChangeArrowheads="1"/>
                </p:cNvSpPr>
                <p:nvPr/>
              </p:nvSpPr>
              <p:spPr bwMode="auto">
                <a:xfrm>
                  <a:off x="2013" y="3277"/>
                  <a:ext cx="1008"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600">
                      <a:latin typeface="Arial"/>
                      <a:cs typeface="Arial"/>
                    </a:rPr>
                    <a:t>$20/pizza</a:t>
                  </a:r>
                </a:p>
              </p:txBody>
            </p:sp>
            <p:sp>
              <p:nvSpPr>
                <p:cNvPr id="23572" name="Line 25"/>
                <p:cNvSpPr>
                  <a:spLocks noChangeShapeType="1"/>
                </p:cNvSpPr>
                <p:nvPr/>
              </p:nvSpPr>
              <p:spPr bwMode="auto">
                <a:xfrm>
                  <a:off x="2075" y="3280"/>
                  <a:ext cx="91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Arial"/>
                    <a:cs typeface="Arial"/>
                  </a:endParaRPr>
                </a:p>
              </p:txBody>
            </p:sp>
          </p:grpSp>
          <p:sp>
            <p:nvSpPr>
              <p:cNvPr id="23569" name="Rectangle 26"/>
              <p:cNvSpPr>
                <a:spLocks noChangeArrowheads="1"/>
              </p:cNvSpPr>
              <p:nvPr/>
            </p:nvSpPr>
            <p:spPr bwMode="auto">
              <a:xfrm>
                <a:off x="1963" y="3051"/>
                <a:ext cx="249"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600">
                    <a:latin typeface="Arial"/>
                    <a:cs typeface="Arial"/>
                  </a:rPr>
                  <a:t>=</a:t>
                </a:r>
              </a:p>
            </p:txBody>
          </p:sp>
        </p:grpSp>
      </p:grpSp>
      <p:sp>
        <p:nvSpPr>
          <p:cNvPr id="91163" name="Text Box 27"/>
          <p:cNvSpPr txBox="1">
            <a:spLocks noChangeArrowheads="1"/>
          </p:cNvSpPr>
          <p:nvPr/>
        </p:nvSpPr>
        <p:spPr bwMode="auto">
          <a:xfrm>
            <a:off x="5689600" y="4302125"/>
            <a:ext cx="2755900" cy="885825"/>
          </a:xfrm>
          <a:prstGeom prst="rect">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600" i="1" dirty="0">
                <a:latin typeface="Arial"/>
                <a:cs typeface="Arial"/>
              </a:rPr>
              <a:t>The relative price is unchanged.</a:t>
            </a:r>
          </a:p>
        </p:txBody>
      </p:sp>
      <p:sp>
        <p:nvSpPr>
          <p:cNvPr id="91164" name="AutoShape 28"/>
          <p:cNvSpPr>
            <a:spLocks/>
          </p:cNvSpPr>
          <p:nvPr/>
        </p:nvSpPr>
        <p:spPr bwMode="auto">
          <a:xfrm rot="5400000">
            <a:off x="6834982" y="4080668"/>
            <a:ext cx="342900" cy="2481263"/>
          </a:xfrm>
          <a:prstGeom prst="leftBrace">
            <a:avLst>
              <a:gd name="adj1" fmla="val 60301"/>
              <a:gd name="adj2" fmla="val 50000"/>
            </a:avLst>
          </a:prstGeom>
          <a:noFill/>
          <a:ln w="19050">
            <a:solidFill>
              <a:srgbClr val="FF66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b="1">
              <a:latin typeface="Arial"/>
              <a:cs typeface="Arial"/>
            </a:endParaRPr>
          </a:p>
        </p:txBody>
      </p:sp>
      <p:sp>
        <p:nvSpPr>
          <p:cNvPr id="91165" name="AutoShape 29"/>
          <p:cNvSpPr>
            <a:spLocks/>
          </p:cNvSpPr>
          <p:nvPr/>
        </p:nvSpPr>
        <p:spPr bwMode="auto">
          <a:xfrm rot="-5400000">
            <a:off x="6857207" y="2961481"/>
            <a:ext cx="342900" cy="2481263"/>
          </a:xfrm>
          <a:prstGeom prst="leftBrace">
            <a:avLst>
              <a:gd name="adj1" fmla="val 60301"/>
              <a:gd name="adj2" fmla="val 50000"/>
            </a:avLst>
          </a:prstGeom>
          <a:noFill/>
          <a:ln w="19050">
            <a:solidFill>
              <a:srgbClr val="FF66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b="1">
              <a:latin typeface="Arial"/>
              <a:cs typeface="Arial"/>
            </a:endParaRPr>
          </a:p>
        </p:txBody>
      </p:sp>
      <p:sp>
        <p:nvSpPr>
          <p:cNvPr id="23564"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314099227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557">
                                            <p:txEl>
                                              <p:pRg st="0" end="0"/>
                                            </p:txEl>
                                          </p:spTgt>
                                        </p:tgtEl>
                                        <p:attrNameLst>
                                          <p:attrName>style.visibility</p:attrName>
                                        </p:attrNameLst>
                                      </p:cBhvr>
                                      <p:to>
                                        <p:strVal val="visible"/>
                                      </p:to>
                                    </p:set>
                                    <p:animEffect transition="in" filter="wipe(left)">
                                      <p:cBhvr>
                                        <p:cTn id="7" dur="500"/>
                                        <p:tgtEl>
                                          <p:spTgt spid="2355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3557">
                                            <p:txEl>
                                              <p:pRg st="1" end="1"/>
                                            </p:txEl>
                                          </p:spTgt>
                                        </p:tgtEl>
                                        <p:attrNameLst>
                                          <p:attrName>style.visibility</p:attrName>
                                        </p:attrNameLst>
                                      </p:cBhvr>
                                      <p:to>
                                        <p:strVal val="visible"/>
                                      </p:to>
                                    </p:set>
                                    <p:animEffect transition="in" filter="wipe(left)">
                                      <p:cBhvr>
                                        <p:cTn id="12" dur="500"/>
                                        <p:tgtEl>
                                          <p:spTgt spid="2355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3557">
                                            <p:txEl>
                                              <p:pRg st="2" end="2"/>
                                            </p:txEl>
                                          </p:spTgt>
                                        </p:tgtEl>
                                        <p:attrNameLst>
                                          <p:attrName>style.visibility</p:attrName>
                                        </p:attrNameLst>
                                      </p:cBhvr>
                                      <p:to>
                                        <p:strVal val="visible"/>
                                      </p:to>
                                    </p:set>
                                    <p:animEffect transition="in" filter="wipe(left)">
                                      <p:cBhvr>
                                        <p:cTn id="17" dur="500"/>
                                        <p:tgtEl>
                                          <p:spTgt spid="2355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strips(downRight)">
                                      <p:cBhvr>
                                        <p:cTn id="22" dur="500"/>
                                        <p:tgtEl>
                                          <p:spTgt spid="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91151"/>
                                        </p:tgtEl>
                                        <p:attrNameLst>
                                          <p:attrName>style.visibility</p:attrName>
                                        </p:attrNameLst>
                                      </p:cBhvr>
                                      <p:to>
                                        <p:strVal val="visible"/>
                                      </p:to>
                                    </p:set>
                                    <p:animEffect transition="in" filter="wipe(left)">
                                      <p:cBhvr>
                                        <p:cTn id="27" dur="500"/>
                                        <p:tgtEl>
                                          <p:spTgt spid="9115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strips(downRight)">
                                      <p:cBhvr>
                                        <p:cTn id="32" dur="500"/>
                                        <p:tgtEl>
                                          <p:spTgt spid="6"/>
                                        </p:tgtEl>
                                      </p:cBhvr>
                                    </p:animEffect>
                                  </p:childTnLst>
                                </p:cTn>
                              </p:par>
                            </p:childTnLst>
                          </p:cTn>
                        </p:par>
                        <p:par>
                          <p:cTn id="33" fill="hold" nodeType="afterGroup">
                            <p:stCondLst>
                              <p:cond delay="500"/>
                            </p:stCondLst>
                            <p:childTnLst>
                              <p:par>
                                <p:cTn id="34" presetID="10" presetClass="entr" presetSubtype="0" fill="hold" grpId="0" nodeType="afterEffect">
                                  <p:stCondLst>
                                    <p:cond delay="0"/>
                                  </p:stCondLst>
                                  <p:childTnLst>
                                    <p:set>
                                      <p:cBhvr>
                                        <p:cTn id="35" dur="1" fill="hold">
                                          <p:stCondLst>
                                            <p:cond delay="0"/>
                                          </p:stCondLst>
                                        </p:cTn>
                                        <p:tgtEl>
                                          <p:spTgt spid="91165"/>
                                        </p:tgtEl>
                                        <p:attrNameLst>
                                          <p:attrName>style.visibility</p:attrName>
                                        </p:attrNameLst>
                                      </p:cBhvr>
                                      <p:to>
                                        <p:strVal val="visible"/>
                                      </p:to>
                                    </p:set>
                                    <p:animEffect transition="in" filter="fade">
                                      <p:cBhvr>
                                        <p:cTn id="36" dur="500"/>
                                        <p:tgtEl>
                                          <p:spTgt spid="91165"/>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91163"/>
                                        </p:tgtEl>
                                        <p:attrNameLst>
                                          <p:attrName>style.visibility</p:attrName>
                                        </p:attrNameLst>
                                      </p:cBhvr>
                                      <p:to>
                                        <p:strVal val="visible"/>
                                      </p:to>
                                    </p:set>
                                    <p:animEffect transition="in" filter="fade">
                                      <p:cBhvr>
                                        <p:cTn id="39" dur="500"/>
                                        <p:tgtEl>
                                          <p:spTgt spid="91163"/>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91164"/>
                                        </p:tgtEl>
                                        <p:attrNameLst>
                                          <p:attrName>style.visibility</p:attrName>
                                        </p:attrNameLst>
                                      </p:cBhvr>
                                      <p:to>
                                        <p:strVal val="visible"/>
                                      </p:to>
                                    </p:set>
                                    <p:animEffect transition="in" filter="fade">
                                      <p:cBhvr>
                                        <p:cTn id="42" dur="500"/>
                                        <p:tgtEl>
                                          <p:spTgt spid="911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7" grpId="0" build="p" bldLvl="4"/>
      <p:bldP spid="91151" grpId="0"/>
      <p:bldP spid="91163" grpId="0" animBg="1"/>
      <p:bldP spid="91164" grpId="0" animBg="1"/>
      <p:bldP spid="91165"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80" name="Rectangle 2"/>
          <p:cNvSpPr>
            <a:spLocks noGrp="1" noChangeArrowheads="1"/>
          </p:cNvSpPr>
          <p:nvPr>
            <p:ph type="title" idx="4294967295"/>
          </p:nvPr>
        </p:nvSpPr>
        <p:spPr>
          <a:xfrm>
            <a:off x="457200" y="219075"/>
            <a:ext cx="8229600" cy="649288"/>
          </a:xfrm>
        </p:spPr>
        <p:txBody>
          <a:bodyPr>
            <a:normAutofit/>
          </a:bodyPr>
          <a:lstStyle/>
          <a:p>
            <a:pPr eaLnBrk="1" hangingPunct="1"/>
            <a:r>
              <a:rPr lang="en-US" dirty="0" smtClean="0"/>
              <a:t>The Neutrality of Money</a:t>
            </a:r>
          </a:p>
        </p:txBody>
      </p:sp>
      <p:sp>
        <p:nvSpPr>
          <p:cNvPr id="24581" name="Rectangle 3"/>
          <p:cNvSpPr>
            <a:spLocks noGrp="1" noChangeArrowheads="1"/>
          </p:cNvSpPr>
          <p:nvPr>
            <p:ph type="body" idx="4294967295"/>
          </p:nvPr>
        </p:nvSpPr>
        <p:spPr>
          <a:xfrm>
            <a:off x="523875" y="1851025"/>
            <a:ext cx="8315325" cy="4386263"/>
          </a:xfrm>
        </p:spPr>
        <p:txBody>
          <a:bodyPr/>
          <a:lstStyle/>
          <a:p>
            <a:pPr eaLnBrk="1" hangingPunct="1">
              <a:spcBef>
                <a:spcPct val="40000"/>
              </a:spcBef>
            </a:pPr>
            <a:r>
              <a:rPr lang="en-US" sz="2600" dirty="0" smtClean="0"/>
              <a:t>Similarly, the real wage </a:t>
            </a:r>
            <a:r>
              <a:rPr lang="en-US" sz="2600" b="1" i="1" dirty="0" smtClean="0"/>
              <a:t>W</a:t>
            </a:r>
            <a:r>
              <a:rPr lang="en-US" sz="2600" dirty="0" smtClean="0"/>
              <a:t>/</a:t>
            </a:r>
            <a:r>
              <a:rPr lang="en-US" sz="2600" b="1" i="1" dirty="0" smtClean="0"/>
              <a:t>P</a:t>
            </a:r>
            <a:r>
              <a:rPr lang="en-US" sz="2600" dirty="0" smtClean="0"/>
              <a:t> remains unchanged, so</a:t>
            </a:r>
          </a:p>
          <a:p>
            <a:pPr lvl="1" eaLnBrk="1" hangingPunct="1">
              <a:spcBef>
                <a:spcPts val="648"/>
              </a:spcBef>
            </a:pPr>
            <a:r>
              <a:rPr lang="en-US" sz="2600" dirty="0" smtClean="0"/>
              <a:t>quantity of labor supplied does not change</a:t>
            </a:r>
          </a:p>
          <a:p>
            <a:pPr lvl="1" eaLnBrk="1" hangingPunct="1">
              <a:spcBef>
                <a:spcPts val="648"/>
              </a:spcBef>
            </a:pPr>
            <a:r>
              <a:rPr lang="en-US" sz="2600" dirty="0" smtClean="0"/>
              <a:t>quantity of labor demanded does not change</a:t>
            </a:r>
          </a:p>
          <a:p>
            <a:pPr lvl="1" eaLnBrk="1" hangingPunct="1">
              <a:spcBef>
                <a:spcPts val="648"/>
              </a:spcBef>
            </a:pPr>
            <a:r>
              <a:rPr lang="en-US" sz="2600" dirty="0" smtClean="0"/>
              <a:t>total employment of labor does not change </a:t>
            </a:r>
          </a:p>
          <a:p>
            <a:pPr eaLnBrk="1" hangingPunct="1"/>
            <a:r>
              <a:rPr lang="en-US" sz="2600" dirty="0" smtClean="0"/>
              <a:t>The same applies to employment of capital and </a:t>
            </a:r>
            <a:br>
              <a:rPr lang="en-US" sz="2600" dirty="0" smtClean="0"/>
            </a:br>
            <a:r>
              <a:rPr lang="en-US" sz="2600" dirty="0" smtClean="0"/>
              <a:t>other resources.  </a:t>
            </a:r>
          </a:p>
          <a:p>
            <a:pPr eaLnBrk="1" hangingPunct="1"/>
            <a:r>
              <a:rPr lang="en-US" sz="2600" dirty="0" smtClean="0"/>
              <a:t>Since employment of all resources is unchanged, </a:t>
            </a:r>
            <a:br>
              <a:rPr lang="en-US" sz="2600" dirty="0" smtClean="0"/>
            </a:br>
            <a:r>
              <a:rPr lang="en-US" sz="2600" dirty="0" smtClean="0"/>
              <a:t>total output is also unchanged by the money supply.</a:t>
            </a:r>
          </a:p>
        </p:txBody>
      </p:sp>
      <p:sp>
        <p:nvSpPr>
          <p:cNvPr id="24582" name="Rectangle 32"/>
          <p:cNvSpPr>
            <a:spLocks noChangeArrowheads="1"/>
          </p:cNvSpPr>
          <p:nvPr/>
        </p:nvSpPr>
        <p:spPr bwMode="auto">
          <a:xfrm>
            <a:off x="523875" y="873125"/>
            <a:ext cx="8315325" cy="107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105000"/>
              </a:lnSpc>
              <a:spcBef>
                <a:spcPct val="40000"/>
              </a:spcBef>
              <a:buClr>
                <a:srgbClr val="A3C167"/>
              </a:buClr>
              <a:buSzPct val="100000"/>
              <a:buFont typeface="Wingdings" pitchFamily="2" charset="2"/>
              <a:buChar char="§"/>
            </a:pPr>
            <a:r>
              <a:rPr lang="en-US" sz="2600" b="1" dirty="0">
                <a:solidFill>
                  <a:srgbClr val="CC0000"/>
                </a:solidFill>
                <a:latin typeface="Arial"/>
                <a:cs typeface="Arial"/>
              </a:rPr>
              <a:t>Monetary neutrality</a:t>
            </a:r>
            <a:r>
              <a:rPr lang="en-US" sz="2600" dirty="0">
                <a:latin typeface="Arial"/>
                <a:cs typeface="Arial"/>
              </a:rPr>
              <a:t>:  the proposition that changes </a:t>
            </a:r>
            <a:br>
              <a:rPr lang="en-US" sz="2600" dirty="0">
                <a:latin typeface="Arial"/>
                <a:cs typeface="Arial"/>
              </a:rPr>
            </a:br>
            <a:r>
              <a:rPr lang="en-US" sz="2600" dirty="0">
                <a:latin typeface="Arial"/>
                <a:cs typeface="Arial"/>
              </a:rPr>
              <a:t>in the money supply do not affect real variables</a:t>
            </a:r>
          </a:p>
        </p:txBody>
      </p:sp>
      <p:sp>
        <p:nvSpPr>
          <p:cNvPr id="24583"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153320652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4581">
                                            <p:txEl>
                                              <p:pRg st="0" end="0"/>
                                            </p:txEl>
                                          </p:spTgt>
                                        </p:tgtEl>
                                        <p:attrNameLst>
                                          <p:attrName>style.visibility</p:attrName>
                                        </p:attrNameLst>
                                      </p:cBhvr>
                                      <p:to>
                                        <p:strVal val="visible"/>
                                      </p:to>
                                    </p:set>
                                    <p:animEffect transition="in" filter="wipe(left)">
                                      <p:cBhvr>
                                        <p:cTn id="7" dur="500"/>
                                        <p:tgtEl>
                                          <p:spTgt spid="2458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4581">
                                            <p:txEl>
                                              <p:pRg st="1" end="1"/>
                                            </p:txEl>
                                          </p:spTgt>
                                        </p:tgtEl>
                                        <p:attrNameLst>
                                          <p:attrName>style.visibility</p:attrName>
                                        </p:attrNameLst>
                                      </p:cBhvr>
                                      <p:to>
                                        <p:strVal val="visible"/>
                                      </p:to>
                                    </p:set>
                                    <p:animEffect transition="in" filter="wipe(left)">
                                      <p:cBhvr>
                                        <p:cTn id="12" dur="500"/>
                                        <p:tgtEl>
                                          <p:spTgt spid="2458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4581">
                                            <p:txEl>
                                              <p:pRg st="2" end="2"/>
                                            </p:txEl>
                                          </p:spTgt>
                                        </p:tgtEl>
                                        <p:attrNameLst>
                                          <p:attrName>style.visibility</p:attrName>
                                        </p:attrNameLst>
                                      </p:cBhvr>
                                      <p:to>
                                        <p:strVal val="visible"/>
                                      </p:to>
                                    </p:set>
                                    <p:animEffect transition="in" filter="wipe(left)">
                                      <p:cBhvr>
                                        <p:cTn id="17" dur="500"/>
                                        <p:tgtEl>
                                          <p:spTgt spid="2458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4581">
                                            <p:txEl>
                                              <p:pRg st="3" end="3"/>
                                            </p:txEl>
                                          </p:spTgt>
                                        </p:tgtEl>
                                        <p:attrNameLst>
                                          <p:attrName>style.visibility</p:attrName>
                                        </p:attrNameLst>
                                      </p:cBhvr>
                                      <p:to>
                                        <p:strVal val="visible"/>
                                      </p:to>
                                    </p:set>
                                    <p:animEffect transition="in" filter="wipe(left)">
                                      <p:cBhvr>
                                        <p:cTn id="22" dur="500"/>
                                        <p:tgtEl>
                                          <p:spTgt spid="2458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4581">
                                            <p:txEl>
                                              <p:pRg st="4" end="4"/>
                                            </p:txEl>
                                          </p:spTgt>
                                        </p:tgtEl>
                                        <p:attrNameLst>
                                          <p:attrName>style.visibility</p:attrName>
                                        </p:attrNameLst>
                                      </p:cBhvr>
                                      <p:to>
                                        <p:strVal val="visible"/>
                                      </p:to>
                                    </p:set>
                                    <p:animEffect transition="in" filter="wipe(left)">
                                      <p:cBhvr>
                                        <p:cTn id="27" dur="500"/>
                                        <p:tgtEl>
                                          <p:spTgt spid="2458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4581">
                                            <p:txEl>
                                              <p:pRg st="5" end="5"/>
                                            </p:txEl>
                                          </p:spTgt>
                                        </p:tgtEl>
                                        <p:attrNameLst>
                                          <p:attrName>style.visibility</p:attrName>
                                        </p:attrNameLst>
                                      </p:cBhvr>
                                      <p:to>
                                        <p:strVal val="visible"/>
                                      </p:to>
                                    </p:set>
                                    <p:animEffect transition="in" filter="wipe(left)">
                                      <p:cBhvr>
                                        <p:cTn id="32" dur="500"/>
                                        <p:tgtEl>
                                          <p:spTgt spid="2458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1" grpId="0" build="p" bldLvl="4"/>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alpha val="80000"/>
          </a:schemeClr>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88912"/>
            <a:ext cx="8458200" cy="1081044"/>
          </a:xfrm>
          <a:noFill/>
        </p:spPr>
        <p:txBody>
          <a:bodyPr bIns="0" anchor="b">
            <a:noAutofit/>
          </a:bodyPr>
          <a:lstStyle/>
          <a:p>
            <a:pPr algn="l" eaLnBrk="1" hangingPunct="1">
              <a:lnSpc>
                <a:spcPct val="105000"/>
              </a:lnSpc>
              <a:defRPr/>
            </a:pPr>
            <a:r>
              <a:rPr lang="en-US" sz="3300" kern="0" spc="200" dirty="0" smtClean="0">
                <a:solidFill>
                  <a:srgbClr val="008000"/>
                </a:solidFill>
                <a:latin typeface="Arial" pitchFamily="34" charset="0"/>
                <a:cs typeface="Arial" pitchFamily="34" charset="0"/>
              </a:rPr>
              <a:t>In this chapter, </a:t>
            </a:r>
            <a:br>
              <a:rPr lang="en-US" sz="3300" kern="0" spc="200" dirty="0" smtClean="0">
                <a:solidFill>
                  <a:srgbClr val="008000"/>
                </a:solidFill>
                <a:latin typeface="Arial" pitchFamily="34" charset="0"/>
                <a:cs typeface="Arial" pitchFamily="34" charset="0"/>
              </a:rPr>
            </a:br>
            <a:r>
              <a:rPr lang="en-US" sz="3300" kern="0" spc="200" dirty="0" smtClean="0">
                <a:solidFill>
                  <a:srgbClr val="008000"/>
                </a:solidFill>
                <a:latin typeface="Arial" pitchFamily="34" charset="0"/>
                <a:cs typeface="Arial" pitchFamily="34" charset="0"/>
              </a:rPr>
              <a:t>look for the answers to these questions</a:t>
            </a:r>
          </a:p>
        </p:txBody>
      </p:sp>
      <p:sp>
        <p:nvSpPr>
          <p:cNvPr id="36" name="Content Placeholder 2"/>
          <p:cNvSpPr>
            <a:spLocks noGrp="1"/>
          </p:cNvSpPr>
          <p:nvPr>
            <p:ph idx="1"/>
          </p:nvPr>
        </p:nvSpPr>
        <p:spPr>
          <a:xfrm>
            <a:off x="457200" y="1668002"/>
            <a:ext cx="8229600" cy="4808998"/>
          </a:xfrm>
        </p:spPr>
        <p:txBody>
          <a:bodyPr>
            <a:normAutofit/>
          </a:bodyPr>
          <a:lstStyle/>
          <a:p>
            <a:pPr marL="285750" indent="-285750">
              <a:buClr>
                <a:schemeClr val="accent1">
                  <a:lumMod val="75000"/>
                </a:schemeClr>
              </a:buClr>
              <a:buSzPct val="120000"/>
              <a:buFont typeface="Arial" pitchFamily="34" charset="0"/>
              <a:buChar char="•"/>
            </a:pPr>
            <a:r>
              <a:rPr lang="en-US" dirty="0"/>
              <a:t>How does the money supply affect inflation and nominal interest rates?</a:t>
            </a:r>
          </a:p>
          <a:p>
            <a:pPr marL="285750" indent="-285750">
              <a:buClr>
                <a:schemeClr val="accent1">
                  <a:lumMod val="75000"/>
                </a:schemeClr>
              </a:buClr>
              <a:buSzPct val="120000"/>
              <a:buFont typeface="Arial" pitchFamily="34" charset="0"/>
              <a:buChar char="•"/>
            </a:pPr>
            <a:r>
              <a:rPr lang="en-US" dirty="0"/>
              <a:t>Does the money supply affect real variables like real GDP or the real interest rate?  </a:t>
            </a:r>
          </a:p>
          <a:p>
            <a:pPr marL="285750" indent="-285750">
              <a:buClr>
                <a:schemeClr val="accent1">
                  <a:lumMod val="75000"/>
                </a:schemeClr>
              </a:buClr>
              <a:buSzPct val="120000"/>
              <a:buFont typeface="Arial" pitchFamily="34" charset="0"/>
              <a:buChar char="•"/>
            </a:pPr>
            <a:r>
              <a:rPr lang="en-US" dirty="0"/>
              <a:t>How is inflation like a tax?</a:t>
            </a:r>
          </a:p>
          <a:p>
            <a:pPr marL="285750" indent="-285750">
              <a:buClr>
                <a:schemeClr val="accent1">
                  <a:lumMod val="75000"/>
                </a:schemeClr>
              </a:buClr>
              <a:buSzPct val="120000"/>
              <a:buFont typeface="Arial" pitchFamily="34" charset="0"/>
              <a:buChar char="•"/>
            </a:pPr>
            <a:r>
              <a:rPr lang="en-US" dirty="0"/>
              <a:t>What are the costs of inflation?   How serious are they?</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i="1" dirty="0" smtClean="0">
                <a:solidFill>
                  <a:srgbClr val="777777"/>
                </a:solidFill>
                <a:latin typeface="Times New Roman" pitchFamily="18" charset="0"/>
                <a:cs typeface="Times New Roman" pitchFamily="18" charset="0"/>
              </a:rPr>
              <a:t>© 2015 </a:t>
            </a:r>
            <a:r>
              <a:rPr lang="en-US" sz="800" i="1" dirty="0" err="1" smtClean="0">
                <a:solidFill>
                  <a:srgbClr val="777777"/>
                </a:solidFill>
                <a:latin typeface="Times New Roman" pitchFamily="18" charset="0"/>
                <a:cs typeface="Times New Roman" pitchFamily="18" charset="0"/>
              </a:rPr>
              <a:t>Cengage</a:t>
            </a:r>
            <a:r>
              <a:rPr lang="en-US" sz="80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i="1" dirty="0">
              <a:solidFill>
                <a:srgbClr val="777777"/>
              </a:solidFill>
              <a:latin typeface="Times New Roman" pitchFamily="18" charset="0"/>
              <a:ea typeface="Verdana" pitchFamily="34" charset="0"/>
              <a:cs typeface="Times New Roman" pitchFamily="18" charset="0"/>
            </a:endParaRPr>
          </a:p>
        </p:txBody>
      </p:sp>
      <p:pic>
        <p:nvPicPr>
          <p:cNvPr id="2" name="Picture 1" descr="Screen Shot 2013-09-29 at 9.52.07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2700"/>
            <a:ext cx="304800" cy="6870700"/>
          </a:xfrm>
          <a:prstGeom prst="rect">
            <a:avLst/>
          </a:prstGeom>
        </p:spPr>
      </p:pic>
    </p:spTree>
    <p:extLst>
      <p:ext uri="{BB962C8B-B14F-4D97-AF65-F5344CB8AC3E}">
        <p14:creationId xmlns:p14="http://schemas.microsoft.com/office/powerpoint/2010/main" val="3106158403"/>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4" name="Rectangle 2"/>
          <p:cNvSpPr>
            <a:spLocks noGrp="1" noChangeArrowheads="1"/>
          </p:cNvSpPr>
          <p:nvPr>
            <p:ph type="title" idx="4294967295"/>
          </p:nvPr>
        </p:nvSpPr>
        <p:spPr>
          <a:xfrm>
            <a:off x="457200" y="219075"/>
            <a:ext cx="8229600" cy="649288"/>
          </a:xfrm>
        </p:spPr>
        <p:txBody>
          <a:bodyPr>
            <a:normAutofit/>
          </a:bodyPr>
          <a:lstStyle/>
          <a:p>
            <a:pPr eaLnBrk="1" hangingPunct="1"/>
            <a:r>
              <a:rPr lang="en-US" dirty="0" smtClean="0"/>
              <a:t>The Neutrality of Money</a:t>
            </a:r>
          </a:p>
        </p:txBody>
      </p:sp>
      <p:sp>
        <p:nvSpPr>
          <p:cNvPr id="25605" name="Rectangle 3"/>
          <p:cNvSpPr>
            <a:spLocks noGrp="1" noChangeArrowheads="1"/>
          </p:cNvSpPr>
          <p:nvPr>
            <p:ph type="body" idx="4294967295"/>
          </p:nvPr>
        </p:nvSpPr>
        <p:spPr>
          <a:xfrm>
            <a:off x="501650" y="884238"/>
            <a:ext cx="8220075" cy="5099050"/>
          </a:xfrm>
        </p:spPr>
        <p:txBody>
          <a:bodyPr/>
          <a:lstStyle/>
          <a:p>
            <a:pPr eaLnBrk="1" hangingPunct="1"/>
            <a:r>
              <a:rPr lang="en-US" smtClean="0"/>
              <a:t>Most economists believe the classical dichotomy and neutrality of money describe the economy in the long run. </a:t>
            </a:r>
          </a:p>
          <a:p>
            <a:pPr eaLnBrk="1" hangingPunct="1"/>
            <a:r>
              <a:rPr lang="en-US" smtClean="0"/>
              <a:t>In later chapters, we will see that monetary changes can have important </a:t>
            </a:r>
            <a:r>
              <a:rPr lang="en-US" i="1" smtClean="0"/>
              <a:t>short-run</a:t>
            </a:r>
            <a:r>
              <a:rPr lang="en-US" smtClean="0"/>
              <a:t> effects </a:t>
            </a:r>
            <a:br>
              <a:rPr lang="en-US" smtClean="0"/>
            </a:br>
            <a:r>
              <a:rPr lang="en-US" smtClean="0"/>
              <a:t>on real variables.  </a:t>
            </a:r>
          </a:p>
        </p:txBody>
      </p:sp>
      <p:sp>
        <p:nvSpPr>
          <p:cNvPr id="25606"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405921479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5605">
                                            <p:txEl>
                                              <p:pRg st="0" end="0"/>
                                            </p:txEl>
                                          </p:spTgt>
                                        </p:tgtEl>
                                        <p:attrNameLst>
                                          <p:attrName>style.visibility</p:attrName>
                                        </p:attrNameLst>
                                      </p:cBhvr>
                                      <p:to>
                                        <p:strVal val="visible"/>
                                      </p:to>
                                    </p:set>
                                    <p:animEffect transition="in" filter="wipe(left)">
                                      <p:cBhvr>
                                        <p:cTn id="7" dur="500"/>
                                        <p:tgtEl>
                                          <p:spTgt spid="2560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5605">
                                            <p:txEl>
                                              <p:pRg st="1" end="1"/>
                                            </p:txEl>
                                          </p:spTgt>
                                        </p:tgtEl>
                                        <p:attrNameLst>
                                          <p:attrName>style.visibility</p:attrName>
                                        </p:attrNameLst>
                                      </p:cBhvr>
                                      <p:to>
                                        <p:strVal val="visible"/>
                                      </p:to>
                                    </p:set>
                                    <p:animEffect transition="in" filter="wipe(left)">
                                      <p:cBhvr>
                                        <p:cTn id="12" dur="500"/>
                                        <p:tgtEl>
                                          <p:spTgt spid="2560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5" grpId="0" build="p" bldLvl="4"/>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8" name="Rectangle 2"/>
          <p:cNvSpPr>
            <a:spLocks noGrp="1" noChangeArrowheads="1"/>
          </p:cNvSpPr>
          <p:nvPr>
            <p:ph type="title" idx="4294967295"/>
          </p:nvPr>
        </p:nvSpPr>
        <p:spPr>
          <a:xfrm>
            <a:off x="457200" y="241300"/>
            <a:ext cx="8229600" cy="649288"/>
          </a:xfrm>
        </p:spPr>
        <p:txBody>
          <a:bodyPr/>
          <a:lstStyle/>
          <a:p>
            <a:pPr eaLnBrk="1" hangingPunct="1"/>
            <a:r>
              <a:rPr lang="en-US" sz="3600" smtClean="0"/>
              <a:t>The Velocity of Money</a:t>
            </a:r>
          </a:p>
        </p:txBody>
      </p:sp>
      <p:sp>
        <p:nvSpPr>
          <p:cNvPr id="26629" name="Rectangle 3"/>
          <p:cNvSpPr>
            <a:spLocks noGrp="1" noChangeArrowheads="1"/>
          </p:cNvSpPr>
          <p:nvPr>
            <p:ph type="body" idx="4294967295"/>
          </p:nvPr>
        </p:nvSpPr>
        <p:spPr>
          <a:xfrm>
            <a:off x="373063" y="1008063"/>
            <a:ext cx="8313737" cy="4854575"/>
          </a:xfrm>
        </p:spPr>
        <p:txBody>
          <a:bodyPr/>
          <a:lstStyle/>
          <a:p>
            <a:pPr eaLnBrk="1" hangingPunct="1">
              <a:tabLst>
                <a:tab pos="914400" algn="ctr"/>
                <a:tab pos="1543050" algn="l"/>
              </a:tabLst>
            </a:pPr>
            <a:r>
              <a:rPr lang="en-US" b="1" smtClean="0">
                <a:solidFill>
                  <a:srgbClr val="CC0000"/>
                </a:solidFill>
              </a:rPr>
              <a:t>Velocity of money</a:t>
            </a:r>
            <a:r>
              <a:rPr lang="en-US" smtClean="0"/>
              <a:t>:  the rate at which money changes hands</a:t>
            </a:r>
          </a:p>
          <a:p>
            <a:pPr eaLnBrk="1" hangingPunct="1">
              <a:lnSpc>
                <a:spcPct val="125000"/>
              </a:lnSpc>
              <a:spcBef>
                <a:spcPct val="40000"/>
              </a:spcBef>
              <a:tabLst>
                <a:tab pos="914400" algn="ctr"/>
                <a:tab pos="1543050" algn="l"/>
              </a:tabLst>
            </a:pPr>
            <a:r>
              <a:rPr lang="en-US" smtClean="0"/>
              <a:t>Notation:</a:t>
            </a:r>
            <a:br>
              <a:rPr lang="en-US" smtClean="0"/>
            </a:br>
            <a:r>
              <a:rPr lang="en-US" smtClean="0"/>
              <a:t>	</a:t>
            </a:r>
            <a:r>
              <a:rPr lang="en-US" b="1" i="1" smtClean="0"/>
              <a:t>P</a:t>
            </a:r>
            <a:r>
              <a:rPr lang="en-US" smtClean="0"/>
              <a:t> x </a:t>
            </a:r>
            <a:r>
              <a:rPr lang="en-US" b="1" i="1" smtClean="0"/>
              <a:t>Y</a:t>
            </a:r>
            <a:r>
              <a:rPr lang="en-US" smtClean="0"/>
              <a:t> 	=  nominal GDP</a:t>
            </a:r>
            <a:br>
              <a:rPr lang="en-US" smtClean="0"/>
            </a:br>
            <a:r>
              <a:rPr lang="en-US" smtClean="0"/>
              <a:t>		=  (price level)  x  (real GDP)</a:t>
            </a:r>
          </a:p>
          <a:p>
            <a:pPr eaLnBrk="1" hangingPunct="1">
              <a:lnSpc>
                <a:spcPct val="115000"/>
              </a:lnSpc>
              <a:spcBef>
                <a:spcPct val="30000"/>
              </a:spcBef>
              <a:buFont typeface="Wingdings" pitchFamily="2" charset="2"/>
              <a:buNone/>
              <a:tabLst>
                <a:tab pos="914400" algn="ctr"/>
                <a:tab pos="1543050" algn="l"/>
              </a:tabLst>
            </a:pPr>
            <a:r>
              <a:rPr lang="en-US" smtClean="0"/>
              <a:t>		</a:t>
            </a:r>
            <a:r>
              <a:rPr lang="en-US" b="1" i="1" smtClean="0"/>
              <a:t>M</a:t>
            </a:r>
            <a:r>
              <a:rPr lang="en-US" smtClean="0"/>
              <a:t> 	=  money supply</a:t>
            </a:r>
          </a:p>
          <a:p>
            <a:pPr eaLnBrk="1" hangingPunct="1">
              <a:lnSpc>
                <a:spcPct val="115000"/>
              </a:lnSpc>
              <a:spcBef>
                <a:spcPct val="30000"/>
              </a:spcBef>
              <a:buFont typeface="Wingdings" pitchFamily="2" charset="2"/>
              <a:buNone/>
              <a:tabLst>
                <a:tab pos="914400" algn="ctr"/>
                <a:tab pos="1543050" algn="l"/>
              </a:tabLst>
            </a:pPr>
            <a:r>
              <a:rPr lang="en-US" smtClean="0"/>
              <a:t>		</a:t>
            </a:r>
            <a:r>
              <a:rPr lang="en-US" b="1" i="1" smtClean="0"/>
              <a:t>V</a:t>
            </a:r>
            <a:r>
              <a:rPr lang="en-US" smtClean="0"/>
              <a:t> 	=  velocity</a:t>
            </a:r>
          </a:p>
          <a:p>
            <a:pPr eaLnBrk="1" hangingPunct="1">
              <a:tabLst>
                <a:tab pos="914400" algn="ctr"/>
                <a:tab pos="1543050" algn="l"/>
              </a:tabLst>
            </a:pPr>
            <a:r>
              <a:rPr lang="en-US" smtClean="0"/>
              <a:t>Velocity formula:</a:t>
            </a:r>
          </a:p>
        </p:txBody>
      </p:sp>
      <p:grpSp>
        <p:nvGrpSpPr>
          <p:cNvPr id="2" name="Group 19"/>
          <p:cNvGrpSpPr>
            <a:grpSpLocks/>
          </p:cNvGrpSpPr>
          <p:nvPr/>
        </p:nvGrpSpPr>
        <p:grpSpPr bwMode="auto">
          <a:xfrm>
            <a:off x="4094164" y="4910140"/>
            <a:ext cx="1973263" cy="995363"/>
            <a:chOff x="2579" y="3052"/>
            <a:chExt cx="1243" cy="627"/>
          </a:xfrm>
        </p:grpSpPr>
        <p:sp>
          <p:nvSpPr>
            <p:cNvPr id="26632" name="Rectangle 16"/>
            <p:cNvSpPr>
              <a:spLocks noChangeArrowheads="1"/>
            </p:cNvSpPr>
            <p:nvPr/>
          </p:nvSpPr>
          <p:spPr bwMode="auto">
            <a:xfrm>
              <a:off x="2579" y="3197"/>
              <a:ext cx="563"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800" b="1" i="1">
                  <a:latin typeface="Arial"/>
                  <a:cs typeface="Arial"/>
                </a:rPr>
                <a:t>V</a:t>
              </a:r>
              <a:r>
                <a:rPr lang="en-US" sz="2800">
                  <a:latin typeface="Arial"/>
                  <a:cs typeface="Arial"/>
                </a:rPr>
                <a:t>  =</a:t>
              </a:r>
            </a:p>
          </p:txBody>
        </p:sp>
        <p:grpSp>
          <p:nvGrpSpPr>
            <p:cNvPr id="26633" name="Group 18"/>
            <p:cNvGrpSpPr>
              <a:grpSpLocks/>
            </p:cNvGrpSpPr>
            <p:nvPr/>
          </p:nvGrpSpPr>
          <p:grpSpPr bwMode="auto">
            <a:xfrm>
              <a:off x="3123" y="3052"/>
              <a:ext cx="699" cy="627"/>
              <a:chOff x="3615" y="3292"/>
              <a:chExt cx="699" cy="627"/>
            </a:xfrm>
          </p:grpSpPr>
          <p:sp>
            <p:nvSpPr>
              <p:cNvPr id="26634" name="Rectangle 13"/>
              <p:cNvSpPr>
                <a:spLocks noChangeArrowheads="1"/>
              </p:cNvSpPr>
              <p:nvPr/>
            </p:nvSpPr>
            <p:spPr bwMode="auto">
              <a:xfrm>
                <a:off x="3615" y="3292"/>
                <a:ext cx="699"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800" b="1" i="1">
                    <a:latin typeface="Arial"/>
                    <a:cs typeface="Arial"/>
                  </a:rPr>
                  <a:t>P </a:t>
                </a:r>
                <a:r>
                  <a:rPr lang="en-US" sz="2800">
                    <a:latin typeface="Arial"/>
                    <a:cs typeface="Arial"/>
                  </a:rPr>
                  <a:t>x </a:t>
                </a:r>
                <a:r>
                  <a:rPr lang="en-US" sz="2800" b="1" i="1">
                    <a:latin typeface="Arial"/>
                    <a:cs typeface="Arial"/>
                  </a:rPr>
                  <a:t>Y</a:t>
                </a:r>
              </a:p>
            </p:txBody>
          </p:sp>
          <p:sp>
            <p:nvSpPr>
              <p:cNvPr id="26635" name="Rectangle 14"/>
              <p:cNvSpPr>
                <a:spLocks noChangeArrowheads="1"/>
              </p:cNvSpPr>
              <p:nvPr/>
            </p:nvSpPr>
            <p:spPr bwMode="auto">
              <a:xfrm>
                <a:off x="3754" y="3589"/>
                <a:ext cx="360"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2800" b="1" i="1">
                    <a:latin typeface="Arial"/>
                    <a:cs typeface="Arial"/>
                  </a:rPr>
                  <a:t>M</a:t>
                </a:r>
              </a:p>
            </p:txBody>
          </p:sp>
          <p:sp>
            <p:nvSpPr>
              <p:cNvPr id="26636" name="Line 17"/>
              <p:cNvSpPr>
                <a:spLocks noChangeShapeType="1"/>
              </p:cNvSpPr>
              <p:nvPr/>
            </p:nvSpPr>
            <p:spPr bwMode="auto">
              <a:xfrm>
                <a:off x="3664" y="3610"/>
                <a:ext cx="56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Arial"/>
                  <a:cs typeface="Arial"/>
                </a:endParaRPr>
              </a:p>
            </p:txBody>
          </p:sp>
        </p:grpSp>
      </p:grpSp>
      <p:sp>
        <p:nvSpPr>
          <p:cNvPr id="26631"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159607416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6629">
                                            <p:txEl>
                                              <p:pRg st="0" end="0"/>
                                            </p:txEl>
                                          </p:spTgt>
                                        </p:tgtEl>
                                        <p:attrNameLst>
                                          <p:attrName>style.visibility</p:attrName>
                                        </p:attrNameLst>
                                      </p:cBhvr>
                                      <p:to>
                                        <p:strVal val="visible"/>
                                      </p:to>
                                    </p:set>
                                    <p:animEffect transition="in" filter="wipe(left)">
                                      <p:cBhvr>
                                        <p:cTn id="7" dur="500"/>
                                        <p:tgtEl>
                                          <p:spTgt spid="2662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6629">
                                            <p:txEl>
                                              <p:pRg st="1" end="1"/>
                                            </p:txEl>
                                          </p:spTgt>
                                        </p:tgtEl>
                                        <p:attrNameLst>
                                          <p:attrName>style.visibility</p:attrName>
                                        </p:attrNameLst>
                                      </p:cBhvr>
                                      <p:to>
                                        <p:strVal val="visible"/>
                                      </p:to>
                                    </p:set>
                                    <p:animEffect transition="in" filter="wipe(left)">
                                      <p:cBhvr>
                                        <p:cTn id="12" dur="500"/>
                                        <p:tgtEl>
                                          <p:spTgt spid="2662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6629">
                                            <p:txEl>
                                              <p:pRg st="2" end="2"/>
                                            </p:txEl>
                                          </p:spTgt>
                                        </p:tgtEl>
                                        <p:attrNameLst>
                                          <p:attrName>style.visibility</p:attrName>
                                        </p:attrNameLst>
                                      </p:cBhvr>
                                      <p:to>
                                        <p:strVal val="visible"/>
                                      </p:to>
                                    </p:set>
                                    <p:animEffect transition="in" filter="wipe(left)">
                                      <p:cBhvr>
                                        <p:cTn id="17" dur="500"/>
                                        <p:tgtEl>
                                          <p:spTgt spid="2662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6629">
                                            <p:txEl>
                                              <p:pRg st="3" end="3"/>
                                            </p:txEl>
                                          </p:spTgt>
                                        </p:tgtEl>
                                        <p:attrNameLst>
                                          <p:attrName>style.visibility</p:attrName>
                                        </p:attrNameLst>
                                      </p:cBhvr>
                                      <p:to>
                                        <p:strVal val="visible"/>
                                      </p:to>
                                    </p:set>
                                    <p:animEffect transition="in" filter="wipe(left)">
                                      <p:cBhvr>
                                        <p:cTn id="22" dur="500"/>
                                        <p:tgtEl>
                                          <p:spTgt spid="2662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6629">
                                            <p:txEl>
                                              <p:pRg st="4" end="4"/>
                                            </p:txEl>
                                          </p:spTgt>
                                        </p:tgtEl>
                                        <p:attrNameLst>
                                          <p:attrName>style.visibility</p:attrName>
                                        </p:attrNameLst>
                                      </p:cBhvr>
                                      <p:to>
                                        <p:strVal val="visible"/>
                                      </p:to>
                                    </p:set>
                                    <p:animEffect transition="in" filter="wipe(left)">
                                      <p:cBhvr>
                                        <p:cTn id="27" dur="500"/>
                                        <p:tgtEl>
                                          <p:spTgt spid="26629">
                                            <p:txEl>
                                              <p:pRg st="4" end="4"/>
                                            </p:txEl>
                                          </p:spTgt>
                                        </p:tgtEl>
                                      </p:cBhvr>
                                    </p:animEffect>
                                  </p:childTnLst>
                                </p:cTn>
                              </p:par>
                            </p:childTnLst>
                          </p:cTn>
                        </p:par>
                        <p:par>
                          <p:cTn id="28" fill="hold" nodeType="afterGroup">
                            <p:stCondLst>
                              <p:cond delay="500"/>
                            </p:stCondLst>
                            <p:childTnLst>
                              <p:par>
                                <p:cTn id="29" presetID="22" presetClass="entr" presetSubtype="8" fill="hold"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wipe(left)">
                                      <p:cBhvr>
                                        <p:cTn id="3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9" grpId="0" build="p" bldLvl="4"/>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2" name="Rectangle 2"/>
          <p:cNvSpPr>
            <a:spLocks noGrp="1" noChangeArrowheads="1"/>
          </p:cNvSpPr>
          <p:nvPr>
            <p:ph type="title" idx="4294967295"/>
          </p:nvPr>
        </p:nvSpPr>
        <p:spPr>
          <a:xfrm>
            <a:off x="457200" y="241300"/>
            <a:ext cx="8229600" cy="649288"/>
          </a:xfrm>
        </p:spPr>
        <p:txBody>
          <a:bodyPr/>
          <a:lstStyle/>
          <a:p>
            <a:pPr eaLnBrk="1" hangingPunct="1"/>
            <a:r>
              <a:rPr lang="en-US" sz="3600" smtClean="0"/>
              <a:t>The Velocity of Money</a:t>
            </a:r>
          </a:p>
        </p:txBody>
      </p:sp>
      <p:sp>
        <p:nvSpPr>
          <p:cNvPr id="104451" name="Rectangle 3"/>
          <p:cNvSpPr>
            <a:spLocks noGrp="1" noChangeArrowheads="1"/>
          </p:cNvSpPr>
          <p:nvPr>
            <p:ph type="body" idx="4294967295"/>
          </p:nvPr>
        </p:nvSpPr>
        <p:spPr>
          <a:xfrm>
            <a:off x="373063" y="1647825"/>
            <a:ext cx="8313737" cy="4467225"/>
          </a:xfrm>
        </p:spPr>
        <p:txBody>
          <a:bodyPr/>
          <a:lstStyle/>
          <a:p>
            <a:pPr marL="0" indent="0" eaLnBrk="1" hangingPunct="1">
              <a:spcBef>
                <a:spcPct val="20000"/>
              </a:spcBef>
              <a:buFont typeface="Wingdings" pitchFamily="2" charset="2"/>
              <a:buNone/>
              <a:tabLst>
                <a:tab pos="569913" algn="ctr"/>
                <a:tab pos="1200150" algn="l"/>
              </a:tabLst>
            </a:pPr>
            <a:r>
              <a:rPr lang="en-US" sz="2700" dirty="0" smtClean="0"/>
              <a:t>Example with one good:  pizza.   </a:t>
            </a:r>
            <a:br>
              <a:rPr lang="en-US" sz="2700" dirty="0" smtClean="0"/>
            </a:br>
            <a:r>
              <a:rPr lang="en-US" sz="2700" dirty="0" smtClean="0"/>
              <a:t>In 2012, </a:t>
            </a:r>
          </a:p>
          <a:p>
            <a:pPr marL="0" indent="0" eaLnBrk="1" hangingPunct="1">
              <a:spcBef>
                <a:spcPct val="25000"/>
              </a:spcBef>
              <a:buFont typeface="Wingdings" pitchFamily="2" charset="2"/>
              <a:buNone/>
              <a:tabLst>
                <a:tab pos="569913" algn="ctr"/>
                <a:tab pos="1200150" algn="l"/>
              </a:tabLst>
            </a:pPr>
            <a:r>
              <a:rPr lang="en-US" sz="2700" dirty="0" smtClean="0"/>
              <a:t>	</a:t>
            </a:r>
            <a:r>
              <a:rPr lang="en-US" sz="2700" b="1" i="1" dirty="0" smtClean="0"/>
              <a:t>Y</a:t>
            </a:r>
            <a:r>
              <a:rPr lang="en-US" sz="2700" dirty="0" smtClean="0"/>
              <a:t> 	= real GDP = 3000 pizzas </a:t>
            </a:r>
          </a:p>
          <a:p>
            <a:pPr marL="0" indent="0" eaLnBrk="1" hangingPunct="1">
              <a:spcBef>
                <a:spcPct val="25000"/>
              </a:spcBef>
              <a:buFont typeface="Wingdings" pitchFamily="2" charset="2"/>
              <a:buNone/>
              <a:tabLst>
                <a:tab pos="569913" algn="ctr"/>
                <a:tab pos="1200150" algn="l"/>
              </a:tabLst>
            </a:pPr>
            <a:r>
              <a:rPr lang="en-US" sz="2700" dirty="0" smtClean="0"/>
              <a:t>	</a:t>
            </a:r>
            <a:r>
              <a:rPr lang="en-US" sz="2700" b="1" i="1" dirty="0" smtClean="0"/>
              <a:t>P</a:t>
            </a:r>
            <a:r>
              <a:rPr lang="en-US" sz="2700" dirty="0" smtClean="0"/>
              <a:t> 	= price level = price of pizza = $10</a:t>
            </a:r>
          </a:p>
          <a:p>
            <a:pPr marL="0" indent="0" eaLnBrk="1" hangingPunct="1">
              <a:spcBef>
                <a:spcPct val="25000"/>
              </a:spcBef>
              <a:buFont typeface="Wingdings" pitchFamily="2" charset="2"/>
              <a:buNone/>
              <a:tabLst>
                <a:tab pos="569913" algn="ctr"/>
                <a:tab pos="1200150" algn="l"/>
              </a:tabLst>
            </a:pPr>
            <a:r>
              <a:rPr lang="en-US" sz="2700" dirty="0" smtClean="0"/>
              <a:t>	</a:t>
            </a:r>
            <a:r>
              <a:rPr lang="en-US" sz="2700" b="1" i="1" dirty="0" smtClean="0"/>
              <a:t>P</a:t>
            </a:r>
            <a:r>
              <a:rPr lang="en-US" sz="2700" dirty="0" smtClean="0"/>
              <a:t> x </a:t>
            </a:r>
            <a:r>
              <a:rPr lang="en-US" sz="2700" b="1" i="1" dirty="0" smtClean="0"/>
              <a:t>Y</a:t>
            </a:r>
            <a:r>
              <a:rPr lang="en-US" sz="2700" dirty="0" smtClean="0"/>
              <a:t> 	= nominal GDP = value of pizzas = $30,000</a:t>
            </a:r>
          </a:p>
          <a:p>
            <a:pPr marL="0" indent="0" eaLnBrk="1" hangingPunct="1">
              <a:spcBef>
                <a:spcPct val="25000"/>
              </a:spcBef>
              <a:buFont typeface="Wingdings" pitchFamily="2" charset="2"/>
              <a:buNone/>
              <a:tabLst>
                <a:tab pos="569913" algn="ctr"/>
                <a:tab pos="1200150" algn="l"/>
              </a:tabLst>
            </a:pPr>
            <a:r>
              <a:rPr lang="en-US" sz="2700" dirty="0" smtClean="0"/>
              <a:t>	</a:t>
            </a:r>
            <a:r>
              <a:rPr lang="en-US" sz="2700" b="1" i="1" dirty="0" smtClean="0"/>
              <a:t>M</a:t>
            </a:r>
            <a:r>
              <a:rPr lang="en-US" sz="2700" dirty="0" smtClean="0"/>
              <a:t> 	= money supply = $10,000</a:t>
            </a:r>
          </a:p>
          <a:p>
            <a:pPr marL="0" indent="0" eaLnBrk="1" hangingPunct="1">
              <a:lnSpc>
                <a:spcPct val="120000"/>
              </a:lnSpc>
              <a:spcBef>
                <a:spcPct val="35000"/>
              </a:spcBef>
              <a:buFont typeface="Wingdings" pitchFamily="2" charset="2"/>
              <a:buNone/>
              <a:tabLst>
                <a:tab pos="569913" algn="ctr"/>
                <a:tab pos="1200150" algn="l"/>
              </a:tabLst>
            </a:pPr>
            <a:r>
              <a:rPr lang="en-US" sz="2700" b="1" i="1" dirty="0" smtClean="0"/>
              <a:t>	V</a:t>
            </a:r>
            <a:r>
              <a:rPr lang="en-US" sz="2700" dirty="0" smtClean="0"/>
              <a:t> 	= velocity = $30,000/$10,000 = 3</a:t>
            </a:r>
          </a:p>
          <a:p>
            <a:pPr marL="0" indent="0" eaLnBrk="1" hangingPunct="1">
              <a:lnSpc>
                <a:spcPct val="120000"/>
              </a:lnSpc>
              <a:spcBef>
                <a:spcPct val="35000"/>
              </a:spcBef>
              <a:buFont typeface="Wingdings" pitchFamily="2" charset="2"/>
              <a:buNone/>
              <a:tabLst>
                <a:tab pos="569913" algn="ctr"/>
                <a:tab pos="1200150" algn="l"/>
              </a:tabLst>
            </a:pPr>
            <a:r>
              <a:rPr lang="en-US" sz="2700" i="1" dirty="0" smtClean="0">
                <a:solidFill>
                  <a:srgbClr val="996633"/>
                </a:solidFill>
              </a:rPr>
              <a:t>    </a:t>
            </a:r>
            <a:r>
              <a:rPr lang="en-US" sz="2700" i="1" dirty="0" smtClean="0">
                <a:solidFill>
                  <a:srgbClr val="CC0000"/>
                </a:solidFill>
              </a:rPr>
              <a:t>The average dollar was used in 3 transactions.</a:t>
            </a:r>
          </a:p>
        </p:txBody>
      </p:sp>
      <p:sp>
        <p:nvSpPr>
          <p:cNvPr id="27654" name="Rectangle 4"/>
          <p:cNvSpPr>
            <a:spLocks noChangeArrowheads="1"/>
          </p:cNvSpPr>
          <p:nvPr/>
        </p:nvSpPr>
        <p:spPr bwMode="auto">
          <a:xfrm>
            <a:off x="1806575" y="1000125"/>
            <a:ext cx="28162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800" dirty="0">
                <a:latin typeface="Arial"/>
                <a:cs typeface="Arial"/>
              </a:rPr>
              <a:t>Velocity formula:</a:t>
            </a:r>
          </a:p>
        </p:txBody>
      </p:sp>
      <p:grpSp>
        <p:nvGrpSpPr>
          <p:cNvPr id="27655" name="Group 5"/>
          <p:cNvGrpSpPr>
            <a:grpSpLocks/>
          </p:cNvGrpSpPr>
          <p:nvPr/>
        </p:nvGrpSpPr>
        <p:grpSpPr bwMode="auto">
          <a:xfrm>
            <a:off x="4775201" y="795340"/>
            <a:ext cx="1973263" cy="995363"/>
            <a:chOff x="2579" y="3052"/>
            <a:chExt cx="1243" cy="627"/>
          </a:xfrm>
        </p:grpSpPr>
        <p:sp>
          <p:nvSpPr>
            <p:cNvPr id="27657" name="Rectangle 6"/>
            <p:cNvSpPr>
              <a:spLocks noChangeArrowheads="1"/>
            </p:cNvSpPr>
            <p:nvPr/>
          </p:nvSpPr>
          <p:spPr bwMode="auto">
            <a:xfrm>
              <a:off x="2579" y="3197"/>
              <a:ext cx="563"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800" b="1" i="1">
                  <a:latin typeface="Arial"/>
                  <a:cs typeface="Arial"/>
                </a:rPr>
                <a:t>V</a:t>
              </a:r>
              <a:r>
                <a:rPr lang="en-US" sz="2800">
                  <a:latin typeface="Arial"/>
                  <a:cs typeface="Arial"/>
                </a:rPr>
                <a:t>  =</a:t>
              </a:r>
            </a:p>
          </p:txBody>
        </p:sp>
        <p:grpSp>
          <p:nvGrpSpPr>
            <p:cNvPr id="27658" name="Group 7"/>
            <p:cNvGrpSpPr>
              <a:grpSpLocks/>
            </p:cNvGrpSpPr>
            <p:nvPr/>
          </p:nvGrpSpPr>
          <p:grpSpPr bwMode="auto">
            <a:xfrm>
              <a:off x="3123" y="3052"/>
              <a:ext cx="699" cy="627"/>
              <a:chOff x="3615" y="3292"/>
              <a:chExt cx="699" cy="627"/>
            </a:xfrm>
          </p:grpSpPr>
          <p:sp>
            <p:nvSpPr>
              <p:cNvPr id="27659" name="Rectangle 8"/>
              <p:cNvSpPr>
                <a:spLocks noChangeArrowheads="1"/>
              </p:cNvSpPr>
              <p:nvPr/>
            </p:nvSpPr>
            <p:spPr bwMode="auto">
              <a:xfrm>
                <a:off x="3615" y="3292"/>
                <a:ext cx="699"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800" b="1" i="1">
                    <a:latin typeface="Arial"/>
                    <a:cs typeface="Arial"/>
                  </a:rPr>
                  <a:t>P </a:t>
                </a:r>
                <a:r>
                  <a:rPr lang="en-US" sz="2800">
                    <a:latin typeface="Arial"/>
                    <a:cs typeface="Arial"/>
                  </a:rPr>
                  <a:t>x </a:t>
                </a:r>
                <a:r>
                  <a:rPr lang="en-US" sz="2800" b="1" i="1">
                    <a:latin typeface="Arial"/>
                    <a:cs typeface="Arial"/>
                  </a:rPr>
                  <a:t>Y</a:t>
                </a:r>
              </a:p>
            </p:txBody>
          </p:sp>
          <p:sp>
            <p:nvSpPr>
              <p:cNvPr id="27660" name="Rectangle 9"/>
              <p:cNvSpPr>
                <a:spLocks noChangeArrowheads="1"/>
              </p:cNvSpPr>
              <p:nvPr/>
            </p:nvSpPr>
            <p:spPr bwMode="auto">
              <a:xfrm>
                <a:off x="3754" y="3589"/>
                <a:ext cx="360"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2800" b="1" i="1">
                    <a:latin typeface="Arial"/>
                    <a:cs typeface="Arial"/>
                  </a:rPr>
                  <a:t>M</a:t>
                </a:r>
              </a:p>
            </p:txBody>
          </p:sp>
          <p:sp>
            <p:nvSpPr>
              <p:cNvPr id="27661" name="Line 10"/>
              <p:cNvSpPr>
                <a:spLocks noChangeShapeType="1"/>
              </p:cNvSpPr>
              <p:nvPr/>
            </p:nvSpPr>
            <p:spPr bwMode="auto">
              <a:xfrm>
                <a:off x="3664" y="3610"/>
                <a:ext cx="56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Arial"/>
                  <a:cs typeface="Arial"/>
                </a:endParaRPr>
              </a:p>
            </p:txBody>
          </p:sp>
        </p:grpSp>
      </p:grpSp>
      <p:sp>
        <p:nvSpPr>
          <p:cNvPr id="27656"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144747938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4451">
                                            <p:txEl>
                                              <p:pRg st="0" end="0"/>
                                            </p:txEl>
                                          </p:spTgt>
                                        </p:tgtEl>
                                        <p:attrNameLst>
                                          <p:attrName>style.visibility</p:attrName>
                                        </p:attrNameLst>
                                      </p:cBhvr>
                                      <p:to>
                                        <p:strVal val="visible"/>
                                      </p:to>
                                    </p:set>
                                    <p:animEffect transition="in" filter="wipe(left)">
                                      <p:cBhvr>
                                        <p:cTn id="7" dur="500"/>
                                        <p:tgtEl>
                                          <p:spTgt spid="1044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4451">
                                            <p:txEl>
                                              <p:pRg st="1" end="1"/>
                                            </p:txEl>
                                          </p:spTgt>
                                        </p:tgtEl>
                                        <p:attrNameLst>
                                          <p:attrName>style.visibility</p:attrName>
                                        </p:attrNameLst>
                                      </p:cBhvr>
                                      <p:to>
                                        <p:strVal val="visible"/>
                                      </p:to>
                                    </p:set>
                                    <p:animEffect transition="in" filter="wipe(left)">
                                      <p:cBhvr>
                                        <p:cTn id="12" dur="500"/>
                                        <p:tgtEl>
                                          <p:spTgt spid="10445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4451">
                                            <p:txEl>
                                              <p:pRg st="2" end="2"/>
                                            </p:txEl>
                                          </p:spTgt>
                                        </p:tgtEl>
                                        <p:attrNameLst>
                                          <p:attrName>style.visibility</p:attrName>
                                        </p:attrNameLst>
                                      </p:cBhvr>
                                      <p:to>
                                        <p:strVal val="visible"/>
                                      </p:to>
                                    </p:set>
                                    <p:animEffect transition="in" filter="wipe(left)">
                                      <p:cBhvr>
                                        <p:cTn id="17" dur="500"/>
                                        <p:tgtEl>
                                          <p:spTgt spid="10445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4451">
                                            <p:txEl>
                                              <p:pRg st="3" end="3"/>
                                            </p:txEl>
                                          </p:spTgt>
                                        </p:tgtEl>
                                        <p:attrNameLst>
                                          <p:attrName>style.visibility</p:attrName>
                                        </p:attrNameLst>
                                      </p:cBhvr>
                                      <p:to>
                                        <p:strVal val="visible"/>
                                      </p:to>
                                    </p:set>
                                    <p:animEffect transition="in" filter="wipe(left)">
                                      <p:cBhvr>
                                        <p:cTn id="22" dur="500"/>
                                        <p:tgtEl>
                                          <p:spTgt spid="10445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4451">
                                            <p:txEl>
                                              <p:pRg st="4" end="4"/>
                                            </p:txEl>
                                          </p:spTgt>
                                        </p:tgtEl>
                                        <p:attrNameLst>
                                          <p:attrName>style.visibility</p:attrName>
                                        </p:attrNameLst>
                                      </p:cBhvr>
                                      <p:to>
                                        <p:strVal val="visible"/>
                                      </p:to>
                                    </p:set>
                                    <p:animEffect transition="in" filter="wipe(left)">
                                      <p:cBhvr>
                                        <p:cTn id="27" dur="500"/>
                                        <p:tgtEl>
                                          <p:spTgt spid="10445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04451">
                                            <p:txEl>
                                              <p:pRg st="5" end="5"/>
                                            </p:txEl>
                                          </p:spTgt>
                                        </p:tgtEl>
                                        <p:attrNameLst>
                                          <p:attrName>style.visibility</p:attrName>
                                        </p:attrNameLst>
                                      </p:cBhvr>
                                      <p:to>
                                        <p:strVal val="visible"/>
                                      </p:to>
                                    </p:set>
                                    <p:animEffect transition="in" filter="wipe(left)">
                                      <p:cBhvr>
                                        <p:cTn id="32" dur="500"/>
                                        <p:tgtEl>
                                          <p:spTgt spid="104451">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04451">
                                            <p:txEl>
                                              <p:pRg st="6" end="6"/>
                                            </p:txEl>
                                          </p:spTgt>
                                        </p:tgtEl>
                                        <p:attrNameLst>
                                          <p:attrName>style.visibility</p:attrName>
                                        </p:attrNameLst>
                                      </p:cBhvr>
                                      <p:to>
                                        <p:strVal val="visible"/>
                                      </p:to>
                                    </p:set>
                                    <p:animEffect transition="in" filter="wipe(left)">
                                      <p:cBhvr>
                                        <p:cTn id="37" dur="500"/>
                                        <p:tgtEl>
                                          <p:spTgt spid="10445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1" grpId="0" build="p" bldLvl="5"/>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lgn="l" eaLnBrk="1" hangingPunct="1">
              <a:defRPr/>
            </a:pPr>
            <a:r>
              <a:rPr lang="en-US" sz="2400" b="0" spc="400" dirty="0" smtClean="0">
                <a:solidFill>
                  <a:srgbClr val="E27D0E"/>
                </a:solidFill>
                <a:latin typeface="Tahoma" pitchFamily="34" charset="0"/>
                <a:cs typeface="Arial" charset="0"/>
              </a:rPr>
              <a:t>ACTIVE LEARNING</a:t>
            </a:r>
            <a:r>
              <a:rPr lang="en-US" sz="2400" b="0" dirty="0" smtClean="0">
                <a:solidFill>
                  <a:srgbClr val="E27D0E"/>
                </a:solidFill>
                <a:latin typeface="Tahoma" pitchFamily="34" charset="0"/>
                <a:cs typeface="Arial" charset="0"/>
              </a:rPr>
              <a:t>   </a:t>
            </a:r>
            <a:r>
              <a:rPr lang="en-US" sz="7100" baseline="-10000" dirty="0" smtClean="0">
                <a:solidFill>
                  <a:srgbClr val="E27D0E"/>
                </a:solidFill>
                <a:latin typeface="Cambria Math"/>
                <a:cs typeface="Cambria Math"/>
              </a:rPr>
              <a:t>1</a:t>
            </a:r>
            <a:r>
              <a:rPr lang="en-US" sz="2400" b="0" dirty="0" smtClean="0">
                <a:solidFill>
                  <a:srgbClr val="E27D0E"/>
                </a:solidFill>
                <a:latin typeface="Tahoma" pitchFamily="34" charset="0"/>
                <a:cs typeface="Arial" charset="0"/>
              </a:rPr>
              <a:t>   </a:t>
            </a:r>
            <a:br>
              <a:rPr lang="en-US" sz="2400" b="0" dirty="0" smtClean="0">
                <a:solidFill>
                  <a:srgbClr val="E27D0E"/>
                </a:solidFill>
                <a:latin typeface="Tahoma" pitchFamily="34" charset="0"/>
                <a:cs typeface="Arial" charset="0"/>
              </a:rPr>
            </a:br>
            <a:r>
              <a:rPr lang="en-US" sz="4000" dirty="0" smtClean="0">
                <a:solidFill>
                  <a:srgbClr val="CC9900"/>
                </a:solidFill>
                <a:cs typeface="Arial" charset="0"/>
              </a:rPr>
              <a:t>Exercise</a:t>
            </a:r>
          </a:p>
        </p:txBody>
      </p:sp>
      <p:sp>
        <p:nvSpPr>
          <p:cNvPr id="36" name="Content Placeholder 2"/>
          <p:cNvSpPr>
            <a:spLocks noGrp="1"/>
          </p:cNvSpPr>
          <p:nvPr>
            <p:ph idx="1"/>
          </p:nvPr>
        </p:nvSpPr>
        <p:spPr>
          <a:xfrm>
            <a:off x="457200" y="1371600"/>
            <a:ext cx="8382000" cy="5105400"/>
          </a:xfrm>
        </p:spPr>
        <p:txBody>
          <a:bodyPr>
            <a:normAutofit/>
          </a:bodyPr>
          <a:lstStyle/>
          <a:p>
            <a:pPr lvl="0">
              <a:lnSpc>
                <a:spcPct val="110000"/>
              </a:lnSpc>
              <a:spcBef>
                <a:spcPct val="50000"/>
              </a:spcBef>
              <a:buClrTx/>
              <a:buNone/>
            </a:pPr>
            <a:r>
              <a:rPr lang="en-US" dirty="0">
                <a:solidFill>
                  <a:prstClr val="black"/>
                </a:solidFill>
              </a:rPr>
              <a:t>One good:  corn.  </a:t>
            </a:r>
          </a:p>
          <a:p>
            <a:pPr lvl="0">
              <a:lnSpc>
                <a:spcPct val="110000"/>
              </a:lnSpc>
              <a:spcBef>
                <a:spcPct val="50000"/>
              </a:spcBef>
              <a:buClrTx/>
              <a:buNone/>
            </a:pPr>
            <a:r>
              <a:rPr lang="en-US" dirty="0">
                <a:solidFill>
                  <a:prstClr val="black"/>
                </a:solidFill>
              </a:rPr>
              <a:t>The economy has enough labor, capital, and land to produce </a:t>
            </a:r>
            <a:r>
              <a:rPr lang="en-US" b="1" i="1" dirty="0">
                <a:solidFill>
                  <a:prstClr val="black"/>
                </a:solidFill>
              </a:rPr>
              <a:t>Y</a:t>
            </a:r>
            <a:r>
              <a:rPr lang="en-US" dirty="0">
                <a:solidFill>
                  <a:prstClr val="black"/>
                </a:solidFill>
              </a:rPr>
              <a:t> = 800 bushels of corn.  </a:t>
            </a:r>
          </a:p>
          <a:p>
            <a:pPr lvl="0">
              <a:lnSpc>
                <a:spcPct val="110000"/>
              </a:lnSpc>
              <a:spcBef>
                <a:spcPct val="50000"/>
              </a:spcBef>
              <a:buClrTx/>
              <a:buNone/>
            </a:pPr>
            <a:r>
              <a:rPr lang="en-US" b="1" i="1" dirty="0">
                <a:solidFill>
                  <a:prstClr val="black"/>
                </a:solidFill>
              </a:rPr>
              <a:t>V</a:t>
            </a:r>
            <a:r>
              <a:rPr lang="en-US" dirty="0">
                <a:solidFill>
                  <a:prstClr val="black"/>
                </a:solidFill>
              </a:rPr>
              <a:t> is constant.  </a:t>
            </a:r>
          </a:p>
          <a:p>
            <a:pPr lvl="0">
              <a:lnSpc>
                <a:spcPct val="110000"/>
              </a:lnSpc>
              <a:spcBef>
                <a:spcPct val="50000"/>
              </a:spcBef>
              <a:buClrTx/>
              <a:buNone/>
            </a:pPr>
            <a:r>
              <a:rPr lang="en-US" dirty="0">
                <a:solidFill>
                  <a:prstClr val="black"/>
                </a:solidFill>
              </a:rPr>
              <a:t>In 2008, MS = $2000, </a:t>
            </a:r>
            <a:r>
              <a:rPr lang="en-US" b="1" i="1" dirty="0">
                <a:solidFill>
                  <a:prstClr val="black"/>
                </a:solidFill>
              </a:rPr>
              <a:t>P</a:t>
            </a:r>
            <a:r>
              <a:rPr lang="en-US" dirty="0">
                <a:solidFill>
                  <a:prstClr val="black"/>
                </a:solidFill>
              </a:rPr>
              <a:t> = $5/bushel. </a:t>
            </a:r>
          </a:p>
          <a:p>
            <a:pPr lvl="0">
              <a:spcBef>
                <a:spcPct val="60000"/>
              </a:spcBef>
              <a:buClr>
                <a:srgbClr val="669900"/>
              </a:buClr>
              <a:buNone/>
            </a:pPr>
            <a:r>
              <a:rPr lang="en-US" dirty="0">
                <a:solidFill>
                  <a:prstClr val="black"/>
                </a:solidFill>
              </a:rPr>
              <a:t>Compute nominal GDP and velocity in 2008.</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b="0" i="1" dirty="0" smtClean="0">
                <a:solidFill>
                  <a:srgbClr val="777777"/>
                </a:solidFill>
                <a:latin typeface="Times New Roman" pitchFamily="18" charset="0"/>
                <a:cs typeface="Times New Roman" pitchFamily="18" charset="0"/>
              </a:rPr>
              <a:t>© 2015 </a:t>
            </a:r>
            <a:r>
              <a:rPr lang="en-US" sz="800" b="0" i="1" dirty="0" err="1" smtClean="0">
                <a:solidFill>
                  <a:srgbClr val="777777"/>
                </a:solidFill>
                <a:latin typeface="Times New Roman" pitchFamily="18" charset="0"/>
                <a:cs typeface="Times New Roman" pitchFamily="18" charset="0"/>
              </a:rPr>
              <a:t>Cengage</a:t>
            </a:r>
            <a:r>
              <a:rPr lang="en-US" sz="800" b="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lgn="l" eaLnBrk="1" hangingPunct="1">
              <a:defRPr/>
            </a:pPr>
            <a:r>
              <a:rPr lang="en-US" sz="2400" b="0" spc="400" dirty="0" smtClean="0">
                <a:solidFill>
                  <a:srgbClr val="E27D0E"/>
                </a:solidFill>
                <a:latin typeface="Tahoma" pitchFamily="34" charset="0"/>
                <a:cs typeface="Arial" charset="0"/>
              </a:rPr>
              <a:t>ACTIVE LEARNING</a:t>
            </a:r>
            <a:r>
              <a:rPr lang="en-US" sz="2400" b="0" dirty="0" smtClean="0">
                <a:solidFill>
                  <a:srgbClr val="E27D0E"/>
                </a:solidFill>
                <a:latin typeface="Tahoma" pitchFamily="34" charset="0"/>
                <a:cs typeface="Arial" charset="0"/>
              </a:rPr>
              <a:t>   </a:t>
            </a:r>
            <a:r>
              <a:rPr lang="en-US" sz="7100" baseline="-10000" dirty="0" smtClean="0">
                <a:solidFill>
                  <a:srgbClr val="E27D0E"/>
                </a:solidFill>
                <a:latin typeface="Cambria Math"/>
                <a:cs typeface="Cambria Math"/>
              </a:rPr>
              <a:t>1</a:t>
            </a:r>
            <a:r>
              <a:rPr lang="en-US" sz="2400" b="0" dirty="0" smtClean="0">
                <a:solidFill>
                  <a:srgbClr val="E27D0E"/>
                </a:solidFill>
                <a:latin typeface="Tahoma" pitchFamily="34" charset="0"/>
                <a:cs typeface="Arial" charset="0"/>
              </a:rPr>
              <a:t>   </a:t>
            </a:r>
            <a:br>
              <a:rPr lang="en-US" sz="2400" b="0" dirty="0" smtClean="0">
                <a:solidFill>
                  <a:srgbClr val="E27D0E"/>
                </a:solidFill>
                <a:latin typeface="Tahoma" pitchFamily="34" charset="0"/>
                <a:cs typeface="Arial" charset="0"/>
              </a:rPr>
            </a:br>
            <a:r>
              <a:rPr lang="en-US" sz="4000" dirty="0" smtClean="0">
                <a:solidFill>
                  <a:srgbClr val="CC9900"/>
                </a:solidFill>
                <a:cs typeface="Arial" charset="0"/>
              </a:rPr>
              <a:t>Answers</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i="1" dirty="0" smtClean="0">
                <a:solidFill>
                  <a:srgbClr val="777777"/>
                </a:solidFill>
                <a:latin typeface="Times New Roman" pitchFamily="18" charset="0"/>
                <a:cs typeface="Times New Roman" pitchFamily="18" charset="0"/>
              </a:rPr>
              <a:t>© 2015 </a:t>
            </a:r>
            <a:r>
              <a:rPr lang="en-US" sz="800" i="1" dirty="0" err="1" smtClean="0">
                <a:solidFill>
                  <a:srgbClr val="777777"/>
                </a:solidFill>
                <a:latin typeface="Times New Roman" pitchFamily="18" charset="0"/>
                <a:cs typeface="Times New Roman" pitchFamily="18" charset="0"/>
              </a:rPr>
              <a:t>Cengage</a:t>
            </a:r>
            <a:r>
              <a:rPr lang="en-US" sz="80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i="1" dirty="0">
              <a:solidFill>
                <a:srgbClr val="777777"/>
              </a:solidFill>
              <a:latin typeface="Times New Roman" pitchFamily="18" charset="0"/>
              <a:ea typeface="Verdana" pitchFamily="34" charset="0"/>
              <a:cs typeface="Times New Roman" pitchFamily="18" charset="0"/>
            </a:endParaRP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
        <p:nvSpPr>
          <p:cNvPr id="6" name="Rectangle 5"/>
          <p:cNvSpPr>
            <a:spLocks noChangeArrowheads="1"/>
          </p:cNvSpPr>
          <p:nvPr/>
        </p:nvSpPr>
        <p:spPr bwMode="auto">
          <a:xfrm>
            <a:off x="590550" y="1420813"/>
            <a:ext cx="8162925" cy="973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pPr>
            <a:r>
              <a:rPr lang="en-US" sz="2600" dirty="0">
                <a:latin typeface="Arial"/>
                <a:cs typeface="Arial"/>
              </a:rPr>
              <a:t>Given:  </a:t>
            </a:r>
            <a:r>
              <a:rPr lang="en-US" sz="2600" b="1" i="1" dirty="0">
                <a:latin typeface="Arial"/>
                <a:cs typeface="Arial"/>
              </a:rPr>
              <a:t>Y</a:t>
            </a:r>
            <a:r>
              <a:rPr lang="en-US" sz="2600" dirty="0">
                <a:latin typeface="Arial"/>
                <a:cs typeface="Arial"/>
              </a:rPr>
              <a:t> = 800, </a:t>
            </a:r>
            <a:r>
              <a:rPr lang="en-US" sz="2600" b="1" i="1" dirty="0">
                <a:latin typeface="Arial"/>
                <a:cs typeface="Arial"/>
              </a:rPr>
              <a:t>V</a:t>
            </a:r>
            <a:r>
              <a:rPr lang="en-US" sz="2600" dirty="0">
                <a:latin typeface="Arial"/>
                <a:cs typeface="Arial"/>
              </a:rPr>
              <a:t> is constant, </a:t>
            </a:r>
            <a:br>
              <a:rPr lang="en-US" sz="2600" dirty="0">
                <a:latin typeface="Arial"/>
                <a:cs typeface="Arial"/>
              </a:rPr>
            </a:br>
            <a:r>
              <a:rPr lang="en-US" sz="2600" dirty="0">
                <a:latin typeface="Arial"/>
                <a:cs typeface="Arial"/>
              </a:rPr>
              <a:t>	   MS = $2000 and </a:t>
            </a:r>
            <a:r>
              <a:rPr lang="en-US" sz="2600" b="1" i="1" dirty="0">
                <a:latin typeface="Arial"/>
                <a:cs typeface="Arial"/>
              </a:rPr>
              <a:t>P</a:t>
            </a:r>
            <a:r>
              <a:rPr lang="en-US" sz="2600" dirty="0">
                <a:latin typeface="Arial"/>
                <a:cs typeface="Arial"/>
              </a:rPr>
              <a:t> = $5 in </a:t>
            </a:r>
            <a:r>
              <a:rPr lang="en-US" sz="2600" dirty="0" smtClean="0">
                <a:latin typeface="Arial"/>
                <a:cs typeface="Arial"/>
              </a:rPr>
              <a:t>2008. </a:t>
            </a:r>
            <a:endParaRPr lang="en-US" sz="2600" dirty="0">
              <a:latin typeface="Arial"/>
              <a:cs typeface="Arial"/>
            </a:endParaRPr>
          </a:p>
        </p:txBody>
      </p:sp>
      <p:sp>
        <p:nvSpPr>
          <p:cNvPr id="7" name="Rectangle 7"/>
          <p:cNvSpPr>
            <a:spLocks noChangeArrowheads="1"/>
          </p:cNvSpPr>
          <p:nvPr/>
        </p:nvSpPr>
        <p:spPr bwMode="auto">
          <a:xfrm>
            <a:off x="609600" y="2452688"/>
            <a:ext cx="8229600"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a:lnSpc>
                <a:spcPct val="105000"/>
              </a:lnSpc>
              <a:spcBef>
                <a:spcPct val="60000"/>
              </a:spcBef>
              <a:buClr>
                <a:srgbClr val="669900"/>
              </a:buClr>
              <a:buSzPct val="120000"/>
              <a:buFont typeface="Wingdings" pitchFamily="2" charset="2"/>
              <a:buNone/>
            </a:pPr>
            <a:r>
              <a:rPr lang="en-US" sz="2600">
                <a:latin typeface="Arial"/>
                <a:cs typeface="Arial"/>
              </a:rPr>
              <a:t>Compute nominal GDP and velocity in 2008. </a:t>
            </a:r>
          </a:p>
        </p:txBody>
      </p:sp>
      <p:grpSp>
        <p:nvGrpSpPr>
          <p:cNvPr id="8" name="Group 8"/>
          <p:cNvGrpSpPr>
            <a:grpSpLocks/>
          </p:cNvGrpSpPr>
          <p:nvPr/>
        </p:nvGrpSpPr>
        <p:grpSpPr bwMode="auto">
          <a:xfrm>
            <a:off x="1062038" y="3230563"/>
            <a:ext cx="6899275" cy="558800"/>
            <a:chOff x="669" y="1867"/>
            <a:chExt cx="4346" cy="352"/>
          </a:xfrm>
        </p:grpSpPr>
        <p:sp>
          <p:nvSpPr>
            <p:cNvPr id="9" name="Rectangle 9"/>
            <p:cNvSpPr>
              <a:spLocks noChangeArrowheads="1"/>
            </p:cNvSpPr>
            <p:nvPr/>
          </p:nvSpPr>
          <p:spPr bwMode="auto">
            <a:xfrm>
              <a:off x="669" y="1867"/>
              <a:ext cx="4327" cy="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a:lnSpc>
                  <a:spcPct val="105000"/>
                </a:lnSpc>
                <a:spcBef>
                  <a:spcPct val="60000"/>
                </a:spcBef>
                <a:buClr>
                  <a:srgbClr val="669900"/>
                </a:buClr>
                <a:buSzPct val="120000"/>
                <a:buFont typeface="Wingdings" pitchFamily="2" charset="2"/>
                <a:buNone/>
              </a:pPr>
              <a:r>
                <a:rPr lang="en-US" sz="2600">
                  <a:latin typeface="Arial"/>
                  <a:cs typeface="Arial"/>
                </a:rPr>
                <a:t>Nominal GDP  =  </a:t>
              </a:r>
              <a:r>
                <a:rPr lang="en-US" sz="2600" b="1" i="1">
                  <a:latin typeface="Arial"/>
                  <a:cs typeface="Arial"/>
                </a:rPr>
                <a:t>P</a:t>
              </a:r>
              <a:r>
                <a:rPr lang="en-US" sz="2600">
                  <a:latin typeface="Arial"/>
                  <a:cs typeface="Arial"/>
                </a:rPr>
                <a:t> x </a:t>
              </a:r>
              <a:r>
                <a:rPr lang="en-US" sz="2600" b="1" i="1">
                  <a:latin typeface="Arial"/>
                  <a:cs typeface="Arial"/>
                </a:rPr>
                <a:t>Y</a:t>
              </a:r>
              <a:r>
                <a:rPr lang="en-US" sz="2600">
                  <a:latin typeface="Arial"/>
                  <a:cs typeface="Arial"/>
                </a:rPr>
                <a:t>  =  $5 x 800  =  $4000</a:t>
              </a:r>
            </a:p>
          </p:txBody>
        </p:sp>
        <p:sp>
          <p:nvSpPr>
            <p:cNvPr id="10" name="Rectangle 10"/>
            <p:cNvSpPr>
              <a:spLocks noChangeArrowheads="1"/>
            </p:cNvSpPr>
            <p:nvPr/>
          </p:nvSpPr>
          <p:spPr bwMode="auto">
            <a:xfrm>
              <a:off x="4299" y="1876"/>
              <a:ext cx="716" cy="309"/>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b="1">
                <a:latin typeface="Arial"/>
                <a:cs typeface="Arial"/>
              </a:endParaRPr>
            </a:p>
          </p:txBody>
        </p:sp>
      </p:grpSp>
      <p:grpSp>
        <p:nvGrpSpPr>
          <p:cNvPr id="11" name="Group 11"/>
          <p:cNvGrpSpPr>
            <a:grpSpLocks/>
          </p:cNvGrpSpPr>
          <p:nvPr/>
        </p:nvGrpSpPr>
        <p:grpSpPr bwMode="auto">
          <a:xfrm>
            <a:off x="1071563" y="3913190"/>
            <a:ext cx="4610100" cy="998538"/>
            <a:chOff x="675" y="2297"/>
            <a:chExt cx="2904" cy="629"/>
          </a:xfrm>
        </p:grpSpPr>
        <p:grpSp>
          <p:nvGrpSpPr>
            <p:cNvPr id="12" name="Group 12"/>
            <p:cNvGrpSpPr>
              <a:grpSpLocks/>
            </p:cNvGrpSpPr>
            <p:nvPr/>
          </p:nvGrpSpPr>
          <p:grpSpPr bwMode="auto">
            <a:xfrm>
              <a:off x="675" y="2299"/>
              <a:ext cx="1243" cy="627"/>
              <a:chOff x="675" y="2299"/>
              <a:chExt cx="1243" cy="627"/>
            </a:xfrm>
          </p:grpSpPr>
          <p:sp>
            <p:nvSpPr>
              <p:cNvPr id="20" name="Rectangle 13"/>
              <p:cNvSpPr>
                <a:spLocks noChangeArrowheads="1"/>
              </p:cNvSpPr>
              <p:nvPr/>
            </p:nvSpPr>
            <p:spPr bwMode="auto">
              <a:xfrm>
                <a:off x="675" y="2444"/>
                <a:ext cx="563"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800" b="1" i="1">
                    <a:latin typeface="Arial"/>
                    <a:cs typeface="Arial"/>
                  </a:rPr>
                  <a:t>V</a:t>
                </a:r>
                <a:r>
                  <a:rPr lang="en-US" sz="2800">
                    <a:latin typeface="Arial"/>
                    <a:cs typeface="Arial"/>
                  </a:rPr>
                  <a:t>  =</a:t>
                </a:r>
              </a:p>
            </p:txBody>
          </p:sp>
          <p:grpSp>
            <p:nvGrpSpPr>
              <p:cNvPr id="21" name="Group 14"/>
              <p:cNvGrpSpPr>
                <a:grpSpLocks/>
              </p:cNvGrpSpPr>
              <p:nvPr/>
            </p:nvGrpSpPr>
            <p:grpSpPr bwMode="auto">
              <a:xfrm>
                <a:off x="1219" y="2299"/>
                <a:ext cx="699" cy="627"/>
                <a:chOff x="3615" y="3292"/>
                <a:chExt cx="699" cy="627"/>
              </a:xfrm>
            </p:grpSpPr>
            <p:sp>
              <p:nvSpPr>
                <p:cNvPr id="22" name="Rectangle 15"/>
                <p:cNvSpPr>
                  <a:spLocks noChangeArrowheads="1"/>
                </p:cNvSpPr>
                <p:nvPr/>
              </p:nvSpPr>
              <p:spPr bwMode="auto">
                <a:xfrm>
                  <a:off x="3615" y="3292"/>
                  <a:ext cx="699"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800" b="1" i="1">
                      <a:latin typeface="Arial"/>
                      <a:cs typeface="Arial"/>
                    </a:rPr>
                    <a:t>P </a:t>
                  </a:r>
                  <a:r>
                    <a:rPr lang="en-US" sz="2800">
                      <a:latin typeface="Arial"/>
                      <a:cs typeface="Arial"/>
                    </a:rPr>
                    <a:t>x </a:t>
                  </a:r>
                  <a:r>
                    <a:rPr lang="en-US" sz="2800" b="1" i="1">
                      <a:latin typeface="Arial"/>
                      <a:cs typeface="Arial"/>
                    </a:rPr>
                    <a:t>Y</a:t>
                  </a:r>
                </a:p>
              </p:txBody>
            </p:sp>
            <p:sp>
              <p:nvSpPr>
                <p:cNvPr id="23" name="Rectangle 16"/>
                <p:cNvSpPr>
                  <a:spLocks noChangeArrowheads="1"/>
                </p:cNvSpPr>
                <p:nvPr/>
              </p:nvSpPr>
              <p:spPr bwMode="auto">
                <a:xfrm>
                  <a:off x="3754" y="3589"/>
                  <a:ext cx="360"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2800" b="1" i="1">
                      <a:latin typeface="Arial"/>
                      <a:cs typeface="Arial"/>
                    </a:rPr>
                    <a:t>M</a:t>
                  </a:r>
                </a:p>
              </p:txBody>
            </p:sp>
            <p:sp>
              <p:nvSpPr>
                <p:cNvPr id="24" name="Line 17"/>
                <p:cNvSpPr>
                  <a:spLocks noChangeShapeType="1"/>
                </p:cNvSpPr>
                <p:nvPr/>
              </p:nvSpPr>
              <p:spPr bwMode="auto">
                <a:xfrm>
                  <a:off x="3664" y="3610"/>
                  <a:ext cx="56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Arial"/>
                    <a:cs typeface="Arial"/>
                  </a:endParaRPr>
                </a:p>
              </p:txBody>
            </p:sp>
          </p:grpSp>
        </p:grpSp>
        <p:sp>
          <p:nvSpPr>
            <p:cNvPr id="13" name="Rectangle 18"/>
            <p:cNvSpPr>
              <a:spLocks noChangeArrowheads="1"/>
            </p:cNvSpPr>
            <p:nvPr/>
          </p:nvSpPr>
          <p:spPr bwMode="auto">
            <a:xfrm>
              <a:off x="1940" y="2442"/>
              <a:ext cx="26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800">
                  <a:latin typeface="Arial"/>
                  <a:cs typeface="Arial"/>
                </a:rPr>
                <a:t>=</a:t>
              </a:r>
            </a:p>
          </p:txBody>
        </p:sp>
        <p:grpSp>
          <p:nvGrpSpPr>
            <p:cNvPr id="14" name="Group 19"/>
            <p:cNvGrpSpPr>
              <a:grpSpLocks/>
            </p:cNvGrpSpPr>
            <p:nvPr/>
          </p:nvGrpSpPr>
          <p:grpSpPr bwMode="auto">
            <a:xfrm>
              <a:off x="2260" y="2297"/>
              <a:ext cx="747" cy="624"/>
              <a:chOff x="2316" y="2297"/>
              <a:chExt cx="747" cy="624"/>
            </a:xfrm>
          </p:grpSpPr>
          <p:sp>
            <p:nvSpPr>
              <p:cNvPr id="17" name="Rectangle 20"/>
              <p:cNvSpPr>
                <a:spLocks noChangeArrowheads="1"/>
              </p:cNvSpPr>
              <p:nvPr/>
            </p:nvSpPr>
            <p:spPr bwMode="auto">
              <a:xfrm>
                <a:off x="2316" y="2297"/>
                <a:ext cx="7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800">
                    <a:latin typeface="Arial"/>
                    <a:cs typeface="Arial"/>
                  </a:rPr>
                  <a:t>$4000</a:t>
                </a:r>
              </a:p>
            </p:txBody>
          </p:sp>
          <p:sp>
            <p:nvSpPr>
              <p:cNvPr id="18" name="Rectangle 21"/>
              <p:cNvSpPr>
                <a:spLocks noChangeArrowheads="1"/>
              </p:cNvSpPr>
              <p:nvPr/>
            </p:nvSpPr>
            <p:spPr bwMode="auto">
              <a:xfrm>
                <a:off x="2322" y="2594"/>
                <a:ext cx="7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2800">
                    <a:latin typeface="Arial"/>
                    <a:cs typeface="Arial"/>
                  </a:rPr>
                  <a:t>$2000</a:t>
                </a:r>
              </a:p>
            </p:txBody>
          </p:sp>
          <p:sp>
            <p:nvSpPr>
              <p:cNvPr id="19" name="Line 22"/>
              <p:cNvSpPr>
                <a:spLocks noChangeShapeType="1"/>
              </p:cNvSpPr>
              <p:nvPr/>
            </p:nvSpPr>
            <p:spPr bwMode="auto">
              <a:xfrm>
                <a:off x="2372" y="2615"/>
                <a:ext cx="6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Arial"/>
                  <a:cs typeface="Arial"/>
                </a:endParaRPr>
              </a:p>
            </p:txBody>
          </p:sp>
        </p:grpSp>
        <p:sp>
          <p:nvSpPr>
            <p:cNvPr id="15" name="Rectangle 23"/>
            <p:cNvSpPr>
              <a:spLocks noChangeArrowheads="1"/>
            </p:cNvSpPr>
            <p:nvPr/>
          </p:nvSpPr>
          <p:spPr bwMode="auto">
            <a:xfrm>
              <a:off x="3079" y="2440"/>
              <a:ext cx="500"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800">
                  <a:latin typeface="Arial"/>
                  <a:cs typeface="Arial"/>
                </a:rPr>
                <a:t>=  2</a:t>
              </a:r>
            </a:p>
          </p:txBody>
        </p:sp>
        <p:sp>
          <p:nvSpPr>
            <p:cNvPr id="16" name="Rectangle 24"/>
            <p:cNvSpPr>
              <a:spLocks noChangeArrowheads="1"/>
            </p:cNvSpPr>
            <p:nvPr/>
          </p:nvSpPr>
          <p:spPr bwMode="auto">
            <a:xfrm>
              <a:off x="3341" y="2461"/>
              <a:ext cx="238" cy="309"/>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b="1">
                <a:latin typeface="Arial"/>
                <a:cs typeface="Arial"/>
              </a:endParaRPr>
            </a:p>
          </p:txBody>
        </p:sp>
      </p:grpSp>
    </p:spTree>
    <p:extLst>
      <p:ext uri="{BB962C8B-B14F-4D97-AF65-F5344CB8AC3E}">
        <p14:creationId xmlns:p14="http://schemas.microsoft.com/office/powerpoint/2010/main" val="78455760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showMasterPhAnim="0">
  <p:cSld>
    <p:bg>
      <p:bgPr>
        <a:solidFill>
          <a:srgbClr val="CCFFCC"/>
        </a:solidFill>
        <a:effectLst/>
      </p:bgPr>
    </p:bg>
    <p:spTree>
      <p:nvGrpSpPr>
        <p:cNvPr id="1" name=""/>
        <p:cNvGrpSpPr/>
        <p:nvPr/>
      </p:nvGrpSpPr>
      <p:grpSpPr>
        <a:xfrm>
          <a:off x="0" y="0"/>
          <a:ext cx="0" cy="0"/>
          <a:chOff x="0" y="0"/>
          <a:chExt cx="0" cy="0"/>
        </a:xfrm>
      </p:grpSpPr>
      <p:graphicFrame>
        <p:nvGraphicFramePr>
          <p:cNvPr id="11" name="Chart 10"/>
          <p:cNvGraphicFramePr>
            <a:graphicFrameLocks noGrp="1"/>
          </p:cNvGraphicFramePr>
          <p:nvPr>
            <p:extLst>
              <p:ext uri="{D42A27DB-BD31-4B8C-83A1-F6EECF244321}">
                <p14:modId xmlns:p14="http://schemas.microsoft.com/office/powerpoint/2010/main" val="2933531320"/>
              </p:ext>
            </p:extLst>
          </p:nvPr>
        </p:nvGraphicFramePr>
        <p:xfrm>
          <a:off x="612648" y="1216152"/>
          <a:ext cx="8375904" cy="5458968"/>
        </p:xfrm>
        <a:graphic>
          <a:graphicData uri="http://schemas.openxmlformats.org/drawingml/2006/chart">
            <c:chart xmlns:c="http://schemas.openxmlformats.org/drawingml/2006/chart" xmlns:r="http://schemas.openxmlformats.org/officeDocument/2006/relationships" r:id="rId3"/>
          </a:graphicData>
        </a:graphic>
      </p:graphicFrame>
      <p:sp>
        <p:nvSpPr>
          <p:cNvPr id="30723" name="Rectangle 2"/>
          <p:cNvSpPr>
            <a:spLocks noGrp="1" noChangeArrowheads="1"/>
          </p:cNvSpPr>
          <p:nvPr>
            <p:ph type="title" idx="4294967295"/>
          </p:nvPr>
        </p:nvSpPr>
        <p:spPr>
          <a:xfrm>
            <a:off x="0" y="341313"/>
            <a:ext cx="9144000" cy="649287"/>
          </a:xfrm>
        </p:spPr>
        <p:txBody>
          <a:bodyPr>
            <a:normAutofit fontScale="90000"/>
          </a:bodyPr>
          <a:lstStyle/>
          <a:p>
            <a:pPr algn="ctr" eaLnBrk="1" hangingPunct="1"/>
            <a:r>
              <a:rPr lang="en-US" sz="2800" dirty="0" smtClean="0"/>
              <a:t>U.S. Nominal GDP, M2, and Velocity</a:t>
            </a:r>
            <a:r>
              <a:rPr lang="en-US" sz="2600" b="0" dirty="0" smtClean="0"/>
              <a:t/>
            </a:r>
            <a:br>
              <a:rPr lang="en-US" sz="2600" b="0" dirty="0" smtClean="0"/>
            </a:br>
            <a:r>
              <a:rPr lang="en-US" sz="2600" b="0" dirty="0" smtClean="0"/>
              <a:t>1960–2013</a:t>
            </a:r>
          </a:p>
        </p:txBody>
      </p:sp>
      <p:sp>
        <p:nvSpPr>
          <p:cNvPr id="98308" name="Text Box 4"/>
          <p:cNvSpPr txBox="1">
            <a:spLocks noChangeArrowheads="1"/>
          </p:cNvSpPr>
          <p:nvPr/>
        </p:nvSpPr>
        <p:spPr bwMode="auto">
          <a:xfrm>
            <a:off x="5423029" y="2730372"/>
            <a:ext cx="2090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i="1" dirty="0">
                <a:solidFill>
                  <a:srgbClr val="000000"/>
                </a:solidFill>
                <a:cs typeface="Arial" charset="0"/>
              </a:rPr>
              <a:t>Nominal GDP</a:t>
            </a:r>
          </a:p>
        </p:txBody>
      </p:sp>
      <p:sp>
        <p:nvSpPr>
          <p:cNvPr id="98309" name="Text Box 5"/>
          <p:cNvSpPr txBox="1">
            <a:spLocks noChangeArrowheads="1"/>
          </p:cNvSpPr>
          <p:nvPr/>
        </p:nvSpPr>
        <p:spPr bwMode="auto">
          <a:xfrm>
            <a:off x="7078791" y="3589246"/>
            <a:ext cx="6302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i="1" dirty="0">
                <a:solidFill>
                  <a:srgbClr val="000000"/>
                </a:solidFill>
                <a:cs typeface="Arial" charset="0"/>
              </a:rPr>
              <a:t>M2</a:t>
            </a:r>
          </a:p>
        </p:txBody>
      </p:sp>
      <p:sp>
        <p:nvSpPr>
          <p:cNvPr id="98310" name="Text Box 6"/>
          <p:cNvSpPr txBox="1">
            <a:spLocks noChangeArrowheads="1"/>
          </p:cNvSpPr>
          <p:nvPr/>
        </p:nvSpPr>
        <p:spPr bwMode="auto">
          <a:xfrm>
            <a:off x="6575425" y="5561832"/>
            <a:ext cx="14255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i="1" dirty="0">
                <a:solidFill>
                  <a:srgbClr val="000000"/>
                </a:solidFill>
                <a:cs typeface="Arial" charset="0"/>
              </a:rPr>
              <a:t>Velocity</a:t>
            </a:r>
          </a:p>
        </p:txBody>
      </p:sp>
      <p:sp>
        <p:nvSpPr>
          <p:cNvPr id="186375" name="Text Box 7"/>
          <p:cNvSpPr txBox="1">
            <a:spLocks noChangeArrowheads="1"/>
          </p:cNvSpPr>
          <p:nvPr/>
        </p:nvSpPr>
        <p:spPr bwMode="auto">
          <a:xfrm>
            <a:off x="1828800" y="1496705"/>
            <a:ext cx="2460625" cy="1246495"/>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wrap="square">
            <a:spAutoFit/>
          </a:bodyPr>
          <a:lstStyle/>
          <a:p>
            <a:pPr>
              <a:spcBef>
                <a:spcPct val="50000"/>
              </a:spcBef>
              <a:defRPr/>
            </a:pPr>
            <a:r>
              <a:rPr lang="en-US" sz="2500" dirty="0">
                <a:solidFill>
                  <a:srgbClr val="000000"/>
                </a:solidFill>
                <a:latin typeface="Arial"/>
                <a:cs typeface="Arial"/>
              </a:rPr>
              <a:t>Velocity is fairly stable over </a:t>
            </a:r>
            <a:r>
              <a:rPr lang="en-US" sz="2500" dirty="0" smtClean="0">
                <a:solidFill>
                  <a:srgbClr val="000000"/>
                </a:solidFill>
                <a:latin typeface="Arial"/>
                <a:cs typeface="Arial"/>
              </a:rPr>
              <a:t>the long run.</a:t>
            </a:r>
            <a:endParaRPr lang="en-US" sz="2500" dirty="0">
              <a:solidFill>
                <a:srgbClr val="000000"/>
              </a:solidFill>
              <a:latin typeface="Arial"/>
              <a:cs typeface="Arial"/>
            </a:endParaRPr>
          </a:p>
        </p:txBody>
      </p:sp>
      <p:sp>
        <p:nvSpPr>
          <p:cNvPr id="30728" name="FlagCount" hidden="1">
            <a:hlinkClick r:id="rId4"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solidFill>
                  <a:srgbClr val="000000"/>
                </a:solidFill>
                <a:latin typeface="Tahoma" pitchFamily="34" charset="0"/>
                <a:cs typeface="Arial" charset="0"/>
              </a:rPr>
              <a:t>0</a:t>
            </a:r>
          </a:p>
        </p:txBody>
      </p:sp>
      <p:sp>
        <p:nvSpPr>
          <p:cNvPr id="9" name="Rectangle 8"/>
          <p:cNvSpPr/>
          <p:nvPr/>
        </p:nvSpPr>
        <p:spPr>
          <a:xfrm>
            <a:off x="126742" y="2745455"/>
            <a:ext cx="553998" cy="1470264"/>
          </a:xfrm>
          <a:prstGeom prst="rect">
            <a:avLst/>
          </a:prstGeom>
        </p:spPr>
        <p:txBody>
          <a:bodyPr vert="vert270" wrap="none">
            <a:spAutoFit/>
          </a:bodyPr>
          <a:lstStyle/>
          <a:p>
            <a:r>
              <a:rPr lang="en-US" sz="2400" dirty="0" smtClean="0">
                <a:solidFill>
                  <a:prstClr val="black"/>
                </a:solidFill>
                <a:latin typeface="Arial"/>
                <a:cs typeface="Arial"/>
              </a:rPr>
              <a:t>1960=100</a:t>
            </a:r>
            <a:endParaRPr lang="en-US" sz="2400" dirty="0">
              <a:solidFill>
                <a:prstClr val="black"/>
              </a:solidFill>
              <a:latin typeface="Arial"/>
              <a:cs typeface="Arial"/>
            </a:endParaRPr>
          </a:p>
        </p:txBody>
      </p:sp>
    </p:spTree>
    <p:extLst>
      <p:ext uri="{BB962C8B-B14F-4D97-AF65-F5344CB8AC3E}">
        <p14:creationId xmlns:p14="http://schemas.microsoft.com/office/powerpoint/2010/main" val="4003747004"/>
      </p:ext>
    </p:extLst>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8" name="Rectangle 2"/>
          <p:cNvSpPr>
            <a:spLocks noGrp="1" noChangeArrowheads="1"/>
          </p:cNvSpPr>
          <p:nvPr>
            <p:ph type="title" idx="4294967295"/>
          </p:nvPr>
        </p:nvSpPr>
        <p:spPr>
          <a:xfrm>
            <a:off x="457200" y="230188"/>
            <a:ext cx="8229600" cy="649287"/>
          </a:xfrm>
        </p:spPr>
        <p:txBody>
          <a:bodyPr/>
          <a:lstStyle/>
          <a:p>
            <a:pPr eaLnBrk="1" hangingPunct="1"/>
            <a:r>
              <a:rPr lang="en-US" sz="3600" smtClean="0"/>
              <a:t>The Quantity Equation</a:t>
            </a:r>
          </a:p>
        </p:txBody>
      </p:sp>
      <p:sp>
        <p:nvSpPr>
          <p:cNvPr id="105475" name="Rectangle 3"/>
          <p:cNvSpPr>
            <a:spLocks noGrp="1" noChangeArrowheads="1"/>
          </p:cNvSpPr>
          <p:nvPr>
            <p:ph type="body" idx="4294967295"/>
          </p:nvPr>
        </p:nvSpPr>
        <p:spPr>
          <a:xfrm>
            <a:off x="373063" y="2128838"/>
            <a:ext cx="8313737" cy="3890962"/>
          </a:xfrm>
        </p:spPr>
        <p:txBody>
          <a:bodyPr/>
          <a:lstStyle/>
          <a:p>
            <a:pPr marL="403225" indent="-403225" eaLnBrk="1" hangingPunct="1">
              <a:tabLst>
                <a:tab pos="3538538" algn="ctr"/>
              </a:tabLst>
            </a:pPr>
            <a:r>
              <a:rPr lang="en-US" dirty="0" smtClean="0"/>
              <a:t>Multiply both sides of formula by </a:t>
            </a:r>
            <a:r>
              <a:rPr lang="en-US" b="1" i="1" dirty="0" smtClean="0"/>
              <a:t>M</a:t>
            </a:r>
            <a:r>
              <a:rPr lang="en-US" dirty="0" smtClean="0"/>
              <a:t>:</a:t>
            </a:r>
          </a:p>
          <a:p>
            <a:pPr marL="403225" indent="-403225" eaLnBrk="1" hangingPunct="1">
              <a:buFont typeface="Wingdings" pitchFamily="2" charset="2"/>
              <a:buNone/>
              <a:tabLst>
                <a:tab pos="3538538" algn="ctr"/>
              </a:tabLst>
            </a:pPr>
            <a:r>
              <a:rPr lang="en-US" dirty="0" smtClean="0"/>
              <a:t>		</a:t>
            </a:r>
            <a:r>
              <a:rPr lang="en-US" b="1" i="1" dirty="0" smtClean="0"/>
              <a:t>M</a:t>
            </a:r>
            <a:r>
              <a:rPr lang="en-US" dirty="0" smtClean="0"/>
              <a:t> x </a:t>
            </a:r>
            <a:r>
              <a:rPr lang="en-US" b="1" i="1" dirty="0" smtClean="0"/>
              <a:t>V</a:t>
            </a:r>
            <a:r>
              <a:rPr lang="en-US" dirty="0" smtClean="0"/>
              <a:t>  =  </a:t>
            </a:r>
            <a:r>
              <a:rPr lang="en-US" b="1" i="1" dirty="0" smtClean="0"/>
              <a:t>P</a:t>
            </a:r>
            <a:r>
              <a:rPr lang="en-US" dirty="0" smtClean="0"/>
              <a:t> x </a:t>
            </a:r>
            <a:r>
              <a:rPr lang="en-US" b="1" i="1" dirty="0" smtClean="0"/>
              <a:t>Y</a:t>
            </a:r>
          </a:p>
          <a:p>
            <a:pPr marL="403225" indent="-403225" eaLnBrk="1" hangingPunct="1">
              <a:tabLst>
                <a:tab pos="3538538" algn="ctr"/>
              </a:tabLst>
            </a:pPr>
            <a:r>
              <a:rPr lang="en-US" dirty="0" smtClean="0"/>
              <a:t>Called the </a:t>
            </a:r>
            <a:r>
              <a:rPr lang="en-US" b="1" dirty="0" smtClean="0">
                <a:solidFill>
                  <a:srgbClr val="CC0000"/>
                </a:solidFill>
              </a:rPr>
              <a:t>quantity equation</a:t>
            </a:r>
          </a:p>
        </p:txBody>
      </p:sp>
      <p:sp>
        <p:nvSpPr>
          <p:cNvPr id="31750" name="Rectangle 5"/>
          <p:cNvSpPr>
            <a:spLocks noChangeArrowheads="1"/>
          </p:cNvSpPr>
          <p:nvPr/>
        </p:nvSpPr>
        <p:spPr bwMode="auto">
          <a:xfrm>
            <a:off x="1806575" y="1209675"/>
            <a:ext cx="28162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800">
                <a:latin typeface="Arial"/>
                <a:cs typeface="Arial"/>
              </a:rPr>
              <a:t>Velocity formula:</a:t>
            </a:r>
          </a:p>
        </p:txBody>
      </p:sp>
      <p:grpSp>
        <p:nvGrpSpPr>
          <p:cNvPr id="31751" name="Group 6"/>
          <p:cNvGrpSpPr>
            <a:grpSpLocks/>
          </p:cNvGrpSpPr>
          <p:nvPr/>
        </p:nvGrpSpPr>
        <p:grpSpPr bwMode="auto">
          <a:xfrm>
            <a:off x="4775201" y="1004890"/>
            <a:ext cx="1973263" cy="995363"/>
            <a:chOff x="2579" y="3052"/>
            <a:chExt cx="1243" cy="627"/>
          </a:xfrm>
        </p:grpSpPr>
        <p:sp>
          <p:nvSpPr>
            <p:cNvPr id="31753" name="Rectangle 7"/>
            <p:cNvSpPr>
              <a:spLocks noChangeArrowheads="1"/>
            </p:cNvSpPr>
            <p:nvPr/>
          </p:nvSpPr>
          <p:spPr bwMode="auto">
            <a:xfrm>
              <a:off x="2579" y="3197"/>
              <a:ext cx="563"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800" b="1" i="1">
                  <a:latin typeface="Arial"/>
                  <a:cs typeface="Arial"/>
                </a:rPr>
                <a:t>V</a:t>
              </a:r>
              <a:r>
                <a:rPr lang="en-US" sz="2800">
                  <a:latin typeface="Arial"/>
                  <a:cs typeface="Arial"/>
                </a:rPr>
                <a:t>  =</a:t>
              </a:r>
            </a:p>
          </p:txBody>
        </p:sp>
        <p:grpSp>
          <p:nvGrpSpPr>
            <p:cNvPr id="31754" name="Group 8"/>
            <p:cNvGrpSpPr>
              <a:grpSpLocks/>
            </p:cNvGrpSpPr>
            <p:nvPr/>
          </p:nvGrpSpPr>
          <p:grpSpPr bwMode="auto">
            <a:xfrm>
              <a:off x="3123" y="3052"/>
              <a:ext cx="699" cy="627"/>
              <a:chOff x="3615" y="3292"/>
              <a:chExt cx="699" cy="627"/>
            </a:xfrm>
          </p:grpSpPr>
          <p:sp>
            <p:nvSpPr>
              <p:cNvPr id="31755" name="Rectangle 9"/>
              <p:cNvSpPr>
                <a:spLocks noChangeArrowheads="1"/>
              </p:cNvSpPr>
              <p:nvPr/>
            </p:nvSpPr>
            <p:spPr bwMode="auto">
              <a:xfrm>
                <a:off x="3615" y="3292"/>
                <a:ext cx="699"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800" b="1" i="1">
                    <a:latin typeface="Arial"/>
                    <a:cs typeface="Arial"/>
                  </a:rPr>
                  <a:t>P </a:t>
                </a:r>
                <a:r>
                  <a:rPr lang="en-US" sz="2800">
                    <a:latin typeface="Arial"/>
                    <a:cs typeface="Arial"/>
                  </a:rPr>
                  <a:t>x </a:t>
                </a:r>
                <a:r>
                  <a:rPr lang="en-US" sz="2800" b="1" i="1">
                    <a:latin typeface="Arial"/>
                    <a:cs typeface="Arial"/>
                  </a:rPr>
                  <a:t>Y</a:t>
                </a:r>
              </a:p>
            </p:txBody>
          </p:sp>
          <p:sp>
            <p:nvSpPr>
              <p:cNvPr id="31756" name="Rectangle 10"/>
              <p:cNvSpPr>
                <a:spLocks noChangeArrowheads="1"/>
              </p:cNvSpPr>
              <p:nvPr/>
            </p:nvSpPr>
            <p:spPr bwMode="auto">
              <a:xfrm>
                <a:off x="3754" y="3589"/>
                <a:ext cx="360"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2800" b="1" i="1">
                    <a:latin typeface="Arial"/>
                    <a:cs typeface="Arial"/>
                  </a:rPr>
                  <a:t>M</a:t>
                </a:r>
              </a:p>
            </p:txBody>
          </p:sp>
          <p:sp>
            <p:nvSpPr>
              <p:cNvPr id="31757" name="Line 11"/>
              <p:cNvSpPr>
                <a:spLocks noChangeShapeType="1"/>
              </p:cNvSpPr>
              <p:nvPr/>
            </p:nvSpPr>
            <p:spPr bwMode="auto">
              <a:xfrm>
                <a:off x="3664" y="3610"/>
                <a:ext cx="56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Arial"/>
                  <a:cs typeface="Arial"/>
                </a:endParaRPr>
              </a:p>
            </p:txBody>
          </p:sp>
        </p:grpSp>
      </p:grpSp>
      <p:sp>
        <p:nvSpPr>
          <p:cNvPr id="31752"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198935225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5475">
                                            <p:txEl>
                                              <p:pRg st="0" end="0"/>
                                            </p:txEl>
                                          </p:spTgt>
                                        </p:tgtEl>
                                        <p:attrNameLst>
                                          <p:attrName>style.visibility</p:attrName>
                                        </p:attrNameLst>
                                      </p:cBhvr>
                                      <p:to>
                                        <p:strVal val="visible"/>
                                      </p:to>
                                    </p:set>
                                    <p:animEffect transition="in" filter="wipe(left)">
                                      <p:cBhvr>
                                        <p:cTn id="7" dur="500"/>
                                        <p:tgtEl>
                                          <p:spTgt spid="1054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5475">
                                            <p:txEl>
                                              <p:pRg st="1" end="1"/>
                                            </p:txEl>
                                          </p:spTgt>
                                        </p:tgtEl>
                                        <p:attrNameLst>
                                          <p:attrName>style.visibility</p:attrName>
                                        </p:attrNameLst>
                                      </p:cBhvr>
                                      <p:to>
                                        <p:strVal val="visible"/>
                                      </p:to>
                                    </p:set>
                                    <p:animEffect transition="in" filter="wipe(left)">
                                      <p:cBhvr>
                                        <p:cTn id="12" dur="500"/>
                                        <p:tgtEl>
                                          <p:spTgt spid="10547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5475">
                                            <p:txEl>
                                              <p:pRg st="2" end="2"/>
                                            </p:txEl>
                                          </p:spTgt>
                                        </p:tgtEl>
                                        <p:attrNameLst>
                                          <p:attrName>style.visibility</p:attrName>
                                        </p:attrNameLst>
                                      </p:cBhvr>
                                      <p:to>
                                        <p:strVal val="visible"/>
                                      </p:to>
                                    </p:set>
                                    <p:animEffect transition="in" filter="wipe(left)">
                                      <p:cBhvr>
                                        <p:cTn id="17" dur="500"/>
                                        <p:tgtEl>
                                          <p:spTgt spid="1054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5" grpId="0" build="p" bldLvl="5"/>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2" name="Rectangle 2"/>
          <p:cNvSpPr>
            <a:spLocks noGrp="1" noChangeArrowheads="1"/>
          </p:cNvSpPr>
          <p:nvPr>
            <p:ph type="title" idx="4294967295"/>
          </p:nvPr>
        </p:nvSpPr>
        <p:spPr>
          <a:xfrm>
            <a:off x="457200" y="185738"/>
            <a:ext cx="8229600" cy="649287"/>
          </a:xfrm>
        </p:spPr>
        <p:txBody>
          <a:bodyPr/>
          <a:lstStyle/>
          <a:p>
            <a:pPr eaLnBrk="1" hangingPunct="1"/>
            <a:r>
              <a:rPr lang="en-US" sz="3600" smtClean="0"/>
              <a:t>The Quantity Theory in 5 Steps</a:t>
            </a:r>
          </a:p>
        </p:txBody>
      </p:sp>
      <p:sp>
        <p:nvSpPr>
          <p:cNvPr id="32773" name="Rectangle 3"/>
          <p:cNvSpPr>
            <a:spLocks noGrp="1" noChangeArrowheads="1"/>
          </p:cNvSpPr>
          <p:nvPr>
            <p:ph type="body" idx="4294967295"/>
          </p:nvPr>
        </p:nvSpPr>
        <p:spPr>
          <a:xfrm>
            <a:off x="457200" y="1690687"/>
            <a:ext cx="8229600" cy="4862513"/>
          </a:xfrm>
        </p:spPr>
        <p:txBody>
          <a:bodyPr/>
          <a:lstStyle/>
          <a:p>
            <a:pPr marL="401638" indent="-401638" eaLnBrk="1" hangingPunct="1">
              <a:spcBef>
                <a:spcPct val="40000"/>
              </a:spcBef>
              <a:buFont typeface="Wingdings" pitchFamily="2" charset="2"/>
              <a:buNone/>
            </a:pPr>
            <a:r>
              <a:rPr lang="en-US" sz="2600" b="1" dirty="0" smtClean="0">
                <a:solidFill>
                  <a:srgbClr val="A3C167"/>
                </a:solidFill>
              </a:rPr>
              <a:t>1.</a:t>
            </a:r>
            <a:r>
              <a:rPr lang="en-US" sz="2600" b="1" dirty="0" smtClean="0">
                <a:solidFill>
                  <a:srgbClr val="339966"/>
                </a:solidFill>
              </a:rPr>
              <a:t>	</a:t>
            </a:r>
            <a:r>
              <a:rPr lang="en-US" sz="2700" b="1" i="1" dirty="0" smtClean="0"/>
              <a:t>V</a:t>
            </a:r>
            <a:r>
              <a:rPr lang="en-US" sz="2700" dirty="0" smtClean="0"/>
              <a:t>  is stable. </a:t>
            </a:r>
          </a:p>
          <a:p>
            <a:pPr marL="401638" indent="-401638" eaLnBrk="1" hangingPunct="1">
              <a:spcBef>
                <a:spcPct val="40000"/>
              </a:spcBef>
              <a:buFont typeface="Wingdings" pitchFamily="2" charset="2"/>
              <a:buNone/>
            </a:pPr>
            <a:r>
              <a:rPr lang="en-US" sz="2600" b="1" dirty="0" smtClean="0">
                <a:solidFill>
                  <a:srgbClr val="A3C167"/>
                </a:solidFill>
              </a:rPr>
              <a:t>2.</a:t>
            </a:r>
            <a:r>
              <a:rPr lang="en-US" sz="2600" dirty="0" smtClean="0">
                <a:solidFill>
                  <a:srgbClr val="339966"/>
                </a:solidFill>
              </a:rPr>
              <a:t>	</a:t>
            </a:r>
            <a:r>
              <a:rPr lang="en-US" sz="2700" dirty="0" smtClean="0"/>
              <a:t>So, a change in </a:t>
            </a:r>
            <a:r>
              <a:rPr lang="en-US" sz="2700" b="1" i="1" dirty="0" smtClean="0"/>
              <a:t>M</a:t>
            </a:r>
            <a:r>
              <a:rPr lang="en-US" sz="2700" dirty="0" smtClean="0"/>
              <a:t> causes nominal GDP (</a:t>
            </a:r>
            <a:r>
              <a:rPr lang="en-US" sz="2700" b="1" i="1" dirty="0" smtClean="0"/>
              <a:t>P</a:t>
            </a:r>
            <a:r>
              <a:rPr lang="en-US" sz="2700" dirty="0" smtClean="0"/>
              <a:t> x </a:t>
            </a:r>
            <a:r>
              <a:rPr lang="en-US" sz="2700" b="1" i="1" dirty="0" smtClean="0"/>
              <a:t>Y</a:t>
            </a:r>
            <a:r>
              <a:rPr lang="en-US" sz="2700" dirty="0" smtClean="0"/>
              <a:t>) </a:t>
            </a:r>
            <a:br>
              <a:rPr lang="en-US" sz="2700" dirty="0" smtClean="0"/>
            </a:br>
            <a:r>
              <a:rPr lang="en-US" sz="2700" dirty="0" smtClean="0"/>
              <a:t>to change by the same percentage.  </a:t>
            </a:r>
          </a:p>
          <a:p>
            <a:pPr marL="401638" indent="-401638" eaLnBrk="1" hangingPunct="1">
              <a:spcBef>
                <a:spcPct val="40000"/>
              </a:spcBef>
              <a:buFont typeface="Wingdings" pitchFamily="2" charset="2"/>
              <a:buNone/>
            </a:pPr>
            <a:r>
              <a:rPr lang="en-US" sz="2600" b="1" dirty="0" smtClean="0">
                <a:solidFill>
                  <a:srgbClr val="A3C167"/>
                </a:solidFill>
              </a:rPr>
              <a:t>3.</a:t>
            </a:r>
            <a:r>
              <a:rPr lang="en-US" sz="2600" b="1" dirty="0" smtClean="0">
                <a:solidFill>
                  <a:srgbClr val="339966"/>
                </a:solidFill>
              </a:rPr>
              <a:t>	</a:t>
            </a:r>
            <a:r>
              <a:rPr lang="en-US" sz="2700" dirty="0" smtClean="0"/>
              <a:t>A change in </a:t>
            </a:r>
            <a:r>
              <a:rPr lang="en-US" sz="2700" b="1" i="1" dirty="0" smtClean="0"/>
              <a:t>M</a:t>
            </a:r>
            <a:r>
              <a:rPr lang="en-US" sz="2700" dirty="0" smtClean="0"/>
              <a:t> does not affect </a:t>
            </a:r>
            <a:r>
              <a:rPr lang="en-US" sz="2700" b="1" i="1" dirty="0" smtClean="0"/>
              <a:t>Y</a:t>
            </a:r>
            <a:r>
              <a:rPr lang="en-US" sz="2700" dirty="0" smtClean="0"/>
              <a:t>:</a:t>
            </a:r>
            <a:br>
              <a:rPr lang="en-US" sz="2700" dirty="0" smtClean="0"/>
            </a:br>
            <a:r>
              <a:rPr lang="en-US" sz="2700" dirty="0" smtClean="0"/>
              <a:t>  money is neutral,</a:t>
            </a:r>
            <a:br>
              <a:rPr lang="en-US" sz="2700" dirty="0" smtClean="0"/>
            </a:br>
            <a:r>
              <a:rPr lang="en-US" sz="2700" dirty="0" smtClean="0"/>
              <a:t>  </a:t>
            </a:r>
            <a:r>
              <a:rPr lang="en-US" sz="2700" b="1" i="1" dirty="0" smtClean="0"/>
              <a:t>Y</a:t>
            </a:r>
            <a:r>
              <a:rPr lang="en-US" sz="2700" dirty="0" smtClean="0"/>
              <a:t>  is determined by technology &amp; resources</a:t>
            </a:r>
          </a:p>
          <a:p>
            <a:pPr marL="401638" indent="-401638" eaLnBrk="1" hangingPunct="1">
              <a:spcBef>
                <a:spcPct val="40000"/>
              </a:spcBef>
              <a:buFont typeface="Wingdings" pitchFamily="2" charset="2"/>
              <a:buNone/>
            </a:pPr>
            <a:r>
              <a:rPr lang="en-US" sz="2600" b="1" dirty="0" smtClean="0">
                <a:solidFill>
                  <a:srgbClr val="A3C167"/>
                </a:solidFill>
              </a:rPr>
              <a:t>4.</a:t>
            </a:r>
            <a:r>
              <a:rPr lang="en-US" sz="2600" b="1" dirty="0" smtClean="0">
                <a:solidFill>
                  <a:srgbClr val="339966"/>
                </a:solidFill>
              </a:rPr>
              <a:t>	</a:t>
            </a:r>
            <a:r>
              <a:rPr lang="en-US" sz="2700" dirty="0" smtClean="0"/>
              <a:t>So, </a:t>
            </a:r>
            <a:r>
              <a:rPr lang="en-US" sz="2700" b="1" i="1" dirty="0" smtClean="0"/>
              <a:t>P</a:t>
            </a:r>
            <a:r>
              <a:rPr lang="en-US" sz="2700" dirty="0" smtClean="0"/>
              <a:t>  changes by same percentage as </a:t>
            </a:r>
            <a:br>
              <a:rPr lang="en-US" sz="2700" dirty="0" smtClean="0"/>
            </a:br>
            <a:r>
              <a:rPr lang="en-US" sz="2700" b="1" i="1" dirty="0" smtClean="0"/>
              <a:t>P</a:t>
            </a:r>
            <a:r>
              <a:rPr lang="en-US" sz="2700" dirty="0" smtClean="0"/>
              <a:t> x </a:t>
            </a:r>
            <a:r>
              <a:rPr lang="en-US" sz="2700" b="1" i="1" dirty="0" smtClean="0"/>
              <a:t>Y</a:t>
            </a:r>
            <a:r>
              <a:rPr lang="en-US" sz="2700" dirty="0" smtClean="0"/>
              <a:t>  and  </a:t>
            </a:r>
            <a:r>
              <a:rPr lang="en-US" sz="2700" b="1" i="1" dirty="0" smtClean="0"/>
              <a:t>M</a:t>
            </a:r>
            <a:r>
              <a:rPr lang="en-US" sz="2700" dirty="0" smtClean="0"/>
              <a:t>.</a:t>
            </a:r>
          </a:p>
          <a:p>
            <a:pPr marL="401638" indent="-401638" eaLnBrk="1" hangingPunct="1">
              <a:spcBef>
                <a:spcPct val="40000"/>
              </a:spcBef>
              <a:buFont typeface="Wingdings" pitchFamily="2" charset="2"/>
              <a:buNone/>
            </a:pPr>
            <a:r>
              <a:rPr lang="en-US" sz="2600" b="1" dirty="0" smtClean="0">
                <a:solidFill>
                  <a:srgbClr val="A3C167"/>
                </a:solidFill>
              </a:rPr>
              <a:t>5.	</a:t>
            </a:r>
            <a:r>
              <a:rPr lang="en-US" sz="2700" dirty="0" smtClean="0"/>
              <a:t>Rapid money supply growth causes rapid inflation. </a:t>
            </a:r>
          </a:p>
        </p:txBody>
      </p:sp>
      <p:sp>
        <p:nvSpPr>
          <p:cNvPr id="32774" name="Rectangle 4"/>
          <p:cNvSpPr>
            <a:spLocks noChangeArrowheads="1"/>
          </p:cNvSpPr>
          <p:nvPr/>
        </p:nvSpPr>
        <p:spPr bwMode="auto">
          <a:xfrm>
            <a:off x="712788" y="1066800"/>
            <a:ext cx="72834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05000"/>
              </a:lnSpc>
              <a:spcBef>
                <a:spcPct val="45000"/>
              </a:spcBef>
              <a:buClr>
                <a:srgbClr val="00B85C"/>
              </a:buClr>
              <a:buSzPct val="120000"/>
              <a:buFont typeface="Wingdings" pitchFamily="2" charset="2"/>
              <a:buNone/>
            </a:pPr>
            <a:r>
              <a:rPr lang="en-US" sz="2700" dirty="0">
                <a:latin typeface="Arial"/>
                <a:cs typeface="Arial"/>
              </a:rPr>
              <a:t>Start with quantity equation:   </a:t>
            </a:r>
            <a:r>
              <a:rPr lang="en-US" sz="2700" b="1" i="1" dirty="0">
                <a:latin typeface="Arial"/>
                <a:cs typeface="Arial"/>
              </a:rPr>
              <a:t>M</a:t>
            </a:r>
            <a:r>
              <a:rPr lang="en-US" sz="2700" dirty="0">
                <a:latin typeface="Arial"/>
                <a:cs typeface="Arial"/>
              </a:rPr>
              <a:t> x </a:t>
            </a:r>
            <a:r>
              <a:rPr lang="en-US" sz="2700" b="1" i="1" dirty="0">
                <a:latin typeface="Arial"/>
                <a:cs typeface="Arial"/>
              </a:rPr>
              <a:t>V</a:t>
            </a:r>
            <a:r>
              <a:rPr lang="en-US" sz="2700" dirty="0">
                <a:latin typeface="Arial"/>
                <a:cs typeface="Arial"/>
              </a:rPr>
              <a:t>  =  </a:t>
            </a:r>
            <a:r>
              <a:rPr lang="en-US" sz="2700" b="1" i="1" dirty="0">
                <a:latin typeface="Arial"/>
                <a:cs typeface="Arial"/>
              </a:rPr>
              <a:t>P</a:t>
            </a:r>
            <a:r>
              <a:rPr lang="en-US" sz="2700" dirty="0">
                <a:latin typeface="Arial"/>
                <a:cs typeface="Arial"/>
              </a:rPr>
              <a:t> x </a:t>
            </a:r>
            <a:r>
              <a:rPr lang="en-US" sz="2700" b="1" i="1" dirty="0">
                <a:latin typeface="Arial"/>
                <a:cs typeface="Arial"/>
              </a:rPr>
              <a:t>Y</a:t>
            </a:r>
          </a:p>
        </p:txBody>
      </p:sp>
      <p:sp>
        <p:nvSpPr>
          <p:cNvPr id="32775"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49896564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2773">
                                            <p:txEl>
                                              <p:pRg st="0" end="0"/>
                                            </p:txEl>
                                          </p:spTgt>
                                        </p:tgtEl>
                                        <p:attrNameLst>
                                          <p:attrName>style.visibility</p:attrName>
                                        </p:attrNameLst>
                                      </p:cBhvr>
                                      <p:to>
                                        <p:strVal val="visible"/>
                                      </p:to>
                                    </p:set>
                                    <p:animEffect transition="in" filter="wipe(left)">
                                      <p:cBhvr>
                                        <p:cTn id="7" dur="500"/>
                                        <p:tgtEl>
                                          <p:spTgt spid="3277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2773">
                                            <p:txEl>
                                              <p:pRg st="1" end="1"/>
                                            </p:txEl>
                                          </p:spTgt>
                                        </p:tgtEl>
                                        <p:attrNameLst>
                                          <p:attrName>style.visibility</p:attrName>
                                        </p:attrNameLst>
                                      </p:cBhvr>
                                      <p:to>
                                        <p:strVal val="visible"/>
                                      </p:to>
                                    </p:set>
                                    <p:animEffect transition="in" filter="wipe(left)">
                                      <p:cBhvr>
                                        <p:cTn id="12" dur="500"/>
                                        <p:tgtEl>
                                          <p:spTgt spid="3277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2773">
                                            <p:txEl>
                                              <p:pRg st="2" end="2"/>
                                            </p:txEl>
                                          </p:spTgt>
                                        </p:tgtEl>
                                        <p:attrNameLst>
                                          <p:attrName>style.visibility</p:attrName>
                                        </p:attrNameLst>
                                      </p:cBhvr>
                                      <p:to>
                                        <p:strVal val="visible"/>
                                      </p:to>
                                    </p:set>
                                    <p:animEffect transition="in" filter="wipe(left)">
                                      <p:cBhvr>
                                        <p:cTn id="17" dur="500"/>
                                        <p:tgtEl>
                                          <p:spTgt spid="3277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2773">
                                            <p:txEl>
                                              <p:pRg st="3" end="3"/>
                                            </p:txEl>
                                          </p:spTgt>
                                        </p:tgtEl>
                                        <p:attrNameLst>
                                          <p:attrName>style.visibility</p:attrName>
                                        </p:attrNameLst>
                                      </p:cBhvr>
                                      <p:to>
                                        <p:strVal val="visible"/>
                                      </p:to>
                                    </p:set>
                                    <p:animEffect transition="in" filter="wipe(left)">
                                      <p:cBhvr>
                                        <p:cTn id="22" dur="500"/>
                                        <p:tgtEl>
                                          <p:spTgt spid="3277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2773">
                                            <p:txEl>
                                              <p:pRg st="4" end="4"/>
                                            </p:txEl>
                                          </p:spTgt>
                                        </p:tgtEl>
                                        <p:attrNameLst>
                                          <p:attrName>style.visibility</p:attrName>
                                        </p:attrNameLst>
                                      </p:cBhvr>
                                      <p:to>
                                        <p:strVal val="visible"/>
                                      </p:to>
                                    </p:set>
                                    <p:animEffect transition="in" filter="wipe(left)">
                                      <p:cBhvr>
                                        <p:cTn id="27" dur="500"/>
                                        <p:tgtEl>
                                          <p:spTgt spid="3277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3" grpId="0" build="p" bldLvl="4"/>
    </p:bldLst>
  </p:timing>
</p:sld>
</file>

<file path=ppt/slides/slide28.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lgn="l" eaLnBrk="1" hangingPunct="1">
              <a:defRPr/>
            </a:pPr>
            <a:r>
              <a:rPr lang="en-US" sz="2400" b="0" spc="400" dirty="0" smtClean="0">
                <a:solidFill>
                  <a:srgbClr val="E27D0E"/>
                </a:solidFill>
                <a:latin typeface="Tahoma" pitchFamily="34" charset="0"/>
                <a:cs typeface="Arial" charset="0"/>
              </a:rPr>
              <a:t>ACTIVE LEARNING</a:t>
            </a:r>
            <a:r>
              <a:rPr lang="en-US" sz="2400" b="0" dirty="0" smtClean="0">
                <a:solidFill>
                  <a:srgbClr val="E27D0E"/>
                </a:solidFill>
                <a:latin typeface="Tahoma" pitchFamily="34" charset="0"/>
                <a:cs typeface="Arial" charset="0"/>
              </a:rPr>
              <a:t>   </a:t>
            </a:r>
            <a:r>
              <a:rPr lang="en-US" sz="7100" baseline="-10000" dirty="0" smtClean="0">
                <a:solidFill>
                  <a:srgbClr val="E27D0E"/>
                </a:solidFill>
                <a:latin typeface="Cambria Math"/>
                <a:cs typeface="Cambria Math"/>
              </a:rPr>
              <a:t>2</a:t>
            </a:r>
            <a:r>
              <a:rPr lang="en-US" sz="2400" b="0" dirty="0" smtClean="0">
                <a:solidFill>
                  <a:srgbClr val="E27D0E"/>
                </a:solidFill>
                <a:latin typeface="Tahoma" pitchFamily="34" charset="0"/>
                <a:cs typeface="Arial" charset="0"/>
              </a:rPr>
              <a:t>   </a:t>
            </a:r>
            <a:br>
              <a:rPr lang="en-US" sz="2400" b="0" dirty="0" smtClean="0">
                <a:solidFill>
                  <a:srgbClr val="E27D0E"/>
                </a:solidFill>
                <a:latin typeface="Tahoma" pitchFamily="34" charset="0"/>
                <a:cs typeface="Arial" charset="0"/>
              </a:rPr>
            </a:br>
            <a:r>
              <a:rPr lang="en-US" sz="4000" dirty="0" smtClean="0">
                <a:solidFill>
                  <a:srgbClr val="CC9900"/>
                </a:solidFill>
                <a:cs typeface="Arial" charset="0"/>
              </a:rPr>
              <a:t>Exercise</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i="1" dirty="0" smtClean="0">
                <a:solidFill>
                  <a:srgbClr val="777777"/>
                </a:solidFill>
                <a:latin typeface="Times New Roman" pitchFamily="18" charset="0"/>
                <a:cs typeface="Times New Roman" pitchFamily="18" charset="0"/>
              </a:rPr>
              <a:t>© 2015 </a:t>
            </a:r>
            <a:r>
              <a:rPr lang="en-US" sz="800" i="1" dirty="0" err="1" smtClean="0">
                <a:solidFill>
                  <a:srgbClr val="777777"/>
                </a:solidFill>
                <a:latin typeface="Times New Roman" pitchFamily="18" charset="0"/>
                <a:cs typeface="Times New Roman" pitchFamily="18" charset="0"/>
              </a:rPr>
              <a:t>Cengage</a:t>
            </a:r>
            <a:r>
              <a:rPr lang="en-US" sz="80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i="1" dirty="0">
              <a:solidFill>
                <a:srgbClr val="777777"/>
              </a:solidFill>
              <a:latin typeface="Times New Roman" pitchFamily="18" charset="0"/>
              <a:ea typeface="Verdana" pitchFamily="34" charset="0"/>
              <a:cs typeface="Times New Roman" pitchFamily="18" charset="0"/>
            </a:endParaRP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
        <p:nvSpPr>
          <p:cNvPr id="6" name="Rectangle 5"/>
          <p:cNvSpPr>
            <a:spLocks noChangeArrowheads="1"/>
          </p:cNvSpPr>
          <p:nvPr/>
        </p:nvSpPr>
        <p:spPr bwMode="auto">
          <a:xfrm>
            <a:off x="590550" y="1379538"/>
            <a:ext cx="8162925" cy="150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10000"/>
              </a:lnSpc>
            </a:pPr>
            <a:r>
              <a:rPr lang="en-US" sz="2600" dirty="0">
                <a:latin typeface="Arial"/>
                <a:cs typeface="Arial"/>
              </a:rPr>
              <a:t>One good:  corn.  The economy has enough labor, capital, and land to produce </a:t>
            </a:r>
            <a:r>
              <a:rPr lang="en-US" sz="2600" b="1" i="1" dirty="0">
                <a:latin typeface="Arial"/>
                <a:cs typeface="Arial"/>
              </a:rPr>
              <a:t>Y</a:t>
            </a:r>
            <a:r>
              <a:rPr lang="en-US" sz="2600" dirty="0">
                <a:latin typeface="Arial"/>
                <a:cs typeface="Arial"/>
              </a:rPr>
              <a:t> = 800 bushels of corn.  </a:t>
            </a:r>
            <a:r>
              <a:rPr lang="en-US" sz="2600" b="1" i="1" dirty="0">
                <a:latin typeface="Arial"/>
                <a:cs typeface="Arial"/>
              </a:rPr>
              <a:t>V</a:t>
            </a:r>
            <a:r>
              <a:rPr lang="en-US" sz="2600" dirty="0">
                <a:latin typeface="Arial"/>
                <a:cs typeface="Arial"/>
              </a:rPr>
              <a:t> is constant.  In 2008, MS = $2000, </a:t>
            </a:r>
            <a:r>
              <a:rPr lang="en-US" sz="2600" b="1" i="1" dirty="0">
                <a:latin typeface="Arial"/>
                <a:cs typeface="Arial"/>
              </a:rPr>
              <a:t>P</a:t>
            </a:r>
            <a:r>
              <a:rPr lang="en-US" sz="2600" dirty="0">
                <a:latin typeface="Arial"/>
                <a:cs typeface="Arial"/>
              </a:rPr>
              <a:t> = $5/bushel. </a:t>
            </a:r>
          </a:p>
        </p:txBody>
      </p:sp>
      <p:sp>
        <p:nvSpPr>
          <p:cNvPr id="7" name="Rectangle 7"/>
          <p:cNvSpPr>
            <a:spLocks noChangeArrowheads="1"/>
          </p:cNvSpPr>
          <p:nvPr/>
        </p:nvSpPr>
        <p:spPr bwMode="auto">
          <a:xfrm>
            <a:off x="609600" y="2919413"/>
            <a:ext cx="8361363" cy="312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a:lnSpc>
                <a:spcPct val="105000"/>
              </a:lnSpc>
              <a:spcBef>
                <a:spcPct val="60000"/>
              </a:spcBef>
              <a:buClr>
                <a:srgbClr val="669900"/>
              </a:buClr>
              <a:buSzPct val="120000"/>
              <a:buFont typeface="Wingdings" pitchFamily="2" charset="2"/>
              <a:buNone/>
            </a:pPr>
            <a:r>
              <a:rPr lang="en-US" sz="2600" dirty="0">
                <a:latin typeface="Arial"/>
                <a:cs typeface="Arial"/>
              </a:rPr>
              <a:t>For 2009, the Fed increases MS by 5%, to $2100.  </a:t>
            </a:r>
          </a:p>
          <a:p>
            <a:pPr marL="457200" indent="-457200">
              <a:lnSpc>
                <a:spcPct val="105000"/>
              </a:lnSpc>
              <a:spcBef>
                <a:spcPct val="60000"/>
              </a:spcBef>
              <a:buClr>
                <a:srgbClr val="669900"/>
              </a:buClr>
              <a:buSzPct val="120000"/>
              <a:buFont typeface="Wingdings" pitchFamily="2" charset="2"/>
              <a:buNone/>
            </a:pPr>
            <a:r>
              <a:rPr lang="en-US" sz="2600" b="1" dirty="0">
                <a:solidFill>
                  <a:srgbClr val="C00000"/>
                </a:solidFill>
                <a:latin typeface="Arial"/>
                <a:cs typeface="Arial"/>
              </a:rPr>
              <a:t>a.</a:t>
            </a:r>
            <a:r>
              <a:rPr lang="en-US" sz="2600" b="1" dirty="0">
                <a:solidFill>
                  <a:srgbClr val="339966"/>
                </a:solidFill>
                <a:latin typeface="Arial"/>
                <a:cs typeface="Arial"/>
              </a:rPr>
              <a:t>	</a:t>
            </a:r>
            <a:r>
              <a:rPr lang="en-US" sz="2600" dirty="0">
                <a:latin typeface="Arial"/>
                <a:cs typeface="Arial"/>
              </a:rPr>
              <a:t>Compute the 2009 values of nominal GDP and </a:t>
            </a:r>
            <a:r>
              <a:rPr lang="en-US" sz="2600" b="1" i="1" dirty="0">
                <a:latin typeface="Arial"/>
                <a:cs typeface="Arial"/>
              </a:rPr>
              <a:t>P</a:t>
            </a:r>
            <a:r>
              <a:rPr lang="en-US" sz="2600" dirty="0">
                <a:latin typeface="Arial"/>
                <a:cs typeface="Arial"/>
              </a:rPr>
              <a:t>.  Compute the inflation rate for </a:t>
            </a:r>
            <a:r>
              <a:rPr lang="en-US" sz="2600" dirty="0" smtClean="0">
                <a:latin typeface="Arial"/>
                <a:cs typeface="Arial"/>
              </a:rPr>
              <a:t>2008</a:t>
            </a:r>
            <a:r>
              <a:rPr lang="en-US" sz="2600" dirty="0">
                <a:latin typeface="Arial"/>
                <a:cs typeface="Arial"/>
              </a:rPr>
              <a:t>–</a:t>
            </a:r>
            <a:r>
              <a:rPr lang="en-US" sz="2600" dirty="0" smtClean="0">
                <a:latin typeface="Arial"/>
                <a:cs typeface="Arial"/>
              </a:rPr>
              <a:t>2009</a:t>
            </a:r>
            <a:r>
              <a:rPr lang="en-US" sz="2600" dirty="0">
                <a:latin typeface="Arial"/>
                <a:cs typeface="Arial"/>
              </a:rPr>
              <a:t>.</a:t>
            </a:r>
          </a:p>
          <a:p>
            <a:pPr marL="457200" indent="-457200">
              <a:lnSpc>
                <a:spcPct val="105000"/>
              </a:lnSpc>
              <a:spcBef>
                <a:spcPct val="60000"/>
              </a:spcBef>
              <a:buClr>
                <a:srgbClr val="669900"/>
              </a:buClr>
              <a:buSzPct val="120000"/>
              <a:buFont typeface="Wingdings" pitchFamily="2" charset="2"/>
              <a:buNone/>
            </a:pPr>
            <a:r>
              <a:rPr lang="en-US" sz="2600" b="1" dirty="0">
                <a:solidFill>
                  <a:srgbClr val="C00000"/>
                </a:solidFill>
                <a:latin typeface="Arial"/>
                <a:cs typeface="Arial"/>
              </a:rPr>
              <a:t>b.</a:t>
            </a:r>
            <a:r>
              <a:rPr lang="en-US" sz="2600" b="1" dirty="0">
                <a:solidFill>
                  <a:srgbClr val="339966"/>
                </a:solidFill>
                <a:latin typeface="Arial"/>
                <a:cs typeface="Arial"/>
              </a:rPr>
              <a:t>	</a:t>
            </a:r>
            <a:r>
              <a:rPr lang="en-US" sz="2600" dirty="0">
                <a:latin typeface="Arial"/>
                <a:cs typeface="Arial"/>
              </a:rPr>
              <a:t>Suppose tech. progress causes </a:t>
            </a:r>
            <a:r>
              <a:rPr lang="en-US" sz="2600" b="1" i="1" dirty="0">
                <a:latin typeface="Arial"/>
                <a:cs typeface="Arial"/>
              </a:rPr>
              <a:t>Y</a:t>
            </a:r>
            <a:r>
              <a:rPr lang="en-US" sz="2600" dirty="0">
                <a:latin typeface="Arial"/>
                <a:cs typeface="Arial"/>
              </a:rPr>
              <a:t>  to increase to 824 in 2009.  Compute </a:t>
            </a:r>
            <a:r>
              <a:rPr lang="en-US" sz="2600" dirty="0" smtClean="0">
                <a:latin typeface="Arial"/>
                <a:cs typeface="Arial"/>
              </a:rPr>
              <a:t>2008</a:t>
            </a:r>
            <a:r>
              <a:rPr lang="en-US" sz="2600" dirty="0">
                <a:latin typeface="Arial"/>
                <a:cs typeface="Arial"/>
              </a:rPr>
              <a:t>–</a:t>
            </a:r>
            <a:r>
              <a:rPr lang="en-US" sz="2600" dirty="0" smtClean="0">
                <a:latin typeface="Arial"/>
                <a:cs typeface="Arial"/>
              </a:rPr>
              <a:t>2009 </a:t>
            </a:r>
            <a:r>
              <a:rPr lang="en-US" sz="2600" dirty="0">
                <a:latin typeface="Arial"/>
                <a:cs typeface="Arial"/>
              </a:rPr>
              <a:t>inflation rate. </a:t>
            </a:r>
          </a:p>
        </p:txBody>
      </p:sp>
    </p:spTree>
    <p:extLst>
      <p:ext uri="{BB962C8B-B14F-4D97-AF65-F5344CB8AC3E}">
        <p14:creationId xmlns:p14="http://schemas.microsoft.com/office/powerpoint/2010/main" val="386605881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left)">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wipe(left)">
                                      <p:cBhvr>
                                        <p:cTn id="17"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9.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lgn="l" eaLnBrk="1" hangingPunct="1">
              <a:defRPr/>
            </a:pPr>
            <a:r>
              <a:rPr lang="en-US" sz="2400" b="0" spc="400" dirty="0" smtClean="0">
                <a:solidFill>
                  <a:srgbClr val="E27D0E"/>
                </a:solidFill>
                <a:latin typeface="Tahoma" pitchFamily="34" charset="0"/>
                <a:cs typeface="Arial" charset="0"/>
              </a:rPr>
              <a:t>ACTIVE LEARNING</a:t>
            </a:r>
            <a:r>
              <a:rPr lang="en-US" sz="2400" b="0" dirty="0" smtClean="0">
                <a:solidFill>
                  <a:srgbClr val="E27D0E"/>
                </a:solidFill>
                <a:latin typeface="Tahoma" pitchFamily="34" charset="0"/>
                <a:cs typeface="Arial" charset="0"/>
              </a:rPr>
              <a:t>   </a:t>
            </a:r>
            <a:r>
              <a:rPr lang="en-US" sz="7100" baseline="-10000" dirty="0" smtClean="0">
                <a:solidFill>
                  <a:srgbClr val="E27D0E"/>
                </a:solidFill>
                <a:latin typeface="Cambria Math"/>
                <a:cs typeface="Cambria Math"/>
              </a:rPr>
              <a:t>2</a:t>
            </a:r>
            <a:r>
              <a:rPr lang="en-US" sz="2400" b="0" dirty="0" smtClean="0">
                <a:solidFill>
                  <a:srgbClr val="E27D0E"/>
                </a:solidFill>
                <a:latin typeface="Tahoma" pitchFamily="34" charset="0"/>
                <a:cs typeface="Arial" charset="0"/>
              </a:rPr>
              <a:t>   </a:t>
            </a:r>
            <a:br>
              <a:rPr lang="en-US" sz="2400" b="0" dirty="0" smtClean="0">
                <a:solidFill>
                  <a:srgbClr val="E27D0E"/>
                </a:solidFill>
                <a:latin typeface="Tahoma" pitchFamily="34" charset="0"/>
                <a:cs typeface="Arial" charset="0"/>
              </a:rPr>
            </a:br>
            <a:r>
              <a:rPr lang="en-US" sz="4000" dirty="0" smtClean="0">
                <a:solidFill>
                  <a:srgbClr val="CC9900"/>
                </a:solidFill>
                <a:cs typeface="Arial" charset="0"/>
              </a:rPr>
              <a:t>Answers</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i="1" dirty="0" smtClean="0">
                <a:solidFill>
                  <a:srgbClr val="777777"/>
                </a:solidFill>
                <a:latin typeface="Times New Roman" pitchFamily="18" charset="0"/>
                <a:cs typeface="Times New Roman" pitchFamily="18" charset="0"/>
              </a:rPr>
              <a:t>© 2015 </a:t>
            </a:r>
            <a:r>
              <a:rPr lang="en-US" sz="800" i="1" dirty="0" err="1" smtClean="0">
                <a:solidFill>
                  <a:srgbClr val="777777"/>
                </a:solidFill>
                <a:latin typeface="Times New Roman" pitchFamily="18" charset="0"/>
                <a:cs typeface="Times New Roman" pitchFamily="18" charset="0"/>
              </a:rPr>
              <a:t>Cengage</a:t>
            </a:r>
            <a:r>
              <a:rPr lang="en-US" sz="80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i="1" dirty="0">
              <a:solidFill>
                <a:srgbClr val="777777"/>
              </a:solidFill>
              <a:latin typeface="Times New Roman" pitchFamily="18" charset="0"/>
              <a:ea typeface="Verdana" pitchFamily="34" charset="0"/>
              <a:cs typeface="Times New Roman" pitchFamily="18" charset="0"/>
            </a:endParaRP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
        <p:nvSpPr>
          <p:cNvPr id="6" name="Rectangle 5"/>
          <p:cNvSpPr>
            <a:spLocks noChangeArrowheads="1"/>
          </p:cNvSpPr>
          <p:nvPr/>
        </p:nvSpPr>
        <p:spPr bwMode="auto">
          <a:xfrm>
            <a:off x="561975" y="1374775"/>
            <a:ext cx="8162925" cy="97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pPr>
            <a:r>
              <a:rPr lang="en-US" sz="2600" dirty="0">
                <a:latin typeface="Arial"/>
                <a:cs typeface="Arial"/>
              </a:rPr>
              <a:t>Given:  </a:t>
            </a:r>
            <a:r>
              <a:rPr lang="en-US" sz="2600" b="1" i="1" dirty="0">
                <a:latin typeface="Arial"/>
                <a:cs typeface="Arial"/>
              </a:rPr>
              <a:t>Y</a:t>
            </a:r>
            <a:r>
              <a:rPr lang="en-US" sz="2600" dirty="0">
                <a:latin typeface="Arial"/>
                <a:cs typeface="Arial"/>
              </a:rPr>
              <a:t> = 800, </a:t>
            </a:r>
            <a:r>
              <a:rPr lang="en-US" sz="2600" b="1" i="1" dirty="0">
                <a:latin typeface="Arial"/>
                <a:cs typeface="Arial"/>
              </a:rPr>
              <a:t>V</a:t>
            </a:r>
            <a:r>
              <a:rPr lang="en-US" sz="2600" dirty="0">
                <a:latin typeface="Arial"/>
                <a:cs typeface="Arial"/>
              </a:rPr>
              <a:t> is constant, </a:t>
            </a:r>
            <a:br>
              <a:rPr lang="en-US" sz="2600" dirty="0">
                <a:latin typeface="Arial"/>
                <a:cs typeface="Arial"/>
              </a:rPr>
            </a:br>
            <a:r>
              <a:rPr lang="en-US" sz="2600" dirty="0">
                <a:latin typeface="Arial"/>
                <a:cs typeface="Arial"/>
              </a:rPr>
              <a:t>	   MS = $2000 and </a:t>
            </a:r>
            <a:r>
              <a:rPr lang="en-US" sz="2600" b="1" i="1" dirty="0">
                <a:latin typeface="Arial"/>
                <a:cs typeface="Arial"/>
              </a:rPr>
              <a:t>P</a:t>
            </a:r>
            <a:r>
              <a:rPr lang="en-US" sz="2600" dirty="0">
                <a:latin typeface="Arial"/>
                <a:cs typeface="Arial"/>
              </a:rPr>
              <a:t> = $5 in 2008. </a:t>
            </a:r>
          </a:p>
        </p:txBody>
      </p:sp>
      <p:sp>
        <p:nvSpPr>
          <p:cNvPr id="7" name="Rectangle 7"/>
          <p:cNvSpPr>
            <a:spLocks noChangeArrowheads="1"/>
          </p:cNvSpPr>
          <p:nvPr/>
        </p:nvSpPr>
        <p:spPr bwMode="auto">
          <a:xfrm>
            <a:off x="581025" y="2332038"/>
            <a:ext cx="8229600" cy="149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a:lnSpc>
                <a:spcPct val="105000"/>
              </a:lnSpc>
              <a:spcBef>
                <a:spcPct val="30000"/>
              </a:spcBef>
              <a:buClr>
                <a:srgbClr val="669900"/>
              </a:buClr>
              <a:buSzPct val="120000"/>
              <a:buFont typeface="Wingdings" pitchFamily="2" charset="2"/>
              <a:buNone/>
            </a:pPr>
            <a:r>
              <a:rPr lang="en-US" sz="2600" dirty="0">
                <a:latin typeface="Arial"/>
                <a:cs typeface="Arial"/>
              </a:rPr>
              <a:t>For 2009, the Fed increases MS by 5%, to $2100.</a:t>
            </a:r>
          </a:p>
          <a:p>
            <a:pPr marL="457200" indent="-457200">
              <a:lnSpc>
                <a:spcPct val="105000"/>
              </a:lnSpc>
              <a:spcBef>
                <a:spcPct val="30000"/>
              </a:spcBef>
              <a:buClr>
                <a:srgbClr val="669900"/>
              </a:buClr>
              <a:buSzPct val="120000"/>
              <a:buFont typeface="Wingdings" pitchFamily="2" charset="2"/>
              <a:buNone/>
            </a:pPr>
            <a:r>
              <a:rPr lang="en-US" sz="2600" b="1" dirty="0">
                <a:solidFill>
                  <a:srgbClr val="C00000"/>
                </a:solidFill>
                <a:latin typeface="Arial"/>
                <a:cs typeface="Arial"/>
              </a:rPr>
              <a:t>a.</a:t>
            </a:r>
            <a:r>
              <a:rPr lang="en-US" sz="2600" b="1" dirty="0">
                <a:solidFill>
                  <a:srgbClr val="339966"/>
                </a:solidFill>
                <a:latin typeface="Arial"/>
                <a:cs typeface="Arial"/>
              </a:rPr>
              <a:t>	</a:t>
            </a:r>
            <a:r>
              <a:rPr lang="en-US" sz="2600" dirty="0">
                <a:latin typeface="Arial"/>
                <a:cs typeface="Arial"/>
              </a:rPr>
              <a:t>Compute the 2009 values of nominal GDP and </a:t>
            </a:r>
            <a:r>
              <a:rPr lang="en-US" sz="2600" b="1" i="1" dirty="0">
                <a:latin typeface="Arial"/>
                <a:cs typeface="Arial"/>
              </a:rPr>
              <a:t>P</a:t>
            </a:r>
            <a:r>
              <a:rPr lang="en-US" sz="2600" dirty="0">
                <a:latin typeface="Arial"/>
                <a:cs typeface="Arial"/>
              </a:rPr>
              <a:t>.  Compute the inflation rate for </a:t>
            </a:r>
            <a:r>
              <a:rPr lang="en-US" sz="2600" dirty="0" smtClean="0">
                <a:latin typeface="Arial"/>
                <a:cs typeface="Arial"/>
              </a:rPr>
              <a:t>2008</a:t>
            </a:r>
            <a:r>
              <a:rPr lang="en-US" sz="2600" dirty="0">
                <a:latin typeface="Arial"/>
                <a:cs typeface="Arial"/>
              </a:rPr>
              <a:t>–</a:t>
            </a:r>
            <a:r>
              <a:rPr lang="en-US" sz="2600" dirty="0" smtClean="0">
                <a:latin typeface="Arial"/>
                <a:cs typeface="Arial"/>
              </a:rPr>
              <a:t>2009</a:t>
            </a:r>
            <a:r>
              <a:rPr lang="en-US" sz="2600" dirty="0">
                <a:latin typeface="Arial"/>
                <a:cs typeface="Arial"/>
              </a:rPr>
              <a:t>.</a:t>
            </a:r>
          </a:p>
        </p:txBody>
      </p:sp>
      <p:sp>
        <p:nvSpPr>
          <p:cNvPr id="8" name="Rectangle 26"/>
          <p:cNvSpPr>
            <a:spLocks noChangeArrowheads="1"/>
          </p:cNvSpPr>
          <p:nvPr/>
        </p:nvSpPr>
        <p:spPr bwMode="auto">
          <a:xfrm>
            <a:off x="577850" y="3884613"/>
            <a:ext cx="3763963"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a:lnSpc>
                <a:spcPct val="105000"/>
              </a:lnSpc>
              <a:spcBef>
                <a:spcPct val="60000"/>
              </a:spcBef>
              <a:buClr>
                <a:srgbClr val="669900"/>
              </a:buClr>
              <a:buSzPct val="120000"/>
              <a:buFont typeface="Wingdings" pitchFamily="2" charset="2"/>
              <a:buNone/>
            </a:pPr>
            <a:r>
              <a:rPr lang="en-US" sz="2600">
                <a:latin typeface="Arial"/>
                <a:cs typeface="Arial"/>
              </a:rPr>
              <a:t>Nominal GDP  =  </a:t>
            </a:r>
            <a:r>
              <a:rPr lang="en-US" sz="2600" b="1" i="1">
                <a:latin typeface="Arial"/>
                <a:cs typeface="Arial"/>
              </a:rPr>
              <a:t>P</a:t>
            </a:r>
            <a:r>
              <a:rPr lang="en-US" sz="2600">
                <a:latin typeface="Arial"/>
                <a:cs typeface="Arial"/>
              </a:rPr>
              <a:t> x </a:t>
            </a:r>
            <a:r>
              <a:rPr lang="en-US" sz="2600" b="1" i="1">
                <a:latin typeface="Arial"/>
                <a:cs typeface="Arial"/>
              </a:rPr>
              <a:t>Y</a:t>
            </a:r>
            <a:endParaRPr lang="en-US" sz="2600">
              <a:latin typeface="Arial"/>
              <a:cs typeface="Arial"/>
            </a:endParaRPr>
          </a:p>
        </p:txBody>
      </p:sp>
      <p:sp>
        <p:nvSpPr>
          <p:cNvPr id="9" name="Rectangle 27"/>
          <p:cNvSpPr>
            <a:spLocks noChangeArrowheads="1"/>
          </p:cNvSpPr>
          <p:nvPr/>
        </p:nvSpPr>
        <p:spPr bwMode="auto">
          <a:xfrm>
            <a:off x="4230688" y="3883025"/>
            <a:ext cx="4038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a:lnSpc>
                <a:spcPct val="105000"/>
              </a:lnSpc>
              <a:spcBef>
                <a:spcPct val="60000"/>
              </a:spcBef>
              <a:buClr>
                <a:srgbClr val="669900"/>
              </a:buClr>
              <a:buSzPct val="120000"/>
              <a:buFont typeface="Wingdings" pitchFamily="2" charset="2"/>
              <a:buNone/>
            </a:pPr>
            <a:r>
              <a:rPr lang="en-US" sz="2600">
                <a:latin typeface="Arial"/>
                <a:cs typeface="Arial"/>
              </a:rPr>
              <a:t>=  </a:t>
            </a:r>
            <a:r>
              <a:rPr lang="en-US" sz="2600" b="1" i="1">
                <a:latin typeface="Arial"/>
                <a:cs typeface="Arial"/>
              </a:rPr>
              <a:t>M</a:t>
            </a:r>
            <a:r>
              <a:rPr lang="en-US" sz="2600">
                <a:latin typeface="Arial"/>
                <a:cs typeface="Arial"/>
              </a:rPr>
              <a:t> x </a:t>
            </a:r>
            <a:r>
              <a:rPr lang="en-US" sz="2600" b="1" i="1">
                <a:latin typeface="Arial"/>
                <a:cs typeface="Arial"/>
              </a:rPr>
              <a:t>V</a:t>
            </a:r>
            <a:r>
              <a:rPr lang="en-US" sz="2600">
                <a:latin typeface="Arial"/>
                <a:cs typeface="Arial"/>
              </a:rPr>
              <a:t>   (Quantity Eq’n)</a:t>
            </a:r>
          </a:p>
        </p:txBody>
      </p:sp>
      <p:sp>
        <p:nvSpPr>
          <p:cNvPr id="10" name="Rectangle 32"/>
          <p:cNvSpPr>
            <a:spLocks noChangeArrowheads="1"/>
          </p:cNvSpPr>
          <p:nvPr/>
        </p:nvSpPr>
        <p:spPr bwMode="auto">
          <a:xfrm>
            <a:off x="796925" y="4870450"/>
            <a:ext cx="893763"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600" b="1" i="1">
                <a:latin typeface="Arial"/>
                <a:cs typeface="Arial"/>
              </a:rPr>
              <a:t>P</a:t>
            </a:r>
            <a:r>
              <a:rPr lang="en-US" sz="2600">
                <a:latin typeface="Arial"/>
                <a:cs typeface="Arial"/>
              </a:rPr>
              <a:t>  =</a:t>
            </a:r>
          </a:p>
        </p:txBody>
      </p:sp>
      <p:grpSp>
        <p:nvGrpSpPr>
          <p:cNvPr id="11" name="Group 33"/>
          <p:cNvGrpSpPr>
            <a:grpSpLocks/>
          </p:cNvGrpSpPr>
          <p:nvPr/>
        </p:nvGrpSpPr>
        <p:grpSpPr bwMode="auto">
          <a:xfrm>
            <a:off x="1643063" y="4810125"/>
            <a:ext cx="1044575" cy="963613"/>
            <a:chOff x="3615" y="3307"/>
            <a:chExt cx="658" cy="607"/>
          </a:xfrm>
        </p:grpSpPr>
        <p:sp>
          <p:nvSpPr>
            <p:cNvPr id="12" name="Rectangle 34"/>
            <p:cNvSpPr>
              <a:spLocks noChangeArrowheads="1"/>
            </p:cNvSpPr>
            <p:nvPr/>
          </p:nvSpPr>
          <p:spPr bwMode="auto">
            <a:xfrm>
              <a:off x="3615" y="3307"/>
              <a:ext cx="658" cy="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600" b="1" i="1">
                  <a:latin typeface="Arial"/>
                  <a:cs typeface="Arial"/>
                </a:rPr>
                <a:t>P </a:t>
              </a:r>
              <a:r>
                <a:rPr lang="en-US" sz="2600">
                  <a:latin typeface="Arial"/>
                  <a:cs typeface="Arial"/>
                </a:rPr>
                <a:t>x </a:t>
              </a:r>
              <a:r>
                <a:rPr lang="en-US" sz="2600" b="1" i="1">
                  <a:latin typeface="Arial"/>
                  <a:cs typeface="Arial"/>
                </a:rPr>
                <a:t>Y</a:t>
              </a:r>
            </a:p>
          </p:txBody>
        </p:sp>
        <p:sp>
          <p:nvSpPr>
            <p:cNvPr id="13" name="Rectangle 35"/>
            <p:cNvSpPr>
              <a:spLocks noChangeArrowheads="1"/>
            </p:cNvSpPr>
            <p:nvPr/>
          </p:nvSpPr>
          <p:spPr bwMode="auto">
            <a:xfrm>
              <a:off x="3780" y="3604"/>
              <a:ext cx="304" cy="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2600" b="1" i="1">
                  <a:latin typeface="Arial"/>
                  <a:cs typeface="Arial"/>
                </a:rPr>
                <a:t>Y</a:t>
              </a:r>
            </a:p>
          </p:txBody>
        </p:sp>
        <p:sp>
          <p:nvSpPr>
            <p:cNvPr id="14" name="Line 36"/>
            <p:cNvSpPr>
              <a:spLocks noChangeShapeType="1"/>
            </p:cNvSpPr>
            <p:nvPr/>
          </p:nvSpPr>
          <p:spPr bwMode="auto">
            <a:xfrm>
              <a:off x="3664" y="3610"/>
              <a:ext cx="56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Arial"/>
                <a:cs typeface="Arial"/>
              </a:endParaRPr>
            </a:p>
          </p:txBody>
        </p:sp>
      </p:grpSp>
      <p:sp>
        <p:nvSpPr>
          <p:cNvPr id="15" name="Rectangle 37"/>
          <p:cNvSpPr>
            <a:spLocks noChangeArrowheads="1"/>
          </p:cNvSpPr>
          <p:nvPr/>
        </p:nvSpPr>
        <p:spPr bwMode="auto">
          <a:xfrm>
            <a:off x="2794000" y="4867275"/>
            <a:ext cx="42545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700">
                <a:latin typeface="Arial"/>
                <a:cs typeface="Arial"/>
              </a:rPr>
              <a:t>=</a:t>
            </a:r>
          </a:p>
        </p:txBody>
      </p:sp>
      <p:grpSp>
        <p:nvGrpSpPr>
          <p:cNvPr id="16" name="Group 38"/>
          <p:cNvGrpSpPr>
            <a:grpSpLocks/>
          </p:cNvGrpSpPr>
          <p:nvPr/>
        </p:nvGrpSpPr>
        <p:grpSpPr bwMode="auto">
          <a:xfrm>
            <a:off x="3240088" y="4806950"/>
            <a:ext cx="1104900" cy="960438"/>
            <a:chOff x="2316" y="2312"/>
            <a:chExt cx="696" cy="605"/>
          </a:xfrm>
        </p:grpSpPr>
        <p:sp>
          <p:nvSpPr>
            <p:cNvPr id="17" name="Rectangle 39"/>
            <p:cNvSpPr>
              <a:spLocks noChangeArrowheads="1"/>
            </p:cNvSpPr>
            <p:nvPr/>
          </p:nvSpPr>
          <p:spPr bwMode="auto">
            <a:xfrm>
              <a:off x="2316" y="2312"/>
              <a:ext cx="696"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600">
                  <a:latin typeface="Arial"/>
                  <a:cs typeface="Arial"/>
                </a:rPr>
                <a:t>$4200</a:t>
              </a:r>
            </a:p>
          </p:txBody>
        </p:sp>
        <p:sp>
          <p:nvSpPr>
            <p:cNvPr id="18" name="Rectangle 40"/>
            <p:cNvSpPr>
              <a:spLocks noChangeArrowheads="1"/>
            </p:cNvSpPr>
            <p:nvPr/>
          </p:nvSpPr>
          <p:spPr bwMode="auto">
            <a:xfrm>
              <a:off x="2461" y="2609"/>
              <a:ext cx="464"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2600">
                  <a:latin typeface="Arial"/>
                  <a:cs typeface="Arial"/>
                </a:rPr>
                <a:t>800</a:t>
              </a:r>
            </a:p>
          </p:txBody>
        </p:sp>
        <p:sp>
          <p:nvSpPr>
            <p:cNvPr id="19" name="Line 41"/>
            <p:cNvSpPr>
              <a:spLocks noChangeShapeType="1"/>
            </p:cNvSpPr>
            <p:nvPr/>
          </p:nvSpPr>
          <p:spPr bwMode="auto">
            <a:xfrm>
              <a:off x="2372" y="2615"/>
              <a:ext cx="6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Arial"/>
                <a:cs typeface="Arial"/>
              </a:endParaRPr>
            </a:p>
          </p:txBody>
        </p:sp>
      </p:grpSp>
      <p:grpSp>
        <p:nvGrpSpPr>
          <p:cNvPr id="20" name="Group 46"/>
          <p:cNvGrpSpPr>
            <a:grpSpLocks/>
          </p:cNvGrpSpPr>
          <p:nvPr/>
        </p:nvGrpSpPr>
        <p:grpSpPr bwMode="auto">
          <a:xfrm>
            <a:off x="4495800" y="5032375"/>
            <a:ext cx="1743075" cy="501650"/>
            <a:chOff x="3046" y="3295"/>
            <a:chExt cx="1098" cy="316"/>
          </a:xfrm>
        </p:grpSpPr>
        <p:sp>
          <p:nvSpPr>
            <p:cNvPr id="21" name="Rectangle 42"/>
            <p:cNvSpPr>
              <a:spLocks noChangeArrowheads="1"/>
            </p:cNvSpPr>
            <p:nvPr/>
          </p:nvSpPr>
          <p:spPr bwMode="auto">
            <a:xfrm>
              <a:off x="3046" y="3295"/>
              <a:ext cx="1098"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600">
                  <a:latin typeface="Arial"/>
                  <a:cs typeface="Arial"/>
                </a:rPr>
                <a:t>=  $5.25</a:t>
              </a:r>
            </a:p>
          </p:txBody>
        </p:sp>
        <p:sp>
          <p:nvSpPr>
            <p:cNvPr id="22" name="Rectangle 43"/>
            <p:cNvSpPr>
              <a:spLocks noChangeArrowheads="1"/>
            </p:cNvSpPr>
            <p:nvPr/>
          </p:nvSpPr>
          <p:spPr bwMode="auto">
            <a:xfrm>
              <a:off x="3290" y="3302"/>
              <a:ext cx="664" cy="309"/>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b="1">
                <a:latin typeface="Arial"/>
                <a:cs typeface="Arial"/>
              </a:endParaRPr>
            </a:p>
          </p:txBody>
        </p:sp>
      </p:grpSp>
      <p:grpSp>
        <p:nvGrpSpPr>
          <p:cNvPr id="23" name="Group 45"/>
          <p:cNvGrpSpPr>
            <a:grpSpLocks/>
          </p:cNvGrpSpPr>
          <p:nvPr/>
        </p:nvGrpSpPr>
        <p:grpSpPr bwMode="auto">
          <a:xfrm>
            <a:off x="4230688" y="4364038"/>
            <a:ext cx="3598862" cy="533400"/>
            <a:chOff x="2683" y="2720"/>
            <a:chExt cx="2267" cy="336"/>
          </a:xfrm>
        </p:grpSpPr>
        <p:sp>
          <p:nvSpPr>
            <p:cNvPr id="24" name="Rectangle 28"/>
            <p:cNvSpPr>
              <a:spLocks noChangeArrowheads="1"/>
            </p:cNvSpPr>
            <p:nvPr/>
          </p:nvSpPr>
          <p:spPr bwMode="auto">
            <a:xfrm>
              <a:off x="2683" y="2720"/>
              <a:ext cx="2267"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a:lnSpc>
                  <a:spcPct val="105000"/>
                </a:lnSpc>
                <a:spcBef>
                  <a:spcPct val="60000"/>
                </a:spcBef>
                <a:buClr>
                  <a:srgbClr val="669900"/>
                </a:buClr>
                <a:buSzPct val="120000"/>
                <a:buFont typeface="Wingdings" pitchFamily="2" charset="2"/>
                <a:buNone/>
              </a:pPr>
              <a:r>
                <a:rPr lang="en-US" sz="2600">
                  <a:latin typeface="Arial"/>
                  <a:cs typeface="Arial"/>
                </a:rPr>
                <a:t>=  $2100 x 2  =  $4200</a:t>
              </a:r>
            </a:p>
          </p:txBody>
        </p:sp>
        <p:sp>
          <p:nvSpPr>
            <p:cNvPr id="25" name="Rectangle 44"/>
            <p:cNvSpPr>
              <a:spLocks noChangeArrowheads="1"/>
            </p:cNvSpPr>
            <p:nvPr/>
          </p:nvSpPr>
          <p:spPr bwMode="auto">
            <a:xfrm>
              <a:off x="4194" y="2737"/>
              <a:ext cx="679" cy="309"/>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b="1">
                <a:latin typeface="Arial"/>
                <a:cs typeface="Arial"/>
              </a:endParaRPr>
            </a:p>
          </p:txBody>
        </p:sp>
      </p:grpSp>
      <p:sp>
        <p:nvSpPr>
          <p:cNvPr id="26" name="Rectangle 47"/>
          <p:cNvSpPr>
            <a:spLocks noChangeArrowheads="1"/>
          </p:cNvSpPr>
          <p:nvPr/>
        </p:nvSpPr>
        <p:spPr bwMode="auto">
          <a:xfrm>
            <a:off x="768350" y="6005513"/>
            <a:ext cx="240982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a:lnSpc>
                <a:spcPct val="105000"/>
              </a:lnSpc>
              <a:spcBef>
                <a:spcPct val="60000"/>
              </a:spcBef>
              <a:buClr>
                <a:srgbClr val="669900"/>
              </a:buClr>
              <a:buSzPct val="120000"/>
              <a:buFont typeface="Wingdings" pitchFamily="2" charset="2"/>
              <a:buNone/>
            </a:pPr>
            <a:r>
              <a:rPr lang="en-US" sz="2600">
                <a:latin typeface="Arial"/>
                <a:cs typeface="Arial"/>
              </a:rPr>
              <a:t>Inflation rate  =</a:t>
            </a:r>
          </a:p>
        </p:txBody>
      </p:sp>
      <p:grpSp>
        <p:nvGrpSpPr>
          <p:cNvPr id="27" name="Group 53"/>
          <p:cNvGrpSpPr>
            <a:grpSpLocks/>
          </p:cNvGrpSpPr>
          <p:nvPr/>
        </p:nvGrpSpPr>
        <p:grpSpPr bwMode="auto">
          <a:xfrm>
            <a:off x="3201988" y="5799138"/>
            <a:ext cx="2025650" cy="960437"/>
            <a:chOff x="2084" y="3659"/>
            <a:chExt cx="1276" cy="605"/>
          </a:xfrm>
        </p:grpSpPr>
        <p:sp>
          <p:nvSpPr>
            <p:cNvPr id="28" name="Rectangle 49"/>
            <p:cNvSpPr>
              <a:spLocks noChangeArrowheads="1"/>
            </p:cNvSpPr>
            <p:nvPr/>
          </p:nvSpPr>
          <p:spPr bwMode="auto">
            <a:xfrm>
              <a:off x="2084" y="3659"/>
              <a:ext cx="1276"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600">
                  <a:latin typeface="Arial"/>
                  <a:cs typeface="Arial"/>
                </a:rPr>
                <a:t>$5.25 – 5.00</a:t>
              </a:r>
            </a:p>
          </p:txBody>
        </p:sp>
        <p:sp>
          <p:nvSpPr>
            <p:cNvPr id="29" name="Rectangle 50"/>
            <p:cNvSpPr>
              <a:spLocks noChangeArrowheads="1"/>
            </p:cNvSpPr>
            <p:nvPr/>
          </p:nvSpPr>
          <p:spPr bwMode="auto">
            <a:xfrm>
              <a:off x="2469" y="3956"/>
              <a:ext cx="522"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2600">
                  <a:latin typeface="Arial"/>
                  <a:cs typeface="Arial"/>
                </a:rPr>
                <a:t>5.00</a:t>
              </a:r>
            </a:p>
          </p:txBody>
        </p:sp>
        <p:sp>
          <p:nvSpPr>
            <p:cNvPr id="30" name="Line 52"/>
            <p:cNvSpPr>
              <a:spLocks noChangeShapeType="1"/>
            </p:cNvSpPr>
            <p:nvPr/>
          </p:nvSpPr>
          <p:spPr bwMode="auto">
            <a:xfrm>
              <a:off x="2132" y="3967"/>
              <a:ext cx="117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Arial"/>
                <a:cs typeface="Arial"/>
              </a:endParaRPr>
            </a:p>
          </p:txBody>
        </p:sp>
      </p:grpSp>
      <p:grpSp>
        <p:nvGrpSpPr>
          <p:cNvPr id="31" name="Group 58"/>
          <p:cNvGrpSpPr>
            <a:grpSpLocks/>
          </p:cNvGrpSpPr>
          <p:nvPr/>
        </p:nvGrpSpPr>
        <p:grpSpPr bwMode="auto">
          <a:xfrm>
            <a:off x="5278438" y="6013450"/>
            <a:ext cx="3479800" cy="533400"/>
            <a:chOff x="3343" y="3689"/>
            <a:chExt cx="2192" cy="336"/>
          </a:xfrm>
        </p:grpSpPr>
        <p:sp>
          <p:nvSpPr>
            <p:cNvPr id="32" name="Rectangle 54"/>
            <p:cNvSpPr>
              <a:spLocks noChangeArrowheads="1"/>
            </p:cNvSpPr>
            <p:nvPr/>
          </p:nvSpPr>
          <p:spPr bwMode="auto">
            <a:xfrm>
              <a:off x="3343" y="3689"/>
              <a:ext cx="2192"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a:lnSpc>
                  <a:spcPct val="105000"/>
                </a:lnSpc>
                <a:spcBef>
                  <a:spcPct val="60000"/>
                </a:spcBef>
                <a:buClr>
                  <a:srgbClr val="669900"/>
                </a:buClr>
                <a:buSzPct val="120000"/>
                <a:buFont typeface="Wingdings" pitchFamily="2" charset="2"/>
                <a:buNone/>
              </a:pPr>
              <a:r>
                <a:rPr lang="en-US" sz="2600">
                  <a:latin typeface="Arial"/>
                  <a:cs typeface="Arial"/>
                </a:rPr>
                <a:t>=  5%  (same as MS!)</a:t>
              </a:r>
            </a:p>
          </p:txBody>
        </p:sp>
        <p:sp>
          <p:nvSpPr>
            <p:cNvPr id="33" name="Rectangle 57"/>
            <p:cNvSpPr>
              <a:spLocks noChangeArrowheads="1"/>
            </p:cNvSpPr>
            <p:nvPr/>
          </p:nvSpPr>
          <p:spPr bwMode="auto">
            <a:xfrm>
              <a:off x="3581" y="3696"/>
              <a:ext cx="412" cy="309"/>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b="1">
                <a:latin typeface="Arial"/>
                <a:cs typeface="Arial"/>
              </a:endParaRPr>
            </a:p>
          </p:txBody>
        </p:sp>
      </p:grpSp>
    </p:spTree>
    <p:extLst>
      <p:ext uri="{BB962C8B-B14F-4D97-AF65-F5344CB8AC3E}">
        <p14:creationId xmlns:p14="http://schemas.microsoft.com/office/powerpoint/2010/main" val="258461416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wipe(left)">
                                      <p:cBhvr>
                                        <p:cTn id="17" dur="500"/>
                                        <p:tgtEl>
                                          <p:spTgt spid="2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left)">
                                      <p:cBhvr>
                                        <p:cTn id="22" dur="500"/>
                                        <p:tgtEl>
                                          <p:spTgt spid="10"/>
                                        </p:tgtEl>
                                      </p:cBhvr>
                                    </p:animEffect>
                                  </p:childTnLst>
                                </p:cTn>
                              </p:par>
                            </p:childTnLst>
                          </p:cTn>
                        </p:par>
                        <p:par>
                          <p:cTn id="23" fill="hold">
                            <p:stCondLst>
                              <p:cond delay="500"/>
                            </p:stCondLst>
                            <p:childTnLst>
                              <p:par>
                                <p:cTn id="24" presetID="22" presetClass="entr" presetSubtype="8" fill="hold" nodeType="after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wipe(left)">
                                      <p:cBhvr>
                                        <p:cTn id="26" dur="500"/>
                                        <p:tgtEl>
                                          <p:spTgt spid="11"/>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wipe(left)">
                                      <p:cBhvr>
                                        <p:cTn id="31" dur="500"/>
                                        <p:tgtEl>
                                          <p:spTgt spid="15"/>
                                        </p:tgtEl>
                                      </p:cBhvr>
                                    </p:animEffect>
                                  </p:childTnLst>
                                </p:cTn>
                              </p:par>
                            </p:childTnLst>
                          </p:cTn>
                        </p:par>
                        <p:par>
                          <p:cTn id="32" fill="hold">
                            <p:stCondLst>
                              <p:cond delay="500"/>
                            </p:stCondLst>
                            <p:childTnLst>
                              <p:par>
                                <p:cTn id="33" presetID="22" presetClass="entr" presetSubtype="8" fill="hold" nodeType="after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wipe(left)">
                                      <p:cBhvr>
                                        <p:cTn id="35" dur="500"/>
                                        <p:tgtEl>
                                          <p:spTgt spid="16"/>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20"/>
                                        </p:tgtEl>
                                        <p:attrNameLst>
                                          <p:attrName>style.visibility</p:attrName>
                                        </p:attrNameLst>
                                      </p:cBhvr>
                                      <p:to>
                                        <p:strVal val="visible"/>
                                      </p:to>
                                    </p:set>
                                    <p:animEffect transition="in" filter="wipe(left)">
                                      <p:cBhvr>
                                        <p:cTn id="40" dur="500"/>
                                        <p:tgtEl>
                                          <p:spTgt spid="20"/>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26"/>
                                        </p:tgtEl>
                                        <p:attrNameLst>
                                          <p:attrName>style.visibility</p:attrName>
                                        </p:attrNameLst>
                                      </p:cBhvr>
                                      <p:to>
                                        <p:strVal val="visible"/>
                                      </p:to>
                                    </p:set>
                                    <p:animEffect transition="in" filter="wipe(left)">
                                      <p:cBhvr>
                                        <p:cTn id="45" dur="500"/>
                                        <p:tgtEl>
                                          <p:spTgt spid="26"/>
                                        </p:tgtEl>
                                      </p:cBhvr>
                                    </p:animEffect>
                                  </p:childTnLst>
                                </p:cTn>
                              </p:par>
                            </p:childTnLst>
                          </p:cTn>
                        </p:par>
                        <p:par>
                          <p:cTn id="46" fill="hold">
                            <p:stCondLst>
                              <p:cond delay="500"/>
                            </p:stCondLst>
                            <p:childTnLst>
                              <p:par>
                                <p:cTn id="47" presetID="22" presetClass="entr" presetSubtype="8" fill="hold" nodeType="afterEffect">
                                  <p:stCondLst>
                                    <p:cond delay="0"/>
                                  </p:stCondLst>
                                  <p:childTnLst>
                                    <p:set>
                                      <p:cBhvr>
                                        <p:cTn id="48" dur="1" fill="hold">
                                          <p:stCondLst>
                                            <p:cond delay="0"/>
                                          </p:stCondLst>
                                        </p:cTn>
                                        <p:tgtEl>
                                          <p:spTgt spid="27"/>
                                        </p:tgtEl>
                                        <p:attrNameLst>
                                          <p:attrName>style.visibility</p:attrName>
                                        </p:attrNameLst>
                                      </p:cBhvr>
                                      <p:to>
                                        <p:strVal val="visible"/>
                                      </p:to>
                                    </p:set>
                                    <p:animEffect transition="in" filter="wipe(left)">
                                      <p:cBhvr>
                                        <p:cTn id="49" dur="500"/>
                                        <p:tgtEl>
                                          <p:spTgt spid="27"/>
                                        </p:tgtEl>
                                      </p:cBhvr>
                                    </p:animEffect>
                                  </p:childTnLst>
                                </p:cTn>
                              </p:par>
                            </p:childTnLst>
                          </p:cTn>
                        </p:par>
                        <p:par>
                          <p:cTn id="50" fill="hold">
                            <p:stCondLst>
                              <p:cond delay="1000"/>
                            </p:stCondLst>
                            <p:childTnLst>
                              <p:par>
                                <p:cTn id="51" presetID="22" presetClass="entr" presetSubtype="8" fill="hold" nodeType="afterEffect">
                                  <p:stCondLst>
                                    <p:cond delay="0"/>
                                  </p:stCondLst>
                                  <p:childTnLst>
                                    <p:set>
                                      <p:cBhvr>
                                        <p:cTn id="52" dur="1" fill="hold">
                                          <p:stCondLst>
                                            <p:cond delay="0"/>
                                          </p:stCondLst>
                                        </p:cTn>
                                        <p:tgtEl>
                                          <p:spTgt spid="31"/>
                                        </p:tgtEl>
                                        <p:attrNameLst>
                                          <p:attrName>style.visibility</p:attrName>
                                        </p:attrNameLst>
                                      </p:cBhvr>
                                      <p:to>
                                        <p:strVal val="visible"/>
                                      </p:to>
                                    </p:set>
                                    <p:animEffect transition="in" filter="wipe(left)">
                                      <p:cBhvr>
                                        <p:cTn id="53"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5" grpId="0"/>
      <p:bldP spid="26"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6" name="Rectangle 2"/>
          <p:cNvSpPr>
            <a:spLocks noGrp="1" noChangeArrowheads="1"/>
          </p:cNvSpPr>
          <p:nvPr>
            <p:ph type="title" idx="4294967295"/>
          </p:nvPr>
        </p:nvSpPr>
        <p:spPr/>
        <p:txBody>
          <a:bodyPr/>
          <a:lstStyle/>
          <a:p>
            <a:pPr eaLnBrk="1" hangingPunct="1"/>
            <a:r>
              <a:rPr lang="en-US" smtClean="0"/>
              <a:t>Introduction</a:t>
            </a:r>
          </a:p>
        </p:txBody>
      </p:sp>
      <p:sp>
        <p:nvSpPr>
          <p:cNvPr id="86019" name="Rectangle 3"/>
          <p:cNvSpPr>
            <a:spLocks noGrp="1" noChangeArrowheads="1"/>
          </p:cNvSpPr>
          <p:nvPr>
            <p:ph type="body" idx="4294967295"/>
          </p:nvPr>
        </p:nvSpPr>
        <p:spPr/>
        <p:txBody>
          <a:bodyPr/>
          <a:lstStyle/>
          <a:p>
            <a:pPr eaLnBrk="1" hangingPunct="1"/>
            <a:r>
              <a:rPr lang="en-US" smtClean="0"/>
              <a:t>This chapter introduces the </a:t>
            </a:r>
            <a:r>
              <a:rPr lang="en-US" b="1" smtClean="0">
                <a:solidFill>
                  <a:srgbClr val="660066"/>
                </a:solidFill>
              </a:rPr>
              <a:t>quantity theory of money</a:t>
            </a:r>
            <a:r>
              <a:rPr lang="en-US" smtClean="0"/>
              <a:t> to explain one of the Ten Principles of Economics from Chapter 1:</a:t>
            </a:r>
          </a:p>
          <a:p>
            <a:pPr eaLnBrk="1" hangingPunct="1">
              <a:buFont typeface="Wingdings" pitchFamily="2" charset="2"/>
              <a:buNone/>
            </a:pPr>
            <a:r>
              <a:rPr lang="en-US" smtClean="0"/>
              <a:t>		</a:t>
            </a:r>
            <a:r>
              <a:rPr lang="en-US" b="1" i="1" smtClean="0">
                <a:solidFill>
                  <a:srgbClr val="996633"/>
                </a:solidFill>
              </a:rPr>
              <a:t>Prices rise when the govt prints </a:t>
            </a:r>
            <a:br>
              <a:rPr lang="en-US" b="1" i="1" smtClean="0">
                <a:solidFill>
                  <a:srgbClr val="996633"/>
                </a:solidFill>
              </a:rPr>
            </a:br>
            <a:r>
              <a:rPr lang="en-US" b="1" i="1" smtClean="0">
                <a:solidFill>
                  <a:srgbClr val="996633"/>
                </a:solidFill>
              </a:rPr>
              <a:t>	too much money.</a:t>
            </a:r>
          </a:p>
          <a:p>
            <a:pPr eaLnBrk="1" hangingPunct="1"/>
            <a:r>
              <a:rPr lang="en-US" smtClean="0"/>
              <a:t>Most economists believe the quantity theory </a:t>
            </a:r>
            <a:br>
              <a:rPr lang="en-US" smtClean="0"/>
            </a:br>
            <a:r>
              <a:rPr lang="en-US" smtClean="0"/>
              <a:t>is a good explanation of the long run behavior </a:t>
            </a:r>
            <a:br>
              <a:rPr lang="en-US" smtClean="0"/>
            </a:br>
            <a:r>
              <a:rPr lang="en-US" smtClean="0"/>
              <a:t>of inflation.  </a:t>
            </a:r>
            <a:endParaRPr lang="en-US" b="1" smtClean="0">
              <a:solidFill>
                <a:srgbClr val="CC0099"/>
              </a:solidFill>
            </a:endParaRPr>
          </a:p>
        </p:txBody>
      </p:sp>
      <p:sp>
        <p:nvSpPr>
          <p:cNvPr id="8198"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427671306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6019">
                                            <p:txEl>
                                              <p:pRg st="0" end="0"/>
                                            </p:txEl>
                                          </p:spTgt>
                                        </p:tgtEl>
                                        <p:attrNameLst>
                                          <p:attrName>style.visibility</p:attrName>
                                        </p:attrNameLst>
                                      </p:cBhvr>
                                      <p:to>
                                        <p:strVal val="visible"/>
                                      </p:to>
                                    </p:set>
                                    <p:animEffect transition="in" filter="wipe(left)">
                                      <p:cBhvr>
                                        <p:cTn id="7" dur="500"/>
                                        <p:tgtEl>
                                          <p:spTgt spid="860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6019">
                                            <p:txEl>
                                              <p:pRg st="1" end="1"/>
                                            </p:txEl>
                                          </p:spTgt>
                                        </p:tgtEl>
                                        <p:attrNameLst>
                                          <p:attrName>style.visibility</p:attrName>
                                        </p:attrNameLst>
                                      </p:cBhvr>
                                      <p:to>
                                        <p:strVal val="visible"/>
                                      </p:to>
                                    </p:set>
                                    <p:animEffect transition="in" filter="wipe(left)">
                                      <p:cBhvr>
                                        <p:cTn id="12" dur="500"/>
                                        <p:tgtEl>
                                          <p:spTgt spid="8601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6019">
                                            <p:txEl>
                                              <p:pRg st="2" end="2"/>
                                            </p:txEl>
                                          </p:spTgt>
                                        </p:tgtEl>
                                        <p:attrNameLst>
                                          <p:attrName>style.visibility</p:attrName>
                                        </p:attrNameLst>
                                      </p:cBhvr>
                                      <p:to>
                                        <p:strVal val="visible"/>
                                      </p:to>
                                    </p:set>
                                    <p:animEffect transition="in" filter="wipe(left)">
                                      <p:cBhvr>
                                        <p:cTn id="17" dur="500"/>
                                        <p:tgtEl>
                                          <p:spTgt spid="860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9" grpId="0" build="p" bldLvl="5"/>
    </p:bldLst>
  </p:timing>
</p:sld>
</file>

<file path=ppt/slides/slide30.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lgn="l" eaLnBrk="1" hangingPunct="1">
              <a:defRPr/>
            </a:pPr>
            <a:r>
              <a:rPr lang="en-US" sz="2400" b="0" spc="400" dirty="0" smtClean="0">
                <a:solidFill>
                  <a:srgbClr val="E27D0E"/>
                </a:solidFill>
                <a:latin typeface="Tahoma" pitchFamily="34" charset="0"/>
                <a:cs typeface="Arial" charset="0"/>
              </a:rPr>
              <a:t>ACTIVE LEARNING</a:t>
            </a:r>
            <a:r>
              <a:rPr lang="en-US" sz="2400" b="0" dirty="0" smtClean="0">
                <a:solidFill>
                  <a:srgbClr val="E27D0E"/>
                </a:solidFill>
                <a:latin typeface="Tahoma" pitchFamily="34" charset="0"/>
                <a:cs typeface="Arial" charset="0"/>
              </a:rPr>
              <a:t>   </a:t>
            </a:r>
            <a:r>
              <a:rPr lang="en-US" sz="7100" baseline="-10000" dirty="0" smtClean="0">
                <a:solidFill>
                  <a:srgbClr val="E27D0E"/>
                </a:solidFill>
                <a:latin typeface="Cambria Math"/>
                <a:cs typeface="Cambria Math"/>
              </a:rPr>
              <a:t>2</a:t>
            </a:r>
            <a:r>
              <a:rPr lang="en-US" sz="2400" b="0" dirty="0" smtClean="0">
                <a:solidFill>
                  <a:srgbClr val="E27D0E"/>
                </a:solidFill>
                <a:latin typeface="Tahoma" pitchFamily="34" charset="0"/>
                <a:cs typeface="Arial" charset="0"/>
              </a:rPr>
              <a:t>   </a:t>
            </a:r>
            <a:br>
              <a:rPr lang="en-US" sz="2400" b="0" dirty="0" smtClean="0">
                <a:solidFill>
                  <a:srgbClr val="E27D0E"/>
                </a:solidFill>
                <a:latin typeface="Tahoma" pitchFamily="34" charset="0"/>
                <a:cs typeface="Arial" charset="0"/>
              </a:rPr>
            </a:br>
            <a:r>
              <a:rPr lang="en-US" sz="4000" dirty="0" smtClean="0">
                <a:solidFill>
                  <a:srgbClr val="CC9900"/>
                </a:solidFill>
                <a:cs typeface="Arial" charset="0"/>
              </a:rPr>
              <a:t>Answers</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i="1" dirty="0" smtClean="0">
                <a:solidFill>
                  <a:srgbClr val="777777"/>
                </a:solidFill>
                <a:latin typeface="Times New Roman" pitchFamily="18" charset="0"/>
                <a:cs typeface="Times New Roman" pitchFamily="18" charset="0"/>
              </a:rPr>
              <a:t>© 2015 </a:t>
            </a:r>
            <a:r>
              <a:rPr lang="en-US" sz="800" i="1" dirty="0" err="1" smtClean="0">
                <a:solidFill>
                  <a:srgbClr val="777777"/>
                </a:solidFill>
                <a:latin typeface="Times New Roman" pitchFamily="18" charset="0"/>
                <a:cs typeface="Times New Roman" pitchFamily="18" charset="0"/>
              </a:rPr>
              <a:t>Cengage</a:t>
            </a:r>
            <a:r>
              <a:rPr lang="en-US" sz="80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i="1" dirty="0">
              <a:solidFill>
                <a:srgbClr val="777777"/>
              </a:solidFill>
              <a:latin typeface="Times New Roman" pitchFamily="18" charset="0"/>
              <a:ea typeface="Verdana" pitchFamily="34" charset="0"/>
              <a:cs typeface="Times New Roman" pitchFamily="18" charset="0"/>
            </a:endParaRP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
        <p:nvSpPr>
          <p:cNvPr id="6" name="Rectangle 5"/>
          <p:cNvSpPr>
            <a:spLocks noChangeArrowheads="1"/>
          </p:cNvSpPr>
          <p:nvPr/>
        </p:nvSpPr>
        <p:spPr bwMode="auto">
          <a:xfrm>
            <a:off x="561975" y="1374775"/>
            <a:ext cx="8162925" cy="97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pPr>
            <a:r>
              <a:rPr lang="en-US" sz="2600" dirty="0">
                <a:latin typeface="Arial"/>
                <a:cs typeface="Arial"/>
              </a:rPr>
              <a:t>Given:  </a:t>
            </a:r>
            <a:r>
              <a:rPr lang="en-US" sz="2600" b="1" i="1" dirty="0">
                <a:latin typeface="Arial"/>
                <a:cs typeface="Arial"/>
              </a:rPr>
              <a:t>Y</a:t>
            </a:r>
            <a:r>
              <a:rPr lang="en-US" sz="2600" dirty="0">
                <a:latin typeface="Arial"/>
                <a:cs typeface="Arial"/>
              </a:rPr>
              <a:t> = 800, </a:t>
            </a:r>
            <a:r>
              <a:rPr lang="en-US" sz="2600" b="1" i="1" dirty="0">
                <a:latin typeface="Arial"/>
                <a:cs typeface="Arial"/>
              </a:rPr>
              <a:t>V</a:t>
            </a:r>
            <a:r>
              <a:rPr lang="en-US" sz="2600" dirty="0">
                <a:latin typeface="Arial"/>
                <a:cs typeface="Arial"/>
              </a:rPr>
              <a:t> is constant, </a:t>
            </a:r>
            <a:br>
              <a:rPr lang="en-US" sz="2600" dirty="0">
                <a:latin typeface="Arial"/>
                <a:cs typeface="Arial"/>
              </a:rPr>
            </a:br>
            <a:r>
              <a:rPr lang="en-US" sz="2600" dirty="0">
                <a:latin typeface="Arial"/>
                <a:cs typeface="Arial"/>
              </a:rPr>
              <a:t>	   MS = $2000 and </a:t>
            </a:r>
            <a:r>
              <a:rPr lang="en-US" sz="2600" b="1" i="1" dirty="0">
                <a:latin typeface="Arial"/>
                <a:cs typeface="Arial"/>
              </a:rPr>
              <a:t>P</a:t>
            </a:r>
            <a:r>
              <a:rPr lang="en-US" sz="2600" dirty="0">
                <a:latin typeface="Arial"/>
                <a:cs typeface="Arial"/>
              </a:rPr>
              <a:t> = $5 in </a:t>
            </a:r>
            <a:r>
              <a:rPr lang="en-US" sz="2600" dirty="0" smtClean="0">
                <a:latin typeface="Arial"/>
                <a:cs typeface="Arial"/>
              </a:rPr>
              <a:t>2008. </a:t>
            </a:r>
            <a:endParaRPr lang="en-US" sz="2600" dirty="0">
              <a:latin typeface="Arial"/>
              <a:cs typeface="Arial"/>
            </a:endParaRPr>
          </a:p>
        </p:txBody>
      </p:sp>
      <p:sp>
        <p:nvSpPr>
          <p:cNvPr id="7" name="Rectangle 7"/>
          <p:cNvSpPr>
            <a:spLocks noChangeArrowheads="1"/>
          </p:cNvSpPr>
          <p:nvPr/>
        </p:nvSpPr>
        <p:spPr bwMode="auto">
          <a:xfrm>
            <a:off x="581025" y="2332038"/>
            <a:ext cx="8229600" cy="149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a:lnSpc>
                <a:spcPct val="105000"/>
              </a:lnSpc>
              <a:spcBef>
                <a:spcPct val="30000"/>
              </a:spcBef>
              <a:buClr>
                <a:srgbClr val="669900"/>
              </a:buClr>
              <a:buSzPct val="120000"/>
              <a:buFont typeface="Wingdings" pitchFamily="2" charset="2"/>
              <a:buNone/>
            </a:pPr>
            <a:r>
              <a:rPr lang="en-US" sz="2600" dirty="0">
                <a:latin typeface="Arial"/>
                <a:cs typeface="Arial"/>
              </a:rPr>
              <a:t>For 2009, the Fed increases MS by 5%, to $2100.</a:t>
            </a:r>
          </a:p>
          <a:p>
            <a:pPr marL="457200" indent="-457200">
              <a:lnSpc>
                <a:spcPct val="105000"/>
              </a:lnSpc>
              <a:spcBef>
                <a:spcPct val="30000"/>
              </a:spcBef>
              <a:buClr>
                <a:srgbClr val="669900"/>
              </a:buClr>
              <a:buSzPct val="120000"/>
              <a:buFont typeface="Wingdings" pitchFamily="2" charset="2"/>
              <a:buNone/>
            </a:pPr>
            <a:r>
              <a:rPr lang="en-US" sz="2600" b="1" dirty="0">
                <a:solidFill>
                  <a:srgbClr val="C00000"/>
                </a:solidFill>
                <a:latin typeface="Arial"/>
                <a:cs typeface="Arial"/>
              </a:rPr>
              <a:t>b.</a:t>
            </a:r>
            <a:r>
              <a:rPr lang="en-US" sz="2600" b="1" dirty="0">
                <a:solidFill>
                  <a:srgbClr val="339966"/>
                </a:solidFill>
                <a:latin typeface="Arial"/>
                <a:cs typeface="Arial"/>
              </a:rPr>
              <a:t>	</a:t>
            </a:r>
            <a:r>
              <a:rPr lang="en-US" sz="2600" dirty="0">
                <a:latin typeface="Arial"/>
                <a:cs typeface="Arial"/>
              </a:rPr>
              <a:t>Suppose tech. progress causes </a:t>
            </a:r>
            <a:r>
              <a:rPr lang="en-US" sz="2600" b="1" i="1" dirty="0">
                <a:latin typeface="Arial"/>
                <a:cs typeface="Arial"/>
              </a:rPr>
              <a:t>Y</a:t>
            </a:r>
            <a:r>
              <a:rPr lang="en-US" sz="2600" dirty="0">
                <a:latin typeface="Arial"/>
                <a:cs typeface="Arial"/>
              </a:rPr>
              <a:t>  to increase 3% in 2009, to 824.  Compute </a:t>
            </a:r>
            <a:r>
              <a:rPr lang="en-US" sz="2600" dirty="0" smtClean="0">
                <a:latin typeface="Arial"/>
                <a:cs typeface="Arial"/>
              </a:rPr>
              <a:t>2008</a:t>
            </a:r>
            <a:r>
              <a:rPr lang="en-US" sz="2600" dirty="0">
                <a:latin typeface="Arial"/>
                <a:cs typeface="Arial"/>
              </a:rPr>
              <a:t>–</a:t>
            </a:r>
            <a:r>
              <a:rPr lang="en-US" sz="2600" dirty="0" smtClean="0">
                <a:latin typeface="Arial"/>
                <a:cs typeface="Arial"/>
              </a:rPr>
              <a:t>2009 </a:t>
            </a:r>
            <a:r>
              <a:rPr lang="en-US" sz="2600" dirty="0">
                <a:latin typeface="Arial"/>
                <a:cs typeface="Arial"/>
              </a:rPr>
              <a:t>inflation rate. </a:t>
            </a:r>
          </a:p>
        </p:txBody>
      </p:sp>
      <p:sp>
        <p:nvSpPr>
          <p:cNvPr id="8" name="Rectangle 8"/>
          <p:cNvSpPr>
            <a:spLocks noChangeArrowheads="1"/>
          </p:cNvSpPr>
          <p:nvPr/>
        </p:nvSpPr>
        <p:spPr bwMode="auto">
          <a:xfrm>
            <a:off x="577850" y="3884613"/>
            <a:ext cx="761047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a:lnSpc>
                <a:spcPct val="105000"/>
              </a:lnSpc>
              <a:spcBef>
                <a:spcPct val="60000"/>
              </a:spcBef>
              <a:buClr>
                <a:srgbClr val="669900"/>
              </a:buClr>
              <a:buSzPct val="120000"/>
              <a:buFont typeface="Wingdings" pitchFamily="2" charset="2"/>
              <a:buNone/>
            </a:pPr>
            <a:r>
              <a:rPr lang="en-US" sz="2600" dirty="0">
                <a:latin typeface="Arial"/>
                <a:cs typeface="Arial"/>
              </a:rPr>
              <a:t>First, use Quantity </a:t>
            </a:r>
            <a:r>
              <a:rPr lang="en-US" sz="2600" dirty="0" err="1">
                <a:latin typeface="Arial"/>
                <a:cs typeface="Arial"/>
              </a:rPr>
              <a:t>Eq’n</a:t>
            </a:r>
            <a:r>
              <a:rPr lang="en-US" sz="2600" dirty="0">
                <a:latin typeface="Arial"/>
                <a:cs typeface="Arial"/>
              </a:rPr>
              <a:t> to compute </a:t>
            </a:r>
            <a:r>
              <a:rPr lang="en-US" sz="2600" b="1" i="1" dirty="0" smtClean="0">
                <a:latin typeface="Arial"/>
                <a:cs typeface="Arial"/>
              </a:rPr>
              <a:t>P</a:t>
            </a:r>
            <a:r>
              <a:rPr lang="en-US" sz="2600" dirty="0" smtClean="0">
                <a:latin typeface="Arial"/>
                <a:cs typeface="Arial"/>
              </a:rPr>
              <a:t> in 2009:</a:t>
            </a:r>
            <a:endParaRPr lang="en-US" sz="2600" dirty="0">
              <a:latin typeface="Arial"/>
              <a:cs typeface="Arial"/>
            </a:endParaRPr>
          </a:p>
        </p:txBody>
      </p:sp>
      <p:sp>
        <p:nvSpPr>
          <p:cNvPr id="9" name="Rectangle 10"/>
          <p:cNvSpPr>
            <a:spLocks noChangeArrowheads="1"/>
          </p:cNvSpPr>
          <p:nvPr/>
        </p:nvSpPr>
        <p:spPr bwMode="auto">
          <a:xfrm>
            <a:off x="1212850" y="4627563"/>
            <a:ext cx="893763"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600" b="1" i="1">
                <a:latin typeface="Arial"/>
                <a:cs typeface="Arial"/>
              </a:rPr>
              <a:t>P</a:t>
            </a:r>
            <a:r>
              <a:rPr lang="en-US" sz="2600">
                <a:latin typeface="Arial"/>
                <a:cs typeface="Arial"/>
              </a:rPr>
              <a:t>  =</a:t>
            </a:r>
          </a:p>
        </p:txBody>
      </p:sp>
      <p:grpSp>
        <p:nvGrpSpPr>
          <p:cNvPr id="10" name="Group 11"/>
          <p:cNvGrpSpPr>
            <a:grpSpLocks/>
          </p:cNvGrpSpPr>
          <p:nvPr/>
        </p:nvGrpSpPr>
        <p:grpSpPr bwMode="auto">
          <a:xfrm>
            <a:off x="2087566" y="4410075"/>
            <a:ext cx="1119188" cy="963613"/>
            <a:chOff x="3615" y="3307"/>
            <a:chExt cx="705" cy="607"/>
          </a:xfrm>
        </p:grpSpPr>
        <p:sp>
          <p:nvSpPr>
            <p:cNvPr id="11" name="Rectangle 12"/>
            <p:cNvSpPr>
              <a:spLocks noChangeArrowheads="1"/>
            </p:cNvSpPr>
            <p:nvPr/>
          </p:nvSpPr>
          <p:spPr bwMode="auto">
            <a:xfrm>
              <a:off x="3615" y="3307"/>
              <a:ext cx="705" cy="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600" b="1" i="1">
                  <a:latin typeface="Arial"/>
                  <a:cs typeface="Arial"/>
                </a:rPr>
                <a:t>M </a:t>
              </a:r>
              <a:r>
                <a:rPr lang="en-US" sz="2600">
                  <a:latin typeface="Arial"/>
                  <a:cs typeface="Arial"/>
                </a:rPr>
                <a:t>x </a:t>
              </a:r>
              <a:r>
                <a:rPr lang="en-US" sz="2600" b="1" i="1">
                  <a:latin typeface="Arial"/>
                  <a:cs typeface="Arial"/>
                </a:rPr>
                <a:t>V</a:t>
              </a:r>
            </a:p>
          </p:txBody>
        </p:sp>
        <p:sp>
          <p:nvSpPr>
            <p:cNvPr id="12" name="Rectangle 13"/>
            <p:cNvSpPr>
              <a:spLocks noChangeArrowheads="1"/>
            </p:cNvSpPr>
            <p:nvPr/>
          </p:nvSpPr>
          <p:spPr bwMode="auto">
            <a:xfrm>
              <a:off x="3780" y="3604"/>
              <a:ext cx="304" cy="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2600" b="1" i="1">
                  <a:latin typeface="Arial"/>
                  <a:cs typeface="Arial"/>
                </a:rPr>
                <a:t>Y</a:t>
              </a:r>
            </a:p>
          </p:txBody>
        </p:sp>
        <p:sp>
          <p:nvSpPr>
            <p:cNvPr id="13" name="Line 14"/>
            <p:cNvSpPr>
              <a:spLocks noChangeShapeType="1"/>
            </p:cNvSpPr>
            <p:nvPr/>
          </p:nvSpPr>
          <p:spPr bwMode="auto">
            <a:xfrm>
              <a:off x="3664" y="3610"/>
              <a:ext cx="56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Arial"/>
                <a:cs typeface="Arial"/>
              </a:endParaRPr>
            </a:p>
          </p:txBody>
        </p:sp>
      </p:grpSp>
      <p:sp>
        <p:nvSpPr>
          <p:cNvPr id="14" name="Rectangle 15"/>
          <p:cNvSpPr>
            <a:spLocks noChangeArrowheads="1"/>
          </p:cNvSpPr>
          <p:nvPr/>
        </p:nvSpPr>
        <p:spPr bwMode="auto">
          <a:xfrm>
            <a:off x="3209925" y="4624388"/>
            <a:ext cx="425450"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700">
                <a:latin typeface="Arial"/>
                <a:cs typeface="Arial"/>
              </a:rPr>
              <a:t>=</a:t>
            </a:r>
          </a:p>
        </p:txBody>
      </p:sp>
      <p:grpSp>
        <p:nvGrpSpPr>
          <p:cNvPr id="15" name="Group 16"/>
          <p:cNvGrpSpPr>
            <a:grpSpLocks/>
          </p:cNvGrpSpPr>
          <p:nvPr/>
        </p:nvGrpSpPr>
        <p:grpSpPr bwMode="auto">
          <a:xfrm>
            <a:off x="3684588" y="4406900"/>
            <a:ext cx="1104900" cy="960438"/>
            <a:chOff x="2316" y="2312"/>
            <a:chExt cx="696" cy="605"/>
          </a:xfrm>
        </p:grpSpPr>
        <p:sp>
          <p:nvSpPr>
            <p:cNvPr id="16" name="Rectangle 17"/>
            <p:cNvSpPr>
              <a:spLocks noChangeArrowheads="1"/>
            </p:cNvSpPr>
            <p:nvPr/>
          </p:nvSpPr>
          <p:spPr bwMode="auto">
            <a:xfrm>
              <a:off x="2316" y="2312"/>
              <a:ext cx="696"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600">
                  <a:latin typeface="Arial"/>
                  <a:cs typeface="Arial"/>
                </a:rPr>
                <a:t>$4200</a:t>
              </a:r>
            </a:p>
          </p:txBody>
        </p:sp>
        <p:sp>
          <p:nvSpPr>
            <p:cNvPr id="17" name="Rectangle 18"/>
            <p:cNvSpPr>
              <a:spLocks noChangeArrowheads="1"/>
            </p:cNvSpPr>
            <p:nvPr/>
          </p:nvSpPr>
          <p:spPr bwMode="auto">
            <a:xfrm>
              <a:off x="2461" y="2609"/>
              <a:ext cx="464"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2600">
                  <a:latin typeface="Arial"/>
                  <a:cs typeface="Arial"/>
                </a:rPr>
                <a:t>824</a:t>
              </a:r>
            </a:p>
          </p:txBody>
        </p:sp>
        <p:sp>
          <p:nvSpPr>
            <p:cNvPr id="18" name="Line 19"/>
            <p:cNvSpPr>
              <a:spLocks noChangeShapeType="1"/>
            </p:cNvSpPr>
            <p:nvPr/>
          </p:nvSpPr>
          <p:spPr bwMode="auto">
            <a:xfrm>
              <a:off x="2372" y="2615"/>
              <a:ext cx="6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Arial"/>
                <a:cs typeface="Arial"/>
              </a:endParaRPr>
            </a:p>
          </p:txBody>
        </p:sp>
      </p:grpSp>
      <p:sp>
        <p:nvSpPr>
          <p:cNvPr id="19" name="Rectangle 21"/>
          <p:cNvSpPr>
            <a:spLocks noChangeArrowheads="1"/>
          </p:cNvSpPr>
          <p:nvPr/>
        </p:nvSpPr>
        <p:spPr bwMode="auto">
          <a:xfrm>
            <a:off x="4940300" y="4632325"/>
            <a:ext cx="1743075"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600">
                <a:latin typeface="Arial"/>
                <a:cs typeface="Arial"/>
              </a:rPr>
              <a:t>=  $5.10</a:t>
            </a:r>
          </a:p>
        </p:txBody>
      </p:sp>
      <p:sp>
        <p:nvSpPr>
          <p:cNvPr id="20" name="Rectangle 26"/>
          <p:cNvSpPr>
            <a:spLocks noChangeArrowheads="1"/>
          </p:cNvSpPr>
          <p:nvPr/>
        </p:nvSpPr>
        <p:spPr bwMode="auto">
          <a:xfrm>
            <a:off x="768350" y="5538788"/>
            <a:ext cx="240982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a:lnSpc>
                <a:spcPct val="105000"/>
              </a:lnSpc>
              <a:spcBef>
                <a:spcPct val="60000"/>
              </a:spcBef>
              <a:buClr>
                <a:srgbClr val="669900"/>
              </a:buClr>
              <a:buSzPct val="120000"/>
              <a:buFont typeface="Wingdings" pitchFamily="2" charset="2"/>
              <a:buNone/>
            </a:pPr>
            <a:r>
              <a:rPr lang="en-US" sz="2600">
                <a:latin typeface="Arial"/>
                <a:cs typeface="Arial"/>
              </a:rPr>
              <a:t>Inflation rate  =</a:t>
            </a:r>
          </a:p>
        </p:txBody>
      </p:sp>
      <p:grpSp>
        <p:nvGrpSpPr>
          <p:cNvPr id="21" name="Group 27"/>
          <p:cNvGrpSpPr>
            <a:grpSpLocks/>
          </p:cNvGrpSpPr>
          <p:nvPr/>
        </p:nvGrpSpPr>
        <p:grpSpPr bwMode="auto">
          <a:xfrm>
            <a:off x="3201988" y="5332413"/>
            <a:ext cx="2025650" cy="960437"/>
            <a:chOff x="2084" y="3659"/>
            <a:chExt cx="1276" cy="605"/>
          </a:xfrm>
        </p:grpSpPr>
        <p:sp>
          <p:nvSpPr>
            <p:cNvPr id="22" name="Rectangle 28"/>
            <p:cNvSpPr>
              <a:spLocks noChangeArrowheads="1"/>
            </p:cNvSpPr>
            <p:nvPr/>
          </p:nvSpPr>
          <p:spPr bwMode="auto">
            <a:xfrm>
              <a:off x="2084" y="3659"/>
              <a:ext cx="1276"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600">
                  <a:latin typeface="Arial"/>
                  <a:cs typeface="Arial"/>
                </a:rPr>
                <a:t>$5.10 – 5.00</a:t>
              </a:r>
            </a:p>
          </p:txBody>
        </p:sp>
        <p:sp>
          <p:nvSpPr>
            <p:cNvPr id="23" name="Rectangle 29"/>
            <p:cNvSpPr>
              <a:spLocks noChangeArrowheads="1"/>
            </p:cNvSpPr>
            <p:nvPr/>
          </p:nvSpPr>
          <p:spPr bwMode="auto">
            <a:xfrm>
              <a:off x="2469" y="3956"/>
              <a:ext cx="522"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2600">
                  <a:latin typeface="Arial"/>
                  <a:cs typeface="Arial"/>
                </a:rPr>
                <a:t>5.00</a:t>
              </a:r>
            </a:p>
          </p:txBody>
        </p:sp>
        <p:sp>
          <p:nvSpPr>
            <p:cNvPr id="24" name="Line 30"/>
            <p:cNvSpPr>
              <a:spLocks noChangeShapeType="1"/>
            </p:cNvSpPr>
            <p:nvPr/>
          </p:nvSpPr>
          <p:spPr bwMode="auto">
            <a:xfrm>
              <a:off x="2132" y="3967"/>
              <a:ext cx="117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Arial"/>
                <a:cs typeface="Arial"/>
              </a:endParaRPr>
            </a:p>
          </p:txBody>
        </p:sp>
      </p:grpSp>
      <p:grpSp>
        <p:nvGrpSpPr>
          <p:cNvPr id="25" name="Group 33"/>
          <p:cNvGrpSpPr>
            <a:grpSpLocks/>
          </p:cNvGrpSpPr>
          <p:nvPr/>
        </p:nvGrpSpPr>
        <p:grpSpPr bwMode="auto">
          <a:xfrm>
            <a:off x="5278438" y="5546725"/>
            <a:ext cx="1093787" cy="533400"/>
            <a:chOff x="3343" y="3689"/>
            <a:chExt cx="689" cy="336"/>
          </a:xfrm>
        </p:grpSpPr>
        <p:sp>
          <p:nvSpPr>
            <p:cNvPr id="26" name="Rectangle 31"/>
            <p:cNvSpPr>
              <a:spLocks noChangeArrowheads="1"/>
            </p:cNvSpPr>
            <p:nvPr/>
          </p:nvSpPr>
          <p:spPr bwMode="auto">
            <a:xfrm>
              <a:off x="3343" y="3689"/>
              <a:ext cx="689"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a:lnSpc>
                  <a:spcPct val="105000"/>
                </a:lnSpc>
                <a:spcBef>
                  <a:spcPct val="60000"/>
                </a:spcBef>
                <a:buClr>
                  <a:srgbClr val="669900"/>
                </a:buClr>
                <a:buSzPct val="120000"/>
                <a:buFont typeface="Wingdings" pitchFamily="2" charset="2"/>
                <a:buNone/>
              </a:pPr>
              <a:r>
                <a:rPr lang="en-US" sz="2600">
                  <a:latin typeface="Arial"/>
                  <a:cs typeface="Arial"/>
                </a:rPr>
                <a:t>=  2%</a:t>
              </a:r>
            </a:p>
          </p:txBody>
        </p:sp>
        <p:sp>
          <p:nvSpPr>
            <p:cNvPr id="27" name="Rectangle 32"/>
            <p:cNvSpPr>
              <a:spLocks noChangeArrowheads="1"/>
            </p:cNvSpPr>
            <p:nvPr/>
          </p:nvSpPr>
          <p:spPr bwMode="auto">
            <a:xfrm>
              <a:off x="3581" y="3696"/>
              <a:ext cx="412" cy="309"/>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b="1">
                <a:latin typeface="Arial"/>
                <a:cs typeface="Arial"/>
              </a:endParaRPr>
            </a:p>
          </p:txBody>
        </p:sp>
      </p:grpSp>
    </p:spTree>
    <p:extLst>
      <p:ext uri="{BB962C8B-B14F-4D97-AF65-F5344CB8AC3E}">
        <p14:creationId xmlns:p14="http://schemas.microsoft.com/office/powerpoint/2010/main" val="350800196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wipe(left)">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wipe(left)">
                                      <p:cBhvr>
                                        <p:cTn id="21" dur="500"/>
                                        <p:tgtEl>
                                          <p:spTgt spid="14"/>
                                        </p:tgtEl>
                                      </p:cBhvr>
                                    </p:animEffect>
                                  </p:childTnLst>
                                </p:cTn>
                              </p:par>
                            </p:childTnLst>
                          </p:cTn>
                        </p:par>
                        <p:par>
                          <p:cTn id="22" fill="hold">
                            <p:stCondLst>
                              <p:cond delay="500"/>
                            </p:stCondLst>
                            <p:childTnLst>
                              <p:par>
                                <p:cTn id="23" presetID="22" presetClass="entr" presetSubtype="8" fill="hold" nodeType="after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wipe(left)">
                                      <p:cBhvr>
                                        <p:cTn id="25" dur="500"/>
                                        <p:tgtEl>
                                          <p:spTgt spid="15"/>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wipe(left)">
                                      <p:cBhvr>
                                        <p:cTn id="30" dur="500"/>
                                        <p:tgtEl>
                                          <p:spTgt spid="19"/>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wipe(left)">
                                      <p:cBhvr>
                                        <p:cTn id="35" dur="500"/>
                                        <p:tgtEl>
                                          <p:spTgt spid="20"/>
                                        </p:tgtEl>
                                      </p:cBhvr>
                                    </p:animEffect>
                                  </p:childTnLst>
                                </p:cTn>
                              </p:par>
                            </p:childTnLst>
                          </p:cTn>
                        </p:par>
                        <p:par>
                          <p:cTn id="36" fill="hold">
                            <p:stCondLst>
                              <p:cond delay="500"/>
                            </p:stCondLst>
                            <p:childTnLst>
                              <p:par>
                                <p:cTn id="37" presetID="22" presetClass="entr" presetSubtype="8" fill="hold" nodeType="afterEffect">
                                  <p:stCondLst>
                                    <p:cond delay="0"/>
                                  </p:stCondLst>
                                  <p:childTnLst>
                                    <p:set>
                                      <p:cBhvr>
                                        <p:cTn id="38" dur="1" fill="hold">
                                          <p:stCondLst>
                                            <p:cond delay="0"/>
                                          </p:stCondLst>
                                        </p:cTn>
                                        <p:tgtEl>
                                          <p:spTgt spid="21"/>
                                        </p:tgtEl>
                                        <p:attrNameLst>
                                          <p:attrName>style.visibility</p:attrName>
                                        </p:attrNameLst>
                                      </p:cBhvr>
                                      <p:to>
                                        <p:strVal val="visible"/>
                                      </p:to>
                                    </p:set>
                                    <p:animEffect transition="in" filter="wipe(left)">
                                      <p:cBhvr>
                                        <p:cTn id="39" dur="500"/>
                                        <p:tgtEl>
                                          <p:spTgt spid="21"/>
                                        </p:tgtEl>
                                      </p:cBhvr>
                                    </p:animEffect>
                                  </p:childTnLst>
                                </p:cTn>
                              </p:par>
                            </p:childTnLst>
                          </p:cTn>
                        </p:par>
                        <p:par>
                          <p:cTn id="40" fill="hold">
                            <p:stCondLst>
                              <p:cond delay="1000"/>
                            </p:stCondLst>
                            <p:childTnLst>
                              <p:par>
                                <p:cTn id="41" presetID="22" presetClass="entr" presetSubtype="8" fill="hold" nodeType="afterEffect">
                                  <p:stCondLst>
                                    <p:cond delay="0"/>
                                  </p:stCondLst>
                                  <p:childTnLst>
                                    <p:set>
                                      <p:cBhvr>
                                        <p:cTn id="42" dur="1" fill="hold">
                                          <p:stCondLst>
                                            <p:cond delay="0"/>
                                          </p:stCondLst>
                                        </p:cTn>
                                        <p:tgtEl>
                                          <p:spTgt spid="25"/>
                                        </p:tgtEl>
                                        <p:attrNameLst>
                                          <p:attrName>style.visibility</p:attrName>
                                        </p:attrNameLst>
                                      </p:cBhvr>
                                      <p:to>
                                        <p:strVal val="visible"/>
                                      </p:to>
                                    </p:set>
                                    <p:animEffect transition="in" filter="wipe(left)">
                                      <p:cBhvr>
                                        <p:cTn id="43"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4" grpId="0"/>
      <p:bldP spid="19" grpId="0"/>
      <p:bldP spid="20" grpId="0"/>
    </p:bldLst>
  </p:timing>
</p:sld>
</file>

<file path=ppt/slides/slide31.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399"/>
            <a:ext cx="8208963" cy="1489543"/>
          </a:xfrm>
        </p:spPr>
        <p:txBody>
          <a:bodyPr>
            <a:normAutofit fontScale="90000"/>
          </a:bodyPr>
          <a:lstStyle/>
          <a:p>
            <a:pPr algn="l" eaLnBrk="1" hangingPunct="1">
              <a:defRPr/>
            </a:pPr>
            <a:r>
              <a:rPr lang="en-US" sz="2400" b="0" spc="400" dirty="0" smtClean="0">
                <a:solidFill>
                  <a:srgbClr val="E27D0E"/>
                </a:solidFill>
                <a:latin typeface="Tahoma" pitchFamily="34" charset="0"/>
                <a:cs typeface="Arial" charset="0"/>
              </a:rPr>
              <a:t>ACTIVE LEARNING</a:t>
            </a:r>
            <a:r>
              <a:rPr lang="en-US" sz="2400" b="0" dirty="0" smtClean="0">
                <a:solidFill>
                  <a:srgbClr val="E27D0E"/>
                </a:solidFill>
                <a:latin typeface="Tahoma" pitchFamily="34" charset="0"/>
                <a:cs typeface="Arial" charset="0"/>
              </a:rPr>
              <a:t>   </a:t>
            </a:r>
            <a:r>
              <a:rPr lang="en-US" sz="7100" baseline="-10000" dirty="0" smtClean="0">
                <a:solidFill>
                  <a:srgbClr val="E27D0E"/>
                </a:solidFill>
                <a:latin typeface="Cambria Math"/>
                <a:cs typeface="Cambria Math"/>
              </a:rPr>
              <a:t>2</a:t>
            </a:r>
            <a:r>
              <a:rPr lang="en-US" sz="2400" b="0" dirty="0" smtClean="0">
                <a:solidFill>
                  <a:srgbClr val="E27D0E"/>
                </a:solidFill>
                <a:latin typeface="Tahoma" pitchFamily="34" charset="0"/>
                <a:cs typeface="Arial" charset="0"/>
              </a:rPr>
              <a:t>   </a:t>
            </a:r>
            <a:br>
              <a:rPr lang="en-US" sz="2400" b="0" dirty="0" smtClean="0">
                <a:solidFill>
                  <a:srgbClr val="E27D0E"/>
                </a:solidFill>
                <a:latin typeface="Tahoma" pitchFamily="34" charset="0"/>
                <a:cs typeface="Arial" charset="0"/>
              </a:rPr>
            </a:br>
            <a:r>
              <a:rPr lang="en-US" sz="4000" dirty="0" smtClean="0">
                <a:solidFill>
                  <a:srgbClr val="CC9900"/>
                </a:solidFill>
                <a:cs typeface="Arial" charset="0"/>
              </a:rPr>
              <a:t>Summary and lessons about the quantity theory of money</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i="1" dirty="0" smtClean="0">
                <a:solidFill>
                  <a:srgbClr val="777777"/>
                </a:solidFill>
                <a:latin typeface="Times New Roman" pitchFamily="18" charset="0"/>
                <a:cs typeface="Times New Roman" pitchFamily="18" charset="0"/>
              </a:rPr>
              <a:t>© 2015 </a:t>
            </a:r>
            <a:r>
              <a:rPr lang="en-US" sz="800" i="1" dirty="0" err="1" smtClean="0">
                <a:solidFill>
                  <a:srgbClr val="777777"/>
                </a:solidFill>
                <a:latin typeface="Times New Roman" pitchFamily="18" charset="0"/>
                <a:cs typeface="Times New Roman" pitchFamily="18" charset="0"/>
              </a:rPr>
              <a:t>Cengage</a:t>
            </a:r>
            <a:r>
              <a:rPr lang="en-US" sz="80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i="1" dirty="0">
              <a:solidFill>
                <a:srgbClr val="777777"/>
              </a:solidFill>
              <a:latin typeface="Times New Roman" pitchFamily="18" charset="0"/>
              <a:ea typeface="Verdana" pitchFamily="34" charset="0"/>
              <a:cs typeface="Times New Roman" pitchFamily="18" charset="0"/>
            </a:endParaRP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
        <p:nvSpPr>
          <p:cNvPr id="7" name="Content Placeholder 2"/>
          <p:cNvSpPr>
            <a:spLocks noGrp="1"/>
          </p:cNvSpPr>
          <p:nvPr>
            <p:ph idx="1"/>
          </p:nvPr>
        </p:nvSpPr>
        <p:spPr>
          <a:xfrm>
            <a:off x="457200" y="1905000"/>
            <a:ext cx="8229600" cy="4572000"/>
          </a:xfrm>
        </p:spPr>
        <p:txBody>
          <a:bodyPr>
            <a:normAutofit/>
          </a:bodyPr>
          <a:lstStyle/>
          <a:p>
            <a:r>
              <a:rPr lang="en-US" sz="2700" dirty="0" smtClean="0"/>
              <a:t>If real GDP is constant, then </a:t>
            </a:r>
            <a:br>
              <a:rPr lang="en-US" sz="2700" dirty="0" smtClean="0"/>
            </a:br>
            <a:r>
              <a:rPr lang="en-US" sz="2700" dirty="0" smtClean="0"/>
              <a:t>inflation rate = money growth rate.</a:t>
            </a:r>
          </a:p>
          <a:p>
            <a:r>
              <a:rPr lang="en-US" sz="2700" dirty="0" smtClean="0"/>
              <a:t>If real GDP is growing, then</a:t>
            </a:r>
            <a:br>
              <a:rPr lang="en-US" sz="2700" dirty="0" smtClean="0"/>
            </a:br>
            <a:r>
              <a:rPr lang="en-US" sz="2700" dirty="0" smtClean="0"/>
              <a:t>inflation rate &lt; money growth rate.  </a:t>
            </a:r>
          </a:p>
          <a:p>
            <a:r>
              <a:rPr lang="en-US" sz="2700" dirty="0" smtClean="0"/>
              <a:t>The bottom line:  </a:t>
            </a:r>
          </a:p>
          <a:p>
            <a:pPr lvl="1"/>
            <a:r>
              <a:rPr lang="en-US" dirty="0" smtClean="0"/>
              <a:t>Economic growth increases # of transactions.</a:t>
            </a:r>
          </a:p>
          <a:p>
            <a:pPr lvl="1"/>
            <a:r>
              <a:rPr lang="en-US" dirty="0" smtClean="0"/>
              <a:t>Some money growth is needed for these extra transactions.  </a:t>
            </a:r>
          </a:p>
          <a:p>
            <a:pPr lvl="1"/>
            <a:r>
              <a:rPr lang="en-US" dirty="0" smtClean="0"/>
              <a:t>Excessive money growth causes inflation. </a:t>
            </a:r>
          </a:p>
        </p:txBody>
      </p:sp>
    </p:spTree>
    <p:extLst>
      <p:ext uri="{BB962C8B-B14F-4D97-AF65-F5344CB8AC3E}">
        <p14:creationId xmlns:p14="http://schemas.microsoft.com/office/powerpoint/2010/main" val="3051850693"/>
      </p:ext>
    </p:extLst>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2" name="Rectangle 2"/>
          <p:cNvSpPr>
            <a:spLocks noGrp="1" noChangeArrowheads="1"/>
          </p:cNvSpPr>
          <p:nvPr>
            <p:ph type="title" idx="4294967295"/>
          </p:nvPr>
        </p:nvSpPr>
        <p:spPr/>
        <p:txBody>
          <a:bodyPr/>
          <a:lstStyle/>
          <a:p>
            <a:pPr eaLnBrk="1" hangingPunct="1"/>
            <a:r>
              <a:rPr lang="en-US" smtClean="0"/>
              <a:t>Hyperinflation</a:t>
            </a:r>
          </a:p>
        </p:txBody>
      </p:sp>
      <p:sp>
        <p:nvSpPr>
          <p:cNvPr id="121859" name="Rectangle 3"/>
          <p:cNvSpPr>
            <a:spLocks noGrp="1" noChangeArrowheads="1"/>
          </p:cNvSpPr>
          <p:nvPr>
            <p:ph type="body" idx="4294967295"/>
          </p:nvPr>
        </p:nvSpPr>
        <p:spPr/>
        <p:txBody>
          <a:bodyPr/>
          <a:lstStyle/>
          <a:p>
            <a:pPr eaLnBrk="1" hangingPunct="1">
              <a:spcBef>
                <a:spcPct val="60000"/>
              </a:spcBef>
            </a:pPr>
            <a:r>
              <a:rPr lang="en-US" smtClean="0"/>
              <a:t>Hyperinflation is generally defined as inflation exceeding 50% per month.  </a:t>
            </a:r>
          </a:p>
          <a:p>
            <a:pPr eaLnBrk="1" hangingPunct="1">
              <a:spcBef>
                <a:spcPct val="60000"/>
              </a:spcBef>
            </a:pPr>
            <a:r>
              <a:rPr lang="en-US" smtClean="0"/>
              <a:t>Recall one of the Ten Principles from Chapter 1:</a:t>
            </a:r>
            <a:br>
              <a:rPr lang="en-US" smtClean="0"/>
            </a:br>
            <a:r>
              <a:rPr lang="en-US" smtClean="0"/>
              <a:t>     </a:t>
            </a:r>
            <a:r>
              <a:rPr lang="en-US" b="1" i="1" smtClean="0">
                <a:solidFill>
                  <a:srgbClr val="996633"/>
                </a:solidFill>
              </a:rPr>
              <a:t>Prices rise when the government </a:t>
            </a:r>
            <a:br>
              <a:rPr lang="en-US" b="1" i="1" smtClean="0">
                <a:solidFill>
                  <a:srgbClr val="996633"/>
                </a:solidFill>
              </a:rPr>
            </a:br>
            <a:r>
              <a:rPr lang="en-US" b="1" i="1" smtClean="0">
                <a:solidFill>
                  <a:srgbClr val="996633"/>
                </a:solidFill>
              </a:rPr>
              <a:t>     prints too much money. </a:t>
            </a:r>
            <a:r>
              <a:rPr lang="en-US" b="1" i="1" smtClean="0"/>
              <a:t> </a:t>
            </a:r>
          </a:p>
          <a:p>
            <a:pPr eaLnBrk="1" hangingPunct="1">
              <a:spcBef>
                <a:spcPct val="60000"/>
              </a:spcBef>
            </a:pPr>
            <a:r>
              <a:rPr lang="en-US" smtClean="0"/>
              <a:t>Excessive growth in the money supply always causes hyperinflation.  </a:t>
            </a:r>
          </a:p>
          <a:p>
            <a:pPr eaLnBrk="1" hangingPunct="1">
              <a:spcBef>
                <a:spcPct val="60000"/>
              </a:spcBef>
            </a:pPr>
            <a:endParaRPr lang="en-US" smtClean="0"/>
          </a:p>
        </p:txBody>
      </p:sp>
      <p:sp>
        <p:nvSpPr>
          <p:cNvPr id="37894"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93747854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1859">
                                            <p:txEl>
                                              <p:pRg st="0" end="0"/>
                                            </p:txEl>
                                          </p:spTgt>
                                        </p:tgtEl>
                                        <p:attrNameLst>
                                          <p:attrName>style.visibility</p:attrName>
                                        </p:attrNameLst>
                                      </p:cBhvr>
                                      <p:to>
                                        <p:strVal val="visible"/>
                                      </p:to>
                                    </p:set>
                                    <p:animEffect transition="in" filter="wipe(left)">
                                      <p:cBhvr>
                                        <p:cTn id="7" dur="500"/>
                                        <p:tgtEl>
                                          <p:spTgt spid="1218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1859">
                                            <p:txEl>
                                              <p:pRg st="1" end="1"/>
                                            </p:txEl>
                                          </p:spTgt>
                                        </p:tgtEl>
                                        <p:attrNameLst>
                                          <p:attrName>style.visibility</p:attrName>
                                        </p:attrNameLst>
                                      </p:cBhvr>
                                      <p:to>
                                        <p:strVal val="visible"/>
                                      </p:to>
                                    </p:set>
                                    <p:animEffect transition="in" filter="wipe(left)">
                                      <p:cBhvr>
                                        <p:cTn id="12" dur="500"/>
                                        <p:tgtEl>
                                          <p:spTgt spid="12185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1859">
                                            <p:txEl>
                                              <p:pRg st="2" end="2"/>
                                            </p:txEl>
                                          </p:spTgt>
                                        </p:tgtEl>
                                        <p:attrNameLst>
                                          <p:attrName>style.visibility</p:attrName>
                                        </p:attrNameLst>
                                      </p:cBhvr>
                                      <p:to>
                                        <p:strVal val="visible"/>
                                      </p:to>
                                    </p:set>
                                    <p:animEffect transition="in" filter="wipe(left)">
                                      <p:cBhvr>
                                        <p:cTn id="17" dur="500"/>
                                        <p:tgtEl>
                                          <p:spTgt spid="1218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59" grpId="0" build="p" bldLvl="5"/>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13666" name="Picture 2"/>
          <p:cNvPicPr>
            <a:picLocks noChangeAspect="1" noChangeArrowheads="1"/>
          </p:cNvPicPr>
          <p:nvPr/>
        </p:nvPicPr>
        <p:blipFill>
          <a:blip r:embed="rId3" cstate="print"/>
          <a:srcRect/>
          <a:stretch>
            <a:fillRect/>
          </a:stretch>
        </p:blipFill>
        <p:spPr bwMode="auto">
          <a:xfrm>
            <a:off x="381000" y="3333750"/>
            <a:ext cx="3886200" cy="2914650"/>
          </a:xfrm>
          <a:prstGeom prst="rect">
            <a:avLst/>
          </a:prstGeom>
          <a:noFill/>
          <a:ln w="9525">
            <a:noFill/>
            <a:miter lim="800000"/>
            <a:headEnd/>
            <a:tailEnd/>
          </a:ln>
        </p:spPr>
      </p:pic>
      <p:sp>
        <p:nvSpPr>
          <p:cNvPr id="3" name="TextBox 2"/>
          <p:cNvSpPr txBox="1"/>
          <p:nvPr/>
        </p:nvSpPr>
        <p:spPr>
          <a:xfrm>
            <a:off x="4468504" y="5295781"/>
            <a:ext cx="2819400" cy="800219"/>
          </a:xfrm>
          <a:prstGeom prst="rect">
            <a:avLst/>
          </a:prstGeom>
          <a:noFill/>
        </p:spPr>
        <p:txBody>
          <a:bodyPr wrap="square" rtlCol="0">
            <a:spAutoFit/>
          </a:bodyPr>
          <a:lstStyle/>
          <a:p>
            <a:r>
              <a:rPr lang="en-US" sz="2300" i="1" dirty="0" smtClean="0">
                <a:latin typeface="Arial"/>
                <a:cs typeface="Arial"/>
              </a:rPr>
              <a:t>Sign posted in public restroom</a:t>
            </a:r>
            <a:endParaRPr lang="en-US" sz="2300" i="1" dirty="0">
              <a:latin typeface="Arial"/>
              <a:cs typeface="Arial"/>
            </a:endParaRPr>
          </a:p>
        </p:txBody>
      </p:sp>
      <p:sp>
        <p:nvSpPr>
          <p:cNvPr id="4" name="Title 3"/>
          <p:cNvSpPr>
            <a:spLocks noGrp="1"/>
          </p:cNvSpPr>
          <p:nvPr>
            <p:ph type="title"/>
          </p:nvPr>
        </p:nvSpPr>
        <p:spPr>
          <a:xfrm>
            <a:off x="0" y="152400"/>
            <a:ext cx="9144000" cy="914400"/>
          </a:xfrm>
        </p:spPr>
        <p:txBody>
          <a:bodyPr>
            <a:normAutofit/>
          </a:bodyPr>
          <a:lstStyle/>
          <a:p>
            <a:pPr algn="ctr"/>
            <a:r>
              <a:rPr lang="en-US" sz="3200" dirty="0" smtClean="0"/>
              <a:t>Hyperinflation in Zimbabwe</a:t>
            </a:r>
            <a:endParaRPr lang="en-US" sz="3200" dirty="0"/>
          </a:p>
        </p:txBody>
      </p:sp>
      <p:sp>
        <p:nvSpPr>
          <p:cNvPr id="5" name="Content Placeholder 4"/>
          <p:cNvSpPr>
            <a:spLocks noGrp="1"/>
          </p:cNvSpPr>
          <p:nvPr>
            <p:ph idx="1"/>
          </p:nvPr>
        </p:nvSpPr>
        <p:spPr>
          <a:xfrm>
            <a:off x="381000" y="1219200"/>
            <a:ext cx="4038600" cy="1752600"/>
          </a:xfrm>
          <a:noFill/>
          <a:effectLst/>
        </p:spPr>
        <p:txBody>
          <a:bodyPr>
            <a:normAutofit/>
          </a:bodyPr>
          <a:lstStyle/>
          <a:p>
            <a:pPr marL="0" indent="0">
              <a:buNone/>
            </a:pPr>
            <a:r>
              <a:rPr lang="en-US" sz="2500" dirty="0" smtClean="0"/>
              <a:t>Large </a:t>
            </a:r>
            <a:r>
              <a:rPr lang="en-US" sz="2500" dirty="0" err="1" smtClean="0"/>
              <a:t>govt</a:t>
            </a:r>
            <a:r>
              <a:rPr lang="en-US" sz="2500" dirty="0" smtClean="0"/>
              <a:t> budget deficits led to the creation of </a:t>
            </a:r>
            <a:br>
              <a:rPr lang="en-US" sz="2500" dirty="0" smtClean="0"/>
            </a:br>
            <a:r>
              <a:rPr lang="en-US" sz="2500" dirty="0" smtClean="0"/>
              <a:t>large quantities of money and high inflation rates.</a:t>
            </a:r>
          </a:p>
        </p:txBody>
      </p:sp>
      <p:graphicFrame>
        <p:nvGraphicFramePr>
          <p:cNvPr id="6" name="Table 5"/>
          <p:cNvGraphicFramePr>
            <a:graphicFrameLocks noGrp="1"/>
          </p:cNvGraphicFramePr>
          <p:nvPr>
            <p:extLst>
              <p:ext uri="{D42A27DB-BD31-4B8C-83A1-F6EECF244321}">
                <p14:modId xmlns:p14="http://schemas.microsoft.com/office/powerpoint/2010/main" val="598197925"/>
              </p:ext>
            </p:extLst>
          </p:nvPr>
        </p:nvGraphicFramePr>
        <p:xfrm>
          <a:off x="4724400" y="1219200"/>
          <a:ext cx="4114800" cy="3581400"/>
        </p:xfrm>
        <a:graphic>
          <a:graphicData uri="http://schemas.openxmlformats.org/drawingml/2006/table">
            <a:tbl>
              <a:tblPr firstRow="1" bandRow="1">
                <a:tableStyleId>{2D5ABB26-0587-4C30-8999-92F81FD0307C}</a:tableStyleId>
              </a:tblPr>
              <a:tblGrid>
                <a:gridCol w="1863306">
                  <a:extLst>
                    <a:ext uri="{9D8B030D-6E8A-4147-A177-3AD203B41FA5}">
                      <a16:colId xmlns:a16="http://schemas.microsoft.com/office/drawing/2014/main" val="20000"/>
                    </a:ext>
                  </a:extLst>
                </a:gridCol>
                <a:gridCol w="2251494">
                  <a:extLst>
                    <a:ext uri="{9D8B030D-6E8A-4147-A177-3AD203B41FA5}">
                      <a16:colId xmlns:a16="http://schemas.microsoft.com/office/drawing/2014/main" val="20001"/>
                    </a:ext>
                  </a:extLst>
                </a:gridCol>
              </a:tblGrid>
              <a:tr h="447675">
                <a:tc>
                  <a:txBody>
                    <a:bodyPr/>
                    <a:lstStyle/>
                    <a:p>
                      <a:pPr algn="ctr"/>
                      <a:r>
                        <a:rPr lang="en-US" sz="2200" i="1" dirty="0" smtClean="0">
                          <a:latin typeface="Arial"/>
                          <a:cs typeface="Arial"/>
                        </a:rPr>
                        <a:t>date</a:t>
                      </a:r>
                      <a:endParaRPr lang="en-US" sz="2200" i="1" dirty="0">
                        <a:latin typeface="Arial"/>
                        <a:cs typeface="Aria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CCFFCC"/>
                    </a:solidFill>
                  </a:tcPr>
                </a:tc>
                <a:tc>
                  <a:txBody>
                    <a:bodyPr/>
                    <a:lstStyle/>
                    <a:p>
                      <a:pPr algn="ctr"/>
                      <a:r>
                        <a:rPr lang="en-US" sz="2200" i="1" dirty="0" err="1" smtClean="0">
                          <a:latin typeface="Arial"/>
                          <a:cs typeface="Arial"/>
                        </a:rPr>
                        <a:t>Zim</a:t>
                      </a:r>
                      <a:r>
                        <a:rPr lang="en-US" sz="2200" i="1" baseline="0" dirty="0" smtClean="0">
                          <a:latin typeface="Arial"/>
                          <a:cs typeface="Arial"/>
                        </a:rPr>
                        <a:t>$ per US$</a:t>
                      </a:r>
                      <a:endParaRPr lang="en-US" sz="2200" i="1" dirty="0">
                        <a:latin typeface="Arial"/>
                        <a:cs typeface="Aria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val="10000"/>
                  </a:ext>
                </a:extLst>
              </a:tr>
              <a:tr h="447675">
                <a:tc>
                  <a:txBody>
                    <a:bodyPr/>
                    <a:lstStyle/>
                    <a:p>
                      <a:pPr algn="ctr"/>
                      <a:r>
                        <a:rPr lang="en-US" sz="2200" dirty="0" smtClean="0">
                          <a:latin typeface="Arial"/>
                          <a:cs typeface="Arial"/>
                        </a:rPr>
                        <a:t>Aug 2007</a:t>
                      </a:r>
                      <a:endParaRPr lang="en-US" sz="2200" dirty="0">
                        <a:latin typeface="Arial"/>
                        <a:cs typeface="Aria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CCFFCC"/>
                    </a:solidFill>
                  </a:tcPr>
                </a:tc>
                <a:tc>
                  <a:txBody>
                    <a:bodyPr/>
                    <a:lstStyle/>
                    <a:p>
                      <a:pPr algn="r"/>
                      <a:r>
                        <a:rPr lang="en-US" sz="2200" dirty="0" smtClean="0">
                          <a:latin typeface="Arial"/>
                          <a:cs typeface="Arial"/>
                        </a:rPr>
                        <a:t>245</a:t>
                      </a:r>
                      <a:endParaRPr lang="en-US" sz="2200" dirty="0">
                        <a:latin typeface="Arial"/>
                        <a:cs typeface="Arial"/>
                      </a:endParaRPr>
                    </a:p>
                  </a:txBody>
                  <a:tcPr marR="18288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val="10001"/>
                  </a:ext>
                </a:extLst>
              </a:tr>
              <a:tr h="447675">
                <a:tc>
                  <a:txBody>
                    <a:bodyPr/>
                    <a:lstStyle/>
                    <a:p>
                      <a:pPr algn="ctr"/>
                      <a:r>
                        <a:rPr lang="en-US" sz="2200" dirty="0" smtClean="0">
                          <a:latin typeface="Arial"/>
                          <a:cs typeface="Arial"/>
                        </a:rPr>
                        <a:t>Apr 2008</a:t>
                      </a:r>
                      <a:endParaRPr lang="en-US" sz="2200" dirty="0">
                        <a:latin typeface="Arial"/>
                        <a:cs typeface="Aria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CCFFCC"/>
                    </a:solidFill>
                  </a:tcPr>
                </a:tc>
                <a:tc>
                  <a:txBody>
                    <a:bodyPr/>
                    <a:lstStyle/>
                    <a:p>
                      <a:pPr algn="r"/>
                      <a:r>
                        <a:rPr lang="en-US" sz="2200" dirty="0" smtClean="0">
                          <a:latin typeface="Arial"/>
                          <a:cs typeface="Arial"/>
                        </a:rPr>
                        <a:t>29,401</a:t>
                      </a:r>
                      <a:endParaRPr lang="en-US" sz="2200" dirty="0">
                        <a:latin typeface="Arial"/>
                        <a:cs typeface="Arial"/>
                      </a:endParaRPr>
                    </a:p>
                  </a:txBody>
                  <a:tcPr marR="18288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val="10002"/>
                  </a:ext>
                </a:extLst>
              </a:tr>
              <a:tr h="447675">
                <a:tc>
                  <a:txBody>
                    <a:bodyPr/>
                    <a:lstStyle/>
                    <a:p>
                      <a:pPr algn="ctr"/>
                      <a:r>
                        <a:rPr lang="en-US" sz="2200" dirty="0" smtClean="0">
                          <a:latin typeface="Arial"/>
                          <a:cs typeface="Arial"/>
                        </a:rPr>
                        <a:t>May 2008</a:t>
                      </a:r>
                      <a:endParaRPr lang="en-US" sz="2200" dirty="0">
                        <a:latin typeface="Arial"/>
                        <a:cs typeface="Aria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CCFFCC"/>
                    </a:solidFill>
                  </a:tcPr>
                </a:tc>
                <a:tc>
                  <a:txBody>
                    <a:bodyPr/>
                    <a:lstStyle/>
                    <a:p>
                      <a:pPr algn="r"/>
                      <a:r>
                        <a:rPr lang="en-US" sz="2200" dirty="0" smtClean="0">
                          <a:latin typeface="Arial"/>
                          <a:cs typeface="Arial"/>
                        </a:rPr>
                        <a:t>207,209,688</a:t>
                      </a:r>
                      <a:endParaRPr lang="en-US" sz="2200" dirty="0">
                        <a:latin typeface="Arial"/>
                        <a:cs typeface="Arial"/>
                      </a:endParaRPr>
                    </a:p>
                  </a:txBody>
                  <a:tcPr marR="18288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val="10003"/>
                  </a:ext>
                </a:extLst>
              </a:tr>
              <a:tr h="447675">
                <a:tc>
                  <a:txBody>
                    <a:bodyPr/>
                    <a:lstStyle/>
                    <a:p>
                      <a:pPr algn="ctr"/>
                      <a:r>
                        <a:rPr lang="en-US" sz="2200" dirty="0" smtClean="0">
                          <a:latin typeface="Arial"/>
                          <a:cs typeface="Arial"/>
                        </a:rPr>
                        <a:t>June</a:t>
                      </a:r>
                      <a:r>
                        <a:rPr lang="en-US" sz="2200" baseline="0" dirty="0" smtClean="0">
                          <a:latin typeface="Arial"/>
                          <a:cs typeface="Arial"/>
                        </a:rPr>
                        <a:t> 2008</a:t>
                      </a:r>
                      <a:endParaRPr lang="en-US" sz="2200" dirty="0">
                        <a:latin typeface="Arial"/>
                        <a:cs typeface="Aria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CCFFCC"/>
                    </a:solidFill>
                  </a:tcPr>
                </a:tc>
                <a:tc>
                  <a:txBody>
                    <a:bodyPr/>
                    <a:lstStyle/>
                    <a:p>
                      <a:pPr algn="r"/>
                      <a:r>
                        <a:rPr lang="en-US" sz="2200" dirty="0" smtClean="0">
                          <a:latin typeface="Arial"/>
                          <a:cs typeface="Arial"/>
                        </a:rPr>
                        <a:t>4,470,828,401</a:t>
                      </a:r>
                      <a:endParaRPr lang="en-US" sz="2200" dirty="0">
                        <a:latin typeface="Arial"/>
                        <a:cs typeface="Arial"/>
                      </a:endParaRPr>
                    </a:p>
                  </a:txBody>
                  <a:tcPr marR="18288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val="10004"/>
                  </a:ext>
                </a:extLst>
              </a:tr>
              <a:tr h="447675">
                <a:tc>
                  <a:txBody>
                    <a:bodyPr/>
                    <a:lstStyle/>
                    <a:p>
                      <a:pPr algn="ctr"/>
                      <a:r>
                        <a:rPr lang="en-US" sz="2200" dirty="0" smtClean="0">
                          <a:latin typeface="Arial"/>
                          <a:cs typeface="Arial"/>
                        </a:rPr>
                        <a:t>July 2008</a:t>
                      </a:r>
                      <a:endParaRPr lang="en-US" sz="2200" dirty="0">
                        <a:latin typeface="Arial"/>
                        <a:cs typeface="Aria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CCFFCC"/>
                    </a:solidFill>
                  </a:tcPr>
                </a:tc>
                <a:tc>
                  <a:txBody>
                    <a:bodyPr/>
                    <a:lstStyle/>
                    <a:p>
                      <a:pPr algn="r"/>
                      <a:r>
                        <a:rPr lang="en-US" sz="2200" dirty="0" smtClean="0">
                          <a:latin typeface="Arial"/>
                          <a:cs typeface="Arial"/>
                        </a:rPr>
                        <a:t>26,421,447,043</a:t>
                      </a:r>
                      <a:endParaRPr lang="en-US" sz="2200" dirty="0">
                        <a:latin typeface="Arial"/>
                        <a:cs typeface="Arial"/>
                      </a:endParaRPr>
                    </a:p>
                  </a:txBody>
                  <a:tcPr marR="18288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val="10005"/>
                  </a:ext>
                </a:extLst>
              </a:tr>
              <a:tr h="447675">
                <a:tc>
                  <a:txBody>
                    <a:bodyPr/>
                    <a:lstStyle/>
                    <a:p>
                      <a:pPr algn="ctr"/>
                      <a:r>
                        <a:rPr lang="en-US" sz="2200" dirty="0" smtClean="0">
                          <a:latin typeface="Arial"/>
                          <a:cs typeface="Arial"/>
                        </a:rPr>
                        <a:t>Feb 2009</a:t>
                      </a:r>
                      <a:endParaRPr lang="en-US" sz="2200" dirty="0">
                        <a:latin typeface="Arial"/>
                        <a:cs typeface="Aria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CCFFCC"/>
                    </a:solidFill>
                  </a:tcPr>
                </a:tc>
                <a:tc>
                  <a:txBody>
                    <a:bodyPr/>
                    <a:lstStyle/>
                    <a:p>
                      <a:pPr algn="r"/>
                      <a:r>
                        <a:rPr lang="en-US" sz="2200" dirty="0" smtClean="0">
                          <a:latin typeface="Arial"/>
                          <a:cs typeface="Arial"/>
                        </a:rPr>
                        <a:t>37,410,030</a:t>
                      </a:r>
                      <a:endParaRPr lang="en-US" sz="2200" dirty="0">
                        <a:latin typeface="Arial"/>
                        <a:cs typeface="Arial"/>
                      </a:endParaRPr>
                    </a:p>
                  </a:txBody>
                  <a:tcPr marR="18288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val="10006"/>
                  </a:ext>
                </a:extLst>
              </a:tr>
              <a:tr h="447675">
                <a:tc>
                  <a:txBody>
                    <a:bodyPr/>
                    <a:lstStyle/>
                    <a:p>
                      <a:pPr algn="ctr"/>
                      <a:r>
                        <a:rPr lang="en-US" sz="2200" dirty="0" smtClean="0">
                          <a:latin typeface="Arial"/>
                          <a:cs typeface="Arial"/>
                        </a:rPr>
                        <a:t>Sept 2009</a:t>
                      </a:r>
                      <a:endParaRPr lang="en-US" sz="2200" dirty="0">
                        <a:latin typeface="Arial"/>
                        <a:cs typeface="Aria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CCFFCC"/>
                    </a:solidFill>
                  </a:tcPr>
                </a:tc>
                <a:tc>
                  <a:txBody>
                    <a:bodyPr/>
                    <a:lstStyle/>
                    <a:p>
                      <a:pPr algn="r"/>
                      <a:r>
                        <a:rPr lang="en-US" sz="2200" dirty="0" smtClean="0">
                          <a:latin typeface="Arial"/>
                          <a:cs typeface="Arial"/>
                        </a:rPr>
                        <a:t>355</a:t>
                      </a:r>
                      <a:endParaRPr lang="en-US" sz="2200" dirty="0">
                        <a:latin typeface="Arial"/>
                        <a:cs typeface="Arial"/>
                      </a:endParaRPr>
                    </a:p>
                  </a:txBody>
                  <a:tcPr marR="18288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04834629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par>
                                <p:cTn id="18" presetID="10" presetClass="entr" presetSubtype="0" fill="hold" nodeType="withEffect">
                                  <p:stCondLst>
                                    <p:cond delay="0"/>
                                  </p:stCondLst>
                                  <p:childTnLst>
                                    <p:set>
                                      <p:cBhvr>
                                        <p:cTn id="19" dur="1" fill="hold">
                                          <p:stCondLst>
                                            <p:cond delay="0"/>
                                          </p:stCondLst>
                                        </p:cTn>
                                        <p:tgtEl>
                                          <p:spTgt spid="113666"/>
                                        </p:tgtEl>
                                        <p:attrNameLst>
                                          <p:attrName>style.visibility</p:attrName>
                                        </p:attrNameLst>
                                      </p:cBhvr>
                                      <p:to>
                                        <p:strVal val="visible"/>
                                      </p:to>
                                    </p:set>
                                    <p:animEffect transition="in" filter="fade">
                                      <p:cBhvr>
                                        <p:cTn id="20" dur="500"/>
                                        <p:tgtEl>
                                          <p:spTgt spid="1136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build="p" bldLvl="5"/>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6" name="Rectangle 2"/>
          <p:cNvSpPr>
            <a:spLocks noGrp="1" noChangeArrowheads="1"/>
          </p:cNvSpPr>
          <p:nvPr>
            <p:ph type="title" idx="4294967295"/>
          </p:nvPr>
        </p:nvSpPr>
        <p:spPr/>
        <p:txBody>
          <a:bodyPr/>
          <a:lstStyle/>
          <a:p>
            <a:pPr eaLnBrk="1" hangingPunct="1"/>
            <a:r>
              <a:rPr lang="en-US" smtClean="0"/>
              <a:t>The Inflation Tax</a:t>
            </a:r>
          </a:p>
        </p:txBody>
      </p:sp>
      <p:sp>
        <p:nvSpPr>
          <p:cNvPr id="38917" name="Rectangle 3"/>
          <p:cNvSpPr>
            <a:spLocks noGrp="1" noChangeArrowheads="1"/>
          </p:cNvSpPr>
          <p:nvPr>
            <p:ph type="body" idx="4294967295"/>
          </p:nvPr>
        </p:nvSpPr>
        <p:spPr>
          <a:xfrm>
            <a:off x="457200" y="1001713"/>
            <a:ext cx="8229600" cy="5362575"/>
          </a:xfrm>
        </p:spPr>
        <p:txBody>
          <a:bodyPr/>
          <a:lstStyle/>
          <a:p>
            <a:pPr eaLnBrk="1" hangingPunct="1"/>
            <a:r>
              <a:rPr lang="en-US" smtClean="0"/>
              <a:t>When tax revenue is inadequate and ability to borrow is limited, govt may print money to pay for its spending.  </a:t>
            </a:r>
          </a:p>
          <a:p>
            <a:pPr eaLnBrk="1" hangingPunct="1"/>
            <a:r>
              <a:rPr lang="en-US" smtClean="0"/>
              <a:t>Almost all hyperinflations start this way.  </a:t>
            </a:r>
          </a:p>
          <a:p>
            <a:pPr eaLnBrk="1" hangingPunct="1"/>
            <a:r>
              <a:rPr lang="en-US" smtClean="0"/>
              <a:t>The revenue from printing money is the </a:t>
            </a:r>
            <a:br>
              <a:rPr lang="en-US" smtClean="0"/>
            </a:br>
            <a:r>
              <a:rPr lang="en-US" b="1" smtClean="0">
                <a:solidFill>
                  <a:srgbClr val="CC0000"/>
                </a:solidFill>
              </a:rPr>
              <a:t>inflation tax</a:t>
            </a:r>
            <a:r>
              <a:rPr lang="en-US" smtClean="0"/>
              <a:t>:  printing money causes inflation, which is like a tax on everyone who holds money.  </a:t>
            </a:r>
          </a:p>
          <a:p>
            <a:pPr eaLnBrk="1" hangingPunct="1"/>
            <a:r>
              <a:rPr lang="en-US" smtClean="0"/>
              <a:t>In the U.S., the inflation tax today accounts for less than 3% of total revenue.  </a:t>
            </a:r>
          </a:p>
        </p:txBody>
      </p:sp>
      <p:sp>
        <p:nvSpPr>
          <p:cNvPr id="38918"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48175737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8917">
                                            <p:txEl>
                                              <p:pRg st="0" end="0"/>
                                            </p:txEl>
                                          </p:spTgt>
                                        </p:tgtEl>
                                        <p:attrNameLst>
                                          <p:attrName>style.visibility</p:attrName>
                                        </p:attrNameLst>
                                      </p:cBhvr>
                                      <p:to>
                                        <p:strVal val="visible"/>
                                      </p:to>
                                    </p:set>
                                    <p:animEffect transition="in" filter="wipe(left)">
                                      <p:cBhvr>
                                        <p:cTn id="7" dur="500"/>
                                        <p:tgtEl>
                                          <p:spTgt spid="3891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8917">
                                            <p:txEl>
                                              <p:pRg st="1" end="1"/>
                                            </p:txEl>
                                          </p:spTgt>
                                        </p:tgtEl>
                                        <p:attrNameLst>
                                          <p:attrName>style.visibility</p:attrName>
                                        </p:attrNameLst>
                                      </p:cBhvr>
                                      <p:to>
                                        <p:strVal val="visible"/>
                                      </p:to>
                                    </p:set>
                                    <p:animEffect transition="in" filter="wipe(left)">
                                      <p:cBhvr>
                                        <p:cTn id="12" dur="500"/>
                                        <p:tgtEl>
                                          <p:spTgt spid="3891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8917">
                                            <p:txEl>
                                              <p:pRg st="2" end="2"/>
                                            </p:txEl>
                                          </p:spTgt>
                                        </p:tgtEl>
                                        <p:attrNameLst>
                                          <p:attrName>style.visibility</p:attrName>
                                        </p:attrNameLst>
                                      </p:cBhvr>
                                      <p:to>
                                        <p:strVal val="visible"/>
                                      </p:to>
                                    </p:set>
                                    <p:animEffect transition="in" filter="wipe(left)">
                                      <p:cBhvr>
                                        <p:cTn id="17" dur="500"/>
                                        <p:tgtEl>
                                          <p:spTgt spid="3891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8917">
                                            <p:txEl>
                                              <p:pRg st="3" end="3"/>
                                            </p:txEl>
                                          </p:spTgt>
                                        </p:tgtEl>
                                        <p:attrNameLst>
                                          <p:attrName>style.visibility</p:attrName>
                                        </p:attrNameLst>
                                      </p:cBhvr>
                                      <p:to>
                                        <p:strVal val="visible"/>
                                      </p:to>
                                    </p:set>
                                    <p:animEffect transition="in" filter="wipe(left)">
                                      <p:cBhvr>
                                        <p:cTn id="22" dur="500"/>
                                        <p:tgtEl>
                                          <p:spTgt spid="3891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7" grpId="0" build="p" bldLvl="4"/>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40" name="Rectangle 2"/>
          <p:cNvSpPr>
            <a:spLocks noGrp="1" noChangeArrowheads="1"/>
          </p:cNvSpPr>
          <p:nvPr>
            <p:ph type="title" idx="4294967295"/>
          </p:nvPr>
        </p:nvSpPr>
        <p:spPr>
          <a:xfrm>
            <a:off x="457200" y="241300"/>
            <a:ext cx="8229600" cy="649288"/>
          </a:xfrm>
        </p:spPr>
        <p:txBody>
          <a:bodyPr/>
          <a:lstStyle/>
          <a:p>
            <a:pPr eaLnBrk="1" hangingPunct="1"/>
            <a:r>
              <a:rPr lang="en-US" smtClean="0"/>
              <a:t>The Fisher Effect</a:t>
            </a:r>
          </a:p>
        </p:txBody>
      </p:sp>
      <p:sp>
        <p:nvSpPr>
          <p:cNvPr id="39941" name="Rectangle 3"/>
          <p:cNvSpPr>
            <a:spLocks noGrp="1" noChangeArrowheads="1"/>
          </p:cNvSpPr>
          <p:nvPr>
            <p:ph type="body" idx="4294967295"/>
          </p:nvPr>
        </p:nvSpPr>
        <p:spPr>
          <a:xfrm>
            <a:off x="457200" y="966788"/>
            <a:ext cx="8229600" cy="573087"/>
          </a:xfrm>
        </p:spPr>
        <p:txBody>
          <a:bodyPr/>
          <a:lstStyle/>
          <a:p>
            <a:pPr eaLnBrk="1" hangingPunct="1"/>
            <a:r>
              <a:rPr lang="en-US" sz="2700" dirty="0" smtClean="0"/>
              <a:t>Rearrange the definition of the real interest rate:</a:t>
            </a:r>
          </a:p>
        </p:txBody>
      </p:sp>
      <p:sp>
        <p:nvSpPr>
          <p:cNvPr id="123908" name="Rectangle 4"/>
          <p:cNvSpPr>
            <a:spLocks noChangeArrowheads="1"/>
          </p:cNvSpPr>
          <p:nvPr/>
        </p:nvSpPr>
        <p:spPr bwMode="auto">
          <a:xfrm>
            <a:off x="457200" y="2892425"/>
            <a:ext cx="8229600" cy="284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105000"/>
              </a:lnSpc>
              <a:spcBef>
                <a:spcPct val="45000"/>
              </a:spcBef>
              <a:buClr>
                <a:srgbClr val="A3C167"/>
              </a:buClr>
              <a:buSzPct val="100000"/>
              <a:buFont typeface="Wingdings" pitchFamily="2" charset="2"/>
              <a:buChar char="§"/>
            </a:pPr>
            <a:r>
              <a:rPr lang="en-US" sz="2700" dirty="0">
                <a:latin typeface="Arial"/>
                <a:cs typeface="Arial"/>
              </a:rPr>
              <a:t>The real interest rate is determined by saving &amp; investment in the </a:t>
            </a:r>
            <a:r>
              <a:rPr lang="en-US" sz="2700" dirty="0" err="1">
                <a:latin typeface="Arial"/>
                <a:cs typeface="Arial"/>
              </a:rPr>
              <a:t>loanable</a:t>
            </a:r>
            <a:r>
              <a:rPr lang="en-US" sz="2700" dirty="0">
                <a:latin typeface="Arial"/>
                <a:cs typeface="Arial"/>
              </a:rPr>
              <a:t> funds market. </a:t>
            </a:r>
          </a:p>
          <a:p>
            <a:pPr marL="342900" indent="-342900">
              <a:lnSpc>
                <a:spcPct val="105000"/>
              </a:lnSpc>
              <a:spcBef>
                <a:spcPct val="45000"/>
              </a:spcBef>
              <a:buClr>
                <a:srgbClr val="A3C167"/>
              </a:buClr>
              <a:buSzPct val="100000"/>
              <a:buFont typeface="Wingdings" pitchFamily="2" charset="2"/>
              <a:buChar char="§"/>
            </a:pPr>
            <a:r>
              <a:rPr lang="en-US" sz="2700" dirty="0">
                <a:latin typeface="Arial"/>
                <a:cs typeface="Arial"/>
              </a:rPr>
              <a:t>Money supply growth determines inflation rate. </a:t>
            </a:r>
          </a:p>
          <a:p>
            <a:pPr marL="342900" indent="-342900">
              <a:lnSpc>
                <a:spcPct val="105000"/>
              </a:lnSpc>
              <a:spcBef>
                <a:spcPct val="45000"/>
              </a:spcBef>
              <a:buClr>
                <a:srgbClr val="A3C167"/>
              </a:buClr>
              <a:buSzPct val="100000"/>
              <a:buFont typeface="Wingdings" pitchFamily="2" charset="2"/>
              <a:buChar char="§"/>
            </a:pPr>
            <a:r>
              <a:rPr lang="en-US" sz="2700" dirty="0">
                <a:latin typeface="Arial"/>
                <a:cs typeface="Arial"/>
              </a:rPr>
              <a:t>So, this equation shows how the nominal interest rate is determined.  </a:t>
            </a:r>
          </a:p>
        </p:txBody>
      </p:sp>
      <p:grpSp>
        <p:nvGrpSpPr>
          <p:cNvPr id="2" name="Group 17"/>
          <p:cNvGrpSpPr>
            <a:grpSpLocks/>
          </p:cNvGrpSpPr>
          <p:nvPr/>
        </p:nvGrpSpPr>
        <p:grpSpPr bwMode="auto">
          <a:xfrm>
            <a:off x="1185863" y="1608138"/>
            <a:ext cx="6632575" cy="1019175"/>
            <a:chOff x="747" y="950"/>
            <a:chExt cx="4178" cy="642"/>
          </a:xfrm>
        </p:grpSpPr>
        <p:sp>
          <p:nvSpPr>
            <p:cNvPr id="39945" name="Rectangle 16"/>
            <p:cNvSpPr>
              <a:spLocks noChangeArrowheads="1"/>
            </p:cNvSpPr>
            <p:nvPr/>
          </p:nvSpPr>
          <p:spPr bwMode="auto">
            <a:xfrm>
              <a:off x="747" y="950"/>
              <a:ext cx="4178" cy="642"/>
            </a:xfrm>
            <a:prstGeom prst="rect">
              <a:avLst/>
            </a:prstGeom>
            <a:solidFill>
              <a:srgbClr val="FFFFCC"/>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b="1">
                <a:cs typeface="Arial" charset="0"/>
              </a:endParaRPr>
            </a:p>
          </p:txBody>
        </p:sp>
        <p:grpSp>
          <p:nvGrpSpPr>
            <p:cNvPr id="39946" name="Group 15"/>
            <p:cNvGrpSpPr>
              <a:grpSpLocks/>
            </p:cNvGrpSpPr>
            <p:nvPr/>
          </p:nvGrpSpPr>
          <p:grpSpPr bwMode="auto">
            <a:xfrm>
              <a:off x="786" y="996"/>
              <a:ext cx="4069" cy="525"/>
              <a:chOff x="688" y="912"/>
              <a:chExt cx="4069" cy="525"/>
            </a:xfrm>
          </p:grpSpPr>
          <p:sp>
            <p:nvSpPr>
              <p:cNvPr id="39947" name="Text Box 5"/>
              <p:cNvSpPr txBox="1">
                <a:spLocks noChangeArrowheads="1"/>
              </p:cNvSpPr>
              <p:nvPr/>
            </p:nvSpPr>
            <p:spPr bwMode="auto">
              <a:xfrm>
                <a:off x="3499" y="912"/>
                <a:ext cx="1258" cy="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90000"/>
                  </a:lnSpc>
                </a:pPr>
                <a:r>
                  <a:rPr lang="en-US" sz="2700">
                    <a:cs typeface="Arial" charset="0"/>
                  </a:rPr>
                  <a:t>Real interest rate</a:t>
                </a:r>
              </a:p>
            </p:txBody>
          </p:sp>
          <p:sp>
            <p:nvSpPr>
              <p:cNvPr id="39948" name="Text Box 6"/>
              <p:cNvSpPr txBox="1">
                <a:spLocks noChangeArrowheads="1"/>
              </p:cNvSpPr>
              <p:nvPr/>
            </p:nvSpPr>
            <p:spPr bwMode="auto">
              <a:xfrm>
                <a:off x="688" y="912"/>
                <a:ext cx="1295" cy="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90000"/>
                  </a:lnSpc>
                </a:pPr>
                <a:r>
                  <a:rPr lang="en-US" sz="2700">
                    <a:cs typeface="Arial" charset="0"/>
                  </a:rPr>
                  <a:t>Nominal interest rate</a:t>
                </a:r>
              </a:p>
            </p:txBody>
          </p:sp>
          <p:sp>
            <p:nvSpPr>
              <p:cNvPr id="39949" name="Text Box 7"/>
              <p:cNvSpPr txBox="1">
                <a:spLocks noChangeArrowheads="1"/>
              </p:cNvSpPr>
              <p:nvPr/>
            </p:nvSpPr>
            <p:spPr bwMode="auto">
              <a:xfrm>
                <a:off x="2272" y="913"/>
                <a:ext cx="909" cy="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90000"/>
                  </a:lnSpc>
                </a:pPr>
                <a:r>
                  <a:rPr lang="en-US" sz="2700">
                    <a:cs typeface="Arial" charset="0"/>
                  </a:rPr>
                  <a:t>Inflation rate</a:t>
                </a:r>
              </a:p>
            </p:txBody>
          </p:sp>
          <p:sp>
            <p:nvSpPr>
              <p:cNvPr id="39950" name="Text Box 8"/>
              <p:cNvSpPr txBox="1">
                <a:spLocks noChangeArrowheads="1"/>
              </p:cNvSpPr>
              <p:nvPr/>
            </p:nvSpPr>
            <p:spPr bwMode="auto">
              <a:xfrm>
                <a:off x="3206" y="1027"/>
                <a:ext cx="256"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90000"/>
                  </a:lnSpc>
                </a:pPr>
                <a:r>
                  <a:rPr lang="en-US" sz="2700" dirty="0">
                    <a:cs typeface="Arial" charset="0"/>
                  </a:rPr>
                  <a:t>+</a:t>
                </a:r>
              </a:p>
            </p:txBody>
          </p:sp>
          <p:sp>
            <p:nvSpPr>
              <p:cNvPr id="39951" name="Text Box 9"/>
              <p:cNvSpPr txBox="1">
                <a:spLocks noChangeArrowheads="1"/>
              </p:cNvSpPr>
              <p:nvPr/>
            </p:nvSpPr>
            <p:spPr bwMode="auto">
              <a:xfrm>
                <a:off x="1941" y="1030"/>
                <a:ext cx="344"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90000"/>
                  </a:lnSpc>
                </a:pPr>
                <a:r>
                  <a:rPr lang="en-US" sz="2700">
                    <a:cs typeface="Arial" charset="0"/>
                  </a:rPr>
                  <a:t>=</a:t>
                </a:r>
              </a:p>
            </p:txBody>
          </p:sp>
        </p:grpSp>
      </p:grpSp>
      <p:sp>
        <p:nvSpPr>
          <p:cNvPr id="39944"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136418257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9941">
                                            <p:txEl>
                                              <p:pRg st="0" end="0"/>
                                            </p:txEl>
                                          </p:spTgt>
                                        </p:tgtEl>
                                        <p:attrNameLst>
                                          <p:attrName>style.visibility</p:attrName>
                                        </p:attrNameLst>
                                      </p:cBhvr>
                                      <p:to>
                                        <p:strVal val="visible"/>
                                      </p:to>
                                    </p:set>
                                    <p:animEffect transition="in" filter="wipe(left)">
                                      <p:cBhvr>
                                        <p:cTn id="7" dur="500"/>
                                        <p:tgtEl>
                                          <p:spTgt spid="3994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3908">
                                            <p:txEl>
                                              <p:pRg st="0" end="0"/>
                                            </p:txEl>
                                          </p:spTgt>
                                        </p:tgtEl>
                                        <p:attrNameLst>
                                          <p:attrName>style.visibility</p:attrName>
                                        </p:attrNameLst>
                                      </p:cBhvr>
                                      <p:to>
                                        <p:strVal val="visible"/>
                                      </p:to>
                                    </p:set>
                                    <p:animEffect transition="in" filter="wipe(left)">
                                      <p:cBhvr>
                                        <p:cTn id="17" dur="500"/>
                                        <p:tgtEl>
                                          <p:spTgt spid="123908">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3908">
                                            <p:txEl>
                                              <p:pRg st="1" end="1"/>
                                            </p:txEl>
                                          </p:spTgt>
                                        </p:tgtEl>
                                        <p:attrNameLst>
                                          <p:attrName>style.visibility</p:attrName>
                                        </p:attrNameLst>
                                      </p:cBhvr>
                                      <p:to>
                                        <p:strVal val="visible"/>
                                      </p:to>
                                    </p:set>
                                    <p:animEffect transition="in" filter="wipe(left)">
                                      <p:cBhvr>
                                        <p:cTn id="22" dur="500"/>
                                        <p:tgtEl>
                                          <p:spTgt spid="123908">
                                            <p:txEl>
                                              <p:pRg st="1" end="1"/>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23908">
                                            <p:txEl>
                                              <p:pRg st="2" end="2"/>
                                            </p:txEl>
                                          </p:spTgt>
                                        </p:tgtEl>
                                        <p:attrNameLst>
                                          <p:attrName>style.visibility</p:attrName>
                                        </p:attrNameLst>
                                      </p:cBhvr>
                                      <p:to>
                                        <p:strVal val="visible"/>
                                      </p:to>
                                    </p:set>
                                    <p:animEffect transition="in" filter="wipe(left)">
                                      <p:cBhvr>
                                        <p:cTn id="27" dur="500"/>
                                        <p:tgtEl>
                                          <p:spTgt spid="12390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1" grpId="0" build="p" bldLvl="4"/>
      <p:bldP spid="123908"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2"/>
          <p:cNvSpPr>
            <a:spLocks noGrp="1" noChangeArrowheads="1"/>
          </p:cNvSpPr>
          <p:nvPr>
            <p:ph type="title" idx="4294967295"/>
          </p:nvPr>
        </p:nvSpPr>
        <p:spPr>
          <a:xfrm>
            <a:off x="457200" y="241300"/>
            <a:ext cx="8229600" cy="649288"/>
          </a:xfrm>
        </p:spPr>
        <p:txBody>
          <a:bodyPr/>
          <a:lstStyle/>
          <a:p>
            <a:pPr eaLnBrk="1" hangingPunct="1"/>
            <a:r>
              <a:rPr lang="en-US" smtClean="0"/>
              <a:t>The Fisher Effect</a:t>
            </a:r>
          </a:p>
        </p:txBody>
      </p:sp>
      <p:sp>
        <p:nvSpPr>
          <p:cNvPr id="124932" name="Rectangle 4"/>
          <p:cNvSpPr>
            <a:spLocks noChangeArrowheads="1"/>
          </p:cNvSpPr>
          <p:nvPr/>
        </p:nvSpPr>
        <p:spPr bwMode="auto">
          <a:xfrm>
            <a:off x="457200" y="2306638"/>
            <a:ext cx="8229600" cy="382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105000"/>
              </a:lnSpc>
              <a:spcBef>
                <a:spcPct val="45000"/>
              </a:spcBef>
              <a:buClr>
                <a:srgbClr val="A3C167"/>
              </a:buClr>
              <a:buSzPct val="100000"/>
              <a:buFont typeface="Wingdings" pitchFamily="2" charset="2"/>
              <a:buChar char="§"/>
            </a:pPr>
            <a:r>
              <a:rPr lang="en-US" sz="2700" dirty="0">
                <a:latin typeface="Arial"/>
                <a:cs typeface="Arial"/>
              </a:rPr>
              <a:t>In the long run, money is </a:t>
            </a:r>
            <a:r>
              <a:rPr lang="en-US" sz="2700" dirty="0" smtClean="0">
                <a:latin typeface="Arial"/>
                <a:cs typeface="Arial"/>
              </a:rPr>
              <a:t>neutral: </a:t>
            </a:r>
            <a:r>
              <a:rPr lang="en-US" sz="2700" dirty="0">
                <a:latin typeface="Arial"/>
                <a:cs typeface="Arial"/>
              </a:rPr>
              <a:t/>
            </a:r>
            <a:br>
              <a:rPr lang="en-US" sz="2700" dirty="0">
                <a:latin typeface="Arial"/>
                <a:cs typeface="Arial"/>
              </a:rPr>
            </a:br>
            <a:r>
              <a:rPr lang="en-US" sz="2700" dirty="0" smtClean="0">
                <a:latin typeface="Arial"/>
                <a:cs typeface="Arial"/>
              </a:rPr>
              <a:t>a </a:t>
            </a:r>
            <a:r>
              <a:rPr lang="en-US" sz="2700" dirty="0">
                <a:latin typeface="Arial"/>
                <a:cs typeface="Arial"/>
              </a:rPr>
              <a:t>change in the money growth rate affects </a:t>
            </a:r>
            <a:br>
              <a:rPr lang="en-US" sz="2700" dirty="0">
                <a:latin typeface="Arial"/>
                <a:cs typeface="Arial"/>
              </a:rPr>
            </a:br>
            <a:r>
              <a:rPr lang="en-US" sz="2700" dirty="0">
                <a:latin typeface="Arial"/>
                <a:cs typeface="Arial"/>
              </a:rPr>
              <a:t>the inflation rate but not the real interest rate.  </a:t>
            </a:r>
          </a:p>
          <a:p>
            <a:pPr marL="342900" indent="-342900">
              <a:lnSpc>
                <a:spcPct val="105000"/>
              </a:lnSpc>
              <a:spcBef>
                <a:spcPct val="45000"/>
              </a:spcBef>
              <a:buClr>
                <a:srgbClr val="A3C167"/>
              </a:buClr>
              <a:buSzPct val="100000"/>
              <a:buFont typeface="Wingdings" pitchFamily="2" charset="2"/>
              <a:buChar char="§"/>
            </a:pPr>
            <a:r>
              <a:rPr lang="en-US" sz="2700" dirty="0">
                <a:latin typeface="Arial"/>
                <a:cs typeface="Arial"/>
              </a:rPr>
              <a:t>So, the nominal interest rate adjusts one-for-one with changes in the inflation rate. </a:t>
            </a:r>
          </a:p>
          <a:p>
            <a:pPr marL="342900" indent="-342900">
              <a:lnSpc>
                <a:spcPct val="105000"/>
              </a:lnSpc>
              <a:spcBef>
                <a:spcPct val="45000"/>
              </a:spcBef>
              <a:buClr>
                <a:srgbClr val="A3C167"/>
              </a:buClr>
              <a:buSzPct val="100000"/>
              <a:buFont typeface="Wingdings" pitchFamily="2" charset="2"/>
              <a:buChar char="§"/>
            </a:pPr>
            <a:r>
              <a:rPr lang="en-US" sz="2700" dirty="0">
                <a:latin typeface="Arial"/>
                <a:cs typeface="Arial"/>
              </a:rPr>
              <a:t>This relationship is called the </a:t>
            </a:r>
            <a:r>
              <a:rPr lang="en-US" sz="2700" b="1" dirty="0">
                <a:solidFill>
                  <a:srgbClr val="CC0000"/>
                </a:solidFill>
                <a:latin typeface="Arial"/>
                <a:cs typeface="Arial"/>
              </a:rPr>
              <a:t>Fisher effect</a:t>
            </a:r>
            <a:r>
              <a:rPr lang="en-US" sz="2700" dirty="0">
                <a:latin typeface="Arial"/>
                <a:cs typeface="Arial"/>
              </a:rPr>
              <a:t> </a:t>
            </a:r>
            <a:br>
              <a:rPr lang="en-US" sz="2700" dirty="0">
                <a:latin typeface="Arial"/>
                <a:cs typeface="Arial"/>
              </a:rPr>
            </a:br>
            <a:r>
              <a:rPr lang="en-US" sz="2700" dirty="0">
                <a:latin typeface="Arial"/>
                <a:cs typeface="Arial"/>
              </a:rPr>
              <a:t>after Irving Fisher, who studied it.  </a:t>
            </a:r>
          </a:p>
        </p:txBody>
      </p:sp>
      <p:grpSp>
        <p:nvGrpSpPr>
          <p:cNvPr id="40966" name="Group 12"/>
          <p:cNvGrpSpPr>
            <a:grpSpLocks/>
          </p:cNvGrpSpPr>
          <p:nvPr/>
        </p:nvGrpSpPr>
        <p:grpSpPr bwMode="auto">
          <a:xfrm>
            <a:off x="1230313" y="1030288"/>
            <a:ext cx="6632575" cy="1019175"/>
            <a:chOff x="747" y="950"/>
            <a:chExt cx="4178" cy="642"/>
          </a:xfrm>
        </p:grpSpPr>
        <p:sp>
          <p:nvSpPr>
            <p:cNvPr id="40968" name="Rectangle 13"/>
            <p:cNvSpPr>
              <a:spLocks noChangeArrowheads="1"/>
            </p:cNvSpPr>
            <p:nvPr/>
          </p:nvSpPr>
          <p:spPr bwMode="auto">
            <a:xfrm>
              <a:off x="747" y="950"/>
              <a:ext cx="4178" cy="642"/>
            </a:xfrm>
            <a:prstGeom prst="rect">
              <a:avLst/>
            </a:prstGeom>
            <a:solidFill>
              <a:srgbClr val="FFFFCC"/>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b="1">
                <a:cs typeface="Arial" charset="0"/>
              </a:endParaRPr>
            </a:p>
          </p:txBody>
        </p:sp>
        <p:grpSp>
          <p:nvGrpSpPr>
            <p:cNvPr id="40969" name="Group 14"/>
            <p:cNvGrpSpPr>
              <a:grpSpLocks/>
            </p:cNvGrpSpPr>
            <p:nvPr/>
          </p:nvGrpSpPr>
          <p:grpSpPr bwMode="auto">
            <a:xfrm>
              <a:off x="786" y="996"/>
              <a:ext cx="4069" cy="525"/>
              <a:chOff x="688" y="912"/>
              <a:chExt cx="4069" cy="525"/>
            </a:xfrm>
          </p:grpSpPr>
          <p:sp>
            <p:nvSpPr>
              <p:cNvPr id="40970" name="Text Box 15"/>
              <p:cNvSpPr txBox="1">
                <a:spLocks noChangeArrowheads="1"/>
              </p:cNvSpPr>
              <p:nvPr/>
            </p:nvSpPr>
            <p:spPr bwMode="auto">
              <a:xfrm>
                <a:off x="3499" y="912"/>
                <a:ext cx="1258" cy="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90000"/>
                  </a:lnSpc>
                </a:pPr>
                <a:r>
                  <a:rPr lang="en-US" sz="2700">
                    <a:cs typeface="Arial" charset="0"/>
                  </a:rPr>
                  <a:t>Real interest rate</a:t>
                </a:r>
              </a:p>
            </p:txBody>
          </p:sp>
          <p:sp>
            <p:nvSpPr>
              <p:cNvPr id="40971" name="Text Box 16"/>
              <p:cNvSpPr txBox="1">
                <a:spLocks noChangeArrowheads="1"/>
              </p:cNvSpPr>
              <p:nvPr/>
            </p:nvSpPr>
            <p:spPr bwMode="auto">
              <a:xfrm>
                <a:off x="688" y="912"/>
                <a:ext cx="1295" cy="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90000"/>
                  </a:lnSpc>
                </a:pPr>
                <a:r>
                  <a:rPr lang="en-US" sz="2700">
                    <a:cs typeface="Arial" charset="0"/>
                  </a:rPr>
                  <a:t>Nominal interest rate</a:t>
                </a:r>
              </a:p>
            </p:txBody>
          </p:sp>
          <p:sp>
            <p:nvSpPr>
              <p:cNvPr id="40972" name="Text Box 17"/>
              <p:cNvSpPr txBox="1">
                <a:spLocks noChangeArrowheads="1"/>
              </p:cNvSpPr>
              <p:nvPr/>
            </p:nvSpPr>
            <p:spPr bwMode="auto">
              <a:xfrm>
                <a:off x="2272" y="913"/>
                <a:ext cx="909" cy="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90000"/>
                  </a:lnSpc>
                </a:pPr>
                <a:r>
                  <a:rPr lang="en-US" sz="2700">
                    <a:cs typeface="Arial" charset="0"/>
                  </a:rPr>
                  <a:t>Inflation rate</a:t>
                </a:r>
              </a:p>
            </p:txBody>
          </p:sp>
          <p:sp>
            <p:nvSpPr>
              <p:cNvPr id="40973" name="Text Box 18"/>
              <p:cNvSpPr txBox="1">
                <a:spLocks noChangeArrowheads="1"/>
              </p:cNvSpPr>
              <p:nvPr/>
            </p:nvSpPr>
            <p:spPr bwMode="auto">
              <a:xfrm>
                <a:off x="3206" y="1027"/>
                <a:ext cx="256"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90000"/>
                  </a:lnSpc>
                </a:pPr>
                <a:r>
                  <a:rPr lang="en-US" sz="2700">
                    <a:cs typeface="Arial" charset="0"/>
                  </a:rPr>
                  <a:t>+</a:t>
                </a:r>
              </a:p>
            </p:txBody>
          </p:sp>
          <p:sp>
            <p:nvSpPr>
              <p:cNvPr id="40974" name="Text Box 19"/>
              <p:cNvSpPr txBox="1">
                <a:spLocks noChangeArrowheads="1"/>
              </p:cNvSpPr>
              <p:nvPr/>
            </p:nvSpPr>
            <p:spPr bwMode="auto">
              <a:xfrm>
                <a:off x="1941" y="1030"/>
                <a:ext cx="344"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90000"/>
                  </a:lnSpc>
                </a:pPr>
                <a:r>
                  <a:rPr lang="en-US" sz="2700">
                    <a:cs typeface="Arial" charset="0"/>
                  </a:rPr>
                  <a:t>=</a:t>
                </a:r>
              </a:p>
            </p:txBody>
          </p:sp>
        </p:grpSp>
      </p:grpSp>
      <p:sp>
        <p:nvSpPr>
          <p:cNvPr id="40967"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340418593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4932">
                                            <p:txEl>
                                              <p:pRg st="0" end="0"/>
                                            </p:txEl>
                                          </p:spTgt>
                                        </p:tgtEl>
                                        <p:attrNameLst>
                                          <p:attrName>style.visibility</p:attrName>
                                        </p:attrNameLst>
                                      </p:cBhvr>
                                      <p:to>
                                        <p:strVal val="visible"/>
                                      </p:to>
                                    </p:set>
                                    <p:animEffect transition="in" filter="wipe(left)">
                                      <p:cBhvr>
                                        <p:cTn id="7" dur="500"/>
                                        <p:tgtEl>
                                          <p:spTgt spid="12493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4932">
                                            <p:txEl>
                                              <p:pRg st="1" end="1"/>
                                            </p:txEl>
                                          </p:spTgt>
                                        </p:tgtEl>
                                        <p:attrNameLst>
                                          <p:attrName>style.visibility</p:attrName>
                                        </p:attrNameLst>
                                      </p:cBhvr>
                                      <p:to>
                                        <p:strVal val="visible"/>
                                      </p:to>
                                    </p:set>
                                    <p:animEffect transition="in" filter="wipe(left)">
                                      <p:cBhvr>
                                        <p:cTn id="12" dur="500"/>
                                        <p:tgtEl>
                                          <p:spTgt spid="12493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4932">
                                            <p:txEl>
                                              <p:pRg st="2" end="2"/>
                                            </p:txEl>
                                          </p:spTgt>
                                        </p:tgtEl>
                                        <p:attrNameLst>
                                          <p:attrName>style.visibility</p:attrName>
                                        </p:attrNameLst>
                                      </p:cBhvr>
                                      <p:to>
                                        <p:strVal val="visible"/>
                                      </p:to>
                                    </p:set>
                                    <p:animEffect transition="in" filter="wipe(left)">
                                      <p:cBhvr>
                                        <p:cTn id="17" dur="500"/>
                                        <p:tgtEl>
                                          <p:spTgt spid="12493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2" grpId="0" build="p"/>
    </p:bldLst>
  </p:timing>
</p:sld>
</file>

<file path=ppt/slides/slide37.xml><?xml version="1.0" encoding="utf-8"?>
<p:sld xmlns:a="http://schemas.openxmlformats.org/drawingml/2006/main" xmlns:r="http://schemas.openxmlformats.org/officeDocument/2006/relationships" xmlns:p="http://schemas.openxmlformats.org/presentationml/2006/main" showMasterSp="0">
  <p:cSld>
    <p:bg>
      <p:bgPr>
        <a:solidFill>
          <a:srgbClr val="CCFFCC"/>
        </a:solidFill>
        <a:effectLst/>
      </p:bgPr>
    </p:bg>
    <p:spTree>
      <p:nvGrpSpPr>
        <p:cNvPr id="1" name=""/>
        <p:cNvGrpSpPr/>
        <p:nvPr/>
      </p:nvGrpSpPr>
      <p:grpSpPr>
        <a:xfrm>
          <a:off x="0" y="0"/>
          <a:ext cx="0" cy="0"/>
          <a:chOff x="0" y="0"/>
          <a:chExt cx="0" cy="0"/>
        </a:xfrm>
      </p:grpSpPr>
      <p:graphicFrame>
        <p:nvGraphicFramePr>
          <p:cNvPr id="11" name="Chart 10"/>
          <p:cNvGraphicFramePr>
            <a:graphicFrameLocks noGrp="1"/>
          </p:cNvGraphicFramePr>
          <p:nvPr>
            <p:extLst>
              <p:ext uri="{D42A27DB-BD31-4B8C-83A1-F6EECF244321}">
                <p14:modId xmlns:p14="http://schemas.microsoft.com/office/powerpoint/2010/main" val="3866201550"/>
              </p:ext>
            </p:extLst>
          </p:nvPr>
        </p:nvGraphicFramePr>
        <p:xfrm>
          <a:off x="237744" y="530352"/>
          <a:ext cx="8741664" cy="6172200"/>
        </p:xfrm>
        <a:graphic>
          <a:graphicData uri="http://schemas.openxmlformats.org/drawingml/2006/chart">
            <c:chart xmlns:c="http://schemas.openxmlformats.org/drawingml/2006/chart" xmlns:r="http://schemas.openxmlformats.org/officeDocument/2006/relationships" r:id="rId3"/>
          </a:graphicData>
        </a:graphic>
      </p:graphicFrame>
      <p:sp>
        <p:nvSpPr>
          <p:cNvPr id="41987" name="Rectangle 4"/>
          <p:cNvSpPr>
            <a:spLocks noGrp="1" noChangeArrowheads="1"/>
          </p:cNvSpPr>
          <p:nvPr>
            <p:ph type="title" idx="4294967295"/>
          </p:nvPr>
        </p:nvSpPr>
        <p:spPr>
          <a:xfrm>
            <a:off x="0" y="63500"/>
            <a:ext cx="9144000" cy="649288"/>
          </a:xfrm>
        </p:spPr>
        <p:txBody>
          <a:bodyPr>
            <a:normAutofit/>
          </a:bodyPr>
          <a:lstStyle/>
          <a:p>
            <a:pPr algn="ctr"/>
            <a:r>
              <a:rPr lang="en-US" sz="3000" dirty="0" smtClean="0"/>
              <a:t>U.S. Nominal Interest &amp; Inflation Rates,</a:t>
            </a:r>
            <a:r>
              <a:rPr lang="en-US" sz="2700" dirty="0" smtClean="0"/>
              <a:t> 1960–2013</a:t>
            </a:r>
          </a:p>
        </p:txBody>
      </p:sp>
      <p:sp>
        <p:nvSpPr>
          <p:cNvPr id="125958" name="Text Box 6"/>
          <p:cNvSpPr txBox="1">
            <a:spLocks noChangeArrowheads="1"/>
          </p:cNvSpPr>
          <p:nvPr/>
        </p:nvSpPr>
        <p:spPr bwMode="auto">
          <a:xfrm>
            <a:off x="4748151" y="789358"/>
            <a:ext cx="3898900" cy="1201738"/>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a:spAutoFit/>
          </a:bodyPr>
          <a:lstStyle/>
          <a:p>
            <a:pPr>
              <a:spcBef>
                <a:spcPct val="50000"/>
              </a:spcBef>
              <a:defRPr/>
            </a:pPr>
            <a:r>
              <a:rPr lang="en-US" sz="2400" dirty="0">
                <a:solidFill>
                  <a:srgbClr val="000000"/>
                </a:solidFill>
                <a:latin typeface="Arial"/>
                <a:cs typeface="Arial"/>
              </a:rPr>
              <a:t>The close relation between these variables is evidence for the Fisher effect.</a:t>
            </a:r>
          </a:p>
        </p:txBody>
      </p:sp>
      <p:sp>
        <p:nvSpPr>
          <p:cNvPr id="41989" name="FlagCount" hidden="1">
            <a:hlinkClick r:id="rId4" action="ppaction://hlinkfile"/>
          </p:cNvPr>
          <p:cNvSpPr>
            <a:spLocks noChangeArrowheads="1"/>
          </p:cNvSpPr>
          <p:nvPr/>
        </p:nvSpPr>
        <p:spPr bwMode="auto">
          <a:xfrm>
            <a:off x="8255000" y="276225"/>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solidFill>
                  <a:srgbClr val="000000"/>
                </a:solidFill>
                <a:latin typeface="Tahoma" pitchFamily="34" charset="0"/>
                <a:cs typeface="Arial" charset="0"/>
              </a:rPr>
              <a:t>0</a:t>
            </a:r>
          </a:p>
        </p:txBody>
      </p:sp>
      <p:sp>
        <p:nvSpPr>
          <p:cNvPr id="8" name="Text Box 4"/>
          <p:cNvSpPr txBox="1">
            <a:spLocks noChangeArrowheads="1"/>
          </p:cNvSpPr>
          <p:nvPr/>
        </p:nvSpPr>
        <p:spPr bwMode="auto">
          <a:xfrm>
            <a:off x="2809671" y="4864221"/>
            <a:ext cx="20685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i="1" dirty="0">
                <a:solidFill>
                  <a:srgbClr val="000000"/>
                </a:solidFill>
                <a:cs typeface="Arial" charset="0"/>
              </a:rPr>
              <a:t>Inflation rate</a:t>
            </a:r>
          </a:p>
        </p:txBody>
      </p:sp>
      <p:sp>
        <p:nvSpPr>
          <p:cNvPr id="9" name="Text Box 5"/>
          <p:cNvSpPr txBox="1">
            <a:spLocks noChangeArrowheads="1"/>
          </p:cNvSpPr>
          <p:nvPr/>
        </p:nvSpPr>
        <p:spPr bwMode="auto">
          <a:xfrm>
            <a:off x="5109306" y="2619523"/>
            <a:ext cx="1881188"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400" i="1" dirty="0">
                <a:solidFill>
                  <a:srgbClr val="000000"/>
                </a:solidFill>
                <a:cs typeface="Arial" charset="0"/>
              </a:rPr>
              <a:t>Nominal interest rate</a:t>
            </a:r>
          </a:p>
        </p:txBody>
      </p:sp>
    </p:spTree>
    <p:extLst>
      <p:ext uri="{BB962C8B-B14F-4D97-AF65-F5344CB8AC3E}">
        <p14:creationId xmlns:p14="http://schemas.microsoft.com/office/powerpoint/2010/main" val="1239925501"/>
      </p:ext>
    </p:extLst>
  </p:cSld>
  <p:clrMapOvr>
    <a:masterClrMapping/>
  </p:clrMapOvr>
  <p:transition>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2"/>
          <p:cNvSpPr>
            <a:spLocks noGrp="1" noChangeArrowheads="1"/>
          </p:cNvSpPr>
          <p:nvPr>
            <p:ph type="title"/>
          </p:nvPr>
        </p:nvSpPr>
        <p:spPr/>
        <p:txBody>
          <a:bodyPr/>
          <a:lstStyle/>
          <a:p>
            <a:pPr eaLnBrk="1" hangingPunct="1"/>
            <a:r>
              <a:rPr lang="en-US" smtClean="0"/>
              <a:t>The Fisher Effect &amp; the Inflation Tax</a:t>
            </a:r>
          </a:p>
        </p:txBody>
      </p:sp>
      <p:sp>
        <p:nvSpPr>
          <p:cNvPr id="162819" name="Rectangle 3"/>
          <p:cNvSpPr>
            <a:spLocks noChangeArrowheads="1"/>
          </p:cNvSpPr>
          <p:nvPr/>
        </p:nvSpPr>
        <p:spPr bwMode="auto">
          <a:xfrm>
            <a:off x="457200" y="2289175"/>
            <a:ext cx="8229600" cy="403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105000"/>
              </a:lnSpc>
              <a:spcBef>
                <a:spcPct val="45000"/>
              </a:spcBef>
              <a:buClr>
                <a:srgbClr val="A3C167"/>
              </a:buClr>
              <a:buSzPct val="100000"/>
              <a:buFont typeface="Wingdings" pitchFamily="2" charset="2"/>
              <a:buChar char="§"/>
            </a:pPr>
            <a:r>
              <a:rPr lang="en-US" sz="2700" dirty="0">
                <a:latin typeface="Arial"/>
                <a:cs typeface="Arial"/>
              </a:rPr>
              <a:t>The inflation tax applies to people’s holdings of money, not their holdings of wealth.  </a:t>
            </a:r>
          </a:p>
          <a:p>
            <a:pPr marL="342900" indent="-342900">
              <a:lnSpc>
                <a:spcPct val="105000"/>
              </a:lnSpc>
              <a:spcBef>
                <a:spcPct val="45000"/>
              </a:spcBef>
              <a:buClr>
                <a:srgbClr val="A3C167"/>
              </a:buClr>
              <a:buSzPct val="100000"/>
              <a:buFont typeface="Wingdings" pitchFamily="2" charset="2"/>
              <a:buChar char="§"/>
            </a:pPr>
            <a:r>
              <a:rPr lang="en-US" sz="2700" dirty="0">
                <a:latin typeface="Arial"/>
                <a:cs typeface="Arial"/>
              </a:rPr>
              <a:t>The Fisher effect:  an increase in inflation causes an equal increase in the nominal interest rate, </a:t>
            </a:r>
            <a:br>
              <a:rPr lang="en-US" sz="2700" dirty="0">
                <a:latin typeface="Arial"/>
                <a:cs typeface="Arial"/>
              </a:rPr>
            </a:br>
            <a:r>
              <a:rPr lang="en-US" sz="2700" dirty="0">
                <a:latin typeface="Arial"/>
                <a:cs typeface="Arial"/>
              </a:rPr>
              <a:t>so the real interest rate (on wealth) is unchanged. </a:t>
            </a:r>
          </a:p>
        </p:txBody>
      </p:sp>
      <p:grpSp>
        <p:nvGrpSpPr>
          <p:cNvPr id="43014" name="Group 4"/>
          <p:cNvGrpSpPr>
            <a:grpSpLocks/>
          </p:cNvGrpSpPr>
          <p:nvPr/>
        </p:nvGrpSpPr>
        <p:grpSpPr bwMode="auto">
          <a:xfrm>
            <a:off x="1230313" y="1112838"/>
            <a:ext cx="6632575" cy="1019175"/>
            <a:chOff x="747" y="950"/>
            <a:chExt cx="4178" cy="642"/>
          </a:xfrm>
        </p:grpSpPr>
        <p:sp>
          <p:nvSpPr>
            <p:cNvPr id="43016" name="Rectangle 5"/>
            <p:cNvSpPr>
              <a:spLocks noChangeArrowheads="1"/>
            </p:cNvSpPr>
            <p:nvPr/>
          </p:nvSpPr>
          <p:spPr bwMode="auto">
            <a:xfrm>
              <a:off x="747" y="950"/>
              <a:ext cx="4178" cy="642"/>
            </a:xfrm>
            <a:prstGeom prst="rect">
              <a:avLst/>
            </a:prstGeom>
            <a:solidFill>
              <a:srgbClr val="FFFFCC"/>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b="1">
                <a:cs typeface="Arial" charset="0"/>
              </a:endParaRPr>
            </a:p>
          </p:txBody>
        </p:sp>
        <p:grpSp>
          <p:nvGrpSpPr>
            <p:cNvPr id="43017" name="Group 6"/>
            <p:cNvGrpSpPr>
              <a:grpSpLocks/>
            </p:cNvGrpSpPr>
            <p:nvPr/>
          </p:nvGrpSpPr>
          <p:grpSpPr bwMode="auto">
            <a:xfrm>
              <a:off x="786" y="996"/>
              <a:ext cx="4069" cy="525"/>
              <a:chOff x="688" y="912"/>
              <a:chExt cx="4069" cy="525"/>
            </a:xfrm>
          </p:grpSpPr>
          <p:sp>
            <p:nvSpPr>
              <p:cNvPr id="43018" name="Text Box 7"/>
              <p:cNvSpPr txBox="1">
                <a:spLocks noChangeArrowheads="1"/>
              </p:cNvSpPr>
              <p:nvPr/>
            </p:nvSpPr>
            <p:spPr bwMode="auto">
              <a:xfrm>
                <a:off x="3499" y="912"/>
                <a:ext cx="1258" cy="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90000"/>
                  </a:lnSpc>
                </a:pPr>
                <a:r>
                  <a:rPr lang="en-US" sz="2700">
                    <a:cs typeface="Arial" charset="0"/>
                  </a:rPr>
                  <a:t>Real interest rate</a:t>
                </a:r>
              </a:p>
            </p:txBody>
          </p:sp>
          <p:sp>
            <p:nvSpPr>
              <p:cNvPr id="43019" name="Text Box 8"/>
              <p:cNvSpPr txBox="1">
                <a:spLocks noChangeArrowheads="1"/>
              </p:cNvSpPr>
              <p:nvPr/>
            </p:nvSpPr>
            <p:spPr bwMode="auto">
              <a:xfrm>
                <a:off x="688" y="912"/>
                <a:ext cx="1295" cy="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90000"/>
                  </a:lnSpc>
                </a:pPr>
                <a:r>
                  <a:rPr lang="en-US" sz="2700">
                    <a:cs typeface="Arial" charset="0"/>
                  </a:rPr>
                  <a:t>Nominal interest rate</a:t>
                </a:r>
              </a:p>
            </p:txBody>
          </p:sp>
          <p:sp>
            <p:nvSpPr>
              <p:cNvPr id="43020" name="Text Box 9"/>
              <p:cNvSpPr txBox="1">
                <a:spLocks noChangeArrowheads="1"/>
              </p:cNvSpPr>
              <p:nvPr/>
            </p:nvSpPr>
            <p:spPr bwMode="auto">
              <a:xfrm>
                <a:off x="2272" y="913"/>
                <a:ext cx="909" cy="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90000"/>
                  </a:lnSpc>
                </a:pPr>
                <a:r>
                  <a:rPr lang="en-US" sz="2700">
                    <a:cs typeface="Arial" charset="0"/>
                  </a:rPr>
                  <a:t>Inflation rate</a:t>
                </a:r>
              </a:p>
            </p:txBody>
          </p:sp>
          <p:sp>
            <p:nvSpPr>
              <p:cNvPr id="43021" name="Text Box 10"/>
              <p:cNvSpPr txBox="1">
                <a:spLocks noChangeArrowheads="1"/>
              </p:cNvSpPr>
              <p:nvPr/>
            </p:nvSpPr>
            <p:spPr bwMode="auto">
              <a:xfrm>
                <a:off x="3206" y="1027"/>
                <a:ext cx="256"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90000"/>
                  </a:lnSpc>
                </a:pPr>
                <a:r>
                  <a:rPr lang="en-US" sz="2700">
                    <a:cs typeface="Arial" charset="0"/>
                  </a:rPr>
                  <a:t>+</a:t>
                </a:r>
              </a:p>
            </p:txBody>
          </p:sp>
          <p:sp>
            <p:nvSpPr>
              <p:cNvPr id="43022" name="Text Box 11"/>
              <p:cNvSpPr txBox="1">
                <a:spLocks noChangeArrowheads="1"/>
              </p:cNvSpPr>
              <p:nvPr/>
            </p:nvSpPr>
            <p:spPr bwMode="auto">
              <a:xfrm>
                <a:off x="1941" y="1030"/>
                <a:ext cx="344"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90000"/>
                  </a:lnSpc>
                </a:pPr>
                <a:r>
                  <a:rPr lang="en-US" sz="2700">
                    <a:cs typeface="Arial" charset="0"/>
                  </a:rPr>
                  <a:t>=</a:t>
                </a:r>
              </a:p>
            </p:txBody>
          </p:sp>
        </p:grpSp>
      </p:grpSp>
      <p:sp>
        <p:nvSpPr>
          <p:cNvPr id="43015"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385401267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2819">
                                            <p:txEl>
                                              <p:pRg st="0" end="0"/>
                                            </p:txEl>
                                          </p:spTgt>
                                        </p:tgtEl>
                                        <p:attrNameLst>
                                          <p:attrName>style.visibility</p:attrName>
                                        </p:attrNameLst>
                                      </p:cBhvr>
                                      <p:to>
                                        <p:strVal val="visible"/>
                                      </p:to>
                                    </p:set>
                                    <p:animEffect transition="in" filter="wipe(left)">
                                      <p:cBhvr>
                                        <p:cTn id="7" dur="500"/>
                                        <p:tgtEl>
                                          <p:spTgt spid="1628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62819">
                                            <p:txEl>
                                              <p:pRg st="1" end="1"/>
                                            </p:txEl>
                                          </p:spTgt>
                                        </p:tgtEl>
                                        <p:attrNameLst>
                                          <p:attrName>style.visibility</p:attrName>
                                        </p:attrNameLst>
                                      </p:cBhvr>
                                      <p:to>
                                        <p:strVal val="visible"/>
                                      </p:to>
                                    </p:set>
                                    <p:animEffect transition="in" filter="wipe(left)">
                                      <p:cBhvr>
                                        <p:cTn id="12" dur="500"/>
                                        <p:tgtEl>
                                          <p:spTgt spid="1628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19" grpId="0" build="p"/>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6" name="Rectangle 2"/>
          <p:cNvSpPr>
            <a:spLocks noGrp="1" noChangeArrowheads="1"/>
          </p:cNvSpPr>
          <p:nvPr>
            <p:ph type="title" idx="4294967295"/>
          </p:nvPr>
        </p:nvSpPr>
        <p:spPr/>
        <p:txBody>
          <a:bodyPr/>
          <a:lstStyle/>
          <a:p>
            <a:pPr eaLnBrk="1" hangingPunct="1"/>
            <a:r>
              <a:rPr lang="en-US" smtClean="0"/>
              <a:t>The Costs of Inflation</a:t>
            </a:r>
          </a:p>
        </p:txBody>
      </p:sp>
      <p:sp>
        <p:nvSpPr>
          <p:cNvPr id="44037" name="Rectangle 3"/>
          <p:cNvSpPr>
            <a:spLocks noGrp="1" noChangeArrowheads="1"/>
          </p:cNvSpPr>
          <p:nvPr>
            <p:ph type="body" idx="4294967295"/>
          </p:nvPr>
        </p:nvSpPr>
        <p:spPr/>
        <p:txBody>
          <a:bodyPr/>
          <a:lstStyle/>
          <a:p>
            <a:pPr eaLnBrk="1" hangingPunct="1"/>
            <a:r>
              <a:rPr lang="en-US" dirty="0" smtClean="0"/>
              <a:t>The inflation fallacy:  most people think inflation erodes real incomes.  </a:t>
            </a:r>
          </a:p>
          <a:p>
            <a:pPr eaLnBrk="1" hangingPunct="1"/>
            <a:r>
              <a:rPr lang="en-US" dirty="0" smtClean="0"/>
              <a:t>But inflation is a general increase in prices </a:t>
            </a:r>
            <a:br>
              <a:rPr lang="en-US" dirty="0" smtClean="0"/>
            </a:br>
            <a:r>
              <a:rPr lang="en-US" dirty="0" smtClean="0"/>
              <a:t>of the things people buy </a:t>
            </a:r>
            <a:r>
              <a:rPr lang="en-US" u="sng" dirty="0" smtClean="0"/>
              <a:t>and</a:t>
            </a:r>
            <a:r>
              <a:rPr lang="en-US" dirty="0" smtClean="0"/>
              <a:t> the things they sell (e.g.</a:t>
            </a:r>
            <a:r>
              <a:rPr lang="en-US" i="1" dirty="0" smtClean="0"/>
              <a:t>,</a:t>
            </a:r>
            <a:r>
              <a:rPr lang="en-US" dirty="0" smtClean="0"/>
              <a:t> their labor). </a:t>
            </a:r>
          </a:p>
          <a:p>
            <a:pPr eaLnBrk="1" hangingPunct="1"/>
            <a:r>
              <a:rPr lang="en-US" dirty="0" smtClean="0"/>
              <a:t>In the long run, real incomes are determined by real variables, not the inflation rate.  </a:t>
            </a:r>
          </a:p>
        </p:txBody>
      </p:sp>
      <p:sp>
        <p:nvSpPr>
          <p:cNvPr id="44038"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294408250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4037">
                                            <p:txEl>
                                              <p:pRg st="0" end="0"/>
                                            </p:txEl>
                                          </p:spTgt>
                                        </p:tgtEl>
                                        <p:attrNameLst>
                                          <p:attrName>style.visibility</p:attrName>
                                        </p:attrNameLst>
                                      </p:cBhvr>
                                      <p:to>
                                        <p:strVal val="visible"/>
                                      </p:to>
                                    </p:set>
                                    <p:animEffect transition="in" filter="wipe(left)">
                                      <p:cBhvr>
                                        <p:cTn id="7" dur="500"/>
                                        <p:tgtEl>
                                          <p:spTgt spid="4403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4037">
                                            <p:txEl>
                                              <p:pRg st="1" end="1"/>
                                            </p:txEl>
                                          </p:spTgt>
                                        </p:tgtEl>
                                        <p:attrNameLst>
                                          <p:attrName>style.visibility</p:attrName>
                                        </p:attrNameLst>
                                      </p:cBhvr>
                                      <p:to>
                                        <p:strVal val="visible"/>
                                      </p:to>
                                    </p:set>
                                    <p:animEffect transition="in" filter="wipe(left)">
                                      <p:cBhvr>
                                        <p:cTn id="12" dur="500"/>
                                        <p:tgtEl>
                                          <p:spTgt spid="4403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4037">
                                            <p:txEl>
                                              <p:pRg st="2" end="2"/>
                                            </p:txEl>
                                          </p:spTgt>
                                        </p:tgtEl>
                                        <p:attrNameLst>
                                          <p:attrName>style.visibility</p:attrName>
                                        </p:attrNameLst>
                                      </p:cBhvr>
                                      <p:to>
                                        <p:strVal val="visible"/>
                                      </p:to>
                                    </p:set>
                                    <p:animEffect transition="in" filter="wipe(left)">
                                      <p:cBhvr>
                                        <p:cTn id="17" dur="500"/>
                                        <p:tgtEl>
                                          <p:spTgt spid="4403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7" grpId="0" build="p" bldLvl="4"/>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20" name="Rectangle 2"/>
          <p:cNvSpPr>
            <a:spLocks noGrp="1" noChangeArrowheads="1"/>
          </p:cNvSpPr>
          <p:nvPr>
            <p:ph type="title" idx="4294967295"/>
          </p:nvPr>
        </p:nvSpPr>
        <p:spPr/>
        <p:txBody>
          <a:bodyPr/>
          <a:lstStyle/>
          <a:p>
            <a:pPr eaLnBrk="1" hangingPunct="1"/>
            <a:r>
              <a:rPr lang="en-US" smtClean="0"/>
              <a:t>The Value of Money</a:t>
            </a:r>
          </a:p>
        </p:txBody>
      </p:sp>
      <p:sp>
        <p:nvSpPr>
          <p:cNvPr id="9221" name="Rectangle 3"/>
          <p:cNvSpPr>
            <a:spLocks noGrp="1" noChangeArrowheads="1"/>
          </p:cNvSpPr>
          <p:nvPr>
            <p:ph type="body" idx="4294967295"/>
          </p:nvPr>
        </p:nvSpPr>
        <p:spPr>
          <a:xfrm>
            <a:off x="457200" y="1001713"/>
            <a:ext cx="8229600" cy="5421312"/>
          </a:xfrm>
        </p:spPr>
        <p:txBody>
          <a:bodyPr/>
          <a:lstStyle/>
          <a:p>
            <a:pPr eaLnBrk="1" hangingPunct="1"/>
            <a:r>
              <a:rPr lang="en-US" sz="2700" b="1" i="1" dirty="0" smtClean="0"/>
              <a:t>P</a:t>
            </a:r>
            <a:r>
              <a:rPr lang="en-US" sz="2700" dirty="0" smtClean="0"/>
              <a:t> = the price level </a:t>
            </a:r>
            <a:br>
              <a:rPr lang="en-US" sz="2700" dirty="0" smtClean="0"/>
            </a:br>
            <a:r>
              <a:rPr lang="en-US" sz="2700" dirty="0" smtClean="0"/>
              <a:t>(e.g., the CPI or GDP deflator)</a:t>
            </a:r>
          </a:p>
          <a:p>
            <a:pPr eaLnBrk="1" hangingPunct="1">
              <a:spcBef>
                <a:spcPct val="20000"/>
              </a:spcBef>
              <a:buFont typeface="Wingdings" pitchFamily="2" charset="2"/>
              <a:buNone/>
            </a:pPr>
            <a:r>
              <a:rPr lang="en-US" sz="2700" b="1" i="1" dirty="0" smtClean="0"/>
              <a:t>	P</a:t>
            </a:r>
            <a:r>
              <a:rPr lang="en-US" sz="2700" dirty="0" smtClean="0"/>
              <a:t> is the price of a basket of goods, measured in money.   </a:t>
            </a:r>
          </a:p>
          <a:p>
            <a:pPr eaLnBrk="1" hangingPunct="1"/>
            <a:r>
              <a:rPr lang="en-US" sz="2700" dirty="0" smtClean="0"/>
              <a:t>1/</a:t>
            </a:r>
            <a:r>
              <a:rPr lang="en-US" sz="2700" b="1" i="1" dirty="0" smtClean="0"/>
              <a:t>P</a:t>
            </a:r>
            <a:r>
              <a:rPr lang="en-US" sz="2700" dirty="0" smtClean="0"/>
              <a:t> is the value of $1, measured in goods.</a:t>
            </a:r>
          </a:p>
          <a:p>
            <a:pPr eaLnBrk="1" hangingPunct="1"/>
            <a:r>
              <a:rPr lang="en-US" sz="2700" dirty="0" smtClean="0"/>
              <a:t>Example:  basket contains one candy bar.</a:t>
            </a:r>
          </a:p>
          <a:p>
            <a:pPr lvl="1" eaLnBrk="1" hangingPunct="1"/>
            <a:r>
              <a:rPr lang="en-US" dirty="0" smtClean="0"/>
              <a:t>If </a:t>
            </a:r>
            <a:r>
              <a:rPr lang="en-US" b="1" i="1" dirty="0" smtClean="0"/>
              <a:t>P</a:t>
            </a:r>
            <a:r>
              <a:rPr lang="en-US" dirty="0" smtClean="0"/>
              <a:t> = $2, value of $1 is 1/2 candy bar</a:t>
            </a:r>
          </a:p>
          <a:p>
            <a:pPr lvl="1" eaLnBrk="1" hangingPunct="1"/>
            <a:r>
              <a:rPr lang="en-US" dirty="0" smtClean="0"/>
              <a:t>If </a:t>
            </a:r>
            <a:r>
              <a:rPr lang="en-US" b="1" i="1" dirty="0" smtClean="0"/>
              <a:t>P</a:t>
            </a:r>
            <a:r>
              <a:rPr lang="en-US" dirty="0" smtClean="0"/>
              <a:t> = $3, value of $1 is 1/3 candy bar</a:t>
            </a:r>
          </a:p>
          <a:p>
            <a:pPr eaLnBrk="1" hangingPunct="1"/>
            <a:r>
              <a:rPr lang="en-US" sz="2700" dirty="0" smtClean="0"/>
              <a:t>Inflation drives up prices and drives down the value of money. </a:t>
            </a:r>
          </a:p>
        </p:txBody>
      </p:sp>
      <p:sp>
        <p:nvSpPr>
          <p:cNvPr id="9222"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295399172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221">
                                            <p:txEl>
                                              <p:pRg st="0" end="0"/>
                                            </p:txEl>
                                          </p:spTgt>
                                        </p:tgtEl>
                                        <p:attrNameLst>
                                          <p:attrName>style.visibility</p:attrName>
                                        </p:attrNameLst>
                                      </p:cBhvr>
                                      <p:to>
                                        <p:strVal val="visible"/>
                                      </p:to>
                                    </p:set>
                                    <p:animEffect transition="in" filter="wipe(left)">
                                      <p:cBhvr>
                                        <p:cTn id="7" dur="500"/>
                                        <p:tgtEl>
                                          <p:spTgt spid="922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221">
                                            <p:txEl>
                                              <p:pRg st="1" end="1"/>
                                            </p:txEl>
                                          </p:spTgt>
                                        </p:tgtEl>
                                        <p:attrNameLst>
                                          <p:attrName>style.visibility</p:attrName>
                                        </p:attrNameLst>
                                      </p:cBhvr>
                                      <p:to>
                                        <p:strVal val="visible"/>
                                      </p:to>
                                    </p:set>
                                    <p:animEffect transition="in" filter="wipe(left)">
                                      <p:cBhvr>
                                        <p:cTn id="12" dur="500"/>
                                        <p:tgtEl>
                                          <p:spTgt spid="922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221">
                                            <p:txEl>
                                              <p:pRg st="2" end="2"/>
                                            </p:txEl>
                                          </p:spTgt>
                                        </p:tgtEl>
                                        <p:attrNameLst>
                                          <p:attrName>style.visibility</p:attrName>
                                        </p:attrNameLst>
                                      </p:cBhvr>
                                      <p:to>
                                        <p:strVal val="visible"/>
                                      </p:to>
                                    </p:set>
                                    <p:animEffect transition="in" filter="wipe(left)">
                                      <p:cBhvr>
                                        <p:cTn id="17" dur="500"/>
                                        <p:tgtEl>
                                          <p:spTgt spid="922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221">
                                            <p:txEl>
                                              <p:pRg st="3" end="3"/>
                                            </p:txEl>
                                          </p:spTgt>
                                        </p:tgtEl>
                                        <p:attrNameLst>
                                          <p:attrName>style.visibility</p:attrName>
                                        </p:attrNameLst>
                                      </p:cBhvr>
                                      <p:to>
                                        <p:strVal val="visible"/>
                                      </p:to>
                                    </p:set>
                                    <p:animEffect transition="in" filter="wipe(left)">
                                      <p:cBhvr>
                                        <p:cTn id="22" dur="500"/>
                                        <p:tgtEl>
                                          <p:spTgt spid="922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9221">
                                            <p:txEl>
                                              <p:pRg st="4" end="4"/>
                                            </p:txEl>
                                          </p:spTgt>
                                        </p:tgtEl>
                                        <p:attrNameLst>
                                          <p:attrName>style.visibility</p:attrName>
                                        </p:attrNameLst>
                                      </p:cBhvr>
                                      <p:to>
                                        <p:strVal val="visible"/>
                                      </p:to>
                                    </p:set>
                                    <p:animEffect transition="in" filter="wipe(left)">
                                      <p:cBhvr>
                                        <p:cTn id="27" dur="500"/>
                                        <p:tgtEl>
                                          <p:spTgt spid="922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9221">
                                            <p:txEl>
                                              <p:pRg st="5" end="5"/>
                                            </p:txEl>
                                          </p:spTgt>
                                        </p:tgtEl>
                                        <p:attrNameLst>
                                          <p:attrName>style.visibility</p:attrName>
                                        </p:attrNameLst>
                                      </p:cBhvr>
                                      <p:to>
                                        <p:strVal val="visible"/>
                                      </p:to>
                                    </p:set>
                                    <p:animEffect transition="in" filter="wipe(left)">
                                      <p:cBhvr>
                                        <p:cTn id="32" dur="500"/>
                                        <p:tgtEl>
                                          <p:spTgt spid="9221">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9221">
                                            <p:txEl>
                                              <p:pRg st="6" end="6"/>
                                            </p:txEl>
                                          </p:spTgt>
                                        </p:tgtEl>
                                        <p:attrNameLst>
                                          <p:attrName>style.visibility</p:attrName>
                                        </p:attrNameLst>
                                      </p:cBhvr>
                                      <p:to>
                                        <p:strVal val="visible"/>
                                      </p:to>
                                    </p:set>
                                    <p:animEffect transition="in" filter="wipe(left)">
                                      <p:cBhvr>
                                        <p:cTn id="37" dur="500"/>
                                        <p:tgtEl>
                                          <p:spTgt spid="922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1" grpId="0" build="p" bldLvl="4"/>
    </p:bldLst>
  </p:timing>
</p:sld>
</file>

<file path=ppt/slides/slide40.xml><?xml version="1.0" encoding="utf-8"?>
<p:sld xmlns:a="http://schemas.openxmlformats.org/drawingml/2006/main" xmlns:r="http://schemas.openxmlformats.org/officeDocument/2006/relationships" xmlns:p="http://schemas.openxmlformats.org/presentationml/2006/main" showMasterSp="0">
  <p:cSld>
    <p:bg>
      <p:bgPr>
        <a:solidFill>
          <a:srgbClr val="CCFFCC"/>
        </a:solidFill>
        <a:effectLst/>
      </p:bgPr>
    </p:bg>
    <p:spTree>
      <p:nvGrpSpPr>
        <p:cNvPr id="1" name=""/>
        <p:cNvGrpSpPr/>
        <p:nvPr/>
      </p:nvGrpSpPr>
      <p:grpSpPr>
        <a:xfrm>
          <a:off x="0" y="0"/>
          <a:ext cx="0" cy="0"/>
          <a:chOff x="0" y="0"/>
          <a:chExt cx="0" cy="0"/>
        </a:xfrm>
      </p:grpSpPr>
      <p:graphicFrame>
        <p:nvGraphicFramePr>
          <p:cNvPr id="9" name="Chart 8"/>
          <p:cNvGraphicFramePr>
            <a:graphicFrameLocks noGrp="1"/>
          </p:cNvGraphicFramePr>
          <p:nvPr>
            <p:extLst>
              <p:ext uri="{D42A27DB-BD31-4B8C-83A1-F6EECF244321}">
                <p14:modId xmlns:p14="http://schemas.microsoft.com/office/powerpoint/2010/main" val="274124246"/>
              </p:ext>
            </p:extLst>
          </p:nvPr>
        </p:nvGraphicFramePr>
        <p:xfrm>
          <a:off x="685799" y="1102871"/>
          <a:ext cx="7958931" cy="5456679"/>
        </p:xfrm>
        <a:graphic>
          <a:graphicData uri="http://schemas.openxmlformats.org/drawingml/2006/chart">
            <c:chart xmlns:c="http://schemas.openxmlformats.org/drawingml/2006/chart" xmlns:r="http://schemas.openxmlformats.org/officeDocument/2006/relationships" r:id="rId3"/>
          </a:graphicData>
        </a:graphic>
      </p:graphicFrame>
      <p:sp>
        <p:nvSpPr>
          <p:cNvPr id="45059" name="Rectangle 2"/>
          <p:cNvSpPr>
            <a:spLocks noGrp="1" noChangeArrowheads="1"/>
          </p:cNvSpPr>
          <p:nvPr>
            <p:ph type="title" idx="4294967295"/>
          </p:nvPr>
        </p:nvSpPr>
        <p:spPr>
          <a:xfrm>
            <a:off x="0" y="141288"/>
            <a:ext cx="9144000" cy="649287"/>
          </a:xfrm>
        </p:spPr>
        <p:txBody>
          <a:bodyPr>
            <a:normAutofit/>
          </a:bodyPr>
          <a:lstStyle/>
          <a:p>
            <a:pPr algn="ctr" eaLnBrk="1" hangingPunct="1"/>
            <a:r>
              <a:rPr lang="en-US" sz="3200" dirty="0" smtClean="0"/>
              <a:t>U.S. Average Hourly Earnings &amp; the CPI</a:t>
            </a:r>
          </a:p>
        </p:txBody>
      </p:sp>
      <p:sp>
        <p:nvSpPr>
          <p:cNvPr id="3077" name="Text Box 5"/>
          <p:cNvSpPr txBox="1">
            <a:spLocks noChangeArrowheads="1"/>
          </p:cNvSpPr>
          <p:nvPr/>
        </p:nvSpPr>
        <p:spPr bwMode="auto">
          <a:xfrm>
            <a:off x="2693193" y="5104410"/>
            <a:ext cx="8882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400" i="1" dirty="0">
                <a:solidFill>
                  <a:srgbClr val="FF0000"/>
                </a:solidFill>
                <a:cs typeface="Arial" charset="0"/>
              </a:rPr>
              <a:t>CPI </a:t>
            </a:r>
          </a:p>
        </p:txBody>
      </p:sp>
      <p:sp>
        <p:nvSpPr>
          <p:cNvPr id="3078" name="Text Box 6"/>
          <p:cNvSpPr txBox="1">
            <a:spLocks noChangeArrowheads="1"/>
          </p:cNvSpPr>
          <p:nvPr/>
        </p:nvSpPr>
        <p:spPr bwMode="auto">
          <a:xfrm>
            <a:off x="5943600" y="3465455"/>
            <a:ext cx="21732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400" i="1" dirty="0">
                <a:solidFill>
                  <a:srgbClr val="0000FF"/>
                </a:solidFill>
                <a:cs typeface="Arial" charset="0"/>
              </a:rPr>
              <a:t>Nominal wage </a:t>
            </a:r>
          </a:p>
        </p:txBody>
      </p:sp>
      <p:sp>
        <p:nvSpPr>
          <p:cNvPr id="132104" name="Text Box 8"/>
          <p:cNvSpPr txBox="1">
            <a:spLocks noChangeArrowheads="1"/>
          </p:cNvSpPr>
          <p:nvPr/>
        </p:nvSpPr>
        <p:spPr bwMode="auto">
          <a:xfrm>
            <a:off x="1600200" y="1447799"/>
            <a:ext cx="2795587" cy="2016125"/>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a:spAutoFit/>
          </a:bodyPr>
          <a:lstStyle/>
          <a:p>
            <a:pPr>
              <a:spcBef>
                <a:spcPct val="50000"/>
              </a:spcBef>
              <a:defRPr/>
            </a:pPr>
            <a:r>
              <a:rPr lang="en-US" sz="2500" dirty="0">
                <a:solidFill>
                  <a:srgbClr val="000000"/>
                </a:solidFill>
                <a:latin typeface="Arial"/>
                <a:cs typeface="Arial"/>
              </a:rPr>
              <a:t>Inflation causes </a:t>
            </a:r>
            <a:br>
              <a:rPr lang="en-US" sz="2500" dirty="0">
                <a:solidFill>
                  <a:srgbClr val="000000"/>
                </a:solidFill>
                <a:latin typeface="Arial"/>
                <a:cs typeface="Arial"/>
              </a:rPr>
            </a:br>
            <a:r>
              <a:rPr lang="en-US" sz="2500" dirty="0">
                <a:solidFill>
                  <a:srgbClr val="000000"/>
                </a:solidFill>
                <a:latin typeface="Arial"/>
                <a:cs typeface="Arial"/>
              </a:rPr>
              <a:t>the CPI and </a:t>
            </a:r>
            <a:br>
              <a:rPr lang="en-US" sz="2500" dirty="0">
                <a:solidFill>
                  <a:srgbClr val="000000"/>
                </a:solidFill>
                <a:latin typeface="Arial"/>
                <a:cs typeface="Arial"/>
              </a:rPr>
            </a:br>
            <a:r>
              <a:rPr lang="en-US" sz="2500" dirty="0">
                <a:solidFill>
                  <a:srgbClr val="000000"/>
                </a:solidFill>
                <a:latin typeface="Arial"/>
                <a:cs typeface="Arial"/>
              </a:rPr>
              <a:t>nominal wages </a:t>
            </a:r>
            <a:br>
              <a:rPr lang="en-US" sz="2500" dirty="0">
                <a:solidFill>
                  <a:srgbClr val="000000"/>
                </a:solidFill>
                <a:latin typeface="Arial"/>
                <a:cs typeface="Arial"/>
              </a:rPr>
            </a:br>
            <a:r>
              <a:rPr lang="en-US" sz="2500" dirty="0">
                <a:solidFill>
                  <a:srgbClr val="000000"/>
                </a:solidFill>
                <a:latin typeface="Arial"/>
                <a:cs typeface="Arial"/>
              </a:rPr>
              <a:t>to rise together over the long run.</a:t>
            </a:r>
          </a:p>
        </p:txBody>
      </p:sp>
      <p:sp>
        <p:nvSpPr>
          <p:cNvPr id="45063" name="FlagCount" hidden="1">
            <a:hlinkClick r:id="rId4"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solidFill>
                  <a:srgbClr val="000000"/>
                </a:solidFill>
                <a:latin typeface="Tahoma" pitchFamily="34" charset="0"/>
                <a:cs typeface="Arial" charset="0"/>
              </a:rPr>
              <a:t>0</a:t>
            </a:r>
          </a:p>
        </p:txBody>
      </p:sp>
      <p:sp>
        <p:nvSpPr>
          <p:cNvPr id="2" name="TextBox 1"/>
          <p:cNvSpPr txBox="1"/>
          <p:nvPr/>
        </p:nvSpPr>
        <p:spPr>
          <a:xfrm rot="16200000">
            <a:off x="-554896" y="3128521"/>
            <a:ext cx="1876257" cy="461665"/>
          </a:xfrm>
          <a:prstGeom prst="rect">
            <a:avLst/>
          </a:prstGeom>
          <a:noFill/>
        </p:spPr>
        <p:txBody>
          <a:bodyPr wrap="square" rtlCol="0">
            <a:spAutoFit/>
          </a:bodyPr>
          <a:lstStyle/>
          <a:p>
            <a:r>
              <a:rPr lang="en-US" sz="2400" b="1" dirty="0" smtClean="0"/>
              <a:t>1965 = 100</a:t>
            </a:r>
            <a:endParaRPr lang="en-US" sz="2400" b="1" dirty="0"/>
          </a:p>
        </p:txBody>
      </p:sp>
    </p:spTree>
    <p:extLst>
      <p:ext uri="{BB962C8B-B14F-4D97-AF65-F5344CB8AC3E}">
        <p14:creationId xmlns:p14="http://schemas.microsoft.com/office/powerpoint/2010/main" val="422868224"/>
      </p:ext>
    </p:extLst>
  </p:cSld>
  <p:clrMapOvr>
    <a:masterClrMapping/>
  </p:clrMapOvr>
  <p:transition>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4" name="Rectangle 2"/>
          <p:cNvSpPr>
            <a:spLocks noGrp="1" noChangeArrowheads="1"/>
          </p:cNvSpPr>
          <p:nvPr>
            <p:ph type="title"/>
          </p:nvPr>
        </p:nvSpPr>
        <p:spPr/>
        <p:txBody>
          <a:bodyPr>
            <a:normAutofit/>
          </a:bodyPr>
          <a:lstStyle/>
          <a:p>
            <a:pPr eaLnBrk="1" hangingPunct="1"/>
            <a:r>
              <a:rPr lang="en-US" sz="3600" dirty="0" smtClean="0"/>
              <a:t>The Costs of Inflation</a:t>
            </a:r>
          </a:p>
        </p:txBody>
      </p:sp>
      <p:sp>
        <p:nvSpPr>
          <p:cNvPr id="46085" name="Rectangle 3"/>
          <p:cNvSpPr>
            <a:spLocks noGrp="1" noChangeArrowheads="1"/>
          </p:cNvSpPr>
          <p:nvPr>
            <p:ph idx="1"/>
          </p:nvPr>
        </p:nvSpPr>
        <p:spPr/>
        <p:txBody>
          <a:bodyPr/>
          <a:lstStyle/>
          <a:p>
            <a:pPr eaLnBrk="1" hangingPunct="1"/>
            <a:r>
              <a:rPr lang="en-US" b="1" dirty="0" err="1" smtClean="0">
                <a:solidFill>
                  <a:srgbClr val="CC0000"/>
                </a:solidFill>
              </a:rPr>
              <a:t>Shoeleather</a:t>
            </a:r>
            <a:r>
              <a:rPr lang="en-US" b="1" dirty="0" smtClean="0">
                <a:solidFill>
                  <a:srgbClr val="CC0000"/>
                </a:solidFill>
              </a:rPr>
              <a:t> costs</a:t>
            </a:r>
            <a:r>
              <a:rPr lang="en-US" dirty="0" smtClean="0"/>
              <a:t>:  the resources wasted when inflation encourages people to reduce their money holdings  </a:t>
            </a:r>
          </a:p>
          <a:p>
            <a:pPr lvl="1" eaLnBrk="1" hangingPunct="1">
              <a:lnSpc>
                <a:spcPct val="105000"/>
              </a:lnSpc>
            </a:pPr>
            <a:r>
              <a:rPr lang="en-US" dirty="0" smtClean="0"/>
              <a:t>Includes the time and transactions costs of more frequent bank withdrawals</a:t>
            </a:r>
          </a:p>
          <a:p>
            <a:pPr eaLnBrk="1" hangingPunct="1"/>
            <a:r>
              <a:rPr lang="en-US" b="1" dirty="0" smtClean="0">
                <a:solidFill>
                  <a:srgbClr val="CC0000"/>
                </a:solidFill>
              </a:rPr>
              <a:t>Menu costs</a:t>
            </a:r>
            <a:r>
              <a:rPr lang="en-US" dirty="0" smtClean="0"/>
              <a:t>:  the costs of changing prices</a:t>
            </a:r>
          </a:p>
          <a:p>
            <a:pPr lvl="1" eaLnBrk="1" hangingPunct="1">
              <a:lnSpc>
                <a:spcPct val="105000"/>
              </a:lnSpc>
            </a:pPr>
            <a:r>
              <a:rPr lang="en-US" dirty="0" smtClean="0"/>
              <a:t>Printing new menus, mailing new catalogs, etc.</a:t>
            </a:r>
          </a:p>
          <a:p>
            <a:pPr eaLnBrk="1" hangingPunct="1"/>
            <a:endParaRPr lang="en-US" dirty="0" smtClean="0"/>
          </a:p>
          <a:p>
            <a:pPr eaLnBrk="1" hangingPunct="1"/>
            <a:endParaRPr lang="en-US" dirty="0" smtClean="0"/>
          </a:p>
        </p:txBody>
      </p:sp>
      <p:sp>
        <p:nvSpPr>
          <p:cNvPr id="46086"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15350783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6085">
                                            <p:txEl>
                                              <p:pRg st="0" end="0"/>
                                            </p:txEl>
                                          </p:spTgt>
                                        </p:tgtEl>
                                        <p:attrNameLst>
                                          <p:attrName>style.visibility</p:attrName>
                                        </p:attrNameLst>
                                      </p:cBhvr>
                                      <p:to>
                                        <p:strVal val="visible"/>
                                      </p:to>
                                    </p:set>
                                    <p:animEffect transition="in" filter="wipe(left)">
                                      <p:cBhvr>
                                        <p:cTn id="7" dur="500"/>
                                        <p:tgtEl>
                                          <p:spTgt spid="4608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6085">
                                            <p:txEl>
                                              <p:pRg st="1" end="1"/>
                                            </p:txEl>
                                          </p:spTgt>
                                        </p:tgtEl>
                                        <p:attrNameLst>
                                          <p:attrName>style.visibility</p:attrName>
                                        </p:attrNameLst>
                                      </p:cBhvr>
                                      <p:to>
                                        <p:strVal val="visible"/>
                                      </p:to>
                                    </p:set>
                                    <p:animEffect transition="in" filter="wipe(left)">
                                      <p:cBhvr>
                                        <p:cTn id="12" dur="500"/>
                                        <p:tgtEl>
                                          <p:spTgt spid="4608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6085">
                                            <p:txEl>
                                              <p:pRg st="2" end="2"/>
                                            </p:txEl>
                                          </p:spTgt>
                                        </p:tgtEl>
                                        <p:attrNameLst>
                                          <p:attrName>style.visibility</p:attrName>
                                        </p:attrNameLst>
                                      </p:cBhvr>
                                      <p:to>
                                        <p:strVal val="visible"/>
                                      </p:to>
                                    </p:set>
                                    <p:animEffect transition="in" filter="wipe(left)">
                                      <p:cBhvr>
                                        <p:cTn id="17" dur="500"/>
                                        <p:tgtEl>
                                          <p:spTgt spid="4608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6085">
                                            <p:txEl>
                                              <p:pRg st="3" end="3"/>
                                            </p:txEl>
                                          </p:spTgt>
                                        </p:tgtEl>
                                        <p:attrNameLst>
                                          <p:attrName>style.visibility</p:attrName>
                                        </p:attrNameLst>
                                      </p:cBhvr>
                                      <p:to>
                                        <p:strVal val="visible"/>
                                      </p:to>
                                    </p:set>
                                    <p:animEffect transition="in" filter="wipe(left)">
                                      <p:cBhvr>
                                        <p:cTn id="22" dur="500"/>
                                        <p:tgtEl>
                                          <p:spTgt spid="4608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5" grpId="0" build="p" bldLvl="4"/>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8" name="Rectangle 2"/>
          <p:cNvSpPr>
            <a:spLocks noGrp="1" noChangeArrowheads="1"/>
          </p:cNvSpPr>
          <p:nvPr>
            <p:ph type="title"/>
          </p:nvPr>
        </p:nvSpPr>
        <p:spPr/>
        <p:txBody>
          <a:bodyPr/>
          <a:lstStyle/>
          <a:p>
            <a:pPr eaLnBrk="1" hangingPunct="1"/>
            <a:r>
              <a:rPr lang="en-US" sz="3600" smtClean="0"/>
              <a:t>The Costs of Inflation</a:t>
            </a:r>
          </a:p>
        </p:txBody>
      </p:sp>
      <p:sp>
        <p:nvSpPr>
          <p:cNvPr id="47109" name="Rectangle 3"/>
          <p:cNvSpPr>
            <a:spLocks noGrp="1" noChangeArrowheads="1"/>
          </p:cNvSpPr>
          <p:nvPr>
            <p:ph idx="1"/>
          </p:nvPr>
        </p:nvSpPr>
        <p:spPr/>
        <p:txBody>
          <a:bodyPr/>
          <a:lstStyle/>
          <a:p>
            <a:pPr eaLnBrk="1" hangingPunct="1"/>
            <a:r>
              <a:rPr lang="en-US" sz="2700" b="1" smtClean="0">
                <a:solidFill>
                  <a:srgbClr val="CC0000"/>
                </a:solidFill>
              </a:rPr>
              <a:t>Misallocation of resources from relative-price variability</a:t>
            </a:r>
            <a:r>
              <a:rPr lang="en-US" sz="2700" smtClean="0"/>
              <a:t>:  Firms don’t all raise prices at the same time, so relative prices can vary…</a:t>
            </a:r>
          </a:p>
          <a:p>
            <a:pPr eaLnBrk="1" hangingPunct="1">
              <a:spcBef>
                <a:spcPct val="10000"/>
              </a:spcBef>
              <a:buFont typeface="Wingdings" pitchFamily="2" charset="2"/>
              <a:buNone/>
            </a:pPr>
            <a:r>
              <a:rPr lang="en-US" sz="2700" smtClean="0"/>
              <a:t>	which distorts the allocation of resources. </a:t>
            </a:r>
          </a:p>
          <a:p>
            <a:pPr eaLnBrk="1" hangingPunct="1"/>
            <a:r>
              <a:rPr lang="en-US" sz="2700" b="1" smtClean="0">
                <a:solidFill>
                  <a:srgbClr val="CC0000"/>
                </a:solidFill>
              </a:rPr>
              <a:t>Confusion &amp; inconvenience</a:t>
            </a:r>
            <a:r>
              <a:rPr lang="en-US" sz="2700" smtClean="0"/>
              <a:t>:  Inflation changes the yardstick we use to measure transactions. </a:t>
            </a:r>
          </a:p>
          <a:p>
            <a:pPr eaLnBrk="1" hangingPunct="1">
              <a:spcBef>
                <a:spcPct val="15000"/>
              </a:spcBef>
              <a:buFont typeface="Wingdings" pitchFamily="2" charset="2"/>
              <a:buNone/>
            </a:pPr>
            <a:r>
              <a:rPr lang="en-US" sz="2700" smtClean="0"/>
              <a:t>	Complicates long-range planning and the comparison of dollar amounts over time. </a:t>
            </a:r>
          </a:p>
        </p:txBody>
      </p:sp>
      <p:sp>
        <p:nvSpPr>
          <p:cNvPr id="47110"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10935019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7109">
                                            <p:txEl>
                                              <p:pRg st="0" end="0"/>
                                            </p:txEl>
                                          </p:spTgt>
                                        </p:tgtEl>
                                        <p:attrNameLst>
                                          <p:attrName>style.visibility</p:attrName>
                                        </p:attrNameLst>
                                      </p:cBhvr>
                                      <p:to>
                                        <p:strVal val="visible"/>
                                      </p:to>
                                    </p:set>
                                    <p:animEffect transition="in" filter="wipe(left)">
                                      <p:cBhvr>
                                        <p:cTn id="7" dur="500"/>
                                        <p:tgtEl>
                                          <p:spTgt spid="4710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7109">
                                            <p:txEl>
                                              <p:pRg st="1" end="1"/>
                                            </p:txEl>
                                          </p:spTgt>
                                        </p:tgtEl>
                                        <p:attrNameLst>
                                          <p:attrName>style.visibility</p:attrName>
                                        </p:attrNameLst>
                                      </p:cBhvr>
                                      <p:to>
                                        <p:strVal val="visible"/>
                                      </p:to>
                                    </p:set>
                                    <p:animEffect transition="in" filter="wipe(left)">
                                      <p:cBhvr>
                                        <p:cTn id="12" dur="500"/>
                                        <p:tgtEl>
                                          <p:spTgt spid="4710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7109">
                                            <p:txEl>
                                              <p:pRg st="2" end="2"/>
                                            </p:txEl>
                                          </p:spTgt>
                                        </p:tgtEl>
                                        <p:attrNameLst>
                                          <p:attrName>style.visibility</p:attrName>
                                        </p:attrNameLst>
                                      </p:cBhvr>
                                      <p:to>
                                        <p:strVal val="visible"/>
                                      </p:to>
                                    </p:set>
                                    <p:animEffect transition="in" filter="wipe(left)">
                                      <p:cBhvr>
                                        <p:cTn id="17" dur="500"/>
                                        <p:tgtEl>
                                          <p:spTgt spid="4710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7109">
                                            <p:txEl>
                                              <p:pRg st="3" end="3"/>
                                            </p:txEl>
                                          </p:spTgt>
                                        </p:tgtEl>
                                        <p:attrNameLst>
                                          <p:attrName>style.visibility</p:attrName>
                                        </p:attrNameLst>
                                      </p:cBhvr>
                                      <p:to>
                                        <p:strVal val="visible"/>
                                      </p:to>
                                    </p:set>
                                    <p:animEffect transition="in" filter="wipe(left)">
                                      <p:cBhvr>
                                        <p:cTn id="22" dur="500"/>
                                        <p:tgtEl>
                                          <p:spTgt spid="4710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9" grpId="0" build="p" bldLvl="4"/>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2" name="Rectangle 2"/>
          <p:cNvSpPr>
            <a:spLocks noGrp="1" noChangeArrowheads="1"/>
          </p:cNvSpPr>
          <p:nvPr>
            <p:ph type="title"/>
          </p:nvPr>
        </p:nvSpPr>
        <p:spPr/>
        <p:txBody>
          <a:bodyPr/>
          <a:lstStyle/>
          <a:p>
            <a:pPr eaLnBrk="1" hangingPunct="1"/>
            <a:r>
              <a:rPr lang="en-US" sz="3600" dirty="0" smtClean="0"/>
              <a:t>The Costs of Inflation</a:t>
            </a:r>
          </a:p>
        </p:txBody>
      </p:sp>
      <p:sp>
        <p:nvSpPr>
          <p:cNvPr id="48133" name="Rectangle 3"/>
          <p:cNvSpPr>
            <a:spLocks noGrp="1" noChangeArrowheads="1"/>
          </p:cNvSpPr>
          <p:nvPr>
            <p:ph idx="1"/>
          </p:nvPr>
        </p:nvSpPr>
        <p:spPr/>
        <p:txBody>
          <a:bodyPr/>
          <a:lstStyle/>
          <a:p>
            <a:pPr eaLnBrk="1" hangingPunct="1">
              <a:spcBef>
                <a:spcPct val="40000"/>
              </a:spcBef>
            </a:pPr>
            <a:r>
              <a:rPr lang="en-US" sz="2700" b="1" smtClean="0">
                <a:solidFill>
                  <a:srgbClr val="CC0000"/>
                </a:solidFill>
              </a:rPr>
              <a:t>Tax distortions</a:t>
            </a:r>
            <a:r>
              <a:rPr lang="en-US" sz="2700" smtClean="0"/>
              <a:t>:  </a:t>
            </a:r>
          </a:p>
          <a:p>
            <a:pPr eaLnBrk="1" hangingPunct="1">
              <a:spcBef>
                <a:spcPct val="40000"/>
              </a:spcBef>
              <a:buFont typeface="Wingdings" pitchFamily="2" charset="2"/>
              <a:buNone/>
            </a:pPr>
            <a:r>
              <a:rPr lang="en-US" sz="2700" smtClean="0"/>
              <a:t>	Inflation makes nominal income grow faster than real income.  </a:t>
            </a:r>
          </a:p>
          <a:p>
            <a:pPr eaLnBrk="1" hangingPunct="1">
              <a:spcBef>
                <a:spcPct val="40000"/>
              </a:spcBef>
              <a:buFont typeface="Wingdings" pitchFamily="2" charset="2"/>
              <a:buNone/>
            </a:pPr>
            <a:r>
              <a:rPr lang="en-US" sz="2700" smtClean="0"/>
              <a:t>	Taxes are based on nominal income, </a:t>
            </a:r>
            <a:br>
              <a:rPr lang="en-US" sz="2700" smtClean="0"/>
            </a:br>
            <a:r>
              <a:rPr lang="en-US" sz="2700" smtClean="0"/>
              <a:t>and some are not adjusted for inflation.  </a:t>
            </a:r>
          </a:p>
          <a:p>
            <a:pPr eaLnBrk="1" hangingPunct="1">
              <a:spcBef>
                <a:spcPct val="40000"/>
              </a:spcBef>
              <a:buFont typeface="Wingdings" pitchFamily="2" charset="2"/>
              <a:buNone/>
            </a:pPr>
            <a:r>
              <a:rPr lang="en-US" sz="2700" smtClean="0"/>
              <a:t>	So, inflation causes people to pay more taxes even when their real incomes don’t increase.</a:t>
            </a:r>
          </a:p>
        </p:txBody>
      </p:sp>
      <p:sp>
        <p:nvSpPr>
          <p:cNvPr id="48134"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307310769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8133">
                                            <p:txEl>
                                              <p:pRg st="0" end="0"/>
                                            </p:txEl>
                                          </p:spTgt>
                                        </p:tgtEl>
                                        <p:attrNameLst>
                                          <p:attrName>style.visibility</p:attrName>
                                        </p:attrNameLst>
                                      </p:cBhvr>
                                      <p:to>
                                        <p:strVal val="visible"/>
                                      </p:to>
                                    </p:set>
                                    <p:animEffect transition="in" filter="wipe(left)">
                                      <p:cBhvr>
                                        <p:cTn id="7" dur="500"/>
                                        <p:tgtEl>
                                          <p:spTgt spid="4813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8133">
                                            <p:txEl>
                                              <p:pRg st="1" end="1"/>
                                            </p:txEl>
                                          </p:spTgt>
                                        </p:tgtEl>
                                        <p:attrNameLst>
                                          <p:attrName>style.visibility</p:attrName>
                                        </p:attrNameLst>
                                      </p:cBhvr>
                                      <p:to>
                                        <p:strVal val="visible"/>
                                      </p:to>
                                    </p:set>
                                    <p:animEffect transition="in" filter="wipe(left)">
                                      <p:cBhvr>
                                        <p:cTn id="12" dur="500"/>
                                        <p:tgtEl>
                                          <p:spTgt spid="4813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8133">
                                            <p:txEl>
                                              <p:pRg st="2" end="2"/>
                                            </p:txEl>
                                          </p:spTgt>
                                        </p:tgtEl>
                                        <p:attrNameLst>
                                          <p:attrName>style.visibility</p:attrName>
                                        </p:attrNameLst>
                                      </p:cBhvr>
                                      <p:to>
                                        <p:strVal val="visible"/>
                                      </p:to>
                                    </p:set>
                                    <p:animEffect transition="in" filter="wipe(left)">
                                      <p:cBhvr>
                                        <p:cTn id="17" dur="500"/>
                                        <p:tgtEl>
                                          <p:spTgt spid="4813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8133">
                                            <p:txEl>
                                              <p:pRg st="3" end="3"/>
                                            </p:txEl>
                                          </p:spTgt>
                                        </p:tgtEl>
                                        <p:attrNameLst>
                                          <p:attrName>style.visibility</p:attrName>
                                        </p:attrNameLst>
                                      </p:cBhvr>
                                      <p:to>
                                        <p:strVal val="visible"/>
                                      </p:to>
                                    </p:set>
                                    <p:animEffect transition="in" filter="wipe(left)">
                                      <p:cBhvr>
                                        <p:cTn id="22" dur="500"/>
                                        <p:tgtEl>
                                          <p:spTgt spid="4813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3" grpId="0" build="p" bldLvl="4"/>
    </p:bldLst>
  </p:timing>
</p:sld>
</file>

<file path=ppt/slides/slide44.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lgn="l" eaLnBrk="1" hangingPunct="1">
              <a:defRPr/>
            </a:pPr>
            <a:r>
              <a:rPr lang="en-US" sz="2400" b="0" spc="400" dirty="0" smtClean="0">
                <a:solidFill>
                  <a:srgbClr val="E27D0E"/>
                </a:solidFill>
                <a:latin typeface="Tahoma" pitchFamily="34" charset="0"/>
                <a:cs typeface="Arial" charset="0"/>
              </a:rPr>
              <a:t>ACTIVE LEARNING</a:t>
            </a:r>
            <a:r>
              <a:rPr lang="en-US" sz="2400" b="0" dirty="0" smtClean="0">
                <a:solidFill>
                  <a:srgbClr val="E27D0E"/>
                </a:solidFill>
                <a:latin typeface="Tahoma" pitchFamily="34" charset="0"/>
                <a:cs typeface="Arial" charset="0"/>
              </a:rPr>
              <a:t>   </a:t>
            </a:r>
            <a:r>
              <a:rPr lang="en-US" sz="7100" baseline="-10000" dirty="0" smtClean="0">
                <a:solidFill>
                  <a:srgbClr val="E27D0E"/>
                </a:solidFill>
                <a:latin typeface="Cambria Math"/>
                <a:cs typeface="Cambria Math"/>
              </a:rPr>
              <a:t>3</a:t>
            </a:r>
            <a:r>
              <a:rPr lang="en-US" sz="2400" b="0" dirty="0" smtClean="0">
                <a:solidFill>
                  <a:srgbClr val="E27D0E"/>
                </a:solidFill>
                <a:latin typeface="Tahoma" pitchFamily="34" charset="0"/>
                <a:cs typeface="Arial" charset="0"/>
              </a:rPr>
              <a:t>   </a:t>
            </a:r>
            <a:br>
              <a:rPr lang="en-US" sz="2400" b="0" dirty="0" smtClean="0">
                <a:solidFill>
                  <a:srgbClr val="E27D0E"/>
                </a:solidFill>
                <a:latin typeface="Tahoma" pitchFamily="34" charset="0"/>
                <a:cs typeface="Arial" charset="0"/>
              </a:rPr>
            </a:br>
            <a:r>
              <a:rPr lang="en-US" sz="4000" dirty="0" smtClean="0">
                <a:solidFill>
                  <a:srgbClr val="CC9900"/>
                </a:solidFill>
                <a:cs typeface="Arial" charset="0"/>
              </a:rPr>
              <a:t>Tax distortions</a:t>
            </a:r>
          </a:p>
        </p:txBody>
      </p:sp>
      <p:sp>
        <p:nvSpPr>
          <p:cNvPr id="36" name="Content Placeholder 2"/>
          <p:cNvSpPr>
            <a:spLocks noGrp="1"/>
          </p:cNvSpPr>
          <p:nvPr>
            <p:ph idx="1"/>
          </p:nvPr>
        </p:nvSpPr>
        <p:spPr>
          <a:xfrm>
            <a:off x="457200" y="1371600"/>
            <a:ext cx="8382000" cy="5247484"/>
          </a:xfrm>
        </p:spPr>
        <p:txBody>
          <a:bodyPr>
            <a:normAutofit/>
          </a:bodyPr>
          <a:lstStyle/>
          <a:p>
            <a:pPr>
              <a:spcBef>
                <a:spcPct val="25000"/>
              </a:spcBef>
              <a:buClr>
                <a:srgbClr val="669900"/>
              </a:buClr>
              <a:buSzPct val="120000"/>
              <a:buNone/>
            </a:pPr>
            <a:r>
              <a:rPr lang="en-US" sz="2600" dirty="0"/>
              <a:t>You deposit $1000 in the bank for one year.</a:t>
            </a:r>
          </a:p>
          <a:p>
            <a:pPr marL="628650" lvl="1" indent="-514350">
              <a:spcBef>
                <a:spcPct val="25000"/>
              </a:spcBef>
              <a:buClr>
                <a:srgbClr val="669900"/>
              </a:buClr>
              <a:buSzPct val="120000"/>
              <a:buNone/>
            </a:pPr>
            <a:r>
              <a:rPr lang="en-US" sz="2600" b="1" dirty="0">
                <a:solidFill>
                  <a:srgbClr val="996633"/>
                </a:solidFill>
              </a:rPr>
              <a:t>CASE 1</a:t>
            </a:r>
            <a:r>
              <a:rPr lang="en-US" sz="2600" dirty="0">
                <a:solidFill>
                  <a:srgbClr val="996633"/>
                </a:solidFill>
              </a:rPr>
              <a:t>:  inflation = 0%, nom. interest rate = 10%</a:t>
            </a:r>
          </a:p>
          <a:p>
            <a:pPr marL="628650" lvl="1" indent="-514350">
              <a:spcBef>
                <a:spcPct val="25000"/>
              </a:spcBef>
              <a:buClr>
                <a:srgbClr val="669900"/>
              </a:buClr>
              <a:buSzPct val="120000"/>
              <a:buNone/>
            </a:pPr>
            <a:r>
              <a:rPr lang="en-US" sz="2600" b="1" dirty="0">
                <a:solidFill>
                  <a:srgbClr val="996633"/>
                </a:solidFill>
              </a:rPr>
              <a:t>CASE 2</a:t>
            </a:r>
            <a:r>
              <a:rPr lang="en-US" sz="2600" dirty="0">
                <a:solidFill>
                  <a:srgbClr val="996633"/>
                </a:solidFill>
              </a:rPr>
              <a:t>:  inflation = 10%, nom. interest rate = 20%</a:t>
            </a:r>
          </a:p>
          <a:p>
            <a:pPr marL="628650" lvl="1" indent="-514350">
              <a:spcBef>
                <a:spcPct val="45000"/>
              </a:spcBef>
              <a:buClr>
                <a:srgbClr val="669900"/>
              </a:buClr>
              <a:buSzPct val="120000"/>
              <a:buNone/>
            </a:pPr>
            <a:r>
              <a:rPr lang="en-US" sz="2600" b="1" dirty="0">
                <a:solidFill>
                  <a:srgbClr val="C00000"/>
                </a:solidFill>
              </a:rPr>
              <a:t>a.</a:t>
            </a:r>
            <a:r>
              <a:rPr lang="en-US" sz="2600" b="1" dirty="0">
                <a:solidFill>
                  <a:srgbClr val="339966"/>
                </a:solidFill>
              </a:rPr>
              <a:t>	</a:t>
            </a:r>
            <a:r>
              <a:rPr lang="en-US" sz="2600" dirty="0"/>
              <a:t>In which case does the real value of your deposit grow the most?  </a:t>
            </a:r>
          </a:p>
          <a:p>
            <a:pPr>
              <a:spcBef>
                <a:spcPct val="50000"/>
              </a:spcBef>
              <a:buClr>
                <a:srgbClr val="669900"/>
              </a:buClr>
              <a:buSzPct val="120000"/>
              <a:buNone/>
            </a:pPr>
            <a:r>
              <a:rPr lang="en-US" sz="2600" dirty="0"/>
              <a:t>Assume the tax rate is 25%.  </a:t>
            </a:r>
          </a:p>
          <a:p>
            <a:pPr marL="628650" lvl="1" indent="-514350">
              <a:spcBef>
                <a:spcPct val="40000"/>
              </a:spcBef>
              <a:buClr>
                <a:srgbClr val="669900"/>
              </a:buClr>
              <a:buSzPct val="120000"/>
              <a:buNone/>
            </a:pPr>
            <a:r>
              <a:rPr lang="en-US" sz="2600" b="1" dirty="0">
                <a:solidFill>
                  <a:srgbClr val="C00000"/>
                </a:solidFill>
              </a:rPr>
              <a:t>b.</a:t>
            </a:r>
            <a:r>
              <a:rPr lang="en-US" sz="2600" b="1" dirty="0">
                <a:solidFill>
                  <a:srgbClr val="339966"/>
                </a:solidFill>
              </a:rPr>
              <a:t>	</a:t>
            </a:r>
            <a:r>
              <a:rPr lang="en-US" sz="2600" dirty="0"/>
              <a:t>In which case do you pay the most taxes?</a:t>
            </a:r>
          </a:p>
          <a:p>
            <a:pPr marL="628650" lvl="1" indent="-514350">
              <a:spcBef>
                <a:spcPct val="40000"/>
              </a:spcBef>
              <a:buClr>
                <a:srgbClr val="669900"/>
              </a:buClr>
              <a:buSzPct val="120000"/>
              <a:buNone/>
            </a:pPr>
            <a:r>
              <a:rPr lang="en-US" sz="2600" b="1" dirty="0">
                <a:solidFill>
                  <a:srgbClr val="C00000"/>
                </a:solidFill>
              </a:rPr>
              <a:t>c.</a:t>
            </a:r>
            <a:r>
              <a:rPr lang="en-US" sz="2600" b="1" dirty="0">
                <a:solidFill>
                  <a:srgbClr val="339966"/>
                </a:solidFill>
              </a:rPr>
              <a:t>	</a:t>
            </a:r>
            <a:r>
              <a:rPr lang="en-US" sz="2600" dirty="0"/>
              <a:t>Compute the after-tax nominal interest rate, </a:t>
            </a:r>
            <a:br>
              <a:rPr lang="en-US" sz="2600" dirty="0"/>
            </a:br>
            <a:r>
              <a:rPr lang="en-US" sz="2600" dirty="0"/>
              <a:t>then subtract inflation to get the </a:t>
            </a:r>
            <a:br>
              <a:rPr lang="en-US" sz="2600" dirty="0"/>
            </a:br>
            <a:r>
              <a:rPr lang="en-US" sz="2600" dirty="0"/>
              <a:t>after-tax real interest rate for both cases.  </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i="1" dirty="0" smtClean="0">
                <a:solidFill>
                  <a:srgbClr val="777777"/>
                </a:solidFill>
                <a:latin typeface="Times New Roman" pitchFamily="18" charset="0"/>
                <a:cs typeface="Times New Roman" pitchFamily="18" charset="0"/>
              </a:rPr>
              <a:t>© 2015 </a:t>
            </a:r>
            <a:r>
              <a:rPr lang="en-US" sz="800" i="1" dirty="0" err="1" smtClean="0">
                <a:solidFill>
                  <a:srgbClr val="777777"/>
                </a:solidFill>
                <a:latin typeface="Times New Roman" pitchFamily="18" charset="0"/>
                <a:cs typeface="Times New Roman" pitchFamily="18" charset="0"/>
              </a:rPr>
              <a:t>Cengage</a:t>
            </a:r>
            <a:r>
              <a:rPr lang="en-US" sz="80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i="1" dirty="0">
              <a:solidFill>
                <a:srgbClr val="777777"/>
              </a:solidFill>
              <a:latin typeface="Times New Roman" pitchFamily="18" charset="0"/>
              <a:ea typeface="Verdana" pitchFamily="34" charset="0"/>
              <a:cs typeface="Times New Roman" pitchFamily="18" charset="0"/>
            </a:endParaRP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Tree>
    <p:extLst>
      <p:ext uri="{BB962C8B-B14F-4D97-AF65-F5344CB8AC3E}">
        <p14:creationId xmlns:p14="http://schemas.microsoft.com/office/powerpoint/2010/main" val="1863734190"/>
      </p:ext>
    </p:extLst>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lgn="l" eaLnBrk="1" hangingPunct="1">
              <a:defRPr/>
            </a:pPr>
            <a:r>
              <a:rPr lang="en-US" sz="2400" b="0" spc="400" dirty="0" smtClean="0">
                <a:solidFill>
                  <a:srgbClr val="E27D0E"/>
                </a:solidFill>
                <a:latin typeface="Tahoma" pitchFamily="34" charset="0"/>
                <a:cs typeface="Arial" charset="0"/>
              </a:rPr>
              <a:t>ACTIVE LEARNING</a:t>
            </a:r>
            <a:r>
              <a:rPr lang="en-US" sz="2400" b="0" dirty="0" smtClean="0">
                <a:solidFill>
                  <a:srgbClr val="E27D0E"/>
                </a:solidFill>
                <a:latin typeface="Tahoma" pitchFamily="34" charset="0"/>
                <a:cs typeface="Arial" charset="0"/>
              </a:rPr>
              <a:t>   </a:t>
            </a:r>
            <a:r>
              <a:rPr lang="en-US" sz="7100" baseline="-10000" dirty="0" smtClean="0">
                <a:solidFill>
                  <a:srgbClr val="E27D0E"/>
                </a:solidFill>
                <a:latin typeface="Cambria Math"/>
                <a:cs typeface="Cambria Math"/>
              </a:rPr>
              <a:t>3</a:t>
            </a:r>
            <a:r>
              <a:rPr lang="en-US" sz="2400" b="0" dirty="0" smtClean="0">
                <a:solidFill>
                  <a:srgbClr val="E27D0E"/>
                </a:solidFill>
                <a:latin typeface="Tahoma" pitchFamily="34" charset="0"/>
                <a:cs typeface="Arial" charset="0"/>
              </a:rPr>
              <a:t>   </a:t>
            </a:r>
            <a:br>
              <a:rPr lang="en-US" sz="2400" b="0" dirty="0" smtClean="0">
                <a:solidFill>
                  <a:srgbClr val="E27D0E"/>
                </a:solidFill>
                <a:latin typeface="Tahoma" pitchFamily="34" charset="0"/>
                <a:cs typeface="Arial" charset="0"/>
              </a:rPr>
            </a:br>
            <a:r>
              <a:rPr lang="en-US" sz="4000" dirty="0" smtClean="0">
                <a:solidFill>
                  <a:srgbClr val="CC9900"/>
                </a:solidFill>
                <a:cs typeface="Arial" charset="0"/>
              </a:rPr>
              <a:t>Answers</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i="1" dirty="0" smtClean="0">
                <a:solidFill>
                  <a:srgbClr val="777777"/>
                </a:solidFill>
                <a:latin typeface="Times New Roman" pitchFamily="18" charset="0"/>
                <a:cs typeface="Times New Roman" pitchFamily="18" charset="0"/>
              </a:rPr>
              <a:t>© 2015 </a:t>
            </a:r>
            <a:r>
              <a:rPr lang="en-US" sz="800" i="1" dirty="0" err="1" smtClean="0">
                <a:solidFill>
                  <a:srgbClr val="777777"/>
                </a:solidFill>
                <a:latin typeface="Times New Roman" pitchFamily="18" charset="0"/>
                <a:cs typeface="Times New Roman" pitchFamily="18" charset="0"/>
              </a:rPr>
              <a:t>Cengage</a:t>
            </a:r>
            <a:r>
              <a:rPr lang="en-US" sz="80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i="1" dirty="0">
              <a:solidFill>
                <a:srgbClr val="777777"/>
              </a:solidFill>
              <a:latin typeface="Times New Roman" pitchFamily="18" charset="0"/>
              <a:ea typeface="Verdana" pitchFamily="34" charset="0"/>
              <a:cs typeface="Times New Roman" pitchFamily="18" charset="0"/>
            </a:endParaRP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
        <p:nvSpPr>
          <p:cNvPr id="6" name="Rectangle 6"/>
          <p:cNvSpPr>
            <a:spLocks noChangeArrowheads="1"/>
          </p:cNvSpPr>
          <p:nvPr/>
        </p:nvSpPr>
        <p:spPr bwMode="auto">
          <a:xfrm>
            <a:off x="544513" y="2949575"/>
            <a:ext cx="8128000" cy="235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914400" lvl="1" indent="-457200">
              <a:lnSpc>
                <a:spcPct val="105000"/>
              </a:lnSpc>
              <a:spcBef>
                <a:spcPct val="45000"/>
              </a:spcBef>
              <a:buClr>
                <a:srgbClr val="669900"/>
              </a:buClr>
              <a:buSzPct val="130000"/>
            </a:pPr>
            <a:r>
              <a:rPr lang="en-US" sz="2600" b="1" dirty="0">
                <a:solidFill>
                  <a:srgbClr val="C00000"/>
                </a:solidFill>
                <a:latin typeface="Arial"/>
                <a:cs typeface="Arial"/>
              </a:rPr>
              <a:t>a.</a:t>
            </a:r>
            <a:r>
              <a:rPr lang="en-US" sz="2600" b="1" dirty="0">
                <a:solidFill>
                  <a:srgbClr val="339966"/>
                </a:solidFill>
                <a:latin typeface="Arial"/>
                <a:cs typeface="Arial"/>
              </a:rPr>
              <a:t>	</a:t>
            </a:r>
            <a:r>
              <a:rPr lang="en-US" sz="2600" dirty="0">
                <a:latin typeface="Arial"/>
                <a:cs typeface="Arial"/>
              </a:rPr>
              <a:t>In which case does the real value of your deposit grow the most?  </a:t>
            </a:r>
          </a:p>
          <a:p>
            <a:pPr marL="914400" lvl="1" indent="-457200">
              <a:lnSpc>
                <a:spcPct val="105000"/>
              </a:lnSpc>
              <a:spcBef>
                <a:spcPct val="45000"/>
              </a:spcBef>
              <a:buClr>
                <a:srgbClr val="669900"/>
              </a:buClr>
              <a:buSzPct val="130000"/>
            </a:pPr>
            <a:r>
              <a:rPr lang="en-US" sz="2600" dirty="0">
                <a:latin typeface="Arial"/>
                <a:cs typeface="Arial"/>
              </a:rPr>
              <a:t>	In both cases, the real interest rate is 10%, </a:t>
            </a:r>
            <a:br>
              <a:rPr lang="en-US" sz="2600" dirty="0">
                <a:latin typeface="Arial"/>
                <a:cs typeface="Arial"/>
              </a:rPr>
            </a:br>
            <a:r>
              <a:rPr lang="en-US" sz="2600" dirty="0">
                <a:latin typeface="Arial"/>
                <a:cs typeface="Arial"/>
              </a:rPr>
              <a:t>so the real value of the deposit grows 10% (before taxes).</a:t>
            </a:r>
          </a:p>
        </p:txBody>
      </p:sp>
      <p:sp>
        <p:nvSpPr>
          <p:cNvPr id="7" name="Rectangle 7"/>
          <p:cNvSpPr>
            <a:spLocks noChangeArrowheads="1"/>
          </p:cNvSpPr>
          <p:nvPr/>
        </p:nvSpPr>
        <p:spPr bwMode="auto">
          <a:xfrm>
            <a:off x="603250" y="1370013"/>
            <a:ext cx="8048625" cy="163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25000"/>
              </a:spcBef>
              <a:buClr>
                <a:srgbClr val="669900"/>
              </a:buClr>
              <a:buSzPct val="120000"/>
              <a:buFont typeface="Wingdings" pitchFamily="2" charset="2"/>
              <a:buNone/>
            </a:pPr>
            <a:r>
              <a:rPr lang="en-US" sz="2600" dirty="0">
                <a:latin typeface="Arial"/>
                <a:cs typeface="Arial"/>
              </a:rPr>
              <a:t>Deposit = $1000. </a:t>
            </a:r>
          </a:p>
          <a:p>
            <a:pPr marL="628650" lvl="1" indent="-514350">
              <a:lnSpc>
                <a:spcPct val="105000"/>
              </a:lnSpc>
              <a:spcBef>
                <a:spcPct val="25000"/>
              </a:spcBef>
              <a:buClr>
                <a:srgbClr val="669900"/>
              </a:buClr>
              <a:buSzPct val="120000"/>
              <a:buFont typeface="Wingdings" pitchFamily="2" charset="2"/>
              <a:buNone/>
            </a:pPr>
            <a:r>
              <a:rPr lang="en-US" sz="2600" b="1" dirty="0">
                <a:solidFill>
                  <a:srgbClr val="996633"/>
                </a:solidFill>
                <a:latin typeface="Arial"/>
                <a:cs typeface="Arial"/>
              </a:rPr>
              <a:t>CASE 1</a:t>
            </a:r>
            <a:r>
              <a:rPr lang="en-US" sz="2600" dirty="0">
                <a:solidFill>
                  <a:srgbClr val="996633"/>
                </a:solidFill>
                <a:latin typeface="Arial"/>
                <a:cs typeface="Arial"/>
              </a:rPr>
              <a:t>:  inflation = 0%, nom. interest rate = 10%</a:t>
            </a:r>
          </a:p>
          <a:p>
            <a:pPr marL="628650" lvl="1" indent="-514350">
              <a:lnSpc>
                <a:spcPct val="105000"/>
              </a:lnSpc>
              <a:spcBef>
                <a:spcPct val="25000"/>
              </a:spcBef>
              <a:buClr>
                <a:srgbClr val="669900"/>
              </a:buClr>
              <a:buSzPct val="120000"/>
              <a:buFont typeface="Wingdings" pitchFamily="2" charset="2"/>
              <a:buNone/>
            </a:pPr>
            <a:r>
              <a:rPr lang="en-US" sz="2600" b="1" dirty="0">
                <a:solidFill>
                  <a:srgbClr val="996633"/>
                </a:solidFill>
                <a:latin typeface="Arial"/>
                <a:cs typeface="Arial"/>
              </a:rPr>
              <a:t>CASE 2</a:t>
            </a:r>
            <a:r>
              <a:rPr lang="en-US" sz="2600" dirty="0">
                <a:solidFill>
                  <a:srgbClr val="996633"/>
                </a:solidFill>
                <a:latin typeface="Arial"/>
                <a:cs typeface="Arial"/>
              </a:rPr>
              <a:t>:  inflation = 10%, nom. interest rate = 20%</a:t>
            </a:r>
          </a:p>
        </p:txBody>
      </p:sp>
    </p:spTree>
    <p:extLst>
      <p:ext uri="{BB962C8B-B14F-4D97-AF65-F5344CB8AC3E}">
        <p14:creationId xmlns:p14="http://schemas.microsoft.com/office/powerpoint/2010/main" val="119454645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wipe(left)">
                                      <p:cBhvr>
                                        <p:cTn id="7"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bldLvl="2"/>
    </p:bldLst>
  </p:timing>
</p:sld>
</file>

<file path=ppt/slides/slide46.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lgn="l" eaLnBrk="1" hangingPunct="1">
              <a:defRPr/>
            </a:pPr>
            <a:r>
              <a:rPr lang="en-US" sz="2400" b="0" spc="400" dirty="0" smtClean="0">
                <a:solidFill>
                  <a:srgbClr val="E27D0E"/>
                </a:solidFill>
                <a:latin typeface="Tahoma" pitchFamily="34" charset="0"/>
                <a:cs typeface="Arial" charset="0"/>
              </a:rPr>
              <a:t>ACTIVE LEARNING</a:t>
            </a:r>
            <a:r>
              <a:rPr lang="en-US" sz="2400" b="0" dirty="0" smtClean="0">
                <a:solidFill>
                  <a:srgbClr val="E27D0E"/>
                </a:solidFill>
                <a:latin typeface="Tahoma" pitchFamily="34" charset="0"/>
                <a:cs typeface="Arial" charset="0"/>
              </a:rPr>
              <a:t>   </a:t>
            </a:r>
            <a:r>
              <a:rPr lang="en-US" sz="7100" baseline="-10000" dirty="0" smtClean="0">
                <a:solidFill>
                  <a:srgbClr val="E27D0E"/>
                </a:solidFill>
                <a:latin typeface="Cambria Math"/>
                <a:cs typeface="Cambria Math"/>
              </a:rPr>
              <a:t>3</a:t>
            </a:r>
            <a:r>
              <a:rPr lang="en-US" sz="2400" b="0" dirty="0" smtClean="0">
                <a:solidFill>
                  <a:srgbClr val="E27D0E"/>
                </a:solidFill>
                <a:latin typeface="Tahoma" pitchFamily="34" charset="0"/>
                <a:cs typeface="Arial" charset="0"/>
              </a:rPr>
              <a:t>   </a:t>
            </a:r>
            <a:br>
              <a:rPr lang="en-US" sz="2400" b="0" dirty="0" smtClean="0">
                <a:solidFill>
                  <a:srgbClr val="E27D0E"/>
                </a:solidFill>
                <a:latin typeface="Tahoma" pitchFamily="34" charset="0"/>
                <a:cs typeface="Arial" charset="0"/>
              </a:rPr>
            </a:br>
            <a:r>
              <a:rPr lang="en-US" sz="4000" dirty="0" smtClean="0">
                <a:solidFill>
                  <a:srgbClr val="CC9900"/>
                </a:solidFill>
                <a:cs typeface="Arial" charset="0"/>
              </a:rPr>
              <a:t>Answers</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i="1" dirty="0" smtClean="0">
                <a:solidFill>
                  <a:srgbClr val="777777"/>
                </a:solidFill>
                <a:latin typeface="Times New Roman" pitchFamily="18" charset="0"/>
                <a:cs typeface="Times New Roman" pitchFamily="18" charset="0"/>
              </a:rPr>
              <a:t>© 2015 </a:t>
            </a:r>
            <a:r>
              <a:rPr lang="en-US" sz="800" i="1" dirty="0" err="1" smtClean="0">
                <a:solidFill>
                  <a:srgbClr val="777777"/>
                </a:solidFill>
                <a:latin typeface="Times New Roman" pitchFamily="18" charset="0"/>
                <a:cs typeface="Times New Roman" pitchFamily="18" charset="0"/>
              </a:rPr>
              <a:t>Cengage</a:t>
            </a:r>
            <a:r>
              <a:rPr lang="en-US" sz="80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i="1" dirty="0">
              <a:solidFill>
                <a:srgbClr val="777777"/>
              </a:solidFill>
              <a:latin typeface="Times New Roman" pitchFamily="18" charset="0"/>
              <a:ea typeface="Verdana" pitchFamily="34" charset="0"/>
              <a:cs typeface="Times New Roman" pitchFamily="18" charset="0"/>
            </a:endParaRP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
        <p:nvSpPr>
          <p:cNvPr id="6" name="Rectangle 6"/>
          <p:cNvSpPr>
            <a:spLocks noChangeArrowheads="1"/>
          </p:cNvSpPr>
          <p:nvPr/>
        </p:nvSpPr>
        <p:spPr bwMode="auto">
          <a:xfrm>
            <a:off x="555625" y="2994025"/>
            <a:ext cx="8128000" cy="253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914400" lvl="1" indent="-457200">
              <a:lnSpc>
                <a:spcPct val="105000"/>
              </a:lnSpc>
              <a:spcBef>
                <a:spcPct val="45000"/>
              </a:spcBef>
              <a:buClr>
                <a:srgbClr val="669900"/>
              </a:buClr>
              <a:buSzPct val="130000"/>
            </a:pPr>
            <a:r>
              <a:rPr lang="en-US" sz="2600" b="1" dirty="0">
                <a:solidFill>
                  <a:srgbClr val="C00000"/>
                </a:solidFill>
                <a:latin typeface="Arial"/>
                <a:cs typeface="Arial"/>
              </a:rPr>
              <a:t>b.</a:t>
            </a:r>
            <a:r>
              <a:rPr lang="en-US" sz="2600" b="1" dirty="0">
                <a:solidFill>
                  <a:srgbClr val="339966"/>
                </a:solidFill>
                <a:latin typeface="Arial"/>
                <a:cs typeface="Arial"/>
              </a:rPr>
              <a:t>	</a:t>
            </a:r>
            <a:r>
              <a:rPr lang="en-US" sz="2600" dirty="0">
                <a:latin typeface="Arial"/>
                <a:cs typeface="Arial"/>
              </a:rPr>
              <a:t>In which case do you pay the most taxes?  </a:t>
            </a:r>
          </a:p>
          <a:p>
            <a:pPr marL="914400" lvl="1" indent="-457200">
              <a:lnSpc>
                <a:spcPct val="105000"/>
              </a:lnSpc>
              <a:spcBef>
                <a:spcPct val="45000"/>
              </a:spcBef>
              <a:buClr>
                <a:srgbClr val="669900"/>
              </a:buClr>
              <a:buSzPct val="130000"/>
            </a:pPr>
            <a:r>
              <a:rPr lang="en-US" sz="2600" dirty="0">
                <a:latin typeface="Arial"/>
                <a:cs typeface="Arial"/>
              </a:rPr>
              <a:t>	</a:t>
            </a:r>
            <a:r>
              <a:rPr lang="en-US" sz="2600" b="1" dirty="0" smtClean="0">
                <a:solidFill>
                  <a:srgbClr val="996633"/>
                </a:solidFill>
                <a:latin typeface="Arial"/>
                <a:cs typeface="Arial"/>
              </a:rPr>
              <a:t>CASE 1</a:t>
            </a:r>
            <a:r>
              <a:rPr lang="en-US" sz="2600" dirty="0" smtClean="0">
                <a:latin typeface="Arial"/>
                <a:cs typeface="Arial"/>
              </a:rPr>
              <a:t>:  </a:t>
            </a:r>
            <a:r>
              <a:rPr lang="en-US" sz="2600" dirty="0">
                <a:latin typeface="Arial"/>
                <a:cs typeface="Arial"/>
              </a:rPr>
              <a:t>interest income = $100, </a:t>
            </a:r>
            <a:br>
              <a:rPr lang="en-US" sz="2600" dirty="0">
                <a:latin typeface="Arial"/>
                <a:cs typeface="Arial"/>
              </a:rPr>
            </a:br>
            <a:r>
              <a:rPr lang="en-US" sz="2600" dirty="0">
                <a:latin typeface="Arial"/>
                <a:cs typeface="Arial"/>
              </a:rPr>
              <a:t>	      so you pay $25 in taxes.  </a:t>
            </a:r>
          </a:p>
          <a:p>
            <a:pPr marL="914400" lvl="1" indent="-457200">
              <a:lnSpc>
                <a:spcPct val="105000"/>
              </a:lnSpc>
              <a:spcBef>
                <a:spcPct val="45000"/>
              </a:spcBef>
              <a:buClr>
                <a:srgbClr val="669900"/>
              </a:buClr>
              <a:buSzPct val="130000"/>
            </a:pPr>
            <a:r>
              <a:rPr lang="en-US" sz="2600" dirty="0">
                <a:latin typeface="Arial"/>
                <a:cs typeface="Arial"/>
              </a:rPr>
              <a:t>	</a:t>
            </a:r>
            <a:r>
              <a:rPr lang="en-US" sz="2600" b="1" dirty="0">
                <a:solidFill>
                  <a:srgbClr val="996633"/>
                </a:solidFill>
                <a:latin typeface="Arial"/>
                <a:cs typeface="Arial"/>
              </a:rPr>
              <a:t>CASE 2</a:t>
            </a:r>
            <a:r>
              <a:rPr lang="en-US" sz="2600" dirty="0">
                <a:latin typeface="Arial"/>
                <a:cs typeface="Arial"/>
              </a:rPr>
              <a:t>:  interest income = $200, </a:t>
            </a:r>
            <a:br>
              <a:rPr lang="en-US" sz="2600" dirty="0">
                <a:latin typeface="Arial"/>
                <a:cs typeface="Arial"/>
              </a:rPr>
            </a:br>
            <a:r>
              <a:rPr lang="en-US" sz="2600" dirty="0">
                <a:latin typeface="Arial"/>
                <a:cs typeface="Arial"/>
              </a:rPr>
              <a:t>	      so you pay $50 in taxes.  </a:t>
            </a:r>
          </a:p>
        </p:txBody>
      </p:sp>
      <p:sp>
        <p:nvSpPr>
          <p:cNvPr id="7" name="Rectangle 7"/>
          <p:cNvSpPr>
            <a:spLocks noChangeArrowheads="1"/>
          </p:cNvSpPr>
          <p:nvPr/>
        </p:nvSpPr>
        <p:spPr bwMode="auto">
          <a:xfrm>
            <a:off x="603250" y="1370013"/>
            <a:ext cx="8048625" cy="163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25000"/>
              </a:spcBef>
              <a:buClr>
                <a:srgbClr val="669900"/>
              </a:buClr>
              <a:buSzPct val="120000"/>
              <a:buFont typeface="Wingdings" pitchFamily="2" charset="2"/>
              <a:buNone/>
            </a:pPr>
            <a:r>
              <a:rPr lang="en-US" sz="2600" dirty="0">
                <a:latin typeface="Arial"/>
                <a:cs typeface="Arial"/>
              </a:rPr>
              <a:t>Deposit = $1000.   Tax rate = 25%. </a:t>
            </a:r>
          </a:p>
          <a:p>
            <a:pPr marL="628650" lvl="1" indent="-514350">
              <a:lnSpc>
                <a:spcPct val="105000"/>
              </a:lnSpc>
              <a:spcBef>
                <a:spcPct val="25000"/>
              </a:spcBef>
              <a:buClr>
                <a:srgbClr val="669900"/>
              </a:buClr>
              <a:buSzPct val="120000"/>
              <a:buFont typeface="Wingdings" pitchFamily="2" charset="2"/>
              <a:buNone/>
            </a:pPr>
            <a:r>
              <a:rPr lang="en-US" sz="2600" b="1" dirty="0">
                <a:solidFill>
                  <a:srgbClr val="996633"/>
                </a:solidFill>
                <a:latin typeface="Arial"/>
                <a:cs typeface="Arial"/>
              </a:rPr>
              <a:t>CASE 1</a:t>
            </a:r>
            <a:r>
              <a:rPr lang="en-US" sz="2600" dirty="0">
                <a:solidFill>
                  <a:srgbClr val="996633"/>
                </a:solidFill>
                <a:latin typeface="Arial"/>
                <a:cs typeface="Arial"/>
              </a:rPr>
              <a:t>:  inflation = 0%, nom. interest rate = 10%</a:t>
            </a:r>
          </a:p>
          <a:p>
            <a:pPr marL="628650" lvl="1" indent="-514350">
              <a:lnSpc>
                <a:spcPct val="105000"/>
              </a:lnSpc>
              <a:spcBef>
                <a:spcPct val="25000"/>
              </a:spcBef>
              <a:buClr>
                <a:srgbClr val="669900"/>
              </a:buClr>
              <a:buSzPct val="120000"/>
              <a:buFont typeface="Wingdings" pitchFamily="2" charset="2"/>
              <a:buNone/>
            </a:pPr>
            <a:r>
              <a:rPr lang="en-US" sz="2600" b="1" dirty="0">
                <a:solidFill>
                  <a:srgbClr val="996633"/>
                </a:solidFill>
                <a:latin typeface="Arial"/>
                <a:cs typeface="Arial"/>
              </a:rPr>
              <a:t>CASE 2</a:t>
            </a:r>
            <a:r>
              <a:rPr lang="en-US" sz="2600" dirty="0">
                <a:solidFill>
                  <a:srgbClr val="996633"/>
                </a:solidFill>
                <a:latin typeface="Arial"/>
                <a:cs typeface="Arial"/>
              </a:rPr>
              <a:t>:  inflation = 10%, nom. interest rate = 20%</a:t>
            </a:r>
          </a:p>
        </p:txBody>
      </p:sp>
    </p:spTree>
    <p:extLst>
      <p:ext uri="{BB962C8B-B14F-4D97-AF65-F5344CB8AC3E}">
        <p14:creationId xmlns:p14="http://schemas.microsoft.com/office/powerpoint/2010/main" val="259514131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wipe(left)">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wipe(left)">
                                      <p:cBhvr>
                                        <p:cTn id="12"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bldLvl="2"/>
    </p:bldLst>
  </p:timing>
</p:sld>
</file>

<file path=ppt/slides/slide47.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lgn="l" eaLnBrk="1" hangingPunct="1">
              <a:defRPr/>
            </a:pPr>
            <a:r>
              <a:rPr lang="en-US" sz="2400" b="0" spc="400" dirty="0" smtClean="0">
                <a:solidFill>
                  <a:srgbClr val="E27D0E"/>
                </a:solidFill>
                <a:latin typeface="Tahoma" pitchFamily="34" charset="0"/>
                <a:cs typeface="Arial" charset="0"/>
              </a:rPr>
              <a:t>ACTIVE LEARNING</a:t>
            </a:r>
            <a:r>
              <a:rPr lang="en-US" sz="2400" b="0" dirty="0" smtClean="0">
                <a:solidFill>
                  <a:srgbClr val="E27D0E"/>
                </a:solidFill>
                <a:latin typeface="Tahoma" pitchFamily="34" charset="0"/>
                <a:cs typeface="Arial" charset="0"/>
              </a:rPr>
              <a:t>   </a:t>
            </a:r>
            <a:r>
              <a:rPr lang="en-US" sz="7100" baseline="-10000" dirty="0" smtClean="0">
                <a:solidFill>
                  <a:srgbClr val="E27D0E"/>
                </a:solidFill>
                <a:latin typeface="Cambria Math"/>
                <a:cs typeface="Cambria Math"/>
              </a:rPr>
              <a:t>3</a:t>
            </a:r>
            <a:r>
              <a:rPr lang="en-US" sz="2400" b="0" dirty="0" smtClean="0">
                <a:solidFill>
                  <a:srgbClr val="E27D0E"/>
                </a:solidFill>
                <a:latin typeface="Tahoma" pitchFamily="34" charset="0"/>
                <a:cs typeface="Arial" charset="0"/>
              </a:rPr>
              <a:t>   </a:t>
            </a:r>
            <a:br>
              <a:rPr lang="en-US" sz="2400" b="0" dirty="0" smtClean="0">
                <a:solidFill>
                  <a:srgbClr val="E27D0E"/>
                </a:solidFill>
                <a:latin typeface="Tahoma" pitchFamily="34" charset="0"/>
                <a:cs typeface="Arial" charset="0"/>
              </a:rPr>
            </a:br>
            <a:r>
              <a:rPr lang="en-US" sz="4000" dirty="0" smtClean="0">
                <a:solidFill>
                  <a:srgbClr val="CC9900"/>
                </a:solidFill>
                <a:cs typeface="Arial" charset="0"/>
              </a:rPr>
              <a:t>Answers</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i="1" dirty="0" smtClean="0">
                <a:solidFill>
                  <a:srgbClr val="777777"/>
                </a:solidFill>
                <a:latin typeface="Times New Roman" pitchFamily="18" charset="0"/>
                <a:cs typeface="Times New Roman" pitchFamily="18" charset="0"/>
              </a:rPr>
              <a:t>© 2015 </a:t>
            </a:r>
            <a:r>
              <a:rPr lang="en-US" sz="800" i="1" dirty="0" err="1" smtClean="0">
                <a:solidFill>
                  <a:srgbClr val="777777"/>
                </a:solidFill>
                <a:latin typeface="Times New Roman" pitchFamily="18" charset="0"/>
                <a:cs typeface="Times New Roman" pitchFamily="18" charset="0"/>
              </a:rPr>
              <a:t>Cengage</a:t>
            </a:r>
            <a:r>
              <a:rPr lang="en-US" sz="80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i="1" dirty="0">
              <a:solidFill>
                <a:srgbClr val="777777"/>
              </a:solidFill>
              <a:latin typeface="Times New Roman" pitchFamily="18" charset="0"/>
              <a:ea typeface="Verdana" pitchFamily="34" charset="0"/>
              <a:cs typeface="Times New Roman" pitchFamily="18" charset="0"/>
            </a:endParaRP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
        <p:nvSpPr>
          <p:cNvPr id="6" name="Rectangle 6"/>
          <p:cNvSpPr>
            <a:spLocks noChangeArrowheads="1"/>
          </p:cNvSpPr>
          <p:nvPr/>
        </p:nvSpPr>
        <p:spPr bwMode="auto">
          <a:xfrm>
            <a:off x="544513" y="2952750"/>
            <a:ext cx="8128000" cy="3490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914400" lvl="1" indent="-457200">
              <a:lnSpc>
                <a:spcPct val="105000"/>
              </a:lnSpc>
              <a:spcBef>
                <a:spcPct val="30000"/>
              </a:spcBef>
              <a:buClr>
                <a:srgbClr val="669900"/>
              </a:buClr>
              <a:buSzPct val="130000"/>
              <a:tabLst>
                <a:tab pos="2862263" algn="ctr"/>
                <a:tab pos="3657600" algn="l"/>
                <a:tab pos="4916488" algn="ctr"/>
                <a:tab pos="5997575" algn="l"/>
              </a:tabLst>
            </a:pPr>
            <a:r>
              <a:rPr lang="en-US" sz="2600" b="1" dirty="0">
                <a:solidFill>
                  <a:srgbClr val="C00000"/>
                </a:solidFill>
                <a:latin typeface="Arial"/>
                <a:cs typeface="Arial"/>
              </a:rPr>
              <a:t>c.</a:t>
            </a:r>
            <a:r>
              <a:rPr lang="en-US" sz="2600" b="1" dirty="0">
                <a:solidFill>
                  <a:srgbClr val="339966"/>
                </a:solidFill>
                <a:latin typeface="Arial"/>
                <a:cs typeface="Arial"/>
              </a:rPr>
              <a:t>	</a:t>
            </a:r>
            <a:r>
              <a:rPr lang="en-US" sz="2600" dirty="0">
                <a:latin typeface="Arial"/>
                <a:cs typeface="Arial"/>
              </a:rPr>
              <a:t>Compute the after-tax nominal interest rate, </a:t>
            </a:r>
            <a:br>
              <a:rPr lang="en-US" sz="2600" dirty="0">
                <a:latin typeface="Arial"/>
                <a:cs typeface="Arial"/>
              </a:rPr>
            </a:br>
            <a:r>
              <a:rPr lang="en-US" sz="2600" dirty="0">
                <a:latin typeface="Arial"/>
                <a:cs typeface="Arial"/>
              </a:rPr>
              <a:t>then subtract </a:t>
            </a:r>
            <a:r>
              <a:rPr lang="en-US" sz="2600" dirty="0" smtClean="0">
                <a:latin typeface="Arial"/>
                <a:cs typeface="Arial"/>
              </a:rPr>
              <a:t>inflation </a:t>
            </a:r>
            <a:r>
              <a:rPr lang="en-US" sz="2600" dirty="0">
                <a:latin typeface="Arial"/>
                <a:cs typeface="Arial"/>
              </a:rPr>
              <a:t>to get the </a:t>
            </a:r>
            <a:br>
              <a:rPr lang="en-US" sz="2600" dirty="0">
                <a:latin typeface="Arial"/>
                <a:cs typeface="Arial"/>
              </a:rPr>
            </a:br>
            <a:r>
              <a:rPr lang="en-US" sz="2600" dirty="0">
                <a:latin typeface="Arial"/>
                <a:cs typeface="Arial"/>
              </a:rPr>
              <a:t>after-tax real interest rate for both cases. </a:t>
            </a:r>
          </a:p>
          <a:p>
            <a:pPr marL="914400" lvl="1" indent="-457200">
              <a:lnSpc>
                <a:spcPct val="105000"/>
              </a:lnSpc>
              <a:spcBef>
                <a:spcPct val="40000"/>
              </a:spcBef>
              <a:buClr>
                <a:srgbClr val="669900"/>
              </a:buClr>
              <a:buSzPct val="130000"/>
              <a:tabLst>
                <a:tab pos="2862263" algn="ctr"/>
                <a:tab pos="3657600" algn="l"/>
                <a:tab pos="4916488" algn="ctr"/>
                <a:tab pos="5997575" algn="l"/>
              </a:tabLst>
            </a:pPr>
            <a:r>
              <a:rPr lang="en-US" sz="2600" b="1" dirty="0">
                <a:solidFill>
                  <a:srgbClr val="996633"/>
                </a:solidFill>
                <a:latin typeface="Arial"/>
                <a:cs typeface="Arial"/>
              </a:rPr>
              <a:t>CASE 1</a:t>
            </a:r>
            <a:r>
              <a:rPr lang="en-US" sz="2600" dirty="0">
                <a:latin typeface="Arial"/>
                <a:cs typeface="Arial"/>
              </a:rPr>
              <a:t>:	nominal 	= 	0.75 x 10% 	= 7.5%</a:t>
            </a:r>
          </a:p>
          <a:p>
            <a:pPr marL="914400" lvl="1" indent="-457200">
              <a:lnSpc>
                <a:spcPct val="105000"/>
              </a:lnSpc>
              <a:spcBef>
                <a:spcPct val="20000"/>
              </a:spcBef>
              <a:buClr>
                <a:srgbClr val="669900"/>
              </a:buClr>
              <a:buSzPct val="130000"/>
              <a:tabLst>
                <a:tab pos="2862263" algn="ctr"/>
                <a:tab pos="3657600" algn="l"/>
                <a:tab pos="4916488" algn="ctr"/>
                <a:tab pos="5997575" algn="l"/>
              </a:tabLst>
            </a:pPr>
            <a:r>
              <a:rPr lang="en-US" sz="2600" dirty="0">
                <a:latin typeface="Arial"/>
                <a:cs typeface="Arial"/>
              </a:rPr>
              <a:t>		real 	= 	7.5% – 0% 	= 7.5%</a:t>
            </a:r>
          </a:p>
          <a:p>
            <a:pPr marL="914400" lvl="1" indent="-457200">
              <a:lnSpc>
                <a:spcPct val="105000"/>
              </a:lnSpc>
              <a:spcBef>
                <a:spcPct val="40000"/>
              </a:spcBef>
              <a:buClr>
                <a:srgbClr val="669900"/>
              </a:buClr>
              <a:buSzPct val="130000"/>
              <a:tabLst>
                <a:tab pos="2862263" algn="ctr"/>
                <a:tab pos="3657600" algn="l"/>
                <a:tab pos="4916488" algn="ctr"/>
                <a:tab pos="5997575" algn="l"/>
              </a:tabLst>
            </a:pPr>
            <a:r>
              <a:rPr lang="en-US" sz="2600" b="1" dirty="0">
                <a:solidFill>
                  <a:srgbClr val="996633"/>
                </a:solidFill>
                <a:latin typeface="Arial"/>
                <a:cs typeface="Arial"/>
              </a:rPr>
              <a:t>CASE 2</a:t>
            </a:r>
            <a:r>
              <a:rPr lang="en-US" sz="2600" dirty="0">
                <a:latin typeface="Arial"/>
                <a:cs typeface="Arial"/>
              </a:rPr>
              <a:t>:	nominal 	= 	0.75 x 20% 	= 15%</a:t>
            </a:r>
          </a:p>
          <a:p>
            <a:pPr marL="914400" lvl="1" indent="-457200">
              <a:lnSpc>
                <a:spcPct val="105000"/>
              </a:lnSpc>
              <a:spcBef>
                <a:spcPct val="20000"/>
              </a:spcBef>
              <a:buClr>
                <a:srgbClr val="669900"/>
              </a:buClr>
              <a:buSzPct val="130000"/>
              <a:tabLst>
                <a:tab pos="2862263" algn="ctr"/>
                <a:tab pos="3657600" algn="l"/>
                <a:tab pos="4916488" algn="ctr"/>
                <a:tab pos="5997575" algn="l"/>
              </a:tabLst>
            </a:pPr>
            <a:r>
              <a:rPr lang="en-US" sz="2600" dirty="0">
                <a:latin typeface="Arial"/>
                <a:cs typeface="Arial"/>
              </a:rPr>
              <a:t>		real 	= 	15% – 10% 	=   5%</a:t>
            </a:r>
          </a:p>
        </p:txBody>
      </p:sp>
      <p:sp>
        <p:nvSpPr>
          <p:cNvPr id="7" name="Rectangle 7"/>
          <p:cNvSpPr>
            <a:spLocks noChangeArrowheads="1"/>
          </p:cNvSpPr>
          <p:nvPr/>
        </p:nvSpPr>
        <p:spPr bwMode="auto">
          <a:xfrm>
            <a:off x="603250" y="1370013"/>
            <a:ext cx="8048625" cy="163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25000"/>
              </a:spcBef>
              <a:buClr>
                <a:srgbClr val="669900"/>
              </a:buClr>
              <a:buSzPct val="120000"/>
              <a:buFont typeface="Wingdings" pitchFamily="2" charset="2"/>
              <a:buNone/>
            </a:pPr>
            <a:r>
              <a:rPr lang="en-US" sz="2600" dirty="0">
                <a:latin typeface="Arial"/>
                <a:cs typeface="Arial"/>
              </a:rPr>
              <a:t>Deposit = $1000.   Tax rate = 25%. </a:t>
            </a:r>
          </a:p>
          <a:p>
            <a:pPr marL="628650" lvl="1" indent="-514350">
              <a:lnSpc>
                <a:spcPct val="105000"/>
              </a:lnSpc>
              <a:spcBef>
                <a:spcPct val="25000"/>
              </a:spcBef>
              <a:buClr>
                <a:srgbClr val="669900"/>
              </a:buClr>
              <a:buSzPct val="120000"/>
              <a:buFont typeface="Wingdings" pitchFamily="2" charset="2"/>
              <a:buNone/>
            </a:pPr>
            <a:r>
              <a:rPr lang="en-US" sz="2600" b="1" dirty="0">
                <a:solidFill>
                  <a:srgbClr val="996633"/>
                </a:solidFill>
                <a:latin typeface="Arial"/>
                <a:cs typeface="Arial"/>
              </a:rPr>
              <a:t>CASE 1</a:t>
            </a:r>
            <a:r>
              <a:rPr lang="en-US" sz="2600" dirty="0">
                <a:solidFill>
                  <a:srgbClr val="996633"/>
                </a:solidFill>
                <a:latin typeface="Arial"/>
                <a:cs typeface="Arial"/>
              </a:rPr>
              <a:t>:  inflation = 0%, nom. interest rate = 10%</a:t>
            </a:r>
          </a:p>
          <a:p>
            <a:pPr marL="628650" lvl="1" indent="-514350">
              <a:lnSpc>
                <a:spcPct val="105000"/>
              </a:lnSpc>
              <a:spcBef>
                <a:spcPct val="25000"/>
              </a:spcBef>
              <a:buClr>
                <a:srgbClr val="669900"/>
              </a:buClr>
              <a:buSzPct val="120000"/>
              <a:buFont typeface="Wingdings" pitchFamily="2" charset="2"/>
              <a:buNone/>
            </a:pPr>
            <a:r>
              <a:rPr lang="en-US" sz="2600" b="1" dirty="0">
                <a:solidFill>
                  <a:srgbClr val="996633"/>
                </a:solidFill>
                <a:latin typeface="Arial"/>
                <a:cs typeface="Arial"/>
              </a:rPr>
              <a:t>CASE 2</a:t>
            </a:r>
            <a:r>
              <a:rPr lang="en-US" sz="2600" dirty="0">
                <a:solidFill>
                  <a:srgbClr val="996633"/>
                </a:solidFill>
                <a:latin typeface="Arial"/>
                <a:cs typeface="Arial"/>
              </a:rPr>
              <a:t>:  inflation = 10%, nom. interest rate = 20%</a:t>
            </a:r>
          </a:p>
        </p:txBody>
      </p:sp>
    </p:spTree>
    <p:extLst>
      <p:ext uri="{BB962C8B-B14F-4D97-AF65-F5344CB8AC3E}">
        <p14:creationId xmlns:p14="http://schemas.microsoft.com/office/powerpoint/2010/main" val="374212967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wipe(left)">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wipe(left)">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wipe(left)">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wipe(left)">
                                      <p:cBhvr>
                                        <p:cTn id="22"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bldLvl="2"/>
    </p:bldLst>
  </p:timing>
</p:sld>
</file>

<file path=ppt/slides/slide48.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lgn="l" eaLnBrk="1" hangingPunct="1">
              <a:defRPr/>
            </a:pPr>
            <a:r>
              <a:rPr lang="en-US" sz="2400" b="0" spc="400" dirty="0" smtClean="0">
                <a:solidFill>
                  <a:srgbClr val="E27D0E"/>
                </a:solidFill>
                <a:latin typeface="Tahoma" pitchFamily="34" charset="0"/>
                <a:cs typeface="Arial" charset="0"/>
              </a:rPr>
              <a:t>ACTIVE LEARNING</a:t>
            </a:r>
            <a:r>
              <a:rPr lang="en-US" sz="2400" b="0" dirty="0" smtClean="0">
                <a:solidFill>
                  <a:srgbClr val="E27D0E"/>
                </a:solidFill>
                <a:latin typeface="Tahoma" pitchFamily="34" charset="0"/>
                <a:cs typeface="Arial" charset="0"/>
              </a:rPr>
              <a:t>   </a:t>
            </a:r>
            <a:r>
              <a:rPr lang="en-US" sz="7100" baseline="-10000" dirty="0" smtClean="0">
                <a:solidFill>
                  <a:srgbClr val="E27D0E"/>
                </a:solidFill>
                <a:latin typeface="Cambria Math"/>
                <a:cs typeface="Cambria Math"/>
              </a:rPr>
              <a:t>3</a:t>
            </a:r>
            <a:r>
              <a:rPr lang="en-US" sz="2400" b="0" dirty="0" smtClean="0">
                <a:solidFill>
                  <a:srgbClr val="E27D0E"/>
                </a:solidFill>
                <a:latin typeface="Tahoma" pitchFamily="34" charset="0"/>
                <a:cs typeface="Arial" charset="0"/>
              </a:rPr>
              <a:t>   </a:t>
            </a:r>
            <a:br>
              <a:rPr lang="en-US" sz="2400" b="0" dirty="0" smtClean="0">
                <a:solidFill>
                  <a:srgbClr val="E27D0E"/>
                </a:solidFill>
                <a:latin typeface="Tahoma" pitchFamily="34" charset="0"/>
                <a:cs typeface="Arial" charset="0"/>
              </a:rPr>
            </a:br>
            <a:r>
              <a:rPr lang="en-US" sz="4000" dirty="0" smtClean="0">
                <a:solidFill>
                  <a:srgbClr val="CC9900"/>
                </a:solidFill>
                <a:cs typeface="Arial" charset="0"/>
              </a:rPr>
              <a:t>Summary and lessons</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i="1" dirty="0" smtClean="0">
                <a:solidFill>
                  <a:srgbClr val="777777"/>
                </a:solidFill>
                <a:latin typeface="Times New Roman" pitchFamily="18" charset="0"/>
                <a:cs typeface="Times New Roman" pitchFamily="18" charset="0"/>
              </a:rPr>
              <a:t>© 2015 </a:t>
            </a:r>
            <a:r>
              <a:rPr lang="en-US" sz="800" i="1" dirty="0" err="1" smtClean="0">
                <a:solidFill>
                  <a:srgbClr val="777777"/>
                </a:solidFill>
                <a:latin typeface="Times New Roman" pitchFamily="18" charset="0"/>
                <a:cs typeface="Times New Roman" pitchFamily="18" charset="0"/>
              </a:rPr>
              <a:t>Cengage</a:t>
            </a:r>
            <a:r>
              <a:rPr lang="en-US" sz="80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i="1" dirty="0">
              <a:solidFill>
                <a:srgbClr val="777777"/>
              </a:solidFill>
              <a:latin typeface="Times New Roman" pitchFamily="18" charset="0"/>
              <a:ea typeface="Verdana" pitchFamily="34" charset="0"/>
              <a:cs typeface="Times New Roman" pitchFamily="18" charset="0"/>
            </a:endParaRP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
        <p:nvSpPr>
          <p:cNvPr id="6" name="Rectangle 7"/>
          <p:cNvSpPr>
            <a:spLocks noChangeArrowheads="1"/>
          </p:cNvSpPr>
          <p:nvPr/>
        </p:nvSpPr>
        <p:spPr bwMode="auto">
          <a:xfrm>
            <a:off x="1033463" y="3165475"/>
            <a:ext cx="7458075" cy="2797175"/>
          </a:xfrm>
          <a:prstGeom prst="rect">
            <a:avLst/>
          </a:prstGeom>
          <a:solidFill>
            <a:schemeClr val="bg1"/>
          </a:solidFill>
          <a:ln w="9525">
            <a:solidFill>
              <a:schemeClr val="tx1"/>
            </a:solidFill>
            <a:miter lim="800000"/>
            <a:headEnd/>
            <a:tailEnd/>
          </a:ln>
          <a:effectLst>
            <a:outerShdw blurRad="50800" dist="76200" dir="2700000" algn="tl" rotWithShape="0">
              <a:prstClr val="black">
                <a:alpha val="40000"/>
              </a:prstClr>
            </a:outerShdw>
          </a:effectLst>
        </p:spPr>
        <p:txBody>
          <a:bodyPr lIns="137160" tIns="91440"/>
          <a:lstStyle/>
          <a:p>
            <a:pPr>
              <a:lnSpc>
                <a:spcPct val="105000"/>
              </a:lnSpc>
              <a:spcBef>
                <a:spcPct val="25000"/>
              </a:spcBef>
              <a:buClr>
                <a:srgbClr val="669900"/>
              </a:buClr>
              <a:buSzPct val="120000"/>
              <a:buFont typeface="Wingdings" pitchFamily="2" charset="2"/>
              <a:buNone/>
            </a:pPr>
            <a:r>
              <a:rPr lang="en-US" sz="2700" dirty="0">
                <a:latin typeface="Arial"/>
                <a:cs typeface="Arial"/>
              </a:rPr>
              <a:t>Inflation…</a:t>
            </a:r>
          </a:p>
          <a:p>
            <a:pPr marL="511175" lvl="1" indent="-396875">
              <a:lnSpc>
                <a:spcPct val="105000"/>
              </a:lnSpc>
              <a:spcBef>
                <a:spcPct val="25000"/>
              </a:spcBef>
              <a:buClr>
                <a:srgbClr val="CC3300"/>
              </a:buClr>
              <a:buSzPct val="120000"/>
              <a:buFont typeface="Wingdings" pitchFamily="2" charset="2"/>
              <a:buChar char="§"/>
            </a:pPr>
            <a:r>
              <a:rPr lang="en-US" sz="2700" dirty="0">
                <a:latin typeface="Arial"/>
                <a:cs typeface="Arial"/>
              </a:rPr>
              <a:t>raises nominal interest rates (Fisher effect) but not real interest rates</a:t>
            </a:r>
          </a:p>
          <a:p>
            <a:pPr marL="511175" lvl="1" indent="-396875">
              <a:lnSpc>
                <a:spcPct val="105000"/>
              </a:lnSpc>
              <a:spcBef>
                <a:spcPct val="25000"/>
              </a:spcBef>
              <a:buClr>
                <a:srgbClr val="CC3300"/>
              </a:buClr>
              <a:buSzPct val="120000"/>
              <a:buFont typeface="Wingdings" pitchFamily="2" charset="2"/>
              <a:buChar char="§"/>
            </a:pPr>
            <a:r>
              <a:rPr lang="en-US" sz="2700" dirty="0">
                <a:latin typeface="Arial"/>
                <a:cs typeface="Arial"/>
              </a:rPr>
              <a:t>increases savers’ tax burdens</a:t>
            </a:r>
          </a:p>
          <a:p>
            <a:pPr marL="511175" lvl="1" indent="-396875">
              <a:lnSpc>
                <a:spcPct val="105000"/>
              </a:lnSpc>
              <a:spcBef>
                <a:spcPct val="25000"/>
              </a:spcBef>
              <a:buClr>
                <a:srgbClr val="CC3300"/>
              </a:buClr>
              <a:buSzPct val="120000"/>
              <a:buFont typeface="Wingdings" pitchFamily="2" charset="2"/>
              <a:buChar char="§"/>
            </a:pPr>
            <a:r>
              <a:rPr lang="en-US" sz="2700" dirty="0">
                <a:latin typeface="Arial"/>
                <a:cs typeface="Arial"/>
              </a:rPr>
              <a:t>lowers the after-tax real interest rate</a:t>
            </a:r>
          </a:p>
        </p:txBody>
      </p:sp>
      <p:sp>
        <p:nvSpPr>
          <p:cNvPr id="7" name="Rectangle 7"/>
          <p:cNvSpPr>
            <a:spLocks noChangeArrowheads="1"/>
          </p:cNvSpPr>
          <p:nvPr/>
        </p:nvSpPr>
        <p:spPr bwMode="auto">
          <a:xfrm>
            <a:off x="603250" y="1370013"/>
            <a:ext cx="8048625" cy="163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25000"/>
              </a:spcBef>
              <a:buClr>
                <a:srgbClr val="669900"/>
              </a:buClr>
              <a:buSzPct val="120000"/>
              <a:buFont typeface="Wingdings" pitchFamily="2" charset="2"/>
              <a:buNone/>
            </a:pPr>
            <a:r>
              <a:rPr lang="en-US" sz="2600" dirty="0">
                <a:latin typeface="Arial"/>
                <a:cs typeface="Arial"/>
              </a:rPr>
              <a:t>Deposit = $1000.   Tax rate = 25%. </a:t>
            </a:r>
          </a:p>
          <a:p>
            <a:pPr marL="628650" lvl="1" indent="-514350">
              <a:lnSpc>
                <a:spcPct val="105000"/>
              </a:lnSpc>
              <a:spcBef>
                <a:spcPct val="25000"/>
              </a:spcBef>
              <a:buClr>
                <a:srgbClr val="669900"/>
              </a:buClr>
              <a:buSzPct val="120000"/>
              <a:buFont typeface="Wingdings" pitchFamily="2" charset="2"/>
              <a:buNone/>
            </a:pPr>
            <a:r>
              <a:rPr lang="en-US" sz="2600" b="1" dirty="0">
                <a:solidFill>
                  <a:srgbClr val="996633"/>
                </a:solidFill>
                <a:latin typeface="Arial"/>
                <a:cs typeface="Arial"/>
              </a:rPr>
              <a:t>CASE 1</a:t>
            </a:r>
            <a:r>
              <a:rPr lang="en-US" sz="2600" dirty="0">
                <a:solidFill>
                  <a:srgbClr val="996633"/>
                </a:solidFill>
                <a:latin typeface="Arial"/>
                <a:cs typeface="Arial"/>
              </a:rPr>
              <a:t>:  inflation = 0%, nom. interest rate = 10%</a:t>
            </a:r>
          </a:p>
          <a:p>
            <a:pPr marL="628650" lvl="1" indent="-514350">
              <a:lnSpc>
                <a:spcPct val="105000"/>
              </a:lnSpc>
              <a:spcBef>
                <a:spcPct val="25000"/>
              </a:spcBef>
              <a:buClr>
                <a:srgbClr val="669900"/>
              </a:buClr>
              <a:buSzPct val="120000"/>
              <a:buFont typeface="Wingdings" pitchFamily="2" charset="2"/>
              <a:buNone/>
            </a:pPr>
            <a:r>
              <a:rPr lang="en-US" sz="2600" b="1" dirty="0">
                <a:solidFill>
                  <a:srgbClr val="996633"/>
                </a:solidFill>
                <a:latin typeface="Arial"/>
                <a:cs typeface="Arial"/>
              </a:rPr>
              <a:t>CASE 2</a:t>
            </a:r>
            <a:r>
              <a:rPr lang="en-US" sz="2600" dirty="0">
                <a:solidFill>
                  <a:srgbClr val="996633"/>
                </a:solidFill>
                <a:latin typeface="Arial"/>
                <a:cs typeface="Arial"/>
              </a:rPr>
              <a:t>:  inflation = 10%, nom. interest rate = 20%</a:t>
            </a:r>
          </a:p>
        </p:txBody>
      </p:sp>
    </p:spTree>
    <p:extLst>
      <p:ext uri="{BB962C8B-B14F-4D97-AF65-F5344CB8AC3E}">
        <p14:creationId xmlns:p14="http://schemas.microsoft.com/office/powerpoint/2010/main" val="2890342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wipe(left)">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wipe(left)">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wipe(left)">
                                      <p:cBhvr>
                                        <p:cTn id="17"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bldLvl="2"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6" name="Rectangle 2"/>
          <p:cNvSpPr>
            <a:spLocks noGrp="1" noChangeArrowheads="1"/>
          </p:cNvSpPr>
          <p:nvPr>
            <p:ph type="title" idx="4294967295"/>
          </p:nvPr>
        </p:nvSpPr>
        <p:spPr>
          <a:xfrm>
            <a:off x="0" y="207963"/>
            <a:ext cx="9144000" cy="649287"/>
          </a:xfrm>
        </p:spPr>
        <p:txBody>
          <a:bodyPr>
            <a:normAutofit/>
          </a:bodyPr>
          <a:lstStyle/>
          <a:p>
            <a:pPr algn="ctr" eaLnBrk="1" hangingPunct="1"/>
            <a:r>
              <a:rPr lang="en-US" sz="3300" dirty="0" smtClean="0"/>
              <a:t>A Special Cost of Unexpected Inflation</a:t>
            </a:r>
          </a:p>
        </p:txBody>
      </p:sp>
      <p:sp>
        <p:nvSpPr>
          <p:cNvPr id="54277" name="Rectangle 3"/>
          <p:cNvSpPr>
            <a:spLocks noGrp="1" noChangeArrowheads="1"/>
          </p:cNvSpPr>
          <p:nvPr>
            <p:ph type="body" idx="4294967295"/>
          </p:nvPr>
        </p:nvSpPr>
        <p:spPr>
          <a:xfrm>
            <a:off x="457200" y="898525"/>
            <a:ext cx="8229600" cy="5495925"/>
          </a:xfrm>
        </p:spPr>
        <p:txBody>
          <a:bodyPr/>
          <a:lstStyle/>
          <a:p>
            <a:pPr eaLnBrk="1" hangingPunct="1"/>
            <a:r>
              <a:rPr lang="en-US" sz="2700" b="1" smtClean="0">
                <a:solidFill>
                  <a:srgbClr val="CC0000"/>
                </a:solidFill>
              </a:rPr>
              <a:t>Arbitrary redistributions of wealth</a:t>
            </a:r>
            <a:r>
              <a:rPr lang="en-US" sz="2700" smtClean="0"/>
              <a:t>   </a:t>
            </a:r>
            <a:br>
              <a:rPr lang="en-US" sz="2700" smtClean="0"/>
            </a:br>
            <a:r>
              <a:rPr lang="en-US" sz="2700" smtClean="0"/>
              <a:t>Higher-than-expected inflation transfers purchasing power from creditors to debtors: Debtors get to repay their debt with dollars that aren’t worth as much.  </a:t>
            </a:r>
          </a:p>
          <a:p>
            <a:pPr eaLnBrk="1" hangingPunct="1">
              <a:buFont typeface="Wingdings" pitchFamily="2" charset="2"/>
              <a:buNone/>
            </a:pPr>
            <a:r>
              <a:rPr lang="en-US" sz="2700" smtClean="0"/>
              <a:t>	Lower-than-expected inflation transfers purchasing power from debtors to creditors.  </a:t>
            </a:r>
          </a:p>
          <a:p>
            <a:pPr eaLnBrk="1" hangingPunct="1">
              <a:buFont typeface="Wingdings" pitchFamily="2" charset="2"/>
              <a:buNone/>
            </a:pPr>
            <a:r>
              <a:rPr lang="en-US" sz="2700" smtClean="0"/>
              <a:t>	High inflation is more variable and less predictable than low inflation.  </a:t>
            </a:r>
          </a:p>
          <a:p>
            <a:pPr eaLnBrk="1" hangingPunct="1">
              <a:buFont typeface="Wingdings" pitchFamily="2" charset="2"/>
              <a:buNone/>
            </a:pPr>
            <a:r>
              <a:rPr lang="en-US" sz="2700" smtClean="0"/>
              <a:t>	So, these arbitrary redistributions are frequent when inflation is high.  </a:t>
            </a:r>
          </a:p>
        </p:txBody>
      </p:sp>
      <p:sp>
        <p:nvSpPr>
          <p:cNvPr id="54278"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241744637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4277">
                                            <p:txEl>
                                              <p:pRg st="0" end="0"/>
                                            </p:txEl>
                                          </p:spTgt>
                                        </p:tgtEl>
                                        <p:attrNameLst>
                                          <p:attrName>style.visibility</p:attrName>
                                        </p:attrNameLst>
                                      </p:cBhvr>
                                      <p:to>
                                        <p:strVal val="visible"/>
                                      </p:to>
                                    </p:set>
                                    <p:animEffect transition="in" filter="wipe(left)">
                                      <p:cBhvr>
                                        <p:cTn id="7" dur="500"/>
                                        <p:tgtEl>
                                          <p:spTgt spid="5427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4277">
                                            <p:txEl>
                                              <p:pRg st="1" end="1"/>
                                            </p:txEl>
                                          </p:spTgt>
                                        </p:tgtEl>
                                        <p:attrNameLst>
                                          <p:attrName>style.visibility</p:attrName>
                                        </p:attrNameLst>
                                      </p:cBhvr>
                                      <p:to>
                                        <p:strVal val="visible"/>
                                      </p:to>
                                    </p:set>
                                    <p:animEffect transition="in" filter="wipe(left)">
                                      <p:cBhvr>
                                        <p:cTn id="12" dur="500"/>
                                        <p:tgtEl>
                                          <p:spTgt spid="5427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4277">
                                            <p:txEl>
                                              <p:pRg st="2" end="2"/>
                                            </p:txEl>
                                          </p:spTgt>
                                        </p:tgtEl>
                                        <p:attrNameLst>
                                          <p:attrName>style.visibility</p:attrName>
                                        </p:attrNameLst>
                                      </p:cBhvr>
                                      <p:to>
                                        <p:strVal val="visible"/>
                                      </p:to>
                                    </p:set>
                                    <p:animEffect transition="in" filter="wipe(left)">
                                      <p:cBhvr>
                                        <p:cTn id="17" dur="500"/>
                                        <p:tgtEl>
                                          <p:spTgt spid="5427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4277">
                                            <p:txEl>
                                              <p:pRg st="3" end="3"/>
                                            </p:txEl>
                                          </p:spTgt>
                                        </p:tgtEl>
                                        <p:attrNameLst>
                                          <p:attrName>style.visibility</p:attrName>
                                        </p:attrNameLst>
                                      </p:cBhvr>
                                      <p:to>
                                        <p:strVal val="visible"/>
                                      </p:to>
                                    </p:set>
                                    <p:animEffect transition="in" filter="wipe(left)">
                                      <p:cBhvr>
                                        <p:cTn id="22" dur="500"/>
                                        <p:tgtEl>
                                          <p:spTgt spid="5427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7" grpId="0" build="p" bldLvl="4"/>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4" name="Rectangle 2"/>
          <p:cNvSpPr>
            <a:spLocks noGrp="1" noChangeArrowheads="1"/>
          </p:cNvSpPr>
          <p:nvPr>
            <p:ph type="title" idx="4294967295"/>
          </p:nvPr>
        </p:nvSpPr>
        <p:spPr/>
        <p:txBody>
          <a:bodyPr/>
          <a:lstStyle/>
          <a:p>
            <a:pPr eaLnBrk="1" hangingPunct="1"/>
            <a:r>
              <a:rPr lang="en-US" smtClean="0"/>
              <a:t>The Quantity Theory of Money</a:t>
            </a:r>
          </a:p>
        </p:txBody>
      </p:sp>
      <p:sp>
        <p:nvSpPr>
          <p:cNvPr id="10245" name="Rectangle 3"/>
          <p:cNvSpPr>
            <a:spLocks noGrp="1" noChangeArrowheads="1"/>
          </p:cNvSpPr>
          <p:nvPr>
            <p:ph type="body" idx="4294967295"/>
          </p:nvPr>
        </p:nvSpPr>
        <p:spPr/>
        <p:txBody>
          <a:bodyPr/>
          <a:lstStyle/>
          <a:p>
            <a:pPr marL="344488" indent="-344488" eaLnBrk="1" hangingPunct="1"/>
            <a:r>
              <a:rPr lang="en-US" sz="2700" dirty="0" smtClean="0"/>
              <a:t>Developed by 18</a:t>
            </a:r>
            <a:r>
              <a:rPr lang="en-US" sz="2700" baseline="30000" dirty="0" smtClean="0"/>
              <a:t>th</a:t>
            </a:r>
            <a:r>
              <a:rPr lang="en-US" sz="2700" dirty="0" smtClean="0"/>
              <a:t> century philosopher </a:t>
            </a:r>
            <a:br>
              <a:rPr lang="en-US" sz="2700" dirty="0" smtClean="0"/>
            </a:br>
            <a:r>
              <a:rPr lang="en-US" sz="2700" dirty="0" smtClean="0"/>
              <a:t>David Hume and the classical economists.</a:t>
            </a:r>
          </a:p>
          <a:p>
            <a:pPr marL="344488" indent="-344488" eaLnBrk="1" hangingPunct="1"/>
            <a:r>
              <a:rPr lang="en-US" sz="2700" dirty="0" smtClean="0"/>
              <a:t>Advocated more recently by Nobel Prize Laureate Milton Friedman. </a:t>
            </a:r>
          </a:p>
          <a:p>
            <a:pPr marL="344488" indent="-344488" eaLnBrk="1" hangingPunct="1"/>
            <a:r>
              <a:rPr lang="en-US" sz="2700" dirty="0" smtClean="0"/>
              <a:t>Asserts that the quantity of money determines the value of money .</a:t>
            </a:r>
          </a:p>
          <a:p>
            <a:pPr marL="344488" indent="-344488" eaLnBrk="1" hangingPunct="1"/>
            <a:r>
              <a:rPr lang="en-US" sz="2700" dirty="0" smtClean="0"/>
              <a:t>We study this theory using two approaches:</a:t>
            </a:r>
          </a:p>
          <a:p>
            <a:pPr marL="855663" lvl="1" indent="-396875" eaLnBrk="1" hangingPunct="1">
              <a:buSzPct val="90000"/>
              <a:buFontTx/>
              <a:buAutoNum type="arabicPeriod"/>
            </a:pPr>
            <a:r>
              <a:rPr lang="en-US" dirty="0" smtClean="0"/>
              <a:t>A supply-demand diagram </a:t>
            </a:r>
          </a:p>
          <a:p>
            <a:pPr marL="855663" lvl="1" indent="-396875" eaLnBrk="1" hangingPunct="1">
              <a:buSzPct val="90000"/>
              <a:buFontTx/>
              <a:buAutoNum type="arabicPeriod"/>
            </a:pPr>
            <a:r>
              <a:rPr lang="en-US" dirty="0" smtClean="0"/>
              <a:t>An equation</a:t>
            </a:r>
          </a:p>
        </p:txBody>
      </p:sp>
      <p:sp>
        <p:nvSpPr>
          <p:cNvPr id="10246"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281541704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245">
                                            <p:txEl>
                                              <p:pRg st="0" end="0"/>
                                            </p:txEl>
                                          </p:spTgt>
                                        </p:tgtEl>
                                        <p:attrNameLst>
                                          <p:attrName>style.visibility</p:attrName>
                                        </p:attrNameLst>
                                      </p:cBhvr>
                                      <p:to>
                                        <p:strVal val="visible"/>
                                      </p:to>
                                    </p:set>
                                    <p:animEffect transition="in" filter="wipe(left)">
                                      <p:cBhvr>
                                        <p:cTn id="7" dur="500"/>
                                        <p:tgtEl>
                                          <p:spTgt spid="1024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245">
                                            <p:txEl>
                                              <p:pRg st="1" end="1"/>
                                            </p:txEl>
                                          </p:spTgt>
                                        </p:tgtEl>
                                        <p:attrNameLst>
                                          <p:attrName>style.visibility</p:attrName>
                                        </p:attrNameLst>
                                      </p:cBhvr>
                                      <p:to>
                                        <p:strVal val="visible"/>
                                      </p:to>
                                    </p:set>
                                    <p:animEffect transition="in" filter="wipe(left)">
                                      <p:cBhvr>
                                        <p:cTn id="12" dur="500"/>
                                        <p:tgtEl>
                                          <p:spTgt spid="1024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245">
                                            <p:txEl>
                                              <p:pRg st="2" end="2"/>
                                            </p:txEl>
                                          </p:spTgt>
                                        </p:tgtEl>
                                        <p:attrNameLst>
                                          <p:attrName>style.visibility</p:attrName>
                                        </p:attrNameLst>
                                      </p:cBhvr>
                                      <p:to>
                                        <p:strVal val="visible"/>
                                      </p:to>
                                    </p:set>
                                    <p:animEffect transition="in" filter="wipe(left)">
                                      <p:cBhvr>
                                        <p:cTn id="17" dur="500"/>
                                        <p:tgtEl>
                                          <p:spTgt spid="1024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245">
                                            <p:txEl>
                                              <p:pRg st="3" end="3"/>
                                            </p:txEl>
                                          </p:spTgt>
                                        </p:tgtEl>
                                        <p:attrNameLst>
                                          <p:attrName>style.visibility</p:attrName>
                                        </p:attrNameLst>
                                      </p:cBhvr>
                                      <p:to>
                                        <p:strVal val="visible"/>
                                      </p:to>
                                    </p:set>
                                    <p:animEffect transition="in" filter="wipe(left)">
                                      <p:cBhvr>
                                        <p:cTn id="22" dur="500"/>
                                        <p:tgtEl>
                                          <p:spTgt spid="10245">
                                            <p:txEl>
                                              <p:pRg st="3" end="3"/>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10245">
                                            <p:txEl>
                                              <p:pRg st="4" end="4"/>
                                            </p:txEl>
                                          </p:spTgt>
                                        </p:tgtEl>
                                        <p:attrNameLst>
                                          <p:attrName>style.visibility</p:attrName>
                                        </p:attrNameLst>
                                      </p:cBhvr>
                                      <p:to>
                                        <p:strVal val="visible"/>
                                      </p:to>
                                    </p:set>
                                    <p:animEffect transition="in" filter="wipe(left)">
                                      <p:cBhvr>
                                        <p:cTn id="25" dur="500"/>
                                        <p:tgtEl>
                                          <p:spTgt spid="10245">
                                            <p:txEl>
                                              <p:pRg st="4" end="4"/>
                                            </p:txEl>
                                          </p:spTgt>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10245">
                                            <p:txEl>
                                              <p:pRg st="5" end="5"/>
                                            </p:txEl>
                                          </p:spTgt>
                                        </p:tgtEl>
                                        <p:attrNameLst>
                                          <p:attrName>style.visibility</p:attrName>
                                        </p:attrNameLst>
                                      </p:cBhvr>
                                      <p:to>
                                        <p:strVal val="visible"/>
                                      </p:to>
                                    </p:set>
                                    <p:animEffect transition="in" filter="wipe(left)">
                                      <p:cBhvr>
                                        <p:cTn id="28" dur="500"/>
                                        <p:tgtEl>
                                          <p:spTgt spid="1024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build="p" bldLvl="4"/>
    </p:bld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300" name="Rectangle 2"/>
          <p:cNvSpPr>
            <a:spLocks noGrp="1" noChangeArrowheads="1"/>
          </p:cNvSpPr>
          <p:nvPr>
            <p:ph type="title" idx="4294967295"/>
          </p:nvPr>
        </p:nvSpPr>
        <p:spPr>
          <a:xfrm>
            <a:off x="457200" y="207963"/>
            <a:ext cx="8229600" cy="649287"/>
          </a:xfrm>
        </p:spPr>
        <p:txBody>
          <a:bodyPr/>
          <a:lstStyle/>
          <a:p>
            <a:pPr eaLnBrk="1" hangingPunct="1"/>
            <a:r>
              <a:rPr lang="en-US" sz="3600" smtClean="0"/>
              <a:t>The Costs of Inflation</a:t>
            </a:r>
          </a:p>
        </p:txBody>
      </p:sp>
      <p:sp>
        <p:nvSpPr>
          <p:cNvPr id="55301" name="Rectangle 3"/>
          <p:cNvSpPr>
            <a:spLocks noGrp="1" noChangeArrowheads="1"/>
          </p:cNvSpPr>
          <p:nvPr>
            <p:ph type="body" idx="4294967295"/>
          </p:nvPr>
        </p:nvSpPr>
        <p:spPr>
          <a:xfrm>
            <a:off x="457200" y="898525"/>
            <a:ext cx="8229600" cy="5495925"/>
          </a:xfrm>
        </p:spPr>
        <p:txBody>
          <a:bodyPr/>
          <a:lstStyle/>
          <a:p>
            <a:pPr eaLnBrk="1" hangingPunct="1"/>
            <a:r>
              <a:rPr lang="en-US" sz="2700" smtClean="0"/>
              <a:t>All these costs are quite high for economies experiencing hyperinflation.  </a:t>
            </a:r>
          </a:p>
          <a:p>
            <a:pPr eaLnBrk="1" hangingPunct="1"/>
            <a:r>
              <a:rPr lang="en-US" sz="2700" smtClean="0"/>
              <a:t>For economies with low inflation (&lt; 10% per year), </a:t>
            </a:r>
            <a:br>
              <a:rPr lang="en-US" sz="2700" smtClean="0"/>
            </a:br>
            <a:r>
              <a:rPr lang="en-US" sz="2700" smtClean="0"/>
              <a:t>these costs are probably much smaller, </a:t>
            </a:r>
            <a:br>
              <a:rPr lang="en-US" sz="2700" smtClean="0"/>
            </a:br>
            <a:r>
              <a:rPr lang="en-US" sz="2700" smtClean="0"/>
              <a:t>though their exact size is open to debate. </a:t>
            </a:r>
          </a:p>
        </p:txBody>
      </p:sp>
      <p:sp>
        <p:nvSpPr>
          <p:cNvPr id="55302"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102663537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5301">
                                            <p:txEl>
                                              <p:pRg st="0" end="0"/>
                                            </p:txEl>
                                          </p:spTgt>
                                        </p:tgtEl>
                                        <p:attrNameLst>
                                          <p:attrName>style.visibility</p:attrName>
                                        </p:attrNameLst>
                                      </p:cBhvr>
                                      <p:to>
                                        <p:strVal val="visible"/>
                                      </p:to>
                                    </p:set>
                                    <p:animEffect transition="in" filter="wipe(left)">
                                      <p:cBhvr>
                                        <p:cTn id="7" dur="500"/>
                                        <p:tgtEl>
                                          <p:spTgt spid="5530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5301">
                                            <p:txEl>
                                              <p:pRg st="1" end="1"/>
                                            </p:txEl>
                                          </p:spTgt>
                                        </p:tgtEl>
                                        <p:attrNameLst>
                                          <p:attrName>style.visibility</p:attrName>
                                        </p:attrNameLst>
                                      </p:cBhvr>
                                      <p:to>
                                        <p:strVal val="visible"/>
                                      </p:to>
                                    </p:set>
                                    <p:animEffect transition="in" filter="wipe(left)">
                                      <p:cBhvr>
                                        <p:cTn id="12" dur="500"/>
                                        <p:tgtEl>
                                          <p:spTgt spid="5530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1" grpId="0" build="p" bldLvl="4"/>
    </p:bld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4" name="Rectangle 2"/>
          <p:cNvSpPr>
            <a:spLocks noGrp="1" noChangeArrowheads="1"/>
          </p:cNvSpPr>
          <p:nvPr>
            <p:ph type="title" idx="4294967295"/>
          </p:nvPr>
        </p:nvSpPr>
        <p:spPr/>
        <p:txBody>
          <a:bodyPr/>
          <a:lstStyle/>
          <a:p>
            <a:pPr eaLnBrk="1" hangingPunct="1"/>
            <a:r>
              <a:rPr lang="en-US" smtClean="0"/>
              <a:t>CONCLUSION</a:t>
            </a:r>
          </a:p>
        </p:txBody>
      </p:sp>
      <p:sp>
        <p:nvSpPr>
          <p:cNvPr id="328707" name="Rectangle 3"/>
          <p:cNvSpPr>
            <a:spLocks noGrp="1" noChangeArrowheads="1"/>
          </p:cNvSpPr>
          <p:nvPr>
            <p:ph type="body" idx="4294967295"/>
          </p:nvPr>
        </p:nvSpPr>
        <p:spPr/>
        <p:txBody>
          <a:bodyPr/>
          <a:lstStyle/>
          <a:p>
            <a:pPr eaLnBrk="1" hangingPunct="1"/>
            <a:r>
              <a:rPr lang="en-US" smtClean="0"/>
              <a:t>This chapter explains one of the Ten Principles of economics:</a:t>
            </a:r>
            <a:br>
              <a:rPr lang="en-US" smtClean="0"/>
            </a:br>
            <a:r>
              <a:rPr lang="en-US" b="1" smtClean="0"/>
              <a:t>	</a:t>
            </a:r>
            <a:r>
              <a:rPr lang="en-US" b="1" i="1" smtClean="0">
                <a:solidFill>
                  <a:srgbClr val="996633"/>
                </a:solidFill>
              </a:rPr>
              <a:t>Prices rise when the govt prints </a:t>
            </a:r>
            <a:br>
              <a:rPr lang="en-US" b="1" i="1" smtClean="0">
                <a:solidFill>
                  <a:srgbClr val="996633"/>
                </a:solidFill>
              </a:rPr>
            </a:br>
            <a:r>
              <a:rPr lang="en-US" b="1" i="1" smtClean="0">
                <a:solidFill>
                  <a:srgbClr val="996633"/>
                </a:solidFill>
              </a:rPr>
              <a:t>	too much money.</a:t>
            </a:r>
          </a:p>
          <a:p>
            <a:pPr eaLnBrk="1" hangingPunct="1"/>
            <a:r>
              <a:rPr lang="en-US" smtClean="0"/>
              <a:t>We saw that money is neutral in the long run, affecting only nominal variables. </a:t>
            </a:r>
          </a:p>
          <a:p>
            <a:pPr eaLnBrk="1" hangingPunct="1"/>
            <a:r>
              <a:rPr lang="en-US" smtClean="0"/>
              <a:t>In later chapters, we will see that money has important effects in the short run on real variables like output and employment.  </a:t>
            </a:r>
          </a:p>
        </p:txBody>
      </p:sp>
      <p:sp>
        <p:nvSpPr>
          <p:cNvPr id="56326"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143950440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28707">
                                            <p:txEl>
                                              <p:pRg st="0" end="0"/>
                                            </p:txEl>
                                          </p:spTgt>
                                        </p:tgtEl>
                                        <p:attrNameLst>
                                          <p:attrName>style.visibility</p:attrName>
                                        </p:attrNameLst>
                                      </p:cBhvr>
                                      <p:to>
                                        <p:strVal val="visible"/>
                                      </p:to>
                                    </p:set>
                                    <p:animEffect transition="in" filter="wipe(left)">
                                      <p:cBhvr>
                                        <p:cTn id="7" dur="500"/>
                                        <p:tgtEl>
                                          <p:spTgt spid="3287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28707">
                                            <p:txEl>
                                              <p:pRg st="1" end="1"/>
                                            </p:txEl>
                                          </p:spTgt>
                                        </p:tgtEl>
                                        <p:attrNameLst>
                                          <p:attrName>style.visibility</p:attrName>
                                        </p:attrNameLst>
                                      </p:cBhvr>
                                      <p:to>
                                        <p:strVal val="visible"/>
                                      </p:to>
                                    </p:set>
                                    <p:animEffect transition="in" filter="wipe(left)">
                                      <p:cBhvr>
                                        <p:cTn id="12" dur="500"/>
                                        <p:tgtEl>
                                          <p:spTgt spid="32870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28707">
                                            <p:txEl>
                                              <p:pRg st="2" end="2"/>
                                            </p:txEl>
                                          </p:spTgt>
                                        </p:tgtEl>
                                        <p:attrNameLst>
                                          <p:attrName>style.visibility</p:attrName>
                                        </p:attrNameLst>
                                      </p:cBhvr>
                                      <p:to>
                                        <p:strVal val="visible"/>
                                      </p:to>
                                    </p:set>
                                    <p:animEffect transition="in" filter="wipe(left)">
                                      <p:cBhvr>
                                        <p:cTn id="17" dur="500"/>
                                        <p:tgtEl>
                                          <p:spTgt spid="3287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8707" grpId="0" build="p" bldLvl="5"/>
    </p:bldLst>
  </p:timing>
</p:sld>
</file>

<file path=ppt/slides/slide52.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alpha val="80000"/>
          </a:schemeClr>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88912"/>
            <a:ext cx="8458200" cy="725488"/>
          </a:xfrm>
          <a:noFill/>
        </p:spPr>
        <p:txBody>
          <a:bodyPr bIns="0" anchor="b">
            <a:noAutofit/>
          </a:bodyPr>
          <a:lstStyle/>
          <a:p>
            <a:pPr algn="l" eaLnBrk="1" hangingPunct="1">
              <a:lnSpc>
                <a:spcPct val="105000"/>
              </a:lnSpc>
              <a:defRPr/>
            </a:pPr>
            <a:r>
              <a:rPr lang="en-US" sz="3600" kern="0" spc="200" dirty="0" smtClean="0">
                <a:solidFill>
                  <a:srgbClr val="008000"/>
                </a:solidFill>
                <a:latin typeface="Arial" pitchFamily="34" charset="0"/>
                <a:cs typeface="Arial" pitchFamily="34" charset="0"/>
              </a:rPr>
              <a:t>Summary</a:t>
            </a:r>
          </a:p>
        </p:txBody>
      </p:sp>
      <p:sp>
        <p:nvSpPr>
          <p:cNvPr id="36" name="Content Placeholder 2"/>
          <p:cNvSpPr>
            <a:spLocks noGrp="1"/>
          </p:cNvSpPr>
          <p:nvPr>
            <p:ph idx="1"/>
          </p:nvPr>
        </p:nvSpPr>
        <p:spPr>
          <a:xfrm>
            <a:off x="457200" y="1295399"/>
            <a:ext cx="8330790" cy="5285201"/>
          </a:xfrm>
        </p:spPr>
        <p:txBody>
          <a:bodyPr>
            <a:normAutofit fontScale="92500"/>
          </a:bodyPr>
          <a:lstStyle/>
          <a:p>
            <a:pPr>
              <a:buClr>
                <a:schemeClr val="accent1">
                  <a:lumMod val="75000"/>
                </a:schemeClr>
              </a:buClr>
              <a:buSzPct val="120000"/>
              <a:buFont typeface="Arial" pitchFamily="34" charset="0"/>
              <a:buChar char="•"/>
            </a:pPr>
            <a:r>
              <a:rPr lang="en-US" dirty="0"/>
              <a:t>To explain inflation in the long run, economists use </a:t>
            </a:r>
            <a:br>
              <a:rPr lang="en-US" dirty="0"/>
            </a:br>
            <a:r>
              <a:rPr lang="en-US" dirty="0"/>
              <a:t>the quantity theory of money.  According to this theory, the price level depends on the quantity of money, and the inflation rate depends on the money growth rate.  </a:t>
            </a:r>
          </a:p>
          <a:p>
            <a:pPr>
              <a:buClr>
                <a:schemeClr val="accent1">
                  <a:lumMod val="75000"/>
                </a:schemeClr>
              </a:buClr>
              <a:buSzPct val="120000"/>
              <a:buFont typeface="Arial" pitchFamily="34" charset="0"/>
              <a:buChar char="•"/>
            </a:pPr>
            <a:r>
              <a:rPr lang="en-US" dirty="0"/>
              <a:t>The classical dichotomy is the division of variables </a:t>
            </a:r>
            <a:br>
              <a:rPr lang="en-US" dirty="0"/>
            </a:br>
            <a:r>
              <a:rPr lang="en-US" dirty="0"/>
              <a:t>into real and nominal.  The neutrality of money is the idea that changes in the money supply affect nominal variables but not real ones.  Most economists believe these ideas describe the economy in the long run.</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b="0" i="1" dirty="0" smtClean="0">
                <a:solidFill>
                  <a:srgbClr val="777777"/>
                </a:solidFill>
                <a:latin typeface="Times New Roman" pitchFamily="18" charset="0"/>
                <a:cs typeface="Times New Roman" pitchFamily="18" charset="0"/>
              </a:rPr>
              <a:t>© 2015 </a:t>
            </a:r>
            <a:r>
              <a:rPr lang="en-US" sz="800" b="0" i="1" dirty="0" err="1" smtClean="0">
                <a:solidFill>
                  <a:srgbClr val="777777"/>
                </a:solidFill>
                <a:latin typeface="Times New Roman" pitchFamily="18" charset="0"/>
                <a:cs typeface="Times New Roman" pitchFamily="18" charset="0"/>
              </a:rPr>
              <a:t>Cengage</a:t>
            </a:r>
            <a:r>
              <a:rPr lang="en-US" sz="800" b="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pic>
        <p:nvPicPr>
          <p:cNvPr id="2" name="Picture 1" descr="Screen Shot 2013-09-29 at 9.52.07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2700"/>
            <a:ext cx="304800" cy="6870700"/>
          </a:xfrm>
          <a:prstGeom prst="rect">
            <a:avLst/>
          </a:prstGeom>
        </p:spPr>
      </p:pic>
    </p:spTree>
  </p:cSld>
  <p:clrMapOvr>
    <a:masterClrMapping/>
  </p:clrMapOvr>
  <p:transition>
    <p:fad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alpha val="80000"/>
          </a:schemeClr>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88912"/>
            <a:ext cx="8458200" cy="725488"/>
          </a:xfrm>
          <a:noFill/>
        </p:spPr>
        <p:txBody>
          <a:bodyPr bIns="0" anchor="b">
            <a:noAutofit/>
          </a:bodyPr>
          <a:lstStyle/>
          <a:p>
            <a:pPr algn="l" eaLnBrk="1" hangingPunct="1">
              <a:lnSpc>
                <a:spcPct val="105000"/>
              </a:lnSpc>
              <a:defRPr/>
            </a:pPr>
            <a:r>
              <a:rPr lang="en-US" sz="3600" kern="0" spc="200" dirty="0" smtClean="0">
                <a:solidFill>
                  <a:srgbClr val="008000"/>
                </a:solidFill>
                <a:latin typeface="Arial" pitchFamily="34" charset="0"/>
                <a:cs typeface="Arial" pitchFamily="34" charset="0"/>
              </a:rPr>
              <a:t>Summary</a:t>
            </a:r>
          </a:p>
        </p:txBody>
      </p:sp>
      <p:sp>
        <p:nvSpPr>
          <p:cNvPr id="36" name="Content Placeholder 2"/>
          <p:cNvSpPr>
            <a:spLocks noGrp="1"/>
          </p:cNvSpPr>
          <p:nvPr>
            <p:ph idx="1"/>
          </p:nvPr>
        </p:nvSpPr>
        <p:spPr>
          <a:xfrm>
            <a:off x="457199" y="1205803"/>
            <a:ext cx="8407765" cy="5387626"/>
          </a:xfrm>
        </p:spPr>
        <p:txBody>
          <a:bodyPr>
            <a:normAutofit/>
          </a:bodyPr>
          <a:lstStyle/>
          <a:p>
            <a:pPr>
              <a:buClrTx/>
              <a:buSzPct val="120000"/>
              <a:buFont typeface="Arial" pitchFamily="34" charset="0"/>
              <a:buChar char="•"/>
            </a:pPr>
            <a:r>
              <a:rPr lang="en-US" dirty="0"/>
              <a:t>The inflation tax is the loss in the real value of people’s money holdings when the government causes inflation by printing money. </a:t>
            </a:r>
          </a:p>
          <a:p>
            <a:pPr>
              <a:buClrTx/>
              <a:buSzPct val="120000"/>
              <a:buFont typeface="Arial" pitchFamily="34" charset="0"/>
              <a:buChar char="•"/>
            </a:pPr>
            <a:r>
              <a:rPr lang="en-US" dirty="0"/>
              <a:t>The Fisher effect is the one-for-one relation between changes in the inflation rate and changes in the nominal interest rate.   </a:t>
            </a:r>
          </a:p>
          <a:p>
            <a:pPr>
              <a:buClrTx/>
              <a:buSzPct val="120000"/>
              <a:buFont typeface="Arial" pitchFamily="34" charset="0"/>
              <a:buChar char="•"/>
            </a:pPr>
            <a:r>
              <a:rPr lang="en-US" dirty="0"/>
              <a:t>The costs of inflation include menu costs, </a:t>
            </a:r>
            <a:r>
              <a:rPr lang="en-US" dirty="0" err="1"/>
              <a:t>shoeleather</a:t>
            </a:r>
            <a:r>
              <a:rPr lang="en-US" dirty="0"/>
              <a:t> costs, confusion and inconvenience, distortions in relative prices and the allocation of resources, tax distortions, and arbitrary redistributions of wealth. </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b="0" i="1" dirty="0" smtClean="0">
                <a:solidFill>
                  <a:srgbClr val="777777"/>
                </a:solidFill>
                <a:latin typeface="Times New Roman" pitchFamily="18" charset="0"/>
                <a:cs typeface="Times New Roman" pitchFamily="18" charset="0"/>
              </a:rPr>
              <a:t>© 2015 </a:t>
            </a:r>
            <a:r>
              <a:rPr lang="en-US" sz="800" b="0" i="1" dirty="0" err="1" smtClean="0">
                <a:solidFill>
                  <a:srgbClr val="777777"/>
                </a:solidFill>
                <a:latin typeface="Times New Roman" pitchFamily="18" charset="0"/>
                <a:cs typeface="Times New Roman" pitchFamily="18" charset="0"/>
              </a:rPr>
              <a:t>Cengage</a:t>
            </a:r>
            <a:r>
              <a:rPr lang="en-US" sz="800" b="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pic>
        <p:nvPicPr>
          <p:cNvPr id="2" name="Picture 1" descr="Screen Shot 2013-09-29 at 9.52.07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2700"/>
            <a:ext cx="304800" cy="6870700"/>
          </a:xfrm>
          <a:prstGeom prst="rect">
            <a:avLst/>
          </a:prstGeom>
        </p:spPr>
      </p:pic>
    </p:spTree>
    <p:extLst>
      <p:ext uri="{BB962C8B-B14F-4D97-AF65-F5344CB8AC3E}">
        <p14:creationId xmlns:p14="http://schemas.microsoft.com/office/powerpoint/2010/main" val="1119884386"/>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8" name="Rectangle 4"/>
          <p:cNvSpPr>
            <a:spLocks noGrp="1" noChangeArrowheads="1"/>
          </p:cNvSpPr>
          <p:nvPr>
            <p:ph type="title" idx="4294967295"/>
          </p:nvPr>
        </p:nvSpPr>
        <p:spPr/>
        <p:txBody>
          <a:bodyPr/>
          <a:lstStyle/>
          <a:p>
            <a:pPr eaLnBrk="1" hangingPunct="1"/>
            <a:r>
              <a:rPr lang="en-US" smtClean="0"/>
              <a:t>Money Supply (MS)</a:t>
            </a:r>
          </a:p>
        </p:txBody>
      </p:sp>
      <p:sp>
        <p:nvSpPr>
          <p:cNvPr id="11269" name="Rectangle 5"/>
          <p:cNvSpPr>
            <a:spLocks noGrp="1" noChangeArrowheads="1"/>
          </p:cNvSpPr>
          <p:nvPr>
            <p:ph type="body" idx="4294967295"/>
          </p:nvPr>
        </p:nvSpPr>
        <p:spPr>
          <a:xfrm>
            <a:off x="457200" y="1247424"/>
            <a:ext cx="8330790" cy="4878739"/>
          </a:xfrm>
        </p:spPr>
        <p:txBody>
          <a:bodyPr/>
          <a:lstStyle/>
          <a:p>
            <a:pPr eaLnBrk="1" hangingPunct="1"/>
            <a:r>
              <a:rPr lang="en-US" dirty="0" smtClean="0"/>
              <a:t>In the real world, determined by the Fed, </a:t>
            </a:r>
            <a:r>
              <a:rPr lang="en-US" dirty="0"/>
              <a:t/>
            </a:r>
            <a:br>
              <a:rPr lang="en-US" dirty="0"/>
            </a:br>
            <a:r>
              <a:rPr lang="en-US" dirty="0" smtClean="0"/>
              <a:t>the banking system, and consumers.  </a:t>
            </a:r>
          </a:p>
          <a:p>
            <a:pPr eaLnBrk="1" hangingPunct="1"/>
            <a:r>
              <a:rPr lang="en-US" dirty="0" smtClean="0"/>
              <a:t>In this model, we assume the Fed precisely controls MS and sets it at some fixed amount.  </a:t>
            </a:r>
          </a:p>
        </p:txBody>
      </p:sp>
      <p:sp>
        <p:nvSpPr>
          <p:cNvPr id="11270"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198170646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269">
                                            <p:txEl>
                                              <p:pRg st="0" end="0"/>
                                            </p:txEl>
                                          </p:spTgt>
                                        </p:tgtEl>
                                        <p:attrNameLst>
                                          <p:attrName>style.visibility</p:attrName>
                                        </p:attrNameLst>
                                      </p:cBhvr>
                                      <p:to>
                                        <p:strVal val="visible"/>
                                      </p:to>
                                    </p:set>
                                    <p:animEffect transition="in" filter="wipe(left)">
                                      <p:cBhvr>
                                        <p:cTn id="7" dur="500"/>
                                        <p:tgtEl>
                                          <p:spTgt spid="1126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269">
                                            <p:txEl>
                                              <p:pRg st="1" end="1"/>
                                            </p:txEl>
                                          </p:spTgt>
                                        </p:tgtEl>
                                        <p:attrNameLst>
                                          <p:attrName>style.visibility</p:attrName>
                                        </p:attrNameLst>
                                      </p:cBhvr>
                                      <p:to>
                                        <p:strVal val="visible"/>
                                      </p:to>
                                    </p:set>
                                    <p:animEffect transition="in" filter="wipe(left)">
                                      <p:cBhvr>
                                        <p:cTn id="12" dur="500"/>
                                        <p:tgtEl>
                                          <p:spTgt spid="1126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9" grpId="0" build="p" bldLvl="4"/>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2" name="Rectangle 4"/>
          <p:cNvSpPr>
            <a:spLocks noGrp="1" noChangeArrowheads="1"/>
          </p:cNvSpPr>
          <p:nvPr>
            <p:ph type="title" idx="4294967295"/>
          </p:nvPr>
        </p:nvSpPr>
        <p:spPr/>
        <p:txBody>
          <a:bodyPr/>
          <a:lstStyle/>
          <a:p>
            <a:pPr eaLnBrk="1" hangingPunct="1"/>
            <a:r>
              <a:rPr lang="en-US" smtClean="0"/>
              <a:t>Money Demand (MD)</a:t>
            </a:r>
          </a:p>
        </p:txBody>
      </p:sp>
      <p:sp>
        <p:nvSpPr>
          <p:cNvPr id="12293" name="Rectangle 5"/>
          <p:cNvSpPr>
            <a:spLocks noGrp="1" noChangeArrowheads="1"/>
          </p:cNvSpPr>
          <p:nvPr>
            <p:ph type="body" idx="4294967295"/>
          </p:nvPr>
        </p:nvSpPr>
        <p:spPr>
          <a:xfrm>
            <a:off x="457200" y="1247424"/>
            <a:ext cx="8229600" cy="5230556"/>
          </a:xfrm>
        </p:spPr>
        <p:txBody>
          <a:bodyPr>
            <a:normAutofit/>
          </a:bodyPr>
          <a:lstStyle/>
          <a:p>
            <a:pPr eaLnBrk="1" hangingPunct="1"/>
            <a:r>
              <a:rPr lang="en-US" dirty="0" smtClean="0"/>
              <a:t>Refers to how much wealth people want to hold in liquid form.</a:t>
            </a:r>
          </a:p>
          <a:p>
            <a:pPr eaLnBrk="1" hangingPunct="1"/>
            <a:r>
              <a:rPr lang="en-US" dirty="0" smtClean="0"/>
              <a:t>Depends on </a:t>
            </a:r>
            <a:r>
              <a:rPr lang="en-US" b="1" i="1" dirty="0" smtClean="0"/>
              <a:t>P</a:t>
            </a:r>
            <a:r>
              <a:rPr lang="en-US" dirty="0" smtClean="0"/>
              <a:t>:</a:t>
            </a:r>
            <a:br>
              <a:rPr lang="en-US" dirty="0" smtClean="0"/>
            </a:br>
            <a:r>
              <a:rPr lang="en-US" dirty="0" smtClean="0"/>
              <a:t>An increase in </a:t>
            </a:r>
            <a:r>
              <a:rPr lang="en-US" b="1" i="1" dirty="0" smtClean="0"/>
              <a:t>P</a:t>
            </a:r>
            <a:r>
              <a:rPr lang="en-US" dirty="0" smtClean="0"/>
              <a:t> reduces the value of money, </a:t>
            </a:r>
            <a:br>
              <a:rPr lang="en-US" dirty="0" smtClean="0"/>
            </a:br>
            <a:r>
              <a:rPr lang="en-US" dirty="0" smtClean="0"/>
              <a:t>so more money is required to buy </a:t>
            </a:r>
            <a:r>
              <a:rPr lang="en-US" dirty="0" err="1" smtClean="0"/>
              <a:t>g&amp;s</a:t>
            </a:r>
            <a:r>
              <a:rPr lang="en-US" dirty="0" smtClean="0"/>
              <a:t>.</a:t>
            </a:r>
          </a:p>
          <a:p>
            <a:pPr eaLnBrk="1" hangingPunct="1"/>
            <a:r>
              <a:rPr lang="en-US" dirty="0" smtClean="0"/>
              <a:t>Thus, quantity of money demanded </a:t>
            </a:r>
            <a:br>
              <a:rPr lang="en-US" dirty="0" smtClean="0"/>
            </a:br>
            <a:r>
              <a:rPr lang="en-US" dirty="0" smtClean="0"/>
              <a:t>is negatively related to the value of money </a:t>
            </a:r>
            <a:br>
              <a:rPr lang="en-US" dirty="0" smtClean="0"/>
            </a:br>
            <a:r>
              <a:rPr lang="en-US" dirty="0" smtClean="0"/>
              <a:t>and positively related to </a:t>
            </a:r>
            <a:r>
              <a:rPr lang="en-US" b="1" i="1" dirty="0" smtClean="0"/>
              <a:t>P</a:t>
            </a:r>
            <a:r>
              <a:rPr lang="en-US" dirty="0" smtClean="0"/>
              <a:t>, other things equal. </a:t>
            </a:r>
          </a:p>
          <a:p>
            <a:pPr eaLnBrk="1" hangingPunct="1">
              <a:spcBef>
                <a:spcPct val="20000"/>
              </a:spcBef>
              <a:buFont typeface="Wingdings" pitchFamily="2" charset="2"/>
              <a:buNone/>
            </a:pPr>
            <a:r>
              <a:rPr lang="en-US" dirty="0" smtClean="0"/>
              <a:t>	(These “other things” include real income, interest rates, availability of ATMs.)  </a:t>
            </a:r>
          </a:p>
        </p:txBody>
      </p:sp>
      <p:sp>
        <p:nvSpPr>
          <p:cNvPr id="12294"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291988467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293">
                                            <p:txEl>
                                              <p:pRg st="0" end="0"/>
                                            </p:txEl>
                                          </p:spTgt>
                                        </p:tgtEl>
                                        <p:attrNameLst>
                                          <p:attrName>style.visibility</p:attrName>
                                        </p:attrNameLst>
                                      </p:cBhvr>
                                      <p:to>
                                        <p:strVal val="visible"/>
                                      </p:to>
                                    </p:set>
                                    <p:animEffect transition="in" filter="wipe(left)">
                                      <p:cBhvr>
                                        <p:cTn id="7" dur="500"/>
                                        <p:tgtEl>
                                          <p:spTgt spid="1229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293">
                                            <p:txEl>
                                              <p:pRg st="1" end="1"/>
                                            </p:txEl>
                                          </p:spTgt>
                                        </p:tgtEl>
                                        <p:attrNameLst>
                                          <p:attrName>style.visibility</p:attrName>
                                        </p:attrNameLst>
                                      </p:cBhvr>
                                      <p:to>
                                        <p:strVal val="visible"/>
                                      </p:to>
                                    </p:set>
                                    <p:animEffect transition="in" filter="wipe(left)">
                                      <p:cBhvr>
                                        <p:cTn id="12" dur="500"/>
                                        <p:tgtEl>
                                          <p:spTgt spid="1229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293">
                                            <p:txEl>
                                              <p:pRg st="2" end="2"/>
                                            </p:txEl>
                                          </p:spTgt>
                                        </p:tgtEl>
                                        <p:attrNameLst>
                                          <p:attrName>style.visibility</p:attrName>
                                        </p:attrNameLst>
                                      </p:cBhvr>
                                      <p:to>
                                        <p:strVal val="visible"/>
                                      </p:to>
                                    </p:set>
                                    <p:animEffect transition="in" filter="wipe(left)">
                                      <p:cBhvr>
                                        <p:cTn id="17" dur="500"/>
                                        <p:tgtEl>
                                          <p:spTgt spid="1229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293">
                                            <p:txEl>
                                              <p:pRg st="3" end="3"/>
                                            </p:txEl>
                                          </p:spTgt>
                                        </p:tgtEl>
                                        <p:attrNameLst>
                                          <p:attrName>style.visibility</p:attrName>
                                        </p:attrNameLst>
                                      </p:cBhvr>
                                      <p:to>
                                        <p:strVal val="visible"/>
                                      </p:to>
                                    </p:set>
                                    <p:animEffect transition="in" filter="wipe(left)">
                                      <p:cBhvr>
                                        <p:cTn id="22" dur="500"/>
                                        <p:tgtEl>
                                          <p:spTgt spid="1229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3" grpId="0" build="p" bldLvl="4"/>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2"/>
          <p:cNvSpPr>
            <a:spLocks noGrp="1" noChangeArrowheads="1"/>
          </p:cNvSpPr>
          <p:nvPr>
            <p:ph type="title" idx="4294967295"/>
          </p:nvPr>
        </p:nvSpPr>
        <p:spPr>
          <a:xfrm>
            <a:off x="0" y="119063"/>
            <a:ext cx="9144000" cy="649287"/>
          </a:xfrm>
        </p:spPr>
        <p:txBody>
          <a:bodyPr>
            <a:normAutofit/>
          </a:bodyPr>
          <a:lstStyle/>
          <a:p>
            <a:pPr algn="ctr" eaLnBrk="1" hangingPunct="1"/>
            <a:r>
              <a:rPr lang="en-US" sz="3300" dirty="0" smtClean="0"/>
              <a:t>The Money Supply-Demand Diagram</a:t>
            </a:r>
          </a:p>
        </p:txBody>
      </p:sp>
      <p:grpSp>
        <p:nvGrpSpPr>
          <p:cNvPr id="2" name="Group 97"/>
          <p:cNvGrpSpPr>
            <a:grpSpLocks/>
          </p:cNvGrpSpPr>
          <p:nvPr/>
        </p:nvGrpSpPr>
        <p:grpSpPr bwMode="auto">
          <a:xfrm>
            <a:off x="352425" y="1133475"/>
            <a:ext cx="8486775" cy="5197475"/>
            <a:chOff x="222" y="714"/>
            <a:chExt cx="5346" cy="3274"/>
          </a:xfrm>
        </p:grpSpPr>
        <p:sp>
          <p:nvSpPr>
            <p:cNvPr id="13326" name="Line 53"/>
            <p:cNvSpPr>
              <a:spLocks noChangeShapeType="1"/>
            </p:cNvSpPr>
            <p:nvPr/>
          </p:nvSpPr>
          <p:spPr bwMode="auto">
            <a:xfrm>
              <a:off x="1380" y="3023"/>
              <a:ext cx="3024" cy="0"/>
            </a:xfrm>
            <a:prstGeom prst="line">
              <a:avLst/>
            </a:prstGeom>
            <a:noFill/>
            <a:ln w="9525">
              <a:solidFill>
                <a:srgbClr val="969696"/>
              </a:solidFill>
              <a:prstDash val="lgDash"/>
              <a:round/>
              <a:headEnd/>
              <a:tailEnd/>
            </a:ln>
            <a:extLst>
              <a:ext uri="{909E8E84-426E-40DD-AFC4-6F175D3DCCD1}">
                <a14:hiddenFill xmlns:a14="http://schemas.microsoft.com/office/drawing/2010/main">
                  <a:noFill/>
                </a14:hiddenFill>
              </a:ext>
            </a:extLst>
          </p:spPr>
          <p:txBody>
            <a:bodyPr/>
            <a:lstStyle/>
            <a:p>
              <a:endParaRPr lang="en-US"/>
            </a:p>
          </p:txBody>
        </p:sp>
        <p:sp>
          <p:nvSpPr>
            <p:cNvPr id="13327" name="Line 56"/>
            <p:cNvSpPr>
              <a:spLocks noChangeShapeType="1"/>
            </p:cNvSpPr>
            <p:nvPr/>
          </p:nvSpPr>
          <p:spPr bwMode="auto">
            <a:xfrm>
              <a:off x="1379" y="1568"/>
              <a:ext cx="3024" cy="0"/>
            </a:xfrm>
            <a:prstGeom prst="line">
              <a:avLst/>
            </a:prstGeom>
            <a:noFill/>
            <a:ln w="9525">
              <a:solidFill>
                <a:srgbClr val="969696"/>
              </a:solidFill>
              <a:prstDash val="lgDash"/>
              <a:round/>
              <a:headEnd/>
              <a:tailEnd/>
            </a:ln>
            <a:extLst>
              <a:ext uri="{909E8E84-426E-40DD-AFC4-6F175D3DCCD1}">
                <a14:hiddenFill xmlns:a14="http://schemas.microsoft.com/office/drawing/2010/main">
                  <a:noFill/>
                </a14:hiddenFill>
              </a:ext>
            </a:extLst>
          </p:spPr>
          <p:txBody>
            <a:bodyPr/>
            <a:lstStyle/>
            <a:p>
              <a:endParaRPr lang="en-US"/>
            </a:p>
          </p:txBody>
        </p:sp>
        <p:sp>
          <p:nvSpPr>
            <p:cNvPr id="13328" name="Line 55"/>
            <p:cNvSpPr>
              <a:spLocks noChangeShapeType="1"/>
            </p:cNvSpPr>
            <p:nvPr/>
          </p:nvSpPr>
          <p:spPr bwMode="auto">
            <a:xfrm>
              <a:off x="1380" y="2057"/>
              <a:ext cx="3024" cy="0"/>
            </a:xfrm>
            <a:prstGeom prst="line">
              <a:avLst/>
            </a:prstGeom>
            <a:noFill/>
            <a:ln w="9525">
              <a:solidFill>
                <a:srgbClr val="969696"/>
              </a:solidFill>
              <a:prstDash val="lgDash"/>
              <a:round/>
              <a:headEnd/>
              <a:tailEnd/>
            </a:ln>
            <a:extLst>
              <a:ext uri="{909E8E84-426E-40DD-AFC4-6F175D3DCCD1}">
                <a14:hiddenFill xmlns:a14="http://schemas.microsoft.com/office/drawing/2010/main">
                  <a:noFill/>
                </a14:hiddenFill>
              </a:ext>
            </a:extLst>
          </p:spPr>
          <p:txBody>
            <a:bodyPr/>
            <a:lstStyle/>
            <a:p>
              <a:endParaRPr lang="en-US"/>
            </a:p>
          </p:txBody>
        </p:sp>
        <p:sp>
          <p:nvSpPr>
            <p:cNvPr id="13329" name="Line 54"/>
            <p:cNvSpPr>
              <a:spLocks noChangeShapeType="1"/>
            </p:cNvSpPr>
            <p:nvPr/>
          </p:nvSpPr>
          <p:spPr bwMode="auto">
            <a:xfrm>
              <a:off x="1379" y="2538"/>
              <a:ext cx="3024" cy="0"/>
            </a:xfrm>
            <a:prstGeom prst="line">
              <a:avLst/>
            </a:prstGeom>
            <a:noFill/>
            <a:ln w="9525">
              <a:solidFill>
                <a:srgbClr val="969696"/>
              </a:solidFill>
              <a:prstDash val="lgDash"/>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3330" name="Group 96"/>
            <p:cNvGrpSpPr>
              <a:grpSpLocks/>
            </p:cNvGrpSpPr>
            <p:nvPr/>
          </p:nvGrpSpPr>
          <p:grpSpPr bwMode="auto">
            <a:xfrm>
              <a:off x="222" y="714"/>
              <a:ext cx="5346" cy="3274"/>
              <a:chOff x="222" y="714"/>
              <a:chExt cx="5346" cy="3274"/>
            </a:xfrm>
          </p:grpSpPr>
          <p:sp>
            <p:nvSpPr>
              <p:cNvPr id="13331" name="Line 5"/>
              <p:cNvSpPr>
                <a:spLocks noChangeShapeType="1"/>
              </p:cNvSpPr>
              <p:nvPr/>
            </p:nvSpPr>
            <p:spPr bwMode="auto">
              <a:xfrm>
                <a:off x="1382" y="3491"/>
                <a:ext cx="301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32" name="Line 6"/>
              <p:cNvSpPr>
                <a:spLocks noChangeShapeType="1"/>
              </p:cNvSpPr>
              <p:nvPr/>
            </p:nvSpPr>
            <p:spPr bwMode="auto">
              <a:xfrm flipV="1">
                <a:off x="1374" y="884"/>
                <a:ext cx="0" cy="260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3333" name="Group 95"/>
              <p:cNvGrpSpPr>
                <a:grpSpLocks/>
              </p:cNvGrpSpPr>
              <p:nvPr/>
            </p:nvGrpSpPr>
            <p:grpSpPr bwMode="auto">
              <a:xfrm>
                <a:off x="222" y="714"/>
                <a:ext cx="5346" cy="3274"/>
                <a:chOff x="222" y="714"/>
                <a:chExt cx="5346" cy="3274"/>
              </a:xfrm>
            </p:grpSpPr>
            <p:sp>
              <p:nvSpPr>
                <p:cNvPr id="13334" name="Text Box 28"/>
                <p:cNvSpPr txBox="1">
                  <a:spLocks noChangeArrowheads="1"/>
                </p:cNvSpPr>
                <p:nvPr/>
              </p:nvSpPr>
              <p:spPr bwMode="auto">
                <a:xfrm>
                  <a:off x="222" y="726"/>
                  <a:ext cx="1140" cy="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lnSpc>
                      <a:spcPct val="95000"/>
                    </a:lnSpc>
                    <a:spcBef>
                      <a:spcPct val="50000"/>
                    </a:spcBef>
                  </a:pPr>
                  <a:r>
                    <a:rPr lang="en-US" sz="2300">
                      <a:cs typeface="Arial" charset="0"/>
                    </a:rPr>
                    <a:t>Value of Money, 1/</a:t>
                  </a:r>
                  <a:r>
                    <a:rPr lang="en-US" sz="2300" b="1" i="1">
                      <a:cs typeface="Arial" charset="0"/>
                    </a:rPr>
                    <a:t>P</a:t>
                  </a:r>
                </a:p>
              </p:txBody>
            </p:sp>
            <p:sp>
              <p:nvSpPr>
                <p:cNvPr id="13335" name="Text Box 30"/>
                <p:cNvSpPr txBox="1">
                  <a:spLocks noChangeArrowheads="1"/>
                </p:cNvSpPr>
                <p:nvPr/>
              </p:nvSpPr>
              <p:spPr bwMode="auto">
                <a:xfrm>
                  <a:off x="4428" y="714"/>
                  <a:ext cx="1140" cy="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5000"/>
                    </a:lnSpc>
                    <a:spcBef>
                      <a:spcPct val="50000"/>
                    </a:spcBef>
                  </a:pPr>
                  <a:r>
                    <a:rPr lang="en-US" sz="2300">
                      <a:cs typeface="Arial" charset="0"/>
                    </a:rPr>
                    <a:t>Price </a:t>
                  </a:r>
                  <a:br>
                    <a:rPr lang="en-US" sz="2300">
                      <a:cs typeface="Arial" charset="0"/>
                    </a:rPr>
                  </a:br>
                  <a:r>
                    <a:rPr lang="en-US" sz="2300">
                      <a:cs typeface="Arial" charset="0"/>
                    </a:rPr>
                    <a:t>Level, </a:t>
                  </a:r>
                  <a:r>
                    <a:rPr lang="en-US" sz="2300" b="1" i="1">
                      <a:cs typeface="Arial" charset="0"/>
                    </a:rPr>
                    <a:t>P</a:t>
                  </a:r>
                </a:p>
              </p:txBody>
            </p:sp>
            <p:sp>
              <p:nvSpPr>
                <p:cNvPr id="13336" name="Text Box 31"/>
                <p:cNvSpPr txBox="1">
                  <a:spLocks noChangeArrowheads="1"/>
                </p:cNvSpPr>
                <p:nvPr/>
              </p:nvSpPr>
              <p:spPr bwMode="auto">
                <a:xfrm>
                  <a:off x="3444" y="3510"/>
                  <a:ext cx="1002" cy="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lnSpc>
                      <a:spcPct val="95000"/>
                    </a:lnSpc>
                    <a:spcBef>
                      <a:spcPct val="50000"/>
                    </a:spcBef>
                  </a:pPr>
                  <a:r>
                    <a:rPr lang="en-US" sz="2300">
                      <a:cs typeface="Arial" charset="0"/>
                    </a:rPr>
                    <a:t>Quantity of Money</a:t>
                  </a:r>
                  <a:endParaRPr lang="en-US" sz="2300" b="1" i="1">
                    <a:cs typeface="Arial" charset="0"/>
                  </a:endParaRPr>
                </a:p>
              </p:txBody>
            </p:sp>
            <p:grpSp>
              <p:nvGrpSpPr>
                <p:cNvPr id="13337" name="Group 94"/>
                <p:cNvGrpSpPr>
                  <a:grpSpLocks/>
                </p:cNvGrpSpPr>
                <p:nvPr/>
              </p:nvGrpSpPr>
              <p:grpSpPr bwMode="auto">
                <a:xfrm>
                  <a:off x="1038" y="881"/>
                  <a:ext cx="4008" cy="2607"/>
                  <a:chOff x="1038" y="881"/>
                  <a:chExt cx="4008" cy="2607"/>
                </a:xfrm>
              </p:grpSpPr>
              <p:sp>
                <p:nvSpPr>
                  <p:cNvPr id="13338" name="Text Box 39"/>
                  <p:cNvSpPr txBox="1">
                    <a:spLocks noChangeArrowheads="1"/>
                  </p:cNvSpPr>
                  <p:nvPr/>
                </p:nvSpPr>
                <p:spPr bwMode="auto">
                  <a:xfrm>
                    <a:off x="1038" y="1422"/>
                    <a:ext cx="294"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300">
                        <a:cs typeface="Arial" charset="0"/>
                      </a:rPr>
                      <a:t>1</a:t>
                    </a:r>
                  </a:p>
                </p:txBody>
              </p:sp>
              <p:sp>
                <p:nvSpPr>
                  <p:cNvPr id="13339" name="Text Box 43"/>
                  <p:cNvSpPr txBox="1">
                    <a:spLocks noChangeArrowheads="1"/>
                  </p:cNvSpPr>
                  <p:nvPr/>
                </p:nvSpPr>
                <p:spPr bwMode="auto">
                  <a:xfrm>
                    <a:off x="4428" y="1422"/>
                    <a:ext cx="294"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300">
                        <a:cs typeface="Arial" charset="0"/>
                      </a:rPr>
                      <a:t>1</a:t>
                    </a:r>
                  </a:p>
                </p:txBody>
              </p:sp>
              <p:sp>
                <p:nvSpPr>
                  <p:cNvPr id="13340" name="Text Box 40"/>
                  <p:cNvSpPr txBox="1">
                    <a:spLocks noChangeArrowheads="1"/>
                  </p:cNvSpPr>
                  <p:nvPr/>
                </p:nvSpPr>
                <p:spPr bwMode="auto">
                  <a:xfrm>
                    <a:off x="1050" y="1914"/>
                    <a:ext cx="28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300">
                        <a:cs typeface="Arial" charset="0"/>
                      </a:rPr>
                      <a:t>¾</a:t>
                    </a:r>
                  </a:p>
                </p:txBody>
              </p:sp>
              <p:sp>
                <p:nvSpPr>
                  <p:cNvPr id="13341" name="Text Box 44"/>
                  <p:cNvSpPr txBox="1">
                    <a:spLocks noChangeArrowheads="1"/>
                  </p:cNvSpPr>
                  <p:nvPr/>
                </p:nvSpPr>
                <p:spPr bwMode="auto">
                  <a:xfrm>
                    <a:off x="4428" y="1908"/>
                    <a:ext cx="618"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300">
                        <a:cs typeface="Arial" charset="0"/>
                      </a:rPr>
                      <a:t>1.33</a:t>
                    </a:r>
                  </a:p>
                </p:txBody>
              </p:sp>
              <p:sp>
                <p:nvSpPr>
                  <p:cNvPr id="13342" name="Text Box 41"/>
                  <p:cNvSpPr txBox="1">
                    <a:spLocks noChangeArrowheads="1"/>
                  </p:cNvSpPr>
                  <p:nvPr/>
                </p:nvSpPr>
                <p:spPr bwMode="auto">
                  <a:xfrm>
                    <a:off x="1050" y="2394"/>
                    <a:ext cx="28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300">
                        <a:cs typeface="Arial" charset="0"/>
                      </a:rPr>
                      <a:t>½</a:t>
                    </a:r>
                  </a:p>
                </p:txBody>
              </p:sp>
              <p:sp>
                <p:nvSpPr>
                  <p:cNvPr id="13343" name="Text Box 45"/>
                  <p:cNvSpPr txBox="1">
                    <a:spLocks noChangeArrowheads="1"/>
                  </p:cNvSpPr>
                  <p:nvPr/>
                </p:nvSpPr>
                <p:spPr bwMode="auto">
                  <a:xfrm>
                    <a:off x="4428" y="2394"/>
                    <a:ext cx="294"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300">
                        <a:cs typeface="Arial" charset="0"/>
                      </a:rPr>
                      <a:t>2</a:t>
                    </a:r>
                  </a:p>
                </p:txBody>
              </p:sp>
              <p:sp>
                <p:nvSpPr>
                  <p:cNvPr id="13344" name="Line 18"/>
                  <p:cNvSpPr>
                    <a:spLocks noChangeShapeType="1"/>
                  </p:cNvSpPr>
                  <p:nvPr/>
                </p:nvSpPr>
                <p:spPr bwMode="auto">
                  <a:xfrm>
                    <a:off x="1374" y="2057"/>
                    <a:ext cx="8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45" name="Line 19"/>
                  <p:cNvSpPr>
                    <a:spLocks noChangeShapeType="1"/>
                  </p:cNvSpPr>
                  <p:nvPr/>
                </p:nvSpPr>
                <p:spPr bwMode="auto">
                  <a:xfrm>
                    <a:off x="1374" y="2538"/>
                    <a:ext cx="8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46" name="Line 20"/>
                  <p:cNvSpPr>
                    <a:spLocks noChangeShapeType="1"/>
                  </p:cNvSpPr>
                  <p:nvPr/>
                </p:nvSpPr>
                <p:spPr bwMode="auto">
                  <a:xfrm>
                    <a:off x="1374" y="1569"/>
                    <a:ext cx="8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47" name="Line 17"/>
                  <p:cNvSpPr>
                    <a:spLocks noChangeShapeType="1"/>
                  </p:cNvSpPr>
                  <p:nvPr/>
                </p:nvSpPr>
                <p:spPr bwMode="auto">
                  <a:xfrm>
                    <a:off x="1374" y="3022"/>
                    <a:ext cx="8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3348" name="Group 87"/>
                  <p:cNvGrpSpPr>
                    <a:grpSpLocks/>
                  </p:cNvGrpSpPr>
                  <p:nvPr/>
                </p:nvGrpSpPr>
                <p:grpSpPr bwMode="auto">
                  <a:xfrm>
                    <a:off x="4320" y="881"/>
                    <a:ext cx="86" cy="2607"/>
                    <a:chOff x="4320" y="881"/>
                    <a:chExt cx="86" cy="2607"/>
                  </a:xfrm>
                </p:grpSpPr>
                <p:sp>
                  <p:nvSpPr>
                    <p:cNvPr id="13351" name="Line 7"/>
                    <p:cNvSpPr>
                      <a:spLocks noChangeShapeType="1"/>
                    </p:cNvSpPr>
                    <p:nvPr/>
                  </p:nvSpPr>
                  <p:spPr bwMode="auto">
                    <a:xfrm flipV="1">
                      <a:off x="4405" y="881"/>
                      <a:ext cx="0" cy="260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52" name="Line 36"/>
                    <p:cNvSpPr>
                      <a:spLocks noChangeShapeType="1"/>
                    </p:cNvSpPr>
                    <p:nvPr/>
                  </p:nvSpPr>
                  <p:spPr bwMode="auto">
                    <a:xfrm>
                      <a:off x="4320" y="2057"/>
                      <a:ext cx="8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53" name="Line 37"/>
                    <p:cNvSpPr>
                      <a:spLocks noChangeShapeType="1"/>
                    </p:cNvSpPr>
                    <p:nvPr/>
                  </p:nvSpPr>
                  <p:spPr bwMode="auto">
                    <a:xfrm>
                      <a:off x="4320" y="2538"/>
                      <a:ext cx="8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54" name="Line 38"/>
                    <p:cNvSpPr>
                      <a:spLocks noChangeShapeType="1"/>
                    </p:cNvSpPr>
                    <p:nvPr/>
                  </p:nvSpPr>
                  <p:spPr bwMode="auto">
                    <a:xfrm>
                      <a:off x="4320" y="1569"/>
                      <a:ext cx="8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55" name="Line 35"/>
                    <p:cNvSpPr>
                      <a:spLocks noChangeShapeType="1"/>
                    </p:cNvSpPr>
                    <p:nvPr/>
                  </p:nvSpPr>
                  <p:spPr bwMode="auto">
                    <a:xfrm>
                      <a:off x="4320" y="3022"/>
                      <a:ext cx="8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3349" name="Text Box 42"/>
                  <p:cNvSpPr txBox="1">
                    <a:spLocks noChangeArrowheads="1"/>
                  </p:cNvSpPr>
                  <p:nvPr/>
                </p:nvSpPr>
                <p:spPr bwMode="auto">
                  <a:xfrm>
                    <a:off x="1044" y="2874"/>
                    <a:ext cx="28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300">
                        <a:cs typeface="Arial" charset="0"/>
                      </a:rPr>
                      <a:t>¼</a:t>
                    </a:r>
                  </a:p>
                </p:txBody>
              </p:sp>
              <p:sp>
                <p:nvSpPr>
                  <p:cNvPr id="13350" name="Text Box 46"/>
                  <p:cNvSpPr txBox="1">
                    <a:spLocks noChangeArrowheads="1"/>
                  </p:cNvSpPr>
                  <p:nvPr/>
                </p:nvSpPr>
                <p:spPr bwMode="auto">
                  <a:xfrm>
                    <a:off x="4428" y="2877"/>
                    <a:ext cx="294"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300">
                        <a:cs typeface="Arial" charset="0"/>
                      </a:rPr>
                      <a:t>4</a:t>
                    </a:r>
                  </a:p>
                </p:txBody>
              </p:sp>
            </p:grpSp>
          </p:grpSp>
        </p:grpSp>
      </p:grpSp>
      <p:sp>
        <p:nvSpPr>
          <p:cNvPr id="63557" name="Text Box 69"/>
          <p:cNvSpPr txBox="1">
            <a:spLocks noChangeArrowheads="1"/>
          </p:cNvSpPr>
          <p:nvPr/>
        </p:nvSpPr>
        <p:spPr bwMode="auto">
          <a:xfrm>
            <a:off x="3271838" y="1673225"/>
            <a:ext cx="2538412" cy="1235075"/>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500">
                <a:cs typeface="Arial" charset="0"/>
              </a:rPr>
              <a:t>As the value of money rises, the price level falls.</a:t>
            </a:r>
          </a:p>
        </p:txBody>
      </p:sp>
      <p:sp>
        <p:nvSpPr>
          <p:cNvPr id="63559" name="Line 71"/>
          <p:cNvSpPr>
            <a:spLocks noChangeShapeType="1"/>
          </p:cNvSpPr>
          <p:nvPr/>
        </p:nvSpPr>
        <p:spPr bwMode="auto">
          <a:xfrm flipV="1">
            <a:off x="2179638" y="4027488"/>
            <a:ext cx="0" cy="766762"/>
          </a:xfrm>
          <a:prstGeom prst="line">
            <a:avLst/>
          </a:prstGeom>
          <a:noFill/>
          <a:ln w="50800">
            <a:solidFill>
              <a:srgbClr val="0000FF"/>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63560" name="Line 72"/>
          <p:cNvSpPr>
            <a:spLocks noChangeShapeType="1"/>
          </p:cNvSpPr>
          <p:nvPr/>
        </p:nvSpPr>
        <p:spPr bwMode="auto">
          <a:xfrm flipV="1">
            <a:off x="2179638" y="3265488"/>
            <a:ext cx="0" cy="766762"/>
          </a:xfrm>
          <a:prstGeom prst="line">
            <a:avLst/>
          </a:prstGeom>
          <a:noFill/>
          <a:ln w="50800">
            <a:solidFill>
              <a:srgbClr val="0000FF"/>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63561" name="Line 73"/>
          <p:cNvSpPr>
            <a:spLocks noChangeShapeType="1"/>
          </p:cNvSpPr>
          <p:nvPr/>
        </p:nvSpPr>
        <p:spPr bwMode="auto">
          <a:xfrm flipV="1">
            <a:off x="2179638" y="2493963"/>
            <a:ext cx="0" cy="766762"/>
          </a:xfrm>
          <a:prstGeom prst="line">
            <a:avLst/>
          </a:prstGeom>
          <a:noFill/>
          <a:ln w="50800">
            <a:solidFill>
              <a:srgbClr val="0000FF"/>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63563" name="Line 75"/>
          <p:cNvSpPr>
            <a:spLocks noChangeShapeType="1"/>
          </p:cNvSpPr>
          <p:nvPr/>
        </p:nvSpPr>
        <p:spPr bwMode="auto">
          <a:xfrm flipV="1">
            <a:off x="6989763" y="4017963"/>
            <a:ext cx="0" cy="766762"/>
          </a:xfrm>
          <a:prstGeom prst="line">
            <a:avLst/>
          </a:prstGeom>
          <a:noFill/>
          <a:ln w="50800">
            <a:solidFill>
              <a:srgbClr val="0000FF"/>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63564" name="Line 76"/>
          <p:cNvSpPr>
            <a:spLocks noChangeShapeType="1"/>
          </p:cNvSpPr>
          <p:nvPr/>
        </p:nvSpPr>
        <p:spPr bwMode="auto">
          <a:xfrm flipV="1">
            <a:off x="6989763" y="3255963"/>
            <a:ext cx="0" cy="766762"/>
          </a:xfrm>
          <a:prstGeom prst="line">
            <a:avLst/>
          </a:prstGeom>
          <a:noFill/>
          <a:ln w="50800">
            <a:solidFill>
              <a:srgbClr val="0000FF"/>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63565" name="Line 77"/>
          <p:cNvSpPr>
            <a:spLocks noChangeShapeType="1"/>
          </p:cNvSpPr>
          <p:nvPr/>
        </p:nvSpPr>
        <p:spPr bwMode="auto">
          <a:xfrm flipV="1">
            <a:off x="6989763" y="2484438"/>
            <a:ext cx="0" cy="766762"/>
          </a:xfrm>
          <a:prstGeom prst="line">
            <a:avLst/>
          </a:prstGeom>
          <a:noFill/>
          <a:ln w="50800">
            <a:solidFill>
              <a:srgbClr val="0000FF"/>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13325"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149255139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3557"/>
                                        </p:tgtEl>
                                        <p:attrNameLst>
                                          <p:attrName>style.visibility</p:attrName>
                                        </p:attrNameLst>
                                      </p:cBhvr>
                                      <p:to>
                                        <p:strVal val="visible"/>
                                      </p:to>
                                    </p:set>
                                    <p:animEffect transition="in" filter="fade">
                                      <p:cBhvr>
                                        <p:cTn id="12" dur="500"/>
                                        <p:tgtEl>
                                          <p:spTgt spid="6355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3559"/>
                                        </p:tgtEl>
                                        <p:attrNameLst>
                                          <p:attrName>style.visibility</p:attrName>
                                        </p:attrNameLst>
                                      </p:cBhvr>
                                      <p:to>
                                        <p:strVal val="visible"/>
                                      </p:to>
                                    </p:set>
                                    <p:animEffect transition="in" filter="wipe(down)">
                                      <p:cBhvr>
                                        <p:cTn id="17" dur="500"/>
                                        <p:tgtEl>
                                          <p:spTgt spid="63559"/>
                                        </p:tgtEl>
                                      </p:cBhvr>
                                    </p:animEffect>
                                  </p:childTnLst>
                                  <p:subTnLst>
                                    <p:animClr clrSpc="rgb" dir="cw">
                                      <p:cBhvr override="childStyle">
                                        <p:cTn dur="1" fill="hold" display="0" masterRel="nextClick" afterEffect="1"/>
                                        <p:tgtEl>
                                          <p:spTgt spid="63559"/>
                                        </p:tgtEl>
                                        <p:attrNameLst>
                                          <p:attrName>ppt_c</p:attrName>
                                        </p:attrNameLst>
                                      </p:cBhvr>
                                      <p:to>
                                        <a:srgbClr val="969696"/>
                                      </p:to>
                                    </p:animClr>
                                  </p:subTnLst>
                                </p:cTn>
                              </p:par>
                              <p:par>
                                <p:cTn id="18" presetID="22" presetClass="entr" presetSubtype="4" fill="hold" grpId="0" nodeType="withEffect">
                                  <p:stCondLst>
                                    <p:cond delay="0"/>
                                  </p:stCondLst>
                                  <p:childTnLst>
                                    <p:set>
                                      <p:cBhvr>
                                        <p:cTn id="19" dur="1" fill="hold">
                                          <p:stCondLst>
                                            <p:cond delay="0"/>
                                          </p:stCondLst>
                                        </p:cTn>
                                        <p:tgtEl>
                                          <p:spTgt spid="63563"/>
                                        </p:tgtEl>
                                        <p:attrNameLst>
                                          <p:attrName>style.visibility</p:attrName>
                                        </p:attrNameLst>
                                      </p:cBhvr>
                                      <p:to>
                                        <p:strVal val="visible"/>
                                      </p:to>
                                    </p:set>
                                    <p:animEffect transition="in" filter="wipe(down)">
                                      <p:cBhvr>
                                        <p:cTn id="20" dur="500"/>
                                        <p:tgtEl>
                                          <p:spTgt spid="63563"/>
                                        </p:tgtEl>
                                      </p:cBhvr>
                                    </p:animEffect>
                                  </p:childTnLst>
                                  <p:subTnLst>
                                    <p:animClr clrSpc="rgb" dir="cw">
                                      <p:cBhvr override="childStyle">
                                        <p:cTn dur="1" fill="hold" display="0" masterRel="nextClick" afterEffect="1"/>
                                        <p:tgtEl>
                                          <p:spTgt spid="63563"/>
                                        </p:tgtEl>
                                        <p:attrNameLst>
                                          <p:attrName>ppt_c</p:attrName>
                                        </p:attrNameLst>
                                      </p:cBhvr>
                                      <p:to>
                                        <a:srgbClr val="969696"/>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63560"/>
                                        </p:tgtEl>
                                        <p:attrNameLst>
                                          <p:attrName>style.visibility</p:attrName>
                                        </p:attrNameLst>
                                      </p:cBhvr>
                                      <p:to>
                                        <p:strVal val="visible"/>
                                      </p:to>
                                    </p:set>
                                    <p:animEffect transition="in" filter="wipe(down)">
                                      <p:cBhvr>
                                        <p:cTn id="25" dur="500"/>
                                        <p:tgtEl>
                                          <p:spTgt spid="63560"/>
                                        </p:tgtEl>
                                      </p:cBhvr>
                                    </p:animEffect>
                                  </p:childTnLst>
                                  <p:subTnLst>
                                    <p:animClr clrSpc="rgb" dir="cw">
                                      <p:cBhvr override="childStyle">
                                        <p:cTn dur="1" fill="hold" display="0" masterRel="nextClick" afterEffect="1"/>
                                        <p:tgtEl>
                                          <p:spTgt spid="63560"/>
                                        </p:tgtEl>
                                        <p:attrNameLst>
                                          <p:attrName>ppt_c</p:attrName>
                                        </p:attrNameLst>
                                      </p:cBhvr>
                                      <p:to>
                                        <a:srgbClr val="969696"/>
                                      </p:to>
                                    </p:animClr>
                                  </p:subTnLst>
                                </p:cTn>
                              </p:par>
                              <p:par>
                                <p:cTn id="26" presetID="22" presetClass="entr" presetSubtype="4" fill="hold" grpId="0" nodeType="withEffect">
                                  <p:stCondLst>
                                    <p:cond delay="0"/>
                                  </p:stCondLst>
                                  <p:childTnLst>
                                    <p:set>
                                      <p:cBhvr>
                                        <p:cTn id="27" dur="1" fill="hold">
                                          <p:stCondLst>
                                            <p:cond delay="0"/>
                                          </p:stCondLst>
                                        </p:cTn>
                                        <p:tgtEl>
                                          <p:spTgt spid="63564"/>
                                        </p:tgtEl>
                                        <p:attrNameLst>
                                          <p:attrName>style.visibility</p:attrName>
                                        </p:attrNameLst>
                                      </p:cBhvr>
                                      <p:to>
                                        <p:strVal val="visible"/>
                                      </p:to>
                                    </p:set>
                                    <p:animEffect transition="in" filter="wipe(down)">
                                      <p:cBhvr>
                                        <p:cTn id="28" dur="500"/>
                                        <p:tgtEl>
                                          <p:spTgt spid="63564"/>
                                        </p:tgtEl>
                                      </p:cBhvr>
                                    </p:animEffect>
                                  </p:childTnLst>
                                  <p:subTnLst>
                                    <p:animClr clrSpc="rgb" dir="cw">
                                      <p:cBhvr override="childStyle">
                                        <p:cTn dur="1" fill="hold" display="0" masterRel="nextClick" afterEffect="1"/>
                                        <p:tgtEl>
                                          <p:spTgt spid="63564"/>
                                        </p:tgtEl>
                                        <p:attrNameLst>
                                          <p:attrName>ppt_c</p:attrName>
                                        </p:attrNameLst>
                                      </p:cBhvr>
                                      <p:to>
                                        <a:srgbClr val="969696"/>
                                      </p:to>
                                    </p:animClr>
                                  </p:sub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63561"/>
                                        </p:tgtEl>
                                        <p:attrNameLst>
                                          <p:attrName>style.visibility</p:attrName>
                                        </p:attrNameLst>
                                      </p:cBhvr>
                                      <p:to>
                                        <p:strVal val="visible"/>
                                      </p:to>
                                    </p:set>
                                    <p:animEffect transition="in" filter="wipe(down)">
                                      <p:cBhvr>
                                        <p:cTn id="33" dur="500"/>
                                        <p:tgtEl>
                                          <p:spTgt spid="63561"/>
                                        </p:tgtEl>
                                      </p:cBhvr>
                                    </p:animEffect>
                                  </p:childTnLst>
                                </p:cTn>
                              </p:par>
                              <p:par>
                                <p:cTn id="34" presetID="22" presetClass="entr" presetSubtype="4" fill="hold" grpId="0" nodeType="withEffect">
                                  <p:stCondLst>
                                    <p:cond delay="0"/>
                                  </p:stCondLst>
                                  <p:childTnLst>
                                    <p:set>
                                      <p:cBhvr>
                                        <p:cTn id="35" dur="1" fill="hold">
                                          <p:stCondLst>
                                            <p:cond delay="0"/>
                                          </p:stCondLst>
                                        </p:cTn>
                                        <p:tgtEl>
                                          <p:spTgt spid="63565"/>
                                        </p:tgtEl>
                                        <p:attrNameLst>
                                          <p:attrName>style.visibility</p:attrName>
                                        </p:attrNameLst>
                                      </p:cBhvr>
                                      <p:to>
                                        <p:strVal val="visible"/>
                                      </p:to>
                                    </p:set>
                                    <p:animEffect transition="in" filter="wipe(down)">
                                      <p:cBhvr>
                                        <p:cTn id="36" dur="500"/>
                                        <p:tgtEl>
                                          <p:spTgt spid="635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557" grpId="0" animBg="1"/>
      <p:bldP spid="63559" grpId="0" animBg="1"/>
      <p:bldP spid="63560" grpId="0" animBg="1"/>
      <p:bldP spid="63561" grpId="0" animBg="1"/>
      <p:bldP spid="63563" grpId="0" animBg="1"/>
      <p:bldP spid="63564" grpId="0" animBg="1"/>
      <p:bldP spid="6356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7"/>
          <p:cNvSpPr>
            <a:spLocks noGrp="1" noChangeArrowheads="1"/>
          </p:cNvSpPr>
          <p:nvPr>
            <p:ph type="title" idx="4294967295"/>
          </p:nvPr>
        </p:nvSpPr>
        <p:spPr>
          <a:xfrm>
            <a:off x="0" y="119063"/>
            <a:ext cx="9144000" cy="649287"/>
          </a:xfrm>
        </p:spPr>
        <p:txBody>
          <a:bodyPr>
            <a:normAutofit/>
          </a:bodyPr>
          <a:lstStyle/>
          <a:p>
            <a:pPr algn="ctr" eaLnBrk="1" hangingPunct="1"/>
            <a:r>
              <a:rPr lang="en-US" sz="3300" dirty="0" smtClean="0"/>
              <a:t>The Money Supply-Demand Diagram</a:t>
            </a:r>
          </a:p>
        </p:txBody>
      </p:sp>
      <p:grpSp>
        <p:nvGrpSpPr>
          <p:cNvPr id="14341" name="Group 8"/>
          <p:cNvGrpSpPr>
            <a:grpSpLocks/>
          </p:cNvGrpSpPr>
          <p:nvPr/>
        </p:nvGrpSpPr>
        <p:grpSpPr bwMode="auto">
          <a:xfrm>
            <a:off x="352425" y="1133475"/>
            <a:ext cx="8486775" cy="5197475"/>
            <a:chOff x="222" y="714"/>
            <a:chExt cx="5346" cy="3274"/>
          </a:xfrm>
        </p:grpSpPr>
        <p:grpSp>
          <p:nvGrpSpPr>
            <p:cNvPr id="14351" name="Group 9"/>
            <p:cNvGrpSpPr>
              <a:grpSpLocks/>
            </p:cNvGrpSpPr>
            <p:nvPr/>
          </p:nvGrpSpPr>
          <p:grpSpPr bwMode="auto">
            <a:xfrm>
              <a:off x="1374" y="1569"/>
              <a:ext cx="86" cy="1453"/>
              <a:chOff x="1374" y="1563"/>
              <a:chExt cx="128" cy="1453"/>
            </a:xfrm>
          </p:grpSpPr>
          <p:sp>
            <p:nvSpPr>
              <p:cNvPr id="14373" name="Line 10"/>
              <p:cNvSpPr>
                <a:spLocks noChangeShapeType="1"/>
              </p:cNvSpPr>
              <p:nvPr/>
            </p:nvSpPr>
            <p:spPr bwMode="auto">
              <a:xfrm>
                <a:off x="1374" y="3016"/>
                <a:ext cx="12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74" name="Line 11"/>
              <p:cNvSpPr>
                <a:spLocks noChangeShapeType="1"/>
              </p:cNvSpPr>
              <p:nvPr/>
            </p:nvSpPr>
            <p:spPr bwMode="auto">
              <a:xfrm>
                <a:off x="1374" y="2051"/>
                <a:ext cx="12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75" name="Line 12"/>
              <p:cNvSpPr>
                <a:spLocks noChangeShapeType="1"/>
              </p:cNvSpPr>
              <p:nvPr/>
            </p:nvSpPr>
            <p:spPr bwMode="auto">
              <a:xfrm>
                <a:off x="1374" y="2532"/>
                <a:ext cx="12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76" name="Line 13"/>
              <p:cNvSpPr>
                <a:spLocks noChangeShapeType="1"/>
              </p:cNvSpPr>
              <p:nvPr/>
            </p:nvSpPr>
            <p:spPr bwMode="auto">
              <a:xfrm>
                <a:off x="1374" y="1563"/>
                <a:ext cx="12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4352" name="Group 14"/>
            <p:cNvGrpSpPr>
              <a:grpSpLocks/>
            </p:cNvGrpSpPr>
            <p:nvPr/>
          </p:nvGrpSpPr>
          <p:grpSpPr bwMode="auto">
            <a:xfrm>
              <a:off x="4320" y="1569"/>
              <a:ext cx="86" cy="1453"/>
              <a:chOff x="1374" y="1563"/>
              <a:chExt cx="128" cy="1453"/>
            </a:xfrm>
          </p:grpSpPr>
          <p:sp>
            <p:nvSpPr>
              <p:cNvPr id="14369" name="Line 15"/>
              <p:cNvSpPr>
                <a:spLocks noChangeShapeType="1"/>
              </p:cNvSpPr>
              <p:nvPr/>
            </p:nvSpPr>
            <p:spPr bwMode="auto">
              <a:xfrm>
                <a:off x="1374" y="3016"/>
                <a:ext cx="12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70" name="Line 16"/>
              <p:cNvSpPr>
                <a:spLocks noChangeShapeType="1"/>
              </p:cNvSpPr>
              <p:nvPr/>
            </p:nvSpPr>
            <p:spPr bwMode="auto">
              <a:xfrm>
                <a:off x="1374" y="2051"/>
                <a:ext cx="12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71" name="Line 17"/>
              <p:cNvSpPr>
                <a:spLocks noChangeShapeType="1"/>
              </p:cNvSpPr>
              <p:nvPr/>
            </p:nvSpPr>
            <p:spPr bwMode="auto">
              <a:xfrm>
                <a:off x="1374" y="2532"/>
                <a:ext cx="12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72" name="Line 18"/>
              <p:cNvSpPr>
                <a:spLocks noChangeShapeType="1"/>
              </p:cNvSpPr>
              <p:nvPr/>
            </p:nvSpPr>
            <p:spPr bwMode="auto">
              <a:xfrm>
                <a:off x="1374" y="1563"/>
                <a:ext cx="12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4353" name="Group 19"/>
            <p:cNvGrpSpPr>
              <a:grpSpLocks/>
            </p:cNvGrpSpPr>
            <p:nvPr/>
          </p:nvGrpSpPr>
          <p:grpSpPr bwMode="auto">
            <a:xfrm>
              <a:off x="222" y="714"/>
              <a:ext cx="5346" cy="3274"/>
              <a:chOff x="222" y="714"/>
              <a:chExt cx="5346" cy="3274"/>
            </a:xfrm>
          </p:grpSpPr>
          <p:grpSp>
            <p:nvGrpSpPr>
              <p:cNvPr id="14354" name="Group 20"/>
              <p:cNvGrpSpPr>
                <a:grpSpLocks/>
              </p:cNvGrpSpPr>
              <p:nvPr/>
            </p:nvGrpSpPr>
            <p:grpSpPr bwMode="auto">
              <a:xfrm>
                <a:off x="1374" y="881"/>
                <a:ext cx="3031" cy="2610"/>
                <a:chOff x="1973" y="2495"/>
                <a:chExt cx="1151" cy="999"/>
              </a:xfrm>
            </p:grpSpPr>
            <p:sp>
              <p:nvSpPr>
                <p:cNvPr id="14366" name="Line 21"/>
                <p:cNvSpPr>
                  <a:spLocks noChangeShapeType="1"/>
                </p:cNvSpPr>
                <p:nvPr/>
              </p:nvSpPr>
              <p:spPr bwMode="auto">
                <a:xfrm>
                  <a:off x="1976" y="3494"/>
                  <a:ext cx="114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67" name="Line 22"/>
                <p:cNvSpPr>
                  <a:spLocks noChangeShapeType="1"/>
                </p:cNvSpPr>
                <p:nvPr/>
              </p:nvSpPr>
              <p:spPr bwMode="auto">
                <a:xfrm flipV="1">
                  <a:off x="1973" y="2496"/>
                  <a:ext cx="0" cy="99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68" name="Line 23"/>
                <p:cNvSpPr>
                  <a:spLocks noChangeShapeType="1"/>
                </p:cNvSpPr>
                <p:nvPr/>
              </p:nvSpPr>
              <p:spPr bwMode="auto">
                <a:xfrm flipV="1">
                  <a:off x="3124" y="2495"/>
                  <a:ext cx="0" cy="99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4355" name="Text Box 24"/>
              <p:cNvSpPr txBox="1">
                <a:spLocks noChangeArrowheads="1"/>
              </p:cNvSpPr>
              <p:nvPr/>
            </p:nvSpPr>
            <p:spPr bwMode="auto">
              <a:xfrm>
                <a:off x="222" y="726"/>
                <a:ext cx="1140" cy="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lnSpc>
                    <a:spcPct val="95000"/>
                  </a:lnSpc>
                  <a:spcBef>
                    <a:spcPct val="50000"/>
                  </a:spcBef>
                </a:pPr>
                <a:r>
                  <a:rPr lang="en-US" sz="2300">
                    <a:cs typeface="Arial" charset="0"/>
                  </a:rPr>
                  <a:t>Value of Money, 1/</a:t>
                </a:r>
                <a:r>
                  <a:rPr lang="en-US" sz="2300" b="1" i="1">
                    <a:cs typeface="Arial" charset="0"/>
                  </a:rPr>
                  <a:t>P</a:t>
                </a:r>
              </a:p>
            </p:txBody>
          </p:sp>
          <p:sp>
            <p:nvSpPr>
              <p:cNvPr id="14356" name="Text Box 25"/>
              <p:cNvSpPr txBox="1">
                <a:spLocks noChangeArrowheads="1"/>
              </p:cNvSpPr>
              <p:nvPr/>
            </p:nvSpPr>
            <p:spPr bwMode="auto">
              <a:xfrm>
                <a:off x="4428" y="714"/>
                <a:ext cx="1140" cy="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5000"/>
                  </a:lnSpc>
                  <a:spcBef>
                    <a:spcPct val="50000"/>
                  </a:spcBef>
                </a:pPr>
                <a:r>
                  <a:rPr lang="en-US" sz="2300">
                    <a:cs typeface="Arial" charset="0"/>
                  </a:rPr>
                  <a:t>Price </a:t>
                </a:r>
                <a:br>
                  <a:rPr lang="en-US" sz="2300">
                    <a:cs typeface="Arial" charset="0"/>
                  </a:rPr>
                </a:br>
                <a:r>
                  <a:rPr lang="en-US" sz="2300">
                    <a:cs typeface="Arial" charset="0"/>
                  </a:rPr>
                  <a:t>Level, </a:t>
                </a:r>
                <a:r>
                  <a:rPr lang="en-US" sz="2300" b="1" i="1">
                    <a:cs typeface="Arial" charset="0"/>
                  </a:rPr>
                  <a:t>P</a:t>
                </a:r>
              </a:p>
            </p:txBody>
          </p:sp>
          <p:sp>
            <p:nvSpPr>
              <p:cNvPr id="14357" name="Text Box 26"/>
              <p:cNvSpPr txBox="1">
                <a:spLocks noChangeArrowheads="1"/>
              </p:cNvSpPr>
              <p:nvPr/>
            </p:nvSpPr>
            <p:spPr bwMode="auto">
              <a:xfrm>
                <a:off x="3444" y="3510"/>
                <a:ext cx="1002" cy="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lnSpc>
                    <a:spcPct val="95000"/>
                  </a:lnSpc>
                  <a:spcBef>
                    <a:spcPct val="50000"/>
                  </a:spcBef>
                </a:pPr>
                <a:r>
                  <a:rPr lang="en-US" sz="2300">
                    <a:cs typeface="Arial" charset="0"/>
                  </a:rPr>
                  <a:t>Quantity of Money</a:t>
                </a:r>
                <a:endParaRPr lang="en-US" sz="2300" b="1" i="1">
                  <a:cs typeface="Arial" charset="0"/>
                </a:endParaRPr>
              </a:p>
            </p:txBody>
          </p:sp>
          <p:sp>
            <p:nvSpPr>
              <p:cNvPr id="14358" name="Text Box 27"/>
              <p:cNvSpPr txBox="1">
                <a:spLocks noChangeArrowheads="1"/>
              </p:cNvSpPr>
              <p:nvPr/>
            </p:nvSpPr>
            <p:spPr bwMode="auto">
              <a:xfrm>
                <a:off x="1038" y="1422"/>
                <a:ext cx="294"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300">
                    <a:cs typeface="Arial" charset="0"/>
                  </a:rPr>
                  <a:t>1</a:t>
                </a:r>
              </a:p>
            </p:txBody>
          </p:sp>
          <p:sp>
            <p:nvSpPr>
              <p:cNvPr id="14359" name="Text Box 28"/>
              <p:cNvSpPr txBox="1">
                <a:spLocks noChangeArrowheads="1"/>
              </p:cNvSpPr>
              <p:nvPr/>
            </p:nvSpPr>
            <p:spPr bwMode="auto">
              <a:xfrm>
                <a:off x="1050" y="1914"/>
                <a:ext cx="28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300">
                    <a:cs typeface="Arial" charset="0"/>
                  </a:rPr>
                  <a:t>¾</a:t>
                </a:r>
              </a:p>
            </p:txBody>
          </p:sp>
          <p:sp>
            <p:nvSpPr>
              <p:cNvPr id="14360" name="Text Box 29"/>
              <p:cNvSpPr txBox="1">
                <a:spLocks noChangeArrowheads="1"/>
              </p:cNvSpPr>
              <p:nvPr/>
            </p:nvSpPr>
            <p:spPr bwMode="auto">
              <a:xfrm>
                <a:off x="1050" y="2394"/>
                <a:ext cx="28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300">
                    <a:cs typeface="Arial" charset="0"/>
                  </a:rPr>
                  <a:t>½</a:t>
                </a:r>
              </a:p>
            </p:txBody>
          </p:sp>
          <p:sp>
            <p:nvSpPr>
              <p:cNvPr id="14361" name="Text Box 30"/>
              <p:cNvSpPr txBox="1">
                <a:spLocks noChangeArrowheads="1"/>
              </p:cNvSpPr>
              <p:nvPr/>
            </p:nvSpPr>
            <p:spPr bwMode="auto">
              <a:xfrm>
                <a:off x="1044" y="2874"/>
                <a:ext cx="28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sz="2300">
                    <a:cs typeface="Arial" charset="0"/>
                  </a:rPr>
                  <a:t>¼</a:t>
                </a:r>
              </a:p>
            </p:txBody>
          </p:sp>
          <p:sp>
            <p:nvSpPr>
              <p:cNvPr id="14362" name="Text Box 31"/>
              <p:cNvSpPr txBox="1">
                <a:spLocks noChangeArrowheads="1"/>
              </p:cNvSpPr>
              <p:nvPr/>
            </p:nvSpPr>
            <p:spPr bwMode="auto">
              <a:xfrm>
                <a:off x="4428" y="1422"/>
                <a:ext cx="294"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300">
                    <a:cs typeface="Arial" charset="0"/>
                  </a:rPr>
                  <a:t>1</a:t>
                </a:r>
              </a:p>
            </p:txBody>
          </p:sp>
          <p:sp>
            <p:nvSpPr>
              <p:cNvPr id="14363" name="Text Box 32"/>
              <p:cNvSpPr txBox="1">
                <a:spLocks noChangeArrowheads="1"/>
              </p:cNvSpPr>
              <p:nvPr/>
            </p:nvSpPr>
            <p:spPr bwMode="auto">
              <a:xfrm>
                <a:off x="4428" y="1908"/>
                <a:ext cx="618"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300">
                    <a:cs typeface="Arial" charset="0"/>
                  </a:rPr>
                  <a:t>1.33</a:t>
                </a:r>
              </a:p>
            </p:txBody>
          </p:sp>
          <p:sp>
            <p:nvSpPr>
              <p:cNvPr id="14364" name="Text Box 33"/>
              <p:cNvSpPr txBox="1">
                <a:spLocks noChangeArrowheads="1"/>
              </p:cNvSpPr>
              <p:nvPr/>
            </p:nvSpPr>
            <p:spPr bwMode="auto">
              <a:xfrm>
                <a:off x="4428" y="2394"/>
                <a:ext cx="294"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300">
                    <a:cs typeface="Arial" charset="0"/>
                  </a:rPr>
                  <a:t>2</a:t>
                </a:r>
              </a:p>
            </p:txBody>
          </p:sp>
          <p:sp>
            <p:nvSpPr>
              <p:cNvPr id="14365" name="Text Box 34"/>
              <p:cNvSpPr txBox="1">
                <a:spLocks noChangeArrowheads="1"/>
              </p:cNvSpPr>
              <p:nvPr/>
            </p:nvSpPr>
            <p:spPr bwMode="auto">
              <a:xfrm>
                <a:off x="4428" y="2877"/>
                <a:ext cx="294"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300">
                    <a:cs typeface="Arial" charset="0"/>
                  </a:rPr>
                  <a:t>4</a:t>
                </a:r>
              </a:p>
            </p:txBody>
          </p:sp>
        </p:grpSp>
      </p:grpSp>
      <p:grpSp>
        <p:nvGrpSpPr>
          <p:cNvPr id="7" name="Group 51"/>
          <p:cNvGrpSpPr>
            <a:grpSpLocks/>
          </p:cNvGrpSpPr>
          <p:nvPr/>
        </p:nvGrpSpPr>
        <p:grpSpPr bwMode="auto">
          <a:xfrm>
            <a:off x="2989263" y="1400175"/>
            <a:ext cx="1071562" cy="4638675"/>
            <a:chOff x="1883" y="882"/>
            <a:chExt cx="675" cy="2922"/>
          </a:xfrm>
        </p:grpSpPr>
        <p:grpSp>
          <p:nvGrpSpPr>
            <p:cNvPr id="14347" name="Group 52"/>
            <p:cNvGrpSpPr>
              <a:grpSpLocks/>
            </p:cNvGrpSpPr>
            <p:nvPr/>
          </p:nvGrpSpPr>
          <p:grpSpPr bwMode="auto">
            <a:xfrm>
              <a:off x="1986" y="882"/>
              <a:ext cx="468" cy="2604"/>
              <a:chOff x="1986" y="882"/>
              <a:chExt cx="468" cy="2604"/>
            </a:xfrm>
          </p:grpSpPr>
          <p:sp>
            <p:nvSpPr>
              <p:cNvPr id="14349" name="Line 53"/>
              <p:cNvSpPr>
                <a:spLocks noChangeShapeType="1"/>
              </p:cNvSpPr>
              <p:nvPr/>
            </p:nvSpPr>
            <p:spPr bwMode="auto">
              <a:xfrm flipV="1">
                <a:off x="2220" y="1128"/>
                <a:ext cx="0" cy="2358"/>
              </a:xfrm>
              <a:prstGeom prst="line">
                <a:avLst/>
              </a:prstGeom>
              <a:noFill/>
              <a:ln w="38100">
                <a:solidFill>
                  <a:srgbClr val="003366"/>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50" name="Text Box 54"/>
              <p:cNvSpPr txBox="1">
                <a:spLocks noChangeArrowheads="1"/>
              </p:cNvSpPr>
              <p:nvPr/>
            </p:nvSpPr>
            <p:spPr bwMode="auto">
              <a:xfrm>
                <a:off x="1986" y="882"/>
                <a:ext cx="468"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95000"/>
                  </a:lnSpc>
                  <a:spcBef>
                    <a:spcPct val="50000"/>
                  </a:spcBef>
                </a:pPr>
                <a:r>
                  <a:rPr lang="en-US" sz="2300" i="1">
                    <a:cs typeface="Arial" charset="0"/>
                  </a:rPr>
                  <a:t>MS</a:t>
                </a:r>
                <a:r>
                  <a:rPr lang="en-US" sz="2300" baseline="-25000">
                    <a:cs typeface="Arial" charset="0"/>
                  </a:rPr>
                  <a:t>1</a:t>
                </a:r>
                <a:endParaRPr lang="en-US" sz="2300" b="1" i="1" baseline="-25000">
                  <a:cs typeface="Arial" charset="0"/>
                </a:endParaRPr>
              </a:p>
            </p:txBody>
          </p:sp>
        </p:grpSp>
        <p:sp>
          <p:nvSpPr>
            <p:cNvPr id="14348" name="Text Box 55"/>
            <p:cNvSpPr txBox="1">
              <a:spLocks noChangeArrowheads="1"/>
            </p:cNvSpPr>
            <p:nvPr/>
          </p:nvSpPr>
          <p:spPr bwMode="auto">
            <a:xfrm>
              <a:off x="1883" y="3516"/>
              <a:ext cx="67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400">
                  <a:cs typeface="Arial" charset="0"/>
                </a:rPr>
                <a:t>$1000</a:t>
              </a:r>
            </a:p>
          </p:txBody>
        </p:sp>
      </p:grpSp>
      <p:grpSp>
        <p:nvGrpSpPr>
          <p:cNvPr id="9" name="Group 58"/>
          <p:cNvGrpSpPr>
            <a:grpSpLocks/>
          </p:cNvGrpSpPr>
          <p:nvPr/>
        </p:nvGrpSpPr>
        <p:grpSpPr bwMode="auto">
          <a:xfrm>
            <a:off x="3633788" y="3600450"/>
            <a:ext cx="3228975" cy="1851025"/>
            <a:chOff x="2289" y="2268"/>
            <a:chExt cx="2034" cy="1166"/>
          </a:xfrm>
        </p:grpSpPr>
        <p:sp>
          <p:nvSpPr>
            <p:cNvPr id="14345" name="Line 57"/>
            <p:cNvSpPr>
              <a:spLocks noChangeShapeType="1"/>
            </p:cNvSpPr>
            <p:nvPr/>
          </p:nvSpPr>
          <p:spPr bwMode="auto">
            <a:xfrm flipH="1">
              <a:off x="2289" y="2656"/>
              <a:ext cx="478" cy="778"/>
            </a:xfrm>
            <a:prstGeom prst="line">
              <a:avLst/>
            </a:prstGeom>
            <a:noFill/>
            <a:ln w="44450">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14346" name="Text Box 56"/>
            <p:cNvSpPr txBox="1">
              <a:spLocks noChangeArrowheads="1"/>
            </p:cNvSpPr>
            <p:nvPr/>
          </p:nvSpPr>
          <p:spPr bwMode="auto">
            <a:xfrm>
              <a:off x="2424" y="2268"/>
              <a:ext cx="1899" cy="778"/>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500">
                  <a:cs typeface="Arial" charset="0"/>
                </a:rPr>
                <a:t>The Fed sets </a:t>
              </a:r>
              <a:r>
                <a:rPr lang="en-US" sz="2500" i="1">
                  <a:cs typeface="Arial" charset="0"/>
                </a:rPr>
                <a:t>MS</a:t>
              </a:r>
              <a:r>
                <a:rPr lang="en-US" sz="2500">
                  <a:cs typeface="Arial" charset="0"/>
                </a:rPr>
                <a:t> </a:t>
              </a:r>
              <a:br>
                <a:rPr lang="en-US" sz="2500">
                  <a:cs typeface="Arial" charset="0"/>
                </a:rPr>
              </a:br>
              <a:r>
                <a:rPr lang="en-US" sz="2500">
                  <a:cs typeface="Arial" charset="0"/>
                </a:rPr>
                <a:t>at some fixed value, regardless of </a:t>
              </a:r>
              <a:r>
                <a:rPr lang="en-US" sz="2500" b="1" i="1">
                  <a:cs typeface="Arial" charset="0"/>
                </a:rPr>
                <a:t>P</a:t>
              </a:r>
              <a:r>
                <a:rPr lang="en-US" sz="2500">
                  <a:cs typeface="Arial" charset="0"/>
                </a:rPr>
                <a:t>.</a:t>
              </a:r>
            </a:p>
          </p:txBody>
        </p:sp>
      </p:grpSp>
      <p:sp>
        <p:nvSpPr>
          <p:cNvPr id="14344"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86004490"/>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trips(downLeft)">
                                      <p:cBhvr>
                                        <p:cTn id="7" dur="500"/>
                                        <p:tgtEl>
                                          <p:spTgt spid="9"/>
                                        </p:tgtEl>
                                      </p:cBhvr>
                                    </p:animEffect>
                                  </p:childTnLst>
                                </p:cTn>
                              </p:par>
                            </p:childTnLst>
                          </p:cTn>
                        </p:par>
                        <p:par>
                          <p:cTn id="8" fill="hold" nodeType="afterGroup">
                            <p:stCondLst>
                              <p:cond delay="500"/>
                            </p:stCondLst>
                            <p:childTnLst>
                              <p:par>
                                <p:cTn id="9" presetID="2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down)">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1162</TotalTime>
  <Words>4020</Words>
  <Application>Microsoft Office PowerPoint</Application>
  <PresentationFormat>‫הצגה על המסך (4:3)</PresentationFormat>
  <Paragraphs>650</Paragraphs>
  <Slides>53</Slides>
  <Notes>53</Notes>
  <HiddenSlides>0</HiddenSlides>
  <MMClips>0</MMClips>
  <ScaleCrop>false</ScaleCrop>
  <HeadingPairs>
    <vt:vector size="6" baseType="variant">
      <vt:variant>
        <vt:lpstr>גופנים בשימוש</vt:lpstr>
      </vt:variant>
      <vt:variant>
        <vt:i4>9</vt:i4>
      </vt:variant>
      <vt:variant>
        <vt:lpstr>ערכת נושא</vt:lpstr>
      </vt:variant>
      <vt:variant>
        <vt:i4>1</vt:i4>
      </vt:variant>
      <vt:variant>
        <vt:lpstr>כותרות שקופיות</vt:lpstr>
      </vt:variant>
      <vt:variant>
        <vt:i4>53</vt:i4>
      </vt:variant>
    </vt:vector>
  </HeadingPairs>
  <TitlesOfParts>
    <vt:vector size="63" baseType="lpstr">
      <vt:lpstr>Arial</vt:lpstr>
      <vt:lpstr>Arial Narrow</vt:lpstr>
      <vt:lpstr>Book Antiqua</vt:lpstr>
      <vt:lpstr>Calibri</vt:lpstr>
      <vt:lpstr>Cambria Math</vt:lpstr>
      <vt:lpstr>Tahoma</vt:lpstr>
      <vt:lpstr>Times New Roman</vt:lpstr>
      <vt:lpstr>Verdana</vt:lpstr>
      <vt:lpstr>Wingdings</vt:lpstr>
      <vt:lpstr>Office Theme</vt:lpstr>
      <vt:lpstr>מצגת של PowerPoint‏</vt:lpstr>
      <vt:lpstr>In this chapter,  look for the answers to these questions</vt:lpstr>
      <vt:lpstr>Introduction</vt:lpstr>
      <vt:lpstr>The Value of Money</vt:lpstr>
      <vt:lpstr>The Quantity Theory of Money</vt:lpstr>
      <vt:lpstr>Money Supply (MS)</vt:lpstr>
      <vt:lpstr>Money Demand (MD)</vt:lpstr>
      <vt:lpstr>The Money Supply-Demand Diagram</vt:lpstr>
      <vt:lpstr>The Money Supply-Demand Diagram</vt:lpstr>
      <vt:lpstr>The Money Supply-Demand Diagram</vt:lpstr>
      <vt:lpstr>The Money Supply-Demand Diagram</vt:lpstr>
      <vt:lpstr>The Effects of a Monetary Injection</vt:lpstr>
      <vt:lpstr>A Brief Look at the Adjustment Process</vt:lpstr>
      <vt:lpstr>Real vs. Nominal Variables</vt:lpstr>
      <vt:lpstr>Real vs. Nominal Variables</vt:lpstr>
      <vt:lpstr>Real vs. Nominal Wage</vt:lpstr>
      <vt:lpstr>The Classical Dichotomy</vt:lpstr>
      <vt:lpstr>The Neutrality of Money</vt:lpstr>
      <vt:lpstr>The Neutrality of Money</vt:lpstr>
      <vt:lpstr>The Neutrality of Money</vt:lpstr>
      <vt:lpstr>The Velocity of Money</vt:lpstr>
      <vt:lpstr>The Velocity of Money</vt:lpstr>
      <vt:lpstr>ACTIVE LEARNING   1    Exercise</vt:lpstr>
      <vt:lpstr>ACTIVE LEARNING   1    Answers</vt:lpstr>
      <vt:lpstr>U.S. Nominal GDP, M2, and Velocity 1960–2013</vt:lpstr>
      <vt:lpstr>The Quantity Equation</vt:lpstr>
      <vt:lpstr>The Quantity Theory in 5 Steps</vt:lpstr>
      <vt:lpstr>ACTIVE LEARNING   2    Exercise</vt:lpstr>
      <vt:lpstr>ACTIVE LEARNING   2    Answers</vt:lpstr>
      <vt:lpstr>ACTIVE LEARNING   2    Answers</vt:lpstr>
      <vt:lpstr>ACTIVE LEARNING   2    Summary and lessons about the quantity theory of money</vt:lpstr>
      <vt:lpstr>Hyperinflation</vt:lpstr>
      <vt:lpstr>Hyperinflation in Zimbabwe</vt:lpstr>
      <vt:lpstr>The Inflation Tax</vt:lpstr>
      <vt:lpstr>The Fisher Effect</vt:lpstr>
      <vt:lpstr>The Fisher Effect</vt:lpstr>
      <vt:lpstr>U.S. Nominal Interest &amp; Inflation Rates, 1960–2013</vt:lpstr>
      <vt:lpstr>The Fisher Effect &amp; the Inflation Tax</vt:lpstr>
      <vt:lpstr>The Costs of Inflation</vt:lpstr>
      <vt:lpstr>U.S. Average Hourly Earnings &amp; the CPI</vt:lpstr>
      <vt:lpstr>The Costs of Inflation</vt:lpstr>
      <vt:lpstr>The Costs of Inflation</vt:lpstr>
      <vt:lpstr>The Costs of Inflation</vt:lpstr>
      <vt:lpstr>ACTIVE LEARNING   3    Tax distortions</vt:lpstr>
      <vt:lpstr>ACTIVE LEARNING   3    Answers</vt:lpstr>
      <vt:lpstr>ACTIVE LEARNING   3    Answers</vt:lpstr>
      <vt:lpstr>ACTIVE LEARNING   3    Answers</vt:lpstr>
      <vt:lpstr>ACTIVE LEARNING   3    Summary and lessons</vt:lpstr>
      <vt:lpstr>A Special Cost of Unexpected Inflation</vt:lpstr>
      <vt:lpstr>The Costs of Inflation</vt:lpstr>
      <vt:lpstr>CONCLUSION</vt:lpstr>
      <vt:lpstr>Summary</vt:lpstr>
      <vt:lpstr>Summary</vt:lpstr>
    </vt:vector>
  </TitlesOfParts>
  <Company>Carthage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dc:title>
  <dc:creator>Ron</dc:creator>
  <cp:lastModifiedBy>Eran</cp:lastModifiedBy>
  <cp:revision>234</cp:revision>
  <dcterms:created xsi:type="dcterms:W3CDTF">2010-12-25T14:19:53Z</dcterms:created>
  <dcterms:modified xsi:type="dcterms:W3CDTF">2018-10-26T13:14:50Z</dcterms:modified>
</cp:coreProperties>
</file>