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0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25000"/>
              </a:lnSpc>
              <a:spcBef>
                <a:spcPts val="0"/>
              </a:spcBef>
              <a:defRPr/>
            </a:lvl1pPr>
            <a:lvl2pPr marL="0" marR="0" indent="228600" algn="l" rtl="0">
              <a:lnSpc>
                <a:spcPct val="125000"/>
              </a:lnSpc>
              <a:spcBef>
                <a:spcPts val="0"/>
              </a:spcBef>
              <a:defRPr/>
            </a:lvl2pPr>
            <a:lvl3pPr marL="0" marR="0" indent="457200" algn="l" rtl="0">
              <a:lnSpc>
                <a:spcPct val="125000"/>
              </a:lnSpc>
              <a:spcBef>
                <a:spcPts val="0"/>
              </a:spcBef>
              <a:defRPr/>
            </a:lvl3pPr>
            <a:lvl4pPr marL="0" marR="0" indent="685800" algn="l" rtl="0">
              <a:lnSpc>
                <a:spcPct val="125000"/>
              </a:lnSpc>
              <a:spcBef>
                <a:spcPts val="0"/>
              </a:spcBef>
              <a:defRPr/>
            </a:lvl4pPr>
            <a:lvl5pPr marL="0" marR="0" indent="914400" algn="l" rtl="0">
              <a:lnSpc>
                <a:spcPct val="125000"/>
              </a:lnSpc>
              <a:spcBef>
                <a:spcPts val="0"/>
              </a:spcBef>
              <a:defRPr/>
            </a:lvl5pPr>
            <a:lvl6pPr marL="0" marR="0" indent="1143000" algn="l" rtl="0">
              <a:lnSpc>
                <a:spcPct val="125000"/>
              </a:lnSpc>
              <a:spcBef>
                <a:spcPts val="0"/>
              </a:spcBef>
              <a:defRPr/>
            </a:lvl6pPr>
            <a:lvl7pPr marL="0" marR="0" indent="1371600" algn="l" rtl="0">
              <a:lnSpc>
                <a:spcPct val="125000"/>
              </a:lnSpc>
              <a:spcBef>
                <a:spcPts val="0"/>
              </a:spcBef>
              <a:defRPr/>
            </a:lvl7pPr>
            <a:lvl8pPr marL="0" marR="0" indent="1600200" algn="l" rtl="0">
              <a:lnSpc>
                <a:spcPct val="125000"/>
              </a:lnSpc>
              <a:spcBef>
                <a:spcPts val="0"/>
              </a:spcBef>
              <a:defRPr/>
            </a:lvl8pPr>
            <a:lvl9pPr marL="0" marR="0" indent="1828800" algn="l" rtl="0">
              <a:lnSpc>
                <a:spcPct val="125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3489330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98487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8545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316573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7114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73179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84143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44737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868630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8601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37974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9704023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78387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1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89164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1422400" y="5245100"/>
            <a:ext cx="10540999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1422400" y="7861300"/>
            <a:ext cx="10540999" cy="13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3 Up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278467" y="8356600"/>
            <a:ext cx="12459504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799" cy="6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15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68300" y="9017000"/>
            <a:ext cx="10845799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1 Up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278467" y="8356600"/>
            <a:ext cx="12459504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7" name="Shape 47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368300" y="8369300"/>
            <a:ext cx="10845799" cy="66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lnSpc>
                <a:spcPct val="150000"/>
              </a:lnSpc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68300" y="9017000"/>
            <a:ext cx="10845799" cy="431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&amp; Bullet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indent="228600" rtl="0">
              <a:lnSpc>
                <a:spcPct val="90000"/>
              </a:lnSpc>
              <a:spcBef>
                <a:spcPts val="0"/>
              </a:spcBef>
              <a:defRPr/>
            </a:lvl2pPr>
            <a:lvl3pPr indent="457200" rtl="0">
              <a:lnSpc>
                <a:spcPct val="90000"/>
              </a:lnSpc>
              <a:spcBef>
                <a:spcPts val="0"/>
              </a:spcBef>
              <a:defRPr/>
            </a:lvl3pPr>
            <a:lvl4pPr indent="685800" rtl="0">
              <a:lnSpc>
                <a:spcPct val="90000"/>
              </a:lnSpc>
              <a:spcBef>
                <a:spcPts val="0"/>
              </a:spcBef>
              <a:defRPr/>
            </a:lvl4pPr>
            <a:lvl5pPr indent="914400" rtl="0">
              <a:lnSpc>
                <a:spcPct val="90000"/>
              </a:lnSpc>
              <a:spcBef>
                <a:spcPts val="0"/>
              </a:spcBef>
              <a:defRPr/>
            </a:lvl5pPr>
            <a:lvl6pPr indent="1143000" rtl="0">
              <a:lnSpc>
                <a:spcPct val="90000"/>
              </a:lnSpc>
              <a:spcBef>
                <a:spcPts val="0"/>
              </a:spcBef>
              <a:defRPr/>
            </a:lvl6pPr>
            <a:lvl7pPr indent="1371600" rtl="0">
              <a:lnSpc>
                <a:spcPct val="90000"/>
              </a:lnSpc>
              <a:spcBef>
                <a:spcPts val="0"/>
              </a:spcBef>
              <a:defRPr/>
            </a:lvl7pPr>
            <a:lvl8pPr indent="1600200" rtl="0">
              <a:lnSpc>
                <a:spcPct val="90000"/>
              </a:lnSpc>
              <a:spcBef>
                <a:spcPts val="0"/>
              </a:spcBef>
              <a:defRPr/>
            </a:lvl8pPr>
            <a:lvl9pPr indent="1828800" rtl="0">
              <a:lnSpc>
                <a:spcPct val="90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buFont typeface="Helvetica Neue"/>
              <a:buChar char="•"/>
              <a:defRPr/>
            </a:lvl2pPr>
            <a:lvl3pPr rtl="0">
              <a:spcBef>
                <a:spcPts val="0"/>
              </a:spcBef>
              <a:buFont typeface="Helvetica Neue"/>
              <a:buChar char="•"/>
              <a:defRPr/>
            </a:lvl3pPr>
            <a:lvl4pPr rtl="0">
              <a:spcBef>
                <a:spcPts val="0"/>
              </a:spcBef>
              <a:buFont typeface="Helvetica Neue"/>
              <a:buChar char="•"/>
              <a:defRPr/>
            </a:lvl4pPr>
            <a:lvl5pPr rtl="0">
              <a:spcBef>
                <a:spcPts val="0"/>
              </a:spcBef>
              <a:buFont typeface="Helvetica Neue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278467" y="8915400"/>
            <a:ext cx="12446931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Shape 16"/>
          <p:cNvSpPr/>
          <p:nvPr/>
        </p:nvSpPr>
        <p:spPr>
          <a:xfrm rot="5400000">
            <a:off x="4960888" y="9198807"/>
            <a:ext cx="592215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Shape 17"/>
          <p:cNvSpPr/>
          <p:nvPr/>
        </p:nvSpPr>
        <p:spPr>
          <a:xfrm>
            <a:off x="278467" y="7188200"/>
            <a:ext cx="12446931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8" name="Shape 18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1422400" y="8115300"/>
            <a:ext cx="10845799" cy="74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50000"/>
              </a:lnSpc>
              <a:spcBef>
                <a:spcPts val="0"/>
              </a:spcBef>
              <a:buClr>
                <a:srgbClr val="DEDEDE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Horizontal 4 Up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278467" y="8915400"/>
            <a:ext cx="12446931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Shape 23"/>
          <p:cNvSpPr/>
          <p:nvPr/>
        </p:nvSpPr>
        <p:spPr>
          <a:xfrm rot="5400000">
            <a:off x="4960888" y="9198807"/>
            <a:ext cx="592215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278467" y="7188200"/>
            <a:ext cx="12446931" cy="0"/>
          </a:xfrm>
          <a:custGeom>
            <a:avLst/>
            <a:gdLst/>
            <a:ahLst/>
            <a:cxnLst/>
            <a:rect l="0" t="0" r="0" b="0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22400" y="7099300"/>
            <a:ext cx="10845799" cy="1028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22400" y="8115300"/>
            <a:ext cx="10845799" cy="74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lnSpc>
                <a:spcPct val="150000"/>
              </a:lnSpc>
              <a:spcBef>
                <a:spcPts val="0"/>
              </a:spcBef>
              <a:buClr>
                <a:srgbClr val="DEDEDE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DDDDDE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Center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231900" y="3568700"/>
            <a:ext cx="10540999" cy="2628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hoto - Vertical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1041400" y="1295400"/>
            <a:ext cx="5333999" cy="3924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1041400" y="5207000"/>
            <a:ext cx="5333999" cy="322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1pPr>
            <a:lvl2pPr marL="0" indent="2286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2pPr>
            <a:lvl3pPr marL="0" indent="4572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3pPr>
            <a:lvl4pPr marL="0" indent="6858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4pPr>
            <a:lvl5pPr marL="0" indent="914400" rtl="0">
              <a:spcBef>
                <a:spcPts val="0"/>
              </a:spcBef>
              <a:buClr>
                <a:srgbClr val="558AAB"/>
              </a:buClr>
              <a:buFont typeface="Helvetica Neue"/>
              <a:buNone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- Top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indent="228600" rtl="0">
              <a:lnSpc>
                <a:spcPct val="90000"/>
              </a:lnSpc>
              <a:spcBef>
                <a:spcPts val="0"/>
              </a:spcBef>
              <a:defRPr/>
            </a:lvl2pPr>
            <a:lvl3pPr indent="457200" rtl="0">
              <a:lnSpc>
                <a:spcPct val="90000"/>
              </a:lnSpc>
              <a:spcBef>
                <a:spcPts val="0"/>
              </a:spcBef>
              <a:defRPr/>
            </a:lvl3pPr>
            <a:lvl4pPr indent="685800" rtl="0">
              <a:lnSpc>
                <a:spcPct val="90000"/>
              </a:lnSpc>
              <a:spcBef>
                <a:spcPts val="0"/>
              </a:spcBef>
              <a:defRPr/>
            </a:lvl4pPr>
            <a:lvl5pPr indent="914400" rtl="0">
              <a:lnSpc>
                <a:spcPct val="90000"/>
              </a:lnSpc>
              <a:spcBef>
                <a:spcPts val="0"/>
              </a:spcBef>
              <a:defRPr/>
            </a:lvl5pPr>
            <a:lvl6pPr indent="1143000" rtl="0">
              <a:lnSpc>
                <a:spcPct val="90000"/>
              </a:lnSpc>
              <a:spcBef>
                <a:spcPts val="0"/>
              </a:spcBef>
              <a:defRPr/>
            </a:lvl6pPr>
            <a:lvl7pPr indent="1371600" rtl="0">
              <a:lnSpc>
                <a:spcPct val="90000"/>
              </a:lnSpc>
              <a:spcBef>
                <a:spcPts val="0"/>
              </a:spcBef>
              <a:defRPr/>
            </a:lvl7pPr>
            <a:lvl8pPr indent="1600200" rtl="0">
              <a:lnSpc>
                <a:spcPct val="90000"/>
              </a:lnSpc>
              <a:spcBef>
                <a:spcPts val="0"/>
              </a:spcBef>
              <a:defRPr/>
            </a:lvl8pPr>
            <a:lvl9pPr indent="1828800" rtl="0">
              <a:lnSpc>
                <a:spcPct val="90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Bullets &amp; Phot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lnSpc>
                <a:spcPct val="90000"/>
              </a:lnSpc>
              <a:spcBef>
                <a:spcPts val="0"/>
              </a:spcBef>
              <a:defRPr/>
            </a:lvl1pPr>
            <a:lvl2pPr indent="228600" rtl="0">
              <a:lnSpc>
                <a:spcPct val="90000"/>
              </a:lnSpc>
              <a:spcBef>
                <a:spcPts val="0"/>
              </a:spcBef>
              <a:defRPr/>
            </a:lvl2pPr>
            <a:lvl3pPr indent="457200" rtl="0">
              <a:lnSpc>
                <a:spcPct val="90000"/>
              </a:lnSpc>
              <a:spcBef>
                <a:spcPts val="0"/>
              </a:spcBef>
              <a:defRPr/>
            </a:lvl3pPr>
            <a:lvl4pPr indent="685800" rtl="0">
              <a:lnSpc>
                <a:spcPct val="90000"/>
              </a:lnSpc>
              <a:spcBef>
                <a:spcPts val="0"/>
              </a:spcBef>
              <a:defRPr/>
            </a:lvl4pPr>
            <a:lvl5pPr indent="914400" rtl="0">
              <a:lnSpc>
                <a:spcPct val="90000"/>
              </a:lnSpc>
              <a:spcBef>
                <a:spcPts val="0"/>
              </a:spcBef>
              <a:defRPr/>
            </a:lvl5pPr>
            <a:lvl6pPr indent="1143000" rtl="0">
              <a:lnSpc>
                <a:spcPct val="90000"/>
              </a:lnSpc>
              <a:spcBef>
                <a:spcPts val="0"/>
              </a:spcBef>
              <a:defRPr/>
            </a:lvl6pPr>
            <a:lvl7pPr indent="1371600" rtl="0">
              <a:lnSpc>
                <a:spcPct val="90000"/>
              </a:lnSpc>
              <a:spcBef>
                <a:spcPts val="0"/>
              </a:spcBef>
              <a:defRPr/>
            </a:lvl7pPr>
            <a:lvl8pPr indent="1600200" rtl="0">
              <a:lnSpc>
                <a:spcPct val="90000"/>
              </a:lnSpc>
              <a:spcBef>
                <a:spcPts val="0"/>
              </a:spcBef>
              <a:defRPr/>
            </a:lvl8pPr>
            <a:lvl9pPr indent="1828800" rtl="0">
              <a:lnSpc>
                <a:spcPct val="90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5333999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381000" indent="-190500" rtl="0">
              <a:spcBef>
                <a:spcPts val="2800"/>
              </a:spcBef>
              <a:buFont typeface="Helvetica Neue"/>
              <a:buChar char="•"/>
              <a:defRPr/>
            </a:lvl1pPr>
            <a:lvl2pPr marL="762000" indent="-190500" rtl="0">
              <a:spcBef>
                <a:spcPts val="2800"/>
              </a:spcBef>
              <a:buFont typeface="Helvetica Neue"/>
              <a:buChar char="•"/>
              <a:defRPr/>
            </a:lvl2pPr>
            <a:lvl3pPr marL="1143000" indent="-190500" rtl="0">
              <a:spcBef>
                <a:spcPts val="2800"/>
              </a:spcBef>
              <a:buFont typeface="Helvetica Neue"/>
              <a:buChar char="•"/>
              <a:defRPr/>
            </a:lvl3pPr>
            <a:lvl4pPr marL="1524000" indent="-190500" rtl="0">
              <a:spcBef>
                <a:spcPts val="2800"/>
              </a:spcBef>
              <a:buFont typeface="Helvetica Neue"/>
              <a:buChar char="•"/>
              <a:defRPr/>
            </a:lvl4pPr>
            <a:lvl5pPr marL="1905000" indent="-190500" rtl="0">
              <a:spcBef>
                <a:spcPts val="2800"/>
              </a:spcBef>
              <a:buFont typeface="Helvetica Neue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buFont typeface="Helvetica Neue"/>
              <a:buChar char="•"/>
              <a:defRPr/>
            </a:lvl1pPr>
            <a:lvl2pPr rtl="0">
              <a:spcBef>
                <a:spcPts val="0"/>
              </a:spcBef>
              <a:buFont typeface="Helvetica Neue"/>
              <a:buChar char="•"/>
              <a:defRPr/>
            </a:lvl2pPr>
            <a:lvl3pPr rtl="0">
              <a:spcBef>
                <a:spcPts val="0"/>
              </a:spcBef>
              <a:buFont typeface="Helvetica Neue"/>
              <a:buChar char="•"/>
              <a:defRPr/>
            </a:lvl3pPr>
            <a:lvl4pPr rtl="0">
              <a:spcBef>
                <a:spcPts val="0"/>
              </a:spcBef>
              <a:buFont typeface="Helvetica Neue"/>
              <a:buChar char="•"/>
              <a:defRPr/>
            </a:lvl4pPr>
            <a:lvl5pPr rtl="0">
              <a:spcBef>
                <a:spcPts val="0"/>
              </a:spcBef>
              <a:buFont typeface="Helvetica Neue"/>
              <a:buChar char="•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noFill/>
          <a:ln w="25400" cap="flat">
            <a:solidFill>
              <a:srgbClr val="83827D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50800" tIns="50800" rIns="50800" bIns="508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1" i="0" u="none" strike="noStrike" cap="none" baseline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defRPr/>
            </a:lvl1pPr>
            <a:lvl2pPr marL="0" marR="0" indent="228600" algn="l" rtl="0">
              <a:lnSpc>
                <a:spcPct val="90000"/>
              </a:lnSpc>
              <a:spcBef>
                <a:spcPts val="0"/>
              </a:spcBef>
              <a:defRPr/>
            </a:lvl2pPr>
            <a:lvl3pPr marL="0" marR="0" indent="457200" algn="l" rtl="0">
              <a:lnSpc>
                <a:spcPct val="90000"/>
              </a:lnSpc>
              <a:spcBef>
                <a:spcPts val="0"/>
              </a:spcBef>
              <a:defRPr/>
            </a:lvl3pPr>
            <a:lvl4pPr marL="0" marR="0" indent="685800" algn="l" rtl="0">
              <a:lnSpc>
                <a:spcPct val="90000"/>
              </a:lnSpc>
              <a:spcBef>
                <a:spcPts val="0"/>
              </a:spcBef>
              <a:defRPr/>
            </a:lvl4pPr>
            <a:lvl5pPr marL="0" marR="0" indent="914400" algn="l" rtl="0">
              <a:lnSpc>
                <a:spcPct val="90000"/>
              </a:lnSpc>
              <a:spcBef>
                <a:spcPts val="0"/>
              </a:spcBef>
              <a:defRPr/>
            </a:lvl5pPr>
            <a:lvl6pPr marL="0" marR="0" indent="1143000" algn="l" rtl="0">
              <a:lnSpc>
                <a:spcPct val="90000"/>
              </a:lnSpc>
              <a:spcBef>
                <a:spcPts val="0"/>
              </a:spcBef>
              <a:defRPr/>
            </a:lvl6pPr>
            <a:lvl7pPr marL="0" marR="0" indent="1371600" algn="l" rtl="0">
              <a:lnSpc>
                <a:spcPct val="90000"/>
              </a:lnSpc>
              <a:spcBef>
                <a:spcPts val="0"/>
              </a:spcBef>
              <a:defRPr/>
            </a:lvl7pPr>
            <a:lvl8pPr marL="0" marR="0" indent="1600200" algn="l" rtl="0">
              <a:lnSpc>
                <a:spcPct val="90000"/>
              </a:lnSpc>
              <a:spcBef>
                <a:spcPts val="0"/>
              </a:spcBef>
              <a:defRPr/>
            </a:lvl8pPr>
            <a:lvl9pPr marL="0" marR="0" indent="1828800" algn="l" rtl="0">
              <a:lnSpc>
                <a:spcPct val="90000"/>
              </a:lnSpc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4445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1pPr>
            <a:lvl2pPr marL="8890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2pPr>
            <a:lvl3pPr marL="13335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3pPr>
            <a:lvl4pPr marL="17780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4pPr>
            <a:lvl5pPr marL="22225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5pPr>
            <a:lvl6pPr marL="26670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6pPr>
            <a:lvl7pPr marL="31115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7pPr>
            <a:lvl8pPr marL="3556000" marR="0" indent="-353060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8pPr>
            <a:lvl9pPr marL="4000500" marR="0" indent="-353059" algn="l" rtl="0">
              <a:spcBef>
                <a:spcPts val="3200"/>
              </a:spcBef>
              <a:buClr>
                <a:srgbClr val="737373"/>
              </a:buClr>
              <a:buFont typeface="Helvetica Neue"/>
              <a:buChar char="•"/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3Uos2fzIJ0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0qjK3TWZE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D9gaAb2B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d_dtTZQyUM&amp;index=16&amp;list=RDED9gaAb2B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1422400" y="6311150"/>
            <a:ext cx="10541100" cy="13004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baseline="0">
                <a:solidFill>
                  <a:srgbClr val="DEDEDE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RATIONAL APPROACH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1431401" y="7842200"/>
            <a:ext cx="10540999" cy="1371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558AAB"/>
              </a:buClr>
              <a:buSzPct val="25000"/>
              <a:buFont typeface="Helvetica Neue"/>
              <a:buNone/>
            </a:pPr>
            <a:r>
              <a:rPr lang="en-US" sz="2736" b="1" i="0" u="none" strike="noStrike" cap="none" baseline="0" dirty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APPROACHES TO POLITICAL SCIENCE</a:t>
            </a:r>
          </a:p>
          <a:p>
            <a:pPr marL="0" marR="0" lvl="0" indent="0" algn="l" rtl="0">
              <a:spcBef>
                <a:spcPts val="0"/>
              </a:spcBef>
              <a:buClr>
                <a:srgbClr val="000000"/>
              </a:buClr>
              <a:buFont typeface="Helvetica Neue"/>
              <a:buNone/>
            </a:pPr>
            <a:endParaRPr sz="2736" b="1" i="0" u="none" strike="noStrike" cap="none" baseline="0" dirty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r" rtl="0">
              <a:spcBef>
                <a:spcPts val="0"/>
              </a:spcBef>
              <a:buClr>
                <a:srgbClr val="558AAB"/>
              </a:buClr>
              <a:buSzPct val="25000"/>
              <a:buFont typeface="Helvetica Neue"/>
              <a:buNone/>
            </a:pPr>
            <a:endParaRPr lang="en-US" sz="2736" b="1" i="0" u="none" strike="noStrike" cap="none" baseline="0" dirty="0">
              <a:solidFill>
                <a:srgbClr val="558AAB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31300" y="771200"/>
            <a:ext cx="10541100" cy="530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 Theory - Schelling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Purpose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Soft vs. Hard 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Split or Steal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Payoff Matrix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Anticipating vs. Influencing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/>
              </a:rPr>
              <a:t>Promises</a:t>
            </a: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Threats, Bribes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Prisoner’s Dilemma</a:t>
            </a:r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0520" y="2768600"/>
            <a:ext cx="11282881" cy="571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31165" marR="0" lvl="0" indent="-571093" algn="l" rtl="0">
              <a:spcBef>
                <a:spcPts val="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Situation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Suspected Robbery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Lack of Evidence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Interrogation &amp;</a:t>
            </a:r>
            <a:b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Dilemma</a:t>
            </a:r>
          </a:p>
          <a:p>
            <a:pPr marL="431165" marR="0" lvl="0" indent="-571093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Why?</a:t>
            </a:r>
          </a:p>
          <a:p>
            <a:pPr marL="431165" marR="0" lvl="0" indent="-571093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Dilbert's Dilemma</a:t>
            </a:r>
          </a:p>
        </p:txBody>
      </p:sp>
      <p:pic>
        <p:nvPicPr>
          <p:cNvPr id="117" name="Shape 1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4460" y="2705110"/>
            <a:ext cx="6588853" cy="571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041399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Israel’s Dilemma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451266" y="2031999"/>
            <a:ext cx="11497579" cy="57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Blackmailer Dilemma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Israel &amp; the Palestinians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Applying Game Theory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Robert Aumann</a:t>
            </a:r>
          </a:p>
        </p:txBody>
      </p:sp>
      <p:sp>
        <p:nvSpPr>
          <p:cNvPr id="124" name="Shape 124"/>
          <p:cNvSpPr/>
          <p:nvPr/>
        </p:nvSpPr>
        <p:spPr>
          <a:xfrm>
            <a:off x="6430746" y="4851530"/>
            <a:ext cx="5705497" cy="38313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9750" y="4851525"/>
            <a:ext cx="6282124" cy="42185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Review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1041399" y="2506596"/>
            <a:ext cx="10922000" cy="57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391159" marR="0" lvl="0" indent="-539291" algn="l" rtl="0">
              <a:spcBef>
                <a:spcPts val="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Rational Choice Theory</a:t>
            </a:r>
          </a:p>
          <a:p>
            <a:pPr marL="391159" marR="0" lvl="0" indent="-53929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Norms &amp; Rationality</a:t>
            </a:r>
          </a:p>
          <a:p>
            <a:pPr marL="782319" marR="0" lvl="1" indent="-54945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Incentive Thesis</a:t>
            </a:r>
          </a:p>
          <a:p>
            <a:pPr marL="782319" marR="0" lvl="1" indent="-54945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Arab Culture &amp; Norms</a:t>
            </a:r>
          </a:p>
          <a:p>
            <a:pPr marL="391159" marR="0" lvl="0" indent="-53929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Game Theory</a:t>
            </a:r>
          </a:p>
          <a:p>
            <a:pPr marL="782319" marR="0" lvl="1" indent="-54945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Prisoner’s Dilemma</a:t>
            </a:r>
          </a:p>
          <a:p>
            <a:pPr marL="782319" marR="0" lvl="1" indent="-549451" algn="l" rtl="0">
              <a:spcBef>
                <a:spcPts val="2800"/>
              </a:spcBef>
              <a:buClr>
                <a:srgbClr val="737373"/>
              </a:buClr>
              <a:buSzPct val="112500"/>
              <a:buFont typeface="Helvetica Neue"/>
              <a:buChar char="•"/>
            </a:pPr>
            <a:r>
              <a:rPr lang="en-US" sz="3168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Israel’s Dilemma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Rational Choice Theory (RCT)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1041400" y="2283757"/>
            <a:ext cx="10922000" cy="619984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31165" marR="0" lvl="0" indent="-571093" algn="l" rtl="0">
              <a:spcBef>
                <a:spcPts val="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Definitions of Rationality</a:t>
            </a:r>
          </a:p>
          <a:p>
            <a:pPr marL="431165" marR="0" lvl="0" indent="-571093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Classical vs. Modern RCT</a:t>
            </a:r>
          </a:p>
          <a:p>
            <a:pPr marL="431165" marR="0" lvl="0" indent="-571093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Three Assumptions: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Completeness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Transitivity</a:t>
            </a:r>
          </a:p>
          <a:p>
            <a:pPr marL="862330" marR="0" lvl="1" indent="-583158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Independence of Irrelevant Alternatives</a:t>
            </a:r>
          </a:p>
          <a:p>
            <a:pPr marL="431165" marR="0" lvl="0" indent="-571093" algn="l" rtl="0">
              <a:spcBef>
                <a:spcPts val="3100"/>
              </a:spcBef>
              <a:buClr>
                <a:srgbClr val="737373"/>
              </a:buClr>
              <a:buSzPct val="102857"/>
              <a:buFont typeface="Helvetica Neue"/>
              <a:buChar char="•"/>
            </a:pPr>
            <a:r>
              <a:rPr lang="en-US" sz="3491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Individual’s Effect on Society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Criticisms of RCT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041400" y="2144568"/>
            <a:ext cx="10922000" cy="57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Post-Hoc Theory Development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Tautology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Unrealistic Assumptions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Responses:  Bounded Rationality, Merged Fields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Individual vs. Collective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Methodological Individualism vs. Sociology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1041400" y="2540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Other Questions Raised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1041400" y="20320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would people ever act in ways that benefit others at the expense of achieving the most desired goal?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sng" strike="noStrike" cap="none" baseline="0">
                <a:solidFill>
                  <a:schemeClr val="hlink"/>
                </a:solidFill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Nash Equilibrium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 people follow social norms that cause them to interact in the best interest of others?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Karl-Dieter Opp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48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“Norms &amp; Rationality.  Is Moral Behavior a Form of Rational Action?”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1041400" y="2268497"/>
            <a:ext cx="10922000" cy="621510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Definitions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Norms, Morality/Internalization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 vs. Narrow Interpretations of RCT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Why does it matter?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Autonomy Thesis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1041400" y="2451202"/>
            <a:ext cx="10922000" cy="57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Narrow Interpretation of RCT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External Outcomes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 compliance is about doing one’s duty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Costs &amp; benefits are not considered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Then what motivates individual to follow norms?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Incentive Thesis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1041400" y="2464427"/>
            <a:ext cx="10922000" cy="57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Wide Interpretation of RCT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 &amp; External Outcomes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 Compliance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Costs &amp; Benefits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Internalization</a:t>
            </a:r>
          </a:p>
          <a:p>
            <a:pPr marL="1333500" marR="0" lvl="2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Learning Process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72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Author’s Conclusion</a:t>
            </a:r>
          </a:p>
        </p:txBody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373378" marR="0" lvl="0" indent="-525169" algn="l" rtl="0">
              <a:spcBef>
                <a:spcPts val="0"/>
              </a:spcBef>
              <a:buClr>
                <a:srgbClr val="737373"/>
              </a:buClr>
              <a:buSzPct val="120000"/>
              <a:buFont typeface="Helvetica Neue"/>
              <a:buChar char="•"/>
            </a:pPr>
            <a:r>
              <a:rPr lang="en-US" sz="3024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Arguments against the incentive thesis are not enough to refute it.  In fact, they support it.</a:t>
            </a:r>
          </a:p>
          <a:p>
            <a:pPr marL="373378" marR="0" lvl="0" indent="-525169" algn="l" rtl="0">
              <a:spcBef>
                <a:spcPts val="2600"/>
              </a:spcBef>
              <a:buClr>
                <a:srgbClr val="737373"/>
              </a:buClr>
              <a:buSzPct val="120000"/>
              <a:buFont typeface="Helvetica Neue"/>
              <a:buChar char="•"/>
            </a:pPr>
            <a:r>
              <a:rPr lang="en-US" sz="3024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conclusion is reached based on the adoption of a wide version of RCT, where both internal and external outcomes are viewed as motivations.</a:t>
            </a:r>
          </a:p>
          <a:p>
            <a:pPr marL="373378" marR="0" lvl="0" indent="-525169" algn="l" rtl="0">
              <a:spcBef>
                <a:spcPts val="2600"/>
              </a:spcBef>
              <a:buClr>
                <a:srgbClr val="737373"/>
              </a:buClr>
              <a:buSzPct val="120000"/>
              <a:buFont typeface="Helvetica Neue"/>
              <a:buChar char="•"/>
            </a:pPr>
            <a:r>
              <a:rPr lang="en-US" sz="3024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This wide version seems to explain social phenomena that researchers are interested in.  More research must be done as to why many authors adopt a narrow version of RCT instead of the wide version.</a:t>
            </a:r>
          </a:p>
          <a:p>
            <a:pPr marL="746758" marR="0" lvl="1" indent="-530249" algn="l" rtl="0">
              <a:spcBef>
                <a:spcPts val="2600"/>
              </a:spcBef>
              <a:buClr>
                <a:srgbClr val="737373"/>
              </a:buClr>
              <a:buSzPct val="120000"/>
              <a:buFont typeface="Helvetica Neue"/>
              <a:buChar char="•"/>
            </a:pPr>
            <a:r>
              <a:rPr lang="en-US" sz="3024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Perhaps evidence of hesitancy to adopt a new paradigm?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1041400" y="266700"/>
            <a:ext cx="10922000" cy="24383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SzPct val="25000"/>
              <a:buNone/>
            </a:pPr>
            <a:r>
              <a:rPr lang="en-US" sz="6000" b="0" i="0" u="none" strike="noStrike" cap="none" baseline="0">
                <a:solidFill>
                  <a:srgbClr val="558AAB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Arab Culture &amp; Norms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49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444500" marR="0" lvl="0" indent="-581660" algn="l" rtl="0">
              <a:spcBef>
                <a:spcPts val="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Are Arab norms irrational?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American Norms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Authority Positions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Suicide Terrorism</a:t>
            </a:r>
          </a:p>
          <a:p>
            <a:pPr marL="889000" marR="0" lvl="1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Dictator vs. Chaos</a:t>
            </a:r>
          </a:p>
          <a:p>
            <a:pPr marL="444500" marR="0" lvl="0" indent="-581660" algn="l" rtl="0">
              <a:spcBef>
                <a:spcPts val="3200"/>
              </a:spcBef>
              <a:buClr>
                <a:srgbClr val="737373"/>
              </a:buClr>
              <a:buSzPct val="100000"/>
              <a:buFont typeface="Helvetica Neue"/>
              <a:buChar char="•"/>
            </a:pPr>
            <a:r>
              <a:rPr lang="en-US" sz="3600" b="0" i="0" u="none" strike="noStrike" cap="none" baseline="0">
                <a:solidFill>
                  <a:srgbClr val="73737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Acceptance of Second-Class Status by Women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367</Words>
  <Application>Microsoft Office PowerPoint</Application>
  <PresentationFormat>Custom</PresentationFormat>
  <Paragraphs>79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Helvetica Neue</vt:lpstr>
      <vt:lpstr>Blueprint</vt:lpstr>
      <vt:lpstr>THE RATIONAL APPROACH</vt:lpstr>
      <vt:lpstr>Rational Choice Theory (RCT)</vt:lpstr>
      <vt:lpstr>Criticisms of RCT</vt:lpstr>
      <vt:lpstr>Other Questions Raised</vt:lpstr>
      <vt:lpstr>“Norms &amp; Rationality.  Is Moral Behavior a Form of Rational Action?”</vt:lpstr>
      <vt:lpstr>Autonomy Thesis</vt:lpstr>
      <vt:lpstr>Incentive Thesis</vt:lpstr>
      <vt:lpstr>Author’s Conclusion</vt:lpstr>
      <vt:lpstr>Arab Culture &amp; Norms</vt:lpstr>
      <vt:lpstr>Game Theory - Schelling</vt:lpstr>
      <vt:lpstr>The Prisoner’s Dilemma</vt:lpstr>
      <vt:lpstr>Israel’s Dilemma</vt:lpstr>
      <vt:lpstr>Review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RATIONAL APPROACH</dc:title>
  <cp:lastModifiedBy>user</cp:lastModifiedBy>
  <cp:revision>1</cp:revision>
  <dcterms:modified xsi:type="dcterms:W3CDTF">2016-12-15T10:15:36Z</dcterms:modified>
</cp:coreProperties>
</file>