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8" r:id="rId3"/>
    <p:sldId id="325" r:id="rId4"/>
    <p:sldId id="326" r:id="rId5"/>
    <p:sldId id="324" r:id="rId6"/>
    <p:sldId id="323" r:id="rId7"/>
    <p:sldId id="319" r:id="rId8"/>
    <p:sldId id="320" r:id="rId9"/>
    <p:sldId id="321" r:id="rId10"/>
    <p:sldId id="322" r:id="rId11"/>
    <p:sldId id="327" r:id="rId1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LL\Documents\MABAL\Final%20project\SIPRI%20data\TIV-Export-USA-2015-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LL\Documents\MABAL\Final%20project\SIPRI%20data\TIV-Export-RUS-2015-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baseline="0" dirty="0">
                <a:effectLst/>
              </a:rPr>
              <a:t>Top 10 Importers of US Arms 2015-2019 (Amounts in Millions of USD)</a:t>
            </a:r>
            <a:endParaRPr lang="en-US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'TIV-Export-USA-2015-2019 (2)'!$A$12:$A$21</c:f>
              <c:strCache>
                <c:ptCount val="10"/>
                <c:pt idx="0">
                  <c:v>Saudi Arabia</c:v>
                </c:pt>
                <c:pt idx="1">
                  <c:v>Australia</c:v>
                </c:pt>
                <c:pt idx="2">
                  <c:v>UAE</c:v>
                </c:pt>
                <c:pt idx="3">
                  <c:v>South Korea</c:v>
                </c:pt>
                <c:pt idx="4">
                  <c:v>Japan</c:v>
                </c:pt>
                <c:pt idx="5">
                  <c:v>Qatar</c:v>
                </c:pt>
                <c:pt idx="6">
                  <c:v>Israel</c:v>
                </c:pt>
                <c:pt idx="7">
                  <c:v>Iraq</c:v>
                </c:pt>
                <c:pt idx="8">
                  <c:v>United Kingdom</c:v>
                </c:pt>
                <c:pt idx="9">
                  <c:v>Italy</c:v>
                </c:pt>
              </c:strCache>
            </c:strRef>
          </c:cat>
          <c:val>
            <c:numRef>
              <c:f>'TIV-Export-USA-2015-2019 (2)'!$B$12:$B$21</c:f>
              <c:numCache>
                <c:formatCode>General</c:formatCode>
                <c:ptCount val="10"/>
                <c:pt idx="0">
                  <c:v>13005</c:v>
                </c:pt>
                <c:pt idx="1">
                  <c:v>4826</c:v>
                </c:pt>
                <c:pt idx="2">
                  <c:v>3373</c:v>
                </c:pt>
                <c:pt idx="3">
                  <c:v>2755</c:v>
                </c:pt>
                <c:pt idx="4">
                  <c:v>2464</c:v>
                </c:pt>
                <c:pt idx="5">
                  <c:v>2454</c:v>
                </c:pt>
                <c:pt idx="6">
                  <c:v>2241</c:v>
                </c:pt>
                <c:pt idx="7">
                  <c:v>2233</c:v>
                </c:pt>
                <c:pt idx="8">
                  <c:v>1674</c:v>
                </c:pt>
                <c:pt idx="9">
                  <c:v>1393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94-4610-BB21-F5A9265F3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2229520"/>
        <c:axId val="48223706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'TIV-Export-USA-2015-2019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Saudi Arabia</c:v>
                      </c:pt>
                      <c:pt idx="1">
                        <c:v>Australia</c:v>
                      </c:pt>
                      <c:pt idx="2">
                        <c:v>UAE</c:v>
                      </c:pt>
                      <c:pt idx="3">
                        <c:v>South Korea</c:v>
                      </c:pt>
                      <c:pt idx="4">
                        <c:v>Japan</c:v>
                      </c:pt>
                      <c:pt idx="5">
                        <c:v>Qatar</c:v>
                      </c:pt>
                      <c:pt idx="6">
                        <c:v>Israel</c:v>
                      </c:pt>
                      <c:pt idx="7">
                        <c:v>Iraq</c:v>
                      </c:pt>
                      <c:pt idx="8">
                        <c:v>United Kingdom</c:v>
                      </c:pt>
                      <c:pt idx="9">
                        <c:v>Italy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'TIV-Export-USA-2015-2019 (2)'!$C$12:$C$21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794-4610-BB21-F5A9265F38DD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'TIV-Export-USA-2015-2019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Saudi Arabia</c:v>
                      </c:pt>
                      <c:pt idx="1">
                        <c:v>Australia</c:v>
                      </c:pt>
                      <c:pt idx="2">
                        <c:v>UAE</c:v>
                      </c:pt>
                      <c:pt idx="3">
                        <c:v>South Korea</c:v>
                      </c:pt>
                      <c:pt idx="4">
                        <c:v>Japan</c:v>
                      </c:pt>
                      <c:pt idx="5">
                        <c:v>Qatar</c:v>
                      </c:pt>
                      <c:pt idx="6">
                        <c:v>Israel</c:v>
                      </c:pt>
                      <c:pt idx="7">
                        <c:v>Iraq</c:v>
                      </c:pt>
                      <c:pt idx="8">
                        <c:v>United Kingdom</c:v>
                      </c:pt>
                      <c:pt idx="9">
                        <c:v>Italy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'TIV-Export-USA-2015-2019 (2)'!$D$12:$D$21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794-4610-BB21-F5A9265F38DD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'TIV-Export-USA-2015-2019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Saudi Arabia</c:v>
                      </c:pt>
                      <c:pt idx="1">
                        <c:v>Australia</c:v>
                      </c:pt>
                      <c:pt idx="2">
                        <c:v>UAE</c:v>
                      </c:pt>
                      <c:pt idx="3">
                        <c:v>South Korea</c:v>
                      </c:pt>
                      <c:pt idx="4">
                        <c:v>Japan</c:v>
                      </c:pt>
                      <c:pt idx="5">
                        <c:v>Qatar</c:v>
                      </c:pt>
                      <c:pt idx="6">
                        <c:v>Israel</c:v>
                      </c:pt>
                      <c:pt idx="7">
                        <c:v>Iraq</c:v>
                      </c:pt>
                      <c:pt idx="8">
                        <c:v>United Kingdom</c:v>
                      </c:pt>
                      <c:pt idx="9">
                        <c:v>Italy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'TIV-Export-USA-2015-2019 (2)'!$E$12:$E$21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5794-4610-BB21-F5A9265F38DD}"/>
                  </c:ext>
                </c:extLst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'TIV-Export-USA-2015-2019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Saudi Arabia</c:v>
                      </c:pt>
                      <c:pt idx="1">
                        <c:v>Australia</c:v>
                      </c:pt>
                      <c:pt idx="2">
                        <c:v>UAE</c:v>
                      </c:pt>
                      <c:pt idx="3">
                        <c:v>South Korea</c:v>
                      </c:pt>
                      <c:pt idx="4">
                        <c:v>Japan</c:v>
                      </c:pt>
                      <c:pt idx="5">
                        <c:v>Qatar</c:v>
                      </c:pt>
                      <c:pt idx="6">
                        <c:v>Israel</c:v>
                      </c:pt>
                      <c:pt idx="7">
                        <c:v>Iraq</c:v>
                      </c:pt>
                      <c:pt idx="8">
                        <c:v>United Kingdom</c:v>
                      </c:pt>
                      <c:pt idx="9">
                        <c:v>Italy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'TIV-Export-USA-2015-2019 (2)'!$F$12:$F$21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5794-4610-BB21-F5A9265F38DD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'TIV-Export-USA-2015-2019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Saudi Arabia</c:v>
                      </c:pt>
                      <c:pt idx="1">
                        <c:v>Australia</c:v>
                      </c:pt>
                      <c:pt idx="2">
                        <c:v>UAE</c:v>
                      </c:pt>
                      <c:pt idx="3">
                        <c:v>South Korea</c:v>
                      </c:pt>
                      <c:pt idx="4">
                        <c:v>Japan</c:v>
                      </c:pt>
                      <c:pt idx="5">
                        <c:v>Qatar</c:v>
                      </c:pt>
                      <c:pt idx="6">
                        <c:v>Israel</c:v>
                      </c:pt>
                      <c:pt idx="7">
                        <c:v>Iraq</c:v>
                      </c:pt>
                      <c:pt idx="8">
                        <c:v>United Kingdom</c:v>
                      </c:pt>
                      <c:pt idx="9">
                        <c:v>Italy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'TIV-Export-USA-2015-2019 (2)'!$G$12:$G$21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794-4610-BB21-F5A9265F38DD}"/>
                  </c:ext>
                </c:extLst>
              </c15:ser>
            </c15:filteredBarSeries>
          </c:ext>
        </c:extLst>
      </c:barChart>
      <c:catAx>
        <c:axId val="48222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82237064"/>
        <c:crosses val="autoZero"/>
        <c:auto val="1"/>
        <c:lblAlgn val="ctr"/>
        <c:lblOffset val="100"/>
        <c:noMultiLvlLbl val="0"/>
      </c:catAx>
      <c:valAx>
        <c:axId val="482237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8222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b="0" i="0" baseline="0" dirty="0">
                <a:effectLst/>
              </a:rPr>
              <a:t>Top 10 Importers of Russian Arms 2015-2019 (Amounts in Millions of USD)</a:t>
            </a:r>
            <a:endParaRPr lang="en-US" sz="22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'TIV-Export-RUS-2015-2019 (2)'!$A$12:$A$21</c:f>
              <c:strCache>
                <c:ptCount val="10"/>
                <c:pt idx="0">
                  <c:v>India</c:v>
                </c:pt>
                <c:pt idx="1">
                  <c:v>China</c:v>
                </c:pt>
                <c:pt idx="2">
                  <c:v>Algeria</c:v>
                </c:pt>
                <c:pt idx="3">
                  <c:v>Egypt</c:v>
                </c:pt>
                <c:pt idx="4">
                  <c:v>Viet Nam</c:v>
                </c:pt>
                <c:pt idx="5">
                  <c:v>Iraq</c:v>
                </c:pt>
                <c:pt idx="6">
                  <c:v>Kazakhstan</c:v>
                </c:pt>
                <c:pt idx="7">
                  <c:v>Belarus</c:v>
                </c:pt>
                <c:pt idx="8">
                  <c:v>Angola</c:v>
                </c:pt>
                <c:pt idx="9">
                  <c:v>Iran</c:v>
                </c:pt>
              </c:strCache>
            </c:strRef>
          </c:cat>
          <c:val>
            <c:numRef>
              <c:f>'TIV-Export-RUS-2015-2019 (2)'!$B$12:$B$21</c:f>
              <c:numCache>
                <c:formatCode>General</c:formatCode>
                <c:ptCount val="10"/>
                <c:pt idx="0">
                  <c:v>7534</c:v>
                </c:pt>
                <c:pt idx="1">
                  <c:v>4758</c:v>
                </c:pt>
                <c:pt idx="2">
                  <c:v>4131</c:v>
                </c:pt>
                <c:pt idx="3">
                  <c:v>2870</c:v>
                </c:pt>
                <c:pt idx="4">
                  <c:v>2387</c:v>
                </c:pt>
                <c:pt idx="5">
                  <c:v>1664</c:v>
                </c:pt>
                <c:pt idx="6">
                  <c:v>1373</c:v>
                </c:pt>
                <c:pt idx="7">
                  <c:v>818</c:v>
                </c:pt>
                <c:pt idx="8">
                  <c:v>501</c:v>
                </c:pt>
                <c:pt idx="9">
                  <c:v>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BC-489A-8D89-DB16DDC80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8786896"/>
        <c:axId val="35911008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'TIV-Export-RUS-2015-2019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India</c:v>
                      </c:pt>
                      <c:pt idx="1">
                        <c:v>China</c:v>
                      </c:pt>
                      <c:pt idx="2">
                        <c:v>Algeria</c:v>
                      </c:pt>
                      <c:pt idx="3">
                        <c:v>Egypt</c:v>
                      </c:pt>
                      <c:pt idx="4">
                        <c:v>Viet Nam</c:v>
                      </c:pt>
                      <c:pt idx="5">
                        <c:v>Iraq</c:v>
                      </c:pt>
                      <c:pt idx="6">
                        <c:v>Kazakhstan</c:v>
                      </c:pt>
                      <c:pt idx="7">
                        <c:v>Belarus</c:v>
                      </c:pt>
                      <c:pt idx="8">
                        <c:v>Angola</c:v>
                      </c:pt>
                      <c:pt idx="9">
                        <c:v>Iran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'TIV-Export-RUS-2015-2019 (2)'!$C$12:$C$21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ABBC-489A-8D89-DB16DDC80728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'TIV-Export-RUS-2015-2019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India</c:v>
                      </c:pt>
                      <c:pt idx="1">
                        <c:v>China</c:v>
                      </c:pt>
                      <c:pt idx="2">
                        <c:v>Algeria</c:v>
                      </c:pt>
                      <c:pt idx="3">
                        <c:v>Egypt</c:v>
                      </c:pt>
                      <c:pt idx="4">
                        <c:v>Viet Nam</c:v>
                      </c:pt>
                      <c:pt idx="5">
                        <c:v>Iraq</c:v>
                      </c:pt>
                      <c:pt idx="6">
                        <c:v>Kazakhstan</c:v>
                      </c:pt>
                      <c:pt idx="7">
                        <c:v>Belarus</c:v>
                      </c:pt>
                      <c:pt idx="8">
                        <c:v>Angola</c:v>
                      </c:pt>
                      <c:pt idx="9">
                        <c:v>Iran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'TIV-Export-RUS-2015-2019 (2)'!$D$12:$D$21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ABBC-489A-8D89-DB16DDC80728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'TIV-Export-RUS-2015-2019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India</c:v>
                      </c:pt>
                      <c:pt idx="1">
                        <c:v>China</c:v>
                      </c:pt>
                      <c:pt idx="2">
                        <c:v>Algeria</c:v>
                      </c:pt>
                      <c:pt idx="3">
                        <c:v>Egypt</c:v>
                      </c:pt>
                      <c:pt idx="4">
                        <c:v>Viet Nam</c:v>
                      </c:pt>
                      <c:pt idx="5">
                        <c:v>Iraq</c:v>
                      </c:pt>
                      <c:pt idx="6">
                        <c:v>Kazakhstan</c:v>
                      </c:pt>
                      <c:pt idx="7">
                        <c:v>Belarus</c:v>
                      </c:pt>
                      <c:pt idx="8">
                        <c:v>Angola</c:v>
                      </c:pt>
                      <c:pt idx="9">
                        <c:v>Iran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'TIV-Export-RUS-2015-2019 (2)'!$E$12:$E$21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ABBC-489A-8D89-DB16DDC80728}"/>
                  </c:ext>
                </c:extLst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'TIV-Export-RUS-2015-2019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India</c:v>
                      </c:pt>
                      <c:pt idx="1">
                        <c:v>China</c:v>
                      </c:pt>
                      <c:pt idx="2">
                        <c:v>Algeria</c:v>
                      </c:pt>
                      <c:pt idx="3">
                        <c:v>Egypt</c:v>
                      </c:pt>
                      <c:pt idx="4">
                        <c:v>Viet Nam</c:v>
                      </c:pt>
                      <c:pt idx="5">
                        <c:v>Iraq</c:v>
                      </c:pt>
                      <c:pt idx="6">
                        <c:v>Kazakhstan</c:v>
                      </c:pt>
                      <c:pt idx="7">
                        <c:v>Belarus</c:v>
                      </c:pt>
                      <c:pt idx="8">
                        <c:v>Angola</c:v>
                      </c:pt>
                      <c:pt idx="9">
                        <c:v>Iran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'TIV-Export-RUS-2015-2019 (2)'!$F$12:$F$21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ABBC-489A-8D89-DB16DDC80728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'TIV-Export-RUS-2015-2019 (2)'!$A$12:$A$21</c15:sqref>
                        </c15:formulaRef>
                      </c:ext>
                    </c:extLst>
                    <c:strCache>
                      <c:ptCount val="10"/>
                      <c:pt idx="0">
                        <c:v>India</c:v>
                      </c:pt>
                      <c:pt idx="1">
                        <c:v>China</c:v>
                      </c:pt>
                      <c:pt idx="2">
                        <c:v>Algeria</c:v>
                      </c:pt>
                      <c:pt idx="3">
                        <c:v>Egypt</c:v>
                      </c:pt>
                      <c:pt idx="4">
                        <c:v>Viet Nam</c:v>
                      </c:pt>
                      <c:pt idx="5">
                        <c:v>Iraq</c:v>
                      </c:pt>
                      <c:pt idx="6">
                        <c:v>Kazakhstan</c:v>
                      </c:pt>
                      <c:pt idx="7">
                        <c:v>Belarus</c:v>
                      </c:pt>
                      <c:pt idx="8">
                        <c:v>Angola</c:v>
                      </c:pt>
                      <c:pt idx="9">
                        <c:v>Iran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'TIV-Export-RUS-2015-2019 (2)'!$G$12:$G$21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ABBC-489A-8D89-DB16DDC80728}"/>
                  </c:ext>
                </c:extLst>
              </c15:ser>
            </c15:filteredBarSeries>
          </c:ext>
        </c:extLst>
      </c:barChart>
      <c:catAx>
        <c:axId val="35878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59110080"/>
        <c:crosses val="autoZero"/>
        <c:auto val="1"/>
        <c:lblAlgn val="ctr"/>
        <c:lblOffset val="100"/>
        <c:noMultiLvlLbl val="0"/>
      </c:catAx>
      <c:valAx>
        <c:axId val="35911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5878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24DCE-5294-47D1-8718-6F57F5783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34311-24B2-44B8-AF78-570436AFD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8B27A-9084-4D08-8CAA-832CBB21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79B74-2B07-4BCE-AE95-FBF4A1B62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7139E-F451-4A4B-AD7B-8A078421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72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335AD-73B2-4B44-A208-BD930EBE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18C48-0352-4AD0-95BB-F3D3C0DFF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6FF63-045F-4CCF-8455-6E60333E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D09BE-74F8-4044-910C-8CDD6E784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EB563-BE55-48F4-896D-5FFF8D9BB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8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90A71-77F0-4EBC-80A3-E1EF961C2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EBD51-3437-4740-9223-F1E92232D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F0B9A-0030-447B-B1E9-407C8B1AD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9D34-96DB-4AF0-9D67-57273F4AD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D42BE-517D-4F50-B5FC-9D0792AF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10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0835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728182" y="0"/>
            <a:ext cx="4463819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86FFBD0-9FD6-4A18-B316-E26268B41695}"/>
              </a:ext>
            </a:extLst>
          </p:cNvPr>
          <p:cNvSpPr/>
          <p:nvPr userDrawn="1"/>
        </p:nvSpPr>
        <p:spPr>
          <a:xfrm>
            <a:off x="1" y="368763"/>
            <a:ext cx="6819899" cy="1332047"/>
          </a:xfrm>
          <a:prstGeom prst="rect">
            <a:avLst/>
          </a:prstGeom>
          <a:solidFill>
            <a:srgbClr val="3076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616F011C-271F-4FE4-8493-903075172BC2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5471400" y="3401088"/>
            <a:ext cx="3760573" cy="220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184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C06A-2C53-4FAB-A7A8-D7560F36E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136BC-83FF-4798-911F-9B9EF8C73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12873-717D-49F9-B87C-4C36C0753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312D1-E510-46D5-8BF2-ADB07BED8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D5D2D-1ED9-408A-BFE0-47E0214BE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6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808BF-D539-43D7-B3E5-178A09CDE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D8A6-0F61-4BB4-BA4A-A63096FA6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C8B86-9D04-4A1C-8A59-DC0A0A5F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EF8F5-9C21-4977-81FC-F9C0D795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9D87C-42B6-475A-BDCD-C9458F4A2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8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F9867-34DA-4348-9DF0-BD3133C3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04040-10DD-4C03-8FFE-BB3455B22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5E309-2FDC-4C03-A740-DAC2FED04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BE427-7BEE-4255-8EC4-340A13A42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6168E-FF5D-4D4A-A573-D6FE4889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B3948-7DB3-45E4-BD65-7CFE9C22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0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31D3F-C9C7-4654-BD0D-D3AFA66E5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8B4DF-9782-4C21-863B-7F1D52BD6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1234B0-E5BF-470B-B14A-F650AB3A9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9C285B-41D9-4664-9CFC-D5E8FB161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E3779B-00AA-4B1D-AEFA-DEA8DAC9E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F1D263-9B1F-4F04-9030-3ABB1A99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A36526-E285-46E0-8242-272512A6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DE024-3803-4C57-B68C-4C3ADC015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93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CE8-62D7-471D-9615-E60F3B11B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B98F4-5B0A-4BE3-97C9-2E3EAFF75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DCE1FA-801A-4ADA-83F6-7A2387CD1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D7F765-161D-489D-9045-BF8983966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7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27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46569-A47F-45C4-ACD8-D76594CA6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9F2C0-AD80-42F0-9D8B-3F544CA47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B8D621-E829-40FC-A6CB-A00601C60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436BE-778E-4DA8-9A83-61192003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01516-9390-4FB3-BC75-C900FB64C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CE0E3-521D-4308-A028-248C4722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6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93B39-6FE7-41DF-9723-E1B82CE6E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5CA181-02EC-4FB4-A07D-CF38C20A2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A35C38-4C0D-4D6B-8A4D-F2BA55991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6DD51-B7F1-44E9-B2CA-A8C8FE9F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97973-D1A5-46C2-B69B-CF3ED3C8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AC0AA-2603-4E9D-B207-673EDFE71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2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9E93AD-34D3-4A60-B10C-94292C138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25A36-E021-4DA3-95B8-42A7AA38C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00345-0FA9-46C4-9269-1CD10BB49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17CDD-2880-452A-A648-030FD5DAEB3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10461-3ADD-4E07-A8EF-E17A93713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CC797-3058-4873-8E84-489ADFCFBE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A0FD5-9967-4234-A9CF-47508C541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0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3F8B95-F13F-49B4-B0D0-3E05D84FCF5C}"/>
              </a:ext>
            </a:extLst>
          </p:cNvPr>
          <p:cNvSpPr/>
          <p:nvPr/>
        </p:nvSpPr>
        <p:spPr>
          <a:xfrm>
            <a:off x="309563" y="290513"/>
            <a:ext cx="11572875" cy="62769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6171498-C8D7-416D-BBA8-EF640AA16761}"/>
              </a:ext>
            </a:extLst>
          </p:cNvPr>
          <p:cNvSpPr txBox="1">
            <a:spLocks/>
          </p:cNvSpPr>
          <p:nvPr/>
        </p:nvSpPr>
        <p:spPr>
          <a:xfrm>
            <a:off x="853612" y="685680"/>
            <a:ext cx="6613987" cy="216024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Great Power Competition and Arms Sales in the Middle East 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E4F4C40-3737-45AC-BCE8-7D83094D32C1}"/>
              </a:ext>
            </a:extLst>
          </p:cNvPr>
          <p:cNvSpPr txBox="1">
            <a:spLocks/>
          </p:cNvSpPr>
          <p:nvPr/>
        </p:nvSpPr>
        <p:spPr>
          <a:xfrm>
            <a:off x="8221579" y="1557432"/>
            <a:ext cx="3337259" cy="9586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Lt Col Randy Allen, US Air Force</a:t>
            </a:r>
          </a:p>
          <a:p>
            <a:pPr marL="0" indent="0">
              <a:buNone/>
            </a:pP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Thesis Advisor: Daniel </a:t>
            </a:r>
            <a:r>
              <a:rPr lang="en-US" altLang="ko-KR" sz="1600" b="1" dirty="0" err="1">
                <a:solidFill>
                  <a:schemeClr val="bg1"/>
                </a:solidFill>
                <a:cs typeface="Arial" pitchFamily="34" charset="0"/>
              </a:rPr>
              <a:t>Rakov</a:t>
            </a:r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, INSS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5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9DFC71CA-314E-4A08-8939-BAA831630A0A}"/>
              </a:ext>
            </a:extLst>
          </p:cNvPr>
          <p:cNvSpPr txBox="1">
            <a:spLocks/>
          </p:cNvSpPr>
          <p:nvPr/>
        </p:nvSpPr>
        <p:spPr>
          <a:xfrm>
            <a:off x="588643" y="406863"/>
            <a:ext cx="4283967" cy="133204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Remaining Dilemmas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36255D-B818-4EE7-9B16-D3104013C588}"/>
              </a:ext>
            </a:extLst>
          </p:cNvPr>
          <p:cNvSpPr txBox="1"/>
          <p:nvPr/>
        </p:nvSpPr>
        <p:spPr>
          <a:xfrm>
            <a:off x="343719" y="2153654"/>
            <a:ext cx="105167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Extent of soft power’s role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Implications of COVID-19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Looking forward to the conclusions and recommendations of experts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72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9DFC71CA-314E-4A08-8939-BAA831630A0A}"/>
              </a:ext>
            </a:extLst>
          </p:cNvPr>
          <p:cNvSpPr txBox="1">
            <a:spLocks/>
          </p:cNvSpPr>
          <p:nvPr/>
        </p:nvSpPr>
        <p:spPr>
          <a:xfrm>
            <a:off x="588643" y="406863"/>
            <a:ext cx="4283967" cy="133204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Questions/Feedback</a:t>
            </a:r>
          </a:p>
        </p:txBody>
      </p:sp>
    </p:spTree>
    <p:extLst>
      <p:ext uri="{BB962C8B-B14F-4D97-AF65-F5344CB8AC3E}">
        <p14:creationId xmlns:p14="http://schemas.microsoft.com/office/powerpoint/2010/main" val="283683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9DFC71CA-314E-4A08-8939-BAA831630A0A}"/>
              </a:ext>
            </a:extLst>
          </p:cNvPr>
          <p:cNvSpPr txBox="1">
            <a:spLocks/>
          </p:cNvSpPr>
          <p:nvPr/>
        </p:nvSpPr>
        <p:spPr>
          <a:xfrm>
            <a:off x="588643" y="406863"/>
            <a:ext cx="5571525" cy="133204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Motivation for Choosing Topic and Contribution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25C29F-8504-4637-AD44-E7420B978190}"/>
              </a:ext>
            </a:extLst>
          </p:cNvPr>
          <p:cNvSpPr txBox="1"/>
          <p:nvPr/>
        </p:nvSpPr>
        <p:spPr>
          <a:xfrm>
            <a:off x="343719" y="2153654"/>
            <a:ext cx="792598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13 years in security cooperation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Firm grasp of strategic importance of weapons sales—seeking better understanding of Russia’s seeming success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Economics is important, but not the main driver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Force multiplier for exporting country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Increases patron’s influence over client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Builds long-term people-to-people relationships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Reduces unit cost for producer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2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9DFC71CA-314E-4A08-8939-BAA831630A0A}"/>
              </a:ext>
            </a:extLst>
          </p:cNvPr>
          <p:cNvSpPr txBox="1">
            <a:spLocks/>
          </p:cNvSpPr>
          <p:nvPr/>
        </p:nvSpPr>
        <p:spPr>
          <a:xfrm>
            <a:off x="588643" y="406863"/>
            <a:ext cx="4283967" cy="133204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US Approach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25C29F-8504-4637-AD44-E7420B978190}"/>
              </a:ext>
            </a:extLst>
          </p:cNvPr>
          <p:cNvSpPr txBox="1"/>
          <p:nvPr/>
        </p:nvSpPr>
        <p:spPr>
          <a:xfrm>
            <a:off x="343718" y="2153654"/>
            <a:ext cx="91050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NSS: “Strengthen alliances, attracting new partners”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Robust training and support packages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East Asia top region for US, and Middle East is getting smaller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Sales come with numerous restrictions: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No retransfer – annual US inventories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Use for external defense only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Always subject to US approval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Congressional approval needed for major purchases—recent sales have been caught up in domestic politics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Considerations for Israel’s security – “QME”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Limited, inflexible ability to subsidize purchases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428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9DFC71CA-314E-4A08-8939-BAA831630A0A}"/>
              </a:ext>
            </a:extLst>
          </p:cNvPr>
          <p:cNvSpPr txBox="1">
            <a:spLocks/>
          </p:cNvSpPr>
          <p:nvPr/>
        </p:nvSpPr>
        <p:spPr>
          <a:xfrm>
            <a:off x="588643" y="406863"/>
            <a:ext cx="4283967" cy="133204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Russian Approach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25C29F-8504-4637-AD44-E7420B978190}"/>
              </a:ext>
            </a:extLst>
          </p:cNvPr>
          <p:cNvSpPr txBox="1"/>
          <p:nvPr/>
        </p:nvSpPr>
        <p:spPr>
          <a:xfrm>
            <a:off x="343719" y="2153654"/>
            <a:ext cx="92173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Economic driver more important for Russia, but geopolitical concerns are paramount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President Putin routinely chairs meetings on weapons sales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Soviet priority as well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Major sales to traditional US partners: Iraq, Egypt, and Turkey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More sales to East Asia than anywhere else, but Middle East is catching 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Russian equipment is cheaper but almost as good, and comes without the political strings (for now)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Russia improving after-sales support and increasing joint ventures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Unknown: is Russia subsidizing sales?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60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FF679AA-67AB-4664-B469-C0AB624A1A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361858"/>
              </p:ext>
            </p:extLst>
          </p:nvPr>
        </p:nvGraphicFramePr>
        <p:xfrm>
          <a:off x="301291" y="137903"/>
          <a:ext cx="11224962" cy="5966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F5F7AED-561B-4B2A-8B98-3C5683F65C51}"/>
              </a:ext>
            </a:extLst>
          </p:cNvPr>
          <p:cNvSpPr txBox="1"/>
          <p:nvPr/>
        </p:nvSpPr>
        <p:spPr>
          <a:xfrm>
            <a:off x="10379242" y="6216316"/>
            <a:ext cx="1564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SIPRI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3EFCF08-B40D-481B-94F0-F18AC86B9416}"/>
              </a:ext>
            </a:extLst>
          </p:cNvPr>
          <p:cNvSpPr/>
          <p:nvPr/>
        </p:nvSpPr>
        <p:spPr>
          <a:xfrm>
            <a:off x="1283368" y="5309936"/>
            <a:ext cx="906379" cy="8502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31AB429-A81F-4E71-A6E1-27C44DC5D7CB}"/>
              </a:ext>
            </a:extLst>
          </p:cNvPr>
          <p:cNvSpPr/>
          <p:nvPr/>
        </p:nvSpPr>
        <p:spPr>
          <a:xfrm>
            <a:off x="3328737" y="5253788"/>
            <a:ext cx="906379" cy="8502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1AA1FB0-D710-4473-8216-EEC9086B2629}"/>
              </a:ext>
            </a:extLst>
          </p:cNvPr>
          <p:cNvSpPr/>
          <p:nvPr/>
        </p:nvSpPr>
        <p:spPr>
          <a:xfrm>
            <a:off x="6356183" y="5213683"/>
            <a:ext cx="906379" cy="8502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095A83-0465-4F8A-A71A-696AC6DF0DCE}"/>
              </a:ext>
            </a:extLst>
          </p:cNvPr>
          <p:cNvSpPr/>
          <p:nvPr/>
        </p:nvSpPr>
        <p:spPr>
          <a:xfrm>
            <a:off x="7427495" y="5245767"/>
            <a:ext cx="906379" cy="8502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0CB93B8-964D-44C3-A0D3-E5FC752BC338}"/>
              </a:ext>
            </a:extLst>
          </p:cNvPr>
          <p:cNvSpPr/>
          <p:nvPr/>
        </p:nvSpPr>
        <p:spPr>
          <a:xfrm>
            <a:off x="8450680" y="5213683"/>
            <a:ext cx="906379" cy="8502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4D55BC7-1515-479C-A62A-4DF819224EB2}"/>
              </a:ext>
            </a:extLst>
          </p:cNvPr>
          <p:cNvSpPr/>
          <p:nvPr/>
        </p:nvSpPr>
        <p:spPr>
          <a:xfrm rot="16200000">
            <a:off x="8648077" y="6246636"/>
            <a:ext cx="511583" cy="38677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6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8A39693-AC62-492A-954D-381F010767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796379"/>
              </p:ext>
            </p:extLst>
          </p:nvPr>
        </p:nvGraphicFramePr>
        <p:xfrm>
          <a:off x="199022" y="183231"/>
          <a:ext cx="11575883" cy="6049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C9005C8-D8D5-4D02-B926-7DF1934F2F08}"/>
              </a:ext>
            </a:extLst>
          </p:cNvPr>
          <p:cNvSpPr txBox="1"/>
          <p:nvPr/>
        </p:nvSpPr>
        <p:spPr>
          <a:xfrm>
            <a:off x="10379242" y="6216316"/>
            <a:ext cx="1564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SIPRI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3BBE49D-EE0A-47DA-BC97-21DA3DB5B7ED}"/>
              </a:ext>
            </a:extLst>
          </p:cNvPr>
          <p:cNvSpPr/>
          <p:nvPr/>
        </p:nvSpPr>
        <p:spPr>
          <a:xfrm>
            <a:off x="4138858" y="5061285"/>
            <a:ext cx="906379" cy="8502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98AFF9-E514-4022-826E-15436B7DD291}"/>
              </a:ext>
            </a:extLst>
          </p:cNvPr>
          <p:cNvSpPr/>
          <p:nvPr/>
        </p:nvSpPr>
        <p:spPr>
          <a:xfrm>
            <a:off x="6360685" y="5005139"/>
            <a:ext cx="906379" cy="8502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E466A7D-E011-49C9-A1A1-003DA3F33892}"/>
              </a:ext>
            </a:extLst>
          </p:cNvPr>
          <p:cNvSpPr/>
          <p:nvPr/>
        </p:nvSpPr>
        <p:spPr>
          <a:xfrm>
            <a:off x="2991847" y="5069307"/>
            <a:ext cx="906379" cy="8502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AAC52D5-4382-4B05-93E9-645788B935C4}"/>
              </a:ext>
            </a:extLst>
          </p:cNvPr>
          <p:cNvSpPr/>
          <p:nvPr/>
        </p:nvSpPr>
        <p:spPr>
          <a:xfrm>
            <a:off x="10603846" y="5021181"/>
            <a:ext cx="906379" cy="8502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0BF8F57A-6E35-48B2-A3FC-5B9A3DF97731}"/>
              </a:ext>
            </a:extLst>
          </p:cNvPr>
          <p:cNvSpPr/>
          <p:nvPr/>
        </p:nvSpPr>
        <p:spPr>
          <a:xfrm rot="16200000">
            <a:off x="6558082" y="6136469"/>
            <a:ext cx="511583" cy="38677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5DF8B1F-A670-4E2D-B08A-C2B5019159D1}"/>
              </a:ext>
            </a:extLst>
          </p:cNvPr>
          <p:cNvSpPr/>
          <p:nvPr/>
        </p:nvSpPr>
        <p:spPr>
          <a:xfrm rot="16200000">
            <a:off x="4336255" y="6136469"/>
            <a:ext cx="511583" cy="38677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1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9DFC71CA-314E-4A08-8939-BAA831630A0A}"/>
              </a:ext>
            </a:extLst>
          </p:cNvPr>
          <p:cNvSpPr txBox="1">
            <a:spLocks/>
          </p:cNvSpPr>
          <p:nvPr/>
        </p:nvSpPr>
        <p:spPr>
          <a:xfrm>
            <a:off x="588643" y="406863"/>
            <a:ext cx="4283967" cy="133204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Research Questions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97866E-55D1-4194-BB7C-53B8F22A88D1}"/>
              </a:ext>
            </a:extLst>
          </p:cNvPr>
          <p:cNvSpPr txBox="1"/>
          <p:nvPr/>
        </p:nvSpPr>
        <p:spPr>
          <a:xfrm>
            <a:off x="343719" y="2153654"/>
            <a:ext cx="1051678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What factors are responsible for Russia’s seeming success against the United States in recent weapons sales competitions in the Middle East?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How can the United States better compete against Russia in Middle East weapons sales?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 soft power theory useful in understanding Russian and American weapons sales strategies in the region?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2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9DFC71CA-314E-4A08-8939-BAA831630A0A}"/>
              </a:ext>
            </a:extLst>
          </p:cNvPr>
          <p:cNvSpPr txBox="1">
            <a:spLocks/>
          </p:cNvSpPr>
          <p:nvPr/>
        </p:nvSpPr>
        <p:spPr>
          <a:xfrm>
            <a:off x="588643" y="406863"/>
            <a:ext cx="4283967" cy="133204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Learning 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63EB3-FDA5-42D7-9C7F-D8C7B98807B8}"/>
              </a:ext>
            </a:extLst>
          </p:cNvPr>
          <p:cNvSpPr txBox="1"/>
          <p:nvPr/>
        </p:nvSpPr>
        <p:spPr>
          <a:xfrm>
            <a:off x="343719" y="2153654"/>
            <a:ext cx="1051678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Explored in detail role of weapons sales in US and Russian national security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Access to top experts on Russia, US, and Middle East through INSS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Will be gathering other perspectives on my research findings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Analyzed American and Russian approaches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Helpful exercise in learning more about Russian foreign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Exhaustive case studies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Iraq – Russian tanks and air defense systems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Egypt – Russian tanks and fighter aircraft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Turkey – S-400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Purchasing decisions were much more complex than anticipated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Research on soft power, hard power, and sharp power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757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9DFC71CA-314E-4A08-8939-BAA831630A0A}"/>
              </a:ext>
            </a:extLst>
          </p:cNvPr>
          <p:cNvSpPr txBox="1">
            <a:spLocks/>
          </p:cNvSpPr>
          <p:nvPr/>
        </p:nvSpPr>
        <p:spPr>
          <a:xfrm>
            <a:off x="588643" y="406863"/>
            <a:ext cx="4283967" cy="133204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Main Findings and Open Issues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2C2616-6A7F-4BAC-8E3A-21460D2E6503}"/>
              </a:ext>
            </a:extLst>
          </p:cNvPr>
          <p:cNvSpPr txBox="1"/>
          <p:nvPr/>
        </p:nvSpPr>
        <p:spPr>
          <a:xfrm>
            <a:off x="343719" y="2153654"/>
            <a:ext cx="1051678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Research Question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: What factors are responsible for Russia’s seeming success against the United States in recent weapons sales competitions in the Middle East?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Findings: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600" b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US focus is moving from Middle East to China and Russia is filling the gap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Perception that US post-sale rules are too restrictive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Suspensions of aid to Egypt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Congressional holds on sales to Persian Gulf states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Retransfer restrictions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However, each case demonstrated very unique reasons for buying from Russia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600" u="sng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Research Question: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How can the United States better compete against Russia in Middle East weapons sales?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Findings: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US needs a coherent arms sales policy that balances human rights concerns with geopolitics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 new Congressional review policy is needed that prevents domestic politics from playing a role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600" u="sng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Research Question: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Is soft power theory useful in understanding Russian and American weapons sales strategies in the region?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Finding: Yes, but hard power and sharp power are also playing a role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600" u="sng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806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615</Words>
  <Application>Microsoft Office PowerPoint</Application>
  <PresentationFormat>מסך רחב</PresentationFormat>
  <Paragraphs>113</Paragraphs>
  <Slides>11</Slides>
  <Notes>0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6" baseType="lpstr">
      <vt:lpstr>맑은 고딕</vt:lpstr>
      <vt:lpstr>Arial</vt:lpstr>
      <vt:lpstr>Calibri</vt:lpstr>
      <vt:lpstr>Calibri Light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Allen</dc:creator>
  <cp:lastModifiedBy>u23920</cp:lastModifiedBy>
  <cp:revision>27</cp:revision>
  <cp:lastPrinted>2020-05-05T04:55:17Z</cp:lastPrinted>
  <dcterms:created xsi:type="dcterms:W3CDTF">2020-05-01T10:41:29Z</dcterms:created>
  <dcterms:modified xsi:type="dcterms:W3CDTF">2020-05-05T11:07:15Z</dcterms:modified>
</cp:coreProperties>
</file>