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tif"/><Relationship Id="rId3" Type="http://schemas.openxmlformats.org/officeDocument/2006/relationships/image" Target="../media/image3.tif"/><Relationship Id="rId4" Type="http://schemas.openxmlformats.org/officeDocument/2006/relationships/image" Target="../media/image4.t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Vladimir Putin"/>
          <p:cNvSpPr txBox="1"/>
          <p:nvPr>
            <p:ph type="ctrTitle"/>
          </p:nvPr>
        </p:nvSpPr>
        <p:spPr>
          <a:xfrm>
            <a:off x="1270000" y="2145010"/>
            <a:ext cx="10464800" cy="1715791"/>
          </a:xfrm>
          <a:prstGeom prst="rect">
            <a:avLst/>
          </a:prstGeom>
        </p:spPr>
        <p:txBody>
          <a:bodyPr/>
          <a:lstStyle/>
          <a:p>
            <a:pPr/>
            <a:r>
              <a:t>Vladimir Putin</a:t>
            </a:r>
          </a:p>
        </p:txBody>
      </p:sp>
      <p:sp>
        <p:nvSpPr>
          <p:cNvPr id="120" name="Владимир Владимирович Путин"/>
          <p:cNvSpPr txBox="1"/>
          <p:nvPr>
            <p:ph type="subTitle" sz="quarter" idx="1"/>
          </p:nvPr>
        </p:nvSpPr>
        <p:spPr>
          <a:xfrm>
            <a:off x="1270000" y="4102100"/>
            <a:ext cx="10464800" cy="1130300"/>
          </a:xfrm>
          <a:prstGeom prst="rect">
            <a:avLst/>
          </a:prstGeom>
        </p:spPr>
        <p:txBody>
          <a:bodyPr/>
          <a:lstStyle>
            <a:lvl1pPr defTabSz="457200">
              <a:defRPr sz="2400">
                <a:solidFill>
                  <a:srgbClr val="22222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Владимир Владимирович Путин</a:t>
            </a:r>
          </a:p>
        </p:txBody>
      </p:sp>
      <p:pic>
        <p:nvPicPr>
          <p:cNvPr id="12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84750" y="4997450"/>
            <a:ext cx="2794000" cy="3771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Life"/>
          <p:cNvSpPr txBox="1"/>
          <p:nvPr>
            <p:ph type="title"/>
          </p:nvPr>
        </p:nvSpPr>
        <p:spPr>
          <a:xfrm>
            <a:off x="4931634" y="-169334"/>
            <a:ext cx="3141532" cy="2159001"/>
          </a:xfrm>
          <a:prstGeom prst="rect">
            <a:avLst/>
          </a:prstGeom>
        </p:spPr>
        <p:txBody>
          <a:bodyPr/>
          <a:lstStyle>
            <a:lvl1pPr>
              <a:defRPr sz="7000"/>
            </a:lvl1pPr>
          </a:lstStyle>
          <a:p>
            <a:pPr/>
            <a:r>
              <a:t>Life</a:t>
            </a:r>
          </a:p>
        </p:txBody>
      </p:sp>
      <p:sp>
        <p:nvSpPr>
          <p:cNvPr id="124" name="7 Oct 1952: Born in Leningrad…"/>
          <p:cNvSpPr txBox="1"/>
          <p:nvPr>
            <p:ph type="body" idx="1"/>
          </p:nvPr>
        </p:nvSpPr>
        <p:spPr>
          <a:xfrm>
            <a:off x="309033" y="1621366"/>
            <a:ext cx="10838194" cy="7207450"/>
          </a:xfrm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700"/>
              </a:spcBef>
              <a:defRPr sz="2656"/>
            </a:pPr>
            <a:r>
              <a:t>7 Oct 1952: Born in Leningrad</a:t>
            </a:r>
          </a:p>
          <a:p>
            <a:pPr marL="368934" indent="-368934" defTabSz="484886">
              <a:spcBef>
                <a:spcPts val="1700"/>
              </a:spcBef>
              <a:defRPr sz="2656"/>
            </a:pPr>
            <a:r>
              <a:t>1975: Graduated Leningrad State University (Law)</a:t>
            </a:r>
          </a:p>
          <a:p>
            <a:pPr marL="368934" indent="-368934" defTabSz="484886">
              <a:spcBef>
                <a:spcPts val="1700"/>
              </a:spcBef>
              <a:defRPr sz="2656"/>
            </a:pPr>
            <a:r>
              <a:t>1975-9: KGB Foreign Intelligence Officer (LTCol)</a:t>
            </a:r>
          </a:p>
          <a:p>
            <a:pPr marL="368934" indent="-368934" defTabSz="484886">
              <a:spcBef>
                <a:spcPts val="1700"/>
              </a:spcBef>
              <a:defRPr sz="2656"/>
            </a:pPr>
            <a:r>
              <a:t>1990-96: Political Career in Saint Petersburg</a:t>
            </a:r>
          </a:p>
          <a:p>
            <a:pPr marL="368934" indent="-368934" defTabSz="484886">
              <a:spcBef>
                <a:spcPts val="1700"/>
              </a:spcBef>
              <a:defRPr sz="2656"/>
            </a:pPr>
            <a:r>
              <a:t>1996-99: Moscow - Chief Presidential Staff (Yeltsin), Director of the Federal Security Service (FSB)</a:t>
            </a:r>
          </a:p>
          <a:p>
            <a:pPr marL="368934" indent="-368934" defTabSz="484886">
              <a:spcBef>
                <a:spcPts val="1700"/>
              </a:spcBef>
              <a:defRPr sz="2656"/>
            </a:pPr>
            <a:r>
              <a:t>1999: 16 Aug - Prime Minister, 31 Dec Acting President</a:t>
            </a:r>
          </a:p>
          <a:p>
            <a:pPr marL="368934" indent="-368934" defTabSz="484886">
              <a:spcBef>
                <a:spcPts val="1700"/>
              </a:spcBef>
              <a:defRPr sz="2656"/>
            </a:pPr>
            <a:r>
              <a:t>2000-04: 1st Presidential Term (53%)</a:t>
            </a:r>
          </a:p>
          <a:p>
            <a:pPr marL="368934" indent="-368934" defTabSz="484886">
              <a:spcBef>
                <a:spcPts val="1700"/>
              </a:spcBef>
              <a:defRPr sz="2656"/>
            </a:pPr>
            <a:r>
              <a:t>2004-08: 2nd Presidential Term (71%)</a:t>
            </a:r>
          </a:p>
          <a:p>
            <a:pPr marL="368934" indent="-368934" defTabSz="484886">
              <a:spcBef>
                <a:spcPts val="1700"/>
              </a:spcBef>
              <a:defRPr sz="2656"/>
            </a:pPr>
            <a:r>
              <a:t>2008-12: 2nd Premiership (Medvedev switch)</a:t>
            </a:r>
          </a:p>
          <a:p>
            <a:pPr marL="368934" indent="-368934" defTabSz="484886">
              <a:spcBef>
                <a:spcPts val="1700"/>
              </a:spcBef>
              <a:defRPr sz="2656"/>
            </a:pPr>
            <a:r>
              <a:t>2012-18: 3rd Presidential Term (63%)</a:t>
            </a:r>
          </a:p>
          <a:p>
            <a:pPr marL="368934" indent="-368934" defTabSz="484886">
              <a:spcBef>
                <a:spcPts val="1700"/>
              </a:spcBef>
              <a:defRPr sz="2656"/>
            </a:pPr>
            <a:r>
              <a:t>2018-24: 4th Presidential Term (76%)</a:t>
            </a:r>
          </a:p>
        </p:txBody>
      </p:sp>
      <p:pic>
        <p:nvPicPr>
          <p:cNvPr id="12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207438" y="184149"/>
            <a:ext cx="1774381" cy="2792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07438" y="3191933"/>
            <a:ext cx="1774381" cy="271375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990233" y="7755648"/>
            <a:ext cx="2989168" cy="199730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Major Ev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000"/>
            </a:lvl1pPr>
          </a:lstStyle>
          <a:p>
            <a:pPr/>
            <a:r>
              <a:t>Major Events</a:t>
            </a:r>
          </a:p>
        </p:txBody>
      </p:sp>
      <p:sp>
        <p:nvSpPr>
          <p:cNvPr id="130" name="Economy boost 2000-08, 2014 downturn (oil price, sanctions), China Gas dea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Economy boost 2000-08, 2014 downturn (oil price, sanctions), China Gas deal</a:t>
            </a:r>
          </a:p>
          <a:p>
            <a:pPr/>
            <a:r>
              <a:t>2014: Military Intervention in Ukraine and Annexation of Ukraine</a:t>
            </a:r>
          </a:p>
          <a:p>
            <a:pPr/>
            <a:r>
              <a:t>2015: Intervention in Syria</a:t>
            </a:r>
          </a:p>
          <a:p>
            <a:pPr/>
            <a:r>
              <a:t>2017: Russian Interference in 2016 US Elections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ussia - Isra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000"/>
            </a:lvl1pPr>
          </a:lstStyle>
          <a:p>
            <a:pPr/>
            <a:r>
              <a:t>Russia - Israel</a:t>
            </a:r>
          </a:p>
        </p:txBody>
      </p:sp>
      <p:sp>
        <p:nvSpPr>
          <p:cNvPr id="133" name="USSR Relations w/Arab World Vs Putin Public Jews Support…"/>
          <p:cNvSpPr txBox="1"/>
          <p:nvPr>
            <p:ph type="body" idx="1"/>
          </p:nvPr>
        </p:nvSpPr>
        <p:spPr>
          <a:xfrm>
            <a:off x="614494" y="2167466"/>
            <a:ext cx="11775812" cy="7145868"/>
          </a:xfrm>
          <a:prstGeom prst="rect">
            <a:avLst/>
          </a:prstGeom>
        </p:spPr>
        <p:txBody>
          <a:bodyPr anchor="t"/>
          <a:lstStyle/>
          <a:p>
            <a:pPr marL="355600" indent="-355600" defTabSz="467359">
              <a:spcBef>
                <a:spcPts val="1600"/>
              </a:spcBef>
              <a:defRPr sz="2560"/>
            </a:pPr>
            <a:r>
              <a:t>USSR Relations w/Arab World Vs Putin Public Jews Support</a:t>
            </a:r>
          </a:p>
          <a:p>
            <a:pPr marL="355600" indent="-355600" defTabSz="467359">
              <a:spcBef>
                <a:spcPts val="1600"/>
              </a:spcBef>
              <a:defRPr sz="2560"/>
            </a:pPr>
            <a:r>
              <a:t>Putin + Netanyhahu</a:t>
            </a:r>
          </a:p>
          <a:p>
            <a:pPr marL="355600" indent="-355600" defTabSz="467359">
              <a:spcBef>
                <a:spcPts val="1600"/>
              </a:spcBef>
              <a:defRPr sz="2560"/>
            </a:pPr>
            <a:r>
              <a:t>Leningrad Jews Neighbors as a kid</a:t>
            </a:r>
          </a:p>
          <a:p>
            <a:pPr marL="355600" indent="-355600" defTabSz="467359">
              <a:spcBef>
                <a:spcPts val="1600"/>
              </a:spcBef>
              <a:defRPr sz="2560"/>
            </a:pPr>
            <a:r>
              <a:t>Jewish Judo Teacher Anatolij Rakhlin, 2nd Father</a:t>
            </a:r>
          </a:p>
          <a:p>
            <a:pPr marL="355600" indent="-355600" defTabSz="467359">
              <a:spcBef>
                <a:spcPts val="1600"/>
              </a:spcBef>
              <a:defRPr sz="2560"/>
            </a:pPr>
            <a:r>
              <a:t>First Jewish School in St. Petersburg</a:t>
            </a:r>
          </a:p>
          <a:p>
            <a:pPr marL="355600" indent="-355600" defTabSz="467359">
              <a:spcBef>
                <a:spcPts val="1600"/>
              </a:spcBef>
              <a:defRPr sz="2560"/>
            </a:pPr>
            <a:r>
              <a:t>Natan Sharansky invited to Kremlin (2000)</a:t>
            </a:r>
          </a:p>
          <a:p>
            <a:pPr marL="355600" indent="-355600" defTabSz="467359">
              <a:spcBef>
                <a:spcPts val="1600"/>
              </a:spcBef>
              <a:defRPr sz="2560"/>
            </a:pPr>
            <a:r>
              <a:t>Visit German Language teacher in Tel Aviv (2005)</a:t>
            </a:r>
          </a:p>
          <a:p>
            <a:pPr marL="355600" indent="-355600" defTabSz="467359">
              <a:spcBef>
                <a:spcPts val="1600"/>
              </a:spcBef>
              <a:defRPr sz="2560"/>
            </a:pPr>
            <a:r>
              <a:t>Monument to red Army in Netanya - Fight to Nazis (2012)</a:t>
            </a:r>
          </a:p>
          <a:p>
            <a:pPr marL="355600" indent="-355600" defTabSz="467359">
              <a:spcBef>
                <a:spcPts val="1600"/>
              </a:spcBef>
              <a:defRPr sz="2560"/>
            </a:pPr>
            <a:r>
              <a:t>Pension for 100k ISR citizens who left before 1991</a:t>
            </a:r>
          </a:p>
          <a:p>
            <a:pPr marL="355600" indent="-355600" defTabSz="467359">
              <a:spcBef>
                <a:spcPts val="1600"/>
              </a:spcBef>
              <a:defRPr sz="2560"/>
            </a:pPr>
            <a:r>
              <a:t>Knesset 9 May Day of Victory over Germany (2017)</a:t>
            </a:r>
          </a:p>
          <a:p>
            <a:pPr marL="355600" indent="-355600" defTabSz="467359">
              <a:spcBef>
                <a:spcPts val="1600"/>
              </a:spcBef>
              <a:defRPr sz="2560"/>
            </a:pPr>
            <a:r>
              <a:t>From 1991 waves of immigrants: 1M+ (12% pop, 16% voters)</a:t>
            </a:r>
          </a:p>
          <a:p>
            <a:pPr marL="355600" indent="-355600" defTabSz="467359">
              <a:spcBef>
                <a:spcPts val="1600"/>
              </a:spcBef>
              <a:defRPr sz="2560"/>
            </a:pPr>
            <a:r>
              <a:t>Russian 3rd Language, in 2011 ISR declared “Special State”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eopolitical FF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000"/>
            </a:lvl1pPr>
          </a:lstStyle>
          <a:p>
            <a:pPr/>
            <a:r>
              <a:t>Geopolitical FFT</a:t>
            </a:r>
          </a:p>
        </p:txBody>
      </p:sp>
      <p:sp>
        <p:nvSpPr>
          <p:cNvPr id="136" name="US involvement in the Middle East…"/>
          <p:cNvSpPr txBox="1"/>
          <p:nvPr>
            <p:ph type="body" sz="half" idx="1"/>
          </p:nvPr>
        </p:nvSpPr>
        <p:spPr>
          <a:xfrm>
            <a:off x="952500" y="3238698"/>
            <a:ext cx="11099801" cy="3276204"/>
          </a:xfrm>
          <a:prstGeom prst="rect">
            <a:avLst/>
          </a:prstGeom>
        </p:spPr>
        <p:txBody>
          <a:bodyPr anchor="t"/>
          <a:lstStyle/>
          <a:p>
            <a:pPr/>
            <a:r>
              <a:t>US involvement in the Middle East</a:t>
            </a:r>
          </a:p>
          <a:p>
            <a:pPr/>
            <a:r>
              <a:t>Syria “coordination”</a:t>
            </a:r>
          </a:p>
          <a:p>
            <a:pPr/>
            <a:r>
              <a:t>ISR help keep ties with the West “Block”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