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6" r:id="rId5"/>
    <p:sldMasterId id="2147483721" r:id="rId6"/>
  </p:sldMasterIdLst>
  <p:notesMasterIdLst>
    <p:notesMasterId r:id="rId22"/>
  </p:notesMasterIdLst>
  <p:handoutMasterIdLst>
    <p:handoutMasterId r:id="rId23"/>
  </p:handoutMasterIdLst>
  <p:sldIdLst>
    <p:sldId id="313" r:id="rId7"/>
    <p:sldId id="303" r:id="rId8"/>
    <p:sldId id="328" r:id="rId9"/>
    <p:sldId id="304" r:id="rId10"/>
    <p:sldId id="330" r:id="rId11"/>
    <p:sldId id="331" r:id="rId12"/>
    <p:sldId id="335" r:id="rId13"/>
    <p:sldId id="321" r:id="rId14"/>
    <p:sldId id="322" r:id="rId15"/>
    <p:sldId id="333" r:id="rId16"/>
    <p:sldId id="324" r:id="rId17"/>
    <p:sldId id="325" r:id="rId18"/>
    <p:sldId id="327" r:id="rId19"/>
    <p:sldId id="337" r:id="rId20"/>
    <p:sldId id="338" r:id="rId21"/>
  </p:sldIdLst>
  <p:sldSz cx="9144000" cy="6858000" type="screen4x3"/>
  <p:notesSz cx="6883400" cy="9906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0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0488" y="0"/>
            <a:ext cx="298291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547070-F498-4C10-90CD-A9B90425425B}" type="datetimeFigureOut">
              <a:rPr lang="he-IL" smtClean="0"/>
              <a:t>כ"ה/תשרי/תש"פ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0488" y="9409113"/>
            <a:ext cx="298291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09113"/>
            <a:ext cx="298291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BB48FF-CE14-4336-A5AE-F7138ED4D3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354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0593" y="0"/>
            <a:ext cx="2982807" cy="497020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4" y="0"/>
            <a:ext cx="2982807" cy="497020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l">
              <a:defRPr sz="1300"/>
            </a:lvl1pPr>
          </a:lstStyle>
          <a:p>
            <a:fld id="{38FECFD6-A180-4F09-92FA-97D5B1116672}" type="datetimeFigureOut">
              <a:rPr lang="he-IL" smtClean="0"/>
              <a:t>כ"ה/תשרי/תש"פ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340" y="4767262"/>
            <a:ext cx="5506720" cy="3900488"/>
          </a:xfrm>
          <a:prstGeom prst="rect">
            <a:avLst/>
          </a:prstGeom>
        </p:spPr>
        <p:txBody>
          <a:bodyPr vert="horz" lIns="95939" tIns="47969" rIns="95939" bIns="47969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0593" y="9408981"/>
            <a:ext cx="2982807" cy="497019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4" y="9408981"/>
            <a:ext cx="2982807" cy="497019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l">
              <a:defRPr sz="1300"/>
            </a:lvl1pPr>
          </a:lstStyle>
          <a:p>
            <a:fld id="{C955C56F-879A-4A50-928C-D6DFEBDF21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40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5C56F-879A-4A50-928C-D6DFEBDF213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4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pic>
        <p:nvPicPr>
          <p:cNvPr id="5" name="Picture 13" descr="IDF copy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699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27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14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18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350838"/>
            <a:ext cx="8229600" cy="57308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06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לוגו תוה&quot;ד ואמ&quot;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360363"/>
          </a:xfrm>
          <a:prstGeom prst="rect">
            <a:avLst/>
          </a:prstGeom>
          <a:solidFill>
            <a:srgbClr val="0E77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sz="1600">
              <a:solidFill>
                <a:prstClr val="black"/>
              </a:solidFill>
              <a:cs typeface="Guttman Hatzvi" pitchFamily="2" charset="-79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3688" y="6469063"/>
            <a:ext cx="1001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-</a:t>
            </a:r>
            <a:fld id="{706FD29D-05A2-4E56-945F-F9CDCED79406}" type="slidenum">
              <a:rPr lang="he-IL" sz="1600" b="1">
                <a:solidFill>
                  <a:prstClr val="white"/>
                </a:solidFill>
                <a:cs typeface="Guttman Hatzvi" pitchFamily="2" charset="-79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-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1450" y="6469063"/>
            <a:ext cx="885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שמור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46738" y="6424613"/>
            <a:ext cx="3370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השתלמות המטה המבצעי מחזור </a:t>
            </a:r>
            <a:r>
              <a:rPr lang="he-IL" sz="1600" b="1" dirty="0" smtClean="0">
                <a:solidFill>
                  <a:prstClr val="white"/>
                </a:solidFill>
                <a:cs typeface="Guttman Hatzvi" pitchFamily="2" charset="-79"/>
              </a:rPr>
              <a:t>ז'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1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SzPct val="119000"/>
              <a:buFont typeface="Guttman Hatzvi" pitchFamily="2" charset="-79"/>
              <a:buChar char="■"/>
              <a:defRPr sz="2000" b="1">
                <a:latin typeface="Guttman Hatzvi" pitchFamily="2" charset="-79"/>
                <a:cs typeface="Guttman Hatzvi" pitchFamily="2" charset="-79"/>
              </a:defRPr>
            </a:lvl1pPr>
            <a:lvl2pPr>
              <a:buSzPct val="75000"/>
              <a:buFont typeface="Wingdings 3" pitchFamily="18" charset="2"/>
              <a:buChar char=""/>
              <a:defRPr sz="2000" b="1">
                <a:latin typeface="Guttman Hatzvi" pitchFamily="2" charset="-79"/>
                <a:cs typeface="Guttman Hatzvi" pitchFamily="2" charset="-79"/>
              </a:defRPr>
            </a:lvl2pPr>
            <a:lvl3pPr>
              <a:defRPr sz="2000" b="1">
                <a:latin typeface="Guttman Hatzvi" pitchFamily="2" charset="-79"/>
                <a:cs typeface="Guttman Hatzvi" pitchFamily="2" charset="-79"/>
              </a:defRPr>
            </a:lvl3pPr>
            <a:lvl4pPr>
              <a:defRPr sz="2000" b="1">
                <a:latin typeface="Guttman Hatzvi" pitchFamily="2" charset="-79"/>
                <a:cs typeface="Guttman Hatzvi" pitchFamily="2" charset="-79"/>
              </a:defRPr>
            </a:lvl4pPr>
            <a:lvl5pPr>
              <a:defRPr sz="2000" b="1"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502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pic>
        <p:nvPicPr>
          <p:cNvPr id="5" name="Picture 13" descr="IDF copy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699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7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  <a:lvl2pPr>
              <a:defRPr>
                <a:latin typeface="Guttman Hatzvi" pitchFamily="2" charset="-79"/>
                <a:cs typeface="Guttman Hatzvi" pitchFamily="2" charset="-79"/>
              </a:defRPr>
            </a:lvl2pPr>
            <a:lvl3pPr>
              <a:defRPr>
                <a:latin typeface="Guttman Hatzvi" pitchFamily="2" charset="-79"/>
                <a:cs typeface="Guttman Hatzvi" pitchFamily="2" charset="-79"/>
              </a:defRPr>
            </a:lvl3pPr>
            <a:lvl4pPr>
              <a:defRPr>
                <a:latin typeface="Guttman Hatzvi" pitchFamily="2" charset="-79"/>
                <a:cs typeface="Guttman Hatzvi" pitchFamily="2" charset="-79"/>
              </a:defRPr>
            </a:lvl4pPr>
            <a:lvl5pPr>
              <a:defRPr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874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0625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18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91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  <a:lvl2pPr>
              <a:defRPr>
                <a:latin typeface="Guttman Hatzvi" pitchFamily="2" charset="-79"/>
                <a:cs typeface="Guttman Hatzvi" pitchFamily="2" charset="-79"/>
              </a:defRPr>
            </a:lvl2pPr>
            <a:lvl3pPr>
              <a:defRPr>
                <a:latin typeface="Guttman Hatzvi" pitchFamily="2" charset="-79"/>
                <a:cs typeface="Guttman Hatzvi" pitchFamily="2" charset="-79"/>
              </a:defRPr>
            </a:lvl3pPr>
            <a:lvl4pPr>
              <a:defRPr>
                <a:latin typeface="Guttman Hatzvi" pitchFamily="2" charset="-79"/>
                <a:cs typeface="Guttman Hatzvi" pitchFamily="2" charset="-79"/>
              </a:defRPr>
            </a:lvl4pPr>
            <a:lvl5pPr>
              <a:defRPr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648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73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0541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1569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36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4197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350838"/>
            <a:ext cx="8229600" cy="57308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607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לוגו תוה&quot;ד ואמ&quot;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360363"/>
          </a:xfrm>
          <a:prstGeom prst="rect">
            <a:avLst/>
          </a:prstGeom>
          <a:solidFill>
            <a:srgbClr val="0E77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sz="1600">
              <a:solidFill>
                <a:prstClr val="black"/>
              </a:solidFill>
              <a:cs typeface="Guttman Hatzvi" pitchFamily="2" charset="-79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3688" y="6469063"/>
            <a:ext cx="1001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-</a:t>
            </a:r>
            <a:fld id="{706FD29D-05A2-4E56-945F-F9CDCED79406}" type="slidenum">
              <a:rPr lang="he-IL" sz="1600" b="1">
                <a:solidFill>
                  <a:prstClr val="white"/>
                </a:solidFill>
                <a:cs typeface="Guttman Hatzvi" pitchFamily="2" charset="-79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-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1450" y="6469063"/>
            <a:ext cx="885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שמור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46738" y="6424613"/>
            <a:ext cx="3370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600" b="1" dirty="0">
                <a:solidFill>
                  <a:prstClr val="white"/>
                </a:solidFill>
                <a:cs typeface="Guttman Hatzvi" pitchFamily="2" charset="-79"/>
              </a:rPr>
              <a:t>השתלמות המטה המבצעי מחזור </a:t>
            </a:r>
            <a:r>
              <a:rPr lang="he-IL" sz="1600" b="1" dirty="0" smtClean="0">
                <a:solidFill>
                  <a:prstClr val="white"/>
                </a:solidFill>
                <a:cs typeface="Guttman Hatzvi" pitchFamily="2" charset="-79"/>
              </a:rPr>
              <a:t>ז'</a:t>
            </a:r>
            <a:endParaRPr lang="en-US" sz="1600" b="1" dirty="0">
              <a:solidFill>
                <a:prstClr val="white"/>
              </a:solidFill>
              <a:cs typeface="Guttman Hatzvi" pitchFamily="2" charset="-79"/>
            </a:endParaRP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1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SzPct val="119000"/>
              <a:buFont typeface="Guttman Hatzvi" pitchFamily="2" charset="-79"/>
              <a:buChar char="■"/>
              <a:defRPr sz="2000" b="1">
                <a:latin typeface="Guttman Hatzvi" pitchFamily="2" charset="-79"/>
                <a:cs typeface="Guttman Hatzvi" pitchFamily="2" charset="-79"/>
              </a:defRPr>
            </a:lvl1pPr>
            <a:lvl2pPr>
              <a:buSzPct val="75000"/>
              <a:buFont typeface="Wingdings 3" pitchFamily="18" charset="2"/>
              <a:buChar char=""/>
              <a:defRPr sz="2000" b="1">
                <a:latin typeface="Guttman Hatzvi" pitchFamily="2" charset="-79"/>
                <a:cs typeface="Guttman Hatzvi" pitchFamily="2" charset="-79"/>
              </a:defRPr>
            </a:lvl2pPr>
            <a:lvl3pPr>
              <a:defRPr sz="2000" b="1">
                <a:latin typeface="Guttman Hatzvi" pitchFamily="2" charset="-79"/>
                <a:cs typeface="Guttman Hatzvi" pitchFamily="2" charset="-79"/>
              </a:defRPr>
            </a:lvl3pPr>
            <a:lvl4pPr>
              <a:defRPr sz="2000" b="1">
                <a:latin typeface="Guttman Hatzvi" pitchFamily="2" charset="-79"/>
                <a:cs typeface="Guttman Hatzvi" pitchFamily="2" charset="-79"/>
              </a:defRPr>
            </a:lvl4pPr>
            <a:lvl5pPr>
              <a:defRPr sz="2000" b="1"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040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6581804" y="63093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השתלמות המטה המבצעי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>
          <a:xfrm>
            <a:off x="457200" y="6309320"/>
            <a:ext cx="1543032" cy="365125"/>
          </a:xfrm>
          <a:prstGeom prst="rect">
            <a:avLst/>
          </a:prstGeom>
        </p:spPr>
        <p:txBody>
          <a:bodyPr/>
          <a:lstStyle/>
          <a:p>
            <a:fld id="{61B79E4F-BCEC-4F25-A71D-DAF966334D57}" type="slidenum">
              <a:rPr lang="he-IL" smtClean="0">
                <a:solidFill>
                  <a:srgbClr val="000000"/>
                </a:solidFill>
              </a:rPr>
              <a:pPr/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>
          <a:xfrm>
            <a:off x="3695704" y="6309320"/>
            <a:ext cx="216218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שמור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05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6581804" y="63093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השתלמות המטה המבצעי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>
          <a:xfrm>
            <a:off x="457200" y="6309320"/>
            <a:ext cx="1543032" cy="365125"/>
          </a:xfrm>
          <a:prstGeom prst="rect">
            <a:avLst/>
          </a:prstGeom>
        </p:spPr>
        <p:txBody>
          <a:bodyPr/>
          <a:lstStyle/>
          <a:p>
            <a:fld id="{61B79E4F-BCEC-4F25-A71D-DAF966334D57}" type="slidenum">
              <a:rPr lang="he-IL" smtClean="0">
                <a:solidFill>
                  <a:srgbClr val="000000"/>
                </a:solidFill>
              </a:rPr>
              <a:pPr/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>
          <a:xfrm>
            <a:off x="3695704" y="6309320"/>
            <a:ext cx="216218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שמור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579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6581804" y="63093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>
          <a:xfrm>
            <a:off x="457200" y="6309322"/>
            <a:ext cx="1543032" cy="365125"/>
          </a:xfrm>
          <a:prstGeom prst="rect">
            <a:avLst/>
          </a:prstGeom>
        </p:spPr>
        <p:txBody>
          <a:bodyPr/>
          <a:lstStyle/>
          <a:p>
            <a:fld id="{61B79E4F-BCEC-4F25-A71D-DAF966334D57}" type="slidenum">
              <a:rPr lang="he-IL" smtClean="0">
                <a:solidFill>
                  <a:srgbClr val="000000"/>
                </a:solidFill>
              </a:rPr>
              <a:pPr/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>
          <a:xfrm>
            <a:off x="3695704" y="6309322"/>
            <a:ext cx="216218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64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54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41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67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24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35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00412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1092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2153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2776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3603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144519" y="6370638"/>
            <a:ext cx="3963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he-IL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dirty="0" smtClean="0"/>
              <a:t>Unclassified - FOUO</a:t>
            </a:r>
            <a:endParaRPr lang="en-US" dirty="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243444" y="6408649"/>
            <a:ext cx="64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B2FF98B7-F99B-4CD1-A2D6-BDFE380EE43E}" type="slidenum">
              <a:rPr lang="he-IL" sz="1600" b="1">
                <a:solidFill>
                  <a:srgbClr val="FFFFFF"/>
                </a:solidFill>
                <a:latin typeface="Guttman Hatzvi" pitchFamily="2" charset="-79"/>
                <a:cs typeface="Guttman Hatzvi" pitchFamily="2" charset="-79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rgbClr val="FFFFFF"/>
              </a:solidFill>
              <a:latin typeface="Arial"/>
              <a:cs typeface="Guttman Hatzvi" pitchFamily="2" charset="-79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363" y="6370638"/>
            <a:ext cx="2233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Dado Center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" y="35915"/>
            <a:ext cx="118762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uttman Hatzvi" pitchFamily="2" charset="-79"/>
          <a:ea typeface="+mj-ea"/>
          <a:cs typeface="Guttman Hatzvi" pitchFamily="2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uttman Hatzvi" pitchFamily="2" charset="-79"/>
          <a:ea typeface="+mn-ea"/>
          <a:cs typeface="Guttman Hatzvi" pitchFamily="2" charset="-79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Guttman Hatzvi" pitchFamily="2" charset="-79"/>
          <a:cs typeface="Guttman Hatzvi" pitchFamily="2" charset="-79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Guttman Hatzvi" pitchFamily="2" charset="-79"/>
          <a:cs typeface="Guttman Hatzvi" pitchFamily="2" charset="-79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2153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2776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3603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144519" y="6370638"/>
            <a:ext cx="3963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he-IL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 smtClean="0"/>
              <a:t>Joint Secret</a:t>
            </a:r>
            <a:endParaRPr lang="en-US" dirty="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243444" y="6408649"/>
            <a:ext cx="64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B2FF98B7-F99B-4CD1-A2D6-BDFE380EE43E}" type="slidenum">
              <a:rPr lang="he-IL" sz="1600" b="1">
                <a:solidFill>
                  <a:srgbClr val="FFFFFF"/>
                </a:solidFill>
                <a:latin typeface="Guttman Hatzvi" pitchFamily="2" charset="-79"/>
                <a:cs typeface="Guttman Hatzvi" pitchFamily="2" charset="-79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rgbClr val="FFFFFF"/>
              </a:solidFill>
              <a:latin typeface="Arial"/>
              <a:cs typeface="Guttman Hatzvi" pitchFamily="2" charset="-79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363" y="6370638"/>
            <a:ext cx="2233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Dado Center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" y="35915"/>
            <a:ext cx="118762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uttman Hatzvi" pitchFamily="2" charset="-79"/>
          <a:ea typeface="+mj-ea"/>
          <a:cs typeface="Guttman Hatzvi" pitchFamily="2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uttman Hatzvi" pitchFamily="2" charset="-79"/>
          <a:ea typeface="+mn-ea"/>
          <a:cs typeface="Guttman Hatzvi" pitchFamily="2" charset="-79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Guttman Hatzvi" pitchFamily="2" charset="-79"/>
          <a:cs typeface="Guttman Hatzvi" pitchFamily="2" charset="-79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Guttman Hatzvi" pitchFamily="2" charset="-79"/>
          <a:cs typeface="Guttman Hatzvi" pitchFamily="2" charset="-79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7.jpeg"/><Relationship Id="rId18" Type="http://schemas.openxmlformats.org/officeDocument/2006/relationships/image" Target="../media/image32.emf"/><Relationship Id="rId3" Type="http://schemas.openxmlformats.org/officeDocument/2006/relationships/image" Target="../media/image20.gif"/><Relationship Id="rId21" Type="http://schemas.openxmlformats.org/officeDocument/2006/relationships/image" Target="../media/image35.emf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17" Type="http://schemas.openxmlformats.org/officeDocument/2006/relationships/image" Target="../media/image31.emf"/><Relationship Id="rId2" Type="http://schemas.openxmlformats.org/officeDocument/2006/relationships/slide" Target="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jpeg"/><Relationship Id="rId24" Type="http://schemas.openxmlformats.org/officeDocument/2006/relationships/slide" Target="slide4.xml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23" Type="http://schemas.openxmlformats.org/officeDocument/2006/relationships/image" Target="../media/image37.emf"/><Relationship Id="rId10" Type="http://schemas.openxmlformats.org/officeDocument/2006/relationships/image" Target="../media/image24.png"/><Relationship Id="rId19" Type="http://schemas.openxmlformats.org/officeDocument/2006/relationships/image" Target="../media/image33.emf"/><Relationship Id="rId4" Type="http://schemas.openxmlformats.org/officeDocument/2006/relationships/slide" Target="slide14.xml"/><Relationship Id="rId9" Type="http://schemas.openxmlformats.org/officeDocument/2006/relationships/image" Target="../media/image23.png"/><Relationship Id="rId14" Type="http://schemas.openxmlformats.org/officeDocument/2006/relationships/image" Target="../media/image28.emf"/><Relationship Id="rId22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264" y="1545823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72" y="1545823"/>
            <a:ext cx="2365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203" y="3573016"/>
            <a:ext cx="4012598" cy="2675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292" y="1196752"/>
            <a:ext cx="3087458" cy="308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8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מלבן 48"/>
          <p:cNvSpPr/>
          <p:nvPr/>
        </p:nvSpPr>
        <p:spPr>
          <a:xfrm>
            <a:off x="1122314" y="4646418"/>
            <a:ext cx="5951226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Coming Soon: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e-IL" b="1" dirty="0">
              <a:solidFill>
                <a:srgbClr val="000000"/>
              </a:solidFill>
            </a:endParaRPr>
          </a:p>
        </p:txBody>
      </p:sp>
      <p:pic>
        <p:nvPicPr>
          <p:cNvPr id="8206" name="Picture 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32" y="3321113"/>
            <a:ext cx="779859" cy="11310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29" y="3321113"/>
            <a:ext cx="842091" cy="11215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6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60" y="3321113"/>
            <a:ext cx="825103" cy="1092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6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84" y="3321113"/>
            <a:ext cx="819150" cy="1114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67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89" y="3321113"/>
            <a:ext cx="816769" cy="11215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68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94" y="3297729"/>
            <a:ext cx="816769" cy="11120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69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6" y="3321113"/>
            <a:ext cx="784622" cy="11084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אליפסה 2"/>
          <p:cNvSpPr/>
          <p:nvPr/>
        </p:nvSpPr>
        <p:spPr>
          <a:xfrm>
            <a:off x="8371622" y="1236652"/>
            <a:ext cx="363140" cy="372666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</a:t>
            </a:r>
          </a:p>
        </p:txBody>
      </p:sp>
      <p:sp>
        <p:nvSpPr>
          <p:cNvPr id="40" name="מלבן 39"/>
          <p:cNvSpPr/>
          <p:nvPr/>
        </p:nvSpPr>
        <p:spPr>
          <a:xfrm>
            <a:off x="8378172" y="3607118"/>
            <a:ext cx="363140" cy="37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600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9</a:t>
            </a:r>
          </a:p>
        </p:txBody>
      </p:sp>
      <p:sp>
        <p:nvSpPr>
          <p:cNvPr id="41" name="אליפסה 40"/>
          <p:cNvSpPr/>
          <p:nvPr/>
        </p:nvSpPr>
        <p:spPr>
          <a:xfrm>
            <a:off x="7351256" y="1236652"/>
            <a:ext cx="361950" cy="372666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</a:t>
            </a:r>
          </a:p>
        </p:txBody>
      </p:sp>
      <p:sp>
        <p:nvSpPr>
          <p:cNvPr id="50" name="אליפסה 49"/>
          <p:cNvSpPr/>
          <p:nvPr/>
        </p:nvSpPr>
        <p:spPr>
          <a:xfrm>
            <a:off x="6164203" y="1236652"/>
            <a:ext cx="361950" cy="372666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</a:t>
            </a:r>
          </a:p>
        </p:txBody>
      </p:sp>
      <p:sp>
        <p:nvSpPr>
          <p:cNvPr id="51" name="אליפסה 50"/>
          <p:cNvSpPr/>
          <p:nvPr/>
        </p:nvSpPr>
        <p:spPr>
          <a:xfrm>
            <a:off x="6329625" y="3025246"/>
            <a:ext cx="654100" cy="371475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1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11-12</a:t>
            </a:r>
          </a:p>
        </p:txBody>
      </p:sp>
      <p:sp>
        <p:nvSpPr>
          <p:cNvPr id="52" name="אליפסה 51"/>
          <p:cNvSpPr/>
          <p:nvPr/>
        </p:nvSpPr>
        <p:spPr>
          <a:xfrm>
            <a:off x="5061684" y="1236652"/>
            <a:ext cx="361950" cy="372666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</a:t>
            </a:r>
          </a:p>
        </p:txBody>
      </p:sp>
      <p:sp>
        <p:nvSpPr>
          <p:cNvPr id="53" name="מלבן 52"/>
          <p:cNvSpPr/>
          <p:nvPr/>
        </p:nvSpPr>
        <p:spPr>
          <a:xfrm>
            <a:off x="5443281" y="3607118"/>
            <a:ext cx="361950" cy="37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600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13</a:t>
            </a:r>
          </a:p>
        </p:txBody>
      </p:sp>
      <p:sp>
        <p:nvSpPr>
          <p:cNvPr id="54" name="אליפסה 53"/>
          <p:cNvSpPr/>
          <p:nvPr/>
        </p:nvSpPr>
        <p:spPr>
          <a:xfrm>
            <a:off x="3905587" y="1236652"/>
            <a:ext cx="361950" cy="372666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5</a:t>
            </a:r>
          </a:p>
        </p:txBody>
      </p:sp>
      <p:sp>
        <p:nvSpPr>
          <p:cNvPr id="56" name="אליפסה 55"/>
          <p:cNvSpPr/>
          <p:nvPr/>
        </p:nvSpPr>
        <p:spPr>
          <a:xfrm>
            <a:off x="2792353" y="1236652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</a:t>
            </a:r>
          </a:p>
        </p:txBody>
      </p:sp>
      <p:sp>
        <p:nvSpPr>
          <p:cNvPr id="57" name="אליפסה 56"/>
          <p:cNvSpPr/>
          <p:nvPr/>
        </p:nvSpPr>
        <p:spPr>
          <a:xfrm>
            <a:off x="3446603" y="3035564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15</a:t>
            </a:r>
          </a:p>
        </p:txBody>
      </p:sp>
      <p:sp>
        <p:nvSpPr>
          <p:cNvPr id="62" name="אליפסה 61"/>
          <p:cNvSpPr/>
          <p:nvPr/>
        </p:nvSpPr>
        <p:spPr>
          <a:xfrm>
            <a:off x="1624350" y="1236652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7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1468956" y="3035564"/>
            <a:ext cx="363141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18</a:t>
            </a:r>
          </a:p>
        </p:txBody>
      </p:sp>
      <p:sp>
        <p:nvSpPr>
          <p:cNvPr id="64" name="אליפסה 63"/>
          <p:cNvSpPr/>
          <p:nvPr/>
        </p:nvSpPr>
        <p:spPr>
          <a:xfrm>
            <a:off x="494447" y="1236652"/>
            <a:ext cx="36314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8</a:t>
            </a:r>
          </a:p>
        </p:txBody>
      </p:sp>
      <p:sp>
        <p:nvSpPr>
          <p:cNvPr id="65" name="אליפסה 64"/>
          <p:cNvSpPr/>
          <p:nvPr/>
        </p:nvSpPr>
        <p:spPr>
          <a:xfrm>
            <a:off x="500997" y="3035564"/>
            <a:ext cx="36314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19</a:t>
            </a:r>
          </a:p>
        </p:txBody>
      </p:sp>
      <p:sp>
        <p:nvSpPr>
          <p:cNvPr id="67" name="אליפסה 66"/>
          <p:cNvSpPr/>
          <p:nvPr/>
        </p:nvSpPr>
        <p:spPr>
          <a:xfrm>
            <a:off x="2349585" y="3035564"/>
            <a:ext cx="711832" cy="371475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1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16-17</a:t>
            </a:r>
          </a:p>
        </p:txBody>
      </p:sp>
      <p:pic>
        <p:nvPicPr>
          <p:cNvPr id="66" name="תמונה 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57" y="4971421"/>
            <a:ext cx="822125" cy="1146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0" name="אליפסה 69"/>
          <p:cNvSpPr/>
          <p:nvPr/>
        </p:nvSpPr>
        <p:spPr>
          <a:xfrm>
            <a:off x="8182003" y="4671732"/>
            <a:ext cx="792709" cy="296581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/>
            <a:r>
              <a:rPr lang="he-IL" sz="11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20-21</a:t>
            </a:r>
          </a:p>
        </p:txBody>
      </p:sp>
      <p:sp>
        <p:nvSpPr>
          <p:cNvPr id="71" name="אליפסה 70"/>
          <p:cNvSpPr/>
          <p:nvPr/>
        </p:nvSpPr>
        <p:spPr>
          <a:xfrm>
            <a:off x="4427753" y="3035564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14</a:t>
            </a:r>
            <a:endParaRPr lang="he-IL" sz="1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72" name="אליפסה 71"/>
          <p:cNvSpPr/>
          <p:nvPr/>
        </p:nvSpPr>
        <p:spPr>
          <a:xfrm>
            <a:off x="5455002" y="3035564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13</a:t>
            </a:r>
            <a:endParaRPr lang="he-IL" sz="1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73" name="אליפסה 72"/>
          <p:cNvSpPr/>
          <p:nvPr/>
        </p:nvSpPr>
        <p:spPr>
          <a:xfrm>
            <a:off x="7416148" y="3035564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10</a:t>
            </a:r>
            <a:endParaRPr lang="he-IL" sz="1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74" name="אליפסה 73"/>
          <p:cNvSpPr/>
          <p:nvPr/>
        </p:nvSpPr>
        <p:spPr>
          <a:xfrm>
            <a:off x="8427700" y="3035564"/>
            <a:ext cx="361950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9</a:t>
            </a:r>
            <a:endParaRPr lang="he-IL" sz="1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6" name="Picture 69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11" y="4968313"/>
            <a:ext cx="784622" cy="11084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7" name="אליפסה 76"/>
          <p:cNvSpPr/>
          <p:nvPr/>
        </p:nvSpPr>
        <p:spPr>
          <a:xfrm>
            <a:off x="7188770" y="4671732"/>
            <a:ext cx="689832" cy="319088"/>
          </a:xfrm>
          <a:prstGeom prst="ellipse">
            <a:avLst/>
          </a:prstGeom>
          <a:solidFill>
            <a:srgbClr val="002060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0" eaLnBrk="0" hangingPunct="0">
              <a:defRPr/>
            </a:pPr>
            <a:r>
              <a:rPr lang="he-IL" sz="11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22-23</a:t>
            </a:r>
            <a:endParaRPr lang="he-IL" sz="11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724128" y="4968313"/>
            <a:ext cx="1121966" cy="11050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Military Diplomacy</a:t>
            </a:r>
            <a:endParaRPr lang="he-IL" sz="1400" dirty="0">
              <a:latin typeface="Calibri" panose="020F0502020204030204" pitchFamily="34" charset="0"/>
              <a:cs typeface="Guttman Hatzvi" panose="02010401010101010101" pitchFamily="2" charset="-79"/>
            </a:endParaRPr>
          </a:p>
        </p:txBody>
      </p:sp>
      <p:sp>
        <p:nvSpPr>
          <p:cNvPr id="78" name="מלבן 77"/>
          <p:cNvSpPr/>
          <p:nvPr/>
        </p:nvSpPr>
        <p:spPr>
          <a:xfrm>
            <a:off x="4297574" y="4968313"/>
            <a:ext cx="1121966" cy="11050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Manpower</a:t>
            </a:r>
            <a:endParaRPr lang="he-IL" sz="1400" dirty="0">
              <a:latin typeface="Calibri" panose="020F0502020204030204" pitchFamily="34" charset="0"/>
              <a:cs typeface="Guttman Hatzvi" panose="02010401010101010101" pitchFamily="2" charset="-79"/>
            </a:endParaRPr>
          </a:p>
        </p:txBody>
      </p:sp>
      <p:sp>
        <p:nvSpPr>
          <p:cNvPr id="79" name="מלבן 78"/>
          <p:cNvSpPr/>
          <p:nvPr/>
        </p:nvSpPr>
        <p:spPr>
          <a:xfrm>
            <a:off x="2925562" y="4968313"/>
            <a:ext cx="1121966" cy="11050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 Warfare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 B</a:t>
            </a:r>
            <a:endParaRPr lang="he-IL" sz="1400" dirty="0">
              <a:latin typeface="Calibri" panose="020F0502020204030204" pitchFamily="34" charset="0"/>
              <a:cs typeface="Guttman Hatzvi" panose="02010401010101010101" pitchFamily="2" charset="-79"/>
            </a:endParaRPr>
          </a:p>
        </p:txBody>
      </p:sp>
      <p:sp>
        <p:nvSpPr>
          <p:cNvPr id="80" name="מלבן 79"/>
          <p:cNvSpPr/>
          <p:nvPr/>
        </p:nvSpPr>
        <p:spPr>
          <a:xfrm>
            <a:off x="1544619" y="4968313"/>
            <a:ext cx="1121966" cy="11050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Superiority</a:t>
            </a:r>
            <a:endParaRPr lang="he-IL" sz="1400" dirty="0">
              <a:latin typeface="Calibri" panose="020F0502020204030204" pitchFamily="34" charset="0"/>
              <a:cs typeface="Guttman Hatzvi" panose="02010401010101010101" pitchFamily="2" charset="-79"/>
            </a:endParaRPr>
          </a:p>
        </p:txBody>
      </p:sp>
      <p:pic>
        <p:nvPicPr>
          <p:cNvPr id="58" name="תמונה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1272" y="1598227"/>
            <a:ext cx="853710" cy="10923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9" name="תמונה 5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3469" y="1572186"/>
            <a:ext cx="854583" cy="10536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0" name="תמונה 59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330" y="1587206"/>
            <a:ext cx="875676" cy="11044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" name="תמונה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2893" y="1574486"/>
            <a:ext cx="843689" cy="1088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8" name="תמונה 6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0032" y="1590661"/>
            <a:ext cx="847960" cy="1088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9" name="תמונה 6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7883" y="1587402"/>
            <a:ext cx="870005" cy="1095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תמונה 7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30969" y="1603678"/>
            <a:ext cx="868363" cy="1095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תמונה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271" y="1572186"/>
            <a:ext cx="858588" cy="1062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תמונה 8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46257" y="3332360"/>
            <a:ext cx="859861" cy="11198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5" name="תמונה 8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29073" y="3359909"/>
            <a:ext cx="855205" cy="1114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0" name="מלבן מעוגל 89"/>
          <p:cNvSpPr/>
          <p:nvPr/>
        </p:nvSpPr>
        <p:spPr>
          <a:xfrm>
            <a:off x="179512" y="267833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 Center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for Operational Art</a:t>
            </a:r>
            <a:endParaRPr lang="he-I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אליפסה 90"/>
          <p:cNvSpPr/>
          <p:nvPr/>
        </p:nvSpPr>
        <p:spPr>
          <a:xfrm>
            <a:off x="8552510" y="385180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92" name="לחצן פעולה: חזרה 91">
            <a:hlinkClick r:id="rId24" action="ppaction://hlinksldjump" highlightClick="1"/>
          </p:cNvPr>
          <p:cNvSpPr/>
          <p:nvPr/>
        </p:nvSpPr>
        <p:spPr>
          <a:xfrm>
            <a:off x="26039" y="5805264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8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79" y="3140968"/>
            <a:ext cx="3538030" cy="261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471063" y="2636912"/>
            <a:ext cx="2097928" cy="29684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מלבן מעוגל 11"/>
          <p:cNvSpPr/>
          <p:nvPr/>
        </p:nvSpPr>
        <p:spPr>
          <a:xfrm>
            <a:off x="182906" y="183021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Senior-level Design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555904" y="294019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5</a:t>
            </a:r>
            <a:endParaRPr lang="he-I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2276337" y="1795130"/>
            <a:ext cx="2885233" cy="2160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מלבן מעוגל 13"/>
          <p:cNvSpPr/>
          <p:nvPr/>
        </p:nvSpPr>
        <p:spPr>
          <a:xfrm>
            <a:off x="3562189" y="1552491"/>
            <a:ext cx="2884780" cy="5425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Colonel/GS Courses</a:t>
            </a:r>
            <a:endParaRPr lang="he-IL" sz="2400" b="1" dirty="0"/>
          </a:p>
        </p:txBody>
      </p:sp>
      <p:sp>
        <p:nvSpPr>
          <p:cNvPr id="11" name="מלבן מעוגל 10"/>
          <p:cNvSpPr/>
          <p:nvPr/>
        </p:nvSpPr>
        <p:spPr>
          <a:xfrm>
            <a:off x="2375036" y="5303409"/>
            <a:ext cx="2884780" cy="5425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Studies in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Theory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738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4294967295"/>
          </p:nvPr>
        </p:nvSpPr>
        <p:spPr>
          <a:xfrm>
            <a:off x="143508" y="2786058"/>
            <a:ext cx="8856984" cy="3214710"/>
          </a:xfrm>
          <a:prstGeom prst="rect">
            <a:avLst/>
          </a:prstGeom>
        </p:spPr>
        <p:txBody>
          <a:bodyPr/>
          <a:lstStyle/>
          <a:p>
            <a:pPr lvl="0" algn="just" rtl="0">
              <a:lnSpc>
                <a:spcPct val="150000"/>
              </a:lnSpc>
              <a:buNone/>
            </a:pP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Required Achievements:</a:t>
            </a:r>
          </a:p>
          <a:p>
            <a:pPr algn="just" rtl="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officer will be familiar with the characteristics of functioning in the IDF’s Strategic-Operational environment</a:t>
            </a:r>
          </a:p>
          <a:p>
            <a:pPr algn="just" rtl="0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officer will be familiar with the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characteristics of operational learning and the practice of its implementation, and will be tested in it.</a:t>
            </a:r>
          </a:p>
          <a:p>
            <a:pPr algn="just" rtl="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officer will have the ability to lead systemic knowledge development processes, and to participate in them.  </a:t>
            </a:r>
          </a:p>
          <a:p>
            <a:pPr algn="just" rtl="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officer will take part in the design of an operational system.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51520" y="1196752"/>
            <a:ext cx="8358859" cy="119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</a:pPr>
            <a:r>
              <a:rPr lang="en-US" sz="28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IDF officers’ awareness, learning capability, and functioning in the strategic-operational environment</a:t>
            </a:r>
            <a:endParaRPr lang="he-IL" sz="28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Guttman Hatzvi" pitchFamily="2" charset="-79"/>
            </a:endParaRPr>
          </a:p>
        </p:txBody>
      </p:sp>
      <p:sp>
        <p:nvSpPr>
          <p:cNvPr id="7" name="כותרת 2"/>
          <p:cNvSpPr txBox="1">
            <a:spLocks/>
          </p:cNvSpPr>
          <p:nvPr/>
        </p:nvSpPr>
        <p:spPr>
          <a:xfrm>
            <a:off x="0" y="346076"/>
            <a:ext cx="9144000" cy="5825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/>
                </a:solidFill>
                <a:latin typeface="+mn-lt"/>
                <a:ea typeface="+mj-ea"/>
                <a:cs typeface="Guttman Hatzvi" pitchFamily="2" charset="-79"/>
              </a:rPr>
              <a:t>Goals of Design Course</a:t>
            </a:r>
            <a:endParaRPr lang="he-IL" sz="3200" b="1" dirty="0">
              <a:solidFill>
                <a:schemeClr val="accent2"/>
              </a:solidFill>
              <a:latin typeface="+mn-lt"/>
              <a:ea typeface="+mj-ea"/>
              <a:cs typeface="Guttman Hatzvi" pitchFamily="2" charset="-79"/>
            </a:endParaRPr>
          </a:p>
        </p:txBody>
      </p:sp>
      <p:sp>
        <p:nvSpPr>
          <p:cNvPr id="6" name="לחצן פעולה: חזרה 5">
            <a:hlinkClick r:id="rId2" action="ppaction://hlinksldjump" highlightClick="1"/>
          </p:cNvPr>
          <p:cNvSpPr/>
          <p:nvPr/>
        </p:nvSpPr>
        <p:spPr>
          <a:xfrm>
            <a:off x="134314" y="6109920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96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241745" y="3933056"/>
            <a:ext cx="2890095" cy="2220926"/>
            <a:chOff x="4500562" y="1357298"/>
            <a:chExt cx="4379688" cy="3111796"/>
          </a:xfrm>
        </p:grpSpPr>
        <p:pic>
          <p:nvPicPr>
            <p:cNvPr id="12" name="תמונה 11" descr="תמונה קבוצתית 23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388" y="1357298"/>
              <a:ext cx="2450862" cy="182036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1" name="תמונה 10" descr="DSC_0206 (2) (2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562" y="2438388"/>
              <a:ext cx="2593186" cy="203070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3390">
            <a:off x="518164" y="4159560"/>
            <a:ext cx="1300421" cy="956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97" y="3228178"/>
            <a:ext cx="1965550" cy="1483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198" y="4243568"/>
            <a:ext cx="2881419" cy="1920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9" descr="JCSnobckground cop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78" y="3026652"/>
            <a:ext cx="990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מלבן מעוגל 16"/>
          <p:cNvSpPr/>
          <p:nvPr/>
        </p:nvSpPr>
        <p:spPr>
          <a:xfrm>
            <a:off x="216285" y="267672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Processes with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Allied Militaries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8589283" y="388205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27" name="מלבן מעוגל 26"/>
          <p:cNvSpPr/>
          <p:nvPr/>
        </p:nvSpPr>
        <p:spPr>
          <a:xfrm>
            <a:off x="4063231" y="1297825"/>
            <a:ext cx="1440160" cy="15121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600" b="1" dirty="0"/>
              <a:t>J7 </a:t>
            </a:r>
            <a:r>
              <a:rPr lang="en-US" sz="1600" b="1" dirty="0" smtClean="0"/>
              <a:t>2017: Joint workshop on legitimacy </a:t>
            </a:r>
            <a:endParaRPr lang="he-IL" sz="1600" b="1" dirty="0"/>
          </a:p>
        </p:txBody>
      </p:sp>
      <p:sp>
        <p:nvSpPr>
          <p:cNvPr id="29" name="מלבן מעוגל 28"/>
          <p:cNvSpPr/>
          <p:nvPr/>
        </p:nvSpPr>
        <p:spPr>
          <a:xfrm>
            <a:off x="2127943" y="1297825"/>
            <a:ext cx="1596039" cy="15121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Dado website and translation of DCJ</a:t>
            </a:r>
            <a:endParaRPr lang="he-IL" b="1" dirty="0"/>
          </a:p>
        </p:txBody>
      </p:sp>
      <p:sp>
        <p:nvSpPr>
          <p:cNvPr id="30" name="מלבן מעוגל 29"/>
          <p:cNvSpPr/>
          <p:nvPr/>
        </p:nvSpPr>
        <p:spPr>
          <a:xfrm>
            <a:off x="320458" y="1269250"/>
            <a:ext cx="1596039" cy="15121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/>
              <a:t>Under examination:  Joint training of senior officers</a:t>
            </a:r>
            <a:endParaRPr lang="he-IL" sz="1600" b="1" dirty="0"/>
          </a:p>
        </p:txBody>
      </p:sp>
      <p:sp>
        <p:nvSpPr>
          <p:cNvPr id="31" name="מלבן מעוגל 30"/>
          <p:cNvSpPr/>
          <p:nvPr/>
        </p:nvSpPr>
        <p:spPr>
          <a:xfrm>
            <a:off x="5842086" y="1297825"/>
            <a:ext cx="1235999" cy="15121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 smtClean="0"/>
              <a:t>J7 2016</a:t>
            </a:r>
            <a:r>
              <a:rPr lang="en-US" sz="1400" b="1" dirty="0"/>
              <a:t>: </a:t>
            </a:r>
            <a:r>
              <a:rPr lang="en-US" sz="1400" b="1" dirty="0" smtClean="0"/>
              <a:t>Joint workshop on military innovation</a:t>
            </a:r>
            <a:endParaRPr lang="he-IL" sz="1400" b="1" dirty="0"/>
          </a:p>
        </p:txBody>
      </p:sp>
      <p:sp>
        <p:nvSpPr>
          <p:cNvPr id="32" name="מלבן מעוגל 31"/>
          <p:cNvSpPr/>
          <p:nvPr/>
        </p:nvSpPr>
        <p:spPr>
          <a:xfrm>
            <a:off x="7308305" y="1272831"/>
            <a:ext cx="1551978" cy="15121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/>
              <a:t>AWG 2017 </a:t>
            </a:r>
            <a:r>
              <a:rPr lang="en-US" sz="1600" b="1" dirty="0" smtClean="0"/>
              <a:t>:</a:t>
            </a:r>
            <a:endParaRPr lang="en-US" sz="1600" b="1" dirty="0" smtClean="0"/>
          </a:p>
          <a:p>
            <a:pPr algn="ctr" rtl="0"/>
            <a:r>
              <a:rPr lang="en-US" sz="1600" b="1" dirty="0" smtClean="0"/>
              <a:t>CDM, Russia, Urban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2609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31" y="418654"/>
            <a:ext cx="8215369" cy="778098"/>
          </a:xfrm>
        </p:spPr>
        <p:txBody>
          <a:bodyPr/>
          <a:lstStyle/>
          <a:p>
            <a:pPr algn="ctr"/>
            <a:r>
              <a:rPr lang="en-US" b="1" dirty="0" smtClean="0">
                <a:latin typeface="Frank Ruhl Libre" panose="00000500000000000000" pitchFamily="2" charset="-79"/>
                <a:cs typeface="Frank Ruhl Libre" panose="00000500000000000000" pitchFamily="2" charset="-79"/>
              </a:rPr>
              <a:t>Annual Joint Seminars – Dado Center/J7</a:t>
            </a:r>
            <a:endParaRPr lang="he-IL" b="1" dirty="0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The annual seminars focus on joint development of conceptual understandings around contemporary warfare challenges, combined arms warfare, and coalitions.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Frank Ruhl Libre" panose="00000500000000000000" pitchFamily="2" charset="-79"/>
                <a:cs typeface="Frank Ruhl Libre" panose="00000500000000000000" pitchFamily="2" charset="-79"/>
              </a:rPr>
              <a:t>Past </a:t>
            </a:r>
            <a:r>
              <a:rPr lang="en-US" sz="18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workshops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latin typeface="Frank Ruhl Libre" panose="00000500000000000000" pitchFamily="2" charset="-79"/>
                <a:cs typeface="Frank Ruhl Libre" panose="00000500000000000000" pitchFamily="2" charset="-79"/>
              </a:rPr>
              <a:t>2018 – </a:t>
            </a:r>
            <a:r>
              <a:rPr lang="en-US" sz="1400" dirty="0">
                <a:solidFill>
                  <a:srgbClr val="FF000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W</a:t>
            </a:r>
            <a:r>
              <a:rPr lang="en-US" sz="1400" dirty="0" smtClean="0">
                <a:solidFill>
                  <a:srgbClr val="FF000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ar </a:t>
            </a:r>
            <a:r>
              <a:rPr lang="en-US" sz="1400" dirty="0">
                <a:solidFill>
                  <a:srgbClr val="FF000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G</a:t>
            </a:r>
            <a:r>
              <a:rPr lang="en-US" sz="1400" dirty="0" smtClean="0">
                <a:solidFill>
                  <a:srgbClr val="FF000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ame 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latin typeface="Frank Ruhl Libre" panose="00000500000000000000" pitchFamily="2" charset="-79"/>
                <a:cs typeface="Frank Ruhl Libre" panose="00000500000000000000" pitchFamily="2" charset="-79"/>
              </a:rPr>
              <a:t>2017</a:t>
            </a: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: The Battle for Legitimacy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2016: Innovation for Contemporary Conflicts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2015: Coping long-term with violent non-state actors (VNSAs)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2014: Coping with rockets in the hands of VNSAs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2012: Deterring non-state adversaries and recovering from operational surprise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2010: Coping with hybrid adversaries + taking and maintaining the initiative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2009: Characteristics of the response to hybrid threats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2008: The nature of the threat- hybrid warfare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2007: Coping with non-conventional adversaries</a:t>
            </a:r>
            <a:endParaRPr lang="he-IL" sz="1400" dirty="0"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endParaRPr lang="he-IL" sz="3200" dirty="0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4" name="סוגר מסולסל ימני 3"/>
          <p:cNvSpPr/>
          <p:nvPr/>
        </p:nvSpPr>
        <p:spPr>
          <a:xfrm>
            <a:off x="7524328" y="4869159"/>
            <a:ext cx="431551" cy="1296145"/>
          </a:xfrm>
          <a:prstGeom prst="rightBrace">
            <a:avLst>
              <a:gd name="adj1" fmla="val 1537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600">
              <a:solidFill>
                <a:srgbClr val="000000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028384" y="5140451"/>
            <a:ext cx="892939" cy="537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  <a:cs typeface="Guttman Hatzvi" pitchFamily="2" charset="-79"/>
              </a:rPr>
              <a:t>JFCOM</a:t>
            </a:r>
            <a:endParaRPr lang="he-IL" sz="1400" b="1" dirty="0">
              <a:solidFill>
                <a:srgbClr val="000000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8" name="לחצן פעולה: חזרה 7">
            <a:hlinkClick r:id="rId2" action="ppaction://hlinksldjump" highlightClick="1"/>
          </p:cNvPr>
          <p:cNvSpPr/>
          <p:nvPr/>
        </p:nvSpPr>
        <p:spPr>
          <a:xfrm>
            <a:off x="26039" y="5805264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4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251520" y="620688"/>
            <a:ext cx="8643998" cy="4896544"/>
          </a:xfrm>
          <a:prstGeom prst="roundRect">
            <a:avLst>
              <a:gd name="adj" fmla="val 2015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dirty="0" smtClean="0">
                <a:solidFill>
                  <a:schemeClr val="accent2"/>
                </a:solidFill>
                <a:ea typeface="+mj-ea"/>
                <a:cs typeface="Guttman Hatzvi" pitchFamily="2" charset="-79"/>
              </a:rPr>
              <a:t>Question</a:t>
            </a:r>
            <a:r>
              <a:rPr lang="en-US" sz="239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3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חומש משוכלל 3"/>
          <p:cNvSpPr/>
          <p:nvPr/>
        </p:nvSpPr>
        <p:spPr>
          <a:xfrm>
            <a:off x="2051720" y="1412776"/>
            <a:ext cx="4896544" cy="3961628"/>
          </a:xfrm>
          <a:prstGeom prst="pentagon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 rot="1970946">
            <a:off x="4039677" y="2099494"/>
            <a:ext cx="296177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  <a:cs typeface="Guttman Hatzvi" pitchFamily="2" charset="-79"/>
              </a:rPr>
              <a:t>“Laboratory”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for Knowledge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Learning Processes in Major HQs</a:t>
            </a:r>
            <a:endParaRPr lang="en-US" sz="1600" b="1" dirty="0">
              <a:solidFill>
                <a:prstClr val="white"/>
              </a:solidFill>
              <a:latin typeface="Calibri"/>
              <a:cs typeface="Guttman Hatzv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19740000">
            <a:off x="2392406" y="2114241"/>
            <a:ext cx="212712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War games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(Strategic and military)</a:t>
            </a:r>
            <a:endParaRPr lang="he-IL" sz="1600" b="1" dirty="0" smtClean="0">
              <a:solidFill>
                <a:prstClr val="white"/>
              </a:solidFill>
              <a:latin typeface="Calibri"/>
              <a:cs typeface="Guttman Hatzv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7444970">
            <a:off x="5397792" y="3870491"/>
            <a:ext cx="14325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  <a:cs typeface="Guttman Hatzvi" pitchFamily="2" charset="-79"/>
              </a:rPr>
              <a:t>School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for 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alibri"/>
                <a:cs typeface="Guttman Hatzvi" pitchFamily="2" charset="-79"/>
              </a:rPr>
              <a:t>Senior Leaders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028847">
            <a:off x="1608959" y="3761334"/>
            <a:ext cx="25732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white"/>
                </a:solidFill>
                <a:latin typeface="Calibri"/>
                <a:cs typeface="Guttman Hatzvi" pitchFamily="2" charset="-79"/>
              </a:defRPr>
            </a:lvl1pPr>
          </a:lstStyle>
          <a:p>
            <a:r>
              <a:rPr lang="en-US" dirty="0"/>
              <a:t>Dado Center Journal </a:t>
            </a:r>
          </a:p>
          <a:p>
            <a:r>
              <a:rPr lang="en-US" dirty="0"/>
              <a:t>for Issues in Operational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2505" y="5312860"/>
            <a:ext cx="2566353" cy="723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Design </a:t>
            </a:r>
            <a:r>
              <a:rPr lang="en-US" sz="1100" b="1" dirty="0" smtClean="0"/>
              <a:t>Theory</a:t>
            </a:r>
            <a:endParaRPr lang="he-IL" sz="1100" b="1" dirty="0" smtClean="0"/>
          </a:p>
          <a:p>
            <a:pPr algn="ctr"/>
            <a:r>
              <a:rPr lang="en-US" sz="1000" b="1" dirty="0" smtClean="0"/>
              <a:t>Theoretical foundation for systems analysis and operational art</a:t>
            </a:r>
          </a:p>
          <a:p>
            <a:pPr algn="ctr"/>
            <a:r>
              <a:rPr lang="en-US" sz="1000" b="1" dirty="0" smtClean="0"/>
              <a:t>(for force design and employment) </a:t>
            </a:r>
          </a:p>
        </p:txBody>
      </p:sp>
      <p:sp>
        <p:nvSpPr>
          <p:cNvPr id="20" name="מלבן מעוגל 19"/>
          <p:cNvSpPr/>
          <p:nvPr/>
        </p:nvSpPr>
        <p:spPr>
          <a:xfrm>
            <a:off x="0" y="604"/>
            <a:ext cx="9144000" cy="123102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 Center Mission</a:t>
            </a:r>
            <a:r>
              <a:rPr lang="en-US" sz="2000" b="1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the IDF expert for Strategic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level learning and knowledge development processes, to develop the field, to assimilate it in the IDF, and to assist IDF bodies in its implementation.</a:t>
            </a:r>
            <a:endParaRPr lang="he-IL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241" y="2728494"/>
            <a:ext cx="1801933" cy="1800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4"/>
          <a:srcRect l="40272" t="71859" r="51935" b="13605"/>
          <a:stretch/>
        </p:blipFill>
        <p:spPr>
          <a:xfrm>
            <a:off x="4144235" y="5374404"/>
            <a:ext cx="648073" cy="66634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537094" y="5312861"/>
            <a:ext cx="2566353" cy="723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100" b="1" dirty="0" smtClean="0"/>
              <a:t>Think Tank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000" b="1" dirty="0"/>
              <a:t>Developing new ideas &amp; knowledge</a:t>
            </a:r>
          </a:p>
          <a:p>
            <a:pPr algn="l" rtl="0"/>
            <a:r>
              <a:rPr lang="en-US" sz="1000" b="1" dirty="0"/>
              <a:t>Identifying organizational blind spots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000" b="1" dirty="0"/>
              <a:t>Research to support </a:t>
            </a:r>
            <a:r>
              <a:rPr lang="en-US" sz="1000" b="1" dirty="0" smtClean="0"/>
              <a:t>processes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759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-119879"/>
            <a:ext cx="8215369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Purpose and Role 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 Center Mission</a:t>
            </a:r>
            <a:r>
              <a:rPr lang="en-US" sz="2000" b="1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the IDF expert for Strategic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level learning and knowledge development processes, to develop the field, to assimilate it in the IDF, and to assist IDF bodies in its implementation.</a:t>
            </a:r>
            <a:endParaRPr lang="he-IL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82296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u="sng" dirty="0" smtClean="0"/>
              <a:t>Roles: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To be the subject matter and process expert on General Staff - Headquarters systems thinking processes.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To research characteristics of conflicts and the region as a basis for creating concepts and identifying new challenges, and for supporting major processes.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To support systemic knowledge development processes regarding overall concepts for operational theaters at the GS-HQ level and the major commands.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To research tools and processes for knowledge development and systems learning.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To guide and instill thinking processes in workshops and other learning events.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 To develop professional connections in these subjects with the GS-HQ, partner militaries, and relevant bodies in major commands.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u="sng" dirty="0" smtClean="0"/>
              <a:t>In war </a:t>
            </a:r>
            <a:r>
              <a:rPr lang="en-US" sz="1600" dirty="0" smtClean="0"/>
              <a:t>– To assimilate into GS-HQ planning processes.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6415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235471" y="1293934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Systems Thinking Theory and Methodologies, Learning Process</a:t>
            </a:r>
          </a:p>
          <a:p>
            <a:pPr lvl="0"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(Develop Design concept, research on methodologies of thinking, research on learning processes)</a:t>
            </a:r>
            <a:endParaRPr lang="he-I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35471" y="2101829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Learning Processes with Major Command HQs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 Strategy”, Southern, Central, Northern, Cyber, Ground Forces,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 war games)</a:t>
            </a:r>
            <a:endParaRPr lang="he-I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35471" y="3857894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 Center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for Operational Art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(Platform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conceptual-systemic writing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he-I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35471" y="4722958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Senior-level Design Courses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(Colonel/GS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in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Defense College)</a:t>
            </a:r>
            <a:endParaRPr lang="he-I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235471" y="5572140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Processes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Allied Militaries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 J7, UK)</a:t>
            </a:r>
            <a:endParaRPr lang="he-I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35471" y="2996952"/>
            <a:ext cx="8643998" cy="7143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Center </a:t>
            </a: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(Support learning processes, develop operational-strategic concepts)</a:t>
            </a:r>
            <a:endParaRPr lang="he-I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28596" y="125760"/>
            <a:ext cx="8215369" cy="1143000"/>
          </a:xfrm>
        </p:spPr>
        <p:txBody>
          <a:bodyPr/>
          <a:lstStyle/>
          <a:p>
            <a:pPr rtl="0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Efforts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45262" y="1388374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45262" y="2247089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2" name="אליפסה 11"/>
          <p:cNvSpPr/>
          <p:nvPr/>
        </p:nvSpPr>
        <p:spPr>
          <a:xfrm>
            <a:off x="45262" y="3105804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45262" y="3964519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14" name="אליפסה 13"/>
          <p:cNvSpPr/>
          <p:nvPr/>
        </p:nvSpPr>
        <p:spPr>
          <a:xfrm>
            <a:off x="45262" y="4823234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5</a:t>
            </a:r>
            <a:endParaRPr lang="he-IL" dirty="0"/>
          </a:p>
        </p:txBody>
      </p:sp>
      <p:sp>
        <p:nvSpPr>
          <p:cNvPr id="15" name="אליפסה 14"/>
          <p:cNvSpPr/>
          <p:nvPr/>
        </p:nvSpPr>
        <p:spPr>
          <a:xfrm>
            <a:off x="45262" y="5681951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2" name="לחצן פעולה: מידע 1">
            <a:hlinkClick r:id="rId2" action="ppaction://hlinksldjump" highlightClick="1"/>
          </p:cNvPr>
          <p:cNvSpPr/>
          <p:nvPr/>
        </p:nvSpPr>
        <p:spPr>
          <a:xfrm>
            <a:off x="8511632" y="1388374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לחצן פעולה: מידע 15">
            <a:hlinkClick r:id="rId3" action="ppaction://hlinksldjump" highlightClick="1"/>
          </p:cNvPr>
          <p:cNvSpPr/>
          <p:nvPr/>
        </p:nvSpPr>
        <p:spPr>
          <a:xfrm>
            <a:off x="8511632" y="2357847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לחצן פעולה: מידע 16">
            <a:hlinkClick r:id="rId4" action="ppaction://hlinksldjump" highlightClick="1"/>
          </p:cNvPr>
          <p:cNvSpPr/>
          <p:nvPr/>
        </p:nvSpPr>
        <p:spPr>
          <a:xfrm>
            <a:off x="8511632" y="3283423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לחצן פעולה: מידע 17">
            <a:hlinkClick r:id="rId5" action="ppaction://hlinksldjump" highlightClick="1"/>
          </p:cNvPr>
          <p:cNvSpPr/>
          <p:nvPr/>
        </p:nvSpPr>
        <p:spPr>
          <a:xfrm>
            <a:off x="8511632" y="4126097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לחצן פעולה: מידע 18">
            <a:hlinkClick r:id="rId6" action="ppaction://hlinksldjump" highlightClick="1"/>
          </p:cNvPr>
          <p:cNvSpPr/>
          <p:nvPr/>
        </p:nvSpPr>
        <p:spPr>
          <a:xfrm>
            <a:off x="8511632" y="4978976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לחצן פעולה: מידע 19">
            <a:hlinkClick r:id="rId7" action="ppaction://hlinksldjump" highlightClick="1"/>
          </p:cNvPr>
          <p:cNvSpPr/>
          <p:nvPr/>
        </p:nvSpPr>
        <p:spPr>
          <a:xfrm>
            <a:off x="8511632" y="5828158"/>
            <a:ext cx="326980" cy="301712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26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22487" t="8861" r="20132" b="5130"/>
          <a:stretch/>
        </p:blipFill>
        <p:spPr>
          <a:xfrm>
            <a:off x="1259834" y="116632"/>
            <a:ext cx="7884166" cy="633670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מעוגל 5"/>
          <p:cNvSpPr/>
          <p:nvPr/>
        </p:nvSpPr>
        <p:spPr>
          <a:xfrm>
            <a:off x="107504" y="1556792"/>
            <a:ext cx="1620048" cy="1728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lvl="0"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Methodologies</a:t>
            </a:r>
          </a:p>
          <a:p>
            <a:pPr lvl="0"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Thinking</a:t>
            </a:r>
            <a:endParaRPr lang="he-IL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164288" y="3068960"/>
            <a:ext cx="1159134" cy="63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US Army Design Methodology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64088" y="1088189"/>
            <a:ext cx="1322068" cy="937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Educating for Operational Art and Systemic Thought in the IDF, 1995-2015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040089" y="1124744"/>
            <a:ext cx="1407532" cy="569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Strategic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War Game </a:t>
            </a:r>
            <a:r>
              <a:rPr lang="en-US" sz="1200" b="1" dirty="0">
                <a:solidFill>
                  <a:srgbClr val="000000"/>
                </a:solidFill>
              </a:rPr>
              <a:t>Methodologies</a:t>
            </a:r>
            <a:endParaRPr lang="he-IL" sz="1200" b="1" dirty="0">
              <a:solidFill>
                <a:srgbClr val="000000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089" y="4288238"/>
            <a:ext cx="1407532" cy="180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מלבן 11"/>
          <p:cNvSpPr/>
          <p:nvPr/>
        </p:nvSpPr>
        <p:spPr>
          <a:xfrm>
            <a:off x="3606883" y="1409356"/>
            <a:ext cx="1407532" cy="569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Recovery from Operational Surprises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028126" y="1456170"/>
            <a:ext cx="1234635" cy="569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Teaching Operational thinking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496681" y="3240988"/>
            <a:ext cx="1159134" cy="820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What went wrong with the Planning </a:t>
            </a:r>
            <a:r>
              <a:rPr lang="en-US" sz="1200" b="1" dirty="0">
                <a:solidFill>
                  <a:srgbClr val="000000"/>
                </a:solidFill>
              </a:rPr>
              <a:t>P</a:t>
            </a:r>
            <a:r>
              <a:rPr lang="en-US" sz="1200" b="1" dirty="0" smtClean="0">
                <a:solidFill>
                  <a:srgbClr val="000000"/>
                </a:solidFill>
              </a:rPr>
              <a:t>rocess?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829075" y="3204932"/>
            <a:ext cx="1159134" cy="85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Introduction to Operational </a:t>
            </a:r>
            <a:r>
              <a:rPr lang="en-US" sz="1200" b="1" dirty="0">
                <a:solidFill>
                  <a:srgbClr val="000000"/>
                </a:solidFill>
              </a:rPr>
              <a:t>A</a:t>
            </a:r>
            <a:r>
              <a:rPr lang="en-US" sz="1200" b="1" dirty="0" smtClean="0">
                <a:solidFill>
                  <a:srgbClr val="000000"/>
                </a:solidFill>
              </a:rPr>
              <a:t>rt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134865" y="3350776"/>
            <a:ext cx="1159134" cy="63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The </a:t>
            </a:r>
            <a:r>
              <a:rPr lang="en-US" sz="1200" b="1" dirty="0">
                <a:solidFill>
                  <a:srgbClr val="000000"/>
                </a:solidFill>
              </a:rPr>
              <a:t>S</a:t>
            </a:r>
            <a:r>
              <a:rPr lang="en-US" sz="1200" b="1" dirty="0" smtClean="0">
                <a:solidFill>
                  <a:srgbClr val="000000"/>
                </a:solidFill>
              </a:rPr>
              <a:t>ystems Approach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5494653" y="5283157"/>
            <a:ext cx="1159134" cy="63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Campaign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</a:t>
            </a:r>
            <a:r>
              <a:rPr lang="en-US" sz="1200" b="1" dirty="0" smtClean="0">
                <a:solidFill>
                  <a:srgbClr val="000000"/>
                </a:solidFill>
              </a:rPr>
              <a:t>anagement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829075" y="5229200"/>
            <a:ext cx="1185340" cy="864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Supreme Headquarter: issues and solutions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1259632" y="22010"/>
            <a:ext cx="7851306" cy="560786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Systems Thinking Theory and Methodologies, Learning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884368" cy="6381328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71632" y="1484784"/>
            <a:ext cx="1332016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IDF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earning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rocesses</a:t>
            </a:r>
            <a:endParaRPr lang="he-IL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084168" y="5013176"/>
            <a:ext cx="1198848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Organizational Learning in Hamas (2005-2015) and Hezbollah (2000-2015)</a:t>
            </a:r>
            <a:endParaRPr lang="he-IL" sz="1100" b="1" dirty="0">
              <a:solidFill>
                <a:srgbClr val="00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29031" y="5018044"/>
            <a:ext cx="1110073" cy="889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Knowledge Dev. Process for Northern Theater 2000-2006</a:t>
            </a:r>
            <a:endParaRPr lang="he-IL" sz="1000" b="1" dirty="0">
              <a:solidFill>
                <a:srgbClr val="00000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987824" y="5085184"/>
            <a:ext cx="1296144" cy="85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cs typeface="Calibri" panose="020F0502020204030204" pitchFamily="34" charset="0"/>
              </a:rPr>
              <a:t>IDF Strategy </a:t>
            </a:r>
            <a:r>
              <a:rPr lang="en-US" sz="105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2015- The Knowledge Development Process </a:t>
            </a:r>
            <a:endParaRPr lang="he-IL" sz="1050" b="1" dirty="0">
              <a:solidFill>
                <a:srgbClr val="0000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283016" y="2101626"/>
            <a:ext cx="1198848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Knowledge Development </a:t>
            </a:r>
            <a:r>
              <a:rPr lang="en-US" sz="1100" b="1" dirty="0">
                <a:solidFill>
                  <a:srgbClr val="000000"/>
                </a:solidFill>
              </a:rPr>
              <a:t>P</a:t>
            </a:r>
            <a:r>
              <a:rPr lang="en-US" sz="1100" b="1" dirty="0" smtClean="0">
                <a:solidFill>
                  <a:srgbClr val="000000"/>
                </a:solidFill>
              </a:rPr>
              <a:t>rocess in Central Command</a:t>
            </a:r>
          </a:p>
        </p:txBody>
      </p:sp>
      <p:sp>
        <p:nvSpPr>
          <p:cNvPr id="10" name="מלבן 9"/>
          <p:cNvSpPr/>
          <p:nvPr/>
        </p:nvSpPr>
        <p:spPr>
          <a:xfrm>
            <a:off x="5289646" y="2056389"/>
            <a:ext cx="1656184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Strategic and operational knowledge process in context of Gaza strip and Southern </a:t>
            </a:r>
            <a:r>
              <a:rPr lang="en-US" sz="1100" b="1" dirty="0">
                <a:solidFill>
                  <a:srgbClr val="000000"/>
                </a:solidFill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</a:rPr>
              <a:t>ommand</a:t>
            </a:r>
          </a:p>
        </p:txBody>
      </p:sp>
      <p:sp>
        <p:nvSpPr>
          <p:cNvPr id="11" name="מלבן 10"/>
          <p:cNvSpPr/>
          <p:nvPr/>
        </p:nvSpPr>
        <p:spPr>
          <a:xfrm>
            <a:off x="3351956" y="2069983"/>
            <a:ext cx="1600504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Knowledge development process in </a:t>
            </a:r>
            <a:r>
              <a:rPr lang="en-US" sz="1100" b="1" dirty="0" smtClean="0">
                <a:solidFill>
                  <a:srgbClr val="000000"/>
                </a:solidFill>
              </a:rPr>
              <a:t>northern command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2000-2006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87254" y="1914660"/>
            <a:ext cx="1198848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Summary of Learning Process –”Sinai Gates”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653097" y="4965924"/>
            <a:ext cx="1198848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Development of the Use of Subterranean Domain and Adaptation by the IDF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489111" y="4918358"/>
            <a:ext cx="1198848" cy="1089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What Can </a:t>
            </a:r>
            <a:r>
              <a:rPr lang="en-US" sz="1100" b="1" dirty="0">
                <a:solidFill>
                  <a:srgbClr val="000000"/>
                </a:solidFill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</a:rPr>
              <a:t>e </a:t>
            </a:r>
            <a:r>
              <a:rPr lang="en-US" sz="1100" b="1" dirty="0">
                <a:solidFill>
                  <a:srgbClr val="000000"/>
                </a:solidFill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</a:rPr>
              <a:t>earn from the Development </a:t>
            </a:r>
            <a:r>
              <a:rPr lang="en-US" sz="1100" b="1" dirty="0">
                <a:solidFill>
                  <a:srgbClr val="000000"/>
                </a:solidFill>
              </a:rPr>
              <a:t>P</a:t>
            </a:r>
            <a:r>
              <a:rPr lang="en-US" sz="1100" b="1" dirty="0" smtClean="0">
                <a:solidFill>
                  <a:srgbClr val="000000"/>
                </a:solidFill>
              </a:rPr>
              <a:t>rocess of the IDF </a:t>
            </a:r>
            <a:r>
              <a:rPr lang="en-US" sz="1100" b="1" dirty="0">
                <a:solidFill>
                  <a:srgbClr val="000000"/>
                </a:solidFill>
              </a:rPr>
              <a:t>S</a:t>
            </a:r>
            <a:r>
              <a:rPr lang="en-US" sz="1100" b="1" dirty="0" smtClean="0">
                <a:solidFill>
                  <a:srgbClr val="000000"/>
                </a:solidFill>
              </a:rPr>
              <a:t>trategy 2006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1259632" y="22010"/>
            <a:ext cx="7851306" cy="560786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Systems Thinking Theory and Methodologies, Learning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מעוגל 22"/>
          <p:cNvSpPr/>
          <p:nvPr/>
        </p:nvSpPr>
        <p:spPr>
          <a:xfrm>
            <a:off x="383262" y="548680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Projects - 2019</a:t>
            </a:r>
            <a:endParaRPr lang="he-IL" dirty="0">
              <a:solidFill>
                <a:srgbClr val="000000"/>
              </a:solidFill>
              <a:latin typeface="Calibri" panose="020F0502020204030204" pitchFamily="34" charset="0"/>
              <a:cs typeface="Guttman Hatzvi" panose="02010401010101010101" pitchFamily="2" charset="-79"/>
            </a:endParaRPr>
          </a:p>
        </p:txBody>
      </p:sp>
      <p:sp>
        <p:nvSpPr>
          <p:cNvPr id="3" name="לחצן פעולה: חזרה 2">
            <a:hlinkClick r:id="rId2" action="ppaction://hlinksldjump" highlightClick="1"/>
          </p:cNvPr>
          <p:cNvSpPr/>
          <p:nvPr/>
        </p:nvSpPr>
        <p:spPr>
          <a:xfrm>
            <a:off x="26039" y="5805264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21433"/>
              </p:ext>
            </p:extLst>
          </p:nvPr>
        </p:nvGraphicFramePr>
        <p:xfrm>
          <a:off x="611560" y="1412776"/>
          <a:ext cx="8136904" cy="454727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75421"/>
                <a:gridCol w="5961483"/>
              </a:tblGrid>
              <a:tr h="14518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Author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Title</a:t>
                      </a:r>
                      <a:endParaRPr lang="he-IL" sz="2400" dirty="0"/>
                    </a:p>
                  </a:txBody>
                  <a:tcPr/>
                </a:tc>
              </a:tr>
              <a:tr h="2505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Shmuel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Shmuel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Methodologies for Military</a:t>
                      </a:r>
                      <a:r>
                        <a:rPr lang="en-US" sz="1400" baseline="0" dirty="0" smtClean="0"/>
                        <a:t> Net Assessment</a:t>
                      </a:r>
                      <a:endParaRPr lang="he-IL" sz="1400" dirty="0"/>
                    </a:p>
                  </a:txBody>
                  <a:tcPr/>
                </a:tc>
              </a:tr>
              <a:tr h="14518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err="1" smtClean="0"/>
                        <a:t>Dvir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Peleg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Defense-Strike</a:t>
                      </a:r>
                      <a:r>
                        <a:rPr lang="en-US" sz="1400" baseline="0" dirty="0" smtClean="0"/>
                        <a:t> Complex</a:t>
                      </a:r>
                      <a:endParaRPr lang="he-IL" sz="1400" dirty="0"/>
                    </a:p>
                  </a:txBody>
                  <a:tcPr/>
                </a:tc>
              </a:tr>
              <a:tr h="14518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Anna </a:t>
                      </a:r>
                      <a:r>
                        <a:rPr lang="en-US" sz="1400" dirty="0" err="1" smtClean="0"/>
                        <a:t>Elron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Strategic Signaling </a:t>
                      </a:r>
                      <a:endParaRPr lang="he-IL" sz="1400" dirty="0"/>
                    </a:p>
                  </a:txBody>
                  <a:tcPr/>
                </a:tc>
              </a:tr>
              <a:tr h="3579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Meir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Finkel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 “</a:t>
                      </a:r>
                      <a:r>
                        <a:rPr lang="en-US" sz="1400" dirty="0" err="1" smtClean="0"/>
                        <a:t>Oketz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Plada</a:t>
                      </a:r>
                      <a:r>
                        <a:rPr lang="en-US" sz="1400" baseline="0" dirty="0" smtClean="0"/>
                        <a:t>” exercises as “</a:t>
                      </a:r>
                      <a:r>
                        <a:rPr lang="en-US" sz="1400" baseline="0" dirty="0" err="1" smtClean="0"/>
                        <a:t>Asufa</a:t>
                      </a:r>
                      <a:r>
                        <a:rPr lang="en-US" sz="1400" baseline="0" dirty="0" smtClean="0"/>
                        <a:t>” l</a:t>
                      </a:r>
                      <a:r>
                        <a:rPr lang="en-US" sz="1400" dirty="0" smtClean="0"/>
                        <a:t>earning</a:t>
                      </a:r>
                      <a:r>
                        <a:rPr lang="en-US" sz="1400" baseline="0" dirty="0" smtClean="0"/>
                        <a:t> process </a:t>
                      </a:r>
                      <a:endParaRPr lang="he-IL" sz="1400" dirty="0"/>
                    </a:p>
                  </a:txBody>
                  <a:tcPr/>
                </a:tc>
              </a:tr>
              <a:tr h="46539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err="1" smtClean="0"/>
                        <a:t>Yaniv</a:t>
                      </a:r>
                      <a:r>
                        <a:rPr lang="en-US" sz="1400" dirty="0" smtClean="0"/>
                        <a:t> Friedman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Red Star – GS Force</a:t>
                      </a:r>
                      <a:r>
                        <a:rPr lang="en-US" sz="1400" baseline="0" dirty="0" smtClean="0"/>
                        <a:t> Employment in Light of Soviet Presence 1969-1970</a:t>
                      </a:r>
                      <a:endParaRPr lang="he-IL" sz="1400" dirty="0"/>
                    </a:p>
                  </a:txBody>
                  <a:tcPr/>
                </a:tc>
              </a:tr>
              <a:tr h="3579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err="1" smtClean="0"/>
                        <a:t>Yaniv</a:t>
                      </a:r>
                      <a:r>
                        <a:rPr lang="en-US" sz="1400" dirty="0" smtClean="0"/>
                        <a:t> Friedman</a:t>
                      </a:r>
                    </a:p>
                    <a:p>
                      <a:pPr algn="ctr" rtl="0"/>
                      <a:r>
                        <a:rPr lang="en-US" sz="1400" dirty="0" smtClean="0"/>
                        <a:t>Lazar</a:t>
                      </a:r>
                      <a:r>
                        <a:rPr lang="en-US" sz="1400" baseline="0" dirty="0" smtClean="0"/>
                        <a:t> Berman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“The Borrowed</a:t>
                      </a:r>
                      <a:r>
                        <a:rPr lang="en-US" sz="1400" baseline="0" dirty="0" smtClean="0"/>
                        <a:t> Sword”: Proxy Warfare in the Middle East</a:t>
                      </a:r>
                      <a:endParaRPr lang="he-IL" sz="1400" dirty="0"/>
                    </a:p>
                  </a:txBody>
                  <a:tcPr/>
                </a:tc>
              </a:tr>
              <a:tr h="46539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Shmuel </a:t>
                      </a:r>
                      <a:r>
                        <a:rPr lang="en-US" sz="1400" baseline="0" dirty="0" err="1" smtClean="0"/>
                        <a:t>Shmuel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Light Infantry-Fire</a:t>
                      </a:r>
                      <a:r>
                        <a:rPr lang="en-US" sz="1400" baseline="0" dirty="0" smtClean="0"/>
                        <a:t> Division – IDF Multi-Domain Defense-Strike Complex</a:t>
                      </a:r>
                      <a:endParaRPr lang="he-IL" sz="1400" dirty="0"/>
                    </a:p>
                  </a:txBody>
                  <a:tcPr/>
                </a:tc>
              </a:tr>
              <a:tr h="2505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err="1" smtClean="0"/>
                        <a:t>Dvir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Peleg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Infantry-Fire</a:t>
                      </a:r>
                      <a:r>
                        <a:rPr lang="en-US" sz="1400" baseline="0" dirty="0" smtClean="0"/>
                        <a:t> Division (99)</a:t>
                      </a:r>
                      <a:endParaRPr lang="he-IL" sz="1400" dirty="0"/>
                    </a:p>
                  </a:txBody>
                  <a:tcPr/>
                </a:tc>
              </a:tr>
              <a:tr h="3579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err="1" smtClean="0"/>
                        <a:t>Udi</a:t>
                      </a:r>
                      <a:r>
                        <a:rPr lang="en-US" sz="1400" baseline="0" dirty="0" smtClean="0"/>
                        <a:t> Golan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Unintended</a:t>
                      </a:r>
                      <a:r>
                        <a:rPr lang="en-US" sz="1400" baseline="0" dirty="0" smtClean="0"/>
                        <a:t> Escalation as a Cause of War in the ME</a:t>
                      </a:r>
                      <a:endParaRPr lang="he-IL" sz="1400" dirty="0"/>
                    </a:p>
                  </a:txBody>
                  <a:tcPr/>
                </a:tc>
              </a:tr>
              <a:tr h="25059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Lazar</a:t>
                      </a:r>
                      <a:r>
                        <a:rPr lang="en-US" sz="1400" baseline="0" dirty="0" smtClean="0"/>
                        <a:t> Berman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Operations in the Shadow of a Ceasefire</a:t>
                      </a:r>
                      <a:endParaRPr lang="he-IL" sz="1400" dirty="0"/>
                    </a:p>
                  </a:txBody>
                  <a:tcPr/>
                </a:tc>
              </a:tr>
              <a:tr h="401116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Meir </a:t>
                      </a:r>
                      <a:r>
                        <a:rPr lang="en-US" sz="1400" dirty="0" err="1" smtClean="0"/>
                        <a:t>Finkel</a:t>
                      </a:r>
                      <a:r>
                        <a:rPr lang="en-US" sz="1400" baseline="0" dirty="0" smtClean="0"/>
                        <a:t>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Mole</a:t>
                      </a:r>
                      <a:r>
                        <a:rPr lang="en-US" sz="1400" baseline="0" dirty="0" smtClean="0"/>
                        <a:t> Cricket 19 – The IAF against Syrian SAMs in 1982</a:t>
                      </a:r>
                      <a:endParaRPr lang="he-I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/>
          <p:cNvSpPr/>
          <p:nvPr/>
        </p:nvSpPr>
        <p:spPr>
          <a:xfrm>
            <a:off x="1286955" y="3860670"/>
            <a:ext cx="1285884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e-IL" sz="1400" b="1" dirty="0" smtClean="0">
              <a:solidFill>
                <a:srgbClr val="00000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097192" y="4058472"/>
            <a:ext cx="1285884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e-IL" sz="1400" b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042" y="4730015"/>
            <a:ext cx="2106861" cy="1465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52" y="1236255"/>
            <a:ext cx="2080935" cy="1476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84" y="1265835"/>
            <a:ext cx="2054861" cy="1456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567" y="1169640"/>
            <a:ext cx="2193961" cy="1645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7" y="3127583"/>
            <a:ext cx="1672119" cy="1408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מלבן מעוגל 24"/>
          <p:cNvSpPr/>
          <p:nvPr/>
        </p:nvSpPr>
        <p:spPr>
          <a:xfrm rot="1265372">
            <a:off x="4434112" y="3136117"/>
            <a:ext cx="950152" cy="360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Cyber</a:t>
            </a:r>
            <a:endParaRPr lang="he-IL" sz="1200" b="1" dirty="0">
              <a:solidFill>
                <a:srgbClr val="FFFFFF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772" y="3104575"/>
            <a:ext cx="1966780" cy="1475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מלבן מעוגל 19"/>
          <p:cNvSpPr/>
          <p:nvPr/>
        </p:nvSpPr>
        <p:spPr>
          <a:xfrm rot="1265372">
            <a:off x="4758903" y="1129221"/>
            <a:ext cx="989986" cy="3879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err="1" smtClean="0">
                <a:solidFill>
                  <a:srgbClr val="FFFFFF"/>
                </a:solidFill>
              </a:rPr>
              <a:t>CentralCOM</a:t>
            </a:r>
            <a:endParaRPr lang="he-IL" sz="1200" b="1" dirty="0">
              <a:solidFill>
                <a:srgbClr val="FFFFFF"/>
              </a:solidFill>
            </a:endParaRPr>
          </a:p>
        </p:txBody>
      </p:sp>
      <p:sp>
        <p:nvSpPr>
          <p:cNvPr id="27" name="מלבן מעוגל 26"/>
          <p:cNvSpPr/>
          <p:nvPr/>
        </p:nvSpPr>
        <p:spPr>
          <a:xfrm rot="822570">
            <a:off x="7165169" y="3036023"/>
            <a:ext cx="1080000" cy="39103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SOUTHCOM</a:t>
            </a:r>
            <a:endParaRPr lang="he-IL" sz="1200" b="1" dirty="0" smtClean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Gaza</a:t>
            </a:r>
            <a:endParaRPr lang="he-IL" sz="1200" b="1" dirty="0">
              <a:solidFill>
                <a:srgbClr val="FFFFFF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919795" y="4313213"/>
            <a:ext cx="1285884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e-IL" sz="1400" b="1" dirty="0" smtClean="0">
              <a:solidFill>
                <a:srgbClr val="000000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720221" y="4568525"/>
            <a:ext cx="1285884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e-IL" sz="1400" b="1" dirty="0" smtClean="0">
              <a:solidFill>
                <a:srgbClr val="000000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488523" y="4785730"/>
            <a:ext cx="1285884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GS 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War Games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(~5 per year in 2015 and 2016)</a:t>
            </a:r>
            <a:endParaRPr lang="he-IL" sz="1400" b="1" dirty="0">
              <a:solidFill>
                <a:srgbClr val="000000"/>
              </a:solidFill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262024" y="167392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Learning Processes with Major Command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HQs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אליפסה 37"/>
          <p:cNvSpPr/>
          <p:nvPr/>
        </p:nvSpPr>
        <p:spPr>
          <a:xfrm>
            <a:off x="8641657" y="305200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39" name="מלבן מעוגל 38"/>
          <p:cNvSpPr/>
          <p:nvPr/>
        </p:nvSpPr>
        <p:spPr>
          <a:xfrm rot="1265372">
            <a:off x="4102499" y="4825342"/>
            <a:ext cx="1239531" cy="5828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NORTHCOM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“Arrow of Knowledge”</a:t>
            </a:r>
            <a:endParaRPr lang="he-IL" sz="1200" b="1" dirty="0">
              <a:solidFill>
                <a:srgbClr val="FFFFFF"/>
              </a:solidFill>
            </a:endParaRPr>
          </a:p>
        </p:txBody>
      </p:sp>
      <p:sp>
        <p:nvSpPr>
          <p:cNvPr id="40" name="מלבן מעוגל 39"/>
          <p:cNvSpPr/>
          <p:nvPr/>
        </p:nvSpPr>
        <p:spPr>
          <a:xfrm rot="1265372">
            <a:off x="2020315" y="1338782"/>
            <a:ext cx="1261882" cy="3879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“Land </a:t>
            </a:r>
            <a:r>
              <a:rPr lang="en-US" sz="1200" b="1" dirty="0" smtClean="0">
                <a:solidFill>
                  <a:srgbClr val="FFFFFF"/>
                </a:solidFill>
              </a:rPr>
              <a:t>Ahead</a:t>
            </a:r>
            <a:r>
              <a:rPr lang="en-US" sz="1200" b="1" dirty="0">
                <a:solidFill>
                  <a:srgbClr val="FFFFFF"/>
                </a:solidFill>
              </a:rPr>
              <a:t>”</a:t>
            </a:r>
            <a:endParaRPr lang="he-IL" sz="1200" b="1" dirty="0">
              <a:solidFill>
                <a:srgbClr val="FFFFFF"/>
              </a:solidFill>
            </a:endParaRPr>
          </a:p>
        </p:txBody>
      </p:sp>
      <p:sp>
        <p:nvSpPr>
          <p:cNvPr id="41" name="מלבן מעוגל 40"/>
          <p:cNvSpPr/>
          <p:nvPr/>
        </p:nvSpPr>
        <p:spPr>
          <a:xfrm rot="822570">
            <a:off x="7705323" y="1048123"/>
            <a:ext cx="1275132" cy="605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SOUTHCOM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Sinai</a:t>
            </a:r>
          </a:p>
        </p:txBody>
      </p:sp>
      <p:sp>
        <p:nvSpPr>
          <p:cNvPr id="26" name="מלבן מעוגל 25"/>
          <p:cNvSpPr/>
          <p:nvPr/>
        </p:nvSpPr>
        <p:spPr>
          <a:xfrm>
            <a:off x="5859267" y="5013176"/>
            <a:ext cx="3174800" cy="8668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Operating Concept for Victory Workshop -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Military Transformation</a:t>
            </a:r>
            <a:endParaRPr lang="he-IL" b="1" dirty="0">
              <a:solidFill>
                <a:srgbClr val="FFFFFF"/>
              </a:solidFill>
            </a:endParaRPr>
          </a:p>
        </p:txBody>
      </p:sp>
      <p:sp>
        <p:nvSpPr>
          <p:cNvPr id="29" name="לחצן פעולה: חזרה 28">
            <a:hlinkClick r:id="rId9" action="ppaction://hlinksldjump" highlightClick="1"/>
          </p:cNvPr>
          <p:cNvSpPr/>
          <p:nvPr/>
        </p:nvSpPr>
        <p:spPr>
          <a:xfrm>
            <a:off x="26039" y="5805264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2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מעוגל 28"/>
          <p:cNvSpPr/>
          <p:nvPr/>
        </p:nvSpPr>
        <p:spPr>
          <a:xfrm>
            <a:off x="7643815" y="1757991"/>
            <a:ext cx="1188000" cy="10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Strategic,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concepts and terms</a:t>
            </a:r>
            <a:endParaRPr lang="he-IL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330" y="1301519"/>
            <a:ext cx="1385486" cy="19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מלבן 31"/>
          <p:cNvSpPr/>
          <p:nvPr/>
        </p:nvSpPr>
        <p:spPr>
          <a:xfrm>
            <a:off x="2882606" y="1373527"/>
            <a:ext cx="1285884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 smtClean="0">
                <a:solidFill>
                  <a:srgbClr val="000000"/>
                </a:solidFill>
              </a:rPr>
              <a:t>Coming Soon:</a:t>
            </a:r>
            <a:endParaRPr lang="en-US" sz="1200" b="1" u="sng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Coercion</a:t>
            </a:r>
            <a:endParaRPr lang="he-IL" sz="1400" b="1" dirty="0">
              <a:solidFill>
                <a:srgbClr val="000000"/>
              </a:solidFill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637722" y="3933056"/>
            <a:ext cx="1188000" cy="10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(Research supporting learning </a:t>
            </a:r>
            <a:r>
              <a:rPr lang="en-US" sz="1400" b="1" dirty="0" smtClean="0">
                <a:solidFill>
                  <a:srgbClr val="000000"/>
                </a:solidFill>
              </a:rPr>
              <a:t>processes</a:t>
            </a:r>
            <a:r>
              <a:rPr lang="en-US" sz="1400" b="1" dirty="0">
                <a:solidFill>
                  <a:srgbClr val="000000"/>
                </a:solidFill>
              </a:rPr>
              <a:t>)</a:t>
            </a:r>
            <a:endParaRPr lang="he-IL" sz="1500" b="1" dirty="0">
              <a:solidFill>
                <a:srgbClr val="00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3346400" y="3461759"/>
            <a:ext cx="1208297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>
                <a:solidFill>
                  <a:srgbClr val="000000"/>
                </a:solidFill>
              </a:rPr>
              <a:t>Coming Soon</a:t>
            </a:r>
            <a:r>
              <a:rPr lang="en-US" sz="1100" b="1" u="sng" dirty="0" smtClean="0">
                <a:solidFill>
                  <a:srgbClr val="000000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Dev. Of Border Defense Concept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3300068" y="5013056"/>
            <a:ext cx="1204347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solidFill>
                  <a:srgbClr val="000000"/>
                </a:solidFill>
              </a:rPr>
              <a:t>In process:</a:t>
            </a:r>
            <a:endParaRPr lang="en-US" sz="1100" b="1" u="sng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Research series on cyber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587" y="3540571"/>
            <a:ext cx="1373788" cy="19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מלבן 17"/>
          <p:cNvSpPr/>
          <p:nvPr/>
        </p:nvSpPr>
        <p:spPr>
          <a:xfrm>
            <a:off x="2024753" y="3461759"/>
            <a:ext cx="11973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Proxy Warfare in the Region</a:t>
            </a:r>
            <a:endParaRPr lang="he-IL" sz="1400" b="1" dirty="0">
              <a:solidFill>
                <a:srgbClr val="000000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011447" y="5013056"/>
            <a:ext cx="1210606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solidFill>
                  <a:srgbClr val="000000"/>
                </a:solidFill>
              </a:rPr>
              <a:t>Coming Soon: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Research Series on Russian Military Concepts</a:t>
            </a:r>
            <a:endParaRPr lang="he-IL" sz="1100" b="1" dirty="0">
              <a:solidFill>
                <a:srgbClr val="000000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418832" y="1373527"/>
            <a:ext cx="1285884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Development of Military Language 1970s-present</a:t>
            </a:r>
            <a:endParaRPr lang="he-IL" sz="1200" b="1" dirty="0">
              <a:solidFill>
                <a:srgbClr val="00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566" y="1301519"/>
            <a:ext cx="1377770" cy="19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96" y="3540571"/>
            <a:ext cx="1320452" cy="19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מלבן מעוגל 20"/>
          <p:cNvSpPr/>
          <p:nvPr/>
        </p:nvSpPr>
        <p:spPr>
          <a:xfrm>
            <a:off x="181724" y="283688"/>
            <a:ext cx="8643998" cy="71438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Center </a:t>
            </a:r>
          </a:p>
        </p:txBody>
      </p:sp>
      <p:sp>
        <p:nvSpPr>
          <p:cNvPr id="22" name="אליפסה 21"/>
          <p:cNvSpPr/>
          <p:nvPr/>
        </p:nvSpPr>
        <p:spPr>
          <a:xfrm>
            <a:off x="8554722" y="403262"/>
            <a:ext cx="500035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23" name="מלבן 22"/>
          <p:cNvSpPr/>
          <p:nvPr/>
        </p:nvSpPr>
        <p:spPr>
          <a:xfrm>
            <a:off x="6265013" y="1864884"/>
            <a:ext cx="1080120" cy="120135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Dev. of Basic Concepts in IDF Strategic Documents 2000-2015</a:t>
            </a:r>
            <a:endParaRPr lang="he-IL" sz="1100" b="1" dirty="0">
              <a:solidFill>
                <a:srgbClr val="00000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4781941" y="4099851"/>
            <a:ext cx="1080120" cy="120135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Dev. of the IDF Approach to Retaliation and Deterrence Operations against Terror and Guerrilla Organizations</a:t>
            </a:r>
            <a:endParaRPr lang="he-IL" sz="900" b="1" dirty="0">
              <a:solidFill>
                <a:srgbClr val="000000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6228184" y="4148978"/>
            <a:ext cx="1240262" cy="11522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</a:rPr>
              <a:t>Dev. Of IDF Involvement with Cognitive/ Consciousness 1995-2016</a:t>
            </a:r>
            <a:endParaRPr lang="he-IL" sz="1050" b="1" dirty="0">
              <a:solidFill>
                <a:srgbClr val="000000"/>
              </a:solidFill>
            </a:endParaRPr>
          </a:p>
        </p:txBody>
      </p:sp>
      <p:sp>
        <p:nvSpPr>
          <p:cNvPr id="26" name="לחצן פעולה: חזרה 25">
            <a:hlinkClick r:id="rId6" action="ppaction://hlinksldjump" highlightClick="1"/>
          </p:cNvPr>
          <p:cNvSpPr/>
          <p:nvPr/>
        </p:nvSpPr>
        <p:spPr>
          <a:xfrm>
            <a:off x="26039" y="5805264"/>
            <a:ext cx="720080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2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ורמט דדו לבן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פורמט דדו לבן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E98F0EC09A4DF448358DAF4C208460C" ma:contentTypeVersion="0" ma:contentTypeDescription="צור מסמך חדש." ma:contentTypeScope="" ma:versionID="1282381423a964436d18715e8e95e781">
  <xsd:schema xmlns:xsd="http://www.w3.org/2001/XMLSchema" xmlns:p="http://schemas.microsoft.com/office/2006/metadata/properties" targetNamespace="http://schemas.microsoft.com/office/2006/metadata/properties" ma:root="true" ma:fieldsID="2c7d503b2acf974fb06ee4efbd20f8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rops xmlns="leshem.binavedaat.customprops">
  <prop xmlns="" name="סטאטוס">טיוטא</prop>
  <prop xmlns="" name="כתובת זמנית"/>
  <prop xmlns="" name="סיווג">שמור</prop>
  <prop xmlns="" name="יוצרי המסמך">מטכ"ל\אמ"צ\תוה"ד\תב"ל\רע"ן תב"ל – עמית גנאטק,</prop>
  <prop xmlns="" name="משתמשים יוצרי המסמך">s5200457@army.idf.il;</prop>
  <prop xmlns="" name="מיקום העותק הקשיח"/>
  <prop xmlns="" name="שליחת הודעה">False</prop>
  <prop xmlns="" name="כתובת URL">C:\Users\s5200457\AppData\Local\Microsoft\Windows\Temporary Internet Files\Content.Outlook\WQ2SZ73D\סמינר דדו-DCDC - מתכונת.pptx</prop>
  <prop xmlns="" name="הגבלות">Regular</prop>
  <prop xmlns="" name="שוטף">1/75134/14</prop>
  <prop xmlns="" name="Simuchin">1/75134/14</prop>
  <prop xmlns="" name="החלף יוצרי המסמך">False</prop>
</props>
</file>

<file path=customXml/itemProps1.xml><?xml version="1.0" encoding="utf-8"?>
<ds:datastoreItem xmlns:ds="http://schemas.openxmlformats.org/officeDocument/2006/customXml" ds:itemID="{48604FF4-BE3D-47C5-B31F-F5F0331B792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BD46F6-86DC-4B4C-BB43-C7E586AA70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F9C88-7EDE-44E0-88AD-7F721F0E4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314F59F5-1CB9-4660-A596-65363A10A6C2}">
  <ds:schemaRefs>
    <ds:schemaRef ds:uri="leshem.binavedaat.customprop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16276</TotalTime>
  <Words>1095</Words>
  <Application>Microsoft Office PowerPoint</Application>
  <PresentationFormat>‫הצגה על המסך (4:3)</PresentationFormat>
  <Paragraphs>195</Paragraphs>
  <Slides>15</Slides>
  <Notes>1</Notes>
  <HiddenSlides>10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 Ruhl Libre</vt:lpstr>
      <vt:lpstr>Guttman Hatzvi</vt:lpstr>
      <vt:lpstr>Wingdings 3</vt:lpstr>
      <vt:lpstr>פורמט דדו לבן</vt:lpstr>
      <vt:lpstr>1_פורמט דדו לבן</vt:lpstr>
      <vt:lpstr>מצגת של PowerPoint</vt:lpstr>
      <vt:lpstr>מצגת של PowerPoint</vt:lpstr>
      <vt:lpstr>Purpose and Role </vt:lpstr>
      <vt:lpstr>Main Efforts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Annual Joint Seminars – Dado Center/J7</vt:lpstr>
      <vt:lpstr>מצגת של PowerPoint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</dc:title>
  <dc:creator>Image</dc:creator>
  <cp:lastModifiedBy>s5005845</cp:lastModifiedBy>
  <cp:revision>257</cp:revision>
  <cp:lastPrinted>2016-11-29T08:50:37Z</cp:lastPrinted>
  <dcterms:created xsi:type="dcterms:W3CDTF">2011-11-10T10:58:05Z</dcterms:created>
  <dcterms:modified xsi:type="dcterms:W3CDTF">2019-10-24T11:32:24Z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0x010100CE98F0EC09A4DF448358DAF4C208460C</vt:lpwstr>
  </property>
  <property fmtid="{D5CDD505-2E9C-101B-9397-08002B2CF9AE}" pid="3" name="נושא">
    <vt:lpwstr>פורמטים וסמלים</vt:lpwstr>
  </property>
  <property fmtid="{D5CDD505-2E9C-101B-9397-08002B2CF9AE}" pid="4" name="שנת עבודה">
    <vt:lpwstr>2014</vt:lpwstr>
  </property>
  <property fmtid="{D5CDD505-2E9C-101B-9397-08002B2CF9AE}" pid="5" name="יוצרי המסמך">
    <vt:lpwstr>מטכ"ל\אמ"צ\תוה"ד\תב"ל\רע"ן תב"ל – עמית גנאטק,</vt:lpwstr>
  </property>
  <property fmtid="{D5CDD505-2E9C-101B-9397-08002B2CF9AE}" pid="6" name="משתמשים יוצרי המסמך">
    <vt:lpwstr>s5200457@army.idf.il;</vt:lpwstr>
  </property>
  <property fmtid="{D5CDD505-2E9C-101B-9397-08002B2CF9AE}" pid="7" name="מיקום העותק הקשיח">
    <vt:lpwstr/>
  </property>
  <property fmtid="{D5CDD505-2E9C-101B-9397-08002B2CF9AE}" pid="8" name="שליחת הודעה">
    <vt:bool>false</vt:bool>
  </property>
  <property fmtid="{D5CDD505-2E9C-101B-9397-08002B2CF9AE}" pid="9" name="הגבלות">
    <vt:lpwstr>Regular</vt:lpwstr>
  </property>
  <property fmtid="{D5CDD505-2E9C-101B-9397-08002B2CF9AE}" pid="10" name="כתובת זמנית">
    <vt:lpwstr/>
  </property>
  <property fmtid="{D5CDD505-2E9C-101B-9397-08002B2CF9AE}" pid="11" name="החלף יוצרי המסמך">
    <vt:bool>false</vt:bool>
  </property>
  <property fmtid="{D5CDD505-2E9C-101B-9397-08002B2CF9AE}" pid="12" name="שוטף">
    <vt:lpwstr>1/75134/14</vt:lpwstr>
  </property>
  <property fmtid="{D5CDD505-2E9C-101B-9397-08002B2CF9AE}" pid="13" name="Simuchin">
    <vt:lpwstr>1/75134/14</vt:lpwstr>
  </property>
  <property fmtid="{D5CDD505-2E9C-101B-9397-08002B2CF9AE}" pid="14" name="סיווג">
    <vt:lpwstr>שמור</vt:lpwstr>
  </property>
  <property fmtid="{D5CDD505-2E9C-101B-9397-08002B2CF9AE}" pid="15" name="כתובת URL">
    <vt:lpwstr>C:\Users\s5200457\AppData\Local\Microsoft\Windows\Temporary Internet Files\Content.Outlook\WQ2SZ73D\סמינר דדו-DCDC - מתכונת.pptx</vt:lpwstr>
  </property>
  <property fmtid="{D5CDD505-2E9C-101B-9397-08002B2CF9AE}" pid="16" name="סטאטוס">
    <vt:lpwstr>טיוטא</vt:lpwstr>
  </property>
</Properties>
</file>