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9"/>
  </p:notesMasterIdLst>
  <p:sldIdLst>
    <p:sldId id="307" r:id="rId2"/>
    <p:sldId id="270" r:id="rId3"/>
    <p:sldId id="310" r:id="rId4"/>
    <p:sldId id="320" r:id="rId5"/>
    <p:sldId id="321" r:id="rId6"/>
    <p:sldId id="322" r:id="rId7"/>
    <p:sldId id="309" r:id="rId8"/>
    <p:sldId id="319" r:id="rId9"/>
    <p:sldId id="276" r:id="rId10"/>
    <p:sldId id="301" r:id="rId11"/>
    <p:sldId id="323" r:id="rId12"/>
    <p:sldId id="324" r:id="rId13"/>
    <p:sldId id="325" r:id="rId14"/>
    <p:sldId id="326" r:id="rId15"/>
    <p:sldId id="318" r:id="rId16"/>
    <p:sldId id="327" r:id="rId17"/>
    <p:sldId id="317" r:id="rId18"/>
  </p:sldIdLst>
  <p:sldSz cx="9144000" cy="6858000" type="screen4x3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FCC67-15C4-450E-AFD0-98AF650AE9C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A45F9-0405-4AF6-9221-ED2D1E26F090}">
      <dgm:prSet phldrT="[טקסט]" custT="1"/>
      <dgm:spPr/>
      <dgm:t>
        <a:bodyPr anchor="t"/>
        <a:lstStyle/>
        <a:p>
          <a:pPr algn="ctr"/>
          <a:r>
            <a:rPr lang="en-US" sz="1300" b="1" u="sng" dirty="0" smtClean="0"/>
            <a:t>Organizing learning phase</a:t>
          </a:r>
        </a:p>
        <a:p>
          <a:pPr algn="ctr"/>
          <a:r>
            <a:rPr lang="en-US" sz="1300" b="0" u="none" dirty="0" smtClean="0"/>
            <a:t>Learning your player</a:t>
          </a:r>
        </a:p>
        <a:p>
          <a:pPr algn="ctr"/>
          <a:r>
            <a:rPr lang="en-US" sz="1300" b="0" u="none" dirty="0" smtClean="0"/>
            <a:t>Emergent System</a:t>
          </a:r>
        </a:p>
        <a:p>
          <a:pPr algn="ctr"/>
          <a:r>
            <a:rPr lang="en-US" sz="1300" b="0" u="none" dirty="0" smtClean="0"/>
            <a:t>Inherited System</a:t>
          </a:r>
        </a:p>
        <a:p>
          <a:pPr algn="ctr"/>
          <a:r>
            <a:rPr lang="en-US" sz="1300" b="0" u="none" dirty="0" smtClean="0"/>
            <a:t>Identifying the offset</a:t>
          </a:r>
          <a:endParaRPr lang="he-IL" sz="1300" b="0" u="none" dirty="0"/>
        </a:p>
      </dgm:t>
    </dgm:pt>
    <dgm:pt modelId="{001578A1-54CF-4CCD-9413-B88F5CF3AE1B}" type="parTrans" cxnId="{109491DC-EDF1-429A-93E6-DE98496342E6}">
      <dgm:prSet/>
      <dgm:spPr/>
      <dgm:t>
        <a:bodyPr/>
        <a:lstStyle/>
        <a:p>
          <a:endParaRPr lang="en-US"/>
        </a:p>
      </dgm:t>
    </dgm:pt>
    <dgm:pt modelId="{23A64E12-5C7A-472C-96AD-A7D6FB129226}" type="sibTrans" cxnId="{109491DC-EDF1-429A-93E6-DE98496342E6}">
      <dgm:prSet/>
      <dgm:spPr/>
      <dgm:t>
        <a:bodyPr/>
        <a:lstStyle/>
        <a:p>
          <a:endParaRPr lang="en-US"/>
        </a:p>
      </dgm:t>
    </dgm:pt>
    <dgm:pt modelId="{F3AD619B-7FE8-4ACF-9F4A-F9619A59EFEF}">
      <dgm:prSet phldrT="[טקסט]" custT="1"/>
      <dgm:spPr/>
      <dgm:t>
        <a:bodyPr anchor="t"/>
        <a:lstStyle/>
        <a:p>
          <a:pPr algn="ctr" rtl="0"/>
          <a:r>
            <a:rPr lang="en-US" sz="1300" b="1" u="sng" dirty="0" smtClean="0"/>
            <a:t>Stage of strategy formulation and campaign </a:t>
          </a:r>
          <a:r>
            <a:rPr lang="en-US" sz="1300" b="1" u="sng" smtClean="0"/>
            <a:t>planning </a:t>
          </a:r>
        </a:p>
        <a:p>
          <a:pPr algn="ctr" rtl="0"/>
          <a:r>
            <a:rPr lang="en-US" sz="1300" b="1" u="none" smtClean="0"/>
            <a:t>Preliminary strategy</a:t>
          </a:r>
        </a:p>
        <a:p>
          <a:pPr algn="ctr" rtl="0"/>
          <a:r>
            <a:rPr lang="en-US" sz="1300" b="1" u="none" smtClean="0"/>
            <a:t>campaign</a:t>
          </a:r>
          <a:endParaRPr lang="en-US" sz="1300" b="0" u="none" dirty="0"/>
        </a:p>
      </dgm:t>
    </dgm:pt>
    <dgm:pt modelId="{04E6FB1B-DF83-4297-BC4F-7A084C0CCEC9}" type="parTrans" cxnId="{BBF248A2-7BCD-4A37-B30B-4CD734D3DE80}">
      <dgm:prSet/>
      <dgm:spPr/>
      <dgm:t>
        <a:bodyPr/>
        <a:lstStyle/>
        <a:p>
          <a:endParaRPr lang="en-US"/>
        </a:p>
      </dgm:t>
    </dgm:pt>
    <dgm:pt modelId="{8F3DB4B4-71D3-4590-9C90-D6368B6FDD84}" type="sibTrans" cxnId="{BBF248A2-7BCD-4A37-B30B-4CD734D3DE80}">
      <dgm:prSet/>
      <dgm:spPr/>
      <dgm:t>
        <a:bodyPr/>
        <a:lstStyle/>
        <a:p>
          <a:endParaRPr lang="en-US"/>
        </a:p>
      </dgm:t>
    </dgm:pt>
    <dgm:pt modelId="{890DF919-E961-4411-BE53-16F51F6DAE3C}">
      <dgm:prSet phldrT="[טקסט]" custT="1"/>
      <dgm:spPr/>
      <dgm:t>
        <a:bodyPr anchor="t"/>
        <a:lstStyle/>
        <a:p>
          <a:pPr>
            <a:buNone/>
          </a:pPr>
          <a:r>
            <a:rPr lang="en-US" sz="1600" b="1" u="sng" dirty="0" smtClean="0"/>
            <a:t>Stage of simulation</a:t>
          </a:r>
        </a:p>
        <a:p>
          <a:pPr>
            <a:buNone/>
          </a:pPr>
          <a:r>
            <a:rPr lang="en-US" sz="1400" b="1" u="none" dirty="0" smtClean="0"/>
            <a:t>Updated</a:t>
          </a:r>
          <a:endParaRPr lang="he-IL" sz="1400" b="1" u="none" dirty="0" smtClean="0"/>
        </a:p>
        <a:p>
          <a:pPr rtl="1"/>
          <a:r>
            <a:rPr lang="en-US" sz="1400" b="1" u="none" dirty="0" smtClean="0"/>
            <a:t>Offset</a:t>
          </a:r>
          <a:r>
            <a:rPr lang="he-IL" sz="1400" b="1" u="none" dirty="0" smtClean="0"/>
            <a:t> </a:t>
          </a:r>
          <a:r>
            <a:rPr lang="en-US" sz="1400" b="1" u="none" dirty="0" smtClean="0"/>
            <a:t>Strategy campaign</a:t>
          </a:r>
          <a:endParaRPr lang="he-IL" sz="1400" b="0" u="none" dirty="0"/>
        </a:p>
      </dgm:t>
    </dgm:pt>
    <dgm:pt modelId="{89E53781-EEFC-4C08-870A-AEE3E1F33428}" type="parTrans" cxnId="{CAC63229-7F5E-483E-9435-35FE0B8B92FC}">
      <dgm:prSet/>
      <dgm:spPr/>
      <dgm:t>
        <a:bodyPr/>
        <a:lstStyle/>
        <a:p>
          <a:endParaRPr lang="en-US"/>
        </a:p>
      </dgm:t>
    </dgm:pt>
    <dgm:pt modelId="{CB3084CA-FD14-4EB8-B503-649B6F56F109}" type="sibTrans" cxnId="{CAC63229-7F5E-483E-9435-35FE0B8B92FC}">
      <dgm:prSet/>
      <dgm:spPr/>
      <dgm:t>
        <a:bodyPr/>
        <a:lstStyle/>
        <a:p>
          <a:endParaRPr lang="en-US"/>
        </a:p>
      </dgm:t>
    </dgm:pt>
    <dgm:pt modelId="{38F602BC-E5E2-4834-A528-B6BC768CED15}">
      <dgm:prSet phldrT="[טקסט]" custT="1"/>
      <dgm:spPr/>
      <dgm:t>
        <a:bodyPr anchor="t"/>
        <a:lstStyle/>
        <a:p>
          <a:pPr algn="ctr" rtl="0"/>
          <a:r>
            <a:rPr lang="en-US" sz="1600" b="0" u="sng" dirty="0" smtClean="0"/>
            <a:t>Step lifting </a:t>
          </a:r>
          <a:r>
            <a:rPr lang="en-US" sz="1600" b="0" u="none" dirty="0" smtClean="0"/>
            <a:t>screen Exposing competing strategies</a:t>
          </a:r>
          <a:endParaRPr lang="en-US" sz="1600" b="0" u="none" dirty="0"/>
        </a:p>
      </dgm:t>
    </dgm:pt>
    <dgm:pt modelId="{6441ECD3-0C6D-4AB4-9DB2-5A6FA906946D}" type="parTrans" cxnId="{C1930228-3A8D-43BC-B6D0-CC42613C6360}">
      <dgm:prSet/>
      <dgm:spPr/>
      <dgm:t>
        <a:bodyPr/>
        <a:lstStyle/>
        <a:p>
          <a:endParaRPr lang="en-US"/>
        </a:p>
      </dgm:t>
    </dgm:pt>
    <dgm:pt modelId="{257EC517-0CA5-4D1B-8364-5D4D18C765C9}" type="sibTrans" cxnId="{C1930228-3A8D-43BC-B6D0-CC42613C6360}">
      <dgm:prSet/>
      <dgm:spPr/>
      <dgm:t>
        <a:bodyPr/>
        <a:lstStyle/>
        <a:p>
          <a:endParaRPr lang="en-US"/>
        </a:p>
      </dgm:t>
    </dgm:pt>
    <dgm:pt modelId="{1072BCE2-7C47-43E3-92DE-474F2ACDAB20}" type="pres">
      <dgm:prSet presAssocID="{436FCC67-15C4-450E-AFD0-98AF650AE9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7E8CB52-6450-4DFC-AA8C-A52F1CE5B0EB}" type="pres">
      <dgm:prSet presAssocID="{34FA45F9-0405-4AF6-9221-ED2D1E26F090}" presName="horFlow" presStyleCnt="0"/>
      <dgm:spPr/>
    </dgm:pt>
    <dgm:pt modelId="{643C57E6-D900-425E-AA00-F04D83AD529F}" type="pres">
      <dgm:prSet presAssocID="{34FA45F9-0405-4AF6-9221-ED2D1E26F090}" presName="bigChev" presStyleLbl="node1" presStyleIdx="0" presStyleCnt="2" custScaleX="35176" custScaleY="38380" custLinFactNeighborX="-95992" custLinFactNeighborY="-3245"/>
      <dgm:spPr/>
      <dgm:t>
        <a:bodyPr/>
        <a:lstStyle/>
        <a:p>
          <a:pPr rtl="1"/>
          <a:endParaRPr lang="he-IL"/>
        </a:p>
      </dgm:t>
    </dgm:pt>
    <dgm:pt modelId="{1159BC91-9861-4453-894C-04BB1C5C58F9}" type="pres">
      <dgm:prSet presAssocID="{04E6FB1B-DF83-4297-BC4F-7A084C0CCEC9}" presName="parTrans" presStyleCnt="0"/>
      <dgm:spPr/>
    </dgm:pt>
    <dgm:pt modelId="{FBCDF05E-3288-4AE5-9E25-03B36AF69926}" type="pres">
      <dgm:prSet presAssocID="{F3AD619B-7FE8-4ACF-9F4A-F9619A59EFEF}" presName="node" presStyleLbl="alignAccFollowNode1" presStyleIdx="0" presStyleCnt="2" custScaleX="35814" custScaleY="45908" custLinFactNeighborX="-56860" custLinFactNeighborY="-166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99350D-77A4-444A-A9AB-7341A2B96A5E}" type="pres">
      <dgm:prSet presAssocID="{8F3DB4B4-71D3-4590-9C90-D6368B6FDD84}" presName="sibTrans" presStyleCnt="0"/>
      <dgm:spPr/>
    </dgm:pt>
    <dgm:pt modelId="{DDB74CAC-6E26-45A0-9656-F23CDD57BC79}" type="pres">
      <dgm:prSet presAssocID="{890DF919-E961-4411-BE53-16F51F6DAE3C}" presName="node" presStyleLbl="alignAccFollowNode1" presStyleIdx="1" presStyleCnt="2" custScaleX="33774" custScaleY="48391" custLinFactNeighborX="-17618" custLinFactNeighborY="-24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06F516-9B23-49DC-B238-5C84A064CEC9}" type="pres">
      <dgm:prSet presAssocID="{34FA45F9-0405-4AF6-9221-ED2D1E26F090}" presName="vSp" presStyleCnt="0"/>
      <dgm:spPr/>
    </dgm:pt>
    <dgm:pt modelId="{E167E81B-0922-4F9A-A2A5-A2FAECE0128F}" type="pres">
      <dgm:prSet presAssocID="{38F602BC-E5E2-4834-A528-B6BC768CED15}" presName="horFlow" presStyleCnt="0"/>
      <dgm:spPr/>
    </dgm:pt>
    <dgm:pt modelId="{C9301C68-11B6-4C3B-BF16-D5F4D29FDD5E}" type="pres">
      <dgm:prSet presAssocID="{38F602BC-E5E2-4834-A528-B6BC768CED15}" presName="bigChev" presStyleLbl="node1" presStyleIdx="1" presStyleCnt="2" custScaleX="27706" custScaleY="39029" custLinFactNeighborX="57582" custLinFactNeighborY="-56517"/>
      <dgm:spPr/>
      <dgm:t>
        <a:bodyPr/>
        <a:lstStyle/>
        <a:p>
          <a:pPr rtl="1"/>
          <a:endParaRPr lang="he-IL"/>
        </a:p>
      </dgm:t>
    </dgm:pt>
  </dgm:ptLst>
  <dgm:cxnLst>
    <dgm:cxn modelId="{C1930228-3A8D-43BC-B6D0-CC42613C6360}" srcId="{436FCC67-15C4-450E-AFD0-98AF650AE9CB}" destId="{38F602BC-E5E2-4834-A528-B6BC768CED15}" srcOrd="1" destOrd="0" parTransId="{6441ECD3-0C6D-4AB4-9DB2-5A6FA906946D}" sibTransId="{257EC517-0CA5-4D1B-8364-5D4D18C765C9}"/>
    <dgm:cxn modelId="{18B969CD-4855-412B-BC90-FD6C6DC3C03B}" type="presOf" srcId="{436FCC67-15C4-450E-AFD0-98AF650AE9CB}" destId="{1072BCE2-7C47-43E3-92DE-474F2ACDAB20}" srcOrd="0" destOrd="0" presId="urn:microsoft.com/office/officeart/2005/8/layout/lProcess3"/>
    <dgm:cxn modelId="{109491DC-EDF1-429A-93E6-DE98496342E6}" srcId="{436FCC67-15C4-450E-AFD0-98AF650AE9CB}" destId="{34FA45F9-0405-4AF6-9221-ED2D1E26F090}" srcOrd="0" destOrd="0" parTransId="{001578A1-54CF-4CCD-9413-B88F5CF3AE1B}" sibTransId="{23A64E12-5C7A-472C-96AD-A7D6FB129226}"/>
    <dgm:cxn modelId="{A5F3A1DA-4EB4-4C56-A6D2-1DDBF3968378}" type="presOf" srcId="{34FA45F9-0405-4AF6-9221-ED2D1E26F090}" destId="{643C57E6-D900-425E-AA00-F04D83AD529F}" srcOrd="0" destOrd="0" presId="urn:microsoft.com/office/officeart/2005/8/layout/lProcess3"/>
    <dgm:cxn modelId="{EC342155-3F76-4EFB-9933-19D690346359}" type="presOf" srcId="{F3AD619B-7FE8-4ACF-9F4A-F9619A59EFEF}" destId="{FBCDF05E-3288-4AE5-9E25-03B36AF69926}" srcOrd="0" destOrd="0" presId="urn:microsoft.com/office/officeart/2005/8/layout/lProcess3"/>
    <dgm:cxn modelId="{568D9936-86D9-4E89-A8FB-DD397A2D15BC}" type="presOf" srcId="{38F602BC-E5E2-4834-A528-B6BC768CED15}" destId="{C9301C68-11B6-4C3B-BF16-D5F4D29FDD5E}" srcOrd="0" destOrd="0" presId="urn:microsoft.com/office/officeart/2005/8/layout/lProcess3"/>
    <dgm:cxn modelId="{88D7AE19-3569-43BF-A599-C8D134F91A47}" type="presOf" srcId="{890DF919-E961-4411-BE53-16F51F6DAE3C}" destId="{DDB74CAC-6E26-45A0-9656-F23CDD57BC79}" srcOrd="0" destOrd="0" presId="urn:microsoft.com/office/officeart/2005/8/layout/lProcess3"/>
    <dgm:cxn modelId="{BBF248A2-7BCD-4A37-B30B-4CD734D3DE80}" srcId="{34FA45F9-0405-4AF6-9221-ED2D1E26F090}" destId="{F3AD619B-7FE8-4ACF-9F4A-F9619A59EFEF}" srcOrd="0" destOrd="0" parTransId="{04E6FB1B-DF83-4297-BC4F-7A084C0CCEC9}" sibTransId="{8F3DB4B4-71D3-4590-9C90-D6368B6FDD84}"/>
    <dgm:cxn modelId="{CAC63229-7F5E-483E-9435-35FE0B8B92FC}" srcId="{34FA45F9-0405-4AF6-9221-ED2D1E26F090}" destId="{890DF919-E961-4411-BE53-16F51F6DAE3C}" srcOrd="1" destOrd="0" parTransId="{89E53781-EEFC-4C08-870A-AEE3E1F33428}" sibTransId="{CB3084CA-FD14-4EB8-B503-649B6F56F109}"/>
    <dgm:cxn modelId="{BDE3DC09-35A5-49CF-A02A-C2194A9EB480}" type="presParOf" srcId="{1072BCE2-7C47-43E3-92DE-474F2ACDAB20}" destId="{B7E8CB52-6450-4DFC-AA8C-A52F1CE5B0EB}" srcOrd="0" destOrd="0" presId="urn:microsoft.com/office/officeart/2005/8/layout/lProcess3"/>
    <dgm:cxn modelId="{8846021B-5319-4592-A208-0C9B03A3CE70}" type="presParOf" srcId="{B7E8CB52-6450-4DFC-AA8C-A52F1CE5B0EB}" destId="{643C57E6-D900-425E-AA00-F04D83AD529F}" srcOrd="0" destOrd="0" presId="urn:microsoft.com/office/officeart/2005/8/layout/lProcess3"/>
    <dgm:cxn modelId="{C4DF5B49-BE27-497C-BBDA-EA9E714C54F7}" type="presParOf" srcId="{B7E8CB52-6450-4DFC-AA8C-A52F1CE5B0EB}" destId="{1159BC91-9861-4453-894C-04BB1C5C58F9}" srcOrd="1" destOrd="0" presId="urn:microsoft.com/office/officeart/2005/8/layout/lProcess3"/>
    <dgm:cxn modelId="{D8940B1B-73BE-4521-9D53-0705FACEAFAF}" type="presParOf" srcId="{B7E8CB52-6450-4DFC-AA8C-A52F1CE5B0EB}" destId="{FBCDF05E-3288-4AE5-9E25-03B36AF69926}" srcOrd="2" destOrd="0" presId="urn:microsoft.com/office/officeart/2005/8/layout/lProcess3"/>
    <dgm:cxn modelId="{87AC81A2-0559-4733-9D04-75257A9D5A73}" type="presParOf" srcId="{B7E8CB52-6450-4DFC-AA8C-A52F1CE5B0EB}" destId="{E299350D-77A4-444A-A9AB-7341A2B96A5E}" srcOrd="3" destOrd="0" presId="urn:microsoft.com/office/officeart/2005/8/layout/lProcess3"/>
    <dgm:cxn modelId="{DCB82ABF-795C-422E-BBA7-966CDA06CBAC}" type="presParOf" srcId="{B7E8CB52-6450-4DFC-AA8C-A52F1CE5B0EB}" destId="{DDB74CAC-6E26-45A0-9656-F23CDD57BC79}" srcOrd="4" destOrd="0" presId="urn:microsoft.com/office/officeart/2005/8/layout/lProcess3"/>
    <dgm:cxn modelId="{058B4C51-1F0A-45BB-A491-2615EB0924B9}" type="presParOf" srcId="{1072BCE2-7C47-43E3-92DE-474F2ACDAB20}" destId="{9B06F516-9B23-49DC-B238-5C84A064CEC9}" srcOrd="1" destOrd="0" presId="urn:microsoft.com/office/officeart/2005/8/layout/lProcess3"/>
    <dgm:cxn modelId="{ED0F55D2-06B6-455C-83CE-F7805631FFBE}" type="presParOf" srcId="{1072BCE2-7C47-43E3-92DE-474F2ACDAB20}" destId="{E167E81B-0922-4F9A-A2A5-A2FAECE0128F}" srcOrd="2" destOrd="0" presId="urn:microsoft.com/office/officeart/2005/8/layout/lProcess3"/>
    <dgm:cxn modelId="{1EF005B3-2942-4D8C-9F9B-D14000BF183B}" type="presParOf" srcId="{E167E81B-0922-4F9A-A2A5-A2FAECE0128F}" destId="{C9301C68-11B6-4C3B-BF16-D5F4D29FDD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5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C57E6-D900-425E-AA00-F04D83AD529F}">
      <dsp:nvSpPr>
        <dsp:cNvPr id="0" name=""/>
        <dsp:cNvSpPr/>
      </dsp:nvSpPr>
      <dsp:spPr>
        <a:xfrm>
          <a:off x="319877" y="0"/>
          <a:ext cx="3344806" cy="1459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/>
            <a:t>Organizing learning phase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u="none" kern="1200" dirty="0" smtClean="0"/>
            <a:t>Learning your player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u="none" kern="1200" dirty="0" smtClean="0"/>
            <a:t>Emergent System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u="none" kern="1200" dirty="0" smtClean="0"/>
            <a:t>Inherited System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u="none" kern="1200" dirty="0" smtClean="0"/>
            <a:t>Identifying the offset</a:t>
          </a:r>
          <a:endParaRPr lang="he-IL" sz="1300" b="0" u="none" kern="1200" dirty="0"/>
        </a:p>
      </dsp:txBody>
      <dsp:txXfrm>
        <a:off x="319877" y="0"/>
        <a:ext cx="3344806" cy="1459787"/>
      </dsp:txXfrm>
    </dsp:sp>
    <dsp:sp modelId="{FBCDF05E-3288-4AE5-9E25-03B36AF69926}">
      <dsp:nvSpPr>
        <dsp:cNvPr id="0" name=""/>
        <dsp:cNvSpPr/>
      </dsp:nvSpPr>
      <dsp:spPr>
        <a:xfrm>
          <a:off x="2986881" y="46670"/>
          <a:ext cx="2826542" cy="144927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/>
            <a:t>Stage of strategy formulation and campaign </a:t>
          </a:r>
          <a:r>
            <a:rPr lang="en-US" sz="1300" b="1" u="sng" kern="1200" smtClean="0"/>
            <a:t>planning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none" kern="1200" smtClean="0"/>
            <a:t>Preliminary strategy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none" kern="1200" smtClean="0"/>
            <a:t>campaign</a:t>
          </a:r>
          <a:endParaRPr lang="en-US" sz="1300" b="0" u="none" kern="1200" dirty="0"/>
        </a:p>
      </dsp:txBody>
      <dsp:txXfrm>
        <a:off x="2986881" y="46670"/>
        <a:ext cx="2826542" cy="1449275"/>
      </dsp:txXfrm>
    </dsp:sp>
    <dsp:sp modelId="{DDB74CAC-6E26-45A0-9656-F23CDD57BC79}">
      <dsp:nvSpPr>
        <dsp:cNvPr id="0" name=""/>
        <dsp:cNvSpPr/>
      </dsp:nvSpPr>
      <dsp:spPr>
        <a:xfrm>
          <a:off x="5142097" y="0"/>
          <a:ext cx="2665539" cy="15276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 smtClean="0"/>
            <a:t>Stage of simulation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 smtClean="0"/>
            <a:t>Updated</a:t>
          </a:r>
          <a:endParaRPr lang="he-IL" sz="1400" b="1" u="none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Offset</a:t>
          </a:r>
          <a:r>
            <a:rPr lang="he-IL" sz="1400" b="1" u="none" kern="1200" dirty="0" smtClean="0"/>
            <a:t> </a:t>
          </a:r>
          <a:r>
            <a:rPr lang="en-US" sz="1400" b="1" u="none" kern="1200" dirty="0" smtClean="0"/>
            <a:t>Strategy campaign</a:t>
          </a:r>
          <a:endParaRPr lang="he-IL" sz="1400" b="0" u="none" kern="1200" dirty="0"/>
        </a:p>
      </dsp:txBody>
      <dsp:txXfrm>
        <a:off x="5142097" y="0"/>
        <a:ext cx="2665539" cy="1527661"/>
      </dsp:txXfrm>
    </dsp:sp>
    <dsp:sp modelId="{C9301C68-11B6-4C3B-BF16-D5F4D29FDD5E}">
      <dsp:nvSpPr>
        <dsp:cNvPr id="0" name=""/>
        <dsp:cNvSpPr/>
      </dsp:nvSpPr>
      <dsp:spPr>
        <a:xfrm>
          <a:off x="6874273" y="0"/>
          <a:ext cx="2634501" cy="1484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sng" kern="1200" dirty="0" smtClean="0"/>
            <a:t>Step lifting </a:t>
          </a:r>
          <a:r>
            <a:rPr lang="en-US" sz="1600" b="0" u="none" kern="1200" dirty="0" smtClean="0"/>
            <a:t>screen Exposing competing strategies</a:t>
          </a:r>
          <a:endParaRPr lang="en-US" sz="1600" b="0" u="none" kern="1200" dirty="0"/>
        </a:p>
      </dsp:txBody>
      <dsp:txXfrm>
        <a:off x="6874273" y="0"/>
        <a:ext cx="2634501" cy="148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pPr/>
              <a:t>י'/שבט/תשע"ט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831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AB74-BF8E-4229-9108-A05EE6C3F0CB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5C41-26D7-4C5E-8763-61B36B807E6F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B2DF-4C6A-4AA0-BD15-422F653BD131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C3C-F13D-4520-A776-342BB3AA50A6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3E9-F6F3-4942-97F8-8B62BA5CAF7F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067-7F5D-4844-845F-54E0E87C0291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5DB-9310-434B-B426-B39F93CAD2F5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09A-86C3-4BD9-BD21-F88E20329CE2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D4D-FA23-4E66-9C0D-1E746D9E5DCD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75E4-FC68-440B-89A3-835E0FA25796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6015-C639-4130-B1C9-BE837B5A237E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1D1-BC26-4713-827F-28DDAC21265E}" type="datetime8">
              <a:rPr lang="he-IL" smtClean="0"/>
              <a:pPr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diagramData" Target="../diagrams/data1.xml"/><Relationship Id="rId50" Type="http://schemas.openxmlformats.org/officeDocument/2006/relationships/diagramColors" Target="../diagrams/colors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diagramQuickStyle" Target="../diagrams/quickStyl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diagramLayout" Target="../diagrams/layout1.xml"/><Relationship Id="rId8" Type="http://schemas.openxmlformats.org/officeDocument/2006/relationships/tags" Target="../tags/tag8.xml"/><Relationship Id="rId51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cs typeface="+mn-cs"/>
              </a:rPr>
              <a:t>Presenting the </a:t>
            </a:r>
            <a:r>
              <a:rPr lang="en-US" b="1" dirty="0">
                <a:cs typeface="+mn-cs"/>
              </a:rPr>
              <a:t>Political-Security </a:t>
            </a:r>
            <a:r>
              <a:rPr lang="en-US" b="1" dirty="0" smtClean="0">
                <a:cs typeface="+mn-cs"/>
              </a:rPr>
              <a:t>Simulation to the INDC 46</a:t>
            </a:r>
            <a:r>
              <a:rPr lang="en-US" b="1" baseline="30000" dirty="0" smtClean="0">
                <a:cs typeface="+mn-cs"/>
              </a:rPr>
              <a:t>th</a:t>
            </a:r>
            <a:r>
              <a:rPr lang="en-US" b="1" dirty="0" smtClean="0">
                <a:cs typeface="+mn-cs"/>
              </a:rPr>
              <a:t> Class</a:t>
            </a:r>
            <a:endParaRPr lang="he-IL" b="1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756150"/>
          </a:xfrm>
        </p:spPr>
      </p:pic>
    </p:spTree>
    <p:extLst>
      <p:ext uri="{BB962C8B-B14F-4D97-AF65-F5344CB8AC3E}">
        <p14:creationId xmlns="" xmlns:p14="http://schemas.microsoft.com/office/powerpoint/2010/main" val="23579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dirty="0" smtClean="0">
                <a:cs typeface="+mn-cs"/>
              </a:rPr>
              <a:t>Roles of the Simulation Administration </a:t>
            </a:r>
            <a:br>
              <a:rPr lang="en-US" sz="3600" dirty="0" smtClean="0">
                <a:cs typeface="+mn-cs"/>
              </a:rPr>
            </a:br>
            <a:r>
              <a:rPr lang="en-US" sz="3600" dirty="0" smtClean="0">
                <a:cs typeface="+mn-cs"/>
              </a:rPr>
              <a:t>Commander in Charge - </a:t>
            </a:r>
            <a:r>
              <a:rPr lang="en-US" sz="3600" dirty="0" err="1" smtClean="0">
                <a:cs typeface="+mn-cs"/>
              </a:rPr>
              <a:t>Matan</a:t>
            </a:r>
            <a:endParaRPr lang="he-IL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l" rtl="0"/>
            <a:r>
              <a:rPr lang="en-US" dirty="0"/>
              <a:t>Manages the simulation at all its stages</a:t>
            </a:r>
          </a:p>
          <a:p>
            <a:pPr algn="l" rtl="0"/>
            <a:r>
              <a:rPr lang="en-US" dirty="0"/>
              <a:t>Streams scenarios and events</a:t>
            </a:r>
          </a:p>
          <a:p>
            <a:pPr algn="l" rtl="0"/>
            <a:r>
              <a:rPr lang="en-US" dirty="0" smtClean="0"/>
              <a:t>Operates the </a:t>
            </a:r>
            <a:r>
              <a:rPr lang="en-US" dirty="0"/>
              <a:t>"</a:t>
            </a:r>
            <a:r>
              <a:rPr lang="en-US" dirty="0" smtClean="0"/>
              <a:t>Cabernet“ system</a:t>
            </a:r>
            <a:endParaRPr lang="en-US" dirty="0"/>
          </a:p>
          <a:p>
            <a:pPr algn="l" rtl="0"/>
            <a:r>
              <a:rPr lang="en-US" dirty="0" smtClean="0"/>
              <a:t>Plays some of the players in the simulation </a:t>
            </a:r>
            <a:endParaRPr lang="en-US" dirty="0"/>
          </a:p>
          <a:p>
            <a:pPr algn="l" rtl="0"/>
            <a:r>
              <a:rPr lang="en-US" dirty="0"/>
              <a:t>Plays any undefined player required by any other player</a:t>
            </a:r>
          </a:p>
          <a:p>
            <a:pPr algn="l" rtl="0"/>
            <a:r>
              <a:rPr lang="en-US" dirty="0" smtClean="0"/>
              <a:t>Concentrates </a:t>
            </a:r>
            <a:r>
              <a:rPr lang="en-US" dirty="0"/>
              <a:t>expertise from various </a:t>
            </a:r>
            <a:r>
              <a:rPr lang="en-US" dirty="0" smtClean="0"/>
              <a:t>sources </a:t>
            </a:r>
            <a:r>
              <a:rPr lang="en-US" dirty="0"/>
              <a:t>on the players in the game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42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+mn-cs"/>
              </a:rPr>
              <a:t>“Cabernet” System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altLang="en-US" dirty="0" smtClean="0"/>
              <a:t>A computer system to support political-security simulations</a:t>
            </a:r>
          </a:p>
          <a:p>
            <a:pPr algn="l" rtl="0"/>
            <a:r>
              <a:rPr lang="en-US" altLang="en-US" dirty="0" smtClean="0"/>
              <a:t>Allows multi-player simulation</a:t>
            </a:r>
          </a:p>
          <a:p>
            <a:pPr algn="l" rtl="0"/>
            <a:r>
              <a:rPr lang="en-US" altLang="en-US" dirty="0" smtClean="0"/>
              <a:t>Allows the creation of a shared situation report for all players, is under the control of the administration.</a:t>
            </a:r>
          </a:p>
          <a:p>
            <a:pPr algn="l" rtl="0"/>
            <a:r>
              <a:rPr lang="en-US" altLang="en-US" dirty="0" smtClean="0"/>
              <a:t>Allows for meetings between the players.</a:t>
            </a:r>
          </a:p>
          <a:p>
            <a:pPr algn="l" rtl="0"/>
            <a:r>
              <a:rPr lang="en-US" altLang="en-US" dirty="0" smtClean="0"/>
              <a:t>Allows knowledge management, investigations and products.</a:t>
            </a:r>
          </a:p>
          <a:p>
            <a:pPr algn="l" rtl="0"/>
            <a:r>
              <a:rPr lang="en-US" altLang="en-US" dirty="0" smtClean="0"/>
              <a:t>It is recommended to set 2 participants who specialize in the system.</a:t>
            </a:r>
          </a:p>
          <a:p>
            <a:pPr algn="l" rtl="0"/>
            <a:r>
              <a:rPr lang="en-US" altLang="en-US" dirty="0" smtClean="0"/>
              <a:t>Displays a picture of reality</a:t>
            </a:r>
            <a:r>
              <a:rPr lang="en-US" altLang="en-US" dirty="0"/>
              <a:t>- </a:t>
            </a:r>
            <a:r>
              <a:rPr lang="en-US" altLang="en-US" b="1" dirty="0" smtClean="0"/>
              <a:t>“</a:t>
            </a:r>
            <a:r>
              <a:rPr lang="en-US" altLang="en-US" b="1" u="sng" dirty="0" smtClean="0"/>
              <a:t>If you’re not there, you don’t exist...."</a:t>
            </a:r>
            <a:endParaRPr lang="he-IL" alt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2264803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62500" lnSpcReduction="20000"/>
          </a:bodyPr>
          <a:lstStyle/>
          <a:p>
            <a:pPr algn="just" rtl="0"/>
            <a:r>
              <a:rPr lang="en-US" altLang="he-IL" dirty="0" smtClean="0"/>
              <a:t>I.D.</a:t>
            </a:r>
            <a:endParaRPr lang="en-US" altLang="he-IL" dirty="0"/>
          </a:p>
          <a:p>
            <a:pPr marL="400050" lvl="1" indent="0" algn="just" rtl="0">
              <a:buNone/>
            </a:pPr>
            <a:r>
              <a:rPr lang="en-US" altLang="he-IL" dirty="0" smtClean="0"/>
              <a:t>-Who </a:t>
            </a:r>
            <a:r>
              <a:rPr lang="en-US" altLang="he-IL" dirty="0"/>
              <a:t>are we, what do we represent?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-How </a:t>
            </a:r>
            <a:r>
              <a:rPr lang="en-US" altLang="he-IL" dirty="0"/>
              <a:t>do we perceive the world?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-What </a:t>
            </a:r>
            <a:r>
              <a:rPr lang="en-US" altLang="he-IL" dirty="0"/>
              <a:t>are the shaping events in our history?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-What </a:t>
            </a:r>
            <a:r>
              <a:rPr lang="en-US" altLang="he-IL" dirty="0"/>
              <a:t>is our vision?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-What </a:t>
            </a:r>
            <a:r>
              <a:rPr lang="en-US" altLang="he-IL" dirty="0"/>
              <a:t>makes us special? What is our strategic culture?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-What </a:t>
            </a:r>
            <a:r>
              <a:rPr lang="en-US" altLang="he-IL" dirty="0"/>
              <a:t>are our core values?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-What </a:t>
            </a:r>
            <a:r>
              <a:rPr lang="en-US" altLang="he-IL" dirty="0"/>
              <a:t>are our main national interests</a:t>
            </a:r>
            <a:r>
              <a:rPr lang="en-US" altLang="he-IL" dirty="0" smtClean="0"/>
              <a:t>? </a:t>
            </a:r>
            <a:r>
              <a:rPr lang="en-US" altLang="he-IL" b="1" u="sng" dirty="0" smtClean="0"/>
              <a:t>Global, regional and local</a:t>
            </a:r>
            <a:endParaRPr lang="en-US" altLang="he-IL" b="1" u="sng" dirty="0"/>
          </a:p>
          <a:p>
            <a:pPr algn="just" rtl="0"/>
            <a:r>
              <a:rPr lang="en-US" altLang="he-IL" b="1" dirty="0"/>
              <a:t>What are the dominant trends in the economy and society?</a:t>
            </a:r>
          </a:p>
          <a:p>
            <a:pPr algn="just" rtl="0"/>
            <a:r>
              <a:rPr lang="en-US" altLang="he-IL" dirty="0"/>
              <a:t>What is the structure of the political, economic and security systems?</a:t>
            </a:r>
          </a:p>
          <a:p>
            <a:pPr algn="just" rtl="0"/>
            <a:r>
              <a:rPr lang="en-US" altLang="he-IL" dirty="0"/>
              <a:t>Who are the power </a:t>
            </a:r>
            <a:r>
              <a:rPr lang="en-US" altLang="he-IL" dirty="0" smtClean="0"/>
              <a:t>holders </a:t>
            </a:r>
            <a:r>
              <a:rPr lang="en-US" altLang="he-IL" dirty="0"/>
              <a:t>and policymakers in the foreign and defense spheres?</a:t>
            </a:r>
          </a:p>
          <a:p>
            <a:pPr algn="just" rtl="0"/>
            <a:r>
              <a:rPr lang="en-US" altLang="he-IL" dirty="0"/>
              <a:t>What is the current political agenda?</a:t>
            </a:r>
          </a:p>
          <a:p>
            <a:pPr algn="just" rtl="0"/>
            <a:r>
              <a:rPr lang="en-US" altLang="he-IL" dirty="0"/>
              <a:t>The player in the international arena: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-In </a:t>
            </a:r>
            <a:r>
              <a:rPr lang="en-US" altLang="he-IL" dirty="0"/>
              <a:t>what alliances and coalitions are we friends?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-Who </a:t>
            </a:r>
            <a:r>
              <a:rPr lang="en-US" altLang="he-IL" dirty="0"/>
              <a:t>is our main enemy? Who is our central ally?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-What </a:t>
            </a:r>
            <a:r>
              <a:rPr lang="en-US" altLang="he-IL" dirty="0"/>
              <a:t>are the main relationships with other players in the simulation?</a:t>
            </a:r>
          </a:p>
          <a:p>
            <a:pPr algn="just" rtl="0"/>
            <a:r>
              <a:rPr lang="en-US" altLang="he-IL" dirty="0"/>
              <a:t>What is our policy regarding the Israeli-Palestinian conflict? What are our interests in this matter? </a:t>
            </a:r>
            <a:r>
              <a:rPr lang="en-US" altLang="he-IL" u="sng" dirty="0"/>
              <a:t>How do we maximize our interests?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en-US" sz="3600" dirty="0">
                <a:cs typeface="+mn-cs"/>
              </a:rPr>
              <a:t>Emphasis </a:t>
            </a:r>
            <a:r>
              <a:rPr lang="en-US" sz="3600" dirty="0" smtClean="0">
                <a:cs typeface="+mn-cs"/>
              </a:rPr>
              <a:t>for the First Phase- Getting to Know your Player</a:t>
            </a:r>
            <a:endParaRPr lang="he-IL" sz="3600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546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A central, meaningful, challenging and fun learning event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 smtClean="0"/>
              <a:t>senior officials’ learning </a:t>
            </a:r>
            <a:r>
              <a:rPr lang="en-US" altLang="he-IL" sz="1800" dirty="0"/>
              <a:t>at its best, time management by the group leader and its members, working well beyond formal hours of study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The quality of learning depends on the personal commitment of all team members to the </a:t>
            </a:r>
            <a:r>
              <a:rPr lang="en-US" altLang="he-IL" sz="1800" dirty="0" smtClean="0"/>
              <a:t>process, </a:t>
            </a:r>
            <a:r>
              <a:rPr lang="en-US" altLang="he-IL" sz="1800" dirty="0"/>
              <a:t>the </a:t>
            </a:r>
            <a:r>
              <a:rPr lang="en-US" altLang="he-IL" sz="1800" dirty="0" smtClean="0"/>
              <a:t>resource </a:t>
            </a:r>
            <a:r>
              <a:rPr lang="en-US" altLang="he-IL" sz="1800" dirty="0"/>
              <a:t>of time </a:t>
            </a:r>
            <a:r>
              <a:rPr lang="en-US" altLang="he-IL" sz="1800" dirty="0" smtClean="0"/>
              <a:t>and the </a:t>
            </a:r>
            <a:r>
              <a:rPr lang="en-US" altLang="he-IL" sz="1800" dirty="0"/>
              <a:t>attention it requires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Management of the learning process by the group, scheduling meetings with each relevant factor (experts, functionaries, etc.)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Sharing knowledge among the players (in any case each player must also know the other players, including those in the administration)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"Get into the head" of the actor and not "dress" our perceptions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To maintain independent thinking </a:t>
            </a:r>
            <a:r>
              <a:rPr lang="en-US" altLang="he-IL" sz="1800" dirty="0" smtClean="0"/>
              <a:t>that is not bound </a:t>
            </a:r>
            <a:r>
              <a:rPr lang="en-US" altLang="he-IL" sz="1800" dirty="0"/>
              <a:t>by basic assumptions, but realistic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Until the start of the game, there </a:t>
            </a:r>
            <a:r>
              <a:rPr lang="en-US" altLang="he-IL" sz="1800" dirty="0" smtClean="0"/>
              <a:t>are </a:t>
            </a:r>
            <a:r>
              <a:rPr lang="en-US" altLang="he-IL" sz="1800" dirty="0"/>
              <a:t>no </a:t>
            </a:r>
            <a:r>
              <a:rPr lang="en-US" altLang="he-IL" sz="1800" dirty="0" smtClean="0"/>
              <a:t>negotiations </a:t>
            </a:r>
            <a:r>
              <a:rPr lang="en-US" altLang="he-IL" sz="1800" dirty="0"/>
              <a:t>between the teams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he-IL" sz="1800" dirty="0"/>
              <a:t>The instructors accompany the learning process and formulate the </a:t>
            </a:r>
            <a:r>
              <a:rPr lang="en-US" altLang="he-IL" sz="1800" dirty="0" smtClean="0"/>
              <a:t>strategy, </a:t>
            </a:r>
            <a:r>
              <a:rPr lang="en-US" altLang="he-IL" sz="1800" dirty="0"/>
              <a:t>and serve as representatives to the administration and vice versa</a:t>
            </a:r>
            <a:endParaRPr lang="he-IL" altLang="he-IL" sz="18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dirty="0">
                <a:cs typeface="+mn-cs"/>
              </a:rPr>
              <a:t>Emphasis </a:t>
            </a:r>
            <a:r>
              <a:rPr lang="en-US" dirty="0" smtClean="0">
                <a:cs typeface="+mn-cs"/>
              </a:rPr>
              <a:t>for </a:t>
            </a:r>
            <a:r>
              <a:rPr lang="en-US" dirty="0">
                <a:cs typeface="+mn-cs"/>
              </a:rPr>
              <a:t>the </a:t>
            </a:r>
            <a:r>
              <a:rPr lang="en-US" dirty="0" smtClean="0">
                <a:cs typeface="+mn-cs"/>
              </a:rPr>
              <a:t>Entire Process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776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8121650" cy="622300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en-US" dirty="0" smtClean="0">
                <a:latin typeface="Arial" panose="020B0604020202020204" pitchFamily="34" charset="0"/>
                <a:cs typeface="+mn-cs"/>
              </a:rPr>
              <a:t>Roles of Team Members</a:t>
            </a: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192213"/>
            <a:ext cx="7886700" cy="5734050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US" altLang="he-IL" b="1" dirty="0"/>
              <a:t>Head of the team - Head of State</a:t>
            </a:r>
          </a:p>
          <a:p>
            <a:pPr marL="400050" lvl="1" indent="0" algn="just" rtl="0">
              <a:buNone/>
            </a:pPr>
            <a:r>
              <a:rPr lang="en-US" altLang="he-IL" dirty="0"/>
              <a:t>-</a:t>
            </a:r>
            <a:r>
              <a:rPr lang="en-US" altLang="he-IL" dirty="0" smtClean="0"/>
              <a:t>Runs </a:t>
            </a:r>
            <a:r>
              <a:rPr lang="en-US" altLang="he-IL" dirty="0"/>
              <a:t>staff discussions at all stages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-(</a:t>
            </a:r>
            <a:r>
              <a:rPr lang="en-US" altLang="he-IL" dirty="0"/>
              <a:t>As a rule, the guide observes the process, but has the right to intervene if necessary)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-Sets </a:t>
            </a:r>
            <a:r>
              <a:rPr lang="en-US" altLang="he-IL" dirty="0"/>
              <a:t>a schedule for the team's work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-Assigns </a:t>
            </a:r>
            <a:r>
              <a:rPr lang="en-US" altLang="he-IL" dirty="0"/>
              <a:t>tasks to team </a:t>
            </a:r>
            <a:r>
              <a:rPr lang="en-US" altLang="he-IL" dirty="0" smtClean="0"/>
              <a:t>members </a:t>
            </a:r>
          </a:p>
          <a:p>
            <a:pPr algn="just" rtl="0"/>
            <a:r>
              <a:rPr lang="en-US" altLang="he-IL" b="1" dirty="0" smtClean="0"/>
              <a:t>Team coordinator </a:t>
            </a:r>
            <a:r>
              <a:rPr lang="en-US" altLang="he-IL" b="1" dirty="0"/>
              <a:t>/ </a:t>
            </a:r>
            <a:r>
              <a:rPr lang="en-US" altLang="he-IL" b="1" dirty="0" smtClean="0"/>
              <a:t>secretariat</a:t>
            </a:r>
            <a:endParaRPr lang="en-US" altLang="he-IL" b="1" dirty="0"/>
          </a:p>
          <a:p>
            <a:pPr marL="400050" lvl="1" indent="0" algn="just" rtl="0">
              <a:buNone/>
            </a:pPr>
            <a:r>
              <a:rPr lang="en-US" altLang="he-IL" dirty="0" smtClean="0"/>
              <a:t>-Subject </a:t>
            </a:r>
            <a:r>
              <a:rPr lang="en-US" altLang="he-IL" dirty="0"/>
              <a:t>to the head of the team in all his duties as coordinator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-Responsible </a:t>
            </a:r>
            <a:r>
              <a:rPr lang="en-US" altLang="he-IL" dirty="0"/>
              <a:t>for registering the staff </a:t>
            </a:r>
            <a:r>
              <a:rPr lang="en-US" altLang="he-IL" dirty="0" smtClean="0"/>
              <a:t>discussions and </a:t>
            </a:r>
            <a:r>
              <a:rPr lang="en-US" altLang="he-IL" b="1" u="sng" dirty="0" smtClean="0"/>
              <a:t>submitting a documentation report </a:t>
            </a:r>
            <a:r>
              <a:rPr lang="en-US" altLang="he-IL" b="1" u="sng" dirty="0"/>
              <a:t>at the end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-Responsible </a:t>
            </a:r>
            <a:r>
              <a:rPr lang="en-US" altLang="he-IL" dirty="0"/>
              <a:t>for scheduling the staff meetings</a:t>
            </a:r>
          </a:p>
          <a:p>
            <a:pPr marL="400050" lvl="1" indent="0" algn="just" rtl="0">
              <a:buNone/>
            </a:pPr>
            <a:r>
              <a:rPr lang="en-US" altLang="he-IL" dirty="0" smtClean="0"/>
              <a:t>-At </a:t>
            </a:r>
            <a:r>
              <a:rPr lang="en-US" altLang="he-IL" dirty="0"/>
              <a:t>the same time, and regardless of his duties as secretary, he also serves as a member of a team with a position to be determined by the team </a:t>
            </a:r>
            <a:r>
              <a:rPr lang="en-US" altLang="he-IL" dirty="0" smtClean="0"/>
              <a:t>leader</a:t>
            </a:r>
          </a:p>
          <a:p>
            <a:pPr algn="just" rtl="0"/>
            <a:r>
              <a:rPr lang="en-US" altLang="he-IL" dirty="0" smtClean="0"/>
              <a:t>The </a:t>
            </a:r>
            <a:r>
              <a:rPr lang="en-US" altLang="he-IL" dirty="0"/>
              <a:t>rest of the team: according to the position they will receive from the team leader.</a:t>
            </a:r>
            <a:endParaRPr lang="he-IL" altLang="he-IL" dirty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8742F9-DDC6-40FF-A27C-C9A0D87D5268}" type="slidenum">
              <a:rPr lang="en-US" altLang="he-IL"/>
              <a:pPr/>
              <a:t>14</a:t>
            </a:fld>
            <a:endParaRPr lang="en-US" altLang="he-IL"/>
          </a:p>
        </p:txBody>
      </p:sp>
    </p:spTree>
    <p:extLst>
      <p:ext uri="{BB962C8B-B14F-4D97-AF65-F5344CB8AC3E}">
        <p14:creationId xmlns="" xmlns:p14="http://schemas.microsoft.com/office/powerpoint/2010/main" val="68581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42300" cy="1047750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en-US" sz="3200" dirty="0">
                <a:latin typeface="Arial" panose="020B0604020202020204" pitchFamily="34" charset="0"/>
              </a:rPr>
              <a:t>A </a:t>
            </a:r>
            <a:r>
              <a:rPr lang="en-US" sz="3200" dirty="0" smtClean="0">
                <a:latin typeface="Arial" panose="020B0604020202020204" pitchFamily="34" charset="0"/>
              </a:rPr>
              <a:t>Typical Group Structure </a:t>
            </a:r>
            <a:br>
              <a:rPr lang="en-US" sz="3200" dirty="0" smtClean="0">
                <a:latin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</a:rPr>
              <a:t>Simulates </a:t>
            </a:r>
            <a:r>
              <a:rPr lang="en-US" sz="3200" dirty="0">
                <a:latin typeface="Arial" panose="020B0604020202020204" pitchFamily="34" charset="0"/>
              </a:rPr>
              <a:t>a </a:t>
            </a:r>
            <a:r>
              <a:rPr lang="en-US" sz="3200" dirty="0" smtClean="0">
                <a:latin typeface="Arial" panose="020B0604020202020204" pitchFamily="34" charset="0"/>
              </a:rPr>
              <a:t>Kind </a:t>
            </a:r>
            <a:r>
              <a:rPr lang="en-US" sz="3200" dirty="0">
                <a:latin typeface="Arial" panose="020B0604020202020204" pitchFamily="34" charset="0"/>
              </a:rPr>
              <a:t>of </a:t>
            </a:r>
            <a:r>
              <a:rPr lang="en-US" sz="3200" dirty="0" smtClean="0">
                <a:latin typeface="Arial" panose="020B0604020202020204" pitchFamily="34" charset="0"/>
              </a:rPr>
              <a:t>“Cabinet</a:t>
            </a:r>
            <a:r>
              <a:rPr lang="en-US" sz="3200" dirty="0">
                <a:latin typeface="Arial" panose="020B0604020202020204" pitchFamily="34" charset="0"/>
              </a:rPr>
              <a:t>"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/>
          </p:cNvPr>
          <p:cNvSpPr>
            <a:spLocks noGrp="1"/>
          </p:cNvSpPr>
          <p:nvPr>
            <p:ph idx="1"/>
          </p:nvPr>
        </p:nvSpPr>
        <p:spPr>
          <a:xfrm>
            <a:off x="755650" y="1433512"/>
            <a:ext cx="7886700" cy="5424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e-IL" b="1" dirty="0"/>
          </a:p>
          <a:p>
            <a:pPr marL="0" indent="0">
              <a:spcBef>
                <a:spcPct val="20000"/>
              </a:spcBef>
              <a:buFont typeface="Wingdings 3" panose="05040102010807070707" pitchFamily="18" charset="2"/>
              <a:buNone/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FFEEF8-F74B-4FC9-AAF5-FF11EA112727}" type="slidenum">
              <a:rPr lang="en-US" altLang="he-IL" smtClean="0"/>
              <a:pPr/>
              <a:t>15</a:t>
            </a:fld>
            <a:endParaRPr lang="en-US" altLang="he-IL" smtClean="0"/>
          </a:p>
        </p:txBody>
      </p:sp>
      <p:sp>
        <p:nvSpPr>
          <p:cNvPr id="5" name="אליפסה 4">
            <a:extLst/>
          </p:cNvPr>
          <p:cNvSpPr/>
          <p:nvPr/>
        </p:nvSpPr>
        <p:spPr>
          <a:xfrm flipH="1">
            <a:off x="1871663" y="2674938"/>
            <a:ext cx="4586287" cy="1884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יהלום 5">
            <a:extLst/>
          </p:cNvPr>
          <p:cNvSpPr/>
          <p:nvPr/>
        </p:nvSpPr>
        <p:spPr>
          <a:xfrm>
            <a:off x="6659563" y="2981328"/>
            <a:ext cx="2047874" cy="927098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Group</a:t>
            </a:r>
          </a:p>
          <a:p>
            <a:pPr algn="ctr">
              <a:defRPr/>
            </a:pPr>
            <a:r>
              <a:rPr lang="en-US" dirty="0" smtClean="0"/>
              <a:t>Leader</a:t>
            </a:r>
            <a:endParaRPr lang="en-US" dirty="0"/>
          </a:p>
        </p:txBody>
      </p:sp>
      <p:sp>
        <p:nvSpPr>
          <p:cNvPr id="7" name="מלבן 6">
            <a:extLst/>
          </p:cNvPr>
          <p:cNvSpPr/>
          <p:nvPr/>
        </p:nvSpPr>
        <p:spPr>
          <a:xfrm>
            <a:off x="690563" y="1433513"/>
            <a:ext cx="92075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0" y="685800"/>
            <a:ext cx="1877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altLang="he-IL" sz="1600" dirty="0"/>
              <a:t>screen</a:t>
            </a:r>
          </a:p>
          <a:p>
            <a:pPr algn="ctr" rtl="0"/>
            <a:r>
              <a:rPr lang="en-US" altLang="he-IL" sz="1600" dirty="0" smtClean="0"/>
              <a:t>Projecting the</a:t>
            </a:r>
            <a:endParaRPr lang="en-US" altLang="he-IL" sz="1600" dirty="0"/>
          </a:p>
          <a:p>
            <a:pPr algn="ctr" rtl="0"/>
            <a:r>
              <a:rPr lang="en-US" altLang="he-IL" sz="1600" dirty="0"/>
              <a:t>"</a:t>
            </a:r>
            <a:r>
              <a:rPr lang="en-US" altLang="he-IL" sz="1600" dirty="0" smtClean="0"/>
              <a:t>Cabernet“ system</a:t>
            </a:r>
            <a:endParaRPr lang="en-US" altLang="he-IL" sz="1600" dirty="0"/>
          </a:p>
        </p:txBody>
      </p:sp>
      <p:sp>
        <p:nvSpPr>
          <p:cNvPr id="14" name="אליפסה 13">
            <a:extLst/>
          </p:cNvPr>
          <p:cNvSpPr/>
          <p:nvPr/>
        </p:nvSpPr>
        <p:spPr>
          <a:xfrm>
            <a:off x="3505200" y="4724400"/>
            <a:ext cx="1905000" cy="10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Group</a:t>
            </a:r>
          </a:p>
          <a:p>
            <a:pPr algn="ctr">
              <a:defRPr/>
            </a:pPr>
            <a:r>
              <a:rPr lang="en-US" dirty="0" smtClean="0"/>
              <a:t>Coordinator </a:t>
            </a:r>
            <a:endParaRPr lang="en-US" dirty="0"/>
          </a:p>
        </p:txBody>
      </p:sp>
      <p:sp>
        <p:nvSpPr>
          <p:cNvPr id="15" name="משושה 14">
            <a:extLst/>
          </p:cNvPr>
          <p:cNvSpPr/>
          <p:nvPr/>
        </p:nvSpPr>
        <p:spPr>
          <a:xfrm rot="10800000" flipV="1">
            <a:off x="3708399" y="1577975"/>
            <a:ext cx="1549400" cy="930275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16" name="אליפסה 15">
            <a:extLst/>
          </p:cNvPr>
          <p:cNvSpPr/>
          <p:nvPr/>
        </p:nvSpPr>
        <p:spPr>
          <a:xfrm>
            <a:off x="5486400" y="1905000"/>
            <a:ext cx="1730375" cy="71596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r>
              <a:rPr lang="en-US" dirty="0" smtClean="0"/>
              <a:t>Participant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7" name="אליפסה 16">
            <a:extLst/>
          </p:cNvPr>
          <p:cNvSpPr/>
          <p:nvPr/>
        </p:nvSpPr>
        <p:spPr>
          <a:xfrm>
            <a:off x="5511800" y="4344989"/>
            <a:ext cx="1727200" cy="8318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Participant</a:t>
            </a:r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18" name="אליפסה 17">
            <a:extLst/>
          </p:cNvPr>
          <p:cNvSpPr/>
          <p:nvPr/>
        </p:nvSpPr>
        <p:spPr>
          <a:xfrm>
            <a:off x="1670050" y="4410075"/>
            <a:ext cx="1749425" cy="84772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r>
              <a:rPr lang="en-US" dirty="0" smtClean="0"/>
              <a:t>Participant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9" name="אליפסה 18">
            <a:extLst/>
          </p:cNvPr>
          <p:cNvSpPr/>
          <p:nvPr/>
        </p:nvSpPr>
        <p:spPr>
          <a:xfrm>
            <a:off x="1670050" y="1936750"/>
            <a:ext cx="1749425" cy="78184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dirty="0"/>
              <a:t>Participant</a:t>
            </a:r>
          </a:p>
        </p:txBody>
      </p:sp>
    </p:spTree>
    <p:extLst>
      <p:ext uri="{BB962C8B-B14F-4D97-AF65-F5344CB8AC3E}">
        <p14:creationId xmlns="" xmlns:p14="http://schemas.microsoft.com/office/powerpoint/2010/main" val="665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Creativity and </a:t>
            </a:r>
            <a:r>
              <a:rPr lang="en-US" dirty="0" smtClean="0"/>
              <a:t>Fun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Dress creatively beyond suits ......</a:t>
            </a:r>
          </a:p>
          <a:p>
            <a:pPr algn="l" rtl="0"/>
            <a:r>
              <a:rPr lang="en-US" dirty="0"/>
              <a:t>An expression of customs ... food, drinks, </a:t>
            </a:r>
            <a:r>
              <a:rPr lang="en-US" dirty="0" smtClean="0"/>
              <a:t>tokens, religious prayers</a:t>
            </a:r>
            <a:endParaRPr lang="en-US" dirty="0"/>
          </a:p>
          <a:p>
            <a:pPr algn="l" rtl="0"/>
            <a:r>
              <a:rPr lang="en-US" dirty="0"/>
              <a:t>Alliances and </a:t>
            </a:r>
            <a:r>
              <a:rPr lang="en-US" dirty="0" smtClean="0"/>
              <a:t>stratagem </a:t>
            </a:r>
            <a:r>
              <a:rPr lang="en-US" dirty="0"/>
              <a:t>- an open game</a:t>
            </a:r>
          </a:p>
          <a:p>
            <a:pPr algn="l" rtl="0"/>
            <a:r>
              <a:rPr lang="en-US" dirty="0"/>
              <a:t>Intelligence on </a:t>
            </a:r>
            <a:r>
              <a:rPr lang="en-US" dirty="0" smtClean="0"/>
              <a:t>competitors, </a:t>
            </a:r>
            <a:r>
              <a:rPr lang="en-US" dirty="0"/>
              <a:t>compartmentalization and leakage of information.</a:t>
            </a:r>
          </a:p>
          <a:p>
            <a:pPr algn="l" rtl="0"/>
            <a:r>
              <a:rPr lang="en-US" dirty="0"/>
              <a:t>Using media statements to the world, inwardly, </a:t>
            </a:r>
            <a:r>
              <a:rPr lang="en-US" dirty="0" smtClean="0"/>
              <a:t>fake </a:t>
            </a:r>
            <a:r>
              <a:rPr lang="en-US" dirty="0"/>
              <a:t>n</a:t>
            </a:r>
            <a:r>
              <a:rPr lang="en-US" dirty="0" smtClean="0"/>
              <a:t>ews </a:t>
            </a:r>
            <a:r>
              <a:rPr lang="en-US" dirty="0"/>
              <a:t>......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0016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7" name="מציין מיקום תוכן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"/>
            <a:ext cx="5105401" cy="4599926"/>
          </a:xfr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2505653"/>
            <a:ext cx="4350327" cy="21336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398" y="4554726"/>
            <a:ext cx="4800601" cy="2219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929" y="4639253"/>
            <a:ext cx="4350327" cy="2133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0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cs typeface="+mn-cs"/>
              </a:rPr>
              <a:t>The Political-Security Simulation - Background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The INDC </a:t>
            </a:r>
            <a:r>
              <a:rPr lang="en-US" dirty="0"/>
              <a:t>has a tradition of </a:t>
            </a:r>
            <a:r>
              <a:rPr lang="en-US" dirty="0" smtClean="0"/>
              <a:t>using human </a:t>
            </a:r>
            <a:r>
              <a:rPr lang="en-US" dirty="0"/>
              <a:t>simulations (as opposed to computerized simulations) for many years</a:t>
            </a:r>
          </a:p>
          <a:p>
            <a:pPr algn="just" rtl="0"/>
            <a:r>
              <a:rPr lang="en-US" dirty="0"/>
              <a:t>A major event in the school year</a:t>
            </a:r>
          </a:p>
          <a:p>
            <a:pPr algn="just" rtl="0"/>
            <a:r>
              <a:rPr lang="en-US" dirty="0" smtClean="0"/>
              <a:t>Senior officials’ learning</a:t>
            </a:r>
            <a:endParaRPr lang="en-US" dirty="0"/>
          </a:p>
          <a:p>
            <a:pPr algn="just" rtl="0"/>
            <a:r>
              <a:rPr lang="en-US" dirty="0"/>
              <a:t>A connection between the </a:t>
            </a:r>
            <a:r>
              <a:rPr lang="en-US" dirty="0" smtClean="0"/>
              <a:t>echelon </a:t>
            </a:r>
            <a:r>
              <a:rPr lang="en-US" dirty="0"/>
              <a:t>of strategic studies, the political </a:t>
            </a:r>
            <a:r>
              <a:rPr lang="en-US" dirty="0" smtClean="0"/>
              <a:t>echelon </a:t>
            </a:r>
            <a:r>
              <a:rPr lang="en-US" dirty="0"/>
              <a:t>and the national </a:t>
            </a:r>
            <a:r>
              <a:rPr lang="en-US" dirty="0" smtClean="0"/>
              <a:t>defense echelon, </a:t>
            </a:r>
            <a:r>
              <a:rPr lang="en-US" dirty="0"/>
              <a:t>and significant preparation for </a:t>
            </a:r>
            <a:r>
              <a:rPr lang="en-US" dirty="0" smtClean="0"/>
              <a:t>the tours overseas</a:t>
            </a:r>
            <a:endParaRPr lang="en-US" dirty="0"/>
          </a:p>
          <a:p>
            <a:pPr algn="just" rtl="0"/>
            <a:r>
              <a:rPr lang="en-US" dirty="0"/>
              <a:t>Use of a support computer system - "Cabernet"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1631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5909" y="-1524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 smtClean="0"/>
              <a:t>Composition of Groups and Workrooms</a:t>
            </a:r>
            <a:endParaRPr lang="he-IL" sz="3200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1453018"/>
              </p:ext>
            </p:extLst>
          </p:nvPr>
        </p:nvGraphicFramePr>
        <p:xfrm>
          <a:off x="275409" y="685800"/>
          <a:ext cx="8610600" cy="5448757"/>
        </p:xfrm>
        <a:graphic>
          <a:graphicData uri="http://schemas.openxmlformats.org/drawingml/2006/table">
            <a:tbl>
              <a:tblPr/>
              <a:tblGrid>
                <a:gridCol w="304615">
                  <a:extLst>
                    <a:ext uri="{9D8B030D-6E8A-4147-A177-3AD203B41FA5}">
                      <a16:colId xmlns:a16="http://schemas.microsoft.com/office/drawing/2014/main" xmlns="" val="1480252532"/>
                    </a:ext>
                  </a:extLst>
                </a:gridCol>
                <a:gridCol w="759661">
                  <a:extLst>
                    <a:ext uri="{9D8B030D-6E8A-4147-A177-3AD203B41FA5}">
                      <a16:colId xmlns:a16="http://schemas.microsoft.com/office/drawing/2014/main" xmlns="" val="392490879"/>
                    </a:ext>
                  </a:extLst>
                </a:gridCol>
                <a:gridCol w="867487">
                  <a:extLst>
                    <a:ext uri="{9D8B030D-6E8A-4147-A177-3AD203B41FA5}">
                      <a16:colId xmlns:a16="http://schemas.microsoft.com/office/drawing/2014/main" xmlns="" val="2031077084"/>
                    </a:ext>
                  </a:extLst>
                </a:gridCol>
                <a:gridCol w="951824">
                  <a:extLst>
                    <a:ext uri="{9D8B030D-6E8A-4147-A177-3AD203B41FA5}">
                      <a16:colId xmlns:a16="http://schemas.microsoft.com/office/drawing/2014/main" xmlns="" val="1050319950"/>
                    </a:ext>
                  </a:extLst>
                </a:gridCol>
                <a:gridCol w="883550">
                  <a:extLst>
                    <a:ext uri="{9D8B030D-6E8A-4147-A177-3AD203B41FA5}">
                      <a16:colId xmlns:a16="http://schemas.microsoft.com/office/drawing/2014/main" xmlns="" val="2333170867"/>
                    </a:ext>
                  </a:extLst>
                </a:gridCol>
                <a:gridCol w="1048212">
                  <a:extLst>
                    <a:ext uri="{9D8B030D-6E8A-4147-A177-3AD203B41FA5}">
                      <a16:colId xmlns:a16="http://schemas.microsoft.com/office/drawing/2014/main" xmlns="" val="3257521571"/>
                    </a:ext>
                  </a:extLst>
                </a:gridCol>
                <a:gridCol w="963873">
                  <a:extLst>
                    <a:ext uri="{9D8B030D-6E8A-4147-A177-3AD203B41FA5}">
                      <a16:colId xmlns:a16="http://schemas.microsoft.com/office/drawing/2014/main" xmlns="" val="2430806316"/>
                    </a:ext>
                  </a:extLst>
                </a:gridCol>
                <a:gridCol w="1012067">
                  <a:extLst>
                    <a:ext uri="{9D8B030D-6E8A-4147-A177-3AD203B41FA5}">
                      <a16:colId xmlns:a16="http://schemas.microsoft.com/office/drawing/2014/main" xmlns="" val="59122237"/>
                    </a:ext>
                  </a:extLst>
                </a:gridCol>
                <a:gridCol w="1086702">
                  <a:extLst>
                    <a:ext uri="{9D8B030D-6E8A-4147-A177-3AD203B41FA5}">
                      <a16:colId xmlns:a16="http://schemas.microsoft.com/office/drawing/2014/main" xmlns="" val="545977436"/>
                    </a:ext>
                  </a:extLst>
                </a:gridCol>
                <a:gridCol w="732609">
                  <a:extLst>
                    <a:ext uri="{9D8B030D-6E8A-4147-A177-3AD203B41FA5}">
                      <a16:colId xmlns:a16="http://schemas.microsoft.com/office/drawing/2014/main" xmlns="" val="3278813467"/>
                    </a:ext>
                  </a:extLst>
                </a:gridCol>
              </a:tblGrid>
              <a:tr h="354412">
                <a:tc>
                  <a:txBody>
                    <a:bodyPr/>
                    <a:lstStyle/>
                    <a:p>
                      <a:pPr algn="ctr" rtl="0" fontAlgn="b"/>
                      <a:endParaRPr lang="he-I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Country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Israel</a:t>
                      </a:r>
                      <a:r>
                        <a:rPr lang="he-IL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US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PLO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Hamas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Egypt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Jordan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890744"/>
                  </a:ext>
                </a:extLst>
              </a:tr>
              <a:tr h="60265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Inbal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Tishler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Ophir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Eyal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Manor</a:t>
                      </a:r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Rafi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2139466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Shai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Hanunah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Shapirah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Medanes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Natnes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Ronen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Gilad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Biran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Vach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2891241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Smuel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Guy Levi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Meirav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Luf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Levanah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Hadas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9788386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Rachel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Argov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Shai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Tieb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Gimal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Almelikies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Tzvika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298362"/>
                  </a:ext>
                </a:extLst>
              </a:tr>
              <a:tr h="60265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Itzik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Cohen 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Shapshak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Chaim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Raban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 Ezra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Dror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Kobi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73789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Almog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Maya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Hadad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Dganit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0274067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607810"/>
                  </a:ext>
                </a:extLst>
              </a:tr>
              <a:tr h="602658">
                <a:tc>
                  <a:txBody>
                    <a:bodyPr/>
                    <a:lstStyle/>
                    <a:p>
                      <a:pPr algn="ctr" rtl="0" fontAlgn="b"/>
                      <a:endParaRPr lang="he-IL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SETH</a:t>
                      </a:r>
                    </a:p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293100"/>
                  </a:ext>
                </a:extLst>
              </a:tr>
              <a:tr h="1195033">
                <a:tc>
                  <a:txBody>
                    <a:bodyPr/>
                    <a:lstStyle/>
                    <a:p>
                      <a:pPr algn="ctr" rtl="0" fontAlgn="b"/>
                      <a:endParaRPr lang="he-IL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 Space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 Room 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 Room 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 Room 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 Room 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Gust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Room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room across from the secretariat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0539837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44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cs typeface="+mn-cs"/>
              </a:rPr>
              <a:t>The </a:t>
            </a:r>
            <a:r>
              <a:rPr lang="en-US" dirty="0" smtClean="0">
                <a:cs typeface="+mn-cs"/>
              </a:rPr>
              <a:t>Objectives </a:t>
            </a:r>
            <a:r>
              <a:rPr lang="en-US" dirty="0">
                <a:cs typeface="+mn-cs"/>
              </a:rPr>
              <a:t>of the </a:t>
            </a:r>
            <a:r>
              <a:rPr lang="en-US" dirty="0" smtClean="0">
                <a:cs typeface="+mn-cs"/>
              </a:rPr>
              <a:t>Political-Security Simulation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en-US" dirty="0"/>
              <a:t>Developing strategic thinking and decision making in </a:t>
            </a:r>
            <a:r>
              <a:rPr lang="en-US" dirty="0" smtClean="0"/>
              <a:t>situations of stress and crisis</a:t>
            </a:r>
            <a:endParaRPr lang="en-US" dirty="0"/>
          </a:p>
          <a:p>
            <a:pPr algn="just" rtl="0"/>
            <a:r>
              <a:rPr lang="en-US" dirty="0"/>
              <a:t>Practice negotiation skills, rhetoric, communication and more</a:t>
            </a:r>
          </a:p>
          <a:p>
            <a:pPr algn="just" rtl="0"/>
            <a:r>
              <a:rPr lang="en-US" dirty="0"/>
              <a:t>Experimenting in a simulation game in complex systems as a model for system analysis, using the entire </a:t>
            </a:r>
            <a:r>
              <a:rPr lang="en-US" dirty="0" smtClean="0"/>
              <a:t>Design Approach</a:t>
            </a:r>
            <a:r>
              <a:rPr lang="en-US" dirty="0"/>
              <a:t>, until the formulation of strategy and </a:t>
            </a:r>
            <a:r>
              <a:rPr lang="en-US" dirty="0" smtClean="0"/>
              <a:t>campaign, </a:t>
            </a:r>
            <a:r>
              <a:rPr lang="en-US" dirty="0"/>
              <a:t>repeatedly</a:t>
            </a:r>
          </a:p>
          <a:p>
            <a:pPr algn="just" rtl="0"/>
            <a:r>
              <a:rPr lang="en-US" dirty="0"/>
              <a:t>Comprehensive study of the worlds of political content - focusing on the Israeli-Palestinian conflict</a:t>
            </a:r>
          </a:p>
          <a:p>
            <a:pPr algn="just" rtl="0"/>
            <a:r>
              <a:rPr lang="en-US" dirty="0"/>
              <a:t>A significant exposure to the full political reality and its connection to the security act</a:t>
            </a:r>
          </a:p>
          <a:p>
            <a:pPr algn="just" rtl="0"/>
            <a:r>
              <a:rPr lang="en-US" dirty="0"/>
              <a:t>In-depth knowledge of at least one important player</a:t>
            </a:r>
          </a:p>
          <a:p>
            <a:pPr algn="just" rtl="0"/>
            <a:r>
              <a:rPr lang="en-US" dirty="0"/>
              <a:t>Examining methods of action for imaginary scenarios that can occur in reality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16059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/>
          <p:cNvSpPr>
            <a:spLocks noGrp="1"/>
          </p:cNvSpPr>
          <p:nvPr>
            <p:ph idx="1"/>
          </p:nvPr>
        </p:nvSpPr>
        <p:spPr>
          <a:xfrm>
            <a:off x="490396" y="1295400"/>
            <a:ext cx="8229600" cy="4525963"/>
          </a:xfrm>
        </p:spPr>
        <p:txBody>
          <a:bodyPr>
            <a:noAutofit/>
          </a:bodyPr>
          <a:lstStyle/>
          <a:p>
            <a:pPr algn="just" rtl="0"/>
            <a:r>
              <a:rPr lang="en-US" altLang="he-IL" sz="2000" dirty="0"/>
              <a:t>Simulation = </a:t>
            </a:r>
            <a:r>
              <a:rPr lang="en-US" altLang="he-IL" sz="2000" dirty="0" smtClean="0"/>
              <a:t>A </a:t>
            </a:r>
            <a:r>
              <a:rPr lang="en-US" altLang="he-IL" sz="2000" dirty="0"/>
              <a:t>"war game" based </a:t>
            </a:r>
            <a:r>
              <a:rPr lang="en-US" altLang="he-IL" sz="2000" dirty="0" smtClean="0"/>
              <a:t>on reality</a:t>
            </a:r>
            <a:endParaRPr lang="en-US" altLang="he-IL" sz="2000" dirty="0"/>
          </a:p>
          <a:p>
            <a:pPr algn="just" rtl="0"/>
            <a:r>
              <a:rPr lang="en-US" altLang="he-IL" sz="2000" dirty="0"/>
              <a:t>The simulation is a model that enables the examination and learning of a realistic system over time. The simulation also enables manipulation of reality, which can not be performed in the real </a:t>
            </a:r>
            <a:r>
              <a:rPr lang="en-US" altLang="he-IL" sz="2000" dirty="0" smtClean="0"/>
              <a:t>world.</a:t>
            </a:r>
            <a:endParaRPr lang="en-US" altLang="he-IL" sz="2000" dirty="0"/>
          </a:p>
          <a:p>
            <a:pPr algn="just" rtl="0"/>
            <a:r>
              <a:rPr lang="en-US" altLang="he-IL" sz="2000" dirty="0"/>
              <a:t>The use of game tools, combined with </a:t>
            </a:r>
            <a:r>
              <a:rPr lang="en-US" altLang="he-IL" sz="2000" b="1" dirty="0"/>
              <a:t>real data </a:t>
            </a:r>
            <a:r>
              <a:rPr lang="en-US" altLang="he-IL" sz="2000" dirty="0"/>
              <a:t>on the abilities, intentions and motivations of realistic players, to create situations of military and other clashes between rival forces.</a:t>
            </a:r>
          </a:p>
          <a:p>
            <a:pPr algn="just" rtl="0"/>
            <a:r>
              <a:rPr lang="en-US" altLang="he-IL" sz="2000" dirty="0"/>
              <a:t>The players in the simulation make </a:t>
            </a:r>
            <a:r>
              <a:rPr lang="en-US" altLang="he-IL" sz="2000" b="1" dirty="0"/>
              <a:t>independent decisions</a:t>
            </a:r>
            <a:r>
              <a:rPr lang="en-US" altLang="he-IL" sz="2000" dirty="0"/>
              <a:t>, which are not necessarily identical to those received / received by the real players, but are supposed to be </a:t>
            </a:r>
            <a:r>
              <a:rPr lang="en-US" altLang="he-IL" sz="2000" b="1" dirty="0"/>
              <a:t>realistic.</a:t>
            </a:r>
          </a:p>
          <a:p>
            <a:pPr algn="just" rtl="0"/>
            <a:r>
              <a:rPr lang="en-US" altLang="he-IL" sz="2000" dirty="0"/>
              <a:t>The simulation enables us to examine the nature of human interactions and self-learning.</a:t>
            </a:r>
          </a:p>
          <a:p>
            <a:pPr algn="just" rtl="0"/>
            <a:r>
              <a:rPr lang="en-US" altLang="he-IL" sz="2000" dirty="0"/>
              <a:t>The simulation can </a:t>
            </a:r>
            <a:r>
              <a:rPr lang="en-US" altLang="he-IL" sz="2000" dirty="0" smtClean="0"/>
              <a:t>have </a:t>
            </a:r>
            <a:r>
              <a:rPr lang="en-US" altLang="he-IL" sz="2000" b="1" dirty="0"/>
              <a:t>winners and losers</a:t>
            </a:r>
            <a:r>
              <a:rPr lang="he-IL" altLang="he-IL" sz="2000" dirty="0" smtClean="0"/>
              <a:t>. </a:t>
            </a:r>
            <a:endParaRPr lang="en-US" altLang="he-IL" sz="2000" dirty="0"/>
          </a:p>
        </p:txBody>
      </p:sp>
      <p:sp>
        <p:nvSpPr>
          <p:cNvPr id="20483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50EAD5-4F62-422A-B523-E779DB5447E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62" name="כותרת 1"/>
          <p:cNvSpPr>
            <a:spLocks noGrp="1"/>
          </p:cNvSpPr>
          <p:nvPr>
            <p:ph type="title"/>
          </p:nvPr>
        </p:nvSpPr>
        <p:spPr>
          <a:xfrm>
            <a:off x="490396" y="1524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rtl="0">
              <a:defRPr/>
            </a:pPr>
            <a:r>
              <a:rPr lang="en-US" altLang="en-US" dirty="0">
                <a:latin typeface="Arial" pitchFamily="34" charset="0"/>
                <a:cs typeface="+mn-cs"/>
              </a:rPr>
              <a:t>Simulation - </a:t>
            </a:r>
            <a:r>
              <a:rPr lang="en-US" altLang="en-US" dirty="0" smtClean="0">
                <a:latin typeface="Arial" pitchFamily="34" charset="0"/>
                <a:cs typeface="+mn-cs"/>
              </a:rPr>
              <a:t>Key Features</a:t>
            </a:r>
            <a:endParaRPr lang="en-US" altLang="en-US" dirty="0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335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 smtClean="0">
                <a:cs typeface="+mn-cs"/>
              </a:rPr>
              <a:t>Preparation Materials</a:t>
            </a:r>
            <a:endParaRPr lang="he-IL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noFill/>
        </p:spPr>
        <p:txBody>
          <a:bodyPr>
            <a:normAutofit fontScale="62500" lnSpcReduction="20000"/>
          </a:bodyPr>
          <a:lstStyle/>
          <a:p>
            <a:pPr algn="just" rtl="0"/>
            <a:r>
              <a:rPr lang="en-US" b="1" dirty="0" smtClean="0"/>
              <a:t>Preparatory </a:t>
            </a:r>
            <a:r>
              <a:rPr lang="en-US" b="1" dirty="0"/>
              <a:t>courses:</a:t>
            </a:r>
          </a:p>
          <a:p>
            <a:pPr marL="400050" lvl="1" indent="0" algn="just" rtl="0">
              <a:buNone/>
            </a:pPr>
            <a:r>
              <a:rPr lang="en-US" dirty="0" smtClean="0"/>
              <a:t>- </a:t>
            </a:r>
            <a:r>
              <a:rPr lang="en-US" sz="3200" dirty="0" smtClean="0"/>
              <a:t>Basic </a:t>
            </a:r>
            <a:r>
              <a:rPr lang="en-US" sz="3200" dirty="0"/>
              <a:t>concepts of national security</a:t>
            </a:r>
          </a:p>
          <a:p>
            <a:pPr marL="400050" lvl="1" indent="0" algn="just" rtl="0">
              <a:buNone/>
            </a:pPr>
            <a:r>
              <a:rPr lang="en-US" sz="3200" dirty="0" smtClean="0"/>
              <a:t>- The </a:t>
            </a:r>
            <a:r>
              <a:rPr lang="en-US" sz="3200" dirty="0"/>
              <a:t>development of military-strategic thought</a:t>
            </a:r>
          </a:p>
          <a:p>
            <a:pPr marL="400050" lvl="1" indent="0" algn="just" rtl="0">
              <a:buNone/>
            </a:pPr>
            <a:r>
              <a:rPr lang="en-US" sz="3200" dirty="0" smtClean="0"/>
              <a:t>- Strategic </a:t>
            </a:r>
            <a:r>
              <a:rPr lang="en-US" sz="3200" dirty="0"/>
              <a:t>thinking</a:t>
            </a:r>
          </a:p>
          <a:p>
            <a:pPr marL="400050" lvl="1" indent="0" algn="just" rtl="0">
              <a:buNone/>
            </a:pPr>
            <a:r>
              <a:rPr lang="en-US" sz="3200" dirty="0" smtClean="0"/>
              <a:t>- National </a:t>
            </a:r>
            <a:r>
              <a:rPr lang="en-US" sz="3200" dirty="0"/>
              <a:t>Defense, Middle East</a:t>
            </a:r>
          </a:p>
          <a:p>
            <a:pPr marL="400050" lvl="1" indent="0" algn="just" rtl="0">
              <a:buFontTx/>
              <a:buChar char="-"/>
            </a:pPr>
            <a:r>
              <a:rPr lang="en-US" sz="3200" dirty="0" smtClean="0"/>
              <a:t> Foreign policy</a:t>
            </a:r>
          </a:p>
          <a:p>
            <a:pPr marL="400050" lvl="1" indent="0" algn="just" rtl="0">
              <a:buNone/>
            </a:pPr>
            <a:endParaRPr lang="en-US" dirty="0"/>
          </a:p>
          <a:p>
            <a:pPr algn="just" rtl="0"/>
            <a:r>
              <a:rPr lang="en-US" b="1" dirty="0"/>
              <a:t>Preparations and tours in the south, Judea and Samaria, Jerusalem, the Ministry of Foreign Affairs and Jordan.</a:t>
            </a:r>
          </a:p>
          <a:p>
            <a:pPr algn="just" rtl="0"/>
            <a:r>
              <a:rPr lang="en-US" b="1" dirty="0" smtClean="0"/>
              <a:t>Strategic Experience - </a:t>
            </a:r>
            <a:r>
              <a:rPr lang="en-US" b="1" dirty="0"/>
              <a:t>The Northern Arena</a:t>
            </a:r>
          </a:p>
          <a:p>
            <a:pPr algn="just" rtl="0"/>
            <a:r>
              <a:rPr lang="en-US" b="1" dirty="0"/>
              <a:t>Different paradigms for solving the Israeli-Palestinian </a:t>
            </a:r>
            <a:r>
              <a:rPr lang="en-US" b="1" dirty="0" smtClean="0"/>
              <a:t>conflict:</a:t>
            </a:r>
          </a:p>
          <a:p>
            <a:pPr algn="just" rtl="0"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-</a:t>
            </a:r>
            <a:r>
              <a:rPr lang="en-US" sz="3200" b="1" dirty="0" smtClean="0"/>
              <a:t> </a:t>
            </a:r>
            <a:r>
              <a:rPr lang="en-US" sz="3200" dirty="0" smtClean="0"/>
              <a:t>Dr</a:t>
            </a:r>
            <a:r>
              <a:rPr lang="en-US" sz="3200" dirty="0"/>
              <a:t>. Shaul </a:t>
            </a:r>
            <a:r>
              <a:rPr lang="en-US" sz="3200" dirty="0" err="1"/>
              <a:t>Arieli</a:t>
            </a:r>
            <a:r>
              <a:rPr lang="en-US" sz="3200" dirty="0"/>
              <a:t>, A Brief History of the </a:t>
            </a:r>
            <a:r>
              <a:rPr lang="en-US" sz="3200" dirty="0" smtClean="0"/>
              <a:t>Conflict.</a:t>
            </a:r>
          </a:p>
          <a:p>
            <a:pPr algn="just" rtl="0">
              <a:buNone/>
            </a:pPr>
            <a:r>
              <a:rPr lang="en-US" dirty="0" smtClean="0"/>
              <a:t> 	- </a:t>
            </a:r>
            <a:r>
              <a:rPr lang="en-US" sz="3200" dirty="0" smtClean="0"/>
              <a:t>Different </a:t>
            </a:r>
            <a:r>
              <a:rPr lang="en-US" sz="3200" dirty="0"/>
              <a:t>Paradigms for Resolving the Israeli-Palestinian Conflict </a:t>
            </a:r>
            <a:r>
              <a:rPr lang="en-US" sz="3200" dirty="0" smtClean="0"/>
              <a:t>– Israeli Speakers</a:t>
            </a:r>
            <a:endParaRPr lang="en-US" dirty="0"/>
          </a:p>
          <a:p>
            <a:pPr algn="just" rtl="0">
              <a:buNone/>
            </a:pPr>
            <a:r>
              <a:rPr lang="en-US" sz="3200" dirty="0" smtClean="0"/>
              <a:t>	-Different </a:t>
            </a:r>
            <a:r>
              <a:rPr lang="en-US" sz="3200" dirty="0"/>
              <a:t>Paradigms for Resolving the Israeli-Palestinian Conflict - </a:t>
            </a:r>
            <a:r>
              <a:rPr lang="en-US" sz="3200" dirty="0" smtClean="0"/>
              <a:t>         Palestinian </a:t>
            </a:r>
            <a:r>
              <a:rPr lang="en-US" sz="3200" dirty="0"/>
              <a:t>and International Speakers.</a:t>
            </a:r>
            <a:endParaRPr lang="he-IL" sz="3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381940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OTLSHAPE_M_e2f688a932a846e8a56ec8bf232837c5_Connector1"/>
          <p:cNvCxnSpPr/>
          <p:nvPr>
            <p:custDataLst>
              <p:tags r:id="rId2"/>
            </p:custDataLst>
          </p:nvPr>
        </p:nvCxnSpPr>
        <p:spPr>
          <a:xfrm>
            <a:off x="7764463" y="2638996"/>
            <a:ext cx="0" cy="442912"/>
          </a:xfrm>
          <a:prstGeom prst="line">
            <a:avLst/>
          </a:prstGeom>
          <a:ln w="4763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616f6ca4500944d0a6a308a142e3efe3_Connector1"/>
          <p:cNvCxnSpPr/>
          <p:nvPr>
            <p:custDataLst>
              <p:tags r:id="rId3"/>
            </p:custDataLst>
          </p:nvPr>
        </p:nvCxnSpPr>
        <p:spPr>
          <a:xfrm>
            <a:off x="7184708" y="1457325"/>
            <a:ext cx="0" cy="1590675"/>
          </a:xfrm>
          <a:prstGeom prst="line">
            <a:avLst/>
          </a:prstGeom>
          <a:ln w="4763" cap="flat" cmpd="sng" algn="ctr">
            <a:solidFill>
              <a:schemeClr val="accent5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M_ffe002a4bc4d4c418528062a57961a74_Connector1"/>
          <p:cNvCxnSpPr/>
          <p:nvPr>
            <p:custDataLst>
              <p:tags r:id="rId4"/>
            </p:custDataLst>
          </p:nvPr>
        </p:nvCxnSpPr>
        <p:spPr>
          <a:xfrm flipH="1">
            <a:off x="6549317" y="858740"/>
            <a:ext cx="1588" cy="227488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OTLSHAPE_M_51bed3d5ee1242f2afda34d7e5257104_Connector2"/>
          <p:cNvCxnSpPr/>
          <p:nvPr>
            <p:custDataLst>
              <p:tags r:id="rId5"/>
            </p:custDataLst>
          </p:nvPr>
        </p:nvCxnSpPr>
        <p:spPr>
          <a:xfrm>
            <a:off x="5989638" y="2663825"/>
            <a:ext cx="0" cy="38417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51bed3d5ee1242f2afda34d7e5257104_Connector1"/>
          <p:cNvCxnSpPr/>
          <p:nvPr>
            <p:custDataLst>
              <p:tags r:id="rId6"/>
            </p:custDataLst>
          </p:nvPr>
        </p:nvCxnSpPr>
        <p:spPr>
          <a:xfrm flipH="1">
            <a:off x="5987025" y="1933935"/>
            <a:ext cx="13883" cy="76040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580fd0866df84c869d49b706fb0d9c36_Connector1"/>
          <p:cNvCxnSpPr/>
          <p:nvPr>
            <p:custDataLst>
              <p:tags r:id="rId7"/>
            </p:custDataLst>
          </p:nvPr>
        </p:nvCxnSpPr>
        <p:spPr>
          <a:xfrm>
            <a:off x="5254625" y="930275"/>
            <a:ext cx="1588" cy="211772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31ba01d2fa214bd88fb503bb94b3ce8f_Connector1"/>
          <p:cNvCxnSpPr/>
          <p:nvPr>
            <p:custDataLst>
              <p:tags r:id="rId8"/>
            </p:custDataLst>
          </p:nvPr>
        </p:nvCxnSpPr>
        <p:spPr>
          <a:xfrm>
            <a:off x="3693562" y="2108770"/>
            <a:ext cx="0" cy="895350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58b8d83a4b5949928f9f8dea1ccbd57f_Connector1"/>
          <p:cNvCxnSpPr/>
          <p:nvPr>
            <p:custDataLst>
              <p:tags r:id="rId9"/>
            </p:custDataLst>
          </p:nvPr>
        </p:nvCxnSpPr>
        <p:spPr>
          <a:xfrm>
            <a:off x="1600835" y="2605088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31942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 smtClean="0">
                <a:solidFill>
                  <a:srgbClr val="C0504D"/>
                </a:solidFill>
                <a:latin typeface="Calibri" panose="020F0502020204030204" pitchFamily="34" charset="0"/>
              </a:rPr>
              <a:t>2019</a:t>
            </a:r>
            <a:endParaRPr lang="en-US" b="1" spc="-38" dirty="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836487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 smtClean="0">
                <a:solidFill>
                  <a:srgbClr val="C0504D"/>
                </a:solidFill>
                <a:latin typeface="Calibri" panose="020F0502020204030204" pitchFamily="34" charset="0"/>
              </a:rPr>
              <a:t>2019</a:t>
            </a:r>
            <a:endParaRPr lang="en-US" b="1" spc="-38" dirty="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55000" cap="flat" cmpd="thickThin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TLSHAPE_TB_00000000000000000000000000000000_TodayMarkerText"/>
          <p:cNvSpPr txBox="1"/>
          <p:nvPr>
            <p:custDataLst>
              <p:tags r:id="rId13"/>
            </p:custDataLst>
          </p:nvPr>
        </p:nvSpPr>
        <p:spPr>
          <a:xfrm>
            <a:off x="1670050" y="3556000"/>
            <a:ext cx="368300" cy="18573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spc="-14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47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1222375" y="3136900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January 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4386263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TLSHAPE_M_58b8d83a4b5949928f9f8dea1ccbd57f_Title"/>
          <p:cNvSpPr txBox="1"/>
          <p:nvPr>
            <p:custDataLst>
              <p:tags r:id="rId16"/>
            </p:custDataLst>
          </p:nvPr>
        </p:nvSpPr>
        <p:spPr>
          <a:xfrm>
            <a:off x="1080135" y="1627487"/>
            <a:ext cx="10414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rtl="0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Starting session</a:t>
            </a:r>
          </a:p>
        </p:txBody>
      </p:sp>
      <p:sp>
        <p:nvSpPr>
          <p:cNvPr id="60" name="OTLSHAPE_M_58b8d83a4b5949928f9f8dea1ccbd57f_Date"/>
          <p:cNvSpPr txBox="1"/>
          <p:nvPr>
            <p:custDataLst>
              <p:tags r:id="rId17"/>
            </p:custDataLst>
          </p:nvPr>
        </p:nvSpPr>
        <p:spPr>
          <a:xfrm>
            <a:off x="1162050" y="2161285"/>
            <a:ext cx="793750" cy="2143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15.01.19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58b8d83a4b5949928f9f8dea1ccbd57f_Shape"/>
          <p:cNvSpPr/>
          <p:nvPr>
            <p:custDataLst>
              <p:tags r:id="rId18"/>
            </p:custDataLst>
          </p:nvPr>
        </p:nvSpPr>
        <p:spPr>
          <a:xfrm rot="16200000">
            <a:off x="1561465" y="2473896"/>
            <a:ext cx="165100" cy="165100"/>
          </a:xfrm>
          <a:prstGeom prst="flowChartMerge">
            <a:avLst/>
          </a:prstGeom>
          <a:solidFill>
            <a:srgbClr val="1AAA4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TLSHAPE_M_31ba01d2fa214bd88fb503bb94b3ce8f_Title"/>
          <p:cNvSpPr txBox="1"/>
          <p:nvPr>
            <p:custDataLst>
              <p:tags r:id="rId19"/>
            </p:custDataLst>
          </p:nvPr>
        </p:nvSpPr>
        <p:spPr>
          <a:xfrm>
            <a:off x="3007519" y="1354453"/>
            <a:ext cx="1666803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rtl="0">
              <a:defRPr/>
            </a:pP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 Jordan Tour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31ba01d2fa214bd88fb503bb94b3ce8f_Date"/>
          <p:cNvSpPr txBox="1"/>
          <p:nvPr>
            <p:custDataLst>
              <p:tags r:id="rId20"/>
            </p:custDataLst>
          </p:nvPr>
        </p:nvSpPr>
        <p:spPr>
          <a:xfrm>
            <a:off x="3280887" y="1678856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12.01.19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M_31ba01d2fa214bd88fb503bb94b3ce8f_Shape"/>
          <p:cNvSpPr/>
          <p:nvPr>
            <p:custDataLst>
              <p:tags r:id="rId21"/>
            </p:custDataLst>
          </p:nvPr>
        </p:nvSpPr>
        <p:spPr>
          <a:xfrm rot="16200000">
            <a:off x="3628073" y="1996185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TLSHAPE_M_580fd0866df84c869d49b706fb0d9c36_Title"/>
          <p:cNvSpPr txBox="1"/>
          <p:nvPr>
            <p:custDataLst>
              <p:tags r:id="rId22"/>
            </p:custDataLst>
          </p:nvPr>
        </p:nvSpPr>
        <p:spPr>
          <a:xfrm>
            <a:off x="4541838" y="175876"/>
            <a:ext cx="15208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l" rtl="0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First simulation </a:t>
            </a: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event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M_580fd0866df84c869d49b706fb0d9c36_Date"/>
          <p:cNvSpPr txBox="1"/>
          <p:nvPr>
            <p:custDataLst>
              <p:tags r:id="rId23"/>
            </p:custDataLst>
          </p:nvPr>
        </p:nvSpPr>
        <p:spPr>
          <a:xfrm>
            <a:off x="4954588" y="549503"/>
            <a:ext cx="6953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M_580fd0866df84c869d49b706fb0d9c36_Shape"/>
          <p:cNvSpPr/>
          <p:nvPr>
            <p:custDataLst>
              <p:tags r:id="rId24"/>
            </p:custDataLst>
          </p:nvPr>
        </p:nvSpPr>
        <p:spPr>
          <a:xfrm rot="16200000">
            <a:off x="5260536" y="764704"/>
            <a:ext cx="165100" cy="165100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TLSHAPE_M_51bed3d5ee1242f2afda34d7e5257104_Title"/>
          <p:cNvSpPr txBox="1"/>
          <p:nvPr>
            <p:custDataLst>
              <p:tags r:id="rId25"/>
            </p:custDataLst>
          </p:nvPr>
        </p:nvSpPr>
        <p:spPr>
          <a:xfrm>
            <a:off x="6227763" y="167145"/>
            <a:ext cx="15367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rtl="0">
              <a:defRPr/>
            </a:pP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Central </a:t>
            </a: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simulation </a:t>
            </a: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event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51bed3d5ee1242f2afda34d7e5257104_Date"/>
          <p:cNvSpPr txBox="1"/>
          <p:nvPr>
            <p:custDataLst>
              <p:tags r:id="rId26"/>
            </p:custDataLst>
          </p:nvPr>
        </p:nvSpPr>
        <p:spPr>
          <a:xfrm>
            <a:off x="5989638" y="565378"/>
            <a:ext cx="11017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24-25.02.19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M_51bed3d5ee1242f2afda34d7e5257104_Shape"/>
          <p:cNvSpPr/>
          <p:nvPr>
            <p:custDataLst>
              <p:tags r:id="rId27"/>
            </p:custDataLst>
          </p:nvPr>
        </p:nvSpPr>
        <p:spPr>
          <a:xfrm rot="16200000">
            <a:off x="5957208" y="1698821"/>
            <a:ext cx="171527" cy="146836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TLSHAPE_M_ffe002a4bc4d4c418528062a57961a74_Shape"/>
          <p:cNvSpPr/>
          <p:nvPr>
            <p:custDataLst>
              <p:tags r:id="rId28"/>
            </p:custDataLst>
          </p:nvPr>
        </p:nvSpPr>
        <p:spPr>
          <a:xfrm rot="16200000">
            <a:off x="6517265" y="737481"/>
            <a:ext cx="175278" cy="243937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TLSHAPE_M_616f6ca4500944d0a6a308a142e3efe3_Title"/>
          <p:cNvSpPr txBox="1"/>
          <p:nvPr>
            <p:custDataLst>
              <p:tags r:id="rId29"/>
            </p:custDataLst>
          </p:nvPr>
        </p:nvSpPr>
        <p:spPr>
          <a:xfrm>
            <a:off x="6742113" y="944563"/>
            <a:ext cx="11430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rtl="0"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"</a:t>
            </a: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Unveiling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"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M_616f6ca4500944d0a6a308a142e3efe3_Date"/>
          <p:cNvSpPr txBox="1"/>
          <p:nvPr>
            <p:custDataLst>
              <p:tags r:id="rId30"/>
            </p:custDataLst>
          </p:nvPr>
        </p:nvSpPr>
        <p:spPr>
          <a:xfrm>
            <a:off x="6615113" y="1225550"/>
            <a:ext cx="998537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26.02.19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616f6ca4500944d0a6a308a142e3efe3_Shape"/>
          <p:cNvSpPr/>
          <p:nvPr>
            <p:custDataLst>
              <p:tags r:id="rId31"/>
            </p:custDataLst>
          </p:nvPr>
        </p:nvSpPr>
        <p:spPr>
          <a:xfrm rot="16200000">
            <a:off x="7131208" y="1470894"/>
            <a:ext cx="165100" cy="165100"/>
          </a:xfrm>
          <a:prstGeom prst="flowChartMerge">
            <a:avLst/>
          </a:prstGeom>
          <a:solidFill>
            <a:schemeClr val="accent5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TLSHAPE_M_e2f688a932a846e8a56ec8bf232837c5_Title"/>
          <p:cNvSpPr txBox="1"/>
          <p:nvPr>
            <p:custDataLst>
              <p:tags r:id="rId32"/>
            </p:custDataLst>
          </p:nvPr>
        </p:nvSpPr>
        <p:spPr>
          <a:xfrm>
            <a:off x="7031212" y="1983941"/>
            <a:ext cx="17399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rtl="0">
              <a:defRPr/>
            </a:pP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INDC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 </a:t>
            </a: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Evening with spouses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M_e2f688a932a846e8a56ec8bf232837c5_Date"/>
          <p:cNvSpPr txBox="1"/>
          <p:nvPr>
            <p:custDataLst>
              <p:tags r:id="rId33"/>
            </p:custDataLst>
          </p:nvPr>
        </p:nvSpPr>
        <p:spPr>
          <a:xfrm>
            <a:off x="7199313" y="2433638"/>
            <a:ext cx="1017587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26.02.19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e2f688a932a846e8a56ec8bf232837c5_Shape"/>
          <p:cNvSpPr/>
          <p:nvPr>
            <p:custDataLst>
              <p:tags r:id="rId34"/>
            </p:custDataLst>
          </p:nvPr>
        </p:nvSpPr>
        <p:spPr>
          <a:xfrm rot="16200000">
            <a:off x="7736062" y="2620344"/>
            <a:ext cx="165100" cy="165100"/>
          </a:xfrm>
          <a:prstGeom prst="flowChartMerge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0" name="דיאגרמה 412"/>
          <p:cNvGraphicFramePr/>
          <p:nvPr>
            <p:extLst>
              <p:ext uri="{D42A27DB-BD31-4B8C-83A1-F6EECF244321}">
                <p14:modId xmlns="" xmlns:p14="http://schemas.microsoft.com/office/powerpoint/2010/main" val="3190647636"/>
              </p:ext>
            </p:extLst>
          </p:nvPr>
        </p:nvGraphicFramePr>
        <p:xfrm>
          <a:off x="-472280" y="3610944"/>
          <a:ext cx="9508775" cy="36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11" name="Rounded Rectangle 110"/>
          <p:cNvSpPr/>
          <p:nvPr/>
        </p:nvSpPr>
        <p:spPr>
          <a:xfrm>
            <a:off x="6881813" y="5167313"/>
            <a:ext cx="21097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1200" b="1" u="sng" dirty="0" smtClean="0"/>
              <a:t>Phase of </a:t>
            </a:r>
            <a:r>
              <a:rPr lang="en-US" sz="1200" b="1" u="sng" dirty="0"/>
              <a:t>reflection and summary</a:t>
            </a:r>
          </a:p>
          <a:p>
            <a:pPr algn="ctr" rtl="0">
              <a:defRPr/>
            </a:pPr>
            <a:r>
              <a:rPr lang="en-US" sz="1200" b="1" dirty="0"/>
              <a:t>What have we learned?</a:t>
            </a:r>
            <a:endParaRPr lang="he-IL" sz="1200" b="1" dirty="0"/>
          </a:p>
        </p:txBody>
      </p:sp>
      <p:sp>
        <p:nvSpPr>
          <p:cNvPr id="112" name="חץ ימינה מחורץ 87"/>
          <p:cNvSpPr/>
          <p:nvPr/>
        </p:nvSpPr>
        <p:spPr>
          <a:xfrm>
            <a:off x="0" y="5876925"/>
            <a:ext cx="8702675" cy="782638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800" b="1" dirty="0" smtClean="0"/>
              <a:t>Products</a:t>
            </a:r>
            <a:endParaRPr lang="en-US" sz="2800" b="1" dirty="0"/>
          </a:p>
        </p:txBody>
      </p:sp>
      <p:sp>
        <p:nvSpPr>
          <p:cNvPr id="14393" name="TextBox 112"/>
          <p:cNvSpPr txBox="1">
            <a:spLocks noChangeArrowheads="1"/>
          </p:cNvSpPr>
          <p:nvPr/>
        </p:nvSpPr>
        <p:spPr bwMode="auto">
          <a:xfrm>
            <a:off x="1524000" y="6019800"/>
            <a:ext cx="2231708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he-IL" dirty="0" smtClean="0"/>
              <a:t>Emergent </a:t>
            </a:r>
            <a:r>
              <a:rPr lang="en-US" altLang="he-IL" dirty="0"/>
              <a:t>system, offset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92375" y="6019800"/>
            <a:ext cx="2813225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dirty="0" smtClean="0"/>
              <a:t>Offset, </a:t>
            </a:r>
            <a:r>
              <a:rPr lang="en-US" dirty="0"/>
              <a:t>Strategy and </a:t>
            </a:r>
            <a:r>
              <a:rPr lang="en-US" dirty="0" smtClean="0"/>
              <a:t>Campaign X2</a:t>
            </a:r>
            <a:endParaRPr lang="en-US" dirty="0"/>
          </a:p>
        </p:txBody>
      </p:sp>
      <p:sp>
        <p:nvSpPr>
          <p:cNvPr id="116" name="Right Arrow 115"/>
          <p:cNvSpPr/>
          <p:nvPr/>
        </p:nvSpPr>
        <p:spPr>
          <a:xfrm>
            <a:off x="995362" y="6053137"/>
            <a:ext cx="4540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TLSHAPE_TB_00000000000000000000000000000000_TimescaleInterval1"/>
          <p:cNvSpPr txBox="1"/>
          <p:nvPr>
            <p:custDataLst>
              <p:tags r:id="rId35"/>
            </p:custDataLst>
          </p:nvPr>
        </p:nvSpPr>
        <p:spPr>
          <a:xfrm>
            <a:off x="4025476" y="3159361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February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OTLSHAPE_M_58b8d83a4b5949928f9f8dea1ccbd57f_Connector1"/>
          <p:cNvCxnSpPr/>
          <p:nvPr>
            <p:custDataLst>
              <p:tags r:id="rId36"/>
            </p:custDataLst>
          </p:nvPr>
        </p:nvCxnSpPr>
        <p:spPr>
          <a:xfrm>
            <a:off x="3048000" y="2549472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M_58b8d83a4b5949928f9f8dea1ccbd57f_Date"/>
          <p:cNvSpPr txBox="1"/>
          <p:nvPr>
            <p:custDataLst>
              <p:tags r:id="rId37"/>
            </p:custDataLst>
          </p:nvPr>
        </p:nvSpPr>
        <p:spPr>
          <a:xfrm>
            <a:off x="2475949" y="2189162"/>
            <a:ext cx="793750" cy="2143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17.01.19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58b8d83a4b5949928f9f8dea1ccbd57f_Title"/>
          <p:cNvSpPr txBox="1"/>
          <p:nvPr>
            <p:custDataLst>
              <p:tags r:id="rId38"/>
            </p:custDataLst>
          </p:nvPr>
        </p:nvSpPr>
        <p:spPr>
          <a:xfrm>
            <a:off x="2278858" y="1642347"/>
            <a:ext cx="10414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rtl="0">
              <a:defRPr/>
            </a:pP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Opening scenario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81" name="OTLSHAPE_M_31ba01d2fa214bd88fb503bb94b3ce8f_Connector1"/>
          <p:cNvCxnSpPr/>
          <p:nvPr>
            <p:custDataLst>
              <p:tags r:id="rId39"/>
            </p:custDataLst>
          </p:nvPr>
        </p:nvCxnSpPr>
        <p:spPr>
          <a:xfrm flipH="1">
            <a:off x="4343400" y="1073703"/>
            <a:ext cx="21257" cy="2079071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M_31ba01d2fa214bd88fb503bb94b3ce8f_Shape"/>
          <p:cNvSpPr/>
          <p:nvPr>
            <p:custDataLst>
              <p:tags r:id="rId40"/>
            </p:custDataLst>
          </p:nvPr>
        </p:nvSpPr>
        <p:spPr>
          <a:xfrm rot="16200000">
            <a:off x="4282107" y="908603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TLSHAPE_M_31ba01d2fa214bd88fb503bb94b3ce8f_Title"/>
          <p:cNvSpPr txBox="1"/>
          <p:nvPr>
            <p:custDataLst>
              <p:tags r:id="rId41"/>
            </p:custDataLst>
          </p:nvPr>
        </p:nvSpPr>
        <p:spPr>
          <a:xfrm>
            <a:off x="3048000" y="228600"/>
            <a:ext cx="1546225" cy="64633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rtl="0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Presentation of strategy and </a:t>
            </a: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campaign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M_31ba01d2fa214bd88fb503bb94b3ce8f_Date"/>
          <p:cNvSpPr txBox="1"/>
          <p:nvPr>
            <p:custDataLst>
              <p:tags r:id="rId42"/>
            </p:custDataLst>
          </p:nvPr>
        </p:nvSpPr>
        <p:spPr>
          <a:xfrm>
            <a:off x="3431826" y="884123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19.01.19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M_616f6ca4500944d0a6a308a142e3efe3_Date"/>
          <p:cNvSpPr txBox="1"/>
          <p:nvPr>
            <p:custDataLst>
              <p:tags r:id="rId43"/>
            </p:custDataLst>
          </p:nvPr>
        </p:nvSpPr>
        <p:spPr>
          <a:xfrm>
            <a:off x="5343086" y="1481663"/>
            <a:ext cx="998537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21.02.19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M_31ba01d2fa214bd88fb503bb94b3ce8f_Title"/>
          <p:cNvSpPr txBox="1"/>
          <p:nvPr>
            <p:custDataLst>
              <p:tags r:id="rId44"/>
            </p:custDataLst>
          </p:nvPr>
        </p:nvSpPr>
        <p:spPr>
          <a:xfrm>
            <a:off x="5151262" y="1039909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rtl="0">
              <a:defRPr/>
            </a:pPr>
            <a:r>
              <a:rPr lang="en-US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Presenting </a:t>
            </a: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an updated campaign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417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295400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>
                <a:cs typeface="David" panose="020E0502060401010101" pitchFamily="34" charset="-79"/>
              </a:rPr>
              <a:t>Schedule of Political-Security Simulation 46</a:t>
            </a:r>
            <a:r>
              <a:rPr lang="en-US" sz="2800" baseline="30000" dirty="0" smtClean="0">
                <a:cs typeface="David" panose="020E0502060401010101" pitchFamily="34" charset="-79"/>
              </a:rPr>
              <a:t>th</a:t>
            </a:r>
            <a:r>
              <a:rPr lang="en-US" sz="2800" dirty="0" smtClean="0">
                <a:cs typeface="David" panose="020E0502060401010101" pitchFamily="34" charset="-79"/>
              </a:rPr>
              <a:t> Class</a:t>
            </a:r>
            <a:r>
              <a:rPr lang="he-IL" sz="2800" dirty="0" smtClean="0">
                <a:cs typeface="David" panose="020E0502060401010101" pitchFamily="34" charset="-79"/>
              </a:rPr>
              <a:t/>
            </a:r>
            <a:br>
              <a:rPr lang="he-IL" sz="2800" dirty="0" smtClean="0">
                <a:cs typeface="David" panose="020E0502060401010101" pitchFamily="34" charset="-79"/>
              </a:rPr>
            </a:br>
            <a:r>
              <a:rPr lang="en-US" sz="2800" dirty="0" smtClean="0">
                <a:cs typeface="David" panose="020E0502060401010101" pitchFamily="34" charset="-79"/>
              </a:rPr>
              <a:t>Team Work Time</a:t>
            </a:r>
            <a:endParaRPr lang="he-IL" sz="2800" dirty="0"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7493319"/>
              </p:ext>
            </p:extLst>
          </p:nvPr>
        </p:nvGraphicFramePr>
        <p:xfrm>
          <a:off x="842552" y="1447801"/>
          <a:ext cx="7347859" cy="477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9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540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/>
                        <a:t>Date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/>
                        <a:t>Subject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/>
                        <a:t>Notes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540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15.01.19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Leaders’ briefing and exposing the groups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222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10.01.19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Prep, communication, Palestinians, Russia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endParaRPr lang="he-IL" sz="11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347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Full</a:t>
                      </a:r>
                      <a:r>
                        <a:rPr lang="en-US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day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117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12.02.19</a:t>
                      </a:r>
                    </a:p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13.12.19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Jordan Tour</a:t>
                      </a:r>
                    </a:p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Full working day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540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Course content until 1415</a:t>
                      </a:r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540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Self-assessment day assessments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66475270"/>
                  </a:ext>
                </a:extLst>
              </a:tr>
              <a:tr h="473347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Full day</a:t>
                      </a:r>
                    </a:p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Half an hour Emphasis on the simulation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Presentation of the Cabernet system and emphases for the game</a:t>
                      </a:r>
                      <a:endParaRPr lang="he-IL" sz="1100" kern="1200" dirty="0" smtClean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502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Full day – lecture by IAF Commander</a:t>
                      </a:r>
                      <a:endParaRPr lang="he-IL" sz="11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Presentation of strategy and initial campaign to the champion</a:t>
                      </a:r>
                      <a:endParaRPr lang="he-IL" sz="11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023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beginning of the simulation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Half a day of practice and continuing to make the strategy and campaign accurate</a:t>
                      </a:r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023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Continuation of assessments - full working day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Presenting the updated campaign to the  instructor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540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24-26.02.19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simulation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9117"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Unveiling</a:t>
                      </a:r>
                    </a:p>
                    <a:p>
                      <a:pPr algn="l" rtl="0"/>
                      <a:r>
                        <a:rPr lang="en-US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Evening with spouses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Unveiling the screen and summarizing the simulation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971" y="6214834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/>
              <a:t>Bottom line - 5 </a:t>
            </a:r>
            <a:r>
              <a:rPr lang="en-US" sz="1600" b="1" dirty="0" smtClean="0"/>
              <a:t>gross working </a:t>
            </a:r>
            <a:r>
              <a:rPr lang="en-US" sz="1600" b="1" dirty="0"/>
              <a:t>days </a:t>
            </a:r>
            <a:r>
              <a:rPr lang="en-US" sz="1600" b="1" dirty="0" smtClean="0"/>
              <a:t>until </a:t>
            </a:r>
            <a:r>
              <a:rPr lang="en-US" sz="1600" b="1" dirty="0"/>
              <a:t>20.02 and another day and a half until the start of the simulation.</a:t>
            </a:r>
            <a:endParaRPr lang="he-IL" sz="1600" b="1" dirty="0"/>
          </a:p>
        </p:txBody>
      </p:sp>
    </p:spTree>
    <p:extLst>
      <p:ext uri="{BB962C8B-B14F-4D97-AF65-F5344CB8AC3E}">
        <p14:creationId xmlns="" xmlns:p14="http://schemas.microsoft.com/office/powerpoint/2010/main" val="19011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+mn-cs"/>
              </a:rPr>
              <a:t>The Players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6269970"/>
              </p:ext>
            </p:extLst>
          </p:nvPr>
        </p:nvGraphicFramePr>
        <p:xfrm>
          <a:off x="450273" y="1174274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Participants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Administration and Staff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Israel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European Union and its prominent countries (France, Germany, Britain)</a:t>
                      </a:r>
                      <a:endParaRPr lang="he-I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PLO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UN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Hamas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Jordan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US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Turkey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Russia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Iran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Egypt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Gulf Countries </a:t>
                      </a:r>
                      <a:endParaRPr lang="he-IL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Saudi Arabia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Media and opposition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42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kuMDU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3LTAyLTEzVDIzOjU5OjU5Ljk5OVoiLCJFbmREYXRlIjoiMjAxNy0wMy0yMVQyMzo1OTo1OS45OTlaIiwiRm9ybWF0IjoiTU1NIiwiVHlwZSI6MiwiQXV0b0RhdGVSYW5nZSI6dHJ1ZSwiV29ya2luZ0RheXMiOjMxLCJUb2RheU1hcmtlclRleHQiOiJUb2RheSIsIkF1dG9TY2FsZVR5cGUiOnRydWV9LCJNaWxlc3RvbmVzIjpbeyIkaWQiOiIxMjMiLCJEYXRlIjoiMjAxNy0wMi0xM1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I2LCJHIjoxNzAsIkIiOjY2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yNiwiRyI6MTcwLCJCIjo2Nn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OGI4ZDgzYS00YjU5LTQ5OTItOGY5Zi04ZGVhMWNjYmQ1N2YiLCJJbXBvcnRJZCI6bnVsbCwiVGl0bGUiOiLXntek15LXqSDXlNeq16DXoteUIiwiTm90ZSI6bnVsbCwiSHlwZXJsaW5rIjpudWxsLCJJc0NoYW5nZWQiOmZhbHNlLCJJc05ldyI6ZmFsc2V9LHsiJGlkIjoiMTM4IiwiRGF0ZSI6IjIwMTctMDMtMDF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MTI3LCJSIjo0NSwiRyI6MTYyLCJCIjoxOTF9fSwiTGluZVdlaWdodCI6MS4wLCJMaW5lVHlwZSI6MCwiUGFyZW50U3R5bGUiOnsiJHJlZiI6IjU1In19LCJJc0JlbG93VGltZWJhbmQiOmZhbHNlLCJIaWRlRGF0ZSI6ZmFsc2UsIlNoYXBlU2l6ZSI6MSwiU3BhY2luZyI6MS4wLCJQYWRkaW5nIjp7IiRyZWYiOiI1OCJ9LCJTaGFwZVN0eWxlIjp7IiRpZCI6IjE0MyIsIk1hcmdpbiI6eyIkcmVmIjoiNjAifSwiUGFkZGluZyI6eyIkcmVmIjoiNjEifSwiQmFja2dyb3VuZCI6eyIkaWQiOiIxNDQiLCJDb2xvciI6eyIkaWQiOiIxNDUiLCJBIjoyNTUsIlIiOjQ1LCJHIjoxNjIsIkIiOjE5M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TYwNjc5MDA2Njk0Mjc1NjUsIklzQ3VzdG9tIjp0cnVlfSwiSWQiOiIzMWJhMDFkMi1mYTIxLTRiZDgtOGZiNS0wM2JiOTRiM2NlOGYiLCJJbXBvcnRJZCI6bnVsbCwiVGl0bGUiOiLXlNem15LXqiDXqteV16bXqNeZ150g15Un16fXkdeo16DXmCIsIk5vdGUiOm51bGwsIkh5cGVybGluayI6bnVsbCwiSXNDaGFuZ2VkIjpmYWxzZSwiSXNOZXciOmZhbHNlfSx7IiRpZCI6IjE1MyIsIkRhdGUiOiIyMDE3LTAzLTA3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MjE4LCJHIjozMSwiQiI6NDB9fSwiTGluZVdlaWdodCI6MS4wLCJMaW5lVHlwZSI6MCwiUGFyZW50U3R5bGUiOnsiJHJlZiI6IjU1In19LCJJc0JlbG93VGltZWJhbmQiOmZhbHNlLCJIaWRlRGF0ZSI6ZmFsc2UsIlNoYXBlU2l6ZSI6MSwiU3BhY2luZyI6MS4wLCJQYWRkaW5nIjp7IiRyZWYiOiI1OCJ9LCJTaGFwZVN0eWxlIjp7IiRpZCI6IjE1OCIsIk1hcmdpbiI6eyIkcmVmIjoiNjAifSwiUGFkZGluZyI6eyIkcmVmIjoiNjEifSwiQmFja2dyb3VuZCI6eyIkaWQiOiIxNTkiLCJDb2xvciI6eyIkaWQiOiIxNjAiLCJBIjoyNTUsIlIiOjIxOCwiRyI6MzEsIkIiOjQw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zNjMxNTUwOTg0MzIzNzYwMywiSXNDdXN0b20iOnRydWV9LCJJZCI6IjU4MGZkMDg2LTZkZjgtNGM4Ni05ZDQ5LWI3MDZmYjBkOWMzNiIsIkltcG9ydElkIjpudWxsLCJUaXRsZSI6IteQ16fXmCDXodeZ157Xldec16bXmdeUIDEiLCJOb3RlIjpudWxsLCJIeXBlcmxpbmsiOm51bGwsIklzQ2hhbmdlZCI6ZmFsc2UsIklzTmV3IjpmYWxzZX0seyIkaWQiOiIxNjgiLCJEYXRlIjoiMjAxNy0wMy0xNFQyMzo1OTo1OS45OTlaIiwiU3R5bGUiOnsiJGlkIjoiMTY5IiwiU2hhcGUiOjIsIkNvbm5lY3Rvck1hcmdpbiI6eyIkcmVmIjoiNTQifSwiQ29ubmVjdG9yU3R5bGUiOnsiJGlkIjoiMTcwIiwiTGluZUNvbG9yIjp7IiRpZCI6IjE3MSIsIiR0eXBlIjoiTkxSRS5Db21tb24uRG9tLlNvbGlkQ29sb3JCcnVzaCwgTkxSRS5Db21tb24iLCJDb2xvciI6eyIkaWQiOiIxNzIiLCJBIjoxMjcsIlIiOjIxOCwiRyI6MzEsIkIiOjQw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yMTgsIkciOjMxLCJCIjo0MH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MWJlZDNkNS1lZTEyLTQyZjItYWZkYS0zNGQ3ZTUyNTcxMDQiLCJJbXBvcnRJZCI6bnVsbCwiVGl0bGUiOiLXkNen15gg16HXmdee15XXnNem15nXlCDXnteo15vXlteZIiwiTm90ZSI6bnVsbCwiSHlwZXJsaW5rIjpudWxsLCJJc0NoYW5nZWQiOmZhbHNlLCJJc05ldyI6ZmFsc2V9LHsiJGlkIjoiMTgzIiwiRGF0ZSI6IjIwMTctMDMtMTV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yMTgsIkciOjMxLCJCIjo0MH19LCJMaW5lV2VpZ2h0IjoxLjAsIkxpbmVUeXBlIjowLCJQYXJlbnRTdHlsZSI6eyIkcmVmIjoiNTUifX0sIklzQmVsb3dUaW1lYmFuZCI6ZmFsc2UsIkhpZGVEYXRlIjpmYWxzZSwiU2hhcGVTaXplIjoxLCJTcGFjaW5nIjoxLjAsIlBhZGRpbmciOnsiJHJlZiI6IjU4In0sIlNoYXBlU3R5bGUiOnsiJGlkIjoiMTg4IiwiTWFyZ2luIjp7IiRyZWYiOiI2MCJ9LCJQYWRkaW5nIjp7IiRyZWYiOiI2MSJ9LCJCYWNrZ3JvdW5kIjp7IiRpZCI6IjE4OSIsIkNvbG9yIjp7IiRpZCI6IjE5MCIsIkEiOjI1NSwiUiI6MjE4LCJHIjozMSwiQiI6NDB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mZlMDAyYTQtYmM0ZC00YzQxLTg1MjgtMDYyYTU3OTYxYTc0IiwiSW1wb3J0SWQiOm51bGwsIlRpdGxlIjoi15DXp9eYINeh15nXnteV15zXpteZ15Qg157XqNeb15bXmSIsIk5vdGUiOm51bGwsIkh5cGVybGluayI6bnVsbCwiSXNDaGFuZ2VkIjpmYWxzZSwiSXNOZXciOmZhbHNlfSx7IiRpZCI6IjE5OCIsIkRhdGUiOiIyMDE3LTAzLTE2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EyNywiUiI6NzEsIkciOjc1LCJCIjoxMjB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cxLCJHIjo3NSwiQiI6MTIw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YxNmY2Y2E0LTUwMDktNDRkMC1hNmEzLTA4YTE0MmUzZWZlMyIsIkltcG9ydElkIjpudWxsLCJUaXRsZSI6Ilwi15TXqNee16og157XodeaXCIiLCJOb3RlIjpudWxsLCJIeXBlcmxpbmsiOm51bGwsIklzQ2hhbmdlZCI6ZmFsc2UsIklzTmV3IjpmYWxzZX0seyIkaWQiOiIyMTMiLCJEYXRlIjoiMjAxNy0wMy0yMVQyMzo1OTo1OS45OTlaIiwiU3R5bGUiOnsiJGlkIjoiMjE0IiwiU2hhcGUiOjIsIkNvbm5lY3Rvck1hcmdpbiI6eyIkcmVmIjoiNTQifSwiQ29ubmVjdG9yU3R5bGUiOnsiJGlkIjoiMjE1IiwiTGluZUNvbG9yIjp7IiRpZCI6IjIxNiIsIiR0eXBlIjoiTkxSRS5Db21tb24uRG9tLlNvbGlkQ29sb3JCcnVzaCwgTkxSRS5Db21tb24iLCJDb2xvciI6eyIkaWQiOiIyMTciLCJBIjoxMjcsIlIiOjEyNSwiRyI6NjAsIkIiOjc0fX0sIkxpbmVXZWlnaHQiOjEuMCwiTGluZVR5cGUiOjAsIlBhcmVudFN0eWxlIjp7IiRyZWYiOiI1NSJ9fSwiSXNCZWxvd1RpbWViYW5kIjpmYWxzZSwiSGlkZURhdGUiOmZhbHNlLCJTaGFwZVNpemUiOjEsIlNwYWNpbmciOjEuMCwiUGFkZGluZyI6eyIkcmVmIjoiNTgifSwiU2hhcGVTdHlsZSI6eyIkaWQiOiIyMTgiLCJNYXJnaW4iOnsiJHJlZiI6IjYwIn0sIlBhZGRpbmciOnsiJHJlZiI6IjYxIn0sIkJhY2tncm91bmQiOnsiJGlkIjoiMjE5IiwiQ29sb3IiOnsiJGlkIjoiMjIwIiwiQSI6MjU1LCJSIjoxMjUsIkciOjYwLCJCIjo3NH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lMmY2ODhhOS0zMmE4LTQ2ZTgtYTU2ZS1jOGJmMjMyODM3YzUiLCJJbXBvcnRJZCI6bnVsbCwiVGl0bGUiOiLXqNek15zXp9em15nXlCDXldeU16bXkteqINeq15XXpteo15nXnSIsIk5vdGUiOm51bGwsIkh5cGVybGluayI6bnVsbCwiSXNDaGFuZ2VkIjpmYWxzZSwiSXNOZXciOmZhbHNlfV0sIlRhc2tzIjpbXSwiTXNQcm9qZWN0SXRlbXNUcmVlIjp7IiRpZCI6IjIyOCIsIlJvb3QiOnsiSW1wb3J0SWQiOm51bGwsIklzSW1wb3J0ZWQiOmZhbHNlLCJDaGlsZHJlbiI6W119fSwiTWV0YWRhdGEiOnsiJGlkIjoiMjI5In0sIlNldHRpbmdzIjp7IiRpZCI6IjIzMCIsIkltcGFPcHRpb25zIjp7IiRpZCI6IjIz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12840</TotalTime>
  <Words>1494</Words>
  <Application>Microsoft Office PowerPoint</Application>
  <PresentationFormat>‫הצגה על המסך (4:3)</PresentationFormat>
  <Paragraphs>292</Paragraphs>
  <Slides>17</Slides>
  <Notes>1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Presenting the Political-Security Simulation to the INDC 46th Class</vt:lpstr>
      <vt:lpstr>The Political-Security Simulation - Background</vt:lpstr>
      <vt:lpstr>Composition of Groups and Workrooms</vt:lpstr>
      <vt:lpstr>The Objectives of the Political-Security Simulation</vt:lpstr>
      <vt:lpstr>Simulation - Key Features</vt:lpstr>
      <vt:lpstr>Preparation Materials</vt:lpstr>
      <vt:lpstr>שקופית 7</vt:lpstr>
      <vt:lpstr>Schedule of Political-Security Simulation 46th Class Team Work Time</vt:lpstr>
      <vt:lpstr>The Players</vt:lpstr>
      <vt:lpstr>Roles of the Simulation Administration  Commander in Charge - Matan</vt:lpstr>
      <vt:lpstr>“Cabernet” System</vt:lpstr>
      <vt:lpstr>Emphasis for the First Phase- Getting to Know your Player</vt:lpstr>
      <vt:lpstr>Emphasis for the Entire Process</vt:lpstr>
      <vt:lpstr>Roles of Team Members</vt:lpstr>
      <vt:lpstr>A Typical Group Structure  Simulates a Kind of “Cabinet"</vt:lpstr>
      <vt:lpstr>Creativity and Fun</vt:lpstr>
      <vt:lpstr>שקופית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u45414</cp:lastModifiedBy>
  <cp:revision>215</cp:revision>
  <cp:lastPrinted>2017-12-14T14:55:52Z</cp:lastPrinted>
  <dcterms:created xsi:type="dcterms:W3CDTF">2015-10-15T19:05:43Z</dcterms:created>
  <dcterms:modified xsi:type="dcterms:W3CDTF">2019-01-16T13:30:25Z</dcterms:modified>
</cp:coreProperties>
</file>