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7" r:id="rId4"/>
  </p:sldMasterIdLst>
  <p:notesMasterIdLst>
    <p:notesMasterId r:id="rId13"/>
  </p:notesMasterIdLst>
  <p:sldIdLst>
    <p:sldId id="257" r:id="rId5"/>
    <p:sldId id="259" r:id="rId6"/>
    <p:sldId id="258" r:id="rId7"/>
    <p:sldId id="269" r:id="rId8"/>
    <p:sldId id="266" r:id="rId9"/>
    <p:sldId id="263"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CC3E-8EC3-435E-84CF-73DBF376E75B}" type="datetimeFigureOut">
              <a:rPr lang="en-CA" smtClean="0"/>
              <a:t>2020-11-19</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93EA7-51C6-4F42-8FD4-7997AA4EC780}" type="slidenum">
              <a:rPr lang="en-CA" smtClean="0"/>
              <a:t>‹N°›</a:t>
            </a:fld>
            <a:endParaRPr lang="en-CA"/>
          </a:p>
        </p:txBody>
      </p:sp>
    </p:spTree>
    <p:extLst>
      <p:ext uri="{BB962C8B-B14F-4D97-AF65-F5344CB8AC3E}">
        <p14:creationId xmlns:p14="http://schemas.microsoft.com/office/powerpoint/2010/main" val="248895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714C783-0281-492D-BEB2-3575CDB3D16D}"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61926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Canadian</a:t>
            </a:r>
            <a:r>
              <a:rPr lang="en-CA" baseline="0" dirty="0"/>
              <a:t> Audience (From </a:t>
            </a:r>
            <a:r>
              <a:rPr lang="en-CA" baseline="0" dirty="0" err="1"/>
              <a:t>Comd</a:t>
            </a:r>
            <a:r>
              <a:rPr lang="en-CA" baseline="0" dirty="0"/>
              <a:t> TFJ R20 Msn </a:t>
            </a:r>
            <a:r>
              <a:rPr lang="en-CA" baseline="0" dirty="0" err="1"/>
              <a:t>Stmt</a:t>
            </a:r>
            <a:r>
              <a:rPr lang="en-CA" baseline="0"/>
              <a:t> – D&amp;G)</a:t>
            </a:r>
            <a:endParaRPr lang="en-CA" dirty="0"/>
          </a:p>
        </p:txBody>
      </p:sp>
      <p:sp>
        <p:nvSpPr>
          <p:cNvPr id="4" name="Slide Number Placeholder 3"/>
          <p:cNvSpPr>
            <a:spLocks noGrp="1"/>
          </p:cNvSpPr>
          <p:nvPr>
            <p:ph type="sldNum" sz="quarter" idx="10"/>
          </p:nvPr>
        </p:nvSpPr>
        <p:spPr/>
        <p:txBody>
          <a:bodyPr/>
          <a:lstStyle/>
          <a:p>
            <a:fld id="{B3F8CD18-905D-4F4E-8A1C-68B9EDEDF83B}"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393319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Canadian</a:t>
            </a:r>
            <a:r>
              <a:rPr lang="en-CA" baseline="0" dirty="0"/>
              <a:t> Audience (From </a:t>
            </a:r>
            <a:r>
              <a:rPr lang="en-CA" baseline="0" dirty="0" err="1"/>
              <a:t>Comd</a:t>
            </a:r>
            <a:r>
              <a:rPr lang="en-CA" baseline="0" dirty="0"/>
              <a:t> TFJ R20 Msn </a:t>
            </a:r>
            <a:r>
              <a:rPr lang="en-CA" baseline="0" dirty="0" err="1"/>
              <a:t>Stmt</a:t>
            </a:r>
            <a:r>
              <a:rPr lang="en-CA" baseline="0"/>
              <a:t> – D&amp;G)</a:t>
            </a:r>
            <a:endParaRPr lang="en-CA" dirty="0"/>
          </a:p>
        </p:txBody>
      </p:sp>
      <p:sp>
        <p:nvSpPr>
          <p:cNvPr id="4" name="Slide Number Placeholder 3"/>
          <p:cNvSpPr>
            <a:spLocks noGrp="1"/>
          </p:cNvSpPr>
          <p:nvPr>
            <p:ph type="sldNum" sz="quarter" idx="10"/>
          </p:nvPr>
        </p:nvSpPr>
        <p:spPr/>
        <p:txBody>
          <a:bodyPr/>
          <a:lstStyle/>
          <a:p>
            <a:fld id="{B3F8CD18-905D-4F4E-8A1C-68B9EDEDF83B}"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258175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3F8CD18-905D-4F4E-8A1C-68B9EDEDF83B}"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179235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BC94B5-5DD2-46B4-9496-75997DD2F9B5}"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96481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en-CA" smtClean="0">
                <a:solidFill>
                  <a:prstClr val="black"/>
                </a:solidFill>
              </a:rPr>
              <a:t>Annex B - 3350-1 Op Order 002 –TFJ Comd D&amp;G - Enduring USSC Mission Support Directive -    Sep 20</a:t>
            </a:r>
            <a:endParaRPr lang="fr-CA">
              <a:solidFill>
                <a:prstClr val="black"/>
              </a:solidFill>
            </a:endParaRPr>
          </a:p>
        </p:txBody>
      </p:sp>
      <p:sp>
        <p:nvSpPr>
          <p:cNvPr id="5" name="Date Placeholder 4"/>
          <p:cNvSpPr>
            <a:spLocks noGrp="1"/>
          </p:cNvSpPr>
          <p:nvPr>
            <p:ph type="dt" idx="11"/>
          </p:nvPr>
        </p:nvSpPr>
        <p:spPr/>
        <p:txBody>
          <a:bodyPr/>
          <a:lstStyle/>
          <a:p>
            <a:r>
              <a:rPr lang="fr-CA" smtClean="0">
                <a:solidFill>
                  <a:prstClr val="black"/>
                </a:solidFill>
              </a:rPr>
              <a:t>Sep 20</a:t>
            </a:r>
            <a:endParaRPr lang="fr-CA">
              <a:solidFill>
                <a:prstClr val="black"/>
              </a:solidFill>
            </a:endParaRPr>
          </a:p>
        </p:txBody>
      </p:sp>
      <p:sp>
        <p:nvSpPr>
          <p:cNvPr id="6" name="Slide Number Placeholder 5"/>
          <p:cNvSpPr>
            <a:spLocks noGrp="1"/>
          </p:cNvSpPr>
          <p:nvPr>
            <p:ph type="sldNum" sz="quarter" idx="12"/>
          </p:nvPr>
        </p:nvSpPr>
        <p:spPr/>
        <p:txBody>
          <a:bodyPr/>
          <a:lstStyle/>
          <a:p>
            <a:fld id="{E24DFB78-725B-4A4C-AFD9-DD389EAF82A3}"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13459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98406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91681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13553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62298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26102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6806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2A948C13-9D71-4289-9C70-5E9F90B8AB25}" type="datetime1">
              <a:rPr lang="en-CA">
                <a:solidFill>
                  <a:srgbClr val="000000"/>
                </a:solidFill>
              </a:rPr>
              <a:pPr/>
              <a:t>2020-11-19</a:t>
            </a:fld>
            <a:endParaRPr lang="en-CA" dirty="0">
              <a:solidFill>
                <a:srgbClr val="000000"/>
              </a:solidFill>
            </a:endParaRPr>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CA" dirty="0">
              <a:solidFill>
                <a:srgbClr val="000000"/>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AFADB876-B79C-47DA-8FF5-D0DF32F3E53D}" type="slidenum">
              <a:rPr lang="en-CA">
                <a:solidFill>
                  <a:srgbClr val="000000"/>
                </a:solidFill>
              </a:rPr>
              <a:pPr/>
              <a:t>‹N°›</a:t>
            </a:fld>
            <a:endParaRPr lang="en-CA" dirty="0">
              <a:solidFill>
                <a:srgbClr val="000000"/>
              </a:solidFill>
            </a:endParaRPr>
          </a:p>
        </p:txBody>
      </p:sp>
    </p:spTree>
    <p:extLst>
      <p:ext uri="{BB962C8B-B14F-4D97-AF65-F5344CB8AC3E}">
        <p14:creationId xmlns:p14="http://schemas.microsoft.com/office/powerpoint/2010/main" val="326242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1800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080119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42332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73452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639296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21625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818068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5022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02604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657715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97317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10311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41245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8934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4658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839476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3121449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74968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486380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932349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054633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312784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018155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54196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844677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4153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690321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721962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978722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864328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20964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2A948C13-9D71-4289-9C70-5E9F90B8AB25}" type="datetime1">
              <a:rPr lang="en-CA">
                <a:solidFill>
                  <a:srgbClr val="000000"/>
                </a:solidFill>
              </a:rPr>
              <a:pPr/>
              <a:t>2020-11-19</a:t>
            </a:fld>
            <a:endParaRPr lang="en-CA" dirty="0">
              <a:solidFill>
                <a:srgbClr val="000000"/>
              </a:solidFill>
            </a:endParaRPr>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CA" dirty="0">
              <a:solidFill>
                <a:srgbClr val="000000"/>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AFADB876-B79C-47DA-8FF5-D0DF32F3E53D}" type="slidenum">
              <a:rPr lang="en-CA">
                <a:solidFill>
                  <a:srgbClr val="000000"/>
                </a:solidFill>
              </a:rPr>
              <a:pPr/>
              <a:t>‹N°›</a:t>
            </a:fld>
            <a:endParaRPr lang="en-CA" dirty="0">
              <a:solidFill>
                <a:srgbClr val="000000"/>
              </a:solidFill>
            </a:endParaRPr>
          </a:p>
        </p:txBody>
      </p:sp>
    </p:spTree>
    <p:extLst>
      <p:ext uri="{BB962C8B-B14F-4D97-AF65-F5344CB8AC3E}">
        <p14:creationId xmlns:p14="http://schemas.microsoft.com/office/powerpoint/2010/main" val="2156000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558372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99DC241-A3DA-4785-A653-7557AB0F8A6B}" type="datetime1">
              <a:rPr lang="en-US">
                <a:solidFill>
                  <a:prstClr val="black"/>
                </a:solidFill>
              </a:rPr>
              <a:pPr/>
              <a:t>11/19/2020</a:t>
            </a:fld>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063699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254DBF1-3ABF-4D1F-A0FA-0AA2A62E6D16}" type="datetime1">
              <a:rPr lang="en-US">
                <a:solidFill>
                  <a:prstClr val="black"/>
                </a:solidFill>
              </a:rPr>
              <a:pPr/>
              <a:t>11/19/2020</a:t>
            </a:fld>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263116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5D1C53-CF0E-42CF-BF57-C2984D789B61}" type="datetime1">
              <a:rPr lang="en-US">
                <a:solidFill>
                  <a:prstClr val="black"/>
                </a:solidFill>
              </a:rPr>
              <a:pPr/>
              <a:t>11/19/2020</a:t>
            </a:fld>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257184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9DF74A5-7D4F-43EE-B33E-63F967433203}" type="datetime1">
              <a:rPr lang="en-US">
                <a:solidFill>
                  <a:prstClr val="black"/>
                </a:solidFill>
              </a:rPr>
              <a:pPr/>
              <a:t>11/19/2020</a:t>
            </a:fld>
            <a:endParaRPr lang="en-CA">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36707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53011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04FF3D0-2D30-470B-9138-6566B3775ACA}" type="datetime1">
              <a:rPr lang="en-US">
                <a:solidFill>
                  <a:prstClr val="black"/>
                </a:solidFill>
              </a:rPr>
              <a:pPr/>
              <a:t>11/19/2020</a:t>
            </a:fld>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693452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1E44652-326F-40AA-AE11-8B23699B5E2A}" type="datetime1">
              <a:rPr lang="en-US">
                <a:solidFill>
                  <a:prstClr val="black"/>
                </a:solidFill>
              </a:rPr>
              <a:pPr/>
              <a:t>11/19/2020</a:t>
            </a:fld>
            <a:endParaRPr lang="en-CA">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07317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BBEB70-063F-4FC3-B84C-5734456FFFA3}" type="datetime1">
              <a:rPr lang="en-US">
                <a:solidFill>
                  <a:prstClr val="black"/>
                </a:solidFill>
              </a:rPr>
              <a:pPr/>
              <a:t>11/19/2020</a:t>
            </a:fld>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544534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FCEBE79-5BB5-4D34-84C6-D43E836A7168}" type="datetime1">
              <a:rPr lang="en-US">
                <a:solidFill>
                  <a:prstClr val="black"/>
                </a:solidFill>
              </a:rPr>
              <a:pPr/>
              <a:t>11/19/2020</a:t>
            </a:fld>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87971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F821E5B-9067-42BE-AB81-728FFBE0425E}" type="datetime1">
              <a:rPr lang="en-US">
                <a:solidFill>
                  <a:prstClr val="black"/>
                </a:solidFill>
              </a:rPr>
              <a:pPr/>
              <a:t>11/19/2020</a:t>
            </a:fld>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279515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85F8669-49B8-4CB5-B6E1-06E70C5B54F5}" type="datetime1">
              <a:rPr lang="en-US">
                <a:solidFill>
                  <a:prstClr val="black"/>
                </a:solidFill>
              </a:rPr>
              <a:pPr/>
              <a:t>11/19/2020</a:t>
            </a:fld>
            <a:endParaRPr lang="en-CA">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12971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7F8D68-74D8-4393-863E-DBEFC502248C}" type="datetime1">
              <a:rPr lang="en-US">
                <a:solidFill>
                  <a:prstClr val="black"/>
                </a:solidFill>
              </a:rPr>
              <a:pPr/>
              <a:t>11/19/2020</a:t>
            </a:fld>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137106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0D8B99C-2C57-42F3-BA26-C87FB6F01718}" type="datetime1">
              <a:rPr lang="en-US">
                <a:solidFill>
                  <a:prstClr val="black"/>
                </a:solidFill>
              </a:rPr>
              <a:pPr/>
              <a:t>11/19/2020</a:t>
            </a:fld>
            <a:endParaRPr lang="en-CA">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362223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954757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CE2288EC-C0ED-4D25-86AC-844F7AB950F8}" type="datetime1">
              <a:rPr lang="en-US">
                <a:solidFill>
                  <a:srgbClr val="000000"/>
                </a:solidFill>
              </a:rPr>
              <a:pPr/>
              <a:t>11/19/2020</a:t>
            </a:fld>
            <a:endParaRPr lang="en-CA" dirty="0">
              <a:solidFill>
                <a:srgbClr val="000000"/>
              </a:solidFill>
            </a:endParaRPr>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CA" dirty="0">
              <a:solidFill>
                <a:srgbClr val="000000"/>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AFADB876-B79C-47DA-8FF5-D0DF32F3E53D}" type="slidenum">
              <a:rPr lang="en-CA">
                <a:solidFill>
                  <a:srgbClr val="000000"/>
                </a:solidFill>
              </a:rPr>
              <a:pPr/>
              <a:t>‹N°›</a:t>
            </a:fld>
            <a:endParaRPr lang="en-CA" dirty="0">
              <a:solidFill>
                <a:srgbClr val="000000"/>
              </a:solidFill>
            </a:endParaRPr>
          </a:p>
        </p:txBody>
      </p:sp>
    </p:spTree>
    <p:extLst>
      <p:ext uri="{BB962C8B-B14F-4D97-AF65-F5344CB8AC3E}">
        <p14:creationId xmlns:p14="http://schemas.microsoft.com/office/powerpoint/2010/main" val="144629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92130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95486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61262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42905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2.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254" y="116632"/>
            <a:ext cx="768085" cy="741202"/>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17803" y="116633"/>
            <a:ext cx="1075973" cy="741202"/>
          </a:xfrm>
          <a:prstGeom prst="rect">
            <a:avLst/>
          </a:prstGeom>
        </p:spPr>
      </p:pic>
      <p:cxnSp>
        <p:nvCxnSpPr>
          <p:cNvPr id="10" name="Straight Connector 9"/>
          <p:cNvCxnSpPr/>
          <p:nvPr/>
        </p:nvCxnSpPr>
        <p:spPr>
          <a:xfrm flipV="1">
            <a:off x="911424" y="116632"/>
            <a:ext cx="2784309" cy="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208235" y="116634"/>
            <a:ext cx="2709568" cy="81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91744" y="1"/>
            <a:ext cx="4512501" cy="307777"/>
          </a:xfrm>
          <a:prstGeom prst="rect">
            <a:avLst/>
          </a:prstGeom>
          <a:noFill/>
        </p:spPr>
        <p:txBody>
          <a:bodyPr wrap="square" rtlCol="0">
            <a:spAutoFit/>
          </a:bodyPr>
          <a:lstStyle/>
          <a:p>
            <a:r>
              <a:rPr lang="en-CA" sz="1400" i="1" dirty="0">
                <a:solidFill>
                  <a:prstClr val="black"/>
                </a:solidFill>
              </a:rPr>
              <a:t>TF Jerusalem – Op PROTEUS – FO </a:t>
            </a:r>
            <a:r>
              <a:rPr lang="en-CA" sz="1400" i="1" dirty="0" err="1">
                <a:solidFill>
                  <a:prstClr val="black"/>
                </a:solidFill>
              </a:rPr>
              <a:t>Jérusalem</a:t>
            </a:r>
            <a:endParaRPr lang="en-CA" sz="1400" i="1" dirty="0">
              <a:solidFill>
                <a:prstClr val="black"/>
              </a:solidFill>
            </a:endParaRPr>
          </a:p>
        </p:txBody>
      </p:sp>
      <p:grpSp>
        <p:nvGrpSpPr>
          <p:cNvPr id="12" name="Group 19"/>
          <p:cNvGrpSpPr>
            <a:grpSpLocks/>
          </p:cNvGrpSpPr>
          <p:nvPr userDrawn="1"/>
        </p:nvGrpSpPr>
        <p:grpSpPr bwMode="auto">
          <a:xfrm>
            <a:off x="308174" y="6257572"/>
            <a:ext cx="1764639" cy="562681"/>
            <a:chOff x="0" y="215900"/>
            <a:chExt cx="1668463" cy="738188"/>
          </a:xfrm>
        </p:grpSpPr>
        <p:grpSp>
          <p:nvGrpSpPr>
            <p:cNvPr id="13" name="Group 9"/>
            <p:cNvGrpSpPr>
              <a:grpSpLocks/>
            </p:cNvGrpSpPr>
            <p:nvPr userDrawn="1"/>
          </p:nvGrpSpPr>
          <p:grpSpPr bwMode="auto">
            <a:xfrm>
              <a:off x="0" y="374650"/>
              <a:ext cx="1668465" cy="319088"/>
              <a:chOff x="0" y="234"/>
              <a:chExt cx="1051" cy="201"/>
            </a:xfrm>
          </p:grpSpPr>
          <p:sp>
            <p:nvSpPr>
              <p:cNvPr id="16" name="Freeform 9"/>
              <p:cNvSpPr>
                <a:spLocks/>
              </p:cNvSpPr>
              <p:nvPr userDrawn="1"/>
            </p:nvSpPr>
            <p:spPr bwMode="auto">
              <a:xfrm>
                <a:off x="0" y="234"/>
                <a:ext cx="426" cy="201"/>
              </a:xfrm>
              <a:custGeom>
                <a:avLst/>
                <a:gdLst>
                  <a:gd name="T0" fmla="*/ 0 w 426"/>
                  <a:gd name="T1" fmla="*/ 0 h 201"/>
                  <a:gd name="T2" fmla="*/ 425 w 426"/>
                  <a:gd name="T3" fmla="*/ 0 h 201"/>
                  <a:gd name="T4" fmla="*/ 375 w 426"/>
                  <a:gd name="T5" fmla="*/ 200 h 201"/>
                  <a:gd name="T6" fmla="*/ 0 w 426"/>
                  <a:gd name="T7" fmla="*/ 200 h 201"/>
                  <a:gd name="T8" fmla="*/ 0 w 426"/>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01">
                    <a:moveTo>
                      <a:pt x="0" y="0"/>
                    </a:moveTo>
                    <a:lnTo>
                      <a:pt x="425" y="0"/>
                    </a:lnTo>
                    <a:lnTo>
                      <a:pt x="375" y="200"/>
                    </a:lnTo>
                    <a:lnTo>
                      <a:pt x="0" y="200"/>
                    </a:lnTo>
                    <a:lnTo>
                      <a:pt x="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7" name="Freeform 10"/>
              <p:cNvSpPr>
                <a:spLocks/>
              </p:cNvSpPr>
              <p:nvPr userDrawn="1"/>
            </p:nvSpPr>
            <p:spPr bwMode="auto">
              <a:xfrm>
                <a:off x="406" y="234"/>
                <a:ext cx="251" cy="201"/>
              </a:xfrm>
              <a:custGeom>
                <a:avLst/>
                <a:gdLst>
                  <a:gd name="T0" fmla="*/ 50 w 251"/>
                  <a:gd name="T1" fmla="*/ 0 h 201"/>
                  <a:gd name="T2" fmla="*/ 0 w 251"/>
                  <a:gd name="T3" fmla="*/ 200 h 201"/>
                  <a:gd name="T4" fmla="*/ 200 w 251"/>
                  <a:gd name="T5" fmla="*/ 200 h 201"/>
                  <a:gd name="T6" fmla="*/ 250 w 251"/>
                  <a:gd name="T7" fmla="*/ 0 h 201"/>
                  <a:gd name="T8" fmla="*/ 50 w 2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01">
                    <a:moveTo>
                      <a:pt x="50" y="0"/>
                    </a:moveTo>
                    <a:lnTo>
                      <a:pt x="0" y="200"/>
                    </a:lnTo>
                    <a:lnTo>
                      <a:pt x="200" y="200"/>
                    </a:lnTo>
                    <a:lnTo>
                      <a:pt x="2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8" name="Freeform 11"/>
              <p:cNvSpPr>
                <a:spLocks/>
              </p:cNvSpPr>
              <p:nvPr userDrawn="1"/>
            </p:nvSpPr>
            <p:spPr bwMode="auto">
              <a:xfrm>
                <a:off x="634" y="234"/>
                <a:ext cx="201" cy="201"/>
              </a:xfrm>
              <a:custGeom>
                <a:avLst/>
                <a:gdLst>
                  <a:gd name="T0" fmla="*/ 50 w 201"/>
                  <a:gd name="T1" fmla="*/ 0 h 201"/>
                  <a:gd name="T2" fmla="*/ 0 w 201"/>
                  <a:gd name="T3" fmla="*/ 200 h 201"/>
                  <a:gd name="T4" fmla="*/ 150 w 201"/>
                  <a:gd name="T5" fmla="*/ 200 h 201"/>
                  <a:gd name="T6" fmla="*/ 200 w 201"/>
                  <a:gd name="T7" fmla="*/ 0 h 201"/>
                  <a:gd name="T8" fmla="*/ 50 w 2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01">
                    <a:moveTo>
                      <a:pt x="50" y="0"/>
                    </a:moveTo>
                    <a:lnTo>
                      <a:pt x="0" y="200"/>
                    </a:lnTo>
                    <a:lnTo>
                      <a:pt x="150" y="200"/>
                    </a:lnTo>
                    <a:lnTo>
                      <a:pt x="2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9" name="Freeform 12"/>
              <p:cNvSpPr>
                <a:spLocks/>
              </p:cNvSpPr>
              <p:nvPr userDrawn="1"/>
            </p:nvSpPr>
            <p:spPr bwMode="auto">
              <a:xfrm>
                <a:off x="809" y="234"/>
                <a:ext cx="151" cy="201"/>
              </a:xfrm>
              <a:custGeom>
                <a:avLst/>
                <a:gdLst>
                  <a:gd name="T0" fmla="*/ 50 w 151"/>
                  <a:gd name="T1" fmla="*/ 0 h 201"/>
                  <a:gd name="T2" fmla="*/ 0 w 151"/>
                  <a:gd name="T3" fmla="*/ 200 h 201"/>
                  <a:gd name="T4" fmla="*/ 100 w 151"/>
                  <a:gd name="T5" fmla="*/ 200 h 201"/>
                  <a:gd name="T6" fmla="*/ 150 w 151"/>
                  <a:gd name="T7" fmla="*/ 0 h 201"/>
                  <a:gd name="T8" fmla="*/ 50 w 1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201">
                    <a:moveTo>
                      <a:pt x="50" y="0"/>
                    </a:moveTo>
                    <a:lnTo>
                      <a:pt x="0" y="200"/>
                    </a:lnTo>
                    <a:lnTo>
                      <a:pt x="100" y="200"/>
                    </a:lnTo>
                    <a:lnTo>
                      <a:pt x="1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0" name="Freeform 13"/>
              <p:cNvSpPr>
                <a:spLocks/>
              </p:cNvSpPr>
              <p:nvPr userDrawn="1"/>
            </p:nvSpPr>
            <p:spPr bwMode="auto">
              <a:xfrm>
                <a:off x="925" y="234"/>
                <a:ext cx="101" cy="201"/>
              </a:xfrm>
              <a:custGeom>
                <a:avLst/>
                <a:gdLst>
                  <a:gd name="T0" fmla="*/ 50 w 101"/>
                  <a:gd name="T1" fmla="*/ 0 h 201"/>
                  <a:gd name="T2" fmla="*/ 0 w 101"/>
                  <a:gd name="T3" fmla="*/ 200 h 201"/>
                  <a:gd name="T4" fmla="*/ 50 w 101"/>
                  <a:gd name="T5" fmla="*/ 200 h 201"/>
                  <a:gd name="T6" fmla="*/ 100 w 101"/>
                  <a:gd name="T7" fmla="*/ 0 h 201"/>
                  <a:gd name="T8" fmla="*/ 50 w 1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201">
                    <a:moveTo>
                      <a:pt x="50" y="0"/>
                    </a:moveTo>
                    <a:lnTo>
                      <a:pt x="0" y="200"/>
                    </a:lnTo>
                    <a:lnTo>
                      <a:pt x="50" y="200"/>
                    </a:lnTo>
                    <a:lnTo>
                      <a:pt x="1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1" name="Freeform 14"/>
              <p:cNvSpPr>
                <a:spLocks/>
              </p:cNvSpPr>
              <p:nvPr userDrawn="1"/>
            </p:nvSpPr>
            <p:spPr bwMode="auto">
              <a:xfrm>
                <a:off x="984" y="234"/>
                <a:ext cx="67" cy="201"/>
              </a:xfrm>
              <a:custGeom>
                <a:avLst/>
                <a:gdLst>
                  <a:gd name="T0" fmla="*/ 50 w 67"/>
                  <a:gd name="T1" fmla="*/ 0 h 201"/>
                  <a:gd name="T2" fmla="*/ 0 w 67"/>
                  <a:gd name="T3" fmla="*/ 200 h 201"/>
                  <a:gd name="T4" fmla="*/ 16 w 67"/>
                  <a:gd name="T5" fmla="*/ 200 h 201"/>
                  <a:gd name="T6" fmla="*/ 66 w 67"/>
                  <a:gd name="T7" fmla="*/ 0 h 201"/>
                  <a:gd name="T8" fmla="*/ 50 w 67"/>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01">
                    <a:moveTo>
                      <a:pt x="50" y="0"/>
                    </a:moveTo>
                    <a:lnTo>
                      <a:pt x="0" y="200"/>
                    </a:lnTo>
                    <a:lnTo>
                      <a:pt x="16" y="200"/>
                    </a:lnTo>
                    <a:lnTo>
                      <a:pt x="66"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pic>
          <p:nvPicPr>
            <p:cNvPr id="14" name="Picture 8" descr="US_State_Department_seal.jp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96900" y="215900"/>
              <a:ext cx="77311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24"/>
          <p:cNvGrpSpPr>
            <a:grpSpLocks/>
          </p:cNvGrpSpPr>
          <p:nvPr userDrawn="1"/>
        </p:nvGrpSpPr>
        <p:grpSpPr bwMode="auto">
          <a:xfrm>
            <a:off x="2072812" y="6370655"/>
            <a:ext cx="9738784" cy="307975"/>
            <a:chOff x="1447800" y="6473825"/>
            <a:chExt cx="7304088" cy="307975"/>
          </a:xfrm>
        </p:grpSpPr>
        <p:grpSp>
          <p:nvGrpSpPr>
            <p:cNvPr id="23" name="Group 25"/>
            <p:cNvGrpSpPr>
              <a:grpSpLocks/>
            </p:cNvGrpSpPr>
            <p:nvPr userDrawn="1"/>
          </p:nvGrpSpPr>
          <p:grpSpPr bwMode="auto">
            <a:xfrm>
              <a:off x="1447800" y="6473875"/>
              <a:ext cx="7304088" cy="307975"/>
              <a:chOff x="1067" y="3894"/>
              <a:chExt cx="4686" cy="199"/>
            </a:xfrm>
          </p:grpSpPr>
          <p:sp>
            <p:nvSpPr>
              <p:cNvPr id="25" name="Freeform 19"/>
              <p:cNvSpPr>
                <a:spLocks/>
              </p:cNvSpPr>
              <p:nvPr userDrawn="1"/>
            </p:nvSpPr>
            <p:spPr bwMode="auto">
              <a:xfrm>
                <a:off x="1067" y="4044"/>
                <a:ext cx="4686" cy="49"/>
              </a:xfrm>
              <a:custGeom>
                <a:avLst/>
                <a:gdLst>
                  <a:gd name="T0" fmla="*/ 0 w 4686"/>
                  <a:gd name="T1" fmla="*/ 48 h 49"/>
                  <a:gd name="T2" fmla="*/ 4685 w 4686"/>
                  <a:gd name="T3" fmla="*/ 48 h 49"/>
                  <a:gd name="T4" fmla="*/ 4685 w 4686"/>
                  <a:gd name="T5" fmla="*/ 0 h 49"/>
                  <a:gd name="T6" fmla="*/ 12 w 4686"/>
                  <a:gd name="T7" fmla="*/ 0 h 49"/>
                  <a:gd name="T8" fmla="*/ 0 w 4686"/>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6" h="49">
                    <a:moveTo>
                      <a:pt x="0" y="48"/>
                    </a:moveTo>
                    <a:lnTo>
                      <a:pt x="4685" y="48"/>
                    </a:lnTo>
                    <a:lnTo>
                      <a:pt x="4685"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6" name="Freeform 20"/>
              <p:cNvSpPr>
                <a:spLocks/>
              </p:cNvSpPr>
              <p:nvPr userDrawn="1"/>
            </p:nvSpPr>
            <p:spPr bwMode="auto">
              <a:xfrm>
                <a:off x="1085" y="3969"/>
                <a:ext cx="4668" cy="49"/>
              </a:xfrm>
              <a:custGeom>
                <a:avLst/>
                <a:gdLst>
                  <a:gd name="T0" fmla="*/ 0 w 4668"/>
                  <a:gd name="T1" fmla="*/ 48 h 49"/>
                  <a:gd name="T2" fmla="*/ 4667 w 4668"/>
                  <a:gd name="T3" fmla="*/ 48 h 49"/>
                  <a:gd name="T4" fmla="*/ 4667 w 4668"/>
                  <a:gd name="T5" fmla="*/ 0 h 49"/>
                  <a:gd name="T6" fmla="*/ 12 w 4668"/>
                  <a:gd name="T7" fmla="*/ 0 h 49"/>
                  <a:gd name="T8" fmla="*/ 0 w 4668"/>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8" h="49">
                    <a:moveTo>
                      <a:pt x="0" y="48"/>
                    </a:moveTo>
                    <a:lnTo>
                      <a:pt x="4667" y="48"/>
                    </a:lnTo>
                    <a:lnTo>
                      <a:pt x="4667"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7" name="Freeform 21"/>
              <p:cNvSpPr>
                <a:spLocks/>
              </p:cNvSpPr>
              <p:nvPr userDrawn="1"/>
            </p:nvSpPr>
            <p:spPr bwMode="auto">
              <a:xfrm>
                <a:off x="1103" y="3894"/>
                <a:ext cx="4650" cy="52"/>
              </a:xfrm>
              <a:custGeom>
                <a:avLst/>
                <a:gdLst>
                  <a:gd name="T0" fmla="*/ 0 w 4650"/>
                  <a:gd name="T1" fmla="*/ 51 h 52"/>
                  <a:gd name="T2" fmla="*/ 4649 w 4650"/>
                  <a:gd name="T3" fmla="*/ 48 h 52"/>
                  <a:gd name="T4" fmla="*/ 4649 w 4650"/>
                  <a:gd name="T5" fmla="*/ 6 h 52"/>
                  <a:gd name="T6" fmla="*/ 12 w 4650"/>
                  <a:gd name="T7" fmla="*/ 0 h 52"/>
                  <a:gd name="T8" fmla="*/ 0 w 4650"/>
                  <a:gd name="T9" fmla="*/ 51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0" h="52">
                    <a:moveTo>
                      <a:pt x="0" y="51"/>
                    </a:moveTo>
                    <a:lnTo>
                      <a:pt x="4649" y="48"/>
                    </a:lnTo>
                    <a:lnTo>
                      <a:pt x="4649" y="6"/>
                    </a:lnTo>
                    <a:lnTo>
                      <a:pt x="12" y="0"/>
                    </a:lnTo>
                    <a:lnTo>
                      <a:pt x="0" y="51"/>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sp>
          <p:nvSpPr>
            <p:cNvPr id="24" name="TextBox 23"/>
            <p:cNvSpPr txBox="1"/>
            <p:nvPr userDrawn="1"/>
          </p:nvSpPr>
          <p:spPr>
            <a:xfrm>
              <a:off x="6153427" y="6513303"/>
              <a:ext cx="2560320" cy="26161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effectLst>
              <a:outerShdw blurRad="50800" dist="50800" dir="5400000" algn="ctr" rotWithShape="0">
                <a:srgbClr val="000000">
                  <a:alpha val="46000"/>
                </a:srgbClr>
              </a:outerShdw>
            </a:effectLst>
            <a:scene3d>
              <a:camera prst="orthographicFront"/>
              <a:lightRig rig="threePt" dir="t"/>
            </a:scene3d>
            <a:sp3d>
              <a:bevelT w="165100" prst="coolSlant"/>
            </a:sp3d>
          </p:spPr>
          <p:txBody>
            <a:bodyPr anchor="ctr">
              <a:spAutoFit/>
              <a:sp3d extrusionH="57150">
                <a:bevelT w="82550" h="38100" prst="coolSlant"/>
              </a:sp3d>
            </a:bodyPr>
            <a:lstStyle/>
            <a:p>
              <a:pPr algn="ctr">
                <a:defRPr/>
              </a:pPr>
              <a:r>
                <a:rPr lang="en-US" sz="1100" b="1" i="1" dirty="0">
                  <a:solidFill>
                    <a:srgbClr val="1F497D"/>
                  </a:solidFill>
                  <a:latin typeface="Arial" pitchFamily="34" charset="0"/>
                  <a:cs typeface="Arial" pitchFamily="34" charset="0"/>
                </a:rPr>
                <a:t>United States Security Coordinator</a:t>
              </a:r>
            </a:p>
          </p:txBody>
        </p:sp>
      </p:grpSp>
    </p:spTree>
    <p:extLst>
      <p:ext uri="{BB962C8B-B14F-4D97-AF65-F5344CB8AC3E}">
        <p14:creationId xmlns:p14="http://schemas.microsoft.com/office/powerpoint/2010/main" val="300840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254" y="116632"/>
            <a:ext cx="768085" cy="741202"/>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17803" y="116633"/>
            <a:ext cx="1075973" cy="741202"/>
          </a:xfrm>
          <a:prstGeom prst="rect">
            <a:avLst/>
          </a:prstGeom>
        </p:spPr>
      </p:pic>
      <p:cxnSp>
        <p:nvCxnSpPr>
          <p:cNvPr id="10" name="Straight Connector 9"/>
          <p:cNvCxnSpPr/>
          <p:nvPr/>
        </p:nvCxnSpPr>
        <p:spPr>
          <a:xfrm flipV="1">
            <a:off x="911424" y="116632"/>
            <a:ext cx="2784309" cy="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208235" y="116634"/>
            <a:ext cx="2709568" cy="81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91744" y="1"/>
            <a:ext cx="4512501" cy="307777"/>
          </a:xfrm>
          <a:prstGeom prst="rect">
            <a:avLst/>
          </a:prstGeom>
          <a:noFill/>
        </p:spPr>
        <p:txBody>
          <a:bodyPr wrap="square" rtlCol="0">
            <a:spAutoFit/>
          </a:bodyPr>
          <a:lstStyle/>
          <a:p>
            <a:r>
              <a:rPr lang="en-CA" sz="1400" i="1" dirty="0">
                <a:solidFill>
                  <a:prstClr val="black"/>
                </a:solidFill>
              </a:rPr>
              <a:t>TF Jerusalem – Op PROTEUS – FO </a:t>
            </a:r>
            <a:r>
              <a:rPr lang="en-CA" sz="1400" i="1" dirty="0" err="1">
                <a:solidFill>
                  <a:prstClr val="black"/>
                </a:solidFill>
              </a:rPr>
              <a:t>Jérusalem</a:t>
            </a:r>
            <a:endParaRPr lang="en-CA" sz="1400" i="1" dirty="0">
              <a:solidFill>
                <a:prstClr val="black"/>
              </a:solidFill>
            </a:endParaRPr>
          </a:p>
        </p:txBody>
      </p:sp>
      <p:grpSp>
        <p:nvGrpSpPr>
          <p:cNvPr id="12" name="Group 19"/>
          <p:cNvGrpSpPr>
            <a:grpSpLocks/>
          </p:cNvGrpSpPr>
          <p:nvPr userDrawn="1"/>
        </p:nvGrpSpPr>
        <p:grpSpPr bwMode="auto">
          <a:xfrm>
            <a:off x="308174" y="6257572"/>
            <a:ext cx="1764639" cy="562681"/>
            <a:chOff x="0" y="215900"/>
            <a:chExt cx="1668463" cy="738188"/>
          </a:xfrm>
        </p:grpSpPr>
        <p:grpSp>
          <p:nvGrpSpPr>
            <p:cNvPr id="13" name="Group 9"/>
            <p:cNvGrpSpPr>
              <a:grpSpLocks/>
            </p:cNvGrpSpPr>
            <p:nvPr userDrawn="1"/>
          </p:nvGrpSpPr>
          <p:grpSpPr bwMode="auto">
            <a:xfrm>
              <a:off x="0" y="374650"/>
              <a:ext cx="1668465" cy="319088"/>
              <a:chOff x="0" y="234"/>
              <a:chExt cx="1051" cy="201"/>
            </a:xfrm>
          </p:grpSpPr>
          <p:sp>
            <p:nvSpPr>
              <p:cNvPr id="16" name="Freeform 9"/>
              <p:cNvSpPr>
                <a:spLocks/>
              </p:cNvSpPr>
              <p:nvPr userDrawn="1"/>
            </p:nvSpPr>
            <p:spPr bwMode="auto">
              <a:xfrm>
                <a:off x="0" y="234"/>
                <a:ext cx="426" cy="201"/>
              </a:xfrm>
              <a:custGeom>
                <a:avLst/>
                <a:gdLst>
                  <a:gd name="T0" fmla="*/ 0 w 426"/>
                  <a:gd name="T1" fmla="*/ 0 h 201"/>
                  <a:gd name="T2" fmla="*/ 425 w 426"/>
                  <a:gd name="T3" fmla="*/ 0 h 201"/>
                  <a:gd name="T4" fmla="*/ 375 w 426"/>
                  <a:gd name="T5" fmla="*/ 200 h 201"/>
                  <a:gd name="T6" fmla="*/ 0 w 426"/>
                  <a:gd name="T7" fmla="*/ 200 h 201"/>
                  <a:gd name="T8" fmla="*/ 0 w 426"/>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01">
                    <a:moveTo>
                      <a:pt x="0" y="0"/>
                    </a:moveTo>
                    <a:lnTo>
                      <a:pt x="425" y="0"/>
                    </a:lnTo>
                    <a:lnTo>
                      <a:pt x="375" y="200"/>
                    </a:lnTo>
                    <a:lnTo>
                      <a:pt x="0" y="200"/>
                    </a:lnTo>
                    <a:lnTo>
                      <a:pt x="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7" name="Freeform 10"/>
              <p:cNvSpPr>
                <a:spLocks/>
              </p:cNvSpPr>
              <p:nvPr userDrawn="1"/>
            </p:nvSpPr>
            <p:spPr bwMode="auto">
              <a:xfrm>
                <a:off x="406" y="234"/>
                <a:ext cx="251" cy="201"/>
              </a:xfrm>
              <a:custGeom>
                <a:avLst/>
                <a:gdLst>
                  <a:gd name="T0" fmla="*/ 50 w 251"/>
                  <a:gd name="T1" fmla="*/ 0 h 201"/>
                  <a:gd name="T2" fmla="*/ 0 w 251"/>
                  <a:gd name="T3" fmla="*/ 200 h 201"/>
                  <a:gd name="T4" fmla="*/ 200 w 251"/>
                  <a:gd name="T5" fmla="*/ 200 h 201"/>
                  <a:gd name="T6" fmla="*/ 250 w 251"/>
                  <a:gd name="T7" fmla="*/ 0 h 201"/>
                  <a:gd name="T8" fmla="*/ 50 w 2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01">
                    <a:moveTo>
                      <a:pt x="50" y="0"/>
                    </a:moveTo>
                    <a:lnTo>
                      <a:pt x="0" y="200"/>
                    </a:lnTo>
                    <a:lnTo>
                      <a:pt x="200" y="200"/>
                    </a:lnTo>
                    <a:lnTo>
                      <a:pt x="2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8" name="Freeform 11"/>
              <p:cNvSpPr>
                <a:spLocks/>
              </p:cNvSpPr>
              <p:nvPr userDrawn="1"/>
            </p:nvSpPr>
            <p:spPr bwMode="auto">
              <a:xfrm>
                <a:off x="634" y="234"/>
                <a:ext cx="201" cy="201"/>
              </a:xfrm>
              <a:custGeom>
                <a:avLst/>
                <a:gdLst>
                  <a:gd name="T0" fmla="*/ 50 w 201"/>
                  <a:gd name="T1" fmla="*/ 0 h 201"/>
                  <a:gd name="T2" fmla="*/ 0 w 201"/>
                  <a:gd name="T3" fmla="*/ 200 h 201"/>
                  <a:gd name="T4" fmla="*/ 150 w 201"/>
                  <a:gd name="T5" fmla="*/ 200 h 201"/>
                  <a:gd name="T6" fmla="*/ 200 w 201"/>
                  <a:gd name="T7" fmla="*/ 0 h 201"/>
                  <a:gd name="T8" fmla="*/ 50 w 2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01">
                    <a:moveTo>
                      <a:pt x="50" y="0"/>
                    </a:moveTo>
                    <a:lnTo>
                      <a:pt x="0" y="200"/>
                    </a:lnTo>
                    <a:lnTo>
                      <a:pt x="150" y="200"/>
                    </a:lnTo>
                    <a:lnTo>
                      <a:pt x="2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9" name="Freeform 12"/>
              <p:cNvSpPr>
                <a:spLocks/>
              </p:cNvSpPr>
              <p:nvPr userDrawn="1"/>
            </p:nvSpPr>
            <p:spPr bwMode="auto">
              <a:xfrm>
                <a:off x="809" y="234"/>
                <a:ext cx="151" cy="201"/>
              </a:xfrm>
              <a:custGeom>
                <a:avLst/>
                <a:gdLst>
                  <a:gd name="T0" fmla="*/ 50 w 151"/>
                  <a:gd name="T1" fmla="*/ 0 h 201"/>
                  <a:gd name="T2" fmla="*/ 0 w 151"/>
                  <a:gd name="T3" fmla="*/ 200 h 201"/>
                  <a:gd name="T4" fmla="*/ 100 w 151"/>
                  <a:gd name="T5" fmla="*/ 200 h 201"/>
                  <a:gd name="T6" fmla="*/ 150 w 151"/>
                  <a:gd name="T7" fmla="*/ 0 h 201"/>
                  <a:gd name="T8" fmla="*/ 50 w 1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201">
                    <a:moveTo>
                      <a:pt x="50" y="0"/>
                    </a:moveTo>
                    <a:lnTo>
                      <a:pt x="0" y="200"/>
                    </a:lnTo>
                    <a:lnTo>
                      <a:pt x="100" y="200"/>
                    </a:lnTo>
                    <a:lnTo>
                      <a:pt x="1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0" name="Freeform 13"/>
              <p:cNvSpPr>
                <a:spLocks/>
              </p:cNvSpPr>
              <p:nvPr userDrawn="1"/>
            </p:nvSpPr>
            <p:spPr bwMode="auto">
              <a:xfrm>
                <a:off x="925" y="234"/>
                <a:ext cx="101" cy="201"/>
              </a:xfrm>
              <a:custGeom>
                <a:avLst/>
                <a:gdLst>
                  <a:gd name="T0" fmla="*/ 50 w 101"/>
                  <a:gd name="T1" fmla="*/ 0 h 201"/>
                  <a:gd name="T2" fmla="*/ 0 w 101"/>
                  <a:gd name="T3" fmla="*/ 200 h 201"/>
                  <a:gd name="T4" fmla="*/ 50 w 101"/>
                  <a:gd name="T5" fmla="*/ 200 h 201"/>
                  <a:gd name="T6" fmla="*/ 100 w 101"/>
                  <a:gd name="T7" fmla="*/ 0 h 201"/>
                  <a:gd name="T8" fmla="*/ 50 w 1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201">
                    <a:moveTo>
                      <a:pt x="50" y="0"/>
                    </a:moveTo>
                    <a:lnTo>
                      <a:pt x="0" y="200"/>
                    </a:lnTo>
                    <a:lnTo>
                      <a:pt x="50" y="200"/>
                    </a:lnTo>
                    <a:lnTo>
                      <a:pt x="1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1" name="Freeform 14"/>
              <p:cNvSpPr>
                <a:spLocks/>
              </p:cNvSpPr>
              <p:nvPr userDrawn="1"/>
            </p:nvSpPr>
            <p:spPr bwMode="auto">
              <a:xfrm>
                <a:off x="984" y="234"/>
                <a:ext cx="67" cy="201"/>
              </a:xfrm>
              <a:custGeom>
                <a:avLst/>
                <a:gdLst>
                  <a:gd name="T0" fmla="*/ 50 w 67"/>
                  <a:gd name="T1" fmla="*/ 0 h 201"/>
                  <a:gd name="T2" fmla="*/ 0 w 67"/>
                  <a:gd name="T3" fmla="*/ 200 h 201"/>
                  <a:gd name="T4" fmla="*/ 16 w 67"/>
                  <a:gd name="T5" fmla="*/ 200 h 201"/>
                  <a:gd name="T6" fmla="*/ 66 w 67"/>
                  <a:gd name="T7" fmla="*/ 0 h 201"/>
                  <a:gd name="T8" fmla="*/ 50 w 67"/>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01">
                    <a:moveTo>
                      <a:pt x="50" y="0"/>
                    </a:moveTo>
                    <a:lnTo>
                      <a:pt x="0" y="200"/>
                    </a:lnTo>
                    <a:lnTo>
                      <a:pt x="16" y="200"/>
                    </a:lnTo>
                    <a:lnTo>
                      <a:pt x="66"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pic>
          <p:nvPicPr>
            <p:cNvPr id="14" name="Picture 8" descr="US_State_Department_seal.jp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96900" y="215900"/>
              <a:ext cx="77311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24"/>
          <p:cNvGrpSpPr>
            <a:grpSpLocks/>
          </p:cNvGrpSpPr>
          <p:nvPr userDrawn="1"/>
        </p:nvGrpSpPr>
        <p:grpSpPr bwMode="auto">
          <a:xfrm>
            <a:off x="2072812" y="6370655"/>
            <a:ext cx="9738784" cy="307975"/>
            <a:chOff x="1447800" y="6473825"/>
            <a:chExt cx="7304088" cy="307975"/>
          </a:xfrm>
        </p:grpSpPr>
        <p:grpSp>
          <p:nvGrpSpPr>
            <p:cNvPr id="23" name="Group 25"/>
            <p:cNvGrpSpPr>
              <a:grpSpLocks/>
            </p:cNvGrpSpPr>
            <p:nvPr userDrawn="1"/>
          </p:nvGrpSpPr>
          <p:grpSpPr bwMode="auto">
            <a:xfrm>
              <a:off x="1447800" y="6473875"/>
              <a:ext cx="7304088" cy="307975"/>
              <a:chOff x="1067" y="3894"/>
              <a:chExt cx="4686" cy="199"/>
            </a:xfrm>
          </p:grpSpPr>
          <p:sp>
            <p:nvSpPr>
              <p:cNvPr id="25" name="Freeform 19"/>
              <p:cNvSpPr>
                <a:spLocks/>
              </p:cNvSpPr>
              <p:nvPr userDrawn="1"/>
            </p:nvSpPr>
            <p:spPr bwMode="auto">
              <a:xfrm>
                <a:off x="1067" y="4044"/>
                <a:ext cx="4686" cy="49"/>
              </a:xfrm>
              <a:custGeom>
                <a:avLst/>
                <a:gdLst>
                  <a:gd name="T0" fmla="*/ 0 w 4686"/>
                  <a:gd name="T1" fmla="*/ 48 h 49"/>
                  <a:gd name="T2" fmla="*/ 4685 w 4686"/>
                  <a:gd name="T3" fmla="*/ 48 h 49"/>
                  <a:gd name="T4" fmla="*/ 4685 w 4686"/>
                  <a:gd name="T5" fmla="*/ 0 h 49"/>
                  <a:gd name="T6" fmla="*/ 12 w 4686"/>
                  <a:gd name="T7" fmla="*/ 0 h 49"/>
                  <a:gd name="T8" fmla="*/ 0 w 4686"/>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6" h="49">
                    <a:moveTo>
                      <a:pt x="0" y="48"/>
                    </a:moveTo>
                    <a:lnTo>
                      <a:pt x="4685" y="48"/>
                    </a:lnTo>
                    <a:lnTo>
                      <a:pt x="4685"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6" name="Freeform 20"/>
              <p:cNvSpPr>
                <a:spLocks/>
              </p:cNvSpPr>
              <p:nvPr userDrawn="1"/>
            </p:nvSpPr>
            <p:spPr bwMode="auto">
              <a:xfrm>
                <a:off x="1085" y="3969"/>
                <a:ext cx="4668" cy="49"/>
              </a:xfrm>
              <a:custGeom>
                <a:avLst/>
                <a:gdLst>
                  <a:gd name="T0" fmla="*/ 0 w 4668"/>
                  <a:gd name="T1" fmla="*/ 48 h 49"/>
                  <a:gd name="T2" fmla="*/ 4667 w 4668"/>
                  <a:gd name="T3" fmla="*/ 48 h 49"/>
                  <a:gd name="T4" fmla="*/ 4667 w 4668"/>
                  <a:gd name="T5" fmla="*/ 0 h 49"/>
                  <a:gd name="T6" fmla="*/ 12 w 4668"/>
                  <a:gd name="T7" fmla="*/ 0 h 49"/>
                  <a:gd name="T8" fmla="*/ 0 w 4668"/>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8" h="49">
                    <a:moveTo>
                      <a:pt x="0" y="48"/>
                    </a:moveTo>
                    <a:lnTo>
                      <a:pt x="4667" y="48"/>
                    </a:lnTo>
                    <a:lnTo>
                      <a:pt x="4667"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7" name="Freeform 21"/>
              <p:cNvSpPr>
                <a:spLocks/>
              </p:cNvSpPr>
              <p:nvPr userDrawn="1"/>
            </p:nvSpPr>
            <p:spPr bwMode="auto">
              <a:xfrm>
                <a:off x="1103" y="3894"/>
                <a:ext cx="4650" cy="52"/>
              </a:xfrm>
              <a:custGeom>
                <a:avLst/>
                <a:gdLst>
                  <a:gd name="T0" fmla="*/ 0 w 4650"/>
                  <a:gd name="T1" fmla="*/ 51 h 52"/>
                  <a:gd name="T2" fmla="*/ 4649 w 4650"/>
                  <a:gd name="T3" fmla="*/ 48 h 52"/>
                  <a:gd name="T4" fmla="*/ 4649 w 4650"/>
                  <a:gd name="T5" fmla="*/ 6 h 52"/>
                  <a:gd name="T6" fmla="*/ 12 w 4650"/>
                  <a:gd name="T7" fmla="*/ 0 h 52"/>
                  <a:gd name="T8" fmla="*/ 0 w 4650"/>
                  <a:gd name="T9" fmla="*/ 51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0" h="52">
                    <a:moveTo>
                      <a:pt x="0" y="51"/>
                    </a:moveTo>
                    <a:lnTo>
                      <a:pt x="4649" y="48"/>
                    </a:lnTo>
                    <a:lnTo>
                      <a:pt x="4649" y="6"/>
                    </a:lnTo>
                    <a:lnTo>
                      <a:pt x="12" y="0"/>
                    </a:lnTo>
                    <a:lnTo>
                      <a:pt x="0" y="51"/>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sp>
          <p:nvSpPr>
            <p:cNvPr id="24" name="TextBox 23"/>
            <p:cNvSpPr txBox="1"/>
            <p:nvPr userDrawn="1"/>
          </p:nvSpPr>
          <p:spPr>
            <a:xfrm>
              <a:off x="6153427" y="6513303"/>
              <a:ext cx="2560320" cy="26161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effectLst>
              <a:outerShdw blurRad="50800" dist="50800" dir="5400000" algn="ctr" rotWithShape="0">
                <a:srgbClr val="000000">
                  <a:alpha val="46000"/>
                </a:srgbClr>
              </a:outerShdw>
            </a:effectLst>
            <a:scene3d>
              <a:camera prst="orthographicFront"/>
              <a:lightRig rig="threePt" dir="t"/>
            </a:scene3d>
            <a:sp3d>
              <a:bevelT w="165100" prst="coolSlant"/>
            </a:sp3d>
          </p:spPr>
          <p:txBody>
            <a:bodyPr anchor="ctr">
              <a:spAutoFit/>
              <a:sp3d extrusionH="57150">
                <a:bevelT w="82550" h="38100" prst="coolSlant"/>
              </a:sp3d>
            </a:bodyPr>
            <a:lstStyle/>
            <a:p>
              <a:pPr algn="ctr">
                <a:defRPr/>
              </a:pPr>
              <a:r>
                <a:rPr lang="en-US" sz="1100" b="1" i="1" dirty="0">
                  <a:solidFill>
                    <a:srgbClr val="1F497D"/>
                  </a:solidFill>
                  <a:latin typeface="Arial" pitchFamily="34" charset="0"/>
                  <a:cs typeface="Arial" pitchFamily="34" charset="0"/>
                </a:rPr>
                <a:t>United States Security Coordinator</a:t>
              </a:r>
            </a:p>
          </p:txBody>
        </p:sp>
      </p:grpSp>
    </p:spTree>
    <p:extLst>
      <p:ext uri="{BB962C8B-B14F-4D97-AF65-F5344CB8AC3E}">
        <p14:creationId xmlns:p14="http://schemas.microsoft.com/office/powerpoint/2010/main" val="26840593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254" y="116632"/>
            <a:ext cx="768085" cy="741202"/>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17803" y="116633"/>
            <a:ext cx="1075973" cy="741202"/>
          </a:xfrm>
          <a:prstGeom prst="rect">
            <a:avLst/>
          </a:prstGeom>
        </p:spPr>
      </p:pic>
      <p:cxnSp>
        <p:nvCxnSpPr>
          <p:cNvPr id="10" name="Straight Connector 9"/>
          <p:cNvCxnSpPr/>
          <p:nvPr/>
        </p:nvCxnSpPr>
        <p:spPr>
          <a:xfrm flipV="1">
            <a:off x="911424" y="116632"/>
            <a:ext cx="2784309" cy="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208235" y="116634"/>
            <a:ext cx="2709568" cy="81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91744" y="1"/>
            <a:ext cx="4512501" cy="307777"/>
          </a:xfrm>
          <a:prstGeom prst="rect">
            <a:avLst/>
          </a:prstGeom>
          <a:noFill/>
        </p:spPr>
        <p:txBody>
          <a:bodyPr wrap="square" rtlCol="0">
            <a:spAutoFit/>
          </a:bodyPr>
          <a:lstStyle/>
          <a:p>
            <a:r>
              <a:rPr lang="en-CA" sz="1400" i="1" dirty="0">
                <a:solidFill>
                  <a:prstClr val="black"/>
                </a:solidFill>
              </a:rPr>
              <a:t>TF Jerusalem – Op PROTEUS – FO </a:t>
            </a:r>
            <a:r>
              <a:rPr lang="en-CA" sz="1400" i="1" dirty="0" err="1">
                <a:solidFill>
                  <a:prstClr val="black"/>
                </a:solidFill>
              </a:rPr>
              <a:t>Jérusalem</a:t>
            </a:r>
            <a:endParaRPr lang="en-CA" sz="1400" i="1" dirty="0">
              <a:solidFill>
                <a:prstClr val="black"/>
              </a:solidFill>
            </a:endParaRPr>
          </a:p>
        </p:txBody>
      </p:sp>
      <p:grpSp>
        <p:nvGrpSpPr>
          <p:cNvPr id="12" name="Group 19"/>
          <p:cNvGrpSpPr>
            <a:grpSpLocks/>
          </p:cNvGrpSpPr>
          <p:nvPr userDrawn="1"/>
        </p:nvGrpSpPr>
        <p:grpSpPr bwMode="auto">
          <a:xfrm>
            <a:off x="308174" y="6257572"/>
            <a:ext cx="1764639" cy="562681"/>
            <a:chOff x="0" y="215900"/>
            <a:chExt cx="1668463" cy="738188"/>
          </a:xfrm>
        </p:grpSpPr>
        <p:grpSp>
          <p:nvGrpSpPr>
            <p:cNvPr id="13" name="Group 9"/>
            <p:cNvGrpSpPr>
              <a:grpSpLocks/>
            </p:cNvGrpSpPr>
            <p:nvPr userDrawn="1"/>
          </p:nvGrpSpPr>
          <p:grpSpPr bwMode="auto">
            <a:xfrm>
              <a:off x="0" y="374650"/>
              <a:ext cx="1668465" cy="319088"/>
              <a:chOff x="0" y="234"/>
              <a:chExt cx="1051" cy="201"/>
            </a:xfrm>
          </p:grpSpPr>
          <p:sp>
            <p:nvSpPr>
              <p:cNvPr id="16" name="Freeform 9"/>
              <p:cNvSpPr>
                <a:spLocks/>
              </p:cNvSpPr>
              <p:nvPr userDrawn="1"/>
            </p:nvSpPr>
            <p:spPr bwMode="auto">
              <a:xfrm>
                <a:off x="0" y="234"/>
                <a:ext cx="426" cy="201"/>
              </a:xfrm>
              <a:custGeom>
                <a:avLst/>
                <a:gdLst>
                  <a:gd name="T0" fmla="*/ 0 w 426"/>
                  <a:gd name="T1" fmla="*/ 0 h 201"/>
                  <a:gd name="T2" fmla="*/ 425 w 426"/>
                  <a:gd name="T3" fmla="*/ 0 h 201"/>
                  <a:gd name="T4" fmla="*/ 375 w 426"/>
                  <a:gd name="T5" fmla="*/ 200 h 201"/>
                  <a:gd name="T6" fmla="*/ 0 w 426"/>
                  <a:gd name="T7" fmla="*/ 200 h 201"/>
                  <a:gd name="T8" fmla="*/ 0 w 426"/>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01">
                    <a:moveTo>
                      <a:pt x="0" y="0"/>
                    </a:moveTo>
                    <a:lnTo>
                      <a:pt x="425" y="0"/>
                    </a:lnTo>
                    <a:lnTo>
                      <a:pt x="375" y="200"/>
                    </a:lnTo>
                    <a:lnTo>
                      <a:pt x="0" y="200"/>
                    </a:lnTo>
                    <a:lnTo>
                      <a:pt x="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7" name="Freeform 10"/>
              <p:cNvSpPr>
                <a:spLocks/>
              </p:cNvSpPr>
              <p:nvPr userDrawn="1"/>
            </p:nvSpPr>
            <p:spPr bwMode="auto">
              <a:xfrm>
                <a:off x="406" y="234"/>
                <a:ext cx="251" cy="201"/>
              </a:xfrm>
              <a:custGeom>
                <a:avLst/>
                <a:gdLst>
                  <a:gd name="T0" fmla="*/ 50 w 251"/>
                  <a:gd name="T1" fmla="*/ 0 h 201"/>
                  <a:gd name="T2" fmla="*/ 0 w 251"/>
                  <a:gd name="T3" fmla="*/ 200 h 201"/>
                  <a:gd name="T4" fmla="*/ 200 w 251"/>
                  <a:gd name="T5" fmla="*/ 200 h 201"/>
                  <a:gd name="T6" fmla="*/ 250 w 251"/>
                  <a:gd name="T7" fmla="*/ 0 h 201"/>
                  <a:gd name="T8" fmla="*/ 50 w 2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01">
                    <a:moveTo>
                      <a:pt x="50" y="0"/>
                    </a:moveTo>
                    <a:lnTo>
                      <a:pt x="0" y="200"/>
                    </a:lnTo>
                    <a:lnTo>
                      <a:pt x="200" y="200"/>
                    </a:lnTo>
                    <a:lnTo>
                      <a:pt x="2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8" name="Freeform 11"/>
              <p:cNvSpPr>
                <a:spLocks/>
              </p:cNvSpPr>
              <p:nvPr userDrawn="1"/>
            </p:nvSpPr>
            <p:spPr bwMode="auto">
              <a:xfrm>
                <a:off x="634" y="234"/>
                <a:ext cx="201" cy="201"/>
              </a:xfrm>
              <a:custGeom>
                <a:avLst/>
                <a:gdLst>
                  <a:gd name="T0" fmla="*/ 50 w 201"/>
                  <a:gd name="T1" fmla="*/ 0 h 201"/>
                  <a:gd name="T2" fmla="*/ 0 w 201"/>
                  <a:gd name="T3" fmla="*/ 200 h 201"/>
                  <a:gd name="T4" fmla="*/ 150 w 201"/>
                  <a:gd name="T5" fmla="*/ 200 h 201"/>
                  <a:gd name="T6" fmla="*/ 200 w 201"/>
                  <a:gd name="T7" fmla="*/ 0 h 201"/>
                  <a:gd name="T8" fmla="*/ 50 w 2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01">
                    <a:moveTo>
                      <a:pt x="50" y="0"/>
                    </a:moveTo>
                    <a:lnTo>
                      <a:pt x="0" y="200"/>
                    </a:lnTo>
                    <a:lnTo>
                      <a:pt x="150" y="200"/>
                    </a:lnTo>
                    <a:lnTo>
                      <a:pt x="2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19" name="Freeform 12"/>
              <p:cNvSpPr>
                <a:spLocks/>
              </p:cNvSpPr>
              <p:nvPr userDrawn="1"/>
            </p:nvSpPr>
            <p:spPr bwMode="auto">
              <a:xfrm>
                <a:off x="809" y="234"/>
                <a:ext cx="151" cy="201"/>
              </a:xfrm>
              <a:custGeom>
                <a:avLst/>
                <a:gdLst>
                  <a:gd name="T0" fmla="*/ 50 w 151"/>
                  <a:gd name="T1" fmla="*/ 0 h 201"/>
                  <a:gd name="T2" fmla="*/ 0 w 151"/>
                  <a:gd name="T3" fmla="*/ 200 h 201"/>
                  <a:gd name="T4" fmla="*/ 100 w 151"/>
                  <a:gd name="T5" fmla="*/ 200 h 201"/>
                  <a:gd name="T6" fmla="*/ 150 w 151"/>
                  <a:gd name="T7" fmla="*/ 0 h 201"/>
                  <a:gd name="T8" fmla="*/ 50 w 1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201">
                    <a:moveTo>
                      <a:pt x="50" y="0"/>
                    </a:moveTo>
                    <a:lnTo>
                      <a:pt x="0" y="200"/>
                    </a:lnTo>
                    <a:lnTo>
                      <a:pt x="100" y="200"/>
                    </a:lnTo>
                    <a:lnTo>
                      <a:pt x="1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0" name="Freeform 13"/>
              <p:cNvSpPr>
                <a:spLocks/>
              </p:cNvSpPr>
              <p:nvPr userDrawn="1"/>
            </p:nvSpPr>
            <p:spPr bwMode="auto">
              <a:xfrm>
                <a:off x="925" y="234"/>
                <a:ext cx="101" cy="201"/>
              </a:xfrm>
              <a:custGeom>
                <a:avLst/>
                <a:gdLst>
                  <a:gd name="T0" fmla="*/ 50 w 101"/>
                  <a:gd name="T1" fmla="*/ 0 h 201"/>
                  <a:gd name="T2" fmla="*/ 0 w 101"/>
                  <a:gd name="T3" fmla="*/ 200 h 201"/>
                  <a:gd name="T4" fmla="*/ 50 w 101"/>
                  <a:gd name="T5" fmla="*/ 200 h 201"/>
                  <a:gd name="T6" fmla="*/ 100 w 101"/>
                  <a:gd name="T7" fmla="*/ 0 h 201"/>
                  <a:gd name="T8" fmla="*/ 50 w 1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201">
                    <a:moveTo>
                      <a:pt x="50" y="0"/>
                    </a:moveTo>
                    <a:lnTo>
                      <a:pt x="0" y="200"/>
                    </a:lnTo>
                    <a:lnTo>
                      <a:pt x="50" y="200"/>
                    </a:lnTo>
                    <a:lnTo>
                      <a:pt x="1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1" name="Freeform 14"/>
              <p:cNvSpPr>
                <a:spLocks/>
              </p:cNvSpPr>
              <p:nvPr userDrawn="1"/>
            </p:nvSpPr>
            <p:spPr bwMode="auto">
              <a:xfrm>
                <a:off x="984" y="234"/>
                <a:ext cx="67" cy="201"/>
              </a:xfrm>
              <a:custGeom>
                <a:avLst/>
                <a:gdLst>
                  <a:gd name="T0" fmla="*/ 50 w 67"/>
                  <a:gd name="T1" fmla="*/ 0 h 201"/>
                  <a:gd name="T2" fmla="*/ 0 w 67"/>
                  <a:gd name="T3" fmla="*/ 200 h 201"/>
                  <a:gd name="T4" fmla="*/ 16 w 67"/>
                  <a:gd name="T5" fmla="*/ 200 h 201"/>
                  <a:gd name="T6" fmla="*/ 66 w 67"/>
                  <a:gd name="T7" fmla="*/ 0 h 201"/>
                  <a:gd name="T8" fmla="*/ 50 w 67"/>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01">
                    <a:moveTo>
                      <a:pt x="50" y="0"/>
                    </a:moveTo>
                    <a:lnTo>
                      <a:pt x="0" y="200"/>
                    </a:lnTo>
                    <a:lnTo>
                      <a:pt x="16" y="200"/>
                    </a:lnTo>
                    <a:lnTo>
                      <a:pt x="66"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pic>
          <p:nvPicPr>
            <p:cNvPr id="14" name="Picture 8" descr="US_State_Department_seal.jp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96900" y="215900"/>
              <a:ext cx="77311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24"/>
          <p:cNvGrpSpPr>
            <a:grpSpLocks/>
          </p:cNvGrpSpPr>
          <p:nvPr userDrawn="1"/>
        </p:nvGrpSpPr>
        <p:grpSpPr bwMode="auto">
          <a:xfrm>
            <a:off x="2072812" y="6370655"/>
            <a:ext cx="9738784" cy="307975"/>
            <a:chOff x="1447800" y="6473825"/>
            <a:chExt cx="7304088" cy="307975"/>
          </a:xfrm>
        </p:grpSpPr>
        <p:grpSp>
          <p:nvGrpSpPr>
            <p:cNvPr id="23" name="Group 25"/>
            <p:cNvGrpSpPr>
              <a:grpSpLocks/>
            </p:cNvGrpSpPr>
            <p:nvPr userDrawn="1"/>
          </p:nvGrpSpPr>
          <p:grpSpPr bwMode="auto">
            <a:xfrm>
              <a:off x="1447800" y="6473875"/>
              <a:ext cx="7304088" cy="307975"/>
              <a:chOff x="1067" y="3894"/>
              <a:chExt cx="4686" cy="199"/>
            </a:xfrm>
          </p:grpSpPr>
          <p:sp>
            <p:nvSpPr>
              <p:cNvPr id="25" name="Freeform 19"/>
              <p:cNvSpPr>
                <a:spLocks/>
              </p:cNvSpPr>
              <p:nvPr userDrawn="1"/>
            </p:nvSpPr>
            <p:spPr bwMode="auto">
              <a:xfrm>
                <a:off x="1067" y="4044"/>
                <a:ext cx="4686" cy="49"/>
              </a:xfrm>
              <a:custGeom>
                <a:avLst/>
                <a:gdLst>
                  <a:gd name="T0" fmla="*/ 0 w 4686"/>
                  <a:gd name="T1" fmla="*/ 48 h 49"/>
                  <a:gd name="T2" fmla="*/ 4685 w 4686"/>
                  <a:gd name="T3" fmla="*/ 48 h 49"/>
                  <a:gd name="T4" fmla="*/ 4685 w 4686"/>
                  <a:gd name="T5" fmla="*/ 0 h 49"/>
                  <a:gd name="T6" fmla="*/ 12 w 4686"/>
                  <a:gd name="T7" fmla="*/ 0 h 49"/>
                  <a:gd name="T8" fmla="*/ 0 w 4686"/>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6" h="49">
                    <a:moveTo>
                      <a:pt x="0" y="48"/>
                    </a:moveTo>
                    <a:lnTo>
                      <a:pt x="4685" y="48"/>
                    </a:lnTo>
                    <a:lnTo>
                      <a:pt x="4685"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6" name="Freeform 20"/>
              <p:cNvSpPr>
                <a:spLocks/>
              </p:cNvSpPr>
              <p:nvPr userDrawn="1"/>
            </p:nvSpPr>
            <p:spPr bwMode="auto">
              <a:xfrm>
                <a:off x="1085" y="3969"/>
                <a:ext cx="4668" cy="49"/>
              </a:xfrm>
              <a:custGeom>
                <a:avLst/>
                <a:gdLst>
                  <a:gd name="T0" fmla="*/ 0 w 4668"/>
                  <a:gd name="T1" fmla="*/ 48 h 49"/>
                  <a:gd name="T2" fmla="*/ 4667 w 4668"/>
                  <a:gd name="T3" fmla="*/ 48 h 49"/>
                  <a:gd name="T4" fmla="*/ 4667 w 4668"/>
                  <a:gd name="T5" fmla="*/ 0 h 49"/>
                  <a:gd name="T6" fmla="*/ 12 w 4668"/>
                  <a:gd name="T7" fmla="*/ 0 h 49"/>
                  <a:gd name="T8" fmla="*/ 0 w 4668"/>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8" h="49">
                    <a:moveTo>
                      <a:pt x="0" y="48"/>
                    </a:moveTo>
                    <a:lnTo>
                      <a:pt x="4667" y="48"/>
                    </a:lnTo>
                    <a:lnTo>
                      <a:pt x="4667"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sp>
            <p:nvSpPr>
              <p:cNvPr id="27" name="Freeform 21"/>
              <p:cNvSpPr>
                <a:spLocks/>
              </p:cNvSpPr>
              <p:nvPr userDrawn="1"/>
            </p:nvSpPr>
            <p:spPr bwMode="auto">
              <a:xfrm>
                <a:off x="1103" y="3894"/>
                <a:ext cx="4650" cy="52"/>
              </a:xfrm>
              <a:custGeom>
                <a:avLst/>
                <a:gdLst>
                  <a:gd name="T0" fmla="*/ 0 w 4650"/>
                  <a:gd name="T1" fmla="*/ 51 h 52"/>
                  <a:gd name="T2" fmla="*/ 4649 w 4650"/>
                  <a:gd name="T3" fmla="*/ 48 h 52"/>
                  <a:gd name="T4" fmla="*/ 4649 w 4650"/>
                  <a:gd name="T5" fmla="*/ 6 h 52"/>
                  <a:gd name="T6" fmla="*/ 12 w 4650"/>
                  <a:gd name="T7" fmla="*/ 0 h 52"/>
                  <a:gd name="T8" fmla="*/ 0 w 4650"/>
                  <a:gd name="T9" fmla="*/ 51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0" h="52">
                    <a:moveTo>
                      <a:pt x="0" y="51"/>
                    </a:moveTo>
                    <a:lnTo>
                      <a:pt x="4649" y="48"/>
                    </a:lnTo>
                    <a:lnTo>
                      <a:pt x="4649" y="6"/>
                    </a:lnTo>
                    <a:lnTo>
                      <a:pt x="12" y="0"/>
                    </a:lnTo>
                    <a:lnTo>
                      <a:pt x="0" y="51"/>
                    </a:lnTo>
                  </a:path>
                </a:pathLst>
              </a:custGeom>
              <a:solidFill>
                <a:srgbClr val="FF0000"/>
              </a:solidFill>
              <a:ln>
                <a:noFill/>
              </a:ln>
              <a:effectLst>
                <a:outerShdw dist="35921" dir="2700000" algn="ctr" rotWithShape="0">
                  <a:srgbClr val="969696"/>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prstClr val="black"/>
                  </a:solidFill>
                  <a:latin typeface="Arial" charset="0"/>
                  <a:cs typeface="Arial" charset="0"/>
                </a:endParaRPr>
              </a:p>
            </p:txBody>
          </p:sp>
        </p:grpSp>
        <p:sp>
          <p:nvSpPr>
            <p:cNvPr id="24" name="TextBox 23"/>
            <p:cNvSpPr txBox="1"/>
            <p:nvPr userDrawn="1"/>
          </p:nvSpPr>
          <p:spPr>
            <a:xfrm>
              <a:off x="6153427" y="6513303"/>
              <a:ext cx="2560320" cy="26161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effectLst>
              <a:outerShdw blurRad="50800" dist="50800" dir="5400000" algn="ctr" rotWithShape="0">
                <a:srgbClr val="000000">
                  <a:alpha val="46000"/>
                </a:srgbClr>
              </a:outerShdw>
            </a:effectLst>
            <a:scene3d>
              <a:camera prst="orthographicFront"/>
              <a:lightRig rig="threePt" dir="t"/>
            </a:scene3d>
            <a:sp3d>
              <a:bevelT w="165100" prst="coolSlant"/>
            </a:sp3d>
          </p:spPr>
          <p:txBody>
            <a:bodyPr anchor="ctr">
              <a:spAutoFit/>
              <a:sp3d extrusionH="57150">
                <a:bevelT w="82550" h="38100" prst="coolSlant"/>
              </a:sp3d>
            </a:bodyPr>
            <a:lstStyle/>
            <a:p>
              <a:pPr algn="ctr">
                <a:defRPr/>
              </a:pPr>
              <a:r>
                <a:rPr lang="en-US" sz="1100" b="1" i="1" dirty="0">
                  <a:solidFill>
                    <a:srgbClr val="1F497D"/>
                  </a:solidFill>
                  <a:latin typeface="Arial" pitchFamily="34" charset="0"/>
                  <a:cs typeface="Arial" pitchFamily="34" charset="0"/>
                </a:rPr>
                <a:t>United States Security Coordinator</a:t>
              </a:r>
            </a:p>
          </p:txBody>
        </p:sp>
      </p:grpSp>
    </p:spTree>
    <p:extLst>
      <p:ext uri="{BB962C8B-B14F-4D97-AF65-F5344CB8AC3E}">
        <p14:creationId xmlns:p14="http://schemas.microsoft.com/office/powerpoint/2010/main" val="140113308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ED74-DFD1-4FBD-9EB3-4619CAAA2AEB}" type="slidenum">
              <a:rPr lang="en-CA" smtClean="0">
                <a:solidFill>
                  <a:prstClr val="black">
                    <a:tint val="75000"/>
                  </a:prstClr>
                </a:solidFill>
              </a:rPr>
              <a:pPr/>
              <a:t>‹N°›</a:t>
            </a:fld>
            <a:endParaRPr lang="en-CA">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254" y="116632"/>
            <a:ext cx="768085" cy="741202"/>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17803" y="116633"/>
            <a:ext cx="1075973" cy="741202"/>
          </a:xfrm>
          <a:prstGeom prst="rect">
            <a:avLst/>
          </a:prstGeom>
        </p:spPr>
      </p:pic>
      <p:cxnSp>
        <p:nvCxnSpPr>
          <p:cNvPr id="10" name="Straight Connector 9"/>
          <p:cNvCxnSpPr/>
          <p:nvPr/>
        </p:nvCxnSpPr>
        <p:spPr>
          <a:xfrm flipV="1">
            <a:off x="911424" y="116632"/>
            <a:ext cx="2784309" cy="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208235" y="116634"/>
            <a:ext cx="2709568" cy="812"/>
          </a:xfrm>
          <a:prstGeom prst="line">
            <a:avLst/>
          </a:prstGeom>
          <a:ln w="571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91744" y="1"/>
            <a:ext cx="4512501" cy="307777"/>
          </a:xfrm>
          <a:prstGeom prst="rect">
            <a:avLst/>
          </a:prstGeom>
          <a:noFill/>
        </p:spPr>
        <p:txBody>
          <a:bodyPr wrap="square" rtlCol="0">
            <a:spAutoFit/>
          </a:bodyPr>
          <a:lstStyle/>
          <a:p>
            <a:r>
              <a:rPr lang="en-CA" sz="1400" i="1" dirty="0">
                <a:solidFill>
                  <a:prstClr val="black"/>
                </a:solidFill>
              </a:rPr>
              <a:t>TF Jerusalem – Op PROTEUS – FO </a:t>
            </a:r>
            <a:r>
              <a:rPr lang="en-CA" sz="1400" i="1" dirty="0" err="1">
                <a:solidFill>
                  <a:prstClr val="black"/>
                </a:solidFill>
              </a:rPr>
              <a:t>Jérusalem</a:t>
            </a:r>
            <a:endParaRPr lang="en-CA" sz="1400" i="1" dirty="0">
              <a:solidFill>
                <a:prstClr val="black"/>
              </a:solidFill>
            </a:endParaRPr>
          </a:p>
        </p:txBody>
      </p:sp>
      <p:grpSp>
        <p:nvGrpSpPr>
          <p:cNvPr id="12" name="Group 19"/>
          <p:cNvGrpSpPr>
            <a:grpSpLocks/>
          </p:cNvGrpSpPr>
          <p:nvPr userDrawn="1"/>
        </p:nvGrpSpPr>
        <p:grpSpPr bwMode="auto">
          <a:xfrm>
            <a:off x="308174" y="6257572"/>
            <a:ext cx="1764639" cy="562681"/>
            <a:chOff x="0" y="215900"/>
            <a:chExt cx="1668463" cy="738188"/>
          </a:xfrm>
        </p:grpSpPr>
        <p:grpSp>
          <p:nvGrpSpPr>
            <p:cNvPr id="13" name="Group 9"/>
            <p:cNvGrpSpPr>
              <a:grpSpLocks/>
            </p:cNvGrpSpPr>
            <p:nvPr userDrawn="1"/>
          </p:nvGrpSpPr>
          <p:grpSpPr bwMode="auto">
            <a:xfrm>
              <a:off x="0" y="374650"/>
              <a:ext cx="1668465" cy="319088"/>
              <a:chOff x="0" y="234"/>
              <a:chExt cx="1051" cy="201"/>
            </a:xfrm>
          </p:grpSpPr>
          <p:sp>
            <p:nvSpPr>
              <p:cNvPr id="16" name="Freeform 9"/>
              <p:cNvSpPr>
                <a:spLocks/>
              </p:cNvSpPr>
              <p:nvPr userDrawn="1"/>
            </p:nvSpPr>
            <p:spPr bwMode="auto">
              <a:xfrm>
                <a:off x="0" y="234"/>
                <a:ext cx="426" cy="201"/>
              </a:xfrm>
              <a:custGeom>
                <a:avLst/>
                <a:gdLst>
                  <a:gd name="T0" fmla="*/ 0 w 426"/>
                  <a:gd name="T1" fmla="*/ 0 h 201"/>
                  <a:gd name="T2" fmla="*/ 425 w 426"/>
                  <a:gd name="T3" fmla="*/ 0 h 201"/>
                  <a:gd name="T4" fmla="*/ 375 w 426"/>
                  <a:gd name="T5" fmla="*/ 200 h 201"/>
                  <a:gd name="T6" fmla="*/ 0 w 426"/>
                  <a:gd name="T7" fmla="*/ 200 h 201"/>
                  <a:gd name="T8" fmla="*/ 0 w 426"/>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01">
                    <a:moveTo>
                      <a:pt x="0" y="0"/>
                    </a:moveTo>
                    <a:lnTo>
                      <a:pt x="425" y="0"/>
                    </a:lnTo>
                    <a:lnTo>
                      <a:pt x="375" y="200"/>
                    </a:lnTo>
                    <a:lnTo>
                      <a:pt x="0" y="200"/>
                    </a:lnTo>
                    <a:lnTo>
                      <a:pt x="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7" name="Freeform 10"/>
              <p:cNvSpPr>
                <a:spLocks/>
              </p:cNvSpPr>
              <p:nvPr userDrawn="1"/>
            </p:nvSpPr>
            <p:spPr bwMode="auto">
              <a:xfrm>
                <a:off x="406" y="234"/>
                <a:ext cx="251" cy="201"/>
              </a:xfrm>
              <a:custGeom>
                <a:avLst/>
                <a:gdLst>
                  <a:gd name="T0" fmla="*/ 50 w 251"/>
                  <a:gd name="T1" fmla="*/ 0 h 201"/>
                  <a:gd name="T2" fmla="*/ 0 w 251"/>
                  <a:gd name="T3" fmla="*/ 200 h 201"/>
                  <a:gd name="T4" fmla="*/ 200 w 251"/>
                  <a:gd name="T5" fmla="*/ 200 h 201"/>
                  <a:gd name="T6" fmla="*/ 250 w 251"/>
                  <a:gd name="T7" fmla="*/ 0 h 201"/>
                  <a:gd name="T8" fmla="*/ 50 w 2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01">
                    <a:moveTo>
                      <a:pt x="50" y="0"/>
                    </a:moveTo>
                    <a:lnTo>
                      <a:pt x="0" y="200"/>
                    </a:lnTo>
                    <a:lnTo>
                      <a:pt x="200" y="200"/>
                    </a:lnTo>
                    <a:lnTo>
                      <a:pt x="2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8" name="Freeform 11"/>
              <p:cNvSpPr>
                <a:spLocks/>
              </p:cNvSpPr>
              <p:nvPr userDrawn="1"/>
            </p:nvSpPr>
            <p:spPr bwMode="auto">
              <a:xfrm>
                <a:off x="634" y="234"/>
                <a:ext cx="201" cy="201"/>
              </a:xfrm>
              <a:custGeom>
                <a:avLst/>
                <a:gdLst>
                  <a:gd name="T0" fmla="*/ 50 w 201"/>
                  <a:gd name="T1" fmla="*/ 0 h 201"/>
                  <a:gd name="T2" fmla="*/ 0 w 201"/>
                  <a:gd name="T3" fmla="*/ 200 h 201"/>
                  <a:gd name="T4" fmla="*/ 150 w 201"/>
                  <a:gd name="T5" fmla="*/ 200 h 201"/>
                  <a:gd name="T6" fmla="*/ 200 w 201"/>
                  <a:gd name="T7" fmla="*/ 0 h 201"/>
                  <a:gd name="T8" fmla="*/ 50 w 2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01">
                    <a:moveTo>
                      <a:pt x="50" y="0"/>
                    </a:moveTo>
                    <a:lnTo>
                      <a:pt x="0" y="200"/>
                    </a:lnTo>
                    <a:lnTo>
                      <a:pt x="150" y="200"/>
                    </a:lnTo>
                    <a:lnTo>
                      <a:pt x="2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9" name="Freeform 12"/>
              <p:cNvSpPr>
                <a:spLocks/>
              </p:cNvSpPr>
              <p:nvPr userDrawn="1"/>
            </p:nvSpPr>
            <p:spPr bwMode="auto">
              <a:xfrm>
                <a:off x="809" y="234"/>
                <a:ext cx="151" cy="201"/>
              </a:xfrm>
              <a:custGeom>
                <a:avLst/>
                <a:gdLst>
                  <a:gd name="T0" fmla="*/ 50 w 151"/>
                  <a:gd name="T1" fmla="*/ 0 h 201"/>
                  <a:gd name="T2" fmla="*/ 0 w 151"/>
                  <a:gd name="T3" fmla="*/ 200 h 201"/>
                  <a:gd name="T4" fmla="*/ 100 w 151"/>
                  <a:gd name="T5" fmla="*/ 200 h 201"/>
                  <a:gd name="T6" fmla="*/ 150 w 151"/>
                  <a:gd name="T7" fmla="*/ 0 h 201"/>
                  <a:gd name="T8" fmla="*/ 50 w 15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201">
                    <a:moveTo>
                      <a:pt x="50" y="0"/>
                    </a:moveTo>
                    <a:lnTo>
                      <a:pt x="0" y="200"/>
                    </a:lnTo>
                    <a:lnTo>
                      <a:pt x="100" y="200"/>
                    </a:lnTo>
                    <a:lnTo>
                      <a:pt x="15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 name="Freeform 13"/>
              <p:cNvSpPr>
                <a:spLocks/>
              </p:cNvSpPr>
              <p:nvPr userDrawn="1"/>
            </p:nvSpPr>
            <p:spPr bwMode="auto">
              <a:xfrm>
                <a:off x="925" y="234"/>
                <a:ext cx="101" cy="201"/>
              </a:xfrm>
              <a:custGeom>
                <a:avLst/>
                <a:gdLst>
                  <a:gd name="T0" fmla="*/ 50 w 101"/>
                  <a:gd name="T1" fmla="*/ 0 h 201"/>
                  <a:gd name="T2" fmla="*/ 0 w 101"/>
                  <a:gd name="T3" fmla="*/ 200 h 201"/>
                  <a:gd name="T4" fmla="*/ 50 w 101"/>
                  <a:gd name="T5" fmla="*/ 200 h 201"/>
                  <a:gd name="T6" fmla="*/ 100 w 101"/>
                  <a:gd name="T7" fmla="*/ 0 h 201"/>
                  <a:gd name="T8" fmla="*/ 50 w 101"/>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201">
                    <a:moveTo>
                      <a:pt x="50" y="0"/>
                    </a:moveTo>
                    <a:lnTo>
                      <a:pt x="0" y="200"/>
                    </a:lnTo>
                    <a:lnTo>
                      <a:pt x="50" y="200"/>
                    </a:lnTo>
                    <a:lnTo>
                      <a:pt x="100"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 name="Freeform 14"/>
              <p:cNvSpPr>
                <a:spLocks/>
              </p:cNvSpPr>
              <p:nvPr userDrawn="1"/>
            </p:nvSpPr>
            <p:spPr bwMode="auto">
              <a:xfrm>
                <a:off x="984" y="234"/>
                <a:ext cx="67" cy="201"/>
              </a:xfrm>
              <a:custGeom>
                <a:avLst/>
                <a:gdLst>
                  <a:gd name="T0" fmla="*/ 50 w 67"/>
                  <a:gd name="T1" fmla="*/ 0 h 201"/>
                  <a:gd name="T2" fmla="*/ 0 w 67"/>
                  <a:gd name="T3" fmla="*/ 200 h 201"/>
                  <a:gd name="T4" fmla="*/ 16 w 67"/>
                  <a:gd name="T5" fmla="*/ 200 h 201"/>
                  <a:gd name="T6" fmla="*/ 66 w 67"/>
                  <a:gd name="T7" fmla="*/ 0 h 201"/>
                  <a:gd name="T8" fmla="*/ 50 w 67"/>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01">
                    <a:moveTo>
                      <a:pt x="50" y="0"/>
                    </a:moveTo>
                    <a:lnTo>
                      <a:pt x="0" y="200"/>
                    </a:lnTo>
                    <a:lnTo>
                      <a:pt x="16" y="200"/>
                    </a:lnTo>
                    <a:lnTo>
                      <a:pt x="66" y="0"/>
                    </a:lnTo>
                    <a:lnTo>
                      <a:pt x="50" y="0"/>
                    </a:lnTo>
                  </a:path>
                </a:pathLst>
              </a:custGeom>
              <a:solidFill>
                <a:srgbClr val="FF0000"/>
              </a:solidFill>
              <a:ln>
                <a:noFill/>
              </a:ln>
              <a:effectLst>
                <a:outerShdw dist="35921" dir="2700000" algn="ctr" rotWithShape="0">
                  <a:srgbClr val="808080"/>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pic>
          <p:nvPicPr>
            <p:cNvPr id="14" name="Picture 8" descr="US_State_Department_seal.jp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96900" y="215900"/>
              <a:ext cx="773113"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2" name="Group 24"/>
          <p:cNvGrpSpPr>
            <a:grpSpLocks/>
          </p:cNvGrpSpPr>
          <p:nvPr userDrawn="1"/>
        </p:nvGrpSpPr>
        <p:grpSpPr bwMode="auto">
          <a:xfrm>
            <a:off x="2072812" y="6370655"/>
            <a:ext cx="9738784" cy="307975"/>
            <a:chOff x="1447800" y="6473825"/>
            <a:chExt cx="7304088" cy="307975"/>
          </a:xfrm>
        </p:grpSpPr>
        <p:grpSp>
          <p:nvGrpSpPr>
            <p:cNvPr id="23" name="Group 25"/>
            <p:cNvGrpSpPr>
              <a:grpSpLocks/>
            </p:cNvGrpSpPr>
            <p:nvPr userDrawn="1"/>
          </p:nvGrpSpPr>
          <p:grpSpPr bwMode="auto">
            <a:xfrm>
              <a:off x="1447800" y="6473875"/>
              <a:ext cx="7304088" cy="307975"/>
              <a:chOff x="1067" y="3894"/>
              <a:chExt cx="4686" cy="199"/>
            </a:xfrm>
          </p:grpSpPr>
          <p:sp>
            <p:nvSpPr>
              <p:cNvPr id="25" name="Freeform 19"/>
              <p:cNvSpPr>
                <a:spLocks/>
              </p:cNvSpPr>
              <p:nvPr userDrawn="1"/>
            </p:nvSpPr>
            <p:spPr bwMode="auto">
              <a:xfrm>
                <a:off x="1067" y="4044"/>
                <a:ext cx="4686" cy="49"/>
              </a:xfrm>
              <a:custGeom>
                <a:avLst/>
                <a:gdLst>
                  <a:gd name="T0" fmla="*/ 0 w 4686"/>
                  <a:gd name="T1" fmla="*/ 48 h 49"/>
                  <a:gd name="T2" fmla="*/ 4685 w 4686"/>
                  <a:gd name="T3" fmla="*/ 48 h 49"/>
                  <a:gd name="T4" fmla="*/ 4685 w 4686"/>
                  <a:gd name="T5" fmla="*/ 0 h 49"/>
                  <a:gd name="T6" fmla="*/ 12 w 4686"/>
                  <a:gd name="T7" fmla="*/ 0 h 49"/>
                  <a:gd name="T8" fmla="*/ 0 w 4686"/>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6" h="49">
                    <a:moveTo>
                      <a:pt x="0" y="48"/>
                    </a:moveTo>
                    <a:lnTo>
                      <a:pt x="4685" y="48"/>
                    </a:lnTo>
                    <a:lnTo>
                      <a:pt x="4685"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6" name="Freeform 20"/>
              <p:cNvSpPr>
                <a:spLocks/>
              </p:cNvSpPr>
              <p:nvPr userDrawn="1"/>
            </p:nvSpPr>
            <p:spPr bwMode="auto">
              <a:xfrm>
                <a:off x="1085" y="3969"/>
                <a:ext cx="4668" cy="49"/>
              </a:xfrm>
              <a:custGeom>
                <a:avLst/>
                <a:gdLst>
                  <a:gd name="T0" fmla="*/ 0 w 4668"/>
                  <a:gd name="T1" fmla="*/ 48 h 49"/>
                  <a:gd name="T2" fmla="*/ 4667 w 4668"/>
                  <a:gd name="T3" fmla="*/ 48 h 49"/>
                  <a:gd name="T4" fmla="*/ 4667 w 4668"/>
                  <a:gd name="T5" fmla="*/ 0 h 49"/>
                  <a:gd name="T6" fmla="*/ 12 w 4668"/>
                  <a:gd name="T7" fmla="*/ 0 h 49"/>
                  <a:gd name="T8" fmla="*/ 0 w 4668"/>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8" h="49">
                    <a:moveTo>
                      <a:pt x="0" y="48"/>
                    </a:moveTo>
                    <a:lnTo>
                      <a:pt x="4667" y="48"/>
                    </a:lnTo>
                    <a:lnTo>
                      <a:pt x="4667" y="0"/>
                    </a:lnTo>
                    <a:lnTo>
                      <a:pt x="12" y="0"/>
                    </a:lnTo>
                    <a:lnTo>
                      <a:pt x="0" y="48"/>
                    </a:lnTo>
                  </a:path>
                </a:pathLst>
              </a:custGeom>
              <a:solidFill>
                <a:srgbClr val="FF0000"/>
              </a:solidFill>
              <a:ln>
                <a:noFill/>
              </a:ln>
              <a:effectLst>
                <a:outerShdw dist="35921" dir="2700000" algn="ctr" rotWithShape="0">
                  <a:srgbClr val="969696"/>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7" name="Freeform 21"/>
              <p:cNvSpPr>
                <a:spLocks/>
              </p:cNvSpPr>
              <p:nvPr userDrawn="1"/>
            </p:nvSpPr>
            <p:spPr bwMode="auto">
              <a:xfrm>
                <a:off x="1103" y="3894"/>
                <a:ext cx="4650" cy="52"/>
              </a:xfrm>
              <a:custGeom>
                <a:avLst/>
                <a:gdLst>
                  <a:gd name="T0" fmla="*/ 0 w 4650"/>
                  <a:gd name="T1" fmla="*/ 51 h 52"/>
                  <a:gd name="T2" fmla="*/ 4649 w 4650"/>
                  <a:gd name="T3" fmla="*/ 48 h 52"/>
                  <a:gd name="T4" fmla="*/ 4649 w 4650"/>
                  <a:gd name="T5" fmla="*/ 6 h 52"/>
                  <a:gd name="T6" fmla="*/ 12 w 4650"/>
                  <a:gd name="T7" fmla="*/ 0 h 52"/>
                  <a:gd name="T8" fmla="*/ 0 w 4650"/>
                  <a:gd name="T9" fmla="*/ 51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0" h="52">
                    <a:moveTo>
                      <a:pt x="0" y="51"/>
                    </a:moveTo>
                    <a:lnTo>
                      <a:pt x="4649" y="48"/>
                    </a:lnTo>
                    <a:lnTo>
                      <a:pt x="4649" y="6"/>
                    </a:lnTo>
                    <a:lnTo>
                      <a:pt x="12" y="0"/>
                    </a:lnTo>
                    <a:lnTo>
                      <a:pt x="0" y="51"/>
                    </a:lnTo>
                  </a:path>
                </a:pathLst>
              </a:custGeom>
              <a:solidFill>
                <a:srgbClr val="FF0000"/>
              </a:solidFill>
              <a:ln>
                <a:noFill/>
              </a:ln>
              <a:effectLst>
                <a:outerShdw dist="35921" dir="2700000" algn="ctr" rotWithShape="0">
                  <a:srgbClr val="969696"/>
                </a:outerShdw>
              </a:effectLst>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4" name="TextBox 23"/>
            <p:cNvSpPr txBox="1"/>
            <p:nvPr userDrawn="1"/>
          </p:nvSpPr>
          <p:spPr>
            <a:xfrm>
              <a:off x="6153427" y="6513303"/>
              <a:ext cx="2560320" cy="26161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effectLst>
              <a:outerShdw blurRad="50800" dist="50800" dir="5400000" algn="ctr" rotWithShape="0">
                <a:srgbClr val="000000">
                  <a:alpha val="46000"/>
                </a:srgbClr>
              </a:outerShdw>
            </a:effectLst>
            <a:scene3d>
              <a:camera prst="orthographicFront"/>
              <a:lightRig rig="threePt" dir="t"/>
            </a:scene3d>
            <a:sp3d>
              <a:bevelT w="165100" prst="coolSlant"/>
            </a:sp3d>
          </p:spPr>
          <p:txBody>
            <a:bodyPr anchor="ctr">
              <a:spAutoFit/>
              <a:sp3d extrusionH="57150">
                <a:bevelT w="82550" h="38100" prst="coolSlant"/>
              </a:sp3d>
            </a:bodyPr>
            <a:lstStyle/>
            <a:p>
              <a:pPr algn="ctr">
                <a:defRPr/>
              </a:pPr>
              <a:r>
                <a:rPr lang="en-US" sz="1100" b="1" i="1" dirty="0">
                  <a:solidFill>
                    <a:srgbClr val="1F497D"/>
                  </a:solidFill>
                  <a:latin typeface="Arial" pitchFamily="34" charset="0"/>
                  <a:cs typeface="Arial" pitchFamily="34" charset="0"/>
                </a:rPr>
                <a:t>United States Security Coordinator</a:t>
              </a:r>
            </a:p>
          </p:txBody>
        </p:sp>
      </p:grpSp>
    </p:spTree>
    <p:extLst>
      <p:ext uri="{BB962C8B-B14F-4D97-AF65-F5344CB8AC3E}">
        <p14:creationId xmlns:p14="http://schemas.microsoft.com/office/powerpoint/2010/main" val="9825743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7.jpe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tags" Target="../tags/tag3.xml"/><Relationship Id="rId21" Type="http://schemas.openxmlformats.org/officeDocument/2006/relationships/image" Target="../media/image25.png"/><Relationship Id="rId34" Type="http://schemas.openxmlformats.org/officeDocument/2006/relationships/image" Target="../media/image38.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jpeg"/><Relationship Id="rId2" Type="http://schemas.openxmlformats.org/officeDocument/2006/relationships/tags" Target="../tags/tag2.xml"/><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8.jpeg"/><Relationship Id="rId32" Type="http://schemas.openxmlformats.org/officeDocument/2006/relationships/image" Target="../media/image36.jpeg"/><Relationship Id="rId37" Type="http://schemas.openxmlformats.org/officeDocument/2006/relationships/image" Target="../media/image41.jpeg"/><Relationship Id="rId5" Type="http://schemas.openxmlformats.org/officeDocument/2006/relationships/tags" Target="../tags/tag5.xm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tags" Target="../tags/tag10.xml"/><Relationship Id="rId19" Type="http://schemas.openxmlformats.org/officeDocument/2006/relationships/image" Target="../media/image23.png"/><Relationship Id="rId31" Type="http://schemas.openxmlformats.org/officeDocument/2006/relationships/image" Target="../media/image35.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46.xml"/><Relationship Id="rId22" Type="http://schemas.openxmlformats.org/officeDocument/2006/relationships/image" Target="../media/image26.png"/><Relationship Id="rId27" Type="http://schemas.openxmlformats.org/officeDocument/2006/relationships/image" Target="../media/image31.jpeg"/><Relationship Id="rId30" Type="http://schemas.openxmlformats.org/officeDocument/2006/relationships/image" Target="../media/image34.png"/><Relationship Id="rId35"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68108" y="998730"/>
            <a:ext cx="3403380" cy="4860540"/>
          </a:xfrm>
          <a:prstGeom prst="rect">
            <a:avLst/>
          </a:prstGeom>
        </p:spPr>
      </p:pic>
      <p:sp>
        <p:nvSpPr>
          <p:cNvPr id="20" name="TextBox 19"/>
          <p:cNvSpPr txBox="1"/>
          <p:nvPr/>
        </p:nvSpPr>
        <p:spPr>
          <a:xfrm>
            <a:off x="2792470" y="4995176"/>
            <a:ext cx="3194505"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defRPr/>
            </a:pPr>
            <a:r>
              <a:rPr lang="en-CA" b="1" kern="0" dirty="0">
                <a:solidFill>
                  <a:prstClr val="black"/>
                </a:solidFill>
                <a:cs typeface="Arial" panose="020B0604020202020204" pitchFamily="34" charset="0"/>
              </a:rPr>
              <a:t>This briefing is classified</a:t>
            </a:r>
          </a:p>
          <a:p>
            <a:pPr algn="ctr">
              <a:defRPr/>
            </a:pPr>
            <a:r>
              <a:rPr lang="en-CA" b="1" kern="0" dirty="0">
                <a:solidFill>
                  <a:srgbClr val="00B050"/>
                </a:solidFill>
                <a:cs typeface="Arial" panose="020B0604020202020204" pitchFamily="34" charset="0"/>
              </a:rPr>
              <a:t>UNCLASSIFIED</a:t>
            </a:r>
          </a:p>
        </p:txBody>
      </p:sp>
      <p:sp>
        <p:nvSpPr>
          <p:cNvPr id="22" name="TextBox 21"/>
          <p:cNvSpPr txBox="1"/>
          <p:nvPr/>
        </p:nvSpPr>
        <p:spPr>
          <a:xfrm>
            <a:off x="2330698" y="1628801"/>
            <a:ext cx="4118047" cy="1546577"/>
          </a:xfrm>
          <a:prstGeom prst="rect">
            <a:avLst/>
          </a:prstGeom>
          <a:noFill/>
        </p:spPr>
        <p:txBody>
          <a:bodyPr wrap="square" rtlCol="0">
            <a:spAutoFit/>
          </a:bodyPr>
          <a:lstStyle/>
          <a:p>
            <a:pPr algn="ctr"/>
            <a:r>
              <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rPr>
              <a:t>Task </a:t>
            </a:r>
            <a:r>
              <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rPr>
              <a:t>Force Jerusalem </a:t>
            </a:r>
            <a:r>
              <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rPr>
              <a:t>/</a:t>
            </a:r>
          </a:p>
          <a:p>
            <a:pPr algn="ctr"/>
            <a:r>
              <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rPr>
              <a:t>Op </a:t>
            </a:r>
            <a:r>
              <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rPr>
              <a:t>PROTEUS </a:t>
            </a:r>
          </a:p>
          <a:p>
            <a:pPr algn="ctr"/>
            <a:endParaRPr lang="en-CA" sz="3150" b="1" dirty="0">
              <a:ln w="9525" cap="sq" cmpd="sng">
                <a:solidFill>
                  <a:srgbClr val="FFFFFF">
                    <a:alpha val="80000"/>
                  </a:srgbClr>
                </a:solidFill>
                <a:round/>
              </a:ln>
              <a:solidFill>
                <a:prstClr val="black"/>
              </a:solidFill>
              <a:effectLst>
                <a:glow>
                  <a:srgbClr val="0070C0">
                    <a:alpha val="90000"/>
                  </a:srgbClr>
                </a:glow>
                <a:outerShdw blurRad="50800" dist="50800" dir="3600000" algn="tl">
                  <a:srgbClr val="808080">
                    <a:lumMod val="75000"/>
                  </a:srgbClr>
                </a:outerShdw>
              </a:effectLst>
              <a:cs typeface="Arial" panose="020B0604020202020204" pitchFamily="34" charset="0"/>
            </a:endParaRPr>
          </a:p>
        </p:txBody>
      </p:sp>
      <p:sp>
        <p:nvSpPr>
          <p:cNvPr id="2" name="HiddenBox"/>
          <p:cNvSpPr txBox="1"/>
          <p:nvPr/>
        </p:nvSpPr>
        <p:spPr>
          <a:xfrm>
            <a:off x="2667000" y="6953250"/>
            <a:ext cx="1428750" cy="107722"/>
          </a:xfrm>
          <a:prstGeom prst="rect">
            <a:avLst/>
          </a:prstGeom>
          <a:noFill/>
        </p:spPr>
        <p:txBody>
          <a:bodyPr vert="horz" wrap="square" rtlCol="0">
            <a:spAutoFit/>
          </a:bodyPr>
          <a:lstStyle/>
          <a:p>
            <a:pPr>
              <a:spcBef>
                <a:spcPct val="50000"/>
              </a:spcBef>
              <a:spcAft>
                <a:spcPct val="0"/>
              </a:spcAft>
            </a:pPr>
            <a:r>
              <a:rPr lang="en-GB" sz="100" b="1" dirty="0">
                <a:solidFill>
                  <a:srgbClr val="000000"/>
                </a:solidFill>
              </a:rPr>
              <a:t>Underhill.NJ</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600"/>
          <a:stretch/>
        </p:blipFill>
        <p:spPr>
          <a:xfrm>
            <a:off x="3643823" y="3429000"/>
            <a:ext cx="1491798" cy="1448142"/>
          </a:xfrm>
          <a:prstGeom prst="rect">
            <a:avLst/>
          </a:prstGeom>
        </p:spPr>
      </p:pic>
      <p:sp>
        <p:nvSpPr>
          <p:cNvPr id="7" name="TextBox 6"/>
          <p:cNvSpPr txBox="1"/>
          <p:nvPr/>
        </p:nvSpPr>
        <p:spPr>
          <a:xfrm>
            <a:off x="3515954" y="2841510"/>
            <a:ext cx="1747531" cy="369332"/>
          </a:xfrm>
          <a:prstGeom prst="rect">
            <a:avLst/>
          </a:prstGeom>
          <a:noFill/>
        </p:spPr>
        <p:txBody>
          <a:bodyPr wrap="none" rtlCol="0">
            <a:spAutoFit/>
          </a:bodyPr>
          <a:lstStyle/>
          <a:p>
            <a:pPr algn="ctr"/>
            <a:r>
              <a:rPr lang="fr-CA" dirty="0" smtClean="0">
                <a:solidFill>
                  <a:prstClr val="black"/>
                </a:solidFill>
              </a:rPr>
              <a:t> </a:t>
            </a:r>
            <a:r>
              <a:rPr lang="fr-CA" dirty="0" err="1" smtClean="0">
                <a:solidFill>
                  <a:prstClr val="black"/>
                </a:solidFill>
              </a:rPr>
              <a:t>November</a:t>
            </a:r>
            <a:r>
              <a:rPr lang="fr-CA" dirty="0" smtClean="0">
                <a:solidFill>
                  <a:prstClr val="black"/>
                </a:solidFill>
              </a:rPr>
              <a:t> </a:t>
            </a:r>
            <a:r>
              <a:rPr lang="fr-CA" dirty="0">
                <a:solidFill>
                  <a:prstClr val="black"/>
                </a:solidFill>
              </a:rPr>
              <a:t>2020</a:t>
            </a:r>
            <a:endParaRPr lang="en-CA" dirty="0">
              <a:solidFill>
                <a:prstClr val="black"/>
              </a:solidFill>
            </a:endParaRPr>
          </a:p>
        </p:txBody>
      </p:sp>
    </p:spTree>
    <p:extLst>
      <p:ext uri="{BB962C8B-B14F-4D97-AF65-F5344CB8AC3E}">
        <p14:creationId xmlns:p14="http://schemas.microsoft.com/office/powerpoint/2010/main" val="425582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pPr>
            <a:r>
              <a:rPr lang="en-CA" sz="4000" b="1" dirty="0">
                <a:solidFill>
                  <a:prstClr val="black"/>
                </a:solidFill>
                <a:ea typeface="+mn-ea"/>
                <a:cs typeface="+mn-cs"/>
              </a:rPr>
              <a:t>Op PROTEUS Background</a:t>
            </a:r>
            <a:br>
              <a:rPr lang="en-CA" sz="4000" b="1" dirty="0">
                <a:solidFill>
                  <a:prstClr val="black"/>
                </a:solidFill>
                <a:ea typeface="+mn-ea"/>
                <a:cs typeface="+mn-cs"/>
              </a:rPr>
            </a:br>
            <a:endParaRPr lang="en-CA" dirty="0"/>
          </a:p>
        </p:txBody>
      </p:sp>
      <p:sp>
        <p:nvSpPr>
          <p:cNvPr id="3" name="Content Placeholder 2"/>
          <p:cNvSpPr>
            <a:spLocks noGrp="1"/>
          </p:cNvSpPr>
          <p:nvPr>
            <p:ph idx="1"/>
          </p:nvPr>
        </p:nvSpPr>
        <p:spPr/>
        <p:txBody>
          <a:bodyPr>
            <a:normAutofit/>
          </a:bodyPr>
          <a:lstStyle/>
          <a:p>
            <a:pPr marL="0" indent="0">
              <a:buNone/>
            </a:pPr>
            <a:r>
              <a:rPr lang="en-CA" sz="2800" dirty="0">
                <a:solidFill>
                  <a:prstClr val="black"/>
                </a:solidFill>
              </a:rPr>
              <a:t>Since 2005, Canada has been part of the USSC Mission in the Middle East. Task Force Jerusalem - Op PROTEUS was created to support the USSC in implementing US Government policy with respect to the coordination of security matters between Israel and the PA. Op PROTEUS has achieved significant success in its 2 main priorities: furthering Canada-US bilateral defence relations &amp; improvement in the Palestinian Authority Security Forces.</a:t>
            </a:r>
            <a:endParaRPr lang="en-CA" sz="2800" dirty="0"/>
          </a:p>
        </p:txBody>
      </p:sp>
      <p:sp>
        <p:nvSpPr>
          <p:cNvPr id="4" name="Slide Number Placeholder 3"/>
          <p:cNvSpPr>
            <a:spLocks noGrp="1"/>
          </p:cNvSpPr>
          <p:nvPr>
            <p:ph type="sldNum" sz="quarter" idx="12"/>
          </p:nvPr>
        </p:nvSpPr>
        <p:spPr/>
        <p:txBody>
          <a:bodyPr/>
          <a:lstStyle/>
          <a:p>
            <a:fld id="{1470ED74-DFD1-4FBD-9EB3-4619CAAA2AEB}" type="slidenum">
              <a:rPr lang="en-CA" smtClean="0">
                <a:solidFill>
                  <a:prstClr val="black">
                    <a:tint val="75000"/>
                  </a:prstClr>
                </a:solidFill>
              </a:rPr>
              <a:pPr/>
              <a:t>2</a:t>
            </a:fld>
            <a:endParaRPr lang="en-CA">
              <a:solidFill>
                <a:prstClr val="black">
                  <a:tint val="75000"/>
                </a:prstClr>
              </a:solidFill>
            </a:endParaRPr>
          </a:p>
        </p:txBody>
      </p:sp>
    </p:spTree>
    <p:extLst>
      <p:ext uri="{BB962C8B-B14F-4D97-AF65-F5344CB8AC3E}">
        <p14:creationId xmlns:p14="http://schemas.microsoft.com/office/powerpoint/2010/main" val="67446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1916832"/>
            <a:ext cx="8229600" cy="2692896"/>
          </a:xfrm>
        </p:spPr>
        <p:txBody>
          <a:bodyPr>
            <a:normAutofit fontScale="77500" lnSpcReduction="20000"/>
          </a:bodyPr>
          <a:lstStyle/>
          <a:p>
            <a:pPr marL="0" lv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TFJ will promote PA Security Sector Reform by providing advice and assistance at the operational and strategic levels in order to enhance transparency, ownership, accountability and legitimacy. By enhancing reform efforts, TFJ will empower the Ministry of Interior (MOI) in order to better contribute to the development of a self-sustaining PSS, facilitate coordination between PASF and ISR Security Services and further CAN/US Bilateral </a:t>
            </a:r>
            <a:r>
              <a:rPr lang="en-US" dirty="0" err="1">
                <a:latin typeface="Times New Roman" panose="02020603050405020304" pitchFamily="18" charset="0"/>
                <a:ea typeface="Calibri" panose="020F0502020204030204" pitchFamily="34" charset="0"/>
                <a:cs typeface="Times New Roman" panose="02020603050405020304" pitchFamily="18" charset="0"/>
              </a:rPr>
              <a:t>Defence</a:t>
            </a:r>
            <a:r>
              <a:rPr lang="en-US" dirty="0">
                <a:latin typeface="Times New Roman" panose="02020603050405020304" pitchFamily="18" charset="0"/>
                <a:ea typeface="Calibri" panose="020F0502020204030204" pitchFamily="34" charset="0"/>
                <a:cs typeface="Times New Roman" panose="02020603050405020304" pitchFamily="18" charset="0"/>
              </a:rPr>
              <a:t> Relations.</a:t>
            </a:r>
            <a:endParaRPr lang="en-CA"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470ED74-DFD1-4FBD-9EB3-4619CAAA2AEB}" type="slidenum">
              <a:rPr lang="en-CA" smtClean="0">
                <a:solidFill>
                  <a:prstClr val="black">
                    <a:tint val="75000"/>
                  </a:prstClr>
                </a:solidFill>
              </a:rPr>
              <a:pPr/>
              <a:t>3</a:t>
            </a:fld>
            <a:endParaRPr lang="en-CA">
              <a:solidFill>
                <a:prstClr val="black">
                  <a:tint val="75000"/>
                </a:prstClr>
              </a:solidFill>
            </a:endParaRPr>
          </a:p>
        </p:txBody>
      </p:sp>
      <p:sp>
        <p:nvSpPr>
          <p:cNvPr id="7" name="Rectangle 4"/>
          <p:cNvSpPr txBox="1">
            <a:spLocks noChangeArrowheads="1"/>
          </p:cNvSpPr>
          <p:nvPr/>
        </p:nvSpPr>
        <p:spPr>
          <a:xfrm>
            <a:off x="1981200" y="202854"/>
            <a:ext cx="822960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prstClr val="black"/>
                </a:solidFill>
              </a:rPr>
              <a:t>Op PROTEUS Mission</a:t>
            </a:r>
          </a:p>
        </p:txBody>
      </p:sp>
    </p:spTree>
    <p:extLst>
      <p:ext uri="{BB962C8B-B14F-4D97-AF65-F5344CB8AC3E}">
        <p14:creationId xmlns:p14="http://schemas.microsoft.com/office/powerpoint/2010/main" val="331211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7058" y="1076573"/>
            <a:ext cx="10571158" cy="5085330"/>
          </a:xfrm>
        </p:spPr>
        <p:txBody>
          <a:bodyPr>
            <a:normAutofit fontScale="32500" lnSpcReduction="20000"/>
          </a:bodyPr>
          <a:lstStyle/>
          <a:p>
            <a:pPr marL="457200" lvl="1" indent="0">
              <a:buNone/>
            </a:pPr>
            <a:r>
              <a:rPr lang="en-US" sz="6200" dirty="0" smtClean="0">
                <a:ea typeface="Calibri" panose="020F0502020204030204" pitchFamily="34" charset="0"/>
                <a:cs typeface="Times New Roman" panose="02020603050405020304" pitchFamily="18" charset="0"/>
              </a:rPr>
              <a:t>To </a:t>
            </a:r>
            <a:r>
              <a:rPr lang="en-US" sz="6200" dirty="0">
                <a:ea typeface="Calibri" panose="020F0502020204030204" pitchFamily="34" charset="0"/>
                <a:cs typeface="Times New Roman" panose="02020603050405020304" pitchFamily="18" charset="0"/>
              </a:rPr>
              <a:t>support Canadian strategic objectives within the region, the following operational effects are to be achieved:</a:t>
            </a:r>
            <a:br>
              <a:rPr lang="en-US" sz="6200" dirty="0">
                <a:ea typeface="Calibri" panose="020F0502020204030204" pitchFamily="34" charset="0"/>
                <a:cs typeface="Times New Roman" panose="02020603050405020304" pitchFamily="18" charset="0"/>
              </a:rPr>
            </a:br>
            <a:endParaRPr lang="en-CA" sz="6200" dirty="0">
              <a:ea typeface="Calibri" panose="020F0502020204030204" pitchFamily="34" charset="0"/>
              <a:cs typeface="Times New Roman" panose="02020603050405020304" pitchFamily="18" charset="0"/>
            </a:endParaRPr>
          </a:p>
          <a:p>
            <a:pPr lvl="2">
              <a:buFont typeface="+mj-lt"/>
              <a:buAutoNum type="arabicParenBoth"/>
            </a:pPr>
            <a:r>
              <a:rPr lang="en-US" sz="6200" dirty="0">
                <a:ea typeface="Calibri" panose="020F0502020204030204" pitchFamily="34" charset="0"/>
                <a:cs typeface="Times New Roman" panose="02020603050405020304" pitchFamily="18" charset="0"/>
              </a:rPr>
              <a:t>Establish broad professional respect and understanding for the USSC command and control (C2) construct;</a:t>
            </a:r>
            <a:br>
              <a:rPr lang="en-US" sz="6200" dirty="0">
                <a:ea typeface="Calibri" panose="020F0502020204030204" pitchFamily="34" charset="0"/>
                <a:cs typeface="Times New Roman" panose="02020603050405020304" pitchFamily="18" charset="0"/>
              </a:rPr>
            </a:br>
            <a:endParaRPr lang="en-CA" sz="6200" dirty="0">
              <a:ea typeface="Calibri" panose="020F0502020204030204" pitchFamily="34" charset="0"/>
              <a:cs typeface="Times New Roman" panose="02020603050405020304" pitchFamily="18" charset="0"/>
            </a:endParaRPr>
          </a:p>
          <a:p>
            <a:pPr lvl="2">
              <a:buFont typeface="+mj-lt"/>
              <a:buAutoNum type="arabicParenBoth"/>
            </a:pPr>
            <a:r>
              <a:rPr lang="en-US" sz="6200" dirty="0">
                <a:ea typeface="Calibri" panose="020F0502020204030204" pitchFamily="34" charset="0"/>
                <a:cs typeface="Times New Roman" panose="02020603050405020304" pitchFamily="18" charset="0"/>
              </a:rPr>
              <a:t>Provide RNSE functions within TFJ in support of TFH;</a:t>
            </a:r>
            <a:br>
              <a:rPr lang="en-US" sz="6200" dirty="0">
                <a:ea typeface="Calibri" panose="020F0502020204030204" pitchFamily="34" charset="0"/>
                <a:cs typeface="Times New Roman" panose="02020603050405020304" pitchFamily="18" charset="0"/>
              </a:rPr>
            </a:br>
            <a:endParaRPr lang="en-CA" sz="6200" dirty="0">
              <a:ea typeface="Calibri" panose="020F0502020204030204" pitchFamily="34" charset="0"/>
              <a:cs typeface="Times New Roman" panose="02020603050405020304" pitchFamily="18" charset="0"/>
            </a:endParaRPr>
          </a:p>
          <a:p>
            <a:pPr lvl="2">
              <a:buFont typeface="+mj-lt"/>
              <a:buAutoNum type="arabicParenBoth"/>
            </a:pPr>
            <a:r>
              <a:rPr lang="en-US" sz="6200" dirty="0">
                <a:ea typeface="Calibri" panose="020F0502020204030204" pitchFamily="34" charset="0"/>
                <a:cs typeface="Times New Roman" panose="02020603050405020304" pitchFamily="18" charset="0"/>
              </a:rPr>
              <a:t>Enable the USSC, while demonstrating Canadian technical competency, personnel proficiency, and tactical acumen throughout the deployment;</a:t>
            </a:r>
            <a:br>
              <a:rPr lang="en-US" sz="6200" dirty="0">
                <a:ea typeface="Calibri" panose="020F0502020204030204" pitchFamily="34" charset="0"/>
                <a:cs typeface="Times New Roman" panose="02020603050405020304" pitchFamily="18" charset="0"/>
              </a:rPr>
            </a:br>
            <a:endParaRPr lang="en-CA" sz="6200" dirty="0">
              <a:ea typeface="Calibri" panose="020F0502020204030204" pitchFamily="34" charset="0"/>
              <a:cs typeface="Times New Roman" panose="02020603050405020304" pitchFamily="18" charset="0"/>
            </a:endParaRPr>
          </a:p>
          <a:p>
            <a:pPr lvl="2">
              <a:buFont typeface="+mj-lt"/>
              <a:buAutoNum type="arabicParenBoth"/>
            </a:pPr>
            <a:r>
              <a:rPr lang="en-US" sz="6200" dirty="0">
                <a:ea typeface="Calibri" panose="020F0502020204030204" pitchFamily="34" charset="0"/>
                <a:cs typeface="Times New Roman" panose="02020603050405020304" pitchFamily="18" charset="0"/>
              </a:rPr>
              <a:t>Maintain and promote Canada's role in the region as a strong and impartial supporter of the MEPP; and</a:t>
            </a:r>
            <a:br>
              <a:rPr lang="en-US" sz="6200" dirty="0">
                <a:ea typeface="Calibri" panose="020F0502020204030204" pitchFamily="34" charset="0"/>
                <a:cs typeface="Times New Roman" panose="02020603050405020304" pitchFamily="18" charset="0"/>
              </a:rPr>
            </a:br>
            <a:endParaRPr lang="en-CA" sz="6200" dirty="0">
              <a:ea typeface="Calibri" panose="020F0502020204030204" pitchFamily="34" charset="0"/>
              <a:cs typeface="Times New Roman" panose="02020603050405020304" pitchFamily="18" charset="0"/>
            </a:endParaRPr>
          </a:p>
          <a:p>
            <a:pPr lvl="2">
              <a:buFont typeface="+mj-lt"/>
              <a:buAutoNum type="arabicParenBoth"/>
            </a:pPr>
            <a:r>
              <a:rPr lang="en-US" sz="6200" dirty="0">
                <a:ea typeface="Calibri" panose="020F0502020204030204" pitchFamily="34" charset="0"/>
                <a:cs typeface="Times New Roman" panose="02020603050405020304" pitchFamily="18" charset="0"/>
              </a:rPr>
              <a:t>Ensure the execution of those duties and responsibilities that have been provided to you and your staff from the USSC chain of command.</a:t>
            </a:r>
            <a:endParaRPr lang="en-CA" sz="6200" dirty="0">
              <a:ea typeface="Calibri" panose="020F0502020204030204" pitchFamily="34" charset="0"/>
              <a:cs typeface="Times New Roman" panose="02020603050405020304" pitchFamily="18" charset="0"/>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470ED74-DFD1-4FBD-9EB3-4619CAAA2AEB}" type="slidenum">
              <a:rPr lang="en-CA" smtClean="0">
                <a:solidFill>
                  <a:prstClr val="black">
                    <a:tint val="75000"/>
                  </a:prstClr>
                </a:solidFill>
              </a:rPr>
              <a:pPr/>
              <a:t>4</a:t>
            </a:fld>
            <a:endParaRPr lang="en-CA">
              <a:solidFill>
                <a:prstClr val="black">
                  <a:tint val="75000"/>
                </a:prstClr>
              </a:solidFill>
            </a:endParaRPr>
          </a:p>
        </p:txBody>
      </p:sp>
      <p:sp>
        <p:nvSpPr>
          <p:cNvPr id="7" name="Rectangle 4"/>
          <p:cNvSpPr txBox="1">
            <a:spLocks noChangeArrowheads="1"/>
          </p:cNvSpPr>
          <p:nvPr/>
        </p:nvSpPr>
        <p:spPr>
          <a:xfrm>
            <a:off x="1981200" y="202854"/>
            <a:ext cx="822960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prstClr val="black"/>
                </a:solidFill>
              </a:rPr>
              <a:t>Op PROTEUS </a:t>
            </a:r>
            <a:r>
              <a:rPr lang="en-CA" sz="4000" b="1" dirty="0" smtClean="0">
                <a:solidFill>
                  <a:prstClr val="black"/>
                </a:solidFill>
              </a:rPr>
              <a:t>Objectives</a:t>
            </a:r>
            <a:endParaRPr lang="en-CA" sz="4000" b="1" dirty="0">
              <a:solidFill>
                <a:prstClr val="black"/>
              </a:solidFill>
            </a:endParaRPr>
          </a:p>
        </p:txBody>
      </p:sp>
    </p:spTree>
    <p:extLst>
      <p:ext uri="{BB962C8B-B14F-4D97-AF65-F5344CB8AC3E}">
        <p14:creationId xmlns:p14="http://schemas.microsoft.com/office/powerpoint/2010/main" val="253086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470ED74-DFD1-4FBD-9EB3-4619CAAA2AEB}" type="slidenum">
              <a:rPr lang="en-CA" smtClean="0">
                <a:solidFill>
                  <a:prstClr val="black">
                    <a:tint val="75000"/>
                  </a:prstClr>
                </a:solidFill>
              </a:rPr>
              <a:pPr/>
              <a:t>5</a:t>
            </a:fld>
            <a:endParaRPr lang="en-CA">
              <a:solidFill>
                <a:prstClr val="black">
                  <a:tint val="75000"/>
                </a:prstClr>
              </a:solidFill>
            </a:endParaRPr>
          </a:p>
        </p:txBody>
      </p:sp>
      <p:sp>
        <p:nvSpPr>
          <p:cNvPr id="7" name="Rectangle 4"/>
          <p:cNvSpPr txBox="1">
            <a:spLocks noChangeArrowheads="1"/>
          </p:cNvSpPr>
          <p:nvPr/>
        </p:nvSpPr>
        <p:spPr>
          <a:xfrm>
            <a:off x="1981200" y="319737"/>
            <a:ext cx="822960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prstClr val="black"/>
                </a:solidFill>
              </a:rPr>
              <a:t>Op PROTEUS Engagements/Relationships</a:t>
            </a:r>
          </a:p>
        </p:txBody>
      </p:sp>
      <p:grpSp>
        <p:nvGrpSpPr>
          <p:cNvPr id="8" name="Group 7"/>
          <p:cNvGrpSpPr/>
          <p:nvPr/>
        </p:nvGrpSpPr>
        <p:grpSpPr>
          <a:xfrm>
            <a:off x="5303913" y="3068961"/>
            <a:ext cx="1656185" cy="1152127"/>
            <a:chOff x="3779912" y="2708921"/>
            <a:chExt cx="1656185" cy="1152127"/>
          </a:xfrm>
        </p:grpSpPr>
        <p:sp>
          <p:nvSpPr>
            <p:cNvPr id="2" name="Rounded Rectangle 1"/>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427" y="2780928"/>
              <a:ext cx="721621" cy="662801"/>
            </a:xfrm>
            <a:prstGeom prst="rect">
              <a:avLst/>
            </a:prstGeom>
          </p:spPr>
        </p:pic>
        <p:sp>
          <p:nvSpPr>
            <p:cNvPr id="3" name="TextBox 2"/>
            <p:cNvSpPr txBox="1"/>
            <p:nvPr/>
          </p:nvSpPr>
          <p:spPr>
            <a:xfrm>
              <a:off x="3779913" y="3429000"/>
              <a:ext cx="1656184" cy="369332"/>
            </a:xfrm>
            <a:prstGeom prst="rect">
              <a:avLst/>
            </a:prstGeom>
            <a:noFill/>
          </p:spPr>
          <p:txBody>
            <a:bodyPr wrap="square" rtlCol="0">
              <a:spAutoFit/>
            </a:bodyPr>
            <a:lstStyle/>
            <a:p>
              <a:pPr algn="ctr"/>
              <a:r>
                <a:rPr lang="en-CA" b="1" dirty="0">
                  <a:solidFill>
                    <a:prstClr val="black"/>
                  </a:solidFill>
                </a:rPr>
                <a:t>Op PROTEUS</a:t>
              </a:r>
            </a:p>
          </p:txBody>
        </p:sp>
      </p:grpSp>
      <p:grpSp>
        <p:nvGrpSpPr>
          <p:cNvPr id="34" name="Group 5"/>
          <p:cNvGrpSpPr/>
          <p:nvPr/>
        </p:nvGrpSpPr>
        <p:grpSpPr>
          <a:xfrm>
            <a:off x="1885404" y="1700808"/>
            <a:ext cx="2376263" cy="1152127"/>
            <a:chOff x="457200" y="2708920"/>
            <a:chExt cx="2376263" cy="1152127"/>
          </a:xfrm>
        </p:grpSpPr>
        <p:grpSp>
          <p:nvGrpSpPr>
            <p:cNvPr id="9" name="Group 10"/>
            <p:cNvGrpSpPr/>
            <p:nvPr/>
          </p:nvGrpSpPr>
          <p:grpSpPr>
            <a:xfrm>
              <a:off x="457200" y="2708920"/>
              <a:ext cx="2376263" cy="1152127"/>
              <a:chOff x="3383868" y="2708921"/>
              <a:chExt cx="2376263" cy="1152127"/>
            </a:xfrm>
          </p:grpSpPr>
          <p:sp>
            <p:nvSpPr>
              <p:cNvPr id="10" name="Rounded Rectangle 21"/>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12" name="TextBox 26"/>
              <p:cNvSpPr txBox="1"/>
              <p:nvPr/>
            </p:nvSpPr>
            <p:spPr>
              <a:xfrm>
                <a:off x="3383868" y="3429000"/>
                <a:ext cx="2376263" cy="369332"/>
              </a:xfrm>
              <a:prstGeom prst="rect">
                <a:avLst/>
              </a:prstGeom>
              <a:noFill/>
            </p:spPr>
            <p:txBody>
              <a:bodyPr wrap="square" rtlCol="0">
                <a:spAutoFit/>
              </a:bodyPr>
              <a:lstStyle/>
              <a:p>
                <a:pPr algn="ctr"/>
                <a:r>
                  <a:rPr lang="en-CA" b="1" dirty="0">
                    <a:solidFill>
                      <a:prstClr val="black"/>
                    </a:solidFill>
                  </a:rPr>
                  <a:t>ROC</a:t>
                </a:r>
              </a:p>
            </p:txBody>
          </p:sp>
        </p:gr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605" b="97740" l="0" r="99654">
                          <a14:foregroundMark x1="12457" y1="55367" x2="12457" y2="55367"/>
                          <a14:foregroundMark x1="25260" y1="45198" x2="25260" y2="45198"/>
                          <a14:foregroundMark x1="50173" y1="44068" x2="50173" y2="44068"/>
                          <a14:foregroundMark x1="81315" y1="52542" x2="81315" y2="52542"/>
                          <a14:foregroundMark x1="90657" y1="58757" x2="90657" y2="58757"/>
                          <a14:foregroundMark x1="22491" y1="29379" x2="22491" y2="29379"/>
                          <a14:foregroundMark x1="13495" y1="41808" x2="13495" y2="41808"/>
                          <a14:foregroundMark x1="26990" y1="61017" x2="26990" y2="61017"/>
                          <a14:foregroundMark x1="35294" y1="49718" x2="35294" y2="49718"/>
                          <a14:foregroundMark x1="17993" y1="31638" x2="17993" y2="31638"/>
                          <a14:foregroundMark x1="32526" y1="15254" x2="32526" y2="15254"/>
                          <a14:foregroundMark x1="64014" y1="20339" x2="64014" y2="20339"/>
                          <a14:foregroundMark x1="38408" y1="62147" x2="38408" y2="62147"/>
                          <a14:foregroundMark x1="61592" y1="63842" x2="61592" y2="63842"/>
                          <a14:foregroundMark x1="85467" y1="61582" x2="85467" y2="61582"/>
                          <a14:foregroundMark x1="30450" y1="53672" x2="30450" y2="53672"/>
                          <a14:foregroundMark x1="37716" y1="51977" x2="37716" y2="51977"/>
                          <a14:foregroundMark x1="22145" y1="23729" x2="22145" y2="23729"/>
                          <a14:foregroundMark x1="15225" y1="33898" x2="15225" y2="33898"/>
                          <a14:foregroundMark x1="88581" y1="63277" x2="88581" y2="63277"/>
                          <a14:foregroundMark x1="87543" y1="65537" x2="87543" y2="65537"/>
                        </a14:backgroundRemoval>
                      </a14:imgEffect>
                    </a14:imgLayer>
                  </a14:imgProps>
                </a:ext>
                <a:ext uri="{28A0092B-C50C-407E-A947-70E740481C1C}">
                  <a14:useLocalDpi xmlns:a14="http://schemas.microsoft.com/office/drawing/2010/main" val="0"/>
                </a:ext>
              </a:extLst>
            </a:blip>
            <a:srcRect/>
            <a:stretch>
              <a:fillRect/>
            </a:stretch>
          </p:blipFill>
          <p:spPr bwMode="auto">
            <a:xfrm>
              <a:off x="1252196" y="2843643"/>
              <a:ext cx="928745" cy="568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0" name="Group 44"/>
          <p:cNvGrpSpPr/>
          <p:nvPr/>
        </p:nvGrpSpPr>
        <p:grpSpPr>
          <a:xfrm>
            <a:off x="1955545" y="3068960"/>
            <a:ext cx="2376263" cy="1152127"/>
            <a:chOff x="490128" y="4139787"/>
            <a:chExt cx="2376263" cy="1152127"/>
          </a:xfrm>
        </p:grpSpPr>
        <p:grpSp>
          <p:nvGrpSpPr>
            <p:cNvPr id="14" name="Group 45"/>
            <p:cNvGrpSpPr/>
            <p:nvPr/>
          </p:nvGrpSpPr>
          <p:grpSpPr>
            <a:xfrm>
              <a:off x="490128" y="4139787"/>
              <a:ext cx="2376263" cy="1152127"/>
              <a:chOff x="3421968" y="2708921"/>
              <a:chExt cx="2376263" cy="1152127"/>
            </a:xfrm>
          </p:grpSpPr>
          <p:sp>
            <p:nvSpPr>
              <p:cNvPr id="15" name="Rounded Rectangle 48"/>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16" name="TextBox 49"/>
              <p:cNvSpPr txBox="1"/>
              <p:nvPr/>
            </p:nvSpPr>
            <p:spPr>
              <a:xfrm>
                <a:off x="3421968" y="3429000"/>
                <a:ext cx="2376263" cy="338554"/>
              </a:xfrm>
              <a:prstGeom prst="rect">
                <a:avLst/>
              </a:prstGeom>
              <a:noFill/>
            </p:spPr>
            <p:txBody>
              <a:bodyPr wrap="square" rtlCol="0">
                <a:spAutoFit/>
              </a:bodyPr>
              <a:lstStyle/>
              <a:p>
                <a:pPr algn="ctr"/>
                <a:r>
                  <a:rPr lang="en-CA" sz="1600" b="1" dirty="0">
                    <a:solidFill>
                      <a:prstClr val="black"/>
                    </a:solidFill>
                  </a:rPr>
                  <a:t>Embassy to Israel</a:t>
                </a:r>
              </a:p>
            </p:txBody>
          </p:sp>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3059" y="4287009"/>
              <a:ext cx="786209" cy="572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1" name="Group 40"/>
          <p:cNvGrpSpPr/>
          <p:nvPr/>
        </p:nvGrpSpPr>
        <p:grpSpPr>
          <a:xfrm>
            <a:off x="5303912" y="4941170"/>
            <a:ext cx="1656184" cy="1152127"/>
            <a:chOff x="3779912" y="5081761"/>
            <a:chExt cx="1656184" cy="1152127"/>
          </a:xfrm>
        </p:grpSpPr>
        <p:grpSp>
          <p:nvGrpSpPr>
            <p:cNvPr id="19" name="Group 18"/>
            <p:cNvGrpSpPr/>
            <p:nvPr/>
          </p:nvGrpSpPr>
          <p:grpSpPr>
            <a:xfrm>
              <a:off x="3779912" y="5081761"/>
              <a:ext cx="1656184" cy="1152127"/>
              <a:chOff x="3779912" y="2708921"/>
              <a:chExt cx="1656184" cy="1152127"/>
            </a:xfrm>
          </p:grpSpPr>
          <p:sp>
            <p:nvSpPr>
              <p:cNvPr id="20" name="Rounded Rectangle 19"/>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21" name="TextBox 20"/>
              <p:cNvSpPr txBox="1"/>
              <p:nvPr/>
            </p:nvSpPr>
            <p:spPr>
              <a:xfrm>
                <a:off x="3779913" y="3429000"/>
                <a:ext cx="1656183" cy="369332"/>
              </a:xfrm>
              <a:prstGeom prst="rect">
                <a:avLst/>
              </a:prstGeom>
              <a:noFill/>
            </p:spPr>
            <p:txBody>
              <a:bodyPr wrap="square" rtlCol="0">
                <a:spAutoFit/>
              </a:bodyPr>
              <a:lstStyle/>
              <a:p>
                <a:pPr algn="ctr"/>
                <a:r>
                  <a:rPr lang="en-CA" b="1" dirty="0">
                    <a:solidFill>
                      <a:prstClr val="black"/>
                    </a:solidFill>
                  </a:rPr>
                  <a:t>CJOC</a:t>
                </a:r>
              </a:p>
            </p:txBody>
          </p:sp>
        </p:gr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205" y="5192459"/>
              <a:ext cx="504827" cy="649544"/>
            </a:xfrm>
            <a:prstGeom prst="rect">
              <a:avLst/>
            </a:prstGeom>
          </p:spPr>
        </p:pic>
      </p:grpSp>
      <p:grpSp>
        <p:nvGrpSpPr>
          <p:cNvPr id="28" name="Group 67"/>
          <p:cNvGrpSpPr/>
          <p:nvPr/>
        </p:nvGrpSpPr>
        <p:grpSpPr>
          <a:xfrm>
            <a:off x="8395808" y="1698803"/>
            <a:ext cx="1656184" cy="1152127"/>
            <a:chOff x="6300193" y="2686855"/>
            <a:chExt cx="1656184" cy="1152127"/>
          </a:xfrm>
        </p:grpSpPr>
        <p:grpSp>
          <p:nvGrpSpPr>
            <p:cNvPr id="24" name="Group 69"/>
            <p:cNvGrpSpPr/>
            <p:nvPr/>
          </p:nvGrpSpPr>
          <p:grpSpPr>
            <a:xfrm>
              <a:off x="6300193" y="2686855"/>
              <a:ext cx="1656184" cy="1152127"/>
              <a:chOff x="3779912" y="2708921"/>
              <a:chExt cx="1656184" cy="1152127"/>
            </a:xfrm>
          </p:grpSpPr>
          <p:sp>
            <p:nvSpPr>
              <p:cNvPr id="25" name="Rounded Rectangle 76"/>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26" name="TextBox 77"/>
              <p:cNvSpPr txBox="1"/>
              <p:nvPr/>
            </p:nvSpPr>
            <p:spPr>
              <a:xfrm>
                <a:off x="3779913" y="3429000"/>
                <a:ext cx="1656183" cy="369332"/>
              </a:xfrm>
              <a:prstGeom prst="rect">
                <a:avLst/>
              </a:prstGeom>
              <a:noFill/>
            </p:spPr>
            <p:txBody>
              <a:bodyPr wrap="square" rtlCol="0">
                <a:spAutoFit/>
              </a:bodyPr>
              <a:lstStyle/>
              <a:p>
                <a:pPr algn="ctr"/>
                <a:r>
                  <a:rPr lang="en-CA" b="1" dirty="0">
                    <a:solidFill>
                      <a:prstClr val="black"/>
                    </a:solidFill>
                  </a:rPr>
                  <a:t>Op JADE</a:t>
                </a:r>
              </a:p>
            </p:txBody>
          </p:sp>
        </p:grpSp>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22" b="-253"/>
            <a:stretch/>
          </p:blipFill>
          <p:spPr bwMode="auto">
            <a:xfrm>
              <a:off x="6880335" y="2763866"/>
              <a:ext cx="495895" cy="651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3" name="Group 83"/>
          <p:cNvGrpSpPr/>
          <p:nvPr/>
        </p:nvGrpSpPr>
        <p:grpSpPr>
          <a:xfrm>
            <a:off x="8387015" y="4511181"/>
            <a:ext cx="1656184" cy="1152127"/>
            <a:chOff x="6465118" y="2502189"/>
            <a:chExt cx="1656184" cy="1152127"/>
          </a:xfrm>
        </p:grpSpPr>
        <p:grpSp>
          <p:nvGrpSpPr>
            <p:cNvPr id="29" name="Group 84"/>
            <p:cNvGrpSpPr/>
            <p:nvPr/>
          </p:nvGrpSpPr>
          <p:grpSpPr>
            <a:xfrm>
              <a:off x="6465118" y="2502189"/>
              <a:ext cx="1656184" cy="1152127"/>
              <a:chOff x="3779912" y="2708921"/>
              <a:chExt cx="1656184" cy="1152127"/>
            </a:xfrm>
          </p:grpSpPr>
          <p:sp>
            <p:nvSpPr>
              <p:cNvPr id="30" name="Rounded Rectangle 86"/>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31" name="TextBox 87"/>
              <p:cNvSpPr txBox="1"/>
              <p:nvPr/>
            </p:nvSpPr>
            <p:spPr>
              <a:xfrm>
                <a:off x="3779913" y="3429000"/>
                <a:ext cx="1656183" cy="369332"/>
              </a:xfrm>
              <a:prstGeom prst="rect">
                <a:avLst/>
              </a:prstGeom>
              <a:noFill/>
            </p:spPr>
            <p:txBody>
              <a:bodyPr wrap="square" rtlCol="0">
                <a:spAutoFit/>
              </a:bodyPr>
              <a:lstStyle/>
              <a:p>
                <a:pPr algn="ctr"/>
                <a:r>
                  <a:rPr lang="en-CA" b="1" dirty="0">
                    <a:solidFill>
                      <a:prstClr val="black"/>
                    </a:solidFill>
                  </a:rPr>
                  <a:t>USSC</a:t>
                </a:r>
              </a:p>
            </p:txBody>
          </p:sp>
        </p:grpSp>
        <p:pic>
          <p:nvPicPr>
            <p:cNvPr id="3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20" b="-314"/>
            <a:stretch/>
          </p:blipFill>
          <p:spPr bwMode="auto">
            <a:xfrm>
              <a:off x="6880336" y="2599095"/>
              <a:ext cx="792217" cy="670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8" name="Group 94"/>
          <p:cNvGrpSpPr/>
          <p:nvPr/>
        </p:nvGrpSpPr>
        <p:grpSpPr>
          <a:xfrm>
            <a:off x="8390183" y="3066057"/>
            <a:ext cx="1656184" cy="1152127"/>
            <a:chOff x="3635896" y="1268760"/>
            <a:chExt cx="1656184" cy="1152127"/>
          </a:xfrm>
        </p:grpSpPr>
        <p:grpSp>
          <p:nvGrpSpPr>
            <p:cNvPr id="36" name="Group 1023"/>
            <p:cNvGrpSpPr/>
            <p:nvPr/>
          </p:nvGrpSpPr>
          <p:grpSpPr>
            <a:xfrm>
              <a:off x="3635896" y="1268760"/>
              <a:ext cx="1656184" cy="1152127"/>
              <a:chOff x="3779912" y="2708921"/>
              <a:chExt cx="1656184" cy="1152127"/>
            </a:xfrm>
          </p:grpSpPr>
          <p:sp>
            <p:nvSpPr>
              <p:cNvPr id="38" name="Rounded Rectangle 1030"/>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39" name="TextBox 1031"/>
              <p:cNvSpPr txBox="1"/>
              <p:nvPr/>
            </p:nvSpPr>
            <p:spPr>
              <a:xfrm>
                <a:off x="3779913" y="3429000"/>
                <a:ext cx="1656183" cy="369332"/>
              </a:xfrm>
              <a:prstGeom prst="rect">
                <a:avLst/>
              </a:prstGeom>
              <a:noFill/>
            </p:spPr>
            <p:txBody>
              <a:bodyPr wrap="square" rtlCol="0">
                <a:spAutoFit/>
              </a:bodyPr>
              <a:lstStyle/>
              <a:p>
                <a:pPr algn="ctr"/>
                <a:r>
                  <a:rPr lang="en-CA" b="1" dirty="0">
                    <a:solidFill>
                      <a:prstClr val="black"/>
                    </a:solidFill>
                  </a:rPr>
                  <a:t>US 21</a:t>
                </a:r>
              </a:p>
            </p:txBody>
          </p:sp>
        </p:gr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6413" y="1455294"/>
              <a:ext cx="1311213" cy="409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cxnSp>
        <p:nvCxnSpPr>
          <p:cNvPr id="48" name="Straight Connector 47"/>
          <p:cNvCxnSpPr>
            <a:stCxn id="20" idx="0"/>
            <a:endCxn id="2" idx="2"/>
          </p:cNvCxnSpPr>
          <p:nvPr/>
        </p:nvCxnSpPr>
        <p:spPr>
          <a:xfrm flipV="1">
            <a:off x="6132004" y="4221087"/>
            <a:ext cx="0" cy="720082"/>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3"/>
            <a:endCxn id="2" idx="1"/>
          </p:cNvCxnSpPr>
          <p:nvPr/>
        </p:nvCxnSpPr>
        <p:spPr>
          <a:xfrm>
            <a:off x="3969672" y="3645024"/>
            <a:ext cx="1334240" cy="1"/>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3"/>
          </p:cNvCxnSpPr>
          <p:nvPr/>
        </p:nvCxnSpPr>
        <p:spPr>
          <a:xfrm>
            <a:off x="3937632" y="2276872"/>
            <a:ext cx="1390121" cy="894875"/>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908571" y="2434180"/>
            <a:ext cx="1473411" cy="722176"/>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 idx="3"/>
            <a:endCxn id="38" idx="1"/>
          </p:cNvCxnSpPr>
          <p:nvPr/>
        </p:nvCxnSpPr>
        <p:spPr>
          <a:xfrm flipV="1">
            <a:off x="6960097" y="3642120"/>
            <a:ext cx="1430087" cy="2904"/>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3"/>
          </p:cNvCxnSpPr>
          <p:nvPr/>
        </p:nvCxnSpPr>
        <p:spPr>
          <a:xfrm flipV="1">
            <a:off x="3967575" y="4189732"/>
            <a:ext cx="1408346" cy="832737"/>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73" name="Group 1037"/>
          <p:cNvGrpSpPr/>
          <p:nvPr/>
        </p:nvGrpSpPr>
        <p:grpSpPr>
          <a:xfrm>
            <a:off x="1953448" y="4446405"/>
            <a:ext cx="2376263" cy="1152127"/>
            <a:chOff x="1001417" y="4509121"/>
            <a:chExt cx="2376263" cy="1152127"/>
          </a:xfrm>
        </p:grpSpPr>
        <p:grpSp>
          <p:nvGrpSpPr>
            <p:cNvPr id="69" name="Group 1038"/>
            <p:cNvGrpSpPr/>
            <p:nvPr/>
          </p:nvGrpSpPr>
          <p:grpSpPr>
            <a:xfrm>
              <a:off x="1001417" y="4509121"/>
              <a:ext cx="2376263" cy="1152127"/>
              <a:chOff x="3421968" y="2708921"/>
              <a:chExt cx="2376263" cy="1152127"/>
            </a:xfrm>
          </p:grpSpPr>
          <p:sp>
            <p:nvSpPr>
              <p:cNvPr id="71" name="Rounded Rectangle 1040"/>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72" name="TextBox 1041"/>
              <p:cNvSpPr txBox="1"/>
              <p:nvPr/>
            </p:nvSpPr>
            <p:spPr>
              <a:xfrm>
                <a:off x="3421968" y="3429000"/>
                <a:ext cx="2376263" cy="338554"/>
              </a:xfrm>
              <a:prstGeom prst="rect">
                <a:avLst/>
              </a:prstGeom>
              <a:noFill/>
            </p:spPr>
            <p:txBody>
              <a:bodyPr wrap="square" rtlCol="0">
                <a:spAutoFit/>
              </a:bodyPr>
              <a:lstStyle/>
              <a:p>
                <a:pPr algn="ctr"/>
                <a:r>
                  <a:rPr lang="en-CA" sz="1600" b="1" dirty="0">
                    <a:solidFill>
                      <a:prstClr val="black"/>
                    </a:solidFill>
                  </a:rPr>
                  <a:t>Embassy to Jordan</a:t>
                </a:r>
              </a:p>
            </p:txBody>
          </p:sp>
        </p:grpSp>
        <p:pic>
          <p:nvPicPr>
            <p:cNvPr id="1030" name="Picture 6"/>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3077" b="94615" l="0" r="100000">
                          <a14:foregroundMark x1="13793" y1="51538" x2="13793" y2="51538"/>
                          <a14:foregroundMark x1="26108" y1="39231" x2="26108" y2="39231"/>
                          <a14:foregroundMark x1="30049" y1="47692" x2="30049" y2="47692"/>
                          <a14:foregroundMark x1="38424" y1="57692" x2="38424" y2="57692"/>
                          <a14:foregroundMark x1="66010" y1="61538" x2="66010" y2="61538"/>
                          <a14:foregroundMark x1="65025" y1="26923" x2="65025" y2="26923"/>
                          <a14:foregroundMark x1="93596" y1="52308" x2="93596" y2="52308"/>
                          <a14:foregroundMark x1="91626" y1="56923" x2="91626" y2="56923"/>
                          <a14:foregroundMark x1="89655" y1="58462" x2="89655" y2="58462"/>
                          <a14:foregroundMark x1="88177" y1="63077" x2="88177" y2="63077"/>
                        </a14:backgroundRemoval>
                      </a14:imgEffect>
                    </a14:imgLayer>
                  </a14:imgProps>
                </a:ext>
                <a:ext uri="{28A0092B-C50C-407E-A947-70E740481C1C}">
                  <a14:useLocalDpi xmlns:a14="http://schemas.microsoft.com/office/drawing/2010/main" val="0"/>
                </a:ext>
              </a:extLst>
            </a:blip>
            <a:srcRect/>
            <a:stretch>
              <a:fillRect/>
            </a:stretch>
          </p:blipFill>
          <p:spPr bwMode="auto">
            <a:xfrm>
              <a:off x="1739273" y="4644567"/>
              <a:ext cx="912928" cy="584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cxnSp>
        <p:nvCxnSpPr>
          <p:cNvPr id="89" name="Straight Connector 88"/>
          <p:cNvCxnSpPr>
            <a:endCxn id="30" idx="1"/>
          </p:cNvCxnSpPr>
          <p:nvPr/>
        </p:nvCxnSpPr>
        <p:spPr>
          <a:xfrm>
            <a:off x="6888089" y="4158372"/>
            <a:ext cx="1498927" cy="928873"/>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2" name="Group 1047"/>
          <p:cNvGrpSpPr/>
          <p:nvPr/>
        </p:nvGrpSpPr>
        <p:grpSpPr>
          <a:xfrm>
            <a:off x="4349480" y="1339318"/>
            <a:ext cx="1664386" cy="1152127"/>
            <a:chOff x="3779912" y="2708921"/>
            <a:chExt cx="1664386" cy="1152127"/>
          </a:xfrm>
        </p:grpSpPr>
        <p:sp>
          <p:nvSpPr>
            <p:cNvPr id="55" name="Rounded Rectangle 1048"/>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56" name="TextBox 1049"/>
            <p:cNvSpPr txBox="1"/>
            <p:nvPr/>
          </p:nvSpPr>
          <p:spPr>
            <a:xfrm>
              <a:off x="3788115" y="2741727"/>
              <a:ext cx="1656183" cy="369332"/>
            </a:xfrm>
            <a:prstGeom prst="rect">
              <a:avLst/>
            </a:prstGeom>
            <a:noFill/>
          </p:spPr>
          <p:txBody>
            <a:bodyPr wrap="square" rtlCol="0">
              <a:spAutoFit/>
            </a:bodyPr>
            <a:lstStyle/>
            <a:p>
              <a:pPr algn="ctr"/>
              <a:r>
                <a:rPr lang="en-CA" b="1" dirty="0">
                  <a:solidFill>
                    <a:prstClr val="black"/>
                  </a:solidFill>
                </a:rPr>
                <a:t>JTF-I</a:t>
              </a:r>
            </a:p>
          </p:txBody>
        </p:sp>
      </p:grpSp>
      <p:cxnSp>
        <p:nvCxnSpPr>
          <p:cNvPr id="53" name="Straight Connector 52"/>
          <p:cNvCxnSpPr/>
          <p:nvPr/>
        </p:nvCxnSpPr>
        <p:spPr>
          <a:xfrm flipH="1" flipV="1">
            <a:off x="5185774" y="2488248"/>
            <a:ext cx="652501" cy="575893"/>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Group 1053"/>
          <p:cNvGrpSpPr/>
          <p:nvPr/>
        </p:nvGrpSpPr>
        <p:grpSpPr>
          <a:xfrm>
            <a:off x="6351430" y="1339318"/>
            <a:ext cx="1668423" cy="1152127"/>
            <a:chOff x="3767673" y="2708921"/>
            <a:chExt cx="1668423" cy="1152127"/>
          </a:xfrm>
        </p:grpSpPr>
        <p:sp>
          <p:nvSpPr>
            <p:cNvPr id="59" name="Rounded Rectangle 1054"/>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61" name="TextBox 1055"/>
            <p:cNvSpPr txBox="1"/>
            <p:nvPr/>
          </p:nvSpPr>
          <p:spPr>
            <a:xfrm>
              <a:off x="3767673" y="3426098"/>
              <a:ext cx="1656183" cy="369332"/>
            </a:xfrm>
            <a:prstGeom prst="rect">
              <a:avLst/>
            </a:prstGeom>
            <a:noFill/>
          </p:spPr>
          <p:txBody>
            <a:bodyPr wrap="square" rtlCol="0">
              <a:spAutoFit/>
            </a:bodyPr>
            <a:lstStyle/>
            <a:p>
              <a:pPr algn="ctr"/>
              <a:r>
                <a:rPr lang="en-CA" b="1" dirty="0">
                  <a:solidFill>
                    <a:prstClr val="black"/>
                  </a:solidFill>
                </a:rPr>
                <a:t>Op Calumet</a:t>
              </a:r>
            </a:p>
          </p:txBody>
        </p:sp>
      </p:grpSp>
      <p:cxnSp>
        <p:nvCxnSpPr>
          <p:cNvPr id="62" name="Straight Connector 1056"/>
          <p:cNvCxnSpPr/>
          <p:nvPr/>
        </p:nvCxnSpPr>
        <p:spPr>
          <a:xfrm flipV="1">
            <a:off x="6516187" y="2482866"/>
            <a:ext cx="647501" cy="581274"/>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7" name="Group 1060"/>
          <p:cNvGrpSpPr/>
          <p:nvPr/>
        </p:nvGrpSpPr>
        <p:grpSpPr>
          <a:xfrm>
            <a:off x="4517773" y="1372124"/>
            <a:ext cx="1310767" cy="1053409"/>
            <a:chOff x="3779911" y="2657026"/>
            <a:chExt cx="1656185" cy="1204022"/>
          </a:xfrm>
        </p:grpSpPr>
        <p:sp>
          <p:nvSpPr>
            <p:cNvPr id="68" name="Rounded Rectangle 1061"/>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70" name="TextBox 1062"/>
            <p:cNvSpPr txBox="1"/>
            <p:nvPr/>
          </p:nvSpPr>
          <p:spPr>
            <a:xfrm>
              <a:off x="3779911" y="2657026"/>
              <a:ext cx="1656182" cy="422138"/>
            </a:xfrm>
            <a:prstGeom prst="rect">
              <a:avLst/>
            </a:prstGeom>
            <a:noFill/>
          </p:spPr>
          <p:txBody>
            <a:bodyPr wrap="square" rtlCol="0">
              <a:spAutoFit/>
            </a:bodyPr>
            <a:lstStyle/>
            <a:p>
              <a:pPr algn="ctr"/>
              <a:r>
                <a:rPr lang="en-CA" b="1" dirty="0">
                  <a:solidFill>
                    <a:prstClr val="black"/>
                  </a:solidFill>
                </a:rPr>
                <a:t>JTF-I</a:t>
              </a:r>
            </a:p>
          </p:txBody>
        </p:sp>
      </p:grpSp>
      <p:pic>
        <p:nvPicPr>
          <p:cNvPr id="74" name="Picture 10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50471" y="1693813"/>
            <a:ext cx="442207" cy="442207"/>
          </a:xfrm>
          <a:prstGeom prst="rect">
            <a:avLst/>
          </a:prstGeom>
        </p:spPr>
      </p:pic>
      <p:pic>
        <p:nvPicPr>
          <p:cNvPr id="35" name="Picture 10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13749" y="1425658"/>
            <a:ext cx="699876" cy="699876"/>
          </a:xfrm>
          <a:prstGeom prst="rect">
            <a:avLst/>
          </a:prstGeom>
        </p:spPr>
      </p:pic>
      <p:grpSp>
        <p:nvGrpSpPr>
          <p:cNvPr id="64" name="Group 1057"/>
          <p:cNvGrpSpPr/>
          <p:nvPr/>
        </p:nvGrpSpPr>
        <p:grpSpPr>
          <a:xfrm>
            <a:off x="4972159" y="1933380"/>
            <a:ext cx="792856" cy="461665"/>
            <a:chOff x="3779912" y="2685949"/>
            <a:chExt cx="1691505" cy="1309007"/>
          </a:xfrm>
        </p:grpSpPr>
        <p:sp>
          <p:nvSpPr>
            <p:cNvPr id="65" name="Rounded Rectangle 1058"/>
            <p:cNvSpPr/>
            <p:nvPr/>
          </p:nvSpPr>
          <p:spPr>
            <a:xfrm>
              <a:off x="3779912" y="2708921"/>
              <a:ext cx="1656184" cy="1152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solidFill>
                  <a:prstClr val="black"/>
                </a:solidFill>
              </a:endParaRPr>
            </a:p>
          </p:txBody>
        </p:sp>
        <p:sp>
          <p:nvSpPr>
            <p:cNvPr id="66" name="TextBox 1059"/>
            <p:cNvSpPr txBox="1"/>
            <p:nvPr/>
          </p:nvSpPr>
          <p:spPr>
            <a:xfrm>
              <a:off x="3815235" y="2685949"/>
              <a:ext cx="1656182" cy="1309007"/>
            </a:xfrm>
            <a:prstGeom prst="rect">
              <a:avLst/>
            </a:prstGeom>
            <a:noFill/>
          </p:spPr>
          <p:txBody>
            <a:bodyPr wrap="square" rtlCol="0">
              <a:spAutoFit/>
            </a:bodyPr>
            <a:lstStyle/>
            <a:p>
              <a:pPr algn="ctr"/>
              <a:r>
                <a:rPr lang="en-CA" sz="1200" b="1" dirty="0">
                  <a:solidFill>
                    <a:prstClr val="black"/>
                  </a:solidFill>
                </a:rPr>
                <a:t>CTAT-J</a:t>
              </a:r>
            </a:p>
            <a:p>
              <a:pPr algn="ctr"/>
              <a:r>
                <a:rPr lang="en-CA" sz="1200" b="1" dirty="0">
                  <a:solidFill>
                    <a:prstClr val="black"/>
                  </a:solidFill>
                </a:rPr>
                <a:t>CTAT-L</a:t>
              </a:r>
            </a:p>
          </p:txBody>
        </p:sp>
      </p:grpSp>
    </p:spTree>
    <p:extLst>
      <p:ext uri="{BB962C8B-B14F-4D97-AF65-F5344CB8AC3E}">
        <p14:creationId xmlns:p14="http://schemas.microsoft.com/office/powerpoint/2010/main" val="303061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70ED74-DFD1-4FBD-9EB3-4619CAAA2AEB}" type="slidenum">
              <a:rPr lang="en-CA" smtClean="0">
                <a:solidFill>
                  <a:prstClr val="black">
                    <a:tint val="75000"/>
                  </a:prstClr>
                </a:solidFill>
              </a:rPr>
              <a:pPr/>
              <a:t>6</a:t>
            </a:fld>
            <a:endParaRPr lang="en-CA"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524001" y="1295504"/>
            <a:ext cx="9169479" cy="5157833"/>
          </a:xfrm>
          <a:prstGeom prst="rect">
            <a:avLst/>
          </a:prstGeom>
        </p:spPr>
      </p:pic>
      <p:sp>
        <p:nvSpPr>
          <p:cNvPr id="6" name="Rectangle 5"/>
          <p:cNvSpPr/>
          <p:nvPr/>
        </p:nvSpPr>
        <p:spPr>
          <a:xfrm>
            <a:off x="4223792" y="1052736"/>
            <a:ext cx="36724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 name="Title 1"/>
          <p:cNvSpPr txBox="1">
            <a:spLocks/>
          </p:cNvSpPr>
          <p:nvPr/>
        </p:nvSpPr>
        <p:spPr bwMode="auto">
          <a:xfrm>
            <a:off x="2213744" y="267494"/>
            <a:ext cx="79867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r-CA" altLang="en-US" sz="3600" b="1" kern="0" dirty="0">
                <a:solidFill>
                  <a:prstClr val="black"/>
                </a:solidFill>
                <a:cs typeface="Times New Roman" panose="02020603050405020304" pitchFamily="18" charset="0"/>
              </a:rPr>
              <a:t>Key </a:t>
            </a:r>
            <a:r>
              <a:rPr lang="fr-CA" altLang="en-US" sz="3600" b="1" kern="0" dirty="0" err="1">
                <a:solidFill>
                  <a:prstClr val="black"/>
                </a:solidFill>
                <a:cs typeface="Times New Roman" panose="02020603050405020304" pitchFamily="18" charset="0"/>
              </a:rPr>
              <a:t>Stakeholders</a:t>
            </a:r>
            <a:endParaRPr lang="en-CA" altLang="en-US" sz="3600" b="1" kern="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25350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 name="Straight Connector 306"/>
          <p:cNvCxnSpPr>
            <a:endCxn id="516" idx="3"/>
          </p:cNvCxnSpPr>
          <p:nvPr/>
        </p:nvCxnSpPr>
        <p:spPr>
          <a:xfrm>
            <a:off x="5243275" y="2743691"/>
            <a:ext cx="24805" cy="16901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237008" y="2648782"/>
            <a:ext cx="1805" cy="4665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Elbow Connector 308"/>
          <p:cNvCxnSpPr/>
          <p:nvPr/>
        </p:nvCxnSpPr>
        <p:spPr>
          <a:xfrm rot="5400000">
            <a:off x="7493917" y="3518080"/>
            <a:ext cx="1862315" cy="666768"/>
          </a:xfrm>
          <a:prstGeom prst="bentConnector3">
            <a:avLst>
              <a:gd name="adj1" fmla="val -902"/>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5722706" y="1077158"/>
            <a:ext cx="0" cy="4932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481" idx="0"/>
          </p:cNvCxnSpPr>
          <p:nvPr/>
        </p:nvCxnSpPr>
        <p:spPr>
          <a:xfrm flipV="1">
            <a:off x="3467846" y="1472909"/>
            <a:ext cx="1898953" cy="1887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Elbow Connector 311"/>
          <p:cNvCxnSpPr/>
          <p:nvPr/>
        </p:nvCxnSpPr>
        <p:spPr>
          <a:xfrm rot="16200000" flipH="1">
            <a:off x="8468982" y="4316788"/>
            <a:ext cx="3416121" cy="611659"/>
          </a:xfrm>
          <a:prstGeom prst="bentConnector4">
            <a:avLst>
              <a:gd name="adj1" fmla="val -397"/>
              <a:gd name="adj2" fmla="val 137374"/>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7207293" y="1613820"/>
            <a:ext cx="523466" cy="363"/>
          </a:xfrm>
          <a:prstGeom prst="line">
            <a:avLst/>
          </a:prstGeom>
          <a:noFill/>
          <a:ln w="22225" cap="flat" cmpd="sng" algn="ctr">
            <a:solidFill>
              <a:sysClr val="windowText" lastClr="000000">
                <a:shade val="95000"/>
                <a:satMod val="105000"/>
              </a:sysClr>
            </a:solidFill>
            <a:prstDash val="solid"/>
          </a:ln>
          <a:effectLst/>
        </p:spPr>
      </p:cxnSp>
      <p:cxnSp>
        <p:nvCxnSpPr>
          <p:cNvPr id="314" name="Straight Connector 313"/>
          <p:cNvCxnSpPr/>
          <p:nvPr/>
        </p:nvCxnSpPr>
        <p:spPr>
          <a:xfrm flipH="1">
            <a:off x="5745536" y="2208272"/>
            <a:ext cx="592" cy="4598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4165092" y="2194190"/>
            <a:ext cx="1805" cy="4665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062488" y="1796298"/>
            <a:ext cx="26368" cy="22671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7" name="Group 316"/>
          <p:cNvGrpSpPr/>
          <p:nvPr/>
        </p:nvGrpSpPr>
        <p:grpSpPr>
          <a:xfrm>
            <a:off x="2602568" y="2740785"/>
            <a:ext cx="1087800" cy="1582664"/>
            <a:chOff x="4301762" y="2270779"/>
            <a:chExt cx="1087800" cy="1602265"/>
          </a:xfrm>
        </p:grpSpPr>
        <p:grpSp>
          <p:nvGrpSpPr>
            <p:cNvPr id="318" name="Group 317"/>
            <p:cNvGrpSpPr/>
            <p:nvPr/>
          </p:nvGrpSpPr>
          <p:grpSpPr>
            <a:xfrm>
              <a:off x="4334598" y="3463656"/>
              <a:ext cx="1054964" cy="409388"/>
              <a:chOff x="2230817" y="3213374"/>
              <a:chExt cx="1875491" cy="727799"/>
            </a:xfrm>
          </p:grpSpPr>
          <p:grpSp>
            <p:nvGrpSpPr>
              <p:cNvPr id="330" name="Group 329"/>
              <p:cNvGrpSpPr/>
              <p:nvPr/>
            </p:nvGrpSpPr>
            <p:grpSpPr>
              <a:xfrm>
                <a:off x="2230817" y="3213374"/>
                <a:ext cx="1664212" cy="727799"/>
                <a:chOff x="6122892" y="1127587"/>
                <a:chExt cx="1981204" cy="727799"/>
              </a:xfrm>
            </p:grpSpPr>
            <p:sp>
              <p:nvSpPr>
                <p:cNvPr id="332" name="Round Same Side Corner Rectangle 331"/>
                <p:cNvSpPr/>
                <p:nvPr/>
              </p:nvSpPr>
              <p:spPr>
                <a:xfrm>
                  <a:off x="6122892" y="1376704"/>
                  <a:ext cx="1981200" cy="478682"/>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Any (vacant)</a:t>
                  </a:r>
                </a:p>
              </p:txBody>
            </p:sp>
            <p:sp>
              <p:nvSpPr>
                <p:cNvPr id="333" name="Round Same Side Corner Rectangle 332"/>
                <p:cNvSpPr/>
                <p:nvPr/>
              </p:nvSpPr>
              <p:spPr>
                <a:xfrm>
                  <a:off x="6122894" y="1127587"/>
                  <a:ext cx="1981202" cy="24911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Infrastructure PM</a:t>
                  </a:r>
                </a:p>
              </p:txBody>
            </p:sp>
          </p:grpSp>
          <p:pic>
            <p:nvPicPr>
              <p:cNvPr id="331" name="Picture 3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421" y="3398824"/>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19" name="Group 318"/>
            <p:cNvGrpSpPr/>
            <p:nvPr/>
          </p:nvGrpSpPr>
          <p:grpSpPr>
            <a:xfrm>
              <a:off x="4301762" y="2270779"/>
              <a:ext cx="1077449" cy="981148"/>
              <a:chOff x="4301762" y="2270779"/>
              <a:chExt cx="1077449" cy="981148"/>
            </a:xfrm>
          </p:grpSpPr>
          <p:grpSp>
            <p:nvGrpSpPr>
              <p:cNvPr id="320" name="Group 319"/>
              <p:cNvGrpSpPr/>
              <p:nvPr/>
            </p:nvGrpSpPr>
            <p:grpSpPr>
              <a:xfrm>
                <a:off x="4318238" y="2864669"/>
                <a:ext cx="1060973" cy="387258"/>
                <a:chOff x="2230817" y="3227099"/>
                <a:chExt cx="1886174" cy="688457"/>
              </a:xfrm>
            </p:grpSpPr>
            <p:grpSp>
              <p:nvGrpSpPr>
                <p:cNvPr id="326" name="Group 325"/>
                <p:cNvGrpSpPr/>
                <p:nvPr/>
              </p:nvGrpSpPr>
              <p:grpSpPr>
                <a:xfrm>
                  <a:off x="2230817" y="3227099"/>
                  <a:ext cx="1664212" cy="688457"/>
                  <a:chOff x="6122892" y="1141312"/>
                  <a:chExt cx="1981204" cy="688457"/>
                </a:xfrm>
              </p:grpSpPr>
              <p:sp>
                <p:nvSpPr>
                  <p:cNvPr id="328" name="Round Same Side Corner Rectangle 327"/>
                  <p:cNvSpPr/>
                  <p:nvPr/>
                </p:nvSpPr>
                <p:spPr>
                  <a:xfrm>
                    <a:off x="6122892" y="1416677"/>
                    <a:ext cx="1981200" cy="413092"/>
                  </a:xfrm>
                  <a:prstGeom prst="round2SameRect">
                    <a:avLst>
                      <a:gd name="adj1" fmla="val 0"/>
                      <a:gd name="adj2" fmla="val 35895"/>
                    </a:avLst>
                  </a:prstGeom>
                  <a:solidFill>
                    <a:schemeClr val="bg1"/>
                  </a:solidFill>
                  <a:ln w="28575" cap="flat" cmpd="sng" algn="ctr">
                    <a:solidFill>
                      <a:sysClr val="windowText" lastClr="000000"/>
                    </a:solidFill>
                    <a:prstDash val="sysDash"/>
                  </a:ln>
                  <a:effectLst/>
                </p:spPr>
                <p:txBody>
                  <a:bodyPr vert="horz" lIns="0" tIns="51435" rIns="0" rtlCol="0" anchor="ctr"/>
                  <a:lstStyle/>
                  <a:p>
                    <a:pPr algn="ctr" defTabSz="457200">
                      <a:defRPr/>
                    </a:pPr>
                    <a:r>
                      <a:rPr lang="en-US" sz="700" kern="0" dirty="0">
                        <a:solidFill>
                          <a:prstClr val="black"/>
                        </a:solidFill>
                      </a:rPr>
                      <a:t>Maj </a:t>
                    </a:r>
                    <a:r>
                      <a:rPr lang="en-US" sz="700" kern="0" dirty="0">
                        <a:solidFill>
                          <a:prstClr val="black"/>
                        </a:solidFill>
                      </a:rPr>
                      <a:t>Champion</a:t>
                    </a:r>
                  </a:p>
                </p:txBody>
              </p:sp>
              <p:sp>
                <p:nvSpPr>
                  <p:cNvPr id="329" name="Round Same Side Corner Rectangle 328"/>
                  <p:cNvSpPr/>
                  <p:nvPr/>
                </p:nvSpPr>
                <p:spPr>
                  <a:xfrm>
                    <a:off x="6122894" y="1141312"/>
                    <a:ext cx="1981202" cy="343366"/>
                  </a:xfrm>
                  <a:prstGeom prst="round2SameRect">
                    <a:avLst>
                      <a:gd name="adj1" fmla="val 40991"/>
                      <a:gd name="adj2" fmla="val 0"/>
                    </a:avLst>
                  </a:prstGeom>
                  <a:solidFill>
                    <a:srgbClr val="154B98"/>
                  </a:solidFill>
                  <a:ln w="28575" cap="flat" cmpd="sng" algn="ctr">
                    <a:solidFill>
                      <a:sysClr val="windowText" lastClr="000000"/>
                    </a:solidFill>
                    <a:prstDash val="sysDash"/>
                  </a:ln>
                  <a:effectLst/>
                </p:spPr>
                <p:txBody>
                  <a:bodyPr lIns="0" tIns="0" rIns="0" bIns="0" rtlCol="0" anchor="ctr"/>
                  <a:lstStyle/>
                  <a:p>
                    <a:pPr algn="ctr" defTabSz="457200">
                      <a:defRPr/>
                    </a:pPr>
                    <a:r>
                      <a:rPr lang="en-US" sz="700" b="1" kern="0" dirty="0">
                        <a:solidFill>
                          <a:prstClr val="white"/>
                        </a:solidFill>
                      </a:rPr>
                      <a:t>TAV – Dep CIS PM </a:t>
                    </a:r>
                    <a:r>
                      <a:rPr lang="en-US" sz="700" b="1" kern="0" dirty="0">
                        <a:solidFill>
                          <a:prstClr val="white"/>
                        </a:solidFill>
                      </a:rPr>
                      <a:t>/</a:t>
                    </a:r>
                  </a:p>
                  <a:p>
                    <a:pPr algn="ctr" defTabSz="457200">
                      <a:defRPr/>
                    </a:pPr>
                    <a:r>
                      <a:rPr lang="en-US" sz="700" b="1" kern="0" dirty="0">
                        <a:solidFill>
                          <a:prstClr val="white"/>
                        </a:solidFill>
                      </a:rPr>
                      <a:t>TF </a:t>
                    </a:r>
                    <a:r>
                      <a:rPr lang="en-US" sz="700" b="1" kern="0" dirty="0">
                        <a:solidFill>
                          <a:prstClr val="white"/>
                        </a:solidFill>
                      </a:rPr>
                      <a:t>J6 </a:t>
                    </a:r>
                  </a:p>
                </p:txBody>
              </p:sp>
            </p:grpSp>
            <p:pic>
              <p:nvPicPr>
                <p:cNvPr id="327" name="Picture 3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104" y="3373207"/>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21" name="Group 320"/>
              <p:cNvGrpSpPr/>
              <p:nvPr/>
            </p:nvGrpSpPr>
            <p:grpSpPr>
              <a:xfrm>
                <a:off x="4301762" y="2270779"/>
                <a:ext cx="1072009" cy="415106"/>
                <a:chOff x="6642644" y="5038843"/>
                <a:chExt cx="1905793" cy="737966"/>
              </a:xfrm>
            </p:grpSpPr>
            <p:grpSp>
              <p:nvGrpSpPr>
                <p:cNvPr id="322" name="Group 321"/>
                <p:cNvGrpSpPr/>
                <p:nvPr/>
              </p:nvGrpSpPr>
              <p:grpSpPr>
                <a:xfrm>
                  <a:off x="6642644" y="5038843"/>
                  <a:ext cx="1664208" cy="737966"/>
                  <a:chOff x="6122894" y="1111625"/>
                  <a:chExt cx="1981200" cy="737966"/>
                </a:xfrm>
              </p:grpSpPr>
              <p:sp>
                <p:nvSpPr>
                  <p:cNvPr id="324" name="Round Same Side Corner Rectangle 323"/>
                  <p:cNvSpPr/>
                  <p:nvPr/>
                </p:nvSpPr>
                <p:spPr>
                  <a:xfrm>
                    <a:off x="6122894" y="1111625"/>
                    <a:ext cx="1981200" cy="331694"/>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CIS PM / AP13 </a:t>
                    </a:r>
                  </a:p>
                </p:txBody>
              </p:sp>
              <p:sp>
                <p:nvSpPr>
                  <p:cNvPr id="325" name="Round Same Side Corner Rectangle 324"/>
                  <p:cNvSpPr/>
                  <p:nvPr/>
                </p:nvSpPr>
                <p:spPr>
                  <a:xfrm>
                    <a:off x="6122894" y="1443319"/>
                    <a:ext cx="1981200" cy="406272"/>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LCol</a:t>
                    </a:r>
                    <a:r>
                      <a:rPr lang="en-US" sz="700" kern="0" dirty="0">
                        <a:solidFill>
                          <a:prstClr val="black"/>
                        </a:solidFill>
                      </a:rPr>
                      <a:t> </a:t>
                    </a:r>
                    <a:r>
                      <a:rPr lang="en-US" sz="700" kern="0" dirty="0">
                        <a:solidFill>
                          <a:prstClr val="black"/>
                        </a:solidFill>
                      </a:rPr>
                      <a:t>Yu</a:t>
                    </a:r>
                  </a:p>
                </p:txBody>
              </p:sp>
            </p:grpSp>
            <p:pic>
              <p:nvPicPr>
                <p:cNvPr id="323" name="Picture 3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550" y="5309319"/>
                  <a:ext cx="448887" cy="282142"/>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grpSp>
      <p:sp>
        <p:nvSpPr>
          <p:cNvPr id="334" name="TextBox 333"/>
          <p:cNvSpPr txBox="1"/>
          <p:nvPr/>
        </p:nvSpPr>
        <p:spPr>
          <a:xfrm>
            <a:off x="7926376" y="1890717"/>
            <a:ext cx="3040724" cy="261610"/>
          </a:xfrm>
          <a:prstGeom prst="rect">
            <a:avLst/>
          </a:prstGeom>
          <a:noFill/>
        </p:spPr>
        <p:txBody>
          <a:bodyPr wrap="square" rtlCol="0">
            <a:spAutoFit/>
          </a:bodyPr>
          <a:lstStyle/>
          <a:p>
            <a:r>
              <a:rPr lang="fr-CA" sz="1100" b="1" u="sng" dirty="0">
                <a:solidFill>
                  <a:srgbClr val="002060"/>
                </a:solidFill>
              </a:rPr>
              <a:t>National Command and Support </a:t>
            </a:r>
            <a:r>
              <a:rPr lang="fr-CA" sz="1100" b="1" u="sng" dirty="0" err="1">
                <a:solidFill>
                  <a:srgbClr val="002060"/>
                </a:solidFill>
              </a:rPr>
              <a:t>Element</a:t>
            </a:r>
            <a:r>
              <a:rPr lang="fr-CA" sz="1100" b="1" u="sng" dirty="0">
                <a:solidFill>
                  <a:srgbClr val="002060"/>
                </a:solidFill>
              </a:rPr>
              <a:t> </a:t>
            </a:r>
            <a:r>
              <a:rPr lang="fr-CA" sz="1100" b="1" dirty="0">
                <a:solidFill>
                  <a:srgbClr val="002060"/>
                </a:solidFill>
              </a:rPr>
              <a:t>(NCSE)</a:t>
            </a:r>
            <a:endParaRPr lang="en-CA" sz="1100" b="1" dirty="0">
              <a:solidFill>
                <a:srgbClr val="002060"/>
              </a:solidFill>
            </a:endParaRPr>
          </a:p>
        </p:txBody>
      </p:sp>
      <p:cxnSp>
        <p:nvCxnSpPr>
          <p:cNvPr id="335" name="Straight Connector 334"/>
          <p:cNvCxnSpPr>
            <a:stCxn id="391" idx="1"/>
            <a:endCxn id="398" idx="1"/>
          </p:cNvCxnSpPr>
          <p:nvPr/>
        </p:nvCxnSpPr>
        <p:spPr>
          <a:xfrm flipH="1">
            <a:off x="8682776" y="3446205"/>
            <a:ext cx="4090" cy="6851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a:off x="9338838" y="3649947"/>
            <a:ext cx="53972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 name="Group 336"/>
          <p:cNvGrpSpPr/>
          <p:nvPr/>
        </p:nvGrpSpPr>
        <p:grpSpPr>
          <a:xfrm>
            <a:off x="7600094" y="1429366"/>
            <a:ext cx="1061301" cy="384849"/>
            <a:chOff x="5317262" y="2099731"/>
            <a:chExt cx="1061301" cy="373156"/>
          </a:xfrm>
        </p:grpSpPr>
        <p:grpSp>
          <p:nvGrpSpPr>
            <p:cNvPr id="338" name="Group 337"/>
            <p:cNvGrpSpPr/>
            <p:nvPr/>
          </p:nvGrpSpPr>
          <p:grpSpPr>
            <a:xfrm>
              <a:off x="5317262" y="2099731"/>
              <a:ext cx="936117" cy="373156"/>
              <a:chOff x="6122894" y="1111625"/>
              <a:chExt cx="1981200" cy="663388"/>
            </a:xfrm>
          </p:grpSpPr>
          <p:sp>
            <p:nvSpPr>
              <p:cNvPr id="340" name="Round Same Side Corner Rectangle 339"/>
              <p:cNvSpPr/>
              <p:nvPr/>
            </p:nvSpPr>
            <p:spPr>
              <a:xfrm>
                <a:off x="6122894" y="1111625"/>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Cultural Advisor</a:t>
                </a:r>
              </a:p>
            </p:txBody>
          </p:sp>
          <p:sp>
            <p:nvSpPr>
              <p:cNvPr id="341" name="Round Same Side Corner Rectangle 340"/>
              <p:cNvSpPr/>
              <p:nvPr/>
            </p:nvSpPr>
            <p:spPr>
              <a:xfrm>
                <a:off x="6122894" y="1443319"/>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Sam </a:t>
                </a:r>
                <a:r>
                  <a:rPr lang="en-US" sz="700" kern="0" dirty="0" err="1">
                    <a:solidFill>
                      <a:prstClr val="black"/>
                    </a:solidFill>
                  </a:rPr>
                  <a:t>Wazwaz</a:t>
                </a:r>
                <a:endParaRPr lang="en-US" sz="700" kern="0" dirty="0">
                  <a:solidFill>
                    <a:prstClr val="black"/>
                  </a:solidFill>
                </a:endParaRPr>
              </a:p>
            </p:txBody>
          </p:sp>
        </p:grpSp>
        <p:pic>
          <p:nvPicPr>
            <p:cNvPr id="339" name="Picture 3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064" y="2208213"/>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42" name="Group 341"/>
          <p:cNvGrpSpPr/>
          <p:nvPr/>
        </p:nvGrpSpPr>
        <p:grpSpPr>
          <a:xfrm>
            <a:off x="4834563" y="641415"/>
            <a:ext cx="1178461" cy="478741"/>
            <a:chOff x="3733446" y="2030500"/>
            <a:chExt cx="1178461" cy="478741"/>
          </a:xfrm>
        </p:grpSpPr>
        <p:grpSp>
          <p:nvGrpSpPr>
            <p:cNvPr id="343" name="Group 342"/>
            <p:cNvGrpSpPr/>
            <p:nvPr/>
          </p:nvGrpSpPr>
          <p:grpSpPr>
            <a:xfrm>
              <a:off x="3733446" y="2030500"/>
              <a:ext cx="1033179" cy="478741"/>
              <a:chOff x="6122894" y="988548"/>
              <a:chExt cx="1981200" cy="851094"/>
            </a:xfrm>
          </p:grpSpPr>
          <p:sp>
            <p:nvSpPr>
              <p:cNvPr id="345" name="Round Same Side Corner Rectangle 344"/>
              <p:cNvSpPr/>
              <p:nvPr/>
            </p:nvSpPr>
            <p:spPr>
              <a:xfrm>
                <a:off x="6122894" y="1443317"/>
                <a:ext cx="1981200" cy="396325"/>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BGen Boucher</a:t>
                </a:r>
              </a:p>
            </p:txBody>
          </p:sp>
          <p:sp>
            <p:nvSpPr>
              <p:cNvPr id="346" name="Round Same Side Corner Rectangle 345"/>
              <p:cNvSpPr/>
              <p:nvPr/>
            </p:nvSpPr>
            <p:spPr>
              <a:xfrm>
                <a:off x="6122894" y="988548"/>
                <a:ext cx="1981200" cy="454771"/>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err="1">
                    <a:solidFill>
                      <a:prstClr val="white"/>
                    </a:solidFill>
                  </a:rPr>
                  <a:t>Comd</a:t>
                </a:r>
                <a:r>
                  <a:rPr lang="en-US" sz="700" b="1" kern="0" dirty="0">
                    <a:solidFill>
                      <a:prstClr val="white"/>
                    </a:solidFill>
                  </a:rPr>
                  <a:t> TFJ</a:t>
                </a:r>
                <a:r>
                  <a:rPr lang="en-US" sz="700" kern="0" dirty="0">
                    <a:solidFill>
                      <a:prstClr val="white"/>
                    </a:solidFill>
                  </a:rPr>
                  <a:t> and </a:t>
                </a:r>
              </a:p>
              <a:p>
                <a:pPr algn="ctr" defTabSz="457200">
                  <a:defRPr/>
                </a:pPr>
                <a:r>
                  <a:rPr lang="en-US" sz="700" b="1" kern="0" dirty="0">
                    <a:solidFill>
                      <a:prstClr val="white"/>
                    </a:solidFill>
                  </a:rPr>
                  <a:t>USSC </a:t>
                </a:r>
                <a:r>
                  <a:rPr lang="en-US" sz="700" b="1" kern="0" dirty="0" err="1">
                    <a:solidFill>
                      <a:prstClr val="white"/>
                    </a:solidFill>
                  </a:rPr>
                  <a:t>DCoord</a:t>
                </a:r>
                <a:r>
                  <a:rPr lang="en-US" sz="700" b="1" kern="0" dirty="0">
                    <a:solidFill>
                      <a:prstClr val="white"/>
                    </a:solidFill>
                  </a:rPr>
                  <a:t> PP&amp;S</a:t>
                </a:r>
              </a:p>
            </p:txBody>
          </p:sp>
        </p:grpSp>
        <p:pic>
          <p:nvPicPr>
            <p:cNvPr id="344" name="Picture 3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408" y="2200918"/>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47" name="Group 346"/>
          <p:cNvGrpSpPr/>
          <p:nvPr/>
        </p:nvGrpSpPr>
        <p:grpSpPr>
          <a:xfrm>
            <a:off x="9338839" y="2896834"/>
            <a:ext cx="1210234" cy="2906450"/>
            <a:chOff x="206767" y="1823709"/>
            <a:chExt cx="1210234" cy="2906450"/>
          </a:xfrm>
        </p:grpSpPr>
        <p:grpSp>
          <p:nvGrpSpPr>
            <p:cNvPr id="348" name="Group 347"/>
            <p:cNvGrpSpPr/>
            <p:nvPr/>
          </p:nvGrpSpPr>
          <p:grpSpPr>
            <a:xfrm>
              <a:off x="294802" y="3710146"/>
              <a:ext cx="1122199" cy="1020013"/>
              <a:chOff x="1655706" y="5037036"/>
              <a:chExt cx="1995020" cy="1813356"/>
            </a:xfrm>
          </p:grpSpPr>
          <p:sp>
            <p:nvSpPr>
              <p:cNvPr id="366" name="Round Same Side Corner Rectangle 365"/>
              <p:cNvSpPr/>
              <p:nvPr/>
            </p:nvSpPr>
            <p:spPr>
              <a:xfrm>
                <a:off x="1655706" y="5037036"/>
                <a:ext cx="1664208"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Drivers</a:t>
                </a:r>
              </a:p>
            </p:txBody>
          </p:sp>
          <p:sp>
            <p:nvSpPr>
              <p:cNvPr id="367" name="Round Same Side Corner Rectangle 366"/>
              <p:cNvSpPr/>
              <p:nvPr/>
            </p:nvSpPr>
            <p:spPr>
              <a:xfrm>
                <a:off x="1655706" y="5340288"/>
                <a:ext cx="1664208" cy="408384"/>
              </a:xfrm>
              <a:prstGeom prst="round2SameRect">
                <a:avLst>
                  <a:gd name="adj1" fmla="val 0"/>
                  <a:gd name="adj2" fmla="val 0"/>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Mathew </a:t>
                </a:r>
                <a:r>
                  <a:rPr lang="en-US" sz="700" kern="0" dirty="0">
                    <a:solidFill>
                      <a:prstClr val="black"/>
                    </a:solidFill>
                  </a:rPr>
                  <a:t>Murad</a:t>
                </a:r>
              </a:p>
            </p:txBody>
          </p:sp>
          <p:sp>
            <p:nvSpPr>
              <p:cNvPr id="368" name="Round Same Side Corner Rectangle 367"/>
              <p:cNvSpPr/>
              <p:nvPr/>
            </p:nvSpPr>
            <p:spPr>
              <a:xfrm>
                <a:off x="1655706" y="5755449"/>
                <a:ext cx="1664208" cy="382859"/>
              </a:xfrm>
              <a:prstGeom prst="round2SameRect">
                <a:avLst>
                  <a:gd name="adj1" fmla="val 0"/>
                  <a:gd name="adj2" fmla="val 0"/>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Ramzi</a:t>
                </a:r>
                <a:r>
                  <a:rPr lang="en-US" sz="700" kern="0" dirty="0">
                    <a:solidFill>
                      <a:prstClr val="black"/>
                    </a:solidFill>
                  </a:rPr>
                  <a:t> </a:t>
                </a:r>
                <a:r>
                  <a:rPr lang="en-US" sz="700" kern="0" dirty="0" err="1">
                    <a:solidFill>
                      <a:prstClr val="black"/>
                    </a:solidFill>
                  </a:rPr>
                  <a:t>Khayyo</a:t>
                </a:r>
                <a:endParaRPr lang="en-US" sz="700" kern="0" dirty="0">
                  <a:solidFill>
                    <a:prstClr val="black"/>
                  </a:solidFill>
                </a:endParaRPr>
              </a:p>
            </p:txBody>
          </p:sp>
          <p:sp>
            <p:nvSpPr>
              <p:cNvPr id="369" name="Round Same Side Corner Rectangle 368"/>
              <p:cNvSpPr/>
              <p:nvPr/>
            </p:nvSpPr>
            <p:spPr>
              <a:xfrm>
                <a:off x="1655706" y="6144500"/>
                <a:ext cx="1664208" cy="356749"/>
              </a:xfrm>
              <a:prstGeom prst="round2SameRect">
                <a:avLst>
                  <a:gd name="adj1" fmla="val 0"/>
                  <a:gd name="adj2" fmla="val 0"/>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Shukri</a:t>
                </a:r>
                <a:r>
                  <a:rPr lang="en-US" sz="700" kern="0" dirty="0">
                    <a:solidFill>
                      <a:prstClr val="black"/>
                    </a:solidFill>
                  </a:rPr>
                  <a:t> </a:t>
                </a:r>
                <a:r>
                  <a:rPr lang="en-US" sz="700" kern="0" dirty="0" err="1">
                    <a:solidFill>
                      <a:prstClr val="black"/>
                    </a:solidFill>
                  </a:rPr>
                  <a:t>Ghanem</a:t>
                </a:r>
                <a:endParaRPr lang="en-US" sz="700" kern="0" dirty="0">
                  <a:solidFill>
                    <a:prstClr val="black"/>
                  </a:solidFill>
                </a:endParaRPr>
              </a:p>
            </p:txBody>
          </p:sp>
          <p:sp>
            <p:nvSpPr>
              <p:cNvPr id="370" name="Round Same Side Corner Rectangle 369"/>
              <p:cNvSpPr/>
              <p:nvPr/>
            </p:nvSpPr>
            <p:spPr>
              <a:xfrm>
                <a:off x="1655706" y="6518698"/>
                <a:ext cx="1664208" cy="33169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Fadi</a:t>
                </a:r>
                <a:r>
                  <a:rPr lang="en-US" sz="700" kern="0" dirty="0">
                    <a:solidFill>
                      <a:prstClr val="black"/>
                    </a:solidFill>
                  </a:rPr>
                  <a:t> </a:t>
                </a:r>
                <a:r>
                  <a:rPr lang="en-US" sz="700" kern="0" dirty="0">
                    <a:solidFill>
                      <a:prstClr val="black"/>
                    </a:solidFill>
                  </a:rPr>
                  <a:t>Saeed</a:t>
                </a:r>
              </a:p>
            </p:txBody>
          </p:sp>
          <p:pic>
            <p:nvPicPr>
              <p:cNvPr id="371" name="Picture 3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419" y="5378606"/>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pic>
            <p:nvPicPr>
              <p:cNvPr id="372" name="Picture 3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7565" y="5777100"/>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pic>
            <p:nvPicPr>
              <p:cNvPr id="373" name="Picture 3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419" y="6149024"/>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pic>
            <p:nvPicPr>
              <p:cNvPr id="374" name="Picture 3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839" y="6531628"/>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cxnSp>
          <p:nvCxnSpPr>
            <p:cNvPr id="349" name="Elbow Connector 348"/>
            <p:cNvCxnSpPr/>
            <p:nvPr/>
          </p:nvCxnSpPr>
          <p:spPr>
            <a:xfrm rot="5400000">
              <a:off x="160411" y="2402210"/>
              <a:ext cx="1158884" cy="1881"/>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259283" y="1982308"/>
              <a:ext cx="1067726" cy="396779"/>
              <a:chOff x="3078098" y="1097970"/>
              <a:chExt cx="1898179" cy="705386"/>
            </a:xfrm>
          </p:grpSpPr>
          <p:grpSp>
            <p:nvGrpSpPr>
              <p:cNvPr id="362" name="Group 361"/>
              <p:cNvGrpSpPr/>
              <p:nvPr/>
            </p:nvGrpSpPr>
            <p:grpSpPr>
              <a:xfrm>
                <a:off x="3078098" y="1097970"/>
                <a:ext cx="1664208" cy="705386"/>
                <a:chOff x="6124562" y="859125"/>
                <a:chExt cx="1981200" cy="705386"/>
              </a:xfrm>
            </p:grpSpPr>
            <p:sp>
              <p:nvSpPr>
                <p:cNvPr id="364" name="Round Same Side Corner Rectangle 363"/>
                <p:cNvSpPr/>
                <p:nvPr/>
              </p:nvSpPr>
              <p:spPr>
                <a:xfrm>
                  <a:off x="6124562" y="859125"/>
                  <a:ext cx="1981200" cy="327899"/>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Ops / Signals NCO</a:t>
                  </a:r>
                </a:p>
              </p:txBody>
            </p:sp>
            <p:sp>
              <p:nvSpPr>
                <p:cNvPr id="365" name="Round Same Side Corner Rectangle 364"/>
                <p:cNvSpPr/>
                <p:nvPr/>
              </p:nvSpPr>
              <p:spPr>
                <a:xfrm>
                  <a:off x="6124562" y="1187026"/>
                  <a:ext cx="1981200" cy="377485"/>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Sgt</a:t>
                  </a:r>
                  <a:r>
                    <a:rPr lang="en-US" sz="700" kern="0" dirty="0">
                      <a:solidFill>
                        <a:prstClr val="black"/>
                      </a:solidFill>
                    </a:rPr>
                    <a:t> </a:t>
                  </a:r>
                  <a:r>
                    <a:rPr lang="en-US" sz="700" kern="0" dirty="0">
                      <a:solidFill>
                        <a:prstClr val="black"/>
                      </a:solidFill>
                    </a:rPr>
                    <a:t>Le </a:t>
                  </a:r>
                  <a:r>
                    <a:rPr lang="en-US" sz="700" kern="0" dirty="0" err="1">
                      <a:solidFill>
                        <a:prstClr val="black"/>
                      </a:solidFill>
                    </a:rPr>
                    <a:t>Brun</a:t>
                  </a:r>
                  <a:endParaRPr lang="en-US" sz="700" kern="0" dirty="0">
                    <a:solidFill>
                      <a:prstClr val="black"/>
                    </a:solidFill>
                  </a:endParaRPr>
                </a:p>
              </p:txBody>
            </p:sp>
          </p:grpSp>
          <p:pic>
            <p:nvPicPr>
              <p:cNvPr id="363" name="Picture 3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390" y="1379969"/>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cxnSp>
          <p:nvCxnSpPr>
            <p:cNvPr id="351" name="Straight Connector 350"/>
            <p:cNvCxnSpPr>
              <a:stCxn id="359" idx="1"/>
              <a:endCxn id="366" idx="3"/>
            </p:cNvCxnSpPr>
            <p:nvPr/>
          </p:nvCxnSpPr>
          <p:spPr>
            <a:xfrm flipH="1">
              <a:off x="762861" y="3612906"/>
              <a:ext cx="1027" cy="9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2" name="Group 351"/>
            <p:cNvGrpSpPr/>
            <p:nvPr/>
          </p:nvGrpSpPr>
          <p:grpSpPr>
            <a:xfrm>
              <a:off x="286747" y="3224893"/>
              <a:ext cx="1070623" cy="388013"/>
              <a:chOff x="1740369" y="4468947"/>
              <a:chExt cx="1070623" cy="388013"/>
            </a:xfrm>
          </p:grpSpPr>
          <p:sp>
            <p:nvSpPr>
              <p:cNvPr id="359" name="Round Same Side Corner Rectangle 358"/>
              <p:cNvSpPr/>
              <p:nvPr/>
            </p:nvSpPr>
            <p:spPr>
              <a:xfrm>
                <a:off x="1741946" y="4630984"/>
                <a:ext cx="951127" cy="225976"/>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Gabi </a:t>
                </a:r>
                <a:r>
                  <a:rPr lang="en-US" sz="700" kern="0" dirty="0" err="1">
                    <a:solidFill>
                      <a:prstClr val="black"/>
                    </a:solidFill>
                  </a:rPr>
                  <a:t>Zambil</a:t>
                </a:r>
                <a:endParaRPr lang="en-US" sz="700" kern="0" dirty="0">
                  <a:solidFill>
                    <a:prstClr val="black"/>
                  </a:solidFill>
                </a:endParaRPr>
              </a:p>
            </p:txBody>
          </p:sp>
          <p:sp>
            <p:nvSpPr>
              <p:cNvPr id="360" name="Round Same Side Corner Rectangle 359"/>
              <p:cNvSpPr/>
              <p:nvPr/>
            </p:nvSpPr>
            <p:spPr>
              <a:xfrm>
                <a:off x="1740369" y="4468947"/>
                <a:ext cx="936117" cy="171915"/>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Transport </a:t>
                </a:r>
                <a:r>
                  <a:rPr lang="en-US" sz="700" b="1" kern="0" dirty="0" err="1">
                    <a:solidFill>
                      <a:prstClr val="white"/>
                    </a:solidFill>
                  </a:rPr>
                  <a:t>Coord</a:t>
                </a:r>
                <a:endParaRPr lang="en-US" sz="700" b="1" kern="0" dirty="0">
                  <a:solidFill>
                    <a:prstClr val="white"/>
                  </a:solidFill>
                </a:endParaRPr>
              </a:p>
            </p:txBody>
          </p:sp>
          <p:pic>
            <p:nvPicPr>
              <p:cNvPr id="361" name="Picture 3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493" y="4589501"/>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cxnSp>
          <p:nvCxnSpPr>
            <p:cNvPr id="353" name="Elbow Connector 352"/>
            <p:cNvCxnSpPr/>
            <p:nvPr/>
          </p:nvCxnSpPr>
          <p:spPr>
            <a:xfrm rot="16200000" flipV="1">
              <a:off x="162070" y="2623278"/>
              <a:ext cx="637434" cy="548039"/>
            </a:xfrm>
            <a:prstGeom prst="bentConnector3">
              <a:avLst>
                <a:gd name="adj1" fmla="val 1100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262614" y="2669549"/>
              <a:ext cx="1067726" cy="382052"/>
              <a:chOff x="3076697" y="1350470"/>
              <a:chExt cx="1898179" cy="679203"/>
            </a:xfrm>
          </p:grpSpPr>
          <p:grpSp>
            <p:nvGrpSpPr>
              <p:cNvPr id="355" name="Group 354"/>
              <p:cNvGrpSpPr/>
              <p:nvPr/>
            </p:nvGrpSpPr>
            <p:grpSpPr>
              <a:xfrm>
                <a:off x="3076697" y="1350470"/>
                <a:ext cx="1664208" cy="679203"/>
                <a:chOff x="6122894" y="1111625"/>
                <a:chExt cx="1981200" cy="679203"/>
              </a:xfrm>
            </p:grpSpPr>
            <p:sp>
              <p:nvSpPr>
                <p:cNvPr id="357" name="Round Same Side Corner Rectangle 356"/>
                <p:cNvSpPr/>
                <p:nvPr/>
              </p:nvSpPr>
              <p:spPr>
                <a:xfrm>
                  <a:off x="6122894" y="1111625"/>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CIS Tech</a:t>
                  </a:r>
                </a:p>
              </p:txBody>
            </p:sp>
            <p:sp>
              <p:nvSpPr>
                <p:cNvPr id="358" name="Round Same Side Corner Rectangle 357"/>
                <p:cNvSpPr/>
                <p:nvPr/>
              </p:nvSpPr>
              <p:spPr>
                <a:xfrm>
                  <a:off x="6122894" y="1439758"/>
                  <a:ext cx="1981200" cy="351070"/>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MCpl</a:t>
                  </a:r>
                  <a:r>
                    <a:rPr lang="en-US" sz="700" kern="0" dirty="0">
                      <a:solidFill>
                        <a:prstClr val="black"/>
                      </a:solidFill>
                    </a:rPr>
                    <a:t> </a:t>
                  </a:r>
                  <a:r>
                    <a:rPr lang="en-US" sz="700" kern="0" dirty="0">
                      <a:solidFill>
                        <a:prstClr val="black"/>
                      </a:solidFill>
                    </a:rPr>
                    <a:t>Sutherland</a:t>
                  </a:r>
                </a:p>
              </p:txBody>
            </p:sp>
          </p:grpSp>
          <p:pic>
            <p:nvPicPr>
              <p:cNvPr id="356" name="Picture 3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989" y="1552913"/>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sp>
        <p:nvSpPr>
          <p:cNvPr id="375" name="Title 1"/>
          <p:cNvSpPr>
            <a:spLocks noGrp="1"/>
          </p:cNvSpPr>
          <p:nvPr>
            <p:ph type="title" idx="4294967295"/>
          </p:nvPr>
        </p:nvSpPr>
        <p:spPr>
          <a:xfrm>
            <a:off x="-609600" y="188369"/>
            <a:ext cx="12192000" cy="485775"/>
          </a:xfrm>
        </p:spPr>
        <p:txBody>
          <a:bodyPr>
            <a:noAutofit/>
          </a:bodyPr>
          <a:lstStyle/>
          <a:p>
            <a:pPr algn="ctr"/>
            <a:r>
              <a:rPr lang="en-CA" sz="2200" b="1" i="1" kern="0" dirty="0" smtClean="0"/>
              <a:t>TFJ Op PROTEUS R21 </a:t>
            </a:r>
            <a:r>
              <a:rPr lang="fr-CA" sz="2200" b="1" i="1" dirty="0" err="1" smtClean="0"/>
              <a:t>Org</a:t>
            </a:r>
            <a:r>
              <a:rPr lang="fr-CA" sz="2200" b="1" i="1" dirty="0" smtClean="0"/>
              <a:t> Chart</a:t>
            </a:r>
            <a:endParaRPr lang="en-CA" sz="2200" b="1" i="1" kern="0" dirty="0"/>
          </a:p>
        </p:txBody>
      </p:sp>
      <p:cxnSp>
        <p:nvCxnSpPr>
          <p:cNvPr id="376" name="Straight Connector 375"/>
          <p:cNvCxnSpPr/>
          <p:nvPr/>
        </p:nvCxnSpPr>
        <p:spPr>
          <a:xfrm>
            <a:off x="8693987" y="2896832"/>
            <a:ext cx="116490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endCxn id="397" idx="3"/>
          </p:cNvCxnSpPr>
          <p:nvPr/>
        </p:nvCxnSpPr>
        <p:spPr>
          <a:xfrm flipH="1">
            <a:off x="8682776" y="2884882"/>
            <a:ext cx="4091" cy="8733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9303297" y="2201966"/>
            <a:ext cx="0" cy="70293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a:off x="8154748" y="3043863"/>
            <a:ext cx="1106518" cy="1632963"/>
            <a:chOff x="1561839" y="2121089"/>
            <a:chExt cx="1106518" cy="1632963"/>
          </a:xfrm>
        </p:grpSpPr>
        <p:grpSp>
          <p:nvGrpSpPr>
            <p:cNvPr id="380" name="Group 379"/>
            <p:cNvGrpSpPr/>
            <p:nvPr/>
          </p:nvGrpSpPr>
          <p:grpSpPr>
            <a:xfrm>
              <a:off x="1621807" y="2835452"/>
              <a:ext cx="1037244" cy="373156"/>
              <a:chOff x="272654" y="3398974"/>
              <a:chExt cx="1037244" cy="373156"/>
            </a:xfrm>
          </p:grpSpPr>
          <p:grpSp>
            <p:nvGrpSpPr>
              <p:cNvPr id="395" name="Group 394"/>
              <p:cNvGrpSpPr/>
              <p:nvPr/>
            </p:nvGrpSpPr>
            <p:grpSpPr>
              <a:xfrm>
                <a:off x="272654" y="3398974"/>
                <a:ext cx="936118" cy="373156"/>
                <a:chOff x="6482767" y="1386138"/>
                <a:chExt cx="1621326" cy="663388"/>
              </a:xfrm>
            </p:grpSpPr>
            <p:sp>
              <p:nvSpPr>
                <p:cNvPr id="397" name="Round Same Side Corner Rectangle 396"/>
                <p:cNvSpPr/>
                <p:nvPr/>
              </p:nvSpPr>
              <p:spPr>
                <a:xfrm>
                  <a:off x="6482767" y="1386138"/>
                  <a:ext cx="1621324"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err="1">
                      <a:solidFill>
                        <a:prstClr val="white"/>
                      </a:solidFill>
                    </a:rPr>
                    <a:t>Sr</a:t>
                  </a:r>
                  <a:r>
                    <a:rPr lang="en-US" sz="700" b="1" kern="0" dirty="0">
                      <a:solidFill>
                        <a:prstClr val="white"/>
                      </a:solidFill>
                    </a:rPr>
                    <a:t> FSA</a:t>
                  </a:r>
                </a:p>
              </p:txBody>
            </p:sp>
            <p:sp>
              <p:nvSpPr>
                <p:cNvPr id="398" name="Round Same Side Corner Rectangle 397"/>
                <p:cNvSpPr/>
                <p:nvPr/>
              </p:nvSpPr>
              <p:spPr>
                <a:xfrm>
                  <a:off x="6482769" y="1683834"/>
                  <a:ext cx="1621324" cy="365692"/>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Sgt</a:t>
                  </a:r>
                  <a:r>
                    <a:rPr lang="en-US" sz="700" kern="0" dirty="0">
                      <a:solidFill>
                        <a:prstClr val="black"/>
                      </a:solidFill>
                    </a:rPr>
                    <a:t> </a:t>
                  </a:r>
                  <a:r>
                    <a:rPr lang="en-US" sz="700" kern="0" dirty="0">
                      <a:solidFill>
                        <a:prstClr val="black"/>
                      </a:solidFill>
                    </a:rPr>
                    <a:t>Frampton</a:t>
                  </a:r>
                </a:p>
              </p:txBody>
            </p:sp>
          </p:grpSp>
          <p:pic>
            <p:nvPicPr>
              <p:cNvPr id="396" name="Picture 3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99" y="3490197"/>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81" name="Group 380"/>
            <p:cNvGrpSpPr/>
            <p:nvPr/>
          </p:nvGrpSpPr>
          <p:grpSpPr>
            <a:xfrm>
              <a:off x="1561839" y="2477011"/>
              <a:ext cx="539974" cy="892805"/>
              <a:chOff x="1561839" y="2477011"/>
              <a:chExt cx="539974" cy="892805"/>
            </a:xfrm>
          </p:grpSpPr>
          <p:cxnSp>
            <p:nvCxnSpPr>
              <p:cNvPr id="392" name="Elbow Connector 391"/>
              <p:cNvCxnSpPr/>
              <p:nvPr/>
            </p:nvCxnSpPr>
            <p:spPr>
              <a:xfrm rot="5400000">
                <a:off x="1429912" y="2610310"/>
                <a:ext cx="787042" cy="520444"/>
              </a:xfrm>
              <a:prstGeom prst="bentConnector3">
                <a:avLst>
                  <a:gd name="adj1" fmla="val 3116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561839" y="3277016"/>
                <a:ext cx="531095" cy="323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2101813" y="3272608"/>
                <a:ext cx="0" cy="972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1628141" y="2121089"/>
              <a:ext cx="1036473" cy="402342"/>
              <a:chOff x="277140" y="2767123"/>
              <a:chExt cx="1036473" cy="402342"/>
            </a:xfrm>
          </p:grpSpPr>
          <p:grpSp>
            <p:nvGrpSpPr>
              <p:cNvPr id="388" name="Group 387"/>
              <p:cNvGrpSpPr/>
              <p:nvPr/>
            </p:nvGrpSpPr>
            <p:grpSpPr>
              <a:xfrm>
                <a:off x="277140" y="2767123"/>
                <a:ext cx="931631" cy="402342"/>
                <a:chOff x="6467358" y="1094853"/>
                <a:chExt cx="1636736" cy="715274"/>
              </a:xfrm>
            </p:grpSpPr>
            <p:sp>
              <p:nvSpPr>
                <p:cNvPr id="390" name="Round Same Side Corner Rectangle 389"/>
                <p:cNvSpPr/>
                <p:nvPr/>
              </p:nvSpPr>
              <p:spPr>
                <a:xfrm>
                  <a:off x="6467358" y="1094853"/>
                  <a:ext cx="1636736" cy="348466"/>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25718" rtlCol="0" anchor="ctr"/>
                <a:lstStyle/>
                <a:p>
                  <a:pPr algn="ctr" defTabSz="457200">
                    <a:defRPr/>
                  </a:pPr>
                  <a:r>
                    <a:rPr lang="en-US" sz="700" b="1" kern="0" dirty="0">
                      <a:solidFill>
                        <a:prstClr val="white"/>
                      </a:solidFill>
                    </a:rPr>
                    <a:t>Log O </a:t>
                  </a:r>
                  <a:r>
                    <a:rPr lang="en-US" sz="700" kern="0" dirty="0">
                      <a:solidFill>
                        <a:prstClr val="white"/>
                      </a:solidFill>
                    </a:rPr>
                    <a:t>(TF J1/4/8)</a:t>
                  </a:r>
                </a:p>
              </p:txBody>
            </p:sp>
            <p:sp>
              <p:nvSpPr>
                <p:cNvPr id="391" name="Round Same Side Corner Rectangle 390"/>
                <p:cNvSpPr/>
                <p:nvPr/>
              </p:nvSpPr>
              <p:spPr>
                <a:xfrm>
                  <a:off x="6467358" y="1433839"/>
                  <a:ext cx="1636736" cy="37628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Lt(N) </a:t>
                  </a:r>
                  <a:r>
                    <a:rPr lang="en-US" sz="700" kern="0" dirty="0">
                      <a:solidFill>
                        <a:prstClr val="black"/>
                      </a:solidFill>
                    </a:rPr>
                    <a:t>Boucher</a:t>
                  </a:r>
                </a:p>
              </p:txBody>
            </p:sp>
          </p:grpSp>
          <p:pic>
            <p:nvPicPr>
              <p:cNvPr id="389" name="Picture 3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114" y="2888724"/>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383" name="Group 382"/>
            <p:cNvGrpSpPr/>
            <p:nvPr/>
          </p:nvGrpSpPr>
          <p:grpSpPr>
            <a:xfrm>
              <a:off x="1632563" y="3367390"/>
              <a:ext cx="1035794" cy="386662"/>
              <a:chOff x="1767610" y="6184501"/>
              <a:chExt cx="1049172" cy="386662"/>
            </a:xfrm>
          </p:grpSpPr>
          <p:grpSp>
            <p:nvGrpSpPr>
              <p:cNvPr id="384" name="Group 383"/>
              <p:cNvGrpSpPr/>
              <p:nvPr/>
            </p:nvGrpSpPr>
            <p:grpSpPr>
              <a:xfrm>
                <a:off x="1767610" y="6184501"/>
                <a:ext cx="950617" cy="386662"/>
                <a:chOff x="6482768" y="1386138"/>
                <a:chExt cx="1621327" cy="687398"/>
              </a:xfrm>
            </p:grpSpPr>
            <p:sp>
              <p:nvSpPr>
                <p:cNvPr id="386" name="Round Same Side Corner Rectangle 385"/>
                <p:cNvSpPr/>
                <p:nvPr/>
              </p:nvSpPr>
              <p:spPr>
                <a:xfrm>
                  <a:off x="6482770" y="1386138"/>
                  <a:ext cx="1621325"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TF HRA</a:t>
                  </a:r>
                </a:p>
              </p:txBody>
            </p:sp>
            <p:sp>
              <p:nvSpPr>
                <p:cNvPr id="387" name="Round Same Side Corner Rectangle 386"/>
                <p:cNvSpPr/>
                <p:nvPr/>
              </p:nvSpPr>
              <p:spPr>
                <a:xfrm>
                  <a:off x="6482768" y="1717830"/>
                  <a:ext cx="1621325" cy="355706"/>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 </a:t>
                  </a:r>
                  <a:r>
                    <a:rPr lang="en-US" sz="700" kern="0" dirty="0" err="1">
                      <a:solidFill>
                        <a:prstClr val="black"/>
                      </a:solidFill>
                    </a:rPr>
                    <a:t>MCpl</a:t>
                  </a:r>
                  <a:r>
                    <a:rPr lang="en-US" sz="700" kern="0" dirty="0">
                      <a:solidFill>
                        <a:prstClr val="black"/>
                      </a:solidFill>
                    </a:rPr>
                    <a:t> </a:t>
                  </a:r>
                  <a:r>
                    <a:rPr lang="en-US" sz="700" kern="0" dirty="0">
                      <a:solidFill>
                        <a:prstClr val="black"/>
                      </a:solidFill>
                    </a:rPr>
                    <a:t>Fortier</a:t>
                  </a:r>
                </a:p>
              </p:txBody>
            </p:sp>
          </p:grpSp>
          <p:pic>
            <p:nvPicPr>
              <p:cNvPr id="385" name="Picture 3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283" y="6275820"/>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grpSp>
        <p:nvGrpSpPr>
          <p:cNvPr id="402" name="Group 401"/>
          <p:cNvGrpSpPr/>
          <p:nvPr/>
        </p:nvGrpSpPr>
        <p:grpSpPr>
          <a:xfrm>
            <a:off x="7627652" y="4782622"/>
            <a:ext cx="1066335" cy="373156"/>
            <a:chOff x="10201217" y="2913531"/>
            <a:chExt cx="1421780" cy="497541"/>
          </a:xfrm>
        </p:grpSpPr>
        <p:grpSp>
          <p:nvGrpSpPr>
            <p:cNvPr id="403" name="Group 402"/>
            <p:cNvGrpSpPr/>
            <p:nvPr/>
          </p:nvGrpSpPr>
          <p:grpSpPr>
            <a:xfrm>
              <a:off x="10201217" y="2913531"/>
              <a:ext cx="1248156" cy="497541"/>
              <a:chOff x="6122894" y="1111625"/>
              <a:chExt cx="1981200" cy="663388"/>
            </a:xfrm>
          </p:grpSpPr>
          <p:sp>
            <p:nvSpPr>
              <p:cNvPr id="405" name="Round Same Side Corner Rectangle 404"/>
              <p:cNvSpPr/>
              <p:nvPr/>
            </p:nvSpPr>
            <p:spPr>
              <a:xfrm>
                <a:off x="6122894" y="1111625"/>
                <a:ext cx="1981200" cy="331694"/>
              </a:xfrm>
              <a:prstGeom prst="round2SameRect">
                <a:avLst>
                  <a:gd name="adj1" fmla="val 40991"/>
                  <a:gd name="adj2" fmla="val 0"/>
                </a:avLst>
              </a:prstGeom>
              <a:solidFill>
                <a:srgbClr val="00B05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US21 LA </a:t>
                </a:r>
                <a:r>
                  <a:rPr lang="en-US" sz="700" b="1" kern="0" dirty="0">
                    <a:solidFill>
                      <a:prstClr val="white"/>
                    </a:solidFill>
                  </a:rPr>
                  <a:t>POC</a:t>
                </a:r>
                <a:endParaRPr lang="en-US" sz="700" b="1" kern="0" dirty="0">
                  <a:solidFill>
                    <a:prstClr val="white"/>
                  </a:solidFill>
                </a:endParaRPr>
              </a:p>
            </p:txBody>
          </p:sp>
          <p:sp>
            <p:nvSpPr>
              <p:cNvPr id="406" name="Round Same Side Corner Rectangle 405"/>
              <p:cNvSpPr/>
              <p:nvPr/>
            </p:nvSpPr>
            <p:spPr>
              <a:xfrm>
                <a:off x="6122894" y="1443319"/>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Tamara </a:t>
                </a:r>
                <a:r>
                  <a:rPr lang="en-US" sz="700" kern="0" dirty="0" err="1">
                    <a:solidFill>
                      <a:prstClr val="black"/>
                    </a:solidFill>
                  </a:rPr>
                  <a:t>Qumsieh</a:t>
                </a:r>
                <a:endParaRPr lang="en-US" sz="700" kern="0" dirty="0">
                  <a:solidFill>
                    <a:prstClr val="black"/>
                  </a:solidFill>
                </a:endParaRPr>
              </a:p>
            </p:txBody>
          </p:sp>
        </p:grpSp>
        <p:pic>
          <p:nvPicPr>
            <p:cNvPr id="404" name="Picture 4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6332" y="3069567"/>
              <a:ext cx="336665" cy="20574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17" name="Group 416"/>
          <p:cNvGrpSpPr/>
          <p:nvPr/>
        </p:nvGrpSpPr>
        <p:grpSpPr>
          <a:xfrm>
            <a:off x="3009807" y="5167857"/>
            <a:ext cx="1129890" cy="1126828"/>
            <a:chOff x="284472" y="5357513"/>
            <a:chExt cx="1129890" cy="1126828"/>
          </a:xfrm>
        </p:grpSpPr>
        <p:grpSp>
          <p:nvGrpSpPr>
            <p:cNvPr id="418" name="Group 417"/>
            <p:cNvGrpSpPr/>
            <p:nvPr/>
          </p:nvGrpSpPr>
          <p:grpSpPr>
            <a:xfrm>
              <a:off x="308515" y="6111183"/>
              <a:ext cx="1105847" cy="373158"/>
              <a:chOff x="3831947" y="4507392"/>
              <a:chExt cx="1965949" cy="663392"/>
            </a:xfrm>
          </p:grpSpPr>
          <p:grpSp>
            <p:nvGrpSpPr>
              <p:cNvPr id="425" name="Group 424"/>
              <p:cNvGrpSpPr/>
              <p:nvPr/>
            </p:nvGrpSpPr>
            <p:grpSpPr>
              <a:xfrm>
                <a:off x="3831947" y="4507392"/>
                <a:ext cx="1664208" cy="663392"/>
                <a:chOff x="6122894" y="789842"/>
                <a:chExt cx="1981200" cy="663392"/>
              </a:xfrm>
            </p:grpSpPr>
            <p:sp>
              <p:nvSpPr>
                <p:cNvPr id="427" name="Round Same Side Corner Rectangle 426"/>
                <p:cNvSpPr/>
                <p:nvPr/>
              </p:nvSpPr>
              <p:spPr>
                <a:xfrm>
                  <a:off x="6122894" y="1121540"/>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ysDash"/>
                </a:ln>
                <a:effectLst/>
              </p:spPr>
              <p:txBody>
                <a:bodyPr vert="horz" lIns="0" tIns="51435" rIns="0" rtlCol="0" anchor="ctr"/>
                <a:lstStyle/>
                <a:p>
                  <a:pPr algn="ctr" defTabSz="457200">
                    <a:defRPr/>
                  </a:pPr>
                  <a:r>
                    <a:rPr lang="en-US" sz="700" kern="0" dirty="0">
                      <a:solidFill>
                        <a:prstClr val="black"/>
                      </a:solidFill>
                    </a:rPr>
                    <a:t>Rank and Trade TBC</a:t>
                  </a:r>
                </a:p>
              </p:txBody>
            </p:sp>
            <p:sp>
              <p:nvSpPr>
                <p:cNvPr id="428" name="Round Same Side Corner Rectangle 427"/>
                <p:cNvSpPr/>
                <p:nvPr/>
              </p:nvSpPr>
              <p:spPr>
                <a:xfrm>
                  <a:off x="6122894" y="789842"/>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ysDash"/>
                </a:ln>
                <a:effectLst/>
              </p:spPr>
              <p:txBody>
                <a:bodyPr lIns="0" tIns="0" rIns="0" bIns="0" rtlCol="0" anchor="ctr"/>
                <a:lstStyle/>
                <a:p>
                  <a:pPr algn="ctr" defTabSz="457200">
                    <a:defRPr/>
                  </a:pPr>
                  <a:r>
                    <a:rPr lang="en-US" sz="700" kern="0" dirty="0">
                      <a:solidFill>
                        <a:prstClr val="white"/>
                      </a:solidFill>
                    </a:rPr>
                    <a:t>TAV – USSC</a:t>
                  </a:r>
                </a:p>
              </p:txBody>
            </p:sp>
          </p:grpSp>
          <p:pic>
            <p:nvPicPr>
              <p:cNvPr id="426" name="Picture 4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009" y="4701927"/>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19" name="Group 418"/>
            <p:cNvGrpSpPr/>
            <p:nvPr/>
          </p:nvGrpSpPr>
          <p:grpSpPr>
            <a:xfrm>
              <a:off x="305859" y="5678625"/>
              <a:ext cx="1097039" cy="373157"/>
              <a:chOff x="3076697" y="1150609"/>
              <a:chExt cx="1950291" cy="663389"/>
            </a:xfrm>
          </p:grpSpPr>
          <p:grpSp>
            <p:nvGrpSpPr>
              <p:cNvPr id="421" name="Group 420"/>
              <p:cNvGrpSpPr/>
              <p:nvPr/>
            </p:nvGrpSpPr>
            <p:grpSpPr>
              <a:xfrm>
                <a:off x="3076697" y="1150609"/>
                <a:ext cx="1664208" cy="663389"/>
                <a:chOff x="6122894" y="911764"/>
                <a:chExt cx="1981200" cy="663389"/>
              </a:xfrm>
            </p:grpSpPr>
            <p:sp>
              <p:nvSpPr>
                <p:cNvPr id="423" name="Round Same Side Corner Rectangle 422"/>
                <p:cNvSpPr/>
                <p:nvPr/>
              </p:nvSpPr>
              <p:spPr>
                <a:xfrm>
                  <a:off x="6122894" y="911764"/>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ysDash"/>
                </a:ln>
                <a:effectLst/>
              </p:spPr>
              <p:txBody>
                <a:bodyPr lIns="0" tIns="0" rIns="0" bIns="0" rtlCol="0" anchor="ctr"/>
                <a:lstStyle/>
                <a:p>
                  <a:pPr algn="ctr" defTabSz="457200">
                    <a:defRPr/>
                  </a:pPr>
                  <a:r>
                    <a:rPr lang="en-US" sz="700" kern="0" dirty="0">
                      <a:solidFill>
                        <a:prstClr val="white"/>
                      </a:solidFill>
                    </a:rPr>
                    <a:t>TAV – TFJ </a:t>
                  </a:r>
                </a:p>
              </p:txBody>
            </p:sp>
            <p:sp>
              <p:nvSpPr>
                <p:cNvPr id="424" name="Round Same Side Corner Rectangle 423"/>
                <p:cNvSpPr/>
                <p:nvPr/>
              </p:nvSpPr>
              <p:spPr>
                <a:xfrm>
                  <a:off x="6122894" y="1243459"/>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ysDash"/>
                </a:ln>
                <a:effectLst/>
              </p:spPr>
              <p:txBody>
                <a:bodyPr vert="horz" lIns="0" tIns="51435" rIns="0" rtlCol="0" anchor="ctr"/>
                <a:lstStyle/>
                <a:p>
                  <a:pPr algn="ctr" defTabSz="457200">
                    <a:defRPr/>
                  </a:pPr>
                  <a:r>
                    <a:rPr lang="en-US" sz="700" kern="0" dirty="0">
                      <a:solidFill>
                        <a:prstClr val="black"/>
                      </a:solidFill>
                    </a:rPr>
                    <a:t>Rank and Trade TBC</a:t>
                  </a:r>
                </a:p>
              </p:txBody>
            </p:sp>
          </p:grpSp>
          <p:pic>
            <p:nvPicPr>
              <p:cNvPr id="422" name="Picture 4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01" y="1293609"/>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sp>
          <p:nvSpPr>
            <p:cNvPr id="420" name="TextBox 419"/>
            <p:cNvSpPr txBox="1"/>
            <p:nvPr/>
          </p:nvSpPr>
          <p:spPr>
            <a:xfrm>
              <a:off x="284472" y="5357513"/>
              <a:ext cx="993148" cy="323165"/>
            </a:xfrm>
            <a:prstGeom prst="rect">
              <a:avLst/>
            </a:prstGeom>
            <a:noFill/>
          </p:spPr>
          <p:txBody>
            <a:bodyPr wrap="square" rtlCol="0">
              <a:spAutoFit/>
            </a:bodyPr>
            <a:lstStyle/>
            <a:p>
              <a:pPr algn="ctr"/>
              <a:r>
                <a:rPr lang="fr-CA" sz="800" b="1" u="sng" dirty="0">
                  <a:solidFill>
                    <a:srgbClr val="002060"/>
                  </a:solidFill>
                </a:rPr>
                <a:t>Augmentation</a:t>
              </a:r>
              <a:r>
                <a:rPr lang="fr-CA" sz="800" b="1" dirty="0">
                  <a:solidFill>
                    <a:srgbClr val="002060"/>
                  </a:solidFill>
                </a:rPr>
                <a:t> </a:t>
              </a:r>
            </a:p>
            <a:p>
              <a:pPr algn="ctr"/>
              <a:r>
                <a:rPr lang="fr-CA" sz="700" b="1" dirty="0">
                  <a:solidFill>
                    <a:srgbClr val="002060"/>
                  </a:solidFill>
                </a:rPr>
                <a:t>(as required):</a:t>
              </a:r>
              <a:endParaRPr lang="en-CA" sz="1100" b="1" dirty="0">
                <a:solidFill>
                  <a:srgbClr val="002060"/>
                </a:solidFill>
              </a:endParaRPr>
            </a:p>
          </p:txBody>
        </p:sp>
      </p:grpSp>
      <p:cxnSp>
        <p:nvCxnSpPr>
          <p:cNvPr id="429" name="Straight Connector 428"/>
          <p:cNvCxnSpPr/>
          <p:nvPr/>
        </p:nvCxnSpPr>
        <p:spPr>
          <a:xfrm flipV="1">
            <a:off x="3087102" y="2202373"/>
            <a:ext cx="6216195" cy="6083"/>
          </a:xfrm>
          <a:prstGeom prst="line">
            <a:avLst/>
          </a:prstGeom>
          <a:noFill/>
          <a:ln w="22225" cap="flat" cmpd="sng" algn="ctr">
            <a:solidFill>
              <a:sysClr val="windowText" lastClr="000000">
                <a:shade val="95000"/>
                <a:satMod val="105000"/>
              </a:sysClr>
            </a:solidFill>
            <a:prstDash val="solid"/>
          </a:ln>
          <a:effectLst/>
        </p:spPr>
      </p:cxnSp>
      <p:cxnSp>
        <p:nvCxnSpPr>
          <p:cNvPr id="430" name="Straight Connector 429"/>
          <p:cNvCxnSpPr/>
          <p:nvPr/>
        </p:nvCxnSpPr>
        <p:spPr>
          <a:xfrm flipV="1">
            <a:off x="2019519" y="1587138"/>
            <a:ext cx="523466" cy="363"/>
          </a:xfrm>
          <a:prstGeom prst="line">
            <a:avLst/>
          </a:prstGeom>
          <a:noFill/>
          <a:ln w="22225" cap="flat" cmpd="sng" algn="ctr">
            <a:solidFill>
              <a:sysClr val="windowText" lastClr="000000">
                <a:shade val="95000"/>
                <a:satMod val="105000"/>
              </a:sysClr>
            </a:solidFill>
            <a:prstDash val="solid"/>
          </a:ln>
          <a:effectLst/>
        </p:spPr>
      </p:cxnSp>
      <p:grpSp>
        <p:nvGrpSpPr>
          <p:cNvPr id="431" name="Group 430"/>
          <p:cNvGrpSpPr/>
          <p:nvPr/>
        </p:nvGrpSpPr>
        <p:grpSpPr>
          <a:xfrm>
            <a:off x="1220908" y="1396804"/>
            <a:ext cx="1060344" cy="439754"/>
            <a:chOff x="11530312" y="1434108"/>
            <a:chExt cx="1885055" cy="663388"/>
          </a:xfrm>
        </p:grpSpPr>
        <p:grpSp>
          <p:nvGrpSpPr>
            <p:cNvPr id="432" name="Group 431"/>
            <p:cNvGrpSpPr/>
            <p:nvPr/>
          </p:nvGrpSpPr>
          <p:grpSpPr>
            <a:xfrm>
              <a:off x="11530312" y="1434108"/>
              <a:ext cx="1664210" cy="663388"/>
              <a:chOff x="6122892" y="1111625"/>
              <a:chExt cx="1981202" cy="663388"/>
            </a:xfrm>
          </p:grpSpPr>
          <p:sp>
            <p:nvSpPr>
              <p:cNvPr id="434" name="Round Same Side Corner Rectangle 433"/>
              <p:cNvSpPr/>
              <p:nvPr/>
            </p:nvSpPr>
            <p:spPr>
              <a:xfrm>
                <a:off x="6122892" y="1111625"/>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Cultural Advisor</a:t>
                </a:r>
              </a:p>
            </p:txBody>
          </p:sp>
          <p:sp>
            <p:nvSpPr>
              <p:cNvPr id="435" name="Round Same Side Corner Rectangle 434"/>
              <p:cNvSpPr/>
              <p:nvPr/>
            </p:nvSpPr>
            <p:spPr>
              <a:xfrm>
                <a:off x="6122894" y="1443319"/>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Sly </a:t>
                </a:r>
                <a:r>
                  <a:rPr lang="en-US" sz="700" kern="0" dirty="0" err="1">
                    <a:solidFill>
                      <a:prstClr val="black"/>
                    </a:solidFill>
                  </a:rPr>
                  <a:t>Harb</a:t>
                </a:r>
                <a:endParaRPr lang="en-US" sz="700" kern="0" dirty="0">
                  <a:solidFill>
                    <a:prstClr val="black"/>
                  </a:solidFill>
                </a:endParaRPr>
              </a:p>
            </p:txBody>
          </p:sp>
        </p:grpSp>
        <p:pic>
          <p:nvPicPr>
            <p:cNvPr id="433" name="Picture 4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66480" y="1626967"/>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36" name="Group 435"/>
          <p:cNvGrpSpPr/>
          <p:nvPr/>
        </p:nvGrpSpPr>
        <p:grpSpPr>
          <a:xfrm>
            <a:off x="8798596" y="2360665"/>
            <a:ext cx="1092440" cy="396788"/>
            <a:chOff x="3076697" y="1350470"/>
            <a:chExt cx="1942114" cy="705400"/>
          </a:xfrm>
        </p:grpSpPr>
        <p:grpSp>
          <p:nvGrpSpPr>
            <p:cNvPr id="437" name="Group 436"/>
            <p:cNvGrpSpPr/>
            <p:nvPr/>
          </p:nvGrpSpPr>
          <p:grpSpPr>
            <a:xfrm>
              <a:off x="3076697" y="1350470"/>
              <a:ext cx="1664208" cy="705400"/>
              <a:chOff x="6122894" y="1111625"/>
              <a:chExt cx="1981200" cy="705400"/>
            </a:xfrm>
          </p:grpSpPr>
          <p:sp>
            <p:nvSpPr>
              <p:cNvPr id="439" name="Round Same Side Corner Rectangle 438"/>
              <p:cNvSpPr/>
              <p:nvPr/>
            </p:nvSpPr>
            <p:spPr>
              <a:xfrm>
                <a:off x="6122894" y="1111625"/>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Ops O </a:t>
                </a:r>
                <a:r>
                  <a:rPr lang="en-US" sz="700" kern="0" dirty="0">
                    <a:solidFill>
                      <a:prstClr val="white"/>
                    </a:solidFill>
                  </a:rPr>
                  <a:t>(TF </a:t>
                </a:r>
                <a:r>
                  <a:rPr lang="en-US" sz="700" kern="0" dirty="0">
                    <a:solidFill>
                      <a:prstClr val="white"/>
                    </a:solidFill>
                  </a:rPr>
                  <a:t>J2/3/7</a:t>
                </a:r>
                <a:r>
                  <a:rPr lang="en-US" sz="700" kern="0" dirty="0">
                    <a:solidFill>
                      <a:prstClr val="white"/>
                    </a:solidFill>
                  </a:rPr>
                  <a:t>)</a:t>
                </a:r>
              </a:p>
            </p:txBody>
          </p:sp>
          <p:sp>
            <p:nvSpPr>
              <p:cNvPr id="440" name="Round Same Side Corner Rectangle 439"/>
              <p:cNvSpPr/>
              <p:nvPr/>
            </p:nvSpPr>
            <p:spPr>
              <a:xfrm>
                <a:off x="6122894" y="1443317"/>
                <a:ext cx="1981200" cy="37370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Noel</a:t>
                </a:r>
              </a:p>
            </p:txBody>
          </p:sp>
        </p:grpSp>
        <p:pic>
          <p:nvPicPr>
            <p:cNvPr id="438" name="Picture 4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924" y="1567558"/>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cxnSp>
        <p:nvCxnSpPr>
          <p:cNvPr id="441" name="Straight Connector 440"/>
          <p:cNvCxnSpPr/>
          <p:nvPr/>
        </p:nvCxnSpPr>
        <p:spPr>
          <a:xfrm flipV="1">
            <a:off x="1856487" y="2654237"/>
            <a:ext cx="1232010" cy="5455"/>
          </a:xfrm>
          <a:prstGeom prst="line">
            <a:avLst/>
          </a:prstGeom>
          <a:noFill/>
          <a:ln w="22225" cap="flat" cmpd="sng" algn="ctr">
            <a:solidFill>
              <a:sysClr val="windowText" lastClr="000000">
                <a:shade val="95000"/>
                <a:satMod val="105000"/>
              </a:sysClr>
            </a:solidFill>
            <a:prstDash val="solid"/>
          </a:ln>
          <a:effectLst/>
        </p:spPr>
      </p:cxnSp>
      <p:cxnSp>
        <p:nvCxnSpPr>
          <p:cNvPr id="442" name="Elbow Connector 441"/>
          <p:cNvCxnSpPr/>
          <p:nvPr/>
        </p:nvCxnSpPr>
        <p:spPr>
          <a:xfrm rot="10800000" flipV="1">
            <a:off x="1454837" y="2244358"/>
            <a:ext cx="1611445" cy="353622"/>
          </a:xfrm>
          <a:prstGeom prst="bentConnector3">
            <a:avLst>
              <a:gd name="adj1" fmla="val -282"/>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xtBox 442"/>
          <p:cNvSpPr txBox="1"/>
          <p:nvPr/>
        </p:nvSpPr>
        <p:spPr>
          <a:xfrm>
            <a:off x="2541102" y="2303359"/>
            <a:ext cx="1066466" cy="215444"/>
          </a:xfrm>
          <a:prstGeom prst="rect">
            <a:avLst/>
          </a:prstGeom>
          <a:solidFill>
            <a:srgbClr val="154B98"/>
          </a:solidFill>
        </p:spPr>
        <p:txBody>
          <a:bodyPr wrap="square" rtlCol="0">
            <a:spAutoFit/>
          </a:bodyPr>
          <a:lstStyle/>
          <a:p>
            <a:pPr algn="ctr"/>
            <a:r>
              <a:rPr lang="fr-CA" sz="800" b="1" dirty="0">
                <a:solidFill>
                  <a:prstClr val="white"/>
                </a:solidFill>
              </a:rPr>
              <a:t>Directorate of </a:t>
            </a:r>
            <a:r>
              <a:rPr lang="fr-CA" sz="800" b="1" dirty="0" err="1">
                <a:solidFill>
                  <a:prstClr val="white"/>
                </a:solidFill>
              </a:rPr>
              <a:t>Sp</a:t>
            </a:r>
            <a:endParaRPr lang="en-CA" sz="800" b="1" dirty="0">
              <a:solidFill>
                <a:prstClr val="white"/>
              </a:solidFill>
            </a:endParaRPr>
          </a:p>
        </p:txBody>
      </p:sp>
      <p:grpSp>
        <p:nvGrpSpPr>
          <p:cNvPr id="444" name="Group 443"/>
          <p:cNvGrpSpPr/>
          <p:nvPr/>
        </p:nvGrpSpPr>
        <p:grpSpPr>
          <a:xfrm>
            <a:off x="6977131" y="2218843"/>
            <a:ext cx="1167469" cy="2085105"/>
            <a:chOff x="6729254" y="1616495"/>
            <a:chExt cx="1167469" cy="2085105"/>
          </a:xfrm>
        </p:grpSpPr>
        <p:cxnSp>
          <p:nvCxnSpPr>
            <p:cNvPr id="445" name="Straight Connector 444"/>
            <p:cNvCxnSpPr>
              <a:endCxn id="453" idx="3"/>
            </p:cNvCxnSpPr>
            <p:nvPr/>
          </p:nvCxnSpPr>
          <p:spPr>
            <a:xfrm>
              <a:off x="7228095" y="1616495"/>
              <a:ext cx="14326" cy="16683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6" name="Group 445"/>
            <p:cNvGrpSpPr/>
            <p:nvPr/>
          </p:nvGrpSpPr>
          <p:grpSpPr>
            <a:xfrm>
              <a:off x="6782447" y="2723474"/>
              <a:ext cx="1103972" cy="395542"/>
              <a:chOff x="9391184" y="4489730"/>
              <a:chExt cx="1962616" cy="703186"/>
            </a:xfrm>
          </p:grpSpPr>
          <p:grpSp>
            <p:nvGrpSpPr>
              <p:cNvPr id="458" name="Group 457"/>
              <p:cNvGrpSpPr/>
              <p:nvPr/>
            </p:nvGrpSpPr>
            <p:grpSpPr>
              <a:xfrm>
                <a:off x="9391184" y="4489730"/>
                <a:ext cx="1664208" cy="703186"/>
                <a:chOff x="6122894" y="1172690"/>
                <a:chExt cx="1981200" cy="703186"/>
              </a:xfrm>
            </p:grpSpPr>
            <p:sp>
              <p:nvSpPr>
                <p:cNvPr id="460" name="Round Same Side Corner Rectangle 459"/>
                <p:cNvSpPr/>
                <p:nvPr/>
              </p:nvSpPr>
              <p:spPr>
                <a:xfrm>
                  <a:off x="6122894" y="1172690"/>
                  <a:ext cx="1981200" cy="34811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Police Advisor (Judicial)</a:t>
                  </a:r>
                </a:p>
              </p:txBody>
            </p:sp>
            <p:sp>
              <p:nvSpPr>
                <p:cNvPr id="461" name="Round Same Side Corner Rectangle 460"/>
                <p:cNvSpPr/>
                <p:nvPr/>
              </p:nvSpPr>
              <p:spPr>
                <a:xfrm>
                  <a:off x="6122894" y="1520802"/>
                  <a:ext cx="1981200" cy="35507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S/</a:t>
                  </a:r>
                  <a:r>
                    <a:rPr lang="en-US" sz="700" kern="0" dirty="0" err="1">
                      <a:solidFill>
                        <a:prstClr val="black"/>
                      </a:solidFill>
                    </a:rPr>
                    <a:t>Sgt</a:t>
                  </a:r>
                  <a:r>
                    <a:rPr lang="en-US" sz="700" kern="0" dirty="0">
                      <a:solidFill>
                        <a:prstClr val="black"/>
                      </a:solidFill>
                    </a:rPr>
                    <a:t> </a:t>
                  </a:r>
                  <a:r>
                    <a:rPr lang="en-US" sz="700" kern="0" dirty="0">
                      <a:solidFill>
                        <a:prstClr val="black"/>
                      </a:solidFill>
                    </a:rPr>
                    <a:t>Rose</a:t>
                  </a:r>
                </a:p>
              </p:txBody>
            </p:sp>
          </p:grpSp>
          <p:pic>
            <p:nvPicPr>
              <p:cNvPr id="459" name="Picture 4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4913" y="4767499"/>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47" name="Group 446"/>
            <p:cNvGrpSpPr/>
            <p:nvPr/>
          </p:nvGrpSpPr>
          <p:grpSpPr>
            <a:xfrm>
              <a:off x="6777151" y="2150332"/>
              <a:ext cx="1089268" cy="424224"/>
              <a:chOff x="10515600" y="6539769"/>
              <a:chExt cx="1936476" cy="754176"/>
            </a:xfrm>
          </p:grpSpPr>
          <p:grpSp>
            <p:nvGrpSpPr>
              <p:cNvPr id="454" name="Group 453"/>
              <p:cNvGrpSpPr/>
              <p:nvPr/>
            </p:nvGrpSpPr>
            <p:grpSpPr>
              <a:xfrm>
                <a:off x="10515600" y="6539769"/>
                <a:ext cx="1664208" cy="754176"/>
                <a:chOff x="6122894" y="1135109"/>
                <a:chExt cx="1981200" cy="754176"/>
              </a:xfrm>
            </p:grpSpPr>
            <p:sp>
              <p:nvSpPr>
                <p:cNvPr id="456" name="Round Same Side Corner Rectangle 455"/>
                <p:cNvSpPr/>
                <p:nvPr/>
              </p:nvSpPr>
              <p:spPr>
                <a:xfrm>
                  <a:off x="6122894" y="1443317"/>
                  <a:ext cx="1981200" cy="44596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Supt </a:t>
                  </a:r>
                  <a:r>
                    <a:rPr lang="en-US" sz="700" kern="0" dirty="0">
                      <a:solidFill>
                        <a:prstClr val="black"/>
                      </a:solidFill>
                    </a:rPr>
                    <a:t>Thompson</a:t>
                  </a:r>
                </a:p>
              </p:txBody>
            </p:sp>
            <p:sp>
              <p:nvSpPr>
                <p:cNvPr id="457" name="Round Same Side Corner Rectangle 456"/>
                <p:cNvSpPr/>
                <p:nvPr/>
              </p:nvSpPr>
              <p:spPr>
                <a:xfrm>
                  <a:off x="6122894" y="1135109"/>
                  <a:ext cx="1981200" cy="308210"/>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25718" rtlCol="0" anchor="ctr"/>
                <a:lstStyle/>
                <a:p>
                  <a:pPr algn="ctr" defTabSz="457200">
                    <a:defRPr/>
                  </a:pPr>
                  <a:r>
                    <a:rPr lang="en-US" sz="700" b="1" kern="0" dirty="0">
                      <a:solidFill>
                        <a:prstClr val="white"/>
                      </a:solidFill>
                    </a:rPr>
                    <a:t>Senior Police</a:t>
                  </a:r>
                </a:p>
                <a:p>
                  <a:pPr algn="ctr" defTabSz="457200">
                    <a:defRPr/>
                  </a:pPr>
                  <a:r>
                    <a:rPr lang="en-US" sz="700" b="1" kern="0" dirty="0">
                      <a:solidFill>
                        <a:prstClr val="white"/>
                      </a:solidFill>
                    </a:rPr>
                    <a:t>Advisor (</a:t>
                  </a:r>
                  <a:r>
                    <a:rPr lang="en-US" sz="700" b="1" kern="0" dirty="0">
                      <a:solidFill>
                        <a:prstClr val="white"/>
                      </a:solidFill>
                    </a:rPr>
                    <a:t>PCP) </a:t>
                  </a:r>
                  <a:endParaRPr lang="en-US" sz="700" b="1" kern="0" dirty="0">
                    <a:solidFill>
                      <a:prstClr val="white"/>
                    </a:solidFill>
                  </a:endParaRPr>
                </a:p>
              </p:txBody>
            </p:sp>
          </p:grpSp>
          <p:pic>
            <p:nvPicPr>
              <p:cNvPr id="455" name="Picture 4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3189" y="6868958"/>
                <a:ext cx="448887" cy="249922"/>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48" name="Group 447"/>
            <p:cNvGrpSpPr/>
            <p:nvPr/>
          </p:nvGrpSpPr>
          <p:grpSpPr>
            <a:xfrm>
              <a:off x="6774362" y="3284811"/>
              <a:ext cx="1122361" cy="416789"/>
              <a:chOff x="9391184" y="5802286"/>
              <a:chExt cx="1995308" cy="740958"/>
            </a:xfrm>
          </p:grpSpPr>
          <p:grpSp>
            <p:nvGrpSpPr>
              <p:cNvPr id="450" name="Group 449"/>
              <p:cNvGrpSpPr/>
              <p:nvPr/>
            </p:nvGrpSpPr>
            <p:grpSpPr>
              <a:xfrm>
                <a:off x="9391184" y="5802286"/>
                <a:ext cx="1664208" cy="740958"/>
                <a:chOff x="6122894" y="1088246"/>
                <a:chExt cx="1981200" cy="740958"/>
              </a:xfrm>
            </p:grpSpPr>
            <p:sp>
              <p:nvSpPr>
                <p:cNvPr id="452" name="Round Same Side Corner Rectangle 451"/>
                <p:cNvSpPr/>
                <p:nvPr/>
              </p:nvSpPr>
              <p:spPr>
                <a:xfrm>
                  <a:off x="6122894" y="1443318"/>
                  <a:ext cx="1981200" cy="385886"/>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Sgt</a:t>
                  </a:r>
                  <a:r>
                    <a:rPr lang="en-US" sz="700" kern="0" dirty="0">
                      <a:solidFill>
                        <a:prstClr val="black"/>
                      </a:solidFill>
                    </a:rPr>
                    <a:t> </a:t>
                  </a:r>
                  <a:r>
                    <a:rPr lang="en-US" sz="700" kern="0" dirty="0">
                      <a:solidFill>
                        <a:prstClr val="black"/>
                      </a:solidFill>
                    </a:rPr>
                    <a:t>Purvis</a:t>
                  </a:r>
                </a:p>
              </p:txBody>
            </p:sp>
            <p:sp>
              <p:nvSpPr>
                <p:cNvPr id="453" name="Round Same Side Corner Rectangle 452"/>
                <p:cNvSpPr/>
                <p:nvPr/>
              </p:nvSpPr>
              <p:spPr>
                <a:xfrm>
                  <a:off x="6122894" y="1088246"/>
                  <a:ext cx="1981200" cy="355070"/>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Police Advisor (CD/CBP/PG)</a:t>
                  </a:r>
                </a:p>
              </p:txBody>
            </p:sp>
          </p:grpSp>
          <p:pic>
            <p:nvPicPr>
              <p:cNvPr id="451" name="Picture 4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7605" y="6074019"/>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sp>
          <p:nvSpPr>
            <p:cNvPr id="449" name="TextBox 448"/>
            <p:cNvSpPr txBox="1"/>
            <p:nvPr/>
          </p:nvSpPr>
          <p:spPr>
            <a:xfrm>
              <a:off x="6729254" y="1720102"/>
              <a:ext cx="986103" cy="215444"/>
            </a:xfrm>
            <a:prstGeom prst="rect">
              <a:avLst/>
            </a:prstGeom>
            <a:solidFill>
              <a:srgbClr val="154B98"/>
            </a:solidFill>
          </p:spPr>
          <p:txBody>
            <a:bodyPr wrap="square" rtlCol="0">
              <a:spAutoFit/>
            </a:bodyPr>
            <a:lstStyle/>
            <a:p>
              <a:pPr algn="ctr"/>
              <a:r>
                <a:rPr lang="fr-CA" sz="800" b="1" dirty="0">
                  <a:solidFill>
                    <a:prstClr val="white"/>
                  </a:solidFill>
                </a:rPr>
                <a:t>SJA Directorate</a:t>
              </a:r>
              <a:endParaRPr lang="en-CA" sz="800" b="1" dirty="0">
                <a:solidFill>
                  <a:prstClr val="white"/>
                </a:solidFill>
              </a:endParaRPr>
            </a:p>
          </p:txBody>
        </p:sp>
      </p:grpSp>
      <p:grpSp>
        <p:nvGrpSpPr>
          <p:cNvPr id="462" name="Group 461"/>
          <p:cNvGrpSpPr/>
          <p:nvPr/>
        </p:nvGrpSpPr>
        <p:grpSpPr>
          <a:xfrm>
            <a:off x="1359914" y="2668098"/>
            <a:ext cx="1086332" cy="1646379"/>
            <a:chOff x="5634176" y="2218640"/>
            <a:chExt cx="1086332" cy="1646379"/>
          </a:xfrm>
        </p:grpSpPr>
        <p:cxnSp>
          <p:nvCxnSpPr>
            <p:cNvPr id="463" name="Straight Connector 462"/>
            <p:cNvCxnSpPr>
              <a:endCxn id="469" idx="1"/>
            </p:cNvCxnSpPr>
            <p:nvPr/>
          </p:nvCxnSpPr>
          <p:spPr>
            <a:xfrm flipH="1">
              <a:off x="6110077" y="2218640"/>
              <a:ext cx="35638" cy="16463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a:off x="5644545" y="2283238"/>
              <a:ext cx="1075963" cy="400688"/>
              <a:chOff x="2230817" y="3197416"/>
              <a:chExt cx="1912823" cy="712333"/>
            </a:xfrm>
          </p:grpSpPr>
          <p:grpSp>
            <p:nvGrpSpPr>
              <p:cNvPr id="475" name="Group 474"/>
              <p:cNvGrpSpPr/>
              <p:nvPr/>
            </p:nvGrpSpPr>
            <p:grpSpPr>
              <a:xfrm>
                <a:off x="2230817" y="3197416"/>
                <a:ext cx="1664212" cy="712333"/>
                <a:chOff x="6122892" y="1111629"/>
                <a:chExt cx="1981204" cy="712333"/>
              </a:xfrm>
            </p:grpSpPr>
            <p:sp>
              <p:nvSpPr>
                <p:cNvPr id="477" name="Round Same Side Corner Rectangle 476"/>
                <p:cNvSpPr/>
                <p:nvPr/>
              </p:nvSpPr>
              <p:spPr>
                <a:xfrm>
                  <a:off x="6122892" y="1443324"/>
                  <a:ext cx="1981200" cy="38063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LCol</a:t>
                  </a:r>
                  <a:r>
                    <a:rPr lang="en-US" sz="700" kern="0" dirty="0">
                      <a:solidFill>
                        <a:prstClr val="black"/>
                      </a:solidFill>
                    </a:rPr>
                    <a:t> </a:t>
                  </a:r>
                  <a:r>
                    <a:rPr lang="en-US" sz="700" kern="0" dirty="0">
                      <a:solidFill>
                        <a:prstClr val="black"/>
                      </a:solidFill>
                    </a:rPr>
                    <a:t>Palfrey</a:t>
                  </a:r>
                </a:p>
              </p:txBody>
            </p:sp>
            <p:sp>
              <p:nvSpPr>
                <p:cNvPr id="478" name="Round Same Side Corner Rectangle 477"/>
                <p:cNvSpPr/>
                <p:nvPr/>
              </p:nvSpPr>
              <p:spPr>
                <a:xfrm>
                  <a:off x="6122894" y="1111629"/>
                  <a:ext cx="1981202"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Log PM / LC </a:t>
                  </a:r>
                  <a:r>
                    <a:rPr lang="en-US" sz="700" b="1" kern="0" dirty="0" err="1">
                      <a:solidFill>
                        <a:prstClr val="white"/>
                      </a:solidFill>
                    </a:rPr>
                    <a:t>Adv</a:t>
                  </a:r>
                  <a:r>
                    <a:rPr lang="en-US" sz="700" b="1" kern="0" dirty="0">
                      <a:solidFill>
                        <a:prstClr val="white"/>
                      </a:solidFill>
                    </a:rPr>
                    <a:t> / AP6</a:t>
                  </a:r>
                </a:p>
              </p:txBody>
            </p:sp>
          </p:grpSp>
          <p:pic>
            <p:nvPicPr>
              <p:cNvPr id="476" name="Picture 4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753" y="3473081"/>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65" name="Group 464"/>
            <p:cNvGrpSpPr/>
            <p:nvPr/>
          </p:nvGrpSpPr>
          <p:grpSpPr>
            <a:xfrm>
              <a:off x="5634176" y="2847399"/>
              <a:ext cx="1076902" cy="404142"/>
              <a:chOff x="592558" y="4818587"/>
              <a:chExt cx="1914492" cy="718474"/>
            </a:xfrm>
          </p:grpSpPr>
          <p:grpSp>
            <p:nvGrpSpPr>
              <p:cNvPr id="471" name="Group 470"/>
              <p:cNvGrpSpPr/>
              <p:nvPr/>
            </p:nvGrpSpPr>
            <p:grpSpPr>
              <a:xfrm>
                <a:off x="592558" y="4818587"/>
                <a:ext cx="1664211" cy="718474"/>
                <a:chOff x="6131347" y="1098681"/>
                <a:chExt cx="1981204" cy="718474"/>
              </a:xfrm>
            </p:grpSpPr>
            <p:sp>
              <p:nvSpPr>
                <p:cNvPr id="473" name="Round Same Side Corner Rectangle 472"/>
                <p:cNvSpPr/>
                <p:nvPr/>
              </p:nvSpPr>
              <p:spPr>
                <a:xfrm>
                  <a:off x="6131347" y="1436995"/>
                  <a:ext cx="1981200" cy="380160"/>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t>
                  </a:r>
                  <a:r>
                    <a:rPr lang="en-US" sz="700" kern="0" dirty="0" err="1">
                      <a:solidFill>
                        <a:prstClr val="black"/>
                      </a:solidFill>
                    </a:rPr>
                    <a:t>McCharles</a:t>
                  </a:r>
                  <a:endParaRPr lang="en-US" sz="700" kern="0" dirty="0">
                    <a:solidFill>
                      <a:prstClr val="black"/>
                    </a:solidFill>
                  </a:endParaRPr>
                </a:p>
              </p:txBody>
            </p:sp>
            <p:sp>
              <p:nvSpPr>
                <p:cNvPr id="474" name="Round Same Side Corner Rectangle 473"/>
                <p:cNvSpPr/>
                <p:nvPr/>
              </p:nvSpPr>
              <p:spPr>
                <a:xfrm>
                  <a:off x="6131351" y="1098681"/>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Supply Chain PM</a:t>
                  </a:r>
                </a:p>
              </p:txBody>
            </p:sp>
          </p:grpSp>
          <p:pic>
            <p:nvPicPr>
              <p:cNvPr id="472" name="Picture 4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163" y="5050775"/>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66" name="Group 465"/>
            <p:cNvGrpSpPr/>
            <p:nvPr/>
          </p:nvGrpSpPr>
          <p:grpSpPr>
            <a:xfrm>
              <a:off x="5642018" y="3441944"/>
              <a:ext cx="1075076" cy="423073"/>
              <a:chOff x="581158" y="4006273"/>
              <a:chExt cx="1911247" cy="752130"/>
            </a:xfrm>
          </p:grpSpPr>
          <p:grpSp>
            <p:nvGrpSpPr>
              <p:cNvPr id="467" name="Group 466"/>
              <p:cNvGrpSpPr/>
              <p:nvPr/>
            </p:nvGrpSpPr>
            <p:grpSpPr>
              <a:xfrm>
                <a:off x="581158" y="4006273"/>
                <a:ext cx="1668509" cy="752130"/>
                <a:chOff x="6117774" y="1111625"/>
                <a:chExt cx="1986320" cy="752130"/>
              </a:xfrm>
            </p:grpSpPr>
            <p:sp>
              <p:nvSpPr>
                <p:cNvPr id="469" name="Round Same Side Corner Rectangle 468"/>
                <p:cNvSpPr/>
                <p:nvPr/>
              </p:nvSpPr>
              <p:spPr>
                <a:xfrm>
                  <a:off x="6117774" y="1463426"/>
                  <a:ext cx="1981200" cy="400329"/>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t>
                  </a:r>
                  <a:r>
                    <a:rPr lang="en-US" sz="700" kern="0" dirty="0" err="1">
                      <a:solidFill>
                        <a:prstClr val="black"/>
                      </a:solidFill>
                    </a:rPr>
                    <a:t>Shea</a:t>
                  </a:r>
                  <a:endParaRPr lang="en-US" sz="700" kern="0" dirty="0">
                    <a:solidFill>
                      <a:prstClr val="black"/>
                    </a:solidFill>
                  </a:endParaRPr>
                </a:p>
              </p:txBody>
            </p:sp>
            <p:sp>
              <p:nvSpPr>
                <p:cNvPr id="470" name="Round Same Side Corner Rectangle 469"/>
                <p:cNvSpPr/>
                <p:nvPr/>
              </p:nvSpPr>
              <p:spPr>
                <a:xfrm>
                  <a:off x="6122894" y="1111625"/>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Log Services Officer</a:t>
                  </a:r>
                </a:p>
              </p:txBody>
            </p:sp>
          </p:grpSp>
          <p:pic>
            <p:nvPicPr>
              <p:cNvPr id="468" name="Picture 4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518" y="4242438"/>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grpSp>
        <p:nvGrpSpPr>
          <p:cNvPr id="479" name="Group 478"/>
          <p:cNvGrpSpPr/>
          <p:nvPr/>
        </p:nvGrpSpPr>
        <p:grpSpPr>
          <a:xfrm>
            <a:off x="2422243" y="1339633"/>
            <a:ext cx="1171852" cy="468338"/>
            <a:chOff x="4962070" y="2807770"/>
            <a:chExt cx="1171852" cy="468338"/>
          </a:xfrm>
        </p:grpSpPr>
        <p:grpSp>
          <p:nvGrpSpPr>
            <p:cNvPr id="480" name="Group 479"/>
            <p:cNvGrpSpPr/>
            <p:nvPr/>
          </p:nvGrpSpPr>
          <p:grpSpPr>
            <a:xfrm>
              <a:off x="4962070" y="2807770"/>
              <a:ext cx="1043002" cy="468338"/>
              <a:chOff x="6122894" y="1111625"/>
              <a:chExt cx="1981200" cy="715927"/>
            </a:xfrm>
          </p:grpSpPr>
          <p:sp>
            <p:nvSpPr>
              <p:cNvPr id="482" name="Round Same Side Corner Rectangle 481"/>
              <p:cNvSpPr/>
              <p:nvPr/>
            </p:nvSpPr>
            <p:spPr>
              <a:xfrm>
                <a:off x="6122894" y="1443320"/>
                <a:ext cx="1981200" cy="384232"/>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Col </a:t>
                </a:r>
                <a:r>
                  <a:rPr lang="en-US" sz="700" kern="0" dirty="0" err="1">
                    <a:solidFill>
                      <a:prstClr val="black"/>
                    </a:solidFill>
                  </a:rPr>
                  <a:t>Delisle</a:t>
                </a:r>
                <a:endParaRPr lang="en-US" sz="700" kern="0" dirty="0">
                  <a:solidFill>
                    <a:prstClr val="black"/>
                  </a:solidFill>
                </a:endParaRPr>
              </a:p>
            </p:txBody>
          </p:sp>
          <p:sp>
            <p:nvSpPr>
              <p:cNvPr id="483" name="Round Same Side Corner Rectangle 482"/>
              <p:cNvSpPr/>
              <p:nvPr/>
            </p:nvSpPr>
            <p:spPr>
              <a:xfrm>
                <a:off x="6122894" y="1111625"/>
                <a:ext cx="1981200" cy="331694"/>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err="1">
                    <a:solidFill>
                      <a:prstClr val="white"/>
                    </a:solidFill>
                  </a:rPr>
                  <a:t>DComd</a:t>
                </a:r>
                <a:r>
                  <a:rPr lang="en-US" sz="700" b="1" kern="0" dirty="0">
                    <a:solidFill>
                      <a:prstClr val="white"/>
                    </a:solidFill>
                  </a:rPr>
                  <a:t> TFJ </a:t>
                </a:r>
                <a:r>
                  <a:rPr lang="en-US" sz="700" kern="0" dirty="0">
                    <a:solidFill>
                      <a:prstClr val="white"/>
                    </a:solidFill>
                  </a:rPr>
                  <a:t>and </a:t>
                </a:r>
              </a:p>
              <a:p>
                <a:pPr algn="ctr" defTabSz="457200">
                  <a:defRPr/>
                </a:pPr>
                <a:r>
                  <a:rPr lang="en-US" sz="700" b="1" kern="0" dirty="0">
                    <a:solidFill>
                      <a:prstClr val="white"/>
                    </a:solidFill>
                  </a:rPr>
                  <a:t>USSC Dir of </a:t>
                </a:r>
                <a:r>
                  <a:rPr lang="en-US" sz="700" b="1" kern="0" dirty="0">
                    <a:solidFill>
                      <a:prstClr val="white"/>
                    </a:solidFill>
                  </a:rPr>
                  <a:t>Support </a:t>
                </a:r>
                <a:endParaRPr lang="en-US" sz="700" b="1" kern="0" dirty="0">
                  <a:solidFill>
                    <a:prstClr val="white"/>
                  </a:solidFill>
                </a:endParaRPr>
              </a:p>
            </p:txBody>
          </p:sp>
        </p:grpSp>
        <p:pic>
          <p:nvPicPr>
            <p:cNvPr id="481" name="Picture 4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423" y="2959919"/>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84" name="Group 483"/>
          <p:cNvGrpSpPr/>
          <p:nvPr/>
        </p:nvGrpSpPr>
        <p:grpSpPr>
          <a:xfrm>
            <a:off x="9421631" y="6088369"/>
            <a:ext cx="1105630" cy="373156"/>
            <a:chOff x="6453681" y="5044953"/>
            <a:chExt cx="1105630" cy="373156"/>
          </a:xfrm>
        </p:grpSpPr>
        <p:grpSp>
          <p:nvGrpSpPr>
            <p:cNvPr id="485" name="Group 1"/>
            <p:cNvGrpSpPr/>
            <p:nvPr/>
          </p:nvGrpSpPr>
          <p:grpSpPr>
            <a:xfrm>
              <a:off x="6453681" y="5044953"/>
              <a:ext cx="936117" cy="373156"/>
              <a:chOff x="6122894" y="1111625"/>
              <a:chExt cx="1981200" cy="663388"/>
            </a:xfrm>
          </p:grpSpPr>
          <p:sp>
            <p:nvSpPr>
              <p:cNvPr id="487" name="Round Same Side Corner Rectangle 2"/>
              <p:cNvSpPr/>
              <p:nvPr/>
            </p:nvSpPr>
            <p:spPr>
              <a:xfrm>
                <a:off x="6122894" y="1111625"/>
                <a:ext cx="1981200" cy="331694"/>
              </a:xfrm>
              <a:prstGeom prst="round2SameRect">
                <a:avLst>
                  <a:gd name="adj1" fmla="val 40991"/>
                  <a:gd name="adj2" fmla="val 0"/>
                </a:avLst>
              </a:prstGeom>
              <a:solidFill>
                <a:srgbClr val="FFC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black"/>
                    </a:solidFill>
                  </a:rPr>
                  <a:t>Embassy TLV Liaison</a:t>
                </a:r>
              </a:p>
            </p:txBody>
          </p:sp>
          <p:sp>
            <p:nvSpPr>
              <p:cNvPr id="488" name="Round Same Side Corner Rectangle 210"/>
              <p:cNvSpPr/>
              <p:nvPr/>
            </p:nvSpPr>
            <p:spPr>
              <a:xfrm>
                <a:off x="6122894" y="1443319"/>
                <a:ext cx="1981200" cy="331694"/>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Hannah Bordowicz</a:t>
                </a:r>
              </a:p>
            </p:txBody>
          </p:sp>
        </p:grpSp>
        <p:pic>
          <p:nvPicPr>
            <p:cNvPr id="486" name="Picture 485"/>
            <p:cNvPicPr>
              <a:picLocks noChangeAspect="1"/>
            </p:cNvPicPr>
            <p:nvPr/>
          </p:nvPicPr>
          <p:blipFill>
            <a:blip r:embed="rId5"/>
            <a:stretch>
              <a:fillRect/>
            </a:stretch>
          </p:blipFill>
          <p:spPr>
            <a:xfrm>
              <a:off x="7303670" y="5155239"/>
              <a:ext cx="255641" cy="175265"/>
            </a:xfrm>
            <a:prstGeom prst="rect">
              <a:avLst/>
            </a:prstGeom>
            <a:ln>
              <a:solidFill>
                <a:sysClr val="windowText" lastClr="000000"/>
              </a:solidFill>
            </a:ln>
          </p:spPr>
        </p:pic>
      </p:grpSp>
      <p:grpSp>
        <p:nvGrpSpPr>
          <p:cNvPr id="489" name="Group 488"/>
          <p:cNvGrpSpPr/>
          <p:nvPr/>
        </p:nvGrpSpPr>
        <p:grpSpPr>
          <a:xfrm>
            <a:off x="4786584" y="2281167"/>
            <a:ext cx="2175842" cy="2374940"/>
            <a:chOff x="7415080" y="1689243"/>
            <a:chExt cx="2175842" cy="2374940"/>
          </a:xfrm>
        </p:grpSpPr>
        <p:cxnSp>
          <p:nvCxnSpPr>
            <p:cNvPr id="490" name="Straight Connector 489"/>
            <p:cNvCxnSpPr/>
            <p:nvPr/>
          </p:nvCxnSpPr>
          <p:spPr>
            <a:xfrm>
              <a:off x="8887714" y="2068843"/>
              <a:ext cx="19799" cy="9747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1" name="Group 490"/>
            <p:cNvGrpSpPr/>
            <p:nvPr/>
          </p:nvGrpSpPr>
          <p:grpSpPr>
            <a:xfrm>
              <a:off x="8485077" y="2685282"/>
              <a:ext cx="1105845" cy="402854"/>
              <a:chOff x="4667536" y="607703"/>
              <a:chExt cx="1965947" cy="716184"/>
            </a:xfrm>
          </p:grpSpPr>
          <p:grpSp>
            <p:nvGrpSpPr>
              <p:cNvPr id="518" name="Group 517"/>
              <p:cNvGrpSpPr/>
              <p:nvPr/>
            </p:nvGrpSpPr>
            <p:grpSpPr>
              <a:xfrm>
                <a:off x="4667536" y="607703"/>
                <a:ext cx="1664210" cy="716184"/>
                <a:chOff x="7117640" y="-3109847"/>
                <a:chExt cx="1981202" cy="716184"/>
              </a:xfrm>
            </p:grpSpPr>
            <p:sp>
              <p:nvSpPr>
                <p:cNvPr id="520" name="Round Same Side Corner Rectangle 519"/>
                <p:cNvSpPr/>
                <p:nvPr/>
              </p:nvSpPr>
              <p:spPr>
                <a:xfrm>
                  <a:off x="7117640" y="-2778153"/>
                  <a:ext cx="1981202" cy="384490"/>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t>
                  </a:r>
                  <a:r>
                    <a:rPr lang="en-US" sz="700" kern="0" dirty="0">
                      <a:solidFill>
                        <a:prstClr val="black"/>
                      </a:solidFill>
                    </a:rPr>
                    <a:t>Lawlor</a:t>
                  </a:r>
                </a:p>
              </p:txBody>
            </p:sp>
            <p:sp>
              <p:nvSpPr>
                <p:cNvPr id="521" name="Round Same Side Corner Rectangle 520"/>
                <p:cNvSpPr/>
                <p:nvPr/>
              </p:nvSpPr>
              <p:spPr>
                <a:xfrm>
                  <a:off x="7117640" y="-3109847"/>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Human </a:t>
                  </a:r>
                </a:p>
                <a:p>
                  <a:pPr algn="ctr" defTabSz="457200">
                    <a:defRPr/>
                  </a:pPr>
                  <a:r>
                    <a:rPr lang="en-US" sz="700" b="1" kern="0" dirty="0">
                      <a:solidFill>
                        <a:prstClr val="white"/>
                      </a:solidFill>
                    </a:rPr>
                    <a:t>Resource PM / AP2</a:t>
                  </a:r>
                </a:p>
              </p:txBody>
            </p:sp>
          </p:grpSp>
          <p:pic>
            <p:nvPicPr>
              <p:cNvPr id="519" name="Picture 5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596" y="802238"/>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92" name="Group 491"/>
            <p:cNvGrpSpPr/>
            <p:nvPr/>
          </p:nvGrpSpPr>
          <p:grpSpPr>
            <a:xfrm>
              <a:off x="7423898" y="3655318"/>
              <a:ext cx="1124259" cy="408865"/>
              <a:chOff x="10835192" y="4246158"/>
              <a:chExt cx="1998682" cy="726873"/>
            </a:xfrm>
          </p:grpSpPr>
          <p:grpSp>
            <p:nvGrpSpPr>
              <p:cNvPr id="514" name="Group 513"/>
              <p:cNvGrpSpPr/>
              <p:nvPr/>
            </p:nvGrpSpPr>
            <p:grpSpPr>
              <a:xfrm>
                <a:off x="10835192" y="4246158"/>
                <a:ext cx="1680630" cy="726873"/>
                <a:chOff x="4852209" y="-368465"/>
                <a:chExt cx="2000751" cy="726873"/>
              </a:xfrm>
            </p:grpSpPr>
            <p:sp>
              <p:nvSpPr>
                <p:cNvPr id="516" name="Round Same Side Corner Rectangle 515"/>
                <p:cNvSpPr/>
                <p:nvPr/>
              </p:nvSpPr>
              <p:spPr>
                <a:xfrm>
                  <a:off x="4852209" y="-36770"/>
                  <a:ext cx="2000751" cy="39517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Capt</a:t>
                  </a:r>
                  <a:r>
                    <a:rPr lang="en-US" sz="700" kern="0" dirty="0">
                      <a:solidFill>
                        <a:prstClr val="black"/>
                      </a:solidFill>
                    </a:rPr>
                    <a:t> </a:t>
                  </a:r>
                  <a:r>
                    <a:rPr lang="en-US" sz="700" kern="0" dirty="0" err="1">
                      <a:solidFill>
                        <a:prstClr val="black"/>
                      </a:solidFill>
                    </a:rPr>
                    <a:t>Labranche</a:t>
                  </a:r>
                  <a:endParaRPr lang="en-US" sz="700" kern="0" dirty="0">
                    <a:solidFill>
                      <a:prstClr val="black"/>
                    </a:solidFill>
                  </a:endParaRPr>
                </a:p>
              </p:txBody>
            </p:sp>
            <p:sp>
              <p:nvSpPr>
                <p:cNvPr id="517" name="Round Same Side Corner Rectangle 516"/>
                <p:cNvSpPr/>
                <p:nvPr/>
              </p:nvSpPr>
              <p:spPr>
                <a:xfrm>
                  <a:off x="4854323" y="-368465"/>
                  <a:ext cx="1981200" cy="331693"/>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GMTC Training Advisor</a:t>
                  </a:r>
                </a:p>
              </p:txBody>
            </p:sp>
          </p:grpSp>
          <p:pic>
            <p:nvPicPr>
              <p:cNvPr id="515" name="Picture 5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4987" y="4448466"/>
                <a:ext cx="448887" cy="274321"/>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93" name="Group 492"/>
            <p:cNvGrpSpPr/>
            <p:nvPr/>
          </p:nvGrpSpPr>
          <p:grpSpPr>
            <a:xfrm>
              <a:off x="7415080" y="2677448"/>
              <a:ext cx="1106782" cy="411672"/>
              <a:chOff x="10858197" y="3211712"/>
              <a:chExt cx="1967613" cy="731860"/>
            </a:xfrm>
          </p:grpSpPr>
          <p:grpSp>
            <p:nvGrpSpPr>
              <p:cNvPr id="510" name="Group 509"/>
              <p:cNvGrpSpPr/>
              <p:nvPr/>
            </p:nvGrpSpPr>
            <p:grpSpPr>
              <a:xfrm>
                <a:off x="10858197" y="3211712"/>
                <a:ext cx="1664208" cy="731860"/>
                <a:chOff x="4875971" y="-6160"/>
                <a:chExt cx="1981200" cy="731860"/>
              </a:xfrm>
            </p:grpSpPr>
            <p:sp>
              <p:nvSpPr>
                <p:cNvPr id="512" name="Round Same Side Corner Rectangle 511"/>
                <p:cNvSpPr/>
                <p:nvPr/>
              </p:nvSpPr>
              <p:spPr>
                <a:xfrm>
                  <a:off x="4875971" y="325532"/>
                  <a:ext cx="1981198" cy="40016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t>
                  </a:r>
                  <a:r>
                    <a:rPr lang="en-US" sz="700" kern="0" dirty="0" err="1">
                      <a:solidFill>
                        <a:prstClr val="black"/>
                      </a:solidFill>
                    </a:rPr>
                    <a:t>Matiowsky</a:t>
                  </a:r>
                  <a:endParaRPr lang="en-US" sz="700" kern="0" dirty="0">
                    <a:solidFill>
                      <a:prstClr val="black"/>
                    </a:solidFill>
                  </a:endParaRPr>
                </a:p>
              </p:txBody>
            </p:sp>
            <p:sp>
              <p:nvSpPr>
                <p:cNvPr id="513" name="Round Same Side Corner Rectangle 512"/>
                <p:cNvSpPr/>
                <p:nvPr/>
              </p:nvSpPr>
              <p:spPr>
                <a:xfrm>
                  <a:off x="4875971" y="-6160"/>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err="1">
                      <a:solidFill>
                        <a:prstClr val="white"/>
                      </a:solidFill>
                    </a:rPr>
                    <a:t>Trg</a:t>
                  </a:r>
                  <a:r>
                    <a:rPr lang="en-US" sz="700" b="1" kern="0" dirty="0">
                      <a:solidFill>
                        <a:prstClr val="white"/>
                      </a:solidFill>
                    </a:rPr>
                    <a:t> Advisor </a:t>
                  </a:r>
                  <a:r>
                    <a:rPr lang="en-US" sz="700" b="1" kern="0" dirty="0">
                      <a:solidFill>
                        <a:prstClr val="white"/>
                      </a:solidFill>
                    </a:rPr>
                    <a:t>MOI</a:t>
                  </a:r>
                  <a:endParaRPr lang="en-US" sz="700" b="1" kern="0" dirty="0">
                    <a:solidFill>
                      <a:prstClr val="white"/>
                    </a:solidFill>
                  </a:endParaRPr>
                </a:p>
              </p:txBody>
            </p:sp>
          </p:grpSp>
          <p:pic>
            <p:nvPicPr>
              <p:cNvPr id="511" name="Picture 5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6923" y="3414021"/>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94" name="Group 493"/>
            <p:cNvGrpSpPr/>
            <p:nvPr/>
          </p:nvGrpSpPr>
          <p:grpSpPr>
            <a:xfrm>
              <a:off x="7425861" y="3175182"/>
              <a:ext cx="1116023" cy="399644"/>
              <a:chOff x="10855108" y="3775980"/>
              <a:chExt cx="1984041" cy="710477"/>
            </a:xfrm>
          </p:grpSpPr>
          <p:grpSp>
            <p:nvGrpSpPr>
              <p:cNvPr id="506" name="Group 505"/>
              <p:cNvGrpSpPr/>
              <p:nvPr/>
            </p:nvGrpSpPr>
            <p:grpSpPr>
              <a:xfrm>
                <a:off x="10855108" y="3775980"/>
                <a:ext cx="1664209" cy="710477"/>
                <a:chOff x="4875914" y="-141219"/>
                <a:chExt cx="1981201" cy="710477"/>
              </a:xfrm>
            </p:grpSpPr>
            <p:sp>
              <p:nvSpPr>
                <p:cNvPr id="508" name="Round Same Side Corner Rectangle 507"/>
                <p:cNvSpPr/>
                <p:nvPr/>
              </p:nvSpPr>
              <p:spPr>
                <a:xfrm>
                  <a:off x="4875914" y="190478"/>
                  <a:ext cx="1981201" cy="378780"/>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bIns="25718" rtlCol="0" anchor="ctr"/>
                <a:lstStyle/>
                <a:p>
                  <a:pPr algn="ctr" defTabSz="457200">
                    <a:defRPr/>
                  </a:pPr>
                  <a:r>
                    <a:rPr lang="en-US" sz="700" kern="0" dirty="0">
                      <a:solidFill>
                        <a:prstClr val="black"/>
                      </a:solidFill>
                    </a:rPr>
                    <a:t>Maj </a:t>
                  </a:r>
                  <a:r>
                    <a:rPr lang="en-US" sz="700" kern="0" dirty="0">
                      <a:solidFill>
                        <a:prstClr val="black"/>
                      </a:solidFill>
                    </a:rPr>
                    <a:t>Andrews</a:t>
                  </a:r>
                </a:p>
              </p:txBody>
            </p:sp>
            <p:sp>
              <p:nvSpPr>
                <p:cNvPr id="509" name="Round Same Side Corner Rectangle 508"/>
                <p:cNvSpPr/>
                <p:nvPr/>
              </p:nvSpPr>
              <p:spPr>
                <a:xfrm>
                  <a:off x="4875914" y="-141219"/>
                  <a:ext cx="1981201"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MOI Advisor </a:t>
                  </a:r>
                  <a:r>
                    <a:rPr lang="en-US" sz="700" b="1" kern="0" dirty="0">
                      <a:solidFill>
                        <a:prstClr val="white"/>
                      </a:solidFill>
                    </a:rPr>
                    <a:t>TMS</a:t>
                  </a:r>
                  <a:endParaRPr lang="en-US" sz="700" b="1" kern="0" dirty="0">
                    <a:solidFill>
                      <a:prstClr val="white"/>
                    </a:solidFill>
                  </a:endParaRPr>
                </a:p>
              </p:txBody>
            </p:sp>
          </p:grpSp>
          <p:pic>
            <p:nvPicPr>
              <p:cNvPr id="507" name="Picture 5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0262" y="4017604"/>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95" name="Group 494"/>
            <p:cNvGrpSpPr/>
            <p:nvPr/>
          </p:nvGrpSpPr>
          <p:grpSpPr>
            <a:xfrm>
              <a:off x="8476955" y="2173941"/>
              <a:ext cx="1095977" cy="416590"/>
              <a:chOff x="10212333" y="2810679"/>
              <a:chExt cx="1948403" cy="740604"/>
            </a:xfrm>
          </p:grpSpPr>
          <p:grpSp>
            <p:nvGrpSpPr>
              <p:cNvPr id="502" name="Group 501"/>
              <p:cNvGrpSpPr/>
              <p:nvPr/>
            </p:nvGrpSpPr>
            <p:grpSpPr>
              <a:xfrm>
                <a:off x="10212333" y="2810679"/>
                <a:ext cx="1664209" cy="740604"/>
                <a:chOff x="7100448" y="194731"/>
                <a:chExt cx="1981200" cy="740604"/>
              </a:xfrm>
            </p:grpSpPr>
            <p:sp>
              <p:nvSpPr>
                <p:cNvPr id="504" name="Round Same Side Corner Rectangle 503"/>
                <p:cNvSpPr/>
                <p:nvPr/>
              </p:nvSpPr>
              <p:spPr>
                <a:xfrm>
                  <a:off x="7100448" y="194731"/>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NSF </a:t>
                  </a:r>
                  <a:r>
                    <a:rPr lang="en-US" sz="700" b="1" kern="0" dirty="0">
                      <a:solidFill>
                        <a:prstClr val="white"/>
                      </a:solidFill>
                    </a:rPr>
                    <a:t>Advisor/AP8 Alt </a:t>
                  </a:r>
                  <a:endParaRPr lang="en-US" sz="700" b="1" kern="0" dirty="0">
                    <a:solidFill>
                      <a:prstClr val="white"/>
                    </a:solidFill>
                  </a:endParaRPr>
                </a:p>
              </p:txBody>
            </p:sp>
            <p:sp>
              <p:nvSpPr>
                <p:cNvPr id="505" name="Round Same Side Corner Rectangle 504"/>
                <p:cNvSpPr/>
                <p:nvPr/>
              </p:nvSpPr>
              <p:spPr>
                <a:xfrm>
                  <a:off x="7100450" y="526423"/>
                  <a:ext cx="1981198" cy="408912"/>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342900">
                    <a:defRPr/>
                  </a:pPr>
                  <a:r>
                    <a:rPr lang="en-US" sz="700" kern="0" dirty="0" err="1">
                      <a:solidFill>
                        <a:prstClr val="black"/>
                      </a:solidFill>
                    </a:rPr>
                    <a:t>LCol</a:t>
                  </a:r>
                  <a:r>
                    <a:rPr lang="en-US" sz="700" kern="0" dirty="0">
                      <a:solidFill>
                        <a:prstClr val="black"/>
                      </a:solidFill>
                    </a:rPr>
                    <a:t> </a:t>
                  </a:r>
                  <a:r>
                    <a:rPr lang="en-US" sz="700" kern="0" dirty="0" err="1">
                      <a:solidFill>
                        <a:prstClr val="black"/>
                      </a:solidFill>
                    </a:rPr>
                    <a:t>Lussier-Nivischiuk</a:t>
                  </a:r>
                  <a:endParaRPr lang="en-US" sz="700" kern="0" dirty="0">
                    <a:solidFill>
                      <a:prstClr val="black"/>
                    </a:solidFill>
                  </a:endParaRPr>
                </a:p>
              </p:txBody>
            </p:sp>
          </p:grpSp>
          <p:pic>
            <p:nvPicPr>
              <p:cNvPr id="503" name="Picture 5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1849" y="2957282"/>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496" name="Group 495"/>
            <p:cNvGrpSpPr/>
            <p:nvPr/>
          </p:nvGrpSpPr>
          <p:grpSpPr>
            <a:xfrm>
              <a:off x="7432064" y="2165900"/>
              <a:ext cx="1116023" cy="415932"/>
              <a:chOff x="10901771" y="3622686"/>
              <a:chExt cx="1984041" cy="739434"/>
            </a:xfrm>
          </p:grpSpPr>
          <p:grpSp>
            <p:nvGrpSpPr>
              <p:cNvPr id="498" name="Group 497"/>
              <p:cNvGrpSpPr/>
              <p:nvPr/>
            </p:nvGrpSpPr>
            <p:grpSpPr>
              <a:xfrm>
                <a:off x="10901771" y="3622686"/>
                <a:ext cx="1664209" cy="739434"/>
                <a:chOff x="4931466" y="1101277"/>
                <a:chExt cx="1981201" cy="739434"/>
              </a:xfrm>
            </p:grpSpPr>
            <p:sp>
              <p:nvSpPr>
                <p:cNvPr id="500" name="Round Same Side Corner Rectangle 499"/>
                <p:cNvSpPr/>
                <p:nvPr/>
              </p:nvSpPr>
              <p:spPr>
                <a:xfrm>
                  <a:off x="4931466" y="1432971"/>
                  <a:ext cx="1981201" cy="407740"/>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LCol</a:t>
                  </a:r>
                  <a:r>
                    <a:rPr lang="en-US" sz="700" kern="0" dirty="0">
                      <a:solidFill>
                        <a:prstClr val="black"/>
                      </a:solidFill>
                    </a:rPr>
                    <a:t> </a:t>
                  </a:r>
                  <a:r>
                    <a:rPr lang="en-US" sz="700" kern="0" dirty="0" err="1">
                      <a:solidFill>
                        <a:prstClr val="black"/>
                      </a:solidFill>
                    </a:rPr>
                    <a:t>Siokalo</a:t>
                  </a:r>
                  <a:endParaRPr lang="en-US" sz="700" kern="0" dirty="0">
                    <a:solidFill>
                      <a:prstClr val="black"/>
                    </a:solidFill>
                  </a:endParaRPr>
                </a:p>
              </p:txBody>
            </p:sp>
            <p:sp>
              <p:nvSpPr>
                <p:cNvPr id="501" name="Round Same Side Corner Rectangle 500"/>
                <p:cNvSpPr/>
                <p:nvPr/>
              </p:nvSpPr>
              <p:spPr>
                <a:xfrm>
                  <a:off x="4931466" y="1101277"/>
                  <a:ext cx="1981201"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DCO Advisor / </a:t>
                  </a:r>
                  <a:r>
                    <a:rPr lang="en-US" sz="700" b="1" kern="0" dirty="0">
                      <a:solidFill>
                        <a:prstClr val="white"/>
                      </a:solidFill>
                    </a:rPr>
                    <a:t>AP4</a:t>
                  </a:r>
                  <a:endParaRPr lang="en-US" sz="700" b="1" kern="0" dirty="0">
                    <a:solidFill>
                      <a:prstClr val="white"/>
                    </a:solidFill>
                  </a:endParaRPr>
                </a:p>
              </p:txBody>
            </p:sp>
          </p:grpSp>
          <p:pic>
            <p:nvPicPr>
              <p:cNvPr id="499" name="Picture 4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6925" y="3820369"/>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sp>
          <p:nvSpPr>
            <p:cNvPr id="497" name="TextBox 496"/>
            <p:cNvSpPr txBox="1"/>
            <p:nvPr/>
          </p:nvSpPr>
          <p:spPr>
            <a:xfrm>
              <a:off x="7906304" y="1689243"/>
              <a:ext cx="1000794" cy="215444"/>
            </a:xfrm>
            <a:prstGeom prst="rect">
              <a:avLst/>
            </a:prstGeom>
            <a:solidFill>
              <a:srgbClr val="154B98"/>
            </a:solidFill>
          </p:spPr>
          <p:txBody>
            <a:bodyPr wrap="square" rtlCol="0">
              <a:spAutoFit/>
            </a:bodyPr>
            <a:lstStyle/>
            <a:p>
              <a:pPr algn="ctr"/>
              <a:r>
                <a:rPr lang="fr-CA" sz="800" b="1" dirty="0">
                  <a:solidFill>
                    <a:prstClr val="white"/>
                  </a:solidFill>
                </a:rPr>
                <a:t>Directorate of </a:t>
              </a:r>
              <a:r>
                <a:rPr lang="fr-CA" sz="800" b="1" dirty="0" err="1">
                  <a:solidFill>
                    <a:prstClr val="white"/>
                  </a:solidFill>
                </a:rPr>
                <a:t>Ops</a:t>
              </a:r>
              <a:endParaRPr lang="en-CA" sz="800" b="1" dirty="0">
                <a:solidFill>
                  <a:prstClr val="white"/>
                </a:solidFill>
              </a:endParaRPr>
            </a:p>
          </p:txBody>
        </p:sp>
      </p:grpSp>
      <p:grpSp>
        <p:nvGrpSpPr>
          <p:cNvPr id="522" name="Group 521"/>
          <p:cNvGrpSpPr/>
          <p:nvPr/>
        </p:nvGrpSpPr>
        <p:grpSpPr>
          <a:xfrm>
            <a:off x="3680117" y="2296222"/>
            <a:ext cx="1086755" cy="1438801"/>
            <a:chOff x="5629378" y="1708810"/>
            <a:chExt cx="1086755" cy="1438801"/>
          </a:xfrm>
        </p:grpSpPr>
        <p:grpSp>
          <p:nvGrpSpPr>
            <p:cNvPr id="523" name="Group 522"/>
            <p:cNvGrpSpPr/>
            <p:nvPr/>
          </p:nvGrpSpPr>
          <p:grpSpPr>
            <a:xfrm>
              <a:off x="5629378" y="1708810"/>
              <a:ext cx="1086755" cy="1438801"/>
              <a:chOff x="5629378" y="1708810"/>
              <a:chExt cx="1086755" cy="1438801"/>
            </a:xfrm>
          </p:grpSpPr>
          <p:cxnSp>
            <p:nvCxnSpPr>
              <p:cNvPr id="525" name="Straight Connector 524"/>
              <p:cNvCxnSpPr/>
              <p:nvPr/>
            </p:nvCxnSpPr>
            <p:spPr>
              <a:xfrm flipV="1">
                <a:off x="6121195" y="1953171"/>
                <a:ext cx="1861" cy="11944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6" name="Group 525"/>
              <p:cNvGrpSpPr/>
              <p:nvPr/>
            </p:nvGrpSpPr>
            <p:grpSpPr>
              <a:xfrm>
                <a:off x="5654815" y="2153377"/>
                <a:ext cx="1061318" cy="401568"/>
                <a:chOff x="5858241" y="5455901"/>
                <a:chExt cx="1886788" cy="713897"/>
              </a:xfrm>
            </p:grpSpPr>
            <p:grpSp>
              <p:nvGrpSpPr>
                <p:cNvPr id="531" name="Group 530"/>
                <p:cNvGrpSpPr/>
                <p:nvPr/>
              </p:nvGrpSpPr>
              <p:grpSpPr>
                <a:xfrm>
                  <a:off x="5858241" y="5455901"/>
                  <a:ext cx="1664208" cy="713897"/>
                  <a:chOff x="6122894" y="1140628"/>
                  <a:chExt cx="1981200" cy="713897"/>
                </a:xfrm>
              </p:grpSpPr>
              <p:sp>
                <p:nvSpPr>
                  <p:cNvPr id="533" name="Round Same Side Corner Rectangle 532"/>
                  <p:cNvSpPr/>
                  <p:nvPr/>
                </p:nvSpPr>
                <p:spPr>
                  <a:xfrm>
                    <a:off x="6122894" y="1443319"/>
                    <a:ext cx="1981200" cy="411206"/>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Cdr</a:t>
                    </a:r>
                    <a:r>
                      <a:rPr lang="en-US" sz="700" kern="0" dirty="0">
                        <a:solidFill>
                          <a:prstClr val="black"/>
                        </a:solidFill>
                      </a:rPr>
                      <a:t> </a:t>
                    </a:r>
                    <a:r>
                      <a:rPr lang="en-US" sz="700" kern="0" dirty="0">
                        <a:solidFill>
                          <a:prstClr val="black"/>
                        </a:solidFill>
                      </a:rPr>
                      <a:t>Walker</a:t>
                    </a:r>
                  </a:p>
                </p:txBody>
              </p:sp>
              <p:sp>
                <p:nvSpPr>
                  <p:cNvPr id="534" name="Round Same Side Corner Rectangle 533"/>
                  <p:cNvSpPr/>
                  <p:nvPr/>
                </p:nvSpPr>
                <p:spPr>
                  <a:xfrm>
                    <a:off x="6122894" y="1140628"/>
                    <a:ext cx="1981200" cy="302691"/>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SSWG Action </a:t>
                    </a:r>
                  </a:p>
                  <a:p>
                    <a:pPr algn="ctr" defTabSz="457200">
                      <a:defRPr/>
                    </a:pPr>
                    <a:r>
                      <a:rPr lang="en-US" sz="700" b="1" kern="0" dirty="0">
                        <a:solidFill>
                          <a:prstClr val="white"/>
                        </a:solidFill>
                      </a:rPr>
                      <a:t>Officer (AO)</a:t>
                    </a:r>
                  </a:p>
                </p:txBody>
              </p:sp>
            </p:grpSp>
            <p:pic>
              <p:nvPicPr>
                <p:cNvPr id="532" name="Picture 5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142" y="5684780"/>
                  <a:ext cx="448887" cy="274320"/>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527" name="Group 526"/>
              <p:cNvGrpSpPr/>
              <p:nvPr/>
            </p:nvGrpSpPr>
            <p:grpSpPr>
              <a:xfrm>
                <a:off x="5652510" y="2691835"/>
                <a:ext cx="936117" cy="426860"/>
                <a:chOff x="6122894" y="1111625"/>
                <a:chExt cx="1981200" cy="758861"/>
              </a:xfrm>
            </p:grpSpPr>
            <p:sp>
              <p:nvSpPr>
                <p:cNvPr id="529" name="Round Same Side Corner Rectangle 528"/>
                <p:cNvSpPr/>
                <p:nvPr/>
              </p:nvSpPr>
              <p:spPr>
                <a:xfrm>
                  <a:off x="6122894" y="1443317"/>
                  <a:ext cx="1981200" cy="427169"/>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rIns="0" rtlCol="0" anchor="ctr"/>
                <a:lstStyle/>
                <a:p>
                  <a:pPr algn="ctr" defTabSz="457200">
                    <a:defRPr/>
                  </a:pPr>
                  <a:r>
                    <a:rPr lang="en-US" sz="700" kern="0" dirty="0">
                      <a:solidFill>
                        <a:prstClr val="black"/>
                      </a:solidFill>
                    </a:rPr>
                    <a:t>Maj </a:t>
                  </a:r>
                  <a:r>
                    <a:rPr lang="en-US" sz="700" kern="0" dirty="0">
                      <a:solidFill>
                        <a:prstClr val="black"/>
                      </a:solidFill>
                    </a:rPr>
                    <a:t>Pinto-</a:t>
                  </a:r>
                  <a:r>
                    <a:rPr lang="en-US" sz="700" kern="0" dirty="0" err="1">
                      <a:solidFill>
                        <a:prstClr val="black"/>
                      </a:solidFill>
                    </a:rPr>
                    <a:t>Canas</a:t>
                  </a:r>
                  <a:endParaRPr lang="en-US" sz="700" kern="0" dirty="0">
                    <a:solidFill>
                      <a:prstClr val="black"/>
                    </a:solidFill>
                  </a:endParaRPr>
                </a:p>
              </p:txBody>
            </p:sp>
            <p:sp>
              <p:nvSpPr>
                <p:cNvPr id="530" name="Round Same Side Corner Rectangle 529"/>
                <p:cNvSpPr/>
                <p:nvPr/>
              </p:nvSpPr>
              <p:spPr>
                <a:xfrm>
                  <a:off x="6122894" y="1111625"/>
                  <a:ext cx="1981200" cy="331694"/>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Administrative </a:t>
                  </a:r>
                </a:p>
                <a:p>
                  <a:pPr algn="ctr" defTabSz="457200">
                    <a:defRPr/>
                  </a:pPr>
                  <a:r>
                    <a:rPr lang="en-US" sz="700" b="1" kern="0" dirty="0">
                      <a:solidFill>
                        <a:prstClr val="white"/>
                      </a:solidFill>
                    </a:rPr>
                    <a:t>Program (AP) AO</a:t>
                  </a:r>
                </a:p>
              </p:txBody>
            </p:sp>
          </p:grpSp>
          <p:sp>
            <p:nvSpPr>
              <p:cNvPr id="528" name="TextBox 527"/>
              <p:cNvSpPr txBox="1"/>
              <p:nvPr/>
            </p:nvSpPr>
            <p:spPr>
              <a:xfrm>
                <a:off x="5629378" y="1708810"/>
                <a:ext cx="986103" cy="215444"/>
              </a:xfrm>
              <a:prstGeom prst="rect">
                <a:avLst/>
              </a:prstGeom>
              <a:solidFill>
                <a:srgbClr val="154B98"/>
              </a:solidFill>
            </p:spPr>
            <p:txBody>
              <a:bodyPr wrap="square" rtlCol="0">
                <a:spAutoFit/>
              </a:bodyPr>
              <a:lstStyle/>
              <a:p>
                <a:pPr algn="ctr"/>
                <a:r>
                  <a:rPr lang="fr-CA" sz="800" b="1" dirty="0">
                    <a:solidFill>
                      <a:prstClr val="white"/>
                    </a:solidFill>
                  </a:rPr>
                  <a:t>COS</a:t>
                </a:r>
                <a:endParaRPr lang="en-CA" sz="800" b="1" dirty="0">
                  <a:solidFill>
                    <a:prstClr val="white"/>
                  </a:solidFill>
                </a:endParaRPr>
              </a:p>
            </p:txBody>
          </p:sp>
        </p:grpSp>
        <p:pic>
          <p:nvPicPr>
            <p:cNvPr id="524" name="Picture 5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928" y="2803688"/>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535" name="Group 534"/>
          <p:cNvGrpSpPr/>
          <p:nvPr/>
        </p:nvGrpSpPr>
        <p:grpSpPr>
          <a:xfrm>
            <a:off x="6292422" y="1429366"/>
            <a:ext cx="1100678" cy="384850"/>
            <a:chOff x="2412492" y="2099730"/>
            <a:chExt cx="1100678" cy="405180"/>
          </a:xfrm>
        </p:grpSpPr>
        <p:grpSp>
          <p:nvGrpSpPr>
            <p:cNvPr id="536" name="Group 535"/>
            <p:cNvGrpSpPr/>
            <p:nvPr/>
          </p:nvGrpSpPr>
          <p:grpSpPr>
            <a:xfrm>
              <a:off x="2412492" y="2099730"/>
              <a:ext cx="936117" cy="405180"/>
              <a:chOff x="6122894" y="1111625"/>
              <a:chExt cx="1981200" cy="720320"/>
            </a:xfrm>
          </p:grpSpPr>
          <p:sp>
            <p:nvSpPr>
              <p:cNvPr id="538" name="Round Same Side Corner Rectangle 537"/>
              <p:cNvSpPr/>
              <p:nvPr/>
            </p:nvSpPr>
            <p:spPr>
              <a:xfrm>
                <a:off x="6122894" y="1443319"/>
                <a:ext cx="1981200" cy="388626"/>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err="1">
                    <a:solidFill>
                      <a:prstClr val="black"/>
                    </a:solidFill>
                  </a:rPr>
                  <a:t>Capt</a:t>
                </a:r>
                <a:r>
                  <a:rPr lang="en-US" sz="700" kern="0" dirty="0">
                    <a:solidFill>
                      <a:prstClr val="black"/>
                    </a:solidFill>
                  </a:rPr>
                  <a:t> </a:t>
                </a:r>
                <a:r>
                  <a:rPr lang="en-US" sz="700" kern="0" dirty="0">
                    <a:solidFill>
                      <a:prstClr val="black"/>
                    </a:solidFill>
                  </a:rPr>
                  <a:t>Gauthier-</a:t>
                </a:r>
                <a:r>
                  <a:rPr lang="en-US" sz="700" kern="0" dirty="0" err="1">
                    <a:solidFill>
                      <a:prstClr val="black"/>
                    </a:solidFill>
                  </a:rPr>
                  <a:t>Imbeault</a:t>
                </a:r>
                <a:endParaRPr lang="en-US" sz="700" kern="0" dirty="0">
                  <a:solidFill>
                    <a:prstClr val="black"/>
                  </a:solidFill>
                </a:endParaRPr>
              </a:p>
            </p:txBody>
          </p:sp>
          <p:sp>
            <p:nvSpPr>
              <p:cNvPr id="539" name="Round Same Side Corner Rectangle 538"/>
              <p:cNvSpPr/>
              <p:nvPr/>
            </p:nvSpPr>
            <p:spPr>
              <a:xfrm>
                <a:off x="6122894" y="1111625"/>
                <a:ext cx="1981200" cy="331694"/>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Staff Officer</a:t>
                </a:r>
              </a:p>
            </p:txBody>
          </p:sp>
        </p:grpSp>
        <p:pic>
          <p:nvPicPr>
            <p:cNvPr id="537" name="Picture 5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671" y="2172412"/>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grpSp>
      <p:grpSp>
        <p:nvGrpSpPr>
          <p:cNvPr id="540" name="Group 539"/>
          <p:cNvGrpSpPr/>
          <p:nvPr/>
        </p:nvGrpSpPr>
        <p:grpSpPr>
          <a:xfrm>
            <a:off x="1923180" y="4907587"/>
            <a:ext cx="993148" cy="1386504"/>
            <a:chOff x="152046" y="5390497"/>
            <a:chExt cx="993148" cy="1386504"/>
          </a:xfrm>
        </p:grpSpPr>
        <p:grpSp>
          <p:nvGrpSpPr>
            <p:cNvPr id="541" name="Group 540"/>
            <p:cNvGrpSpPr/>
            <p:nvPr/>
          </p:nvGrpSpPr>
          <p:grpSpPr>
            <a:xfrm>
              <a:off x="162824" y="5630563"/>
              <a:ext cx="953201" cy="1146438"/>
              <a:chOff x="132449" y="90798"/>
              <a:chExt cx="953201" cy="1146438"/>
            </a:xfrm>
          </p:grpSpPr>
          <p:grpSp>
            <p:nvGrpSpPr>
              <p:cNvPr id="543" name="Group 542"/>
              <p:cNvGrpSpPr/>
              <p:nvPr/>
            </p:nvGrpSpPr>
            <p:grpSpPr>
              <a:xfrm>
                <a:off x="132449" y="90798"/>
                <a:ext cx="953201" cy="886996"/>
                <a:chOff x="7797051" y="1228144"/>
                <a:chExt cx="953201" cy="886996"/>
              </a:xfrm>
            </p:grpSpPr>
            <p:sp>
              <p:nvSpPr>
                <p:cNvPr id="545" name="Round Same Side Corner Rectangle 544"/>
                <p:cNvSpPr/>
                <p:nvPr/>
              </p:nvSpPr>
              <p:spPr>
                <a:xfrm>
                  <a:off x="7798703" y="1228144"/>
                  <a:ext cx="951548" cy="186578"/>
                </a:xfrm>
                <a:prstGeom prst="round2SameRect">
                  <a:avLst>
                    <a:gd name="adj1" fmla="val 40991"/>
                    <a:gd name="adj2" fmla="val 0"/>
                  </a:avLst>
                </a:prstGeom>
                <a:solidFill>
                  <a:srgbClr val="154B98"/>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kern="0" dirty="0">
                      <a:solidFill>
                        <a:prstClr val="white"/>
                      </a:solidFill>
                    </a:rPr>
                    <a:t>USSC Only</a:t>
                  </a:r>
                </a:p>
              </p:txBody>
            </p:sp>
            <p:sp>
              <p:nvSpPr>
                <p:cNvPr id="546" name="Round Same Side Corner Rectangle 545"/>
                <p:cNvSpPr/>
                <p:nvPr/>
              </p:nvSpPr>
              <p:spPr>
                <a:xfrm>
                  <a:off x="7797051" y="1460645"/>
                  <a:ext cx="953201" cy="184913"/>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0" rtlCol="0" anchor="ctr"/>
                <a:lstStyle/>
                <a:p>
                  <a:pPr algn="ctr" defTabSz="457200">
                    <a:defRPr/>
                  </a:pPr>
                  <a:r>
                    <a:rPr lang="en-US" sz="700" kern="0" dirty="0">
                      <a:solidFill>
                        <a:prstClr val="white"/>
                      </a:solidFill>
                    </a:rPr>
                    <a:t>Dual-hatted: </a:t>
                  </a:r>
                </a:p>
                <a:p>
                  <a:pPr algn="ctr" defTabSz="457200">
                    <a:defRPr/>
                  </a:pPr>
                  <a:r>
                    <a:rPr lang="en-US" sz="700" kern="0" dirty="0">
                      <a:solidFill>
                        <a:prstClr val="white"/>
                      </a:solidFill>
                    </a:rPr>
                    <a:t>USSC and TFJ</a:t>
                  </a:r>
                </a:p>
              </p:txBody>
            </p:sp>
            <p:sp>
              <p:nvSpPr>
                <p:cNvPr id="547" name="Round Same Side Corner Rectangle 546"/>
                <p:cNvSpPr/>
                <p:nvPr/>
              </p:nvSpPr>
              <p:spPr>
                <a:xfrm>
                  <a:off x="7797051" y="1691190"/>
                  <a:ext cx="951548" cy="186578"/>
                </a:xfrm>
                <a:prstGeom prst="round2SameRect">
                  <a:avLst>
                    <a:gd name="adj1" fmla="val 40991"/>
                    <a:gd name="adj2" fmla="val 0"/>
                  </a:avLst>
                </a:prstGeom>
                <a:solidFill>
                  <a:srgbClr val="FF0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kern="0" dirty="0">
                      <a:solidFill>
                        <a:prstClr val="white"/>
                      </a:solidFill>
                    </a:rPr>
                    <a:t>TFJ</a:t>
                  </a:r>
                </a:p>
              </p:txBody>
            </p:sp>
            <p:sp>
              <p:nvSpPr>
                <p:cNvPr id="548" name="Round Same Side Corner Rectangle 547"/>
                <p:cNvSpPr/>
                <p:nvPr/>
              </p:nvSpPr>
              <p:spPr>
                <a:xfrm>
                  <a:off x="7798703" y="1928562"/>
                  <a:ext cx="936117" cy="186578"/>
                </a:xfrm>
                <a:prstGeom prst="round2SameRect">
                  <a:avLst>
                    <a:gd name="adj1" fmla="val 40991"/>
                    <a:gd name="adj2" fmla="val 0"/>
                  </a:avLst>
                </a:prstGeom>
                <a:solidFill>
                  <a:srgbClr val="FFC00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kern="0" dirty="0">
                      <a:solidFill>
                        <a:prstClr val="white"/>
                      </a:solidFill>
                    </a:rPr>
                    <a:t>Consular support</a:t>
                  </a:r>
                </a:p>
              </p:txBody>
            </p:sp>
          </p:grpSp>
          <p:sp>
            <p:nvSpPr>
              <p:cNvPr id="544" name="Round Same Side Corner Rectangle 543"/>
              <p:cNvSpPr/>
              <p:nvPr/>
            </p:nvSpPr>
            <p:spPr>
              <a:xfrm>
                <a:off x="134101" y="1050658"/>
                <a:ext cx="936117" cy="186578"/>
              </a:xfrm>
              <a:prstGeom prst="round2SameRect">
                <a:avLst>
                  <a:gd name="adj1" fmla="val 40991"/>
                  <a:gd name="adj2" fmla="val 0"/>
                </a:avLst>
              </a:prstGeom>
              <a:solidFill>
                <a:srgbClr val="00B050"/>
              </a:solidFill>
              <a:ln w="28575" cap="flat" cmpd="sng" algn="ctr">
                <a:solidFill>
                  <a:sysClr val="windowText" lastClr="000000"/>
                </a:solidFill>
                <a:prstDash val="solid"/>
              </a:ln>
              <a:effectLst/>
            </p:spPr>
            <p:txBody>
              <a:bodyPr lIns="0" tIns="0" rIns="0" bIns="0" rtlCol="0" anchor="ctr"/>
              <a:lstStyle/>
              <a:p>
                <a:pPr algn="ctr" defTabSz="457200">
                  <a:defRPr/>
                </a:pPr>
                <a:r>
                  <a:rPr lang="en-US" sz="700" kern="0" dirty="0">
                    <a:solidFill>
                      <a:prstClr val="white"/>
                    </a:solidFill>
                  </a:rPr>
                  <a:t>US21 Contractors</a:t>
                </a:r>
              </a:p>
            </p:txBody>
          </p:sp>
        </p:grpSp>
        <p:sp>
          <p:nvSpPr>
            <p:cNvPr id="542" name="TextBox 541"/>
            <p:cNvSpPr txBox="1"/>
            <p:nvPr/>
          </p:nvSpPr>
          <p:spPr>
            <a:xfrm>
              <a:off x="152046" y="5390497"/>
              <a:ext cx="993148" cy="215444"/>
            </a:xfrm>
            <a:prstGeom prst="rect">
              <a:avLst/>
            </a:prstGeom>
            <a:noFill/>
          </p:spPr>
          <p:txBody>
            <a:bodyPr wrap="square" rtlCol="0">
              <a:spAutoFit/>
            </a:bodyPr>
            <a:lstStyle/>
            <a:p>
              <a:pPr algn="ctr"/>
              <a:r>
                <a:rPr lang="fr-CA" sz="800" b="1" u="sng" dirty="0">
                  <a:solidFill>
                    <a:srgbClr val="002060"/>
                  </a:solidFill>
                </a:rPr>
                <a:t>Permanent</a:t>
              </a:r>
              <a:r>
                <a:rPr lang="fr-CA" sz="800" dirty="0">
                  <a:solidFill>
                    <a:srgbClr val="002060"/>
                  </a:solidFill>
                </a:rPr>
                <a:t>:</a:t>
              </a:r>
              <a:r>
                <a:rPr lang="fr-CA" sz="800" b="1" dirty="0">
                  <a:solidFill>
                    <a:srgbClr val="002060"/>
                  </a:solidFill>
                </a:rPr>
                <a:t> </a:t>
              </a:r>
            </a:p>
          </p:txBody>
        </p:sp>
      </p:grpSp>
      <p:cxnSp>
        <p:nvCxnSpPr>
          <p:cNvPr id="549" name="Straight Connector 548"/>
          <p:cNvCxnSpPr>
            <a:endCxn id="345" idx="1"/>
          </p:cNvCxnSpPr>
          <p:nvPr/>
        </p:nvCxnSpPr>
        <p:spPr>
          <a:xfrm flipV="1">
            <a:off x="5349494" y="1120156"/>
            <a:ext cx="1659" cy="10651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50" name="TextBox 549"/>
          <p:cNvSpPr txBox="1"/>
          <p:nvPr/>
        </p:nvSpPr>
        <p:spPr>
          <a:xfrm>
            <a:off x="4459682" y="1659728"/>
            <a:ext cx="1495957" cy="230832"/>
          </a:xfrm>
          <a:prstGeom prst="rect">
            <a:avLst/>
          </a:prstGeom>
          <a:solidFill>
            <a:srgbClr val="154B98"/>
          </a:solidFill>
        </p:spPr>
        <p:txBody>
          <a:bodyPr wrap="square" rtlCol="0">
            <a:spAutoFit/>
          </a:bodyPr>
          <a:lstStyle/>
          <a:p>
            <a:pPr algn="ctr"/>
            <a:r>
              <a:rPr lang="fr-CA" sz="900" b="1" dirty="0">
                <a:solidFill>
                  <a:prstClr val="white"/>
                </a:solidFill>
              </a:rPr>
              <a:t>USSC Directorate Teams</a:t>
            </a:r>
            <a:endParaRPr lang="en-CA" sz="900" b="1" dirty="0">
              <a:solidFill>
                <a:prstClr val="white"/>
              </a:solidFill>
            </a:endParaRPr>
          </a:p>
        </p:txBody>
      </p:sp>
      <p:cxnSp>
        <p:nvCxnSpPr>
          <p:cNvPr id="551" name="Straight Connector 550"/>
          <p:cNvCxnSpPr/>
          <p:nvPr/>
        </p:nvCxnSpPr>
        <p:spPr>
          <a:xfrm flipV="1">
            <a:off x="5728696" y="1563381"/>
            <a:ext cx="563727" cy="535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52" name="Round Same Side Corner Rectangle 551"/>
          <p:cNvSpPr/>
          <p:nvPr/>
        </p:nvSpPr>
        <p:spPr>
          <a:xfrm>
            <a:off x="376249" y="2329223"/>
            <a:ext cx="936117" cy="266724"/>
          </a:xfrm>
          <a:prstGeom prst="round2SameRect">
            <a:avLst>
              <a:gd name="adj1" fmla="val 40991"/>
              <a:gd name="adj2" fmla="val 0"/>
            </a:avLst>
          </a:prstGeom>
          <a:gradFill>
            <a:gsLst>
              <a:gs pos="0">
                <a:srgbClr val="1D4F9E"/>
              </a:gs>
              <a:gs pos="100000">
                <a:srgbClr val="C00000"/>
              </a:gs>
            </a:gsLst>
            <a:lin ang="2700000" scaled="0"/>
          </a:gradFill>
          <a:ln w="28575" cap="flat" cmpd="sng" algn="ctr">
            <a:solidFill>
              <a:sysClr val="windowText" lastClr="000000"/>
            </a:solidFill>
            <a:prstDash val="solid"/>
          </a:ln>
          <a:effectLst/>
        </p:spPr>
        <p:txBody>
          <a:bodyPr lIns="0" tIns="0" rIns="0" bIns="0" rtlCol="0" anchor="ctr"/>
          <a:lstStyle/>
          <a:p>
            <a:pPr algn="ctr" defTabSz="457200">
              <a:defRPr/>
            </a:pPr>
            <a:r>
              <a:rPr lang="en-US" sz="700" b="1" kern="0" dirty="0">
                <a:solidFill>
                  <a:prstClr val="white"/>
                </a:solidFill>
              </a:rPr>
              <a:t>Plan O / </a:t>
            </a:r>
            <a:r>
              <a:rPr lang="en-US" sz="700" b="1" kern="0" dirty="0">
                <a:solidFill>
                  <a:prstClr val="white"/>
                </a:solidFill>
              </a:rPr>
              <a:t>TF </a:t>
            </a:r>
            <a:r>
              <a:rPr lang="en-US" sz="700" b="1" kern="0" dirty="0">
                <a:solidFill>
                  <a:prstClr val="white"/>
                </a:solidFill>
              </a:rPr>
              <a:t>J5 </a:t>
            </a:r>
            <a:endParaRPr lang="en-US" sz="700" b="1" kern="0" dirty="0">
              <a:solidFill>
                <a:prstClr val="white"/>
              </a:solidFill>
            </a:endParaRPr>
          </a:p>
        </p:txBody>
      </p:sp>
      <p:sp>
        <p:nvSpPr>
          <p:cNvPr id="553" name="Round Same Side Corner Rectangle 552"/>
          <p:cNvSpPr/>
          <p:nvPr/>
        </p:nvSpPr>
        <p:spPr>
          <a:xfrm>
            <a:off x="376248" y="2592568"/>
            <a:ext cx="936118" cy="230148"/>
          </a:xfrm>
          <a:prstGeom prst="round2SameRect">
            <a:avLst>
              <a:gd name="adj1" fmla="val 0"/>
              <a:gd name="adj2" fmla="val 35895"/>
            </a:avLst>
          </a:prstGeom>
          <a:solidFill>
            <a:schemeClr val="bg1"/>
          </a:solidFill>
          <a:ln w="28575" cap="flat" cmpd="sng" algn="ctr">
            <a:solidFill>
              <a:sysClr val="windowText" lastClr="000000"/>
            </a:solidFill>
            <a:prstDash val="solid"/>
          </a:ln>
          <a:effectLst/>
        </p:spPr>
        <p:txBody>
          <a:bodyPr vert="horz" lIns="0" tIns="51435" rIns="0" rtlCol="0" anchor="ctr"/>
          <a:lstStyle/>
          <a:p>
            <a:pPr algn="ctr" defTabSz="457200">
              <a:defRPr/>
            </a:pPr>
            <a:r>
              <a:rPr lang="en-US" sz="700" kern="0" dirty="0">
                <a:solidFill>
                  <a:prstClr val="black"/>
                </a:solidFill>
              </a:rPr>
              <a:t>Maj </a:t>
            </a:r>
            <a:r>
              <a:rPr lang="en-US" sz="700" kern="0" dirty="0">
                <a:solidFill>
                  <a:prstClr val="black"/>
                </a:solidFill>
              </a:rPr>
              <a:t> O’Connor</a:t>
            </a:r>
          </a:p>
        </p:txBody>
      </p:sp>
      <p:pic>
        <p:nvPicPr>
          <p:cNvPr id="554" name="Picture 5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268" y="2547173"/>
            <a:ext cx="252499" cy="154305"/>
          </a:xfrm>
          <a:prstGeom prst="roundRect">
            <a:avLst>
              <a:gd name="adj" fmla="val 8594"/>
            </a:avLst>
          </a:prstGeom>
          <a:solidFill>
            <a:srgbClr val="FFFFFF">
              <a:shade val="85000"/>
            </a:srgbClr>
          </a:solidFill>
          <a:ln>
            <a:solidFill>
              <a:sysClr val="windowText" lastClr="000000"/>
            </a:solidFill>
          </a:ln>
          <a:effectLst>
            <a:reflection blurRad="12700" stA="38000" endPos="28000" dist="5000" dir="5400000" sy="-100000" algn="bl" rotWithShape="0"/>
          </a:effectLst>
        </p:spPr>
      </p:pic>
      <p:cxnSp>
        <p:nvCxnSpPr>
          <p:cNvPr id="555" name="Straight Connector 554"/>
          <p:cNvCxnSpPr/>
          <p:nvPr/>
        </p:nvCxnSpPr>
        <p:spPr>
          <a:xfrm>
            <a:off x="5226854" y="2653557"/>
            <a:ext cx="1045445" cy="2316"/>
          </a:xfrm>
          <a:prstGeom prst="line">
            <a:avLst/>
          </a:prstGeom>
          <a:noFill/>
          <a:ln w="22225" cap="flat" cmpd="sng" algn="ctr">
            <a:solidFill>
              <a:sysClr val="windowText" lastClr="000000">
                <a:shade val="95000"/>
                <a:satMod val="105000"/>
              </a:sysClr>
            </a:solidFill>
            <a:prstDash val="solid"/>
          </a:ln>
          <a:effectLst/>
        </p:spPr>
      </p:cxnSp>
      <p:sp>
        <p:nvSpPr>
          <p:cNvPr id="2" name="Rectangle 1"/>
          <p:cNvSpPr/>
          <p:nvPr/>
        </p:nvSpPr>
        <p:spPr>
          <a:xfrm>
            <a:off x="953983" y="187563"/>
            <a:ext cx="6096000" cy="461665"/>
          </a:xfrm>
          <a:prstGeom prst="rect">
            <a:avLst/>
          </a:prstGeom>
        </p:spPr>
        <p:txBody>
          <a:bodyPr>
            <a:spAutoFit/>
          </a:bodyPr>
          <a:lstStyle/>
          <a:p>
            <a:r>
              <a:rPr lang="en-CA"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Annex </a:t>
            </a:r>
            <a:r>
              <a:rPr lang="en-CA"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endParaRPr lang="en-CA"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14 </a:t>
            </a:r>
            <a:r>
              <a:rPr lang="en-CA"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Sep 20</a:t>
            </a:r>
            <a:endParaRPr lang="en-CA"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016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33DFD2E1-D546-482A-AB8E-4442701D9E71}"/>
              </a:ext>
            </a:extLst>
          </p:cNvPr>
          <p:cNvSpPr/>
          <p:nvPr/>
        </p:nvSpPr>
        <p:spPr>
          <a:xfrm>
            <a:off x="4661428" y="476195"/>
            <a:ext cx="2991974" cy="1033541"/>
          </a:xfrm>
          <a:prstGeom prst="rect">
            <a:avLst/>
          </a:prstGeom>
          <a:solidFill>
            <a:schemeClr val="accent6">
              <a:lumMod val="20000"/>
              <a:lumOff val="8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14" b="1" dirty="0">
              <a:solidFill>
                <a:prstClr val="black"/>
              </a:solidFill>
              <a:latin typeface="Arial Narrow" panose="020B0606020202030204" pitchFamily="34" charset="0"/>
            </a:endParaRPr>
          </a:p>
        </p:txBody>
      </p:sp>
      <p:cxnSp>
        <p:nvCxnSpPr>
          <p:cNvPr id="56" name="Straight Connector 473">
            <a:extLst>
              <a:ext uri="{FF2B5EF4-FFF2-40B4-BE49-F238E27FC236}">
                <a16:creationId xmlns:a16="http://schemas.microsoft.com/office/drawing/2014/main" xmlns="" id="{65938626-9C1C-4EC1-9288-16CDE02FB507}"/>
              </a:ext>
            </a:extLst>
          </p:cNvPr>
          <p:cNvCxnSpPr>
            <a:cxnSpLocks/>
            <a:stCxn id="73" idx="0"/>
            <a:endCxn id="95" idx="2"/>
          </p:cNvCxnSpPr>
          <p:nvPr/>
        </p:nvCxnSpPr>
        <p:spPr>
          <a:xfrm rot="5400000" flipH="1" flipV="1">
            <a:off x="3466026" y="-523482"/>
            <a:ext cx="1138566" cy="4033308"/>
          </a:xfrm>
          <a:prstGeom prst="bentConnector3">
            <a:avLst>
              <a:gd name="adj1" fmla="val 50000"/>
            </a:avLst>
          </a:prstGeom>
          <a:ln w="19050">
            <a:solidFill>
              <a:srgbClr val="0000FF"/>
            </a:solidFill>
            <a:prstDash val="lg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7630690A-38DE-43F3-A141-97AC24DA7FF9}"/>
              </a:ext>
            </a:extLst>
          </p:cNvPr>
          <p:cNvSpPr/>
          <p:nvPr/>
        </p:nvSpPr>
        <p:spPr>
          <a:xfrm>
            <a:off x="8133092" y="697148"/>
            <a:ext cx="2458947" cy="1868795"/>
          </a:xfrm>
          <a:prstGeom prst="rect">
            <a:avLst/>
          </a:prstGeom>
          <a:solidFill>
            <a:schemeClr val="bg2"/>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14" b="1" dirty="0">
              <a:solidFill>
                <a:prstClr val="black"/>
              </a:solidFill>
              <a:latin typeface="Arial Narrow" panose="020B0606020202030204" pitchFamily="34" charset="0"/>
            </a:endParaRPr>
          </a:p>
        </p:txBody>
      </p:sp>
      <p:cxnSp>
        <p:nvCxnSpPr>
          <p:cNvPr id="62" name="Connector: Elbow 536">
            <a:extLst>
              <a:ext uri="{FF2B5EF4-FFF2-40B4-BE49-F238E27FC236}">
                <a16:creationId xmlns:a16="http://schemas.microsoft.com/office/drawing/2014/main" xmlns="" id="{A532645D-7E72-4E45-8075-7B3BF0357D33}"/>
              </a:ext>
            </a:extLst>
          </p:cNvPr>
          <p:cNvCxnSpPr>
            <a:cxnSpLocks/>
            <a:stCxn id="215" idx="0"/>
            <a:endCxn id="159" idx="2"/>
          </p:cNvCxnSpPr>
          <p:nvPr/>
        </p:nvCxnSpPr>
        <p:spPr>
          <a:xfrm rot="16200000" flipV="1">
            <a:off x="7639457" y="4404003"/>
            <a:ext cx="261001" cy="557958"/>
          </a:xfrm>
          <a:prstGeom prst="bentConnector3">
            <a:avLst>
              <a:gd name="adj1" fmla="val 50000"/>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Connector: Elbow 535">
            <a:extLst>
              <a:ext uri="{FF2B5EF4-FFF2-40B4-BE49-F238E27FC236}">
                <a16:creationId xmlns:a16="http://schemas.microsoft.com/office/drawing/2014/main" xmlns="" id="{5D32B788-0B09-44C7-8B6E-6238BEB10F85}"/>
              </a:ext>
            </a:extLst>
          </p:cNvPr>
          <p:cNvCxnSpPr>
            <a:cxnSpLocks/>
            <a:stCxn id="303" idx="0"/>
            <a:endCxn id="159" idx="2"/>
          </p:cNvCxnSpPr>
          <p:nvPr/>
        </p:nvCxnSpPr>
        <p:spPr>
          <a:xfrm rot="5400000" flipH="1" flipV="1">
            <a:off x="6713940" y="4036446"/>
            <a:ext cx="261001" cy="1293074"/>
          </a:xfrm>
          <a:prstGeom prst="bentConnector3">
            <a:avLst>
              <a:gd name="adj1" fmla="val 50000"/>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0BB1E36C-2C46-4FF4-B4CB-58C9BC6C3D85}"/>
              </a:ext>
            </a:extLst>
          </p:cNvPr>
          <p:cNvSpPr/>
          <p:nvPr>
            <p:custDataLst>
              <p:tags r:id="rId1"/>
            </p:custDataLst>
          </p:nvPr>
        </p:nvSpPr>
        <p:spPr>
          <a:xfrm>
            <a:off x="5418323" y="910912"/>
            <a:ext cx="1241596" cy="537317"/>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65" name="TextBox 64">
            <a:extLst>
              <a:ext uri="{FF2B5EF4-FFF2-40B4-BE49-F238E27FC236}">
                <a16:creationId xmlns:a16="http://schemas.microsoft.com/office/drawing/2014/main" xmlns="" id="{8C3152F2-1106-455B-A081-CA1E192DFF8C}"/>
              </a:ext>
            </a:extLst>
          </p:cNvPr>
          <p:cNvSpPr txBox="1"/>
          <p:nvPr/>
        </p:nvSpPr>
        <p:spPr>
          <a:xfrm>
            <a:off x="5479466" y="942880"/>
            <a:ext cx="1151417" cy="534712"/>
          </a:xfrm>
          <a:prstGeom prst="rect">
            <a:avLst/>
          </a:prstGeom>
          <a:noFill/>
        </p:spPr>
        <p:txBody>
          <a:bodyPr wrap="square" lIns="0" rIns="0" rtlCol="0">
            <a:noAutofit/>
          </a:bodyPr>
          <a:lstStyle/>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GOI/IDF Senior Leadership</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PA Leadership </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Intl Heads of Mission/Representatives</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SSWG Senior-Level Representative</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Senior USG Engagements</a:t>
            </a:r>
          </a:p>
        </p:txBody>
      </p:sp>
      <p:grpSp>
        <p:nvGrpSpPr>
          <p:cNvPr id="66" name="Group 65">
            <a:extLst>
              <a:ext uri="{FF2B5EF4-FFF2-40B4-BE49-F238E27FC236}">
                <a16:creationId xmlns:a16="http://schemas.microsoft.com/office/drawing/2014/main" xmlns="" id="{F2A0AE1A-2BA3-4ECA-ADDD-7A84188A5BFD}"/>
              </a:ext>
            </a:extLst>
          </p:cNvPr>
          <p:cNvGrpSpPr/>
          <p:nvPr/>
        </p:nvGrpSpPr>
        <p:grpSpPr>
          <a:xfrm>
            <a:off x="7031947" y="650773"/>
            <a:ext cx="455390" cy="287156"/>
            <a:chOff x="4778050" y="1259729"/>
            <a:chExt cx="637546" cy="402018"/>
          </a:xfrm>
        </p:grpSpPr>
        <p:sp>
          <p:nvSpPr>
            <p:cNvPr id="67" name="Rectangle 66">
              <a:extLst>
                <a:ext uri="{FF2B5EF4-FFF2-40B4-BE49-F238E27FC236}">
                  <a16:creationId xmlns:a16="http://schemas.microsoft.com/office/drawing/2014/main" xmlns="" id="{46A71CCE-DFF9-47D7-83B7-08256C0E4776}"/>
                </a:ext>
              </a:extLst>
            </p:cNvPr>
            <p:cNvSpPr/>
            <p:nvPr/>
          </p:nvSpPr>
          <p:spPr>
            <a:xfrm>
              <a:off x="4778050" y="1259729"/>
              <a:ext cx="637546" cy="40201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Aide</a:t>
              </a:r>
            </a:p>
          </p:txBody>
        </p:sp>
        <p:pic>
          <p:nvPicPr>
            <p:cNvPr id="68" name="Picture 67" descr="A close up of a logo&#10;&#10;Description automatically generated">
              <a:extLst>
                <a:ext uri="{FF2B5EF4-FFF2-40B4-BE49-F238E27FC236}">
                  <a16:creationId xmlns:a16="http://schemas.microsoft.com/office/drawing/2014/main" xmlns="" id="{914B7A10-9E29-41D8-AD91-62B8AD400CF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94793" y="1270943"/>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69" name="Picture 2" descr="Image result for army major rank">
              <a:extLst>
                <a:ext uri="{FF2B5EF4-FFF2-40B4-BE49-F238E27FC236}">
                  <a16:creationId xmlns:a16="http://schemas.microsoft.com/office/drawing/2014/main" xmlns="" id="{2D0C671F-ED14-4ECC-B683-7F78C03C7E4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70430" y="1314497"/>
              <a:ext cx="153292" cy="1312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0" name="Straight Connector 69">
            <a:extLst>
              <a:ext uri="{FF2B5EF4-FFF2-40B4-BE49-F238E27FC236}">
                <a16:creationId xmlns:a16="http://schemas.microsoft.com/office/drawing/2014/main" xmlns="" id="{0A2BB70E-A41D-41F7-963C-0DAC05FFABD4}"/>
              </a:ext>
            </a:extLst>
          </p:cNvPr>
          <p:cNvCxnSpPr>
            <a:cxnSpLocks/>
            <a:stCxn id="96" idx="2"/>
            <a:endCxn id="67" idx="1"/>
          </p:cNvCxnSpPr>
          <p:nvPr/>
        </p:nvCxnSpPr>
        <p:spPr>
          <a:xfrm>
            <a:off x="6275790" y="711895"/>
            <a:ext cx="756158" cy="82456"/>
          </a:xfrm>
          <a:prstGeom prst="line">
            <a:avLst/>
          </a:prstGeom>
          <a:ln w="19050">
            <a:solidFill>
              <a:schemeClr val="accent1">
                <a:lumMod val="50000"/>
              </a:schemeClr>
            </a:solidFill>
            <a:prstDash val="solid"/>
            <a:tailEnd type="triangle"/>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xmlns="" id="{4A8DE5A6-A15B-45F7-9C65-3461A66B2610}"/>
              </a:ext>
            </a:extLst>
          </p:cNvPr>
          <p:cNvSpPr>
            <a:spLocks noGrp="1"/>
          </p:cNvSpPr>
          <p:nvPr>
            <p:ph type="title"/>
          </p:nvPr>
        </p:nvSpPr>
        <p:spPr>
          <a:xfrm>
            <a:off x="8998682" y="794668"/>
            <a:ext cx="901531" cy="184591"/>
          </a:xfrm>
        </p:spPr>
        <p:txBody>
          <a:bodyPr>
            <a:noAutofit/>
          </a:bodyPr>
          <a:lstStyle/>
          <a:p>
            <a:r>
              <a:rPr lang="en-US" sz="1000" b="1" dirty="0">
                <a:solidFill>
                  <a:srgbClr val="0000FF"/>
                </a:solidFill>
              </a:rPr>
              <a:t>HQ section</a:t>
            </a:r>
          </a:p>
        </p:txBody>
      </p:sp>
      <p:grpSp>
        <p:nvGrpSpPr>
          <p:cNvPr id="72" name="Group 71">
            <a:extLst>
              <a:ext uri="{FF2B5EF4-FFF2-40B4-BE49-F238E27FC236}">
                <a16:creationId xmlns:a16="http://schemas.microsoft.com/office/drawing/2014/main" xmlns="" id="{72BC6C62-0DE2-403B-9A55-15E8022B1A1F}"/>
              </a:ext>
            </a:extLst>
          </p:cNvPr>
          <p:cNvGrpSpPr/>
          <p:nvPr/>
        </p:nvGrpSpPr>
        <p:grpSpPr>
          <a:xfrm>
            <a:off x="1645945" y="2062454"/>
            <a:ext cx="793084" cy="1033340"/>
            <a:chOff x="395505" y="2267651"/>
            <a:chExt cx="1110317" cy="1446676"/>
          </a:xfrm>
        </p:grpSpPr>
        <p:sp>
          <p:nvSpPr>
            <p:cNvPr id="73" name="Rectangle 72">
              <a:extLst>
                <a:ext uri="{FF2B5EF4-FFF2-40B4-BE49-F238E27FC236}">
                  <a16:creationId xmlns:a16="http://schemas.microsoft.com/office/drawing/2014/main" xmlns="" id="{0C061D3E-8D2E-4E44-83C9-C00F7314EDE3}"/>
                </a:ext>
              </a:extLst>
            </p:cNvPr>
            <p:cNvSpPr/>
            <p:nvPr/>
          </p:nvSpPr>
          <p:spPr>
            <a:xfrm>
              <a:off x="395505" y="2267651"/>
              <a:ext cx="1043586" cy="140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defRPr/>
              </a:pPr>
              <a:endParaRPr lang="en-US">
                <a:solidFill>
                  <a:prstClr val="white"/>
                </a:solidFill>
              </a:endParaRPr>
            </a:p>
          </p:txBody>
        </p:sp>
        <p:grpSp>
          <p:nvGrpSpPr>
            <p:cNvPr id="74" name="Group 73">
              <a:extLst>
                <a:ext uri="{FF2B5EF4-FFF2-40B4-BE49-F238E27FC236}">
                  <a16:creationId xmlns:a16="http://schemas.microsoft.com/office/drawing/2014/main" xmlns="" id="{E9DC6D30-302C-4E7A-B236-6BB51D4FEBA1}"/>
                </a:ext>
              </a:extLst>
            </p:cNvPr>
            <p:cNvGrpSpPr/>
            <p:nvPr/>
          </p:nvGrpSpPr>
          <p:grpSpPr>
            <a:xfrm>
              <a:off x="672767" y="2334412"/>
              <a:ext cx="548378" cy="353805"/>
              <a:chOff x="5258026" y="1787181"/>
              <a:chExt cx="789266" cy="413451"/>
            </a:xfrm>
          </p:grpSpPr>
          <p:sp>
            <p:nvSpPr>
              <p:cNvPr id="87" name="Rectangle 86">
                <a:extLst>
                  <a:ext uri="{FF2B5EF4-FFF2-40B4-BE49-F238E27FC236}">
                    <a16:creationId xmlns:a16="http://schemas.microsoft.com/office/drawing/2014/main" xmlns="" id="{09CFCF79-95C8-412B-A35C-AFE5E109C4EF}"/>
                  </a:ext>
                </a:extLst>
              </p:cNvPr>
              <p:cNvSpPr/>
              <p:nvPr/>
            </p:nvSpPr>
            <p:spPr>
              <a:xfrm>
                <a:off x="5258026" y="1787181"/>
                <a:ext cx="789266"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65314" rIns="0" bIns="0" rtlCol="0" anchor="ctr"/>
              <a:lstStyle/>
              <a:p>
                <a:pPr algn="ctr" defTabSz="1276027">
                  <a:defRPr/>
                </a:pPr>
                <a:r>
                  <a:rPr lang="en-US" sz="857" b="1" dirty="0">
                    <a:solidFill>
                      <a:srgbClr val="000000"/>
                    </a:solidFill>
                    <a:latin typeface="Arial Narrow" panose="020B0606020202030204" pitchFamily="34" charset="0"/>
                    <a:sym typeface="Helvetica"/>
                  </a:rPr>
                  <a:t>US EMB</a:t>
                </a:r>
              </a:p>
            </p:txBody>
          </p:sp>
          <p:pic>
            <p:nvPicPr>
              <p:cNvPr id="88" name="Picture 87" descr="A close up of a logo&#10;&#10;Description automatically generated">
                <a:extLst>
                  <a:ext uri="{FF2B5EF4-FFF2-40B4-BE49-F238E27FC236}">
                    <a16:creationId xmlns:a16="http://schemas.microsoft.com/office/drawing/2014/main" xmlns="" id="{C21936B8-6079-45AE-83E2-4DCE21605B8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9712" y="1793531"/>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75" name="Group 74">
              <a:extLst>
                <a:ext uri="{FF2B5EF4-FFF2-40B4-BE49-F238E27FC236}">
                  <a16:creationId xmlns:a16="http://schemas.microsoft.com/office/drawing/2014/main" xmlns="" id="{5090542F-051D-46A5-9A5C-6295B372D1BA}"/>
                </a:ext>
              </a:extLst>
            </p:cNvPr>
            <p:cNvGrpSpPr/>
            <p:nvPr/>
          </p:nvGrpSpPr>
          <p:grpSpPr>
            <a:xfrm>
              <a:off x="672767" y="2732013"/>
              <a:ext cx="546750" cy="347516"/>
              <a:chOff x="624839" y="1089472"/>
              <a:chExt cx="575362" cy="347516"/>
            </a:xfrm>
          </p:grpSpPr>
          <p:sp>
            <p:nvSpPr>
              <p:cNvPr id="85" name="Rectangle 84">
                <a:extLst>
                  <a:ext uri="{FF2B5EF4-FFF2-40B4-BE49-F238E27FC236}">
                    <a16:creationId xmlns:a16="http://schemas.microsoft.com/office/drawing/2014/main" xmlns="" id="{7E30F245-5781-4D41-8AA5-4B45E0BC85FE}"/>
                  </a:ext>
                </a:extLst>
              </p:cNvPr>
              <p:cNvSpPr/>
              <p:nvPr/>
            </p:nvSpPr>
            <p:spPr>
              <a:xfrm>
                <a:off x="624839" y="1089472"/>
                <a:ext cx="575362" cy="34751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2657" rIns="130629" bIns="0" rtlCol="0" anchor="ctr"/>
              <a:lstStyle/>
              <a:p>
                <a:pPr algn="ctr" defTabSz="1276027">
                  <a:lnSpc>
                    <a:spcPts val="714"/>
                  </a:lnSpc>
                  <a:defRPr/>
                </a:pPr>
                <a:r>
                  <a:rPr lang="en-US" sz="857" b="1" dirty="0">
                    <a:solidFill>
                      <a:srgbClr val="000000"/>
                    </a:solidFill>
                    <a:latin typeface="Arial Narrow" panose="020B0606020202030204" pitchFamily="34" charset="0"/>
                    <a:sym typeface="Helvetica"/>
                  </a:rPr>
                  <a:t>DFiD</a:t>
                </a:r>
              </a:p>
              <a:p>
                <a:pPr algn="ctr" defTabSz="1276027">
                  <a:lnSpc>
                    <a:spcPts val="714"/>
                  </a:lnSpc>
                  <a:defRPr/>
                </a:pPr>
                <a:r>
                  <a:rPr lang="en-US" sz="857" b="1" dirty="0">
                    <a:solidFill>
                      <a:srgbClr val="000000"/>
                    </a:solidFill>
                    <a:latin typeface="Arial Narrow" panose="020B0606020202030204" pitchFamily="34" charset="0"/>
                    <a:sym typeface="Helvetica"/>
                  </a:rPr>
                  <a:t>BST</a:t>
                </a:r>
              </a:p>
            </p:txBody>
          </p:sp>
          <p:pic>
            <p:nvPicPr>
              <p:cNvPr id="86" name="Picture 85">
                <a:extLst>
                  <a:ext uri="{FF2B5EF4-FFF2-40B4-BE49-F238E27FC236}">
                    <a16:creationId xmlns:a16="http://schemas.microsoft.com/office/drawing/2014/main" xmlns="" id="{66615B6D-CF5F-407A-9E5A-FDD7571CF7D9}"/>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034178" y="1097385"/>
                <a:ext cx="157632" cy="78816"/>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76" name="Group 75">
              <a:extLst>
                <a:ext uri="{FF2B5EF4-FFF2-40B4-BE49-F238E27FC236}">
                  <a16:creationId xmlns:a16="http://schemas.microsoft.com/office/drawing/2014/main" xmlns="" id="{2985F777-C8C9-4B20-BD1B-863D9DBAC198}"/>
                </a:ext>
              </a:extLst>
            </p:cNvPr>
            <p:cNvGrpSpPr/>
            <p:nvPr/>
          </p:nvGrpSpPr>
          <p:grpSpPr>
            <a:xfrm>
              <a:off x="672767" y="3123326"/>
              <a:ext cx="550974" cy="336361"/>
              <a:chOff x="4103619" y="2398338"/>
              <a:chExt cx="789266" cy="413451"/>
            </a:xfrm>
          </p:grpSpPr>
          <p:sp>
            <p:nvSpPr>
              <p:cNvPr id="78" name="Rectangle 77">
                <a:extLst>
                  <a:ext uri="{FF2B5EF4-FFF2-40B4-BE49-F238E27FC236}">
                    <a16:creationId xmlns:a16="http://schemas.microsoft.com/office/drawing/2014/main" xmlns="" id="{06CB9A5B-CB2C-4438-8D5E-24259BF387AE}"/>
                  </a:ext>
                </a:extLst>
              </p:cNvPr>
              <p:cNvSpPr/>
              <p:nvPr/>
            </p:nvSpPr>
            <p:spPr>
              <a:xfrm>
                <a:off x="4103619" y="2398338"/>
                <a:ext cx="789266"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130629" bIns="0" rtlCol="0" anchor="ctr"/>
              <a:lstStyle/>
              <a:p>
                <a:pPr algn="ctr" defTabSz="1276027">
                  <a:defRPr/>
                </a:pPr>
                <a:r>
                  <a:rPr lang="en-US" sz="857" b="1" dirty="0">
                    <a:solidFill>
                      <a:srgbClr val="000000"/>
                    </a:solidFill>
                    <a:latin typeface="Arial Narrow" panose="020B0606020202030204" pitchFamily="34" charset="0"/>
                    <a:sym typeface="Helvetica"/>
                  </a:rPr>
                  <a:t>ROC</a:t>
                </a:r>
              </a:p>
            </p:txBody>
          </p:sp>
          <p:pic>
            <p:nvPicPr>
              <p:cNvPr id="84" name="Picture 83">
                <a:extLst>
                  <a:ext uri="{FF2B5EF4-FFF2-40B4-BE49-F238E27FC236}">
                    <a16:creationId xmlns:a16="http://schemas.microsoft.com/office/drawing/2014/main" xmlns="" id="{F813F41E-DCC7-4B3F-A8A2-12294B76DF1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4666904" y="2409864"/>
                <a:ext cx="218294" cy="10914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sp>
          <p:nvSpPr>
            <p:cNvPr id="77" name="TextBox 76">
              <a:extLst>
                <a:ext uri="{FF2B5EF4-FFF2-40B4-BE49-F238E27FC236}">
                  <a16:creationId xmlns:a16="http://schemas.microsoft.com/office/drawing/2014/main" xmlns="" id="{56DA17F8-8D45-4A63-955D-3FF4E64C4532}"/>
                </a:ext>
              </a:extLst>
            </p:cNvPr>
            <p:cNvSpPr txBox="1"/>
            <p:nvPr/>
          </p:nvSpPr>
          <p:spPr>
            <a:xfrm>
              <a:off x="404850" y="3431198"/>
              <a:ext cx="1100972" cy="283129"/>
            </a:xfrm>
            <a:prstGeom prst="rect">
              <a:avLst/>
            </a:prstGeom>
            <a:noFill/>
          </p:spPr>
          <p:txBody>
            <a:bodyPr wrap="square" rtlCol="0">
              <a:spAutoFit/>
            </a:bodyPr>
            <a:lstStyle/>
            <a:p>
              <a:pPr defTabSz="457209">
                <a:defRPr/>
              </a:pPr>
              <a:r>
                <a:rPr lang="en-US" sz="714" b="1" dirty="0">
                  <a:solidFill>
                    <a:prstClr val="white"/>
                  </a:solidFill>
                  <a:latin typeface="Arial Narrow" panose="020B0606020202030204" pitchFamily="34" charset="0"/>
                  <a:cs typeface="Arial" panose="020B0604020202020204" pitchFamily="34" charset="0"/>
                </a:rPr>
                <a:t>Political support </a:t>
              </a:r>
            </a:p>
          </p:txBody>
        </p:sp>
      </p:grpSp>
      <p:grpSp>
        <p:nvGrpSpPr>
          <p:cNvPr id="89" name="Group 88">
            <a:extLst>
              <a:ext uri="{FF2B5EF4-FFF2-40B4-BE49-F238E27FC236}">
                <a16:creationId xmlns:a16="http://schemas.microsoft.com/office/drawing/2014/main" xmlns="" id="{16AD5A60-D6C4-4CA6-A836-EC461D2FA20F}"/>
              </a:ext>
            </a:extLst>
          </p:cNvPr>
          <p:cNvGrpSpPr/>
          <p:nvPr/>
        </p:nvGrpSpPr>
        <p:grpSpPr>
          <a:xfrm>
            <a:off x="5749002" y="628566"/>
            <a:ext cx="605921" cy="295322"/>
            <a:chOff x="6037156" y="906349"/>
            <a:chExt cx="848289" cy="413451"/>
          </a:xfrm>
        </p:grpSpPr>
        <p:grpSp>
          <p:nvGrpSpPr>
            <p:cNvPr id="90" name="Group 89">
              <a:extLst>
                <a:ext uri="{FF2B5EF4-FFF2-40B4-BE49-F238E27FC236}">
                  <a16:creationId xmlns:a16="http://schemas.microsoft.com/office/drawing/2014/main" xmlns="" id="{FB4453D0-FE62-4ACA-A5B0-49DC5C7D0FC6}"/>
                </a:ext>
              </a:extLst>
            </p:cNvPr>
            <p:cNvGrpSpPr/>
            <p:nvPr/>
          </p:nvGrpSpPr>
          <p:grpSpPr>
            <a:xfrm>
              <a:off x="6037156" y="906349"/>
              <a:ext cx="848289" cy="413451"/>
              <a:chOff x="9324105" y="1590084"/>
              <a:chExt cx="848289" cy="413451"/>
            </a:xfrm>
          </p:grpSpPr>
          <p:sp>
            <p:nvSpPr>
              <p:cNvPr id="95" name="Rectangle 94">
                <a:extLst>
                  <a:ext uri="{FF2B5EF4-FFF2-40B4-BE49-F238E27FC236}">
                    <a16:creationId xmlns:a16="http://schemas.microsoft.com/office/drawing/2014/main" xmlns="" id="{7A6AFEFD-B874-4835-8B99-C875A3A6986E}"/>
                  </a:ext>
                </a:extLst>
              </p:cNvPr>
              <p:cNvSpPr/>
              <p:nvPr/>
            </p:nvSpPr>
            <p:spPr>
              <a:xfrm>
                <a:off x="9324105" y="1590084"/>
                <a:ext cx="848289"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Coordinator</a:t>
                </a:r>
              </a:p>
            </p:txBody>
          </p:sp>
          <p:pic>
            <p:nvPicPr>
              <p:cNvPr id="96" name="Picture 95" descr="A close up of a logo&#10;&#10;Description automatically generated">
                <a:extLst>
                  <a:ext uri="{FF2B5EF4-FFF2-40B4-BE49-F238E27FC236}">
                    <a16:creationId xmlns:a16="http://schemas.microsoft.com/office/drawing/2014/main" xmlns="" id="{6F5A7208-D2A6-4F6C-BD59-DD0177FD479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55304" y="1594794"/>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91" name="Group 90">
              <a:extLst>
                <a:ext uri="{FF2B5EF4-FFF2-40B4-BE49-F238E27FC236}">
                  <a16:creationId xmlns:a16="http://schemas.microsoft.com/office/drawing/2014/main" xmlns="" id="{C646BD84-8C98-4393-8F2A-58FDC2F345B2}"/>
                </a:ext>
              </a:extLst>
            </p:cNvPr>
            <p:cNvGrpSpPr/>
            <p:nvPr/>
          </p:nvGrpSpPr>
          <p:grpSpPr>
            <a:xfrm>
              <a:off x="6263660" y="974196"/>
              <a:ext cx="324257" cy="81064"/>
              <a:chOff x="0" y="0"/>
              <a:chExt cx="324257" cy="81064"/>
            </a:xfrm>
          </p:grpSpPr>
          <p:sp>
            <p:nvSpPr>
              <p:cNvPr id="92" name="Star: 5 Points 194">
                <a:extLst>
                  <a:ext uri="{FF2B5EF4-FFF2-40B4-BE49-F238E27FC236}">
                    <a16:creationId xmlns:a16="http://schemas.microsoft.com/office/drawing/2014/main" xmlns="" id="{82250128-ADAF-479A-AEC9-D7203C8B0EF1}"/>
                  </a:ext>
                </a:extLst>
              </p:cNvPr>
              <p:cNvSpPr/>
              <p:nvPr/>
            </p:nvSpPr>
            <p:spPr>
              <a:xfrm>
                <a:off x="0" y="0"/>
                <a:ext cx="89171" cy="81064"/>
              </a:xfrm>
              <a:prstGeom prst="star5">
                <a:avLst/>
              </a:prstGeom>
              <a:gradFill flip="none" rotWithShape="1">
                <a:gsLst>
                  <a:gs pos="0">
                    <a:schemeClr val="bg2">
                      <a:lumMod val="90000"/>
                    </a:schemeClr>
                  </a:gs>
                  <a:gs pos="33000">
                    <a:schemeClr val="bg1"/>
                  </a:gs>
                </a:gsLst>
                <a:path path="circle">
                  <a:fillToRect l="50000" t="50000" r="50000" b="50000"/>
                </a:path>
                <a:tileRect/>
              </a:gradFill>
              <a:ln w="317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9">
                  <a:defRPr/>
                </a:pPr>
                <a:endParaRPr lang="en-US" sz="786">
                  <a:solidFill>
                    <a:prstClr val="white"/>
                  </a:solidFill>
                </a:endParaRPr>
              </a:p>
            </p:txBody>
          </p:sp>
          <p:sp>
            <p:nvSpPr>
              <p:cNvPr id="93" name="Star: 5 Points 198">
                <a:extLst>
                  <a:ext uri="{FF2B5EF4-FFF2-40B4-BE49-F238E27FC236}">
                    <a16:creationId xmlns:a16="http://schemas.microsoft.com/office/drawing/2014/main" xmlns="" id="{7A273D07-77A7-4F45-BED4-E9B68A5223A3}"/>
                  </a:ext>
                </a:extLst>
              </p:cNvPr>
              <p:cNvSpPr/>
              <p:nvPr/>
            </p:nvSpPr>
            <p:spPr>
              <a:xfrm>
                <a:off x="117543" y="0"/>
                <a:ext cx="89171" cy="81064"/>
              </a:xfrm>
              <a:prstGeom prst="star5">
                <a:avLst/>
              </a:prstGeom>
              <a:gradFill flip="none" rotWithShape="1">
                <a:gsLst>
                  <a:gs pos="0">
                    <a:schemeClr val="bg2">
                      <a:lumMod val="90000"/>
                    </a:schemeClr>
                  </a:gs>
                  <a:gs pos="33000">
                    <a:schemeClr val="bg1"/>
                  </a:gs>
                </a:gsLst>
                <a:path path="circle">
                  <a:fillToRect l="50000" t="50000" r="50000" b="50000"/>
                </a:path>
                <a:tileRect/>
              </a:gradFill>
              <a:ln w="317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9">
                  <a:defRPr/>
                </a:pPr>
                <a:endParaRPr lang="en-US" sz="786">
                  <a:solidFill>
                    <a:prstClr val="white"/>
                  </a:solidFill>
                </a:endParaRPr>
              </a:p>
            </p:txBody>
          </p:sp>
          <p:sp>
            <p:nvSpPr>
              <p:cNvPr id="94" name="Star: 5 Points 199">
                <a:extLst>
                  <a:ext uri="{FF2B5EF4-FFF2-40B4-BE49-F238E27FC236}">
                    <a16:creationId xmlns:a16="http://schemas.microsoft.com/office/drawing/2014/main" xmlns="" id="{F4E4FB4F-4F22-4C44-B68E-69DAC02F760C}"/>
                  </a:ext>
                </a:extLst>
              </p:cNvPr>
              <p:cNvSpPr/>
              <p:nvPr/>
            </p:nvSpPr>
            <p:spPr>
              <a:xfrm>
                <a:off x="235086" y="0"/>
                <a:ext cx="89171" cy="81064"/>
              </a:xfrm>
              <a:prstGeom prst="star5">
                <a:avLst/>
              </a:prstGeom>
              <a:gradFill flip="none" rotWithShape="1">
                <a:gsLst>
                  <a:gs pos="0">
                    <a:schemeClr val="bg2">
                      <a:lumMod val="90000"/>
                    </a:schemeClr>
                  </a:gs>
                  <a:gs pos="33000">
                    <a:schemeClr val="bg1"/>
                  </a:gs>
                </a:gsLst>
                <a:path path="circle">
                  <a:fillToRect l="50000" t="50000" r="50000" b="50000"/>
                </a:path>
                <a:tileRect/>
              </a:gradFill>
              <a:ln w="317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9">
                  <a:defRPr/>
                </a:pPr>
                <a:endParaRPr lang="en-US" sz="786">
                  <a:solidFill>
                    <a:prstClr val="white"/>
                  </a:solidFill>
                </a:endParaRPr>
              </a:p>
            </p:txBody>
          </p:sp>
        </p:grpSp>
      </p:grpSp>
      <p:cxnSp>
        <p:nvCxnSpPr>
          <p:cNvPr id="97" name="Connector: Elbow 450">
            <a:extLst>
              <a:ext uri="{FF2B5EF4-FFF2-40B4-BE49-F238E27FC236}">
                <a16:creationId xmlns:a16="http://schemas.microsoft.com/office/drawing/2014/main" xmlns="" id="{B2328F24-ECF6-4E9F-ADF0-621629E561C2}"/>
              </a:ext>
            </a:extLst>
          </p:cNvPr>
          <p:cNvCxnSpPr>
            <a:cxnSpLocks/>
            <a:stCxn id="65" idx="2"/>
            <a:endCxn id="149" idx="3"/>
          </p:cNvCxnSpPr>
          <p:nvPr/>
        </p:nvCxnSpPr>
        <p:spPr>
          <a:xfrm rot="5400000">
            <a:off x="4334764" y="1736690"/>
            <a:ext cx="1979509" cy="1461314"/>
          </a:xfrm>
          <a:prstGeom prst="bentConnector2">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4576C5B8-2C4F-4B08-9AA3-013F9C4FBD49}"/>
              </a:ext>
            </a:extLst>
          </p:cNvPr>
          <p:cNvGrpSpPr/>
          <p:nvPr/>
        </p:nvGrpSpPr>
        <p:grpSpPr>
          <a:xfrm>
            <a:off x="1817934" y="5481929"/>
            <a:ext cx="943269" cy="683575"/>
            <a:chOff x="30189" y="4141684"/>
            <a:chExt cx="1320576" cy="957004"/>
          </a:xfrm>
        </p:grpSpPr>
        <p:sp>
          <p:nvSpPr>
            <p:cNvPr id="100" name="TextBox 99">
              <a:extLst>
                <a:ext uri="{FF2B5EF4-FFF2-40B4-BE49-F238E27FC236}">
                  <a16:creationId xmlns:a16="http://schemas.microsoft.com/office/drawing/2014/main" xmlns="" id="{7ABCEF1A-A173-4F97-9260-1B494DAFA23A}"/>
                </a:ext>
              </a:extLst>
            </p:cNvPr>
            <p:cNvSpPr txBox="1"/>
            <p:nvPr/>
          </p:nvSpPr>
          <p:spPr>
            <a:xfrm>
              <a:off x="30189" y="4415461"/>
              <a:ext cx="969945" cy="683227"/>
            </a:xfrm>
            <a:prstGeom prst="rect">
              <a:avLst/>
            </a:prstGeom>
            <a:noFill/>
          </p:spPr>
          <p:txBody>
            <a:bodyPr wrap="none" rtlCol="0">
              <a:spAutoFit/>
            </a:bodyPr>
            <a:lstStyle/>
            <a:p>
              <a:pPr defTabSz="457209">
                <a:defRPr/>
              </a:pPr>
              <a:r>
                <a:rPr lang="en-US" sz="857" dirty="0">
                  <a:solidFill>
                    <a:prstClr val="black"/>
                  </a:solidFill>
                  <a:latin typeface="Arial Narrow" panose="020B0606020202030204" pitchFamily="34" charset="0"/>
                  <a:cs typeface="Arial" panose="020B0604020202020204" pitchFamily="34" charset="0"/>
                </a:rPr>
                <a:t>OPCON</a:t>
              </a:r>
            </a:p>
            <a:p>
              <a:pPr defTabSz="451313">
                <a:tabLst>
                  <a:tab pos="408222" algn="l"/>
                </a:tabLst>
                <a:defRPr/>
              </a:pPr>
              <a:r>
                <a:rPr lang="en-US" sz="857" dirty="0">
                  <a:solidFill>
                    <a:prstClr val="black"/>
                  </a:solidFill>
                  <a:latin typeface="Arial Narrow" panose="020B0606020202030204" pitchFamily="34" charset="0"/>
                  <a:cs typeface="Arial" panose="020B0604020202020204" pitchFamily="34" charset="0"/>
                </a:rPr>
                <a:t>TACON</a:t>
              </a:r>
            </a:p>
            <a:p>
              <a:pPr defTabSz="457209">
                <a:tabLst>
                  <a:tab pos="408222" algn="l"/>
                </a:tabLst>
                <a:defRPr/>
              </a:pPr>
              <a:r>
                <a:rPr lang="en-US" sz="857" dirty="0">
                  <a:solidFill>
                    <a:prstClr val="black"/>
                  </a:solidFill>
                  <a:latin typeface="Arial Narrow" panose="020B0606020202030204" pitchFamily="34" charset="0"/>
                  <a:cs typeface="Arial" panose="020B0604020202020204" pitchFamily="34" charset="0"/>
                </a:rPr>
                <a:t>Coordinating</a:t>
              </a:r>
            </a:p>
          </p:txBody>
        </p:sp>
        <p:sp>
          <p:nvSpPr>
            <p:cNvPr id="102" name="Rectangle 101">
              <a:extLst>
                <a:ext uri="{FF2B5EF4-FFF2-40B4-BE49-F238E27FC236}">
                  <a16:creationId xmlns:a16="http://schemas.microsoft.com/office/drawing/2014/main" xmlns="" id="{B7CA647C-82E5-420D-B8B7-03636FBDC3A6}"/>
                </a:ext>
              </a:extLst>
            </p:cNvPr>
            <p:cNvSpPr/>
            <p:nvPr/>
          </p:nvSpPr>
          <p:spPr>
            <a:xfrm>
              <a:off x="302765" y="4141684"/>
              <a:ext cx="781432" cy="313920"/>
            </a:xfrm>
            <a:prstGeom prst="rect">
              <a:avLst/>
            </a:prstGeom>
          </p:spPr>
          <p:txBody>
            <a:bodyPr wrap="none">
              <a:spAutoFit/>
            </a:bodyPr>
            <a:lstStyle/>
            <a:p>
              <a:pPr defTabSz="457209">
                <a:defRPr/>
              </a:pPr>
              <a:r>
                <a:rPr lang="en-US" sz="857" b="1" u="sng" dirty="0">
                  <a:solidFill>
                    <a:prstClr val="black"/>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Legend: </a:t>
              </a:r>
              <a:endParaRPr lang="en-US" b="1" u="sng" dirty="0">
                <a:solidFill>
                  <a:prstClr val="black"/>
                </a:solidFill>
                <a:effectLst>
                  <a:outerShdw blurRad="38100" dist="38100" dir="2700000" algn="tl">
                    <a:srgbClr val="000000">
                      <a:alpha val="43137"/>
                    </a:srgbClr>
                  </a:outerShdw>
                </a:effectLst>
              </a:endParaRPr>
            </a:p>
          </p:txBody>
        </p:sp>
        <p:sp>
          <p:nvSpPr>
            <p:cNvPr id="103" name="Rectangle 102">
              <a:extLst>
                <a:ext uri="{FF2B5EF4-FFF2-40B4-BE49-F238E27FC236}">
                  <a16:creationId xmlns:a16="http://schemas.microsoft.com/office/drawing/2014/main" xmlns="" id="{25BE8225-4FB7-4062-9B46-551440ACDFB4}"/>
                </a:ext>
              </a:extLst>
            </p:cNvPr>
            <p:cNvSpPr/>
            <p:nvPr/>
          </p:nvSpPr>
          <p:spPr>
            <a:xfrm>
              <a:off x="32877" y="4199308"/>
              <a:ext cx="1317888" cy="84344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defRPr/>
              </a:pPr>
              <a:endParaRPr lang="en-US">
                <a:solidFill>
                  <a:prstClr val="white"/>
                </a:solidFill>
              </a:endParaRPr>
            </a:p>
          </p:txBody>
        </p:sp>
        <p:cxnSp>
          <p:nvCxnSpPr>
            <p:cNvPr id="104" name="Straight Connector 103">
              <a:extLst>
                <a:ext uri="{FF2B5EF4-FFF2-40B4-BE49-F238E27FC236}">
                  <a16:creationId xmlns:a16="http://schemas.microsoft.com/office/drawing/2014/main" xmlns="" id="{CD135379-788B-4123-95DB-33DC88C57CA5}"/>
                </a:ext>
              </a:extLst>
            </p:cNvPr>
            <p:cNvCxnSpPr>
              <a:cxnSpLocks/>
            </p:cNvCxnSpPr>
            <p:nvPr/>
          </p:nvCxnSpPr>
          <p:spPr>
            <a:xfrm>
              <a:off x="736600" y="4545936"/>
              <a:ext cx="467361" cy="0"/>
            </a:xfrm>
            <a:prstGeom prst="line">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0897E51F-45F3-44F7-9E97-A668511DD9AF}"/>
                </a:ext>
              </a:extLst>
            </p:cNvPr>
            <p:cNvCxnSpPr>
              <a:cxnSpLocks/>
            </p:cNvCxnSpPr>
            <p:nvPr/>
          </p:nvCxnSpPr>
          <p:spPr>
            <a:xfrm>
              <a:off x="736600" y="4731486"/>
              <a:ext cx="476706" cy="0"/>
            </a:xfrm>
            <a:prstGeom prst="line">
              <a:avLst/>
            </a:prstGeom>
            <a:ln w="19050">
              <a:solidFill>
                <a:schemeClr val="tx1"/>
              </a:solidFill>
              <a:prstDash val="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078B7C71-0265-4C10-8D7E-5F1069F5E474}"/>
                </a:ext>
              </a:extLst>
            </p:cNvPr>
            <p:cNvCxnSpPr>
              <a:cxnSpLocks/>
            </p:cNvCxnSpPr>
            <p:nvPr/>
          </p:nvCxnSpPr>
          <p:spPr>
            <a:xfrm>
              <a:off x="909726" y="4928336"/>
              <a:ext cx="324306" cy="0"/>
            </a:xfrm>
            <a:prstGeom prst="line">
              <a:avLst/>
            </a:prstGeom>
            <a:ln w="19050">
              <a:solidFill>
                <a:srgbClr val="0070C0"/>
              </a:solidFill>
              <a:prstDash val="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xmlns="" id="{6D9CB30C-9CA8-46A3-9C10-377E6C4D53D0}"/>
              </a:ext>
            </a:extLst>
          </p:cNvPr>
          <p:cNvGrpSpPr/>
          <p:nvPr/>
        </p:nvGrpSpPr>
        <p:grpSpPr>
          <a:xfrm>
            <a:off x="2443011" y="3208410"/>
            <a:ext cx="554076" cy="1257071"/>
            <a:chOff x="1286615" y="4491774"/>
            <a:chExt cx="775707" cy="1759899"/>
          </a:xfrm>
        </p:grpSpPr>
        <p:grpSp>
          <p:nvGrpSpPr>
            <p:cNvPr id="108" name="Group 107">
              <a:extLst>
                <a:ext uri="{FF2B5EF4-FFF2-40B4-BE49-F238E27FC236}">
                  <a16:creationId xmlns:a16="http://schemas.microsoft.com/office/drawing/2014/main" xmlns="" id="{CDF4FEAD-9DCC-4300-9121-E581A2861DCB}"/>
                </a:ext>
              </a:extLst>
            </p:cNvPr>
            <p:cNvGrpSpPr/>
            <p:nvPr/>
          </p:nvGrpSpPr>
          <p:grpSpPr>
            <a:xfrm>
              <a:off x="1361989" y="4547318"/>
              <a:ext cx="538480" cy="305774"/>
              <a:chOff x="5292452" y="2366655"/>
              <a:chExt cx="789266" cy="413451"/>
            </a:xfrm>
          </p:grpSpPr>
          <p:sp>
            <p:nvSpPr>
              <p:cNvPr id="128" name="Rectangle 127">
                <a:extLst>
                  <a:ext uri="{FF2B5EF4-FFF2-40B4-BE49-F238E27FC236}">
                    <a16:creationId xmlns:a16="http://schemas.microsoft.com/office/drawing/2014/main" xmlns="" id="{B3335035-F75D-4092-8966-B84628C86EA0}"/>
                  </a:ext>
                </a:extLst>
              </p:cNvPr>
              <p:cNvSpPr/>
              <p:nvPr/>
            </p:nvSpPr>
            <p:spPr>
              <a:xfrm>
                <a:off x="5292452" y="2366655"/>
                <a:ext cx="789266"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130629" bIns="0" rtlCol="0" anchor="ctr"/>
              <a:lstStyle/>
              <a:p>
                <a:pPr algn="ctr" defTabSz="1276027">
                  <a:defRPr/>
                </a:pPr>
                <a:r>
                  <a:rPr lang="en-US" sz="857" b="1" dirty="0">
                    <a:solidFill>
                      <a:srgbClr val="000000"/>
                    </a:solidFill>
                    <a:latin typeface="Arial Narrow" panose="020B0606020202030204" pitchFamily="34" charset="0"/>
                    <a:sym typeface="Helvetica"/>
                  </a:rPr>
                  <a:t>BST</a:t>
                </a:r>
              </a:p>
            </p:txBody>
          </p:sp>
          <p:pic>
            <p:nvPicPr>
              <p:cNvPr id="129" name="Picture 128">
                <a:extLst>
                  <a:ext uri="{FF2B5EF4-FFF2-40B4-BE49-F238E27FC236}">
                    <a16:creationId xmlns:a16="http://schemas.microsoft.com/office/drawing/2014/main" xmlns="" id="{B41F7A5F-A92B-4F8B-89B3-F432BF55417C}"/>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5846485" y="2379193"/>
                <a:ext cx="226740" cy="11337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110" name="Group 109">
              <a:extLst>
                <a:ext uri="{FF2B5EF4-FFF2-40B4-BE49-F238E27FC236}">
                  <a16:creationId xmlns:a16="http://schemas.microsoft.com/office/drawing/2014/main" xmlns="" id="{87E439D2-3787-4750-95E3-BCAE82A92033}"/>
                </a:ext>
              </a:extLst>
            </p:cNvPr>
            <p:cNvGrpSpPr/>
            <p:nvPr/>
          </p:nvGrpSpPr>
          <p:grpSpPr>
            <a:xfrm>
              <a:off x="1354052" y="5248668"/>
              <a:ext cx="544407" cy="314178"/>
              <a:chOff x="270967" y="7444773"/>
              <a:chExt cx="789266" cy="413451"/>
            </a:xfrm>
          </p:grpSpPr>
          <p:sp>
            <p:nvSpPr>
              <p:cNvPr id="126" name="Rectangle 125">
                <a:extLst>
                  <a:ext uri="{FF2B5EF4-FFF2-40B4-BE49-F238E27FC236}">
                    <a16:creationId xmlns:a16="http://schemas.microsoft.com/office/drawing/2014/main" xmlns="" id="{62ACC60A-1751-4ED0-8F7E-86F251F2965E}"/>
                  </a:ext>
                </a:extLst>
              </p:cNvPr>
              <p:cNvSpPr/>
              <p:nvPr/>
            </p:nvSpPr>
            <p:spPr>
              <a:xfrm>
                <a:off x="270967" y="7444773"/>
                <a:ext cx="789266"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130629" bIns="0" rtlCol="0" anchor="ctr"/>
              <a:lstStyle/>
              <a:p>
                <a:pPr algn="ctr" defTabSz="1276027">
                  <a:defRPr/>
                </a:pPr>
                <a:r>
                  <a:rPr lang="en-US" sz="857" b="1" dirty="0">
                    <a:solidFill>
                      <a:srgbClr val="000000"/>
                    </a:solidFill>
                    <a:latin typeface="Arial Narrow" panose="020B0606020202030204" pitchFamily="34" charset="0"/>
                    <a:sym typeface="Helvetica"/>
                  </a:rPr>
                  <a:t>ITA</a:t>
                </a:r>
              </a:p>
            </p:txBody>
          </p:sp>
          <p:pic>
            <p:nvPicPr>
              <p:cNvPr id="127" name="Picture 2" descr="Image result for italy flag">
                <a:extLst>
                  <a:ext uri="{FF2B5EF4-FFF2-40B4-BE49-F238E27FC236}">
                    <a16:creationId xmlns:a16="http://schemas.microsoft.com/office/drawing/2014/main" xmlns="" id="{3AA3D723-0BED-42C9-A2C7-625159F24B7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4721" y="7458422"/>
                <a:ext cx="225169" cy="122720"/>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111" name="Group 110">
              <a:extLst>
                <a:ext uri="{FF2B5EF4-FFF2-40B4-BE49-F238E27FC236}">
                  <a16:creationId xmlns:a16="http://schemas.microsoft.com/office/drawing/2014/main" xmlns="" id="{24F4FB24-1F49-47E5-B53D-C06EBA5D8600}"/>
                </a:ext>
              </a:extLst>
            </p:cNvPr>
            <p:cNvGrpSpPr/>
            <p:nvPr/>
          </p:nvGrpSpPr>
          <p:grpSpPr>
            <a:xfrm>
              <a:off x="1348868" y="5603546"/>
              <a:ext cx="544407" cy="312050"/>
              <a:chOff x="2962208" y="2663897"/>
              <a:chExt cx="593460" cy="312050"/>
            </a:xfrm>
          </p:grpSpPr>
          <p:sp>
            <p:nvSpPr>
              <p:cNvPr id="122" name="Rectangle 121">
                <a:extLst>
                  <a:ext uri="{FF2B5EF4-FFF2-40B4-BE49-F238E27FC236}">
                    <a16:creationId xmlns:a16="http://schemas.microsoft.com/office/drawing/2014/main" xmlns="" id="{EB64C3F3-2757-4813-8848-D4A167FE8C45}"/>
                  </a:ext>
                </a:extLst>
              </p:cNvPr>
              <p:cNvSpPr/>
              <p:nvPr/>
            </p:nvSpPr>
            <p:spPr>
              <a:xfrm>
                <a:off x="2962208" y="2663897"/>
                <a:ext cx="593460" cy="31205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130629" bIns="0" rtlCol="0" anchor="ctr"/>
              <a:lstStyle/>
              <a:p>
                <a:pPr algn="ctr" defTabSz="1276027">
                  <a:defRPr/>
                </a:pPr>
                <a:r>
                  <a:rPr lang="en-US" sz="857" b="1" dirty="0">
                    <a:solidFill>
                      <a:srgbClr val="000000"/>
                    </a:solidFill>
                    <a:latin typeface="Arial Narrow" panose="020B0606020202030204" pitchFamily="34" charset="0"/>
                    <a:sym typeface="Helvetica"/>
                  </a:rPr>
                  <a:t>TUR</a:t>
                </a:r>
              </a:p>
            </p:txBody>
          </p:sp>
          <p:pic>
            <p:nvPicPr>
              <p:cNvPr id="125" name="Picture 2" descr="Image result for turkish flag">
                <a:extLst>
                  <a:ext uri="{FF2B5EF4-FFF2-40B4-BE49-F238E27FC236}">
                    <a16:creationId xmlns:a16="http://schemas.microsoft.com/office/drawing/2014/main" xmlns="" id="{4F535098-5098-4758-A5ED-A1F46DBE775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65532" y="2673267"/>
                <a:ext cx="186405" cy="114176"/>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sp>
          <p:nvSpPr>
            <p:cNvPr id="114" name="Right Brace 113">
              <a:extLst>
                <a:ext uri="{FF2B5EF4-FFF2-40B4-BE49-F238E27FC236}">
                  <a16:creationId xmlns:a16="http://schemas.microsoft.com/office/drawing/2014/main" xmlns="" id="{25800EFF-6363-446A-9043-D69FEDECFEF9}"/>
                </a:ext>
              </a:extLst>
            </p:cNvPr>
            <p:cNvSpPr/>
            <p:nvPr/>
          </p:nvSpPr>
          <p:spPr>
            <a:xfrm>
              <a:off x="1891324" y="4491774"/>
              <a:ext cx="170998" cy="1460928"/>
            </a:xfrm>
            <a:prstGeom prst="rightBrace">
              <a:avLst>
                <a:gd name="adj1" fmla="val 9544"/>
                <a:gd name="adj2" fmla="val 46112"/>
              </a:avLst>
            </a:prstGeom>
            <a:ln w="12700">
              <a:solidFill>
                <a:schemeClr val="tx1"/>
              </a:solidFill>
            </a:ln>
            <a:effectLst>
              <a:outerShdw blurRad="381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457209">
                <a:defRPr/>
              </a:pPr>
              <a:endParaRPr lang="en-US">
                <a:solidFill>
                  <a:prstClr val="black"/>
                </a:solidFill>
              </a:endParaRPr>
            </a:p>
          </p:txBody>
        </p:sp>
        <p:sp>
          <p:nvSpPr>
            <p:cNvPr id="115" name="TextBox 114">
              <a:extLst>
                <a:ext uri="{FF2B5EF4-FFF2-40B4-BE49-F238E27FC236}">
                  <a16:creationId xmlns:a16="http://schemas.microsoft.com/office/drawing/2014/main" xmlns="" id="{D17BF5F5-DC51-432A-80A6-1900E607F8FC}"/>
                </a:ext>
              </a:extLst>
            </p:cNvPr>
            <p:cNvSpPr txBox="1"/>
            <p:nvPr/>
          </p:nvSpPr>
          <p:spPr>
            <a:xfrm>
              <a:off x="1286615" y="5937311"/>
              <a:ext cx="710028" cy="314362"/>
            </a:xfrm>
            <a:prstGeom prst="rect">
              <a:avLst/>
            </a:prstGeom>
            <a:noFill/>
            <a:ln>
              <a:noFill/>
            </a:ln>
          </p:spPr>
          <p:txBody>
            <a:bodyPr wrap="square" lIns="13063" rIns="0" rtlCol="0">
              <a:noAutofit/>
            </a:bodyPr>
            <a:lstStyle/>
            <a:p>
              <a:pPr defTabSz="457209">
                <a:defRPr/>
              </a:pPr>
              <a:r>
                <a:rPr lang="en-US" sz="714" b="1" dirty="0">
                  <a:solidFill>
                    <a:prstClr val="black"/>
                  </a:solidFill>
                  <a:latin typeface="Arial Narrow" panose="020B0606020202030204" pitchFamily="34" charset="0"/>
                  <a:cs typeface="Arial" panose="020B0604020202020204" pitchFamily="34" charset="0"/>
                </a:rPr>
                <a:t>Natl efforts to train Services</a:t>
              </a:r>
            </a:p>
          </p:txBody>
        </p:sp>
        <p:grpSp>
          <p:nvGrpSpPr>
            <p:cNvPr id="117" name="Group 116">
              <a:extLst>
                <a:ext uri="{FF2B5EF4-FFF2-40B4-BE49-F238E27FC236}">
                  <a16:creationId xmlns:a16="http://schemas.microsoft.com/office/drawing/2014/main" xmlns="" id="{8429E2CA-F990-475A-AC0C-824CB29332D1}"/>
                </a:ext>
              </a:extLst>
            </p:cNvPr>
            <p:cNvGrpSpPr/>
            <p:nvPr/>
          </p:nvGrpSpPr>
          <p:grpSpPr>
            <a:xfrm>
              <a:off x="1361017" y="4893791"/>
              <a:ext cx="544407" cy="314178"/>
              <a:chOff x="2953715" y="3383820"/>
              <a:chExt cx="593460" cy="314178"/>
            </a:xfrm>
          </p:grpSpPr>
          <p:sp>
            <p:nvSpPr>
              <p:cNvPr id="120" name="Rectangle 119">
                <a:extLst>
                  <a:ext uri="{FF2B5EF4-FFF2-40B4-BE49-F238E27FC236}">
                    <a16:creationId xmlns:a16="http://schemas.microsoft.com/office/drawing/2014/main" xmlns="" id="{47D9C553-9370-4C04-BC35-62C6AA730F89}"/>
                  </a:ext>
                </a:extLst>
              </p:cNvPr>
              <p:cNvSpPr/>
              <p:nvPr/>
            </p:nvSpPr>
            <p:spPr>
              <a:xfrm>
                <a:off x="2953715" y="3383820"/>
                <a:ext cx="593460" cy="31417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130629" bIns="0" rtlCol="0" anchor="ctr"/>
              <a:lstStyle/>
              <a:p>
                <a:pPr algn="ctr" defTabSz="1276027">
                  <a:defRPr/>
                </a:pPr>
                <a:r>
                  <a:rPr lang="en-US" sz="857" b="1" dirty="0">
                    <a:solidFill>
                      <a:srgbClr val="000000"/>
                    </a:solidFill>
                    <a:latin typeface="Arial Narrow" panose="020B0606020202030204" pitchFamily="34" charset="0"/>
                    <a:sym typeface="Helvetica"/>
                  </a:rPr>
                  <a:t>NLD</a:t>
                </a:r>
              </a:p>
            </p:txBody>
          </p:sp>
          <p:pic>
            <p:nvPicPr>
              <p:cNvPr id="121" name="Picture 2" descr="Flag of Netherlands 🇳🇱 – Flagpedia.net">
                <a:extLst>
                  <a:ext uri="{FF2B5EF4-FFF2-40B4-BE49-F238E27FC236}">
                    <a16:creationId xmlns:a16="http://schemas.microsoft.com/office/drawing/2014/main" xmlns="" id="{D7E87005-0D57-4ED7-8FB2-643D76D66F9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62497" y="3394658"/>
                <a:ext cx="173795" cy="10130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grpSp>
        <p:nvGrpSpPr>
          <p:cNvPr id="130" name="Group 129">
            <a:extLst>
              <a:ext uri="{FF2B5EF4-FFF2-40B4-BE49-F238E27FC236}">
                <a16:creationId xmlns:a16="http://schemas.microsoft.com/office/drawing/2014/main" xmlns="" id="{7E767CF1-610A-4881-ABA9-AD1D09D96DBC}"/>
              </a:ext>
            </a:extLst>
          </p:cNvPr>
          <p:cNvGrpSpPr/>
          <p:nvPr/>
        </p:nvGrpSpPr>
        <p:grpSpPr>
          <a:xfrm>
            <a:off x="9099378" y="4055466"/>
            <a:ext cx="535832" cy="928401"/>
            <a:chOff x="10618927" y="5314203"/>
            <a:chExt cx="750165" cy="1299761"/>
          </a:xfrm>
        </p:grpSpPr>
        <p:grpSp>
          <p:nvGrpSpPr>
            <p:cNvPr id="131" name="Group 130">
              <a:extLst>
                <a:ext uri="{FF2B5EF4-FFF2-40B4-BE49-F238E27FC236}">
                  <a16:creationId xmlns:a16="http://schemas.microsoft.com/office/drawing/2014/main" xmlns="" id="{CC579C9A-AB4A-4923-A55F-A43E14AFC554}"/>
                </a:ext>
              </a:extLst>
            </p:cNvPr>
            <p:cNvGrpSpPr/>
            <p:nvPr/>
          </p:nvGrpSpPr>
          <p:grpSpPr>
            <a:xfrm>
              <a:off x="10754463" y="5701309"/>
              <a:ext cx="517173" cy="308717"/>
              <a:chOff x="-2793107" y="6288519"/>
              <a:chExt cx="789266" cy="413451"/>
            </a:xfrm>
          </p:grpSpPr>
          <p:sp>
            <p:nvSpPr>
              <p:cNvPr id="141" name="Rectangle 140">
                <a:extLst>
                  <a:ext uri="{FF2B5EF4-FFF2-40B4-BE49-F238E27FC236}">
                    <a16:creationId xmlns:a16="http://schemas.microsoft.com/office/drawing/2014/main" xmlns="" id="{7FCAD912-EE1D-4772-9F61-F0CB6DA2C594}"/>
                  </a:ext>
                </a:extLst>
              </p:cNvPr>
              <p:cNvSpPr/>
              <p:nvPr/>
            </p:nvSpPr>
            <p:spPr>
              <a:xfrm>
                <a:off x="-2793107" y="6288519"/>
                <a:ext cx="789266" cy="41345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130629" bIns="0" rtlCol="0" anchor="ctr"/>
              <a:lstStyle/>
              <a:p>
                <a:pPr algn="ctr" defTabSz="1276027">
                  <a:defRPr/>
                </a:pPr>
                <a:r>
                  <a:rPr lang="en-US" sz="714" b="1" dirty="0">
                    <a:solidFill>
                      <a:srgbClr val="000000"/>
                    </a:solidFill>
                    <a:latin typeface="Arial Narrow" panose="020B0606020202030204" pitchFamily="34" charset="0"/>
                    <a:sym typeface="Helvetica"/>
                  </a:rPr>
                  <a:t>OQ</a:t>
                </a:r>
              </a:p>
            </p:txBody>
          </p:sp>
          <p:pic>
            <p:nvPicPr>
              <p:cNvPr id="142" name="Picture 6" descr="Image result for office of the quartet">
                <a:extLst>
                  <a:ext uri="{FF2B5EF4-FFF2-40B4-BE49-F238E27FC236}">
                    <a16:creationId xmlns:a16="http://schemas.microsoft.com/office/drawing/2014/main" xmlns="" id="{EA62412A-FED7-4684-886C-38F8FE4EBC12}"/>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14853" b="22502"/>
              <a:stretch/>
            </p:blipFill>
            <p:spPr bwMode="auto">
              <a:xfrm>
                <a:off x="-2249029" y="6299291"/>
                <a:ext cx="238451" cy="10934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132" name="Group 131">
              <a:extLst>
                <a:ext uri="{FF2B5EF4-FFF2-40B4-BE49-F238E27FC236}">
                  <a16:creationId xmlns:a16="http://schemas.microsoft.com/office/drawing/2014/main" xmlns="" id="{07DC73F5-28F1-43A1-A998-37B1098502EF}"/>
                </a:ext>
              </a:extLst>
            </p:cNvPr>
            <p:cNvGrpSpPr/>
            <p:nvPr/>
          </p:nvGrpSpPr>
          <p:grpSpPr>
            <a:xfrm>
              <a:off x="10751629" y="6052878"/>
              <a:ext cx="520007" cy="308717"/>
              <a:chOff x="13152259" y="4026881"/>
              <a:chExt cx="462105" cy="269476"/>
            </a:xfrm>
          </p:grpSpPr>
          <p:sp>
            <p:nvSpPr>
              <p:cNvPr id="139" name="Rectangle 138">
                <a:extLst>
                  <a:ext uri="{FF2B5EF4-FFF2-40B4-BE49-F238E27FC236}">
                    <a16:creationId xmlns:a16="http://schemas.microsoft.com/office/drawing/2014/main" xmlns="" id="{6582EEFF-BAF3-4C98-B9DD-8ACD57D41CBD}"/>
                  </a:ext>
                </a:extLst>
              </p:cNvPr>
              <p:cNvSpPr/>
              <p:nvPr/>
            </p:nvSpPr>
            <p:spPr>
              <a:xfrm>
                <a:off x="13152259" y="4026881"/>
                <a:ext cx="462105" cy="26947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130629" bIns="0" rtlCol="0" anchor="ctr"/>
              <a:lstStyle/>
              <a:p>
                <a:pPr algn="ctr" defTabSz="1276027">
                  <a:lnSpc>
                    <a:spcPts val="714"/>
                  </a:lnSpc>
                  <a:defRPr/>
                </a:pPr>
                <a:r>
                  <a:rPr lang="en-US" sz="714" b="1" dirty="0">
                    <a:solidFill>
                      <a:srgbClr val="000000"/>
                    </a:solidFill>
                    <a:latin typeface="Arial Narrow" panose="020B0606020202030204" pitchFamily="34" charset="0"/>
                    <a:sym typeface="Helvetica"/>
                  </a:rPr>
                  <a:t>UN</a:t>
                </a:r>
              </a:p>
              <a:p>
                <a:pPr algn="ctr" defTabSz="1276027">
                  <a:lnSpc>
                    <a:spcPts val="714"/>
                  </a:lnSpc>
                  <a:defRPr/>
                </a:pPr>
                <a:r>
                  <a:rPr lang="en-US" sz="714" b="1" dirty="0">
                    <a:solidFill>
                      <a:srgbClr val="000000"/>
                    </a:solidFill>
                    <a:latin typeface="Arial Narrow" panose="020B0606020202030204" pitchFamily="34" charset="0"/>
                    <a:sym typeface="Helvetica"/>
                  </a:rPr>
                  <a:t>Ops</a:t>
                </a:r>
              </a:p>
            </p:txBody>
          </p:sp>
          <p:pic>
            <p:nvPicPr>
              <p:cNvPr id="140" name="Picture 16" descr="Image result for united nations">
                <a:extLst>
                  <a:ext uri="{FF2B5EF4-FFF2-40B4-BE49-F238E27FC236}">
                    <a16:creationId xmlns:a16="http://schemas.microsoft.com/office/drawing/2014/main" xmlns="" id="{ABA0A660-523B-4498-8AA7-6C14C1345F18}"/>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0832" t="2" r="10415" b="-2"/>
              <a:stretch/>
            </p:blipFill>
            <p:spPr bwMode="auto">
              <a:xfrm>
                <a:off x="13469859" y="4036334"/>
                <a:ext cx="132187" cy="7350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sp>
          <p:nvSpPr>
            <p:cNvPr id="133" name="Left Brace 132">
              <a:extLst>
                <a:ext uri="{FF2B5EF4-FFF2-40B4-BE49-F238E27FC236}">
                  <a16:creationId xmlns:a16="http://schemas.microsoft.com/office/drawing/2014/main" xmlns="" id="{6357E500-5EE5-45FD-8DDF-CD079B2512B5}"/>
                </a:ext>
              </a:extLst>
            </p:cNvPr>
            <p:cNvSpPr/>
            <p:nvPr/>
          </p:nvSpPr>
          <p:spPr>
            <a:xfrm>
              <a:off x="10672631" y="5314203"/>
              <a:ext cx="78998" cy="1085722"/>
            </a:xfrm>
            <a:prstGeom prst="leftBrace">
              <a:avLst>
                <a:gd name="adj1" fmla="val 8333"/>
                <a:gd name="adj2" fmla="val 636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9">
                <a:defRPr/>
              </a:pPr>
              <a:endParaRPr lang="en-US">
                <a:solidFill>
                  <a:prstClr val="black"/>
                </a:solidFill>
              </a:endParaRPr>
            </a:p>
          </p:txBody>
        </p:sp>
        <p:sp>
          <p:nvSpPr>
            <p:cNvPr id="134" name="TextBox 133">
              <a:extLst>
                <a:ext uri="{FF2B5EF4-FFF2-40B4-BE49-F238E27FC236}">
                  <a16:creationId xmlns:a16="http://schemas.microsoft.com/office/drawing/2014/main" xmlns="" id="{AC6FD36B-0CA8-4999-90B1-3F6F5D5FEEB4}"/>
                </a:ext>
              </a:extLst>
            </p:cNvPr>
            <p:cNvSpPr txBox="1"/>
            <p:nvPr/>
          </p:nvSpPr>
          <p:spPr>
            <a:xfrm>
              <a:off x="10618927" y="6382176"/>
              <a:ext cx="750165" cy="231788"/>
            </a:xfrm>
            <a:prstGeom prst="rect">
              <a:avLst/>
            </a:prstGeom>
            <a:noFill/>
            <a:ln>
              <a:noFill/>
            </a:ln>
          </p:spPr>
          <p:txBody>
            <a:bodyPr wrap="square" lIns="13063" rIns="0" rtlCol="0">
              <a:noAutofit/>
            </a:bodyPr>
            <a:lstStyle/>
            <a:p>
              <a:pPr defTabSz="457209">
                <a:defRPr/>
              </a:pPr>
              <a:r>
                <a:rPr lang="en-US" sz="714" b="1" dirty="0">
                  <a:solidFill>
                    <a:prstClr val="black"/>
                  </a:solidFill>
                  <a:latin typeface="Arial Narrow" panose="020B0606020202030204" pitchFamily="34" charset="0"/>
                  <a:cs typeface="Arial" panose="020B0604020202020204" pitchFamily="34" charset="0"/>
                </a:rPr>
                <a:t>Efforts by IGO</a:t>
              </a:r>
            </a:p>
          </p:txBody>
        </p:sp>
        <p:grpSp>
          <p:nvGrpSpPr>
            <p:cNvPr id="135" name="Group 134">
              <a:extLst>
                <a:ext uri="{FF2B5EF4-FFF2-40B4-BE49-F238E27FC236}">
                  <a16:creationId xmlns:a16="http://schemas.microsoft.com/office/drawing/2014/main" xmlns="" id="{D61608C6-871B-48A4-8DBF-F53510935FA4}"/>
                </a:ext>
              </a:extLst>
            </p:cNvPr>
            <p:cNvGrpSpPr/>
            <p:nvPr/>
          </p:nvGrpSpPr>
          <p:grpSpPr>
            <a:xfrm>
              <a:off x="10738549" y="5355256"/>
              <a:ext cx="533088" cy="364156"/>
              <a:chOff x="13186008" y="3298796"/>
              <a:chExt cx="484069" cy="303234"/>
            </a:xfrm>
          </p:grpSpPr>
          <p:sp>
            <p:nvSpPr>
              <p:cNvPr id="136" name="Rectangle 135">
                <a:extLst>
                  <a:ext uri="{FF2B5EF4-FFF2-40B4-BE49-F238E27FC236}">
                    <a16:creationId xmlns:a16="http://schemas.microsoft.com/office/drawing/2014/main" xmlns="" id="{FDA28C6C-AB09-417F-AB05-22E644895935}"/>
                  </a:ext>
                </a:extLst>
              </p:cNvPr>
              <p:cNvSpPr/>
              <p:nvPr/>
            </p:nvSpPr>
            <p:spPr>
              <a:xfrm>
                <a:off x="13198867" y="3298796"/>
                <a:ext cx="471210" cy="255693"/>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130629" bIns="0" rtlCol="0" anchor="ctr"/>
              <a:lstStyle/>
              <a:p>
                <a:pPr algn="ctr" defTabSz="1276027">
                  <a:defRPr/>
                </a:pPr>
                <a:endParaRPr lang="en-US" sz="571" b="1" dirty="0">
                  <a:solidFill>
                    <a:srgbClr val="000000"/>
                  </a:solidFill>
                  <a:latin typeface="Arial Narrow" panose="020B0606020202030204" pitchFamily="34" charset="0"/>
                  <a:sym typeface="Helvetica"/>
                </a:endParaRPr>
              </a:p>
            </p:txBody>
          </p:sp>
          <p:pic>
            <p:nvPicPr>
              <p:cNvPr id="137" name="Picture 4" descr="Image result for eupol copps">
                <a:extLst>
                  <a:ext uri="{FF2B5EF4-FFF2-40B4-BE49-F238E27FC236}">
                    <a16:creationId xmlns:a16="http://schemas.microsoft.com/office/drawing/2014/main" xmlns="" id="{BC357179-B3A1-465D-9778-3D4E94FD408F}"/>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1440" b="7606"/>
              <a:stretch/>
            </p:blipFill>
            <p:spPr bwMode="auto">
              <a:xfrm>
                <a:off x="13525500" y="3308665"/>
                <a:ext cx="138227" cy="6409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138" name="Rectangle 137">
                <a:extLst>
                  <a:ext uri="{FF2B5EF4-FFF2-40B4-BE49-F238E27FC236}">
                    <a16:creationId xmlns:a16="http://schemas.microsoft.com/office/drawing/2014/main" xmlns="" id="{2ABBEF86-8858-46D9-8E75-9FD47C706ECD}"/>
                  </a:ext>
                </a:extLst>
              </p:cNvPr>
              <p:cNvSpPr/>
              <p:nvPr/>
            </p:nvSpPr>
            <p:spPr>
              <a:xfrm>
                <a:off x="13186008" y="3346337"/>
                <a:ext cx="391529" cy="255693"/>
              </a:xfrm>
              <a:prstGeom prst="rect">
                <a:avLst/>
              </a:prstGeom>
            </p:spPr>
            <p:txBody>
              <a:bodyPr wrap="square" lIns="0" tIns="0" rIns="0" bIns="65314">
                <a:noAutofit/>
              </a:bodyPr>
              <a:lstStyle/>
              <a:p>
                <a:pPr algn="ctr" defTabSz="1276027">
                  <a:lnSpc>
                    <a:spcPts val="714"/>
                  </a:lnSpc>
                  <a:defRPr/>
                </a:pPr>
                <a:r>
                  <a:rPr lang="en-US" sz="714" b="1" dirty="0">
                    <a:solidFill>
                      <a:srgbClr val="000000"/>
                    </a:solidFill>
                    <a:latin typeface="Arial Narrow" panose="020B0606020202030204" pitchFamily="34" charset="0"/>
                    <a:sym typeface="Helvetica"/>
                  </a:rPr>
                  <a:t>EUPOL COPPS</a:t>
                </a:r>
              </a:p>
            </p:txBody>
          </p:sp>
        </p:grpSp>
      </p:grpSp>
      <p:grpSp>
        <p:nvGrpSpPr>
          <p:cNvPr id="143" name="Group 142">
            <a:extLst>
              <a:ext uri="{FF2B5EF4-FFF2-40B4-BE49-F238E27FC236}">
                <a16:creationId xmlns:a16="http://schemas.microsoft.com/office/drawing/2014/main" xmlns="" id="{AA5D90B2-1675-4895-8108-8E14B526030A}"/>
              </a:ext>
            </a:extLst>
          </p:cNvPr>
          <p:cNvGrpSpPr/>
          <p:nvPr/>
        </p:nvGrpSpPr>
        <p:grpSpPr>
          <a:xfrm>
            <a:off x="3646559" y="3604034"/>
            <a:ext cx="1428846" cy="782104"/>
            <a:chOff x="4111568" y="5096906"/>
            <a:chExt cx="2000385" cy="1085722"/>
          </a:xfrm>
        </p:grpSpPr>
        <p:sp>
          <p:nvSpPr>
            <p:cNvPr id="144" name="Rectangle 143">
              <a:extLst>
                <a:ext uri="{FF2B5EF4-FFF2-40B4-BE49-F238E27FC236}">
                  <a16:creationId xmlns:a16="http://schemas.microsoft.com/office/drawing/2014/main" xmlns="" id="{4B3009E0-0FC0-464A-A505-BAE4EF8D6944}"/>
                </a:ext>
              </a:extLst>
            </p:cNvPr>
            <p:cNvSpPr/>
            <p:nvPr>
              <p:custDataLst>
                <p:tags r:id="rId13"/>
              </p:custDataLst>
            </p:nvPr>
          </p:nvSpPr>
          <p:spPr>
            <a:xfrm>
              <a:off x="4111568" y="5096906"/>
              <a:ext cx="1995791" cy="1085722"/>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145" name="TextBox 144">
              <a:extLst>
                <a:ext uri="{FF2B5EF4-FFF2-40B4-BE49-F238E27FC236}">
                  <a16:creationId xmlns:a16="http://schemas.microsoft.com/office/drawing/2014/main" xmlns="" id="{4EB7874F-477B-4499-81DA-0C73D498B1BD}"/>
                </a:ext>
              </a:extLst>
            </p:cNvPr>
            <p:cNvSpPr txBox="1"/>
            <p:nvPr/>
          </p:nvSpPr>
          <p:spPr>
            <a:xfrm>
              <a:off x="4161947" y="5096906"/>
              <a:ext cx="1950006" cy="1047857"/>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Dual-Hatted as CDR, BST</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Coord for Reform on: Human Resources; PSS budgetary sys (CFA); Accountability; Complaints; Gender; Joint Ops; Trg</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Coord for NSF, DCO, </a:t>
              </a:r>
              <a:r>
                <a:rPr lang="en-US" sz="571" b="1" dirty="0">
                  <a:solidFill>
                    <a:prstClr val="black"/>
                  </a:solidFill>
                  <a:latin typeface="Arial Narrow" panose="020B0606020202030204" pitchFamily="34" charset="0"/>
                  <a:cs typeface="Arial" panose="020B0604020202020204" pitchFamily="34" charset="0"/>
                </a:rPr>
                <a:t>PG, GMTC</a:t>
              </a:r>
              <a:r>
                <a:rPr lang="en-US" sz="571" b="1" dirty="0">
                  <a:solidFill>
                    <a:prstClr val="black"/>
                  </a:solidFill>
                  <a:latin typeface="Arial Narrow" panose="020B0606020202030204" pitchFamily="34" charset="0"/>
                  <a:cs typeface="Arial" panose="020B0604020202020204" pitchFamily="34" charset="0"/>
                </a:rPr>
                <a:t>, &amp; OAC</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Provide guidance to Dir Ops; coordinate w/ national training efforts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Plans WG</a:t>
              </a: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p:txBody>
        </p:sp>
      </p:grpSp>
      <p:grpSp>
        <p:nvGrpSpPr>
          <p:cNvPr id="146" name="Group 145">
            <a:extLst>
              <a:ext uri="{FF2B5EF4-FFF2-40B4-BE49-F238E27FC236}">
                <a16:creationId xmlns:a16="http://schemas.microsoft.com/office/drawing/2014/main" xmlns="" id="{3A99E73D-C4ED-4290-9E28-ED0622AD09E9}"/>
              </a:ext>
            </a:extLst>
          </p:cNvPr>
          <p:cNvGrpSpPr/>
          <p:nvPr/>
        </p:nvGrpSpPr>
        <p:grpSpPr>
          <a:xfrm>
            <a:off x="4058376" y="3311444"/>
            <a:ext cx="536694" cy="291314"/>
            <a:chOff x="4676846" y="4523801"/>
            <a:chExt cx="751371" cy="404405"/>
          </a:xfrm>
        </p:grpSpPr>
        <p:grpSp>
          <p:nvGrpSpPr>
            <p:cNvPr id="147" name="Group 146">
              <a:extLst>
                <a:ext uri="{FF2B5EF4-FFF2-40B4-BE49-F238E27FC236}">
                  <a16:creationId xmlns:a16="http://schemas.microsoft.com/office/drawing/2014/main" xmlns="" id="{5EAEB74B-26AD-40B3-8A09-4C365E99287A}"/>
                </a:ext>
              </a:extLst>
            </p:cNvPr>
            <p:cNvGrpSpPr/>
            <p:nvPr/>
          </p:nvGrpSpPr>
          <p:grpSpPr>
            <a:xfrm>
              <a:off x="4676846" y="4523801"/>
              <a:ext cx="749679" cy="404405"/>
              <a:chOff x="7411587" y="2880331"/>
              <a:chExt cx="749679" cy="404405"/>
            </a:xfrm>
          </p:grpSpPr>
          <p:sp>
            <p:nvSpPr>
              <p:cNvPr id="149" name="Rectangle 148">
                <a:extLst>
                  <a:ext uri="{FF2B5EF4-FFF2-40B4-BE49-F238E27FC236}">
                    <a16:creationId xmlns:a16="http://schemas.microsoft.com/office/drawing/2014/main" xmlns="" id="{424DAB7A-1ABC-4290-8267-67068FA9E1FC}"/>
                  </a:ext>
                </a:extLst>
              </p:cNvPr>
              <p:cNvSpPr/>
              <p:nvPr/>
            </p:nvSpPr>
            <p:spPr>
              <a:xfrm>
                <a:off x="7411587" y="2880331"/>
                <a:ext cx="749679" cy="404405"/>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5314" tIns="0" rIns="65314"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DC-O&amp;R</a:t>
                </a:r>
              </a:p>
            </p:txBody>
          </p:sp>
          <p:sp>
            <p:nvSpPr>
              <p:cNvPr id="150" name="Star: 5 Points 293">
                <a:extLst>
                  <a:ext uri="{FF2B5EF4-FFF2-40B4-BE49-F238E27FC236}">
                    <a16:creationId xmlns:a16="http://schemas.microsoft.com/office/drawing/2014/main" xmlns="" id="{B9391AE3-A6B9-48D7-8651-5F30877F2AFC}"/>
                  </a:ext>
                </a:extLst>
              </p:cNvPr>
              <p:cNvSpPr/>
              <p:nvPr/>
            </p:nvSpPr>
            <p:spPr>
              <a:xfrm>
                <a:off x="7762221" y="2950341"/>
                <a:ext cx="89171" cy="81064"/>
              </a:xfrm>
              <a:prstGeom prst="star5">
                <a:avLst/>
              </a:prstGeom>
              <a:gradFill flip="none" rotWithShape="1">
                <a:gsLst>
                  <a:gs pos="0">
                    <a:schemeClr val="bg2">
                      <a:lumMod val="90000"/>
                    </a:schemeClr>
                  </a:gs>
                  <a:gs pos="33000">
                    <a:schemeClr val="bg1"/>
                  </a:gs>
                </a:gsLst>
                <a:path path="circle">
                  <a:fillToRect l="50000" t="50000" r="50000" b="50000"/>
                </a:path>
                <a:tileRect/>
              </a:gradFill>
              <a:ln w="317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9">
                  <a:defRPr/>
                </a:pPr>
                <a:endParaRPr lang="en-US" sz="786">
                  <a:solidFill>
                    <a:prstClr val="white"/>
                  </a:solidFill>
                </a:endParaRPr>
              </a:p>
            </p:txBody>
          </p:sp>
        </p:grpSp>
        <p:pic>
          <p:nvPicPr>
            <p:cNvPr id="148" name="Picture 147">
              <a:extLst>
                <a:ext uri="{FF2B5EF4-FFF2-40B4-BE49-F238E27FC236}">
                  <a16:creationId xmlns:a16="http://schemas.microsoft.com/office/drawing/2014/main" xmlns="" id="{1EBCC5DE-1481-43F8-9FBC-56306272B815}"/>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5201477" y="4525323"/>
              <a:ext cx="226740" cy="113370"/>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151" name="Group 150">
            <a:extLst>
              <a:ext uri="{FF2B5EF4-FFF2-40B4-BE49-F238E27FC236}">
                <a16:creationId xmlns:a16="http://schemas.microsoft.com/office/drawing/2014/main" xmlns="" id="{158AD5D9-5D77-406D-B8A2-D530C0501979}"/>
              </a:ext>
            </a:extLst>
          </p:cNvPr>
          <p:cNvGrpSpPr/>
          <p:nvPr/>
        </p:nvGrpSpPr>
        <p:grpSpPr>
          <a:xfrm>
            <a:off x="4807337" y="3087455"/>
            <a:ext cx="455390" cy="289595"/>
            <a:chOff x="4520381" y="4311224"/>
            <a:chExt cx="637546" cy="402018"/>
          </a:xfrm>
        </p:grpSpPr>
        <p:sp>
          <p:nvSpPr>
            <p:cNvPr id="152" name="Rectangle 151">
              <a:extLst>
                <a:ext uri="{FF2B5EF4-FFF2-40B4-BE49-F238E27FC236}">
                  <a16:creationId xmlns:a16="http://schemas.microsoft.com/office/drawing/2014/main" xmlns="" id="{A19F7F56-73B7-4E70-839D-31CF4B0D36A1}"/>
                </a:ext>
              </a:extLst>
            </p:cNvPr>
            <p:cNvSpPr/>
            <p:nvPr/>
          </p:nvSpPr>
          <p:spPr>
            <a:xfrm>
              <a:off x="4520381" y="4311224"/>
              <a:ext cx="637546" cy="40201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Aide</a:t>
              </a:r>
            </a:p>
          </p:txBody>
        </p:sp>
        <p:pic>
          <p:nvPicPr>
            <p:cNvPr id="153" name="Picture 152">
              <a:extLst>
                <a:ext uri="{FF2B5EF4-FFF2-40B4-BE49-F238E27FC236}">
                  <a16:creationId xmlns:a16="http://schemas.microsoft.com/office/drawing/2014/main" xmlns="" id="{03950600-FCA6-416C-B4D2-12E83F89051D}"/>
                </a:ext>
              </a:extLst>
            </p:cNvPr>
            <p:cNvPicPr>
              <a:picLocks noChangeAspect="1"/>
            </p:cNvPicPr>
            <p:nvPr/>
          </p:nvPicPr>
          <p:blipFill>
            <a:blip r:embed="rId25"/>
            <a:stretch>
              <a:fillRect/>
            </a:stretch>
          </p:blipFill>
          <p:spPr>
            <a:xfrm>
              <a:off x="4723014" y="4374599"/>
              <a:ext cx="102315" cy="102772"/>
            </a:xfrm>
            <a:prstGeom prst="rect">
              <a:avLst/>
            </a:prstGeom>
          </p:spPr>
        </p:pic>
        <p:pic>
          <p:nvPicPr>
            <p:cNvPr id="154" name="Picture 153">
              <a:extLst>
                <a:ext uri="{FF2B5EF4-FFF2-40B4-BE49-F238E27FC236}">
                  <a16:creationId xmlns:a16="http://schemas.microsoft.com/office/drawing/2014/main" xmlns="" id="{5EBA79F4-D369-4491-B85E-6DBE3754F27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4926411" y="4313037"/>
              <a:ext cx="226740" cy="113370"/>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cxnSp>
        <p:nvCxnSpPr>
          <p:cNvPr id="155" name="Straight Connector 154">
            <a:extLst>
              <a:ext uri="{FF2B5EF4-FFF2-40B4-BE49-F238E27FC236}">
                <a16:creationId xmlns:a16="http://schemas.microsoft.com/office/drawing/2014/main" xmlns="" id="{11F9B216-4F00-4116-8D6D-9D0916292A3C}"/>
              </a:ext>
            </a:extLst>
          </p:cNvPr>
          <p:cNvCxnSpPr>
            <a:cxnSpLocks/>
            <a:stCxn id="149" idx="3"/>
            <a:endCxn id="152" idx="1"/>
          </p:cNvCxnSpPr>
          <p:nvPr/>
        </p:nvCxnSpPr>
        <p:spPr>
          <a:xfrm flipV="1">
            <a:off x="4593861" y="3232253"/>
            <a:ext cx="213476" cy="224849"/>
          </a:xfrm>
          <a:prstGeom prst="line">
            <a:avLst/>
          </a:prstGeom>
          <a:ln w="19050">
            <a:solidFill>
              <a:schemeClr val="accent1">
                <a:lumMod val="50000"/>
              </a:schemeClr>
            </a:solidFill>
            <a:prstDash val="solid"/>
            <a:tailEnd type="triangle"/>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7BCD19C1-6BB2-411B-B9A2-92EED8F8F2E5}"/>
              </a:ext>
            </a:extLst>
          </p:cNvPr>
          <p:cNvCxnSpPr>
            <a:cxnSpLocks/>
            <a:stCxn id="160" idx="0"/>
          </p:cNvCxnSpPr>
          <p:nvPr/>
        </p:nvCxnSpPr>
        <p:spPr>
          <a:xfrm flipH="1" flipV="1">
            <a:off x="7340871" y="2834935"/>
            <a:ext cx="141926" cy="483471"/>
          </a:xfrm>
          <a:prstGeom prst="line">
            <a:avLst/>
          </a:prstGeom>
          <a:ln w="19050">
            <a:solidFill>
              <a:schemeClr val="tx1"/>
            </a:solidFill>
            <a:prstDash val="lgDash"/>
            <a:tailEnd type="triangle"/>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xmlns="" id="{F0C197E8-A22A-4F3D-A0B4-1148C1EAD93D}"/>
              </a:ext>
            </a:extLst>
          </p:cNvPr>
          <p:cNvGrpSpPr/>
          <p:nvPr/>
        </p:nvGrpSpPr>
        <p:grpSpPr>
          <a:xfrm>
            <a:off x="6615275" y="3611118"/>
            <a:ext cx="1720112" cy="941364"/>
            <a:chOff x="9716226" y="4346612"/>
            <a:chExt cx="1932085" cy="1178480"/>
          </a:xfrm>
        </p:grpSpPr>
        <p:sp>
          <p:nvSpPr>
            <p:cNvPr id="158" name="Rectangle 157">
              <a:extLst>
                <a:ext uri="{FF2B5EF4-FFF2-40B4-BE49-F238E27FC236}">
                  <a16:creationId xmlns:a16="http://schemas.microsoft.com/office/drawing/2014/main" xmlns="" id="{BA12F830-5ADB-4511-8D72-770E1D310256}"/>
                </a:ext>
              </a:extLst>
            </p:cNvPr>
            <p:cNvSpPr/>
            <p:nvPr>
              <p:custDataLst>
                <p:tags r:id="rId12"/>
              </p:custDataLst>
            </p:nvPr>
          </p:nvSpPr>
          <p:spPr>
            <a:xfrm>
              <a:off x="9716226" y="4346612"/>
              <a:ext cx="1932085" cy="1085722"/>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159" name="TextBox 158">
              <a:extLst>
                <a:ext uri="{FF2B5EF4-FFF2-40B4-BE49-F238E27FC236}">
                  <a16:creationId xmlns:a16="http://schemas.microsoft.com/office/drawing/2014/main" xmlns="" id="{739CBAEC-CAEA-4FD9-88A9-B2055F559850}"/>
                </a:ext>
              </a:extLst>
            </p:cNvPr>
            <p:cNvSpPr txBox="1"/>
            <p:nvPr/>
          </p:nvSpPr>
          <p:spPr>
            <a:xfrm>
              <a:off x="9774317" y="4354195"/>
              <a:ext cx="1851053" cy="1170897"/>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Dual-hatted as CDR, TF-Jerusalem</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Coordinator for Sustainment of PSS Logistics, Infrastructure, Supply, &amp; CIS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Coordinator on Rule of Law</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SSWG Technical-level Representative</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Governors, Area Commanders, &amp; IDF</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Coord for SFJC, LC, CBP, </a:t>
              </a:r>
              <a:r>
                <a:rPr lang="en-US" sz="571" b="1" dirty="0">
                  <a:solidFill>
                    <a:prstClr val="black"/>
                  </a:solidFill>
                  <a:latin typeface="Arial Narrow" panose="020B0606020202030204" pitchFamily="34" charset="0"/>
                  <a:cs typeface="Arial" panose="020B0604020202020204" pitchFamily="34" charset="0"/>
                </a:rPr>
                <a:t>PCP, </a:t>
              </a:r>
              <a:r>
                <a:rPr lang="en-US" sz="571" b="1" dirty="0">
                  <a:solidFill>
                    <a:prstClr val="black"/>
                  </a:solidFill>
                  <a:latin typeface="Arial Narrow" panose="020B0606020202030204" pitchFamily="34" charset="0"/>
                  <a:cs typeface="Arial" panose="020B0604020202020204" pitchFamily="34" charset="0"/>
                </a:rPr>
                <a:t>CD, &amp; GAD</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Provide guidance to COS, Dir SJAD, and Dir Support</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SRB/PRB</a:t>
              </a:r>
            </a:p>
          </p:txBody>
        </p:sp>
      </p:grpSp>
      <p:sp>
        <p:nvSpPr>
          <p:cNvPr id="160" name="Rectangle 159">
            <a:extLst>
              <a:ext uri="{FF2B5EF4-FFF2-40B4-BE49-F238E27FC236}">
                <a16:creationId xmlns:a16="http://schemas.microsoft.com/office/drawing/2014/main" xmlns="" id="{055E4EFC-E756-4409-B4FE-2436A8EA345D}"/>
              </a:ext>
            </a:extLst>
          </p:cNvPr>
          <p:cNvSpPr/>
          <p:nvPr/>
        </p:nvSpPr>
        <p:spPr>
          <a:xfrm>
            <a:off x="7202611" y="3318407"/>
            <a:ext cx="560368" cy="288861"/>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5314" tIns="0" rIns="65314"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DC-PP&amp;S</a:t>
            </a:r>
          </a:p>
        </p:txBody>
      </p:sp>
      <p:pic>
        <p:nvPicPr>
          <p:cNvPr id="161" name="Picture 160">
            <a:extLst>
              <a:ext uri="{FF2B5EF4-FFF2-40B4-BE49-F238E27FC236}">
                <a16:creationId xmlns:a16="http://schemas.microsoft.com/office/drawing/2014/main" xmlns="" id="{4E312274-E489-4A26-91D2-9EFB7B11C08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flipH="1">
            <a:off x="7592595" y="3324566"/>
            <a:ext cx="159231" cy="80841"/>
          </a:xfrm>
          <a:prstGeom prst="roundRect">
            <a:avLst>
              <a:gd name="adj" fmla="val 8594"/>
            </a:avLst>
          </a:prstGeom>
          <a:solidFill>
            <a:schemeClr val="bg1"/>
          </a:solidFill>
          <a:ln w="9525">
            <a:solidFill>
              <a:schemeClr val="tx1"/>
            </a:solidFill>
          </a:ln>
          <a:effectLst>
            <a:outerShdw blurRad="50800" dist="38100" dir="2700000" algn="tl" rotWithShape="0">
              <a:prstClr val="black">
                <a:alpha val="40000"/>
              </a:prstClr>
            </a:outerShdw>
          </a:effectLst>
        </p:spPr>
      </p:pic>
      <p:sp>
        <p:nvSpPr>
          <p:cNvPr id="162" name="Star: 5 Points 200">
            <a:extLst>
              <a:ext uri="{FF2B5EF4-FFF2-40B4-BE49-F238E27FC236}">
                <a16:creationId xmlns:a16="http://schemas.microsoft.com/office/drawing/2014/main" xmlns="" id="{91292C9F-9A5C-4F4B-8D7C-944AE291FDBB}"/>
              </a:ext>
            </a:extLst>
          </p:cNvPr>
          <p:cNvSpPr/>
          <p:nvPr/>
        </p:nvSpPr>
        <p:spPr>
          <a:xfrm>
            <a:off x="7411833" y="3369660"/>
            <a:ext cx="78294" cy="57903"/>
          </a:xfrm>
          <a:prstGeom prst="star5">
            <a:avLst/>
          </a:prstGeom>
          <a:gradFill flip="none" rotWithShape="1">
            <a:gsLst>
              <a:gs pos="0">
                <a:schemeClr val="bg2">
                  <a:lumMod val="90000"/>
                </a:schemeClr>
              </a:gs>
              <a:gs pos="33000">
                <a:schemeClr val="bg1"/>
              </a:gs>
            </a:gsLst>
            <a:path path="circle">
              <a:fillToRect l="50000" t="50000" r="50000" b="50000"/>
            </a:path>
            <a:tileRect/>
          </a:gradFill>
          <a:ln w="317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9">
              <a:defRPr/>
            </a:pPr>
            <a:endParaRPr lang="en-US" sz="786">
              <a:solidFill>
                <a:prstClr val="white"/>
              </a:solidFill>
            </a:endParaRPr>
          </a:p>
        </p:txBody>
      </p:sp>
      <p:grpSp>
        <p:nvGrpSpPr>
          <p:cNvPr id="163" name="Group 162">
            <a:extLst>
              <a:ext uri="{FF2B5EF4-FFF2-40B4-BE49-F238E27FC236}">
                <a16:creationId xmlns:a16="http://schemas.microsoft.com/office/drawing/2014/main" xmlns="" id="{514ECBC1-1E2E-42A1-BB38-14B36268F7BE}"/>
              </a:ext>
            </a:extLst>
          </p:cNvPr>
          <p:cNvGrpSpPr/>
          <p:nvPr/>
        </p:nvGrpSpPr>
        <p:grpSpPr>
          <a:xfrm>
            <a:off x="7889424" y="3070874"/>
            <a:ext cx="455390" cy="287156"/>
            <a:chOff x="8071286" y="4311224"/>
            <a:chExt cx="637546" cy="402018"/>
          </a:xfrm>
        </p:grpSpPr>
        <p:sp>
          <p:nvSpPr>
            <p:cNvPr id="164" name="Rectangle 163">
              <a:extLst>
                <a:ext uri="{FF2B5EF4-FFF2-40B4-BE49-F238E27FC236}">
                  <a16:creationId xmlns:a16="http://schemas.microsoft.com/office/drawing/2014/main" xmlns="" id="{EA401FCB-2B1F-499E-96AE-CBC1DAB9A9AC}"/>
                </a:ext>
              </a:extLst>
            </p:cNvPr>
            <p:cNvSpPr/>
            <p:nvPr/>
          </p:nvSpPr>
          <p:spPr>
            <a:xfrm>
              <a:off x="8071286" y="4311224"/>
              <a:ext cx="637546" cy="40201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Aide</a:t>
              </a:r>
            </a:p>
          </p:txBody>
        </p:sp>
        <p:pic>
          <p:nvPicPr>
            <p:cNvPr id="165" name="Picture 164">
              <a:extLst>
                <a:ext uri="{FF2B5EF4-FFF2-40B4-BE49-F238E27FC236}">
                  <a16:creationId xmlns:a16="http://schemas.microsoft.com/office/drawing/2014/main" xmlns="" id="{618B69CB-39C9-450A-BFA6-4ECED7EED411}"/>
                </a:ext>
              </a:extLst>
            </p:cNvPr>
            <p:cNvPicPr>
              <a:picLocks noChangeAspect="1"/>
            </p:cNvPicPr>
            <p:nvPr/>
          </p:nvPicPr>
          <p:blipFill>
            <a:blip r:embed="rId25"/>
            <a:stretch>
              <a:fillRect/>
            </a:stretch>
          </p:blipFill>
          <p:spPr>
            <a:xfrm>
              <a:off x="8292424" y="4372937"/>
              <a:ext cx="102315" cy="102772"/>
            </a:xfrm>
            <a:prstGeom prst="rect">
              <a:avLst/>
            </a:prstGeom>
          </p:spPr>
        </p:pic>
        <p:pic>
          <p:nvPicPr>
            <p:cNvPr id="166" name="Picture 165">
              <a:extLst>
                <a:ext uri="{FF2B5EF4-FFF2-40B4-BE49-F238E27FC236}">
                  <a16:creationId xmlns:a16="http://schemas.microsoft.com/office/drawing/2014/main" xmlns="" id="{64E70A3C-7264-478F-BBA9-C63D455CE9F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8486955" y="4312154"/>
              <a:ext cx="218294" cy="109147"/>
            </a:xfrm>
            <a:prstGeom prst="roundRect">
              <a:avLst>
                <a:gd name="adj" fmla="val 8594"/>
              </a:avLst>
            </a:prstGeom>
            <a:solidFill>
              <a:schemeClr val="bg1"/>
            </a:solidFill>
            <a:ln w="9525">
              <a:solidFill>
                <a:schemeClr val="tx1"/>
              </a:solidFill>
            </a:ln>
            <a:effectLst>
              <a:outerShdw blurRad="50800" dist="38100" dir="2700000" algn="tl" rotWithShape="0">
                <a:prstClr val="black">
                  <a:alpha val="40000"/>
                </a:prstClr>
              </a:outerShdw>
            </a:effectLst>
          </p:spPr>
        </p:pic>
      </p:grpSp>
      <p:cxnSp>
        <p:nvCxnSpPr>
          <p:cNvPr id="167" name="Straight Connector 166">
            <a:extLst>
              <a:ext uri="{FF2B5EF4-FFF2-40B4-BE49-F238E27FC236}">
                <a16:creationId xmlns:a16="http://schemas.microsoft.com/office/drawing/2014/main" xmlns="" id="{99072C42-F08C-4B5C-8DEE-C4D50188D06D}"/>
              </a:ext>
            </a:extLst>
          </p:cNvPr>
          <p:cNvCxnSpPr>
            <a:cxnSpLocks/>
            <a:stCxn id="160" idx="3"/>
            <a:endCxn id="164" idx="1"/>
          </p:cNvCxnSpPr>
          <p:nvPr/>
        </p:nvCxnSpPr>
        <p:spPr>
          <a:xfrm flipV="1">
            <a:off x="7762978" y="3214453"/>
            <a:ext cx="126446" cy="248385"/>
          </a:xfrm>
          <a:prstGeom prst="line">
            <a:avLst/>
          </a:prstGeom>
          <a:ln w="19050">
            <a:solidFill>
              <a:schemeClr val="accent1">
                <a:lumMod val="50000"/>
              </a:schemeClr>
            </a:solidFill>
            <a:prstDash val="solid"/>
            <a:tailEnd type="triangle"/>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xmlns="" id="{9714661A-57FA-4857-8DC7-0E56593747BC}"/>
              </a:ext>
            </a:extLst>
          </p:cNvPr>
          <p:cNvGrpSpPr/>
          <p:nvPr/>
        </p:nvGrpSpPr>
        <p:grpSpPr>
          <a:xfrm>
            <a:off x="2558962" y="1686748"/>
            <a:ext cx="1159131" cy="675659"/>
            <a:chOff x="3646184" y="2201077"/>
            <a:chExt cx="1622783" cy="736458"/>
          </a:xfrm>
        </p:grpSpPr>
        <p:grpSp>
          <p:nvGrpSpPr>
            <p:cNvPr id="169" name="Group 168">
              <a:extLst>
                <a:ext uri="{FF2B5EF4-FFF2-40B4-BE49-F238E27FC236}">
                  <a16:creationId xmlns:a16="http://schemas.microsoft.com/office/drawing/2014/main" xmlns="" id="{A22EE902-B94C-438B-9A21-B470FAEE2855}"/>
                </a:ext>
              </a:extLst>
            </p:cNvPr>
            <p:cNvGrpSpPr/>
            <p:nvPr/>
          </p:nvGrpSpPr>
          <p:grpSpPr>
            <a:xfrm>
              <a:off x="3646184" y="2545765"/>
              <a:ext cx="1622783" cy="391770"/>
              <a:chOff x="3627807" y="2545766"/>
              <a:chExt cx="1622783" cy="391770"/>
            </a:xfrm>
          </p:grpSpPr>
          <p:sp>
            <p:nvSpPr>
              <p:cNvPr id="175" name="Rectangle 174">
                <a:extLst>
                  <a:ext uri="{FF2B5EF4-FFF2-40B4-BE49-F238E27FC236}">
                    <a16:creationId xmlns:a16="http://schemas.microsoft.com/office/drawing/2014/main" xmlns="" id="{C493593B-34A9-4720-9230-D9095E8FE34D}"/>
                  </a:ext>
                </a:extLst>
              </p:cNvPr>
              <p:cNvSpPr/>
              <p:nvPr>
                <p:custDataLst>
                  <p:tags r:id="rId11"/>
                </p:custDataLst>
              </p:nvPr>
            </p:nvSpPr>
            <p:spPr>
              <a:xfrm>
                <a:off x="3627807" y="2545766"/>
                <a:ext cx="1585235" cy="391769"/>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176" name="TextBox 175">
                <a:extLst>
                  <a:ext uri="{FF2B5EF4-FFF2-40B4-BE49-F238E27FC236}">
                    <a16:creationId xmlns:a16="http://schemas.microsoft.com/office/drawing/2014/main" xmlns="" id="{114C0C7C-4BE2-4AE3-97F6-55F379FBC44C}"/>
                  </a:ext>
                </a:extLst>
              </p:cNvPr>
              <p:cNvSpPr txBox="1"/>
              <p:nvPr/>
            </p:nvSpPr>
            <p:spPr>
              <a:xfrm>
                <a:off x="3665355" y="2587306"/>
                <a:ext cx="1585235" cy="350230"/>
              </a:xfrm>
              <a:prstGeom prst="rect">
                <a:avLst/>
              </a:prstGeom>
              <a:noFill/>
            </p:spPr>
            <p:txBody>
              <a:bodyPr wrap="square" lIns="0" rIns="0" rtlCol="0">
                <a:noAutofit/>
              </a:bodyPr>
              <a:lstStyle/>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Advise Coordinator on legal issues</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D</a:t>
                </a:r>
                <a:r>
                  <a:rPr lang="en-US" sz="571" b="1" dirty="0" err="1">
                    <a:solidFill>
                      <a:prstClr val="black"/>
                    </a:solidFill>
                    <a:latin typeface="Arial Narrow" panose="020B0606020202030204" pitchFamily="34" charset="0"/>
                    <a:cs typeface="Arial" panose="020B0604020202020204" pitchFamily="34" charset="0"/>
                  </a:rPr>
                  <a:t>ual</a:t>
                </a:r>
                <a:r>
                  <a:rPr lang="en-US" sz="571" b="1" dirty="0">
                    <a:solidFill>
                      <a:prstClr val="black"/>
                    </a:solidFill>
                    <a:latin typeface="Arial Narrow" panose="020B0606020202030204" pitchFamily="34" charset="0"/>
                    <a:cs typeface="Arial" panose="020B0604020202020204" pitchFamily="34" charset="0"/>
                  </a:rPr>
                  <a:t>-hatted as Security Justice Advisory Director</a:t>
                </a:r>
              </a:p>
            </p:txBody>
          </p:sp>
        </p:grpSp>
        <p:grpSp>
          <p:nvGrpSpPr>
            <p:cNvPr id="170" name="Group 169">
              <a:extLst>
                <a:ext uri="{FF2B5EF4-FFF2-40B4-BE49-F238E27FC236}">
                  <a16:creationId xmlns:a16="http://schemas.microsoft.com/office/drawing/2014/main" xmlns="" id="{A1440A1B-5DB7-4CCA-BA08-C565B88C32DB}"/>
                </a:ext>
              </a:extLst>
            </p:cNvPr>
            <p:cNvGrpSpPr/>
            <p:nvPr/>
          </p:nvGrpSpPr>
          <p:grpSpPr>
            <a:xfrm>
              <a:off x="4162239" y="2201077"/>
              <a:ext cx="638213" cy="411203"/>
              <a:chOff x="4162239" y="2201077"/>
              <a:chExt cx="638213" cy="411203"/>
            </a:xfrm>
          </p:grpSpPr>
          <p:grpSp>
            <p:nvGrpSpPr>
              <p:cNvPr id="171" name="Group 170">
                <a:extLst>
                  <a:ext uri="{FF2B5EF4-FFF2-40B4-BE49-F238E27FC236}">
                    <a16:creationId xmlns:a16="http://schemas.microsoft.com/office/drawing/2014/main" xmlns="" id="{98312C39-B784-4137-9ABB-523E05CA2125}"/>
                  </a:ext>
                </a:extLst>
              </p:cNvPr>
              <p:cNvGrpSpPr/>
              <p:nvPr/>
            </p:nvGrpSpPr>
            <p:grpSpPr>
              <a:xfrm>
                <a:off x="4162239" y="2201077"/>
                <a:ext cx="638213" cy="411203"/>
                <a:chOff x="4039988" y="2039665"/>
                <a:chExt cx="789266" cy="453450"/>
              </a:xfrm>
            </p:grpSpPr>
            <p:sp>
              <p:nvSpPr>
                <p:cNvPr id="173" name="Rectangle 172">
                  <a:extLst>
                    <a:ext uri="{FF2B5EF4-FFF2-40B4-BE49-F238E27FC236}">
                      <a16:creationId xmlns:a16="http://schemas.microsoft.com/office/drawing/2014/main" xmlns="" id="{F4409B02-D769-45D8-9C14-018FAD679F6B}"/>
                    </a:ext>
                  </a:extLst>
                </p:cNvPr>
                <p:cNvSpPr/>
                <p:nvPr/>
              </p:nvSpPr>
              <p:spPr>
                <a:xfrm>
                  <a:off x="4039988" y="2039665"/>
                  <a:ext cx="789266" cy="45345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SJA</a:t>
                  </a:r>
                </a:p>
              </p:txBody>
            </p:sp>
            <p:pic>
              <p:nvPicPr>
                <p:cNvPr id="174" name="Picture 173" descr="A close up of a logo&#10;&#10;Description automatically generated">
                  <a:extLst>
                    <a:ext uri="{FF2B5EF4-FFF2-40B4-BE49-F238E27FC236}">
                      <a16:creationId xmlns:a16="http://schemas.microsoft.com/office/drawing/2014/main" xmlns="" id="{D473A920-5FC7-4CE7-A0A0-209950E040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944" y="2049147"/>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pic>
            <p:nvPicPr>
              <p:cNvPr id="172" name="Picture 6" descr="Image result for army colonel rank">
                <a:extLst>
                  <a:ext uri="{FF2B5EF4-FFF2-40B4-BE49-F238E27FC236}">
                    <a16:creationId xmlns:a16="http://schemas.microsoft.com/office/drawing/2014/main" xmlns="" id="{4355FAE4-1783-4AEC-B90B-D45E1800AAE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323097" y="2254190"/>
                <a:ext cx="201403" cy="11923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7" name="Group 176">
            <a:extLst>
              <a:ext uri="{FF2B5EF4-FFF2-40B4-BE49-F238E27FC236}">
                <a16:creationId xmlns:a16="http://schemas.microsoft.com/office/drawing/2014/main" xmlns="" id="{848D621D-ED07-43C9-8A30-84572AC86863}"/>
              </a:ext>
            </a:extLst>
          </p:cNvPr>
          <p:cNvGrpSpPr/>
          <p:nvPr/>
        </p:nvGrpSpPr>
        <p:grpSpPr>
          <a:xfrm>
            <a:off x="1826277" y="665360"/>
            <a:ext cx="1160751" cy="790981"/>
            <a:chOff x="1558322" y="1019591"/>
            <a:chExt cx="1625051" cy="1107374"/>
          </a:xfrm>
        </p:grpSpPr>
        <p:grpSp>
          <p:nvGrpSpPr>
            <p:cNvPr id="178" name="Group 177">
              <a:extLst>
                <a:ext uri="{FF2B5EF4-FFF2-40B4-BE49-F238E27FC236}">
                  <a16:creationId xmlns:a16="http://schemas.microsoft.com/office/drawing/2014/main" xmlns="" id="{F7D3FB7E-2A97-45A8-B4B5-D133EFAA0FE0}"/>
                </a:ext>
              </a:extLst>
            </p:cNvPr>
            <p:cNvGrpSpPr/>
            <p:nvPr/>
          </p:nvGrpSpPr>
          <p:grpSpPr>
            <a:xfrm>
              <a:off x="1558322" y="1374721"/>
              <a:ext cx="1625051" cy="752244"/>
              <a:chOff x="788866" y="2211727"/>
              <a:chExt cx="1625051" cy="752244"/>
            </a:xfrm>
          </p:grpSpPr>
          <p:sp>
            <p:nvSpPr>
              <p:cNvPr id="183" name="Rectangle 182">
                <a:extLst>
                  <a:ext uri="{FF2B5EF4-FFF2-40B4-BE49-F238E27FC236}">
                    <a16:creationId xmlns:a16="http://schemas.microsoft.com/office/drawing/2014/main" xmlns="" id="{576B7F95-1710-4C9B-9B80-E10F97307BBD}"/>
                  </a:ext>
                </a:extLst>
              </p:cNvPr>
              <p:cNvSpPr/>
              <p:nvPr>
                <p:custDataLst>
                  <p:tags r:id="rId10"/>
                </p:custDataLst>
              </p:nvPr>
            </p:nvSpPr>
            <p:spPr>
              <a:xfrm>
                <a:off x="788866" y="2211727"/>
                <a:ext cx="1599767" cy="752244"/>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184" name="TextBox 183">
                <a:extLst>
                  <a:ext uri="{FF2B5EF4-FFF2-40B4-BE49-F238E27FC236}">
                    <a16:creationId xmlns:a16="http://schemas.microsoft.com/office/drawing/2014/main" xmlns="" id="{5FB97C61-1BDA-4893-9DBE-C520341EF484}"/>
                  </a:ext>
                </a:extLst>
              </p:cNvPr>
              <p:cNvSpPr txBox="1"/>
              <p:nvPr/>
            </p:nvSpPr>
            <p:spPr>
              <a:xfrm>
                <a:off x="828682" y="2245013"/>
                <a:ext cx="1585235" cy="664043"/>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Provide insight on PA Leadership </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Advise Coordinator on all aspects of Palestinian society &amp; governance </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Provide oversight of USSC language translation capability </a:t>
                </a:r>
              </a:p>
            </p:txBody>
          </p:sp>
        </p:grpSp>
        <p:grpSp>
          <p:nvGrpSpPr>
            <p:cNvPr id="179" name="Group 178">
              <a:extLst>
                <a:ext uri="{FF2B5EF4-FFF2-40B4-BE49-F238E27FC236}">
                  <a16:creationId xmlns:a16="http://schemas.microsoft.com/office/drawing/2014/main" xmlns="" id="{7AB9BFB5-6DE1-4878-8E44-45D7ADB279E7}"/>
                </a:ext>
              </a:extLst>
            </p:cNvPr>
            <p:cNvGrpSpPr/>
            <p:nvPr/>
          </p:nvGrpSpPr>
          <p:grpSpPr>
            <a:xfrm>
              <a:off x="2073177" y="1019591"/>
              <a:ext cx="638213" cy="411203"/>
              <a:chOff x="1323298" y="1867038"/>
              <a:chExt cx="638213" cy="411203"/>
            </a:xfrm>
          </p:grpSpPr>
          <p:sp>
            <p:nvSpPr>
              <p:cNvPr id="180" name="Rectangle 179">
                <a:extLst>
                  <a:ext uri="{FF2B5EF4-FFF2-40B4-BE49-F238E27FC236}">
                    <a16:creationId xmlns:a16="http://schemas.microsoft.com/office/drawing/2014/main" xmlns="" id="{B95ECF40-5714-4A18-BD2B-472CADAE5D89}"/>
                  </a:ext>
                </a:extLst>
              </p:cNvPr>
              <p:cNvSpPr/>
              <p:nvPr/>
            </p:nvSpPr>
            <p:spPr>
              <a:xfrm>
                <a:off x="1323298" y="1867038"/>
                <a:ext cx="638213" cy="411203"/>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lnSpc>
                    <a:spcPts val="714"/>
                  </a:lnSpc>
                  <a:defRPr/>
                </a:pPr>
                <a:r>
                  <a:rPr lang="en-US" sz="857" b="1" dirty="0">
                    <a:solidFill>
                      <a:srgbClr val="000000"/>
                    </a:solidFill>
                    <a:latin typeface="Arial Narrow" panose="020B0606020202030204" pitchFamily="34" charset="0"/>
                    <a:sym typeface="Helvetica"/>
                  </a:rPr>
                  <a:t>Regional Advisor</a:t>
                </a:r>
              </a:p>
            </p:txBody>
          </p:sp>
          <p:pic>
            <p:nvPicPr>
              <p:cNvPr id="181" name="Picture 12" descr="Image result for gs civilian insignia">
                <a:extLst>
                  <a:ext uri="{FF2B5EF4-FFF2-40B4-BE49-F238E27FC236}">
                    <a16:creationId xmlns:a16="http://schemas.microsoft.com/office/drawing/2014/main" xmlns="" id="{A0E698B8-CCE4-418F-A7FA-679B162FA4D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60565" y="1893434"/>
                <a:ext cx="116056" cy="96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2" name="Picture 8" descr="Image result for palestinian flag">
                <a:extLst>
                  <a:ext uri="{FF2B5EF4-FFF2-40B4-BE49-F238E27FC236}">
                    <a16:creationId xmlns:a16="http://schemas.microsoft.com/office/drawing/2014/main" xmlns="" id="{AD832492-5426-4904-92C2-AC4A033D9AE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85021" y="1870649"/>
                <a:ext cx="172710" cy="95718"/>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cxnSp>
        <p:nvCxnSpPr>
          <p:cNvPr id="185" name="Straight Connector 184">
            <a:extLst>
              <a:ext uri="{FF2B5EF4-FFF2-40B4-BE49-F238E27FC236}">
                <a16:creationId xmlns:a16="http://schemas.microsoft.com/office/drawing/2014/main" xmlns="" id="{E73390F1-8644-4B71-9F73-A35C24A98DA6}"/>
              </a:ext>
            </a:extLst>
          </p:cNvPr>
          <p:cNvCxnSpPr>
            <a:cxnSpLocks/>
            <a:stCxn id="114" idx="1"/>
            <a:endCxn id="149" idx="1"/>
          </p:cNvCxnSpPr>
          <p:nvPr/>
        </p:nvCxnSpPr>
        <p:spPr>
          <a:xfrm flipV="1">
            <a:off x="2997087" y="3457102"/>
            <a:ext cx="1061289" cy="232496"/>
          </a:xfrm>
          <a:prstGeom prst="line">
            <a:avLst/>
          </a:prstGeom>
          <a:ln w="19050">
            <a:solidFill>
              <a:srgbClr val="0000FF"/>
            </a:solidFill>
            <a:prstDash val="lg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6" name="Straight Connector 475">
            <a:extLst>
              <a:ext uri="{FF2B5EF4-FFF2-40B4-BE49-F238E27FC236}">
                <a16:creationId xmlns:a16="http://schemas.microsoft.com/office/drawing/2014/main" xmlns="" id="{9DEC6846-5D98-4F84-856D-19A75ADE4889}"/>
              </a:ext>
            </a:extLst>
          </p:cNvPr>
          <p:cNvCxnSpPr>
            <a:cxnSpLocks/>
            <a:stCxn id="159" idx="3"/>
            <a:endCxn id="133" idx="1"/>
          </p:cNvCxnSpPr>
          <p:nvPr/>
        </p:nvCxnSpPr>
        <p:spPr>
          <a:xfrm>
            <a:off x="8314963" y="4084829"/>
            <a:ext cx="822775" cy="464175"/>
          </a:xfrm>
          <a:prstGeom prst="curvedConnector3">
            <a:avLst>
              <a:gd name="adj1" fmla="val 50000"/>
            </a:avLst>
          </a:prstGeom>
          <a:ln w="19050">
            <a:solidFill>
              <a:srgbClr val="0000FF"/>
            </a:solidFill>
            <a:prstDash val="lg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7" name="Connector: Elbow 529">
            <a:extLst>
              <a:ext uri="{FF2B5EF4-FFF2-40B4-BE49-F238E27FC236}">
                <a16:creationId xmlns:a16="http://schemas.microsoft.com/office/drawing/2014/main" xmlns="" id="{6BB8BAFB-94EC-43D7-B0C7-4D69C2FB2F3D}"/>
              </a:ext>
            </a:extLst>
          </p:cNvPr>
          <p:cNvCxnSpPr>
            <a:cxnSpLocks/>
          </p:cNvCxnSpPr>
          <p:nvPr/>
        </p:nvCxnSpPr>
        <p:spPr>
          <a:xfrm rot="16200000" flipH="1">
            <a:off x="5664881" y="1914900"/>
            <a:ext cx="1974116" cy="1101345"/>
          </a:xfrm>
          <a:prstGeom prst="bentConnector2">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8" name="Connector: Elbow 531">
            <a:extLst>
              <a:ext uri="{FF2B5EF4-FFF2-40B4-BE49-F238E27FC236}">
                <a16:creationId xmlns:a16="http://schemas.microsoft.com/office/drawing/2014/main" xmlns="" id="{645B4EAA-7B3E-4E46-A47A-30032D44194C}"/>
              </a:ext>
            </a:extLst>
          </p:cNvPr>
          <p:cNvCxnSpPr>
            <a:cxnSpLocks/>
            <a:stCxn id="95" idx="1"/>
            <a:endCxn id="278" idx="3"/>
          </p:cNvCxnSpPr>
          <p:nvPr/>
        </p:nvCxnSpPr>
        <p:spPr>
          <a:xfrm rot="10800000" flipV="1">
            <a:off x="4813979" y="776227"/>
            <a:ext cx="935024" cy="1050196"/>
          </a:xfrm>
          <a:prstGeom prst="bentConnector3">
            <a:avLst>
              <a:gd name="adj1" fmla="val 50000"/>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9" name="Connector: Elbow 532">
            <a:extLst>
              <a:ext uri="{FF2B5EF4-FFF2-40B4-BE49-F238E27FC236}">
                <a16:creationId xmlns:a16="http://schemas.microsoft.com/office/drawing/2014/main" xmlns="" id="{E1C01A46-BF43-496C-98AF-513DAF36BDBE}"/>
              </a:ext>
            </a:extLst>
          </p:cNvPr>
          <p:cNvCxnSpPr>
            <a:cxnSpLocks/>
            <a:stCxn id="95" idx="3"/>
            <a:endCxn id="235" idx="0"/>
          </p:cNvCxnSpPr>
          <p:nvPr/>
        </p:nvCxnSpPr>
        <p:spPr>
          <a:xfrm>
            <a:off x="6354922" y="776227"/>
            <a:ext cx="897429" cy="780083"/>
          </a:xfrm>
          <a:prstGeom prst="curvedConnector2">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0" name="Connector: Elbow 533">
            <a:extLst>
              <a:ext uri="{FF2B5EF4-FFF2-40B4-BE49-F238E27FC236}">
                <a16:creationId xmlns:a16="http://schemas.microsoft.com/office/drawing/2014/main" xmlns="" id="{86ED6EF5-085F-40FC-96E7-DB4542A68B65}"/>
              </a:ext>
            </a:extLst>
          </p:cNvPr>
          <p:cNvCxnSpPr>
            <a:cxnSpLocks/>
            <a:stCxn id="235" idx="3"/>
            <a:endCxn id="291" idx="1"/>
          </p:cNvCxnSpPr>
          <p:nvPr/>
        </p:nvCxnSpPr>
        <p:spPr>
          <a:xfrm flipV="1">
            <a:off x="7480284" y="1450406"/>
            <a:ext cx="891477" cy="250964"/>
          </a:xfrm>
          <a:prstGeom prst="bentConnector3">
            <a:avLst>
              <a:gd name="adj1" fmla="val 50000"/>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91" name="Group 190">
            <a:extLst>
              <a:ext uri="{FF2B5EF4-FFF2-40B4-BE49-F238E27FC236}">
                <a16:creationId xmlns:a16="http://schemas.microsoft.com/office/drawing/2014/main" xmlns="" id="{5500D89D-AF90-4262-A812-CDF90CA3E308}"/>
              </a:ext>
            </a:extLst>
          </p:cNvPr>
          <p:cNvGrpSpPr/>
          <p:nvPr/>
        </p:nvGrpSpPr>
        <p:grpSpPr>
          <a:xfrm>
            <a:off x="9340824" y="1144622"/>
            <a:ext cx="1159131" cy="688571"/>
            <a:chOff x="10826100" y="1177528"/>
            <a:chExt cx="1622783" cy="964000"/>
          </a:xfrm>
        </p:grpSpPr>
        <p:grpSp>
          <p:nvGrpSpPr>
            <p:cNvPr id="192" name="Group 191">
              <a:extLst>
                <a:ext uri="{FF2B5EF4-FFF2-40B4-BE49-F238E27FC236}">
                  <a16:creationId xmlns:a16="http://schemas.microsoft.com/office/drawing/2014/main" xmlns="" id="{CB5899D9-6F11-4BBC-80E2-BE0D12D00B8F}"/>
                </a:ext>
              </a:extLst>
            </p:cNvPr>
            <p:cNvGrpSpPr/>
            <p:nvPr/>
          </p:nvGrpSpPr>
          <p:grpSpPr>
            <a:xfrm>
              <a:off x="10826100" y="1521482"/>
              <a:ext cx="1622783" cy="620046"/>
              <a:chOff x="10787635" y="1522216"/>
              <a:chExt cx="1622783" cy="620046"/>
            </a:xfrm>
          </p:grpSpPr>
          <p:sp>
            <p:nvSpPr>
              <p:cNvPr id="197" name="Rectangle 196">
                <a:extLst>
                  <a:ext uri="{FF2B5EF4-FFF2-40B4-BE49-F238E27FC236}">
                    <a16:creationId xmlns:a16="http://schemas.microsoft.com/office/drawing/2014/main" xmlns="" id="{ABE35811-F581-4B81-86D6-1413A568A48F}"/>
                  </a:ext>
                </a:extLst>
              </p:cNvPr>
              <p:cNvSpPr/>
              <p:nvPr>
                <p:custDataLst>
                  <p:tags r:id="rId9"/>
                </p:custDataLst>
              </p:nvPr>
            </p:nvSpPr>
            <p:spPr>
              <a:xfrm>
                <a:off x="10787635" y="1522216"/>
                <a:ext cx="1585235" cy="620046"/>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198" name="TextBox 197">
                <a:extLst>
                  <a:ext uri="{FF2B5EF4-FFF2-40B4-BE49-F238E27FC236}">
                    <a16:creationId xmlns:a16="http://schemas.microsoft.com/office/drawing/2014/main" xmlns="" id="{E0626FFB-0637-459B-9F3E-35873A9E1EC8}"/>
                  </a:ext>
                </a:extLst>
              </p:cNvPr>
              <p:cNvSpPr txBox="1"/>
              <p:nvPr/>
            </p:nvSpPr>
            <p:spPr>
              <a:xfrm>
                <a:off x="10825183" y="1563755"/>
                <a:ext cx="1585235" cy="548942"/>
              </a:xfrm>
              <a:prstGeom prst="rect">
                <a:avLst/>
              </a:prstGeom>
              <a:noFill/>
            </p:spPr>
            <p:txBody>
              <a:bodyPr wrap="square" lIns="0" rIns="0" rtlCol="0">
                <a:noAutofit/>
              </a:bodyPr>
              <a:lstStyle/>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Maintain close relationships w/ GOI, including IDF, COGAT, MOFA</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Lead for coord w/ US-only activities</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Lead for US VIP visits</a:t>
                </a:r>
              </a:p>
            </p:txBody>
          </p:sp>
        </p:grpSp>
        <p:grpSp>
          <p:nvGrpSpPr>
            <p:cNvPr id="193" name="Group 192">
              <a:extLst>
                <a:ext uri="{FF2B5EF4-FFF2-40B4-BE49-F238E27FC236}">
                  <a16:creationId xmlns:a16="http://schemas.microsoft.com/office/drawing/2014/main" xmlns="" id="{01B5E4CA-4961-406D-9B6B-9444DF7DDF4D}"/>
                </a:ext>
              </a:extLst>
            </p:cNvPr>
            <p:cNvGrpSpPr/>
            <p:nvPr/>
          </p:nvGrpSpPr>
          <p:grpSpPr>
            <a:xfrm>
              <a:off x="11303690" y="1177528"/>
              <a:ext cx="638213" cy="411203"/>
              <a:chOff x="4039988" y="2039665"/>
              <a:chExt cx="789266" cy="453450"/>
            </a:xfrm>
          </p:grpSpPr>
          <p:sp>
            <p:nvSpPr>
              <p:cNvPr id="195" name="Rectangle 194">
                <a:extLst>
                  <a:ext uri="{FF2B5EF4-FFF2-40B4-BE49-F238E27FC236}">
                    <a16:creationId xmlns:a16="http://schemas.microsoft.com/office/drawing/2014/main" xmlns="" id="{5C293567-61AE-4844-B222-D180E434A080}"/>
                  </a:ext>
                </a:extLst>
              </p:cNvPr>
              <p:cNvSpPr/>
              <p:nvPr/>
            </p:nvSpPr>
            <p:spPr>
              <a:xfrm>
                <a:off x="4039988" y="2039665"/>
                <a:ext cx="789266" cy="45345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prstClr val="black"/>
                    </a:solidFill>
                    <a:latin typeface="Arial Narrow" panose="020B0606020202030204" pitchFamily="34" charset="0"/>
                    <a:sym typeface="Helvetica"/>
                  </a:rPr>
                  <a:t>GOI LNO</a:t>
                </a:r>
              </a:p>
            </p:txBody>
          </p:sp>
          <p:pic>
            <p:nvPicPr>
              <p:cNvPr id="196" name="Picture 195" descr="A close up of a logo&#10;&#10;Description automatically generated">
                <a:extLst>
                  <a:ext uri="{FF2B5EF4-FFF2-40B4-BE49-F238E27FC236}">
                    <a16:creationId xmlns:a16="http://schemas.microsoft.com/office/drawing/2014/main" xmlns="" id="{F9533632-467A-459C-9658-4F19D02B029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944" y="2049147"/>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pic>
          <p:nvPicPr>
            <p:cNvPr id="194" name="Picture 4" descr="Image result for army lieutenant colonel rank">
              <a:extLst>
                <a:ext uri="{FF2B5EF4-FFF2-40B4-BE49-F238E27FC236}">
                  <a16:creationId xmlns:a16="http://schemas.microsoft.com/office/drawing/2014/main" xmlns="" id="{45E01E0B-39E0-4A67-8B83-1DFB90E805B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523012" y="1209127"/>
              <a:ext cx="114480" cy="1474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9" name="Connector: Elbow 537">
            <a:extLst>
              <a:ext uri="{FF2B5EF4-FFF2-40B4-BE49-F238E27FC236}">
                <a16:creationId xmlns:a16="http://schemas.microsoft.com/office/drawing/2014/main" xmlns="" id="{485B0FE6-DA1B-4E3E-8C75-971DA992F89A}"/>
              </a:ext>
            </a:extLst>
          </p:cNvPr>
          <p:cNvCxnSpPr>
            <a:cxnSpLocks/>
          </p:cNvCxnSpPr>
          <p:nvPr/>
        </p:nvCxnSpPr>
        <p:spPr>
          <a:xfrm rot="5400000" flipH="1" flipV="1">
            <a:off x="3926107" y="4597340"/>
            <a:ext cx="414704" cy="9071"/>
          </a:xfrm>
          <a:prstGeom prst="bentConnector3">
            <a:avLst>
              <a:gd name="adj1" fmla="val 418"/>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xmlns="" id="{1474DDA5-B232-47A6-B9A0-923F2C0ED9E8}"/>
              </a:ext>
            </a:extLst>
          </p:cNvPr>
          <p:cNvGrpSpPr/>
          <p:nvPr/>
        </p:nvGrpSpPr>
        <p:grpSpPr>
          <a:xfrm>
            <a:off x="3087002" y="687711"/>
            <a:ext cx="1315202" cy="750194"/>
            <a:chOff x="3096073" y="1116014"/>
            <a:chExt cx="1841283" cy="1050271"/>
          </a:xfrm>
        </p:grpSpPr>
        <p:sp>
          <p:nvSpPr>
            <p:cNvPr id="201" name="Rectangle 200">
              <a:extLst>
                <a:ext uri="{FF2B5EF4-FFF2-40B4-BE49-F238E27FC236}">
                  <a16:creationId xmlns:a16="http://schemas.microsoft.com/office/drawing/2014/main" xmlns="" id="{E193BFFE-72F2-4F56-97EA-46562664C4A5}"/>
                </a:ext>
              </a:extLst>
            </p:cNvPr>
            <p:cNvSpPr/>
            <p:nvPr>
              <p:custDataLst>
                <p:tags r:id="rId8"/>
              </p:custDataLst>
            </p:nvPr>
          </p:nvSpPr>
          <p:spPr>
            <a:xfrm>
              <a:off x="3096073" y="1452275"/>
              <a:ext cx="1841283" cy="664043"/>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grpSp>
          <p:nvGrpSpPr>
            <p:cNvPr id="202" name="Group 201">
              <a:extLst>
                <a:ext uri="{FF2B5EF4-FFF2-40B4-BE49-F238E27FC236}">
                  <a16:creationId xmlns:a16="http://schemas.microsoft.com/office/drawing/2014/main" xmlns="" id="{9A6FF540-7A72-4C89-9CBC-D801112698B0}"/>
                </a:ext>
              </a:extLst>
            </p:cNvPr>
            <p:cNvGrpSpPr/>
            <p:nvPr/>
          </p:nvGrpSpPr>
          <p:grpSpPr>
            <a:xfrm>
              <a:off x="3642355" y="1116014"/>
              <a:ext cx="638213" cy="411203"/>
              <a:chOff x="5079308" y="1328678"/>
              <a:chExt cx="638213" cy="393006"/>
            </a:xfrm>
          </p:grpSpPr>
          <p:grpSp>
            <p:nvGrpSpPr>
              <p:cNvPr id="204" name="Group 203">
                <a:extLst>
                  <a:ext uri="{FF2B5EF4-FFF2-40B4-BE49-F238E27FC236}">
                    <a16:creationId xmlns:a16="http://schemas.microsoft.com/office/drawing/2014/main" xmlns="" id="{1A76E5C0-9789-40F6-B042-AD06ED1BFE46}"/>
                  </a:ext>
                </a:extLst>
              </p:cNvPr>
              <p:cNvGrpSpPr/>
              <p:nvPr/>
            </p:nvGrpSpPr>
            <p:grpSpPr>
              <a:xfrm>
                <a:off x="5079308" y="1328678"/>
                <a:ext cx="638213" cy="393006"/>
                <a:chOff x="4039988" y="2039665"/>
                <a:chExt cx="789266" cy="453450"/>
              </a:xfrm>
            </p:grpSpPr>
            <p:sp>
              <p:nvSpPr>
                <p:cNvPr id="206" name="Rectangle 205">
                  <a:extLst>
                    <a:ext uri="{FF2B5EF4-FFF2-40B4-BE49-F238E27FC236}">
                      <a16:creationId xmlns:a16="http://schemas.microsoft.com/office/drawing/2014/main" xmlns="" id="{28255C94-F6AB-4413-B01C-CC312875928E}"/>
                    </a:ext>
                  </a:extLst>
                </p:cNvPr>
                <p:cNvSpPr/>
                <p:nvPr/>
              </p:nvSpPr>
              <p:spPr>
                <a:xfrm>
                  <a:off x="4039988" y="2039665"/>
                  <a:ext cx="789266" cy="45345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Polad</a:t>
                  </a:r>
                </a:p>
              </p:txBody>
            </p:sp>
            <p:pic>
              <p:nvPicPr>
                <p:cNvPr id="207" name="Picture 206" descr="A close up of a logo&#10;&#10;Description automatically generated">
                  <a:extLst>
                    <a:ext uri="{FF2B5EF4-FFF2-40B4-BE49-F238E27FC236}">
                      <a16:creationId xmlns:a16="http://schemas.microsoft.com/office/drawing/2014/main" xmlns="" id="{0FD5A80B-B4F1-4518-A673-25D821BD53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944" y="2049147"/>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pic>
            <p:nvPicPr>
              <p:cNvPr id="205" name="Picture 10" descr="Image result for dos political seal">
                <a:extLst>
                  <a:ext uri="{FF2B5EF4-FFF2-40B4-BE49-F238E27FC236}">
                    <a16:creationId xmlns:a16="http://schemas.microsoft.com/office/drawing/2014/main" xmlns="" id="{B313770D-3E62-4FCB-9872-E5D6C410EFF7}"/>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22301" y="1364555"/>
                <a:ext cx="152225" cy="152225"/>
              </a:xfrm>
              <a:prstGeom prst="rect">
                <a:avLst/>
              </a:prstGeom>
              <a:noFill/>
              <a:extLst>
                <a:ext uri="{909E8E84-426E-40DD-AFC4-6F175D3DCCD1}">
                  <a14:hiddenFill xmlns:a14="http://schemas.microsoft.com/office/drawing/2010/main">
                    <a:solidFill>
                      <a:srgbClr val="FFFFFF"/>
                    </a:solidFill>
                  </a14:hiddenFill>
                </a:ext>
              </a:extLst>
            </p:spPr>
          </p:pic>
        </p:grpSp>
        <p:sp>
          <p:nvSpPr>
            <p:cNvPr id="203" name="TextBox 202">
              <a:extLst>
                <a:ext uri="{FF2B5EF4-FFF2-40B4-BE49-F238E27FC236}">
                  <a16:creationId xmlns:a16="http://schemas.microsoft.com/office/drawing/2014/main" xmlns="" id="{52A3FD58-3E0C-4D92-AADD-464367069346}"/>
                </a:ext>
              </a:extLst>
            </p:cNvPr>
            <p:cNvSpPr txBox="1"/>
            <p:nvPr/>
          </p:nvSpPr>
          <p:spPr>
            <a:xfrm>
              <a:off x="3145471" y="1502242"/>
              <a:ext cx="1762176" cy="664043"/>
            </a:xfrm>
            <a:prstGeom prst="rect">
              <a:avLst/>
            </a:prstGeom>
            <a:noFill/>
          </p:spPr>
          <p:txBody>
            <a:bodyPr wrap="square" lIns="0" rIns="0" rtlCol="0">
              <a:noAutofit/>
            </a:bodyPr>
            <a:lstStyle/>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Part of Coord </a:t>
              </a:r>
              <a:r>
                <a:rPr lang="en-US" sz="571" b="1" dirty="0" err="1">
                  <a:solidFill>
                    <a:prstClr val="black"/>
                  </a:solidFill>
                  <a:latin typeface="Arial Narrow" panose="020B0606020202030204" pitchFamily="34" charset="0"/>
                  <a:cs typeface="Arial" panose="020B0604020202020204" pitchFamily="34" charset="0"/>
                </a:rPr>
                <a:t>Cmd</a:t>
              </a:r>
              <a:r>
                <a:rPr lang="en-US" sz="571" b="1" dirty="0">
                  <a:solidFill>
                    <a:prstClr val="black"/>
                  </a:solidFill>
                  <a:latin typeface="Arial Narrow" panose="020B0606020202030204" pitchFamily="34" charset="0"/>
                  <a:cs typeface="Arial" panose="020B0604020202020204" pitchFamily="34" charset="0"/>
                </a:rPr>
                <a:t> Group</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Advise Coord on all aspects of USG policy </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Interlocutor for USSC w/ DOS</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Provide insight on GOI/IDF activities</a:t>
              </a:r>
            </a:p>
          </p:txBody>
        </p:sp>
      </p:grpSp>
      <p:cxnSp>
        <p:nvCxnSpPr>
          <p:cNvPr id="208" name="Connector: Elbow 538">
            <a:extLst>
              <a:ext uri="{FF2B5EF4-FFF2-40B4-BE49-F238E27FC236}">
                <a16:creationId xmlns:a16="http://schemas.microsoft.com/office/drawing/2014/main" xmlns="" id="{E4F9F1C0-8E8F-4B3D-A5B2-9FF61C0E663F}"/>
              </a:ext>
            </a:extLst>
          </p:cNvPr>
          <p:cNvCxnSpPr>
            <a:cxnSpLocks/>
            <a:stCxn id="206" idx="3"/>
            <a:endCxn id="95" idx="1"/>
          </p:cNvCxnSpPr>
          <p:nvPr/>
        </p:nvCxnSpPr>
        <p:spPr>
          <a:xfrm flipV="1">
            <a:off x="3933070" y="776228"/>
            <a:ext cx="1815932" cy="58342"/>
          </a:xfrm>
          <a:prstGeom prst="bentConnector3">
            <a:avLst>
              <a:gd name="adj1" fmla="val 50000"/>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9" name="Connector: Elbow 540">
            <a:extLst>
              <a:ext uri="{FF2B5EF4-FFF2-40B4-BE49-F238E27FC236}">
                <a16:creationId xmlns:a16="http://schemas.microsoft.com/office/drawing/2014/main" xmlns="" id="{F57C6914-7735-439F-A87F-D7EC79CDE918}"/>
              </a:ext>
            </a:extLst>
          </p:cNvPr>
          <p:cNvCxnSpPr>
            <a:cxnSpLocks/>
          </p:cNvCxnSpPr>
          <p:nvPr/>
        </p:nvCxnSpPr>
        <p:spPr>
          <a:xfrm flipV="1">
            <a:off x="7429824" y="1229638"/>
            <a:ext cx="2241003" cy="629349"/>
          </a:xfrm>
          <a:prstGeom prst="bentConnector3">
            <a:avLst>
              <a:gd name="adj1" fmla="val 11953"/>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xmlns="" id="{B092D96D-AA65-4A16-B5E6-2EB340A57AD9}"/>
              </a:ext>
            </a:extLst>
          </p:cNvPr>
          <p:cNvSpPr/>
          <p:nvPr>
            <p:custDataLst>
              <p:tags r:id="rId2"/>
            </p:custDataLst>
          </p:nvPr>
        </p:nvSpPr>
        <p:spPr>
          <a:xfrm>
            <a:off x="7269953" y="5085455"/>
            <a:ext cx="1863735" cy="1641171"/>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211" name="TextBox 210">
            <a:extLst>
              <a:ext uri="{FF2B5EF4-FFF2-40B4-BE49-F238E27FC236}">
                <a16:creationId xmlns:a16="http://schemas.microsoft.com/office/drawing/2014/main" xmlns="" id="{FA2CE5E8-7FEA-4520-BD1C-E0BC60A7526A}"/>
              </a:ext>
            </a:extLst>
          </p:cNvPr>
          <p:cNvSpPr txBox="1"/>
          <p:nvPr/>
        </p:nvSpPr>
        <p:spPr>
          <a:xfrm>
            <a:off x="7374242" y="5095551"/>
            <a:ext cx="1759446" cy="859719"/>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Assist the PA in the development of a national-level, joint sustainment enterprise that enables Police Primacy in the PSS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Revise MOI sys to centralize oversight &amp; management </a:t>
            </a:r>
            <a:r>
              <a:rPr lang="en-US" sz="571" b="1" dirty="0">
                <a:solidFill>
                  <a:prstClr val="black"/>
                </a:solidFill>
                <a:latin typeface="Arial Narrow" panose="020B0606020202030204" pitchFamily="34" charset="0"/>
                <a:cs typeface="Arial" panose="020B0604020202020204" pitchFamily="34" charset="0"/>
                <a:sym typeface="Wingdings" panose="05000000000000000000" pitchFamily="2" charset="2"/>
              </a:rPr>
              <a:t> </a:t>
            </a:r>
            <a:r>
              <a:rPr lang="en-US" sz="571" b="1" dirty="0">
                <a:solidFill>
                  <a:prstClr val="black"/>
                </a:solidFill>
                <a:latin typeface="Arial Narrow" panose="020B0606020202030204" pitchFamily="34" charset="0"/>
                <a:cs typeface="Arial" panose="020B0604020202020204" pitchFamily="34" charset="0"/>
              </a:rPr>
              <a:t>Commissions </a:t>
            </a:r>
            <a:r>
              <a:rPr lang="en-US" sz="571" b="1" dirty="0">
                <a:solidFill>
                  <a:prstClr val="black"/>
                </a:solidFill>
                <a:latin typeface="Arial Narrow" panose="020B0606020202030204" pitchFamily="34" charset="0"/>
                <a:cs typeface="Arial" panose="020B0604020202020204" pitchFamily="34" charset="0"/>
                <a:sym typeface="Wingdings" panose="05000000000000000000" pitchFamily="2" charset="2"/>
              </a:rPr>
              <a:t> </a:t>
            </a:r>
            <a:r>
              <a:rPr lang="en-US" sz="571" b="1" dirty="0">
                <a:solidFill>
                  <a:prstClr val="black"/>
                </a:solidFill>
                <a:latin typeface="Arial Narrow" panose="020B0606020202030204" pitchFamily="34" charset="0"/>
                <a:cs typeface="Arial" panose="020B0604020202020204" pitchFamily="34" charset="0"/>
              </a:rPr>
              <a:t>Services for sustainment of Logistics, </a:t>
            </a:r>
          </a:p>
          <a:p>
            <a:r>
              <a:rPr lang="en-US" sz="571" b="1" dirty="0">
                <a:solidFill>
                  <a:prstClr val="black"/>
                </a:solidFill>
                <a:latin typeface="Arial Narrow" panose="020B0606020202030204" pitchFamily="34" charset="0"/>
                <a:cs typeface="Arial" panose="020B0604020202020204" pitchFamily="34" charset="0"/>
              </a:rPr>
              <a:t>   Infrastructure, Supply, Infrastructure (and environment)&amp; CIS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USSC lead (or rep as appropriate) in facilitating PSS-wide incorporation of APs 6 &amp; 13</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Advise MOI, LC, GAD, and Services’ sustainment/logistics/ infrastructure maintenance/CIS elements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Interface with other Ministries responsible for sustainment activity affecting PASF organizations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of Sustainment WG (USSC WG)</a:t>
            </a: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p:txBody>
      </p:sp>
      <p:grpSp>
        <p:nvGrpSpPr>
          <p:cNvPr id="212" name="Group 211">
            <a:extLst>
              <a:ext uri="{FF2B5EF4-FFF2-40B4-BE49-F238E27FC236}">
                <a16:creationId xmlns:a16="http://schemas.microsoft.com/office/drawing/2014/main" xmlns="" id="{A786DBE7-FA5A-4A65-8371-3E6AFF90623A}"/>
              </a:ext>
            </a:extLst>
          </p:cNvPr>
          <p:cNvGrpSpPr/>
          <p:nvPr/>
        </p:nvGrpSpPr>
        <p:grpSpPr>
          <a:xfrm>
            <a:off x="7762979" y="4813483"/>
            <a:ext cx="571913" cy="287156"/>
            <a:chOff x="7261039" y="6780880"/>
            <a:chExt cx="638213" cy="402019"/>
          </a:xfrm>
        </p:grpSpPr>
        <p:grpSp>
          <p:nvGrpSpPr>
            <p:cNvPr id="213" name="Group 212">
              <a:extLst>
                <a:ext uri="{FF2B5EF4-FFF2-40B4-BE49-F238E27FC236}">
                  <a16:creationId xmlns:a16="http://schemas.microsoft.com/office/drawing/2014/main" xmlns="" id="{4D19B3FB-27EB-4523-9DC2-67E75A6F5444}"/>
                </a:ext>
              </a:extLst>
            </p:cNvPr>
            <p:cNvGrpSpPr/>
            <p:nvPr/>
          </p:nvGrpSpPr>
          <p:grpSpPr>
            <a:xfrm>
              <a:off x="7261039" y="6780880"/>
              <a:ext cx="638213" cy="402019"/>
              <a:chOff x="5937949" y="4480025"/>
              <a:chExt cx="638213" cy="402019"/>
            </a:xfrm>
          </p:grpSpPr>
          <p:sp>
            <p:nvSpPr>
              <p:cNvPr id="215" name="Rectangle 214">
                <a:extLst>
                  <a:ext uri="{FF2B5EF4-FFF2-40B4-BE49-F238E27FC236}">
                    <a16:creationId xmlns:a16="http://schemas.microsoft.com/office/drawing/2014/main" xmlns="" id="{3FEA9073-8CE0-46DF-B10C-B24C3F835038}"/>
                  </a:ext>
                </a:extLst>
              </p:cNvPr>
              <p:cNvSpPr/>
              <p:nvPr/>
            </p:nvSpPr>
            <p:spPr>
              <a:xfrm>
                <a:off x="5937949" y="4480025"/>
                <a:ext cx="638213" cy="402019"/>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Dir Support</a:t>
                </a:r>
              </a:p>
            </p:txBody>
          </p:sp>
          <p:pic>
            <p:nvPicPr>
              <p:cNvPr id="216" name="Picture 6" descr="Image result for army colonel rank">
                <a:extLst>
                  <a:ext uri="{FF2B5EF4-FFF2-40B4-BE49-F238E27FC236}">
                    <a16:creationId xmlns:a16="http://schemas.microsoft.com/office/drawing/2014/main" xmlns="" id="{E46150D2-2AE0-470A-B5B4-17D48DA912EF}"/>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094761" y="4540946"/>
                <a:ext cx="201403" cy="119231"/>
              </a:xfrm>
              <a:prstGeom prst="rect">
                <a:avLst/>
              </a:prstGeom>
              <a:noFill/>
              <a:extLst>
                <a:ext uri="{909E8E84-426E-40DD-AFC4-6F175D3DCCD1}">
                  <a14:hiddenFill xmlns:a14="http://schemas.microsoft.com/office/drawing/2010/main">
                    <a:solidFill>
                      <a:srgbClr val="FFFFFF"/>
                    </a:solidFill>
                  </a14:hiddenFill>
                </a:ext>
              </a:extLst>
            </p:spPr>
          </p:pic>
        </p:grpSp>
        <p:pic>
          <p:nvPicPr>
            <p:cNvPr id="214" name="Picture 213">
              <a:extLst>
                <a:ext uri="{FF2B5EF4-FFF2-40B4-BE49-F238E27FC236}">
                  <a16:creationId xmlns:a16="http://schemas.microsoft.com/office/drawing/2014/main" xmlns="" id="{9BE2E315-ADE1-4AFD-B7DC-86CF6B7194C7}"/>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7676808" y="6782475"/>
              <a:ext cx="218294" cy="109147"/>
            </a:xfrm>
            <a:prstGeom prst="roundRect">
              <a:avLst>
                <a:gd name="adj" fmla="val 8594"/>
              </a:avLst>
            </a:prstGeom>
            <a:solidFill>
              <a:schemeClr val="bg1"/>
            </a:solidFill>
            <a:ln w="9525">
              <a:solidFill>
                <a:schemeClr val="tx1"/>
              </a:solidFill>
            </a:ln>
            <a:effectLst>
              <a:outerShdw blurRad="50800" dist="38100" dir="2700000" algn="tl" rotWithShape="0">
                <a:prstClr val="black">
                  <a:alpha val="40000"/>
                </a:prstClr>
              </a:outerShdw>
            </a:effectLst>
          </p:spPr>
        </p:pic>
      </p:grpSp>
      <p:grpSp>
        <p:nvGrpSpPr>
          <p:cNvPr id="217" name="Group 216">
            <a:extLst>
              <a:ext uri="{FF2B5EF4-FFF2-40B4-BE49-F238E27FC236}">
                <a16:creationId xmlns:a16="http://schemas.microsoft.com/office/drawing/2014/main" xmlns="" id="{087A0F03-2C91-4A43-A443-4D7F04ECD5FC}"/>
              </a:ext>
            </a:extLst>
          </p:cNvPr>
          <p:cNvGrpSpPr/>
          <p:nvPr/>
        </p:nvGrpSpPr>
        <p:grpSpPr>
          <a:xfrm>
            <a:off x="7422893" y="6347034"/>
            <a:ext cx="1303598" cy="320176"/>
            <a:chOff x="8302859" y="8257910"/>
            <a:chExt cx="1825037" cy="448246"/>
          </a:xfrm>
        </p:grpSpPr>
        <p:sp>
          <p:nvSpPr>
            <p:cNvPr id="218" name="TextBox 217">
              <a:extLst>
                <a:ext uri="{FF2B5EF4-FFF2-40B4-BE49-F238E27FC236}">
                  <a16:creationId xmlns:a16="http://schemas.microsoft.com/office/drawing/2014/main" xmlns="" id="{F52DC8FD-53CE-4D42-B99D-C8DC66892D6D}"/>
                </a:ext>
              </a:extLst>
            </p:cNvPr>
            <p:cNvSpPr txBox="1"/>
            <p:nvPr/>
          </p:nvSpPr>
          <p:spPr>
            <a:xfrm>
              <a:off x="8506999" y="8257910"/>
              <a:ext cx="1620897" cy="448246"/>
            </a:xfrm>
            <a:prstGeom prst="rect">
              <a:avLst/>
            </a:prstGeom>
            <a:noFill/>
            <a:ln>
              <a:noFill/>
            </a:ln>
          </p:spPr>
          <p:txBody>
            <a:bodyPr wrap="non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X2 Logisticians (AP 6)</a:t>
              </a:r>
            </a:p>
            <a:p>
              <a:pPr marL="40822" indent="-40822">
                <a:buFontTx/>
                <a:buChar char="-"/>
                <a:defRPr/>
              </a:pPr>
              <a:r>
                <a:rPr lang="en-US" sz="571" b="1" dirty="0">
                  <a:solidFill>
                    <a:prstClr val="black"/>
                  </a:solidFill>
                  <a:latin typeface="Arial Narrow" panose="020B0606020202030204" pitchFamily="34" charset="0"/>
                  <a:cs typeface="Arial" panose="020B0604020202020204" pitchFamily="34" charset="0"/>
                </a:rPr>
                <a:t>X4 Logisticians</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2X CIS SME (AP 13)</a:t>
              </a:r>
            </a:p>
          </p:txBody>
        </p:sp>
        <p:pic>
          <p:nvPicPr>
            <p:cNvPr id="219" name="Picture 2" descr="Image result for army major rank">
              <a:extLst>
                <a:ext uri="{FF2B5EF4-FFF2-40B4-BE49-F238E27FC236}">
                  <a16:creationId xmlns:a16="http://schemas.microsoft.com/office/drawing/2014/main" xmlns="" id="{5A1D3545-5AD4-4159-A0F5-5B39696034FA}"/>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402041" y="8553159"/>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4" descr="Image result for army lieutenant colonel rank">
              <a:extLst>
                <a:ext uri="{FF2B5EF4-FFF2-40B4-BE49-F238E27FC236}">
                  <a16:creationId xmlns:a16="http://schemas.microsoft.com/office/drawing/2014/main" xmlns="" id="{0374BB30-C968-4C65-8A10-3DE08A45CC3D}"/>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419350" y="8292777"/>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Image result for army lieutenant colonel rank">
              <a:extLst>
                <a:ext uri="{FF2B5EF4-FFF2-40B4-BE49-F238E27FC236}">
                  <a16:creationId xmlns:a16="http://schemas.microsoft.com/office/drawing/2014/main" xmlns="" id="{13D1E4D8-29F2-42DF-A488-0B2B3820255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302859" y="8544128"/>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 descr="Image result for army major rank">
              <a:extLst>
                <a:ext uri="{FF2B5EF4-FFF2-40B4-BE49-F238E27FC236}">
                  <a16:creationId xmlns:a16="http://schemas.microsoft.com/office/drawing/2014/main" xmlns="" id="{DA898BA6-E5C0-4AF2-AB2E-95D08B559C7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403498" y="8422441"/>
              <a:ext cx="136354" cy="11671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3" name="Connector: Elbow 254">
            <a:extLst>
              <a:ext uri="{FF2B5EF4-FFF2-40B4-BE49-F238E27FC236}">
                <a16:creationId xmlns:a16="http://schemas.microsoft.com/office/drawing/2014/main" xmlns="" id="{37AF2704-6A12-4290-8C97-37CE95541773}"/>
              </a:ext>
            </a:extLst>
          </p:cNvPr>
          <p:cNvCxnSpPr>
            <a:cxnSpLocks/>
            <a:stCxn id="291" idx="0"/>
            <a:endCxn id="67" idx="3"/>
          </p:cNvCxnSpPr>
          <p:nvPr/>
        </p:nvCxnSpPr>
        <p:spPr>
          <a:xfrm rot="16200000" flipV="1">
            <a:off x="7788918" y="492771"/>
            <a:ext cx="509196" cy="1112357"/>
          </a:xfrm>
          <a:prstGeom prst="bentConnector2">
            <a:avLst/>
          </a:prstGeom>
          <a:ln w="19050">
            <a:solidFill>
              <a:srgbClr val="0000FF"/>
            </a:solidFill>
            <a:prstDash val="dash"/>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4" name="Title 1">
            <a:extLst>
              <a:ext uri="{FF2B5EF4-FFF2-40B4-BE49-F238E27FC236}">
                <a16:creationId xmlns:a16="http://schemas.microsoft.com/office/drawing/2014/main" xmlns="" id="{27AC21A0-1C10-415F-A9B3-E47A7BCFA46A}"/>
              </a:ext>
            </a:extLst>
          </p:cNvPr>
          <p:cNvSpPr txBox="1">
            <a:spLocks/>
          </p:cNvSpPr>
          <p:nvPr/>
        </p:nvSpPr>
        <p:spPr>
          <a:xfrm>
            <a:off x="3234224" y="119271"/>
            <a:ext cx="5983917" cy="398713"/>
          </a:xfrm>
          <a:prstGeom prst="rect">
            <a:avLst/>
          </a:prstGeom>
        </p:spPr>
        <p:txBody>
          <a:bodyPr vert="horz" lIns="65314" tIns="32657" rIns="65314" bIns="32657" rtlCol="0" anchor="ctr">
            <a:normAutofit/>
          </a:bodyPr>
          <a:lstStyle>
            <a:lvl1pPr algn="l" defTabSz="1280160" rtl="0" eaLnBrk="1" latinLnBrk="0" hangingPunct="1">
              <a:lnSpc>
                <a:spcPct val="90000"/>
              </a:lnSpc>
              <a:spcBef>
                <a:spcPct val="0"/>
              </a:spcBef>
              <a:buNone/>
              <a:defRPr sz="5040" kern="1200">
                <a:solidFill>
                  <a:schemeClr val="tx1"/>
                </a:solidFill>
                <a:latin typeface="Arial" panose="020B0604020202020204" pitchFamily="34" charset="0"/>
                <a:ea typeface="+mj-ea"/>
                <a:cs typeface="Arial" panose="020B0604020202020204" pitchFamily="34" charset="0"/>
              </a:defRPr>
            </a:lvl1pPr>
          </a:lstStyle>
          <a:p>
            <a:pPr algn="ctr"/>
            <a:r>
              <a:rPr lang="en-US" sz="1714" b="1" dirty="0" smtClean="0">
                <a:solidFill>
                  <a:prstClr val="black"/>
                </a:solidFill>
              </a:rPr>
              <a:t>USSC Organizational</a:t>
            </a:r>
            <a:endParaRPr lang="en-US" sz="1714" b="1" dirty="0">
              <a:solidFill>
                <a:prstClr val="black"/>
              </a:solidFill>
            </a:endParaRPr>
          </a:p>
        </p:txBody>
      </p:sp>
      <p:cxnSp>
        <p:nvCxnSpPr>
          <p:cNvPr id="225" name="Connector: Elbow 288">
            <a:extLst>
              <a:ext uri="{FF2B5EF4-FFF2-40B4-BE49-F238E27FC236}">
                <a16:creationId xmlns:a16="http://schemas.microsoft.com/office/drawing/2014/main" xmlns="" id="{B319CAE5-3404-4369-88B3-B6C99411A148}"/>
              </a:ext>
            </a:extLst>
          </p:cNvPr>
          <p:cNvCxnSpPr>
            <a:cxnSpLocks/>
          </p:cNvCxnSpPr>
          <p:nvPr/>
        </p:nvCxnSpPr>
        <p:spPr>
          <a:xfrm rot="10800000" flipV="1">
            <a:off x="2649898" y="654166"/>
            <a:ext cx="3094571" cy="131210"/>
          </a:xfrm>
          <a:prstGeom prst="bentConnector3">
            <a:avLst>
              <a:gd name="adj1" fmla="val 75443"/>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6" name="Connector: Elbow 307">
            <a:extLst>
              <a:ext uri="{FF2B5EF4-FFF2-40B4-BE49-F238E27FC236}">
                <a16:creationId xmlns:a16="http://schemas.microsoft.com/office/drawing/2014/main" xmlns="" id="{8C02BD27-FE4E-460D-A408-8C572BA798EC}"/>
              </a:ext>
            </a:extLst>
          </p:cNvPr>
          <p:cNvCxnSpPr>
            <a:cxnSpLocks/>
            <a:endCxn id="173" idx="0"/>
          </p:cNvCxnSpPr>
          <p:nvPr/>
        </p:nvCxnSpPr>
        <p:spPr>
          <a:xfrm rot="10800000" flipV="1">
            <a:off x="3155508" y="1610734"/>
            <a:ext cx="2125985" cy="76014"/>
          </a:xfrm>
          <a:prstGeom prst="bentConnector2">
            <a:avLst/>
          </a:prstGeom>
          <a:ln w="19050">
            <a:solidFill>
              <a:schemeClr val="tx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xmlns="" id="{8AB581A2-CE83-457E-8BB1-8B5A7D076B24}"/>
              </a:ext>
            </a:extLst>
          </p:cNvPr>
          <p:cNvGrpSpPr/>
          <p:nvPr/>
        </p:nvGrpSpPr>
        <p:grpSpPr>
          <a:xfrm>
            <a:off x="6615276" y="1556311"/>
            <a:ext cx="1274149" cy="1238869"/>
            <a:chOff x="7290470" y="1827465"/>
            <a:chExt cx="1783809" cy="1734417"/>
          </a:xfrm>
        </p:grpSpPr>
        <p:sp>
          <p:nvSpPr>
            <p:cNvPr id="228" name="Rectangle 227">
              <a:extLst>
                <a:ext uri="{FF2B5EF4-FFF2-40B4-BE49-F238E27FC236}">
                  <a16:creationId xmlns:a16="http://schemas.microsoft.com/office/drawing/2014/main" xmlns="" id="{06B78B5F-8725-483D-A986-881D8FACC6A3}"/>
                </a:ext>
              </a:extLst>
            </p:cNvPr>
            <p:cNvSpPr/>
            <p:nvPr>
              <p:custDataLst>
                <p:tags r:id="rId7"/>
              </p:custDataLst>
            </p:nvPr>
          </p:nvSpPr>
          <p:spPr>
            <a:xfrm>
              <a:off x="7290470" y="2230768"/>
              <a:ext cx="1738235" cy="1331114"/>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229" name="TextBox 228">
              <a:extLst>
                <a:ext uri="{FF2B5EF4-FFF2-40B4-BE49-F238E27FC236}">
                  <a16:creationId xmlns:a16="http://schemas.microsoft.com/office/drawing/2014/main" xmlns="" id="{51B60F24-F69C-4B3D-B080-3C286415B42F}"/>
                </a:ext>
              </a:extLst>
            </p:cNvPr>
            <p:cNvSpPr txBox="1"/>
            <p:nvPr/>
          </p:nvSpPr>
          <p:spPr>
            <a:xfrm>
              <a:off x="7355320" y="2215101"/>
              <a:ext cx="1718959" cy="938958"/>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Supervise Staff processes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for DOS support from NEA</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Provide guidance to GOI LNO &amp; XO</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Dual-hatted as SSWG Core-level Rep</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Oversight of USSC Advice to APs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of SSWG WG (USSC WG)</a:t>
              </a:r>
            </a:p>
            <a:p>
              <a:endParaRPr lang="en-US" sz="571" b="1" dirty="0">
                <a:solidFill>
                  <a:prstClr val="black"/>
                </a:solidFill>
                <a:latin typeface="Arial Narrow" panose="020B060602020203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xmlns="" id="{7C1ACF8F-55A0-4599-AD6B-515515750EE7}"/>
                </a:ext>
              </a:extLst>
            </p:cNvPr>
            <p:cNvSpPr txBox="1"/>
            <p:nvPr/>
          </p:nvSpPr>
          <p:spPr>
            <a:xfrm>
              <a:off x="7767978" y="3078482"/>
              <a:ext cx="1043462" cy="431407"/>
            </a:xfrm>
            <a:prstGeom prst="rect">
              <a:avLst/>
            </a:prstGeom>
            <a:noFill/>
            <a:ln>
              <a:noFill/>
            </a:ln>
          </p:spPr>
          <p:txBody>
            <a:bodyPr wrap="non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SSWG AO</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X2 AP Planner</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Program Manager Spt </a:t>
              </a:r>
            </a:p>
          </p:txBody>
        </p:sp>
        <p:pic>
          <p:nvPicPr>
            <p:cNvPr id="231" name="Picture 4" descr="Image result for army lieutenant colonel rank">
              <a:extLst>
                <a:ext uri="{FF2B5EF4-FFF2-40B4-BE49-F238E27FC236}">
                  <a16:creationId xmlns:a16="http://schemas.microsoft.com/office/drawing/2014/main" xmlns="" id="{8E5BDF6B-1069-461C-ABB6-A234D9A3DB18}"/>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683228" y="3114159"/>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descr="Image result for army major rank">
              <a:extLst>
                <a:ext uri="{FF2B5EF4-FFF2-40B4-BE49-F238E27FC236}">
                  <a16:creationId xmlns:a16="http://schemas.microsoft.com/office/drawing/2014/main" xmlns="" id="{7EA7E4F2-CDB5-4CCD-B0A3-171FC947460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672911" y="3248487"/>
              <a:ext cx="136354" cy="116714"/>
            </a:xfrm>
            <a:prstGeom prst="rect">
              <a:avLst/>
            </a:prstGeom>
            <a:noFill/>
            <a:extLst>
              <a:ext uri="{909E8E84-426E-40DD-AFC4-6F175D3DCCD1}">
                <a14:hiddenFill xmlns:a14="http://schemas.microsoft.com/office/drawing/2010/main">
                  <a:solidFill>
                    <a:srgbClr val="FFFFFF"/>
                  </a:solidFill>
                </a14:hiddenFill>
              </a:ext>
            </a:extLst>
          </p:spPr>
        </p:pic>
        <p:grpSp>
          <p:nvGrpSpPr>
            <p:cNvPr id="233" name="Group 232">
              <a:extLst>
                <a:ext uri="{FF2B5EF4-FFF2-40B4-BE49-F238E27FC236}">
                  <a16:creationId xmlns:a16="http://schemas.microsoft.com/office/drawing/2014/main" xmlns="" id="{DF061BC8-1C0A-4926-90CC-C67B48901E48}"/>
                </a:ext>
              </a:extLst>
            </p:cNvPr>
            <p:cNvGrpSpPr/>
            <p:nvPr/>
          </p:nvGrpSpPr>
          <p:grpSpPr>
            <a:xfrm>
              <a:off x="7863269" y="1827465"/>
              <a:ext cx="638213" cy="406166"/>
              <a:chOff x="5982296" y="4460509"/>
              <a:chExt cx="638213" cy="406166"/>
            </a:xfrm>
          </p:grpSpPr>
          <p:sp>
            <p:nvSpPr>
              <p:cNvPr id="235" name="Rectangle 234">
                <a:extLst>
                  <a:ext uri="{FF2B5EF4-FFF2-40B4-BE49-F238E27FC236}">
                    <a16:creationId xmlns:a16="http://schemas.microsoft.com/office/drawing/2014/main" xmlns="" id="{CE6F26F8-2CFC-45CD-9882-446576206CCB}"/>
                  </a:ext>
                </a:extLst>
              </p:cNvPr>
              <p:cNvSpPr/>
              <p:nvPr/>
            </p:nvSpPr>
            <p:spPr>
              <a:xfrm>
                <a:off x="5982296" y="4460509"/>
                <a:ext cx="638213" cy="40616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COS</a:t>
                </a:r>
              </a:p>
            </p:txBody>
          </p:sp>
          <p:pic>
            <p:nvPicPr>
              <p:cNvPr id="236" name="Picture 235" descr="A close up of a logo&#10;&#10;Description automatically generated">
                <a:extLst>
                  <a:ext uri="{FF2B5EF4-FFF2-40B4-BE49-F238E27FC236}">
                    <a16:creationId xmlns:a16="http://schemas.microsoft.com/office/drawing/2014/main" xmlns="" id="{E6C6BBED-E770-46ED-969D-DD5A86BDD2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05198" y="4466869"/>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237" name="Picture 6" descr="Image result for army colonel rank">
                <a:extLst>
                  <a:ext uri="{FF2B5EF4-FFF2-40B4-BE49-F238E27FC236}">
                    <a16:creationId xmlns:a16="http://schemas.microsoft.com/office/drawing/2014/main" xmlns="" id="{D57F3E3C-03AC-411E-AF35-DB55426355E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115030" y="4509234"/>
                <a:ext cx="201403" cy="119231"/>
              </a:xfrm>
              <a:prstGeom prst="rect">
                <a:avLst/>
              </a:prstGeom>
              <a:noFill/>
              <a:extLst>
                <a:ext uri="{909E8E84-426E-40DD-AFC4-6F175D3DCCD1}">
                  <a14:hiddenFill xmlns:a14="http://schemas.microsoft.com/office/drawing/2010/main">
                    <a:solidFill>
                      <a:srgbClr val="FFFFFF"/>
                    </a:solidFill>
                  </a14:hiddenFill>
                </a:ext>
              </a:extLst>
            </p:spPr>
          </p:pic>
        </p:grpSp>
        <p:pic>
          <p:nvPicPr>
            <p:cNvPr id="234" name="Picture 2" descr="Flag of Netherlands 🇳🇱 – Flagpedia.net">
              <a:extLst>
                <a:ext uri="{FF2B5EF4-FFF2-40B4-BE49-F238E27FC236}">
                  <a16:creationId xmlns:a16="http://schemas.microsoft.com/office/drawing/2014/main" xmlns="" id="{FC103BF3-66BD-4ECD-B30F-5F97F2626AB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61290" y="3395177"/>
              <a:ext cx="122227" cy="7766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238" name="Group 237">
            <a:extLst>
              <a:ext uri="{FF2B5EF4-FFF2-40B4-BE49-F238E27FC236}">
                <a16:creationId xmlns:a16="http://schemas.microsoft.com/office/drawing/2014/main" xmlns="" id="{C78ED7F4-45E1-4410-BB97-60F04ACFD821}"/>
              </a:ext>
            </a:extLst>
          </p:cNvPr>
          <p:cNvGrpSpPr/>
          <p:nvPr/>
        </p:nvGrpSpPr>
        <p:grpSpPr>
          <a:xfrm>
            <a:off x="4712909" y="1173029"/>
            <a:ext cx="455866" cy="293716"/>
            <a:chOff x="2674282" y="894835"/>
            <a:chExt cx="638213" cy="411203"/>
          </a:xfrm>
        </p:grpSpPr>
        <p:sp>
          <p:nvSpPr>
            <p:cNvPr id="239" name="Rectangle 238">
              <a:extLst>
                <a:ext uri="{FF2B5EF4-FFF2-40B4-BE49-F238E27FC236}">
                  <a16:creationId xmlns:a16="http://schemas.microsoft.com/office/drawing/2014/main" xmlns="" id="{91A82E66-953C-4D45-A934-871CF7D97596}"/>
                </a:ext>
              </a:extLst>
            </p:cNvPr>
            <p:cNvSpPr/>
            <p:nvPr/>
          </p:nvSpPr>
          <p:spPr>
            <a:xfrm>
              <a:off x="2674282" y="894835"/>
              <a:ext cx="638213" cy="411203"/>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lnSpc>
                  <a:spcPts val="714"/>
                </a:lnSpc>
                <a:defRPr/>
              </a:pPr>
              <a:r>
                <a:rPr lang="en-US" sz="857" b="1" dirty="0">
                  <a:solidFill>
                    <a:srgbClr val="000000"/>
                  </a:solidFill>
                  <a:latin typeface="Arial Narrow" panose="020B0606020202030204" pitchFamily="34" charset="0"/>
                  <a:sym typeface="Helvetica"/>
                </a:rPr>
                <a:t>Translator</a:t>
              </a:r>
            </a:p>
          </p:txBody>
        </p:sp>
        <p:pic>
          <p:nvPicPr>
            <p:cNvPr id="240" name="Picture 12" descr="Image result for gs civilian insignia">
              <a:extLst>
                <a:ext uri="{FF2B5EF4-FFF2-40B4-BE49-F238E27FC236}">
                  <a16:creationId xmlns:a16="http://schemas.microsoft.com/office/drawing/2014/main" xmlns="" id="{283D95B1-B637-4426-A441-E74EF7B2DE8B}"/>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926115" y="944524"/>
              <a:ext cx="116056" cy="96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41" name="Picture 8" descr="Image result for palestinian flag">
              <a:extLst>
                <a:ext uri="{FF2B5EF4-FFF2-40B4-BE49-F238E27FC236}">
                  <a16:creationId xmlns:a16="http://schemas.microsoft.com/office/drawing/2014/main" xmlns="" id="{E063500C-25B9-48CA-ADDE-11FBCBCBCD4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132608" y="907373"/>
              <a:ext cx="172710" cy="95718"/>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grpSp>
        <p:nvGrpSpPr>
          <p:cNvPr id="242" name="Group 241">
            <a:extLst>
              <a:ext uri="{FF2B5EF4-FFF2-40B4-BE49-F238E27FC236}">
                <a16:creationId xmlns:a16="http://schemas.microsoft.com/office/drawing/2014/main" xmlns="" id="{7E12B555-2230-4B55-BF15-15C216F76601}"/>
              </a:ext>
            </a:extLst>
          </p:cNvPr>
          <p:cNvGrpSpPr/>
          <p:nvPr/>
        </p:nvGrpSpPr>
        <p:grpSpPr>
          <a:xfrm>
            <a:off x="4712910" y="867334"/>
            <a:ext cx="455866" cy="280416"/>
            <a:chOff x="2674282" y="894836"/>
            <a:chExt cx="638213" cy="392582"/>
          </a:xfrm>
        </p:grpSpPr>
        <p:sp>
          <p:nvSpPr>
            <p:cNvPr id="243" name="Rectangle 242">
              <a:extLst>
                <a:ext uri="{FF2B5EF4-FFF2-40B4-BE49-F238E27FC236}">
                  <a16:creationId xmlns:a16="http://schemas.microsoft.com/office/drawing/2014/main" xmlns="" id="{63398044-E7DC-4FDF-A7A7-4622DD2E197F}"/>
                </a:ext>
              </a:extLst>
            </p:cNvPr>
            <p:cNvSpPr/>
            <p:nvPr/>
          </p:nvSpPr>
          <p:spPr>
            <a:xfrm>
              <a:off x="2674282" y="894836"/>
              <a:ext cx="638213" cy="39258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lnSpc>
                  <a:spcPts val="714"/>
                </a:lnSpc>
                <a:defRPr/>
              </a:pPr>
              <a:r>
                <a:rPr lang="en-US" sz="857" b="1" dirty="0">
                  <a:solidFill>
                    <a:srgbClr val="000000"/>
                  </a:solidFill>
                  <a:latin typeface="Arial Narrow" panose="020B0606020202030204" pitchFamily="34" charset="0"/>
                  <a:sym typeface="Helvetica"/>
                </a:rPr>
                <a:t>Driver</a:t>
              </a:r>
            </a:p>
          </p:txBody>
        </p:sp>
        <p:pic>
          <p:nvPicPr>
            <p:cNvPr id="244" name="Picture 12" descr="Image result for gs civilian insignia">
              <a:extLst>
                <a:ext uri="{FF2B5EF4-FFF2-40B4-BE49-F238E27FC236}">
                  <a16:creationId xmlns:a16="http://schemas.microsoft.com/office/drawing/2014/main" xmlns="" id="{9ED0BFBE-8419-4C34-B553-7425835AEBF1}"/>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912276" y="955187"/>
              <a:ext cx="116056" cy="96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45" name="Picture 8" descr="Image result for palestinian flag">
              <a:extLst>
                <a:ext uri="{FF2B5EF4-FFF2-40B4-BE49-F238E27FC236}">
                  <a16:creationId xmlns:a16="http://schemas.microsoft.com/office/drawing/2014/main" xmlns="" id="{730C44CC-75E8-45B5-AF81-6E2A19FBDD1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136005" y="898446"/>
              <a:ext cx="172710" cy="95718"/>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sp>
        <p:nvSpPr>
          <p:cNvPr id="246" name="Title 1">
            <a:extLst>
              <a:ext uri="{FF2B5EF4-FFF2-40B4-BE49-F238E27FC236}">
                <a16:creationId xmlns:a16="http://schemas.microsoft.com/office/drawing/2014/main" xmlns="" id="{9895227F-6080-41D3-92BE-72B9829209ED}"/>
              </a:ext>
            </a:extLst>
          </p:cNvPr>
          <p:cNvSpPr txBox="1">
            <a:spLocks/>
          </p:cNvSpPr>
          <p:nvPr/>
        </p:nvSpPr>
        <p:spPr>
          <a:xfrm>
            <a:off x="4686975" y="469030"/>
            <a:ext cx="1570111" cy="184591"/>
          </a:xfrm>
          <a:prstGeom prst="rect">
            <a:avLst/>
          </a:prstGeom>
        </p:spPr>
        <p:txBody>
          <a:bodyPr vert="horz" lIns="65314" tIns="32657" rIns="65314" bIns="32657" rtlCol="0" anchor="ctr">
            <a:noAutofit/>
          </a:bodyPr>
          <a:lstStyle>
            <a:lvl1pPr algn="l" defTabSz="1280160" rtl="0" eaLnBrk="1" latinLnBrk="0" hangingPunct="1">
              <a:lnSpc>
                <a:spcPct val="90000"/>
              </a:lnSpc>
              <a:spcBef>
                <a:spcPct val="0"/>
              </a:spcBef>
              <a:buNone/>
              <a:defRPr sz="5040" kern="1200">
                <a:solidFill>
                  <a:schemeClr val="tx1"/>
                </a:solidFill>
                <a:latin typeface="Arial" panose="020B0604020202020204" pitchFamily="34" charset="0"/>
                <a:ea typeface="+mj-ea"/>
                <a:cs typeface="Arial" panose="020B0604020202020204" pitchFamily="34" charset="0"/>
              </a:defRPr>
            </a:lvl1pPr>
          </a:lstStyle>
          <a:p>
            <a:r>
              <a:rPr lang="en-US" sz="857" b="1" dirty="0">
                <a:solidFill>
                  <a:srgbClr val="0000FF"/>
                </a:solidFill>
              </a:rPr>
              <a:t>Coordinator Personal Staff</a:t>
            </a:r>
          </a:p>
        </p:txBody>
      </p:sp>
      <p:grpSp>
        <p:nvGrpSpPr>
          <p:cNvPr id="247" name="Group 246">
            <a:extLst>
              <a:ext uri="{FF2B5EF4-FFF2-40B4-BE49-F238E27FC236}">
                <a16:creationId xmlns:a16="http://schemas.microsoft.com/office/drawing/2014/main" xmlns="" id="{68F40B59-3AEA-4B68-BF8C-C58AEFEC1B2B}"/>
              </a:ext>
            </a:extLst>
          </p:cNvPr>
          <p:cNvGrpSpPr/>
          <p:nvPr/>
        </p:nvGrpSpPr>
        <p:grpSpPr>
          <a:xfrm>
            <a:off x="3089762" y="4815655"/>
            <a:ext cx="2123534" cy="1726544"/>
            <a:chOff x="2192067" y="6741917"/>
            <a:chExt cx="2972947" cy="2417162"/>
          </a:xfrm>
        </p:grpSpPr>
        <p:sp>
          <p:nvSpPr>
            <p:cNvPr id="248" name="Rectangle 247">
              <a:extLst>
                <a:ext uri="{FF2B5EF4-FFF2-40B4-BE49-F238E27FC236}">
                  <a16:creationId xmlns:a16="http://schemas.microsoft.com/office/drawing/2014/main" xmlns="" id="{A893A4B6-044F-450B-88C7-7DFF279BCC49}"/>
                </a:ext>
              </a:extLst>
            </p:cNvPr>
            <p:cNvSpPr/>
            <p:nvPr>
              <p:custDataLst>
                <p:tags r:id="rId6"/>
              </p:custDataLst>
            </p:nvPr>
          </p:nvSpPr>
          <p:spPr>
            <a:xfrm>
              <a:off x="2192067" y="7130100"/>
              <a:ext cx="2972947" cy="2028979"/>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249" name="TextBox 248">
              <a:extLst>
                <a:ext uri="{FF2B5EF4-FFF2-40B4-BE49-F238E27FC236}">
                  <a16:creationId xmlns:a16="http://schemas.microsoft.com/office/drawing/2014/main" xmlns="" id="{F64B10F5-FE35-4815-B250-3CCCD7665389}"/>
                </a:ext>
              </a:extLst>
            </p:cNvPr>
            <p:cNvSpPr txBox="1"/>
            <p:nvPr/>
          </p:nvSpPr>
          <p:spPr>
            <a:xfrm>
              <a:off x="2244039" y="7125370"/>
              <a:ext cx="2858645" cy="1062209"/>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Training reform where MOI implements TMS </a:t>
              </a:r>
              <a:r>
                <a:rPr lang="en-US" sz="571" b="1" dirty="0">
                  <a:solidFill>
                    <a:prstClr val="black"/>
                  </a:solidFill>
                  <a:latin typeface="Arial Narrow" panose="020B0606020202030204" pitchFamily="34" charset="0"/>
                  <a:cs typeface="Arial" panose="020B0604020202020204" pitchFamily="34" charset="0"/>
                  <a:sym typeface="Wingdings" panose="05000000000000000000" pitchFamily="2" charset="2"/>
                </a:rPr>
                <a:t></a:t>
              </a:r>
              <a:r>
                <a:rPr lang="en-US" sz="571" b="1" dirty="0">
                  <a:solidFill>
                    <a:prstClr val="black"/>
                  </a:solidFill>
                  <a:latin typeface="Arial Narrow" panose="020B0606020202030204" pitchFamily="34" charset="0"/>
                  <a:cs typeface="Arial" panose="020B0604020202020204" pitchFamily="34" charset="0"/>
                </a:rPr>
                <a:t> GMTC provides oversight &amp; management </a:t>
              </a:r>
              <a:r>
                <a:rPr lang="en-US" sz="571" b="1" dirty="0">
                  <a:solidFill>
                    <a:prstClr val="black"/>
                  </a:solidFill>
                  <a:latin typeface="Arial Narrow" panose="020B0606020202030204" pitchFamily="34" charset="0"/>
                  <a:cs typeface="Arial" panose="020B0604020202020204" pitchFamily="34" charset="0"/>
                  <a:sym typeface="Wingdings" panose="05000000000000000000" pitchFamily="2" charset="2"/>
                </a:rPr>
                <a:t></a:t>
              </a:r>
              <a:r>
                <a:rPr lang="en-US" sz="571" b="1" dirty="0">
                  <a:solidFill>
                    <a:prstClr val="black"/>
                  </a:solidFill>
                  <a:latin typeface="Arial Narrow" panose="020B0606020202030204" pitchFamily="34" charset="0"/>
                  <a:cs typeface="Arial" panose="020B0604020202020204" pitchFamily="34" charset="0"/>
                </a:rPr>
                <a:t> Training Centers execute w/ Services</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Advise NSF, DCO, GMTC, &amp; OAC</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USSC lead (or rep) in facilitating PSS-wide incorporation of APs 2, 3, 4, 7, 8, &amp; 9</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Institutional Reform initiatives ISO AC-R (incl PSS budgetary processes via CFA)</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of Operations and Reform WG (USSC WG)</a:t>
              </a: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p:txBody>
        </p:sp>
        <p:grpSp>
          <p:nvGrpSpPr>
            <p:cNvPr id="250" name="Group 249">
              <a:extLst>
                <a:ext uri="{FF2B5EF4-FFF2-40B4-BE49-F238E27FC236}">
                  <a16:creationId xmlns:a16="http://schemas.microsoft.com/office/drawing/2014/main" xmlns="" id="{00468916-EAAE-4AAD-9565-C46B8E79F530}"/>
                </a:ext>
              </a:extLst>
            </p:cNvPr>
            <p:cNvGrpSpPr/>
            <p:nvPr/>
          </p:nvGrpSpPr>
          <p:grpSpPr>
            <a:xfrm>
              <a:off x="3276599" y="6741917"/>
              <a:ext cx="965893" cy="402019"/>
              <a:chOff x="5868507" y="4480025"/>
              <a:chExt cx="965893" cy="402019"/>
            </a:xfrm>
          </p:grpSpPr>
          <p:sp>
            <p:nvSpPr>
              <p:cNvPr id="265" name="Rectangle 264">
                <a:extLst>
                  <a:ext uri="{FF2B5EF4-FFF2-40B4-BE49-F238E27FC236}">
                    <a16:creationId xmlns:a16="http://schemas.microsoft.com/office/drawing/2014/main" xmlns="" id="{671FA03F-129B-49D9-9994-0C7CECECBF8C}"/>
                  </a:ext>
                </a:extLst>
              </p:cNvPr>
              <p:cNvSpPr/>
              <p:nvPr/>
            </p:nvSpPr>
            <p:spPr>
              <a:xfrm>
                <a:off x="5868507" y="4480025"/>
                <a:ext cx="965893" cy="402019"/>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Dir Operations</a:t>
                </a:r>
              </a:p>
            </p:txBody>
          </p:sp>
          <p:pic>
            <p:nvPicPr>
              <p:cNvPr id="266" name="Picture 265" descr="A close up of a logo&#10;&#10;Description automatically generated">
                <a:extLst>
                  <a:ext uri="{FF2B5EF4-FFF2-40B4-BE49-F238E27FC236}">
                    <a16:creationId xmlns:a16="http://schemas.microsoft.com/office/drawing/2014/main" xmlns="" id="{40228FDC-D9A1-4654-9173-6421A6C7EA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49542" y="4490478"/>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267" name="Picture 6" descr="Image result for army colonel rank">
                <a:extLst>
                  <a:ext uri="{FF2B5EF4-FFF2-40B4-BE49-F238E27FC236}">
                    <a16:creationId xmlns:a16="http://schemas.microsoft.com/office/drawing/2014/main" xmlns="" id="{CBDDA9AD-959A-478A-B578-7407BCAAE3A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079523" y="4542326"/>
                <a:ext cx="201403" cy="119231"/>
              </a:xfrm>
              <a:prstGeom prst="rect">
                <a:avLst/>
              </a:prstGeom>
              <a:noFill/>
              <a:extLst>
                <a:ext uri="{909E8E84-426E-40DD-AFC4-6F175D3DCCD1}">
                  <a14:hiddenFill xmlns:a14="http://schemas.microsoft.com/office/drawing/2010/main">
                    <a:solidFill>
                      <a:srgbClr val="FFFFFF"/>
                    </a:solidFill>
                  </a14:hiddenFill>
                </a:ext>
              </a:extLst>
            </p:spPr>
          </p:pic>
        </p:grpSp>
        <p:pic>
          <p:nvPicPr>
            <p:cNvPr id="251" name="Picture 4" descr="Image result for army lieutenant colonel rank">
              <a:extLst>
                <a:ext uri="{FF2B5EF4-FFF2-40B4-BE49-F238E27FC236}">
                  <a16:creationId xmlns:a16="http://schemas.microsoft.com/office/drawing/2014/main" xmlns="" id="{E446E6FE-2F03-4849-9573-CA3A66A9D4DA}"/>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673704" y="8136576"/>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4" descr="Image result for army lieutenant colonel rank">
              <a:extLst>
                <a:ext uri="{FF2B5EF4-FFF2-40B4-BE49-F238E27FC236}">
                  <a16:creationId xmlns:a16="http://schemas.microsoft.com/office/drawing/2014/main" xmlns="" id="{6B9FDAB1-8108-4F69-8045-75583248306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53015" y="8380914"/>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4" descr="Image result for army lieutenant colonel rank">
              <a:extLst>
                <a:ext uri="{FF2B5EF4-FFF2-40B4-BE49-F238E27FC236}">
                  <a16:creationId xmlns:a16="http://schemas.microsoft.com/office/drawing/2014/main" xmlns="" id="{1265F613-8685-4741-B31A-403EEBB5413E}"/>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682159" y="8631208"/>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4" descr="Image result for army lieutenant colonel rank">
              <a:extLst>
                <a:ext uri="{FF2B5EF4-FFF2-40B4-BE49-F238E27FC236}">
                  <a16:creationId xmlns:a16="http://schemas.microsoft.com/office/drawing/2014/main" xmlns="" id="{0A73AFD6-F2B1-4A86-9EE4-BC026C21E06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55811" y="8744567"/>
              <a:ext cx="104650" cy="134776"/>
            </a:xfrm>
            <a:prstGeom prst="rect">
              <a:avLst/>
            </a:prstGeom>
            <a:noFill/>
            <a:extLst>
              <a:ext uri="{909E8E84-426E-40DD-AFC4-6F175D3DCCD1}">
                <a14:hiddenFill xmlns:a14="http://schemas.microsoft.com/office/drawing/2010/main">
                  <a:solidFill>
                    <a:srgbClr val="FFFFFF"/>
                  </a:solidFill>
                </a14:hiddenFill>
              </a:ext>
            </a:extLst>
          </p:spPr>
        </p:pic>
        <p:sp>
          <p:nvSpPr>
            <p:cNvPr id="255" name="TextBox 254">
              <a:extLst>
                <a:ext uri="{FF2B5EF4-FFF2-40B4-BE49-F238E27FC236}">
                  <a16:creationId xmlns:a16="http://schemas.microsoft.com/office/drawing/2014/main" xmlns="" id="{1A319377-9B20-48E9-813E-D5E92A3B1EAF}"/>
                </a:ext>
              </a:extLst>
            </p:cNvPr>
            <p:cNvSpPr txBox="1"/>
            <p:nvPr/>
          </p:nvSpPr>
          <p:spPr>
            <a:xfrm>
              <a:off x="2766222" y="8099260"/>
              <a:ext cx="1825734" cy="1050489"/>
            </a:xfrm>
            <a:prstGeom prst="rect">
              <a:avLst/>
            </a:prstGeom>
            <a:noFill/>
            <a:ln>
              <a:noFill/>
            </a:ln>
          </p:spPr>
          <p:txBody>
            <a:bodyPr wrap="non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Resource Manager </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X3 Trg Advisor (MOI TMS + APs 4, 7, 9)</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X3 Service Advisors (NSF, DCO, GMTC)</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X2 Civilian BST SME (APs 3, 8)</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X3 NLD AOs</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X2 TUR AOs</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ITA AO to support (MIADIT)</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Human Resources SME (AP 2)</a:t>
              </a:r>
            </a:p>
            <a:p>
              <a:pPr marL="40822" indent="-40822" defTabSz="457209">
                <a:buFontTx/>
                <a:buChar char="-"/>
                <a:defRPr/>
              </a:pPr>
              <a:endParaRPr lang="en-US" sz="571" b="1" dirty="0">
                <a:solidFill>
                  <a:prstClr val="black"/>
                </a:solidFill>
                <a:latin typeface="Arial Narrow" panose="020B0606020202030204" pitchFamily="34" charset="0"/>
                <a:cs typeface="Arial" panose="020B0604020202020204" pitchFamily="34" charset="0"/>
              </a:endParaRPr>
            </a:p>
          </p:txBody>
        </p:sp>
        <p:pic>
          <p:nvPicPr>
            <p:cNvPr id="256" name="Picture 4" descr="Image result for army lieutenant colonel rank">
              <a:extLst>
                <a:ext uri="{FF2B5EF4-FFF2-40B4-BE49-F238E27FC236}">
                  <a16:creationId xmlns:a16="http://schemas.microsoft.com/office/drawing/2014/main" xmlns="" id="{55A2624D-77B1-4567-9DE5-1FA9EE6146B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74011" y="8379936"/>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 descr="Image result for army major rank">
              <a:extLst>
                <a:ext uri="{FF2B5EF4-FFF2-40B4-BE49-F238E27FC236}">
                  <a16:creationId xmlns:a16="http://schemas.microsoft.com/office/drawing/2014/main" xmlns="" id="{0EB05F9A-17DA-43B8-9391-8CD72CDEDE6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550153" y="8268592"/>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 descr="Image result for army major rank">
              <a:extLst>
                <a:ext uri="{FF2B5EF4-FFF2-40B4-BE49-F238E27FC236}">
                  <a16:creationId xmlns:a16="http://schemas.microsoft.com/office/drawing/2014/main" xmlns="" id="{7D8EEA98-DB74-479E-8342-A5537840B88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65611" y="8391947"/>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Image result for army major rank">
              <a:extLst>
                <a:ext uri="{FF2B5EF4-FFF2-40B4-BE49-F238E27FC236}">
                  <a16:creationId xmlns:a16="http://schemas.microsoft.com/office/drawing/2014/main" xmlns="" id="{682CC80E-7832-4F2B-9BE2-83DFABDC44A8}"/>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59384" y="8271167"/>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4" descr="Image result for army lieutenant colonel rank">
              <a:extLst>
                <a:ext uri="{FF2B5EF4-FFF2-40B4-BE49-F238E27FC236}">
                  <a16:creationId xmlns:a16="http://schemas.microsoft.com/office/drawing/2014/main" xmlns="" id="{BF7F54B7-B957-4EF2-9688-327390245D9A}"/>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51161" y="8259885"/>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260">
              <a:extLst>
                <a:ext uri="{FF2B5EF4-FFF2-40B4-BE49-F238E27FC236}">
                  <a16:creationId xmlns:a16="http://schemas.microsoft.com/office/drawing/2014/main" xmlns="" id="{D368786E-6461-438F-8CE1-EF5847D1072D}"/>
                </a:ext>
              </a:extLst>
            </p:cNvPr>
            <p:cNvPicPr>
              <a:picLocks noChangeAspect="1"/>
            </p:cNvPicPr>
            <p:nvPr/>
          </p:nvPicPr>
          <p:blipFill>
            <a:blip r:embed="rId35"/>
            <a:stretch>
              <a:fillRect/>
            </a:stretch>
          </p:blipFill>
          <p:spPr>
            <a:xfrm>
              <a:off x="2686421" y="8505579"/>
              <a:ext cx="80028" cy="125629"/>
            </a:xfrm>
            <a:prstGeom prst="rect">
              <a:avLst/>
            </a:prstGeom>
          </p:spPr>
        </p:pic>
        <p:pic>
          <p:nvPicPr>
            <p:cNvPr id="262" name="Picture 2" descr="Image result for army major rank">
              <a:extLst>
                <a:ext uri="{FF2B5EF4-FFF2-40B4-BE49-F238E27FC236}">
                  <a16:creationId xmlns:a16="http://schemas.microsoft.com/office/drawing/2014/main" xmlns="" id="{4D63B922-55E6-4B74-9D24-13697212C00B}"/>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62559" y="8753648"/>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4" descr="Image result for army lieutenant colonel rank">
              <a:extLst>
                <a:ext uri="{FF2B5EF4-FFF2-40B4-BE49-F238E27FC236}">
                  <a16:creationId xmlns:a16="http://schemas.microsoft.com/office/drawing/2014/main" xmlns="" id="{43B994C2-D66F-435A-9CD5-648527B38D16}"/>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678661" y="8868563"/>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 descr="Image result for army major rank">
              <a:extLst>
                <a:ext uri="{FF2B5EF4-FFF2-40B4-BE49-F238E27FC236}">
                  <a16:creationId xmlns:a16="http://schemas.microsoft.com/office/drawing/2014/main" xmlns="" id="{A310CABB-F29F-43C6-B236-CC969CD0740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59384" y="9002378"/>
              <a:ext cx="136354" cy="116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8" name="Group 267">
            <a:extLst>
              <a:ext uri="{FF2B5EF4-FFF2-40B4-BE49-F238E27FC236}">
                <a16:creationId xmlns:a16="http://schemas.microsoft.com/office/drawing/2014/main" xmlns="" id="{E50EB167-B1A9-42D9-9B28-09D71C812760}"/>
              </a:ext>
            </a:extLst>
          </p:cNvPr>
          <p:cNvGrpSpPr/>
          <p:nvPr/>
        </p:nvGrpSpPr>
        <p:grpSpPr>
          <a:xfrm>
            <a:off x="3976228" y="1682845"/>
            <a:ext cx="1250804" cy="1312166"/>
            <a:chOff x="3433119" y="2355983"/>
            <a:chExt cx="1751126" cy="1837032"/>
          </a:xfrm>
        </p:grpSpPr>
        <p:sp>
          <p:nvSpPr>
            <p:cNvPr id="269" name="Rectangle 268">
              <a:extLst>
                <a:ext uri="{FF2B5EF4-FFF2-40B4-BE49-F238E27FC236}">
                  <a16:creationId xmlns:a16="http://schemas.microsoft.com/office/drawing/2014/main" xmlns="" id="{80226F98-43EF-480D-8B5D-68DDFB7DA43A}"/>
                </a:ext>
              </a:extLst>
            </p:cNvPr>
            <p:cNvSpPr/>
            <p:nvPr>
              <p:custDataLst>
                <p:tags r:id="rId5"/>
              </p:custDataLst>
            </p:nvPr>
          </p:nvSpPr>
          <p:spPr>
            <a:xfrm>
              <a:off x="3433119" y="2739745"/>
              <a:ext cx="1751126" cy="1453270"/>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270" name="TextBox 269">
              <a:extLst>
                <a:ext uri="{FF2B5EF4-FFF2-40B4-BE49-F238E27FC236}">
                  <a16:creationId xmlns:a16="http://schemas.microsoft.com/office/drawing/2014/main" xmlns="" id="{1448E562-71F5-4D73-8C07-DDE976EA640C}"/>
                </a:ext>
              </a:extLst>
            </p:cNvPr>
            <p:cNvSpPr txBox="1"/>
            <p:nvPr/>
          </p:nvSpPr>
          <p:spPr>
            <a:xfrm>
              <a:off x="3499850" y="2738400"/>
              <a:ext cx="1646847" cy="873127"/>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Coordinator’s Action Group </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Campaign Assessment</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Engagements </a:t>
              </a:r>
              <a:r>
                <a:rPr lang="en-US" sz="571" b="1" dirty="0">
                  <a:solidFill>
                    <a:prstClr val="black"/>
                  </a:solidFill>
                  <a:latin typeface="Arial Narrow" panose="020B0606020202030204" pitchFamily="34" charset="0"/>
                  <a:cs typeface="Arial" panose="020B0604020202020204" pitchFamily="34" charset="0"/>
                  <a:sym typeface="Wingdings" panose="05000000000000000000" pitchFamily="2" charset="2"/>
                </a:rPr>
                <a:t></a:t>
              </a:r>
              <a:r>
                <a:rPr lang="en-US" sz="571" b="1" dirty="0">
                  <a:solidFill>
                    <a:prstClr val="black"/>
                  </a:solidFill>
                  <a:latin typeface="Arial Narrow" panose="020B0606020202030204" pitchFamily="34" charset="0"/>
                  <a:cs typeface="Arial" panose="020B0604020202020204" pitchFamily="34" charset="0"/>
                </a:rPr>
                <a:t> Campaign Objectives </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Lead for International coordination</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Chair of Engagement/Assess WG</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IDF J5 / J3 linkage to PSS</a:t>
              </a: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xmlns="" id="{BB2E5EAD-1331-46AA-81F2-CFCC8661D7EA}"/>
                </a:ext>
              </a:extLst>
            </p:cNvPr>
            <p:cNvSpPr txBox="1"/>
            <p:nvPr/>
          </p:nvSpPr>
          <p:spPr>
            <a:xfrm>
              <a:off x="3644051" y="3496004"/>
              <a:ext cx="1502645" cy="664083"/>
            </a:xfrm>
            <a:prstGeom prst="rect">
              <a:avLst/>
            </a:prstGeom>
            <a:noFill/>
            <a:ln>
              <a:noFill/>
            </a:ln>
          </p:spPr>
          <p:txBody>
            <a:bodyPr wrap="non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International Coord</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Engagements</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Engagements/Public Affairs (USA)</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Assessment Planner</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Strat Plans </a:t>
              </a:r>
            </a:p>
          </p:txBody>
        </p:sp>
        <p:pic>
          <p:nvPicPr>
            <p:cNvPr id="272" name="Picture 2" descr="Image result for army major rank">
              <a:extLst>
                <a:ext uri="{FF2B5EF4-FFF2-40B4-BE49-F238E27FC236}">
                  <a16:creationId xmlns:a16="http://schemas.microsoft.com/office/drawing/2014/main" xmlns="" id="{1FB68353-F534-440C-9604-6062C9C03356}"/>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530300" y="3906765"/>
              <a:ext cx="136354" cy="116714"/>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Image result for army lieutenant colonel rank">
              <a:extLst>
                <a:ext uri="{FF2B5EF4-FFF2-40B4-BE49-F238E27FC236}">
                  <a16:creationId xmlns:a16="http://schemas.microsoft.com/office/drawing/2014/main" xmlns="" id="{DD8A549F-0AFF-4957-AC52-786549E6B2FD}"/>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549537" y="3528511"/>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Image result for army lieutenant colonel rank">
              <a:extLst>
                <a:ext uri="{FF2B5EF4-FFF2-40B4-BE49-F238E27FC236}">
                  <a16:creationId xmlns:a16="http://schemas.microsoft.com/office/drawing/2014/main" xmlns="" id="{0425E9B3-173A-4B60-BE4C-88D5904A5CD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549537" y="3644993"/>
              <a:ext cx="104650" cy="134776"/>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 descr="Image result for army major rank">
              <a:extLst>
                <a:ext uri="{FF2B5EF4-FFF2-40B4-BE49-F238E27FC236}">
                  <a16:creationId xmlns:a16="http://schemas.microsoft.com/office/drawing/2014/main" xmlns="" id="{3BDA5647-80CF-4124-B50A-44EE8567CCC9}"/>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530301" y="4030552"/>
              <a:ext cx="136354" cy="116714"/>
            </a:xfrm>
            <a:prstGeom prst="rect">
              <a:avLst/>
            </a:prstGeom>
            <a:noFill/>
            <a:extLst>
              <a:ext uri="{909E8E84-426E-40DD-AFC4-6F175D3DCCD1}">
                <a14:hiddenFill xmlns:a14="http://schemas.microsoft.com/office/drawing/2010/main">
                  <a:solidFill>
                    <a:srgbClr val="FFFFFF"/>
                  </a:solidFill>
                </a14:hiddenFill>
              </a:ext>
            </a:extLst>
          </p:spPr>
        </p:pic>
        <p:grpSp>
          <p:nvGrpSpPr>
            <p:cNvPr id="276" name="Group 275">
              <a:extLst>
                <a:ext uri="{FF2B5EF4-FFF2-40B4-BE49-F238E27FC236}">
                  <a16:creationId xmlns:a16="http://schemas.microsoft.com/office/drawing/2014/main" xmlns="" id="{C4C1B869-652D-46CC-BD76-F12E93BF5266}"/>
                </a:ext>
              </a:extLst>
            </p:cNvPr>
            <p:cNvGrpSpPr/>
            <p:nvPr/>
          </p:nvGrpSpPr>
          <p:grpSpPr>
            <a:xfrm>
              <a:off x="3967756" y="2355983"/>
              <a:ext cx="638213" cy="402019"/>
              <a:chOff x="5937949" y="4480025"/>
              <a:chExt cx="638213" cy="402019"/>
            </a:xfrm>
          </p:grpSpPr>
          <p:sp>
            <p:nvSpPr>
              <p:cNvPr id="278" name="Rectangle 277">
                <a:extLst>
                  <a:ext uri="{FF2B5EF4-FFF2-40B4-BE49-F238E27FC236}">
                    <a16:creationId xmlns:a16="http://schemas.microsoft.com/office/drawing/2014/main" xmlns="" id="{64417D4C-2EAC-4CEA-B6AE-295817318076}"/>
                  </a:ext>
                </a:extLst>
              </p:cNvPr>
              <p:cNvSpPr/>
              <p:nvPr/>
            </p:nvSpPr>
            <p:spPr>
              <a:xfrm>
                <a:off x="5937949" y="4480025"/>
                <a:ext cx="638213" cy="402019"/>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Plans</a:t>
                </a:r>
              </a:p>
            </p:txBody>
          </p:sp>
          <p:pic>
            <p:nvPicPr>
              <p:cNvPr id="279" name="Picture 278" descr="A close up of a logo&#10;&#10;Description automatically generated">
                <a:extLst>
                  <a:ext uri="{FF2B5EF4-FFF2-40B4-BE49-F238E27FC236}">
                    <a16:creationId xmlns:a16="http://schemas.microsoft.com/office/drawing/2014/main" xmlns="" id="{91099903-952B-4CF0-BC85-B7803DDEEDF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49542" y="4490478"/>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280" name="Picture 6" descr="Image result for army colonel rank">
                <a:extLst>
                  <a:ext uri="{FF2B5EF4-FFF2-40B4-BE49-F238E27FC236}">
                    <a16:creationId xmlns:a16="http://schemas.microsoft.com/office/drawing/2014/main" xmlns="" id="{2CF6CCEC-215D-4A41-A22D-9C979F4BEDA7}"/>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070980" y="4538979"/>
                <a:ext cx="201403" cy="119231"/>
              </a:xfrm>
              <a:prstGeom prst="rect">
                <a:avLst/>
              </a:prstGeom>
              <a:noFill/>
              <a:extLst>
                <a:ext uri="{909E8E84-426E-40DD-AFC4-6F175D3DCCD1}">
                  <a14:hiddenFill xmlns:a14="http://schemas.microsoft.com/office/drawing/2010/main">
                    <a:solidFill>
                      <a:srgbClr val="FFFFFF"/>
                    </a:solidFill>
                  </a14:hiddenFill>
                </a:ext>
              </a:extLst>
            </p:spPr>
          </p:pic>
        </p:grpSp>
        <p:pic>
          <p:nvPicPr>
            <p:cNvPr id="277" name="Picture 4" descr="Image result for army lieutenant colonel rank">
              <a:extLst>
                <a:ext uri="{FF2B5EF4-FFF2-40B4-BE49-F238E27FC236}">
                  <a16:creationId xmlns:a16="http://schemas.microsoft.com/office/drawing/2014/main" xmlns="" id="{19197646-8F8A-4756-8B2A-C5212D9C64B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548126" y="3772125"/>
              <a:ext cx="104650" cy="134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 name="Group 280">
            <a:extLst>
              <a:ext uri="{FF2B5EF4-FFF2-40B4-BE49-F238E27FC236}">
                <a16:creationId xmlns:a16="http://schemas.microsoft.com/office/drawing/2014/main" xmlns="" id="{A59EB8A7-5023-47FF-89A4-43291053F2E0}"/>
              </a:ext>
            </a:extLst>
          </p:cNvPr>
          <p:cNvGrpSpPr/>
          <p:nvPr/>
        </p:nvGrpSpPr>
        <p:grpSpPr>
          <a:xfrm>
            <a:off x="8183024" y="1303548"/>
            <a:ext cx="1079730" cy="1134439"/>
            <a:chOff x="9322633" y="1824966"/>
            <a:chExt cx="1511622" cy="1588215"/>
          </a:xfrm>
        </p:grpSpPr>
        <p:sp>
          <p:nvSpPr>
            <p:cNvPr id="282" name="Rectangle 281">
              <a:extLst>
                <a:ext uri="{FF2B5EF4-FFF2-40B4-BE49-F238E27FC236}">
                  <a16:creationId xmlns:a16="http://schemas.microsoft.com/office/drawing/2014/main" xmlns="" id="{40991543-7517-4060-B46E-92DA7CD2777A}"/>
                </a:ext>
              </a:extLst>
            </p:cNvPr>
            <p:cNvSpPr/>
            <p:nvPr>
              <p:custDataLst>
                <p:tags r:id="rId4"/>
              </p:custDataLst>
            </p:nvPr>
          </p:nvSpPr>
          <p:spPr>
            <a:xfrm>
              <a:off x="9322633" y="2213877"/>
              <a:ext cx="1442413" cy="1084062"/>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srgbClr val="000000"/>
                </a:solidFill>
                <a:latin typeface="Arial"/>
                <a:sym typeface="Helvetica"/>
              </a:endParaRPr>
            </a:p>
          </p:txBody>
        </p:sp>
        <p:sp>
          <p:nvSpPr>
            <p:cNvPr id="283" name="TextBox 282">
              <a:extLst>
                <a:ext uri="{FF2B5EF4-FFF2-40B4-BE49-F238E27FC236}">
                  <a16:creationId xmlns:a16="http://schemas.microsoft.com/office/drawing/2014/main" xmlns="" id="{C1E4A578-081E-468C-8847-8C3BC8263B1C}"/>
                </a:ext>
              </a:extLst>
            </p:cNvPr>
            <p:cNvSpPr txBox="1"/>
            <p:nvPr/>
          </p:nvSpPr>
          <p:spPr>
            <a:xfrm>
              <a:off x="9391842" y="2222739"/>
              <a:ext cx="1442413" cy="1190442"/>
            </a:xfrm>
            <a:prstGeom prst="rect">
              <a:avLst/>
            </a:prstGeom>
            <a:noFill/>
          </p:spPr>
          <p:txBody>
            <a:bodyPr wrap="square" lIns="0" rIns="0" rtlCol="0">
              <a:noAutofit/>
            </a:bodyPr>
            <a:lstStyle/>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HQ Section Head (admin </a:t>
              </a:r>
              <a:r>
                <a:rPr lang="en-US" sz="571" b="1" dirty="0" err="1">
                  <a:solidFill>
                    <a:prstClr val="black"/>
                  </a:solidFill>
                  <a:latin typeface="Arial Narrow" panose="020B0606020202030204" pitchFamily="34" charset="0"/>
                  <a:cs typeface="Arial" panose="020B0604020202020204" pitchFamily="34" charset="0"/>
                </a:rPr>
                <a:t>spt</a:t>
              </a:r>
              <a:r>
                <a:rPr lang="en-US" sz="571" b="1" dirty="0">
                  <a:solidFill>
                    <a:prstClr val="black"/>
                  </a:solidFill>
                  <a:latin typeface="Arial Narrow" panose="020B0606020202030204" pitchFamily="34" charset="0"/>
                  <a:cs typeface="Arial" panose="020B0604020202020204" pitchFamily="34" charset="0"/>
                </a:rPr>
                <a:t>)</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QA/QC Staff Products</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Assists Aide w/ estab appt</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Lead for Life Support from EMB</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Lead for USSC IM/KM</a:t>
              </a:r>
            </a:p>
            <a:p>
              <a:pPr marL="43090" indent="-43090" defTabSz="457209">
                <a:buFont typeface="Arial" panose="020B0604020202020204" pitchFamily="34" charset="0"/>
                <a:buChar char="•"/>
                <a:defRPr/>
              </a:pPr>
              <a:r>
                <a:rPr lang="en-US" sz="571" b="1" dirty="0">
                  <a:solidFill>
                    <a:prstClr val="black"/>
                  </a:solidFill>
                  <a:latin typeface="Arial Narrow" panose="020B0606020202030204" pitchFamily="34" charset="0"/>
                  <a:cs typeface="Arial" panose="020B0604020202020204" pitchFamily="34" charset="0"/>
                </a:rPr>
                <a:t>Admin support</a:t>
              </a:r>
            </a:p>
          </p:txBody>
        </p:sp>
        <p:grpSp>
          <p:nvGrpSpPr>
            <p:cNvPr id="284" name="Group 283">
              <a:extLst>
                <a:ext uri="{FF2B5EF4-FFF2-40B4-BE49-F238E27FC236}">
                  <a16:creationId xmlns:a16="http://schemas.microsoft.com/office/drawing/2014/main" xmlns="" id="{10EC615B-D200-4E10-94A9-9B83CAA5AF66}"/>
                </a:ext>
              </a:extLst>
            </p:cNvPr>
            <p:cNvGrpSpPr/>
            <p:nvPr/>
          </p:nvGrpSpPr>
          <p:grpSpPr>
            <a:xfrm>
              <a:off x="9586865" y="1824966"/>
              <a:ext cx="638213" cy="411203"/>
              <a:chOff x="11637222" y="1510588"/>
              <a:chExt cx="638213" cy="411203"/>
            </a:xfrm>
          </p:grpSpPr>
          <p:grpSp>
            <p:nvGrpSpPr>
              <p:cNvPr id="289" name="Group 288">
                <a:extLst>
                  <a:ext uri="{FF2B5EF4-FFF2-40B4-BE49-F238E27FC236}">
                    <a16:creationId xmlns:a16="http://schemas.microsoft.com/office/drawing/2014/main" xmlns="" id="{140284D7-60E4-451D-BCDE-0896CEB24C36}"/>
                  </a:ext>
                </a:extLst>
              </p:cNvPr>
              <p:cNvGrpSpPr/>
              <p:nvPr/>
            </p:nvGrpSpPr>
            <p:grpSpPr>
              <a:xfrm>
                <a:off x="11637222" y="1510588"/>
                <a:ext cx="638213" cy="411203"/>
                <a:chOff x="4039988" y="2039665"/>
                <a:chExt cx="789266" cy="453450"/>
              </a:xfrm>
            </p:grpSpPr>
            <p:sp>
              <p:nvSpPr>
                <p:cNvPr id="291" name="Rectangle 290">
                  <a:extLst>
                    <a:ext uri="{FF2B5EF4-FFF2-40B4-BE49-F238E27FC236}">
                      <a16:creationId xmlns:a16="http://schemas.microsoft.com/office/drawing/2014/main" xmlns="" id="{FE42FB8B-D45A-4DAE-BC73-DBD64976AE40}"/>
                    </a:ext>
                  </a:extLst>
                </p:cNvPr>
                <p:cNvSpPr/>
                <p:nvPr/>
              </p:nvSpPr>
              <p:spPr>
                <a:xfrm>
                  <a:off x="4039988" y="2039665"/>
                  <a:ext cx="789266" cy="45345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srgbClr val="000000"/>
                    </a:solidFill>
                    <a:latin typeface="Arial"/>
                    <a:sym typeface="Helvetica"/>
                  </a:endParaRPr>
                </a:p>
                <a:p>
                  <a:pPr algn="ctr" defTabSz="1276027">
                    <a:defRPr/>
                  </a:pPr>
                  <a:r>
                    <a:rPr lang="en-US" sz="857" b="1" dirty="0">
                      <a:solidFill>
                        <a:srgbClr val="000000"/>
                      </a:solidFill>
                      <a:latin typeface="Arial Narrow" panose="020B0606020202030204" pitchFamily="34" charset="0"/>
                      <a:sym typeface="Helvetica"/>
                    </a:rPr>
                    <a:t>XO</a:t>
                  </a:r>
                </a:p>
              </p:txBody>
            </p:sp>
            <p:pic>
              <p:nvPicPr>
                <p:cNvPr id="292" name="Picture 291" descr="A close up of a logo&#10;&#10;Description automatically generated">
                  <a:extLst>
                    <a:ext uri="{FF2B5EF4-FFF2-40B4-BE49-F238E27FC236}">
                      <a16:creationId xmlns:a16="http://schemas.microsoft.com/office/drawing/2014/main" xmlns="" id="{A101B673-C279-4F81-84B1-05C2D981D66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9944" y="2049147"/>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grpSp>
          <p:pic>
            <p:nvPicPr>
              <p:cNvPr id="290" name="Picture 2" descr="Image result for army major rank">
                <a:extLst>
                  <a:ext uri="{FF2B5EF4-FFF2-40B4-BE49-F238E27FC236}">
                    <a16:creationId xmlns:a16="http://schemas.microsoft.com/office/drawing/2014/main" xmlns="" id="{19941A2C-4613-4DFB-B805-E3818C022B0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36207" y="1551247"/>
                <a:ext cx="153292" cy="131213"/>
              </a:xfrm>
              <a:prstGeom prst="rect">
                <a:avLst/>
              </a:prstGeom>
              <a:noFill/>
              <a:extLst>
                <a:ext uri="{909E8E84-426E-40DD-AFC4-6F175D3DCCD1}">
                  <a14:hiddenFill xmlns:a14="http://schemas.microsoft.com/office/drawing/2010/main">
                    <a:solidFill>
                      <a:srgbClr val="FFFFFF"/>
                    </a:solidFill>
                  </a14:hiddenFill>
                </a:ext>
              </a:extLst>
            </p:spPr>
          </p:pic>
        </p:grpSp>
        <p:sp>
          <p:nvSpPr>
            <p:cNvPr id="285" name="TextBox 284">
              <a:extLst>
                <a:ext uri="{FF2B5EF4-FFF2-40B4-BE49-F238E27FC236}">
                  <a16:creationId xmlns:a16="http://schemas.microsoft.com/office/drawing/2014/main" xmlns="" id="{A1B237BF-2F20-4638-925A-D4D65AC620F7}"/>
                </a:ext>
              </a:extLst>
            </p:cNvPr>
            <p:cNvSpPr txBox="1"/>
            <p:nvPr/>
          </p:nvSpPr>
          <p:spPr>
            <a:xfrm>
              <a:off x="9595403" y="2963302"/>
              <a:ext cx="1001736" cy="322349"/>
            </a:xfrm>
            <a:prstGeom prst="rect">
              <a:avLst/>
            </a:prstGeom>
            <a:noFill/>
            <a:ln>
              <a:noFill/>
            </a:ln>
          </p:spPr>
          <p:txBody>
            <a:bodyPr wrap="non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Office Manager</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DOS Admin Support</a:t>
              </a:r>
            </a:p>
          </p:txBody>
        </p:sp>
        <p:pic>
          <p:nvPicPr>
            <p:cNvPr id="286" name="Picture 12" descr="Image result for gs civilian insignia">
              <a:extLst>
                <a:ext uri="{FF2B5EF4-FFF2-40B4-BE49-F238E27FC236}">
                  <a16:creationId xmlns:a16="http://schemas.microsoft.com/office/drawing/2014/main" xmlns="" id="{C5AC6554-68D1-4ABD-AAD7-32C9FA9719D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98395" y="3023305"/>
              <a:ext cx="116056" cy="96209"/>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8" descr="Image result for palestinian flag">
              <a:extLst>
                <a:ext uri="{FF2B5EF4-FFF2-40B4-BE49-F238E27FC236}">
                  <a16:creationId xmlns:a16="http://schemas.microsoft.com/office/drawing/2014/main" xmlns="" id="{5393442E-3081-4DCD-B54B-7F04E58CC11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345033" y="3031961"/>
              <a:ext cx="111668" cy="70225"/>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288" name="Picture 10" descr="Image result for dos political seal">
              <a:extLst>
                <a:ext uri="{FF2B5EF4-FFF2-40B4-BE49-F238E27FC236}">
                  <a16:creationId xmlns:a16="http://schemas.microsoft.com/office/drawing/2014/main" xmlns="" id="{BD2806DB-927A-4EF5-822F-1B94D8D3472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502650" y="3148172"/>
              <a:ext cx="107546" cy="11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3" name="Group 292">
            <a:extLst>
              <a:ext uri="{FF2B5EF4-FFF2-40B4-BE49-F238E27FC236}">
                <a16:creationId xmlns:a16="http://schemas.microsoft.com/office/drawing/2014/main" xmlns="" id="{7969B32F-B7A1-44F9-87D2-3BF21664EF4B}"/>
              </a:ext>
            </a:extLst>
          </p:cNvPr>
          <p:cNvGrpSpPr/>
          <p:nvPr/>
        </p:nvGrpSpPr>
        <p:grpSpPr>
          <a:xfrm>
            <a:off x="5357197" y="4813483"/>
            <a:ext cx="1757341" cy="1496114"/>
            <a:chOff x="5366476" y="6738876"/>
            <a:chExt cx="2460277" cy="2094559"/>
          </a:xfrm>
        </p:grpSpPr>
        <p:sp>
          <p:nvSpPr>
            <p:cNvPr id="294" name="Rectangle 293">
              <a:extLst>
                <a:ext uri="{FF2B5EF4-FFF2-40B4-BE49-F238E27FC236}">
                  <a16:creationId xmlns:a16="http://schemas.microsoft.com/office/drawing/2014/main" xmlns="" id="{79B8A8E0-DAD5-4B32-8597-CBC500C44475}"/>
                </a:ext>
              </a:extLst>
            </p:cNvPr>
            <p:cNvSpPr/>
            <p:nvPr>
              <p:custDataLst>
                <p:tags r:id="rId3"/>
              </p:custDataLst>
            </p:nvPr>
          </p:nvSpPr>
          <p:spPr>
            <a:xfrm>
              <a:off x="5366476" y="7114582"/>
              <a:ext cx="2460277" cy="1708714"/>
            </a:xfrm>
            <a:prstGeom prst="rect">
              <a:avLst/>
            </a:prstGeom>
            <a:solidFill>
              <a:schemeClr val="bg1">
                <a:lumMod val="95000"/>
              </a:schemeClr>
            </a:solidFill>
            <a:ln w="12700">
              <a:solidFill>
                <a:schemeClr val="accent1">
                  <a:lumMod val="75000"/>
                </a:schemeClr>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76027">
                <a:spcBef>
                  <a:spcPts val="428"/>
                </a:spcBef>
                <a:spcAft>
                  <a:spcPts val="428"/>
                </a:spcAft>
                <a:defRPr/>
              </a:pPr>
              <a:endParaRPr lang="en-US" sz="1143" dirty="0" err="1">
                <a:solidFill>
                  <a:prstClr val="black"/>
                </a:solidFill>
                <a:latin typeface="Arial"/>
                <a:sym typeface="Helvetica"/>
              </a:endParaRPr>
            </a:p>
          </p:txBody>
        </p:sp>
        <p:sp>
          <p:nvSpPr>
            <p:cNvPr id="295" name="TextBox 294">
              <a:extLst>
                <a:ext uri="{FF2B5EF4-FFF2-40B4-BE49-F238E27FC236}">
                  <a16:creationId xmlns:a16="http://schemas.microsoft.com/office/drawing/2014/main" xmlns="" id="{B2AB8B6A-1749-4072-9095-83A284F83971}"/>
                </a:ext>
              </a:extLst>
            </p:cNvPr>
            <p:cNvSpPr txBox="1"/>
            <p:nvPr/>
          </p:nvSpPr>
          <p:spPr>
            <a:xfrm>
              <a:off x="5412122" y="7111503"/>
              <a:ext cx="2373833" cy="834336"/>
            </a:xfrm>
            <a:prstGeom prst="rect">
              <a:avLst/>
            </a:prstGeom>
            <a:noFill/>
          </p:spPr>
          <p:txBody>
            <a:bodyPr wrap="square" lIns="0" rIns="0" rtlCol="0">
              <a:noAutofit/>
            </a:bodyPr>
            <a:lstStyle/>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Dual-hatted as SJA (legal advice to Coord)</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Security-Justice Sector synergy</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Advice for Rule of Law processes MOI  / MOJ</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Advise SFJC, CBP, PCP, CD, PG, &amp; Judicial Police </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USSC lead (or rep as appropriate) in facilitating PSS-wide incorporation of APs 1 &amp; 10</a:t>
              </a:r>
            </a:p>
            <a:p>
              <a:pPr marL="43090" indent="-43090">
                <a:buFont typeface="Arial" panose="020B0604020202020204" pitchFamily="34" charset="0"/>
                <a:buChar char="•"/>
              </a:pPr>
              <a:r>
                <a:rPr lang="en-US" sz="571" b="1" dirty="0">
                  <a:solidFill>
                    <a:prstClr val="black"/>
                  </a:solidFill>
                  <a:latin typeface="Arial Narrow" panose="020B0606020202030204" pitchFamily="34" charset="0"/>
                  <a:cs typeface="Arial" panose="020B0604020202020204" pitchFamily="34" charset="0"/>
                </a:rPr>
                <a:t>Project/Program Oversight (incl DIRLAUTH for MOF &amp; COGAT)</a:t>
              </a: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a:p>
              <a:pPr marL="43090" indent="-43090">
                <a:buFont typeface="Arial" panose="020B0604020202020204" pitchFamily="34" charset="0"/>
                <a:buChar char="•"/>
              </a:pPr>
              <a:endParaRPr lang="en-US" sz="571" b="1" dirty="0">
                <a:solidFill>
                  <a:prstClr val="black"/>
                </a:solidFill>
                <a:latin typeface="Arial Narrow" panose="020B0606020202030204" pitchFamily="34" charset="0"/>
                <a:cs typeface="Arial" panose="020B0604020202020204" pitchFamily="34" charset="0"/>
              </a:endParaRPr>
            </a:p>
          </p:txBody>
        </p:sp>
        <p:grpSp>
          <p:nvGrpSpPr>
            <p:cNvPr id="296" name="Group 295">
              <a:extLst>
                <a:ext uri="{FF2B5EF4-FFF2-40B4-BE49-F238E27FC236}">
                  <a16:creationId xmlns:a16="http://schemas.microsoft.com/office/drawing/2014/main" xmlns="" id="{A566A992-0517-4535-B93E-437BE788EC7F}"/>
                </a:ext>
              </a:extLst>
            </p:cNvPr>
            <p:cNvGrpSpPr/>
            <p:nvPr/>
          </p:nvGrpSpPr>
          <p:grpSpPr>
            <a:xfrm>
              <a:off x="6141506" y="6738876"/>
              <a:ext cx="803919" cy="402019"/>
              <a:chOff x="5866556" y="6738876"/>
              <a:chExt cx="803919" cy="402019"/>
            </a:xfrm>
          </p:grpSpPr>
          <p:sp>
            <p:nvSpPr>
              <p:cNvPr id="303" name="Rectangle 302">
                <a:extLst>
                  <a:ext uri="{FF2B5EF4-FFF2-40B4-BE49-F238E27FC236}">
                    <a16:creationId xmlns:a16="http://schemas.microsoft.com/office/drawing/2014/main" xmlns="" id="{B7F96F85-C853-4236-AD41-A58CE073FD00}"/>
                  </a:ext>
                </a:extLst>
              </p:cNvPr>
              <p:cNvSpPr/>
              <p:nvPr/>
            </p:nvSpPr>
            <p:spPr>
              <a:xfrm>
                <a:off x="5866556" y="6738876"/>
                <a:ext cx="803919" cy="402019"/>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2657" rtlCol="0" anchor="ctr"/>
              <a:lstStyle/>
              <a:p>
                <a:pPr algn="ctr" defTabSz="1276027">
                  <a:defRPr/>
                </a:pPr>
                <a:endParaRPr lang="en-US" sz="857" b="1" dirty="0">
                  <a:solidFill>
                    <a:prstClr val="black"/>
                  </a:solidFill>
                  <a:latin typeface="Arial"/>
                  <a:sym typeface="Helvetica"/>
                </a:endParaRPr>
              </a:p>
              <a:p>
                <a:pPr algn="ctr" defTabSz="1276027">
                  <a:defRPr/>
                </a:pPr>
                <a:r>
                  <a:rPr lang="en-US" sz="857" b="1" dirty="0">
                    <a:solidFill>
                      <a:prstClr val="black"/>
                    </a:solidFill>
                    <a:latin typeface="Arial Narrow" panose="020B0606020202030204" pitchFamily="34" charset="0"/>
                    <a:sym typeface="Helvetica"/>
                  </a:rPr>
                  <a:t>Dir SJAD</a:t>
                </a:r>
              </a:p>
            </p:txBody>
          </p:sp>
          <p:pic>
            <p:nvPicPr>
              <p:cNvPr id="304" name="Picture 303" descr="A close up of a logo&#10;&#10;Description automatically generated">
                <a:extLst>
                  <a:ext uri="{FF2B5EF4-FFF2-40B4-BE49-F238E27FC236}">
                    <a16:creationId xmlns:a16="http://schemas.microsoft.com/office/drawing/2014/main" xmlns="" id="{086904B9-651C-46D4-8DF9-FA5311B12D2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43855" y="6749329"/>
                <a:ext cx="212607" cy="11195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305" name="Picture 6" descr="Image result for army colonel rank">
                <a:extLst>
                  <a:ext uri="{FF2B5EF4-FFF2-40B4-BE49-F238E27FC236}">
                    <a16:creationId xmlns:a16="http://schemas.microsoft.com/office/drawing/2014/main" xmlns="" id="{D9B5704A-7F20-4B6D-93D9-EF24B6CD9712}"/>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165293" y="6797830"/>
                <a:ext cx="201403" cy="119231"/>
              </a:xfrm>
              <a:prstGeom prst="rect">
                <a:avLst/>
              </a:prstGeom>
              <a:noFill/>
              <a:extLst>
                <a:ext uri="{909E8E84-426E-40DD-AFC4-6F175D3DCCD1}">
                  <a14:hiddenFill xmlns:a14="http://schemas.microsoft.com/office/drawing/2010/main">
                    <a:solidFill>
                      <a:srgbClr val="FFFFFF"/>
                    </a:solidFill>
                  </a14:hiddenFill>
                </a:ext>
              </a:extLst>
            </p:spPr>
          </p:pic>
        </p:grpSp>
        <p:sp>
          <p:nvSpPr>
            <p:cNvPr id="297" name="TextBox 296">
              <a:extLst>
                <a:ext uri="{FF2B5EF4-FFF2-40B4-BE49-F238E27FC236}">
                  <a16:creationId xmlns:a16="http://schemas.microsoft.com/office/drawing/2014/main" xmlns="" id="{4E1C40A1-740E-4340-AF1B-DF7CAFF984C4}"/>
                </a:ext>
              </a:extLst>
            </p:cNvPr>
            <p:cNvSpPr txBox="1"/>
            <p:nvPr/>
          </p:nvSpPr>
          <p:spPr>
            <a:xfrm>
              <a:off x="5575048" y="8107195"/>
              <a:ext cx="2142171" cy="726240"/>
            </a:xfrm>
            <a:prstGeom prst="rect">
              <a:avLst/>
            </a:prstGeom>
            <a:noFill/>
            <a:ln>
              <a:noFill/>
            </a:ln>
          </p:spPr>
          <p:txBody>
            <a:bodyPr wrap="square" lIns="32657" rIns="0" rtlCol="0">
              <a:noAutofit/>
            </a:bodyPr>
            <a:lstStyle/>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Deputy SJA (AP 1)</a:t>
              </a:r>
            </a:p>
            <a:p>
              <a:pPr marL="40822" indent="-40822">
                <a:buFontTx/>
                <a:buChar char="-"/>
                <a:defRPr/>
              </a:pPr>
              <a:r>
                <a:rPr lang="en-US" sz="571" b="1" dirty="0">
                  <a:solidFill>
                    <a:prstClr val="black"/>
                  </a:solidFill>
                  <a:latin typeface="Arial Narrow" panose="020B0606020202030204" pitchFamily="34" charset="0"/>
                  <a:cs typeface="Arial" panose="020B0604020202020204" pitchFamily="34" charset="0"/>
                </a:rPr>
                <a:t>Program Manager </a:t>
              </a:r>
            </a:p>
            <a:p>
              <a:pPr marL="40822" indent="-40822">
                <a:buFontTx/>
                <a:buChar char="-"/>
                <a:defRPr/>
              </a:pPr>
              <a:r>
                <a:rPr lang="en-US" sz="571" b="1" dirty="0">
                  <a:solidFill>
                    <a:prstClr val="black"/>
                  </a:solidFill>
                  <a:latin typeface="Arial Narrow" panose="020B0606020202030204" pitchFamily="34" charset="0"/>
                  <a:cs typeface="Arial" panose="020B0604020202020204" pitchFamily="34" charset="0"/>
                </a:rPr>
                <a:t>Judicial Police Advisor (RCMP) (AP 10)</a:t>
              </a:r>
            </a:p>
            <a:p>
              <a:pPr marL="40822" indent="-40822">
                <a:buFontTx/>
                <a:buChar char="-"/>
                <a:defRPr/>
              </a:pPr>
              <a:r>
                <a:rPr lang="en-US" sz="571" b="1" dirty="0">
                  <a:solidFill>
                    <a:prstClr val="black"/>
                  </a:solidFill>
                  <a:latin typeface="Arial Narrow" panose="020B0606020202030204" pitchFamily="34" charset="0"/>
                  <a:cs typeface="Arial" panose="020B0604020202020204" pitchFamily="34" charset="0"/>
                </a:rPr>
                <a:t>X2 RCMP Police Advisor (PCP, CD, CBP) </a:t>
              </a:r>
            </a:p>
            <a:p>
              <a:pPr marL="40822" indent="-40822" defTabSz="457209">
                <a:buFontTx/>
                <a:buChar char="-"/>
                <a:defRPr/>
              </a:pPr>
              <a:r>
                <a:rPr lang="en-US" sz="571" b="1" dirty="0">
                  <a:solidFill>
                    <a:prstClr val="black"/>
                  </a:solidFill>
                  <a:latin typeface="Arial Narrow" panose="020B0606020202030204" pitchFamily="34" charset="0"/>
                  <a:cs typeface="Arial" panose="020B0604020202020204" pitchFamily="34" charset="0"/>
                </a:rPr>
                <a:t>Security Sector / Justice Sector Synergy Planner</a:t>
              </a:r>
            </a:p>
          </p:txBody>
        </p:sp>
        <p:pic>
          <p:nvPicPr>
            <p:cNvPr id="298" name="Picture 4" descr="Image result for army lieutenant colonel rank">
              <a:extLst>
                <a:ext uri="{FF2B5EF4-FFF2-40B4-BE49-F238E27FC236}">
                  <a16:creationId xmlns:a16="http://schemas.microsoft.com/office/drawing/2014/main" xmlns="" id="{9F90F14B-D359-499E-98A2-454A43932264}"/>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496316" y="8150040"/>
              <a:ext cx="104650" cy="136591"/>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298">
              <a:extLst>
                <a:ext uri="{FF2B5EF4-FFF2-40B4-BE49-F238E27FC236}">
                  <a16:creationId xmlns:a16="http://schemas.microsoft.com/office/drawing/2014/main" xmlns="" id="{756B00DC-0CF9-468B-ADE8-C5921528D4D3}"/>
                </a:ext>
              </a:extLst>
            </p:cNvPr>
            <p:cNvPicPr>
              <a:picLocks noChangeAspect="1"/>
            </p:cNvPicPr>
            <p:nvPr/>
          </p:nvPicPr>
          <p:blipFill rotWithShape="1">
            <a:blip r:embed="rId36"/>
            <a:srcRect l="26910" t="1038" r="26827" b="9896"/>
            <a:stretch/>
          </p:blipFill>
          <p:spPr>
            <a:xfrm>
              <a:off x="5494896" y="8527177"/>
              <a:ext cx="88584" cy="95638"/>
            </a:xfrm>
            <a:prstGeom prst="rect">
              <a:avLst/>
            </a:prstGeom>
          </p:spPr>
        </p:pic>
        <p:pic>
          <p:nvPicPr>
            <p:cNvPr id="300" name="Picture 299">
              <a:extLst>
                <a:ext uri="{FF2B5EF4-FFF2-40B4-BE49-F238E27FC236}">
                  <a16:creationId xmlns:a16="http://schemas.microsoft.com/office/drawing/2014/main" xmlns="" id="{FF2935C2-5869-4E7C-820A-8804B5B13311}"/>
                </a:ext>
              </a:extLst>
            </p:cNvPr>
            <p:cNvPicPr>
              <a:picLocks noChangeAspect="1"/>
            </p:cNvPicPr>
            <p:nvPr/>
          </p:nvPicPr>
          <p:blipFill rotWithShape="1">
            <a:blip r:embed="rId36"/>
            <a:srcRect l="26910" t="1038" r="26827" b="9896"/>
            <a:stretch/>
          </p:blipFill>
          <p:spPr>
            <a:xfrm>
              <a:off x="5499894" y="8400881"/>
              <a:ext cx="88584" cy="95638"/>
            </a:xfrm>
            <a:prstGeom prst="rect">
              <a:avLst/>
            </a:prstGeom>
          </p:spPr>
        </p:pic>
        <p:pic>
          <p:nvPicPr>
            <p:cNvPr id="301" name="Picture 4" descr="Image result for army lieutenant colonel rank">
              <a:extLst>
                <a:ext uri="{FF2B5EF4-FFF2-40B4-BE49-F238E27FC236}">
                  <a16:creationId xmlns:a16="http://schemas.microsoft.com/office/drawing/2014/main" xmlns="" id="{A8979C2A-1AF9-4604-AC7B-0D0BC55F58C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488636" y="8266064"/>
              <a:ext cx="104650" cy="12994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descr="Image result for army lieutenant colonel rank">
              <a:extLst>
                <a:ext uri="{FF2B5EF4-FFF2-40B4-BE49-F238E27FC236}">
                  <a16:creationId xmlns:a16="http://schemas.microsoft.com/office/drawing/2014/main" xmlns="" id="{FC8C32D7-0A7C-4D75-8CD8-682034FA4746}"/>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474916" y="8640950"/>
              <a:ext cx="104650" cy="129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5568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10.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11.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12.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13.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2.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3.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4.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5.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6.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7.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8.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ags/tag9.xml><?xml version="1.0" encoding="utf-8"?>
<p:tagLst xmlns:a="http://schemas.openxmlformats.org/drawingml/2006/main" xmlns:r="http://schemas.openxmlformats.org/officeDocument/2006/relationships" xmlns:p="http://schemas.openxmlformats.org/presentationml/2006/main">
  <p:tag name="MTTABLE" val="BBox"/>
  <p:tag name="MTNUMBER" val="0.0147356283919586"/>
</p:tagLst>
</file>

<file path=ppt/theme/theme1.xml><?xml version="1.0" encoding="utf-8"?>
<a:theme xmlns:a="http://schemas.openxmlformats.org/drawingml/2006/main" name="Op_PROTEU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_PROTEU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_PROTEU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p_PROTEU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1278</Words>
  <Application>Microsoft Office PowerPoint</Application>
  <PresentationFormat>Grand écran</PresentationFormat>
  <Paragraphs>295</Paragraphs>
  <Slides>8</Slides>
  <Notes>6</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8</vt:i4>
      </vt:variant>
    </vt:vector>
  </HeadingPairs>
  <TitlesOfParts>
    <vt:vector size="18" baseType="lpstr">
      <vt:lpstr>Arial</vt:lpstr>
      <vt:lpstr>Arial Narrow</vt:lpstr>
      <vt:lpstr>Calibri</vt:lpstr>
      <vt:lpstr>Helvetica</vt:lpstr>
      <vt:lpstr>Times New Roman</vt:lpstr>
      <vt:lpstr>Wingdings</vt:lpstr>
      <vt:lpstr>Op_PROTEUS_template</vt:lpstr>
      <vt:lpstr>1_Op_PROTEUS_template</vt:lpstr>
      <vt:lpstr>2_Op_PROTEUS_template</vt:lpstr>
      <vt:lpstr>3_Op_PROTEUS_template</vt:lpstr>
      <vt:lpstr>Présentation PowerPoint</vt:lpstr>
      <vt:lpstr>Op PROTEUS Background </vt:lpstr>
      <vt:lpstr>Présentation PowerPoint</vt:lpstr>
      <vt:lpstr>Présentation PowerPoint</vt:lpstr>
      <vt:lpstr>Présentation PowerPoint</vt:lpstr>
      <vt:lpstr>Présentation PowerPoint</vt:lpstr>
      <vt:lpstr>TFJ Op PROTEUS R21 Org Chart</vt:lpstr>
      <vt:lpstr>HQ section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noel.ms</dc:creator>
  <cp:lastModifiedBy>noel.ms</cp:lastModifiedBy>
  <cp:revision>2</cp:revision>
  <dcterms:created xsi:type="dcterms:W3CDTF">2020-11-19T11:47:03Z</dcterms:created>
  <dcterms:modified xsi:type="dcterms:W3CDTF">2020-11-19T11:53:25Z</dcterms:modified>
</cp:coreProperties>
</file>